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  <p:sldMasterId id="2147483660" r:id="rId2"/>
    <p:sldMasterId id="2147483688" r:id="rId3"/>
    <p:sldMasterId id="2147483700" r:id="rId4"/>
    <p:sldMasterId id="2147483712" r:id="rId5"/>
  </p:sldMasterIdLst>
  <p:notesMasterIdLst>
    <p:notesMasterId r:id="rId119"/>
  </p:notesMasterIdLst>
  <p:handoutMasterIdLst>
    <p:handoutMasterId r:id="rId120"/>
  </p:handoutMasterIdLst>
  <p:sldIdLst>
    <p:sldId id="258" r:id="rId6"/>
    <p:sldId id="516" r:id="rId7"/>
    <p:sldId id="261" r:id="rId8"/>
    <p:sldId id="259" r:id="rId9"/>
    <p:sldId id="342" r:id="rId10"/>
    <p:sldId id="343" r:id="rId11"/>
    <p:sldId id="344" r:id="rId12"/>
    <p:sldId id="345" r:id="rId13"/>
    <p:sldId id="346" r:id="rId14"/>
    <p:sldId id="347" r:id="rId15"/>
    <p:sldId id="349" r:id="rId16"/>
    <p:sldId id="350" r:id="rId17"/>
    <p:sldId id="351" r:id="rId18"/>
    <p:sldId id="352" r:id="rId19"/>
    <p:sldId id="354" r:id="rId20"/>
    <p:sldId id="353" r:id="rId21"/>
    <p:sldId id="355" r:id="rId22"/>
    <p:sldId id="356" r:id="rId23"/>
    <p:sldId id="359" r:id="rId24"/>
    <p:sldId id="513" r:id="rId25"/>
    <p:sldId id="515" r:id="rId26"/>
    <p:sldId id="514" r:id="rId27"/>
    <p:sldId id="357" r:id="rId28"/>
    <p:sldId id="360" r:id="rId29"/>
    <p:sldId id="361" r:id="rId30"/>
    <p:sldId id="419" r:id="rId31"/>
    <p:sldId id="362" r:id="rId32"/>
    <p:sldId id="363" r:id="rId33"/>
    <p:sldId id="364" r:id="rId34"/>
    <p:sldId id="366" r:id="rId35"/>
    <p:sldId id="303" r:id="rId36"/>
    <p:sldId id="310" r:id="rId37"/>
    <p:sldId id="582" r:id="rId38"/>
    <p:sldId id="583" r:id="rId39"/>
    <p:sldId id="584" r:id="rId40"/>
    <p:sldId id="331" r:id="rId41"/>
    <p:sldId id="272" r:id="rId42"/>
    <p:sldId id="545" r:id="rId43"/>
    <p:sldId id="561" r:id="rId44"/>
    <p:sldId id="560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6" r:id="rId53"/>
    <p:sldId id="590" r:id="rId54"/>
    <p:sldId id="589" r:id="rId55"/>
    <p:sldId id="592" r:id="rId56"/>
    <p:sldId id="547" r:id="rId57"/>
    <p:sldId id="587" r:id="rId58"/>
    <p:sldId id="588" r:id="rId59"/>
    <p:sldId id="593" r:id="rId60"/>
    <p:sldId id="594" r:id="rId61"/>
    <p:sldId id="595" r:id="rId62"/>
    <p:sldId id="546" r:id="rId63"/>
    <p:sldId id="548" r:id="rId64"/>
    <p:sldId id="477" r:id="rId65"/>
    <p:sldId id="490" r:id="rId66"/>
    <p:sldId id="505" r:id="rId67"/>
    <p:sldId id="509" r:id="rId68"/>
    <p:sldId id="540" r:id="rId69"/>
    <p:sldId id="510" r:id="rId70"/>
    <p:sldId id="541" r:id="rId71"/>
    <p:sldId id="542" r:id="rId72"/>
    <p:sldId id="543" r:id="rId73"/>
    <p:sldId id="585" r:id="rId74"/>
    <p:sldId id="544" r:id="rId75"/>
    <p:sldId id="533" r:id="rId76"/>
    <p:sldId id="501" r:id="rId77"/>
    <p:sldId id="407" r:id="rId78"/>
    <p:sldId id="332" r:id="rId79"/>
    <p:sldId id="580" r:id="rId80"/>
    <p:sldId id="581" r:id="rId81"/>
    <p:sldId id="335" r:id="rId82"/>
    <p:sldId id="337" r:id="rId83"/>
    <p:sldId id="338" r:id="rId84"/>
    <p:sldId id="339" r:id="rId85"/>
    <p:sldId id="340" r:id="rId86"/>
    <p:sldId id="384" r:id="rId87"/>
    <p:sldId id="341" r:id="rId88"/>
    <p:sldId id="415" r:id="rId89"/>
    <p:sldId id="417" r:id="rId90"/>
    <p:sldId id="534" r:id="rId91"/>
    <p:sldId id="535" r:id="rId92"/>
    <p:sldId id="536" r:id="rId93"/>
    <p:sldId id="537" r:id="rId94"/>
    <p:sldId id="538" r:id="rId95"/>
    <p:sldId id="539" r:id="rId96"/>
    <p:sldId id="549" r:id="rId97"/>
    <p:sldId id="551" r:id="rId98"/>
    <p:sldId id="552" r:id="rId99"/>
    <p:sldId id="553" r:id="rId100"/>
    <p:sldId id="554" r:id="rId101"/>
    <p:sldId id="550" r:id="rId102"/>
    <p:sldId id="555" r:id="rId103"/>
    <p:sldId id="556" r:id="rId104"/>
    <p:sldId id="557" r:id="rId105"/>
    <p:sldId id="558" r:id="rId106"/>
    <p:sldId id="559" r:id="rId107"/>
    <p:sldId id="562" r:id="rId108"/>
    <p:sldId id="563" r:id="rId109"/>
    <p:sldId id="564" r:id="rId110"/>
    <p:sldId id="565" r:id="rId111"/>
    <p:sldId id="566" r:id="rId112"/>
    <p:sldId id="567" r:id="rId113"/>
    <p:sldId id="568" r:id="rId114"/>
    <p:sldId id="569" r:id="rId115"/>
    <p:sldId id="570" r:id="rId116"/>
    <p:sldId id="571" r:id="rId117"/>
    <p:sldId id="572" r:id="rId118"/>
  </p:sldIdLst>
  <p:sldSz cx="9144000" cy="6858000" type="screen4x3"/>
  <p:notesSz cx="9144000" cy="6858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C7B260-DD7A-4D54-9BB4-D88A38C26CBF}">
          <p14:sldIdLst>
            <p14:sldId id="258"/>
            <p14:sldId id="516"/>
            <p14:sldId id="261"/>
            <p14:sldId id="259"/>
          </p14:sldIdLst>
        </p14:section>
        <p14:section name="Requirements" id="{AF900F2A-CF00-495B-913B-D9150E50A631}">
          <p14:sldIdLst>
            <p14:sldId id="342"/>
            <p14:sldId id="343"/>
            <p14:sldId id="344"/>
            <p14:sldId id="345"/>
            <p14:sldId id="346"/>
            <p14:sldId id="347"/>
            <p14:sldId id="349"/>
            <p14:sldId id="350"/>
            <p14:sldId id="351"/>
            <p14:sldId id="352"/>
            <p14:sldId id="354"/>
            <p14:sldId id="353"/>
            <p14:sldId id="355"/>
            <p14:sldId id="356"/>
            <p14:sldId id="359"/>
            <p14:sldId id="513"/>
            <p14:sldId id="515"/>
            <p14:sldId id="514"/>
            <p14:sldId id="357"/>
            <p14:sldId id="360"/>
            <p14:sldId id="361"/>
            <p14:sldId id="419"/>
            <p14:sldId id="362"/>
            <p14:sldId id="363"/>
            <p14:sldId id="364"/>
            <p14:sldId id="366"/>
            <p14:sldId id="303"/>
            <p14:sldId id="310"/>
            <p14:sldId id="582"/>
            <p14:sldId id="583"/>
            <p14:sldId id="584"/>
          </p14:sldIdLst>
        </p14:section>
        <p14:section name="Quality and Quality Attributes" id="{0F4FED2B-4784-4AD6-B9D8-E55B57FA7BA8}">
          <p14:sldIdLst>
            <p14:sldId id="331"/>
            <p14:sldId id="272"/>
            <p14:sldId id="545"/>
            <p14:sldId id="561"/>
            <p14:sldId id="560"/>
            <p14:sldId id="573"/>
            <p14:sldId id="574"/>
            <p14:sldId id="575"/>
            <p14:sldId id="576"/>
            <p14:sldId id="577"/>
            <p14:sldId id="578"/>
            <p14:sldId id="579"/>
            <p14:sldId id="586"/>
            <p14:sldId id="590"/>
            <p14:sldId id="589"/>
            <p14:sldId id="592"/>
            <p14:sldId id="547"/>
            <p14:sldId id="587"/>
            <p14:sldId id="588"/>
            <p14:sldId id="593"/>
            <p14:sldId id="594"/>
            <p14:sldId id="595"/>
            <p14:sldId id="546"/>
            <p14:sldId id="548"/>
          </p14:sldIdLst>
        </p14:section>
        <p14:section name="Untitled Section" id="{68B902B7-ABBA-4548-923A-9F70542FF12B}">
          <p14:sldIdLst>
            <p14:sldId id="477"/>
          </p14:sldIdLst>
        </p14:section>
        <p14:section name="Untitled Section" id="{3835B011-AB67-4C05-B37D-0DF6D1A30E1C}">
          <p14:sldIdLst>
            <p14:sldId id="490"/>
            <p14:sldId id="505"/>
            <p14:sldId id="509"/>
            <p14:sldId id="540"/>
            <p14:sldId id="510"/>
            <p14:sldId id="541"/>
            <p14:sldId id="542"/>
            <p14:sldId id="543"/>
            <p14:sldId id="585"/>
            <p14:sldId id="544"/>
            <p14:sldId id="533"/>
            <p14:sldId id="501"/>
          </p14:sldIdLst>
        </p14:section>
        <p14:section name="Untitled Section" id="{FA8B248E-F42C-4BEF-84D7-C66464438BB5}">
          <p14:sldIdLst/>
        </p14:section>
        <p14:section name="Summary / Conclusion" id="{786DF4A0-55B0-491A-928D-A11A770D27C3}">
          <p14:sldIdLst>
            <p14:sldId id="407"/>
          </p14:sldIdLst>
        </p14:section>
        <p14:section name="Architectural Styles" id="{02DC9994-2C09-4616-BBFC-E6834468579A}">
          <p14:sldIdLst>
            <p14:sldId id="332"/>
            <p14:sldId id="580"/>
            <p14:sldId id="581"/>
            <p14:sldId id="335"/>
            <p14:sldId id="337"/>
            <p14:sldId id="338"/>
            <p14:sldId id="339"/>
            <p14:sldId id="340"/>
            <p14:sldId id="384"/>
            <p14:sldId id="341"/>
            <p14:sldId id="415"/>
            <p14:sldId id="417"/>
          </p14:sldIdLst>
        </p14:section>
        <p14:section name="Untitled Section" id="{91A57D41-7EF2-409A-A013-BFC0C7D1D80E}">
          <p14:sldIdLst/>
        </p14:section>
        <p14:section name="Untitled Section" id="{4E96FE16-B92F-4E3C-8CA4-FE6CDC9185AD}">
          <p14:sldIdLst/>
        </p14:section>
        <p14:section name="Untitled Section" id="{09086C81-F0CE-4109-87A4-F5B231E480CF}">
          <p14:sldIdLst>
            <p14:sldId id="534"/>
            <p14:sldId id="535"/>
            <p14:sldId id="536"/>
            <p14:sldId id="537"/>
            <p14:sldId id="538"/>
            <p14:sldId id="539"/>
          </p14:sldIdLst>
        </p14:section>
        <p14:section name="Untitled Section" id="{19477A67-2CD1-4D8B-AFED-CCAF5B4F1014}">
          <p14:sldIdLst>
            <p14:sldId id="549"/>
            <p14:sldId id="551"/>
            <p14:sldId id="552"/>
            <p14:sldId id="553"/>
            <p14:sldId id="554"/>
            <p14:sldId id="550"/>
            <p14:sldId id="555"/>
            <p14:sldId id="556"/>
            <p14:sldId id="557"/>
            <p14:sldId id="558"/>
            <p14:sldId id="559"/>
          </p14:sldIdLst>
        </p14:section>
        <p14:section name="Untitled Section" id="{EC7688C3-B549-471C-B578-602BD26D099F}">
          <p14:sldIdLst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</p14:sldIdLst>
        </p14:section>
        <p14:section name="Untitled Section" id="{A190A9BE-C5AF-4FDA-AB74-290558532218}">
          <p14:sldIdLst>
            <p14:sldId id="571"/>
            <p14:sldId id="572"/>
          </p14:sldIdLst>
        </p14:section>
        <p14:section name="Untitled Section" id="{F3424307-D961-4917-B860-1D895741F9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A"/>
    <a:srgbClr val="E7F3F4"/>
    <a:srgbClr val="0035A0"/>
    <a:srgbClr val="BBE0E3"/>
    <a:srgbClr val="0049DA"/>
    <a:srgbClr val="CCE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6931" autoAdjust="0"/>
  </p:normalViewPr>
  <p:slideViewPr>
    <p:cSldViewPr showGuides="1">
      <p:cViewPr>
        <p:scale>
          <a:sx n="75" d="100"/>
          <a:sy n="75" d="100"/>
        </p:scale>
        <p:origin x="1651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tableStyles" Target="tableStyle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58F9D-1859-4267-B319-DFC48820205E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6049A-095B-42C9-8FED-A8DFBA59C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0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C084B-7047-4F69-A78E-60BC252BCC3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0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96" charset="-128"/>
        <a:cs typeface="ＭＳ Ｐゴシック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A49831-C0EE-40D6-9CE9-072AA3D7AB78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91847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CF2C9E-FBEC-4589-B209-D7C52D624EEC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64041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8EF19B-3BDB-44DF-995E-6D6D5C575E74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43020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2D5560-1252-491F-BEF7-86980020E1C8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725965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19772D-C712-4B5F-938C-381DCB6EA6B8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17435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39C567-5A42-4888-BBD2-E15C7DD00AD2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110968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15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F6F9B7-ADF0-4446-93C8-5F41A3E5ABA6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L &amp; L Section </a:t>
            </a:r>
            <a:r>
              <a:rPr lang="en-GB" altLang="en-US" smtClean="0"/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46621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1404BA-FF11-4735-BAB5-24D57D7B468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72797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1404BA-FF11-4735-BAB5-24D57D7B468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567013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90F736F-7850-45DD-B4DB-88BAEDBC31A8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9476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02148B-A8BF-434C-9A1F-065DD57E972C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0050" y="604838"/>
            <a:ext cx="3265488" cy="2447925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314701"/>
            <a:ext cx="6705600" cy="2937272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74384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590D85-1B62-4A96-A591-655C4C5129EB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264918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7114CE-4F73-4A58-99B9-00104CFE79B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84772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6361BE-8A69-47FA-BEA3-39932D073477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734592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2AFD94-C32A-469C-8192-7149F92B5B04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669171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87093-BC1E-42A6-AA00-A8851402F379}" type="slidenum">
              <a:rPr lang="en-GB" altLang="en-US">
                <a:solidFill>
                  <a:srgbClr val="000000"/>
                </a:solidFill>
              </a:rPr>
              <a:pPr/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522288"/>
            <a:ext cx="3479800" cy="2609850"/>
          </a:xfrm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77107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solidFill>
                  <a:srgbClr val="000000"/>
                </a:solidFill>
              </a:rPr>
              <a:t>© SE, Quality, Hans van Vliet</a:t>
            </a:r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D2950D-4625-444E-B650-48A7DA1E310F}" type="slidenum">
              <a:rPr lang="nl-NL" altLang="en-US">
                <a:solidFill>
                  <a:srgbClr val="000000"/>
                </a:solidFill>
              </a:rPr>
              <a:pPr eaLnBrk="1" hangingPunct="1"/>
              <a:t>40</a:t>
            </a:fld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1318" y="3258741"/>
            <a:ext cx="6701367" cy="30849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07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5EBE6-EB0F-4434-A670-6F734833890D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522288"/>
            <a:ext cx="3479800" cy="2609850"/>
          </a:xfrm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77215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3411C-A577-4220-87EA-0C4D35005AAA}" type="slidenum">
              <a:rPr lang="en-GB" altLang="en-US">
                <a:solidFill>
                  <a:srgbClr val="000000"/>
                </a:solidFill>
              </a:rPr>
              <a:pPr/>
              <a:t>58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522288"/>
            <a:ext cx="3479800" cy="2609850"/>
          </a:xfrm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51420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05EAFB-E3FE-4733-B10F-7498906D17C4}" type="slidenum">
              <a:rPr lang="en-GB" altLang="en-US" sz="1300" smtClean="0"/>
              <a:pPr>
                <a:spcBef>
                  <a:spcPct val="0"/>
                </a:spcBef>
              </a:pPr>
              <a:t>60</a:t>
            </a:fld>
            <a:endParaRPr lang="en-GB" altLang="en-US" sz="13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3050" y="576263"/>
            <a:ext cx="3838575" cy="287813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430918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85CADB-EF73-4B06-9EFD-C923CFB68C6F}" type="slidenum">
              <a:rPr lang="en-US" altLang="en-US">
                <a:solidFill>
                  <a:srgbClr val="000000"/>
                </a:solidFill>
              </a:rPr>
              <a:pPr eaLnBrk="1" hangingPunct="1"/>
              <a:t>92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4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82DABB-D0BD-43F7-BD17-01C174D65666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L &amp; L Section 4.4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0092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638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solidFill>
                  <a:srgbClr val="000000"/>
                </a:solidFill>
              </a:rPr>
              <a:t>© SE, Quality, Hans van Vliet</a:t>
            </a:r>
          </a:p>
        </p:txBody>
      </p:sp>
      <p:sp>
        <p:nvSpPr>
          <p:cNvPr id="163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EDF8F-67A1-469B-A264-2CF93D864CFD}" type="slidenum">
              <a:rPr lang="nl-NL" altLang="en-US">
                <a:solidFill>
                  <a:srgbClr val="000000"/>
                </a:solidFill>
              </a:rPr>
              <a:pPr eaLnBrk="1" hangingPunct="1"/>
              <a:t>93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71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638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solidFill>
                  <a:srgbClr val="000000"/>
                </a:solidFill>
              </a:rPr>
              <a:t>© SE, Quality, Hans van Vliet</a:t>
            </a:r>
          </a:p>
        </p:txBody>
      </p:sp>
      <p:sp>
        <p:nvSpPr>
          <p:cNvPr id="163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EDF8F-67A1-469B-A264-2CF93D864CFD}" type="slidenum">
              <a:rPr lang="nl-NL" altLang="en-US">
                <a:solidFill>
                  <a:srgbClr val="000000"/>
                </a:solidFill>
              </a:rPr>
              <a:pPr eaLnBrk="1" hangingPunct="1"/>
              <a:t>95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66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638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solidFill>
                  <a:srgbClr val="000000"/>
                </a:solidFill>
              </a:rPr>
              <a:t>© SE, Quality, Hans van Vliet</a:t>
            </a:r>
          </a:p>
        </p:txBody>
      </p:sp>
      <p:sp>
        <p:nvSpPr>
          <p:cNvPr id="163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EDF8F-67A1-469B-A264-2CF93D864CFD}" type="slidenum">
              <a:rPr lang="nl-NL" altLang="en-US">
                <a:solidFill>
                  <a:srgbClr val="000000"/>
                </a:solidFill>
              </a:rPr>
              <a:pPr eaLnBrk="1" hangingPunct="1"/>
              <a:t>98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28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638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>
                <a:solidFill>
                  <a:srgbClr val="000000"/>
                </a:solidFill>
              </a:rPr>
              <a:t>© SE, Quality, Hans van Vliet</a:t>
            </a:r>
          </a:p>
        </p:txBody>
      </p:sp>
      <p:sp>
        <p:nvSpPr>
          <p:cNvPr id="163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EDF8F-67A1-469B-A264-2CF93D864CFD}" type="slidenum">
              <a:rPr lang="nl-NL" altLang="en-US">
                <a:solidFill>
                  <a:srgbClr val="000000"/>
                </a:solidFill>
              </a:rPr>
              <a:pPr eaLnBrk="1" hangingPunct="1"/>
              <a:t>102</a:t>
            </a:fld>
            <a:endParaRPr lang="nl-N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0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084B-7047-4F69-A78E-60BC252BCC38}" type="slidenum">
              <a:rPr lang="sv-SE" smtClean="0">
                <a:solidFill>
                  <a:srgbClr val="000000"/>
                </a:solidFill>
              </a:rPr>
              <a:pPr/>
              <a:t>109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1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1D29FD-14C6-4518-AE29-9A2601851A81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6775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AD59D9-4A17-4454-8CEA-5263BB71DC40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2100" y="522288"/>
            <a:ext cx="3482975" cy="261302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309937"/>
            <a:ext cx="6709833" cy="3139679"/>
          </a:xfrm>
          <a:noFill/>
        </p:spPr>
        <p:txBody>
          <a:bodyPr/>
          <a:lstStyle/>
          <a:p>
            <a:pPr eaLnBrk="1" hangingPunct="1"/>
            <a:r>
              <a:rPr lang="en-GB" altLang="en-US" smtClean="0"/>
              <a:t>Example of result of empirical research</a:t>
            </a:r>
          </a:p>
        </p:txBody>
      </p:sp>
    </p:spTree>
    <p:extLst>
      <p:ext uri="{BB962C8B-B14F-4D97-AF65-F5344CB8AC3E}">
        <p14:creationId xmlns:p14="http://schemas.microsoft.com/office/powerpoint/2010/main" val="46564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2DFD2A5-9369-49D3-B2A2-A508E18C8BC8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22940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C5F4EB-509A-4DC7-8567-C86FFF69A578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L&amp;L Section 4.5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4963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555167-D0A6-4029-A434-20041BA2108B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776488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0450CA-F930-4B7A-A25F-163E813B6B41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7928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1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536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36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55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66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82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D2D88-24B1-4220-B966-084E4B233B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0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48200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04448" y="6489104"/>
            <a:ext cx="405408" cy="3242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3849320-BEB5-49EA-BA63-E9B2300A7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709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058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91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0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573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B1A164-8985-47F7-BEA8-BC7E3B3AD0C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3238"/>
            <a:ext cx="38100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33875"/>
            <a:ext cx="38100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CA2AF-9252-4D8B-8327-DA938B66C8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 userDrawn="1"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4931" name="Rectangle 3"/>
          <p:cNvSpPr>
            <a:spLocks noChangeArrowheads="1"/>
          </p:cNvSpPr>
          <p:nvPr userDrawn="1"/>
        </p:nvSpPr>
        <p:spPr bwMode="hidden">
          <a:xfrm>
            <a:off x="0" y="1547813"/>
            <a:ext cx="9144000" cy="1711325"/>
          </a:xfrm>
          <a:prstGeom prst="rect">
            <a:avLst/>
          </a:prstGeom>
          <a:solidFill>
            <a:srgbClr val="0C20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1C26E8-9D9D-4B2F-84D4-AB9CCDDC2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0" y="1547813"/>
            <a:ext cx="6019800" cy="1728787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43325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4939" name="Line 11"/>
          <p:cNvSpPr>
            <a:spLocks noChangeShapeType="1"/>
          </p:cNvSpPr>
          <p:nvPr userDrawn="1"/>
        </p:nvSpPr>
        <p:spPr bwMode="auto">
          <a:xfrm flipH="1">
            <a:off x="0" y="4921250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4940" name="Line 12"/>
          <p:cNvSpPr>
            <a:spLocks noChangeShapeType="1"/>
          </p:cNvSpPr>
          <p:nvPr userDrawn="1"/>
        </p:nvSpPr>
        <p:spPr bwMode="auto">
          <a:xfrm flipH="1">
            <a:off x="0" y="5784850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4941" name="Rectangle 13"/>
          <p:cNvSpPr>
            <a:spLocks noChangeArrowheads="1"/>
          </p:cNvSpPr>
          <p:nvPr userDrawn="1"/>
        </p:nvSpPr>
        <p:spPr bwMode="auto">
          <a:xfrm>
            <a:off x="3041650" y="5335798"/>
            <a:ext cx="1169988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28" y="5121126"/>
            <a:ext cx="2417873" cy="4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21" y="5085184"/>
            <a:ext cx="4016703" cy="5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12"/>
          <p:cNvCxnSpPr>
            <a:cxnSpLocks noChangeShapeType="1"/>
          </p:cNvCxnSpPr>
          <p:nvPr userDrawn="1"/>
        </p:nvCxnSpPr>
        <p:spPr bwMode="auto">
          <a:xfrm>
            <a:off x="3940541" y="5207659"/>
            <a:ext cx="0" cy="29244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7474348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5587C-60D7-410D-967F-4D4375984E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3DA61EB7-B0F2-4238-B7B8-169D16BBE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2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B3AFE-26A1-43ED-B069-D4CD8B042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EC0A5865-534F-4443-A680-968ACFE828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245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55725"/>
            <a:ext cx="419893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355725"/>
            <a:ext cx="420052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9881D-7071-42D1-823D-EBABB51466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2CBF5051-87B0-49C3-A0CE-9D621491EB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8937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F5AE1-939F-46E8-9E79-69CE11646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333B51C3-B388-4142-BCFF-BEB50E591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733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A22E-B881-48BC-A0A1-23330B1CA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01FF45E6-6F6D-436A-9856-D42498F9F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31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2E1C1-F333-4CEC-86E1-87EB36840A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54F55826-2444-46BD-9B15-FBE46B7C1B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0663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34462-EC7A-4040-A621-DE6650D761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A5A6A186-8A83-4FA7-88CD-E063A55271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947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9774E-16E3-459B-A446-7368C8B66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C088426C-2D9D-4BB4-854F-692712881F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691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EC645-D326-4BA2-8B74-6459B6FC2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A36972F7-E08C-465F-BA34-FA4607E45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385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523875"/>
            <a:ext cx="2136775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23875"/>
            <a:ext cx="6262688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606E9-1AD2-4A2F-ACC6-2BE1F62F5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48C6FCC3-4B72-42DB-8863-23B8A50D2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5098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 userDrawn="1"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4931" name="Rectangle 3"/>
          <p:cNvSpPr>
            <a:spLocks noChangeArrowheads="1"/>
          </p:cNvSpPr>
          <p:nvPr userDrawn="1"/>
        </p:nvSpPr>
        <p:spPr bwMode="hidden">
          <a:xfrm>
            <a:off x="0" y="1547813"/>
            <a:ext cx="9144000" cy="1711325"/>
          </a:xfrm>
          <a:prstGeom prst="rect">
            <a:avLst/>
          </a:prstGeom>
          <a:solidFill>
            <a:srgbClr val="0C20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1C26E8-9D9D-4B2F-84D4-AB9CCDDC2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49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971800" y="1547813"/>
            <a:ext cx="6019800" cy="1728787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4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743325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4939" name="Line 11"/>
          <p:cNvSpPr>
            <a:spLocks noChangeShapeType="1"/>
          </p:cNvSpPr>
          <p:nvPr userDrawn="1"/>
        </p:nvSpPr>
        <p:spPr bwMode="auto">
          <a:xfrm flipH="1">
            <a:off x="0" y="4921250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4940" name="Line 12"/>
          <p:cNvSpPr>
            <a:spLocks noChangeShapeType="1"/>
          </p:cNvSpPr>
          <p:nvPr userDrawn="1"/>
        </p:nvSpPr>
        <p:spPr bwMode="auto">
          <a:xfrm flipH="1">
            <a:off x="0" y="5784850"/>
            <a:ext cx="9144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4941" name="Rectangle 13"/>
          <p:cNvSpPr>
            <a:spLocks noChangeArrowheads="1"/>
          </p:cNvSpPr>
          <p:nvPr userDrawn="1"/>
        </p:nvSpPr>
        <p:spPr bwMode="auto">
          <a:xfrm>
            <a:off x="3041650" y="5335798"/>
            <a:ext cx="1169988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28" y="5121126"/>
            <a:ext cx="2417873" cy="4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21" y="5085184"/>
            <a:ext cx="4016703" cy="5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12"/>
          <p:cNvCxnSpPr>
            <a:cxnSpLocks noChangeShapeType="1"/>
          </p:cNvCxnSpPr>
          <p:nvPr userDrawn="1"/>
        </p:nvCxnSpPr>
        <p:spPr bwMode="auto">
          <a:xfrm>
            <a:off x="3940541" y="5207659"/>
            <a:ext cx="0" cy="292444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480043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5587C-60D7-410D-967F-4D4375984E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3DA61EB7-B0F2-4238-B7B8-169D16BBE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38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B3AFE-26A1-43ED-B069-D4CD8B042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EC0A5865-534F-4443-A680-968ACFE828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5353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55725"/>
            <a:ext cx="419893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355725"/>
            <a:ext cx="420052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9881D-7071-42D1-823D-EBABB51466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2CBF5051-87B0-49C3-A0CE-9D621491EB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920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F5AE1-939F-46E8-9E79-69CE11646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333B51C3-B388-4142-BCFF-BEB50E5918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577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A22E-B881-48BC-A0A1-23330B1CA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01FF45E6-6F6D-436A-9856-D42498F9F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781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2E1C1-F333-4CEC-86E1-87EB36840A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54F55826-2444-46BD-9B15-FBE46B7C1B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7990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34462-EC7A-4040-A621-DE6650D761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A5A6A186-8A83-4FA7-88CD-E063A55271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261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9774E-16E3-459B-A446-7368C8B66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C088426C-2D9D-4BB4-854F-692712881F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764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EC645-D326-4BA2-8B74-6459B6FC2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A36972F7-E08C-465F-BA34-FA4607E45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81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523875"/>
            <a:ext cx="2136775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523875"/>
            <a:ext cx="6262688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4606E9-1AD2-4A2F-ACC6-2BE1F62F5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0"/>
            </a:lvl1pPr>
          </a:lstStyle>
          <a:p>
            <a:r>
              <a:rPr lang="en-US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48C6FCC3-4B72-42DB-8863-23B8A50D2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122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1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536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469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846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248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562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90574-9F88-4B11-8F87-5153F04EEA5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365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321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51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36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50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35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642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C9598-720B-4FE6-8BAC-741A2A699B3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44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3238"/>
            <a:ext cx="38100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33875"/>
            <a:ext cx="38100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568B49-3EC3-4302-B1EB-414DD75B8D3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2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528" y="170728"/>
            <a:ext cx="1105544" cy="213446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ogo GUeng_leftSV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5696" y="63653"/>
            <a:ext cx="2549834" cy="341012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 bwMode="auto">
          <a:xfrm rot="5400000">
            <a:off x="1527249" y="240234"/>
            <a:ext cx="184448" cy="3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5492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Bildobjekt 9" descr="Chalmers Univ logo_svart.em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Bildobjekt 8" descr="Logo GUeng_leftSV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2"/>
          <p:cNvCxnSpPr>
            <a:cxnSpLocks noChangeShapeType="1"/>
          </p:cNvCxnSpPr>
          <p:nvPr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10636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2813" y="6308725"/>
            <a:ext cx="503237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Calibri" panose="020F0502020204030204" pitchFamily="34" charset="0"/>
              </a:defRPr>
            </a:lvl1pPr>
          </a:lstStyle>
          <a:p>
            <a:pPr eaLnBrk="1" hangingPunct="1"/>
            <a:fld id="{57B09355-F746-4B00-A250-FE1624B0F9DA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38D2F321-34AA-43B8-A54C-5EACB4DC1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3907" name="Rectangle 3"/>
          <p:cNvSpPr>
            <a:spLocks noChangeArrowheads="1"/>
          </p:cNvSpPr>
          <p:nvPr userDrawn="1"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23875"/>
            <a:ext cx="85518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639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355725"/>
            <a:ext cx="85518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63911" name="Line 7"/>
          <p:cNvSpPr>
            <a:spLocks noChangeShapeType="1"/>
          </p:cNvSpPr>
          <p:nvPr userDrawn="1"/>
        </p:nvSpPr>
        <p:spPr bwMode="auto">
          <a:xfrm flipH="1">
            <a:off x="0" y="6237288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3912" name="Line 8"/>
          <p:cNvSpPr>
            <a:spLocks noChangeShapeType="1"/>
          </p:cNvSpPr>
          <p:nvPr userDrawn="1"/>
        </p:nvSpPr>
        <p:spPr bwMode="auto">
          <a:xfrm flipH="1">
            <a:off x="0" y="6734175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3914" name="Text Box 10"/>
          <p:cNvSpPr txBox="1">
            <a:spLocks noChangeArrowheads="1"/>
          </p:cNvSpPr>
          <p:nvPr userDrawn="1"/>
        </p:nvSpPr>
        <p:spPr bwMode="auto">
          <a:xfrm>
            <a:off x="468313" y="11588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3915" name="Text Box 11"/>
          <p:cNvSpPr txBox="1">
            <a:spLocks noChangeArrowheads="1"/>
          </p:cNvSpPr>
          <p:nvPr userDrawn="1"/>
        </p:nvSpPr>
        <p:spPr bwMode="auto">
          <a:xfrm>
            <a:off x="395288" y="115888"/>
            <a:ext cx="835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Software Architecture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63916" name="Rectangle 12"/>
          <p:cNvSpPr>
            <a:spLocks noChangeArrowheads="1"/>
          </p:cNvSpPr>
          <p:nvPr userDrawn="1"/>
        </p:nvSpPr>
        <p:spPr bwMode="auto">
          <a:xfrm>
            <a:off x="5886450" y="6629400"/>
            <a:ext cx="730250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39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249988"/>
            <a:ext cx="73802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i="1">
                <a:latin typeface="+mn-lt"/>
              </a:defRPr>
            </a:lvl1pPr>
          </a:lstStyle>
          <a:p>
            <a:r>
              <a:rPr lang="en-US" sz="800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E587709D-CB87-4D3D-A7A8-8901C6383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8" y="6361266"/>
            <a:ext cx="1440160" cy="2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6" y="630932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1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38D2F321-34AA-43B8-A54C-5EACB4DC1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3907" name="Rectangle 3"/>
          <p:cNvSpPr>
            <a:spLocks noChangeArrowheads="1"/>
          </p:cNvSpPr>
          <p:nvPr userDrawn="1"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23875"/>
            <a:ext cx="85518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639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355725"/>
            <a:ext cx="85518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63911" name="Line 7"/>
          <p:cNvSpPr>
            <a:spLocks noChangeShapeType="1"/>
          </p:cNvSpPr>
          <p:nvPr userDrawn="1"/>
        </p:nvSpPr>
        <p:spPr bwMode="auto">
          <a:xfrm flipH="1">
            <a:off x="0" y="6237288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3912" name="Line 8"/>
          <p:cNvSpPr>
            <a:spLocks noChangeShapeType="1"/>
          </p:cNvSpPr>
          <p:nvPr userDrawn="1"/>
        </p:nvSpPr>
        <p:spPr bwMode="auto">
          <a:xfrm flipH="1">
            <a:off x="0" y="6734175"/>
            <a:ext cx="9144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3914" name="Text Box 10"/>
          <p:cNvSpPr txBox="1">
            <a:spLocks noChangeArrowheads="1"/>
          </p:cNvSpPr>
          <p:nvPr userDrawn="1"/>
        </p:nvSpPr>
        <p:spPr bwMode="auto">
          <a:xfrm>
            <a:off x="468313" y="11588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3915" name="Text Box 11"/>
          <p:cNvSpPr txBox="1">
            <a:spLocks noChangeArrowheads="1"/>
          </p:cNvSpPr>
          <p:nvPr userDrawn="1"/>
        </p:nvSpPr>
        <p:spPr bwMode="auto">
          <a:xfrm>
            <a:off x="395288" y="115888"/>
            <a:ext cx="835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Software Architecture</a:t>
            </a:r>
            <a:endParaRPr lang="en-US" sz="1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63916" name="Rectangle 12"/>
          <p:cNvSpPr>
            <a:spLocks noChangeArrowheads="1"/>
          </p:cNvSpPr>
          <p:nvPr userDrawn="1"/>
        </p:nvSpPr>
        <p:spPr bwMode="auto">
          <a:xfrm>
            <a:off x="5886450" y="6629400"/>
            <a:ext cx="730250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639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1063" y="6249988"/>
            <a:ext cx="73802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i="1">
                <a:latin typeface="+mn-lt"/>
              </a:defRPr>
            </a:lvl1pPr>
          </a:lstStyle>
          <a:p>
            <a:r>
              <a:rPr lang="en-US" sz="800">
                <a:solidFill>
                  <a:srgbClr val="000000"/>
                </a:solidFill>
              </a:rPr>
              <a:t>MRV Chaudron</a:t>
            </a:r>
          </a:p>
          <a:p>
            <a:r>
              <a:rPr lang="en-US">
                <a:solidFill>
                  <a:srgbClr val="000000"/>
                </a:solidFill>
              </a:rPr>
              <a:t>Sheet </a:t>
            </a:r>
            <a:fld id="{E587709D-CB87-4D3D-A7A8-8901C6383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Bildobjekt 9" descr="Chalmers Univ logo_svart.e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8" y="6361266"/>
            <a:ext cx="1440160" cy="2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8" descr="Logo GUeng_leftSV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6" y="630932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5492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Bildobjekt 9" descr="Chalmers Univ logo_svart.em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Bildobjekt 8" descr="Logo GUeng_leftSV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2"/>
          <p:cNvCxnSpPr>
            <a:cxnSpLocks noChangeShapeType="1"/>
          </p:cNvCxnSpPr>
          <p:nvPr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10636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2813" y="6308725"/>
            <a:ext cx="503237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Calibri" panose="020F0502020204030204" pitchFamily="34" charset="0"/>
              </a:defRPr>
            </a:lvl1pPr>
          </a:lstStyle>
          <a:p>
            <a:pPr eaLnBrk="1" hangingPunct="1"/>
            <a:fld id="{811BDB1D-8737-47CE-B072-4146E0E2D730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l-diagrams.org/component-diagrams-reference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helsinki.fi/group/os3/HP_arch_template_vers13_withexamples.pdf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Architecture</a:t>
            </a:r>
            <a:br>
              <a:rPr lang="en-US" dirty="0"/>
            </a:br>
            <a:r>
              <a:rPr lang="en-US" sz="2800" b="0" dirty="0" smtClean="0"/>
              <a:t>DIT344</a:t>
            </a:r>
            <a:endParaRPr lang="sv-SE" b="0" dirty="0" smtClean="0"/>
          </a:p>
        </p:txBody>
      </p:sp>
      <p:sp>
        <p:nvSpPr>
          <p:cNvPr id="15363" name="Platshållare för innehål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/>
              <a:t>Requirements, </a:t>
            </a:r>
            <a:r>
              <a:rPr lang="en-US" sz="2400" b="1" dirty="0" smtClean="0"/>
              <a:t>Quality </a:t>
            </a:r>
            <a:r>
              <a:rPr lang="en-US" sz="2400" b="1" smtClean="0"/>
              <a:t>Attributes </a:t>
            </a:r>
          </a:p>
          <a:p>
            <a:pPr>
              <a:defRPr/>
            </a:pPr>
            <a:r>
              <a:rPr lang="en-US" sz="2400" b="1" smtClean="0"/>
              <a:t>and </a:t>
            </a:r>
            <a:r>
              <a:rPr lang="en-US" sz="2400" b="1" dirty="0" smtClean="0"/>
              <a:t>a glimpse </a:t>
            </a:r>
            <a:r>
              <a:rPr lang="en-US" sz="2400" b="1" smtClean="0"/>
              <a:t>of Tactics</a:t>
            </a:r>
            <a:endParaRPr lang="fi-FI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endParaRPr lang="en-US" sz="2400" b="1" dirty="0" smtClean="0"/>
          </a:p>
          <a:p>
            <a:pPr algn="l">
              <a:defRPr/>
            </a:pPr>
            <a:r>
              <a:rPr lang="fi-FI" sz="1800" dirty="0" smtClean="0"/>
              <a:t>Prof. </a:t>
            </a:r>
            <a:r>
              <a:rPr lang="fi-FI" sz="1800" dirty="0" err="1" smtClean="0"/>
              <a:t>Dr</a:t>
            </a:r>
            <a:r>
              <a:rPr lang="fi-FI" sz="1800" dirty="0" smtClean="0"/>
              <a:t>. Michel R.V. Chaudron</a:t>
            </a:r>
            <a:endParaRPr lang="en-US" altLang="sv-SE" sz="1800" dirty="0" smtClean="0">
              <a:cs typeface="Akzidenz-Bd for Chalmers" pitchFamily="2"/>
            </a:endParaRPr>
          </a:p>
          <a:p>
            <a:pPr algn="l">
              <a:defRPr/>
            </a:pPr>
            <a:r>
              <a:rPr lang="en-US" sz="1800" i="1" dirty="0" smtClean="0"/>
              <a:t>Chalmers </a:t>
            </a:r>
            <a:r>
              <a:rPr lang="en-US" sz="1800" i="1" dirty="0"/>
              <a:t>| University of Gothenburg</a:t>
            </a:r>
            <a:endParaRPr lang="sv-SE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>
          <a:xfrm>
            <a:off x="509588" y="568325"/>
            <a:ext cx="7893050" cy="819150"/>
          </a:xfrm>
        </p:spPr>
        <p:txBody>
          <a:bodyPr/>
          <a:lstStyle/>
          <a:p>
            <a:r>
              <a:rPr lang="en-US" altLang="en-US" smtClean="0"/>
              <a:t>Why Software Projects Fail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 rot="2778999">
            <a:off x="5481894" y="3591009"/>
            <a:ext cx="254000" cy="169068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 rot="2778999">
            <a:off x="4791331" y="3522747"/>
            <a:ext cx="254000" cy="21732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 rot="2778999">
            <a:off x="2556925" y="3380665"/>
            <a:ext cx="254000" cy="2987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 rot="2778999">
            <a:off x="1975900" y="3563228"/>
            <a:ext cx="254000" cy="17049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 rot="2778999">
            <a:off x="1993363" y="3345740"/>
            <a:ext cx="254000" cy="30765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366106" y="554456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dirty="0">
                <a:latin typeface="Arial" panose="020B0604020202020204" pitchFamily="34" charset="0"/>
              </a:rPr>
              <a:t>Example of empirical research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 rot="5400000">
            <a:off x="434975" y="3714750"/>
            <a:ext cx="1023938" cy="167798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800">
                <a:latin typeface="Arial" panose="020B0604020202020204" pitchFamily="34" charset="0"/>
              </a:rPr>
              <a:t>Related to</a:t>
            </a:r>
          </a:p>
          <a:p>
            <a:pPr algn="ctr"/>
            <a:r>
              <a:rPr lang="en-GB" altLang="en-US" sz="1800">
                <a:latin typeface="Arial" panose="020B0604020202020204" pitchFamily="34" charset="0"/>
              </a:rPr>
              <a:t>Requirements </a:t>
            </a:r>
          </a:p>
          <a:p>
            <a:pPr algn="ctr"/>
            <a:r>
              <a:rPr lang="en-GB" altLang="en-US" sz="1800">
                <a:latin typeface="Arial" panose="020B0604020202020204" pitchFamily="34" charset="0"/>
              </a:rPr>
              <a:t>Engineering</a:t>
            </a:r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t="8266" r="5273" b="3880"/>
          <a:stretch>
            <a:fillRect/>
          </a:stretch>
        </p:blipFill>
        <p:spPr bwMode="auto">
          <a:xfrm>
            <a:off x="537746" y="1268760"/>
            <a:ext cx="744061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0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" y="764704"/>
            <a:ext cx="9144000" cy="762000"/>
          </a:xfrm>
        </p:spPr>
        <p:txBody>
          <a:bodyPr/>
          <a:lstStyle/>
          <a:p>
            <a:r>
              <a:rPr lang="en-US" dirty="0" smtClean="0"/>
              <a:t>Process Improvement: </a:t>
            </a:r>
            <a:br>
              <a:rPr lang="en-US" dirty="0" smtClean="0"/>
            </a:br>
            <a:r>
              <a:rPr lang="en-US" dirty="0" smtClean="0"/>
              <a:t>Plan Do Check Act</a:t>
            </a:r>
            <a:endParaRPr lang="en-GB" dirty="0"/>
          </a:p>
        </p:txBody>
      </p:sp>
      <p:pic>
        <p:nvPicPr>
          <p:cNvPr id="20482" name="Picture 2" descr="Image result for plan do check a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559596"/>
            <a:ext cx="33812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	– set objectives</a:t>
            </a: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	– produce</a:t>
            </a: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	– assess/test</a:t>
            </a:r>
            <a:b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	  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gap</a:t>
            </a: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 	– improve process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Process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818" y="1412875"/>
            <a:ext cx="7163802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Perspectives on quality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Transcendent (“I really like this program”)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User-based (“fitness for use”)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Product-based (based on attributes of the software)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Process/Manufacturing-based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Value-based (balancing time and cost vs profits)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1100" b="29000"/>
          <a:stretch/>
        </p:blipFill>
        <p:spPr>
          <a:xfrm>
            <a:off x="6444208" y="1391652"/>
            <a:ext cx="2529930" cy="7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a web-based system for tax return. In this system, users will correct/change or add information related to their personal economy in order to compute how much tax they have to pay or they get refunded from the state</a:t>
            </a:r>
            <a:r>
              <a:rPr lang="en-GB" dirty="0" smtClean="0"/>
              <a:t>.</a:t>
            </a:r>
            <a:endParaRPr lang="en-US" dirty="0"/>
          </a:p>
          <a:p>
            <a:pPr lvl="1"/>
            <a:r>
              <a:rPr lang="en-GB" dirty="0" smtClean="0"/>
              <a:t>(</a:t>
            </a:r>
            <a:r>
              <a:rPr lang="en-GB" dirty="0"/>
              <a:t>a) Create one relevant quality attribute scenario on security for the system described above</a:t>
            </a:r>
            <a:r>
              <a:rPr lang="en-GB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GB" dirty="0"/>
              <a:t>(b) Create one relevant quality attribute scenario on modifiability for the system described above</a:t>
            </a:r>
            <a:r>
              <a:rPr lang="en-GB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GB" dirty="0"/>
              <a:t>(c) Create one relevant quality attribute scenario on performance for the system described above</a:t>
            </a:r>
            <a:r>
              <a:rPr lang="en-GB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GB" dirty="0"/>
              <a:t>(d) Create one relevant quality attribute scenario on interoperability for the system described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software architecture help with the opposing tensions in the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quality attribute trade-off in the case of Heartbeat as architectural tactic!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software architectural design, the “decomposition” technique is often used. Among the following software quality attributes, which quality attribute does the “decomposition” technique give the most support? </a:t>
            </a:r>
          </a:p>
          <a:p>
            <a:pPr lvl="1"/>
            <a:r>
              <a:rPr lang="en-US" dirty="0" smtClean="0"/>
              <a:t>Availability </a:t>
            </a:r>
            <a:endParaRPr lang="en-US" dirty="0"/>
          </a:p>
          <a:p>
            <a:pPr lvl="1"/>
            <a:r>
              <a:rPr lang="en-US" dirty="0" smtClean="0"/>
              <a:t>Modifiability </a:t>
            </a:r>
            <a:endParaRPr lang="en-US" dirty="0"/>
          </a:p>
          <a:p>
            <a:pPr lvl="1"/>
            <a:r>
              <a:rPr lang="en-US" dirty="0" smtClean="0"/>
              <a:t>Performance </a:t>
            </a:r>
            <a:endParaRPr lang="en-US" dirty="0"/>
          </a:p>
          <a:p>
            <a:pPr lvl="1"/>
            <a:r>
              <a:rPr lang="en-US" dirty="0" smtClean="0"/>
              <a:t>Security </a:t>
            </a:r>
            <a:endParaRPr lang="en-US" dirty="0"/>
          </a:p>
          <a:p>
            <a:pPr lvl="1"/>
            <a:r>
              <a:rPr lang="en-US" dirty="0" smtClean="0"/>
              <a:t>Testability </a:t>
            </a:r>
            <a:endParaRPr lang="en-US" dirty="0"/>
          </a:p>
          <a:p>
            <a:pPr lvl="1"/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difference between a quality attribute and a quality requirement? Illustrate your answer with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 </a:t>
            </a:r>
            <a:r>
              <a:rPr lang="en-US" dirty="0"/>
              <a:t>in detail three examples of design forces that are neither functional nor quality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17232"/>
            <a:ext cx="7772400" cy="9597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/>
              <a:t>quality attribute scenarios for above quality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844" t="18900" r="26370" b="24100"/>
          <a:stretch/>
        </p:blipFill>
        <p:spPr>
          <a:xfrm>
            <a:off x="806617" y="1597639"/>
            <a:ext cx="7797831" cy="39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908050"/>
            <a:ext cx="8207375" cy="936625"/>
          </a:xfrm>
        </p:spPr>
        <p:txBody>
          <a:bodyPr/>
          <a:lstStyle/>
          <a:p>
            <a:r>
              <a:rPr lang="en-US" altLang="en-US" smtClean="0"/>
              <a:t>Why Requirements Engineering?</a:t>
            </a:r>
            <a:endParaRPr lang="en-GB" altLang="en-US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99592" y="2257937"/>
            <a:ext cx="659546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Scope the problem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Understand the problem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for the client as well as the architect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Basis for design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Contract between client/user and builders</a:t>
            </a:r>
          </a:p>
          <a:p>
            <a:pPr lvl="1" eaLnBrk="1" hangingPunct="1"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agreement on what has to be built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2813" y="6308725"/>
            <a:ext cx="5032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7653D6-EF9F-468A-A7CB-2232B13F3C6E}" type="slidenum">
              <a:rPr lang="en-GB" altLang="en-US" sz="1600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 sz="1600">
              <a:latin typeface="Calibri" panose="020F0502020204030204" pitchFamily="34" charset="0"/>
            </a:endParaRPr>
          </a:p>
        </p:txBody>
      </p:sp>
      <p:pic>
        <p:nvPicPr>
          <p:cNvPr id="54277" name="Picture 6" descr="http://www.clipartguide.com/_named_clipart_images/0511-0809-0703-4604_Signing_a_Contract_Clip_Art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666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 </a:t>
            </a:r>
            <a:r>
              <a:rPr lang="en-US" dirty="0"/>
              <a:t>an example of two conflicting quality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architectural aspects may affect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ISO/IEC </a:t>
            </a:r>
            <a:r>
              <a:rPr lang="sv-SE" dirty="0" smtClean="0"/>
              <a:t>25010:2011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9512" y="1772816"/>
          <a:ext cx="8712968" cy="4350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2952328"/>
                <a:gridCol w="1728192"/>
                <a:gridCol w="1656184"/>
              </a:tblGrid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990000"/>
                          </a:solidFill>
                          <a:effectLst/>
                        </a:rPr>
                        <a:t>Functional suitability</a:t>
                      </a:r>
                      <a:endParaRPr lang="sv-SE" sz="1400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Functional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completeness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Functional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correctness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Functional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appropriateness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 smtClean="0">
                          <a:solidFill>
                            <a:srgbClr val="990000"/>
                          </a:solidFill>
                          <a:effectLst/>
                        </a:rPr>
                        <a:t>Compatibility</a:t>
                      </a:r>
                      <a:endParaRPr lang="sv-SE" sz="1400" dirty="0" smtClean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Co-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existence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Interoperability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solidFill>
                            <a:srgbClr val="990000"/>
                          </a:solidFill>
                          <a:effectLst/>
                        </a:rPr>
                        <a:t>Reliability</a:t>
                      </a:r>
                      <a:endParaRPr lang="sv-SE" sz="1400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Maturity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Availability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Fault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</a:rPr>
                        <a:t>tolerance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Recoverability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 err="1" smtClean="0">
                          <a:solidFill>
                            <a:srgbClr val="990000"/>
                          </a:solidFill>
                          <a:effectLst/>
                        </a:rPr>
                        <a:t>Maintainability</a:t>
                      </a:r>
                      <a:endParaRPr lang="sv-SE" sz="1400" b="1" dirty="0" smtClean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Modularity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Reusability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Analysability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Modifiability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Testability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</a:tr>
              <a:tr h="240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solidFill>
                            <a:srgbClr val="990000"/>
                          </a:solidFill>
                          <a:effectLst/>
                        </a:rPr>
                        <a:t>Performance</a:t>
                      </a:r>
                      <a:r>
                        <a:rPr lang="sv-SE" sz="1400" dirty="0">
                          <a:solidFill>
                            <a:srgbClr val="990000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>
                          <a:solidFill>
                            <a:srgbClr val="990000"/>
                          </a:solidFill>
                          <a:effectLst/>
                        </a:rPr>
                        <a:t>efficiency</a:t>
                      </a:r>
                      <a:endParaRPr lang="sv-SE" sz="1400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behaviour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Resource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>
                          <a:solidFill>
                            <a:schemeClr val="tx1"/>
                          </a:solidFill>
                          <a:effectLst/>
                        </a:rPr>
                        <a:t>utilization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Capacity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 err="1" smtClean="0">
                          <a:solidFill>
                            <a:srgbClr val="990000"/>
                          </a:solidFill>
                          <a:effectLst/>
                        </a:rPr>
                        <a:t>Usability</a:t>
                      </a:r>
                      <a:endParaRPr lang="sv-SE" sz="1400" b="1" dirty="0" smtClean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Appropriateness</a:t>
                      </a:r>
                      <a:r>
                        <a:rPr lang="sv-SE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recognizability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Learnability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Operability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User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error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protection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User</a:t>
                      </a: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interface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aesthetics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Accessibility</a:t>
                      </a:r>
                      <a:endParaRPr lang="sv-SE" sz="14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 err="1">
                          <a:solidFill>
                            <a:srgbClr val="990000"/>
                          </a:solidFill>
                          <a:effectLst/>
                        </a:rPr>
                        <a:t>Security</a:t>
                      </a:r>
                      <a:endParaRPr lang="sv-SE" sz="1400" b="1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Confidentiality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Integrity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Non-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repudiation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Accountability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Authenticity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 err="1" smtClean="0">
                          <a:solidFill>
                            <a:srgbClr val="990000"/>
                          </a:solidFill>
                          <a:effectLst/>
                        </a:rPr>
                        <a:t>Portability</a:t>
                      </a:r>
                      <a:endParaRPr lang="sv-SE" sz="1400" b="1" dirty="0" smtClean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Adaptability</a:t>
                      </a:r>
                      <a:endParaRPr lang="sv-SE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Installability</a:t>
                      </a:r>
                      <a:endParaRPr lang="sv-SE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Replaceability</a:t>
                      </a:r>
                      <a:endParaRPr lang="sv-SE" sz="14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69" marR="57869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1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ISO/IEC </a:t>
            </a:r>
            <a:r>
              <a:rPr lang="sv-SE" dirty="0" smtClean="0"/>
              <a:t>25010:2011</a:t>
            </a:r>
            <a:r>
              <a:rPr lang="en-US" dirty="0"/>
              <a:t> Quality in </a:t>
            </a:r>
            <a:r>
              <a:rPr lang="en-US" dirty="0" smtClean="0"/>
              <a:t>Use </a:t>
            </a:r>
            <a:r>
              <a:rPr lang="en-US" dirty="0"/>
              <a:t>C</a:t>
            </a:r>
            <a:r>
              <a:rPr lang="en-US" dirty="0" smtClean="0"/>
              <a:t>haracteristics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71600" y="2132856"/>
          <a:ext cx="720080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098"/>
                <a:gridCol w="34597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err="1">
                          <a:solidFill>
                            <a:srgbClr val="990000"/>
                          </a:solidFill>
                          <a:effectLst/>
                        </a:rPr>
                        <a:t>Effectiveness</a:t>
                      </a:r>
                      <a:endParaRPr lang="sv-SE" sz="1800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err="1">
                          <a:solidFill>
                            <a:srgbClr val="990000"/>
                          </a:solidFill>
                          <a:effectLst/>
                        </a:rPr>
                        <a:t>Efficiency</a:t>
                      </a:r>
                      <a:endParaRPr lang="sv-SE" sz="1800" dirty="0">
                        <a:solidFill>
                          <a:srgbClr val="99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err="1">
                          <a:solidFill>
                            <a:srgbClr val="990000"/>
                          </a:solidFill>
                          <a:effectLst/>
                        </a:rPr>
                        <a:t>Satisfaction</a:t>
                      </a:r>
                      <a:endParaRPr lang="sv-SE" sz="1800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Usefulness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Trust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Pleasure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Comfort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90000"/>
                          </a:solidFill>
                          <a:effectLst/>
                        </a:rPr>
                        <a:t>Freedom from risk</a:t>
                      </a:r>
                      <a:endParaRPr lang="sv-SE" sz="1800" b="1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Economic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risk mitigation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Health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and safety risk mitigation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Environmental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risk mitigation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 err="1">
                          <a:solidFill>
                            <a:srgbClr val="990000"/>
                          </a:solidFill>
                          <a:effectLst/>
                        </a:rPr>
                        <a:t>Context</a:t>
                      </a:r>
                      <a:r>
                        <a:rPr lang="sv-SE" sz="1800" dirty="0">
                          <a:solidFill>
                            <a:srgbClr val="990000"/>
                          </a:solidFill>
                          <a:effectLst/>
                        </a:rPr>
                        <a:t> </a:t>
                      </a:r>
                      <a:r>
                        <a:rPr lang="sv-SE" sz="1800" dirty="0" err="1">
                          <a:solidFill>
                            <a:srgbClr val="990000"/>
                          </a:solidFill>
                          <a:effectLst/>
                        </a:rPr>
                        <a:t>coverage</a:t>
                      </a:r>
                      <a:endParaRPr lang="sv-SE" sz="1800" dirty="0">
                        <a:solidFill>
                          <a:srgbClr val="99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Context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completeness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Flexibility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0" y="764704"/>
            <a:ext cx="9144000" cy="762000"/>
          </a:xfrm>
        </p:spPr>
        <p:txBody>
          <a:bodyPr/>
          <a:lstStyle/>
          <a:p>
            <a:pPr algn="l"/>
            <a:r>
              <a:rPr lang="en-GB" altLang="en-US" smtClean="0"/>
              <a:t>Types of Requirements</a:t>
            </a:r>
            <a:r>
              <a:rPr lang="en-US" altLang="en-US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488832" cy="4536504"/>
          </a:xfrm>
        </p:spPr>
        <p:txBody>
          <a:bodyPr/>
          <a:lstStyle/>
          <a:p>
            <a:r>
              <a:rPr lang="en-GB" altLang="en-US" dirty="0" smtClean="0"/>
              <a:t>Functional requirements</a:t>
            </a:r>
            <a:r>
              <a:rPr lang="en-US" altLang="en-US" dirty="0" smtClean="0"/>
              <a:t> </a:t>
            </a:r>
          </a:p>
          <a:p>
            <a:pPr lvl="1"/>
            <a:r>
              <a:rPr lang="en-GB" altLang="en-US" dirty="0" smtClean="0"/>
              <a:t>Describe </a:t>
            </a:r>
            <a:r>
              <a:rPr lang="en-GB" altLang="en-US" i="1" dirty="0" smtClean="0"/>
              <a:t>what</a:t>
            </a:r>
            <a:r>
              <a:rPr lang="en-GB" altLang="en-US" dirty="0" smtClean="0"/>
              <a:t> the system should do</a:t>
            </a:r>
            <a:endParaRPr lang="en-US" altLang="en-US" dirty="0" smtClean="0"/>
          </a:p>
          <a:p>
            <a:pPr>
              <a:lnSpc>
                <a:spcPct val="40000"/>
              </a:lnSpc>
            </a:pPr>
            <a:endParaRPr lang="en-US" altLang="en-US" dirty="0" smtClean="0"/>
          </a:p>
          <a:p>
            <a:pPr>
              <a:lnSpc>
                <a:spcPct val="40000"/>
              </a:lnSpc>
            </a:pPr>
            <a:endParaRPr lang="en-GB" altLang="en-US" dirty="0" smtClean="0"/>
          </a:p>
          <a:p>
            <a:pPr>
              <a:lnSpc>
                <a:spcPct val="40000"/>
              </a:lnSpc>
            </a:pPr>
            <a:r>
              <a:rPr lang="en-GB" altLang="en-US" dirty="0" smtClean="0"/>
              <a:t>Extra-functional requirements </a:t>
            </a:r>
            <a:r>
              <a:rPr lang="en-GB" altLang="en-US" dirty="0" smtClean="0"/>
              <a:t> (aka ‘non-functional’)</a:t>
            </a:r>
            <a:endParaRPr lang="en-US" altLang="en-US" dirty="0" smtClean="0"/>
          </a:p>
          <a:p>
            <a:pPr lvl="1"/>
            <a:r>
              <a:rPr lang="en-US" altLang="en-US" sz="2000" dirty="0" smtClean="0"/>
              <a:t>*</a:t>
            </a:r>
            <a:r>
              <a:rPr lang="en-US" altLang="en-US" sz="2000" dirty="0" err="1" smtClean="0"/>
              <a:t>ilities</a:t>
            </a:r>
            <a:r>
              <a:rPr lang="en-US" altLang="en-US" sz="2000" dirty="0" smtClean="0"/>
              <a:t>: Availability, Security, Reliability, Timeliness, </a:t>
            </a:r>
            <a:r>
              <a:rPr lang="en-US" altLang="en-US" sz="2000" dirty="0" smtClean="0"/>
              <a:t>…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Capacity</a:t>
            </a:r>
            <a:endParaRPr lang="en-US" altLang="en-US" i="1" dirty="0" smtClean="0"/>
          </a:p>
          <a:p>
            <a:pPr lvl="1"/>
            <a:endParaRPr lang="en-US" altLang="en-US" dirty="0" smtClean="0"/>
          </a:p>
          <a:p>
            <a:r>
              <a:rPr lang="en-GB" altLang="en-US" i="1" dirty="0" smtClean="0"/>
              <a:t>Constraints</a:t>
            </a:r>
            <a:r>
              <a:rPr lang="en-GB" altLang="en-US" dirty="0" smtClean="0"/>
              <a:t> that must be adhered to during </a:t>
            </a:r>
            <a:r>
              <a:rPr lang="en-GB" altLang="en-US" dirty="0" smtClean="0"/>
              <a:t>development and </a:t>
            </a:r>
            <a:r>
              <a:rPr lang="en-US" altLang="en-US" dirty="0" smtClean="0"/>
              <a:t>execution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1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Functional requirements</a:t>
            </a:r>
            <a:r>
              <a:rPr lang="en-US" altLang="en-US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dirty="0" smtClean="0"/>
              <a:t>What </a:t>
            </a:r>
            <a:r>
              <a:rPr lang="en-GB" altLang="en-US" i="1" dirty="0" smtClean="0"/>
              <a:t>inputs</a:t>
            </a:r>
            <a:r>
              <a:rPr lang="en-GB" altLang="en-US" dirty="0" smtClean="0"/>
              <a:t> the system should accept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GB" altLang="en-US" dirty="0" smtClean="0"/>
              <a:t>What </a:t>
            </a:r>
            <a:r>
              <a:rPr lang="en-GB" altLang="en-US" i="1" dirty="0" smtClean="0"/>
              <a:t>outputs</a:t>
            </a:r>
            <a:r>
              <a:rPr lang="en-GB" altLang="en-US" dirty="0" smtClean="0"/>
              <a:t> the system should produce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GB" altLang="en-US" dirty="0" smtClean="0"/>
              <a:t>What </a:t>
            </a:r>
            <a:r>
              <a:rPr lang="en-GB" altLang="en-US" i="1" dirty="0" smtClean="0"/>
              <a:t>computations</a:t>
            </a:r>
            <a:r>
              <a:rPr lang="en-GB" altLang="en-US" dirty="0" smtClean="0"/>
              <a:t> the system should perform</a:t>
            </a: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635896" y="5373216"/>
            <a:ext cx="1872208" cy="820018"/>
            <a:chOff x="3779912" y="5561310"/>
            <a:chExt cx="1008112" cy="388640"/>
          </a:xfrm>
        </p:grpSpPr>
        <p:sp>
          <p:nvSpPr>
            <p:cNvPr id="6" name="Rectangle 5"/>
            <p:cNvSpPr/>
            <p:nvPr/>
          </p:nvSpPr>
          <p:spPr bwMode="auto">
            <a:xfrm>
              <a:off x="3995936" y="5561310"/>
              <a:ext cx="576064" cy="3886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6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3779912" y="5733926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4572000" y="5733926"/>
              <a:ext cx="21602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3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</a:t>
            </a:r>
            <a:endParaRPr lang="en-GB" altLang="en-US" smtClean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62000" y="1739900"/>
            <a:ext cx="7391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The system shall allow users to search for an item by title, author, or ISBN. </a:t>
            </a:r>
            <a:endParaRPr lang="en-US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Define</a:t>
            </a:r>
            <a:r>
              <a:rPr lang="en-US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</a:t>
            </a:r>
            <a:r>
              <a:rPr lang="en-GB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system functionality.</a:t>
            </a:r>
            <a:r>
              <a:rPr lang="en-GB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endParaRPr lang="en-US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If  an item is not returned within the period of load, then the person who loans the item will be fined Euro 1 per week.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Define</a:t>
            </a:r>
            <a:r>
              <a:rPr lang="en-US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</a:t>
            </a:r>
            <a:r>
              <a:rPr lang="en-GB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(causal) relations between </a:t>
            </a:r>
            <a:r>
              <a:rPr lang="en-GB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system function</a:t>
            </a:r>
            <a:r>
              <a:rPr lang="en-US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</a:t>
            </a:r>
            <a:r>
              <a:rPr lang="en-GB" altLang="en-US" sz="20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.</a:t>
            </a:r>
            <a:r>
              <a:rPr lang="en-GB" altLang="en-US" sz="20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endParaRPr lang="en-US" altLang="en-US" sz="20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042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E42F4C-21DA-4B63-8AB5-D64201DA98E0}" type="slidenum"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XFR: Maintainability</a:t>
            </a:r>
            <a:endParaRPr lang="en-GB" altLang="en-US" smtClean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62000" y="1739900"/>
            <a:ext cx="7772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Maintainability</a:t>
            </a:r>
          </a:p>
          <a:p>
            <a:endParaRPr lang="en-US" altLang="en-US" i="1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r>
              <a:rPr lang="en-US" altLang="en-US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The average person time required to fix a category 3 defect (including testing and documentation upgrade) shall not exceed two person days.</a:t>
            </a: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05A888-B290-4962-901B-4646CD5E53F4}" type="slidenum"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9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9275"/>
            <a:ext cx="7924800" cy="838200"/>
          </a:xfrm>
        </p:spPr>
        <p:txBody>
          <a:bodyPr/>
          <a:lstStyle/>
          <a:p>
            <a:r>
              <a:rPr lang="en-US" altLang="en-US" sz="3600" smtClean="0"/>
              <a:t>Examples of XFR: Reliability</a:t>
            </a:r>
            <a:endParaRPr lang="en-GB" altLang="en-US" sz="3600" smtClean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11188" y="1292225"/>
            <a:ext cx="821055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Typically expressed in terms of</a:t>
            </a:r>
          </a:p>
          <a:p>
            <a:pPr>
              <a:lnSpc>
                <a:spcPct val="130000"/>
              </a:lnSpc>
            </a:pPr>
            <a:endParaRPr lang="en-US" altLang="en-US" sz="2000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Mean Time Between Failures (MTBF)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Number of hours that pass before a component fails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E.g. 2 failures per million hours: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MTBF = 10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6 </a:t>
            </a: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/ 2 = 0,5 * 10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6</a:t>
            </a: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hr</a:t>
            </a:r>
            <a:endParaRPr lang="en-US" altLang="en-US" sz="2000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lvl="2">
              <a:lnSpc>
                <a:spcPct val="130000"/>
              </a:lnSpc>
              <a:buFontTx/>
              <a:buChar char="•"/>
            </a:pPr>
            <a:endParaRPr lang="en-US" altLang="en-US" sz="2000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 lvl="2">
              <a:lnSpc>
                <a:spcPct val="130000"/>
              </a:lnSpc>
              <a:buFontTx/>
              <a:buChar char="•"/>
            </a:pPr>
            <a:endParaRPr lang="en-US" altLang="en-US" sz="2000" baseline="30000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Mean Time To Failure (MTTF)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Mean </a:t>
            </a: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time </a:t>
            </a:r>
            <a:r>
              <a:rPr lang="en-US" altLang="en-US" sz="2000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expectec</a:t>
            </a: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until the first failure of a system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Is a statistical value over a long period of time</a:t>
            </a:r>
          </a:p>
          <a:p>
            <a:pPr lvl="1">
              <a:lnSpc>
                <a:spcPct val="130000"/>
              </a:lnSpc>
              <a:buFontTx/>
              <a:buChar char="•"/>
            </a:pPr>
            <a:endParaRPr lang="en-US" altLang="en-US" sz="2000" dirty="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Mean Time To Repair (MTTR)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24525" y="1916113"/>
            <a:ext cx="2382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for repairable systems</a:t>
            </a:r>
            <a:endParaRPr lang="en-GB" altLang="en-US" sz="16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292725" y="4076700"/>
            <a:ext cx="291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For non-repairable systems</a:t>
            </a:r>
            <a:endParaRPr lang="en-GB" altLang="en-US" sz="1600" smtClean="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659563" y="6092825"/>
            <a:ext cx="139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Availability</a:t>
            </a:r>
          </a:p>
        </p:txBody>
      </p:sp>
      <p:sp>
        <p:nvSpPr>
          <p:cNvPr id="614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8E896D-7955-45F6-A390-820A651B9BFF}" type="slidenum"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687388"/>
          </a:xfrm>
        </p:spPr>
        <p:txBody>
          <a:bodyPr/>
          <a:lstStyle/>
          <a:p>
            <a:r>
              <a:rPr lang="en-US" altLang="en-US" smtClean="0"/>
              <a:t>Constraints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Constraints concerning </a:t>
            </a:r>
            <a:r>
              <a:rPr lang="en-GB" altLang="en-US" smtClean="0"/>
              <a:t>the </a:t>
            </a:r>
            <a:r>
              <a:rPr lang="en-GB" altLang="en-US" i="1" smtClean="0"/>
              <a:t>environment and technology</a:t>
            </a:r>
            <a:r>
              <a:rPr lang="en-GB" altLang="en-US" smtClean="0"/>
              <a:t> of the system.</a:t>
            </a:r>
          </a:p>
          <a:p>
            <a:pPr lvl="2" algn="just">
              <a:lnSpc>
                <a:spcPct val="90000"/>
              </a:lnSpc>
            </a:pPr>
            <a:r>
              <a:rPr lang="en-GB" altLang="en-US" smtClean="0"/>
              <a:t>Platform</a:t>
            </a:r>
          </a:p>
          <a:p>
            <a:pPr lvl="2" algn="just">
              <a:lnSpc>
                <a:spcPct val="90000"/>
              </a:lnSpc>
            </a:pPr>
            <a:r>
              <a:rPr lang="en-US" altLang="en-US" smtClean="0"/>
              <a:t>Technology to be used</a:t>
            </a:r>
            <a:r>
              <a:rPr lang="en-GB" altLang="en-US" smtClean="0"/>
              <a:t> </a:t>
            </a:r>
          </a:p>
          <a:p>
            <a:pPr lvl="2" algn="just">
              <a:lnSpc>
                <a:spcPct val="90000"/>
              </a:lnSpc>
            </a:pPr>
            <a:endParaRPr lang="en-GB" altLang="en-US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Constraints concerning the </a:t>
            </a:r>
            <a:r>
              <a:rPr lang="en-US" altLang="en-US" i="1" smtClean="0"/>
              <a:t>project plan and development methods</a:t>
            </a:r>
            <a:endParaRPr lang="en-US" altLang="en-US" smtClean="0"/>
          </a:p>
          <a:p>
            <a:pPr lvl="2">
              <a:lnSpc>
                <a:spcPct val="90000"/>
              </a:lnSpc>
            </a:pPr>
            <a:r>
              <a:rPr lang="en-GB" altLang="en-US" smtClean="0"/>
              <a:t>Development process (methodology) to be used</a:t>
            </a:r>
            <a:r>
              <a:rPr lang="en-US" altLang="en-US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GB" altLang="en-US" smtClean="0"/>
              <a:t>Cost and delivery date</a:t>
            </a:r>
            <a:r>
              <a:rPr lang="en-US" altLang="en-US" smtClean="0"/>
              <a:t> </a:t>
            </a:r>
          </a:p>
          <a:p>
            <a:pPr lvl="3">
              <a:lnSpc>
                <a:spcPct val="90000"/>
              </a:lnSpc>
            </a:pPr>
            <a:r>
              <a:rPr lang="en-GB" altLang="en-US" smtClean="0"/>
              <a:t>Often put in contract or project plan instead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92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6113"/>
            <a:ext cx="7772400" cy="838200"/>
          </a:xfrm>
        </p:spPr>
        <p:txBody>
          <a:bodyPr/>
          <a:lstStyle/>
          <a:p>
            <a:r>
              <a:rPr lang="en-US" altLang="en-US" smtClean="0"/>
              <a:t>Constraints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1288"/>
            <a:ext cx="8839200" cy="5186362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en-US" sz="2000" dirty="0" smtClean="0"/>
              <a:t>Constraint set restrictions on how the user requirements are to be implemented. </a:t>
            </a:r>
          </a:p>
          <a:p>
            <a:pPr>
              <a:lnSpc>
                <a:spcPct val="110000"/>
              </a:lnSpc>
            </a:pPr>
            <a:r>
              <a:rPr lang="en-GB" altLang="en-US" sz="2000" b="1" dirty="0" smtClean="0"/>
              <a:t>Interface Requirements</a:t>
            </a:r>
            <a:r>
              <a:rPr lang="en-GB" altLang="en-US" sz="2000" dirty="0" smtClean="0"/>
              <a:t>. </a:t>
            </a:r>
            <a:br>
              <a:rPr lang="en-GB" altLang="en-US" sz="2000" dirty="0" smtClean="0"/>
            </a:br>
            <a:r>
              <a:rPr lang="en-US" altLang="en-US" sz="2000" dirty="0" smtClean="0"/>
              <a:t>	</a:t>
            </a:r>
            <a:r>
              <a:rPr lang="en-GB" altLang="en-US" sz="2000" dirty="0" smtClean="0"/>
              <a:t>How external interfaces with other systems must be done.  </a:t>
            </a:r>
          </a:p>
          <a:p>
            <a:pPr>
              <a:lnSpc>
                <a:spcPct val="110000"/>
              </a:lnSpc>
            </a:pPr>
            <a:r>
              <a:rPr lang="en-GB" altLang="en-US" sz="2000" b="1" dirty="0" smtClean="0"/>
              <a:t>Communication Interfaces</a:t>
            </a:r>
            <a:r>
              <a:rPr lang="en-GB" altLang="en-US" sz="2000" dirty="0" smtClean="0"/>
              <a:t>. </a:t>
            </a:r>
            <a:br>
              <a:rPr lang="en-GB" altLang="en-US" sz="2000" dirty="0" smtClean="0"/>
            </a:br>
            <a:r>
              <a:rPr lang="en-US" altLang="en-US" sz="2000" dirty="0" smtClean="0"/>
              <a:t>	</a:t>
            </a:r>
            <a:r>
              <a:rPr lang="en-GB" altLang="en-US" sz="2000" dirty="0" smtClean="0"/>
              <a:t>The networks and protocols to be used. </a:t>
            </a:r>
          </a:p>
          <a:p>
            <a:pPr>
              <a:lnSpc>
                <a:spcPct val="110000"/>
              </a:lnSpc>
            </a:pPr>
            <a:r>
              <a:rPr lang="en-GB" altLang="en-US" sz="2000" b="1" dirty="0" smtClean="0"/>
              <a:t>Hardware Interfaces</a:t>
            </a:r>
            <a:r>
              <a:rPr lang="en-GB" altLang="en-US" sz="2000" dirty="0" smtClean="0"/>
              <a:t>. </a:t>
            </a:r>
            <a:br>
              <a:rPr lang="en-GB" altLang="en-US" sz="2000" dirty="0" smtClean="0"/>
            </a:br>
            <a:r>
              <a:rPr lang="en-US" altLang="en-US" sz="2000" dirty="0" smtClean="0"/>
              <a:t>	</a:t>
            </a:r>
            <a:r>
              <a:rPr lang="en-GB" altLang="en-US" sz="2000" dirty="0" smtClean="0"/>
              <a:t>The computer hardware the software is to execute on. </a:t>
            </a:r>
          </a:p>
          <a:p>
            <a:pPr>
              <a:lnSpc>
                <a:spcPct val="110000"/>
              </a:lnSpc>
            </a:pPr>
            <a:r>
              <a:rPr lang="en-GB" altLang="en-US" sz="2000" b="1" dirty="0" smtClean="0"/>
              <a:t>Software Interfaces</a:t>
            </a:r>
            <a:r>
              <a:rPr lang="en-GB" altLang="en-US" sz="2000" dirty="0" smtClean="0"/>
              <a:t>. </a:t>
            </a:r>
            <a:br>
              <a:rPr lang="en-GB" altLang="en-US" sz="2000" dirty="0" smtClean="0"/>
            </a:br>
            <a:r>
              <a:rPr lang="en-US" altLang="en-US" sz="2000" dirty="0" smtClean="0"/>
              <a:t>	</a:t>
            </a:r>
            <a:r>
              <a:rPr lang="en-GB" altLang="en-US" sz="2000" dirty="0" smtClean="0"/>
              <a:t>How the software should be compatible with other software: </a:t>
            </a:r>
            <a:r>
              <a:rPr lang="en-US" altLang="en-US" sz="2000" dirty="0" smtClean="0"/>
              <a:t>	</a:t>
            </a:r>
            <a:r>
              <a:rPr lang="en-GB" altLang="en-US" sz="2000" dirty="0" smtClean="0"/>
              <a:t>applications, 	compilers, operating systems, programming languages, database 	management systems. </a:t>
            </a:r>
          </a:p>
          <a:p>
            <a:pPr>
              <a:lnSpc>
                <a:spcPct val="110000"/>
              </a:lnSpc>
            </a:pPr>
            <a:r>
              <a:rPr lang="en-GB" altLang="en-US" sz="2000" b="1" dirty="0" smtClean="0"/>
              <a:t>User Interfaces</a:t>
            </a:r>
            <a:r>
              <a:rPr lang="en-GB" altLang="en-US" sz="2000" dirty="0" smtClean="0"/>
              <a:t>. </a:t>
            </a:r>
            <a:br>
              <a:rPr lang="en-GB" altLang="en-US" sz="2000" dirty="0" smtClean="0"/>
            </a:br>
            <a:r>
              <a:rPr lang="en-US" altLang="en-US" sz="2000" dirty="0" smtClean="0"/>
              <a:t>	</a:t>
            </a:r>
            <a:r>
              <a:rPr lang="en-GB" altLang="en-US" sz="2000" dirty="0" smtClean="0"/>
              <a:t>Style, format, messages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02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29687" cy="936625"/>
          </a:xfrm>
        </p:spPr>
        <p:txBody>
          <a:bodyPr/>
          <a:lstStyle/>
          <a:p>
            <a:r>
              <a:rPr lang="en-US" altLang="en-US" sz="3600" dirty="0" smtClean="0"/>
              <a:t>Requirements on</a:t>
            </a:r>
            <a:r>
              <a:rPr lang="en-GB" altLang="en-US" sz="3600" dirty="0" smtClean="0"/>
              <a:t> Requirements</a:t>
            </a:r>
            <a:r>
              <a:rPr lang="en-US" altLang="en-US" sz="3600" dirty="0" smtClean="0"/>
              <a:t> (3)</a:t>
            </a:r>
          </a:p>
        </p:txBody>
      </p:sp>
      <p:pic>
        <p:nvPicPr>
          <p:cNvPr id="67587" name="Picture 6" descr="ow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700213"/>
            <a:ext cx="1885950" cy="197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539750" y="1619250"/>
            <a:ext cx="8153400" cy="45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eaLnBrk="0" hangingPunct="0"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	Specific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To-the-point, precise</a:t>
            </a:r>
          </a:p>
          <a:p>
            <a:pPr>
              <a:spcBef>
                <a:spcPct val="3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	Measurable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Quantifiable and verifiable</a:t>
            </a:r>
          </a:p>
          <a:p>
            <a:pPr>
              <a:spcBef>
                <a:spcPct val="3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	Acceptable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(to the stakeholders)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Accessible, understandable (for the user)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Achievable (technically/planning/economically)</a:t>
            </a:r>
          </a:p>
          <a:p>
            <a:pPr>
              <a:spcBef>
                <a:spcPct val="3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	Realistic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Deducible to the real business drivers</a:t>
            </a:r>
          </a:p>
          <a:p>
            <a:pPr>
              <a:spcBef>
                <a:spcPct val="30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	Testable</a:t>
            </a:r>
          </a:p>
        </p:txBody>
      </p:sp>
    </p:spTree>
    <p:extLst>
      <p:ext uri="{BB962C8B-B14F-4D97-AF65-F5344CB8AC3E}">
        <p14:creationId xmlns:p14="http://schemas.microsoft.com/office/powerpoint/2010/main" val="1573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/>
          <a:lstStyle/>
          <a:p>
            <a:r>
              <a:rPr lang="sv-SE" dirty="0" smtClean="0"/>
              <a:t>Schedule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91443"/>
              </p:ext>
            </p:extLst>
          </p:nvPr>
        </p:nvGraphicFramePr>
        <p:xfrm>
          <a:off x="467544" y="1112158"/>
          <a:ext cx="8352928" cy="506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280"/>
                <a:gridCol w="545930"/>
                <a:gridCol w="859006"/>
                <a:gridCol w="1152128"/>
                <a:gridCol w="3240360"/>
                <a:gridCol w="1152128"/>
                <a:gridCol w="864096"/>
              </a:tblGrid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Week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Date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Time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Lecture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Reading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Note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13:00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Introduction &amp; Organization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11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13:00 – 14:30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Architecting Process &amp; Views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 &amp; 2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10:15 – 12:00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7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13:00 - 15:00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 &amp; Quality Attributes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&amp; 4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66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– 15:00 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 Supervision/Assignment&gt;&gt;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L5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25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13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S3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L6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27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Roles and Responsibilities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Check Canvas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L7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 be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determined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3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Oct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13:00</a:t>
                      </a:r>
                      <a:r>
                        <a:rPr lang="en-US" sz="1200" baseline="0" dirty="0" smtClean="0">
                          <a:latin typeface="+mn-lt"/>
                        </a:rPr>
                        <a:t> – 15:00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To</a:t>
                      </a:r>
                      <a:r>
                        <a:rPr lang="en-US" sz="1200" baseline="0" dirty="0" smtClean="0">
                          <a:latin typeface="+mn-lt"/>
                        </a:rPr>
                        <a:t> be determined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Technical Debt (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t.b.confirmed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)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PhD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defence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Design Principles 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Ch 21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S6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17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check!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18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Architecture Evaluation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tbd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23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Reverse Engineering &amp; Correspondence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To be determined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(slack) 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Ch 20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L13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 Oct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13:00 – 15:00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 be determined (exam practice?)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5294" marR="65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 smtClean="0"/>
              <a:t>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4448" y="6489104"/>
            <a:ext cx="405408" cy="3242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1521" y="1628800"/>
          <a:ext cx="8640959" cy="40843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98427"/>
                <a:gridCol w="6370877"/>
                <a:gridCol w="1171655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Identifier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Feature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Priority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1163320" algn="l"/>
                        </a:tabLs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QL-35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The system will be capable of supporting peak user volumes up to 100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users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63320" algn="l"/>
                        </a:tabLst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QL-36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The system will process and respond to login requests in less than 5 seconds 90% of the time when subjected to peak user volumes.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63320" algn="l"/>
                        </a:tabLst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QL-37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The system will process and respond to general transactions in less than 5 seconds 90% of the time when subjected to peak user volumes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63320" algn="l"/>
                        </a:tabLst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QL-38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The system will process and response to process intensive transactions in less than 8 seconds 90% of the time when subjected to peak user volumes.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1163320" algn="l"/>
                        </a:tabLst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QL-39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The system will perform document generation in less than 30 seconds 90% of the time when subjected to peak user volumes.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63320" algn="l"/>
                        </a:tabLs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1347" y="580526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>
                <a:solidFill>
                  <a:srgbClr val="990000"/>
                </a:solidFill>
                <a:latin typeface="+mn-lt"/>
              </a:rPr>
              <a:t>Performance</a:t>
            </a:r>
            <a:r>
              <a:rPr lang="sv-SE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sv-SE" sz="1800" dirty="0" err="1" smtClean="0">
                <a:solidFill>
                  <a:srgbClr val="990000"/>
                </a:solidFill>
                <a:latin typeface="+mn-lt"/>
              </a:rPr>
              <a:t>Requirements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17232"/>
            <a:ext cx="11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system that does</a:t>
            </a:r>
          </a:p>
          <a:p>
            <a:pPr lvl="1"/>
            <a:r>
              <a:rPr lang="en-US" dirty="0" smtClean="0"/>
              <a:t>Ticket booking</a:t>
            </a:r>
          </a:p>
          <a:p>
            <a:pPr lvl="1"/>
            <a:r>
              <a:rPr lang="en-US" dirty="0" smtClean="0"/>
              <a:t>Video streaming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Write a scenario for the following quality attribute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17232"/>
            <a:ext cx="7772400" cy="95976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/>
              <a:t>quality attribute scenarios for above quality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4448" y="6489104"/>
            <a:ext cx="405408" cy="3242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844" t="18900" r="26370" b="24100"/>
          <a:stretch/>
        </p:blipFill>
        <p:spPr>
          <a:xfrm>
            <a:off x="806617" y="1597639"/>
            <a:ext cx="7797831" cy="39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76288"/>
            <a:ext cx="8915400" cy="871537"/>
          </a:xfrm>
        </p:spPr>
        <p:txBody>
          <a:bodyPr/>
          <a:lstStyle/>
          <a:p>
            <a:r>
              <a:rPr lang="en-US" altLang="en-US" smtClean="0"/>
              <a:t>Requirements on</a:t>
            </a:r>
            <a:r>
              <a:rPr lang="en-GB" altLang="en-US" smtClean="0"/>
              <a:t> Requirements</a:t>
            </a:r>
            <a:r>
              <a:rPr lang="en-US" altLang="en-US" smtClean="0"/>
              <a:t> (1)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8172450" cy="42481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en-US" sz="2800" dirty="0" smtClean="0"/>
              <a:t>Each individual requirement should</a:t>
            </a:r>
            <a:r>
              <a:rPr lang="en-US" altLang="en-US" sz="2800" dirty="0" smtClean="0"/>
              <a:t> be</a:t>
            </a:r>
            <a:endParaRPr lang="en-GB" altLang="en-US" sz="2800" dirty="0" smtClean="0"/>
          </a:p>
          <a:p>
            <a:pPr>
              <a:lnSpc>
                <a:spcPct val="110000"/>
              </a:lnSpc>
            </a:pPr>
            <a:r>
              <a:rPr lang="en-GB" altLang="en-US" b="1" dirty="0" smtClean="0"/>
              <a:t>Important</a:t>
            </a:r>
            <a:r>
              <a:rPr lang="en-US" altLang="en-US" b="1" dirty="0" smtClean="0"/>
              <a:t>/necessary</a:t>
            </a:r>
            <a:r>
              <a:rPr lang="en-GB" altLang="en-US" dirty="0" smtClean="0"/>
              <a:t> for the solution of the current problem</a:t>
            </a:r>
            <a:r>
              <a:rPr lang="en-US" altLang="en-US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GB" altLang="en-US" b="1" dirty="0" smtClean="0"/>
              <a:t>Unique </a:t>
            </a:r>
            <a:r>
              <a:rPr lang="en-GB" altLang="en-US" dirty="0" smtClean="0"/>
              <a:t>(no duplicates/overlap)</a:t>
            </a:r>
          </a:p>
          <a:p>
            <a:pPr>
              <a:lnSpc>
                <a:spcPct val="110000"/>
              </a:lnSpc>
            </a:pPr>
            <a:r>
              <a:rPr lang="en-GB" altLang="en-US" b="1" dirty="0" smtClean="0"/>
              <a:t>Unambiguous</a:t>
            </a:r>
            <a:r>
              <a:rPr lang="en-US" altLang="en-US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en-US" b="1" dirty="0" smtClean="0"/>
              <a:t>L</a:t>
            </a:r>
            <a:r>
              <a:rPr lang="en-GB" altLang="en-US" b="1" dirty="0" err="1" smtClean="0"/>
              <a:t>ogically</a:t>
            </a:r>
            <a:r>
              <a:rPr lang="en-GB" altLang="en-US" b="1" dirty="0" smtClean="0"/>
              <a:t> consistent</a:t>
            </a:r>
            <a:r>
              <a:rPr lang="en-US" altLang="en-US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en-US" b="1" dirty="0" smtClean="0"/>
              <a:t>N</a:t>
            </a:r>
            <a:r>
              <a:rPr lang="en-GB" altLang="en-US" b="1" dirty="0" err="1" smtClean="0"/>
              <a:t>ot</a:t>
            </a:r>
            <a:r>
              <a:rPr lang="en-GB" altLang="en-US" b="1" dirty="0" smtClean="0"/>
              <a:t> over-constrain the design</a:t>
            </a:r>
            <a:r>
              <a:rPr lang="en-GB" altLang="en-US" dirty="0" smtClean="0"/>
              <a:t> of the system</a:t>
            </a:r>
            <a:r>
              <a:rPr lang="en-US" altLang="en-US" sz="28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en-US" b="1" dirty="0" smtClean="0"/>
              <a:t>Atomic: </a:t>
            </a:r>
            <a:r>
              <a:rPr lang="en-US" altLang="en-US" dirty="0" smtClean="0"/>
              <a:t>not consist of multiple separate requirements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128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sv-SE" altLang="en-US" dirty="0" smtClean="0"/>
              <a:t>Public Transport e-</a:t>
            </a:r>
            <a:r>
              <a:rPr lang="sv-SE" altLang="en-US" dirty="0" err="1" smtClean="0"/>
              <a:t>ticketing</a:t>
            </a:r>
            <a:r>
              <a:rPr lang="sv-SE" altLang="en-US" dirty="0" smtClean="0"/>
              <a:t> system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537075"/>
          </a:xfrm>
        </p:spPr>
        <p:txBody>
          <a:bodyPr/>
          <a:lstStyle/>
          <a:p>
            <a:r>
              <a:rPr lang="en-US" altLang="en-US" smtClean="0"/>
              <a:t>The system should be aware of interchanges made by the traveller</a:t>
            </a:r>
          </a:p>
          <a:p>
            <a:endParaRPr lang="en-US" altLang="en-US" smtClean="0"/>
          </a:p>
          <a:p>
            <a:r>
              <a:rPr lang="en-US" altLang="en-US" smtClean="0"/>
              <a:t>The system should be able to register a valid period card on board of the transportation</a:t>
            </a:r>
          </a:p>
          <a:p>
            <a:endParaRPr lang="en-US" altLang="en-US" smtClean="0"/>
          </a:p>
          <a:p>
            <a:r>
              <a:rPr lang="en-US" altLang="en-US" smtClean="0"/>
              <a:t>The ticket system should send a response within 5 sec when an SMS is received from a customer</a:t>
            </a:r>
          </a:p>
          <a:p>
            <a:endParaRPr lang="en-US" altLang="en-US" smtClean="0"/>
          </a:p>
          <a:p>
            <a:r>
              <a:rPr lang="en-US" altLang="en-US" smtClean="0"/>
              <a:t>The system gives a written message that the user needs to recharge his card</a:t>
            </a:r>
            <a:endParaRPr lang="sv-SE" altLang="en-US" smtClean="0"/>
          </a:p>
        </p:txBody>
      </p:sp>
      <p:sp>
        <p:nvSpPr>
          <p:cNvPr id="6861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0763" y="6308725"/>
            <a:ext cx="50323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E781F2-9E59-4CD9-A8C4-66BA9837D442}" type="slidenum"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GB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endParaRPr lang="sv-SE" alt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537075"/>
          </a:xfrm>
        </p:spPr>
        <p:txBody>
          <a:bodyPr/>
          <a:lstStyle/>
          <a:p>
            <a:r>
              <a:rPr lang="en-US" altLang="en-US" smtClean="0"/>
              <a:t>A ticket should be valid for 90 minutes after being paid</a:t>
            </a:r>
          </a:p>
          <a:p>
            <a:endParaRPr lang="en-US" altLang="en-US" smtClean="0"/>
          </a:p>
          <a:p>
            <a:r>
              <a:rPr lang="en-US" altLang="en-US" smtClean="0"/>
              <a:t>The system shall be compatible with android mobile phones</a:t>
            </a:r>
          </a:p>
          <a:p>
            <a:endParaRPr lang="en-US" altLang="en-US" smtClean="0"/>
          </a:p>
          <a:p>
            <a:r>
              <a:rPr lang="en-US" altLang="en-US" smtClean="0"/>
              <a:t>System response time shall not exceed 2 sec</a:t>
            </a:r>
          </a:p>
          <a:p>
            <a:endParaRPr lang="en-US" altLang="en-US" smtClean="0"/>
          </a:p>
          <a:p>
            <a:r>
              <a:rPr lang="en-US" altLang="en-US" smtClean="0"/>
              <a:t>The card shall have its information encrypted with AES</a:t>
            </a:r>
          </a:p>
          <a:p>
            <a:endParaRPr lang="en-US" altLang="en-US" smtClean="0"/>
          </a:p>
          <a:p>
            <a:r>
              <a:rPr lang="en-US" altLang="en-US" smtClean="0"/>
              <a:t>Every ticket is identified uniquely in all the lifetime of the system</a:t>
            </a:r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29247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8134350" cy="722313"/>
          </a:xfrm>
        </p:spPr>
        <p:txBody>
          <a:bodyPr/>
          <a:lstStyle/>
          <a:p>
            <a:r>
              <a:rPr lang="en-US" altLang="en-US" dirty="0" smtClean="0"/>
              <a:t>Tell if these are good/what is wrong?</a:t>
            </a:r>
            <a:endParaRPr lang="en-GB" altLang="en-US" dirty="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496300" cy="51847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mtClean="0"/>
              <a:t>“All communication between client and server is secure”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“It is easy to extend”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should respond quickly”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user should not have to wait more than a few second …”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“Determine solution within 0.3 sec”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should be always available”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can handle multiple concurrent users”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can handle 100 concurrent users”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should be state-of-the-art …”</a:t>
            </a:r>
          </a:p>
        </p:txBody>
      </p:sp>
    </p:spTree>
    <p:extLst>
      <p:ext uri="{BB962C8B-B14F-4D97-AF65-F5344CB8AC3E}">
        <p14:creationId xmlns:p14="http://schemas.microsoft.com/office/powerpoint/2010/main" val="4074734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722313"/>
          </a:xfrm>
        </p:spPr>
        <p:txBody>
          <a:bodyPr/>
          <a:lstStyle/>
          <a:p>
            <a:r>
              <a:rPr lang="en-GB" altLang="en-US" smtClean="0"/>
              <a:t>Let’s consider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496300" cy="51847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en-US" smtClean="0"/>
              <a:t>“All communication between client and server is secure”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“It is easy to extend”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should respond quickly”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user should not have to wait more than a few second …”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“Determine solution within 0.3 sec”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should be always available”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can handle multiple concurrent users”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can handle 100 concurrent users”</a:t>
            </a:r>
          </a:p>
          <a:p>
            <a:pPr>
              <a:lnSpc>
                <a:spcPct val="110000"/>
              </a:lnSpc>
            </a:pPr>
            <a:r>
              <a:rPr lang="en-GB" altLang="en-US" smtClean="0"/>
              <a:t>“The system should be state-of-the-art …”</a:t>
            </a: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auto">
          <a:xfrm>
            <a:off x="6804025" y="4437063"/>
            <a:ext cx="2089150" cy="5048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attainable</a:t>
            </a:r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auto">
          <a:xfrm>
            <a:off x="4427538" y="3860800"/>
            <a:ext cx="3673475" cy="504825"/>
          </a:xfrm>
          <a:prstGeom prst="wedgeRoundRectCallout">
            <a:avLst>
              <a:gd name="adj1" fmla="val -35093"/>
              <a:gd name="adj2" fmla="val -893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vague:to what?</a:t>
            </a:r>
          </a:p>
        </p:txBody>
      </p:sp>
      <p:sp>
        <p:nvSpPr>
          <p:cNvPr id="368646" name="AutoShape 6"/>
          <p:cNvSpPr>
            <a:spLocks noChangeArrowheads="1"/>
          </p:cNvSpPr>
          <p:nvPr/>
        </p:nvSpPr>
        <p:spPr bwMode="auto">
          <a:xfrm>
            <a:off x="6659563" y="5229225"/>
            <a:ext cx="2089150" cy="792163"/>
          </a:xfrm>
          <a:prstGeom prst="wedgeRoundRectCallout">
            <a:avLst>
              <a:gd name="adj1" fmla="val -85889"/>
              <a:gd name="adj2" fmla="val -38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doing what?</a:t>
            </a: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auto">
          <a:xfrm>
            <a:off x="1258888" y="6092825"/>
            <a:ext cx="2089150" cy="504825"/>
          </a:xfrm>
          <a:prstGeom prst="wedgeRoundRectCallout">
            <a:avLst>
              <a:gd name="adj1" fmla="val 27222"/>
              <a:gd name="adj2" fmla="val -143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subjective</a:t>
            </a:r>
          </a:p>
        </p:txBody>
      </p:sp>
      <p:sp>
        <p:nvSpPr>
          <p:cNvPr id="368648" name="AutoShape 8"/>
          <p:cNvSpPr>
            <a:spLocks noChangeArrowheads="1"/>
          </p:cNvSpPr>
          <p:nvPr/>
        </p:nvSpPr>
        <p:spPr bwMode="auto">
          <a:xfrm>
            <a:off x="3708400" y="5737225"/>
            <a:ext cx="3527425" cy="865188"/>
          </a:xfrm>
          <a:prstGeom prst="wedgeRoundRectCallout">
            <a:avLst>
              <a:gd name="adj1" fmla="val -47907"/>
              <a:gd name="adj2" fmla="val -64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time-dependent;</a:t>
            </a:r>
          </a:p>
          <a:p>
            <a:pPr algn="ctr" eaLnBrk="1" hangingPunct="1"/>
            <a:r>
              <a:rPr lang="en-GB" altLang="en-US" sz="1400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means something else tomorrow</a:t>
            </a:r>
          </a:p>
        </p:txBody>
      </p:sp>
      <p:sp>
        <p:nvSpPr>
          <p:cNvPr id="368649" name="AutoShape 9"/>
          <p:cNvSpPr>
            <a:spLocks noChangeArrowheads="1"/>
          </p:cNvSpPr>
          <p:nvPr/>
        </p:nvSpPr>
        <p:spPr bwMode="auto">
          <a:xfrm>
            <a:off x="5003800" y="2133600"/>
            <a:ext cx="2592388" cy="1008063"/>
          </a:xfrm>
          <a:prstGeom prst="wedgeRoundRectCallout">
            <a:avLst>
              <a:gd name="adj1" fmla="val -95375"/>
              <a:gd name="adj2" fmla="val -58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not measurable</a:t>
            </a:r>
          </a:p>
        </p:txBody>
      </p:sp>
      <p:sp>
        <p:nvSpPr>
          <p:cNvPr id="368650" name="AutoShape 10"/>
          <p:cNvSpPr>
            <a:spLocks noChangeArrowheads="1"/>
          </p:cNvSpPr>
          <p:nvPr/>
        </p:nvSpPr>
        <p:spPr bwMode="auto">
          <a:xfrm>
            <a:off x="5003800" y="2060575"/>
            <a:ext cx="2592388" cy="1081088"/>
          </a:xfrm>
          <a:prstGeom prst="wedgeRoundRectCallout">
            <a:avLst>
              <a:gd name="adj1" fmla="val -98069"/>
              <a:gd name="adj2" fmla="val 3009"/>
              <a:gd name="adj3" fmla="val 16667"/>
            </a:avLst>
          </a:prstGeom>
          <a:solidFill>
            <a:srgbClr val="13FF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not measurable</a:t>
            </a:r>
          </a:p>
        </p:txBody>
      </p:sp>
      <p:sp>
        <p:nvSpPr>
          <p:cNvPr id="368651" name="AutoShape 11"/>
          <p:cNvSpPr>
            <a:spLocks noChangeArrowheads="1"/>
          </p:cNvSpPr>
          <p:nvPr/>
        </p:nvSpPr>
        <p:spPr bwMode="auto">
          <a:xfrm>
            <a:off x="5003800" y="2060575"/>
            <a:ext cx="2592388" cy="1081088"/>
          </a:xfrm>
          <a:prstGeom prst="wedgeRoundRectCallout">
            <a:avLst>
              <a:gd name="adj1" fmla="val -81968"/>
              <a:gd name="adj2" fmla="val 47208"/>
              <a:gd name="adj3" fmla="val 16667"/>
            </a:avLst>
          </a:prstGeom>
          <a:solidFill>
            <a:srgbClr val="B3F7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not measurable</a:t>
            </a:r>
          </a:p>
        </p:txBody>
      </p:sp>
      <p:sp>
        <p:nvSpPr>
          <p:cNvPr id="368652" name="AutoShape 12"/>
          <p:cNvSpPr>
            <a:spLocks noChangeArrowheads="1"/>
          </p:cNvSpPr>
          <p:nvPr/>
        </p:nvSpPr>
        <p:spPr bwMode="auto">
          <a:xfrm>
            <a:off x="2627313" y="3787775"/>
            <a:ext cx="2592387" cy="504825"/>
          </a:xfrm>
          <a:prstGeom prst="wedgeRoundRectCallout">
            <a:avLst>
              <a:gd name="adj1" fmla="val 126977"/>
              <a:gd name="adj2" fmla="val -95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i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not precise</a:t>
            </a:r>
          </a:p>
        </p:txBody>
      </p:sp>
    </p:spTree>
    <p:extLst>
      <p:ext uri="{BB962C8B-B14F-4D97-AF65-F5344CB8AC3E}">
        <p14:creationId xmlns:p14="http://schemas.microsoft.com/office/powerpoint/2010/main" val="43993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animBg="1"/>
      <p:bldP spid="368645" grpId="0" animBg="1"/>
      <p:bldP spid="368646" grpId="0" animBg="1"/>
      <p:bldP spid="368647" grpId="0" animBg="1"/>
      <p:bldP spid="368648" grpId="0" animBg="1"/>
      <p:bldP spid="368649" grpId="0" animBg="1"/>
      <p:bldP spid="368650" grpId="0" animBg="1"/>
      <p:bldP spid="368651" grpId="0" animBg="1"/>
      <p:bldP spid="3686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US" altLang="en-US" smtClean="0"/>
              <a:t>Eliciting Requirements</a:t>
            </a:r>
            <a:endParaRPr lang="sv-SE" altLang="en-US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537075"/>
          </a:xfrm>
        </p:spPr>
        <p:txBody>
          <a:bodyPr/>
          <a:lstStyle/>
          <a:p>
            <a:r>
              <a:rPr lang="en-US" altLang="en-US" smtClean="0"/>
              <a:t>Interviewing</a:t>
            </a:r>
          </a:p>
          <a:p>
            <a:pPr lvl="1"/>
            <a:r>
              <a:rPr lang="en-US" altLang="en-US" smtClean="0"/>
              <a:t>Consult users</a:t>
            </a:r>
          </a:p>
          <a:p>
            <a:pPr lvl="1"/>
            <a:r>
              <a:rPr lang="en-US" altLang="en-US" smtClean="0"/>
              <a:t>Consult experts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Observation</a:t>
            </a:r>
          </a:p>
          <a:p>
            <a:pPr lvl="1"/>
            <a:r>
              <a:rPr lang="en-US" altLang="en-US" smtClean="0"/>
              <a:t>User interaction / work processes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Previous system / Existing system elsewhere</a:t>
            </a:r>
          </a:p>
          <a:p>
            <a:r>
              <a:rPr lang="en-US" altLang="en-US" smtClean="0"/>
              <a:t>Brainstorming</a:t>
            </a:r>
          </a:p>
          <a:p>
            <a:r>
              <a:rPr lang="en-US" altLang="en-US" smtClean="0"/>
              <a:t>Prototyping  / Story-boarding</a:t>
            </a:r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321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GB" altLang="en-US" smtClean="0"/>
              <a:t>Requirements Prioritization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537075"/>
          </a:xfrm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3394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seen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What, </a:t>
            </a:r>
            <a:r>
              <a:rPr lang="en-US" dirty="0"/>
              <a:t>w</a:t>
            </a:r>
            <a:r>
              <a:rPr lang="en-US" dirty="0" smtClean="0"/>
              <a:t>hy, who, where, when, how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definitions of Software Architecture – same spirit though</a:t>
            </a:r>
            <a:endParaRPr lang="en-US" dirty="0" smtClean="0"/>
          </a:p>
          <a:p>
            <a:r>
              <a:rPr lang="fi-FI" dirty="0" err="1"/>
              <a:t>View</a:t>
            </a:r>
            <a:r>
              <a:rPr lang="fi-FI" dirty="0"/>
              <a:t> and </a:t>
            </a:r>
            <a:r>
              <a:rPr lang="fi-FI" dirty="0" err="1"/>
              <a:t>Viewpoints</a:t>
            </a:r>
            <a:endParaRPr lang="fi-FI" dirty="0"/>
          </a:p>
          <a:p>
            <a:pPr lvl="2"/>
            <a:r>
              <a:rPr lang="fi-FI" dirty="0"/>
              <a:t>And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UML to </a:t>
            </a:r>
            <a:r>
              <a:rPr lang="fi-FI" dirty="0" err="1"/>
              <a:t>describe</a:t>
            </a:r>
            <a:r>
              <a:rPr lang="fi-FI" dirty="0"/>
              <a:t> </a:t>
            </a:r>
            <a:r>
              <a:rPr lang="fi-FI" dirty="0" err="1"/>
              <a:t>them</a:t>
            </a:r>
            <a:endParaRPr lang="fi-FI" dirty="0"/>
          </a:p>
          <a:p>
            <a:r>
              <a:rPr lang="en-US" dirty="0" smtClean="0"/>
              <a:t>Every </a:t>
            </a:r>
            <a:r>
              <a:rPr lang="en-US" dirty="0" smtClean="0"/>
              <a:t>software system has a software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976313" y="1811338"/>
            <a:ext cx="7773282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altLang="en-US" dirty="0">
                <a:latin typeface="Lucida Sans Unicode" panose="020B0602030504020204" pitchFamily="34" charset="0"/>
              </a:rPr>
              <a:t> </a:t>
            </a:r>
            <a:r>
              <a:rPr lang="nl-NL" altLang="en-US" b="1" dirty="0">
                <a:latin typeface="Lucida Sans Unicode" panose="020B0602030504020204" pitchFamily="34" charset="0"/>
              </a:rPr>
              <a:t>MIL STD</a:t>
            </a:r>
            <a:r>
              <a:rPr lang="nl-NL" altLang="en-US" dirty="0">
                <a:latin typeface="Lucida Sans Unicode" panose="020B0602030504020204" pitchFamily="34" charset="0"/>
              </a:rPr>
              <a:t>: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nl-NL" altLang="en-US" dirty="0">
                <a:latin typeface="Lucida Sans Unicode" panose="020B0602030504020204" pitchFamily="34" charset="0"/>
              </a:rPr>
              <a:t> Must have, will have, may have</a:t>
            </a:r>
          </a:p>
          <a:p>
            <a:pPr eaLnBrk="1" hangingPunct="1">
              <a:lnSpc>
                <a:spcPct val="90000"/>
              </a:lnSpc>
            </a:pPr>
            <a:endParaRPr lang="nl-NL" altLang="en-US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nl-NL" altLang="en-US" dirty="0">
                <a:latin typeface="Lucida Sans Unicode" panose="020B0602030504020204" pitchFamily="34" charset="0"/>
              </a:rPr>
              <a:t> </a:t>
            </a:r>
            <a:r>
              <a:rPr lang="nl-NL" altLang="en-US" b="1" dirty="0">
                <a:latin typeface="Lucida Sans Unicode" panose="020B0602030504020204" pitchFamily="34" charset="0"/>
              </a:rPr>
              <a:t>RUP: MoSCoW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dirty="0">
                <a:latin typeface="Lucida Sans Unicode" panose="020B0602030504020204" pitchFamily="34" charset="0"/>
              </a:rPr>
              <a:t> 	</a:t>
            </a:r>
          </a:p>
          <a:p>
            <a:pPr eaLnBrk="1" hangingPunct="1">
              <a:lnSpc>
                <a:spcPct val="90000"/>
              </a:lnSpc>
            </a:pPr>
            <a:r>
              <a:rPr lang="nl-NL" altLang="en-US" dirty="0">
                <a:latin typeface="Lucida Sans Unicode" panose="020B0602030504020204" pitchFamily="34" charset="0"/>
              </a:rPr>
              <a:t>Criteria: indicate importance</a:t>
            </a:r>
          </a:p>
          <a:p>
            <a:pPr eaLnBrk="1" hangingPunct="1">
              <a:lnSpc>
                <a:spcPct val="90000"/>
              </a:lnSpc>
            </a:pPr>
            <a:endParaRPr lang="nl-NL" altLang="en-US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dirty="0">
                <a:latin typeface="Lucida Sans Unicode" panose="020B0602030504020204" pitchFamily="34" charset="0"/>
              </a:rPr>
              <a:t>Alternative criteria: volitility, cost to realize, risk, ..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nl-NL" altLang="en-US" smtClean="0"/>
              <a:t>Prioritizing Requirements</a:t>
            </a:r>
          </a:p>
        </p:txBody>
      </p:sp>
      <p:pic>
        <p:nvPicPr>
          <p:cNvPr id="216071" name="Picture 7" descr="moscow_church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266">
            <a:off x="7561879" y="1698986"/>
            <a:ext cx="1192309" cy="175948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54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118448" cy="762000"/>
          </a:xfrm>
        </p:spPr>
        <p:txBody>
          <a:bodyPr/>
          <a:lstStyle/>
          <a:p>
            <a:pPr algn="l"/>
            <a:r>
              <a:rPr lang="sv-SE" dirty="0" err="1" smtClean="0"/>
              <a:t>Prioritizing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848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990000"/>
                </a:solidFill>
              </a:rPr>
              <a:t>MoSCoW</a:t>
            </a:r>
            <a:r>
              <a:rPr lang="en-US" sz="2400" dirty="0">
                <a:solidFill>
                  <a:srgbClr val="990000"/>
                </a:solidFill>
              </a:rPr>
              <a:t> </a:t>
            </a:r>
            <a:r>
              <a:rPr lang="en-US" sz="2400" dirty="0" smtClean="0"/>
              <a:t>Method:</a:t>
            </a:r>
            <a:endParaRPr lang="sv-SE" sz="2400" dirty="0" smtClean="0"/>
          </a:p>
          <a:p>
            <a:pPr marL="0" indent="0">
              <a:buNone/>
            </a:pPr>
            <a:endParaRPr lang="en-US" sz="900" b="1" dirty="0" smtClean="0"/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990000"/>
                </a:solidFill>
              </a:rPr>
              <a:t>M</a:t>
            </a:r>
            <a:r>
              <a:rPr lang="en-US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- </a:t>
            </a:r>
            <a:r>
              <a:rPr lang="en-US" sz="2000" b="1" dirty="0">
                <a:solidFill>
                  <a:srgbClr val="990000"/>
                </a:solidFill>
              </a:rPr>
              <a:t>MUST</a:t>
            </a:r>
            <a:r>
              <a:rPr lang="en-US" sz="2000" dirty="0"/>
              <a:t>: Describes a requirement that must be satisfied in the final solution for </a:t>
            </a:r>
            <a:r>
              <a:rPr lang="en-US" sz="2000" dirty="0" smtClean="0"/>
              <a:t>the </a:t>
            </a:r>
            <a:r>
              <a:rPr lang="en-US" sz="2000" dirty="0"/>
              <a:t>solution to be considered a success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2000" b="1" dirty="0">
                <a:solidFill>
                  <a:srgbClr val="990000"/>
                </a:solidFill>
              </a:rPr>
              <a:t>S</a:t>
            </a:r>
            <a:r>
              <a:rPr lang="en-US" sz="2000" dirty="0">
                <a:solidFill>
                  <a:srgbClr val="990000"/>
                </a:solidFill>
              </a:rPr>
              <a:t> - </a:t>
            </a:r>
            <a:r>
              <a:rPr lang="en-US" sz="2000" b="1" dirty="0">
                <a:solidFill>
                  <a:srgbClr val="990000"/>
                </a:solidFill>
              </a:rPr>
              <a:t>SHOULD</a:t>
            </a:r>
            <a:r>
              <a:rPr lang="en-US" sz="2000" dirty="0"/>
              <a:t>: Represents a high-priority item that should be included in the solution if it is possible. This is often a critical requirement but one which can be satisfied in other ways if strictly necessary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2000" b="1" dirty="0">
                <a:solidFill>
                  <a:srgbClr val="990000"/>
                </a:solidFill>
              </a:rPr>
              <a:t>C</a:t>
            </a:r>
            <a:r>
              <a:rPr lang="en-US" sz="2000" dirty="0">
                <a:solidFill>
                  <a:srgbClr val="990000"/>
                </a:solidFill>
              </a:rPr>
              <a:t> - </a:t>
            </a:r>
            <a:r>
              <a:rPr lang="en-US" sz="2000" b="1" dirty="0">
                <a:solidFill>
                  <a:srgbClr val="990000"/>
                </a:solidFill>
              </a:rPr>
              <a:t>COULD</a:t>
            </a:r>
            <a:r>
              <a:rPr lang="en-US" sz="2000" dirty="0"/>
              <a:t>: Describes a requirement which is considered desirable but not necessary. This will be included if time and resources permit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sz="2000" b="1" dirty="0">
                <a:solidFill>
                  <a:srgbClr val="990000"/>
                </a:solidFill>
              </a:rPr>
              <a:t>W</a:t>
            </a:r>
            <a:r>
              <a:rPr lang="en-US" sz="2000" dirty="0">
                <a:solidFill>
                  <a:srgbClr val="990000"/>
                </a:solidFill>
              </a:rPr>
              <a:t> - </a:t>
            </a:r>
            <a:r>
              <a:rPr lang="en-US" sz="2000" b="1" dirty="0">
                <a:solidFill>
                  <a:srgbClr val="990000"/>
                </a:solidFill>
              </a:rPr>
              <a:t>WON'T</a:t>
            </a:r>
            <a:r>
              <a:rPr lang="en-US" sz="2000" dirty="0"/>
              <a:t>: Represents a requirement that stakeholders have agreed will not be implemented in a given release, but may be considered for the </a:t>
            </a:r>
            <a:r>
              <a:rPr lang="en-US" sz="2000" dirty="0" smtClean="0"/>
              <a:t>future.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23" y="429284"/>
            <a:ext cx="1791376" cy="1343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832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Question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36" descr="callout-bg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44891"/>
            <a:ext cx="4896544" cy="28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30016" y="2564904"/>
            <a:ext cx="3886200" cy="1728191"/>
          </a:xfrm>
        </p:spPr>
        <p:txBody>
          <a:bodyPr/>
          <a:lstStyle/>
          <a:p>
            <a:pPr marL="0" lvl="3" indent="0" algn="ctr">
              <a:buNone/>
            </a:pPr>
            <a:endParaRPr lang="sv-SE" dirty="0" smtClean="0"/>
          </a:p>
          <a:p>
            <a:pPr marL="0" lvl="3" indent="0" algn="ctr">
              <a:buNone/>
            </a:pPr>
            <a:r>
              <a:rPr lang="sv-SE" dirty="0" err="1" smtClean="0"/>
              <a:t>Are</a:t>
            </a:r>
            <a:r>
              <a:rPr lang="sv-SE" dirty="0" smtClean="0"/>
              <a:t> business </a:t>
            </a:r>
            <a:r>
              <a:rPr lang="sv-SE" dirty="0" err="1" smtClean="0"/>
              <a:t>needs</a:t>
            </a:r>
            <a:r>
              <a:rPr lang="sv-SE" dirty="0" smtClean="0"/>
              <a:t> </a:t>
            </a:r>
            <a:r>
              <a:rPr lang="sv-SE" dirty="0" err="1" smtClean="0"/>
              <a:t>typically</a:t>
            </a:r>
            <a:r>
              <a:rPr lang="sv-SE" dirty="0" smtClean="0"/>
              <a:t> </a:t>
            </a:r>
            <a:r>
              <a:rPr lang="sv-SE" dirty="0" err="1" smtClean="0"/>
              <a:t>formulated</a:t>
            </a:r>
            <a:r>
              <a:rPr lang="sv-SE" dirty="0" smtClean="0"/>
              <a:t> </a:t>
            </a:r>
            <a:r>
              <a:rPr lang="sv-SE" dirty="0" err="1" smtClean="0"/>
              <a:t>around</a:t>
            </a:r>
            <a:r>
              <a:rPr lang="sv-SE" dirty="0" smtClean="0"/>
              <a:t> </a:t>
            </a:r>
            <a:r>
              <a:rPr lang="sv-SE" dirty="0" err="1" smtClean="0"/>
              <a:t>functional</a:t>
            </a:r>
            <a:r>
              <a:rPr lang="sv-SE" dirty="0" smtClean="0"/>
              <a:t> features or system </a:t>
            </a:r>
            <a:r>
              <a:rPr lang="sv-SE" dirty="0" err="1" smtClean="0"/>
              <a:t>qualities</a:t>
            </a:r>
            <a:r>
              <a:rPr lang="sv-SE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GB" altLang="en-US" sz="2800" smtClean="0"/>
              <a:t>Cost-Value Prioritization of Requirements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53707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mtClean="0"/>
              <a:t>Motivation for Prioritization:</a:t>
            </a:r>
          </a:p>
          <a:p>
            <a:r>
              <a:rPr lang="en-GB" altLang="en-US" smtClean="0"/>
              <a:t>Focus development effort</a:t>
            </a:r>
          </a:p>
          <a:p>
            <a:pPr lvl="1"/>
            <a:r>
              <a:rPr lang="en-GB" altLang="en-US" smtClean="0"/>
              <a:t>Allocate resources based on importance</a:t>
            </a:r>
          </a:p>
          <a:p>
            <a:r>
              <a:rPr lang="en-GB" altLang="en-US" smtClean="0"/>
              <a:t>Make trade-offs between conflicting goals, such as quality, cost and time-to-market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89882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GB" altLang="en-US" sz="2800" smtClean="0"/>
              <a:t>Cost-Value Prioritization of Requirements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451850" cy="451643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altLang="en-US" dirty="0" smtClean="0"/>
              <a:t>Process: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dirty="0" smtClean="0">
                <a:solidFill>
                  <a:schemeClr val="bg1">
                    <a:lumMod val="85000"/>
                  </a:schemeClr>
                </a:solidFill>
              </a:rPr>
              <a:t>Review </a:t>
            </a:r>
            <a:r>
              <a:rPr lang="en-GB" altLang="en-US" b="1" dirty="0" smtClean="0">
                <a:solidFill>
                  <a:schemeClr val="bg1">
                    <a:lumMod val="85000"/>
                  </a:schemeClr>
                </a:solidFill>
              </a:rPr>
              <a:t>requirements</a:t>
            </a:r>
            <a:r>
              <a:rPr lang="en-GB" altLang="en-US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en-GB" altLang="en-US" b="1" dirty="0" smtClean="0">
                <a:solidFill>
                  <a:schemeClr val="bg1">
                    <a:lumMod val="85000"/>
                  </a:schemeClr>
                </a:solidFill>
              </a:rPr>
              <a:t>clarity</a:t>
            </a:r>
            <a:r>
              <a:rPr lang="en-GB" altLang="en-US" dirty="0" smtClean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en-GB" altLang="en-US" b="1" dirty="0" smtClean="0">
                <a:solidFill>
                  <a:schemeClr val="bg1">
                    <a:lumMod val="85000"/>
                  </a:schemeClr>
                </a:solidFill>
              </a:rPr>
              <a:t>completeness</a:t>
            </a:r>
            <a:r>
              <a:rPr lang="en-GB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altLang="en-US" sz="1800" dirty="0" smtClean="0">
                <a:solidFill>
                  <a:schemeClr val="bg1">
                    <a:lumMod val="85000"/>
                  </a:schemeClr>
                </a:solidFill>
              </a:rPr>
              <a:t>(by Requirements Engineers)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dirty="0" smtClean="0"/>
              <a:t>Assess </a:t>
            </a:r>
            <a:r>
              <a:rPr lang="en-GB" altLang="en-US" b="1" dirty="0" smtClean="0"/>
              <a:t>relative value</a:t>
            </a:r>
            <a:r>
              <a:rPr lang="en-GB" altLang="en-US" dirty="0" smtClean="0"/>
              <a:t> of requirements in pair wise manner </a:t>
            </a:r>
            <a:r>
              <a:rPr lang="en-GB" altLang="en-US" sz="2000" dirty="0" smtClean="0"/>
              <a:t>(Customers and users)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dirty="0" smtClean="0"/>
              <a:t>Assess </a:t>
            </a:r>
            <a:r>
              <a:rPr lang="en-GB" altLang="en-US" b="1" dirty="0" smtClean="0"/>
              <a:t>relative cost</a:t>
            </a:r>
            <a:r>
              <a:rPr lang="en-GB" altLang="en-US" dirty="0" smtClean="0"/>
              <a:t> of realizing requirements in pair wise manner </a:t>
            </a:r>
            <a:r>
              <a:rPr lang="en-GB" altLang="en-US" sz="2000" dirty="0" smtClean="0"/>
              <a:t>(by experienced SW Engineers)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dirty="0" smtClean="0"/>
              <a:t>Calculate (value, cost)-pairs </a:t>
            </a:r>
            <a:endParaRPr lang="en-GB" altLang="en-US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dirty="0" smtClean="0"/>
              <a:t>Plot </a:t>
            </a:r>
            <a:r>
              <a:rPr lang="en-GB" altLang="en-US" dirty="0" smtClean="0"/>
              <a:t>requirements as (value, cost)-pairs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dirty="0" smtClean="0"/>
              <a:t>Prioritize</a:t>
            </a:r>
          </a:p>
        </p:txBody>
      </p:sp>
    </p:spTree>
    <p:extLst>
      <p:ext uri="{BB962C8B-B14F-4D97-AF65-F5344CB8AC3E}">
        <p14:creationId xmlns:p14="http://schemas.microsoft.com/office/powerpoint/2010/main" val="186618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Requirements Prioritization Example</a:t>
            </a: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2030413"/>
            <a:ext cx="3438525" cy="18907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37075"/>
            <a:ext cx="3438525" cy="20034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0263" y="1773238"/>
            <a:ext cx="3817937" cy="4968875"/>
          </a:xfrm>
        </p:spPr>
        <p:txBody>
          <a:bodyPr/>
          <a:lstStyle/>
          <a:p>
            <a:r>
              <a:rPr lang="en-GB" altLang="en-US" smtClean="0"/>
              <a:t>14 Requirements</a:t>
            </a:r>
          </a:p>
        </p:txBody>
      </p:sp>
      <p:sp>
        <p:nvSpPr>
          <p:cNvPr id="7783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578BBB-57C5-4474-8253-13ACDF33D86F}" type="slidenum">
              <a:rPr lang="en-GB" altLang="en-US" sz="16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GB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 rot="-5400000">
            <a:off x="-228599" y="2792412"/>
            <a:ext cx="18605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smtClean="0">
                <a:solidFill>
                  <a:srgbClr val="000000"/>
                </a:solidFill>
                <a:latin typeface="Arial" panose="020B0604020202020204" pitchFamily="34" charset="0"/>
              </a:rPr>
              <a:t>Value</a:t>
            </a:r>
            <a:r>
              <a:rPr lang="en-GB" altLang="en-US" sz="1600" b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b="1" smtClean="0">
                <a:solidFill>
                  <a:srgbClr val="000000"/>
                </a:solidFill>
                <a:latin typeface="Arial" panose="020B0604020202020204" pitchFamily="34" charset="0"/>
              </a:rPr>
              <a:t>(percentage)</a:t>
            </a:r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 rot="-5400000">
            <a:off x="-302418" y="5314156"/>
            <a:ext cx="20081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smtClean="0">
                <a:solidFill>
                  <a:srgbClr val="000000"/>
                </a:solidFill>
                <a:latin typeface="Arial" panose="020B0604020202020204" pitchFamily="34" charset="0"/>
              </a:rPr>
              <a:t>Cost</a:t>
            </a:r>
            <a:r>
              <a:rPr lang="en-GB" altLang="en-US" sz="1600" b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b="1" smtClean="0">
                <a:solidFill>
                  <a:srgbClr val="000000"/>
                </a:solidFill>
                <a:latin typeface="Arial" panose="020B0604020202020204" pitchFamily="34" charset="0"/>
              </a:rPr>
              <a:t>(percentage)</a:t>
            </a:r>
          </a:p>
        </p:txBody>
      </p:sp>
      <p:sp>
        <p:nvSpPr>
          <p:cNvPr id="77833" name="Rectangle 14"/>
          <p:cNvSpPr>
            <a:spLocks noChangeArrowheads="1"/>
          </p:cNvSpPr>
          <p:nvPr/>
        </p:nvSpPr>
        <p:spPr bwMode="auto">
          <a:xfrm>
            <a:off x="2008188" y="5805488"/>
            <a:ext cx="187325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 smtClean="0">
              <a:solidFill>
                <a:srgbClr val="000000"/>
              </a:solidFill>
            </a:endParaRPr>
          </a:p>
        </p:txBody>
      </p:sp>
      <p:sp>
        <p:nvSpPr>
          <p:cNvPr id="77834" name="Rectangle 15"/>
          <p:cNvSpPr>
            <a:spLocks noChangeArrowheads="1"/>
          </p:cNvSpPr>
          <p:nvPr/>
        </p:nvSpPr>
        <p:spPr bwMode="auto">
          <a:xfrm>
            <a:off x="1989138" y="2881313"/>
            <a:ext cx="17938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 smtClean="0">
              <a:solidFill>
                <a:srgbClr val="000000"/>
              </a:solidFill>
            </a:endParaRPr>
          </a:p>
        </p:txBody>
      </p:sp>
      <p:grpSp>
        <p:nvGrpSpPr>
          <p:cNvPr id="77835" name="Group 17"/>
          <p:cNvGrpSpPr>
            <a:grpSpLocks/>
          </p:cNvGrpSpPr>
          <p:nvPr/>
        </p:nvGrpSpPr>
        <p:grpSpPr bwMode="auto">
          <a:xfrm>
            <a:off x="4416425" y="2492375"/>
            <a:ext cx="4430713" cy="3298825"/>
            <a:chOff x="2782" y="1443"/>
            <a:chExt cx="2791" cy="2078"/>
          </a:xfrm>
        </p:grpSpPr>
        <p:pic>
          <p:nvPicPr>
            <p:cNvPr id="7783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443"/>
              <a:ext cx="2791" cy="207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837" name="Text Box 9"/>
            <p:cNvSpPr txBox="1">
              <a:spLocks noChangeArrowheads="1"/>
            </p:cNvSpPr>
            <p:nvPr/>
          </p:nvSpPr>
          <p:spPr bwMode="auto">
            <a:xfrm rot="-1369226">
              <a:off x="4715" y="2633"/>
              <a:ext cx="69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low value</a:t>
              </a:r>
              <a:b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high cost</a:t>
              </a:r>
            </a:p>
          </p:txBody>
        </p:sp>
        <p:sp>
          <p:nvSpPr>
            <p:cNvPr id="77838" name="AutoShape 10"/>
            <p:cNvSpPr>
              <a:spLocks noChangeArrowheads="1"/>
            </p:cNvSpPr>
            <p:nvPr/>
          </p:nvSpPr>
          <p:spPr bwMode="auto">
            <a:xfrm flipH="1">
              <a:off x="3074" y="2274"/>
              <a:ext cx="2448" cy="1001"/>
            </a:xfrm>
            <a:prstGeom prst="rtTriangle">
              <a:avLst/>
            </a:prstGeom>
            <a:solidFill>
              <a:srgbClr val="FFCC66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839" name="AutoShape 11"/>
            <p:cNvSpPr>
              <a:spLocks noChangeArrowheads="1"/>
            </p:cNvSpPr>
            <p:nvPr/>
          </p:nvSpPr>
          <p:spPr bwMode="auto">
            <a:xfrm flipV="1">
              <a:off x="3076" y="1494"/>
              <a:ext cx="1089" cy="1771"/>
            </a:xfrm>
            <a:prstGeom prst="rtTriangle">
              <a:avLst/>
            </a:prstGeom>
            <a:solidFill>
              <a:srgbClr val="D2FC6A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840" name="Text Box 12"/>
            <p:cNvSpPr txBox="1">
              <a:spLocks noChangeArrowheads="1"/>
            </p:cNvSpPr>
            <p:nvPr/>
          </p:nvSpPr>
          <p:spPr bwMode="auto">
            <a:xfrm rot="-3600000">
              <a:off x="3142" y="1673"/>
              <a:ext cx="7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high value</a:t>
              </a:r>
              <a:b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low cost</a:t>
              </a:r>
            </a:p>
          </p:txBody>
        </p:sp>
        <p:sp>
          <p:nvSpPr>
            <p:cNvPr id="77841" name="Text Box 13"/>
            <p:cNvSpPr txBox="1">
              <a:spLocks noChangeArrowheads="1"/>
            </p:cNvSpPr>
            <p:nvPr/>
          </p:nvSpPr>
          <p:spPr bwMode="auto">
            <a:xfrm>
              <a:off x="4071" y="1674"/>
              <a:ext cx="97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medium value</a:t>
              </a:r>
              <a:b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GB" altLang="en-US" sz="16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medium cost</a:t>
              </a:r>
            </a:p>
          </p:txBody>
        </p:sp>
        <p:sp>
          <p:nvSpPr>
            <p:cNvPr id="77842" name="Oval 16"/>
            <p:cNvSpPr>
              <a:spLocks noChangeArrowheads="1"/>
            </p:cNvSpPr>
            <p:nvPr/>
          </p:nvSpPr>
          <p:spPr bwMode="auto">
            <a:xfrm>
              <a:off x="3550" y="23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18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Forces &amp; Drivers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419" y="1600200"/>
            <a:ext cx="6985067" cy="46371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Architectural</a:t>
            </a:r>
            <a:r>
              <a:rPr lang="sv-SE" dirty="0"/>
              <a:t> </a:t>
            </a:r>
            <a:r>
              <a:rPr lang="sv-SE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</a:rPr>
              <a:t>Architectural </a:t>
            </a:r>
            <a:r>
              <a:rPr lang="en-US" b="1" dirty="0">
                <a:solidFill>
                  <a:srgbClr val="990000"/>
                </a:solidFill>
              </a:rPr>
              <a:t>drivers </a:t>
            </a:r>
            <a:r>
              <a:rPr lang="en-US" dirty="0"/>
              <a:t>are not all </a:t>
            </a:r>
            <a:r>
              <a:rPr lang="en-US" dirty="0" smtClean="0"/>
              <a:t>the </a:t>
            </a:r>
            <a:r>
              <a:rPr lang="en-US" dirty="0" smtClean="0"/>
              <a:t>forces that affect the design of a </a:t>
            </a:r>
            <a:r>
              <a:rPr lang="en-US" dirty="0"/>
              <a:t>system, but they are </a:t>
            </a:r>
            <a:r>
              <a:rPr lang="en-US" dirty="0" smtClean="0"/>
              <a:t>those that </a:t>
            </a:r>
            <a:r>
              <a:rPr lang="en-US" dirty="0"/>
              <a:t>are </a:t>
            </a:r>
            <a:r>
              <a:rPr lang="en-US" b="1" dirty="0">
                <a:solidFill>
                  <a:srgbClr val="990000"/>
                </a:solidFill>
              </a:rPr>
              <a:t>most influential </a:t>
            </a:r>
            <a:r>
              <a:rPr lang="en-US" dirty="0"/>
              <a:t>to the </a:t>
            </a:r>
            <a:r>
              <a:rPr lang="en-US" dirty="0" smtClean="0"/>
              <a:t>architecture design decisions.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 smtClean="0"/>
              <a:t>Architects</a:t>
            </a:r>
            <a:r>
              <a:rPr lang="sv-SE" dirty="0" smtClean="0"/>
              <a:t> </a:t>
            </a:r>
            <a:r>
              <a:rPr lang="sv-SE" dirty="0" err="1"/>
              <a:t>pay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attention to </a:t>
            </a:r>
            <a:r>
              <a:rPr lang="sv-SE" b="1" dirty="0" err="1">
                <a:solidFill>
                  <a:srgbClr val="990000"/>
                </a:solidFill>
              </a:rPr>
              <a:t>qualities</a:t>
            </a:r>
            <a:r>
              <a:rPr lang="sv-SE" dirty="0">
                <a:solidFill>
                  <a:srgbClr val="990000"/>
                </a:solidFill>
              </a:rPr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 smtClean="0"/>
              <a:t>relate</a:t>
            </a:r>
            <a:r>
              <a:rPr lang="sv-SE" dirty="0" smtClean="0"/>
              <a:t> </a:t>
            </a:r>
            <a:r>
              <a:rPr lang="sv-SE" dirty="0" smtClean="0"/>
              <a:t>to </a:t>
            </a:r>
            <a:r>
              <a:rPr lang="sv-SE" dirty="0" err="1" smtClean="0"/>
              <a:t>architecture</a:t>
            </a:r>
            <a:r>
              <a:rPr lang="sv-SE" dirty="0" smtClean="0"/>
              <a:t> design </a:t>
            </a:r>
            <a:r>
              <a:rPr lang="sv-SE" dirty="0" err="1" smtClean="0"/>
              <a:t>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15150" y="6400800"/>
            <a:ext cx="1905000" cy="304800"/>
          </a:xfrm>
          <a:prstGeom prst="rect">
            <a:avLst/>
          </a:prstGeom>
        </p:spPr>
        <p:txBody>
          <a:bodyPr/>
          <a:lstStyle/>
          <a:p>
            <a:fld id="{F0C8AEE6-2DF6-45B5-849A-B95FF147B65C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Design of Architectures</a:t>
            </a:r>
            <a:endParaRPr lang="nl-NL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250825" y="1773238"/>
            <a:ext cx="290066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Requirements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5" name="Text Box 7"/>
          <p:cNvSpPr txBox="1">
            <a:spLocks noChangeArrowheads="1"/>
          </p:cNvSpPr>
          <p:nvPr/>
        </p:nvSpPr>
        <p:spPr bwMode="auto">
          <a:xfrm>
            <a:off x="971550" y="2565400"/>
            <a:ext cx="241726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Req.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6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188808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Usability Req.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7" name="Text Box 9"/>
          <p:cNvSpPr txBox="1">
            <a:spLocks noChangeArrowheads="1"/>
          </p:cNvSpPr>
          <p:nvPr/>
        </p:nvSpPr>
        <p:spPr bwMode="auto">
          <a:xfrm>
            <a:off x="971550" y="3284538"/>
            <a:ext cx="181434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Req.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8" name="Text Box 10"/>
          <p:cNvSpPr txBox="1">
            <a:spLocks noChangeArrowheads="1"/>
          </p:cNvSpPr>
          <p:nvPr/>
        </p:nvSpPr>
        <p:spPr bwMode="auto">
          <a:xfrm>
            <a:off x="971550" y="4724400"/>
            <a:ext cx="202696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Reliability Req.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499" name="Text Box 11"/>
          <p:cNvSpPr txBox="1">
            <a:spLocks noChangeArrowheads="1"/>
          </p:cNvSpPr>
          <p:nvPr/>
        </p:nvSpPr>
        <p:spPr bwMode="auto">
          <a:xfrm>
            <a:off x="971550" y="5445125"/>
            <a:ext cx="216642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 Req.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00" name="Oval 12"/>
          <p:cNvSpPr>
            <a:spLocks noChangeArrowheads="1"/>
          </p:cNvSpPr>
          <p:nvPr/>
        </p:nvSpPr>
        <p:spPr bwMode="auto">
          <a:xfrm>
            <a:off x="217488" y="219392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3501" name="AutoShape 13"/>
          <p:cNvCxnSpPr>
            <a:cxnSpLocks noChangeShapeType="1"/>
            <a:stCxn id="703500" idx="4"/>
            <a:endCxn id="703495" idx="1"/>
          </p:cNvCxnSpPr>
          <p:nvPr/>
        </p:nvCxnSpPr>
        <p:spPr bwMode="auto">
          <a:xfrm rot="16200000" flipH="1">
            <a:off x="350515" y="2175198"/>
            <a:ext cx="526108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02" name="AutoShape 14"/>
          <p:cNvCxnSpPr>
            <a:cxnSpLocks noChangeShapeType="1"/>
            <a:stCxn id="703500" idx="4"/>
            <a:endCxn id="703497" idx="1"/>
          </p:cNvCxnSpPr>
          <p:nvPr/>
        </p:nvCxnSpPr>
        <p:spPr bwMode="auto">
          <a:xfrm rot="16200000" flipH="1">
            <a:off x="-9054" y="2534767"/>
            <a:ext cx="1245246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03" name="AutoShape 15"/>
          <p:cNvCxnSpPr>
            <a:cxnSpLocks noChangeShapeType="1"/>
            <a:stCxn id="703500" idx="4"/>
            <a:endCxn id="703496" idx="1"/>
          </p:cNvCxnSpPr>
          <p:nvPr/>
        </p:nvCxnSpPr>
        <p:spPr bwMode="auto">
          <a:xfrm rot="16200000" flipH="1">
            <a:off x="-369416" y="2895129"/>
            <a:ext cx="1965971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13684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3505" name="AutoShape 17"/>
          <p:cNvCxnSpPr>
            <a:cxnSpLocks noChangeShapeType="1"/>
            <a:stCxn id="703500" idx="4"/>
            <a:endCxn id="703498" idx="1"/>
          </p:cNvCxnSpPr>
          <p:nvPr/>
        </p:nvCxnSpPr>
        <p:spPr bwMode="auto">
          <a:xfrm rot="16200000" flipH="1">
            <a:off x="-728985" y="3254698"/>
            <a:ext cx="2685108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06" name="AutoShape 18"/>
          <p:cNvCxnSpPr>
            <a:cxnSpLocks noChangeShapeType="1"/>
          </p:cNvCxnSpPr>
          <p:nvPr/>
        </p:nvCxnSpPr>
        <p:spPr bwMode="auto">
          <a:xfrm rot="16200000" flipH="1">
            <a:off x="-730250" y="3983038"/>
            <a:ext cx="2687638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07" name="AutoShape 19"/>
          <p:cNvCxnSpPr>
            <a:cxnSpLocks noChangeShapeType="1"/>
          </p:cNvCxnSpPr>
          <p:nvPr/>
        </p:nvCxnSpPr>
        <p:spPr bwMode="auto">
          <a:xfrm rot="16200000" flipH="1">
            <a:off x="-730250" y="4702176"/>
            <a:ext cx="2687637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3508" name="Text Box 20"/>
          <p:cNvSpPr txBox="1">
            <a:spLocks noChangeArrowheads="1"/>
          </p:cNvSpPr>
          <p:nvPr/>
        </p:nvSpPr>
        <p:spPr bwMode="auto">
          <a:xfrm flipH="1">
            <a:off x="6260970" y="1773238"/>
            <a:ext cx="250838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09" name="Text Box 21"/>
          <p:cNvSpPr txBox="1">
            <a:spLocks noChangeArrowheads="1"/>
          </p:cNvSpPr>
          <p:nvPr/>
        </p:nvSpPr>
        <p:spPr bwMode="auto">
          <a:xfrm flipH="1">
            <a:off x="5407889" y="2565400"/>
            <a:ext cx="264867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10" name="Text Box 22"/>
          <p:cNvSpPr txBox="1">
            <a:spLocks noChangeArrowheads="1"/>
          </p:cNvSpPr>
          <p:nvPr/>
        </p:nvSpPr>
        <p:spPr bwMode="auto">
          <a:xfrm flipH="1">
            <a:off x="5938659" y="4005263"/>
            <a:ext cx="211949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Usability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11" name="Text Box 23"/>
          <p:cNvSpPr txBox="1">
            <a:spLocks noChangeArrowheads="1"/>
          </p:cNvSpPr>
          <p:nvPr/>
        </p:nvSpPr>
        <p:spPr bwMode="auto">
          <a:xfrm flipH="1">
            <a:off x="6090945" y="3284538"/>
            <a:ext cx="19672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12" name="Text Box 24"/>
          <p:cNvSpPr txBox="1">
            <a:spLocks noChangeArrowheads="1"/>
          </p:cNvSpPr>
          <p:nvPr/>
        </p:nvSpPr>
        <p:spPr bwMode="auto">
          <a:xfrm flipH="1">
            <a:off x="5798189" y="4724400"/>
            <a:ext cx="225837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Reliability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13" name="Text Box 25"/>
          <p:cNvSpPr txBox="1">
            <a:spLocks noChangeArrowheads="1"/>
          </p:cNvSpPr>
          <p:nvPr/>
        </p:nvSpPr>
        <p:spPr bwMode="auto">
          <a:xfrm flipH="1">
            <a:off x="5660314" y="5445125"/>
            <a:ext cx="239783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Tactic</a:t>
            </a:r>
            <a:endParaRPr lang="nl-NL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14" name="Oval 26"/>
          <p:cNvSpPr>
            <a:spLocks noChangeArrowheads="1"/>
          </p:cNvSpPr>
          <p:nvPr/>
        </p:nvSpPr>
        <p:spPr bwMode="auto">
          <a:xfrm flipH="1">
            <a:off x="8734425" y="219392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3515" name="AutoShape 27"/>
          <p:cNvCxnSpPr>
            <a:cxnSpLocks noChangeShapeType="1"/>
            <a:stCxn id="703514" idx="4"/>
            <a:endCxn id="703509" idx="1"/>
          </p:cNvCxnSpPr>
          <p:nvPr/>
        </p:nvCxnSpPr>
        <p:spPr bwMode="auto">
          <a:xfrm rot="5400000">
            <a:off x="8151490" y="2175198"/>
            <a:ext cx="526108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16" name="AutoShape 28"/>
          <p:cNvCxnSpPr>
            <a:cxnSpLocks noChangeShapeType="1"/>
            <a:stCxn id="703514" idx="4"/>
            <a:endCxn id="703511" idx="1"/>
          </p:cNvCxnSpPr>
          <p:nvPr/>
        </p:nvCxnSpPr>
        <p:spPr bwMode="auto">
          <a:xfrm rot="5400000">
            <a:off x="7792715" y="2535561"/>
            <a:ext cx="1245246" cy="714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17" name="AutoShape 29"/>
          <p:cNvCxnSpPr>
            <a:cxnSpLocks noChangeShapeType="1"/>
            <a:stCxn id="703514" idx="4"/>
            <a:endCxn id="703510" idx="1"/>
          </p:cNvCxnSpPr>
          <p:nvPr/>
        </p:nvCxnSpPr>
        <p:spPr bwMode="auto">
          <a:xfrm rot="5400000">
            <a:off x="7432353" y="2895923"/>
            <a:ext cx="1965971" cy="714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3518" name="Text Box 30"/>
          <p:cNvSpPr txBox="1">
            <a:spLocks noChangeArrowheads="1"/>
          </p:cNvSpPr>
          <p:nvPr/>
        </p:nvSpPr>
        <p:spPr bwMode="auto">
          <a:xfrm flipH="1">
            <a:off x="6688138" y="6165850"/>
            <a:ext cx="13684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nl-N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3519" name="AutoShape 31"/>
          <p:cNvCxnSpPr>
            <a:cxnSpLocks noChangeShapeType="1"/>
            <a:stCxn id="703514" idx="4"/>
            <a:endCxn id="703512" idx="1"/>
          </p:cNvCxnSpPr>
          <p:nvPr/>
        </p:nvCxnSpPr>
        <p:spPr bwMode="auto">
          <a:xfrm rot="5400000">
            <a:off x="7071990" y="3254698"/>
            <a:ext cx="2685108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20" name="AutoShape 32"/>
          <p:cNvCxnSpPr>
            <a:cxnSpLocks noChangeShapeType="1"/>
          </p:cNvCxnSpPr>
          <p:nvPr/>
        </p:nvCxnSpPr>
        <p:spPr bwMode="auto">
          <a:xfrm rot="5400000">
            <a:off x="7070725" y="3983038"/>
            <a:ext cx="2687638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3521" name="AutoShape 33"/>
          <p:cNvCxnSpPr>
            <a:cxnSpLocks noChangeShapeType="1"/>
          </p:cNvCxnSpPr>
          <p:nvPr/>
        </p:nvCxnSpPr>
        <p:spPr bwMode="auto">
          <a:xfrm rot="5400000">
            <a:off x="7070725" y="4702176"/>
            <a:ext cx="2687637" cy="715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3523" name="AutoShape 35"/>
          <p:cNvSpPr>
            <a:spLocks noChangeArrowheads="1"/>
          </p:cNvSpPr>
          <p:nvPr/>
        </p:nvSpPr>
        <p:spPr bwMode="auto">
          <a:xfrm>
            <a:off x="3851275" y="1844675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24" name="AutoShape 36"/>
          <p:cNvSpPr>
            <a:spLocks noChangeArrowheads="1"/>
          </p:cNvSpPr>
          <p:nvPr/>
        </p:nvSpPr>
        <p:spPr bwMode="auto">
          <a:xfrm>
            <a:off x="4067175" y="2636838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25" name="AutoShape 37"/>
          <p:cNvSpPr>
            <a:spLocks noChangeArrowheads="1"/>
          </p:cNvSpPr>
          <p:nvPr/>
        </p:nvSpPr>
        <p:spPr bwMode="auto">
          <a:xfrm>
            <a:off x="4067175" y="3357563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26" name="AutoShape 38"/>
          <p:cNvSpPr>
            <a:spLocks noChangeArrowheads="1"/>
          </p:cNvSpPr>
          <p:nvPr/>
        </p:nvSpPr>
        <p:spPr bwMode="auto">
          <a:xfrm>
            <a:off x="4067175" y="4076700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27" name="AutoShape 39"/>
          <p:cNvSpPr>
            <a:spLocks noChangeArrowheads="1"/>
          </p:cNvSpPr>
          <p:nvPr/>
        </p:nvSpPr>
        <p:spPr bwMode="auto">
          <a:xfrm>
            <a:off x="4067175" y="4797425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28" name="AutoShape 40"/>
          <p:cNvSpPr>
            <a:spLocks noChangeArrowheads="1"/>
          </p:cNvSpPr>
          <p:nvPr/>
        </p:nvSpPr>
        <p:spPr bwMode="auto">
          <a:xfrm>
            <a:off x="4067175" y="5516563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3529" name="AutoShape 41"/>
          <p:cNvSpPr>
            <a:spLocks noChangeArrowheads="1"/>
          </p:cNvSpPr>
          <p:nvPr/>
        </p:nvSpPr>
        <p:spPr bwMode="auto">
          <a:xfrm>
            <a:off x="4067175" y="6237288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A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52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990000"/>
                </a:solidFill>
              </a:rPr>
              <a:t>quality attribute </a:t>
            </a:r>
            <a:r>
              <a:rPr lang="en-US" altLang="en-US" dirty="0"/>
              <a:t>is a </a:t>
            </a:r>
            <a:r>
              <a:rPr lang="en-US" altLang="en-US" b="1" dirty="0" smtClean="0">
                <a:solidFill>
                  <a:srgbClr val="990000"/>
                </a:solidFill>
              </a:rPr>
              <a:t>measurable</a:t>
            </a:r>
            <a:r>
              <a:rPr lang="en-US" altLang="en-US" dirty="0" smtClean="0"/>
              <a:t> or </a:t>
            </a:r>
            <a:r>
              <a:rPr lang="en-US" altLang="en-US" b="1" dirty="0" smtClean="0">
                <a:solidFill>
                  <a:srgbClr val="990000"/>
                </a:solidFill>
              </a:rPr>
              <a:t>testable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990000"/>
                </a:solidFill>
              </a:rPr>
              <a:t>property</a:t>
            </a:r>
            <a:r>
              <a:rPr lang="en-US" altLang="en-US" dirty="0" smtClean="0"/>
              <a:t> of a system that is used to indicate </a:t>
            </a:r>
            <a:r>
              <a:rPr lang="en-US" altLang="en-US" b="1" dirty="0" smtClean="0">
                <a:solidFill>
                  <a:srgbClr val="990000"/>
                </a:solidFill>
              </a:rPr>
              <a:t>how well</a:t>
            </a:r>
            <a:r>
              <a:rPr lang="en-US" altLang="en-US" dirty="0" smtClean="0"/>
              <a:t> the system satisfies the needs of its stakeholders.*</a:t>
            </a:r>
          </a:p>
          <a:p>
            <a:endParaRPr lang="en-US" altLang="en-US" dirty="0" smtClean="0"/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990000"/>
                </a:solidFill>
              </a:rPr>
              <a:t>quality requirement </a:t>
            </a:r>
            <a:r>
              <a:rPr lang="en-US" altLang="en-US" dirty="0"/>
              <a:t>is a specification of the </a:t>
            </a:r>
            <a:r>
              <a:rPr lang="en-US" altLang="en-US" b="1" dirty="0">
                <a:solidFill>
                  <a:srgbClr val="990000"/>
                </a:solidFill>
              </a:rPr>
              <a:t>acceptable values</a:t>
            </a:r>
            <a:r>
              <a:rPr lang="en-US" altLang="en-US" dirty="0">
                <a:solidFill>
                  <a:srgbClr val="990000"/>
                </a:solidFill>
              </a:rPr>
              <a:t> </a:t>
            </a:r>
            <a:r>
              <a:rPr lang="en-US" altLang="en-US" dirty="0"/>
              <a:t>of a quality attribute that must be present in the system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dirty="0"/>
              <a:t>Quality attributes should be:</a:t>
            </a:r>
          </a:p>
          <a:p>
            <a:pPr lvl="1"/>
            <a:r>
              <a:rPr lang="en-US" dirty="0" smtClean="0"/>
              <a:t>Objective</a:t>
            </a:r>
            <a:endParaRPr lang="en-US" dirty="0"/>
          </a:p>
          <a:p>
            <a:pPr lvl="1"/>
            <a:r>
              <a:rPr lang="en-US" dirty="0"/>
              <a:t>In sufficient detail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0756" y="6474996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rgbClr val="002060"/>
                </a:solidFill>
              </a:rPr>
              <a:t>*Bass Clements </a:t>
            </a:r>
            <a:r>
              <a:rPr lang="sv-SE" sz="1600" dirty="0" err="1" smtClean="0">
                <a:solidFill>
                  <a:srgbClr val="002060"/>
                </a:solidFill>
              </a:rPr>
              <a:t>Kazman</a:t>
            </a:r>
            <a:endParaRPr lang="sv-SE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536504"/>
          </a:xfrm>
        </p:spPr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dirty="0"/>
              <a:t>this lecture you will learn:</a:t>
            </a:r>
          </a:p>
          <a:p>
            <a:pPr lvl="1"/>
            <a:r>
              <a:rPr lang="fi-FI" dirty="0" err="1" smtClean="0"/>
              <a:t>R</a:t>
            </a:r>
            <a:r>
              <a:rPr lang="fi-FI" dirty="0" err="1" smtClean="0"/>
              <a:t>equirements</a:t>
            </a:r>
            <a:r>
              <a:rPr lang="fi-FI" dirty="0" smtClean="0"/>
              <a:t> – </a:t>
            </a:r>
            <a:r>
              <a:rPr lang="fi-FI" dirty="0" err="1" smtClean="0"/>
              <a:t>esp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Requirements</a:t>
            </a:r>
            <a:endParaRPr lang="fi-FI" dirty="0" smtClean="0"/>
          </a:p>
          <a:p>
            <a:pPr lvl="1"/>
            <a:r>
              <a:rPr lang="fi-FI" dirty="0" smtClean="0"/>
              <a:t>Component </a:t>
            </a:r>
            <a:r>
              <a:rPr lang="fi-FI" dirty="0" err="1" smtClean="0"/>
              <a:t>Diagrams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508" y="764704"/>
            <a:ext cx="7581900" cy="960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Managing Software Quality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7099" y="1844824"/>
            <a:ext cx="7247309" cy="1741487"/>
          </a:xfrm>
        </p:spPr>
        <p:txBody>
          <a:bodyPr/>
          <a:lstStyle/>
          <a:p>
            <a:pPr algn="l" eaLnBrk="1" hangingPunct="1"/>
            <a:r>
              <a:rPr lang="en-GB" altLang="en-US" dirty="0" smtClean="0"/>
              <a:t>Main issues: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Quality cannot be added as an afterthought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In order to control, we must measure /know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Product quality vs process quality</a:t>
            </a:r>
          </a:p>
        </p:txBody>
      </p:sp>
    </p:spTree>
    <p:extLst>
      <p:ext uri="{BB962C8B-B14F-4D97-AF65-F5344CB8AC3E}">
        <p14:creationId xmlns:p14="http://schemas.microsoft.com/office/powerpoint/2010/main" val="42317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Attributes</a:t>
            </a:r>
            <a:r>
              <a:rPr lang="fi-FI" dirty="0" smtClean="0"/>
              <a:t> (</a:t>
            </a:r>
            <a:r>
              <a:rPr lang="fi-FI" dirty="0" err="1" smtClean="0"/>
              <a:t>informally</a:t>
            </a:r>
            <a:r>
              <a:rPr lang="fi-FI" dirty="0" smtClean="0"/>
              <a:t>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95536" y="1916832"/>
          <a:ext cx="835292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552728"/>
              </a:tblGrid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Performance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fast </a:t>
                      </a:r>
                      <a:r>
                        <a:rPr lang="sv-SE" dirty="0" err="1" smtClean="0"/>
                        <a:t>does</a:t>
                      </a:r>
                      <a:r>
                        <a:rPr lang="sv-SE" baseline="0" dirty="0" smtClean="0"/>
                        <a:t> it </a:t>
                      </a:r>
                      <a:r>
                        <a:rPr lang="sv-SE" baseline="0" dirty="0" err="1" smtClean="0"/>
                        <a:t>respond</a:t>
                      </a:r>
                      <a:r>
                        <a:rPr lang="sv-SE" baseline="0" dirty="0" smtClean="0"/>
                        <a:t> or </a:t>
                      </a:r>
                      <a:r>
                        <a:rPr lang="sv-SE" baseline="0" dirty="0" err="1" smtClean="0"/>
                        <a:t>execute</a:t>
                      </a:r>
                      <a:r>
                        <a:rPr lang="sv-SE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Availability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Is it </a:t>
                      </a:r>
                      <a:r>
                        <a:rPr lang="sv-SE" dirty="0" err="1" smtClean="0"/>
                        <a:t>available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when</a:t>
                      </a:r>
                      <a:r>
                        <a:rPr lang="sv-SE" baseline="0" dirty="0" smtClean="0"/>
                        <a:t> and </a:t>
                      </a:r>
                      <a:r>
                        <a:rPr lang="sv-SE" baseline="0" dirty="0" err="1" smtClean="0"/>
                        <a:t>where</a:t>
                      </a:r>
                      <a:r>
                        <a:rPr lang="sv-SE" baseline="0" dirty="0" smtClean="0"/>
                        <a:t> I </a:t>
                      </a:r>
                      <a:r>
                        <a:rPr lang="sv-SE" baseline="0" dirty="0" err="1" smtClean="0"/>
                        <a:t>need</a:t>
                      </a:r>
                      <a:r>
                        <a:rPr lang="sv-SE" baseline="0" dirty="0" smtClean="0"/>
                        <a:t> to </a:t>
                      </a:r>
                      <a:r>
                        <a:rPr lang="sv-SE" baseline="0" dirty="0" err="1" smtClean="0"/>
                        <a:t>use</a:t>
                      </a:r>
                      <a:r>
                        <a:rPr lang="sv-SE" baseline="0" dirty="0" smtClean="0"/>
                        <a:t> it?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Safety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well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does</a:t>
                      </a:r>
                      <a:r>
                        <a:rPr lang="sv-SE" baseline="0" dirty="0" smtClean="0"/>
                        <a:t> it </a:t>
                      </a:r>
                      <a:r>
                        <a:rPr lang="sv-SE" baseline="0" dirty="0" err="1" smtClean="0"/>
                        <a:t>protect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against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damage</a:t>
                      </a:r>
                      <a:r>
                        <a:rPr lang="sv-SE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Usability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easy</a:t>
                      </a:r>
                      <a:r>
                        <a:rPr lang="sv-SE" dirty="0" smtClean="0"/>
                        <a:t> it is for </a:t>
                      </a:r>
                      <a:r>
                        <a:rPr lang="sv-SE" dirty="0" err="1" smtClean="0"/>
                        <a:t>people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learn</a:t>
                      </a:r>
                      <a:r>
                        <a:rPr lang="sv-SE" dirty="0" smtClean="0"/>
                        <a:t> and </a:t>
                      </a:r>
                      <a:r>
                        <a:rPr lang="sv-SE" dirty="0" err="1" smtClean="0"/>
                        <a:t>use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Interoperability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easily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does</a:t>
                      </a:r>
                      <a:r>
                        <a:rPr lang="sv-SE" dirty="0" smtClean="0"/>
                        <a:t> it </a:t>
                      </a:r>
                      <a:r>
                        <a:rPr lang="sv-SE" dirty="0" err="1" smtClean="0"/>
                        <a:t>interconnect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with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other</a:t>
                      </a:r>
                      <a:r>
                        <a:rPr lang="sv-SE" dirty="0" smtClean="0"/>
                        <a:t> systems?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Integrity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Does it </a:t>
                      </a:r>
                      <a:r>
                        <a:rPr lang="sv-SE" dirty="0" err="1" smtClean="0"/>
                        <a:t>protect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against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unauthorized</a:t>
                      </a:r>
                      <a:r>
                        <a:rPr lang="sv-SE" dirty="0" smtClean="0"/>
                        <a:t> access and data loss?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Installability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easy</a:t>
                      </a:r>
                      <a:r>
                        <a:rPr lang="sv-SE" baseline="0" dirty="0" smtClean="0"/>
                        <a:t> is it </a:t>
                      </a:r>
                      <a:r>
                        <a:rPr lang="sv-SE" baseline="0" dirty="0" err="1" smtClean="0"/>
                        <a:t>to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correctly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install</a:t>
                      </a:r>
                      <a:r>
                        <a:rPr lang="sv-SE" baseline="0" dirty="0" smtClean="0"/>
                        <a:t> the </a:t>
                      </a:r>
                      <a:r>
                        <a:rPr lang="sv-SE" baseline="0" dirty="0" err="1" smtClean="0"/>
                        <a:t>product</a:t>
                      </a:r>
                      <a:r>
                        <a:rPr lang="sv-SE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Robustness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well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does</a:t>
                      </a:r>
                      <a:r>
                        <a:rPr lang="sv-SE" dirty="0" smtClean="0"/>
                        <a:t> it </a:t>
                      </a:r>
                      <a:r>
                        <a:rPr lang="sv-SE" dirty="0" err="1" smtClean="0"/>
                        <a:t>respond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unexpected</a:t>
                      </a:r>
                      <a:r>
                        <a:rPr lang="sv-SE" dirty="0" smtClean="0"/>
                        <a:t> operating </a:t>
                      </a:r>
                      <a:r>
                        <a:rPr lang="sv-SE" dirty="0" err="1" smtClean="0"/>
                        <a:t>conditions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Reliability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long </a:t>
                      </a:r>
                      <a:r>
                        <a:rPr lang="sv-SE" dirty="0" err="1" smtClean="0"/>
                        <a:t>does</a:t>
                      </a:r>
                      <a:r>
                        <a:rPr lang="sv-SE" dirty="0" smtClean="0"/>
                        <a:t> it </a:t>
                      </a:r>
                      <a:r>
                        <a:rPr lang="sv-SE" dirty="0" err="1" smtClean="0"/>
                        <a:t>run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before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experiencing</a:t>
                      </a:r>
                      <a:r>
                        <a:rPr lang="sv-SE" dirty="0" smtClean="0"/>
                        <a:t> a </a:t>
                      </a:r>
                      <a:r>
                        <a:rPr lang="sv-SE" dirty="0" err="1" smtClean="0"/>
                        <a:t>failure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990000"/>
                          </a:solidFill>
                        </a:rPr>
                        <a:t>Recoverability</a:t>
                      </a:r>
                      <a:endParaRPr lang="en-US" dirty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quickly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can</a:t>
                      </a:r>
                      <a:r>
                        <a:rPr lang="sv-SE" dirty="0" smtClean="0"/>
                        <a:t> the </a:t>
                      </a:r>
                      <a:r>
                        <a:rPr lang="sv-SE" dirty="0" err="1" smtClean="0"/>
                        <a:t>user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recover</a:t>
                      </a:r>
                      <a:r>
                        <a:rPr lang="sv-SE" dirty="0" smtClean="0"/>
                        <a:t> from a </a:t>
                      </a:r>
                      <a:r>
                        <a:rPr lang="sv-SE" dirty="0" err="1" smtClean="0"/>
                        <a:t>failure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15176" y="6233368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*</a:t>
            </a:r>
            <a:r>
              <a:rPr lang="sv-SE" sz="1600" dirty="0" err="1" smtClean="0">
                <a:solidFill>
                  <a:srgbClr val="002060"/>
                </a:solidFill>
              </a:rPr>
              <a:t>EnfocusSolutions</a:t>
            </a:r>
            <a:endParaRPr lang="sv-S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Attributes</a:t>
            </a:r>
            <a:r>
              <a:rPr lang="fi-FI" dirty="0" smtClean="0"/>
              <a:t> (</a:t>
            </a:r>
            <a:r>
              <a:rPr lang="fi-FI" dirty="0" err="1" smtClean="0"/>
              <a:t>informally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95536" y="1916832"/>
          <a:ext cx="835292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552728"/>
              </a:tblGrid>
              <a:tr h="314862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well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does</a:t>
                      </a:r>
                      <a:r>
                        <a:rPr lang="sv-SE" dirty="0" smtClean="0"/>
                        <a:t> it </a:t>
                      </a:r>
                      <a:r>
                        <a:rPr lang="sv-SE" dirty="0" err="1" smtClean="0"/>
                        <a:t>utilize</a:t>
                      </a:r>
                      <a:r>
                        <a:rPr lang="sv-SE" dirty="0" smtClean="0"/>
                        <a:t> processor </a:t>
                      </a:r>
                      <a:r>
                        <a:rPr lang="sv-SE" dirty="0" err="1" smtClean="0"/>
                        <a:t>capacity</a:t>
                      </a:r>
                      <a:r>
                        <a:rPr lang="sv-SE" dirty="0" smtClean="0"/>
                        <a:t>,</a:t>
                      </a:r>
                      <a:r>
                        <a:rPr lang="sv-SE" baseline="0" dirty="0" smtClean="0"/>
                        <a:t> disk space, </a:t>
                      </a:r>
                      <a:r>
                        <a:rPr lang="sv-SE" baseline="0" dirty="0" err="1" smtClean="0"/>
                        <a:t>memory</a:t>
                      </a:r>
                      <a:r>
                        <a:rPr lang="sv-SE" baseline="0" dirty="0" smtClean="0"/>
                        <a:t>, </a:t>
                      </a:r>
                      <a:r>
                        <a:rPr lang="sv-SE" baseline="0" dirty="0" err="1" smtClean="0"/>
                        <a:t>bandwidth</a:t>
                      </a:r>
                      <a:r>
                        <a:rPr lang="sv-SE" baseline="0" dirty="0" smtClean="0"/>
                        <a:t>, and </a:t>
                      </a:r>
                      <a:r>
                        <a:rPr lang="sv-SE" baseline="0" dirty="0" err="1" smtClean="0"/>
                        <a:t>other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resources</a:t>
                      </a:r>
                      <a:r>
                        <a:rPr lang="sv-SE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Flexibility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easily</a:t>
                      </a:r>
                      <a:r>
                        <a:rPr lang="sv-SE" dirty="0" smtClean="0"/>
                        <a:t> is</a:t>
                      </a:r>
                      <a:r>
                        <a:rPr lang="sv-SE" baseline="0" dirty="0" smtClean="0"/>
                        <a:t> it to </a:t>
                      </a:r>
                      <a:r>
                        <a:rPr lang="sv-SE" dirty="0" err="1" smtClean="0"/>
                        <a:t>modify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functionality</a:t>
                      </a:r>
                      <a:r>
                        <a:rPr lang="sv-SE" dirty="0" smtClean="0"/>
                        <a:t> / UI?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Maintainability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easy</a:t>
                      </a:r>
                      <a:r>
                        <a:rPr lang="sv-SE" dirty="0" smtClean="0"/>
                        <a:t> is it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correct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defects</a:t>
                      </a:r>
                      <a:r>
                        <a:rPr lang="sv-SE" dirty="0" smtClean="0"/>
                        <a:t> or make </a:t>
                      </a:r>
                      <a:r>
                        <a:rPr lang="sv-SE" dirty="0" err="1" smtClean="0"/>
                        <a:t>changes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Portability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easily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can</a:t>
                      </a:r>
                      <a:r>
                        <a:rPr lang="sv-SE" dirty="0" smtClean="0"/>
                        <a:t> it be </a:t>
                      </a:r>
                      <a:r>
                        <a:rPr lang="sv-SE" dirty="0" err="1" smtClean="0"/>
                        <a:t>made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to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work</a:t>
                      </a:r>
                      <a:r>
                        <a:rPr lang="sv-SE" dirty="0" smtClean="0"/>
                        <a:t> on </a:t>
                      </a:r>
                      <a:r>
                        <a:rPr lang="sv-SE" dirty="0" err="1" smtClean="0"/>
                        <a:t>other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platforms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Reusability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easily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can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use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components</a:t>
                      </a:r>
                      <a:r>
                        <a:rPr lang="sv-SE" dirty="0" smtClean="0"/>
                        <a:t> in </a:t>
                      </a:r>
                      <a:r>
                        <a:rPr lang="sv-SE" dirty="0" err="1" smtClean="0"/>
                        <a:t>other</a:t>
                      </a:r>
                      <a:r>
                        <a:rPr lang="sv-SE" dirty="0" smtClean="0"/>
                        <a:t> systems?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Scalability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easily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can</a:t>
                      </a:r>
                      <a:r>
                        <a:rPr lang="sv-SE" dirty="0" smtClean="0"/>
                        <a:t> I </a:t>
                      </a:r>
                      <a:r>
                        <a:rPr lang="sv-SE" dirty="0" err="1" smtClean="0"/>
                        <a:t>add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more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users</a:t>
                      </a:r>
                      <a:r>
                        <a:rPr lang="sv-SE" dirty="0" smtClean="0"/>
                        <a:t>, servers, or </a:t>
                      </a:r>
                      <a:r>
                        <a:rPr lang="sv-SE" dirty="0" err="1" smtClean="0"/>
                        <a:t>other</a:t>
                      </a:r>
                      <a:r>
                        <a:rPr lang="sv-SE" dirty="0" smtClean="0"/>
                        <a:t> extensions?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Supportability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easy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will</a:t>
                      </a:r>
                      <a:r>
                        <a:rPr lang="sv-SE" dirty="0" smtClean="0"/>
                        <a:t> it be support </a:t>
                      </a:r>
                      <a:r>
                        <a:rPr lang="sv-SE" dirty="0" err="1" smtClean="0"/>
                        <a:t>after</a:t>
                      </a:r>
                      <a:r>
                        <a:rPr lang="sv-SE" baseline="0" dirty="0" smtClean="0"/>
                        <a:t> installation?</a:t>
                      </a:r>
                      <a:endParaRPr lang="en-US" dirty="0"/>
                    </a:p>
                  </a:txBody>
                  <a:tcPr/>
                </a:tc>
              </a:tr>
              <a:tr h="314862">
                <a:tc>
                  <a:txBody>
                    <a:bodyPr/>
                    <a:lstStyle/>
                    <a:p>
                      <a:r>
                        <a:rPr lang="sv-SE" sz="1800" kern="1200" dirty="0" err="1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Testability</a:t>
                      </a:r>
                      <a:endParaRPr lang="en-US" sz="1800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Can</a:t>
                      </a:r>
                      <a:r>
                        <a:rPr lang="sv-SE" dirty="0" smtClean="0"/>
                        <a:t> I </a:t>
                      </a:r>
                      <a:r>
                        <a:rPr lang="sv-SE" dirty="0" err="1" smtClean="0"/>
                        <a:t>verify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that</a:t>
                      </a:r>
                      <a:r>
                        <a:rPr lang="sv-SE" dirty="0" smtClean="0"/>
                        <a:t> it is </a:t>
                      </a:r>
                      <a:r>
                        <a:rPr lang="sv-SE" dirty="0" err="1" smtClean="0"/>
                        <a:t>implemented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correctly</a:t>
                      </a:r>
                      <a:r>
                        <a:rPr lang="sv-SE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5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59632" y="1536146"/>
          <a:ext cx="6768751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165"/>
                <a:gridCol w="743819"/>
                <a:gridCol w="1190110"/>
                <a:gridCol w="1190110"/>
                <a:gridCol w="1248714"/>
                <a:gridCol w="610833"/>
              </a:tblGrid>
              <a:tr h="272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Quality Attributes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McCall,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1976/77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Boehm,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1978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FURPS, FURPS+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1987, 1992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ISO/IEC 9126,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1991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Garvin,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1988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Aesthetics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Clarity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Understandability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Compatibility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Supportability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Conformance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Portability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Correctness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Maintainability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Device Efficiency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Performance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Documentation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Durability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Economy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Features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Flexibility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Functionality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Generality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Integrity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Interoperability  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Functionality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Maintainability  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  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Supportability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Modifiability 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Maintainability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Maintainability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Modularity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Perceived Quality 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Performance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Portability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Reliability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Resilience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Flexibility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Reusability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Security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Functionality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Serviceability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Supportability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Supportability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Testability  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800" dirty="0" smtClean="0">
                          <a:effectLst/>
                        </a:rPr>
                        <a:t>Maintainability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Supportability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Maintainability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Understandability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800" dirty="0" smtClean="0">
                          <a:effectLst/>
                        </a:rPr>
                        <a:t>Maintainability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990000"/>
                          </a:solidFill>
                          <a:effectLst/>
                        </a:rPr>
                        <a:t>Usability</a:t>
                      </a:r>
                      <a:endParaRPr lang="en-US" sz="80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*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  <a:tr h="136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990000"/>
                          </a:solidFill>
                          <a:effectLst/>
                        </a:rPr>
                        <a:t>Validity </a:t>
                      </a:r>
                      <a:endParaRPr lang="en-US" sz="800" dirty="0">
                        <a:solidFill>
                          <a:srgbClr val="99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*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Maintainability</a:t>
                      </a:r>
                      <a:endParaRPr lang="en-US" sz="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25" marR="444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4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932040" y="5191844"/>
            <a:ext cx="3240360" cy="15148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Times" pitchFamily="6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Addressing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Quality attributes can be addressed </a:t>
            </a:r>
            <a:r>
              <a:rPr lang="en-US" altLang="en-US" dirty="0" smtClean="0"/>
              <a:t>through different (architectural) tactics: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990000"/>
                </a:solidFill>
              </a:rPr>
              <a:t>Architectural </a:t>
            </a:r>
            <a:r>
              <a:rPr lang="en-US" altLang="en-US" b="1" dirty="0" smtClean="0">
                <a:solidFill>
                  <a:srgbClr val="990000"/>
                </a:solidFill>
              </a:rPr>
              <a:t>styles</a:t>
            </a:r>
            <a:r>
              <a:rPr lang="en-US" altLang="en-US" dirty="0" smtClean="0"/>
              <a:t>: for example pipes-and-filters, MVC, blackboard, publish-subscribe,…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990000"/>
                </a:solidFill>
              </a:rPr>
              <a:t>Architecture Tactics</a:t>
            </a:r>
            <a:r>
              <a:rPr lang="en-US" altLang="en-US" dirty="0" smtClean="0"/>
              <a:t>: Heartbeat, Retry, Concurrency, Caching, Encryption…</a:t>
            </a:r>
            <a:endParaRPr lang="en-US" altLang="en-US" dirty="0"/>
          </a:p>
          <a:p>
            <a:pPr lvl="1"/>
            <a:endParaRPr lang="sv-SE" dirty="0" smtClean="0"/>
          </a:p>
          <a:p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 </a:t>
            </a:r>
            <a:r>
              <a:rPr lang="sv-SE" b="1" dirty="0" err="1" smtClean="0">
                <a:solidFill>
                  <a:srgbClr val="990000"/>
                </a:solidFill>
              </a:rPr>
              <a:t>are</a:t>
            </a:r>
            <a:r>
              <a:rPr lang="sv-SE" b="1" dirty="0" smtClean="0">
                <a:solidFill>
                  <a:srgbClr val="990000"/>
                </a:solidFill>
              </a:rPr>
              <a:t> </a:t>
            </a:r>
            <a:r>
              <a:rPr lang="sv-SE" b="1" dirty="0" err="1" smtClean="0">
                <a:solidFill>
                  <a:srgbClr val="990000"/>
                </a:solidFill>
              </a:rPr>
              <a:t>often</a:t>
            </a:r>
            <a:r>
              <a:rPr lang="sv-SE" b="1" dirty="0" smtClean="0">
                <a:solidFill>
                  <a:srgbClr val="990000"/>
                </a:solidFill>
              </a:rPr>
              <a:t> </a:t>
            </a:r>
            <a:r>
              <a:rPr lang="sv-SE" b="1" dirty="0" err="1" smtClean="0">
                <a:solidFill>
                  <a:srgbClr val="990000"/>
                </a:solidFill>
              </a:rPr>
              <a:t>holistic</a:t>
            </a:r>
            <a:r>
              <a:rPr lang="sv-SE" b="1" dirty="0" smtClean="0">
                <a:solidFill>
                  <a:srgbClr val="990000"/>
                </a:solidFill>
              </a:rPr>
              <a:t> </a:t>
            </a:r>
            <a:r>
              <a:rPr lang="sv-SE" dirty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 </a:t>
            </a:r>
            <a:r>
              <a:rPr lang="sv-SE" dirty="0" err="1" smtClean="0"/>
              <a:t>property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system as a </a:t>
            </a:r>
            <a:r>
              <a:rPr lang="sv-SE" dirty="0" err="1" smtClean="0"/>
              <a:t>whole</a:t>
            </a:r>
            <a:r>
              <a:rPr lang="sv-SE" dirty="0" smtClean="0"/>
              <a:t> and </a:t>
            </a:r>
            <a:r>
              <a:rPr lang="sv-SE" dirty="0" err="1" smtClean="0"/>
              <a:t>cannot</a:t>
            </a:r>
            <a:r>
              <a:rPr lang="sv-SE" dirty="0" smtClean="0"/>
              <a:t> be </a:t>
            </a:r>
            <a:r>
              <a:rPr lang="sv-SE" dirty="0" err="1" smtClean="0"/>
              <a:t>decomposed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subsystems or </a:t>
            </a:r>
            <a:r>
              <a:rPr lang="sv-SE" dirty="0" err="1" smtClean="0"/>
              <a:t>components</a:t>
            </a:r>
            <a:r>
              <a:rPr lang="sv-SE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0072" y="6202660"/>
            <a:ext cx="100811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16216" y="6202660"/>
            <a:ext cx="1447160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20072" y="5346412"/>
            <a:ext cx="100811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5338564"/>
            <a:ext cx="100811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15592" y="5763220"/>
            <a:ext cx="100811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16216" y="5770612"/>
            <a:ext cx="100811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Evaluating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uality attributes can be evaluated through:</a:t>
            </a:r>
          </a:p>
          <a:p>
            <a:endParaRPr lang="en-US" sz="800" dirty="0"/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Scenario-based evaluation</a:t>
            </a:r>
            <a:r>
              <a:rPr lang="en-US" dirty="0"/>
              <a:t>: for example </a:t>
            </a:r>
            <a:r>
              <a:rPr lang="en-US" i="1" dirty="0"/>
              <a:t>change scenarios </a:t>
            </a:r>
            <a:r>
              <a:rPr lang="en-US" dirty="0"/>
              <a:t>for assessing </a:t>
            </a:r>
            <a:r>
              <a:rPr lang="en-US" dirty="0" smtClean="0"/>
              <a:t>maintainability</a:t>
            </a:r>
          </a:p>
          <a:p>
            <a:pPr lvl="1"/>
            <a:endParaRPr lang="en-US" sz="800" dirty="0"/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Simulation</a:t>
            </a:r>
            <a:r>
              <a:rPr lang="en-US" dirty="0"/>
              <a:t>: </a:t>
            </a:r>
            <a:r>
              <a:rPr lang="en-US" dirty="0" smtClean="0"/>
              <a:t>for example </a:t>
            </a:r>
            <a:r>
              <a:rPr lang="en-US" i="1" dirty="0" smtClean="0"/>
              <a:t>Prototyping</a:t>
            </a:r>
            <a:r>
              <a:rPr lang="en-US" dirty="0" smtClean="0"/>
              <a:t> </a:t>
            </a:r>
            <a:r>
              <a:rPr lang="en-US" dirty="0"/>
              <a:t>is a form of simulation where a part of the architecture is implemented and executed in the actual system context</a:t>
            </a:r>
            <a:r>
              <a:rPr lang="en-US" dirty="0" smtClean="0"/>
              <a:t>.</a:t>
            </a:r>
          </a:p>
          <a:p>
            <a:pPr lvl="1"/>
            <a:endParaRPr lang="en-US" sz="800" dirty="0"/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Mathematical modeling</a:t>
            </a:r>
            <a:r>
              <a:rPr lang="en-US" dirty="0"/>
              <a:t>: f</a:t>
            </a:r>
            <a:r>
              <a:rPr lang="en-US" dirty="0" smtClean="0"/>
              <a:t>or </a:t>
            </a:r>
            <a:r>
              <a:rPr lang="en-US" dirty="0"/>
              <a:t>example, </a:t>
            </a:r>
            <a:r>
              <a:rPr lang="en-US" dirty="0" smtClean="0"/>
              <a:t>checking </a:t>
            </a:r>
            <a:r>
              <a:rPr lang="en-US" dirty="0"/>
              <a:t>for </a:t>
            </a:r>
            <a:r>
              <a:rPr lang="en-US" i="1" dirty="0"/>
              <a:t>potential </a:t>
            </a:r>
            <a:r>
              <a:rPr lang="en-US" i="1" dirty="0" smtClean="0"/>
              <a:t>deadlocks, performance, reliability</a:t>
            </a:r>
            <a:r>
              <a:rPr lang="en-US" dirty="0" smtClean="0"/>
              <a:t>.</a:t>
            </a:r>
          </a:p>
          <a:p>
            <a:pPr lvl="1"/>
            <a:endParaRPr lang="en-US" sz="800" dirty="0"/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Experience-based assessment</a:t>
            </a:r>
            <a:r>
              <a:rPr lang="en-US" dirty="0"/>
              <a:t>: t</a:t>
            </a:r>
            <a:r>
              <a:rPr lang="en-US" dirty="0" smtClean="0"/>
              <a:t>his is </a:t>
            </a:r>
            <a:r>
              <a:rPr lang="en-US" dirty="0"/>
              <a:t>based on </a:t>
            </a:r>
            <a:r>
              <a:rPr lang="en-US" i="1" dirty="0"/>
              <a:t>subjective factors</a:t>
            </a:r>
            <a:r>
              <a:rPr lang="en-US" dirty="0"/>
              <a:t> like intuition and expertise of software engineers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797152"/>
            <a:ext cx="3744416" cy="1672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Specifying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Attribute</a:t>
            </a:r>
            <a:r>
              <a:rPr lang="sv-SE" dirty="0" smtClean="0"/>
              <a:t> Scenarios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536504"/>
          </a:xfrm>
        </p:spPr>
        <p:txBody>
          <a:bodyPr/>
          <a:lstStyle/>
          <a:p>
            <a:pPr marL="0" indent="0">
              <a:buNone/>
            </a:pPr>
            <a:r>
              <a:rPr lang="sv-SE" sz="2200" dirty="0"/>
              <a:t>A </a:t>
            </a:r>
            <a:r>
              <a:rPr lang="sv-SE" sz="2200" dirty="0" err="1"/>
              <a:t>Quality</a:t>
            </a:r>
            <a:r>
              <a:rPr lang="sv-SE" sz="2200" dirty="0"/>
              <a:t> </a:t>
            </a:r>
            <a:r>
              <a:rPr lang="sv-SE" sz="2200" dirty="0" err="1"/>
              <a:t>Attribute</a:t>
            </a:r>
            <a:r>
              <a:rPr lang="sv-SE" sz="2200" dirty="0"/>
              <a:t> Scenario is </a:t>
            </a:r>
            <a:r>
              <a:rPr lang="sv-SE" sz="2200" dirty="0" smtClean="0"/>
              <a:t>a format for </a:t>
            </a:r>
            <a:r>
              <a:rPr lang="sv-SE" sz="2200" dirty="0" err="1" smtClean="0"/>
              <a:t>defining</a:t>
            </a:r>
            <a:r>
              <a:rPr lang="sv-SE" sz="2200" dirty="0" smtClean="0"/>
              <a:t> a testable scenario for a system</a:t>
            </a:r>
            <a:endParaRPr lang="sv-SE" sz="2200" dirty="0"/>
          </a:p>
          <a:p>
            <a:pPr lvl="1"/>
            <a:r>
              <a:rPr lang="en-US" sz="2200" b="1" dirty="0">
                <a:solidFill>
                  <a:srgbClr val="990000"/>
                </a:solidFill>
              </a:rPr>
              <a:t>S</a:t>
            </a:r>
            <a:r>
              <a:rPr lang="en-US" sz="2200" b="1" dirty="0" smtClean="0">
                <a:solidFill>
                  <a:srgbClr val="990000"/>
                </a:solidFill>
              </a:rPr>
              <a:t>ource</a:t>
            </a:r>
            <a:r>
              <a:rPr lang="en-US" sz="2200" dirty="0" smtClean="0">
                <a:solidFill>
                  <a:srgbClr val="990000"/>
                </a:solidFill>
              </a:rPr>
              <a:t> </a:t>
            </a:r>
            <a:r>
              <a:rPr lang="en-US" sz="2200" dirty="0"/>
              <a:t>of stimulus (e.g., human, </a:t>
            </a:r>
            <a:r>
              <a:rPr lang="en-US" sz="2200" dirty="0" smtClean="0"/>
              <a:t>system, 1 or more actor(s).)</a:t>
            </a:r>
            <a:endParaRPr lang="en-US" sz="2200" dirty="0"/>
          </a:p>
          <a:p>
            <a:pPr lvl="1"/>
            <a:r>
              <a:rPr lang="en-US" sz="2200" b="1" dirty="0">
                <a:solidFill>
                  <a:srgbClr val="990000"/>
                </a:solidFill>
              </a:rPr>
              <a:t>S</a:t>
            </a:r>
            <a:r>
              <a:rPr lang="en-US" sz="2200" b="1" dirty="0" smtClean="0">
                <a:solidFill>
                  <a:srgbClr val="990000"/>
                </a:solidFill>
              </a:rPr>
              <a:t>timulus</a:t>
            </a:r>
            <a:r>
              <a:rPr lang="en-US" sz="2200" dirty="0" smtClean="0">
                <a:solidFill>
                  <a:srgbClr val="990000"/>
                </a:solidFill>
              </a:rPr>
              <a:t> </a:t>
            </a:r>
            <a:r>
              <a:rPr lang="en-US" sz="2200" dirty="0"/>
              <a:t>– </a:t>
            </a:r>
            <a:r>
              <a:rPr lang="en-US" sz="2200" dirty="0" smtClean="0"/>
              <a:t>the ‘trigger’ of the scenario</a:t>
            </a:r>
            <a:endParaRPr lang="en-US" sz="2200" dirty="0"/>
          </a:p>
          <a:p>
            <a:pPr lvl="1"/>
            <a:r>
              <a:rPr lang="en-US" sz="2200" b="1" dirty="0">
                <a:solidFill>
                  <a:srgbClr val="990000"/>
                </a:solidFill>
              </a:rPr>
              <a:t>Environment</a:t>
            </a:r>
            <a:r>
              <a:rPr lang="en-US" sz="2200" dirty="0">
                <a:solidFill>
                  <a:srgbClr val="990000"/>
                </a:solidFill>
              </a:rPr>
              <a:t> </a:t>
            </a:r>
            <a:r>
              <a:rPr lang="en-US" sz="2200" dirty="0"/>
              <a:t>- what are the conditions when the stimulus occurs?</a:t>
            </a:r>
          </a:p>
          <a:p>
            <a:pPr lvl="1"/>
            <a:r>
              <a:rPr lang="en-US" sz="2200" b="1" dirty="0">
                <a:solidFill>
                  <a:srgbClr val="990000"/>
                </a:solidFill>
              </a:rPr>
              <a:t>Artifact</a:t>
            </a:r>
            <a:r>
              <a:rPr lang="en-US" sz="2200" dirty="0">
                <a:solidFill>
                  <a:srgbClr val="990000"/>
                </a:solidFill>
              </a:rPr>
              <a:t> </a:t>
            </a:r>
            <a:r>
              <a:rPr lang="en-US" sz="2200" dirty="0"/>
              <a:t>– what elements of the system are stimulated.</a:t>
            </a:r>
          </a:p>
          <a:p>
            <a:pPr lvl="1"/>
            <a:r>
              <a:rPr lang="en-US" sz="2200" b="1" dirty="0">
                <a:solidFill>
                  <a:srgbClr val="990000"/>
                </a:solidFill>
              </a:rPr>
              <a:t>Response</a:t>
            </a:r>
            <a:r>
              <a:rPr lang="en-US" sz="2200" dirty="0">
                <a:solidFill>
                  <a:srgbClr val="990000"/>
                </a:solidFill>
              </a:rPr>
              <a:t> </a:t>
            </a:r>
            <a:r>
              <a:rPr lang="en-US" sz="2200" dirty="0"/>
              <a:t>– the activity undertaken after </a:t>
            </a:r>
            <a:r>
              <a:rPr lang="en-US" sz="2200" dirty="0" smtClean="0"/>
              <a:t>occurrence of </a:t>
            </a:r>
            <a:r>
              <a:rPr lang="en-US" sz="2200" dirty="0"/>
              <a:t>the </a:t>
            </a:r>
            <a:r>
              <a:rPr lang="en-US" sz="2200" dirty="0" smtClean="0"/>
              <a:t>stimulus.</a:t>
            </a:r>
            <a:endParaRPr lang="en-US" sz="2200" dirty="0"/>
          </a:p>
          <a:p>
            <a:pPr lvl="1"/>
            <a:r>
              <a:rPr lang="en-US" sz="2200" b="1" dirty="0">
                <a:solidFill>
                  <a:srgbClr val="990000"/>
                </a:solidFill>
              </a:rPr>
              <a:t>Response measure </a:t>
            </a:r>
            <a:r>
              <a:rPr lang="en-US" sz="2200" dirty="0"/>
              <a:t>– when the response occurs it should be </a:t>
            </a:r>
            <a:r>
              <a:rPr lang="en-US" sz="2200" b="1" dirty="0"/>
              <a:t>measurable</a:t>
            </a:r>
            <a:r>
              <a:rPr lang="en-US" sz="2200" dirty="0"/>
              <a:t> so that the requirement can be tested.</a:t>
            </a:r>
            <a:endParaRPr lang="sv-S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Specifying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99592" y="1844824"/>
          <a:ext cx="72008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489654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Reliability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</a:t>
                      </a:r>
                      <a:r>
                        <a:rPr lang="sv-SE" sz="2000" dirty="0" err="1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sv-SE" sz="2000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Stimulus</a:t>
                      </a:r>
                      <a:endParaRPr lang="en-US" sz="2000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 </a:t>
                      </a:r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</a:t>
                      </a:r>
                      <a:r>
                        <a:rPr lang="sv-SE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Server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Stimulus</a:t>
                      </a:r>
                      <a:endParaRPr lang="en-US" sz="2000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crashes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endParaRPr lang="en-US" sz="2000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Runtime</a:t>
                      </a:r>
                      <a:r>
                        <a:rPr lang="sv-SE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</a:t>
                      </a:r>
                      <a:r>
                        <a:rPr lang="sv-SE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Artifact</a:t>
                      </a:r>
                      <a:endParaRPr lang="en-US" sz="2000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endParaRPr lang="en-US" sz="2000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failure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sys-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b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redundant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server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err="1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r>
                        <a:rPr lang="sv-SE" sz="2000" dirty="0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dirty="0" err="1" smtClean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</a:t>
                      </a:r>
                      <a:endParaRPr lang="en-US" sz="2000" dirty="0">
                        <a:solidFill>
                          <a:srgbClr val="99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until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at </a:t>
                      </a:r>
                      <a:r>
                        <a:rPr lang="sv-SE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Availability </a:t>
            </a:r>
            <a:r>
              <a:rPr lang="en-GB" dirty="0"/>
              <a:t>is concerned with system failure and its associated consequences.</a:t>
            </a:r>
          </a:p>
          <a:p>
            <a:r>
              <a:rPr lang="en-GB" dirty="0" smtClean="0"/>
              <a:t>A </a:t>
            </a:r>
            <a:r>
              <a:rPr lang="en-GB" dirty="0"/>
              <a:t>system failure occurs when the system no longer delivers a service consistent with its specification.</a:t>
            </a:r>
          </a:p>
          <a:p>
            <a:r>
              <a:rPr lang="en-GB" dirty="0" smtClean="0"/>
              <a:t>Such </a:t>
            </a:r>
            <a:r>
              <a:rPr lang="en-GB" dirty="0"/>
              <a:t>a failure is observable by the system's users—either </a:t>
            </a:r>
            <a:r>
              <a:rPr lang="en-GB" dirty="0" smtClean="0"/>
              <a:t>humans </a:t>
            </a:r>
            <a:r>
              <a:rPr lang="en-GB" dirty="0"/>
              <a:t>or other systems.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6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96" y="476672"/>
            <a:ext cx="9144000" cy="762000"/>
          </a:xfrm>
        </p:spPr>
        <p:txBody>
          <a:bodyPr/>
          <a:lstStyle/>
          <a:p>
            <a:r>
              <a:rPr lang="en-US" altLang="en-US" b="0" dirty="0" smtClean="0">
                <a:solidFill>
                  <a:srgbClr val="1A1A1A"/>
                </a:solidFill>
              </a:rPr>
              <a:t>Availability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268760"/>
            <a:ext cx="8388424" cy="45365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Availability of </a:t>
            </a:r>
            <a:r>
              <a:rPr lang="en-US" altLang="en-US" sz="2200" dirty="0" smtClean="0">
                <a:solidFill>
                  <a:srgbClr val="000000"/>
                </a:solidFill>
              </a:rPr>
              <a:t>a system/module </a:t>
            </a:r>
            <a:r>
              <a:rPr lang="en-US" altLang="en-US" sz="2200" dirty="0">
                <a:solidFill>
                  <a:srgbClr val="000000"/>
                </a:solidFill>
              </a:rPr>
              <a:t>is the percentage of time when </a:t>
            </a:r>
            <a:r>
              <a:rPr lang="en-US" altLang="en-US" sz="2200" dirty="0" smtClean="0">
                <a:solidFill>
                  <a:srgbClr val="000000"/>
                </a:solidFill>
              </a:rPr>
              <a:t>it is </a:t>
            </a:r>
            <a:r>
              <a:rPr lang="en-US" altLang="en-US" sz="2200" dirty="0">
                <a:solidFill>
                  <a:srgbClr val="000000"/>
                </a:solidFill>
              </a:rPr>
              <a:t>operational. </a:t>
            </a:r>
            <a:endParaRPr lang="en-US" altLang="en-US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2200" dirty="0" smtClean="0">
                <a:solidFill>
                  <a:srgbClr val="000000"/>
                </a:solidFill>
              </a:rPr>
              <a:t>Availability </a:t>
            </a:r>
            <a:r>
              <a:rPr lang="en-US" altLang="en-US" sz="2200" dirty="0">
                <a:solidFill>
                  <a:srgbClr val="000000"/>
                </a:solidFill>
              </a:rPr>
              <a:t>of a hardware/software module can be obtained by the </a:t>
            </a:r>
            <a:r>
              <a:rPr lang="en-US" altLang="en-US" sz="2200" dirty="0" smtClean="0">
                <a:solidFill>
                  <a:srgbClr val="000000"/>
                </a:solidFill>
              </a:rPr>
              <a:t>formula</a:t>
            </a:r>
            <a:endParaRPr lang="en-US" altLang="en-US" sz="2200" dirty="0"/>
          </a:p>
          <a:p>
            <a:endParaRPr lang="en-GB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1593"/>
            <a:ext cx="133030" cy="2340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893" tIns="7935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Availability calculation from MTBF and MT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2491"/>
            <a:ext cx="4201052" cy="12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40" y="4437112"/>
            <a:ext cx="8708632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Between Failures (MTBF)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hours that pass before a component fails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E.g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 failures per million 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hours: MTBF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</a:t>
            </a:r>
            <a:r>
              <a:rPr lang="en-US" altLang="en-US" sz="22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 = 0,5 * 10</a:t>
            </a:r>
            <a:r>
              <a:rPr lang="en-US" altLang="en-US" sz="22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altLang="en-US" sz="2200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</a:t>
            </a: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(MTTR)</a:t>
            </a:r>
            <a:endParaRPr lang="en-US" altLang="en-US" sz="2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00113" y="1700213"/>
            <a:ext cx="739140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Lucida Sans Unicode" panose="020B0602030504020204" pitchFamily="34" charset="0"/>
              </a:rPr>
              <a:t>Based on Selections from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 dirty="0">
                <a:latin typeface="Lucida Sans Unicode" panose="020B0602030504020204" pitchFamily="34" charset="0"/>
              </a:rPr>
              <a:t>Chapter 4 </a:t>
            </a:r>
            <a:r>
              <a:rPr lang="en-US" altLang="en-US" sz="2000" dirty="0">
                <a:solidFill>
                  <a:schemeClr val="tx2"/>
                </a:solidFill>
                <a:latin typeface="Lucida Sans Unicode" panose="020B0602030504020204" pitchFamily="34" charset="0"/>
              </a:rPr>
              <a:t>from </a:t>
            </a:r>
            <a:r>
              <a:rPr lang="en-US" altLang="en-US" sz="2000" i="1" dirty="0">
                <a:solidFill>
                  <a:schemeClr val="tx2"/>
                </a:solidFill>
                <a:latin typeface="Lucida Sans Unicode" panose="020B0602030504020204" pitchFamily="34" charset="0"/>
              </a:rPr>
              <a:t>Object-Oriented Software Engineering</a:t>
            </a:r>
            <a:endParaRPr lang="en-US" altLang="en-US" sz="2000" dirty="0">
              <a:solidFill>
                <a:schemeClr val="tx2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Lucida Sans Unicode" panose="020B0602030504020204" pitchFamily="34" charset="0"/>
              </a:rPr>
              <a:t>   by Lethbridge &amp; </a:t>
            </a:r>
            <a:r>
              <a:rPr lang="en-US" altLang="en-US" sz="2000" dirty="0" err="1">
                <a:solidFill>
                  <a:schemeClr val="tx2"/>
                </a:solidFill>
                <a:latin typeface="Lucida Sans Unicode" panose="020B0602030504020204" pitchFamily="34" charset="0"/>
              </a:rPr>
              <a:t>Laganiere</a:t>
            </a:r>
            <a:endParaRPr lang="en-US" altLang="en-US" sz="2000" dirty="0">
              <a:solidFill>
                <a:schemeClr val="tx2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 i="1" dirty="0">
                <a:solidFill>
                  <a:schemeClr val="tx2"/>
                </a:solidFill>
                <a:latin typeface="Lucida Sans Unicode" panose="020B0602030504020204" pitchFamily="34" charset="0"/>
              </a:rPr>
              <a:t>  Requirements Engineering: A Good Practice Guide</a:t>
            </a:r>
            <a:endParaRPr lang="en-US" altLang="en-US" sz="2000" dirty="0">
              <a:solidFill>
                <a:schemeClr val="tx2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Lucida Sans Unicode" panose="020B0602030504020204" pitchFamily="34" charset="0"/>
              </a:rPr>
              <a:t>   by Ian </a:t>
            </a:r>
            <a:r>
              <a:rPr lang="en-US" altLang="en-US" sz="2000" dirty="0" err="1">
                <a:solidFill>
                  <a:schemeClr val="tx2"/>
                </a:solidFill>
                <a:latin typeface="Lucida Sans Unicode" panose="020B0602030504020204" pitchFamily="34" charset="0"/>
              </a:rPr>
              <a:t>Sommerville</a:t>
            </a:r>
            <a:r>
              <a:rPr lang="en-US" altLang="en-US" sz="2000" dirty="0">
                <a:solidFill>
                  <a:schemeClr val="tx2"/>
                </a:solidFill>
                <a:latin typeface="Lucida Sans Unicode" panose="020B0602030504020204" pitchFamily="34" charset="0"/>
              </a:rPr>
              <a:t> &amp; Pete </a:t>
            </a:r>
            <a:r>
              <a:rPr lang="en-US" altLang="en-US" sz="2000" dirty="0" smtClean="0">
                <a:solidFill>
                  <a:schemeClr val="tx2"/>
                </a:solidFill>
                <a:latin typeface="Lucida Sans Unicode" panose="020B0602030504020204" pitchFamily="34" charset="0"/>
              </a:rPr>
              <a:t>Sawyer</a:t>
            </a:r>
            <a:endParaRPr lang="en-US" altLang="en-US" sz="2000" dirty="0">
              <a:solidFill>
                <a:schemeClr val="tx2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altLang="en-US" smtClean="0"/>
              <a:t>Requirements Engineering</a:t>
            </a:r>
            <a:endParaRPr lang="en-GB" altLang="en-US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828800" y="5791200"/>
            <a:ext cx="472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Lucida Sans Unicode" panose="020B0602030504020204" pitchFamily="34" charset="0"/>
              </a:rPr>
              <a:t>What, Why, Who, When, Where, How?</a:t>
            </a:r>
            <a:endParaRPr lang="en-GB" altLang="en-US" sz="2000"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724426"/>
              </p:ext>
            </p:extLst>
          </p:nvPr>
        </p:nvGraphicFramePr>
        <p:xfrm>
          <a:off x="1653480" y="2924944"/>
          <a:ext cx="7239000" cy="2773680"/>
        </p:xfrm>
        <a:graphic>
          <a:graphicData uri="http://schemas.openxmlformats.org/drawingml/2006/table">
            <a:tbl>
              <a:tblPr/>
              <a:tblGrid>
                <a:gridCol w="3619500"/>
                <a:gridCol w="3619500"/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 dirty="0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Availability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Downtime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40C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C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90% (1-nine)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4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C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36.5 days/year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0C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C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99% (2-nines)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40C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C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3.65 days/year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80C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C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99.9% (3-nines)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80C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8.76 hours/year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20C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C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99.99% (4-nines)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C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52 minutes/year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80C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C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99.999% (5-nines)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60C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5 minutes/year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0C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C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 dirty="0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99.9999% (6-nines)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40C5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0" i="0" u="none" strike="noStrike" dirty="0">
                          <a:solidFill>
                            <a:srgbClr val="666699"/>
                          </a:solidFill>
                          <a:effectLst/>
                          <a:latin typeface="Arial" panose="020B0604020202020204" pitchFamily="34" charset="0"/>
                        </a:rPr>
                        <a:t>31 seconds/year !</a:t>
                      </a: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A0C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9" y="1346586"/>
            <a:ext cx="8640960" cy="14343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893" tIns="7935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Availability is typically specified in nines notation.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example 3-nines availability corresponds to 99.9% availability.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5-nines availability corresponds to 99.999% availability.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Downtime per year is a more intuitive way of understanding the availability. 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Tactic</a:t>
            </a:r>
            <a:endParaRPr lang="en-GB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Replication of computation is an availability tactic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3597823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02563" y="4149080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 Compute A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2563" y="2942946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Compute A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83677" y="3597823"/>
            <a:ext cx="225888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Handling Output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Elbow Connector 21"/>
          <p:cNvCxnSpPr>
            <a:stCxn id="5" idx="3"/>
            <a:endCxn id="7" idx="1"/>
          </p:cNvCxnSpPr>
          <p:nvPr/>
        </p:nvCxnSpPr>
        <p:spPr bwMode="auto">
          <a:xfrm flipV="1">
            <a:off x="2763416" y="3338990"/>
            <a:ext cx="739147" cy="65487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9" idx="1"/>
            <a:endCxn id="7" idx="3"/>
          </p:cNvCxnSpPr>
          <p:nvPr/>
        </p:nvCxnSpPr>
        <p:spPr bwMode="auto">
          <a:xfrm rot="10800000">
            <a:off x="5294379" y="3338991"/>
            <a:ext cx="689298" cy="65487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Elbow Connector 28"/>
          <p:cNvCxnSpPr>
            <a:stCxn id="5" idx="3"/>
            <a:endCxn id="6" idx="1"/>
          </p:cNvCxnSpPr>
          <p:nvPr/>
        </p:nvCxnSpPr>
        <p:spPr bwMode="auto">
          <a:xfrm>
            <a:off x="2763416" y="3993867"/>
            <a:ext cx="739147" cy="55125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Elbow Connector 29"/>
          <p:cNvCxnSpPr>
            <a:stCxn id="9" idx="1"/>
            <a:endCxn id="6" idx="3"/>
          </p:cNvCxnSpPr>
          <p:nvPr/>
        </p:nvCxnSpPr>
        <p:spPr bwMode="auto">
          <a:xfrm rot="10800000" flipV="1">
            <a:off x="5294379" y="3993866"/>
            <a:ext cx="689298" cy="55125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endCxn id="5" idx="1"/>
          </p:cNvCxnSpPr>
          <p:nvPr/>
        </p:nvCxnSpPr>
        <p:spPr bwMode="auto">
          <a:xfrm>
            <a:off x="0" y="3993866"/>
            <a:ext cx="9716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242565" y="3993866"/>
            <a:ext cx="9716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106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15150" y="6400800"/>
            <a:ext cx="1905000" cy="304800"/>
          </a:xfrm>
          <a:prstGeom prst="rect">
            <a:avLst/>
          </a:prstGeom>
        </p:spPr>
        <p:txBody>
          <a:bodyPr/>
          <a:lstStyle/>
          <a:p>
            <a:fld id="{89CD69FD-5D28-42B4-8706-CE4C78D0E7D3}" type="slidenum">
              <a:rPr lang="en-GB" alt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types of performance: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Throughput – number of items handled per second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Response time/Turn-around time/Latency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Efficiency – resources used per (trans)action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Tactics: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Resource demand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Resource management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Resource arbitration</a:t>
            </a:r>
          </a:p>
        </p:txBody>
      </p:sp>
    </p:spTree>
    <p:extLst>
      <p:ext uri="{BB962C8B-B14F-4D97-AF65-F5344CB8AC3E}">
        <p14:creationId xmlns:p14="http://schemas.microsoft.com/office/powerpoint/2010/main" val="458330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467842"/>
              </p:ext>
            </p:extLst>
          </p:nvPr>
        </p:nvGraphicFramePr>
        <p:xfrm>
          <a:off x="755576" y="1484784"/>
          <a:ext cx="8424862" cy="4053506"/>
        </p:xfrm>
        <a:graphic>
          <a:graphicData uri="http://schemas.openxmlformats.org/drawingml/2006/table">
            <a:tbl>
              <a:tblPr/>
              <a:tblGrid>
                <a:gridCol w="2592536"/>
                <a:gridCol w="5832326"/>
              </a:tblGrid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of Scenario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Values</a:t>
                      </a:r>
                      <a:endParaRPr lang="en-GB" sz="2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of a number of independent sources, possibly from within system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Stimulus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Periodic events arrive; sporadic events arrive; stochastic events arrive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Artifact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 mode; overload mode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Processes stimuli; changes level of service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97">
                <a:tc>
                  <a:txBody>
                    <a:bodyPr/>
                    <a:lstStyle/>
                    <a:p>
                      <a:pPr marL="0" marR="0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Measure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Latency, deadline, throughput, jitter, miss rate, data loss</a:t>
                      </a:r>
                    </a:p>
                  </a:txBody>
                  <a:tcPr marL="28279" marR="28279" marT="28279" marB="282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  <a:prstGeom prst="rect">
            <a:avLst/>
          </a:prstGeom>
        </p:spPr>
        <p:txBody>
          <a:bodyPr/>
          <a:lstStyle/>
          <a:p>
            <a:fld id="{6CF5587C-60D7-410D-967F-4D4375984EC8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2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Tactics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s://www.cs.unb.ca/~wdu/cs6075w10/sa3_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8584"/>
            <a:ext cx="7489511" cy="45365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SECURITY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Security </a:t>
            </a:r>
            <a:r>
              <a:rPr lang="en-GB" dirty="0"/>
              <a:t>is a measure of the system's ability to resist unauthorized usage while still providing its services to legitimate users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fld id="{6CF5587C-60D7-410D-967F-4D4375984EC8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44" y="4293096"/>
            <a:ext cx="3593976" cy="20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SECURITY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smtClean="0"/>
              <a:t>Security </a:t>
            </a:r>
            <a:r>
              <a:rPr lang="en-GB" sz="2200" dirty="0"/>
              <a:t>can be characterized as a </a:t>
            </a:r>
            <a:r>
              <a:rPr lang="en-GB" sz="2200" dirty="0" smtClean="0"/>
              <a:t>system providing</a:t>
            </a:r>
            <a:endParaRPr lang="en-GB" sz="2200" dirty="0"/>
          </a:p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Nonrepudiation</a:t>
            </a:r>
            <a:r>
              <a:rPr lang="en-GB" sz="2200" dirty="0"/>
              <a:t> is the property that a transaction (access to or modification of data or services) cannot be denied by any of the parties to </a:t>
            </a:r>
            <a:r>
              <a:rPr lang="en-GB" sz="2200" dirty="0" smtClean="0"/>
              <a:t>it.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Confidentiality</a:t>
            </a:r>
            <a:r>
              <a:rPr lang="en-GB" sz="2200" dirty="0"/>
              <a:t> is the property that data or services are protected from unauthorized </a:t>
            </a:r>
            <a:r>
              <a:rPr lang="en-GB" sz="2200" dirty="0" smtClean="0"/>
              <a:t>access.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Integrity</a:t>
            </a:r>
            <a:r>
              <a:rPr lang="en-GB" sz="2200" b="1" dirty="0"/>
              <a:t> </a:t>
            </a:r>
            <a:r>
              <a:rPr lang="en-GB" sz="2200" dirty="0"/>
              <a:t>is the property that data or services are being delivered as </a:t>
            </a:r>
            <a:r>
              <a:rPr lang="en-GB" sz="2200" dirty="0" smtClean="0"/>
              <a:t>intended.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Assurance</a:t>
            </a:r>
            <a:r>
              <a:rPr lang="en-GB" sz="2200" dirty="0"/>
              <a:t> is the property that the parties to a transaction are who they purport to </a:t>
            </a:r>
            <a:r>
              <a:rPr lang="en-GB" sz="2200" dirty="0" smtClean="0"/>
              <a:t>be.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Availability</a:t>
            </a:r>
            <a:r>
              <a:rPr lang="en-GB" sz="2200" b="1" dirty="0"/>
              <a:t> </a:t>
            </a:r>
            <a:r>
              <a:rPr lang="en-GB" sz="2200" dirty="0"/>
              <a:t>is the property that the system will be available for legitimate </a:t>
            </a:r>
            <a:r>
              <a:rPr lang="en-GB" sz="2200" dirty="0" smtClean="0"/>
              <a:t>use.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 smtClean="0"/>
              <a:t>Auditable</a:t>
            </a:r>
            <a:r>
              <a:rPr lang="en-GB" sz="2200" dirty="0"/>
              <a:t> is the property that the system tracks activities within it at levels sufficient to reconstruct them</a:t>
            </a:r>
          </a:p>
          <a:p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fld id="{6CF5587C-60D7-410D-967F-4D4375984EC8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058679"/>
              </p:ext>
            </p:extLst>
          </p:nvPr>
        </p:nvGraphicFramePr>
        <p:xfrm>
          <a:off x="251594" y="476672"/>
          <a:ext cx="8784902" cy="6238162"/>
        </p:xfrm>
        <a:graphic>
          <a:graphicData uri="http://schemas.openxmlformats.org/drawingml/2006/table">
            <a:tbl>
              <a:tblPr/>
              <a:tblGrid>
                <a:gridCol w="1512094"/>
                <a:gridCol w="7272808"/>
              </a:tblGrid>
              <a:tr h="231902">
                <a:tc>
                  <a:txBody>
                    <a:bodyPr/>
                    <a:lstStyle/>
                    <a:p>
                      <a:pPr marL="0" marR="0"/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Scenario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 Values</a:t>
                      </a:r>
                      <a:endParaRPr lang="en-GB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293"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 or system that is correctly identified, identified incorrectly, of unknown identity who is internal/external, authorized/not authorized with access to limited resources, vast resources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597"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Stimulus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Tries to display data, change/delete data, access system services, reduce availability to system services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902"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Artifact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 services; data within system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902"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Either online or offline, connected or disconnected, firewalled or open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0379"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Authenticates user; hides identity of the user; blocks access to data and/or services; allows access to data and/or services; grants or withdraws permission to access data and/or services; records access/modifications or attempts to access/modify data/services by identity; stores data in an unreadable format; recognizes an unexplainable high demand for services, and informs a user or another system, and restricts availability of services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0379">
                <a:tc>
                  <a:txBody>
                    <a:bodyPr/>
                    <a:lstStyle/>
                    <a:p>
                      <a:pPr marL="0" marR="0"/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 Measure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Time/effort/resources required to circumvent security measures with probability of success; probability of detecting attack; probability of identifying individual responsible for attack or access/modification of data and/or services; percentage of services still available under denial-of-services attack; restore data/services; extent to which data/services damaged and/or legitimate access denied</a:t>
                      </a:r>
                    </a:p>
                  </a:txBody>
                  <a:tcPr marL="34103" marR="34103" marT="34103" marB="341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7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/>
          <a:lstStyle/>
          <a:p>
            <a:r>
              <a:rPr lang="en-US" alt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lang="en-US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66664"/>
            <a:ext cx="8614320" cy="48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system will not cause any harm to its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environment.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Tactics:</a:t>
            </a:r>
          </a:p>
          <a:p>
            <a:pP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-fail safe mode</a:t>
            </a:r>
          </a:p>
          <a:p>
            <a:pP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e.g. in railway: stop all trains</a:t>
            </a:r>
          </a:p>
          <a:p>
            <a:pP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 in nuclear reactor: stop the reactor</a:t>
            </a:r>
          </a:p>
          <a:p>
            <a:pP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not possible for all systems: airplane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116BAE5-C460-4F4F-89CD-F9B68B9A0034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 descr="Image result for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32" y="4335288"/>
            <a:ext cx="3230724" cy="21538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9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Tactics summary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Tactics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generic patterns of construction that address quality-	properties of the design – mostly at run-time, but also at 	development-time (maintainability)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Tactics do not affect the functionality computed by the 	system.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Tactics often exploit freedom in deployment.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5587C-60D7-410D-967F-4D4375984EC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MRV Chaudron</a:t>
            </a:r>
          </a:p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Sheet </a:t>
            </a:r>
            <a:fld id="{3DA61EB7-B0F2-4238-B7B8-169D16BBE77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7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defTabSz="962025"/>
            <a:r>
              <a:rPr lang="en-GB" altLang="en-US" smtClean="0"/>
              <a:t>Requirements Engineering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488950" indent="-488950" defTabSz="962025"/>
            <a:r>
              <a:rPr lang="en-GB" altLang="en-US" dirty="0" smtClean="0"/>
              <a:t>The process of establishing </a:t>
            </a:r>
            <a:endParaRPr lang="en-GB" altLang="en-US" dirty="0" smtClean="0"/>
          </a:p>
          <a:p>
            <a:pPr marL="889000" lvl="1" indent="-488950" defTabSz="962025"/>
            <a:r>
              <a:rPr lang="en-GB" altLang="en-US" dirty="0" smtClean="0"/>
              <a:t>the </a:t>
            </a:r>
            <a:r>
              <a:rPr lang="en-GB" altLang="en-US" dirty="0" smtClean="0"/>
              <a:t>services that the </a:t>
            </a:r>
            <a:r>
              <a:rPr lang="en-GB" altLang="en-US" dirty="0" smtClean="0"/>
              <a:t>customers require </a:t>
            </a:r>
            <a:r>
              <a:rPr lang="en-GB" altLang="en-US" dirty="0" smtClean="0"/>
              <a:t>from a </a:t>
            </a:r>
            <a:r>
              <a:rPr lang="en-GB" altLang="en-US" dirty="0" smtClean="0"/>
              <a:t>system and</a:t>
            </a:r>
          </a:p>
          <a:p>
            <a:pPr marL="889000" lvl="1" indent="-488950" defTabSz="962025"/>
            <a:r>
              <a:rPr lang="en-GB" altLang="en-US" dirty="0" smtClean="0"/>
              <a:t>the </a:t>
            </a:r>
            <a:r>
              <a:rPr lang="en-GB" altLang="en-US" dirty="0" smtClean="0"/>
              <a:t>constraints under which it operates and is developed.</a:t>
            </a:r>
          </a:p>
          <a:p>
            <a:pPr marL="488950" indent="-488950" defTabSz="962025"/>
            <a:endParaRPr lang="en-GB" altLang="en-US" dirty="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9563" y="6446904"/>
            <a:ext cx="8834437" cy="29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165" tIns="46748" rIns="95165" bIns="46748">
            <a:spAutoFit/>
          </a:bodyPr>
          <a:lstStyle>
            <a:lvl1pPr defTabSz="9620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300" dirty="0">
                <a:solidFill>
                  <a:schemeClr val="tx2"/>
                </a:solidFill>
                <a:latin typeface="Times" panose="02020603050405020304" pitchFamily="18" charset="0"/>
              </a:rPr>
              <a:t>©Ian </a:t>
            </a:r>
            <a:r>
              <a:rPr lang="en-GB" altLang="en-US" sz="1300" dirty="0" err="1">
                <a:solidFill>
                  <a:schemeClr val="tx2"/>
                </a:solidFill>
                <a:latin typeface="Times" panose="02020603050405020304" pitchFamily="18" charset="0"/>
              </a:rPr>
              <a:t>Sommerville</a:t>
            </a:r>
            <a:r>
              <a:rPr lang="en-GB" altLang="en-US" sz="1300" dirty="0">
                <a:solidFill>
                  <a:schemeClr val="tx2"/>
                </a:solidFill>
                <a:latin typeface="Times" panose="02020603050405020304" pitchFamily="18" charset="0"/>
              </a:rPr>
              <a:t> 2004		Software Engineering, 7th edition. Chapter 6	</a:t>
            </a:r>
          </a:p>
        </p:txBody>
      </p:sp>
    </p:spTree>
    <p:extLst>
      <p:ext uri="{BB962C8B-B14F-4D97-AF65-F5344CB8AC3E}">
        <p14:creationId xmlns:p14="http://schemas.microsoft.com/office/powerpoint/2010/main" val="409521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BBE24FCF-CEFD-4884-A705-F9838C637480}" type="slidenum">
              <a:rPr lang="en-GB" altLang="en-US" sz="2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60</a:t>
            </a:fld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116740" name="AutoShape 2"/>
          <p:cNvSpPr>
            <a:spLocks noChangeArrowheads="1"/>
          </p:cNvSpPr>
          <p:nvPr/>
        </p:nvSpPr>
        <p:spPr bwMode="auto">
          <a:xfrm>
            <a:off x="611560" y="1772816"/>
            <a:ext cx="71628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altLang="en-US" sz="2400">
              <a:latin typeface="Times New Roman" panose="02020603050405020304" pitchFamily="18" charset="0"/>
            </a:endParaRPr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684213" y="1772816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marL="0" indent="0" algn="ctr">
              <a:spcBef>
                <a:spcPct val="50000"/>
              </a:spcBef>
              <a:buSz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 Diagrams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8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223963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What is a subsystem/component?</a:t>
            </a:r>
            <a:endParaRPr lang="en-GB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>
          <a:xfrm>
            <a:off x="395288" y="2205038"/>
            <a:ext cx="8424862" cy="4464050"/>
          </a:xfrm>
        </p:spPr>
        <p:txBody>
          <a:bodyPr/>
          <a:lstStyle/>
          <a:p>
            <a:r>
              <a:rPr lang="en-GB" alt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Sub-system models is a logical grouping of functionality into a coherent subsystems</a:t>
            </a:r>
          </a:p>
          <a:p>
            <a:pPr lvl="1"/>
            <a:r>
              <a:rPr lang="en-US" alt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Operate on the same data</a:t>
            </a:r>
          </a:p>
          <a:p>
            <a:pPr lvl="1"/>
            <a:r>
              <a:rPr lang="en-US" alt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Perform functions that belong to the same responsibility</a:t>
            </a:r>
            <a:endParaRPr lang="en-GB" altLang="en-US" sz="24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Functions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functional decomposition software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3" y="1556792"/>
            <a:ext cx="8353101" cy="34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Decomposition</a:t>
            </a:r>
            <a:endParaRPr lang="en-GB" dirty="0"/>
          </a:p>
        </p:txBody>
      </p:sp>
      <p:pic>
        <p:nvPicPr>
          <p:cNvPr id="1026" name="Picture 2" descr="[image%255B9%255D.png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18609" cy="49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Amusement Park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827584" y="1412776"/>
            <a:ext cx="7776864" cy="42484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83260" y="4435370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Handling Payments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97577" y="2060848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Ticketing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65684" y="2060848"/>
            <a:ext cx="223224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Accommodation Booking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22567" y="4437112"/>
            <a:ext cx="216024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Measure Queue Lengths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23919" y="3149660"/>
            <a:ext cx="225888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Handling Group Communication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2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91" y="523587"/>
            <a:ext cx="6630259" cy="762000"/>
          </a:xfrm>
        </p:spPr>
        <p:txBody>
          <a:bodyPr/>
          <a:lstStyle/>
          <a:p>
            <a:r>
              <a:rPr lang="en-US" sz="3600" dirty="0" smtClean="0"/>
              <a:t>Subsystems vs Layering</a:t>
            </a:r>
            <a:endParaRPr lang="en-GB" sz="3600" dirty="0"/>
          </a:p>
        </p:txBody>
      </p:sp>
      <p:sp>
        <p:nvSpPr>
          <p:cNvPr id="4" name="Cube 3"/>
          <p:cNvSpPr/>
          <p:nvPr/>
        </p:nvSpPr>
        <p:spPr bwMode="auto">
          <a:xfrm>
            <a:off x="1403648" y="2155667"/>
            <a:ext cx="7128792" cy="3240360"/>
          </a:xfrm>
          <a:prstGeom prst="cube">
            <a:avLst>
              <a:gd name="adj" fmla="val 421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2051720" y="2275907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775701">
            <a:off x="2619483" y="2424932"/>
            <a:ext cx="94602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Fuel 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rallelogram 6"/>
          <p:cNvSpPr/>
          <p:nvPr/>
        </p:nvSpPr>
        <p:spPr bwMode="auto">
          <a:xfrm>
            <a:off x="3210524" y="2288513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775701">
            <a:off x="3588268" y="2437538"/>
            <a:ext cx="1326069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Propulsion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4578824" y="2275907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775701">
            <a:off x="5046304" y="2424932"/>
            <a:ext cx="1146596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Electrical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5737628" y="2288513"/>
            <a:ext cx="1944216" cy="1080120"/>
          </a:xfrm>
          <a:prstGeom prst="parallelogram">
            <a:avLst>
              <a:gd name="adj" fmla="val 9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775701">
            <a:off x="6284937" y="2437538"/>
            <a:ext cx="986937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Braking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18664" y="2162040"/>
            <a:ext cx="8208912" cy="4319365"/>
            <a:chOff x="318664" y="2162040"/>
            <a:chExt cx="8208912" cy="4319365"/>
          </a:xfrm>
        </p:grpSpPr>
        <p:grpSp>
          <p:nvGrpSpPr>
            <p:cNvPr id="52" name="Group 51"/>
            <p:cNvGrpSpPr/>
            <p:nvPr/>
          </p:nvGrpSpPr>
          <p:grpSpPr>
            <a:xfrm>
              <a:off x="318664" y="2162040"/>
              <a:ext cx="8208912" cy="4319365"/>
              <a:chOff x="323528" y="2098757"/>
              <a:chExt cx="8208912" cy="43193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03648" y="2098757"/>
                <a:ext cx="7128792" cy="2029107"/>
                <a:chOff x="1403648" y="1922372"/>
                <a:chExt cx="7128792" cy="2029107"/>
              </a:xfrm>
              <a:solidFill>
                <a:srgbClr val="0049DA">
                  <a:alpha val="45000"/>
                </a:srgbClr>
              </a:solidFill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1403648" y="3280120"/>
                  <a:ext cx="5760640" cy="67135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  <p:sp>
              <p:nvSpPr>
                <p:cNvPr id="14" name="Parallelogram 13"/>
                <p:cNvSpPr/>
                <p:nvPr/>
              </p:nvSpPr>
              <p:spPr bwMode="auto">
                <a:xfrm rot="5400000" flipV="1">
                  <a:off x="6843022" y="2243638"/>
                  <a:ext cx="2010683" cy="1368152"/>
                </a:xfrm>
                <a:prstGeom prst="parallelogram">
                  <a:avLst>
                    <a:gd name="adj" fmla="val 100202"/>
                  </a:avLst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403648" y="2721190"/>
                <a:ext cx="7128792" cy="2029107"/>
                <a:chOff x="1403648" y="2544805"/>
                <a:chExt cx="7128792" cy="2029107"/>
              </a:xfrm>
              <a:solidFill>
                <a:srgbClr val="0049DA"/>
              </a:solidFill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1403648" y="3902553"/>
                  <a:ext cx="5760640" cy="67135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  <p:sp>
              <p:nvSpPr>
                <p:cNvPr id="16" name="Parallelogram 15"/>
                <p:cNvSpPr/>
                <p:nvPr/>
              </p:nvSpPr>
              <p:spPr bwMode="auto">
                <a:xfrm rot="5400000" flipV="1">
                  <a:off x="6843022" y="2866071"/>
                  <a:ext cx="2010683" cy="1368152"/>
                </a:xfrm>
                <a:prstGeom prst="parallelogram">
                  <a:avLst>
                    <a:gd name="adj" fmla="val 100202"/>
                  </a:avLst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400380" y="3362714"/>
                <a:ext cx="7128792" cy="2029107"/>
                <a:chOff x="1403648" y="2544805"/>
                <a:chExt cx="7128792" cy="2029107"/>
              </a:xfrm>
              <a:solidFill>
                <a:srgbClr val="0035A0"/>
              </a:solidFill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1403648" y="3902553"/>
                  <a:ext cx="5760640" cy="67135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  <p:sp>
              <p:nvSpPr>
                <p:cNvPr id="20" name="Parallelogram 19"/>
                <p:cNvSpPr/>
                <p:nvPr/>
              </p:nvSpPr>
              <p:spPr bwMode="auto">
                <a:xfrm rot="5400000" flipV="1">
                  <a:off x="6843022" y="2866071"/>
                  <a:ext cx="2010683" cy="1368152"/>
                </a:xfrm>
                <a:prstGeom prst="parallelogram">
                  <a:avLst>
                    <a:gd name="adj" fmla="val 100202"/>
                  </a:avLst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68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23528" y="3599125"/>
                <a:ext cx="928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Layer 1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528" y="4197476"/>
                <a:ext cx="928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Layer 2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3528" y="4837708"/>
                <a:ext cx="928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Layer 3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1259632" y="3454585"/>
                <a:ext cx="0" cy="22137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614971" y="5710236"/>
                <a:ext cx="14416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Abstraction </a:t>
                </a:r>
              </a:p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Dimension</a:t>
                </a: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896087" y="3215218"/>
              <a:ext cx="4929956" cy="2157033"/>
              <a:chOff x="1896087" y="2996952"/>
              <a:chExt cx="4929956" cy="2157033"/>
            </a:xfrm>
          </p:grpSpPr>
          <p:sp>
            <p:nvSpPr>
              <p:cNvPr id="25" name="Cube 24"/>
              <p:cNvSpPr/>
              <p:nvPr/>
            </p:nvSpPr>
            <p:spPr bwMode="auto">
              <a:xfrm>
                <a:off x="1896087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45657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056584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056584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6" name="Cube 25"/>
              <p:cNvSpPr/>
              <p:nvPr/>
            </p:nvSpPr>
            <p:spPr bwMode="auto">
              <a:xfrm>
                <a:off x="3057510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7080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218007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218007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0" name="Cube 29"/>
              <p:cNvSpPr/>
              <p:nvPr/>
            </p:nvSpPr>
            <p:spPr bwMode="auto">
              <a:xfrm>
                <a:off x="4418326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567896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4578823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578823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4" name="Cube 33"/>
              <p:cNvSpPr/>
              <p:nvPr/>
            </p:nvSpPr>
            <p:spPr bwMode="auto">
              <a:xfrm>
                <a:off x="5590290" y="2996952"/>
                <a:ext cx="1235753" cy="2157033"/>
              </a:xfrm>
              <a:prstGeom prst="cub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739860" y="3420929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750787" y="407801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750787" y="4701393"/>
                <a:ext cx="648072" cy="360040"/>
              </a:xfrm>
              <a:prstGeom prst="rect">
                <a:avLst/>
              </a:prstGeom>
              <a:solidFill>
                <a:srgbClr val="BBE0E3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 bwMode="auto">
          <a:xfrm>
            <a:off x="2771800" y="1988840"/>
            <a:ext cx="57606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368722" y="1273440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Functional 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5816" y="6341258"/>
            <a:ext cx="612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Again: natural language is used in imprecise manner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017" y="1412875"/>
            <a:ext cx="6525403" cy="4537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6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The major elements of UML component diagram - component, provided interface, required interface, port, connect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272808" cy="45304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6135687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https://www.uml-diagrams.org/component-diagrams-reference.html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Important to know (you can use)</a:t>
            </a:r>
          </a:p>
          <a:p>
            <a:pPr lvl="1"/>
            <a:r>
              <a:rPr lang="en-US" dirty="0" smtClean="0"/>
              <a:t>Component</a:t>
            </a:r>
          </a:p>
          <a:p>
            <a:pPr lvl="1"/>
            <a:r>
              <a:rPr lang="en-US" dirty="0" smtClean="0"/>
              <a:t>Subsystems</a:t>
            </a:r>
          </a:p>
          <a:p>
            <a:pPr lvl="1"/>
            <a:r>
              <a:rPr lang="en-US" dirty="0" smtClean="0"/>
              <a:t>Interfaces</a:t>
            </a:r>
          </a:p>
          <a:p>
            <a:pPr lvl="2"/>
            <a:r>
              <a:rPr lang="en-US" dirty="0" smtClean="0"/>
              <a:t>Required &amp; provided</a:t>
            </a:r>
          </a:p>
          <a:p>
            <a:pPr lvl="1"/>
            <a:r>
              <a:rPr lang="en-US" dirty="0" smtClean="0"/>
              <a:t>Dependency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Useful to </a:t>
            </a:r>
            <a:r>
              <a:rPr lang="en-US" dirty="0"/>
              <a:t>know (you can </a:t>
            </a:r>
            <a:r>
              <a:rPr lang="en-US" dirty="0" smtClean="0"/>
              <a:t>read)</a:t>
            </a:r>
          </a:p>
          <a:p>
            <a:pPr lvl="1"/>
            <a:r>
              <a:rPr lang="en-US" dirty="0" smtClean="0"/>
              <a:t>Delegation 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Nice to know: there are variations of representing components diagrams graphically. Don’t Panic.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9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Amusement Park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3121" y="1916832"/>
            <a:ext cx="7776864" cy="42484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4120" y="5013176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Handling Payments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83114" y="2564904"/>
            <a:ext cx="17918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Ticketing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51221" y="2564904"/>
            <a:ext cx="223224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Accommodation Booking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08104" y="4941168"/>
            <a:ext cx="216024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Measure Queue Lengths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09456" y="3653716"/>
            <a:ext cx="2258888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Handling Group Communication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23674" y="4366846"/>
            <a:ext cx="152708" cy="152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00028" y="4519554"/>
            <a:ext cx="0" cy="4936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Block Arc 12"/>
          <p:cNvSpPr/>
          <p:nvPr/>
        </p:nvSpPr>
        <p:spPr bwMode="auto">
          <a:xfrm>
            <a:off x="1839326" y="3789040"/>
            <a:ext cx="279393" cy="296724"/>
          </a:xfrm>
          <a:prstGeom prst="blockArc">
            <a:avLst>
              <a:gd name="adj1" fmla="val 10800000"/>
              <a:gd name="adj2" fmla="val 0"/>
              <a:gd name="adj3" fmla="val 127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14" name="Block Arc 13"/>
          <p:cNvSpPr/>
          <p:nvPr/>
        </p:nvSpPr>
        <p:spPr bwMode="auto">
          <a:xfrm>
            <a:off x="4127649" y="3789040"/>
            <a:ext cx="279393" cy="296724"/>
          </a:xfrm>
          <a:prstGeom prst="blockArc">
            <a:avLst>
              <a:gd name="adj1" fmla="val 10800000"/>
              <a:gd name="adj2" fmla="val 0"/>
              <a:gd name="adj3" fmla="val 127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cxnSp>
        <p:nvCxnSpPr>
          <p:cNvPr id="16" name="Straight Connector 15"/>
          <p:cNvCxnSpPr>
            <a:stCxn id="6" idx="2"/>
          </p:cNvCxnSpPr>
          <p:nvPr/>
        </p:nvCxnSpPr>
        <p:spPr bwMode="auto">
          <a:xfrm>
            <a:off x="1979022" y="3356992"/>
            <a:ext cx="0" cy="4424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2"/>
          </p:cNvCxnSpPr>
          <p:nvPr/>
        </p:nvCxnSpPr>
        <p:spPr bwMode="auto">
          <a:xfrm>
            <a:off x="4267345" y="3356992"/>
            <a:ext cx="1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lbow Connector 25"/>
          <p:cNvCxnSpPr>
            <a:stCxn id="13" idx="2"/>
            <a:endCxn id="10" idx="0"/>
          </p:cNvCxnSpPr>
          <p:nvPr/>
        </p:nvCxnSpPr>
        <p:spPr bwMode="auto">
          <a:xfrm rot="16200000" flipH="1">
            <a:off x="2324803" y="3591621"/>
            <a:ext cx="429444" cy="11210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14" idx="2"/>
            <a:endCxn id="10" idx="0"/>
          </p:cNvCxnSpPr>
          <p:nvPr/>
        </p:nvCxnSpPr>
        <p:spPr bwMode="auto">
          <a:xfrm rot="5400000">
            <a:off x="3468965" y="3568465"/>
            <a:ext cx="429444" cy="116731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757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is a Requirement</a:t>
            </a:r>
            <a:r>
              <a:rPr lang="en-US" altLang="en-US" smtClean="0"/>
              <a:t>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mtClean="0"/>
              <a:t>A</a:t>
            </a:r>
            <a:r>
              <a:rPr lang="en-GB" altLang="en-US" smtClean="0"/>
              <a:t> statement about the proposed system that all stakeholders agree must be made true in order for the customer’s problem to be adequately solved. </a:t>
            </a:r>
            <a:endParaRPr lang="en-US" altLang="en-US" smtClean="0"/>
          </a:p>
          <a:p>
            <a:pPr algn="just"/>
            <a:endParaRPr lang="en-US" altLang="en-US" sz="2800" smtClean="0"/>
          </a:p>
          <a:p>
            <a:pPr lvl="1" algn="just"/>
            <a:r>
              <a:rPr lang="en-GB" altLang="en-US" smtClean="0"/>
              <a:t>Short and concise piece of information</a:t>
            </a:r>
            <a:r>
              <a:rPr lang="en-US" altLang="en-US" smtClean="0"/>
              <a:t> </a:t>
            </a:r>
          </a:p>
          <a:p>
            <a:pPr lvl="1" algn="just"/>
            <a:r>
              <a:rPr lang="en-GB" altLang="en-US" smtClean="0"/>
              <a:t>Says something about the system</a:t>
            </a:r>
            <a:r>
              <a:rPr lang="en-US" altLang="en-US" smtClean="0"/>
              <a:t> </a:t>
            </a:r>
            <a:endParaRPr lang="en-GB" altLang="en-US" smtClean="0"/>
          </a:p>
          <a:p>
            <a:pPr lvl="1" algn="just"/>
            <a:r>
              <a:rPr lang="en-GB" altLang="en-US" smtClean="0"/>
              <a:t>All the stakeholders have</a:t>
            </a:r>
            <a:r>
              <a:rPr lang="en-US" altLang="en-US" smtClean="0"/>
              <a:t> </a:t>
            </a:r>
            <a:r>
              <a:rPr lang="en-GB" altLang="en-US" smtClean="0"/>
              <a:t>agree</a:t>
            </a:r>
            <a:r>
              <a:rPr lang="en-US" altLang="en-US" smtClean="0"/>
              <a:t>d </a:t>
            </a:r>
            <a:r>
              <a:rPr lang="en-GB" altLang="en-US" smtClean="0"/>
              <a:t>that it is valid</a:t>
            </a:r>
          </a:p>
          <a:p>
            <a:pPr lvl="1" algn="just"/>
            <a:r>
              <a:rPr lang="en-GB" altLang="en-US" smtClean="0"/>
              <a:t>It helps solve the customer’s problem </a:t>
            </a:r>
          </a:p>
        </p:txBody>
      </p:sp>
    </p:spTree>
    <p:extLst>
      <p:ext uri="{BB962C8B-B14F-4D97-AF65-F5344CB8AC3E}">
        <p14:creationId xmlns:p14="http://schemas.microsoft.com/office/powerpoint/2010/main" val="319712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in Sequence Diagrams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59632" y="1916832"/>
            <a:ext cx="12241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3848" y="1916832"/>
            <a:ext cx="12241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76056" y="1916832"/>
            <a:ext cx="12241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4288" y="1916832"/>
            <a:ext cx="12241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 bwMode="auto">
          <a:xfrm>
            <a:off x="1871700" y="2420888"/>
            <a:ext cx="0" cy="2952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815916" y="2420888"/>
            <a:ext cx="0" cy="2952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724128" y="2420888"/>
            <a:ext cx="0" cy="2952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776356" y="2420888"/>
            <a:ext cx="0" cy="2952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20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16" y="1295781"/>
            <a:ext cx="6552728" cy="43024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Software Architecture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5877272"/>
            <a:ext cx="8424936" cy="64807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hlinkClick r:id="rId3"/>
              </a:rPr>
              <a:t>Also on Canvas: </a:t>
            </a:r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://www.cs.helsinki.fi/group/os3/HP_arch_template_vers13_withexamples.pdf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00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Image result for architecture view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8836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447675" y="3197225"/>
            <a:ext cx="1008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endParaRPr lang="en-GB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772" name="TextBox 3"/>
          <p:cNvSpPr txBox="1">
            <a:spLocks noChangeArrowheads="1"/>
          </p:cNvSpPr>
          <p:nvPr/>
        </p:nvSpPr>
        <p:spPr bwMode="auto">
          <a:xfrm>
            <a:off x="323850" y="3868738"/>
            <a:ext cx="16557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Solution Design view</a:t>
            </a:r>
            <a:endParaRPr lang="en-GB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773" name="TextBox 4"/>
          <p:cNvSpPr txBox="1">
            <a:spLocks noChangeArrowheads="1"/>
          </p:cNvSpPr>
          <p:nvPr/>
        </p:nvSpPr>
        <p:spPr bwMode="auto">
          <a:xfrm>
            <a:off x="395288" y="4797425"/>
            <a:ext cx="22320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Solution Construction view</a:t>
            </a:r>
            <a:endParaRPr lang="en-GB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Conclusion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Can write Requirements</a:t>
            </a:r>
          </a:p>
          <a:p>
            <a:pPr lvl="2"/>
            <a:r>
              <a:rPr lang="en-US" dirty="0" smtClean="0"/>
              <a:t>SMART</a:t>
            </a:r>
          </a:p>
          <a:p>
            <a:pPr lvl="2"/>
            <a:r>
              <a:rPr lang="en-US" dirty="0" smtClean="0"/>
              <a:t>QA Scenarios</a:t>
            </a:r>
          </a:p>
          <a:p>
            <a:r>
              <a:rPr lang="en-US" dirty="0" smtClean="0"/>
              <a:t>Discuss Software Quality</a:t>
            </a:r>
            <a:endParaRPr lang="en-GB" dirty="0" smtClean="0"/>
          </a:p>
          <a:p>
            <a:pPr lvl="2"/>
            <a:r>
              <a:rPr lang="en-US" dirty="0" smtClean="0"/>
              <a:t>What is </a:t>
            </a:r>
            <a:r>
              <a:rPr lang="en-US" dirty="0" err="1" smtClean="0"/>
              <a:t>Sw</a:t>
            </a:r>
            <a:r>
              <a:rPr lang="en-US" dirty="0" smtClean="0"/>
              <a:t> Quality?</a:t>
            </a:r>
          </a:p>
          <a:p>
            <a:pPr lvl="2"/>
            <a:r>
              <a:rPr lang="en-US" dirty="0" smtClean="0"/>
              <a:t>Different perspectives on </a:t>
            </a:r>
            <a:r>
              <a:rPr lang="en-US" dirty="0" err="1" smtClean="0"/>
              <a:t>Sw</a:t>
            </a:r>
            <a:r>
              <a:rPr lang="en-US" dirty="0" smtClean="0"/>
              <a:t> Q?</a:t>
            </a:r>
          </a:p>
          <a:p>
            <a:r>
              <a:rPr lang="en-US" dirty="0" smtClean="0"/>
              <a:t>Initial idea of Architectural Styles</a:t>
            </a:r>
          </a:p>
          <a:p>
            <a:endParaRPr lang="en-US" dirty="0"/>
          </a:p>
          <a:p>
            <a:r>
              <a:rPr lang="en-US" dirty="0" smtClean="0"/>
              <a:t>We use the session this Friday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52"/>
          <a:stretch/>
        </p:blipFill>
        <p:spPr>
          <a:xfrm>
            <a:off x="513292" y="980728"/>
            <a:ext cx="82351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34" t="7551" r="8025" b="20460"/>
          <a:stretch/>
        </p:blipFill>
        <p:spPr>
          <a:xfrm>
            <a:off x="557009" y="838200"/>
            <a:ext cx="8335471" cy="53991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013" y="1844675"/>
            <a:ext cx="6840537" cy="4897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00900" y="63373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fld id="{BBE026F7-6A00-46C8-8CA4-4E4FEB1AA5FA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76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5025"/>
            <a:ext cx="7772400" cy="649288"/>
          </a:xfrm>
        </p:spPr>
        <p:txBody>
          <a:bodyPr/>
          <a:lstStyle/>
          <a:p>
            <a:r>
              <a:rPr lang="en-US" altLang="en-US" sz="3600" smtClean="0"/>
              <a:t>Conceptual integrity</a:t>
            </a:r>
            <a:br>
              <a:rPr lang="en-US" altLang="en-US" sz="3600" smtClean="0"/>
            </a:br>
            <a:r>
              <a:rPr lang="en-US" altLang="en-US" sz="3600" smtClean="0"/>
              <a:t>counter example!</a:t>
            </a:r>
          </a:p>
        </p:txBody>
      </p:sp>
      <p:pic>
        <p:nvPicPr>
          <p:cNvPr id="23557" name="Picture 6" descr="A:\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673225"/>
            <a:ext cx="65913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A:\l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3225"/>
            <a:ext cx="3033713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2880320"/>
          </a:xfrm>
        </p:spPr>
        <p:txBody>
          <a:bodyPr/>
          <a:lstStyle/>
          <a:p>
            <a:r>
              <a:rPr lang="en-US" sz="2400" dirty="0" smtClean="0"/>
              <a:t>Architectural Styles help in</a:t>
            </a:r>
          </a:p>
          <a:p>
            <a:pPr lvl="1"/>
            <a:r>
              <a:rPr lang="en-US" sz="2400" dirty="0" smtClean="0"/>
              <a:t>Achieving conceptual integrity</a:t>
            </a:r>
          </a:p>
          <a:p>
            <a:pPr lvl="2"/>
            <a:r>
              <a:rPr lang="en-US" sz="2400" dirty="0" smtClean="0"/>
              <a:t>They define ‘ways’/vocabulary of construction:</a:t>
            </a:r>
          </a:p>
          <a:p>
            <a:pPr lvl="3"/>
            <a:r>
              <a:rPr lang="en-US" sz="2400" dirty="0" smtClean="0"/>
              <a:t>Which types of components exist?</a:t>
            </a:r>
          </a:p>
          <a:p>
            <a:pPr lvl="3"/>
            <a:r>
              <a:rPr lang="en-US" sz="2400" dirty="0" smtClean="0"/>
              <a:t>How do data and control flow through the system</a:t>
            </a:r>
          </a:p>
          <a:p>
            <a:pPr lvl="4"/>
            <a:r>
              <a:rPr lang="en-US" sz="2400" dirty="0" smtClean="0"/>
              <a:t>Defaults for initiative and fault-handling.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4941168"/>
            <a:ext cx="84249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8" charset="-128"/>
              </a:defRPr>
            </a:lvl9pPr>
          </a:lstStyle>
          <a:p>
            <a:pPr marL="0" indent="0" algn="ctr">
              <a:buNone/>
            </a:pPr>
            <a:r>
              <a:rPr lang="en-US" i="1" kern="0" dirty="0" smtClean="0"/>
              <a:t>A key task of the architect is to propose a ‘metaphor’ for the architecture – Alexander Ran (Nokia)</a:t>
            </a:r>
          </a:p>
        </p:txBody>
      </p:sp>
    </p:spTree>
    <p:extLst>
      <p:ext uri="{BB962C8B-B14F-4D97-AF65-F5344CB8AC3E}">
        <p14:creationId xmlns:p14="http://schemas.microsoft.com/office/powerpoint/2010/main" val="34844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a Style?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b="1" smtClean="0">
                <a:cs typeface="Calibri" panose="020F0502020204030204" pitchFamily="34" charset="0"/>
              </a:rPr>
              <a:t>78</a:t>
            </a:fld>
            <a:endParaRPr lang="en-US" b="1"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1" y="1485995"/>
            <a:ext cx="2451336" cy="1440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00808"/>
            <a:ext cx="1848146" cy="32849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28" y="1930837"/>
            <a:ext cx="2268252" cy="151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41676"/>
            <a:ext cx="1570099" cy="2088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33570" y="2899949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</a:t>
            </a:r>
            <a:r>
              <a:rPr lang="sv-SE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Roman</a:t>
            </a:r>
            <a:endParaRPr lang="sv-SE" sz="16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811" y="590067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Islamic</a:t>
            </a:r>
            <a:endParaRPr lang="sv-SE" sz="16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5297" y="3430804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Gothic</a:t>
            </a:r>
            <a:endParaRPr lang="sv-SE" sz="16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8683" y="4985792"/>
            <a:ext cx="122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Postmodern</a:t>
            </a:r>
            <a:endParaRPr lang="sv-SE" sz="16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338" y="5979386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err="1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</a:t>
            </a:r>
            <a:r>
              <a:rPr lang="sv-SE" sz="1600" b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b="1" dirty="0" err="1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</a:t>
            </a:r>
            <a:endParaRPr lang="sv-SE" sz="1600" b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0" name="Picture 2" descr="Image result for mosq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0" y="4444666"/>
            <a:ext cx="2507689" cy="15046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a Style?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2" descr="http://3.bp.blogspot.com/-MaW62i4Mkdg/TyCJgzQuVYI/AAAAAAAAF0Q/17hstzfqqzU/s640/ChanelSpringCouture201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6096000" cy="3619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2.gstatic.com/images?q=tbn:ANd9GcS8ZK2mDPHUjYEcwIB3V5e5uAnYMCXZ1rtGaUDvJFipliE_ohh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24486"/>
            <a:ext cx="1368152" cy="1024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4213" y="5949950"/>
            <a:ext cx="332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400" b="1" dirty="0">
                <a:solidFill>
                  <a:srgbClr val="990000"/>
                </a:solidFill>
              </a:rPr>
              <a:t>Coordinated, aligned</a:t>
            </a:r>
            <a:endParaRPr lang="sv-SE" altLang="sv-SE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sv-SE" altLang="en-US" dirty="0" smtClean="0"/>
              <a:t>Do </a:t>
            </a:r>
            <a:r>
              <a:rPr lang="sv-SE" altLang="en-US" dirty="0" err="1" smtClean="0"/>
              <a:t>customers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know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what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they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want</a:t>
            </a:r>
            <a:r>
              <a:rPr lang="sv-SE" altLang="en-US" dirty="0" smtClean="0"/>
              <a:t>?</a:t>
            </a:r>
            <a:endParaRPr lang="sv-SE" altLang="en-US" dirty="0" smtClean="0"/>
          </a:p>
        </p:txBody>
      </p:sp>
      <p:sp>
        <p:nvSpPr>
          <p:cNvPr id="50180" name="Rectangle 3"/>
          <p:cNvSpPr txBox="1">
            <a:spLocks noChangeArrowheads="1"/>
          </p:cNvSpPr>
          <p:nvPr/>
        </p:nvSpPr>
        <p:spPr bwMode="auto">
          <a:xfrm>
            <a:off x="611560" y="1556792"/>
            <a:ext cx="828092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GB" altLang="en-US" sz="2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Through Requirements you are meant to find out and </a:t>
            </a:r>
            <a:endParaRPr lang="en-GB" altLang="en-US" sz="2800" dirty="0" smtClean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GB" altLang="en-US" sz="2800" dirty="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understand </a:t>
            </a:r>
            <a:r>
              <a:rPr lang="en-GB" altLang="en-US" sz="2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what </a:t>
            </a:r>
            <a:r>
              <a:rPr lang="en-GB" altLang="en-US" sz="2800" dirty="0" smtClean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stakeholders’ </a:t>
            </a:r>
            <a:r>
              <a:rPr lang="en-GB" altLang="en-US" sz="2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intentions and need are.</a:t>
            </a:r>
          </a:p>
          <a:p>
            <a:pPr>
              <a:spcBef>
                <a:spcPct val="20000"/>
              </a:spcBef>
              <a:buSzPct val="100000"/>
            </a:pPr>
            <a:endParaRPr lang="en-GB" altLang="en-US" sz="2800" dirty="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GB" altLang="en-US" sz="28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This may be different from what they say it is!</a:t>
            </a:r>
          </a:p>
        </p:txBody>
      </p:sp>
      <p:pic>
        <p:nvPicPr>
          <p:cNvPr id="50181" name="Picture 5" descr="http://thatish.com/wp-content/uploads/2012/07/confused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5" y="3907412"/>
            <a:ext cx="16637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66" y="4005064"/>
            <a:ext cx="3740274" cy="21076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2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an </a:t>
            </a:r>
            <a:r>
              <a:rPr lang="sv-SE" dirty="0" err="1" smtClean="0"/>
              <a:t>Architectural</a:t>
            </a:r>
            <a:r>
              <a:rPr lang="sv-SE" dirty="0" smtClean="0"/>
              <a:t>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sv-SE" sz="2400" dirty="0"/>
              <a:t>An </a:t>
            </a:r>
            <a:r>
              <a:rPr lang="en-US" altLang="sv-SE" sz="2400" b="1" dirty="0">
                <a:solidFill>
                  <a:srgbClr val="990000"/>
                </a:solidFill>
              </a:rPr>
              <a:t>architectural style </a:t>
            </a:r>
            <a:r>
              <a:rPr lang="en-US" altLang="sv-SE" sz="2400" dirty="0"/>
              <a:t>is defined by: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sv-SE" sz="2400" dirty="0"/>
              <a:t>  a set of rules and constraints that prescribe 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sv-SE" dirty="0"/>
              <a:t> </a:t>
            </a:r>
            <a:r>
              <a:rPr lang="en-US" altLang="sv-SE" b="1" dirty="0">
                <a:solidFill>
                  <a:srgbClr val="990000"/>
                </a:solidFill>
              </a:rPr>
              <a:t>vocabulary/metaphor</a:t>
            </a:r>
            <a:r>
              <a:rPr lang="en-US" altLang="sv-SE" b="1" dirty="0"/>
              <a:t>:</a:t>
            </a:r>
            <a:r>
              <a:rPr lang="en-US" altLang="sv-SE" dirty="0"/>
              <a:t> which types of </a:t>
            </a:r>
            <a:r>
              <a:rPr lang="en-US" altLang="sv-SE" dirty="0" smtClean="0"/>
              <a:t>components, interfaces </a:t>
            </a:r>
            <a:r>
              <a:rPr lang="en-US" altLang="sv-SE" dirty="0"/>
              <a:t>&amp; connectors must/may be </a:t>
            </a:r>
            <a:r>
              <a:rPr lang="en-US" altLang="sv-SE" dirty="0" smtClean="0"/>
              <a:t>used in </a:t>
            </a:r>
            <a:r>
              <a:rPr lang="en-US" altLang="sv-SE" dirty="0"/>
              <a:t>a system. </a:t>
            </a:r>
            <a:r>
              <a:rPr lang="en-US" altLang="sv-SE" dirty="0" smtClean="0"/>
              <a:t>Possibly </a:t>
            </a:r>
            <a:r>
              <a:rPr lang="en-US" altLang="sv-SE" dirty="0"/>
              <a:t>introducing domain-specific types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sv-SE" dirty="0"/>
              <a:t> </a:t>
            </a:r>
            <a:r>
              <a:rPr lang="en-US" altLang="sv-SE" b="1" dirty="0">
                <a:solidFill>
                  <a:srgbClr val="990000"/>
                </a:solidFill>
              </a:rPr>
              <a:t>structure</a:t>
            </a:r>
            <a:r>
              <a:rPr lang="en-US" altLang="sv-SE" b="1" dirty="0"/>
              <a:t>:  </a:t>
            </a:r>
            <a:r>
              <a:rPr lang="en-US" altLang="sv-SE" dirty="0"/>
              <a:t>how components and connectors may be </a:t>
            </a:r>
            <a:r>
              <a:rPr lang="en-US" altLang="sv-SE" dirty="0" smtClean="0"/>
              <a:t>combined</a:t>
            </a:r>
            <a:endParaRPr lang="en-US" altLang="sv-SE" dirty="0"/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sv-SE" dirty="0"/>
              <a:t> </a:t>
            </a:r>
            <a:r>
              <a:rPr lang="en-US" altLang="sv-SE" b="1" dirty="0" smtClean="0">
                <a:solidFill>
                  <a:srgbClr val="990000"/>
                </a:solidFill>
              </a:rPr>
              <a:t>behavior</a:t>
            </a:r>
            <a:r>
              <a:rPr lang="en-US" altLang="sv-SE" b="1" dirty="0"/>
              <a:t>: </a:t>
            </a:r>
            <a:r>
              <a:rPr lang="en-US" altLang="sv-SE" dirty="0"/>
              <a:t>how the system behaves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sv-SE" dirty="0"/>
              <a:t> </a:t>
            </a:r>
            <a:r>
              <a:rPr lang="en-US" altLang="sv-SE" b="1" dirty="0">
                <a:solidFill>
                  <a:srgbClr val="990000"/>
                </a:solidFill>
              </a:rPr>
              <a:t>guidelines</a:t>
            </a:r>
            <a:r>
              <a:rPr lang="en-US" altLang="sv-SE" b="1" dirty="0"/>
              <a:t>:</a:t>
            </a:r>
            <a:r>
              <a:rPr lang="en-US" altLang="sv-SE" dirty="0"/>
              <a:t> these support the application of </a:t>
            </a:r>
            <a:r>
              <a:rPr lang="en-US" altLang="sv-SE" dirty="0" smtClean="0"/>
              <a:t>the style</a:t>
            </a:r>
            <a:r>
              <a:rPr lang="en-US" altLang="sv-SE" dirty="0"/>
              <a:t> </a:t>
            </a:r>
            <a:r>
              <a:rPr lang="en-US" altLang="sv-SE" dirty="0" smtClean="0"/>
              <a:t>(how </a:t>
            </a:r>
            <a:r>
              <a:rPr lang="en-US" altLang="sv-SE" dirty="0"/>
              <a:t>to achieve certain system properties)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an </a:t>
            </a:r>
            <a:r>
              <a:rPr lang="sv-SE" dirty="0" err="1" smtClean="0"/>
              <a:t>Architectural</a:t>
            </a:r>
            <a:r>
              <a:rPr lang="sv-SE" dirty="0" smtClean="0"/>
              <a:t>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2400" dirty="0"/>
              <a:t>An </a:t>
            </a:r>
            <a:r>
              <a:rPr lang="en-US" altLang="sv-SE" sz="2400" b="1" dirty="0">
                <a:solidFill>
                  <a:srgbClr val="990000"/>
                </a:solidFill>
              </a:rPr>
              <a:t>architecture style </a:t>
            </a:r>
            <a:r>
              <a:rPr lang="en-US" altLang="sv-SE" sz="2400" dirty="0"/>
              <a:t>defines a family of systems in terms of a pattern of structural organization.</a:t>
            </a:r>
          </a:p>
          <a:p>
            <a:r>
              <a:rPr lang="en-US" altLang="sv-SE" sz="2400" dirty="0"/>
              <a:t>An architectural style defines</a:t>
            </a:r>
          </a:p>
          <a:p>
            <a:pPr lvl="1"/>
            <a:r>
              <a:rPr lang="en-US" altLang="sv-SE" sz="2000" dirty="0"/>
              <a:t>a </a:t>
            </a:r>
            <a:r>
              <a:rPr lang="en-US" altLang="sv-SE" sz="2000" b="1" dirty="0">
                <a:solidFill>
                  <a:srgbClr val="990000"/>
                </a:solidFill>
              </a:rPr>
              <a:t>vocabulary</a:t>
            </a:r>
            <a:r>
              <a:rPr lang="en-US" altLang="sv-SE" sz="2000" dirty="0"/>
              <a:t> of components and connector types</a:t>
            </a:r>
          </a:p>
          <a:p>
            <a:pPr lvl="1"/>
            <a:r>
              <a:rPr lang="en-US" altLang="sv-SE" sz="2000" dirty="0"/>
              <a:t>a </a:t>
            </a:r>
            <a:r>
              <a:rPr lang="en-US" altLang="sv-SE" sz="2000" b="1" dirty="0">
                <a:solidFill>
                  <a:srgbClr val="990000"/>
                </a:solidFill>
              </a:rPr>
              <a:t>set of constraints </a:t>
            </a:r>
            <a:r>
              <a:rPr lang="en-US" altLang="sv-SE" sz="2000" dirty="0"/>
              <a:t>on how they can be combined</a:t>
            </a:r>
          </a:p>
          <a:p>
            <a:pPr lvl="1"/>
            <a:r>
              <a:rPr lang="en-US" altLang="sv-SE" sz="2000" dirty="0"/>
              <a:t>one or more </a:t>
            </a:r>
            <a:r>
              <a:rPr lang="en-US" altLang="sv-SE" sz="2000" b="1" dirty="0">
                <a:solidFill>
                  <a:srgbClr val="990000"/>
                </a:solidFill>
              </a:rPr>
              <a:t>semantic models </a:t>
            </a:r>
            <a:r>
              <a:rPr lang="en-US" altLang="sv-SE" sz="2000" dirty="0"/>
              <a:t>that specify how a system’s overall properties can be determined from the properties of its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Quality</a:t>
            </a:r>
            <a:r>
              <a:rPr lang="sv-SE" sz="3200" dirty="0" smtClean="0"/>
              <a:t> </a:t>
            </a:r>
            <a:r>
              <a:rPr lang="sv-SE" sz="3200" dirty="0" err="1" smtClean="0"/>
              <a:t>Attributes</a:t>
            </a:r>
            <a:r>
              <a:rPr lang="sv-SE" sz="3200" dirty="0" smtClean="0"/>
              <a:t> &amp; </a:t>
            </a:r>
            <a:r>
              <a:rPr lang="sv-SE" sz="3200" dirty="0" err="1" smtClean="0"/>
              <a:t>Architectural</a:t>
            </a:r>
            <a:r>
              <a:rPr lang="sv-SE" sz="3200" dirty="0" smtClean="0"/>
              <a:t> </a:t>
            </a:r>
            <a:r>
              <a:rPr lang="sv-SE" sz="3200" dirty="0" err="1" smtClean="0"/>
              <a:t>Styles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Different architectural styles address </a:t>
            </a:r>
            <a:r>
              <a:rPr lang="en-US" altLang="en-US" sz="2000" b="1" dirty="0">
                <a:solidFill>
                  <a:srgbClr val="990000"/>
                </a:solidFill>
              </a:rPr>
              <a:t>different sets of quality </a:t>
            </a:r>
            <a:r>
              <a:rPr lang="en-US" altLang="en-US" sz="2000" dirty="0"/>
              <a:t>attributes and to varying </a:t>
            </a:r>
            <a:r>
              <a:rPr lang="en-US" altLang="en-US" sz="2000" dirty="0" smtClean="0"/>
              <a:t>degrees</a:t>
            </a:r>
          </a:p>
          <a:p>
            <a:pPr lvl="1"/>
            <a:r>
              <a:rPr lang="sv-SE" sz="2000" b="1" dirty="0" err="1" smtClean="0">
                <a:solidFill>
                  <a:srgbClr val="990000"/>
                </a:solidFill>
              </a:rPr>
              <a:t>Architecture</a:t>
            </a:r>
            <a:r>
              <a:rPr lang="sv-SE" sz="2000" b="1" dirty="0" smtClean="0">
                <a:solidFill>
                  <a:srgbClr val="990000"/>
                </a:solidFill>
              </a:rPr>
              <a:t> </a:t>
            </a:r>
            <a:r>
              <a:rPr lang="sv-SE" sz="2000" b="1" dirty="0" err="1" smtClean="0">
                <a:solidFill>
                  <a:srgbClr val="990000"/>
                </a:solidFill>
              </a:rPr>
              <a:t>decides</a:t>
            </a:r>
            <a:r>
              <a:rPr lang="sv-SE" sz="2000" dirty="0" smtClean="0"/>
              <a:t> </a:t>
            </a:r>
            <a:r>
              <a:rPr lang="sv-SE" sz="2000" dirty="0" err="1" smtClean="0"/>
              <a:t>range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quality</a:t>
            </a:r>
            <a:r>
              <a:rPr lang="sv-SE" sz="2000" dirty="0" smtClean="0"/>
              <a:t> </a:t>
            </a:r>
            <a:r>
              <a:rPr lang="sv-SE" sz="2000" dirty="0" err="1" smtClean="0"/>
              <a:t>possibilities</a:t>
            </a:r>
            <a:endParaRPr lang="sv-SE" sz="2000" dirty="0" smtClean="0"/>
          </a:p>
          <a:p>
            <a:pPr lvl="1"/>
            <a:endParaRPr lang="sv-SE" sz="2000" dirty="0" smtClean="0"/>
          </a:p>
          <a:p>
            <a:r>
              <a:rPr lang="en-US" altLang="en-US" sz="2000" b="1" dirty="0" smtClean="0">
                <a:solidFill>
                  <a:srgbClr val="990000"/>
                </a:solidFill>
              </a:rPr>
              <a:t>Not </a:t>
            </a:r>
            <a:r>
              <a:rPr lang="en-US" altLang="en-US" sz="2000" b="1" dirty="0">
                <a:solidFill>
                  <a:srgbClr val="990000"/>
                </a:solidFill>
              </a:rPr>
              <a:t>all quality attributes </a:t>
            </a:r>
            <a:r>
              <a:rPr lang="en-US" altLang="en-US" sz="2000" dirty="0"/>
              <a:t>are addressed by the architectural </a:t>
            </a:r>
            <a:r>
              <a:rPr lang="en-US" altLang="en-US" sz="2000" dirty="0" smtClean="0"/>
              <a:t>design, e.g. some aspects of usability (e.g. layouts) and some aspects of performance (e.g. algorithms)</a:t>
            </a:r>
            <a:endParaRPr lang="en-US" altLang="en-US" sz="2000" dirty="0"/>
          </a:p>
          <a:p>
            <a:endParaRPr lang="sv-SE" sz="2000" dirty="0" smtClean="0"/>
          </a:p>
          <a:p>
            <a:r>
              <a:rPr lang="sv-SE" sz="2000" b="1" dirty="0" err="1" smtClean="0">
                <a:solidFill>
                  <a:srgbClr val="990000"/>
                </a:solidFill>
              </a:rPr>
              <a:t>Impossible</a:t>
            </a:r>
            <a:r>
              <a:rPr lang="sv-SE" sz="2000" b="1" dirty="0" smtClean="0">
                <a:solidFill>
                  <a:srgbClr val="990000"/>
                </a:solidFill>
              </a:rPr>
              <a:t> </a:t>
            </a:r>
            <a:r>
              <a:rPr lang="sv-SE" sz="2000" b="1" dirty="0" err="1" smtClean="0">
                <a:solidFill>
                  <a:srgbClr val="990000"/>
                </a:solidFill>
              </a:rPr>
              <a:t>to</a:t>
            </a:r>
            <a:r>
              <a:rPr lang="sv-SE" sz="2000" b="1" dirty="0" smtClean="0">
                <a:solidFill>
                  <a:srgbClr val="990000"/>
                </a:solidFill>
              </a:rPr>
              <a:t> </a:t>
            </a:r>
            <a:r>
              <a:rPr lang="sv-SE" sz="2000" b="1" dirty="0" err="1" smtClean="0">
                <a:solidFill>
                  <a:srgbClr val="990000"/>
                </a:solidFill>
              </a:rPr>
              <a:t>maximize</a:t>
            </a:r>
            <a:r>
              <a:rPr lang="sv-SE" sz="2000" b="1" dirty="0" smtClean="0">
                <a:solidFill>
                  <a:srgbClr val="990000"/>
                </a:solidFill>
              </a:rPr>
              <a:t> </a:t>
            </a:r>
            <a:r>
              <a:rPr lang="sv-SE" sz="2000" dirty="0" smtClean="0"/>
              <a:t>all </a:t>
            </a:r>
            <a:r>
              <a:rPr lang="sv-SE" sz="2000" dirty="0" err="1" smtClean="0"/>
              <a:t>quality</a:t>
            </a:r>
            <a:r>
              <a:rPr lang="sv-SE" sz="2000" dirty="0" smtClean="0"/>
              <a:t> </a:t>
            </a:r>
            <a:r>
              <a:rPr lang="sv-SE" sz="2000" dirty="0" err="1" smtClean="0"/>
              <a:t>attributes</a:t>
            </a:r>
            <a:r>
              <a:rPr lang="sv-SE" sz="2000" dirty="0" smtClean="0"/>
              <a:t> at </a:t>
            </a:r>
            <a:r>
              <a:rPr lang="sv-SE" sz="2000" dirty="0" err="1" smtClean="0"/>
              <a:t>once</a:t>
            </a:r>
            <a:endParaRPr lang="sv-SE" sz="2000" dirty="0" smtClean="0"/>
          </a:p>
          <a:p>
            <a:pPr lvl="1"/>
            <a:r>
              <a:rPr lang="sv-SE" sz="2000" dirty="0" err="1" smtClean="0"/>
              <a:t>Tradeoff</a:t>
            </a:r>
            <a:r>
              <a:rPr lang="sv-SE" sz="2000" dirty="0" smtClean="0"/>
              <a:t>: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this</a:t>
            </a:r>
            <a:r>
              <a:rPr lang="sv-SE" sz="2000" dirty="0" smtClean="0"/>
              <a:t> </a:t>
            </a:r>
            <a:r>
              <a:rPr lang="sv-SE" sz="2000" dirty="0" smtClean="0">
                <a:sym typeface="Wingdings" panose="05000000000000000000" pitchFamily="2" charset="2"/>
              </a:rPr>
              <a:t> less </a:t>
            </a:r>
            <a:r>
              <a:rPr lang="sv-SE" sz="2000" dirty="0" err="1" smtClean="0">
                <a:sym typeface="Wingdings" panose="05000000000000000000" pitchFamily="2" charset="2"/>
              </a:rPr>
              <a:t>of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that</a:t>
            </a:r>
            <a:endParaRPr lang="sv-SE" sz="2000" dirty="0" smtClean="0">
              <a:sym typeface="Wingdings" panose="05000000000000000000" pitchFamily="2" charset="2"/>
            </a:endParaRPr>
          </a:p>
          <a:p>
            <a:pPr lvl="1"/>
            <a:r>
              <a:rPr lang="sv-SE" sz="2000" dirty="0" err="1" smtClean="0"/>
              <a:t>Performance</a:t>
            </a:r>
            <a:r>
              <a:rPr lang="sv-SE" sz="2000" dirty="0" smtClean="0"/>
              <a:t> </a:t>
            </a:r>
            <a:r>
              <a:rPr lang="sv-SE" sz="2000" dirty="0" err="1" smtClean="0"/>
              <a:t>versus</a:t>
            </a:r>
            <a:r>
              <a:rPr lang="sv-SE" sz="2000" dirty="0" smtClean="0"/>
              <a:t> </a:t>
            </a:r>
            <a:r>
              <a:rPr lang="sv-SE" sz="2000" dirty="0" err="1" smtClean="0"/>
              <a:t>security</a:t>
            </a:r>
            <a:endParaRPr lang="sv-S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an </a:t>
            </a:r>
            <a:r>
              <a:rPr lang="sv-SE" dirty="0" err="1" smtClean="0"/>
              <a:t>Architectural</a:t>
            </a:r>
            <a:r>
              <a:rPr lang="sv-SE" dirty="0" smtClean="0"/>
              <a:t>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sv-SE" sz="2400" dirty="0"/>
              <a:t> Architectural styles are </a:t>
            </a:r>
            <a:r>
              <a:rPr lang="en-US" altLang="sv-SE" sz="2400" b="1" dirty="0">
                <a:solidFill>
                  <a:srgbClr val="990000"/>
                </a:solidFill>
              </a:rPr>
              <a:t>design paradigms </a:t>
            </a:r>
            <a:r>
              <a:rPr lang="en-US" altLang="sv-SE" sz="2400" dirty="0"/>
              <a:t>for </a:t>
            </a:r>
            <a:br>
              <a:rPr lang="en-US" altLang="sv-SE" sz="2400" dirty="0"/>
            </a:br>
            <a:r>
              <a:rPr lang="en-US" altLang="sv-SE" sz="2400" dirty="0"/>
              <a:t>   a set of design dimensions 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en-US" altLang="sv-SE" sz="2000" dirty="0"/>
              <a:t>	Some architectural styles emphasize different aspects</a:t>
            </a:r>
            <a:br>
              <a:rPr lang="en-US" altLang="sv-SE" sz="2000" dirty="0"/>
            </a:br>
            <a:r>
              <a:rPr lang="en-US" altLang="sv-SE" sz="2000" dirty="0"/>
              <a:t>	such as: Subdivision of </a:t>
            </a:r>
            <a:r>
              <a:rPr lang="en-US" altLang="sv-SE" sz="2000" b="1" dirty="0">
                <a:solidFill>
                  <a:srgbClr val="990000"/>
                </a:solidFill>
              </a:rPr>
              <a:t>functionality</a:t>
            </a:r>
            <a:r>
              <a:rPr lang="en-US" altLang="sv-SE" sz="2000" dirty="0"/>
              <a:t>, </a:t>
            </a:r>
            <a:r>
              <a:rPr lang="en-US" altLang="sv-SE" sz="2000" b="1" dirty="0">
                <a:solidFill>
                  <a:srgbClr val="990000"/>
                </a:solidFill>
              </a:rPr>
              <a:t>t</a:t>
            </a:r>
            <a:r>
              <a:rPr lang="en-US" altLang="sv-SE" sz="2000" b="1" dirty="0" smtClean="0">
                <a:solidFill>
                  <a:srgbClr val="990000"/>
                </a:solidFill>
              </a:rPr>
              <a:t>opology</a:t>
            </a:r>
            <a:r>
              <a:rPr lang="en-US" altLang="sv-SE" sz="2000" dirty="0" smtClean="0"/>
              <a:t> </a:t>
            </a:r>
            <a:r>
              <a:rPr lang="en-US" altLang="sv-SE" sz="2000" dirty="0"/>
              <a:t>or</a:t>
            </a:r>
            <a:br>
              <a:rPr lang="en-US" altLang="sv-SE" sz="2000" dirty="0"/>
            </a:br>
            <a:r>
              <a:rPr lang="en-US" altLang="sv-SE" sz="2000" dirty="0"/>
              <a:t>	</a:t>
            </a:r>
            <a:r>
              <a:rPr lang="en-US" altLang="sv-SE" sz="2000" b="1" dirty="0">
                <a:solidFill>
                  <a:srgbClr val="990000"/>
                </a:solidFill>
              </a:rPr>
              <a:t>i</a:t>
            </a:r>
            <a:r>
              <a:rPr lang="en-US" altLang="sv-SE" sz="2000" b="1" dirty="0" smtClean="0">
                <a:solidFill>
                  <a:srgbClr val="990000"/>
                </a:solidFill>
              </a:rPr>
              <a:t>nteraction</a:t>
            </a:r>
            <a:r>
              <a:rPr lang="en-US" altLang="sv-SE" sz="2000" dirty="0" smtClean="0">
                <a:solidFill>
                  <a:srgbClr val="990000"/>
                </a:solidFill>
              </a:rPr>
              <a:t> </a:t>
            </a:r>
            <a:r>
              <a:rPr lang="en-US" altLang="sv-SE" sz="2000" dirty="0"/>
              <a:t>style</a:t>
            </a:r>
          </a:p>
          <a:p>
            <a:pPr>
              <a:spcBef>
                <a:spcPct val="50000"/>
              </a:spcBef>
            </a:pPr>
            <a:r>
              <a:rPr lang="en-US" altLang="sv-SE" sz="2400" dirty="0"/>
              <a:t> Styles are </a:t>
            </a:r>
            <a:r>
              <a:rPr lang="en-US" altLang="sv-SE" sz="2400" b="1" dirty="0">
                <a:solidFill>
                  <a:srgbClr val="990000"/>
                </a:solidFill>
              </a:rPr>
              <a:t>open-ended</a:t>
            </a:r>
            <a:r>
              <a:rPr lang="en-US" altLang="sv-SE" sz="2400" dirty="0"/>
              <a:t>; new styles may emerge </a:t>
            </a:r>
          </a:p>
          <a:p>
            <a:pPr>
              <a:spcBef>
                <a:spcPct val="50000"/>
              </a:spcBef>
            </a:pPr>
            <a:r>
              <a:rPr lang="en-US" altLang="sv-SE" sz="2400" dirty="0"/>
              <a:t> An architecture can </a:t>
            </a:r>
            <a:r>
              <a:rPr lang="en-US" altLang="sv-SE" sz="2400" b="1" dirty="0">
                <a:solidFill>
                  <a:srgbClr val="990000"/>
                </a:solidFill>
              </a:rPr>
              <a:t>use several </a:t>
            </a:r>
            <a:r>
              <a:rPr lang="en-US" altLang="sv-SE" sz="2400" dirty="0"/>
              <a:t>architectural styles</a:t>
            </a:r>
          </a:p>
          <a:p>
            <a:pPr>
              <a:spcBef>
                <a:spcPct val="50000"/>
              </a:spcBef>
            </a:pPr>
            <a:r>
              <a:rPr lang="en-GB" altLang="sv-SE" sz="2400" dirty="0"/>
              <a:t> Architectural styles are </a:t>
            </a:r>
            <a:r>
              <a:rPr lang="en-GB" altLang="sv-SE" sz="2400" b="1" dirty="0">
                <a:solidFill>
                  <a:srgbClr val="990000"/>
                </a:solidFill>
              </a:rPr>
              <a:t>not </a:t>
            </a:r>
            <a:r>
              <a:rPr lang="en-GB" altLang="sv-SE" sz="2400" b="1" dirty="0" smtClean="0">
                <a:solidFill>
                  <a:srgbClr val="990000"/>
                </a:solidFill>
              </a:rPr>
              <a:t>disjoint</a:t>
            </a:r>
            <a:endParaRPr lang="en-GB" altLang="sv-SE" sz="2400" b="1" dirty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6489700"/>
            <a:ext cx="404812" cy="323850"/>
          </a:xfrm>
        </p:spPr>
        <p:txBody>
          <a:bodyPr/>
          <a:lstStyle/>
          <a:p>
            <a:pPr>
              <a:defRPr/>
            </a:pPr>
            <a:fld id="{D3849320-BEB5-49EA-BA63-E9B2300A7F3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Architectural 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Client-Server</a:t>
            </a:r>
          </a:p>
          <a:p>
            <a:r>
              <a:rPr lang="en-US" dirty="0" smtClean="0"/>
              <a:t>Blackboard</a:t>
            </a:r>
          </a:p>
          <a:p>
            <a:r>
              <a:rPr lang="en-US" dirty="0" smtClean="0"/>
              <a:t>Pipe-and-Filter</a:t>
            </a:r>
          </a:p>
          <a:p>
            <a:r>
              <a:rPr lang="en-US" dirty="0" smtClean="0"/>
              <a:t>Peer-to-peer</a:t>
            </a:r>
          </a:p>
          <a:p>
            <a:r>
              <a:rPr lang="en-US" dirty="0" smtClean="0"/>
              <a:t>Publish-Subscribe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Styles &amp; Quality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Client-Server</a:t>
            </a:r>
          </a:p>
          <a:p>
            <a:pPr lvl="1"/>
            <a:r>
              <a:rPr lang="en-US" dirty="0" smtClean="0"/>
              <a:t>Scalable, portable</a:t>
            </a:r>
          </a:p>
          <a:p>
            <a:r>
              <a:rPr lang="en-US" dirty="0" smtClean="0"/>
              <a:t>Blackboard</a:t>
            </a:r>
          </a:p>
          <a:p>
            <a:pPr lvl="1"/>
            <a:r>
              <a:rPr lang="en-US" dirty="0" smtClean="0"/>
              <a:t>interoperable</a:t>
            </a:r>
          </a:p>
          <a:p>
            <a:r>
              <a:rPr lang="en-US" dirty="0" smtClean="0"/>
              <a:t>Pipe-and-Filter</a:t>
            </a:r>
          </a:p>
          <a:p>
            <a:pPr lvl="1"/>
            <a:r>
              <a:rPr lang="en-US" dirty="0" err="1" smtClean="0"/>
              <a:t>composable</a:t>
            </a:r>
            <a:endParaRPr lang="en-US" dirty="0" smtClean="0"/>
          </a:p>
          <a:p>
            <a:r>
              <a:rPr lang="en-US" dirty="0" smtClean="0"/>
              <a:t>Peer-to-peer</a:t>
            </a:r>
          </a:p>
          <a:p>
            <a:pPr lvl="1"/>
            <a:r>
              <a:rPr lang="en-US" dirty="0" smtClean="0"/>
              <a:t>robust</a:t>
            </a:r>
          </a:p>
          <a:p>
            <a:r>
              <a:rPr lang="en-US" dirty="0" smtClean="0"/>
              <a:t>Publish-Subscribe</a:t>
            </a:r>
          </a:p>
          <a:p>
            <a:pPr lvl="1"/>
            <a:r>
              <a:rPr lang="en-US" dirty="0" smtClean="0"/>
              <a:t>Reliable, dynamic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4370741"/>
            <a:ext cx="8424936" cy="12961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International </a:t>
            </a:r>
            <a:r>
              <a:rPr lang="en-GB" dirty="0"/>
              <a:t>Standard specifies the manner in which </a:t>
            </a:r>
            <a:r>
              <a:rPr lang="en-GB" dirty="0" smtClean="0"/>
              <a:t>	architecture </a:t>
            </a:r>
            <a:r>
              <a:rPr lang="en-GB" dirty="0"/>
              <a:t>descriptions of systems are organized and </a:t>
            </a:r>
            <a:r>
              <a:rPr lang="en-GB" dirty="0" smtClean="0"/>
              <a:t>	expressed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51370"/>
            <a:ext cx="6600676" cy="31869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591189"/>
            <a:ext cx="9130276" cy="1341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1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1460965"/>
            <a:ext cx="8424862" cy="44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8424862" cy="1651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0854" y="476672"/>
            <a:ext cx="9144000" cy="762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4" t="11495" r="-2214"/>
          <a:stretch/>
        </p:blipFill>
        <p:spPr>
          <a:xfrm>
            <a:off x="-1044624" y="1196752"/>
            <a:ext cx="8343924" cy="55446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5395362" y="2420888"/>
            <a:ext cx="1296144" cy="158417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Times" pitchFamily="6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65602" y="2238139"/>
            <a:ext cx="1961668" cy="1630307"/>
            <a:chOff x="3665602" y="2238139"/>
            <a:chExt cx="1961668" cy="163030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665602" y="2733659"/>
              <a:ext cx="1591685" cy="113478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Times" pitchFamily="6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035585" y="2238139"/>
              <a:ext cx="1591685" cy="113478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Times" pitchFamily="6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395536" y="4509121"/>
            <a:ext cx="1368152" cy="8640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Times" pitchFamily="6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43808" y="4509121"/>
            <a:ext cx="1296144" cy="8007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Times" pitchFamily="6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620688"/>
            <a:ext cx="4392488" cy="58374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ystem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exhibit an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</a:p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descriptions</a:t>
            </a:r>
            <a:r>
              <a:rPr lang="en-US" sz="2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an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</a:p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description</a:t>
            </a:r>
            <a:r>
              <a:rPr lang="en-US" sz="2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1 or more</a:t>
            </a:r>
            <a:r>
              <a:rPr lang="en-US" sz="2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view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addresses a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concern</a:t>
            </a:r>
          </a:p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governed by a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viewpoint</a:t>
            </a:r>
          </a:p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Viewpoints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1 or more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model-kinds </a:t>
            </a:r>
          </a:p>
          <a:p>
            <a:pPr marL="342900" indent="-18288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kinds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like a ‘language’ for describing a view (for a particular concern)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20725"/>
          </a:xfrm>
        </p:spPr>
        <p:txBody>
          <a:bodyPr/>
          <a:lstStyle/>
          <a:p>
            <a:r>
              <a:rPr lang="en-GB" altLang="en-US" smtClean="0"/>
              <a:t>Understanding the problem</a:t>
            </a:r>
          </a:p>
        </p:txBody>
      </p:sp>
      <p:grpSp>
        <p:nvGrpSpPr>
          <p:cNvPr id="51203" name="Group 53"/>
          <p:cNvGrpSpPr>
            <a:grpSpLocks/>
          </p:cNvGrpSpPr>
          <p:nvPr/>
        </p:nvGrpSpPr>
        <p:grpSpPr bwMode="auto">
          <a:xfrm>
            <a:off x="34925" y="1261914"/>
            <a:ext cx="1944688" cy="2454275"/>
            <a:chOff x="22" y="976"/>
            <a:chExt cx="1225" cy="1546"/>
          </a:xfrm>
        </p:grpSpPr>
        <p:pic>
          <p:nvPicPr>
            <p:cNvPr id="51231" name="Picture 5" descr="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976"/>
              <a:ext cx="69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2" name="Rectangle 27"/>
            <p:cNvSpPr>
              <a:spLocks noChangeArrowheads="1"/>
            </p:cNvSpPr>
            <p:nvPr/>
          </p:nvSpPr>
          <p:spPr bwMode="auto">
            <a:xfrm>
              <a:off x="22" y="2196"/>
              <a:ext cx="122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the customer </a:t>
              </a:r>
            </a:p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explained</a:t>
              </a:r>
            </a:p>
          </p:txBody>
        </p:sp>
      </p:grpSp>
      <p:grpSp>
        <p:nvGrpSpPr>
          <p:cNvPr id="327735" name="Group 55"/>
          <p:cNvGrpSpPr>
            <a:grpSpLocks/>
          </p:cNvGrpSpPr>
          <p:nvPr/>
        </p:nvGrpSpPr>
        <p:grpSpPr bwMode="auto">
          <a:xfrm>
            <a:off x="3816350" y="1261914"/>
            <a:ext cx="1727200" cy="2454275"/>
            <a:chOff x="2404" y="976"/>
            <a:chExt cx="1088" cy="1546"/>
          </a:xfrm>
        </p:grpSpPr>
        <p:pic>
          <p:nvPicPr>
            <p:cNvPr id="51229" name="Picture 7" descr="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976"/>
              <a:ext cx="695" cy="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2404" y="2196"/>
              <a:ext cx="10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the analyst designed</a:t>
              </a:r>
            </a:p>
          </p:txBody>
        </p:sp>
      </p:grpSp>
      <p:grpSp>
        <p:nvGrpSpPr>
          <p:cNvPr id="327737" name="Group 57"/>
          <p:cNvGrpSpPr>
            <a:grpSpLocks/>
          </p:cNvGrpSpPr>
          <p:nvPr/>
        </p:nvGrpSpPr>
        <p:grpSpPr bwMode="auto">
          <a:xfrm>
            <a:off x="7235825" y="1261914"/>
            <a:ext cx="1800225" cy="2455863"/>
            <a:chOff x="4558" y="976"/>
            <a:chExt cx="1134" cy="1547"/>
          </a:xfrm>
        </p:grpSpPr>
        <p:pic>
          <p:nvPicPr>
            <p:cNvPr id="51227" name="Picture 8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976"/>
              <a:ext cx="695" cy="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8" name="Rectangle 31"/>
            <p:cNvSpPr>
              <a:spLocks noChangeArrowheads="1"/>
            </p:cNvSpPr>
            <p:nvPr/>
          </p:nvSpPr>
          <p:spPr bwMode="auto">
            <a:xfrm>
              <a:off x="4558" y="2197"/>
              <a:ext cx="113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the programmer made</a:t>
              </a:r>
            </a:p>
          </p:txBody>
        </p:sp>
      </p:grpSp>
      <p:grpSp>
        <p:nvGrpSpPr>
          <p:cNvPr id="327736" name="Group 56"/>
          <p:cNvGrpSpPr>
            <a:grpSpLocks/>
          </p:cNvGrpSpPr>
          <p:nvPr/>
        </p:nvGrpSpPr>
        <p:grpSpPr bwMode="auto">
          <a:xfrm>
            <a:off x="5489575" y="1261914"/>
            <a:ext cx="1800225" cy="2455863"/>
            <a:chOff x="3458" y="976"/>
            <a:chExt cx="1134" cy="1547"/>
          </a:xfrm>
        </p:grpSpPr>
        <p:pic>
          <p:nvPicPr>
            <p:cNvPr id="51225" name="Picture 9" descr="0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" y="976"/>
              <a:ext cx="695" cy="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6" name="Rectangle 32"/>
            <p:cNvSpPr>
              <a:spLocks noChangeArrowheads="1"/>
            </p:cNvSpPr>
            <p:nvPr/>
          </p:nvSpPr>
          <p:spPr bwMode="auto">
            <a:xfrm>
              <a:off x="3458" y="2197"/>
              <a:ext cx="113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the consultant defined</a:t>
              </a:r>
            </a:p>
          </p:txBody>
        </p:sp>
      </p:grpSp>
      <p:grpSp>
        <p:nvGrpSpPr>
          <p:cNvPr id="327740" name="Group 60"/>
          <p:cNvGrpSpPr>
            <a:grpSpLocks/>
          </p:cNvGrpSpPr>
          <p:nvPr/>
        </p:nvGrpSpPr>
        <p:grpSpPr bwMode="auto">
          <a:xfrm>
            <a:off x="3959225" y="4070202"/>
            <a:ext cx="1223963" cy="2397125"/>
            <a:chOff x="2494" y="2745"/>
            <a:chExt cx="771" cy="1510"/>
          </a:xfrm>
        </p:grpSpPr>
        <p:pic>
          <p:nvPicPr>
            <p:cNvPr id="51223" name="Picture 12" descr="0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2745"/>
              <a:ext cx="69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4" name="Rectangle 33"/>
            <p:cNvSpPr>
              <a:spLocks noChangeArrowheads="1"/>
            </p:cNvSpPr>
            <p:nvPr/>
          </p:nvSpPr>
          <p:spPr bwMode="auto">
            <a:xfrm>
              <a:off x="2494" y="3929"/>
              <a:ext cx="77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was charged</a:t>
              </a:r>
            </a:p>
          </p:txBody>
        </p:sp>
      </p:grpSp>
      <p:grpSp>
        <p:nvGrpSpPr>
          <p:cNvPr id="327742" name="Group 62"/>
          <p:cNvGrpSpPr>
            <a:grpSpLocks/>
          </p:cNvGrpSpPr>
          <p:nvPr/>
        </p:nvGrpSpPr>
        <p:grpSpPr bwMode="auto">
          <a:xfrm>
            <a:off x="7524750" y="4070202"/>
            <a:ext cx="1368425" cy="2397125"/>
            <a:chOff x="4740" y="2745"/>
            <a:chExt cx="862" cy="1510"/>
          </a:xfrm>
        </p:grpSpPr>
        <p:pic>
          <p:nvPicPr>
            <p:cNvPr id="51221" name="Picture 4" descr="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2745"/>
              <a:ext cx="685" cy="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Rectangle 34"/>
            <p:cNvSpPr>
              <a:spLocks noChangeArrowheads="1"/>
            </p:cNvSpPr>
            <p:nvPr/>
          </p:nvSpPr>
          <p:spPr bwMode="auto">
            <a:xfrm>
              <a:off x="4740" y="3929"/>
              <a:ext cx="86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the client needed</a:t>
              </a:r>
            </a:p>
          </p:txBody>
        </p:sp>
      </p:grpSp>
      <p:grpSp>
        <p:nvGrpSpPr>
          <p:cNvPr id="327741" name="Group 61"/>
          <p:cNvGrpSpPr>
            <a:grpSpLocks/>
          </p:cNvGrpSpPr>
          <p:nvPr/>
        </p:nvGrpSpPr>
        <p:grpSpPr bwMode="auto">
          <a:xfrm>
            <a:off x="5668963" y="4070202"/>
            <a:ext cx="1368425" cy="2397125"/>
            <a:chOff x="3571" y="2745"/>
            <a:chExt cx="862" cy="1510"/>
          </a:xfrm>
        </p:grpSpPr>
        <p:pic>
          <p:nvPicPr>
            <p:cNvPr id="51219" name="Picture 11" descr="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2745"/>
              <a:ext cx="69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0" name="Rectangle 35"/>
            <p:cNvSpPr>
              <a:spLocks noChangeArrowheads="1"/>
            </p:cNvSpPr>
            <p:nvPr/>
          </p:nvSpPr>
          <p:spPr bwMode="auto">
            <a:xfrm>
              <a:off x="3571" y="3929"/>
              <a:ext cx="86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was installed</a:t>
              </a:r>
            </a:p>
          </p:txBody>
        </p:sp>
      </p:grpSp>
      <p:grpSp>
        <p:nvGrpSpPr>
          <p:cNvPr id="327739" name="Group 59"/>
          <p:cNvGrpSpPr>
            <a:grpSpLocks/>
          </p:cNvGrpSpPr>
          <p:nvPr/>
        </p:nvGrpSpPr>
        <p:grpSpPr bwMode="auto">
          <a:xfrm>
            <a:off x="2105025" y="4070202"/>
            <a:ext cx="1368425" cy="2397125"/>
            <a:chOff x="1326" y="2745"/>
            <a:chExt cx="862" cy="1510"/>
          </a:xfrm>
        </p:grpSpPr>
        <p:pic>
          <p:nvPicPr>
            <p:cNvPr id="51217" name="Picture 10" descr="0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" y="2745"/>
              <a:ext cx="695" cy="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Rectangle 36"/>
            <p:cNvSpPr>
              <a:spLocks noChangeArrowheads="1"/>
            </p:cNvSpPr>
            <p:nvPr/>
          </p:nvSpPr>
          <p:spPr bwMode="auto">
            <a:xfrm>
              <a:off x="1326" y="3929"/>
              <a:ext cx="86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was documented</a:t>
              </a:r>
            </a:p>
          </p:txBody>
        </p:sp>
      </p:grpSp>
      <p:grpSp>
        <p:nvGrpSpPr>
          <p:cNvPr id="327738" name="Group 58"/>
          <p:cNvGrpSpPr>
            <a:grpSpLocks/>
          </p:cNvGrpSpPr>
          <p:nvPr/>
        </p:nvGrpSpPr>
        <p:grpSpPr bwMode="auto">
          <a:xfrm>
            <a:off x="395288" y="4070202"/>
            <a:ext cx="1223962" cy="2397125"/>
            <a:chOff x="249" y="2745"/>
            <a:chExt cx="771" cy="1510"/>
          </a:xfrm>
        </p:grpSpPr>
        <p:pic>
          <p:nvPicPr>
            <p:cNvPr id="51215" name="Picture 13" descr="0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745"/>
              <a:ext cx="68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Rectangle 37"/>
            <p:cNvSpPr>
              <a:spLocks noChangeArrowheads="1"/>
            </p:cNvSpPr>
            <p:nvPr/>
          </p:nvSpPr>
          <p:spPr bwMode="auto">
            <a:xfrm>
              <a:off x="249" y="3929"/>
              <a:ext cx="77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How it was maintained</a:t>
              </a:r>
            </a:p>
          </p:txBody>
        </p:sp>
      </p:grpSp>
      <p:grpSp>
        <p:nvGrpSpPr>
          <p:cNvPr id="327734" name="Group 54"/>
          <p:cNvGrpSpPr>
            <a:grpSpLocks/>
          </p:cNvGrpSpPr>
          <p:nvPr/>
        </p:nvGrpSpPr>
        <p:grpSpPr bwMode="auto">
          <a:xfrm>
            <a:off x="1927225" y="1261914"/>
            <a:ext cx="1943100" cy="2455863"/>
            <a:chOff x="1214" y="976"/>
            <a:chExt cx="1224" cy="1547"/>
          </a:xfrm>
        </p:grpSpPr>
        <p:pic>
          <p:nvPicPr>
            <p:cNvPr id="51213" name="Picture 6" descr="0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" y="976"/>
              <a:ext cx="69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Rectangle 42"/>
            <p:cNvSpPr>
              <a:spLocks noChangeArrowheads="1"/>
            </p:cNvSpPr>
            <p:nvPr/>
          </p:nvSpPr>
          <p:spPr bwMode="auto">
            <a:xfrm>
              <a:off x="1214" y="2197"/>
              <a:ext cx="122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9C"/>
                  </a:solidFill>
                  <a:latin typeface="Lucida Sans Unicode" panose="020B0602030504020204" pitchFamily="34" charset="0"/>
                </a:rPr>
                <a:t>What the project leader understood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36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744"/>
            <a:ext cx="9144000" cy="762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536504"/>
          </a:xfrm>
        </p:spPr>
        <p:txBody>
          <a:bodyPr/>
          <a:lstStyle/>
          <a:p>
            <a:r>
              <a:rPr lang="en-US" dirty="0" smtClean="0"/>
              <a:t>System:	Browser</a:t>
            </a:r>
          </a:p>
          <a:p>
            <a:r>
              <a:rPr lang="en-US" dirty="0" smtClean="0"/>
              <a:t>Concern: 	Privacy</a:t>
            </a:r>
          </a:p>
          <a:p>
            <a:r>
              <a:rPr lang="en-US" dirty="0" smtClean="0"/>
              <a:t>Viewpoint:	Security (Privacy)</a:t>
            </a:r>
          </a:p>
          <a:p>
            <a:r>
              <a:rPr lang="en-US" dirty="0" smtClean="0"/>
              <a:t>Model-kind: UML-SEC</a:t>
            </a:r>
          </a:p>
          <a:p>
            <a:pPr lvl="1"/>
            <a:r>
              <a:rPr lang="en-US" dirty="0" smtClean="0"/>
              <a:t>UML-SEC is an extension of UML with security-annotations</a:t>
            </a:r>
          </a:p>
          <a:p>
            <a:r>
              <a:rPr lang="en-US" dirty="0" smtClean="0"/>
              <a:t>Model: 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29000"/>
            <a:ext cx="4212347" cy="3039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38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viewpoints important for some systems, but not for others</a:t>
            </a:r>
          </a:p>
          <a:p>
            <a:pPr lvl="1"/>
            <a:r>
              <a:rPr lang="en-US" dirty="0" smtClean="0"/>
              <a:t>Legal?</a:t>
            </a:r>
          </a:p>
          <a:p>
            <a:pPr lvl="1"/>
            <a:r>
              <a:rPr lang="en-US" dirty="0" smtClean="0"/>
              <a:t>Sustainability?</a:t>
            </a:r>
          </a:p>
          <a:p>
            <a:pPr lvl="1"/>
            <a:endParaRPr lang="en-US" dirty="0"/>
          </a:p>
          <a:p>
            <a:r>
              <a:rPr lang="en-US" dirty="0" smtClean="0"/>
              <a:t>For some views no standard model-kind (‘language’) exists</a:t>
            </a:r>
          </a:p>
          <a:p>
            <a:pPr lvl="1"/>
            <a:r>
              <a:rPr lang="en-US" dirty="0" smtClean="0"/>
              <a:t>Need to invent one yourself</a:t>
            </a:r>
            <a:endParaRPr lang="en-GB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74" y="2348880"/>
            <a:ext cx="1134126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Literature on Software Quality</a:t>
            </a:r>
            <a:endParaRPr lang="en-GB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Metrics and Models in Software Quality Engineering</a:t>
            </a:r>
            <a:r>
              <a:rPr lang="en-US" altLang="en-US" sz="2800" dirty="0" smtClean="0"/>
              <a:t> (2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edition) Stephen H. </a:t>
            </a:r>
            <a:r>
              <a:rPr lang="en-US" altLang="en-US" sz="2800" dirty="0" err="1" smtClean="0"/>
              <a:t>Kan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Addison Wesley, 2002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 smtClean="0"/>
          </a:p>
        </p:txBody>
      </p:sp>
      <p:pic>
        <p:nvPicPr>
          <p:cNvPr id="15365" name="Picture 11" descr="EhDCU6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2808312" cy="36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0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Perspectives on quality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Transcendent (“I really like this program”)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1100" b="29000"/>
          <a:stretch/>
        </p:blipFill>
        <p:spPr>
          <a:xfrm>
            <a:off x="1907703" y="2276872"/>
            <a:ext cx="5013159" cy="144016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35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for Purpose</a:t>
            </a:r>
            <a:endParaRPr lang="en-GB" dirty="0"/>
          </a:p>
        </p:txBody>
      </p:sp>
      <p:pic>
        <p:nvPicPr>
          <p:cNvPr id="8194" name="Picture 2" descr="Image result for fit for 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154935" cy="355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2304256" cy="2177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91881" y="162880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square peg does not fit a round hole.</a:t>
            </a: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Perspectives on quality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504056"/>
          </a:xfrm>
        </p:spPr>
        <p:txBody>
          <a:bodyPr/>
          <a:lstStyle/>
          <a:p>
            <a:pPr eaLnBrk="1" hangingPunct="1"/>
            <a:r>
              <a:rPr lang="en-US" altLang="en-US" dirty="0"/>
              <a:t>Product-based (based on attributes of the software)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0" name="Picture 2" descr="Image result for check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75" y="2204864"/>
            <a:ext cx="4704457" cy="31124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25010</a:t>
            </a:r>
            <a:endParaRPr lang="en-GB" dirty="0"/>
          </a:p>
        </p:txBody>
      </p:sp>
      <p:pic>
        <p:nvPicPr>
          <p:cNvPr id="21506" name="Picture 2" descr="Software Qua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9" y="2017712"/>
            <a:ext cx="71501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404" y="5445224"/>
            <a:ext cx="8370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ISO/IEC CD 25010 Software engineering — Software </a:t>
            </a:r>
            <a:r>
              <a:rPr lang="en-GB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Requirements and Evaluation (</a:t>
            </a:r>
            <a:r>
              <a:rPr lang="en-GB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SQuaRE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— Quality model and guide, 2011.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Perspectives on quality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3240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Manufacturing-based (conformance to specs)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The product is produced according to an approved recipe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3140968"/>
            <a:ext cx="7200800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13"/>
              </a:spcBef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Based on the </a:t>
            </a:r>
            <a:r>
              <a:rPr lang="en-GB" altLang="en-US" i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premise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725"/>
              </a:spcBef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If a proper process is followed for 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production:</a:t>
            </a:r>
          </a:p>
          <a:p>
            <a:pPr lvl="1">
              <a:spcBef>
                <a:spcPts val="725"/>
              </a:spcBef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Good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quality products are bound to follow. 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95736" y="4797152"/>
            <a:ext cx="6696744" cy="1656184"/>
          </a:xfrm>
          <a:prstGeom prst="wedgeRoundRectCallout">
            <a:avLst>
              <a:gd name="adj1" fmla="val -33194"/>
              <a:gd name="adj2" fmla="val -66837"/>
              <a:gd name="adj3" fmla="val 16667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idea derives from manufacturing industries: 1 process, many products.  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industry is different: 1 process for 1 product.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process is necessary, but not sufficient.</a:t>
            </a:r>
            <a:endParaRPr lang="en-GB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 autoUpdateAnimBg="0"/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33" y="1412875"/>
            <a:ext cx="456457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MERS-GU_ppt-mall_eng_okt2010.pptx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FF9900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FF99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FF9900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FF99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CHALMERS-GU_ppt-mall_eng_okt2010.pptx</Template>
  <TotalTime>13558</TotalTime>
  <Words>4309</Words>
  <Application>Microsoft Office PowerPoint</Application>
  <PresentationFormat>On-screen Show (4:3)</PresentationFormat>
  <Paragraphs>1236</Paragraphs>
  <Slides>113</Slides>
  <Notes>34</Notes>
  <HiddenSlides>13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113</vt:i4>
      </vt:variant>
    </vt:vector>
  </HeadingPairs>
  <TitlesOfParts>
    <vt:vector size="131" baseType="lpstr">
      <vt:lpstr>MS PGothic</vt:lpstr>
      <vt:lpstr>MS PGothic</vt:lpstr>
      <vt:lpstr>Akzidenz for Chalmers Regular</vt:lpstr>
      <vt:lpstr>Akzidenz-Bd for Chalmers</vt:lpstr>
      <vt:lpstr>Arial</vt:lpstr>
      <vt:lpstr>Arial Black</vt:lpstr>
      <vt:lpstr>Calibri</vt:lpstr>
      <vt:lpstr>Garamond</vt:lpstr>
      <vt:lpstr>Lucida Sans Unicode</vt:lpstr>
      <vt:lpstr>Times</vt:lpstr>
      <vt:lpstr>Times New Roman</vt:lpstr>
      <vt:lpstr>Verdana</vt:lpstr>
      <vt:lpstr>Wingdings</vt:lpstr>
      <vt:lpstr>CHALMERS-GU_ppt-mall_eng_okt2010.pptx</vt:lpstr>
      <vt:lpstr>CHALMERS-GU_ppt-mall_eng_okt2010</vt:lpstr>
      <vt:lpstr>Pixel</vt:lpstr>
      <vt:lpstr>1_Pixel</vt:lpstr>
      <vt:lpstr>1_CHALMERS-GU_ppt-mall_eng_okt2010</vt:lpstr>
      <vt:lpstr>Software Architecture DIT344</vt:lpstr>
      <vt:lpstr>Schedule</vt:lpstr>
      <vt:lpstr>Things we have seen so far</vt:lpstr>
      <vt:lpstr>Objectives</vt:lpstr>
      <vt:lpstr>Requirements Engineering</vt:lpstr>
      <vt:lpstr>Requirements Engineering</vt:lpstr>
      <vt:lpstr>What is a Requirement ?</vt:lpstr>
      <vt:lpstr>Do customers know what they want?</vt:lpstr>
      <vt:lpstr>Understanding the problem</vt:lpstr>
      <vt:lpstr>Why Software Projects Fail</vt:lpstr>
      <vt:lpstr>Why Requirements Engineering?</vt:lpstr>
      <vt:lpstr>Types of Requirements </vt:lpstr>
      <vt:lpstr>Functional requirements </vt:lpstr>
      <vt:lpstr>Examples</vt:lpstr>
      <vt:lpstr>Examples XFR: Maintainability</vt:lpstr>
      <vt:lpstr>Examples of XFR: Reliability</vt:lpstr>
      <vt:lpstr>Constraints</vt:lpstr>
      <vt:lpstr>Constraints</vt:lpstr>
      <vt:lpstr>Requirements on Requirements (3)</vt:lpstr>
      <vt:lpstr>Quality Requirements</vt:lpstr>
      <vt:lpstr>Typical exam question</vt:lpstr>
      <vt:lpstr>Question</vt:lpstr>
      <vt:lpstr>Requirements on Requirements (1)</vt:lpstr>
      <vt:lpstr>Public Transport e-ticketing system</vt:lpstr>
      <vt:lpstr>PowerPoint Presentation</vt:lpstr>
      <vt:lpstr>Tell if these are good/what is wrong?</vt:lpstr>
      <vt:lpstr>Let’s consider</vt:lpstr>
      <vt:lpstr>Eliciting Requirements</vt:lpstr>
      <vt:lpstr>Requirements Prioritization</vt:lpstr>
      <vt:lpstr>Prioritizing Requirements</vt:lpstr>
      <vt:lpstr>Prioritizing Requirements</vt:lpstr>
      <vt:lpstr>Question</vt:lpstr>
      <vt:lpstr>Cost-Value Prioritization of Requirements</vt:lpstr>
      <vt:lpstr>Cost-Value Prioritization of Requirements</vt:lpstr>
      <vt:lpstr>Requirements Prioritization Example</vt:lpstr>
      <vt:lpstr>(Recap) Forces &amp; Drivers</vt:lpstr>
      <vt:lpstr>Architectural Drivers</vt:lpstr>
      <vt:lpstr>Design of Architectures</vt:lpstr>
      <vt:lpstr>Quality Attributes</vt:lpstr>
      <vt:lpstr>Managing Software Quality</vt:lpstr>
      <vt:lpstr>Quality Attributes (informally)*</vt:lpstr>
      <vt:lpstr>Quality Attributes (informally)</vt:lpstr>
      <vt:lpstr>Quality Models</vt:lpstr>
      <vt:lpstr>Addressing Quality Attributes</vt:lpstr>
      <vt:lpstr>Evaluating Quality Attributes</vt:lpstr>
      <vt:lpstr>Specifying Quality Attribute Scenarios</vt:lpstr>
      <vt:lpstr>Specifying Quality Attribute Scenarios</vt:lpstr>
      <vt:lpstr>Availability</vt:lpstr>
      <vt:lpstr>Availability</vt:lpstr>
      <vt:lpstr>Downtime</vt:lpstr>
      <vt:lpstr>Availability Tactic</vt:lpstr>
      <vt:lpstr>Performance</vt:lpstr>
      <vt:lpstr>Performance</vt:lpstr>
      <vt:lpstr>Performance Tactics </vt:lpstr>
      <vt:lpstr> SECURITY </vt:lpstr>
      <vt:lpstr> SECURITY </vt:lpstr>
      <vt:lpstr>PowerPoint Presentation</vt:lpstr>
      <vt:lpstr>Safety</vt:lpstr>
      <vt:lpstr>Tactics summary</vt:lpstr>
      <vt:lpstr>PowerPoint Presentation</vt:lpstr>
      <vt:lpstr>What is a subsystem/component?</vt:lpstr>
      <vt:lpstr>Subsystem Functions</vt:lpstr>
      <vt:lpstr>Functional Decomposition</vt:lpstr>
      <vt:lpstr>Amusement Park</vt:lpstr>
      <vt:lpstr>Subsystems vs Layering</vt:lpstr>
      <vt:lpstr>Component Diagram</vt:lpstr>
      <vt:lpstr>PowerPoint Presentation</vt:lpstr>
      <vt:lpstr>Component Diagram</vt:lpstr>
      <vt:lpstr>Amusement Park</vt:lpstr>
      <vt:lpstr>Components in Sequence Diagrams</vt:lpstr>
      <vt:lpstr>Documenting Software Architecture</vt:lpstr>
      <vt:lpstr>PowerPoint Presentation</vt:lpstr>
      <vt:lpstr>Summary / Conclusion</vt:lpstr>
      <vt:lpstr>PowerPoint Presentation</vt:lpstr>
      <vt:lpstr>PowerPoint Presentation</vt:lpstr>
      <vt:lpstr>Conceptual integrity counter example!</vt:lpstr>
      <vt:lpstr>Architectural Styles</vt:lpstr>
      <vt:lpstr>What is a Style?</vt:lpstr>
      <vt:lpstr>What is a Style?</vt:lpstr>
      <vt:lpstr>What is an Architectural Style?</vt:lpstr>
      <vt:lpstr>What is an Architectural Style?</vt:lpstr>
      <vt:lpstr>Quality Attributes &amp; Architectural Styles</vt:lpstr>
      <vt:lpstr>What is an Architectural Style?</vt:lpstr>
      <vt:lpstr>Common Architectural Styles</vt:lpstr>
      <vt:lpstr>Architectural Styles &amp; Quality Properties</vt:lpstr>
      <vt:lpstr>PowerPoint Presentation</vt:lpstr>
      <vt:lpstr>PowerPoint Presentation</vt:lpstr>
      <vt:lpstr>Views and Viewpoints</vt:lpstr>
      <vt:lpstr>PowerPoint Presentation</vt:lpstr>
      <vt:lpstr>Examples</vt:lpstr>
      <vt:lpstr>PowerPoint Presentation</vt:lpstr>
      <vt:lpstr>Literature on Software Quality</vt:lpstr>
      <vt:lpstr>Perspectives on quality</vt:lpstr>
      <vt:lpstr>Fit for Purpose</vt:lpstr>
      <vt:lpstr>Perspectives on quality</vt:lpstr>
      <vt:lpstr>ISO 25010</vt:lpstr>
      <vt:lpstr>What is Quality?</vt:lpstr>
      <vt:lpstr>Perspectives on quality</vt:lpstr>
      <vt:lpstr>PowerPoint Presentation</vt:lpstr>
      <vt:lpstr>Process Improvement:  Plan Do Check Act</vt:lpstr>
      <vt:lpstr>Production Process</vt:lpstr>
      <vt:lpstr>Perspectives on quality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ISO/IEC 25010:2011 Quality Model</vt:lpstr>
      <vt:lpstr>ISO/IEC 25010:2011 Quality in Use Characteristics</vt:lpstr>
    </vt:vector>
  </TitlesOfParts>
  <Company>TST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Imed Hammouda</dc:creator>
  <cp:lastModifiedBy>Michel Chaudron</cp:lastModifiedBy>
  <cp:revision>415</cp:revision>
  <dcterms:created xsi:type="dcterms:W3CDTF">2013-09-05T10:17:57Z</dcterms:created>
  <dcterms:modified xsi:type="dcterms:W3CDTF">2019-09-18T11:15:02Z</dcterms:modified>
</cp:coreProperties>
</file>