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8" r:id="rId2"/>
    <p:sldMasterId id="2147483940" r:id="rId3"/>
    <p:sldMasterId id="2147483956" r:id="rId4"/>
  </p:sldMasterIdLst>
  <p:notesMasterIdLst>
    <p:notesMasterId r:id="rId64"/>
  </p:notesMasterIdLst>
  <p:handoutMasterIdLst>
    <p:handoutMasterId r:id="rId65"/>
  </p:handoutMasterIdLst>
  <p:sldIdLst>
    <p:sldId id="256" r:id="rId5"/>
    <p:sldId id="581" r:id="rId6"/>
    <p:sldId id="619" r:id="rId7"/>
    <p:sldId id="345" r:id="rId8"/>
    <p:sldId id="608" r:id="rId9"/>
    <p:sldId id="628" r:id="rId10"/>
    <p:sldId id="627" r:id="rId11"/>
    <p:sldId id="635" r:id="rId12"/>
    <p:sldId id="631" r:id="rId13"/>
    <p:sldId id="639" r:id="rId14"/>
    <p:sldId id="632" r:id="rId15"/>
    <p:sldId id="629" r:id="rId16"/>
    <p:sldId id="634" r:id="rId17"/>
    <p:sldId id="633" r:id="rId18"/>
    <p:sldId id="630" r:id="rId19"/>
    <p:sldId id="636" r:id="rId20"/>
    <p:sldId id="637" r:id="rId21"/>
    <p:sldId id="620" r:id="rId22"/>
    <p:sldId id="621" r:id="rId23"/>
    <p:sldId id="622" r:id="rId24"/>
    <p:sldId id="623" r:id="rId25"/>
    <p:sldId id="624" r:id="rId26"/>
    <p:sldId id="625" r:id="rId27"/>
    <p:sldId id="626" r:id="rId28"/>
    <p:sldId id="616" r:id="rId29"/>
    <p:sldId id="618" r:id="rId30"/>
    <p:sldId id="570" r:id="rId31"/>
    <p:sldId id="580" r:id="rId32"/>
    <p:sldId id="617" r:id="rId33"/>
    <p:sldId id="638" r:id="rId34"/>
    <p:sldId id="347" r:id="rId35"/>
    <p:sldId id="604" r:id="rId36"/>
    <p:sldId id="348" r:id="rId37"/>
    <p:sldId id="351" r:id="rId38"/>
    <p:sldId id="349" r:id="rId39"/>
    <p:sldId id="603" r:id="rId40"/>
    <p:sldId id="352" r:id="rId41"/>
    <p:sldId id="575" r:id="rId42"/>
    <p:sldId id="354" r:id="rId43"/>
    <p:sldId id="433" r:id="rId44"/>
    <p:sldId id="355" r:id="rId45"/>
    <p:sldId id="437" r:id="rId46"/>
    <p:sldId id="438" r:id="rId47"/>
    <p:sldId id="569" r:id="rId48"/>
    <p:sldId id="450" r:id="rId49"/>
    <p:sldId id="435" r:id="rId50"/>
    <p:sldId id="436" r:id="rId51"/>
    <p:sldId id="434" r:id="rId52"/>
    <p:sldId id="547" r:id="rId53"/>
    <p:sldId id="548" r:id="rId54"/>
    <p:sldId id="453" r:id="rId55"/>
    <p:sldId id="457" r:id="rId56"/>
    <p:sldId id="452" r:id="rId57"/>
    <p:sldId id="440" r:id="rId58"/>
    <p:sldId id="586" r:id="rId59"/>
    <p:sldId id="439" r:id="rId60"/>
    <p:sldId id="615" r:id="rId61"/>
    <p:sldId id="560" r:id="rId62"/>
    <p:sldId id="359" r:id="rId6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24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24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24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2400" kern="1200">
        <a:solidFill>
          <a:schemeClr val="tx1"/>
        </a:solidFill>
        <a:latin typeface="Lucida Sans Unicode" panose="020B0602030504020204" pitchFamily="34" charset="0"/>
        <a:ea typeface="+mn-ea"/>
        <a:cs typeface="+mn-cs"/>
      </a:defRPr>
    </a:lvl9pPr>
  </p:defaultTextStyle>
  <p:extLst>
    <p:ext uri="{521415D9-36F7-43E2-AB2F-B90AF26B5E84}">
      <p14:sectionLst xmlns:p14="http://schemas.microsoft.com/office/powerpoint/2010/main">
        <p14:section name="Default Section" id="{E99D54D3-94B0-418B-B09D-EF9472EF851B}">
          <p14:sldIdLst>
            <p14:sldId id="256"/>
            <p14:sldId id="581"/>
          </p14:sldIdLst>
        </p14:section>
        <p14:section name="Untitled Section" id="{FA3474DE-4289-4D19-A2FC-2672AF96ED22}">
          <p14:sldIdLst>
            <p14:sldId id="619"/>
            <p14:sldId id="345"/>
            <p14:sldId id="608"/>
          </p14:sldIdLst>
        </p14:section>
        <p14:section name="Untitled Section" id="{903FDD70-E882-4529-AEBA-9C8D17C3C22D}">
          <p14:sldIdLst>
            <p14:sldId id="628"/>
            <p14:sldId id="627"/>
            <p14:sldId id="635"/>
            <p14:sldId id="631"/>
            <p14:sldId id="639"/>
            <p14:sldId id="632"/>
            <p14:sldId id="629"/>
            <p14:sldId id="634"/>
            <p14:sldId id="633"/>
            <p14:sldId id="630"/>
            <p14:sldId id="636"/>
            <p14:sldId id="637"/>
            <p14:sldId id="620"/>
            <p14:sldId id="621"/>
            <p14:sldId id="622"/>
            <p14:sldId id="623"/>
            <p14:sldId id="624"/>
            <p14:sldId id="625"/>
            <p14:sldId id="626"/>
          </p14:sldIdLst>
        </p14:section>
        <p14:section name="Untitled Section" id="{A032B80B-9E90-4C4F-BDB1-BD841B7A86F0}">
          <p14:sldIdLst>
            <p14:sldId id="616"/>
            <p14:sldId id="618"/>
            <p14:sldId id="570"/>
            <p14:sldId id="580"/>
            <p14:sldId id="617"/>
          </p14:sldIdLst>
        </p14:section>
        <p14:section name="Untitled Section" id="{5EF6068D-695B-47A7-91C0-87FC09C6E8AE}">
          <p14:sldIdLst>
            <p14:sldId id="638"/>
            <p14:sldId id="347"/>
            <p14:sldId id="604"/>
            <p14:sldId id="348"/>
            <p14:sldId id="351"/>
            <p14:sldId id="349"/>
            <p14:sldId id="603"/>
            <p14:sldId id="352"/>
            <p14:sldId id="575"/>
          </p14:sldIdLst>
        </p14:section>
        <p14:section name="Untitled Section" id="{F2AD5414-477F-489C-ADF1-AF07796ACB59}">
          <p14:sldIdLst>
            <p14:sldId id="354"/>
            <p14:sldId id="433"/>
            <p14:sldId id="355"/>
            <p14:sldId id="437"/>
            <p14:sldId id="438"/>
            <p14:sldId id="569"/>
            <p14:sldId id="450"/>
            <p14:sldId id="435"/>
            <p14:sldId id="436"/>
            <p14:sldId id="434"/>
            <p14:sldId id="547"/>
            <p14:sldId id="548"/>
            <p14:sldId id="453"/>
            <p14:sldId id="457"/>
            <p14:sldId id="452"/>
            <p14:sldId id="440"/>
            <p14:sldId id="586"/>
            <p14:sldId id="439"/>
            <p14:sldId id="615"/>
          </p14:sldIdLst>
        </p14:section>
        <p14:section name="Untitled Section" id="{CFEEFA63-F0B3-47BE-9E38-CF25BB8FAE63}">
          <p14:sldIdLst>
            <p14:sldId id="560"/>
            <p14:sldId id="359"/>
          </p14:sldIdLst>
        </p14:section>
        <p14:section name="Untitled Section" id="{9D425F1A-770A-45D8-B26F-F42576C789A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D5E0E5"/>
    <a:srgbClr val="B9E8FF"/>
    <a:srgbClr val="FCF8AC"/>
    <a:srgbClr val="FCF8A0"/>
    <a:srgbClr val="FBEAA1"/>
    <a:srgbClr val="009900"/>
    <a:srgbClr val="33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7550" autoAdjust="0"/>
  </p:normalViewPr>
  <p:slideViewPr>
    <p:cSldViewPr>
      <p:cViewPr varScale="1">
        <p:scale>
          <a:sx n="78" d="100"/>
          <a:sy n="78" d="100"/>
        </p:scale>
        <p:origin x="1594" y="5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25" d="100"/>
        <a:sy n="125" d="100"/>
      </p:scale>
      <p:origin x="0" y="-29117"/>
    </p:cViewPr>
  </p:sorterViewPr>
  <p:notesViewPr>
    <p:cSldViewPr>
      <p:cViewPr varScale="1">
        <p:scale>
          <a:sx n="65" d="100"/>
          <a:sy n="65" d="100"/>
        </p:scale>
        <p:origin x="-20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_rels/viewProps.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7A4A9F-E14A-488E-9D2D-BE46130BF93E}" type="slidenum">
              <a:rPr lang="en-GB" altLang="en-US"/>
              <a:pPr>
                <a:defRPr/>
              </a:pPr>
              <a:t>‹#›</a:t>
            </a:fld>
            <a:endParaRPr lang="en-GB" altLang="en-US"/>
          </a:p>
        </p:txBody>
      </p:sp>
    </p:spTree>
    <p:extLst>
      <p:ext uri="{BB962C8B-B14F-4D97-AF65-F5344CB8AC3E}">
        <p14:creationId xmlns:p14="http://schemas.microsoft.com/office/powerpoint/2010/main" val="54878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204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A3A697-A9C6-4CE4-875F-F03E6A992D27}" type="slidenum">
              <a:rPr lang="en-GB" altLang="en-US"/>
              <a:pPr>
                <a:defRPr/>
              </a:pPr>
              <a:t>‹#›</a:t>
            </a:fld>
            <a:endParaRPr lang="en-GB" altLang="en-US"/>
          </a:p>
        </p:txBody>
      </p:sp>
    </p:spTree>
    <p:extLst>
      <p:ext uri="{BB962C8B-B14F-4D97-AF65-F5344CB8AC3E}">
        <p14:creationId xmlns:p14="http://schemas.microsoft.com/office/powerpoint/2010/main" val="493756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Unicod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6744FCB5-6F8C-4F4E-8D5A-5A65F5570DBB}" type="slidenum">
              <a:rPr lang="en-GB" altLang="en-US" smtClean="0"/>
              <a:pPr>
                <a:spcBef>
                  <a:spcPct val="0"/>
                </a:spcBef>
              </a:pPr>
              <a:t>1</a:t>
            </a:fld>
            <a:endParaRPr lang="en-GB" altLang="en-US" smtClean="0"/>
          </a:p>
        </p:txBody>
      </p:sp>
      <p:sp>
        <p:nvSpPr>
          <p:cNvPr id="23555" name="Rectangle 1026"/>
          <p:cNvSpPr>
            <a:spLocks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59018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56FAF-9B55-423A-B10A-A52FEF83EAE2}" type="slidenum">
              <a:rPr lang="en-US">
                <a:solidFill>
                  <a:srgbClr val="000000"/>
                </a:solidFill>
              </a:rPr>
              <a:pPr/>
              <a:t>18</a:t>
            </a:fld>
            <a:endParaRPr lang="en-US">
              <a:solidFill>
                <a:srgbClr val="000000"/>
              </a:solidFill>
            </a:endParaRPr>
          </a:p>
        </p:txBody>
      </p:sp>
      <p:sp>
        <p:nvSpPr>
          <p:cNvPr id="1121282" name="Rectangle 2"/>
          <p:cNvSpPr>
            <a:spLocks noGrp="1" noRot="1" noChangeAspect="1" noChangeArrowheads="1" noTextEdit="1"/>
          </p:cNvSpPr>
          <p:nvPr>
            <p:ph type="sldImg"/>
          </p:nvPr>
        </p:nvSpPr>
        <p:spPr>
          <a:xfrm>
            <a:off x="1520825" y="928688"/>
            <a:ext cx="394335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40938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56FAF-9B55-423A-B10A-A52FEF83EAE2}" type="slidenum">
              <a:rPr lang="en-US">
                <a:solidFill>
                  <a:srgbClr val="000000"/>
                </a:solidFill>
              </a:rPr>
              <a:pPr/>
              <a:t>19</a:t>
            </a:fld>
            <a:endParaRPr lang="en-US">
              <a:solidFill>
                <a:srgbClr val="000000"/>
              </a:solidFill>
            </a:endParaRPr>
          </a:p>
        </p:txBody>
      </p:sp>
      <p:sp>
        <p:nvSpPr>
          <p:cNvPr id="1121282" name="Rectangle 2"/>
          <p:cNvSpPr>
            <a:spLocks noGrp="1" noRot="1" noChangeAspect="1" noChangeArrowheads="1" noTextEdit="1"/>
          </p:cNvSpPr>
          <p:nvPr>
            <p:ph type="sldImg"/>
          </p:nvPr>
        </p:nvSpPr>
        <p:spPr>
          <a:xfrm>
            <a:off x="1520825" y="928688"/>
            <a:ext cx="394335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351304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8CD9B-A670-4568-9708-A52EC8C1C7C3}" type="slidenum">
              <a:rPr lang="en-US">
                <a:solidFill>
                  <a:srgbClr val="000000"/>
                </a:solidFill>
              </a:rPr>
              <a:pPr/>
              <a:t>20</a:t>
            </a:fld>
            <a:endParaRPr lang="en-US">
              <a:solidFill>
                <a:srgbClr val="000000"/>
              </a:solidFill>
            </a:endParaRPr>
          </a:p>
        </p:txBody>
      </p:sp>
      <p:sp>
        <p:nvSpPr>
          <p:cNvPr id="1123330" name="Rectangle 2"/>
          <p:cNvSpPr>
            <a:spLocks noGrp="1" noChangeArrowheads="1"/>
          </p:cNvSpPr>
          <p:nvPr>
            <p:ph type="body" idx="1"/>
          </p:nvPr>
        </p:nvSpPr>
        <p:spPr>
          <a:xfrm>
            <a:off x="386440" y="4099600"/>
            <a:ext cx="6212123" cy="4641057"/>
          </a:xfrm>
          <a:ln w="12700">
            <a:solidFill>
              <a:srgbClr val="000066"/>
            </a:solidFill>
          </a:ln>
        </p:spPr>
        <p:txBody>
          <a:bodyPr lIns="93360" tIns="46681" rIns="93360" bIns="46681"/>
          <a:lstStyle/>
          <a:p>
            <a:endParaRPr lang="nl-NL"/>
          </a:p>
        </p:txBody>
      </p:sp>
      <p:sp>
        <p:nvSpPr>
          <p:cNvPr id="1123331" name="Rectangle 3"/>
          <p:cNvSpPr>
            <a:spLocks noGrp="1" noRot="1" noChangeAspect="1" noChangeArrowheads="1" noTextEdit="1"/>
          </p:cNvSpPr>
          <p:nvPr>
            <p:ph type="sldImg"/>
          </p:nvPr>
        </p:nvSpPr>
        <p:spPr>
          <a:xfrm>
            <a:off x="1520825" y="928688"/>
            <a:ext cx="3943350" cy="2957512"/>
          </a:xfrm>
          <a:ln/>
        </p:spPr>
      </p:sp>
    </p:spTree>
    <p:extLst>
      <p:ext uri="{BB962C8B-B14F-4D97-AF65-F5344CB8AC3E}">
        <p14:creationId xmlns:p14="http://schemas.microsoft.com/office/powerpoint/2010/main" val="382625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D50BD-BAD0-4C93-9C2F-998809509F33}" type="slidenum">
              <a:rPr lang="en-US">
                <a:solidFill>
                  <a:srgbClr val="000000"/>
                </a:solidFill>
              </a:rPr>
              <a:pPr/>
              <a:t>21</a:t>
            </a:fld>
            <a:endParaRPr lang="en-US">
              <a:solidFill>
                <a:srgbClr val="000000"/>
              </a:solidFill>
            </a:endParaRPr>
          </a:p>
        </p:txBody>
      </p:sp>
      <p:sp>
        <p:nvSpPr>
          <p:cNvPr id="1125378" name="Rectangle 2"/>
          <p:cNvSpPr>
            <a:spLocks noGrp="1" noRot="1" noChangeAspect="1" noChangeArrowheads="1" noTextEdit="1"/>
          </p:cNvSpPr>
          <p:nvPr>
            <p:ph type="sldImg"/>
          </p:nvPr>
        </p:nvSpPr>
        <p:spPr>
          <a:xfrm>
            <a:off x="1173163" y="696913"/>
            <a:ext cx="4638675" cy="3479800"/>
          </a:xfrm>
          <a:ln/>
        </p:spPr>
      </p:sp>
      <p:sp>
        <p:nvSpPr>
          <p:cNvPr id="1125379"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410475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C88CF-1947-489A-8F1D-4925D9C512A4}" type="slidenum">
              <a:rPr lang="en-US">
                <a:solidFill>
                  <a:srgbClr val="000000"/>
                </a:solidFill>
              </a:rPr>
              <a:pPr/>
              <a:t>22</a:t>
            </a:fld>
            <a:endParaRPr lang="en-US">
              <a:solidFill>
                <a:srgbClr val="000000"/>
              </a:solidFill>
            </a:endParaRPr>
          </a:p>
        </p:txBody>
      </p:sp>
      <p:sp>
        <p:nvSpPr>
          <p:cNvPr id="1127426" name="Rectangle 2"/>
          <p:cNvSpPr>
            <a:spLocks noGrp="1" noRot="1" noChangeAspect="1" noChangeArrowheads="1" noTextEdit="1"/>
          </p:cNvSpPr>
          <p:nvPr>
            <p:ph type="sldImg"/>
          </p:nvPr>
        </p:nvSpPr>
        <p:spPr>
          <a:xfrm>
            <a:off x="1173163" y="696913"/>
            <a:ext cx="4638675" cy="3479800"/>
          </a:xfrm>
          <a:ln/>
        </p:spPr>
      </p:sp>
      <p:sp>
        <p:nvSpPr>
          <p:cNvPr id="1127427"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12123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6FC4A-7277-4E95-8B03-4644FA0185E9}" type="slidenum">
              <a:rPr lang="en-US">
                <a:solidFill>
                  <a:srgbClr val="000000"/>
                </a:solidFill>
              </a:rPr>
              <a:pPr/>
              <a:t>23</a:t>
            </a:fld>
            <a:endParaRPr lang="en-US">
              <a:solidFill>
                <a:srgbClr val="000000"/>
              </a:solidFill>
            </a:endParaRPr>
          </a:p>
        </p:txBody>
      </p:sp>
      <p:sp>
        <p:nvSpPr>
          <p:cNvPr id="1129474" name="Rectangle 2"/>
          <p:cNvSpPr>
            <a:spLocks noGrp="1" noRot="1" noChangeAspect="1" noChangeArrowheads="1" noTextEdit="1"/>
          </p:cNvSpPr>
          <p:nvPr>
            <p:ph type="sldImg"/>
          </p:nvPr>
        </p:nvSpPr>
        <p:spPr>
          <a:xfrm>
            <a:off x="1173163" y="696913"/>
            <a:ext cx="4638675" cy="3479800"/>
          </a:xfrm>
          <a:ln/>
        </p:spPr>
      </p:sp>
      <p:sp>
        <p:nvSpPr>
          <p:cNvPr id="1129475" name="Rectangle 3"/>
          <p:cNvSpPr>
            <a:spLocks noGrp="1" noChangeArrowheads="1"/>
          </p:cNvSpPr>
          <p:nvPr>
            <p:ph type="body" idx="1"/>
          </p:nvPr>
        </p:nvSpPr>
        <p:spPr>
          <a:xfrm>
            <a:off x="931334" y="4409004"/>
            <a:ext cx="5122333" cy="4176951"/>
          </a:xfrm>
        </p:spPr>
        <p:txBody>
          <a:bodyPr/>
          <a:lstStyle/>
          <a:p>
            <a:r>
              <a:rPr lang="nl-NL"/>
              <a:t>I consider as alternative name for Customer Selection Management to be Customer Session Management</a:t>
            </a:r>
          </a:p>
        </p:txBody>
      </p:sp>
    </p:spTree>
    <p:extLst>
      <p:ext uri="{BB962C8B-B14F-4D97-AF65-F5344CB8AC3E}">
        <p14:creationId xmlns:p14="http://schemas.microsoft.com/office/powerpoint/2010/main" val="53832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DAADC-374A-4384-BBFA-7838FB971E22}" type="slidenum">
              <a:rPr lang="en-US">
                <a:solidFill>
                  <a:srgbClr val="000000"/>
                </a:solidFill>
              </a:rPr>
              <a:pPr/>
              <a:t>24</a:t>
            </a:fld>
            <a:endParaRPr lang="en-US">
              <a:solidFill>
                <a:srgbClr val="000000"/>
              </a:solidFill>
            </a:endParaRPr>
          </a:p>
        </p:txBody>
      </p:sp>
      <p:sp>
        <p:nvSpPr>
          <p:cNvPr id="1131522" name="Rectangle 2"/>
          <p:cNvSpPr>
            <a:spLocks noGrp="1" noRot="1" noChangeAspect="1" noChangeArrowheads="1" noTextEdit="1"/>
          </p:cNvSpPr>
          <p:nvPr>
            <p:ph type="sldImg"/>
          </p:nvPr>
        </p:nvSpPr>
        <p:spPr>
          <a:xfrm>
            <a:off x="1173163" y="696913"/>
            <a:ext cx="4638675" cy="3479800"/>
          </a:xfrm>
          <a:ln/>
        </p:spPr>
      </p:sp>
      <p:sp>
        <p:nvSpPr>
          <p:cNvPr id="1131523"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21836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28</a:t>
            </a:fld>
            <a:endParaRPr lang="en-GB" altLang="en-US"/>
          </a:p>
        </p:txBody>
      </p:sp>
    </p:spTree>
    <p:extLst>
      <p:ext uri="{BB962C8B-B14F-4D97-AF65-F5344CB8AC3E}">
        <p14:creationId xmlns:p14="http://schemas.microsoft.com/office/powerpoint/2010/main" val="113416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F15C8A1-EF57-4AAE-B2E3-53374EAD75D9}" type="slidenum">
              <a:rPr lang="en-GB" altLang="en-US" smtClean="0"/>
              <a:pPr>
                <a:spcBef>
                  <a:spcPct val="0"/>
                </a:spcBef>
              </a:pPr>
              <a:t>31</a:t>
            </a:fld>
            <a:endParaRPr lang="en-GB" alt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03379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0807871-1312-4A8E-88EA-D31185CB2B18}" type="slidenum">
              <a:rPr lang="en-GB" altLang="en-US" smtClean="0"/>
              <a:pPr>
                <a:spcBef>
                  <a:spcPct val="0"/>
                </a:spcBef>
              </a:pPr>
              <a:t>33</a:t>
            </a:fld>
            <a:endParaRPr lang="en-GB" alt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nl-NL" altLang="en-US" sz="1400" smtClean="0"/>
          </a:p>
        </p:txBody>
      </p:sp>
    </p:spTree>
    <p:extLst>
      <p:ext uri="{BB962C8B-B14F-4D97-AF65-F5344CB8AC3E}">
        <p14:creationId xmlns:p14="http://schemas.microsoft.com/office/powerpoint/2010/main" val="237411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4F5654F-A6AF-4B02-B906-2DC689ECAF12}" type="slidenum">
              <a:rPr lang="en-GB" altLang="en-US" smtClean="0"/>
              <a:pPr>
                <a:spcBef>
                  <a:spcPct val="0"/>
                </a:spcBef>
              </a:pPr>
              <a:t>4</a:t>
            </a:fld>
            <a:endParaRPr lang="en-GB" altLang="en-US"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1498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685823C-EAC5-4CB2-8E35-882E1BB8FEA2}" type="slidenum">
              <a:rPr lang="en-GB" altLang="en-US" smtClean="0"/>
              <a:pPr>
                <a:spcBef>
                  <a:spcPct val="0"/>
                </a:spcBef>
              </a:pPr>
              <a:t>34</a:t>
            </a:fld>
            <a:endParaRPr lang="en-GB" alt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z="1400" smtClean="0"/>
              <a:t>An architectural style can be regarded as a set of constraints on the architectural components and their interaction</a:t>
            </a:r>
          </a:p>
          <a:p>
            <a:pPr eaLnBrk="1" hangingPunct="1"/>
            <a:r>
              <a:rPr lang="en-GB" altLang="en-US" smtClean="0"/>
              <a:t>http://en.wikipedia.org/wiki/Architectural_style </a:t>
            </a:r>
          </a:p>
          <a:p>
            <a:pPr eaLnBrk="1" hangingPunct="1"/>
            <a:endParaRPr lang="en-GB" altLang="en-US" smtClean="0"/>
          </a:p>
        </p:txBody>
      </p:sp>
    </p:spTree>
    <p:extLst>
      <p:ext uri="{BB962C8B-B14F-4D97-AF65-F5344CB8AC3E}">
        <p14:creationId xmlns:p14="http://schemas.microsoft.com/office/powerpoint/2010/main" val="336185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1D6DEEF-BEA1-4DE2-9FC7-1BE1520D25E6}" type="slidenum">
              <a:rPr lang="en-GB" altLang="en-US" smtClean="0"/>
              <a:pPr>
                <a:spcBef>
                  <a:spcPct val="0"/>
                </a:spcBef>
              </a:pPr>
              <a:t>35</a:t>
            </a:fld>
            <a:endParaRPr lang="en-GB" altLang="en-US" smtClean="0"/>
          </a:p>
        </p:txBody>
      </p:sp>
      <p:sp>
        <p:nvSpPr>
          <p:cNvPr id="52227" name="Rectangle 2"/>
          <p:cNvSpPr>
            <a:spLocks noChangeArrowheads="1" noTextEdit="1"/>
          </p:cNvSpPr>
          <p:nvPr>
            <p:ph type="sldImg"/>
          </p:nvPr>
        </p:nvSpPr>
        <p:spPr>
          <a:xfrm>
            <a:off x="1754188" y="762000"/>
            <a:ext cx="3352800" cy="2514600"/>
          </a:xfrm>
          <a:ln/>
        </p:spPr>
      </p:sp>
      <p:sp>
        <p:nvSpPr>
          <p:cNvPr id="52228" name="Rectangle 3"/>
          <p:cNvSpPr>
            <a:spLocks noGrp="1" noChangeArrowheads="1"/>
          </p:cNvSpPr>
          <p:nvPr>
            <p:ph type="body" idx="1"/>
          </p:nvPr>
        </p:nvSpPr>
        <p:spPr>
          <a:xfrm>
            <a:off x="1219200" y="3505200"/>
            <a:ext cx="4648200" cy="4953000"/>
          </a:xfrm>
          <a:noFill/>
        </p:spPr>
        <p:txBody>
          <a:bodyPr lIns="89520" tIns="44760" rIns="89520" bIns="44760"/>
          <a:lstStyle/>
          <a:p>
            <a:pPr eaLnBrk="1" hangingPunct="1"/>
            <a:endParaRPr lang="nl-NL" altLang="en-US" smtClean="0"/>
          </a:p>
        </p:txBody>
      </p:sp>
    </p:spTree>
    <p:extLst>
      <p:ext uri="{BB962C8B-B14F-4D97-AF65-F5344CB8AC3E}">
        <p14:creationId xmlns:p14="http://schemas.microsoft.com/office/powerpoint/2010/main" val="80171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2A82804B-8627-42CE-A6F3-11A9540513EA}" type="slidenum">
              <a:rPr lang="en-GB" altLang="en-US" smtClean="0"/>
              <a:pPr>
                <a:spcBef>
                  <a:spcPct val="0"/>
                </a:spcBef>
              </a:pPr>
              <a:t>37</a:t>
            </a:fld>
            <a:endParaRPr lang="en-GB" alt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37174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2702241-12E2-46D1-A049-F487F71485B7}" type="slidenum">
              <a:rPr lang="en-GB" altLang="en-US" smtClean="0"/>
              <a:pPr>
                <a:spcBef>
                  <a:spcPct val="0"/>
                </a:spcBef>
              </a:pPr>
              <a:t>38</a:t>
            </a:fld>
            <a:endParaRPr lang="en-GB" alt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454465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0CFA0FE-7FCA-4059-9605-3FB6178C4476}" type="slidenum">
              <a:rPr lang="en-GB" altLang="en-US" smtClean="0"/>
              <a:pPr>
                <a:spcBef>
                  <a:spcPct val="0"/>
                </a:spcBef>
              </a:pPr>
              <a:t>39</a:t>
            </a:fld>
            <a:endParaRPr lang="en-GB" alt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8833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9BD1503-3DF1-4E64-8452-7CDBB30251F1}" type="slidenum">
              <a:rPr lang="en-GB" altLang="en-US" smtClean="0"/>
              <a:pPr>
                <a:spcBef>
                  <a:spcPct val="0"/>
                </a:spcBef>
              </a:pPr>
              <a:t>40</a:t>
            </a:fld>
            <a:endParaRPr lang="en-GB" alt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xfrm>
            <a:off x="914400" y="4341813"/>
            <a:ext cx="5029200" cy="4116387"/>
          </a:xfrm>
          <a:noFill/>
        </p:spPr>
        <p:txBody>
          <a:bodyPr/>
          <a:lstStyle/>
          <a:p>
            <a:pPr eaLnBrk="1" hangingPunct="1"/>
            <a:endParaRPr lang="nl-NL" altLang="en-US" smtClean="0"/>
          </a:p>
        </p:txBody>
      </p:sp>
    </p:spTree>
    <p:extLst>
      <p:ext uri="{BB962C8B-B14F-4D97-AF65-F5344CB8AC3E}">
        <p14:creationId xmlns:p14="http://schemas.microsoft.com/office/powerpoint/2010/main" val="1413445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C8A7EB0-8B3E-4398-B920-9EBA075EC178}" type="slidenum">
              <a:rPr lang="en-GB" altLang="en-US" smtClean="0"/>
              <a:pPr>
                <a:spcBef>
                  <a:spcPct val="0"/>
                </a:spcBef>
              </a:pPr>
              <a:t>41</a:t>
            </a:fld>
            <a:endParaRPr lang="en-GB" alt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I will consider clients and servers to be applications. </a:t>
            </a:r>
          </a:p>
          <a:p>
            <a:pPr eaLnBrk="1" hangingPunct="1"/>
            <a:r>
              <a:rPr lang="en-US" altLang="en-US" smtClean="0"/>
              <a:t>It is possible that multiple applications run on a single computer.</a:t>
            </a:r>
          </a:p>
          <a:p>
            <a:pPr eaLnBrk="1" hangingPunct="1"/>
            <a:r>
              <a:rPr lang="en-US" altLang="en-US" smtClean="0"/>
              <a:t>In principle, it is possible that a single computer runs both client and server applications (although this is not the typical application).</a:t>
            </a:r>
          </a:p>
          <a:p>
            <a:pPr eaLnBrk="1" hangingPunct="1"/>
            <a:endParaRPr lang="en-US" altLang="en-US" smtClean="0"/>
          </a:p>
          <a:p>
            <a:pPr eaLnBrk="1" hangingPunct="1"/>
            <a:r>
              <a:rPr lang="en-US" altLang="en-US" smtClean="0"/>
              <a:t>The Client/Server paradigm is a combination of layering and request-response.</a:t>
            </a:r>
            <a:endParaRPr lang="en-GB" altLang="en-US" smtClean="0"/>
          </a:p>
        </p:txBody>
      </p:sp>
    </p:spTree>
    <p:extLst>
      <p:ext uri="{BB962C8B-B14F-4D97-AF65-F5344CB8AC3E}">
        <p14:creationId xmlns:p14="http://schemas.microsoft.com/office/powerpoint/2010/main" val="4032357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077B259-196F-4A98-993D-3126D436906D}" type="slidenum">
              <a:rPr lang="en-GB" altLang="en-US" smtClean="0"/>
              <a:pPr>
                <a:spcBef>
                  <a:spcPct val="0"/>
                </a:spcBef>
              </a:pPr>
              <a:t>42</a:t>
            </a:fld>
            <a:endParaRPr lang="en-GB" alt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xfrm>
            <a:off x="914400" y="4341813"/>
            <a:ext cx="5029200" cy="4116387"/>
          </a:xfrm>
          <a:noFill/>
        </p:spPr>
        <p:txBody>
          <a:bodyPr/>
          <a:lstStyle/>
          <a:p>
            <a:pPr lvl="1" eaLnBrk="1" hangingPunct="1">
              <a:spcBef>
                <a:spcPct val="0"/>
              </a:spcBef>
              <a:buFontTx/>
              <a:buChar char="-"/>
            </a:pPr>
            <a:r>
              <a:rPr lang="en-US" altLang="en-US" smtClean="0"/>
              <a:t>Another force in the evolution:</a:t>
            </a:r>
          </a:p>
          <a:p>
            <a:pPr lvl="1" eaLnBrk="1" hangingPunct="1">
              <a:spcBef>
                <a:spcPct val="0"/>
              </a:spcBef>
            </a:pPr>
            <a:r>
              <a:rPr lang="en-US" altLang="en-US" smtClean="0"/>
              <a:t> -  mainframe and mini-computers could not handle graphical user interfaces</a:t>
            </a:r>
            <a:endParaRPr lang="en-GB" altLang="en-US" smtClean="0"/>
          </a:p>
        </p:txBody>
      </p:sp>
    </p:spTree>
    <p:extLst>
      <p:ext uri="{BB962C8B-B14F-4D97-AF65-F5344CB8AC3E}">
        <p14:creationId xmlns:p14="http://schemas.microsoft.com/office/powerpoint/2010/main" val="2647750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5557FC8-B7FA-4260-B739-21E988DBE9A0}" type="slidenum">
              <a:rPr lang="en-GB" altLang="en-US" smtClean="0"/>
              <a:pPr>
                <a:spcBef>
                  <a:spcPct val="0"/>
                </a:spcBef>
              </a:pPr>
              <a:t>43</a:t>
            </a:fld>
            <a:endParaRPr lang="en-GB" alt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Essence of the model: separate the functionality in layers, where each layer has a</a:t>
            </a:r>
          </a:p>
          <a:p>
            <a:pPr eaLnBrk="1" hangingPunct="1"/>
            <a:r>
              <a:rPr lang="en-US" altLang="en-US" smtClean="0"/>
              <a:t>well-defined, coherent responsability</a:t>
            </a:r>
            <a:endParaRPr lang="en-GB" altLang="en-US" smtClean="0"/>
          </a:p>
        </p:txBody>
      </p:sp>
    </p:spTree>
    <p:extLst>
      <p:ext uri="{BB962C8B-B14F-4D97-AF65-F5344CB8AC3E}">
        <p14:creationId xmlns:p14="http://schemas.microsoft.com/office/powerpoint/2010/main" val="1905911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F74A381-A58D-42CF-8CE3-600D26F06588}" type="slidenum">
              <a:rPr lang="en-GB" altLang="en-US" smtClean="0"/>
              <a:pPr>
                <a:spcBef>
                  <a:spcPct val="0"/>
                </a:spcBef>
              </a:pPr>
              <a:t>44</a:t>
            </a:fld>
            <a:endParaRPr lang="en-GB" alt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xfrm>
            <a:off x="685800" y="4343400"/>
            <a:ext cx="5486400" cy="4114800"/>
          </a:xfrm>
          <a:noFill/>
        </p:spPr>
        <p:txBody>
          <a:bodyPr/>
          <a:lstStyle/>
          <a:p>
            <a:pPr marL="190500" indent="-190500" eaLnBrk="1" hangingPunct="1">
              <a:buFontTx/>
              <a:buChar char="•"/>
            </a:pPr>
            <a:r>
              <a:rPr lang="en-US" altLang="en-US" sz="1400" smtClean="0"/>
              <a:t>A virtual machine architecture can empower the user</a:t>
            </a:r>
          </a:p>
          <a:p>
            <a:pPr marL="190500" indent="-190500" eaLnBrk="1" hangingPunct="1"/>
            <a:r>
              <a:rPr lang="en-US" altLang="en-US" sz="1400" smtClean="0"/>
              <a:t>	by defining a high-level language that allows him to express his ideas </a:t>
            </a:r>
          </a:p>
          <a:p>
            <a:pPr marL="190500" indent="-190500" eaLnBrk="1" hangingPunct="1"/>
            <a:r>
              <a:rPr lang="en-US" altLang="en-US" sz="1400" smtClean="0"/>
              <a:t>	in a easily understandable form</a:t>
            </a:r>
          </a:p>
          <a:p>
            <a:pPr marL="190500" indent="-190500" eaLnBrk="1" hangingPunct="1">
              <a:buFontTx/>
              <a:buChar char="•"/>
            </a:pPr>
            <a:r>
              <a:rPr lang="en-US" altLang="en-US" sz="1400" smtClean="0"/>
              <a:t>In this scenario, the ICT-specialist is not longer responsible </a:t>
            </a:r>
          </a:p>
          <a:p>
            <a:pPr marL="190500" indent="-190500" eaLnBrk="1" hangingPunct="1"/>
            <a:r>
              <a:rPr lang="en-US" altLang="en-US" sz="1400" smtClean="0"/>
              <a:t>	for the application programs </a:t>
            </a:r>
          </a:p>
          <a:p>
            <a:pPr marL="190500" indent="-190500" eaLnBrk="1" hangingPunct="1"/>
            <a:r>
              <a:rPr lang="en-US" altLang="en-US" sz="1400" smtClean="0"/>
              <a:t>	(that execute in a domain that is barely understood by him)</a:t>
            </a:r>
          </a:p>
          <a:p>
            <a:pPr marL="190500" indent="-190500" eaLnBrk="1" hangingPunct="1"/>
            <a:r>
              <a:rPr lang="en-US" altLang="en-US" sz="1400" smtClean="0"/>
              <a:t>	but only for the proper execution platform</a:t>
            </a:r>
          </a:p>
          <a:p>
            <a:pPr marL="190500" indent="-190500" eaLnBrk="1" hangingPunct="1"/>
            <a:endParaRPr lang="en-US" altLang="en-US" smtClean="0"/>
          </a:p>
        </p:txBody>
      </p:sp>
    </p:spTree>
    <p:extLst>
      <p:ext uri="{BB962C8B-B14F-4D97-AF65-F5344CB8AC3E}">
        <p14:creationId xmlns:p14="http://schemas.microsoft.com/office/powerpoint/2010/main" val="93758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Functional decomposition is helpful prior to creating functional requirements documents. If you need software for something, functional decomposition answers the question "What are the functions this software must provide". Decomposing is needed to define fine-grain functions. "I need software for energy efficiency measurement" is too general. That's why we break this into smaller pieces until the point where we clearly understand all the functions the systems need to provide. This can be later used as a checklist for completeness of a system.</a:t>
            </a:r>
          </a:p>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A functional requirements document (FD) is basically a textual representation of functional decomposition. Coding directly from the FD may be ok for procedural languages, but it is not good enough for object-oriented solutions, because it doesn't identify objects. Neither is good for usability planning and testing.</a:t>
            </a:r>
          </a:p>
          <a:p>
            <a:pPr fontAlgn="base"/>
            <a:r>
              <a:rPr lang="en-GB" sz="1200" b="0" i="0" kern="1200" dirty="0" smtClean="0">
                <a:solidFill>
                  <a:schemeClr val="tx1"/>
                </a:solidFill>
                <a:effectLst/>
                <a:latin typeface="Lucida Sans Unicode" pitchFamily="34" charset="0"/>
                <a:ea typeface="+mn-ea"/>
                <a:cs typeface="+mn-cs"/>
              </a:rPr>
              <a:t>My opinion is that you should take some time to create a FD, but not to use it too much of the time. Consult every person that knows the process you are following with your system to find all the functions needed.</a:t>
            </a:r>
          </a:p>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I have a lot of experience in software design, development, and selling, and I use functional decomposition as the first step of development. I use it as a base for the contract, so the client knows what they will get and I know what I must provide.</a:t>
            </a:r>
          </a:p>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6</a:t>
            </a:fld>
            <a:endParaRPr lang="en-GB" altLang="en-US"/>
          </a:p>
        </p:txBody>
      </p:sp>
    </p:spTree>
    <p:extLst>
      <p:ext uri="{BB962C8B-B14F-4D97-AF65-F5344CB8AC3E}">
        <p14:creationId xmlns:p14="http://schemas.microsoft.com/office/powerpoint/2010/main" val="1934494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5EF2548-9008-4C2F-A3FC-14E8A5D70B15}" type="slidenum">
              <a:rPr lang="en-GB" altLang="en-US" smtClean="0"/>
              <a:pPr>
                <a:spcBef>
                  <a:spcPct val="0"/>
                </a:spcBef>
              </a:pPr>
              <a:t>45</a:t>
            </a:fld>
            <a:endParaRPr lang="en-GB" altLang="en-US"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This slide shows various alternatives in the deployment of the layers.</a:t>
            </a:r>
          </a:p>
          <a:p>
            <a:pPr eaLnBrk="1" hangingPunct="1">
              <a:spcBef>
                <a:spcPct val="0"/>
              </a:spcBef>
            </a:pPr>
            <a:endParaRPr lang="en-US" altLang="en-US" smtClean="0"/>
          </a:p>
          <a:p>
            <a:pPr eaLnBrk="1" hangingPunct="1">
              <a:spcBef>
                <a:spcPct val="0"/>
              </a:spcBef>
            </a:pPr>
            <a:r>
              <a:rPr lang="en-US" altLang="en-US" smtClean="0"/>
              <a:t>A request is typically a Remote Procedure Call (RPC) or a SQL-query</a:t>
            </a:r>
          </a:p>
          <a:p>
            <a:pPr eaLnBrk="1" hangingPunct="1">
              <a:spcBef>
                <a:spcPct val="0"/>
              </a:spcBef>
            </a:pPr>
            <a:endParaRPr lang="en-US" altLang="en-US" smtClean="0"/>
          </a:p>
          <a:p>
            <a:pPr eaLnBrk="1" hangingPunct="1">
              <a:spcBef>
                <a:spcPct val="0"/>
              </a:spcBef>
            </a:pPr>
            <a:r>
              <a:rPr lang="en-US" altLang="en-US" smtClean="0"/>
              <a:t>The server has no user interface (for the application; does have one for maintenance).</a:t>
            </a:r>
            <a:endParaRPr lang="en-GB" altLang="en-US" smtClean="0"/>
          </a:p>
        </p:txBody>
      </p:sp>
    </p:spTree>
    <p:extLst>
      <p:ext uri="{BB962C8B-B14F-4D97-AF65-F5344CB8AC3E}">
        <p14:creationId xmlns:p14="http://schemas.microsoft.com/office/powerpoint/2010/main" val="57284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88189D6-53AD-4456-823D-599778C86626}" type="slidenum">
              <a:rPr lang="en-GB" altLang="en-US" smtClean="0"/>
              <a:pPr>
                <a:spcBef>
                  <a:spcPct val="0"/>
                </a:spcBef>
              </a:pPr>
              <a:t>46</a:t>
            </a:fld>
            <a:endParaRPr lang="en-GB" altLang="en-US"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The (condensed) response of a request is passed over the network.</a:t>
            </a:r>
          </a:p>
          <a:p>
            <a:pPr eaLnBrk="1" hangingPunct="1">
              <a:spcBef>
                <a:spcPct val="0"/>
              </a:spcBef>
            </a:pPr>
            <a:r>
              <a:rPr lang="en-US" altLang="en-US" smtClean="0"/>
              <a:t>This incurs a lower network-load than thick-client.</a:t>
            </a:r>
            <a:endParaRPr lang="en-GB" altLang="en-US" smtClean="0"/>
          </a:p>
        </p:txBody>
      </p:sp>
    </p:spTree>
    <p:extLst>
      <p:ext uri="{BB962C8B-B14F-4D97-AF65-F5344CB8AC3E}">
        <p14:creationId xmlns:p14="http://schemas.microsoft.com/office/powerpoint/2010/main" val="65467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3097D43-B952-4681-9A6A-32F68310023F}" type="slidenum">
              <a:rPr lang="en-GB" altLang="en-US" smtClean="0"/>
              <a:pPr>
                <a:spcBef>
                  <a:spcPct val="0"/>
                </a:spcBef>
              </a:pPr>
              <a:t>47</a:t>
            </a:fld>
            <a:endParaRPr lang="en-GB" alt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Here, application logic is divided over the client-platform and the server-platform</a:t>
            </a:r>
            <a:endParaRPr lang="en-GB" altLang="en-US" smtClean="0"/>
          </a:p>
        </p:txBody>
      </p:sp>
    </p:spTree>
    <p:extLst>
      <p:ext uri="{BB962C8B-B14F-4D97-AF65-F5344CB8AC3E}">
        <p14:creationId xmlns:p14="http://schemas.microsoft.com/office/powerpoint/2010/main" val="704733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79CA3EB-627E-47F8-83FF-CD97FD58486C}" type="slidenum">
              <a:rPr lang="en-GB" altLang="en-US" smtClean="0"/>
              <a:pPr>
                <a:spcBef>
                  <a:spcPct val="0"/>
                </a:spcBef>
              </a:pPr>
              <a:t>48</a:t>
            </a:fld>
            <a:endParaRPr lang="en-GB" altLang="en-US"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xfrm>
            <a:off x="685800" y="4341813"/>
            <a:ext cx="5715000" cy="4116387"/>
          </a:xfrm>
          <a:noFill/>
        </p:spPr>
        <p:txBody>
          <a:bodyPr lIns="98902" tIns="49451" rIns="98902" bIns="49451"/>
          <a:lstStyle/>
          <a:p>
            <a:pPr eaLnBrk="1" hangingPunct="1"/>
            <a:r>
              <a:rPr lang="en-US" altLang="en-US" smtClean="0"/>
              <a:t>Ad </a:t>
            </a:r>
            <a:r>
              <a:rPr lang="en-US" altLang="en-US" i="1" smtClean="0"/>
              <a:t>multiplicity</a:t>
            </a:r>
            <a:r>
              <a:rPr lang="en-US" altLang="en-US" smtClean="0"/>
              <a:t>: Middleware (ORBs) are loosening the 1-to-1 directed style</a:t>
            </a:r>
          </a:p>
          <a:p>
            <a:pPr eaLnBrk="1" hangingPunct="1"/>
            <a:endParaRPr lang="en-US" altLang="en-US" smtClean="0"/>
          </a:p>
          <a:p>
            <a:pPr eaLnBrk="1" hangingPunct="1"/>
            <a:r>
              <a:rPr lang="en-US" altLang="en-US" smtClean="0"/>
              <a:t>Architectural Style and Interaction Style are introduced later. Briefly explain concepts.</a:t>
            </a:r>
          </a:p>
        </p:txBody>
      </p:sp>
    </p:spTree>
    <p:extLst>
      <p:ext uri="{BB962C8B-B14F-4D97-AF65-F5344CB8AC3E}">
        <p14:creationId xmlns:p14="http://schemas.microsoft.com/office/powerpoint/2010/main" val="297012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8E4C354F-A750-4B2D-BA46-DA6744799AC9}" type="slidenum">
              <a:rPr lang="en-GB" altLang="en-US" smtClean="0"/>
              <a:pPr>
                <a:spcBef>
                  <a:spcPct val="0"/>
                </a:spcBef>
              </a:pPr>
              <a:t>49</a:t>
            </a:fld>
            <a:endParaRPr lang="en-GB" altLang="en-US"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176527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C6F9764-FA08-420C-BBE7-CBCEBADB4900}" type="slidenum">
              <a:rPr lang="en-GB" altLang="en-US" smtClean="0"/>
              <a:pPr>
                <a:spcBef>
                  <a:spcPct val="0"/>
                </a:spcBef>
              </a:pPr>
              <a:t>50</a:t>
            </a:fld>
            <a:endParaRPr lang="en-GB" alt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335991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517E962-02CA-40F3-B1D6-6B4C154EA1D2}" type="slidenum">
              <a:rPr lang="en-GB" altLang="en-US" smtClean="0"/>
              <a:pPr>
                <a:spcBef>
                  <a:spcPct val="0"/>
                </a:spcBef>
              </a:pPr>
              <a:t>51</a:t>
            </a:fld>
            <a:endParaRPr lang="en-GB" altLang="en-US"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Business logic is sometimes called “domain layer”</a:t>
            </a:r>
            <a:endParaRPr lang="en-GB" altLang="en-US" smtClean="0"/>
          </a:p>
        </p:txBody>
      </p:sp>
    </p:spTree>
    <p:extLst>
      <p:ext uri="{BB962C8B-B14F-4D97-AF65-F5344CB8AC3E}">
        <p14:creationId xmlns:p14="http://schemas.microsoft.com/office/powerpoint/2010/main" val="2651440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89521B1-56F6-4D5E-878E-55CCE3A0D141}" type="slidenum">
              <a:rPr lang="en-GB" altLang="en-US" smtClean="0"/>
              <a:pPr>
                <a:spcBef>
                  <a:spcPct val="0"/>
                </a:spcBef>
              </a:pPr>
              <a:t>52</a:t>
            </a:fld>
            <a:endParaRPr lang="en-GB" altLang="en-US"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52596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3E28D952-1803-4179-95D3-479CB3674E64}" type="slidenum">
              <a:rPr lang="en-GB" altLang="en-US" smtClean="0"/>
              <a:pPr>
                <a:spcBef>
                  <a:spcPct val="0"/>
                </a:spcBef>
              </a:pPr>
              <a:t>53</a:t>
            </a:fld>
            <a:endParaRPr lang="en-GB" alt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287017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6F3815E-0847-4546-858F-EE14E141BBC6}" type="slidenum">
              <a:rPr lang="en-GB" altLang="en-US" smtClean="0"/>
              <a:pPr>
                <a:spcBef>
                  <a:spcPct val="0"/>
                </a:spcBef>
              </a:pPr>
              <a:t>54</a:t>
            </a:fld>
            <a:endParaRPr lang="en-GB" alt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Standardisation takes places at the interfaces of the components of the C/S reference model</a:t>
            </a:r>
          </a:p>
          <a:p>
            <a:pPr eaLnBrk="1" hangingPunct="1"/>
            <a:r>
              <a:rPr lang="en-US" altLang="en-US" smtClean="0"/>
              <a:t>SOAP: Simple Object Access Protocol</a:t>
            </a:r>
          </a:p>
          <a:p>
            <a:pPr eaLnBrk="1" hangingPunct="1"/>
            <a:r>
              <a:rPr lang="en-US" altLang="en-US" smtClean="0"/>
              <a:t>HTML	: for application to presentation communication</a:t>
            </a:r>
          </a:p>
          <a:p>
            <a:pPr eaLnBrk="1" hangingPunct="1"/>
            <a:r>
              <a:rPr lang="en-US" altLang="en-US" smtClean="0"/>
              <a:t>CORBA/DCOM: standard for inter-application communication</a:t>
            </a:r>
          </a:p>
          <a:p>
            <a:pPr eaLnBrk="1" hangingPunct="1"/>
            <a:r>
              <a:rPr lang="en-US" altLang="en-US" smtClean="0"/>
              <a:t>XML	: facilitates standard format for data-interchange with semantic information (self-descriptive)</a:t>
            </a:r>
          </a:p>
          <a:p>
            <a:pPr eaLnBrk="1" hangingPunct="1"/>
            <a:r>
              <a:rPr lang="en-US" altLang="en-US" smtClean="0"/>
              <a:t>ODBC	: standard for database access</a:t>
            </a:r>
            <a:endParaRPr lang="en-GB" altLang="en-US" smtClean="0"/>
          </a:p>
        </p:txBody>
      </p:sp>
    </p:spTree>
    <p:extLst>
      <p:ext uri="{BB962C8B-B14F-4D97-AF65-F5344CB8AC3E}">
        <p14:creationId xmlns:p14="http://schemas.microsoft.com/office/powerpoint/2010/main" val="350906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9</a:t>
            </a:fld>
            <a:endParaRPr lang="en-GB" altLang="en-US"/>
          </a:p>
        </p:txBody>
      </p:sp>
    </p:spTree>
    <p:extLst>
      <p:ext uri="{BB962C8B-B14F-4D97-AF65-F5344CB8AC3E}">
        <p14:creationId xmlns:p14="http://schemas.microsoft.com/office/powerpoint/2010/main" val="2870381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063A0C35-03AB-43D2-8611-4B1D9CBE9449}" type="slidenum">
              <a:rPr lang="en-GB" altLang="en-US" smtClean="0"/>
              <a:pPr>
                <a:spcBef>
                  <a:spcPct val="0"/>
                </a:spcBef>
              </a:pPr>
              <a:t>56</a:t>
            </a:fld>
            <a:endParaRPr lang="en-GB" alt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859809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6C51DB9-DF9C-46EB-A499-B65DC3BF95A5}" type="slidenum">
              <a:rPr lang="en-GB" altLang="en-US" smtClean="0"/>
              <a:pPr>
                <a:spcBef>
                  <a:spcPct val="0"/>
                </a:spcBef>
              </a:pPr>
              <a:t>58</a:t>
            </a:fld>
            <a:endParaRPr lang="en-GB" altLang="en-US" smtClean="0"/>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982595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15BB321-6922-4A63-9789-0AF4C6F19D5C}" type="slidenum">
              <a:rPr lang="en-GB" altLang="en-US" smtClean="0"/>
              <a:pPr>
                <a:spcBef>
                  <a:spcPct val="0"/>
                </a:spcBef>
              </a:pPr>
              <a:t>59</a:t>
            </a:fld>
            <a:endParaRPr lang="en-GB" alt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29276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11</a:t>
            </a:fld>
            <a:endParaRPr lang="en-GB"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36623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12</a:t>
            </a:fld>
            <a:endParaRPr lang="en-GB"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22153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13</a:t>
            </a:fld>
            <a:endParaRPr lang="en-GB"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317834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14</a:t>
            </a:fld>
            <a:endParaRPr lang="en-GB"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nl-NL" altLang="en-US" dirty="0" smtClean="0"/>
              <a:t>Q:</a:t>
            </a:r>
            <a:r>
              <a:rPr lang="nl-NL" altLang="en-US" baseline="0" dirty="0" smtClean="0"/>
              <a:t> </a:t>
            </a:r>
            <a:r>
              <a:rPr lang="nl-NL" altLang="en-US" dirty="0" smtClean="0"/>
              <a:t>How about electricity? Is that</a:t>
            </a:r>
            <a:r>
              <a:rPr lang="nl-NL" altLang="en-US" baseline="0" dirty="0" smtClean="0"/>
              <a:t> a subsystem?</a:t>
            </a:r>
          </a:p>
          <a:p>
            <a:r>
              <a:rPr lang="nl-NL" altLang="en-US" baseline="0" dirty="0" smtClean="0"/>
              <a:t>A: No – that is ‘implementation’ technology.</a:t>
            </a:r>
            <a:endParaRPr lang="nl-NL" altLang="en-US" dirty="0"/>
          </a:p>
        </p:txBody>
      </p:sp>
    </p:spTree>
    <p:extLst>
      <p:ext uri="{BB962C8B-B14F-4D97-AF65-F5344CB8AC3E}">
        <p14:creationId xmlns:p14="http://schemas.microsoft.com/office/powerpoint/2010/main" val="61029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0F4558CE-E333-4B04-B047-87D66065FB58}" type="slidenum">
              <a:rPr lang="en-GB" altLang="en-US"/>
              <a:pPr/>
              <a:t>15</a:t>
            </a:fld>
            <a:endParaRPr lang="en-GB" altLang="en-US"/>
          </a:p>
        </p:txBody>
      </p:sp>
      <p:sp>
        <p:nvSpPr>
          <p:cNvPr id="481282" name="Rectangle 2"/>
          <p:cNvSpPr>
            <a:spLocks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07466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3A73C86A-8CCC-413F-98F9-D86BD6A60981}" type="slidenum">
              <a:rPr lang="en-GB" altLang="en-US"/>
              <a:pPr>
                <a:defRPr/>
              </a:pPr>
              <a:t>‹#›</a:t>
            </a:fld>
            <a:endParaRPr lang="en-GB" altLang="en-US"/>
          </a:p>
        </p:txBody>
      </p:sp>
    </p:spTree>
    <p:extLst>
      <p:ext uri="{BB962C8B-B14F-4D97-AF65-F5344CB8AC3E}">
        <p14:creationId xmlns:p14="http://schemas.microsoft.com/office/powerpoint/2010/main" val="152258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BED423D5-FE55-4EBD-AE53-AF35501B72A9}" type="slidenum">
              <a:rPr lang="en-GB" altLang="en-US"/>
              <a:pPr>
                <a:defRPr/>
              </a:pPr>
              <a:t>‹#›</a:t>
            </a:fld>
            <a:endParaRPr lang="en-GB" altLang="en-US"/>
          </a:p>
        </p:txBody>
      </p:sp>
    </p:spTree>
    <p:extLst>
      <p:ext uri="{BB962C8B-B14F-4D97-AF65-F5344CB8AC3E}">
        <p14:creationId xmlns:p14="http://schemas.microsoft.com/office/powerpoint/2010/main" val="365012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92150"/>
            <a:ext cx="1943100" cy="60499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85800" y="692150"/>
            <a:ext cx="56769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F42AD6A1-3242-432F-8E9B-3C7594DA573D}" type="slidenum">
              <a:rPr lang="en-GB" altLang="en-US"/>
              <a:pPr>
                <a:defRPr/>
              </a:pPr>
              <a:t>‹#›</a:t>
            </a:fld>
            <a:endParaRPr lang="en-GB" altLang="en-US"/>
          </a:p>
        </p:txBody>
      </p:sp>
    </p:spTree>
    <p:extLst>
      <p:ext uri="{BB962C8B-B14F-4D97-AF65-F5344CB8AC3E}">
        <p14:creationId xmlns:p14="http://schemas.microsoft.com/office/powerpoint/2010/main" val="42738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261719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3200"/>
            </a:lvl1pPr>
          </a:lstStyle>
          <a:p>
            <a:r>
              <a:rPr lang="en-US" dirty="0" smtClean="0"/>
              <a:t>Click to edit Master title style</a:t>
            </a:r>
            <a:endParaRPr lang="sv-SE" dirty="0"/>
          </a:p>
        </p:txBody>
      </p:sp>
      <p:sp>
        <p:nvSpPr>
          <p:cNvPr id="3" name="Platshållare för innehåll 2"/>
          <p:cNvSpPr>
            <a:spLocks noGrp="1"/>
          </p:cNvSpPr>
          <p:nvPr>
            <p:ph idx="1"/>
          </p:nvPr>
        </p:nvSpPr>
        <p:spPr>
          <a:xfrm>
            <a:off x="685800" y="1628800"/>
            <a:ext cx="7772400" cy="4848200"/>
          </a:xfrm>
        </p:spPr>
        <p:txBody>
          <a:bodyPr/>
          <a:lstStyle>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6" name="Rectangle 18"/>
          <p:cNvSpPr>
            <a:spLocks noGrp="1" noChangeArrowheads="1"/>
          </p:cNvSpPr>
          <p:nvPr>
            <p:ph type="sldNum" sz="quarter" idx="12"/>
          </p:nvPr>
        </p:nvSpPr>
        <p:spPr bwMode="auto">
          <a:xfrm>
            <a:off x="8604448" y="6489104"/>
            <a:ext cx="405408" cy="32427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3849320-BEB5-49EA-BA63-E9B2300A7F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9105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163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354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35052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22063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8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620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864D2FA7-8BFA-4249-AA6C-222771949FE8}" type="slidenum">
              <a:rPr lang="en-GB" altLang="en-US"/>
              <a:pPr>
                <a:defRPr/>
              </a:pPr>
              <a:t>‹#›</a:t>
            </a:fld>
            <a:endParaRPr lang="en-GB" altLang="en-US"/>
          </a:p>
        </p:txBody>
      </p:sp>
    </p:spTree>
    <p:extLst>
      <p:ext uri="{BB962C8B-B14F-4D97-AF65-F5344CB8AC3E}">
        <p14:creationId xmlns:p14="http://schemas.microsoft.com/office/powerpoint/2010/main" val="3067194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087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0281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4790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1345591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dirty="0" smtClean="0"/>
              <a:t>Click to edit Master title style</a:t>
            </a:r>
            <a:endParaRPr lang="sv-SE" dirty="0"/>
          </a:p>
        </p:txBody>
      </p:sp>
      <p:sp>
        <p:nvSpPr>
          <p:cNvPr id="3" name="Platshållare för innehåll 2"/>
          <p:cNvSpPr>
            <a:spLocks noGrp="1"/>
          </p:cNvSpPr>
          <p:nvPr>
            <p:ph idx="1"/>
          </p:nvPr>
        </p:nvSpPr>
        <p:spPr>
          <a:xfrm>
            <a:off x="395536" y="1412776"/>
            <a:ext cx="8424936"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62989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935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04983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281825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Slide Number Placeholder 4"/>
          <p:cNvSpPr>
            <a:spLocks noGrp="1"/>
          </p:cNvSpPr>
          <p:nvPr>
            <p:ph type="sldNum" sz="quarter" idx="10"/>
          </p:nvPr>
        </p:nvSpPr>
        <p:spPr/>
        <p:txBody>
          <a:bodyPr/>
          <a:lstStyle>
            <a:lvl1pPr>
              <a:defRPr/>
            </a:lvl1pPr>
          </a:lstStyle>
          <a:p>
            <a:fld id="{904D2D88-24B1-4220-B966-084E4B233BB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9463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82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3D6E57A-6BEC-41F7-9797-BE26502E19F8}" type="slidenum">
              <a:rPr lang="en-GB" altLang="en-US"/>
              <a:pPr>
                <a:defRPr/>
              </a:pPr>
              <a:t>‹#›</a:t>
            </a:fld>
            <a:endParaRPr lang="en-GB" altLang="en-US"/>
          </a:p>
        </p:txBody>
      </p:sp>
    </p:spTree>
    <p:extLst>
      <p:ext uri="{BB962C8B-B14F-4D97-AF65-F5344CB8AC3E}">
        <p14:creationId xmlns:p14="http://schemas.microsoft.com/office/powerpoint/2010/main" val="199491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92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776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593658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509766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1555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05395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hart Placeholder 3"/>
          <p:cNvSpPr>
            <a:spLocks noGrp="1"/>
          </p:cNvSpPr>
          <p:nvPr>
            <p:ph type="chart" sz="half" idx="2"/>
          </p:nvPr>
        </p:nvSpPr>
        <p:spPr>
          <a:xfrm>
            <a:off x="4648200" y="1773238"/>
            <a:ext cx="3810000" cy="4968875"/>
          </a:xfrm>
        </p:spPr>
        <p:txBody>
          <a:bodyPr/>
          <a:lstStyle/>
          <a:p>
            <a:pPr lvl="0"/>
            <a:endParaRPr lang="sv-SE" noProof="0"/>
          </a:p>
        </p:txBody>
      </p:sp>
      <p:sp>
        <p:nvSpPr>
          <p:cNvPr id="5" name="Slide Number Placeholder 4"/>
          <p:cNvSpPr>
            <a:spLocks noGrp="1"/>
          </p:cNvSpPr>
          <p:nvPr>
            <p:ph type="sldNum" sz="quarter" idx="10"/>
          </p:nvPr>
        </p:nvSpPr>
        <p:spPr/>
        <p:txBody>
          <a:bodyPr/>
          <a:lstStyle>
            <a:lvl1pPr>
              <a:defRPr/>
            </a:lvl1pPr>
          </a:lstStyle>
          <a:p>
            <a:fld id="{CAB1A164-8985-47F7-BEA8-BC7E3B3AD0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73960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5800" y="1773238"/>
            <a:ext cx="3810000" cy="240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685800" y="4333875"/>
            <a:ext cx="3810000" cy="2408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half" idx="3"/>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Slide Number Placeholder 4"/>
          <p:cNvSpPr>
            <a:spLocks noGrp="1"/>
          </p:cNvSpPr>
          <p:nvPr>
            <p:ph type="sldNum" sz="quarter" idx="10"/>
          </p:nvPr>
        </p:nvSpPr>
        <p:spPr/>
        <p:txBody>
          <a:bodyPr/>
          <a:lstStyle>
            <a:lvl1pPr>
              <a:defRPr/>
            </a:lvl1pPr>
          </a:lstStyle>
          <a:p>
            <a:fld id="{B30CA2AF-9252-4D8B-8327-DA938B66C8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69655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4930"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GB">
              <a:solidFill>
                <a:srgbClr val="000000"/>
              </a:solidFill>
              <a:latin typeface="Times New Roman" pitchFamily="18" charset="0"/>
            </a:endParaRPr>
          </a:p>
        </p:txBody>
      </p:sp>
      <p:sp>
        <p:nvSpPr>
          <p:cNvPr id="764931" name="Rectangle 3"/>
          <p:cNvSpPr>
            <a:spLocks noChangeArrowheads="1"/>
          </p:cNvSpPr>
          <p:nvPr userDrawn="1"/>
        </p:nvSpPr>
        <p:spPr bwMode="hidden">
          <a:xfrm>
            <a:off x="0" y="1547813"/>
            <a:ext cx="9144000" cy="1711325"/>
          </a:xfrm>
          <a:prstGeom prst="rect">
            <a:avLst/>
          </a:prstGeom>
          <a:solidFill>
            <a:srgbClr val="0C2074"/>
          </a:soli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4934" name="Rectangle 6"/>
          <p:cNvSpPr>
            <a:spLocks noGrp="1" noChangeArrowheads="1"/>
          </p:cNvSpPr>
          <p:nvPr>
            <p:ph type="sldNum" sz="quarter" idx="4"/>
          </p:nvPr>
        </p:nvSpPr>
        <p:spPr/>
        <p:txBody>
          <a:bodyPr/>
          <a:lstStyle>
            <a:lvl1pPr>
              <a:defRPr/>
            </a:lvl1pPr>
          </a:lstStyle>
          <a:p>
            <a:fld id="{D91C26E8-9D9D-4B2F-84D4-AB9CCDDC2AD0}" type="slidenum">
              <a:rPr lang="en-US">
                <a:solidFill>
                  <a:srgbClr val="000000"/>
                </a:solidFill>
              </a:rPr>
              <a:pPr/>
              <a:t>‹#›</a:t>
            </a:fld>
            <a:endParaRPr lang="en-US">
              <a:solidFill>
                <a:srgbClr val="000000"/>
              </a:solidFill>
            </a:endParaRPr>
          </a:p>
        </p:txBody>
      </p:sp>
      <p:sp>
        <p:nvSpPr>
          <p:cNvPr id="764935" name="Rectangle 7"/>
          <p:cNvSpPr>
            <a:spLocks noGrp="1" noChangeArrowheads="1"/>
          </p:cNvSpPr>
          <p:nvPr>
            <p:ph type="ctrTitle"/>
          </p:nvPr>
        </p:nvSpPr>
        <p:spPr>
          <a:xfrm>
            <a:off x="2971800" y="1547813"/>
            <a:ext cx="6019800" cy="1728787"/>
          </a:xfrm>
        </p:spPr>
        <p:txBody>
          <a:bodyPr/>
          <a:lstStyle>
            <a:lvl1pPr>
              <a:defRPr sz="5000">
                <a:solidFill>
                  <a:srgbClr val="FFFFFF"/>
                </a:solidFill>
              </a:defRPr>
            </a:lvl1pPr>
          </a:lstStyle>
          <a:p>
            <a:r>
              <a:rPr lang="en-US"/>
              <a:t>Click to edit Master title style</a:t>
            </a:r>
          </a:p>
        </p:txBody>
      </p:sp>
      <p:sp>
        <p:nvSpPr>
          <p:cNvPr id="764936" name="Rectangle 8"/>
          <p:cNvSpPr>
            <a:spLocks noGrp="1" noChangeArrowheads="1"/>
          </p:cNvSpPr>
          <p:nvPr>
            <p:ph type="subTitle" idx="1"/>
          </p:nvPr>
        </p:nvSpPr>
        <p:spPr>
          <a:xfrm>
            <a:off x="2971800" y="3743325"/>
            <a:ext cx="6019800" cy="1752600"/>
          </a:xfrm>
        </p:spPr>
        <p:txBody>
          <a:bodyPr/>
          <a:lstStyle>
            <a:lvl1pPr marL="0" indent="0">
              <a:buFont typeface="Wingdings" pitchFamily="2" charset="2"/>
              <a:buNone/>
              <a:defRPr sz="3400"/>
            </a:lvl1pPr>
          </a:lstStyle>
          <a:p>
            <a:r>
              <a:rPr lang="en-US"/>
              <a:t>Click to edit Master subtitle style</a:t>
            </a:r>
          </a:p>
        </p:txBody>
      </p:sp>
      <p:sp>
        <p:nvSpPr>
          <p:cNvPr id="764939" name="Line 11"/>
          <p:cNvSpPr>
            <a:spLocks noChangeShapeType="1"/>
          </p:cNvSpPr>
          <p:nvPr userDrawn="1"/>
        </p:nvSpPr>
        <p:spPr bwMode="auto">
          <a:xfrm flipH="1">
            <a:off x="0" y="49212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0" name="Line 12"/>
          <p:cNvSpPr>
            <a:spLocks noChangeShapeType="1"/>
          </p:cNvSpPr>
          <p:nvPr userDrawn="1"/>
        </p:nvSpPr>
        <p:spPr bwMode="auto">
          <a:xfrm flipH="1">
            <a:off x="0" y="57848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1" name="Rectangle 13"/>
          <p:cNvSpPr>
            <a:spLocks noChangeArrowheads="1"/>
          </p:cNvSpPr>
          <p:nvPr userDrawn="1"/>
        </p:nvSpPr>
        <p:spPr bwMode="auto">
          <a:xfrm>
            <a:off x="3041650" y="5335798"/>
            <a:ext cx="1169988" cy="144462"/>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pic>
        <p:nvPicPr>
          <p:cNvPr id="14" name="Bildobjekt 9" descr="Chalmers Univ logo_svart.e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628" y="5121126"/>
            <a:ext cx="2417873" cy="4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1721" y="5085184"/>
            <a:ext cx="4016703" cy="5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ak 12"/>
          <p:cNvCxnSpPr>
            <a:cxnSpLocks noChangeShapeType="1"/>
          </p:cNvCxnSpPr>
          <p:nvPr userDrawn="1"/>
        </p:nvCxnSpPr>
        <p:spPr bwMode="auto">
          <a:xfrm>
            <a:off x="3940541" y="5207659"/>
            <a:ext cx="0" cy="29244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58502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F5587C-60D7-410D-967F-4D4375984EC8}"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DA61EB7-B0F2-4238-B7B8-169D16BBE7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1400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858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fld id="{640AB662-874A-4E6A-948B-F2E6749445CC}" type="slidenum">
              <a:rPr lang="en-GB" altLang="en-US"/>
              <a:pPr>
                <a:defRPr/>
              </a:pPr>
              <a:t>‹#›</a:t>
            </a:fld>
            <a:endParaRPr lang="en-GB" altLang="en-US"/>
          </a:p>
        </p:txBody>
      </p:sp>
    </p:spTree>
    <p:extLst>
      <p:ext uri="{BB962C8B-B14F-4D97-AF65-F5344CB8AC3E}">
        <p14:creationId xmlns:p14="http://schemas.microsoft.com/office/powerpoint/2010/main" val="4286491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4B3AFE-26A1-43ED-B069-D4CD8B042E3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EC0A5865-534F-4443-A680-968ACFE82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34075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355725"/>
            <a:ext cx="4198938"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4238" y="1355725"/>
            <a:ext cx="4200525"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0A9881D-7071-42D1-823D-EBABB5146686}"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2CBF5051-87B0-49C3-A0CE-9D621491E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8617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2F5AE1-939F-46E8-9E79-69CE11646FA8}"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33B51C3-B388-4142-BCFF-BEB50E5918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893338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04A22E-B881-48BC-A0A1-23330B1CA314}"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01FF45E6-6F6D-436A-9856-D42498F9F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04885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62E1C1-F333-4CEC-86E1-87EB36840A24}"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54F55826-2444-46BD-9B15-FBE46B7C1B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355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334462-EC7A-4040-A621-DE6650D761B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5A6A186-8A83-4FA7-88CD-E063A5527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48128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09774E-16E3-459B-A446-7368C8B663AA}"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C088426C-2D9D-4BB4-854F-692712881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21197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32EC645-D326-4BA2-8B74-6459B6FC2E5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36972F7-E08C-465F-BA34-FA4607E45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11908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523875"/>
            <a:ext cx="2136775"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523875"/>
            <a:ext cx="6262688"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E4606E9-1AD2-4A2F-ACC6-2BE1F62F5B71}"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48C6FCC3-4B72-42DB-8863-23B8A50D2E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93796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0350"/>
            <a:ext cx="81724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0550" y="1495425"/>
            <a:ext cx="4010025"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2975" y="1495425"/>
            <a:ext cx="4010025"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5525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6"/>
          <p:cNvSpPr>
            <a:spLocks noGrp="1" noChangeArrowheads="1"/>
          </p:cNvSpPr>
          <p:nvPr>
            <p:ph type="sldNum" sz="quarter" idx="10"/>
          </p:nvPr>
        </p:nvSpPr>
        <p:spPr>
          <a:ln/>
        </p:spPr>
        <p:txBody>
          <a:bodyPr/>
          <a:lstStyle>
            <a:lvl1pPr>
              <a:defRPr/>
            </a:lvl1pPr>
          </a:lstStyle>
          <a:p>
            <a:pPr>
              <a:defRPr/>
            </a:pPr>
            <a:fld id="{8DCC0411-5107-407D-B6AE-3A18B1DE3850}" type="slidenum">
              <a:rPr lang="en-GB" altLang="en-US"/>
              <a:pPr>
                <a:defRPr/>
              </a:pPr>
              <a:t>‹#›</a:t>
            </a:fld>
            <a:endParaRPr lang="en-GB" altLang="en-US"/>
          </a:p>
        </p:txBody>
      </p:sp>
    </p:spTree>
    <p:extLst>
      <p:ext uri="{BB962C8B-B14F-4D97-AF65-F5344CB8AC3E}">
        <p14:creationId xmlns:p14="http://schemas.microsoft.com/office/powerpoint/2010/main" val="138194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fld id="{3DBE7F41-4BA1-437E-ABCC-43095C2C4CC2}" type="slidenum">
              <a:rPr lang="en-GB" altLang="en-US"/>
              <a:pPr>
                <a:defRPr/>
              </a:pPr>
              <a:t>‹#›</a:t>
            </a:fld>
            <a:endParaRPr lang="en-GB" altLang="en-US"/>
          </a:p>
        </p:txBody>
      </p:sp>
    </p:spTree>
    <p:extLst>
      <p:ext uri="{BB962C8B-B14F-4D97-AF65-F5344CB8AC3E}">
        <p14:creationId xmlns:p14="http://schemas.microsoft.com/office/powerpoint/2010/main" val="20468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3"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6" name="Rectangle 6"/>
          <p:cNvSpPr>
            <a:spLocks noGrp="1" noChangeArrowheads="1"/>
          </p:cNvSpPr>
          <p:nvPr>
            <p:ph type="sldNum" sz="quarter" idx="10"/>
          </p:nvPr>
        </p:nvSpPr>
        <p:spPr/>
        <p:txBody>
          <a:bodyPr/>
          <a:lstStyle>
            <a:lvl1pPr>
              <a:defRPr/>
            </a:lvl1pPr>
          </a:lstStyle>
          <a:p>
            <a:pPr>
              <a:defRPr/>
            </a:pPr>
            <a:fld id="{7888666C-2D76-4BF3-8328-64D35275AA0A}" type="slidenum">
              <a:rPr lang="en-GB" altLang="en-US"/>
              <a:pPr>
                <a:defRPr/>
              </a:pPr>
              <a:t>‹#›</a:t>
            </a:fld>
            <a:endParaRPr lang="en-GB" altLang="en-US"/>
          </a:p>
        </p:txBody>
      </p:sp>
    </p:spTree>
    <p:extLst>
      <p:ext uri="{BB962C8B-B14F-4D97-AF65-F5344CB8AC3E}">
        <p14:creationId xmlns:p14="http://schemas.microsoft.com/office/powerpoint/2010/main" val="332326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AC8316A-86E2-4B09-8B04-ACD6C45340AB}" type="slidenum">
              <a:rPr lang="en-GB" altLang="en-US"/>
              <a:pPr>
                <a:defRPr/>
              </a:pPr>
              <a:t>‹#›</a:t>
            </a:fld>
            <a:endParaRPr lang="en-GB" altLang="en-US"/>
          </a:p>
        </p:txBody>
      </p:sp>
    </p:spTree>
    <p:extLst>
      <p:ext uri="{BB962C8B-B14F-4D97-AF65-F5344CB8AC3E}">
        <p14:creationId xmlns:p14="http://schemas.microsoft.com/office/powerpoint/2010/main" val="323704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6"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6"/>
          <p:cNvSpPr>
            <a:spLocks noGrp="1" noChangeArrowheads="1"/>
          </p:cNvSpPr>
          <p:nvPr>
            <p:ph type="sldNum" sz="quarter" idx="10"/>
          </p:nvPr>
        </p:nvSpPr>
        <p:spPr/>
        <p:txBody>
          <a:bodyPr/>
          <a:lstStyle>
            <a:lvl1pPr>
              <a:defRPr/>
            </a:lvl1pPr>
          </a:lstStyle>
          <a:p>
            <a:pPr>
              <a:defRPr/>
            </a:pPr>
            <a:fld id="{625CF57D-4AE1-480F-8C12-005B3A4DD022}" type="slidenum">
              <a:rPr lang="en-GB" altLang="en-US"/>
              <a:pPr>
                <a:defRPr/>
              </a:pPr>
              <a:t>‹#›</a:t>
            </a:fld>
            <a:endParaRPr lang="en-GB" altLang="en-US"/>
          </a:p>
        </p:txBody>
      </p:sp>
    </p:spTree>
    <p:extLst>
      <p:ext uri="{BB962C8B-B14F-4D97-AF65-F5344CB8AC3E}">
        <p14:creationId xmlns:p14="http://schemas.microsoft.com/office/powerpoint/2010/main" val="198267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emf"/><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620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defRPr/>
            </a:pPr>
            <a:endParaRPr lang="sv-SE" altLang="en-US" smtClean="0">
              <a:solidFill>
                <a:srgbClr val="000000"/>
              </a:solidFill>
            </a:endParaRPr>
          </a:p>
        </p:txBody>
      </p:sp>
      <p:sp>
        <p:nvSpPr>
          <p:cNvPr id="1027" name="Rectangle 2"/>
          <p:cNvSpPr>
            <a:spLocks noGrp="1" noChangeArrowheads="1"/>
          </p:cNvSpPr>
          <p:nvPr>
            <p:ph type="title"/>
          </p:nvPr>
        </p:nvSpPr>
        <p:spPr bwMode="auto">
          <a:xfrm>
            <a:off x="685800" y="6921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685800" y="1773238"/>
            <a:ext cx="7772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8EC536-77BA-4B83-AAD6-086789CC8FB7}" type="slidenum">
              <a:rPr lang="en-GB" altLang="en-US"/>
              <a:pPr>
                <a:defRPr/>
              </a:pPr>
              <a:t>‹#›</a:t>
            </a:fld>
            <a:endParaRPr lang="en-GB" altLang="en-US"/>
          </a:p>
        </p:txBody>
      </p:sp>
      <p:grpSp>
        <p:nvGrpSpPr>
          <p:cNvPr id="2" name="Group 10"/>
          <p:cNvGrpSpPr>
            <a:grpSpLocks/>
          </p:cNvGrpSpPr>
          <p:nvPr userDrawn="1"/>
        </p:nvGrpSpPr>
        <p:grpSpPr bwMode="auto">
          <a:xfrm>
            <a:off x="0" y="0"/>
            <a:ext cx="3733800" cy="581025"/>
            <a:chOff x="2097" y="1992"/>
            <a:chExt cx="2160" cy="336"/>
          </a:xfrm>
        </p:grpSpPr>
        <p:pic>
          <p:nvPicPr>
            <p:cNvPr id="1036" name="Picture 11" descr="tuelogo_l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 y="1992"/>
              <a:ext cx="156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 descr="tuelogo_r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3" y="1992"/>
              <a:ext cx="59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8" descr="sub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190500"/>
            <a:ext cx="11780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1033" name="Bildobjekt 9" descr="Chalmers Univ logo_svart.emf"/>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8" descr="Logo GUeng_leftSV.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11" r:id="rId7"/>
    <p:sldLayoutId id="2147483908" r:id="rId8"/>
    <p:sldLayoutId id="2147483912" r:id="rId9"/>
    <p:sldLayoutId id="2147483909" r:id="rId10"/>
    <p:sldLayoutId id="2147483910"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Lucida Sans Unicode" pitchFamily="34" charset="0"/>
        </a:defRPr>
      </a:lvl2pPr>
      <a:lvl3pPr algn="ctr" rtl="0" eaLnBrk="0" fontAlgn="base" hangingPunct="0">
        <a:spcBef>
          <a:spcPct val="0"/>
        </a:spcBef>
        <a:spcAft>
          <a:spcPct val="0"/>
        </a:spcAft>
        <a:defRPr sz="4000">
          <a:solidFill>
            <a:schemeClr val="tx2"/>
          </a:solidFill>
          <a:latin typeface="Lucida Sans Unicode" pitchFamily="34" charset="0"/>
        </a:defRPr>
      </a:lvl3pPr>
      <a:lvl4pPr algn="ctr" rtl="0" eaLnBrk="0" fontAlgn="base" hangingPunct="0">
        <a:spcBef>
          <a:spcPct val="0"/>
        </a:spcBef>
        <a:spcAft>
          <a:spcPct val="0"/>
        </a:spcAft>
        <a:defRPr sz="4000">
          <a:solidFill>
            <a:schemeClr val="tx2"/>
          </a:solidFill>
          <a:latin typeface="Lucida Sans Unicode" pitchFamily="34" charset="0"/>
        </a:defRPr>
      </a:lvl4pPr>
      <a:lvl5pPr algn="ctr" rtl="0" eaLnBrk="0" fontAlgn="base" hangingPunct="0">
        <a:spcBef>
          <a:spcPct val="0"/>
        </a:spcBef>
        <a:spcAft>
          <a:spcPct val="0"/>
        </a:spcAft>
        <a:defRPr sz="4000">
          <a:solidFill>
            <a:schemeClr val="tx2"/>
          </a:solidFill>
          <a:latin typeface="Lucida Sans Unicode" pitchFamily="34" charset="0"/>
        </a:defRPr>
      </a:lvl5pPr>
      <a:lvl6pPr marL="457200" algn="ctr" rtl="0" fontAlgn="base">
        <a:spcBef>
          <a:spcPct val="0"/>
        </a:spcBef>
        <a:spcAft>
          <a:spcPct val="0"/>
        </a:spcAft>
        <a:defRPr sz="4000">
          <a:solidFill>
            <a:schemeClr val="tx2"/>
          </a:solidFill>
          <a:latin typeface="Lucida Sans Unicode" pitchFamily="34" charset="0"/>
        </a:defRPr>
      </a:lvl6pPr>
      <a:lvl7pPr marL="914400" algn="ctr" rtl="0" fontAlgn="base">
        <a:spcBef>
          <a:spcPct val="0"/>
        </a:spcBef>
        <a:spcAft>
          <a:spcPct val="0"/>
        </a:spcAft>
        <a:defRPr sz="4000">
          <a:solidFill>
            <a:schemeClr val="tx2"/>
          </a:solidFill>
          <a:latin typeface="Lucida Sans Unicode" pitchFamily="34" charset="0"/>
        </a:defRPr>
      </a:lvl7pPr>
      <a:lvl8pPr marL="1371600" algn="ctr" rtl="0" fontAlgn="base">
        <a:spcBef>
          <a:spcPct val="0"/>
        </a:spcBef>
        <a:spcAft>
          <a:spcPct val="0"/>
        </a:spcAft>
        <a:defRPr sz="4000">
          <a:solidFill>
            <a:schemeClr val="tx2"/>
          </a:solidFill>
          <a:latin typeface="Lucida Sans Unicode" pitchFamily="34" charset="0"/>
        </a:defRPr>
      </a:lvl8pPr>
      <a:lvl9pPr marL="1828800" algn="ctr" rtl="0" fontAlgn="base">
        <a:spcBef>
          <a:spcPct val="0"/>
        </a:spcBef>
        <a:spcAft>
          <a:spcPct val="0"/>
        </a:spcAft>
        <a:defRPr sz="40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3"/>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4"/>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10049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0" y="5492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1027" name="Rectangle 11"/>
          <p:cNvSpPr>
            <a:spLocks noGrp="1" noChangeArrowheads="1"/>
          </p:cNvSpPr>
          <p:nvPr>
            <p:ph type="body" idx="1"/>
          </p:nvPr>
        </p:nvSpPr>
        <p:spPr bwMode="auto">
          <a:xfrm>
            <a:off x="395288" y="1484313"/>
            <a:ext cx="83534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pic>
        <p:nvPicPr>
          <p:cNvPr id="1028" name="Bildobjekt 9" descr="Chalmers Univ logo_svart.em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1030" name="Bildobjekt 8" descr="Logo GUeng_leftSV.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10636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smtClean="0">
                <a:solidFill>
                  <a:srgbClr val="D9D9D9"/>
                </a:solidFill>
                <a:latin typeface="Calibri" pitchFamily="34" charset="0"/>
              </a:rPr>
              <a:t>MRV Chaudron</a:t>
            </a:r>
            <a:endParaRPr lang="sv-SE" sz="1200" smtClean="0">
              <a:solidFill>
                <a:srgbClr val="D9D9D9"/>
              </a:solidFill>
              <a:latin typeface="Calibri" pitchFamily="34" charset="0"/>
            </a:endParaRPr>
          </a:p>
        </p:txBody>
      </p:sp>
      <p:sp>
        <p:nvSpPr>
          <p:cNvPr id="9" name="Slide Number Placeholder 4"/>
          <p:cNvSpPr>
            <a:spLocks noGrp="1"/>
          </p:cNvSpPr>
          <p:nvPr>
            <p:ph type="sldNum" sz="quarter" idx="4"/>
          </p:nvPr>
        </p:nvSpPr>
        <p:spPr>
          <a:xfrm>
            <a:off x="8532813" y="6308725"/>
            <a:ext cx="503237" cy="457200"/>
          </a:xfrm>
          <a:prstGeom prst="rect">
            <a:avLst/>
          </a:prstGeom>
        </p:spPr>
        <p:txBody>
          <a:bodyPr vert="horz" wrap="square" lIns="91440" tIns="45720" rIns="91440" bIns="45720" numCol="1" anchor="ctr" anchorCtr="0" compatLnSpc="1">
            <a:prstTxWarp prst="textNoShape">
              <a:avLst/>
            </a:prstTxWarp>
          </a:bodyPr>
          <a:lstStyle>
            <a:lvl1pPr algn="r">
              <a:defRPr sz="1600">
                <a:latin typeface="Calibri" panose="020F0502020204030204" pitchFamily="34" charset="0"/>
              </a:defRPr>
            </a:lvl1pPr>
          </a:lstStyle>
          <a:p>
            <a:pPr eaLnBrk="1" hangingPunct="1"/>
            <a:fld id="{57B09355-F746-4B00-A250-FE1624B0F9DA}" type="slidenum">
              <a:rPr lang="en-GB" altLang="en-US" smtClean="0">
                <a:solidFill>
                  <a:srgbClr val="000000"/>
                </a:solidFill>
              </a:rPr>
              <a:pPr eaLnBrk="1" hangingPunct="1"/>
              <a:t>‹#›</a:t>
            </a:fld>
            <a:endParaRPr lang="en-GB" altLang="en-US" smtClean="0">
              <a:solidFill>
                <a:srgbClr val="000000"/>
              </a:solidFill>
            </a:endParaRPr>
          </a:p>
        </p:txBody>
      </p:sp>
    </p:spTree>
    <p:extLst>
      <p:ext uri="{BB962C8B-B14F-4D97-AF65-F5344CB8AC3E}">
        <p14:creationId xmlns:p14="http://schemas.microsoft.com/office/powerpoint/2010/main" val="305946039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38D2F321-34AA-43B8-A54C-5EACB4DC17DB}" type="slidenum">
              <a:rPr lang="en-US">
                <a:solidFill>
                  <a:srgbClr val="000000"/>
                </a:solidFill>
              </a:rPr>
              <a:pPr/>
              <a:t>‹#›</a:t>
            </a:fld>
            <a:endParaRPr lang="en-US">
              <a:solidFill>
                <a:srgbClr val="000000"/>
              </a:solidFill>
            </a:endParaRPr>
          </a:p>
        </p:txBody>
      </p:sp>
      <p:sp>
        <p:nvSpPr>
          <p:cNvPr id="763907" name="Rectangle 3"/>
          <p:cNvSpPr>
            <a:spLocks noChangeArrowheads="1"/>
          </p:cNvSpPr>
          <p:nvPr userDrawn="1"/>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3908" name="Rectangle 4"/>
          <p:cNvSpPr>
            <a:spLocks noGrp="1" noChangeArrowheads="1"/>
          </p:cNvSpPr>
          <p:nvPr>
            <p:ph type="title"/>
          </p:nvPr>
        </p:nvSpPr>
        <p:spPr bwMode="auto">
          <a:xfrm>
            <a:off x="342900" y="523875"/>
            <a:ext cx="8551863" cy="749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63909" name="Rectangle 5"/>
          <p:cNvSpPr>
            <a:spLocks noGrp="1" noChangeArrowheads="1"/>
          </p:cNvSpPr>
          <p:nvPr>
            <p:ph type="body" idx="1"/>
          </p:nvPr>
        </p:nvSpPr>
        <p:spPr bwMode="auto">
          <a:xfrm>
            <a:off x="342900" y="1355725"/>
            <a:ext cx="8551863" cy="4778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63911" name="Line 7"/>
          <p:cNvSpPr>
            <a:spLocks noChangeShapeType="1"/>
          </p:cNvSpPr>
          <p:nvPr userDrawn="1"/>
        </p:nvSpPr>
        <p:spPr bwMode="auto">
          <a:xfrm flipH="1">
            <a:off x="0" y="6237288"/>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2" name="Line 8"/>
          <p:cNvSpPr>
            <a:spLocks noChangeShapeType="1"/>
          </p:cNvSpPr>
          <p:nvPr userDrawn="1"/>
        </p:nvSpPr>
        <p:spPr bwMode="auto">
          <a:xfrm flipH="1">
            <a:off x="0" y="6734175"/>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4" name="Text Box 10"/>
          <p:cNvSpPr txBox="1">
            <a:spLocks noChangeArrowheads="1"/>
          </p:cNvSpPr>
          <p:nvPr userDrawn="1"/>
        </p:nvSpPr>
        <p:spPr bwMode="auto">
          <a:xfrm>
            <a:off x="468313" y="115888"/>
            <a:ext cx="8207375" cy="366712"/>
          </a:xfrm>
          <a:prstGeom prst="rect">
            <a:avLst/>
          </a:prstGeom>
          <a:noFill/>
          <a:ln w="9525">
            <a:noFill/>
            <a:miter lim="800000"/>
            <a:headEnd/>
            <a:tailEnd/>
          </a:ln>
          <a:effectLst/>
        </p:spPr>
        <p:txBody>
          <a:bodyPr>
            <a:spAutoFit/>
          </a:bodyPr>
          <a:lstStyle/>
          <a:p>
            <a:pPr>
              <a:spcBef>
                <a:spcPct val="50000"/>
              </a:spcBef>
            </a:pPr>
            <a:endParaRPr lang="en-GB" sz="1800">
              <a:solidFill>
                <a:srgbClr val="000000"/>
              </a:solidFill>
              <a:latin typeface="Arial" pitchFamily="34" charset="0"/>
            </a:endParaRPr>
          </a:p>
        </p:txBody>
      </p:sp>
      <p:sp>
        <p:nvSpPr>
          <p:cNvPr id="763915" name="Text Box 11"/>
          <p:cNvSpPr txBox="1">
            <a:spLocks noChangeArrowheads="1"/>
          </p:cNvSpPr>
          <p:nvPr userDrawn="1"/>
        </p:nvSpPr>
        <p:spPr bwMode="auto">
          <a:xfrm>
            <a:off x="395288" y="115888"/>
            <a:ext cx="8353425" cy="304800"/>
          </a:xfrm>
          <a:prstGeom prst="rect">
            <a:avLst/>
          </a:prstGeom>
          <a:noFill/>
          <a:ln w="9525">
            <a:noFill/>
            <a:miter lim="800000"/>
            <a:headEnd/>
            <a:tailEnd/>
          </a:ln>
          <a:effectLst/>
        </p:spPr>
        <p:txBody>
          <a:bodyPr>
            <a:spAutoFit/>
          </a:bodyPr>
          <a:lstStyle/>
          <a:p>
            <a:pPr>
              <a:spcBef>
                <a:spcPct val="50000"/>
              </a:spcBef>
            </a:pPr>
            <a:r>
              <a:rPr lang="en-US" sz="1400" dirty="0">
                <a:solidFill>
                  <a:srgbClr val="FFFFFF"/>
                </a:solidFill>
                <a:latin typeface="Arial" pitchFamily="34" charset="0"/>
              </a:rPr>
              <a:t>Advanced Software Architecture</a:t>
            </a:r>
            <a:endParaRPr lang="en-US" sz="1400" dirty="0">
              <a:solidFill>
                <a:srgbClr val="FFFFFF"/>
              </a:solidFill>
              <a:latin typeface="Arial" pitchFamily="34" charset="0"/>
            </a:endParaRPr>
          </a:p>
        </p:txBody>
      </p:sp>
      <p:sp>
        <p:nvSpPr>
          <p:cNvPr id="763916" name="Rectangle 12"/>
          <p:cNvSpPr>
            <a:spLocks noChangeArrowheads="1"/>
          </p:cNvSpPr>
          <p:nvPr userDrawn="1"/>
        </p:nvSpPr>
        <p:spPr bwMode="auto">
          <a:xfrm>
            <a:off x="5886450" y="6629400"/>
            <a:ext cx="730250" cy="88900"/>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sp>
        <p:nvSpPr>
          <p:cNvPr id="763917" name="Rectangle 13"/>
          <p:cNvSpPr>
            <a:spLocks noGrp="1" noChangeArrowheads="1"/>
          </p:cNvSpPr>
          <p:nvPr>
            <p:ph type="ftr" sz="quarter" idx="3"/>
          </p:nvPr>
        </p:nvSpPr>
        <p:spPr bwMode="auto">
          <a:xfrm>
            <a:off x="881063" y="6249988"/>
            <a:ext cx="7380287"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i="1">
                <a:latin typeface="+mn-lt"/>
              </a:defRPr>
            </a:lvl1pPr>
          </a:lstStyle>
          <a:p>
            <a:r>
              <a:rPr lang="en-US" sz="800">
                <a:solidFill>
                  <a:srgbClr val="000000"/>
                </a:solidFill>
              </a:rPr>
              <a:t>MRV Chaudron</a:t>
            </a:r>
          </a:p>
          <a:p>
            <a:r>
              <a:rPr lang="en-US">
                <a:solidFill>
                  <a:srgbClr val="000000"/>
                </a:solidFill>
              </a:rPr>
              <a:t>Sheet </a:t>
            </a:r>
            <a:fld id="{E587709D-CB87-4D3D-A7A8-8901C6383158}" type="slidenum">
              <a:rPr lang="en-US">
                <a:solidFill>
                  <a:srgbClr val="000000"/>
                </a:solidFill>
              </a:rPr>
              <a:pPr/>
              <a:t>‹#›</a:t>
            </a:fld>
            <a:endParaRPr lang="en-US">
              <a:solidFill>
                <a:srgbClr val="000000"/>
              </a:solidFill>
            </a:endParaRPr>
          </a:p>
        </p:txBody>
      </p:sp>
      <p:pic>
        <p:nvPicPr>
          <p:cNvPr id="14"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20738" y="6361266"/>
            <a:ext cx="1440160" cy="2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07236" y="630932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0734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p:fade/>
  </p:transition>
  <p:timing>
    <p:tnLst>
      <p:par>
        <p:cTn id="1" dur="indefinite" restart="never" nodeType="tmRoot"/>
      </p:par>
    </p:tnLst>
  </p:timing>
  <p:hf hdr="0" dt="0"/>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De_Stijl" TargetMode="External"/><Relationship Id="rId3" Type="http://schemas.openxmlformats.org/officeDocument/2006/relationships/hyperlink" Target="mailto:chaudron@chalmers.se"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chaudron@cse.gu.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krollermuller.nl/en/bart-van-der-leck-composition-1917-no-4-leaving-the-factor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en.wikipedia.org/wiki/Architectural_style"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upload.wikimedia.org/wikipedia/en/6/66/Overview_of_a_three-tier_application.p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3.org/TR/SOAP/"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aqs.org/faqs/client-server-faq/"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sdmagazine.com/breakrm/features/s994f2.shtml" TargetMode="External"/><Relationship Id="rId5" Type="http://schemas.openxmlformats.org/officeDocument/2006/relationships/hyperlink" Target="http://www.sepa.tudelft.nl/modulemateriaal/tb141/Comms/inhoud.htm" TargetMode="External"/><Relationship Id="rId4" Type="http://schemas.openxmlformats.org/officeDocument/2006/relationships/hyperlink" Target="http://www.sei.cmu.edu/str/descriptions/clientserver_body.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042988" y="908050"/>
            <a:ext cx="7239000" cy="1081088"/>
          </a:xfrm>
          <a:extLst>
            <a:ext uri="{909E8E84-426E-40DD-AFC4-6F175D3DCCD1}">
              <a14:hiddenFill xmlns:a14="http://schemas.microsoft.com/office/drawing/2010/main">
                <a:solidFill>
                  <a:schemeClr val="tx2"/>
                </a:solidFill>
              </a14:hiddenFill>
            </a:ext>
          </a:extLst>
        </p:spPr>
        <p:txBody>
          <a:bodyPr/>
          <a:lstStyle/>
          <a:p>
            <a:pPr eaLnBrk="1" hangingPunct="1">
              <a:defRPr/>
            </a:pPr>
            <a:r>
              <a:rPr lang="en-US" sz="4800" b="1" smtClean="0">
                <a:effectLst>
                  <a:outerShdw blurRad="38100" dist="38100" dir="2700000" algn="tl">
                    <a:srgbClr val="C0C0C0"/>
                  </a:outerShdw>
                </a:effectLst>
              </a:rPr>
              <a:t>Architectural Styles</a:t>
            </a:r>
            <a:endParaRPr lang="en-GB" sz="4800" smtClean="0">
              <a:effectLst>
                <a:outerShdw blurRad="38100" dist="38100" dir="2700000" algn="tl">
                  <a:srgbClr val="C0C0C0"/>
                </a:outerShdw>
              </a:effectLst>
            </a:endParaRPr>
          </a:p>
        </p:txBody>
      </p:sp>
      <p:sp>
        <p:nvSpPr>
          <p:cNvPr id="22531" name="Rectangle 3"/>
          <p:cNvSpPr>
            <a:spLocks noGrp="1" noChangeArrowheads="1"/>
          </p:cNvSpPr>
          <p:nvPr>
            <p:ph type="subTitle" idx="1"/>
          </p:nvPr>
        </p:nvSpPr>
        <p:spPr>
          <a:xfrm>
            <a:off x="1331913" y="1989138"/>
            <a:ext cx="6816725" cy="2951162"/>
          </a:xfrm>
          <a:noFill/>
        </p:spPr>
        <p:txBody>
          <a:bodyPr/>
          <a:lstStyle/>
          <a:p>
            <a:pPr eaLnBrk="1" hangingPunct="1"/>
            <a:r>
              <a:rPr lang="en-US" altLang="en-US" sz="3600" smtClean="0"/>
              <a:t>M.R.V. Chaudron</a:t>
            </a:r>
          </a:p>
          <a:p>
            <a:pPr eaLnBrk="1" hangingPunct="1"/>
            <a:r>
              <a:rPr lang="en-US" altLang="en-US" sz="1800" smtClean="0">
                <a:hlinkClick r:id="rId3"/>
              </a:rPr>
              <a:t>chaudron@chalmers.se</a:t>
            </a:r>
            <a:r>
              <a:rPr lang="en-US" altLang="en-US" sz="1800" smtClean="0"/>
              <a:t> | </a:t>
            </a:r>
            <a:r>
              <a:rPr lang="en-US" altLang="en-US" sz="1800" smtClean="0">
                <a:hlinkClick r:id="rId4"/>
              </a:rPr>
              <a:t>chaudron@cse.gu.se</a:t>
            </a:r>
            <a:r>
              <a:rPr lang="en-US" altLang="en-US" sz="1800" smtClean="0"/>
              <a:t> </a:t>
            </a:r>
            <a:endParaRPr lang="en-GB" altLang="en-US" sz="1800" smtClean="0"/>
          </a:p>
        </p:txBody>
      </p:sp>
      <p:pic>
        <p:nvPicPr>
          <p:cNvPr id="28" name="Picture 27"/>
          <p:cNvPicPr>
            <a:picLocks noChangeAspect="1"/>
          </p:cNvPicPr>
          <p:nvPr/>
        </p:nvPicPr>
        <p:blipFill>
          <a:blip r:embed="rId5"/>
          <a:stretch>
            <a:fillRect/>
          </a:stretch>
        </p:blipFill>
        <p:spPr>
          <a:xfrm>
            <a:off x="250825" y="3176588"/>
            <a:ext cx="2484438" cy="2484437"/>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6"/>
          <a:stretch>
            <a:fillRect/>
          </a:stretch>
        </p:blipFill>
        <p:spPr>
          <a:xfrm>
            <a:off x="7092950" y="3176588"/>
            <a:ext cx="1754188" cy="248443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7"/>
          <a:stretch>
            <a:fillRect/>
          </a:stretch>
        </p:blipFill>
        <p:spPr>
          <a:xfrm>
            <a:off x="2916238" y="3176588"/>
            <a:ext cx="4006850" cy="2484437"/>
          </a:xfrm>
          <a:prstGeom prst="rect">
            <a:avLst/>
          </a:prstGeom>
          <a:solidFill>
            <a:schemeClr val="bg1"/>
          </a:solidFill>
          <a:effectLst>
            <a:outerShdw blurRad="63500" sx="102000" sy="102000" algn="ctr" rotWithShape="0">
              <a:prstClr val="black">
                <a:alpha val="40000"/>
              </a:prstClr>
            </a:outerShdw>
          </a:effectLst>
        </p:spPr>
      </p:pic>
      <p:sp>
        <p:nvSpPr>
          <p:cNvPr id="2" name="Rectangle 1"/>
          <p:cNvSpPr/>
          <p:nvPr/>
        </p:nvSpPr>
        <p:spPr>
          <a:xfrm>
            <a:off x="1187624" y="6014449"/>
            <a:ext cx="6840760" cy="400110"/>
          </a:xfrm>
          <a:prstGeom prst="rect">
            <a:avLst/>
          </a:prstGeom>
        </p:spPr>
        <p:txBody>
          <a:bodyPr wrap="square">
            <a:spAutoFit/>
          </a:bodyPr>
          <a:lstStyle/>
          <a:p>
            <a:pPr algn="ctr"/>
            <a:r>
              <a:rPr lang="en-GB" sz="2000" dirty="0" smtClean="0">
                <a:hlinkClick r:id="rId8"/>
              </a:rPr>
              <a:t>https://en.wikipedia.org/wiki/De_Stijl</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sz="2800" dirty="0" smtClean="0"/>
              <a:t>Take 4 minutes to write down your ideas</a:t>
            </a:r>
            <a:endParaRPr lang="en-GB" sz="2800" dirty="0"/>
          </a:p>
        </p:txBody>
      </p:sp>
    </p:spTree>
    <p:extLst>
      <p:ext uri="{BB962C8B-B14F-4D97-AF65-F5344CB8AC3E}">
        <p14:creationId xmlns:p14="http://schemas.microsoft.com/office/powerpoint/2010/main" val="193434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4294967295"/>
          </p:nvPr>
        </p:nvSpPr>
        <p:spPr>
          <a:xfrm>
            <a:off x="6915150" y="6400800"/>
            <a:ext cx="1905000" cy="304800"/>
          </a:xfrm>
          <a:prstGeom prst="rect">
            <a:avLst/>
          </a:prstGeom>
        </p:spPr>
        <p:txBody>
          <a:bodyPr/>
          <a:lstStyle/>
          <a:p>
            <a:fld id="{978B6495-374B-4A69-B1AE-6FA8C5E7B41B}" type="slidenum">
              <a:rPr lang="en-GB" altLang="en-US"/>
              <a:pPr/>
              <a:t>11</a:t>
            </a:fld>
            <a:endParaRPr lang="en-GB" altLang="en-US"/>
          </a:p>
        </p:txBody>
      </p:sp>
      <p:sp>
        <p:nvSpPr>
          <p:cNvPr id="478210" name="Rectangle 2"/>
          <p:cNvSpPr>
            <a:spLocks noGrp="1" noChangeArrowheads="1"/>
          </p:cNvSpPr>
          <p:nvPr>
            <p:ph type="title"/>
          </p:nvPr>
        </p:nvSpPr>
        <p:spPr/>
        <p:txBody>
          <a:bodyPr/>
          <a:lstStyle/>
          <a:p>
            <a:r>
              <a:rPr lang="en-US" altLang="en-US" dirty="0"/>
              <a:t>Radio Alarm </a:t>
            </a:r>
            <a:r>
              <a:rPr lang="en-US" altLang="en-US" dirty="0" smtClean="0"/>
              <a:t>Clock (initial)</a:t>
            </a:r>
            <a:endParaRPr lang="nl-NL" altLang="en-US" dirty="0"/>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1001713" y="30400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radio</a:t>
            </a: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187950"/>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16073" y="5416550"/>
            <a:ext cx="791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display</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739531" y="4337050"/>
            <a:ext cx="8624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buttons</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8099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US" altLang="en-US" dirty="0">
                <a:latin typeface="Lucida Sans Unicode" panose="020B0602030504020204" pitchFamily="34" charset="0"/>
              </a:rPr>
              <a:t>What should be the responsibility </a:t>
            </a:r>
            <a:r>
              <a:rPr lang="en-US" altLang="en-US" dirty="0" smtClean="0">
                <a:latin typeface="Lucida Sans Unicode" panose="020B0602030504020204" pitchFamily="34" charset="0"/>
              </a:rPr>
              <a:t>of </a:t>
            </a:r>
            <a:r>
              <a:rPr lang="en-US" altLang="en-US" dirty="0">
                <a:latin typeface="Lucida Sans Unicode" panose="020B0602030504020204" pitchFamily="34" charset="0"/>
              </a:rPr>
              <a:t>each component?</a:t>
            </a:r>
            <a:endParaRPr lang="nl-NL" altLang="en-US" dirty="0">
              <a:latin typeface="Lucida Sans Unicode" panose="020B0602030504020204" pitchFamily="34" charset="0"/>
            </a:endParaRPr>
          </a:p>
        </p:txBody>
      </p:sp>
    </p:spTree>
    <p:extLst>
      <p:ext uri="{BB962C8B-B14F-4D97-AF65-F5344CB8AC3E}">
        <p14:creationId xmlns:p14="http://schemas.microsoft.com/office/powerpoint/2010/main" val="202380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ltLang="en-US"/>
              <a:t>Radio Alarm Clock</a:t>
            </a:r>
            <a:endParaRPr lang="nl-NL" altLang="en-US"/>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619328"/>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39314" y="5847928"/>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878189" y="433705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input</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4002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US" altLang="en-US" dirty="0" smtClean="0">
                <a:latin typeface="Lucida Sans Unicode" panose="020B0602030504020204" pitchFamily="34" charset="0"/>
              </a:rPr>
              <a:t>Naming: aim for generality</a:t>
            </a:r>
            <a:endParaRPr lang="nl-NL" altLang="en-US" dirty="0">
              <a:latin typeface="Lucida Sans Unicode" panose="020B0602030504020204" pitchFamily="34" charset="0"/>
            </a:endParaRPr>
          </a:p>
        </p:txBody>
      </p:sp>
      <p:sp>
        <p:nvSpPr>
          <p:cNvPr id="69" name="Rounded Rectangular Callout 68"/>
          <p:cNvSpPr/>
          <p:nvPr/>
        </p:nvSpPr>
        <p:spPr bwMode="auto">
          <a:xfrm>
            <a:off x="1756093" y="2293382"/>
            <a:ext cx="1375748" cy="746681"/>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0" name="Rounded Rectangular Callout 69"/>
          <p:cNvSpPr/>
          <p:nvPr/>
        </p:nvSpPr>
        <p:spPr bwMode="auto">
          <a:xfrm>
            <a:off x="1892964" y="3717429"/>
            <a:ext cx="2048317" cy="388705"/>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1" name="Rounded Rectangular Callout 70"/>
          <p:cNvSpPr/>
          <p:nvPr/>
        </p:nvSpPr>
        <p:spPr bwMode="auto">
          <a:xfrm>
            <a:off x="1947618" y="5992623"/>
            <a:ext cx="2696390" cy="388705"/>
          </a:xfrm>
          <a:prstGeom prst="wedgeRoundRectCallout">
            <a:avLst>
              <a:gd name="adj1" fmla="val -82364"/>
              <a:gd name="adj2" fmla="val -10002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Alarm 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2" name="Rounded Rectangular Callout 71"/>
          <p:cNvSpPr/>
          <p:nvPr/>
        </p:nvSpPr>
        <p:spPr bwMode="auto">
          <a:xfrm>
            <a:off x="6196990" y="2447805"/>
            <a:ext cx="2341134" cy="388705"/>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rendering</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3" name="Rounded Rectangular Callout 72"/>
          <p:cNvSpPr/>
          <p:nvPr/>
        </p:nvSpPr>
        <p:spPr bwMode="auto">
          <a:xfrm>
            <a:off x="7135117" y="3819589"/>
            <a:ext cx="2045395" cy="441261"/>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4" name="Rounded Rectangular Callout 73"/>
          <p:cNvSpPr/>
          <p:nvPr/>
        </p:nvSpPr>
        <p:spPr bwMode="auto">
          <a:xfrm>
            <a:off x="6951192" y="5114528"/>
            <a:ext cx="2192808" cy="474712"/>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out</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9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ltLang="en-US"/>
              <a:t>Radio Alarm Clock</a:t>
            </a:r>
            <a:endParaRPr lang="nl-NL" altLang="en-US"/>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619328"/>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39314" y="5847928"/>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878189" y="433705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input</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69" name="Rounded Rectangular Callout 68"/>
          <p:cNvSpPr/>
          <p:nvPr/>
        </p:nvSpPr>
        <p:spPr bwMode="auto">
          <a:xfrm>
            <a:off x="1752114" y="2137540"/>
            <a:ext cx="1375748" cy="746681"/>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0" name="Rounded Rectangular Callout 69"/>
          <p:cNvSpPr/>
          <p:nvPr/>
        </p:nvSpPr>
        <p:spPr bwMode="auto">
          <a:xfrm>
            <a:off x="1892964" y="3717429"/>
            <a:ext cx="2048317" cy="388705"/>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1" name="Rounded Rectangular Callout 70"/>
          <p:cNvSpPr/>
          <p:nvPr/>
        </p:nvSpPr>
        <p:spPr bwMode="auto">
          <a:xfrm>
            <a:off x="1947618" y="5992623"/>
            <a:ext cx="2696390" cy="388705"/>
          </a:xfrm>
          <a:prstGeom prst="wedgeRoundRectCallout">
            <a:avLst>
              <a:gd name="adj1" fmla="val -82364"/>
              <a:gd name="adj2" fmla="val -10002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Alarm 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2" name="Rounded Rectangular Callout 71"/>
          <p:cNvSpPr/>
          <p:nvPr/>
        </p:nvSpPr>
        <p:spPr bwMode="auto">
          <a:xfrm>
            <a:off x="6196990" y="2447805"/>
            <a:ext cx="2341134" cy="388705"/>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rendering</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3" name="Rounded Rectangular Callout 72"/>
          <p:cNvSpPr/>
          <p:nvPr/>
        </p:nvSpPr>
        <p:spPr bwMode="auto">
          <a:xfrm>
            <a:off x="7135117" y="3819589"/>
            <a:ext cx="2045395" cy="441261"/>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4" name="Rounded Rectangular Callout 73"/>
          <p:cNvSpPr/>
          <p:nvPr/>
        </p:nvSpPr>
        <p:spPr bwMode="auto">
          <a:xfrm>
            <a:off x="6951192" y="5114528"/>
            <a:ext cx="2192808" cy="474712"/>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out</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5" name="Rounded Rectangular Callout 74"/>
          <p:cNvSpPr/>
          <p:nvPr/>
        </p:nvSpPr>
        <p:spPr bwMode="auto">
          <a:xfrm>
            <a:off x="3431012" y="1844824"/>
            <a:ext cx="1429019" cy="345560"/>
          </a:xfrm>
          <a:prstGeom prst="wedgeRoundRectCallout">
            <a:avLst>
              <a:gd name="adj1" fmla="val -89562"/>
              <a:gd name="adj2" fmla="val 6912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radio</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6" name="Rounded Rectangular Callout 75"/>
          <p:cNvSpPr/>
          <p:nvPr/>
        </p:nvSpPr>
        <p:spPr bwMode="auto">
          <a:xfrm>
            <a:off x="3466553" y="2293060"/>
            <a:ext cx="1429019" cy="345560"/>
          </a:xfrm>
          <a:prstGeom prst="wedgeRoundRectCallout">
            <a:avLst>
              <a:gd name="adj1" fmla="val -89562"/>
              <a:gd name="adj2" fmla="val 6912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CD</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7" name="Rounded Rectangular Callout 76"/>
          <p:cNvSpPr/>
          <p:nvPr/>
        </p:nvSpPr>
        <p:spPr bwMode="auto">
          <a:xfrm>
            <a:off x="3484988" y="2731058"/>
            <a:ext cx="1429019" cy="785655"/>
          </a:xfrm>
          <a:prstGeom prst="wedgeRoundRectCallout">
            <a:avLst>
              <a:gd name="adj1" fmla="val -89562"/>
              <a:gd name="adj2" fmla="val -497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Internet-stream</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258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4294967295"/>
          </p:nvPr>
        </p:nvSpPr>
        <p:spPr>
          <a:xfrm>
            <a:off x="6915150" y="6400800"/>
            <a:ext cx="1905000" cy="304800"/>
          </a:xfrm>
          <a:prstGeom prst="rect">
            <a:avLst/>
          </a:prstGeom>
        </p:spPr>
        <p:txBody>
          <a:bodyPr/>
          <a:lstStyle/>
          <a:p>
            <a:fld id="{978B6495-374B-4A69-B1AE-6FA8C5E7B41B}" type="slidenum">
              <a:rPr lang="en-GB" altLang="en-US"/>
              <a:pPr/>
              <a:t>14</a:t>
            </a:fld>
            <a:endParaRPr lang="en-GB" altLang="en-US"/>
          </a:p>
        </p:txBody>
      </p:sp>
      <p:sp>
        <p:nvSpPr>
          <p:cNvPr id="478210" name="Rectangle 2"/>
          <p:cNvSpPr>
            <a:spLocks noGrp="1" noChangeArrowheads="1"/>
          </p:cNvSpPr>
          <p:nvPr>
            <p:ph type="title"/>
          </p:nvPr>
        </p:nvSpPr>
        <p:spPr/>
        <p:txBody>
          <a:bodyPr/>
          <a:lstStyle/>
          <a:p>
            <a:r>
              <a:rPr lang="en-US" altLang="en-US" dirty="0" smtClean="0"/>
              <a:t>Radio Alarm Clock</a:t>
            </a:r>
            <a:endParaRPr lang="nl-NL" altLang="en-US" dirty="0"/>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085184"/>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13784"/>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355755" y="5187950"/>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7138759" y="5416550"/>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311305" y="390028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7177633" y="412888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t>input</a:t>
            </a:r>
            <a:endParaRPr lang="en-US" altLang="en-US" sz="1800" dirty="0">
              <a:latin typeface="Lucida Sans Unicode" panose="020B0602030504020204" pitchFamily="34" charset="0"/>
            </a:endParaRPr>
          </a:p>
        </p:txBody>
      </p:sp>
      <p:grpSp>
        <p:nvGrpSpPr>
          <p:cNvPr id="2" name="Group 1"/>
          <p:cNvGrpSpPr/>
          <p:nvPr/>
        </p:nvGrpSpPr>
        <p:grpSpPr>
          <a:xfrm>
            <a:off x="3563888" y="5522845"/>
            <a:ext cx="1584176" cy="1164803"/>
            <a:chOff x="3707904" y="3963988"/>
            <a:chExt cx="1584176" cy="1164803"/>
          </a:xfrm>
        </p:grpSpPr>
        <p:sp>
          <p:nvSpPr>
            <p:cNvPr id="478257" name="Rectangle 49"/>
            <p:cNvSpPr>
              <a:spLocks noChangeArrowheads="1"/>
            </p:cNvSpPr>
            <p:nvPr/>
          </p:nvSpPr>
          <p:spPr bwMode="auto">
            <a:xfrm rot="5400000" flipH="1">
              <a:off x="4168331" y="4005043"/>
              <a:ext cx="663321" cy="1584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58" name="Group 50"/>
            <p:cNvGrpSpPr>
              <a:grpSpLocks/>
            </p:cNvGrpSpPr>
            <p:nvPr/>
          </p:nvGrpSpPr>
          <p:grpSpPr bwMode="auto">
            <a:xfrm rot="5400000" flipH="1">
              <a:off x="4630892" y="4121119"/>
              <a:ext cx="501483" cy="187221"/>
              <a:chOff x="3024" y="1824"/>
              <a:chExt cx="336" cy="96"/>
            </a:xfrm>
          </p:grpSpPr>
          <p:sp>
            <p:nvSpPr>
              <p:cNvPr id="478259" name="Line 51"/>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0" name="Oval 52"/>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61" name="Group 53"/>
            <p:cNvGrpSpPr>
              <a:grpSpLocks/>
            </p:cNvGrpSpPr>
            <p:nvPr/>
          </p:nvGrpSpPr>
          <p:grpSpPr bwMode="auto">
            <a:xfrm rot="5400000" flipH="1">
              <a:off x="3997222" y="4121119"/>
              <a:ext cx="501483" cy="187221"/>
              <a:chOff x="3024" y="1824"/>
              <a:chExt cx="336" cy="96"/>
            </a:xfrm>
          </p:grpSpPr>
          <p:sp>
            <p:nvSpPr>
              <p:cNvPr id="478262" name="Line 5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3" name="Oval 5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sp>
          <p:nvSpPr>
            <p:cNvPr id="478264" name="Text Box 56"/>
            <p:cNvSpPr txBox="1">
              <a:spLocks noChangeArrowheads="1"/>
            </p:cNvSpPr>
            <p:nvPr/>
          </p:nvSpPr>
          <p:spPr bwMode="auto">
            <a:xfrm flipH="1">
              <a:off x="3898900" y="4665712"/>
              <a:ext cx="1071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eaLnBrk="0" hangingPunct="0"/>
              <a:r>
                <a:rPr lang="en-US" altLang="en-US" sz="1800" dirty="0">
                  <a:latin typeface="Lucida Sans Unicode" panose="020B0602030504020204" pitchFamily="34" charset="0"/>
                </a:rPr>
                <a:t>controller</a:t>
              </a:r>
            </a:p>
          </p:txBody>
        </p:sp>
      </p:grpSp>
      <p:grpSp>
        <p:nvGrpSpPr>
          <p:cNvPr id="478265" name="Group 57"/>
          <p:cNvGrpSpPr>
            <a:grpSpLocks/>
          </p:cNvGrpSpPr>
          <p:nvPr/>
        </p:nvGrpSpPr>
        <p:grpSpPr bwMode="auto">
          <a:xfrm flipH="1">
            <a:off x="6300192" y="280649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7025680" y="303509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769084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0" hangingPunct="0"/>
            <a:r>
              <a:rPr lang="en-US" altLang="en-US" dirty="0" smtClean="0">
                <a:latin typeface="Lucida Sans Unicode" panose="020B0602030504020204" pitchFamily="34" charset="0"/>
              </a:rPr>
              <a:t>Is the controller a functional area or an implementation component?</a:t>
            </a:r>
            <a:endParaRPr lang="nl-NL" altLang="en-US" dirty="0">
              <a:latin typeface="Lucida Sans Unicode" panose="020B0602030504020204" pitchFamily="34" charset="0"/>
            </a:endParaRPr>
          </a:p>
        </p:txBody>
      </p:sp>
      <p:grpSp>
        <p:nvGrpSpPr>
          <p:cNvPr id="12" name="Group 11"/>
          <p:cNvGrpSpPr/>
          <p:nvPr/>
        </p:nvGrpSpPr>
        <p:grpSpPr>
          <a:xfrm>
            <a:off x="2555776" y="3201611"/>
            <a:ext cx="1552257" cy="2392874"/>
            <a:chOff x="2555776" y="3201611"/>
            <a:chExt cx="1552257" cy="2392874"/>
          </a:xfrm>
        </p:grpSpPr>
        <p:cxnSp>
          <p:nvCxnSpPr>
            <p:cNvPr id="71" name="Elbow Connector 70"/>
            <p:cNvCxnSpPr>
              <a:endCxn id="478263" idx="6"/>
            </p:cNvCxnSpPr>
            <p:nvPr/>
          </p:nvCxnSpPr>
          <p:spPr bwMode="auto">
            <a:xfrm>
              <a:off x="2555776" y="4287076"/>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478263" idx="4"/>
            </p:cNvCxnSpPr>
            <p:nvPr/>
          </p:nvCxnSpPr>
          <p:spPr bwMode="auto">
            <a:xfrm flipH="1" flipV="1">
              <a:off x="2555776" y="5588422"/>
              <a:ext cx="1454561" cy="60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Elbow Connector 78"/>
            <p:cNvCxnSpPr/>
            <p:nvPr/>
          </p:nvCxnSpPr>
          <p:spPr bwMode="auto">
            <a:xfrm>
              <a:off x="2559862" y="3201611"/>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1" name="Group 80"/>
          <p:cNvGrpSpPr/>
          <p:nvPr/>
        </p:nvGrpSpPr>
        <p:grpSpPr>
          <a:xfrm flipH="1">
            <a:off x="4747935" y="3203832"/>
            <a:ext cx="1552257" cy="2392874"/>
            <a:chOff x="2555776" y="3201611"/>
            <a:chExt cx="1552257" cy="2392874"/>
          </a:xfrm>
        </p:grpSpPr>
        <p:cxnSp>
          <p:nvCxnSpPr>
            <p:cNvPr id="82" name="Elbow Connector 81"/>
            <p:cNvCxnSpPr/>
            <p:nvPr/>
          </p:nvCxnSpPr>
          <p:spPr bwMode="auto">
            <a:xfrm>
              <a:off x="2555776" y="4287076"/>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flipV="1">
              <a:off x="2555776" y="5588422"/>
              <a:ext cx="1454561" cy="60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Elbow Connector 83"/>
            <p:cNvCxnSpPr/>
            <p:nvPr/>
          </p:nvCxnSpPr>
          <p:spPr bwMode="auto">
            <a:xfrm>
              <a:off x="2559862" y="3201611"/>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20942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23850" y="476250"/>
            <a:ext cx="8496300" cy="792163"/>
          </a:xfrm>
        </p:spPr>
        <p:txBody>
          <a:bodyPr/>
          <a:lstStyle/>
          <a:p>
            <a:r>
              <a:rPr lang="en-US" altLang="en-US" dirty="0"/>
              <a:t>Radio Alarm Clock</a:t>
            </a:r>
            <a:endParaRPr lang="nl-NL" altLang="en-US" dirty="0"/>
          </a:p>
        </p:txBody>
      </p:sp>
      <p:sp>
        <p:nvSpPr>
          <p:cNvPr id="480322" name="Text Box 66"/>
          <p:cNvSpPr txBox="1">
            <a:spLocks noChangeArrowheads="1"/>
          </p:cNvSpPr>
          <p:nvPr/>
        </p:nvSpPr>
        <p:spPr bwMode="auto">
          <a:xfrm>
            <a:off x="438150" y="1335088"/>
            <a:ext cx="8526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r>
              <a:rPr lang="en-US" altLang="en-US" dirty="0" smtClean="0">
                <a:latin typeface="Lucida Sans Unicode" panose="020B0602030504020204" pitchFamily="34" charset="0"/>
              </a:rPr>
              <a:t>Can your design easily accommodate extensions?</a:t>
            </a:r>
          </a:p>
        </p:txBody>
      </p:sp>
      <p:pic>
        <p:nvPicPr>
          <p:cNvPr id="480324" name="Picture 68" descr="batman_alarm_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133600"/>
            <a:ext cx="2505075"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80326" name="Picture 70" descr="alarm-clock-lamp-3">
            <a:hlinkClick r:id="" tooltip="Click to clos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33600"/>
            <a:ext cx="241300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480328" name="Picture 72" descr="06062110033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324521"/>
            <a:ext cx="2376487" cy="2376488"/>
          </a:xfrm>
          <a:prstGeom prst="rect">
            <a:avLst/>
          </a:prstGeom>
          <a:noFill/>
          <a:extLst>
            <a:ext uri="{909E8E84-426E-40DD-AFC4-6F175D3DCCD1}">
              <a14:hiddenFill xmlns:a14="http://schemas.microsoft.com/office/drawing/2010/main">
                <a:solidFill>
                  <a:srgbClr val="FFFFFF"/>
                </a:solidFill>
              </a14:hiddenFill>
            </a:ext>
          </a:extLst>
        </p:spPr>
      </p:pic>
      <p:sp>
        <p:nvSpPr>
          <p:cNvPr id="480331" name="Text Box 75"/>
          <p:cNvSpPr txBox="1">
            <a:spLocks noChangeArrowheads="1"/>
          </p:cNvSpPr>
          <p:nvPr/>
        </p:nvSpPr>
        <p:spPr bwMode="auto">
          <a:xfrm>
            <a:off x="468313" y="5373688"/>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Lucida Sans Unicode" panose="020B0602030504020204" pitchFamily="34" charset="0"/>
              </a:rPr>
              <a:t>lamp</a:t>
            </a:r>
            <a:endParaRPr lang="nl-NL" altLang="en-US">
              <a:latin typeface="Lucida Sans Unicode" panose="020B0602030504020204" pitchFamily="34" charset="0"/>
            </a:endParaRPr>
          </a:p>
        </p:txBody>
      </p:sp>
      <p:sp>
        <p:nvSpPr>
          <p:cNvPr id="480332" name="Text Box 76"/>
          <p:cNvSpPr txBox="1">
            <a:spLocks noChangeArrowheads="1"/>
          </p:cNvSpPr>
          <p:nvPr/>
        </p:nvSpPr>
        <p:spPr bwMode="auto">
          <a:xfrm>
            <a:off x="3708350" y="4627984"/>
            <a:ext cx="200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temperature</a:t>
            </a:r>
            <a:endParaRPr lang="nl-NL" altLang="en-US" dirty="0">
              <a:latin typeface="Lucida Sans Unicode" panose="020B0602030504020204" pitchFamily="34" charset="0"/>
            </a:endParaRPr>
          </a:p>
        </p:txBody>
      </p:sp>
      <p:sp>
        <p:nvSpPr>
          <p:cNvPr id="480333" name="Text Box 77"/>
          <p:cNvSpPr txBox="1">
            <a:spLocks noChangeArrowheads="1"/>
          </p:cNvSpPr>
          <p:nvPr/>
        </p:nvSpPr>
        <p:spPr bwMode="auto">
          <a:xfrm>
            <a:off x="4427538" y="6165850"/>
            <a:ext cx="394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Train strike/traffic delays</a:t>
            </a:r>
            <a:endParaRPr lang="nl-NL" altLang="en-US" dirty="0">
              <a:latin typeface="Lucida Sans Unicode" panose="020B0602030504020204" pitchFamily="34" charset="0"/>
            </a:endParaRPr>
          </a:p>
        </p:txBody>
      </p:sp>
      <p:sp>
        <p:nvSpPr>
          <p:cNvPr id="480335" name="Text Box 79"/>
          <p:cNvSpPr txBox="1">
            <a:spLocks noChangeArrowheads="1"/>
          </p:cNvSpPr>
          <p:nvPr/>
        </p:nvSpPr>
        <p:spPr bwMode="auto">
          <a:xfrm>
            <a:off x="6948264" y="5492080"/>
            <a:ext cx="165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Bat-alarm</a:t>
            </a:r>
            <a:endParaRPr lang="nl-NL" altLang="en-US" dirty="0">
              <a:latin typeface="Lucida Sans Unicode" panose="020B0602030504020204" pitchFamily="34" charset="0"/>
            </a:endParaRPr>
          </a:p>
        </p:txBody>
      </p:sp>
      <p:sp>
        <p:nvSpPr>
          <p:cNvPr id="480338" name="Text Box 82"/>
          <p:cNvSpPr txBox="1">
            <a:spLocks noChangeArrowheads="1"/>
          </p:cNvSpPr>
          <p:nvPr/>
        </p:nvSpPr>
        <p:spPr bwMode="auto">
          <a:xfrm>
            <a:off x="6588125" y="4430713"/>
            <a:ext cx="1468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chemeClr val="bg1"/>
                </a:solidFill>
                <a:latin typeface="Lucida Sans Unicode" panose="020B0602030504020204" pitchFamily="34" charset="0"/>
              </a:rPr>
              <a:t>Alarm-time</a:t>
            </a:r>
            <a:endParaRPr lang="nl-NL" altLang="en-US" sz="1800" b="1" dirty="0">
              <a:solidFill>
                <a:schemeClr val="bg1"/>
              </a:solidFill>
              <a:latin typeface="Lucida Sans Unicode" panose="020B0602030504020204" pitchFamily="34" charset="0"/>
            </a:endParaRPr>
          </a:p>
        </p:txBody>
      </p:sp>
      <p:sp>
        <p:nvSpPr>
          <p:cNvPr id="480339" name="Oval 83"/>
          <p:cNvSpPr>
            <a:spLocks noChangeArrowheads="1"/>
          </p:cNvSpPr>
          <p:nvPr/>
        </p:nvSpPr>
        <p:spPr bwMode="auto">
          <a:xfrm>
            <a:off x="7235825" y="4797425"/>
            <a:ext cx="360363" cy="2159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480340" name="AutoShape 84"/>
          <p:cNvCxnSpPr>
            <a:cxnSpLocks noChangeShapeType="1"/>
            <a:stCxn id="480339" idx="0"/>
            <a:endCxn id="480338" idx="2"/>
          </p:cNvCxnSpPr>
          <p:nvPr/>
        </p:nvCxnSpPr>
        <p:spPr bwMode="auto">
          <a:xfrm flipH="1">
            <a:off x="7322344" y="4797425"/>
            <a:ext cx="93663" cy="0"/>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0341" name="Text Box 85"/>
          <p:cNvSpPr txBox="1">
            <a:spLocks noChangeArrowheads="1"/>
          </p:cNvSpPr>
          <p:nvPr/>
        </p:nvSpPr>
        <p:spPr bwMode="auto">
          <a:xfrm>
            <a:off x="468313" y="6140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(wireless) atomic clock</a:t>
            </a:r>
            <a:endParaRPr lang="nl-NL" altLang="en-US" dirty="0">
              <a:latin typeface="Lucida Sans Unicode" panose="020B0602030504020204" pitchFamily="34" charset="0"/>
            </a:endParaRPr>
          </a:p>
        </p:txBody>
      </p:sp>
    </p:spTree>
    <p:extLst>
      <p:ext uri="{BB962C8B-B14F-4D97-AF65-F5344CB8AC3E}">
        <p14:creationId xmlns:p14="http://schemas.microsoft.com/office/powerpoint/2010/main" val="369445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0825" y="2060575"/>
            <a:ext cx="1692275" cy="1722438"/>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31747" name="Title 1"/>
          <p:cNvSpPr>
            <a:spLocks noGrp="1"/>
          </p:cNvSpPr>
          <p:nvPr>
            <p:ph type="title"/>
          </p:nvPr>
        </p:nvSpPr>
        <p:spPr/>
        <p:txBody>
          <a:bodyPr/>
          <a:lstStyle/>
          <a:p>
            <a:r>
              <a:rPr lang="en-US" altLang="en-US" smtClean="0"/>
              <a:t>Which Design and Why?</a:t>
            </a:r>
            <a:endParaRPr lang="en-GB" altLang="en-US" smtClean="0"/>
          </a:p>
        </p:txBody>
      </p:sp>
      <p:sp>
        <p:nvSpPr>
          <p:cNvPr id="4" name="Rounded Rectangle 3"/>
          <p:cNvSpPr/>
          <p:nvPr/>
        </p:nvSpPr>
        <p:spPr>
          <a:xfrm>
            <a:off x="330200" y="3059113"/>
            <a:ext cx="1512888" cy="46355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6" name="Rounded Rectangle 5"/>
          <p:cNvSpPr/>
          <p:nvPr/>
        </p:nvSpPr>
        <p:spPr>
          <a:xfrm>
            <a:off x="2195513" y="2066925"/>
            <a:ext cx="1655762" cy="1722438"/>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sp>
        <p:nvSpPr>
          <p:cNvPr id="8" name="Rounded Rectangle 7"/>
          <p:cNvSpPr/>
          <p:nvPr/>
        </p:nvSpPr>
        <p:spPr>
          <a:xfrm>
            <a:off x="2268538" y="3036888"/>
            <a:ext cx="1511300" cy="46355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9" name="Rounded Rectangle 8"/>
          <p:cNvSpPr/>
          <p:nvPr/>
        </p:nvSpPr>
        <p:spPr>
          <a:xfrm>
            <a:off x="4681538" y="2006600"/>
            <a:ext cx="1871662" cy="2016125"/>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10" name="Rounded Rectangle 9"/>
          <p:cNvSpPr/>
          <p:nvPr/>
        </p:nvSpPr>
        <p:spPr>
          <a:xfrm>
            <a:off x="4860925" y="3448050"/>
            <a:ext cx="1512888" cy="43180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11" name="Rounded Rectangle 10"/>
          <p:cNvSpPr/>
          <p:nvPr/>
        </p:nvSpPr>
        <p:spPr>
          <a:xfrm>
            <a:off x="7594600" y="1998663"/>
            <a:ext cx="1331913" cy="2016125"/>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cxnSp>
        <p:nvCxnSpPr>
          <p:cNvPr id="14" name="Straight Arrow Connector 13"/>
          <p:cNvCxnSpPr>
            <a:stCxn id="11" idx="1"/>
          </p:cNvCxnSpPr>
          <p:nvPr/>
        </p:nvCxnSpPr>
        <p:spPr>
          <a:xfrm flipH="1" flipV="1">
            <a:off x="7235825" y="3000375"/>
            <a:ext cx="358775" cy="63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51613" y="3014663"/>
            <a:ext cx="357187" cy="63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04025" y="2887663"/>
            <a:ext cx="250825" cy="250825"/>
          </a:xfrm>
          <a:prstGeom prst="ellipse">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8" name="Elbow Connector 17"/>
          <p:cNvCxnSpPr/>
          <p:nvPr/>
        </p:nvCxnSpPr>
        <p:spPr>
          <a:xfrm flipH="1">
            <a:off x="5621338" y="3014663"/>
            <a:ext cx="936625" cy="433387"/>
          </a:xfrm>
          <a:prstGeom prst="bentConnector4">
            <a:avLst>
              <a:gd name="adj1" fmla="val -24420"/>
              <a:gd name="adj2" fmla="val -98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Block Arc 21"/>
          <p:cNvSpPr/>
          <p:nvPr/>
        </p:nvSpPr>
        <p:spPr>
          <a:xfrm rot="5400000">
            <a:off x="7052469" y="2872582"/>
            <a:ext cx="288925" cy="287337"/>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644590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Factor out what is common</a:t>
            </a:r>
            <a:endParaRPr lang="en-GB" altLang="en-US" smtClean="0"/>
          </a:p>
        </p:txBody>
      </p:sp>
      <p:grpSp>
        <p:nvGrpSpPr>
          <p:cNvPr id="32771" name="Group 28"/>
          <p:cNvGrpSpPr>
            <a:grpSpLocks/>
          </p:cNvGrpSpPr>
          <p:nvPr/>
        </p:nvGrpSpPr>
        <p:grpSpPr bwMode="auto">
          <a:xfrm>
            <a:off x="2484438" y="1844675"/>
            <a:ext cx="3741737" cy="2898775"/>
            <a:chOff x="685800" y="2402618"/>
            <a:chExt cx="3742184" cy="2898590"/>
          </a:xfrm>
        </p:grpSpPr>
        <p:sp>
          <p:nvSpPr>
            <p:cNvPr id="5" name="Rounded Rectangle 4"/>
            <p:cNvSpPr/>
            <p:nvPr/>
          </p:nvSpPr>
          <p:spPr>
            <a:xfrm>
              <a:off x="685800" y="2402618"/>
              <a:ext cx="1692477" cy="1007999"/>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6" name="Rounded Rectangle 5"/>
            <p:cNvSpPr/>
            <p:nvPr/>
          </p:nvSpPr>
          <p:spPr>
            <a:xfrm>
              <a:off x="2772024" y="2412142"/>
              <a:ext cx="1655960" cy="1009586"/>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sp>
          <p:nvSpPr>
            <p:cNvPr id="10" name="Rounded Rectangle 9"/>
            <p:cNvSpPr/>
            <p:nvPr/>
          </p:nvSpPr>
          <p:spPr>
            <a:xfrm>
              <a:off x="1727324" y="4434488"/>
              <a:ext cx="1695653" cy="86672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grpSp>
          <p:nvGrpSpPr>
            <p:cNvPr id="32776" name="Group 12"/>
            <p:cNvGrpSpPr>
              <a:grpSpLocks/>
            </p:cNvGrpSpPr>
            <p:nvPr/>
          </p:nvGrpSpPr>
          <p:grpSpPr bwMode="auto">
            <a:xfrm rot="-5400000">
              <a:off x="2332847" y="4050071"/>
              <a:ext cx="484806" cy="250776"/>
              <a:chOff x="3416780" y="3861048"/>
              <a:chExt cx="484806" cy="250776"/>
            </a:xfrm>
          </p:grpSpPr>
          <p:cxnSp>
            <p:nvCxnSpPr>
              <p:cNvPr id="15" name="Straight Arrow Connector 14"/>
              <p:cNvCxnSpPr/>
              <p:nvPr/>
            </p:nvCxnSpPr>
            <p:spPr>
              <a:xfrm flipV="1">
                <a:off x="3416027" y="3983161"/>
                <a:ext cx="358752" cy="635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50963" y="3860908"/>
                <a:ext cx="250809" cy="250855"/>
              </a:xfrm>
              <a:prstGeom prst="ellipse">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2777" name="Group 6"/>
            <p:cNvGrpSpPr>
              <a:grpSpLocks/>
            </p:cNvGrpSpPr>
            <p:nvPr/>
          </p:nvGrpSpPr>
          <p:grpSpPr bwMode="auto">
            <a:xfrm rot="-5400000">
              <a:off x="1235810" y="3537302"/>
              <a:ext cx="541176" cy="288032"/>
              <a:chOff x="3057798" y="5374409"/>
              <a:chExt cx="541176" cy="288032"/>
            </a:xfrm>
          </p:grpSpPr>
          <p:cxnSp>
            <p:nvCxnSpPr>
              <p:cNvPr id="14" name="Straight Arrow Connector 13"/>
              <p:cNvCxnSpPr/>
              <p:nvPr/>
            </p:nvCxnSpPr>
            <p:spPr>
              <a:xfrm flipH="1" flipV="1">
                <a:off x="3241924" y="5502785"/>
                <a:ext cx="357164" cy="476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Block Arc 21"/>
              <p:cNvSpPr/>
              <p:nvPr/>
            </p:nvSpPr>
            <p:spPr>
              <a:xfrm rot="5400000">
                <a:off x="3056965" y="5375003"/>
                <a:ext cx="288959" cy="287318"/>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2778" name="Group 16"/>
            <p:cNvGrpSpPr>
              <a:grpSpLocks/>
            </p:cNvGrpSpPr>
            <p:nvPr/>
          </p:nvGrpSpPr>
          <p:grpSpPr bwMode="auto">
            <a:xfrm rot="-5400000">
              <a:off x="3355683" y="3543853"/>
              <a:ext cx="541176" cy="288032"/>
              <a:chOff x="3057798" y="5374409"/>
              <a:chExt cx="541176" cy="288032"/>
            </a:xfrm>
          </p:grpSpPr>
          <p:cxnSp>
            <p:nvCxnSpPr>
              <p:cNvPr id="19" name="Straight Arrow Connector 18"/>
              <p:cNvCxnSpPr/>
              <p:nvPr/>
            </p:nvCxnSpPr>
            <p:spPr>
              <a:xfrm flipH="1" flipV="1">
                <a:off x="3242124" y="5502478"/>
                <a:ext cx="357164" cy="476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Block Arc 19"/>
              <p:cNvSpPr/>
              <p:nvPr/>
            </p:nvSpPr>
            <p:spPr>
              <a:xfrm rot="5400000">
                <a:off x="3057166" y="5374696"/>
                <a:ext cx="288959" cy="287318"/>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6" name="Elbow Connector 25"/>
            <p:cNvCxnSpPr>
              <a:endCxn id="16" idx="0"/>
            </p:cNvCxnSpPr>
            <p:nvPr/>
          </p:nvCxnSpPr>
          <p:spPr>
            <a:xfrm>
              <a:off x="1532038" y="3893186"/>
              <a:ext cx="917685" cy="165089"/>
            </a:xfrm>
            <a:prstGeom prst="bentConnector3">
              <a:avLst>
                <a:gd name="adj1" fmla="val 194"/>
              </a:avLst>
            </a:prstGeom>
            <a:solidFill>
              <a:srgbClr val="B9E8FF"/>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8" name="Elbow Connector 27"/>
            <p:cNvCxnSpPr/>
            <p:nvPr/>
          </p:nvCxnSpPr>
          <p:spPr>
            <a:xfrm flipH="1">
              <a:off x="2718043" y="3894773"/>
              <a:ext cx="917685" cy="165089"/>
            </a:xfrm>
            <a:prstGeom prst="bentConnector3">
              <a:avLst>
                <a:gd name="adj1" fmla="val 194"/>
              </a:avLst>
            </a:prstGeom>
            <a:solidFill>
              <a:srgbClr val="B9E8FF"/>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Content Placeholder 4"/>
          <p:cNvSpPr txBox="1">
            <a:spLocks/>
          </p:cNvSpPr>
          <p:nvPr/>
        </p:nvSpPr>
        <p:spPr>
          <a:xfrm>
            <a:off x="395288" y="4941168"/>
            <a:ext cx="8569325" cy="59531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defRPr/>
            </a:pPr>
            <a:r>
              <a:rPr lang="en-US" sz="2400" kern="0" dirty="0" smtClean="0"/>
              <a:t>Payment is </a:t>
            </a:r>
            <a:endParaRPr lang="en-US" sz="2400" kern="0" dirty="0" smtClean="0"/>
          </a:p>
          <a:p>
            <a:pPr marL="514350" indent="-514350">
              <a:buAutoNum type="arabicParenR"/>
              <a:defRPr/>
            </a:pPr>
            <a:r>
              <a:rPr lang="en-US" sz="2400" kern="0" dirty="0" smtClean="0"/>
              <a:t>a </a:t>
            </a:r>
            <a:r>
              <a:rPr lang="en-US" sz="2400" kern="0" dirty="0" smtClean="0"/>
              <a:t>common </a:t>
            </a:r>
            <a:r>
              <a:rPr lang="en-US" sz="2400" kern="0" dirty="0" smtClean="0"/>
              <a:t>service</a:t>
            </a:r>
          </a:p>
          <a:p>
            <a:pPr marL="514350" indent="-514350">
              <a:buAutoNum type="arabicParenR"/>
              <a:defRPr/>
            </a:pPr>
            <a:r>
              <a:rPr lang="en-US" sz="2400" kern="0" dirty="0" smtClean="0"/>
              <a:t>a clear cohesive responsibility</a:t>
            </a:r>
            <a:endParaRPr lang="en-US" sz="2400" kern="0" dirty="0" smtClean="0"/>
          </a:p>
        </p:txBody>
      </p:sp>
    </p:spTree>
    <p:extLst>
      <p:ext uri="{BB962C8B-B14F-4D97-AF65-F5344CB8AC3E}">
        <p14:creationId xmlns:p14="http://schemas.microsoft.com/office/powerpoint/2010/main" val="184082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a:xfrm>
            <a:off x="611560" y="6292106"/>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3F4112E8-69C0-498A-B3D6-7BB6B5A319C5}" type="slidenum">
              <a:rPr lang="en-US" sz="1000" i="1">
                <a:solidFill>
                  <a:srgbClr val="000000"/>
                </a:solidFill>
              </a:rPr>
              <a:pPr/>
              <a:t>18</a:t>
            </a:fld>
            <a:endParaRPr lang="en-US" sz="1000" i="1" dirty="0">
              <a:solidFill>
                <a:srgbClr val="000000"/>
              </a:solidFill>
            </a:endParaRPr>
          </a:p>
        </p:txBody>
      </p:sp>
      <p:sp>
        <p:nvSpPr>
          <p:cNvPr id="1120258" name="Rectangle 2"/>
          <p:cNvSpPr>
            <a:spLocks noGrp="1" noChangeArrowheads="1"/>
          </p:cNvSpPr>
          <p:nvPr>
            <p:ph type="title"/>
          </p:nvPr>
        </p:nvSpPr>
        <p:spPr>
          <a:xfrm>
            <a:off x="323528" y="404664"/>
            <a:ext cx="8568952" cy="1800200"/>
          </a:xfrm>
        </p:spPr>
        <p:txBody>
          <a:bodyPr/>
          <a:lstStyle/>
          <a:p>
            <a:pPr algn="ctr"/>
            <a:r>
              <a:rPr lang="en-US" sz="4000" b="1" dirty="0" smtClean="0"/>
              <a:t>Example Design Case</a:t>
            </a:r>
            <a:r>
              <a:rPr lang="en-US" sz="4000" b="1" dirty="0"/>
              <a:t>: </a:t>
            </a:r>
            <a:r>
              <a:rPr lang="en-US" sz="4000" b="1" dirty="0" smtClean="0"/>
              <a:t/>
            </a:r>
            <a:br>
              <a:rPr lang="en-US" sz="4000" b="1" dirty="0" smtClean="0"/>
            </a:br>
            <a:r>
              <a:rPr lang="en-US" sz="4000" b="1" dirty="0" smtClean="0"/>
              <a:t>Web Shop</a:t>
            </a:r>
            <a:endParaRPr lang="en-US" sz="4000" dirty="0"/>
          </a:p>
        </p:txBody>
      </p:sp>
    </p:spTree>
    <p:extLst>
      <p:ext uri="{BB962C8B-B14F-4D97-AF65-F5344CB8AC3E}">
        <p14:creationId xmlns:p14="http://schemas.microsoft.com/office/powerpoint/2010/main" val="387422900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a:xfrm>
            <a:off x="611560" y="6292106"/>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3F4112E8-69C0-498A-B3D6-7BB6B5A319C5}" type="slidenum">
              <a:rPr lang="en-US" sz="1000" i="1">
                <a:solidFill>
                  <a:srgbClr val="000000"/>
                </a:solidFill>
              </a:rPr>
              <a:pPr/>
              <a:t>19</a:t>
            </a:fld>
            <a:endParaRPr lang="en-US" sz="1000" i="1" dirty="0">
              <a:solidFill>
                <a:srgbClr val="000000"/>
              </a:solidFill>
            </a:endParaRPr>
          </a:p>
        </p:txBody>
      </p:sp>
      <p:sp>
        <p:nvSpPr>
          <p:cNvPr id="1120258" name="Rectangle 2"/>
          <p:cNvSpPr>
            <a:spLocks noGrp="1" noChangeArrowheads="1"/>
          </p:cNvSpPr>
          <p:nvPr>
            <p:ph type="title"/>
          </p:nvPr>
        </p:nvSpPr>
        <p:spPr>
          <a:xfrm>
            <a:off x="323528" y="404664"/>
            <a:ext cx="8568952" cy="679450"/>
          </a:xfrm>
        </p:spPr>
        <p:txBody>
          <a:bodyPr/>
          <a:lstStyle/>
          <a:p>
            <a:r>
              <a:rPr lang="en-US" sz="4000" b="1" dirty="0" smtClean="0"/>
              <a:t>Example Design Case</a:t>
            </a:r>
            <a:r>
              <a:rPr lang="en-US" sz="4000" b="1" dirty="0"/>
              <a:t>: Web </a:t>
            </a:r>
            <a:r>
              <a:rPr lang="en-US" sz="4000" b="1" dirty="0" smtClean="0"/>
              <a:t>Shop</a:t>
            </a:r>
            <a:endParaRPr lang="en-US" sz="4000" dirty="0"/>
          </a:p>
        </p:txBody>
      </p:sp>
      <p:grpSp>
        <p:nvGrpSpPr>
          <p:cNvPr id="1120259" name="Group 3"/>
          <p:cNvGrpSpPr>
            <a:grpSpLocks/>
          </p:cNvGrpSpPr>
          <p:nvPr/>
        </p:nvGrpSpPr>
        <p:grpSpPr bwMode="auto">
          <a:xfrm>
            <a:off x="392113" y="2798341"/>
            <a:ext cx="722312" cy="914400"/>
            <a:chOff x="480" y="1296"/>
            <a:chExt cx="720" cy="912"/>
          </a:xfrm>
        </p:grpSpPr>
        <p:sp>
          <p:nvSpPr>
            <p:cNvPr id="1120260"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1"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2"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3"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4"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a:solidFill>
                  <a:srgbClr val="000000"/>
                </a:solidFill>
                <a:latin typeface="Times" pitchFamily="18" charset="0"/>
              </a:endParaRPr>
            </a:p>
          </p:txBody>
        </p:sp>
      </p:grpSp>
      <p:sp>
        <p:nvSpPr>
          <p:cNvPr id="1120265" name="Text Box 9"/>
          <p:cNvSpPr txBox="1">
            <a:spLocks noChangeArrowheads="1"/>
          </p:cNvSpPr>
          <p:nvPr/>
        </p:nvSpPr>
        <p:spPr bwMode="auto">
          <a:xfrm>
            <a:off x="103188" y="3877841"/>
            <a:ext cx="1565275" cy="457200"/>
          </a:xfrm>
          <a:prstGeom prst="rect">
            <a:avLst/>
          </a:prstGeom>
          <a:noFill/>
          <a:ln w="9525">
            <a:noFill/>
            <a:miter lim="800000"/>
            <a:headEnd/>
            <a:tailEnd/>
          </a:ln>
          <a:effectLst/>
        </p:spPr>
        <p:txBody>
          <a:bodyPr wrap="none">
            <a:spAutoFit/>
          </a:bodyPr>
          <a:lstStyle/>
          <a:p>
            <a:pPr marL="342900" indent="-342900"/>
            <a:r>
              <a:rPr lang="nl-NL">
                <a:solidFill>
                  <a:srgbClr val="000000"/>
                </a:solidFill>
              </a:rPr>
              <a:t>customer</a:t>
            </a:r>
          </a:p>
        </p:txBody>
      </p:sp>
      <p:sp>
        <p:nvSpPr>
          <p:cNvPr id="1120266" name="Rectangle 10"/>
          <p:cNvSpPr>
            <a:spLocks noChangeArrowheads="1"/>
          </p:cNvSpPr>
          <p:nvPr/>
        </p:nvSpPr>
        <p:spPr bwMode="auto">
          <a:xfrm>
            <a:off x="1547813" y="1166391"/>
            <a:ext cx="5688012" cy="5113337"/>
          </a:xfrm>
          <a:prstGeom prst="rect">
            <a:avLst/>
          </a:prstGeom>
          <a:noFill/>
          <a:ln w="28575">
            <a:solidFill>
              <a:schemeClr val="tx1"/>
            </a:solidFill>
            <a:miter lim="800000"/>
            <a:headEnd/>
            <a:tailEnd/>
          </a:ln>
          <a:effectLst/>
        </p:spPr>
        <p:txBody>
          <a:bodyPr wrap="none" anchor="ctr"/>
          <a:lstStyle/>
          <a:p>
            <a:endParaRPr lang="en-GB">
              <a:solidFill>
                <a:srgbClr val="000000"/>
              </a:solidFill>
              <a:latin typeface="Times" pitchFamily="18" charset="0"/>
            </a:endParaRPr>
          </a:p>
        </p:txBody>
      </p:sp>
      <p:grpSp>
        <p:nvGrpSpPr>
          <p:cNvPr id="1120267" name="Group 11"/>
          <p:cNvGrpSpPr>
            <a:grpSpLocks/>
          </p:cNvGrpSpPr>
          <p:nvPr/>
        </p:nvGrpSpPr>
        <p:grpSpPr bwMode="auto">
          <a:xfrm>
            <a:off x="7597775" y="2798341"/>
            <a:ext cx="722313" cy="914400"/>
            <a:chOff x="480" y="1296"/>
            <a:chExt cx="720" cy="912"/>
          </a:xfrm>
        </p:grpSpPr>
        <p:sp>
          <p:nvSpPr>
            <p:cNvPr id="1120268" name="Rectangle 12"/>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9" name="Rectangle 13"/>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0" name="Rectangle 14"/>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1" name="Rectangle 15"/>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2" name="Oval 16"/>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a:solidFill>
                  <a:srgbClr val="000000"/>
                </a:solidFill>
                <a:latin typeface="Times" pitchFamily="18" charset="0"/>
              </a:endParaRPr>
            </a:p>
          </p:txBody>
        </p:sp>
      </p:grpSp>
      <p:sp>
        <p:nvSpPr>
          <p:cNvPr id="1120273" name="Text Box 17"/>
          <p:cNvSpPr txBox="1">
            <a:spLocks noChangeArrowheads="1"/>
          </p:cNvSpPr>
          <p:nvPr/>
        </p:nvSpPr>
        <p:spPr bwMode="auto">
          <a:xfrm>
            <a:off x="7308850" y="3877841"/>
            <a:ext cx="1911350" cy="457200"/>
          </a:xfrm>
          <a:prstGeom prst="rect">
            <a:avLst/>
          </a:prstGeom>
          <a:noFill/>
          <a:ln w="9525">
            <a:noFill/>
            <a:miter lim="800000"/>
            <a:headEnd/>
            <a:tailEnd/>
          </a:ln>
          <a:effectLst/>
        </p:spPr>
        <p:txBody>
          <a:bodyPr wrap="none">
            <a:spAutoFit/>
          </a:bodyPr>
          <a:lstStyle/>
          <a:p>
            <a:pPr marL="342900" indent="-342900"/>
            <a:r>
              <a:rPr lang="nl-NL">
                <a:solidFill>
                  <a:srgbClr val="000000"/>
                </a:solidFill>
              </a:rPr>
              <a:t>shop owner</a:t>
            </a:r>
          </a:p>
        </p:txBody>
      </p:sp>
      <p:grpSp>
        <p:nvGrpSpPr>
          <p:cNvPr id="1120274" name="Group 18"/>
          <p:cNvGrpSpPr>
            <a:grpSpLocks/>
          </p:cNvGrpSpPr>
          <p:nvPr/>
        </p:nvGrpSpPr>
        <p:grpSpPr bwMode="auto">
          <a:xfrm>
            <a:off x="1692275" y="1380703"/>
            <a:ext cx="1512888" cy="504825"/>
            <a:chOff x="1066" y="798"/>
            <a:chExt cx="953" cy="318"/>
          </a:xfrm>
        </p:grpSpPr>
        <p:sp>
          <p:nvSpPr>
            <p:cNvPr id="1120275" name="Oval 19"/>
            <p:cNvSpPr>
              <a:spLocks noChangeArrowheads="1"/>
            </p:cNvSpPr>
            <p:nvPr/>
          </p:nvSpPr>
          <p:spPr bwMode="auto">
            <a:xfrm>
              <a:off x="1066" y="798"/>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76" name="Text Box 20"/>
            <p:cNvSpPr txBox="1">
              <a:spLocks noChangeArrowheads="1"/>
            </p:cNvSpPr>
            <p:nvPr/>
          </p:nvSpPr>
          <p:spPr bwMode="auto">
            <a:xfrm>
              <a:off x="1245" y="820"/>
              <a:ext cx="712"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register</a:t>
              </a:r>
            </a:p>
          </p:txBody>
        </p:sp>
      </p:grpSp>
      <p:grpSp>
        <p:nvGrpSpPr>
          <p:cNvPr id="1120277" name="Group 21"/>
          <p:cNvGrpSpPr>
            <a:grpSpLocks/>
          </p:cNvGrpSpPr>
          <p:nvPr/>
        </p:nvGrpSpPr>
        <p:grpSpPr bwMode="auto">
          <a:xfrm>
            <a:off x="2844800" y="2390353"/>
            <a:ext cx="1512888" cy="504825"/>
            <a:chOff x="1845" y="1624"/>
            <a:chExt cx="953" cy="318"/>
          </a:xfrm>
        </p:grpSpPr>
        <p:sp>
          <p:nvSpPr>
            <p:cNvPr id="1120278" name="Oval 22"/>
            <p:cNvSpPr>
              <a:spLocks noChangeArrowheads="1"/>
            </p:cNvSpPr>
            <p:nvPr/>
          </p:nvSpPr>
          <p:spPr bwMode="auto">
            <a:xfrm>
              <a:off x="1845" y="1624"/>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79" name="Text Box 23"/>
            <p:cNvSpPr txBox="1">
              <a:spLocks noChangeArrowheads="1"/>
            </p:cNvSpPr>
            <p:nvPr/>
          </p:nvSpPr>
          <p:spPr bwMode="auto">
            <a:xfrm>
              <a:off x="2059" y="1658"/>
              <a:ext cx="621"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search</a:t>
              </a:r>
            </a:p>
          </p:txBody>
        </p:sp>
      </p:grpSp>
      <p:grpSp>
        <p:nvGrpSpPr>
          <p:cNvPr id="1120280" name="Group 24"/>
          <p:cNvGrpSpPr>
            <a:grpSpLocks/>
          </p:cNvGrpSpPr>
          <p:nvPr/>
        </p:nvGrpSpPr>
        <p:grpSpPr bwMode="auto">
          <a:xfrm>
            <a:off x="1979613" y="3182516"/>
            <a:ext cx="2239962" cy="504825"/>
            <a:chOff x="1157" y="1796"/>
            <a:chExt cx="1411" cy="318"/>
          </a:xfrm>
        </p:grpSpPr>
        <p:sp>
          <p:nvSpPr>
            <p:cNvPr id="1120281" name="Oval 2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2" name="Text Box 26"/>
            <p:cNvSpPr txBox="1">
              <a:spLocks noChangeArrowheads="1"/>
            </p:cNvSpPr>
            <p:nvPr/>
          </p:nvSpPr>
          <p:spPr bwMode="auto">
            <a:xfrm>
              <a:off x="1212" y="1830"/>
              <a:ext cx="1356"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add item to cart</a:t>
              </a:r>
            </a:p>
          </p:txBody>
        </p:sp>
      </p:grpSp>
      <p:grpSp>
        <p:nvGrpSpPr>
          <p:cNvPr id="1120283" name="Group 27"/>
          <p:cNvGrpSpPr>
            <a:grpSpLocks/>
          </p:cNvGrpSpPr>
          <p:nvPr/>
        </p:nvGrpSpPr>
        <p:grpSpPr bwMode="auto">
          <a:xfrm>
            <a:off x="1908175" y="4047703"/>
            <a:ext cx="2967038" cy="504825"/>
            <a:chOff x="1112" y="2250"/>
            <a:chExt cx="1869" cy="318"/>
          </a:xfrm>
        </p:grpSpPr>
        <p:sp>
          <p:nvSpPr>
            <p:cNvPr id="1120284" name="Oval 2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5" name="Text Box 29"/>
            <p:cNvSpPr txBox="1">
              <a:spLocks noChangeArrowheads="1"/>
            </p:cNvSpPr>
            <p:nvPr/>
          </p:nvSpPr>
          <p:spPr bwMode="auto">
            <a:xfrm>
              <a:off x="1129" y="2284"/>
              <a:ext cx="1852"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remove item from cart</a:t>
              </a:r>
            </a:p>
          </p:txBody>
        </p:sp>
      </p:grpSp>
      <p:grpSp>
        <p:nvGrpSpPr>
          <p:cNvPr id="1120286" name="Group 30"/>
          <p:cNvGrpSpPr>
            <a:grpSpLocks/>
          </p:cNvGrpSpPr>
          <p:nvPr/>
        </p:nvGrpSpPr>
        <p:grpSpPr bwMode="auto">
          <a:xfrm>
            <a:off x="3779838" y="1453728"/>
            <a:ext cx="1512887" cy="504825"/>
            <a:chOff x="1845" y="1171"/>
            <a:chExt cx="953" cy="318"/>
          </a:xfrm>
        </p:grpSpPr>
        <p:sp>
          <p:nvSpPr>
            <p:cNvPr id="1120287" name="Oval 3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8" name="Text Box 32"/>
            <p:cNvSpPr txBox="1">
              <a:spLocks noChangeArrowheads="1"/>
            </p:cNvSpPr>
            <p:nvPr/>
          </p:nvSpPr>
          <p:spPr bwMode="auto">
            <a:xfrm>
              <a:off x="2099" y="1205"/>
              <a:ext cx="505"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login</a:t>
              </a:r>
            </a:p>
          </p:txBody>
        </p:sp>
      </p:grpSp>
      <p:grpSp>
        <p:nvGrpSpPr>
          <p:cNvPr id="1120289" name="Group 33"/>
          <p:cNvGrpSpPr>
            <a:grpSpLocks/>
          </p:cNvGrpSpPr>
          <p:nvPr/>
        </p:nvGrpSpPr>
        <p:grpSpPr bwMode="auto">
          <a:xfrm>
            <a:off x="2339975" y="5125616"/>
            <a:ext cx="2339975" cy="504825"/>
            <a:chOff x="1474" y="2659"/>
            <a:chExt cx="1474" cy="318"/>
          </a:xfrm>
        </p:grpSpPr>
        <p:sp>
          <p:nvSpPr>
            <p:cNvPr id="1120290" name="Oval 3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1" name="Text Box 35"/>
            <p:cNvSpPr txBox="1">
              <a:spLocks noChangeArrowheads="1"/>
            </p:cNvSpPr>
            <p:nvPr/>
          </p:nvSpPr>
          <p:spPr bwMode="auto">
            <a:xfrm>
              <a:off x="1540" y="2693"/>
              <a:ext cx="1408"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pay items in cart</a:t>
              </a:r>
            </a:p>
          </p:txBody>
        </p:sp>
      </p:grpSp>
      <p:grpSp>
        <p:nvGrpSpPr>
          <p:cNvPr id="1120292" name="Group 36"/>
          <p:cNvGrpSpPr>
            <a:grpSpLocks/>
          </p:cNvGrpSpPr>
          <p:nvPr/>
        </p:nvGrpSpPr>
        <p:grpSpPr bwMode="auto">
          <a:xfrm>
            <a:off x="4521200" y="2390353"/>
            <a:ext cx="1922463" cy="685800"/>
            <a:chOff x="2848" y="1434"/>
            <a:chExt cx="1211" cy="432"/>
          </a:xfrm>
        </p:grpSpPr>
        <p:sp>
          <p:nvSpPr>
            <p:cNvPr id="1120293" name="Oval 3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4" name="Text Box 38"/>
            <p:cNvSpPr txBox="1">
              <a:spLocks noChangeArrowheads="1"/>
            </p:cNvSpPr>
            <p:nvPr/>
          </p:nvSpPr>
          <p:spPr bwMode="auto">
            <a:xfrm>
              <a:off x="2948" y="1458"/>
              <a:ext cx="1010" cy="384"/>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add item to</a:t>
              </a:r>
            </a:p>
            <a:p>
              <a:pPr marL="342900" indent="-342900">
                <a:lnSpc>
                  <a:spcPct val="70000"/>
                </a:lnSpc>
              </a:pPr>
              <a:r>
                <a:rPr lang="nl-NL" sz="2000">
                  <a:solidFill>
                    <a:srgbClr val="000000"/>
                  </a:solidFill>
                </a:rPr>
                <a:t>catalogue</a:t>
              </a:r>
            </a:p>
          </p:txBody>
        </p:sp>
      </p:grpSp>
      <p:grpSp>
        <p:nvGrpSpPr>
          <p:cNvPr id="1120295" name="Group 39"/>
          <p:cNvGrpSpPr>
            <a:grpSpLocks/>
          </p:cNvGrpSpPr>
          <p:nvPr/>
        </p:nvGrpSpPr>
        <p:grpSpPr bwMode="auto">
          <a:xfrm>
            <a:off x="4178300" y="3326978"/>
            <a:ext cx="2627313" cy="720725"/>
            <a:chOff x="2632" y="2024"/>
            <a:chExt cx="1655" cy="454"/>
          </a:xfrm>
        </p:grpSpPr>
        <p:sp>
          <p:nvSpPr>
            <p:cNvPr id="1120296" name="Oval 40"/>
            <p:cNvSpPr>
              <a:spLocks noChangeArrowheads="1"/>
            </p:cNvSpPr>
            <p:nvPr/>
          </p:nvSpPr>
          <p:spPr bwMode="auto">
            <a:xfrm>
              <a:off x="2789" y="2024"/>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7" name="Text Box 41"/>
            <p:cNvSpPr txBox="1">
              <a:spLocks noChangeArrowheads="1"/>
            </p:cNvSpPr>
            <p:nvPr/>
          </p:nvSpPr>
          <p:spPr bwMode="auto">
            <a:xfrm>
              <a:off x="2632" y="2060"/>
              <a:ext cx="1655" cy="366"/>
            </a:xfrm>
            <a:prstGeom prst="rect">
              <a:avLst/>
            </a:prstGeom>
            <a:noFill/>
            <a:ln w="9525">
              <a:noFill/>
              <a:miter lim="800000"/>
              <a:headEnd/>
              <a:tailEnd/>
            </a:ln>
            <a:effectLst/>
          </p:spPr>
          <p:txBody>
            <a:bodyPr>
              <a:spAutoFit/>
            </a:bodyPr>
            <a:lstStyle/>
            <a:p>
              <a:pPr marL="342900" indent="-342900">
                <a:lnSpc>
                  <a:spcPct val="80000"/>
                </a:lnSpc>
              </a:pPr>
              <a:r>
                <a:rPr lang="nl-NL" sz="2000">
                  <a:solidFill>
                    <a:srgbClr val="000000"/>
                  </a:solidFill>
                </a:rPr>
                <a:t>remove item </a:t>
              </a:r>
            </a:p>
            <a:p>
              <a:pPr marL="342900" indent="-342900">
                <a:lnSpc>
                  <a:spcPct val="80000"/>
                </a:lnSpc>
              </a:pPr>
              <a:r>
                <a:rPr lang="nl-NL" sz="2000">
                  <a:solidFill>
                    <a:srgbClr val="000000"/>
                  </a:solidFill>
                </a:rPr>
                <a:t>from catalogue</a:t>
              </a:r>
            </a:p>
          </p:txBody>
        </p:sp>
      </p:grpSp>
      <p:grpSp>
        <p:nvGrpSpPr>
          <p:cNvPr id="1120298" name="Group 42"/>
          <p:cNvGrpSpPr>
            <a:grpSpLocks/>
          </p:cNvGrpSpPr>
          <p:nvPr/>
        </p:nvGrpSpPr>
        <p:grpSpPr bwMode="auto">
          <a:xfrm>
            <a:off x="5386388" y="5360566"/>
            <a:ext cx="2078037" cy="504825"/>
            <a:chOff x="3393" y="3305"/>
            <a:chExt cx="1309" cy="318"/>
          </a:xfrm>
        </p:grpSpPr>
        <p:sp>
          <p:nvSpPr>
            <p:cNvPr id="1120299" name="Oval 43"/>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300" name="Text Box 44"/>
            <p:cNvSpPr txBox="1">
              <a:spLocks noChangeArrowheads="1"/>
            </p:cNvSpPr>
            <p:nvPr/>
          </p:nvSpPr>
          <p:spPr bwMode="auto">
            <a:xfrm>
              <a:off x="3402" y="3339"/>
              <a:ext cx="1300"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package &amp; ship</a:t>
              </a:r>
            </a:p>
          </p:txBody>
        </p:sp>
      </p:grpSp>
      <p:cxnSp>
        <p:nvCxnSpPr>
          <p:cNvPr id="1120301" name="AutoShape 45"/>
          <p:cNvCxnSpPr>
            <a:cxnSpLocks noChangeShapeType="1"/>
            <a:stCxn id="1120263" idx="0"/>
            <a:endCxn id="1120275" idx="4"/>
          </p:cNvCxnSpPr>
          <p:nvPr/>
        </p:nvCxnSpPr>
        <p:spPr bwMode="auto">
          <a:xfrm flipV="1">
            <a:off x="1068388" y="1885528"/>
            <a:ext cx="1381125" cy="1323975"/>
          </a:xfrm>
          <a:prstGeom prst="straightConnector1">
            <a:avLst/>
          </a:prstGeom>
          <a:noFill/>
          <a:ln w="9525">
            <a:solidFill>
              <a:schemeClr val="tx1"/>
            </a:solidFill>
            <a:round/>
            <a:headEnd/>
            <a:tailEnd/>
          </a:ln>
          <a:effectLst/>
        </p:spPr>
      </p:cxnSp>
      <p:cxnSp>
        <p:nvCxnSpPr>
          <p:cNvPr id="1120302" name="AutoShape 46"/>
          <p:cNvCxnSpPr>
            <a:cxnSpLocks noChangeShapeType="1"/>
            <a:stCxn id="1120263" idx="0"/>
            <a:endCxn id="1120287" idx="2"/>
          </p:cNvCxnSpPr>
          <p:nvPr/>
        </p:nvCxnSpPr>
        <p:spPr bwMode="auto">
          <a:xfrm flipV="1">
            <a:off x="1068388" y="1706141"/>
            <a:ext cx="2711450" cy="1503362"/>
          </a:xfrm>
          <a:prstGeom prst="straightConnector1">
            <a:avLst/>
          </a:prstGeom>
          <a:noFill/>
          <a:ln w="9525">
            <a:solidFill>
              <a:schemeClr val="tx1"/>
            </a:solidFill>
            <a:round/>
            <a:headEnd/>
            <a:tailEnd/>
          </a:ln>
          <a:effectLst/>
        </p:spPr>
      </p:cxnSp>
      <p:cxnSp>
        <p:nvCxnSpPr>
          <p:cNvPr id="1120303" name="AutoShape 47"/>
          <p:cNvCxnSpPr>
            <a:cxnSpLocks noChangeShapeType="1"/>
            <a:stCxn id="1120263" idx="0"/>
            <a:endCxn id="1120278" idx="2"/>
          </p:cNvCxnSpPr>
          <p:nvPr/>
        </p:nvCxnSpPr>
        <p:spPr bwMode="auto">
          <a:xfrm flipV="1">
            <a:off x="1068388" y="2642766"/>
            <a:ext cx="1776412" cy="566737"/>
          </a:xfrm>
          <a:prstGeom prst="straightConnector1">
            <a:avLst/>
          </a:prstGeom>
          <a:noFill/>
          <a:ln w="9525">
            <a:solidFill>
              <a:schemeClr val="tx1"/>
            </a:solidFill>
            <a:round/>
            <a:headEnd/>
            <a:tailEnd/>
          </a:ln>
          <a:effectLst/>
        </p:spPr>
      </p:cxnSp>
      <p:cxnSp>
        <p:nvCxnSpPr>
          <p:cNvPr id="1120304" name="AutoShape 48"/>
          <p:cNvCxnSpPr>
            <a:cxnSpLocks noChangeShapeType="1"/>
            <a:stCxn id="1120263" idx="0"/>
            <a:endCxn id="1120281" idx="2"/>
          </p:cNvCxnSpPr>
          <p:nvPr/>
        </p:nvCxnSpPr>
        <p:spPr bwMode="auto">
          <a:xfrm>
            <a:off x="1068388" y="3209503"/>
            <a:ext cx="911225" cy="225425"/>
          </a:xfrm>
          <a:prstGeom prst="straightConnector1">
            <a:avLst/>
          </a:prstGeom>
          <a:noFill/>
          <a:ln w="9525">
            <a:solidFill>
              <a:schemeClr val="tx1"/>
            </a:solidFill>
            <a:round/>
            <a:headEnd/>
            <a:tailEnd/>
          </a:ln>
          <a:effectLst/>
        </p:spPr>
      </p:cxnSp>
      <p:cxnSp>
        <p:nvCxnSpPr>
          <p:cNvPr id="1120305" name="AutoShape 49"/>
          <p:cNvCxnSpPr>
            <a:cxnSpLocks noChangeShapeType="1"/>
            <a:stCxn id="1120263" idx="0"/>
            <a:endCxn id="1120284" idx="2"/>
          </p:cNvCxnSpPr>
          <p:nvPr/>
        </p:nvCxnSpPr>
        <p:spPr bwMode="auto">
          <a:xfrm>
            <a:off x="1068388" y="3209503"/>
            <a:ext cx="839787" cy="1090613"/>
          </a:xfrm>
          <a:prstGeom prst="straightConnector1">
            <a:avLst/>
          </a:prstGeom>
          <a:noFill/>
          <a:ln w="9525">
            <a:solidFill>
              <a:schemeClr val="tx1"/>
            </a:solidFill>
            <a:round/>
            <a:headEnd/>
            <a:tailEnd/>
          </a:ln>
          <a:effectLst/>
        </p:spPr>
      </p:cxnSp>
      <p:cxnSp>
        <p:nvCxnSpPr>
          <p:cNvPr id="1120306" name="AutoShape 50"/>
          <p:cNvCxnSpPr>
            <a:cxnSpLocks noChangeShapeType="1"/>
            <a:stCxn id="1120263" idx="0"/>
            <a:endCxn id="1120290" idx="2"/>
          </p:cNvCxnSpPr>
          <p:nvPr/>
        </p:nvCxnSpPr>
        <p:spPr bwMode="auto">
          <a:xfrm>
            <a:off x="1068388" y="3209503"/>
            <a:ext cx="1271587" cy="2168525"/>
          </a:xfrm>
          <a:prstGeom prst="straightConnector1">
            <a:avLst/>
          </a:prstGeom>
          <a:noFill/>
          <a:ln w="9525">
            <a:solidFill>
              <a:schemeClr val="tx1"/>
            </a:solidFill>
            <a:round/>
            <a:headEnd/>
            <a:tailEnd/>
          </a:ln>
          <a:effectLst/>
        </p:spPr>
      </p:cxnSp>
      <p:cxnSp>
        <p:nvCxnSpPr>
          <p:cNvPr id="1120307" name="AutoShape 51"/>
          <p:cNvCxnSpPr>
            <a:cxnSpLocks noChangeShapeType="1"/>
            <a:stCxn id="1120287" idx="6"/>
            <a:endCxn id="1120271" idx="2"/>
          </p:cNvCxnSpPr>
          <p:nvPr/>
        </p:nvCxnSpPr>
        <p:spPr bwMode="auto">
          <a:xfrm>
            <a:off x="5292725" y="1706141"/>
            <a:ext cx="2354263" cy="1503362"/>
          </a:xfrm>
          <a:prstGeom prst="straightConnector1">
            <a:avLst/>
          </a:prstGeom>
          <a:noFill/>
          <a:ln w="9525">
            <a:solidFill>
              <a:schemeClr val="tx1"/>
            </a:solidFill>
            <a:round/>
            <a:headEnd/>
            <a:tailEnd/>
          </a:ln>
          <a:effectLst/>
        </p:spPr>
      </p:cxnSp>
      <p:cxnSp>
        <p:nvCxnSpPr>
          <p:cNvPr id="1120308" name="AutoShape 52"/>
          <p:cNvCxnSpPr>
            <a:cxnSpLocks noChangeShapeType="1"/>
            <a:stCxn id="1120293" idx="6"/>
            <a:endCxn id="1120271" idx="2"/>
          </p:cNvCxnSpPr>
          <p:nvPr/>
        </p:nvCxnSpPr>
        <p:spPr bwMode="auto">
          <a:xfrm>
            <a:off x="6443663" y="2733253"/>
            <a:ext cx="1203325" cy="476250"/>
          </a:xfrm>
          <a:prstGeom prst="straightConnector1">
            <a:avLst/>
          </a:prstGeom>
          <a:noFill/>
          <a:ln w="9525">
            <a:solidFill>
              <a:schemeClr val="tx1"/>
            </a:solidFill>
            <a:round/>
            <a:headEnd/>
            <a:tailEnd/>
          </a:ln>
          <a:effectLst/>
        </p:spPr>
      </p:cxnSp>
      <p:cxnSp>
        <p:nvCxnSpPr>
          <p:cNvPr id="1120309" name="AutoShape 53"/>
          <p:cNvCxnSpPr>
            <a:cxnSpLocks noChangeShapeType="1"/>
            <a:stCxn id="1120296" idx="7"/>
            <a:endCxn id="1120271" idx="2"/>
          </p:cNvCxnSpPr>
          <p:nvPr/>
        </p:nvCxnSpPr>
        <p:spPr bwMode="auto">
          <a:xfrm flipV="1">
            <a:off x="6148388" y="3209503"/>
            <a:ext cx="1498600" cy="222250"/>
          </a:xfrm>
          <a:prstGeom prst="straightConnector1">
            <a:avLst/>
          </a:prstGeom>
          <a:noFill/>
          <a:ln w="9525">
            <a:solidFill>
              <a:schemeClr val="tx1"/>
            </a:solidFill>
            <a:round/>
            <a:headEnd/>
            <a:tailEnd/>
          </a:ln>
          <a:effectLst/>
        </p:spPr>
      </p:cxnSp>
      <p:cxnSp>
        <p:nvCxnSpPr>
          <p:cNvPr id="1120310" name="AutoShape 54"/>
          <p:cNvCxnSpPr>
            <a:cxnSpLocks noChangeShapeType="1"/>
            <a:stCxn id="1120299" idx="7"/>
            <a:endCxn id="1120271" idx="2"/>
          </p:cNvCxnSpPr>
          <p:nvPr/>
        </p:nvCxnSpPr>
        <p:spPr bwMode="auto">
          <a:xfrm flipV="1">
            <a:off x="6911975" y="3209503"/>
            <a:ext cx="735013" cy="2225675"/>
          </a:xfrm>
          <a:prstGeom prst="straightConnector1">
            <a:avLst/>
          </a:prstGeom>
          <a:noFill/>
          <a:ln w="9525">
            <a:solidFill>
              <a:schemeClr val="tx1"/>
            </a:solidFill>
            <a:round/>
            <a:headEnd/>
            <a:tailEnd/>
          </a:ln>
          <a:effectLst/>
        </p:spPr>
      </p:cxnSp>
      <p:cxnSp>
        <p:nvCxnSpPr>
          <p:cNvPr id="1120311" name="AutoShape 55"/>
          <p:cNvCxnSpPr>
            <a:cxnSpLocks noChangeShapeType="1"/>
            <a:stCxn id="1120290" idx="6"/>
            <a:endCxn id="1120271" idx="2"/>
          </p:cNvCxnSpPr>
          <p:nvPr/>
        </p:nvCxnSpPr>
        <p:spPr bwMode="auto">
          <a:xfrm flipV="1">
            <a:off x="4427538" y="3209503"/>
            <a:ext cx="3219450" cy="2168525"/>
          </a:xfrm>
          <a:prstGeom prst="straightConnector1">
            <a:avLst/>
          </a:prstGeom>
          <a:noFill/>
          <a:ln w="9525">
            <a:solidFill>
              <a:schemeClr val="tx1"/>
            </a:solidFill>
            <a:round/>
            <a:headEnd/>
            <a:tailEnd/>
          </a:ln>
          <a:effectLst/>
        </p:spPr>
      </p:cxnSp>
      <p:grpSp>
        <p:nvGrpSpPr>
          <p:cNvPr id="1120312" name="Group 56"/>
          <p:cNvGrpSpPr>
            <a:grpSpLocks/>
          </p:cNvGrpSpPr>
          <p:nvPr/>
        </p:nvGrpSpPr>
        <p:grpSpPr bwMode="auto">
          <a:xfrm>
            <a:off x="5334000" y="4623966"/>
            <a:ext cx="1798638" cy="503237"/>
            <a:chOff x="3360" y="2841"/>
            <a:chExt cx="1133" cy="317"/>
          </a:xfrm>
        </p:grpSpPr>
        <p:sp>
          <p:nvSpPr>
            <p:cNvPr id="1120313" name="Oval 57"/>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314" name="Rectangle 58"/>
            <p:cNvSpPr>
              <a:spLocks noChangeArrowheads="1"/>
            </p:cNvSpPr>
            <p:nvPr/>
          </p:nvSpPr>
          <p:spPr bwMode="auto">
            <a:xfrm>
              <a:off x="3360" y="2875"/>
              <a:ext cx="1133" cy="250"/>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add to stock </a:t>
              </a:r>
            </a:p>
          </p:txBody>
        </p:sp>
      </p:grpSp>
      <p:cxnSp>
        <p:nvCxnSpPr>
          <p:cNvPr id="1120315" name="AutoShape 59"/>
          <p:cNvCxnSpPr>
            <a:cxnSpLocks noChangeShapeType="1"/>
            <a:stCxn id="1120271" idx="2"/>
            <a:endCxn id="1120313" idx="0"/>
          </p:cNvCxnSpPr>
          <p:nvPr/>
        </p:nvCxnSpPr>
        <p:spPr bwMode="auto">
          <a:xfrm flipH="1">
            <a:off x="6232525" y="3209503"/>
            <a:ext cx="1414463" cy="1414463"/>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407084165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95288" y="912813"/>
            <a:ext cx="7772400" cy="571500"/>
          </a:xfrm>
        </p:spPr>
        <p:txBody>
          <a:bodyPr/>
          <a:lstStyle/>
          <a:p>
            <a:pPr marL="0" indent="0">
              <a:buFontTx/>
              <a:buNone/>
            </a:pPr>
            <a:r>
              <a:rPr lang="en-GB" altLang="en-US" smtClean="0"/>
              <a:t>Bart van der Leck </a:t>
            </a:r>
          </a:p>
        </p:txBody>
      </p:sp>
      <p:sp>
        <p:nvSpPr>
          <p:cNvPr id="24579"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1E46F63-5BBE-433F-9419-EDA1D329B4C6}" type="slidenum">
              <a:rPr lang="en-GB" altLang="en-US" sz="1400" smtClean="0">
                <a:solidFill>
                  <a:srgbClr val="000000"/>
                </a:solidFill>
              </a:rPr>
              <a:pPr>
                <a:spcBef>
                  <a:spcPct val="0"/>
                </a:spcBef>
                <a:buFontTx/>
                <a:buNone/>
              </a:pPr>
              <a:t>2</a:t>
            </a:fld>
            <a:endParaRPr lang="en-GB" altLang="en-US" sz="1400" smtClean="0">
              <a:solidFill>
                <a:srgbClr val="000000"/>
              </a:solidFill>
            </a:endParaRPr>
          </a:p>
        </p:txBody>
      </p:sp>
      <p:pic>
        <p:nvPicPr>
          <p:cNvPr id="24580" name="Picture 2" descr="Image result for mondriaan de sti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44" y="1412776"/>
            <a:ext cx="4247356" cy="424735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5919663"/>
            <a:ext cx="7686600" cy="461665"/>
          </a:xfrm>
          <a:prstGeom prst="rect">
            <a:avLst/>
          </a:prstGeom>
        </p:spPr>
        <p:txBody>
          <a:bodyPr wrap="square">
            <a:spAutoFit/>
          </a:bodyPr>
          <a:lstStyle/>
          <a:p>
            <a:pPr algn="ctr"/>
            <a:r>
              <a:rPr lang="nl-NL" b="0" i="0" dirty="0" smtClean="0">
                <a:solidFill>
                  <a:schemeClr val="bg1">
                    <a:lumMod val="50000"/>
                  </a:schemeClr>
                </a:solidFill>
                <a:effectLst/>
                <a:latin typeface="Ubuntu"/>
                <a:hlinkClick r:id="rId3"/>
              </a:rPr>
              <a:t>Composition no. 4, Uitgaan van de fabriek, 1917</a:t>
            </a:r>
            <a:endParaRPr lang="nl-NL" b="0" i="0" dirty="0">
              <a:solidFill>
                <a:schemeClr val="bg1">
                  <a:lumMod val="50000"/>
                </a:schemeClr>
              </a:solidFill>
              <a:effectLst/>
              <a:latin typeface="Ubunt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solidFill>
                  <a:srgbClr val="000000"/>
                </a:solidFill>
              </a:rPr>
              <a:t>MRV Chaudron</a:t>
            </a:r>
          </a:p>
          <a:p>
            <a:r>
              <a:rPr lang="en-US" sz="1000" i="1">
                <a:solidFill>
                  <a:srgbClr val="000000"/>
                </a:solidFill>
              </a:rPr>
              <a:t>Sheet </a:t>
            </a:r>
            <a:fld id="{F1929DDA-700C-4B85-B645-83E2A54353CD}" type="slidenum">
              <a:rPr lang="en-US" sz="1000" i="1">
                <a:solidFill>
                  <a:srgbClr val="000000"/>
                </a:solidFill>
              </a:rPr>
              <a:pPr/>
              <a:t>20</a:t>
            </a:fld>
            <a:endParaRPr lang="en-US" sz="1000" i="1">
              <a:solidFill>
                <a:srgbClr val="000000"/>
              </a:solidFill>
            </a:endParaRPr>
          </a:p>
        </p:txBody>
      </p:sp>
      <p:sp>
        <p:nvSpPr>
          <p:cNvPr id="1122306" name="Rectangle 2"/>
          <p:cNvSpPr>
            <a:spLocks noGrp="1" noChangeArrowheads="1"/>
          </p:cNvSpPr>
          <p:nvPr>
            <p:ph type="title"/>
          </p:nvPr>
        </p:nvSpPr>
        <p:spPr>
          <a:xfrm>
            <a:off x="342900" y="542925"/>
            <a:ext cx="8551863" cy="642938"/>
          </a:xfrm>
        </p:spPr>
        <p:txBody>
          <a:bodyPr/>
          <a:lstStyle/>
          <a:p>
            <a:r>
              <a:rPr lang="en-US" b="1" dirty="0" smtClean="0"/>
              <a:t>Structure/Group Functionality</a:t>
            </a:r>
            <a:endParaRPr lang="en-US" dirty="0"/>
          </a:p>
        </p:txBody>
      </p:sp>
      <p:sp>
        <p:nvSpPr>
          <p:cNvPr id="1122307" name="Rectangle 3"/>
          <p:cNvSpPr>
            <a:spLocks noGrp="1" noChangeArrowheads="1"/>
          </p:cNvSpPr>
          <p:nvPr>
            <p:ph type="body" idx="1"/>
          </p:nvPr>
        </p:nvSpPr>
        <p:spPr>
          <a:xfrm>
            <a:off x="539552" y="1268760"/>
            <a:ext cx="7772400" cy="4790157"/>
          </a:xfrm>
        </p:spPr>
        <p:txBody>
          <a:bodyPr/>
          <a:lstStyle/>
          <a:p>
            <a:pPr>
              <a:buFont typeface="Arial" pitchFamily="34" charset="0"/>
              <a:buChar char="•"/>
            </a:pPr>
            <a:r>
              <a:rPr lang="en-US" dirty="0">
                <a:latin typeface="Calibri" pitchFamily="34" charset="0"/>
              </a:rPr>
              <a:t>Defines subsystems of functionality</a:t>
            </a:r>
          </a:p>
          <a:p>
            <a:pPr>
              <a:buFont typeface="Arial" pitchFamily="34" charset="0"/>
              <a:buChar char="•"/>
            </a:pPr>
            <a:r>
              <a:rPr lang="en-US" dirty="0">
                <a:latin typeface="Calibri" pitchFamily="34" charset="0"/>
              </a:rPr>
              <a:t>Purpose</a:t>
            </a:r>
          </a:p>
          <a:p>
            <a:pPr lvl="1">
              <a:buFont typeface="Arial" pitchFamily="34" charset="0"/>
              <a:buChar char="•"/>
            </a:pPr>
            <a:r>
              <a:rPr lang="en-US" dirty="0">
                <a:latin typeface="Calibri" pitchFamily="34" charset="0"/>
              </a:rPr>
              <a:t>Define decomposition into subsystems</a:t>
            </a:r>
          </a:p>
          <a:p>
            <a:pPr lvl="1">
              <a:buFont typeface="Arial" pitchFamily="34" charset="0"/>
              <a:buChar char="•"/>
            </a:pPr>
            <a:r>
              <a:rPr lang="en-US" dirty="0">
                <a:latin typeface="Calibri" pitchFamily="34" charset="0"/>
              </a:rPr>
              <a:t>Provide support for use-cases</a:t>
            </a:r>
          </a:p>
          <a:p>
            <a:pPr>
              <a:buFont typeface="Arial" pitchFamily="34" charset="0"/>
              <a:buChar char="•"/>
            </a:pPr>
            <a:r>
              <a:rPr lang="en-US" dirty="0" smtClean="0">
                <a:latin typeface="Calibri" pitchFamily="34" charset="0"/>
              </a:rPr>
              <a:t>Think in terms of responsibilities</a:t>
            </a:r>
          </a:p>
          <a:p>
            <a:pPr>
              <a:buFont typeface="Arial" pitchFamily="34" charset="0"/>
              <a:buChar char="•"/>
            </a:pPr>
            <a:endParaRPr lang="en-US" sz="2400" dirty="0" smtClean="0">
              <a:latin typeface="Calibri" pitchFamily="34" charset="0"/>
            </a:endParaRPr>
          </a:p>
          <a:p>
            <a:pPr>
              <a:buFont typeface="Arial" pitchFamily="34" charset="0"/>
              <a:buChar char="•"/>
            </a:pPr>
            <a:r>
              <a:rPr lang="en-US" sz="2800" dirty="0" smtClean="0">
                <a:latin typeface="Calibri" pitchFamily="34" charset="0"/>
              </a:rPr>
              <a:t>Use </a:t>
            </a:r>
            <a:r>
              <a:rPr lang="en-US" sz="2800" dirty="0">
                <a:latin typeface="Calibri" pitchFamily="34" charset="0"/>
              </a:rPr>
              <a:t>Component </a:t>
            </a:r>
            <a:r>
              <a:rPr lang="en-US" sz="2800" dirty="0" smtClean="0">
                <a:latin typeface="Calibri" pitchFamily="34" charset="0"/>
              </a:rPr>
              <a:t>diagram</a:t>
            </a:r>
            <a:endParaRPr lang="en-US" sz="2800" dirty="0">
              <a:latin typeface="Calibri" pitchFamily="34" charset="0"/>
            </a:endParaRPr>
          </a:p>
        </p:txBody>
      </p:sp>
    </p:spTree>
    <p:extLst>
      <p:ext uri="{BB962C8B-B14F-4D97-AF65-F5344CB8AC3E}">
        <p14:creationId xmlns:p14="http://schemas.microsoft.com/office/powerpoint/2010/main" val="240355808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solidFill>
                  <a:srgbClr val="000000"/>
                </a:solidFill>
              </a:rPr>
              <a:t>MRV Chaudron</a:t>
            </a:r>
          </a:p>
          <a:p>
            <a:r>
              <a:rPr lang="en-US" sz="1000" i="1">
                <a:solidFill>
                  <a:srgbClr val="000000"/>
                </a:solidFill>
              </a:rPr>
              <a:t>Sheet </a:t>
            </a:r>
            <a:fld id="{D40A2E9F-3B7F-4419-97C8-6C6EC42F1170}" type="slidenum">
              <a:rPr lang="en-US" sz="1000" i="1">
                <a:solidFill>
                  <a:srgbClr val="000000"/>
                </a:solidFill>
              </a:rPr>
              <a:pPr/>
              <a:t>21</a:t>
            </a:fld>
            <a:endParaRPr lang="en-US" sz="1000" i="1">
              <a:solidFill>
                <a:srgbClr val="000000"/>
              </a:solidFill>
            </a:endParaRPr>
          </a:p>
        </p:txBody>
      </p:sp>
      <p:sp>
        <p:nvSpPr>
          <p:cNvPr id="1124354" name="Rectangle 2"/>
          <p:cNvSpPr>
            <a:spLocks noGrp="1" noChangeArrowheads="1"/>
          </p:cNvSpPr>
          <p:nvPr>
            <p:ph type="title"/>
          </p:nvPr>
        </p:nvSpPr>
        <p:spPr>
          <a:xfrm>
            <a:off x="395536" y="681509"/>
            <a:ext cx="8641209" cy="803275"/>
          </a:xfrm>
        </p:spPr>
        <p:txBody>
          <a:bodyPr/>
          <a:lstStyle/>
          <a:p>
            <a:r>
              <a:rPr lang="nl-NL" sz="4000" dirty="0"/>
              <a:t>Web Shop: Functional Areas (V0.1)</a:t>
            </a:r>
          </a:p>
        </p:txBody>
      </p:sp>
      <p:sp>
        <p:nvSpPr>
          <p:cNvPr id="1124355" name="Rectangle 3"/>
          <p:cNvSpPr>
            <a:spLocks noChangeArrowheads="1"/>
          </p:cNvSpPr>
          <p:nvPr/>
        </p:nvSpPr>
        <p:spPr bwMode="auto">
          <a:xfrm>
            <a:off x="2339975" y="1882775"/>
            <a:ext cx="1655763"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Customer</a:t>
            </a:r>
          </a:p>
          <a:p>
            <a:pPr marL="342900" indent="-342900" algn="ctr"/>
            <a:r>
              <a:rPr lang="nl-NL" sz="1600" b="1">
                <a:solidFill>
                  <a:srgbClr val="000000"/>
                </a:solidFill>
              </a:rPr>
              <a:t>Registration</a:t>
            </a:r>
          </a:p>
        </p:txBody>
      </p:sp>
      <p:sp>
        <p:nvSpPr>
          <p:cNvPr id="1124356" name="Rectangle 4"/>
          <p:cNvSpPr>
            <a:spLocks noChangeArrowheads="1"/>
          </p:cNvSpPr>
          <p:nvPr/>
        </p:nvSpPr>
        <p:spPr bwMode="auto">
          <a:xfrm>
            <a:off x="4675188" y="1882775"/>
            <a:ext cx="1655762"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Shop Owner</a:t>
            </a:r>
          </a:p>
          <a:p>
            <a:pPr marL="342900" indent="-342900" algn="ctr"/>
            <a:r>
              <a:rPr lang="nl-NL" sz="1600" b="1">
                <a:solidFill>
                  <a:srgbClr val="000000"/>
                </a:solidFill>
              </a:rPr>
              <a:t>Registration</a:t>
            </a:r>
          </a:p>
        </p:txBody>
      </p:sp>
      <p:sp>
        <p:nvSpPr>
          <p:cNvPr id="1124357" name="Rectangle 5"/>
          <p:cNvSpPr>
            <a:spLocks noChangeArrowheads="1"/>
          </p:cNvSpPr>
          <p:nvPr/>
        </p:nvSpPr>
        <p:spPr bwMode="auto">
          <a:xfrm>
            <a:off x="4675188" y="3286125"/>
            <a:ext cx="2128837"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Product Catalogue </a:t>
            </a:r>
          </a:p>
          <a:p>
            <a:pPr marL="342900" indent="-342900" algn="ctr"/>
            <a:r>
              <a:rPr lang="nl-NL" sz="1600" b="1">
                <a:solidFill>
                  <a:srgbClr val="000000"/>
                </a:solidFill>
              </a:rPr>
              <a:t>Maintenance</a:t>
            </a:r>
          </a:p>
        </p:txBody>
      </p:sp>
      <p:sp>
        <p:nvSpPr>
          <p:cNvPr id="1124359" name="Rectangle 7"/>
          <p:cNvSpPr>
            <a:spLocks noChangeArrowheads="1"/>
          </p:cNvSpPr>
          <p:nvPr/>
        </p:nvSpPr>
        <p:spPr bwMode="auto">
          <a:xfrm>
            <a:off x="2457450" y="4652963"/>
            <a:ext cx="1538288" cy="792162"/>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Payment</a:t>
            </a:r>
          </a:p>
        </p:txBody>
      </p:sp>
      <p:sp>
        <p:nvSpPr>
          <p:cNvPr id="1124360" name="Rectangle 8"/>
          <p:cNvSpPr>
            <a:spLocks noChangeArrowheads="1"/>
          </p:cNvSpPr>
          <p:nvPr/>
        </p:nvSpPr>
        <p:spPr bwMode="auto">
          <a:xfrm>
            <a:off x="4675188" y="4654550"/>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Stock Control</a:t>
            </a:r>
          </a:p>
        </p:txBody>
      </p:sp>
    </p:spTree>
    <p:extLst>
      <p:ext uri="{BB962C8B-B14F-4D97-AF65-F5344CB8AC3E}">
        <p14:creationId xmlns:p14="http://schemas.microsoft.com/office/powerpoint/2010/main" val="24571607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a:xfrm>
            <a:off x="881063" y="6237312"/>
            <a:ext cx="7380287" cy="449262"/>
          </a:xfrm>
        </p:spPr>
        <p:txBody>
          <a:bodyPr/>
          <a:lstStyle/>
          <a:p>
            <a:r>
              <a:rPr lang="en-US">
                <a:solidFill>
                  <a:srgbClr val="000000"/>
                </a:solidFill>
              </a:rPr>
              <a:t>MRV Chaudron</a:t>
            </a:r>
          </a:p>
          <a:p>
            <a:r>
              <a:rPr lang="en-US" sz="1000" i="1">
                <a:solidFill>
                  <a:srgbClr val="000000"/>
                </a:solidFill>
              </a:rPr>
              <a:t>Sheet </a:t>
            </a:r>
            <a:fld id="{5F0B3B3A-8CD2-4C41-97F0-1C35DB83A21A}" type="slidenum">
              <a:rPr lang="en-US" sz="1000" i="1">
                <a:solidFill>
                  <a:srgbClr val="000000"/>
                </a:solidFill>
              </a:rPr>
              <a:pPr/>
              <a:t>22</a:t>
            </a:fld>
            <a:endParaRPr lang="en-US" sz="1000" i="1">
              <a:solidFill>
                <a:srgbClr val="000000"/>
              </a:solidFill>
            </a:endParaRPr>
          </a:p>
        </p:txBody>
      </p:sp>
      <p:sp>
        <p:nvSpPr>
          <p:cNvPr id="1126402" name="Rectangle 2"/>
          <p:cNvSpPr>
            <a:spLocks noGrp="1" noChangeArrowheads="1"/>
          </p:cNvSpPr>
          <p:nvPr>
            <p:ph type="title"/>
          </p:nvPr>
        </p:nvSpPr>
        <p:spPr>
          <a:xfrm>
            <a:off x="35496" y="476672"/>
            <a:ext cx="9109075" cy="576263"/>
          </a:xfrm>
        </p:spPr>
        <p:txBody>
          <a:bodyPr/>
          <a:lstStyle/>
          <a:p>
            <a:r>
              <a:rPr lang="nl-NL" sz="3600" dirty="0"/>
              <a:t>Check Use Cases Against Functional Areas</a:t>
            </a:r>
          </a:p>
        </p:txBody>
      </p:sp>
      <p:sp>
        <p:nvSpPr>
          <p:cNvPr id="1126403" name="Rectangle 3"/>
          <p:cNvSpPr>
            <a:spLocks noChangeArrowheads="1"/>
          </p:cNvSpPr>
          <p:nvPr/>
        </p:nvSpPr>
        <p:spPr bwMode="auto">
          <a:xfrm>
            <a:off x="2339975" y="1450876"/>
            <a:ext cx="1655763"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Customer</a:t>
            </a:r>
          </a:p>
          <a:p>
            <a:pPr marL="342900" indent="-342900" algn="ctr"/>
            <a:r>
              <a:rPr lang="nl-NL" sz="1800">
                <a:solidFill>
                  <a:srgbClr val="000000"/>
                </a:solidFill>
              </a:rPr>
              <a:t>Registration</a:t>
            </a:r>
          </a:p>
        </p:txBody>
      </p:sp>
      <p:sp>
        <p:nvSpPr>
          <p:cNvPr id="1126404" name="Rectangle 4"/>
          <p:cNvSpPr>
            <a:spLocks noChangeArrowheads="1"/>
          </p:cNvSpPr>
          <p:nvPr/>
        </p:nvSpPr>
        <p:spPr bwMode="auto">
          <a:xfrm>
            <a:off x="4675188" y="1450876"/>
            <a:ext cx="1655762"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Shop Owner</a:t>
            </a:r>
          </a:p>
          <a:p>
            <a:pPr marL="342900" indent="-342900" algn="ctr"/>
            <a:r>
              <a:rPr lang="nl-NL" sz="1800">
                <a:solidFill>
                  <a:srgbClr val="000000"/>
                </a:solidFill>
              </a:rPr>
              <a:t>Registration</a:t>
            </a:r>
          </a:p>
        </p:txBody>
      </p:sp>
      <p:sp>
        <p:nvSpPr>
          <p:cNvPr id="1126405" name="Rectangle 5"/>
          <p:cNvSpPr>
            <a:spLocks noChangeArrowheads="1"/>
          </p:cNvSpPr>
          <p:nvPr/>
        </p:nvSpPr>
        <p:spPr bwMode="auto">
          <a:xfrm>
            <a:off x="4675189" y="2854226"/>
            <a:ext cx="2190750"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dirty="0">
                <a:solidFill>
                  <a:srgbClr val="000000"/>
                </a:solidFill>
              </a:rPr>
              <a:t>Product Catalogue </a:t>
            </a:r>
          </a:p>
          <a:p>
            <a:pPr marL="342900" indent="-342900" algn="ctr"/>
            <a:r>
              <a:rPr lang="nl-NL" sz="1800" dirty="0">
                <a:solidFill>
                  <a:srgbClr val="000000"/>
                </a:solidFill>
              </a:rPr>
              <a:t>Maintenance</a:t>
            </a:r>
          </a:p>
        </p:txBody>
      </p:sp>
      <p:sp>
        <p:nvSpPr>
          <p:cNvPr id="1126407" name="Rectangle 7"/>
          <p:cNvSpPr>
            <a:spLocks noChangeArrowheads="1"/>
          </p:cNvSpPr>
          <p:nvPr/>
        </p:nvSpPr>
        <p:spPr bwMode="auto">
          <a:xfrm>
            <a:off x="2457450" y="4221063"/>
            <a:ext cx="1538288" cy="792163"/>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Payment</a:t>
            </a:r>
          </a:p>
        </p:txBody>
      </p:sp>
      <p:grpSp>
        <p:nvGrpSpPr>
          <p:cNvPr id="1126408" name="Group 8"/>
          <p:cNvGrpSpPr>
            <a:grpSpLocks/>
          </p:cNvGrpSpPr>
          <p:nvPr/>
        </p:nvGrpSpPr>
        <p:grpSpPr bwMode="auto">
          <a:xfrm>
            <a:off x="393700" y="2060476"/>
            <a:ext cx="1225550" cy="504825"/>
            <a:chOff x="611" y="889"/>
            <a:chExt cx="772" cy="318"/>
          </a:xfrm>
        </p:grpSpPr>
        <p:sp>
          <p:nvSpPr>
            <p:cNvPr id="1126409"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0" name="Text Box 10"/>
            <p:cNvSpPr txBox="1">
              <a:spLocks noChangeArrowheads="1"/>
            </p:cNvSpPr>
            <p:nvPr/>
          </p:nvSpPr>
          <p:spPr bwMode="auto">
            <a:xfrm>
              <a:off x="700" y="924"/>
              <a:ext cx="653"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register</a:t>
              </a:r>
            </a:p>
          </p:txBody>
        </p:sp>
      </p:grpSp>
      <p:grpSp>
        <p:nvGrpSpPr>
          <p:cNvPr id="1126411" name="Group 11"/>
          <p:cNvGrpSpPr>
            <a:grpSpLocks/>
          </p:cNvGrpSpPr>
          <p:nvPr/>
        </p:nvGrpSpPr>
        <p:grpSpPr bwMode="auto">
          <a:xfrm>
            <a:off x="503238" y="2744688"/>
            <a:ext cx="1116012" cy="504825"/>
            <a:chOff x="0" y="2205"/>
            <a:chExt cx="703" cy="318"/>
          </a:xfrm>
        </p:grpSpPr>
        <p:sp>
          <p:nvSpPr>
            <p:cNvPr id="1126412"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3" name="Text Box 13"/>
            <p:cNvSpPr txBox="1">
              <a:spLocks noChangeArrowheads="1"/>
            </p:cNvSpPr>
            <p:nvPr/>
          </p:nvSpPr>
          <p:spPr bwMode="auto">
            <a:xfrm>
              <a:off x="90" y="2252"/>
              <a:ext cx="57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search</a:t>
              </a:r>
            </a:p>
          </p:txBody>
        </p:sp>
      </p:grpSp>
      <p:grpSp>
        <p:nvGrpSpPr>
          <p:cNvPr id="1126414" name="Group 14"/>
          <p:cNvGrpSpPr>
            <a:grpSpLocks/>
          </p:cNvGrpSpPr>
          <p:nvPr/>
        </p:nvGrpSpPr>
        <p:grpSpPr bwMode="auto">
          <a:xfrm>
            <a:off x="2195513" y="5697438"/>
            <a:ext cx="2047875" cy="504825"/>
            <a:chOff x="1157" y="1796"/>
            <a:chExt cx="1290" cy="318"/>
          </a:xfrm>
        </p:grpSpPr>
        <p:sp>
          <p:nvSpPr>
            <p:cNvPr id="1126415"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6" name="Text Box 16"/>
            <p:cNvSpPr txBox="1">
              <a:spLocks noChangeArrowheads="1"/>
            </p:cNvSpPr>
            <p:nvPr/>
          </p:nvSpPr>
          <p:spPr bwMode="auto">
            <a:xfrm>
              <a:off x="1212" y="1843"/>
              <a:ext cx="1235"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 cart</a:t>
              </a:r>
            </a:p>
          </p:txBody>
        </p:sp>
      </p:grpSp>
      <p:grpSp>
        <p:nvGrpSpPr>
          <p:cNvPr id="1126417" name="Group 17"/>
          <p:cNvGrpSpPr>
            <a:grpSpLocks/>
          </p:cNvGrpSpPr>
          <p:nvPr/>
        </p:nvGrpSpPr>
        <p:grpSpPr bwMode="auto">
          <a:xfrm>
            <a:off x="4356100" y="5697438"/>
            <a:ext cx="2695575" cy="504825"/>
            <a:chOff x="1112" y="2250"/>
            <a:chExt cx="1698" cy="318"/>
          </a:xfrm>
        </p:grpSpPr>
        <p:sp>
          <p:nvSpPr>
            <p:cNvPr id="1126418"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9" name="Text Box 19"/>
            <p:cNvSpPr txBox="1">
              <a:spLocks noChangeArrowheads="1"/>
            </p:cNvSpPr>
            <p:nvPr/>
          </p:nvSpPr>
          <p:spPr bwMode="auto">
            <a:xfrm>
              <a:off x="1129" y="2297"/>
              <a:ext cx="16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remove item from cart</a:t>
              </a:r>
            </a:p>
          </p:txBody>
        </p:sp>
      </p:grpSp>
      <p:grpSp>
        <p:nvGrpSpPr>
          <p:cNvPr id="1126420" name="Group 20"/>
          <p:cNvGrpSpPr>
            <a:grpSpLocks/>
          </p:cNvGrpSpPr>
          <p:nvPr/>
        </p:nvGrpSpPr>
        <p:grpSpPr bwMode="auto">
          <a:xfrm>
            <a:off x="466725" y="1412776"/>
            <a:ext cx="1079500" cy="504825"/>
            <a:chOff x="122" y="1117"/>
            <a:chExt cx="680" cy="318"/>
          </a:xfrm>
        </p:grpSpPr>
        <p:sp>
          <p:nvSpPr>
            <p:cNvPr id="1126421"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2" name="Text Box 22"/>
            <p:cNvSpPr txBox="1">
              <a:spLocks noChangeArrowheads="1"/>
            </p:cNvSpPr>
            <p:nvPr/>
          </p:nvSpPr>
          <p:spPr bwMode="auto">
            <a:xfrm>
              <a:off x="240" y="1164"/>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grpSp>
        <p:nvGrpSpPr>
          <p:cNvPr id="1126423" name="Group 23"/>
          <p:cNvGrpSpPr>
            <a:grpSpLocks/>
          </p:cNvGrpSpPr>
          <p:nvPr/>
        </p:nvGrpSpPr>
        <p:grpSpPr bwMode="auto">
          <a:xfrm>
            <a:off x="0" y="4295676"/>
            <a:ext cx="2138363" cy="504825"/>
            <a:chOff x="1474" y="2659"/>
            <a:chExt cx="1347" cy="318"/>
          </a:xfrm>
        </p:grpSpPr>
        <p:sp>
          <p:nvSpPr>
            <p:cNvPr id="1126424"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5" name="Text Box 25"/>
            <p:cNvSpPr txBox="1">
              <a:spLocks noChangeArrowheads="1"/>
            </p:cNvSpPr>
            <p:nvPr/>
          </p:nvSpPr>
          <p:spPr bwMode="auto">
            <a:xfrm>
              <a:off x="1540" y="2706"/>
              <a:ext cx="12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pay items in cart</a:t>
              </a:r>
            </a:p>
          </p:txBody>
        </p:sp>
      </p:grpSp>
      <p:grpSp>
        <p:nvGrpSpPr>
          <p:cNvPr id="1126426" name="Group 26"/>
          <p:cNvGrpSpPr>
            <a:grpSpLocks/>
          </p:cNvGrpSpPr>
          <p:nvPr/>
        </p:nvGrpSpPr>
        <p:grpSpPr bwMode="auto">
          <a:xfrm>
            <a:off x="7069138" y="2528788"/>
            <a:ext cx="1922462" cy="685800"/>
            <a:chOff x="2848" y="1434"/>
            <a:chExt cx="1211" cy="432"/>
          </a:xfrm>
        </p:grpSpPr>
        <p:sp>
          <p:nvSpPr>
            <p:cNvPr id="1126427"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8" name="Text Box 28"/>
            <p:cNvSpPr txBox="1">
              <a:spLocks noChangeArrowheads="1"/>
            </p:cNvSpPr>
            <p:nvPr/>
          </p:nvSpPr>
          <p:spPr bwMode="auto">
            <a:xfrm>
              <a:off x="2992" y="1471"/>
              <a:ext cx="922" cy="352"/>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a:t>
              </a:r>
            </a:p>
            <a:p>
              <a:pPr marL="342900" indent="-342900">
                <a:lnSpc>
                  <a:spcPct val="70000"/>
                </a:lnSpc>
              </a:pPr>
              <a:r>
                <a:rPr lang="nl-NL" sz="1800">
                  <a:solidFill>
                    <a:srgbClr val="000000"/>
                  </a:solidFill>
                </a:rPr>
                <a:t>catalogue</a:t>
              </a:r>
            </a:p>
          </p:txBody>
        </p:sp>
      </p:grpSp>
      <p:cxnSp>
        <p:nvCxnSpPr>
          <p:cNvPr id="1126429" name="AutoShape 29"/>
          <p:cNvCxnSpPr>
            <a:cxnSpLocks noChangeShapeType="1"/>
            <a:stCxn id="1126403" idx="1"/>
            <a:endCxn id="1126409" idx="6"/>
          </p:cNvCxnSpPr>
          <p:nvPr/>
        </p:nvCxnSpPr>
        <p:spPr bwMode="auto">
          <a:xfrm flipH="1">
            <a:off x="1619250" y="1919188"/>
            <a:ext cx="720725" cy="393700"/>
          </a:xfrm>
          <a:prstGeom prst="straightConnector1">
            <a:avLst/>
          </a:prstGeom>
          <a:noFill/>
          <a:ln w="9525">
            <a:solidFill>
              <a:schemeClr val="tx1"/>
            </a:solidFill>
            <a:round/>
            <a:headEnd/>
            <a:tailEnd/>
          </a:ln>
          <a:effectLst/>
        </p:spPr>
      </p:cxnSp>
      <p:cxnSp>
        <p:nvCxnSpPr>
          <p:cNvPr id="1126430" name="AutoShape 30"/>
          <p:cNvCxnSpPr>
            <a:cxnSpLocks noChangeShapeType="1"/>
            <a:stCxn id="1126403" idx="1"/>
            <a:endCxn id="1126421" idx="5"/>
          </p:cNvCxnSpPr>
          <p:nvPr/>
        </p:nvCxnSpPr>
        <p:spPr bwMode="auto">
          <a:xfrm flipH="1" flipV="1">
            <a:off x="1387475" y="1842988"/>
            <a:ext cx="952500" cy="76200"/>
          </a:xfrm>
          <a:prstGeom prst="straightConnector1">
            <a:avLst/>
          </a:prstGeom>
          <a:noFill/>
          <a:ln w="9525">
            <a:solidFill>
              <a:schemeClr val="tx1"/>
            </a:solidFill>
            <a:round/>
            <a:headEnd/>
            <a:tailEnd/>
          </a:ln>
          <a:effectLst/>
        </p:spPr>
      </p:cxnSp>
      <p:cxnSp>
        <p:nvCxnSpPr>
          <p:cNvPr id="1126431" name="AutoShape 31"/>
          <p:cNvCxnSpPr>
            <a:cxnSpLocks noChangeShapeType="1"/>
            <a:stCxn id="1126405" idx="1"/>
            <a:endCxn id="1126412" idx="7"/>
          </p:cNvCxnSpPr>
          <p:nvPr/>
        </p:nvCxnSpPr>
        <p:spPr bwMode="auto">
          <a:xfrm flipH="1" flipV="1">
            <a:off x="1455814" y="2818618"/>
            <a:ext cx="3219375" cy="503127"/>
          </a:xfrm>
          <a:prstGeom prst="straightConnector1">
            <a:avLst/>
          </a:prstGeom>
          <a:noFill/>
          <a:ln w="9525">
            <a:solidFill>
              <a:srgbClr val="000000">
                <a:alpha val="60001"/>
              </a:srgbClr>
            </a:solidFill>
            <a:prstDash val="dash"/>
            <a:round/>
            <a:headEnd/>
            <a:tailEnd/>
          </a:ln>
          <a:effectLst/>
        </p:spPr>
      </p:cxnSp>
      <p:cxnSp>
        <p:nvCxnSpPr>
          <p:cNvPr id="1126432" name="AutoShape 32"/>
          <p:cNvCxnSpPr>
            <a:cxnSpLocks noChangeShapeType="1"/>
            <a:endCxn id="1126415" idx="0"/>
          </p:cNvCxnSpPr>
          <p:nvPr/>
        </p:nvCxnSpPr>
        <p:spPr bwMode="auto">
          <a:xfrm flipH="1">
            <a:off x="3167063" y="5410101"/>
            <a:ext cx="973137" cy="287337"/>
          </a:xfrm>
          <a:prstGeom prst="straightConnector1">
            <a:avLst/>
          </a:prstGeom>
          <a:noFill/>
          <a:ln w="9525">
            <a:solidFill>
              <a:schemeClr val="tx1"/>
            </a:solidFill>
            <a:round/>
            <a:headEnd/>
            <a:tailEnd/>
          </a:ln>
          <a:effectLst/>
        </p:spPr>
      </p:cxnSp>
      <p:cxnSp>
        <p:nvCxnSpPr>
          <p:cNvPr id="1126433" name="AutoShape 33"/>
          <p:cNvCxnSpPr>
            <a:cxnSpLocks noChangeShapeType="1"/>
            <a:endCxn id="1126418" idx="0"/>
          </p:cNvCxnSpPr>
          <p:nvPr/>
        </p:nvCxnSpPr>
        <p:spPr bwMode="auto">
          <a:xfrm>
            <a:off x="4572000" y="5445026"/>
            <a:ext cx="1039813" cy="252412"/>
          </a:xfrm>
          <a:prstGeom prst="straightConnector1">
            <a:avLst/>
          </a:prstGeom>
          <a:noFill/>
          <a:ln w="9525">
            <a:solidFill>
              <a:schemeClr val="tx1"/>
            </a:solidFill>
            <a:round/>
            <a:headEnd/>
            <a:tailEnd/>
          </a:ln>
          <a:effectLst/>
        </p:spPr>
      </p:cxnSp>
      <p:cxnSp>
        <p:nvCxnSpPr>
          <p:cNvPr id="1126434" name="AutoShape 34"/>
          <p:cNvCxnSpPr>
            <a:cxnSpLocks noChangeShapeType="1"/>
            <a:stCxn id="1126407" idx="1"/>
            <a:endCxn id="1126424" idx="6"/>
          </p:cNvCxnSpPr>
          <p:nvPr/>
        </p:nvCxnSpPr>
        <p:spPr bwMode="auto">
          <a:xfrm flipH="1" flipV="1">
            <a:off x="2087563" y="4548088"/>
            <a:ext cx="369887" cy="69850"/>
          </a:xfrm>
          <a:prstGeom prst="straightConnector1">
            <a:avLst/>
          </a:prstGeom>
          <a:noFill/>
          <a:ln w="9525">
            <a:solidFill>
              <a:schemeClr val="tx1"/>
            </a:solidFill>
            <a:round/>
            <a:headEnd/>
            <a:tailEnd/>
          </a:ln>
          <a:effectLst/>
        </p:spPr>
      </p:cxnSp>
      <p:cxnSp>
        <p:nvCxnSpPr>
          <p:cNvPr id="1126435" name="AutoShape 35"/>
          <p:cNvCxnSpPr>
            <a:cxnSpLocks noChangeShapeType="1"/>
            <a:stCxn id="1126451" idx="2"/>
            <a:endCxn id="1126404" idx="3"/>
          </p:cNvCxnSpPr>
          <p:nvPr/>
        </p:nvCxnSpPr>
        <p:spPr bwMode="auto">
          <a:xfrm flipH="1">
            <a:off x="6330950" y="1811238"/>
            <a:ext cx="942975" cy="107950"/>
          </a:xfrm>
          <a:prstGeom prst="straightConnector1">
            <a:avLst/>
          </a:prstGeom>
          <a:noFill/>
          <a:ln w="9525">
            <a:solidFill>
              <a:schemeClr val="tx1"/>
            </a:solidFill>
            <a:round/>
            <a:headEnd/>
            <a:tailEnd/>
          </a:ln>
          <a:effectLst/>
        </p:spPr>
      </p:cxnSp>
      <p:cxnSp>
        <p:nvCxnSpPr>
          <p:cNvPr id="1126436" name="AutoShape 36"/>
          <p:cNvCxnSpPr>
            <a:cxnSpLocks noChangeShapeType="1"/>
            <a:stCxn id="1126427" idx="2"/>
            <a:endCxn id="1126405" idx="3"/>
          </p:cNvCxnSpPr>
          <p:nvPr/>
        </p:nvCxnSpPr>
        <p:spPr bwMode="auto">
          <a:xfrm flipH="1">
            <a:off x="6865939" y="2871688"/>
            <a:ext cx="203199" cy="450057"/>
          </a:xfrm>
          <a:prstGeom prst="straightConnector1">
            <a:avLst/>
          </a:prstGeom>
          <a:noFill/>
          <a:ln w="9525">
            <a:solidFill>
              <a:schemeClr val="tx1"/>
            </a:solidFill>
            <a:round/>
            <a:headEnd/>
            <a:tailEnd/>
          </a:ln>
          <a:effectLst/>
        </p:spPr>
      </p:cxnSp>
      <p:cxnSp>
        <p:nvCxnSpPr>
          <p:cNvPr id="1126437" name="AutoShape 37"/>
          <p:cNvCxnSpPr>
            <a:cxnSpLocks noChangeShapeType="1"/>
            <a:stCxn id="1126405" idx="3"/>
            <a:endCxn id="1126449" idx="2"/>
          </p:cNvCxnSpPr>
          <p:nvPr/>
        </p:nvCxnSpPr>
        <p:spPr bwMode="auto">
          <a:xfrm>
            <a:off x="6865939" y="3321745"/>
            <a:ext cx="155574" cy="323056"/>
          </a:xfrm>
          <a:prstGeom prst="straightConnector1">
            <a:avLst/>
          </a:prstGeom>
          <a:noFill/>
          <a:ln w="9525">
            <a:solidFill>
              <a:schemeClr val="tx1"/>
            </a:solidFill>
            <a:round/>
            <a:headEnd/>
            <a:tailEnd/>
          </a:ln>
          <a:effectLst/>
        </p:spPr>
      </p:cxnSp>
      <p:sp>
        <p:nvSpPr>
          <p:cNvPr id="1126438" name="Rectangle 38"/>
          <p:cNvSpPr>
            <a:spLocks noChangeArrowheads="1"/>
          </p:cNvSpPr>
          <p:nvPr/>
        </p:nvSpPr>
        <p:spPr bwMode="auto">
          <a:xfrm>
            <a:off x="4675188" y="4222651"/>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Stock Control</a:t>
            </a:r>
          </a:p>
        </p:txBody>
      </p:sp>
      <p:grpSp>
        <p:nvGrpSpPr>
          <p:cNvPr id="1126439" name="Group 39"/>
          <p:cNvGrpSpPr>
            <a:grpSpLocks/>
          </p:cNvGrpSpPr>
          <p:nvPr/>
        </p:nvGrpSpPr>
        <p:grpSpPr bwMode="auto">
          <a:xfrm>
            <a:off x="7135813" y="5013226"/>
            <a:ext cx="1890712" cy="504825"/>
            <a:chOff x="3393" y="3305"/>
            <a:chExt cx="1191" cy="318"/>
          </a:xfrm>
        </p:grpSpPr>
        <p:sp>
          <p:nvSpPr>
            <p:cNvPr id="1126440"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41" name="Text Box 41"/>
            <p:cNvSpPr txBox="1">
              <a:spLocks noChangeArrowheads="1"/>
            </p:cNvSpPr>
            <p:nvPr/>
          </p:nvSpPr>
          <p:spPr bwMode="auto">
            <a:xfrm>
              <a:off x="3402" y="3352"/>
              <a:ext cx="1182"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package &amp; ship</a:t>
              </a:r>
            </a:p>
          </p:txBody>
        </p:sp>
      </p:grpSp>
      <p:cxnSp>
        <p:nvCxnSpPr>
          <p:cNvPr id="1126442" name="AutoShape 42"/>
          <p:cNvCxnSpPr>
            <a:cxnSpLocks noChangeShapeType="1"/>
            <a:stCxn id="1126441" idx="1"/>
            <a:endCxn id="1126438" idx="3"/>
          </p:cNvCxnSpPr>
          <p:nvPr/>
        </p:nvCxnSpPr>
        <p:spPr bwMode="auto">
          <a:xfrm flipH="1" flipV="1">
            <a:off x="6330950" y="4617938"/>
            <a:ext cx="819150" cy="654050"/>
          </a:xfrm>
          <a:prstGeom prst="straightConnector1">
            <a:avLst/>
          </a:prstGeom>
          <a:noFill/>
          <a:ln w="9525">
            <a:solidFill>
              <a:schemeClr val="tx1"/>
            </a:solidFill>
            <a:round/>
            <a:headEnd/>
            <a:tailEnd/>
          </a:ln>
          <a:effectLst/>
        </p:spPr>
      </p:cxnSp>
      <p:grpSp>
        <p:nvGrpSpPr>
          <p:cNvPr id="1126443" name="Group 43"/>
          <p:cNvGrpSpPr>
            <a:grpSpLocks/>
          </p:cNvGrpSpPr>
          <p:nvPr/>
        </p:nvGrpSpPr>
        <p:grpSpPr bwMode="auto">
          <a:xfrm>
            <a:off x="7194550" y="4367113"/>
            <a:ext cx="1636713" cy="503238"/>
            <a:chOff x="3411" y="2841"/>
            <a:chExt cx="1031" cy="317"/>
          </a:xfrm>
        </p:grpSpPr>
        <p:sp>
          <p:nvSpPr>
            <p:cNvPr id="1126444"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45" name="Rectangle 45"/>
            <p:cNvSpPr>
              <a:spLocks noChangeArrowheads="1"/>
            </p:cNvSpPr>
            <p:nvPr/>
          </p:nvSpPr>
          <p:spPr bwMode="auto">
            <a:xfrm>
              <a:off x="3411" y="2888"/>
              <a:ext cx="1031" cy="231"/>
            </a:xfrm>
            <a:prstGeom prst="rect">
              <a:avLst/>
            </a:prstGeom>
            <a:noFill/>
            <a:ln w="9525" algn="ctr">
              <a:noFill/>
              <a:miter lim="800000"/>
              <a:headEnd/>
              <a:tailEnd/>
            </a:ln>
            <a:effectLst/>
          </p:spPr>
          <p:txBody>
            <a:bodyPr wrap="none">
              <a:spAutoFit/>
            </a:bodyPr>
            <a:lstStyle/>
            <a:p>
              <a:pPr marL="342900" indent="-342900"/>
              <a:r>
                <a:rPr lang="nl-NL" sz="1800">
                  <a:solidFill>
                    <a:srgbClr val="000000"/>
                  </a:solidFill>
                </a:rPr>
                <a:t>add to stock </a:t>
              </a:r>
            </a:p>
          </p:txBody>
        </p:sp>
      </p:grpSp>
      <p:cxnSp>
        <p:nvCxnSpPr>
          <p:cNvPr id="1126446" name="AutoShape 46"/>
          <p:cNvCxnSpPr>
            <a:cxnSpLocks noChangeShapeType="1"/>
            <a:stCxn id="1126438" idx="3"/>
            <a:endCxn id="1126445" idx="1"/>
          </p:cNvCxnSpPr>
          <p:nvPr/>
        </p:nvCxnSpPr>
        <p:spPr bwMode="auto">
          <a:xfrm>
            <a:off x="6330950" y="4617938"/>
            <a:ext cx="863600" cy="7938"/>
          </a:xfrm>
          <a:prstGeom prst="straightConnector1">
            <a:avLst/>
          </a:prstGeom>
          <a:noFill/>
          <a:ln w="9525">
            <a:solidFill>
              <a:schemeClr val="tx1"/>
            </a:solidFill>
            <a:round/>
            <a:headEnd/>
            <a:tailEnd/>
          </a:ln>
          <a:effectLst/>
        </p:spPr>
      </p:cxnSp>
      <p:grpSp>
        <p:nvGrpSpPr>
          <p:cNvPr id="1126447" name="Group 47"/>
          <p:cNvGrpSpPr>
            <a:grpSpLocks/>
          </p:cNvGrpSpPr>
          <p:nvPr/>
        </p:nvGrpSpPr>
        <p:grpSpPr bwMode="auto">
          <a:xfrm>
            <a:off x="6732588" y="3284438"/>
            <a:ext cx="2627312" cy="720725"/>
            <a:chOff x="4241" y="2160"/>
            <a:chExt cx="1655" cy="454"/>
          </a:xfrm>
        </p:grpSpPr>
        <p:sp>
          <p:nvSpPr>
            <p:cNvPr id="1126448" name="Text Box 48"/>
            <p:cNvSpPr txBox="1">
              <a:spLocks noChangeArrowheads="1"/>
            </p:cNvSpPr>
            <p:nvPr/>
          </p:nvSpPr>
          <p:spPr bwMode="auto">
            <a:xfrm>
              <a:off x="4241" y="2196"/>
              <a:ext cx="1655" cy="346"/>
            </a:xfrm>
            <a:prstGeom prst="rect">
              <a:avLst/>
            </a:prstGeom>
            <a:noFill/>
            <a:ln w="9525">
              <a:noFill/>
              <a:miter lim="800000"/>
              <a:headEnd/>
              <a:tailEnd/>
            </a:ln>
            <a:effectLst/>
          </p:spPr>
          <p:txBody>
            <a:bodyPr>
              <a:spAutoFit/>
            </a:bodyPr>
            <a:lstStyle/>
            <a:p>
              <a:pPr marL="342900" indent="-342900" algn="ctr">
                <a:lnSpc>
                  <a:spcPct val="80000"/>
                </a:lnSpc>
              </a:pPr>
              <a:r>
                <a:rPr lang="nl-NL" sz="1800" dirty="0">
                  <a:solidFill>
                    <a:srgbClr val="000000"/>
                  </a:solidFill>
                </a:rPr>
                <a:t>remove item </a:t>
              </a:r>
            </a:p>
            <a:p>
              <a:pPr marL="342900" indent="-342900" algn="ctr">
                <a:lnSpc>
                  <a:spcPct val="80000"/>
                </a:lnSpc>
              </a:pPr>
              <a:r>
                <a:rPr lang="nl-NL" sz="1800" dirty="0">
                  <a:solidFill>
                    <a:srgbClr val="000000"/>
                  </a:solidFill>
                </a:rPr>
                <a:t>from catalogue</a:t>
              </a:r>
            </a:p>
          </p:txBody>
        </p:sp>
        <p:sp>
          <p:nvSpPr>
            <p:cNvPr id="1126449"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grpSp>
      <p:grpSp>
        <p:nvGrpSpPr>
          <p:cNvPr id="1126450" name="Group 50"/>
          <p:cNvGrpSpPr>
            <a:grpSpLocks/>
          </p:cNvGrpSpPr>
          <p:nvPr/>
        </p:nvGrpSpPr>
        <p:grpSpPr bwMode="auto">
          <a:xfrm>
            <a:off x="7273925" y="1558826"/>
            <a:ext cx="1512888" cy="504825"/>
            <a:chOff x="1845" y="1171"/>
            <a:chExt cx="953" cy="318"/>
          </a:xfrm>
        </p:grpSpPr>
        <p:sp>
          <p:nvSpPr>
            <p:cNvPr id="1126451"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52" name="Text Box 52"/>
            <p:cNvSpPr txBox="1">
              <a:spLocks noChangeArrowheads="1"/>
            </p:cNvSpPr>
            <p:nvPr/>
          </p:nvSpPr>
          <p:spPr bwMode="auto">
            <a:xfrm>
              <a:off x="2099" y="1218"/>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sp>
        <p:nvSpPr>
          <p:cNvPr id="1126453" name="WordArt 53"/>
          <p:cNvSpPr>
            <a:spLocks noChangeArrowheads="1" noChangeShapeType="1" noTextEdit="1"/>
          </p:cNvSpPr>
          <p:nvPr/>
        </p:nvSpPr>
        <p:spPr bwMode="auto">
          <a:xfrm rot="21600000">
            <a:off x="4211638" y="4941788"/>
            <a:ext cx="276225" cy="431800"/>
          </a:xfrm>
          <a:prstGeom prst="rect">
            <a:avLst/>
          </a:prstGeom>
        </p:spPr>
        <p:txBody>
          <a:bodyPr wrap="none" fromWordArt="1">
            <a:prstTxWarp prst="textPlain">
              <a:avLst>
                <a:gd name="adj" fmla="val 43676"/>
              </a:avLst>
            </a:prstTxWarp>
          </a:bodyPr>
          <a:lstStyle/>
          <a:p>
            <a:pPr algn="ctr"/>
            <a:r>
              <a:rPr lang="en-GB" sz="3600" kern="10">
                <a:ln w="12700">
                  <a:solidFill>
                    <a:srgbClr val="EAEAEA"/>
                  </a:solidFill>
                  <a:round/>
                  <a:headEnd/>
                  <a:tailEnd/>
                </a:ln>
                <a:solidFill>
                  <a:srgbClr val="FF66FF"/>
                </a:solidFill>
                <a:effectLst>
                  <a:outerShdw dist="35921" dir="2700000" sy="50000" kx="2115830" algn="bl" rotWithShape="0">
                    <a:srgbClr val="C0C0C0">
                      <a:alpha val="80000"/>
                    </a:srgbClr>
                  </a:outerShdw>
                </a:effectLst>
                <a:latin typeface="Arial Black"/>
              </a:rPr>
              <a:t>?</a:t>
            </a:r>
          </a:p>
        </p:txBody>
      </p:sp>
      <p:cxnSp>
        <p:nvCxnSpPr>
          <p:cNvPr id="1126454" name="AutoShape 54"/>
          <p:cNvCxnSpPr>
            <a:cxnSpLocks noChangeShapeType="1"/>
            <a:stCxn id="1126438" idx="1"/>
            <a:endCxn id="1126412" idx="5"/>
          </p:cNvCxnSpPr>
          <p:nvPr/>
        </p:nvCxnSpPr>
        <p:spPr bwMode="auto">
          <a:xfrm flipH="1" flipV="1">
            <a:off x="1455738" y="3174901"/>
            <a:ext cx="3219450" cy="1443037"/>
          </a:xfrm>
          <a:prstGeom prst="straightConnector1">
            <a:avLst/>
          </a:prstGeom>
          <a:noFill/>
          <a:ln w="9525">
            <a:solidFill>
              <a:srgbClr val="000000">
                <a:alpha val="60001"/>
              </a:srgbClr>
            </a:solidFill>
            <a:prstDash val="dash"/>
            <a:round/>
            <a:headEnd/>
            <a:tailEnd/>
          </a:ln>
          <a:effectLst/>
        </p:spPr>
      </p:cxnSp>
    </p:spTree>
    <p:extLst>
      <p:ext uri="{BB962C8B-B14F-4D97-AF65-F5344CB8AC3E}">
        <p14:creationId xmlns:p14="http://schemas.microsoft.com/office/powerpoint/2010/main" val="19832682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a:xfrm>
            <a:off x="881063" y="6316639"/>
            <a:ext cx="7380287" cy="371291"/>
          </a:xfrm>
        </p:spPr>
        <p:txBody>
          <a:bodyPr/>
          <a:lstStyle/>
          <a:p>
            <a:r>
              <a:rPr lang="en-US">
                <a:solidFill>
                  <a:srgbClr val="000000"/>
                </a:solidFill>
              </a:rPr>
              <a:t>MRV Chaudron</a:t>
            </a:r>
          </a:p>
          <a:p>
            <a:r>
              <a:rPr lang="en-US" sz="1000" i="1">
                <a:solidFill>
                  <a:srgbClr val="000000"/>
                </a:solidFill>
              </a:rPr>
              <a:t>Sheet </a:t>
            </a:r>
            <a:fld id="{15E7220C-F15A-4E18-AD82-56B94399AF97}" type="slidenum">
              <a:rPr lang="en-US" sz="1000" i="1">
                <a:solidFill>
                  <a:srgbClr val="000000"/>
                </a:solidFill>
              </a:rPr>
              <a:pPr/>
              <a:t>23</a:t>
            </a:fld>
            <a:endParaRPr lang="en-US" sz="1000" i="1">
              <a:solidFill>
                <a:srgbClr val="000000"/>
              </a:solidFill>
            </a:endParaRPr>
          </a:p>
        </p:txBody>
      </p:sp>
      <p:sp>
        <p:nvSpPr>
          <p:cNvPr id="1128450" name="Rectangle 2"/>
          <p:cNvSpPr>
            <a:spLocks noGrp="1" noChangeArrowheads="1"/>
          </p:cNvSpPr>
          <p:nvPr>
            <p:ph type="title"/>
          </p:nvPr>
        </p:nvSpPr>
        <p:spPr>
          <a:xfrm>
            <a:off x="539750" y="260648"/>
            <a:ext cx="8280400" cy="803275"/>
          </a:xfrm>
        </p:spPr>
        <p:txBody>
          <a:bodyPr/>
          <a:lstStyle/>
          <a:p>
            <a:r>
              <a:rPr lang="nl-NL" sz="4000"/>
              <a:t>Web Shop: Functional Areas (V0.2)</a:t>
            </a:r>
          </a:p>
        </p:txBody>
      </p:sp>
      <p:sp>
        <p:nvSpPr>
          <p:cNvPr id="1128451" name="Rectangle 3"/>
          <p:cNvSpPr>
            <a:spLocks noChangeArrowheads="1"/>
          </p:cNvSpPr>
          <p:nvPr/>
        </p:nvSpPr>
        <p:spPr bwMode="auto">
          <a:xfrm>
            <a:off x="2339975" y="1090836"/>
            <a:ext cx="1655763"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Customer</a:t>
            </a:r>
          </a:p>
          <a:p>
            <a:pPr marL="342900" indent="-342900"/>
            <a:r>
              <a:rPr lang="nl-NL" sz="1800">
                <a:solidFill>
                  <a:srgbClr val="000000"/>
                </a:solidFill>
              </a:rPr>
              <a:t>Registration</a:t>
            </a:r>
          </a:p>
        </p:txBody>
      </p:sp>
      <p:sp>
        <p:nvSpPr>
          <p:cNvPr id="1128452" name="Rectangle 4"/>
          <p:cNvSpPr>
            <a:spLocks noChangeArrowheads="1"/>
          </p:cNvSpPr>
          <p:nvPr/>
        </p:nvSpPr>
        <p:spPr bwMode="auto">
          <a:xfrm>
            <a:off x="4675188" y="1090836"/>
            <a:ext cx="1655762"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Shop Owner</a:t>
            </a:r>
          </a:p>
          <a:p>
            <a:pPr marL="342900" indent="-342900"/>
            <a:r>
              <a:rPr lang="nl-NL" sz="1800">
                <a:solidFill>
                  <a:srgbClr val="000000"/>
                </a:solidFill>
              </a:rPr>
              <a:t>Registration</a:t>
            </a:r>
          </a:p>
        </p:txBody>
      </p:sp>
      <p:sp>
        <p:nvSpPr>
          <p:cNvPr id="1128453" name="Rectangle 5"/>
          <p:cNvSpPr>
            <a:spLocks noChangeArrowheads="1"/>
          </p:cNvSpPr>
          <p:nvPr/>
        </p:nvSpPr>
        <p:spPr bwMode="auto">
          <a:xfrm>
            <a:off x="4675188" y="2494186"/>
            <a:ext cx="2128837"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Product Catalogue </a:t>
            </a:r>
          </a:p>
          <a:p>
            <a:pPr marL="342900" indent="-342900"/>
            <a:r>
              <a:rPr lang="nl-NL" sz="1800">
                <a:solidFill>
                  <a:srgbClr val="000000"/>
                </a:solidFill>
              </a:rPr>
              <a:t>Maintenance</a:t>
            </a:r>
          </a:p>
        </p:txBody>
      </p:sp>
      <p:sp>
        <p:nvSpPr>
          <p:cNvPr id="1128455" name="Rectangle 7"/>
          <p:cNvSpPr>
            <a:spLocks noChangeArrowheads="1"/>
          </p:cNvSpPr>
          <p:nvPr/>
        </p:nvSpPr>
        <p:spPr bwMode="auto">
          <a:xfrm>
            <a:off x="2411413" y="3718148"/>
            <a:ext cx="1538287" cy="792163"/>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Payment</a:t>
            </a:r>
          </a:p>
        </p:txBody>
      </p:sp>
      <p:grpSp>
        <p:nvGrpSpPr>
          <p:cNvPr id="1128456" name="Group 8"/>
          <p:cNvGrpSpPr>
            <a:grpSpLocks/>
          </p:cNvGrpSpPr>
          <p:nvPr/>
        </p:nvGrpSpPr>
        <p:grpSpPr bwMode="auto">
          <a:xfrm>
            <a:off x="393700" y="1700436"/>
            <a:ext cx="1225550" cy="504825"/>
            <a:chOff x="611" y="889"/>
            <a:chExt cx="772" cy="318"/>
          </a:xfrm>
        </p:grpSpPr>
        <p:sp>
          <p:nvSpPr>
            <p:cNvPr id="1128457"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58" name="Text Box 10"/>
            <p:cNvSpPr txBox="1">
              <a:spLocks noChangeArrowheads="1"/>
            </p:cNvSpPr>
            <p:nvPr/>
          </p:nvSpPr>
          <p:spPr bwMode="auto">
            <a:xfrm>
              <a:off x="700" y="924"/>
              <a:ext cx="653"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register</a:t>
              </a:r>
            </a:p>
          </p:txBody>
        </p:sp>
      </p:grpSp>
      <p:grpSp>
        <p:nvGrpSpPr>
          <p:cNvPr id="1128459" name="Group 11"/>
          <p:cNvGrpSpPr>
            <a:grpSpLocks/>
          </p:cNvGrpSpPr>
          <p:nvPr/>
        </p:nvGrpSpPr>
        <p:grpSpPr bwMode="auto">
          <a:xfrm>
            <a:off x="464306" y="2740973"/>
            <a:ext cx="1116013" cy="504825"/>
            <a:chOff x="0" y="2205"/>
            <a:chExt cx="703" cy="318"/>
          </a:xfrm>
        </p:grpSpPr>
        <p:sp>
          <p:nvSpPr>
            <p:cNvPr id="1128460"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1" name="Text Box 13"/>
            <p:cNvSpPr txBox="1">
              <a:spLocks noChangeArrowheads="1"/>
            </p:cNvSpPr>
            <p:nvPr/>
          </p:nvSpPr>
          <p:spPr bwMode="auto">
            <a:xfrm>
              <a:off x="90" y="2252"/>
              <a:ext cx="57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search</a:t>
              </a:r>
            </a:p>
          </p:txBody>
        </p:sp>
      </p:grpSp>
      <p:grpSp>
        <p:nvGrpSpPr>
          <p:cNvPr id="1128462" name="Group 14"/>
          <p:cNvGrpSpPr>
            <a:grpSpLocks/>
          </p:cNvGrpSpPr>
          <p:nvPr/>
        </p:nvGrpSpPr>
        <p:grpSpPr bwMode="auto">
          <a:xfrm>
            <a:off x="461963" y="4726211"/>
            <a:ext cx="2047875" cy="504825"/>
            <a:chOff x="1157" y="1796"/>
            <a:chExt cx="1290" cy="318"/>
          </a:xfrm>
        </p:grpSpPr>
        <p:sp>
          <p:nvSpPr>
            <p:cNvPr id="1128463"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4" name="Text Box 16"/>
            <p:cNvSpPr txBox="1">
              <a:spLocks noChangeArrowheads="1"/>
            </p:cNvSpPr>
            <p:nvPr/>
          </p:nvSpPr>
          <p:spPr bwMode="auto">
            <a:xfrm>
              <a:off x="1212" y="1843"/>
              <a:ext cx="1235"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 cart</a:t>
              </a:r>
            </a:p>
          </p:txBody>
        </p:sp>
      </p:grpSp>
      <p:grpSp>
        <p:nvGrpSpPr>
          <p:cNvPr id="1128465" name="Group 17"/>
          <p:cNvGrpSpPr>
            <a:grpSpLocks/>
          </p:cNvGrpSpPr>
          <p:nvPr/>
        </p:nvGrpSpPr>
        <p:grpSpPr bwMode="auto">
          <a:xfrm>
            <a:off x="179388" y="5445348"/>
            <a:ext cx="2695575" cy="504825"/>
            <a:chOff x="1112" y="2250"/>
            <a:chExt cx="1698" cy="318"/>
          </a:xfrm>
        </p:grpSpPr>
        <p:sp>
          <p:nvSpPr>
            <p:cNvPr id="1128466"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7" name="Text Box 19"/>
            <p:cNvSpPr txBox="1">
              <a:spLocks noChangeArrowheads="1"/>
            </p:cNvSpPr>
            <p:nvPr/>
          </p:nvSpPr>
          <p:spPr bwMode="auto">
            <a:xfrm>
              <a:off x="1129" y="2297"/>
              <a:ext cx="16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remove item from cart</a:t>
              </a:r>
            </a:p>
          </p:txBody>
        </p:sp>
      </p:grpSp>
      <p:grpSp>
        <p:nvGrpSpPr>
          <p:cNvPr id="1128468" name="Group 20"/>
          <p:cNvGrpSpPr>
            <a:grpSpLocks/>
          </p:cNvGrpSpPr>
          <p:nvPr/>
        </p:nvGrpSpPr>
        <p:grpSpPr bwMode="auto">
          <a:xfrm>
            <a:off x="466725" y="1052736"/>
            <a:ext cx="1079500" cy="504825"/>
            <a:chOff x="122" y="1117"/>
            <a:chExt cx="680" cy="318"/>
          </a:xfrm>
        </p:grpSpPr>
        <p:sp>
          <p:nvSpPr>
            <p:cNvPr id="1128469"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0" name="Text Box 22"/>
            <p:cNvSpPr txBox="1">
              <a:spLocks noChangeArrowheads="1"/>
            </p:cNvSpPr>
            <p:nvPr/>
          </p:nvSpPr>
          <p:spPr bwMode="auto">
            <a:xfrm>
              <a:off x="240" y="1164"/>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grpSp>
        <p:nvGrpSpPr>
          <p:cNvPr id="1128471" name="Group 23"/>
          <p:cNvGrpSpPr>
            <a:grpSpLocks/>
          </p:cNvGrpSpPr>
          <p:nvPr/>
        </p:nvGrpSpPr>
        <p:grpSpPr bwMode="auto">
          <a:xfrm>
            <a:off x="0" y="3935636"/>
            <a:ext cx="2138363" cy="504825"/>
            <a:chOff x="1474" y="2659"/>
            <a:chExt cx="1347" cy="318"/>
          </a:xfrm>
        </p:grpSpPr>
        <p:sp>
          <p:nvSpPr>
            <p:cNvPr id="1128472"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3" name="Text Box 25"/>
            <p:cNvSpPr txBox="1">
              <a:spLocks noChangeArrowheads="1"/>
            </p:cNvSpPr>
            <p:nvPr/>
          </p:nvSpPr>
          <p:spPr bwMode="auto">
            <a:xfrm>
              <a:off x="1540" y="2706"/>
              <a:ext cx="12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pay items in cart</a:t>
              </a:r>
            </a:p>
          </p:txBody>
        </p:sp>
      </p:grpSp>
      <p:grpSp>
        <p:nvGrpSpPr>
          <p:cNvPr id="1128474" name="Group 26"/>
          <p:cNvGrpSpPr>
            <a:grpSpLocks/>
          </p:cNvGrpSpPr>
          <p:nvPr/>
        </p:nvGrpSpPr>
        <p:grpSpPr bwMode="auto">
          <a:xfrm>
            <a:off x="7069138" y="2168748"/>
            <a:ext cx="1922462" cy="685800"/>
            <a:chOff x="2848" y="1434"/>
            <a:chExt cx="1211" cy="432"/>
          </a:xfrm>
        </p:grpSpPr>
        <p:sp>
          <p:nvSpPr>
            <p:cNvPr id="1128475"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6" name="Text Box 28"/>
            <p:cNvSpPr txBox="1">
              <a:spLocks noChangeArrowheads="1"/>
            </p:cNvSpPr>
            <p:nvPr/>
          </p:nvSpPr>
          <p:spPr bwMode="auto">
            <a:xfrm>
              <a:off x="2992" y="1471"/>
              <a:ext cx="922" cy="352"/>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a:t>
              </a:r>
            </a:p>
            <a:p>
              <a:pPr marL="342900" indent="-342900">
                <a:lnSpc>
                  <a:spcPct val="70000"/>
                </a:lnSpc>
              </a:pPr>
              <a:r>
                <a:rPr lang="nl-NL" sz="1800">
                  <a:solidFill>
                    <a:srgbClr val="000000"/>
                  </a:solidFill>
                </a:rPr>
                <a:t>catalogue</a:t>
              </a:r>
            </a:p>
          </p:txBody>
        </p:sp>
      </p:grpSp>
      <p:cxnSp>
        <p:nvCxnSpPr>
          <p:cNvPr id="1128477" name="AutoShape 29"/>
          <p:cNvCxnSpPr>
            <a:cxnSpLocks noChangeShapeType="1"/>
            <a:stCxn id="1128451" idx="1"/>
            <a:endCxn id="1128457" idx="6"/>
          </p:cNvCxnSpPr>
          <p:nvPr/>
        </p:nvCxnSpPr>
        <p:spPr bwMode="auto">
          <a:xfrm flipH="1">
            <a:off x="1619250" y="1559148"/>
            <a:ext cx="720725" cy="393700"/>
          </a:xfrm>
          <a:prstGeom prst="straightConnector1">
            <a:avLst/>
          </a:prstGeom>
          <a:noFill/>
          <a:ln w="9525">
            <a:solidFill>
              <a:schemeClr val="tx1"/>
            </a:solidFill>
            <a:round/>
            <a:headEnd/>
            <a:tailEnd/>
          </a:ln>
          <a:effectLst/>
        </p:spPr>
      </p:cxnSp>
      <p:cxnSp>
        <p:nvCxnSpPr>
          <p:cNvPr id="1128478" name="AutoShape 30"/>
          <p:cNvCxnSpPr>
            <a:cxnSpLocks noChangeShapeType="1"/>
            <a:stCxn id="1128451" idx="1"/>
            <a:endCxn id="1128469" idx="5"/>
          </p:cNvCxnSpPr>
          <p:nvPr/>
        </p:nvCxnSpPr>
        <p:spPr bwMode="auto">
          <a:xfrm flipH="1" flipV="1">
            <a:off x="1387475" y="1482948"/>
            <a:ext cx="952500" cy="76200"/>
          </a:xfrm>
          <a:prstGeom prst="straightConnector1">
            <a:avLst/>
          </a:prstGeom>
          <a:noFill/>
          <a:ln w="9525">
            <a:solidFill>
              <a:schemeClr val="tx1"/>
            </a:solidFill>
            <a:round/>
            <a:headEnd/>
            <a:tailEnd/>
          </a:ln>
          <a:effectLst/>
        </p:spPr>
      </p:cxnSp>
      <p:cxnSp>
        <p:nvCxnSpPr>
          <p:cNvPr id="1128480" name="AutoShape 32"/>
          <p:cNvCxnSpPr>
            <a:cxnSpLocks noChangeShapeType="1"/>
            <a:stCxn id="1128501" idx="1"/>
            <a:endCxn id="1128463" idx="6"/>
          </p:cNvCxnSpPr>
          <p:nvPr/>
        </p:nvCxnSpPr>
        <p:spPr bwMode="auto">
          <a:xfrm flipH="1" flipV="1">
            <a:off x="2405063" y="4978623"/>
            <a:ext cx="915987" cy="396875"/>
          </a:xfrm>
          <a:prstGeom prst="straightConnector1">
            <a:avLst/>
          </a:prstGeom>
          <a:noFill/>
          <a:ln w="9525">
            <a:solidFill>
              <a:schemeClr val="tx1"/>
            </a:solidFill>
            <a:round/>
            <a:headEnd/>
            <a:tailEnd/>
          </a:ln>
          <a:effectLst/>
        </p:spPr>
      </p:cxnSp>
      <p:cxnSp>
        <p:nvCxnSpPr>
          <p:cNvPr id="1128481" name="AutoShape 33"/>
          <p:cNvCxnSpPr>
            <a:cxnSpLocks noChangeShapeType="1"/>
            <a:stCxn id="1128501" idx="1"/>
            <a:endCxn id="1128466" idx="6"/>
          </p:cNvCxnSpPr>
          <p:nvPr/>
        </p:nvCxnSpPr>
        <p:spPr bwMode="auto">
          <a:xfrm flipH="1">
            <a:off x="2689225" y="5375498"/>
            <a:ext cx="631825" cy="322263"/>
          </a:xfrm>
          <a:prstGeom prst="straightConnector1">
            <a:avLst/>
          </a:prstGeom>
          <a:noFill/>
          <a:ln w="9525">
            <a:solidFill>
              <a:schemeClr val="tx1"/>
            </a:solidFill>
            <a:round/>
            <a:headEnd/>
            <a:tailEnd/>
          </a:ln>
          <a:effectLst/>
        </p:spPr>
      </p:cxnSp>
      <p:cxnSp>
        <p:nvCxnSpPr>
          <p:cNvPr id="1128482" name="AutoShape 34"/>
          <p:cNvCxnSpPr>
            <a:cxnSpLocks noChangeShapeType="1"/>
            <a:stCxn id="1128455" idx="1"/>
            <a:endCxn id="1128472" idx="6"/>
          </p:cNvCxnSpPr>
          <p:nvPr/>
        </p:nvCxnSpPr>
        <p:spPr bwMode="auto">
          <a:xfrm flipH="1">
            <a:off x="2087563" y="4115023"/>
            <a:ext cx="323850" cy="73025"/>
          </a:xfrm>
          <a:prstGeom prst="straightConnector1">
            <a:avLst/>
          </a:prstGeom>
          <a:noFill/>
          <a:ln w="9525">
            <a:solidFill>
              <a:schemeClr val="tx1"/>
            </a:solidFill>
            <a:round/>
            <a:headEnd/>
            <a:tailEnd/>
          </a:ln>
          <a:effectLst/>
        </p:spPr>
      </p:cxnSp>
      <p:cxnSp>
        <p:nvCxnSpPr>
          <p:cNvPr id="1128483" name="AutoShape 35"/>
          <p:cNvCxnSpPr>
            <a:cxnSpLocks noChangeShapeType="1"/>
            <a:stCxn id="1128499" idx="2"/>
            <a:endCxn id="1128452" idx="3"/>
          </p:cNvCxnSpPr>
          <p:nvPr/>
        </p:nvCxnSpPr>
        <p:spPr bwMode="auto">
          <a:xfrm flipH="1">
            <a:off x="6330950" y="1451198"/>
            <a:ext cx="942975" cy="107950"/>
          </a:xfrm>
          <a:prstGeom prst="straightConnector1">
            <a:avLst/>
          </a:prstGeom>
          <a:noFill/>
          <a:ln w="9525">
            <a:solidFill>
              <a:schemeClr val="tx1"/>
            </a:solidFill>
            <a:round/>
            <a:headEnd/>
            <a:tailEnd/>
          </a:ln>
          <a:effectLst/>
        </p:spPr>
      </p:cxnSp>
      <p:cxnSp>
        <p:nvCxnSpPr>
          <p:cNvPr id="1128484" name="AutoShape 36"/>
          <p:cNvCxnSpPr>
            <a:cxnSpLocks noChangeShapeType="1"/>
            <a:stCxn id="1128475" idx="2"/>
            <a:endCxn id="1128453" idx="3"/>
          </p:cNvCxnSpPr>
          <p:nvPr/>
        </p:nvCxnSpPr>
        <p:spPr bwMode="auto">
          <a:xfrm flipH="1">
            <a:off x="6804025" y="2511648"/>
            <a:ext cx="265113" cy="450850"/>
          </a:xfrm>
          <a:prstGeom prst="straightConnector1">
            <a:avLst/>
          </a:prstGeom>
          <a:noFill/>
          <a:ln w="9525">
            <a:solidFill>
              <a:schemeClr val="tx1"/>
            </a:solidFill>
            <a:round/>
            <a:headEnd/>
            <a:tailEnd/>
          </a:ln>
          <a:effectLst/>
        </p:spPr>
      </p:cxnSp>
      <p:cxnSp>
        <p:nvCxnSpPr>
          <p:cNvPr id="1128485" name="AutoShape 37"/>
          <p:cNvCxnSpPr>
            <a:cxnSpLocks noChangeShapeType="1"/>
            <a:stCxn id="1128453" idx="3"/>
            <a:endCxn id="1128497" idx="2"/>
          </p:cNvCxnSpPr>
          <p:nvPr/>
        </p:nvCxnSpPr>
        <p:spPr bwMode="auto">
          <a:xfrm>
            <a:off x="6804025" y="2962498"/>
            <a:ext cx="217488" cy="322263"/>
          </a:xfrm>
          <a:prstGeom prst="straightConnector1">
            <a:avLst/>
          </a:prstGeom>
          <a:noFill/>
          <a:ln w="9525">
            <a:solidFill>
              <a:schemeClr val="tx1"/>
            </a:solidFill>
            <a:round/>
            <a:headEnd/>
            <a:tailEnd/>
          </a:ln>
          <a:effectLst/>
        </p:spPr>
      </p:cxnSp>
      <p:sp>
        <p:nvSpPr>
          <p:cNvPr id="1128486" name="Rectangle 38"/>
          <p:cNvSpPr>
            <a:spLocks noChangeArrowheads="1"/>
          </p:cNvSpPr>
          <p:nvPr/>
        </p:nvSpPr>
        <p:spPr bwMode="auto">
          <a:xfrm>
            <a:off x="4675188" y="3862611"/>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Stock Control</a:t>
            </a:r>
          </a:p>
        </p:txBody>
      </p:sp>
      <p:grpSp>
        <p:nvGrpSpPr>
          <p:cNvPr id="1128487" name="Group 39"/>
          <p:cNvGrpSpPr>
            <a:grpSpLocks/>
          </p:cNvGrpSpPr>
          <p:nvPr/>
        </p:nvGrpSpPr>
        <p:grpSpPr bwMode="auto">
          <a:xfrm>
            <a:off x="7135813" y="4653186"/>
            <a:ext cx="1890712" cy="504825"/>
            <a:chOff x="3393" y="3305"/>
            <a:chExt cx="1191" cy="318"/>
          </a:xfrm>
        </p:grpSpPr>
        <p:sp>
          <p:nvSpPr>
            <p:cNvPr id="1128488"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89" name="Text Box 41"/>
            <p:cNvSpPr txBox="1">
              <a:spLocks noChangeArrowheads="1"/>
            </p:cNvSpPr>
            <p:nvPr/>
          </p:nvSpPr>
          <p:spPr bwMode="auto">
            <a:xfrm>
              <a:off x="3402" y="3352"/>
              <a:ext cx="1182"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package &amp; ship</a:t>
              </a:r>
            </a:p>
          </p:txBody>
        </p:sp>
      </p:grpSp>
      <p:cxnSp>
        <p:nvCxnSpPr>
          <p:cNvPr id="1128490" name="AutoShape 42"/>
          <p:cNvCxnSpPr>
            <a:cxnSpLocks noChangeShapeType="1"/>
            <a:stCxn id="1128489" idx="1"/>
            <a:endCxn id="1128486" idx="3"/>
          </p:cNvCxnSpPr>
          <p:nvPr/>
        </p:nvCxnSpPr>
        <p:spPr bwMode="auto">
          <a:xfrm flipH="1" flipV="1">
            <a:off x="6330950" y="4257898"/>
            <a:ext cx="819150" cy="654050"/>
          </a:xfrm>
          <a:prstGeom prst="straightConnector1">
            <a:avLst/>
          </a:prstGeom>
          <a:noFill/>
          <a:ln w="9525">
            <a:solidFill>
              <a:schemeClr val="tx1"/>
            </a:solidFill>
            <a:round/>
            <a:headEnd/>
            <a:tailEnd/>
          </a:ln>
          <a:effectLst/>
        </p:spPr>
      </p:cxnSp>
      <p:grpSp>
        <p:nvGrpSpPr>
          <p:cNvPr id="1128491" name="Group 43"/>
          <p:cNvGrpSpPr>
            <a:grpSpLocks/>
          </p:cNvGrpSpPr>
          <p:nvPr/>
        </p:nvGrpSpPr>
        <p:grpSpPr bwMode="auto">
          <a:xfrm>
            <a:off x="7194550" y="4007073"/>
            <a:ext cx="1636713" cy="503238"/>
            <a:chOff x="3411" y="2841"/>
            <a:chExt cx="1031" cy="317"/>
          </a:xfrm>
        </p:grpSpPr>
        <p:sp>
          <p:nvSpPr>
            <p:cNvPr id="1128492"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93" name="Rectangle 45"/>
            <p:cNvSpPr>
              <a:spLocks noChangeArrowheads="1"/>
            </p:cNvSpPr>
            <p:nvPr/>
          </p:nvSpPr>
          <p:spPr bwMode="auto">
            <a:xfrm>
              <a:off x="3411" y="2888"/>
              <a:ext cx="1031" cy="231"/>
            </a:xfrm>
            <a:prstGeom prst="rect">
              <a:avLst/>
            </a:prstGeom>
            <a:noFill/>
            <a:ln w="9525" algn="ctr">
              <a:noFill/>
              <a:miter lim="800000"/>
              <a:headEnd/>
              <a:tailEnd/>
            </a:ln>
            <a:effectLst/>
          </p:spPr>
          <p:txBody>
            <a:bodyPr wrap="none">
              <a:spAutoFit/>
            </a:bodyPr>
            <a:lstStyle/>
            <a:p>
              <a:pPr marL="342900" indent="-342900"/>
              <a:r>
                <a:rPr lang="nl-NL" sz="1800">
                  <a:solidFill>
                    <a:srgbClr val="000000"/>
                  </a:solidFill>
                </a:rPr>
                <a:t>add to stock </a:t>
              </a:r>
            </a:p>
          </p:txBody>
        </p:sp>
      </p:grpSp>
      <p:cxnSp>
        <p:nvCxnSpPr>
          <p:cNvPr id="1128494" name="AutoShape 46"/>
          <p:cNvCxnSpPr>
            <a:cxnSpLocks noChangeShapeType="1"/>
            <a:stCxn id="1128486" idx="3"/>
            <a:endCxn id="1128493" idx="1"/>
          </p:cNvCxnSpPr>
          <p:nvPr/>
        </p:nvCxnSpPr>
        <p:spPr bwMode="auto">
          <a:xfrm>
            <a:off x="6330950" y="4257898"/>
            <a:ext cx="863600" cy="7938"/>
          </a:xfrm>
          <a:prstGeom prst="straightConnector1">
            <a:avLst/>
          </a:prstGeom>
          <a:noFill/>
          <a:ln w="9525">
            <a:solidFill>
              <a:schemeClr val="tx1"/>
            </a:solidFill>
            <a:round/>
            <a:headEnd/>
            <a:tailEnd/>
          </a:ln>
          <a:effectLst/>
        </p:spPr>
      </p:cxnSp>
      <p:grpSp>
        <p:nvGrpSpPr>
          <p:cNvPr id="1128495" name="Group 47"/>
          <p:cNvGrpSpPr>
            <a:grpSpLocks/>
          </p:cNvGrpSpPr>
          <p:nvPr/>
        </p:nvGrpSpPr>
        <p:grpSpPr bwMode="auto">
          <a:xfrm>
            <a:off x="6732588" y="2924398"/>
            <a:ext cx="2627312" cy="720725"/>
            <a:chOff x="4241" y="2160"/>
            <a:chExt cx="1655" cy="454"/>
          </a:xfrm>
        </p:grpSpPr>
        <p:sp>
          <p:nvSpPr>
            <p:cNvPr id="1128496" name="Text Box 48"/>
            <p:cNvSpPr txBox="1">
              <a:spLocks noChangeArrowheads="1"/>
            </p:cNvSpPr>
            <p:nvPr/>
          </p:nvSpPr>
          <p:spPr bwMode="auto">
            <a:xfrm>
              <a:off x="4241" y="2196"/>
              <a:ext cx="1655" cy="346"/>
            </a:xfrm>
            <a:prstGeom prst="rect">
              <a:avLst/>
            </a:prstGeom>
            <a:noFill/>
            <a:ln w="9525">
              <a:noFill/>
              <a:miter lim="800000"/>
              <a:headEnd/>
              <a:tailEnd/>
            </a:ln>
            <a:effectLst/>
          </p:spPr>
          <p:txBody>
            <a:bodyPr>
              <a:spAutoFit/>
            </a:bodyPr>
            <a:lstStyle/>
            <a:p>
              <a:pPr marL="342900" indent="-342900" algn="ctr">
                <a:lnSpc>
                  <a:spcPct val="80000"/>
                </a:lnSpc>
              </a:pPr>
              <a:r>
                <a:rPr lang="nl-NL" sz="1800" dirty="0">
                  <a:solidFill>
                    <a:srgbClr val="000000"/>
                  </a:solidFill>
                </a:rPr>
                <a:t>remove item </a:t>
              </a:r>
            </a:p>
            <a:p>
              <a:pPr marL="342900" indent="-342900" algn="ctr">
                <a:lnSpc>
                  <a:spcPct val="80000"/>
                </a:lnSpc>
              </a:pPr>
              <a:r>
                <a:rPr lang="nl-NL" sz="1800" dirty="0">
                  <a:solidFill>
                    <a:srgbClr val="000000"/>
                  </a:solidFill>
                </a:rPr>
                <a:t>from catalogue</a:t>
              </a:r>
            </a:p>
          </p:txBody>
        </p:sp>
        <p:sp>
          <p:nvSpPr>
            <p:cNvPr id="1128497"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grpSp>
      <p:grpSp>
        <p:nvGrpSpPr>
          <p:cNvPr id="1128498" name="Group 50"/>
          <p:cNvGrpSpPr>
            <a:grpSpLocks/>
          </p:cNvGrpSpPr>
          <p:nvPr/>
        </p:nvGrpSpPr>
        <p:grpSpPr bwMode="auto">
          <a:xfrm>
            <a:off x="7273925" y="1198786"/>
            <a:ext cx="1512888" cy="504825"/>
            <a:chOff x="1845" y="1171"/>
            <a:chExt cx="953" cy="318"/>
          </a:xfrm>
        </p:grpSpPr>
        <p:sp>
          <p:nvSpPr>
            <p:cNvPr id="1128499"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500" name="Text Box 52"/>
            <p:cNvSpPr txBox="1">
              <a:spLocks noChangeArrowheads="1"/>
            </p:cNvSpPr>
            <p:nvPr/>
          </p:nvSpPr>
          <p:spPr bwMode="auto">
            <a:xfrm>
              <a:off x="2099" y="1218"/>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sp>
        <p:nvSpPr>
          <p:cNvPr id="1128501" name="Rectangle 53"/>
          <p:cNvSpPr>
            <a:spLocks noChangeArrowheads="1"/>
          </p:cNvSpPr>
          <p:nvPr/>
        </p:nvSpPr>
        <p:spPr bwMode="auto">
          <a:xfrm>
            <a:off x="3321050" y="5015136"/>
            <a:ext cx="2403475" cy="7191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Customer Selection </a:t>
            </a:r>
          </a:p>
          <a:p>
            <a:pPr marL="342900" indent="-342900"/>
            <a:r>
              <a:rPr lang="nl-NL" sz="1800">
                <a:solidFill>
                  <a:srgbClr val="000000"/>
                </a:solidFill>
              </a:rPr>
              <a:t>Management</a:t>
            </a:r>
          </a:p>
        </p:txBody>
      </p:sp>
      <p:cxnSp>
        <p:nvCxnSpPr>
          <p:cNvPr id="1128502" name="AutoShape 54"/>
          <p:cNvCxnSpPr>
            <a:cxnSpLocks noChangeShapeType="1"/>
            <a:stCxn id="1128472" idx="5"/>
            <a:endCxn id="1128501" idx="1"/>
          </p:cNvCxnSpPr>
          <p:nvPr/>
        </p:nvCxnSpPr>
        <p:spPr bwMode="auto">
          <a:xfrm>
            <a:off x="1781175" y="4365848"/>
            <a:ext cx="1539875" cy="1009650"/>
          </a:xfrm>
          <a:prstGeom prst="straightConnector1">
            <a:avLst/>
          </a:prstGeom>
          <a:noFill/>
          <a:ln w="9525">
            <a:solidFill>
              <a:schemeClr val="tx1"/>
            </a:solidFill>
            <a:prstDash val="sysDot"/>
            <a:round/>
            <a:headEnd/>
            <a:tailEnd/>
          </a:ln>
          <a:effectLst/>
        </p:spPr>
      </p:cxnSp>
      <p:sp>
        <p:nvSpPr>
          <p:cNvPr id="1128503" name="AutoShape 55"/>
          <p:cNvSpPr>
            <a:spLocks noChangeArrowheads="1"/>
          </p:cNvSpPr>
          <p:nvPr/>
        </p:nvSpPr>
        <p:spPr bwMode="auto">
          <a:xfrm>
            <a:off x="5508625" y="4653186"/>
            <a:ext cx="3455988" cy="1439862"/>
          </a:xfrm>
          <a:prstGeom prst="wedgeRectCallout">
            <a:avLst>
              <a:gd name="adj1" fmla="val -35944"/>
              <a:gd name="adj2" fmla="val 74037"/>
            </a:avLst>
          </a:prstGeom>
          <a:solidFill>
            <a:srgbClr val="99CCFF">
              <a:alpha val="75000"/>
            </a:srgbClr>
          </a:solidFill>
          <a:ln w="9525" algn="ctr">
            <a:solidFill>
              <a:schemeClr val="tx1"/>
            </a:solidFill>
            <a:miter lim="800000"/>
            <a:headEnd/>
            <a:tailEnd/>
          </a:ln>
          <a:effectLst/>
        </p:spPr>
        <p:txBody>
          <a:bodyPr/>
          <a:lstStyle/>
          <a:p>
            <a:pPr marL="342900" indent="-342900"/>
            <a:r>
              <a:rPr lang="nl-NL" sz="2000">
                <a:solidFill>
                  <a:srgbClr val="000000"/>
                </a:solidFill>
              </a:rPr>
              <a:t>Excluded from example</a:t>
            </a:r>
          </a:p>
          <a:p>
            <a:pPr marL="342900" indent="-342900">
              <a:buFontTx/>
              <a:buChar char="•"/>
            </a:pPr>
            <a:r>
              <a:rPr lang="nl-NL" sz="2000">
                <a:solidFill>
                  <a:srgbClr val="000000"/>
                </a:solidFill>
              </a:rPr>
              <a:t>Payment adm</a:t>
            </a:r>
          </a:p>
          <a:p>
            <a:pPr marL="342900" indent="-342900">
              <a:buFontTx/>
              <a:buChar char="•"/>
            </a:pPr>
            <a:r>
              <a:rPr lang="nl-NL" sz="2000">
                <a:solidFill>
                  <a:srgbClr val="000000"/>
                </a:solidFill>
              </a:rPr>
              <a:t>Shop staff salary adm</a:t>
            </a:r>
          </a:p>
          <a:p>
            <a:pPr marL="342900" indent="-342900">
              <a:buFontTx/>
              <a:buChar char="•"/>
            </a:pPr>
            <a:r>
              <a:rPr lang="nl-NL" sz="2000">
                <a:solidFill>
                  <a:srgbClr val="000000"/>
                </a:solidFill>
              </a:rPr>
              <a:t>...</a:t>
            </a:r>
          </a:p>
        </p:txBody>
      </p:sp>
      <p:cxnSp>
        <p:nvCxnSpPr>
          <p:cNvPr id="57" name="AutoShape 31"/>
          <p:cNvCxnSpPr>
            <a:cxnSpLocks noChangeShapeType="1"/>
            <a:stCxn id="1128453" idx="1"/>
          </p:cNvCxnSpPr>
          <p:nvPr/>
        </p:nvCxnSpPr>
        <p:spPr bwMode="auto">
          <a:xfrm flipH="1" flipV="1">
            <a:off x="1455815" y="2818619"/>
            <a:ext cx="3219373" cy="143086"/>
          </a:xfrm>
          <a:prstGeom prst="straightConnector1">
            <a:avLst/>
          </a:prstGeom>
          <a:noFill/>
          <a:ln w="9525">
            <a:solidFill>
              <a:srgbClr val="000000">
                <a:alpha val="60001"/>
              </a:srgbClr>
            </a:solidFill>
            <a:prstDash val="dash"/>
            <a:round/>
            <a:headEnd/>
            <a:tailEnd/>
          </a:ln>
          <a:effectLst/>
        </p:spPr>
      </p:cxnSp>
      <p:cxnSp>
        <p:nvCxnSpPr>
          <p:cNvPr id="58" name="AutoShape 54"/>
          <p:cNvCxnSpPr>
            <a:cxnSpLocks noChangeShapeType="1"/>
            <a:stCxn id="1128486" idx="1"/>
          </p:cNvCxnSpPr>
          <p:nvPr/>
        </p:nvCxnSpPr>
        <p:spPr bwMode="auto">
          <a:xfrm flipH="1" flipV="1">
            <a:off x="1455738" y="3174902"/>
            <a:ext cx="3219450" cy="1082997"/>
          </a:xfrm>
          <a:prstGeom prst="straightConnector1">
            <a:avLst/>
          </a:prstGeom>
          <a:noFill/>
          <a:ln w="9525">
            <a:solidFill>
              <a:srgbClr val="000000">
                <a:alpha val="60001"/>
              </a:srgbClr>
            </a:solidFill>
            <a:prstDash val="dash"/>
            <a:round/>
            <a:headEnd/>
            <a:tailEnd/>
          </a:ln>
          <a:effectLst/>
        </p:spPr>
      </p:cxnSp>
    </p:spTree>
    <p:extLst>
      <p:ext uri="{BB962C8B-B14F-4D97-AF65-F5344CB8AC3E}">
        <p14:creationId xmlns:p14="http://schemas.microsoft.com/office/powerpoint/2010/main" val="386954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a:xfrm>
            <a:off x="881063" y="6265212"/>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1E159970-7959-4182-8FEA-9B37FD4DBFC5}" type="slidenum">
              <a:rPr lang="en-US" sz="1000" i="1">
                <a:solidFill>
                  <a:srgbClr val="000000"/>
                </a:solidFill>
              </a:rPr>
              <a:pPr/>
              <a:t>24</a:t>
            </a:fld>
            <a:endParaRPr lang="en-US" sz="1000" i="1" dirty="0">
              <a:solidFill>
                <a:srgbClr val="000000"/>
              </a:solidFill>
            </a:endParaRPr>
          </a:p>
        </p:txBody>
      </p:sp>
      <p:sp>
        <p:nvSpPr>
          <p:cNvPr id="1130498" name="Rectangle 2"/>
          <p:cNvSpPr>
            <a:spLocks noGrp="1" noChangeArrowheads="1"/>
          </p:cNvSpPr>
          <p:nvPr>
            <p:ph type="title"/>
          </p:nvPr>
        </p:nvSpPr>
        <p:spPr>
          <a:xfrm>
            <a:off x="685800" y="404664"/>
            <a:ext cx="7772400" cy="658813"/>
          </a:xfrm>
        </p:spPr>
        <p:txBody>
          <a:bodyPr/>
          <a:lstStyle/>
          <a:p>
            <a:r>
              <a:rPr lang="nl-NL" sz="4000"/>
              <a:t>Web Shop: Responsabilities</a:t>
            </a:r>
          </a:p>
        </p:txBody>
      </p:sp>
      <p:sp>
        <p:nvSpPr>
          <p:cNvPr id="1130499" name="Rectangle 3"/>
          <p:cNvSpPr>
            <a:spLocks noChangeArrowheads="1"/>
          </p:cNvSpPr>
          <p:nvPr/>
        </p:nvSpPr>
        <p:spPr bwMode="auto">
          <a:xfrm>
            <a:off x="395288" y="1280964"/>
            <a:ext cx="3095625" cy="503238"/>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Customer Registration</a:t>
            </a:r>
          </a:p>
        </p:txBody>
      </p:sp>
      <p:sp>
        <p:nvSpPr>
          <p:cNvPr id="1130500" name="Rectangle 4"/>
          <p:cNvSpPr>
            <a:spLocks noChangeArrowheads="1"/>
          </p:cNvSpPr>
          <p:nvPr/>
        </p:nvSpPr>
        <p:spPr bwMode="auto">
          <a:xfrm>
            <a:off x="395288" y="2017626"/>
            <a:ext cx="3311525" cy="503238"/>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Shop Owner Registration</a:t>
            </a:r>
          </a:p>
        </p:txBody>
      </p:sp>
      <p:sp>
        <p:nvSpPr>
          <p:cNvPr id="1130501" name="Rectangle 5"/>
          <p:cNvSpPr>
            <a:spLocks noChangeArrowheads="1"/>
          </p:cNvSpPr>
          <p:nvPr/>
        </p:nvSpPr>
        <p:spPr bwMode="auto">
          <a:xfrm>
            <a:off x="395288" y="2852936"/>
            <a:ext cx="3240087" cy="461963"/>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dirty="0">
                <a:solidFill>
                  <a:srgbClr val="000000"/>
                </a:solidFill>
              </a:rPr>
              <a:t>Product Catalog Maint.</a:t>
            </a:r>
            <a:endParaRPr lang="nl-NL" sz="2000" dirty="0">
              <a:solidFill>
                <a:srgbClr val="000000"/>
              </a:solidFill>
            </a:endParaRPr>
          </a:p>
        </p:txBody>
      </p:sp>
      <p:sp>
        <p:nvSpPr>
          <p:cNvPr id="1130503" name="Rectangle 7"/>
          <p:cNvSpPr>
            <a:spLocks noChangeArrowheads="1"/>
          </p:cNvSpPr>
          <p:nvPr/>
        </p:nvSpPr>
        <p:spPr bwMode="auto">
          <a:xfrm>
            <a:off x="395288" y="4284984"/>
            <a:ext cx="1512887" cy="5032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Payment</a:t>
            </a:r>
          </a:p>
        </p:txBody>
      </p:sp>
      <p:sp>
        <p:nvSpPr>
          <p:cNvPr id="1130504" name="Rectangle 8"/>
          <p:cNvSpPr>
            <a:spLocks noChangeArrowheads="1"/>
          </p:cNvSpPr>
          <p:nvPr/>
        </p:nvSpPr>
        <p:spPr bwMode="auto">
          <a:xfrm>
            <a:off x="395288" y="5021647"/>
            <a:ext cx="1871662" cy="504825"/>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Stock Control</a:t>
            </a:r>
          </a:p>
        </p:txBody>
      </p:sp>
      <p:sp>
        <p:nvSpPr>
          <p:cNvPr id="1130505" name="Text Box 9"/>
          <p:cNvSpPr txBox="1">
            <a:spLocks noChangeArrowheads="1"/>
          </p:cNvSpPr>
          <p:nvPr/>
        </p:nvSpPr>
        <p:spPr bwMode="auto">
          <a:xfrm>
            <a:off x="3781425" y="1349227"/>
            <a:ext cx="4929188" cy="396875"/>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Entry, storage &amp; retrieval of customers</a:t>
            </a:r>
          </a:p>
        </p:txBody>
      </p:sp>
      <p:sp>
        <p:nvSpPr>
          <p:cNvPr id="1130506" name="Text Box 10"/>
          <p:cNvSpPr txBox="1">
            <a:spLocks noChangeArrowheads="1"/>
          </p:cNvSpPr>
          <p:nvPr/>
        </p:nvSpPr>
        <p:spPr bwMode="auto">
          <a:xfrm>
            <a:off x="3781425" y="2079274"/>
            <a:ext cx="4886325" cy="396875"/>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Entry, storage &amp; retrieval of shop staff</a:t>
            </a:r>
          </a:p>
        </p:txBody>
      </p:sp>
      <p:sp>
        <p:nvSpPr>
          <p:cNvPr id="1130507" name="Text Box 11"/>
          <p:cNvSpPr txBox="1">
            <a:spLocks noChangeArrowheads="1"/>
          </p:cNvSpPr>
          <p:nvPr/>
        </p:nvSpPr>
        <p:spPr bwMode="auto">
          <a:xfrm>
            <a:off x="3781425" y="2899767"/>
            <a:ext cx="5237163" cy="396875"/>
          </a:xfrm>
          <a:prstGeom prst="rect">
            <a:avLst/>
          </a:prstGeom>
          <a:noFill/>
          <a:ln w="9525" algn="ctr">
            <a:noFill/>
            <a:miter lim="800000"/>
            <a:headEnd/>
            <a:tailEnd/>
          </a:ln>
          <a:effectLst/>
        </p:spPr>
        <p:txBody>
          <a:bodyPr>
            <a:spAutoFit/>
          </a:bodyPr>
          <a:lstStyle/>
          <a:p>
            <a:pPr marL="342900" indent="-342900"/>
            <a:r>
              <a:rPr lang="nl-NL" sz="2000">
                <a:solidFill>
                  <a:srgbClr val="000000"/>
                </a:solidFill>
              </a:rPr>
              <a:t>Entry, storage &amp; retrieval of product data</a:t>
            </a:r>
          </a:p>
        </p:txBody>
      </p:sp>
      <p:sp>
        <p:nvSpPr>
          <p:cNvPr id="1130509" name="Text Box 13"/>
          <p:cNvSpPr txBox="1">
            <a:spLocks noChangeArrowheads="1"/>
          </p:cNvSpPr>
          <p:nvPr/>
        </p:nvSpPr>
        <p:spPr bwMode="auto">
          <a:xfrm>
            <a:off x="3276600" y="4359861"/>
            <a:ext cx="5786438" cy="396875"/>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Handle transaction between customer &amp; shop</a:t>
            </a:r>
          </a:p>
        </p:txBody>
      </p:sp>
      <p:sp>
        <p:nvSpPr>
          <p:cNvPr id="1130510" name="Text Box 14"/>
          <p:cNvSpPr txBox="1">
            <a:spLocks noChangeArrowheads="1"/>
          </p:cNvSpPr>
          <p:nvPr/>
        </p:nvSpPr>
        <p:spPr bwMode="auto">
          <a:xfrm>
            <a:off x="3781425" y="5089910"/>
            <a:ext cx="4565650" cy="396875"/>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Register available products in stock</a:t>
            </a:r>
          </a:p>
        </p:txBody>
      </p:sp>
      <p:sp>
        <p:nvSpPr>
          <p:cNvPr id="1130511" name="Rectangle 15"/>
          <p:cNvSpPr>
            <a:spLocks noChangeArrowheads="1"/>
          </p:cNvSpPr>
          <p:nvPr/>
        </p:nvSpPr>
        <p:spPr bwMode="auto">
          <a:xfrm>
            <a:off x="395288" y="3548323"/>
            <a:ext cx="3240087" cy="5032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Cust. Selection Mngmt.</a:t>
            </a:r>
          </a:p>
        </p:txBody>
      </p:sp>
      <p:sp>
        <p:nvSpPr>
          <p:cNvPr id="1130512" name="Text Box 16"/>
          <p:cNvSpPr txBox="1">
            <a:spLocks noChangeArrowheads="1"/>
          </p:cNvSpPr>
          <p:nvPr/>
        </p:nvSpPr>
        <p:spPr bwMode="auto">
          <a:xfrm>
            <a:off x="3781425" y="3629814"/>
            <a:ext cx="4638675" cy="396875"/>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Register customer product selection</a:t>
            </a:r>
          </a:p>
        </p:txBody>
      </p:sp>
    </p:spTree>
    <p:extLst>
      <p:ext uri="{BB962C8B-B14F-4D97-AF65-F5344CB8AC3E}">
        <p14:creationId xmlns:p14="http://schemas.microsoft.com/office/powerpoint/2010/main" val="4938931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D3849320-BEB5-49EA-BA63-E9B2300A7F39}" type="slidenum">
              <a:rPr lang="en-US" smtClean="0">
                <a:solidFill>
                  <a:srgbClr val="000000"/>
                </a:solidFill>
              </a:rPr>
              <a:pPr>
                <a:defRPr/>
              </a:pPr>
              <a:t>25</a:t>
            </a:fld>
            <a:endParaRPr lang="en-US">
              <a:solidFill>
                <a:srgbClr val="000000"/>
              </a:solidFill>
            </a:endParaRPr>
          </a:p>
        </p:txBody>
      </p:sp>
      <p:pic>
        <p:nvPicPr>
          <p:cNvPr id="7" name="Content Placeholder 6"/>
          <p:cNvPicPr>
            <a:picLocks noGrp="1" noChangeAspect="1"/>
          </p:cNvPicPr>
          <p:nvPr>
            <p:ph idx="1"/>
          </p:nvPr>
        </p:nvPicPr>
        <p:blipFill rotWithShape="1">
          <a:blip r:embed="rId2"/>
          <a:srcRect t="12652"/>
          <a:stretch/>
        </p:blipFill>
        <p:spPr>
          <a:xfrm>
            <a:off x="-10742" y="476672"/>
            <a:ext cx="9191254" cy="6027595"/>
          </a:xfrm>
          <a:prstGeom prst="rect">
            <a:avLst/>
          </a:prstGeom>
        </p:spPr>
      </p:pic>
    </p:spTree>
    <p:extLst>
      <p:ext uri="{BB962C8B-B14F-4D97-AF65-F5344CB8AC3E}">
        <p14:creationId xmlns:p14="http://schemas.microsoft.com/office/powerpoint/2010/main" val="4199992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013" y="1844675"/>
            <a:ext cx="6840537" cy="48974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sp>
        <p:nvSpPr>
          <p:cNvPr id="23555" name="Slide Number Placeholder 2"/>
          <p:cNvSpPr>
            <a:spLocks noGrp="1"/>
          </p:cNvSpPr>
          <p:nvPr>
            <p:ph type="sldNum" sz="quarter" idx="4294967295"/>
          </p:nvPr>
        </p:nvSpPr>
        <p:spPr>
          <a:xfrm>
            <a:off x="7200900" y="63373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BE026F7-6A00-46C8-8CA4-4E4FEB1AA5FA}" type="slidenum">
              <a:rPr lang="en-US" altLang="en-US" sz="1400">
                <a:solidFill>
                  <a:srgbClr val="000000"/>
                </a:solidFill>
              </a:rPr>
              <a:pPr eaLnBrk="1" hangingPunct="1"/>
              <a:t>26</a:t>
            </a:fld>
            <a:endParaRPr lang="en-US" altLang="en-US" sz="1400">
              <a:solidFill>
                <a:srgbClr val="000000"/>
              </a:solidFill>
            </a:endParaRPr>
          </a:p>
        </p:txBody>
      </p:sp>
      <p:sp>
        <p:nvSpPr>
          <p:cNvPr id="23556" name="Rectangle 2"/>
          <p:cNvSpPr>
            <a:spLocks noGrp="1" noChangeArrowheads="1"/>
          </p:cNvSpPr>
          <p:nvPr>
            <p:ph type="title"/>
          </p:nvPr>
        </p:nvSpPr>
        <p:spPr>
          <a:xfrm>
            <a:off x="611188" y="835025"/>
            <a:ext cx="7772400" cy="649288"/>
          </a:xfrm>
        </p:spPr>
        <p:txBody>
          <a:bodyPr/>
          <a:lstStyle/>
          <a:p>
            <a:r>
              <a:rPr lang="en-US" altLang="en-US" sz="3600" smtClean="0"/>
              <a:t>Conceptual integrity</a:t>
            </a:r>
            <a:br>
              <a:rPr lang="en-US" altLang="en-US" sz="3600" smtClean="0"/>
            </a:br>
            <a:r>
              <a:rPr lang="en-US" altLang="en-US" sz="3600" smtClean="0"/>
              <a:t>counter example!</a:t>
            </a:r>
          </a:p>
        </p:txBody>
      </p:sp>
      <p:pic>
        <p:nvPicPr>
          <p:cNvPr id="23557" name="Picture 6" descr="A:\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673225"/>
            <a:ext cx="65913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A:\l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3225"/>
            <a:ext cx="303371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92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3494" y="431825"/>
            <a:ext cx="9144000" cy="762000"/>
          </a:xfrm>
        </p:spPr>
        <p:txBody>
          <a:bodyPr/>
          <a:lstStyle/>
          <a:p>
            <a:r>
              <a:rPr lang="en-US" altLang="en-US" dirty="0" smtClean="0"/>
              <a:t>Cordoba, Spain</a:t>
            </a:r>
            <a:endParaRPr lang="sv-SE" altLang="en-US" dirty="0" smtClean="0"/>
          </a:p>
        </p:txBody>
      </p:sp>
      <p:sp>
        <p:nvSpPr>
          <p:cNvPr id="2" name="Content Placeholder 1"/>
          <p:cNvSpPr>
            <a:spLocks noGrp="1"/>
          </p:cNvSpPr>
          <p:nvPr>
            <p:ph idx="1"/>
          </p:nvPr>
        </p:nvSpPr>
        <p:spPr>
          <a:effectLst>
            <a:outerShdw blurRad="63500" sx="102000" sy="102000" algn="ctr" rotWithShape="0">
              <a:prstClr val="black">
                <a:alpha val="40000"/>
              </a:prstClr>
            </a:outerShdw>
          </a:effectLst>
        </p:spPr>
        <p:txBody>
          <a:bodyPr/>
          <a:lstStyle/>
          <a:p>
            <a:endParaRPr lang="en-GB"/>
          </a:p>
        </p:txBody>
      </p:sp>
      <p:sp>
        <p:nvSpPr>
          <p:cNvPr id="44035" name="Slide Number Placeholder 1"/>
          <p:cNvSpPr>
            <a:spLocks noGrp="1"/>
          </p:cNvSpPr>
          <p:nvPr>
            <p:ph type="sldNum" sz="quarter" idx="12"/>
          </p:nvPr>
        </p:nvSpPr>
        <p:spPr>
          <a:noFill/>
          <a:effectLst>
            <a:outerShdw blurRad="63500" sx="102000" sy="102000" algn="ctr" rotWithShape="0">
              <a:prstClr val="black">
                <a:alpha val="40000"/>
              </a:prstClr>
            </a:outerShdw>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7C556C8-91F2-4E73-93D0-9E500229C29D}" type="slidenum">
              <a:rPr lang="en-GB" altLang="en-US" sz="1400" smtClean="0">
                <a:solidFill>
                  <a:srgbClr val="000000"/>
                </a:solidFill>
              </a:rPr>
              <a:pPr>
                <a:spcBef>
                  <a:spcPct val="0"/>
                </a:spcBef>
                <a:buFontTx/>
                <a:buNone/>
              </a:pPr>
              <a:t>27</a:t>
            </a:fld>
            <a:endParaRPr lang="en-GB" altLang="en-US" sz="1400" smtClean="0">
              <a:solidFill>
                <a:srgbClr val="000000"/>
              </a:solidFill>
            </a:endParaRPr>
          </a:p>
        </p:txBody>
      </p:sp>
      <p:pic>
        <p:nvPicPr>
          <p:cNvPr id="44036" name="Picture 2" descr="https://encrypted-tbn1.gstatic.com/images?q=tbn:ANd9GcSAWjKpdjKERaVMXHk8jEn-m6-F4pjEOlDb0krlzJk3E4APK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257300"/>
            <a:ext cx="2533650" cy="16589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http://www.gardenvisit.com/assets/madge/cordoba_great_mosque/600x/cordoba_great_mosque_6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1268413"/>
            <a:ext cx="5045075" cy="31686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mosque_interior_120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4976813"/>
            <a:ext cx="2592388" cy="17224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8" descr="http://thebuilderblog.files.wordpress.com/2008/01/mosque_interior_137_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014913"/>
            <a:ext cx="2532062" cy="16827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http://thebuilderblog.files.wordpress.com/2008/01/mosque_interior_104_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973638"/>
            <a:ext cx="2595563" cy="17240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2" descr="http://thebuilderblog.files.wordpress.com/2008/01/mosque_interior_115_jp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3" y="3094038"/>
            <a:ext cx="2559050" cy="17748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Conceptual Integrity in Software</a:t>
            </a:r>
            <a:endParaRPr lang="en-GB" altLang="en-US" smtClean="0"/>
          </a:p>
        </p:txBody>
      </p:sp>
      <p:sp>
        <p:nvSpPr>
          <p:cNvPr id="46083" name="Content Placeholder 2"/>
          <p:cNvSpPr>
            <a:spLocks noGrp="1"/>
          </p:cNvSpPr>
          <p:nvPr>
            <p:ph idx="1"/>
          </p:nvPr>
        </p:nvSpPr>
        <p:spPr/>
        <p:txBody>
          <a:bodyPr/>
          <a:lstStyle/>
          <a:p>
            <a:r>
              <a:rPr lang="en-US" altLang="en-US" sz="2400" dirty="0" smtClean="0"/>
              <a:t>Uniformity – where possible</a:t>
            </a:r>
          </a:p>
          <a:p>
            <a:pPr lvl="1"/>
            <a:r>
              <a:rPr lang="en-US" altLang="en-US" sz="2200" dirty="0" smtClean="0"/>
              <a:t>Same </a:t>
            </a:r>
            <a:r>
              <a:rPr lang="en-US" altLang="en-US" sz="2200" dirty="0" smtClean="0"/>
              <a:t>solution-approach/tactic/design-principle </a:t>
            </a:r>
            <a:br>
              <a:rPr lang="en-US" altLang="en-US" sz="2200" dirty="0" smtClean="0"/>
            </a:br>
            <a:r>
              <a:rPr lang="en-US" altLang="en-US" sz="2200" dirty="0" smtClean="0"/>
              <a:t>applied </a:t>
            </a:r>
            <a:r>
              <a:rPr lang="en-US" altLang="en-US" sz="2200" dirty="0" smtClean="0"/>
              <a:t>to </a:t>
            </a:r>
            <a:r>
              <a:rPr lang="en-US" altLang="en-US" sz="2200" dirty="0" smtClean="0"/>
              <a:t>similar </a:t>
            </a:r>
            <a:r>
              <a:rPr lang="en-US" altLang="en-US" sz="2200" dirty="0" smtClean="0"/>
              <a:t>problems</a:t>
            </a:r>
          </a:p>
          <a:p>
            <a:pPr lvl="1"/>
            <a:r>
              <a:rPr lang="en-US" altLang="en-US" sz="2200" dirty="0" smtClean="0"/>
              <a:t>For example in</a:t>
            </a:r>
          </a:p>
          <a:p>
            <a:pPr lvl="2"/>
            <a:r>
              <a:rPr lang="en-US" altLang="en-US" dirty="0" smtClean="0"/>
              <a:t>Control/Data-flow patterns</a:t>
            </a:r>
          </a:p>
          <a:p>
            <a:pPr lvl="2"/>
            <a:r>
              <a:rPr lang="en-US" altLang="en-US" dirty="0" smtClean="0"/>
              <a:t>Naming of variables</a:t>
            </a:r>
          </a:p>
          <a:p>
            <a:pPr lvl="2"/>
            <a:r>
              <a:rPr lang="en-US" altLang="en-US" dirty="0" smtClean="0"/>
              <a:t>Structure of API’s</a:t>
            </a:r>
          </a:p>
          <a:p>
            <a:pPr lvl="2"/>
            <a:r>
              <a:rPr lang="en-US" altLang="en-US" dirty="0" smtClean="0"/>
              <a:t>Layering</a:t>
            </a:r>
          </a:p>
          <a:p>
            <a:pPr lvl="2"/>
            <a:r>
              <a:rPr lang="en-US" altLang="en-US" dirty="0" smtClean="0"/>
              <a:t>Exception-handling</a:t>
            </a:r>
          </a:p>
          <a:p>
            <a:pPr lvl="2"/>
            <a:r>
              <a:rPr lang="en-US" altLang="en-US" dirty="0" smtClean="0"/>
              <a:t>User interface (dialogs)</a:t>
            </a:r>
          </a:p>
          <a:p>
            <a:pPr lvl="2"/>
            <a:endParaRPr lang="en-US" altLang="en-US" dirty="0" smtClean="0"/>
          </a:p>
          <a:p>
            <a:pPr lvl="2"/>
            <a:endParaRPr lang="en-US" altLang="en-US" dirty="0" smtClean="0"/>
          </a:p>
          <a:p>
            <a:pPr lvl="1"/>
            <a:endParaRPr lang="en-US" altLang="en-US" sz="2000" dirty="0" smtClean="0"/>
          </a:p>
          <a:p>
            <a:pPr lvl="1"/>
            <a:endParaRPr lang="en-GB" altLang="en-US" sz="2200" dirty="0" smtClean="0"/>
          </a:p>
        </p:txBody>
      </p:sp>
      <p:pic>
        <p:nvPicPr>
          <p:cNvPr id="460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4267200"/>
            <a:ext cx="26177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32588" y="5532438"/>
            <a:ext cx="1519237" cy="461962"/>
          </a:xfrm>
          <a:prstGeom prst="rect">
            <a:avLst/>
          </a:prstGeom>
          <a:noFill/>
        </p:spPr>
        <p:txBody>
          <a:bodyPr wrap="none">
            <a:spAutoFit/>
          </a:bodyPr>
          <a:lstStyle/>
          <a:p>
            <a:pPr eaLnBrk="1" hangingPunct="1">
              <a:defRPr/>
            </a:pPr>
            <a:r>
              <a:rPr lang="en-US" b="1" dirty="0">
                <a:latin typeface="+mn-lt"/>
              </a:rPr>
              <a:t>Harmony</a:t>
            </a:r>
            <a:endParaRPr lang="en-GB"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8534" t="7551" r="8025" b="20460"/>
          <a:stretch/>
        </p:blipFill>
        <p:spPr>
          <a:xfrm>
            <a:off x="557009" y="838200"/>
            <a:ext cx="8335471" cy="5399112"/>
          </a:xfrm>
          <a:prstGeom prst="rect">
            <a:avLst/>
          </a:prstGeom>
        </p:spPr>
      </p:pic>
      <p:sp>
        <p:nvSpPr>
          <p:cNvPr id="4" name="Slide Number Placeholder 3"/>
          <p:cNvSpPr>
            <a:spLocks noGrp="1"/>
          </p:cNvSpPr>
          <p:nvPr>
            <p:ph type="sldNum" sz="quarter" idx="12"/>
          </p:nvPr>
        </p:nvSpPr>
        <p:spPr/>
        <p:txBody>
          <a:bodyPr/>
          <a:lstStyle/>
          <a:p>
            <a:pPr>
              <a:defRPr/>
            </a:pPr>
            <a:fld id="{D3849320-BEB5-49EA-BA63-E9B2300A7F39}"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315786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4056"/>
          </a:xfrm>
        </p:spPr>
        <p:txBody>
          <a:bodyPr/>
          <a:lstStyle/>
          <a:p>
            <a:r>
              <a:rPr lang="sv-SE" dirty="0" smtClean="0"/>
              <a:t>Schedule</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3126782360"/>
              </p:ext>
            </p:extLst>
          </p:nvPr>
        </p:nvGraphicFramePr>
        <p:xfrm>
          <a:off x="467544" y="1112158"/>
          <a:ext cx="8352928" cy="5064640"/>
        </p:xfrm>
        <a:graphic>
          <a:graphicData uri="http://schemas.openxmlformats.org/drawingml/2006/table">
            <a:tbl>
              <a:tblPr firstRow="1" firstCol="1" bandRow="1">
                <a:tableStyleId>{5C22544A-7EE6-4342-B048-85BDC9FD1C3A}</a:tableStyleId>
              </a:tblPr>
              <a:tblGrid>
                <a:gridCol w="539280"/>
                <a:gridCol w="545930"/>
                <a:gridCol w="859006"/>
                <a:gridCol w="1152128"/>
                <a:gridCol w="3240360"/>
                <a:gridCol w="1152128"/>
                <a:gridCol w="864096"/>
              </a:tblGrid>
              <a:tr h="223062">
                <a:tc>
                  <a:txBody>
                    <a:bodyPr/>
                    <a:lstStyle/>
                    <a:p>
                      <a:pPr marL="0" marR="0" algn="ctr">
                        <a:spcBef>
                          <a:spcPts val="0"/>
                        </a:spcBef>
                        <a:spcAft>
                          <a:spcPts val="0"/>
                        </a:spcAft>
                        <a:tabLst>
                          <a:tab pos="2880360" algn="ctr"/>
                          <a:tab pos="5760720" algn="r"/>
                          <a:tab pos="457200" algn="l"/>
                        </a:tabLst>
                      </a:pPr>
                      <a:r>
                        <a:rPr lang="en-GB" sz="1200" dirty="0">
                          <a:effectLst/>
                        </a:rPr>
                        <a:t>Week</a:t>
                      </a:r>
                      <a:endParaRPr lang="en-GB" sz="1200" dirty="0">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pPr>
                      <a:r>
                        <a:rPr lang="en-GB" sz="1200">
                          <a:effectLst/>
                        </a:rPr>
                        <a:t> </a:t>
                      </a:r>
                      <a:endParaRPr lang="en-GB" sz="1200">
                        <a:solidFill>
                          <a:srgbClr val="000000"/>
                        </a:solidFill>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pPr>
                      <a:r>
                        <a:rPr lang="en-GB" sz="1200">
                          <a:effectLst/>
                        </a:rPr>
                        <a:t>Date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pPr>
                      <a:r>
                        <a:rPr lang="en-GB" sz="1200">
                          <a:effectLst/>
                        </a:rPr>
                        <a:t>Time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pPr>
                      <a:r>
                        <a:rPr lang="en-GB" sz="1200" dirty="0">
                          <a:effectLst/>
                        </a:rPr>
                        <a:t>Lecture</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tabLst>
                          <a:tab pos="2880360" algn="ctr"/>
                          <a:tab pos="5760720" algn="r"/>
                          <a:tab pos="457200" algn="l"/>
                        </a:tabLst>
                      </a:pPr>
                      <a:r>
                        <a:rPr lang="en-GB" sz="1200">
                          <a:effectLst/>
                        </a:rPr>
                        <a:t>Reading</a:t>
                      </a:r>
                      <a:endParaRPr lang="en-GB" sz="1200">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c>
                  <a:txBody>
                    <a:bodyPr/>
                    <a:lstStyle/>
                    <a:p>
                      <a:pPr marL="0" marR="0" algn="ctr">
                        <a:spcBef>
                          <a:spcPts val="0"/>
                        </a:spcBef>
                        <a:spcAft>
                          <a:spcPts val="0"/>
                        </a:spcAft>
                        <a:tabLst>
                          <a:tab pos="2880360" algn="ctr"/>
                          <a:tab pos="5760720" algn="r"/>
                          <a:tab pos="457200" algn="l"/>
                        </a:tabLst>
                      </a:pPr>
                      <a:r>
                        <a:rPr lang="en-GB" sz="1200" dirty="0">
                          <a:effectLst/>
                        </a:rPr>
                        <a:t>Note</a:t>
                      </a:r>
                      <a:endParaRPr lang="en-GB" sz="1200" dirty="0">
                        <a:effectLst/>
                        <a:latin typeface="Times New Roman" panose="02020603050405020304" pitchFamily="18" charset="0"/>
                        <a:ea typeface="Times New Roman" panose="02020603050405020304" pitchFamily="18" charset="0"/>
                      </a:endParaRPr>
                    </a:p>
                  </a:txBody>
                  <a:tcPr marL="65294" marR="65294" marT="0" marB="0">
                    <a:solidFill>
                      <a:srgbClr val="002060"/>
                    </a:solidFill>
                  </a:tcPr>
                </a:tc>
              </a:tr>
              <a:tr h="223062">
                <a:tc>
                  <a:txBody>
                    <a:bodyPr/>
                    <a:lstStyle/>
                    <a:p>
                      <a:pPr marL="0" marR="0" algn="ctr">
                        <a:spcBef>
                          <a:spcPts val="0"/>
                        </a:spcBef>
                        <a:spcAft>
                          <a:spcPts val="0"/>
                        </a:spcAft>
                        <a:tabLst>
                          <a:tab pos="2880360" algn="ctr"/>
                          <a:tab pos="5760720" algn="r"/>
                          <a:tab pos="457200" algn="l"/>
                        </a:tabLst>
                      </a:pPr>
                      <a:r>
                        <a:rPr lang="en-GB" sz="1200">
                          <a:effectLst/>
                        </a:rPr>
                        <a:t>36</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L1</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4</a:t>
                      </a:r>
                      <a:r>
                        <a:rPr lang="en-GB" sz="1200" dirty="0" smtClean="0">
                          <a:effectLst/>
                          <a:latin typeface="+mn-lt"/>
                        </a:rPr>
                        <a:t>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13:00 – 15:00</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Introduction &amp; Organization</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 </a:t>
                      </a: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37</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L2</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11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13:00 – 14:30</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r>
                        <a:rPr lang="en-US" sz="1200" dirty="0">
                          <a:effectLst/>
                          <a:latin typeface="+mn-lt"/>
                        </a:rPr>
                        <a:t>Architecting Process &amp; Views</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err="1">
                          <a:effectLst/>
                          <a:latin typeface="+mn-lt"/>
                        </a:rPr>
                        <a:t>Ch</a:t>
                      </a:r>
                      <a:r>
                        <a:rPr lang="en-GB" sz="1200" dirty="0">
                          <a:effectLst/>
                          <a:latin typeface="+mn-lt"/>
                        </a:rPr>
                        <a:t> 1 &amp; 2</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37</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a:effectLst/>
                          <a:latin typeface="+mn-lt"/>
                        </a:rPr>
                        <a:t>S1</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12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10:15 – 12:00</a:t>
                      </a:r>
                      <a:endParaRPr lang="en-GB" sz="1200" dirty="0">
                        <a:effectLst/>
                        <a:latin typeface="+mn-lt"/>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a:effectLst/>
                          <a:latin typeface="+mn-lt"/>
                        </a:rPr>
                        <a:t>&lt;&lt; Supervision/Assignment&gt;&gt;</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72466">
                <a:tc>
                  <a:txBody>
                    <a:bodyPr/>
                    <a:lstStyle/>
                    <a:p>
                      <a:pPr marL="0" marR="0" algn="ctr">
                        <a:spcBef>
                          <a:spcPts val="0"/>
                        </a:spcBef>
                        <a:spcAft>
                          <a:spcPts val="0"/>
                        </a:spcAft>
                        <a:tabLst>
                          <a:tab pos="2880360" algn="ctr"/>
                          <a:tab pos="5760720" algn="r"/>
                          <a:tab pos="457200" algn="l"/>
                        </a:tabLst>
                      </a:pPr>
                      <a:r>
                        <a:rPr lang="en-GB" sz="1200">
                          <a:effectLst/>
                        </a:rPr>
                        <a:t>38</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l" defTabSz="457200" rtl="0" eaLnBrk="1" latinLnBrk="0" hangingPunct="1">
                        <a:spcBef>
                          <a:spcPts val="0"/>
                        </a:spcBef>
                        <a:spcAft>
                          <a:spcPts val="0"/>
                        </a:spcAft>
                        <a:tabLst>
                          <a:tab pos="2880360" algn="ctr"/>
                          <a:tab pos="5760720" algn="r"/>
                          <a:tab pos="457200" algn="l"/>
                        </a:tabLst>
                      </a:pPr>
                      <a:r>
                        <a:rPr lang="en-GB" sz="1200" kern="1200" dirty="0">
                          <a:solidFill>
                            <a:schemeClr val="dk1"/>
                          </a:solidFill>
                          <a:effectLst/>
                          <a:latin typeface="+mn-lt"/>
                          <a:ea typeface="+mn-ea"/>
                          <a:cs typeface="+mn-cs"/>
                        </a:rPr>
                        <a:t>L3</a:t>
                      </a: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200" kern="1200" dirty="0" smtClean="0">
                          <a:solidFill>
                            <a:schemeClr val="dk1"/>
                          </a:solidFill>
                          <a:effectLst/>
                          <a:latin typeface="+mn-lt"/>
                          <a:ea typeface="+mn-ea"/>
                          <a:cs typeface="+mn-cs"/>
                        </a:rPr>
                        <a:t>18 </a:t>
                      </a:r>
                      <a:r>
                        <a:rPr lang="en-GB" sz="1200" kern="1200" dirty="0">
                          <a:solidFill>
                            <a:schemeClr val="dk1"/>
                          </a:solidFill>
                          <a:effectLst/>
                          <a:latin typeface="+mn-lt"/>
                          <a:ea typeface="+mn-ea"/>
                          <a:cs typeface="+mn-cs"/>
                        </a:rPr>
                        <a:t>sept</a:t>
                      </a: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200" kern="1200" dirty="0" smtClean="0">
                          <a:solidFill>
                            <a:schemeClr val="dk1"/>
                          </a:solidFill>
                          <a:effectLst/>
                          <a:latin typeface="+mn-lt"/>
                          <a:ea typeface="+mn-ea"/>
                          <a:cs typeface="+mn-cs"/>
                        </a:rPr>
                        <a:t>13:00 - 15:00</a:t>
                      </a:r>
                      <a:endParaRPr lang="en-GB" sz="1200" kern="1200" dirty="0">
                        <a:solidFill>
                          <a:schemeClr val="dk1"/>
                        </a:solidFill>
                        <a:effectLst/>
                        <a:latin typeface="+mn-lt"/>
                        <a:ea typeface="+mn-ea"/>
                        <a:cs typeface="+mn-cs"/>
                      </a:endParaRPr>
                    </a:p>
                  </a:txBody>
                  <a:tcPr marL="65294" marR="65294" marT="0" marB="0">
                    <a:solidFill>
                      <a:srgbClr val="F3F9FA"/>
                    </a:solidFill>
                  </a:tcPr>
                </a:tc>
                <a:tc>
                  <a:txBody>
                    <a:bodyPr/>
                    <a:lstStyle/>
                    <a:p>
                      <a:pPr marL="0" marR="0" algn="l" defTabSz="457200" rtl="0" eaLnBrk="1" latinLnBrk="0" hangingPunct="1">
                        <a:spcBef>
                          <a:spcPts val="0"/>
                        </a:spcBef>
                        <a:spcAft>
                          <a:spcPts val="0"/>
                        </a:spcAft>
                        <a:tabLst>
                          <a:tab pos="2880360" algn="ctr"/>
                          <a:tab pos="5760720" algn="r"/>
                          <a:tab pos="457200" algn="l"/>
                        </a:tabLst>
                      </a:pPr>
                      <a:r>
                        <a:rPr lang="en-US" sz="1200" kern="1200" dirty="0">
                          <a:solidFill>
                            <a:schemeClr val="dk1"/>
                          </a:solidFill>
                          <a:effectLst/>
                          <a:latin typeface="+mn-lt"/>
                          <a:ea typeface="+mn-ea"/>
                          <a:cs typeface="+mn-cs"/>
                        </a:rPr>
                        <a:t>Requirements &amp; Quality Attributes</a:t>
                      </a:r>
                      <a:endParaRPr lang="en-GB" sz="1200" kern="1200" dirty="0">
                        <a:solidFill>
                          <a:schemeClr val="dk1"/>
                        </a:solidFill>
                        <a:effectLst/>
                        <a:latin typeface="+mn-lt"/>
                        <a:ea typeface="+mn-ea"/>
                        <a:cs typeface="+mn-cs"/>
                      </a:endParaRPr>
                    </a:p>
                    <a:p>
                      <a:pPr marL="0" marR="0" algn="ctr" defTabSz="457200" rtl="0" eaLnBrk="1" latinLnBrk="0" hangingPunct="1">
                        <a:spcBef>
                          <a:spcPts val="0"/>
                        </a:spcBef>
                        <a:spcAft>
                          <a:spcPts val="0"/>
                        </a:spcAft>
                        <a:tabLst>
                          <a:tab pos="2880360" algn="ctr"/>
                          <a:tab pos="5760720" algn="r"/>
                          <a:tab pos="457200" algn="l"/>
                        </a:tabLst>
                      </a:pPr>
                      <a:endParaRPr lang="en-GB" sz="1200" kern="1200" dirty="0">
                        <a:solidFill>
                          <a:schemeClr val="dk1"/>
                        </a:solidFill>
                        <a:effectLst/>
                        <a:latin typeface="+mn-lt"/>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200" kern="1200" dirty="0" err="1">
                          <a:solidFill>
                            <a:schemeClr val="dk1"/>
                          </a:solidFill>
                          <a:effectLst/>
                          <a:latin typeface="+mn-lt"/>
                          <a:ea typeface="+mn-ea"/>
                          <a:cs typeface="+mn-cs"/>
                        </a:rPr>
                        <a:t>Ch</a:t>
                      </a:r>
                      <a:r>
                        <a:rPr lang="en-GB" sz="1200" kern="1200" dirty="0">
                          <a:solidFill>
                            <a:schemeClr val="dk1"/>
                          </a:solidFill>
                          <a:effectLst/>
                          <a:latin typeface="+mn-lt"/>
                          <a:ea typeface="+mn-ea"/>
                          <a:cs typeface="+mn-cs"/>
                        </a:rPr>
                        <a:t> 3 &amp; 4</a:t>
                      </a: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66746">
                <a:tc>
                  <a:txBody>
                    <a:bodyPr/>
                    <a:lstStyle/>
                    <a:p>
                      <a:pPr marL="0" marR="0" algn="ctr">
                        <a:spcBef>
                          <a:spcPts val="0"/>
                        </a:spcBef>
                        <a:spcAft>
                          <a:spcPts val="0"/>
                        </a:spcAft>
                        <a:tabLst>
                          <a:tab pos="2880360" algn="ctr"/>
                          <a:tab pos="5760720" algn="r"/>
                          <a:tab pos="457200" algn="l"/>
                        </a:tabLst>
                      </a:pPr>
                      <a:r>
                        <a:rPr lang="en-GB" sz="1200">
                          <a:effectLst/>
                        </a:rPr>
                        <a:t>38</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a:effectLst/>
                          <a:latin typeface="+mn-lt"/>
                        </a:rPr>
                        <a:t>S2</a:t>
                      </a:r>
                      <a:endParaRPr lang="en-GB" sz="1200">
                        <a:effectLst/>
                        <a:latin typeface="+mn-lt"/>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GB" sz="1200" kern="1200" dirty="0" smtClean="0">
                          <a:solidFill>
                            <a:schemeClr val="dk1"/>
                          </a:solidFill>
                          <a:effectLst/>
                          <a:latin typeface="+mn-lt"/>
                          <a:ea typeface="+mn-ea"/>
                          <a:cs typeface="+mn-cs"/>
                        </a:rPr>
                        <a:t>19 </a:t>
                      </a:r>
                      <a:r>
                        <a:rPr lang="en-GB" sz="1200" kern="1200" dirty="0">
                          <a:solidFill>
                            <a:schemeClr val="dk1"/>
                          </a:solidFill>
                          <a:effectLst/>
                          <a:latin typeface="+mn-lt"/>
                          <a:ea typeface="+mn-ea"/>
                          <a:cs typeface="+mn-cs"/>
                        </a:rPr>
                        <a:t>sept</a:t>
                      </a:r>
                    </a:p>
                  </a:txBody>
                  <a:tcPr marL="65294" marR="65294" marT="0" marB="0">
                    <a:solidFill>
                      <a:srgbClr val="E7F3F4"/>
                    </a:solidFill>
                  </a:tcPr>
                </a:tc>
                <a:tc>
                  <a:txBody>
                    <a:bodyPr/>
                    <a:lstStyle/>
                    <a:p>
                      <a:pPr marL="0" marR="0" algn="l" defTabSz="457200" rtl="0" eaLnBrk="1" latinLnBrk="0" hangingPunct="1">
                        <a:spcBef>
                          <a:spcPts val="0"/>
                        </a:spcBef>
                        <a:spcAft>
                          <a:spcPts val="0"/>
                        </a:spcAft>
                        <a:tabLst>
                          <a:tab pos="2880360" algn="ctr"/>
                          <a:tab pos="5760720" algn="r"/>
                        </a:tabLst>
                      </a:pPr>
                      <a:r>
                        <a:rPr lang="en-GB" sz="1200" kern="1200" dirty="0">
                          <a:solidFill>
                            <a:schemeClr val="dk1"/>
                          </a:solidFill>
                          <a:effectLst/>
                          <a:latin typeface="+mn-lt"/>
                          <a:ea typeface="+mn-ea"/>
                          <a:cs typeface="+mn-cs"/>
                        </a:rPr>
                        <a:t>13:00 – 15:00 </a:t>
                      </a:r>
                    </a:p>
                  </a:txBody>
                  <a:tcPr marL="65294" marR="65294" marT="0" marB="0">
                    <a:solidFill>
                      <a:srgbClr val="E7F3F4"/>
                    </a:solidFill>
                  </a:tcPr>
                </a:tc>
                <a:tc>
                  <a:txBody>
                    <a:bodyPr/>
                    <a:lstStyle/>
                    <a:p>
                      <a:pPr marL="0" marR="0" algn="r" defTabSz="457200" rtl="0" eaLnBrk="1" latinLnBrk="0" hangingPunct="1">
                        <a:spcBef>
                          <a:spcPts val="0"/>
                        </a:spcBef>
                        <a:spcAft>
                          <a:spcPts val="0"/>
                        </a:spcAft>
                        <a:tabLst>
                          <a:tab pos="2880360" algn="ctr"/>
                          <a:tab pos="5760720" algn="r"/>
                        </a:tabLst>
                      </a:pPr>
                      <a:r>
                        <a:rPr lang="en-GB" sz="1200" kern="1200" dirty="0">
                          <a:solidFill>
                            <a:schemeClr val="dk1"/>
                          </a:solidFill>
                          <a:effectLst/>
                          <a:latin typeface="+mn-lt"/>
                          <a:ea typeface="+mn-ea"/>
                          <a:cs typeface="+mn-cs"/>
                        </a:rPr>
                        <a:t>&lt;&lt; Supervision/Assignment&gt;&gt;</a:t>
                      </a: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200" dirty="0">
                          <a:effectLst/>
                          <a:latin typeface="+mn-lt"/>
                        </a:rPr>
                        <a:t> </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38</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L4</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20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Architectural Styles 1</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err="1">
                          <a:effectLst/>
                          <a:latin typeface="+mn-lt"/>
                        </a:rPr>
                        <a:t>Ch</a:t>
                      </a:r>
                      <a:r>
                        <a:rPr lang="en-GB" sz="1200" dirty="0">
                          <a:effectLst/>
                          <a:latin typeface="+mn-lt"/>
                        </a:rPr>
                        <a:t> 13</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39</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L5</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25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solidFill>
                      <a:srgbClr val="E7F3F4"/>
                    </a:solidFill>
                  </a:tcPr>
                </a:tc>
                <a:tc>
                  <a:txBody>
                    <a:bodyPr/>
                    <a:lstStyle/>
                    <a:p>
                      <a:pPr marL="0" marR="0">
                        <a:spcBef>
                          <a:spcPts val="0"/>
                        </a:spcBef>
                        <a:spcAft>
                          <a:spcPts val="0"/>
                        </a:spcAft>
                        <a:tabLst>
                          <a:tab pos="2880360" algn="ctr"/>
                          <a:tab pos="5760720" algn="r"/>
                          <a:tab pos="457200" algn="l"/>
                        </a:tabLst>
                      </a:pPr>
                      <a:r>
                        <a:rPr lang="en-GB" sz="1200">
                          <a:effectLst/>
                          <a:latin typeface="+mn-lt"/>
                        </a:rPr>
                        <a:t>Architectural Styles 2</a:t>
                      </a:r>
                      <a:endParaRPr lang="en-GB" sz="1200">
                        <a:effectLst/>
                        <a:latin typeface="+mn-lt"/>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200" dirty="0" err="1">
                          <a:effectLst/>
                          <a:latin typeface="+mn-lt"/>
                        </a:rPr>
                        <a:t>Ch</a:t>
                      </a:r>
                      <a:r>
                        <a:rPr lang="en-GB" sz="1200" dirty="0">
                          <a:effectLst/>
                          <a:latin typeface="+mn-lt"/>
                        </a:rPr>
                        <a:t> </a:t>
                      </a:r>
                      <a:r>
                        <a:rPr lang="en-GB" sz="1200" dirty="0" smtClean="0">
                          <a:effectLst/>
                          <a:latin typeface="+mn-lt"/>
                        </a:rPr>
                        <a:t>13</a:t>
                      </a:r>
                      <a:endParaRPr lang="en-GB" sz="1200" dirty="0">
                        <a:effectLst/>
                        <a:latin typeface="+mn-lt"/>
                        <a:ea typeface="Times New Roman" panose="02020603050405020304" pitchFamily="18" charset="0"/>
                      </a:endParaRPr>
                    </a:p>
                  </a:txBody>
                  <a:tcPr marL="65294" marR="65294" marT="0" marB="0">
                    <a:solidFill>
                      <a:srgbClr val="E7F3F4"/>
                    </a:solidFill>
                  </a:tcPr>
                </a:tc>
                <a:tc>
                  <a:txBody>
                    <a:bodyPr/>
                    <a:lstStyle/>
                    <a:p>
                      <a:pPr marL="0" marR="0">
                        <a:spcBef>
                          <a:spcPts val="0"/>
                        </a:spcBef>
                        <a:spcAft>
                          <a:spcPts val="0"/>
                        </a:spcAft>
                        <a:tabLst>
                          <a:tab pos="2880360" algn="ctr"/>
                          <a:tab pos="5760720" algn="r"/>
                          <a:tab pos="457200" algn="l"/>
                        </a:tabLst>
                      </a:pPr>
                      <a:r>
                        <a:rPr lang="en-GB" sz="1200" dirty="0">
                          <a:effectLst/>
                          <a:latin typeface="+mn-lt"/>
                        </a:rPr>
                        <a:t> </a:t>
                      </a:r>
                      <a:endParaRPr lang="en-GB" sz="1200" dirty="0">
                        <a:effectLst/>
                        <a:latin typeface="+mn-lt"/>
                        <a:ea typeface="Times New Roman" panose="02020603050405020304" pitchFamily="18" charset="0"/>
                      </a:endParaRPr>
                    </a:p>
                  </a:txBody>
                  <a:tcPr marL="65294" marR="65294" marT="0" marB="0">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GB" sz="1200">
                          <a:effectLst/>
                        </a:rPr>
                        <a:t>39</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a:effectLst/>
                          <a:latin typeface="+mn-lt"/>
                        </a:rPr>
                        <a:t>S3</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26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solidFill>
                      <a:srgbClr val="F3F9FA"/>
                    </a:solidFill>
                  </a:tcPr>
                </a:tc>
                <a:tc>
                  <a:txBody>
                    <a:bodyPr/>
                    <a:lstStyle/>
                    <a:p>
                      <a:pPr marL="0" marR="0" algn="ctr">
                        <a:spcBef>
                          <a:spcPts val="0"/>
                        </a:spcBef>
                        <a:spcAft>
                          <a:spcPts val="0"/>
                        </a:spcAft>
                        <a:tabLst>
                          <a:tab pos="2880360" algn="ctr"/>
                          <a:tab pos="5760720" algn="r"/>
                          <a:tab pos="457200" algn="l"/>
                        </a:tabLst>
                      </a:pPr>
                      <a:r>
                        <a:rPr lang="en-GB" sz="1200">
                          <a:effectLst/>
                          <a:latin typeface="+mn-lt"/>
                        </a:rPr>
                        <a:t>10:15 – 12:00</a:t>
                      </a:r>
                      <a:endParaRPr lang="en-GB" sz="1200">
                        <a:effectLst/>
                        <a:latin typeface="+mn-lt"/>
                        <a:ea typeface="Times New Roman" panose="02020603050405020304" pitchFamily="18" charset="0"/>
                      </a:endParaRPr>
                    </a:p>
                  </a:txBody>
                  <a:tcPr marL="65294" marR="65294" marT="0" marB="0">
                    <a:solidFill>
                      <a:srgbClr val="F3F9FA"/>
                    </a:solidFill>
                  </a:tcPr>
                </a:tc>
                <a:tc>
                  <a:txBody>
                    <a:bodyPr/>
                    <a:lstStyle/>
                    <a:p>
                      <a:pPr marL="0" marR="0" algn="r">
                        <a:spcBef>
                          <a:spcPts val="0"/>
                        </a:spcBef>
                        <a:spcAft>
                          <a:spcPts val="0"/>
                        </a:spcAft>
                        <a:tabLst>
                          <a:tab pos="2880360" algn="ctr"/>
                          <a:tab pos="5760720" algn="r"/>
                          <a:tab pos="457200" algn="l"/>
                        </a:tabLst>
                      </a:pPr>
                      <a:r>
                        <a:rPr lang="en-GB" sz="1200">
                          <a:effectLst/>
                          <a:latin typeface="+mn-lt"/>
                        </a:rPr>
                        <a:t>&lt;&lt; Supervision/Assignment&gt;&gt;</a:t>
                      </a:r>
                      <a:endParaRPr lang="en-GB" sz="1200">
                        <a:effectLst/>
                        <a:latin typeface="+mn-lt"/>
                        <a:ea typeface="Times New Roman" panose="02020603050405020304" pitchFamily="18" charset="0"/>
                      </a:endParaRPr>
                    </a:p>
                  </a:txBody>
                  <a:tcPr marL="65294" marR="65294" marT="0" marB="0">
                    <a:solidFill>
                      <a:srgbClr val="F3F9FA"/>
                    </a:solidFill>
                  </a:tcPr>
                </a:tc>
                <a:tc>
                  <a:txBody>
                    <a:bodyPr/>
                    <a:lstStyle/>
                    <a:p>
                      <a:pPr marL="0" marR="0" algn="ctr">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200" dirty="0">
                          <a:effectLst/>
                          <a:latin typeface="+mn-lt"/>
                        </a:rPr>
                        <a:t> </a:t>
                      </a:r>
                      <a:endParaRPr lang="en-GB" sz="1200" dirty="0">
                        <a:effectLst/>
                        <a:latin typeface="+mn-lt"/>
                        <a:ea typeface="Times New Roman" panose="02020603050405020304" pitchFamily="18" charset="0"/>
                      </a:endParaRPr>
                    </a:p>
                  </a:txBody>
                  <a:tcPr marL="65294" marR="65294" marT="0" marB="0">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GB" sz="1200">
                          <a:effectLst/>
                        </a:rPr>
                        <a:t>39</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L6</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27 </a:t>
                      </a:r>
                      <a:r>
                        <a:rPr lang="en-GB" sz="1200" dirty="0">
                          <a:effectLst/>
                          <a:latin typeface="+mn-lt"/>
                        </a:rPr>
                        <a:t>sept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US" sz="1200" b="0" dirty="0" smtClean="0">
                          <a:effectLst/>
                          <a:latin typeface="+mn-lt"/>
                          <a:ea typeface="Times New Roman" panose="02020603050405020304" pitchFamily="18" charset="0"/>
                        </a:rPr>
                        <a:t>Roles and Responsibilities</a:t>
                      </a:r>
                      <a:endParaRPr lang="en-GB" sz="1200" b="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Check Canvas</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dirty="0">
                          <a:effectLst/>
                        </a:rPr>
                        <a:t>40</a:t>
                      </a:r>
                      <a:endParaRPr lang="en-GB" sz="1200" dirty="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L7</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2</a:t>
                      </a:r>
                      <a:r>
                        <a:rPr lang="en-GB" sz="1200" dirty="0" smtClean="0">
                          <a:effectLst/>
                          <a:latin typeface="+mn-lt"/>
                        </a:rPr>
                        <a:t>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dirty="0">
                          <a:effectLst/>
                          <a:latin typeface="+mn-lt"/>
                        </a:rPr>
                        <a:t>13:15 – 15:00</a:t>
                      </a:r>
                      <a:endParaRPr lang="en-GB" sz="1200" dirty="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200" dirty="0" smtClean="0">
                          <a:effectLst/>
                          <a:latin typeface="+mn-lt"/>
                          <a:ea typeface="Times New Roman" panose="02020603050405020304" pitchFamily="18" charset="0"/>
                        </a:rPr>
                        <a:t>To be determined</a:t>
                      </a:r>
                      <a:endParaRPr lang="en-GB" sz="1200" dirty="0" smtClean="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UG</a:t>
                      </a: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40</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a:effectLst/>
                          <a:latin typeface="+mn-lt"/>
                        </a:rPr>
                        <a:t>S4</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3</a:t>
                      </a:r>
                      <a:r>
                        <a:rPr lang="en-GB" sz="1200" dirty="0" smtClean="0">
                          <a:effectLst/>
                          <a:latin typeface="+mn-lt"/>
                        </a:rPr>
                        <a:t>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10:15 – 12:00</a:t>
                      </a:r>
                      <a:endParaRPr lang="en-GB" sz="1200">
                        <a:effectLst/>
                        <a:latin typeface="+mn-lt"/>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dirty="0">
                          <a:effectLst/>
                          <a:latin typeface="+mn-lt"/>
                        </a:rPr>
                        <a:t>&lt;&lt; Supervision/Assignment&gt;&gt;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smtClean="0">
                          <a:effectLst/>
                          <a:latin typeface="+mn-lt"/>
                        </a:rPr>
                        <a:t>UG</a:t>
                      </a: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dirty="0" smtClean="0">
                          <a:effectLst/>
                        </a:rPr>
                        <a:t>41</a:t>
                      </a:r>
                      <a:endParaRPr lang="en-GB" sz="1200" dirty="0">
                        <a:effectLst/>
                        <a:latin typeface="Times New Roman" panose="02020603050405020304" pitchFamily="18" charset="0"/>
                        <a:ea typeface="Times New Roman" panose="02020603050405020304" pitchFamily="18" charset="0"/>
                      </a:endParaRPr>
                    </a:p>
                  </a:txBody>
                  <a:tcPr marL="65294" marR="65294" marT="0" marB="0"/>
                </a:tc>
                <a:tc>
                  <a:txBody>
                    <a:bodyPr/>
                    <a:lstStyle/>
                    <a:p>
                      <a:endParaRPr lang="en-GB" sz="1200" dirty="0">
                        <a:latin typeface="+mn-lt"/>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mn-cs"/>
                        </a:rPr>
                        <a:t>4 Oct</a:t>
                      </a:r>
                      <a:endParaRPr lang="en-GB" sz="1200" dirty="0">
                        <a:latin typeface="+mn-lt"/>
                      </a:endParaRPr>
                    </a:p>
                  </a:txBody>
                  <a:tcPr marL="65294" marR="65294" marT="0" marB="0"/>
                </a:tc>
                <a:tc>
                  <a:txBody>
                    <a:bodyPr/>
                    <a:lstStyle/>
                    <a:p>
                      <a:r>
                        <a:rPr lang="en-US" sz="1200" dirty="0" smtClean="0">
                          <a:latin typeface="+mn-lt"/>
                        </a:rPr>
                        <a:t>13:00</a:t>
                      </a:r>
                      <a:r>
                        <a:rPr lang="en-US" sz="1200" baseline="0" dirty="0" smtClean="0">
                          <a:latin typeface="+mn-lt"/>
                        </a:rPr>
                        <a:t> – 15:00</a:t>
                      </a:r>
                      <a:endParaRPr lang="en-GB" sz="1200" dirty="0">
                        <a:latin typeface="+mn-lt"/>
                      </a:endParaRPr>
                    </a:p>
                  </a:txBody>
                  <a:tcPr marL="65294" marR="65294" marT="0" marB="0"/>
                </a:tc>
                <a:tc>
                  <a:txBody>
                    <a:bodyPr/>
                    <a:lstStyle/>
                    <a:p>
                      <a:r>
                        <a:rPr lang="en-US" sz="1200" dirty="0" smtClean="0">
                          <a:latin typeface="+mn-lt"/>
                        </a:rPr>
                        <a:t>To</a:t>
                      </a:r>
                      <a:r>
                        <a:rPr lang="en-US" sz="1200" baseline="0" dirty="0" smtClean="0">
                          <a:latin typeface="+mn-lt"/>
                        </a:rPr>
                        <a:t> be determined</a:t>
                      </a:r>
                      <a:endParaRPr lang="en-GB" sz="1200" dirty="0">
                        <a:latin typeface="+mn-lt"/>
                      </a:endParaRPr>
                    </a:p>
                  </a:txBody>
                  <a:tcPr marL="65294" marR="65294" marT="0" marB="0"/>
                </a:tc>
                <a:tc>
                  <a:txBody>
                    <a:bodyPr/>
                    <a:lstStyle/>
                    <a:p>
                      <a:endParaRPr lang="en-GB" sz="1200" dirty="0">
                        <a:latin typeface="+mn-lt"/>
                      </a:endParaRPr>
                    </a:p>
                  </a:txBody>
                  <a:tcPr marL="65294" marR="65294" marT="0" marB="0"/>
                </a:tc>
                <a:tc>
                  <a:txBody>
                    <a:bodyPr/>
                    <a:lstStyle/>
                    <a:p>
                      <a:r>
                        <a:rPr lang="en-GB" sz="1200" dirty="0" smtClean="0">
                          <a:effectLst/>
                          <a:latin typeface="+mn-lt"/>
                        </a:rPr>
                        <a:t>UG</a:t>
                      </a:r>
                      <a:endParaRPr lang="en-GB" sz="1200" dirty="0">
                        <a:latin typeface="+mn-lt"/>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dirty="0" smtClean="0">
                          <a:effectLst/>
                        </a:rPr>
                        <a:t>42</a:t>
                      </a:r>
                      <a:endParaRPr lang="en-GB" sz="1200" dirty="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L8</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9</a:t>
                      </a:r>
                      <a:r>
                        <a:rPr lang="en-GB" sz="1200" dirty="0" smtClean="0">
                          <a:effectLst/>
                          <a:latin typeface="+mn-lt"/>
                        </a:rPr>
                        <a:t>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200" dirty="0" smtClean="0">
                          <a:effectLst/>
                          <a:latin typeface="+mn-lt"/>
                        </a:rPr>
                        <a:t>Technical </a:t>
                      </a:r>
                      <a:r>
                        <a:rPr lang="en-GB" sz="1200" dirty="0" smtClean="0">
                          <a:effectLst/>
                          <a:latin typeface="+mn-lt"/>
                        </a:rPr>
                        <a:t>Debt</a:t>
                      </a:r>
                      <a:endParaRPr lang="en-GB" sz="1200" dirty="0" smtClean="0">
                        <a:effectLst/>
                        <a:latin typeface="+mn-lt"/>
                        <a:ea typeface="Times New Roman" panose="02020603050405020304" pitchFamily="18" charset="0"/>
                      </a:endParaRPr>
                    </a:p>
                    <a:p>
                      <a:pPr marL="0" marR="0">
                        <a:spcBef>
                          <a:spcPts val="0"/>
                        </a:spcBef>
                        <a:spcAft>
                          <a:spcPts val="0"/>
                        </a:spcAft>
                        <a:tabLst>
                          <a:tab pos="2880360" algn="ctr"/>
                          <a:tab pos="5760720" algn="r"/>
                        </a:tabLst>
                      </a:pP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smtClean="0">
                          <a:effectLst/>
                          <a:latin typeface="+mn-lt"/>
                        </a:rPr>
                        <a:t>PhD</a:t>
                      </a:r>
                      <a:r>
                        <a:rPr lang="en-GB" sz="1200" baseline="0" dirty="0" smtClean="0">
                          <a:effectLst/>
                          <a:latin typeface="+mn-lt"/>
                        </a:rPr>
                        <a:t> defence</a:t>
                      </a: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dirty="0">
                          <a:effectLst/>
                        </a:rPr>
                        <a:t>41</a:t>
                      </a:r>
                      <a:endParaRPr lang="en-GB" sz="1200" dirty="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dirty="0">
                          <a:effectLst/>
                          <a:latin typeface="+mn-lt"/>
                        </a:rPr>
                        <a:t>S5</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10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10:15 – 12:00</a:t>
                      </a:r>
                      <a:endParaRPr lang="en-GB" sz="1200">
                        <a:effectLst/>
                        <a:latin typeface="+mn-lt"/>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dirty="0">
                          <a:effectLst/>
                          <a:latin typeface="+mn-lt"/>
                        </a:rPr>
                        <a:t>&lt;&lt; Supervision/Assignment&gt;&gt;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 </a:t>
                      </a:r>
                      <a:endParaRPr lang="en-GB" sz="1200" dirty="0">
                        <a:effectLst/>
                        <a:latin typeface="+mn-lt"/>
                        <a:ea typeface="Times New Roman" panose="02020603050405020304" pitchFamily="18" charset="0"/>
                      </a:endParaRPr>
                    </a:p>
                  </a:txBody>
                  <a:tcPr marL="65294" marR="65294" marT="0" marB="0"/>
                </a:tc>
                <a:tc>
                  <a:txBody>
                    <a:bodyPr/>
                    <a:lstStyle/>
                    <a:p>
                      <a:endParaRPr lang="en-GB"/>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42</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L9</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16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US" sz="1200" dirty="0" smtClean="0">
                          <a:effectLst/>
                          <a:latin typeface="+mn-lt"/>
                        </a:rPr>
                        <a:t>Design Principles </a:t>
                      </a:r>
                      <a:endParaRPr lang="en-GB" sz="1200" dirty="0" smtClean="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Ch 21</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42</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dirty="0">
                          <a:effectLst/>
                          <a:latin typeface="+mn-lt"/>
                        </a:rPr>
                        <a:t>S6</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17</a:t>
                      </a:r>
                      <a:r>
                        <a:rPr lang="en-GB" sz="1200" baseline="0" dirty="0" smtClean="0">
                          <a:effectLst/>
                          <a:latin typeface="+mn-lt"/>
                        </a:rPr>
                        <a:t> </a:t>
                      </a:r>
                      <a:r>
                        <a:rPr lang="en-GB" sz="1200" dirty="0" smtClean="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10:15 – 12:00</a:t>
                      </a:r>
                      <a:endParaRPr lang="en-GB" sz="1200">
                        <a:effectLst/>
                        <a:latin typeface="+mn-lt"/>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200" dirty="0">
                          <a:effectLst/>
                          <a:latin typeface="+mn-lt"/>
                        </a:rPr>
                        <a:t>&lt;&lt; Supervision/Assignment&gt;&gt;</a:t>
                      </a:r>
                      <a:endParaRPr lang="en-GB" sz="1200" dirty="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dirty="0">
                          <a:effectLst/>
                          <a:latin typeface="+mn-lt"/>
                        </a:rPr>
                        <a:t> </a:t>
                      </a:r>
                      <a:r>
                        <a:rPr lang="en-GB" sz="1200" dirty="0" smtClean="0">
                          <a:effectLst/>
                          <a:latin typeface="+mn-lt"/>
                        </a:rPr>
                        <a:t>check!</a:t>
                      </a: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43</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L10</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18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dirty="0">
                          <a:effectLst/>
                          <a:latin typeface="+mn-lt"/>
                        </a:rPr>
                        <a:t>13:15 – 15:00</a:t>
                      </a:r>
                      <a:endParaRPr lang="en-GB" sz="1200" dirty="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200" dirty="0" smtClean="0">
                          <a:effectLst/>
                          <a:latin typeface="+mn-lt"/>
                        </a:rPr>
                        <a:t>Architecture Evaluation</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tbd</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43</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L11</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smtClean="0">
                          <a:effectLst/>
                          <a:latin typeface="+mn-lt"/>
                        </a:rPr>
                        <a:t>23 </a:t>
                      </a:r>
                      <a:r>
                        <a:rPr lang="en-GB" sz="1200" dirty="0">
                          <a:effectLst/>
                          <a:latin typeface="+mn-lt"/>
                        </a:rPr>
                        <a:t>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200" dirty="0" smtClean="0">
                          <a:effectLst/>
                          <a:latin typeface="+mn-lt"/>
                        </a:rPr>
                        <a:t>Reverse Engineering &amp; Correspondence</a:t>
                      </a:r>
                      <a:endParaRPr lang="en-GB" sz="1200" dirty="0" smtClean="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200" dirty="0">
                        <a:effectLst/>
                        <a:latin typeface="+mn-lt"/>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GB" sz="1200">
                          <a:effectLst/>
                        </a:rPr>
                        <a:t>43</a:t>
                      </a:r>
                      <a:endParaRPr lang="en-GB" sz="1200">
                        <a:effectLst/>
                        <a:latin typeface="Times New Roman" panose="02020603050405020304" pitchFamily="18"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L12</a:t>
                      </a:r>
                      <a:endParaRPr lang="en-GB" sz="120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dirty="0">
                          <a:effectLst/>
                          <a:latin typeface="+mn-lt"/>
                        </a:rPr>
                        <a:t>24 Oct</a:t>
                      </a:r>
                      <a:endParaRPr lang="en-GB" sz="1200" dirty="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200">
                          <a:effectLst/>
                          <a:latin typeface="+mn-lt"/>
                        </a:rPr>
                        <a:t>13:15 – 15:00</a:t>
                      </a:r>
                      <a:endParaRPr lang="en-GB" sz="1200">
                        <a:effectLst/>
                        <a:latin typeface="+mn-lt"/>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200" dirty="0" smtClean="0">
                          <a:effectLst/>
                          <a:latin typeface="+mn-lt"/>
                        </a:rPr>
                        <a:t>To be determined</a:t>
                      </a:r>
                      <a:r>
                        <a:rPr lang="en-GB" sz="1200" baseline="0" dirty="0" smtClean="0">
                          <a:effectLst/>
                          <a:latin typeface="+mn-lt"/>
                        </a:rPr>
                        <a:t> (slack) </a:t>
                      </a:r>
                      <a:endParaRPr lang="en-GB" sz="1200" dirty="0" smtClean="0">
                        <a:effectLst/>
                        <a:latin typeface="+mn-lt"/>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200">
                          <a:effectLst/>
                          <a:latin typeface="+mn-lt"/>
                        </a:rPr>
                        <a:t>Ch 20</a:t>
                      </a:r>
                      <a:endParaRPr lang="en-GB" sz="1200">
                        <a:effectLst/>
                        <a:latin typeface="+mn-lt"/>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200">
                          <a:effectLst/>
                          <a:latin typeface="+mn-lt"/>
                        </a:rPr>
                        <a:t> </a:t>
                      </a:r>
                      <a:endParaRPr lang="en-GB" sz="1200">
                        <a:effectLst/>
                        <a:latin typeface="+mn-lt"/>
                        <a:ea typeface="Times New Roman" panose="02020603050405020304" pitchFamily="18" charset="0"/>
                      </a:endParaRPr>
                    </a:p>
                  </a:txBody>
                  <a:tcPr marL="65294" marR="65294" marT="0" marB="0"/>
                </a:tc>
              </a:tr>
              <a:tr h="223062">
                <a:tc>
                  <a:txBody>
                    <a:bodyPr/>
                    <a:lstStyle/>
                    <a:p>
                      <a:pPr marL="0" marR="0">
                        <a:spcBef>
                          <a:spcPts val="0"/>
                        </a:spcBef>
                        <a:spcAft>
                          <a:spcPts val="0"/>
                        </a:spcAft>
                        <a:tabLst>
                          <a:tab pos="2880360" algn="ctr"/>
                          <a:tab pos="5760720" algn="r"/>
                          <a:tab pos="457200" algn="l"/>
                        </a:tabLst>
                      </a:pPr>
                      <a:r>
                        <a:rPr lang="en-GB" sz="1200" dirty="0">
                          <a:effectLst/>
                        </a:rPr>
                        <a:t> </a:t>
                      </a:r>
                      <a:r>
                        <a:rPr lang="en-GB" sz="1200" dirty="0" smtClean="0">
                          <a:effectLst/>
                        </a:rPr>
                        <a:t>43</a:t>
                      </a:r>
                      <a:endParaRPr lang="en-GB" sz="1200" dirty="0">
                        <a:effectLst/>
                        <a:latin typeface="Times New Roman" panose="02020603050405020304" pitchFamily="18" charset="0"/>
                        <a:ea typeface="Times New Roman" panose="02020603050405020304" pitchFamily="18" charset="0"/>
                      </a:endParaRPr>
                    </a:p>
                  </a:txBody>
                  <a:tcPr marL="65294" marR="65294" marT="0" marB="0"/>
                </a:tc>
                <a:tc>
                  <a:txBody>
                    <a:bodyPr/>
                    <a:lstStyle/>
                    <a:p>
                      <a:r>
                        <a:rPr lang="en-US" sz="1200" dirty="0" smtClean="0"/>
                        <a:t>L13</a:t>
                      </a:r>
                      <a:endParaRPr lang="en-GB" sz="1200" dirty="0"/>
                    </a:p>
                  </a:txBody>
                  <a:tcPr marL="65294" marR="65294" marT="0" marB="0"/>
                </a:tc>
                <a:tc>
                  <a:txBody>
                    <a:bodyPr/>
                    <a:lstStyle/>
                    <a:p>
                      <a:pPr algn="ctr"/>
                      <a:r>
                        <a:rPr lang="en-US" sz="1200" dirty="0" smtClean="0"/>
                        <a:t>25 Oct</a:t>
                      </a:r>
                      <a:endParaRPr lang="en-GB" sz="1200" dirty="0"/>
                    </a:p>
                  </a:txBody>
                  <a:tcPr marL="65294" marR="65294" marT="0" marB="0"/>
                </a:tc>
                <a:tc>
                  <a:txBody>
                    <a:bodyPr/>
                    <a:lstStyle/>
                    <a:p>
                      <a:r>
                        <a:rPr lang="en-US" sz="1200" dirty="0" smtClean="0"/>
                        <a:t>13:00 – 15:00</a:t>
                      </a:r>
                      <a:endParaRPr lang="en-GB" sz="1200" dirty="0"/>
                    </a:p>
                  </a:txBody>
                  <a:tcPr marL="65294" marR="65294" marT="0" marB="0"/>
                </a:tc>
                <a:tc>
                  <a:txBody>
                    <a:bodyPr/>
                    <a:lstStyle/>
                    <a:p>
                      <a:r>
                        <a:rPr lang="en-US" sz="1200" dirty="0" smtClean="0"/>
                        <a:t>To be determined (exam practice?)</a:t>
                      </a:r>
                      <a:endParaRPr lang="en-GB" sz="1200" dirty="0"/>
                    </a:p>
                  </a:txBody>
                  <a:tcPr marL="65294" marR="65294" marT="0" marB="0"/>
                </a:tc>
                <a:tc>
                  <a:txBody>
                    <a:bodyPr/>
                    <a:lstStyle/>
                    <a:p>
                      <a:endParaRPr lang="en-GB" sz="1200"/>
                    </a:p>
                  </a:txBody>
                  <a:tcPr marL="65294" marR="65294" marT="0" marB="0"/>
                </a:tc>
                <a:tc>
                  <a:txBody>
                    <a:bodyPr/>
                    <a:lstStyle/>
                    <a:p>
                      <a:endParaRPr lang="en-GB" sz="1200" dirty="0"/>
                    </a:p>
                  </a:txBody>
                  <a:tcPr marL="65294" marR="65294" marT="0" marB="0"/>
                </a:tc>
              </a:tr>
            </a:tbl>
          </a:graphicData>
        </a:graphic>
      </p:graphicFrame>
    </p:spTree>
    <p:extLst>
      <p:ext uri="{BB962C8B-B14F-4D97-AF65-F5344CB8AC3E}">
        <p14:creationId xmlns:p14="http://schemas.microsoft.com/office/powerpoint/2010/main" val="2780994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4D2FA7-8BFA-4249-AA6C-222771949FE8}" type="slidenum">
              <a:rPr lang="en-GB" altLang="en-US" smtClean="0"/>
              <a:pPr>
                <a:defRPr/>
              </a:pPr>
              <a:t>30</a:t>
            </a:fld>
            <a:endParaRPr lang="en-GB" altLang="en-US"/>
          </a:p>
        </p:txBody>
      </p:sp>
      <p:pic>
        <p:nvPicPr>
          <p:cNvPr id="178178" name="Picture 2" descr="Image result for hoare quote si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71350"/>
            <a:ext cx="7779793" cy="38898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70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F73B046-C60B-4E98-A2C2-029186E03873}" type="slidenum">
              <a:rPr lang="en-GB" altLang="en-US" sz="1000" smtClean="0"/>
              <a:pPr>
                <a:spcBef>
                  <a:spcPct val="0"/>
                </a:spcBef>
                <a:buFontTx/>
                <a:buNone/>
              </a:pPr>
              <a:t>31</a:t>
            </a:fld>
            <a:endParaRPr lang="en-GB" altLang="en-US" sz="1000" smtClean="0"/>
          </a:p>
        </p:txBody>
      </p:sp>
      <p:sp>
        <p:nvSpPr>
          <p:cNvPr id="39939" name="Rectangle 4"/>
          <p:cNvSpPr>
            <a:spLocks noGrp="1" noChangeArrowheads="1"/>
          </p:cNvSpPr>
          <p:nvPr>
            <p:ph type="title" idx="4294967295"/>
          </p:nvPr>
        </p:nvSpPr>
        <p:spPr>
          <a:xfrm>
            <a:off x="0" y="620713"/>
            <a:ext cx="7772400" cy="1143000"/>
          </a:xfrm>
        </p:spPr>
        <p:txBody>
          <a:bodyPr/>
          <a:lstStyle/>
          <a:p>
            <a:pPr eaLnBrk="1" hangingPunct="1"/>
            <a:r>
              <a:rPr lang="en-US" altLang="en-US" sz="2800" b="1" smtClean="0">
                <a:solidFill>
                  <a:schemeClr val="tx1"/>
                </a:solidFill>
              </a:rPr>
              <a:t>CONTENTS</a:t>
            </a:r>
            <a:endParaRPr lang="en-GB" altLang="en-US" sz="2800" smtClean="0"/>
          </a:p>
        </p:txBody>
      </p:sp>
      <p:grpSp>
        <p:nvGrpSpPr>
          <p:cNvPr id="39940" name="Group 5"/>
          <p:cNvGrpSpPr>
            <a:grpSpLocks/>
          </p:cNvGrpSpPr>
          <p:nvPr/>
        </p:nvGrpSpPr>
        <p:grpSpPr bwMode="auto">
          <a:xfrm>
            <a:off x="609600" y="1619250"/>
            <a:ext cx="7512050" cy="4546600"/>
            <a:chOff x="384" y="1232"/>
            <a:chExt cx="4732" cy="2864"/>
          </a:xfrm>
        </p:grpSpPr>
        <p:sp>
          <p:nvSpPr>
            <p:cNvPr id="39941" name="AutoShape 2"/>
            <p:cNvSpPr>
              <a:spLocks noChangeArrowheads="1"/>
            </p:cNvSpPr>
            <p:nvPr/>
          </p:nvSpPr>
          <p:spPr bwMode="auto">
            <a:xfrm>
              <a:off x="384" y="1232"/>
              <a:ext cx="4512" cy="384"/>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39942" name="Text Box 3"/>
            <p:cNvSpPr txBox="1">
              <a:spLocks noChangeArrowheads="1"/>
            </p:cNvSpPr>
            <p:nvPr/>
          </p:nvSpPr>
          <p:spPr bwMode="auto">
            <a:xfrm>
              <a:off x="644" y="1321"/>
              <a:ext cx="4472" cy="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sv-SE" altLang="en-US" smtClean="0"/>
              <a:t>What is an Architectural Style?</a:t>
            </a:r>
            <a:endParaRPr lang="en-US" altLang="en-US" smtClean="0"/>
          </a:p>
        </p:txBody>
      </p:sp>
      <p:sp>
        <p:nvSpPr>
          <p:cNvPr id="53251" name="Content Placeholder 2"/>
          <p:cNvSpPr>
            <a:spLocks noGrp="1"/>
          </p:cNvSpPr>
          <p:nvPr>
            <p:ph idx="1"/>
          </p:nvPr>
        </p:nvSpPr>
        <p:spPr>
          <a:xfrm>
            <a:off x="539552" y="1484784"/>
            <a:ext cx="8640960" cy="4968875"/>
          </a:xfrm>
        </p:spPr>
        <p:txBody>
          <a:bodyPr/>
          <a:lstStyle/>
          <a:p>
            <a:pPr>
              <a:spcBef>
                <a:spcPct val="30000"/>
              </a:spcBef>
            </a:pPr>
            <a:r>
              <a:rPr lang="en-US" altLang="sv-SE" sz="2400" dirty="0" smtClean="0"/>
              <a:t>Architectural styles are </a:t>
            </a:r>
            <a:r>
              <a:rPr lang="en-US" altLang="sv-SE" sz="2400" b="1" dirty="0">
                <a:solidFill>
                  <a:srgbClr val="990000"/>
                </a:solidFill>
              </a:rPr>
              <a:t>collections of </a:t>
            </a:r>
            <a:r>
              <a:rPr lang="en-US" altLang="sv-SE" sz="2400" b="1" dirty="0" smtClean="0">
                <a:solidFill>
                  <a:srgbClr val="990000"/>
                </a:solidFill>
              </a:rPr>
              <a:t>design conventions </a:t>
            </a:r>
            <a:r>
              <a:rPr lang="en-US" altLang="sv-SE" sz="2400" dirty="0" smtClean="0"/>
              <a:t>for a </a:t>
            </a:r>
            <a:r>
              <a:rPr lang="en-US" altLang="sv-SE" sz="2400" dirty="0" smtClean="0"/>
              <a:t>set of design dimensions </a:t>
            </a:r>
          </a:p>
          <a:p>
            <a:pPr lvl="1">
              <a:spcBef>
                <a:spcPct val="30000"/>
              </a:spcBef>
              <a:buFontTx/>
              <a:buNone/>
            </a:pPr>
            <a:r>
              <a:rPr lang="en-US" altLang="sv-SE" sz="2000" dirty="0" smtClean="0"/>
              <a:t>	</a:t>
            </a:r>
            <a:r>
              <a:rPr lang="en-US" altLang="sv-SE" dirty="0" smtClean="0"/>
              <a:t>Some architectural styles emphasize different aspects such as: </a:t>
            </a:r>
            <a:endParaRPr lang="en-US" altLang="sv-SE" dirty="0" smtClean="0"/>
          </a:p>
          <a:p>
            <a:pPr lvl="1">
              <a:spcBef>
                <a:spcPct val="30000"/>
              </a:spcBef>
              <a:buFontTx/>
              <a:buNone/>
            </a:pPr>
            <a:r>
              <a:rPr lang="en-US" altLang="sv-SE" dirty="0"/>
              <a:t>	</a:t>
            </a:r>
            <a:r>
              <a:rPr lang="en-US" altLang="sv-SE" dirty="0" smtClean="0"/>
              <a:t>- Subdivision </a:t>
            </a:r>
            <a:r>
              <a:rPr lang="en-US" altLang="sv-SE" dirty="0" smtClean="0"/>
              <a:t>of </a:t>
            </a:r>
            <a:r>
              <a:rPr lang="en-US" altLang="sv-SE" b="1" dirty="0" smtClean="0">
                <a:solidFill>
                  <a:srgbClr val="990000"/>
                </a:solidFill>
              </a:rPr>
              <a:t>functionality</a:t>
            </a:r>
            <a:r>
              <a:rPr lang="en-US" altLang="sv-SE" dirty="0" smtClean="0"/>
              <a:t>, </a:t>
            </a:r>
            <a:endParaRPr lang="en-US" altLang="sv-SE" dirty="0" smtClean="0"/>
          </a:p>
          <a:p>
            <a:pPr lvl="1">
              <a:spcBef>
                <a:spcPct val="30000"/>
              </a:spcBef>
              <a:buFontTx/>
              <a:buNone/>
            </a:pPr>
            <a:r>
              <a:rPr lang="en-US" altLang="sv-SE" b="1" dirty="0" smtClean="0">
                <a:solidFill>
                  <a:srgbClr val="990000"/>
                </a:solidFill>
              </a:rPr>
              <a:t>	- topology</a:t>
            </a:r>
            <a:r>
              <a:rPr lang="en-US" altLang="sv-SE" dirty="0" smtClean="0"/>
              <a:t> </a:t>
            </a:r>
          </a:p>
          <a:p>
            <a:pPr lvl="1">
              <a:spcBef>
                <a:spcPct val="30000"/>
              </a:spcBef>
              <a:buFontTx/>
              <a:buNone/>
            </a:pPr>
            <a:r>
              <a:rPr lang="en-US" altLang="sv-SE" b="1" dirty="0" smtClean="0">
                <a:solidFill>
                  <a:srgbClr val="990000"/>
                </a:solidFill>
              </a:rPr>
              <a:t>	- interaction/coordination</a:t>
            </a:r>
            <a:r>
              <a:rPr lang="en-US" altLang="sv-SE" dirty="0" smtClean="0">
                <a:solidFill>
                  <a:srgbClr val="990000"/>
                </a:solidFill>
              </a:rPr>
              <a:t> </a:t>
            </a:r>
            <a:r>
              <a:rPr lang="en-US" altLang="sv-SE" dirty="0" smtClean="0"/>
              <a:t>pattern between   </a:t>
            </a:r>
          </a:p>
          <a:p>
            <a:pPr lvl="1">
              <a:spcBef>
                <a:spcPct val="30000"/>
              </a:spcBef>
              <a:buFontTx/>
              <a:buNone/>
            </a:pPr>
            <a:r>
              <a:rPr lang="en-US" altLang="sv-SE" dirty="0"/>
              <a:t>	</a:t>
            </a:r>
            <a:r>
              <a:rPr lang="en-US" altLang="sv-SE" dirty="0" smtClean="0"/>
              <a:t>	 components</a:t>
            </a:r>
            <a:endParaRPr lang="en-US" altLang="sv-SE" dirty="0" smtClean="0"/>
          </a:p>
          <a:p>
            <a:pPr>
              <a:spcBef>
                <a:spcPct val="50000"/>
              </a:spcBef>
            </a:pPr>
            <a:r>
              <a:rPr lang="en-US" altLang="sv-SE" sz="2400" dirty="0" smtClean="0"/>
              <a:t>An </a:t>
            </a:r>
            <a:r>
              <a:rPr lang="en-US" altLang="sv-SE" sz="2400" dirty="0" smtClean="0"/>
              <a:t>architecture can </a:t>
            </a:r>
            <a:r>
              <a:rPr lang="en-US" altLang="sv-SE" sz="2400" b="1" dirty="0" smtClean="0">
                <a:solidFill>
                  <a:srgbClr val="990000"/>
                </a:solidFill>
              </a:rPr>
              <a:t>use several </a:t>
            </a:r>
            <a:r>
              <a:rPr lang="en-US" altLang="sv-SE" sz="2400" dirty="0" smtClean="0"/>
              <a:t>architectural styles</a:t>
            </a:r>
          </a:p>
          <a:p>
            <a:pPr>
              <a:spcBef>
                <a:spcPct val="50000"/>
              </a:spcBef>
            </a:pPr>
            <a:r>
              <a:rPr lang="en-GB" altLang="sv-SE" sz="2400" dirty="0" smtClean="0"/>
              <a:t>Architectural styles are </a:t>
            </a:r>
            <a:r>
              <a:rPr lang="en-GB" altLang="sv-SE" sz="2400" b="1" dirty="0" smtClean="0">
                <a:solidFill>
                  <a:srgbClr val="990000"/>
                </a:solidFill>
              </a:rPr>
              <a:t>not </a:t>
            </a:r>
            <a:r>
              <a:rPr lang="en-GB" altLang="sv-SE" sz="2400" b="1" dirty="0" smtClean="0">
                <a:solidFill>
                  <a:srgbClr val="990000"/>
                </a:solidFill>
              </a:rPr>
              <a:t>disjoint</a:t>
            </a:r>
          </a:p>
          <a:p>
            <a:pPr>
              <a:spcBef>
                <a:spcPct val="50000"/>
              </a:spcBef>
            </a:pPr>
            <a:r>
              <a:rPr lang="en-US" altLang="sv-SE" sz="2400" dirty="0" smtClean="0"/>
              <a:t>Styles are </a:t>
            </a:r>
            <a:r>
              <a:rPr lang="en-US" altLang="sv-SE" sz="2400" b="1" dirty="0" smtClean="0">
                <a:solidFill>
                  <a:srgbClr val="990000"/>
                </a:solidFill>
              </a:rPr>
              <a:t>open-ended</a:t>
            </a:r>
            <a:r>
              <a:rPr lang="en-US" altLang="sv-SE" sz="2400" dirty="0" smtClean="0"/>
              <a:t>; new styles may emerge </a:t>
            </a:r>
          </a:p>
          <a:p>
            <a:pPr>
              <a:spcBef>
                <a:spcPct val="50000"/>
              </a:spcBef>
            </a:pPr>
            <a:endParaRPr lang="en-GB" altLang="sv-SE" sz="2400" b="1" dirty="0" smtClean="0">
              <a:solidFill>
                <a:srgbClr val="99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08C5144-C4B2-4093-A811-875558120DDB}" type="slidenum">
              <a:rPr lang="en-GB" altLang="en-US" sz="1000" smtClean="0"/>
              <a:pPr>
                <a:spcBef>
                  <a:spcPct val="0"/>
                </a:spcBef>
                <a:buFontTx/>
                <a:buNone/>
              </a:pPr>
              <a:t>33</a:t>
            </a:fld>
            <a:endParaRPr lang="en-GB" altLang="en-US" sz="1000" smtClean="0"/>
          </a:p>
        </p:txBody>
      </p:sp>
      <p:sp>
        <p:nvSpPr>
          <p:cNvPr id="49155" name="Rectangle 3"/>
          <p:cNvSpPr>
            <a:spLocks noGrp="1" noChangeArrowheads="1"/>
          </p:cNvSpPr>
          <p:nvPr>
            <p:ph type="title" idx="4294967295"/>
          </p:nvPr>
        </p:nvSpPr>
        <p:spPr>
          <a:xfrm>
            <a:off x="107950" y="720725"/>
            <a:ext cx="9036050" cy="836613"/>
          </a:xfrm>
        </p:spPr>
        <p:txBody>
          <a:bodyPr/>
          <a:lstStyle/>
          <a:p>
            <a:pPr eaLnBrk="1" hangingPunct="1"/>
            <a:r>
              <a:rPr lang="en-US" altLang="en-US" sz="3600" smtClean="0"/>
              <a:t>Architectural style 1/2</a:t>
            </a:r>
            <a:endParaRPr lang="en-GB" altLang="en-US" sz="3600" smtClean="0"/>
          </a:p>
        </p:txBody>
      </p:sp>
      <p:sp>
        <p:nvSpPr>
          <p:cNvPr id="49156" name="Text Box 2"/>
          <p:cNvSpPr txBox="1">
            <a:spLocks noChangeArrowheads="1"/>
          </p:cNvSpPr>
          <p:nvPr/>
        </p:nvSpPr>
        <p:spPr bwMode="auto">
          <a:xfrm>
            <a:off x="107950" y="1466850"/>
            <a:ext cx="8964613"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381000" algn="l"/>
                <a:tab pos="669925" algn="l"/>
              </a:tabLst>
              <a:defRPr sz="2800">
                <a:solidFill>
                  <a:schemeClr val="tx1"/>
                </a:solidFill>
                <a:latin typeface="Lucida Sans Unicode" panose="020B0602030504020204" pitchFamily="34" charset="0"/>
              </a:defRPr>
            </a:lvl1pPr>
            <a:lvl2pPr marL="377825">
              <a:spcBef>
                <a:spcPct val="20000"/>
              </a:spcBef>
              <a:buChar char="–"/>
              <a:tabLst>
                <a:tab pos="381000" algn="l"/>
                <a:tab pos="669925"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 pos="669925"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 pos="669925" algn="l"/>
              </a:tabLst>
              <a:defRPr>
                <a:solidFill>
                  <a:schemeClr val="tx1"/>
                </a:solidFill>
                <a:latin typeface="Lucida Sans Unicode" panose="020B0602030504020204" pitchFamily="34" charset="0"/>
              </a:defRPr>
            </a:lvl4pPr>
            <a:lvl5pPr marL="2057400" indent="-228600">
              <a:spcBef>
                <a:spcPct val="20000"/>
              </a:spcBef>
              <a:buChar char="»"/>
              <a:tabLst>
                <a:tab pos="381000" algn="l"/>
                <a:tab pos="669925"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9pPr>
          </a:lstStyle>
          <a:p>
            <a:pPr>
              <a:lnSpc>
                <a:spcPct val="110000"/>
              </a:lnSpc>
              <a:spcBef>
                <a:spcPct val="50000"/>
              </a:spcBef>
              <a:buFontTx/>
              <a:buNone/>
            </a:pPr>
            <a:r>
              <a:rPr lang="en-US" altLang="en-US" sz="2400"/>
              <a:t>An </a:t>
            </a:r>
            <a:r>
              <a:rPr lang="en-US" altLang="en-US" sz="2400" i="1"/>
              <a:t>architectural style</a:t>
            </a:r>
            <a:r>
              <a:rPr lang="en-US" altLang="en-US" sz="2400"/>
              <a:t> is defined by:</a:t>
            </a:r>
          </a:p>
          <a:p>
            <a:pPr>
              <a:lnSpc>
                <a:spcPct val="110000"/>
              </a:lnSpc>
              <a:spcBef>
                <a:spcPct val="30000"/>
              </a:spcBef>
              <a:buFontTx/>
              <a:buNone/>
            </a:pPr>
            <a:r>
              <a:rPr lang="en-US" altLang="en-US" sz="2400"/>
              <a:t>  a set of rules and constraints that prescribe </a:t>
            </a:r>
          </a:p>
          <a:p>
            <a:pPr lvl="1">
              <a:lnSpc>
                <a:spcPct val="110000"/>
              </a:lnSpc>
              <a:spcBef>
                <a:spcPct val="30000"/>
              </a:spcBef>
              <a:buFontTx/>
              <a:buChar char="­"/>
            </a:pPr>
            <a:r>
              <a:rPr lang="en-US" altLang="en-US"/>
              <a:t> </a:t>
            </a:r>
            <a:r>
              <a:rPr lang="en-US" altLang="en-US" b="1"/>
              <a:t>vocabulary/metaphor:</a:t>
            </a:r>
            <a:r>
              <a:rPr lang="en-US" altLang="en-US"/>
              <a:t> which types of components,</a:t>
            </a:r>
            <a:br>
              <a:rPr lang="en-US" altLang="en-US"/>
            </a:br>
            <a:r>
              <a:rPr lang="en-US" altLang="en-US"/>
              <a:t>				   interfaces &amp; connectors must/may be used</a:t>
            </a:r>
            <a:br>
              <a:rPr lang="en-US" altLang="en-US"/>
            </a:br>
            <a:r>
              <a:rPr lang="en-US" altLang="en-US"/>
              <a:t>				   in a system. </a:t>
            </a:r>
            <a:br>
              <a:rPr lang="en-US" altLang="en-US"/>
            </a:br>
            <a:r>
              <a:rPr lang="en-US" altLang="en-US"/>
              <a:t>				   Possibly introducing domain-specific types</a:t>
            </a:r>
          </a:p>
          <a:p>
            <a:pPr lvl="1">
              <a:lnSpc>
                <a:spcPct val="110000"/>
              </a:lnSpc>
              <a:spcBef>
                <a:spcPct val="30000"/>
              </a:spcBef>
              <a:buFontTx/>
              <a:buChar char="­"/>
            </a:pPr>
            <a:r>
              <a:rPr lang="en-US" altLang="en-US"/>
              <a:t> </a:t>
            </a:r>
            <a:r>
              <a:rPr lang="en-US" altLang="en-US" b="1"/>
              <a:t>structure:  </a:t>
            </a:r>
            <a:r>
              <a:rPr lang="en-US" altLang="en-US"/>
              <a:t>how components and connectors may be  </a:t>
            </a:r>
            <a:br>
              <a:rPr lang="en-US" altLang="en-US"/>
            </a:br>
            <a:r>
              <a:rPr lang="en-US" altLang="en-US"/>
              <a:t>                   combined</a:t>
            </a:r>
          </a:p>
          <a:p>
            <a:pPr lvl="1">
              <a:lnSpc>
                <a:spcPct val="110000"/>
              </a:lnSpc>
              <a:spcBef>
                <a:spcPct val="30000"/>
              </a:spcBef>
              <a:buFontTx/>
              <a:buChar char="­"/>
            </a:pPr>
            <a:r>
              <a:rPr lang="en-US" altLang="en-US"/>
              <a:t> </a:t>
            </a:r>
            <a:r>
              <a:rPr lang="en-US" altLang="en-US" b="1"/>
              <a:t>behaviour: </a:t>
            </a:r>
            <a:r>
              <a:rPr lang="en-US" altLang="en-US"/>
              <a:t>how the system behaves</a:t>
            </a:r>
          </a:p>
          <a:p>
            <a:pPr lvl="1">
              <a:lnSpc>
                <a:spcPct val="110000"/>
              </a:lnSpc>
              <a:spcBef>
                <a:spcPct val="30000"/>
              </a:spcBef>
              <a:buFontTx/>
              <a:buChar char="­"/>
            </a:pPr>
            <a:r>
              <a:rPr lang="en-US" altLang="en-US"/>
              <a:t> </a:t>
            </a:r>
            <a:r>
              <a:rPr lang="en-US" altLang="en-US" b="1"/>
              <a:t>guidelines:</a:t>
            </a:r>
            <a:r>
              <a:rPr lang="en-US" altLang="en-US"/>
              <a:t> these support the application of the style</a:t>
            </a:r>
            <a:br>
              <a:rPr lang="en-US" altLang="en-US"/>
            </a:br>
            <a:r>
              <a:rPr lang="en-US" altLang="en-US"/>
              <a:t>				    (how to achieve certain system properties)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982A862-B80C-4571-B31B-67CB2E8BBBFD}" type="slidenum">
              <a:rPr lang="en-GB" altLang="en-US" sz="1000" smtClean="0"/>
              <a:pPr>
                <a:spcBef>
                  <a:spcPct val="0"/>
                </a:spcBef>
                <a:buFontTx/>
                <a:buNone/>
              </a:pPr>
              <a:t>34</a:t>
            </a:fld>
            <a:endParaRPr lang="en-GB" altLang="en-US" sz="1000" smtClean="0"/>
          </a:p>
        </p:txBody>
      </p:sp>
      <p:sp>
        <p:nvSpPr>
          <p:cNvPr id="41987" name="Rectangle 3"/>
          <p:cNvSpPr>
            <a:spLocks noGrp="1" noChangeArrowheads="1"/>
          </p:cNvSpPr>
          <p:nvPr>
            <p:ph type="title" idx="4294967295"/>
          </p:nvPr>
        </p:nvSpPr>
        <p:spPr>
          <a:xfrm>
            <a:off x="0" y="765175"/>
            <a:ext cx="8316913" cy="890588"/>
          </a:xfrm>
        </p:spPr>
        <p:txBody>
          <a:bodyPr/>
          <a:lstStyle/>
          <a:p>
            <a:pPr eaLnBrk="1" hangingPunct="1"/>
            <a:r>
              <a:rPr lang="en-US" altLang="en-US" sz="3600" smtClean="0"/>
              <a:t>Architectural style</a:t>
            </a:r>
            <a:endParaRPr lang="en-GB" altLang="en-US" sz="3600" smtClean="0"/>
          </a:p>
        </p:txBody>
      </p:sp>
      <p:sp>
        <p:nvSpPr>
          <p:cNvPr id="41988" name="Text Box 2"/>
          <p:cNvSpPr txBox="1">
            <a:spLocks noChangeArrowheads="1"/>
          </p:cNvSpPr>
          <p:nvPr/>
        </p:nvSpPr>
        <p:spPr bwMode="auto">
          <a:xfrm>
            <a:off x="368300" y="1557338"/>
            <a:ext cx="85248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571500" algn="l"/>
              </a:tabLst>
              <a:defRPr sz="2800">
                <a:solidFill>
                  <a:schemeClr val="tx1"/>
                </a:solidFill>
                <a:latin typeface="Lucida Sans Unicode" panose="020B0602030504020204" pitchFamily="34" charset="0"/>
              </a:defRPr>
            </a:lvl1pPr>
            <a:lvl2pPr marL="742950" indent="-285750">
              <a:spcBef>
                <a:spcPct val="20000"/>
              </a:spcBef>
              <a:buChar char="–"/>
              <a:tabLst>
                <a:tab pos="285750" algn="l"/>
                <a:tab pos="57150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57150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57150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5715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9pPr>
          </a:lstStyle>
          <a:p>
            <a:pPr>
              <a:lnSpc>
                <a:spcPct val="80000"/>
              </a:lnSpc>
              <a:spcBef>
                <a:spcPct val="30000"/>
              </a:spcBef>
              <a:buFontTx/>
              <a:buNone/>
            </a:pPr>
            <a:r>
              <a:rPr lang="en-US" altLang="en-US"/>
              <a:t>Nomenclature inspired by building architecture;</a:t>
            </a:r>
          </a:p>
        </p:txBody>
      </p:sp>
      <p:grpSp>
        <p:nvGrpSpPr>
          <p:cNvPr id="41989" name="Group 26"/>
          <p:cNvGrpSpPr>
            <a:grpSpLocks/>
          </p:cNvGrpSpPr>
          <p:nvPr/>
        </p:nvGrpSpPr>
        <p:grpSpPr bwMode="auto">
          <a:xfrm>
            <a:off x="6442075" y="5791200"/>
            <a:ext cx="2233613" cy="500063"/>
            <a:chOff x="3833" y="3795"/>
            <a:chExt cx="1407" cy="482"/>
          </a:xfrm>
        </p:grpSpPr>
        <p:sp>
          <p:nvSpPr>
            <p:cNvPr id="42008" name="Rectangle 4"/>
            <p:cNvSpPr>
              <a:spLocks noChangeArrowheads="1"/>
            </p:cNvSpPr>
            <p:nvPr/>
          </p:nvSpPr>
          <p:spPr bwMode="auto">
            <a:xfrm>
              <a:off x="4159" y="3795"/>
              <a:ext cx="40" cy="48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9" name="Rectangle 5"/>
            <p:cNvSpPr>
              <a:spLocks noChangeArrowheads="1"/>
            </p:cNvSpPr>
            <p:nvPr/>
          </p:nvSpPr>
          <p:spPr bwMode="auto">
            <a:xfrm>
              <a:off x="4876" y="3795"/>
              <a:ext cx="40" cy="48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10" name="Rectangle 6"/>
            <p:cNvSpPr>
              <a:spLocks noChangeArrowheads="1"/>
            </p:cNvSpPr>
            <p:nvPr/>
          </p:nvSpPr>
          <p:spPr bwMode="auto">
            <a:xfrm rot="5400000">
              <a:off x="4522" y="3411"/>
              <a:ext cx="27" cy="1406"/>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cxnSp>
          <p:nvCxnSpPr>
            <p:cNvPr id="42011" name="AutoShape 7"/>
            <p:cNvCxnSpPr>
              <a:cxnSpLocks noChangeShapeType="1"/>
              <a:stCxn id="42008" idx="0"/>
              <a:endCxn id="42010" idx="2"/>
            </p:cNvCxnSpPr>
            <p:nvPr/>
          </p:nvCxnSpPr>
          <p:spPr bwMode="auto">
            <a:xfrm flipH="1">
              <a:off x="3834" y="3795"/>
              <a:ext cx="345" cy="318"/>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2" name="AutoShape 8"/>
            <p:cNvCxnSpPr>
              <a:cxnSpLocks noChangeShapeType="1"/>
              <a:stCxn id="42008" idx="0"/>
              <a:endCxn id="42010" idx="1"/>
            </p:cNvCxnSpPr>
            <p:nvPr/>
          </p:nvCxnSpPr>
          <p:spPr bwMode="auto">
            <a:xfrm>
              <a:off x="4179" y="3795"/>
              <a:ext cx="358" cy="3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3" name="AutoShape 9"/>
            <p:cNvCxnSpPr>
              <a:cxnSpLocks noChangeShapeType="1"/>
              <a:stCxn id="42010" idx="1"/>
              <a:endCxn id="42009" idx="0"/>
            </p:cNvCxnSpPr>
            <p:nvPr/>
          </p:nvCxnSpPr>
          <p:spPr bwMode="auto">
            <a:xfrm flipV="1">
              <a:off x="4537" y="3795"/>
              <a:ext cx="359" cy="3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4" name="AutoShape 10"/>
            <p:cNvCxnSpPr>
              <a:cxnSpLocks noChangeShapeType="1"/>
              <a:stCxn id="42009" idx="0"/>
              <a:endCxn id="42010" idx="0"/>
            </p:cNvCxnSpPr>
            <p:nvPr/>
          </p:nvCxnSpPr>
          <p:spPr bwMode="auto">
            <a:xfrm>
              <a:off x="4896" y="3795"/>
              <a:ext cx="344" cy="3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990" name="Group 11"/>
          <p:cNvGrpSpPr>
            <a:grpSpLocks/>
          </p:cNvGrpSpPr>
          <p:nvPr/>
        </p:nvGrpSpPr>
        <p:grpSpPr bwMode="auto">
          <a:xfrm>
            <a:off x="3416300" y="5788025"/>
            <a:ext cx="2243138" cy="881063"/>
            <a:chOff x="3008" y="2919"/>
            <a:chExt cx="1964" cy="555"/>
          </a:xfrm>
        </p:grpSpPr>
        <p:sp>
          <p:nvSpPr>
            <p:cNvPr id="42004" name="Rectangle 12"/>
            <p:cNvSpPr>
              <a:spLocks noChangeArrowheads="1"/>
            </p:cNvSpPr>
            <p:nvPr/>
          </p:nvSpPr>
          <p:spPr bwMode="auto">
            <a:xfrm rot="5400000">
              <a:off x="3971" y="2198"/>
              <a:ext cx="27" cy="195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5" name="AutoShape 13"/>
            <p:cNvSpPr>
              <a:spLocks noChangeArrowheads="1"/>
            </p:cNvSpPr>
            <p:nvPr/>
          </p:nvSpPr>
          <p:spPr bwMode="auto">
            <a:xfrm>
              <a:off x="3008" y="2919"/>
              <a:ext cx="1964" cy="55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5 w 21600"/>
                <a:gd name="T13" fmla="*/ 0 h 21600"/>
                <a:gd name="T14" fmla="*/ 21435 w 21600"/>
                <a:gd name="T15" fmla="*/ 12376 h 21600"/>
              </a:gdLst>
              <a:ahLst/>
              <a:cxnLst>
                <a:cxn ang="T8">
                  <a:pos x="T0" y="T1"/>
                </a:cxn>
                <a:cxn ang="T9">
                  <a:pos x="T2" y="T3"/>
                </a:cxn>
                <a:cxn ang="T10">
                  <a:pos x="T4" y="T5"/>
                </a:cxn>
                <a:cxn ang="T11">
                  <a:pos x="T6" y="T7"/>
                </a:cxn>
              </a:cxnLst>
              <a:rect l="T12" t="T13" r="T14" b="T15"/>
              <a:pathLst>
                <a:path w="21600" h="21600">
                  <a:moveTo>
                    <a:pt x="1617" y="9808"/>
                  </a:moveTo>
                  <a:cubicBezTo>
                    <a:pt x="2124" y="5118"/>
                    <a:pt x="6083" y="1563"/>
                    <a:pt x="10800" y="1564"/>
                  </a:cubicBezTo>
                  <a:cubicBezTo>
                    <a:pt x="15516" y="1564"/>
                    <a:pt x="19475" y="5118"/>
                    <a:pt x="19982" y="9808"/>
                  </a:cubicBezTo>
                  <a:lnTo>
                    <a:pt x="21537" y="9640"/>
                  </a:lnTo>
                  <a:cubicBezTo>
                    <a:pt x="20945" y="4156"/>
                    <a:pt x="16315" y="-1"/>
                    <a:pt x="10799" y="0"/>
                  </a:cubicBezTo>
                  <a:cubicBezTo>
                    <a:pt x="5284" y="0"/>
                    <a:pt x="654" y="4156"/>
                    <a:pt x="62" y="9640"/>
                  </a:cubicBezTo>
                  <a:lnTo>
                    <a:pt x="1617" y="980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6" name="Rectangle 14"/>
            <p:cNvSpPr>
              <a:spLocks noChangeArrowheads="1"/>
            </p:cNvSpPr>
            <p:nvPr/>
          </p:nvSpPr>
          <p:spPr bwMode="auto">
            <a:xfrm>
              <a:off x="3524" y="296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7" name="Rectangle 15"/>
            <p:cNvSpPr>
              <a:spLocks noChangeArrowheads="1"/>
            </p:cNvSpPr>
            <p:nvPr/>
          </p:nvSpPr>
          <p:spPr bwMode="auto">
            <a:xfrm>
              <a:off x="4297" y="296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grpSp>
        <p:nvGrpSpPr>
          <p:cNvPr id="41991" name="Group 16"/>
          <p:cNvGrpSpPr>
            <a:grpSpLocks/>
          </p:cNvGrpSpPr>
          <p:nvPr/>
        </p:nvGrpSpPr>
        <p:grpSpPr bwMode="auto">
          <a:xfrm>
            <a:off x="825500" y="5859463"/>
            <a:ext cx="1871663" cy="354012"/>
            <a:chOff x="3008" y="3410"/>
            <a:chExt cx="1954" cy="223"/>
          </a:xfrm>
        </p:grpSpPr>
        <p:sp>
          <p:nvSpPr>
            <p:cNvPr id="42001" name="Rectangle 17"/>
            <p:cNvSpPr>
              <a:spLocks noChangeArrowheads="1"/>
            </p:cNvSpPr>
            <p:nvPr/>
          </p:nvSpPr>
          <p:spPr bwMode="auto">
            <a:xfrm rot="16200000" flipV="1">
              <a:off x="3971" y="2447"/>
              <a:ext cx="27" cy="195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2" name="Rectangle 18"/>
            <p:cNvSpPr>
              <a:spLocks noChangeArrowheads="1"/>
            </p:cNvSpPr>
            <p:nvPr/>
          </p:nvSpPr>
          <p:spPr bwMode="auto">
            <a:xfrm flipV="1">
              <a:off x="3524" y="341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3" name="Rectangle 19"/>
            <p:cNvSpPr>
              <a:spLocks noChangeArrowheads="1"/>
            </p:cNvSpPr>
            <p:nvPr/>
          </p:nvSpPr>
          <p:spPr bwMode="auto">
            <a:xfrm flipV="1">
              <a:off x="4297" y="341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pic>
        <p:nvPicPr>
          <p:cNvPr id="41992" name="Picture 20" descr="byzantijan Hagia_So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852738"/>
            <a:ext cx="34559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22"/>
          <p:cNvSpPr>
            <a:spLocks noChangeArrowheads="1"/>
          </p:cNvSpPr>
          <p:nvPr/>
        </p:nvSpPr>
        <p:spPr bwMode="auto">
          <a:xfrm>
            <a:off x="368300" y="5229225"/>
            <a:ext cx="7767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a:t>bridges: suspension, arc, … </a:t>
            </a:r>
            <a:r>
              <a:rPr lang="en-US" altLang="en-US" sz="1800"/>
              <a:t>(check your Euro-notes)</a:t>
            </a:r>
            <a:endParaRPr lang="en-GB" altLang="en-US" sz="1800"/>
          </a:p>
        </p:txBody>
      </p:sp>
      <p:pic>
        <p:nvPicPr>
          <p:cNvPr id="41994" name="Picture 23" descr="gothic amiens_choir_ex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852738"/>
            <a:ext cx="26638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4" descr="Gothic amiens_p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52738"/>
            <a:ext cx="928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Text Box 25"/>
          <p:cNvSpPr txBox="1">
            <a:spLocks noChangeArrowheads="1"/>
          </p:cNvSpPr>
          <p:nvPr/>
        </p:nvSpPr>
        <p:spPr bwMode="auto">
          <a:xfrm>
            <a:off x="2628900" y="4652963"/>
            <a:ext cx="193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Cathedral Amiens</a:t>
            </a:r>
          </a:p>
        </p:txBody>
      </p:sp>
      <p:sp>
        <p:nvSpPr>
          <p:cNvPr id="41997" name="Rectangle 27"/>
          <p:cNvSpPr>
            <a:spLocks noChangeArrowheads="1"/>
          </p:cNvSpPr>
          <p:nvPr/>
        </p:nvSpPr>
        <p:spPr bwMode="auto">
          <a:xfrm>
            <a:off x="468313" y="6521450"/>
            <a:ext cx="499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hlinkClick r:id="rId6"/>
              </a:rPr>
              <a:t>http://en.wikipedia.org/wiki/Architectural_style</a:t>
            </a:r>
            <a:r>
              <a:rPr lang="en-GB" altLang="en-US" sz="1600"/>
              <a:t> </a:t>
            </a:r>
          </a:p>
        </p:txBody>
      </p:sp>
      <p:sp>
        <p:nvSpPr>
          <p:cNvPr id="41998" name="Text Box 28"/>
          <p:cNvSpPr txBox="1">
            <a:spLocks noChangeArrowheads="1"/>
          </p:cNvSpPr>
          <p:nvPr/>
        </p:nvSpPr>
        <p:spPr bwMode="auto">
          <a:xfrm>
            <a:off x="6132513" y="4652963"/>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Hagia Sofia, Istanbul</a:t>
            </a:r>
          </a:p>
        </p:txBody>
      </p:sp>
      <p:pic>
        <p:nvPicPr>
          <p:cNvPr id="41999" name="Picture 30" descr="Gothic st_denis_anagogic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913" y="2852738"/>
            <a:ext cx="8239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Rectangle 31"/>
          <p:cNvSpPr>
            <a:spLocks noChangeArrowheads="1"/>
          </p:cNvSpPr>
          <p:nvPr/>
        </p:nvSpPr>
        <p:spPr bwMode="auto">
          <a:xfrm>
            <a:off x="368300" y="2017713"/>
            <a:ext cx="5692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a:t>Buildings: Gothic, Byzantian, ….</a:t>
            </a:r>
            <a:endParaRPr lang="en-GB"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smtClean="0"/>
              <a:t>Architectural style 2/2</a:t>
            </a:r>
          </a:p>
        </p:txBody>
      </p:sp>
      <p:sp>
        <p:nvSpPr>
          <p:cNvPr id="51203" name="Rectangle 3"/>
          <p:cNvSpPr>
            <a:spLocks noGrp="1" noChangeArrowheads="1"/>
          </p:cNvSpPr>
          <p:nvPr>
            <p:ph idx="1"/>
          </p:nvPr>
        </p:nvSpPr>
        <p:spPr/>
        <p:txBody>
          <a:bodyPr/>
          <a:lstStyle/>
          <a:p>
            <a:pPr eaLnBrk="1" hangingPunct="1"/>
            <a:r>
              <a:rPr lang="en-US" altLang="en-US" sz="2400" smtClean="0"/>
              <a:t>An architecture style defines a family of systems in terms of a pattern of structural organization.</a:t>
            </a:r>
          </a:p>
          <a:p>
            <a:pPr eaLnBrk="1" hangingPunct="1"/>
            <a:r>
              <a:rPr lang="en-US" altLang="en-US" sz="2400" smtClean="0"/>
              <a:t>An architectural style defines</a:t>
            </a:r>
          </a:p>
          <a:p>
            <a:pPr lvl="1" eaLnBrk="1" hangingPunct="1"/>
            <a:r>
              <a:rPr lang="en-US" altLang="en-US" sz="2000" smtClean="0"/>
              <a:t>a vocabulary of components and connector types</a:t>
            </a:r>
          </a:p>
          <a:p>
            <a:pPr lvl="1" eaLnBrk="1" hangingPunct="1"/>
            <a:r>
              <a:rPr lang="en-US" altLang="en-US" sz="2000" smtClean="0"/>
              <a:t>a set of constraints on how they can be combined</a:t>
            </a:r>
          </a:p>
          <a:p>
            <a:pPr lvl="1" eaLnBrk="1" hangingPunct="1"/>
            <a:r>
              <a:rPr lang="en-US" altLang="en-US" sz="2000" smtClean="0"/>
              <a:t>one or more semantic models that specify how a system’s overall properties can be determined from the properties of its parts</a:t>
            </a:r>
          </a:p>
        </p:txBody>
      </p:sp>
      <p:sp>
        <p:nvSpPr>
          <p:cNvPr id="5120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53865AC-4967-42D2-8F8D-19D86CC5B305}" type="slidenum">
              <a:rPr lang="en-GB" altLang="en-US" sz="1000" smtClean="0"/>
              <a:pPr>
                <a:spcBef>
                  <a:spcPct val="0"/>
                </a:spcBef>
                <a:buFontTx/>
                <a:buNone/>
              </a:pPr>
              <a:t>35</a:t>
            </a:fld>
            <a:endParaRPr lang="en-GB" altLang="en-US" sz="10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sv-SE" altLang="en-US" smtClean="0"/>
              <a:t>What is a Style?</a:t>
            </a:r>
          </a:p>
        </p:txBody>
      </p:sp>
      <p:sp>
        <p:nvSpPr>
          <p:cNvPr id="48131" name="Slide Number Placeholder 3"/>
          <p:cNvSpPr>
            <a:spLocks noGrp="1"/>
          </p:cNvSpPr>
          <p:nvPr>
            <p:ph type="sldNum" sz="quarter" idx="10"/>
          </p:nvPr>
        </p:nvSpPr>
        <p:spPr>
          <a:xfrm>
            <a:off x="8604250" y="6489700"/>
            <a:ext cx="404813" cy="32385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5D56223-2090-4930-914E-04CA816F5CB7}" type="slidenum">
              <a:rPr lang="en-US" altLang="en-US" sz="1400" smtClean="0">
                <a:solidFill>
                  <a:srgbClr val="000000"/>
                </a:solidFill>
              </a:rPr>
              <a:pPr>
                <a:spcBef>
                  <a:spcPct val="0"/>
                </a:spcBef>
                <a:buFontTx/>
                <a:buNone/>
              </a:pPr>
              <a:t>36</a:t>
            </a:fld>
            <a:endParaRPr lang="en-US" altLang="en-US" sz="1400" smtClean="0">
              <a:solidFill>
                <a:srgbClr val="000000"/>
              </a:solidFill>
            </a:endParaRPr>
          </a:p>
        </p:txBody>
      </p:sp>
      <p:pic>
        <p:nvPicPr>
          <p:cNvPr id="5" name="Picture 2" descr="http://3.bp.blogspot.com/-MaW62i4Mkdg/TyCJgzQuVYI/AAAAAAAAF0Q/17hstzfqqzU/s640/ChanelSpringCouture2012-1.jpg"/>
          <p:cNvPicPr>
            <a:picLocks noChangeAspect="1" noChangeArrowheads="1"/>
          </p:cNvPicPr>
          <p:nvPr/>
        </p:nvPicPr>
        <p:blipFill>
          <a:blip r:embed="rId2"/>
          <a:srcRect/>
          <a:stretch>
            <a:fillRect/>
          </a:stretch>
        </p:blipFill>
        <p:spPr bwMode="auto">
          <a:xfrm>
            <a:off x="827088" y="1700213"/>
            <a:ext cx="6096000" cy="361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https://encrypted-tbn2.gstatic.com/images?q=tbn:ANd9GcS8ZK2mDPHUjYEcwIB3V5e5uAnYMCXZ1rtGaUDvJFipliE_ohh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924486"/>
            <a:ext cx="1368152" cy="1024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8134" name="TextBox 3"/>
          <p:cNvSpPr txBox="1">
            <a:spLocks noChangeArrowheads="1"/>
          </p:cNvSpPr>
          <p:nvPr/>
        </p:nvSpPr>
        <p:spPr bwMode="auto">
          <a:xfrm>
            <a:off x="684213" y="5949950"/>
            <a:ext cx="332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sv-SE" sz="2400" b="1">
                <a:solidFill>
                  <a:srgbClr val="990000"/>
                </a:solidFill>
              </a:rPr>
              <a:t>Coordinated, aligned</a:t>
            </a:r>
            <a:endParaRPr lang="sv-SE" altLang="sv-SE" sz="2400" b="1">
              <a:solidFill>
                <a:srgbClr val="99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23875" y="692150"/>
            <a:ext cx="7772400" cy="1143000"/>
          </a:xfrm>
        </p:spPr>
        <p:txBody>
          <a:bodyPr/>
          <a:lstStyle/>
          <a:p>
            <a:pPr eaLnBrk="1" hangingPunct="1"/>
            <a:r>
              <a:rPr lang="en-GB" altLang="en-US" sz="3600" b="1" smtClean="0"/>
              <a:t>Maturing Discipline</a:t>
            </a:r>
            <a:endParaRPr lang="en-GB" altLang="en-US" sz="3600" smtClean="0"/>
          </a:p>
        </p:txBody>
      </p:sp>
      <p:sp>
        <p:nvSpPr>
          <p:cNvPr id="54275"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430C13F-4AF8-44C1-A36E-4AFD8DAE6E8D}" type="slidenum">
              <a:rPr lang="en-GB" altLang="en-US" sz="1000" smtClean="0"/>
              <a:pPr>
                <a:spcBef>
                  <a:spcPct val="0"/>
                </a:spcBef>
                <a:buFontTx/>
                <a:buNone/>
              </a:pPr>
              <a:t>37</a:t>
            </a:fld>
            <a:endParaRPr lang="en-GB" altLang="en-US" sz="1000" smtClean="0"/>
          </a:p>
        </p:txBody>
      </p:sp>
      <p:sp>
        <p:nvSpPr>
          <p:cNvPr id="54276" name="Text Box 3"/>
          <p:cNvSpPr txBox="1">
            <a:spLocks noChangeArrowheads="1"/>
          </p:cNvSpPr>
          <p:nvPr/>
        </p:nvSpPr>
        <p:spPr bwMode="auto">
          <a:xfrm>
            <a:off x="523875" y="1846263"/>
            <a:ext cx="836295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a:t>Architectural styles are the codification of </a:t>
            </a:r>
          </a:p>
          <a:p>
            <a:pPr>
              <a:spcBef>
                <a:spcPct val="0"/>
              </a:spcBef>
              <a:buFontTx/>
              <a:buNone/>
            </a:pPr>
            <a:r>
              <a:rPr lang="en-GB" altLang="en-US"/>
              <a:t>common recurring patterns of software design </a:t>
            </a:r>
          </a:p>
          <a:p>
            <a:pPr>
              <a:spcBef>
                <a:spcPct val="0"/>
              </a:spcBef>
              <a:buFontTx/>
              <a:buNone/>
            </a:pPr>
            <a:endParaRPr lang="en-GB" altLang="en-US"/>
          </a:p>
          <a:p>
            <a:pPr>
              <a:spcBef>
                <a:spcPct val="0"/>
              </a:spcBef>
              <a:buFontTx/>
              <a:buNone/>
            </a:pPr>
            <a:r>
              <a:rPr lang="en-GB" altLang="en-US"/>
              <a:t>Codification enables </a:t>
            </a:r>
          </a:p>
          <a:p>
            <a:pPr>
              <a:spcBef>
                <a:spcPct val="0"/>
              </a:spcBef>
              <a:buFontTx/>
              <a:buNone/>
            </a:pPr>
            <a:r>
              <a:rPr lang="en-GB" altLang="en-US"/>
              <a:t>	communication, reuse, comparison</a:t>
            </a:r>
          </a:p>
          <a:p>
            <a:pPr>
              <a:spcBef>
                <a:spcPct val="0"/>
              </a:spcBef>
              <a:buFontTx/>
              <a:buNone/>
            </a:pPr>
            <a:endParaRPr lang="en-GB" altLang="en-US"/>
          </a:p>
          <a:p>
            <a:pPr>
              <a:spcBef>
                <a:spcPct val="0"/>
              </a:spcBef>
              <a:buFontTx/>
              <a:buNone/>
            </a:pPr>
            <a:r>
              <a:rPr lang="en-GB" altLang="en-US">
                <a:solidFill>
                  <a:srgbClr val="EAEAEA"/>
                </a:solidFill>
              </a:rPr>
              <a:t>generally useful (generic)</a:t>
            </a:r>
          </a:p>
          <a:p>
            <a:pPr>
              <a:spcBef>
                <a:spcPct val="0"/>
              </a:spcBef>
              <a:buFontTx/>
              <a:buNone/>
            </a:pPr>
            <a:r>
              <a:rPr lang="en-GB" altLang="en-US">
                <a:solidFill>
                  <a:srgbClr val="EAEAEA"/>
                </a:solidFill>
              </a:rPr>
              <a:t>generally easy to get right</a:t>
            </a:r>
          </a:p>
          <a:p>
            <a:pPr>
              <a:spcBef>
                <a:spcPct val="0"/>
              </a:spcBef>
              <a:buFontTx/>
              <a:buNone/>
            </a:pPr>
            <a:r>
              <a:rPr lang="en-GB" altLang="en-US">
                <a:solidFill>
                  <a:srgbClr val="EAEAEA"/>
                </a:solidFill>
              </a:rPr>
              <a:t>generally as good as the alternatives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2800" smtClean="0"/>
              <a:t>On Codification of Engineering Knowledge</a:t>
            </a:r>
            <a:endParaRPr lang="nl-NL" altLang="en-US" sz="2800" smtClean="0"/>
          </a:p>
        </p:txBody>
      </p:sp>
      <p:sp>
        <p:nvSpPr>
          <p:cNvPr id="56323" name="Rectangle 3"/>
          <p:cNvSpPr>
            <a:spLocks noGrp="1" noChangeArrowheads="1"/>
          </p:cNvSpPr>
          <p:nvPr>
            <p:ph idx="1"/>
          </p:nvPr>
        </p:nvSpPr>
        <p:spPr/>
        <p:txBody>
          <a:bodyPr/>
          <a:lstStyle/>
          <a:p>
            <a:pPr eaLnBrk="1" hangingPunct="1"/>
            <a:r>
              <a:rPr lang="en-US" altLang="en-US" smtClean="0"/>
              <a:t>Engineering is an art/craft, not an engineering discipline.</a:t>
            </a:r>
          </a:p>
          <a:p>
            <a:pPr eaLnBrk="1" hangingPunct="1"/>
            <a:r>
              <a:rPr lang="en-US" altLang="en-US" smtClean="0"/>
              <a:t>An engineering discipline encodes knowledge about successful solutions into rules such that ‘normal engineers’ can produce great systems.</a:t>
            </a:r>
          </a:p>
          <a:p>
            <a:pPr eaLnBrk="1" hangingPunct="1"/>
            <a:endParaRPr lang="en-US" altLang="en-US" smtClean="0"/>
          </a:p>
          <a:p>
            <a:pPr algn="r" eaLnBrk="1" hangingPunct="1">
              <a:buFontTx/>
              <a:buNone/>
            </a:pPr>
            <a:r>
              <a:rPr lang="en-US" altLang="en-US" sz="1600" smtClean="0"/>
              <a:t>Patrick Lardieri, Lockheed Martin</a:t>
            </a:r>
            <a:br>
              <a:rPr lang="en-US" altLang="en-US" sz="1600" smtClean="0"/>
            </a:br>
            <a:r>
              <a:rPr lang="en-US" altLang="en-US" sz="1600" smtClean="0"/>
              <a:t>MODELS 2007</a:t>
            </a:r>
          </a:p>
          <a:p>
            <a:pPr algn="r" eaLnBrk="1" hangingPunct="1">
              <a:buFontTx/>
              <a:buNone/>
            </a:pPr>
            <a:r>
              <a:rPr lang="en-US" altLang="en-US" sz="1600" smtClean="0"/>
              <a:t>(based on Shaw &amp; Garlan)</a:t>
            </a:r>
            <a:endParaRPr lang="nl-NL" altLang="en-US" sz="1600" smtClean="0"/>
          </a:p>
        </p:txBody>
      </p:sp>
      <p:sp>
        <p:nvSpPr>
          <p:cNvPr id="5632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3925DE9-9EA8-4AFD-B066-B7E2127AA050}" type="slidenum">
              <a:rPr lang="en-GB" altLang="en-US" sz="1000" smtClean="0"/>
              <a:pPr>
                <a:spcBef>
                  <a:spcPct val="0"/>
                </a:spcBef>
                <a:buFontTx/>
                <a:buNone/>
              </a:pPr>
              <a:t>38</a:t>
            </a:fld>
            <a:endParaRPr lang="en-GB" altLang="en-US" sz="1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290521A-563E-40A1-8CA6-B02654E3A235}" type="slidenum">
              <a:rPr lang="en-GB" altLang="en-US" sz="1000" smtClean="0"/>
              <a:pPr>
                <a:spcBef>
                  <a:spcPct val="0"/>
                </a:spcBef>
                <a:buFontTx/>
                <a:buNone/>
              </a:pPr>
              <a:t>39</a:t>
            </a:fld>
            <a:endParaRPr lang="en-GB" altLang="en-US" sz="1000" smtClean="0"/>
          </a:p>
        </p:txBody>
      </p:sp>
      <p:sp>
        <p:nvSpPr>
          <p:cNvPr id="58371" name="Rectangle 4"/>
          <p:cNvSpPr>
            <a:spLocks noGrp="1" noChangeArrowheads="1"/>
          </p:cNvSpPr>
          <p:nvPr>
            <p:ph type="title" idx="4294967295"/>
          </p:nvPr>
        </p:nvSpPr>
        <p:spPr>
          <a:xfrm>
            <a:off x="0" y="765175"/>
            <a:ext cx="7772400" cy="1143000"/>
          </a:xfrm>
        </p:spPr>
        <p:txBody>
          <a:bodyPr/>
          <a:lstStyle/>
          <a:p>
            <a:pPr eaLnBrk="1" hangingPunct="1"/>
            <a:r>
              <a:rPr lang="en-US" altLang="en-US" b="1" smtClean="0">
                <a:solidFill>
                  <a:schemeClr val="tx1"/>
                </a:solidFill>
              </a:rPr>
              <a:t>CONTENTS</a:t>
            </a:r>
            <a:endParaRPr lang="en-GB" altLang="en-US" smtClean="0"/>
          </a:p>
        </p:txBody>
      </p:sp>
      <p:sp>
        <p:nvSpPr>
          <p:cNvPr id="58372" name="AutoShape 2"/>
          <p:cNvSpPr>
            <a:spLocks noChangeArrowheads="1"/>
          </p:cNvSpPr>
          <p:nvPr/>
        </p:nvSpPr>
        <p:spPr bwMode="auto">
          <a:xfrm>
            <a:off x="684213" y="2597150"/>
            <a:ext cx="7138987" cy="4921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8373" name="Text Box 3"/>
          <p:cNvSpPr txBox="1">
            <a:spLocks noChangeArrowheads="1"/>
          </p:cNvSpPr>
          <p:nvPr/>
        </p:nvSpPr>
        <p:spPr bwMode="auto">
          <a:xfrm>
            <a:off x="1073150" y="1700213"/>
            <a:ext cx="7099300" cy="44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692696"/>
            <a:ext cx="8278688" cy="936625"/>
          </a:xfrm>
        </p:spPr>
        <p:txBody>
          <a:bodyPr/>
          <a:lstStyle/>
          <a:p>
            <a:pPr eaLnBrk="1" hangingPunct="1"/>
            <a:r>
              <a:rPr lang="en-US" altLang="en-US" sz="3600" b="1" dirty="0" smtClean="0"/>
              <a:t> Learning Objectives of this lecture</a:t>
            </a:r>
            <a:endParaRPr lang="en-US" altLang="en-US" sz="3600" b="1" dirty="0" smtClean="0"/>
          </a:p>
        </p:txBody>
      </p:sp>
      <p:sp>
        <p:nvSpPr>
          <p:cNvPr id="26627" name="Slide Number Placeholder 4"/>
          <p:cNvSpPr>
            <a:spLocks noGrp="1"/>
          </p:cNvSpPr>
          <p:nvPr>
            <p:ph type="sldNum" sz="quarter" idx="10"/>
          </p:nvPr>
        </p:nvSpPr>
        <p:spPr>
          <a:xfrm>
            <a:off x="6553200" y="6427788"/>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1500501-5E66-4D2E-AC51-43057ABFF776}" type="slidenum">
              <a:rPr lang="en-GB" altLang="en-US" sz="1000" smtClean="0"/>
              <a:pPr>
                <a:spcBef>
                  <a:spcPct val="0"/>
                </a:spcBef>
                <a:buFontTx/>
                <a:buNone/>
              </a:pPr>
              <a:t>4</a:t>
            </a:fld>
            <a:endParaRPr lang="en-GB" altLang="en-US" sz="1000" smtClean="0"/>
          </a:p>
        </p:txBody>
      </p:sp>
      <p:sp>
        <p:nvSpPr>
          <p:cNvPr id="26628" name="Text Box 3"/>
          <p:cNvSpPr txBox="1">
            <a:spLocks noChangeArrowheads="1"/>
          </p:cNvSpPr>
          <p:nvPr/>
        </p:nvSpPr>
        <p:spPr bwMode="auto">
          <a:xfrm>
            <a:off x="395288" y="2888127"/>
            <a:ext cx="8641208"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0"/>
              </a:spcBef>
            </a:pPr>
            <a:r>
              <a:rPr lang="en-US" altLang="en-US" sz="2600" dirty="0" smtClean="0">
                <a:latin typeface="Calibri" panose="020F0502020204030204" pitchFamily="34" charset="0"/>
                <a:cs typeface="Calibri" panose="020F0502020204030204" pitchFamily="34" charset="0"/>
              </a:rPr>
              <a:t> Understand functional decomposition as design approach</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Build vocabulary of architectural styles</a:t>
            </a:r>
          </a:p>
          <a:p>
            <a:pPr lvl="1">
              <a:lnSpc>
                <a:spcPct val="120000"/>
              </a:lnSpc>
              <a:spcBef>
                <a:spcPct val="0"/>
              </a:spcBef>
              <a:buFontTx/>
              <a:buChar char="•"/>
            </a:pPr>
            <a:r>
              <a:rPr lang="en-US" altLang="en-US" sz="2600" dirty="0">
                <a:latin typeface="Calibri" panose="020F0502020204030204" pitchFamily="34" charset="0"/>
                <a:cs typeface="Calibri" panose="020F0502020204030204" pitchFamily="34" charset="0"/>
              </a:rPr>
              <a:t> a set of ‘archetypes’ that are often used</a:t>
            </a:r>
          </a:p>
          <a:p>
            <a:pPr lvl="1">
              <a:lnSpc>
                <a:spcPct val="120000"/>
              </a:lnSpc>
              <a:spcBef>
                <a:spcPct val="0"/>
              </a:spcBef>
              <a:buFontTx/>
              <a:buChar char="•"/>
            </a:pPr>
            <a:r>
              <a:rPr lang="en-US" altLang="en-US" sz="2600" dirty="0">
                <a:latin typeface="Calibri" panose="020F0502020204030204" pitchFamily="34" charset="0"/>
                <a:cs typeface="Calibri" panose="020F0502020204030204" pitchFamily="34" charset="0"/>
              </a:rPr>
              <a:t> know their relative strengths and weaknesses</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Today: (at least) Client-Server</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Know when to apply or </a:t>
            </a:r>
            <a:r>
              <a:rPr lang="en-US" altLang="en-US" sz="2600" i="1" dirty="0">
                <a:latin typeface="Calibri" panose="020F0502020204030204" pitchFamily="34" charset="0"/>
                <a:cs typeface="Calibri" panose="020F0502020204030204" pitchFamily="34" charset="0"/>
              </a:rPr>
              <a:t>not</a:t>
            </a:r>
            <a:r>
              <a:rPr lang="en-US" altLang="en-US" sz="2600" dirty="0">
                <a:latin typeface="Calibri" panose="020F0502020204030204" pitchFamily="34" charset="0"/>
                <a:cs typeface="Calibri" panose="020F0502020204030204" pitchFamily="34" charset="0"/>
              </a:rPr>
              <a:t> to apply a particular style</a:t>
            </a:r>
          </a:p>
          <a:p>
            <a:pPr>
              <a:lnSpc>
                <a:spcPct val="120000"/>
              </a:lnSpc>
              <a:spcBef>
                <a:spcPct val="0"/>
              </a:spcBef>
            </a:pPr>
            <a:endParaRPr lang="en-US" altLang="en-US" sz="2600" dirty="0">
              <a:latin typeface="Calibri" panose="020F0502020204030204" pitchFamily="34" charset="0"/>
              <a:cs typeface="Calibri" panose="020F0502020204030204" pitchFamily="34" charset="0"/>
            </a:endParaRPr>
          </a:p>
        </p:txBody>
      </p:sp>
      <p:sp>
        <p:nvSpPr>
          <p:cNvPr id="26629" name="Rectangle 5"/>
          <p:cNvSpPr>
            <a:spLocks noChangeArrowheads="1"/>
          </p:cNvSpPr>
          <p:nvPr/>
        </p:nvSpPr>
        <p:spPr bwMode="auto">
          <a:xfrm>
            <a:off x="1691680" y="1625109"/>
            <a:ext cx="7200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r">
              <a:spcBef>
                <a:spcPct val="0"/>
              </a:spcBef>
              <a:buFontTx/>
              <a:buNone/>
            </a:pPr>
            <a:r>
              <a:rPr lang="en-US" altLang="en-US" sz="2400" i="1" dirty="0">
                <a:latin typeface="Calibri" panose="020F0502020204030204" pitchFamily="34" charset="0"/>
                <a:cs typeface="Calibri" panose="020F0502020204030204" pitchFamily="34" charset="0"/>
              </a:rPr>
              <a:t>The task of the architect is to come up </a:t>
            </a:r>
          </a:p>
          <a:p>
            <a:pPr algn="r">
              <a:spcBef>
                <a:spcPct val="0"/>
              </a:spcBef>
              <a:buFontTx/>
              <a:buNone/>
            </a:pPr>
            <a:r>
              <a:rPr lang="en-US" altLang="en-US" sz="2400" i="1" dirty="0">
                <a:latin typeface="Calibri" panose="020F0502020204030204" pitchFamily="34" charset="0"/>
                <a:cs typeface="Calibri" panose="020F0502020204030204" pitchFamily="34" charset="0"/>
              </a:rPr>
              <a:t>with a good metaphor for the system</a:t>
            </a:r>
          </a:p>
          <a:p>
            <a:pPr algn="r">
              <a:spcBef>
                <a:spcPct val="0"/>
              </a:spcBef>
              <a:buFontTx/>
              <a:buNone/>
            </a:pPr>
            <a:r>
              <a:rPr lang="en-US" altLang="en-US" sz="2400" dirty="0">
                <a:latin typeface="Calibri" panose="020F0502020204030204" pitchFamily="34" charset="0"/>
                <a:cs typeface="Calibri" panose="020F0502020204030204" pitchFamily="34" charset="0"/>
              </a:rPr>
              <a:t>Alexander Ran (Nokia)</a:t>
            </a:r>
            <a:endParaRPr lang="en-GB"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9DD51B8-0CD4-4E9B-96B3-3AA830DF9CB0}" type="slidenum">
              <a:rPr lang="en-GB" altLang="en-US" sz="1000" smtClean="0"/>
              <a:pPr>
                <a:spcBef>
                  <a:spcPct val="0"/>
                </a:spcBef>
                <a:buFontTx/>
                <a:buNone/>
              </a:pPr>
              <a:t>40</a:t>
            </a:fld>
            <a:endParaRPr lang="en-GB" altLang="en-US" sz="1000" smtClean="0"/>
          </a:p>
        </p:txBody>
      </p:sp>
      <p:sp>
        <p:nvSpPr>
          <p:cNvPr id="60419" name="Rectangle 2"/>
          <p:cNvSpPr>
            <a:spLocks noGrp="1" noChangeArrowheads="1"/>
          </p:cNvSpPr>
          <p:nvPr>
            <p:ph type="title" idx="4294967295"/>
          </p:nvPr>
        </p:nvSpPr>
        <p:spPr>
          <a:xfrm>
            <a:off x="0" y="762000"/>
            <a:ext cx="8153400" cy="838200"/>
          </a:xfrm>
        </p:spPr>
        <p:txBody>
          <a:bodyPr/>
          <a:lstStyle/>
          <a:p>
            <a:pPr eaLnBrk="1" hangingPunct="1"/>
            <a:r>
              <a:rPr lang="en-US" altLang="en-US" b="1" smtClean="0">
                <a:solidFill>
                  <a:schemeClr val="tx1"/>
                </a:solidFill>
              </a:rPr>
              <a:t>Client-Server Architectures</a:t>
            </a:r>
            <a:endParaRPr lang="en-GB" altLang="en-US" sz="1600" b="1" smtClean="0">
              <a:solidFill>
                <a:schemeClr val="tx1"/>
              </a:solidFill>
            </a:endParaRPr>
          </a:p>
        </p:txBody>
      </p:sp>
      <p:sp>
        <p:nvSpPr>
          <p:cNvPr id="60420" name="Text Box 5"/>
          <p:cNvSpPr txBox="1">
            <a:spLocks noChangeArrowheads="1"/>
          </p:cNvSpPr>
          <p:nvPr/>
        </p:nvSpPr>
        <p:spPr bwMode="auto">
          <a:xfrm>
            <a:off x="303213" y="5599113"/>
            <a:ext cx="60499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Nice source: </a:t>
            </a:r>
          </a:p>
          <a:p>
            <a:pPr eaLnBrk="1" hangingPunct="1">
              <a:spcBef>
                <a:spcPct val="0"/>
              </a:spcBef>
              <a:buFontTx/>
              <a:buNone/>
            </a:pPr>
            <a:r>
              <a:rPr lang="en-GB" altLang="en-US" sz="1600"/>
              <a:t>	IT Architectures and Middleware: </a:t>
            </a:r>
          </a:p>
          <a:p>
            <a:pPr eaLnBrk="1" hangingPunct="1">
              <a:spcBef>
                <a:spcPct val="0"/>
              </a:spcBef>
              <a:buFontTx/>
              <a:buNone/>
            </a:pPr>
            <a:r>
              <a:rPr lang="en-GB" altLang="en-US" sz="1600"/>
              <a:t>	Strategies for building Large Integrated Systems, </a:t>
            </a:r>
          </a:p>
          <a:p>
            <a:pPr eaLnBrk="1" hangingPunct="1">
              <a:spcBef>
                <a:spcPct val="0"/>
              </a:spcBef>
              <a:buFontTx/>
              <a:buNone/>
            </a:pPr>
            <a:r>
              <a:rPr lang="en-GB" altLang="en-US" sz="1600"/>
              <a:t>	Chris Britton and Peter Bye, Addison Wesley, 2004</a:t>
            </a:r>
          </a:p>
        </p:txBody>
      </p:sp>
      <p:pic>
        <p:nvPicPr>
          <p:cNvPr id="60421"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31178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www.clear.rice.edu/comp310/f12/lectures/lec26/client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844675"/>
            <a:ext cx="280828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solidFill>
                  <a:schemeClr val="tx1"/>
                </a:solidFill>
              </a:rPr>
              <a:t>What is Client / Server?</a:t>
            </a:r>
            <a:endParaRPr lang="en-GB" altLang="en-US" smtClean="0">
              <a:solidFill>
                <a:schemeClr val="tx1"/>
              </a:solidFill>
            </a:endParaRPr>
          </a:p>
        </p:txBody>
      </p:sp>
      <p:sp>
        <p:nvSpPr>
          <p:cNvPr id="6246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9546AE6-768C-40C8-9E9A-D615C94CDBB5}" type="slidenum">
              <a:rPr lang="en-GB" altLang="en-US" sz="1000" smtClean="0"/>
              <a:pPr>
                <a:spcBef>
                  <a:spcPct val="0"/>
                </a:spcBef>
                <a:buFontTx/>
                <a:buNone/>
              </a:pPr>
              <a:t>41</a:t>
            </a:fld>
            <a:endParaRPr lang="en-GB" altLang="en-US" sz="1000" smtClean="0"/>
          </a:p>
        </p:txBody>
      </p:sp>
      <p:sp>
        <p:nvSpPr>
          <p:cNvPr id="62468" name="Text Box 3"/>
          <p:cNvSpPr txBox="1">
            <a:spLocks noChangeArrowheads="1"/>
          </p:cNvSpPr>
          <p:nvPr/>
        </p:nvSpPr>
        <p:spPr bwMode="auto">
          <a:xfrm>
            <a:off x="328613" y="4365625"/>
            <a:ext cx="8528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a:t>Typical application area:</a:t>
            </a:r>
          </a:p>
          <a:p>
            <a:pPr eaLnBrk="1" hangingPunct="1">
              <a:spcBef>
                <a:spcPct val="0"/>
              </a:spcBef>
              <a:buFontTx/>
              <a:buNone/>
            </a:pPr>
            <a:r>
              <a:rPr lang="en-US" altLang="en-US" sz="2200"/>
              <a:t>	 distributed multi-user (business) information systems</a:t>
            </a:r>
            <a:endParaRPr lang="en-GB" altLang="en-US" sz="2200"/>
          </a:p>
        </p:txBody>
      </p:sp>
      <p:sp>
        <p:nvSpPr>
          <p:cNvPr id="62469" name="Text Box 4"/>
          <p:cNvSpPr txBox="1">
            <a:spLocks noChangeArrowheads="1"/>
          </p:cNvSpPr>
          <p:nvPr/>
        </p:nvSpPr>
        <p:spPr bwMode="auto">
          <a:xfrm>
            <a:off x="328613" y="1700213"/>
            <a:ext cx="87931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Client</a:t>
            </a:r>
            <a:r>
              <a:rPr lang="en-US" altLang="en-US" sz="2200"/>
              <a:t>:	  an application that makes requests (to the servers)</a:t>
            </a:r>
          </a:p>
          <a:p>
            <a:pPr eaLnBrk="1" hangingPunct="1">
              <a:spcBef>
                <a:spcPct val="0"/>
              </a:spcBef>
              <a:buFontTx/>
              <a:buNone/>
            </a:pPr>
            <a:r>
              <a:rPr lang="en-US" altLang="en-US" sz="2200"/>
              <a:t>	  and handles input/output with the system environment</a:t>
            </a:r>
            <a:endParaRPr lang="en-GB" altLang="en-US" sz="2200"/>
          </a:p>
        </p:txBody>
      </p:sp>
      <p:sp>
        <p:nvSpPr>
          <p:cNvPr id="62470" name="Text Box 5"/>
          <p:cNvSpPr txBox="1">
            <a:spLocks noChangeArrowheads="1"/>
          </p:cNvSpPr>
          <p:nvPr/>
        </p:nvSpPr>
        <p:spPr bwMode="auto">
          <a:xfrm>
            <a:off x="328613" y="2682875"/>
            <a:ext cx="79533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Server</a:t>
            </a:r>
            <a:r>
              <a:rPr lang="en-US" altLang="en-US" sz="2200"/>
              <a:t>:  an application that services requests from clients</a:t>
            </a:r>
          </a:p>
        </p:txBody>
      </p:sp>
      <p:sp>
        <p:nvSpPr>
          <p:cNvPr id="62471" name="Text Box 6"/>
          <p:cNvSpPr txBox="1">
            <a:spLocks noChangeArrowheads="1"/>
          </p:cNvSpPr>
          <p:nvPr/>
        </p:nvSpPr>
        <p:spPr bwMode="auto">
          <a:xfrm>
            <a:off x="328613" y="3300413"/>
            <a:ext cx="7275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Client/Server System</a:t>
            </a:r>
            <a:r>
              <a:rPr lang="en-US" altLang="en-US" sz="2200"/>
              <a:t>:</a:t>
            </a:r>
          </a:p>
          <a:p>
            <a:pPr eaLnBrk="1" hangingPunct="1">
              <a:spcBef>
                <a:spcPct val="0"/>
              </a:spcBef>
              <a:buFontTx/>
              <a:buNone/>
            </a:pPr>
            <a:r>
              <a:rPr lang="en-US" altLang="en-US" sz="2200"/>
              <a:t>  an application that is built from clients and servers</a:t>
            </a:r>
          </a:p>
        </p:txBody>
      </p:sp>
      <p:sp>
        <p:nvSpPr>
          <p:cNvPr id="62472" name="Text Box 7"/>
          <p:cNvSpPr txBox="1">
            <a:spLocks noChangeArrowheads="1"/>
          </p:cNvSpPr>
          <p:nvPr/>
        </p:nvSpPr>
        <p:spPr bwMode="auto">
          <a:xfrm>
            <a:off x="328613" y="5475288"/>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a:t>In real-life: 	client </a:t>
            </a:r>
            <a:r>
              <a:rPr lang="en-US" altLang="en-US" sz="2200" i="1"/>
              <a:t>instructs/commands</a:t>
            </a:r>
            <a:r>
              <a:rPr lang="en-US" altLang="en-US" sz="2200"/>
              <a:t> the server.</a:t>
            </a:r>
            <a:br>
              <a:rPr lang="en-US" altLang="en-US" sz="2200"/>
            </a:br>
            <a:r>
              <a:rPr lang="en-US" altLang="en-US" sz="2200"/>
              <a:t>		Pitfall: keep an eye on (hidden) dependencies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3600" smtClean="0">
                <a:solidFill>
                  <a:schemeClr val="tx1"/>
                </a:solidFill>
              </a:rPr>
              <a:t>Why Client / Server?</a:t>
            </a:r>
            <a:endParaRPr lang="en-GB" altLang="en-US" sz="3600" smtClean="0">
              <a:solidFill>
                <a:schemeClr val="tx1"/>
              </a:solidFill>
            </a:endParaRPr>
          </a:p>
        </p:txBody>
      </p:sp>
      <p:sp>
        <p:nvSpPr>
          <p:cNvPr id="64515"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794845E-9EE3-4BCC-925F-8EE9BC2B48E7}" type="slidenum">
              <a:rPr lang="en-GB" altLang="en-US" sz="1000" smtClean="0"/>
              <a:pPr>
                <a:spcBef>
                  <a:spcPct val="0"/>
                </a:spcBef>
                <a:buFontTx/>
                <a:buNone/>
              </a:pPr>
              <a:t>42</a:t>
            </a:fld>
            <a:endParaRPr lang="en-GB" altLang="en-US" sz="1000" smtClean="0"/>
          </a:p>
        </p:txBody>
      </p:sp>
      <p:sp>
        <p:nvSpPr>
          <p:cNvPr id="64516" name="Text Box 3"/>
          <p:cNvSpPr txBox="1">
            <a:spLocks noChangeArrowheads="1"/>
          </p:cNvSpPr>
          <p:nvPr/>
        </p:nvSpPr>
        <p:spPr bwMode="auto">
          <a:xfrm>
            <a:off x="304800" y="1968500"/>
            <a:ext cx="767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multiple users want to share and exchange data</a:t>
            </a:r>
            <a:endParaRPr lang="en-GB" altLang="en-US" sz="2400"/>
          </a:p>
        </p:txBody>
      </p:sp>
      <p:sp>
        <p:nvSpPr>
          <p:cNvPr id="64517" name="computr2"/>
          <p:cNvSpPr>
            <a:spLocks noEditPoints="1" noChangeArrowheads="1"/>
          </p:cNvSpPr>
          <p:nvPr/>
        </p:nvSpPr>
        <p:spPr bwMode="auto">
          <a:xfrm>
            <a:off x="54864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18" name="tower"/>
          <p:cNvSpPr>
            <a:spLocks noEditPoints="1" noChangeArrowheads="1"/>
          </p:cNvSpPr>
          <p:nvPr/>
        </p:nvSpPr>
        <p:spPr bwMode="auto">
          <a:xfrm>
            <a:off x="6629400" y="5181600"/>
            <a:ext cx="304800" cy="798513"/>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64519" name="Text Box 6"/>
          <p:cNvSpPr txBox="1">
            <a:spLocks noChangeArrowheads="1"/>
          </p:cNvSpPr>
          <p:nvPr/>
        </p:nvSpPr>
        <p:spPr bwMode="auto">
          <a:xfrm>
            <a:off x="7239000" y="5562600"/>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File server</a:t>
            </a:r>
            <a:endParaRPr lang="en-GB" altLang="en-US" sz="2000"/>
          </a:p>
        </p:txBody>
      </p:sp>
      <p:sp>
        <p:nvSpPr>
          <p:cNvPr id="64520" name="Text Box 7"/>
          <p:cNvSpPr txBox="1">
            <a:spLocks noChangeArrowheads="1"/>
          </p:cNvSpPr>
          <p:nvPr/>
        </p:nvSpPr>
        <p:spPr bwMode="auto">
          <a:xfrm>
            <a:off x="6096000" y="2667000"/>
            <a:ext cx="1706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Applications</a:t>
            </a:r>
            <a:endParaRPr lang="en-GB" altLang="en-US" sz="2000"/>
          </a:p>
        </p:txBody>
      </p:sp>
      <p:sp>
        <p:nvSpPr>
          <p:cNvPr id="64521" name="Text Box 8"/>
          <p:cNvSpPr txBox="1">
            <a:spLocks noChangeArrowheads="1"/>
          </p:cNvSpPr>
          <p:nvPr/>
        </p:nvSpPr>
        <p:spPr bwMode="auto">
          <a:xfrm>
            <a:off x="304800" y="2578100"/>
            <a:ext cx="533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first: attempt: shared file-server</a:t>
            </a:r>
            <a:endParaRPr lang="en-GB" altLang="en-US" sz="2400"/>
          </a:p>
        </p:txBody>
      </p:sp>
      <p:sp>
        <p:nvSpPr>
          <p:cNvPr id="64522" name="Text Box 9"/>
          <p:cNvSpPr txBox="1">
            <a:spLocks noChangeArrowheads="1"/>
          </p:cNvSpPr>
          <p:nvPr/>
        </p:nvSpPr>
        <p:spPr bwMode="auto">
          <a:xfrm>
            <a:off x="323850" y="3213100"/>
            <a:ext cx="4229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problem:</a:t>
            </a:r>
          </a:p>
          <a:p>
            <a:pPr eaLnBrk="1" hangingPunct="1">
              <a:spcBef>
                <a:spcPct val="0"/>
              </a:spcBef>
              <a:buFontTx/>
              <a:buNone/>
            </a:pPr>
            <a:r>
              <a:rPr lang="en-US" altLang="en-US" sz="2400"/>
              <a:t>    scalability to </a:t>
            </a:r>
            <a:r>
              <a:rPr lang="en-US" altLang="en-US" sz="2400">
                <a:sym typeface="Symbol" panose="05050102010706020507" pitchFamily="18" charset="2"/>
              </a:rPr>
              <a:t></a:t>
            </a:r>
            <a:r>
              <a:rPr lang="en-US" altLang="en-US" sz="2400"/>
              <a:t>10 due to </a:t>
            </a:r>
            <a:br>
              <a:rPr lang="en-US" altLang="en-US" sz="2400"/>
            </a:br>
            <a:r>
              <a:rPr lang="en-US" altLang="en-US" sz="2400"/>
              <a:t>    contention for files and </a:t>
            </a:r>
            <a:br>
              <a:rPr lang="en-US" altLang="en-US" sz="2400"/>
            </a:br>
            <a:r>
              <a:rPr lang="en-US" altLang="en-US" sz="2400"/>
              <a:t>    volume of data-transfer</a:t>
            </a:r>
          </a:p>
          <a:p>
            <a:pPr eaLnBrk="1" hangingPunct="1">
              <a:spcBef>
                <a:spcPct val="0"/>
              </a:spcBef>
              <a:buFontTx/>
              <a:buNone/>
            </a:pPr>
            <a:endParaRPr lang="en-US" altLang="en-US" sz="2400"/>
          </a:p>
          <a:p>
            <a:pPr eaLnBrk="1" hangingPunct="1">
              <a:spcBef>
                <a:spcPct val="0"/>
              </a:spcBef>
              <a:buFontTx/>
              <a:buNone/>
            </a:pPr>
            <a:r>
              <a:rPr lang="en-US" altLang="en-US" sz="2400"/>
              <a:t>- solution:</a:t>
            </a:r>
            <a:br>
              <a:rPr lang="en-US" altLang="en-US" sz="2400"/>
            </a:br>
            <a:r>
              <a:rPr lang="en-US" altLang="en-US" sz="2400"/>
              <a:t>    perform processing on </a:t>
            </a:r>
            <a:br>
              <a:rPr lang="en-US" altLang="en-US" sz="2400"/>
            </a:br>
            <a:r>
              <a:rPr lang="en-US" altLang="en-US" sz="2400"/>
              <a:t>    (file) server</a:t>
            </a:r>
            <a:endParaRPr lang="en-GB" altLang="en-US" sz="2400"/>
          </a:p>
        </p:txBody>
      </p:sp>
      <p:sp>
        <p:nvSpPr>
          <p:cNvPr id="64523" name="Text Box 10"/>
          <p:cNvSpPr txBox="1">
            <a:spLocks noChangeArrowheads="1"/>
          </p:cNvSpPr>
          <p:nvPr/>
        </p:nvSpPr>
        <p:spPr bwMode="auto">
          <a:xfrm>
            <a:off x="7740650" y="1412875"/>
            <a:ext cx="123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cs typeface="Lucida Sans Unicode" panose="020B0602030504020204" pitchFamily="34" charset="0"/>
              </a:rPr>
              <a:t>±</a:t>
            </a:r>
            <a:r>
              <a:rPr lang="en-US" altLang="en-US" sz="2000"/>
              <a:t>1980’s</a:t>
            </a:r>
            <a:endParaRPr lang="en-GB" altLang="en-US" sz="2000"/>
          </a:p>
        </p:txBody>
      </p:sp>
      <p:sp>
        <p:nvSpPr>
          <p:cNvPr id="64524" name="computr2"/>
          <p:cNvSpPr>
            <a:spLocks noEditPoints="1" noChangeArrowheads="1"/>
          </p:cNvSpPr>
          <p:nvPr/>
        </p:nvSpPr>
        <p:spPr bwMode="auto">
          <a:xfrm>
            <a:off x="64770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25" name="computr2"/>
          <p:cNvSpPr>
            <a:spLocks noEditPoints="1" noChangeArrowheads="1"/>
          </p:cNvSpPr>
          <p:nvPr/>
        </p:nvSpPr>
        <p:spPr bwMode="auto">
          <a:xfrm>
            <a:off x="74676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26" name="Line 13"/>
          <p:cNvSpPr>
            <a:spLocks noChangeShapeType="1"/>
          </p:cNvSpPr>
          <p:nvPr/>
        </p:nvSpPr>
        <p:spPr bwMode="auto">
          <a:xfrm>
            <a:off x="57912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7" name="Line 14"/>
          <p:cNvSpPr>
            <a:spLocks noChangeShapeType="1"/>
          </p:cNvSpPr>
          <p:nvPr/>
        </p:nvSpPr>
        <p:spPr bwMode="auto">
          <a:xfrm>
            <a:off x="67818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8" name="Line 15"/>
          <p:cNvSpPr>
            <a:spLocks noChangeShapeType="1"/>
          </p:cNvSpPr>
          <p:nvPr/>
        </p:nvSpPr>
        <p:spPr bwMode="auto">
          <a:xfrm>
            <a:off x="77724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9" name="Line 16"/>
          <p:cNvSpPr>
            <a:spLocks noChangeShapeType="1"/>
          </p:cNvSpPr>
          <p:nvPr/>
        </p:nvSpPr>
        <p:spPr bwMode="auto">
          <a:xfrm>
            <a:off x="5562600" y="46482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0" name="Line 17"/>
          <p:cNvSpPr>
            <a:spLocks noChangeShapeType="1"/>
          </p:cNvSpPr>
          <p:nvPr/>
        </p:nvSpPr>
        <p:spPr bwMode="auto">
          <a:xfrm>
            <a:off x="6781800" y="4495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4531" name="Group 18"/>
          <p:cNvGrpSpPr>
            <a:grpSpLocks/>
          </p:cNvGrpSpPr>
          <p:nvPr/>
        </p:nvGrpSpPr>
        <p:grpSpPr bwMode="auto">
          <a:xfrm>
            <a:off x="6502400" y="4310063"/>
            <a:ext cx="366713" cy="644525"/>
            <a:chOff x="3904" y="2715"/>
            <a:chExt cx="231" cy="406"/>
          </a:xfrm>
        </p:grpSpPr>
        <p:sp>
          <p:nvSpPr>
            <p:cNvPr id="64532" name="Rectangle 19"/>
            <p:cNvSpPr>
              <a:spLocks noChangeArrowheads="1"/>
            </p:cNvSpPr>
            <p:nvPr/>
          </p:nvSpPr>
          <p:spPr bwMode="auto">
            <a:xfrm rot="-5400000">
              <a:off x="3817" y="2802"/>
              <a:ext cx="406"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files</a:t>
              </a:r>
              <a:endParaRPr lang="en-GB" altLang="en-US" sz="1800"/>
            </a:p>
          </p:txBody>
        </p:sp>
        <p:sp>
          <p:nvSpPr>
            <p:cNvPr id="64533" name="Line 20"/>
            <p:cNvSpPr>
              <a:spLocks noChangeShapeType="1"/>
            </p:cNvSpPr>
            <p:nvPr/>
          </p:nvSpPr>
          <p:spPr bwMode="auto">
            <a:xfrm>
              <a:off x="4128" y="2750"/>
              <a:ext cx="0" cy="3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3850" y="838200"/>
            <a:ext cx="8496300" cy="646113"/>
          </a:xfrm>
        </p:spPr>
        <p:txBody>
          <a:bodyPr/>
          <a:lstStyle/>
          <a:p>
            <a:pPr eaLnBrk="1" hangingPunct="1"/>
            <a:r>
              <a:rPr lang="en-US" altLang="en-US" sz="3600" smtClean="0">
                <a:solidFill>
                  <a:schemeClr val="tx1"/>
                </a:solidFill>
              </a:rPr>
              <a:t>3-tier Reference Model</a:t>
            </a:r>
            <a:endParaRPr lang="en-GB" altLang="en-US" sz="3600" smtClean="0">
              <a:solidFill>
                <a:schemeClr val="tx1"/>
              </a:solidFill>
            </a:endParaRPr>
          </a:p>
        </p:txBody>
      </p:sp>
      <p:sp>
        <p:nvSpPr>
          <p:cNvPr id="66563"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F2A7F90-6CE5-4935-A00D-5474B3C08619}" type="slidenum">
              <a:rPr lang="en-GB" altLang="en-US" sz="1000" smtClean="0"/>
              <a:pPr>
                <a:spcBef>
                  <a:spcPct val="0"/>
                </a:spcBef>
                <a:buFontTx/>
                <a:buNone/>
              </a:pPr>
              <a:t>43</a:t>
            </a:fld>
            <a:endParaRPr lang="en-GB" altLang="en-US" sz="1000" smtClean="0"/>
          </a:p>
        </p:txBody>
      </p:sp>
      <p:grpSp>
        <p:nvGrpSpPr>
          <p:cNvPr id="66564" name="Group 3"/>
          <p:cNvGrpSpPr>
            <a:grpSpLocks/>
          </p:cNvGrpSpPr>
          <p:nvPr/>
        </p:nvGrpSpPr>
        <p:grpSpPr bwMode="auto">
          <a:xfrm>
            <a:off x="323850" y="1914525"/>
            <a:ext cx="1917700" cy="2130425"/>
            <a:chOff x="279" y="865"/>
            <a:chExt cx="922" cy="1342"/>
          </a:xfrm>
        </p:grpSpPr>
        <p:grpSp>
          <p:nvGrpSpPr>
            <p:cNvPr id="66571" name="Group 4"/>
            <p:cNvGrpSpPr>
              <a:grpSpLocks/>
            </p:cNvGrpSpPr>
            <p:nvPr/>
          </p:nvGrpSpPr>
          <p:grpSpPr bwMode="auto">
            <a:xfrm>
              <a:off x="279" y="865"/>
              <a:ext cx="922" cy="458"/>
              <a:chOff x="1584" y="1234"/>
              <a:chExt cx="922" cy="458"/>
            </a:xfrm>
          </p:grpSpPr>
          <p:sp>
            <p:nvSpPr>
              <p:cNvPr id="66578"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9" name="Text Box 6"/>
              <p:cNvSpPr txBox="1">
                <a:spLocks noChangeArrowheads="1"/>
              </p:cNvSpPr>
              <p:nvPr/>
            </p:nvSpPr>
            <p:spPr bwMode="auto">
              <a:xfrm>
                <a:off x="1584" y="1250"/>
                <a:ext cx="92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grpSp>
        <p:grpSp>
          <p:nvGrpSpPr>
            <p:cNvPr id="66572" name="Group 7"/>
            <p:cNvGrpSpPr>
              <a:grpSpLocks/>
            </p:cNvGrpSpPr>
            <p:nvPr/>
          </p:nvGrpSpPr>
          <p:grpSpPr bwMode="auto">
            <a:xfrm>
              <a:off x="336" y="1304"/>
              <a:ext cx="807" cy="458"/>
              <a:chOff x="1641" y="1234"/>
              <a:chExt cx="807" cy="458"/>
            </a:xfrm>
          </p:grpSpPr>
          <p:sp>
            <p:nvSpPr>
              <p:cNvPr id="66576"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7" name="Text Box 9"/>
              <p:cNvSpPr txBox="1">
                <a:spLocks noChangeArrowheads="1"/>
              </p:cNvSpPr>
              <p:nvPr/>
            </p:nvSpPr>
            <p:spPr bwMode="auto">
              <a:xfrm>
                <a:off x="1675" y="1250"/>
                <a:ext cx="74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grpSp>
          <p:nvGrpSpPr>
            <p:cNvPr id="66573" name="Group 10"/>
            <p:cNvGrpSpPr>
              <a:grpSpLocks/>
            </p:cNvGrpSpPr>
            <p:nvPr/>
          </p:nvGrpSpPr>
          <p:grpSpPr bwMode="auto">
            <a:xfrm>
              <a:off x="312" y="1749"/>
              <a:ext cx="859" cy="458"/>
              <a:chOff x="1617" y="1234"/>
              <a:chExt cx="859" cy="458"/>
            </a:xfrm>
          </p:grpSpPr>
          <p:sp>
            <p:nvSpPr>
              <p:cNvPr id="66574"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5" name="Text Box 12"/>
              <p:cNvSpPr txBox="1">
                <a:spLocks noChangeArrowheads="1"/>
              </p:cNvSpPr>
              <p:nvPr/>
            </p:nvSpPr>
            <p:spPr bwMode="auto">
              <a:xfrm>
                <a:off x="1617" y="1250"/>
                <a:ext cx="85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grpSp>
      </p:grpSp>
      <p:sp>
        <p:nvSpPr>
          <p:cNvPr id="66565" name="Text Box 13"/>
          <p:cNvSpPr txBox="1">
            <a:spLocks noChangeArrowheads="1"/>
          </p:cNvSpPr>
          <p:nvPr/>
        </p:nvSpPr>
        <p:spPr bwMode="auto">
          <a:xfrm>
            <a:off x="2927350" y="2106613"/>
            <a:ext cx="6075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presentation logic ([G]UI):</a:t>
            </a:r>
          </a:p>
          <a:p>
            <a:pPr eaLnBrk="1" hangingPunct="1">
              <a:spcBef>
                <a:spcPct val="0"/>
              </a:spcBef>
              <a:buFontTx/>
              <a:buNone/>
            </a:pPr>
            <a:r>
              <a:rPr lang="en-US" altLang="en-US" sz="2000"/>
              <a:t>  anything that involves system/user interaction</a:t>
            </a:r>
          </a:p>
          <a:p>
            <a:pPr eaLnBrk="1" hangingPunct="1">
              <a:spcBef>
                <a:spcPct val="0"/>
              </a:spcBef>
              <a:buFontTx/>
              <a:buNone/>
            </a:pPr>
            <a:r>
              <a:rPr lang="en-US" altLang="en-US" sz="2000"/>
              <a:t>  e.g. dialogs (management), forms, reports</a:t>
            </a:r>
            <a:endParaRPr lang="en-GB" altLang="en-US" sz="2000"/>
          </a:p>
        </p:txBody>
      </p:sp>
      <p:sp>
        <p:nvSpPr>
          <p:cNvPr id="66566" name="Text Box 14"/>
          <p:cNvSpPr txBox="1">
            <a:spLocks noChangeArrowheads="1"/>
          </p:cNvSpPr>
          <p:nvPr/>
        </p:nvSpPr>
        <p:spPr bwMode="auto">
          <a:xfrm>
            <a:off x="2927350" y="3436938"/>
            <a:ext cx="61563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 logic (data processing):</a:t>
            </a:r>
          </a:p>
          <a:p>
            <a:pPr eaLnBrk="1" hangingPunct="1">
              <a:spcBef>
                <a:spcPct val="0"/>
              </a:spcBef>
              <a:buFontTx/>
              <a:buNone/>
            </a:pPr>
            <a:r>
              <a:rPr lang="en-US" altLang="en-US" sz="2000"/>
              <a:t>  where the functionality of the application  </a:t>
            </a:r>
          </a:p>
          <a:p>
            <a:pPr eaLnBrk="1" hangingPunct="1">
              <a:spcBef>
                <a:spcPct val="0"/>
              </a:spcBef>
              <a:buFontTx/>
              <a:buNone/>
            </a:pPr>
            <a:r>
              <a:rPr lang="en-US" altLang="en-US" sz="2000"/>
              <a:t>  resides / where the actual computation of the </a:t>
            </a:r>
          </a:p>
          <a:p>
            <a:pPr eaLnBrk="1" hangingPunct="1">
              <a:spcBef>
                <a:spcPct val="0"/>
              </a:spcBef>
              <a:buFontTx/>
              <a:buNone/>
            </a:pPr>
            <a:r>
              <a:rPr lang="en-US" altLang="en-US" sz="2000"/>
              <a:t>  system takes place</a:t>
            </a:r>
            <a:endParaRPr lang="en-GB" altLang="en-US" sz="2000"/>
          </a:p>
        </p:txBody>
      </p:sp>
      <p:sp>
        <p:nvSpPr>
          <p:cNvPr id="66567" name="Text Box 15"/>
          <p:cNvSpPr txBox="1">
            <a:spLocks noChangeArrowheads="1"/>
          </p:cNvSpPr>
          <p:nvPr/>
        </p:nvSpPr>
        <p:spPr bwMode="auto">
          <a:xfrm>
            <a:off x="2927350" y="4959350"/>
            <a:ext cx="4895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data management:</a:t>
            </a:r>
          </a:p>
          <a:p>
            <a:pPr eaLnBrk="1" hangingPunct="1">
              <a:spcBef>
                <a:spcPct val="0"/>
              </a:spcBef>
              <a:buFontTx/>
              <a:buNone/>
            </a:pPr>
            <a:r>
              <a:rPr lang="en-US" altLang="en-US" sz="2000"/>
              <a:t>  storing, retrieving and updating data</a:t>
            </a:r>
            <a:endParaRPr lang="en-GB" altLang="en-US" sz="2000"/>
          </a:p>
        </p:txBody>
      </p:sp>
      <p:sp>
        <p:nvSpPr>
          <p:cNvPr id="66568" name="Freeform 16"/>
          <p:cNvSpPr>
            <a:spLocks/>
          </p:cNvSpPr>
          <p:nvPr/>
        </p:nvSpPr>
        <p:spPr bwMode="auto">
          <a:xfrm>
            <a:off x="1582738" y="2674938"/>
            <a:ext cx="1092200" cy="2286000"/>
          </a:xfrm>
          <a:custGeom>
            <a:avLst/>
            <a:gdLst>
              <a:gd name="T0" fmla="*/ 2147483646 w 688"/>
              <a:gd name="T1" fmla="*/ 2147483646 h 1440"/>
              <a:gd name="T2" fmla="*/ 2147483646 w 688"/>
              <a:gd name="T3" fmla="*/ 2147483646 h 1440"/>
              <a:gd name="T4" fmla="*/ 2147483646 w 688"/>
              <a:gd name="T5" fmla="*/ 2147483646 h 1440"/>
              <a:gd name="T6" fmla="*/ 2147483646 w 688"/>
              <a:gd name="T7" fmla="*/ 0 h 1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8" h="1440">
                <a:moveTo>
                  <a:pt x="256" y="1440"/>
                </a:moveTo>
                <a:cubicBezTo>
                  <a:pt x="128" y="1368"/>
                  <a:pt x="0" y="1296"/>
                  <a:pt x="64" y="1200"/>
                </a:cubicBezTo>
                <a:cubicBezTo>
                  <a:pt x="128" y="1104"/>
                  <a:pt x="592" y="1064"/>
                  <a:pt x="640" y="864"/>
                </a:cubicBezTo>
                <a:cubicBezTo>
                  <a:pt x="688" y="664"/>
                  <a:pt x="392" y="144"/>
                  <a:pt x="35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9" name="Freeform 17"/>
          <p:cNvSpPr>
            <a:spLocks/>
          </p:cNvSpPr>
          <p:nvPr/>
        </p:nvSpPr>
        <p:spPr bwMode="auto">
          <a:xfrm>
            <a:off x="1379538" y="3284538"/>
            <a:ext cx="1079500" cy="1676400"/>
          </a:xfrm>
          <a:custGeom>
            <a:avLst/>
            <a:gdLst>
              <a:gd name="T0" fmla="*/ 2147483646 w 680"/>
              <a:gd name="T1" fmla="*/ 2147483646 h 1056"/>
              <a:gd name="T2" fmla="*/ 2147483646 w 680"/>
              <a:gd name="T3" fmla="*/ 2147483646 h 1056"/>
              <a:gd name="T4" fmla="*/ 2147483646 w 680"/>
              <a:gd name="T5" fmla="*/ 2147483646 h 1056"/>
              <a:gd name="T6" fmla="*/ 2147483646 w 680"/>
              <a:gd name="T7" fmla="*/ 2147483646 h 1056"/>
              <a:gd name="T8" fmla="*/ 2147483646 w 680"/>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1056">
                <a:moveTo>
                  <a:pt x="376" y="1056"/>
                </a:moveTo>
                <a:cubicBezTo>
                  <a:pt x="256" y="1008"/>
                  <a:pt x="136" y="960"/>
                  <a:pt x="88" y="912"/>
                </a:cubicBezTo>
                <a:cubicBezTo>
                  <a:pt x="40" y="864"/>
                  <a:pt x="0" y="840"/>
                  <a:pt x="88" y="768"/>
                </a:cubicBezTo>
                <a:cubicBezTo>
                  <a:pt x="176" y="696"/>
                  <a:pt x="552" y="608"/>
                  <a:pt x="616" y="480"/>
                </a:cubicBezTo>
                <a:cubicBezTo>
                  <a:pt x="680" y="352"/>
                  <a:pt x="576" y="176"/>
                  <a:pt x="47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70" name="Text Box 18"/>
          <p:cNvSpPr txBox="1">
            <a:spLocks noChangeArrowheads="1"/>
          </p:cNvSpPr>
          <p:nvPr/>
        </p:nvSpPr>
        <p:spPr bwMode="auto">
          <a:xfrm>
            <a:off x="1162050" y="4960938"/>
            <a:ext cx="12969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t>interfaces</a:t>
            </a:r>
          </a:p>
          <a:p>
            <a:pPr eaLnBrk="1" hangingPunct="1">
              <a:spcBef>
                <a:spcPct val="0"/>
              </a:spcBef>
              <a:buFontTx/>
              <a:buNone/>
            </a:pPr>
            <a:r>
              <a:rPr lang="en-US" altLang="en-US" sz="1800"/>
              <a:t>to OS and network</a:t>
            </a:r>
            <a:endParaRPr lang="en-GB" alt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0E99AC3-3733-4ECA-9816-85EE0EC8F849}" type="slidenum">
              <a:rPr lang="en-GB" altLang="en-US" sz="1000" smtClean="0"/>
              <a:pPr>
                <a:spcBef>
                  <a:spcPct val="0"/>
                </a:spcBef>
                <a:buFontTx/>
                <a:buNone/>
              </a:pPr>
              <a:t>44</a:t>
            </a:fld>
            <a:endParaRPr lang="en-GB" altLang="en-US" sz="1000" smtClean="0"/>
          </a:p>
        </p:txBody>
      </p:sp>
      <p:sp>
        <p:nvSpPr>
          <p:cNvPr id="68611" name="Rectangle 3"/>
          <p:cNvSpPr>
            <a:spLocks noGrp="1" noChangeArrowheads="1"/>
          </p:cNvSpPr>
          <p:nvPr>
            <p:ph type="title" idx="4294967295"/>
          </p:nvPr>
        </p:nvSpPr>
        <p:spPr>
          <a:xfrm>
            <a:off x="0" y="781050"/>
            <a:ext cx="8261350" cy="865188"/>
          </a:xfrm>
        </p:spPr>
        <p:txBody>
          <a:bodyPr/>
          <a:lstStyle/>
          <a:p>
            <a:pPr eaLnBrk="1" hangingPunct="1"/>
            <a:r>
              <a:rPr lang="en-US" altLang="en-US" smtClean="0">
                <a:solidFill>
                  <a:schemeClr val="tx1"/>
                </a:solidFill>
              </a:rPr>
              <a:t>Client / Server Style</a:t>
            </a:r>
            <a:endParaRPr lang="en-GB" altLang="en-US" smtClean="0">
              <a:solidFill>
                <a:schemeClr val="tx1"/>
              </a:solidFill>
            </a:endParaRPr>
          </a:p>
        </p:txBody>
      </p:sp>
      <p:sp>
        <p:nvSpPr>
          <p:cNvPr id="68612" name="Text Box 2"/>
          <p:cNvSpPr txBox="1">
            <a:spLocks noChangeArrowheads="1"/>
          </p:cNvSpPr>
          <p:nvPr/>
        </p:nvSpPr>
        <p:spPr bwMode="auto">
          <a:xfrm>
            <a:off x="211138" y="1749425"/>
            <a:ext cx="86344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1238250" algn="l"/>
              </a:tabLst>
              <a:defRPr sz="2800">
                <a:solidFill>
                  <a:schemeClr val="tx1"/>
                </a:solidFill>
                <a:latin typeface="Lucida Sans Unicode" panose="020B0602030504020204" pitchFamily="34" charset="0"/>
              </a:defRPr>
            </a:lvl1pPr>
            <a:lvl2pPr marL="742950" indent="-285750">
              <a:spcBef>
                <a:spcPct val="20000"/>
              </a:spcBef>
              <a:buChar char="–"/>
              <a:tabLst>
                <a:tab pos="285750" algn="l"/>
                <a:tab pos="123825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123825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123825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12382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9pPr>
          </a:lstStyle>
          <a:p>
            <a:pPr>
              <a:lnSpc>
                <a:spcPct val="80000"/>
              </a:lnSpc>
              <a:spcBef>
                <a:spcPct val="50000"/>
              </a:spcBef>
              <a:buFontTx/>
              <a:buNone/>
            </a:pPr>
            <a:r>
              <a:rPr lang="en-US" altLang="en-US" sz="2400" b="1"/>
              <a:t>Concept</a:t>
            </a:r>
            <a:r>
              <a:rPr lang="en-US" altLang="en-US" sz="2400"/>
              <a:t>:	Separation of application in units of change</a:t>
            </a:r>
          </a:p>
        </p:txBody>
      </p:sp>
      <p:sp>
        <p:nvSpPr>
          <p:cNvPr id="68613" name="Text Box 4"/>
          <p:cNvSpPr txBox="1">
            <a:spLocks noChangeArrowheads="1"/>
          </p:cNvSpPr>
          <p:nvPr/>
        </p:nvSpPr>
        <p:spPr bwMode="auto">
          <a:xfrm>
            <a:off x="211138" y="2576513"/>
            <a:ext cx="5372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b="1"/>
              <a:t>Components</a:t>
            </a:r>
            <a:r>
              <a:rPr lang="en-GB" altLang="en-US" sz="2400"/>
              <a:t>: presentation, </a:t>
            </a:r>
            <a:endParaRPr lang="en-US" altLang="en-US" sz="2400"/>
          </a:p>
          <a:p>
            <a:pPr>
              <a:spcBef>
                <a:spcPct val="0"/>
              </a:spcBef>
              <a:buFontTx/>
              <a:buNone/>
            </a:pPr>
            <a:r>
              <a:rPr lang="en-US" altLang="en-US" sz="2400"/>
              <a:t>		  </a:t>
            </a:r>
            <a:r>
              <a:rPr lang="en-GB" altLang="en-US" sz="2400"/>
              <a:t>application logic,</a:t>
            </a:r>
            <a:endParaRPr lang="en-US" altLang="en-US" sz="2400"/>
          </a:p>
          <a:p>
            <a:pPr>
              <a:spcBef>
                <a:spcPct val="0"/>
              </a:spcBef>
              <a:buFontTx/>
              <a:buNone/>
            </a:pPr>
            <a:r>
              <a:rPr lang="en-US" altLang="en-US" sz="2400"/>
              <a:t>		  </a:t>
            </a:r>
            <a:r>
              <a:rPr lang="en-GB" altLang="en-US" sz="2400"/>
              <a:t>business logic,</a:t>
            </a:r>
          </a:p>
          <a:p>
            <a:pPr>
              <a:spcBef>
                <a:spcPct val="0"/>
              </a:spcBef>
              <a:buFontTx/>
              <a:buNone/>
            </a:pPr>
            <a:r>
              <a:rPr lang="en-GB" altLang="en-US" sz="2400"/>
              <a:t>		  data management</a:t>
            </a:r>
          </a:p>
          <a:p>
            <a:pPr>
              <a:spcBef>
                <a:spcPct val="0"/>
              </a:spcBef>
              <a:buFontTx/>
              <a:buNone/>
            </a:pPr>
            <a:endParaRPr lang="en-GB" altLang="en-US" sz="2400"/>
          </a:p>
          <a:p>
            <a:pPr>
              <a:spcBef>
                <a:spcPct val="0"/>
              </a:spcBef>
              <a:buFontTx/>
              <a:buNone/>
            </a:pPr>
            <a:r>
              <a:rPr lang="en-GB" altLang="en-US" sz="2400" b="1"/>
              <a:t>Connector:</a:t>
            </a:r>
            <a:r>
              <a:rPr lang="en-GB" altLang="en-US" sz="2400"/>
              <a:t>  ‘uses’ lower layer</a:t>
            </a:r>
          </a:p>
          <a:p>
            <a:pPr>
              <a:spcBef>
                <a:spcPct val="0"/>
              </a:spcBef>
              <a:buFontTx/>
              <a:buNone/>
            </a:pPr>
            <a:endParaRPr lang="en-GB" altLang="en-US" sz="2400"/>
          </a:p>
          <a:p>
            <a:pPr>
              <a:spcBef>
                <a:spcPct val="0"/>
              </a:spcBef>
              <a:buFontTx/>
              <a:buNone/>
            </a:pPr>
            <a:r>
              <a:rPr lang="en-GB" altLang="en-US" sz="2400" b="1"/>
              <a:t>Interaction style</a:t>
            </a:r>
            <a:r>
              <a:rPr lang="en-GB" altLang="en-US" sz="2400"/>
              <a:t>: request/response</a:t>
            </a:r>
          </a:p>
        </p:txBody>
      </p:sp>
      <p:grpSp>
        <p:nvGrpSpPr>
          <p:cNvPr id="68614" name="Group 5"/>
          <p:cNvGrpSpPr>
            <a:grpSpLocks/>
          </p:cNvGrpSpPr>
          <p:nvPr/>
        </p:nvGrpSpPr>
        <p:grpSpPr bwMode="auto">
          <a:xfrm>
            <a:off x="5794375" y="2636838"/>
            <a:ext cx="1576388" cy="698500"/>
            <a:chOff x="1625" y="1234"/>
            <a:chExt cx="840" cy="440"/>
          </a:xfrm>
        </p:grpSpPr>
        <p:sp>
          <p:nvSpPr>
            <p:cNvPr id="68633" name="Rectangle 6"/>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4" name="Text Box 7"/>
            <p:cNvSpPr txBox="1">
              <a:spLocks noChangeArrowheads="1"/>
            </p:cNvSpPr>
            <p:nvPr/>
          </p:nvSpPr>
          <p:spPr bwMode="auto">
            <a:xfrm>
              <a:off x="1625" y="1263"/>
              <a:ext cx="8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68615" name="Group 8"/>
          <p:cNvGrpSpPr>
            <a:grpSpLocks/>
          </p:cNvGrpSpPr>
          <p:nvPr/>
        </p:nvGrpSpPr>
        <p:grpSpPr bwMode="auto">
          <a:xfrm>
            <a:off x="5822950" y="4241800"/>
            <a:ext cx="1516063" cy="698500"/>
            <a:chOff x="4128" y="1963"/>
            <a:chExt cx="807" cy="440"/>
          </a:xfrm>
        </p:grpSpPr>
        <p:sp>
          <p:nvSpPr>
            <p:cNvPr id="68631" name="Rectangle 9"/>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2" name="Text Box 10"/>
            <p:cNvSpPr txBox="1">
              <a:spLocks noChangeArrowheads="1"/>
            </p:cNvSpPr>
            <p:nvPr/>
          </p:nvSpPr>
          <p:spPr bwMode="auto">
            <a:xfrm>
              <a:off x="4227" y="1992"/>
              <a:ext cx="61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business</a:t>
              </a:r>
            </a:p>
            <a:p>
              <a:pPr algn="ctr" eaLnBrk="1" hangingPunct="1">
                <a:spcBef>
                  <a:spcPct val="0"/>
                </a:spcBef>
                <a:buFontTx/>
                <a:buNone/>
              </a:pPr>
              <a:r>
                <a:rPr lang="en-US" altLang="en-US" sz="1800"/>
                <a:t>logic</a:t>
              </a:r>
              <a:endParaRPr lang="en-GB" altLang="en-US" sz="1800"/>
            </a:p>
          </p:txBody>
        </p:sp>
      </p:grpSp>
      <p:grpSp>
        <p:nvGrpSpPr>
          <p:cNvPr id="68616" name="Group 11"/>
          <p:cNvGrpSpPr>
            <a:grpSpLocks/>
          </p:cNvGrpSpPr>
          <p:nvPr/>
        </p:nvGrpSpPr>
        <p:grpSpPr bwMode="auto">
          <a:xfrm>
            <a:off x="5775325" y="5156200"/>
            <a:ext cx="1628775" cy="698500"/>
            <a:chOff x="1615" y="1234"/>
            <a:chExt cx="868" cy="440"/>
          </a:xfrm>
        </p:grpSpPr>
        <p:sp>
          <p:nvSpPr>
            <p:cNvPr id="68629" name="Rectangle 1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0" name="Text Box 13"/>
            <p:cNvSpPr txBox="1">
              <a:spLocks noChangeArrowheads="1"/>
            </p:cNvSpPr>
            <p:nvPr/>
          </p:nvSpPr>
          <p:spPr bwMode="auto">
            <a:xfrm>
              <a:off x="1615" y="1263"/>
              <a:ext cx="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68617" name="AutoShape 14"/>
          <p:cNvCxnSpPr>
            <a:cxnSpLocks noChangeShapeType="1"/>
            <a:stCxn id="68632" idx="2"/>
            <a:endCxn id="68630" idx="0"/>
          </p:cNvCxnSpPr>
          <p:nvPr/>
        </p:nvCxnSpPr>
        <p:spPr bwMode="auto">
          <a:xfrm>
            <a:off x="6584950" y="4929188"/>
            <a:ext cx="4763" cy="2730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18" name="Group 15"/>
          <p:cNvGrpSpPr>
            <a:grpSpLocks/>
          </p:cNvGrpSpPr>
          <p:nvPr/>
        </p:nvGrpSpPr>
        <p:grpSpPr bwMode="auto">
          <a:xfrm>
            <a:off x="5822950" y="3551238"/>
            <a:ext cx="1516063" cy="698500"/>
            <a:chOff x="4128" y="1963"/>
            <a:chExt cx="807" cy="440"/>
          </a:xfrm>
        </p:grpSpPr>
        <p:sp>
          <p:nvSpPr>
            <p:cNvPr id="68627" name="Rectangle 16"/>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28" name="Text Box 17"/>
            <p:cNvSpPr txBox="1">
              <a:spLocks noChangeArrowheads="1"/>
            </p:cNvSpPr>
            <p:nvPr/>
          </p:nvSpPr>
          <p:spPr bwMode="auto">
            <a:xfrm>
              <a:off x="4158" y="1992"/>
              <a:ext cx="7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cxnSp>
        <p:nvCxnSpPr>
          <p:cNvPr id="68619" name="AutoShape 18"/>
          <p:cNvCxnSpPr>
            <a:cxnSpLocks noChangeShapeType="1"/>
          </p:cNvCxnSpPr>
          <p:nvPr/>
        </p:nvCxnSpPr>
        <p:spPr bwMode="auto">
          <a:xfrm>
            <a:off x="6559550" y="3335338"/>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0" name="tower"/>
          <p:cNvSpPr>
            <a:spLocks noEditPoints="1" noChangeArrowheads="1"/>
          </p:cNvSpPr>
          <p:nvPr/>
        </p:nvSpPr>
        <p:spPr bwMode="auto">
          <a:xfrm>
            <a:off x="7708900" y="52260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1" name="computr2"/>
          <p:cNvSpPr>
            <a:spLocks noEditPoints="1" noChangeArrowheads="1"/>
          </p:cNvSpPr>
          <p:nvPr/>
        </p:nvSpPr>
        <p:spPr bwMode="auto">
          <a:xfrm>
            <a:off x="7575550" y="2711450"/>
            <a:ext cx="533400" cy="5349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8622" name="Line 21"/>
          <p:cNvSpPr>
            <a:spLocks noChangeShapeType="1"/>
          </p:cNvSpPr>
          <p:nvPr/>
        </p:nvSpPr>
        <p:spPr bwMode="auto">
          <a:xfrm>
            <a:off x="5651500" y="5040313"/>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3" name="tower"/>
          <p:cNvSpPr>
            <a:spLocks noEditPoints="1" noChangeArrowheads="1"/>
          </p:cNvSpPr>
          <p:nvPr/>
        </p:nvSpPr>
        <p:spPr bwMode="auto">
          <a:xfrm>
            <a:off x="7708900" y="38925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4" name="Line 23"/>
          <p:cNvSpPr>
            <a:spLocks noChangeShapeType="1"/>
          </p:cNvSpPr>
          <p:nvPr/>
        </p:nvSpPr>
        <p:spPr bwMode="auto">
          <a:xfrm>
            <a:off x="5651500" y="3444875"/>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5" name="Rectangle 24"/>
          <p:cNvSpPr>
            <a:spLocks noChangeArrowheads="1"/>
          </p:cNvSpPr>
          <p:nvPr/>
        </p:nvSpPr>
        <p:spPr bwMode="auto">
          <a:xfrm>
            <a:off x="8129588" y="2760663"/>
            <a:ext cx="788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client</a:t>
            </a:r>
            <a:endParaRPr lang="en-GB" altLang="en-US" sz="1800"/>
          </a:p>
        </p:txBody>
      </p:sp>
      <p:sp>
        <p:nvSpPr>
          <p:cNvPr id="68626" name="Rectangle 25"/>
          <p:cNvSpPr>
            <a:spLocks noChangeArrowheads="1"/>
          </p:cNvSpPr>
          <p:nvPr/>
        </p:nvSpPr>
        <p:spPr bwMode="auto">
          <a:xfrm>
            <a:off x="8129588" y="53609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server</a:t>
            </a:r>
            <a:endParaRPr lang="en-GB" altLang="en-US" sz="18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188" y="549275"/>
            <a:ext cx="7772400" cy="1143000"/>
          </a:xfrm>
        </p:spPr>
        <p:txBody>
          <a:bodyPr/>
          <a:lstStyle/>
          <a:p>
            <a:pPr eaLnBrk="1" hangingPunct="1"/>
            <a:r>
              <a:rPr lang="en-US" altLang="en-US" smtClean="0">
                <a:solidFill>
                  <a:schemeClr val="tx1"/>
                </a:solidFill>
              </a:rPr>
              <a:t>Deployment of C/S Model</a:t>
            </a:r>
            <a:endParaRPr lang="en-GB" altLang="en-US" smtClean="0">
              <a:solidFill>
                <a:schemeClr val="tx1"/>
              </a:solidFill>
            </a:endParaRPr>
          </a:p>
        </p:txBody>
      </p:sp>
      <p:sp>
        <p:nvSpPr>
          <p:cNvPr id="70659"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E50559E-D150-4348-B7FE-5C849CD5DF2A}" type="slidenum">
              <a:rPr lang="en-GB" altLang="en-US" sz="1000" smtClean="0"/>
              <a:pPr>
                <a:spcBef>
                  <a:spcPct val="0"/>
                </a:spcBef>
                <a:buFontTx/>
                <a:buNone/>
              </a:pPr>
              <a:t>45</a:t>
            </a:fld>
            <a:endParaRPr lang="en-GB" altLang="en-US" sz="1000" smtClean="0"/>
          </a:p>
        </p:txBody>
      </p:sp>
      <p:sp>
        <p:nvSpPr>
          <p:cNvPr id="70660" name="Text Box 3"/>
          <p:cNvSpPr txBox="1">
            <a:spLocks noChangeArrowheads="1"/>
          </p:cNvSpPr>
          <p:nvPr/>
        </p:nvSpPr>
        <p:spPr bwMode="auto">
          <a:xfrm>
            <a:off x="609600" y="1557338"/>
            <a:ext cx="7924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30000"/>
              </a:lnSpc>
              <a:spcBef>
                <a:spcPct val="0"/>
              </a:spcBef>
              <a:buFontTx/>
              <a:buNone/>
            </a:pPr>
            <a:r>
              <a:rPr lang="en-US" altLang="en-US" sz="2000"/>
              <a:t>Rather than having the client do the processing …</a:t>
            </a:r>
          </a:p>
          <a:p>
            <a:pPr eaLnBrk="1" hangingPunct="1">
              <a:lnSpc>
                <a:spcPct val="130000"/>
              </a:lnSpc>
              <a:spcBef>
                <a:spcPct val="0"/>
              </a:spcBef>
              <a:buFontTx/>
              <a:buNone/>
            </a:pPr>
            <a:r>
              <a:rPr lang="en-US" altLang="en-US" sz="2000"/>
              <a:t>Move processing power to server such that the server sends a (condensed) response to request rather than a whole file</a:t>
            </a:r>
          </a:p>
        </p:txBody>
      </p:sp>
      <p:grpSp>
        <p:nvGrpSpPr>
          <p:cNvPr id="70661" name="Group 4"/>
          <p:cNvGrpSpPr>
            <a:grpSpLocks/>
          </p:cNvGrpSpPr>
          <p:nvPr/>
        </p:nvGrpSpPr>
        <p:grpSpPr bwMode="auto">
          <a:xfrm>
            <a:off x="6637338" y="3101975"/>
            <a:ext cx="1579562" cy="698500"/>
            <a:chOff x="1599" y="1234"/>
            <a:chExt cx="893" cy="440"/>
          </a:xfrm>
        </p:grpSpPr>
        <p:sp>
          <p:nvSpPr>
            <p:cNvPr id="70696"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7" name="Text Box 6"/>
            <p:cNvSpPr txBox="1">
              <a:spLocks noChangeArrowheads="1"/>
            </p:cNvSpPr>
            <p:nvPr/>
          </p:nvSpPr>
          <p:spPr bwMode="auto">
            <a:xfrm>
              <a:off x="1599" y="1263"/>
              <a:ext cx="89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62" name="Group 7"/>
          <p:cNvGrpSpPr>
            <a:grpSpLocks/>
          </p:cNvGrpSpPr>
          <p:nvPr/>
        </p:nvGrpSpPr>
        <p:grpSpPr bwMode="auto">
          <a:xfrm>
            <a:off x="6711950" y="5353050"/>
            <a:ext cx="1427163" cy="698500"/>
            <a:chOff x="1641" y="1234"/>
            <a:chExt cx="807" cy="440"/>
          </a:xfrm>
        </p:grpSpPr>
        <p:sp>
          <p:nvSpPr>
            <p:cNvPr id="70694"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5" name="Text Box 9"/>
            <p:cNvSpPr txBox="1">
              <a:spLocks noChangeArrowheads="1"/>
            </p:cNvSpPr>
            <p:nvPr/>
          </p:nvSpPr>
          <p:spPr bwMode="auto">
            <a:xfrm>
              <a:off x="1648" y="1263"/>
              <a:ext cx="7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0663" name="Group 10"/>
          <p:cNvGrpSpPr>
            <a:grpSpLocks/>
          </p:cNvGrpSpPr>
          <p:nvPr/>
        </p:nvGrpSpPr>
        <p:grpSpPr bwMode="auto">
          <a:xfrm>
            <a:off x="6619875" y="6043613"/>
            <a:ext cx="1628775" cy="698500"/>
            <a:chOff x="1589" y="1234"/>
            <a:chExt cx="921" cy="440"/>
          </a:xfrm>
        </p:grpSpPr>
        <p:sp>
          <p:nvSpPr>
            <p:cNvPr id="70692"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3" name="Text Box 12"/>
            <p:cNvSpPr txBox="1">
              <a:spLocks noChangeArrowheads="1"/>
            </p:cNvSpPr>
            <p:nvPr/>
          </p:nvSpPr>
          <p:spPr bwMode="auto">
            <a:xfrm>
              <a:off x="1589" y="1263"/>
              <a:ext cx="9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0664" name="AutoShape 13"/>
          <p:cNvCxnSpPr>
            <a:cxnSpLocks noChangeShapeType="1"/>
            <a:stCxn id="70697" idx="2"/>
            <a:endCxn id="70695" idx="0"/>
          </p:cNvCxnSpPr>
          <p:nvPr/>
        </p:nvCxnSpPr>
        <p:spPr bwMode="auto">
          <a:xfrm>
            <a:off x="7427913" y="3789363"/>
            <a:ext cx="3175" cy="1609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65" name="Text Box 14"/>
          <p:cNvSpPr txBox="1">
            <a:spLocks noChangeArrowheads="1"/>
          </p:cNvSpPr>
          <p:nvPr/>
        </p:nvSpPr>
        <p:spPr bwMode="auto">
          <a:xfrm rot="-5400000">
            <a:off x="5886450" y="4267200"/>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2 - tier</a:t>
            </a:r>
            <a:endParaRPr lang="en-GB" altLang="en-US" sz="2400"/>
          </a:p>
        </p:txBody>
      </p:sp>
      <p:sp>
        <p:nvSpPr>
          <p:cNvPr id="70666" name="Text Box 15"/>
          <p:cNvSpPr txBox="1">
            <a:spLocks noChangeArrowheads="1"/>
          </p:cNvSpPr>
          <p:nvPr/>
        </p:nvSpPr>
        <p:spPr bwMode="auto">
          <a:xfrm rot="-5400000">
            <a:off x="3260725" y="3927475"/>
            <a:ext cx="192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shared data</a:t>
            </a:r>
            <a:endParaRPr lang="en-GB" altLang="en-US" sz="2400"/>
          </a:p>
        </p:txBody>
      </p:sp>
      <p:grpSp>
        <p:nvGrpSpPr>
          <p:cNvPr id="70667" name="Group 16"/>
          <p:cNvGrpSpPr>
            <a:grpSpLocks/>
          </p:cNvGrpSpPr>
          <p:nvPr/>
        </p:nvGrpSpPr>
        <p:grpSpPr bwMode="auto">
          <a:xfrm>
            <a:off x="4438650" y="3101975"/>
            <a:ext cx="1579563" cy="698500"/>
            <a:chOff x="1595" y="1234"/>
            <a:chExt cx="901" cy="440"/>
          </a:xfrm>
        </p:grpSpPr>
        <p:sp>
          <p:nvSpPr>
            <p:cNvPr id="70690" name="Rectangle 1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1" name="Text Box 18"/>
            <p:cNvSpPr txBox="1">
              <a:spLocks noChangeArrowheads="1"/>
            </p:cNvSpPr>
            <p:nvPr/>
          </p:nvSpPr>
          <p:spPr bwMode="auto">
            <a:xfrm>
              <a:off x="1595" y="1263"/>
              <a:ext cx="90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68" name="Group 19"/>
          <p:cNvGrpSpPr>
            <a:grpSpLocks/>
          </p:cNvGrpSpPr>
          <p:nvPr/>
        </p:nvGrpSpPr>
        <p:grpSpPr bwMode="auto">
          <a:xfrm>
            <a:off x="4518025" y="3802063"/>
            <a:ext cx="1417638" cy="698500"/>
            <a:chOff x="1641" y="1234"/>
            <a:chExt cx="807" cy="440"/>
          </a:xfrm>
        </p:grpSpPr>
        <p:sp>
          <p:nvSpPr>
            <p:cNvPr id="70688" name="Rectangle 2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9" name="Text Box 21"/>
            <p:cNvSpPr txBox="1">
              <a:spLocks noChangeArrowheads="1"/>
            </p:cNvSpPr>
            <p:nvPr/>
          </p:nvSpPr>
          <p:spPr bwMode="auto">
            <a:xfrm>
              <a:off x="1644" y="1263"/>
              <a:ext cx="8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p>
          </p:txBody>
        </p:sp>
      </p:grpSp>
      <p:grpSp>
        <p:nvGrpSpPr>
          <p:cNvPr id="70669" name="Group 22"/>
          <p:cNvGrpSpPr>
            <a:grpSpLocks/>
          </p:cNvGrpSpPr>
          <p:nvPr/>
        </p:nvGrpSpPr>
        <p:grpSpPr bwMode="auto">
          <a:xfrm>
            <a:off x="4421188" y="5753100"/>
            <a:ext cx="1628775" cy="698500"/>
            <a:chOff x="1585" y="1234"/>
            <a:chExt cx="929" cy="440"/>
          </a:xfrm>
        </p:grpSpPr>
        <p:sp>
          <p:nvSpPr>
            <p:cNvPr id="70686" name="Rectangle 2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7" name="Text Box 24"/>
            <p:cNvSpPr txBox="1">
              <a:spLocks noChangeArrowheads="1"/>
            </p:cNvSpPr>
            <p:nvPr/>
          </p:nvSpPr>
          <p:spPr bwMode="auto">
            <a:xfrm>
              <a:off x="1585" y="1263"/>
              <a:ext cx="9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0670" name="AutoShape 25"/>
          <p:cNvCxnSpPr>
            <a:cxnSpLocks noChangeShapeType="1"/>
            <a:stCxn id="70689" idx="2"/>
            <a:endCxn id="70687" idx="0"/>
          </p:cNvCxnSpPr>
          <p:nvPr/>
        </p:nvCxnSpPr>
        <p:spPr bwMode="auto">
          <a:xfrm>
            <a:off x="5229225" y="4489450"/>
            <a:ext cx="6350" cy="13096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71" name="Group 26"/>
          <p:cNvGrpSpPr>
            <a:grpSpLocks/>
          </p:cNvGrpSpPr>
          <p:nvPr/>
        </p:nvGrpSpPr>
        <p:grpSpPr bwMode="auto">
          <a:xfrm>
            <a:off x="2151063" y="3068638"/>
            <a:ext cx="1581150" cy="698500"/>
            <a:chOff x="1594" y="1234"/>
            <a:chExt cx="902" cy="440"/>
          </a:xfrm>
        </p:grpSpPr>
        <p:sp>
          <p:nvSpPr>
            <p:cNvPr id="70684" name="Rectangle 2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5" name="Text Box 28"/>
            <p:cNvSpPr txBox="1">
              <a:spLocks noChangeArrowheads="1"/>
            </p:cNvSpPr>
            <p:nvPr/>
          </p:nvSpPr>
          <p:spPr bwMode="auto">
            <a:xfrm>
              <a:off x="1594" y="1263"/>
              <a:ext cx="90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72" name="Group 29"/>
          <p:cNvGrpSpPr>
            <a:grpSpLocks/>
          </p:cNvGrpSpPr>
          <p:nvPr/>
        </p:nvGrpSpPr>
        <p:grpSpPr bwMode="auto">
          <a:xfrm>
            <a:off x="2233613" y="3765550"/>
            <a:ext cx="1419225" cy="698500"/>
            <a:chOff x="1641" y="1234"/>
            <a:chExt cx="809" cy="440"/>
          </a:xfrm>
        </p:grpSpPr>
        <p:sp>
          <p:nvSpPr>
            <p:cNvPr id="70682" name="Rectangle 3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3" name="Text Box 31"/>
            <p:cNvSpPr txBox="1">
              <a:spLocks noChangeArrowheads="1"/>
            </p:cNvSpPr>
            <p:nvPr/>
          </p:nvSpPr>
          <p:spPr bwMode="auto">
            <a:xfrm>
              <a:off x="1645" y="1263"/>
              <a:ext cx="8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0673" name="Group 32"/>
          <p:cNvGrpSpPr>
            <a:grpSpLocks/>
          </p:cNvGrpSpPr>
          <p:nvPr/>
        </p:nvGrpSpPr>
        <p:grpSpPr bwMode="auto">
          <a:xfrm>
            <a:off x="2135188" y="4457700"/>
            <a:ext cx="1628775" cy="698500"/>
            <a:chOff x="1584" y="1234"/>
            <a:chExt cx="930" cy="440"/>
          </a:xfrm>
        </p:grpSpPr>
        <p:sp>
          <p:nvSpPr>
            <p:cNvPr id="70680" name="Rectangle 3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1" name="Text Box 34"/>
            <p:cNvSpPr txBox="1">
              <a:spLocks noChangeArrowheads="1"/>
            </p:cNvSpPr>
            <p:nvPr/>
          </p:nvSpPr>
          <p:spPr bwMode="auto">
            <a:xfrm>
              <a:off x="1584" y="1263"/>
              <a:ext cx="93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sp>
        <p:nvSpPr>
          <p:cNvPr id="70674" name="Text Box 35"/>
          <p:cNvSpPr txBox="1">
            <a:spLocks noChangeArrowheads="1"/>
          </p:cNvSpPr>
          <p:nvPr/>
        </p:nvSpPr>
        <p:spPr bwMode="auto">
          <a:xfrm rot="-5400000">
            <a:off x="1312863" y="4268788"/>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1 - tier</a:t>
            </a:r>
            <a:endParaRPr lang="en-GB" altLang="en-US" sz="2400"/>
          </a:p>
        </p:txBody>
      </p:sp>
      <p:sp>
        <p:nvSpPr>
          <p:cNvPr id="70675" name="tower"/>
          <p:cNvSpPr>
            <a:spLocks noEditPoints="1" noChangeArrowheads="1"/>
          </p:cNvSpPr>
          <p:nvPr/>
        </p:nvSpPr>
        <p:spPr bwMode="auto">
          <a:xfrm>
            <a:off x="762000" y="5462588"/>
            <a:ext cx="304800" cy="798512"/>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0676" name="computr2"/>
          <p:cNvSpPr>
            <a:spLocks noEditPoints="1" noChangeArrowheads="1"/>
          </p:cNvSpPr>
          <p:nvPr/>
        </p:nvSpPr>
        <p:spPr bwMode="auto">
          <a:xfrm>
            <a:off x="533400" y="3709988"/>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0677" name="Line 38"/>
          <p:cNvSpPr>
            <a:spLocks noChangeShapeType="1"/>
          </p:cNvSpPr>
          <p:nvPr/>
        </p:nvSpPr>
        <p:spPr bwMode="auto">
          <a:xfrm>
            <a:off x="304800" y="5233988"/>
            <a:ext cx="8458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78" name="Text Box 39"/>
          <p:cNvSpPr txBox="1">
            <a:spLocks noChangeArrowheads="1"/>
          </p:cNvSpPr>
          <p:nvPr/>
        </p:nvSpPr>
        <p:spPr bwMode="auto">
          <a:xfrm>
            <a:off x="441325" y="44688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client</a:t>
            </a:r>
            <a:endParaRPr lang="en-GB" altLang="en-US" sz="2400"/>
          </a:p>
        </p:txBody>
      </p:sp>
      <p:sp>
        <p:nvSpPr>
          <p:cNvPr id="70679" name="Text Box 40"/>
          <p:cNvSpPr txBox="1">
            <a:spLocks noChangeArrowheads="1"/>
          </p:cNvSpPr>
          <p:nvPr/>
        </p:nvSpPr>
        <p:spPr bwMode="auto">
          <a:xfrm>
            <a:off x="457200" y="6332538"/>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server</a:t>
            </a:r>
            <a:endParaRPr lang="en-GB" altLang="en-US"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92150"/>
            <a:ext cx="7772400" cy="838200"/>
          </a:xfrm>
        </p:spPr>
        <p:txBody>
          <a:bodyPr/>
          <a:lstStyle/>
          <a:p>
            <a:pPr eaLnBrk="1" hangingPunct="1"/>
            <a:r>
              <a:rPr lang="en-US" altLang="en-US" sz="3600" smtClean="0">
                <a:solidFill>
                  <a:schemeClr val="tx1"/>
                </a:solidFill>
              </a:rPr>
              <a:t>C/S Example: </a:t>
            </a:r>
            <a:r>
              <a:rPr lang="en-US" altLang="en-US" sz="4400" u="sng" smtClean="0">
                <a:solidFill>
                  <a:schemeClr val="tx1"/>
                </a:solidFill>
                <a:latin typeface="Arial Narrow" panose="020B0606020202030204" pitchFamily="34" charset="0"/>
              </a:rPr>
              <a:t>Thin</a:t>
            </a:r>
            <a:r>
              <a:rPr lang="en-US" altLang="en-US" sz="3600" smtClean="0">
                <a:solidFill>
                  <a:schemeClr val="tx1"/>
                </a:solidFill>
              </a:rPr>
              <a:t> Client</a:t>
            </a:r>
            <a:endParaRPr lang="en-GB" altLang="en-US" sz="3600" smtClean="0">
              <a:solidFill>
                <a:schemeClr val="tx1"/>
              </a:solidFill>
            </a:endParaRPr>
          </a:p>
        </p:txBody>
      </p:sp>
      <p:sp>
        <p:nvSpPr>
          <p:cNvPr id="7270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ED50415-8185-46A0-ABDB-9A24D45F2095}" type="slidenum">
              <a:rPr lang="en-GB" altLang="en-US" sz="1000" smtClean="0"/>
              <a:pPr>
                <a:spcBef>
                  <a:spcPct val="0"/>
                </a:spcBef>
                <a:buFontTx/>
                <a:buNone/>
              </a:pPr>
              <a:t>46</a:t>
            </a:fld>
            <a:endParaRPr lang="en-GB" altLang="en-US" sz="1000" smtClean="0"/>
          </a:p>
        </p:txBody>
      </p:sp>
      <p:grpSp>
        <p:nvGrpSpPr>
          <p:cNvPr id="72708" name="Group 3"/>
          <p:cNvGrpSpPr>
            <a:grpSpLocks/>
          </p:cNvGrpSpPr>
          <p:nvPr/>
        </p:nvGrpSpPr>
        <p:grpSpPr bwMode="auto">
          <a:xfrm>
            <a:off x="4818063" y="2668588"/>
            <a:ext cx="1628775" cy="2549525"/>
            <a:chOff x="1837" y="1297"/>
            <a:chExt cx="856" cy="1606"/>
          </a:xfrm>
        </p:grpSpPr>
        <p:grpSp>
          <p:nvGrpSpPr>
            <p:cNvPr id="72719" name="Group 4"/>
            <p:cNvGrpSpPr>
              <a:grpSpLocks/>
            </p:cNvGrpSpPr>
            <p:nvPr/>
          </p:nvGrpSpPr>
          <p:grpSpPr bwMode="auto">
            <a:xfrm>
              <a:off x="1846" y="1297"/>
              <a:ext cx="831" cy="440"/>
              <a:chOff x="1630" y="1234"/>
              <a:chExt cx="831" cy="440"/>
            </a:xfrm>
          </p:grpSpPr>
          <p:sp>
            <p:nvSpPr>
              <p:cNvPr id="72727"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8" name="Text Box 6"/>
              <p:cNvSpPr txBox="1">
                <a:spLocks noChangeArrowheads="1"/>
              </p:cNvSpPr>
              <p:nvPr/>
            </p:nvSpPr>
            <p:spPr bwMode="auto">
              <a:xfrm>
                <a:off x="1630" y="1263"/>
                <a:ext cx="83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2720" name="Group 7"/>
            <p:cNvGrpSpPr>
              <a:grpSpLocks/>
            </p:cNvGrpSpPr>
            <p:nvPr/>
          </p:nvGrpSpPr>
          <p:grpSpPr bwMode="auto">
            <a:xfrm>
              <a:off x="1857" y="2028"/>
              <a:ext cx="807" cy="440"/>
              <a:chOff x="1641" y="1234"/>
              <a:chExt cx="807" cy="440"/>
            </a:xfrm>
          </p:grpSpPr>
          <p:sp>
            <p:nvSpPr>
              <p:cNvPr id="72725"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6" name="Text Box 9"/>
              <p:cNvSpPr txBox="1">
                <a:spLocks noChangeArrowheads="1"/>
              </p:cNvSpPr>
              <p:nvPr/>
            </p:nvSpPr>
            <p:spPr bwMode="auto">
              <a:xfrm>
                <a:off x="1675" y="1263"/>
                <a:ext cx="7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2721" name="Group 10"/>
            <p:cNvGrpSpPr>
              <a:grpSpLocks/>
            </p:cNvGrpSpPr>
            <p:nvPr/>
          </p:nvGrpSpPr>
          <p:grpSpPr bwMode="auto">
            <a:xfrm>
              <a:off x="1837" y="2463"/>
              <a:ext cx="856" cy="440"/>
              <a:chOff x="1621" y="1234"/>
              <a:chExt cx="856" cy="440"/>
            </a:xfrm>
          </p:grpSpPr>
          <p:sp>
            <p:nvSpPr>
              <p:cNvPr id="72723"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4" name="Text Box 12"/>
              <p:cNvSpPr txBox="1">
                <a:spLocks noChangeArrowheads="1"/>
              </p:cNvSpPr>
              <p:nvPr/>
            </p:nvSpPr>
            <p:spPr bwMode="auto">
              <a:xfrm>
                <a:off x="1621" y="1263"/>
                <a:ext cx="8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2722" name="AutoShape 13"/>
            <p:cNvCxnSpPr>
              <a:cxnSpLocks noChangeShapeType="1"/>
              <a:stCxn id="72728" idx="2"/>
              <a:endCxn id="72726" idx="0"/>
            </p:cNvCxnSpPr>
            <p:nvPr/>
          </p:nvCxnSpPr>
          <p:spPr bwMode="auto">
            <a:xfrm>
              <a:off x="2263" y="1738"/>
              <a:ext cx="0" cy="2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709" name="tower"/>
          <p:cNvSpPr>
            <a:spLocks noEditPoints="1" noChangeArrowheads="1"/>
          </p:cNvSpPr>
          <p:nvPr/>
        </p:nvSpPr>
        <p:spPr bwMode="auto">
          <a:xfrm>
            <a:off x="4075113" y="4130675"/>
            <a:ext cx="304800" cy="798513"/>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2710" name="computr2"/>
          <p:cNvSpPr>
            <a:spLocks noEditPoints="1" noChangeArrowheads="1"/>
          </p:cNvSpPr>
          <p:nvPr/>
        </p:nvSpPr>
        <p:spPr bwMode="auto">
          <a:xfrm>
            <a:off x="3640138" y="24368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2711" name="Line 16"/>
          <p:cNvSpPr>
            <a:spLocks noChangeShapeType="1"/>
          </p:cNvSpPr>
          <p:nvPr/>
        </p:nvSpPr>
        <p:spPr bwMode="auto">
          <a:xfrm>
            <a:off x="3716338" y="3598863"/>
            <a:ext cx="5029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12" name="Text Box 17"/>
          <p:cNvSpPr txBox="1">
            <a:spLocks noChangeArrowheads="1"/>
          </p:cNvSpPr>
          <p:nvPr/>
        </p:nvSpPr>
        <p:spPr bwMode="auto">
          <a:xfrm>
            <a:off x="6877050" y="28209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WWW Browser</a:t>
            </a:r>
            <a:endParaRPr lang="en-GB" altLang="en-US" sz="1800"/>
          </a:p>
        </p:txBody>
      </p:sp>
      <p:sp>
        <p:nvSpPr>
          <p:cNvPr id="72713" name="Text Box 18"/>
          <p:cNvSpPr txBox="1">
            <a:spLocks noChangeArrowheads="1"/>
          </p:cNvSpPr>
          <p:nvPr/>
        </p:nvSpPr>
        <p:spPr bwMode="auto">
          <a:xfrm>
            <a:off x="6656388" y="4581525"/>
            <a:ext cx="2160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database storage </a:t>
            </a:r>
            <a:br>
              <a:rPr lang="en-US" altLang="en-US" sz="1800"/>
            </a:br>
            <a:r>
              <a:rPr lang="en-US" altLang="en-US" sz="1800"/>
              <a:t>and access</a:t>
            </a:r>
            <a:endParaRPr lang="en-GB" altLang="en-US" sz="1800"/>
          </a:p>
        </p:txBody>
      </p:sp>
      <p:sp>
        <p:nvSpPr>
          <p:cNvPr id="72714" name="Text Box 19"/>
          <p:cNvSpPr txBox="1">
            <a:spLocks noChangeArrowheads="1"/>
          </p:cNvSpPr>
          <p:nvPr/>
        </p:nvSpPr>
        <p:spPr bwMode="auto">
          <a:xfrm>
            <a:off x="7054850" y="3867150"/>
            <a:ext cx="1389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functional </a:t>
            </a:r>
            <a:br>
              <a:rPr lang="en-US" altLang="en-US" sz="1800"/>
            </a:br>
            <a:r>
              <a:rPr lang="en-US" altLang="en-US" sz="1800"/>
              <a:t>processing</a:t>
            </a:r>
            <a:endParaRPr lang="en-GB" altLang="en-US" sz="1800"/>
          </a:p>
        </p:txBody>
      </p:sp>
      <p:sp>
        <p:nvSpPr>
          <p:cNvPr id="72715" name="Text Box 20"/>
          <p:cNvSpPr txBox="1">
            <a:spLocks noChangeArrowheads="1"/>
          </p:cNvSpPr>
          <p:nvPr/>
        </p:nvSpPr>
        <p:spPr bwMode="auto">
          <a:xfrm>
            <a:off x="533400" y="1574800"/>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Thin Client C/S:</a:t>
            </a:r>
          </a:p>
          <a:p>
            <a:pPr eaLnBrk="1" hangingPunct="1">
              <a:spcBef>
                <a:spcPct val="0"/>
              </a:spcBef>
              <a:buFontTx/>
              <a:buNone/>
            </a:pPr>
            <a:r>
              <a:rPr lang="en-US" altLang="en-US" sz="2000"/>
              <a:t>   largest part of processing at the server-side</a:t>
            </a:r>
            <a:endParaRPr lang="en-GB" altLang="en-US" sz="2000"/>
          </a:p>
        </p:txBody>
      </p:sp>
      <p:sp>
        <p:nvSpPr>
          <p:cNvPr id="72716" name="Text Box 21"/>
          <p:cNvSpPr txBox="1">
            <a:spLocks noChangeArrowheads="1"/>
          </p:cNvSpPr>
          <p:nvPr/>
        </p:nvSpPr>
        <p:spPr bwMode="auto">
          <a:xfrm>
            <a:off x="533400" y="5300663"/>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Network load:	     low 		</a:t>
            </a:r>
          </a:p>
          <a:p>
            <a:pPr eaLnBrk="1" hangingPunct="1">
              <a:spcBef>
                <a:spcPct val="0"/>
              </a:spcBef>
              <a:buFontTx/>
              <a:buNone/>
            </a:pPr>
            <a:r>
              <a:rPr lang="en-US" altLang="en-US" sz="2000"/>
              <a:t>Config. Mngmnt:  simple (only server)</a:t>
            </a:r>
          </a:p>
          <a:p>
            <a:pPr eaLnBrk="1" hangingPunct="1">
              <a:spcBef>
                <a:spcPct val="0"/>
              </a:spcBef>
              <a:buFontTx/>
              <a:buNone/>
            </a:pPr>
            <a:r>
              <a:rPr lang="en-US" altLang="en-US" sz="2000"/>
              <a:t>Security:	     concentrated at server</a:t>
            </a:r>
          </a:p>
          <a:p>
            <a:pPr eaLnBrk="1" hangingPunct="1">
              <a:spcBef>
                <a:spcPct val="0"/>
              </a:spcBef>
              <a:buFontTx/>
              <a:buNone/>
            </a:pPr>
            <a:r>
              <a:rPr lang="en-US" altLang="en-US" sz="2000"/>
              <a:t>Robustness:	     stateless clients =&gt; easy fault recovery</a:t>
            </a:r>
            <a:endParaRPr lang="en-GB" altLang="en-US" sz="2000"/>
          </a:p>
        </p:txBody>
      </p:sp>
      <p:sp>
        <p:nvSpPr>
          <p:cNvPr id="72717" name="computr2"/>
          <p:cNvSpPr>
            <a:spLocks noEditPoints="1" noChangeArrowheads="1"/>
          </p:cNvSpPr>
          <p:nvPr/>
        </p:nvSpPr>
        <p:spPr bwMode="auto">
          <a:xfrm>
            <a:off x="3792538" y="25892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2718" name="computr2"/>
          <p:cNvSpPr>
            <a:spLocks noEditPoints="1" noChangeArrowheads="1"/>
          </p:cNvSpPr>
          <p:nvPr/>
        </p:nvSpPr>
        <p:spPr bwMode="auto">
          <a:xfrm>
            <a:off x="3944938" y="27416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795338"/>
            <a:ext cx="7772400" cy="762000"/>
          </a:xfrm>
        </p:spPr>
        <p:txBody>
          <a:bodyPr/>
          <a:lstStyle/>
          <a:p>
            <a:pPr eaLnBrk="1" hangingPunct="1"/>
            <a:r>
              <a:rPr lang="en-US" altLang="en-US" sz="3600" smtClean="0">
                <a:solidFill>
                  <a:schemeClr val="tx1"/>
                </a:solidFill>
              </a:rPr>
              <a:t>C/S Example: </a:t>
            </a:r>
            <a:r>
              <a:rPr lang="en-US" altLang="en-US" b="1" u="sng" smtClean="0">
                <a:solidFill>
                  <a:schemeClr val="tx1"/>
                </a:solidFill>
              </a:rPr>
              <a:t>Thick</a:t>
            </a:r>
            <a:r>
              <a:rPr lang="en-US" altLang="en-US" sz="3600" smtClean="0">
                <a:solidFill>
                  <a:schemeClr val="tx1"/>
                </a:solidFill>
              </a:rPr>
              <a:t> Client</a:t>
            </a:r>
            <a:endParaRPr lang="en-GB" altLang="en-US" sz="3600" smtClean="0">
              <a:solidFill>
                <a:schemeClr val="tx1"/>
              </a:solidFill>
            </a:endParaRPr>
          </a:p>
        </p:txBody>
      </p:sp>
      <p:sp>
        <p:nvSpPr>
          <p:cNvPr id="74755"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9404DEE-A5A7-4BB1-859C-13945C20FCB1}" type="slidenum">
              <a:rPr lang="en-GB" altLang="en-US" sz="1000" smtClean="0"/>
              <a:pPr>
                <a:spcBef>
                  <a:spcPct val="0"/>
                </a:spcBef>
                <a:buFontTx/>
                <a:buNone/>
              </a:pPr>
              <a:t>47</a:t>
            </a:fld>
            <a:endParaRPr lang="en-GB" altLang="en-US" sz="1000" smtClean="0"/>
          </a:p>
        </p:txBody>
      </p:sp>
      <p:sp>
        <p:nvSpPr>
          <p:cNvPr id="74756" name="Text Box 3"/>
          <p:cNvSpPr txBox="1">
            <a:spLocks noChangeArrowheads="1"/>
          </p:cNvSpPr>
          <p:nvPr/>
        </p:nvSpPr>
        <p:spPr bwMode="auto">
          <a:xfrm>
            <a:off x="381000" y="1712913"/>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Thick Client: significant processing</a:t>
            </a:r>
          </a:p>
          <a:p>
            <a:pPr eaLnBrk="1" hangingPunct="1">
              <a:spcBef>
                <a:spcPct val="0"/>
              </a:spcBef>
              <a:buFontTx/>
              <a:buNone/>
            </a:pPr>
            <a:r>
              <a:rPr lang="en-US" altLang="en-US" sz="2000"/>
              <a:t>at the client-side</a:t>
            </a:r>
            <a:endParaRPr lang="en-GB" altLang="en-US" sz="2000"/>
          </a:p>
        </p:txBody>
      </p:sp>
      <p:sp>
        <p:nvSpPr>
          <p:cNvPr id="74757" name="tower"/>
          <p:cNvSpPr>
            <a:spLocks noEditPoints="1" noChangeArrowheads="1"/>
          </p:cNvSpPr>
          <p:nvPr/>
        </p:nvSpPr>
        <p:spPr bwMode="auto">
          <a:xfrm>
            <a:off x="3863975" y="4205288"/>
            <a:ext cx="304800" cy="798512"/>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4758" name="computr2"/>
          <p:cNvSpPr>
            <a:spLocks noEditPoints="1" noChangeArrowheads="1"/>
          </p:cNvSpPr>
          <p:nvPr/>
        </p:nvSpPr>
        <p:spPr bwMode="auto">
          <a:xfrm>
            <a:off x="3429000" y="19415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4759" name="Line 6"/>
          <p:cNvSpPr>
            <a:spLocks noChangeShapeType="1"/>
          </p:cNvSpPr>
          <p:nvPr/>
        </p:nvSpPr>
        <p:spPr bwMode="auto">
          <a:xfrm>
            <a:off x="3505200" y="3617913"/>
            <a:ext cx="5029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60" name="Text Box 7"/>
          <p:cNvSpPr txBox="1">
            <a:spLocks noChangeArrowheads="1"/>
          </p:cNvSpPr>
          <p:nvPr/>
        </p:nvSpPr>
        <p:spPr bwMode="auto">
          <a:xfrm>
            <a:off x="6683375" y="1998663"/>
            <a:ext cx="189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WWW Browser</a:t>
            </a:r>
            <a:endParaRPr lang="en-GB" altLang="en-US" sz="2000"/>
          </a:p>
        </p:txBody>
      </p:sp>
      <p:sp>
        <p:nvSpPr>
          <p:cNvPr id="74761" name="Text Box 8"/>
          <p:cNvSpPr txBox="1">
            <a:spLocks noChangeArrowheads="1"/>
          </p:cNvSpPr>
          <p:nvPr/>
        </p:nvSpPr>
        <p:spPr bwMode="auto">
          <a:xfrm>
            <a:off x="6683375" y="485140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database</a:t>
            </a:r>
            <a:endParaRPr lang="en-GB" altLang="en-US" sz="2000"/>
          </a:p>
        </p:txBody>
      </p:sp>
      <p:sp>
        <p:nvSpPr>
          <p:cNvPr id="74762" name="Text Box 9"/>
          <p:cNvSpPr txBox="1">
            <a:spLocks noChangeArrowheads="1"/>
          </p:cNvSpPr>
          <p:nvPr/>
        </p:nvSpPr>
        <p:spPr bwMode="auto">
          <a:xfrm>
            <a:off x="6683375" y="2627313"/>
            <a:ext cx="1541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a:t>
            </a:r>
          </a:p>
          <a:p>
            <a:pPr eaLnBrk="1" hangingPunct="1">
              <a:spcBef>
                <a:spcPct val="0"/>
              </a:spcBef>
              <a:buFontTx/>
              <a:buNone/>
            </a:pPr>
            <a:r>
              <a:rPr lang="en-US" altLang="en-US" sz="2000"/>
              <a:t>(specific)</a:t>
            </a:r>
            <a:endParaRPr lang="en-GB" altLang="en-US" sz="2000"/>
          </a:p>
        </p:txBody>
      </p:sp>
      <p:grpSp>
        <p:nvGrpSpPr>
          <p:cNvPr id="74763" name="Group 10"/>
          <p:cNvGrpSpPr>
            <a:grpSpLocks/>
          </p:cNvGrpSpPr>
          <p:nvPr/>
        </p:nvGrpSpPr>
        <p:grpSpPr bwMode="auto">
          <a:xfrm>
            <a:off x="4606925" y="1866900"/>
            <a:ext cx="1628775" cy="3425825"/>
            <a:chOff x="1837" y="961"/>
            <a:chExt cx="856" cy="2158"/>
          </a:xfrm>
        </p:grpSpPr>
        <p:grpSp>
          <p:nvGrpSpPr>
            <p:cNvPr id="74768" name="Group 11"/>
            <p:cNvGrpSpPr>
              <a:grpSpLocks/>
            </p:cNvGrpSpPr>
            <p:nvPr/>
          </p:nvGrpSpPr>
          <p:grpSpPr bwMode="auto">
            <a:xfrm>
              <a:off x="1846" y="961"/>
              <a:ext cx="831" cy="440"/>
              <a:chOff x="1630" y="1234"/>
              <a:chExt cx="831" cy="440"/>
            </a:xfrm>
          </p:grpSpPr>
          <p:sp>
            <p:nvSpPr>
              <p:cNvPr id="74779" name="Rectangle 1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80" name="Text Box 13"/>
              <p:cNvSpPr txBox="1">
                <a:spLocks noChangeArrowheads="1"/>
              </p:cNvSpPr>
              <p:nvPr/>
            </p:nvSpPr>
            <p:spPr bwMode="auto">
              <a:xfrm>
                <a:off x="1630" y="1263"/>
                <a:ext cx="83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4769" name="Group 14"/>
            <p:cNvGrpSpPr>
              <a:grpSpLocks/>
            </p:cNvGrpSpPr>
            <p:nvPr/>
          </p:nvGrpSpPr>
          <p:grpSpPr bwMode="auto">
            <a:xfrm>
              <a:off x="1857" y="2244"/>
              <a:ext cx="807" cy="440"/>
              <a:chOff x="1641" y="1234"/>
              <a:chExt cx="807" cy="440"/>
            </a:xfrm>
          </p:grpSpPr>
          <p:sp>
            <p:nvSpPr>
              <p:cNvPr id="74777" name="Rectangle 1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8" name="Text Box 16"/>
              <p:cNvSpPr txBox="1">
                <a:spLocks noChangeArrowheads="1"/>
              </p:cNvSpPr>
              <p:nvPr/>
            </p:nvSpPr>
            <p:spPr bwMode="auto">
              <a:xfrm>
                <a:off x="1675" y="1263"/>
                <a:ext cx="7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4770" name="Group 17"/>
            <p:cNvGrpSpPr>
              <a:grpSpLocks/>
            </p:cNvGrpSpPr>
            <p:nvPr/>
          </p:nvGrpSpPr>
          <p:grpSpPr bwMode="auto">
            <a:xfrm>
              <a:off x="1837" y="2679"/>
              <a:ext cx="856" cy="440"/>
              <a:chOff x="1621" y="1234"/>
              <a:chExt cx="856" cy="440"/>
            </a:xfrm>
          </p:grpSpPr>
          <p:sp>
            <p:nvSpPr>
              <p:cNvPr id="74775" name="Rectangle 1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6" name="Text Box 19"/>
              <p:cNvSpPr txBox="1">
                <a:spLocks noChangeArrowheads="1"/>
              </p:cNvSpPr>
              <p:nvPr/>
            </p:nvSpPr>
            <p:spPr bwMode="auto">
              <a:xfrm>
                <a:off x="1621" y="1263"/>
                <a:ext cx="8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4771" name="AutoShape 20"/>
            <p:cNvCxnSpPr>
              <a:cxnSpLocks noChangeShapeType="1"/>
              <a:stCxn id="74774" idx="2"/>
              <a:endCxn id="74778" idx="0"/>
            </p:cNvCxnSpPr>
            <p:nvPr/>
          </p:nvCxnSpPr>
          <p:spPr bwMode="auto">
            <a:xfrm>
              <a:off x="2264" y="1846"/>
              <a:ext cx="0"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772" name="Group 21"/>
            <p:cNvGrpSpPr>
              <a:grpSpLocks/>
            </p:cNvGrpSpPr>
            <p:nvPr/>
          </p:nvGrpSpPr>
          <p:grpSpPr bwMode="auto">
            <a:xfrm>
              <a:off x="1857" y="1405"/>
              <a:ext cx="807" cy="440"/>
              <a:chOff x="1641" y="1234"/>
              <a:chExt cx="807" cy="440"/>
            </a:xfrm>
          </p:grpSpPr>
          <p:sp>
            <p:nvSpPr>
              <p:cNvPr id="74773" name="Rectangle 2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4" name="Text Box 23"/>
              <p:cNvSpPr txBox="1">
                <a:spLocks noChangeArrowheads="1"/>
              </p:cNvSpPr>
              <p:nvPr/>
            </p:nvSpPr>
            <p:spPr bwMode="auto">
              <a:xfrm>
                <a:off x="1675" y="1263"/>
                <a:ext cx="74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sp>
        <p:nvSpPr>
          <p:cNvPr id="74764" name="Text Box 24"/>
          <p:cNvSpPr txBox="1">
            <a:spLocks noChangeArrowheads="1"/>
          </p:cNvSpPr>
          <p:nvPr/>
        </p:nvSpPr>
        <p:spPr bwMode="auto">
          <a:xfrm>
            <a:off x="6683375" y="3862388"/>
            <a:ext cx="1541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a:t>
            </a:r>
          </a:p>
          <a:p>
            <a:pPr eaLnBrk="1" hangingPunct="1">
              <a:spcBef>
                <a:spcPct val="0"/>
              </a:spcBef>
              <a:buFontTx/>
              <a:buNone/>
            </a:pPr>
            <a:r>
              <a:rPr lang="en-US" altLang="en-US" sz="2000"/>
              <a:t>(generic)</a:t>
            </a:r>
            <a:endParaRPr lang="en-GB" altLang="en-US" sz="2000"/>
          </a:p>
        </p:txBody>
      </p:sp>
      <p:sp>
        <p:nvSpPr>
          <p:cNvPr id="74765" name="Text Box 25"/>
          <p:cNvSpPr txBox="1">
            <a:spLocks noChangeArrowheads="1"/>
          </p:cNvSpPr>
          <p:nvPr/>
        </p:nvSpPr>
        <p:spPr bwMode="auto">
          <a:xfrm>
            <a:off x="533400" y="5357813"/>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Network load:	     high 		</a:t>
            </a:r>
          </a:p>
          <a:p>
            <a:pPr eaLnBrk="1" hangingPunct="1">
              <a:spcBef>
                <a:spcPct val="0"/>
              </a:spcBef>
              <a:buFontTx/>
              <a:buNone/>
            </a:pPr>
            <a:r>
              <a:rPr lang="en-US" altLang="en-US" sz="2000"/>
              <a:t>Config. Mngmnt:  complex (both client &amp; server)</a:t>
            </a:r>
          </a:p>
          <a:p>
            <a:pPr eaLnBrk="1" hangingPunct="1">
              <a:spcBef>
                <a:spcPct val="0"/>
              </a:spcBef>
              <a:buFontTx/>
              <a:buNone/>
            </a:pPr>
            <a:r>
              <a:rPr lang="en-US" altLang="en-US" sz="2000"/>
              <a:t>Security:	     complex (both client &amp; server)</a:t>
            </a:r>
          </a:p>
          <a:p>
            <a:pPr eaLnBrk="1" hangingPunct="1">
              <a:spcBef>
                <a:spcPct val="0"/>
              </a:spcBef>
              <a:buFontTx/>
              <a:buNone/>
            </a:pPr>
            <a:r>
              <a:rPr lang="en-US" altLang="en-US" sz="2000"/>
              <a:t>Robustness:	     clients have state =&gt; complex fault recovery</a:t>
            </a:r>
            <a:endParaRPr lang="en-GB" altLang="en-US" sz="2000"/>
          </a:p>
        </p:txBody>
      </p:sp>
      <p:sp>
        <p:nvSpPr>
          <p:cNvPr id="74766" name="computr2"/>
          <p:cNvSpPr>
            <a:spLocks noEditPoints="1" noChangeArrowheads="1"/>
          </p:cNvSpPr>
          <p:nvPr/>
        </p:nvSpPr>
        <p:spPr bwMode="auto">
          <a:xfrm>
            <a:off x="3581400" y="20939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4767" name="computr2"/>
          <p:cNvSpPr>
            <a:spLocks noEditPoints="1" noChangeArrowheads="1"/>
          </p:cNvSpPr>
          <p:nvPr/>
        </p:nvSpPr>
        <p:spPr bwMode="auto">
          <a:xfrm>
            <a:off x="3733800" y="22463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D730C65-AEDE-4CC9-8B66-1142AB15F8AE}" type="slidenum">
              <a:rPr lang="en-GB" altLang="en-US" sz="1000" smtClean="0"/>
              <a:pPr>
                <a:spcBef>
                  <a:spcPct val="0"/>
                </a:spcBef>
                <a:buFontTx/>
                <a:buNone/>
              </a:pPr>
              <a:t>48</a:t>
            </a:fld>
            <a:endParaRPr lang="en-GB" altLang="en-US" sz="1000" smtClean="0"/>
          </a:p>
        </p:txBody>
      </p:sp>
      <p:sp>
        <p:nvSpPr>
          <p:cNvPr id="76803" name="Rectangle 2"/>
          <p:cNvSpPr>
            <a:spLocks noGrp="1" noChangeArrowheads="1"/>
          </p:cNvSpPr>
          <p:nvPr>
            <p:ph type="title" idx="4294967295"/>
          </p:nvPr>
        </p:nvSpPr>
        <p:spPr>
          <a:xfrm>
            <a:off x="0" y="654050"/>
            <a:ext cx="9144000" cy="1066800"/>
          </a:xfrm>
        </p:spPr>
        <p:txBody>
          <a:bodyPr/>
          <a:lstStyle/>
          <a:p>
            <a:pPr eaLnBrk="1" hangingPunct="1">
              <a:lnSpc>
                <a:spcPct val="120000"/>
              </a:lnSpc>
            </a:pPr>
            <a:r>
              <a:rPr lang="en-US" altLang="en-US" sz="3600" smtClean="0">
                <a:solidFill>
                  <a:schemeClr val="tx1"/>
                </a:solidFill>
              </a:rPr>
              <a:t>Client/Server in terms of Characteristics</a:t>
            </a:r>
            <a:endParaRPr lang="en-GB" altLang="en-US" sz="3600" smtClean="0">
              <a:solidFill>
                <a:schemeClr val="tx1"/>
              </a:solidFill>
            </a:endParaRPr>
          </a:p>
        </p:txBody>
      </p:sp>
      <p:sp>
        <p:nvSpPr>
          <p:cNvPr id="76804" name="Text Box 3"/>
          <p:cNvSpPr txBox="1">
            <a:spLocks noChangeArrowheads="1"/>
          </p:cNvSpPr>
          <p:nvPr/>
        </p:nvSpPr>
        <p:spPr bwMode="auto">
          <a:xfrm>
            <a:off x="560388" y="1787525"/>
            <a:ext cx="81153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40000"/>
              </a:lnSpc>
              <a:spcBef>
                <a:spcPct val="0"/>
              </a:spcBef>
              <a:buFontTx/>
              <a:buNone/>
            </a:pPr>
            <a:r>
              <a:rPr lang="en-US" altLang="en-US" sz="2000" i="1"/>
              <a:t>Dependencies:	 </a:t>
            </a:r>
            <a:r>
              <a:rPr lang="en-US" altLang="en-US" sz="2000"/>
              <a:t>client depends on the server</a:t>
            </a:r>
          </a:p>
          <a:p>
            <a:pPr eaLnBrk="1" hangingPunct="1">
              <a:lnSpc>
                <a:spcPct val="140000"/>
              </a:lnSpc>
              <a:spcBef>
                <a:spcPct val="0"/>
              </a:spcBef>
              <a:buFontTx/>
              <a:buNone/>
            </a:pPr>
            <a:r>
              <a:rPr lang="en-US" altLang="en-US" sz="2000" i="1"/>
              <a:t>Topology</a:t>
            </a:r>
            <a:r>
              <a:rPr lang="en-US" altLang="en-US" sz="2000"/>
              <a:t>:	one or more clients may be connected to a</a:t>
            </a:r>
          </a:p>
          <a:p>
            <a:pPr eaLnBrk="1" hangingPunct="1">
              <a:spcBef>
                <a:spcPct val="0"/>
              </a:spcBef>
              <a:buFontTx/>
              <a:buNone/>
            </a:pPr>
            <a:r>
              <a:rPr lang="en-US" altLang="en-US" sz="2000" b="1"/>
              <a:t>		</a:t>
            </a:r>
            <a:r>
              <a:rPr lang="en-US" altLang="en-US" sz="2000"/>
              <a:t>server there are no connections between clients</a:t>
            </a:r>
          </a:p>
          <a:p>
            <a:pPr eaLnBrk="1" hangingPunct="1">
              <a:lnSpc>
                <a:spcPct val="140000"/>
              </a:lnSpc>
              <a:spcBef>
                <a:spcPct val="0"/>
              </a:spcBef>
              <a:buFontTx/>
              <a:buNone/>
            </a:pPr>
            <a:r>
              <a:rPr lang="en-US" altLang="en-US" sz="2000" i="1"/>
              <a:t>Multiplicity</a:t>
            </a:r>
            <a:r>
              <a:rPr lang="en-US" altLang="en-US" sz="2000"/>
              <a:t>:	1-to-1, directed</a:t>
            </a:r>
          </a:p>
          <a:p>
            <a:pPr eaLnBrk="1" hangingPunct="1">
              <a:lnSpc>
                <a:spcPct val="140000"/>
              </a:lnSpc>
              <a:spcBef>
                <a:spcPct val="0"/>
              </a:spcBef>
              <a:buFontTx/>
              <a:buNone/>
            </a:pPr>
            <a:r>
              <a:rPr lang="en-US" altLang="en-US" sz="2000" i="1"/>
              <a:t>Synchronicity:  </a:t>
            </a:r>
            <a:r>
              <a:rPr lang="en-US" altLang="en-US" sz="2000"/>
              <a:t>synchronous or asynchronous</a:t>
            </a:r>
            <a:endParaRPr lang="en-US" altLang="en-US" sz="2000" i="1"/>
          </a:p>
          <a:p>
            <a:pPr>
              <a:lnSpc>
                <a:spcPct val="140000"/>
              </a:lnSpc>
              <a:spcBef>
                <a:spcPct val="30000"/>
              </a:spcBef>
              <a:buFontTx/>
              <a:buNone/>
            </a:pPr>
            <a:r>
              <a:rPr lang="en-US" altLang="en-US" sz="2000" i="1"/>
              <a:t>Mobility:	</a:t>
            </a:r>
            <a:r>
              <a:rPr lang="en-US" altLang="en-US" sz="2000"/>
              <a:t>easily supports client mobiliy</a:t>
            </a:r>
          </a:p>
          <a:p>
            <a:pPr>
              <a:lnSpc>
                <a:spcPct val="140000"/>
              </a:lnSpc>
              <a:spcBef>
                <a:spcPct val="30000"/>
              </a:spcBef>
              <a:buFontTx/>
              <a:buNone/>
            </a:pPr>
            <a:r>
              <a:rPr lang="en-US" altLang="en-US" sz="2000" i="1"/>
              <a:t>Binding</a:t>
            </a:r>
            <a:r>
              <a:rPr lang="en-US" altLang="en-US" sz="2000"/>
              <a:t>:	from compile to invocation time</a:t>
            </a:r>
          </a:p>
          <a:p>
            <a:pPr eaLnBrk="1" hangingPunct="1">
              <a:lnSpc>
                <a:spcPct val="140000"/>
              </a:lnSpc>
              <a:spcBef>
                <a:spcPct val="0"/>
              </a:spcBef>
              <a:buFontTx/>
              <a:buNone/>
            </a:pPr>
            <a:r>
              <a:rPr lang="en-US" altLang="en-US" sz="2000" i="1"/>
              <a:t>Initiative</a:t>
            </a:r>
            <a:r>
              <a:rPr lang="en-US" altLang="en-US" sz="2000"/>
              <a:t>:	request (by client) / response (by server)</a:t>
            </a:r>
          </a:p>
          <a:p>
            <a:pPr>
              <a:lnSpc>
                <a:spcPct val="140000"/>
              </a:lnSpc>
              <a:spcBef>
                <a:spcPct val="30000"/>
              </a:spcBef>
              <a:buFontTx/>
              <a:buNone/>
            </a:pPr>
            <a:r>
              <a:rPr lang="en-US" altLang="en-US" sz="2000" i="1"/>
              <a:t>Periodicity</a:t>
            </a:r>
            <a:r>
              <a:rPr lang="en-US" altLang="en-US" sz="2000"/>
              <a:t>:	typically a-periodic (periodic possible)</a:t>
            </a:r>
          </a:p>
          <a:p>
            <a:pPr>
              <a:lnSpc>
                <a:spcPct val="120000"/>
              </a:lnSpc>
              <a:spcBef>
                <a:spcPct val="30000"/>
              </a:spcBef>
              <a:buFontTx/>
              <a:buNone/>
            </a:pPr>
            <a:r>
              <a:rPr lang="en-US" altLang="en-US" sz="2000" i="1"/>
              <a:t>Security:</a:t>
            </a:r>
            <a:r>
              <a:rPr lang="en-US" altLang="en-US" sz="2000"/>
              <a:t>	typically controlled at server,	</a:t>
            </a:r>
            <a:br>
              <a:rPr lang="en-US" altLang="en-US" sz="2000"/>
            </a:br>
            <a:r>
              <a:rPr lang="en-US" altLang="en-US" sz="2000"/>
              <a:t>		also possible at application/business layer</a:t>
            </a:r>
            <a:endParaRPr lang="en-US" altLang="en-US" sz="2000" i="1"/>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rot="16200000" flipH="1">
            <a:off x="-1828006" y="3175794"/>
            <a:ext cx="5284788" cy="838200"/>
          </a:xfrm>
        </p:spPr>
        <p:txBody>
          <a:bodyPr/>
          <a:lstStyle/>
          <a:p>
            <a:pPr algn="r" eaLnBrk="1" hangingPunct="1"/>
            <a:r>
              <a:rPr lang="en-US" altLang="en-US" smtClean="0"/>
              <a:t>Example 3-tier System</a:t>
            </a:r>
            <a:endParaRPr lang="nl-NL" altLang="en-US" smtClean="0"/>
          </a:p>
        </p:txBody>
      </p:sp>
      <p:sp>
        <p:nvSpPr>
          <p:cNvPr id="7885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5E42236-789C-4D93-9C54-7147FB8F5EC0}" type="slidenum">
              <a:rPr lang="en-GB" altLang="en-US" sz="1000" smtClean="0"/>
              <a:pPr>
                <a:spcBef>
                  <a:spcPct val="0"/>
                </a:spcBef>
                <a:buFontTx/>
                <a:buNone/>
              </a:pPr>
              <a:t>49</a:t>
            </a:fld>
            <a:endParaRPr lang="en-GB" altLang="en-US" sz="1000" smtClean="0"/>
          </a:p>
        </p:txBody>
      </p:sp>
      <p:pic>
        <p:nvPicPr>
          <p:cNvPr id="78852" name="Picture 5" descr="Image:Overview of a three-tier applica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6350"/>
            <a:ext cx="7561263"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6"/>
          <p:cNvSpPr txBox="1">
            <a:spLocks noChangeArrowheads="1"/>
          </p:cNvSpPr>
          <p:nvPr/>
        </p:nvSpPr>
        <p:spPr bwMode="auto">
          <a:xfrm>
            <a:off x="239713" y="6345238"/>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000"/>
              <a:t>Diagram from</a:t>
            </a:r>
            <a:br>
              <a:rPr lang="en-US" altLang="en-US" sz="1000"/>
            </a:br>
            <a:r>
              <a:rPr lang="en-US" altLang="en-US" sz="1000"/>
              <a:t> Wikipedia, 2007</a:t>
            </a:r>
            <a:endParaRPr lang="nl-NL" altLang="en-US" sz="1000"/>
          </a:p>
        </p:txBody>
      </p:sp>
      <p:sp>
        <p:nvSpPr>
          <p:cNvPr id="78854" name="TextBox 1"/>
          <p:cNvSpPr txBox="1">
            <a:spLocks noChangeArrowheads="1"/>
          </p:cNvSpPr>
          <p:nvPr/>
        </p:nvSpPr>
        <p:spPr bwMode="auto">
          <a:xfrm>
            <a:off x="2771775" y="2266950"/>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b="1"/>
              <a:t>(application)</a:t>
            </a:r>
            <a:endParaRPr lang="sv-SE" alt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GB" dirty="0"/>
          </a:p>
        </p:txBody>
      </p:sp>
      <p:sp>
        <p:nvSpPr>
          <p:cNvPr id="3" name="Content Placeholder 2"/>
          <p:cNvSpPr>
            <a:spLocks noGrp="1"/>
          </p:cNvSpPr>
          <p:nvPr>
            <p:ph idx="1"/>
          </p:nvPr>
        </p:nvSpPr>
        <p:spPr>
          <a:xfrm>
            <a:off x="468660" y="1628775"/>
            <a:ext cx="8206680" cy="4968875"/>
          </a:xfrm>
        </p:spPr>
        <p:txBody>
          <a:bodyPr/>
          <a:lstStyle/>
          <a:p>
            <a:r>
              <a:rPr lang="en-US" dirty="0" smtClean="0"/>
              <a:t>Stakeholders have concerns</a:t>
            </a:r>
          </a:p>
          <a:p>
            <a:r>
              <a:rPr lang="en-US" dirty="0" smtClean="0"/>
              <a:t>Forces influence the design of the architecture</a:t>
            </a:r>
          </a:p>
          <a:p>
            <a:r>
              <a:rPr lang="en-US" dirty="0" smtClean="0"/>
              <a:t>Architectural Drivers are the forces that dominate the architecture design decisions</a:t>
            </a:r>
          </a:p>
          <a:p>
            <a:r>
              <a:rPr lang="en-US" dirty="0" smtClean="0"/>
              <a:t>Drivers are a subset of forces</a:t>
            </a:r>
          </a:p>
          <a:p>
            <a:r>
              <a:rPr lang="en-US" dirty="0" smtClean="0"/>
              <a:t>In assignment: explain why a force is a driver</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864D2FA7-8BFA-4249-AA6C-222771949FE8}" type="slidenum">
              <a:rPr lang="en-GB" altLang="en-US" smtClean="0"/>
              <a:pPr>
                <a:defRPr/>
              </a:pPr>
              <a:t>5</a:t>
            </a:fld>
            <a:endParaRPr lang="en-GB" altLang="en-US"/>
          </a:p>
        </p:txBody>
      </p:sp>
    </p:spTree>
    <p:extLst>
      <p:ext uri="{BB962C8B-B14F-4D97-AF65-F5344CB8AC3E}">
        <p14:creationId xmlns:p14="http://schemas.microsoft.com/office/powerpoint/2010/main" val="29734895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pPr eaLnBrk="1" hangingPunct="1"/>
            <a:r>
              <a:rPr lang="en-US" altLang="en-US" sz="2800" smtClean="0"/>
              <a:t>Deployment: Many physical clients and servers</a:t>
            </a:r>
            <a:endParaRPr lang="nl-NL" altLang="en-US" sz="2800" smtClean="0"/>
          </a:p>
        </p:txBody>
      </p:sp>
      <p:sp>
        <p:nvSpPr>
          <p:cNvPr id="80899"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512A29C-088F-4DC3-A984-F2ECBEF90FD3}" type="slidenum">
              <a:rPr lang="en-GB" altLang="en-US" sz="1000" smtClean="0"/>
              <a:pPr>
                <a:spcBef>
                  <a:spcPct val="0"/>
                </a:spcBef>
                <a:buFontTx/>
                <a:buNone/>
              </a:pPr>
              <a:t>50</a:t>
            </a:fld>
            <a:endParaRPr lang="en-GB" altLang="en-US" sz="1000" smtClean="0"/>
          </a:p>
        </p:txBody>
      </p:sp>
      <p:pic>
        <p:nvPicPr>
          <p:cNvPr id="80900" name="Picture 6" descr="image009"/>
          <p:cNvPicPr>
            <a:picLocks noChangeAspect="1" noChangeArrowheads="1"/>
          </p:cNvPicPr>
          <p:nvPr/>
        </p:nvPicPr>
        <p:blipFill>
          <a:blip r:embed="rId3">
            <a:extLst>
              <a:ext uri="{28A0092B-C50C-407E-A947-70E740481C1C}">
                <a14:useLocalDpi xmlns:a14="http://schemas.microsoft.com/office/drawing/2010/main" val="0"/>
              </a:ext>
            </a:extLst>
          </a:blip>
          <a:srcRect b="17447"/>
          <a:stretch>
            <a:fillRect/>
          </a:stretch>
        </p:blipFill>
        <p:spPr bwMode="auto">
          <a:xfrm>
            <a:off x="1331913" y="1773238"/>
            <a:ext cx="504031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798513"/>
            <a:ext cx="7772400" cy="685800"/>
          </a:xfrm>
        </p:spPr>
        <p:txBody>
          <a:bodyPr/>
          <a:lstStyle/>
          <a:p>
            <a:pPr eaLnBrk="1" hangingPunct="1"/>
            <a:r>
              <a:rPr lang="en-US" altLang="en-US" sz="3600" smtClean="0">
                <a:solidFill>
                  <a:schemeClr val="tx1"/>
                </a:solidFill>
              </a:rPr>
              <a:t>Business Logic Layer</a:t>
            </a:r>
            <a:endParaRPr lang="en-GB" altLang="en-US" sz="3600" smtClean="0">
              <a:solidFill>
                <a:schemeClr val="tx1"/>
              </a:solidFill>
            </a:endParaRPr>
          </a:p>
        </p:txBody>
      </p:sp>
      <p:sp>
        <p:nvSpPr>
          <p:cNvPr id="8294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1C62BED-BB4B-4BD1-B122-AD48FDA7FCBF}" type="slidenum">
              <a:rPr lang="en-GB" altLang="en-US" sz="1000" smtClean="0"/>
              <a:pPr>
                <a:spcBef>
                  <a:spcPct val="0"/>
                </a:spcBef>
                <a:buFontTx/>
                <a:buNone/>
              </a:pPr>
              <a:t>51</a:t>
            </a:fld>
            <a:endParaRPr lang="en-GB" altLang="en-US" sz="1000" smtClean="0"/>
          </a:p>
        </p:txBody>
      </p:sp>
      <p:sp>
        <p:nvSpPr>
          <p:cNvPr id="82948" name="Text Box 3"/>
          <p:cNvSpPr txBox="1">
            <a:spLocks noChangeArrowheads="1"/>
          </p:cNvSpPr>
          <p:nvPr/>
        </p:nvSpPr>
        <p:spPr bwMode="auto">
          <a:xfrm>
            <a:off x="1870075" y="5424488"/>
            <a:ext cx="63420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000"/>
              <a:t>Advantage of business logic-tier:</a:t>
            </a:r>
          </a:p>
          <a:p>
            <a:pPr eaLnBrk="1" hangingPunct="1">
              <a:lnSpc>
                <a:spcPct val="110000"/>
              </a:lnSpc>
              <a:spcBef>
                <a:spcPct val="0"/>
              </a:spcBef>
              <a:buFontTx/>
              <a:buNone/>
            </a:pPr>
            <a:r>
              <a:rPr lang="en-US" altLang="en-US" sz="2000"/>
              <a:t>  changes to business are localized</a:t>
            </a:r>
          </a:p>
          <a:p>
            <a:pPr eaLnBrk="1" hangingPunct="1">
              <a:lnSpc>
                <a:spcPct val="110000"/>
              </a:lnSpc>
              <a:spcBef>
                <a:spcPct val="0"/>
              </a:spcBef>
              <a:buFontTx/>
              <a:buNone/>
            </a:pPr>
            <a:r>
              <a:rPr lang="en-US" altLang="en-US" sz="2000"/>
              <a:t>  (compared to intertwining with application logic)</a:t>
            </a:r>
            <a:endParaRPr lang="en-GB" altLang="en-US" sz="2000"/>
          </a:p>
        </p:txBody>
      </p:sp>
      <p:sp>
        <p:nvSpPr>
          <p:cNvPr id="82949" name="Text Box 4"/>
          <p:cNvSpPr txBox="1">
            <a:spLocks noChangeArrowheads="1"/>
          </p:cNvSpPr>
          <p:nvPr/>
        </p:nvSpPr>
        <p:spPr bwMode="auto">
          <a:xfrm>
            <a:off x="1870075" y="2932113"/>
            <a:ext cx="7010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20000"/>
              </a:lnSpc>
              <a:spcBef>
                <a:spcPct val="0"/>
              </a:spcBef>
              <a:buFontTx/>
              <a:buNone/>
            </a:pPr>
            <a:r>
              <a:rPr lang="en-US" altLang="en-US" sz="2000"/>
              <a:t>The complexity of the middle tier ranges from </a:t>
            </a:r>
          </a:p>
          <a:p>
            <a:pPr eaLnBrk="1" hangingPunct="1">
              <a:lnSpc>
                <a:spcPct val="120000"/>
              </a:lnSpc>
              <a:spcBef>
                <a:spcPct val="0"/>
              </a:spcBef>
              <a:buFontTx/>
              <a:buNone/>
            </a:pPr>
            <a:r>
              <a:rPr lang="en-US" altLang="en-US" sz="2000"/>
              <a:t>reactive with little intelligence  </a:t>
            </a:r>
          </a:p>
          <a:p>
            <a:pPr eaLnBrk="1" hangingPunct="1">
              <a:lnSpc>
                <a:spcPct val="120000"/>
              </a:lnSpc>
              <a:spcBef>
                <a:spcPct val="0"/>
              </a:spcBef>
              <a:buFontTx/>
              <a:buNone/>
            </a:pPr>
            <a:r>
              <a:rPr lang="en-US" altLang="en-US" sz="1600"/>
              <a:t>    (e.g. resource management and interconnection services)</a:t>
            </a:r>
          </a:p>
          <a:p>
            <a:pPr eaLnBrk="1" hangingPunct="1">
              <a:lnSpc>
                <a:spcPct val="120000"/>
              </a:lnSpc>
              <a:spcBef>
                <a:spcPct val="0"/>
              </a:spcBef>
              <a:buFontTx/>
              <a:buNone/>
            </a:pPr>
            <a:r>
              <a:rPr lang="en-US" altLang="en-US" sz="2000"/>
              <a:t>to active with much intelligence</a:t>
            </a:r>
          </a:p>
          <a:p>
            <a:pPr eaLnBrk="1" hangingPunct="1">
              <a:lnSpc>
                <a:spcPct val="120000"/>
              </a:lnSpc>
              <a:spcBef>
                <a:spcPct val="0"/>
              </a:spcBef>
              <a:buFontTx/>
              <a:buNone/>
            </a:pPr>
            <a:r>
              <a:rPr lang="en-US" altLang="en-US" sz="2000"/>
              <a:t>   </a:t>
            </a:r>
            <a:r>
              <a:rPr lang="en-US" altLang="en-US" sz="1600"/>
              <a:t>(active enforcement of global constraints and coordination of   </a:t>
            </a:r>
          </a:p>
          <a:p>
            <a:pPr eaLnBrk="1" hangingPunct="1">
              <a:lnSpc>
                <a:spcPct val="120000"/>
              </a:lnSpc>
              <a:spcBef>
                <a:spcPct val="0"/>
              </a:spcBef>
              <a:buFontTx/>
              <a:buNone/>
            </a:pPr>
            <a:r>
              <a:rPr lang="en-US" altLang="en-US" sz="1600"/>
              <a:t>    activities across applications  e.g. workflow)</a:t>
            </a:r>
            <a:endParaRPr lang="en-GB" altLang="en-US" sz="1600"/>
          </a:p>
        </p:txBody>
      </p:sp>
      <p:grpSp>
        <p:nvGrpSpPr>
          <p:cNvPr id="82950" name="Group 5"/>
          <p:cNvGrpSpPr>
            <a:grpSpLocks/>
          </p:cNvGrpSpPr>
          <p:nvPr/>
        </p:nvGrpSpPr>
        <p:grpSpPr bwMode="auto">
          <a:xfrm>
            <a:off x="125413" y="1719263"/>
            <a:ext cx="1628775" cy="2801937"/>
            <a:chOff x="322" y="865"/>
            <a:chExt cx="841" cy="1765"/>
          </a:xfrm>
        </p:grpSpPr>
        <p:grpSp>
          <p:nvGrpSpPr>
            <p:cNvPr id="82953" name="Group 6"/>
            <p:cNvGrpSpPr>
              <a:grpSpLocks/>
            </p:cNvGrpSpPr>
            <p:nvPr/>
          </p:nvGrpSpPr>
          <p:grpSpPr bwMode="auto">
            <a:xfrm>
              <a:off x="331" y="865"/>
              <a:ext cx="816" cy="440"/>
              <a:chOff x="1636" y="1234"/>
              <a:chExt cx="816" cy="440"/>
            </a:xfrm>
          </p:grpSpPr>
          <p:sp>
            <p:nvSpPr>
              <p:cNvPr id="82963" name="Rectangle 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4" name="Text Box 8"/>
              <p:cNvSpPr txBox="1">
                <a:spLocks noChangeArrowheads="1"/>
              </p:cNvSpPr>
              <p:nvPr/>
            </p:nvSpPr>
            <p:spPr bwMode="auto">
              <a:xfrm>
                <a:off x="1636" y="1263"/>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82954" name="Group 9"/>
            <p:cNvGrpSpPr>
              <a:grpSpLocks/>
            </p:cNvGrpSpPr>
            <p:nvPr/>
          </p:nvGrpSpPr>
          <p:grpSpPr bwMode="auto">
            <a:xfrm>
              <a:off x="336" y="1304"/>
              <a:ext cx="807" cy="440"/>
              <a:chOff x="1641" y="1234"/>
              <a:chExt cx="807" cy="440"/>
            </a:xfrm>
          </p:grpSpPr>
          <p:sp>
            <p:nvSpPr>
              <p:cNvPr id="82961" name="Rectangle 1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2" name="Text Box 11"/>
              <p:cNvSpPr txBox="1">
                <a:spLocks noChangeArrowheads="1"/>
              </p:cNvSpPr>
              <p:nvPr/>
            </p:nvSpPr>
            <p:spPr bwMode="auto">
              <a:xfrm>
                <a:off x="1683" y="1263"/>
                <a:ext cx="7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82955" name="Group 12"/>
            <p:cNvGrpSpPr>
              <a:grpSpLocks/>
            </p:cNvGrpSpPr>
            <p:nvPr/>
          </p:nvGrpSpPr>
          <p:grpSpPr bwMode="auto">
            <a:xfrm>
              <a:off x="322" y="2190"/>
              <a:ext cx="841" cy="440"/>
              <a:chOff x="1627" y="1234"/>
              <a:chExt cx="841" cy="440"/>
            </a:xfrm>
          </p:grpSpPr>
          <p:sp>
            <p:nvSpPr>
              <p:cNvPr id="82959" name="Rectangle 1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0" name="Text Box 14"/>
              <p:cNvSpPr txBox="1">
                <a:spLocks noChangeArrowheads="1"/>
              </p:cNvSpPr>
              <p:nvPr/>
            </p:nvSpPr>
            <p:spPr bwMode="auto">
              <a:xfrm>
                <a:off x="1627" y="1263"/>
                <a:ext cx="84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grpSp>
          <p:nvGrpSpPr>
            <p:cNvPr id="82956" name="Group 15"/>
            <p:cNvGrpSpPr>
              <a:grpSpLocks/>
            </p:cNvGrpSpPr>
            <p:nvPr/>
          </p:nvGrpSpPr>
          <p:grpSpPr bwMode="auto">
            <a:xfrm>
              <a:off x="336" y="1747"/>
              <a:ext cx="807" cy="440"/>
              <a:chOff x="1641" y="1234"/>
              <a:chExt cx="807" cy="440"/>
            </a:xfrm>
          </p:grpSpPr>
          <p:sp>
            <p:nvSpPr>
              <p:cNvPr id="82957" name="Rectangle 16"/>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79249" name="Text Box 17"/>
              <p:cNvSpPr txBox="1">
                <a:spLocks noChangeArrowheads="1"/>
              </p:cNvSpPr>
              <p:nvPr/>
            </p:nvSpPr>
            <p:spPr bwMode="auto">
              <a:xfrm>
                <a:off x="1750" y="1263"/>
                <a:ext cx="5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1800">
                    <a:effectLst>
                      <a:outerShdw blurRad="38100" dist="38100" dir="2700000" algn="tl">
                        <a:srgbClr val="C0C0C0"/>
                      </a:outerShdw>
                    </a:effectLst>
                  </a:rPr>
                  <a:t>business</a:t>
                </a:r>
              </a:p>
              <a:p>
                <a:pPr algn="ctr" eaLnBrk="1" hangingPunct="1">
                  <a:defRPr/>
                </a:pPr>
                <a:r>
                  <a:rPr lang="en-US" sz="1800">
                    <a:effectLst>
                      <a:outerShdw blurRad="38100" dist="38100" dir="2700000" algn="tl">
                        <a:srgbClr val="C0C0C0"/>
                      </a:outerShdw>
                    </a:effectLst>
                  </a:rPr>
                  <a:t>logic</a:t>
                </a:r>
                <a:endParaRPr lang="en-GB" sz="1800">
                  <a:effectLst>
                    <a:outerShdw blurRad="38100" dist="38100" dir="2700000" algn="tl">
                      <a:srgbClr val="C0C0C0"/>
                    </a:outerShdw>
                  </a:effectLst>
                </a:endParaRPr>
              </a:p>
            </p:txBody>
          </p:sp>
        </p:grpSp>
      </p:grpSp>
      <p:sp>
        <p:nvSpPr>
          <p:cNvPr id="82951" name="Text Box 18"/>
          <p:cNvSpPr txBox="1">
            <a:spLocks noChangeArrowheads="1"/>
          </p:cNvSpPr>
          <p:nvPr/>
        </p:nvSpPr>
        <p:spPr bwMode="auto">
          <a:xfrm>
            <a:off x="1870075" y="1754188"/>
            <a:ext cx="7239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000"/>
              <a:t>An even broader organizational scope of sharing and exchanging data requires </a:t>
            </a:r>
          </a:p>
          <a:p>
            <a:pPr eaLnBrk="1" hangingPunct="1">
              <a:lnSpc>
                <a:spcPct val="110000"/>
              </a:lnSpc>
              <a:spcBef>
                <a:spcPct val="0"/>
              </a:spcBef>
              <a:buFontTx/>
              <a:buNone/>
            </a:pPr>
            <a:r>
              <a:rPr lang="en-US" altLang="en-US" sz="2000"/>
              <a:t>coordination across </a:t>
            </a:r>
            <a:r>
              <a:rPr lang="en-US" altLang="en-US" sz="2000" i="1"/>
              <a:t>multiple applications </a:t>
            </a:r>
            <a:r>
              <a:rPr lang="en-US" altLang="en-US" sz="2000"/>
              <a:t>and</a:t>
            </a:r>
            <a:r>
              <a:rPr lang="en-US" altLang="en-US" sz="2000" i="1"/>
              <a:t> databases</a:t>
            </a:r>
          </a:p>
        </p:txBody>
      </p:sp>
      <p:sp>
        <p:nvSpPr>
          <p:cNvPr id="82952" name="Rectangle 19"/>
          <p:cNvSpPr>
            <a:spLocks noChangeArrowheads="1"/>
          </p:cNvSpPr>
          <p:nvPr/>
        </p:nvSpPr>
        <p:spPr bwMode="auto">
          <a:xfrm>
            <a:off x="179388" y="3100388"/>
            <a:ext cx="1512887" cy="7207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3850" y="695325"/>
            <a:ext cx="8496300" cy="646113"/>
          </a:xfrm>
        </p:spPr>
        <p:txBody>
          <a:bodyPr/>
          <a:lstStyle/>
          <a:p>
            <a:pPr eaLnBrk="1" hangingPunct="1"/>
            <a:r>
              <a:rPr lang="en-GB" altLang="en-US" sz="3600" smtClean="0"/>
              <a:t>Types of business logic</a:t>
            </a:r>
          </a:p>
        </p:txBody>
      </p:sp>
      <p:sp>
        <p:nvSpPr>
          <p:cNvPr id="84995" name="Rectangle 3"/>
          <p:cNvSpPr>
            <a:spLocks noGrp="1" noChangeArrowheads="1"/>
          </p:cNvSpPr>
          <p:nvPr>
            <p:ph idx="1"/>
          </p:nvPr>
        </p:nvSpPr>
        <p:spPr>
          <a:xfrm>
            <a:off x="323850" y="1341438"/>
            <a:ext cx="8496300" cy="3544887"/>
          </a:xfrm>
        </p:spPr>
        <p:txBody>
          <a:bodyPr/>
          <a:lstStyle/>
          <a:p>
            <a:pPr eaLnBrk="1" hangingPunct="1"/>
            <a:r>
              <a:rPr lang="en-GB" altLang="en-US" smtClean="0"/>
              <a:t>Transaction Processing Manager/Monitor</a:t>
            </a:r>
          </a:p>
          <a:p>
            <a:pPr lvl="1" eaLnBrk="1" hangingPunct="1"/>
            <a:r>
              <a:rPr lang="en-GB" altLang="en-US" smtClean="0"/>
              <a:t>Handling of transactions</a:t>
            </a:r>
          </a:p>
          <a:p>
            <a:pPr lvl="2" eaLnBrk="1" hangingPunct="1"/>
            <a:r>
              <a:rPr lang="en-GB" altLang="en-US" smtClean="0"/>
              <a:t>queuing, coordination across multiple DB’s</a:t>
            </a:r>
          </a:p>
          <a:p>
            <a:pPr lvl="1" eaLnBrk="1" hangingPunct="1"/>
            <a:r>
              <a:rPr lang="en-US" altLang="en-US" smtClean="0"/>
              <a:t>TP Monitor decouples client-thread from server-thread</a:t>
            </a:r>
          </a:p>
          <a:p>
            <a:pPr eaLnBrk="1" hangingPunct="1">
              <a:spcBef>
                <a:spcPct val="0"/>
              </a:spcBef>
              <a:buFontTx/>
              <a:buNone/>
            </a:pPr>
            <a:r>
              <a:rPr lang="en-US" altLang="en-US" sz="2000" smtClean="0"/>
              <a:t>	=&gt; Increases scalability</a:t>
            </a:r>
            <a:endParaRPr lang="en-GB" altLang="en-US" sz="2000" smtClean="0"/>
          </a:p>
          <a:p>
            <a:pPr lvl="1" eaLnBrk="1" hangingPunct="1">
              <a:lnSpc>
                <a:spcPct val="40000"/>
              </a:lnSpc>
            </a:pPr>
            <a:endParaRPr lang="en-GB" altLang="en-US" smtClean="0"/>
          </a:p>
          <a:p>
            <a:pPr eaLnBrk="1" hangingPunct="1"/>
            <a:r>
              <a:rPr lang="en-GB" altLang="en-US" smtClean="0"/>
              <a:t>Coordination of workflow</a:t>
            </a:r>
          </a:p>
          <a:p>
            <a:pPr eaLnBrk="1" hangingPunct="1">
              <a:lnSpc>
                <a:spcPct val="50000"/>
              </a:lnSpc>
            </a:pPr>
            <a:endParaRPr lang="en-GB" altLang="en-US" smtClean="0"/>
          </a:p>
          <a:p>
            <a:pPr eaLnBrk="1" hangingPunct="1"/>
            <a:r>
              <a:rPr lang="en-GB" altLang="en-US" smtClean="0"/>
              <a:t>Message Queues</a:t>
            </a:r>
          </a:p>
        </p:txBody>
      </p:sp>
      <p:sp>
        <p:nvSpPr>
          <p:cNvPr id="84996"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C35117C-48D0-4AA5-9461-585B46C105CC}" type="slidenum">
              <a:rPr lang="en-GB" altLang="en-US" sz="1000" smtClean="0"/>
              <a:pPr>
                <a:spcBef>
                  <a:spcPct val="0"/>
                </a:spcBef>
                <a:buFontTx/>
                <a:buNone/>
              </a:pPr>
              <a:t>52</a:t>
            </a:fld>
            <a:endParaRPr lang="en-GB" altLang="en-US" sz="1000" smtClean="0"/>
          </a:p>
        </p:txBody>
      </p:sp>
      <p:sp>
        <p:nvSpPr>
          <p:cNvPr id="84997" name="Rectangle 5"/>
          <p:cNvSpPr>
            <a:spLocks noChangeArrowheads="1"/>
          </p:cNvSpPr>
          <p:nvPr/>
        </p:nvSpPr>
        <p:spPr bwMode="auto">
          <a:xfrm>
            <a:off x="611188" y="5170488"/>
            <a:ext cx="727392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400"/>
              <a:t>Advantages of Business Logic Layer</a:t>
            </a:r>
          </a:p>
          <a:p>
            <a:pPr eaLnBrk="1" hangingPunct="1">
              <a:lnSpc>
                <a:spcPct val="110000"/>
              </a:lnSpc>
              <a:spcBef>
                <a:spcPct val="0"/>
              </a:spcBef>
              <a:buFontTx/>
              <a:buChar char="-"/>
            </a:pPr>
            <a:r>
              <a:rPr lang="en-US" altLang="en-US" sz="2000"/>
              <a:t> better scalability of application</a:t>
            </a:r>
          </a:p>
          <a:p>
            <a:pPr eaLnBrk="1" hangingPunct="1">
              <a:lnSpc>
                <a:spcPct val="110000"/>
              </a:lnSpc>
              <a:spcBef>
                <a:spcPct val="0"/>
              </a:spcBef>
              <a:buFontTx/>
              <a:buChar char="-"/>
            </a:pPr>
            <a:r>
              <a:rPr lang="en-US" altLang="en-US" sz="2000"/>
              <a:t> security measures can be centrally allocated </a:t>
            </a:r>
          </a:p>
          <a:p>
            <a:pPr eaLnBrk="1" hangingPunct="1">
              <a:lnSpc>
                <a:spcPct val="110000"/>
              </a:lnSpc>
              <a:spcBef>
                <a:spcPct val="0"/>
              </a:spcBef>
              <a:buFontTx/>
              <a:buChar char="-"/>
            </a:pPr>
            <a:r>
              <a:rPr lang="en-US" altLang="en-US" sz="2000"/>
              <a:t> separate maintenance of application and business logic</a:t>
            </a:r>
            <a:endParaRPr lang="en-GB" altLang="en-US" sz="200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46075" y="814388"/>
            <a:ext cx="7772400" cy="762000"/>
          </a:xfrm>
        </p:spPr>
        <p:txBody>
          <a:bodyPr/>
          <a:lstStyle/>
          <a:p>
            <a:pPr eaLnBrk="1" hangingPunct="1"/>
            <a:r>
              <a:rPr lang="en-US" altLang="en-US" smtClean="0">
                <a:solidFill>
                  <a:schemeClr val="tx1"/>
                </a:solidFill>
              </a:rPr>
              <a:t>Client / Server Summary</a:t>
            </a:r>
            <a:endParaRPr lang="en-GB" altLang="en-US" smtClean="0">
              <a:solidFill>
                <a:schemeClr val="tx1"/>
              </a:solidFill>
            </a:endParaRPr>
          </a:p>
        </p:txBody>
      </p:sp>
      <p:sp>
        <p:nvSpPr>
          <p:cNvPr id="87043" name="Rectangle 3"/>
          <p:cNvSpPr>
            <a:spLocks noGrp="1" noChangeArrowheads="1"/>
          </p:cNvSpPr>
          <p:nvPr>
            <p:ph idx="1"/>
          </p:nvPr>
        </p:nvSpPr>
        <p:spPr>
          <a:xfrm>
            <a:off x="346075" y="1589088"/>
            <a:ext cx="8763000" cy="4648200"/>
          </a:xfrm>
        </p:spPr>
        <p:txBody>
          <a:bodyPr/>
          <a:lstStyle/>
          <a:p>
            <a:pPr eaLnBrk="1" hangingPunct="1">
              <a:buFontTx/>
              <a:buNone/>
            </a:pPr>
            <a:r>
              <a:rPr lang="en-US" altLang="en-US" sz="2400" smtClean="0"/>
              <a:t>T</a:t>
            </a:r>
            <a:r>
              <a:rPr lang="en-GB" altLang="en-US" sz="2400" smtClean="0"/>
              <a:t>ask </a:t>
            </a:r>
            <a:r>
              <a:rPr lang="en-US" altLang="en-US" sz="2400" smtClean="0"/>
              <a:t>are mapped </a:t>
            </a:r>
            <a:r>
              <a:rPr lang="en-GB" altLang="en-US" sz="2400" smtClean="0"/>
              <a:t>on platform where </a:t>
            </a:r>
            <a:r>
              <a:rPr lang="en-US" altLang="en-US" sz="2400" smtClean="0"/>
              <a:t>they are </a:t>
            </a:r>
            <a:r>
              <a:rPr lang="en-GB" altLang="en-US" sz="2400" smtClean="0"/>
              <a:t>most </a:t>
            </a:r>
          </a:p>
          <a:p>
            <a:pPr eaLnBrk="1" hangingPunct="1">
              <a:buFontTx/>
              <a:buNone/>
            </a:pPr>
            <a:r>
              <a:rPr lang="en-GB" altLang="en-US" sz="2400" smtClean="0"/>
              <a:t>efficiently handled</a:t>
            </a:r>
            <a:endParaRPr lang="en-US" altLang="en-US" sz="2400" smtClean="0"/>
          </a:p>
          <a:p>
            <a:pPr lvl="1" eaLnBrk="1" hangingPunct="1"/>
            <a:r>
              <a:rPr lang="en-GB" altLang="en-US" sz="2000" smtClean="0"/>
              <a:t>presentation</a:t>
            </a:r>
            <a:r>
              <a:rPr lang="en-US" altLang="en-US" sz="2000" smtClean="0"/>
              <a:t> layer</a:t>
            </a:r>
            <a:r>
              <a:rPr lang="en-GB" altLang="en-US" sz="2000" smtClean="0"/>
              <a:t> on </a:t>
            </a:r>
            <a:r>
              <a:rPr lang="en-US" altLang="en-US" sz="2000" smtClean="0"/>
              <a:t>client</a:t>
            </a:r>
            <a:endParaRPr lang="en-GB" altLang="en-US" sz="2000" smtClean="0"/>
          </a:p>
          <a:p>
            <a:pPr lvl="1" eaLnBrk="1" hangingPunct="1"/>
            <a:r>
              <a:rPr lang="en-GB" altLang="en-US" sz="2000" smtClean="0"/>
              <a:t>data management and storage on a server </a:t>
            </a:r>
            <a:endParaRPr lang="en-US" altLang="en-US" sz="2000" smtClean="0"/>
          </a:p>
          <a:p>
            <a:pPr lvl="1" eaLnBrk="1" hangingPunct="1"/>
            <a:r>
              <a:rPr lang="en-US" altLang="en-US" sz="2000" smtClean="0"/>
              <a:t>possible intermediate platforms for transaction multiplexing and global coordination</a:t>
            </a:r>
          </a:p>
          <a:p>
            <a:pPr eaLnBrk="1" hangingPunct="1"/>
            <a:endParaRPr lang="en-US" altLang="en-US" sz="2400" smtClean="0"/>
          </a:p>
          <a:p>
            <a:pPr eaLnBrk="1" hangingPunct="1">
              <a:buFontTx/>
              <a:buNone/>
            </a:pPr>
            <a:r>
              <a:rPr lang="en-US" altLang="en-US" sz="2400" smtClean="0"/>
              <a:t>With the aim of obtaining </a:t>
            </a:r>
          </a:p>
          <a:p>
            <a:pPr lvl="1" eaLnBrk="1" hangingPunct="1"/>
            <a:r>
              <a:rPr lang="en-US" altLang="en-US" sz="2000" smtClean="0"/>
              <a:t>scalability: changing number of clients</a:t>
            </a:r>
          </a:p>
          <a:p>
            <a:pPr lvl="1" eaLnBrk="1" hangingPunct="1"/>
            <a:r>
              <a:rPr lang="en-US" altLang="en-US" sz="2000" smtClean="0"/>
              <a:t>interoperability: client may use data from multiple sources</a:t>
            </a:r>
          </a:p>
        </p:txBody>
      </p:sp>
      <p:sp>
        <p:nvSpPr>
          <p:cNvPr id="8704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05C77F8-E192-49D7-9724-8E44341DF6C4}" type="slidenum">
              <a:rPr lang="en-GB" altLang="en-US" sz="1000" smtClean="0"/>
              <a:pPr>
                <a:spcBef>
                  <a:spcPct val="0"/>
                </a:spcBef>
                <a:buFontTx/>
                <a:buNone/>
              </a:pPr>
              <a:t>53</a:t>
            </a:fld>
            <a:endParaRPr lang="en-GB" altLang="en-US" sz="1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942975"/>
            <a:ext cx="7772400" cy="685800"/>
          </a:xfrm>
        </p:spPr>
        <p:txBody>
          <a:bodyPr/>
          <a:lstStyle/>
          <a:p>
            <a:pPr eaLnBrk="1" hangingPunct="1"/>
            <a:r>
              <a:rPr lang="en-US" altLang="en-US" smtClean="0">
                <a:solidFill>
                  <a:schemeClr val="tx1"/>
                </a:solidFill>
              </a:rPr>
              <a:t>Emergent Interface Technologies</a:t>
            </a:r>
            <a:endParaRPr lang="en-GB" altLang="en-US" smtClean="0">
              <a:solidFill>
                <a:schemeClr val="tx1"/>
              </a:solidFill>
            </a:endParaRPr>
          </a:p>
        </p:txBody>
      </p:sp>
      <p:sp>
        <p:nvSpPr>
          <p:cNvPr id="89091"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9627507-6AAD-488A-8431-E1124B940D00}" type="slidenum">
              <a:rPr lang="en-GB" altLang="en-US" sz="1000" smtClean="0"/>
              <a:pPr>
                <a:spcBef>
                  <a:spcPct val="0"/>
                </a:spcBef>
                <a:buFontTx/>
                <a:buNone/>
              </a:pPr>
              <a:t>54</a:t>
            </a:fld>
            <a:endParaRPr lang="en-GB" altLang="en-US" sz="1000" smtClean="0"/>
          </a:p>
        </p:txBody>
      </p:sp>
      <p:cxnSp>
        <p:nvCxnSpPr>
          <p:cNvPr id="89092" name="AutoShape 3"/>
          <p:cNvCxnSpPr>
            <a:cxnSpLocks noChangeShapeType="1"/>
            <a:stCxn id="89120" idx="2"/>
            <a:endCxn id="89122" idx="0"/>
          </p:cNvCxnSpPr>
          <p:nvPr/>
        </p:nvCxnSpPr>
        <p:spPr bwMode="auto">
          <a:xfrm>
            <a:off x="4892675" y="4491038"/>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9093" name="Group 4"/>
          <p:cNvGrpSpPr>
            <a:grpSpLocks/>
          </p:cNvGrpSpPr>
          <p:nvPr/>
        </p:nvGrpSpPr>
        <p:grpSpPr bwMode="auto">
          <a:xfrm>
            <a:off x="3998913" y="1944688"/>
            <a:ext cx="1787525" cy="3460750"/>
            <a:chOff x="2519" y="961"/>
            <a:chExt cx="1126" cy="2180"/>
          </a:xfrm>
        </p:grpSpPr>
        <p:sp>
          <p:nvSpPr>
            <p:cNvPr id="89117" name="Rectangle 5"/>
            <p:cNvSpPr>
              <a:spLocks noChangeArrowheads="1"/>
            </p:cNvSpPr>
            <p:nvPr/>
          </p:nvSpPr>
          <p:spPr bwMode="auto">
            <a:xfrm>
              <a:off x="2604" y="961"/>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8" name="Text Box 6"/>
            <p:cNvSpPr txBox="1">
              <a:spLocks noChangeArrowheads="1"/>
            </p:cNvSpPr>
            <p:nvPr/>
          </p:nvSpPr>
          <p:spPr bwMode="auto">
            <a:xfrm>
              <a:off x="2536" y="977"/>
              <a:ext cx="10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sp>
          <p:nvSpPr>
            <p:cNvPr id="89119" name="Rectangle 7"/>
            <p:cNvSpPr>
              <a:spLocks noChangeArrowheads="1"/>
            </p:cNvSpPr>
            <p:nvPr/>
          </p:nvSpPr>
          <p:spPr bwMode="auto">
            <a:xfrm>
              <a:off x="2604" y="210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0" name="Text Box 8"/>
            <p:cNvSpPr txBox="1">
              <a:spLocks noChangeArrowheads="1"/>
            </p:cNvSpPr>
            <p:nvPr/>
          </p:nvSpPr>
          <p:spPr bwMode="auto">
            <a:xfrm>
              <a:off x="2684" y="2123"/>
              <a:ext cx="7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business</a:t>
              </a:r>
            </a:p>
            <a:p>
              <a:pPr algn="ctr" eaLnBrk="1" hangingPunct="1">
                <a:spcBef>
                  <a:spcPct val="0"/>
                </a:spcBef>
                <a:buFontTx/>
                <a:buNone/>
              </a:pPr>
              <a:r>
                <a:rPr lang="en-US" altLang="en-US" sz="2000"/>
                <a:t>logic</a:t>
              </a:r>
              <a:endParaRPr lang="en-GB" altLang="en-US" sz="2000"/>
            </a:p>
          </p:txBody>
        </p:sp>
        <p:sp>
          <p:nvSpPr>
            <p:cNvPr id="89121" name="Rectangle 9"/>
            <p:cNvSpPr>
              <a:spLocks noChangeArrowheads="1"/>
            </p:cNvSpPr>
            <p:nvPr/>
          </p:nvSpPr>
          <p:spPr bwMode="auto">
            <a:xfrm>
              <a:off x="2604" y="2683"/>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2" name="Text Box 10"/>
            <p:cNvSpPr txBox="1">
              <a:spLocks noChangeArrowheads="1"/>
            </p:cNvSpPr>
            <p:nvPr/>
          </p:nvSpPr>
          <p:spPr bwMode="auto">
            <a:xfrm>
              <a:off x="2519" y="2699"/>
              <a:ext cx="1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sp>
          <p:nvSpPr>
            <p:cNvPr id="89123" name="Rectangle 11"/>
            <p:cNvSpPr>
              <a:spLocks noChangeArrowheads="1"/>
            </p:cNvSpPr>
            <p:nvPr/>
          </p:nvSpPr>
          <p:spPr bwMode="auto">
            <a:xfrm>
              <a:off x="2604" y="153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4" name="Text Box 12"/>
            <p:cNvSpPr txBox="1">
              <a:spLocks noChangeArrowheads="1"/>
            </p:cNvSpPr>
            <p:nvPr/>
          </p:nvSpPr>
          <p:spPr bwMode="auto">
            <a:xfrm>
              <a:off x="2596" y="1553"/>
              <a:ext cx="9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cxnSp>
        <p:nvCxnSpPr>
          <p:cNvPr id="89094" name="AutoShape 13"/>
          <p:cNvCxnSpPr>
            <a:cxnSpLocks noChangeShapeType="1"/>
            <a:stCxn id="89124" idx="2"/>
            <a:endCxn id="89120" idx="0"/>
          </p:cNvCxnSpPr>
          <p:nvPr/>
        </p:nvCxnSpPr>
        <p:spPr bwMode="auto">
          <a:xfrm>
            <a:off x="4892675" y="3586163"/>
            <a:ext cx="0" cy="203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095" name="AutoShape 14"/>
          <p:cNvCxnSpPr>
            <a:cxnSpLocks noChangeShapeType="1"/>
            <a:stCxn id="89118" idx="2"/>
            <a:endCxn id="89124" idx="0"/>
          </p:cNvCxnSpPr>
          <p:nvPr/>
        </p:nvCxnSpPr>
        <p:spPr bwMode="auto">
          <a:xfrm>
            <a:off x="4892675" y="2671763"/>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096" name="Line 15"/>
          <p:cNvSpPr>
            <a:spLocks noChangeShapeType="1"/>
          </p:cNvSpPr>
          <p:nvPr/>
        </p:nvSpPr>
        <p:spPr bwMode="auto">
          <a:xfrm flipH="1">
            <a:off x="5715000" y="2749550"/>
            <a:ext cx="91440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7" name="Text Box 16"/>
          <p:cNvSpPr txBox="1">
            <a:spLocks noChangeArrowheads="1"/>
          </p:cNvSpPr>
          <p:nvPr/>
        </p:nvSpPr>
        <p:spPr bwMode="auto">
          <a:xfrm>
            <a:off x="6842125" y="2552700"/>
            <a:ext cx="183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HTML, XML</a:t>
            </a:r>
            <a:endParaRPr lang="en-GB" altLang="en-US" sz="2400"/>
          </a:p>
        </p:txBody>
      </p:sp>
      <p:sp>
        <p:nvSpPr>
          <p:cNvPr id="89098" name="Line 17"/>
          <p:cNvSpPr>
            <a:spLocks noChangeShapeType="1"/>
          </p:cNvSpPr>
          <p:nvPr/>
        </p:nvSpPr>
        <p:spPr bwMode="auto">
          <a:xfrm rot="1279345" flipH="1" flipV="1">
            <a:off x="3484563" y="4159250"/>
            <a:ext cx="506412" cy="128905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9" name="Text Box 18"/>
          <p:cNvSpPr txBox="1">
            <a:spLocks noChangeArrowheads="1"/>
          </p:cNvSpPr>
          <p:nvPr/>
        </p:nvSpPr>
        <p:spPr bwMode="auto">
          <a:xfrm>
            <a:off x="2406650" y="5559425"/>
            <a:ext cx="2547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400"/>
              <a:t>.Net, Corba, EJB</a:t>
            </a:r>
          </a:p>
          <a:p>
            <a:pPr algn="ctr" eaLnBrk="1" hangingPunct="1">
              <a:spcBef>
                <a:spcPct val="0"/>
              </a:spcBef>
              <a:buFontTx/>
              <a:buNone/>
            </a:pPr>
            <a:r>
              <a:rPr lang="en-US" altLang="en-US" sz="2400"/>
              <a:t>XML, </a:t>
            </a:r>
            <a:r>
              <a:rPr lang="en-US" altLang="en-US" sz="2400">
                <a:hlinkClick r:id="rId3"/>
              </a:rPr>
              <a:t>SOAP</a:t>
            </a:r>
            <a:r>
              <a:rPr lang="en-US" altLang="en-US" sz="2400"/>
              <a:t>, RDF</a:t>
            </a:r>
            <a:endParaRPr lang="en-GB" altLang="en-US" sz="2400"/>
          </a:p>
        </p:txBody>
      </p:sp>
      <p:sp>
        <p:nvSpPr>
          <p:cNvPr id="89100" name="Line 19"/>
          <p:cNvSpPr>
            <a:spLocks noChangeShapeType="1"/>
          </p:cNvSpPr>
          <p:nvPr/>
        </p:nvSpPr>
        <p:spPr bwMode="auto">
          <a:xfrm flipH="1">
            <a:off x="5673725" y="4559300"/>
            <a:ext cx="91440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1" name="Text Box 20"/>
          <p:cNvSpPr txBox="1">
            <a:spLocks noChangeArrowheads="1"/>
          </p:cNvSpPr>
          <p:nvPr/>
        </p:nvSpPr>
        <p:spPr bwMode="auto">
          <a:xfrm>
            <a:off x="6800850" y="4362450"/>
            <a:ext cx="103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ODBC</a:t>
            </a:r>
            <a:endParaRPr lang="en-GB" altLang="en-US" sz="2400"/>
          </a:p>
        </p:txBody>
      </p:sp>
      <p:cxnSp>
        <p:nvCxnSpPr>
          <p:cNvPr id="89102" name="AutoShape 21"/>
          <p:cNvCxnSpPr>
            <a:cxnSpLocks noChangeShapeType="1"/>
            <a:stCxn id="89112" idx="2"/>
            <a:endCxn id="89114" idx="0"/>
          </p:cNvCxnSpPr>
          <p:nvPr/>
        </p:nvCxnSpPr>
        <p:spPr bwMode="auto">
          <a:xfrm>
            <a:off x="2206625" y="4491038"/>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9103" name="Group 22"/>
          <p:cNvGrpSpPr>
            <a:grpSpLocks/>
          </p:cNvGrpSpPr>
          <p:nvPr/>
        </p:nvGrpSpPr>
        <p:grpSpPr bwMode="auto">
          <a:xfrm>
            <a:off x="1312863" y="1944688"/>
            <a:ext cx="1787525" cy="3460750"/>
            <a:chOff x="827" y="961"/>
            <a:chExt cx="1126" cy="2180"/>
          </a:xfrm>
        </p:grpSpPr>
        <p:sp>
          <p:nvSpPr>
            <p:cNvPr id="89109" name="Rectangle 23"/>
            <p:cNvSpPr>
              <a:spLocks noChangeArrowheads="1"/>
            </p:cNvSpPr>
            <p:nvPr/>
          </p:nvSpPr>
          <p:spPr bwMode="auto">
            <a:xfrm>
              <a:off x="912" y="961"/>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0" name="Text Box 24"/>
            <p:cNvSpPr txBox="1">
              <a:spLocks noChangeArrowheads="1"/>
            </p:cNvSpPr>
            <p:nvPr/>
          </p:nvSpPr>
          <p:spPr bwMode="auto">
            <a:xfrm>
              <a:off x="844" y="977"/>
              <a:ext cx="10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sp>
          <p:nvSpPr>
            <p:cNvPr id="89111" name="Rectangle 25"/>
            <p:cNvSpPr>
              <a:spLocks noChangeArrowheads="1"/>
            </p:cNvSpPr>
            <p:nvPr/>
          </p:nvSpPr>
          <p:spPr bwMode="auto">
            <a:xfrm>
              <a:off x="912" y="210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2" name="Text Box 26"/>
            <p:cNvSpPr txBox="1">
              <a:spLocks noChangeArrowheads="1"/>
            </p:cNvSpPr>
            <p:nvPr/>
          </p:nvSpPr>
          <p:spPr bwMode="auto">
            <a:xfrm>
              <a:off x="992" y="2123"/>
              <a:ext cx="7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business</a:t>
              </a:r>
            </a:p>
            <a:p>
              <a:pPr algn="ctr" eaLnBrk="1" hangingPunct="1">
                <a:spcBef>
                  <a:spcPct val="0"/>
                </a:spcBef>
                <a:buFontTx/>
                <a:buNone/>
              </a:pPr>
              <a:r>
                <a:rPr lang="en-US" altLang="en-US" sz="2000"/>
                <a:t>logic</a:t>
              </a:r>
              <a:endParaRPr lang="en-GB" altLang="en-US" sz="2000"/>
            </a:p>
          </p:txBody>
        </p:sp>
        <p:sp>
          <p:nvSpPr>
            <p:cNvPr id="89113" name="Rectangle 27"/>
            <p:cNvSpPr>
              <a:spLocks noChangeArrowheads="1"/>
            </p:cNvSpPr>
            <p:nvPr/>
          </p:nvSpPr>
          <p:spPr bwMode="auto">
            <a:xfrm>
              <a:off x="912" y="2683"/>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4" name="Text Box 28"/>
            <p:cNvSpPr txBox="1">
              <a:spLocks noChangeArrowheads="1"/>
            </p:cNvSpPr>
            <p:nvPr/>
          </p:nvSpPr>
          <p:spPr bwMode="auto">
            <a:xfrm>
              <a:off x="827" y="2699"/>
              <a:ext cx="1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sp>
          <p:nvSpPr>
            <p:cNvPr id="89115" name="Rectangle 29"/>
            <p:cNvSpPr>
              <a:spLocks noChangeArrowheads="1"/>
            </p:cNvSpPr>
            <p:nvPr/>
          </p:nvSpPr>
          <p:spPr bwMode="auto">
            <a:xfrm>
              <a:off x="912" y="153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6" name="Text Box 30"/>
            <p:cNvSpPr txBox="1">
              <a:spLocks noChangeArrowheads="1"/>
            </p:cNvSpPr>
            <p:nvPr/>
          </p:nvSpPr>
          <p:spPr bwMode="auto">
            <a:xfrm>
              <a:off x="904" y="1553"/>
              <a:ext cx="9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cxnSp>
        <p:nvCxnSpPr>
          <p:cNvPr id="89104" name="AutoShape 31"/>
          <p:cNvCxnSpPr>
            <a:cxnSpLocks noChangeShapeType="1"/>
          </p:cNvCxnSpPr>
          <p:nvPr/>
        </p:nvCxnSpPr>
        <p:spPr bwMode="auto">
          <a:xfrm>
            <a:off x="2205038" y="3543300"/>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5" name="AutoShape 32"/>
          <p:cNvCxnSpPr>
            <a:cxnSpLocks noChangeShapeType="1"/>
          </p:cNvCxnSpPr>
          <p:nvPr/>
        </p:nvCxnSpPr>
        <p:spPr bwMode="auto">
          <a:xfrm>
            <a:off x="2203450" y="2643188"/>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6" name="AutoShape 33"/>
          <p:cNvCxnSpPr>
            <a:cxnSpLocks noChangeShapeType="1"/>
            <a:stCxn id="89115" idx="3"/>
            <a:endCxn id="89123" idx="1"/>
          </p:cNvCxnSpPr>
          <p:nvPr/>
        </p:nvCxnSpPr>
        <p:spPr bwMode="auto">
          <a:xfrm>
            <a:off x="2963863" y="3208338"/>
            <a:ext cx="116998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7" name="AutoShape 34"/>
          <p:cNvCxnSpPr>
            <a:cxnSpLocks noChangeShapeType="1"/>
            <a:stCxn id="89111" idx="3"/>
            <a:endCxn id="89119" idx="1"/>
          </p:cNvCxnSpPr>
          <p:nvPr/>
        </p:nvCxnSpPr>
        <p:spPr bwMode="auto">
          <a:xfrm>
            <a:off x="2963863" y="4113213"/>
            <a:ext cx="116998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08" name="Line 35"/>
          <p:cNvSpPr>
            <a:spLocks noChangeShapeType="1"/>
          </p:cNvSpPr>
          <p:nvPr/>
        </p:nvSpPr>
        <p:spPr bwMode="auto">
          <a:xfrm rot="1279345" flipH="1" flipV="1">
            <a:off x="3001963" y="3284538"/>
            <a:ext cx="852487" cy="216852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sv-SE" altLang="en-US" smtClean="0"/>
              <a:t>Client-Server</a:t>
            </a:r>
          </a:p>
        </p:txBody>
      </p:sp>
      <p:sp>
        <p:nvSpPr>
          <p:cNvPr id="3" name="Content Placeholder 2"/>
          <p:cNvSpPr>
            <a:spLocks noGrp="1"/>
          </p:cNvSpPr>
          <p:nvPr>
            <p:ph idx="1"/>
          </p:nvPr>
        </p:nvSpPr>
        <p:spPr/>
        <p:txBody>
          <a:bodyPr/>
          <a:lstStyle/>
          <a:p>
            <a:pPr marL="0" indent="0">
              <a:buFontTx/>
              <a:buNone/>
              <a:defRPr/>
            </a:pPr>
            <a:r>
              <a:rPr lang="en-US" altLang="sv-SE" b="1" dirty="0" smtClean="0">
                <a:solidFill>
                  <a:srgbClr val="990000"/>
                </a:solidFill>
              </a:rPr>
              <a:t>Advantages</a:t>
            </a:r>
            <a:r>
              <a:rPr lang="en-US" altLang="sv-SE" dirty="0" smtClean="0"/>
              <a:t>:</a:t>
            </a:r>
          </a:p>
          <a:p>
            <a:pPr>
              <a:defRPr/>
            </a:pPr>
            <a:r>
              <a:rPr lang="en-US" altLang="sv-SE" dirty="0" smtClean="0"/>
              <a:t>c</a:t>
            </a:r>
            <a:r>
              <a:rPr lang="en-US" dirty="0" smtClean="0"/>
              <a:t>entralized </a:t>
            </a:r>
            <a:r>
              <a:rPr lang="en-US" dirty="0"/>
              <a:t>data </a:t>
            </a:r>
            <a:r>
              <a:rPr lang="en-US" dirty="0" smtClean="0"/>
              <a:t>access</a:t>
            </a:r>
            <a:endParaRPr lang="en-US" altLang="sv-SE" dirty="0" smtClean="0"/>
          </a:p>
          <a:p>
            <a:pPr lvl="1">
              <a:defRPr/>
            </a:pPr>
            <a:r>
              <a:rPr lang="en-US" altLang="sv-SE" dirty="0" smtClean="0"/>
              <a:t>h</a:t>
            </a:r>
            <a:r>
              <a:rPr lang="en-US" dirty="0" smtClean="0"/>
              <a:t>igher security</a:t>
            </a:r>
            <a:endParaRPr lang="en-US" altLang="sv-SE" dirty="0" smtClean="0"/>
          </a:p>
          <a:p>
            <a:pPr>
              <a:defRPr/>
            </a:pPr>
            <a:r>
              <a:rPr lang="en-US" altLang="sv-SE" dirty="0" smtClean="0"/>
              <a:t>e</a:t>
            </a:r>
            <a:r>
              <a:rPr lang="en-US" dirty="0" smtClean="0"/>
              <a:t>ase </a:t>
            </a:r>
            <a:r>
              <a:rPr lang="en-US" dirty="0"/>
              <a:t>of </a:t>
            </a:r>
            <a:r>
              <a:rPr lang="en-US" dirty="0" smtClean="0"/>
              <a:t>maintenance</a:t>
            </a:r>
          </a:p>
          <a:p>
            <a:pPr>
              <a:defRPr/>
            </a:pPr>
            <a:r>
              <a:rPr lang="en-US" dirty="0" smtClean="0"/>
              <a:t>scalability (in clients)</a:t>
            </a:r>
          </a:p>
          <a:p>
            <a:pPr>
              <a:defRPr/>
            </a:pPr>
            <a:r>
              <a:rPr lang="en-US" altLang="sv-SE" dirty="0" smtClean="0"/>
              <a:t>interoperability (use of multiple sources)</a:t>
            </a:r>
            <a:endParaRPr lang="en-US" dirty="0"/>
          </a:p>
          <a:p>
            <a:pPr marL="0" indent="0">
              <a:buFontTx/>
              <a:buNone/>
              <a:defRPr/>
            </a:pPr>
            <a:r>
              <a:rPr lang="en-US" altLang="sv-SE" b="1" dirty="0" smtClean="0">
                <a:solidFill>
                  <a:srgbClr val="990000"/>
                </a:solidFill>
              </a:rPr>
              <a:t>Limitations</a:t>
            </a:r>
            <a:r>
              <a:rPr lang="en-US" altLang="sv-SE" dirty="0"/>
              <a:t>: </a:t>
            </a:r>
            <a:endParaRPr lang="en-US" altLang="sv-SE" dirty="0" smtClean="0"/>
          </a:p>
          <a:p>
            <a:pPr>
              <a:defRPr/>
            </a:pPr>
            <a:r>
              <a:rPr lang="en-US" altLang="sv-SE" dirty="0" smtClean="0"/>
              <a:t>single point of failure</a:t>
            </a:r>
            <a:endParaRPr lang="en-US" altLang="sv-SE" dirty="0"/>
          </a:p>
          <a:p>
            <a:pPr>
              <a:defRPr/>
            </a:pPr>
            <a:endParaRPr lang="en-US" altLang="sv-SE" dirty="0"/>
          </a:p>
          <a:p>
            <a:pPr lvl="1">
              <a:defRPr/>
            </a:pPr>
            <a:endParaRPr lang="en-US" dirty="0"/>
          </a:p>
          <a:p>
            <a:pPr>
              <a:defRPr/>
            </a:pPr>
            <a:endParaRPr lang="sv-SE" dirty="0"/>
          </a:p>
          <a:p>
            <a:pPr>
              <a:defRPr/>
            </a:pPr>
            <a:endParaRPr lang="sv-SE" dirty="0"/>
          </a:p>
        </p:txBody>
      </p:sp>
      <p:pic>
        <p:nvPicPr>
          <p:cNvPr id="91140" name="Picture 4" descr="https://www.clear.rice.edu/comp310/f12/lectures/lec26/client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935038"/>
            <a:ext cx="1584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solidFill>
                  <a:schemeClr val="tx1"/>
                </a:solidFill>
              </a:rPr>
              <a:t>WWW Sources for C/S</a:t>
            </a:r>
            <a:endParaRPr lang="en-GB" altLang="en-US" smtClean="0">
              <a:solidFill>
                <a:schemeClr val="tx1"/>
              </a:solidFill>
            </a:endParaRPr>
          </a:p>
        </p:txBody>
      </p:sp>
      <p:sp>
        <p:nvSpPr>
          <p:cNvPr id="92163" name="Rectangle 3"/>
          <p:cNvSpPr>
            <a:spLocks noGrp="1" noChangeArrowheads="1"/>
          </p:cNvSpPr>
          <p:nvPr>
            <p:ph idx="1"/>
          </p:nvPr>
        </p:nvSpPr>
        <p:spPr>
          <a:xfrm>
            <a:off x="304800" y="1981200"/>
            <a:ext cx="8382000" cy="4114800"/>
          </a:xfrm>
        </p:spPr>
        <p:txBody>
          <a:bodyPr/>
          <a:lstStyle/>
          <a:p>
            <a:pPr eaLnBrk="1" hangingPunct="1">
              <a:buFontTx/>
              <a:buNone/>
            </a:pPr>
            <a:r>
              <a:rPr lang="en-US" altLang="en-US" sz="1600" smtClean="0"/>
              <a:t>C/S-FAQ:</a:t>
            </a:r>
          </a:p>
          <a:p>
            <a:pPr eaLnBrk="1" hangingPunct="1">
              <a:buFontTx/>
              <a:buNone/>
            </a:pPr>
            <a:r>
              <a:rPr lang="en-US" altLang="en-US" sz="1600" smtClean="0"/>
              <a:t>	</a:t>
            </a:r>
            <a:r>
              <a:rPr lang="en-US" altLang="en-US" sz="1600" smtClean="0">
                <a:hlinkClick r:id="rId3"/>
              </a:rPr>
              <a:t>http://www.faqs.org/faqs/client-server-faq/</a:t>
            </a:r>
            <a:endParaRPr lang="en-US" altLang="en-US" sz="1600" smtClean="0"/>
          </a:p>
          <a:p>
            <a:pPr eaLnBrk="1" hangingPunct="1">
              <a:buFontTx/>
              <a:buNone/>
            </a:pPr>
            <a:endParaRPr lang="en-US" altLang="en-US" sz="1600" smtClean="0"/>
          </a:p>
          <a:p>
            <a:pPr eaLnBrk="1" hangingPunct="1">
              <a:buFontTx/>
              <a:buNone/>
            </a:pPr>
            <a:r>
              <a:rPr lang="en-US" altLang="en-US" sz="1600" smtClean="0"/>
              <a:t>C/S info @ Software engineering institute Carnegie Mellon Univ.</a:t>
            </a:r>
          </a:p>
          <a:p>
            <a:pPr eaLnBrk="1" hangingPunct="1">
              <a:buFontTx/>
              <a:buNone/>
            </a:pPr>
            <a:r>
              <a:rPr lang="en-US" altLang="en-US" sz="1600" smtClean="0"/>
              <a:t>	</a:t>
            </a:r>
            <a:r>
              <a:rPr lang="en-US" altLang="en-US" sz="1600" smtClean="0">
                <a:hlinkClick r:id="rId4"/>
              </a:rPr>
              <a:t>http://www.sei.cmu.edu/str/descriptions/clientserver_body.html</a:t>
            </a:r>
            <a:endParaRPr lang="en-US" altLang="en-US" sz="1600" smtClean="0"/>
          </a:p>
          <a:p>
            <a:pPr eaLnBrk="1" hangingPunct="1">
              <a:buFontTx/>
              <a:buNone/>
            </a:pPr>
            <a:endParaRPr lang="en-US" altLang="en-US" sz="1600" smtClean="0"/>
          </a:p>
          <a:p>
            <a:pPr eaLnBrk="1" hangingPunct="1">
              <a:buFontTx/>
              <a:buNone/>
            </a:pPr>
            <a:r>
              <a:rPr lang="en-US" altLang="en-US" sz="1600" smtClean="0"/>
              <a:t>Sectie over C/S bij een cursus @ TU Delft</a:t>
            </a:r>
          </a:p>
          <a:p>
            <a:pPr eaLnBrk="1" hangingPunct="1">
              <a:buFontTx/>
              <a:buNone/>
            </a:pPr>
            <a:r>
              <a:rPr lang="en-US" altLang="en-US" sz="1600" smtClean="0"/>
              <a:t>	</a:t>
            </a:r>
            <a:r>
              <a:rPr lang="en-US" altLang="en-US" sz="1600" smtClean="0">
                <a:hlinkClick r:id="rId5"/>
              </a:rPr>
              <a:t>http://www.sepa.tudelft.nl/modulemateriaal/tb141/Comms/inhoud.htm</a:t>
            </a:r>
            <a:endParaRPr lang="en-US" altLang="en-US" sz="1600" smtClean="0"/>
          </a:p>
          <a:p>
            <a:pPr eaLnBrk="1" hangingPunct="1">
              <a:buFontTx/>
              <a:buNone/>
            </a:pPr>
            <a:endParaRPr lang="en-US" altLang="en-US" sz="1600" smtClean="0"/>
          </a:p>
          <a:p>
            <a:pPr eaLnBrk="1" hangingPunct="1">
              <a:buFontTx/>
              <a:buNone/>
            </a:pPr>
            <a:r>
              <a:rPr lang="en-US" altLang="en-US" sz="1600" smtClean="0"/>
              <a:t>Middleware (TP, MO-Mw, DB-Mw, Message-brokers and OBJ-brokers) </a:t>
            </a:r>
            <a:r>
              <a:rPr lang="en-US" altLang="en-US" sz="1600" smtClean="0">
                <a:hlinkClick r:id="rId6"/>
              </a:rPr>
              <a:t>http://www.sdmagazine.com/breakrm/features/s994f2.shtml</a:t>
            </a:r>
            <a:endParaRPr lang="en-US" altLang="en-US" sz="1600" smtClean="0"/>
          </a:p>
          <a:p>
            <a:pPr eaLnBrk="1" hangingPunct="1">
              <a:buFontTx/>
              <a:buNone/>
            </a:pPr>
            <a:endParaRPr lang="en-GB" altLang="en-US" sz="1600" smtClean="0"/>
          </a:p>
        </p:txBody>
      </p:sp>
      <p:sp>
        <p:nvSpPr>
          <p:cNvPr id="9216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3C5A924C-D281-436E-B9C1-C080CF60318B}" type="slidenum">
              <a:rPr lang="en-GB" altLang="en-US" sz="1000" smtClean="0"/>
              <a:pPr>
                <a:spcBef>
                  <a:spcPct val="0"/>
                </a:spcBef>
                <a:buFontTx/>
                <a:buNone/>
              </a:pPr>
              <a:t>56</a:t>
            </a:fld>
            <a:endParaRPr lang="en-GB" altLang="en-US" sz="1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endParaRPr lang="en-US" altLang="en-US" smtClean="0"/>
          </a:p>
        </p:txBody>
      </p:sp>
      <p:pic>
        <p:nvPicPr>
          <p:cNvPr id="389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3850" y="2036763"/>
            <a:ext cx="5956300" cy="4441825"/>
          </a:xfrm>
        </p:spPr>
      </p:pic>
      <p:sp>
        <p:nvSpPr>
          <p:cNvPr id="38916" name="Slide Number Placeholder 2"/>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F092AC4-1B2F-47E4-BFE5-FA6A202DCFD4}" type="slidenum">
              <a:rPr lang="en-GB" altLang="en-US" sz="1400" smtClean="0">
                <a:solidFill>
                  <a:srgbClr val="000000"/>
                </a:solidFill>
              </a:rPr>
              <a:pPr>
                <a:spcBef>
                  <a:spcPct val="0"/>
                </a:spcBef>
                <a:buFontTx/>
                <a:buNone/>
              </a:pPr>
              <a:t>57</a:t>
            </a:fld>
            <a:endParaRPr lang="en-GB" altLang="en-US" sz="1400" smtClean="0">
              <a:solidFill>
                <a:srgbClr val="000000"/>
              </a:solidFill>
            </a:endParaRPr>
          </a:p>
        </p:txBody>
      </p:sp>
    </p:spTree>
    <p:extLst>
      <p:ext uri="{BB962C8B-B14F-4D97-AF65-F5344CB8AC3E}">
        <p14:creationId xmlns:p14="http://schemas.microsoft.com/office/powerpoint/2010/main" val="2803886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471488" y="838200"/>
            <a:ext cx="7772400" cy="1143000"/>
          </a:xfrm>
        </p:spPr>
        <p:txBody>
          <a:bodyPr/>
          <a:lstStyle/>
          <a:p>
            <a:pPr eaLnBrk="1" hangingPunct="1"/>
            <a:r>
              <a:rPr lang="en-GB" altLang="en-US" sz="3600" smtClean="0"/>
              <a:t>Summary Architectural Styles</a:t>
            </a:r>
          </a:p>
        </p:txBody>
      </p:sp>
      <p:sp>
        <p:nvSpPr>
          <p:cNvPr id="153603"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6A125AD5-C074-4F08-989E-22AC5C1E0FE4}" type="slidenum">
              <a:rPr lang="en-GB" altLang="en-US" sz="1000" smtClean="0"/>
              <a:pPr>
                <a:spcBef>
                  <a:spcPct val="0"/>
                </a:spcBef>
                <a:buFontTx/>
                <a:buNone/>
              </a:pPr>
              <a:t>58</a:t>
            </a:fld>
            <a:endParaRPr lang="en-GB" altLang="en-US" sz="1000" smtClean="0"/>
          </a:p>
        </p:txBody>
      </p:sp>
      <p:sp>
        <p:nvSpPr>
          <p:cNvPr id="153604" name="Text Box 3"/>
          <p:cNvSpPr txBox="1">
            <a:spLocks noChangeArrowheads="1"/>
          </p:cNvSpPr>
          <p:nvPr/>
        </p:nvSpPr>
        <p:spPr bwMode="auto">
          <a:xfrm>
            <a:off x="381000" y="1768475"/>
            <a:ext cx="84201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a:t>Every Architect should have a standard set of</a:t>
            </a:r>
            <a:endParaRPr lang="en-US" altLang="en-US" sz="2400"/>
          </a:p>
          <a:p>
            <a:pPr>
              <a:spcBef>
                <a:spcPct val="0"/>
              </a:spcBef>
              <a:buFontTx/>
              <a:buNone/>
            </a:pPr>
            <a:r>
              <a:rPr lang="en-GB" altLang="en-US" sz="2400"/>
              <a:t>architectural styles</a:t>
            </a:r>
            <a:r>
              <a:rPr lang="en-US" altLang="en-US" sz="2400"/>
              <a:t> </a:t>
            </a:r>
            <a:r>
              <a:rPr lang="en-GB" altLang="en-US" sz="2400"/>
              <a:t>in his/her repertoire</a:t>
            </a:r>
          </a:p>
          <a:p>
            <a:pPr>
              <a:spcBef>
                <a:spcPct val="0"/>
              </a:spcBef>
            </a:pPr>
            <a:r>
              <a:rPr lang="en-GB" altLang="en-US" sz="2400"/>
              <a:t> it is important to understand the essential properties </a:t>
            </a:r>
            <a:endParaRPr lang="en-US" altLang="en-US" sz="2400"/>
          </a:p>
          <a:p>
            <a:pPr>
              <a:spcBef>
                <a:spcPct val="0"/>
              </a:spcBef>
              <a:buFontTx/>
              <a:buNone/>
            </a:pPr>
            <a:r>
              <a:rPr lang="en-US" altLang="en-US" sz="2400"/>
              <a:t>  </a:t>
            </a:r>
            <a:r>
              <a:rPr lang="en-GB" altLang="en-US" sz="2400"/>
              <a:t>of each style: when </a:t>
            </a:r>
            <a:r>
              <a:rPr lang="en-US" altLang="en-US" sz="2400"/>
              <a:t>to (</a:t>
            </a:r>
            <a:r>
              <a:rPr lang="en-GB" altLang="en-US" sz="2400"/>
              <a:t>not</a:t>
            </a:r>
            <a:r>
              <a:rPr lang="en-US" altLang="en-US" sz="2400"/>
              <a:t>)</a:t>
            </a:r>
            <a:r>
              <a:rPr lang="en-GB" altLang="en-US" sz="2400"/>
              <a:t> use them</a:t>
            </a:r>
          </a:p>
          <a:p>
            <a:pPr>
              <a:spcBef>
                <a:spcPct val="0"/>
              </a:spcBef>
            </a:pPr>
            <a:r>
              <a:rPr lang="en-GB" altLang="en-US" sz="2400"/>
              <a:t> examples: </a:t>
            </a:r>
            <a:endParaRPr lang="en-US" altLang="en-US" sz="2400"/>
          </a:p>
          <a:p>
            <a:pPr lvl="1">
              <a:spcBef>
                <a:spcPct val="0"/>
              </a:spcBef>
              <a:buFontTx/>
              <a:buChar char="•"/>
            </a:pPr>
            <a:r>
              <a:rPr lang="en-US" altLang="en-US"/>
              <a:t> C/S, </a:t>
            </a:r>
            <a:r>
              <a:rPr lang="en-GB" altLang="en-US"/>
              <a:t>pipe and filters, blackboard, pub/sub</a:t>
            </a:r>
            <a:r>
              <a:rPr lang="en-US" altLang="en-US"/>
              <a:t>, P2P</a:t>
            </a:r>
            <a:endParaRPr lang="en-GB" altLang="en-US"/>
          </a:p>
          <a:p>
            <a:pPr>
              <a:spcBef>
                <a:spcPct val="0"/>
              </a:spcBef>
            </a:pPr>
            <a:endParaRPr lang="en-GB" altLang="en-US" sz="2400"/>
          </a:p>
          <a:p>
            <a:pPr>
              <a:spcBef>
                <a:spcPct val="0"/>
              </a:spcBef>
              <a:buFontTx/>
              <a:buNone/>
            </a:pPr>
            <a:r>
              <a:rPr lang="en-US" altLang="en-US" sz="2400"/>
              <a:t>The c</a:t>
            </a:r>
            <a:r>
              <a:rPr lang="en-GB" altLang="en-US" sz="2400"/>
              <a:t>hoice f</a:t>
            </a:r>
            <a:r>
              <a:rPr lang="en-US" altLang="en-US" sz="2400"/>
              <a:t>or</a:t>
            </a:r>
            <a:r>
              <a:rPr lang="en-GB" altLang="en-US" sz="2400"/>
              <a:t> a style can make a big difference in </a:t>
            </a:r>
            <a:endParaRPr lang="en-US" altLang="en-US" sz="2400"/>
          </a:p>
          <a:p>
            <a:pPr>
              <a:spcBef>
                <a:spcPct val="0"/>
              </a:spcBef>
              <a:buFontTx/>
              <a:buNone/>
            </a:pPr>
            <a:r>
              <a:rPr lang="en-GB" altLang="en-US" sz="2400"/>
              <a:t>the </a:t>
            </a:r>
            <a:r>
              <a:rPr lang="en-US" altLang="en-US" sz="2400"/>
              <a:t>quality </a:t>
            </a:r>
            <a:r>
              <a:rPr lang="en-GB" altLang="en-US" sz="2400"/>
              <a:t>properties of a</a:t>
            </a:r>
            <a:r>
              <a:rPr lang="en-US" altLang="en-US" sz="2400"/>
              <a:t> </a:t>
            </a:r>
            <a:r>
              <a:rPr lang="en-GB" altLang="en-US" sz="2400"/>
              <a:t>system</a:t>
            </a:r>
          </a:p>
          <a:p>
            <a:pPr>
              <a:spcBef>
                <a:spcPct val="0"/>
              </a:spcBef>
            </a:pPr>
            <a:r>
              <a:rPr lang="en-GB" altLang="en-US" sz="2400"/>
              <a:t> analysis of the differences can provide rational for </a:t>
            </a:r>
            <a:endParaRPr lang="en-US" altLang="en-US" sz="2400"/>
          </a:p>
          <a:p>
            <a:pPr>
              <a:spcBef>
                <a:spcPct val="0"/>
              </a:spcBef>
              <a:buFontTx/>
              <a:buNone/>
            </a:pPr>
            <a:r>
              <a:rPr lang="en-US" altLang="en-US" sz="2400"/>
              <a:t>   </a:t>
            </a:r>
            <a:r>
              <a:rPr lang="en-GB" altLang="en-US" sz="2400"/>
              <a:t>choosing a style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E6BD0A3-700B-4309-B3A2-F12CC8461F32}" type="slidenum">
              <a:rPr lang="en-GB" altLang="en-US" sz="1000" smtClean="0"/>
              <a:pPr>
                <a:spcBef>
                  <a:spcPct val="0"/>
                </a:spcBef>
                <a:buFontTx/>
                <a:buNone/>
              </a:pPr>
              <a:t>59</a:t>
            </a:fld>
            <a:endParaRPr lang="en-GB" altLang="en-US" sz="1000" smtClean="0"/>
          </a:p>
        </p:txBody>
      </p:sp>
      <p:sp>
        <p:nvSpPr>
          <p:cNvPr id="94211" name="Rectangle 4"/>
          <p:cNvSpPr>
            <a:spLocks noGrp="1" noChangeArrowheads="1"/>
          </p:cNvSpPr>
          <p:nvPr>
            <p:ph type="title" idx="4294967295"/>
          </p:nvPr>
        </p:nvSpPr>
        <p:spPr>
          <a:xfrm>
            <a:off x="0" y="549275"/>
            <a:ext cx="7772400" cy="1143000"/>
          </a:xfrm>
        </p:spPr>
        <p:txBody>
          <a:bodyPr/>
          <a:lstStyle/>
          <a:p>
            <a:pPr eaLnBrk="1" hangingPunct="1"/>
            <a:r>
              <a:rPr lang="en-US" altLang="en-US" b="1" smtClean="0">
                <a:solidFill>
                  <a:schemeClr val="tx1"/>
                </a:solidFill>
              </a:rPr>
              <a:t>CONTENTS</a:t>
            </a:r>
            <a:endParaRPr lang="en-GB" altLang="en-US" smtClean="0"/>
          </a:p>
        </p:txBody>
      </p:sp>
      <p:sp>
        <p:nvSpPr>
          <p:cNvPr id="94212" name="AutoShape 2"/>
          <p:cNvSpPr>
            <a:spLocks noChangeArrowheads="1"/>
          </p:cNvSpPr>
          <p:nvPr/>
        </p:nvSpPr>
        <p:spPr bwMode="auto">
          <a:xfrm>
            <a:off x="611188" y="3365500"/>
            <a:ext cx="7161212" cy="4794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4213" name="Text Box 3"/>
          <p:cNvSpPr txBox="1">
            <a:spLocks noChangeArrowheads="1"/>
          </p:cNvSpPr>
          <p:nvPr/>
        </p:nvSpPr>
        <p:spPr bwMode="auto">
          <a:xfrm>
            <a:off x="1022350" y="2025650"/>
            <a:ext cx="70993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Decomposition into Areas of Functionality</a:t>
            </a:r>
            <a:endParaRPr lang="en-GB" dirty="0"/>
          </a:p>
        </p:txBody>
      </p:sp>
      <p:sp>
        <p:nvSpPr>
          <p:cNvPr id="8" name="Content Placeholder 7"/>
          <p:cNvSpPr>
            <a:spLocks noGrp="1"/>
          </p:cNvSpPr>
          <p:nvPr>
            <p:ph idx="1"/>
          </p:nvPr>
        </p:nvSpPr>
        <p:spPr/>
        <p:txBody>
          <a:bodyPr/>
          <a:lstStyle/>
          <a:p>
            <a:endParaRPr lang="en-GB"/>
          </a:p>
        </p:txBody>
      </p:sp>
      <p:sp>
        <p:nvSpPr>
          <p:cNvPr id="4" name="Slide Number Placeholder 3"/>
          <p:cNvSpPr>
            <a:spLocks noGrp="1"/>
          </p:cNvSpPr>
          <p:nvPr>
            <p:ph type="sldNum" sz="quarter" idx="4294967295"/>
          </p:nvPr>
        </p:nvSpPr>
        <p:spPr>
          <a:xfrm>
            <a:off x="7239000" y="6248400"/>
            <a:ext cx="1905000" cy="457200"/>
          </a:xfrm>
          <a:prstGeom prst="rect">
            <a:avLst/>
          </a:prstGeom>
        </p:spPr>
        <p:txBody>
          <a:bodyPr/>
          <a:lstStyle/>
          <a:p>
            <a:pPr>
              <a:defRPr/>
            </a:pPr>
            <a:fld id="{864D2FA7-8BFA-4249-AA6C-222771949FE8}" type="slidenum">
              <a:rPr lang="en-GB" altLang="en-US" smtClean="0"/>
              <a:pPr>
                <a:defRPr/>
              </a:pPr>
              <a:t>6</a:t>
            </a:fld>
            <a:endParaRPr lang="en-GB" altLang="en-US"/>
          </a:p>
        </p:txBody>
      </p:sp>
    </p:spTree>
    <p:extLst>
      <p:ext uri="{BB962C8B-B14F-4D97-AF65-F5344CB8AC3E}">
        <p14:creationId xmlns:p14="http://schemas.microsoft.com/office/powerpoint/2010/main" val="645418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91" y="523587"/>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2155667"/>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Parallelogram 4"/>
          <p:cNvSpPr/>
          <p:nvPr/>
        </p:nvSpPr>
        <p:spPr bwMode="auto">
          <a:xfrm>
            <a:off x="2051720"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6" name="TextBox 5"/>
          <p:cNvSpPr txBox="1"/>
          <p:nvPr/>
        </p:nvSpPr>
        <p:spPr>
          <a:xfrm rot="18775701">
            <a:off x="2524427" y="2572408"/>
            <a:ext cx="1136145"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Ticketing</a:t>
            </a:r>
            <a:endParaRPr lang="en-GB" sz="2000" b="1" dirty="0">
              <a:solidFill>
                <a:srgbClr val="000000"/>
              </a:solidFill>
              <a:latin typeface="Calibri" panose="020F0502020204030204" pitchFamily="34" charset="0"/>
              <a:cs typeface="Calibri" panose="020F0502020204030204" pitchFamily="34" charset="0"/>
            </a:endParaRPr>
          </a:p>
        </p:txBody>
      </p:sp>
      <p:sp>
        <p:nvSpPr>
          <p:cNvPr id="7" name="Parallelogram 6"/>
          <p:cNvSpPr/>
          <p:nvPr/>
        </p:nvSpPr>
        <p:spPr bwMode="auto">
          <a:xfrm>
            <a:off x="3210524"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8" name="TextBox 7"/>
          <p:cNvSpPr txBox="1"/>
          <p:nvPr/>
        </p:nvSpPr>
        <p:spPr>
          <a:xfrm rot="18775701">
            <a:off x="3661624" y="2585014"/>
            <a:ext cx="1179361"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Payment </a:t>
            </a:r>
            <a:endParaRPr lang="en-GB" sz="2000" b="1" dirty="0">
              <a:solidFill>
                <a:srgbClr val="000000"/>
              </a:solidFill>
              <a:latin typeface="Calibri" panose="020F0502020204030204" pitchFamily="34" charset="0"/>
              <a:cs typeface="Calibri" panose="020F0502020204030204" pitchFamily="34" charset="0"/>
            </a:endParaRPr>
          </a:p>
        </p:txBody>
      </p:sp>
      <p:sp>
        <p:nvSpPr>
          <p:cNvPr id="9" name="Parallelogram 8"/>
          <p:cNvSpPr/>
          <p:nvPr/>
        </p:nvSpPr>
        <p:spPr bwMode="auto">
          <a:xfrm>
            <a:off x="4578824"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0" name="TextBox 9"/>
          <p:cNvSpPr txBox="1"/>
          <p:nvPr/>
        </p:nvSpPr>
        <p:spPr>
          <a:xfrm rot="18775701">
            <a:off x="4944551" y="2424932"/>
            <a:ext cx="1350113" cy="682238"/>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Group </a:t>
            </a:r>
            <a:br>
              <a:rPr lang="en-US" sz="2000" b="1" dirty="0" smtClean="0">
                <a:solidFill>
                  <a:srgbClr val="000000"/>
                </a:solidFill>
                <a:latin typeface="Calibri" panose="020F0502020204030204" pitchFamily="34" charset="0"/>
                <a:cs typeface="Calibri" panose="020F0502020204030204" pitchFamily="34" charset="0"/>
              </a:rPr>
            </a:br>
            <a:r>
              <a:rPr lang="en-US" sz="2000" b="1" dirty="0" smtClean="0">
                <a:solidFill>
                  <a:srgbClr val="000000"/>
                </a:solidFill>
                <a:latin typeface="Calibri" panose="020F0502020204030204" pitchFamily="34" charset="0"/>
                <a:cs typeface="Calibri" panose="020F0502020204030204" pitchFamily="34" charset="0"/>
              </a:rPr>
              <a:t>Interaction</a:t>
            </a:r>
            <a:endParaRPr lang="en-GB" sz="2000" b="1" dirty="0">
              <a:solidFill>
                <a:srgbClr val="000000"/>
              </a:solidFill>
              <a:latin typeface="Calibri" panose="020F0502020204030204" pitchFamily="34" charset="0"/>
              <a:cs typeface="Calibri" panose="020F0502020204030204" pitchFamily="34" charset="0"/>
            </a:endParaRPr>
          </a:p>
        </p:txBody>
      </p:sp>
      <p:sp>
        <p:nvSpPr>
          <p:cNvPr id="11" name="Parallelogram 10"/>
          <p:cNvSpPr/>
          <p:nvPr/>
        </p:nvSpPr>
        <p:spPr bwMode="auto">
          <a:xfrm>
            <a:off x="5737628"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2" name="TextBox 11"/>
          <p:cNvSpPr txBox="1"/>
          <p:nvPr/>
        </p:nvSpPr>
        <p:spPr>
          <a:xfrm rot="18775701">
            <a:off x="5911157" y="2585014"/>
            <a:ext cx="1734513"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Queue Length </a:t>
            </a:r>
            <a:endParaRPr lang="en-GB" sz="2000" b="1" dirty="0">
              <a:solidFill>
                <a:srgbClr val="000000"/>
              </a:solidFill>
              <a:latin typeface="Calibri" panose="020F0502020204030204" pitchFamily="34" charset="0"/>
              <a:cs typeface="Calibri" panose="020F0502020204030204" pitchFamily="34" charset="0"/>
            </a:endParaRPr>
          </a:p>
        </p:txBody>
      </p:sp>
      <p:grpSp>
        <p:nvGrpSpPr>
          <p:cNvPr id="53" name="Group 52"/>
          <p:cNvGrpSpPr/>
          <p:nvPr/>
        </p:nvGrpSpPr>
        <p:grpSpPr>
          <a:xfrm>
            <a:off x="178060" y="2162040"/>
            <a:ext cx="8349516" cy="4586879"/>
            <a:chOff x="178060" y="2162040"/>
            <a:chExt cx="8349516" cy="4586879"/>
          </a:xfrm>
        </p:grpSpPr>
        <p:grpSp>
          <p:nvGrpSpPr>
            <p:cNvPr id="52" name="Group 51"/>
            <p:cNvGrpSpPr/>
            <p:nvPr/>
          </p:nvGrpSpPr>
          <p:grpSpPr>
            <a:xfrm>
              <a:off x="178060" y="2162040"/>
              <a:ext cx="8349516" cy="4586879"/>
              <a:chOff x="182924" y="2098757"/>
              <a:chExt cx="8349516" cy="4586879"/>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182924" y="5669973"/>
                <a:ext cx="2521732" cy="1015663"/>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Decomposition in the</a:t>
                </a:r>
              </a:p>
              <a:p>
                <a:pPr algn="ctr"/>
                <a:r>
                  <a:rPr lang="en-US" sz="2000" dirty="0" smtClean="0">
                    <a:solidFill>
                      <a:srgbClr val="000000"/>
                    </a:solidFill>
                    <a:latin typeface="Calibri" panose="020F0502020204030204" pitchFamily="34" charset="0"/>
                    <a:cs typeface="Calibri" panose="020F0502020204030204" pitchFamily="34" charset="0"/>
                  </a:rPr>
                  <a:t> implementation / technology stack</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988840"/>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5868144" y="1273440"/>
            <a:ext cx="2837804"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cs typeface="Calibri" panose="020F0502020204030204" pitchFamily="34" charset="0"/>
              </a:rPr>
              <a:t>Functional Dimension</a:t>
            </a:r>
          </a:p>
          <a:p>
            <a:r>
              <a:rPr lang="en-US" sz="2000" dirty="0" smtClean="0">
                <a:solidFill>
                  <a:schemeClr val="bg1">
                    <a:lumMod val="65000"/>
                  </a:schemeClr>
                </a:solidFill>
                <a:latin typeface="Calibri" panose="020F0502020204030204" pitchFamily="34" charset="0"/>
                <a:cs typeface="Calibri" panose="020F0502020204030204" pitchFamily="34" charset="0"/>
              </a:rPr>
              <a:t>(in the ‘problem domain’)</a:t>
            </a:r>
            <a:endParaRPr lang="en-GB" sz="20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0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91" y="523587"/>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2155667"/>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Parallelogram 4"/>
          <p:cNvSpPr/>
          <p:nvPr/>
        </p:nvSpPr>
        <p:spPr bwMode="auto">
          <a:xfrm>
            <a:off x="2051720"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6" name="TextBox 5"/>
          <p:cNvSpPr txBox="1"/>
          <p:nvPr/>
        </p:nvSpPr>
        <p:spPr>
          <a:xfrm rot="18775701">
            <a:off x="2524427" y="2572408"/>
            <a:ext cx="1136145"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Ticketing</a:t>
            </a:r>
            <a:endParaRPr lang="en-GB" sz="2000" b="1" dirty="0">
              <a:solidFill>
                <a:srgbClr val="000000"/>
              </a:solidFill>
              <a:latin typeface="Calibri" panose="020F0502020204030204" pitchFamily="34" charset="0"/>
              <a:cs typeface="Calibri" panose="020F0502020204030204" pitchFamily="34" charset="0"/>
            </a:endParaRPr>
          </a:p>
        </p:txBody>
      </p:sp>
      <p:sp>
        <p:nvSpPr>
          <p:cNvPr id="7" name="Parallelogram 6"/>
          <p:cNvSpPr/>
          <p:nvPr/>
        </p:nvSpPr>
        <p:spPr bwMode="auto">
          <a:xfrm>
            <a:off x="3210524"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8" name="TextBox 7"/>
          <p:cNvSpPr txBox="1"/>
          <p:nvPr/>
        </p:nvSpPr>
        <p:spPr>
          <a:xfrm rot="18775701">
            <a:off x="3661624" y="2585014"/>
            <a:ext cx="1179361"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Payment </a:t>
            </a:r>
            <a:endParaRPr lang="en-GB" sz="2000" b="1" dirty="0">
              <a:solidFill>
                <a:srgbClr val="000000"/>
              </a:solidFill>
              <a:latin typeface="Calibri" panose="020F0502020204030204" pitchFamily="34" charset="0"/>
              <a:cs typeface="Calibri" panose="020F0502020204030204" pitchFamily="34" charset="0"/>
            </a:endParaRPr>
          </a:p>
        </p:txBody>
      </p:sp>
      <p:sp>
        <p:nvSpPr>
          <p:cNvPr id="9" name="Parallelogram 8"/>
          <p:cNvSpPr/>
          <p:nvPr/>
        </p:nvSpPr>
        <p:spPr bwMode="auto">
          <a:xfrm>
            <a:off x="4578824"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0" name="TextBox 9"/>
          <p:cNvSpPr txBox="1"/>
          <p:nvPr/>
        </p:nvSpPr>
        <p:spPr>
          <a:xfrm rot="18775701">
            <a:off x="4944551" y="2424932"/>
            <a:ext cx="1350113" cy="682238"/>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Group </a:t>
            </a:r>
            <a:br>
              <a:rPr lang="en-US" sz="2000" b="1" dirty="0" smtClean="0">
                <a:solidFill>
                  <a:srgbClr val="000000"/>
                </a:solidFill>
                <a:latin typeface="Calibri" panose="020F0502020204030204" pitchFamily="34" charset="0"/>
                <a:cs typeface="Calibri" panose="020F0502020204030204" pitchFamily="34" charset="0"/>
              </a:rPr>
            </a:br>
            <a:r>
              <a:rPr lang="en-US" sz="2000" b="1" dirty="0" smtClean="0">
                <a:solidFill>
                  <a:srgbClr val="000000"/>
                </a:solidFill>
                <a:latin typeface="Calibri" panose="020F0502020204030204" pitchFamily="34" charset="0"/>
                <a:cs typeface="Calibri" panose="020F0502020204030204" pitchFamily="34" charset="0"/>
              </a:rPr>
              <a:t>Interaction</a:t>
            </a:r>
            <a:endParaRPr lang="en-GB" sz="2000" b="1" dirty="0">
              <a:solidFill>
                <a:srgbClr val="000000"/>
              </a:solidFill>
              <a:latin typeface="Calibri" panose="020F0502020204030204" pitchFamily="34" charset="0"/>
              <a:cs typeface="Calibri" panose="020F0502020204030204" pitchFamily="34" charset="0"/>
            </a:endParaRPr>
          </a:p>
        </p:txBody>
      </p:sp>
      <p:sp>
        <p:nvSpPr>
          <p:cNvPr id="11" name="Parallelogram 10"/>
          <p:cNvSpPr/>
          <p:nvPr/>
        </p:nvSpPr>
        <p:spPr bwMode="auto">
          <a:xfrm>
            <a:off x="5737628"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2" name="TextBox 11"/>
          <p:cNvSpPr txBox="1"/>
          <p:nvPr/>
        </p:nvSpPr>
        <p:spPr>
          <a:xfrm rot="18775701">
            <a:off x="5911157" y="2585014"/>
            <a:ext cx="1734513"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Queue Length </a:t>
            </a:r>
            <a:endParaRPr lang="en-GB" sz="2000" b="1" dirty="0">
              <a:solidFill>
                <a:srgbClr val="000000"/>
              </a:solidFill>
              <a:latin typeface="Calibri" panose="020F0502020204030204" pitchFamily="34" charset="0"/>
              <a:cs typeface="Calibri" panose="020F0502020204030204" pitchFamily="34" charset="0"/>
            </a:endParaRPr>
          </a:p>
        </p:txBody>
      </p:sp>
      <p:grpSp>
        <p:nvGrpSpPr>
          <p:cNvPr id="53" name="Group 52"/>
          <p:cNvGrpSpPr/>
          <p:nvPr/>
        </p:nvGrpSpPr>
        <p:grpSpPr>
          <a:xfrm>
            <a:off x="178060" y="2162040"/>
            <a:ext cx="8349516" cy="4586879"/>
            <a:chOff x="178060" y="2162040"/>
            <a:chExt cx="8349516" cy="4586879"/>
          </a:xfrm>
        </p:grpSpPr>
        <p:grpSp>
          <p:nvGrpSpPr>
            <p:cNvPr id="52" name="Group 51"/>
            <p:cNvGrpSpPr/>
            <p:nvPr/>
          </p:nvGrpSpPr>
          <p:grpSpPr>
            <a:xfrm>
              <a:off x="178060" y="2162040"/>
              <a:ext cx="8349516" cy="4586879"/>
              <a:chOff x="182924" y="2098757"/>
              <a:chExt cx="8349516" cy="4586879"/>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182924" y="5669973"/>
                <a:ext cx="2521732" cy="1015663"/>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Decomposition in the</a:t>
                </a:r>
              </a:p>
              <a:p>
                <a:pPr algn="ctr"/>
                <a:r>
                  <a:rPr lang="en-US" sz="2000" dirty="0" smtClean="0">
                    <a:solidFill>
                      <a:srgbClr val="000000"/>
                    </a:solidFill>
                    <a:latin typeface="Calibri" panose="020F0502020204030204" pitchFamily="34" charset="0"/>
                    <a:cs typeface="Calibri" panose="020F0502020204030204" pitchFamily="34" charset="0"/>
                  </a:rPr>
                  <a:t> implementation / technology stack</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Calibri" panose="020F0502020204030204" pitchFamily="34" charset="0"/>
                    <a:cs typeface="Calibri" panose="020F0502020204030204" pitchFamily="34" charset="0"/>
                  </a:rPr>
                  <a:t>UI</a:t>
                </a:r>
                <a:endParaRPr lang="en-GB" b="1" dirty="0">
                  <a:solidFill>
                    <a:srgbClr val="000000"/>
                  </a:solidFill>
                  <a:latin typeface="Calibri" panose="020F0502020204030204" pitchFamily="34" charset="0"/>
                  <a:cs typeface="Calibri" panose="020F0502020204030204" pitchFamily="34"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988840"/>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7368722" y="1273440"/>
            <a:ext cx="1337226" cy="707886"/>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Functional </a:t>
            </a:r>
          </a:p>
          <a:p>
            <a:r>
              <a:rPr lang="en-US" sz="2000" dirty="0">
                <a:solidFill>
                  <a:srgbClr val="000000"/>
                </a:solidFill>
                <a:latin typeface="Calibri" panose="020F0502020204030204" pitchFamily="34" charset="0"/>
                <a:cs typeface="Calibri" panose="020F0502020204030204" pitchFamily="34" charset="0"/>
              </a:rPr>
              <a:t>Dimension</a:t>
            </a:r>
            <a:endParaRPr lang="en-GB" sz="2000" dirty="0">
              <a:solidFill>
                <a:srgbClr val="000000"/>
              </a:solidFill>
              <a:latin typeface="Calibri" panose="020F0502020204030204" pitchFamily="34" charset="0"/>
              <a:cs typeface="Calibri" panose="020F0502020204030204" pitchFamily="34" charset="0"/>
            </a:endParaRPr>
          </a:p>
        </p:txBody>
      </p:sp>
      <p:sp>
        <p:nvSpPr>
          <p:cNvPr id="3" name="Rectangle 2"/>
          <p:cNvSpPr/>
          <p:nvPr/>
        </p:nvSpPr>
        <p:spPr>
          <a:xfrm>
            <a:off x="2119586" y="4887962"/>
            <a:ext cx="551754" cy="461665"/>
          </a:xfrm>
          <a:prstGeom prst="rect">
            <a:avLst/>
          </a:prstGeom>
        </p:spPr>
        <p:txBody>
          <a:bodyPr wrap="none">
            <a:spAutoFit/>
          </a:bodyPr>
          <a:lstStyle/>
          <a:p>
            <a:r>
              <a:rPr lang="en-US" b="1" dirty="0" smtClean="0">
                <a:solidFill>
                  <a:srgbClr val="000000"/>
                </a:solidFill>
                <a:latin typeface="Calibri" panose="020F0502020204030204" pitchFamily="34" charset="0"/>
                <a:cs typeface="Calibri" panose="020F0502020204030204" pitchFamily="34" charset="0"/>
              </a:rPr>
              <a:t>DB</a:t>
            </a:r>
            <a:endParaRPr lang="en-GB" dirty="0"/>
          </a:p>
        </p:txBody>
      </p:sp>
    </p:spTree>
    <p:extLst>
      <p:ext uri="{BB962C8B-B14F-4D97-AF65-F5344CB8AC3E}">
        <p14:creationId xmlns:p14="http://schemas.microsoft.com/office/powerpoint/2010/main" val="24019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Radio-Alarm Clock</a:t>
            </a:r>
            <a:endParaRPr lang="en-GB" dirty="0"/>
          </a:p>
        </p:txBody>
      </p:sp>
      <p:sp>
        <p:nvSpPr>
          <p:cNvPr id="3" name="Content Placeholder 2"/>
          <p:cNvSpPr>
            <a:spLocks noGrp="1"/>
          </p:cNvSpPr>
          <p:nvPr>
            <p:ph idx="1"/>
          </p:nvPr>
        </p:nvSpPr>
        <p:spPr>
          <a:xfrm>
            <a:off x="395536" y="5517232"/>
            <a:ext cx="8424936" cy="936104"/>
          </a:xfrm>
        </p:spPr>
        <p:txBody>
          <a:bodyPr/>
          <a:lstStyle/>
          <a:p>
            <a:pPr marL="0" indent="0">
              <a:buNone/>
            </a:pPr>
            <a:r>
              <a:rPr lang="en-US" dirty="0" smtClean="0"/>
              <a:t>Identify from subsystems the radio-alarm clock can be built.</a:t>
            </a:r>
            <a:endParaRPr lang="en-GB" dirty="0"/>
          </a:p>
        </p:txBody>
      </p:sp>
      <p:pic>
        <p:nvPicPr>
          <p:cNvPr id="4" name="Picture 3"/>
          <p:cNvPicPr>
            <a:picLocks noChangeAspect="1"/>
          </p:cNvPicPr>
          <p:nvPr/>
        </p:nvPicPr>
        <p:blipFill rotWithShape="1">
          <a:blip r:embed="rId3"/>
          <a:srcRect t="19551" b="13250"/>
          <a:stretch/>
        </p:blipFill>
        <p:spPr>
          <a:xfrm>
            <a:off x="1835696" y="1336643"/>
            <a:ext cx="5705872" cy="38342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54547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Default Design">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11830</TotalTime>
  <Words>2487</Words>
  <Application>Microsoft Office PowerPoint</Application>
  <PresentationFormat>On-screen Show (4:3)</PresentationFormat>
  <Paragraphs>838</Paragraphs>
  <Slides>59</Slides>
  <Notes>42</Notes>
  <HiddenSlides>6</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59</vt:i4>
      </vt:variant>
    </vt:vector>
  </HeadingPairs>
  <TitlesOfParts>
    <vt:vector size="74" baseType="lpstr">
      <vt:lpstr>Lucida Sans Unicode</vt:lpstr>
      <vt:lpstr>Arial</vt:lpstr>
      <vt:lpstr>Calibri</vt:lpstr>
      <vt:lpstr>MS PGothic</vt:lpstr>
      <vt:lpstr>Akzidenz-Bd for Chalmers</vt:lpstr>
      <vt:lpstr>Times New Roman</vt:lpstr>
      <vt:lpstr>Symbol</vt:lpstr>
      <vt:lpstr>Arial Narrow</vt:lpstr>
      <vt:lpstr>Wingdings</vt:lpstr>
      <vt:lpstr>Arial Black</vt:lpstr>
      <vt:lpstr>Geneva</vt:lpstr>
      <vt:lpstr>1_Default Design</vt:lpstr>
      <vt:lpstr>1_CHALMERS-GU_ppt-mall_eng_okt2010</vt:lpstr>
      <vt:lpstr>2_CHALMERS-GU_ppt-mall_eng_okt2010</vt:lpstr>
      <vt:lpstr>Pixel</vt:lpstr>
      <vt:lpstr>Architectural Styles</vt:lpstr>
      <vt:lpstr>PowerPoint Presentation</vt:lpstr>
      <vt:lpstr>Schedule</vt:lpstr>
      <vt:lpstr> Learning Objectives of this lecture</vt:lpstr>
      <vt:lpstr>Recap</vt:lpstr>
      <vt:lpstr>Decomposition into Areas of Functionality</vt:lpstr>
      <vt:lpstr>Subsystems vs Layering</vt:lpstr>
      <vt:lpstr>Subsystems vs Layering</vt:lpstr>
      <vt:lpstr>Radio-Alarm Clock</vt:lpstr>
      <vt:lpstr>PowerPoint Presentation</vt:lpstr>
      <vt:lpstr>Radio Alarm Clock (initial)</vt:lpstr>
      <vt:lpstr>Radio Alarm Clock</vt:lpstr>
      <vt:lpstr>Radio Alarm Clock</vt:lpstr>
      <vt:lpstr>Radio Alarm Clock</vt:lpstr>
      <vt:lpstr>Radio Alarm Clock</vt:lpstr>
      <vt:lpstr>Which Design and Why?</vt:lpstr>
      <vt:lpstr>Factor out what is common</vt:lpstr>
      <vt:lpstr>Example Design Case:  Web Shop</vt:lpstr>
      <vt:lpstr>Example Design Case: Web Shop</vt:lpstr>
      <vt:lpstr>Structure/Group Functionality</vt:lpstr>
      <vt:lpstr>Web Shop: Functional Areas (V0.1)</vt:lpstr>
      <vt:lpstr>Check Use Cases Against Functional Areas</vt:lpstr>
      <vt:lpstr>Web Shop: Functional Areas (V0.2)</vt:lpstr>
      <vt:lpstr>Web Shop: Responsabilities</vt:lpstr>
      <vt:lpstr>PowerPoint Presentation</vt:lpstr>
      <vt:lpstr>Conceptual integrity counter example!</vt:lpstr>
      <vt:lpstr>Cordoba, Spain</vt:lpstr>
      <vt:lpstr>Conceptual Integrity in Software</vt:lpstr>
      <vt:lpstr>PowerPoint Presentation</vt:lpstr>
      <vt:lpstr>PowerPoint Presentation</vt:lpstr>
      <vt:lpstr>CONTENTS</vt:lpstr>
      <vt:lpstr>What is an Architectural Style?</vt:lpstr>
      <vt:lpstr>Architectural style 1/2</vt:lpstr>
      <vt:lpstr>Architectural style</vt:lpstr>
      <vt:lpstr>Architectural style 2/2</vt:lpstr>
      <vt:lpstr>What is a Style?</vt:lpstr>
      <vt:lpstr>Maturing Discipline</vt:lpstr>
      <vt:lpstr>On Codification of Engineering Knowledge</vt:lpstr>
      <vt:lpstr>CONTENTS</vt:lpstr>
      <vt:lpstr>Client-Server Architectures</vt:lpstr>
      <vt:lpstr>What is Client / Server?</vt:lpstr>
      <vt:lpstr>Why Client / Server?</vt:lpstr>
      <vt:lpstr>3-tier Reference Model</vt:lpstr>
      <vt:lpstr>Client / Server Style</vt:lpstr>
      <vt:lpstr>Deployment of C/S Model</vt:lpstr>
      <vt:lpstr>C/S Example: Thin Client</vt:lpstr>
      <vt:lpstr>C/S Example: Thick Client</vt:lpstr>
      <vt:lpstr>Client/Server in terms of Characteristics</vt:lpstr>
      <vt:lpstr>Example 3-tier System</vt:lpstr>
      <vt:lpstr>Deployment: Many physical clients and servers</vt:lpstr>
      <vt:lpstr>Business Logic Layer</vt:lpstr>
      <vt:lpstr>Types of business logic</vt:lpstr>
      <vt:lpstr>Client / Server Summary</vt:lpstr>
      <vt:lpstr>Emergent Interface Technologies</vt:lpstr>
      <vt:lpstr>Client-Server</vt:lpstr>
      <vt:lpstr>WWW Sources for C/S</vt:lpstr>
      <vt:lpstr>PowerPoint Presentation</vt:lpstr>
      <vt:lpstr>Summary Architectural Styles</vt:lpstr>
      <vt:lpstr>CONTENTS</vt:lpstr>
    </vt:vector>
  </TitlesOfParts>
  <Company>Facilitair Bedrijf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 ppt versie 0.3</dc:title>
  <dc:creator>MRV Chaudron</dc:creator>
  <dc:description>TUE Logos font embedded</dc:description>
  <cp:lastModifiedBy>Michel Chaudron</cp:lastModifiedBy>
  <cp:revision>240</cp:revision>
  <cp:lastPrinted>2003-06-19T20:16:15Z</cp:lastPrinted>
  <dcterms:created xsi:type="dcterms:W3CDTF">1999-09-23T09:59:52Z</dcterms:created>
  <dcterms:modified xsi:type="dcterms:W3CDTF">2019-09-20T13:08:45Z</dcterms:modified>
</cp:coreProperties>
</file>