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97" r:id="rId2"/>
  </p:sldMasterIdLst>
  <p:notesMasterIdLst>
    <p:notesMasterId r:id="rId54"/>
  </p:notesMasterIdLst>
  <p:handoutMasterIdLst>
    <p:handoutMasterId r:id="rId55"/>
  </p:handoutMasterIdLst>
  <p:sldIdLst>
    <p:sldId id="598" r:id="rId3"/>
    <p:sldId id="639" r:id="rId4"/>
    <p:sldId id="642" r:id="rId5"/>
    <p:sldId id="345" r:id="rId6"/>
    <p:sldId id="620" r:id="rId7"/>
    <p:sldId id="350" r:id="rId8"/>
    <p:sldId id="645" r:id="rId9"/>
    <p:sldId id="658" r:id="rId10"/>
    <p:sldId id="660" r:id="rId11"/>
    <p:sldId id="644" r:id="rId12"/>
    <p:sldId id="643" r:id="rId13"/>
    <p:sldId id="646" r:id="rId14"/>
    <p:sldId id="659" r:id="rId15"/>
    <p:sldId id="638" r:id="rId16"/>
    <p:sldId id="347" r:id="rId17"/>
    <p:sldId id="647" r:id="rId18"/>
    <p:sldId id="648" r:id="rId19"/>
    <p:sldId id="649" r:id="rId20"/>
    <p:sldId id="650" r:id="rId21"/>
    <p:sldId id="651" r:id="rId22"/>
    <p:sldId id="661" r:id="rId23"/>
    <p:sldId id="664" r:id="rId24"/>
    <p:sldId id="662" r:id="rId25"/>
    <p:sldId id="652" r:id="rId26"/>
    <p:sldId id="653" r:id="rId27"/>
    <p:sldId id="654" r:id="rId28"/>
    <p:sldId id="655" r:id="rId29"/>
    <p:sldId id="665" r:id="rId30"/>
    <p:sldId id="656" r:id="rId31"/>
    <p:sldId id="657" r:id="rId32"/>
    <p:sldId id="621" r:id="rId33"/>
    <p:sldId id="622" r:id="rId34"/>
    <p:sldId id="623" r:id="rId35"/>
    <p:sldId id="624" r:id="rId36"/>
    <p:sldId id="625" r:id="rId37"/>
    <p:sldId id="626" r:id="rId38"/>
    <p:sldId id="627" r:id="rId39"/>
    <p:sldId id="667" r:id="rId40"/>
    <p:sldId id="666" r:id="rId41"/>
    <p:sldId id="628" r:id="rId42"/>
    <p:sldId id="629" r:id="rId43"/>
    <p:sldId id="630" r:id="rId44"/>
    <p:sldId id="631" r:id="rId45"/>
    <p:sldId id="632" r:id="rId46"/>
    <p:sldId id="633" r:id="rId47"/>
    <p:sldId id="634" r:id="rId48"/>
    <p:sldId id="635" r:id="rId49"/>
    <p:sldId id="636" r:id="rId50"/>
    <p:sldId id="374" r:id="rId51"/>
    <p:sldId id="585" r:id="rId52"/>
    <p:sldId id="419" r:id="rId5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E2E918-D8D7-4E89-8250-1A3E2A9EDAD7}">
          <p14:sldIdLst>
            <p14:sldId id="598"/>
            <p14:sldId id="639"/>
            <p14:sldId id="642"/>
            <p14:sldId id="345"/>
            <p14:sldId id="620"/>
            <p14:sldId id="350"/>
            <p14:sldId id="645"/>
            <p14:sldId id="658"/>
            <p14:sldId id="660"/>
            <p14:sldId id="644"/>
            <p14:sldId id="643"/>
            <p14:sldId id="646"/>
            <p14:sldId id="659"/>
            <p14:sldId id="638"/>
            <p14:sldId id="347"/>
          </p14:sldIdLst>
        </p14:section>
        <p14:section name="Untitled Section" id="{1E0016DA-9EF7-461A-A5A3-2F7C1F3E0F6F}">
          <p14:sldIdLst>
            <p14:sldId id="647"/>
            <p14:sldId id="648"/>
            <p14:sldId id="649"/>
            <p14:sldId id="650"/>
            <p14:sldId id="651"/>
            <p14:sldId id="661"/>
            <p14:sldId id="664"/>
            <p14:sldId id="662"/>
            <p14:sldId id="652"/>
            <p14:sldId id="653"/>
            <p14:sldId id="654"/>
            <p14:sldId id="655"/>
            <p14:sldId id="665"/>
            <p14:sldId id="656"/>
            <p14:sldId id="657"/>
          </p14:sldIdLst>
        </p14:section>
        <p14:section name="Untitled Section" id="{2CA408AD-63C7-41ED-B6F4-DE4EF1D5834F}">
          <p14:sldIdLst>
            <p14:sldId id="621"/>
            <p14:sldId id="622"/>
            <p14:sldId id="623"/>
            <p14:sldId id="624"/>
            <p14:sldId id="625"/>
            <p14:sldId id="626"/>
            <p14:sldId id="627"/>
            <p14:sldId id="667"/>
            <p14:sldId id="666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</p14:sldIdLst>
        </p14:section>
        <p14:section name="Untitled Section" id="{26C371BA-0C72-4EC5-85B3-19D154DB1A4B}">
          <p14:sldIdLst>
            <p14:sldId id="374"/>
          </p14:sldIdLst>
        </p14:section>
        <p14:section name="Untitled Section" id="{BC77867B-81B0-48AB-BF67-0B4B5EF6A6EC}">
          <p14:sldIdLst>
            <p14:sldId id="585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AA1"/>
    <a:srgbClr val="B9E8FF"/>
    <a:srgbClr val="99FFCC"/>
    <a:srgbClr val="FCF8AC"/>
    <a:srgbClr val="FCF8A0"/>
    <a:srgbClr val="009900"/>
    <a:srgbClr val="33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7" autoAdjust="0"/>
    <p:restoredTop sz="95394" autoAdjust="0"/>
  </p:normalViewPr>
  <p:slideViewPr>
    <p:cSldViewPr>
      <p:cViewPr varScale="1">
        <p:scale>
          <a:sx n="89" d="100"/>
          <a:sy n="89" d="100"/>
        </p:scale>
        <p:origin x="8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2C38E0-69B2-4522-871C-14A3FB2E31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074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595939-95CF-4980-8327-028470FC0C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12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3067C5-A2E2-427C-9AF3-8C26AAF32BDE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485290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983228-87EC-4690-BB2D-78C8874C97B0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975202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C8A825-8FEF-444D-8227-BDEB6FD64724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144002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BEB3AA-FFC1-4917-B166-457F147C4624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157527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9B20AC-A51A-4EF6-80FE-D5449AB57B57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230009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53FB8-6C3A-4D52-963B-ED04EB44A179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546031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E31C55-D7CA-41B1-AD7F-F041F88D8EF7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What is wrong with ASCI as data representation? There is XML in which to code semantic information.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7867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7725B8-31BE-4D9C-ABA3-3158EBF8EAE5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What is wrong with ASCI as data representation? There is XML in which to code semantic information.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37853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33FDD7-4F6B-493C-A83A-0CC629770512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862130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AF95E1-89BF-406C-BF55-A78785FFCF2E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640303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C8184E-14A5-4BD8-9E94-20342EBD88DD}" type="slidenum">
              <a:rPr lang="en-GB" altLang="en-US" smtClean="0"/>
              <a:pPr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67496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2019: other</a:t>
            </a:r>
            <a:r>
              <a:rPr lang="en-US" baseline="0" dirty="0" smtClean="0"/>
              <a:t> topics that could be added:</a:t>
            </a:r>
          </a:p>
          <a:p>
            <a:r>
              <a:rPr lang="en-US" baseline="0" dirty="0" smtClean="0"/>
              <a:t>- Risk management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95939-95CF-4980-8327-028470FC0C6A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204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D3E3A8-F28B-425C-A41A-8A7DEC227355}" type="slidenum">
              <a:rPr lang="en-GB" altLang="en-US" smtClean="0"/>
              <a:pPr>
                <a:spcBef>
                  <a:spcPct val="0"/>
                </a:spcBef>
              </a:pPr>
              <a:t>32</a:t>
            </a:fld>
            <a:endParaRPr lang="en-GB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r>
              <a:rPr lang="en-US" altLang="en-US" sz="1400" smtClean="0"/>
              <a:t>Overlap with Client-Server paradigm</a:t>
            </a:r>
          </a:p>
          <a:p>
            <a:pPr eaLnBrk="1" hangingPunct="1"/>
            <a:r>
              <a:rPr lang="en-US" altLang="en-US" sz="1400" smtClean="0"/>
              <a:t>if repository is passive and encapsulated and all clients are active</a:t>
            </a:r>
          </a:p>
          <a:p>
            <a:pPr eaLnBrk="1" hangingPunct="1"/>
            <a:endParaRPr lang="en-US" altLang="en-US" sz="1400" smtClean="0"/>
          </a:p>
          <a:p>
            <a:pPr eaLnBrk="1" hangingPunct="1"/>
            <a:r>
              <a:rPr lang="en-US" altLang="en-US" sz="1400" smtClean="0"/>
              <a:t>What are the connectors in the blackboard architecture?</a:t>
            </a:r>
          </a:p>
          <a:p>
            <a:pPr eaLnBrk="1" hangingPunct="1"/>
            <a:r>
              <a:rPr lang="en-US" altLang="en-US" sz="1400" smtClean="0"/>
              <a:t>- the links between the processing units and the dataspace?</a:t>
            </a:r>
          </a:p>
          <a:p>
            <a:pPr eaLnBrk="1" hangingPunct="1"/>
            <a:r>
              <a:rPr lang="en-US" altLang="en-US" sz="1400" smtClean="0"/>
              <a:t>- or the actual blackboard mechanism </a:t>
            </a:r>
          </a:p>
          <a:p>
            <a:pPr eaLnBrk="1" hangingPunct="1"/>
            <a:r>
              <a:rPr lang="en-US" altLang="en-US" sz="1400" smtClean="0"/>
              <a:t>  (which connects all processing units together)?</a:t>
            </a:r>
          </a:p>
        </p:txBody>
      </p:sp>
    </p:spTree>
    <p:extLst>
      <p:ext uri="{BB962C8B-B14F-4D97-AF65-F5344CB8AC3E}">
        <p14:creationId xmlns:p14="http://schemas.microsoft.com/office/powerpoint/2010/main" val="2178740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4B2282-BD4C-46C5-A80D-4F6827911EA5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nl-NL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615603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F66AD0-662B-489F-999B-9FFD06D82785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637281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729D55-F59E-42C8-A23C-1FC6699AFE59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570564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616F1C-9405-4E5D-9155-5F9435DFDFDF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nl-NL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052198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761536-17B8-4212-878C-4638BC32BDC0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65954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729D55-F59E-42C8-A23C-1FC6699AFE59}" type="slidenum">
              <a:rPr lang="en-GB" altLang="en-US" smtClean="0"/>
              <a:pPr>
                <a:spcBef>
                  <a:spcPct val="0"/>
                </a:spcBef>
              </a:pPr>
              <a:t>38</a:t>
            </a:fld>
            <a:endParaRPr lang="en-GB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6314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729D55-F59E-42C8-A23C-1FC6699AFE59}" type="slidenum">
              <a:rPr lang="en-GB" altLang="en-US" smtClean="0"/>
              <a:pPr>
                <a:spcBef>
                  <a:spcPct val="0"/>
                </a:spcBef>
              </a:pPr>
              <a:t>39</a:t>
            </a:fld>
            <a:endParaRPr lang="en-GB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8631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1150AD-8EC0-4576-A0C3-6CD29811E80A}" type="slidenum">
              <a:rPr lang="en-GB" altLang="en-US" smtClean="0"/>
              <a:pPr>
                <a:spcBef>
                  <a:spcPct val="0"/>
                </a:spcBef>
              </a:pPr>
              <a:t>40</a:t>
            </a:fld>
            <a:endParaRPr lang="en-GB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081852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36B718-772B-4126-81DF-F4DD5BE9238C}" type="slidenum">
              <a:rPr lang="en-GB" altLang="en-US" smtClean="0"/>
              <a:pPr>
                <a:spcBef>
                  <a:spcPct val="0"/>
                </a:spcBef>
              </a:pPr>
              <a:t>41</a:t>
            </a:fld>
            <a:endParaRPr lang="en-GB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Phoneme triples was considered but not implemented in Hearsay.</a:t>
            </a:r>
          </a:p>
        </p:txBody>
      </p:sp>
    </p:spTree>
    <p:extLst>
      <p:ext uri="{BB962C8B-B14F-4D97-AF65-F5344CB8AC3E}">
        <p14:creationId xmlns:p14="http://schemas.microsoft.com/office/powerpoint/2010/main" val="68417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0E3ADB-8CD9-43B5-879F-2746AC1DEB6C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478570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6B6A99-2583-43FE-A4C1-8F24A1617EB7}" type="slidenum">
              <a:rPr lang="en-GB" altLang="en-US" smtClean="0"/>
              <a:pPr>
                <a:spcBef>
                  <a:spcPct val="0"/>
                </a:spcBef>
              </a:pPr>
              <a:t>42</a:t>
            </a:fld>
            <a:endParaRPr lang="en-GB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The Randy Davis’ slides showed interactions at only one level above and one level below (with one exception).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For the lower three levels they turned off the top-down – bottom-up structure of the blackboard and forced it to do bottom-up only until they got to the word level.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3603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B018F4-B011-4EE0-ACA0-0282F56EB831}" type="slidenum">
              <a:rPr lang="en-GB" altLang="en-US" smtClean="0"/>
              <a:pPr>
                <a:spcBef>
                  <a:spcPct val="0"/>
                </a:spcBef>
              </a:pPr>
              <a:t>43</a:t>
            </a:fld>
            <a:endParaRPr lang="en-GB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851825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F77B5E-60A8-4CE6-AB7C-1D8173B195BB}" type="slidenum">
              <a:rPr lang="en-GB" altLang="en-US" smtClean="0"/>
              <a:pPr>
                <a:spcBef>
                  <a:spcPct val="0"/>
                </a:spcBef>
              </a:pPr>
              <a:t>44</a:t>
            </a:fld>
            <a:endParaRPr lang="en-GB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8883624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A1ECF9-12B2-49DC-A76E-7AE9847E7A99}" type="slidenum">
              <a:rPr lang="en-GB" altLang="en-US" smtClean="0"/>
              <a:pPr>
                <a:spcBef>
                  <a:spcPct val="0"/>
                </a:spcBef>
              </a:pPr>
              <a:t>45</a:t>
            </a:fld>
            <a:endParaRPr lang="en-GB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63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6387"/>
          </a:xfrm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1554716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0D4A20-87EB-404C-B085-B794A8CBB8B4}" type="slidenum">
              <a:rPr lang="en-GB" altLang="en-US" smtClean="0"/>
              <a:pPr>
                <a:spcBef>
                  <a:spcPct val="0"/>
                </a:spcBef>
              </a:pPr>
              <a:t>46</a:t>
            </a:fld>
            <a:endParaRPr lang="en-GB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21744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9F9F8E-6F4A-4DFE-BE7D-5928850BCCFA}" type="slidenum">
              <a:rPr lang="en-GB" altLang="en-US" smtClean="0"/>
              <a:pPr>
                <a:spcBef>
                  <a:spcPct val="0"/>
                </a:spcBef>
              </a:pPr>
              <a:t>47</a:t>
            </a:fld>
            <a:endParaRPr lang="en-GB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0560092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87C517-3367-42FA-B71C-4DE5D7191657}" type="slidenum">
              <a:rPr lang="en-GB" altLang="en-US" smtClean="0"/>
              <a:pPr>
                <a:spcBef>
                  <a:spcPct val="0"/>
                </a:spcBef>
              </a:pPr>
              <a:t>48</a:t>
            </a:fld>
            <a:endParaRPr lang="en-GB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871202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6137BD-A20A-4DDB-B764-BE846619B305}" type="slidenum">
              <a:rPr lang="en-GB" altLang="en-US" smtClean="0"/>
              <a:pPr>
                <a:spcBef>
                  <a:spcPct val="0"/>
                </a:spcBef>
              </a:pPr>
              <a:t>49</a:t>
            </a:fld>
            <a:endParaRPr lang="en-GB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7751213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AC2FC9-7C16-4835-98FB-6C7D42EB9F37}" type="slidenum">
              <a:rPr lang="en-GB" altLang="en-US" smtClean="0"/>
              <a:pPr>
                <a:spcBef>
                  <a:spcPct val="0"/>
                </a:spcBef>
              </a:pPr>
              <a:t>50</a:t>
            </a:fld>
            <a:endParaRPr lang="en-GB" alt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69096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62887B-A8AD-4A5B-B439-3067CA8D1D79}" type="slidenum">
              <a:rPr lang="en-GB" altLang="en-US" smtClean="0"/>
              <a:pPr>
                <a:spcBef>
                  <a:spcPct val="0"/>
                </a:spcBef>
              </a:pPr>
              <a:t>51</a:t>
            </a:fld>
            <a:endParaRPr lang="en-GB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3987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37C5C-C4C9-469D-842D-78DDF2B5D099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77361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09B000-484D-4B46-B0E7-E1C4DB129048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400" smtClean="0"/>
              <a:t>An architectural style can be regarded as a set of constraints on the architectural components and their interaction</a:t>
            </a:r>
            <a:endParaRPr lang="en-GB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53495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4A381-A58D-42CF-8CE3-600D26F06588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marL="190500" indent="-190500" eaLnBrk="1" hangingPunct="1">
              <a:buFontTx/>
              <a:buChar char="•"/>
            </a:pPr>
            <a:r>
              <a:rPr lang="en-US" altLang="en-US" sz="1400" smtClean="0"/>
              <a:t>A virtual machine architecture can empower the user</a:t>
            </a:r>
          </a:p>
          <a:p>
            <a:pPr marL="190500" indent="-190500" eaLnBrk="1" hangingPunct="1"/>
            <a:r>
              <a:rPr lang="en-US" altLang="en-US" sz="1400" smtClean="0"/>
              <a:t>	by defining a high-level language that allows him to express his ideas </a:t>
            </a:r>
          </a:p>
          <a:p>
            <a:pPr marL="190500" indent="-190500" eaLnBrk="1" hangingPunct="1"/>
            <a:r>
              <a:rPr lang="en-US" altLang="en-US" sz="1400" smtClean="0"/>
              <a:t>	in a easily understandable form</a:t>
            </a:r>
          </a:p>
          <a:p>
            <a:pPr marL="190500" indent="-190500" eaLnBrk="1" hangingPunct="1">
              <a:buFontTx/>
              <a:buChar char="•"/>
            </a:pPr>
            <a:r>
              <a:rPr lang="en-US" altLang="en-US" sz="1400" smtClean="0"/>
              <a:t>In this scenario, the ICT-specialist is not longer responsible </a:t>
            </a:r>
          </a:p>
          <a:p>
            <a:pPr marL="190500" indent="-190500" eaLnBrk="1" hangingPunct="1"/>
            <a:r>
              <a:rPr lang="en-US" altLang="en-US" sz="1400" smtClean="0"/>
              <a:t>	for the application programs </a:t>
            </a:r>
          </a:p>
          <a:p>
            <a:pPr marL="190500" indent="-190500" eaLnBrk="1" hangingPunct="1"/>
            <a:r>
              <a:rPr lang="en-US" altLang="en-US" sz="1400" smtClean="0"/>
              <a:t>	(that execute in a domain that is barely understood by him)</a:t>
            </a:r>
          </a:p>
          <a:p>
            <a:pPr marL="190500" indent="-190500" eaLnBrk="1" hangingPunct="1"/>
            <a:r>
              <a:rPr lang="en-US" altLang="en-US" sz="1400" smtClean="0"/>
              <a:t>	but only for the proper execution platform</a:t>
            </a:r>
          </a:p>
          <a:p>
            <a:pPr marL="190500" indent="-1905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066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1A2396-4863-4AEA-AA91-89F41BBC9207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94662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5BB321-6922-4A63-9789-0AF4C6F19D5C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14772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FDA083-4AA7-421A-A63D-9BDBCB5357F5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59837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AE75F-6321-4670-994E-51C16AA4F7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16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3C04-A49B-4C8C-941A-7ABB69D95F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60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92150"/>
            <a:ext cx="19431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92150"/>
            <a:ext cx="56769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2289C-0A04-41FC-BF12-BC18DEFA37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760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21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536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68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317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58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12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D2D88-24B1-4220-B966-084E4B233BB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64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985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66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B1EC-279B-4232-B251-1678B7F733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533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192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02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409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27500" y="260350"/>
            <a:ext cx="4657725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6513" y="923925"/>
            <a:ext cx="3692525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1438" y="923925"/>
            <a:ext cx="3694112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06513" y="3684588"/>
            <a:ext cx="3692525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438" y="3684588"/>
            <a:ext cx="3694112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53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456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B1A164-8985-47F7-BEA8-BC7E3B3AD0C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22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73238"/>
            <a:ext cx="38100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333875"/>
            <a:ext cx="3810000" cy="2408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381000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0CA2AF-9252-4D8B-8327-DA938B66C8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2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83DFC-D92D-490F-B0AD-4AEC9A87A3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255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3238"/>
            <a:ext cx="38100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E930-CE58-45FE-8936-E935ACEB92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438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09C29-3AD7-4110-9239-72CF253440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16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7185-7F4B-469E-AA89-5AA2E05ACD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56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950" y="63500"/>
            <a:ext cx="4392613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3" name="Bildobjekt 9" descr="Chalmers Univ logo_svart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8" descr="Logo GUeng_leftS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12"/>
          <p:cNvCxnSpPr>
            <a:cxnSpLocks noChangeShapeType="1"/>
          </p:cNvCxnSpPr>
          <p:nvPr userDrawn="1"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68ED-6928-4353-A147-A08F5B46EC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162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C334F-ADE3-412D-9CFB-83A95FDCAA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303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7950" y="63500"/>
            <a:ext cx="4392613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6" name="Bildobjekt 9" descr="Chalmers Univ logo_svart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8" descr="Logo GUeng_leftSV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k 12"/>
          <p:cNvCxnSpPr>
            <a:cxnSpLocks noChangeShapeType="1"/>
          </p:cNvCxnSpPr>
          <p:nvPr userDrawn="1"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43B4-4E43-4BB5-A525-A793AF798A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832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endParaRPr lang="sv-SE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92150"/>
            <a:ext cx="77724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3238"/>
            <a:ext cx="7772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003C0BC-1B1F-4249-AF89-9AC8CCE7B7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0" y="0"/>
            <a:ext cx="3733800" cy="581025"/>
            <a:chOff x="2097" y="1992"/>
            <a:chExt cx="2160" cy="336"/>
          </a:xfrm>
        </p:grpSpPr>
        <p:pic>
          <p:nvPicPr>
            <p:cNvPr id="1036" name="Picture 11" descr="tuelogo_lb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" y="1992"/>
              <a:ext cx="156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2" descr="tuelogo_rb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1992"/>
              <a:ext cx="5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8" descr="subi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0500"/>
            <a:ext cx="117808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07950" y="63500"/>
            <a:ext cx="4392613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v-SE">
              <a:solidFill>
                <a:srgbClr val="FFFFFF"/>
              </a:solidFill>
            </a:endParaRPr>
          </a:p>
        </p:txBody>
      </p:sp>
      <p:pic>
        <p:nvPicPr>
          <p:cNvPr id="1033" name="Bildobjekt 9" descr="Chalmers Univ logo_svart.em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Bildobjekt 8" descr="Logo GUeng_leftSV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5" name="Rak 12"/>
          <p:cNvCxnSpPr>
            <a:cxnSpLocks noChangeShapeType="1"/>
          </p:cNvCxnSpPr>
          <p:nvPr userDrawn="1"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9" r:id="rId7"/>
    <p:sldLayoutId id="2147484066" r:id="rId8"/>
    <p:sldLayoutId id="2147484070" r:id="rId9"/>
    <p:sldLayoutId id="2147484067" r:id="rId10"/>
    <p:sldLayoutId id="21474840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54927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353425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pic>
        <p:nvPicPr>
          <p:cNvPr id="1028" name="Bildobjekt 9" descr="Chalmers Univ logo_svart.em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1450"/>
            <a:ext cx="1104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/>
        </p:nvCxnSpPr>
        <p:spPr bwMode="auto">
          <a:xfrm>
            <a:off x="0" y="457200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Bildobjekt 8" descr="Logo GUeng_leftSV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3500"/>
            <a:ext cx="2551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Rak 12"/>
          <p:cNvCxnSpPr>
            <a:cxnSpLocks noChangeShapeType="1"/>
          </p:cNvCxnSpPr>
          <p:nvPr/>
        </p:nvCxnSpPr>
        <p:spPr bwMode="auto">
          <a:xfrm rot="5400000">
            <a:off x="1526381" y="240507"/>
            <a:ext cx="185737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10"/>
          <p:cNvSpPr txBox="1">
            <a:spLocks noChangeArrowheads="1"/>
          </p:cNvSpPr>
          <p:nvPr userDrawn="1"/>
        </p:nvSpPr>
        <p:spPr bwMode="auto">
          <a:xfrm>
            <a:off x="7823200" y="106363"/>
            <a:ext cx="1127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solidFill>
                  <a:srgbClr val="D9D9D9"/>
                </a:solidFill>
                <a:latin typeface="Calibri" pitchFamily="34" charset="0"/>
              </a:rPr>
              <a:t>MRV Chaudron</a:t>
            </a:r>
            <a:endParaRPr lang="sv-SE" sz="1200" smtClean="0">
              <a:solidFill>
                <a:srgbClr val="D9D9D9"/>
              </a:solidFill>
              <a:latin typeface="Calibri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2813" y="6308725"/>
            <a:ext cx="503237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Calibri" panose="020F0502020204030204" pitchFamily="34" charset="0"/>
              </a:defRPr>
            </a:lvl1pPr>
          </a:lstStyle>
          <a:p>
            <a:pPr eaLnBrk="1" hangingPunct="1"/>
            <a:fld id="{57B09355-F746-4B00-A250-FE1624B0F9DA}" type="slidenum">
              <a:rPr lang="en-GB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udron@chalmers.se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chaudron@gu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/project/tinker-arch/www/html/1997/lectures/19.Blkbd/base.020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123950"/>
            <a:ext cx="8640762" cy="1081088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Architectural Styles - Part II </a:t>
            </a:r>
            <a:endParaRPr lang="en-GB" sz="4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08275"/>
            <a:ext cx="6816725" cy="792163"/>
          </a:xfrm>
          <a:noFill/>
        </p:spPr>
        <p:txBody>
          <a:bodyPr/>
          <a:lstStyle/>
          <a:p>
            <a:pPr eaLnBrk="1" hangingPunct="1"/>
            <a:r>
              <a:rPr lang="en-US" altLang="en-US" sz="2000" smtClean="0"/>
              <a:t>M.R.V. Chaudron</a:t>
            </a:r>
          </a:p>
          <a:p>
            <a:pPr eaLnBrk="1" hangingPunct="1"/>
            <a:r>
              <a:rPr lang="en-US" altLang="en-US" sz="2000" smtClean="0">
                <a:hlinkClick r:id="rId3"/>
              </a:rPr>
              <a:t>chaudron@chalmers.se</a:t>
            </a:r>
            <a:r>
              <a:rPr lang="en-US" altLang="en-US" sz="2000" smtClean="0"/>
              <a:t> | </a:t>
            </a:r>
            <a:r>
              <a:rPr lang="en-US" altLang="en-US" sz="2000" smtClean="0">
                <a:hlinkClick r:id="rId4"/>
              </a:rPr>
              <a:t>chaudron@gu.se</a:t>
            </a:r>
            <a:r>
              <a:rPr lang="en-US" altLang="en-US" sz="2000" smtClean="0"/>
              <a:t> </a:t>
            </a:r>
            <a:endParaRPr lang="en-GB" altLang="en-US" sz="200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3681413"/>
            <a:ext cx="2484438" cy="2484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950" y="3681413"/>
            <a:ext cx="1754188" cy="2484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238" y="3681413"/>
            <a:ext cx="4006850" cy="248443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F68ED-6928-4353-A147-A08F5B46ECAA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12783"/>
            <a:ext cx="4945378" cy="61452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884" y="232936"/>
            <a:ext cx="712632" cy="9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F68ED-6928-4353-A147-A08F5B46ECAA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8222576" cy="53396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232936"/>
            <a:ext cx="712632" cy="9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F68ED-6928-4353-A147-A08F5B46ECAA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35524"/>
            <a:ext cx="6665297" cy="42109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232936"/>
            <a:ext cx="712632" cy="9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F68ED-6928-4353-A147-A08F5B46ECA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84825"/>
            <a:ext cx="5049945" cy="6145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522" y="116632"/>
            <a:ext cx="1120836" cy="1368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4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Recap</a:t>
            </a:r>
            <a:endParaRPr lang="en-GB" altLang="en-US" smtClean="0"/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Client-Server</a:t>
            </a:r>
          </a:p>
          <a:p>
            <a:r>
              <a:rPr lang="en-US" altLang="en-US" smtClean="0"/>
              <a:t>Pipe and Filter</a:t>
            </a:r>
          </a:p>
          <a:p>
            <a:r>
              <a:rPr lang="en-US" altLang="en-US" smtClean="0"/>
              <a:t>Conceptual Integrity</a:t>
            </a:r>
            <a:endParaRPr lang="en-GB" altLang="en-US" smtClean="0"/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9B1955-F8E7-4866-AFEB-709AE83FEFCF}" type="slidenum">
              <a:rPr lang="en-GB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7F92A-3B2A-4F7D-BB83-3059D85D884E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000" smtClean="0"/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</a:rPr>
              <a:t>CONTENTS</a:t>
            </a:r>
            <a:endParaRPr lang="en-GB" altLang="en-US" sz="2800" smtClean="0"/>
          </a:p>
        </p:txBody>
      </p:sp>
      <p:grpSp>
        <p:nvGrpSpPr>
          <p:cNvPr id="48132" name="Group 5"/>
          <p:cNvGrpSpPr>
            <a:grpSpLocks/>
          </p:cNvGrpSpPr>
          <p:nvPr/>
        </p:nvGrpSpPr>
        <p:grpSpPr bwMode="auto">
          <a:xfrm>
            <a:off x="609600" y="1619250"/>
            <a:ext cx="7512050" cy="4546600"/>
            <a:chOff x="384" y="1232"/>
            <a:chExt cx="4732" cy="2864"/>
          </a:xfrm>
        </p:grpSpPr>
        <p:sp>
          <p:nvSpPr>
            <p:cNvPr id="48133" name="AutoShape 2"/>
            <p:cNvSpPr>
              <a:spLocks noChangeArrowheads="1"/>
            </p:cNvSpPr>
            <p:nvPr/>
          </p:nvSpPr>
          <p:spPr bwMode="auto">
            <a:xfrm>
              <a:off x="384" y="1232"/>
              <a:ext cx="4512" cy="38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48134" name="Text Box 3"/>
            <p:cNvSpPr txBox="1">
              <a:spLocks noChangeArrowheads="1"/>
            </p:cNvSpPr>
            <p:nvPr/>
          </p:nvSpPr>
          <p:spPr bwMode="auto">
            <a:xfrm>
              <a:off x="644" y="1321"/>
              <a:ext cx="4472" cy="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473075" indent="-473075">
                <a:spcBef>
                  <a:spcPct val="20000"/>
                </a:spcBef>
                <a:buChar char="•"/>
                <a:tabLst>
                  <a:tab pos="1143000" algn="l"/>
                </a:tabLst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1143000" algn="l"/>
                </a:tabLst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1143000" algn="l"/>
                </a:tabLst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1143000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1143000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43000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43000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43000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143000" algn="l"/>
                </a:tabLs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AutoNum type="arabicPeriod"/>
              </a:pPr>
              <a:r>
                <a:rPr lang="en-US" altLang="en-US" b="1"/>
                <a:t>Introduction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AutoNum type="arabicPeriod"/>
              </a:pPr>
              <a:r>
                <a:rPr lang="en-US" altLang="en-US"/>
                <a:t>Architectural styles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/>
                <a:t>	2.1	Client/Server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/>
                <a:t>	2.2 Pipe and Filter style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/>
                <a:t>	2.3	Blackboard style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/>
                <a:t>	2.4 Publish Subscribe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/>
                <a:t>	2.5	Peer-to-Peer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/>
                <a:t>	2.6 Layered style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/>
                <a:t>3.  Interaction style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altLang="en-US"/>
                <a:t>4.	Conclusions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6BD0A3-700B-4309-B3A2-F12CC8461F32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000" smtClean="0"/>
          </a:p>
        </p:txBody>
      </p:sp>
      <p:sp>
        <p:nvSpPr>
          <p:cNvPr id="9421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CONTENTS</a:t>
            </a:r>
            <a:endParaRPr lang="en-GB" altLang="en-US" smtClean="0"/>
          </a:p>
        </p:txBody>
      </p:sp>
      <p:sp>
        <p:nvSpPr>
          <p:cNvPr id="94212" name="AutoShape 2"/>
          <p:cNvSpPr>
            <a:spLocks noChangeArrowheads="1"/>
          </p:cNvSpPr>
          <p:nvPr/>
        </p:nvSpPr>
        <p:spPr bwMode="auto">
          <a:xfrm>
            <a:off x="611188" y="3365500"/>
            <a:ext cx="7161212" cy="479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1022350" y="2025650"/>
            <a:ext cx="7099300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73075" indent="-473075">
              <a:spcBef>
                <a:spcPct val="20000"/>
              </a:spcBef>
              <a:buChar char="•"/>
              <a:tabLst>
                <a:tab pos="11430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43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430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b="1"/>
              <a:t>Introduction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Architectural styles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2.1	Client/Server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2.2 Pipe and Filter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2.3	Blackboard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2.4 Publish Subscribe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2.5	Peer-to-Peer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2.6 Layered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3.  Interaction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4.	Conclusions</a:t>
            </a:r>
          </a:p>
        </p:txBody>
      </p:sp>
    </p:spTree>
    <p:extLst>
      <p:ext uri="{BB962C8B-B14F-4D97-AF65-F5344CB8AC3E}">
        <p14:creationId xmlns:p14="http://schemas.microsoft.com/office/powerpoint/2010/main" val="402438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703263"/>
            <a:ext cx="8532440" cy="781050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chemeClr val="tx1"/>
                </a:solidFill>
              </a:rPr>
              <a:t>Pipe and Filter Style (1)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511175" y="1576388"/>
            <a:ext cx="841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5750" algn="l"/>
                <a:tab pos="1238250" algn="l"/>
                <a:tab pos="161925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85750">
              <a:spcBef>
                <a:spcPct val="20000"/>
              </a:spcBef>
              <a:buChar char="–"/>
              <a:tabLst>
                <a:tab pos="285750" algn="l"/>
                <a:tab pos="1238250" algn="l"/>
                <a:tab pos="16192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" algn="l"/>
                <a:tab pos="1238250" algn="l"/>
                <a:tab pos="161925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" algn="l"/>
                <a:tab pos="1238250" algn="l"/>
                <a:tab pos="1619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" algn="l"/>
                <a:tab pos="1238250" algn="l"/>
                <a:tab pos="1619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1238250" algn="l"/>
                <a:tab pos="1619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1238250" algn="l"/>
                <a:tab pos="1619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1238250" algn="l"/>
                <a:tab pos="1619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1238250" algn="l"/>
                <a:tab pos="1619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Concept</a:t>
            </a:r>
            <a:r>
              <a:rPr lang="en-US" altLang="en-US" sz="2000"/>
              <a:t>:	Series of filters / transformation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/>
              <a:t>	where each component is consumer and producer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98475" y="3432175"/>
            <a:ext cx="82137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Components</a:t>
            </a:r>
            <a:r>
              <a:rPr lang="en-US" altLang="en-US" sz="2000"/>
              <a:t>:	filters / transformations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possibly also: sources and sinks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Connectors</a:t>
            </a:r>
            <a:r>
              <a:rPr lang="en-US" altLang="en-US" sz="2000"/>
              <a:t>:	pipes;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interaction style: streaming of data</a:t>
            </a:r>
          </a:p>
          <a:p>
            <a:pPr>
              <a:lnSpc>
                <a:spcPct val="5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Topology:</a:t>
            </a:r>
            <a:r>
              <a:rPr lang="en-US" altLang="en-US" sz="2000" b="1" i="1"/>
              <a:t>	</a:t>
            </a:r>
            <a:r>
              <a:rPr lang="en-US" altLang="en-US" sz="2000"/>
              <a:t>linear; 	possible variations: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feedback-loops,	 splitting pipes</a:t>
            </a:r>
            <a:endParaRPr lang="en-GB" altLang="en-US" sz="2000"/>
          </a:p>
        </p:txBody>
      </p:sp>
      <p:grpSp>
        <p:nvGrpSpPr>
          <p:cNvPr id="96261" name="Group 5"/>
          <p:cNvGrpSpPr>
            <a:grpSpLocks/>
          </p:cNvGrpSpPr>
          <p:nvPr/>
        </p:nvGrpSpPr>
        <p:grpSpPr bwMode="auto">
          <a:xfrm>
            <a:off x="4462463" y="5946775"/>
            <a:ext cx="1192212" cy="642938"/>
            <a:chOff x="3479" y="3546"/>
            <a:chExt cx="751" cy="405"/>
          </a:xfrm>
        </p:grpSpPr>
        <p:grpSp>
          <p:nvGrpSpPr>
            <p:cNvPr id="96305" name="Group 6"/>
            <p:cNvGrpSpPr>
              <a:grpSpLocks/>
            </p:cNvGrpSpPr>
            <p:nvPr/>
          </p:nvGrpSpPr>
          <p:grpSpPr bwMode="auto">
            <a:xfrm>
              <a:off x="3479" y="3546"/>
              <a:ext cx="751" cy="405"/>
              <a:chOff x="3479" y="3546"/>
              <a:chExt cx="751" cy="405"/>
            </a:xfrm>
          </p:grpSpPr>
          <p:sp>
            <p:nvSpPr>
              <p:cNvPr id="96308" name="Rectangle 7"/>
              <p:cNvSpPr>
                <a:spLocks noChangeArrowheads="1"/>
              </p:cNvSpPr>
              <p:nvPr/>
            </p:nvSpPr>
            <p:spPr bwMode="auto">
              <a:xfrm>
                <a:off x="3479" y="3671"/>
                <a:ext cx="233" cy="15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en-US" sz="2400"/>
              </a:p>
            </p:txBody>
          </p:sp>
          <p:grpSp>
            <p:nvGrpSpPr>
              <p:cNvPr id="96309" name="Group 8"/>
              <p:cNvGrpSpPr>
                <a:grpSpLocks/>
              </p:cNvGrpSpPr>
              <p:nvPr/>
            </p:nvGrpSpPr>
            <p:grpSpPr bwMode="auto">
              <a:xfrm>
                <a:off x="3997" y="3546"/>
                <a:ext cx="233" cy="405"/>
                <a:chOff x="3997" y="3546"/>
                <a:chExt cx="233" cy="405"/>
              </a:xfrm>
            </p:grpSpPr>
            <p:sp>
              <p:nvSpPr>
                <p:cNvPr id="96310" name="Rectangle 9"/>
                <p:cNvSpPr>
                  <a:spLocks noChangeArrowheads="1"/>
                </p:cNvSpPr>
                <p:nvPr/>
              </p:nvSpPr>
              <p:spPr bwMode="auto">
                <a:xfrm>
                  <a:off x="3997" y="3796"/>
                  <a:ext cx="233" cy="15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sv-SE" altLang="en-US" sz="2400"/>
                </a:p>
              </p:txBody>
            </p:sp>
            <p:sp>
              <p:nvSpPr>
                <p:cNvPr id="96311" name="Rectangle 10"/>
                <p:cNvSpPr>
                  <a:spLocks noChangeArrowheads="1"/>
                </p:cNvSpPr>
                <p:nvPr/>
              </p:nvSpPr>
              <p:spPr bwMode="auto">
                <a:xfrm>
                  <a:off x="3997" y="3546"/>
                  <a:ext cx="233" cy="15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Lucida Sans Unicode" panose="020B0602030504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sv-SE" altLang="en-US" sz="2400"/>
                </a:p>
              </p:txBody>
            </p:sp>
          </p:grpSp>
        </p:grpSp>
        <p:cxnSp>
          <p:nvCxnSpPr>
            <p:cNvPr id="96306" name="AutoShape 11"/>
            <p:cNvCxnSpPr>
              <a:cxnSpLocks noChangeShapeType="1"/>
              <a:stCxn id="96308" idx="3"/>
              <a:endCxn id="96311" idx="1"/>
            </p:cNvCxnSpPr>
            <p:nvPr/>
          </p:nvCxnSpPr>
          <p:spPr bwMode="auto">
            <a:xfrm flipV="1">
              <a:off x="3712" y="3624"/>
              <a:ext cx="285" cy="125"/>
            </a:xfrm>
            <a:prstGeom prst="bentConnector3">
              <a:avLst>
                <a:gd name="adj1" fmla="val 4982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307" name="AutoShape 12"/>
            <p:cNvCxnSpPr>
              <a:cxnSpLocks noChangeShapeType="1"/>
              <a:stCxn id="96308" idx="3"/>
              <a:endCxn id="96310" idx="1"/>
            </p:cNvCxnSpPr>
            <p:nvPr/>
          </p:nvCxnSpPr>
          <p:spPr bwMode="auto">
            <a:xfrm>
              <a:off x="3712" y="3749"/>
              <a:ext cx="285" cy="125"/>
            </a:xfrm>
            <a:prstGeom prst="bentConnector3">
              <a:avLst>
                <a:gd name="adj1" fmla="val 4982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6262" name="Group 13"/>
          <p:cNvGrpSpPr>
            <a:grpSpLocks/>
          </p:cNvGrpSpPr>
          <p:nvPr/>
        </p:nvGrpSpPr>
        <p:grpSpPr bwMode="auto">
          <a:xfrm>
            <a:off x="842963" y="6278563"/>
            <a:ext cx="2092325" cy="246062"/>
            <a:chOff x="1485" y="3702"/>
            <a:chExt cx="1318" cy="155"/>
          </a:xfrm>
        </p:grpSpPr>
        <p:sp>
          <p:nvSpPr>
            <p:cNvPr id="96299" name="Rectangle 14"/>
            <p:cNvSpPr>
              <a:spLocks noChangeArrowheads="1"/>
            </p:cNvSpPr>
            <p:nvPr/>
          </p:nvSpPr>
          <p:spPr bwMode="auto">
            <a:xfrm>
              <a:off x="1485" y="3702"/>
              <a:ext cx="233" cy="1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300" name="Rectangle 15"/>
            <p:cNvSpPr>
              <a:spLocks noChangeArrowheads="1"/>
            </p:cNvSpPr>
            <p:nvPr/>
          </p:nvSpPr>
          <p:spPr bwMode="auto">
            <a:xfrm>
              <a:off x="2570" y="3702"/>
              <a:ext cx="233" cy="1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301" name="Rectangle 16"/>
            <p:cNvSpPr>
              <a:spLocks noChangeArrowheads="1"/>
            </p:cNvSpPr>
            <p:nvPr/>
          </p:nvSpPr>
          <p:spPr bwMode="auto">
            <a:xfrm>
              <a:off x="2027" y="3702"/>
              <a:ext cx="233" cy="1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cxnSp>
          <p:nvCxnSpPr>
            <p:cNvPr id="96302" name="AutoShape 17"/>
            <p:cNvCxnSpPr>
              <a:cxnSpLocks noChangeShapeType="1"/>
              <a:stCxn id="96300" idx="3"/>
              <a:endCxn id="96301" idx="0"/>
            </p:cNvCxnSpPr>
            <p:nvPr/>
          </p:nvCxnSpPr>
          <p:spPr bwMode="auto">
            <a:xfrm flipH="1" flipV="1">
              <a:off x="2144" y="3702"/>
              <a:ext cx="659" cy="78"/>
            </a:xfrm>
            <a:prstGeom prst="bentConnector4">
              <a:avLst>
                <a:gd name="adj1" fmla="val -21852"/>
                <a:gd name="adj2" fmla="val 28461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303" name="AutoShape 18"/>
            <p:cNvCxnSpPr>
              <a:cxnSpLocks noChangeShapeType="1"/>
              <a:stCxn id="96301" idx="3"/>
              <a:endCxn id="96300" idx="1"/>
            </p:cNvCxnSpPr>
            <p:nvPr/>
          </p:nvCxnSpPr>
          <p:spPr bwMode="auto">
            <a:xfrm>
              <a:off x="2260" y="3780"/>
              <a:ext cx="31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304" name="AutoShape 19"/>
            <p:cNvCxnSpPr>
              <a:cxnSpLocks noChangeShapeType="1"/>
              <a:stCxn id="96299" idx="3"/>
              <a:endCxn id="96301" idx="1"/>
            </p:cNvCxnSpPr>
            <p:nvPr/>
          </p:nvCxnSpPr>
          <p:spPr bwMode="auto">
            <a:xfrm>
              <a:off x="1718" y="3780"/>
              <a:ext cx="3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6263" name="Group 20"/>
          <p:cNvGrpSpPr>
            <a:grpSpLocks/>
          </p:cNvGrpSpPr>
          <p:nvPr/>
        </p:nvGrpSpPr>
        <p:grpSpPr bwMode="auto">
          <a:xfrm>
            <a:off x="511175" y="2565400"/>
            <a:ext cx="7988300" cy="476250"/>
            <a:chOff x="322" y="1391"/>
            <a:chExt cx="5032" cy="300"/>
          </a:xfrm>
        </p:grpSpPr>
        <p:sp>
          <p:nvSpPr>
            <p:cNvPr id="96281" name="Line 21"/>
            <p:cNvSpPr>
              <a:spLocks noChangeShapeType="1"/>
            </p:cNvSpPr>
            <p:nvPr/>
          </p:nvSpPr>
          <p:spPr bwMode="auto">
            <a:xfrm>
              <a:off x="1474" y="1563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2" name="Line 22"/>
            <p:cNvSpPr>
              <a:spLocks noChangeShapeType="1"/>
            </p:cNvSpPr>
            <p:nvPr/>
          </p:nvSpPr>
          <p:spPr bwMode="auto">
            <a:xfrm>
              <a:off x="3778" y="156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3" name="Line 23"/>
            <p:cNvSpPr>
              <a:spLocks noChangeShapeType="1"/>
            </p:cNvSpPr>
            <p:nvPr/>
          </p:nvSpPr>
          <p:spPr bwMode="auto">
            <a:xfrm>
              <a:off x="2626" y="1563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4" name="Line 24"/>
            <p:cNvSpPr>
              <a:spLocks noChangeShapeType="1"/>
            </p:cNvSpPr>
            <p:nvPr/>
          </p:nvSpPr>
          <p:spPr bwMode="auto">
            <a:xfrm>
              <a:off x="322" y="1563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5" name="Line 25"/>
            <p:cNvSpPr>
              <a:spLocks noChangeShapeType="1"/>
            </p:cNvSpPr>
            <p:nvPr/>
          </p:nvSpPr>
          <p:spPr bwMode="auto">
            <a:xfrm>
              <a:off x="5018" y="156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96286" name="AutoShape 26"/>
            <p:cNvCxnSpPr>
              <a:cxnSpLocks noChangeShapeType="1"/>
            </p:cNvCxnSpPr>
            <p:nvPr/>
          </p:nvCxnSpPr>
          <p:spPr bwMode="auto">
            <a:xfrm flipH="1">
              <a:off x="4082" y="1651"/>
              <a:ext cx="923" cy="1"/>
            </a:xfrm>
            <a:prstGeom prst="bentConnector5">
              <a:avLst>
                <a:gd name="adj1" fmla="val -14949"/>
                <a:gd name="adj2" fmla="val 19300000"/>
                <a:gd name="adj3" fmla="val 114949"/>
              </a:avLst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287" name="AutoShape 27"/>
            <p:cNvSpPr>
              <a:spLocks noChangeArrowheads="1"/>
            </p:cNvSpPr>
            <p:nvPr/>
          </p:nvSpPr>
          <p:spPr bwMode="auto">
            <a:xfrm>
              <a:off x="545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288" name="AutoShape 28"/>
            <p:cNvSpPr>
              <a:spLocks noChangeArrowheads="1"/>
            </p:cNvSpPr>
            <p:nvPr/>
          </p:nvSpPr>
          <p:spPr bwMode="auto">
            <a:xfrm>
              <a:off x="575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289" name="Text Box 29"/>
            <p:cNvSpPr txBox="1">
              <a:spLocks noChangeArrowheads="1"/>
            </p:cNvSpPr>
            <p:nvPr/>
          </p:nvSpPr>
          <p:spPr bwMode="auto">
            <a:xfrm>
              <a:off x="713" y="1446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Filter 1</a:t>
              </a:r>
            </a:p>
          </p:txBody>
        </p:sp>
        <p:sp>
          <p:nvSpPr>
            <p:cNvPr id="96290" name="AutoShape 30"/>
            <p:cNvSpPr>
              <a:spLocks noChangeArrowheads="1"/>
            </p:cNvSpPr>
            <p:nvPr/>
          </p:nvSpPr>
          <p:spPr bwMode="auto">
            <a:xfrm>
              <a:off x="1703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291" name="AutoShape 31"/>
            <p:cNvSpPr>
              <a:spLocks noChangeArrowheads="1"/>
            </p:cNvSpPr>
            <p:nvPr/>
          </p:nvSpPr>
          <p:spPr bwMode="auto">
            <a:xfrm>
              <a:off x="1733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292" name="Text Box 32"/>
            <p:cNvSpPr txBox="1">
              <a:spLocks noChangeArrowheads="1"/>
            </p:cNvSpPr>
            <p:nvPr/>
          </p:nvSpPr>
          <p:spPr bwMode="auto">
            <a:xfrm>
              <a:off x="1871" y="1446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Filter 2</a:t>
              </a:r>
            </a:p>
          </p:txBody>
        </p:sp>
        <p:sp>
          <p:nvSpPr>
            <p:cNvPr id="96293" name="AutoShape 33"/>
            <p:cNvSpPr>
              <a:spLocks noChangeArrowheads="1"/>
            </p:cNvSpPr>
            <p:nvPr/>
          </p:nvSpPr>
          <p:spPr bwMode="auto">
            <a:xfrm>
              <a:off x="2855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294" name="AutoShape 34"/>
            <p:cNvSpPr>
              <a:spLocks noChangeArrowheads="1"/>
            </p:cNvSpPr>
            <p:nvPr/>
          </p:nvSpPr>
          <p:spPr bwMode="auto">
            <a:xfrm>
              <a:off x="2885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295" name="Text Box 35"/>
            <p:cNvSpPr txBox="1">
              <a:spLocks noChangeArrowheads="1"/>
            </p:cNvSpPr>
            <p:nvPr/>
          </p:nvSpPr>
          <p:spPr bwMode="auto">
            <a:xfrm>
              <a:off x="3023" y="1446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Filter 3</a:t>
              </a:r>
            </a:p>
          </p:txBody>
        </p:sp>
        <p:sp>
          <p:nvSpPr>
            <p:cNvPr id="96296" name="AutoShape 36"/>
            <p:cNvSpPr>
              <a:spLocks noChangeArrowheads="1"/>
            </p:cNvSpPr>
            <p:nvPr/>
          </p:nvSpPr>
          <p:spPr bwMode="auto">
            <a:xfrm>
              <a:off x="4091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297" name="AutoShape 37"/>
            <p:cNvSpPr>
              <a:spLocks noChangeArrowheads="1"/>
            </p:cNvSpPr>
            <p:nvPr/>
          </p:nvSpPr>
          <p:spPr bwMode="auto">
            <a:xfrm>
              <a:off x="4121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298" name="Text Box 38"/>
            <p:cNvSpPr txBox="1">
              <a:spLocks noChangeArrowheads="1"/>
            </p:cNvSpPr>
            <p:nvPr/>
          </p:nvSpPr>
          <p:spPr bwMode="auto">
            <a:xfrm>
              <a:off x="4259" y="1446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Filter 4</a:t>
              </a:r>
            </a:p>
          </p:txBody>
        </p:sp>
      </p:grpSp>
      <p:grpSp>
        <p:nvGrpSpPr>
          <p:cNvPr id="96264" name="Group 39"/>
          <p:cNvGrpSpPr>
            <a:grpSpLocks/>
          </p:cNvGrpSpPr>
          <p:nvPr/>
        </p:nvGrpSpPr>
        <p:grpSpPr bwMode="auto">
          <a:xfrm>
            <a:off x="8151813" y="3751263"/>
            <a:ext cx="820737" cy="211137"/>
            <a:chOff x="4787" y="2182"/>
            <a:chExt cx="517" cy="133"/>
          </a:xfrm>
        </p:grpSpPr>
        <p:sp>
          <p:nvSpPr>
            <p:cNvPr id="96279" name="AutoShape 40"/>
            <p:cNvSpPr>
              <a:spLocks noChangeArrowheads="1"/>
            </p:cNvSpPr>
            <p:nvPr/>
          </p:nvSpPr>
          <p:spPr bwMode="auto">
            <a:xfrm>
              <a:off x="4787" y="2182"/>
              <a:ext cx="517" cy="13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280" name="AutoShape 41"/>
            <p:cNvSpPr>
              <a:spLocks noChangeArrowheads="1"/>
            </p:cNvSpPr>
            <p:nvPr/>
          </p:nvSpPr>
          <p:spPr bwMode="auto">
            <a:xfrm>
              <a:off x="4804" y="2197"/>
              <a:ext cx="483" cy="10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</p:grpSp>
      <p:sp>
        <p:nvSpPr>
          <p:cNvPr id="96265" name="Line 42"/>
          <p:cNvSpPr>
            <a:spLocks noChangeShapeType="1"/>
          </p:cNvSpPr>
          <p:nvPr/>
        </p:nvSpPr>
        <p:spPr bwMode="auto">
          <a:xfrm>
            <a:off x="8197850" y="418465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6" name="Rectangle 43"/>
          <p:cNvSpPr>
            <a:spLocks noChangeArrowheads="1"/>
          </p:cNvSpPr>
          <p:nvPr/>
        </p:nvSpPr>
        <p:spPr bwMode="auto">
          <a:xfrm>
            <a:off x="7105650" y="3627438"/>
            <a:ext cx="1111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computational component</a:t>
            </a:r>
            <a:endParaRPr lang="en-GB" altLang="en-US" sz="1000"/>
          </a:p>
        </p:txBody>
      </p:sp>
      <p:sp>
        <p:nvSpPr>
          <p:cNvPr id="96267" name="Rectangle 44"/>
          <p:cNvSpPr>
            <a:spLocks noChangeArrowheads="1"/>
          </p:cNvSpPr>
          <p:nvPr/>
        </p:nvSpPr>
        <p:spPr bwMode="auto">
          <a:xfrm>
            <a:off x="7105650" y="4046538"/>
            <a:ext cx="1111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data flow</a:t>
            </a:r>
            <a:endParaRPr lang="en-GB" altLang="en-US" sz="1000"/>
          </a:p>
        </p:txBody>
      </p:sp>
      <p:sp>
        <p:nvSpPr>
          <p:cNvPr id="96269" name="Rectangle 7"/>
          <p:cNvSpPr>
            <a:spLocks noChangeArrowheads="1"/>
          </p:cNvSpPr>
          <p:nvPr/>
        </p:nvSpPr>
        <p:spPr bwMode="auto">
          <a:xfrm flipH="1">
            <a:off x="6731000" y="6135688"/>
            <a:ext cx="369888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grpSp>
        <p:nvGrpSpPr>
          <p:cNvPr id="96270" name="Group 8"/>
          <p:cNvGrpSpPr>
            <a:grpSpLocks/>
          </p:cNvGrpSpPr>
          <p:nvPr/>
        </p:nvGrpSpPr>
        <p:grpSpPr bwMode="auto">
          <a:xfrm flipH="1">
            <a:off x="5908675" y="5937250"/>
            <a:ext cx="369888" cy="642938"/>
            <a:chOff x="3997" y="3546"/>
            <a:chExt cx="233" cy="405"/>
          </a:xfrm>
        </p:grpSpPr>
        <p:sp>
          <p:nvSpPr>
            <p:cNvPr id="96277" name="Rectangle 9"/>
            <p:cNvSpPr>
              <a:spLocks noChangeArrowheads="1"/>
            </p:cNvSpPr>
            <p:nvPr/>
          </p:nvSpPr>
          <p:spPr bwMode="auto">
            <a:xfrm>
              <a:off x="3997" y="3796"/>
              <a:ext cx="233" cy="1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96278" name="Rectangle 10"/>
            <p:cNvSpPr>
              <a:spLocks noChangeArrowheads="1"/>
            </p:cNvSpPr>
            <p:nvPr/>
          </p:nvSpPr>
          <p:spPr bwMode="auto">
            <a:xfrm>
              <a:off x="3997" y="3546"/>
              <a:ext cx="233" cy="1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</p:grpSp>
      <p:cxnSp>
        <p:nvCxnSpPr>
          <p:cNvPr id="96271" name="AutoShape 11"/>
          <p:cNvCxnSpPr>
            <a:cxnSpLocks noChangeShapeType="1"/>
            <a:stCxn id="96269" idx="3"/>
            <a:endCxn id="96278" idx="1"/>
          </p:cNvCxnSpPr>
          <p:nvPr/>
        </p:nvCxnSpPr>
        <p:spPr bwMode="auto">
          <a:xfrm flipH="1" flipV="1">
            <a:off x="6278563" y="6061075"/>
            <a:ext cx="452437" cy="198438"/>
          </a:xfrm>
          <a:prstGeom prst="bentConnector3">
            <a:avLst>
              <a:gd name="adj1" fmla="val 4982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72" name="AutoShape 12"/>
          <p:cNvCxnSpPr>
            <a:cxnSpLocks noChangeShapeType="1"/>
            <a:stCxn id="96269" idx="3"/>
            <a:endCxn id="96277" idx="1"/>
          </p:cNvCxnSpPr>
          <p:nvPr/>
        </p:nvCxnSpPr>
        <p:spPr bwMode="auto">
          <a:xfrm flipH="1">
            <a:off x="6278563" y="6259513"/>
            <a:ext cx="452437" cy="198437"/>
          </a:xfrm>
          <a:prstGeom prst="bentConnector3">
            <a:avLst>
              <a:gd name="adj1" fmla="val 4982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73" name="AutoShape 18"/>
          <p:cNvCxnSpPr>
            <a:cxnSpLocks noChangeShapeType="1"/>
          </p:cNvCxnSpPr>
          <p:nvPr/>
        </p:nvCxnSpPr>
        <p:spPr bwMode="auto">
          <a:xfrm>
            <a:off x="2940050" y="6483350"/>
            <a:ext cx="492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74" name="AutoShape 18"/>
          <p:cNvCxnSpPr>
            <a:cxnSpLocks noChangeShapeType="1"/>
            <a:stCxn id="96311" idx="3"/>
            <a:endCxn id="96278" idx="3"/>
          </p:cNvCxnSpPr>
          <p:nvPr/>
        </p:nvCxnSpPr>
        <p:spPr bwMode="auto">
          <a:xfrm flipV="1">
            <a:off x="5654675" y="6061075"/>
            <a:ext cx="25400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75" name="AutoShape 18"/>
          <p:cNvCxnSpPr>
            <a:cxnSpLocks noChangeShapeType="1"/>
            <a:stCxn id="96310" idx="3"/>
            <a:endCxn id="96277" idx="3"/>
          </p:cNvCxnSpPr>
          <p:nvPr/>
        </p:nvCxnSpPr>
        <p:spPr bwMode="auto">
          <a:xfrm flipV="1">
            <a:off x="5654675" y="6457950"/>
            <a:ext cx="25400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276" name="AutoShape 18"/>
          <p:cNvCxnSpPr>
            <a:cxnSpLocks noChangeShapeType="1"/>
          </p:cNvCxnSpPr>
          <p:nvPr/>
        </p:nvCxnSpPr>
        <p:spPr bwMode="auto">
          <a:xfrm>
            <a:off x="7100888" y="6240463"/>
            <a:ext cx="492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2210" name="Picture 2" descr="Image result for pipe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6834063" y="162023"/>
            <a:ext cx="2130425" cy="11067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86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Special types of </a:t>
            </a:r>
            <a:br>
              <a:rPr lang="en-US" altLang="en-US" dirty="0" smtClean="0"/>
            </a:br>
            <a:r>
              <a:rPr lang="en-US" altLang="en-US" dirty="0" smtClean="0"/>
              <a:t>filters (?)</a:t>
            </a:r>
            <a:endParaRPr lang="nl-NL" altLang="en-US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b="1" dirty="0" smtClean="0"/>
              <a:t>Pump (Producer/Source)</a:t>
            </a:r>
            <a:r>
              <a:rPr lang="nl-NL" altLang="en-US" dirty="0" smtClean="0"/>
              <a:t> </a:t>
            </a:r>
            <a:br>
              <a:rPr lang="nl-NL" altLang="en-US" dirty="0" smtClean="0"/>
            </a:br>
            <a:r>
              <a:rPr lang="nl-NL" altLang="en-US" dirty="0" smtClean="0"/>
              <a:t>Produces data and puts it to an output port that is connected to the input end of a pipe. </a:t>
            </a:r>
          </a:p>
          <a:p>
            <a:pPr eaLnBrk="1" hangingPunct="1"/>
            <a:endParaRPr lang="nl-NL" altLang="en-US" dirty="0" smtClean="0"/>
          </a:p>
          <a:p>
            <a:pPr eaLnBrk="1" hangingPunct="1"/>
            <a:r>
              <a:rPr lang="nl-NL" altLang="en-US" b="1" dirty="0" smtClean="0"/>
              <a:t>Sink (Consumer)</a:t>
            </a:r>
            <a:r>
              <a:rPr lang="nl-NL" altLang="en-US" dirty="0" smtClean="0"/>
              <a:t> </a:t>
            </a:r>
            <a:br>
              <a:rPr lang="nl-NL" altLang="en-US" dirty="0" smtClean="0"/>
            </a:br>
            <a:r>
              <a:rPr lang="nl-NL" altLang="en-US" dirty="0" smtClean="0"/>
              <a:t>Gets data from the input port that is connected to the output end of a pipe and consumes the data. </a:t>
            </a:r>
          </a:p>
        </p:txBody>
      </p:sp>
      <p:sp>
        <p:nvSpPr>
          <p:cNvPr id="9830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EE2C07-6C0F-4D02-AC09-33CA9C2A6274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000" smtClean="0"/>
          </a:p>
        </p:txBody>
      </p:sp>
      <p:pic>
        <p:nvPicPr>
          <p:cNvPr id="5" name="Picture 2" descr="Image result for pipe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6834063" y="162023"/>
            <a:ext cx="2130425" cy="11067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6E44B-F483-46B3-82A3-50E3B194E7E6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00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47725"/>
            <a:ext cx="7596336" cy="78105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Pipe and Filter Style (2)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328613" y="3276600"/>
            <a:ext cx="8526462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tabLst>
                <a:tab pos="1047750" algn="l"/>
                <a:tab pos="142875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1428750">
              <a:spcBef>
                <a:spcPct val="20000"/>
              </a:spcBef>
              <a:buChar char="–"/>
              <a:tabLst>
                <a:tab pos="1047750" algn="l"/>
                <a:tab pos="1428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47750" algn="l"/>
                <a:tab pos="142875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/>
              <a:t>Constraints</a:t>
            </a:r>
            <a:r>
              <a:rPr lang="en-US" altLang="en-US" sz="2000"/>
              <a:t> about the way filters and pipes can be joined: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/>
              <a:t>Unidirectional flow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/>
              <a:t>Control flow derived from data flow</a:t>
            </a:r>
          </a:p>
          <a:p>
            <a:pPr>
              <a:lnSpc>
                <a:spcPct val="20000"/>
              </a:lnSpc>
              <a:spcBef>
                <a:spcPct val="30000"/>
              </a:spcBef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/>
              <a:t>Behaviour Types</a:t>
            </a:r>
            <a:r>
              <a:rPr lang="en-US" altLang="en-US" sz="2000"/>
              <a:t>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/>
              <a:t>		a.	</a:t>
            </a:r>
            <a:r>
              <a:rPr lang="en-US" altLang="en-US" sz="2000" b="1"/>
              <a:t>Batch sequential</a:t>
            </a:r>
            <a:endParaRPr lang="en-US" altLang="en-US" sz="2000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Run to completion per transformation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2000"/>
              <a:t>		b.	</a:t>
            </a:r>
            <a:r>
              <a:rPr lang="en-US" altLang="en-US" sz="2000" b="1"/>
              <a:t>Continuous</a:t>
            </a:r>
            <a:endParaRPr lang="en-US" altLang="en-US" sz="200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/>
              <a:t>Incremental transformation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variants: push, pull, asynchronous</a:t>
            </a:r>
          </a:p>
        </p:txBody>
      </p:sp>
      <p:grpSp>
        <p:nvGrpSpPr>
          <p:cNvPr id="100357" name="Group 4"/>
          <p:cNvGrpSpPr>
            <a:grpSpLocks/>
          </p:cNvGrpSpPr>
          <p:nvPr/>
        </p:nvGrpSpPr>
        <p:grpSpPr bwMode="auto">
          <a:xfrm>
            <a:off x="563563" y="2066925"/>
            <a:ext cx="7988300" cy="476250"/>
            <a:chOff x="322" y="1391"/>
            <a:chExt cx="5032" cy="300"/>
          </a:xfrm>
        </p:grpSpPr>
        <p:sp>
          <p:nvSpPr>
            <p:cNvPr id="100358" name="Line 5"/>
            <p:cNvSpPr>
              <a:spLocks noChangeShapeType="1"/>
            </p:cNvSpPr>
            <p:nvPr/>
          </p:nvSpPr>
          <p:spPr bwMode="auto">
            <a:xfrm>
              <a:off x="1474" y="1563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0359" name="Line 6"/>
            <p:cNvSpPr>
              <a:spLocks noChangeShapeType="1"/>
            </p:cNvSpPr>
            <p:nvPr/>
          </p:nvSpPr>
          <p:spPr bwMode="auto">
            <a:xfrm>
              <a:off x="3778" y="156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0360" name="Line 7"/>
            <p:cNvSpPr>
              <a:spLocks noChangeShapeType="1"/>
            </p:cNvSpPr>
            <p:nvPr/>
          </p:nvSpPr>
          <p:spPr bwMode="auto">
            <a:xfrm>
              <a:off x="2626" y="1563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0361" name="Line 8"/>
            <p:cNvSpPr>
              <a:spLocks noChangeShapeType="1"/>
            </p:cNvSpPr>
            <p:nvPr/>
          </p:nvSpPr>
          <p:spPr bwMode="auto">
            <a:xfrm>
              <a:off x="322" y="1563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0362" name="Line 9"/>
            <p:cNvSpPr>
              <a:spLocks noChangeShapeType="1"/>
            </p:cNvSpPr>
            <p:nvPr/>
          </p:nvSpPr>
          <p:spPr bwMode="auto">
            <a:xfrm>
              <a:off x="5018" y="156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00363" name="AutoShape 10"/>
            <p:cNvCxnSpPr>
              <a:cxnSpLocks noChangeShapeType="1"/>
            </p:cNvCxnSpPr>
            <p:nvPr/>
          </p:nvCxnSpPr>
          <p:spPr bwMode="auto">
            <a:xfrm flipH="1">
              <a:off x="4082" y="1651"/>
              <a:ext cx="923" cy="1"/>
            </a:xfrm>
            <a:prstGeom prst="bentConnector5">
              <a:avLst>
                <a:gd name="adj1" fmla="val -14949"/>
                <a:gd name="adj2" fmla="val 19300000"/>
                <a:gd name="adj3" fmla="val 114949"/>
              </a:avLst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364" name="AutoShape 11"/>
            <p:cNvSpPr>
              <a:spLocks noChangeArrowheads="1"/>
            </p:cNvSpPr>
            <p:nvPr/>
          </p:nvSpPr>
          <p:spPr bwMode="auto">
            <a:xfrm>
              <a:off x="545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0365" name="AutoShape 12"/>
            <p:cNvSpPr>
              <a:spLocks noChangeArrowheads="1"/>
            </p:cNvSpPr>
            <p:nvPr/>
          </p:nvSpPr>
          <p:spPr bwMode="auto">
            <a:xfrm>
              <a:off x="575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0366" name="Text Box 13"/>
            <p:cNvSpPr txBox="1">
              <a:spLocks noChangeArrowheads="1"/>
            </p:cNvSpPr>
            <p:nvPr/>
          </p:nvSpPr>
          <p:spPr bwMode="auto">
            <a:xfrm>
              <a:off x="713" y="1446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Filter 1</a:t>
              </a:r>
            </a:p>
          </p:txBody>
        </p:sp>
        <p:sp>
          <p:nvSpPr>
            <p:cNvPr id="100367" name="AutoShape 14"/>
            <p:cNvSpPr>
              <a:spLocks noChangeArrowheads="1"/>
            </p:cNvSpPr>
            <p:nvPr/>
          </p:nvSpPr>
          <p:spPr bwMode="auto">
            <a:xfrm>
              <a:off x="1703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0368" name="AutoShape 15"/>
            <p:cNvSpPr>
              <a:spLocks noChangeArrowheads="1"/>
            </p:cNvSpPr>
            <p:nvPr/>
          </p:nvSpPr>
          <p:spPr bwMode="auto">
            <a:xfrm>
              <a:off x="1733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0369" name="Text Box 16"/>
            <p:cNvSpPr txBox="1">
              <a:spLocks noChangeArrowheads="1"/>
            </p:cNvSpPr>
            <p:nvPr/>
          </p:nvSpPr>
          <p:spPr bwMode="auto">
            <a:xfrm>
              <a:off x="1871" y="1446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Filter 2</a:t>
              </a:r>
            </a:p>
          </p:txBody>
        </p:sp>
        <p:sp>
          <p:nvSpPr>
            <p:cNvPr id="100370" name="AutoShape 17"/>
            <p:cNvSpPr>
              <a:spLocks noChangeArrowheads="1"/>
            </p:cNvSpPr>
            <p:nvPr/>
          </p:nvSpPr>
          <p:spPr bwMode="auto">
            <a:xfrm>
              <a:off x="2855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0371" name="AutoShape 18"/>
            <p:cNvSpPr>
              <a:spLocks noChangeArrowheads="1"/>
            </p:cNvSpPr>
            <p:nvPr/>
          </p:nvSpPr>
          <p:spPr bwMode="auto">
            <a:xfrm>
              <a:off x="2885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0372" name="Text Box 19"/>
            <p:cNvSpPr txBox="1">
              <a:spLocks noChangeArrowheads="1"/>
            </p:cNvSpPr>
            <p:nvPr/>
          </p:nvSpPr>
          <p:spPr bwMode="auto">
            <a:xfrm>
              <a:off x="3023" y="1446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Filter 3</a:t>
              </a:r>
            </a:p>
          </p:txBody>
        </p:sp>
        <p:sp>
          <p:nvSpPr>
            <p:cNvPr id="100373" name="AutoShape 20"/>
            <p:cNvSpPr>
              <a:spLocks noChangeArrowheads="1"/>
            </p:cNvSpPr>
            <p:nvPr/>
          </p:nvSpPr>
          <p:spPr bwMode="auto">
            <a:xfrm>
              <a:off x="4091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0374" name="AutoShape 21"/>
            <p:cNvSpPr>
              <a:spLocks noChangeArrowheads="1"/>
            </p:cNvSpPr>
            <p:nvPr/>
          </p:nvSpPr>
          <p:spPr bwMode="auto">
            <a:xfrm>
              <a:off x="4121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0375" name="Text Box 22"/>
            <p:cNvSpPr txBox="1">
              <a:spLocks noChangeArrowheads="1"/>
            </p:cNvSpPr>
            <p:nvPr/>
          </p:nvSpPr>
          <p:spPr bwMode="auto">
            <a:xfrm>
              <a:off x="4259" y="1446"/>
              <a:ext cx="6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Filter 4</a:t>
              </a:r>
            </a:p>
          </p:txBody>
        </p:sp>
      </p:grpSp>
      <p:pic>
        <p:nvPicPr>
          <p:cNvPr id="24" name="Picture 2" descr="Image result for pipe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6834063" y="162023"/>
            <a:ext cx="2130425" cy="11067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55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006092-1FA7-476F-A350-3983C7186707}" type="slidenum">
              <a:rPr lang="en-GB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>
              <a:solidFill>
                <a:srgbClr val="000000"/>
              </a:solidFill>
            </a:endParaRPr>
          </a:p>
        </p:txBody>
      </p:sp>
      <p:pic>
        <p:nvPicPr>
          <p:cNvPr id="36868" name="Picture 2" descr="Image result for A HISTORY OF ARCHITECTURE Luke Blackamo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765175"/>
            <a:ext cx="9267825" cy="589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AB2F9D-ABA1-49AA-968F-4865346D82E4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0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68363"/>
            <a:ext cx="7845426" cy="78105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Pipe and Filter Style (3)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95288" y="3284538"/>
            <a:ext cx="7775575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tabLst>
                <a:tab pos="1047750" algn="l"/>
                <a:tab pos="142875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047750" algn="l"/>
                <a:tab pos="1428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047750" algn="l"/>
                <a:tab pos="142875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47750" algn="l"/>
                <a:tab pos="1428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/>
              <a:t>Semantic Constraints</a:t>
            </a:r>
            <a:endParaRPr lang="en-US" altLang="en-US" sz="240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  Filters are independent entities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	- they do not share state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	- they do not know their predecessor/successor</a:t>
            </a:r>
          </a:p>
        </p:txBody>
      </p:sp>
      <p:grpSp>
        <p:nvGrpSpPr>
          <p:cNvPr id="102405" name="Group 4"/>
          <p:cNvGrpSpPr>
            <a:grpSpLocks/>
          </p:cNvGrpSpPr>
          <p:nvPr/>
        </p:nvGrpSpPr>
        <p:grpSpPr bwMode="auto">
          <a:xfrm>
            <a:off x="547688" y="2193925"/>
            <a:ext cx="7988300" cy="476250"/>
            <a:chOff x="322" y="1391"/>
            <a:chExt cx="5032" cy="300"/>
          </a:xfrm>
        </p:grpSpPr>
        <p:sp>
          <p:nvSpPr>
            <p:cNvPr id="102407" name="Line 5"/>
            <p:cNvSpPr>
              <a:spLocks noChangeShapeType="1"/>
            </p:cNvSpPr>
            <p:nvPr/>
          </p:nvSpPr>
          <p:spPr bwMode="auto">
            <a:xfrm>
              <a:off x="1474" y="1563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08" name="Line 6"/>
            <p:cNvSpPr>
              <a:spLocks noChangeShapeType="1"/>
            </p:cNvSpPr>
            <p:nvPr/>
          </p:nvSpPr>
          <p:spPr bwMode="auto">
            <a:xfrm>
              <a:off x="3778" y="156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09" name="Line 7"/>
            <p:cNvSpPr>
              <a:spLocks noChangeShapeType="1"/>
            </p:cNvSpPr>
            <p:nvPr/>
          </p:nvSpPr>
          <p:spPr bwMode="auto">
            <a:xfrm>
              <a:off x="2626" y="1563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10" name="Line 8"/>
            <p:cNvSpPr>
              <a:spLocks noChangeShapeType="1"/>
            </p:cNvSpPr>
            <p:nvPr/>
          </p:nvSpPr>
          <p:spPr bwMode="auto">
            <a:xfrm>
              <a:off x="322" y="1563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11" name="Line 9"/>
            <p:cNvSpPr>
              <a:spLocks noChangeShapeType="1"/>
            </p:cNvSpPr>
            <p:nvPr/>
          </p:nvSpPr>
          <p:spPr bwMode="auto">
            <a:xfrm>
              <a:off x="5018" y="156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02412" name="AutoShape 10"/>
            <p:cNvCxnSpPr>
              <a:cxnSpLocks noChangeShapeType="1"/>
            </p:cNvCxnSpPr>
            <p:nvPr/>
          </p:nvCxnSpPr>
          <p:spPr bwMode="auto">
            <a:xfrm flipH="1">
              <a:off x="4082" y="1651"/>
              <a:ext cx="923" cy="1"/>
            </a:xfrm>
            <a:prstGeom prst="bentConnector5">
              <a:avLst>
                <a:gd name="adj1" fmla="val -14949"/>
                <a:gd name="adj2" fmla="val 19300000"/>
                <a:gd name="adj3" fmla="val 114949"/>
              </a:avLst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413" name="AutoShape 11"/>
            <p:cNvSpPr>
              <a:spLocks noChangeArrowheads="1"/>
            </p:cNvSpPr>
            <p:nvPr/>
          </p:nvSpPr>
          <p:spPr bwMode="auto">
            <a:xfrm>
              <a:off x="545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2414" name="AutoShape 12"/>
            <p:cNvSpPr>
              <a:spLocks noChangeArrowheads="1"/>
            </p:cNvSpPr>
            <p:nvPr/>
          </p:nvSpPr>
          <p:spPr bwMode="auto">
            <a:xfrm>
              <a:off x="575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2415" name="Text Box 13"/>
            <p:cNvSpPr txBox="1">
              <a:spLocks noChangeArrowheads="1"/>
            </p:cNvSpPr>
            <p:nvPr/>
          </p:nvSpPr>
          <p:spPr bwMode="auto">
            <a:xfrm>
              <a:off x="713" y="1433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/>
                <a:t>Filter 1</a:t>
              </a:r>
            </a:p>
          </p:txBody>
        </p:sp>
        <p:sp>
          <p:nvSpPr>
            <p:cNvPr id="102416" name="AutoShape 14"/>
            <p:cNvSpPr>
              <a:spLocks noChangeArrowheads="1"/>
            </p:cNvSpPr>
            <p:nvPr/>
          </p:nvSpPr>
          <p:spPr bwMode="auto">
            <a:xfrm>
              <a:off x="1703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2417" name="AutoShape 15"/>
            <p:cNvSpPr>
              <a:spLocks noChangeArrowheads="1"/>
            </p:cNvSpPr>
            <p:nvPr/>
          </p:nvSpPr>
          <p:spPr bwMode="auto">
            <a:xfrm>
              <a:off x="1733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2418" name="Text Box 16"/>
            <p:cNvSpPr txBox="1">
              <a:spLocks noChangeArrowheads="1"/>
            </p:cNvSpPr>
            <p:nvPr/>
          </p:nvSpPr>
          <p:spPr bwMode="auto">
            <a:xfrm>
              <a:off x="1871" y="1433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/>
                <a:t>Filter 2</a:t>
              </a:r>
            </a:p>
          </p:txBody>
        </p:sp>
        <p:sp>
          <p:nvSpPr>
            <p:cNvPr id="102419" name="AutoShape 17"/>
            <p:cNvSpPr>
              <a:spLocks noChangeArrowheads="1"/>
            </p:cNvSpPr>
            <p:nvPr/>
          </p:nvSpPr>
          <p:spPr bwMode="auto">
            <a:xfrm>
              <a:off x="2855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2420" name="AutoShape 18"/>
            <p:cNvSpPr>
              <a:spLocks noChangeArrowheads="1"/>
            </p:cNvSpPr>
            <p:nvPr/>
          </p:nvSpPr>
          <p:spPr bwMode="auto">
            <a:xfrm>
              <a:off x="2885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2421" name="Text Box 19"/>
            <p:cNvSpPr txBox="1">
              <a:spLocks noChangeArrowheads="1"/>
            </p:cNvSpPr>
            <p:nvPr/>
          </p:nvSpPr>
          <p:spPr bwMode="auto">
            <a:xfrm>
              <a:off x="3023" y="1433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/>
                <a:t>Filter 3</a:t>
              </a:r>
            </a:p>
          </p:txBody>
        </p:sp>
        <p:sp>
          <p:nvSpPr>
            <p:cNvPr id="102422" name="AutoShape 20"/>
            <p:cNvSpPr>
              <a:spLocks noChangeArrowheads="1"/>
            </p:cNvSpPr>
            <p:nvPr/>
          </p:nvSpPr>
          <p:spPr bwMode="auto">
            <a:xfrm>
              <a:off x="4091" y="1391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2423" name="AutoShape 21"/>
            <p:cNvSpPr>
              <a:spLocks noChangeArrowheads="1"/>
            </p:cNvSpPr>
            <p:nvPr/>
          </p:nvSpPr>
          <p:spPr bwMode="auto">
            <a:xfrm>
              <a:off x="4121" y="1424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102424" name="Text Box 22"/>
            <p:cNvSpPr txBox="1">
              <a:spLocks noChangeArrowheads="1"/>
            </p:cNvSpPr>
            <p:nvPr/>
          </p:nvSpPr>
          <p:spPr bwMode="auto">
            <a:xfrm>
              <a:off x="4259" y="1433"/>
              <a:ext cx="6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/>
                <a:t>Filter 4</a:t>
              </a:r>
            </a:p>
          </p:txBody>
        </p:sp>
      </p:grpSp>
      <p:sp>
        <p:nvSpPr>
          <p:cNvPr id="102406" name="Text Box 23"/>
          <p:cNvSpPr txBox="1">
            <a:spLocks noChangeArrowheads="1"/>
          </p:cNvSpPr>
          <p:nvPr/>
        </p:nvSpPr>
        <p:spPr bwMode="auto">
          <a:xfrm>
            <a:off x="395288" y="5419725"/>
            <a:ext cx="6594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are the dependencies between filters?</a:t>
            </a:r>
            <a:br>
              <a:rPr lang="en-US" altLang="en-US" sz="2400"/>
            </a:br>
            <a:r>
              <a:rPr lang="en-US" altLang="en-US" sz="2400"/>
              <a:t>Compare this with Client Server?</a:t>
            </a:r>
            <a:endParaRPr lang="nl-NL" altLang="en-US" sz="2400"/>
          </a:p>
        </p:txBody>
      </p:sp>
      <p:pic>
        <p:nvPicPr>
          <p:cNvPr id="25" name="Picture 2" descr="Image result for pipe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6834063" y="162023"/>
            <a:ext cx="2130425" cy="11067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4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5800" y="1582473"/>
            <a:ext cx="6622504" cy="1210985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702972"/>
          </a:xfrm>
        </p:spPr>
        <p:txBody>
          <a:bodyPr/>
          <a:lstStyle/>
          <a:p>
            <a:r>
              <a:rPr lang="en-US" altLang="en-US" smtClean="0"/>
              <a:t>Pipe and Filter (Struct+Behaviour)</a:t>
            </a:r>
            <a:endParaRPr lang="en-GB" altLang="en-US" smtClean="0"/>
          </a:p>
        </p:txBody>
      </p:sp>
      <p:sp>
        <p:nvSpPr>
          <p:cNvPr id="141321" name="Rectangle 57"/>
          <p:cNvSpPr>
            <a:spLocks noChangeArrowheads="1"/>
          </p:cNvSpPr>
          <p:nvPr/>
        </p:nvSpPr>
        <p:spPr bwMode="auto">
          <a:xfrm>
            <a:off x="971600" y="1877803"/>
            <a:ext cx="990497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Source</a:t>
            </a:r>
            <a:endParaRPr lang="en-US" altLang="en-US" sz="1800" b="1" dirty="0"/>
          </a:p>
        </p:txBody>
      </p:sp>
      <p:sp>
        <p:nvSpPr>
          <p:cNvPr id="141341" name="Rectangle 57"/>
          <p:cNvSpPr>
            <a:spLocks noChangeArrowheads="1"/>
          </p:cNvSpPr>
          <p:nvPr/>
        </p:nvSpPr>
        <p:spPr bwMode="auto">
          <a:xfrm>
            <a:off x="6156176" y="1913535"/>
            <a:ext cx="909438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Sink</a:t>
            </a:r>
            <a:endParaRPr lang="en-US" altLang="en-US" sz="2000" b="1" dirty="0"/>
          </a:p>
        </p:txBody>
      </p:sp>
      <p:cxnSp>
        <p:nvCxnSpPr>
          <p:cNvPr id="12" name="Straight Arrow Connector 11"/>
          <p:cNvCxnSpPr>
            <a:stCxn id="44" idx="3"/>
            <a:endCxn id="141341" idx="1"/>
          </p:cNvCxnSpPr>
          <p:nvPr/>
        </p:nvCxnSpPr>
        <p:spPr>
          <a:xfrm flipV="1">
            <a:off x="5526779" y="2131208"/>
            <a:ext cx="629397" cy="3297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1787" y="3042713"/>
            <a:ext cx="6622504" cy="35085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1548361" y="3872680"/>
            <a:ext cx="173346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48361" y="382806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99755" y="382806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81825" y="3966220"/>
            <a:ext cx="45719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4545333" y="1916832"/>
            <a:ext cx="981446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Filter2</a:t>
            </a:r>
            <a:endParaRPr lang="en-US" altLang="en-US" sz="2000" b="1" dirty="0"/>
          </a:p>
        </p:txBody>
      </p: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2818199" y="1913662"/>
            <a:ext cx="1033721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Filter1</a:t>
            </a:r>
            <a:endParaRPr lang="en-US" altLang="en-US" sz="2000" b="1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>
            <a:off x="1960972" y="2121336"/>
            <a:ext cx="857227" cy="9999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4" idx="1"/>
          </p:cNvCxnSpPr>
          <p:nvPr/>
        </p:nvCxnSpPr>
        <p:spPr>
          <a:xfrm>
            <a:off x="3851920" y="2121336"/>
            <a:ext cx="693413" cy="13169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7"/>
          <p:cNvSpPr>
            <a:spLocks noChangeArrowheads="1"/>
          </p:cNvSpPr>
          <p:nvPr/>
        </p:nvSpPr>
        <p:spPr bwMode="auto">
          <a:xfrm>
            <a:off x="970475" y="3358641"/>
            <a:ext cx="990497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Source</a:t>
            </a:r>
            <a:endParaRPr lang="en-US" altLang="en-US" sz="1800" b="1" dirty="0"/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6155051" y="3376507"/>
            <a:ext cx="909438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Sink</a:t>
            </a:r>
            <a:endParaRPr lang="en-US" altLang="en-US" sz="2000" b="1" dirty="0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544208" y="3376507"/>
            <a:ext cx="1033721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Filter2</a:t>
            </a:r>
            <a:endParaRPr lang="en-US" altLang="en-US" sz="2000" b="1" dirty="0"/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2746191" y="3376507"/>
            <a:ext cx="1033721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Filter1</a:t>
            </a:r>
            <a:endParaRPr lang="en-US" altLang="en-US" sz="2000" b="1" dirty="0"/>
          </a:p>
        </p:txBody>
      </p:sp>
      <p:sp>
        <p:nvSpPr>
          <p:cNvPr id="66" name="Rectangle 65"/>
          <p:cNvSpPr/>
          <p:nvPr/>
        </p:nvSpPr>
        <p:spPr>
          <a:xfrm>
            <a:off x="5053196" y="4326260"/>
            <a:ext cx="45719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Connector 66"/>
          <p:cNvCxnSpPr/>
          <p:nvPr/>
        </p:nvCxnSpPr>
        <p:spPr>
          <a:xfrm>
            <a:off x="5076056" y="3789040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666483" y="3789040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304684" y="4254252"/>
            <a:ext cx="1743584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6650661" y="4725144"/>
            <a:ext cx="45719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5060664" y="4653136"/>
            <a:ext cx="1605819" cy="9354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2" descr="Image result for pipel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7596336" y="51154"/>
            <a:ext cx="1512168" cy="7855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5800" y="1582473"/>
            <a:ext cx="6622504" cy="1210985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179512" y="853820"/>
            <a:ext cx="8964488" cy="702972"/>
          </a:xfrm>
        </p:spPr>
        <p:txBody>
          <a:bodyPr/>
          <a:lstStyle/>
          <a:p>
            <a:r>
              <a:rPr lang="en-US" altLang="en-US" smtClean="0"/>
              <a:t>Pipe and Filter (Struct+Behaviour)</a:t>
            </a:r>
            <a:endParaRPr lang="en-GB" altLang="en-US" smtClean="0"/>
          </a:p>
        </p:txBody>
      </p:sp>
      <p:sp>
        <p:nvSpPr>
          <p:cNvPr id="141321" name="Rectangle 57"/>
          <p:cNvSpPr>
            <a:spLocks noChangeArrowheads="1"/>
          </p:cNvSpPr>
          <p:nvPr/>
        </p:nvSpPr>
        <p:spPr bwMode="auto">
          <a:xfrm>
            <a:off x="971600" y="1877803"/>
            <a:ext cx="990497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Source</a:t>
            </a:r>
            <a:endParaRPr lang="en-US" altLang="en-US" sz="1800" b="1" dirty="0"/>
          </a:p>
        </p:txBody>
      </p:sp>
      <p:sp>
        <p:nvSpPr>
          <p:cNvPr id="141341" name="Rectangle 57"/>
          <p:cNvSpPr>
            <a:spLocks noChangeArrowheads="1"/>
          </p:cNvSpPr>
          <p:nvPr/>
        </p:nvSpPr>
        <p:spPr bwMode="auto">
          <a:xfrm>
            <a:off x="6156176" y="1913535"/>
            <a:ext cx="909438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Sink</a:t>
            </a:r>
            <a:endParaRPr lang="en-US" altLang="en-US" sz="2000" b="1" dirty="0"/>
          </a:p>
        </p:txBody>
      </p:sp>
      <p:cxnSp>
        <p:nvCxnSpPr>
          <p:cNvPr id="12" name="Straight Arrow Connector 11"/>
          <p:cNvCxnSpPr>
            <a:stCxn id="44" idx="3"/>
            <a:endCxn id="141341" idx="1"/>
          </p:cNvCxnSpPr>
          <p:nvPr/>
        </p:nvCxnSpPr>
        <p:spPr>
          <a:xfrm flipV="1">
            <a:off x="5526779" y="2131208"/>
            <a:ext cx="629397" cy="3297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1787" y="3042713"/>
            <a:ext cx="6622504" cy="35085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48361" y="382806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299755" y="3828069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4545333" y="1916832"/>
            <a:ext cx="981446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Filter2</a:t>
            </a:r>
            <a:endParaRPr lang="en-US" altLang="en-US" sz="2000" b="1" dirty="0"/>
          </a:p>
        </p:txBody>
      </p: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2818199" y="1913662"/>
            <a:ext cx="1033721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Filter1</a:t>
            </a:r>
            <a:endParaRPr lang="en-US" altLang="en-US" sz="2000" b="1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>
            <a:off x="1960972" y="2121336"/>
            <a:ext cx="857227" cy="9999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4" idx="1"/>
          </p:cNvCxnSpPr>
          <p:nvPr/>
        </p:nvCxnSpPr>
        <p:spPr>
          <a:xfrm>
            <a:off x="3851920" y="2121336"/>
            <a:ext cx="693413" cy="13169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7"/>
          <p:cNvSpPr>
            <a:spLocks noChangeArrowheads="1"/>
          </p:cNvSpPr>
          <p:nvPr/>
        </p:nvSpPr>
        <p:spPr bwMode="auto">
          <a:xfrm>
            <a:off x="970475" y="3358641"/>
            <a:ext cx="990497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Source</a:t>
            </a:r>
            <a:endParaRPr lang="en-US" altLang="en-US" sz="1800" b="1" dirty="0"/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6155051" y="3376507"/>
            <a:ext cx="909438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Sink</a:t>
            </a:r>
            <a:endParaRPr lang="en-US" altLang="en-US" sz="2000" b="1" dirty="0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544208" y="3376507"/>
            <a:ext cx="1033721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Filter2</a:t>
            </a:r>
            <a:endParaRPr lang="en-US" altLang="en-US" sz="2000" b="1" dirty="0"/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2746191" y="3376507"/>
            <a:ext cx="1033721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Filter1</a:t>
            </a:r>
            <a:endParaRPr lang="en-US" altLang="en-US" sz="2000" b="1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5076056" y="3789040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666483" y="3789040"/>
            <a:ext cx="0" cy="26252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548361" y="3872680"/>
            <a:ext cx="5148019" cy="1140496"/>
            <a:chOff x="1548361" y="3872680"/>
            <a:chExt cx="5148019" cy="1140496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1548361" y="3872680"/>
              <a:ext cx="173346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281825" y="396622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53196" y="432626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3304684" y="4254252"/>
              <a:ext cx="174358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6650661" y="4725144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5060664" y="4653136"/>
              <a:ext cx="1605819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563468" y="4282827"/>
            <a:ext cx="5148019" cy="1140496"/>
            <a:chOff x="1548361" y="3872680"/>
            <a:chExt cx="5148019" cy="1140496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548361" y="3872680"/>
              <a:ext cx="173346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281825" y="396622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53196" y="432626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304684" y="4254252"/>
              <a:ext cx="174358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650661" y="4725144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5060664" y="4653136"/>
              <a:ext cx="1605819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548361" y="4659685"/>
            <a:ext cx="5148019" cy="1140496"/>
            <a:chOff x="1548361" y="3872680"/>
            <a:chExt cx="5148019" cy="1140496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1548361" y="3872680"/>
              <a:ext cx="173346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281825" y="396622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53196" y="432626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304684" y="4254252"/>
              <a:ext cx="174358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6650661" y="4725144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5060664" y="4653136"/>
              <a:ext cx="1605819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540608" y="5078884"/>
            <a:ext cx="5148019" cy="1140496"/>
            <a:chOff x="1548361" y="3872680"/>
            <a:chExt cx="5148019" cy="1140496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548361" y="3872680"/>
              <a:ext cx="173346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3281825" y="396622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53196" y="4326260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3304684" y="4254252"/>
              <a:ext cx="1743584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650661" y="4725144"/>
              <a:ext cx="45719" cy="2880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5060664" y="4653136"/>
              <a:ext cx="1605819" cy="9354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" descr="Image result for pipel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7596336" y="51154"/>
            <a:ext cx="1512168" cy="7855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2183083" y="3645024"/>
            <a:ext cx="4045101" cy="23762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7808" y="1857975"/>
            <a:ext cx="6622504" cy="1210985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685800" y="925828"/>
            <a:ext cx="7772400" cy="702972"/>
          </a:xfrm>
        </p:spPr>
        <p:txBody>
          <a:bodyPr/>
          <a:lstStyle/>
          <a:p>
            <a:r>
              <a:rPr lang="en-US" altLang="en-US" smtClean="0"/>
              <a:t>Pipe and Filter (Deployment)</a:t>
            </a:r>
            <a:endParaRPr lang="en-GB" altLang="en-US" smtClean="0"/>
          </a:p>
        </p:txBody>
      </p:sp>
      <p:sp>
        <p:nvSpPr>
          <p:cNvPr id="141321" name="Rectangle 57"/>
          <p:cNvSpPr>
            <a:spLocks noChangeArrowheads="1"/>
          </p:cNvSpPr>
          <p:nvPr/>
        </p:nvSpPr>
        <p:spPr bwMode="auto">
          <a:xfrm>
            <a:off x="1043608" y="2153305"/>
            <a:ext cx="990497" cy="471077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Source</a:t>
            </a:r>
            <a:endParaRPr lang="en-US" altLang="en-US" sz="1800" b="1" dirty="0"/>
          </a:p>
        </p:txBody>
      </p:sp>
      <p:sp>
        <p:nvSpPr>
          <p:cNvPr id="141341" name="Rectangle 57"/>
          <p:cNvSpPr>
            <a:spLocks noChangeArrowheads="1"/>
          </p:cNvSpPr>
          <p:nvPr/>
        </p:nvSpPr>
        <p:spPr bwMode="auto">
          <a:xfrm>
            <a:off x="6228184" y="2189037"/>
            <a:ext cx="909438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Sink</a:t>
            </a:r>
            <a:endParaRPr lang="en-US" alt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841477" y="2339647"/>
            <a:ext cx="405381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be 91"/>
          <p:cNvSpPr/>
          <p:nvPr/>
        </p:nvSpPr>
        <p:spPr>
          <a:xfrm>
            <a:off x="2926694" y="4536608"/>
            <a:ext cx="1069242" cy="6925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2446230" y="5733256"/>
            <a:ext cx="3687712" cy="17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292610" y="5267953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461315" y="5257684"/>
            <a:ext cx="0" cy="468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4617341" y="2192334"/>
            <a:ext cx="1224136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Filter2</a:t>
            </a:r>
            <a:endParaRPr lang="en-US" altLang="en-US" sz="2000" b="1" dirty="0"/>
          </a:p>
        </p:txBody>
      </p:sp>
      <p:sp>
        <p:nvSpPr>
          <p:cNvPr id="47" name="Rectangle 57"/>
          <p:cNvSpPr>
            <a:spLocks noChangeArrowheads="1"/>
          </p:cNvSpPr>
          <p:nvPr/>
        </p:nvSpPr>
        <p:spPr bwMode="auto">
          <a:xfrm>
            <a:off x="2439486" y="2189164"/>
            <a:ext cx="1033721" cy="435345"/>
          </a:xfrm>
          <a:prstGeom prst="rect">
            <a:avLst/>
          </a:prstGeom>
          <a:solidFill>
            <a:srgbClr val="FFFFFF"/>
          </a:solidFill>
          <a:ln w="0">
            <a:solidFill>
              <a:srgbClr val="990033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Filter1</a:t>
            </a:r>
            <a:endParaRPr lang="en-US" altLang="en-US" sz="2000" b="1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034105" y="2336477"/>
            <a:ext cx="405381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4" idx="1"/>
          </p:cNvCxnSpPr>
          <p:nvPr/>
        </p:nvCxnSpPr>
        <p:spPr>
          <a:xfrm>
            <a:off x="3473207" y="2408358"/>
            <a:ext cx="1144134" cy="1649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be 36"/>
          <p:cNvSpPr/>
          <p:nvPr/>
        </p:nvSpPr>
        <p:spPr>
          <a:xfrm>
            <a:off x="4680449" y="4595837"/>
            <a:ext cx="1069242" cy="6925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5148064" y="5282151"/>
            <a:ext cx="0" cy="468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Image result for pipel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7596336" y="51154"/>
            <a:ext cx="1512168" cy="7855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10445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17F86-9E75-4D32-9F1D-2098676A5610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000" smtClean="0"/>
          </a:p>
        </p:txBody>
      </p:sp>
      <p:pic>
        <p:nvPicPr>
          <p:cNvPr id="1044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t="15042" r="12500" b="18813"/>
          <a:stretch>
            <a:fillRect/>
          </a:stretch>
        </p:blipFill>
        <p:spPr bwMode="auto">
          <a:xfrm>
            <a:off x="250825" y="836613"/>
            <a:ext cx="8534400" cy="58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mage result for pipel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7596336" y="51154"/>
            <a:ext cx="1512168" cy="7855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1065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5A1CC-4F19-46A3-B810-80FB21CF47C0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000" smtClean="0"/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8" t="16917" r="5118" b="11250"/>
          <a:stretch>
            <a:fillRect/>
          </a:stretch>
        </p:blipFill>
        <p:spPr bwMode="auto">
          <a:xfrm>
            <a:off x="395288" y="836613"/>
            <a:ext cx="80645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827088" y="1196975"/>
            <a:ext cx="43211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Example P&amp;F Architecture</a:t>
            </a:r>
            <a:endParaRPr lang="nl-NL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900113" y="4365625"/>
            <a:ext cx="4895850" cy="1655763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pic>
        <p:nvPicPr>
          <p:cNvPr id="8" name="Picture 2" descr="Image result for pipel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7596336" y="51154"/>
            <a:ext cx="1512168" cy="7855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5BA7BA-ED57-4A8B-831B-CDF33B5296D8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000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908050"/>
            <a:ext cx="8675687" cy="554038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Pipe and Filter Style (4a)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539750" y="1789113"/>
            <a:ext cx="8208963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5750" algn="l"/>
                <a:tab pos="66675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85750">
              <a:spcBef>
                <a:spcPct val="20000"/>
              </a:spcBef>
              <a:buChar char="–"/>
              <a:tabLst>
                <a:tab pos="285750" algn="l"/>
                <a:tab pos="666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" algn="l"/>
                <a:tab pos="66675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" algn="l"/>
                <a:tab pos="666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" algn="l"/>
                <a:tab pos="666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666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666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666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6667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Advantages</a:t>
            </a:r>
            <a:r>
              <a:rPr lang="en-US" altLang="en-US" sz="2400"/>
              <a:t>:</a:t>
            </a: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en-US" sz="2400"/>
              <a:t>	Simplicity: 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/>
              <a:t> no complex component interactions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US" altLang="en-US"/>
              <a:t> easy to analyze (deadlock, throughput, … )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400"/>
              <a:t>	Easy to maintain and to reuse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400"/>
              <a:t>	Filters are easy to compose (also hierarchically?)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400"/>
              <a:t>	Can be easily made parallel or distributed</a:t>
            </a:r>
          </a:p>
        </p:txBody>
      </p:sp>
      <p:pic>
        <p:nvPicPr>
          <p:cNvPr id="5" name="Picture 2" descr="Image result for pipe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7596336" y="51154"/>
            <a:ext cx="1512168" cy="7855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66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F47BF-2D3E-4F01-9BFD-B4E24E4C11AC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00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836613"/>
            <a:ext cx="8748712" cy="59055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Pipe and Filter Style (4b)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250825" y="1404938"/>
            <a:ext cx="8785225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85750" algn="l"/>
                <a:tab pos="666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85750" eaLnBrk="0" hangingPunct="0">
              <a:tabLst>
                <a:tab pos="285750" algn="l"/>
                <a:tab pos="666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tabLst>
                <a:tab pos="285750" algn="l"/>
                <a:tab pos="666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tabLst>
                <a:tab pos="285750" algn="l"/>
                <a:tab pos="666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tabLst>
                <a:tab pos="285750" algn="l"/>
                <a:tab pos="666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66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66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66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667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altLang="en-US" b="1" dirty="0" smtClean="0"/>
              <a:t>Disadvantages</a:t>
            </a:r>
            <a:r>
              <a:rPr lang="en-US" altLang="en-US" dirty="0" smtClean="0"/>
              <a:t>:</a:t>
            </a:r>
          </a:p>
          <a:p>
            <a:pPr>
              <a:lnSpc>
                <a:spcPct val="13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altLang="en-US" dirty="0" smtClean="0"/>
              <a:t>	Interactive applications are difficult to create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en-US" altLang="en-US" dirty="0" smtClean="0"/>
              <a:t>	Filter ordering can be difficult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en-US" altLang="en-US" dirty="0" smtClean="0"/>
              <a:t>	Performance: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dirty="0" smtClean="0"/>
              <a:t>-	Enforcement of lowest common data representation,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dirty="0" smtClean="0"/>
              <a:t>	ASCII stream, may lead to (un)parse overhead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dirty="0" smtClean="0"/>
              <a:t>	</a:t>
            </a: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</a:rPr>
              <a:t>-	If output can only be produced after all input is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</a:rPr>
              <a:t>		received, an infinite input buffer is required 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</a:rPr>
              <a:t>		(e.g. sort filter)</a:t>
            </a: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en-US" altLang="en-US" dirty="0" smtClean="0">
                <a:solidFill>
                  <a:schemeClr val="bg1">
                    <a:lumMod val="85000"/>
                  </a:schemeClr>
                </a:solidFill>
              </a:rPr>
              <a:t> If bounded buffers are used, deadlocks may occur</a:t>
            </a:r>
          </a:p>
        </p:txBody>
      </p:sp>
      <p:pic>
        <p:nvPicPr>
          <p:cNvPr id="5" name="Picture 2" descr="Image result for pipe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7596336" y="51154"/>
            <a:ext cx="1512168" cy="7855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54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 </a:t>
            </a:r>
            <a:r>
              <a:rPr lang="en-US" b="1" dirty="0" smtClean="0"/>
              <a:t>|</a:t>
            </a:r>
            <a:r>
              <a:rPr lang="en-US" dirty="0" smtClean="0"/>
              <a:t> grep ‘architecture’ </a:t>
            </a:r>
            <a:r>
              <a:rPr lang="en-US" b="1" dirty="0" smtClean="0"/>
              <a:t>|</a:t>
            </a:r>
            <a:r>
              <a:rPr lang="en-US" dirty="0" smtClean="0"/>
              <a:t> sort</a:t>
            </a:r>
          </a:p>
          <a:p>
            <a:pPr lvl="1"/>
            <a:r>
              <a:rPr lang="en-US" dirty="0" smtClean="0"/>
              <a:t>First ‘list files in directory’, then keep only files with ‘architecture’ in name, then sort this list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ls </a:t>
            </a:r>
            <a:r>
              <a:rPr lang="en-US" b="1" dirty="0" smtClean="0"/>
              <a:t>|</a:t>
            </a:r>
            <a:r>
              <a:rPr lang="en-US" dirty="0" smtClean="0"/>
              <a:t> sort ls </a:t>
            </a:r>
            <a:r>
              <a:rPr lang="en-US" b="1" dirty="0" smtClean="0"/>
              <a:t>|</a:t>
            </a:r>
            <a:r>
              <a:rPr lang="en-US" dirty="0" smtClean="0"/>
              <a:t> grep ‘architecture’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rearrangement works because components have </a:t>
            </a:r>
            <a:r>
              <a:rPr lang="en-US" smtClean="0"/>
              <a:t>the same input and output: the ‘lowest common denominator’ is a stream of lines of characters.</a:t>
            </a:r>
            <a:endParaRPr lang="en-US" dirty="0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F68ED-6928-4353-A147-A08F5B46ECAA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875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277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AF8508-8D4E-430A-BAA3-14B243497E2B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000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788988"/>
            <a:ext cx="6769124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Pipe and Filter Style </a:t>
            </a:r>
            <a:r>
              <a:rPr lang="en-GB" altLang="en-US" b="1" smtClean="0"/>
              <a:t>(5)</a:t>
            </a:r>
            <a:br>
              <a:rPr lang="en-GB" altLang="en-US" b="1" smtClean="0"/>
            </a:br>
            <a:r>
              <a:rPr lang="en-GB" altLang="en-US" b="1" smtClean="0"/>
              <a:t>  Quality Factors</a:t>
            </a: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250825" y="1952625"/>
            <a:ext cx="88931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Extendibility: extends easily with new filters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Flexibility: 	  - functionality of filters can be easily 			     redefined,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		  - control can be re-routed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		    (both at design-time, run-time is difficult)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Robustness:	  ‘weakest link’ is limitation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Security: 	   -</a:t>
            </a:r>
            <a:endParaRPr lang="en-GB" altLang="en-US" sz="2400"/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Performance:  allows straightforward parallelisation</a:t>
            </a:r>
          </a:p>
        </p:txBody>
      </p:sp>
      <p:pic>
        <p:nvPicPr>
          <p:cNvPr id="5" name="Picture 2" descr="Image result for pipe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7596336" y="51154"/>
            <a:ext cx="1512168" cy="7855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6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04056"/>
          </a:xfrm>
        </p:spPr>
        <p:txBody>
          <a:bodyPr/>
          <a:lstStyle/>
          <a:p>
            <a:r>
              <a:rPr lang="sv-SE" dirty="0" smtClean="0"/>
              <a:t>Schedule</a:t>
            </a:r>
            <a:endParaRPr lang="sv-S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3347"/>
              </p:ext>
            </p:extLst>
          </p:nvPr>
        </p:nvGraphicFramePr>
        <p:xfrm>
          <a:off x="467544" y="1112158"/>
          <a:ext cx="8352928" cy="5207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280"/>
                <a:gridCol w="545930"/>
                <a:gridCol w="859006"/>
                <a:gridCol w="1152128"/>
                <a:gridCol w="3240360"/>
                <a:gridCol w="1152128"/>
                <a:gridCol w="864096"/>
              </a:tblGrid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Week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Date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Time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Lecture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Reading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Note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002060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L1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4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13:00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Introduction &amp; Organization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11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13:00 – 14:30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Architecting Process &amp; Views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1 &amp; 2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12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10:15 – 12:00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72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13:00 - 15:00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 &amp; Quality Attributes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&amp; 4</a:t>
                      </a: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667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</a:t>
                      </a: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 – 15:00 </a:t>
                      </a: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&lt;&lt; Supervision/Assignment&gt;&gt;</a:t>
                      </a: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L4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20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Architectural Styles 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13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L5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25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Architectural Styles 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13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E7F3F4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S3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26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>
                    <a:solidFill>
                      <a:srgbClr val="F3F9FA"/>
                    </a:solidFill>
                  </a:tcPr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39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L6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27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sept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(finish) Architectural Styles &amp;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Tactics</a:t>
                      </a:r>
                      <a:endParaRPr lang="en-GB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40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L7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13:15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The Human Factor in Software </a:t>
                      </a:r>
                      <a:r>
                        <a:rPr lang="en-US" sz="12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Architecturing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 Cognitive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and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Social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Aspects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18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US" sz="1200" dirty="0" err="1" smtClean="0">
                          <a:effectLst/>
                          <a:latin typeface="+mn-lt"/>
                          <a:ea typeface="+mn-ea"/>
                        </a:rPr>
                        <a:t>Rodi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+mn-lt"/>
                          <a:ea typeface="+mn-ea"/>
                        </a:rPr>
                        <a:t>Jolak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40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S4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3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UG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41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Oct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13:00</a:t>
                      </a:r>
                      <a:r>
                        <a:rPr lang="en-US" sz="1200" baseline="0" dirty="0" smtClean="0">
                          <a:latin typeface="+mn-lt"/>
                        </a:rPr>
                        <a:t> – 15:00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latin typeface="+mn-lt"/>
                        </a:rPr>
                        <a:t>skip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effectLst/>
                          <a:latin typeface="+mn-lt"/>
                        </a:rPr>
                        <a:t>UG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42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L8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9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Technical Debt (</a:t>
                      </a:r>
                      <a:r>
                        <a:rPr lang="en-GB" sz="1200" dirty="0" err="1" smtClean="0">
                          <a:effectLst/>
                          <a:latin typeface="+mn-lt"/>
                        </a:rPr>
                        <a:t>Terese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+mn-lt"/>
                        </a:rPr>
                        <a:t>Besker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)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PhD</a:t>
                      </a:r>
                      <a:r>
                        <a:rPr lang="en-GB" sz="1200" baseline="0" dirty="0" smtClean="0">
                          <a:effectLst/>
                          <a:latin typeface="+mn-lt"/>
                        </a:rPr>
                        <a:t> defence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41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S5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10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L9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16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Design Principles (Tactics)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smtClean="0">
                          <a:effectLst/>
                          <a:latin typeface="+mn-lt"/>
                        </a:rPr>
                        <a:t>6, 7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S6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17</a:t>
                      </a:r>
                      <a:r>
                        <a:rPr lang="en-GB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10:15 – 12:00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&lt;&lt; Supervision/Assignment&gt;&gt;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check!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18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13:15 – 15:00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Architecture Evaluation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 smtClean="0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smtClean="0">
                          <a:effectLst/>
                          <a:latin typeface="+mn-lt"/>
                        </a:rPr>
                        <a:t> 21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L11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23 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</a:rPr>
                        <a:t>Reverse Engineering &amp; Correspondence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 err="1" smtClean="0">
                          <a:effectLst/>
                          <a:latin typeface="+mn-lt"/>
                        </a:rPr>
                        <a:t>Ch</a:t>
                      </a:r>
                      <a:r>
                        <a:rPr lang="en-GB" sz="1200" dirty="0" smtClean="0">
                          <a:effectLst/>
                          <a:latin typeface="+mn-lt"/>
                        </a:rPr>
                        <a:t> 20</a:t>
                      </a:r>
                      <a:r>
                        <a:rPr lang="en-GB" sz="1200" dirty="0">
                          <a:effectLst/>
                          <a:latin typeface="+mn-lt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>
                          <a:effectLst/>
                          <a:latin typeface="+mn-lt"/>
                        </a:rPr>
                        <a:t>L12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24 Oct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13:15 – 15:00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80360" algn="ctr"/>
                          <a:tab pos="5760720" algn="r"/>
                          <a:tab pos="457200" algn="l"/>
                        </a:tabLst>
                        <a:defRPr/>
                      </a:pPr>
                      <a:r>
                        <a:rPr lang="en-US" sz="1200" dirty="0" err="1" smtClean="0">
                          <a:effectLst/>
                          <a:latin typeface="+mn-lt"/>
                          <a:ea typeface="+mn-ea"/>
                        </a:rPr>
                        <a:t>Lindholmen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</a:rPr>
                        <a:t> Software Development Days</a:t>
                      </a:r>
                      <a:endParaRPr lang="en-GB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</a:tr>
              <a:tr h="2230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80360" algn="ctr"/>
                          <a:tab pos="5760720" algn="r"/>
                          <a:tab pos="457200" algn="l"/>
                        </a:tabLs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smtClean="0">
                          <a:effectLst/>
                        </a:rPr>
                        <a:t>43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L13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 Oct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13:00 – 15:00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 be determined (exam practice)</a:t>
                      </a:r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5294" marR="65294" marT="0" marB="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5294" marR="652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4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BC00F8-4BD5-40E9-B78B-D8F28F65D570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00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7920038" cy="10842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Pipe and Filter Style </a:t>
            </a:r>
            <a:r>
              <a:rPr lang="en-US" altLang="en-US" b="1" smtClean="0"/>
              <a:t>(6)</a:t>
            </a:r>
            <a:br>
              <a:rPr lang="en-US" altLang="en-US" b="1" smtClean="0"/>
            </a:br>
            <a:r>
              <a:rPr lang="en-US" altLang="en-US" b="1" smtClean="0"/>
              <a:t>Application Context </a:t>
            </a:r>
            <a:endParaRPr lang="en-GB" altLang="en-US" smtClean="0"/>
          </a:p>
        </p:txBody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287338" y="1989138"/>
            <a:ext cx="896461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Rules of thumb for choosing pipe-and-filter (o.a. </a:t>
            </a:r>
            <a:r>
              <a:rPr lang="en-US" altLang="en-US" sz="1800"/>
              <a:t>from Shaw/Buschman</a:t>
            </a:r>
            <a:r>
              <a:rPr lang="en-US" altLang="en-US" sz="2000"/>
              <a:t>):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/>
              <a:t> if a system can be described by a </a:t>
            </a:r>
            <a:r>
              <a:rPr lang="en-US" altLang="en-US" sz="2000" b="1"/>
              <a:t>regular interaction pattern</a:t>
            </a:r>
            <a:r>
              <a:rPr lang="en-US" altLang="en-US" sz="2000"/>
              <a:t> of a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collection of processing units at the same level of abstraction;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e.g. a series of incremental stages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(horizontal composition of functionality);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/>
              <a:t> if the computation involves the </a:t>
            </a:r>
            <a:r>
              <a:rPr lang="en-US" altLang="en-US" sz="2000" b="1"/>
              <a:t>transformation of streams of data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(processes with limited fan-in/fan-out)</a:t>
            </a:r>
            <a:endParaRPr lang="en-GB" altLang="en-US" sz="2000"/>
          </a:p>
        </p:txBody>
      </p:sp>
      <p:sp>
        <p:nvSpPr>
          <p:cNvPr id="114693" name="Rectangle 4"/>
          <p:cNvSpPr>
            <a:spLocks noChangeArrowheads="1"/>
          </p:cNvSpPr>
          <p:nvPr/>
        </p:nvSpPr>
        <p:spPr bwMode="auto">
          <a:xfrm>
            <a:off x="287338" y="4941888"/>
            <a:ext cx="8551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000" i="1"/>
              <a:t>Hint</a:t>
            </a:r>
            <a:r>
              <a:rPr lang="en-US" altLang="en-US" sz="2000"/>
              <a:t>:	use a looped-pipe-and-filter if the system does continuous 		controlling of a physical system</a:t>
            </a:r>
            <a:endParaRPr lang="en-GB" altLang="en-US" sz="2000"/>
          </a:p>
        </p:txBody>
      </p:sp>
      <p:sp>
        <p:nvSpPr>
          <p:cNvPr id="114694" name="Rectangle 5"/>
          <p:cNvSpPr>
            <a:spLocks noChangeArrowheads="1"/>
          </p:cNvSpPr>
          <p:nvPr/>
        </p:nvSpPr>
        <p:spPr bwMode="auto">
          <a:xfrm>
            <a:off x="287338" y="5876925"/>
            <a:ext cx="793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000"/>
              <a:t>Typical application domain: signal processing	</a:t>
            </a:r>
            <a:endParaRPr lang="en-GB" altLang="en-US" sz="2000"/>
          </a:p>
        </p:txBody>
      </p:sp>
      <p:pic>
        <p:nvPicPr>
          <p:cNvPr id="7" name="Picture 2" descr="Image result for pipe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"/>
          <a:stretch/>
        </p:blipFill>
        <p:spPr bwMode="auto">
          <a:xfrm>
            <a:off x="7596336" y="51154"/>
            <a:ext cx="1512168" cy="7855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72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56C96C-CA5C-4F1C-AC37-33CE70A0FB69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000" smtClean="0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7772400" cy="57626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CONTENTS</a:t>
            </a:r>
            <a:endParaRPr lang="en-GB" altLang="en-US" sz="3600" smtClean="0"/>
          </a:p>
        </p:txBody>
      </p:sp>
      <p:sp>
        <p:nvSpPr>
          <p:cNvPr id="50180" name="AutoShape 2"/>
          <p:cNvSpPr>
            <a:spLocks noChangeArrowheads="1"/>
          </p:cNvSpPr>
          <p:nvPr/>
        </p:nvSpPr>
        <p:spPr bwMode="auto">
          <a:xfrm>
            <a:off x="539750" y="3260725"/>
            <a:ext cx="7232650" cy="4651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022350" y="1476375"/>
            <a:ext cx="7099300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73075" indent="-473075">
              <a:spcBef>
                <a:spcPct val="20000"/>
              </a:spcBef>
              <a:buChar char="•"/>
              <a:tabLst>
                <a:tab pos="11430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43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430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Introduction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Architectural styles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2.1	Client/Server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2.2 Pipe and Filter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b="1"/>
              <a:t>	2.3	Blackboard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2.4 Publish Subscribe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2.5	Peer-to-Peer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2.6 Layered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3.  Interaction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4.	Conclusions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BC42CE-27BB-4E8F-B71F-C5DDDA72E8E2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0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12800"/>
            <a:ext cx="895985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Blackboard Style (1)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403225" y="1530350"/>
            <a:ext cx="5392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tabLst>
                <a:tab pos="1238250" algn="l"/>
                <a:tab pos="15240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38250" algn="l"/>
                <a:tab pos="1524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38250" algn="l"/>
                <a:tab pos="15240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Concept</a:t>
            </a:r>
            <a:r>
              <a:rPr lang="en-US" altLang="en-US" sz="2000"/>
              <a:t>:	Concurrent transformations on </a:t>
            </a:r>
            <a:br>
              <a:rPr lang="en-US" altLang="en-US" sz="2000"/>
            </a:br>
            <a:r>
              <a:rPr lang="en-US" altLang="en-US" sz="2000"/>
              <a:t>	shared data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403225" y="4078288"/>
            <a:ext cx="76977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Components</a:t>
            </a:r>
            <a:r>
              <a:rPr lang="en-US" altLang="en-US" sz="2000"/>
              <a:t>:	processing units (typically knowledge source)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Connectors</a:t>
            </a:r>
            <a:r>
              <a:rPr lang="en-US" altLang="en-US" sz="2000"/>
              <a:t>:	blackboard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interaction style: asynchronous</a:t>
            </a:r>
          </a:p>
          <a:p>
            <a:pPr>
              <a:lnSpc>
                <a:spcPct val="60000"/>
              </a:lnSpc>
              <a:spcBef>
                <a:spcPct val="0"/>
              </a:spcBef>
              <a:buFontTx/>
              <a:buNone/>
            </a:pPr>
            <a:endParaRPr lang="en-US" altLang="en-US" sz="20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/>
              <a:t>Topology:</a:t>
            </a:r>
            <a:r>
              <a:rPr lang="en-US" altLang="en-US" sz="2000" b="1" i="1"/>
              <a:t>	</a:t>
            </a:r>
            <a:r>
              <a:rPr lang="en-US" altLang="en-US" sz="2000"/>
              <a:t>one or more transformation-components may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be connected to a data-space,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there are typically no connections between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		processing units (bus-topology)</a:t>
            </a:r>
            <a:endParaRPr lang="en-GB" altLang="en-US" sz="2000"/>
          </a:p>
        </p:txBody>
      </p:sp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395288" y="2363788"/>
            <a:ext cx="4903787" cy="423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/>
              <a:t>data</a:t>
            </a:r>
            <a:endParaRPr lang="en-GB" altLang="en-US" sz="1800" b="1"/>
          </a:p>
        </p:txBody>
      </p:sp>
      <p:grpSp>
        <p:nvGrpSpPr>
          <p:cNvPr id="52231" name="Group 6"/>
          <p:cNvGrpSpPr>
            <a:grpSpLocks/>
          </p:cNvGrpSpPr>
          <p:nvPr/>
        </p:nvGrpSpPr>
        <p:grpSpPr bwMode="auto">
          <a:xfrm>
            <a:off x="442913" y="2835275"/>
            <a:ext cx="1462087" cy="1046163"/>
            <a:chOff x="3067" y="1620"/>
            <a:chExt cx="921" cy="659"/>
          </a:xfrm>
        </p:grpSpPr>
        <p:sp>
          <p:nvSpPr>
            <p:cNvPr id="52243" name="Line 7"/>
            <p:cNvSpPr>
              <a:spLocks noChangeShapeType="1"/>
            </p:cNvSpPr>
            <p:nvPr/>
          </p:nvSpPr>
          <p:spPr bwMode="auto">
            <a:xfrm rot="-5400000">
              <a:off x="3402" y="1790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44" name="AutoShape 8"/>
            <p:cNvSpPr>
              <a:spLocks noChangeArrowheads="1"/>
            </p:cNvSpPr>
            <p:nvPr/>
          </p:nvSpPr>
          <p:spPr bwMode="auto">
            <a:xfrm>
              <a:off x="3067" y="1979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45" name="AutoShape 9"/>
            <p:cNvSpPr>
              <a:spLocks noChangeArrowheads="1"/>
            </p:cNvSpPr>
            <p:nvPr/>
          </p:nvSpPr>
          <p:spPr bwMode="auto">
            <a:xfrm>
              <a:off x="3097" y="2012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46" name="Text Box 10"/>
            <p:cNvSpPr txBox="1">
              <a:spLocks noChangeArrowheads="1"/>
            </p:cNvSpPr>
            <p:nvPr/>
          </p:nvSpPr>
          <p:spPr bwMode="auto">
            <a:xfrm>
              <a:off x="3147" y="2037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</p:grpSp>
      <p:grpSp>
        <p:nvGrpSpPr>
          <p:cNvPr id="52232" name="Group 11"/>
          <p:cNvGrpSpPr>
            <a:grpSpLocks/>
          </p:cNvGrpSpPr>
          <p:nvPr/>
        </p:nvGrpSpPr>
        <p:grpSpPr bwMode="auto">
          <a:xfrm>
            <a:off x="2119313" y="2835275"/>
            <a:ext cx="1462087" cy="1046163"/>
            <a:chOff x="3067" y="1620"/>
            <a:chExt cx="921" cy="659"/>
          </a:xfrm>
        </p:grpSpPr>
        <p:sp>
          <p:nvSpPr>
            <p:cNvPr id="52239" name="Line 12"/>
            <p:cNvSpPr>
              <a:spLocks noChangeShapeType="1"/>
            </p:cNvSpPr>
            <p:nvPr/>
          </p:nvSpPr>
          <p:spPr bwMode="auto">
            <a:xfrm rot="-5400000">
              <a:off x="3402" y="1790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40" name="AutoShape 13"/>
            <p:cNvSpPr>
              <a:spLocks noChangeArrowheads="1"/>
            </p:cNvSpPr>
            <p:nvPr/>
          </p:nvSpPr>
          <p:spPr bwMode="auto">
            <a:xfrm>
              <a:off x="3067" y="1979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41" name="AutoShape 14"/>
            <p:cNvSpPr>
              <a:spLocks noChangeArrowheads="1"/>
            </p:cNvSpPr>
            <p:nvPr/>
          </p:nvSpPr>
          <p:spPr bwMode="auto">
            <a:xfrm>
              <a:off x="3097" y="2012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42" name="Text Box 15"/>
            <p:cNvSpPr txBox="1">
              <a:spLocks noChangeArrowheads="1"/>
            </p:cNvSpPr>
            <p:nvPr/>
          </p:nvSpPr>
          <p:spPr bwMode="auto">
            <a:xfrm>
              <a:off x="3147" y="2037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</p:grpSp>
      <p:grpSp>
        <p:nvGrpSpPr>
          <p:cNvPr id="52233" name="Group 16"/>
          <p:cNvGrpSpPr>
            <a:grpSpLocks/>
          </p:cNvGrpSpPr>
          <p:nvPr/>
        </p:nvGrpSpPr>
        <p:grpSpPr bwMode="auto">
          <a:xfrm>
            <a:off x="3795713" y="2835275"/>
            <a:ext cx="1462087" cy="1046163"/>
            <a:chOff x="3067" y="1620"/>
            <a:chExt cx="921" cy="659"/>
          </a:xfrm>
        </p:grpSpPr>
        <p:sp>
          <p:nvSpPr>
            <p:cNvPr id="52235" name="Line 17"/>
            <p:cNvSpPr>
              <a:spLocks noChangeShapeType="1"/>
            </p:cNvSpPr>
            <p:nvPr/>
          </p:nvSpPr>
          <p:spPr bwMode="auto">
            <a:xfrm rot="-5400000">
              <a:off x="3402" y="1790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36" name="AutoShape 18"/>
            <p:cNvSpPr>
              <a:spLocks noChangeArrowheads="1"/>
            </p:cNvSpPr>
            <p:nvPr/>
          </p:nvSpPr>
          <p:spPr bwMode="auto">
            <a:xfrm>
              <a:off x="3067" y="1979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37" name="AutoShape 19"/>
            <p:cNvSpPr>
              <a:spLocks noChangeArrowheads="1"/>
            </p:cNvSpPr>
            <p:nvPr/>
          </p:nvSpPr>
          <p:spPr bwMode="auto">
            <a:xfrm>
              <a:off x="3097" y="2012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2238" name="Text Box 20"/>
            <p:cNvSpPr txBox="1">
              <a:spLocks noChangeArrowheads="1"/>
            </p:cNvSpPr>
            <p:nvPr/>
          </p:nvSpPr>
          <p:spPr bwMode="auto">
            <a:xfrm>
              <a:off x="3147" y="2037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Component</a:t>
              </a:r>
            </a:p>
          </p:txBody>
        </p:sp>
      </p:grpSp>
      <p:pic>
        <p:nvPicPr>
          <p:cNvPr id="52234" name="Picture 26" descr="JHerb%20Classr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230437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226ED-4750-46DE-80DF-49524E518B7F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0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3588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Blackboard Style (2)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276225" y="2071688"/>
            <a:ext cx="86328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tabLst>
                <a:tab pos="1238250" algn="l"/>
                <a:tab pos="15240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1238250">
              <a:spcBef>
                <a:spcPct val="20000"/>
              </a:spcBef>
              <a:buChar char="–"/>
              <a:tabLst>
                <a:tab pos="1238250" algn="l"/>
                <a:tab pos="1524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38250" algn="l"/>
                <a:tab pos="15240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38250" algn="l"/>
                <a:tab pos="1524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en-US" sz="2000" b="1"/>
              <a:t>Behaviour Types</a:t>
            </a:r>
            <a:r>
              <a:rPr lang="en-US" altLang="en-US" sz="2000"/>
              <a:t>: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sz="2000"/>
              <a:t>	a.	</a:t>
            </a:r>
            <a:r>
              <a:rPr lang="en-US" altLang="en-US" sz="2000" b="1"/>
              <a:t>Passive repository</a:t>
            </a:r>
            <a:endParaRPr lang="en-US" altLang="en-US" sz="200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/>
              <a:t>Accessed by a set of components; e.g. database or server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sz="2000"/>
              <a:t>	b.	</a:t>
            </a:r>
            <a:r>
              <a:rPr lang="en-US" altLang="en-US" sz="2000" b="1"/>
              <a:t>Active repository</a:t>
            </a:r>
            <a:endParaRPr lang="en-US" altLang="en-US" sz="200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/>
              <a:t>Sends notification to components when data of interest changes; e.g. blackboard or active database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236538" y="5956300"/>
            <a:ext cx="8621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en-US" altLang="en-US" sz="2000" b="1"/>
              <a:t>Constraints</a:t>
            </a:r>
            <a:r>
              <a:rPr lang="en-US" altLang="en-US" sz="2000"/>
              <a:t>:</a:t>
            </a:r>
          </a:p>
          <a:p>
            <a:pPr>
              <a:lnSpc>
                <a:spcPct val="50000"/>
              </a:lnSpc>
              <a:spcBef>
                <a:spcPct val="30000"/>
              </a:spcBef>
              <a:buFontTx/>
              <a:buNone/>
            </a:pPr>
            <a:r>
              <a:rPr lang="en-US" altLang="en-US" sz="2000"/>
              <a:t>Consistency of repository: Various types of (transaction) consistency</a:t>
            </a:r>
            <a:endParaRPr lang="en-GB" altLang="en-US" sz="2000"/>
          </a:p>
        </p:txBody>
      </p:sp>
      <p:grpSp>
        <p:nvGrpSpPr>
          <p:cNvPr id="54278" name="Group 5"/>
          <p:cNvGrpSpPr>
            <a:grpSpLocks/>
          </p:cNvGrpSpPr>
          <p:nvPr/>
        </p:nvGrpSpPr>
        <p:grpSpPr bwMode="auto">
          <a:xfrm>
            <a:off x="2963863" y="4573588"/>
            <a:ext cx="3244850" cy="1198562"/>
            <a:chOff x="2534" y="2578"/>
            <a:chExt cx="2044" cy="755"/>
          </a:xfrm>
        </p:grpSpPr>
        <p:sp>
          <p:nvSpPr>
            <p:cNvPr id="54279" name="Line 6"/>
            <p:cNvSpPr>
              <a:spLocks noChangeShapeType="1"/>
            </p:cNvSpPr>
            <p:nvPr/>
          </p:nvSpPr>
          <p:spPr bwMode="auto">
            <a:xfrm rot="-5400000">
              <a:off x="2762" y="2941"/>
              <a:ext cx="2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80" name="Line 7"/>
            <p:cNvSpPr>
              <a:spLocks noChangeShapeType="1"/>
            </p:cNvSpPr>
            <p:nvPr/>
          </p:nvSpPr>
          <p:spPr bwMode="auto">
            <a:xfrm rot="-5400000">
              <a:off x="3457" y="2941"/>
              <a:ext cx="2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81" name="Line 8"/>
            <p:cNvSpPr>
              <a:spLocks noChangeShapeType="1"/>
            </p:cNvSpPr>
            <p:nvPr/>
          </p:nvSpPr>
          <p:spPr bwMode="auto">
            <a:xfrm rot="-5400000">
              <a:off x="4152" y="2941"/>
              <a:ext cx="2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4282" name="Group 9"/>
            <p:cNvGrpSpPr>
              <a:grpSpLocks/>
            </p:cNvGrpSpPr>
            <p:nvPr/>
          </p:nvGrpSpPr>
          <p:grpSpPr bwMode="auto">
            <a:xfrm>
              <a:off x="3975" y="3093"/>
              <a:ext cx="603" cy="240"/>
              <a:chOff x="3975" y="3093"/>
              <a:chExt cx="603" cy="240"/>
            </a:xfrm>
          </p:grpSpPr>
          <p:sp>
            <p:nvSpPr>
              <p:cNvPr id="54293" name="AutoShape 10"/>
              <p:cNvSpPr>
                <a:spLocks noChangeArrowheads="1"/>
              </p:cNvSpPr>
              <p:nvPr/>
            </p:nvSpPr>
            <p:spPr bwMode="auto">
              <a:xfrm>
                <a:off x="3975" y="3093"/>
                <a:ext cx="603" cy="2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en-US" sz="2400"/>
              </a:p>
            </p:txBody>
          </p:sp>
          <p:sp>
            <p:nvSpPr>
              <p:cNvPr id="54294" name="AutoShape 11"/>
              <p:cNvSpPr>
                <a:spLocks noChangeArrowheads="1"/>
              </p:cNvSpPr>
              <p:nvPr/>
            </p:nvSpPr>
            <p:spPr bwMode="auto">
              <a:xfrm>
                <a:off x="3994" y="3119"/>
                <a:ext cx="564" cy="18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en-US" sz="2400"/>
              </a:p>
            </p:txBody>
          </p:sp>
          <p:sp>
            <p:nvSpPr>
              <p:cNvPr id="54295" name="Text Box 12"/>
              <p:cNvSpPr txBox="1">
                <a:spLocks noChangeArrowheads="1"/>
              </p:cNvSpPr>
              <p:nvPr/>
            </p:nvSpPr>
            <p:spPr bwMode="auto">
              <a:xfrm>
                <a:off x="3994" y="3150"/>
                <a:ext cx="56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000"/>
                  <a:t>Component</a:t>
                </a:r>
              </a:p>
            </p:txBody>
          </p:sp>
        </p:grpSp>
        <p:sp>
          <p:nvSpPr>
            <p:cNvPr id="54283" name="AutoShape 13"/>
            <p:cNvSpPr>
              <a:spLocks noChangeArrowheads="1"/>
            </p:cNvSpPr>
            <p:nvPr/>
          </p:nvSpPr>
          <p:spPr bwMode="auto">
            <a:xfrm>
              <a:off x="2534" y="2578"/>
              <a:ext cx="2033" cy="24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54284" name="AutoShape 14"/>
            <p:cNvSpPr>
              <a:spLocks noChangeArrowheads="1"/>
            </p:cNvSpPr>
            <p:nvPr/>
          </p:nvSpPr>
          <p:spPr bwMode="auto">
            <a:xfrm>
              <a:off x="2554" y="2606"/>
              <a:ext cx="1993" cy="185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b="1"/>
                <a:t>data</a:t>
              </a:r>
            </a:p>
          </p:txBody>
        </p:sp>
        <p:grpSp>
          <p:nvGrpSpPr>
            <p:cNvPr id="54285" name="Group 15"/>
            <p:cNvGrpSpPr>
              <a:grpSpLocks/>
            </p:cNvGrpSpPr>
            <p:nvPr/>
          </p:nvGrpSpPr>
          <p:grpSpPr bwMode="auto">
            <a:xfrm>
              <a:off x="3298" y="3093"/>
              <a:ext cx="603" cy="240"/>
              <a:chOff x="3975" y="3093"/>
              <a:chExt cx="603" cy="240"/>
            </a:xfrm>
          </p:grpSpPr>
          <p:sp>
            <p:nvSpPr>
              <p:cNvPr id="54290" name="AutoShape 16"/>
              <p:cNvSpPr>
                <a:spLocks noChangeArrowheads="1"/>
              </p:cNvSpPr>
              <p:nvPr/>
            </p:nvSpPr>
            <p:spPr bwMode="auto">
              <a:xfrm>
                <a:off x="3975" y="3093"/>
                <a:ext cx="603" cy="2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en-US" sz="2400"/>
              </a:p>
            </p:txBody>
          </p:sp>
          <p:sp>
            <p:nvSpPr>
              <p:cNvPr id="54291" name="AutoShape 17"/>
              <p:cNvSpPr>
                <a:spLocks noChangeArrowheads="1"/>
              </p:cNvSpPr>
              <p:nvPr/>
            </p:nvSpPr>
            <p:spPr bwMode="auto">
              <a:xfrm>
                <a:off x="3994" y="3119"/>
                <a:ext cx="564" cy="18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en-US" sz="2400"/>
              </a:p>
            </p:txBody>
          </p:sp>
          <p:sp>
            <p:nvSpPr>
              <p:cNvPr id="54292" name="Text Box 18"/>
              <p:cNvSpPr txBox="1">
                <a:spLocks noChangeArrowheads="1"/>
              </p:cNvSpPr>
              <p:nvPr/>
            </p:nvSpPr>
            <p:spPr bwMode="auto">
              <a:xfrm>
                <a:off x="3994" y="3150"/>
                <a:ext cx="56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000"/>
                  <a:t>Component</a:t>
                </a:r>
              </a:p>
            </p:txBody>
          </p:sp>
        </p:grpSp>
        <p:grpSp>
          <p:nvGrpSpPr>
            <p:cNvPr id="54286" name="Group 19"/>
            <p:cNvGrpSpPr>
              <a:grpSpLocks/>
            </p:cNvGrpSpPr>
            <p:nvPr/>
          </p:nvGrpSpPr>
          <p:grpSpPr bwMode="auto">
            <a:xfrm>
              <a:off x="2609" y="3093"/>
              <a:ext cx="603" cy="240"/>
              <a:chOff x="3975" y="3093"/>
              <a:chExt cx="603" cy="240"/>
            </a:xfrm>
          </p:grpSpPr>
          <p:sp>
            <p:nvSpPr>
              <p:cNvPr id="54287" name="AutoShape 20"/>
              <p:cNvSpPr>
                <a:spLocks noChangeArrowheads="1"/>
              </p:cNvSpPr>
              <p:nvPr/>
            </p:nvSpPr>
            <p:spPr bwMode="auto">
              <a:xfrm>
                <a:off x="3975" y="3093"/>
                <a:ext cx="603" cy="24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en-US" sz="2400"/>
              </a:p>
            </p:txBody>
          </p:sp>
          <p:sp>
            <p:nvSpPr>
              <p:cNvPr id="54288" name="AutoShape 21"/>
              <p:cNvSpPr>
                <a:spLocks noChangeArrowheads="1"/>
              </p:cNvSpPr>
              <p:nvPr/>
            </p:nvSpPr>
            <p:spPr bwMode="auto">
              <a:xfrm>
                <a:off x="3994" y="3119"/>
                <a:ext cx="564" cy="18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en-US" sz="2400"/>
              </a:p>
            </p:txBody>
          </p:sp>
          <p:sp>
            <p:nvSpPr>
              <p:cNvPr id="54289" name="Text Box 22"/>
              <p:cNvSpPr txBox="1">
                <a:spLocks noChangeArrowheads="1"/>
              </p:cNvSpPr>
              <p:nvPr/>
            </p:nvSpPr>
            <p:spPr bwMode="auto">
              <a:xfrm>
                <a:off x="3994" y="3150"/>
                <a:ext cx="56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Lucida Sans Unicode" panose="020B0602030504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1000"/>
                  <a:t>Component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71538"/>
            <a:ext cx="77724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>JavaSpaces – Blackboard in Java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277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902E3-AF96-4955-93D0-CFFF9365F797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000" smtClean="0"/>
          </a:p>
        </p:txBody>
      </p:sp>
      <p:grpSp>
        <p:nvGrpSpPr>
          <p:cNvPr id="56324" name="Group 7"/>
          <p:cNvGrpSpPr>
            <a:grpSpLocks/>
          </p:cNvGrpSpPr>
          <p:nvPr/>
        </p:nvGrpSpPr>
        <p:grpSpPr bwMode="auto">
          <a:xfrm>
            <a:off x="1763713" y="1879600"/>
            <a:ext cx="5184775" cy="3240088"/>
            <a:chOff x="1111" y="1071"/>
            <a:chExt cx="3266" cy="2041"/>
          </a:xfrm>
        </p:grpSpPr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1111" y="1071"/>
              <a:ext cx="3266" cy="20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pic>
          <p:nvPicPr>
            <p:cNvPr id="56326" name="Picture 6" descr="dukes_javaspac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162"/>
              <a:ext cx="3039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Layering &amp; Blackboard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38F473-748B-45C6-9AE8-3CA86D91E72E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000" smtClean="0"/>
          </a:p>
        </p:txBody>
      </p:sp>
      <p:grpSp>
        <p:nvGrpSpPr>
          <p:cNvPr id="58372" name="Group 1"/>
          <p:cNvGrpSpPr>
            <a:grpSpLocks/>
          </p:cNvGrpSpPr>
          <p:nvPr/>
        </p:nvGrpSpPr>
        <p:grpSpPr bwMode="auto">
          <a:xfrm>
            <a:off x="395288" y="2122488"/>
            <a:ext cx="3671887" cy="2792412"/>
            <a:chOff x="395536" y="2122488"/>
            <a:chExt cx="4679950" cy="2792412"/>
          </a:xfrm>
        </p:grpSpPr>
        <p:sp>
          <p:nvSpPr>
            <p:cNvPr id="58388" name="AutoShape 7"/>
            <p:cNvSpPr>
              <a:spLocks noChangeArrowheads="1"/>
            </p:cNvSpPr>
            <p:nvPr/>
          </p:nvSpPr>
          <p:spPr bwMode="auto">
            <a:xfrm>
              <a:off x="395536" y="4156075"/>
              <a:ext cx="4679950" cy="758825"/>
            </a:xfrm>
            <a:prstGeom prst="cloudCallout">
              <a:avLst>
                <a:gd name="adj1" fmla="val -13194"/>
                <a:gd name="adj2" fmla="val 40375"/>
              </a:avLst>
            </a:prstGeom>
            <a:solidFill>
              <a:srgbClr val="FBEA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/>
                <a:t>BB</a:t>
              </a:r>
            </a:p>
          </p:txBody>
        </p:sp>
        <p:sp>
          <p:nvSpPr>
            <p:cNvPr id="58389" name="AutoShape 8"/>
            <p:cNvSpPr>
              <a:spLocks noChangeArrowheads="1"/>
            </p:cNvSpPr>
            <p:nvPr/>
          </p:nvSpPr>
          <p:spPr bwMode="auto">
            <a:xfrm>
              <a:off x="395536" y="2963863"/>
              <a:ext cx="1390650" cy="504825"/>
            </a:xfrm>
            <a:prstGeom prst="roundRect">
              <a:avLst>
                <a:gd name="adj" fmla="val 16667"/>
              </a:avLst>
            </a:prstGeom>
            <a:solidFill>
              <a:srgbClr val="FBEA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/>
                <a:t>A</a:t>
              </a:r>
            </a:p>
          </p:txBody>
        </p:sp>
        <p:sp>
          <p:nvSpPr>
            <p:cNvPr id="58390" name="AutoShape 9"/>
            <p:cNvSpPr>
              <a:spLocks noChangeArrowheads="1"/>
            </p:cNvSpPr>
            <p:nvPr/>
          </p:nvSpPr>
          <p:spPr bwMode="auto">
            <a:xfrm>
              <a:off x="2040186" y="2963863"/>
              <a:ext cx="1390650" cy="504825"/>
            </a:xfrm>
            <a:prstGeom prst="roundRect">
              <a:avLst>
                <a:gd name="adj" fmla="val 16667"/>
              </a:avLst>
            </a:prstGeom>
            <a:solidFill>
              <a:srgbClr val="FBEA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/>
                <a:t>B</a:t>
              </a:r>
            </a:p>
          </p:txBody>
        </p:sp>
        <p:sp>
          <p:nvSpPr>
            <p:cNvPr id="58391" name="AutoShape 10"/>
            <p:cNvSpPr>
              <a:spLocks noChangeArrowheads="1"/>
            </p:cNvSpPr>
            <p:nvPr/>
          </p:nvSpPr>
          <p:spPr bwMode="auto">
            <a:xfrm>
              <a:off x="3684836" y="2963863"/>
              <a:ext cx="1390650" cy="504825"/>
            </a:xfrm>
            <a:prstGeom prst="roundRect">
              <a:avLst>
                <a:gd name="adj" fmla="val 16667"/>
              </a:avLst>
            </a:prstGeom>
            <a:solidFill>
              <a:srgbClr val="FBEA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grpSp>
          <p:nvGrpSpPr>
            <p:cNvPr id="58392" name="Group 15"/>
            <p:cNvGrpSpPr>
              <a:grpSpLocks/>
            </p:cNvGrpSpPr>
            <p:nvPr/>
          </p:nvGrpSpPr>
          <p:grpSpPr bwMode="auto">
            <a:xfrm>
              <a:off x="1125786" y="3468688"/>
              <a:ext cx="3244850" cy="801687"/>
              <a:chOff x="1707" y="2185"/>
              <a:chExt cx="2044" cy="505"/>
            </a:xfrm>
          </p:grpSpPr>
          <p:cxnSp>
            <p:nvCxnSpPr>
              <p:cNvPr id="58398" name="AutoShape 11"/>
              <p:cNvCxnSpPr>
                <a:cxnSpLocks noChangeShapeType="1"/>
                <a:stCxn id="58390" idx="2"/>
                <a:endCxn id="58388" idx="3"/>
              </p:cNvCxnSpPr>
              <p:nvPr/>
            </p:nvCxnSpPr>
            <p:spPr bwMode="auto">
              <a:xfrm>
                <a:off x="2676" y="2185"/>
                <a:ext cx="0" cy="4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399" name="AutoShape 12"/>
              <p:cNvCxnSpPr>
                <a:cxnSpLocks noChangeShapeType="1"/>
              </p:cNvCxnSpPr>
              <p:nvPr/>
            </p:nvCxnSpPr>
            <p:spPr bwMode="auto">
              <a:xfrm>
                <a:off x="1707" y="2185"/>
                <a:ext cx="0" cy="5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400" name="AutoShape 13"/>
              <p:cNvCxnSpPr>
                <a:cxnSpLocks noChangeShapeType="1"/>
              </p:cNvCxnSpPr>
              <p:nvPr/>
            </p:nvCxnSpPr>
            <p:spPr bwMode="auto">
              <a:xfrm>
                <a:off x="3751" y="2185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8393" name="AutoShape 14"/>
            <p:cNvSpPr>
              <a:spLocks noChangeArrowheads="1"/>
            </p:cNvSpPr>
            <p:nvPr/>
          </p:nvSpPr>
          <p:spPr bwMode="auto">
            <a:xfrm>
              <a:off x="395536" y="2122488"/>
              <a:ext cx="4676775" cy="504825"/>
            </a:xfrm>
            <a:prstGeom prst="roundRect">
              <a:avLst>
                <a:gd name="adj" fmla="val 16667"/>
              </a:avLst>
            </a:prstGeom>
            <a:solidFill>
              <a:srgbClr val="FBEA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b="1"/>
                <a:t>UI</a:t>
              </a:r>
            </a:p>
          </p:txBody>
        </p:sp>
        <p:grpSp>
          <p:nvGrpSpPr>
            <p:cNvPr id="58394" name="Group 16"/>
            <p:cNvGrpSpPr>
              <a:grpSpLocks/>
            </p:cNvGrpSpPr>
            <p:nvPr/>
          </p:nvGrpSpPr>
          <p:grpSpPr bwMode="auto">
            <a:xfrm>
              <a:off x="1127373" y="2636838"/>
              <a:ext cx="3244850" cy="369887"/>
              <a:chOff x="1707" y="2185"/>
              <a:chExt cx="2044" cy="505"/>
            </a:xfrm>
          </p:grpSpPr>
          <p:cxnSp>
            <p:nvCxnSpPr>
              <p:cNvPr id="58395" name="AutoShape 17"/>
              <p:cNvCxnSpPr>
                <a:cxnSpLocks noChangeShapeType="1"/>
              </p:cNvCxnSpPr>
              <p:nvPr/>
            </p:nvCxnSpPr>
            <p:spPr bwMode="auto">
              <a:xfrm>
                <a:off x="2721" y="2185"/>
                <a:ext cx="0" cy="4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396" name="AutoShape 18"/>
              <p:cNvCxnSpPr>
                <a:cxnSpLocks noChangeShapeType="1"/>
              </p:cNvCxnSpPr>
              <p:nvPr/>
            </p:nvCxnSpPr>
            <p:spPr bwMode="auto">
              <a:xfrm>
                <a:off x="1707" y="2185"/>
                <a:ext cx="0" cy="5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397" name="AutoShape 19"/>
              <p:cNvCxnSpPr>
                <a:cxnSpLocks noChangeShapeType="1"/>
              </p:cNvCxnSpPr>
              <p:nvPr/>
            </p:nvCxnSpPr>
            <p:spPr bwMode="auto">
              <a:xfrm>
                <a:off x="3751" y="2185"/>
                <a:ext cx="0" cy="4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8373" name="AutoShape 7"/>
          <p:cNvSpPr>
            <a:spLocks noChangeArrowheads="1"/>
          </p:cNvSpPr>
          <p:nvPr/>
        </p:nvSpPr>
        <p:spPr bwMode="auto">
          <a:xfrm>
            <a:off x="4932363" y="4156075"/>
            <a:ext cx="3671887" cy="758825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BB</a:t>
            </a:r>
          </a:p>
        </p:txBody>
      </p:sp>
      <p:sp>
        <p:nvSpPr>
          <p:cNvPr id="58374" name="AutoShape 8"/>
          <p:cNvSpPr>
            <a:spLocks noChangeArrowheads="1"/>
          </p:cNvSpPr>
          <p:nvPr/>
        </p:nvSpPr>
        <p:spPr bwMode="auto">
          <a:xfrm>
            <a:off x="4932363" y="2963863"/>
            <a:ext cx="1090612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A</a:t>
            </a:r>
          </a:p>
        </p:txBody>
      </p:sp>
      <p:sp>
        <p:nvSpPr>
          <p:cNvPr id="58375" name="AutoShape 9"/>
          <p:cNvSpPr>
            <a:spLocks noChangeArrowheads="1"/>
          </p:cNvSpPr>
          <p:nvPr/>
        </p:nvSpPr>
        <p:spPr bwMode="auto">
          <a:xfrm>
            <a:off x="6223000" y="2963863"/>
            <a:ext cx="109061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B</a:t>
            </a:r>
          </a:p>
        </p:txBody>
      </p:sp>
      <p:sp>
        <p:nvSpPr>
          <p:cNvPr id="58376" name="AutoShape 10"/>
          <p:cNvSpPr>
            <a:spLocks noChangeArrowheads="1"/>
          </p:cNvSpPr>
          <p:nvPr/>
        </p:nvSpPr>
        <p:spPr bwMode="auto">
          <a:xfrm>
            <a:off x="7513638" y="2963863"/>
            <a:ext cx="1090612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C</a:t>
            </a:r>
          </a:p>
        </p:txBody>
      </p:sp>
      <p:grpSp>
        <p:nvGrpSpPr>
          <p:cNvPr id="58377" name="Group 15"/>
          <p:cNvGrpSpPr>
            <a:grpSpLocks/>
          </p:cNvGrpSpPr>
          <p:nvPr/>
        </p:nvGrpSpPr>
        <p:grpSpPr bwMode="auto">
          <a:xfrm>
            <a:off x="5505450" y="3468688"/>
            <a:ext cx="2546350" cy="801687"/>
            <a:chOff x="1707" y="2185"/>
            <a:chExt cx="2044" cy="505"/>
          </a:xfrm>
        </p:grpSpPr>
        <p:cxnSp>
          <p:nvCxnSpPr>
            <p:cNvPr id="58385" name="AutoShape 11"/>
            <p:cNvCxnSpPr>
              <a:cxnSpLocks noChangeShapeType="1"/>
              <a:stCxn id="58375" idx="2"/>
              <a:endCxn id="58373" idx="3"/>
            </p:cNvCxnSpPr>
            <p:nvPr/>
          </p:nvCxnSpPr>
          <p:spPr bwMode="auto">
            <a:xfrm>
              <a:off x="2676" y="2185"/>
              <a:ext cx="0" cy="4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86" name="AutoShape 12"/>
            <p:cNvCxnSpPr>
              <a:cxnSpLocks noChangeShapeType="1"/>
            </p:cNvCxnSpPr>
            <p:nvPr/>
          </p:nvCxnSpPr>
          <p:spPr bwMode="auto">
            <a:xfrm>
              <a:off x="1707" y="2185"/>
              <a:ext cx="0" cy="5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87" name="AutoShape 13"/>
            <p:cNvCxnSpPr>
              <a:cxnSpLocks noChangeShapeType="1"/>
            </p:cNvCxnSpPr>
            <p:nvPr/>
          </p:nvCxnSpPr>
          <p:spPr bwMode="auto">
            <a:xfrm>
              <a:off x="3751" y="2185"/>
              <a:ext cx="0" cy="4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378" name="Group 16"/>
          <p:cNvGrpSpPr>
            <a:grpSpLocks/>
          </p:cNvGrpSpPr>
          <p:nvPr/>
        </p:nvGrpSpPr>
        <p:grpSpPr bwMode="auto">
          <a:xfrm>
            <a:off x="5507038" y="2636838"/>
            <a:ext cx="2544762" cy="369887"/>
            <a:chOff x="1707" y="2185"/>
            <a:chExt cx="2044" cy="505"/>
          </a:xfrm>
        </p:grpSpPr>
        <p:cxnSp>
          <p:nvCxnSpPr>
            <p:cNvPr id="58382" name="AutoShape 17"/>
            <p:cNvCxnSpPr>
              <a:cxnSpLocks noChangeShapeType="1"/>
            </p:cNvCxnSpPr>
            <p:nvPr/>
          </p:nvCxnSpPr>
          <p:spPr bwMode="auto">
            <a:xfrm>
              <a:off x="2721" y="2185"/>
              <a:ext cx="0" cy="4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83" name="AutoShape 18"/>
            <p:cNvCxnSpPr>
              <a:cxnSpLocks noChangeShapeType="1"/>
            </p:cNvCxnSpPr>
            <p:nvPr/>
          </p:nvCxnSpPr>
          <p:spPr bwMode="auto">
            <a:xfrm>
              <a:off x="1707" y="2185"/>
              <a:ext cx="0" cy="5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84" name="AutoShape 19"/>
            <p:cNvCxnSpPr>
              <a:cxnSpLocks noChangeShapeType="1"/>
            </p:cNvCxnSpPr>
            <p:nvPr/>
          </p:nvCxnSpPr>
          <p:spPr bwMode="auto">
            <a:xfrm>
              <a:off x="3751" y="2185"/>
              <a:ext cx="0" cy="4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379" name="AutoShape 8"/>
          <p:cNvSpPr>
            <a:spLocks noChangeArrowheads="1"/>
          </p:cNvSpPr>
          <p:nvPr/>
        </p:nvSpPr>
        <p:spPr bwMode="auto">
          <a:xfrm>
            <a:off x="4932363" y="2174875"/>
            <a:ext cx="1090612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UI</a:t>
            </a:r>
          </a:p>
        </p:txBody>
      </p:sp>
      <p:sp>
        <p:nvSpPr>
          <p:cNvPr id="58380" name="AutoShape 8"/>
          <p:cNvSpPr>
            <a:spLocks noChangeArrowheads="1"/>
          </p:cNvSpPr>
          <p:nvPr/>
        </p:nvSpPr>
        <p:spPr bwMode="auto">
          <a:xfrm>
            <a:off x="6234113" y="2174875"/>
            <a:ext cx="1092200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UI</a:t>
            </a:r>
          </a:p>
        </p:txBody>
      </p:sp>
      <p:sp>
        <p:nvSpPr>
          <p:cNvPr id="58381" name="AutoShape 8"/>
          <p:cNvSpPr>
            <a:spLocks noChangeArrowheads="1"/>
          </p:cNvSpPr>
          <p:nvPr/>
        </p:nvSpPr>
        <p:spPr bwMode="auto">
          <a:xfrm>
            <a:off x="7505700" y="2174875"/>
            <a:ext cx="109061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/>
              <a:t>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4955A5-2750-43A6-A772-08F288BE1C8D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00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68363"/>
            <a:ext cx="8675687" cy="83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Blackboard Style (3)</a:t>
            </a:r>
            <a:endParaRPr lang="en-GB" altLang="en-US" sz="3600" smtClean="0">
              <a:solidFill>
                <a:schemeClr val="tx1"/>
              </a:solidFill>
            </a:endParaRP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406400" y="1985963"/>
            <a:ext cx="83312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tabLst>
                <a:tab pos="3810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571500">
              <a:spcBef>
                <a:spcPct val="20000"/>
              </a:spcBef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Advantages: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Allows different control heuristics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Reusable &amp; heterogeneous knowledge sources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Support for fault tolerance and robustness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	by adding redundant components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+/- </a:t>
            </a:r>
            <a:r>
              <a:rPr lang="en-GB" altLang="en-US" sz="2400"/>
              <a:t>Dataflow is not directly visible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Disadvantages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2400"/>
              <a:t>Distributed implementation is complex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GB" altLang="en-US"/>
              <a:t> distribution and consistency </a:t>
            </a:r>
            <a:r>
              <a:rPr lang="en-US" altLang="en-US"/>
              <a:t>issues</a:t>
            </a:r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Blackboard Characteristics</a:t>
            </a:r>
            <a:endParaRPr lang="en-GB" altLang="en-US" sz="3600" smtClean="0"/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D7DE32-39E8-4A49-9AFA-C8815576E4E2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000" smtClean="0"/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79388" y="1725613"/>
            <a:ext cx="8861425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/>
              <a:t> Data may be structured (DB) or unstructured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/>
              <a:t> Data may be selected based on content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/>
              <a:t> Applications may insert/retrieve different data-type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   per access.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   This in contrast to pub-sub where data of the same type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   is retrieved repeatedly</a:t>
            </a:r>
            <a:endParaRPr lang="en-GB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38699"/>
            <a:ext cx="7772400" cy="702069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Blackboard and consistency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38F473-748B-45C6-9AE8-3CA86D91E72E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000" smtClean="0"/>
          </a:p>
        </p:txBody>
      </p:sp>
      <p:sp>
        <p:nvSpPr>
          <p:cNvPr id="58389" name="AutoShape 8"/>
          <p:cNvSpPr>
            <a:spLocks noChangeArrowheads="1"/>
          </p:cNvSpPr>
          <p:nvPr/>
        </p:nvSpPr>
        <p:spPr bwMode="auto">
          <a:xfrm>
            <a:off x="1331640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/>
              <a:t>C1</a:t>
            </a:r>
            <a:endParaRPr lang="en-GB" altLang="en-US" b="1"/>
          </a:p>
        </p:txBody>
      </p:sp>
      <p:sp>
        <p:nvSpPr>
          <p:cNvPr id="58391" name="AutoShape 10"/>
          <p:cNvSpPr>
            <a:spLocks noChangeArrowheads="1"/>
          </p:cNvSpPr>
          <p:nvPr/>
        </p:nvSpPr>
        <p:spPr bwMode="auto">
          <a:xfrm>
            <a:off x="6889952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/>
              <a:t>C3</a:t>
            </a:r>
            <a:endParaRPr lang="en-GB" altLang="en-US" b="1" dirty="0"/>
          </a:p>
        </p:txBody>
      </p:sp>
      <p:sp>
        <p:nvSpPr>
          <p:cNvPr id="38" name="Cube 37"/>
          <p:cNvSpPr/>
          <p:nvPr/>
        </p:nvSpPr>
        <p:spPr>
          <a:xfrm>
            <a:off x="1043608" y="2493690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be 38"/>
          <p:cNvSpPr/>
          <p:nvPr/>
        </p:nvSpPr>
        <p:spPr>
          <a:xfrm>
            <a:off x="3779912" y="2477315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ube 39"/>
          <p:cNvSpPr/>
          <p:nvPr/>
        </p:nvSpPr>
        <p:spPr>
          <a:xfrm>
            <a:off x="6588224" y="2469409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1043608" y="2675706"/>
            <a:ext cx="6624736" cy="2049438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/>
              <a:t>BB</a:t>
            </a: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3995936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/>
              <a:t>C2</a:t>
            </a:r>
            <a:endParaRPr lang="en-GB" altLang="en-US" b="1" dirty="0"/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1296275" y="3150272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6543" y="3469592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3883814" y="3287837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6627108" y="2879034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674543" y="3111351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984082" y="3653814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115616" y="4893441"/>
            <a:ext cx="6696744" cy="432073"/>
            <a:chOff x="1115616" y="4893441"/>
            <a:chExt cx="6696744" cy="69579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15616" y="5589240"/>
              <a:ext cx="6696744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8" idx="3"/>
            </p:cNvCxnSpPr>
            <p:nvPr/>
          </p:nvCxnSpPr>
          <p:spPr>
            <a:xfrm>
              <a:off x="1610671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372970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143532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763688" y="2077993"/>
            <a:ext cx="5541862" cy="566426"/>
            <a:chOff x="1900191" y="2582048"/>
            <a:chExt cx="5541862" cy="695799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900191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662490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33052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9512" y="211484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Delete(Z)</a:t>
            </a:r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452320" y="2060848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Insert(Z)</a:t>
            </a:r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47750" y="5541039"/>
            <a:ext cx="7948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1, 2 and 3 are all storing a copy of the entire </a:t>
            </a:r>
            <a:br>
              <a:rPr lang="en-US" dirty="0" smtClean="0"/>
            </a:br>
            <a:r>
              <a:rPr lang="en-US" dirty="0" smtClean="0"/>
              <a:t>dataset (A-Z). This increases reliability &amp; availability</a:t>
            </a:r>
            <a:br>
              <a:rPr lang="en-US" dirty="0" smtClean="0"/>
            </a:br>
            <a:r>
              <a:rPr lang="en-US" dirty="0" smtClean="0"/>
              <a:t>and improves </a:t>
            </a:r>
            <a:r>
              <a:rPr lang="en-US" smtClean="0"/>
              <a:t>response time *(. But ….</a:t>
            </a:r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1064077" y="45811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Node1</a:t>
            </a:r>
            <a:endParaRPr lang="en-GB" sz="1800"/>
          </a:p>
        </p:txBody>
      </p:sp>
      <p:sp>
        <p:nvSpPr>
          <p:cNvPr id="63" name="TextBox 62"/>
          <p:cNvSpPr txBox="1"/>
          <p:nvPr/>
        </p:nvSpPr>
        <p:spPr>
          <a:xfrm>
            <a:off x="6648260" y="450912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Node3</a:t>
            </a:r>
            <a:endParaRPr lang="en-GB" sz="1800"/>
          </a:p>
        </p:txBody>
      </p:sp>
      <p:sp>
        <p:nvSpPr>
          <p:cNvPr id="64" name="TextBox 63"/>
          <p:cNvSpPr txBox="1"/>
          <p:nvPr/>
        </p:nvSpPr>
        <p:spPr>
          <a:xfrm>
            <a:off x="3889418" y="45378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Node2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1905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38699"/>
            <a:ext cx="7772400" cy="702069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Blackboard and consistency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38F473-748B-45C6-9AE8-3CA86D91E72E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000" smtClean="0"/>
          </a:p>
        </p:txBody>
      </p:sp>
      <p:sp>
        <p:nvSpPr>
          <p:cNvPr id="58389" name="AutoShape 8"/>
          <p:cNvSpPr>
            <a:spLocks noChangeArrowheads="1"/>
          </p:cNvSpPr>
          <p:nvPr/>
        </p:nvSpPr>
        <p:spPr bwMode="auto">
          <a:xfrm>
            <a:off x="1331640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smtClean="0"/>
              <a:t>C1</a:t>
            </a:r>
            <a:endParaRPr lang="en-GB" altLang="en-US" b="1"/>
          </a:p>
        </p:txBody>
      </p:sp>
      <p:sp>
        <p:nvSpPr>
          <p:cNvPr id="58391" name="AutoShape 10"/>
          <p:cNvSpPr>
            <a:spLocks noChangeArrowheads="1"/>
          </p:cNvSpPr>
          <p:nvPr/>
        </p:nvSpPr>
        <p:spPr bwMode="auto">
          <a:xfrm>
            <a:off x="6889952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/>
              <a:t>C3</a:t>
            </a:r>
            <a:endParaRPr lang="en-GB" altLang="en-US" b="1" dirty="0"/>
          </a:p>
        </p:txBody>
      </p:sp>
      <p:sp>
        <p:nvSpPr>
          <p:cNvPr id="38" name="Cube 37"/>
          <p:cNvSpPr/>
          <p:nvPr/>
        </p:nvSpPr>
        <p:spPr>
          <a:xfrm>
            <a:off x="1043608" y="2493690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be 38"/>
          <p:cNvSpPr/>
          <p:nvPr/>
        </p:nvSpPr>
        <p:spPr>
          <a:xfrm>
            <a:off x="3779912" y="2477315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ube 39"/>
          <p:cNvSpPr/>
          <p:nvPr/>
        </p:nvSpPr>
        <p:spPr>
          <a:xfrm>
            <a:off x="6588224" y="2469409"/>
            <a:ext cx="1512168" cy="23997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1043608" y="2675706"/>
            <a:ext cx="6624736" cy="2049438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/>
              <a:t>BB</a:t>
            </a: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3995936" y="1556792"/>
            <a:ext cx="1091103" cy="504825"/>
          </a:xfrm>
          <a:prstGeom prst="roundRect">
            <a:avLst>
              <a:gd name="adj" fmla="val 16667"/>
            </a:avLst>
          </a:prstGeom>
          <a:solidFill>
            <a:srgbClr val="FBE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 smtClean="0"/>
              <a:t>C2</a:t>
            </a:r>
            <a:endParaRPr lang="en-GB" altLang="en-US" b="1" dirty="0"/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1296275" y="3150272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6543" y="3469592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3883814" y="3287837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6627108" y="2879034"/>
            <a:ext cx="978312" cy="1286839"/>
          </a:xfrm>
          <a:prstGeom prst="cloudCallout">
            <a:avLst>
              <a:gd name="adj1" fmla="val -13194"/>
              <a:gd name="adj2" fmla="val 40375"/>
            </a:avLst>
          </a:prstGeom>
          <a:solidFill>
            <a:srgbClr val="FBEAA1">
              <a:alpha val="5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674543" y="3111351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984082" y="3653814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A..Z</a:t>
            </a:r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115616" y="4893441"/>
            <a:ext cx="6696744" cy="432073"/>
            <a:chOff x="1115616" y="4893441"/>
            <a:chExt cx="6696744" cy="69579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15616" y="5589240"/>
              <a:ext cx="6696744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8" idx="3"/>
            </p:cNvCxnSpPr>
            <p:nvPr/>
          </p:nvCxnSpPr>
          <p:spPr>
            <a:xfrm>
              <a:off x="1610671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372970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143532" y="4893441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763688" y="2077993"/>
            <a:ext cx="5541862" cy="566426"/>
            <a:chOff x="1900191" y="2582048"/>
            <a:chExt cx="5541862" cy="695799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900191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662490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33052" y="2582048"/>
              <a:ext cx="9001" cy="695799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9512" y="211484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Delete(Z)</a:t>
            </a:r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452320" y="2060848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Insert(Z)</a:t>
            </a:r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47750" y="5541039"/>
            <a:ext cx="9220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and C3 may ‘see’ a different content on the blackboard</a:t>
            </a:r>
          </a:p>
          <a:p>
            <a:r>
              <a:rPr lang="en-US" dirty="0" smtClean="0"/>
              <a:t>depending on the order (</a:t>
            </a:r>
            <a:r>
              <a:rPr lang="en-US" smtClean="0"/>
              <a:t>and speed) of </a:t>
            </a:r>
            <a:r>
              <a:rPr lang="en-US" dirty="0" smtClean="0"/>
              <a:t>executing the delete </a:t>
            </a:r>
          </a:p>
          <a:p>
            <a:r>
              <a:rPr lang="en-US" dirty="0" smtClean="0"/>
              <a:t>and insert actions.</a:t>
            </a:r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1064077" y="45811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Node1</a:t>
            </a:r>
            <a:endParaRPr lang="en-GB" sz="1800"/>
          </a:p>
        </p:txBody>
      </p:sp>
      <p:sp>
        <p:nvSpPr>
          <p:cNvPr id="63" name="TextBox 62"/>
          <p:cNvSpPr txBox="1"/>
          <p:nvPr/>
        </p:nvSpPr>
        <p:spPr>
          <a:xfrm>
            <a:off x="6648260" y="450912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Node3</a:t>
            </a:r>
            <a:endParaRPr lang="en-GB" sz="1800"/>
          </a:p>
        </p:txBody>
      </p:sp>
      <p:sp>
        <p:nvSpPr>
          <p:cNvPr id="64" name="TextBox 63"/>
          <p:cNvSpPr txBox="1"/>
          <p:nvPr/>
        </p:nvSpPr>
        <p:spPr>
          <a:xfrm>
            <a:off x="3889418" y="45378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Node2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88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71538"/>
            <a:ext cx="7772400" cy="936625"/>
          </a:xfrm>
        </p:spPr>
        <p:txBody>
          <a:bodyPr/>
          <a:lstStyle/>
          <a:p>
            <a:pPr eaLnBrk="1" hangingPunct="1"/>
            <a:r>
              <a:rPr lang="en-US" altLang="en-US" smtClean="0"/>
              <a:t>Theme/Objective </a:t>
            </a:r>
            <a:br>
              <a:rPr lang="en-US" altLang="en-US" smtClean="0"/>
            </a:br>
            <a:r>
              <a:rPr lang="en-US" altLang="en-US" smtClean="0"/>
              <a:t>of this lecture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277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E824F-A58F-4BB1-A4E4-12727CF2821A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000" smtClean="0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95288" y="3408363"/>
            <a:ext cx="831215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400"/>
              <a:t> Build vocabulary of architectural styles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altLang="en-US"/>
              <a:t> a set of ‘archetypes’ that are often used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altLang="en-US"/>
              <a:t> know their relative strengths and weaknesses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endParaRPr lang="en-US" altLang="en-US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400"/>
              <a:t> Know when to apply or </a:t>
            </a:r>
            <a:r>
              <a:rPr lang="en-US" altLang="en-US" sz="2400" i="1"/>
              <a:t>not</a:t>
            </a:r>
            <a:r>
              <a:rPr lang="en-US" altLang="en-US" sz="2400"/>
              <a:t> to apply a particular style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619250" y="2278063"/>
            <a:ext cx="7200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i="1"/>
              <a:t>The task of the architect is to come up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i="1"/>
              <a:t>with a good metaphor for the system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/>
              <a:t>Alexander Ran (Nokia)</a:t>
            </a:r>
            <a:endParaRPr lang="en-GB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7626350" cy="1277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Example of Blackboard Architecture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51075"/>
            <a:ext cx="8496300" cy="3986213"/>
          </a:xfrm>
        </p:spPr>
        <p:txBody>
          <a:bodyPr/>
          <a:lstStyle/>
          <a:p>
            <a:pPr eaLnBrk="1" hangingPunct="1"/>
            <a:r>
              <a:rPr lang="en-US" altLang="en-US" smtClean="0"/>
              <a:t>Hearsay, speech understanding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Hearsay was developed in the 1970’s by Raj Reddy et al. at Carnegie Mellon University.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Randy Davis, </a:t>
            </a:r>
            <a:r>
              <a:rPr lang="en-US" altLang="en-US" i="1" smtClean="0"/>
              <a:t>Speech Understanding Using Hearsay,</a:t>
            </a:r>
            <a:r>
              <a:rPr lang="en-US" altLang="en-US" smtClean="0"/>
              <a:t> MIT videotape, 1984.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249DF1-47CA-4E05-9CF7-E61889397D24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000" smtClean="0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395288" y="6180138"/>
            <a:ext cx="5429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kumimoji="1" lang="en-US" altLang="en-US" sz="1600"/>
              <a:t>Slides adapted from Terry Bahill, Univ. Arizona,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Hearsay: knowledge sources</a:t>
            </a:r>
            <a:endParaRPr lang="en-US" altLang="en-US" sz="2800" baseline="-25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74663" y="1916113"/>
            <a:ext cx="3233737" cy="4179887"/>
          </a:xfrm>
        </p:spPr>
        <p:txBody>
          <a:bodyPr/>
          <a:lstStyle/>
          <a:p>
            <a:pPr eaLnBrk="1" hangingPunct="1"/>
            <a:r>
              <a:rPr lang="en-US" altLang="en-US" smtClean="0"/>
              <a:t>Acoustics</a:t>
            </a:r>
          </a:p>
          <a:p>
            <a:pPr eaLnBrk="1" hangingPunct="1"/>
            <a:r>
              <a:rPr lang="en-US" altLang="en-US" smtClean="0"/>
              <a:t>Spectrographs</a:t>
            </a:r>
          </a:p>
          <a:p>
            <a:pPr eaLnBrk="1" hangingPunct="1"/>
            <a:r>
              <a:rPr lang="en-US" altLang="en-US" smtClean="0"/>
              <a:t>Phonetics</a:t>
            </a:r>
          </a:p>
          <a:p>
            <a:pPr eaLnBrk="1" hangingPunct="1"/>
            <a:r>
              <a:rPr lang="en-US" altLang="en-US" smtClean="0"/>
              <a:t>Pronunciation</a:t>
            </a:r>
          </a:p>
          <a:p>
            <a:pPr eaLnBrk="1" hangingPunct="1"/>
            <a:r>
              <a:rPr lang="en-US" altLang="en-US" smtClean="0"/>
              <a:t>Coarticulation </a:t>
            </a:r>
          </a:p>
          <a:p>
            <a:pPr eaLnBrk="1" hangingPunct="1"/>
            <a:r>
              <a:rPr lang="en-US" altLang="en-US" smtClean="0"/>
              <a:t>Syntax</a:t>
            </a:r>
          </a:p>
          <a:p>
            <a:pPr eaLnBrk="1" hangingPunct="1"/>
            <a:r>
              <a:rPr lang="en-US" altLang="en-US" smtClean="0"/>
              <a:t>Semantics</a:t>
            </a:r>
          </a:p>
          <a:p>
            <a:pPr eaLnBrk="1" hangingPunct="1"/>
            <a:r>
              <a:rPr lang="en-US" altLang="en-US" smtClean="0"/>
              <a:t>Pragmatics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C6009E-3B7C-4F76-A299-36B025E6FA23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000" smtClean="0"/>
          </a:p>
        </p:txBody>
      </p:sp>
      <p:sp>
        <p:nvSpPr>
          <p:cNvPr id="66565" name="Line 36"/>
          <p:cNvSpPr>
            <a:spLocks noChangeShapeType="1"/>
          </p:cNvSpPr>
          <p:nvPr/>
        </p:nvSpPr>
        <p:spPr bwMode="auto">
          <a:xfrm rot="-5400000">
            <a:off x="5775325" y="3979863"/>
            <a:ext cx="29749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66" name="AutoShape 33"/>
          <p:cNvSpPr>
            <a:spLocks noChangeArrowheads="1"/>
          </p:cNvSpPr>
          <p:nvPr/>
        </p:nvSpPr>
        <p:spPr bwMode="auto">
          <a:xfrm>
            <a:off x="6173788" y="4176713"/>
            <a:ext cx="1782762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67" name="AutoShape 34"/>
          <p:cNvSpPr>
            <a:spLocks noChangeArrowheads="1"/>
          </p:cNvSpPr>
          <p:nvPr/>
        </p:nvSpPr>
        <p:spPr bwMode="auto">
          <a:xfrm>
            <a:off x="6221413" y="4229100"/>
            <a:ext cx="1663700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68" name="Text Box 35"/>
          <p:cNvSpPr txBox="1">
            <a:spLocks noChangeArrowheads="1"/>
          </p:cNvSpPr>
          <p:nvPr/>
        </p:nvSpPr>
        <p:spPr bwMode="auto">
          <a:xfrm>
            <a:off x="6300788" y="4268788"/>
            <a:ext cx="154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Pronunciation</a:t>
            </a:r>
          </a:p>
        </p:txBody>
      </p:sp>
      <p:sp>
        <p:nvSpPr>
          <p:cNvPr id="66569" name="AutoShape 4"/>
          <p:cNvSpPr>
            <a:spLocks noChangeArrowheads="1"/>
          </p:cNvSpPr>
          <p:nvPr/>
        </p:nvSpPr>
        <p:spPr bwMode="auto">
          <a:xfrm>
            <a:off x="3708400" y="2060575"/>
            <a:ext cx="4903788" cy="423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b="1"/>
              <a:t>data</a:t>
            </a:r>
            <a:endParaRPr lang="en-GB" altLang="en-US" sz="1800" b="1"/>
          </a:p>
        </p:txBody>
      </p: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5432425" y="2532063"/>
            <a:ext cx="1457325" cy="1046162"/>
            <a:chOff x="3067" y="1620"/>
            <a:chExt cx="918" cy="659"/>
          </a:xfrm>
        </p:grpSpPr>
        <p:sp>
          <p:nvSpPr>
            <p:cNvPr id="66593" name="Line 11"/>
            <p:cNvSpPr>
              <a:spLocks noChangeShapeType="1"/>
            </p:cNvSpPr>
            <p:nvPr/>
          </p:nvSpPr>
          <p:spPr bwMode="auto">
            <a:xfrm rot="-5400000">
              <a:off x="3402" y="1790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94" name="AutoShape 12"/>
            <p:cNvSpPr>
              <a:spLocks noChangeArrowheads="1"/>
            </p:cNvSpPr>
            <p:nvPr/>
          </p:nvSpPr>
          <p:spPr bwMode="auto">
            <a:xfrm>
              <a:off x="3067" y="1979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66595" name="AutoShape 13"/>
            <p:cNvSpPr>
              <a:spLocks noChangeArrowheads="1"/>
            </p:cNvSpPr>
            <p:nvPr/>
          </p:nvSpPr>
          <p:spPr bwMode="auto">
            <a:xfrm>
              <a:off x="3097" y="2012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66596" name="Text Box 14"/>
            <p:cNvSpPr txBox="1">
              <a:spLocks noChangeArrowheads="1"/>
            </p:cNvSpPr>
            <p:nvPr/>
          </p:nvSpPr>
          <p:spPr bwMode="auto">
            <a:xfrm>
              <a:off x="3147" y="2037"/>
              <a:ext cx="7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Spectrogr.</a:t>
              </a:r>
            </a:p>
          </p:txBody>
        </p:sp>
      </p:grpSp>
      <p:grpSp>
        <p:nvGrpSpPr>
          <p:cNvPr id="66571" name="Group 15"/>
          <p:cNvGrpSpPr>
            <a:grpSpLocks/>
          </p:cNvGrpSpPr>
          <p:nvPr/>
        </p:nvGrpSpPr>
        <p:grpSpPr bwMode="auto">
          <a:xfrm>
            <a:off x="7108825" y="2532063"/>
            <a:ext cx="1457325" cy="1046162"/>
            <a:chOff x="3067" y="1620"/>
            <a:chExt cx="918" cy="659"/>
          </a:xfrm>
        </p:grpSpPr>
        <p:sp>
          <p:nvSpPr>
            <p:cNvPr id="66589" name="Line 16"/>
            <p:cNvSpPr>
              <a:spLocks noChangeShapeType="1"/>
            </p:cNvSpPr>
            <p:nvPr/>
          </p:nvSpPr>
          <p:spPr bwMode="auto">
            <a:xfrm rot="-5400000">
              <a:off x="3402" y="1790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90" name="AutoShape 17"/>
            <p:cNvSpPr>
              <a:spLocks noChangeArrowheads="1"/>
            </p:cNvSpPr>
            <p:nvPr/>
          </p:nvSpPr>
          <p:spPr bwMode="auto">
            <a:xfrm>
              <a:off x="3067" y="1979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66591" name="AutoShape 18"/>
            <p:cNvSpPr>
              <a:spLocks noChangeArrowheads="1"/>
            </p:cNvSpPr>
            <p:nvPr/>
          </p:nvSpPr>
          <p:spPr bwMode="auto">
            <a:xfrm>
              <a:off x="3097" y="2012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66592" name="Text Box 19"/>
            <p:cNvSpPr txBox="1">
              <a:spLocks noChangeArrowheads="1"/>
            </p:cNvSpPr>
            <p:nvPr/>
          </p:nvSpPr>
          <p:spPr bwMode="auto">
            <a:xfrm>
              <a:off x="3147" y="2037"/>
              <a:ext cx="7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Phonetics</a:t>
              </a:r>
            </a:p>
          </p:txBody>
        </p:sp>
      </p:grpSp>
      <p:sp>
        <p:nvSpPr>
          <p:cNvPr id="66572" name="Line 22"/>
          <p:cNvSpPr>
            <a:spLocks noChangeShapeType="1"/>
          </p:cNvSpPr>
          <p:nvPr/>
        </p:nvSpPr>
        <p:spPr bwMode="auto">
          <a:xfrm rot="-5400000">
            <a:off x="3477419" y="3934619"/>
            <a:ext cx="2884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73" name="AutoShape 23"/>
          <p:cNvSpPr>
            <a:spLocks noChangeArrowheads="1"/>
          </p:cNvSpPr>
          <p:nvPr/>
        </p:nvSpPr>
        <p:spPr bwMode="auto">
          <a:xfrm>
            <a:off x="4117975" y="5407025"/>
            <a:ext cx="1457325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74" name="AutoShape 24"/>
          <p:cNvSpPr>
            <a:spLocks noChangeArrowheads="1"/>
          </p:cNvSpPr>
          <p:nvPr/>
        </p:nvSpPr>
        <p:spPr bwMode="auto">
          <a:xfrm>
            <a:off x="4165600" y="5459413"/>
            <a:ext cx="1362075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75" name="Text Box 25"/>
          <p:cNvSpPr txBox="1">
            <a:spLocks noChangeArrowheads="1"/>
          </p:cNvSpPr>
          <p:nvPr/>
        </p:nvSpPr>
        <p:spPr bwMode="auto">
          <a:xfrm>
            <a:off x="4244975" y="5499100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Semantics</a:t>
            </a:r>
          </a:p>
        </p:txBody>
      </p:sp>
      <p:sp>
        <p:nvSpPr>
          <p:cNvPr id="66576" name="Line 27"/>
          <p:cNvSpPr>
            <a:spLocks noChangeShapeType="1"/>
          </p:cNvSpPr>
          <p:nvPr/>
        </p:nvSpPr>
        <p:spPr bwMode="auto">
          <a:xfrm rot="-5400000">
            <a:off x="4479131" y="3331369"/>
            <a:ext cx="16779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77" name="AutoShape 28"/>
          <p:cNvSpPr>
            <a:spLocks noChangeArrowheads="1"/>
          </p:cNvSpPr>
          <p:nvPr/>
        </p:nvSpPr>
        <p:spPr bwMode="auto">
          <a:xfrm>
            <a:off x="4516438" y="4200525"/>
            <a:ext cx="1457325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78" name="AutoShape 29"/>
          <p:cNvSpPr>
            <a:spLocks noChangeArrowheads="1"/>
          </p:cNvSpPr>
          <p:nvPr/>
        </p:nvSpPr>
        <p:spPr bwMode="auto">
          <a:xfrm>
            <a:off x="4564063" y="4252913"/>
            <a:ext cx="1362075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79" name="Text Box 30"/>
          <p:cNvSpPr txBox="1">
            <a:spLocks noChangeArrowheads="1"/>
          </p:cNvSpPr>
          <p:nvPr/>
        </p:nvSpPr>
        <p:spPr bwMode="auto">
          <a:xfrm>
            <a:off x="4859338" y="4292600"/>
            <a:ext cx="839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/>
              <a:t>Syntax</a:t>
            </a:r>
          </a:p>
        </p:txBody>
      </p:sp>
      <p:sp>
        <p:nvSpPr>
          <p:cNvPr id="66580" name="Line 32"/>
          <p:cNvSpPr>
            <a:spLocks noChangeShapeType="1"/>
          </p:cNvSpPr>
          <p:nvPr/>
        </p:nvSpPr>
        <p:spPr bwMode="auto">
          <a:xfrm rot="-5400000">
            <a:off x="6099968" y="3367882"/>
            <a:ext cx="17510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81" name="AutoShape 37"/>
          <p:cNvSpPr>
            <a:spLocks noChangeArrowheads="1"/>
          </p:cNvSpPr>
          <p:nvPr/>
        </p:nvSpPr>
        <p:spPr bwMode="auto">
          <a:xfrm>
            <a:off x="6461125" y="5497513"/>
            <a:ext cx="1457325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82" name="AutoShape 38"/>
          <p:cNvSpPr>
            <a:spLocks noChangeArrowheads="1"/>
          </p:cNvSpPr>
          <p:nvPr/>
        </p:nvSpPr>
        <p:spPr bwMode="auto">
          <a:xfrm>
            <a:off x="6508750" y="5549900"/>
            <a:ext cx="1362075" cy="37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6583" name="Text Box 39"/>
          <p:cNvSpPr txBox="1">
            <a:spLocks noChangeArrowheads="1"/>
          </p:cNvSpPr>
          <p:nvPr/>
        </p:nvSpPr>
        <p:spPr bwMode="auto">
          <a:xfrm>
            <a:off x="6588125" y="5589588"/>
            <a:ext cx="1265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Pragmatics</a:t>
            </a:r>
          </a:p>
        </p:txBody>
      </p:sp>
      <p:grpSp>
        <p:nvGrpSpPr>
          <p:cNvPr id="66584" name="Group 5"/>
          <p:cNvGrpSpPr>
            <a:grpSpLocks/>
          </p:cNvGrpSpPr>
          <p:nvPr/>
        </p:nvGrpSpPr>
        <p:grpSpPr bwMode="auto">
          <a:xfrm>
            <a:off x="3756025" y="2532063"/>
            <a:ext cx="1457325" cy="1046162"/>
            <a:chOff x="3067" y="1620"/>
            <a:chExt cx="918" cy="659"/>
          </a:xfrm>
        </p:grpSpPr>
        <p:sp>
          <p:nvSpPr>
            <p:cNvPr id="66585" name="Line 6"/>
            <p:cNvSpPr>
              <a:spLocks noChangeShapeType="1"/>
            </p:cNvSpPr>
            <p:nvPr/>
          </p:nvSpPr>
          <p:spPr bwMode="auto">
            <a:xfrm rot="-5400000">
              <a:off x="3402" y="1790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586" name="AutoShape 7"/>
            <p:cNvSpPr>
              <a:spLocks noChangeArrowheads="1"/>
            </p:cNvSpPr>
            <p:nvPr/>
          </p:nvSpPr>
          <p:spPr bwMode="auto">
            <a:xfrm>
              <a:off x="3067" y="1979"/>
              <a:ext cx="918" cy="3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66587" name="AutoShape 8"/>
            <p:cNvSpPr>
              <a:spLocks noChangeArrowheads="1"/>
            </p:cNvSpPr>
            <p:nvPr/>
          </p:nvSpPr>
          <p:spPr bwMode="auto">
            <a:xfrm>
              <a:off x="3097" y="2012"/>
              <a:ext cx="858" cy="23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66588" name="Text Box 9"/>
            <p:cNvSpPr txBox="1">
              <a:spLocks noChangeArrowheads="1"/>
            </p:cNvSpPr>
            <p:nvPr/>
          </p:nvSpPr>
          <p:spPr bwMode="auto">
            <a:xfrm>
              <a:off x="3147" y="2037"/>
              <a:ext cx="70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1600"/>
                <a:t>Acoustics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+mn-lt"/>
              </a:rPr>
              <a:t>Hearsay: levels of abstraction</a:t>
            </a:r>
            <a:r>
              <a:rPr lang="en-US" baseline="30000" smtClean="0">
                <a:latin typeface="+mn-lt"/>
              </a:rPr>
              <a:t>*</a:t>
            </a:r>
          </a:p>
        </p:txBody>
      </p:sp>
      <p:graphicFrame>
        <p:nvGraphicFramePr>
          <p:cNvPr id="686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31825" y="1628775"/>
          <a:ext cx="7756525" cy="480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Visio" r:id="rId4" imgW="2886578" imgH="1789298" progId="Visio.Drawing.11">
                  <p:embed/>
                </p:oleObj>
              </mc:Choice>
              <mc:Fallback>
                <p:oleObj name="Visio" r:id="rId4" imgW="2886578" imgH="1789298" progId="Visio.Drawing.11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628775"/>
                        <a:ext cx="7756525" cy="480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0DA970-EA86-40B5-B70C-15ECE55BD53B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en-US" b="1" smtClean="0"/>
              <a:t>A blackboard architecture for countering terrorism</a:t>
            </a:r>
            <a:r>
              <a:rPr lang="nl-NL" altLang="en-US" smtClean="0"/>
              <a:t/>
            </a:r>
            <a:br>
              <a:rPr lang="nl-NL" altLang="en-US" smtClean="0"/>
            </a:br>
            <a:r>
              <a:rPr lang="nl-NL" altLang="en-US" smtClean="0"/>
              <a:t>Rubin, S.H.; Smith, M.H.; Trajkovic, L.</a:t>
            </a:r>
            <a:br>
              <a:rPr lang="nl-NL" altLang="en-US" smtClean="0"/>
            </a:br>
            <a:r>
              <a:rPr lang="nl-NL" altLang="en-US" smtClean="0"/>
              <a:t>Systems, Man and Cybernetics, 2003. IEEE International Conference on</a:t>
            </a:r>
            <a:br>
              <a:rPr lang="nl-NL" altLang="en-US" smtClean="0"/>
            </a:br>
            <a:r>
              <a:rPr lang="nl-NL" altLang="en-US" smtClean="0"/>
              <a:t>Volume 2, Issue , 5-8 Oct. 2003 Page(s): 1550 - 1553 vol.2</a:t>
            </a:r>
            <a:br>
              <a:rPr lang="nl-NL" altLang="en-US" smtClean="0"/>
            </a:br>
            <a:endParaRPr lang="nl-NL" altLang="en-US" smtClean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AC96AE-090F-4C65-88CE-F4F70260B7CB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229225"/>
            <a:ext cx="8496300" cy="1800225"/>
          </a:xfrm>
        </p:spPr>
        <p:txBody>
          <a:bodyPr/>
          <a:lstStyle/>
          <a:p>
            <a:pPr eaLnBrk="1" hangingPunct="1"/>
            <a:r>
              <a:rPr lang="nl-NL" altLang="en-US" sz="1800" smtClean="0"/>
              <a:t>L.D. Erman, F. Hayes-Roth, V.R. Lesser and D. R. Reddy, “The Hearsay-II speech understanding system: integrating knowledge to resolve uncertainty”, ACM Computing Surveys 12(2), pp213-253, 1980.</a:t>
            </a:r>
          </a:p>
          <a:p>
            <a:pPr eaLnBrk="1" hangingPunct="1"/>
            <a:r>
              <a:rPr lang="nl-NL" altLang="en-US" sz="1800" smtClean="0"/>
              <a:t>L.D. Erman, P.E. London and S. F. Fickas, “The Design and an Example Use of Hearsay-II”, Proc. IJCAI-81, pp 409-415, 1981.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7DBEF-E9D7-4693-9828-6B1887AD20DE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000" smtClean="0"/>
          </a:p>
        </p:txBody>
      </p:sp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943725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Hearsay: control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85938"/>
            <a:ext cx="7862888" cy="3875087"/>
          </a:xfrm>
        </p:spPr>
        <p:txBody>
          <a:bodyPr/>
          <a:lstStyle/>
          <a:p>
            <a:pPr eaLnBrk="1" hangingPunct="1"/>
            <a:r>
              <a:rPr lang="en-US" altLang="en-US" smtClean="0"/>
              <a:t>Data driven</a:t>
            </a:r>
          </a:p>
          <a:p>
            <a:pPr eaLnBrk="1" hangingPunct="1"/>
            <a:r>
              <a:rPr lang="en-US" altLang="en-US" smtClean="0"/>
              <a:t>Asynchronous</a:t>
            </a:r>
          </a:p>
          <a:p>
            <a:pPr eaLnBrk="1" hangingPunct="1"/>
            <a:r>
              <a:rPr lang="en-US" altLang="en-US" smtClean="0"/>
              <a:t>Opportunistic</a:t>
            </a:r>
          </a:p>
          <a:p>
            <a:pPr eaLnBrk="1" hangingPunct="1"/>
            <a:r>
              <a:rPr lang="en-US" altLang="en-US" smtClean="0"/>
              <a:t>Islands of reliability</a:t>
            </a:r>
          </a:p>
          <a:p>
            <a:pPr eaLnBrk="1" hangingPunct="1"/>
            <a:r>
              <a:rPr lang="en-US" altLang="en-US" smtClean="0"/>
              <a:t>Combined top-down and bottom-up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ACFD95-5C28-4C78-963D-DB560C2ACEEE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876925"/>
            <a:ext cx="8496300" cy="36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200" smtClean="0"/>
              <a:t>From </a:t>
            </a:r>
            <a:r>
              <a:rPr lang="en-GB" altLang="en-US" sz="1200" smtClean="0">
                <a:hlinkClick r:id="rId3"/>
              </a:rPr>
              <a:t>http://www.cs.cmu.edu/afs/cs/project/tinker-arch/www/html/1997/lectures/19.Blkbd/base.020.html</a:t>
            </a:r>
            <a:endParaRPr lang="en-GB" altLang="en-US" sz="1200" smtClean="0"/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8A0DD9-6263-4796-B9EE-CB07156A5DE8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000" smtClean="0"/>
          </a:p>
        </p:txBody>
      </p:sp>
      <p:pic>
        <p:nvPicPr>
          <p:cNvPr id="76805" name="Picture 5" descr="Slide of base.02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66532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0532D7-2F43-4E49-B1BF-53E418A13873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000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8675688" cy="79216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Blackboard Style </a:t>
            </a:r>
            <a:r>
              <a:rPr lang="en-US" altLang="en-US" sz="3600" b="1" smtClean="0"/>
              <a:t>(4) Quality Factors</a:t>
            </a:r>
            <a:endParaRPr lang="en-GB" altLang="en-US" sz="3600" b="1" smtClean="0"/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179388" y="1557338"/>
            <a:ext cx="8688387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Extensibility: components can be easily added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Flexibility: 	functionality of components can be easily</a:t>
            </a:r>
            <a:br>
              <a:rPr lang="en-US" altLang="en-US" sz="2400"/>
            </a:br>
            <a:r>
              <a:rPr lang="en-US" altLang="en-US" sz="2400"/>
              <a:t>		changed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Robustness:	+ components can be replicated,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		- blackboard is single point of failure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Security: 	- all process share the same data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		+ security measures can be centralized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		   around blackboard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Performance: easy to execute in parallel fashion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		  consistency may incur synchroniz.-penalty</a:t>
            </a:r>
            <a:endParaRPr lang="en-GB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F7ED4-86AC-43B4-88A6-B8BD3115E7D4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000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Blackboard Style </a:t>
            </a:r>
            <a:r>
              <a:rPr lang="en-US" altLang="en-US" sz="3600" b="1" smtClean="0"/>
              <a:t>(5) Application Context</a:t>
            </a:r>
            <a:endParaRPr lang="en-GB" altLang="en-US" sz="3600" smtClean="0"/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288925" y="1651000"/>
            <a:ext cx="860425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Rules of thumb for choosing blackboard (o.a. from Shaw):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if representation &amp; management of data is a central issue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if data is long-lived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if order of computation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can not be determined a-priori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is highly irregular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changes dynamically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/>
              <a:t> if units of different functionality (typically containing 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   highly specialized knowledge) concurrently</a:t>
            </a:r>
            <a:r>
              <a:rPr lang="en-GB" altLang="en-US" sz="2200"/>
              <a:t> act on shared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GB" altLang="en-US" sz="2200"/>
              <a:t>   data (horizontal composition of functionality)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379413" y="6165850"/>
            <a:ext cx="80089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200"/>
              <a:t>Example application domain: expert systems	</a:t>
            </a:r>
            <a:endParaRPr lang="en-GB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14C935-431F-48F8-B7C0-E4A32FF7CA49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000" smtClean="0"/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59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CONTENTS</a:t>
            </a:r>
            <a:endParaRPr lang="en-GB" altLang="en-US" sz="3600" smtClean="0"/>
          </a:p>
        </p:txBody>
      </p:sp>
      <p:sp>
        <p:nvSpPr>
          <p:cNvPr id="82948" name="AutoShape 2"/>
          <p:cNvSpPr>
            <a:spLocks noChangeArrowheads="1"/>
          </p:cNvSpPr>
          <p:nvPr/>
        </p:nvSpPr>
        <p:spPr bwMode="auto">
          <a:xfrm>
            <a:off x="661988" y="3994150"/>
            <a:ext cx="7232650" cy="4191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82949" name="Text Box 3"/>
          <p:cNvSpPr txBox="1">
            <a:spLocks noChangeArrowheads="1"/>
          </p:cNvSpPr>
          <p:nvPr/>
        </p:nvSpPr>
        <p:spPr bwMode="auto">
          <a:xfrm>
            <a:off x="1144588" y="1760538"/>
            <a:ext cx="7099300" cy="44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73075" indent="-473075">
              <a:spcBef>
                <a:spcPct val="20000"/>
              </a:spcBef>
              <a:buChar char="•"/>
              <a:tabLst>
                <a:tab pos="11430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1430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1430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Introduction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Architectural styles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2.1	Client/Server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2.2 Pipe and Filter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2.3	Blackboard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b="1"/>
              <a:t>	2.4 Publish Subscribe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2.5	Peer-to-Peer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	2.6 Layered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3.  Interaction style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/>
              <a:t>4.	Conclusions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96FDCF-B4EC-4D84-82A2-CC127462F445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720725"/>
            <a:ext cx="9036050" cy="83661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Architectural style 1/2</a:t>
            </a:r>
            <a:endParaRPr lang="en-GB" altLang="en-US" sz="3600" smtClean="0"/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107950" y="1466850"/>
            <a:ext cx="8964613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81000" algn="l"/>
                <a:tab pos="669925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377825">
              <a:spcBef>
                <a:spcPct val="20000"/>
              </a:spcBef>
              <a:buChar char="–"/>
              <a:tabLst>
                <a:tab pos="381000" algn="l"/>
                <a:tab pos="669925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81000" algn="l"/>
                <a:tab pos="669925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1000" algn="l"/>
                <a:tab pos="669925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An </a:t>
            </a:r>
            <a:r>
              <a:rPr lang="en-US" altLang="en-US" sz="2400" i="1"/>
              <a:t>architectural style</a:t>
            </a:r>
            <a:r>
              <a:rPr lang="en-US" altLang="en-US" sz="2400"/>
              <a:t> is defined by: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en-US" sz="2400"/>
              <a:t>  a set of rules and constraints that prescribe 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en-US"/>
              <a:t> </a:t>
            </a:r>
            <a:r>
              <a:rPr lang="en-US" altLang="en-US" b="1"/>
              <a:t>vocabulary/metaphor:</a:t>
            </a:r>
            <a:r>
              <a:rPr lang="en-US" altLang="en-US"/>
              <a:t> which types of components,</a:t>
            </a:r>
            <a:br>
              <a:rPr lang="en-US" altLang="en-US"/>
            </a:br>
            <a:r>
              <a:rPr lang="en-US" altLang="en-US"/>
              <a:t>				   interfaces &amp; connectors must/may be used</a:t>
            </a:r>
            <a:br>
              <a:rPr lang="en-US" altLang="en-US"/>
            </a:br>
            <a:r>
              <a:rPr lang="en-US" altLang="en-US"/>
              <a:t>				   in a system. </a:t>
            </a:r>
            <a:br>
              <a:rPr lang="en-US" altLang="en-US"/>
            </a:br>
            <a:r>
              <a:rPr lang="en-US" altLang="en-US"/>
              <a:t>				   Possibly introducing domain-specific types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en-US"/>
              <a:t> </a:t>
            </a:r>
            <a:r>
              <a:rPr lang="en-US" altLang="en-US" b="1"/>
              <a:t>structure:  </a:t>
            </a:r>
            <a:r>
              <a:rPr lang="en-US" altLang="en-US"/>
              <a:t>how components and connectors may be  </a:t>
            </a:r>
            <a:br>
              <a:rPr lang="en-US" altLang="en-US"/>
            </a:br>
            <a:r>
              <a:rPr lang="en-US" altLang="en-US"/>
              <a:t>                   combined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en-US"/>
              <a:t> </a:t>
            </a:r>
            <a:r>
              <a:rPr lang="en-US" altLang="en-US" b="1"/>
              <a:t>behaviour: </a:t>
            </a:r>
            <a:r>
              <a:rPr lang="en-US" altLang="en-US"/>
              <a:t>how the system behaves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­"/>
            </a:pPr>
            <a:r>
              <a:rPr lang="en-US" altLang="en-US"/>
              <a:t> </a:t>
            </a:r>
            <a:r>
              <a:rPr lang="en-US" altLang="en-US" b="1"/>
              <a:t>guidelines:</a:t>
            </a:r>
            <a:r>
              <a:rPr lang="en-US" altLang="en-US"/>
              <a:t> these support the application of the style</a:t>
            </a:r>
            <a:br>
              <a:rPr lang="en-US" altLang="en-US"/>
            </a:br>
            <a:r>
              <a:rPr lang="en-US" altLang="en-US"/>
              <a:t>				    (how to achieve certain system properties)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1488" y="8382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Summary Architectural Styles</a:t>
            </a:r>
          </a:p>
        </p:txBody>
      </p:sp>
      <p:sp>
        <p:nvSpPr>
          <p:cNvPr id="16384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5B45B-5BB6-4F30-9658-53D383719D29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000" smtClean="0"/>
          </a:p>
        </p:txBody>
      </p:sp>
      <p:sp>
        <p:nvSpPr>
          <p:cNvPr id="163844" name="Text Box 3"/>
          <p:cNvSpPr txBox="1">
            <a:spLocks noChangeArrowheads="1"/>
          </p:cNvSpPr>
          <p:nvPr/>
        </p:nvSpPr>
        <p:spPr bwMode="auto">
          <a:xfrm>
            <a:off x="381000" y="1768475"/>
            <a:ext cx="84201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Every Architect should have a standard set of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architectural styles</a:t>
            </a:r>
            <a:r>
              <a:rPr lang="en-US" altLang="en-US" sz="2400"/>
              <a:t> </a:t>
            </a:r>
            <a:r>
              <a:rPr lang="en-GB" altLang="en-US" sz="2400"/>
              <a:t>in his/her repertoire</a:t>
            </a:r>
          </a:p>
          <a:p>
            <a:pPr>
              <a:spcBef>
                <a:spcPct val="0"/>
              </a:spcBef>
            </a:pPr>
            <a:r>
              <a:rPr lang="en-GB" altLang="en-US" sz="2400"/>
              <a:t> it is important to understand the essential properties 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</a:t>
            </a:r>
            <a:r>
              <a:rPr lang="en-GB" altLang="en-US" sz="2400"/>
              <a:t>of each style: when </a:t>
            </a:r>
            <a:r>
              <a:rPr lang="en-US" altLang="en-US" sz="2400"/>
              <a:t>to (</a:t>
            </a:r>
            <a:r>
              <a:rPr lang="en-GB" altLang="en-US" sz="2400"/>
              <a:t>not</a:t>
            </a:r>
            <a:r>
              <a:rPr lang="en-US" altLang="en-US" sz="2400"/>
              <a:t>)</a:t>
            </a:r>
            <a:r>
              <a:rPr lang="en-GB" altLang="en-US" sz="2400"/>
              <a:t> use them</a:t>
            </a:r>
          </a:p>
          <a:p>
            <a:pPr>
              <a:spcBef>
                <a:spcPct val="0"/>
              </a:spcBef>
            </a:pPr>
            <a:r>
              <a:rPr lang="en-GB" altLang="en-US" sz="2400"/>
              <a:t> examples: </a:t>
            </a:r>
            <a:endParaRPr lang="en-US" altLang="en-US" sz="2400"/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/>
              <a:t> C/S, </a:t>
            </a:r>
            <a:r>
              <a:rPr lang="en-GB" altLang="en-US"/>
              <a:t>pipe and filters, blackboard, pub/sub</a:t>
            </a:r>
            <a:r>
              <a:rPr lang="en-US" altLang="en-US"/>
              <a:t>, P2P</a:t>
            </a:r>
            <a:endParaRPr lang="en-GB" altLang="en-US"/>
          </a:p>
          <a:p>
            <a:pPr>
              <a:spcBef>
                <a:spcPct val="0"/>
              </a:spcBef>
            </a:pPr>
            <a:endParaRPr lang="en-GB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c</a:t>
            </a:r>
            <a:r>
              <a:rPr lang="en-GB" altLang="en-US" sz="2400"/>
              <a:t>hoice f</a:t>
            </a:r>
            <a:r>
              <a:rPr lang="en-US" altLang="en-US" sz="2400"/>
              <a:t>or</a:t>
            </a:r>
            <a:r>
              <a:rPr lang="en-GB" altLang="en-US" sz="2400"/>
              <a:t> a style can make a big difference in 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the </a:t>
            </a:r>
            <a:r>
              <a:rPr lang="en-US" altLang="en-US" sz="2400"/>
              <a:t>quality </a:t>
            </a:r>
            <a:r>
              <a:rPr lang="en-GB" altLang="en-US" sz="2400"/>
              <a:t>properties of a</a:t>
            </a:r>
            <a:r>
              <a:rPr lang="en-US" altLang="en-US" sz="2400"/>
              <a:t> </a:t>
            </a:r>
            <a:r>
              <a:rPr lang="en-GB" altLang="en-US" sz="2400"/>
              <a:t>system</a:t>
            </a:r>
          </a:p>
          <a:p>
            <a:pPr>
              <a:spcBef>
                <a:spcPct val="0"/>
              </a:spcBef>
            </a:pPr>
            <a:r>
              <a:rPr lang="en-GB" altLang="en-US" sz="2400"/>
              <a:t> analysis of the differences can provide rational for 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GB" altLang="en-US" sz="2400"/>
              <a:t>choosing a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 ?</a:t>
            </a:r>
            <a:endParaRPr lang="en-GB" altLang="en-US" smtClean="0"/>
          </a:p>
        </p:txBody>
      </p:sp>
      <p:sp>
        <p:nvSpPr>
          <p:cNvPr id="16589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1AA9AC-581E-4B9F-AA0A-78989B77561F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2162BB-3942-42DC-88E8-D3DDB2E7DCA2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0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7812088" cy="817562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Architectural style</a:t>
            </a:r>
            <a:endParaRPr lang="en-GB" altLang="en-US" sz="3600" smtClean="0"/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323850" y="1862138"/>
            <a:ext cx="85248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5750" algn="l"/>
                <a:tab pos="57150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85750">
              <a:spcBef>
                <a:spcPct val="20000"/>
              </a:spcBef>
              <a:buChar char="–"/>
              <a:tabLst>
                <a:tab pos="285750" algn="l"/>
                <a:tab pos="57150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" algn="l"/>
                <a:tab pos="5715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57150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2400"/>
              <a:t> Architectural styles are design paradigms for </a:t>
            </a:r>
            <a:br>
              <a:rPr lang="en-US" altLang="en-US" sz="2400"/>
            </a:br>
            <a:r>
              <a:rPr lang="en-US" altLang="en-US" sz="2400"/>
              <a:t>   a set of design dimensions </a:t>
            </a:r>
          </a:p>
          <a:p>
            <a:pPr lvl="1">
              <a:spcBef>
                <a:spcPct val="30000"/>
              </a:spcBef>
              <a:buFontTx/>
              <a:buNone/>
            </a:pPr>
            <a:r>
              <a:rPr lang="en-US" altLang="en-US" sz="2000"/>
              <a:t>	Some architectural styles emphasize different aspects</a:t>
            </a:r>
            <a:br>
              <a:rPr lang="en-US" altLang="en-US" sz="2000"/>
            </a:br>
            <a:r>
              <a:rPr lang="en-US" altLang="en-US" sz="2000"/>
              <a:t>	such as: Subdivision of functionality, Topology or</a:t>
            </a:r>
            <a:br>
              <a:rPr lang="en-US" altLang="en-US" sz="2000"/>
            </a:br>
            <a:r>
              <a:rPr lang="en-US" altLang="en-US" sz="2000"/>
              <a:t>	Interaction style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Styles are open-ended; new styles will emerge 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An architecture can use several architectural styles</a:t>
            </a:r>
          </a:p>
          <a:p>
            <a:pPr>
              <a:spcBef>
                <a:spcPct val="50000"/>
              </a:spcBef>
            </a:pPr>
            <a:r>
              <a:rPr lang="en-GB" altLang="en-US" sz="2400"/>
              <a:t> Architectural styles are not disjoint</a:t>
            </a:r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F68ED-6928-4353-A147-A08F5B46ECA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163842"/>
            <a:ext cx="3952992" cy="5323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229851"/>
            <a:ext cx="3425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diagrams/slides</a:t>
            </a:r>
          </a:p>
          <a:p>
            <a:r>
              <a:rPr lang="en-US" dirty="0"/>
              <a:t>f</a:t>
            </a:r>
            <a:r>
              <a:rPr lang="en-US" dirty="0" smtClean="0"/>
              <a:t>rom this 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7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4487339" y="4221088"/>
            <a:ext cx="4045101" cy="23762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be 24"/>
          <p:cNvSpPr/>
          <p:nvPr/>
        </p:nvSpPr>
        <p:spPr>
          <a:xfrm>
            <a:off x="7020273" y="4797152"/>
            <a:ext cx="1417925" cy="1224135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85800" y="1582473"/>
            <a:ext cx="3094112" cy="23762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685800" y="692151"/>
            <a:ext cx="7772400" cy="702972"/>
          </a:xfrm>
        </p:spPr>
        <p:txBody>
          <a:bodyPr/>
          <a:lstStyle/>
          <a:p>
            <a:r>
              <a:rPr lang="en-US" altLang="en-US" smtClean="0"/>
              <a:t>Client-Server (S+B+D)</a:t>
            </a:r>
            <a:endParaRPr lang="en-GB" altLang="en-US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1691680" y="1870505"/>
            <a:ext cx="1296429" cy="1838849"/>
            <a:chOff x="1772368" y="1870505"/>
            <a:chExt cx="1296429" cy="1838849"/>
          </a:xfrm>
        </p:grpSpPr>
        <p:sp>
          <p:nvSpPr>
            <p:cNvPr id="141321" name="Rectangle 57"/>
            <p:cNvSpPr>
              <a:spLocks noChangeArrowheads="1"/>
            </p:cNvSpPr>
            <p:nvPr/>
          </p:nvSpPr>
          <p:spPr bwMode="auto">
            <a:xfrm>
              <a:off x="1804752" y="1870505"/>
              <a:ext cx="1224136" cy="5778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 b="1"/>
            </a:p>
          </p:txBody>
        </p:sp>
        <p:sp>
          <p:nvSpPr>
            <p:cNvPr id="141322" name="Rectangle 58"/>
            <p:cNvSpPr>
              <a:spLocks noChangeArrowheads="1"/>
            </p:cNvSpPr>
            <p:nvPr/>
          </p:nvSpPr>
          <p:spPr bwMode="auto">
            <a:xfrm>
              <a:off x="1971827" y="1943674"/>
              <a:ext cx="827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dirty="0">
                  <a:solidFill>
                    <a:srgbClr val="000000"/>
                  </a:solidFill>
                  <a:latin typeface="Tahoma" panose="020B0604030504040204" pitchFamily="34" charset="0"/>
                </a:rPr>
                <a:t>Client</a:t>
              </a:r>
            </a:p>
          </p:txBody>
        </p:sp>
        <p:sp>
          <p:nvSpPr>
            <p:cNvPr id="141341" name="Rectangle 57"/>
            <p:cNvSpPr>
              <a:spLocks noChangeArrowheads="1"/>
            </p:cNvSpPr>
            <p:nvPr/>
          </p:nvSpPr>
          <p:spPr bwMode="auto">
            <a:xfrm>
              <a:off x="1804752" y="3116473"/>
              <a:ext cx="1224136" cy="5928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 b="1" dirty="0"/>
            </a:p>
          </p:txBody>
        </p:sp>
        <p:sp>
          <p:nvSpPr>
            <p:cNvPr id="141342" name="Rectangle 58"/>
            <p:cNvSpPr>
              <a:spLocks noChangeArrowheads="1"/>
            </p:cNvSpPr>
            <p:nvPr/>
          </p:nvSpPr>
          <p:spPr bwMode="auto">
            <a:xfrm>
              <a:off x="1772368" y="3189642"/>
              <a:ext cx="12889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Server</a:t>
              </a:r>
              <a:endParaRPr lang="en-GB" altLang="en-US" sz="2600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41321" idx="2"/>
              <a:endCxn id="141341" idx="0"/>
            </p:cNvCxnSpPr>
            <p:nvPr/>
          </p:nvCxnSpPr>
          <p:spPr>
            <a:xfrm>
              <a:off x="2416820" y="2448355"/>
              <a:ext cx="0" cy="66811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72649" y="2806609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/>
                <a:t>1</a:t>
              </a:r>
              <a:endParaRPr lang="en-GB" sz="18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0174" y="2431003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/>
                <a:t>1..*</a:t>
              </a:r>
              <a:endParaRPr lang="en-GB" sz="180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685800" y="4221088"/>
            <a:ext cx="3094112" cy="2376264"/>
          </a:xfrm>
          <a:prstGeom prst="rect">
            <a:avLst/>
          </a:prstGeom>
          <a:solidFill>
            <a:srgbClr val="B9E8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936293" y="4410238"/>
            <a:ext cx="1224136" cy="577850"/>
            <a:chOff x="1669425" y="4509120"/>
            <a:chExt cx="1224136" cy="577850"/>
          </a:xfrm>
        </p:grpSpPr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1669425" y="4509120"/>
              <a:ext cx="1224136" cy="5778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 b="1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1867758" y="4582289"/>
              <a:ext cx="827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dirty="0">
                  <a:solidFill>
                    <a:srgbClr val="000000"/>
                  </a:solidFill>
                  <a:latin typeface="Tahoma" panose="020B0604030504040204" pitchFamily="34" charset="0"/>
                </a:rPr>
                <a:t>Client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00277" y="4402722"/>
            <a:ext cx="1288905" cy="592881"/>
            <a:chOff x="1916384" y="5755088"/>
            <a:chExt cx="1288905" cy="592881"/>
          </a:xfrm>
        </p:grpSpPr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1948768" y="5755088"/>
              <a:ext cx="1224136" cy="5928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100" b="1" dirty="0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916384" y="5828257"/>
              <a:ext cx="12889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600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Server</a:t>
              </a:r>
              <a:endParaRPr lang="en-GB" altLang="en-US" sz="2600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1548361" y="5112672"/>
            <a:ext cx="1371556" cy="404560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0" idx="2"/>
          </p:cNvCxnSpPr>
          <p:nvPr/>
        </p:nvCxnSpPr>
        <p:spPr>
          <a:xfrm>
            <a:off x="1548361" y="4988088"/>
            <a:ext cx="0" cy="1465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919917" y="4988088"/>
            <a:ext cx="0" cy="1465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548361" y="5805264"/>
            <a:ext cx="1371556" cy="288032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10952" y="5517232"/>
            <a:ext cx="45719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3" name="Group 82"/>
          <p:cNvGrpSpPr/>
          <p:nvPr/>
        </p:nvGrpSpPr>
        <p:grpSpPr>
          <a:xfrm>
            <a:off x="7100348" y="5296714"/>
            <a:ext cx="925806" cy="436542"/>
            <a:chOff x="1916384" y="5755088"/>
            <a:chExt cx="1288905" cy="592881"/>
          </a:xfrm>
        </p:grpSpPr>
        <p:sp>
          <p:nvSpPr>
            <p:cNvPr id="84" name="Rectangle 57"/>
            <p:cNvSpPr>
              <a:spLocks noChangeArrowheads="1"/>
            </p:cNvSpPr>
            <p:nvPr/>
          </p:nvSpPr>
          <p:spPr bwMode="auto">
            <a:xfrm>
              <a:off x="1948768" y="5755088"/>
              <a:ext cx="1224136" cy="59288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/>
            </a:p>
          </p:txBody>
        </p:sp>
        <p:sp>
          <p:nvSpPr>
            <p:cNvPr id="85" name="Rectangle 58"/>
            <p:cNvSpPr>
              <a:spLocks noChangeArrowheads="1"/>
            </p:cNvSpPr>
            <p:nvPr/>
          </p:nvSpPr>
          <p:spPr bwMode="auto">
            <a:xfrm>
              <a:off x="1916384" y="5890439"/>
              <a:ext cx="1288905" cy="41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Server</a:t>
              </a:r>
              <a:endParaRPr lang="en-GB" altLang="en-US" sz="2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92" name="Cube 91"/>
          <p:cNvSpPr/>
          <p:nvPr/>
        </p:nvSpPr>
        <p:spPr>
          <a:xfrm>
            <a:off x="4654888" y="5112672"/>
            <a:ext cx="1069242" cy="692592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0" name="Group 79"/>
          <p:cNvGrpSpPr/>
          <p:nvPr/>
        </p:nvGrpSpPr>
        <p:grpSpPr>
          <a:xfrm>
            <a:off x="4750486" y="5304228"/>
            <a:ext cx="685611" cy="429028"/>
            <a:chOff x="1669425" y="4509120"/>
            <a:chExt cx="1224136" cy="577850"/>
          </a:xfrm>
        </p:grpSpPr>
        <p:sp>
          <p:nvSpPr>
            <p:cNvPr id="81" name="Rectangle 57"/>
            <p:cNvSpPr>
              <a:spLocks noChangeArrowheads="1"/>
            </p:cNvSpPr>
            <p:nvPr/>
          </p:nvSpPr>
          <p:spPr bwMode="auto">
            <a:xfrm>
              <a:off x="1669425" y="4509120"/>
              <a:ext cx="1224136" cy="5778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990033"/>
              </a:solidFill>
              <a:miter lim="800000"/>
              <a:headEnd/>
              <a:tailEnd/>
            </a:ln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/>
            </a:p>
          </p:txBody>
        </p:sp>
        <p:sp>
          <p:nvSpPr>
            <p:cNvPr id="82" name="Rectangle 58"/>
            <p:cNvSpPr>
              <a:spLocks noChangeArrowheads="1"/>
            </p:cNvSpPr>
            <p:nvPr/>
          </p:nvSpPr>
          <p:spPr bwMode="auto">
            <a:xfrm>
              <a:off x="1890674" y="4644471"/>
              <a:ext cx="781640" cy="41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ahoma" panose="020B0604030504040204" pitchFamily="34" charset="0"/>
                </a:rPr>
                <a:t>Client</a:t>
              </a:r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H="1">
            <a:off x="4750486" y="6309320"/>
            <a:ext cx="3687712" cy="17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020804" y="5844017"/>
            <a:ext cx="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189509" y="5833748"/>
            <a:ext cx="0" cy="468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563250" y="6021287"/>
            <a:ext cx="0" cy="3056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10704" y="1582788"/>
            <a:ext cx="4567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</a:t>
            </a:r>
            <a:r>
              <a:rPr lang="en-US" smtClean="0"/>
              <a:t>more than structure </a:t>
            </a:r>
            <a:br>
              <a:rPr lang="en-US" smtClean="0"/>
            </a:br>
            <a:r>
              <a:rPr lang="en-US" smtClean="0"/>
              <a:t>to a style!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E99AC3-3733-4ECA-9816-85EE0EC8F849}" type="slidenum">
              <a:rPr lang="en-GB" altLang="en-US" sz="10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00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1050"/>
            <a:ext cx="8261350" cy="86518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Client / Server Style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211138" y="1749425"/>
            <a:ext cx="86344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85750" algn="l"/>
                <a:tab pos="1238250" algn="l"/>
              </a:tabLst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85750" algn="l"/>
                <a:tab pos="1238250" algn="l"/>
              </a:tabLst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85750" algn="l"/>
                <a:tab pos="123825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85750" algn="l"/>
                <a:tab pos="1238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85750" algn="l"/>
                <a:tab pos="1238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1238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1238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1238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5750" algn="l"/>
                <a:tab pos="1238250" algn="l"/>
              </a:tabLs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/>
              <a:t>Concept</a:t>
            </a:r>
            <a:r>
              <a:rPr lang="en-US" altLang="en-US" sz="2400"/>
              <a:t>:	Separation of application in units of change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211138" y="2576513"/>
            <a:ext cx="53721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/>
              <a:t>Components</a:t>
            </a:r>
            <a:r>
              <a:rPr lang="en-GB" altLang="en-US" sz="2400"/>
              <a:t>: presentation, 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		  </a:t>
            </a:r>
            <a:r>
              <a:rPr lang="en-GB" altLang="en-US" sz="2400"/>
              <a:t>application logic,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		  </a:t>
            </a:r>
            <a:r>
              <a:rPr lang="en-GB" altLang="en-US" sz="2400"/>
              <a:t>business logic,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		  data management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/>
              <a:t>Connector:</a:t>
            </a:r>
            <a:r>
              <a:rPr lang="en-GB" altLang="en-US" sz="2400"/>
              <a:t>  ‘uses’ lower layer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/>
              <a:t>Interaction style</a:t>
            </a:r>
            <a:r>
              <a:rPr lang="en-GB" altLang="en-US" sz="2400"/>
              <a:t>: request/response</a:t>
            </a:r>
          </a:p>
        </p:txBody>
      </p:sp>
      <p:grpSp>
        <p:nvGrpSpPr>
          <p:cNvPr id="68614" name="Group 5"/>
          <p:cNvGrpSpPr>
            <a:grpSpLocks/>
          </p:cNvGrpSpPr>
          <p:nvPr/>
        </p:nvGrpSpPr>
        <p:grpSpPr bwMode="auto">
          <a:xfrm>
            <a:off x="5794375" y="2636838"/>
            <a:ext cx="1576388" cy="698500"/>
            <a:chOff x="1625" y="1234"/>
            <a:chExt cx="840" cy="440"/>
          </a:xfrm>
        </p:grpSpPr>
        <p:sp>
          <p:nvSpPr>
            <p:cNvPr id="68633" name="Rectangle 6"/>
            <p:cNvSpPr>
              <a:spLocks noChangeArrowheads="1"/>
            </p:cNvSpPr>
            <p:nvPr/>
          </p:nvSpPr>
          <p:spPr bwMode="auto">
            <a:xfrm>
              <a:off x="1641" y="1234"/>
              <a:ext cx="807" cy="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68634" name="Text Box 7"/>
            <p:cNvSpPr txBox="1">
              <a:spLocks noChangeArrowheads="1"/>
            </p:cNvSpPr>
            <p:nvPr/>
          </p:nvSpPr>
          <p:spPr bwMode="auto">
            <a:xfrm>
              <a:off x="1625" y="1263"/>
              <a:ext cx="8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presentation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logic</a:t>
              </a:r>
              <a:endParaRPr lang="en-GB" altLang="en-US" sz="1800"/>
            </a:p>
          </p:txBody>
        </p:sp>
      </p:grpSp>
      <p:grpSp>
        <p:nvGrpSpPr>
          <p:cNvPr id="68615" name="Group 8"/>
          <p:cNvGrpSpPr>
            <a:grpSpLocks/>
          </p:cNvGrpSpPr>
          <p:nvPr/>
        </p:nvGrpSpPr>
        <p:grpSpPr bwMode="auto">
          <a:xfrm>
            <a:off x="5822950" y="4241800"/>
            <a:ext cx="1516063" cy="698500"/>
            <a:chOff x="4128" y="1963"/>
            <a:chExt cx="807" cy="440"/>
          </a:xfrm>
        </p:grpSpPr>
        <p:sp>
          <p:nvSpPr>
            <p:cNvPr id="68631" name="Rectangle 9"/>
            <p:cNvSpPr>
              <a:spLocks noChangeArrowheads="1"/>
            </p:cNvSpPr>
            <p:nvPr/>
          </p:nvSpPr>
          <p:spPr bwMode="auto">
            <a:xfrm>
              <a:off x="4128" y="1963"/>
              <a:ext cx="807" cy="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68632" name="Text Box 10"/>
            <p:cNvSpPr txBox="1">
              <a:spLocks noChangeArrowheads="1"/>
            </p:cNvSpPr>
            <p:nvPr/>
          </p:nvSpPr>
          <p:spPr bwMode="auto">
            <a:xfrm>
              <a:off x="4227" y="1992"/>
              <a:ext cx="6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business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logic</a:t>
              </a:r>
              <a:endParaRPr lang="en-GB" altLang="en-US" sz="1800"/>
            </a:p>
          </p:txBody>
        </p:sp>
      </p:grpSp>
      <p:grpSp>
        <p:nvGrpSpPr>
          <p:cNvPr id="68616" name="Group 11"/>
          <p:cNvGrpSpPr>
            <a:grpSpLocks/>
          </p:cNvGrpSpPr>
          <p:nvPr/>
        </p:nvGrpSpPr>
        <p:grpSpPr bwMode="auto">
          <a:xfrm>
            <a:off x="5775325" y="5156200"/>
            <a:ext cx="1628775" cy="698500"/>
            <a:chOff x="1615" y="1234"/>
            <a:chExt cx="868" cy="440"/>
          </a:xfrm>
        </p:grpSpPr>
        <p:sp>
          <p:nvSpPr>
            <p:cNvPr id="68629" name="Rectangle 12"/>
            <p:cNvSpPr>
              <a:spLocks noChangeArrowheads="1"/>
            </p:cNvSpPr>
            <p:nvPr/>
          </p:nvSpPr>
          <p:spPr bwMode="auto">
            <a:xfrm>
              <a:off x="1641" y="1234"/>
              <a:ext cx="807" cy="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68630" name="Text Box 13"/>
            <p:cNvSpPr txBox="1">
              <a:spLocks noChangeArrowheads="1"/>
            </p:cNvSpPr>
            <p:nvPr/>
          </p:nvSpPr>
          <p:spPr bwMode="auto">
            <a:xfrm>
              <a:off x="1615" y="1263"/>
              <a:ext cx="8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data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management</a:t>
              </a:r>
              <a:endParaRPr lang="en-GB" altLang="en-US" sz="1800"/>
            </a:p>
          </p:txBody>
        </p:sp>
      </p:grpSp>
      <p:cxnSp>
        <p:nvCxnSpPr>
          <p:cNvPr id="68617" name="AutoShape 14"/>
          <p:cNvCxnSpPr>
            <a:cxnSpLocks noChangeShapeType="1"/>
            <a:stCxn id="68632" idx="2"/>
            <a:endCxn id="68630" idx="0"/>
          </p:cNvCxnSpPr>
          <p:nvPr/>
        </p:nvCxnSpPr>
        <p:spPr bwMode="auto">
          <a:xfrm>
            <a:off x="6584950" y="4929188"/>
            <a:ext cx="4763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8618" name="Group 15"/>
          <p:cNvGrpSpPr>
            <a:grpSpLocks/>
          </p:cNvGrpSpPr>
          <p:nvPr/>
        </p:nvGrpSpPr>
        <p:grpSpPr bwMode="auto">
          <a:xfrm>
            <a:off x="5822950" y="3551238"/>
            <a:ext cx="1516063" cy="698500"/>
            <a:chOff x="4128" y="1963"/>
            <a:chExt cx="807" cy="440"/>
          </a:xfrm>
        </p:grpSpPr>
        <p:sp>
          <p:nvSpPr>
            <p:cNvPr id="68627" name="Rectangle 16"/>
            <p:cNvSpPr>
              <a:spLocks noChangeArrowheads="1"/>
            </p:cNvSpPr>
            <p:nvPr/>
          </p:nvSpPr>
          <p:spPr bwMode="auto">
            <a:xfrm>
              <a:off x="4128" y="1963"/>
              <a:ext cx="807" cy="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en-US" sz="2400"/>
            </a:p>
          </p:txBody>
        </p:sp>
        <p:sp>
          <p:nvSpPr>
            <p:cNvPr id="68628" name="Text Box 17"/>
            <p:cNvSpPr txBox="1">
              <a:spLocks noChangeArrowheads="1"/>
            </p:cNvSpPr>
            <p:nvPr/>
          </p:nvSpPr>
          <p:spPr bwMode="auto">
            <a:xfrm>
              <a:off x="4158" y="1992"/>
              <a:ext cx="75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application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logic</a:t>
              </a:r>
              <a:endParaRPr lang="en-GB" altLang="en-US" sz="1800"/>
            </a:p>
          </p:txBody>
        </p:sp>
      </p:grpSp>
      <p:cxnSp>
        <p:nvCxnSpPr>
          <p:cNvPr id="68619" name="AutoShape 18"/>
          <p:cNvCxnSpPr>
            <a:cxnSpLocks noChangeShapeType="1"/>
          </p:cNvCxnSpPr>
          <p:nvPr/>
        </p:nvCxnSpPr>
        <p:spPr bwMode="auto">
          <a:xfrm>
            <a:off x="6559550" y="3335338"/>
            <a:ext cx="3175" cy="212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620" name="tower"/>
          <p:cNvSpPr>
            <a:spLocks noEditPoints="1" noChangeArrowheads="1"/>
          </p:cNvSpPr>
          <p:nvPr/>
        </p:nvSpPr>
        <p:spPr bwMode="auto">
          <a:xfrm>
            <a:off x="7708900" y="5226050"/>
            <a:ext cx="266700" cy="609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0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8621" name="computr2"/>
          <p:cNvSpPr>
            <a:spLocks noEditPoints="1" noChangeArrowheads="1"/>
          </p:cNvSpPr>
          <p:nvPr/>
        </p:nvSpPr>
        <p:spPr bwMode="auto">
          <a:xfrm>
            <a:off x="7575550" y="2711450"/>
            <a:ext cx="533400" cy="5349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8622" name="Line 21"/>
          <p:cNvSpPr>
            <a:spLocks noChangeShapeType="1"/>
          </p:cNvSpPr>
          <p:nvPr/>
        </p:nvSpPr>
        <p:spPr bwMode="auto">
          <a:xfrm>
            <a:off x="5651500" y="5040313"/>
            <a:ext cx="3048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623" name="tower"/>
          <p:cNvSpPr>
            <a:spLocks noEditPoints="1" noChangeArrowheads="1"/>
          </p:cNvSpPr>
          <p:nvPr/>
        </p:nvSpPr>
        <p:spPr bwMode="auto">
          <a:xfrm>
            <a:off x="7708900" y="3892550"/>
            <a:ext cx="266700" cy="609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0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8624" name="Line 23"/>
          <p:cNvSpPr>
            <a:spLocks noChangeShapeType="1"/>
          </p:cNvSpPr>
          <p:nvPr/>
        </p:nvSpPr>
        <p:spPr bwMode="auto">
          <a:xfrm>
            <a:off x="5651500" y="3444875"/>
            <a:ext cx="3048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8625" name="Rectangle 24"/>
          <p:cNvSpPr>
            <a:spLocks noChangeArrowheads="1"/>
          </p:cNvSpPr>
          <p:nvPr/>
        </p:nvSpPr>
        <p:spPr bwMode="auto">
          <a:xfrm>
            <a:off x="8129588" y="2760663"/>
            <a:ext cx="788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client</a:t>
            </a:r>
            <a:endParaRPr lang="en-GB" altLang="en-US" sz="1800"/>
          </a:p>
        </p:txBody>
      </p:sp>
      <p:sp>
        <p:nvSpPr>
          <p:cNvPr id="68626" name="Rectangle 25"/>
          <p:cNvSpPr>
            <a:spLocks noChangeArrowheads="1"/>
          </p:cNvSpPr>
          <p:nvPr/>
        </p:nvSpPr>
        <p:spPr bwMode="auto">
          <a:xfrm>
            <a:off x="8129588" y="5360988"/>
            <a:ext cx="860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server</a:t>
            </a: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228832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000099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HALMERS-GU_ppt-mall_eng_okt20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15718</TotalTime>
  <Words>1591</Words>
  <Application>Microsoft Office PowerPoint</Application>
  <PresentationFormat>On-screen Show (4:3)</PresentationFormat>
  <Paragraphs>620</Paragraphs>
  <Slides>51</Slides>
  <Notes>39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MS PGothic</vt:lpstr>
      <vt:lpstr>MS PGothic</vt:lpstr>
      <vt:lpstr>Arial</vt:lpstr>
      <vt:lpstr>Arial Black</vt:lpstr>
      <vt:lpstr>Calibri</vt:lpstr>
      <vt:lpstr>Lucida Sans Unicode</vt:lpstr>
      <vt:lpstr>Tahoma</vt:lpstr>
      <vt:lpstr>Times New Roman</vt:lpstr>
      <vt:lpstr>Wingdings</vt:lpstr>
      <vt:lpstr>1_Default Design</vt:lpstr>
      <vt:lpstr>2_CHALMERS-GU_ppt-mall_eng_okt2010</vt:lpstr>
      <vt:lpstr>Visio</vt:lpstr>
      <vt:lpstr>Architectural Styles - Part II </vt:lpstr>
      <vt:lpstr>PowerPoint Presentation</vt:lpstr>
      <vt:lpstr>Schedule</vt:lpstr>
      <vt:lpstr>Theme/Objective  of this lecture</vt:lpstr>
      <vt:lpstr>Architectural style 1/2</vt:lpstr>
      <vt:lpstr>Architectural style</vt:lpstr>
      <vt:lpstr>PowerPoint Presentation</vt:lpstr>
      <vt:lpstr>Client-Server (S+B+D)</vt:lpstr>
      <vt:lpstr>Client / Server Style</vt:lpstr>
      <vt:lpstr>PowerPoint Presentation</vt:lpstr>
      <vt:lpstr>PowerPoint Presentation</vt:lpstr>
      <vt:lpstr>PowerPoint Presentation</vt:lpstr>
      <vt:lpstr>PowerPoint Presentation</vt:lpstr>
      <vt:lpstr>Recap</vt:lpstr>
      <vt:lpstr>CONTENTS</vt:lpstr>
      <vt:lpstr>CONTENTS</vt:lpstr>
      <vt:lpstr>Pipe and Filter Style (1)</vt:lpstr>
      <vt:lpstr>Special types of  filters (?)</vt:lpstr>
      <vt:lpstr>Pipe and Filter Style (2)</vt:lpstr>
      <vt:lpstr>Pipe and Filter Style (3)</vt:lpstr>
      <vt:lpstr>Pipe and Filter (Struct+Behaviour)</vt:lpstr>
      <vt:lpstr>Pipe and Filter (Struct+Behaviour)</vt:lpstr>
      <vt:lpstr>Pipe and Filter (Deployment)</vt:lpstr>
      <vt:lpstr>PowerPoint Presentation</vt:lpstr>
      <vt:lpstr>PowerPoint Presentation</vt:lpstr>
      <vt:lpstr>Pipe and Filter Style (4a)</vt:lpstr>
      <vt:lpstr>Pipe and Filter Style (4b)</vt:lpstr>
      <vt:lpstr>PowerPoint Presentation</vt:lpstr>
      <vt:lpstr>Pipe and Filter Style (5)   Quality Factors</vt:lpstr>
      <vt:lpstr>Pipe and Filter Style (6) Application Context </vt:lpstr>
      <vt:lpstr>CONTENTS</vt:lpstr>
      <vt:lpstr>Blackboard Style (1)</vt:lpstr>
      <vt:lpstr>Blackboard Style (2)</vt:lpstr>
      <vt:lpstr>JavaSpaces – Blackboard in Java</vt:lpstr>
      <vt:lpstr>Layering &amp; Blackboard</vt:lpstr>
      <vt:lpstr>Blackboard Style (3)</vt:lpstr>
      <vt:lpstr>Blackboard Characteristics</vt:lpstr>
      <vt:lpstr>Blackboard and consistency</vt:lpstr>
      <vt:lpstr>Blackboard and consistency</vt:lpstr>
      <vt:lpstr>Example of Blackboard Architecture</vt:lpstr>
      <vt:lpstr>Hearsay: knowledge sources</vt:lpstr>
      <vt:lpstr>Hearsay: levels of abstraction*</vt:lpstr>
      <vt:lpstr>PowerPoint Presentation</vt:lpstr>
      <vt:lpstr>PowerPoint Presentation</vt:lpstr>
      <vt:lpstr>Hearsay: control</vt:lpstr>
      <vt:lpstr>PowerPoint Presentation</vt:lpstr>
      <vt:lpstr>Blackboard Style (4) Quality Factors</vt:lpstr>
      <vt:lpstr>Blackboard Style (5) Application Context</vt:lpstr>
      <vt:lpstr>CONTENTS</vt:lpstr>
      <vt:lpstr>Summary Architectural Styles</vt:lpstr>
      <vt:lpstr>Questions ?</vt:lpstr>
    </vt:vector>
  </TitlesOfParts>
  <Company>Facilitair Bedrijf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 ppt versie 0.3</dc:title>
  <dc:creator>MRV Chaudron</dc:creator>
  <dc:description>TUE Logos font embedded</dc:description>
  <cp:lastModifiedBy>Michel Chaudron</cp:lastModifiedBy>
  <cp:revision>259</cp:revision>
  <cp:lastPrinted>2003-06-19T20:16:15Z</cp:lastPrinted>
  <dcterms:created xsi:type="dcterms:W3CDTF">1999-09-23T09:59:52Z</dcterms:created>
  <dcterms:modified xsi:type="dcterms:W3CDTF">2019-09-25T13:28:12Z</dcterms:modified>
</cp:coreProperties>
</file>