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9" r:id="rId2"/>
    <p:sldMasterId id="2147484097" r:id="rId3"/>
  </p:sldMasterIdLst>
  <p:notesMasterIdLst>
    <p:notesMasterId r:id="rId79"/>
  </p:notesMasterIdLst>
  <p:handoutMasterIdLst>
    <p:handoutMasterId r:id="rId80"/>
  </p:handoutMasterIdLst>
  <p:sldIdLst>
    <p:sldId id="598" r:id="rId4"/>
    <p:sldId id="639" r:id="rId5"/>
    <p:sldId id="642" r:id="rId6"/>
    <p:sldId id="345" r:id="rId7"/>
    <p:sldId id="620" r:id="rId8"/>
    <p:sldId id="374" r:id="rId9"/>
    <p:sldId id="601" r:id="rId10"/>
    <p:sldId id="664" r:id="rId11"/>
    <p:sldId id="602" r:id="rId12"/>
    <p:sldId id="375" r:id="rId13"/>
    <p:sldId id="462" r:id="rId14"/>
    <p:sldId id="461" r:id="rId15"/>
    <p:sldId id="463" r:id="rId16"/>
    <p:sldId id="376" r:id="rId17"/>
    <p:sldId id="377" r:id="rId18"/>
    <p:sldId id="378" r:id="rId19"/>
    <p:sldId id="379" r:id="rId20"/>
    <p:sldId id="380" r:id="rId21"/>
    <p:sldId id="381" r:id="rId22"/>
    <p:sldId id="382" r:id="rId23"/>
    <p:sldId id="383" r:id="rId24"/>
    <p:sldId id="665" r:id="rId25"/>
    <p:sldId id="515" r:id="rId26"/>
    <p:sldId id="516" r:id="rId27"/>
    <p:sldId id="517" r:id="rId28"/>
    <p:sldId id="518" r:id="rId29"/>
    <p:sldId id="519" r:id="rId30"/>
    <p:sldId id="520" r:id="rId31"/>
    <p:sldId id="521" r:id="rId32"/>
    <p:sldId id="384" r:id="rId33"/>
    <p:sldId id="584" r:id="rId34"/>
    <p:sldId id="385" r:id="rId35"/>
    <p:sldId id="606" r:id="rId36"/>
    <p:sldId id="669" r:id="rId37"/>
    <p:sldId id="607" r:id="rId38"/>
    <p:sldId id="668" r:id="rId39"/>
    <p:sldId id="663" r:id="rId40"/>
    <p:sldId id="641" r:id="rId41"/>
    <p:sldId id="603" r:id="rId42"/>
    <p:sldId id="666" r:id="rId43"/>
    <p:sldId id="604" r:id="rId44"/>
    <p:sldId id="605" r:id="rId45"/>
    <p:sldId id="397" r:id="rId46"/>
    <p:sldId id="398" r:id="rId47"/>
    <p:sldId id="399" r:id="rId48"/>
    <p:sldId id="539" r:id="rId49"/>
    <p:sldId id="574" r:id="rId50"/>
    <p:sldId id="400" r:id="rId51"/>
    <p:sldId id="401" r:id="rId52"/>
    <p:sldId id="402" r:id="rId53"/>
    <p:sldId id="416" r:id="rId54"/>
    <p:sldId id="404" r:id="rId55"/>
    <p:sldId id="415" r:id="rId56"/>
    <p:sldId id="637" r:id="rId57"/>
    <p:sldId id="585" r:id="rId58"/>
    <p:sldId id="419" r:id="rId59"/>
    <p:sldId id="417" r:id="rId60"/>
    <p:sldId id="670" r:id="rId61"/>
    <p:sldId id="671" r:id="rId62"/>
    <p:sldId id="672" r:id="rId63"/>
    <p:sldId id="596" r:id="rId64"/>
    <p:sldId id="597" r:id="rId65"/>
    <p:sldId id="608" r:id="rId66"/>
    <p:sldId id="609" r:id="rId67"/>
    <p:sldId id="610" r:id="rId68"/>
    <p:sldId id="611" r:id="rId69"/>
    <p:sldId id="612" r:id="rId70"/>
    <p:sldId id="613" r:id="rId71"/>
    <p:sldId id="614" r:id="rId72"/>
    <p:sldId id="615" r:id="rId73"/>
    <p:sldId id="616" r:id="rId74"/>
    <p:sldId id="617" r:id="rId75"/>
    <p:sldId id="618" r:id="rId76"/>
    <p:sldId id="470" r:id="rId77"/>
    <p:sldId id="667" r:id="rId78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 Unicode" panose="020B0602030504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 Unicode" panose="020B0602030504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 Unicode" panose="020B0602030504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 Unicode" panose="020B0602030504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 Unicode" panose="020B0602030504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Lucida Sans Unicode" panose="020B0602030504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Lucida Sans Unicode" panose="020B0602030504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Lucida Sans Unicode" panose="020B0602030504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Lucida Sans Unicode" panose="020B0602030504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BE2E918-D8D7-4E89-8250-1A3E2A9EDAD7}">
          <p14:sldIdLst>
            <p14:sldId id="598"/>
            <p14:sldId id="639"/>
            <p14:sldId id="642"/>
            <p14:sldId id="345"/>
            <p14:sldId id="620"/>
          </p14:sldIdLst>
        </p14:section>
        <p14:section name="Untitled Section" id="{26C371BA-0C72-4EC5-85B3-19D154DB1A4B}">
          <p14:sldIdLst>
            <p14:sldId id="374"/>
            <p14:sldId id="601"/>
            <p14:sldId id="664"/>
            <p14:sldId id="602"/>
            <p14:sldId id="375"/>
            <p14:sldId id="462"/>
            <p14:sldId id="461"/>
            <p14:sldId id="463"/>
            <p14:sldId id="376"/>
            <p14:sldId id="377"/>
            <p14:sldId id="378"/>
            <p14:sldId id="379"/>
            <p14:sldId id="380"/>
            <p14:sldId id="381"/>
            <p14:sldId id="382"/>
            <p14:sldId id="383"/>
            <p14:sldId id="665"/>
            <p14:sldId id="515"/>
            <p14:sldId id="516"/>
            <p14:sldId id="517"/>
            <p14:sldId id="518"/>
            <p14:sldId id="519"/>
            <p14:sldId id="520"/>
            <p14:sldId id="521"/>
            <p14:sldId id="384"/>
            <p14:sldId id="584"/>
            <p14:sldId id="385"/>
          </p14:sldIdLst>
        </p14:section>
        <p14:section name="Untitled Section" id="{261FC033-259B-4751-B322-DF6FB79EE4CF}">
          <p14:sldIdLst>
            <p14:sldId id="606"/>
            <p14:sldId id="669"/>
            <p14:sldId id="607"/>
            <p14:sldId id="668"/>
            <p14:sldId id="663"/>
            <p14:sldId id="641"/>
          </p14:sldIdLst>
        </p14:section>
        <p14:section name="Untitled Section" id="{3429F127-D779-4693-8DA1-D07D7F934749}">
          <p14:sldIdLst>
            <p14:sldId id="603"/>
            <p14:sldId id="666"/>
            <p14:sldId id="604"/>
            <p14:sldId id="605"/>
          </p14:sldIdLst>
        </p14:section>
        <p14:section name="Untitled Section" id="{BC77867B-81B0-48AB-BF67-0B4B5EF6A6EC}">
          <p14:sldIdLst>
            <p14:sldId id="397"/>
            <p14:sldId id="398"/>
            <p14:sldId id="399"/>
            <p14:sldId id="539"/>
            <p14:sldId id="574"/>
            <p14:sldId id="400"/>
            <p14:sldId id="401"/>
            <p14:sldId id="402"/>
            <p14:sldId id="416"/>
            <p14:sldId id="404"/>
            <p14:sldId id="415"/>
            <p14:sldId id="637"/>
            <p14:sldId id="585"/>
            <p14:sldId id="419"/>
            <p14:sldId id="417"/>
            <p14:sldId id="670"/>
            <p14:sldId id="671"/>
            <p14:sldId id="672"/>
            <p14:sldId id="596"/>
            <p14:sldId id="597"/>
            <p14:sldId id="608"/>
            <p14:sldId id="609"/>
            <p14:sldId id="610"/>
            <p14:sldId id="611"/>
            <p14:sldId id="612"/>
            <p14:sldId id="613"/>
            <p14:sldId id="614"/>
            <p14:sldId id="615"/>
            <p14:sldId id="616"/>
            <p14:sldId id="617"/>
            <p14:sldId id="618"/>
            <p14:sldId id="470"/>
            <p14:sldId id="6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AA1"/>
    <a:srgbClr val="B9E8FF"/>
    <a:srgbClr val="99FFCC"/>
    <a:srgbClr val="FCF8AC"/>
    <a:srgbClr val="FCF8A0"/>
    <a:srgbClr val="009900"/>
    <a:srgbClr val="3366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7" autoAdjust="0"/>
    <p:restoredTop sz="95394" autoAdjust="0"/>
  </p:normalViewPr>
  <p:slideViewPr>
    <p:cSldViewPr>
      <p:cViewPr varScale="1">
        <p:scale>
          <a:sx n="89" d="100"/>
          <a:sy n="89" d="100"/>
        </p:scale>
        <p:origin x="128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00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tableStyles" Target="tableStyle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92C38E0-69B2-4522-871C-14A3FB2E317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60741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5595939-95CF-4980-8327-028470FC0C6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512344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Sans Unicode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Sans Unicode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Sans Unicode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Sans Unicode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Sans Unicode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D3067C5-A2E2-427C-9AF3-8C26AAF32BDE}" type="slidenum">
              <a:rPr lang="en-GB" altLang="en-US" smtClean="0"/>
              <a:pPr>
                <a:spcBef>
                  <a:spcPct val="0"/>
                </a:spcBef>
              </a:pPr>
              <a:t>1</a:t>
            </a:fld>
            <a:endParaRPr lang="en-GB" altLang="en-US" smtClean="0"/>
          </a:p>
        </p:txBody>
      </p:sp>
      <p:sp>
        <p:nvSpPr>
          <p:cNvPr id="3584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14852901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8A21222-B349-4D05-B3E2-14835830E4CA}" type="slidenum">
              <a:rPr lang="en-GB" altLang="en-US" smtClean="0"/>
              <a:pPr>
                <a:spcBef>
                  <a:spcPct val="0"/>
                </a:spcBef>
              </a:pPr>
              <a:t>14</a:t>
            </a:fld>
            <a:endParaRPr lang="en-GB" altLang="en-US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Processing of input means filtering, noise reduction, …</a:t>
            </a:r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034350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8DABC95-B0CA-4F83-ACDE-ED8300B17447}" type="slidenum">
              <a:rPr lang="en-GB" altLang="en-US" smtClean="0"/>
              <a:pPr>
                <a:spcBef>
                  <a:spcPct val="0"/>
                </a:spcBef>
              </a:pPr>
              <a:t>15</a:t>
            </a:fld>
            <a:endParaRPr lang="en-GB" altLang="en-US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When a process declares that it wants to use certain data of a certain type (</a:t>
            </a:r>
            <a:r>
              <a:rPr lang="en-US" altLang="en-US" i="1" smtClean="0"/>
              <a:t>sort</a:t>
            </a:r>
            <a:r>
              <a:rPr lang="en-US" altLang="en-US" smtClean="0"/>
              <a:t>), then this process’ agent subscribes to that sort.</a:t>
            </a:r>
          </a:p>
          <a:p>
            <a:pPr eaLnBrk="1" hangingPunct="1"/>
            <a:r>
              <a:rPr lang="en-US" altLang="en-US" smtClean="0"/>
              <a:t>Whenever a process writes data, then this process’ agent broadcasts (or multi-casts) this data to all agents.</a:t>
            </a:r>
          </a:p>
          <a:p>
            <a:pPr eaLnBrk="1" hangingPunct="1"/>
            <a:r>
              <a:rPr lang="en-US" altLang="en-US" smtClean="0"/>
              <a:t>The agents forward data of types that the corresponding process is interested in (subscribed to).</a:t>
            </a:r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484593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EB315E7-113F-4A9C-83D1-C87447E49645}" type="slidenum">
              <a:rPr lang="en-GB" altLang="en-US" smtClean="0"/>
              <a:pPr>
                <a:spcBef>
                  <a:spcPct val="0"/>
                </a:spcBef>
              </a:pPr>
              <a:t>16</a:t>
            </a:fld>
            <a:endParaRPr lang="en-GB" altLang="en-US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17332533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B351553-B06B-4908-BFC7-E9AB7401BA24}" type="slidenum">
              <a:rPr lang="en-GB" altLang="en-US" smtClean="0"/>
              <a:pPr>
                <a:spcBef>
                  <a:spcPct val="0"/>
                </a:spcBef>
              </a:pPr>
              <a:t>17</a:t>
            </a:fld>
            <a:endParaRPr lang="en-GB" altLang="en-US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20826514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AB87E03-21C9-406C-B193-CB2226491A0D}" type="slidenum">
              <a:rPr lang="en-GB" altLang="en-US" smtClean="0"/>
              <a:pPr>
                <a:spcBef>
                  <a:spcPct val="0"/>
                </a:spcBef>
              </a:pPr>
              <a:t>18</a:t>
            </a:fld>
            <a:endParaRPr lang="en-GB" altLang="en-US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25956828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3B243C-AA23-454E-B9EE-615BD68F6637}" type="slidenum">
              <a:rPr lang="en-GB" altLang="en-US" smtClean="0"/>
              <a:pPr>
                <a:spcBef>
                  <a:spcPct val="0"/>
                </a:spcBef>
              </a:pPr>
              <a:t>19</a:t>
            </a:fld>
            <a:endParaRPr lang="en-GB" altLang="en-US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  <a:noFill/>
        </p:spPr>
        <p:txBody>
          <a:bodyPr lIns="91427" tIns="45714" rIns="91427" bIns="45714"/>
          <a:lstStyle/>
          <a:p>
            <a:pPr eaLnBrk="1" hangingPunct="1"/>
            <a:r>
              <a:rPr lang="en-US" altLang="en-US" smtClean="0"/>
              <a:t>This diagram shows the subscriptions of data sorts.</a:t>
            </a:r>
          </a:p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7206917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B872507-DABF-4AB0-93E2-74D8948CB92E}" type="slidenum">
              <a:rPr lang="en-GB" altLang="en-US" smtClean="0"/>
              <a:pPr>
                <a:spcBef>
                  <a:spcPct val="0"/>
                </a:spcBef>
              </a:pPr>
              <a:t>20</a:t>
            </a:fld>
            <a:endParaRPr lang="en-GB" altLang="en-US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Multiple copies increase redundancy</a:t>
            </a:r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7447073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8E05D9F-076B-4B30-BA9C-96D3ACED4761}" type="slidenum">
              <a:rPr lang="en-GB" altLang="en-US" smtClean="0"/>
              <a:pPr>
                <a:spcBef>
                  <a:spcPct val="0"/>
                </a:spcBef>
              </a:pPr>
              <a:t>21</a:t>
            </a:fld>
            <a:endParaRPr lang="en-GB" altLang="en-US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2101839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12DA13-D86C-4D22-B47C-5AEEFB2C0D0B}" type="slidenum">
              <a:rPr lang="en-GB" altLang="en-US" smtClean="0"/>
              <a:pPr>
                <a:spcBef>
                  <a:spcPct val="0"/>
                </a:spcBef>
              </a:pPr>
              <a:t>22</a:t>
            </a:fld>
            <a:endParaRPr lang="en-GB" altLang="en-US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37753679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C0735F5-B761-4CA4-9AF9-162C88D931D4}" type="slidenum">
              <a:rPr lang="en-GB" altLang="en-US" smtClean="0"/>
              <a:pPr>
                <a:spcBef>
                  <a:spcPct val="0"/>
                </a:spcBef>
              </a:pPr>
              <a:t>23</a:t>
            </a:fld>
            <a:endParaRPr lang="en-GB" altLang="en-US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3725658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2019: other</a:t>
            </a:r>
            <a:r>
              <a:rPr lang="en-US" baseline="0" dirty="0" smtClean="0"/>
              <a:t> topics that could be added:</a:t>
            </a:r>
          </a:p>
          <a:p>
            <a:r>
              <a:rPr lang="en-US" baseline="0" dirty="0" smtClean="0"/>
              <a:t>- Risk management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595939-95CF-4980-8327-028470FC0C6A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822047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12DA13-D86C-4D22-B47C-5AEEFB2C0D0B}" type="slidenum">
              <a:rPr lang="en-GB" altLang="en-US" smtClean="0"/>
              <a:pPr>
                <a:spcBef>
                  <a:spcPct val="0"/>
                </a:spcBef>
              </a:pPr>
              <a:t>24</a:t>
            </a:fld>
            <a:endParaRPr lang="en-GB" altLang="en-US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21834162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9921FC0-987A-432E-BE7A-19572C1446EB}" type="slidenum">
              <a:rPr lang="en-GB" altLang="en-US" smtClean="0"/>
              <a:pPr>
                <a:spcBef>
                  <a:spcPct val="0"/>
                </a:spcBef>
              </a:pPr>
              <a:t>25</a:t>
            </a:fld>
            <a:endParaRPr lang="en-GB" altLang="en-US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21718390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DDAB9C-BA58-4B22-ABE2-D105F1F98F57}" type="slidenum">
              <a:rPr lang="en-GB" altLang="en-US" smtClean="0"/>
              <a:pPr>
                <a:spcBef>
                  <a:spcPct val="0"/>
                </a:spcBef>
              </a:pPr>
              <a:t>26</a:t>
            </a:fld>
            <a:endParaRPr lang="en-GB" altLang="en-US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30372163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3CE3249-B2B4-47E1-9737-9277AC319F3B}" type="slidenum">
              <a:rPr lang="en-GB" altLang="en-US" smtClean="0"/>
              <a:pPr>
                <a:spcBef>
                  <a:spcPct val="0"/>
                </a:spcBef>
              </a:pPr>
              <a:t>27</a:t>
            </a:fld>
            <a:endParaRPr lang="en-GB" altLang="en-US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38797710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F051F94-14DE-49F0-BC61-E05697867A23}" type="slidenum">
              <a:rPr lang="en-GB" altLang="en-US" smtClean="0"/>
              <a:pPr>
                <a:spcBef>
                  <a:spcPct val="0"/>
                </a:spcBef>
              </a:pPr>
              <a:t>28</a:t>
            </a:fld>
            <a:endParaRPr lang="en-GB" altLang="en-US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29969602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1459F5B-3BAD-4ADE-8FA8-7F8A523724B6}" type="slidenum">
              <a:rPr lang="en-GB" altLang="en-US" smtClean="0"/>
              <a:pPr>
                <a:spcBef>
                  <a:spcPct val="0"/>
                </a:spcBef>
              </a:pPr>
              <a:t>29</a:t>
            </a:fld>
            <a:endParaRPr lang="en-GB" altLang="en-US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6930046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9C049F9-E2D8-4D96-83CD-76C4E735D614}" type="slidenum">
              <a:rPr lang="en-GB" altLang="en-US" smtClean="0"/>
              <a:pPr>
                <a:spcBef>
                  <a:spcPct val="0"/>
                </a:spcBef>
              </a:pPr>
              <a:t>30</a:t>
            </a:fld>
            <a:endParaRPr lang="en-GB" altLang="en-US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11332794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3DFA151-B581-4445-B1DC-C6530F523881}" type="slidenum">
              <a:rPr lang="en-GB" altLang="en-US" smtClean="0"/>
              <a:pPr>
                <a:spcBef>
                  <a:spcPct val="0"/>
                </a:spcBef>
              </a:pPr>
              <a:t>32</a:t>
            </a:fld>
            <a:endParaRPr lang="en-GB" altLang="en-US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29136662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317E23B-A4DD-45A9-A0F8-0001FBB7339B}" type="slidenum">
              <a:rPr lang="en-GB" altLang="en-US" smtClean="0"/>
              <a:pPr>
                <a:spcBef>
                  <a:spcPct val="0"/>
                </a:spcBef>
              </a:pPr>
              <a:t>43</a:t>
            </a:fld>
            <a:endParaRPr lang="en-GB" altLang="en-US" smtClean="0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8859469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0E9A052-0FEC-4C85-BCF2-E6EEB7B5033F}" type="slidenum">
              <a:rPr lang="en-GB" altLang="en-US" smtClean="0"/>
              <a:pPr>
                <a:spcBef>
                  <a:spcPct val="0"/>
                </a:spcBef>
              </a:pPr>
              <a:t>44</a:t>
            </a:fld>
            <a:endParaRPr lang="en-GB" altLang="en-US" smtClean="0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4343400"/>
            <a:ext cx="5486400" cy="4114800"/>
          </a:xfrm>
          <a:noFill/>
        </p:spPr>
        <p:txBody>
          <a:bodyPr/>
          <a:lstStyle/>
          <a:p>
            <a:pPr eaLnBrk="1" hangingPunct="1"/>
            <a:r>
              <a:rPr lang="en-US" altLang="en-US" sz="1400" smtClean="0"/>
              <a:t>A layer structure can e.g. be used to implement a functional hierarchy</a:t>
            </a:r>
          </a:p>
          <a:p>
            <a:pPr eaLnBrk="1" hangingPunct="1"/>
            <a:endParaRPr lang="en-US" altLang="en-US" sz="1400" smtClean="0"/>
          </a:p>
          <a:p>
            <a:pPr eaLnBrk="1" hangingPunct="1"/>
            <a:r>
              <a:rPr lang="en-US" altLang="en-US" sz="1400" smtClean="0"/>
              <a:t>Strict layering: layer </a:t>
            </a:r>
            <a:r>
              <a:rPr lang="en-US" altLang="en-US" sz="1400" i="1" smtClean="0"/>
              <a:t>n</a:t>
            </a:r>
            <a:r>
              <a:rPr lang="en-US" altLang="en-US" sz="1400" smtClean="0"/>
              <a:t> can use layer </a:t>
            </a:r>
            <a:r>
              <a:rPr lang="en-US" altLang="en-US" sz="1400" i="1" smtClean="0"/>
              <a:t>n-1</a:t>
            </a:r>
            <a:endParaRPr lang="en-US" altLang="en-US" sz="1400" smtClean="0"/>
          </a:p>
          <a:p>
            <a:pPr eaLnBrk="1" hangingPunct="1"/>
            <a:r>
              <a:rPr lang="en-US" altLang="en-US" sz="1400" smtClean="0"/>
              <a:t>Loose layering: layer </a:t>
            </a:r>
            <a:r>
              <a:rPr lang="en-US" altLang="en-US" sz="1400" i="1" smtClean="0"/>
              <a:t>n</a:t>
            </a:r>
            <a:r>
              <a:rPr lang="en-US" altLang="en-US" sz="1400" smtClean="0"/>
              <a:t> can use layers </a:t>
            </a:r>
            <a:r>
              <a:rPr lang="en-US" altLang="en-US" sz="1400" i="1" smtClean="0"/>
              <a:t>k </a:t>
            </a:r>
            <a:r>
              <a:rPr lang="en-US" altLang="en-US" sz="1400" smtClean="0"/>
              <a:t>s.t. </a:t>
            </a:r>
            <a:r>
              <a:rPr lang="en-US" altLang="en-US" sz="1400" i="1" smtClean="0"/>
              <a:t>k&lt;n</a:t>
            </a:r>
          </a:p>
          <a:p>
            <a:pPr eaLnBrk="1" hangingPunct="1"/>
            <a:endParaRPr lang="en-US" altLang="en-US" sz="1400" i="1" smtClean="0"/>
          </a:p>
          <a:p>
            <a:pPr eaLnBrk="1" hangingPunct="1"/>
            <a:r>
              <a:rPr lang="en-US" altLang="en-US" sz="1400" smtClean="0"/>
              <a:t>Loose layering reduces portability/replacebility of layers. </a:t>
            </a:r>
            <a:endParaRPr lang="en-GB" altLang="en-US" sz="1400" smtClean="0"/>
          </a:p>
        </p:txBody>
      </p:sp>
    </p:spTree>
    <p:extLst>
      <p:ext uri="{BB962C8B-B14F-4D97-AF65-F5344CB8AC3E}">
        <p14:creationId xmlns:p14="http://schemas.microsoft.com/office/powerpoint/2010/main" val="2869093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0E3ADB-8CD9-43B5-879F-2746AC1DEB6C}" type="slidenum">
              <a:rPr lang="en-GB" altLang="en-US" smtClean="0"/>
              <a:pPr>
                <a:spcBef>
                  <a:spcPct val="0"/>
                </a:spcBef>
              </a:pPr>
              <a:t>4</a:t>
            </a:fld>
            <a:endParaRPr lang="en-GB" altLang="en-US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24785704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CD5CF0E-EBB3-4624-A99A-E1818F06C0CF}" type="slidenum">
              <a:rPr lang="en-GB" altLang="en-US" smtClean="0"/>
              <a:pPr>
                <a:spcBef>
                  <a:spcPct val="0"/>
                </a:spcBef>
              </a:pPr>
              <a:t>45</a:t>
            </a:fld>
            <a:endParaRPr lang="en-GB" altLang="en-US" smtClean="0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34680860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C33744C-1C26-4794-A6D0-CBAA1B2F7377}" type="slidenum">
              <a:rPr lang="en-GB" altLang="en-US" smtClean="0"/>
              <a:pPr>
                <a:spcBef>
                  <a:spcPct val="0"/>
                </a:spcBef>
              </a:pPr>
              <a:t>46</a:t>
            </a:fld>
            <a:endParaRPr lang="en-GB" altLang="en-US" smtClean="0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35656248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66DD991-6A5D-44AB-9803-73926B4895BE}" type="slidenum">
              <a:rPr lang="en-GB" altLang="en-US" smtClean="0"/>
              <a:pPr>
                <a:spcBef>
                  <a:spcPct val="0"/>
                </a:spcBef>
              </a:pPr>
              <a:t>48</a:t>
            </a:fld>
            <a:endParaRPr lang="en-GB" altLang="en-US" smtClean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pPr marL="190500" indent="-190500" eaLnBrk="1" hangingPunct="1">
              <a:buFontTx/>
              <a:buChar char="•"/>
            </a:pPr>
            <a:r>
              <a:rPr lang="en-US" altLang="en-US" sz="1400" smtClean="0"/>
              <a:t>A virtual machine architecture can empower the user</a:t>
            </a:r>
          </a:p>
          <a:p>
            <a:pPr marL="190500" indent="-190500" eaLnBrk="1" hangingPunct="1"/>
            <a:r>
              <a:rPr lang="en-US" altLang="en-US" sz="1400" smtClean="0"/>
              <a:t>	by defining a high-level language that allows him to express his ideas </a:t>
            </a:r>
          </a:p>
          <a:p>
            <a:pPr marL="190500" indent="-190500" eaLnBrk="1" hangingPunct="1"/>
            <a:r>
              <a:rPr lang="en-US" altLang="en-US" sz="1400" smtClean="0"/>
              <a:t>	in a easily understandable form</a:t>
            </a:r>
          </a:p>
          <a:p>
            <a:pPr marL="190500" indent="-190500" eaLnBrk="1" hangingPunct="1">
              <a:buFontTx/>
              <a:buChar char="•"/>
            </a:pPr>
            <a:r>
              <a:rPr lang="en-US" altLang="en-US" sz="1400" smtClean="0"/>
              <a:t>In this scenario, the ICT-specialist is not longer responsible </a:t>
            </a:r>
          </a:p>
          <a:p>
            <a:pPr marL="190500" indent="-190500" eaLnBrk="1" hangingPunct="1"/>
            <a:r>
              <a:rPr lang="en-US" altLang="en-US" sz="1400" smtClean="0"/>
              <a:t>	for the application programs </a:t>
            </a:r>
          </a:p>
          <a:p>
            <a:pPr marL="190500" indent="-190500" eaLnBrk="1" hangingPunct="1"/>
            <a:r>
              <a:rPr lang="en-US" altLang="en-US" sz="1400" smtClean="0"/>
              <a:t>	(that execute in a domain that is barely understood by him)</a:t>
            </a:r>
          </a:p>
          <a:p>
            <a:pPr marL="190500" indent="-190500" eaLnBrk="1" hangingPunct="1"/>
            <a:r>
              <a:rPr lang="en-US" altLang="en-US" sz="1400" smtClean="0"/>
              <a:t>	but only for the proper execution platform</a:t>
            </a:r>
          </a:p>
          <a:p>
            <a:pPr marL="190500" indent="-190500"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939781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029B011-BD6D-49EF-BD66-ADD74D366A6C}" type="slidenum">
              <a:rPr lang="en-GB" altLang="en-US" smtClean="0"/>
              <a:pPr>
                <a:spcBef>
                  <a:spcPct val="0"/>
                </a:spcBef>
              </a:pPr>
              <a:t>49</a:t>
            </a:fld>
            <a:endParaRPr lang="en-GB" altLang="en-US" smtClean="0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i="1" smtClean="0"/>
              <a:t>Why</a:t>
            </a:r>
            <a:r>
              <a:rPr lang="en-US" altLang="en-US" smtClean="0"/>
              <a:t> is scalability not applicable to the layering-style?</a:t>
            </a:r>
            <a:endParaRPr lang="en-GB" altLang="en-US" i="1" smtClean="0"/>
          </a:p>
        </p:txBody>
      </p:sp>
    </p:spTree>
    <p:extLst>
      <p:ext uri="{BB962C8B-B14F-4D97-AF65-F5344CB8AC3E}">
        <p14:creationId xmlns:p14="http://schemas.microsoft.com/office/powerpoint/2010/main" val="35354788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11F3C85-1CCC-401D-9571-7C25028586E5}" type="slidenum">
              <a:rPr lang="en-GB" altLang="en-US" smtClean="0"/>
              <a:pPr>
                <a:spcBef>
                  <a:spcPct val="0"/>
                </a:spcBef>
              </a:pPr>
              <a:t>50</a:t>
            </a:fld>
            <a:endParaRPr lang="en-GB" altLang="en-US" smtClean="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33838758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30B6187-57B7-4519-AC5B-39ADCDB15F48}" type="slidenum">
              <a:rPr lang="en-GB" altLang="en-US" smtClean="0"/>
              <a:pPr>
                <a:spcBef>
                  <a:spcPct val="0"/>
                </a:spcBef>
              </a:pPr>
              <a:t>51</a:t>
            </a:fld>
            <a:endParaRPr lang="en-GB" altLang="en-US" smtClean="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40373389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25C1694-C9FF-447D-A85D-D491F57C8518}" type="slidenum">
              <a:rPr lang="en-GB" altLang="en-US" smtClean="0"/>
              <a:pPr>
                <a:spcBef>
                  <a:spcPct val="0"/>
                </a:spcBef>
              </a:pPr>
              <a:t>52</a:t>
            </a:fld>
            <a:endParaRPr lang="en-GB" altLang="en-US" smtClean="0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pPr marL="190500" indent="-190500" eaLnBrk="1" hangingPunct="1"/>
            <a:r>
              <a:rPr lang="en-US" altLang="en-US" sz="1400" b="1" smtClean="0"/>
              <a:t>Examples:</a:t>
            </a:r>
          </a:p>
          <a:p>
            <a:pPr marL="190500" indent="-190500" eaLnBrk="1" hangingPunct="1">
              <a:lnSpc>
                <a:spcPct val="150000"/>
              </a:lnSpc>
              <a:buFontTx/>
              <a:buChar char="•"/>
            </a:pPr>
            <a:r>
              <a:rPr lang="en-US" altLang="en-US" sz="1400" smtClean="0"/>
              <a:t>Spatial (Locational) heterogeneity</a:t>
            </a:r>
          </a:p>
          <a:p>
            <a:pPr marL="190500" indent="-190500" eaLnBrk="1" hangingPunct="1"/>
            <a:r>
              <a:rPr lang="en-US" altLang="en-US" sz="1400" smtClean="0"/>
              <a:t>	Some branches of a main-program-and-subroutine systems </a:t>
            </a:r>
          </a:p>
          <a:p>
            <a:pPr marL="190500" indent="-190500" eaLnBrk="1" hangingPunct="1"/>
            <a:r>
              <a:rPr lang="en-US" altLang="en-US" sz="1400" smtClean="0"/>
              <a:t>	might have a shared data repository</a:t>
            </a:r>
          </a:p>
          <a:p>
            <a:pPr marL="190500" indent="-190500" eaLnBrk="1" hangingPunct="1">
              <a:lnSpc>
                <a:spcPct val="150000"/>
              </a:lnSpc>
              <a:buFontTx/>
              <a:buChar char="•"/>
            </a:pPr>
            <a:r>
              <a:rPr lang="en-US" altLang="en-US" sz="1400" smtClean="0"/>
              <a:t>Hierarchical heterogeneity</a:t>
            </a:r>
          </a:p>
          <a:p>
            <a:pPr marL="190500" indent="-190500" eaLnBrk="1" hangingPunct="1"/>
            <a:r>
              <a:rPr lang="en-US" altLang="en-US" sz="1400" smtClean="0"/>
              <a:t>	The layers of a layered systems </a:t>
            </a:r>
          </a:p>
          <a:p>
            <a:pPr marL="190500" indent="-190500" eaLnBrk="1" hangingPunct="1"/>
            <a:r>
              <a:rPr lang="en-US" altLang="en-US" sz="1400" smtClean="0"/>
              <a:t>	may be composed of independent components</a:t>
            </a:r>
          </a:p>
          <a:p>
            <a:pPr marL="190500" indent="-190500" eaLnBrk="1" hangingPunct="1">
              <a:lnSpc>
                <a:spcPct val="150000"/>
              </a:lnSpc>
              <a:buFontTx/>
              <a:buChar char="•"/>
            </a:pPr>
            <a:r>
              <a:rPr lang="en-US" altLang="en-US" sz="1400" smtClean="0"/>
              <a:t>Temporal (Simultaneous) heterogeneity</a:t>
            </a:r>
          </a:p>
          <a:p>
            <a:pPr marL="190500" indent="-190500" eaLnBrk="1" hangingPunct="1"/>
            <a:r>
              <a:rPr lang="en-US" altLang="en-US" sz="1400" smtClean="0"/>
              <a:t>	The components of a pipe-and-filter system </a:t>
            </a:r>
          </a:p>
          <a:p>
            <a:pPr marL="190500" indent="-190500" eaLnBrk="1" hangingPunct="1"/>
            <a:r>
              <a:rPr lang="en-US" altLang="en-US" sz="1400" smtClean="0"/>
              <a:t>	are implemented as independent processes</a:t>
            </a:r>
          </a:p>
          <a:p>
            <a:pPr marL="190500" indent="-190500" eaLnBrk="1" hangingPunct="1"/>
            <a:endParaRPr lang="en-US" altLang="en-US" sz="1400" smtClean="0"/>
          </a:p>
          <a:p>
            <a:pPr marL="190500" indent="-190500"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351775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3C416E6-FE61-4856-87BA-EAC90B778811}" type="slidenum">
              <a:rPr lang="en-GB" altLang="en-US" smtClean="0"/>
              <a:pPr>
                <a:spcBef>
                  <a:spcPct val="0"/>
                </a:spcBef>
              </a:pPr>
              <a:t>53</a:t>
            </a:fld>
            <a:endParaRPr lang="en-GB" altLang="en-US" smtClean="0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9655594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FEB9D28-9F43-4D22-B635-8B58254974BD}" type="slidenum">
              <a:rPr lang="en-GB" altLang="en-US" smtClean="0"/>
              <a:pPr>
                <a:spcBef>
                  <a:spcPct val="0"/>
                </a:spcBef>
              </a:pPr>
              <a:t>54</a:t>
            </a:fld>
            <a:endParaRPr lang="en-GB" altLang="en-US" smtClean="0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715000" cy="4114800"/>
          </a:xfrm>
          <a:noFill/>
        </p:spPr>
        <p:txBody>
          <a:bodyPr/>
          <a:lstStyle/>
          <a:p>
            <a:pPr eaLnBrk="1" hangingPunct="1"/>
            <a:r>
              <a:rPr lang="en-US" altLang="en-US" sz="2400" smtClean="0"/>
              <a:t>Referential (de)coupling :   sender has (no) reference to receiver</a:t>
            </a:r>
          </a:p>
          <a:p>
            <a:pPr eaLnBrk="1" hangingPunct="1"/>
            <a:r>
              <a:rPr lang="en-US" altLang="en-US" sz="2400" smtClean="0"/>
              <a:t>Temporal (de)coupling:   sender and receiver synchronize in time</a:t>
            </a:r>
          </a:p>
          <a:p>
            <a:pPr eaLnBrk="1" hangingPunct="1"/>
            <a:endParaRPr lang="en-US" altLang="en-US" sz="2400" smtClean="0"/>
          </a:p>
          <a:p>
            <a:pPr eaLnBrk="1" hangingPunct="1"/>
            <a:r>
              <a:rPr lang="en-US" altLang="en-US" sz="2400" smtClean="0"/>
              <a:t>Referential coupling gaat snel in de richting van 1-1 communicatie.</a:t>
            </a:r>
            <a:endParaRPr lang="en-GB" altLang="en-US" sz="2400" smtClean="0"/>
          </a:p>
          <a:p>
            <a:pPr eaLnBrk="1" hangingPunct="1"/>
            <a:endParaRPr lang="en-GB" altLang="en-US" sz="2400" smtClean="0"/>
          </a:p>
        </p:txBody>
      </p:sp>
    </p:spTree>
    <p:extLst>
      <p:ext uri="{BB962C8B-B14F-4D97-AF65-F5344CB8AC3E}">
        <p14:creationId xmlns:p14="http://schemas.microsoft.com/office/powerpoint/2010/main" val="4105391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5AC2FC9-7C16-4835-98FB-6C7D42EB9F37}" type="slidenum">
              <a:rPr lang="en-GB" altLang="en-US" smtClean="0"/>
              <a:pPr>
                <a:spcBef>
                  <a:spcPct val="0"/>
                </a:spcBef>
              </a:pPr>
              <a:t>55</a:t>
            </a:fld>
            <a:endParaRPr lang="en-GB" altLang="en-US" smtClean="0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469096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8B37C5C-C4C9-469D-842D-78DDF2B5D099}" type="slidenum">
              <a:rPr lang="en-GB" altLang="en-US" smtClean="0"/>
              <a:pPr>
                <a:spcBef>
                  <a:spcPct val="0"/>
                </a:spcBef>
              </a:pPr>
              <a:t>5</a:t>
            </a:fld>
            <a:endParaRPr lang="en-GB" alt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z="1400" smtClean="0"/>
          </a:p>
        </p:txBody>
      </p:sp>
    </p:spTree>
    <p:extLst>
      <p:ext uri="{BB962C8B-B14F-4D97-AF65-F5344CB8AC3E}">
        <p14:creationId xmlns:p14="http://schemas.microsoft.com/office/powerpoint/2010/main" val="177361743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462887B-A8AD-4A5B-B439-3067CA8D1D79}" type="slidenum">
              <a:rPr lang="en-GB" altLang="en-US" smtClean="0"/>
              <a:pPr>
                <a:spcBef>
                  <a:spcPct val="0"/>
                </a:spcBef>
              </a:pPr>
              <a:t>56</a:t>
            </a:fld>
            <a:endParaRPr lang="en-GB" altLang="en-US" smtClean="0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3398725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51DB62C-CC86-4621-9E8C-8C0A0519336C}" type="slidenum">
              <a:rPr lang="en-GB" altLang="en-US" smtClean="0"/>
              <a:pPr>
                <a:spcBef>
                  <a:spcPct val="0"/>
                </a:spcBef>
              </a:pPr>
              <a:t>57</a:t>
            </a:fld>
            <a:endParaRPr lang="en-GB" altLang="en-US" smtClean="0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Also, these issues must be considered in a component model.</a:t>
            </a:r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1527251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6C58B41-6D37-42C2-9514-0E3BC0CD9848}" type="slidenum">
              <a:rPr lang="en-GB" altLang="en-US" smtClean="0"/>
              <a:pPr>
                <a:spcBef>
                  <a:spcPct val="0"/>
                </a:spcBef>
              </a:pPr>
              <a:t>63</a:t>
            </a:fld>
            <a:endParaRPr lang="en-GB" altLang="en-US" smtClean="0"/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11832219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34243A0-1283-4EA0-AC8B-E94C82B2450A}" type="slidenum">
              <a:rPr lang="en-GB" altLang="en-US" smtClean="0"/>
              <a:pPr>
                <a:spcBef>
                  <a:spcPct val="0"/>
                </a:spcBef>
              </a:pPr>
              <a:t>64</a:t>
            </a:fld>
            <a:endParaRPr lang="en-GB" altLang="en-US" smtClean="0"/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10026619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9F7B2B8-BB9F-49AC-BC2D-6C91AC4423CF}" type="slidenum">
              <a:rPr lang="en-GB" altLang="en-US" smtClean="0"/>
              <a:pPr>
                <a:spcBef>
                  <a:spcPct val="0"/>
                </a:spcBef>
              </a:pPr>
              <a:t>65</a:t>
            </a:fld>
            <a:endParaRPr lang="en-GB" altLang="en-US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A collection of nodes jointly provide a service (to/at all participants in the network) that is realised by distributing the load equally over all participants in the network.</a:t>
            </a:r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1459951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74AC882-B503-4922-AEEE-816F078A30D5}" type="slidenum">
              <a:rPr lang="en-GB" altLang="en-US" smtClean="0"/>
              <a:pPr>
                <a:spcBef>
                  <a:spcPct val="0"/>
                </a:spcBef>
              </a:pPr>
              <a:t>66</a:t>
            </a:fld>
            <a:endParaRPr lang="en-GB" altLang="en-US" smtClean="0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85622249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B6DD641-6F46-4138-A3EF-1002014708D6}" type="slidenum">
              <a:rPr lang="en-GB" altLang="en-US" smtClean="0"/>
              <a:pPr>
                <a:spcBef>
                  <a:spcPct val="0"/>
                </a:spcBef>
              </a:pPr>
              <a:t>67</a:t>
            </a:fld>
            <a:endParaRPr lang="en-GB" altLang="en-US" smtClean="0"/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368303026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C9DCFCC-9435-4353-9909-FF5EAE769A8F}" type="slidenum">
              <a:rPr lang="en-GB" altLang="en-US" smtClean="0"/>
              <a:pPr>
                <a:spcBef>
                  <a:spcPct val="0"/>
                </a:spcBef>
              </a:pPr>
              <a:t>68</a:t>
            </a:fld>
            <a:endParaRPr lang="en-GB" altLang="en-US" smtClean="0"/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149880397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B1313D9-1420-4C78-BBD2-B52F4F75C659}" type="slidenum">
              <a:rPr lang="en-GB" altLang="en-US" smtClean="0"/>
              <a:pPr>
                <a:spcBef>
                  <a:spcPct val="0"/>
                </a:spcBef>
              </a:pPr>
              <a:t>69</a:t>
            </a:fld>
            <a:endParaRPr lang="en-GB" altLang="en-US" smtClean="0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300425419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6545776-A4E6-47FA-AE82-6F12218FD06D}" type="slidenum">
              <a:rPr lang="en-GB" altLang="en-US" smtClean="0"/>
              <a:pPr>
                <a:spcBef>
                  <a:spcPct val="0"/>
                </a:spcBef>
              </a:pPr>
              <a:t>70</a:t>
            </a:fld>
            <a:endParaRPr lang="en-GB" altLang="en-US" smtClean="0"/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78492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6137BD-A20A-4DDB-B764-BE846619B305}" type="slidenum">
              <a:rPr lang="en-GB" altLang="en-US" smtClean="0"/>
              <a:pPr>
                <a:spcBef>
                  <a:spcPct val="0"/>
                </a:spcBef>
              </a:pPr>
              <a:t>6</a:t>
            </a:fld>
            <a:endParaRPr lang="en-GB" alt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177512139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66D17ED-8F8F-4D96-8084-0780FE4EA7D0}" type="slidenum">
              <a:rPr lang="en-GB" altLang="en-US" smtClean="0"/>
              <a:pPr>
                <a:spcBef>
                  <a:spcPct val="0"/>
                </a:spcBef>
              </a:pPr>
              <a:t>71</a:t>
            </a:fld>
            <a:endParaRPr lang="en-GB" altLang="en-US" smtClean="0"/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What is wrong with ASCI as data representation? There is XML in which to code semantic information.</a:t>
            </a:r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21510066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9230A52-1592-4B0A-A837-248141C144A8}" type="slidenum">
              <a:rPr lang="en-GB" altLang="en-US" smtClean="0"/>
              <a:pPr>
                <a:spcBef>
                  <a:spcPct val="0"/>
                </a:spcBef>
              </a:pPr>
              <a:t>72</a:t>
            </a:fld>
            <a:endParaRPr lang="en-GB" altLang="en-US" smtClean="0"/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62779607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1AAB5BC-9F81-4D15-8316-D9F77997D9D1}" type="slidenum">
              <a:rPr lang="en-GB" altLang="en-US" smtClean="0"/>
              <a:pPr>
                <a:spcBef>
                  <a:spcPct val="0"/>
                </a:spcBef>
              </a:pPr>
              <a:t>73</a:t>
            </a:fld>
            <a:endParaRPr lang="en-GB" altLang="en-US" smtClean="0"/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300919016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2ABCA87-5392-4648-8833-E2EC6EAD2CE1}" type="slidenum">
              <a:rPr lang="en-GB" altLang="en-US" smtClean="0"/>
              <a:pPr>
                <a:spcBef>
                  <a:spcPct val="0"/>
                </a:spcBef>
              </a:pPr>
              <a:t>74</a:t>
            </a:fld>
            <a:endParaRPr lang="en-GB" altLang="en-US" smtClean="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3678869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8DD8D83-F5B0-4696-A132-82DC1A88FD96}" type="slidenum">
              <a:rPr lang="en-GB" altLang="en-US" smtClean="0"/>
              <a:pPr>
                <a:spcBef>
                  <a:spcPct val="0"/>
                </a:spcBef>
              </a:pPr>
              <a:t>10</a:t>
            </a:fld>
            <a:endParaRPr lang="en-GB" alt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3749260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46B924B-9794-4DBC-BF14-FA8B219FB404}" type="slidenum">
              <a:rPr lang="en-GB" altLang="en-US" smtClean="0"/>
              <a:pPr>
                <a:spcBef>
                  <a:spcPct val="0"/>
                </a:spcBef>
              </a:pPr>
              <a:t>11</a:t>
            </a:fld>
            <a:endParaRPr lang="en-GB" alt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3743002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7E93A8F-74D3-456B-9F65-9225FC00A4CB}" type="slidenum">
              <a:rPr lang="en-GB" altLang="en-US" smtClean="0"/>
              <a:pPr>
                <a:spcBef>
                  <a:spcPct val="0"/>
                </a:spcBef>
              </a:pPr>
              <a:t>12</a:t>
            </a:fld>
            <a:endParaRPr lang="en-GB" altLang="en-US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770285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E4E0CC6-99F5-4F15-AEEA-F816A30CDA0F}" type="slidenum">
              <a:rPr lang="en-GB" altLang="en-US" smtClean="0"/>
              <a:pPr>
                <a:spcBef>
                  <a:spcPct val="0"/>
                </a:spcBef>
              </a:pPr>
              <a:t>13</a:t>
            </a:fld>
            <a:endParaRPr lang="en-GB" alt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4071186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AE75F-6321-4670-994E-51C16AA4F73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42163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C3C04-A49B-4C8C-941A-7ABB69D95FE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81608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92150"/>
            <a:ext cx="1943100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92150"/>
            <a:ext cx="56769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2289C-0A04-41FC-BF12-BC18DEFA372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77602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981200"/>
            <a:ext cx="9144000" cy="1447800"/>
          </a:xfrm>
        </p:spPr>
        <p:txBody>
          <a:bodyPr/>
          <a:lstStyle>
            <a:lvl1pPr algn="ctr"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/>
          <a:lstStyle>
            <a:lvl1pPr marL="0" indent="0" algn="ctr">
              <a:buFont typeface="Symbol" pitchFamily="18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378104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4624"/>
            <a:ext cx="88392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</a:lstStyle>
          <a:p>
            <a:pPr>
              <a:defRPr/>
            </a:pPr>
            <a:fld id="{4067743F-E18D-4DC7-92D6-6A09D6E4ED36}" type="slidenum">
              <a:rPr lang="en-US" altLang="en-US"/>
              <a:pPr>
                <a:defRPr/>
              </a:pPr>
              <a:t>‹#›</a:t>
            </a:fld>
            <a:endParaRPr lang="en-US" altLang="en-US" sz="1400" i="0"/>
          </a:p>
        </p:txBody>
      </p:sp>
    </p:spTree>
    <p:extLst>
      <p:ext uri="{BB962C8B-B14F-4D97-AF65-F5344CB8AC3E}">
        <p14:creationId xmlns:p14="http://schemas.microsoft.com/office/powerpoint/2010/main" val="704529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</a:lstStyle>
          <a:p>
            <a:pPr>
              <a:defRPr/>
            </a:pPr>
            <a:fld id="{94F01FCB-05FB-4B27-BAC1-F9CF02A428F0}" type="slidenum">
              <a:rPr lang="en-US" altLang="en-US"/>
              <a:pPr>
                <a:defRPr/>
              </a:pPr>
              <a:t>‹#›</a:t>
            </a:fld>
            <a:endParaRPr lang="en-US" altLang="en-US" sz="1400" i="0"/>
          </a:p>
        </p:txBody>
      </p:sp>
    </p:spTree>
    <p:extLst>
      <p:ext uri="{BB962C8B-B14F-4D97-AF65-F5344CB8AC3E}">
        <p14:creationId xmlns:p14="http://schemas.microsoft.com/office/powerpoint/2010/main" val="30581680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43434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143000"/>
            <a:ext cx="43434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</a:lstStyle>
          <a:p>
            <a:pPr>
              <a:defRPr/>
            </a:pPr>
            <a:fld id="{C814E781-E02E-45BE-9CAE-A3720AA9F66E}" type="slidenum">
              <a:rPr lang="en-US" altLang="en-US"/>
              <a:pPr>
                <a:defRPr/>
              </a:pPr>
              <a:t>‹#›</a:t>
            </a:fld>
            <a:endParaRPr lang="en-US" altLang="en-US" sz="1400" i="0"/>
          </a:p>
        </p:txBody>
      </p:sp>
    </p:spTree>
    <p:extLst>
      <p:ext uri="{BB962C8B-B14F-4D97-AF65-F5344CB8AC3E}">
        <p14:creationId xmlns:p14="http://schemas.microsoft.com/office/powerpoint/2010/main" val="15439401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</a:lstStyle>
          <a:p>
            <a:pPr>
              <a:defRPr/>
            </a:pPr>
            <a:fld id="{F55DD73E-9712-45D0-B95F-64F95E5B6EDB}" type="slidenum">
              <a:rPr lang="en-US" altLang="en-US"/>
              <a:pPr>
                <a:defRPr/>
              </a:pPr>
              <a:t>‹#›</a:t>
            </a:fld>
            <a:endParaRPr lang="en-US" altLang="en-US" sz="1400" i="0"/>
          </a:p>
        </p:txBody>
      </p:sp>
    </p:spTree>
    <p:extLst>
      <p:ext uri="{BB962C8B-B14F-4D97-AF65-F5344CB8AC3E}">
        <p14:creationId xmlns:p14="http://schemas.microsoft.com/office/powerpoint/2010/main" val="2535428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</a:lstStyle>
          <a:p>
            <a:pPr>
              <a:defRPr/>
            </a:pPr>
            <a:fld id="{736177F3-8E4F-4D3A-A5FC-98AEC94E3FA0}" type="slidenum">
              <a:rPr lang="en-US" altLang="en-US"/>
              <a:pPr>
                <a:defRPr/>
              </a:pPr>
              <a:t>‹#›</a:t>
            </a:fld>
            <a:endParaRPr lang="en-US" altLang="en-US" sz="1400" i="0"/>
          </a:p>
        </p:txBody>
      </p:sp>
    </p:spTree>
    <p:extLst>
      <p:ext uri="{BB962C8B-B14F-4D97-AF65-F5344CB8AC3E}">
        <p14:creationId xmlns:p14="http://schemas.microsoft.com/office/powerpoint/2010/main" val="2360077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</a:lstStyle>
          <a:p>
            <a:pPr>
              <a:defRPr/>
            </a:pPr>
            <a:fld id="{4765877B-EF4E-4CD5-B61F-24380B275709}" type="slidenum">
              <a:rPr lang="en-US" altLang="en-US"/>
              <a:pPr>
                <a:defRPr/>
              </a:pPr>
              <a:t>‹#›</a:t>
            </a:fld>
            <a:endParaRPr lang="en-US" altLang="en-US" sz="1400" i="0"/>
          </a:p>
        </p:txBody>
      </p:sp>
    </p:spTree>
    <p:extLst>
      <p:ext uri="{BB962C8B-B14F-4D97-AF65-F5344CB8AC3E}">
        <p14:creationId xmlns:p14="http://schemas.microsoft.com/office/powerpoint/2010/main" val="21396609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</a:lstStyle>
          <a:p>
            <a:pPr>
              <a:defRPr/>
            </a:pPr>
            <a:fld id="{3ED67DFB-AD8A-45C3-A608-E303DE5BFB09}" type="slidenum">
              <a:rPr lang="en-US" altLang="en-US"/>
              <a:pPr>
                <a:defRPr/>
              </a:pPr>
              <a:t>‹#›</a:t>
            </a:fld>
            <a:endParaRPr lang="en-US" altLang="en-US" sz="1400" i="0"/>
          </a:p>
        </p:txBody>
      </p:sp>
    </p:spTree>
    <p:extLst>
      <p:ext uri="{BB962C8B-B14F-4D97-AF65-F5344CB8AC3E}">
        <p14:creationId xmlns:p14="http://schemas.microsoft.com/office/powerpoint/2010/main" val="2395902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BB1EC-279B-4232-B251-1678B7F733E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753352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</a:lstStyle>
          <a:p>
            <a:pPr>
              <a:defRPr/>
            </a:pPr>
            <a:fld id="{5FF63451-7E5D-4C99-AB04-19D72B0BD7D3}" type="slidenum">
              <a:rPr lang="en-US" altLang="en-US"/>
              <a:pPr>
                <a:defRPr/>
              </a:pPr>
              <a:t>‹#›</a:t>
            </a:fld>
            <a:endParaRPr lang="en-US" altLang="en-US" sz="1400" i="0"/>
          </a:p>
        </p:txBody>
      </p:sp>
    </p:spTree>
    <p:extLst>
      <p:ext uri="{BB962C8B-B14F-4D97-AF65-F5344CB8AC3E}">
        <p14:creationId xmlns:p14="http://schemas.microsoft.com/office/powerpoint/2010/main" val="1139394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</a:lstStyle>
          <a:p>
            <a:pPr>
              <a:defRPr/>
            </a:pPr>
            <a:fld id="{5DE67D05-25D2-4604-B5E7-5D08EE9EE201}" type="slidenum">
              <a:rPr lang="en-US" altLang="en-US"/>
              <a:pPr>
                <a:defRPr/>
              </a:pPr>
              <a:t>‹#›</a:t>
            </a:fld>
            <a:endParaRPr lang="en-US" altLang="en-US" sz="1400" i="0"/>
          </a:p>
        </p:txBody>
      </p:sp>
    </p:spTree>
    <p:extLst>
      <p:ext uri="{BB962C8B-B14F-4D97-AF65-F5344CB8AC3E}">
        <p14:creationId xmlns:p14="http://schemas.microsoft.com/office/powerpoint/2010/main" val="16764127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228600"/>
            <a:ext cx="2209800" cy="6629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477000" cy="6629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</a:lstStyle>
          <a:p>
            <a:pPr>
              <a:defRPr/>
            </a:pPr>
            <a:fld id="{F4D55032-30E5-4782-A3B9-42F25E4850A2}" type="slidenum">
              <a:rPr lang="en-US" altLang="en-US"/>
              <a:pPr>
                <a:defRPr/>
              </a:pPr>
              <a:t>‹#›</a:t>
            </a:fld>
            <a:endParaRPr lang="en-US" altLang="en-US" sz="1400" i="0"/>
          </a:p>
        </p:txBody>
      </p:sp>
    </p:spTree>
    <p:extLst>
      <p:ext uri="{BB962C8B-B14F-4D97-AF65-F5344CB8AC3E}">
        <p14:creationId xmlns:p14="http://schemas.microsoft.com/office/powerpoint/2010/main" val="282777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62113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95536" y="1412776"/>
            <a:ext cx="8424936" cy="4536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036819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53172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315840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612398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04D2D88-24B1-4220-B966-084E4B233BB7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9646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2985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83DFC-D92D-490F-B0AD-4AEC9A87A3E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025501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36683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sv-SE" noProof="0" dirty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61925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1028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724650" y="838200"/>
            <a:ext cx="21526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266700" y="838200"/>
            <a:ext cx="63055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84099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127500" y="260350"/>
            <a:ext cx="4657725" cy="381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06513" y="923925"/>
            <a:ext cx="3692525" cy="26082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51438" y="923925"/>
            <a:ext cx="3694112" cy="26082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306513" y="3684588"/>
            <a:ext cx="3692525" cy="26082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1438" y="3684588"/>
            <a:ext cx="3694112" cy="26082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75530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92150"/>
            <a:ext cx="7772400" cy="936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73238"/>
            <a:ext cx="3810000" cy="4968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238"/>
            <a:ext cx="3810000" cy="4968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444561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92150"/>
            <a:ext cx="7772400" cy="936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73238"/>
            <a:ext cx="3810000" cy="4968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773238"/>
            <a:ext cx="3810000" cy="4968875"/>
          </a:xfrm>
        </p:spPr>
        <p:txBody>
          <a:bodyPr/>
          <a:lstStyle/>
          <a:p>
            <a:pPr lvl="0"/>
            <a:endParaRPr lang="sv-SE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AB1A164-8985-47F7-BEA8-BC7E3B3AD0C5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1225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92150"/>
            <a:ext cx="7772400" cy="936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773238"/>
            <a:ext cx="3810000" cy="24082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4333875"/>
            <a:ext cx="3810000" cy="24082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773238"/>
            <a:ext cx="3810000" cy="4968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30CA2AF-9252-4D8B-8327-DA938B66C8A4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627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73238"/>
            <a:ext cx="3810000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238"/>
            <a:ext cx="3810000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1AE930-CE58-45FE-8936-E935ACEB927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34384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809C29-3AD7-4110-9239-72CF2534400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51608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DE7185-7F4B-469E-AA89-5AA2E05ACDA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75678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7950" y="63500"/>
            <a:ext cx="4392613" cy="557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sv-SE">
              <a:solidFill>
                <a:srgbClr val="FFFFFF"/>
              </a:solidFill>
            </a:endParaRPr>
          </a:p>
        </p:txBody>
      </p:sp>
      <p:pic>
        <p:nvPicPr>
          <p:cNvPr id="3" name="Bildobjekt 9" descr="Chalmers Univ logo_svart.em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1450"/>
            <a:ext cx="1104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objekt 8" descr="Logo GUeng_leftSV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63500"/>
            <a:ext cx="2551113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Rak 12"/>
          <p:cNvCxnSpPr>
            <a:cxnSpLocks noChangeShapeType="1"/>
          </p:cNvCxnSpPr>
          <p:nvPr userDrawn="1"/>
        </p:nvCxnSpPr>
        <p:spPr bwMode="auto">
          <a:xfrm rot="5400000">
            <a:off x="1526381" y="240507"/>
            <a:ext cx="185737" cy="0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F68ED-6928-4353-A147-A08F5B46ECA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11625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C334F-ADE3-412D-9CFB-83A95FDCAA5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93031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07950" y="63500"/>
            <a:ext cx="4392613" cy="557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sv-SE">
              <a:solidFill>
                <a:srgbClr val="FFFFFF"/>
              </a:solidFill>
            </a:endParaRPr>
          </a:p>
        </p:txBody>
      </p:sp>
      <p:pic>
        <p:nvPicPr>
          <p:cNvPr id="6" name="Bildobjekt 9" descr="Chalmers Univ logo_svart.em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1450"/>
            <a:ext cx="1104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objekt 8" descr="Logo GUeng_leftSV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63500"/>
            <a:ext cx="2551113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Rak 12"/>
          <p:cNvCxnSpPr>
            <a:cxnSpLocks noChangeShapeType="1"/>
          </p:cNvCxnSpPr>
          <p:nvPr userDrawn="1"/>
        </p:nvCxnSpPr>
        <p:spPr bwMode="auto">
          <a:xfrm rot="5400000">
            <a:off x="1526381" y="240507"/>
            <a:ext cx="185737" cy="0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C43B4-4E43-4BB5-A525-A793AF798A7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28329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4.emf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0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20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defRPr/>
            </a:pPr>
            <a:endParaRPr lang="sv-SE" altLang="en-US" smtClean="0">
              <a:solidFill>
                <a:srgbClr val="000000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92150"/>
            <a:ext cx="77724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73238"/>
            <a:ext cx="777240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003C0BC-1B1F-4249-AF89-9AC8CCE7B7D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grpSp>
        <p:nvGrpSpPr>
          <p:cNvPr id="2" name="Group 10"/>
          <p:cNvGrpSpPr>
            <a:grpSpLocks/>
          </p:cNvGrpSpPr>
          <p:nvPr userDrawn="1"/>
        </p:nvGrpSpPr>
        <p:grpSpPr bwMode="auto">
          <a:xfrm>
            <a:off x="0" y="0"/>
            <a:ext cx="3733800" cy="581025"/>
            <a:chOff x="2097" y="1992"/>
            <a:chExt cx="2160" cy="336"/>
          </a:xfrm>
        </p:grpSpPr>
        <p:pic>
          <p:nvPicPr>
            <p:cNvPr id="1036" name="Picture 11" descr="tuelogo_lb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7" y="1992"/>
              <a:ext cx="156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12" descr="tuelogo_rb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" y="1992"/>
              <a:ext cx="59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1" name="Picture 8" descr="subid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90500"/>
            <a:ext cx="1178083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107950" y="63500"/>
            <a:ext cx="4392613" cy="557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sv-SE">
              <a:solidFill>
                <a:srgbClr val="FFFFFF"/>
              </a:solidFill>
            </a:endParaRPr>
          </a:p>
        </p:txBody>
      </p:sp>
      <p:pic>
        <p:nvPicPr>
          <p:cNvPr id="1033" name="Bildobjekt 9" descr="Chalmers Univ logo_svart.emf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1450"/>
            <a:ext cx="1104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Bildobjekt 8" descr="Logo GUeng_leftSV.jp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63500"/>
            <a:ext cx="2551113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35" name="Rak 12"/>
          <p:cNvCxnSpPr>
            <a:cxnSpLocks noChangeShapeType="1"/>
          </p:cNvCxnSpPr>
          <p:nvPr userDrawn="1"/>
        </p:nvCxnSpPr>
        <p:spPr bwMode="auto">
          <a:xfrm rot="5400000">
            <a:off x="1526381" y="240507"/>
            <a:ext cx="185737" cy="0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9" r:id="rId7"/>
    <p:sldLayoutId id="2147484066" r:id="rId8"/>
    <p:sldLayoutId id="2147484070" r:id="rId9"/>
    <p:sldLayoutId id="2147484067" r:id="rId10"/>
    <p:sldLayoutId id="214748406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Lucida Sans Unicode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Lucida Sans Unicode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Lucida Sans Unicode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Lucida Sans Unicode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Lucida Sans Unicode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Lucida Sans Unicode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Lucida Sans Unicode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Lucida Sans Unicode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CC"/>
            </a:gs>
            <a:gs pos="100000">
              <a:srgbClr val="000052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28600"/>
            <a:ext cx="8839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143000"/>
            <a:ext cx="88392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04800" y="64770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i="1">
                <a:solidFill>
                  <a:srgbClr val="DDDDDD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24D76DC-3AC5-4D6A-9D79-0E42A5295766}" type="slidenum">
              <a:rPr lang="en-US" altLang="en-US"/>
              <a:pPr>
                <a:defRPr/>
              </a:pPr>
              <a:t>‹#›</a:t>
            </a:fld>
            <a:endParaRPr lang="en-US" altLang="en-US" sz="1400" i="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304800" y="990600"/>
            <a:ext cx="8458200" cy="762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rgbClr val="DDDDDD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lnSpc>
                <a:spcPct val="90000"/>
              </a:lnSpc>
              <a:defRPr/>
            </a:pPr>
            <a:endParaRPr lang="sv-SE" altLang="en-US" b="1" smtClean="0">
              <a:solidFill>
                <a:srgbClr val="DDDDDD"/>
              </a:solidFill>
              <a:latin typeface="Arial" panose="020B0604020202020204" pitchFamily="34" charset="0"/>
            </a:endParaRPr>
          </a:p>
        </p:txBody>
      </p:sp>
      <p:sp>
        <p:nvSpPr>
          <p:cNvPr id="3078" name="Text Box 9"/>
          <p:cNvSpPr txBox="1">
            <a:spLocks noChangeArrowheads="1"/>
          </p:cNvSpPr>
          <p:nvPr/>
        </p:nvSpPr>
        <p:spPr bwMode="auto">
          <a:xfrm>
            <a:off x="7239000" y="63246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4D0000"/>
                    </a:gs>
                    <a:gs pos="100000">
                      <a:srgbClr val="FF0000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mtClean="0">
                <a:solidFill>
                  <a:srgbClr val="DDDDDD"/>
                </a:solidFill>
                <a:latin typeface="Rational Logo"/>
              </a:rPr>
              <a:t>R</a:t>
            </a:r>
          </a:p>
        </p:txBody>
      </p:sp>
      <p:sp>
        <p:nvSpPr>
          <p:cNvPr id="3079" name="Rectangle 10" descr="50%"/>
          <p:cNvSpPr>
            <a:spLocks noChangeArrowheads="1"/>
          </p:cNvSpPr>
          <p:nvPr/>
        </p:nvSpPr>
        <p:spPr bwMode="auto">
          <a:xfrm>
            <a:off x="7392988" y="6673850"/>
            <a:ext cx="91598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pattFill prst="pct50">
                  <a:fgClr>
                    <a:srgbClr val="919191"/>
                  </a:fgClr>
                  <a:bgClr>
                    <a:schemeClr val="bg1"/>
                  </a:bgClr>
                </a:patt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r">
              <a:defRPr/>
            </a:pPr>
            <a:r>
              <a:rPr lang="en-US" altLang="en-US" sz="800" i="1" smtClean="0">
                <a:solidFill>
                  <a:srgbClr val="33CC33"/>
                </a:solidFill>
                <a:latin typeface="Arial" panose="020B0604020202020204" pitchFamily="34" charset="0"/>
              </a:rPr>
              <a:t>©1998, Rational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2" grpId="0" animBg="1"/>
    </p:bld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DDDDD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DDDDDD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DDDDDD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DDDDDD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DDDDDD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DDDDDD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DDDDDD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DDDDDD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DDDDDD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Symbol" panose="05050102010706020507" pitchFamily="18" charset="2"/>
        <a:buChar char="·"/>
        <a:defRPr sz="3200" b="1">
          <a:solidFill>
            <a:srgbClr val="DDDDDD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Symbol" panose="05050102010706020507" pitchFamily="18" charset="2"/>
        <a:buChar char="-"/>
        <a:defRPr sz="2800" b="1">
          <a:solidFill>
            <a:srgbClr val="DDDDDD"/>
          </a:solidFill>
          <a:latin typeface="+mn-lt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Font typeface="Symbol" panose="05050102010706020507" pitchFamily="18" charset="2"/>
        <a:buChar char="·"/>
        <a:defRPr sz="2400" b="1">
          <a:solidFill>
            <a:srgbClr val="DDDDDD"/>
          </a:solidFill>
          <a:latin typeface="+mn-lt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Font typeface="Symbol" panose="05050102010706020507" pitchFamily="18" charset="2"/>
        <a:buChar char="-"/>
        <a:defRPr sz="2000" b="1">
          <a:solidFill>
            <a:srgbClr val="DDDDDD"/>
          </a:solidFill>
          <a:latin typeface="+mn-lt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Font typeface="Symbol" panose="05050102010706020507" pitchFamily="18" charset="2"/>
        <a:buChar char="&gt;"/>
        <a:defRPr sz="2000" b="1">
          <a:solidFill>
            <a:srgbClr val="DDDDDD"/>
          </a:solidFill>
          <a:latin typeface="+mn-lt"/>
        </a:defRPr>
      </a:lvl5pPr>
      <a:lvl6pPr marL="2228850" indent="-228600" algn="l" rtl="0" eaLnBrk="0" fontAlgn="base" hangingPunct="0">
        <a:spcBef>
          <a:spcPct val="20000"/>
        </a:spcBef>
        <a:spcAft>
          <a:spcPct val="0"/>
        </a:spcAft>
        <a:buFont typeface="Symbol" pitchFamily="18" charset="2"/>
        <a:buChar char="&gt;"/>
        <a:defRPr sz="2000" b="1">
          <a:solidFill>
            <a:srgbClr val="DDDDDD"/>
          </a:solidFill>
          <a:latin typeface="+mn-lt"/>
        </a:defRPr>
      </a:lvl6pPr>
      <a:lvl7pPr marL="2686050" indent="-228600" algn="l" rtl="0" eaLnBrk="0" fontAlgn="base" hangingPunct="0">
        <a:spcBef>
          <a:spcPct val="20000"/>
        </a:spcBef>
        <a:spcAft>
          <a:spcPct val="0"/>
        </a:spcAft>
        <a:buFont typeface="Symbol" pitchFamily="18" charset="2"/>
        <a:buChar char="&gt;"/>
        <a:defRPr sz="2000" b="1">
          <a:solidFill>
            <a:srgbClr val="DDDDDD"/>
          </a:solidFill>
          <a:latin typeface="+mn-lt"/>
        </a:defRPr>
      </a:lvl7pPr>
      <a:lvl8pPr marL="3143250" indent="-228600" algn="l" rtl="0" eaLnBrk="0" fontAlgn="base" hangingPunct="0">
        <a:spcBef>
          <a:spcPct val="20000"/>
        </a:spcBef>
        <a:spcAft>
          <a:spcPct val="0"/>
        </a:spcAft>
        <a:buFont typeface="Symbol" pitchFamily="18" charset="2"/>
        <a:buChar char="&gt;"/>
        <a:defRPr sz="2000" b="1">
          <a:solidFill>
            <a:srgbClr val="DDDDDD"/>
          </a:solidFill>
          <a:latin typeface="+mn-lt"/>
        </a:defRPr>
      </a:lvl8pPr>
      <a:lvl9pPr marL="3600450" indent="-228600" algn="l" rtl="0" eaLnBrk="0" fontAlgn="base" hangingPunct="0">
        <a:spcBef>
          <a:spcPct val="20000"/>
        </a:spcBef>
        <a:spcAft>
          <a:spcPct val="0"/>
        </a:spcAft>
        <a:buFont typeface="Symbol" pitchFamily="18" charset="2"/>
        <a:buChar char="&gt;"/>
        <a:defRPr sz="2000" b="1">
          <a:solidFill>
            <a:srgbClr val="DDDDDD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0" y="549275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en-US" smtClean="0"/>
              <a:t>Klicka här för att ändra format</a:t>
            </a:r>
          </a:p>
        </p:txBody>
      </p:sp>
      <p:sp>
        <p:nvSpPr>
          <p:cNvPr id="102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484313"/>
            <a:ext cx="8353425" cy="499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en-US" smtClean="0"/>
              <a:t>Klicka här för att ändra format på bakgrundstexten</a:t>
            </a:r>
          </a:p>
          <a:p>
            <a:pPr lvl="1"/>
            <a:r>
              <a:rPr lang="sv-SE" altLang="en-US" smtClean="0"/>
              <a:t>Nivå två</a:t>
            </a:r>
          </a:p>
          <a:p>
            <a:pPr lvl="2"/>
            <a:r>
              <a:rPr lang="sv-SE" altLang="en-US" smtClean="0"/>
              <a:t>Nivå tre</a:t>
            </a:r>
          </a:p>
          <a:p>
            <a:pPr lvl="3"/>
            <a:r>
              <a:rPr lang="sv-SE" altLang="en-US" smtClean="0"/>
              <a:t>Nivå fyra</a:t>
            </a:r>
          </a:p>
          <a:p>
            <a:pPr lvl="4"/>
            <a:r>
              <a:rPr lang="sv-SE" altLang="en-US" smtClean="0"/>
              <a:t>Nivå fem</a:t>
            </a:r>
          </a:p>
        </p:txBody>
      </p:sp>
      <p:pic>
        <p:nvPicPr>
          <p:cNvPr id="1028" name="Bildobjekt 9" descr="Chalmers Univ logo_svart.emf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1450"/>
            <a:ext cx="1104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Rak 11"/>
          <p:cNvCxnSpPr/>
          <p:nvPr/>
        </p:nvCxnSpPr>
        <p:spPr bwMode="auto">
          <a:xfrm>
            <a:off x="0" y="457200"/>
            <a:ext cx="9144000" cy="1588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30" name="Bildobjekt 8" descr="Logo GUeng_leftSV.jp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63500"/>
            <a:ext cx="2551113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31" name="Rak 12"/>
          <p:cNvCxnSpPr>
            <a:cxnSpLocks noChangeShapeType="1"/>
          </p:cNvCxnSpPr>
          <p:nvPr/>
        </p:nvCxnSpPr>
        <p:spPr bwMode="auto">
          <a:xfrm rot="5400000">
            <a:off x="1526381" y="240507"/>
            <a:ext cx="185737" cy="0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32" name="TextBox 10"/>
          <p:cNvSpPr txBox="1">
            <a:spLocks noChangeArrowheads="1"/>
          </p:cNvSpPr>
          <p:nvPr userDrawn="1"/>
        </p:nvSpPr>
        <p:spPr bwMode="auto">
          <a:xfrm>
            <a:off x="7823200" y="106363"/>
            <a:ext cx="11271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1200" smtClean="0">
                <a:solidFill>
                  <a:srgbClr val="D9D9D9"/>
                </a:solidFill>
                <a:latin typeface="Calibri" pitchFamily="34" charset="0"/>
              </a:rPr>
              <a:t>MRV Chaudron</a:t>
            </a:r>
            <a:endParaRPr lang="sv-SE" sz="1200" smtClean="0">
              <a:solidFill>
                <a:srgbClr val="D9D9D9"/>
              </a:solidFill>
              <a:latin typeface="Calibri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532813" y="6308725"/>
            <a:ext cx="503237" cy="4572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Calibri" panose="020F0502020204030204" pitchFamily="34" charset="0"/>
              </a:defRPr>
            </a:lvl1pPr>
          </a:lstStyle>
          <a:p>
            <a:pPr eaLnBrk="1" hangingPunct="1"/>
            <a:fld id="{57B09355-F746-4B00-A250-FE1624B0F9DA}" type="slidenum">
              <a:rPr lang="en-GB" altLang="en-US" smtClean="0">
                <a:solidFill>
                  <a:srgbClr val="000000"/>
                </a:solidFill>
              </a:rPr>
              <a:pPr eaLnBrk="1" hangingPunct="1"/>
              <a:t>‹#›</a:t>
            </a:fld>
            <a:endParaRPr lang="en-GB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248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  <p:sldLayoutId id="2147484109" r:id="rId12"/>
    <p:sldLayoutId id="2147484110" r:id="rId13"/>
    <p:sldLayoutId id="2147484111" r:id="rId14"/>
    <p:sldLayoutId id="2147484112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  <a:ea typeface="MS PGothic" pitchFamily="34" charset="-128"/>
          <a:cs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  <a:ea typeface="MS PGothic" pitchFamily="34" charset="-128"/>
          <a:cs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  <a:ea typeface="MS PGothic" pitchFamily="34" charset="-128"/>
          <a:cs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  <a:ea typeface="MS PGothic" pitchFamily="34" charset="-128"/>
          <a:cs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  <a:ea typeface="MS PGothic" pitchFamily="34" charset="-128"/>
          <a:cs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Black" pitchFamily="6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Black" pitchFamily="6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Black" pitchFamily="6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Black" pitchFamily="6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400">
          <a:solidFill>
            <a:schemeClr val="tx1"/>
          </a:solidFill>
          <a:latin typeface="Calibri" pitchFamily="34" charset="0"/>
          <a:ea typeface="MS PGothic" pitchFamily="34" charset="-128"/>
          <a:cs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400">
          <a:solidFill>
            <a:schemeClr val="tx1"/>
          </a:solidFill>
          <a:latin typeface="Calibri" pitchFamily="34" charset="0"/>
          <a:ea typeface="MS PGothic" pitchFamily="34" charset="-128"/>
          <a:cs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400">
          <a:solidFill>
            <a:schemeClr val="tx1"/>
          </a:solidFill>
          <a:latin typeface="Calibri" pitchFamily="34" charset="0"/>
          <a:ea typeface="MS PGothic" pitchFamily="34" charset="-128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400">
          <a:solidFill>
            <a:schemeClr val="tx1"/>
          </a:solidFill>
          <a:latin typeface="Calibri" pitchFamily="34" charset="0"/>
          <a:ea typeface="MS PGothic" pitchFamily="34" charset="-128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400">
          <a:solidFill>
            <a:schemeClr val="tx1"/>
          </a:solidFill>
          <a:latin typeface="Calibri" pitchFamily="34" charset="0"/>
          <a:ea typeface="MS PGothic" pitchFamily="34" charset="-128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»"/>
        <a:defRPr sz="2000">
          <a:solidFill>
            <a:schemeClr val="tx1"/>
          </a:solidFill>
          <a:latin typeface="+mn-lt"/>
          <a:ea typeface="ＭＳ Ｐゴシック" pitchFamily="68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»"/>
        <a:defRPr sz="2000">
          <a:solidFill>
            <a:schemeClr val="tx1"/>
          </a:solidFill>
          <a:latin typeface="+mn-lt"/>
          <a:ea typeface="ＭＳ Ｐゴシック" pitchFamily="68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»"/>
        <a:defRPr sz="2000">
          <a:solidFill>
            <a:schemeClr val="tx1"/>
          </a:solidFill>
          <a:latin typeface="+mn-lt"/>
          <a:ea typeface="ＭＳ Ｐゴシック" pitchFamily="68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»"/>
        <a:defRPr sz="2000">
          <a:solidFill>
            <a:schemeClr val="tx1"/>
          </a:solidFill>
          <a:latin typeface="+mn-lt"/>
          <a:ea typeface="ＭＳ Ｐゴシック" pitchFamily="68" charset="-128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haudron@chalmers.se" TargetMode="Externa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mailto:chaudron@gu.se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oleObject" Target="../embeddings/oleObject5.bin"/><Relationship Id="rId39" Type="http://schemas.openxmlformats.org/officeDocument/2006/relationships/image" Target="../media/image21.png"/><Relationship Id="rId21" Type="http://schemas.openxmlformats.org/officeDocument/2006/relationships/oleObject" Target="../embeddings/oleObject1.bin"/><Relationship Id="rId34" Type="http://schemas.openxmlformats.org/officeDocument/2006/relationships/oleObject" Target="../embeddings/oleObject9.bin"/><Relationship Id="rId42" Type="http://schemas.openxmlformats.org/officeDocument/2006/relationships/oleObject" Target="../embeddings/oleObject13.bin"/><Relationship Id="rId47" Type="http://schemas.openxmlformats.org/officeDocument/2006/relationships/oleObject" Target="../embeddings/oleObject17.bin"/><Relationship Id="rId50" Type="http://schemas.openxmlformats.org/officeDocument/2006/relationships/oleObject" Target="../embeddings/oleObject20.bin"/><Relationship Id="rId55" Type="http://schemas.openxmlformats.org/officeDocument/2006/relationships/image" Target="../media/image24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8.png"/><Relationship Id="rId29" Type="http://schemas.openxmlformats.org/officeDocument/2006/relationships/image" Target="../media/image17.png"/><Relationship Id="rId11" Type="http://schemas.openxmlformats.org/officeDocument/2006/relationships/image" Target="../media/image33.png"/><Relationship Id="rId24" Type="http://schemas.openxmlformats.org/officeDocument/2006/relationships/oleObject" Target="../embeddings/oleObject3.bin"/><Relationship Id="rId32" Type="http://schemas.openxmlformats.org/officeDocument/2006/relationships/image" Target="../media/image18.png"/><Relationship Id="rId37" Type="http://schemas.openxmlformats.org/officeDocument/2006/relationships/image" Target="../media/image20.png"/><Relationship Id="rId40" Type="http://schemas.openxmlformats.org/officeDocument/2006/relationships/oleObject" Target="../embeddings/oleObject12.bin"/><Relationship Id="rId45" Type="http://schemas.openxmlformats.org/officeDocument/2006/relationships/oleObject" Target="../embeddings/oleObject15.bin"/><Relationship Id="rId53" Type="http://schemas.openxmlformats.org/officeDocument/2006/relationships/oleObject" Target="../embeddings/oleObject23.bin"/><Relationship Id="rId5" Type="http://schemas.openxmlformats.org/officeDocument/2006/relationships/image" Target="../media/image27.wmf"/><Relationship Id="rId19" Type="http://schemas.openxmlformats.org/officeDocument/2006/relationships/image" Target="../media/image41.png"/><Relationship Id="rId4" Type="http://schemas.openxmlformats.org/officeDocument/2006/relationships/image" Target="../media/image26.wmf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15.png"/><Relationship Id="rId27" Type="http://schemas.openxmlformats.org/officeDocument/2006/relationships/image" Target="../media/image16.png"/><Relationship Id="rId30" Type="http://schemas.openxmlformats.org/officeDocument/2006/relationships/image" Target="../media/image43.png"/><Relationship Id="rId35" Type="http://schemas.openxmlformats.org/officeDocument/2006/relationships/image" Target="../media/image19.png"/><Relationship Id="rId43" Type="http://schemas.openxmlformats.org/officeDocument/2006/relationships/image" Target="../media/image23.png"/><Relationship Id="rId48" Type="http://schemas.openxmlformats.org/officeDocument/2006/relationships/oleObject" Target="../embeddings/oleObject18.bin"/><Relationship Id="rId56" Type="http://schemas.openxmlformats.org/officeDocument/2006/relationships/oleObject" Target="../embeddings/oleObject25.bin"/><Relationship Id="rId8" Type="http://schemas.openxmlformats.org/officeDocument/2006/relationships/image" Target="../media/image30.png"/><Relationship Id="rId51" Type="http://schemas.openxmlformats.org/officeDocument/2006/relationships/oleObject" Target="../embeddings/oleObject21.bin"/><Relationship Id="rId3" Type="http://schemas.openxmlformats.org/officeDocument/2006/relationships/notesSlide" Target="../notesSlides/notesSlide8.xml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oleObject" Target="../embeddings/oleObject4.bin"/><Relationship Id="rId33" Type="http://schemas.openxmlformats.org/officeDocument/2006/relationships/oleObject" Target="../embeddings/oleObject8.bin"/><Relationship Id="rId38" Type="http://schemas.openxmlformats.org/officeDocument/2006/relationships/oleObject" Target="../embeddings/oleObject11.bin"/><Relationship Id="rId46" Type="http://schemas.openxmlformats.org/officeDocument/2006/relationships/oleObject" Target="../embeddings/oleObject16.bin"/><Relationship Id="rId20" Type="http://schemas.openxmlformats.org/officeDocument/2006/relationships/image" Target="../media/image42.png"/><Relationship Id="rId41" Type="http://schemas.openxmlformats.org/officeDocument/2006/relationships/image" Target="../media/image22.png"/><Relationship Id="rId54" Type="http://schemas.openxmlformats.org/officeDocument/2006/relationships/oleObject" Target="../embeddings/oleObject24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jpeg"/><Relationship Id="rId15" Type="http://schemas.openxmlformats.org/officeDocument/2006/relationships/image" Target="../media/image37.png"/><Relationship Id="rId23" Type="http://schemas.openxmlformats.org/officeDocument/2006/relationships/oleObject" Target="../embeddings/oleObject2.bin"/><Relationship Id="rId28" Type="http://schemas.openxmlformats.org/officeDocument/2006/relationships/oleObject" Target="../embeddings/oleObject6.bin"/><Relationship Id="rId36" Type="http://schemas.openxmlformats.org/officeDocument/2006/relationships/oleObject" Target="../embeddings/oleObject10.bin"/><Relationship Id="rId49" Type="http://schemas.openxmlformats.org/officeDocument/2006/relationships/oleObject" Target="../embeddings/oleObject19.bin"/><Relationship Id="rId57" Type="http://schemas.openxmlformats.org/officeDocument/2006/relationships/image" Target="../media/image25.png"/><Relationship Id="rId10" Type="http://schemas.openxmlformats.org/officeDocument/2006/relationships/image" Target="../media/image32.png"/><Relationship Id="rId31" Type="http://schemas.openxmlformats.org/officeDocument/2006/relationships/oleObject" Target="../embeddings/oleObject7.bin"/><Relationship Id="rId44" Type="http://schemas.openxmlformats.org/officeDocument/2006/relationships/oleObject" Target="../embeddings/oleObject14.bin"/><Relationship Id="rId52" Type="http://schemas.openxmlformats.org/officeDocument/2006/relationships/oleObject" Target="../embeddings/oleObject22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wi.nl/~marcello/SAPapers/BJ97.html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1123950"/>
            <a:ext cx="8640762" cy="1081088"/>
          </a:xfrm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sz="4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Architectural Styles - Part </a:t>
            </a:r>
            <a:r>
              <a:rPr lang="en-US" sz="4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III </a:t>
            </a:r>
            <a:br>
              <a:rPr lang="en-US" sz="4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Publish-Subscribe</a:t>
            </a:r>
            <a:endParaRPr lang="en-GB" sz="48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2708275"/>
            <a:ext cx="6816725" cy="792163"/>
          </a:xfrm>
          <a:noFill/>
        </p:spPr>
        <p:txBody>
          <a:bodyPr/>
          <a:lstStyle/>
          <a:p>
            <a:pPr eaLnBrk="1" hangingPunct="1"/>
            <a:r>
              <a:rPr lang="en-US" altLang="en-US" sz="2000" smtClean="0"/>
              <a:t>M.R.V. Chaudron</a:t>
            </a:r>
          </a:p>
          <a:p>
            <a:pPr eaLnBrk="1" hangingPunct="1"/>
            <a:r>
              <a:rPr lang="en-US" altLang="en-US" sz="2000" smtClean="0">
                <a:hlinkClick r:id="rId3"/>
              </a:rPr>
              <a:t>chaudron@chalmers.se</a:t>
            </a:r>
            <a:r>
              <a:rPr lang="en-US" altLang="en-US" sz="2000" smtClean="0"/>
              <a:t> | </a:t>
            </a:r>
            <a:r>
              <a:rPr lang="en-US" altLang="en-US" sz="2000" smtClean="0">
                <a:hlinkClick r:id="rId4"/>
              </a:rPr>
              <a:t>chaudron@gu.se</a:t>
            </a:r>
            <a:r>
              <a:rPr lang="en-US" altLang="en-US" sz="2000" smtClean="0"/>
              <a:t> </a:t>
            </a:r>
            <a:endParaRPr lang="en-GB" altLang="en-US" sz="2000" smtClean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825" y="3681413"/>
            <a:ext cx="2484438" cy="2484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2950" y="3681413"/>
            <a:ext cx="1754188" cy="2484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6238" y="3681413"/>
            <a:ext cx="4006850" cy="248443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8" name="Picture 6" descr="http://www.militarypower.com.br/navio-hul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3425" y="3779838"/>
            <a:ext cx="4429125" cy="296227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AADF0F-627F-4478-900D-F84721FA0B69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GB" altLang="en-US" sz="1000" smtClean="0"/>
          </a:p>
        </p:txBody>
      </p:sp>
      <p:sp>
        <p:nvSpPr>
          <p:cNvPr id="8704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31838"/>
            <a:ext cx="7772400" cy="1414462"/>
          </a:xfrm>
        </p:spPr>
        <p:txBody>
          <a:bodyPr/>
          <a:lstStyle/>
          <a:p>
            <a:pPr eaLnBrk="1" hangingPunct="1"/>
            <a:r>
              <a:rPr lang="en-US" altLang="en-US" sz="3600" b="1" smtClean="0">
                <a:solidFill>
                  <a:schemeClr val="tx1"/>
                </a:solidFill>
              </a:rPr>
              <a:t>Publish-Subscribe Style</a:t>
            </a:r>
            <a:r>
              <a:rPr lang="en-US" altLang="en-US" sz="2800" b="1" smtClean="0">
                <a:solidFill>
                  <a:schemeClr val="tx1"/>
                </a:solidFill>
              </a:rPr>
              <a:t> </a:t>
            </a:r>
            <a:r>
              <a:rPr lang="en-US" altLang="en-US" sz="2800" b="1" smtClean="0"/>
              <a:t/>
            </a:r>
            <a:br>
              <a:rPr lang="en-US" altLang="en-US" sz="2800" b="1" smtClean="0"/>
            </a:br>
            <a:r>
              <a:rPr lang="en-US" altLang="en-US" sz="2800" b="1" smtClean="0"/>
              <a:t>Case Study: SPLICE</a:t>
            </a:r>
            <a:endParaRPr lang="en-GB" altLang="en-US" sz="2800" b="1" smtClean="0"/>
          </a:p>
        </p:txBody>
      </p:sp>
      <p:sp>
        <p:nvSpPr>
          <p:cNvPr id="87045" name="Text Box 3"/>
          <p:cNvSpPr txBox="1">
            <a:spLocks noChangeArrowheads="1"/>
          </p:cNvSpPr>
          <p:nvPr/>
        </p:nvSpPr>
        <p:spPr bwMode="auto">
          <a:xfrm>
            <a:off x="468313" y="2179638"/>
            <a:ext cx="8375650" cy="349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Developed by Thales (formerly Hollandse Signaal App.)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Oriented towards high quality control systems:</a:t>
            </a:r>
          </a:p>
          <a:p>
            <a:pPr>
              <a:spcBef>
                <a:spcPct val="30000"/>
              </a:spcBef>
            </a:pPr>
            <a:r>
              <a:rPr lang="en-US" altLang="en-US" sz="2400"/>
              <a:t>Distributed</a:t>
            </a:r>
          </a:p>
          <a:p>
            <a:pPr>
              <a:spcBef>
                <a:spcPct val="30000"/>
              </a:spcBef>
            </a:pPr>
            <a:r>
              <a:rPr lang="en-US" altLang="en-US" sz="2400"/>
              <a:t>Fault tolerant (support </a:t>
            </a:r>
            <a:br>
              <a:rPr lang="en-US" altLang="en-US" sz="2400"/>
            </a:br>
            <a:r>
              <a:rPr lang="en-US" altLang="en-US" sz="2400"/>
              <a:t>     of degraded modes)</a:t>
            </a:r>
          </a:p>
          <a:p>
            <a:pPr>
              <a:spcBef>
                <a:spcPct val="30000"/>
              </a:spcBef>
            </a:pPr>
            <a:r>
              <a:rPr lang="en-US" altLang="en-US" sz="2400"/>
              <a:t>(Soft) real-time</a:t>
            </a:r>
          </a:p>
          <a:p>
            <a:pPr>
              <a:spcBef>
                <a:spcPct val="30000"/>
              </a:spcBef>
            </a:pPr>
            <a:r>
              <a:rPr lang="en-US" altLang="en-US" sz="2400"/>
              <a:t>Extensible</a:t>
            </a:r>
            <a:endParaRPr lang="en-GB" altLang="en-US" sz="2400"/>
          </a:p>
        </p:txBody>
      </p:sp>
      <p:sp>
        <p:nvSpPr>
          <p:cNvPr id="87046" name="Rectangle 1"/>
          <p:cNvSpPr>
            <a:spLocks noChangeArrowheads="1"/>
          </p:cNvSpPr>
          <p:nvPr/>
        </p:nvSpPr>
        <p:spPr bwMode="auto">
          <a:xfrm>
            <a:off x="7334250" y="3779838"/>
            <a:ext cx="170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000"/>
              <a:t>F124 frigate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4F7D979-915D-45C4-A743-40F7B8D3263D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GB" altLang="en-US" sz="1000" smtClean="0"/>
          </a:p>
        </p:txBody>
      </p:sp>
      <p:sp>
        <p:nvSpPr>
          <p:cNvPr id="89091" name="Rectangle 2"/>
          <p:cNvSpPr>
            <a:spLocks noChangeArrowheads="1"/>
          </p:cNvSpPr>
          <p:nvPr/>
        </p:nvSpPr>
        <p:spPr bwMode="auto">
          <a:xfrm>
            <a:off x="395288" y="692150"/>
            <a:ext cx="77374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190500" rIns="92075" bIns="190500"/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chemeClr val="tx2"/>
                </a:solidFill>
              </a:rPr>
              <a:t>Architecture Requirements</a:t>
            </a:r>
          </a:p>
        </p:txBody>
      </p:sp>
      <p:sp>
        <p:nvSpPr>
          <p:cNvPr id="89092" name="Rectangle 3"/>
          <p:cNvSpPr>
            <a:spLocks noChangeArrowheads="1"/>
          </p:cNvSpPr>
          <p:nvPr/>
        </p:nvSpPr>
        <p:spPr bwMode="auto">
          <a:xfrm>
            <a:off x="323850" y="1454150"/>
            <a:ext cx="7678738" cy="492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/>
              <a:t>The architecture is characterized as: </a:t>
            </a:r>
          </a:p>
          <a:p>
            <a:pPr eaLnBrk="1" hangingPunct="1"/>
            <a:endParaRPr lang="en-US" altLang="en-US" sz="2000"/>
          </a:p>
          <a:p>
            <a:pPr eaLnBrk="1" hangingPunct="1"/>
            <a:r>
              <a:rPr lang="en-US" altLang="en-US" sz="2000"/>
              <a:t>real-time</a:t>
            </a:r>
          </a:p>
          <a:p>
            <a:pPr eaLnBrk="1" hangingPunct="1"/>
            <a:r>
              <a:rPr lang="en-US" altLang="en-US" sz="2000"/>
              <a:t>distributed</a:t>
            </a:r>
          </a:p>
          <a:p>
            <a:pPr eaLnBrk="1" hangingPunct="1"/>
            <a:r>
              <a:rPr lang="en-US" altLang="en-US" sz="2000"/>
              <a:t>data driven</a:t>
            </a:r>
          </a:p>
          <a:p>
            <a:pPr eaLnBrk="1" hangingPunct="1"/>
            <a:r>
              <a:rPr lang="en-US" altLang="en-US" sz="2000"/>
              <a:t>fault tolerant</a:t>
            </a:r>
            <a:br>
              <a:rPr lang="en-US" altLang="en-US" sz="2000"/>
            </a:br>
            <a:endParaRPr lang="en-US" altLang="en-US" sz="2000"/>
          </a:p>
          <a:p>
            <a:pPr eaLnBrk="1" hangingPunct="1"/>
            <a:endParaRPr lang="en-US" altLang="en-US" sz="2000"/>
          </a:p>
          <a:p>
            <a:pPr eaLnBrk="1" hangingPunct="1">
              <a:buFontTx/>
              <a:buNone/>
            </a:pPr>
            <a:r>
              <a:rPr lang="en-US" altLang="en-US" sz="2000"/>
              <a:t>with some typical figures:</a:t>
            </a:r>
          </a:p>
          <a:p>
            <a:pPr eaLnBrk="1" hangingPunct="1">
              <a:buFontTx/>
              <a:buNone/>
            </a:pPr>
            <a:r>
              <a:rPr lang="en-US" altLang="en-US" sz="2000"/>
              <a:t>50 nodes containing 170 CPU’s</a:t>
            </a:r>
          </a:p>
          <a:p>
            <a:pPr eaLnBrk="1" hangingPunct="1"/>
            <a:r>
              <a:rPr lang="en-US" altLang="en-US" sz="2000"/>
              <a:t>2200 active executables</a:t>
            </a:r>
          </a:p>
          <a:p>
            <a:pPr eaLnBrk="1" hangingPunct="1"/>
            <a:r>
              <a:rPr lang="en-US" altLang="en-US" sz="2000"/>
              <a:t>4000 Hz. data-updates over Network</a:t>
            </a:r>
          </a:p>
          <a:p>
            <a:pPr eaLnBrk="1" hangingPunct="1"/>
            <a:r>
              <a:rPr lang="en-US" altLang="en-US" sz="2000"/>
              <a:t>&gt;2000 distributed data-types</a:t>
            </a:r>
          </a:p>
          <a:p>
            <a:pPr eaLnBrk="1" hangingPunct="1"/>
            <a:endParaRPr lang="en-US" altLang="en-US" sz="2000"/>
          </a:p>
        </p:txBody>
      </p:sp>
      <p:sp>
        <p:nvSpPr>
          <p:cNvPr id="493572" name="Rectangle 4"/>
          <p:cNvSpPr>
            <a:spLocks noChangeArrowheads="1"/>
          </p:cNvSpPr>
          <p:nvPr/>
        </p:nvSpPr>
        <p:spPr bwMode="auto">
          <a:xfrm>
            <a:off x="5005388" y="5619750"/>
            <a:ext cx="166687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defTabSz="762000">
              <a:spcBef>
                <a:spcPct val="20000"/>
              </a:spcBef>
              <a:defRPr/>
            </a:pPr>
            <a:endParaRPr lang="en-US" altLang="en-US" sz="180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rutiger 55 Roman" charset="0"/>
            </a:endParaRPr>
          </a:p>
          <a:p>
            <a:pPr algn="ctr" defTabSz="762000">
              <a:defRPr/>
            </a:pPr>
            <a:endParaRPr lang="en-US" altLang="en-US" sz="180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rutiger 55 Roman" charset="0"/>
            </a:endParaRPr>
          </a:p>
        </p:txBody>
      </p:sp>
      <p:grpSp>
        <p:nvGrpSpPr>
          <p:cNvPr id="89094" name="Group 5"/>
          <p:cNvGrpSpPr>
            <a:grpSpLocks/>
          </p:cNvGrpSpPr>
          <p:nvPr/>
        </p:nvGrpSpPr>
        <p:grpSpPr bwMode="auto">
          <a:xfrm>
            <a:off x="3970338" y="2211388"/>
            <a:ext cx="5065712" cy="3810000"/>
            <a:chOff x="3024" y="1410"/>
            <a:chExt cx="3072" cy="1968"/>
          </a:xfrm>
        </p:grpSpPr>
        <p:sp>
          <p:nvSpPr>
            <p:cNvPr id="89095" name="Rectangle 6"/>
            <p:cNvSpPr>
              <a:spLocks noChangeArrowheads="1"/>
            </p:cNvSpPr>
            <p:nvPr/>
          </p:nvSpPr>
          <p:spPr bwMode="auto">
            <a:xfrm>
              <a:off x="3581" y="2070"/>
              <a:ext cx="2057" cy="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sv-SE" altLang="en-US" sz="2400"/>
            </a:p>
          </p:txBody>
        </p:sp>
        <p:grpSp>
          <p:nvGrpSpPr>
            <p:cNvPr id="89096" name="Group 7"/>
            <p:cNvGrpSpPr>
              <a:grpSpLocks/>
            </p:cNvGrpSpPr>
            <p:nvPr/>
          </p:nvGrpSpPr>
          <p:grpSpPr bwMode="auto">
            <a:xfrm>
              <a:off x="4016" y="1605"/>
              <a:ext cx="301" cy="351"/>
              <a:chOff x="4016" y="1270"/>
              <a:chExt cx="301" cy="351"/>
            </a:xfrm>
          </p:grpSpPr>
          <p:sp>
            <p:nvSpPr>
              <p:cNvPr id="90245" name="Freeform 8"/>
              <p:cNvSpPr>
                <a:spLocks/>
              </p:cNvSpPr>
              <p:nvPr/>
            </p:nvSpPr>
            <p:spPr bwMode="auto">
              <a:xfrm>
                <a:off x="4141" y="1444"/>
                <a:ext cx="36" cy="9"/>
              </a:xfrm>
              <a:custGeom>
                <a:avLst/>
                <a:gdLst>
                  <a:gd name="T0" fmla="*/ 0 w 180"/>
                  <a:gd name="T1" fmla="*/ 0 h 38"/>
                  <a:gd name="T2" fmla="*/ 0 w 180"/>
                  <a:gd name="T3" fmla="*/ 0 h 38"/>
                  <a:gd name="T4" fmla="*/ 0 w 180"/>
                  <a:gd name="T5" fmla="*/ 0 h 38"/>
                  <a:gd name="T6" fmla="*/ 0 w 180"/>
                  <a:gd name="T7" fmla="*/ 0 h 38"/>
                  <a:gd name="T8" fmla="*/ 0 w 180"/>
                  <a:gd name="T9" fmla="*/ 0 h 38"/>
                  <a:gd name="T10" fmla="*/ 0 w 180"/>
                  <a:gd name="T11" fmla="*/ 0 h 38"/>
                  <a:gd name="T12" fmla="*/ 0 w 180"/>
                  <a:gd name="T13" fmla="*/ 0 h 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0" h="38">
                    <a:moveTo>
                      <a:pt x="0" y="0"/>
                    </a:moveTo>
                    <a:lnTo>
                      <a:pt x="53" y="13"/>
                    </a:lnTo>
                    <a:lnTo>
                      <a:pt x="106" y="22"/>
                    </a:lnTo>
                    <a:lnTo>
                      <a:pt x="160" y="27"/>
                    </a:lnTo>
                    <a:lnTo>
                      <a:pt x="164" y="38"/>
                    </a:lnTo>
                    <a:lnTo>
                      <a:pt x="180" y="38"/>
                    </a:lnTo>
                    <a:lnTo>
                      <a:pt x="180" y="2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46" name="Freeform 9"/>
              <p:cNvSpPr>
                <a:spLocks/>
              </p:cNvSpPr>
              <p:nvPr/>
            </p:nvSpPr>
            <p:spPr bwMode="auto">
              <a:xfrm>
                <a:off x="4176" y="1457"/>
                <a:ext cx="16" cy="25"/>
              </a:xfrm>
              <a:custGeom>
                <a:avLst/>
                <a:gdLst>
                  <a:gd name="T0" fmla="*/ 0 w 82"/>
                  <a:gd name="T1" fmla="*/ 0 h 101"/>
                  <a:gd name="T2" fmla="*/ 0 w 82"/>
                  <a:gd name="T3" fmla="*/ 0 h 101"/>
                  <a:gd name="T4" fmla="*/ 0 w 82"/>
                  <a:gd name="T5" fmla="*/ 0 h 101"/>
                  <a:gd name="T6" fmla="*/ 0 w 82"/>
                  <a:gd name="T7" fmla="*/ 0 h 101"/>
                  <a:gd name="T8" fmla="*/ 0 w 82"/>
                  <a:gd name="T9" fmla="*/ 0 h 101"/>
                  <a:gd name="T10" fmla="*/ 0 w 82"/>
                  <a:gd name="T11" fmla="*/ 0 h 101"/>
                  <a:gd name="T12" fmla="*/ 0 w 82"/>
                  <a:gd name="T13" fmla="*/ 0 h 101"/>
                  <a:gd name="T14" fmla="*/ 0 w 82"/>
                  <a:gd name="T15" fmla="*/ 0 h 101"/>
                  <a:gd name="T16" fmla="*/ 0 w 82"/>
                  <a:gd name="T17" fmla="*/ 0 h 101"/>
                  <a:gd name="T18" fmla="*/ 0 w 82"/>
                  <a:gd name="T19" fmla="*/ 0 h 101"/>
                  <a:gd name="T20" fmla="*/ 0 w 82"/>
                  <a:gd name="T21" fmla="*/ 0 h 101"/>
                  <a:gd name="T22" fmla="*/ 0 w 82"/>
                  <a:gd name="T23" fmla="*/ 0 h 101"/>
                  <a:gd name="T24" fmla="*/ 0 w 82"/>
                  <a:gd name="T25" fmla="*/ 0 h 10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2" h="101">
                    <a:moveTo>
                      <a:pt x="9" y="0"/>
                    </a:moveTo>
                    <a:lnTo>
                      <a:pt x="9" y="94"/>
                    </a:lnTo>
                    <a:lnTo>
                      <a:pt x="0" y="100"/>
                    </a:lnTo>
                    <a:lnTo>
                      <a:pt x="29" y="101"/>
                    </a:lnTo>
                    <a:lnTo>
                      <a:pt x="60" y="100"/>
                    </a:lnTo>
                    <a:lnTo>
                      <a:pt x="60" y="101"/>
                    </a:lnTo>
                    <a:lnTo>
                      <a:pt x="60" y="88"/>
                    </a:lnTo>
                    <a:lnTo>
                      <a:pt x="82" y="84"/>
                    </a:lnTo>
                    <a:lnTo>
                      <a:pt x="82" y="99"/>
                    </a:lnTo>
                    <a:lnTo>
                      <a:pt x="60" y="101"/>
                    </a:lnTo>
                    <a:lnTo>
                      <a:pt x="60" y="88"/>
                    </a:lnTo>
                    <a:lnTo>
                      <a:pt x="45" y="75"/>
                    </a:lnTo>
                    <a:lnTo>
                      <a:pt x="45" y="10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47" name="Line 10"/>
              <p:cNvSpPr>
                <a:spLocks noChangeShapeType="1"/>
              </p:cNvSpPr>
              <p:nvPr/>
            </p:nvSpPr>
            <p:spPr bwMode="auto">
              <a:xfrm flipV="1">
                <a:off x="4182" y="1457"/>
                <a:ext cx="1" cy="2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48" name="Freeform 11"/>
              <p:cNvSpPr>
                <a:spLocks/>
              </p:cNvSpPr>
              <p:nvPr/>
            </p:nvSpPr>
            <p:spPr bwMode="auto">
              <a:xfrm>
                <a:off x="4182" y="1449"/>
                <a:ext cx="4" cy="4"/>
              </a:xfrm>
              <a:custGeom>
                <a:avLst/>
                <a:gdLst>
                  <a:gd name="T0" fmla="*/ 0 w 17"/>
                  <a:gd name="T1" fmla="*/ 0 h 16"/>
                  <a:gd name="T2" fmla="*/ 0 w 17"/>
                  <a:gd name="T3" fmla="*/ 0 h 16"/>
                  <a:gd name="T4" fmla="*/ 0 w 17"/>
                  <a:gd name="T5" fmla="*/ 0 h 1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" h="16">
                    <a:moveTo>
                      <a:pt x="0" y="16"/>
                    </a:moveTo>
                    <a:lnTo>
                      <a:pt x="17" y="15"/>
                    </a:lnTo>
                    <a:lnTo>
                      <a:pt x="13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49" name="Freeform 12"/>
              <p:cNvSpPr>
                <a:spLocks/>
              </p:cNvSpPr>
              <p:nvPr/>
            </p:nvSpPr>
            <p:spPr bwMode="auto">
              <a:xfrm>
                <a:off x="4185" y="1455"/>
                <a:ext cx="2" cy="21"/>
              </a:xfrm>
              <a:custGeom>
                <a:avLst/>
                <a:gdLst>
                  <a:gd name="T0" fmla="*/ 0 w 13"/>
                  <a:gd name="T1" fmla="*/ 0 h 81"/>
                  <a:gd name="T2" fmla="*/ 0 w 13"/>
                  <a:gd name="T3" fmla="*/ 0 h 81"/>
                  <a:gd name="T4" fmla="*/ 0 w 13"/>
                  <a:gd name="T5" fmla="*/ 0 h 81"/>
                  <a:gd name="T6" fmla="*/ 0 w 13"/>
                  <a:gd name="T7" fmla="*/ 0 h 8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81">
                    <a:moveTo>
                      <a:pt x="7" y="0"/>
                    </a:moveTo>
                    <a:lnTo>
                      <a:pt x="7" y="74"/>
                    </a:lnTo>
                    <a:lnTo>
                      <a:pt x="13" y="81"/>
                    </a:lnTo>
                    <a:lnTo>
                      <a:pt x="0" y="8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50" name="Freeform 13"/>
              <p:cNvSpPr>
                <a:spLocks/>
              </p:cNvSpPr>
              <p:nvPr/>
            </p:nvSpPr>
            <p:spPr bwMode="auto">
              <a:xfrm>
                <a:off x="4188" y="1475"/>
                <a:ext cx="6" cy="6"/>
              </a:xfrm>
              <a:custGeom>
                <a:avLst/>
                <a:gdLst>
                  <a:gd name="T0" fmla="*/ 0 w 30"/>
                  <a:gd name="T1" fmla="*/ 0 h 25"/>
                  <a:gd name="T2" fmla="*/ 0 w 30"/>
                  <a:gd name="T3" fmla="*/ 0 h 25"/>
                  <a:gd name="T4" fmla="*/ 0 w 30"/>
                  <a:gd name="T5" fmla="*/ 0 h 25"/>
                  <a:gd name="T6" fmla="*/ 0 w 30"/>
                  <a:gd name="T7" fmla="*/ 0 h 25"/>
                  <a:gd name="T8" fmla="*/ 0 w 30"/>
                  <a:gd name="T9" fmla="*/ 0 h 25"/>
                  <a:gd name="T10" fmla="*/ 0 w 30"/>
                  <a:gd name="T11" fmla="*/ 0 h 25"/>
                  <a:gd name="T12" fmla="*/ 0 w 30"/>
                  <a:gd name="T13" fmla="*/ 0 h 25"/>
                  <a:gd name="T14" fmla="*/ 0 w 30"/>
                  <a:gd name="T15" fmla="*/ 0 h 2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0" h="25">
                    <a:moveTo>
                      <a:pt x="3" y="0"/>
                    </a:moveTo>
                    <a:lnTo>
                      <a:pt x="0" y="9"/>
                    </a:lnTo>
                    <a:lnTo>
                      <a:pt x="10" y="10"/>
                    </a:lnTo>
                    <a:lnTo>
                      <a:pt x="12" y="2"/>
                    </a:lnTo>
                    <a:lnTo>
                      <a:pt x="14" y="7"/>
                    </a:lnTo>
                    <a:lnTo>
                      <a:pt x="20" y="11"/>
                    </a:lnTo>
                    <a:lnTo>
                      <a:pt x="20" y="25"/>
                    </a:lnTo>
                    <a:lnTo>
                      <a:pt x="30" y="2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51" name="Line 14"/>
              <p:cNvSpPr>
                <a:spLocks noChangeShapeType="1"/>
              </p:cNvSpPr>
              <p:nvPr/>
            </p:nvSpPr>
            <p:spPr bwMode="auto">
              <a:xfrm>
                <a:off x="4194" y="1493"/>
                <a:ext cx="1" cy="2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52" name="Line 15"/>
              <p:cNvSpPr>
                <a:spLocks noChangeShapeType="1"/>
              </p:cNvSpPr>
              <p:nvPr/>
            </p:nvSpPr>
            <p:spPr bwMode="auto">
              <a:xfrm flipV="1">
                <a:off x="4197" y="1493"/>
                <a:ext cx="1" cy="2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53" name="Line 16"/>
              <p:cNvSpPr>
                <a:spLocks noChangeShapeType="1"/>
              </p:cNvSpPr>
              <p:nvPr/>
            </p:nvSpPr>
            <p:spPr bwMode="auto">
              <a:xfrm>
                <a:off x="4189" y="1497"/>
                <a:ext cx="1" cy="1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54" name="Freeform 17"/>
              <p:cNvSpPr>
                <a:spLocks/>
              </p:cNvSpPr>
              <p:nvPr/>
            </p:nvSpPr>
            <p:spPr bwMode="auto">
              <a:xfrm>
                <a:off x="4168" y="1522"/>
                <a:ext cx="17" cy="12"/>
              </a:xfrm>
              <a:custGeom>
                <a:avLst/>
                <a:gdLst>
                  <a:gd name="T0" fmla="*/ 0 w 87"/>
                  <a:gd name="T1" fmla="*/ 0 h 49"/>
                  <a:gd name="T2" fmla="*/ 0 w 87"/>
                  <a:gd name="T3" fmla="*/ 0 h 49"/>
                  <a:gd name="T4" fmla="*/ 0 w 87"/>
                  <a:gd name="T5" fmla="*/ 0 h 49"/>
                  <a:gd name="T6" fmla="*/ 0 w 87"/>
                  <a:gd name="T7" fmla="*/ 0 h 49"/>
                  <a:gd name="T8" fmla="*/ 0 w 87"/>
                  <a:gd name="T9" fmla="*/ 0 h 49"/>
                  <a:gd name="T10" fmla="*/ 0 w 87"/>
                  <a:gd name="T11" fmla="*/ 0 h 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7" h="49">
                    <a:moveTo>
                      <a:pt x="75" y="0"/>
                    </a:moveTo>
                    <a:lnTo>
                      <a:pt x="75" y="38"/>
                    </a:lnTo>
                    <a:lnTo>
                      <a:pt x="87" y="40"/>
                    </a:lnTo>
                    <a:lnTo>
                      <a:pt x="58" y="47"/>
                    </a:lnTo>
                    <a:lnTo>
                      <a:pt x="29" y="49"/>
                    </a:lnTo>
                    <a:lnTo>
                      <a:pt x="0" y="46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55" name="Line 18"/>
              <p:cNvSpPr>
                <a:spLocks noChangeShapeType="1"/>
              </p:cNvSpPr>
              <p:nvPr/>
            </p:nvSpPr>
            <p:spPr bwMode="auto">
              <a:xfrm flipV="1">
                <a:off x="4160" y="1521"/>
                <a:ext cx="3" cy="1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56" name="Freeform 19"/>
              <p:cNvSpPr>
                <a:spLocks/>
              </p:cNvSpPr>
              <p:nvPr/>
            </p:nvSpPr>
            <p:spPr bwMode="auto">
              <a:xfrm>
                <a:off x="4141" y="1525"/>
                <a:ext cx="18" cy="10"/>
              </a:xfrm>
              <a:custGeom>
                <a:avLst/>
                <a:gdLst>
                  <a:gd name="T0" fmla="*/ 0 w 91"/>
                  <a:gd name="T1" fmla="*/ 0 h 41"/>
                  <a:gd name="T2" fmla="*/ 0 w 91"/>
                  <a:gd name="T3" fmla="*/ 0 h 41"/>
                  <a:gd name="T4" fmla="*/ 0 w 91"/>
                  <a:gd name="T5" fmla="*/ 0 h 41"/>
                  <a:gd name="T6" fmla="*/ 0 w 91"/>
                  <a:gd name="T7" fmla="*/ 0 h 41"/>
                  <a:gd name="T8" fmla="*/ 0 w 91"/>
                  <a:gd name="T9" fmla="*/ 0 h 41"/>
                  <a:gd name="T10" fmla="*/ 0 w 91"/>
                  <a:gd name="T11" fmla="*/ 0 h 41"/>
                  <a:gd name="T12" fmla="*/ 0 w 91"/>
                  <a:gd name="T13" fmla="*/ 0 h 41"/>
                  <a:gd name="T14" fmla="*/ 0 w 91"/>
                  <a:gd name="T15" fmla="*/ 0 h 41"/>
                  <a:gd name="T16" fmla="*/ 0 w 91"/>
                  <a:gd name="T17" fmla="*/ 0 h 41"/>
                  <a:gd name="T18" fmla="*/ 0 w 91"/>
                  <a:gd name="T19" fmla="*/ 0 h 41"/>
                  <a:gd name="T20" fmla="*/ 0 w 91"/>
                  <a:gd name="T21" fmla="*/ 0 h 41"/>
                  <a:gd name="T22" fmla="*/ 0 w 91"/>
                  <a:gd name="T23" fmla="*/ 0 h 41"/>
                  <a:gd name="T24" fmla="*/ 0 w 91"/>
                  <a:gd name="T25" fmla="*/ 0 h 41"/>
                  <a:gd name="T26" fmla="*/ 0 w 91"/>
                  <a:gd name="T27" fmla="*/ 0 h 4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1" h="41">
                    <a:moveTo>
                      <a:pt x="91" y="0"/>
                    </a:moveTo>
                    <a:lnTo>
                      <a:pt x="91" y="20"/>
                    </a:lnTo>
                    <a:lnTo>
                      <a:pt x="89" y="19"/>
                    </a:lnTo>
                    <a:lnTo>
                      <a:pt x="62" y="17"/>
                    </a:lnTo>
                    <a:lnTo>
                      <a:pt x="70" y="3"/>
                    </a:lnTo>
                    <a:lnTo>
                      <a:pt x="63" y="9"/>
                    </a:lnTo>
                    <a:lnTo>
                      <a:pt x="1" y="28"/>
                    </a:lnTo>
                    <a:lnTo>
                      <a:pt x="3" y="28"/>
                    </a:lnTo>
                    <a:lnTo>
                      <a:pt x="3" y="39"/>
                    </a:lnTo>
                    <a:lnTo>
                      <a:pt x="0" y="41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7" y="32"/>
                    </a:lnTo>
                    <a:lnTo>
                      <a:pt x="3" y="2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57" name="Line 20"/>
              <p:cNvSpPr>
                <a:spLocks noChangeShapeType="1"/>
              </p:cNvSpPr>
              <p:nvPr/>
            </p:nvSpPr>
            <p:spPr bwMode="auto">
              <a:xfrm flipV="1">
                <a:off x="4180" y="1522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58" name="Line 21"/>
              <p:cNvSpPr>
                <a:spLocks noChangeShapeType="1"/>
              </p:cNvSpPr>
              <p:nvPr/>
            </p:nvSpPr>
            <p:spPr bwMode="auto">
              <a:xfrm>
                <a:off x="4179" y="1538"/>
                <a:ext cx="1" cy="2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59" name="Freeform 22"/>
              <p:cNvSpPr>
                <a:spLocks/>
              </p:cNvSpPr>
              <p:nvPr/>
            </p:nvSpPr>
            <p:spPr bwMode="auto">
              <a:xfrm>
                <a:off x="4180" y="1601"/>
                <a:ext cx="1" cy="12"/>
              </a:xfrm>
              <a:custGeom>
                <a:avLst/>
                <a:gdLst>
                  <a:gd name="T0" fmla="*/ 0 w 4"/>
                  <a:gd name="T1" fmla="*/ 0 h 50"/>
                  <a:gd name="T2" fmla="*/ 0 w 4"/>
                  <a:gd name="T3" fmla="*/ 0 h 50"/>
                  <a:gd name="T4" fmla="*/ 0 w 4"/>
                  <a:gd name="T5" fmla="*/ 0 h 50"/>
                  <a:gd name="T6" fmla="*/ 0 w 4"/>
                  <a:gd name="T7" fmla="*/ 0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" h="50">
                    <a:moveTo>
                      <a:pt x="0" y="0"/>
                    </a:moveTo>
                    <a:lnTo>
                      <a:pt x="0" y="22"/>
                    </a:lnTo>
                    <a:lnTo>
                      <a:pt x="4" y="29"/>
                    </a:lnTo>
                    <a:lnTo>
                      <a:pt x="4" y="5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60" name="Line 23"/>
              <p:cNvSpPr>
                <a:spLocks noChangeShapeType="1"/>
              </p:cNvSpPr>
              <p:nvPr/>
            </p:nvSpPr>
            <p:spPr bwMode="auto">
              <a:xfrm flipV="1">
                <a:off x="4173" y="1609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61" name="Freeform 24"/>
              <p:cNvSpPr>
                <a:spLocks/>
              </p:cNvSpPr>
              <p:nvPr/>
            </p:nvSpPr>
            <p:spPr bwMode="auto">
              <a:xfrm>
                <a:off x="4208" y="1555"/>
                <a:ext cx="35" cy="40"/>
              </a:xfrm>
              <a:custGeom>
                <a:avLst/>
                <a:gdLst>
                  <a:gd name="T0" fmla="*/ 0 w 176"/>
                  <a:gd name="T1" fmla="*/ 0 h 162"/>
                  <a:gd name="T2" fmla="*/ 0 w 176"/>
                  <a:gd name="T3" fmla="*/ 0 h 162"/>
                  <a:gd name="T4" fmla="*/ 0 w 176"/>
                  <a:gd name="T5" fmla="*/ 0 h 162"/>
                  <a:gd name="T6" fmla="*/ 0 w 176"/>
                  <a:gd name="T7" fmla="*/ 0 h 162"/>
                  <a:gd name="T8" fmla="*/ 0 w 176"/>
                  <a:gd name="T9" fmla="*/ 0 h 162"/>
                  <a:gd name="T10" fmla="*/ 0 w 176"/>
                  <a:gd name="T11" fmla="*/ 0 h 162"/>
                  <a:gd name="T12" fmla="*/ 0 w 176"/>
                  <a:gd name="T13" fmla="*/ 0 h 1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6" h="162">
                    <a:moveTo>
                      <a:pt x="0" y="154"/>
                    </a:moveTo>
                    <a:lnTo>
                      <a:pt x="58" y="162"/>
                    </a:lnTo>
                    <a:lnTo>
                      <a:pt x="176" y="138"/>
                    </a:lnTo>
                    <a:lnTo>
                      <a:pt x="141" y="3"/>
                    </a:lnTo>
                    <a:lnTo>
                      <a:pt x="112" y="0"/>
                    </a:lnTo>
                    <a:lnTo>
                      <a:pt x="112" y="4"/>
                    </a:lnTo>
                    <a:lnTo>
                      <a:pt x="129" y="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62" name="Freeform 25"/>
              <p:cNvSpPr>
                <a:spLocks/>
              </p:cNvSpPr>
              <p:nvPr/>
            </p:nvSpPr>
            <p:spPr bwMode="auto">
              <a:xfrm>
                <a:off x="4209" y="1556"/>
                <a:ext cx="20" cy="37"/>
              </a:xfrm>
              <a:custGeom>
                <a:avLst/>
                <a:gdLst>
                  <a:gd name="T0" fmla="*/ 0 w 98"/>
                  <a:gd name="T1" fmla="*/ 0 h 149"/>
                  <a:gd name="T2" fmla="*/ 0 w 98"/>
                  <a:gd name="T3" fmla="*/ 0 h 149"/>
                  <a:gd name="T4" fmla="*/ 0 w 98"/>
                  <a:gd name="T5" fmla="*/ 0 h 149"/>
                  <a:gd name="T6" fmla="*/ 0 w 98"/>
                  <a:gd name="T7" fmla="*/ 0 h 149"/>
                  <a:gd name="T8" fmla="*/ 0 w 98"/>
                  <a:gd name="T9" fmla="*/ 0 h 149"/>
                  <a:gd name="T10" fmla="*/ 0 w 98"/>
                  <a:gd name="T11" fmla="*/ 0 h 149"/>
                  <a:gd name="T12" fmla="*/ 0 w 98"/>
                  <a:gd name="T13" fmla="*/ 0 h 149"/>
                  <a:gd name="T14" fmla="*/ 0 w 98"/>
                  <a:gd name="T15" fmla="*/ 0 h 149"/>
                  <a:gd name="T16" fmla="*/ 0 w 98"/>
                  <a:gd name="T17" fmla="*/ 0 h 149"/>
                  <a:gd name="T18" fmla="*/ 0 w 98"/>
                  <a:gd name="T19" fmla="*/ 0 h 149"/>
                  <a:gd name="T20" fmla="*/ 0 w 98"/>
                  <a:gd name="T21" fmla="*/ 0 h 149"/>
                  <a:gd name="T22" fmla="*/ 0 w 98"/>
                  <a:gd name="T23" fmla="*/ 0 h 14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98" h="149">
                    <a:moveTo>
                      <a:pt x="98" y="0"/>
                    </a:moveTo>
                    <a:lnTo>
                      <a:pt x="86" y="1"/>
                    </a:lnTo>
                    <a:lnTo>
                      <a:pt x="86" y="54"/>
                    </a:lnTo>
                    <a:lnTo>
                      <a:pt x="81" y="51"/>
                    </a:lnTo>
                    <a:lnTo>
                      <a:pt x="81" y="57"/>
                    </a:lnTo>
                    <a:lnTo>
                      <a:pt x="81" y="51"/>
                    </a:lnTo>
                    <a:lnTo>
                      <a:pt x="49" y="57"/>
                    </a:lnTo>
                    <a:lnTo>
                      <a:pt x="10" y="52"/>
                    </a:lnTo>
                    <a:lnTo>
                      <a:pt x="10" y="61"/>
                    </a:lnTo>
                    <a:lnTo>
                      <a:pt x="0" y="64"/>
                    </a:lnTo>
                    <a:lnTo>
                      <a:pt x="49" y="68"/>
                    </a:lnTo>
                    <a:lnTo>
                      <a:pt x="66" y="14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63" name="Line 26"/>
              <p:cNvSpPr>
                <a:spLocks noChangeShapeType="1"/>
              </p:cNvSpPr>
              <p:nvPr/>
            </p:nvSpPr>
            <p:spPr bwMode="auto">
              <a:xfrm flipV="1">
                <a:off x="4219" y="1567"/>
                <a:ext cx="18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64" name="Freeform 27"/>
              <p:cNvSpPr>
                <a:spLocks/>
              </p:cNvSpPr>
              <p:nvPr/>
            </p:nvSpPr>
            <p:spPr bwMode="auto">
              <a:xfrm>
                <a:off x="4228" y="1565"/>
                <a:ext cx="3" cy="2"/>
              </a:xfrm>
              <a:custGeom>
                <a:avLst/>
                <a:gdLst>
                  <a:gd name="T0" fmla="*/ 0 w 15"/>
                  <a:gd name="T1" fmla="*/ 0 h 10"/>
                  <a:gd name="T2" fmla="*/ 0 w 15"/>
                  <a:gd name="T3" fmla="*/ 0 h 10"/>
                  <a:gd name="T4" fmla="*/ 0 w 15"/>
                  <a:gd name="T5" fmla="*/ 0 h 10"/>
                  <a:gd name="T6" fmla="*/ 0 w 15"/>
                  <a:gd name="T7" fmla="*/ 0 h 10"/>
                  <a:gd name="T8" fmla="*/ 0 w 15"/>
                  <a:gd name="T9" fmla="*/ 0 h 10"/>
                  <a:gd name="T10" fmla="*/ 0 w 15"/>
                  <a:gd name="T11" fmla="*/ 0 h 10"/>
                  <a:gd name="T12" fmla="*/ 0 w 15"/>
                  <a:gd name="T13" fmla="*/ 0 h 10"/>
                  <a:gd name="T14" fmla="*/ 0 w 15"/>
                  <a:gd name="T15" fmla="*/ 0 h 1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" h="10">
                    <a:moveTo>
                      <a:pt x="15" y="10"/>
                    </a:moveTo>
                    <a:lnTo>
                      <a:pt x="15" y="0"/>
                    </a:lnTo>
                    <a:lnTo>
                      <a:pt x="14" y="0"/>
                    </a:lnTo>
                    <a:lnTo>
                      <a:pt x="5" y="0"/>
                    </a:lnTo>
                    <a:lnTo>
                      <a:pt x="1" y="1"/>
                    </a:lnTo>
                    <a:lnTo>
                      <a:pt x="1" y="10"/>
                    </a:lnTo>
                    <a:lnTo>
                      <a:pt x="1" y="6"/>
                    </a:lnTo>
                    <a:lnTo>
                      <a:pt x="0" y="6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65" name="Freeform 28"/>
              <p:cNvSpPr>
                <a:spLocks/>
              </p:cNvSpPr>
              <p:nvPr/>
            </p:nvSpPr>
            <p:spPr bwMode="auto">
              <a:xfrm>
                <a:off x="4207" y="1516"/>
                <a:ext cx="32" cy="52"/>
              </a:xfrm>
              <a:custGeom>
                <a:avLst/>
                <a:gdLst>
                  <a:gd name="T0" fmla="*/ 0 w 160"/>
                  <a:gd name="T1" fmla="*/ 0 h 208"/>
                  <a:gd name="T2" fmla="*/ 0 w 160"/>
                  <a:gd name="T3" fmla="*/ 0 h 208"/>
                  <a:gd name="T4" fmla="*/ 0 w 160"/>
                  <a:gd name="T5" fmla="*/ 0 h 208"/>
                  <a:gd name="T6" fmla="*/ 0 w 160"/>
                  <a:gd name="T7" fmla="*/ 0 h 208"/>
                  <a:gd name="T8" fmla="*/ 0 w 160"/>
                  <a:gd name="T9" fmla="*/ 0 h 208"/>
                  <a:gd name="T10" fmla="*/ 0 w 160"/>
                  <a:gd name="T11" fmla="*/ 0 h 208"/>
                  <a:gd name="T12" fmla="*/ 0 w 160"/>
                  <a:gd name="T13" fmla="*/ 0 h 208"/>
                  <a:gd name="T14" fmla="*/ 0 w 160"/>
                  <a:gd name="T15" fmla="*/ 0 h 208"/>
                  <a:gd name="T16" fmla="*/ 0 w 160"/>
                  <a:gd name="T17" fmla="*/ 0 h 208"/>
                  <a:gd name="T18" fmla="*/ 0 w 160"/>
                  <a:gd name="T19" fmla="*/ 0 h 208"/>
                  <a:gd name="T20" fmla="*/ 0 w 160"/>
                  <a:gd name="T21" fmla="*/ 0 h 208"/>
                  <a:gd name="T22" fmla="*/ 0 w 160"/>
                  <a:gd name="T23" fmla="*/ 0 h 208"/>
                  <a:gd name="T24" fmla="*/ 0 w 160"/>
                  <a:gd name="T25" fmla="*/ 0 h 208"/>
                  <a:gd name="T26" fmla="*/ 0 w 160"/>
                  <a:gd name="T27" fmla="*/ 0 h 208"/>
                  <a:gd name="T28" fmla="*/ 0 w 160"/>
                  <a:gd name="T29" fmla="*/ 0 h 208"/>
                  <a:gd name="T30" fmla="*/ 0 w 160"/>
                  <a:gd name="T31" fmla="*/ 0 h 208"/>
                  <a:gd name="T32" fmla="*/ 0 w 160"/>
                  <a:gd name="T33" fmla="*/ 0 h 208"/>
                  <a:gd name="T34" fmla="*/ 0 w 160"/>
                  <a:gd name="T35" fmla="*/ 0 h 208"/>
                  <a:gd name="T36" fmla="*/ 0 w 160"/>
                  <a:gd name="T37" fmla="*/ 0 h 208"/>
                  <a:gd name="T38" fmla="*/ 0 w 160"/>
                  <a:gd name="T39" fmla="*/ 0 h 208"/>
                  <a:gd name="T40" fmla="*/ 0 w 160"/>
                  <a:gd name="T41" fmla="*/ 0 h 208"/>
                  <a:gd name="T42" fmla="*/ 0 w 160"/>
                  <a:gd name="T43" fmla="*/ 0 h 208"/>
                  <a:gd name="T44" fmla="*/ 0 w 160"/>
                  <a:gd name="T45" fmla="*/ 0 h 208"/>
                  <a:gd name="T46" fmla="*/ 0 w 160"/>
                  <a:gd name="T47" fmla="*/ 0 h 208"/>
                  <a:gd name="T48" fmla="*/ 0 w 160"/>
                  <a:gd name="T49" fmla="*/ 0 h 208"/>
                  <a:gd name="T50" fmla="*/ 0 w 160"/>
                  <a:gd name="T51" fmla="*/ 0 h 208"/>
                  <a:gd name="T52" fmla="*/ 0 w 160"/>
                  <a:gd name="T53" fmla="*/ 0 h 208"/>
                  <a:gd name="T54" fmla="*/ 0 w 160"/>
                  <a:gd name="T55" fmla="*/ 0 h 20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60" h="208">
                    <a:moveTo>
                      <a:pt x="81" y="192"/>
                    </a:moveTo>
                    <a:lnTo>
                      <a:pt x="81" y="208"/>
                    </a:lnTo>
                    <a:lnTo>
                      <a:pt x="81" y="192"/>
                    </a:lnTo>
                    <a:lnTo>
                      <a:pt x="91" y="177"/>
                    </a:lnTo>
                    <a:lnTo>
                      <a:pt x="84" y="167"/>
                    </a:lnTo>
                    <a:lnTo>
                      <a:pt x="93" y="156"/>
                    </a:lnTo>
                    <a:lnTo>
                      <a:pt x="84" y="147"/>
                    </a:lnTo>
                    <a:lnTo>
                      <a:pt x="91" y="140"/>
                    </a:lnTo>
                    <a:lnTo>
                      <a:pt x="84" y="127"/>
                    </a:lnTo>
                    <a:lnTo>
                      <a:pt x="91" y="117"/>
                    </a:lnTo>
                    <a:lnTo>
                      <a:pt x="85" y="102"/>
                    </a:lnTo>
                    <a:lnTo>
                      <a:pt x="85" y="95"/>
                    </a:lnTo>
                    <a:lnTo>
                      <a:pt x="81" y="97"/>
                    </a:lnTo>
                    <a:lnTo>
                      <a:pt x="81" y="25"/>
                    </a:lnTo>
                    <a:lnTo>
                      <a:pt x="97" y="20"/>
                    </a:lnTo>
                    <a:lnTo>
                      <a:pt x="107" y="18"/>
                    </a:lnTo>
                    <a:lnTo>
                      <a:pt x="145" y="10"/>
                    </a:lnTo>
                    <a:lnTo>
                      <a:pt x="103" y="7"/>
                    </a:lnTo>
                    <a:lnTo>
                      <a:pt x="107" y="0"/>
                    </a:lnTo>
                    <a:lnTo>
                      <a:pt x="159" y="5"/>
                    </a:lnTo>
                    <a:lnTo>
                      <a:pt x="160" y="8"/>
                    </a:lnTo>
                    <a:lnTo>
                      <a:pt x="160" y="85"/>
                    </a:lnTo>
                    <a:lnTo>
                      <a:pt x="138" y="85"/>
                    </a:lnTo>
                    <a:lnTo>
                      <a:pt x="143" y="82"/>
                    </a:lnTo>
                    <a:lnTo>
                      <a:pt x="112" y="90"/>
                    </a:lnTo>
                    <a:lnTo>
                      <a:pt x="102" y="91"/>
                    </a:lnTo>
                    <a:lnTo>
                      <a:pt x="79" y="97"/>
                    </a:lnTo>
                    <a:lnTo>
                      <a:pt x="0" y="87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66" name="Freeform 29"/>
              <p:cNvSpPr>
                <a:spLocks/>
              </p:cNvSpPr>
              <p:nvPr/>
            </p:nvSpPr>
            <p:spPr bwMode="auto">
              <a:xfrm>
                <a:off x="4211" y="1539"/>
                <a:ext cx="15" cy="8"/>
              </a:xfrm>
              <a:custGeom>
                <a:avLst/>
                <a:gdLst>
                  <a:gd name="T0" fmla="*/ 0 w 72"/>
                  <a:gd name="T1" fmla="*/ 0 h 29"/>
                  <a:gd name="T2" fmla="*/ 0 w 72"/>
                  <a:gd name="T3" fmla="*/ 0 h 29"/>
                  <a:gd name="T4" fmla="*/ 0 w 72"/>
                  <a:gd name="T5" fmla="*/ 0 h 29"/>
                  <a:gd name="T6" fmla="*/ 0 w 72"/>
                  <a:gd name="T7" fmla="*/ 0 h 29"/>
                  <a:gd name="T8" fmla="*/ 0 w 72"/>
                  <a:gd name="T9" fmla="*/ 0 h 29"/>
                  <a:gd name="T10" fmla="*/ 0 w 72"/>
                  <a:gd name="T11" fmla="*/ 0 h 2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2" h="29">
                    <a:moveTo>
                      <a:pt x="5" y="0"/>
                    </a:moveTo>
                    <a:lnTo>
                      <a:pt x="5" y="11"/>
                    </a:lnTo>
                    <a:lnTo>
                      <a:pt x="0" y="26"/>
                    </a:lnTo>
                    <a:lnTo>
                      <a:pt x="23" y="29"/>
                    </a:lnTo>
                    <a:lnTo>
                      <a:pt x="46" y="29"/>
                    </a:lnTo>
                    <a:lnTo>
                      <a:pt x="72" y="26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67" name="Freeform 30"/>
              <p:cNvSpPr>
                <a:spLocks/>
              </p:cNvSpPr>
              <p:nvPr/>
            </p:nvSpPr>
            <p:spPr bwMode="auto">
              <a:xfrm>
                <a:off x="4211" y="1554"/>
                <a:ext cx="18" cy="11"/>
              </a:xfrm>
              <a:custGeom>
                <a:avLst/>
                <a:gdLst>
                  <a:gd name="T0" fmla="*/ 0 w 91"/>
                  <a:gd name="T1" fmla="*/ 0 h 42"/>
                  <a:gd name="T2" fmla="*/ 0 w 91"/>
                  <a:gd name="T3" fmla="*/ 0 h 42"/>
                  <a:gd name="T4" fmla="*/ 0 w 91"/>
                  <a:gd name="T5" fmla="*/ 0 h 42"/>
                  <a:gd name="T6" fmla="*/ 0 w 91"/>
                  <a:gd name="T7" fmla="*/ 0 h 42"/>
                  <a:gd name="T8" fmla="*/ 0 w 91"/>
                  <a:gd name="T9" fmla="*/ 0 h 42"/>
                  <a:gd name="T10" fmla="*/ 0 w 91"/>
                  <a:gd name="T11" fmla="*/ 0 h 42"/>
                  <a:gd name="T12" fmla="*/ 0 w 91"/>
                  <a:gd name="T13" fmla="*/ 0 h 42"/>
                  <a:gd name="T14" fmla="*/ 0 w 91"/>
                  <a:gd name="T15" fmla="*/ 0 h 42"/>
                  <a:gd name="T16" fmla="*/ 0 w 91"/>
                  <a:gd name="T17" fmla="*/ 0 h 42"/>
                  <a:gd name="T18" fmla="*/ 0 w 91"/>
                  <a:gd name="T19" fmla="*/ 0 h 4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1" h="42">
                    <a:moveTo>
                      <a:pt x="73" y="0"/>
                    </a:moveTo>
                    <a:lnTo>
                      <a:pt x="91" y="1"/>
                    </a:lnTo>
                    <a:lnTo>
                      <a:pt x="77" y="5"/>
                    </a:lnTo>
                    <a:lnTo>
                      <a:pt x="39" y="9"/>
                    </a:lnTo>
                    <a:lnTo>
                      <a:pt x="0" y="5"/>
                    </a:lnTo>
                    <a:lnTo>
                      <a:pt x="10" y="16"/>
                    </a:lnTo>
                    <a:lnTo>
                      <a:pt x="0" y="26"/>
                    </a:lnTo>
                    <a:lnTo>
                      <a:pt x="11" y="41"/>
                    </a:lnTo>
                    <a:lnTo>
                      <a:pt x="39" y="42"/>
                    </a:lnTo>
                    <a:lnTo>
                      <a:pt x="65" y="4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68" name="Line 31"/>
              <p:cNvSpPr>
                <a:spLocks noChangeShapeType="1"/>
              </p:cNvSpPr>
              <p:nvPr/>
            </p:nvSpPr>
            <p:spPr bwMode="auto">
              <a:xfrm>
                <a:off x="4219" y="1570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69" name="Line 32"/>
              <p:cNvSpPr>
                <a:spLocks noChangeShapeType="1"/>
              </p:cNvSpPr>
              <p:nvPr/>
            </p:nvSpPr>
            <p:spPr bwMode="auto">
              <a:xfrm flipV="1">
                <a:off x="4213" y="1565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70" name="Freeform 33"/>
              <p:cNvSpPr>
                <a:spLocks/>
              </p:cNvSpPr>
              <p:nvPr/>
            </p:nvSpPr>
            <p:spPr bwMode="auto">
              <a:xfrm>
                <a:off x="4207" y="1557"/>
                <a:ext cx="4" cy="13"/>
              </a:xfrm>
              <a:custGeom>
                <a:avLst/>
                <a:gdLst>
                  <a:gd name="T0" fmla="*/ 0 w 20"/>
                  <a:gd name="T1" fmla="*/ 0 h 53"/>
                  <a:gd name="T2" fmla="*/ 0 w 20"/>
                  <a:gd name="T3" fmla="*/ 0 h 53"/>
                  <a:gd name="T4" fmla="*/ 0 w 20"/>
                  <a:gd name="T5" fmla="*/ 0 h 5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" h="53">
                    <a:moveTo>
                      <a:pt x="20" y="0"/>
                    </a:moveTo>
                    <a:lnTo>
                      <a:pt x="0" y="2"/>
                    </a:lnTo>
                    <a:lnTo>
                      <a:pt x="0" y="5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71" name="Freeform 34"/>
              <p:cNvSpPr>
                <a:spLocks/>
              </p:cNvSpPr>
              <p:nvPr/>
            </p:nvSpPr>
            <p:spPr bwMode="auto">
              <a:xfrm>
                <a:off x="4208" y="1552"/>
                <a:ext cx="5" cy="3"/>
              </a:xfrm>
              <a:custGeom>
                <a:avLst/>
                <a:gdLst>
                  <a:gd name="T0" fmla="*/ 0 w 22"/>
                  <a:gd name="T1" fmla="*/ 0 h 13"/>
                  <a:gd name="T2" fmla="*/ 0 w 22"/>
                  <a:gd name="T3" fmla="*/ 0 h 13"/>
                  <a:gd name="T4" fmla="*/ 0 w 22"/>
                  <a:gd name="T5" fmla="*/ 0 h 13"/>
                  <a:gd name="T6" fmla="*/ 0 w 22"/>
                  <a:gd name="T7" fmla="*/ 0 h 1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13">
                    <a:moveTo>
                      <a:pt x="0" y="0"/>
                    </a:moveTo>
                    <a:lnTo>
                      <a:pt x="20" y="2"/>
                    </a:lnTo>
                    <a:lnTo>
                      <a:pt x="22" y="4"/>
                    </a:lnTo>
                    <a:lnTo>
                      <a:pt x="12" y="1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72" name="Freeform 35"/>
              <p:cNvSpPr>
                <a:spLocks/>
              </p:cNvSpPr>
              <p:nvPr/>
            </p:nvSpPr>
            <p:spPr bwMode="auto">
              <a:xfrm>
                <a:off x="4211" y="1546"/>
                <a:ext cx="2" cy="7"/>
              </a:xfrm>
              <a:custGeom>
                <a:avLst/>
                <a:gdLst>
                  <a:gd name="T0" fmla="*/ 0 w 7"/>
                  <a:gd name="T1" fmla="*/ 0 h 30"/>
                  <a:gd name="T2" fmla="*/ 0 w 7"/>
                  <a:gd name="T3" fmla="*/ 0 h 30"/>
                  <a:gd name="T4" fmla="*/ 0 w 7"/>
                  <a:gd name="T5" fmla="*/ 0 h 30"/>
                  <a:gd name="T6" fmla="*/ 0 w 7"/>
                  <a:gd name="T7" fmla="*/ 0 h 30"/>
                  <a:gd name="T8" fmla="*/ 0 w 7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30">
                    <a:moveTo>
                      <a:pt x="0" y="23"/>
                    </a:moveTo>
                    <a:lnTo>
                      <a:pt x="7" y="30"/>
                    </a:lnTo>
                    <a:lnTo>
                      <a:pt x="0" y="23"/>
                    </a:lnTo>
                    <a:lnTo>
                      <a:pt x="7" y="1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73" name="Freeform 36"/>
              <p:cNvSpPr>
                <a:spLocks/>
              </p:cNvSpPr>
              <p:nvPr/>
            </p:nvSpPr>
            <p:spPr bwMode="auto">
              <a:xfrm>
                <a:off x="4205" y="1520"/>
                <a:ext cx="19" cy="11"/>
              </a:xfrm>
              <a:custGeom>
                <a:avLst/>
                <a:gdLst>
                  <a:gd name="T0" fmla="*/ 0 w 93"/>
                  <a:gd name="T1" fmla="*/ 0 h 40"/>
                  <a:gd name="T2" fmla="*/ 0 w 93"/>
                  <a:gd name="T3" fmla="*/ 0 h 40"/>
                  <a:gd name="T4" fmla="*/ 0 w 93"/>
                  <a:gd name="T5" fmla="*/ 0 h 4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3" h="40">
                    <a:moveTo>
                      <a:pt x="0" y="40"/>
                    </a:moveTo>
                    <a:lnTo>
                      <a:pt x="0" y="0"/>
                    </a:lnTo>
                    <a:lnTo>
                      <a:pt x="93" y="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74" name="Freeform 37"/>
              <p:cNvSpPr>
                <a:spLocks/>
              </p:cNvSpPr>
              <p:nvPr/>
            </p:nvSpPr>
            <p:spPr bwMode="auto">
              <a:xfrm>
                <a:off x="4210" y="1483"/>
                <a:ext cx="1" cy="36"/>
              </a:xfrm>
              <a:custGeom>
                <a:avLst/>
                <a:gdLst>
                  <a:gd name="T0" fmla="*/ 0 w 6"/>
                  <a:gd name="T1" fmla="*/ 0 h 145"/>
                  <a:gd name="T2" fmla="*/ 0 w 6"/>
                  <a:gd name="T3" fmla="*/ 0 h 145"/>
                  <a:gd name="T4" fmla="*/ 0 w 6"/>
                  <a:gd name="T5" fmla="*/ 0 h 145"/>
                  <a:gd name="T6" fmla="*/ 0 w 6"/>
                  <a:gd name="T7" fmla="*/ 0 h 145"/>
                  <a:gd name="T8" fmla="*/ 0 w 6"/>
                  <a:gd name="T9" fmla="*/ 0 h 145"/>
                  <a:gd name="T10" fmla="*/ 0 w 6"/>
                  <a:gd name="T11" fmla="*/ 0 h 1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" h="145">
                    <a:moveTo>
                      <a:pt x="5" y="145"/>
                    </a:moveTo>
                    <a:lnTo>
                      <a:pt x="5" y="99"/>
                    </a:lnTo>
                    <a:lnTo>
                      <a:pt x="6" y="99"/>
                    </a:lnTo>
                    <a:lnTo>
                      <a:pt x="6" y="20"/>
                    </a:lnTo>
                    <a:lnTo>
                      <a:pt x="0" y="2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75" name="Freeform 38"/>
              <p:cNvSpPr>
                <a:spLocks/>
              </p:cNvSpPr>
              <p:nvPr/>
            </p:nvSpPr>
            <p:spPr bwMode="auto">
              <a:xfrm>
                <a:off x="4200" y="1505"/>
                <a:ext cx="11" cy="15"/>
              </a:xfrm>
              <a:custGeom>
                <a:avLst/>
                <a:gdLst>
                  <a:gd name="T0" fmla="*/ 0 w 57"/>
                  <a:gd name="T1" fmla="*/ 0 h 61"/>
                  <a:gd name="T2" fmla="*/ 0 w 57"/>
                  <a:gd name="T3" fmla="*/ 0 h 61"/>
                  <a:gd name="T4" fmla="*/ 0 w 57"/>
                  <a:gd name="T5" fmla="*/ 0 h 61"/>
                  <a:gd name="T6" fmla="*/ 0 w 57"/>
                  <a:gd name="T7" fmla="*/ 0 h 61"/>
                  <a:gd name="T8" fmla="*/ 0 w 57"/>
                  <a:gd name="T9" fmla="*/ 0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" h="61">
                    <a:moveTo>
                      <a:pt x="0" y="0"/>
                    </a:moveTo>
                    <a:lnTo>
                      <a:pt x="26" y="27"/>
                    </a:lnTo>
                    <a:lnTo>
                      <a:pt x="25" y="55"/>
                    </a:lnTo>
                    <a:lnTo>
                      <a:pt x="26" y="61"/>
                    </a:lnTo>
                    <a:lnTo>
                      <a:pt x="57" y="5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76" name="Line 39"/>
              <p:cNvSpPr>
                <a:spLocks noChangeShapeType="1"/>
              </p:cNvSpPr>
              <p:nvPr/>
            </p:nvSpPr>
            <p:spPr bwMode="auto">
              <a:xfrm>
                <a:off x="4202" y="1514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77" name="Line 40"/>
              <p:cNvSpPr>
                <a:spLocks noChangeShapeType="1"/>
              </p:cNvSpPr>
              <p:nvPr/>
            </p:nvSpPr>
            <p:spPr bwMode="auto">
              <a:xfrm flipV="1">
                <a:off x="4198" y="1520"/>
                <a:ext cx="1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78" name="Line 41"/>
              <p:cNvSpPr>
                <a:spLocks noChangeShapeType="1"/>
              </p:cNvSpPr>
              <p:nvPr/>
            </p:nvSpPr>
            <p:spPr bwMode="auto">
              <a:xfrm flipH="1" flipV="1">
                <a:off x="4200" y="1510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79" name="Freeform 42"/>
              <p:cNvSpPr>
                <a:spLocks/>
              </p:cNvSpPr>
              <p:nvPr/>
            </p:nvSpPr>
            <p:spPr bwMode="auto">
              <a:xfrm>
                <a:off x="4228" y="1500"/>
                <a:ext cx="11" cy="18"/>
              </a:xfrm>
              <a:custGeom>
                <a:avLst/>
                <a:gdLst>
                  <a:gd name="T0" fmla="*/ 0 w 58"/>
                  <a:gd name="T1" fmla="*/ 0 h 72"/>
                  <a:gd name="T2" fmla="*/ 0 w 58"/>
                  <a:gd name="T3" fmla="*/ 0 h 72"/>
                  <a:gd name="T4" fmla="*/ 0 w 58"/>
                  <a:gd name="T5" fmla="*/ 0 h 72"/>
                  <a:gd name="T6" fmla="*/ 0 w 58"/>
                  <a:gd name="T7" fmla="*/ 0 h 72"/>
                  <a:gd name="T8" fmla="*/ 0 w 58"/>
                  <a:gd name="T9" fmla="*/ 0 h 72"/>
                  <a:gd name="T10" fmla="*/ 0 w 58"/>
                  <a:gd name="T11" fmla="*/ 0 h 72"/>
                  <a:gd name="T12" fmla="*/ 0 w 58"/>
                  <a:gd name="T13" fmla="*/ 0 h 72"/>
                  <a:gd name="T14" fmla="*/ 0 w 58"/>
                  <a:gd name="T15" fmla="*/ 0 h 72"/>
                  <a:gd name="T16" fmla="*/ 0 w 58"/>
                  <a:gd name="T17" fmla="*/ 0 h 72"/>
                  <a:gd name="T18" fmla="*/ 0 w 58"/>
                  <a:gd name="T19" fmla="*/ 0 h 72"/>
                  <a:gd name="T20" fmla="*/ 0 w 58"/>
                  <a:gd name="T21" fmla="*/ 0 h 7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8" h="72">
                    <a:moveTo>
                      <a:pt x="0" y="7"/>
                    </a:moveTo>
                    <a:lnTo>
                      <a:pt x="15" y="6"/>
                    </a:lnTo>
                    <a:lnTo>
                      <a:pt x="17" y="6"/>
                    </a:lnTo>
                    <a:lnTo>
                      <a:pt x="17" y="10"/>
                    </a:lnTo>
                    <a:lnTo>
                      <a:pt x="17" y="0"/>
                    </a:lnTo>
                    <a:lnTo>
                      <a:pt x="31" y="0"/>
                    </a:lnTo>
                    <a:lnTo>
                      <a:pt x="31" y="10"/>
                    </a:lnTo>
                    <a:lnTo>
                      <a:pt x="31" y="9"/>
                    </a:lnTo>
                    <a:lnTo>
                      <a:pt x="53" y="14"/>
                    </a:lnTo>
                    <a:lnTo>
                      <a:pt x="37" y="16"/>
                    </a:lnTo>
                    <a:lnTo>
                      <a:pt x="58" y="7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80" name="Line 43"/>
              <p:cNvSpPr>
                <a:spLocks noChangeShapeType="1"/>
              </p:cNvSpPr>
              <p:nvPr/>
            </p:nvSpPr>
            <p:spPr bwMode="auto">
              <a:xfrm>
                <a:off x="4236" y="1519"/>
                <a:ext cx="1" cy="1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81" name="Freeform 44"/>
              <p:cNvSpPr>
                <a:spLocks/>
              </p:cNvSpPr>
              <p:nvPr/>
            </p:nvSpPr>
            <p:spPr bwMode="auto">
              <a:xfrm>
                <a:off x="4228" y="1502"/>
                <a:ext cx="15" cy="36"/>
              </a:xfrm>
              <a:custGeom>
                <a:avLst/>
                <a:gdLst>
                  <a:gd name="T0" fmla="*/ 0 w 78"/>
                  <a:gd name="T1" fmla="*/ 0 h 142"/>
                  <a:gd name="T2" fmla="*/ 0 w 78"/>
                  <a:gd name="T3" fmla="*/ 0 h 142"/>
                  <a:gd name="T4" fmla="*/ 0 w 78"/>
                  <a:gd name="T5" fmla="*/ 0 h 142"/>
                  <a:gd name="T6" fmla="*/ 0 w 78"/>
                  <a:gd name="T7" fmla="*/ 0 h 142"/>
                  <a:gd name="T8" fmla="*/ 0 w 78"/>
                  <a:gd name="T9" fmla="*/ 0 h 142"/>
                  <a:gd name="T10" fmla="*/ 0 w 78"/>
                  <a:gd name="T11" fmla="*/ 0 h 1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8" h="142">
                    <a:moveTo>
                      <a:pt x="58" y="142"/>
                    </a:moveTo>
                    <a:lnTo>
                      <a:pt x="78" y="139"/>
                    </a:lnTo>
                    <a:lnTo>
                      <a:pt x="78" y="58"/>
                    </a:lnTo>
                    <a:lnTo>
                      <a:pt x="46" y="8"/>
                    </a:lnTo>
                    <a:lnTo>
                      <a:pt x="37" y="9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82" name="Freeform 45"/>
              <p:cNvSpPr>
                <a:spLocks/>
              </p:cNvSpPr>
              <p:nvPr/>
            </p:nvSpPr>
            <p:spPr bwMode="auto">
              <a:xfrm>
                <a:off x="4232" y="1504"/>
                <a:ext cx="15" cy="35"/>
              </a:xfrm>
              <a:custGeom>
                <a:avLst/>
                <a:gdLst>
                  <a:gd name="T0" fmla="*/ 0 w 75"/>
                  <a:gd name="T1" fmla="*/ 0 h 142"/>
                  <a:gd name="T2" fmla="*/ 0 w 75"/>
                  <a:gd name="T3" fmla="*/ 0 h 142"/>
                  <a:gd name="T4" fmla="*/ 0 w 75"/>
                  <a:gd name="T5" fmla="*/ 0 h 142"/>
                  <a:gd name="T6" fmla="*/ 0 w 75"/>
                  <a:gd name="T7" fmla="*/ 0 h 142"/>
                  <a:gd name="T8" fmla="*/ 0 w 75"/>
                  <a:gd name="T9" fmla="*/ 0 h 142"/>
                  <a:gd name="T10" fmla="*/ 0 w 75"/>
                  <a:gd name="T11" fmla="*/ 0 h 142"/>
                  <a:gd name="T12" fmla="*/ 0 w 75"/>
                  <a:gd name="T13" fmla="*/ 0 h 1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5" h="142">
                    <a:moveTo>
                      <a:pt x="31" y="0"/>
                    </a:moveTo>
                    <a:lnTo>
                      <a:pt x="75" y="50"/>
                    </a:lnTo>
                    <a:lnTo>
                      <a:pt x="75" y="126"/>
                    </a:lnTo>
                    <a:lnTo>
                      <a:pt x="73" y="135"/>
                    </a:lnTo>
                    <a:lnTo>
                      <a:pt x="53" y="142"/>
                    </a:lnTo>
                    <a:lnTo>
                      <a:pt x="0" y="141"/>
                    </a:lnTo>
                    <a:lnTo>
                      <a:pt x="0" y="136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83" name="Freeform 46"/>
              <p:cNvSpPr>
                <a:spLocks/>
              </p:cNvSpPr>
              <p:nvPr/>
            </p:nvSpPr>
            <p:spPr bwMode="auto">
              <a:xfrm>
                <a:off x="4247" y="1528"/>
                <a:ext cx="1" cy="5"/>
              </a:xfrm>
              <a:custGeom>
                <a:avLst/>
                <a:gdLst>
                  <a:gd name="T0" fmla="*/ 0 w 6"/>
                  <a:gd name="T1" fmla="*/ 0 h 22"/>
                  <a:gd name="T2" fmla="*/ 0 w 6"/>
                  <a:gd name="T3" fmla="*/ 0 h 22"/>
                  <a:gd name="T4" fmla="*/ 0 w 6"/>
                  <a:gd name="T5" fmla="*/ 0 h 22"/>
                  <a:gd name="T6" fmla="*/ 0 w 6"/>
                  <a:gd name="T7" fmla="*/ 0 h 2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" h="22">
                    <a:moveTo>
                      <a:pt x="0" y="22"/>
                    </a:moveTo>
                    <a:lnTo>
                      <a:pt x="5" y="22"/>
                    </a:lnTo>
                    <a:lnTo>
                      <a:pt x="6" y="21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84" name="Line 47"/>
              <p:cNvSpPr>
                <a:spLocks noChangeShapeType="1"/>
              </p:cNvSpPr>
              <p:nvPr/>
            </p:nvSpPr>
            <p:spPr bwMode="auto">
              <a:xfrm flipH="1" flipV="1">
                <a:off x="4194" y="1528"/>
                <a:ext cx="1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85" name="Line 48"/>
              <p:cNvSpPr>
                <a:spLocks noChangeShapeType="1"/>
              </p:cNvSpPr>
              <p:nvPr/>
            </p:nvSpPr>
            <p:spPr bwMode="auto">
              <a:xfrm flipH="1" flipV="1">
                <a:off x="4191" y="1519"/>
                <a:ext cx="5" cy="1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86" name="Freeform 49"/>
              <p:cNvSpPr>
                <a:spLocks/>
              </p:cNvSpPr>
              <p:nvPr/>
            </p:nvSpPr>
            <p:spPr bwMode="auto">
              <a:xfrm>
                <a:off x="4130" y="1535"/>
                <a:ext cx="56" cy="27"/>
              </a:xfrm>
              <a:custGeom>
                <a:avLst/>
                <a:gdLst>
                  <a:gd name="T0" fmla="*/ 0 w 280"/>
                  <a:gd name="T1" fmla="*/ 0 h 110"/>
                  <a:gd name="T2" fmla="*/ 0 w 280"/>
                  <a:gd name="T3" fmla="*/ 0 h 110"/>
                  <a:gd name="T4" fmla="*/ 0 w 280"/>
                  <a:gd name="T5" fmla="*/ 0 h 110"/>
                  <a:gd name="T6" fmla="*/ 0 w 280"/>
                  <a:gd name="T7" fmla="*/ 0 h 110"/>
                  <a:gd name="T8" fmla="*/ 0 w 280"/>
                  <a:gd name="T9" fmla="*/ 0 h 110"/>
                  <a:gd name="T10" fmla="*/ 0 w 280"/>
                  <a:gd name="T11" fmla="*/ 0 h 110"/>
                  <a:gd name="T12" fmla="*/ 0 w 280"/>
                  <a:gd name="T13" fmla="*/ 0 h 110"/>
                  <a:gd name="T14" fmla="*/ 0 w 280"/>
                  <a:gd name="T15" fmla="*/ 0 h 110"/>
                  <a:gd name="T16" fmla="*/ 0 w 280"/>
                  <a:gd name="T17" fmla="*/ 0 h 110"/>
                  <a:gd name="T18" fmla="*/ 0 w 280"/>
                  <a:gd name="T19" fmla="*/ 0 h 110"/>
                  <a:gd name="T20" fmla="*/ 0 w 280"/>
                  <a:gd name="T21" fmla="*/ 0 h 110"/>
                  <a:gd name="T22" fmla="*/ 0 w 280"/>
                  <a:gd name="T23" fmla="*/ 0 h 110"/>
                  <a:gd name="T24" fmla="*/ 0 w 280"/>
                  <a:gd name="T25" fmla="*/ 0 h 110"/>
                  <a:gd name="T26" fmla="*/ 0 w 280"/>
                  <a:gd name="T27" fmla="*/ 0 h 110"/>
                  <a:gd name="T28" fmla="*/ 0 w 280"/>
                  <a:gd name="T29" fmla="*/ 0 h 110"/>
                  <a:gd name="T30" fmla="*/ 0 w 280"/>
                  <a:gd name="T31" fmla="*/ 0 h 110"/>
                  <a:gd name="T32" fmla="*/ 0 w 280"/>
                  <a:gd name="T33" fmla="*/ 0 h 110"/>
                  <a:gd name="T34" fmla="*/ 0 w 280"/>
                  <a:gd name="T35" fmla="*/ 0 h 110"/>
                  <a:gd name="T36" fmla="*/ 0 w 280"/>
                  <a:gd name="T37" fmla="*/ 0 h 110"/>
                  <a:gd name="T38" fmla="*/ 0 w 280"/>
                  <a:gd name="T39" fmla="*/ 0 h 110"/>
                  <a:gd name="T40" fmla="*/ 0 w 280"/>
                  <a:gd name="T41" fmla="*/ 0 h 110"/>
                  <a:gd name="T42" fmla="*/ 0 w 280"/>
                  <a:gd name="T43" fmla="*/ 0 h 11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280" h="110">
                    <a:moveTo>
                      <a:pt x="280" y="8"/>
                    </a:moveTo>
                    <a:lnTo>
                      <a:pt x="246" y="8"/>
                    </a:lnTo>
                    <a:lnTo>
                      <a:pt x="212" y="17"/>
                    </a:lnTo>
                    <a:lnTo>
                      <a:pt x="160" y="110"/>
                    </a:lnTo>
                    <a:lnTo>
                      <a:pt x="102" y="104"/>
                    </a:lnTo>
                    <a:lnTo>
                      <a:pt x="98" y="103"/>
                    </a:lnTo>
                    <a:lnTo>
                      <a:pt x="97" y="99"/>
                    </a:lnTo>
                    <a:lnTo>
                      <a:pt x="97" y="74"/>
                    </a:lnTo>
                    <a:lnTo>
                      <a:pt x="97" y="69"/>
                    </a:lnTo>
                    <a:lnTo>
                      <a:pt x="100" y="68"/>
                    </a:lnTo>
                    <a:lnTo>
                      <a:pt x="126" y="57"/>
                    </a:lnTo>
                    <a:lnTo>
                      <a:pt x="116" y="54"/>
                    </a:lnTo>
                    <a:lnTo>
                      <a:pt x="85" y="67"/>
                    </a:lnTo>
                    <a:lnTo>
                      <a:pt x="82" y="68"/>
                    </a:lnTo>
                    <a:lnTo>
                      <a:pt x="81" y="72"/>
                    </a:lnTo>
                    <a:lnTo>
                      <a:pt x="81" y="95"/>
                    </a:lnTo>
                    <a:lnTo>
                      <a:pt x="80" y="100"/>
                    </a:lnTo>
                    <a:lnTo>
                      <a:pt x="74" y="102"/>
                    </a:lnTo>
                    <a:lnTo>
                      <a:pt x="4" y="94"/>
                    </a:lnTo>
                    <a:lnTo>
                      <a:pt x="0" y="97"/>
                    </a:lnTo>
                    <a:lnTo>
                      <a:pt x="54" y="0"/>
                    </a:lnTo>
                    <a:lnTo>
                      <a:pt x="212" y="17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87" name="Line 50"/>
              <p:cNvSpPr>
                <a:spLocks noChangeShapeType="1"/>
              </p:cNvSpPr>
              <p:nvPr/>
            </p:nvSpPr>
            <p:spPr bwMode="auto">
              <a:xfrm flipH="1">
                <a:off x="4162" y="1533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88" name="Line 51"/>
              <p:cNvSpPr>
                <a:spLocks noChangeShapeType="1"/>
              </p:cNvSpPr>
              <p:nvPr/>
            </p:nvSpPr>
            <p:spPr bwMode="auto">
              <a:xfrm flipH="1" flipV="1">
                <a:off x="4159" y="1530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89" name="Line 52"/>
              <p:cNvSpPr>
                <a:spLocks noChangeShapeType="1"/>
              </p:cNvSpPr>
              <p:nvPr/>
            </p:nvSpPr>
            <p:spPr bwMode="auto">
              <a:xfrm flipV="1">
                <a:off x="4152" y="1484"/>
                <a:ext cx="1" cy="4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90" name="Line 53"/>
              <p:cNvSpPr>
                <a:spLocks noChangeShapeType="1"/>
              </p:cNvSpPr>
              <p:nvPr/>
            </p:nvSpPr>
            <p:spPr bwMode="auto">
              <a:xfrm flipV="1">
                <a:off x="4153" y="1454"/>
                <a:ext cx="1" cy="2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91" name="Freeform 54"/>
              <p:cNvSpPr>
                <a:spLocks/>
              </p:cNvSpPr>
              <p:nvPr/>
            </p:nvSpPr>
            <p:spPr bwMode="auto">
              <a:xfrm>
                <a:off x="4153" y="1455"/>
                <a:ext cx="22" cy="27"/>
              </a:xfrm>
              <a:custGeom>
                <a:avLst/>
                <a:gdLst>
                  <a:gd name="T0" fmla="*/ 0 w 107"/>
                  <a:gd name="T1" fmla="*/ 0 h 109"/>
                  <a:gd name="T2" fmla="*/ 0 w 107"/>
                  <a:gd name="T3" fmla="*/ 0 h 109"/>
                  <a:gd name="T4" fmla="*/ 0 w 107"/>
                  <a:gd name="T5" fmla="*/ 0 h 10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7" h="109">
                    <a:moveTo>
                      <a:pt x="107" y="0"/>
                    </a:moveTo>
                    <a:lnTo>
                      <a:pt x="107" y="109"/>
                    </a:lnTo>
                    <a:lnTo>
                      <a:pt x="0" y="10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92" name="Freeform 55"/>
              <p:cNvSpPr>
                <a:spLocks/>
              </p:cNvSpPr>
              <p:nvPr/>
            </p:nvSpPr>
            <p:spPr bwMode="auto">
              <a:xfrm>
                <a:off x="4190" y="1451"/>
                <a:ext cx="4" cy="29"/>
              </a:xfrm>
              <a:custGeom>
                <a:avLst/>
                <a:gdLst>
                  <a:gd name="T0" fmla="*/ 0 w 17"/>
                  <a:gd name="T1" fmla="*/ 0 h 116"/>
                  <a:gd name="T2" fmla="*/ 0 w 17"/>
                  <a:gd name="T3" fmla="*/ 0 h 116"/>
                  <a:gd name="T4" fmla="*/ 0 w 17"/>
                  <a:gd name="T5" fmla="*/ 0 h 116"/>
                  <a:gd name="T6" fmla="*/ 0 w 17"/>
                  <a:gd name="T7" fmla="*/ 0 h 116"/>
                  <a:gd name="T8" fmla="*/ 0 w 17"/>
                  <a:gd name="T9" fmla="*/ 0 h 116"/>
                  <a:gd name="T10" fmla="*/ 0 w 17"/>
                  <a:gd name="T11" fmla="*/ 0 h 1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7" h="116">
                    <a:moveTo>
                      <a:pt x="17" y="116"/>
                    </a:moveTo>
                    <a:lnTo>
                      <a:pt x="17" y="5"/>
                    </a:lnTo>
                    <a:lnTo>
                      <a:pt x="16" y="0"/>
                    </a:lnTo>
                    <a:lnTo>
                      <a:pt x="0" y="1"/>
                    </a:lnTo>
                    <a:lnTo>
                      <a:pt x="2" y="14"/>
                    </a:lnTo>
                    <a:lnTo>
                      <a:pt x="2" y="7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93" name="Line 56"/>
              <p:cNvSpPr>
                <a:spLocks noChangeShapeType="1"/>
              </p:cNvSpPr>
              <p:nvPr/>
            </p:nvSpPr>
            <p:spPr bwMode="auto">
              <a:xfrm flipH="1" flipV="1">
                <a:off x="4192" y="144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94" name="Freeform 57"/>
              <p:cNvSpPr>
                <a:spLocks/>
              </p:cNvSpPr>
              <p:nvPr/>
            </p:nvSpPr>
            <p:spPr bwMode="auto">
              <a:xfrm>
                <a:off x="4197" y="1448"/>
                <a:ext cx="2" cy="3"/>
              </a:xfrm>
              <a:custGeom>
                <a:avLst/>
                <a:gdLst>
                  <a:gd name="T0" fmla="*/ 0 w 13"/>
                  <a:gd name="T1" fmla="*/ 0 h 10"/>
                  <a:gd name="T2" fmla="*/ 0 w 13"/>
                  <a:gd name="T3" fmla="*/ 0 h 10"/>
                  <a:gd name="T4" fmla="*/ 0 w 13"/>
                  <a:gd name="T5" fmla="*/ 0 h 1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0" y="10"/>
                    </a:moveTo>
                    <a:lnTo>
                      <a:pt x="13" y="8"/>
                    </a:lnTo>
                    <a:lnTo>
                      <a:pt x="6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95" name="Freeform 58"/>
              <p:cNvSpPr>
                <a:spLocks/>
              </p:cNvSpPr>
              <p:nvPr/>
            </p:nvSpPr>
            <p:spPr bwMode="auto">
              <a:xfrm>
                <a:off x="4194" y="1419"/>
                <a:ext cx="11" cy="30"/>
              </a:xfrm>
              <a:custGeom>
                <a:avLst/>
                <a:gdLst>
                  <a:gd name="T0" fmla="*/ 0 w 54"/>
                  <a:gd name="T1" fmla="*/ 0 h 118"/>
                  <a:gd name="T2" fmla="*/ 0 w 54"/>
                  <a:gd name="T3" fmla="*/ 0 h 118"/>
                  <a:gd name="T4" fmla="*/ 0 w 54"/>
                  <a:gd name="T5" fmla="*/ 0 h 118"/>
                  <a:gd name="T6" fmla="*/ 0 w 54"/>
                  <a:gd name="T7" fmla="*/ 0 h 118"/>
                  <a:gd name="T8" fmla="*/ 0 w 54"/>
                  <a:gd name="T9" fmla="*/ 0 h 118"/>
                  <a:gd name="T10" fmla="*/ 0 w 54"/>
                  <a:gd name="T11" fmla="*/ 0 h 118"/>
                  <a:gd name="T12" fmla="*/ 0 w 54"/>
                  <a:gd name="T13" fmla="*/ 0 h 118"/>
                  <a:gd name="T14" fmla="*/ 0 w 54"/>
                  <a:gd name="T15" fmla="*/ 0 h 118"/>
                  <a:gd name="T16" fmla="*/ 0 w 54"/>
                  <a:gd name="T17" fmla="*/ 0 h 11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4" h="118">
                    <a:moveTo>
                      <a:pt x="45" y="118"/>
                    </a:moveTo>
                    <a:lnTo>
                      <a:pt x="54" y="114"/>
                    </a:lnTo>
                    <a:lnTo>
                      <a:pt x="45" y="105"/>
                    </a:lnTo>
                    <a:lnTo>
                      <a:pt x="50" y="94"/>
                    </a:lnTo>
                    <a:lnTo>
                      <a:pt x="8" y="55"/>
                    </a:lnTo>
                    <a:lnTo>
                      <a:pt x="0" y="55"/>
                    </a:lnTo>
                    <a:lnTo>
                      <a:pt x="22" y="55"/>
                    </a:lnTo>
                    <a:lnTo>
                      <a:pt x="24" y="28"/>
                    </a:lnTo>
                    <a:lnTo>
                      <a:pt x="24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96" name="Freeform 59"/>
              <p:cNvSpPr>
                <a:spLocks/>
              </p:cNvSpPr>
              <p:nvPr/>
            </p:nvSpPr>
            <p:spPr bwMode="auto">
              <a:xfrm>
                <a:off x="4204" y="1419"/>
                <a:ext cx="2" cy="24"/>
              </a:xfrm>
              <a:custGeom>
                <a:avLst/>
                <a:gdLst>
                  <a:gd name="T0" fmla="*/ 0 w 6"/>
                  <a:gd name="T1" fmla="*/ 0 h 93"/>
                  <a:gd name="T2" fmla="*/ 0 w 6"/>
                  <a:gd name="T3" fmla="*/ 0 h 93"/>
                  <a:gd name="T4" fmla="*/ 0 w 6"/>
                  <a:gd name="T5" fmla="*/ 0 h 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93">
                    <a:moveTo>
                      <a:pt x="3" y="0"/>
                    </a:moveTo>
                    <a:lnTo>
                      <a:pt x="6" y="46"/>
                    </a:lnTo>
                    <a:lnTo>
                      <a:pt x="0" y="9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97" name="Freeform 60"/>
              <p:cNvSpPr>
                <a:spLocks/>
              </p:cNvSpPr>
              <p:nvPr/>
            </p:nvSpPr>
            <p:spPr bwMode="auto">
              <a:xfrm>
                <a:off x="4180" y="1433"/>
                <a:ext cx="14" cy="4"/>
              </a:xfrm>
              <a:custGeom>
                <a:avLst/>
                <a:gdLst>
                  <a:gd name="T0" fmla="*/ 0 w 70"/>
                  <a:gd name="T1" fmla="*/ 0 h 14"/>
                  <a:gd name="T2" fmla="*/ 0 w 70"/>
                  <a:gd name="T3" fmla="*/ 0 h 14"/>
                  <a:gd name="T4" fmla="*/ 0 w 70"/>
                  <a:gd name="T5" fmla="*/ 0 h 14"/>
                  <a:gd name="T6" fmla="*/ 0 w 70"/>
                  <a:gd name="T7" fmla="*/ 0 h 1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0" h="14">
                    <a:moveTo>
                      <a:pt x="70" y="0"/>
                    </a:moveTo>
                    <a:lnTo>
                      <a:pt x="49" y="11"/>
                    </a:lnTo>
                    <a:lnTo>
                      <a:pt x="24" y="14"/>
                    </a:lnTo>
                    <a:lnTo>
                      <a:pt x="0" y="1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98" name="Line 61"/>
              <p:cNvSpPr>
                <a:spLocks noChangeShapeType="1"/>
              </p:cNvSpPr>
              <p:nvPr/>
            </p:nvSpPr>
            <p:spPr bwMode="auto">
              <a:xfrm flipV="1">
                <a:off x="4194" y="142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99" name="Freeform 62"/>
              <p:cNvSpPr>
                <a:spLocks/>
              </p:cNvSpPr>
              <p:nvPr/>
            </p:nvSpPr>
            <p:spPr bwMode="auto">
              <a:xfrm>
                <a:off x="4166" y="1416"/>
                <a:ext cx="27" cy="3"/>
              </a:xfrm>
              <a:custGeom>
                <a:avLst/>
                <a:gdLst>
                  <a:gd name="T0" fmla="*/ 0 w 135"/>
                  <a:gd name="T1" fmla="*/ 0 h 11"/>
                  <a:gd name="T2" fmla="*/ 0 w 135"/>
                  <a:gd name="T3" fmla="*/ 0 h 11"/>
                  <a:gd name="T4" fmla="*/ 0 w 135"/>
                  <a:gd name="T5" fmla="*/ 0 h 11"/>
                  <a:gd name="T6" fmla="*/ 0 w 135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5" h="11">
                    <a:moveTo>
                      <a:pt x="135" y="0"/>
                    </a:moveTo>
                    <a:lnTo>
                      <a:pt x="92" y="7"/>
                    </a:lnTo>
                    <a:lnTo>
                      <a:pt x="47" y="11"/>
                    </a:lnTo>
                    <a:lnTo>
                      <a:pt x="0" y="1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00" name="Line 63"/>
              <p:cNvSpPr>
                <a:spLocks noChangeShapeType="1"/>
              </p:cNvSpPr>
              <p:nvPr/>
            </p:nvSpPr>
            <p:spPr bwMode="auto">
              <a:xfrm flipH="1" flipV="1">
                <a:off x="4157" y="1428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01" name="Line 64"/>
              <p:cNvSpPr>
                <a:spLocks noChangeShapeType="1"/>
              </p:cNvSpPr>
              <p:nvPr/>
            </p:nvSpPr>
            <p:spPr bwMode="auto">
              <a:xfrm flipH="1">
                <a:off x="4141" y="1427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02" name="Freeform 65"/>
              <p:cNvSpPr>
                <a:spLocks/>
              </p:cNvSpPr>
              <p:nvPr/>
            </p:nvSpPr>
            <p:spPr bwMode="auto">
              <a:xfrm>
                <a:off x="4141" y="1416"/>
                <a:ext cx="9" cy="2"/>
              </a:xfrm>
              <a:custGeom>
                <a:avLst/>
                <a:gdLst>
                  <a:gd name="T0" fmla="*/ 0 w 46"/>
                  <a:gd name="T1" fmla="*/ 0 h 8"/>
                  <a:gd name="T2" fmla="*/ 0 w 46"/>
                  <a:gd name="T3" fmla="*/ 0 h 8"/>
                  <a:gd name="T4" fmla="*/ 0 w 46"/>
                  <a:gd name="T5" fmla="*/ 0 h 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6" h="8">
                    <a:moveTo>
                      <a:pt x="0" y="0"/>
                    </a:moveTo>
                    <a:lnTo>
                      <a:pt x="19" y="8"/>
                    </a:lnTo>
                    <a:lnTo>
                      <a:pt x="46" y="6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03" name="Freeform 66"/>
              <p:cNvSpPr>
                <a:spLocks/>
              </p:cNvSpPr>
              <p:nvPr/>
            </p:nvSpPr>
            <p:spPr bwMode="auto">
              <a:xfrm>
                <a:off x="4135" y="1409"/>
                <a:ext cx="8" cy="7"/>
              </a:xfrm>
              <a:custGeom>
                <a:avLst/>
                <a:gdLst>
                  <a:gd name="T0" fmla="*/ 0 w 40"/>
                  <a:gd name="T1" fmla="*/ 0 h 28"/>
                  <a:gd name="T2" fmla="*/ 0 w 40"/>
                  <a:gd name="T3" fmla="*/ 0 h 28"/>
                  <a:gd name="T4" fmla="*/ 0 w 40"/>
                  <a:gd name="T5" fmla="*/ 0 h 28"/>
                  <a:gd name="T6" fmla="*/ 0 w 40"/>
                  <a:gd name="T7" fmla="*/ 0 h 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0" h="28">
                    <a:moveTo>
                      <a:pt x="33" y="28"/>
                    </a:moveTo>
                    <a:lnTo>
                      <a:pt x="15" y="15"/>
                    </a:lnTo>
                    <a:lnTo>
                      <a:pt x="0" y="0"/>
                    </a:lnTo>
                    <a:lnTo>
                      <a:pt x="40" y="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04" name="Freeform 67"/>
              <p:cNvSpPr>
                <a:spLocks/>
              </p:cNvSpPr>
              <p:nvPr/>
            </p:nvSpPr>
            <p:spPr bwMode="auto">
              <a:xfrm>
                <a:off x="4124" y="1404"/>
                <a:ext cx="11" cy="6"/>
              </a:xfrm>
              <a:custGeom>
                <a:avLst/>
                <a:gdLst>
                  <a:gd name="T0" fmla="*/ 0 w 57"/>
                  <a:gd name="T1" fmla="*/ 0 h 23"/>
                  <a:gd name="T2" fmla="*/ 0 w 57"/>
                  <a:gd name="T3" fmla="*/ 0 h 23"/>
                  <a:gd name="T4" fmla="*/ 0 w 57"/>
                  <a:gd name="T5" fmla="*/ 0 h 2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7" h="23">
                    <a:moveTo>
                      <a:pt x="57" y="23"/>
                    </a:moveTo>
                    <a:lnTo>
                      <a:pt x="44" y="23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05" name="Line 68"/>
              <p:cNvSpPr>
                <a:spLocks noChangeShapeType="1"/>
              </p:cNvSpPr>
              <p:nvPr/>
            </p:nvSpPr>
            <p:spPr bwMode="auto">
              <a:xfrm>
                <a:off x="4130" y="140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06" name="Freeform 69"/>
              <p:cNvSpPr>
                <a:spLocks/>
              </p:cNvSpPr>
              <p:nvPr/>
            </p:nvSpPr>
            <p:spPr bwMode="auto">
              <a:xfrm>
                <a:off x="4130" y="1371"/>
                <a:ext cx="48" cy="33"/>
              </a:xfrm>
              <a:custGeom>
                <a:avLst/>
                <a:gdLst>
                  <a:gd name="T0" fmla="*/ 0 w 241"/>
                  <a:gd name="T1" fmla="*/ 0 h 131"/>
                  <a:gd name="T2" fmla="*/ 0 w 241"/>
                  <a:gd name="T3" fmla="*/ 0 h 131"/>
                  <a:gd name="T4" fmla="*/ 0 w 241"/>
                  <a:gd name="T5" fmla="*/ 0 h 131"/>
                  <a:gd name="T6" fmla="*/ 0 w 241"/>
                  <a:gd name="T7" fmla="*/ 0 h 131"/>
                  <a:gd name="T8" fmla="*/ 0 w 241"/>
                  <a:gd name="T9" fmla="*/ 0 h 131"/>
                  <a:gd name="T10" fmla="*/ 0 w 241"/>
                  <a:gd name="T11" fmla="*/ 0 h 131"/>
                  <a:gd name="T12" fmla="*/ 0 w 241"/>
                  <a:gd name="T13" fmla="*/ 0 h 131"/>
                  <a:gd name="T14" fmla="*/ 0 w 241"/>
                  <a:gd name="T15" fmla="*/ 0 h 13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1" h="131">
                    <a:moveTo>
                      <a:pt x="0" y="131"/>
                    </a:moveTo>
                    <a:lnTo>
                      <a:pt x="4" y="112"/>
                    </a:lnTo>
                    <a:lnTo>
                      <a:pt x="12" y="95"/>
                    </a:lnTo>
                    <a:lnTo>
                      <a:pt x="11" y="94"/>
                    </a:lnTo>
                    <a:lnTo>
                      <a:pt x="11" y="89"/>
                    </a:lnTo>
                    <a:lnTo>
                      <a:pt x="26" y="34"/>
                    </a:lnTo>
                    <a:lnTo>
                      <a:pt x="22" y="0"/>
                    </a:lnTo>
                    <a:lnTo>
                      <a:pt x="241" y="1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07" name="Freeform 70"/>
              <p:cNvSpPr>
                <a:spLocks/>
              </p:cNvSpPr>
              <p:nvPr/>
            </p:nvSpPr>
            <p:spPr bwMode="auto">
              <a:xfrm>
                <a:off x="4180" y="1371"/>
                <a:ext cx="17" cy="38"/>
              </a:xfrm>
              <a:custGeom>
                <a:avLst/>
                <a:gdLst>
                  <a:gd name="T0" fmla="*/ 0 w 83"/>
                  <a:gd name="T1" fmla="*/ 0 h 151"/>
                  <a:gd name="T2" fmla="*/ 0 w 83"/>
                  <a:gd name="T3" fmla="*/ 0 h 151"/>
                  <a:gd name="T4" fmla="*/ 0 w 83"/>
                  <a:gd name="T5" fmla="*/ 0 h 151"/>
                  <a:gd name="T6" fmla="*/ 0 w 83"/>
                  <a:gd name="T7" fmla="*/ 0 h 151"/>
                  <a:gd name="T8" fmla="*/ 0 w 83"/>
                  <a:gd name="T9" fmla="*/ 0 h 1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3" h="151">
                    <a:moveTo>
                      <a:pt x="0" y="0"/>
                    </a:moveTo>
                    <a:lnTo>
                      <a:pt x="0" y="41"/>
                    </a:lnTo>
                    <a:lnTo>
                      <a:pt x="0" y="43"/>
                    </a:lnTo>
                    <a:lnTo>
                      <a:pt x="69" y="101"/>
                    </a:lnTo>
                    <a:lnTo>
                      <a:pt x="83" y="15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08" name="Freeform 71"/>
              <p:cNvSpPr>
                <a:spLocks/>
              </p:cNvSpPr>
              <p:nvPr/>
            </p:nvSpPr>
            <p:spPr bwMode="auto">
              <a:xfrm>
                <a:off x="4203" y="1408"/>
                <a:ext cx="22" cy="8"/>
              </a:xfrm>
              <a:custGeom>
                <a:avLst/>
                <a:gdLst>
                  <a:gd name="T0" fmla="*/ 0 w 114"/>
                  <a:gd name="T1" fmla="*/ 0 h 34"/>
                  <a:gd name="T2" fmla="*/ 0 w 114"/>
                  <a:gd name="T3" fmla="*/ 0 h 34"/>
                  <a:gd name="T4" fmla="*/ 0 w 114"/>
                  <a:gd name="T5" fmla="*/ 0 h 34"/>
                  <a:gd name="T6" fmla="*/ 0 w 114"/>
                  <a:gd name="T7" fmla="*/ 0 h 34"/>
                  <a:gd name="T8" fmla="*/ 0 w 114"/>
                  <a:gd name="T9" fmla="*/ 0 h 34"/>
                  <a:gd name="T10" fmla="*/ 0 w 114"/>
                  <a:gd name="T11" fmla="*/ 0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4" h="34">
                    <a:moveTo>
                      <a:pt x="0" y="34"/>
                    </a:moveTo>
                    <a:lnTo>
                      <a:pt x="46" y="34"/>
                    </a:lnTo>
                    <a:lnTo>
                      <a:pt x="72" y="27"/>
                    </a:lnTo>
                    <a:lnTo>
                      <a:pt x="95" y="17"/>
                    </a:lnTo>
                    <a:lnTo>
                      <a:pt x="114" y="0"/>
                    </a:lnTo>
                    <a:lnTo>
                      <a:pt x="77" y="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09" name="Freeform 72"/>
              <p:cNvSpPr>
                <a:spLocks/>
              </p:cNvSpPr>
              <p:nvPr/>
            </p:nvSpPr>
            <p:spPr bwMode="auto">
              <a:xfrm>
                <a:off x="4211" y="1412"/>
                <a:ext cx="15" cy="71"/>
              </a:xfrm>
              <a:custGeom>
                <a:avLst/>
                <a:gdLst>
                  <a:gd name="T0" fmla="*/ 0 w 73"/>
                  <a:gd name="T1" fmla="*/ 0 h 281"/>
                  <a:gd name="T2" fmla="*/ 0 w 73"/>
                  <a:gd name="T3" fmla="*/ 0 h 281"/>
                  <a:gd name="T4" fmla="*/ 0 w 73"/>
                  <a:gd name="T5" fmla="*/ 0 h 281"/>
                  <a:gd name="T6" fmla="*/ 0 w 73"/>
                  <a:gd name="T7" fmla="*/ 0 h 281"/>
                  <a:gd name="T8" fmla="*/ 0 w 73"/>
                  <a:gd name="T9" fmla="*/ 0 h 281"/>
                  <a:gd name="T10" fmla="*/ 0 w 73"/>
                  <a:gd name="T11" fmla="*/ 0 h 281"/>
                  <a:gd name="T12" fmla="*/ 0 w 73"/>
                  <a:gd name="T13" fmla="*/ 0 h 281"/>
                  <a:gd name="T14" fmla="*/ 0 w 73"/>
                  <a:gd name="T15" fmla="*/ 0 h 281"/>
                  <a:gd name="T16" fmla="*/ 0 w 73"/>
                  <a:gd name="T17" fmla="*/ 0 h 28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3" h="281">
                    <a:moveTo>
                      <a:pt x="48" y="0"/>
                    </a:moveTo>
                    <a:lnTo>
                      <a:pt x="73" y="0"/>
                    </a:lnTo>
                    <a:lnTo>
                      <a:pt x="73" y="11"/>
                    </a:lnTo>
                    <a:lnTo>
                      <a:pt x="22" y="11"/>
                    </a:lnTo>
                    <a:lnTo>
                      <a:pt x="16" y="16"/>
                    </a:lnTo>
                    <a:lnTo>
                      <a:pt x="16" y="41"/>
                    </a:lnTo>
                    <a:lnTo>
                      <a:pt x="7" y="44"/>
                    </a:lnTo>
                    <a:lnTo>
                      <a:pt x="0" y="61"/>
                    </a:lnTo>
                    <a:lnTo>
                      <a:pt x="0" y="28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10" name="Line 73"/>
              <p:cNvSpPr>
                <a:spLocks noChangeShapeType="1"/>
              </p:cNvSpPr>
              <p:nvPr/>
            </p:nvSpPr>
            <p:spPr bwMode="auto">
              <a:xfrm>
                <a:off x="4200" y="1484"/>
                <a:ext cx="1" cy="3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11" name="Freeform 74"/>
              <p:cNvSpPr>
                <a:spLocks/>
              </p:cNvSpPr>
              <p:nvPr/>
            </p:nvSpPr>
            <p:spPr bwMode="auto">
              <a:xfrm>
                <a:off x="4185" y="1531"/>
                <a:ext cx="22" cy="70"/>
              </a:xfrm>
              <a:custGeom>
                <a:avLst/>
                <a:gdLst>
                  <a:gd name="T0" fmla="*/ 0 w 109"/>
                  <a:gd name="T1" fmla="*/ 0 h 278"/>
                  <a:gd name="T2" fmla="*/ 0 w 109"/>
                  <a:gd name="T3" fmla="*/ 0 h 278"/>
                  <a:gd name="T4" fmla="*/ 0 w 109"/>
                  <a:gd name="T5" fmla="*/ 0 h 278"/>
                  <a:gd name="T6" fmla="*/ 0 w 109"/>
                  <a:gd name="T7" fmla="*/ 0 h 278"/>
                  <a:gd name="T8" fmla="*/ 0 w 109"/>
                  <a:gd name="T9" fmla="*/ 0 h 278"/>
                  <a:gd name="T10" fmla="*/ 0 w 109"/>
                  <a:gd name="T11" fmla="*/ 0 h 278"/>
                  <a:gd name="T12" fmla="*/ 0 w 109"/>
                  <a:gd name="T13" fmla="*/ 0 h 278"/>
                  <a:gd name="T14" fmla="*/ 0 w 109"/>
                  <a:gd name="T15" fmla="*/ 0 h 278"/>
                  <a:gd name="T16" fmla="*/ 0 w 109"/>
                  <a:gd name="T17" fmla="*/ 0 h 278"/>
                  <a:gd name="T18" fmla="*/ 0 w 109"/>
                  <a:gd name="T19" fmla="*/ 0 h 278"/>
                  <a:gd name="T20" fmla="*/ 0 w 109"/>
                  <a:gd name="T21" fmla="*/ 0 h 278"/>
                  <a:gd name="T22" fmla="*/ 0 w 109"/>
                  <a:gd name="T23" fmla="*/ 0 h 278"/>
                  <a:gd name="T24" fmla="*/ 0 w 109"/>
                  <a:gd name="T25" fmla="*/ 0 h 2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9" h="278">
                    <a:moveTo>
                      <a:pt x="97" y="1"/>
                    </a:moveTo>
                    <a:lnTo>
                      <a:pt x="109" y="5"/>
                    </a:lnTo>
                    <a:lnTo>
                      <a:pt x="109" y="254"/>
                    </a:lnTo>
                    <a:lnTo>
                      <a:pt x="15" y="273"/>
                    </a:lnTo>
                    <a:lnTo>
                      <a:pt x="5" y="273"/>
                    </a:lnTo>
                    <a:lnTo>
                      <a:pt x="0" y="278"/>
                    </a:lnTo>
                    <a:lnTo>
                      <a:pt x="5" y="273"/>
                    </a:lnTo>
                    <a:lnTo>
                      <a:pt x="5" y="23"/>
                    </a:lnTo>
                    <a:lnTo>
                      <a:pt x="107" y="0"/>
                    </a:lnTo>
                    <a:lnTo>
                      <a:pt x="107" y="5"/>
                    </a:lnTo>
                    <a:lnTo>
                      <a:pt x="109" y="5"/>
                    </a:lnTo>
                    <a:lnTo>
                      <a:pt x="15" y="28"/>
                    </a:lnTo>
                    <a:lnTo>
                      <a:pt x="15" y="27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12" name="Freeform 75"/>
              <p:cNvSpPr>
                <a:spLocks/>
              </p:cNvSpPr>
              <p:nvPr/>
            </p:nvSpPr>
            <p:spPr bwMode="auto">
              <a:xfrm>
                <a:off x="4130" y="1559"/>
                <a:ext cx="50" cy="50"/>
              </a:xfrm>
              <a:custGeom>
                <a:avLst/>
                <a:gdLst>
                  <a:gd name="T0" fmla="*/ 0 w 250"/>
                  <a:gd name="T1" fmla="*/ 0 h 199"/>
                  <a:gd name="T2" fmla="*/ 0 w 250"/>
                  <a:gd name="T3" fmla="*/ 0 h 199"/>
                  <a:gd name="T4" fmla="*/ 0 w 250"/>
                  <a:gd name="T5" fmla="*/ 0 h 199"/>
                  <a:gd name="T6" fmla="*/ 0 w 250"/>
                  <a:gd name="T7" fmla="*/ 0 h 199"/>
                  <a:gd name="T8" fmla="*/ 0 w 250"/>
                  <a:gd name="T9" fmla="*/ 0 h 199"/>
                  <a:gd name="T10" fmla="*/ 0 w 250"/>
                  <a:gd name="T11" fmla="*/ 0 h 199"/>
                  <a:gd name="T12" fmla="*/ 0 w 250"/>
                  <a:gd name="T13" fmla="*/ 0 h 199"/>
                  <a:gd name="T14" fmla="*/ 0 w 250"/>
                  <a:gd name="T15" fmla="*/ 0 h 199"/>
                  <a:gd name="T16" fmla="*/ 0 w 250"/>
                  <a:gd name="T17" fmla="*/ 0 h 199"/>
                  <a:gd name="T18" fmla="*/ 0 w 250"/>
                  <a:gd name="T19" fmla="*/ 0 h 199"/>
                  <a:gd name="T20" fmla="*/ 0 w 250"/>
                  <a:gd name="T21" fmla="*/ 0 h 199"/>
                  <a:gd name="T22" fmla="*/ 0 w 250"/>
                  <a:gd name="T23" fmla="*/ 0 h 199"/>
                  <a:gd name="T24" fmla="*/ 0 w 250"/>
                  <a:gd name="T25" fmla="*/ 0 h 199"/>
                  <a:gd name="T26" fmla="*/ 0 w 250"/>
                  <a:gd name="T27" fmla="*/ 0 h 199"/>
                  <a:gd name="T28" fmla="*/ 0 w 250"/>
                  <a:gd name="T29" fmla="*/ 0 h 199"/>
                  <a:gd name="T30" fmla="*/ 0 w 250"/>
                  <a:gd name="T31" fmla="*/ 0 h 19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0" h="199">
                    <a:moveTo>
                      <a:pt x="250" y="167"/>
                    </a:moveTo>
                    <a:lnTo>
                      <a:pt x="250" y="183"/>
                    </a:lnTo>
                    <a:lnTo>
                      <a:pt x="219" y="189"/>
                    </a:lnTo>
                    <a:lnTo>
                      <a:pt x="219" y="197"/>
                    </a:lnTo>
                    <a:lnTo>
                      <a:pt x="219" y="167"/>
                    </a:lnTo>
                    <a:lnTo>
                      <a:pt x="213" y="167"/>
                    </a:lnTo>
                    <a:lnTo>
                      <a:pt x="213" y="199"/>
                    </a:lnTo>
                    <a:lnTo>
                      <a:pt x="219" y="197"/>
                    </a:lnTo>
                    <a:lnTo>
                      <a:pt x="213" y="199"/>
                    </a:lnTo>
                    <a:lnTo>
                      <a:pt x="162" y="196"/>
                    </a:lnTo>
                    <a:lnTo>
                      <a:pt x="162" y="161"/>
                    </a:lnTo>
                    <a:lnTo>
                      <a:pt x="153" y="158"/>
                    </a:lnTo>
                    <a:lnTo>
                      <a:pt x="153" y="43"/>
                    </a:lnTo>
                    <a:lnTo>
                      <a:pt x="160" y="38"/>
                    </a:lnTo>
                    <a:lnTo>
                      <a:pt x="0" y="21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13" name="Freeform 76"/>
              <p:cNvSpPr>
                <a:spLocks/>
              </p:cNvSpPr>
              <p:nvPr/>
            </p:nvSpPr>
            <p:spPr bwMode="auto">
              <a:xfrm>
                <a:off x="4141" y="1566"/>
                <a:ext cx="1" cy="27"/>
              </a:xfrm>
              <a:custGeom>
                <a:avLst/>
                <a:gdLst>
                  <a:gd name="T0" fmla="*/ 0 w 8"/>
                  <a:gd name="T1" fmla="*/ 0 h 111"/>
                  <a:gd name="T2" fmla="*/ 0 w 8"/>
                  <a:gd name="T3" fmla="*/ 0 h 111"/>
                  <a:gd name="T4" fmla="*/ 0 w 8"/>
                  <a:gd name="T5" fmla="*/ 0 h 111"/>
                  <a:gd name="T6" fmla="*/ 0 w 8"/>
                  <a:gd name="T7" fmla="*/ 0 h 111"/>
                  <a:gd name="T8" fmla="*/ 0 w 8"/>
                  <a:gd name="T9" fmla="*/ 0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111">
                    <a:moveTo>
                      <a:pt x="0" y="0"/>
                    </a:moveTo>
                    <a:lnTo>
                      <a:pt x="0" y="107"/>
                    </a:lnTo>
                    <a:lnTo>
                      <a:pt x="8" y="111"/>
                    </a:lnTo>
                    <a:lnTo>
                      <a:pt x="6" y="110"/>
                    </a:lnTo>
                    <a:lnTo>
                      <a:pt x="6" y="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14" name="Line 77"/>
              <p:cNvSpPr>
                <a:spLocks noChangeShapeType="1"/>
              </p:cNvSpPr>
              <p:nvPr/>
            </p:nvSpPr>
            <p:spPr bwMode="auto">
              <a:xfrm flipV="1">
                <a:off x="4150" y="1551"/>
                <a:ext cx="4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15" name="Freeform 78"/>
              <p:cNvSpPr>
                <a:spLocks/>
              </p:cNvSpPr>
              <p:nvPr/>
            </p:nvSpPr>
            <p:spPr bwMode="auto">
              <a:xfrm>
                <a:off x="4162" y="1562"/>
                <a:ext cx="19" cy="6"/>
              </a:xfrm>
              <a:custGeom>
                <a:avLst/>
                <a:gdLst>
                  <a:gd name="T0" fmla="*/ 0 w 96"/>
                  <a:gd name="T1" fmla="*/ 0 h 25"/>
                  <a:gd name="T2" fmla="*/ 0 w 96"/>
                  <a:gd name="T3" fmla="*/ 0 h 25"/>
                  <a:gd name="T4" fmla="*/ 0 w 96"/>
                  <a:gd name="T5" fmla="*/ 0 h 25"/>
                  <a:gd name="T6" fmla="*/ 0 w 96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6" h="25">
                    <a:moveTo>
                      <a:pt x="0" y="0"/>
                    </a:moveTo>
                    <a:lnTo>
                      <a:pt x="0" y="25"/>
                    </a:lnTo>
                    <a:lnTo>
                      <a:pt x="85" y="7"/>
                    </a:lnTo>
                    <a:lnTo>
                      <a:pt x="96" y="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16" name="Line 79"/>
              <p:cNvSpPr>
                <a:spLocks noChangeShapeType="1"/>
              </p:cNvSpPr>
              <p:nvPr/>
            </p:nvSpPr>
            <p:spPr bwMode="auto">
              <a:xfrm>
                <a:off x="4185" y="1532"/>
                <a:ext cx="10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17" name="Line 80"/>
              <p:cNvSpPr>
                <a:spLocks noChangeShapeType="1"/>
              </p:cNvSpPr>
              <p:nvPr/>
            </p:nvSpPr>
            <p:spPr bwMode="auto">
              <a:xfrm flipV="1">
                <a:off x="4185" y="1520"/>
                <a:ext cx="1" cy="1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18" name="Line 81"/>
              <p:cNvSpPr>
                <a:spLocks noChangeShapeType="1"/>
              </p:cNvSpPr>
              <p:nvPr/>
            </p:nvSpPr>
            <p:spPr bwMode="auto">
              <a:xfrm>
                <a:off x="4168" y="1520"/>
                <a:ext cx="1" cy="1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19" name="Freeform 82"/>
              <p:cNvSpPr>
                <a:spLocks/>
              </p:cNvSpPr>
              <p:nvPr/>
            </p:nvSpPr>
            <p:spPr bwMode="auto">
              <a:xfrm>
                <a:off x="4165" y="1602"/>
                <a:ext cx="6" cy="5"/>
              </a:xfrm>
              <a:custGeom>
                <a:avLst/>
                <a:gdLst>
                  <a:gd name="T0" fmla="*/ 0 w 27"/>
                  <a:gd name="T1" fmla="*/ 0 h 22"/>
                  <a:gd name="T2" fmla="*/ 0 w 27"/>
                  <a:gd name="T3" fmla="*/ 0 h 22"/>
                  <a:gd name="T4" fmla="*/ 0 w 27"/>
                  <a:gd name="T5" fmla="*/ 0 h 22"/>
                  <a:gd name="T6" fmla="*/ 0 w 27"/>
                  <a:gd name="T7" fmla="*/ 0 h 22"/>
                  <a:gd name="T8" fmla="*/ 0 w 27"/>
                  <a:gd name="T9" fmla="*/ 0 h 22"/>
                  <a:gd name="T10" fmla="*/ 0 w 27"/>
                  <a:gd name="T11" fmla="*/ 0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7" h="22">
                    <a:moveTo>
                      <a:pt x="17" y="9"/>
                    </a:moveTo>
                    <a:lnTo>
                      <a:pt x="0" y="18"/>
                    </a:lnTo>
                    <a:lnTo>
                      <a:pt x="27" y="22"/>
                    </a:lnTo>
                    <a:lnTo>
                      <a:pt x="27" y="2"/>
                    </a:lnTo>
                    <a:lnTo>
                      <a:pt x="0" y="0"/>
                    </a:lnTo>
                    <a:lnTo>
                      <a:pt x="0" y="1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20" name="Freeform 83"/>
              <p:cNvSpPr>
                <a:spLocks/>
              </p:cNvSpPr>
              <p:nvPr/>
            </p:nvSpPr>
            <p:spPr bwMode="auto">
              <a:xfrm>
                <a:off x="4174" y="1613"/>
                <a:ext cx="6" cy="7"/>
              </a:xfrm>
              <a:custGeom>
                <a:avLst/>
                <a:gdLst>
                  <a:gd name="T0" fmla="*/ 0 w 33"/>
                  <a:gd name="T1" fmla="*/ 0 h 28"/>
                  <a:gd name="T2" fmla="*/ 0 w 33"/>
                  <a:gd name="T3" fmla="*/ 0 h 28"/>
                  <a:gd name="T4" fmla="*/ 0 w 33"/>
                  <a:gd name="T5" fmla="*/ 0 h 28"/>
                  <a:gd name="T6" fmla="*/ 0 w 33"/>
                  <a:gd name="T7" fmla="*/ 0 h 28"/>
                  <a:gd name="T8" fmla="*/ 0 w 33"/>
                  <a:gd name="T9" fmla="*/ 0 h 28"/>
                  <a:gd name="T10" fmla="*/ 0 w 33"/>
                  <a:gd name="T11" fmla="*/ 0 h 28"/>
                  <a:gd name="T12" fmla="*/ 0 w 33"/>
                  <a:gd name="T13" fmla="*/ 0 h 28"/>
                  <a:gd name="T14" fmla="*/ 0 w 33"/>
                  <a:gd name="T15" fmla="*/ 0 h 28"/>
                  <a:gd name="T16" fmla="*/ 0 w 33"/>
                  <a:gd name="T17" fmla="*/ 0 h 28"/>
                  <a:gd name="T18" fmla="*/ 0 w 33"/>
                  <a:gd name="T19" fmla="*/ 0 h 28"/>
                  <a:gd name="T20" fmla="*/ 0 w 33"/>
                  <a:gd name="T21" fmla="*/ 0 h 28"/>
                  <a:gd name="T22" fmla="*/ 0 w 33"/>
                  <a:gd name="T23" fmla="*/ 0 h 2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3" h="28">
                    <a:moveTo>
                      <a:pt x="0" y="0"/>
                    </a:moveTo>
                    <a:lnTo>
                      <a:pt x="0" y="10"/>
                    </a:lnTo>
                    <a:lnTo>
                      <a:pt x="3" y="12"/>
                    </a:lnTo>
                    <a:lnTo>
                      <a:pt x="3" y="19"/>
                    </a:lnTo>
                    <a:lnTo>
                      <a:pt x="12" y="21"/>
                    </a:lnTo>
                    <a:lnTo>
                      <a:pt x="12" y="26"/>
                    </a:lnTo>
                    <a:lnTo>
                      <a:pt x="24" y="28"/>
                    </a:lnTo>
                    <a:lnTo>
                      <a:pt x="24" y="21"/>
                    </a:lnTo>
                    <a:lnTo>
                      <a:pt x="29" y="19"/>
                    </a:lnTo>
                    <a:lnTo>
                      <a:pt x="29" y="12"/>
                    </a:lnTo>
                    <a:lnTo>
                      <a:pt x="33" y="10"/>
                    </a:lnTo>
                    <a:lnTo>
                      <a:pt x="33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21" name="Freeform 84"/>
              <p:cNvSpPr>
                <a:spLocks/>
              </p:cNvSpPr>
              <p:nvPr/>
            </p:nvSpPr>
            <p:spPr bwMode="auto">
              <a:xfrm>
                <a:off x="4222" y="1416"/>
                <a:ext cx="4" cy="66"/>
              </a:xfrm>
              <a:custGeom>
                <a:avLst/>
                <a:gdLst>
                  <a:gd name="T0" fmla="*/ 0 w 18"/>
                  <a:gd name="T1" fmla="*/ 0 h 263"/>
                  <a:gd name="T2" fmla="*/ 0 w 18"/>
                  <a:gd name="T3" fmla="*/ 0 h 263"/>
                  <a:gd name="T4" fmla="*/ 0 w 18"/>
                  <a:gd name="T5" fmla="*/ 0 h 263"/>
                  <a:gd name="T6" fmla="*/ 0 w 18"/>
                  <a:gd name="T7" fmla="*/ 0 h 263"/>
                  <a:gd name="T8" fmla="*/ 0 w 18"/>
                  <a:gd name="T9" fmla="*/ 0 h 2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" h="263">
                    <a:moveTo>
                      <a:pt x="18" y="263"/>
                    </a:moveTo>
                    <a:lnTo>
                      <a:pt x="18" y="45"/>
                    </a:lnTo>
                    <a:lnTo>
                      <a:pt x="10" y="28"/>
                    </a:lnTo>
                    <a:lnTo>
                      <a:pt x="0" y="25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22" name="Freeform 85"/>
              <p:cNvSpPr>
                <a:spLocks/>
              </p:cNvSpPr>
              <p:nvPr/>
            </p:nvSpPr>
            <p:spPr bwMode="auto">
              <a:xfrm>
                <a:off x="4224" y="1404"/>
                <a:ext cx="2" cy="6"/>
              </a:xfrm>
              <a:custGeom>
                <a:avLst/>
                <a:gdLst>
                  <a:gd name="T0" fmla="*/ 0 w 9"/>
                  <a:gd name="T1" fmla="*/ 0 h 23"/>
                  <a:gd name="T2" fmla="*/ 0 w 9"/>
                  <a:gd name="T3" fmla="*/ 0 h 23"/>
                  <a:gd name="T4" fmla="*/ 0 w 9"/>
                  <a:gd name="T5" fmla="*/ 0 h 23"/>
                  <a:gd name="T6" fmla="*/ 0 w 9"/>
                  <a:gd name="T7" fmla="*/ 0 h 23"/>
                  <a:gd name="T8" fmla="*/ 0 w 9"/>
                  <a:gd name="T9" fmla="*/ 0 h 23"/>
                  <a:gd name="T10" fmla="*/ 0 w 9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" h="23">
                    <a:moveTo>
                      <a:pt x="0" y="23"/>
                    </a:moveTo>
                    <a:lnTo>
                      <a:pt x="9" y="23"/>
                    </a:lnTo>
                    <a:lnTo>
                      <a:pt x="9" y="11"/>
                    </a:lnTo>
                    <a:lnTo>
                      <a:pt x="6" y="11"/>
                    </a:lnTo>
                    <a:lnTo>
                      <a:pt x="5" y="0"/>
                    </a:lnTo>
                    <a:lnTo>
                      <a:pt x="9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23" name="Freeform 86"/>
              <p:cNvSpPr>
                <a:spLocks/>
              </p:cNvSpPr>
              <p:nvPr/>
            </p:nvSpPr>
            <p:spPr bwMode="auto">
              <a:xfrm>
                <a:off x="4205" y="1396"/>
                <a:ext cx="20" cy="5"/>
              </a:xfrm>
              <a:custGeom>
                <a:avLst/>
                <a:gdLst>
                  <a:gd name="T0" fmla="*/ 0 w 103"/>
                  <a:gd name="T1" fmla="*/ 0 h 20"/>
                  <a:gd name="T2" fmla="*/ 0 w 103"/>
                  <a:gd name="T3" fmla="*/ 0 h 20"/>
                  <a:gd name="T4" fmla="*/ 0 w 103"/>
                  <a:gd name="T5" fmla="*/ 0 h 20"/>
                  <a:gd name="T6" fmla="*/ 0 w 103"/>
                  <a:gd name="T7" fmla="*/ 0 h 20"/>
                  <a:gd name="T8" fmla="*/ 0 w 103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3" h="20">
                    <a:moveTo>
                      <a:pt x="103" y="16"/>
                    </a:moveTo>
                    <a:lnTo>
                      <a:pt x="94" y="20"/>
                    </a:lnTo>
                    <a:lnTo>
                      <a:pt x="88" y="16"/>
                    </a:lnTo>
                    <a:lnTo>
                      <a:pt x="35" y="5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24" name="Freeform 87"/>
              <p:cNvSpPr>
                <a:spLocks/>
              </p:cNvSpPr>
              <p:nvPr/>
            </p:nvSpPr>
            <p:spPr bwMode="auto">
              <a:xfrm>
                <a:off x="4213" y="1373"/>
                <a:ext cx="1" cy="24"/>
              </a:xfrm>
              <a:custGeom>
                <a:avLst/>
                <a:gdLst>
                  <a:gd name="T0" fmla="*/ 1 w 2"/>
                  <a:gd name="T1" fmla="*/ 0 h 98"/>
                  <a:gd name="T2" fmla="*/ 1 w 2"/>
                  <a:gd name="T3" fmla="*/ 0 h 98"/>
                  <a:gd name="T4" fmla="*/ 0 w 2"/>
                  <a:gd name="T5" fmla="*/ 0 h 9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" h="98">
                    <a:moveTo>
                      <a:pt x="2" y="98"/>
                    </a:moveTo>
                    <a:lnTo>
                      <a:pt x="2" y="38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25" name="Freeform 88"/>
              <p:cNvSpPr>
                <a:spLocks/>
              </p:cNvSpPr>
              <p:nvPr/>
            </p:nvSpPr>
            <p:spPr bwMode="auto">
              <a:xfrm>
                <a:off x="4212" y="1368"/>
                <a:ext cx="12" cy="31"/>
              </a:xfrm>
              <a:custGeom>
                <a:avLst/>
                <a:gdLst>
                  <a:gd name="T0" fmla="*/ 0 w 61"/>
                  <a:gd name="T1" fmla="*/ 0 h 125"/>
                  <a:gd name="T2" fmla="*/ 0 w 61"/>
                  <a:gd name="T3" fmla="*/ 0 h 125"/>
                  <a:gd name="T4" fmla="*/ 0 w 61"/>
                  <a:gd name="T5" fmla="*/ 0 h 1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1" h="125">
                    <a:moveTo>
                      <a:pt x="0" y="0"/>
                    </a:moveTo>
                    <a:lnTo>
                      <a:pt x="45" y="125"/>
                    </a:lnTo>
                    <a:lnTo>
                      <a:pt x="61" y="11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26" name="Freeform 89"/>
              <p:cNvSpPr>
                <a:spLocks/>
              </p:cNvSpPr>
              <p:nvPr/>
            </p:nvSpPr>
            <p:spPr bwMode="auto">
              <a:xfrm>
                <a:off x="4194" y="1382"/>
                <a:ext cx="28" cy="18"/>
              </a:xfrm>
              <a:custGeom>
                <a:avLst/>
                <a:gdLst>
                  <a:gd name="T0" fmla="*/ 0 w 140"/>
                  <a:gd name="T1" fmla="*/ 0 h 72"/>
                  <a:gd name="T2" fmla="*/ 0 w 140"/>
                  <a:gd name="T3" fmla="*/ 0 h 72"/>
                  <a:gd name="T4" fmla="*/ 0 w 140"/>
                  <a:gd name="T5" fmla="*/ 0 h 72"/>
                  <a:gd name="T6" fmla="*/ 0 w 140"/>
                  <a:gd name="T7" fmla="*/ 0 h 7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72">
                    <a:moveTo>
                      <a:pt x="140" y="72"/>
                    </a:moveTo>
                    <a:lnTo>
                      <a:pt x="99" y="0"/>
                    </a:lnTo>
                    <a:lnTo>
                      <a:pt x="0" y="6"/>
                    </a:lnTo>
                    <a:lnTo>
                      <a:pt x="0" y="5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27" name="Freeform 90"/>
              <p:cNvSpPr>
                <a:spLocks/>
              </p:cNvSpPr>
              <p:nvPr/>
            </p:nvSpPr>
            <p:spPr bwMode="auto">
              <a:xfrm>
                <a:off x="4186" y="1371"/>
                <a:ext cx="8" cy="9"/>
              </a:xfrm>
              <a:custGeom>
                <a:avLst/>
                <a:gdLst>
                  <a:gd name="T0" fmla="*/ 0 w 43"/>
                  <a:gd name="T1" fmla="*/ 0 h 35"/>
                  <a:gd name="T2" fmla="*/ 0 w 43"/>
                  <a:gd name="T3" fmla="*/ 0 h 35"/>
                  <a:gd name="T4" fmla="*/ 0 w 43"/>
                  <a:gd name="T5" fmla="*/ 0 h 35"/>
                  <a:gd name="T6" fmla="*/ 0 w 43"/>
                  <a:gd name="T7" fmla="*/ 0 h 35"/>
                  <a:gd name="T8" fmla="*/ 0 w 43"/>
                  <a:gd name="T9" fmla="*/ 0 h 35"/>
                  <a:gd name="T10" fmla="*/ 0 w 43"/>
                  <a:gd name="T11" fmla="*/ 0 h 35"/>
                  <a:gd name="T12" fmla="*/ 0 w 43"/>
                  <a:gd name="T13" fmla="*/ 0 h 35"/>
                  <a:gd name="T14" fmla="*/ 0 w 43"/>
                  <a:gd name="T15" fmla="*/ 0 h 35"/>
                  <a:gd name="T16" fmla="*/ 0 w 43"/>
                  <a:gd name="T17" fmla="*/ 0 h 35"/>
                  <a:gd name="T18" fmla="*/ 0 w 43"/>
                  <a:gd name="T19" fmla="*/ 0 h 35"/>
                  <a:gd name="T20" fmla="*/ 0 w 43"/>
                  <a:gd name="T21" fmla="*/ 0 h 35"/>
                  <a:gd name="T22" fmla="*/ 0 w 43"/>
                  <a:gd name="T23" fmla="*/ 0 h 35"/>
                  <a:gd name="T24" fmla="*/ 0 w 43"/>
                  <a:gd name="T25" fmla="*/ 0 h 35"/>
                  <a:gd name="T26" fmla="*/ 0 w 43"/>
                  <a:gd name="T27" fmla="*/ 0 h 35"/>
                  <a:gd name="T28" fmla="*/ 0 w 43"/>
                  <a:gd name="T29" fmla="*/ 0 h 35"/>
                  <a:gd name="T30" fmla="*/ 0 w 43"/>
                  <a:gd name="T31" fmla="*/ 0 h 35"/>
                  <a:gd name="T32" fmla="*/ 0 w 43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35">
                    <a:moveTo>
                      <a:pt x="39" y="35"/>
                    </a:moveTo>
                    <a:lnTo>
                      <a:pt x="43" y="33"/>
                    </a:lnTo>
                    <a:lnTo>
                      <a:pt x="43" y="31"/>
                    </a:lnTo>
                    <a:lnTo>
                      <a:pt x="42" y="23"/>
                    </a:lnTo>
                    <a:lnTo>
                      <a:pt x="38" y="17"/>
                    </a:lnTo>
                    <a:lnTo>
                      <a:pt x="30" y="9"/>
                    </a:lnTo>
                    <a:lnTo>
                      <a:pt x="21" y="4"/>
                    </a:lnTo>
                    <a:lnTo>
                      <a:pt x="12" y="0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0" y="5"/>
                    </a:lnTo>
                    <a:lnTo>
                      <a:pt x="2" y="12"/>
                    </a:lnTo>
                    <a:lnTo>
                      <a:pt x="6" y="18"/>
                    </a:lnTo>
                    <a:lnTo>
                      <a:pt x="15" y="26"/>
                    </a:lnTo>
                    <a:lnTo>
                      <a:pt x="24" y="32"/>
                    </a:lnTo>
                    <a:lnTo>
                      <a:pt x="32" y="35"/>
                    </a:lnTo>
                    <a:lnTo>
                      <a:pt x="39" y="35"/>
                    </a:lnTo>
                    <a:close/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28" name="Freeform 91"/>
              <p:cNvSpPr>
                <a:spLocks/>
              </p:cNvSpPr>
              <p:nvPr/>
            </p:nvSpPr>
            <p:spPr bwMode="auto">
              <a:xfrm>
                <a:off x="4192" y="1364"/>
                <a:ext cx="3" cy="5"/>
              </a:xfrm>
              <a:custGeom>
                <a:avLst/>
                <a:gdLst>
                  <a:gd name="T0" fmla="*/ 0 w 16"/>
                  <a:gd name="T1" fmla="*/ 0 h 18"/>
                  <a:gd name="T2" fmla="*/ 0 w 16"/>
                  <a:gd name="T3" fmla="*/ 0 h 18"/>
                  <a:gd name="T4" fmla="*/ 0 w 16"/>
                  <a:gd name="T5" fmla="*/ 0 h 18"/>
                  <a:gd name="T6" fmla="*/ 0 w 16"/>
                  <a:gd name="T7" fmla="*/ 0 h 18"/>
                  <a:gd name="T8" fmla="*/ 0 w 16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18">
                    <a:moveTo>
                      <a:pt x="16" y="18"/>
                    </a:moveTo>
                    <a:lnTo>
                      <a:pt x="15" y="15"/>
                    </a:lnTo>
                    <a:lnTo>
                      <a:pt x="15" y="13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29" name="Freeform 92"/>
              <p:cNvSpPr>
                <a:spLocks/>
              </p:cNvSpPr>
              <p:nvPr/>
            </p:nvSpPr>
            <p:spPr bwMode="auto">
              <a:xfrm>
                <a:off x="4185" y="1368"/>
                <a:ext cx="27" cy="2"/>
              </a:xfrm>
              <a:custGeom>
                <a:avLst/>
                <a:gdLst>
                  <a:gd name="T0" fmla="*/ 0 w 132"/>
                  <a:gd name="T1" fmla="*/ 0 h 9"/>
                  <a:gd name="T2" fmla="*/ 0 w 132"/>
                  <a:gd name="T3" fmla="*/ 0 h 9"/>
                  <a:gd name="T4" fmla="*/ 0 w 132"/>
                  <a:gd name="T5" fmla="*/ 0 h 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2" h="9">
                    <a:moveTo>
                      <a:pt x="0" y="9"/>
                    </a:moveTo>
                    <a:lnTo>
                      <a:pt x="80" y="0"/>
                    </a:lnTo>
                    <a:lnTo>
                      <a:pt x="132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30" name="Freeform 93"/>
              <p:cNvSpPr>
                <a:spLocks/>
              </p:cNvSpPr>
              <p:nvPr/>
            </p:nvSpPr>
            <p:spPr bwMode="auto">
              <a:xfrm>
                <a:off x="4203" y="1369"/>
                <a:ext cx="10" cy="9"/>
              </a:xfrm>
              <a:custGeom>
                <a:avLst/>
                <a:gdLst>
                  <a:gd name="T0" fmla="*/ 0 w 46"/>
                  <a:gd name="T1" fmla="*/ 0 h 37"/>
                  <a:gd name="T2" fmla="*/ 0 w 46"/>
                  <a:gd name="T3" fmla="*/ 0 h 37"/>
                  <a:gd name="T4" fmla="*/ 0 w 46"/>
                  <a:gd name="T5" fmla="*/ 0 h 37"/>
                  <a:gd name="T6" fmla="*/ 0 w 46"/>
                  <a:gd name="T7" fmla="*/ 0 h 37"/>
                  <a:gd name="T8" fmla="*/ 0 w 46"/>
                  <a:gd name="T9" fmla="*/ 0 h 37"/>
                  <a:gd name="T10" fmla="*/ 0 w 46"/>
                  <a:gd name="T11" fmla="*/ 0 h 37"/>
                  <a:gd name="T12" fmla="*/ 0 w 46"/>
                  <a:gd name="T13" fmla="*/ 0 h 37"/>
                  <a:gd name="T14" fmla="*/ 0 w 46"/>
                  <a:gd name="T15" fmla="*/ 0 h 37"/>
                  <a:gd name="T16" fmla="*/ 0 w 46"/>
                  <a:gd name="T17" fmla="*/ 0 h 37"/>
                  <a:gd name="T18" fmla="*/ 0 w 46"/>
                  <a:gd name="T19" fmla="*/ 0 h 37"/>
                  <a:gd name="T20" fmla="*/ 0 w 46"/>
                  <a:gd name="T21" fmla="*/ 0 h 37"/>
                  <a:gd name="T22" fmla="*/ 0 w 46"/>
                  <a:gd name="T23" fmla="*/ 0 h 37"/>
                  <a:gd name="T24" fmla="*/ 0 w 46"/>
                  <a:gd name="T25" fmla="*/ 0 h 37"/>
                  <a:gd name="T26" fmla="*/ 0 w 46"/>
                  <a:gd name="T27" fmla="*/ 0 h 37"/>
                  <a:gd name="T28" fmla="*/ 0 w 46"/>
                  <a:gd name="T29" fmla="*/ 0 h 37"/>
                  <a:gd name="T30" fmla="*/ 0 w 46"/>
                  <a:gd name="T31" fmla="*/ 0 h 37"/>
                  <a:gd name="T32" fmla="*/ 0 w 46"/>
                  <a:gd name="T33" fmla="*/ 0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37">
                    <a:moveTo>
                      <a:pt x="40" y="16"/>
                    </a:moveTo>
                    <a:lnTo>
                      <a:pt x="30" y="9"/>
                    </a:lnTo>
                    <a:lnTo>
                      <a:pt x="21" y="2"/>
                    </a:lnTo>
                    <a:lnTo>
                      <a:pt x="14" y="0"/>
                    </a:lnTo>
                    <a:lnTo>
                      <a:pt x="5" y="0"/>
                    </a:lnTo>
                    <a:lnTo>
                      <a:pt x="0" y="1"/>
                    </a:lnTo>
                    <a:lnTo>
                      <a:pt x="0" y="6"/>
                    </a:lnTo>
                    <a:lnTo>
                      <a:pt x="3" y="13"/>
                    </a:lnTo>
                    <a:lnTo>
                      <a:pt x="7" y="20"/>
                    </a:lnTo>
                    <a:lnTo>
                      <a:pt x="16" y="26"/>
                    </a:lnTo>
                    <a:lnTo>
                      <a:pt x="25" y="32"/>
                    </a:lnTo>
                    <a:lnTo>
                      <a:pt x="32" y="35"/>
                    </a:lnTo>
                    <a:lnTo>
                      <a:pt x="41" y="37"/>
                    </a:lnTo>
                    <a:lnTo>
                      <a:pt x="46" y="34"/>
                    </a:lnTo>
                    <a:lnTo>
                      <a:pt x="46" y="31"/>
                    </a:lnTo>
                    <a:lnTo>
                      <a:pt x="44" y="23"/>
                    </a:lnTo>
                    <a:lnTo>
                      <a:pt x="40" y="16"/>
                    </a:lnTo>
                    <a:close/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31" name="Line 94"/>
              <p:cNvSpPr>
                <a:spLocks noChangeShapeType="1"/>
              </p:cNvSpPr>
              <p:nvPr/>
            </p:nvSpPr>
            <p:spPr bwMode="auto">
              <a:xfrm flipH="1">
                <a:off x="4190" y="1371"/>
                <a:ext cx="1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32" name="Freeform 95"/>
              <p:cNvSpPr>
                <a:spLocks/>
              </p:cNvSpPr>
              <p:nvPr/>
            </p:nvSpPr>
            <p:spPr bwMode="auto">
              <a:xfrm>
                <a:off x="4183" y="1372"/>
                <a:ext cx="11" cy="12"/>
              </a:xfrm>
              <a:custGeom>
                <a:avLst/>
                <a:gdLst>
                  <a:gd name="T0" fmla="*/ 0 w 56"/>
                  <a:gd name="T1" fmla="*/ 0 h 46"/>
                  <a:gd name="T2" fmla="*/ 0 w 56"/>
                  <a:gd name="T3" fmla="*/ 0 h 46"/>
                  <a:gd name="T4" fmla="*/ 0 w 56"/>
                  <a:gd name="T5" fmla="*/ 0 h 46"/>
                  <a:gd name="T6" fmla="*/ 0 w 56"/>
                  <a:gd name="T7" fmla="*/ 0 h 46"/>
                  <a:gd name="T8" fmla="*/ 0 w 56"/>
                  <a:gd name="T9" fmla="*/ 0 h 46"/>
                  <a:gd name="T10" fmla="*/ 0 w 56"/>
                  <a:gd name="T11" fmla="*/ 0 h 4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6" h="46">
                    <a:moveTo>
                      <a:pt x="15" y="0"/>
                    </a:moveTo>
                    <a:lnTo>
                      <a:pt x="3" y="1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1" y="9"/>
                    </a:lnTo>
                    <a:lnTo>
                      <a:pt x="56" y="46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33" name="Freeform 96"/>
              <p:cNvSpPr>
                <a:spLocks/>
              </p:cNvSpPr>
              <p:nvPr/>
            </p:nvSpPr>
            <p:spPr bwMode="auto">
              <a:xfrm>
                <a:off x="4152" y="1381"/>
                <a:ext cx="28" cy="14"/>
              </a:xfrm>
              <a:custGeom>
                <a:avLst/>
                <a:gdLst>
                  <a:gd name="T0" fmla="*/ 0 w 142"/>
                  <a:gd name="T1" fmla="*/ 0 h 58"/>
                  <a:gd name="T2" fmla="*/ 0 w 142"/>
                  <a:gd name="T3" fmla="*/ 0 h 58"/>
                  <a:gd name="T4" fmla="*/ 0 w 142"/>
                  <a:gd name="T5" fmla="*/ 0 h 58"/>
                  <a:gd name="T6" fmla="*/ 0 w 142"/>
                  <a:gd name="T7" fmla="*/ 0 h 58"/>
                  <a:gd name="T8" fmla="*/ 0 w 142"/>
                  <a:gd name="T9" fmla="*/ 0 h 58"/>
                  <a:gd name="T10" fmla="*/ 0 w 142"/>
                  <a:gd name="T11" fmla="*/ 0 h 58"/>
                  <a:gd name="T12" fmla="*/ 0 w 142"/>
                  <a:gd name="T13" fmla="*/ 0 h 58"/>
                  <a:gd name="T14" fmla="*/ 0 w 142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2" h="58">
                    <a:moveTo>
                      <a:pt x="142" y="2"/>
                    </a:moveTo>
                    <a:lnTo>
                      <a:pt x="52" y="0"/>
                    </a:lnTo>
                    <a:lnTo>
                      <a:pt x="51" y="11"/>
                    </a:lnTo>
                    <a:lnTo>
                      <a:pt x="27" y="25"/>
                    </a:lnTo>
                    <a:lnTo>
                      <a:pt x="0" y="25"/>
                    </a:lnTo>
                    <a:lnTo>
                      <a:pt x="24" y="11"/>
                    </a:lnTo>
                    <a:lnTo>
                      <a:pt x="51" y="11"/>
                    </a:lnTo>
                    <a:lnTo>
                      <a:pt x="81" y="5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34" name="Line 97"/>
              <p:cNvSpPr>
                <a:spLocks noChangeShapeType="1"/>
              </p:cNvSpPr>
              <p:nvPr/>
            </p:nvSpPr>
            <p:spPr bwMode="auto">
              <a:xfrm flipH="1" flipV="1">
                <a:off x="4157" y="1387"/>
                <a:ext cx="6" cy="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35" name="Line 98"/>
              <p:cNvSpPr>
                <a:spLocks noChangeShapeType="1"/>
              </p:cNvSpPr>
              <p:nvPr/>
            </p:nvSpPr>
            <p:spPr bwMode="auto">
              <a:xfrm flipH="1" flipV="1">
                <a:off x="4135" y="1380"/>
                <a:ext cx="1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36" name="Freeform 99"/>
              <p:cNvSpPr>
                <a:spLocks/>
              </p:cNvSpPr>
              <p:nvPr/>
            </p:nvSpPr>
            <p:spPr bwMode="auto">
              <a:xfrm>
                <a:off x="4132" y="1371"/>
                <a:ext cx="20" cy="33"/>
              </a:xfrm>
              <a:custGeom>
                <a:avLst/>
                <a:gdLst>
                  <a:gd name="T0" fmla="*/ 0 w 98"/>
                  <a:gd name="T1" fmla="*/ 0 h 129"/>
                  <a:gd name="T2" fmla="*/ 0 w 98"/>
                  <a:gd name="T3" fmla="*/ 0 h 129"/>
                  <a:gd name="T4" fmla="*/ 0 w 98"/>
                  <a:gd name="T5" fmla="*/ 0 h 129"/>
                  <a:gd name="T6" fmla="*/ 0 w 98"/>
                  <a:gd name="T7" fmla="*/ 0 h 129"/>
                  <a:gd name="T8" fmla="*/ 0 w 98"/>
                  <a:gd name="T9" fmla="*/ 0 h 129"/>
                  <a:gd name="T10" fmla="*/ 0 w 98"/>
                  <a:gd name="T11" fmla="*/ 0 h 129"/>
                  <a:gd name="T12" fmla="*/ 0 w 98"/>
                  <a:gd name="T13" fmla="*/ 0 h 1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8" h="129">
                    <a:moveTo>
                      <a:pt x="11" y="0"/>
                    </a:moveTo>
                    <a:lnTo>
                      <a:pt x="0" y="89"/>
                    </a:lnTo>
                    <a:lnTo>
                      <a:pt x="0" y="94"/>
                    </a:lnTo>
                    <a:lnTo>
                      <a:pt x="19" y="129"/>
                    </a:lnTo>
                    <a:lnTo>
                      <a:pt x="30" y="126"/>
                    </a:lnTo>
                    <a:lnTo>
                      <a:pt x="59" y="111"/>
                    </a:lnTo>
                    <a:lnTo>
                      <a:pt x="98" y="10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37" name="Freeform 100"/>
              <p:cNvSpPr>
                <a:spLocks/>
              </p:cNvSpPr>
              <p:nvPr/>
            </p:nvSpPr>
            <p:spPr bwMode="auto">
              <a:xfrm>
                <a:off x="4140" y="1367"/>
                <a:ext cx="45" cy="3"/>
              </a:xfrm>
              <a:custGeom>
                <a:avLst/>
                <a:gdLst>
                  <a:gd name="T0" fmla="*/ 0 w 227"/>
                  <a:gd name="T1" fmla="*/ 0 h 14"/>
                  <a:gd name="T2" fmla="*/ 0 w 227"/>
                  <a:gd name="T3" fmla="*/ 0 h 14"/>
                  <a:gd name="T4" fmla="*/ 0 w 227"/>
                  <a:gd name="T5" fmla="*/ 0 h 1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7" h="14">
                    <a:moveTo>
                      <a:pt x="63" y="0"/>
                    </a:moveTo>
                    <a:lnTo>
                      <a:pt x="0" y="6"/>
                    </a:lnTo>
                    <a:lnTo>
                      <a:pt x="227" y="1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38" name="Line 101"/>
              <p:cNvSpPr>
                <a:spLocks noChangeShapeType="1"/>
              </p:cNvSpPr>
              <p:nvPr/>
            </p:nvSpPr>
            <p:spPr bwMode="auto">
              <a:xfrm flipH="1">
                <a:off x="4152" y="1365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39" name="Line 102"/>
              <p:cNvSpPr>
                <a:spLocks noChangeShapeType="1"/>
              </p:cNvSpPr>
              <p:nvPr/>
            </p:nvSpPr>
            <p:spPr bwMode="auto">
              <a:xfrm flipV="1">
                <a:off x="4155" y="1362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40" name="Line 103"/>
              <p:cNvSpPr>
                <a:spLocks noChangeShapeType="1"/>
              </p:cNvSpPr>
              <p:nvPr/>
            </p:nvSpPr>
            <p:spPr bwMode="auto">
              <a:xfrm flipH="1">
                <a:off x="4138" y="1368"/>
                <a:ext cx="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41" name="Line 104"/>
              <p:cNvSpPr>
                <a:spLocks noChangeShapeType="1"/>
              </p:cNvSpPr>
              <p:nvPr/>
            </p:nvSpPr>
            <p:spPr bwMode="auto">
              <a:xfrm flipH="1" flipV="1">
                <a:off x="4134" y="1307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42" name="Line 105"/>
              <p:cNvSpPr>
                <a:spLocks noChangeShapeType="1"/>
              </p:cNvSpPr>
              <p:nvPr/>
            </p:nvSpPr>
            <p:spPr bwMode="auto">
              <a:xfrm flipH="1">
                <a:off x="4091" y="1307"/>
                <a:ext cx="39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43" name="Line 106"/>
              <p:cNvSpPr>
                <a:spLocks noChangeShapeType="1"/>
              </p:cNvSpPr>
              <p:nvPr/>
            </p:nvSpPr>
            <p:spPr bwMode="auto">
              <a:xfrm flipH="1">
                <a:off x="4086" y="1307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44" name="Line 107"/>
              <p:cNvSpPr>
                <a:spLocks noChangeShapeType="1"/>
              </p:cNvSpPr>
              <p:nvPr/>
            </p:nvSpPr>
            <p:spPr bwMode="auto">
              <a:xfrm flipH="1" flipV="1">
                <a:off x="4060" y="1306"/>
                <a:ext cx="2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45" name="Line 108"/>
              <p:cNvSpPr>
                <a:spLocks noChangeShapeType="1"/>
              </p:cNvSpPr>
              <p:nvPr/>
            </p:nvSpPr>
            <p:spPr bwMode="auto">
              <a:xfrm flipH="1">
                <a:off x="4020" y="1306"/>
                <a:ext cx="18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46" name="Freeform 109"/>
              <p:cNvSpPr>
                <a:spLocks/>
              </p:cNvSpPr>
              <p:nvPr/>
            </p:nvSpPr>
            <p:spPr bwMode="auto">
              <a:xfrm>
                <a:off x="4016" y="1305"/>
                <a:ext cx="300" cy="64"/>
              </a:xfrm>
              <a:custGeom>
                <a:avLst/>
                <a:gdLst>
                  <a:gd name="T0" fmla="*/ 0 w 1497"/>
                  <a:gd name="T1" fmla="*/ 0 h 255"/>
                  <a:gd name="T2" fmla="*/ 0 w 1497"/>
                  <a:gd name="T3" fmla="*/ 0 h 255"/>
                  <a:gd name="T4" fmla="*/ 0 w 1497"/>
                  <a:gd name="T5" fmla="*/ 0 h 255"/>
                  <a:gd name="T6" fmla="*/ 0 w 1497"/>
                  <a:gd name="T7" fmla="*/ 0 h 255"/>
                  <a:gd name="T8" fmla="*/ 0 w 1497"/>
                  <a:gd name="T9" fmla="*/ 0 h 255"/>
                  <a:gd name="T10" fmla="*/ 0 w 1497"/>
                  <a:gd name="T11" fmla="*/ 0 h 255"/>
                  <a:gd name="T12" fmla="*/ 0 w 1497"/>
                  <a:gd name="T13" fmla="*/ 0 h 255"/>
                  <a:gd name="T14" fmla="*/ 0 w 1497"/>
                  <a:gd name="T15" fmla="*/ 0 h 255"/>
                  <a:gd name="T16" fmla="*/ 0 w 1497"/>
                  <a:gd name="T17" fmla="*/ 0 h 2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97" h="255">
                    <a:moveTo>
                      <a:pt x="0" y="0"/>
                    </a:moveTo>
                    <a:lnTo>
                      <a:pt x="6" y="25"/>
                    </a:lnTo>
                    <a:lnTo>
                      <a:pt x="8" y="32"/>
                    </a:lnTo>
                    <a:lnTo>
                      <a:pt x="142" y="135"/>
                    </a:lnTo>
                    <a:lnTo>
                      <a:pt x="139" y="138"/>
                    </a:lnTo>
                    <a:lnTo>
                      <a:pt x="214" y="214"/>
                    </a:lnTo>
                    <a:lnTo>
                      <a:pt x="1497" y="255"/>
                    </a:lnTo>
                    <a:lnTo>
                      <a:pt x="1300" y="239"/>
                    </a:lnTo>
                    <a:lnTo>
                      <a:pt x="214" y="21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47" name="Freeform 110"/>
              <p:cNvSpPr>
                <a:spLocks/>
              </p:cNvSpPr>
              <p:nvPr/>
            </p:nvSpPr>
            <p:spPr bwMode="auto">
              <a:xfrm>
                <a:off x="4053" y="1270"/>
                <a:ext cx="230" cy="95"/>
              </a:xfrm>
              <a:custGeom>
                <a:avLst/>
                <a:gdLst>
                  <a:gd name="T0" fmla="*/ 0 w 1149"/>
                  <a:gd name="T1" fmla="*/ 0 h 382"/>
                  <a:gd name="T2" fmla="*/ 0 w 1149"/>
                  <a:gd name="T3" fmla="*/ 0 h 382"/>
                  <a:gd name="T4" fmla="*/ 0 w 1149"/>
                  <a:gd name="T5" fmla="*/ 0 h 382"/>
                  <a:gd name="T6" fmla="*/ 0 w 1149"/>
                  <a:gd name="T7" fmla="*/ 0 h 382"/>
                  <a:gd name="T8" fmla="*/ 0 w 1149"/>
                  <a:gd name="T9" fmla="*/ 0 h 382"/>
                  <a:gd name="T10" fmla="*/ 0 w 1149"/>
                  <a:gd name="T11" fmla="*/ 0 h 382"/>
                  <a:gd name="T12" fmla="*/ 0 w 1149"/>
                  <a:gd name="T13" fmla="*/ 0 h 382"/>
                  <a:gd name="T14" fmla="*/ 0 w 1149"/>
                  <a:gd name="T15" fmla="*/ 0 h 382"/>
                  <a:gd name="T16" fmla="*/ 0 w 1149"/>
                  <a:gd name="T17" fmla="*/ 0 h 382"/>
                  <a:gd name="T18" fmla="*/ 0 w 1149"/>
                  <a:gd name="T19" fmla="*/ 0 h 382"/>
                  <a:gd name="T20" fmla="*/ 0 w 1149"/>
                  <a:gd name="T21" fmla="*/ 0 h 382"/>
                  <a:gd name="T22" fmla="*/ 0 w 1149"/>
                  <a:gd name="T23" fmla="*/ 0 h 382"/>
                  <a:gd name="T24" fmla="*/ 0 w 1149"/>
                  <a:gd name="T25" fmla="*/ 0 h 382"/>
                  <a:gd name="T26" fmla="*/ 0 w 1149"/>
                  <a:gd name="T27" fmla="*/ 0 h 382"/>
                  <a:gd name="T28" fmla="*/ 0 w 1149"/>
                  <a:gd name="T29" fmla="*/ 0 h 382"/>
                  <a:gd name="T30" fmla="*/ 0 w 1149"/>
                  <a:gd name="T31" fmla="*/ 0 h 382"/>
                  <a:gd name="T32" fmla="*/ 0 w 1149"/>
                  <a:gd name="T33" fmla="*/ 0 h 382"/>
                  <a:gd name="T34" fmla="*/ 0 w 1149"/>
                  <a:gd name="T35" fmla="*/ 0 h 382"/>
                  <a:gd name="T36" fmla="*/ 0 w 1149"/>
                  <a:gd name="T37" fmla="*/ 0 h 382"/>
                  <a:gd name="T38" fmla="*/ 0 w 1149"/>
                  <a:gd name="T39" fmla="*/ 0 h 38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149" h="382">
                    <a:moveTo>
                      <a:pt x="0" y="316"/>
                    </a:moveTo>
                    <a:lnTo>
                      <a:pt x="1074" y="343"/>
                    </a:lnTo>
                    <a:lnTo>
                      <a:pt x="1090" y="337"/>
                    </a:lnTo>
                    <a:lnTo>
                      <a:pt x="1111" y="261"/>
                    </a:lnTo>
                    <a:lnTo>
                      <a:pt x="1149" y="115"/>
                    </a:lnTo>
                    <a:lnTo>
                      <a:pt x="1143" y="106"/>
                    </a:lnTo>
                    <a:lnTo>
                      <a:pt x="1117" y="88"/>
                    </a:lnTo>
                    <a:lnTo>
                      <a:pt x="987" y="0"/>
                    </a:lnTo>
                    <a:lnTo>
                      <a:pt x="984" y="0"/>
                    </a:lnTo>
                    <a:lnTo>
                      <a:pt x="977" y="0"/>
                    </a:lnTo>
                    <a:lnTo>
                      <a:pt x="973" y="3"/>
                    </a:lnTo>
                    <a:lnTo>
                      <a:pt x="952" y="26"/>
                    </a:lnTo>
                    <a:lnTo>
                      <a:pt x="942" y="55"/>
                    </a:lnTo>
                    <a:lnTo>
                      <a:pt x="931" y="97"/>
                    </a:lnTo>
                    <a:lnTo>
                      <a:pt x="925" y="137"/>
                    </a:lnTo>
                    <a:lnTo>
                      <a:pt x="929" y="168"/>
                    </a:lnTo>
                    <a:lnTo>
                      <a:pt x="937" y="196"/>
                    </a:lnTo>
                    <a:lnTo>
                      <a:pt x="941" y="200"/>
                    </a:lnTo>
                    <a:lnTo>
                      <a:pt x="1087" y="338"/>
                    </a:lnTo>
                    <a:lnTo>
                      <a:pt x="1117" y="38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48" name="Freeform 111"/>
              <p:cNvSpPr>
                <a:spLocks/>
              </p:cNvSpPr>
              <p:nvPr/>
            </p:nvSpPr>
            <p:spPr bwMode="auto">
              <a:xfrm>
                <a:off x="4264" y="1294"/>
                <a:ext cx="12" cy="51"/>
              </a:xfrm>
              <a:custGeom>
                <a:avLst/>
                <a:gdLst>
                  <a:gd name="T0" fmla="*/ 0 w 59"/>
                  <a:gd name="T1" fmla="*/ 0 h 203"/>
                  <a:gd name="T2" fmla="*/ 0 w 59"/>
                  <a:gd name="T3" fmla="*/ 0 h 203"/>
                  <a:gd name="T4" fmla="*/ 0 w 59"/>
                  <a:gd name="T5" fmla="*/ 0 h 20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9" h="203">
                    <a:moveTo>
                      <a:pt x="0" y="203"/>
                    </a:moveTo>
                    <a:lnTo>
                      <a:pt x="19" y="140"/>
                    </a:lnTo>
                    <a:lnTo>
                      <a:pt x="59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49" name="Freeform 112"/>
              <p:cNvSpPr>
                <a:spLocks/>
              </p:cNvSpPr>
              <p:nvPr/>
            </p:nvSpPr>
            <p:spPr bwMode="auto">
              <a:xfrm>
                <a:off x="4281" y="1295"/>
                <a:ext cx="35" cy="2"/>
              </a:xfrm>
              <a:custGeom>
                <a:avLst/>
                <a:gdLst>
                  <a:gd name="T0" fmla="*/ 0 w 173"/>
                  <a:gd name="T1" fmla="*/ 0 h 6"/>
                  <a:gd name="T2" fmla="*/ 0 w 173"/>
                  <a:gd name="T3" fmla="*/ 0 h 6"/>
                  <a:gd name="T4" fmla="*/ 0 w 173"/>
                  <a:gd name="T5" fmla="*/ 0 h 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3" h="6">
                    <a:moveTo>
                      <a:pt x="0" y="0"/>
                    </a:moveTo>
                    <a:lnTo>
                      <a:pt x="173" y="6"/>
                    </a:lnTo>
                    <a:lnTo>
                      <a:pt x="5" y="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50" name="Freeform 113"/>
              <p:cNvSpPr>
                <a:spLocks/>
              </p:cNvSpPr>
              <p:nvPr/>
            </p:nvSpPr>
            <p:spPr bwMode="auto">
              <a:xfrm>
                <a:off x="4300" y="1294"/>
                <a:ext cx="6" cy="2"/>
              </a:xfrm>
              <a:custGeom>
                <a:avLst/>
                <a:gdLst>
                  <a:gd name="T0" fmla="*/ 0 w 30"/>
                  <a:gd name="T1" fmla="*/ 0 h 10"/>
                  <a:gd name="T2" fmla="*/ 0 w 30"/>
                  <a:gd name="T3" fmla="*/ 0 h 10"/>
                  <a:gd name="T4" fmla="*/ 0 w 30"/>
                  <a:gd name="T5" fmla="*/ 0 h 10"/>
                  <a:gd name="T6" fmla="*/ 0 w 30"/>
                  <a:gd name="T7" fmla="*/ 0 h 10"/>
                  <a:gd name="T8" fmla="*/ 0 w 30"/>
                  <a:gd name="T9" fmla="*/ 0 h 10"/>
                  <a:gd name="T10" fmla="*/ 0 w 30"/>
                  <a:gd name="T11" fmla="*/ 0 h 10"/>
                  <a:gd name="T12" fmla="*/ 0 w 30"/>
                  <a:gd name="T13" fmla="*/ 0 h 10"/>
                  <a:gd name="T14" fmla="*/ 0 w 30"/>
                  <a:gd name="T15" fmla="*/ 0 h 10"/>
                  <a:gd name="T16" fmla="*/ 0 w 30"/>
                  <a:gd name="T17" fmla="*/ 0 h 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0" h="10">
                    <a:moveTo>
                      <a:pt x="0" y="10"/>
                    </a:moveTo>
                    <a:lnTo>
                      <a:pt x="7" y="3"/>
                    </a:lnTo>
                    <a:lnTo>
                      <a:pt x="11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21" y="10"/>
                    </a:lnTo>
                    <a:lnTo>
                      <a:pt x="21" y="0"/>
                    </a:lnTo>
                    <a:lnTo>
                      <a:pt x="17" y="3"/>
                    </a:lnTo>
                    <a:lnTo>
                      <a:pt x="10" y="1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51" name="Freeform 114"/>
              <p:cNvSpPr>
                <a:spLocks/>
              </p:cNvSpPr>
              <p:nvPr/>
            </p:nvSpPr>
            <p:spPr bwMode="auto">
              <a:xfrm>
                <a:off x="4306" y="1294"/>
                <a:ext cx="1" cy="2"/>
              </a:xfrm>
              <a:custGeom>
                <a:avLst/>
                <a:gdLst>
                  <a:gd name="T0" fmla="*/ 0 w 7"/>
                  <a:gd name="T1" fmla="*/ 0 h 9"/>
                  <a:gd name="T2" fmla="*/ 0 w 7"/>
                  <a:gd name="T3" fmla="*/ 0 h 9"/>
                  <a:gd name="T4" fmla="*/ 0 w 7"/>
                  <a:gd name="T5" fmla="*/ 0 h 9"/>
                  <a:gd name="T6" fmla="*/ 0 w 7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" h="9">
                    <a:moveTo>
                      <a:pt x="7" y="9"/>
                    </a:moveTo>
                    <a:lnTo>
                      <a:pt x="7" y="7"/>
                    </a:lnTo>
                    <a:lnTo>
                      <a:pt x="6" y="2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52" name="Line 115"/>
              <p:cNvSpPr>
                <a:spLocks noChangeShapeType="1"/>
              </p:cNvSpPr>
              <p:nvPr/>
            </p:nvSpPr>
            <p:spPr bwMode="auto">
              <a:xfrm>
                <a:off x="4311" y="1297"/>
                <a:ext cx="1" cy="7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53" name="Freeform 116"/>
              <p:cNvSpPr>
                <a:spLocks/>
              </p:cNvSpPr>
              <p:nvPr/>
            </p:nvSpPr>
            <p:spPr bwMode="auto">
              <a:xfrm>
                <a:off x="4316" y="1297"/>
                <a:ext cx="1" cy="72"/>
              </a:xfrm>
              <a:custGeom>
                <a:avLst/>
                <a:gdLst>
                  <a:gd name="T0" fmla="*/ 0 w 9"/>
                  <a:gd name="T1" fmla="*/ 0 h 290"/>
                  <a:gd name="T2" fmla="*/ 0 w 9"/>
                  <a:gd name="T3" fmla="*/ 0 h 290"/>
                  <a:gd name="T4" fmla="*/ 0 w 9"/>
                  <a:gd name="T5" fmla="*/ 0 h 290"/>
                  <a:gd name="T6" fmla="*/ 0 w 9"/>
                  <a:gd name="T7" fmla="*/ 0 h 290"/>
                  <a:gd name="T8" fmla="*/ 0 w 9"/>
                  <a:gd name="T9" fmla="*/ 0 h 290"/>
                  <a:gd name="T10" fmla="*/ 0 w 9"/>
                  <a:gd name="T11" fmla="*/ 0 h 2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" h="290">
                    <a:moveTo>
                      <a:pt x="0" y="281"/>
                    </a:moveTo>
                    <a:lnTo>
                      <a:pt x="9" y="278"/>
                    </a:lnTo>
                    <a:lnTo>
                      <a:pt x="9" y="8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0" y="29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54" name="Freeform 117"/>
              <p:cNvSpPr>
                <a:spLocks/>
              </p:cNvSpPr>
              <p:nvPr/>
            </p:nvSpPr>
            <p:spPr bwMode="auto">
              <a:xfrm>
                <a:off x="4044" y="1340"/>
                <a:ext cx="220" cy="5"/>
              </a:xfrm>
              <a:custGeom>
                <a:avLst/>
                <a:gdLst>
                  <a:gd name="T0" fmla="*/ 0 w 1101"/>
                  <a:gd name="T1" fmla="*/ 0 h 23"/>
                  <a:gd name="T2" fmla="*/ 0 w 1101"/>
                  <a:gd name="T3" fmla="*/ 0 h 23"/>
                  <a:gd name="T4" fmla="*/ 0 w 1101"/>
                  <a:gd name="T5" fmla="*/ 0 h 2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01" h="23">
                    <a:moveTo>
                      <a:pt x="1101" y="20"/>
                    </a:moveTo>
                    <a:lnTo>
                      <a:pt x="1098" y="23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55" name="Freeform 118"/>
              <p:cNvSpPr>
                <a:spLocks/>
              </p:cNvSpPr>
              <p:nvPr/>
            </p:nvSpPr>
            <p:spPr bwMode="auto">
              <a:xfrm>
                <a:off x="4042" y="1320"/>
                <a:ext cx="170" cy="3"/>
              </a:xfrm>
              <a:custGeom>
                <a:avLst/>
                <a:gdLst>
                  <a:gd name="T0" fmla="*/ 0 w 846"/>
                  <a:gd name="T1" fmla="*/ 0 h 12"/>
                  <a:gd name="T2" fmla="*/ 0 w 846"/>
                  <a:gd name="T3" fmla="*/ 0 h 12"/>
                  <a:gd name="T4" fmla="*/ 0 w 846"/>
                  <a:gd name="T5" fmla="*/ 0 h 12"/>
                  <a:gd name="T6" fmla="*/ 0 w 846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46" h="12">
                    <a:moveTo>
                      <a:pt x="0" y="0"/>
                    </a:moveTo>
                    <a:lnTo>
                      <a:pt x="224" y="4"/>
                    </a:lnTo>
                    <a:lnTo>
                      <a:pt x="240" y="4"/>
                    </a:lnTo>
                    <a:lnTo>
                      <a:pt x="846" y="1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56" name="Line 119"/>
              <p:cNvSpPr>
                <a:spLocks noChangeShapeType="1"/>
              </p:cNvSpPr>
              <p:nvPr/>
            </p:nvSpPr>
            <p:spPr bwMode="auto">
              <a:xfrm>
                <a:off x="4212" y="130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57" name="Line 120"/>
              <p:cNvSpPr>
                <a:spLocks noChangeShapeType="1"/>
              </p:cNvSpPr>
              <p:nvPr/>
            </p:nvSpPr>
            <p:spPr bwMode="auto">
              <a:xfrm flipH="1" flipV="1">
                <a:off x="4143" y="1307"/>
                <a:ext cx="6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58" name="Freeform 121"/>
              <p:cNvSpPr>
                <a:spLocks/>
              </p:cNvSpPr>
              <p:nvPr/>
            </p:nvSpPr>
            <p:spPr bwMode="auto">
              <a:xfrm>
                <a:off x="4151" y="1380"/>
                <a:ext cx="2" cy="4"/>
              </a:xfrm>
              <a:custGeom>
                <a:avLst/>
                <a:gdLst>
                  <a:gd name="T0" fmla="*/ 0 w 11"/>
                  <a:gd name="T1" fmla="*/ 0 h 18"/>
                  <a:gd name="T2" fmla="*/ 0 w 11"/>
                  <a:gd name="T3" fmla="*/ 0 h 18"/>
                  <a:gd name="T4" fmla="*/ 0 w 11"/>
                  <a:gd name="T5" fmla="*/ 0 h 1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" h="18">
                    <a:moveTo>
                      <a:pt x="11" y="0"/>
                    </a:moveTo>
                    <a:lnTo>
                      <a:pt x="5" y="10"/>
                    </a:lnTo>
                    <a:lnTo>
                      <a:pt x="0" y="1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59" name="Freeform 122"/>
              <p:cNvSpPr>
                <a:spLocks/>
              </p:cNvSpPr>
              <p:nvPr/>
            </p:nvSpPr>
            <p:spPr bwMode="auto">
              <a:xfrm>
                <a:off x="4153" y="1378"/>
                <a:ext cx="59" cy="41"/>
              </a:xfrm>
              <a:custGeom>
                <a:avLst/>
                <a:gdLst>
                  <a:gd name="T0" fmla="*/ 0 w 295"/>
                  <a:gd name="T1" fmla="*/ 0 h 163"/>
                  <a:gd name="T2" fmla="*/ 0 w 295"/>
                  <a:gd name="T3" fmla="*/ 0 h 163"/>
                  <a:gd name="T4" fmla="*/ 0 w 295"/>
                  <a:gd name="T5" fmla="*/ 0 h 163"/>
                  <a:gd name="T6" fmla="*/ 0 w 295"/>
                  <a:gd name="T7" fmla="*/ 0 h 163"/>
                  <a:gd name="T8" fmla="*/ 0 w 295"/>
                  <a:gd name="T9" fmla="*/ 0 h 163"/>
                  <a:gd name="T10" fmla="*/ 0 w 295"/>
                  <a:gd name="T11" fmla="*/ 0 h 163"/>
                  <a:gd name="T12" fmla="*/ 0 w 295"/>
                  <a:gd name="T13" fmla="*/ 0 h 163"/>
                  <a:gd name="T14" fmla="*/ 0 w 295"/>
                  <a:gd name="T15" fmla="*/ 0 h 163"/>
                  <a:gd name="T16" fmla="*/ 0 w 295"/>
                  <a:gd name="T17" fmla="*/ 0 h 163"/>
                  <a:gd name="T18" fmla="*/ 0 w 295"/>
                  <a:gd name="T19" fmla="*/ 0 h 163"/>
                  <a:gd name="T20" fmla="*/ 0 w 295"/>
                  <a:gd name="T21" fmla="*/ 0 h 163"/>
                  <a:gd name="T22" fmla="*/ 0 w 295"/>
                  <a:gd name="T23" fmla="*/ 0 h 163"/>
                  <a:gd name="T24" fmla="*/ 0 w 295"/>
                  <a:gd name="T25" fmla="*/ 0 h 163"/>
                  <a:gd name="T26" fmla="*/ 0 w 295"/>
                  <a:gd name="T27" fmla="*/ 0 h 163"/>
                  <a:gd name="T28" fmla="*/ 0 w 295"/>
                  <a:gd name="T29" fmla="*/ 0 h 163"/>
                  <a:gd name="T30" fmla="*/ 0 w 295"/>
                  <a:gd name="T31" fmla="*/ 0 h 163"/>
                  <a:gd name="T32" fmla="*/ 0 w 295"/>
                  <a:gd name="T33" fmla="*/ 0 h 163"/>
                  <a:gd name="T34" fmla="*/ 0 w 295"/>
                  <a:gd name="T35" fmla="*/ 0 h 163"/>
                  <a:gd name="T36" fmla="*/ 0 w 295"/>
                  <a:gd name="T37" fmla="*/ 0 h 163"/>
                  <a:gd name="T38" fmla="*/ 0 w 295"/>
                  <a:gd name="T39" fmla="*/ 0 h 163"/>
                  <a:gd name="T40" fmla="*/ 0 w 295"/>
                  <a:gd name="T41" fmla="*/ 0 h 163"/>
                  <a:gd name="T42" fmla="*/ 0 w 295"/>
                  <a:gd name="T43" fmla="*/ 0 h 163"/>
                  <a:gd name="T44" fmla="*/ 0 w 295"/>
                  <a:gd name="T45" fmla="*/ 0 h 163"/>
                  <a:gd name="T46" fmla="*/ 0 w 295"/>
                  <a:gd name="T47" fmla="*/ 0 h 163"/>
                  <a:gd name="T48" fmla="*/ 0 w 295"/>
                  <a:gd name="T49" fmla="*/ 0 h 163"/>
                  <a:gd name="T50" fmla="*/ 0 w 295"/>
                  <a:gd name="T51" fmla="*/ 0 h 1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95" h="163">
                    <a:moveTo>
                      <a:pt x="0" y="7"/>
                    </a:moveTo>
                    <a:lnTo>
                      <a:pt x="10" y="2"/>
                    </a:lnTo>
                    <a:lnTo>
                      <a:pt x="21" y="0"/>
                    </a:lnTo>
                    <a:lnTo>
                      <a:pt x="32" y="2"/>
                    </a:lnTo>
                    <a:lnTo>
                      <a:pt x="41" y="7"/>
                    </a:lnTo>
                    <a:lnTo>
                      <a:pt x="68" y="29"/>
                    </a:lnTo>
                    <a:lnTo>
                      <a:pt x="100" y="39"/>
                    </a:lnTo>
                    <a:lnTo>
                      <a:pt x="128" y="55"/>
                    </a:lnTo>
                    <a:lnTo>
                      <a:pt x="154" y="78"/>
                    </a:lnTo>
                    <a:lnTo>
                      <a:pt x="175" y="102"/>
                    </a:lnTo>
                    <a:lnTo>
                      <a:pt x="191" y="129"/>
                    </a:lnTo>
                    <a:lnTo>
                      <a:pt x="201" y="149"/>
                    </a:lnTo>
                    <a:lnTo>
                      <a:pt x="206" y="155"/>
                    </a:lnTo>
                    <a:lnTo>
                      <a:pt x="249" y="163"/>
                    </a:lnTo>
                    <a:lnTo>
                      <a:pt x="261" y="160"/>
                    </a:lnTo>
                    <a:lnTo>
                      <a:pt x="273" y="153"/>
                    </a:lnTo>
                    <a:lnTo>
                      <a:pt x="282" y="150"/>
                    </a:lnTo>
                    <a:lnTo>
                      <a:pt x="285" y="153"/>
                    </a:lnTo>
                    <a:lnTo>
                      <a:pt x="282" y="150"/>
                    </a:lnTo>
                    <a:lnTo>
                      <a:pt x="278" y="141"/>
                    </a:lnTo>
                    <a:lnTo>
                      <a:pt x="277" y="129"/>
                    </a:lnTo>
                    <a:lnTo>
                      <a:pt x="277" y="113"/>
                    </a:lnTo>
                    <a:lnTo>
                      <a:pt x="279" y="99"/>
                    </a:lnTo>
                    <a:lnTo>
                      <a:pt x="284" y="88"/>
                    </a:lnTo>
                    <a:lnTo>
                      <a:pt x="292" y="79"/>
                    </a:lnTo>
                    <a:lnTo>
                      <a:pt x="295" y="7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60" name="Freeform 123"/>
              <p:cNvSpPr>
                <a:spLocks/>
              </p:cNvSpPr>
              <p:nvPr/>
            </p:nvSpPr>
            <p:spPr bwMode="auto">
              <a:xfrm>
                <a:off x="4197" y="1394"/>
                <a:ext cx="12" cy="25"/>
              </a:xfrm>
              <a:custGeom>
                <a:avLst/>
                <a:gdLst>
                  <a:gd name="T0" fmla="*/ 0 w 57"/>
                  <a:gd name="T1" fmla="*/ 0 h 100"/>
                  <a:gd name="T2" fmla="*/ 0 w 57"/>
                  <a:gd name="T3" fmla="*/ 0 h 100"/>
                  <a:gd name="T4" fmla="*/ 0 w 57"/>
                  <a:gd name="T5" fmla="*/ 0 h 100"/>
                  <a:gd name="T6" fmla="*/ 0 w 57"/>
                  <a:gd name="T7" fmla="*/ 0 h 100"/>
                  <a:gd name="T8" fmla="*/ 0 w 57"/>
                  <a:gd name="T9" fmla="*/ 0 h 100"/>
                  <a:gd name="T10" fmla="*/ 0 w 57"/>
                  <a:gd name="T11" fmla="*/ 0 h 100"/>
                  <a:gd name="T12" fmla="*/ 0 w 57"/>
                  <a:gd name="T13" fmla="*/ 0 h 100"/>
                  <a:gd name="T14" fmla="*/ 0 w 57"/>
                  <a:gd name="T15" fmla="*/ 0 h 100"/>
                  <a:gd name="T16" fmla="*/ 0 w 57"/>
                  <a:gd name="T17" fmla="*/ 0 h 100"/>
                  <a:gd name="T18" fmla="*/ 0 w 57"/>
                  <a:gd name="T19" fmla="*/ 0 h 100"/>
                  <a:gd name="T20" fmla="*/ 0 w 57"/>
                  <a:gd name="T21" fmla="*/ 0 h 100"/>
                  <a:gd name="T22" fmla="*/ 0 w 57"/>
                  <a:gd name="T23" fmla="*/ 0 h 100"/>
                  <a:gd name="T24" fmla="*/ 0 w 57"/>
                  <a:gd name="T25" fmla="*/ 0 h 100"/>
                  <a:gd name="T26" fmla="*/ 0 w 57"/>
                  <a:gd name="T27" fmla="*/ 0 h 100"/>
                  <a:gd name="T28" fmla="*/ 0 w 57"/>
                  <a:gd name="T29" fmla="*/ 0 h 100"/>
                  <a:gd name="T30" fmla="*/ 0 w 57"/>
                  <a:gd name="T31" fmla="*/ 0 h 100"/>
                  <a:gd name="T32" fmla="*/ 0 w 57"/>
                  <a:gd name="T33" fmla="*/ 0 h 100"/>
                  <a:gd name="T34" fmla="*/ 0 w 57"/>
                  <a:gd name="T35" fmla="*/ 0 h 100"/>
                  <a:gd name="T36" fmla="*/ 0 w 57"/>
                  <a:gd name="T37" fmla="*/ 0 h 100"/>
                  <a:gd name="T38" fmla="*/ 0 w 57"/>
                  <a:gd name="T39" fmla="*/ 0 h 100"/>
                  <a:gd name="T40" fmla="*/ 0 w 57"/>
                  <a:gd name="T41" fmla="*/ 0 h 100"/>
                  <a:gd name="T42" fmla="*/ 0 w 57"/>
                  <a:gd name="T43" fmla="*/ 0 h 1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7" h="100">
                    <a:moveTo>
                      <a:pt x="57" y="12"/>
                    </a:moveTo>
                    <a:lnTo>
                      <a:pt x="49" y="5"/>
                    </a:lnTo>
                    <a:lnTo>
                      <a:pt x="38" y="0"/>
                    </a:lnTo>
                    <a:lnTo>
                      <a:pt x="25" y="4"/>
                    </a:lnTo>
                    <a:lnTo>
                      <a:pt x="12" y="12"/>
                    </a:lnTo>
                    <a:lnTo>
                      <a:pt x="4" y="26"/>
                    </a:lnTo>
                    <a:lnTo>
                      <a:pt x="0" y="46"/>
                    </a:lnTo>
                    <a:lnTo>
                      <a:pt x="0" y="67"/>
                    </a:lnTo>
                    <a:lnTo>
                      <a:pt x="7" y="83"/>
                    </a:lnTo>
                    <a:lnTo>
                      <a:pt x="17" y="96"/>
                    </a:lnTo>
                    <a:lnTo>
                      <a:pt x="27" y="100"/>
                    </a:lnTo>
                    <a:lnTo>
                      <a:pt x="29" y="90"/>
                    </a:lnTo>
                    <a:lnTo>
                      <a:pt x="30" y="90"/>
                    </a:lnTo>
                    <a:lnTo>
                      <a:pt x="29" y="90"/>
                    </a:lnTo>
                    <a:lnTo>
                      <a:pt x="24" y="87"/>
                    </a:lnTo>
                    <a:lnTo>
                      <a:pt x="19" y="76"/>
                    </a:lnTo>
                    <a:lnTo>
                      <a:pt x="18" y="64"/>
                    </a:lnTo>
                    <a:lnTo>
                      <a:pt x="18" y="47"/>
                    </a:lnTo>
                    <a:lnTo>
                      <a:pt x="20" y="31"/>
                    </a:lnTo>
                    <a:lnTo>
                      <a:pt x="25" y="21"/>
                    </a:lnTo>
                    <a:lnTo>
                      <a:pt x="34" y="12"/>
                    </a:lnTo>
                    <a:lnTo>
                      <a:pt x="38" y="1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61" name="Freeform 124"/>
              <p:cNvSpPr>
                <a:spLocks/>
              </p:cNvSpPr>
              <p:nvPr/>
            </p:nvSpPr>
            <p:spPr bwMode="auto">
              <a:xfrm>
                <a:off x="4212" y="1401"/>
                <a:ext cx="8" cy="15"/>
              </a:xfrm>
              <a:custGeom>
                <a:avLst/>
                <a:gdLst>
                  <a:gd name="T0" fmla="*/ 0 w 44"/>
                  <a:gd name="T1" fmla="*/ 0 h 61"/>
                  <a:gd name="T2" fmla="*/ 0 w 44"/>
                  <a:gd name="T3" fmla="*/ 0 h 61"/>
                  <a:gd name="T4" fmla="*/ 0 w 44"/>
                  <a:gd name="T5" fmla="*/ 0 h 61"/>
                  <a:gd name="T6" fmla="*/ 0 w 44"/>
                  <a:gd name="T7" fmla="*/ 0 h 61"/>
                  <a:gd name="T8" fmla="*/ 0 w 44"/>
                  <a:gd name="T9" fmla="*/ 0 h 61"/>
                  <a:gd name="T10" fmla="*/ 0 w 44"/>
                  <a:gd name="T11" fmla="*/ 0 h 61"/>
                  <a:gd name="T12" fmla="*/ 0 w 44"/>
                  <a:gd name="T13" fmla="*/ 0 h 61"/>
                  <a:gd name="T14" fmla="*/ 0 w 44"/>
                  <a:gd name="T15" fmla="*/ 0 h 61"/>
                  <a:gd name="T16" fmla="*/ 0 w 44"/>
                  <a:gd name="T17" fmla="*/ 0 h 61"/>
                  <a:gd name="T18" fmla="*/ 0 w 44"/>
                  <a:gd name="T19" fmla="*/ 0 h 61"/>
                  <a:gd name="T20" fmla="*/ 0 w 44"/>
                  <a:gd name="T21" fmla="*/ 0 h 6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4" h="61">
                    <a:moveTo>
                      <a:pt x="44" y="0"/>
                    </a:moveTo>
                    <a:lnTo>
                      <a:pt x="38" y="7"/>
                    </a:lnTo>
                    <a:lnTo>
                      <a:pt x="34" y="16"/>
                    </a:lnTo>
                    <a:lnTo>
                      <a:pt x="32" y="28"/>
                    </a:lnTo>
                    <a:lnTo>
                      <a:pt x="32" y="30"/>
                    </a:lnTo>
                    <a:lnTo>
                      <a:pt x="30" y="30"/>
                    </a:lnTo>
                    <a:lnTo>
                      <a:pt x="21" y="37"/>
                    </a:lnTo>
                    <a:lnTo>
                      <a:pt x="11" y="44"/>
                    </a:lnTo>
                    <a:lnTo>
                      <a:pt x="5" y="51"/>
                    </a:lnTo>
                    <a:lnTo>
                      <a:pt x="0" y="57"/>
                    </a:lnTo>
                    <a:lnTo>
                      <a:pt x="1" y="6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62" name="Freeform 125"/>
              <p:cNvSpPr>
                <a:spLocks/>
              </p:cNvSpPr>
              <p:nvPr/>
            </p:nvSpPr>
            <p:spPr bwMode="auto">
              <a:xfrm>
                <a:off x="4220" y="1400"/>
                <a:ext cx="5" cy="8"/>
              </a:xfrm>
              <a:custGeom>
                <a:avLst/>
                <a:gdLst>
                  <a:gd name="T0" fmla="*/ 0 w 25"/>
                  <a:gd name="T1" fmla="*/ 0 h 30"/>
                  <a:gd name="T2" fmla="*/ 0 w 25"/>
                  <a:gd name="T3" fmla="*/ 0 h 30"/>
                  <a:gd name="T4" fmla="*/ 0 w 25"/>
                  <a:gd name="T5" fmla="*/ 0 h 30"/>
                  <a:gd name="T6" fmla="*/ 0 w 25"/>
                  <a:gd name="T7" fmla="*/ 0 h 30"/>
                  <a:gd name="T8" fmla="*/ 0 w 25"/>
                  <a:gd name="T9" fmla="*/ 0 h 30"/>
                  <a:gd name="T10" fmla="*/ 0 w 25"/>
                  <a:gd name="T11" fmla="*/ 0 h 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" h="30">
                    <a:moveTo>
                      <a:pt x="25" y="30"/>
                    </a:moveTo>
                    <a:lnTo>
                      <a:pt x="25" y="20"/>
                    </a:lnTo>
                    <a:lnTo>
                      <a:pt x="21" y="11"/>
                    </a:lnTo>
                    <a:lnTo>
                      <a:pt x="16" y="4"/>
                    </a:lnTo>
                    <a:lnTo>
                      <a:pt x="9" y="0"/>
                    </a:lnTo>
                    <a:lnTo>
                      <a:pt x="0" y="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63" name="Freeform 126"/>
              <p:cNvSpPr>
                <a:spLocks/>
              </p:cNvSpPr>
              <p:nvPr/>
            </p:nvSpPr>
            <p:spPr bwMode="auto">
              <a:xfrm>
                <a:off x="4135" y="1395"/>
                <a:ext cx="71" cy="51"/>
              </a:xfrm>
              <a:custGeom>
                <a:avLst/>
                <a:gdLst>
                  <a:gd name="T0" fmla="*/ 0 w 359"/>
                  <a:gd name="T1" fmla="*/ 0 h 207"/>
                  <a:gd name="T2" fmla="*/ 0 w 359"/>
                  <a:gd name="T3" fmla="*/ 0 h 207"/>
                  <a:gd name="T4" fmla="*/ 0 w 359"/>
                  <a:gd name="T5" fmla="*/ 0 h 207"/>
                  <a:gd name="T6" fmla="*/ 0 w 359"/>
                  <a:gd name="T7" fmla="*/ 0 h 207"/>
                  <a:gd name="T8" fmla="*/ 0 w 359"/>
                  <a:gd name="T9" fmla="*/ 0 h 207"/>
                  <a:gd name="T10" fmla="*/ 0 w 359"/>
                  <a:gd name="T11" fmla="*/ 0 h 207"/>
                  <a:gd name="T12" fmla="*/ 0 w 359"/>
                  <a:gd name="T13" fmla="*/ 0 h 207"/>
                  <a:gd name="T14" fmla="*/ 0 w 359"/>
                  <a:gd name="T15" fmla="*/ 0 h 207"/>
                  <a:gd name="T16" fmla="*/ 0 w 359"/>
                  <a:gd name="T17" fmla="*/ 0 h 207"/>
                  <a:gd name="T18" fmla="*/ 0 w 359"/>
                  <a:gd name="T19" fmla="*/ 0 h 207"/>
                  <a:gd name="T20" fmla="*/ 0 w 359"/>
                  <a:gd name="T21" fmla="*/ 0 h 207"/>
                  <a:gd name="T22" fmla="*/ 0 w 359"/>
                  <a:gd name="T23" fmla="*/ 0 h 207"/>
                  <a:gd name="T24" fmla="*/ 0 w 359"/>
                  <a:gd name="T25" fmla="*/ 0 h 207"/>
                  <a:gd name="T26" fmla="*/ 0 w 359"/>
                  <a:gd name="T27" fmla="*/ 0 h 207"/>
                  <a:gd name="T28" fmla="*/ 0 w 359"/>
                  <a:gd name="T29" fmla="*/ 0 h 207"/>
                  <a:gd name="T30" fmla="*/ 0 w 359"/>
                  <a:gd name="T31" fmla="*/ 0 h 207"/>
                  <a:gd name="T32" fmla="*/ 0 w 359"/>
                  <a:gd name="T33" fmla="*/ 0 h 207"/>
                  <a:gd name="T34" fmla="*/ 0 w 359"/>
                  <a:gd name="T35" fmla="*/ 0 h 207"/>
                  <a:gd name="T36" fmla="*/ 0 w 359"/>
                  <a:gd name="T37" fmla="*/ 0 h 207"/>
                  <a:gd name="T38" fmla="*/ 0 w 359"/>
                  <a:gd name="T39" fmla="*/ 0 h 207"/>
                  <a:gd name="T40" fmla="*/ 0 w 359"/>
                  <a:gd name="T41" fmla="*/ 0 h 207"/>
                  <a:gd name="T42" fmla="*/ 0 w 359"/>
                  <a:gd name="T43" fmla="*/ 0 h 207"/>
                  <a:gd name="T44" fmla="*/ 0 w 359"/>
                  <a:gd name="T45" fmla="*/ 0 h 207"/>
                  <a:gd name="T46" fmla="*/ 0 w 359"/>
                  <a:gd name="T47" fmla="*/ 0 h 207"/>
                  <a:gd name="T48" fmla="*/ 0 w 359"/>
                  <a:gd name="T49" fmla="*/ 0 h 207"/>
                  <a:gd name="T50" fmla="*/ 0 w 359"/>
                  <a:gd name="T51" fmla="*/ 0 h 207"/>
                  <a:gd name="T52" fmla="*/ 0 w 359"/>
                  <a:gd name="T53" fmla="*/ 0 h 207"/>
                  <a:gd name="T54" fmla="*/ 0 w 359"/>
                  <a:gd name="T55" fmla="*/ 0 h 207"/>
                  <a:gd name="T56" fmla="*/ 0 w 359"/>
                  <a:gd name="T57" fmla="*/ 0 h 207"/>
                  <a:gd name="T58" fmla="*/ 0 w 359"/>
                  <a:gd name="T59" fmla="*/ 0 h 207"/>
                  <a:gd name="T60" fmla="*/ 0 w 359"/>
                  <a:gd name="T61" fmla="*/ 0 h 207"/>
                  <a:gd name="T62" fmla="*/ 0 w 359"/>
                  <a:gd name="T63" fmla="*/ 0 h 207"/>
                  <a:gd name="T64" fmla="*/ 0 w 359"/>
                  <a:gd name="T65" fmla="*/ 0 h 207"/>
                  <a:gd name="T66" fmla="*/ 0 w 359"/>
                  <a:gd name="T67" fmla="*/ 0 h 207"/>
                  <a:gd name="T68" fmla="*/ 0 w 359"/>
                  <a:gd name="T69" fmla="*/ 0 h 207"/>
                  <a:gd name="T70" fmla="*/ 0 w 359"/>
                  <a:gd name="T71" fmla="*/ 0 h 207"/>
                  <a:gd name="T72" fmla="*/ 0 w 359"/>
                  <a:gd name="T73" fmla="*/ 0 h 207"/>
                  <a:gd name="T74" fmla="*/ 0 w 359"/>
                  <a:gd name="T75" fmla="*/ 0 h 207"/>
                  <a:gd name="T76" fmla="*/ 0 w 359"/>
                  <a:gd name="T77" fmla="*/ 0 h 207"/>
                  <a:gd name="T78" fmla="*/ 0 w 359"/>
                  <a:gd name="T79" fmla="*/ 0 h 207"/>
                  <a:gd name="T80" fmla="*/ 0 w 359"/>
                  <a:gd name="T81" fmla="*/ 0 h 207"/>
                  <a:gd name="T82" fmla="*/ 0 w 359"/>
                  <a:gd name="T83" fmla="*/ 0 h 207"/>
                  <a:gd name="T84" fmla="*/ 0 w 359"/>
                  <a:gd name="T85" fmla="*/ 0 h 20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359" h="207">
                    <a:moveTo>
                      <a:pt x="359" y="197"/>
                    </a:moveTo>
                    <a:lnTo>
                      <a:pt x="348" y="192"/>
                    </a:lnTo>
                    <a:lnTo>
                      <a:pt x="349" y="191"/>
                    </a:lnTo>
                    <a:lnTo>
                      <a:pt x="330" y="202"/>
                    </a:lnTo>
                    <a:lnTo>
                      <a:pt x="306" y="207"/>
                    </a:lnTo>
                    <a:lnTo>
                      <a:pt x="282" y="206"/>
                    </a:lnTo>
                    <a:lnTo>
                      <a:pt x="271" y="202"/>
                    </a:lnTo>
                    <a:lnTo>
                      <a:pt x="264" y="198"/>
                    </a:lnTo>
                    <a:lnTo>
                      <a:pt x="162" y="117"/>
                    </a:lnTo>
                    <a:lnTo>
                      <a:pt x="155" y="72"/>
                    </a:lnTo>
                    <a:lnTo>
                      <a:pt x="144" y="27"/>
                    </a:lnTo>
                    <a:lnTo>
                      <a:pt x="138" y="13"/>
                    </a:lnTo>
                    <a:lnTo>
                      <a:pt x="127" y="3"/>
                    </a:lnTo>
                    <a:lnTo>
                      <a:pt x="110" y="0"/>
                    </a:lnTo>
                    <a:lnTo>
                      <a:pt x="86" y="1"/>
                    </a:lnTo>
                    <a:lnTo>
                      <a:pt x="91" y="1"/>
                    </a:lnTo>
                    <a:lnTo>
                      <a:pt x="74" y="3"/>
                    </a:lnTo>
                    <a:lnTo>
                      <a:pt x="59" y="12"/>
                    </a:lnTo>
                    <a:lnTo>
                      <a:pt x="56" y="16"/>
                    </a:lnTo>
                    <a:lnTo>
                      <a:pt x="59" y="18"/>
                    </a:lnTo>
                    <a:lnTo>
                      <a:pt x="49" y="17"/>
                    </a:lnTo>
                    <a:lnTo>
                      <a:pt x="48" y="17"/>
                    </a:lnTo>
                    <a:lnTo>
                      <a:pt x="59" y="18"/>
                    </a:lnTo>
                    <a:lnTo>
                      <a:pt x="68" y="27"/>
                    </a:lnTo>
                    <a:lnTo>
                      <a:pt x="74" y="37"/>
                    </a:lnTo>
                    <a:lnTo>
                      <a:pt x="76" y="52"/>
                    </a:lnTo>
                    <a:lnTo>
                      <a:pt x="75" y="69"/>
                    </a:lnTo>
                    <a:lnTo>
                      <a:pt x="69" y="82"/>
                    </a:lnTo>
                    <a:lnTo>
                      <a:pt x="62" y="91"/>
                    </a:lnTo>
                    <a:lnTo>
                      <a:pt x="52" y="93"/>
                    </a:lnTo>
                    <a:lnTo>
                      <a:pt x="53" y="91"/>
                    </a:lnTo>
                    <a:lnTo>
                      <a:pt x="52" y="82"/>
                    </a:lnTo>
                    <a:lnTo>
                      <a:pt x="48" y="72"/>
                    </a:lnTo>
                    <a:lnTo>
                      <a:pt x="40" y="60"/>
                    </a:lnTo>
                    <a:lnTo>
                      <a:pt x="40" y="58"/>
                    </a:lnTo>
                    <a:lnTo>
                      <a:pt x="38" y="48"/>
                    </a:lnTo>
                    <a:lnTo>
                      <a:pt x="35" y="41"/>
                    </a:lnTo>
                    <a:lnTo>
                      <a:pt x="27" y="35"/>
                    </a:lnTo>
                    <a:lnTo>
                      <a:pt x="22" y="32"/>
                    </a:lnTo>
                    <a:lnTo>
                      <a:pt x="15" y="33"/>
                    </a:lnTo>
                    <a:lnTo>
                      <a:pt x="8" y="38"/>
                    </a:lnTo>
                    <a:lnTo>
                      <a:pt x="3" y="46"/>
                    </a:lnTo>
                    <a:lnTo>
                      <a:pt x="0" y="57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64" name="Freeform 127"/>
              <p:cNvSpPr>
                <a:spLocks/>
              </p:cNvSpPr>
              <p:nvPr/>
            </p:nvSpPr>
            <p:spPr bwMode="auto">
              <a:xfrm>
                <a:off x="4124" y="1395"/>
                <a:ext cx="9" cy="9"/>
              </a:xfrm>
              <a:custGeom>
                <a:avLst/>
                <a:gdLst>
                  <a:gd name="T0" fmla="*/ 0 w 44"/>
                  <a:gd name="T1" fmla="*/ 0 h 36"/>
                  <a:gd name="T2" fmla="*/ 0 w 44"/>
                  <a:gd name="T3" fmla="*/ 0 h 36"/>
                  <a:gd name="T4" fmla="*/ 0 w 44"/>
                  <a:gd name="T5" fmla="*/ 0 h 36"/>
                  <a:gd name="T6" fmla="*/ 0 w 44"/>
                  <a:gd name="T7" fmla="*/ 0 h 36"/>
                  <a:gd name="T8" fmla="*/ 0 w 44"/>
                  <a:gd name="T9" fmla="*/ 0 h 36"/>
                  <a:gd name="T10" fmla="*/ 0 w 44"/>
                  <a:gd name="T11" fmla="*/ 0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4" h="36">
                    <a:moveTo>
                      <a:pt x="44" y="0"/>
                    </a:moveTo>
                    <a:lnTo>
                      <a:pt x="41" y="0"/>
                    </a:lnTo>
                    <a:lnTo>
                      <a:pt x="19" y="1"/>
                    </a:lnTo>
                    <a:lnTo>
                      <a:pt x="10" y="4"/>
                    </a:lnTo>
                    <a:lnTo>
                      <a:pt x="5" y="11"/>
                    </a:lnTo>
                    <a:lnTo>
                      <a:pt x="0" y="36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65" name="Freeform 128"/>
              <p:cNvSpPr>
                <a:spLocks/>
              </p:cNvSpPr>
              <p:nvPr/>
            </p:nvSpPr>
            <p:spPr bwMode="auto">
              <a:xfrm>
                <a:off x="4150" y="1395"/>
                <a:ext cx="10" cy="25"/>
              </a:xfrm>
              <a:custGeom>
                <a:avLst/>
                <a:gdLst>
                  <a:gd name="T0" fmla="*/ 0 w 51"/>
                  <a:gd name="T1" fmla="*/ 0 h 101"/>
                  <a:gd name="T2" fmla="*/ 0 w 51"/>
                  <a:gd name="T3" fmla="*/ 0 h 101"/>
                  <a:gd name="T4" fmla="*/ 0 w 51"/>
                  <a:gd name="T5" fmla="*/ 0 h 101"/>
                  <a:gd name="T6" fmla="*/ 0 w 51"/>
                  <a:gd name="T7" fmla="*/ 0 h 101"/>
                  <a:gd name="T8" fmla="*/ 0 w 51"/>
                  <a:gd name="T9" fmla="*/ 0 h 101"/>
                  <a:gd name="T10" fmla="*/ 0 w 51"/>
                  <a:gd name="T11" fmla="*/ 0 h 101"/>
                  <a:gd name="T12" fmla="*/ 0 w 51"/>
                  <a:gd name="T13" fmla="*/ 0 h 101"/>
                  <a:gd name="T14" fmla="*/ 0 w 51"/>
                  <a:gd name="T15" fmla="*/ 0 h 101"/>
                  <a:gd name="T16" fmla="*/ 0 w 51"/>
                  <a:gd name="T17" fmla="*/ 0 h 101"/>
                  <a:gd name="T18" fmla="*/ 0 w 51"/>
                  <a:gd name="T19" fmla="*/ 0 h 101"/>
                  <a:gd name="T20" fmla="*/ 0 w 51"/>
                  <a:gd name="T21" fmla="*/ 0 h 101"/>
                  <a:gd name="T22" fmla="*/ 0 w 51"/>
                  <a:gd name="T23" fmla="*/ 0 h 101"/>
                  <a:gd name="T24" fmla="*/ 0 w 51"/>
                  <a:gd name="T25" fmla="*/ 0 h 101"/>
                  <a:gd name="T26" fmla="*/ 0 w 51"/>
                  <a:gd name="T27" fmla="*/ 0 h 101"/>
                  <a:gd name="T28" fmla="*/ 0 w 51"/>
                  <a:gd name="T29" fmla="*/ 0 h 101"/>
                  <a:gd name="T30" fmla="*/ 0 w 51"/>
                  <a:gd name="T31" fmla="*/ 0 h 101"/>
                  <a:gd name="T32" fmla="*/ 0 w 51"/>
                  <a:gd name="T33" fmla="*/ 0 h 101"/>
                  <a:gd name="T34" fmla="*/ 0 w 51"/>
                  <a:gd name="T35" fmla="*/ 0 h 101"/>
                  <a:gd name="T36" fmla="*/ 0 w 51"/>
                  <a:gd name="T37" fmla="*/ 0 h 10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51" h="101">
                    <a:moveTo>
                      <a:pt x="0" y="11"/>
                    </a:moveTo>
                    <a:lnTo>
                      <a:pt x="10" y="10"/>
                    </a:lnTo>
                    <a:lnTo>
                      <a:pt x="24" y="15"/>
                    </a:lnTo>
                    <a:lnTo>
                      <a:pt x="34" y="24"/>
                    </a:lnTo>
                    <a:lnTo>
                      <a:pt x="39" y="36"/>
                    </a:lnTo>
                    <a:lnTo>
                      <a:pt x="41" y="51"/>
                    </a:lnTo>
                    <a:lnTo>
                      <a:pt x="36" y="67"/>
                    </a:lnTo>
                    <a:lnTo>
                      <a:pt x="28" y="78"/>
                    </a:lnTo>
                    <a:lnTo>
                      <a:pt x="17" y="87"/>
                    </a:lnTo>
                    <a:lnTo>
                      <a:pt x="3" y="90"/>
                    </a:lnTo>
                    <a:lnTo>
                      <a:pt x="2" y="101"/>
                    </a:lnTo>
                    <a:lnTo>
                      <a:pt x="18" y="99"/>
                    </a:lnTo>
                    <a:lnTo>
                      <a:pt x="34" y="90"/>
                    </a:lnTo>
                    <a:lnTo>
                      <a:pt x="44" y="75"/>
                    </a:lnTo>
                    <a:lnTo>
                      <a:pt x="51" y="54"/>
                    </a:lnTo>
                    <a:lnTo>
                      <a:pt x="48" y="35"/>
                    </a:lnTo>
                    <a:lnTo>
                      <a:pt x="42" y="17"/>
                    </a:lnTo>
                    <a:lnTo>
                      <a:pt x="29" y="5"/>
                    </a:lnTo>
                    <a:lnTo>
                      <a:pt x="15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66" name="Freeform 129"/>
              <p:cNvSpPr>
                <a:spLocks/>
              </p:cNvSpPr>
              <p:nvPr/>
            </p:nvSpPr>
            <p:spPr bwMode="auto">
              <a:xfrm>
                <a:off x="4160" y="1406"/>
                <a:ext cx="27" cy="38"/>
              </a:xfrm>
              <a:custGeom>
                <a:avLst/>
                <a:gdLst>
                  <a:gd name="T0" fmla="*/ 0 w 134"/>
                  <a:gd name="T1" fmla="*/ 0 h 155"/>
                  <a:gd name="T2" fmla="*/ 0 w 134"/>
                  <a:gd name="T3" fmla="*/ 0 h 155"/>
                  <a:gd name="T4" fmla="*/ 0 w 134"/>
                  <a:gd name="T5" fmla="*/ 0 h 155"/>
                  <a:gd name="T6" fmla="*/ 0 w 134"/>
                  <a:gd name="T7" fmla="*/ 0 h 155"/>
                  <a:gd name="T8" fmla="*/ 0 w 134"/>
                  <a:gd name="T9" fmla="*/ 0 h 155"/>
                  <a:gd name="T10" fmla="*/ 0 w 134"/>
                  <a:gd name="T11" fmla="*/ 0 h 155"/>
                  <a:gd name="T12" fmla="*/ 0 w 134"/>
                  <a:gd name="T13" fmla="*/ 0 h 155"/>
                  <a:gd name="T14" fmla="*/ 0 w 134"/>
                  <a:gd name="T15" fmla="*/ 0 h 15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4" h="155">
                    <a:moveTo>
                      <a:pt x="0" y="0"/>
                    </a:moveTo>
                    <a:lnTo>
                      <a:pt x="12" y="91"/>
                    </a:lnTo>
                    <a:lnTo>
                      <a:pt x="13" y="96"/>
                    </a:lnTo>
                    <a:lnTo>
                      <a:pt x="27" y="114"/>
                    </a:lnTo>
                    <a:lnTo>
                      <a:pt x="43" y="126"/>
                    </a:lnTo>
                    <a:lnTo>
                      <a:pt x="71" y="140"/>
                    </a:lnTo>
                    <a:lnTo>
                      <a:pt x="102" y="150"/>
                    </a:lnTo>
                    <a:lnTo>
                      <a:pt x="134" y="15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67" name="Freeform 130"/>
              <p:cNvSpPr>
                <a:spLocks/>
              </p:cNvSpPr>
              <p:nvPr/>
            </p:nvSpPr>
            <p:spPr bwMode="auto">
              <a:xfrm>
                <a:off x="4187" y="1444"/>
                <a:ext cx="21" cy="10"/>
              </a:xfrm>
              <a:custGeom>
                <a:avLst/>
                <a:gdLst>
                  <a:gd name="T0" fmla="*/ 0 w 103"/>
                  <a:gd name="T1" fmla="*/ 0 h 39"/>
                  <a:gd name="T2" fmla="*/ 0 w 103"/>
                  <a:gd name="T3" fmla="*/ 0 h 39"/>
                  <a:gd name="T4" fmla="*/ 0 w 103"/>
                  <a:gd name="T5" fmla="*/ 0 h 39"/>
                  <a:gd name="T6" fmla="*/ 0 w 103"/>
                  <a:gd name="T7" fmla="*/ 0 h 39"/>
                  <a:gd name="T8" fmla="*/ 0 w 103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3" h="39">
                    <a:moveTo>
                      <a:pt x="0" y="39"/>
                    </a:moveTo>
                    <a:lnTo>
                      <a:pt x="52" y="31"/>
                    </a:lnTo>
                    <a:lnTo>
                      <a:pt x="97" y="17"/>
                    </a:lnTo>
                    <a:lnTo>
                      <a:pt x="103" y="9"/>
                    </a:lnTo>
                    <a:lnTo>
                      <a:pt x="97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68" name="Freeform 131"/>
              <p:cNvSpPr>
                <a:spLocks/>
              </p:cNvSpPr>
              <p:nvPr/>
            </p:nvSpPr>
            <p:spPr bwMode="auto">
              <a:xfrm>
                <a:off x="4211" y="1428"/>
                <a:ext cx="15" cy="1"/>
              </a:xfrm>
              <a:custGeom>
                <a:avLst/>
                <a:gdLst>
                  <a:gd name="T0" fmla="*/ 0 w 73"/>
                  <a:gd name="T1" fmla="*/ 0 h 4"/>
                  <a:gd name="T2" fmla="*/ 0 w 73"/>
                  <a:gd name="T3" fmla="*/ 0 h 4"/>
                  <a:gd name="T4" fmla="*/ 0 w 73"/>
                  <a:gd name="T5" fmla="*/ 0 h 4"/>
                  <a:gd name="T6" fmla="*/ 0 w 73"/>
                  <a:gd name="T7" fmla="*/ 0 h 4"/>
                  <a:gd name="T8" fmla="*/ 0 w 73"/>
                  <a:gd name="T9" fmla="*/ 0 h 4"/>
                  <a:gd name="T10" fmla="*/ 0 w 73"/>
                  <a:gd name="T11" fmla="*/ 0 h 4"/>
                  <a:gd name="T12" fmla="*/ 0 w 73"/>
                  <a:gd name="T13" fmla="*/ 0 h 4"/>
                  <a:gd name="T14" fmla="*/ 0 w 73"/>
                  <a:gd name="T15" fmla="*/ 0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3" h="4">
                    <a:moveTo>
                      <a:pt x="0" y="1"/>
                    </a:moveTo>
                    <a:lnTo>
                      <a:pt x="10" y="2"/>
                    </a:lnTo>
                    <a:lnTo>
                      <a:pt x="20" y="4"/>
                    </a:lnTo>
                    <a:lnTo>
                      <a:pt x="37" y="4"/>
                    </a:lnTo>
                    <a:lnTo>
                      <a:pt x="51" y="4"/>
                    </a:lnTo>
                    <a:lnTo>
                      <a:pt x="62" y="2"/>
                    </a:lnTo>
                    <a:lnTo>
                      <a:pt x="71" y="1"/>
                    </a:lnTo>
                    <a:lnTo>
                      <a:pt x="73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69" name="Freeform 132"/>
              <p:cNvSpPr>
                <a:spLocks/>
              </p:cNvSpPr>
              <p:nvPr/>
            </p:nvSpPr>
            <p:spPr bwMode="auto">
              <a:xfrm>
                <a:off x="4213" y="1423"/>
                <a:ext cx="11" cy="1"/>
              </a:xfrm>
              <a:custGeom>
                <a:avLst/>
                <a:gdLst>
                  <a:gd name="T0" fmla="*/ 0 w 58"/>
                  <a:gd name="T1" fmla="*/ 0 h 5"/>
                  <a:gd name="T2" fmla="*/ 0 w 58"/>
                  <a:gd name="T3" fmla="*/ 0 h 5"/>
                  <a:gd name="T4" fmla="*/ 0 w 58"/>
                  <a:gd name="T5" fmla="*/ 0 h 5"/>
                  <a:gd name="T6" fmla="*/ 0 w 58"/>
                  <a:gd name="T7" fmla="*/ 0 h 5"/>
                  <a:gd name="T8" fmla="*/ 0 w 58"/>
                  <a:gd name="T9" fmla="*/ 0 h 5"/>
                  <a:gd name="T10" fmla="*/ 0 w 58"/>
                  <a:gd name="T11" fmla="*/ 0 h 5"/>
                  <a:gd name="T12" fmla="*/ 0 w 58"/>
                  <a:gd name="T13" fmla="*/ 0 h 5"/>
                  <a:gd name="T14" fmla="*/ 0 w 58"/>
                  <a:gd name="T15" fmla="*/ 0 h 5"/>
                  <a:gd name="T16" fmla="*/ 0 w 58"/>
                  <a:gd name="T17" fmla="*/ 0 h 5"/>
                  <a:gd name="T18" fmla="*/ 0 w 58"/>
                  <a:gd name="T19" fmla="*/ 0 h 5"/>
                  <a:gd name="T20" fmla="*/ 0 w 58"/>
                  <a:gd name="T21" fmla="*/ 0 h 5"/>
                  <a:gd name="T22" fmla="*/ 0 w 58"/>
                  <a:gd name="T23" fmla="*/ 0 h 5"/>
                  <a:gd name="T24" fmla="*/ 0 w 58"/>
                  <a:gd name="T25" fmla="*/ 0 h 5"/>
                  <a:gd name="T26" fmla="*/ 0 w 58"/>
                  <a:gd name="T27" fmla="*/ 0 h 5"/>
                  <a:gd name="T28" fmla="*/ 0 w 58"/>
                  <a:gd name="T29" fmla="*/ 0 h 5"/>
                  <a:gd name="T30" fmla="*/ 0 w 58"/>
                  <a:gd name="T31" fmla="*/ 0 h 5"/>
                  <a:gd name="T32" fmla="*/ 0 w 58"/>
                  <a:gd name="T33" fmla="*/ 0 h 5"/>
                  <a:gd name="T34" fmla="*/ 0 w 58"/>
                  <a:gd name="T35" fmla="*/ 0 h 5"/>
                  <a:gd name="T36" fmla="*/ 0 w 58"/>
                  <a:gd name="T37" fmla="*/ 0 h 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58" h="5">
                    <a:moveTo>
                      <a:pt x="58" y="4"/>
                    </a:moveTo>
                    <a:lnTo>
                      <a:pt x="58" y="3"/>
                    </a:lnTo>
                    <a:lnTo>
                      <a:pt x="57" y="3"/>
                    </a:lnTo>
                    <a:lnTo>
                      <a:pt x="48" y="0"/>
                    </a:lnTo>
                    <a:lnTo>
                      <a:pt x="42" y="0"/>
                    </a:lnTo>
                    <a:lnTo>
                      <a:pt x="37" y="3"/>
                    </a:lnTo>
                    <a:lnTo>
                      <a:pt x="28" y="3"/>
                    </a:lnTo>
                    <a:lnTo>
                      <a:pt x="20" y="3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9" y="5"/>
                    </a:lnTo>
                    <a:lnTo>
                      <a:pt x="17" y="5"/>
                    </a:lnTo>
                    <a:lnTo>
                      <a:pt x="30" y="5"/>
                    </a:lnTo>
                    <a:lnTo>
                      <a:pt x="41" y="5"/>
                    </a:lnTo>
                    <a:lnTo>
                      <a:pt x="48" y="5"/>
                    </a:lnTo>
                    <a:lnTo>
                      <a:pt x="57" y="4"/>
                    </a:lnTo>
                    <a:lnTo>
                      <a:pt x="58" y="4"/>
                    </a:lnTo>
                    <a:close/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70" name="Freeform 133"/>
              <p:cNvSpPr>
                <a:spLocks/>
              </p:cNvSpPr>
              <p:nvPr/>
            </p:nvSpPr>
            <p:spPr bwMode="auto">
              <a:xfrm>
                <a:off x="4221" y="1397"/>
                <a:ext cx="5" cy="19"/>
              </a:xfrm>
              <a:custGeom>
                <a:avLst/>
                <a:gdLst>
                  <a:gd name="T0" fmla="*/ 0 w 25"/>
                  <a:gd name="T1" fmla="*/ 0 h 78"/>
                  <a:gd name="T2" fmla="*/ 0 w 25"/>
                  <a:gd name="T3" fmla="*/ 0 h 78"/>
                  <a:gd name="T4" fmla="*/ 0 w 25"/>
                  <a:gd name="T5" fmla="*/ 0 h 78"/>
                  <a:gd name="T6" fmla="*/ 0 w 25"/>
                  <a:gd name="T7" fmla="*/ 0 h 78"/>
                  <a:gd name="T8" fmla="*/ 0 w 25"/>
                  <a:gd name="T9" fmla="*/ 0 h 78"/>
                  <a:gd name="T10" fmla="*/ 0 w 25"/>
                  <a:gd name="T11" fmla="*/ 0 h 78"/>
                  <a:gd name="T12" fmla="*/ 0 w 25"/>
                  <a:gd name="T13" fmla="*/ 0 h 78"/>
                  <a:gd name="T14" fmla="*/ 0 w 25"/>
                  <a:gd name="T15" fmla="*/ 0 h 78"/>
                  <a:gd name="T16" fmla="*/ 0 w 25"/>
                  <a:gd name="T17" fmla="*/ 0 h 78"/>
                  <a:gd name="T18" fmla="*/ 0 w 25"/>
                  <a:gd name="T19" fmla="*/ 0 h 78"/>
                  <a:gd name="T20" fmla="*/ 0 w 25"/>
                  <a:gd name="T21" fmla="*/ 0 h 78"/>
                  <a:gd name="T22" fmla="*/ 0 w 25"/>
                  <a:gd name="T23" fmla="*/ 0 h 78"/>
                  <a:gd name="T24" fmla="*/ 0 w 25"/>
                  <a:gd name="T25" fmla="*/ 0 h 78"/>
                  <a:gd name="T26" fmla="*/ 0 w 25"/>
                  <a:gd name="T27" fmla="*/ 0 h 78"/>
                  <a:gd name="T28" fmla="*/ 0 w 25"/>
                  <a:gd name="T29" fmla="*/ 0 h 78"/>
                  <a:gd name="T30" fmla="*/ 0 w 25"/>
                  <a:gd name="T31" fmla="*/ 0 h 78"/>
                  <a:gd name="T32" fmla="*/ 0 w 25"/>
                  <a:gd name="T33" fmla="*/ 0 h 78"/>
                  <a:gd name="T34" fmla="*/ 0 w 25"/>
                  <a:gd name="T35" fmla="*/ 0 h 78"/>
                  <a:gd name="T36" fmla="*/ 0 w 25"/>
                  <a:gd name="T37" fmla="*/ 0 h 78"/>
                  <a:gd name="T38" fmla="*/ 0 w 25"/>
                  <a:gd name="T39" fmla="*/ 0 h 78"/>
                  <a:gd name="T40" fmla="*/ 0 w 25"/>
                  <a:gd name="T41" fmla="*/ 0 h 78"/>
                  <a:gd name="T42" fmla="*/ 0 w 25"/>
                  <a:gd name="T43" fmla="*/ 0 h 78"/>
                  <a:gd name="T44" fmla="*/ 0 w 25"/>
                  <a:gd name="T45" fmla="*/ 0 h 78"/>
                  <a:gd name="T46" fmla="*/ 0 w 25"/>
                  <a:gd name="T47" fmla="*/ 0 h 78"/>
                  <a:gd name="T48" fmla="*/ 0 w 25"/>
                  <a:gd name="T49" fmla="*/ 0 h 78"/>
                  <a:gd name="T50" fmla="*/ 0 w 25"/>
                  <a:gd name="T51" fmla="*/ 0 h 78"/>
                  <a:gd name="T52" fmla="*/ 0 w 25"/>
                  <a:gd name="T53" fmla="*/ 0 h 78"/>
                  <a:gd name="T54" fmla="*/ 0 w 25"/>
                  <a:gd name="T55" fmla="*/ 0 h 78"/>
                  <a:gd name="T56" fmla="*/ 0 w 25"/>
                  <a:gd name="T57" fmla="*/ 0 h 78"/>
                  <a:gd name="T58" fmla="*/ 0 w 25"/>
                  <a:gd name="T59" fmla="*/ 0 h 78"/>
                  <a:gd name="T60" fmla="*/ 0 w 25"/>
                  <a:gd name="T61" fmla="*/ 0 h 78"/>
                  <a:gd name="T62" fmla="*/ 0 w 25"/>
                  <a:gd name="T63" fmla="*/ 0 h 78"/>
                  <a:gd name="T64" fmla="*/ 0 w 25"/>
                  <a:gd name="T65" fmla="*/ 0 h 78"/>
                  <a:gd name="T66" fmla="*/ 0 w 25"/>
                  <a:gd name="T67" fmla="*/ 0 h 78"/>
                  <a:gd name="T68" fmla="*/ 0 w 25"/>
                  <a:gd name="T69" fmla="*/ 0 h 78"/>
                  <a:gd name="T70" fmla="*/ 0 w 25"/>
                  <a:gd name="T71" fmla="*/ 0 h 78"/>
                  <a:gd name="T72" fmla="*/ 0 w 25"/>
                  <a:gd name="T73" fmla="*/ 0 h 78"/>
                  <a:gd name="T74" fmla="*/ 0 w 25"/>
                  <a:gd name="T75" fmla="*/ 0 h 78"/>
                  <a:gd name="T76" fmla="*/ 0 w 25"/>
                  <a:gd name="T77" fmla="*/ 0 h 78"/>
                  <a:gd name="T78" fmla="*/ 0 w 25"/>
                  <a:gd name="T79" fmla="*/ 0 h 78"/>
                  <a:gd name="T80" fmla="*/ 0 w 25"/>
                  <a:gd name="T81" fmla="*/ 0 h 78"/>
                  <a:gd name="T82" fmla="*/ 0 w 25"/>
                  <a:gd name="T83" fmla="*/ 0 h 7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5" h="78">
                    <a:moveTo>
                      <a:pt x="14" y="78"/>
                    </a:moveTo>
                    <a:lnTo>
                      <a:pt x="23" y="75"/>
                    </a:lnTo>
                    <a:lnTo>
                      <a:pt x="25" y="74"/>
                    </a:lnTo>
                    <a:lnTo>
                      <a:pt x="23" y="71"/>
                    </a:lnTo>
                    <a:lnTo>
                      <a:pt x="14" y="69"/>
                    </a:lnTo>
                    <a:lnTo>
                      <a:pt x="7" y="69"/>
                    </a:lnTo>
                    <a:lnTo>
                      <a:pt x="3" y="69"/>
                    </a:lnTo>
                    <a:lnTo>
                      <a:pt x="14" y="68"/>
                    </a:lnTo>
                    <a:lnTo>
                      <a:pt x="23" y="64"/>
                    </a:lnTo>
                    <a:lnTo>
                      <a:pt x="25" y="63"/>
                    </a:lnTo>
                    <a:lnTo>
                      <a:pt x="23" y="61"/>
                    </a:lnTo>
                    <a:lnTo>
                      <a:pt x="14" y="59"/>
                    </a:lnTo>
                    <a:lnTo>
                      <a:pt x="7" y="58"/>
                    </a:lnTo>
                    <a:lnTo>
                      <a:pt x="8" y="58"/>
                    </a:lnTo>
                    <a:lnTo>
                      <a:pt x="14" y="58"/>
                    </a:lnTo>
                    <a:lnTo>
                      <a:pt x="23" y="54"/>
                    </a:lnTo>
                    <a:lnTo>
                      <a:pt x="25" y="52"/>
                    </a:lnTo>
                    <a:lnTo>
                      <a:pt x="23" y="50"/>
                    </a:lnTo>
                    <a:lnTo>
                      <a:pt x="18" y="49"/>
                    </a:lnTo>
                    <a:lnTo>
                      <a:pt x="22" y="43"/>
                    </a:lnTo>
                    <a:lnTo>
                      <a:pt x="23" y="43"/>
                    </a:lnTo>
                    <a:lnTo>
                      <a:pt x="25" y="40"/>
                    </a:lnTo>
                    <a:lnTo>
                      <a:pt x="23" y="38"/>
                    </a:lnTo>
                    <a:lnTo>
                      <a:pt x="22" y="38"/>
                    </a:lnTo>
                    <a:lnTo>
                      <a:pt x="21" y="33"/>
                    </a:lnTo>
                    <a:lnTo>
                      <a:pt x="23" y="30"/>
                    </a:lnTo>
                    <a:lnTo>
                      <a:pt x="25" y="29"/>
                    </a:lnTo>
                    <a:lnTo>
                      <a:pt x="23" y="28"/>
                    </a:lnTo>
                    <a:lnTo>
                      <a:pt x="18" y="27"/>
                    </a:lnTo>
                    <a:lnTo>
                      <a:pt x="16" y="20"/>
                    </a:lnTo>
                    <a:lnTo>
                      <a:pt x="22" y="18"/>
                    </a:lnTo>
                    <a:lnTo>
                      <a:pt x="22" y="14"/>
                    </a:lnTo>
                    <a:lnTo>
                      <a:pt x="22" y="13"/>
                    </a:lnTo>
                    <a:lnTo>
                      <a:pt x="11" y="13"/>
                    </a:lnTo>
                    <a:lnTo>
                      <a:pt x="3" y="13"/>
                    </a:lnTo>
                    <a:lnTo>
                      <a:pt x="5" y="13"/>
                    </a:lnTo>
                    <a:lnTo>
                      <a:pt x="11" y="10"/>
                    </a:lnTo>
                    <a:lnTo>
                      <a:pt x="17" y="3"/>
                    </a:lnTo>
                    <a:lnTo>
                      <a:pt x="17" y="2"/>
                    </a:lnTo>
                    <a:lnTo>
                      <a:pt x="16" y="0"/>
                    </a:lnTo>
                    <a:lnTo>
                      <a:pt x="6" y="2"/>
                    </a:lnTo>
                    <a:lnTo>
                      <a:pt x="0" y="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71" name="Freeform 134"/>
              <p:cNvSpPr>
                <a:spLocks/>
              </p:cNvSpPr>
              <p:nvPr/>
            </p:nvSpPr>
            <p:spPr bwMode="auto">
              <a:xfrm>
                <a:off x="4218" y="1414"/>
                <a:ext cx="6" cy="3"/>
              </a:xfrm>
              <a:custGeom>
                <a:avLst/>
                <a:gdLst>
                  <a:gd name="T0" fmla="*/ 0 w 27"/>
                  <a:gd name="T1" fmla="*/ 0 h 11"/>
                  <a:gd name="T2" fmla="*/ 0 w 27"/>
                  <a:gd name="T3" fmla="*/ 0 h 11"/>
                  <a:gd name="T4" fmla="*/ 0 w 27"/>
                  <a:gd name="T5" fmla="*/ 0 h 11"/>
                  <a:gd name="T6" fmla="*/ 0 w 27"/>
                  <a:gd name="T7" fmla="*/ 0 h 11"/>
                  <a:gd name="T8" fmla="*/ 0 w 27"/>
                  <a:gd name="T9" fmla="*/ 0 h 11"/>
                  <a:gd name="T10" fmla="*/ 0 w 2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7" h="11">
                    <a:moveTo>
                      <a:pt x="16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1"/>
                    </a:lnTo>
                    <a:lnTo>
                      <a:pt x="16" y="10"/>
                    </a:lnTo>
                    <a:lnTo>
                      <a:pt x="27" y="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72" name="Freeform 135"/>
              <p:cNvSpPr>
                <a:spLocks/>
              </p:cNvSpPr>
              <p:nvPr/>
            </p:nvSpPr>
            <p:spPr bwMode="auto">
              <a:xfrm>
                <a:off x="4212" y="1416"/>
                <a:ext cx="7" cy="1"/>
              </a:xfrm>
              <a:custGeom>
                <a:avLst/>
                <a:gdLst>
                  <a:gd name="T0" fmla="*/ 0 w 33"/>
                  <a:gd name="T1" fmla="*/ 0 h 3"/>
                  <a:gd name="T2" fmla="*/ 0 w 33"/>
                  <a:gd name="T3" fmla="*/ 0 h 3"/>
                  <a:gd name="T4" fmla="*/ 0 w 33"/>
                  <a:gd name="T5" fmla="*/ 0 h 3"/>
                  <a:gd name="T6" fmla="*/ 0 w 33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3" h="3">
                    <a:moveTo>
                      <a:pt x="33" y="3"/>
                    </a:moveTo>
                    <a:lnTo>
                      <a:pt x="16" y="2"/>
                    </a:lnTo>
                    <a:lnTo>
                      <a:pt x="6" y="1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73" name="Line 136"/>
              <p:cNvSpPr>
                <a:spLocks noChangeShapeType="1"/>
              </p:cNvSpPr>
              <p:nvPr/>
            </p:nvSpPr>
            <p:spPr bwMode="auto">
              <a:xfrm flipV="1">
                <a:off x="4215" y="142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74" name="Line 137"/>
              <p:cNvSpPr>
                <a:spLocks noChangeShapeType="1"/>
              </p:cNvSpPr>
              <p:nvPr/>
            </p:nvSpPr>
            <p:spPr bwMode="auto">
              <a:xfrm>
                <a:off x="4211" y="142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75" name="Freeform 138"/>
              <p:cNvSpPr>
                <a:spLocks/>
              </p:cNvSpPr>
              <p:nvPr/>
            </p:nvSpPr>
            <p:spPr bwMode="auto">
              <a:xfrm>
                <a:off x="4137" y="1443"/>
                <a:ext cx="50" cy="12"/>
              </a:xfrm>
              <a:custGeom>
                <a:avLst/>
                <a:gdLst>
                  <a:gd name="T0" fmla="*/ 0 w 248"/>
                  <a:gd name="T1" fmla="*/ 0 h 48"/>
                  <a:gd name="T2" fmla="*/ 0 w 248"/>
                  <a:gd name="T3" fmla="*/ 0 h 48"/>
                  <a:gd name="T4" fmla="*/ 0 w 248"/>
                  <a:gd name="T5" fmla="*/ 0 h 48"/>
                  <a:gd name="T6" fmla="*/ 0 w 248"/>
                  <a:gd name="T7" fmla="*/ 0 h 48"/>
                  <a:gd name="T8" fmla="*/ 0 w 248"/>
                  <a:gd name="T9" fmla="*/ 0 h 48"/>
                  <a:gd name="T10" fmla="*/ 0 w 248"/>
                  <a:gd name="T11" fmla="*/ 0 h 48"/>
                  <a:gd name="T12" fmla="*/ 0 w 248"/>
                  <a:gd name="T13" fmla="*/ 0 h 48"/>
                  <a:gd name="T14" fmla="*/ 0 w 248"/>
                  <a:gd name="T15" fmla="*/ 0 h 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8" h="48">
                    <a:moveTo>
                      <a:pt x="248" y="43"/>
                    </a:moveTo>
                    <a:lnTo>
                      <a:pt x="177" y="48"/>
                    </a:lnTo>
                    <a:lnTo>
                      <a:pt x="104" y="45"/>
                    </a:lnTo>
                    <a:lnTo>
                      <a:pt x="53" y="39"/>
                    </a:lnTo>
                    <a:lnTo>
                      <a:pt x="7" y="25"/>
                    </a:lnTo>
                    <a:lnTo>
                      <a:pt x="0" y="16"/>
                    </a:lnTo>
                    <a:lnTo>
                      <a:pt x="7" y="7"/>
                    </a:lnTo>
                    <a:lnTo>
                      <a:pt x="22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76" name="Freeform 139"/>
              <p:cNvSpPr>
                <a:spLocks/>
              </p:cNvSpPr>
              <p:nvPr/>
            </p:nvSpPr>
            <p:spPr bwMode="auto">
              <a:xfrm>
                <a:off x="4147" y="1420"/>
                <a:ext cx="10" cy="14"/>
              </a:xfrm>
              <a:custGeom>
                <a:avLst/>
                <a:gdLst>
                  <a:gd name="T0" fmla="*/ 0 w 50"/>
                  <a:gd name="T1" fmla="*/ 0 h 55"/>
                  <a:gd name="T2" fmla="*/ 0 w 50"/>
                  <a:gd name="T3" fmla="*/ 0 h 55"/>
                  <a:gd name="T4" fmla="*/ 0 w 50"/>
                  <a:gd name="T5" fmla="*/ 0 h 55"/>
                  <a:gd name="T6" fmla="*/ 0 w 50"/>
                  <a:gd name="T7" fmla="*/ 0 h 55"/>
                  <a:gd name="T8" fmla="*/ 0 w 50"/>
                  <a:gd name="T9" fmla="*/ 0 h 55"/>
                  <a:gd name="T10" fmla="*/ 0 w 50"/>
                  <a:gd name="T11" fmla="*/ 0 h 55"/>
                  <a:gd name="T12" fmla="*/ 0 w 50"/>
                  <a:gd name="T13" fmla="*/ 0 h 55"/>
                  <a:gd name="T14" fmla="*/ 0 w 50"/>
                  <a:gd name="T15" fmla="*/ 0 h 55"/>
                  <a:gd name="T16" fmla="*/ 0 w 50"/>
                  <a:gd name="T17" fmla="*/ 0 h 55"/>
                  <a:gd name="T18" fmla="*/ 0 w 50"/>
                  <a:gd name="T19" fmla="*/ 0 h 55"/>
                  <a:gd name="T20" fmla="*/ 0 w 50"/>
                  <a:gd name="T21" fmla="*/ 0 h 55"/>
                  <a:gd name="T22" fmla="*/ 0 w 50"/>
                  <a:gd name="T23" fmla="*/ 0 h 55"/>
                  <a:gd name="T24" fmla="*/ 0 w 50"/>
                  <a:gd name="T25" fmla="*/ 0 h 55"/>
                  <a:gd name="T26" fmla="*/ 0 w 50"/>
                  <a:gd name="T27" fmla="*/ 0 h 55"/>
                  <a:gd name="T28" fmla="*/ 0 w 50"/>
                  <a:gd name="T29" fmla="*/ 0 h 55"/>
                  <a:gd name="T30" fmla="*/ 0 w 50"/>
                  <a:gd name="T31" fmla="*/ 0 h 55"/>
                  <a:gd name="T32" fmla="*/ 0 w 50"/>
                  <a:gd name="T33" fmla="*/ 0 h 55"/>
                  <a:gd name="T34" fmla="*/ 0 w 50"/>
                  <a:gd name="T35" fmla="*/ 0 h 55"/>
                  <a:gd name="T36" fmla="*/ 0 w 50"/>
                  <a:gd name="T37" fmla="*/ 0 h 5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50" h="55">
                    <a:moveTo>
                      <a:pt x="5" y="46"/>
                    </a:moveTo>
                    <a:lnTo>
                      <a:pt x="11" y="50"/>
                    </a:lnTo>
                    <a:lnTo>
                      <a:pt x="19" y="54"/>
                    </a:lnTo>
                    <a:lnTo>
                      <a:pt x="27" y="55"/>
                    </a:lnTo>
                    <a:lnTo>
                      <a:pt x="35" y="54"/>
                    </a:lnTo>
                    <a:lnTo>
                      <a:pt x="42" y="47"/>
                    </a:lnTo>
                    <a:lnTo>
                      <a:pt x="46" y="39"/>
                    </a:lnTo>
                    <a:lnTo>
                      <a:pt x="50" y="26"/>
                    </a:lnTo>
                    <a:lnTo>
                      <a:pt x="46" y="16"/>
                    </a:lnTo>
                    <a:lnTo>
                      <a:pt x="42" y="8"/>
                    </a:lnTo>
                    <a:lnTo>
                      <a:pt x="35" y="1"/>
                    </a:lnTo>
                    <a:lnTo>
                      <a:pt x="27" y="0"/>
                    </a:lnTo>
                    <a:lnTo>
                      <a:pt x="20" y="1"/>
                    </a:lnTo>
                    <a:lnTo>
                      <a:pt x="14" y="4"/>
                    </a:lnTo>
                    <a:lnTo>
                      <a:pt x="5" y="9"/>
                    </a:lnTo>
                    <a:lnTo>
                      <a:pt x="2" y="16"/>
                    </a:lnTo>
                    <a:lnTo>
                      <a:pt x="0" y="26"/>
                    </a:lnTo>
                    <a:lnTo>
                      <a:pt x="0" y="37"/>
                    </a:lnTo>
                    <a:lnTo>
                      <a:pt x="5" y="46"/>
                    </a:lnTo>
                    <a:close/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77" name="Freeform 140"/>
              <p:cNvSpPr>
                <a:spLocks/>
              </p:cNvSpPr>
              <p:nvPr/>
            </p:nvSpPr>
            <p:spPr bwMode="auto">
              <a:xfrm>
                <a:off x="4146" y="1418"/>
                <a:ext cx="9" cy="16"/>
              </a:xfrm>
              <a:custGeom>
                <a:avLst/>
                <a:gdLst>
                  <a:gd name="T0" fmla="*/ 0 w 43"/>
                  <a:gd name="T1" fmla="*/ 0 h 63"/>
                  <a:gd name="T2" fmla="*/ 0 w 43"/>
                  <a:gd name="T3" fmla="*/ 0 h 63"/>
                  <a:gd name="T4" fmla="*/ 0 w 43"/>
                  <a:gd name="T5" fmla="*/ 0 h 63"/>
                  <a:gd name="T6" fmla="*/ 0 w 43"/>
                  <a:gd name="T7" fmla="*/ 0 h 63"/>
                  <a:gd name="T8" fmla="*/ 0 w 43"/>
                  <a:gd name="T9" fmla="*/ 0 h 63"/>
                  <a:gd name="T10" fmla="*/ 0 w 43"/>
                  <a:gd name="T11" fmla="*/ 0 h 63"/>
                  <a:gd name="T12" fmla="*/ 0 w 43"/>
                  <a:gd name="T13" fmla="*/ 0 h 63"/>
                  <a:gd name="T14" fmla="*/ 0 w 43"/>
                  <a:gd name="T15" fmla="*/ 0 h 63"/>
                  <a:gd name="T16" fmla="*/ 0 w 43"/>
                  <a:gd name="T17" fmla="*/ 0 h 63"/>
                  <a:gd name="T18" fmla="*/ 0 w 43"/>
                  <a:gd name="T19" fmla="*/ 0 h 63"/>
                  <a:gd name="T20" fmla="*/ 0 w 43"/>
                  <a:gd name="T21" fmla="*/ 0 h 63"/>
                  <a:gd name="T22" fmla="*/ 0 w 43"/>
                  <a:gd name="T23" fmla="*/ 0 h 6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3" h="63">
                    <a:moveTo>
                      <a:pt x="21" y="63"/>
                    </a:moveTo>
                    <a:lnTo>
                      <a:pt x="29" y="59"/>
                    </a:lnTo>
                    <a:lnTo>
                      <a:pt x="36" y="55"/>
                    </a:lnTo>
                    <a:lnTo>
                      <a:pt x="42" y="46"/>
                    </a:lnTo>
                    <a:lnTo>
                      <a:pt x="43" y="35"/>
                    </a:lnTo>
                    <a:lnTo>
                      <a:pt x="42" y="25"/>
                    </a:lnTo>
                    <a:lnTo>
                      <a:pt x="37" y="18"/>
                    </a:lnTo>
                    <a:lnTo>
                      <a:pt x="29" y="13"/>
                    </a:lnTo>
                    <a:lnTo>
                      <a:pt x="22" y="10"/>
                    </a:lnTo>
                    <a:lnTo>
                      <a:pt x="20" y="9"/>
                    </a:lnTo>
                    <a:lnTo>
                      <a:pt x="4" y="3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78" name="Freeform 141"/>
              <p:cNvSpPr>
                <a:spLocks/>
              </p:cNvSpPr>
              <p:nvPr/>
            </p:nvSpPr>
            <p:spPr bwMode="auto">
              <a:xfrm>
                <a:off x="4143" y="1391"/>
                <a:ext cx="11" cy="8"/>
              </a:xfrm>
              <a:custGeom>
                <a:avLst/>
                <a:gdLst>
                  <a:gd name="T0" fmla="*/ 0 w 52"/>
                  <a:gd name="T1" fmla="*/ 0 h 33"/>
                  <a:gd name="T2" fmla="*/ 0 w 52"/>
                  <a:gd name="T3" fmla="*/ 0 h 33"/>
                  <a:gd name="T4" fmla="*/ 0 w 52"/>
                  <a:gd name="T5" fmla="*/ 0 h 33"/>
                  <a:gd name="T6" fmla="*/ 0 w 52"/>
                  <a:gd name="T7" fmla="*/ 0 h 33"/>
                  <a:gd name="T8" fmla="*/ 0 w 52"/>
                  <a:gd name="T9" fmla="*/ 0 h 33"/>
                  <a:gd name="T10" fmla="*/ 0 w 52"/>
                  <a:gd name="T11" fmla="*/ 0 h 33"/>
                  <a:gd name="T12" fmla="*/ 0 w 52"/>
                  <a:gd name="T13" fmla="*/ 0 h 33"/>
                  <a:gd name="T14" fmla="*/ 0 w 52"/>
                  <a:gd name="T15" fmla="*/ 0 h 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2" h="33">
                    <a:moveTo>
                      <a:pt x="0" y="33"/>
                    </a:moveTo>
                    <a:lnTo>
                      <a:pt x="8" y="19"/>
                    </a:lnTo>
                    <a:lnTo>
                      <a:pt x="16" y="5"/>
                    </a:lnTo>
                    <a:lnTo>
                      <a:pt x="24" y="2"/>
                    </a:lnTo>
                    <a:lnTo>
                      <a:pt x="35" y="0"/>
                    </a:lnTo>
                    <a:lnTo>
                      <a:pt x="43" y="3"/>
                    </a:lnTo>
                    <a:lnTo>
                      <a:pt x="50" y="12"/>
                    </a:lnTo>
                    <a:lnTo>
                      <a:pt x="52" y="1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79" name="Line 142"/>
              <p:cNvSpPr>
                <a:spLocks noChangeShapeType="1"/>
              </p:cNvSpPr>
              <p:nvPr/>
            </p:nvSpPr>
            <p:spPr bwMode="auto">
              <a:xfrm flipH="1">
                <a:off x="4143" y="1395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80" name="Freeform 143"/>
              <p:cNvSpPr>
                <a:spLocks/>
              </p:cNvSpPr>
              <p:nvPr/>
            </p:nvSpPr>
            <p:spPr bwMode="auto">
              <a:xfrm>
                <a:off x="4143" y="1384"/>
                <a:ext cx="8" cy="11"/>
              </a:xfrm>
              <a:custGeom>
                <a:avLst/>
                <a:gdLst>
                  <a:gd name="T0" fmla="*/ 0 w 39"/>
                  <a:gd name="T1" fmla="*/ 0 h 43"/>
                  <a:gd name="T2" fmla="*/ 0 w 39"/>
                  <a:gd name="T3" fmla="*/ 0 h 43"/>
                  <a:gd name="T4" fmla="*/ 0 w 39"/>
                  <a:gd name="T5" fmla="*/ 0 h 43"/>
                  <a:gd name="T6" fmla="*/ 0 w 39"/>
                  <a:gd name="T7" fmla="*/ 0 h 43"/>
                  <a:gd name="T8" fmla="*/ 0 w 39"/>
                  <a:gd name="T9" fmla="*/ 0 h 43"/>
                  <a:gd name="T10" fmla="*/ 0 w 39"/>
                  <a:gd name="T11" fmla="*/ 0 h 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9" h="43">
                    <a:moveTo>
                      <a:pt x="0" y="43"/>
                    </a:moveTo>
                    <a:lnTo>
                      <a:pt x="7" y="25"/>
                    </a:lnTo>
                    <a:lnTo>
                      <a:pt x="17" y="10"/>
                    </a:lnTo>
                    <a:lnTo>
                      <a:pt x="26" y="4"/>
                    </a:lnTo>
                    <a:lnTo>
                      <a:pt x="37" y="2"/>
                    </a:lnTo>
                    <a:lnTo>
                      <a:pt x="39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81" name="Freeform 144"/>
              <p:cNvSpPr>
                <a:spLocks/>
              </p:cNvSpPr>
              <p:nvPr/>
            </p:nvSpPr>
            <p:spPr bwMode="auto">
              <a:xfrm>
                <a:off x="4152" y="1488"/>
                <a:ext cx="48" cy="4"/>
              </a:xfrm>
              <a:custGeom>
                <a:avLst/>
                <a:gdLst>
                  <a:gd name="T0" fmla="*/ 0 w 240"/>
                  <a:gd name="T1" fmla="*/ 0 h 15"/>
                  <a:gd name="T2" fmla="*/ 0 w 240"/>
                  <a:gd name="T3" fmla="*/ 0 h 15"/>
                  <a:gd name="T4" fmla="*/ 0 w 240"/>
                  <a:gd name="T5" fmla="*/ 0 h 15"/>
                  <a:gd name="T6" fmla="*/ 0 w 240"/>
                  <a:gd name="T7" fmla="*/ 0 h 15"/>
                  <a:gd name="T8" fmla="*/ 0 w 240"/>
                  <a:gd name="T9" fmla="*/ 0 h 15"/>
                  <a:gd name="T10" fmla="*/ 0 w 240"/>
                  <a:gd name="T11" fmla="*/ 0 h 15"/>
                  <a:gd name="T12" fmla="*/ 0 w 240"/>
                  <a:gd name="T13" fmla="*/ 0 h 15"/>
                  <a:gd name="T14" fmla="*/ 0 w 240"/>
                  <a:gd name="T15" fmla="*/ 0 h 15"/>
                  <a:gd name="T16" fmla="*/ 0 w 240"/>
                  <a:gd name="T17" fmla="*/ 0 h 15"/>
                  <a:gd name="T18" fmla="*/ 0 w 240"/>
                  <a:gd name="T19" fmla="*/ 0 h 15"/>
                  <a:gd name="T20" fmla="*/ 0 w 240"/>
                  <a:gd name="T21" fmla="*/ 0 h 1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40" h="15">
                    <a:moveTo>
                      <a:pt x="0" y="0"/>
                    </a:moveTo>
                    <a:lnTo>
                      <a:pt x="1" y="3"/>
                    </a:lnTo>
                    <a:lnTo>
                      <a:pt x="3" y="5"/>
                    </a:lnTo>
                    <a:lnTo>
                      <a:pt x="35" y="10"/>
                    </a:lnTo>
                    <a:lnTo>
                      <a:pt x="70" y="14"/>
                    </a:lnTo>
                    <a:lnTo>
                      <a:pt x="121" y="15"/>
                    </a:lnTo>
                    <a:lnTo>
                      <a:pt x="170" y="14"/>
                    </a:lnTo>
                    <a:lnTo>
                      <a:pt x="206" y="10"/>
                    </a:lnTo>
                    <a:lnTo>
                      <a:pt x="238" y="5"/>
                    </a:lnTo>
                    <a:lnTo>
                      <a:pt x="239" y="3"/>
                    </a:lnTo>
                    <a:lnTo>
                      <a:pt x="24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82" name="Freeform 145"/>
              <p:cNvSpPr>
                <a:spLocks/>
              </p:cNvSpPr>
              <p:nvPr/>
            </p:nvSpPr>
            <p:spPr bwMode="auto">
              <a:xfrm>
                <a:off x="4210" y="1481"/>
                <a:ext cx="24" cy="20"/>
              </a:xfrm>
              <a:custGeom>
                <a:avLst/>
                <a:gdLst>
                  <a:gd name="T0" fmla="*/ 0 w 119"/>
                  <a:gd name="T1" fmla="*/ 0 h 77"/>
                  <a:gd name="T2" fmla="*/ 0 w 119"/>
                  <a:gd name="T3" fmla="*/ 0 h 77"/>
                  <a:gd name="T4" fmla="*/ 0 w 119"/>
                  <a:gd name="T5" fmla="*/ 0 h 77"/>
                  <a:gd name="T6" fmla="*/ 0 w 119"/>
                  <a:gd name="T7" fmla="*/ 0 h 77"/>
                  <a:gd name="T8" fmla="*/ 0 w 119"/>
                  <a:gd name="T9" fmla="*/ 0 h 77"/>
                  <a:gd name="T10" fmla="*/ 0 w 119"/>
                  <a:gd name="T11" fmla="*/ 0 h 77"/>
                  <a:gd name="T12" fmla="*/ 0 w 119"/>
                  <a:gd name="T13" fmla="*/ 0 h 77"/>
                  <a:gd name="T14" fmla="*/ 0 w 119"/>
                  <a:gd name="T15" fmla="*/ 0 h 77"/>
                  <a:gd name="T16" fmla="*/ 0 w 119"/>
                  <a:gd name="T17" fmla="*/ 0 h 77"/>
                  <a:gd name="T18" fmla="*/ 0 w 119"/>
                  <a:gd name="T19" fmla="*/ 0 h 77"/>
                  <a:gd name="T20" fmla="*/ 0 w 119"/>
                  <a:gd name="T21" fmla="*/ 0 h 77"/>
                  <a:gd name="T22" fmla="*/ 0 w 119"/>
                  <a:gd name="T23" fmla="*/ 0 h 77"/>
                  <a:gd name="T24" fmla="*/ 0 w 119"/>
                  <a:gd name="T25" fmla="*/ 0 h 77"/>
                  <a:gd name="T26" fmla="*/ 0 w 119"/>
                  <a:gd name="T27" fmla="*/ 0 h 77"/>
                  <a:gd name="T28" fmla="*/ 0 w 119"/>
                  <a:gd name="T29" fmla="*/ 0 h 77"/>
                  <a:gd name="T30" fmla="*/ 0 w 119"/>
                  <a:gd name="T31" fmla="*/ 0 h 77"/>
                  <a:gd name="T32" fmla="*/ 0 w 119"/>
                  <a:gd name="T33" fmla="*/ 0 h 77"/>
                  <a:gd name="T34" fmla="*/ 0 w 119"/>
                  <a:gd name="T35" fmla="*/ 0 h 77"/>
                  <a:gd name="T36" fmla="*/ 0 w 119"/>
                  <a:gd name="T37" fmla="*/ 0 h 77"/>
                  <a:gd name="T38" fmla="*/ 0 w 119"/>
                  <a:gd name="T39" fmla="*/ 0 h 77"/>
                  <a:gd name="T40" fmla="*/ 0 w 119"/>
                  <a:gd name="T41" fmla="*/ 0 h 77"/>
                  <a:gd name="T42" fmla="*/ 0 w 119"/>
                  <a:gd name="T43" fmla="*/ 0 h 77"/>
                  <a:gd name="T44" fmla="*/ 0 w 119"/>
                  <a:gd name="T45" fmla="*/ 0 h 77"/>
                  <a:gd name="T46" fmla="*/ 0 w 119"/>
                  <a:gd name="T47" fmla="*/ 0 h 77"/>
                  <a:gd name="T48" fmla="*/ 0 w 119"/>
                  <a:gd name="T49" fmla="*/ 0 h 77"/>
                  <a:gd name="T50" fmla="*/ 0 w 119"/>
                  <a:gd name="T51" fmla="*/ 0 h 77"/>
                  <a:gd name="T52" fmla="*/ 0 w 119"/>
                  <a:gd name="T53" fmla="*/ 0 h 77"/>
                  <a:gd name="T54" fmla="*/ 0 w 119"/>
                  <a:gd name="T55" fmla="*/ 0 h 7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19" h="77">
                    <a:moveTo>
                      <a:pt x="0" y="25"/>
                    </a:moveTo>
                    <a:lnTo>
                      <a:pt x="16" y="27"/>
                    </a:lnTo>
                    <a:lnTo>
                      <a:pt x="26" y="27"/>
                    </a:lnTo>
                    <a:lnTo>
                      <a:pt x="43" y="27"/>
                    </a:lnTo>
                    <a:lnTo>
                      <a:pt x="59" y="27"/>
                    </a:lnTo>
                    <a:lnTo>
                      <a:pt x="70" y="27"/>
                    </a:lnTo>
                    <a:lnTo>
                      <a:pt x="81" y="25"/>
                    </a:lnTo>
                    <a:lnTo>
                      <a:pt x="81" y="17"/>
                    </a:lnTo>
                    <a:lnTo>
                      <a:pt x="83" y="9"/>
                    </a:lnTo>
                    <a:lnTo>
                      <a:pt x="86" y="1"/>
                    </a:lnTo>
                    <a:lnTo>
                      <a:pt x="94" y="0"/>
                    </a:lnTo>
                    <a:lnTo>
                      <a:pt x="102" y="1"/>
                    </a:lnTo>
                    <a:lnTo>
                      <a:pt x="107" y="9"/>
                    </a:lnTo>
                    <a:lnTo>
                      <a:pt x="115" y="77"/>
                    </a:lnTo>
                    <a:lnTo>
                      <a:pt x="119" y="77"/>
                    </a:lnTo>
                    <a:lnTo>
                      <a:pt x="119" y="76"/>
                    </a:lnTo>
                    <a:lnTo>
                      <a:pt x="115" y="76"/>
                    </a:lnTo>
                    <a:lnTo>
                      <a:pt x="115" y="77"/>
                    </a:lnTo>
                    <a:lnTo>
                      <a:pt x="114" y="77"/>
                    </a:lnTo>
                    <a:lnTo>
                      <a:pt x="112" y="77"/>
                    </a:lnTo>
                    <a:lnTo>
                      <a:pt x="108" y="77"/>
                    </a:lnTo>
                    <a:lnTo>
                      <a:pt x="107" y="77"/>
                    </a:lnTo>
                    <a:lnTo>
                      <a:pt x="98" y="20"/>
                    </a:lnTo>
                    <a:lnTo>
                      <a:pt x="98" y="17"/>
                    </a:lnTo>
                    <a:lnTo>
                      <a:pt x="97" y="15"/>
                    </a:lnTo>
                    <a:lnTo>
                      <a:pt x="94" y="15"/>
                    </a:lnTo>
                    <a:lnTo>
                      <a:pt x="93" y="16"/>
                    </a:lnTo>
                    <a:lnTo>
                      <a:pt x="89" y="17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83" name="Freeform 146"/>
              <p:cNvSpPr>
                <a:spLocks/>
              </p:cNvSpPr>
              <p:nvPr/>
            </p:nvSpPr>
            <p:spPr bwMode="auto">
              <a:xfrm>
                <a:off x="4210" y="1482"/>
                <a:ext cx="16" cy="2"/>
              </a:xfrm>
              <a:custGeom>
                <a:avLst/>
                <a:gdLst>
                  <a:gd name="T0" fmla="*/ 0 w 81"/>
                  <a:gd name="T1" fmla="*/ 0 h 6"/>
                  <a:gd name="T2" fmla="*/ 0 w 81"/>
                  <a:gd name="T3" fmla="*/ 0 h 6"/>
                  <a:gd name="T4" fmla="*/ 0 w 81"/>
                  <a:gd name="T5" fmla="*/ 0 h 6"/>
                  <a:gd name="T6" fmla="*/ 0 w 81"/>
                  <a:gd name="T7" fmla="*/ 0 h 6"/>
                  <a:gd name="T8" fmla="*/ 0 w 81"/>
                  <a:gd name="T9" fmla="*/ 0 h 6"/>
                  <a:gd name="T10" fmla="*/ 0 w 81"/>
                  <a:gd name="T11" fmla="*/ 0 h 6"/>
                  <a:gd name="T12" fmla="*/ 0 w 81"/>
                  <a:gd name="T13" fmla="*/ 0 h 6"/>
                  <a:gd name="T14" fmla="*/ 0 w 81"/>
                  <a:gd name="T15" fmla="*/ 0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1" h="6">
                    <a:moveTo>
                      <a:pt x="81" y="2"/>
                    </a:moveTo>
                    <a:lnTo>
                      <a:pt x="70" y="4"/>
                    </a:lnTo>
                    <a:lnTo>
                      <a:pt x="59" y="6"/>
                    </a:lnTo>
                    <a:lnTo>
                      <a:pt x="43" y="6"/>
                    </a:lnTo>
                    <a:lnTo>
                      <a:pt x="26" y="6"/>
                    </a:lnTo>
                    <a:lnTo>
                      <a:pt x="16" y="4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84" name="Freeform 147"/>
              <p:cNvSpPr>
                <a:spLocks/>
              </p:cNvSpPr>
              <p:nvPr/>
            </p:nvSpPr>
            <p:spPr bwMode="auto">
              <a:xfrm>
                <a:off x="4226" y="1486"/>
                <a:ext cx="5" cy="80"/>
              </a:xfrm>
              <a:custGeom>
                <a:avLst/>
                <a:gdLst>
                  <a:gd name="T0" fmla="*/ 0 w 24"/>
                  <a:gd name="T1" fmla="*/ 0 h 319"/>
                  <a:gd name="T2" fmla="*/ 0 w 24"/>
                  <a:gd name="T3" fmla="*/ 0 h 319"/>
                  <a:gd name="T4" fmla="*/ 0 w 24"/>
                  <a:gd name="T5" fmla="*/ 0 h 319"/>
                  <a:gd name="T6" fmla="*/ 0 w 24"/>
                  <a:gd name="T7" fmla="*/ 0 h 319"/>
                  <a:gd name="T8" fmla="*/ 0 w 24"/>
                  <a:gd name="T9" fmla="*/ 0 h 319"/>
                  <a:gd name="T10" fmla="*/ 0 w 24"/>
                  <a:gd name="T11" fmla="*/ 0 h 319"/>
                  <a:gd name="T12" fmla="*/ 0 w 24"/>
                  <a:gd name="T13" fmla="*/ 0 h 319"/>
                  <a:gd name="T14" fmla="*/ 0 w 24"/>
                  <a:gd name="T15" fmla="*/ 0 h 319"/>
                  <a:gd name="T16" fmla="*/ 0 w 24"/>
                  <a:gd name="T17" fmla="*/ 0 h 319"/>
                  <a:gd name="T18" fmla="*/ 0 w 24"/>
                  <a:gd name="T19" fmla="*/ 0 h 319"/>
                  <a:gd name="T20" fmla="*/ 0 w 24"/>
                  <a:gd name="T21" fmla="*/ 0 h 319"/>
                  <a:gd name="T22" fmla="*/ 0 w 24"/>
                  <a:gd name="T23" fmla="*/ 0 h 319"/>
                  <a:gd name="T24" fmla="*/ 0 w 24"/>
                  <a:gd name="T25" fmla="*/ 0 h 319"/>
                  <a:gd name="T26" fmla="*/ 0 w 24"/>
                  <a:gd name="T27" fmla="*/ 0 h 319"/>
                  <a:gd name="T28" fmla="*/ 0 w 24"/>
                  <a:gd name="T29" fmla="*/ 0 h 319"/>
                  <a:gd name="T30" fmla="*/ 0 w 24"/>
                  <a:gd name="T31" fmla="*/ 0 h 319"/>
                  <a:gd name="T32" fmla="*/ 0 w 24"/>
                  <a:gd name="T33" fmla="*/ 0 h 319"/>
                  <a:gd name="T34" fmla="*/ 0 w 24"/>
                  <a:gd name="T35" fmla="*/ 0 h 319"/>
                  <a:gd name="T36" fmla="*/ 0 w 24"/>
                  <a:gd name="T37" fmla="*/ 0 h 319"/>
                  <a:gd name="T38" fmla="*/ 0 w 24"/>
                  <a:gd name="T39" fmla="*/ 0 h 319"/>
                  <a:gd name="T40" fmla="*/ 0 w 24"/>
                  <a:gd name="T41" fmla="*/ 0 h 31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4" h="319">
                    <a:moveTo>
                      <a:pt x="10" y="0"/>
                    </a:moveTo>
                    <a:lnTo>
                      <a:pt x="10" y="9"/>
                    </a:lnTo>
                    <a:lnTo>
                      <a:pt x="9" y="90"/>
                    </a:lnTo>
                    <a:lnTo>
                      <a:pt x="16" y="172"/>
                    </a:lnTo>
                    <a:lnTo>
                      <a:pt x="22" y="243"/>
                    </a:lnTo>
                    <a:lnTo>
                      <a:pt x="23" y="315"/>
                    </a:lnTo>
                    <a:lnTo>
                      <a:pt x="24" y="315"/>
                    </a:lnTo>
                    <a:lnTo>
                      <a:pt x="24" y="316"/>
                    </a:lnTo>
                    <a:lnTo>
                      <a:pt x="23" y="316"/>
                    </a:lnTo>
                    <a:lnTo>
                      <a:pt x="22" y="319"/>
                    </a:lnTo>
                    <a:lnTo>
                      <a:pt x="18" y="319"/>
                    </a:lnTo>
                    <a:lnTo>
                      <a:pt x="15" y="319"/>
                    </a:lnTo>
                    <a:lnTo>
                      <a:pt x="14" y="316"/>
                    </a:lnTo>
                    <a:lnTo>
                      <a:pt x="10" y="316"/>
                    </a:lnTo>
                    <a:lnTo>
                      <a:pt x="10" y="315"/>
                    </a:lnTo>
                    <a:lnTo>
                      <a:pt x="14" y="315"/>
                    </a:lnTo>
                    <a:lnTo>
                      <a:pt x="10" y="243"/>
                    </a:lnTo>
                    <a:lnTo>
                      <a:pt x="5" y="172"/>
                    </a:lnTo>
                    <a:lnTo>
                      <a:pt x="0" y="90"/>
                    </a:lnTo>
                    <a:lnTo>
                      <a:pt x="2" y="9"/>
                    </a:lnTo>
                    <a:lnTo>
                      <a:pt x="2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85" name="Freeform 148"/>
              <p:cNvSpPr>
                <a:spLocks/>
              </p:cNvSpPr>
              <p:nvPr/>
            </p:nvSpPr>
            <p:spPr bwMode="auto">
              <a:xfrm>
                <a:off x="4231" y="1500"/>
                <a:ext cx="3" cy="3"/>
              </a:xfrm>
              <a:custGeom>
                <a:avLst/>
                <a:gdLst>
                  <a:gd name="T0" fmla="*/ 0 w 14"/>
                  <a:gd name="T1" fmla="*/ 0 h 11"/>
                  <a:gd name="T2" fmla="*/ 0 w 14"/>
                  <a:gd name="T3" fmla="*/ 0 h 11"/>
                  <a:gd name="T4" fmla="*/ 0 w 14"/>
                  <a:gd name="T5" fmla="*/ 0 h 11"/>
                  <a:gd name="T6" fmla="*/ 0 w 14"/>
                  <a:gd name="T7" fmla="*/ 0 h 11"/>
                  <a:gd name="T8" fmla="*/ 0 w 14"/>
                  <a:gd name="T9" fmla="*/ 0 h 11"/>
                  <a:gd name="T10" fmla="*/ 0 w 14"/>
                  <a:gd name="T11" fmla="*/ 0 h 11"/>
                  <a:gd name="T12" fmla="*/ 0 w 14"/>
                  <a:gd name="T13" fmla="*/ 0 h 11"/>
                  <a:gd name="T14" fmla="*/ 0 w 14"/>
                  <a:gd name="T15" fmla="*/ 0 h 11"/>
                  <a:gd name="T16" fmla="*/ 0 w 14"/>
                  <a:gd name="T17" fmla="*/ 0 h 11"/>
                  <a:gd name="T18" fmla="*/ 0 w 14"/>
                  <a:gd name="T19" fmla="*/ 0 h 11"/>
                  <a:gd name="T20" fmla="*/ 0 w 14"/>
                  <a:gd name="T21" fmla="*/ 0 h 1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4" h="11">
                    <a:moveTo>
                      <a:pt x="0" y="0"/>
                    </a:moveTo>
                    <a:lnTo>
                      <a:pt x="2" y="0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0" y="10"/>
                    </a:lnTo>
                    <a:lnTo>
                      <a:pt x="2" y="10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1"/>
                    </a:lnTo>
                    <a:lnTo>
                      <a:pt x="10" y="10"/>
                    </a:lnTo>
                    <a:lnTo>
                      <a:pt x="14" y="1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86" name="Freeform 149"/>
              <p:cNvSpPr>
                <a:spLocks/>
              </p:cNvSpPr>
              <p:nvPr/>
            </p:nvSpPr>
            <p:spPr bwMode="auto">
              <a:xfrm>
                <a:off x="4211" y="1507"/>
                <a:ext cx="15" cy="1"/>
              </a:xfrm>
              <a:custGeom>
                <a:avLst/>
                <a:gdLst>
                  <a:gd name="T0" fmla="*/ 0 w 74"/>
                  <a:gd name="T1" fmla="*/ 0 h 5"/>
                  <a:gd name="T2" fmla="*/ 0 w 74"/>
                  <a:gd name="T3" fmla="*/ 0 h 5"/>
                  <a:gd name="T4" fmla="*/ 0 w 74"/>
                  <a:gd name="T5" fmla="*/ 0 h 5"/>
                  <a:gd name="T6" fmla="*/ 0 w 74"/>
                  <a:gd name="T7" fmla="*/ 0 h 5"/>
                  <a:gd name="T8" fmla="*/ 0 w 74"/>
                  <a:gd name="T9" fmla="*/ 0 h 5"/>
                  <a:gd name="T10" fmla="*/ 0 w 74"/>
                  <a:gd name="T11" fmla="*/ 0 h 5"/>
                  <a:gd name="T12" fmla="*/ 0 w 74"/>
                  <a:gd name="T13" fmla="*/ 0 h 5"/>
                  <a:gd name="T14" fmla="*/ 0 w 74"/>
                  <a:gd name="T15" fmla="*/ 0 h 5"/>
                  <a:gd name="T16" fmla="*/ 0 w 74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4" h="5">
                    <a:moveTo>
                      <a:pt x="74" y="2"/>
                    </a:moveTo>
                    <a:lnTo>
                      <a:pt x="65" y="4"/>
                    </a:lnTo>
                    <a:lnTo>
                      <a:pt x="54" y="5"/>
                    </a:lnTo>
                    <a:lnTo>
                      <a:pt x="38" y="5"/>
                    </a:lnTo>
                    <a:lnTo>
                      <a:pt x="21" y="5"/>
                    </a:lnTo>
                    <a:lnTo>
                      <a:pt x="1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87" name="Freeform 150"/>
              <p:cNvSpPr>
                <a:spLocks/>
              </p:cNvSpPr>
              <p:nvPr/>
            </p:nvSpPr>
            <p:spPr bwMode="auto">
              <a:xfrm>
                <a:off x="4211" y="1519"/>
                <a:ext cx="15" cy="1"/>
              </a:xfrm>
              <a:custGeom>
                <a:avLst/>
                <a:gdLst>
                  <a:gd name="T0" fmla="*/ 0 w 76"/>
                  <a:gd name="T1" fmla="*/ 0 h 3"/>
                  <a:gd name="T2" fmla="*/ 0 w 76"/>
                  <a:gd name="T3" fmla="*/ 0 h 3"/>
                  <a:gd name="T4" fmla="*/ 0 w 76"/>
                  <a:gd name="T5" fmla="*/ 0 h 3"/>
                  <a:gd name="T6" fmla="*/ 0 w 76"/>
                  <a:gd name="T7" fmla="*/ 0 h 3"/>
                  <a:gd name="T8" fmla="*/ 0 w 76"/>
                  <a:gd name="T9" fmla="*/ 0 h 3"/>
                  <a:gd name="T10" fmla="*/ 0 w 76"/>
                  <a:gd name="T11" fmla="*/ 0 h 3"/>
                  <a:gd name="T12" fmla="*/ 0 w 76"/>
                  <a:gd name="T13" fmla="*/ 0 h 3"/>
                  <a:gd name="T14" fmla="*/ 0 w 76"/>
                  <a:gd name="T15" fmla="*/ 0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6" h="3">
                    <a:moveTo>
                      <a:pt x="0" y="0"/>
                    </a:moveTo>
                    <a:lnTo>
                      <a:pt x="0" y="1"/>
                    </a:lnTo>
                    <a:lnTo>
                      <a:pt x="11" y="2"/>
                    </a:lnTo>
                    <a:lnTo>
                      <a:pt x="21" y="2"/>
                    </a:lnTo>
                    <a:lnTo>
                      <a:pt x="38" y="3"/>
                    </a:lnTo>
                    <a:lnTo>
                      <a:pt x="54" y="2"/>
                    </a:lnTo>
                    <a:lnTo>
                      <a:pt x="65" y="2"/>
                    </a:lnTo>
                    <a:lnTo>
                      <a:pt x="76" y="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88" name="Freeform 151"/>
              <p:cNvSpPr>
                <a:spLocks/>
              </p:cNvSpPr>
              <p:nvPr/>
            </p:nvSpPr>
            <p:spPr bwMode="auto">
              <a:xfrm>
                <a:off x="4152" y="1516"/>
                <a:ext cx="48" cy="4"/>
              </a:xfrm>
              <a:custGeom>
                <a:avLst/>
                <a:gdLst>
                  <a:gd name="T0" fmla="*/ 0 w 240"/>
                  <a:gd name="T1" fmla="*/ 0 h 13"/>
                  <a:gd name="T2" fmla="*/ 0 w 240"/>
                  <a:gd name="T3" fmla="*/ 0 h 13"/>
                  <a:gd name="T4" fmla="*/ 0 w 240"/>
                  <a:gd name="T5" fmla="*/ 0 h 13"/>
                  <a:gd name="T6" fmla="*/ 0 w 240"/>
                  <a:gd name="T7" fmla="*/ 0 h 13"/>
                  <a:gd name="T8" fmla="*/ 0 w 240"/>
                  <a:gd name="T9" fmla="*/ 0 h 13"/>
                  <a:gd name="T10" fmla="*/ 0 w 240"/>
                  <a:gd name="T11" fmla="*/ 0 h 13"/>
                  <a:gd name="T12" fmla="*/ 0 w 240"/>
                  <a:gd name="T13" fmla="*/ 0 h 13"/>
                  <a:gd name="T14" fmla="*/ 0 w 240"/>
                  <a:gd name="T15" fmla="*/ 0 h 13"/>
                  <a:gd name="T16" fmla="*/ 0 w 240"/>
                  <a:gd name="T17" fmla="*/ 0 h 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40" h="13">
                    <a:moveTo>
                      <a:pt x="238" y="3"/>
                    </a:moveTo>
                    <a:lnTo>
                      <a:pt x="239" y="2"/>
                    </a:lnTo>
                    <a:lnTo>
                      <a:pt x="240" y="0"/>
                    </a:lnTo>
                    <a:lnTo>
                      <a:pt x="238" y="3"/>
                    </a:lnTo>
                    <a:lnTo>
                      <a:pt x="206" y="11"/>
                    </a:lnTo>
                    <a:lnTo>
                      <a:pt x="170" y="13"/>
                    </a:lnTo>
                    <a:lnTo>
                      <a:pt x="121" y="13"/>
                    </a:lnTo>
                    <a:lnTo>
                      <a:pt x="70" y="13"/>
                    </a:lnTo>
                    <a:lnTo>
                      <a:pt x="0" y="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89" name="Freeform 152"/>
              <p:cNvSpPr>
                <a:spLocks/>
              </p:cNvSpPr>
              <p:nvPr/>
            </p:nvSpPr>
            <p:spPr bwMode="auto">
              <a:xfrm>
                <a:off x="4152" y="1481"/>
                <a:ext cx="48" cy="7"/>
              </a:xfrm>
              <a:custGeom>
                <a:avLst/>
                <a:gdLst>
                  <a:gd name="T0" fmla="*/ 0 w 239"/>
                  <a:gd name="T1" fmla="*/ 0 h 26"/>
                  <a:gd name="T2" fmla="*/ 0 w 239"/>
                  <a:gd name="T3" fmla="*/ 0 h 26"/>
                  <a:gd name="T4" fmla="*/ 0 w 239"/>
                  <a:gd name="T5" fmla="*/ 0 h 26"/>
                  <a:gd name="T6" fmla="*/ 0 w 239"/>
                  <a:gd name="T7" fmla="*/ 0 h 26"/>
                  <a:gd name="T8" fmla="*/ 0 w 239"/>
                  <a:gd name="T9" fmla="*/ 0 h 26"/>
                  <a:gd name="T10" fmla="*/ 0 w 239"/>
                  <a:gd name="T11" fmla="*/ 0 h 26"/>
                  <a:gd name="T12" fmla="*/ 0 w 239"/>
                  <a:gd name="T13" fmla="*/ 0 h 26"/>
                  <a:gd name="T14" fmla="*/ 0 w 239"/>
                  <a:gd name="T15" fmla="*/ 0 h 26"/>
                  <a:gd name="T16" fmla="*/ 0 w 239"/>
                  <a:gd name="T17" fmla="*/ 0 h 26"/>
                  <a:gd name="T18" fmla="*/ 0 w 239"/>
                  <a:gd name="T19" fmla="*/ 0 h 26"/>
                  <a:gd name="T20" fmla="*/ 0 w 239"/>
                  <a:gd name="T21" fmla="*/ 0 h 26"/>
                  <a:gd name="T22" fmla="*/ 0 w 239"/>
                  <a:gd name="T23" fmla="*/ 0 h 26"/>
                  <a:gd name="T24" fmla="*/ 0 w 239"/>
                  <a:gd name="T25" fmla="*/ 0 h 26"/>
                  <a:gd name="T26" fmla="*/ 0 w 239"/>
                  <a:gd name="T27" fmla="*/ 0 h 26"/>
                  <a:gd name="T28" fmla="*/ 0 w 239"/>
                  <a:gd name="T29" fmla="*/ 0 h 26"/>
                  <a:gd name="T30" fmla="*/ 0 w 239"/>
                  <a:gd name="T31" fmla="*/ 0 h 26"/>
                  <a:gd name="T32" fmla="*/ 0 w 239"/>
                  <a:gd name="T33" fmla="*/ 0 h 26"/>
                  <a:gd name="T34" fmla="*/ 0 w 239"/>
                  <a:gd name="T35" fmla="*/ 0 h 26"/>
                  <a:gd name="T36" fmla="*/ 0 w 239"/>
                  <a:gd name="T37" fmla="*/ 0 h 26"/>
                  <a:gd name="T38" fmla="*/ 0 w 239"/>
                  <a:gd name="T39" fmla="*/ 0 h 26"/>
                  <a:gd name="T40" fmla="*/ 0 w 239"/>
                  <a:gd name="T41" fmla="*/ 0 h 26"/>
                  <a:gd name="T42" fmla="*/ 0 w 239"/>
                  <a:gd name="T43" fmla="*/ 0 h 26"/>
                  <a:gd name="T44" fmla="*/ 0 w 239"/>
                  <a:gd name="T45" fmla="*/ 0 h 26"/>
                  <a:gd name="T46" fmla="*/ 0 w 239"/>
                  <a:gd name="T47" fmla="*/ 0 h 26"/>
                  <a:gd name="T48" fmla="*/ 0 w 239"/>
                  <a:gd name="T49" fmla="*/ 0 h 26"/>
                  <a:gd name="T50" fmla="*/ 0 w 239"/>
                  <a:gd name="T51" fmla="*/ 0 h 26"/>
                  <a:gd name="T52" fmla="*/ 0 w 239"/>
                  <a:gd name="T53" fmla="*/ 0 h 26"/>
                  <a:gd name="T54" fmla="*/ 0 w 239"/>
                  <a:gd name="T55" fmla="*/ 0 h 26"/>
                  <a:gd name="T56" fmla="*/ 0 w 239"/>
                  <a:gd name="T57" fmla="*/ 0 h 26"/>
                  <a:gd name="T58" fmla="*/ 0 w 239"/>
                  <a:gd name="T59" fmla="*/ 0 h 26"/>
                  <a:gd name="T60" fmla="*/ 0 w 239"/>
                  <a:gd name="T61" fmla="*/ 0 h 26"/>
                  <a:gd name="T62" fmla="*/ 0 w 239"/>
                  <a:gd name="T63" fmla="*/ 0 h 26"/>
                  <a:gd name="T64" fmla="*/ 0 w 239"/>
                  <a:gd name="T65" fmla="*/ 0 h 26"/>
                  <a:gd name="T66" fmla="*/ 0 w 239"/>
                  <a:gd name="T67" fmla="*/ 0 h 26"/>
                  <a:gd name="T68" fmla="*/ 0 w 239"/>
                  <a:gd name="T69" fmla="*/ 0 h 26"/>
                  <a:gd name="T70" fmla="*/ 0 w 239"/>
                  <a:gd name="T71" fmla="*/ 0 h 26"/>
                  <a:gd name="T72" fmla="*/ 0 w 239"/>
                  <a:gd name="T73" fmla="*/ 0 h 26"/>
                  <a:gd name="T74" fmla="*/ 0 w 239"/>
                  <a:gd name="T75" fmla="*/ 0 h 26"/>
                  <a:gd name="T76" fmla="*/ 0 w 239"/>
                  <a:gd name="T77" fmla="*/ 0 h 2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239" h="26">
                    <a:moveTo>
                      <a:pt x="0" y="15"/>
                    </a:moveTo>
                    <a:lnTo>
                      <a:pt x="2" y="15"/>
                    </a:lnTo>
                    <a:lnTo>
                      <a:pt x="34" y="21"/>
                    </a:lnTo>
                    <a:lnTo>
                      <a:pt x="69" y="25"/>
                    </a:lnTo>
                    <a:lnTo>
                      <a:pt x="120" y="26"/>
                    </a:lnTo>
                    <a:lnTo>
                      <a:pt x="169" y="25"/>
                    </a:lnTo>
                    <a:lnTo>
                      <a:pt x="205" y="21"/>
                    </a:lnTo>
                    <a:lnTo>
                      <a:pt x="237" y="15"/>
                    </a:lnTo>
                    <a:lnTo>
                      <a:pt x="238" y="15"/>
                    </a:lnTo>
                    <a:lnTo>
                      <a:pt x="239" y="11"/>
                    </a:lnTo>
                    <a:lnTo>
                      <a:pt x="229" y="9"/>
                    </a:lnTo>
                    <a:lnTo>
                      <a:pt x="230" y="7"/>
                    </a:lnTo>
                    <a:lnTo>
                      <a:pt x="233" y="5"/>
                    </a:lnTo>
                    <a:lnTo>
                      <a:pt x="230" y="2"/>
                    </a:lnTo>
                    <a:lnTo>
                      <a:pt x="229" y="1"/>
                    </a:lnTo>
                    <a:lnTo>
                      <a:pt x="221" y="0"/>
                    </a:lnTo>
                    <a:lnTo>
                      <a:pt x="217" y="1"/>
                    </a:lnTo>
                    <a:lnTo>
                      <a:pt x="217" y="2"/>
                    </a:lnTo>
                    <a:lnTo>
                      <a:pt x="216" y="3"/>
                    </a:lnTo>
                    <a:lnTo>
                      <a:pt x="186" y="9"/>
                    </a:lnTo>
                    <a:lnTo>
                      <a:pt x="159" y="11"/>
                    </a:lnTo>
                    <a:lnTo>
                      <a:pt x="119" y="11"/>
                    </a:lnTo>
                    <a:lnTo>
                      <a:pt x="78" y="11"/>
                    </a:lnTo>
                    <a:lnTo>
                      <a:pt x="50" y="9"/>
                    </a:lnTo>
                    <a:lnTo>
                      <a:pt x="23" y="3"/>
                    </a:lnTo>
                    <a:lnTo>
                      <a:pt x="19" y="2"/>
                    </a:lnTo>
                    <a:lnTo>
                      <a:pt x="19" y="1"/>
                    </a:lnTo>
                    <a:lnTo>
                      <a:pt x="18" y="0"/>
                    </a:lnTo>
                    <a:lnTo>
                      <a:pt x="13" y="1"/>
                    </a:lnTo>
                    <a:lnTo>
                      <a:pt x="8" y="2"/>
                    </a:lnTo>
                    <a:lnTo>
                      <a:pt x="8" y="5"/>
                    </a:lnTo>
                    <a:lnTo>
                      <a:pt x="8" y="7"/>
                    </a:lnTo>
                    <a:lnTo>
                      <a:pt x="13" y="9"/>
                    </a:lnTo>
                    <a:lnTo>
                      <a:pt x="41" y="15"/>
                    </a:lnTo>
                    <a:lnTo>
                      <a:pt x="75" y="17"/>
                    </a:lnTo>
                    <a:lnTo>
                      <a:pt x="120" y="19"/>
                    </a:lnTo>
                    <a:lnTo>
                      <a:pt x="166" y="17"/>
                    </a:lnTo>
                    <a:lnTo>
                      <a:pt x="199" y="15"/>
                    </a:lnTo>
                    <a:lnTo>
                      <a:pt x="229" y="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90" name="Freeform 153"/>
              <p:cNvSpPr>
                <a:spLocks/>
              </p:cNvSpPr>
              <p:nvPr/>
            </p:nvSpPr>
            <p:spPr bwMode="auto">
              <a:xfrm>
                <a:off x="4188" y="1471"/>
                <a:ext cx="4" cy="5"/>
              </a:xfrm>
              <a:custGeom>
                <a:avLst/>
                <a:gdLst>
                  <a:gd name="T0" fmla="*/ 0 w 19"/>
                  <a:gd name="T1" fmla="*/ 0 h 20"/>
                  <a:gd name="T2" fmla="*/ 0 w 19"/>
                  <a:gd name="T3" fmla="*/ 0 h 20"/>
                  <a:gd name="T4" fmla="*/ 0 w 19"/>
                  <a:gd name="T5" fmla="*/ 0 h 20"/>
                  <a:gd name="T6" fmla="*/ 0 w 19"/>
                  <a:gd name="T7" fmla="*/ 0 h 20"/>
                  <a:gd name="T8" fmla="*/ 0 w 19"/>
                  <a:gd name="T9" fmla="*/ 0 h 20"/>
                  <a:gd name="T10" fmla="*/ 0 w 19"/>
                  <a:gd name="T11" fmla="*/ 0 h 20"/>
                  <a:gd name="T12" fmla="*/ 0 w 19"/>
                  <a:gd name="T13" fmla="*/ 0 h 20"/>
                  <a:gd name="T14" fmla="*/ 0 w 19"/>
                  <a:gd name="T15" fmla="*/ 0 h 20"/>
                  <a:gd name="T16" fmla="*/ 0 w 19"/>
                  <a:gd name="T17" fmla="*/ 0 h 20"/>
                  <a:gd name="T18" fmla="*/ 0 w 19"/>
                  <a:gd name="T19" fmla="*/ 0 h 20"/>
                  <a:gd name="T20" fmla="*/ 0 w 19"/>
                  <a:gd name="T21" fmla="*/ 0 h 20"/>
                  <a:gd name="T22" fmla="*/ 0 w 19"/>
                  <a:gd name="T23" fmla="*/ 0 h 20"/>
                  <a:gd name="T24" fmla="*/ 0 w 19"/>
                  <a:gd name="T25" fmla="*/ 0 h 20"/>
                  <a:gd name="T26" fmla="*/ 0 w 19"/>
                  <a:gd name="T27" fmla="*/ 0 h 20"/>
                  <a:gd name="T28" fmla="*/ 0 w 19"/>
                  <a:gd name="T29" fmla="*/ 0 h 20"/>
                  <a:gd name="T30" fmla="*/ 0 w 19"/>
                  <a:gd name="T31" fmla="*/ 0 h 20"/>
                  <a:gd name="T32" fmla="*/ 0 w 19"/>
                  <a:gd name="T33" fmla="*/ 0 h 20"/>
                  <a:gd name="T34" fmla="*/ 0 w 19"/>
                  <a:gd name="T35" fmla="*/ 0 h 20"/>
                  <a:gd name="T36" fmla="*/ 0 w 19"/>
                  <a:gd name="T37" fmla="*/ 0 h 20"/>
                  <a:gd name="T38" fmla="*/ 0 w 19"/>
                  <a:gd name="T39" fmla="*/ 0 h 20"/>
                  <a:gd name="T40" fmla="*/ 0 w 19"/>
                  <a:gd name="T41" fmla="*/ 0 h 20"/>
                  <a:gd name="T42" fmla="*/ 0 w 19"/>
                  <a:gd name="T43" fmla="*/ 0 h 20"/>
                  <a:gd name="T44" fmla="*/ 0 w 19"/>
                  <a:gd name="T45" fmla="*/ 0 h 20"/>
                  <a:gd name="T46" fmla="*/ 0 w 19"/>
                  <a:gd name="T47" fmla="*/ 0 h 20"/>
                  <a:gd name="T48" fmla="*/ 0 w 19"/>
                  <a:gd name="T49" fmla="*/ 0 h 20"/>
                  <a:gd name="T50" fmla="*/ 0 w 19"/>
                  <a:gd name="T51" fmla="*/ 0 h 20"/>
                  <a:gd name="T52" fmla="*/ 0 w 19"/>
                  <a:gd name="T53" fmla="*/ 0 h 20"/>
                  <a:gd name="T54" fmla="*/ 0 w 19"/>
                  <a:gd name="T55" fmla="*/ 0 h 20"/>
                  <a:gd name="T56" fmla="*/ 0 w 19"/>
                  <a:gd name="T57" fmla="*/ 0 h 20"/>
                  <a:gd name="T58" fmla="*/ 0 w 19"/>
                  <a:gd name="T59" fmla="*/ 0 h 20"/>
                  <a:gd name="T60" fmla="*/ 0 w 19"/>
                  <a:gd name="T61" fmla="*/ 0 h 20"/>
                  <a:gd name="T62" fmla="*/ 0 w 19"/>
                  <a:gd name="T63" fmla="*/ 0 h 20"/>
                  <a:gd name="T64" fmla="*/ 0 w 19"/>
                  <a:gd name="T65" fmla="*/ 0 h 20"/>
                  <a:gd name="T66" fmla="*/ 0 w 19"/>
                  <a:gd name="T67" fmla="*/ 0 h 2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9" h="20">
                    <a:moveTo>
                      <a:pt x="18" y="18"/>
                    </a:moveTo>
                    <a:lnTo>
                      <a:pt x="19" y="13"/>
                    </a:lnTo>
                    <a:lnTo>
                      <a:pt x="19" y="9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7"/>
                    </a:lnTo>
                    <a:lnTo>
                      <a:pt x="3" y="19"/>
                    </a:lnTo>
                    <a:lnTo>
                      <a:pt x="8" y="20"/>
                    </a:lnTo>
                    <a:lnTo>
                      <a:pt x="10" y="20"/>
                    </a:lnTo>
                    <a:lnTo>
                      <a:pt x="14" y="19"/>
                    </a:lnTo>
                    <a:lnTo>
                      <a:pt x="18" y="18"/>
                    </a:lnTo>
                    <a:lnTo>
                      <a:pt x="11" y="17"/>
                    </a:lnTo>
                    <a:lnTo>
                      <a:pt x="13" y="14"/>
                    </a:lnTo>
                    <a:lnTo>
                      <a:pt x="14" y="12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3" y="4"/>
                    </a:lnTo>
                    <a:lnTo>
                      <a:pt x="11" y="4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4" y="12"/>
                    </a:lnTo>
                    <a:lnTo>
                      <a:pt x="4" y="14"/>
                    </a:lnTo>
                    <a:lnTo>
                      <a:pt x="8" y="17"/>
                    </a:lnTo>
                    <a:lnTo>
                      <a:pt x="9" y="17"/>
                    </a:lnTo>
                    <a:lnTo>
                      <a:pt x="10" y="17"/>
                    </a:lnTo>
                    <a:lnTo>
                      <a:pt x="11" y="17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91" name="Line 154"/>
              <p:cNvSpPr>
                <a:spLocks noChangeShapeType="1"/>
              </p:cNvSpPr>
              <p:nvPr/>
            </p:nvSpPr>
            <p:spPr bwMode="auto">
              <a:xfrm>
                <a:off x="4194" y="1480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92" name="Freeform 155"/>
              <p:cNvSpPr>
                <a:spLocks/>
              </p:cNvSpPr>
              <p:nvPr/>
            </p:nvSpPr>
            <p:spPr bwMode="auto">
              <a:xfrm>
                <a:off x="4198" y="1483"/>
                <a:ext cx="2" cy="1"/>
              </a:xfrm>
              <a:custGeom>
                <a:avLst/>
                <a:gdLst>
                  <a:gd name="T0" fmla="*/ 0 w 9"/>
                  <a:gd name="T1" fmla="*/ 0 h 3"/>
                  <a:gd name="T2" fmla="*/ 0 w 9"/>
                  <a:gd name="T3" fmla="*/ 0 h 3"/>
                  <a:gd name="T4" fmla="*/ 0 w 9"/>
                  <a:gd name="T5" fmla="*/ 0 h 3"/>
                  <a:gd name="T6" fmla="*/ 0 w 9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" h="3">
                    <a:moveTo>
                      <a:pt x="0" y="0"/>
                    </a:moveTo>
                    <a:lnTo>
                      <a:pt x="7" y="2"/>
                    </a:lnTo>
                    <a:lnTo>
                      <a:pt x="8" y="3"/>
                    </a:lnTo>
                    <a:lnTo>
                      <a:pt x="9" y="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93" name="Freeform 156"/>
              <p:cNvSpPr>
                <a:spLocks/>
              </p:cNvSpPr>
              <p:nvPr/>
            </p:nvSpPr>
            <p:spPr bwMode="auto">
              <a:xfrm>
                <a:off x="4210" y="1482"/>
                <a:ext cx="1" cy="1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lnTo>
                      <a:pt x="5" y="0"/>
                    </a:lnTo>
                    <a:lnTo>
                      <a:pt x="6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94" name="Freeform 157"/>
              <p:cNvSpPr>
                <a:spLocks/>
              </p:cNvSpPr>
              <p:nvPr/>
            </p:nvSpPr>
            <p:spPr bwMode="auto">
              <a:xfrm>
                <a:off x="4152" y="1483"/>
                <a:ext cx="2" cy="2"/>
              </a:xfrm>
              <a:custGeom>
                <a:avLst/>
                <a:gdLst>
                  <a:gd name="T0" fmla="*/ 0 w 9"/>
                  <a:gd name="T1" fmla="*/ 0 h 10"/>
                  <a:gd name="T2" fmla="*/ 0 w 9"/>
                  <a:gd name="T3" fmla="*/ 0 h 10"/>
                  <a:gd name="T4" fmla="*/ 0 w 9"/>
                  <a:gd name="T5" fmla="*/ 0 h 10"/>
                  <a:gd name="T6" fmla="*/ 0 w 9"/>
                  <a:gd name="T7" fmla="*/ 0 h 10"/>
                  <a:gd name="T8" fmla="*/ 0 w 9"/>
                  <a:gd name="T9" fmla="*/ 0 h 10"/>
                  <a:gd name="T10" fmla="*/ 0 w 9"/>
                  <a:gd name="T11" fmla="*/ 0 h 10"/>
                  <a:gd name="T12" fmla="*/ 0 w 9"/>
                  <a:gd name="T13" fmla="*/ 0 h 10"/>
                  <a:gd name="T14" fmla="*/ 0 w 9"/>
                  <a:gd name="T15" fmla="*/ 0 h 1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" h="10">
                    <a:moveTo>
                      <a:pt x="9" y="0"/>
                    </a:moveTo>
                    <a:lnTo>
                      <a:pt x="5" y="0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1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95" name="Freeform 158"/>
              <p:cNvSpPr>
                <a:spLocks/>
              </p:cNvSpPr>
              <p:nvPr/>
            </p:nvSpPr>
            <p:spPr bwMode="auto">
              <a:xfrm>
                <a:off x="4141" y="1417"/>
                <a:ext cx="1" cy="26"/>
              </a:xfrm>
              <a:custGeom>
                <a:avLst/>
                <a:gdLst>
                  <a:gd name="T0" fmla="*/ 0 w 4"/>
                  <a:gd name="T1" fmla="*/ 0 h 102"/>
                  <a:gd name="T2" fmla="*/ 0 w 4"/>
                  <a:gd name="T3" fmla="*/ 0 h 102"/>
                  <a:gd name="T4" fmla="*/ 0 w 4"/>
                  <a:gd name="T5" fmla="*/ 0 h 102"/>
                  <a:gd name="T6" fmla="*/ 0 w 4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" h="102">
                    <a:moveTo>
                      <a:pt x="4" y="102"/>
                    </a:moveTo>
                    <a:lnTo>
                      <a:pt x="0" y="71"/>
                    </a:lnTo>
                    <a:lnTo>
                      <a:pt x="0" y="42"/>
                    </a:lnTo>
                    <a:lnTo>
                      <a:pt x="4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96" name="Freeform 159"/>
              <p:cNvSpPr>
                <a:spLocks/>
              </p:cNvSpPr>
              <p:nvPr/>
            </p:nvSpPr>
            <p:spPr bwMode="auto">
              <a:xfrm>
                <a:off x="4163" y="1400"/>
                <a:ext cx="23" cy="1"/>
              </a:xfrm>
              <a:custGeom>
                <a:avLst/>
                <a:gdLst>
                  <a:gd name="T0" fmla="*/ 0 w 113"/>
                  <a:gd name="T1" fmla="*/ 0 h 4"/>
                  <a:gd name="T2" fmla="*/ 0 w 113"/>
                  <a:gd name="T3" fmla="*/ 0 h 4"/>
                  <a:gd name="T4" fmla="*/ 0 w 113"/>
                  <a:gd name="T5" fmla="*/ 0 h 4"/>
                  <a:gd name="T6" fmla="*/ 0 w 113"/>
                  <a:gd name="T7" fmla="*/ 0 h 4"/>
                  <a:gd name="T8" fmla="*/ 0 w 113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3" h="4">
                    <a:moveTo>
                      <a:pt x="0" y="4"/>
                    </a:moveTo>
                    <a:lnTo>
                      <a:pt x="35" y="4"/>
                    </a:lnTo>
                    <a:lnTo>
                      <a:pt x="71" y="4"/>
                    </a:lnTo>
                    <a:lnTo>
                      <a:pt x="94" y="1"/>
                    </a:lnTo>
                    <a:lnTo>
                      <a:pt x="113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97" name="Freeform 160"/>
              <p:cNvSpPr>
                <a:spLocks/>
              </p:cNvSpPr>
              <p:nvPr/>
            </p:nvSpPr>
            <p:spPr bwMode="auto">
              <a:xfrm>
                <a:off x="4160" y="1395"/>
                <a:ext cx="23" cy="2"/>
              </a:xfrm>
              <a:custGeom>
                <a:avLst/>
                <a:gdLst>
                  <a:gd name="T0" fmla="*/ 0 w 114"/>
                  <a:gd name="T1" fmla="*/ 0 h 5"/>
                  <a:gd name="T2" fmla="*/ 0 w 114"/>
                  <a:gd name="T3" fmla="*/ 0 h 5"/>
                  <a:gd name="T4" fmla="*/ 0 w 114"/>
                  <a:gd name="T5" fmla="*/ 0 h 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4" h="5">
                    <a:moveTo>
                      <a:pt x="114" y="5"/>
                    </a:moveTo>
                    <a:lnTo>
                      <a:pt x="36" y="0"/>
                    </a:lnTo>
                    <a:lnTo>
                      <a:pt x="0" y="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98" name="Freeform 161"/>
              <p:cNvSpPr>
                <a:spLocks/>
              </p:cNvSpPr>
              <p:nvPr/>
            </p:nvSpPr>
            <p:spPr bwMode="auto">
              <a:xfrm>
                <a:off x="4159" y="1367"/>
                <a:ext cx="36" cy="2"/>
              </a:xfrm>
              <a:custGeom>
                <a:avLst/>
                <a:gdLst>
                  <a:gd name="T0" fmla="*/ 0 w 183"/>
                  <a:gd name="T1" fmla="*/ 0 h 5"/>
                  <a:gd name="T2" fmla="*/ 0 w 183"/>
                  <a:gd name="T3" fmla="*/ 0 h 5"/>
                  <a:gd name="T4" fmla="*/ 0 w 183"/>
                  <a:gd name="T5" fmla="*/ 0 h 5"/>
                  <a:gd name="T6" fmla="*/ 0 w 183"/>
                  <a:gd name="T7" fmla="*/ 0 h 5"/>
                  <a:gd name="T8" fmla="*/ 0 w 183"/>
                  <a:gd name="T9" fmla="*/ 0 h 5"/>
                  <a:gd name="T10" fmla="*/ 0 w 183"/>
                  <a:gd name="T11" fmla="*/ 0 h 5"/>
                  <a:gd name="T12" fmla="*/ 0 w 183"/>
                  <a:gd name="T13" fmla="*/ 0 h 5"/>
                  <a:gd name="T14" fmla="*/ 0 w 183"/>
                  <a:gd name="T15" fmla="*/ 0 h 5"/>
                  <a:gd name="T16" fmla="*/ 0 w 183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3" h="5">
                    <a:moveTo>
                      <a:pt x="0" y="2"/>
                    </a:moveTo>
                    <a:lnTo>
                      <a:pt x="33" y="3"/>
                    </a:lnTo>
                    <a:lnTo>
                      <a:pt x="75" y="5"/>
                    </a:lnTo>
                    <a:lnTo>
                      <a:pt x="119" y="5"/>
                    </a:lnTo>
                    <a:lnTo>
                      <a:pt x="151" y="5"/>
                    </a:lnTo>
                    <a:lnTo>
                      <a:pt x="183" y="3"/>
                    </a:lnTo>
                    <a:lnTo>
                      <a:pt x="183" y="2"/>
                    </a:lnTo>
                    <a:lnTo>
                      <a:pt x="183" y="0"/>
                    </a:lnTo>
                    <a:lnTo>
                      <a:pt x="179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99" name="Freeform 162"/>
              <p:cNvSpPr>
                <a:spLocks/>
              </p:cNvSpPr>
              <p:nvPr/>
            </p:nvSpPr>
            <p:spPr bwMode="auto">
              <a:xfrm>
                <a:off x="4152" y="1367"/>
                <a:ext cx="7" cy="1"/>
              </a:xfrm>
              <a:custGeom>
                <a:avLst/>
                <a:gdLst>
                  <a:gd name="T0" fmla="*/ 0 w 31"/>
                  <a:gd name="T1" fmla="*/ 0 h 5"/>
                  <a:gd name="T2" fmla="*/ 0 w 31"/>
                  <a:gd name="T3" fmla="*/ 0 h 5"/>
                  <a:gd name="T4" fmla="*/ 0 w 31"/>
                  <a:gd name="T5" fmla="*/ 0 h 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" h="5">
                    <a:moveTo>
                      <a:pt x="31" y="5"/>
                    </a:move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400" name="Line 163"/>
              <p:cNvSpPr>
                <a:spLocks noChangeShapeType="1"/>
              </p:cNvSpPr>
              <p:nvPr/>
            </p:nvSpPr>
            <p:spPr bwMode="auto">
              <a:xfrm flipV="1">
                <a:off x="4155" y="136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401" name="Freeform 164"/>
              <p:cNvSpPr>
                <a:spLocks/>
              </p:cNvSpPr>
              <p:nvPr/>
            </p:nvSpPr>
            <p:spPr bwMode="auto">
              <a:xfrm>
                <a:off x="4171" y="1428"/>
                <a:ext cx="23" cy="5"/>
              </a:xfrm>
              <a:custGeom>
                <a:avLst/>
                <a:gdLst>
                  <a:gd name="T0" fmla="*/ 0 w 115"/>
                  <a:gd name="T1" fmla="*/ 0 h 18"/>
                  <a:gd name="T2" fmla="*/ 0 w 115"/>
                  <a:gd name="T3" fmla="*/ 0 h 18"/>
                  <a:gd name="T4" fmla="*/ 0 w 115"/>
                  <a:gd name="T5" fmla="*/ 0 h 18"/>
                  <a:gd name="T6" fmla="*/ 0 w 115"/>
                  <a:gd name="T7" fmla="*/ 0 h 18"/>
                  <a:gd name="T8" fmla="*/ 0 w 115"/>
                  <a:gd name="T9" fmla="*/ 0 h 18"/>
                  <a:gd name="T10" fmla="*/ 0 w 115"/>
                  <a:gd name="T11" fmla="*/ 0 h 18"/>
                  <a:gd name="T12" fmla="*/ 0 w 115"/>
                  <a:gd name="T13" fmla="*/ 0 h 18"/>
                  <a:gd name="T14" fmla="*/ 0 w 115"/>
                  <a:gd name="T15" fmla="*/ 0 h 18"/>
                  <a:gd name="T16" fmla="*/ 0 w 115"/>
                  <a:gd name="T17" fmla="*/ 0 h 18"/>
                  <a:gd name="T18" fmla="*/ 0 w 115"/>
                  <a:gd name="T19" fmla="*/ 0 h 18"/>
                  <a:gd name="T20" fmla="*/ 0 w 115"/>
                  <a:gd name="T21" fmla="*/ 0 h 18"/>
                  <a:gd name="T22" fmla="*/ 0 w 115"/>
                  <a:gd name="T23" fmla="*/ 0 h 18"/>
                  <a:gd name="T24" fmla="*/ 0 w 115"/>
                  <a:gd name="T25" fmla="*/ 0 h 1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15" h="18">
                    <a:moveTo>
                      <a:pt x="0" y="0"/>
                    </a:moveTo>
                    <a:lnTo>
                      <a:pt x="70" y="0"/>
                    </a:lnTo>
                    <a:lnTo>
                      <a:pt x="91" y="0"/>
                    </a:lnTo>
                    <a:lnTo>
                      <a:pt x="113" y="3"/>
                    </a:lnTo>
                    <a:lnTo>
                      <a:pt x="115" y="3"/>
                    </a:lnTo>
                    <a:lnTo>
                      <a:pt x="115" y="5"/>
                    </a:lnTo>
                    <a:lnTo>
                      <a:pt x="115" y="12"/>
                    </a:lnTo>
                    <a:lnTo>
                      <a:pt x="115" y="14"/>
                    </a:lnTo>
                    <a:lnTo>
                      <a:pt x="113" y="14"/>
                    </a:lnTo>
                    <a:lnTo>
                      <a:pt x="91" y="17"/>
                    </a:lnTo>
                    <a:lnTo>
                      <a:pt x="70" y="17"/>
                    </a:lnTo>
                    <a:lnTo>
                      <a:pt x="37" y="18"/>
                    </a:lnTo>
                    <a:lnTo>
                      <a:pt x="20" y="1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402" name="Freeform 165"/>
              <p:cNvSpPr>
                <a:spLocks/>
              </p:cNvSpPr>
              <p:nvPr/>
            </p:nvSpPr>
            <p:spPr bwMode="auto">
              <a:xfrm>
                <a:off x="4138" y="1445"/>
                <a:ext cx="36" cy="7"/>
              </a:xfrm>
              <a:custGeom>
                <a:avLst/>
                <a:gdLst>
                  <a:gd name="T0" fmla="*/ 0 w 181"/>
                  <a:gd name="T1" fmla="*/ 0 h 25"/>
                  <a:gd name="T2" fmla="*/ 0 w 181"/>
                  <a:gd name="T3" fmla="*/ 0 h 25"/>
                  <a:gd name="T4" fmla="*/ 0 w 181"/>
                  <a:gd name="T5" fmla="*/ 0 h 25"/>
                  <a:gd name="T6" fmla="*/ 0 w 181"/>
                  <a:gd name="T7" fmla="*/ 0 h 25"/>
                  <a:gd name="T8" fmla="*/ 0 w 181"/>
                  <a:gd name="T9" fmla="*/ 0 h 25"/>
                  <a:gd name="T10" fmla="*/ 0 w 181"/>
                  <a:gd name="T11" fmla="*/ 0 h 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" h="25">
                    <a:moveTo>
                      <a:pt x="181" y="24"/>
                    </a:moveTo>
                    <a:lnTo>
                      <a:pt x="175" y="25"/>
                    </a:lnTo>
                    <a:lnTo>
                      <a:pt x="102" y="23"/>
                    </a:lnTo>
                    <a:lnTo>
                      <a:pt x="51" y="16"/>
                    </a:lnTo>
                    <a:lnTo>
                      <a:pt x="5" y="4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403" name="Line 166"/>
              <p:cNvSpPr>
                <a:spLocks noChangeShapeType="1"/>
              </p:cNvSpPr>
              <p:nvPr/>
            </p:nvSpPr>
            <p:spPr bwMode="auto">
              <a:xfrm flipV="1">
                <a:off x="4177" y="145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404" name="Freeform 167"/>
              <p:cNvSpPr>
                <a:spLocks/>
              </p:cNvSpPr>
              <p:nvPr/>
            </p:nvSpPr>
            <p:spPr bwMode="auto">
              <a:xfrm>
                <a:off x="4186" y="1450"/>
                <a:ext cx="3" cy="1"/>
              </a:xfrm>
              <a:custGeom>
                <a:avLst/>
                <a:gdLst>
                  <a:gd name="T0" fmla="*/ 0 w 18"/>
                  <a:gd name="T1" fmla="*/ 0 h 3"/>
                  <a:gd name="T2" fmla="*/ 0 w 18"/>
                  <a:gd name="T3" fmla="*/ 0 h 3"/>
                  <a:gd name="T4" fmla="*/ 0 w 18"/>
                  <a:gd name="T5" fmla="*/ 0 h 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" h="3">
                    <a:moveTo>
                      <a:pt x="0" y="3"/>
                    </a:moveTo>
                    <a:lnTo>
                      <a:pt x="7" y="1"/>
                    </a:lnTo>
                    <a:lnTo>
                      <a:pt x="18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405" name="Freeform 168"/>
              <p:cNvSpPr>
                <a:spLocks/>
              </p:cNvSpPr>
              <p:nvPr/>
            </p:nvSpPr>
            <p:spPr bwMode="auto">
              <a:xfrm>
                <a:off x="4193" y="1445"/>
                <a:ext cx="14" cy="5"/>
              </a:xfrm>
              <a:custGeom>
                <a:avLst/>
                <a:gdLst>
                  <a:gd name="T0" fmla="*/ 0 w 72"/>
                  <a:gd name="T1" fmla="*/ 0 h 22"/>
                  <a:gd name="T2" fmla="*/ 0 w 72"/>
                  <a:gd name="T3" fmla="*/ 0 h 22"/>
                  <a:gd name="T4" fmla="*/ 0 w 72"/>
                  <a:gd name="T5" fmla="*/ 0 h 22"/>
                  <a:gd name="T6" fmla="*/ 0 w 72"/>
                  <a:gd name="T7" fmla="*/ 0 h 22"/>
                  <a:gd name="T8" fmla="*/ 0 w 72"/>
                  <a:gd name="T9" fmla="*/ 0 h 22"/>
                  <a:gd name="T10" fmla="*/ 0 w 72"/>
                  <a:gd name="T11" fmla="*/ 0 h 22"/>
                  <a:gd name="T12" fmla="*/ 0 w 72"/>
                  <a:gd name="T13" fmla="*/ 0 h 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2" h="22">
                    <a:moveTo>
                      <a:pt x="0" y="22"/>
                    </a:moveTo>
                    <a:lnTo>
                      <a:pt x="16" y="18"/>
                    </a:lnTo>
                    <a:lnTo>
                      <a:pt x="30" y="16"/>
                    </a:lnTo>
                    <a:lnTo>
                      <a:pt x="48" y="11"/>
                    </a:lnTo>
                    <a:lnTo>
                      <a:pt x="58" y="8"/>
                    </a:lnTo>
                    <a:lnTo>
                      <a:pt x="69" y="2"/>
                    </a:lnTo>
                    <a:lnTo>
                      <a:pt x="72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406" name="Line 169"/>
              <p:cNvSpPr>
                <a:spLocks noChangeShapeType="1"/>
              </p:cNvSpPr>
              <p:nvPr/>
            </p:nvSpPr>
            <p:spPr bwMode="auto">
              <a:xfrm>
                <a:off x="4229" y="1323"/>
                <a:ext cx="1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407" name="Line 170"/>
              <p:cNvSpPr>
                <a:spLocks noChangeShapeType="1"/>
              </p:cNvSpPr>
              <p:nvPr/>
            </p:nvSpPr>
            <p:spPr bwMode="auto">
              <a:xfrm flipH="1" flipV="1">
                <a:off x="4025" y="1315"/>
                <a:ext cx="21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408" name="Line 171"/>
              <p:cNvSpPr>
                <a:spLocks noChangeShapeType="1"/>
              </p:cNvSpPr>
              <p:nvPr/>
            </p:nvSpPr>
            <p:spPr bwMode="auto">
              <a:xfrm>
                <a:off x="4019" y="1311"/>
                <a:ext cx="216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409" name="Freeform 172"/>
              <p:cNvSpPr>
                <a:spLocks/>
              </p:cNvSpPr>
              <p:nvPr/>
            </p:nvSpPr>
            <p:spPr bwMode="auto">
              <a:xfrm>
                <a:off x="4219" y="1307"/>
                <a:ext cx="15" cy="1"/>
              </a:xfrm>
              <a:custGeom>
                <a:avLst/>
                <a:gdLst>
                  <a:gd name="T0" fmla="*/ 0 w 75"/>
                  <a:gd name="T1" fmla="*/ 0 h 4"/>
                  <a:gd name="T2" fmla="*/ 0 w 75"/>
                  <a:gd name="T3" fmla="*/ 0 h 4"/>
                  <a:gd name="T4" fmla="*/ 0 w 75"/>
                  <a:gd name="T5" fmla="*/ 0 h 4"/>
                  <a:gd name="T6" fmla="*/ 0 w 75"/>
                  <a:gd name="T7" fmla="*/ 0 h 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5" h="4">
                    <a:moveTo>
                      <a:pt x="75" y="4"/>
                    </a:moveTo>
                    <a:lnTo>
                      <a:pt x="58" y="3"/>
                    </a:lnTo>
                    <a:lnTo>
                      <a:pt x="50" y="3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410" name="Freeform 173"/>
              <p:cNvSpPr>
                <a:spLocks/>
              </p:cNvSpPr>
              <p:nvPr/>
            </p:nvSpPr>
            <p:spPr bwMode="auto">
              <a:xfrm>
                <a:off x="4022" y="1270"/>
                <a:ext cx="227" cy="10"/>
              </a:xfrm>
              <a:custGeom>
                <a:avLst/>
                <a:gdLst>
                  <a:gd name="T0" fmla="*/ 0 w 1136"/>
                  <a:gd name="T1" fmla="*/ 0 h 42"/>
                  <a:gd name="T2" fmla="*/ 0 w 1136"/>
                  <a:gd name="T3" fmla="*/ 0 h 42"/>
                  <a:gd name="T4" fmla="*/ 0 w 1136"/>
                  <a:gd name="T5" fmla="*/ 0 h 42"/>
                  <a:gd name="T6" fmla="*/ 0 w 1136"/>
                  <a:gd name="T7" fmla="*/ 0 h 42"/>
                  <a:gd name="T8" fmla="*/ 0 w 1136"/>
                  <a:gd name="T9" fmla="*/ 0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36" h="42">
                    <a:moveTo>
                      <a:pt x="1136" y="0"/>
                    </a:moveTo>
                    <a:lnTo>
                      <a:pt x="42" y="0"/>
                    </a:lnTo>
                    <a:lnTo>
                      <a:pt x="33" y="2"/>
                    </a:lnTo>
                    <a:lnTo>
                      <a:pt x="17" y="18"/>
                    </a:lnTo>
                    <a:lnTo>
                      <a:pt x="0" y="4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411" name="Freeform 174"/>
              <p:cNvSpPr>
                <a:spLocks/>
              </p:cNvSpPr>
              <p:nvPr/>
            </p:nvSpPr>
            <p:spPr bwMode="auto">
              <a:xfrm>
                <a:off x="4016" y="1280"/>
                <a:ext cx="6" cy="25"/>
              </a:xfrm>
              <a:custGeom>
                <a:avLst/>
                <a:gdLst>
                  <a:gd name="T0" fmla="*/ 0 w 29"/>
                  <a:gd name="T1" fmla="*/ 0 h 101"/>
                  <a:gd name="T2" fmla="*/ 0 w 29"/>
                  <a:gd name="T3" fmla="*/ 0 h 101"/>
                  <a:gd name="T4" fmla="*/ 0 w 29"/>
                  <a:gd name="T5" fmla="*/ 0 h 101"/>
                  <a:gd name="T6" fmla="*/ 0 w 29"/>
                  <a:gd name="T7" fmla="*/ 0 h 10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101">
                    <a:moveTo>
                      <a:pt x="29" y="0"/>
                    </a:moveTo>
                    <a:lnTo>
                      <a:pt x="15" y="36"/>
                    </a:lnTo>
                    <a:lnTo>
                      <a:pt x="6" y="73"/>
                    </a:lnTo>
                    <a:lnTo>
                      <a:pt x="0" y="10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412" name="Freeform 175"/>
              <p:cNvSpPr>
                <a:spLocks/>
              </p:cNvSpPr>
              <p:nvPr/>
            </p:nvSpPr>
            <p:spPr bwMode="auto">
              <a:xfrm>
                <a:off x="4142" y="1593"/>
                <a:ext cx="43" cy="8"/>
              </a:xfrm>
              <a:custGeom>
                <a:avLst/>
                <a:gdLst>
                  <a:gd name="T0" fmla="*/ 0 w 213"/>
                  <a:gd name="T1" fmla="*/ 0 h 29"/>
                  <a:gd name="T2" fmla="*/ 0 w 213"/>
                  <a:gd name="T3" fmla="*/ 0 h 29"/>
                  <a:gd name="T4" fmla="*/ 0 w 213"/>
                  <a:gd name="T5" fmla="*/ 0 h 29"/>
                  <a:gd name="T6" fmla="*/ 0 w 213"/>
                  <a:gd name="T7" fmla="*/ 0 h 29"/>
                  <a:gd name="T8" fmla="*/ 0 w 213"/>
                  <a:gd name="T9" fmla="*/ 0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3" h="29">
                    <a:moveTo>
                      <a:pt x="0" y="0"/>
                    </a:moveTo>
                    <a:lnTo>
                      <a:pt x="15" y="5"/>
                    </a:lnTo>
                    <a:lnTo>
                      <a:pt x="80" y="20"/>
                    </a:lnTo>
                    <a:lnTo>
                      <a:pt x="145" y="28"/>
                    </a:lnTo>
                    <a:lnTo>
                      <a:pt x="213" y="2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413" name="Freeform 176"/>
              <p:cNvSpPr>
                <a:spLocks/>
              </p:cNvSpPr>
              <p:nvPr/>
            </p:nvSpPr>
            <p:spPr bwMode="auto">
              <a:xfrm>
                <a:off x="4174" y="1608"/>
                <a:ext cx="7" cy="1"/>
              </a:xfrm>
              <a:custGeom>
                <a:avLst/>
                <a:gdLst>
                  <a:gd name="T0" fmla="*/ 0 w 38"/>
                  <a:gd name="T1" fmla="*/ 0 h 3"/>
                  <a:gd name="T2" fmla="*/ 0 w 38"/>
                  <a:gd name="T3" fmla="*/ 0 h 3"/>
                  <a:gd name="T4" fmla="*/ 0 w 38"/>
                  <a:gd name="T5" fmla="*/ 0 h 3"/>
                  <a:gd name="T6" fmla="*/ 0 w 38"/>
                  <a:gd name="T7" fmla="*/ 0 h 3"/>
                  <a:gd name="T8" fmla="*/ 0 w 38"/>
                  <a:gd name="T9" fmla="*/ 0 h 3"/>
                  <a:gd name="T10" fmla="*/ 0 w 38"/>
                  <a:gd name="T11" fmla="*/ 0 h 3"/>
                  <a:gd name="T12" fmla="*/ 0 w 38"/>
                  <a:gd name="T13" fmla="*/ 0 h 3"/>
                  <a:gd name="T14" fmla="*/ 0 w 38"/>
                  <a:gd name="T15" fmla="*/ 0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8" h="3">
                    <a:moveTo>
                      <a:pt x="38" y="0"/>
                    </a:moveTo>
                    <a:lnTo>
                      <a:pt x="35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6" y="3"/>
                    </a:lnTo>
                    <a:lnTo>
                      <a:pt x="8" y="3"/>
                    </a:lnTo>
                    <a:lnTo>
                      <a:pt x="2" y="1"/>
                    </a:lnTo>
                    <a:lnTo>
                      <a:pt x="0" y="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414" name="Line 177"/>
              <p:cNvSpPr>
                <a:spLocks noChangeShapeType="1"/>
              </p:cNvSpPr>
              <p:nvPr/>
            </p:nvSpPr>
            <p:spPr bwMode="auto">
              <a:xfrm>
                <a:off x="4173" y="161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415" name="Freeform 178"/>
              <p:cNvSpPr>
                <a:spLocks/>
              </p:cNvSpPr>
              <p:nvPr/>
            </p:nvSpPr>
            <p:spPr bwMode="auto">
              <a:xfrm>
                <a:off x="4174" y="1613"/>
                <a:ext cx="7" cy="8"/>
              </a:xfrm>
              <a:custGeom>
                <a:avLst/>
                <a:gdLst>
                  <a:gd name="T0" fmla="*/ 0 w 38"/>
                  <a:gd name="T1" fmla="*/ 0 h 30"/>
                  <a:gd name="T2" fmla="*/ 0 w 38"/>
                  <a:gd name="T3" fmla="*/ 0 h 30"/>
                  <a:gd name="T4" fmla="*/ 0 w 38"/>
                  <a:gd name="T5" fmla="*/ 0 h 30"/>
                  <a:gd name="T6" fmla="*/ 0 w 38"/>
                  <a:gd name="T7" fmla="*/ 0 h 30"/>
                  <a:gd name="T8" fmla="*/ 0 w 38"/>
                  <a:gd name="T9" fmla="*/ 0 h 30"/>
                  <a:gd name="T10" fmla="*/ 0 w 38"/>
                  <a:gd name="T11" fmla="*/ 0 h 30"/>
                  <a:gd name="T12" fmla="*/ 0 w 38"/>
                  <a:gd name="T13" fmla="*/ 0 h 30"/>
                  <a:gd name="T14" fmla="*/ 0 w 38"/>
                  <a:gd name="T15" fmla="*/ 0 h 30"/>
                  <a:gd name="T16" fmla="*/ 0 w 38"/>
                  <a:gd name="T17" fmla="*/ 0 h 30"/>
                  <a:gd name="T18" fmla="*/ 0 w 38"/>
                  <a:gd name="T19" fmla="*/ 0 h 30"/>
                  <a:gd name="T20" fmla="*/ 0 w 38"/>
                  <a:gd name="T21" fmla="*/ 0 h 30"/>
                  <a:gd name="T22" fmla="*/ 0 w 38"/>
                  <a:gd name="T23" fmla="*/ 0 h 30"/>
                  <a:gd name="T24" fmla="*/ 0 w 38"/>
                  <a:gd name="T25" fmla="*/ 0 h 30"/>
                  <a:gd name="T26" fmla="*/ 0 w 38"/>
                  <a:gd name="T27" fmla="*/ 0 h 30"/>
                  <a:gd name="T28" fmla="*/ 0 w 38"/>
                  <a:gd name="T29" fmla="*/ 0 h 30"/>
                  <a:gd name="T30" fmla="*/ 0 w 38"/>
                  <a:gd name="T31" fmla="*/ 0 h 30"/>
                  <a:gd name="T32" fmla="*/ 0 w 38"/>
                  <a:gd name="T33" fmla="*/ 0 h 30"/>
                  <a:gd name="T34" fmla="*/ 0 w 38"/>
                  <a:gd name="T35" fmla="*/ 0 h 30"/>
                  <a:gd name="T36" fmla="*/ 0 w 38"/>
                  <a:gd name="T37" fmla="*/ 0 h 30"/>
                  <a:gd name="T38" fmla="*/ 0 w 38"/>
                  <a:gd name="T39" fmla="*/ 0 h 30"/>
                  <a:gd name="T40" fmla="*/ 0 w 38"/>
                  <a:gd name="T41" fmla="*/ 0 h 30"/>
                  <a:gd name="T42" fmla="*/ 0 w 38"/>
                  <a:gd name="T43" fmla="*/ 0 h 30"/>
                  <a:gd name="T44" fmla="*/ 0 w 38"/>
                  <a:gd name="T45" fmla="*/ 0 h 30"/>
                  <a:gd name="T46" fmla="*/ 0 w 38"/>
                  <a:gd name="T47" fmla="*/ 0 h 30"/>
                  <a:gd name="T48" fmla="*/ 0 w 38"/>
                  <a:gd name="T49" fmla="*/ 0 h 30"/>
                  <a:gd name="T50" fmla="*/ 0 w 38"/>
                  <a:gd name="T51" fmla="*/ 0 h 30"/>
                  <a:gd name="T52" fmla="*/ 0 w 38"/>
                  <a:gd name="T53" fmla="*/ 0 h 30"/>
                  <a:gd name="T54" fmla="*/ 0 w 38"/>
                  <a:gd name="T55" fmla="*/ 0 h 30"/>
                  <a:gd name="T56" fmla="*/ 0 w 38"/>
                  <a:gd name="T57" fmla="*/ 0 h 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8" h="30">
                    <a:moveTo>
                      <a:pt x="2" y="1"/>
                    </a:moveTo>
                    <a:lnTo>
                      <a:pt x="8" y="1"/>
                    </a:lnTo>
                    <a:lnTo>
                      <a:pt x="16" y="1"/>
                    </a:lnTo>
                    <a:lnTo>
                      <a:pt x="24" y="1"/>
                    </a:lnTo>
                    <a:lnTo>
                      <a:pt x="31" y="1"/>
                    </a:lnTo>
                    <a:lnTo>
                      <a:pt x="35" y="0"/>
                    </a:lnTo>
                    <a:lnTo>
                      <a:pt x="38" y="0"/>
                    </a:lnTo>
                    <a:lnTo>
                      <a:pt x="33" y="10"/>
                    </a:lnTo>
                    <a:lnTo>
                      <a:pt x="33" y="11"/>
                    </a:lnTo>
                    <a:lnTo>
                      <a:pt x="28" y="12"/>
                    </a:lnTo>
                    <a:lnTo>
                      <a:pt x="23" y="12"/>
                    </a:lnTo>
                    <a:lnTo>
                      <a:pt x="16" y="12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3" y="19"/>
                    </a:lnTo>
                    <a:lnTo>
                      <a:pt x="7" y="20"/>
                    </a:lnTo>
                    <a:lnTo>
                      <a:pt x="12" y="21"/>
                    </a:lnTo>
                    <a:lnTo>
                      <a:pt x="16" y="21"/>
                    </a:lnTo>
                    <a:lnTo>
                      <a:pt x="22" y="21"/>
                    </a:lnTo>
                    <a:lnTo>
                      <a:pt x="25" y="20"/>
                    </a:lnTo>
                    <a:lnTo>
                      <a:pt x="29" y="19"/>
                    </a:lnTo>
                    <a:lnTo>
                      <a:pt x="29" y="18"/>
                    </a:lnTo>
                    <a:lnTo>
                      <a:pt x="24" y="28"/>
                    </a:lnTo>
                    <a:lnTo>
                      <a:pt x="23" y="28"/>
                    </a:lnTo>
                    <a:lnTo>
                      <a:pt x="22" y="30"/>
                    </a:lnTo>
                    <a:lnTo>
                      <a:pt x="20" y="30"/>
                    </a:lnTo>
                    <a:lnTo>
                      <a:pt x="18" y="3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416" name="Freeform 179"/>
              <p:cNvSpPr>
                <a:spLocks/>
              </p:cNvSpPr>
              <p:nvPr/>
            </p:nvSpPr>
            <p:spPr bwMode="auto">
              <a:xfrm>
                <a:off x="4174" y="1618"/>
                <a:ext cx="3" cy="3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0 h 11"/>
                  <a:gd name="T4" fmla="*/ 0 w 15"/>
                  <a:gd name="T5" fmla="*/ 0 h 11"/>
                  <a:gd name="T6" fmla="*/ 0 w 15"/>
                  <a:gd name="T7" fmla="*/ 0 h 11"/>
                  <a:gd name="T8" fmla="*/ 0 w 15"/>
                  <a:gd name="T9" fmla="*/ 0 h 11"/>
                  <a:gd name="T10" fmla="*/ 0 w 15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5" h="11">
                    <a:moveTo>
                      <a:pt x="15" y="11"/>
                    </a:moveTo>
                    <a:lnTo>
                      <a:pt x="11" y="11"/>
                    </a:lnTo>
                    <a:lnTo>
                      <a:pt x="10" y="11"/>
                    </a:lnTo>
                    <a:lnTo>
                      <a:pt x="9" y="9"/>
                    </a:lnTo>
                    <a:lnTo>
                      <a:pt x="9" y="7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417" name="Freeform 180"/>
              <p:cNvSpPr>
                <a:spLocks/>
              </p:cNvSpPr>
              <p:nvPr/>
            </p:nvSpPr>
            <p:spPr bwMode="auto">
              <a:xfrm>
                <a:off x="4228" y="1567"/>
                <a:ext cx="3" cy="1"/>
              </a:xfrm>
              <a:custGeom>
                <a:avLst/>
                <a:gdLst>
                  <a:gd name="T0" fmla="*/ 0 w 14"/>
                  <a:gd name="T1" fmla="*/ 0 h 4"/>
                  <a:gd name="T2" fmla="*/ 0 w 14"/>
                  <a:gd name="T3" fmla="*/ 0 h 4"/>
                  <a:gd name="T4" fmla="*/ 0 w 14"/>
                  <a:gd name="T5" fmla="*/ 0 h 4"/>
                  <a:gd name="T6" fmla="*/ 0 w 14"/>
                  <a:gd name="T7" fmla="*/ 0 h 4"/>
                  <a:gd name="T8" fmla="*/ 0 w 14"/>
                  <a:gd name="T9" fmla="*/ 0 h 4"/>
                  <a:gd name="T10" fmla="*/ 0 w 14"/>
                  <a:gd name="T11" fmla="*/ 0 h 4"/>
                  <a:gd name="T12" fmla="*/ 0 w 14"/>
                  <a:gd name="T13" fmla="*/ 0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" h="4">
                    <a:moveTo>
                      <a:pt x="0" y="0"/>
                    </a:moveTo>
                    <a:lnTo>
                      <a:pt x="4" y="4"/>
                    </a:lnTo>
                    <a:lnTo>
                      <a:pt x="5" y="4"/>
                    </a:lnTo>
                    <a:lnTo>
                      <a:pt x="8" y="4"/>
                    </a:lnTo>
                    <a:lnTo>
                      <a:pt x="12" y="4"/>
                    </a:lnTo>
                    <a:lnTo>
                      <a:pt x="13" y="4"/>
                    </a:lnTo>
                    <a:lnTo>
                      <a:pt x="14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89097" name="Freeform 181"/>
            <p:cNvSpPr>
              <a:spLocks/>
            </p:cNvSpPr>
            <p:nvPr/>
          </p:nvSpPr>
          <p:spPr bwMode="auto">
            <a:xfrm>
              <a:off x="4617" y="3211"/>
              <a:ext cx="15" cy="20"/>
            </a:xfrm>
            <a:custGeom>
              <a:avLst/>
              <a:gdLst>
                <a:gd name="T0" fmla="*/ 0 w 74"/>
                <a:gd name="T1" fmla="*/ 0 h 83"/>
                <a:gd name="T2" fmla="*/ 0 w 74"/>
                <a:gd name="T3" fmla="*/ 0 h 83"/>
                <a:gd name="T4" fmla="*/ 0 w 74"/>
                <a:gd name="T5" fmla="*/ 0 h 83"/>
                <a:gd name="T6" fmla="*/ 0 w 74"/>
                <a:gd name="T7" fmla="*/ 0 h 83"/>
                <a:gd name="T8" fmla="*/ 0 w 74"/>
                <a:gd name="T9" fmla="*/ 0 h 83"/>
                <a:gd name="T10" fmla="*/ 0 w 74"/>
                <a:gd name="T11" fmla="*/ 0 h 83"/>
                <a:gd name="T12" fmla="*/ 0 w 74"/>
                <a:gd name="T13" fmla="*/ 0 h 83"/>
                <a:gd name="T14" fmla="*/ 0 w 74"/>
                <a:gd name="T15" fmla="*/ 0 h 83"/>
                <a:gd name="T16" fmla="*/ 0 w 74"/>
                <a:gd name="T17" fmla="*/ 0 h 83"/>
                <a:gd name="T18" fmla="*/ 0 w 74"/>
                <a:gd name="T19" fmla="*/ 0 h 83"/>
                <a:gd name="T20" fmla="*/ 0 w 74"/>
                <a:gd name="T21" fmla="*/ 0 h 83"/>
                <a:gd name="T22" fmla="*/ 0 w 74"/>
                <a:gd name="T23" fmla="*/ 0 h 83"/>
                <a:gd name="T24" fmla="*/ 0 w 74"/>
                <a:gd name="T25" fmla="*/ 0 h 83"/>
                <a:gd name="T26" fmla="*/ 0 w 74"/>
                <a:gd name="T27" fmla="*/ 0 h 83"/>
                <a:gd name="T28" fmla="*/ 0 w 74"/>
                <a:gd name="T29" fmla="*/ 0 h 83"/>
                <a:gd name="T30" fmla="*/ 0 w 74"/>
                <a:gd name="T31" fmla="*/ 0 h 83"/>
                <a:gd name="T32" fmla="*/ 0 w 74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4" h="83">
                  <a:moveTo>
                    <a:pt x="20" y="12"/>
                  </a:moveTo>
                  <a:lnTo>
                    <a:pt x="9" y="27"/>
                  </a:lnTo>
                  <a:lnTo>
                    <a:pt x="2" y="43"/>
                  </a:lnTo>
                  <a:lnTo>
                    <a:pt x="0" y="58"/>
                  </a:lnTo>
                  <a:lnTo>
                    <a:pt x="6" y="71"/>
                  </a:lnTo>
                  <a:lnTo>
                    <a:pt x="15" y="79"/>
                  </a:lnTo>
                  <a:lnTo>
                    <a:pt x="27" y="83"/>
                  </a:lnTo>
                  <a:lnTo>
                    <a:pt x="43" y="78"/>
                  </a:lnTo>
                  <a:lnTo>
                    <a:pt x="57" y="69"/>
                  </a:lnTo>
                  <a:lnTo>
                    <a:pt x="65" y="57"/>
                  </a:lnTo>
                  <a:lnTo>
                    <a:pt x="74" y="41"/>
                  </a:lnTo>
                  <a:lnTo>
                    <a:pt x="74" y="25"/>
                  </a:lnTo>
                  <a:lnTo>
                    <a:pt x="70" y="11"/>
                  </a:lnTo>
                  <a:lnTo>
                    <a:pt x="60" y="2"/>
                  </a:lnTo>
                  <a:lnTo>
                    <a:pt x="48" y="0"/>
                  </a:lnTo>
                  <a:lnTo>
                    <a:pt x="33" y="3"/>
                  </a:lnTo>
                  <a:lnTo>
                    <a:pt x="20" y="12"/>
                  </a:lnTo>
                  <a:close/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098" name="Freeform 182"/>
            <p:cNvSpPr>
              <a:spLocks/>
            </p:cNvSpPr>
            <p:nvPr/>
          </p:nvSpPr>
          <p:spPr bwMode="auto">
            <a:xfrm>
              <a:off x="4631" y="3212"/>
              <a:ext cx="2" cy="9"/>
            </a:xfrm>
            <a:custGeom>
              <a:avLst/>
              <a:gdLst>
                <a:gd name="T0" fmla="*/ 0 w 12"/>
                <a:gd name="T1" fmla="*/ 0 h 37"/>
                <a:gd name="T2" fmla="*/ 0 w 12"/>
                <a:gd name="T3" fmla="*/ 0 h 37"/>
                <a:gd name="T4" fmla="*/ 0 w 12"/>
                <a:gd name="T5" fmla="*/ 0 h 37"/>
                <a:gd name="T6" fmla="*/ 0 w 12"/>
                <a:gd name="T7" fmla="*/ 0 h 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37">
                  <a:moveTo>
                    <a:pt x="0" y="0"/>
                  </a:moveTo>
                  <a:lnTo>
                    <a:pt x="9" y="9"/>
                  </a:lnTo>
                  <a:lnTo>
                    <a:pt x="12" y="21"/>
                  </a:lnTo>
                  <a:lnTo>
                    <a:pt x="10" y="37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099" name="Freeform 183"/>
            <p:cNvSpPr>
              <a:spLocks/>
            </p:cNvSpPr>
            <p:nvPr/>
          </p:nvSpPr>
          <p:spPr bwMode="auto">
            <a:xfrm>
              <a:off x="4621" y="3221"/>
              <a:ext cx="12" cy="11"/>
            </a:xfrm>
            <a:custGeom>
              <a:avLst/>
              <a:gdLst>
                <a:gd name="T0" fmla="*/ 0 w 60"/>
                <a:gd name="T1" fmla="*/ 0 h 43"/>
                <a:gd name="T2" fmla="*/ 0 w 60"/>
                <a:gd name="T3" fmla="*/ 0 h 43"/>
                <a:gd name="T4" fmla="*/ 0 w 60"/>
                <a:gd name="T5" fmla="*/ 0 h 43"/>
                <a:gd name="T6" fmla="*/ 0 w 60"/>
                <a:gd name="T7" fmla="*/ 0 h 43"/>
                <a:gd name="T8" fmla="*/ 0 w 60"/>
                <a:gd name="T9" fmla="*/ 0 h 43"/>
                <a:gd name="T10" fmla="*/ 0 w 60"/>
                <a:gd name="T11" fmla="*/ 0 h 43"/>
                <a:gd name="T12" fmla="*/ 0 w 60"/>
                <a:gd name="T13" fmla="*/ 0 h 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0" h="43">
                  <a:moveTo>
                    <a:pt x="60" y="0"/>
                  </a:moveTo>
                  <a:lnTo>
                    <a:pt x="55" y="17"/>
                  </a:lnTo>
                  <a:lnTo>
                    <a:pt x="44" y="30"/>
                  </a:lnTo>
                  <a:lnTo>
                    <a:pt x="32" y="39"/>
                  </a:lnTo>
                  <a:lnTo>
                    <a:pt x="17" y="43"/>
                  </a:lnTo>
                  <a:lnTo>
                    <a:pt x="5" y="40"/>
                  </a:lnTo>
                  <a:lnTo>
                    <a:pt x="0" y="38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00" name="Freeform 184"/>
            <p:cNvSpPr>
              <a:spLocks/>
            </p:cNvSpPr>
            <p:nvPr/>
          </p:nvSpPr>
          <p:spPr bwMode="auto">
            <a:xfrm>
              <a:off x="4633" y="3219"/>
              <a:ext cx="14" cy="21"/>
            </a:xfrm>
            <a:custGeom>
              <a:avLst/>
              <a:gdLst>
                <a:gd name="T0" fmla="*/ 0 w 71"/>
                <a:gd name="T1" fmla="*/ 0 h 84"/>
                <a:gd name="T2" fmla="*/ 0 w 71"/>
                <a:gd name="T3" fmla="*/ 0 h 84"/>
                <a:gd name="T4" fmla="*/ 0 w 71"/>
                <a:gd name="T5" fmla="*/ 0 h 84"/>
                <a:gd name="T6" fmla="*/ 0 w 71"/>
                <a:gd name="T7" fmla="*/ 0 h 84"/>
                <a:gd name="T8" fmla="*/ 0 w 71"/>
                <a:gd name="T9" fmla="*/ 0 h 84"/>
                <a:gd name="T10" fmla="*/ 0 w 71"/>
                <a:gd name="T11" fmla="*/ 0 h 84"/>
                <a:gd name="T12" fmla="*/ 0 w 71"/>
                <a:gd name="T13" fmla="*/ 0 h 84"/>
                <a:gd name="T14" fmla="*/ 0 w 71"/>
                <a:gd name="T15" fmla="*/ 0 h 84"/>
                <a:gd name="T16" fmla="*/ 0 w 71"/>
                <a:gd name="T17" fmla="*/ 0 h 84"/>
                <a:gd name="T18" fmla="*/ 0 w 71"/>
                <a:gd name="T19" fmla="*/ 0 h 84"/>
                <a:gd name="T20" fmla="*/ 0 w 71"/>
                <a:gd name="T21" fmla="*/ 0 h 84"/>
                <a:gd name="T22" fmla="*/ 0 w 71"/>
                <a:gd name="T23" fmla="*/ 0 h 84"/>
                <a:gd name="T24" fmla="*/ 0 w 71"/>
                <a:gd name="T25" fmla="*/ 0 h 8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1" h="84">
                  <a:moveTo>
                    <a:pt x="2" y="43"/>
                  </a:moveTo>
                  <a:lnTo>
                    <a:pt x="0" y="58"/>
                  </a:lnTo>
                  <a:lnTo>
                    <a:pt x="6" y="73"/>
                  </a:lnTo>
                  <a:lnTo>
                    <a:pt x="15" y="82"/>
                  </a:lnTo>
                  <a:lnTo>
                    <a:pt x="26" y="84"/>
                  </a:lnTo>
                  <a:lnTo>
                    <a:pt x="43" y="79"/>
                  </a:lnTo>
                  <a:lnTo>
                    <a:pt x="54" y="70"/>
                  </a:lnTo>
                  <a:lnTo>
                    <a:pt x="64" y="57"/>
                  </a:lnTo>
                  <a:lnTo>
                    <a:pt x="70" y="40"/>
                  </a:lnTo>
                  <a:lnTo>
                    <a:pt x="71" y="25"/>
                  </a:lnTo>
                  <a:lnTo>
                    <a:pt x="67" y="12"/>
                  </a:lnTo>
                  <a:lnTo>
                    <a:pt x="59" y="3"/>
                  </a:lnTo>
                  <a:lnTo>
                    <a:pt x="48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01" name="Freeform 185"/>
            <p:cNvSpPr>
              <a:spLocks/>
            </p:cNvSpPr>
            <p:nvPr/>
          </p:nvSpPr>
          <p:spPr bwMode="auto">
            <a:xfrm>
              <a:off x="4633" y="3219"/>
              <a:ext cx="9" cy="11"/>
            </a:xfrm>
            <a:custGeom>
              <a:avLst/>
              <a:gdLst>
                <a:gd name="T0" fmla="*/ 0 w 46"/>
                <a:gd name="T1" fmla="*/ 0 h 43"/>
                <a:gd name="T2" fmla="*/ 0 w 46"/>
                <a:gd name="T3" fmla="*/ 0 h 43"/>
                <a:gd name="T4" fmla="*/ 0 w 46"/>
                <a:gd name="T5" fmla="*/ 0 h 43"/>
                <a:gd name="T6" fmla="*/ 0 w 46"/>
                <a:gd name="T7" fmla="*/ 0 h 43"/>
                <a:gd name="T8" fmla="*/ 0 w 46"/>
                <a:gd name="T9" fmla="*/ 0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6" h="43">
                  <a:moveTo>
                    <a:pt x="46" y="0"/>
                  </a:moveTo>
                  <a:lnTo>
                    <a:pt x="30" y="4"/>
                  </a:lnTo>
                  <a:lnTo>
                    <a:pt x="18" y="13"/>
                  </a:lnTo>
                  <a:lnTo>
                    <a:pt x="7" y="28"/>
                  </a:lnTo>
                  <a:lnTo>
                    <a:pt x="0" y="43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02" name="Freeform 186"/>
            <p:cNvSpPr>
              <a:spLocks/>
            </p:cNvSpPr>
            <p:nvPr/>
          </p:nvSpPr>
          <p:spPr bwMode="auto">
            <a:xfrm>
              <a:off x="4636" y="3212"/>
              <a:ext cx="38" cy="29"/>
            </a:xfrm>
            <a:custGeom>
              <a:avLst/>
              <a:gdLst>
                <a:gd name="T0" fmla="*/ 0 w 188"/>
                <a:gd name="T1" fmla="*/ 0 h 116"/>
                <a:gd name="T2" fmla="*/ 0 w 188"/>
                <a:gd name="T3" fmla="*/ 0 h 116"/>
                <a:gd name="T4" fmla="*/ 0 w 188"/>
                <a:gd name="T5" fmla="*/ 0 h 116"/>
                <a:gd name="T6" fmla="*/ 0 w 188"/>
                <a:gd name="T7" fmla="*/ 0 h 116"/>
                <a:gd name="T8" fmla="*/ 0 w 188"/>
                <a:gd name="T9" fmla="*/ 0 h 116"/>
                <a:gd name="T10" fmla="*/ 0 w 188"/>
                <a:gd name="T11" fmla="*/ 0 h 116"/>
                <a:gd name="T12" fmla="*/ 0 w 188"/>
                <a:gd name="T13" fmla="*/ 0 h 116"/>
                <a:gd name="T14" fmla="*/ 0 w 188"/>
                <a:gd name="T15" fmla="*/ 0 h 116"/>
                <a:gd name="T16" fmla="*/ 0 w 188"/>
                <a:gd name="T17" fmla="*/ 0 h 116"/>
                <a:gd name="T18" fmla="*/ 0 w 188"/>
                <a:gd name="T19" fmla="*/ 0 h 116"/>
                <a:gd name="T20" fmla="*/ 0 w 188"/>
                <a:gd name="T21" fmla="*/ 0 h 116"/>
                <a:gd name="T22" fmla="*/ 0 w 188"/>
                <a:gd name="T23" fmla="*/ 0 h 116"/>
                <a:gd name="T24" fmla="*/ 0 w 188"/>
                <a:gd name="T25" fmla="*/ 0 h 116"/>
                <a:gd name="T26" fmla="*/ 0 w 188"/>
                <a:gd name="T27" fmla="*/ 0 h 116"/>
                <a:gd name="T28" fmla="*/ 0 w 188"/>
                <a:gd name="T29" fmla="*/ 0 h 116"/>
                <a:gd name="T30" fmla="*/ 0 w 188"/>
                <a:gd name="T31" fmla="*/ 0 h 116"/>
                <a:gd name="T32" fmla="*/ 0 w 188"/>
                <a:gd name="T33" fmla="*/ 0 h 116"/>
                <a:gd name="T34" fmla="*/ 0 w 188"/>
                <a:gd name="T35" fmla="*/ 0 h 116"/>
                <a:gd name="T36" fmla="*/ 0 w 188"/>
                <a:gd name="T37" fmla="*/ 0 h 116"/>
                <a:gd name="T38" fmla="*/ 0 w 188"/>
                <a:gd name="T39" fmla="*/ 0 h 116"/>
                <a:gd name="T40" fmla="*/ 0 w 188"/>
                <a:gd name="T41" fmla="*/ 0 h 11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88" h="116">
                  <a:moveTo>
                    <a:pt x="0" y="110"/>
                  </a:moveTo>
                  <a:lnTo>
                    <a:pt x="5" y="112"/>
                  </a:lnTo>
                  <a:lnTo>
                    <a:pt x="17" y="116"/>
                  </a:lnTo>
                  <a:lnTo>
                    <a:pt x="32" y="111"/>
                  </a:lnTo>
                  <a:lnTo>
                    <a:pt x="43" y="102"/>
                  </a:lnTo>
                  <a:lnTo>
                    <a:pt x="54" y="88"/>
                  </a:lnTo>
                  <a:lnTo>
                    <a:pt x="60" y="71"/>
                  </a:lnTo>
                  <a:lnTo>
                    <a:pt x="63" y="56"/>
                  </a:lnTo>
                  <a:lnTo>
                    <a:pt x="58" y="44"/>
                  </a:lnTo>
                  <a:lnTo>
                    <a:pt x="49" y="35"/>
                  </a:lnTo>
                  <a:lnTo>
                    <a:pt x="52" y="36"/>
                  </a:lnTo>
                  <a:lnTo>
                    <a:pt x="123" y="80"/>
                  </a:lnTo>
                  <a:lnTo>
                    <a:pt x="124" y="70"/>
                  </a:lnTo>
                  <a:lnTo>
                    <a:pt x="128" y="71"/>
                  </a:lnTo>
                  <a:lnTo>
                    <a:pt x="138" y="72"/>
                  </a:lnTo>
                  <a:lnTo>
                    <a:pt x="154" y="69"/>
                  </a:lnTo>
                  <a:lnTo>
                    <a:pt x="166" y="60"/>
                  </a:lnTo>
                  <a:lnTo>
                    <a:pt x="180" y="45"/>
                  </a:lnTo>
                  <a:lnTo>
                    <a:pt x="186" y="27"/>
                  </a:lnTo>
                  <a:lnTo>
                    <a:pt x="188" y="11"/>
                  </a:lnTo>
                  <a:lnTo>
                    <a:pt x="18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03" name="Freeform 187"/>
            <p:cNvSpPr>
              <a:spLocks/>
            </p:cNvSpPr>
            <p:nvPr/>
          </p:nvSpPr>
          <p:spPr bwMode="auto">
            <a:xfrm>
              <a:off x="4667" y="3217"/>
              <a:ext cx="13" cy="23"/>
            </a:xfrm>
            <a:custGeom>
              <a:avLst/>
              <a:gdLst>
                <a:gd name="T0" fmla="*/ 0 w 64"/>
                <a:gd name="T1" fmla="*/ 0 h 93"/>
                <a:gd name="T2" fmla="*/ 0 w 64"/>
                <a:gd name="T3" fmla="*/ 0 h 93"/>
                <a:gd name="T4" fmla="*/ 0 w 64"/>
                <a:gd name="T5" fmla="*/ 0 h 93"/>
                <a:gd name="T6" fmla="*/ 0 w 64"/>
                <a:gd name="T7" fmla="*/ 0 h 93"/>
                <a:gd name="T8" fmla="*/ 0 w 64"/>
                <a:gd name="T9" fmla="*/ 0 h 93"/>
                <a:gd name="T10" fmla="*/ 0 w 64"/>
                <a:gd name="T11" fmla="*/ 0 h 93"/>
                <a:gd name="T12" fmla="*/ 0 w 64"/>
                <a:gd name="T13" fmla="*/ 0 h 93"/>
                <a:gd name="T14" fmla="*/ 0 w 64"/>
                <a:gd name="T15" fmla="*/ 0 h 93"/>
                <a:gd name="T16" fmla="*/ 0 w 64"/>
                <a:gd name="T17" fmla="*/ 0 h 93"/>
                <a:gd name="T18" fmla="*/ 0 w 64"/>
                <a:gd name="T19" fmla="*/ 0 h 93"/>
                <a:gd name="T20" fmla="*/ 0 w 64"/>
                <a:gd name="T21" fmla="*/ 0 h 93"/>
                <a:gd name="T22" fmla="*/ 0 w 64"/>
                <a:gd name="T23" fmla="*/ 0 h 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4" h="93">
                  <a:moveTo>
                    <a:pt x="62" y="0"/>
                  </a:moveTo>
                  <a:lnTo>
                    <a:pt x="64" y="12"/>
                  </a:lnTo>
                  <a:lnTo>
                    <a:pt x="63" y="27"/>
                  </a:lnTo>
                  <a:lnTo>
                    <a:pt x="54" y="44"/>
                  </a:lnTo>
                  <a:lnTo>
                    <a:pt x="42" y="59"/>
                  </a:lnTo>
                  <a:lnTo>
                    <a:pt x="29" y="70"/>
                  </a:lnTo>
                  <a:lnTo>
                    <a:pt x="12" y="76"/>
                  </a:lnTo>
                  <a:lnTo>
                    <a:pt x="3" y="71"/>
                  </a:lnTo>
                  <a:lnTo>
                    <a:pt x="1" y="70"/>
                  </a:lnTo>
                  <a:lnTo>
                    <a:pt x="0" y="76"/>
                  </a:lnTo>
                  <a:lnTo>
                    <a:pt x="1" y="79"/>
                  </a:lnTo>
                  <a:lnTo>
                    <a:pt x="6" y="93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04" name="Freeform 188"/>
            <p:cNvSpPr>
              <a:spLocks/>
            </p:cNvSpPr>
            <p:nvPr/>
          </p:nvSpPr>
          <p:spPr bwMode="auto">
            <a:xfrm>
              <a:off x="4656" y="3240"/>
              <a:ext cx="13" cy="16"/>
            </a:xfrm>
            <a:custGeom>
              <a:avLst/>
              <a:gdLst>
                <a:gd name="T0" fmla="*/ 0 w 65"/>
                <a:gd name="T1" fmla="*/ 0 h 64"/>
                <a:gd name="T2" fmla="*/ 0 w 65"/>
                <a:gd name="T3" fmla="*/ 0 h 64"/>
                <a:gd name="T4" fmla="*/ 0 w 65"/>
                <a:gd name="T5" fmla="*/ 0 h 64"/>
                <a:gd name="T6" fmla="*/ 0 w 65"/>
                <a:gd name="T7" fmla="*/ 0 h 64"/>
                <a:gd name="T8" fmla="*/ 0 w 65"/>
                <a:gd name="T9" fmla="*/ 0 h 64"/>
                <a:gd name="T10" fmla="*/ 0 w 65"/>
                <a:gd name="T11" fmla="*/ 0 h 64"/>
                <a:gd name="T12" fmla="*/ 0 w 65"/>
                <a:gd name="T13" fmla="*/ 0 h 64"/>
                <a:gd name="T14" fmla="*/ 0 w 65"/>
                <a:gd name="T15" fmla="*/ 0 h 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5" h="64">
                  <a:moveTo>
                    <a:pt x="65" y="0"/>
                  </a:moveTo>
                  <a:lnTo>
                    <a:pt x="62" y="16"/>
                  </a:lnTo>
                  <a:lnTo>
                    <a:pt x="53" y="33"/>
                  </a:lnTo>
                  <a:lnTo>
                    <a:pt x="43" y="49"/>
                  </a:lnTo>
                  <a:lnTo>
                    <a:pt x="27" y="59"/>
                  </a:lnTo>
                  <a:lnTo>
                    <a:pt x="14" y="64"/>
                  </a:lnTo>
                  <a:lnTo>
                    <a:pt x="4" y="60"/>
                  </a:lnTo>
                  <a:lnTo>
                    <a:pt x="0" y="6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05" name="Freeform 189"/>
            <p:cNvSpPr>
              <a:spLocks/>
            </p:cNvSpPr>
            <p:nvPr/>
          </p:nvSpPr>
          <p:spPr bwMode="auto">
            <a:xfrm>
              <a:off x="4655" y="3230"/>
              <a:ext cx="7" cy="20"/>
            </a:xfrm>
            <a:custGeom>
              <a:avLst/>
              <a:gdLst>
                <a:gd name="T0" fmla="*/ 0 w 35"/>
                <a:gd name="T1" fmla="*/ 0 h 81"/>
                <a:gd name="T2" fmla="*/ 0 w 35"/>
                <a:gd name="T3" fmla="*/ 0 h 81"/>
                <a:gd name="T4" fmla="*/ 0 w 35"/>
                <a:gd name="T5" fmla="*/ 0 h 81"/>
                <a:gd name="T6" fmla="*/ 0 w 35"/>
                <a:gd name="T7" fmla="*/ 0 h 81"/>
                <a:gd name="T8" fmla="*/ 0 w 35"/>
                <a:gd name="T9" fmla="*/ 0 h 81"/>
                <a:gd name="T10" fmla="*/ 0 w 35"/>
                <a:gd name="T11" fmla="*/ 0 h 81"/>
                <a:gd name="T12" fmla="*/ 0 w 35"/>
                <a:gd name="T13" fmla="*/ 0 h 81"/>
                <a:gd name="T14" fmla="*/ 0 w 35"/>
                <a:gd name="T15" fmla="*/ 0 h 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" h="81">
                  <a:moveTo>
                    <a:pt x="0" y="81"/>
                  </a:moveTo>
                  <a:lnTo>
                    <a:pt x="12" y="71"/>
                  </a:lnTo>
                  <a:lnTo>
                    <a:pt x="26" y="56"/>
                  </a:lnTo>
                  <a:lnTo>
                    <a:pt x="34" y="39"/>
                  </a:lnTo>
                  <a:lnTo>
                    <a:pt x="35" y="24"/>
                  </a:lnTo>
                  <a:lnTo>
                    <a:pt x="33" y="9"/>
                  </a:lnTo>
                  <a:lnTo>
                    <a:pt x="24" y="0"/>
                  </a:lnTo>
                  <a:lnTo>
                    <a:pt x="23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06" name="Line 190"/>
            <p:cNvSpPr>
              <a:spLocks noChangeShapeType="1"/>
            </p:cNvSpPr>
            <p:nvPr/>
          </p:nvSpPr>
          <p:spPr bwMode="auto">
            <a:xfrm flipH="1" flipV="1">
              <a:off x="4645" y="3217"/>
              <a:ext cx="28" cy="22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07" name="Line 191"/>
            <p:cNvSpPr>
              <a:spLocks noChangeShapeType="1"/>
            </p:cNvSpPr>
            <p:nvPr/>
          </p:nvSpPr>
          <p:spPr bwMode="auto">
            <a:xfrm flipH="1" flipV="1">
              <a:off x="4625" y="3234"/>
              <a:ext cx="20" cy="15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08" name="Line 192"/>
            <p:cNvSpPr>
              <a:spLocks noChangeShapeType="1"/>
            </p:cNvSpPr>
            <p:nvPr/>
          </p:nvSpPr>
          <p:spPr bwMode="auto">
            <a:xfrm flipH="1">
              <a:off x="4629" y="3240"/>
              <a:ext cx="4" cy="1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09" name="Freeform 193"/>
            <p:cNvSpPr>
              <a:spLocks/>
            </p:cNvSpPr>
            <p:nvPr/>
          </p:nvSpPr>
          <p:spPr bwMode="auto">
            <a:xfrm>
              <a:off x="4631" y="3239"/>
              <a:ext cx="32" cy="21"/>
            </a:xfrm>
            <a:custGeom>
              <a:avLst/>
              <a:gdLst>
                <a:gd name="T0" fmla="*/ 0 w 158"/>
                <a:gd name="T1" fmla="*/ 0 h 86"/>
                <a:gd name="T2" fmla="*/ 0 w 158"/>
                <a:gd name="T3" fmla="*/ 0 h 86"/>
                <a:gd name="T4" fmla="*/ 0 w 158"/>
                <a:gd name="T5" fmla="*/ 0 h 86"/>
                <a:gd name="T6" fmla="*/ 0 w 158"/>
                <a:gd name="T7" fmla="*/ 0 h 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8" h="86">
                  <a:moveTo>
                    <a:pt x="0" y="38"/>
                  </a:moveTo>
                  <a:lnTo>
                    <a:pt x="15" y="11"/>
                  </a:lnTo>
                  <a:lnTo>
                    <a:pt x="20" y="0"/>
                  </a:lnTo>
                  <a:lnTo>
                    <a:pt x="158" y="86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10" name="Freeform 194"/>
            <p:cNvSpPr>
              <a:spLocks/>
            </p:cNvSpPr>
            <p:nvPr/>
          </p:nvSpPr>
          <p:spPr bwMode="auto">
            <a:xfrm>
              <a:off x="4647" y="3250"/>
              <a:ext cx="14" cy="14"/>
            </a:xfrm>
            <a:custGeom>
              <a:avLst/>
              <a:gdLst>
                <a:gd name="T0" fmla="*/ 0 w 70"/>
                <a:gd name="T1" fmla="*/ 0 h 56"/>
                <a:gd name="T2" fmla="*/ 0 w 70"/>
                <a:gd name="T3" fmla="*/ 0 h 56"/>
                <a:gd name="T4" fmla="*/ 0 w 70"/>
                <a:gd name="T5" fmla="*/ 0 h 56"/>
                <a:gd name="T6" fmla="*/ 0 w 70"/>
                <a:gd name="T7" fmla="*/ 0 h 56"/>
                <a:gd name="T8" fmla="*/ 0 w 70"/>
                <a:gd name="T9" fmla="*/ 0 h 56"/>
                <a:gd name="T10" fmla="*/ 0 w 70"/>
                <a:gd name="T11" fmla="*/ 0 h 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0" h="56">
                  <a:moveTo>
                    <a:pt x="70" y="56"/>
                  </a:moveTo>
                  <a:lnTo>
                    <a:pt x="0" y="26"/>
                  </a:lnTo>
                  <a:lnTo>
                    <a:pt x="14" y="3"/>
                  </a:lnTo>
                  <a:lnTo>
                    <a:pt x="15" y="1"/>
                  </a:lnTo>
                  <a:lnTo>
                    <a:pt x="25" y="4"/>
                  </a:lnTo>
                  <a:lnTo>
                    <a:pt x="41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11" name="Freeform 195"/>
            <p:cNvSpPr>
              <a:spLocks/>
            </p:cNvSpPr>
            <p:nvPr/>
          </p:nvSpPr>
          <p:spPr bwMode="auto">
            <a:xfrm>
              <a:off x="4646" y="3250"/>
              <a:ext cx="4" cy="5"/>
            </a:xfrm>
            <a:custGeom>
              <a:avLst/>
              <a:gdLst>
                <a:gd name="T0" fmla="*/ 0 w 22"/>
                <a:gd name="T1" fmla="*/ 0 h 23"/>
                <a:gd name="T2" fmla="*/ 0 w 22"/>
                <a:gd name="T3" fmla="*/ 0 h 23"/>
                <a:gd name="T4" fmla="*/ 0 w 22"/>
                <a:gd name="T5" fmla="*/ 0 h 23"/>
                <a:gd name="T6" fmla="*/ 0 w 22"/>
                <a:gd name="T7" fmla="*/ 0 h 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23">
                  <a:moveTo>
                    <a:pt x="22" y="3"/>
                  </a:moveTo>
                  <a:lnTo>
                    <a:pt x="19" y="2"/>
                  </a:lnTo>
                  <a:lnTo>
                    <a:pt x="11" y="0"/>
                  </a:lnTo>
                  <a:lnTo>
                    <a:pt x="0" y="23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12" name="Line 196"/>
            <p:cNvSpPr>
              <a:spLocks noChangeShapeType="1"/>
            </p:cNvSpPr>
            <p:nvPr/>
          </p:nvSpPr>
          <p:spPr bwMode="auto">
            <a:xfrm flipH="1" flipV="1">
              <a:off x="4631" y="3248"/>
              <a:ext cx="12" cy="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13" name="Freeform 197"/>
            <p:cNvSpPr>
              <a:spLocks/>
            </p:cNvSpPr>
            <p:nvPr/>
          </p:nvSpPr>
          <p:spPr bwMode="auto">
            <a:xfrm>
              <a:off x="4632" y="3253"/>
              <a:ext cx="39" cy="39"/>
            </a:xfrm>
            <a:custGeom>
              <a:avLst/>
              <a:gdLst>
                <a:gd name="T0" fmla="*/ 0 w 198"/>
                <a:gd name="T1" fmla="*/ 0 h 156"/>
                <a:gd name="T2" fmla="*/ 0 w 198"/>
                <a:gd name="T3" fmla="*/ 0 h 156"/>
                <a:gd name="T4" fmla="*/ 0 w 198"/>
                <a:gd name="T5" fmla="*/ 0 h 156"/>
                <a:gd name="T6" fmla="*/ 0 w 198"/>
                <a:gd name="T7" fmla="*/ 0 h 1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8" h="156">
                  <a:moveTo>
                    <a:pt x="0" y="0"/>
                  </a:moveTo>
                  <a:lnTo>
                    <a:pt x="159" y="70"/>
                  </a:lnTo>
                  <a:lnTo>
                    <a:pt x="163" y="70"/>
                  </a:lnTo>
                  <a:lnTo>
                    <a:pt x="198" y="156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14" name="Line 198"/>
            <p:cNvSpPr>
              <a:spLocks noChangeShapeType="1"/>
            </p:cNvSpPr>
            <p:nvPr/>
          </p:nvSpPr>
          <p:spPr bwMode="auto">
            <a:xfrm flipH="1" flipV="1">
              <a:off x="4663" y="3280"/>
              <a:ext cx="6" cy="15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15" name="Freeform 199"/>
            <p:cNvSpPr>
              <a:spLocks/>
            </p:cNvSpPr>
            <p:nvPr/>
          </p:nvSpPr>
          <p:spPr bwMode="auto">
            <a:xfrm>
              <a:off x="4658" y="3280"/>
              <a:ext cx="15" cy="45"/>
            </a:xfrm>
            <a:custGeom>
              <a:avLst/>
              <a:gdLst>
                <a:gd name="T0" fmla="*/ 0 w 76"/>
                <a:gd name="T1" fmla="*/ 0 h 183"/>
                <a:gd name="T2" fmla="*/ 0 w 76"/>
                <a:gd name="T3" fmla="*/ 0 h 183"/>
                <a:gd name="T4" fmla="*/ 0 w 76"/>
                <a:gd name="T5" fmla="*/ 0 h 183"/>
                <a:gd name="T6" fmla="*/ 0 w 76"/>
                <a:gd name="T7" fmla="*/ 0 h 183"/>
                <a:gd name="T8" fmla="*/ 0 w 76"/>
                <a:gd name="T9" fmla="*/ 0 h 183"/>
                <a:gd name="T10" fmla="*/ 0 w 76"/>
                <a:gd name="T11" fmla="*/ 0 h 183"/>
                <a:gd name="T12" fmla="*/ 0 w 76"/>
                <a:gd name="T13" fmla="*/ 0 h 183"/>
                <a:gd name="T14" fmla="*/ 0 w 76"/>
                <a:gd name="T15" fmla="*/ 0 h 183"/>
                <a:gd name="T16" fmla="*/ 0 w 76"/>
                <a:gd name="T17" fmla="*/ 0 h 183"/>
                <a:gd name="T18" fmla="*/ 0 w 76"/>
                <a:gd name="T19" fmla="*/ 0 h 183"/>
                <a:gd name="T20" fmla="*/ 0 w 76"/>
                <a:gd name="T21" fmla="*/ 0 h 183"/>
                <a:gd name="T22" fmla="*/ 0 w 76"/>
                <a:gd name="T23" fmla="*/ 0 h 183"/>
                <a:gd name="T24" fmla="*/ 0 w 76"/>
                <a:gd name="T25" fmla="*/ 0 h 183"/>
                <a:gd name="T26" fmla="*/ 0 w 76"/>
                <a:gd name="T27" fmla="*/ 0 h 183"/>
                <a:gd name="T28" fmla="*/ 0 w 76"/>
                <a:gd name="T29" fmla="*/ 0 h 183"/>
                <a:gd name="T30" fmla="*/ 0 w 76"/>
                <a:gd name="T31" fmla="*/ 0 h 183"/>
                <a:gd name="T32" fmla="*/ 0 w 76"/>
                <a:gd name="T33" fmla="*/ 0 h 183"/>
                <a:gd name="T34" fmla="*/ 0 w 76"/>
                <a:gd name="T35" fmla="*/ 0 h 183"/>
                <a:gd name="T36" fmla="*/ 0 w 76"/>
                <a:gd name="T37" fmla="*/ 0 h 18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6" h="183">
                  <a:moveTo>
                    <a:pt x="25" y="0"/>
                  </a:moveTo>
                  <a:lnTo>
                    <a:pt x="27" y="0"/>
                  </a:lnTo>
                  <a:lnTo>
                    <a:pt x="23" y="86"/>
                  </a:lnTo>
                  <a:lnTo>
                    <a:pt x="19" y="91"/>
                  </a:lnTo>
                  <a:lnTo>
                    <a:pt x="12" y="95"/>
                  </a:lnTo>
                  <a:lnTo>
                    <a:pt x="9" y="97"/>
                  </a:lnTo>
                  <a:lnTo>
                    <a:pt x="2" y="98"/>
                  </a:lnTo>
                  <a:lnTo>
                    <a:pt x="0" y="106"/>
                  </a:lnTo>
                  <a:lnTo>
                    <a:pt x="1" y="121"/>
                  </a:lnTo>
                  <a:lnTo>
                    <a:pt x="9" y="136"/>
                  </a:lnTo>
                  <a:lnTo>
                    <a:pt x="22" y="152"/>
                  </a:lnTo>
                  <a:lnTo>
                    <a:pt x="38" y="168"/>
                  </a:lnTo>
                  <a:lnTo>
                    <a:pt x="52" y="178"/>
                  </a:lnTo>
                  <a:lnTo>
                    <a:pt x="66" y="183"/>
                  </a:lnTo>
                  <a:lnTo>
                    <a:pt x="73" y="181"/>
                  </a:lnTo>
                  <a:lnTo>
                    <a:pt x="76" y="177"/>
                  </a:lnTo>
                  <a:lnTo>
                    <a:pt x="73" y="161"/>
                  </a:lnTo>
                  <a:lnTo>
                    <a:pt x="66" y="146"/>
                  </a:lnTo>
                  <a:lnTo>
                    <a:pt x="55" y="128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16" name="Freeform 200"/>
            <p:cNvSpPr>
              <a:spLocks/>
            </p:cNvSpPr>
            <p:nvPr/>
          </p:nvSpPr>
          <p:spPr bwMode="auto">
            <a:xfrm>
              <a:off x="4660" y="3270"/>
              <a:ext cx="9" cy="41"/>
            </a:xfrm>
            <a:custGeom>
              <a:avLst/>
              <a:gdLst>
                <a:gd name="T0" fmla="*/ 0 w 46"/>
                <a:gd name="T1" fmla="*/ 0 h 168"/>
                <a:gd name="T2" fmla="*/ 0 w 46"/>
                <a:gd name="T3" fmla="*/ 0 h 168"/>
                <a:gd name="T4" fmla="*/ 0 w 46"/>
                <a:gd name="T5" fmla="*/ 0 h 168"/>
                <a:gd name="T6" fmla="*/ 0 w 46"/>
                <a:gd name="T7" fmla="*/ 0 h 168"/>
                <a:gd name="T8" fmla="*/ 0 w 46"/>
                <a:gd name="T9" fmla="*/ 0 h 168"/>
                <a:gd name="T10" fmla="*/ 0 w 46"/>
                <a:gd name="T11" fmla="*/ 0 h 1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6" h="168">
                  <a:moveTo>
                    <a:pt x="46" y="168"/>
                  </a:moveTo>
                  <a:lnTo>
                    <a:pt x="29" y="153"/>
                  </a:lnTo>
                  <a:lnTo>
                    <a:pt x="14" y="143"/>
                  </a:lnTo>
                  <a:lnTo>
                    <a:pt x="0" y="137"/>
                  </a:lnTo>
                  <a:lnTo>
                    <a:pt x="2" y="137"/>
                  </a:lnTo>
                  <a:lnTo>
                    <a:pt x="3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17" name="Freeform 201"/>
            <p:cNvSpPr>
              <a:spLocks/>
            </p:cNvSpPr>
            <p:nvPr/>
          </p:nvSpPr>
          <p:spPr bwMode="auto">
            <a:xfrm>
              <a:off x="4664" y="3216"/>
              <a:ext cx="25" cy="64"/>
            </a:xfrm>
            <a:custGeom>
              <a:avLst/>
              <a:gdLst>
                <a:gd name="T0" fmla="*/ 0 w 121"/>
                <a:gd name="T1" fmla="*/ 0 h 254"/>
                <a:gd name="T2" fmla="*/ 0 w 121"/>
                <a:gd name="T3" fmla="*/ 0 h 254"/>
                <a:gd name="T4" fmla="*/ 0 w 121"/>
                <a:gd name="T5" fmla="*/ 0 h 254"/>
                <a:gd name="T6" fmla="*/ 0 w 121"/>
                <a:gd name="T7" fmla="*/ 0 h 254"/>
                <a:gd name="T8" fmla="*/ 0 w 121"/>
                <a:gd name="T9" fmla="*/ 0 h 254"/>
                <a:gd name="T10" fmla="*/ 0 w 121"/>
                <a:gd name="T11" fmla="*/ 0 h 2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1" h="254">
                  <a:moveTo>
                    <a:pt x="0" y="211"/>
                  </a:moveTo>
                  <a:lnTo>
                    <a:pt x="106" y="254"/>
                  </a:lnTo>
                  <a:lnTo>
                    <a:pt x="106" y="242"/>
                  </a:lnTo>
                  <a:lnTo>
                    <a:pt x="7" y="200"/>
                  </a:lnTo>
                  <a:lnTo>
                    <a:pt x="2" y="209"/>
                  </a:lnTo>
                  <a:lnTo>
                    <a:pt x="121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18" name="Line 202"/>
            <p:cNvSpPr>
              <a:spLocks noChangeShapeType="1"/>
            </p:cNvSpPr>
            <p:nvPr/>
          </p:nvSpPr>
          <p:spPr bwMode="auto">
            <a:xfrm flipH="1">
              <a:off x="4661" y="3215"/>
              <a:ext cx="23" cy="4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19" name="Freeform 203"/>
            <p:cNvSpPr>
              <a:spLocks/>
            </p:cNvSpPr>
            <p:nvPr/>
          </p:nvSpPr>
          <p:spPr bwMode="auto">
            <a:xfrm>
              <a:off x="4646" y="3261"/>
              <a:ext cx="14" cy="65"/>
            </a:xfrm>
            <a:custGeom>
              <a:avLst/>
              <a:gdLst>
                <a:gd name="T0" fmla="*/ 0 w 72"/>
                <a:gd name="T1" fmla="*/ 0 h 259"/>
                <a:gd name="T2" fmla="*/ 0 w 72"/>
                <a:gd name="T3" fmla="*/ 0 h 259"/>
                <a:gd name="T4" fmla="*/ 0 w 72"/>
                <a:gd name="T5" fmla="*/ 0 h 2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" h="259">
                  <a:moveTo>
                    <a:pt x="0" y="0"/>
                  </a:moveTo>
                  <a:lnTo>
                    <a:pt x="72" y="259"/>
                  </a:lnTo>
                  <a:lnTo>
                    <a:pt x="72" y="209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20" name="Line 204"/>
            <p:cNvSpPr>
              <a:spLocks noChangeShapeType="1"/>
            </p:cNvSpPr>
            <p:nvPr/>
          </p:nvSpPr>
          <p:spPr bwMode="auto">
            <a:xfrm>
              <a:off x="4663" y="3320"/>
              <a:ext cx="1" cy="15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21" name="Freeform 205"/>
            <p:cNvSpPr>
              <a:spLocks/>
            </p:cNvSpPr>
            <p:nvPr/>
          </p:nvSpPr>
          <p:spPr bwMode="auto">
            <a:xfrm>
              <a:off x="4671" y="3336"/>
              <a:ext cx="10" cy="8"/>
            </a:xfrm>
            <a:custGeom>
              <a:avLst/>
              <a:gdLst>
                <a:gd name="T0" fmla="*/ 0 w 51"/>
                <a:gd name="T1" fmla="*/ 0 h 33"/>
                <a:gd name="T2" fmla="*/ 0 w 51"/>
                <a:gd name="T3" fmla="*/ 0 h 33"/>
                <a:gd name="T4" fmla="*/ 0 w 51"/>
                <a:gd name="T5" fmla="*/ 0 h 33"/>
                <a:gd name="T6" fmla="*/ 0 w 51"/>
                <a:gd name="T7" fmla="*/ 0 h 33"/>
                <a:gd name="T8" fmla="*/ 0 w 51"/>
                <a:gd name="T9" fmla="*/ 0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" h="33">
                  <a:moveTo>
                    <a:pt x="0" y="0"/>
                  </a:moveTo>
                  <a:lnTo>
                    <a:pt x="18" y="16"/>
                  </a:lnTo>
                  <a:lnTo>
                    <a:pt x="29" y="27"/>
                  </a:lnTo>
                  <a:lnTo>
                    <a:pt x="45" y="33"/>
                  </a:lnTo>
                  <a:lnTo>
                    <a:pt x="51" y="33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22" name="Freeform 206"/>
            <p:cNvSpPr>
              <a:spLocks/>
            </p:cNvSpPr>
            <p:nvPr/>
          </p:nvSpPr>
          <p:spPr bwMode="auto">
            <a:xfrm>
              <a:off x="4685" y="3341"/>
              <a:ext cx="5" cy="8"/>
            </a:xfrm>
            <a:custGeom>
              <a:avLst/>
              <a:gdLst>
                <a:gd name="T0" fmla="*/ 0 w 25"/>
                <a:gd name="T1" fmla="*/ 0 h 31"/>
                <a:gd name="T2" fmla="*/ 0 w 25"/>
                <a:gd name="T3" fmla="*/ 0 h 31"/>
                <a:gd name="T4" fmla="*/ 0 w 25"/>
                <a:gd name="T5" fmla="*/ 0 h 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5" h="31">
                  <a:moveTo>
                    <a:pt x="0" y="0"/>
                  </a:moveTo>
                  <a:lnTo>
                    <a:pt x="11" y="18"/>
                  </a:lnTo>
                  <a:lnTo>
                    <a:pt x="25" y="31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23" name="Freeform 207"/>
            <p:cNvSpPr>
              <a:spLocks/>
            </p:cNvSpPr>
            <p:nvPr/>
          </p:nvSpPr>
          <p:spPr bwMode="auto">
            <a:xfrm>
              <a:off x="4686" y="3332"/>
              <a:ext cx="12" cy="16"/>
            </a:xfrm>
            <a:custGeom>
              <a:avLst/>
              <a:gdLst>
                <a:gd name="T0" fmla="*/ 0 w 63"/>
                <a:gd name="T1" fmla="*/ 0 h 62"/>
                <a:gd name="T2" fmla="*/ 0 w 63"/>
                <a:gd name="T3" fmla="*/ 0 h 62"/>
                <a:gd name="T4" fmla="*/ 0 w 63"/>
                <a:gd name="T5" fmla="*/ 0 h 62"/>
                <a:gd name="T6" fmla="*/ 0 w 63"/>
                <a:gd name="T7" fmla="*/ 0 h 62"/>
                <a:gd name="T8" fmla="*/ 0 w 63"/>
                <a:gd name="T9" fmla="*/ 0 h 62"/>
                <a:gd name="T10" fmla="*/ 0 w 63"/>
                <a:gd name="T11" fmla="*/ 0 h 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3" h="62">
                  <a:moveTo>
                    <a:pt x="63" y="62"/>
                  </a:moveTo>
                  <a:lnTo>
                    <a:pt x="56" y="48"/>
                  </a:lnTo>
                  <a:lnTo>
                    <a:pt x="43" y="28"/>
                  </a:lnTo>
                  <a:lnTo>
                    <a:pt x="27" y="15"/>
                  </a:lnTo>
                  <a:lnTo>
                    <a:pt x="15" y="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89124" name="Group 208"/>
            <p:cNvGrpSpPr>
              <a:grpSpLocks/>
            </p:cNvGrpSpPr>
            <p:nvPr/>
          </p:nvGrpSpPr>
          <p:grpSpPr bwMode="auto">
            <a:xfrm>
              <a:off x="4629" y="3191"/>
              <a:ext cx="186" cy="176"/>
              <a:chOff x="4629" y="2856"/>
              <a:chExt cx="186" cy="176"/>
            </a:xfrm>
          </p:grpSpPr>
          <p:sp>
            <p:nvSpPr>
              <p:cNvPr id="90138" name="Freeform 209"/>
              <p:cNvSpPr>
                <a:spLocks/>
              </p:cNvSpPr>
              <p:nvPr/>
            </p:nvSpPr>
            <p:spPr bwMode="auto">
              <a:xfrm>
                <a:off x="4683" y="2997"/>
                <a:ext cx="3" cy="9"/>
              </a:xfrm>
              <a:custGeom>
                <a:avLst/>
                <a:gdLst>
                  <a:gd name="T0" fmla="*/ 0 w 11"/>
                  <a:gd name="T1" fmla="*/ 0 h 37"/>
                  <a:gd name="T2" fmla="*/ 0 w 11"/>
                  <a:gd name="T3" fmla="*/ 0 h 37"/>
                  <a:gd name="T4" fmla="*/ 0 w 11"/>
                  <a:gd name="T5" fmla="*/ 0 h 37"/>
                  <a:gd name="T6" fmla="*/ 0 w 11"/>
                  <a:gd name="T7" fmla="*/ 0 h 37"/>
                  <a:gd name="T8" fmla="*/ 0 w 11"/>
                  <a:gd name="T9" fmla="*/ 0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" h="37">
                    <a:moveTo>
                      <a:pt x="11" y="0"/>
                    </a:moveTo>
                    <a:lnTo>
                      <a:pt x="3" y="1"/>
                    </a:lnTo>
                    <a:lnTo>
                      <a:pt x="0" y="8"/>
                    </a:lnTo>
                    <a:lnTo>
                      <a:pt x="1" y="21"/>
                    </a:lnTo>
                    <a:lnTo>
                      <a:pt x="9" y="37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39" name="Freeform 210"/>
              <p:cNvSpPr>
                <a:spLocks/>
              </p:cNvSpPr>
              <p:nvPr/>
            </p:nvSpPr>
            <p:spPr bwMode="auto">
              <a:xfrm>
                <a:off x="4662" y="2952"/>
                <a:ext cx="48" cy="46"/>
              </a:xfrm>
              <a:custGeom>
                <a:avLst/>
                <a:gdLst>
                  <a:gd name="T0" fmla="*/ 0 w 240"/>
                  <a:gd name="T1" fmla="*/ 0 h 182"/>
                  <a:gd name="T2" fmla="*/ 0 w 240"/>
                  <a:gd name="T3" fmla="*/ 0 h 182"/>
                  <a:gd name="T4" fmla="*/ 0 w 240"/>
                  <a:gd name="T5" fmla="*/ 0 h 182"/>
                  <a:gd name="T6" fmla="*/ 0 w 240"/>
                  <a:gd name="T7" fmla="*/ 0 h 182"/>
                  <a:gd name="T8" fmla="*/ 0 w 240"/>
                  <a:gd name="T9" fmla="*/ 0 h 182"/>
                  <a:gd name="T10" fmla="*/ 0 w 240"/>
                  <a:gd name="T11" fmla="*/ 0 h 182"/>
                  <a:gd name="T12" fmla="*/ 0 w 240"/>
                  <a:gd name="T13" fmla="*/ 0 h 182"/>
                  <a:gd name="T14" fmla="*/ 0 w 240"/>
                  <a:gd name="T15" fmla="*/ 0 h 182"/>
                  <a:gd name="T16" fmla="*/ 0 w 240"/>
                  <a:gd name="T17" fmla="*/ 0 h 182"/>
                  <a:gd name="T18" fmla="*/ 0 w 240"/>
                  <a:gd name="T19" fmla="*/ 0 h 182"/>
                  <a:gd name="T20" fmla="*/ 0 w 240"/>
                  <a:gd name="T21" fmla="*/ 0 h 182"/>
                  <a:gd name="T22" fmla="*/ 0 w 240"/>
                  <a:gd name="T23" fmla="*/ 0 h 182"/>
                  <a:gd name="T24" fmla="*/ 0 w 240"/>
                  <a:gd name="T25" fmla="*/ 0 h 182"/>
                  <a:gd name="T26" fmla="*/ 0 w 240"/>
                  <a:gd name="T27" fmla="*/ 0 h 18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40" h="182">
                    <a:moveTo>
                      <a:pt x="116" y="182"/>
                    </a:moveTo>
                    <a:lnTo>
                      <a:pt x="101" y="173"/>
                    </a:lnTo>
                    <a:lnTo>
                      <a:pt x="85" y="158"/>
                    </a:lnTo>
                    <a:lnTo>
                      <a:pt x="72" y="139"/>
                    </a:lnTo>
                    <a:lnTo>
                      <a:pt x="64" y="124"/>
                    </a:lnTo>
                    <a:lnTo>
                      <a:pt x="57" y="109"/>
                    </a:lnTo>
                    <a:lnTo>
                      <a:pt x="44" y="93"/>
                    </a:lnTo>
                    <a:lnTo>
                      <a:pt x="28" y="77"/>
                    </a:lnTo>
                    <a:lnTo>
                      <a:pt x="14" y="67"/>
                    </a:lnTo>
                    <a:lnTo>
                      <a:pt x="0" y="61"/>
                    </a:lnTo>
                    <a:lnTo>
                      <a:pt x="1" y="62"/>
                    </a:lnTo>
                    <a:lnTo>
                      <a:pt x="80" y="1"/>
                    </a:lnTo>
                    <a:lnTo>
                      <a:pt x="73" y="0"/>
                    </a:lnTo>
                    <a:lnTo>
                      <a:pt x="240" y="6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40" name="Freeform 211"/>
              <p:cNvSpPr>
                <a:spLocks/>
              </p:cNvSpPr>
              <p:nvPr/>
            </p:nvSpPr>
            <p:spPr bwMode="auto">
              <a:xfrm>
                <a:off x="4705" y="2964"/>
                <a:ext cx="4" cy="7"/>
              </a:xfrm>
              <a:custGeom>
                <a:avLst/>
                <a:gdLst>
                  <a:gd name="T0" fmla="*/ 0 w 22"/>
                  <a:gd name="T1" fmla="*/ 0 h 27"/>
                  <a:gd name="T2" fmla="*/ 0 w 22"/>
                  <a:gd name="T3" fmla="*/ 0 h 27"/>
                  <a:gd name="T4" fmla="*/ 0 w 22"/>
                  <a:gd name="T5" fmla="*/ 0 h 2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" h="27">
                    <a:moveTo>
                      <a:pt x="22" y="27"/>
                    </a:moveTo>
                    <a:lnTo>
                      <a:pt x="7" y="8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41" name="Line 212"/>
              <p:cNvSpPr>
                <a:spLocks noChangeShapeType="1"/>
              </p:cNvSpPr>
              <p:nvPr/>
            </p:nvSpPr>
            <p:spPr bwMode="auto">
              <a:xfrm flipH="1" flipV="1">
                <a:off x="4675" y="2948"/>
                <a:ext cx="38" cy="1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42" name="Line 213"/>
              <p:cNvSpPr>
                <a:spLocks noChangeShapeType="1"/>
              </p:cNvSpPr>
              <p:nvPr/>
            </p:nvSpPr>
            <p:spPr bwMode="auto">
              <a:xfrm>
                <a:off x="4679" y="2944"/>
                <a:ext cx="36" cy="1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43" name="Line 214"/>
              <p:cNvSpPr>
                <a:spLocks noChangeShapeType="1"/>
              </p:cNvSpPr>
              <p:nvPr/>
            </p:nvSpPr>
            <p:spPr bwMode="auto">
              <a:xfrm flipV="1">
                <a:off x="4718" y="2930"/>
                <a:ext cx="39" cy="3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44" name="Freeform 215"/>
              <p:cNvSpPr>
                <a:spLocks/>
              </p:cNvSpPr>
              <p:nvPr/>
            </p:nvSpPr>
            <p:spPr bwMode="auto">
              <a:xfrm>
                <a:off x="4749" y="2922"/>
                <a:ext cx="6" cy="10"/>
              </a:xfrm>
              <a:custGeom>
                <a:avLst/>
                <a:gdLst>
                  <a:gd name="T0" fmla="*/ 0 w 31"/>
                  <a:gd name="T1" fmla="*/ 0 h 38"/>
                  <a:gd name="T2" fmla="*/ 0 w 31"/>
                  <a:gd name="T3" fmla="*/ 0 h 38"/>
                  <a:gd name="T4" fmla="*/ 0 w 31"/>
                  <a:gd name="T5" fmla="*/ 0 h 38"/>
                  <a:gd name="T6" fmla="*/ 0 w 31"/>
                  <a:gd name="T7" fmla="*/ 0 h 3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" h="38">
                    <a:moveTo>
                      <a:pt x="31" y="38"/>
                    </a:moveTo>
                    <a:lnTo>
                      <a:pt x="22" y="25"/>
                    </a:lnTo>
                    <a:lnTo>
                      <a:pt x="9" y="7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45" name="Line 216"/>
              <p:cNvSpPr>
                <a:spLocks noChangeShapeType="1"/>
              </p:cNvSpPr>
              <p:nvPr/>
            </p:nvSpPr>
            <p:spPr bwMode="auto">
              <a:xfrm flipH="1" flipV="1">
                <a:off x="4717" y="2905"/>
                <a:ext cx="39" cy="1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46" name="Line 217"/>
              <p:cNvSpPr>
                <a:spLocks noChangeShapeType="1"/>
              </p:cNvSpPr>
              <p:nvPr/>
            </p:nvSpPr>
            <p:spPr bwMode="auto">
              <a:xfrm>
                <a:off x="4721" y="2902"/>
                <a:ext cx="39" cy="1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47" name="Freeform 218"/>
              <p:cNvSpPr>
                <a:spLocks/>
              </p:cNvSpPr>
              <p:nvPr/>
            </p:nvSpPr>
            <p:spPr bwMode="auto">
              <a:xfrm>
                <a:off x="4707" y="2910"/>
                <a:ext cx="48" cy="27"/>
              </a:xfrm>
              <a:custGeom>
                <a:avLst/>
                <a:gdLst>
                  <a:gd name="T0" fmla="*/ 0 w 239"/>
                  <a:gd name="T1" fmla="*/ 0 h 110"/>
                  <a:gd name="T2" fmla="*/ 0 w 239"/>
                  <a:gd name="T3" fmla="*/ 0 h 110"/>
                  <a:gd name="T4" fmla="*/ 0 w 239"/>
                  <a:gd name="T5" fmla="*/ 0 h 110"/>
                  <a:gd name="T6" fmla="*/ 0 w 239"/>
                  <a:gd name="T7" fmla="*/ 0 h 110"/>
                  <a:gd name="T8" fmla="*/ 0 w 239"/>
                  <a:gd name="T9" fmla="*/ 0 h 110"/>
                  <a:gd name="T10" fmla="*/ 0 w 239"/>
                  <a:gd name="T11" fmla="*/ 0 h 110"/>
                  <a:gd name="T12" fmla="*/ 0 w 239"/>
                  <a:gd name="T13" fmla="*/ 0 h 110"/>
                  <a:gd name="T14" fmla="*/ 0 w 239"/>
                  <a:gd name="T15" fmla="*/ 0 h 110"/>
                  <a:gd name="T16" fmla="*/ 0 w 239"/>
                  <a:gd name="T17" fmla="*/ 0 h 1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9" h="110">
                    <a:moveTo>
                      <a:pt x="239" y="61"/>
                    </a:moveTo>
                    <a:lnTo>
                      <a:pt x="74" y="0"/>
                    </a:lnTo>
                    <a:lnTo>
                      <a:pt x="2" y="56"/>
                    </a:lnTo>
                    <a:lnTo>
                      <a:pt x="0" y="55"/>
                    </a:lnTo>
                    <a:lnTo>
                      <a:pt x="14" y="61"/>
                    </a:lnTo>
                    <a:lnTo>
                      <a:pt x="30" y="70"/>
                    </a:lnTo>
                    <a:lnTo>
                      <a:pt x="46" y="86"/>
                    </a:lnTo>
                    <a:lnTo>
                      <a:pt x="58" y="102"/>
                    </a:lnTo>
                    <a:lnTo>
                      <a:pt x="62" y="11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48" name="Freeform 219"/>
              <p:cNvSpPr>
                <a:spLocks/>
              </p:cNvSpPr>
              <p:nvPr/>
            </p:nvSpPr>
            <p:spPr bwMode="auto">
              <a:xfrm>
                <a:off x="4701" y="2929"/>
                <a:ext cx="9" cy="8"/>
              </a:xfrm>
              <a:custGeom>
                <a:avLst/>
                <a:gdLst>
                  <a:gd name="T0" fmla="*/ 0 w 45"/>
                  <a:gd name="T1" fmla="*/ 0 h 33"/>
                  <a:gd name="T2" fmla="*/ 0 w 45"/>
                  <a:gd name="T3" fmla="*/ 0 h 33"/>
                  <a:gd name="T4" fmla="*/ 0 w 45"/>
                  <a:gd name="T5" fmla="*/ 0 h 33"/>
                  <a:gd name="T6" fmla="*/ 0 w 45"/>
                  <a:gd name="T7" fmla="*/ 0 h 3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5" h="33">
                    <a:moveTo>
                      <a:pt x="45" y="33"/>
                    </a:moveTo>
                    <a:lnTo>
                      <a:pt x="29" y="15"/>
                    </a:lnTo>
                    <a:lnTo>
                      <a:pt x="16" y="5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49" name="Freeform 220"/>
              <p:cNvSpPr>
                <a:spLocks/>
              </p:cNvSpPr>
              <p:nvPr/>
            </p:nvSpPr>
            <p:spPr bwMode="auto">
              <a:xfrm>
                <a:off x="4686" y="2915"/>
                <a:ext cx="3" cy="15"/>
              </a:xfrm>
              <a:custGeom>
                <a:avLst/>
                <a:gdLst>
                  <a:gd name="T0" fmla="*/ 0 w 11"/>
                  <a:gd name="T1" fmla="*/ 0 h 57"/>
                  <a:gd name="T2" fmla="*/ 0 w 11"/>
                  <a:gd name="T3" fmla="*/ 0 h 57"/>
                  <a:gd name="T4" fmla="*/ 0 w 11"/>
                  <a:gd name="T5" fmla="*/ 0 h 57"/>
                  <a:gd name="T6" fmla="*/ 0 w 11"/>
                  <a:gd name="T7" fmla="*/ 0 h 57"/>
                  <a:gd name="T8" fmla="*/ 0 w 11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" h="57">
                    <a:moveTo>
                      <a:pt x="1" y="57"/>
                    </a:moveTo>
                    <a:lnTo>
                      <a:pt x="10" y="39"/>
                    </a:lnTo>
                    <a:lnTo>
                      <a:pt x="11" y="24"/>
                    </a:lnTo>
                    <a:lnTo>
                      <a:pt x="8" y="8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50" name="Freeform 221"/>
              <p:cNvSpPr>
                <a:spLocks/>
              </p:cNvSpPr>
              <p:nvPr/>
            </p:nvSpPr>
            <p:spPr bwMode="auto">
              <a:xfrm>
                <a:off x="4685" y="2889"/>
                <a:ext cx="26" cy="49"/>
              </a:xfrm>
              <a:custGeom>
                <a:avLst/>
                <a:gdLst>
                  <a:gd name="T0" fmla="*/ 0 w 129"/>
                  <a:gd name="T1" fmla="*/ 0 h 198"/>
                  <a:gd name="T2" fmla="*/ 0 w 129"/>
                  <a:gd name="T3" fmla="*/ 0 h 198"/>
                  <a:gd name="T4" fmla="*/ 0 w 129"/>
                  <a:gd name="T5" fmla="*/ 0 h 198"/>
                  <a:gd name="T6" fmla="*/ 0 w 129"/>
                  <a:gd name="T7" fmla="*/ 0 h 198"/>
                  <a:gd name="T8" fmla="*/ 0 w 129"/>
                  <a:gd name="T9" fmla="*/ 0 h 198"/>
                  <a:gd name="T10" fmla="*/ 0 w 129"/>
                  <a:gd name="T11" fmla="*/ 0 h 198"/>
                  <a:gd name="T12" fmla="*/ 0 w 129"/>
                  <a:gd name="T13" fmla="*/ 0 h 198"/>
                  <a:gd name="T14" fmla="*/ 0 w 129"/>
                  <a:gd name="T15" fmla="*/ 0 h 198"/>
                  <a:gd name="T16" fmla="*/ 0 w 129"/>
                  <a:gd name="T17" fmla="*/ 0 h 198"/>
                  <a:gd name="T18" fmla="*/ 0 w 129"/>
                  <a:gd name="T19" fmla="*/ 0 h 19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29" h="198">
                    <a:moveTo>
                      <a:pt x="0" y="67"/>
                    </a:moveTo>
                    <a:lnTo>
                      <a:pt x="13" y="53"/>
                    </a:lnTo>
                    <a:lnTo>
                      <a:pt x="22" y="33"/>
                    </a:lnTo>
                    <a:lnTo>
                      <a:pt x="23" y="19"/>
                    </a:lnTo>
                    <a:lnTo>
                      <a:pt x="18" y="4"/>
                    </a:lnTo>
                    <a:lnTo>
                      <a:pt x="18" y="3"/>
                    </a:lnTo>
                    <a:lnTo>
                      <a:pt x="16" y="0"/>
                    </a:lnTo>
                    <a:lnTo>
                      <a:pt x="119" y="41"/>
                    </a:lnTo>
                    <a:lnTo>
                      <a:pt x="129" y="49"/>
                    </a:lnTo>
                    <a:lnTo>
                      <a:pt x="36" y="19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51" name="Freeform 222"/>
              <p:cNvSpPr>
                <a:spLocks/>
              </p:cNvSpPr>
              <p:nvPr/>
            </p:nvSpPr>
            <p:spPr bwMode="auto">
              <a:xfrm>
                <a:off x="4686" y="2887"/>
                <a:ext cx="21" cy="55"/>
              </a:xfrm>
              <a:custGeom>
                <a:avLst/>
                <a:gdLst>
                  <a:gd name="T0" fmla="*/ 0 w 105"/>
                  <a:gd name="T1" fmla="*/ 0 h 218"/>
                  <a:gd name="T2" fmla="*/ 0 w 105"/>
                  <a:gd name="T3" fmla="*/ 0 h 218"/>
                  <a:gd name="T4" fmla="*/ 0 w 105"/>
                  <a:gd name="T5" fmla="*/ 0 h 218"/>
                  <a:gd name="T6" fmla="*/ 0 w 105"/>
                  <a:gd name="T7" fmla="*/ 0 h 21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5" h="218">
                    <a:moveTo>
                      <a:pt x="0" y="218"/>
                    </a:moveTo>
                    <a:lnTo>
                      <a:pt x="105" y="51"/>
                    </a:lnTo>
                    <a:lnTo>
                      <a:pt x="101" y="60"/>
                    </a:lnTo>
                    <a:lnTo>
                      <a:pt x="3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52" name="Line 223"/>
              <p:cNvSpPr>
                <a:spLocks noChangeShapeType="1"/>
              </p:cNvSpPr>
              <p:nvPr/>
            </p:nvSpPr>
            <p:spPr bwMode="auto">
              <a:xfrm flipH="1">
                <a:off x="4683" y="2906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53" name="Freeform 224"/>
              <p:cNvSpPr>
                <a:spLocks/>
              </p:cNvSpPr>
              <p:nvPr/>
            </p:nvSpPr>
            <p:spPr bwMode="auto">
              <a:xfrm>
                <a:off x="4676" y="2907"/>
                <a:ext cx="20" cy="15"/>
              </a:xfrm>
              <a:custGeom>
                <a:avLst/>
                <a:gdLst>
                  <a:gd name="T0" fmla="*/ 0 w 99"/>
                  <a:gd name="T1" fmla="*/ 0 h 60"/>
                  <a:gd name="T2" fmla="*/ 0 w 99"/>
                  <a:gd name="T3" fmla="*/ 0 h 60"/>
                  <a:gd name="T4" fmla="*/ 0 w 99"/>
                  <a:gd name="T5" fmla="*/ 0 h 60"/>
                  <a:gd name="T6" fmla="*/ 0 w 99"/>
                  <a:gd name="T7" fmla="*/ 0 h 60"/>
                  <a:gd name="T8" fmla="*/ 0 w 99"/>
                  <a:gd name="T9" fmla="*/ 0 h 60"/>
                  <a:gd name="T10" fmla="*/ 0 w 99"/>
                  <a:gd name="T11" fmla="*/ 0 h 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9" h="60">
                    <a:moveTo>
                      <a:pt x="35" y="3"/>
                    </a:moveTo>
                    <a:lnTo>
                      <a:pt x="20" y="8"/>
                    </a:lnTo>
                    <a:lnTo>
                      <a:pt x="9" y="13"/>
                    </a:lnTo>
                    <a:lnTo>
                      <a:pt x="0" y="6"/>
                    </a:lnTo>
                    <a:lnTo>
                      <a:pt x="5" y="0"/>
                    </a:lnTo>
                    <a:lnTo>
                      <a:pt x="99" y="6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54" name="Line 225"/>
              <p:cNvSpPr>
                <a:spLocks noChangeShapeType="1"/>
              </p:cNvSpPr>
              <p:nvPr/>
            </p:nvSpPr>
            <p:spPr bwMode="auto">
              <a:xfrm flipH="1">
                <a:off x="4689" y="2915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55" name="Freeform 226"/>
              <p:cNvSpPr>
                <a:spLocks/>
              </p:cNvSpPr>
              <p:nvPr/>
            </p:nvSpPr>
            <p:spPr bwMode="auto">
              <a:xfrm>
                <a:off x="4693" y="2897"/>
                <a:ext cx="6" cy="18"/>
              </a:xfrm>
              <a:custGeom>
                <a:avLst/>
                <a:gdLst>
                  <a:gd name="T0" fmla="*/ 0 w 34"/>
                  <a:gd name="T1" fmla="*/ 0 h 71"/>
                  <a:gd name="T2" fmla="*/ 0 w 34"/>
                  <a:gd name="T3" fmla="*/ 0 h 71"/>
                  <a:gd name="T4" fmla="*/ 0 w 34"/>
                  <a:gd name="T5" fmla="*/ 0 h 71"/>
                  <a:gd name="T6" fmla="*/ 0 w 34"/>
                  <a:gd name="T7" fmla="*/ 0 h 71"/>
                  <a:gd name="T8" fmla="*/ 0 w 34"/>
                  <a:gd name="T9" fmla="*/ 0 h 71"/>
                  <a:gd name="T10" fmla="*/ 0 w 34"/>
                  <a:gd name="T11" fmla="*/ 0 h 7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" h="71">
                    <a:moveTo>
                      <a:pt x="0" y="71"/>
                    </a:moveTo>
                    <a:lnTo>
                      <a:pt x="13" y="60"/>
                    </a:lnTo>
                    <a:lnTo>
                      <a:pt x="23" y="46"/>
                    </a:lnTo>
                    <a:lnTo>
                      <a:pt x="32" y="30"/>
                    </a:lnTo>
                    <a:lnTo>
                      <a:pt x="34" y="12"/>
                    </a:lnTo>
                    <a:lnTo>
                      <a:pt x="32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56" name="Line 227"/>
              <p:cNvSpPr>
                <a:spLocks noChangeShapeType="1"/>
              </p:cNvSpPr>
              <p:nvPr/>
            </p:nvSpPr>
            <p:spPr bwMode="auto">
              <a:xfrm>
                <a:off x="4693" y="2893"/>
                <a:ext cx="14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57" name="Freeform 228"/>
              <p:cNvSpPr>
                <a:spLocks/>
              </p:cNvSpPr>
              <p:nvPr/>
            </p:nvSpPr>
            <p:spPr bwMode="auto">
              <a:xfrm>
                <a:off x="4684" y="2924"/>
                <a:ext cx="23" cy="23"/>
              </a:xfrm>
              <a:custGeom>
                <a:avLst/>
                <a:gdLst>
                  <a:gd name="T0" fmla="*/ 0 w 113"/>
                  <a:gd name="T1" fmla="*/ 0 h 88"/>
                  <a:gd name="T2" fmla="*/ 0 w 113"/>
                  <a:gd name="T3" fmla="*/ 0 h 88"/>
                  <a:gd name="T4" fmla="*/ 0 w 113"/>
                  <a:gd name="T5" fmla="*/ 0 h 88"/>
                  <a:gd name="T6" fmla="*/ 0 w 113"/>
                  <a:gd name="T7" fmla="*/ 0 h 8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13" h="88">
                    <a:moveTo>
                      <a:pt x="113" y="0"/>
                    </a:moveTo>
                    <a:lnTo>
                      <a:pt x="88" y="18"/>
                    </a:lnTo>
                    <a:lnTo>
                      <a:pt x="84" y="22"/>
                    </a:lnTo>
                    <a:lnTo>
                      <a:pt x="0" y="8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58" name="Freeform 229"/>
              <p:cNvSpPr>
                <a:spLocks/>
              </p:cNvSpPr>
              <p:nvPr/>
            </p:nvSpPr>
            <p:spPr bwMode="auto">
              <a:xfrm>
                <a:off x="4675" y="2944"/>
                <a:ext cx="4" cy="8"/>
              </a:xfrm>
              <a:custGeom>
                <a:avLst/>
                <a:gdLst>
                  <a:gd name="T0" fmla="*/ 0 w 18"/>
                  <a:gd name="T1" fmla="*/ 0 h 33"/>
                  <a:gd name="T2" fmla="*/ 0 w 18"/>
                  <a:gd name="T3" fmla="*/ 0 h 33"/>
                  <a:gd name="T4" fmla="*/ 0 w 18"/>
                  <a:gd name="T5" fmla="*/ 0 h 33"/>
                  <a:gd name="T6" fmla="*/ 0 w 18"/>
                  <a:gd name="T7" fmla="*/ 0 h 3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33">
                    <a:moveTo>
                      <a:pt x="18" y="0"/>
                    </a:moveTo>
                    <a:lnTo>
                      <a:pt x="0" y="14"/>
                    </a:lnTo>
                    <a:lnTo>
                      <a:pt x="8" y="32"/>
                    </a:lnTo>
                    <a:lnTo>
                      <a:pt x="14" y="3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59" name="Line 230"/>
              <p:cNvSpPr>
                <a:spLocks noChangeShapeType="1"/>
              </p:cNvSpPr>
              <p:nvPr/>
            </p:nvSpPr>
            <p:spPr bwMode="auto">
              <a:xfrm flipH="1" flipV="1">
                <a:off x="4668" y="2936"/>
                <a:ext cx="6" cy="1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60" name="Freeform 231"/>
              <p:cNvSpPr>
                <a:spLocks/>
              </p:cNvSpPr>
              <p:nvPr/>
            </p:nvSpPr>
            <p:spPr bwMode="auto">
              <a:xfrm>
                <a:off x="4668" y="2910"/>
                <a:ext cx="10" cy="20"/>
              </a:xfrm>
              <a:custGeom>
                <a:avLst/>
                <a:gdLst>
                  <a:gd name="T0" fmla="*/ 0 w 49"/>
                  <a:gd name="T1" fmla="*/ 0 h 77"/>
                  <a:gd name="T2" fmla="*/ 0 w 49"/>
                  <a:gd name="T3" fmla="*/ 0 h 77"/>
                  <a:gd name="T4" fmla="*/ 0 w 49"/>
                  <a:gd name="T5" fmla="*/ 0 h 77"/>
                  <a:gd name="T6" fmla="*/ 0 w 49"/>
                  <a:gd name="T7" fmla="*/ 0 h 77"/>
                  <a:gd name="T8" fmla="*/ 0 w 49"/>
                  <a:gd name="T9" fmla="*/ 0 h 77"/>
                  <a:gd name="T10" fmla="*/ 0 w 49"/>
                  <a:gd name="T11" fmla="*/ 0 h 77"/>
                  <a:gd name="T12" fmla="*/ 0 w 49"/>
                  <a:gd name="T13" fmla="*/ 0 h 7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9" h="77">
                    <a:moveTo>
                      <a:pt x="0" y="77"/>
                    </a:moveTo>
                    <a:lnTo>
                      <a:pt x="14" y="72"/>
                    </a:lnTo>
                    <a:lnTo>
                      <a:pt x="27" y="63"/>
                    </a:lnTo>
                    <a:lnTo>
                      <a:pt x="38" y="48"/>
                    </a:lnTo>
                    <a:lnTo>
                      <a:pt x="47" y="29"/>
                    </a:lnTo>
                    <a:lnTo>
                      <a:pt x="49" y="14"/>
                    </a:lnTo>
                    <a:lnTo>
                      <a:pt x="47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61" name="Freeform 232"/>
              <p:cNvSpPr>
                <a:spLocks/>
              </p:cNvSpPr>
              <p:nvPr/>
            </p:nvSpPr>
            <p:spPr bwMode="auto">
              <a:xfrm>
                <a:off x="4679" y="2930"/>
                <a:ext cx="8" cy="6"/>
              </a:xfrm>
              <a:custGeom>
                <a:avLst/>
                <a:gdLst>
                  <a:gd name="T0" fmla="*/ 0 w 40"/>
                  <a:gd name="T1" fmla="*/ 0 h 28"/>
                  <a:gd name="T2" fmla="*/ 0 w 40"/>
                  <a:gd name="T3" fmla="*/ 0 h 28"/>
                  <a:gd name="T4" fmla="*/ 0 w 40"/>
                  <a:gd name="T5" fmla="*/ 0 h 28"/>
                  <a:gd name="T6" fmla="*/ 0 w 40"/>
                  <a:gd name="T7" fmla="*/ 0 h 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0" h="28">
                    <a:moveTo>
                      <a:pt x="0" y="28"/>
                    </a:moveTo>
                    <a:lnTo>
                      <a:pt x="14" y="23"/>
                    </a:lnTo>
                    <a:lnTo>
                      <a:pt x="27" y="15"/>
                    </a:lnTo>
                    <a:lnTo>
                      <a:pt x="4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62" name="Line 233"/>
              <p:cNvSpPr>
                <a:spLocks noChangeShapeType="1"/>
              </p:cNvSpPr>
              <p:nvPr/>
            </p:nvSpPr>
            <p:spPr bwMode="auto">
              <a:xfrm flipH="1" flipV="1">
                <a:off x="4667" y="2929"/>
                <a:ext cx="14" cy="1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63" name="Line 234"/>
              <p:cNvSpPr>
                <a:spLocks noChangeShapeType="1"/>
              </p:cNvSpPr>
              <p:nvPr/>
            </p:nvSpPr>
            <p:spPr bwMode="auto">
              <a:xfrm flipH="1">
                <a:off x="4666" y="2956"/>
                <a:ext cx="1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64" name="Freeform 235"/>
              <p:cNvSpPr>
                <a:spLocks/>
              </p:cNvSpPr>
              <p:nvPr/>
            </p:nvSpPr>
            <p:spPr bwMode="auto">
              <a:xfrm>
                <a:off x="4675" y="2978"/>
                <a:ext cx="1" cy="11"/>
              </a:xfrm>
              <a:custGeom>
                <a:avLst/>
                <a:gdLst>
                  <a:gd name="T0" fmla="*/ 0 w 5"/>
                  <a:gd name="T1" fmla="*/ 0 h 41"/>
                  <a:gd name="T2" fmla="*/ 0 w 5"/>
                  <a:gd name="T3" fmla="*/ 0 h 41"/>
                  <a:gd name="T4" fmla="*/ 0 w 5"/>
                  <a:gd name="T5" fmla="*/ 0 h 41"/>
                  <a:gd name="T6" fmla="*/ 0 w 5"/>
                  <a:gd name="T7" fmla="*/ 0 h 41"/>
                  <a:gd name="T8" fmla="*/ 0 w 5"/>
                  <a:gd name="T9" fmla="*/ 0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" h="41">
                    <a:moveTo>
                      <a:pt x="2" y="0"/>
                    </a:moveTo>
                    <a:lnTo>
                      <a:pt x="0" y="5"/>
                    </a:lnTo>
                    <a:lnTo>
                      <a:pt x="1" y="18"/>
                    </a:lnTo>
                    <a:lnTo>
                      <a:pt x="5" y="33"/>
                    </a:lnTo>
                    <a:lnTo>
                      <a:pt x="1" y="4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65" name="Freeform 236"/>
              <p:cNvSpPr>
                <a:spLocks/>
              </p:cNvSpPr>
              <p:nvPr/>
            </p:nvSpPr>
            <p:spPr bwMode="auto">
              <a:xfrm>
                <a:off x="4673" y="2989"/>
                <a:ext cx="8" cy="20"/>
              </a:xfrm>
              <a:custGeom>
                <a:avLst/>
                <a:gdLst>
                  <a:gd name="T0" fmla="*/ 0 w 43"/>
                  <a:gd name="T1" fmla="*/ 0 h 82"/>
                  <a:gd name="T2" fmla="*/ 0 w 43"/>
                  <a:gd name="T3" fmla="*/ 0 h 82"/>
                  <a:gd name="T4" fmla="*/ 0 w 43"/>
                  <a:gd name="T5" fmla="*/ 0 h 82"/>
                  <a:gd name="T6" fmla="*/ 0 w 43"/>
                  <a:gd name="T7" fmla="*/ 0 h 82"/>
                  <a:gd name="T8" fmla="*/ 0 w 43"/>
                  <a:gd name="T9" fmla="*/ 0 h 82"/>
                  <a:gd name="T10" fmla="*/ 0 w 43"/>
                  <a:gd name="T11" fmla="*/ 0 h 82"/>
                  <a:gd name="T12" fmla="*/ 0 w 43"/>
                  <a:gd name="T13" fmla="*/ 0 h 82"/>
                  <a:gd name="T14" fmla="*/ 0 w 43"/>
                  <a:gd name="T15" fmla="*/ 0 h 82"/>
                  <a:gd name="T16" fmla="*/ 0 w 43"/>
                  <a:gd name="T17" fmla="*/ 0 h 8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3" h="82">
                    <a:moveTo>
                      <a:pt x="10" y="0"/>
                    </a:moveTo>
                    <a:lnTo>
                      <a:pt x="3" y="1"/>
                    </a:lnTo>
                    <a:lnTo>
                      <a:pt x="0" y="4"/>
                    </a:lnTo>
                    <a:lnTo>
                      <a:pt x="9" y="11"/>
                    </a:lnTo>
                    <a:lnTo>
                      <a:pt x="25" y="27"/>
                    </a:lnTo>
                    <a:lnTo>
                      <a:pt x="36" y="45"/>
                    </a:lnTo>
                    <a:lnTo>
                      <a:pt x="42" y="60"/>
                    </a:lnTo>
                    <a:lnTo>
                      <a:pt x="43" y="76"/>
                    </a:lnTo>
                    <a:lnTo>
                      <a:pt x="41" y="8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66" name="Freeform 237"/>
              <p:cNvSpPr>
                <a:spLocks/>
              </p:cNvSpPr>
              <p:nvPr/>
            </p:nvSpPr>
            <p:spPr bwMode="auto">
              <a:xfrm>
                <a:off x="4675" y="2976"/>
                <a:ext cx="15" cy="23"/>
              </a:xfrm>
              <a:custGeom>
                <a:avLst/>
                <a:gdLst>
                  <a:gd name="T0" fmla="*/ 0 w 76"/>
                  <a:gd name="T1" fmla="*/ 0 h 89"/>
                  <a:gd name="T2" fmla="*/ 0 w 76"/>
                  <a:gd name="T3" fmla="*/ 0 h 89"/>
                  <a:gd name="T4" fmla="*/ 0 w 76"/>
                  <a:gd name="T5" fmla="*/ 0 h 89"/>
                  <a:gd name="T6" fmla="*/ 0 w 76"/>
                  <a:gd name="T7" fmla="*/ 0 h 89"/>
                  <a:gd name="T8" fmla="*/ 0 w 76"/>
                  <a:gd name="T9" fmla="*/ 0 h 89"/>
                  <a:gd name="T10" fmla="*/ 0 w 76"/>
                  <a:gd name="T11" fmla="*/ 0 h 89"/>
                  <a:gd name="T12" fmla="*/ 0 w 76"/>
                  <a:gd name="T13" fmla="*/ 0 h 89"/>
                  <a:gd name="T14" fmla="*/ 0 w 76"/>
                  <a:gd name="T15" fmla="*/ 0 h 89"/>
                  <a:gd name="T16" fmla="*/ 0 w 76"/>
                  <a:gd name="T17" fmla="*/ 0 h 89"/>
                  <a:gd name="T18" fmla="*/ 0 w 76"/>
                  <a:gd name="T19" fmla="*/ 0 h 89"/>
                  <a:gd name="T20" fmla="*/ 0 w 76"/>
                  <a:gd name="T21" fmla="*/ 0 h 89"/>
                  <a:gd name="T22" fmla="*/ 0 w 76"/>
                  <a:gd name="T23" fmla="*/ 0 h 89"/>
                  <a:gd name="T24" fmla="*/ 0 w 76"/>
                  <a:gd name="T25" fmla="*/ 0 h 89"/>
                  <a:gd name="T26" fmla="*/ 0 w 76"/>
                  <a:gd name="T27" fmla="*/ 0 h 89"/>
                  <a:gd name="T28" fmla="*/ 0 w 76"/>
                  <a:gd name="T29" fmla="*/ 0 h 89"/>
                  <a:gd name="T30" fmla="*/ 0 w 76"/>
                  <a:gd name="T31" fmla="*/ 0 h 89"/>
                  <a:gd name="T32" fmla="*/ 0 w 76"/>
                  <a:gd name="T33" fmla="*/ 0 h 89"/>
                  <a:gd name="T34" fmla="*/ 0 w 76"/>
                  <a:gd name="T35" fmla="*/ 0 h 8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6" h="89">
                    <a:moveTo>
                      <a:pt x="51" y="85"/>
                    </a:moveTo>
                    <a:lnTo>
                      <a:pt x="65" y="89"/>
                    </a:lnTo>
                    <a:lnTo>
                      <a:pt x="74" y="86"/>
                    </a:lnTo>
                    <a:lnTo>
                      <a:pt x="76" y="80"/>
                    </a:lnTo>
                    <a:lnTo>
                      <a:pt x="74" y="66"/>
                    </a:lnTo>
                    <a:lnTo>
                      <a:pt x="67" y="52"/>
                    </a:lnTo>
                    <a:lnTo>
                      <a:pt x="52" y="34"/>
                    </a:lnTo>
                    <a:lnTo>
                      <a:pt x="36" y="19"/>
                    </a:lnTo>
                    <a:lnTo>
                      <a:pt x="21" y="10"/>
                    </a:lnTo>
                    <a:lnTo>
                      <a:pt x="7" y="5"/>
                    </a:lnTo>
                    <a:lnTo>
                      <a:pt x="0" y="9"/>
                    </a:lnTo>
                    <a:lnTo>
                      <a:pt x="7" y="5"/>
                    </a:lnTo>
                    <a:lnTo>
                      <a:pt x="10" y="2"/>
                    </a:lnTo>
                    <a:lnTo>
                      <a:pt x="16" y="0"/>
                    </a:lnTo>
                    <a:lnTo>
                      <a:pt x="31" y="4"/>
                    </a:lnTo>
                    <a:lnTo>
                      <a:pt x="45" y="12"/>
                    </a:lnTo>
                    <a:lnTo>
                      <a:pt x="62" y="27"/>
                    </a:lnTo>
                    <a:lnTo>
                      <a:pt x="76" y="4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67" name="Freeform 238"/>
              <p:cNvSpPr>
                <a:spLocks/>
              </p:cNvSpPr>
              <p:nvPr/>
            </p:nvSpPr>
            <p:spPr bwMode="auto">
              <a:xfrm>
                <a:off x="4690" y="2988"/>
                <a:ext cx="10" cy="29"/>
              </a:xfrm>
              <a:custGeom>
                <a:avLst/>
                <a:gdLst>
                  <a:gd name="T0" fmla="*/ 0 w 52"/>
                  <a:gd name="T1" fmla="*/ 0 h 117"/>
                  <a:gd name="T2" fmla="*/ 0 w 52"/>
                  <a:gd name="T3" fmla="*/ 0 h 117"/>
                  <a:gd name="T4" fmla="*/ 0 w 52"/>
                  <a:gd name="T5" fmla="*/ 0 h 117"/>
                  <a:gd name="T6" fmla="*/ 0 w 52"/>
                  <a:gd name="T7" fmla="*/ 0 h 117"/>
                  <a:gd name="T8" fmla="*/ 0 w 52"/>
                  <a:gd name="T9" fmla="*/ 0 h 117"/>
                  <a:gd name="T10" fmla="*/ 0 w 52"/>
                  <a:gd name="T11" fmla="*/ 0 h 117"/>
                  <a:gd name="T12" fmla="*/ 0 w 52"/>
                  <a:gd name="T13" fmla="*/ 0 h 117"/>
                  <a:gd name="T14" fmla="*/ 0 w 52"/>
                  <a:gd name="T15" fmla="*/ 0 h 117"/>
                  <a:gd name="T16" fmla="*/ 0 w 52"/>
                  <a:gd name="T17" fmla="*/ 0 h 117"/>
                  <a:gd name="T18" fmla="*/ 0 w 52"/>
                  <a:gd name="T19" fmla="*/ 0 h 117"/>
                  <a:gd name="T20" fmla="*/ 0 w 52"/>
                  <a:gd name="T21" fmla="*/ 0 h 117"/>
                  <a:gd name="T22" fmla="*/ 0 w 52"/>
                  <a:gd name="T23" fmla="*/ 0 h 117"/>
                  <a:gd name="T24" fmla="*/ 0 w 52"/>
                  <a:gd name="T25" fmla="*/ 0 h 117"/>
                  <a:gd name="T26" fmla="*/ 0 w 52"/>
                  <a:gd name="T27" fmla="*/ 0 h 117"/>
                  <a:gd name="T28" fmla="*/ 0 w 52"/>
                  <a:gd name="T29" fmla="*/ 0 h 117"/>
                  <a:gd name="T30" fmla="*/ 0 w 52"/>
                  <a:gd name="T31" fmla="*/ 0 h 117"/>
                  <a:gd name="T32" fmla="*/ 0 w 52"/>
                  <a:gd name="T33" fmla="*/ 0 h 1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117">
                    <a:moveTo>
                      <a:pt x="1" y="0"/>
                    </a:moveTo>
                    <a:lnTo>
                      <a:pt x="8" y="16"/>
                    </a:lnTo>
                    <a:lnTo>
                      <a:pt x="10" y="30"/>
                    </a:lnTo>
                    <a:lnTo>
                      <a:pt x="8" y="35"/>
                    </a:lnTo>
                    <a:lnTo>
                      <a:pt x="0" y="39"/>
                    </a:lnTo>
                    <a:lnTo>
                      <a:pt x="3" y="39"/>
                    </a:lnTo>
                    <a:lnTo>
                      <a:pt x="1" y="37"/>
                    </a:lnTo>
                    <a:lnTo>
                      <a:pt x="3" y="39"/>
                    </a:lnTo>
                    <a:lnTo>
                      <a:pt x="16" y="47"/>
                    </a:lnTo>
                    <a:lnTo>
                      <a:pt x="31" y="62"/>
                    </a:lnTo>
                    <a:lnTo>
                      <a:pt x="43" y="81"/>
                    </a:lnTo>
                    <a:lnTo>
                      <a:pt x="52" y="96"/>
                    </a:lnTo>
                    <a:lnTo>
                      <a:pt x="52" y="110"/>
                    </a:lnTo>
                    <a:lnTo>
                      <a:pt x="47" y="116"/>
                    </a:lnTo>
                    <a:lnTo>
                      <a:pt x="41" y="117"/>
                    </a:lnTo>
                    <a:lnTo>
                      <a:pt x="41" y="115"/>
                    </a:lnTo>
                    <a:lnTo>
                      <a:pt x="41" y="10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68" name="Freeform 239"/>
              <p:cNvSpPr>
                <a:spLocks/>
              </p:cNvSpPr>
              <p:nvPr/>
            </p:nvSpPr>
            <p:spPr bwMode="auto">
              <a:xfrm>
                <a:off x="4697" y="3013"/>
                <a:ext cx="1" cy="5"/>
              </a:xfrm>
              <a:custGeom>
                <a:avLst/>
                <a:gdLst>
                  <a:gd name="T0" fmla="*/ 0 w 5"/>
                  <a:gd name="T1" fmla="*/ 0 h 21"/>
                  <a:gd name="T2" fmla="*/ 0 w 5"/>
                  <a:gd name="T3" fmla="*/ 0 h 21"/>
                  <a:gd name="T4" fmla="*/ 0 w 5"/>
                  <a:gd name="T5" fmla="*/ 0 h 21"/>
                  <a:gd name="T6" fmla="*/ 0 w 5"/>
                  <a:gd name="T7" fmla="*/ 0 h 2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" h="21">
                    <a:moveTo>
                      <a:pt x="5" y="0"/>
                    </a:moveTo>
                    <a:lnTo>
                      <a:pt x="5" y="14"/>
                    </a:lnTo>
                    <a:lnTo>
                      <a:pt x="2" y="21"/>
                    </a:lnTo>
                    <a:lnTo>
                      <a:pt x="0" y="2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69" name="Freeform 240"/>
              <p:cNvSpPr>
                <a:spLocks/>
              </p:cNvSpPr>
              <p:nvPr/>
            </p:nvSpPr>
            <p:spPr bwMode="auto">
              <a:xfrm>
                <a:off x="4701" y="2971"/>
                <a:ext cx="20" cy="44"/>
              </a:xfrm>
              <a:custGeom>
                <a:avLst/>
                <a:gdLst>
                  <a:gd name="T0" fmla="*/ 0 w 99"/>
                  <a:gd name="T1" fmla="*/ 0 h 175"/>
                  <a:gd name="T2" fmla="*/ 0 w 99"/>
                  <a:gd name="T3" fmla="*/ 0 h 175"/>
                  <a:gd name="T4" fmla="*/ 0 w 99"/>
                  <a:gd name="T5" fmla="*/ 0 h 175"/>
                  <a:gd name="T6" fmla="*/ 0 w 99"/>
                  <a:gd name="T7" fmla="*/ 0 h 175"/>
                  <a:gd name="T8" fmla="*/ 0 w 99"/>
                  <a:gd name="T9" fmla="*/ 0 h 175"/>
                  <a:gd name="T10" fmla="*/ 0 w 99"/>
                  <a:gd name="T11" fmla="*/ 0 h 175"/>
                  <a:gd name="T12" fmla="*/ 0 w 99"/>
                  <a:gd name="T13" fmla="*/ 0 h 175"/>
                  <a:gd name="T14" fmla="*/ 0 w 99"/>
                  <a:gd name="T15" fmla="*/ 0 h 175"/>
                  <a:gd name="T16" fmla="*/ 0 w 99"/>
                  <a:gd name="T17" fmla="*/ 0 h 175"/>
                  <a:gd name="T18" fmla="*/ 0 w 99"/>
                  <a:gd name="T19" fmla="*/ 0 h 175"/>
                  <a:gd name="T20" fmla="*/ 0 w 99"/>
                  <a:gd name="T21" fmla="*/ 0 h 175"/>
                  <a:gd name="T22" fmla="*/ 0 w 99"/>
                  <a:gd name="T23" fmla="*/ 0 h 175"/>
                  <a:gd name="T24" fmla="*/ 0 w 99"/>
                  <a:gd name="T25" fmla="*/ 0 h 17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9" h="175">
                    <a:moveTo>
                      <a:pt x="0" y="175"/>
                    </a:moveTo>
                    <a:lnTo>
                      <a:pt x="81" y="112"/>
                    </a:lnTo>
                    <a:lnTo>
                      <a:pt x="94" y="108"/>
                    </a:lnTo>
                    <a:lnTo>
                      <a:pt x="99" y="103"/>
                    </a:lnTo>
                    <a:lnTo>
                      <a:pt x="98" y="88"/>
                    </a:lnTo>
                    <a:lnTo>
                      <a:pt x="92" y="73"/>
                    </a:lnTo>
                    <a:lnTo>
                      <a:pt x="78" y="56"/>
                    </a:lnTo>
                    <a:lnTo>
                      <a:pt x="64" y="40"/>
                    </a:lnTo>
                    <a:lnTo>
                      <a:pt x="50" y="31"/>
                    </a:lnTo>
                    <a:lnTo>
                      <a:pt x="49" y="30"/>
                    </a:lnTo>
                    <a:lnTo>
                      <a:pt x="49" y="18"/>
                    </a:lnTo>
                    <a:lnTo>
                      <a:pt x="46" y="15"/>
                    </a:lnTo>
                    <a:lnTo>
                      <a:pt x="4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70" name="Freeform 241"/>
              <p:cNvSpPr>
                <a:spLocks/>
              </p:cNvSpPr>
              <p:nvPr/>
            </p:nvSpPr>
            <p:spPr bwMode="auto">
              <a:xfrm>
                <a:off x="4638" y="2923"/>
                <a:ext cx="86" cy="99"/>
              </a:xfrm>
              <a:custGeom>
                <a:avLst/>
                <a:gdLst>
                  <a:gd name="T0" fmla="*/ 0 w 429"/>
                  <a:gd name="T1" fmla="*/ 0 h 395"/>
                  <a:gd name="T2" fmla="*/ 0 w 429"/>
                  <a:gd name="T3" fmla="*/ 0 h 395"/>
                  <a:gd name="T4" fmla="*/ 0 w 429"/>
                  <a:gd name="T5" fmla="*/ 0 h 395"/>
                  <a:gd name="T6" fmla="*/ 0 w 429"/>
                  <a:gd name="T7" fmla="*/ 0 h 395"/>
                  <a:gd name="T8" fmla="*/ 0 w 429"/>
                  <a:gd name="T9" fmla="*/ 0 h 395"/>
                  <a:gd name="T10" fmla="*/ 0 w 429"/>
                  <a:gd name="T11" fmla="*/ 0 h 3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29" h="395">
                    <a:moveTo>
                      <a:pt x="358" y="177"/>
                    </a:moveTo>
                    <a:lnTo>
                      <a:pt x="429" y="313"/>
                    </a:lnTo>
                    <a:lnTo>
                      <a:pt x="328" y="395"/>
                    </a:lnTo>
                    <a:lnTo>
                      <a:pt x="78" y="294"/>
                    </a:lnTo>
                    <a:lnTo>
                      <a:pt x="81" y="293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71" name="Line 242"/>
              <p:cNvSpPr>
                <a:spLocks noChangeShapeType="1"/>
              </p:cNvSpPr>
              <p:nvPr/>
            </p:nvSpPr>
            <p:spPr bwMode="auto">
              <a:xfrm flipV="1">
                <a:off x="4643" y="2913"/>
                <a:ext cx="3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72" name="Freeform 243"/>
              <p:cNvSpPr>
                <a:spLocks/>
              </p:cNvSpPr>
              <p:nvPr/>
            </p:nvSpPr>
            <p:spPr bwMode="auto">
              <a:xfrm>
                <a:off x="4643" y="2858"/>
                <a:ext cx="9" cy="22"/>
              </a:xfrm>
              <a:custGeom>
                <a:avLst/>
                <a:gdLst>
                  <a:gd name="T0" fmla="*/ 0 w 45"/>
                  <a:gd name="T1" fmla="*/ 0 h 87"/>
                  <a:gd name="T2" fmla="*/ 0 w 45"/>
                  <a:gd name="T3" fmla="*/ 0 h 87"/>
                  <a:gd name="T4" fmla="*/ 0 w 45"/>
                  <a:gd name="T5" fmla="*/ 0 h 87"/>
                  <a:gd name="T6" fmla="*/ 0 w 45"/>
                  <a:gd name="T7" fmla="*/ 0 h 87"/>
                  <a:gd name="T8" fmla="*/ 0 w 45"/>
                  <a:gd name="T9" fmla="*/ 0 h 87"/>
                  <a:gd name="T10" fmla="*/ 0 w 45"/>
                  <a:gd name="T11" fmla="*/ 0 h 87"/>
                  <a:gd name="T12" fmla="*/ 0 w 45"/>
                  <a:gd name="T13" fmla="*/ 0 h 87"/>
                  <a:gd name="T14" fmla="*/ 0 w 45"/>
                  <a:gd name="T15" fmla="*/ 0 h 87"/>
                  <a:gd name="T16" fmla="*/ 0 w 45"/>
                  <a:gd name="T17" fmla="*/ 0 h 8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5" h="87">
                    <a:moveTo>
                      <a:pt x="3" y="87"/>
                    </a:moveTo>
                    <a:lnTo>
                      <a:pt x="0" y="73"/>
                    </a:lnTo>
                    <a:lnTo>
                      <a:pt x="2" y="58"/>
                    </a:lnTo>
                    <a:lnTo>
                      <a:pt x="7" y="42"/>
                    </a:lnTo>
                    <a:lnTo>
                      <a:pt x="18" y="28"/>
                    </a:lnTo>
                    <a:lnTo>
                      <a:pt x="30" y="20"/>
                    </a:lnTo>
                    <a:lnTo>
                      <a:pt x="45" y="15"/>
                    </a:lnTo>
                    <a:lnTo>
                      <a:pt x="33" y="16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73" name="Freeform 244"/>
              <p:cNvSpPr>
                <a:spLocks/>
              </p:cNvSpPr>
              <p:nvPr/>
            </p:nvSpPr>
            <p:spPr bwMode="auto">
              <a:xfrm>
                <a:off x="4644" y="2862"/>
                <a:ext cx="13" cy="21"/>
              </a:xfrm>
              <a:custGeom>
                <a:avLst/>
                <a:gdLst>
                  <a:gd name="T0" fmla="*/ 0 w 68"/>
                  <a:gd name="T1" fmla="*/ 0 h 83"/>
                  <a:gd name="T2" fmla="*/ 0 w 68"/>
                  <a:gd name="T3" fmla="*/ 0 h 83"/>
                  <a:gd name="T4" fmla="*/ 0 w 68"/>
                  <a:gd name="T5" fmla="*/ 0 h 83"/>
                  <a:gd name="T6" fmla="*/ 0 w 68"/>
                  <a:gd name="T7" fmla="*/ 0 h 83"/>
                  <a:gd name="T8" fmla="*/ 0 w 68"/>
                  <a:gd name="T9" fmla="*/ 0 h 83"/>
                  <a:gd name="T10" fmla="*/ 0 w 68"/>
                  <a:gd name="T11" fmla="*/ 0 h 83"/>
                  <a:gd name="T12" fmla="*/ 0 w 68"/>
                  <a:gd name="T13" fmla="*/ 0 h 83"/>
                  <a:gd name="T14" fmla="*/ 0 w 68"/>
                  <a:gd name="T15" fmla="*/ 0 h 83"/>
                  <a:gd name="T16" fmla="*/ 0 w 68"/>
                  <a:gd name="T17" fmla="*/ 0 h 83"/>
                  <a:gd name="T18" fmla="*/ 0 w 68"/>
                  <a:gd name="T19" fmla="*/ 0 h 83"/>
                  <a:gd name="T20" fmla="*/ 0 w 68"/>
                  <a:gd name="T21" fmla="*/ 0 h 8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8" h="83">
                    <a:moveTo>
                      <a:pt x="0" y="72"/>
                    </a:moveTo>
                    <a:lnTo>
                      <a:pt x="9" y="81"/>
                    </a:lnTo>
                    <a:lnTo>
                      <a:pt x="21" y="83"/>
                    </a:lnTo>
                    <a:lnTo>
                      <a:pt x="38" y="80"/>
                    </a:lnTo>
                    <a:lnTo>
                      <a:pt x="48" y="71"/>
                    </a:lnTo>
                    <a:lnTo>
                      <a:pt x="59" y="56"/>
                    </a:lnTo>
                    <a:lnTo>
                      <a:pt x="67" y="41"/>
                    </a:lnTo>
                    <a:lnTo>
                      <a:pt x="68" y="26"/>
                    </a:lnTo>
                    <a:lnTo>
                      <a:pt x="64" y="11"/>
                    </a:lnTo>
                    <a:lnTo>
                      <a:pt x="56" y="2"/>
                    </a:lnTo>
                    <a:lnTo>
                      <a:pt x="42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74" name="Freeform 245"/>
              <p:cNvSpPr>
                <a:spLocks/>
              </p:cNvSpPr>
              <p:nvPr/>
            </p:nvSpPr>
            <p:spPr bwMode="auto">
              <a:xfrm>
                <a:off x="4657" y="2864"/>
                <a:ext cx="30" cy="16"/>
              </a:xfrm>
              <a:custGeom>
                <a:avLst/>
                <a:gdLst>
                  <a:gd name="T0" fmla="*/ 0 w 147"/>
                  <a:gd name="T1" fmla="*/ 0 h 65"/>
                  <a:gd name="T2" fmla="*/ 0 w 147"/>
                  <a:gd name="T3" fmla="*/ 0 h 65"/>
                  <a:gd name="T4" fmla="*/ 0 w 147"/>
                  <a:gd name="T5" fmla="*/ 0 h 65"/>
                  <a:gd name="T6" fmla="*/ 0 w 147"/>
                  <a:gd name="T7" fmla="*/ 0 h 65"/>
                  <a:gd name="T8" fmla="*/ 0 w 147"/>
                  <a:gd name="T9" fmla="*/ 0 h 65"/>
                  <a:gd name="T10" fmla="*/ 0 w 147"/>
                  <a:gd name="T11" fmla="*/ 0 h 6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7" h="65">
                    <a:moveTo>
                      <a:pt x="0" y="0"/>
                    </a:moveTo>
                    <a:lnTo>
                      <a:pt x="147" y="63"/>
                    </a:lnTo>
                    <a:lnTo>
                      <a:pt x="134" y="65"/>
                    </a:lnTo>
                    <a:lnTo>
                      <a:pt x="9" y="14"/>
                    </a:lnTo>
                    <a:lnTo>
                      <a:pt x="16" y="16"/>
                    </a:lnTo>
                    <a:lnTo>
                      <a:pt x="83" y="57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75" name="Line 246"/>
              <p:cNvSpPr>
                <a:spLocks noChangeShapeType="1"/>
              </p:cNvSpPr>
              <p:nvPr/>
            </p:nvSpPr>
            <p:spPr bwMode="auto">
              <a:xfrm flipV="1">
                <a:off x="4641" y="2871"/>
                <a:ext cx="3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76" name="Freeform 247"/>
              <p:cNvSpPr>
                <a:spLocks/>
              </p:cNvSpPr>
              <p:nvPr/>
            </p:nvSpPr>
            <p:spPr bwMode="auto">
              <a:xfrm>
                <a:off x="4643" y="2858"/>
                <a:ext cx="2" cy="13"/>
              </a:xfrm>
              <a:custGeom>
                <a:avLst/>
                <a:gdLst>
                  <a:gd name="T0" fmla="*/ 0 w 8"/>
                  <a:gd name="T1" fmla="*/ 0 h 51"/>
                  <a:gd name="T2" fmla="*/ 0 w 8"/>
                  <a:gd name="T3" fmla="*/ 0 h 51"/>
                  <a:gd name="T4" fmla="*/ 0 w 8"/>
                  <a:gd name="T5" fmla="*/ 0 h 51"/>
                  <a:gd name="T6" fmla="*/ 0 w 8"/>
                  <a:gd name="T7" fmla="*/ 0 h 51"/>
                  <a:gd name="T8" fmla="*/ 0 w 8"/>
                  <a:gd name="T9" fmla="*/ 0 h 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51">
                    <a:moveTo>
                      <a:pt x="2" y="51"/>
                    </a:moveTo>
                    <a:lnTo>
                      <a:pt x="7" y="34"/>
                    </a:lnTo>
                    <a:lnTo>
                      <a:pt x="8" y="20"/>
                    </a:lnTo>
                    <a:lnTo>
                      <a:pt x="6" y="6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77" name="Freeform 248"/>
              <p:cNvSpPr>
                <a:spLocks/>
              </p:cNvSpPr>
              <p:nvPr/>
            </p:nvSpPr>
            <p:spPr bwMode="auto">
              <a:xfrm>
                <a:off x="4629" y="2856"/>
                <a:ext cx="14" cy="20"/>
              </a:xfrm>
              <a:custGeom>
                <a:avLst/>
                <a:gdLst>
                  <a:gd name="T0" fmla="*/ 0 w 72"/>
                  <a:gd name="T1" fmla="*/ 0 h 82"/>
                  <a:gd name="T2" fmla="*/ 0 w 72"/>
                  <a:gd name="T3" fmla="*/ 0 h 82"/>
                  <a:gd name="T4" fmla="*/ 0 w 72"/>
                  <a:gd name="T5" fmla="*/ 0 h 82"/>
                  <a:gd name="T6" fmla="*/ 0 w 72"/>
                  <a:gd name="T7" fmla="*/ 0 h 82"/>
                  <a:gd name="T8" fmla="*/ 0 w 72"/>
                  <a:gd name="T9" fmla="*/ 0 h 82"/>
                  <a:gd name="T10" fmla="*/ 0 w 72"/>
                  <a:gd name="T11" fmla="*/ 0 h 82"/>
                  <a:gd name="T12" fmla="*/ 0 w 72"/>
                  <a:gd name="T13" fmla="*/ 0 h 82"/>
                  <a:gd name="T14" fmla="*/ 0 w 72"/>
                  <a:gd name="T15" fmla="*/ 0 h 82"/>
                  <a:gd name="T16" fmla="*/ 0 w 72"/>
                  <a:gd name="T17" fmla="*/ 0 h 82"/>
                  <a:gd name="T18" fmla="*/ 0 w 72"/>
                  <a:gd name="T19" fmla="*/ 0 h 82"/>
                  <a:gd name="T20" fmla="*/ 0 w 72"/>
                  <a:gd name="T21" fmla="*/ 0 h 82"/>
                  <a:gd name="T22" fmla="*/ 0 w 72"/>
                  <a:gd name="T23" fmla="*/ 0 h 82"/>
                  <a:gd name="T24" fmla="*/ 0 w 72"/>
                  <a:gd name="T25" fmla="*/ 0 h 82"/>
                  <a:gd name="T26" fmla="*/ 0 w 72"/>
                  <a:gd name="T27" fmla="*/ 0 h 82"/>
                  <a:gd name="T28" fmla="*/ 0 w 72"/>
                  <a:gd name="T29" fmla="*/ 0 h 82"/>
                  <a:gd name="T30" fmla="*/ 0 w 72"/>
                  <a:gd name="T31" fmla="*/ 0 h 82"/>
                  <a:gd name="T32" fmla="*/ 0 w 72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2" h="82">
                    <a:moveTo>
                      <a:pt x="45" y="0"/>
                    </a:moveTo>
                    <a:lnTo>
                      <a:pt x="30" y="5"/>
                    </a:lnTo>
                    <a:lnTo>
                      <a:pt x="17" y="14"/>
                    </a:lnTo>
                    <a:lnTo>
                      <a:pt x="9" y="26"/>
                    </a:lnTo>
                    <a:lnTo>
                      <a:pt x="0" y="42"/>
                    </a:lnTo>
                    <a:lnTo>
                      <a:pt x="0" y="57"/>
                    </a:lnTo>
                    <a:lnTo>
                      <a:pt x="3" y="72"/>
                    </a:lnTo>
                    <a:lnTo>
                      <a:pt x="12" y="80"/>
                    </a:lnTo>
                    <a:lnTo>
                      <a:pt x="26" y="82"/>
                    </a:lnTo>
                    <a:lnTo>
                      <a:pt x="40" y="79"/>
                    </a:lnTo>
                    <a:lnTo>
                      <a:pt x="53" y="68"/>
                    </a:lnTo>
                    <a:lnTo>
                      <a:pt x="64" y="56"/>
                    </a:lnTo>
                    <a:lnTo>
                      <a:pt x="70" y="40"/>
                    </a:lnTo>
                    <a:lnTo>
                      <a:pt x="72" y="25"/>
                    </a:lnTo>
                    <a:lnTo>
                      <a:pt x="68" y="10"/>
                    </a:lnTo>
                    <a:lnTo>
                      <a:pt x="57" y="1"/>
                    </a:lnTo>
                    <a:lnTo>
                      <a:pt x="45" y="0"/>
                    </a:lnTo>
                    <a:close/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78" name="Line 249"/>
              <p:cNvSpPr>
                <a:spLocks noChangeShapeType="1"/>
              </p:cNvSpPr>
              <p:nvPr/>
            </p:nvSpPr>
            <p:spPr bwMode="auto">
              <a:xfrm flipV="1">
                <a:off x="4639" y="2874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79" name="Freeform 250"/>
              <p:cNvSpPr>
                <a:spLocks/>
              </p:cNvSpPr>
              <p:nvPr/>
            </p:nvSpPr>
            <p:spPr bwMode="auto">
              <a:xfrm>
                <a:off x="4632" y="2876"/>
                <a:ext cx="10" cy="7"/>
              </a:xfrm>
              <a:custGeom>
                <a:avLst/>
                <a:gdLst>
                  <a:gd name="T0" fmla="*/ 0 w 47"/>
                  <a:gd name="T1" fmla="*/ 0 h 26"/>
                  <a:gd name="T2" fmla="*/ 0 w 47"/>
                  <a:gd name="T3" fmla="*/ 0 h 26"/>
                  <a:gd name="T4" fmla="*/ 0 w 47"/>
                  <a:gd name="T5" fmla="*/ 0 h 26"/>
                  <a:gd name="T6" fmla="*/ 0 w 47"/>
                  <a:gd name="T7" fmla="*/ 0 h 26"/>
                  <a:gd name="T8" fmla="*/ 0 w 47"/>
                  <a:gd name="T9" fmla="*/ 0 h 26"/>
                  <a:gd name="T10" fmla="*/ 0 w 47"/>
                  <a:gd name="T11" fmla="*/ 0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" h="26">
                    <a:moveTo>
                      <a:pt x="34" y="1"/>
                    </a:moveTo>
                    <a:lnTo>
                      <a:pt x="19" y="6"/>
                    </a:lnTo>
                    <a:lnTo>
                      <a:pt x="5" y="3"/>
                    </a:lnTo>
                    <a:lnTo>
                      <a:pt x="0" y="0"/>
                    </a:lnTo>
                    <a:lnTo>
                      <a:pt x="8" y="6"/>
                    </a:lnTo>
                    <a:lnTo>
                      <a:pt x="47" y="26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80" name="Freeform 251"/>
              <p:cNvSpPr>
                <a:spLocks/>
              </p:cNvSpPr>
              <p:nvPr/>
            </p:nvSpPr>
            <p:spPr bwMode="auto">
              <a:xfrm>
                <a:off x="4647" y="2881"/>
                <a:ext cx="8" cy="3"/>
              </a:xfrm>
              <a:custGeom>
                <a:avLst/>
                <a:gdLst>
                  <a:gd name="T0" fmla="*/ 0 w 44"/>
                  <a:gd name="T1" fmla="*/ 0 h 14"/>
                  <a:gd name="T2" fmla="*/ 0 w 44"/>
                  <a:gd name="T3" fmla="*/ 0 h 14"/>
                  <a:gd name="T4" fmla="*/ 0 w 44"/>
                  <a:gd name="T5" fmla="*/ 0 h 14"/>
                  <a:gd name="T6" fmla="*/ 0 w 44"/>
                  <a:gd name="T7" fmla="*/ 0 h 14"/>
                  <a:gd name="T8" fmla="*/ 0 w 44"/>
                  <a:gd name="T9" fmla="*/ 0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4" h="14">
                    <a:moveTo>
                      <a:pt x="0" y="7"/>
                    </a:moveTo>
                    <a:lnTo>
                      <a:pt x="5" y="11"/>
                    </a:lnTo>
                    <a:lnTo>
                      <a:pt x="17" y="14"/>
                    </a:lnTo>
                    <a:lnTo>
                      <a:pt x="33" y="8"/>
                    </a:lnTo>
                    <a:lnTo>
                      <a:pt x="44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81" name="Freeform 252"/>
              <p:cNvSpPr>
                <a:spLocks/>
              </p:cNvSpPr>
              <p:nvPr/>
            </p:nvSpPr>
            <p:spPr bwMode="auto">
              <a:xfrm>
                <a:off x="4655" y="2864"/>
                <a:ext cx="4" cy="17"/>
              </a:xfrm>
              <a:custGeom>
                <a:avLst/>
                <a:gdLst>
                  <a:gd name="T0" fmla="*/ 0 w 20"/>
                  <a:gd name="T1" fmla="*/ 0 h 68"/>
                  <a:gd name="T2" fmla="*/ 0 w 20"/>
                  <a:gd name="T3" fmla="*/ 0 h 68"/>
                  <a:gd name="T4" fmla="*/ 0 w 20"/>
                  <a:gd name="T5" fmla="*/ 0 h 68"/>
                  <a:gd name="T6" fmla="*/ 0 w 20"/>
                  <a:gd name="T7" fmla="*/ 0 h 68"/>
                  <a:gd name="T8" fmla="*/ 0 w 20"/>
                  <a:gd name="T9" fmla="*/ 0 h 68"/>
                  <a:gd name="T10" fmla="*/ 0 w 20"/>
                  <a:gd name="T11" fmla="*/ 0 h 6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" h="68">
                    <a:moveTo>
                      <a:pt x="0" y="68"/>
                    </a:moveTo>
                    <a:lnTo>
                      <a:pt x="11" y="55"/>
                    </a:lnTo>
                    <a:lnTo>
                      <a:pt x="18" y="37"/>
                    </a:lnTo>
                    <a:lnTo>
                      <a:pt x="20" y="24"/>
                    </a:lnTo>
                    <a:lnTo>
                      <a:pt x="15" y="10"/>
                    </a:lnTo>
                    <a:lnTo>
                      <a:pt x="7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82" name="Line 253"/>
              <p:cNvSpPr>
                <a:spLocks noChangeShapeType="1"/>
              </p:cNvSpPr>
              <p:nvPr/>
            </p:nvSpPr>
            <p:spPr bwMode="auto">
              <a:xfrm>
                <a:off x="4680" y="2883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83" name="Line 254"/>
              <p:cNvSpPr>
                <a:spLocks noChangeShapeType="1"/>
              </p:cNvSpPr>
              <p:nvPr/>
            </p:nvSpPr>
            <p:spPr bwMode="auto">
              <a:xfrm>
                <a:off x="4686" y="2879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84" name="Freeform 255"/>
              <p:cNvSpPr>
                <a:spLocks/>
              </p:cNvSpPr>
              <p:nvPr/>
            </p:nvSpPr>
            <p:spPr bwMode="auto">
              <a:xfrm>
                <a:off x="4709" y="2902"/>
                <a:ext cx="12" cy="9"/>
              </a:xfrm>
              <a:custGeom>
                <a:avLst/>
                <a:gdLst>
                  <a:gd name="T0" fmla="*/ 0 w 58"/>
                  <a:gd name="T1" fmla="*/ 0 h 36"/>
                  <a:gd name="T2" fmla="*/ 0 w 58"/>
                  <a:gd name="T3" fmla="*/ 0 h 36"/>
                  <a:gd name="T4" fmla="*/ 0 w 58"/>
                  <a:gd name="T5" fmla="*/ 0 h 36"/>
                  <a:gd name="T6" fmla="*/ 0 w 58"/>
                  <a:gd name="T7" fmla="*/ 0 h 36"/>
                  <a:gd name="T8" fmla="*/ 0 w 58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36">
                    <a:moveTo>
                      <a:pt x="0" y="11"/>
                    </a:moveTo>
                    <a:lnTo>
                      <a:pt x="46" y="36"/>
                    </a:lnTo>
                    <a:lnTo>
                      <a:pt x="56" y="32"/>
                    </a:lnTo>
                    <a:lnTo>
                      <a:pt x="41" y="12"/>
                    </a:lnTo>
                    <a:lnTo>
                      <a:pt x="58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85" name="Freeform 256"/>
              <p:cNvSpPr>
                <a:spLocks/>
              </p:cNvSpPr>
              <p:nvPr/>
            </p:nvSpPr>
            <p:spPr bwMode="auto">
              <a:xfrm>
                <a:off x="4727" y="2888"/>
                <a:ext cx="51" cy="17"/>
              </a:xfrm>
              <a:custGeom>
                <a:avLst/>
                <a:gdLst>
                  <a:gd name="T0" fmla="*/ 0 w 257"/>
                  <a:gd name="T1" fmla="*/ 0 h 69"/>
                  <a:gd name="T2" fmla="*/ 0 w 257"/>
                  <a:gd name="T3" fmla="*/ 0 h 69"/>
                  <a:gd name="T4" fmla="*/ 0 w 257"/>
                  <a:gd name="T5" fmla="*/ 0 h 69"/>
                  <a:gd name="T6" fmla="*/ 0 w 257"/>
                  <a:gd name="T7" fmla="*/ 0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57" h="69">
                    <a:moveTo>
                      <a:pt x="0" y="69"/>
                    </a:moveTo>
                    <a:lnTo>
                      <a:pt x="87" y="2"/>
                    </a:lnTo>
                    <a:lnTo>
                      <a:pt x="81" y="0"/>
                    </a:lnTo>
                    <a:lnTo>
                      <a:pt x="257" y="6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86" name="Freeform 257"/>
              <p:cNvSpPr>
                <a:spLocks/>
              </p:cNvSpPr>
              <p:nvPr/>
            </p:nvSpPr>
            <p:spPr bwMode="auto">
              <a:xfrm>
                <a:off x="4742" y="2883"/>
                <a:ext cx="39" cy="18"/>
              </a:xfrm>
              <a:custGeom>
                <a:avLst/>
                <a:gdLst>
                  <a:gd name="T0" fmla="*/ 0 w 194"/>
                  <a:gd name="T1" fmla="*/ 0 h 74"/>
                  <a:gd name="T2" fmla="*/ 0 w 194"/>
                  <a:gd name="T3" fmla="*/ 0 h 74"/>
                  <a:gd name="T4" fmla="*/ 0 w 194"/>
                  <a:gd name="T5" fmla="*/ 0 h 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4" h="74">
                    <a:moveTo>
                      <a:pt x="194" y="74"/>
                    </a:moveTo>
                    <a:lnTo>
                      <a:pt x="0" y="0"/>
                    </a:lnTo>
                    <a:lnTo>
                      <a:pt x="6" y="2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87" name="Freeform 258"/>
              <p:cNvSpPr>
                <a:spLocks/>
              </p:cNvSpPr>
              <p:nvPr/>
            </p:nvSpPr>
            <p:spPr bwMode="auto">
              <a:xfrm>
                <a:off x="4742" y="2880"/>
                <a:ext cx="42" cy="17"/>
              </a:xfrm>
              <a:custGeom>
                <a:avLst/>
                <a:gdLst>
                  <a:gd name="T0" fmla="*/ 0 w 210"/>
                  <a:gd name="T1" fmla="*/ 0 h 69"/>
                  <a:gd name="T2" fmla="*/ 0 w 210"/>
                  <a:gd name="T3" fmla="*/ 0 h 69"/>
                  <a:gd name="T4" fmla="*/ 0 w 210"/>
                  <a:gd name="T5" fmla="*/ 0 h 6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0" h="69">
                    <a:moveTo>
                      <a:pt x="0" y="10"/>
                    </a:moveTo>
                    <a:lnTo>
                      <a:pt x="16" y="0"/>
                    </a:lnTo>
                    <a:lnTo>
                      <a:pt x="210" y="6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88" name="Freeform 259"/>
              <p:cNvSpPr>
                <a:spLocks/>
              </p:cNvSpPr>
              <p:nvPr/>
            </p:nvSpPr>
            <p:spPr bwMode="auto">
              <a:xfrm>
                <a:off x="4775" y="2884"/>
                <a:ext cx="11" cy="11"/>
              </a:xfrm>
              <a:custGeom>
                <a:avLst/>
                <a:gdLst>
                  <a:gd name="T0" fmla="*/ 0 w 55"/>
                  <a:gd name="T1" fmla="*/ 0 h 44"/>
                  <a:gd name="T2" fmla="*/ 0 w 55"/>
                  <a:gd name="T3" fmla="*/ 0 h 44"/>
                  <a:gd name="T4" fmla="*/ 0 w 55"/>
                  <a:gd name="T5" fmla="*/ 0 h 44"/>
                  <a:gd name="T6" fmla="*/ 0 w 55"/>
                  <a:gd name="T7" fmla="*/ 0 h 44"/>
                  <a:gd name="T8" fmla="*/ 0 w 55"/>
                  <a:gd name="T9" fmla="*/ 0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4">
                    <a:moveTo>
                      <a:pt x="55" y="44"/>
                    </a:moveTo>
                    <a:lnTo>
                      <a:pt x="43" y="28"/>
                    </a:lnTo>
                    <a:lnTo>
                      <a:pt x="27" y="13"/>
                    </a:lnTo>
                    <a:lnTo>
                      <a:pt x="11" y="4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89" name="Line 260"/>
              <p:cNvSpPr>
                <a:spLocks noChangeShapeType="1"/>
              </p:cNvSpPr>
              <p:nvPr/>
            </p:nvSpPr>
            <p:spPr bwMode="auto">
              <a:xfrm flipV="1">
                <a:off x="4767" y="2869"/>
                <a:ext cx="22" cy="2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90" name="Line 261"/>
              <p:cNvSpPr>
                <a:spLocks noChangeShapeType="1"/>
              </p:cNvSpPr>
              <p:nvPr/>
            </p:nvSpPr>
            <p:spPr bwMode="auto">
              <a:xfrm flipH="1">
                <a:off x="4750" y="2862"/>
                <a:ext cx="21" cy="2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91" name="Freeform 262"/>
              <p:cNvSpPr>
                <a:spLocks/>
              </p:cNvSpPr>
              <p:nvPr/>
            </p:nvSpPr>
            <p:spPr bwMode="auto">
              <a:xfrm>
                <a:off x="4738" y="2893"/>
                <a:ext cx="9" cy="8"/>
              </a:xfrm>
              <a:custGeom>
                <a:avLst/>
                <a:gdLst>
                  <a:gd name="T0" fmla="*/ 0 w 46"/>
                  <a:gd name="T1" fmla="*/ 0 h 31"/>
                  <a:gd name="T2" fmla="*/ 0 w 46"/>
                  <a:gd name="T3" fmla="*/ 0 h 31"/>
                  <a:gd name="T4" fmla="*/ 0 w 46"/>
                  <a:gd name="T5" fmla="*/ 0 h 31"/>
                  <a:gd name="T6" fmla="*/ 0 w 46"/>
                  <a:gd name="T7" fmla="*/ 0 h 3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6" h="31">
                    <a:moveTo>
                      <a:pt x="46" y="31"/>
                    </a:moveTo>
                    <a:lnTo>
                      <a:pt x="31" y="15"/>
                    </a:lnTo>
                    <a:lnTo>
                      <a:pt x="16" y="5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92" name="Freeform 263"/>
              <p:cNvSpPr>
                <a:spLocks/>
              </p:cNvSpPr>
              <p:nvPr/>
            </p:nvSpPr>
            <p:spPr bwMode="auto">
              <a:xfrm>
                <a:off x="4747" y="2901"/>
                <a:ext cx="4" cy="6"/>
              </a:xfrm>
              <a:custGeom>
                <a:avLst/>
                <a:gdLst>
                  <a:gd name="T0" fmla="*/ 0 w 16"/>
                  <a:gd name="T1" fmla="*/ 0 h 24"/>
                  <a:gd name="T2" fmla="*/ 0 w 16"/>
                  <a:gd name="T3" fmla="*/ 0 h 24"/>
                  <a:gd name="T4" fmla="*/ 0 w 16"/>
                  <a:gd name="T5" fmla="*/ 0 h 2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6" h="24">
                    <a:moveTo>
                      <a:pt x="0" y="0"/>
                    </a:moveTo>
                    <a:lnTo>
                      <a:pt x="13" y="17"/>
                    </a:lnTo>
                    <a:lnTo>
                      <a:pt x="16" y="2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93" name="Line 264"/>
              <p:cNvSpPr>
                <a:spLocks noChangeShapeType="1"/>
              </p:cNvSpPr>
              <p:nvPr/>
            </p:nvSpPr>
            <p:spPr bwMode="auto">
              <a:xfrm flipV="1">
                <a:off x="4744" y="2896"/>
                <a:ext cx="17" cy="1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94" name="Freeform 265"/>
              <p:cNvSpPr>
                <a:spLocks/>
              </p:cNvSpPr>
              <p:nvPr/>
            </p:nvSpPr>
            <p:spPr bwMode="auto">
              <a:xfrm>
                <a:off x="4786" y="2888"/>
                <a:ext cx="29" cy="20"/>
              </a:xfrm>
              <a:custGeom>
                <a:avLst/>
                <a:gdLst>
                  <a:gd name="T0" fmla="*/ 0 w 146"/>
                  <a:gd name="T1" fmla="*/ 0 h 81"/>
                  <a:gd name="T2" fmla="*/ 0 w 146"/>
                  <a:gd name="T3" fmla="*/ 0 h 81"/>
                  <a:gd name="T4" fmla="*/ 0 w 146"/>
                  <a:gd name="T5" fmla="*/ 0 h 81"/>
                  <a:gd name="T6" fmla="*/ 0 w 146"/>
                  <a:gd name="T7" fmla="*/ 0 h 81"/>
                  <a:gd name="T8" fmla="*/ 0 w 146"/>
                  <a:gd name="T9" fmla="*/ 0 h 81"/>
                  <a:gd name="T10" fmla="*/ 0 w 146"/>
                  <a:gd name="T11" fmla="*/ 0 h 81"/>
                  <a:gd name="T12" fmla="*/ 0 w 146"/>
                  <a:gd name="T13" fmla="*/ 0 h 81"/>
                  <a:gd name="T14" fmla="*/ 0 w 146"/>
                  <a:gd name="T15" fmla="*/ 0 h 81"/>
                  <a:gd name="T16" fmla="*/ 0 w 146"/>
                  <a:gd name="T17" fmla="*/ 0 h 81"/>
                  <a:gd name="T18" fmla="*/ 0 w 146"/>
                  <a:gd name="T19" fmla="*/ 0 h 81"/>
                  <a:gd name="T20" fmla="*/ 0 w 146"/>
                  <a:gd name="T21" fmla="*/ 0 h 81"/>
                  <a:gd name="T22" fmla="*/ 0 w 146"/>
                  <a:gd name="T23" fmla="*/ 0 h 81"/>
                  <a:gd name="T24" fmla="*/ 0 w 146"/>
                  <a:gd name="T25" fmla="*/ 0 h 81"/>
                  <a:gd name="T26" fmla="*/ 0 w 146"/>
                  <a:gd name="T27" fmla="*/ 0 h 81"/>
                  <a:gd name="T28" fmla="*/ 0 w 146"/>
                  <a:gd name="T29" fmla="*/ 0 h 81"/>
                  <a:gd name="T30" fmla="*/ 0 w 146"/>
                  <a:gd name="T31" fmla="*/ 0 h 81"/>
                  <a:gd name="T32" fmla="*/ 0 w 146"/>
                  <a:gd name="T33" fmla="*/ 0 h 81"/>
                  <a:gd name="T34" fmla="*/ 0 w 146"/>
                  <a:gd name="T35" fmla="*/ 0 h 81"/>
                  <a:gd name="T36" fmla="*/ 0 w 146"/>
                  <a:gd name="T37" fmla="*/ 0 h 81"/>
                  <a:gd name="T38" fmla="*/ 0 w 146"/>
                  <a:gd name="T39" fmla="*/ 0 h 81"/>
                  <a:gd name="T40" fmla="*/ 0 w 146"/>
                  <a:gd name="T41" fmla="*/ 0 h 8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46" h="81">
                    <a:moveTo>
                      <a:pt x="0" y="27"/>
                    </a:moveTo>
                    <a:lnTo>
                      <a:pt x="8" y="42"/>
                    </a:lnTo>
                    <a:lnTo>
                      <a:pt x="9" y="56"/>
                    </a:lnTo>
                    <a:lnTo>
                      <a:pt x="12" y="61"/>
                    </a:lnTo>
                    <a:lnTo>
                      <a:pt x="6" y="60"/>
                    </a:lnTo>
                    <a:lnTo>
                      <a:pt x="2" y="58"/>
                    </a:lnTo>
                    <a:lnTo>
                      <a:pt x="78" y="0"/>
                    </a:lnTo>
                    <a:lnTo>
                      <a:pt x="72" y="2"/>
                    </a:lnTo>
                    <a:lnTo>
                      <a:pt x="80" y="7"/>
                    </a:lnTo>
                    <a:lnTo>
                      <a:pt x="95" y="16"/>
                    </a:lnTo>
                    <a:lnTo>
                      <a:pt x="111" y="32"/>
                    </a:lnTo>
                    <a:lnTo>
                      <a:pt x="124" y="50"/>
                    </a:lnTo>
                    <a:lnTo>
                      <a:pt x="131" y="65"/>
                    </a:lnTo>
                    <a:lnTo>
                      <a:pt x="133" y="81"/>
                    </a:lnTo>
                    <a:lnTo>
                      <a:pt x="137" y="77"/>
                    </a:lnTo>
                    <a:lnTo>
                      <a:pt x="142" y="76"/>
                    </a:lnTo>
                    <a:lnTo>
                      <a:pt x="146" y="70"/>
                    </a:lnTo>
                    <a:lnTo>
                      <a:pt x="143" y="56"/>
                    </a:lnTo>
                    <a:lnTo>
                      <a:pt x="135" y="41"/>
                    </a:lnTo>
                    <a:lnTo>
                      <a:pt x="122" y="23"/>
                    </a:lnTo>
                    <a:lnTo>
                      <a:pt x="106" y="7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95" name="Freeform 266"/>
              <p:cNvSpPr>
                <a:spLocks/>
              </p:cNvSpPr>
              <p:nvPr/>
            </p:nvSpPr>
            <p:spPr bwMode="auto">
              <a:xfrm>
                <a:off x="4804" y="2887"/>
                <a:ext cx="3" cy="3"/>
              </a:xfrm>
              <a:custGeom>
                <a:avLst/>
                <a:gdLst>
                  <a:gd name="T0" fmla="*/ 0 w 16"/>
                  <a:gd name="T1" fmla="*/ 0 h 11"/>
                  <a:gd name="T2" fmla="*/ 0 w 16"/>
                  <a:gd name="T3" fmla="*/ 0 h 11"/>
                  <a:gd name="T4" fmla="*/ 0 w 16"/>
                  <a:gd name="T5" fmla="*/ 0 h 1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6" h="11">
                    <a:moveTo>
                      <a:pt x="16" y="11"/>
                    </a:moveTo>
                    <a:lnTo>
                      <a:pt x="3" y="2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96" name="Line 267"/>
              <p:cNvSpPr>
                <a:spLocks noChangeShapeType="1"/>
              </p:cNvSpPr>
              <p:nvPr/>
            </p:nvSpPr>
            <p:spPr bwMode="auto">
              <a:xfrm flipH="1">
                <a:off x="4794" y="2907"/>
                <a:ext cx="19" cy="1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97" name="Freeform 268"/>
              <p:cNvSpPr>
                <a:spLocks/>
              </p:cNvSpPr>
              <p:nvPr/>
            </p:nvSpPr>
            <p:spPr bwMode="auto">
              <a:xfrm>
                <a:off x="4788" y="2903"/>
                <a:ext cx="10" cy="20"/>
              </a:xfrm>
              <a:custGeom>
                <a:avLst/>
                <a:gdLst>
                  <a:gd name="T0" fmla="*/ 0 w 48"/>
                  <a:gd name="T1" fmla="*/ 0 h 79"/>
                  <a:gd name="T2" fmla="*/ 0 w 48"/>
                  <a:gd name="T3" fmla="*/ 0 h 79"/>
                  <a:gd name="T4" fmla="*/ 0 w 48"/>
                  <a:gd name="T5" fmla="*/ 0 h 79"/>
                  <a:gd name="T6" fmla="*/ 0 w 48"/>
                  <a:gd name="T7" fmla="*/ 0 h 79"/>
                  <a:gd name="T8" fmla="*/ 0 w 48"/>
                  <a:gd name="T9" fmla="*/ 0 h 79"/>
                  <a:gd name="T10" fmla="*/ 0 w 48"/>
                  <a:gd name="T11" fmla="*/ 0 h 79"/>
                  <a:gd name="T12" fmla="*/ 0 w 48"/>
                  <a:gd name="T13" fmla="*/ 0 h 7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79">
                    <a:moveTo>
                      <a:pt x="45" y="79"/>
                    </a:moveTo>
                    <a:lnTo>
                      <a:pt x="48" y="72"/>
                    </a:lnTo>
                    <a:lnTo>
                      <a:pt x="46" y="57"/>
                    </a:lnTo>
                    <a:lnTo>
                      <a:pt x="40" y="44"/>
                    </a:lnTo>
                    <a:lnTo>
                      <a:pt x="29" y="25"/>
                    </a:lnTo>
                    <a:lnTo>
                      <a:pt x="13" y="11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98" name="Line 269"/>
              <p:cNvSpPr>
                <a:spLocks noChangeShapeType="1"/>
              </p:cNvSpPr>
              <p:nvPr/>
            </p:nvSpPr>
            <p:spPr bwMode="auto">
              <a:xfrm>
                <a:off x="4784" y="2897"/>
                <a:ext cx="13" cy="3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99" name="Line 270"/>
              <p:cNvSpPr>
                <a:spLocks noChangeShapeType="1"/>
              </p:cNvSpPr>
              <p:nvPr/>
            </p:nvSpPr>
            <p:spPr bwMode="auto">
              <a:xfrm flipH="1" flipV="1">
                <a:off x="4794" y="2936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00" name="Freeform 271"/>
              <p:cNvSpPr>
                <a:spLocks/>
              </p:cNvSpPr>
              <p:nvPr/>
            </p:nvSpPr>
            <p:spPr bwMode="auto">
              <a:xfrm>
                <a:off x="4708" y="2941"/>
                <a:ext cx="88" cy="86"/>
              </a:xfrm>
              <a:custGeom>
                <a:avLst/>
                <a:gdLst>
                  <a:gd name="T0" fmla="*/ 0 w 439"/>
                  <a:gd name="T1" fmla="*/ 0 h 343"/>
                  <a:gd name="T2" fmla="*/ 0 w 439"/>
                  <a:gd name="T3" fmla="*/ 0 h 343"/>
                  <a:gd name="T4" fmla="*/ 0 w 439"/>
                  <a:gd name="T5" fmla="*/ 0 h 343"/>
                  <a:gd name="T6" fmla="*/ 0 w 439"/>
                  <a:gd name="T7" fmla="*/ 0 h 3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39" h="343">
                    <a:moveTo>
                      <a:pt x="439" y="0"/>
                    </a:moveTo>
                    <a:lnTo>
                      <a:pt x="329" y="316"/>
                    </a:lnTo>
                    <a:lnTo>
                      <a:pt x="5" y="343"/>
                    </a:lnTo>
                    <a:lnTo>
                      <a:pt x="0" y="336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01" name="Freeform 272"/>
              <p:cNvSpPr>
                <a:spLocks/>
              </p:cNvSpPr>
              <p:nvPr/>
            </p:nvSpPr>
            <p:spPr bwMode="auto">
              <a:xfrm>
                <a:off x="4708" y="3001"/>
                <a:ext cx="24" cy="24"/>
              </a:xfrm>
              <a:custGeom>
                <a:avLst/>
                <a:gdLst>
                  <a:gd name="T0" fmla="*/ 0 w 119"/>
                  <a:gd name="T1" fmla="*/ 0 h 96"/>
                  <a:gd name="T2" fmla="*/ 0 w 119"/>
                  <a:gd name="T3" fmla="*/ 0 h 96"/>
                  <a:gd name="T4" fmla="*/ 0 w 119"/>
                  <a:gd name="T5" fmla="*/ 0 h 96"/>
                  <a:gd name="T6" fmla="*/ 0 w 119"/>
                  <a:gd name="T7" fmla="*/ 0 h 9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19" h="96">
                    <a:moveTo>
                      <a:pt x="0" y="96"/>
                    </a:moveTo>
                    <a:lnTo>
                      <a:pt x="119" y="7"/>
                    </a:lnTo>
                    <a:lnTo>
                      <a:pt x="116" y="4"/>
                    </a:lnTo>
                    <a:lnTo>
                      <a:pt x="104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02" name="Freeform 273"/>
              <p:cNvSpPr>
                <a:spLocks/>
              </p:cNvSpPr>
              <p:nvPr/>
            </p:nvSpPr>
            <p:spPr bwMode="auto">
              <a:xfrm>
                <a:off x="4729" y="2943"/>
                <a:ext cx="66" cy="64"/>
              </a:xfrm>
              <a:custGeom>
                <a:avLst/>
                <a:gdLst>
                  <a:gd name="T0" fmla="*/ 0 w 327"/>
                  <a:gd name="T1" fmla="*/ 0 h 256"/>
                  <a:gd name="T2" fmla="*/ 0 w 327"/>
                  <a:gd name="T3" fmla="*/ 0 h 256"/>
                  <a:gd name="T4" fmla="*/ 0 w 327"/>
                  <a:gd name="T5" fmla="*/ 0 h 256"/>
                  <a:gd name="T6" fmla="*/ 0 w 327"/>
                  <a:gd name="T7" fmla="*/ 0 h 256"/>
                  <a:gd name="T8" fmla="*/ 0 w 327"/>
                  <a:gd name="T9" fmla="*/ 0 h 256"/>
                  <a:gd name="T10" fmla="*/ 0 w 327"/>
                  <a:gd name="T11" fmla="*/ 0 h 256"/>
                  <a:gd name="T12" fmla="*/ 0 w 327"/>
                  <a:gd name="T13" fmla="*/ 0 h 256"/>
                  <a:gd name="T14" fmla="*/ 0 w 327"/>
                  <a:gd name="T15" fmla="*/ 0 h 256"/>
                  <a:gd name="T16" fmla="*/ 0 w 327"/>
                  <a:gd name="T17" fmla="*/ 0 h 256"/>
                  <a:gd name="T18" fmla="*/ 0 w 327"/>
                  <a:gd name="T19" fmla="*/ 0 h 256"/>
                  <a:gd name="T20" fmla="*/ 0 w 327"/>
                  <a:gd name="T21" fmla="*/ 0 h 256"/>
                  <a:gd name="T22" fmla="*/ 0 w 327"/>
                  <a:gd name="T23" fmla="*/ 0 h 256"/>
                  <a:gd name="T24" fmla="*/ 0 w 327"/>
                  <a:gd name="T25" fmla="*/ 0 h 256"/>
                  <a:gd name="T26" fmla="*/ 0 w 327"/>
                  <a:gd name="T27" fmla="*/ 0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27" h="256">
                    <a:moveTo>
                      <a:pt x="0" y="219"/>
                    </a:moveTo>
                    <a:lnTo>
                      <a:pt x="25" y="228"/>
                    </a:lnTo>
                    <a:lnTo>
                      <a:pt x="28" y="246"/>
                    </a:lnTo>
                    <a:lnTo>
                      <a:pt x="17" y="256"/>
                    </a:lnTo>
                    <a:lnTo>
                      <a:pt x="11" y="238"/>
                    </a:lnTo>
                    <a:lnTo>
                      <a:pt x="25" y="228"/>
                    </a:lnTo>
                    <a:lnTo>
                      <a:pt x="26" y="233"/>
                    </a:lnTo>
                    <a:lnTo>
                      <a:pt x="218" y="86"/>
                    </a:lnTo>
                    <a:lnTo>
                      <a:pt x="209" y="85"/>
                    </a:lnTo>
                    <a:lnTo>
                      <a:pt x="231" y="90"/>
                    </a:lnTo>
                    <a:lnTo>
                      <a:pt x="251" y="78"/>
                    </a:lnTo>
                    <a:lnTo>
                      <a:pt x="245" y="58"/>
                    </a:lnTo>
                    <a:lnTo>
                      <a:pt x="246" y="64"/>
                    </a:lnTo>
                    <a:lnTo>
                      <a:pt x="327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03" name="Freeform 274"/>
              <p:cNvSpPr>
                <a:spLocks/>
              </p:cNvSpPr>
              <p:nvPr/>
            </p:nvSpPr>
            <p:spPr bwMode="auto">
              <a:xfrm>
                <a:off x="4778" y="2943"/>
                <a:ext cx="17" cy="60"/>
              </a:xfrm>
              <a:custGeom>
                <a:avLst/>
                <a:gdLst>
                  <a:gd name="T0" fmla="*/ 0 w 84"/>
                  <a:gd name="T1" fmla="*/ 0 h 239"/>
                  <a:gd name="T2" fmla="*/ 0 w 84"/>
                  <a:gd name="T3" fmla="*/ 0 h 239"/>
                  <a:gd name="T4" fmla="*/ 0 w 84"/>
                  <a:gd name="T5" fmla="*/ 0 h 239"/>
                  <a:gd name="T6" fmla="*/ 0 w 84"/>
                  <a:gd name="T7" fmla="*/ 0 h 23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4" h="239">
                    <a:moveTo>
                      <a:pt x="84" y="0"/>
                    </a:moveTo>
                    <a:lnTo>
                      <a:pt x="80" y="5"/>
                    </a:lnTo>
                    <a:lnTo>
                      <a:pt x="0" y="239"/>
                    </a:lnTo>
                    <a:lnTo>
                      <a:pt x="0" y="8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04" name="Freeform 275"/>
              <p:cNvSpPr>
                <a:spLocks/>
              </p:cNvSpPr>
              <p:nvPr/>
            </p:nvSpPr>
            <p:spPr bwMode="auto">
              <a:xfrm>
                <a:off x="4747" y="2958"/>
                <a:ext cx="29" cy="60"/>
              </a:xfrm>
              <a:custGeom>
                <a:avLst/>
                <a:gdLst>
                  <a:gd name="T0" fmla="*/ 0 w 144"/>
                  <a:gd name="T1" fmla="*/ 0 h 238"/>
                  <a:gd name="T2" fmla="*/ 0 w 144"/>
                  <a:gd name="T3" fmla="*/ 0 h 238"/>
                  <a:gd name="T4" fmla="*/ 0 w 144"/>
                  <a:gd name="T5" fmla="*/ 0 h 238"/>
                  <a:gd name="T6" fmla="*/ 0 w 144"/>
                  <a:gd name="T7" fmla="*/ 0 h 238"/>
                  <a:gd name="T8" fmla="*/ 0 w 144"/>
                  <a:gd name="T9" fmla="*/ 0 h 238"/>
                  <a:gd name="T10" fmla="*/ 0 w 144"/>
                  <a:gd name="T11" fmla="*/ 0 h 238"/>
                  <a:gd name="T12" fmla="*/ 0 w 144"/>
                  <a:gd name="T13" fmla="*/ 0 h 238"/>
                  <a:gd name="T14" fmla="*/ 0 w 144"/>
                  <a:gd name="T15" fmla="*/ 0 h 2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4" h="238">
                    <a:moveTo>
                      <a:pt x="144" y="29"/>
                    </a:moveTo>
                    <a:lnTo>
                      <a:pt x="139" y="9"/>
                    </a:lnTo>
                    <a:lnTo>
                      <a:pt x="117" y="0"/>
                    </a:lnTo>
                    <a:lnTo>
                      <a:pt x="122" y="24"/>
                    </a:lnTo>
                    <a:lnTo>
                      <a:pt x="125" y="32"/>
                    </a:lnTo>
                    <a:lnTo>
                      <a:pt x="125" y="238"/>
                    </a:lnTo>
                    <a:lnTo>
                      <a:pt x="0" y="183"/>
                    </a:lnTo>
                    <a:lnTo>
                      <a:pt x="1" y="12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05" name="Freeform 276"/>
              <p:cNvSpPr>
                <a:spLocks/>
              </p:cNvSpPr>
              <p:nvPr/>
            </p:nvSpPr>
            <p:spPr bwMode="auto">
              <a:xfrm>
                <a:off x="4723" y="2933"/>
                <a:ext cx="24" cy="47"/>
              </a:xfrm>
              <a:custGeom>
                <a:avLst/>
                <a:gdLst>
                  <a:gd name="T0" fmla="*/ 0 w 120"/>
                  <a:gd name="T1" fmla="*/ 0 h 188"/>
                  <a:gd name="T2" fmla="*/ 0 w 120"/>
                  <a:gd name="T3" fmla="*/ 0 h 188"/>
                  <a:gd name="T4" fmla="*/ 0 w 120"/>
                  <a:gd name="T5" fmla="*/ 0 h 188"/>
                  <a:gd name="T6" fmla="*/ 0 w 120"/>
                  <a:gd name="T7" fmla="*/ 0 h 188"/>
                  <a:gd name="T8" fmla="*/ 0 w 120"/>
                  <a:gd name="T9" fmla="*/ 0 h 188"/>
                  <a:gd name="T10" fmla="*/ 0 w 120"/>
                  <a:gd name="T11" fmla="*/ 0 h 188"/>
                  <a:gd name="T12" fmla="*/ 0 w 120"/>
                  <a:gd name="T13" fmla="*/ 0 h 188"/>
                  <a:gd name="T14" fmla="*/ 0 w 120"/>
                  <a:gd name="T15" fmla="*/ 0 h 188"/>
                  <a:gd name="T16" fmla="*/ 0 w 120"/>
                  <a:gd name="T17" fmla="*/ 0 h 188"/>
                  <a:gd name="T18" fmla="*/ 0 w 120"/>
                  <a:gd name="T19" fmla="*/ 0 h 188"/>
                  <a:gd name="T20" fmla="*/ 0 w 120"/>
                  <a:gd name="T21" fmla="*/ 0 h 188"/>
                  <a:gd name="T22" fmla="*/ 0 w 120"/>
                  <a:gd name="T23" fmla="*/ 0 h 188"/>
                  <a:gd name="T24" fmla="*/ 0 w 120"/>
                  <a:gd name="T25" fmla="*/ 0 h 188"/>
                  <a:gd name="T26" fmla="*/ 0 w 120"/>
                  <a:gd name="T27" fmla="*/ 0 h 188"/>
                  <a:gd name="T28" fmla="*/ 0 w 120"/>
                  <a:gd name="T29" fmla="*/ 0 h 188"/>
                  <a:gd name="T30" fmla="*/ 0 w 120"/>
                  <a:gd name="T31" fmla="*/ 0 h 188"/>
                  <a:gd name="T32" fmla="*/ 0 w 120"/>
                  <a:gd name="T33" fmla="*/ 0 h 1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0" h="188">
                    <a:moveTo>
                      <a:pt x="118" y="188"/>
                    </a:moveTo>
                    <a:lnTo>
                      <a:pt x="120" y="154"/>
                    </a:lnTo>
                    <a:lnTo>
                      <a:pt x="110" y="157"/>
                    </a:lnTo>
                    <a:lnTo>
                      <a:pt x="114" y="151"/>
                    </a:lnTo>
                    <a:lnTo>
                      <a:pt x="114" y="135"/>
                    </a:lnTo>
                    <a:lnTo>
                      <a:pt x="107" y="119"/>
                    </a:lnTo>
                    <a:lnTo>
                      <a:pt x="94" y="102"/>
                    </a:lnTo>
                    <a:lnTo>
                      <a:pt x="79" y="87"/>
                    </a:lnTo>
                    <a:lnTo>
                      <a:pt x="66" y="77"/>
                    </a:lnTo>
                    <a:lnTo>
                      <a:pt x="58" y="75"/>
                    </a:lnTo>
                    <a:lnTo>
                      <a:pt x="64" y="70"/>
                    </a:lnTo>
                    <a:lnTo>
                      <a:pt x="62" y="58"/>
                    </a:lnTo>
                    <a:lnTo>
                      <a:pt x="55" y="45"/>
                    </a:lnTo>
                    <a:lnTo>
                      <a:pt x="41" y="27"/>
                    </a:lnTo>
                    <a:lnTo>
                      <a:pt x="26" y="12"/>
                    </a:lnTo>
                    <a:lnTo>
                      <a:pt x="10" y="2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06" name="Line 277"/>
              <p:cNvSpPr>
                <a:spLocks noChangeShapeType="1"/>
              </p:cNvSpPr>
              <p:nvPr/>
            </p:nvSpPr>
            <p:spPr bwMode="auto">
              <a:xfrm flipH="1" flipV="1">
                <a:off x="4720" y="2937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07" name="Freeform 278"/>
              <p:cNvSpPr>
                <a:spLocks/>
              </p:cNvSpPr>
              <p:nvPr/>
            </p:nvSpPr>
            <p:spPr bwMode="auto">
              <a:xfrm>
                <a:off x="4720" y="2937"/>
                <a:ext cx="22" cy="48"/>
              </a:xfrm>
              <a:custGeom>
                <a:avLst/>
                <a:gdLst>
                  <a:gd name="T0" fmla="*/ 0 w 113"/>
                  <a:gd name="T1" fmla="*/ 0 h 190"/>
                  <a:gd name="T2" fmla="*/ 0 w 113"/>
                  <a:gd name="T3" fmla="*/ 0 h 190"/>
                  <a:gd name="T4" fmla="*/ 0 w 113"/>
                  <a:gd name="T5" fmla="*/ 0 h 190"/>
                  <a:gd name="T6" fmla="*/ 0 w 113"/>
                  <a:gd name="T7" fmla="*/ 0 h 190"/>
                  <a:gd name="T8" fmla="*/ 0 w 113"/>
                  <a:gd name="T9" fmla="*/ 0 h 190"/>
                  <a:gd name="T10" fmla="*/ 0 w 113"/>
                  <a:gd name="T11" fmla="*/ 0 h 190"/>
                  <a:gd name="T12" fmla="*/ 0 w 113"/>
                  <a:gd name="T13" fmla="*/ 0 h 190"/>
                  <a:gd name="T14" fmla="*/ 0 w 113"/>
                  <a:gd name="T15" fmla="*/ 0 h 190"/>
                  <a:gd name="T16" fmla="*/ 0 w 113"/>
                  <a:gd name="T17" fmla="*/ 0 h 190"/>
                  <a:gd name="T18" fmla="*/ 0 w 113"/>
                  <a:gd name="T19" fmla="*/ 0 h 190"/>
                  <a:gd name="T20" fmla="*/ 0 w 113"/>
                  <a:gd name="T21" fmla="*/ 0 h 190"/>
                  <a:gd name="T22" fmla="*/ 0 w 113"/>
                  <a:gd name="T23" fmla="*/ 0 h 190"/>
                  <a:gd name="T24" fmla="*/ 0 w 113"/>
                  <a:gd name="T25" fmla="*/ 0 h 190"/>
                  <a:gd name="T26" fmla="*/ 0 w 113"/>
                  <a:gd name="T27" fmla="*/ 0 h 190"/>
                  <a:gd name="T28" fmla="*/ 0 w 113"/>
                  <a:gd name="T29" fmla="*/ 0 h 190"/>
                  <a:gd name="T30" fmla="*/ 0 w 113"/>
                  <a:gd name="T31" fmla="*/ 0 h 190"/>
                  <a:gd name="T32" fmla="*/ 0 w 113"/>
                  <a:gd name="T33" fmla="*/ 0 h 190"/>
                  <a:gd name="T34" fmla="*/ 0 w 113"/>
                  <a:gd name="T35" fmla="*/ 0 h 1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13" h="190">
                    <a:moveTo>
                      <a:pt x="0" y="0"/>
                    </a:moveTo>
                    <a:lnTo>
                      <a:pt x="11" y="4"/>
                    </a:lnTo>
                    <a:lnTo>
                      <a:pt x="23" y="12"/>
                    </a:lnTo>
                    <a:lnTo>
                      <a:pt x="39" y="28"/>
                    </a:lnTo>
                    <a:lnTo>
                      <a:pt x="54" y="44"/>
                    </a:lnTo>
                    <a:lnTo>
                      <a:pt x="60" y="59"/>
                    </a:lnTo>
                    <a:lnTo>
                      <a:pt x="64" y="71"/>
                    </a:lnTo>
                    <a:lnTo>
                      <a:pt x="64" y="77"/>
                    </a:lnTo>
                    <a:lnTo>
                      <a:pt x="59" y="75"/>
                    </a:lnTo>
                    <a:lnTo>
                      <a:pt x="64" y="77"/>
                    </a:lnTo>
                    <a:lnTo>
                      <a:pt x="77" y="86"/>
                    </a:lnTo>
                    <a:lnTo>
                      <a:pt x="92" y="102"/>
                    </a:lnTo>
                    <a:lnTo>
                      <a:pt x="106" y="120"/>
                    </a:lnTo>
                    <a:lnTo>
                      <a:pt x="112" y="135"/>
                    </a:lnTo>
                    <a:lnTo>
                      <a:pt x="113" y="150"/>
                    </a:lnTo>
                    <a:lnTo>
                      <a:pt x="110" y="156"/>
                    </a:lnTo>
                    <a:lnTo>
                      <a:pt x="113" y="156"/>
                    </a:lnTo>
                    <a:lnTo>
                      <a:pt x="113" y="19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08" name="Freeform 279"/>
              <p:cNvSpPr>
                <a:spLocks/>
              </p:cNvSpPr>
              <p:nvPr/>
            </p:nvSpPr>
            <p:spPr bwMode="auto">
              <a:xfrm>
                <a:off x="4737" y="2994"/>
                <a:ext cx="5" cy="8"/>
              </a:xfrm>
              <a:custGeom>
                <a:avLst/>
                <a:gdLst>
                  <a:gd name="T0" fmla="*/ 0 w 24"/>
                  <a:gd name="T1" fmla="*/ 0 h 32"/>
                  <a:gd name="T2" fmla="*/ 0 w 24"/>
                  <a:gd name="T3" fmla="*/ 0 h 32"/>
                  <a:gd name="T4" fmla="*/ 0 w 24"/>
                  <a:gd name="T5" fmla="*/ 0 h 3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4" h="32">
                    <a:moveTo>
                      <a:pt x="24" y="0"/>
                    </a:moveTo>
                    <a:lnTo>
                      <a:pt x="22" y="32"/>
                    </a:lnTo>
                    <a:lnTo>
                      <a:pt x="0" y="2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09" name="Line 280"/>
              <p:cNvSpPr>
                <a:spLocks noChangeShapeType="1"/>
              </p:cNvSpPr>
              <p:nvPr/>
            </p:nvSpPr>
            <p:spPr bwMode="auto">
              <a:xfrm flipV="1">
                <a:off x="4729" y="2958"/>
                <a:ext cx="41" cy="4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10" name="Freeform 281"/>
              <p:cNvSpPr>
                <a:spLocks/>
              </p:cNvSpPr>
              <p:nvPr/>
            </p:nvSpPr>
            <p:spPr bwMode="auto">
              <a:xfrm>
                <a:off x="4755" y="2923"/>
                <a:ext cx="15" cy="36"/>
              </a:xfrm>
              <a:custGeom>
                <a:avLst/>
                <a:gdLst>
                  <a:gd name="T0" fmla="*/ 0 w 76"/>
                  <a:gd name="T1" fmla="*/ 0 h 142"/>
                  <a:gd name="T2" fmla="*/ 0 w 76"/>
                  <a:gd name="T3" fmla="*/ 0 h 142"/>
                  <a:gd name="T4" fmla="*/ 0 w 76"/>
                  <a:gd name="T5" fmla="*/ 0 h 142"/>
                  <a:gd name="T6" fmla="*/ 0 w 76"/>
                  <a:gd name="T7" fmla="*/ 0 h 1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6" h="142">
                    <a:moveTo>
                      <a:pt x="76" y="139"/>
                    </a:moveTo>
                    <a:lnTo>
                      <a:pt x="5" y="0"/>
                    </a:lnTo>
                    <a:lnTo>
                      <a:pt x="0" y="7"/>
                    </a:lnTo>
                    <a:lnTo>
                      <a:pt x="71" y="14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11" name="Freeform 282"/>
              <p:cNvSpPr>
                <a:spLocks/>
              </p:cNvSpPr>
              <p:nvPr/>
            </p:nvSpPr>
            <p:spPr bwMode="auto">
              <a:xfrm>
                <a:off x="4774" y="2903"/>
                <a:ext cx="18" cy="57"/>
              </a:xfrm>
              <a:custGeom>
                <a:avLst/>
                <a:gdLst>
                  <a:gd name="T0" fmla="*/ 0 w 91"/>
                  <a:gd name="T1" fmla="*/ 0 h 227"/>
                  <a:gd name="T2" fmla="*/ 0 w 91"/>
                  <a:gd name="T3" fmla="*/ 0 h 227"/>
                  <a:gd name="T4" fmla="*/ 0 w 91"/>
                  <a:gd name="T5" fmla="*/ 0 h 227"/>
                  <a:gd name="T6" fmla="*/ 0 w 91"/>
                  <a:gd name="T7" fmla="*/ 0 h 227"/>
                  <a:gd name="T8" fmla="*/ 0 w 91"/>
                  <a:gd name="T9" fmla="*/ 0 h 2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1" h="227">
                    <a:moveTo>
                      <a:pt x="5" y="227"/>
                    </a:moveTo>
                    <a:lnTo>
                      <a:pt x="24" y="215"/>
                    </a:lnTo>
                    <a:lnTo>
                      <a:pt x="0" y="205"/>
                    </a:lnTo>
                    <a:lnTo>
                      <a:pt x="91" y="136"/>
                    </a:lnTo>
                    <a:lnTo>
                      <a:pt x="24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12" name="Line 283"/>
              <p:cNvSpPr>
                <a:spLocks noChangeShapeType="1"/>
              </p:cNvSpPr>
              <p:nvPr/>
            </p:nvSpPr>
            <p:spPr bwMode="auto">
              <a:xfrm>
                <a:off x="4781" y="2901"/>
                <a:ext cx="13" cy="3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13" name="Freeform 284"/>
              <p:cNvSpPr>
                <a:spLocks/>
              </p:cNvSpPr>
              <p:nvPr/>
            </p:nvSpPr>
            <p:spPr bwMode="auto">
              <a:xfrm>
                <a:off x="4797" y="2935"/>
                <a:ext cx="5" cy="7"/>
              </a:xfrm>
              <a:custGeom>
                <a:avLst/>
                <a:gdLst>
                  <a:gd name="T0" fmla="*/ 0 w 24"/>
                  <a:gd name="T1" fmla="*/ 0 h 31"/>
                  <a:gd name="T2" fmla="*/ 0 w 24"/>
                  <a:gd name="T3" fmla="*/ 0 h 31"/>
                  <a:gd name="T4" fmla="*/ 0 w 24"/>
                  <a:gd name="T5" fmla="*/ 0 h 31"/>
                  <a:gd name="T6" fmla="*/ 0 w 24"/>
                  <a:gd name="T7" fmla="*/ 0 h 31"/>
                  <a:gd name="T8" fmla="*/ 0 w 24"/>
                  <a:gd name="T9" fmla="*/ 0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" h="31">
                    <a:moveTo>
                      <a:pt x="0" y="14"/>
                    </a:moveTo>
                    <a:lnTo>
                      <a:pt x="6" y="31"/>
                    </a:lnTo>
                    <a:lnTo>
                      <a:pt x="24" y="17"/>
                    </a:lnTo>
                    <a:lnTo>
                      <a:pt x="19" y="0"/>
                    </a:lnTo>
                    <a:lnTo>
                      <a:pt x="0" y="14"/>
                    </a:lnTo>
                    <a:close/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14" name="Freeform 285"/>
              <p:cNvSpPr>
                <a:spLocks/>
              </p:cNvSpPr>
              <p:nvPr/>
            </p:nvSpPr>
            <p:spPr bwMode="auto">
              <a:xfrm>
                <a:off x="4649" y="2941"/>
                <a:ext cx="149" cy="91"/>
              </a:xfrm>
              <a:custGeom>
                <a:avLst/>
                <a:gdLst>
                  <a:gd name="T0" fmla="*/ 0 w 746"/>
                  <a:gd name="T1" fmla="*/ 0 h 362"/>
                  <a:gd name="T2" fmla="*/ 0 w 746"/>
                  <a:gd name="T3" fmla="*/ 0 h 362"/>
                  <a:gd name="T4" fmla="*/ 0 w 746"/>
                  <a:gd name="T5" fmla="*/ 0 h 362"/>
                  <a:gd name="T6" fmla="*/ 0 w 746"/>
                  <a:gd name="T7" fmla="*/ 0 h 362"/>
                  <a:gd name="T8" fmla="*/ 0 w 746"/>
                  <a:gd name="T9" fmla="*/ 0 h 3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6" h="362">
                    <a:moveTo>
                      <a:pt x="735" y="0"/>
                    </a:moveTo>
                    <a:lnTo>
                      <a:pt x="746" y="4"/>
                    </a:lnTo>
                    <a:lnTo>
                      <a:pt x="635" y="338"/>
                    </a:lnTo>
                    <a:lnTo>
                      <a:pt x="294" y="362"/>
                    </a:lnTo>
                    <a:lnTo>
                      <a:pt x="0" y="24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15" name="Freeform 286"/>
              <p:cNvSpPr>
                <a:spLocks/>
              </p:cNvSpPr>
              <p:nvPr/>
            </p:nvSpPr>
            <p:spPr bwMode="auto">
              <a:xfrm>
                <a:off x="4667" y="2989"/>
                <a:ext cx="4" cy="12"/>
              </a:xfrm>
              <a:custGeom>
                <a:avLst/>
                <a:gdLst>
                  <a:gd name="T0" fmla="*/ 0 w 19"/>
                  <a:gd name="T1" fmla="*/ 0 h 48"/>
                  <a:gd name="T2" fmla="*/ 0 w 19"/>
                  <a:gd name="T3" fmla="*/ 0 h 48"/>
                  <a:gd name="T4" fmla="*/ 0 w 19"/>
                  <a:gd name="T5" fmla="*/ 0 h 48"/>
                  <a:gd name="T6" fmla="*/ 0 w 19"/>
                  <a:gd name="T7" fmla="*/ 0 h 4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" h="48">
                    <a:moveTo>
                      <a:pt x="19" y="48"/>
                    </a:moveTo>
                    <a:lnTo>
                      <a:pt x="8" y="29"/>
                    </a:lnTo>
                    <a:lnTo>
                      <a:pt x="1" y="15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16" name="Line 287"/>
              <p:cNvSpPr>
                <a:spLocks noChangeShapeType="1"/>
              </p:cNvSpPr>
              <p:nvPr/>
            </p:nvSpPr>
            <p:spPr bwMode="auto">
              <a:xfrm flipV="1">
                <a:off x="4667" y="298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17" name="Line 288"/>
              <p:cNvSpPr>
                <a:spLocks noChangeShapeType="1"/>
              </p:cNvSpPr>
              <p:nvPr/>
            </p:nvSpPr>
            <p:spPr bwMode="auto">
              <a:xfrm flipV="1">
                <a:off x="4680" y="2960"/>
                <a:ext cx="16" cy="1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18" name="Freeform 289"/>
              <p:cNvSpPr>
                <a:spLocks/>
              </p:cNvSpPr>
              <p:nvPr/>
            </p:nvSpPr>
            <p:spPr bwMode="auto">
              <a:xfrm>
                <a:off x="4689" y="2958"/>
                <a:ext cx="4" cy="5"/>
              </a:xfrm>
              <a:custGeom>
                <a:avLst/>
                <a:gdLst>
                  <a:gd name="T0" fmla="*/ 0 w 18"/>
                  <a:gd name="T1" fmla="*/ 0 h 19"/>
                  <a:gd name="T2" fmla="*/ 0 w 18"/>
                  <a:gd name="T3" fmla="*/ 0 h 19"/>
                  <a:gd name="T4" fmla="*/ 0 w 18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" h="19">
                    <a:moveTo>
                      <a:pt x="18" y="19"/>
                    </a:moveTo>
                    <a:lnTo>
                      <a:pt x="5" y="3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19" name="Line 290"/>
              <p:cNvSpPr>
                <a:spLocks noChangeShapeType="1"/>
              </p:cNvSpPr>
              <p:nvPr/>
            </p:nvSpPr>
            <p:spPr bwMode="auto">
              <a:xfrm>
                <a:off x="4693" y="296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20" name="Line 291"/>
              <p:cNvSpPr>
                <a:spLocks noChangeShapeType="1"/>
              </p:cNvSpPr>
              <p:nvPr/>
            </p:nvSpPr>
            <p:spPr bwMode="auto">
              <a:xfrm flipV="1">
                <a:off x="4702" y="2918"/>
                <a:ext cx="37" cy="3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21" name="Freeform 292"/>
              <p:cNvSpPr>
                <a:spLocks/>
              </p:cNvSpPr>
              <p:nvPr/>
            </p:nvSpPr>
            <p:spPr bwMode="auto">
              <a:xfrm>
                <a:off x="4733" y="2915"/>
                <a:ext cx="4" cy="5"/>
              </a:xfrm>
              <a:custGeom>
                <a:avLst/>
                <a:gdLst>
                  <a:gd name="T0" fmla="*/ 0 w 17"/>
                  <a:gd name="T1" fmla="*/ 0 h 20"/>
                  <a:gd name="T2" fmla="*/ 0 w 17"/>
                  <a:gd name="T3" fmla="*/ 0 h 20"/>
                  <a:gd name="T4" fmla="*/ 0 w 17"/>
                  <a:gd name="T5" fmla="*/ 0 h 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" h="20">
                    <a:moveTo>
                      <a:pt x="17" y="20"/>
                    </a:moveTo>
                    <a:lnTo>
                      <a:pt x="4" y="1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22" name="Line 293"/>
              <p:cNvSpPr>
                <a:spLocks noChangeShapeType="1"/>
              </p:cNvSpPr>
              <p:nvPr/>
            </p:nvSpPr>
            <p:spPr bwMode="auto">
              <a:xfrm>
                <a:off x="4737" y="292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23" name="Line 294"/>
              <p:cNvSpPr>
                <a:spLocks noChangeShapeType="1"/>
              </p:cNvSpPr>
              <p:nvPr/>
            </p:nvSpPr>
            <p:spPr bwMode="auto">
              <a:xfrm>
                <a:off x="4760" y="2919"/>
                <a:ext cx="13" cy="3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24" name="Line 295"/>
              <p:cNvSpPr>
                <a:spLocks noChangeShapeType="1"/>
              </p:cNvSpPr>
              <p:nvPr/>
            </p:nvSpPr>
            <p:spPr bwMode="auto">
              <a:xfrm flipV="1">
                <a:off x="4771" y="2930"/>
                <a:ext cx="18" cy="1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25" name="Freeform 296"/>
              <p:cNvSpPr>
                <a:spLocks/>
              </p:cNvSpPr>
              <p:nvPr/>
            </p:nvSpPr>
            <p:spPr bwMode="auto">
              <a:xfrm>
                <a:off x="4770" y="2901"/>
                <a:ext cx="16" cy="28"/>
              </a:xfrm>
              <a:custGeom>
                <a:avLst/>
                <a:gdLst>
                  <a:gd name="T0" fmla="*/ 0 w 79"/>
                  <a:gd name="T1" fmla="*/ 0 h 113"/>
                  <a:gd name="T2" fmla="*/ 0 w 79"/>
                  <a:gd name="T3" fmla="*/ 0 h 113"/>
                  <a:gd name="T4" fmla="*/ 0 w 79"/>
                  <a:gd name="T5" fmla="*/ 0 h 113"/>
                  <a:gd name="T6" fmla="*/ 0 w 79"/>
                  <a:gd name="T7" fmla="*/ 0 h 113"/>
                  <a:gd name="T8" fmla="*/ 0 w 79"/>
                  <a:gd name="T9" fmla="*/ 0 h 113"/>
                  <a:gd name="T10" fmla="*/ 0 w 79"/>
                  <a:gd name="T11" fmla="*/ 0 h 113"/>
                  <a:gd name="T12" fmla="*/ 0 w 79"/>
                  <a:gd name="T13" fmla="*/ 0 h 113"/>
                  <a:gd name="T14" fmla="*/ 0 w 79"/>
                  <a:gd name="T15" fmla="*/ 0 h 113"/>
                  <a:gd name="T16" fmla="*/ 0 w 79"/>
                  <a:gd name="T17" fmla="*/ 0 h 113"/>
                  <a:gd name="T18" fmla="*/ 0 w 79"/>
                  <a:gd name="T19" fmla="*/ 0 h 113"/>
                  <a:gd name="T20" fmla="*/ 0 w 79"/>
                  <a:gd name="T21" fmla="*/ 0 h 11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" h="113">
                    <a:moveTo>
                      <a:pt x="79" y="113"/>
                    </a:moveTo>
                    <a:lnTo>
                      <a:pt x="73" y="98"/>
                    </a:lnTo>
                    <a:lnTo>
                      <a:pt x="59" y="82"/>
                    </a:lnTo>
                    <a:lnTo>
                      <a:pt x="44" y="65"/>
                    </a:lnTo>
                    <a:lnTo>
                      <a:pt x="32" y="56"/>
                    </a:lnTo>
                    <a:lnTo>
                      <a:pt x="30" y="55"/>
                    </a:lnTo>
                    <a:lnTo>
                      <a:pt x="31" y="43"/>
                    </a:lnTo>
                    <a:lnTo>
                      <a:pt x="30" y="38"/>
                    </a:lnTo>
                    <a:lnTo>
                      <a:pt x="21" y="25"/>
                    </a:lnTo>
                    <a:lnTo>
                      <a:pt x="8" y="7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26" name="Freeform 297"/>
              <p:cNvSpPr>
                <a:spLocks/>
              </p:cNvSpPr>
              <p:nvPr/>
            </p:nvSpPr>
            <p:spPr bwMode="auto">
              <a:xfrm>
                <a:off x="4759" y="2875"/>
                <a:ext cx="12" cy="13"/>
              </a:xfrm>
              <a:custGeom>
                <a:avLst/>
                <a:gdLst>
                  <a:gd name="T0" fmla="*/ 0 w 62"/>
                  <a:gd name="T1" fmla="*/ 0 h 55"/>
                  <a:gd name="T2" fmla="*/ 0 w 62"/>
                  <a:gd name="T3" fmla="*/ 0 h 55"/>
                  <a:gd name="T4" fmla="*/ 0 w 62"/>
                  <a:gd name="T5" fmla="*/ 0 h 55"/>
                  <a:gd name="T6" fmla="*/ 0 w 62"/>
                  <a:gd name="T7" fmla="*/ 0 h 55"/>
                  <a:gd name="T8" fmla="*/ 0 w 62"/>
                  <a:gd name="T9" fmla="*/ 0 h 55"/>
                  <a:gd name="T10" fmla="*/ 0 w 62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" h="55">
                    <a:moveTo>
                      <a:pt x="62" y="55"/>
                    </a:moveTo>
                    <a:lnTo>
                      <a:pt x="58" y="48"/>
                    </a:lnTo>
                    <a:lnTo>
                      <a:pt x="45" y="30"/>
                    </a:lnTo>
                    <a:lnTo>
                      <a:pt x="30" y="15"/>
                    </a:lnTo>
                    <a:lnTo>
                      <a:pt x="14" y="5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27" name="Freeform 298"/>
              <p:cNvSpPr>
                <a:spLocks/>
              </p:cNvSpPr>
              <p:nvPr/>
            </p:nvSpPr>
            <p:spPr bwMode="auto">
              <a:xfrm>
                <a:off x="4754" y="2893"/>
                <a:ext cx="27" cy="45"/>
              </a:xfrm>
              <a:custGeom>
                <a:avLst/>
                <a:gdLst>
                  <a:gd name="T0" fmla="*/ 0 w 134"/>
                  <a:gd name="T1" fmla="*/ 0 h 181"/>
                  <a:gd name="T2" fmla="*/ 0 w 134"/>
                  <a:gd name="T3" fmla="*/ 0 h 181"/>
                  <a:gd name="T4" fmla="*/ 0 w 134"/>
                  <a:gd name="T5" fmla="*/ 0 h 181"/>
                  <a:gd name="T6" fmla="*/ 0 w 134"/>
                  <a:gd name="T7" fmla="*/ 0 h 181"/>
                  <a:gd name="T8" fmla="*/ 0 w 134"/>
                  <a:gd name="T9" fmla="*/ 0 h 181"/>
                  <a:gd name="T10" fmla="*/ 0 w 134"/>
                  <a:gd name="T11" fmla="*/ 0 h 181"/>
                  <a:gd name="T12" fmla="*/ 0 w 134"/>
                  <a:gd name="T13" fmla="*/ 0 h 181"/>
                  <a:gd name="T14" fmla="*/ 0 w 134"/>
                  <a:gd name="T15" fmla="*/ 0 h 181"/>
                  <a:gd name="T16" fmla="*/ 0 w 134"/>
                  <a:gd name="T17" fmla="*/ 0 h 181"/>
                  <a:gd name="T18" fmla="*/ 0 w 134"/>
                  <a:gd name="T19" fmla="*/ 0 h 181"/>
                  <a:gd name="T20" fmla="*/ 0 w 134"/>
                  <a:gd name="T21" fmla="*/ 0 h 181"/>
                  <a:gd name="T22" fmla="*/ 0 w 134"/>
                  <a:gd name="T23" fmla="*/ 0 h 181"/>
                  <a:gd name="T24" fmla="*/ 0 w 134"/>
                  <a:gd name="T25" fmla="*/ 0 h 181"/>
                  <a:gd name="T26" fmla="*/ 0 w 134"/>
                  <a:gd name="T27" fmla="*/ 0 h 181"/>
                  <a:gd name="T28" fmla="*/ 0 w 134"/>
                  <a:gd name="T29" fmla="*/ 0 h 181"/>
                  <a:gd name="T30" fmla="*/ 0 w 134"/>
                  <a:gd name="T31" fmla="*/ 0 h 181"/>
                  <a:gd name="T32" fmla="*/ 0 w 134"/>
                  <a:gd name="T33" fmla="*/ 0 h 181"/>
                  <a:gd name="T34" fmla="*/ 0 w 134"/>
                  <a:gd name="T35" fmla="*/ 0 h 181"/>
                  <a:gd name="T36" fmla="*/ 0 w 134"/>
                  <a:gd name="T37" fmla="*/ 0 h 181"/>
                  <a:gd name="T38" fmla="*/ 0 w 134"/>
                  <a:gd name="T39" fmla="*/ 0 h 181"/>
                  <a:gd name="T40" fmla="*/ 0 w 134"/>
                  <a:gd name="T41" fmla="*/ 0 h 18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34" h="181">
                    <a:moveTo>
                      <a:pt x="4" y="3"/>
                    </a:moveTo>
                    <a:lnTo>
                      <a:pt x="0" y="0"/>
                    </a:lnTo>
                    <a:lnTo>
                      <a:pt x="4" y="3"/>
                    </a:lnTo>
                    <a:lnTo>
                      <a:pt x="16" y="21"/>
                    </a:lnTo>
                    <a:lnTo>
                      <a:pt x="18" y="24"/>
                    </a:lnTo>
                    <a:lnTo>
                      <a:pt x="21" y="37"/>
                    </a:lnTo>
                    <a:lnTo>
                      <a:pt x="10" y="33"/>
                    </a:lnTo>
                    <a:lnTo>
                      <a:pt x="21" y="37"/>
                    </a:lnTo>
                    <a:lnTo>
                      <a:pt x="35" y="46"/>
                    </a:lnTo>
                    <a:lnTo>
                      <a:pt x="52" y="61"/>
                    </a:lnTo>
                    <a:lnTo>
                      <a:pt x="66" y="78"/>
                    </a:lnTo>
                    <a:lnTo>
                      <a:pt x="73" y="91"/>
                    </a:lnTo>
                    <a:lnTo>
                      <a:pt x="74" y="104"/>
                    </a:lnTo>
                    <a:lnTo>
                      <a:pt x="79" y="98"/>
                    </a:lnTo>
                    <a:lnTo>
                      <a:pt x="85" y="103"/>
                    </a:lnTo>
                    <a:lnTo>
                      <a:pt x="99" y="112"/>
                    </a:lnTo>
                    <a:lnTo>
                      <a:pt x="112" y="128"/>
                    </a:lnTo>
                    <a:lnTo>
                      <a:pt x="126" y="145"/>
                    </a:lnTo>
                    <a:lnTo>
                      <a:pt x="132" y="160"/>
                    </a:lnTo>
                    <a:lnTo>
                      <a:pt x="134" y="176"/>
                    </a:lnTo>
                    <a:lnTo>
                      <a:pt x="131" y="18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28" name="Freeform 299"/>
              <p:cNvSpPr>
                <a:spLocks/>
              </p:cNvSpPr>
              <p:nvPr/>
            </p:nvSpPr>
            <p:spPr bwMode="auto">
              <a:xfrm>
                <a:off x="4786" y="2929"/>
                <a:ext cx="1" cy="5"/>
              </a:xfrm>
              <a:custGeom>
                <a:avLst/>
                <a:gdLst>
                  <a:gd name="T0" fmla="*/ 0 w 3"/>
                  <a:gd name="T1" fmla="*/ 0 h 20"/>
                  <a:gd name="T2" fmla="*/ 0 w 3"/>
                  <a:gd name="T3" fmla="*/ 0 h 20"/>
                  <a:gd name="T4" fmla="*/ 0 w 3"/>
                  <a:gd name="T5" fmla="*/ 0 h 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" h="20">
                    <a:moveTo>
                      <a:pt x="0" y="20"/>
                    </a:moveTo>
                    <a:lnTo>
                      <a:pt x="3" y="15"/>
                    </a:lnTo>
                    <a:lnTo>
                      <a:pt x="2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29" name="Line 300"/>
              <p:cNvSpPr>
                <a:spLocks noChangeShapeType="1"/>
              </p:cNvSpPr>
              <p:nvPr/>
            </p:nvSpPr>
            <p:spPr bwMode="auto">
              <a:xfrm>
                <a:off x="4797" y="2933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30" name="Freeform 301"/>
              <p:cNvSpPr>
                <a:spLocks/>
              </p:cNvSpPr>
              <p:nvPr/>
            </p:nvSpPr>
            <p:spPr bwMode="auto">
              <a:xfrm>
                <a:off x="4788" y="2867"/>
                <a:ext cx="16" cy="21"/>
              </a:xfrm>
              <a:custGeom>
                <a:avLst/>
                <a:gdLst>
                  <a:gd name="T0" fmla="*/ 0 w 81"/>
                  <a:gd name="T1" fmla="*/ 0 h 85"/>
                  <a:gd name="T2" fmla="*/ 0 w 81"/>
                  <a:gd name="T3" fmla="*/ 0 h 85"/>
                  <a:gd name="T4" fmla="*/ 0 w 81"/>
                  <a:gd name="T5" fmla="*/ 0 h 85"/>
                  <a:gd name="T6" fmla="*/ 0 w 81"/>
                  <a:gd name="T7" fmla="*/ 0 h 85"/>
                  <a:gd name="T8" fmla="*/ 0 w 81"/>
                  <a:gd name="T9" fmla="*/ 0 h 85"/>
                  <a:gd name="T10" fmla="*/ 0 w 81"/>
                  <a:gd name="T11" fmla="*/ 0 h 85"/>
                  <a:gd name="T12" fmla="*/ 0 w 81"/>
                  <a:gd name="T13" fmla="*/ 0 h 85"/>
                  <a:gd name="T14" fmla="*/ 0 w 81"/>
                  <a:gd name="T15" fmla="*/ 0 h 85"/>
                  <a:gd name="T16" fmla="*/ 0 w 81"/>
                  <a:gd name="T17" fmla="*/ 0 h 85"/>
                  <a:gd name="T18" fmla="*/ 0 w 81"/>
                  <a:gd name="T19" fmla="*/ 0 h 85"/>
                  <a:gd name="T20" fmla="*/ 0 w 81"/>
                  <a:gd name="T21" fmla="*/ 0 h 85"/>
                  <a:gd name="T22" fmla="*/ 0 w 81"/>
                  <a:gd name="T23" fmla="*/ 0 h 85"/>
                  <a:gd name="T24" fmla="*/ 0 w 81"/>
                  <a:gd name="T25" fmla="*/ 0 h 85"/>
                  <a:gd name="T26" fmla="*/ 0 w 81"/>
                  <a:gd name="T27" fmla="*/ 0 h 85"/>
                  <a:gd name="T28" fmla="*/ 0 w 81"/>
                  <a:gd name="T29" fmla="*/ 0 h 85"/>
                  <a:gd name="T30" fmla="*/ 0 w 81"/>
                  <a:gd name="T31" fmla="*/ 0 h 85"/>
                  <a:gd name="T32" fmla="*/ 0 w 81"/>
                  <a:gd name="T33" fmla="*/ 0 h 85"/>
                  <a:gd name="T34" fmla="*/ 0 w 81"/>
                  <a:gd name="T35" fmla="*/ 0 h 85"/>
                  <a:gd name="T36" fmla="*/ 0 w 81"/>
                  <a:gd name="T37" fmla="*/ 0 h 85"/>
                  <a:gd name="T38" fmla="*/ 0 w 81"/>
                  <a:gd name="T39" fmla="*/ 0 h 8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1" h="85">
                    <a:moveTo>
                      <a:pt x="66" y="84"/>
                    </a:moveTo>
                    <a:lnTo>
                      <a:pt x="70" y="85"/>
                    </a:lnTo>
                    <a:lnTo>
                      <a:pt x="77" y="82"/>
                    </a:lnTo>
                    <a:lnTo>
                      <a:pt x="81" y="77"/>
                    </a:lnTo>
                    <a:lnTo>
                      <a:pt x="77" y="61"/>
                    </a:lnTo>
                    <a:lnTo>
                      <a:pt x="70" y="46"/>
                    </a:lnTo>
                    <a:lnTo>
                      <a:pt x="56" y="30"/>
                    </a:lnTo>
                    <a:lnTo>
                      <a:pt x="40" y="14"/>
                    </a:lnTo>
                    <a:lnTo>
                      <a:pt x="27" y="5"/>
                    </a:lnTo>
                    <a:lnTo>
                      <a:pt x="13" y="0"/>
                    </a:lnTo>
                    <a:lnTo>
                      <a:pt x="6" y="1"/>
                    </a:lnTo>
                    <a:lnTo>
                      <a:pt x="3" y="6"/>
                    </a:lnTo>
                    <a:lnTo>
                      <a:pt x="3" y="9"/>
                    </a:lnTo>
                    <a:lnTo>
                      <a:pt x="0" y="10"/>
                    </a:lnTo>
                    <a:lnTo>
                      <a:pt x="13" y="14"/>
                    </a:lnTo>
                    <a:lnTo>
                      <a:pt x="27" y="25"/>
                    </a:lnTo>
                    <a:lnTo>
                      <a:pt x="43" y="40"/>
                    </a:lnTo>
                    <a:lnTo>
                      <a:pt x="56" y="58"/>
                    </a:lnTo>
                    <a:lnTo>
                      <a:pt x="63" y="74"/>
                    </a:lnTo>
                    <a:lnTo>
                      <a:pt x="66" y="84"/>
                    </a:lnTo>
                    <a:close/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31" name="Freeform 302"/>
              <p:cNvSpPr>
                <a:spLocks/>
              </p:cNvSpPr>
              <p:nvPr/>
            </p:nvSpPr>
            <p:spPr bwMode="auto">
              <a:xfrm>
                <a:off x="4770" y="2859"/>
                <a:ext cx="14" cy="17"/>
              </a:xfrm>
              <a:custGeom>
                <a:avLst/>
                <a:gdLst>
                  <a:gd name="T0" fmla="*/ 0 w 71"/>
                  <a:gd name="T1" fmla="*/ 0 h 67"/>
                  <a:gd name="T2" fmla="*/ 0 w 71"/>
                  <a:gd name="T3" fmla="*/ 0 h 67"/>
                  <a:gd name="T4" fmla="*/ 0 w 71"/>
                  <a:gd name="T5" fmla="*/ 0 h 67"/>
                  <a:gd name="T6" fmla="*/ 0 w 71"/>
                  <a:gd name="T7" fmla="*/ 0 h 67"/>
                  <a:gd name="T8" fmla="*/ 0 w 71"/>
                  <a:gd name="T9" fmla="*/ 0 h 67"/>
                  <a:gd name="T10" fmla="*/ 0 w 71"/>
                  <a:gd name="T11" fmla="*/ 0 h 67"/>
                  <a:gd name="T12" fmla="*/ 0 w 71"/>
                  <a:gd name="T13" fmla="*/ 0 h 67"/>
                  <a:gd name="T14" fmla="*/ 0 w 71"/>
                  <a:gd name="T15" fmla="*/ 0 h 67"/>
                  <a:gd name="T16" fmla="*/ 0 w 71"/>
                  <a:gd name="T17" fmla="*/ 0 h 67"/>
                  <a:gd name="T18" fmla="*/ 0 w 71"/>
                  <a:gd name="T19" fmla="*/ 0 h 67"/>
                  <a:gd name="T20" fmla="*/ 0 w 71"/>
                  <a:gd name="T21" fmla="*/ 0 h 67"/>
                  <a:gd name="T22" fmla="*/ 0 w 71"/>
                  <a:gd name="T23" fmla="*/ 0 h 67"/>
                  <a:gd name="T24" fmla="*/ 0 w 71"/>
                  <a:gd name="T25" fmla="*/ 0 h 67"/>
                  <a:gd name="T26" fmla="*/ 0 w 71"/>
                  <a:gd name="T27" fmla="*/ 0 h 6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71" h="67">
                    <a:moveTo>
                      <a:pt x="71" y="57"/>
                    </a:moveTo>
                    <a:lnTo>
                      <a:pt x="67" y="48"/>
                    </a:lnTo>
                    <a:lnTo>
                      <a:pt x="54" y="29"/>
                    </a:lnTo>
                    <a:lnTo>
                      <a:pt x="38" y="15"/>
                    </a:lnTo>
                    <a:lnTo>
                      <a:pt x="23" y="3"/>
                    </a:lnTo>
                    <a:lnTo>
                      <a:pt x="8" y="0"/>
                    </a:lnTo>
                    <a:lnTo>
                      <a:pt x="2" y="1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11" y="17"/>
                    </a:lnTo>
                    <a:lnTo>
                      <a:pt x="27" y="27"/>
                    </a:lnTo>
                    <a:lnTo>
                      <a:pt x="43" y="42"/>
                    </a:lnTo>
                    <a:lnTo>
                      <a:pt x="55" y="59"/>
                    </a:lnTo>
                    <a:lnTo>
                      <a:pt x="59" y="67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32" name="Line 303"/>
              <p:cNvSpPr>
                <a:spLocks noChangeShapeType="1"/>
              </p:cNvSpPr>
              <p:nvPr/>
            </p:nvSpPr>
            <p:spPr bwMode="auto">
              <a:xfrm flipH="1">
                <a:off x="4763" y="2908"/>
                <a:ext cx="17" cy="1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33" name="Freeform 304"/>
              <p:cNvSpPr>
                <a:spLocks/>
              </p:cNvSpPr>
              <p:nvPr/>
            </p:nvSpPr>
            <p:spPr bwMode="auto">
              <a:xfrm>
                <a:off x="4727" y="2932"/>
                <a:ext cx="39" cy="58"/>
              </a:xfrm>
              <a:custGeom>
                <a:avLst/>
                <a:gdLst>
                  <a:gd name="T0" fmla="*/ 0 w 198"/>
                  <a:gd name="T1" fmla="*/ 0 h 235"/>
                  <a:gd name="T2" fmla="*/ 0 w 198"/>
                  <a:gd name="T3" fmla="*/ 0 h 235"/>
                  <a:gd name="T4" fmla="*/ 0 w 198"/>
                  <a:gd name="T5" fmla="*/ 0 h 235"/>
                  <a:gd name="T6" fmla="*/ 0 w 198"/>
                  <a:gd name="T7" fmla="*/ 0 h 235"/>
                  <a:gd name="T8" fmla="*/ 0 w 198"/>
                  <a:gd name="T9" fmla="*/ 0 h 235"/>
                  <a:gd name="T10" fmla="*/ 0 w 198"/>
                  <a:gd name="T11" fmla="*/ 0 h 235"/>
                  <a:gd name="T12" fmla="*/ 0 w 198"/>
                  <a:gd name="T13" fmla="*/ 0 h 235"/>
                  <a:gd name="T14" fmla="*/ 0 w 198"/>
                  <a:gd name="T15" fmla="*/ 0 h 235"/>
                  <a:gd name="T16" fmla="*/ 0 w 198"/>
                  <a:gd name="T17" fmla="*/ 0 h 235"/>
                  <a:gd name="T18" fmla="*/ 0 w 198"/>
                  <a:gd name="T19" fmla="*/ 0 h 235"/>
                  <a:gd name="T20" fmla="*/ 0 w 198"/>
                  <a:gd name="T21" fmla="*/ 0 h 235"/>
                  <a:gd name="T22" fmla="*/ 0 w 198"/>
                  <a:gd name="T23" fmla="*/ 0 h 2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8" h="235">
                    <a:moveTo>
                      <a:pt x="142" y="0"/>
                    </a:moveTo>
                    <a:lnTo>
                      <a:pt x="143" y="7"/>
                    </a:lnTo>
                    <a:lnTo>
                      <a:pt x="143" y="19"/>
                    </a:lnTo>
                    <a:lnTo>
                      <a:pt x="132" y="14"/>
                    </a:lnTo>
                    <a:lnTo>
                      <a:pt x="143" y="19"/>
                    </a:lnTo>
                    <a:lnTo>
                      <a:pt x="157" y="28"/>
                    </a:lnTo>
                    <a:lnTo>
                      <a:pt x="171" y="44"/>
                    </a:lnTo>
                    <a:lnTo>
                      <a:pt x="185" y="60"/>
                    </a:lnTo>
                    <a:lnTo>
                      <a:pt x="191" y="75"/>
                    </a:lnTo>
                    <a:lnTo>
                      <a:pt x="192" y="89"/>
                    </a:lnTo>
                    <a:lnTo>
                      <a:pt x="198" y="83"/>
                    </a:lnTo>
                    <a:lnTo>
                      <a:pt x="0" y="23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34" name="Line 305"/>
              <p:cNvSpPr>
                <a:spLocks noChangeShapeType="1"/>
              </p:cNvSpPr>
              <p:nvPr/>
            </p:nvSpPr>
            <p:spPr bwMode="auto">
              <a:xfrm flipH="1" flipV="1">
                <a:off x="4713" y="2964"/>
                <a:ext cx="14" cy="3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35" name="Line 306"/>
              <p:cNvSpPr>
                <a:spLocks noChangeShapeType="1"/>
              </p:cNvSpPr>
              <p:nvPr/>
            </p:nvSpPr>
            <p:spPr bwMode="auto">
              <a:xfrm>
                <a:off x="4715" y="2960"/>
                <a:ext cx="14" cy="3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36" name="Line 307"/>
              <p:cNvSpPr>
                <a:spLocks noChangeShapeType="1"/>
              </p:cNvSpPr>
              <p:nvPr/>
            </p:nvSpPr>
            <p:spPr bwMode="auto">
              <a:xfrm flipH="1">
                <a:off x="4720" y="2995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37" name="Line 308"/>
              <p:cNvSpPr>
                <a:spLocks noChangeShapeType="1"/>
              </p:cNvSpPr>
              <p:nvPr/>
            </p:nvSpPr>
            <p:spPr bwMode="auto">
              <a:xfrm flipH="1">
                <a:off x="4724" y="3012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38" name="Freeform 309"/>
              <p:cNvSpPr>
                <a:spLocks/>
              </p:cNvSpPr>
              <p:nvPr/>
            </p:nvSpPr>
            <p:spPr bwMode="auto">
              <a:xfrm>
                <a:off x="4729" y="3009"/>
                <a:ext cx="35" cy="14"/>
              </a:xfrm>
              <a:custGeom>
                <a:avLst/>
                <a:gdLst>
                  <a:gd name="T0" fmla="*/ 0 w 172"/>
                  <a:gd name="T1" fmla="*/ 0 h 52"/>
                  <a:gd name="T2" fmla="*/ 0 w 172"/>
                  <a:gd name="T3" fmla="*/ 0 h 52"/>
                  <a:gd name="T4" fmla="*/ 0 w 172"/>
                  <a:gd name="T5" fmla="*/ 0 h 52"/>
                  <a:gd name="T6" fmla="*/ 0 w 172"/>
                  <a:gd name="T7" fmla="*/ 0 h 5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2" h="52">
                    <a:moveTo>
                      <a:pt x="0" y="52"/>
                    </a:moveTo>
                    <a:lnTo>
                      <a:pt x="1" y="2"/>
                    </a:lnTo>
                    <a:lnTo>
                      <a:pt x="77" y="0"/>
                    </a:lnTo>
                    <a:lnTo>
                      <a:pt x="172" y="4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39" name="Line 310"/>
              <p:cNvSpPr>
                <a:spLocks noChangeShapeType="1"/>
              </p:cNvSpPr>
              <p:nvPr/>
            </p:nvSpPr>
            <p:spPr bwMode="auto">
              <a:xfrm flipH="1">
                <a:off x="4711" y="3019"/>
                <a:ext cx="59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40" name="Line 311"/>
              <p:cNvSpPr>
                <a:spLocks noChangeShapeType="1"/>
              </p:cNvSpPr>
              <p:nvPr/>
            </p:nvSpPr>
            <p:spPr bwMode="auto">
              <a:xfrm>
                <a:off x="4706" y="3023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41" name="Line 312"/>
              <p:cNvSpPr>
                <a:spLocks noChangeShapeType="1"/>
              </p:cNvSpPr>
              <p:nvPr/>
            </p:nvSpPr>
            <p:spPr bwMode="auto">
              <a:xfrm>
                <a:off x="4705" y="3011"/>
                <a:ext cx="9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42" name="Line 313"/>
              <p:cNvSpPr>
                <a:spLocks noChangeShapeType="1"/>
              </p:cNvSpPr>
              <p:nvPr/>
            </p:nvSpPr>
            <p:spPr bwMode="auto">
              <a:xfrm flipH="1">
                <a:off x="4693" y="2974"/>
                <a:ext cx="20" cy="2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43" name="Freeform 314"/>
              <p:cNvSpPr>
                <a:spLocks/>
              </p:cNvSpPr>
              <p:nvPr/>
            </p:nvSpPr>
            <p:spPr bwMode="auto">
              <a:xfrm>
                <a:off x="4710" y="2937"/>
                <a:ext cx="4" cy="5"/>
              </a:xfrm>
              <a:custGeom>
                <a:avLst/>
                <a:gdLst>
                  <a:gd name="T0" fmla="*/ 0 w 16"/>
                  <a:gd name="T1" fmla="*/ 0 h 21"/>
                  <a:gd name="T2" fmla="*/ 0 w 16"/>
                  <a:gd name="T3" fmla="*/ 0 h 21"/>
                  <a:gd name="T4" fmla="*/ 0 w 16"/>
                  <a:gd name="T5" fmla="*/ 0 h 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6" h="21">
                    <a:moveTo>
                      <a:pt x="16" y="21"/>
                    </a:moveTo>
                    <a:lnTo>
                      <a:pt x="14" y="16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44" name="Freeform 315"/>
              <p:cNvSpPr>
                <a:spLocks/>
              </p:cNvSpPr>
              <p:nvPr/>
            </p:nvSpPr>
            <p:spPr bwMode="auto">
              <a:xfrm>
                <a:off x="4710" y="2908"/>
                <a:ext cx="4" cy="13"/>
              </a:xfrm>
              <a:custGeom>
                <a:avLst/>
                <a:gdLst>
                  <a:gd name="T0" fmla="*/ 0 w 21"/>
                  <a:gd name="T1" fmla="*/ 0 h 55"/>
                  <a:gd name="T2" fmla="*/ 0 w 21"/>
                  <a:gd name="T3" fmla="*/ 0 h 55"/>
                  <a:gd name="T4" fmla="*/ 0 w 21"/>
                  <a:gd name="T5" fmla="*/ 0 h 55"/>
                  <a:gd name="T6" fmla="*/ 0 w 21"/>
                  <a:gd name="T7" fmla="*/ 0 h 55"/>
                  <a:gd name="T8" fmla="*/ 0 w 21"/>
                  <a:gd name="T9" fmla="*/ 0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" h="55">
                    <a:moveTo>
                      <a:pt x="0" y="55"/>
                    </a:moveTo>
                    <a:lnTo>
                      <a:pt x="10" y="40"/>
                    </a:lnTo>
                    <a:lnTo>
                      <a:pt x="18" y="24"/>
                    </a:lnTo>
                    <a:lnTo>
                      <a:pt x="21" y="8"/>
                    </a:lnTo>
                    <a:lnTo>
                      <a:pt x="19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89125" name="Group 316"/>
            <p:cNvGrpSpPr>
              <a:grpSpLocks/>
            </p:cNvGrpSpPr>
            <p:nvPr/>
          </p:nvGrpSpPr>
          <p:grpSpPr bwMode="auto">
            <a:xfrm>
              <a:off x="3661" y="3190"/>
              <a:ext cx="264" cy="165"/>
              <a:chOff x="3661" y="2855"/>
              <a:chExt cx="264" cy="165"/>
            </a:xfrm>
          </p:grpSpPr>
          <p:sp>
            <p:nvSpPr>
              <p:cNvPr id="90087" name="Freeform 317"/>
              <p:cNvSpPr>
                <a:spLocks/>
              </p:cNvSpPr>
              <p:nvPr/>
            </p:nvSpPr>
            <p:spPr bwMode="auto">
              <a:xfrm>
                <a:off x="3789" y="2878"/>
                <a:ext cx="59" cy="115"/>
              </a:xfrm>
              <a:custGeom>
                <a:avLst/>
                <a:gdLst>
                  <a:gd name="T0" fmla="*/ 0 w 296"/>
                  <a:gd name="T1" fmla="*/ 0 h 462"/>
                  <a:gd name="T2" fmla="*/ 0 w 296"/>
                  <a:gd name="T3" fmla="*/ 0 h 462"/>
                  <a:gd name="T4" fmla="*/ 0 w 296"/>
                  <a:gd name="T5" fmla="*/ 0 h 462"/>
                  <a:gd name="T6" fmla="*/ 0 w 296"/>
                  <a:gd name="T7" fmla="*/ 0 h 462"/>
                  <a:gd name="T8" fmla="*/ 0 w 296"/>
                  <a:gd name="T9" fmla="*/ 0 h 462"/>
                  <a:gd name="T10" fmla="*/ 0 w 296"/>
                  <a:gd name="T11" fmla="*/ 0 h 462"/>
                  <a:gd name="T12" fmla="*/ 0 w 296"/>
                  <a:gd name="T13" fmla="*/ 0 h 462"/>
                  <a:gd name="T14" fmla="*/ 0 w 296"/>
                  <a:gd name="T15" fmla="*/ 0 h 462"/>
                  <a:gd name="T16" fmla="*/ 0 w 296"/>
                  <a:gd name="T17" fmla="*/ 0 h 462"/>
                  <a:gd name="T18" fmla="*/ 0 w 296"/>
                  <a:gd name="T19" fmla="*/ 0 h 462"/>
                  <a:gd name="T20" fmla="*/ 0 w 296"/>
                  <a:gd name="T21" fmla="*/ 0 h 462"/>
                  <a:gd name="T22" fmla="*/ 0 w 296"/>
                  <a:gd name="T23" fmla="*/ 0 h 462"/>
                  <a:gd name="T24" fmla="*/ 0 w 296"/>
                  <a:gd name="T25" fmla="*/ 0 h 462"/>
                  <a:gd name="T26" fmla="*/ 0 w 296"/>
                  <a:gd name="T27" fmla="*/ 0 h 462"/>
                  <a:gd name="T28" fmla="*/ 0 w 296"/>
                  <a:gd name="T29" fmla="*/ 0 h 462"/>
                  <a:gd name="T30" fmla="*/ 0 w 296"/>
                  <a:gd name="T31" fmla="*/ 0 h 462"/>
                  <a:gd name="T32" fmla="*/ 0 w 296"/>
                  <a:gd name="T33" fmla="*/ 0 h 462"/>
                  <a:gd name="T34" fmla="*/ 0 w 296"/>
                  <a:gd name="T35" fmla="*/ 0 h 462"/>
                  <a:gd name="T36" fmla="*/ 0 w 296"/>
                  <a:gd name="T37" fmla="*/ 0 h 462"/>
                  <a:gd name="T38" fmla="*/ 0 w 296"/>
                  <a:gd name="T39" fmla="*/ 0 h 462"/>
                  <a:gd name="T40" fmla="*/ 0 w 296"/>
                  <a:gd name="T41" fmla="*/ 0 h 462"/>
                  <a:gd name="T42" fmla="*/ 0 w 296"/>
                  <a:gd name="T43" fmla="*/ 0 h 462"/>
                  <a:gd name="T44" fmla="*/ 0 w 296"/>
                  <a:gd name="T45" fmla="*/ 0 h 462"/>
                  <a:gd name="T46" fmla="*/ 0 w 296"/>
                  <a:gd name="T47" fmla="*/ 0 h 462"/>
                  <a:gd name="T48" fmla="*/ 0 w 296"/>
                  <a:gd name="T49" fmla="*/ 0 h 462"/>
                  <a:gd name="T50" fmla="*/ 0 w 296"/>
                  <a:gd name="T51" fmla="*/ 0 h 462"/>
                  <a:gd name="T52" fmla="*/ 0 w 296"/>
                  <a:gd name="T53" fmla="*/ 0 h 462"/>
                  <a:gd name="T54" fmla="*/ 0 w 296"/>
                  <a:gd name="T55" fmla="*/ 0 h 462"/>
                  <a:gd name="T56" fmla="*/ 0 w 296"/>
                  <a:gd name="T57" fmla="*/ 0 h 462"/>
                  <a:gd name="T58" fmla="*/ 0 w 296"/>
                  <a:gd name="T59" fmla="*/ 0 h 462"/>
                  <a:gd name="T60" fmla="*/ 0 w 296"/>
                  <a:gd name="T61" fmla="*/ 0 h 462"/>
                  <a:gd name="T62" fmla="*/ 0 w 296"/>
                  <a:gd name="T63" fmla="*/ 0 h 462"/>
                  <a:gd name="T64" fmla="*/ 0 w 296"/>
                  <a:gd name="T65" fmla="*/ 0 h 462"/>
                  <a:gd name="T66" fmla="*/ 0 w 296"/>
                  <a:gd name="T67" fmla="*/ 0 h 462"/>
                  <a:gd name="T68" fmla="*/ 0 w 296"/>
                  <a:gd name="T69" fmla="*/ 0 h 462"/>
                  <a:gd name="T70" fmla="*/ 0 w 296"/>
                  <a:gd name="T71" fmla="*/ 0 h 462"/>
                  <a:gd name="T72" fmla="*/ 0 w 296"/>
                  <a:gd name="T73" fmla="*/ 0 h 462"/>
                  <a:gd name="T74" fmla="*/ 0 w 296"/>
                  <a:gd name="T75" fmla="*/ 0 h 462"/>
                  <a:gd name="T76" fmla="*/ 0 w 296"/>
                  <a:gd name="T77" fmla="*/ 0 h 462"/>
                  <a:gd name="T78" fmla="*/ 0 w 296"/>
                  <a:gd name="T79" fmla="*/ 0 h 462"/>
                  <a:gd name="T80" fmla="*/ 0 w 296"/>
                  <a:gd name="T81" fmla="*/ 0 h 462"/>
                  <a:gd name="T82" fmla="*/ 0 w 296"/>
                  <a:gd name="T83" fmla="*/ 0 h 462"/>
                  <a:gd name="T84" fmla="*/ 0 w 296"/>
                  <a:gd name="T85" fmla="*/ 0 h 462"/>
                  <a:gd name="T86" fmla="*/ 0 w 296"/>
                  <a:gd name="T87" fmla="*/ 0 h 462"/>
                  <a:gd name="T88" fmla="*/ 0 w 296"/>
                  <a:gd name="T89" fmla="*/ 0 h 462"/>
                  <a:gd name="T90" fmla="*/ 0 w 296"/>
                  <a:gd name="T91" fmla="*/ 0 h 462"/>
                  <a:gd name="T92" fmla="*/ 0 w 296"/>
                  <a:gd name="T93" fmla="*/ 0 h 462"/>
                  <a:gd name="T94" fmla="*/ 0 w 296"/>
                  <a:gd name="T95" fmla="*/ 0 h 462"/>
                  <a:gd name="T96" fmla="*/ 0 w 296"/>
                  <a:gd name="T97" fmla="*/ 0 h 462"/>
                  <a:gd name="T98" fmla="*/ 0 w 296"/>
                  <a:gd name="T99" fmla="*/ 0 h 462"/>
                  <a:gd name="T100" fmla="*/ 0 w 296"/>
                  <a:gd name="T101" fmla="*/ 0 h 462"/>
                  <a:gd name="T102" fmla="*/ 0 w 296"/>
                  <a:gd name="T103" fmla="*/ 0 h 462"/>
                  <a:gd name="T104" fmla="*/ 0 w 296"/>
                  <a:gd name="T105" fmla="*/ 0 h 462"/>
                  <a:gd name="T106" fmla="*/ 0 w 296"/>
                  <a:gd name="T107" fmla="*/ 0 h 462"/>
                  <a:gd name="T108" fmla="*/ 0 w 296"/>
                  <a:gd name="T109" fmla="*/ 0 h 462"/>
                  <a:gd name="T110" fmla="*/ 0 w 296"/>
                  <a:gd name="T111" fmla="*/ 0 h 462"/>
                  <a:gd name="T112" fmla="*/ 0 w 296"/>
                  <a:gd name="T113" fmla="*/ 0 h 462"/>
                  <a:gd name="T114" fmla="*/ 0 w 296"/>
                  <a:gd name="T115" fmla="*/ 0 h 462"/>
                  <a:gd name="T116" fmla="*/ 0 w 296"/>
                  <a:gd name="T117" fmla="*/ 0 h 46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296" h="462">
                    <a:moveTo>
                      <a:pt x="296" y="0"/>
                    </a:moveTo>
                    <a:lnTo>
                      <a:pt x="294" y="1"/>
                    </a:lnTo>
                    <a:lnTo>
                      <a:pt x="292" y="1"/>
                    </a:lnTo>
                    <a:lnTo>
                      <a:pt x="290" y="2"/>
                    </a:lnTo>
                    <a:lnTo>
                      <a:pt x="289" y="3"/>
                    </a:lnTo>
                    <a:lnTo>
                      <a:pt x="288" y="6"/>
                    </a:lnTo>
                    <a:lnTo>
                      <a:pt x="285" y="6"/>
                    </a:lnTo>
                    <a:lnTo>
                      <a:pt x="284" y="7"/>
                    </a:lnTo>
                    <a:lnTo>
                      <a:pt x="281" y="7"/>
                    </a:lnTo>
                    <a:lnTo>
                      <a:pt x="280" y="8"/>
                    </a:lnTo>
                    <a:lnTo>
                      <a:pt x="275" y="8"/>
                    </a:lnTo>
                    <a:lnTo>
                      <a:pt x="273" y="10"/>
                    </a:lnTo>
                    <a:lnTo>
                      <a:pt x="270" y="10"/>
                    </a:lnTo>
                    <a:lnTo>
                      <a:pt x="266" y="11"/>
                    </a:lnTo>
                    <a:lnTo>
                      <a:pt x="262" y="13"/>
                    </a:lnTo>
                    <a:lnTo>
                      <a:pt x="258" y="13"/>
                    </a:lnTo>
                    <a:lnTo>
                      <a:pt x="254" y="15"/>
                    </a:lnTo>
                    <a:lnTo>
                      <a:pt x="249" y="16"/>
                    </a:lnTo>
                    <a:lnTo>
                      <a:pt x="246" y="17"/>
                    </a:lnTo>
                    <a:lnTo>
                      <a:pt x="243" y="18"/>
                    </a:lnTo>
                    <a:lnTo>
                      <a:pt x="237" y="21"/>
                    </a:lnTo>
                    <a:lnTo>
                      <a:pt x="232" y="23"/>
                    </a:lnTo>
                    <a:lnTo>
                      <a:pt x="230" y="24"/>
                    </a:lnTo>
                    <a:lnTo>
                      <a:pt x="225" y="26"/>
                    </a:lnTo>
                    <a:lnTo>
                      <a:pt x="220" y="28"/>
                    </a:lnTo>
                    <a:lnTo>
                      <a:pt x="217" y="31"/>
                    </a:lnTo>
                    <a:lnTo>
                      <a:pt x="211" y="33"/>
                    </a:lnTo>
                    <a:lnTo>
                      <a:pt x="209" y="36"/>
                    </a:lnTo>
                    <a:lnTo>
                      <a:pt x="204" y="37"/>
                    </a:lnTo>
                    <a:lnTo>
                      <a:pt x="201" y="41"/>
                    </a:lnTo>
                    <a:lnTo>
                      <a:pt x="197" y="43"/>
                    </a:lnTo>
                    <a:lnTo>
                      <a:pt x="194" y="47"/>
                    </a:lnTo>
                    <a:lnTo>
                      <a:pt x="192" y="49"/>
                    </a:lnTo>
                    <a:lnTo>
                      <a:pt x="187" y="52"/>
                    </a:lnTo>
                    <a:lnTo>
                      <a:pt x="184" y="53"/>
                    </a:lnTo>
                    <a:lnTo>
                      <a:pt x="182" y="57"/>
                    </a:lnTo>
                    <a:lnTo>
                      <a:pt x="178" y="59"/>
                    </a:lnTo>
                    <a:lnTo>
                      <a:pt x="174" y="63"/>
                    </a:lnTo>
                    <a:lnTo>
                      <a:pt x="173" y="66"/>
                    </a:lnTo>
                    <a:lnTo>
                      <a:pt x="169" y="67"/>
                    </a:lnTo>
                    <a:lnTo>
                      <a:pt x="168" y="69"/>
                    </a:lnTo>
                    <a:lnTo>
                      <a:pt x="167" y="73"/>
                    </a:lnTo>
                    <a:lnTo>
                      <a:pt x="164" y="74"/>
                    </a:lnTo>
                    <a:lnTo>
                      <a:pt x="161" y="76"/>
                    </a:lnTo>
                    <a:lnTo>
                      <a:pt x="160" y="80"/>
                    </a:lnTo>
                    <a:lnTo>
                      <a:pt x="158" y="81"/>
                    </a:lnTo>
                    <a:lnTo>
                      <a:pt x="157" y="82"/>
                    </a:lnTo>
                    <a:lnTo>
                      <a:pt x="156" y="85"/>
                    </a:lnTo>
                    <a:lnTo>
                      <a:pt x="155" y="86"/>
                    </a:lnTo>
                    <a:lnTo>
                      <a:pt x="152" y="91"/>
                    </a:lnTo>
                    <a:lnTo>
                      <a:pt x="151" y="93"/>
                    </a:lnTo>
                    <a:lnTo>
                      <a:pt x="150" y="94"/>
                    </a:lnTo>
                    <a:lnTo>
                      <a:pt x="146" y="98"/>
                    </a:lnTo>
                    <a:lnTo>
                      <a:pt x="144" y="102"/>
                    </a:lnTo>
                    <a:lnTo>
                      <a:pt x="142" y="106"/>
                    </a:lnTo>
                    <a:lnTo>
                      <a:pt x="141" y="108"/>
                    </a:lnTo>
                    <a:lnTo>
                      <a:pt x="140" y="111"/>
                    </a:lnTo>
                    <a:lnTo>
                      <a:pt x="139" y="114"/>
                    </a:lnTo>
                    <a:lnTo>
                      <a:pt x="137" y="116"/>
                    </a:lnTo>
                    <a:lnTo>
                      <a:pt x="137" y="118"/>
                    </a:lnTo>
                    <a:lnTo>
                      <a:pt x="134" y="122"/>
                    </a:lnTo>
                    <a:lnTo>
                      <a:pt x="133" y="123"/>
                    </a:lnTo>
                    <a:lnTo>
                      <a:pt x="131" y="126"/>
                    </a:lnTo>
                    <a:lnTo>
                      <a:pt x="131" y="129"/>
                    </a:lnTo>
                    <a:lnTo>
                      <a:pt x="130" y="132"/>
                    </a:lnTo>
                    <a:lnTo>
                      <a:pt x="129" y="136"/>
                    </a:lnTo>
                    <a:lnTo>
                      <a:pt x="129" y="141"/>
                    </a:lnTo>
                    <a:lnTo>
                      <a:pt x="126" y="146"/>
                    </a:lnTo>
                    <a:lnTo>
                      <a:pt x="125" y="149"/>
                    </a:lnTo>
                    <a:lnTo>
                      <a:pt x="124" y="156"/>
                    </a:lnTo>
                    <a:lnTo>
                      <a:pt x="124" y="159"/>
                    </a:lnTo>
                    <a:lnTo>
                      <a:pt x="122" y="167"/>
                    </a:lnTo>
                    <a:lnTo>
                      <a:pt x="120" y="173"/>
                    </a:lnTo>
                    <a:lnTo>
                      <a:pt x="120" y="179"/>
                    </a:lnTo>
                    <a:lnTo>
                      <a:pt x="119" y="184"/>
                    </a:lnTo>
                    <a:lnTo>
                      <a:pt x="119" y="191"/>
                    </a:lnTo>
                    <a:lnTo>
                      <a:pt x="117" y="197"/>
                    </a:lnTo>
                    <a:lnTo>
                      <a:pt x="117" y="203"/>
                    </a:lnTo>
                    <a:lnTo>
                      <a:pt x="117" y="208"/>
                    </a:lnTo>
                    <a:lnTo>
                      <a:pt x="115" y="214"/>
                    </a:lnTo>
                    <a:lnTo>
                      <a:pt x="115" y="221"/>
                    </a:lnTo>
                    <a:lnTo>
                      <a:pt x="115" y="226"/>
                    </a:lnTo>
                    <a:lnTo>
                      <a:pt x="114" y="233"/>
                    </a:lnTo>
                    <a:lnTo>
                      <a:pt x="114" y="239"/>
                    </a:lnTo>
                    <a:lnTo>
                      <a:pt x="113" y="245"/>
                    </a:lnTo>
                    <a:lnTo>
                      <a:pt x="113" y="250"/>
                    </a:lnTo>
                    <a:lnTo>
                      <a:pt x="112" y="257"/>
                    </a:lnTo>
                    <a:lnTo>
                      <a:pt x="112" y="263"/>
                    </a:lnTo>
                    <a:lnTo>
                      <a:pt x="112" y="269"/>
                    </a:lnTo>
                    <a:lnTo>
                      <a:pt x="108" y="274"/>
                    </a:lnTo>
                    <a:lnTo>
                      <a:pt x="108" y="281"/>
                    </a:lnTo>
                    <a:lnTo>
                      <a:pt x="107" y="287"/>
                    </a:lnTo>
                    <a:lnTo>
                      <a:pt x="107" y="292"/>
                    </a:lnTo>
                    <a:lnTo>
                      <a:pt x="107" y="298"/>
                    </a:lnTo>
                    <a:lnTo>
                      <a:pt x="106" y="307"/>
                    </a:lnTo>
                    <a:lnTo>
                      <a:pt x="106" y="313"/>
                    </a:lnTo>
                    <a:lnTo>
                      <a:pt x="106" y="320"/>
                    </a:lnTo>
                    <a:lnTo>
                      <a:pt x="104" y="328"/>
                    </a:lnTo>
                    <a:lnTo>
                      <a:pt x="104" y="335"/>
                    </a:lnTo>
                    <a:lnTo>
                      <a:pt x="104" y="344"/>
                    </a:lnTo>
                    <a:lnTo>
                      <a:pt x="103" y="352"/>
                    </a:lnTo>
                    <a:lnTo>
                      <a:pt x="103" y="358"/>
                    </a:lnTo>
                    <a:lnTo>
                      <a:pt x="103" y="366"/>
                    </a:lnTo>
                    <a:lnTo>
                      <a:pt x="103" y="375"/>
                    </a:lnTo>
                    <a:lnTo>
                      <a:pt x="102" y="382"/>
                    </a:lnTo>
                    <a:lnTo>
                      <a:pt x="102" y="389"/>
                    </a:lnTo>
                    <a:lnTo>
                      <a:pt x="102" y="395"/>
                    </a:lnTo>
                    <a:lnTo>
                      <a:pt x="99" y="399"/>
                    </a:lnTo>
                    <a:lnTo>
                      <a:pt x="99" y="404"/>
                    </a:lnTo>
                    <a:lnTo>
                      <a:pt x="99" y="409"/>
                    </a:lnTo>
                    <a:lnTo>
                      <a:pt x="99" y="413"/>
                    </a:lnTo>
                    <a:lnTo>
                      <a:pt x="99" y="415"/>
                    </a:lnTo>
                    <a:lnTo>
                      <a:pt x="98" y="419"/>
                    </a:lnTo>
                    <a:lnTo>
                      <a:pt x="98" y="422"/>
                    </a:lnTo>
                    <a:lnTo>
                      <a:pt x="98" y="425"/>
                    </a:lnTo>
                    <a:lnTo>
                      <a:pt x="96" y="428"/>
                    </a:lnTo>
                    <a:lnTo>
                      <a:pt x="96" y="429"/>
                    </a:lnTo>
                    <a:lnTo>
                      <a:pt x="95" y="432"/>
                    </a:lnTo>
                    <a:lnTo>
                      <a:pt x="95" y="434"/>
                    </a:lnTo>
                    <a:lnTo>
                      <a:pt x="93" y="435"/>
                    </a:lnTo>
                    <a:lnTo>
                      <a:pt x="91" y="437"/>
                    </a:lnTo>
                    <a:lnTo>
                      <a:pt x="91" y="439"/>
                    </a:lnTo>
                    <a:lnTo>
                      <a:pt x="89" y="443"/>
                    </a:lnTo>
                    <a:lnTo>
                      <a:pt x="88" y="444"/>
                    </a:lnTo>
                    <a:lnTo>
                      <a:pt x="88" y="445"/>
                    </a:lnTo>
                    <a:lnTo>
                      <a:pt x="87" y="447"/>
                    </a:lnTo>
                    <a:lnTo>
                      <a:pt x="86" y="448"/>
                    </a:lnTo>
                    <a:lnTo>
                      <a:pt x="82" y="449"/>
                    </a:lnTo>
                    <a:lnTo>
                      <a:pt x="81" y="452"/>
                    </a:lnTo>
                    <a:lnTo>
                      <a:pt x="80" y="453"/>
                    </a:lnTo>
                    <a:lnTo>
                      <a:pt x="78" y="454"/>
                    </a:lnTo>
                    <a:lnTo>
                      <a:pt x="77" y="454"/>
                    </a:lnTo>
                    <a:lnTo>
                      <a:pt x="76" y="455"/>
                    </a:lnTo>
                    <a:lnTo>
                      <a:pt x="73" y="457"/>
                    </a:lnTo>
                    <a:lnTo>
                      <a:pt x="71" y="457"/>
                    </a:lnTo>
                    <a:lnTo>
                      <a:pt x="70" y="459"/>
                    </a:lnTo>
                    <a:lnTo>
                      <a:pt x="69" y="459"/>
                    </a:lnTo>
                    <a:lnTo>
                      <a:pt x="67" y="460"/>
                    </a:lnTo>
                    <a:lnTo>
                      <a:pt x="64" y="460"/>
                    </a:lnTo>
                    <a:lnTo>
                      <a:pt x="62" y="460"/>
                    </a:lnTo>
                    <a:lnTo>
                      <a:pt x="61" y="460"/>
                    </a:lnTo>
                    <a:lnTo>
                      <a:pt x="60" y="462"/>
                    </a:lnTo>
                    <a:lnTo>
                      <a:pt x="55" y="462"/>
                    </a:lnTo>
                    <a:lnTo>
                      <a:pt x="54" y="462"/>
                    </a:lnTo>
                    <a:lnTo>
                      <a:pt x="53" y="460"/>
                    </a:lnTo>
                    <a:lnTo>
                      <a:pt x="50" y="460"/>
                    </a:lnTo>
                    <a:lnTo>
                      <a:pt x="48" y="460"/>
                    </a:lnTo>
                    <a:lnTo>
                      <a:pt x="44" y="459"/>
                    </a:lnTo>
                    <a:lnTo>
                      <a:pt x="43" y="459"/>
                    </a:lnTo>
                    <a:lnTo>
                      <a:pt x="40" y="457"/>
                    </a:lnTo>
                    <a:lnTo>
                      <a:pt x="38" y="455"/>
                    </a:lnTo>
                    <a:lnTo>
                      <a:pt x="37" y="454"/>
                    </a:lnTo>
                    <a:lnTo>
                      <a:pt x="34" y="453"/>
                    </a:lnTo>
                    <a:lnTo>
                      <a:pt x="32" y="452"/>
                    </a:lnTo>
                    <a:lnTo>
                      <a:pt x="28" y="449"/>
                    </a:lnTo>
                    <a:lnTo>
                      <a:pt x="27" y="448"/>
                    </a:lnTo>
                    <a:lnTo>
                      <a:pt x="26" y="445"/>
                    </a:lnTo>
                    <a:lnTo>
                      <a:pt x="23" y="444"/>
                    </a:lnTo>
                    <a:lnTo>
                      <a:pt x="21" y="439"/>
                    </a:lnTo>
                    <a:lnTo>
                      <a:pt x="18" y="438"/>
                    </a:lnTo>
                    <a:lnTo>
                      <a:pt x="17" y="437"/>
                    </a:lnTo>
                    <a:lnTo>
                      <a:pt x="16" y="434"/>
                    </a:lnTo>
                    <a:lnTo>
                      <a:pt x="15" y="432"/>
                    </a:lnTo>
                    <a:lnTo>
                      <a:pt x="12" y="429"/>
                    </a:lnTo>
                    <a:lnTo>
                      <a:pt x="11" y="427"/>
                    </a:lnTo>
                    <a:lnTo>
                      <a:pt x="11" y="425"/>
                    </a:lnTo>
                    <a:lnTo>
                      <a:pt x="10" y="422"/>
                    </a:lnTo>
                    <a:lnTo>
                      <a:pt x="8" y="420"/>
                    </a:lnTo>
                    <a:lnTo>
                      <a:pt x="8" y="418"/>
                    </a:lnTo>
                    <a:lnTo>
                      <a:pt x="6" y="414"/>
                    </a:lnTo>
                    <a:lnTo>
                      <a:pt x="6" y="413"/>
                    </a:lnTo>
                    <a:lnTo>
                      <a:pt x="5" y="410"/>
                    </a:lnTo>
                    <a:lnTo>
                      <a:pt x="5" y="407"/>
                    </a:lnTo>
                    <a:lnTo>
                      <a:pt x="2" y="404"/>
                    </a:lnTo>
                    <a:lnTo>
                      <a:pt x="2" y="399"/>
                    </a:lnTo>
                    <a:lnTo>
                      <a:pt x="2" y="397"/>
                    </a:lnTo>
                    <a:lnTo>
                      <a:pt x="1" y="394"/>
                    </a:lnTo>
                    <a:lnTo>
                      <a:pt x="1" y="389"/>
                    </a:lnTo>
                    <a:lnTo>
                      <a:pt x="0" y="38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88" name="Line 318"/>
              <p:cNvSpPr>
                <a:spLocks noChangeShapeType="1"/>
              </p:cNvSpPr>
              <p:nvPr/>
            </p:nvSpPr>
            <p:spPr bwMode="auto">
              <a:xfrm flipV="1">
                <a:off x="3788" y="2948"/>
                <a:ext cx="1" cy="1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89" name="Line 319"/>
              <p:cNvSpPr>
                <a:spLocks noChangeShapeType="1"/>
              </p:cNvSpPr>
              <p:nvPr/>
            </p:nvSpPr>
            <p:spPr bwMode="auto">
              <a:xfrm>
                <a:off x="3788" y="2961"/>
                <a:ext cx="1" cy="1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90" name="Freeform 320"/>
              <p:cNvSpPr>
                <a:spLocks/>
              </p:cNvSpPr>
              <p:nvPr/>
            </p:nvSpPr>
            <p:spPr bwMode="auto">
              <a:xfrm>
                <a:off x="3780" y="2855"/>
                <a:ext cx="105" cy="42"/>
              </a:xfrm>
              <a:custGeom>
                <a:avLst/>
                <a:gdLst>
                  <a:gd name="T0" fmla="*/ 0 w 528"/>
                  <a:gd name="T1" fmla="*/ 0 h 167"/>
                  <a:gd name="T2" fmla="*/ 0 w 528"/>
                  <a:gd name="T3" fmla="*/ 0 h 167"/>
                  <a:gd name="T4" fmla="*/ 0 w 528"/>
                  <a:gd name="T5" fmla="*/ 0 h 167"/>
                  <a:gd name="T6" fmla="*/ 0 w 528"/>
                  <a:gd name="T7" fmla="*/ 0 h 167"/>
                  <a:gd name="T8" fmla="*/ 0 w 528"/>
                  <a:gd name="T9" fmla="*/ 0 h 167"/>
                  <a:gd name="T10" fmla="*/ 0 w 528"/>
                  <a:gd name="T11" fmla="*/ 0 h 167"/>
                  <a:gd name="T12" fmla="*/ 0 w 528"/>
                  <a:gd name="T13" fmla="*/ 0 h 167"/>
                  <a:gd name="T14" fmla="*/ 0 w 528"/>
                  <a:gd name="T15" fmla="*/ 0 h 167"/>
                  <a:gd name="T16" fmla="*/ 0 w 528"/>
                  <a:gd name="T17" fmla="*/ 0 h 167"/>
                  <a:gd name="T18" fmla="*/ 0 w 528"/>
                  <a:gd name="T19" fmla="*/ 0 h 167"/>
                  <a:gd name="T20" fmla="*/ 0 w 528"/>
                  <a:gd name="T21" fmla="*/ 0 h 167"/>
                  <a:gd name="T22" fmla="*/ 0 w 528"/>
                  <a:gd name="T23" fmla="*/ 0 h 167"/>
                  <a:gd name="T24" fmla="*/ 0 w 528"/>
                  <a:gd name="T25" fmla="*/ 0 h 167"/>
                  <a:gd name="T26" fmla="*/ 0 w 528"/>
                  <a:gd name="T27" fmla="*/ 0 h 167"/>
                  <a:gd name="T28" fmla="*/ 0 w 528"/>
                  <a:gd name="T29" fmla="*/ 0 h 167"/>
                  <a:gd name="T30" fmla="*/ 0 w 528"/>
                  <a:gd name="T31" fmla="*/ 0 h 167"/>
                  <a:gd name="T32" fmla="*/ 0 w 528"/>
                  <a:gd name="T33" fmla="*/ 0 h 167"/>
                  <a:gd name="T34" fmla="*/ 0 w 528"/>
                  <a:gd name="T35" fmla="*/ 0 h 167"/>
                  <a:gd name="T36" fmla="*/ 0 w 528"/>
                  <a:gd name="T37" fmla="*/ 0 h 167"/>
                  <a:gd name="T38" fmla="*/ 0 w 528"/>
                  <a:gd name="T39" fmla="*/ 0 h 167"/>
                  <a:gd name="T40" fmla="*/ 0 w 528"/>
                  <a:gd name="T41" fmla="*/ 0 h 167"/>
                  <a:gd name="T42" fmla="*/ 0 w 528"/>
                  <a:gd name="T43" fmla="*/ 0 h 167"/>
                  <a:gd name="T44" fmla="*/ 0 w 528"/>
                  <a:gd name="T45" fmla="*/ 0 h 167"/>
                  <a:gd name="T46" fmla="*/ 0 w 528"/>
                  <a:gd name="T47" fmla="*/ 0 h 167"/>
                  <a:gd name="T48" fmla="*/ 0 w 528"/>
                  <a:gd name="T49" fmla="*/ 0 h 167"/>
                  <a:gd name="T50" fmla="*/ 0 w 528"/>
                  <a:gd name="T51" fmla="*/ 0 h 167"/>
                  <a:gd name="T52" fmla="*/ 0 w 528"/>
                  <a:gd name="T53" fmla="*/ 0 h 167"/>
                  <a:gd name="T54" fmla="*/ 0 w 528"/>
                  <a:gd name="T55" fmla="*/ 0 h 167"/>
                  <a:gd name="T56" fmla="*/ 0 w 528"/>
                  <a:gd name="T57" fmla="*/ 0 h 167"/>
                  <a:gd name="T58" fmla="*/ 0 w 528"/>
                  <a:gd name="T59" fmla="*/ 0 h 167"/>
                  <a:gd name="T60" fmla="*/ 0 w 528"/>
                  <a:gd name="T61" fmla="*/ 0 h 167"/>
                  <a:gd name="T62" fmla="*/ 0 w 528"/>
                  <a:gd name="T63" fmla="*/ 0 h 167"/>
                  <a:gd name="T64" fmla="*/ 0 w 528"/>
                  <a:gd name="T65" fmla="*/ 0 h 167"/>
                  <a:gd name="T66" fmla="*/ 0 w 528"/>
                  <a:gd name="T67" fmla="*/ 0 h 167"/>
                  <a:gd name="T68" fmla="*/ 0 w 528"/>
                  <a:gd name="T69" fmla="*/ 0 h 167"/>
                  <a:gd name="T70" fmla="*/ 0 w 528"/>
                  <a:gd name="T71" fmla="*/ 0 h 167"/>
                  <a:gd name="T72" fmla="*/ 0 w 528"/>
                  <a:gd name="T73" fmla="*/ 0 h 167"/>
                  <a:gd name="T74" fmla="*/ 0 w 528"/>
                  <a:gd name="T75" fmla="*/ 0 h 167"/>
                  <a:gd name="T76" fmla="*/ 0 w 528"/>
                  <a:gd name="T77" fmla="*/ 0 h 167"/>
                  <a:gd name="T78" fmla="*/ 0 w 528"/>
                  <a:gd name="T79" fmla="*/ 0 h 167"/>
                  <a:gd name="T80" fmla="*/ 0 w 528"/>
                  <a:gd name="T81" fmla="*/ 0 h 167"/>
                  <a:gd name="T82" fmla="*/ 0 w 528"/>
                  <a:gd name="T83" fmla="*/ 0 h 167"/>
                  <a:gd name="T84" fmla="*/ 0 w 528"/>
                  <a:gd name="T85" fmla="*/ 0 h 167"/>
                  <a:gd name="T86" fmla="*/ 0 w 528"/>
                  <a:gd name="T87" fmla="*/ 0 h 167"/>
                  <a:gd name="T88" fmla="*/ 0 w 528"/>
                  <a:gd name="T89" fmla="*/ 0 h 16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528" h="167">
                    <a:moveTo>
                      <a:pt x="0" y="167"/>
                    </a:moveTo>
                    <a:lnTo>
                      <a:pt x="3" y="159"/>
                    </a:lnTo>
                    <a:lnTo>
                      <a:pt x="4" y="147"/>
                    </a:lnTo>
                    <a:lnTo>
                      <a:pt x="8" y="138"/>
                    </a:lnTo>
                    <a:lnTo>
                      <a:pt x="9" y="133"/>
                    </a:lnTo>
                    <a:lnTo>
                      <a:pt x="9" y="131"/>
                    </a:lnTo>
                    <a:lnTo>
                      <a:pt x="10" y="127"/>
                    </a:lnTo>
                    <a:lnTo>
                      <a:pt x="11" y="124"/>
                    </a:lnTo>
                    <a:lnTo>
                      <a:pt x="11" y="123"/>
                    </a:lnTo>
                    <a:lnTo>
                      <a:pt x="13" y="121"/>
                    </a:lnTo>
                    <a:lnTo>
                      <a:pt x="16" y="118"/>
                    </a:lnTo>
                    <a:lnTo>
                      <a:pt x="16" y="117"/>
                    </a:lnTo>
                    <a:lnTo>
                      <a:pt x="17" y="114"/>
                    </a:lnTo>
                    <a:lnTo>
                      <a:pt x="19" y="113"/>
                    </a:lnTo>
                    <a:lnTo>
                      <a:pt x="20" y="111"/>
                    </a:lnTo>
                    <a:lnTo>
                      <a:pt x="21" y="108"/>
                    </a:lnTo>
                    <a:lnTo>
                      <a:pt x="22" y="107"/>
                    </a:lnTo>
                    <a:lnTo>
                      <a:pt x="25" y="105"/>
                    </a:lnTo>
                    <a:lnTo>
                      <a:pt x="26" y="103"/>
                    </a:lnTo>
                    <a:lnTo>
                      <a:pt x="28" y="101"/>
                    </a:lnTo>
                    <a:lnTo>
                      <a:pt x="30" y="100"/>
                    </a:lnTo>
                    <a:lnTo>
                      <a:pt x="31" y="98"/>
                    </a:lnTo>
                    <a:lnTo>
                      <a:pt x="33" y="97"/>
                    </a:lnTo>
                    <a:lnTo>
                      <a:pt x="35" y="96"/>
                    </a:lnTo>
                    <a:lnTo>
                      <a:pt x="36" y="93"/>
                    </a:lnTo>
                    <a:lnTo>
                      <a:pt x="37" y="92"/>
                    </a:lnTo>
                    <a:lnTo>
                      <a:pt x="38" y="92"/>
                    </a:lnTo>
                    <a:lnTo>
                      <a:pt x="41" y="91"/>
                    </a:lnTo>
                    <a:lnTo>
                      <a:pt x="43" y="90"/>
                    </a:lnTo>
                    <a:lnTo>
                      <a:pt x="45" y="88"/>
                    </a:lnTo>
                    <a:lnTo>
                      <a:pt x="46" y="87"/>
                    </a:lnTo>
                    <a:lnTo>
                      <a:pt x="48" y="85"/>
                    </a:lnTo>
                    <a:lnTo>
                      <a:pt x="51" y="83"/>
                    </a:lnTo>
                    <a:lnTo>
                      <a:pt x="52" y="82"/>
                    </a:lnTo>
                    <a:lnTo>
                      <a:pt x="56" y="81"/>
                    </a:lnTo>
                    <a:lnTo>
                      <a:pt x="57" y="80"/>
                    </a:lnTo>
                    <a:lnTo>
                      <a:pt x="61" y="76"/>
                    </a:lnTo>
                    <a:lnTo>
                      <a:pt x="63" y="74"/>
                    </a:lnTo>
                    <a:lnTo>
                      <a:pt x="67" y="73"/>
                    </a:lnTo>
                    <a:lnTo>
                      <a:pt x="70" y="69"/>
                    </a:lnTo>
                    <a:lnTo>
                      <a:pt x="73" y="68"/>
                    </a:lnTo>
                    <a:lnTo>
                      <a:pt x="78" y="67"/>
                    </a:lnTo>
                    <a:lnTo>
                      <a:pt x="81" y="64"/>
                    </a:lnTo>
                    <a:lnTo>
                      <a:pt x="86" y="63"/>
                    </a:lnTo>
                    <a:lnTo>
                      <a:pt x="90" y="59"/>
                    </a:lnTo>
                    <a:lnTo>
                      <a:pt x="96" y="58"/>
                    </a:lnTo>
                    <a:lnTo>
                      <a:pt x="100" y="56"/>
                    </a:lnTo>
                    <a:lnTo>
                      <a:pt x="106" y="53"/>
                    </a:lnTo>
                    <a:lnTo>
                      <a:pt x="110" y="51"/>
                    </a:lnTo>
                    <a:lnTo>
                      <a:pt x="115" y="49"/>
                    </a:lnTo>
                    <a:lnTo>
                      <a:pt x="122" y="47"/>
                    </a:lnTo>
                    <a:lnTo>
                      <a:pt x="126" y="44"/>
                    </a:lnTo>
                    <a:lnTo>
                      <a:pt x="132" y="43"/>
                    </a:lnTo>
                    <a:lnTo>
                      <a:pt x="135" y="41"/>
                    </a:lnTo>
                    <a:lnTo>
                      <a:pt x="142" y="38"/>
                    </a:lnTo>
                    <a:lnTo>
                      <a:pt x="148" y="36"/>
                    </a:lnTo>
                    <a:lnTo>
                      <a:pt x="152" y="33"/>
                    </a:lnTo>
                    <a:lnTo>
                      <a:pt x="158" y="32"/>
                    </a:lnTo>
                    <a:lnTo>
                      <a:pt x="161" y="31"/>
                    </a:lnTo>
                    <a:lnTo>
                      <a:pt x="166" y="30"/>
                    </a:lnTo>
                    <a:lnTo>
                      <a:pt x="171" y="27"/>
                    </a:lnTo>
                    <a:lnTo>
                      <a:pt x="176" y="26"/>
                    </a:lnTo>
                    <a:lnTo>
                      <a:pt x="180" y="25"/>
                    </a:lnTo>
                    <a:lnTo>
                      <a:pt x="186" y="23"/>
                    </a:lnTo>
                    <a:lnTo>
                      <a:pt x="190" y="22"/>
                    </a:lnTo>
                    <a:lnTo>
                      <a:pt x="196" y="20"/>
                    </a:lnTo>
                    <a:lnTo>
                      <a:pt x="198" y="18"/>
                    </a:lnTo>
                    <a:lnTo>
                      <a:pt x="203" y="17"/>
                    </a:lnTo>
                    <a:lnTo>
                      <a:pt x="207" y="17"/>
                    </a:lnTo>
                    <a:lnTo>
                      <a:pt x="212" y="16"/>
                    </a:lnTo>
                    <a:lnTo>
                      <a:pt x="215" y="15"/>
                    </a:lnTo>
                    <a:lnTo>
                      <a:pt x="220" y="15"/>
                    </a:lnTo>
                    <a:lnTo>
                      <a:pt x="224" y="13"/>
                    </a:lnTo>
                    <a:lnTo>
                      <a:pt x="229" y="13"/>
                    </a:lnTo>
                    <a:lnTo>
                      <a:pt x="231" y="11"/>
                    </a:lnTo>
                    <a:lnTo>
                      <a:pt x="238" y="11"/>
                    </a:lnTo>
                    <a:lnTo>
                      <a:pt x="241" y="10"/>
                    </a:lnTo>
                    <a:lnTo>
                      <a:pt x="245" y="10"/>
                    </a:lnTo>
                    <a:lnTo>
                      <a:pt x="250" y="8"/>
                    </a:lnTo>
                    <a:lnTo>
                      <a:pt x="255" y="8"/>
                    </a:lnTo>
                    <a:lnTo>
                      <a:pt x="257" y="7"/>
                    </a:lnTo>
                    <a:lnTo>
                      <a:pt x="263" y="7"/>
                    </a:lnTo>
                    <a:lnTo>
                      <a:pt x="267" y="6"/>
                    </a:lnTo>
                    <a:lnTo>
                      <a:pt x="273" y="6"/>
                    </a:lnTo>
                    <a:lnTo>
                      <a:pt x="276" y="3"/>
                    </a:lnTo>
                    <a:lnTo>
                      <a:pt x="281" y="3"/>
                    </a:lnTo>
                    <a:lnTo>
                      <a:pt x="287" y="2"/>
                    </a:lnTo>
                    <a:lnTo>
                      <a:pt x="292" y="2"/>
                    </a:lnTo>
                    <a:lnTo>
                      <a:pt x="295" y="2"/>
                    </a:lnTo>
                    <a:lnTo>
                      <a:pt x="301" y="1"/>
                    </a:lnTo>
                    <a:lnTo>
                      <a:pt x="308" y="1"/>
                    </a:lnTo>
                    <a:lnTo>
                      <a:pt x="312" y="1"/>
                    </a:lnTo>
                    <a:lnTo>
                      <a:pt x="317" y="0"/>
                    </a:lnTo>
                    <a:lnTo>
                      <a:pt x="325" y="0"/>
                    </a:lnTo>
                    <a:lnTo>
                      <a:pt x="328" y="0"/>
                    </a:lnTo>
                    <a:lnTo>
                      <a:pt x="334" y="0"/>
                    </a:lnTo>
                    <a:lnTo>
                      <a:pt x="338" y="0"/>
                    </a:lnTo>
                    <a:lnTo>
                      <a:pt x="343" y="0"/>
                    </a:lnTo>
                    <a:lnTo>
                      <a:pt x="347" y="0"/>
                    </a:lnTo>
                    <a:lnTo>
                      <a:pt x="353" y="0"/>
                    </a:lnTo>
                    <a:lnTo>
                      <a:pt x="357" y="0"/>
                    </a:lnTo>
                    <a:lnTo>
                      <a:pt x="364" y="0"/>
                    </a:lnTo>
                    <a:lnTo>
                      <a:pt x="369" y="1"/>
                    </a:lnTo>
                    <a:lnTo>
                      <a:pt x="374" y="1"/>
                    </a:lnTo>
                    <a:lnTo>
                      <a:pt x="380" y="1"/>
                    </a:lnTo>
                    <a:lnTo>
                      <a:pt x="386" y="2"/>
                    </a:lnTo>
                    <a:lnTo>
                      <a:pt x="392" y="2"/>
                    </a:lnTo>
                    <a:lnTo>
                      <a:pt x="399" y="2"/>
                    </a:lnTo>
                    <a:lnTo>
                      <a:pt x="405" y="3"/>
                    </a:lnTo>
                    <a:lnTo>
                      <a:pt x="410" y="6"/>
                    </a:lnTo>
                    <a:lnTo>
                      <a:pt x="417" y="6"/>
                    </a:lnTo>
                    <a:lnTo>
                      <a:pt x="422" y="7"/>
                    </a:lnTo>
                    <a:lnTo>
                      <a:pt x="426" y="8"/>
                    </a:lnTo>
                    <a:lnTo>
                      <a:pt x="433" y="8"/>
                    </a:lnTo>
                    <a:lnTo>
                      <a:pt x="438" y="10"/>
                    </a:lnTo>
                    <a:lnTo>
                      <a:pt x="443" y="11"/>
                    </a:lnTo>
                    <a:lnTo>
                      <a:pt x="448" y="13"/>
                    </a:lnTo>
                    <a:lnTo>
                      <a:pt x="452" y="15"/>
                    </a:lnTo>
                    <a:lnTo>
                      <a:pt x="456" y="16"/>
                    </a:lnTo>
                    <a:lnTo>
                      <a:pt x="460" y="16"/>
                    </a:lnTo>
                    <a:lnTo>
                      <a:pt x="465" y="17"/>
                    </a:lnTo>
                    <a:lnTo>
                      <a:pt x="469" y="18"/>
                    </a:lnTo>
                    <a:lnTo>
                      <a:pt x="474" y="20"/>
                    </a:lnTo>
                    <a:lnTo>
                      <a:pt x="477" y="20"/>
                    </a:lnTo>
                    <a:lnTo>
                      <a:pt x="481" y="22"/>
                    </a:lnTo>
                    <a:lnTo>
                      <a:pt x="486" y="23"/>
                    </a:lnTo>
                    <a:lnTo>
                      <a:pt x="492" y="25"/>
                    </a:lnTo>
                    <a:lnTo>
                      <a:pt x="494" y="26"/>
                    </a:lnTo>
                    <a:lnTo>
                      <a:pt x="498" y="27"/>
                    </a:lnTo>
                    <a:lnTo>
                      <a:pt x="503" y="30"/>
                    </a:lnTo>
                    <a:lnTo>
                      <a:pt x="509" y="31"/>
                    </a:lnTo>
                    <a:lnTo>
                      <a:pt x="512" y="32"/>
                    </a:lnTo>
                    <a:lnTo>
                      <a:pt x="515" y="33"/>
                    </a:lnTo>
                    <a:lnTo>
                      <a:pt x="522" y="35"/>
                    </a:lnTo>
                    <a:lnTo>
                      <a:pt x="527" y="36"/>
                    </a:lnTo>
                    <a:lnTo>
                      <a:pt x="528" y="36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91" name="Line 321"/>
              <p:cNvSpPr>
                <a:spLocks noChangeShapeType="1"/>
              </p:cNvSpPr>
              <p:nvPr/>
            </p:nvSpPr>
            <p:spPr bwMode="auto">
              <a:xfrm>
                <a:off x="3903" y="2883"/>
                <a:ext cx="3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92" name="Freeform 322"/>
              <p:cNvSpPr>
                <a:spLocks/>
              </p:cNvSpPr>
              <p:nvPr/>
            </p:nvSpPr>
            <p:spPr bwMode="auto">
              <a:xfrm>
                <a:off x="3885" y="2865"/>
                <a:ext cx="18" cy="18"/>
              </a:xfrm>
              <a:custGeom>
                <a:avLst/>
                <a:gdLst>
                  <a:gd name="T0" fmla="*/ 0 w 87"/>
                  <a:gd name="T1" fmla="*/ 0 h 72"/>
                  <a:gd name="T2" fmla="*/ 0 w 87"/>
                  <a:gd name="T3" fmla="*/ 0 h 72"/>
                  <a:gd name="T4" fmla="*/ 0 w 87"/>
                  <a:gd name="T5" fmla="*/ 0 h 72"/>
                  <a:gd name="T6" fmla="*/ 0 w 87"/>
                  <a:gd name="T7" fmla="*/ 0 h 7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7" h="72">
                    <a:moveTo>
                      <a:pt x="87" y="72"/>
                    </a:moveTo>
                    <a:lnTo>
                      <a:pt x="62" y="45"/>
                    </a:lnTo>
                    <a:lnTo>
                      <a:pt x="34" y="2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93" name="Freeform 323"/>
              <p:cNvSpPr>
                <a:spLocks/>
              </p:cNvSpPr>
              <p:nvPr/>
            </p:nvSpPr>
            <p:spPr bwMode="auto">
              <a:xfrm>
                <a:off x="3848" y="2868"/>
                <a:ext cx="2" cy="10"/>
              </a:xfrm>
              <a:custGeom>
                <a:avLst/>
                <a:gdLst>
                  <a:gd name="T0" fmla="*/ 0 w 11"/>
                  <a:gd name="T1" fmla="*/ 0 h 38"/>
                  <a:gd name="T2" fmla="*/ 0 w 11"/>
                  <a:gd name="T3" fmla="*/ 0 h 38"/>
                  <a:gd name="T4" fmla="*/ 0 w 11"/>
                  <a:gd name="T5" fmla="*/ 0 h 38"/>
                  <a:gd name="T6" fmla="*/ 0 w 11"/>
                  <a:gd name="T7" fmla="*/ 0 h 38"/>
                  <a:gd name="T8" fmla="*/ 0 w 11"/>
                  <a:gd name="T9" fmla="*/ 0 h 38"/>
                  <a:gd name="T10" fmla="*/ 0 w 11"/>
                  <a:gd name="T11" fmla="*/ 0 h 38"/>
                  <a:gd name="T12" fmla="*/ 0 w 11"/>
                  <a:gd name="T13" fmla="*/ 0 h 38"/>
                  <a:gd name="T14" fmla="*/ 0 w 11"/>
                  <a:gd name="T15" fmla="*/ 0 h 38"/>
                  <a:gd name="T16" fmla="*/ 0 w 11"/>
                  <a:gd name="T17" fmla="*/ 0 h 38"/>
                  <a:gd name="T18" fmla="*/ 0 w 11"/>
                  <a:gd name="T19" fmla="*/ 0 h 38"/>
                  <a:gd name="T20" fmla="*/ 0 w 11"/>
                  <a:gd name="T21" fmla="*/ 0 h 38"/>
                  <a:gd name="T22" fmla="*/ 0 w 11"/>
                  <a:gd name="T23" fmla="*/ 0 h 38"/>
                  <a:gd name="T24" fmla="*/ 0 w 11"/>
                  <a:gd name="T25" fmla="*/ 0 h 38"/>
                  <a:gd name="T26" fmla="*/ 0 w 11"/>
                  <a:gd name="T27" fmla="*/ 0 h 38"/>
                  <a:gd name="T28" fmla="*/ 0 w 11"/>
                  <a:gd name="T29" fmla="*/ 0 h 38"/>
                  <a:gd name="T30" fmla="*/ 0 w 11"/>
                  <a:gd name="T31" fmla="*/ 0 h 38"/>
                  <a:gd name="T32" fmla="*/ 0 w 11"/>
                  <a:gd name="T33" fmla="*/ 0 h 38"/>
                  <a:gd name="T34" fmla="*/ 0 w 11"/>
                  <a:gd name="T35" fmla="*/ 0 h 38"/>
                  <a:gd name="T36" fmla="*/ 0 w 11"/>
                  <a:gd name="T37" fmla="*/ 0 h 38"/>
                  <a:gd name="T38" fmla="*/ 0 w 11"/>
                  <a:gd name="T39" fmla="*/ 0 h 38"/>
                  <a:gd name="T40" fmla="*/ 0 w 11"/>
                  <a:gd name="T41" fmla="*/ 0 h 38"/>
                  <a:gd name="T42" fmla="*/ 0 w 11"/>
                  <a:gd name="T43" fmla="*/ 0 h 38"/>
                  <a:gd name="T44" fmla="*/ 0 w 11"/>
                  <a:gd name="T45" fmla="*/ 0 h 38"/>
                  <a:gd name="T46" fmla="*/ 0 w 11"/>
                  <a:gd name="T47" fmla="*/ 0 h 38"/>
                  <a:gd name="T48" fmla="*/ 0 w 11"/>
                  <a:gd name="T49" fmla="*/ 0 h 3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1" h="38">
                    <a:moveTo>
                      <a:pt x="6" y="0"/>
                    </a:moveTo>
                    <a:lnTo>
                      <a:pt x="6" y="1"/>
                    </a:lnTo>
                    <a:lnTo>
                      <a:pt x="10" y="1"/>
                    </a:lnTo>
                    <a:lnTo>
                      <a:pt x="10" y="4"/>
                    </a:lnTo>
                    <a:lnTo>
                      <a:pt x="11" y="5"/>
                    </a:lnTo>
                    <a:lnTo>
                      <a:pt x="11" y="6"/>
                    </a:lnTo>
                    <a:lnTo>
                      <a:pt x="11" y="7"/>
                    </a:lnTo>
                    <a:lnTo>
                      <a:pt x="11" y="9"/>
                    </a:lnTo>
                    <a:lnTo>
                      <a:pt x="11" y="11"/>
                    </a:lnTo>
                    <a:lnTo>
                      <a:pt x="11" y="12"/>
                    </a:lnTo>
                    <a:lnTo>
                      <a:pt x="11" y="14"/>
                    </a:lnTo>
                    <a:lnTo>
                      <a:pt x="11" y="15"/>
                    </a:lnTo>
                    <a:lnTo>
                      <a:pt x="10" y="16"/>
                    </a:lnTo>
                    <a:lnTo>
                      <a:pt x="10" y="20"/>
                    </a:lnTo>
                    <a:lnTo>
                      <a:pt x="10" y="21"/>
                    </a:lnTo>
                    <a:lnTo>
                      <a:pt x="6" y="22"/>
                    </a:lnTo>
                    <a:lnTo>
                      <a:pt x="6" y="24"/>
                    </a:lnTo>
                    <a:lnTo>
                      <a:pt x="5" y="28"/>
                    </a:lnTo>
                    <a:lnTo>
                      <a:pt x="5" y="29"/>
                    </a:lnTo>
                    <a:lnTo>
                      <a:pt x="4" y="30"/>
                    </a:lnTo>
                    <a:lnTo>
                      <a:pt x="4" y="31"/>
                    </a:lnTo>
                    <a:lnTo>
                      <a:pt x="3" y="33"/>
                    </a:lnTo>
                    <a:lnTo>
                      <a:pt x="1" y="35"/>
                    </a:lnTo>
                    <a:lnTo>
                      <a:pt x="0" y="36"/>
                    </a:lnTo>
                    <a:lnTo>
                      <a:pt x="0" y="3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94" name="Freeform 324"/>
              <p:cNvSpPr>
                <a:spLocks/>
              </p:cNvSpPr>
              <p:nvPr/>
            </p:nvSpPr>
            <p:spPr bwMode="auto">
              <a:xfrm>
                <a:off x="3799" y="2868"/>
                <a:ext cx="50" cy="27"/>
              </a:xfrm>
              <a:custGeom>
                <a:avLst/>
                <a:gdLst>
                  <a:gd name="T0" fmla="*/ 0 w 252"/>
                  <a:gd name="T1" fmla="*/ 0 h 108"/>
                  <a:gd name="T2" fmla="*/ 0 w 252"/>
                  <a:gd name="T3" fmla="*/ 0 h 108"/>
                  <a:gd name="T4" fmla="*/ 0 w 252"/>
                  <a:gd name="T5" fmla="*/ 0 h 108"/>
                  <a:gd name="T6" fmla="*/ 0 w 252"/>
                  <a:gd name="T7" fmla="*/ 0 h 108"/>
                  <a:gd name="T8" fmla="*/ 0 w 252"/>
                  <a:gd name="T9" fmla="*/ 0 h 108"/>
                  <a:gd name="T10" fmla="*/ 0 w 252"/>
                  <a:gd name="T11" fmla="*/ 0 h 108"/>
                  <a:gd name="T12" fmla="*/ 0 w 252"/>
                  <a:gd name="T13" fmla="*/ 0 h 108"/>
                  <a:gd name="T14" fmla="*/ 0 w 252"/>
                  <a:gd name="T15" fmla="*/ 0 h 108"/>
                  <a:gd name="T16" fmla="*/ 0 w 252"/>
                  <a:gd name="T17" fmla="*/ 0 h 108"/>
                  <a:gd name="T18" fmla="*/ 0 w 252"/>
                  <a:gd name="T19" fmla="*/ 0 h 108"/>
                  <a:gd name="T20" fmla="*/ 0 w 252"/>
                  <a:gd name="T21" fmla="*/ 0 h 108"/>
                  <a:gd name="T22" fmla="*/ 0 w 252"/>
                  <a:gd name="T23" fmla="*/ 0 h 108"/>
                  <a:gd name="T24" fmla="*/ 0 w 252"/>
                  <a:gd name="T25" fmla="*/ 0 h 108"/>
                  <a:gd name="T26" fmla="*/ 0 w 252"/>
                  <a:gd name="T27" fmla="*/ 0 h 108"/>
                  <a:gd name="T28" fmla="*/ 0 w 252"/>
                  <a:gd name="T29" fmla="*/ 0 h 108"/>
                  <a:gd name="T30" fmla="*/ 0 w 252"/>
                  <a:gd name="T31" fmla="*/ 0 h 108"/>
                  <a:gd name="T32" fmla="*/ 0 w 252"/>
                  <a:gd name="T33" fmla="*/ 0 h 108"/>
                  <a:gd name="T34" fmla="*/ 0 w 252"/>
                  <a:gd name="T35" fmla="*/ 0 h 108"/>
                  <a:gd name="T36" fmla="*/ 0 w 252"/>
                  <a:gd name="T37" fmla="*/ 0 h 108"/>
                  <a:gd name="T38" fmla="*/ 0 w 252"/>
                  <a:gd name="T39" fmla="*/ 0 h 108"/>
                  <a:gd name="T40" fmla="*/ 0 w 252"/>
                  <a:gd name="T41" fmla="*/ 0 h 108"/>
                  <a:gd name="T42" fmla="*/ 0 w 252"/>
                  <a:gd name="T43" fmla="*/ 0 h 108"/>
                  <a:gd name="T44" fmla="*/ 0 w 252"/>
                  <a:gd name="T45" fmla="*/ 0 h 108"/>
                  <a:gd name="T46" fmla="*/ 0 w 252"/>
                  <a:gd name="T47" fmla="*/ 0 h 108"/>
                  <a:gd name="T48" fmla="*/ 0 w 252"/>
                  <a:gd name="T49" fmla="*/ 0 h 108"/>
                  <a:gd name="T50" fmla="*/ 0 w 252"/>
                  <a:gd name="T51" fmla="*/ 0 h 108"/>
                  <a:gd name="T52" fmla="*/ 0 w 252"/>
                  <a:gd name="T53" fmla="*/ 0 h 108"/>
                  <a:gd name="T54" fmla="*/ 0 w 252"/>
                  <a:gd name="T55" fmla="*/ 0 h 108"/>
                  <a:gd name="T56" fmla="*/ 0 w 252"/>
                  <a:gd name="T57" fmla="*/ 0 h 108"/>
                  <a:gd name="T58" fmla="*/ 0 w 252"/>
                  <a:gd name="T59" fmla="*/ 0 h 108"/>
                  <a:gd name="T60" fmla="*/ 0 w 252"/>
                  <a:gd name="T61" fmla="*/ 0 h 108"/>
                  <a:gd name="T62" fmla="*/ 0 w 252"/>
                  <a:gd name="T63" fmla="*/ 0 h 108"/>
                  <a:gd name="T64" fmla="*/ 0 w 252"/>
                  <a:gd name="T65" fmla="*/ 0 h 108"/>
                  <a:gd name="T66" fmla="*/ 0 w 252"/>
                  <a:gd name="T67" fmla="*/ 0 h 108"/>
                  <a:gd name="T68" fmla="*/ 0 w 252"/>
                  <a:gd name="T69" fmla="*/ 0 h 108"/>
                  <a:gd name="T70" fmla="*/ 0 w 252"/>
                  <a:gd name="T71" fmla="*/ 0 h 10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52" h="108">
                    <a:moveTo>
                      <a:pt x="246" y="2"/>
                    </a:moveTo>
                    <a:lnTo>
                      <a:pt x="247" y="2"/>
                    </a:lnTo>
                    <a:lnTo>
                      <a:pt x="249" y="2"/>
                    </a:lnTo>
                    <a:lnTo>
                      <a:pt x="250" y="3"/>
                    </a:lnTo>
                    <a:lnTo>
                      <a:pt x="251" y="3"/>
                    </a:lnTo>
                    <a:lnTo>
                      <a:pt x="252" y="3"/>
                    </a:lnTo>
                    <a:lnTo>
                      <a:pt x="246" y="2"/>
                    </a:lnTo>
                    <a:lnTo>
                      <a:pt x="244" y="2"/>
                    </a:lnTo>
                    <a:lnTo>
                      <a:pt x="242" y="2"/>
                    </a:lnTo>
                    <a:lnTo>
                      <a:pt x="239" y="2"/>
                    </a:lnTo>
                    <a:lnTo>
                      <a:pt x="238" y="2"/>
                    </a:lnTo>
                    <a:lnTo>
                      <a:pt x="234" y="0"/>
                    </a:lnTo>
                    <a:lnTo>
                      <a:pt x="232" y="0"/>
                    </a:lnTo>
                    <a:lnTo>
                      <a:pt x="230" y="0"/>
                    </a:lnTo>
                    <a:lnTo>
                      <a:pt x="225" y="2"/>
                    </a:lnTo>
                    <a:lnTo>
                      <a:pt x="223" y="2"/>
                    </a:lnTo>
                    <a:lnTo>
                      <a:pt x="220" y="2"/>
                    </a:lnTo>
                    <a:lnTo>
                      <a:pt x="214" y="2"/>
                    </a:lnTo>
                    <a:lnTo>
                      <a:pt x="212" y="2"/>
                    </a:lnTo>
                    <a:lnTo>
                      <a:pt x="208" y="2"/>
                    </a:lnTo>
                    <a:lnTo>
                      <a:pt x="204" y="2"/>
                    </a:lnTo>
                    <a:lnTo>
                      <a:pt x="198" y="2"/>
                    </a:lnTo>
                    <a:lnTo>
                      <a:pt x="196" y="2"/>
                    </a:lnTo>
                    <a:lnTo>
                      <a:pt x="191" y="2"/>
                    </a:lnTo>
                    <a:lnTo>
                      <a:pt x="186" y="3"/>
                    </a:lnTo>
                    <a:lnTo>
                      <a:pt x="181" y="3"/>
                    </a:lnTo>
                    <a:lnTo>
                      <a:pt x="177" y="3"/>
                    </a:lnTo>
                    <a:lnTo>
                      <a:pt x="172" y="3"/>
                    </a:lnTo>
                    <a:lnTo>
                      <a:pt x="169" y="4"/>
                    </a:lnTo>
                    <a:lnTo>
                      <a:pt x="164" y="4"/>
                    </a:lnTo>
                    <a:lnTo>
                      <a:pt x="159" y="4"/>
                    </a:lnTo>
                    <a:lnTo>
                      <a:pt x="154" y="7"/>
                    </a:lnTo>
                    <a:lnTo>
                      <a:pt x="149" y="8"/>
                    </a:lnTo>
                    <a:lnTo>
                      <a:pt x="144" y="8"/>
                    </a:lnTo>
                    <a:lnTo>
                      <a:pt x="142" y="9"/>
                    </a:lnTo>
                    <a:lnTo>
                      <a:pt x="135" y="10"/>
                    </a:lnTo>
                    <a:lnTo>
                      <a:pt x="132" y="10"/>
                    </a:lnTo>
                    <a:lnTo>
                      <a:pt x="127" y="12"/>
                    </a:lnTo>
                    <a:lnTo>
                      <a:pt x="122" y="14"/>
                    </a:lnTo>
                    <a:lnTo>
                      <a:pt x="117" y="15"/>
                    </a:lnTo>
                    <a:lnTo>
                      <a:pt x="111" y="17"/>
                    </a:lnTo>
                    <a:lnTo>
                      <a:pt x="107" y="18"/>
                    </a:lnTo>
                    <a:lnTo>
                      <a:pt x="105" y="19"/>
                    </a:lnTo>
                    <a:lnTo>
                      <a:pt x="100" y="23"/>
                    </a:lnTo>
                    <a:lnTo>
                      <a:pt x="94" y="24"/>
                    </a:lnTo>
                    <a:lnTo>
                      <a:pt x="90" y="25"/>
                    </a:lnTo>
                    <a:lnTo>
                      <a:pt x="87" y="27"/>
                    </a:lnTo>
                    <a:lnTo>
                      <a:pt x="81" y="28"/>
                    </a:lnTo>
                    <a:lnTo>
                      <a:pt x="79" y="32"/>
                    </a:lnTo>
                    <a:lnTo>
                      <a:pt x="74" y="33"/>
                    </a:lnTo>
                    <a:lnTo>
                      <a:pt x="70" y="36"/>
                    </a:lnTo>
                    <a:lnTo>
                      <a:pt x="65" y="38"/>
                    </a:lnTo>
                    <a:lnTo>
                      <a:pt x="63" y="41"/>
                    </a:lnTo>
                    <a:lnTo>
                      <a:pt x="58" y="42"/>
                    </a:lnTo>
                    <a:lnTo>
                      <a:pt x="54" y="44"/>
                    </a:lnTo>
                    <a:lnTo>
                      <a:pt x="52" y="48"/>
                    </a:lnTo>
                    <a:lnTo>
                      <a:pt x="48" y="51"/>
                    </a:lnTo>
                    <a:lnTo>
                      <a:pt x="45" y="54"/>
                    </a:lnTo>
                    <a:lnTo>
                      <a:pt x="41" y="57"/>
                    </a:lnTo>
                    <a:lnTo>
                      <a:pt x="38" y="59"/>
                    </a:lnTo>
                    <a:lnTo>
                      <a:pt x="32" y="64"/>
                    </a:lnTo>
                    <a:lnTo>
                      <a:pt x="30" y="68"/>
                    </a:lnTo>
                    <a:lnTo>
                      <a:pt x="27" y="72"/>
                    </a:lnTo>
                    <a:lnTo>
                      <a:pt x="23" y="74"/>
                    </a:lnTo>
                    <a:lnTo>
                      <a:pt x="20" y="78"/>
                    </a:lnTo>
                    <a:lnTo>
                      <a:pt x="19" y="82"/>
                    </a:lnTo>
                    <a:lnTo>
                      <a:pt x="15" y="85"/>
                    </a:lnTo>
                    <a:lnTo>
                      <a:pt x="12" y="89"/>
                    </a:lnTo>
                    <a:lnTo>
                      <a:pt x="10" y="93"/>
                    </a:lnTo>
                    <a:lnTo>
                      <a:pt x="5" y="98"/>
                    </a:lnTo>
                    <a:lnTo>
                      <a:pt x="4" y="100"/>
                    </a:lnTo>
                    <a:lnTo>
                      <a:pt x="1" y="105"/>
                    </a:lnTo>
                    <a:lnTo>
                      <a:pt x="0" y="10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95" name="Freeform 325"/>
              <p:cNvSpPr>
                <a:spLocks/>
              </p:cNvSpPr>
              <p:nvPr/>
            </p:nvSpPr>
            <p:spPr bwMode="auto">
              <a:xfrm>
                <a:off x="3771" y="2893"/>
                <a:ext cx="148" cy="115"/>
              </a:xfrm>
              <a:custGeom>
                <a:avLst/>
                <a:gdLst>
                  <a:gd name="T0" fmla="*/ 0 w 741"/>
                  <a:gd name="T1" fmla="*/ 0 h 460"/>
                  <a:gd name="T2" fmla="*/ 0 w 741"/>
                  <a:gd name="T3" fmla="*/ 0 h 460"/>
                  <a:gd name="T4" fmla="*/ 0 w 741"/>
                  <a:gd name="T5" fmla="*/ 0 h 460"/>
                  <a:gd name="T6" fmla="*/ 0 w 741"/>
                  <a:gd name="T7" fmla="*/ 0 h 460"/>
                  <a:gd name="T8" fmla="*/ 0 w 741"/>
                  <a:gd name="T9" fmla="*/ 0 h 460"/>
                  <a:gd name="T10" fmla="*/ 0 w 741"/>
                  <a:gd name="T11" fmla="*/ 0 h 460"/>
                  <a:gd name="T12" fmla="*/ 0 w 741"/>
                  <a:gd name="T13" fmla="*/ 0 h 460"/>
                  <a:gd name="T14" fmla="*/ 0 w 741"/>
                  <a:gd name="T15" fmla="*/ 0 h 460"/>
                  <a:gd name="T16" fmla="*/ 0 w 741"/>
                  <a:gd name="T17" fmla="*/ 0 h 460"/>
                  <a:gd name="T18" fmla="*/ 0 w 741"/>
                  <a:gd name="T19" fmla="*/ 0 h 460"/>
                  <a:gd name="T20" fmla="*/ 0 w 741"/>
                  <a:gd name="T21" fmla="*/ 0 h 460"/>
                  <a:gd name="T22" fmla="*/ 0 w 741"/>
                  <a:gd name="T23" fmla="*/ 0 h 460"/>
                  <a:gd name="T24" fmla="*/ 0 w 741"/>
                  <a:gd name="T25" fmla="*/ 0 h 460"/>
                  <a:gd name="T26" fmla="*/ 0 w 741"/>
                  <a:gd name="T27" fmla="*/ 0 h 460"/>
                  <a:gd name="T28" fmla="*/ 0 w 741"/>
                  <a:gd name="T29" fmla="*/ 0 h 460"/>
                  <a:gd name="T30" fmla="*/ 0 w 741"/>
                  <a:gd name="T31" fmla="*/ 0 h 460"/>
                  <a:gd name="T32" fmla="*/ 0 w 741"/>
                  <a:gd name="T33" fmla="*/ 0 h 460"/>
                  <a:gd name="T34" fmla="*/ 0 w 741"/>
                  <a:gd name="T35" fmla="*/ 0 h 460"/>
                  <a:gd name="T36" fmla="*/ 0 w 741"/>
                  <a:gd name="T37" fmla="*/ 0 h 460"/>
                  <a:gd name="T38" fmla="*/ 0 w 741"/>
                  <a:gd name="T39" fmla="*/ 0 h 460"/>
                  <a:gd name="T40" fmla="*/ 0 w 741"/>
                  <a:gd name="T41" fmla="*/ 0 h 460"/>
                  <a:gd name="T42" fmla="*/ 0 w 741"/>
                  <a:gd name="T43" fmla="*/ 0 h 460"/>
                  <a:gd name="T44" fmla="*/ 0 w 741"/>
                  <a:gd name="T45" fmla="*/ 0 h 460"/>
                  <a:gd name="T46" fmla="*/ 0 w 741"/>
                  <a:gd name="T47" fmla="*/ 0 h 460"/>
                  <a:gd name="T48" fmla="*/ 0 w 741"/>
                  <a:gd name="T49" fmla="*/ 0 h 460"/>
                  <a:gd name="T50" fmla="*/ 0 w 741"/>
                  <a:gd name="T51" fmla="*/ 0 h 460"/>
                  <a:gd name="T52" fmla="*/ 0 w 741"/>
                  <a:gd name="T53" fmla="*/ 0 h 460"/>
                  <a:gd name="T54" fmla="*/ 0 w 741"/>
                  <a:gd name="T55" fmla="*/ 0 h 460"/>
                  <a:gd name="T56" fmla="*/ 0 w 741"/>
                  <a:gd name="T57" fmla="*/ 0 h 460"/>
                  <a:gd name="T58" fmla="*/ 0 w 741"/>
                  <a:gd name="T59" fmla="*/ 0 h 460"/>
                  <a:gd name="T60" fmla="*/ 0 w 741"/>
                  <a:gd name="T61" fmla="*/ 0 h 460"/>
                  <a:gd name="T62" fmla="*/ 0 w 741"/>
                  <a:gd name="T63" fmla="*/ 0 h 460"/>
                  <a:gd name="T64" fmla="*/ 0 w 741"/>
                  <a:gd name="T65" fmla="*/ 0 h 460"/>
                  <a:gd name="T66" fmla="*/ 0 w 741"/>
                  <a:gd name="T67" fmla="*/ 0 h 460"/>
                  <a:gd name="T68" fmla="*/ 0 w 741"/>
                  <a:gd name="T69" fmla="*/ 0 h 460"/>
                  <a:gd name="T70" fmla="*/ 0 w 741"/>
                  <a:gd name="T71" fmla="*/ 0 h 460"/>
                  <a:gd name="T72" fmla="*/ 0 w 741"/>
                  <a:gd name="T73" fmla="*/ 0 h 460"/>
                  <a:gd name="T74" fmla="*/ 0 w 741"/>
                  <a:gd name="T75" fmla="*/ 0 h 460"/>
                  <a:gd name="T76" fmla="*/ 0 w 741"/>
                  <a:gd name="T77" fmla="*/ 0 h 460"/>
                  <a:gd name="T78" fmla="*/ 0 w 741"/>
                  <a:gd name="T79" fmla="*/ 0 h 460"/>
                  <a:gd name="T80" fmla="*/ 0 w 741"/>
                  <a:gd name="T81" fmla="*/ 0 h 460"/>
                  <a:gd name="T82" fmla="*/ 0 w 741"/>
                  <a:gd name="T83" fmla="*/ 0 h 460"/>
                  <a:gd name="T84" fmla="*/ 0 w 741"/>
                  <a:gd name="T85" fmla="*/ 0 h 460"/>
                  <a:gd name="T86" fmla="*/ 0 w 741"/>
                  <a:gd name="T87" fmla="*/ 0 h 460"/>
                  <a:gd name="T88" fmla="*/ 0 w 741"/>
                  <a:gd name="T89" fmla="*/ 0 h 460"/>
                  <a:gd name="T90" fmla="*/ 0 w 741"/>
                  <a:gd name="T91" fmla="*/ 0 h 460"/>
                  <a:gd name="T92" fmla="*/ 0 w 741"/>
                  <a:gd name="T93" fmla="*/ 0 h 460"/>
                  <a:gd name="T94" fmla="*/ 0 w 741"/>
                  <a:gd name="T95" fmla="*/ 0 h 460"/>
                  <a:gd name="T96" fmla="*/ 0 w 741"/>
                  <a:gd name="T97" fmla="*/ 0 h 460"/>
                  <a:gd name="T98" fmla="*/ 0 w 741"/>
                  <a:gd name="T99" fmla="*/ 0 h 460"/>
                  <a:gd name="T100" fmla="*/ 0 w 741"/>
                  <a:gd name="T101" fmla="*/ 0 h 460"/>
                  <a:gd name="T102" fmla="*/ 0 w 741"/>
                  <a:gd name="T103" fmla="*/ 0 h 460"/>
                  <a:gd name="T104" fmla="*/ 0 w 741"/>
                  <a:gd name="T105" fmla="*/ 0 h 460"/>
                  <a:gd name="T106" fmla="*/ 0 w 741"/>
                  <a:gd name="T107" fmla="*/ 0 h 460"/>
                  <a:gd name="T108" fmla="*/ 0 w 741"/>
                  <a:gd name="T109" fmla="*/ 0 h 46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741" h="460">
                    <a:moveTo>
                      <a:pt x="675" y="0"/>
                    </a:moveTo>
                    <a:lnTo>
                      <a:pt x="681" y="26"/>
                    </a:lnTo>
                    <a:lnTo>
                      <a:pt x="688" y="57"/>
                    </a:lnTo>
                    <a:lnTo>
                      <a:pt x="695" y="89"/>
                    </a:lnTo>
                    <a:lnTo>
                      <a:pt x="703" y="123"/>
                    </a:lnTo>
                    <a:lnTo>
                      <a:pt x="708" y="157"/>
                    </a:lnTo>
                    <a:lnTo>
                      <a:pt x="716" y="190"/>
                    </a:lnTo>
                    <a:lnTo>
                      <a:pt x="722" y="220"/>
                    </a:lnTo>
                    <a:lnTo>
                      <a:pt x="726" y="246"/>
                    </a:lnTo>
                    <a:lnTo>
                      <a:pt x="732" y="266"/>
                    </a:lnTo>
                    <a:lnTo>
                      <a:pt x="734" y="283"/>
                    </a:lnTo>
                    <a:lnTo>
                      <a:pt x="737" y="297"/>
                    </a:lnTo>
                    <a:lnTo>
                      <a:pt x="738" y="305"/>
                    </a:lnTo>
                    <a:lnTo>
                      <a:pt x="739" y="313"/>
                    </a:lnTo>
                    <a:lnTo>
                      <a:pt x="739" y="319"/>
                    </a:lnTo>
                    <a:lnTo>
                      <a:pt x="739" y="321"/>
                    </a:lnTo>
                    <a:lnTo>
                      <a:pt x="741" y="324"/>
                    </a:lnTo>
                    <a:lnTo>
                      <a:pt x="739" y="326"/>
                    </a:lnTo>
                    <a:lnTo>
                      <a:pt x="739" y="329"/>
                    </a:lnTo>
                    <a:lnTo>
                      <a:pt x="739" y="330"/>
                    </a:lnTo>
                    <a:lnTo>
                      <a:pt x="739" y="334"/>
                    </a:lnTo>
                    <a:lnTo>
                      <a:pt x="739" y="335"/>
                    </a:lnTo>
                    <a:lnTo>
                      <a:pt x="739" y="338"/>
                    </a:lnTo>
                    <a:lnTo>
                      <a:pt x="739" y="339"/>
                    </a:lnTo>
                    <a:lnTo>
                      <a:pt x="739" y="343"/>
                    </a:lnTo>
                    <a:lnTo>
                      <a:pt x="739" y="344"/>
                    </a:lnTo>
                    <a:lnTo>
                      <a:pt x="738" y="345"/>
                    </a:lnTo>
                    <a:lnTo>
                      <a:pt x="738" y="348"/>
                    </a:lnTo>
                    <a:lnTo>
                      <a:pt x="738" y="350"/>
                    </a:lnTo>
                    <a:lnTo>
                      <a:pt x="738" y="351"/>
                    </a:lnTo>
                    <a:lnTo>
                      <a:pt x="737" y="353"/>
                    </a:lnTo>
                    <a:lnTo>
                      <a:pt x="737" y="354"/>
                    </a:lnTo>
                    <a:lnTo>
                      <a:pt x="737" y="356"/>
                    </a:lnTo>
                    <a:lnTo>
                      <a:pt x="737" y="359"/>
                    </a:lnTo>
                    <a:lnTo>
                      <a:pt x="734" y="360"/>
                    </a:lnTo>
                    <a:lnTo>
                      <a:pt x="734" y="361"/>
                    </a:lnTo>
                    <a:lnTo>
                      <a:pt x="733" y="363"/>
                    </a:lnTo>
                    <a:lnTo>
                      <a:pt x="733" y="364"/>
                    </a:lnTo>
                    <a:lnTo>
                      <a:pt x="732" y="366"/>
                    </a:lnTo>
                    <a:lnTo>
                      <a:pt x="732" y="368"/>
                    </a:lnTo>
                    <a:lnTo>
                      <a:pt x="730" y="369"/>
                    </a:lnTo>
                    <a:lnTo>
                      <a:pt x="729" y="370"/>
                    </a:lnTo>
                    <a:lnTo>
                      <a:pt x="726" y="371"/>
                    </a:lnTo>
                    <a:lnTo>
                      <a:pt x="726" y="373"/>
                    </a:lnTo>
                    <a:lnTo>
                      <a:pt x="724" y="375"/>
                    </a:lnTo>
                    <a:lnTo>
                      <a:pt x="723" y="376"/>
                    </a:lnTo>
                    <a:lnTo>
                      <a:pt x="722" y="378"/>
                    </a:lnTo>
                    <a:lnTo>
                      <a:pt x="721" y="379"/>
                    </a:lnTo>
                    <a:lnTo>
                      <a:pt x="719" y="380"/>
                    </a:lnTo>
                    <a:lnTo>
                      <a:pt x="716" y="384"/>
                    </a:lnTo>
                    <a:lnTo>
                      <a:pt x="713" y="385"/>
                    </a:lnTo>
                    <a:lnTo>
                      <a:pt x="712" y="386"/>
                    </a:lnTo>
                    <a:lnTo>
                      <a:pt x="708" y="388"/>
                    </a:lnTo>
                    <a:lnTo>
                      <a:pt x="707" y="390"/>
                    </a:lnTo>
                    <a:lnTo>
                      <a:pt x="705" y="393"/>
                    </a:lnTo>
                    <a:lnTo>
                      <a:pt x="701" y="394"/>
                    </a:lnTo>
                    <a:lnTo>
                      <a:pt x="697" y="395"/>
                    </a:lnTo>
                    <a:lnTo>
                      <a:pt x="695" y="398"/>
                    </a:lnTo>
                    <a:lnTo>
                      <a:pt x="691" y="400"/>
                    </a:lnTo>
                    <a:lnTo>
                      <a:pt x="686" y="401"/>
                    </a:lnTo>
                    <a:lnTo>
                      <a:pt x="684" y="404"/>
                    </a:lnTo>
                    <a:lnTo>
                      <a:pt x="680" y="405"/>
                    </a:lnTo>
                    <a:lnTo>
                      <a:pt x="675" y="406"/>
                    </a:lnTo>
                    <a:lnTo>
                      <a:pt x="670" y="409"/>
                    </a:lnTo>
                    <a:lnTo>
                      <a:pt x="668" y="411"/>
                    </a:lnTo>
                    <a:lnTo>
                      <a:pt x="662" y="413"/>
                    </a:lnTo>
                    <a:lnTo>
                      <a:pt x="658" y="414"/>
                    </a:lnTo>
                    <a:lnTo>
                      <a:pt x="653" y="416"/>
                    </a:lnTo>
                    <a:lnTo>
                      <a:pt x="649" y="418"/>
                    </a:lnTo>
                    <a:lnTo>
                      <a:pt x="644" y="420"/>
                    </a:lnTo>
                    <a:lnTo>
                      <a:pt x="638" y="421"/>
                    </a:lnTo>
                    <a:lnTo>
                      <a:pt x="633" y="423"/>
                    </a:lnTo>
                    <a:lnTo>
                      <a:pt x="628" y="425"/>
                    </a:lnTo>
                    <a:lnTo>
                      <a:pt x="625" y="426"/>
                    </a:lnTo>
                    <a:lnTo>
                      <a:pt x="617" y="428"/>
                    </a:lnTo>
                    <a:lnTo>
                      <a:pt x="611" y="429"/>
                    </a:lnTo>
                    <a:lnTo>
                      <a:pt x="606" y="430"/>
                    </a:lnTo>
                    <a:lnTo>
                      <a:pt x="600" y="433"/>
                    </a:lnTo>
                    <a:lnTo>
                      <a:pt x="594" y="434"/>
                    </a:lnTo>
                    <a:lnTo>
                      <a:pt x="589" y="435"/>
                    </a:lnTo>
                    <a:lnTo>
                      <a:pt x="582" y="436"/>
                    </a:lnTo>
                    <a:lnTo>
                      <a:pt x="576" y="438"/>
                    </a:lnTo>
                    <a:lnTo>
                      <a:pt x="570" y="439"/>
                    </a:lnTo>
                    <a:lnTo>
                      <a:pt x="563" y="441"/>
                    </a:lnTo>
                    <a:lnTo>
                      <a:pt x="555" y="443"/>
                    </a:lnTo>
                    <a:lnTo>
                      <a:pt x="548" y="444"/>
                    </a:lnTo>
                    <a:lnTo>
                      <a:pt x="540" y="445"/>
                    </a:lnTo>
                    <a:lnTo>
                      <a:pt x="531" y="446"/>
                    </a:lnTo>
                    <a:lnTo>
                      <a:pt x="524" y="449"/>
                    </a:lnTo>
                    <a:lnTo>
                      <a:pt x="517" y="450"/>
                    </a:lnTo>
                    <a:lnTo>
                      <a:pt x="506" y="451"/>
                    </a:lnTo>
                    <a:lnTo>
                      <a:pt x="499" y="454"/>
                    </a:lnTo>
                    <a:lnTo>
                      <a:pt x="491" y="455"/>
                    </a:lnTo>
                    <a:lnTo>
                      <a:pt x="482" y="456"/>
                    </a:lnTo>
                    <a:lnTo>
                      <a:pt x="475" y="456"/>
                    </a:lnTo>
                    <a:lnTo>
                      <a:pt x="466" y="459"/>
                    </a:lnTo>
                    <a:lnTo>
                      <a:pt x="460" y="459"/>
                    </a:lnTo>
                    <a:lnTo>
                      <a:pt x="453" y="459"/>
                    </a:lnTo>
                    <a:lnTo>
                      <a:pt x="446" y="460"/>
                    </a:lnTo>
                    <a:lnTo>
                      <a:pt x="439" y="460"/>
                    </a:lnTo>
                    <a:lnTo>
                      <a:pt x="433" y="460"/>
                    </a:lnTo>
                    <a:lnTo>
                      <a:pt x="424" y="460"/>
                    </a:lnTo>
                    <a:lnTo>
                      <a:pt x="416" y="460"/>
                    </a:lnTo>
                    <a:lnTo>
                      <a:pt x="408" y="460"/>
                    </a:lnTo>
                    <a:lnTo>
                      <a:pt x="400" y="460"/>
                    </a:lnTo>
                    <a:lnTo>
                      <a:pt x="390" y="460"/>
                    </a:lnTo>
                    <a:lnTo>
                      <a:pt x="383" y="460"/>
                    </a:lnTo>
                    <a:lnTo>
                      <a:pt x="373" y="459"/>
                    </a:lnTo>
                    <a:lnTo>
                      <a:pt x="363" y="459"/>
                    </a:lnTo>
                    <a:lnTo>
                      <a:pt x="353" y="459"/>
                    </a:lnTo>
                    <a:lnTo>
                      <a:pt x="346" y="459"/>
                    </a:lnTo>
                    <a:lnTo>
                      <a:pt x="337" y="459"/>
                    </a:lnTo>
                    <a:lnTo>
                      <a:pt x="330" y="459"/>
                    </a:lnTo>
                    <a:lnTo>
                      <a:pt x="321" y="459"/>
                    </a:lnTo>
                    <a:lnTo>
                      <a:pt x="314" y="456"/>
                    </a:lnTo>
                    <a:lnTo>
                      <a:pt x="308" y="456"/>
                    </a:lnTo>
                    <a:lnTo>
                      <a:pt x="299" y="456"/>
                    </a:lnTo>
                    <a:lnTo>
                      <a:pt x="293" y="456"/>
                    </a:lnTo>
                    <a:lnTo>
                      <a:pt x="286" y="455"/>
                    </a:lnTo>
                    <a:lnTo>
                      <a:pt x="281" y="455"/>
                    </a:lnTo>
                    <a:lnTo>
                      <a:pt x="272" y="455"/>
                    </a:lnTo>
                    <a:lnTo>
                      <a:pt x="266" y="454"/>
                    </a:lnTo>
                    <a:lnTo>
                      <a:pt x="258" y="454"/>
                    </a:lnTo>
                    <a:lnTo>
                      <a:pt x="250" y="451"/>
                    </a:lnTo>
                    <a:lnTo>
                      <a:pt x="245" y="450"/>
                    </a:lnTo>
                    <a:lnTo>
                      <a:pt x="236" y="449"/>
                    </a:lnTo>
                    <a:lnTo>
                      <a:pt x="229" y="449"/>
                    </a:lnTo>
                    <a:lnTo>
                      <a:pt x="220" y="446"/>
                    </a:lnTo>
                    <a:lnTo>
                      <a:pt x="213" y="445"/>
                    </a:lnTo>
                    <a:lnTo>
                      <a:pt x="204" y="444"/>
                    </a:lnTo>
                    <a:lnTo>
                      <a:pt x="195" y="441"/>
                    </a:lnTo>
                    <a:lnTo>
                      <a:pt x="187" y="439"/>
                    </a:lnTo>
                    <a:lnTo>
                      <a:pt x="177" y="438"/>
                    </a:lnTo>
                    <a:lnTo>
                      <a:pt x="169" y="436"/>
                    </a:lnTo>
                    <a:lnTo>
                      <a:pt x="160" y="434"/>
                    </a:lnTo>
                    <a:lnTo>
                      <a:pt x="151" y="433"/>
                    </a:lnTo>
                    <a:lnTo>
                      <a:pt x="143" y="429"/>
                    </a:lnTo>
                    <a:lnTo>
                      <a:pt x="137" y="428"/>
                    </a:lnTo>
                    <a:lnTo>
                      <a:pt x="129" y="425"/>
                    </a:lnTo>
                    <a:lnTo>
                      <a:pt x="121" y="423"/>
                    </a:lnTo>
                    <a:lnTo>
                      <a:pt x="115" y="420"/>
                    </a:lnTo>
                    <a:lnTo>
                      <a:pt x="107" y="419"/>
                    </a:lnTo>
                    <a:lnTo>
                      <a:pt x="101" y="416"/>
                    </a:lnTo>
                    <a:lnTo>
                      <a:pt x="95" y="413"/>
                    </a:lnTo>
                    <a:lnTo>
                      <a:pt x="89" y="410"/>
                    </a:lnTo>
                    <a:lnTo>
                      <a:pt x="84" y="406"/>
                    </a:lnTo>
                    <a:lnTo>
                      <a:pt x="78" y="405"/>
                    </a:lnTo>
                    <a:lnTo>
                      <a:pt x="73" y="403"/>
                    </a:lnTo>
                    <a:lnTo>
                      <a:pt x="68" y="400"/>
                    </a:lnTo>
                    <a:lnTo>
                      <a:pt x="62" y="396"/>
                    </a:lnTo>
                    <a:lnTo>
                      <a:pt x="56" y="394"/>
                    </a:lnTo>
                    <a:lnTo>
                      <a:pt x="52" y="390"/>
                    </a:lnTo>
                    <a:lnTo>
                      <a:pt x="47" y="386"/>
                    </a:lnTo>
                    <a:lnTo>
                      <a:pt x="42" y="384"/>
                    </a:lnTo>
                    <a:lnTo>
                      <a:pt x="38" y="379"/>
                    </a:lnTo>
                    <a:lnTo>
                      <a:pt x="35" y="376"/>
                    </a:lnTo>
                    <a:lnTo>
                      <a:pt x="29" y="371"/>
                    </a:lnTo>
                    <a:lnTo>
                      <a:pt x="26" y="369"/>
                    </a:lnTo>
                    <a:lnTo>
                      <a:pt x="24" y="364"/>
                    </a:lnTo>
                    <a:lnTo>
                      <a:pt x="18" y="360"/>
                    </a:lnTo>
                    <a:lnTo>
                      <a:pt x="15" y="356"/>
                    </a:lnTo>
                    <a:lnTo>
                      <a:pt x="11" y="353"/>
                    </a:lnTo>
                    <a:lnTo>
                      <a:pt x="10" y="348"/>
                    </a:lnTo>
                    <a:lnTo>
                      <a:pt x="8" y="345"/>
                    </a:lnTo>
                    <a:lnTo>
                      <a:pt x="3" y="340"/>
                    </a:lnTo>
                    <a:lnTo>
                      <a:pt x="2" y="338"/>
                    </a:lnTo>
                    <a:lnTo>
                      <a:pt x="0" y="33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96" name="Freeform 326"/>
              <p:cNvSpPr>
                <a:spLocks/>
              </p:cNvSpPr>
              <p:nvPr/>
            </p:nvSpPr>
            <p:spPr bwMode="auto">
              <a:xfrm>
                <a:off x="3770" y="2917"/>
                <a:ext cx="8" cy="59"/>
              </a:xfrm>
              <a:custGeom>
                <a:avLst/>
                <a:gdLst>
                  <a:gd name="T0" fmla="*/ 0 w 39"/>
                  <a:gd name="T1" fmla="*/ 0 h 237"/>
                  <a:gd name="T2" fmla="*/ 0 w 39"/>
                  <a:gd name="T3" fmla="*/ 0 h 237"/>
                  <a:gd name="T4" fmla="*/ 0 w 39"/>
                  <a:gd name="T5" fmla="*/ 0 h 237"/>
                  <a:gd name="T6" fmla="*/ 0 w 39"/>
                  <a:gd name="T7" fmla="*/ 0 h 237"/>
                  <a:gd name="T8" fmla="*/ 0 w 39"/>
                  <a:gd name="T9" fmla="*/ 0 h 237"/>
                  <a:gd name="T10" fmla="*/ 0 w 39"/>
                  <a:gd name="T11" fmla="*/ 0 h 237"/>
                  <a:gd name="T12" fmla="*/ 0 w 39"/>
                  <a:gd name="T13" fmla="*/ 0 h 237"/>
                  <a:gd name="T14" fmla="*/ 0 w 39"/>
                  <a:gd name="T15" fmla="*/ 0 h 237"/>
                  <a:gd name="T16" fmla="*/ 0 w 39"/>
                  <a:gd name="T17" fmla="*/ 0 h 237"/>
                  <a:gd name="T18" fmla="*/ 0 w 39"/>
                  <a:gd name="T19" fmla="*/ 0 h 237"/>
                  <a:gd name="T20" fmla="*/ 0 w 39"/>
                  <a:gd name="T21" fmla="*/ 0 h 237"/>
                  <a:gd name="T22" fmla="*/ 0 w 39"/>
                  <a:gd name="T23" fmla="*/ 0 h 237"/>
                  <a:gd name="T24" fmla="*/ 0 w 39"/>
                  <a:gd name="T25" fmla="*/ 0 h 237"/>
                  <a:gd name="T26" fmla="*/ 0 w 39"/>
                  <a:gd name="T27" fmla="*/ 0 h 237"/>
                  <a:gd name="T28" fmla="*/ 0 w 39"/>
                  <a:gd name="T29" fmla="*/ 0 h 237"/>
                  <a:gd name="T30" fmla="*/ 0 w 39"/>
                  <a:gd name="T31" fmla="*/ 0 h 23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39" h="237">
                    <a:moveTo>
                      <a:pt x="6" y="237"/>
                    </a:moveTo>
                    <a:lnTo>
                      <a:pt x="5" y="236"/>
                    </a:lnTo>
                    <a:lnTo>
                      <a:pt x="4" y="232"/>
                    </a:lnTo>
                    <a:lnTo>
                      <a:pt x="4" y="231"/>
                    </a:lnTo>
                    <a:lnTo>
                      <a:pt x="1" y="230"/>
                    </a:lnTo>
                    <a:lnTo>
                      <a:pt x="1" y="228"/>
                    </a:lnTo>
                    <a:lnTo>
                      <a:pt x="0" y="226"/>
                    </a:lnTo>
                    <a:lnTo>
                      <a:pt x="0" y="225"/>
                    </a:lnTo>
                    <a:lnTo>
                      <a:pt x="0" y="223"/>
                    </a:lnTo>
                    <a:lnTo>
                      <a:pt x="0" y="221"/>
                    </a:lnTo>
                    <a:lnTo>
                      <a:pt x="0" y="216"/>
                    </a:lnTo>
                    <a:lnTo>
                      <a:pt x="1" y="206"/>
                    </a:lnTo>
                    <a:lnTo>
                      <a:pt x="5" y="192"/>
                    </a:lnTo>
                    <a:lnTo>
                      <a:pt x="8" y="173"/>
                    </a:lnTo>
                    <a:lnTo>
                      <a:pt x="14" y="147"/>
                    </a:lnTo>
                    <a:lnTo>
                      <a:pt x="39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97" name="Freeform 327"/>
              <p:cNvSpPr>
                <a:spLocks/>
              </p:cNvSpPr>
              <p:nvPr/>
            </p:nvSpPr>
            <p:spPr bwMode="auto">
              <a:xfrm>
                <a:off x="3808" y="2876"/>
                <a:ext cx="38" cy="22"/>
              </a:xfrm>
              <a:custGeom>
                <a:avLst/>
                <a:gdLst>
                  <a:gd name="T0" fmla="*/ 0 w 188"/>
                  <a:gd name="T1" fmla="*/ 0 h 88"/>
                  <a:gd name="T2" fmla="*/ 0 w 188"/>
                  <a:gd name="T3" fmla="*/ 0 h 88"/>
                  <a:gd name="T4" fmla="*/ 0 w 188"/>
                  <a:gd name="T5" fmla="*/ 0 h 88"/>
                  <a:gd name="T6" fmla="*/ 0 w 188"/>
                  <a:gd name="T7" fmla="*/ 0 h 88"/>
                  <a:gd name="T8" fmla="*/ 0 w 188"/>
                  <a:gd name="T9" fmla="*/ 0 h 88"/>
                  <a:gd name="T10" fmla="*/ 0 w 188"/>
                  <a:gd name="T11" fmla="*/ 0 h 88"/>
                  <a:gd name="T12" fmla="*/ 0 w 188"/>
                  <a:gd name="T13" fmla="*/ 0 h 88"/>
                  <a:gd name="T14" fmla="*/ 0 w 188"/>
                  <a:gd name="T15" fmla="*/ 0 h 88"/>
                  <a:gd name="T16" fmla="*/ 0 w 188"/>
                  <a:gd name="T17" fmla="*/ 0 h 88"/>
                  <a:gd name="T18" fmla="*/ 0 w 188"/>
                  <a:gd name="T19" fmla="*/ 0 h 88"/>
                  <a:gd name="T20" fmla="*/ 0 w 188"/>
                  <a:gd name="T21" fmla="*/ 0 h 88"/>
                  <a:gd name="T22" fmla="*/ 0 w 188"/>
                  <a:gd name="T23" fmla="*/ 0 h 88"/>
                  <a:gd name="T24" fmla="*/ 0 w 188"/>
                  <a:gd name="T25" fmla="*/ 0 h 88"/>
                  <a:gd name="T26" fmla="*/ 0 w 188"/>
                  <a:gd name="T27" fmla="*/ 0 h 88"/>
                  <a:gd name="T28" fmla="*/ 0 w 188"/>
                  <a:gd name="T29" fmla="*/ 0 h 88"/>
                  <a:gd name="T30" fmla="*/ 0 w 188"/>
                  <a:gd name="T31" fmla="*/ 0 h 88"/>
                  <a:gd name="T32" fmla="*/ 0 w 188"/>
                  <a:gd name="T33" fmla="*/ 0 h 88"/>
                  <a:gd name="T34" fmla="*/ 0 w 188"/>
                  <a:gd name="T35" fmla="*/ 0 h 88"/>
                  <a:gd name="T36" fmla="*/ 0 w 188"/>
                  <a:gd name="T37" fmla="*/ 0 h 88"/>
                  <a:gd name="T38" fmla="*/ 0 w 188"/>
                  <a:gd name="T39" fmla="*/ 0 h 88"/>
                  <a:gd name="T40" fmla="*/ 0 w 188"/>
                  <a:gd name="T41" fmla="*/ 0 h 88"/>
                  <a:gd name="T42" fmla="*/ 0 w 188"/>
                  <a:gd name="T43" fmla="*/ 0 h 88"/>
                  <a:gd name="T44" fmla="*/ 0 w 188"/>
                  <a:gd name="T45" fmla="*/ 0 h 88"/>
                  <a:gd name="T46" fmla="*/ 0 w 188"/>
                  <a:gd name="T47" fmla="*/ 0 h 88"/>
                  <a:gd name="T48" fmla="*/ 0 w 188"/>
                  <a:gd name="T49" fmla="*/ 0 h 88"/>
                  <a:gd name="T50" fmla="*/ 0 w 188"/>
                  <a:gd name="T51" fmla="*/ 0 h 88"/>
                  <a:gd name="T52" fmla="*/ 0 w 188"/>
                  <a:gd name="T53" fmla="*/ 0 h 88"/>
                  <a:gd name="T54" fmla="*/ 0 w 188"/>
                  <a:gd name="T55" fmla="*/ 0 h 88"/>
                  <a:gd name="T56" fmla="*/ 0 w 188"/>
                  <a:gd name="T57" fmla="*/ 0 h 88"/>
                  <a:gd name="T58" fmla="*/ 0 w 188"/>
                  <a:gd name="T59" fmla="*/ 0 h 88"/>
                  <a:gd name="T60" fmla="*/ 0 w 188"/>
                  <a:gd name="T61" fmla="*/ 0 h 88"/>
                  <a:gd name="T62" fmla="*/ 0 w 188"/>
                  <a:gd name="T63" fmla="*/ 0 h 88"/>
                  <a:gd name="T64" fmla="*/ 0 w 188"/>
                  <a:gd name="T65" fmla="*/ 0 h 88"/>
                  <a:gd name="T66" fmla="*/ 0 w 188"/>
                  <a:gd name="T67" fmla="*/ 0 h 88"/>
                  <a:gd name="T68" fmla="*/ 0 w 188"/>
                  <a:gd name="T69" fmla="*/ 0 h 88"/>
                  <a:gd name="T70" fmla="*/ 0 w 188"/>
                  <a:gd name="T71" fmla="*/ 0 h 88"/>
                  <a:gd name="T72" fmla="*/ 0 w 188"/>
                  <a:gd name="T73" fmla="*/ 0 h 88"/>
                  <a:gd name="T74" fmla="*/ 0 w 188"/>
                  <a:gd name="T75" fmla="*/ 0 h 88"/>
                  <a:gd name="T76" fmla="*/ 0 w 188"/>
                  <a:gd name="T77" fmla="*/ 0 h 8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88" h="88">
                    <a:moveTo>
                      <a:pt x="0" y="88"/>
                    </a:moveTo>
                    <a:lnTo>
                      <a:pt x="2" y="84"/>
                    </a:lnTo>
                    <a:lnTo>
                      <a:pt x="3" y="81"/>
                    </a:lnTo>
                    <a:lnTo>
                      <a:pt x="6" y="79"/>
                    </a:lnTo>
                    <a:lnTo>
                      <a:pt x="8" y="76"/>
                    </a:lnTo>
                    <a:lnTo>
                      <a:pt x="10" y="74"/>
                    </a:lnTo>
                    <a:lnTo>
                      <a:pt x="11" y="73"/>
                    </a:lnTo>
                    <a:lnTo>
                      <a:pt x="12" y="70"/>
                    </a:lnTo>
                    <a:lnTo>
                      <a:pt x="16" y="68"/>
                    </a:lnTo>
                    <a:lnTo>
                      <a:pt x="18" y="65"/>
                    </a:lnTo>
                    <a:lnTo>
                      <a:pt x="19" y="64"/>
                    </a:lnTo>
                    <a:lnTo>
                      <a:pt x="21" y="60"/>
                    </a:lnTo>
                    <a:lnTo>
                      <a:pt x="24" y="59"/>
                    </a:lnTo>
                    <a:lnTo>
                      <a:pt x="28" y="56"/>
                    </a:lnTo>
                    <a:lnTo>
                      <a:pt x="29" y="55"/>
                    </a:lnTo>
                    <a:lnTo>
                      <a:pt x="33" y="51"/>
                    </a:lnTo>
                    <a:lnTo>
                      <a:pt x="35" y="50"/>
                    </a:lnTo>
                    <a:lnTo>
                      <a:pt x="37" y="48"/>
                    </a:lnTo>
                    <a:lnTo>
                      <a:pt x="41" y="46"/>
                    </a:lnTo>
                    <a:lnTo>
                      <a:pt x="44" y="43"/>
                    </a:lnTo>
                    <a:lnTo>
                      <a:pt x="46" y="41"/>
                    </a:lnTo>
                    <a:lnTo>
                      <a:pt x="48" y="40"/>
                    </a:lnTo>
                    <a:lnTo>
                      <a:pt x="51" y="38"/>
                    </a:lnTo>
                    <a:lnTo>
                      <a:pt x="55" y="35"/>
                    </a:lnTo>
                    <a:lnTo>
                      <a:pt x="59" y="34"/>
                    </a:lnTo>
                    <a:lnTo>
                      <a:pt x="61" y="31"/>
                    </a:lnTo>
                    <a:lnTo>
                      <a:pt x="64" y="30"/>
                    </a:lnTo>
                    <a:lnTo>
                      <a:pt x="68" y="28"/>
                    </a:lnTo>
                    <a:lnTo>
                      <a:pt x="71" y="24"/>
                    </a:lnTo>
                    <a:lnTo>
                      <a:pt x="73" y="23"/>
                    </a:lnTo>
                    <a:lnTo>
                      <a:pt x="77" y="22"/>
                    </a:lnTo>
                    <a:lnTo>
                      <a:pt x="81" y="20"/>
                    </a:lnTo>
                    <a:lnTo>
                      <a:pt x="83" y="17"/>
                    </a:lnTo>
                    <a:lnTo>
                      <a:pt x="88" y="15"/>
                    </a:lnTo>
                    <a:lnTo>
                      <a:pt x="91" y="14"/>
                    </a:lnTo>
                    <a:lnTo>
                      <a:pt x="96" y="13"/>
                    </a:lnTo>
                    <a:lnTo>
                      <a:pt x="99" y="13"/>
                    </a:lnTo>
                    <a:lnTo>
                      <a:pt x="103" y="10"/>
                    </a:lnTo>
                    <a:lnTo>
                      <a:pt x="107" y="9"/>
                    </a:lnTo>
                    <a:lnTo>
                      <a:pt x="112" y="8"/>
                    </a:lnTo>
                    <a:lnTo>
                      <a:pt x="114" y="8"/>
                    </a:lnTo>
                    <a:lnTo>
                      <a:pt x="118" y="7"/>
                    </a:lnTo>
                    <a:lnTo>
                      <a:pt x="123" y="5"/>
                    </a:lnTo>
                    <a:lnTo>
                      <a:pt x="125" y="5"/>
                    </a:lnTo>
                    <a:lnTo>
                      <a:pt x="129" y="4"/>
                    </a:lnTo>
                    <a:lnTo>
                      <a:pt x="132" y="4"/>
                    </a:lnTo>
                    <a:lnTo>
                      <a:pt x="135" y="4"/>
                    </a:lnTo>
                    <a:lnTo>
                      <a:pt x="139" y="2"/>
                    </a:lnTo>
                    <a:lnTo>
                      <a:pt x="141" y="2"/>
                    </a:lnTo>
                    <a:lnTo>
                      <a:pt x="145" y="2"/>
                    </a:lnTo>
                    <a:lnTo>
                      <a:pt x="147" y="0"/>
                    </a:lnTo>
                    <a:lnTo>
                      <a:pt x="150" y="0"/>
                    </a:lnTo>
                    <a:lnTo>
                      <a:pt x="151" y="0"/>
                    </a:lnTo>
                    <a:lnTo>
                      <a:pt x="153" y="0"/>
                    </a:lnTo>
                    <a:lnTo>
                      <a:pt x="157" y="0"/>
                    </a:lnTo>
                    <a:lnTo>
                      <a:pt x="158" y="0"/>
                    </a:lnTo>
                    <a:lnTo>
                      <a:pt x="159" y="0"/>
                    </a:lnTo>
                    <a:lnTo>
                      <a:pt x="161" y="0"/>
                    </a:lnTo>
                    <a:lnTo>
                      <a:pt x="162" y="0"/>
                    </a:lnTo>
                    <a:lnTo>
                      <a:pt x="164" y="0"/>
                    </a:lnTo>
                    <a:lnTo>
                      <a:pt x="166" y="0"/>
                    </a:lnTo>
                    <a:lnTo>
                      <a:pt x="167" y="0"/>
                    </a:lnTo>
                    <a:lnTo>
                      <a:pt x="170" y="0"/>
                    </a:lnTo>
                    <a:lnTo>
                      <a:pt x="172" y="0"/>
                    </a:lnTo>
                    <a:lnTo>
                      <a:pt x="174" y="0"/>
                    </a:lnTo>
                    <a:lnTo>
                      <a:pt x="175" y="2"/>
                    </a:lnTo>
                    <a:lnTo>
                      <a:pt x="177" y="2"/>
                    </a:lnTo>
                    <a:lnTo>
                      <a:pt x="178" y="2"/>
                    </a:lnTo>
                    <a:lnTo>
                      <a:pt x="179" y="2"/>
                    </a:lnTo>
                    <a:lnTo>
                      <a:pt x="183" y="2"/>
                    </a:lnTo>
                    <a:lnTo>
                      <a:pt x="184" y="4"/>
                    </a:lnTo>
                    <a:lnTo>
                      <a:pt x="185" y="4"/>
                    </a:lnTo>
                    <a:lnTo>
                      <a:pt x="185" y="5"/>
                    </a:lnTo>
                    <a:lnTo>
                      <a:pt x="186" y="5"/>
                    </a:lnTo>
                    <a:lnTo>
                      <a:pt x="186" y="7"/>
                    </a:lnTo>
                    <a:lnTo>
                      <a:pt x="188" y="8"/>
                    </a:lnTo>
                    <a:lnTo>
                      <a:pt x="188" y="9"/>
                    </a:lnTo>
                    <a:lnTo>
                      <a:pt x="188" y="10"/>
                    </a:lnTo>
                    <a:lnTo>
                      <a:pt x="188" y="1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98" name="Line 328"/>
              <p:cNvSpPr>
                <a:spLocks noChangeShapeType="1"/>
              </p:cNvSpPr>
              <p:nvPr/>
            </p:nvSpPr>
            <p:spPr bwMode="auto">
              <a:xfrm>
                <a:off x="3906" y="289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99" name="Freeform 329"/>
              <p:cNvSpPr>
                <a:spLocks/>
              </p:cNvSpPr>
              <p:nvPr/>
            </p:nvSpPr>
            <p:spPr bwMode="auto">
              <a:xfrm>
                <a:off x="3907" y="2983"/>
                <a:ext cx="17" cy="17"/>
              </a:xfrm>
              <a:custGeom>
                <a:avLst/>
                <a:gdLst>
                  <a:gd name="T0" fmla="*/ 0 w 87"/>
                  <a:gd name="T1" fmla="*/ 0 h 68"/>
                  <a:gd name="T2" fmla="*/ 0 w 87"/>
                  <a:gd name="T3" fmla="*/ 0 h 68"/>
                  <a:gd name="T4" fmla="*/ 0 w 87"/>
                  <a:gd name="T5" fmla="*/ 0 h 68"/>
                  <a:gd name="T6" fmla="*/ 0 w 87"/>
                  <a:gd name="T7" fmla="*/ 0 h 68"/>
                  <a:gd name="T8" fmla="*/ 0 w 87"/>
                  <a:gd name="T9" fmla="*/ 0 h 68"/>
                  <a:gd name="T10" fmla="*/ 0 w 87"/>
                  <a:gd name="T11" fmla="*/ 0 h 68"/>
                  <a:gd name="T12" fmla="*/ 0 w 87"/>
                  <a:gd name="T13" fmla="*/ 0 h 68"/>
                  <a:gd name="T14" fmla="*/ 0 w 87"/>
                  <a:gd name="T15" fmla="*/ 0 h 68"/>
                  <a:gd name="T16" fmla="*/ 0 w 87"/>
                  <a:gd name="T17" fmla="*/ 0 h 68"/>
                  <a:gd name="T18" fmla="*/ 0 w 87"/>
                  <a:gd name="T19" fmla="*/ 0 h 68"/>
                  <a:gd name="T20" fmla="*/ 0 w 87"/>
                  <a:gd name="T21" fmla="*/ 0 h 68"/>
                  <a:gd name="T22" fmla="*/ 0 w 87"/>
                  <a:gd name="T23" fmla="*/ 0 h 68"/>
                  <a:gd name="T24" fmla="*/ 0 w 87"/>
                  <a:gd name="T25" fmla="*/ 0 h 68"/>
                  <a:gd name="T26" fmla="*/ 0 w 87"/>
                  <a:gd name="T27" fmla="*/ 0 h 68"/>
                  <a:gd name="T28" fmla="*/ 0 w 87"/>
                  <a:gd name="T29" fmla="*/ 0 h 68"/>
                  <a:gd name="T30" fmla="*/ 0 w 87"/>
                  <a:gd name="T31" fmla="*/ 0 h 68"/>
                  <a:gd name="T32" fmla="*/ 0 w 87"/>
                  <a:gd name="T33" fmla="*/ 0 h 68"/>
                  <a:gd name="T34" fmla="*/ 0 w 87"/>
                  <a:gd name="T35" fmla="*/ 0 h 68"/>
                  <a:gd name="T36" fmla="*/ 0 w 87"/>
                  <a:gd name="T37" fmla="*/ 0 h 68"/>
                  <a:gd name="T38" fmla="*/ 0 w 87"/>
                  <a:gd name="T39" fmla="*/ 0 h 68"/>
                  <a:gd name="T40" fmla="*/ 0 w 87"/>
                  <a:gd name="T41" fmla="*/ 0 h 68"/>
                  <a:gd name="T42" fmla="*/ 0 w 87"/>
                  <a:gd name="T43" fmla="*/ 0 h 68"/>
                  <a:gd name="T44" fmla="*/ 0 w 87"/>
                  <a:gd name="T45" fmla="*/ 0 h 68"/>
                  <a:gd name="T46" fmla="*/ 0 w 87"/>
                  <a:gd name="T47" fmla="*/ 0 h 68"/>
                  <a:gd name="T48" fmla="*/ 0 w 87"/>
                  <a:gd name="T49" fmla="*/ 0 h 68"/>
                  <a:gd name="T50" fmla="*/ 0 w 87"/>
                  <a:gd name="T51" fmla="*/ 0 h 68"/>
                  <a:gd name="T52" fmla="*/ 0 w 87"/>
                  <a:gd name="T53" fmla="*/ 0 h 68"/>
                  <a:gd name="T54" fmla="*/ 0 w 87"/>
                  <a:gd name="T55" fmla="*/ 0 h 68"/>
                  <a:gd name="T56" fmla="*/ 0 w 87"/>
                  <a:gd name="T57" fmla="*/ 0 h 6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87" h="68">
                    <a:moveTo>
                      <a:pt x="0" y="68"/>
                    </a:moveTo>
                    <a:lnTo>
                      <a:pt x="6" y="65"/>
                    </a:lnTo>
                    <a:lnTo>
                      <a:pt x="13" y="60"/>
                    </a:lnTo>
                    <a:lnTo>
                      <a:pt x="21" y="58"/>
                    </a:lnTo>
                    <a:lnTo>
                      <a:pt x="29" y="53"/>
                    </a:lnTo>
                    <a:lnTo>
                      <a:pt x="35" y="50"/>
                    </a:lnTo>
                    <a:lnTo>
                      <a:pt x="44" y="45"/>
                    </a:lnTo>
                    <a:lnTo>
                      <a:pt x="51" y="42"/>
                    </a:lnTo>
                    <a:lnTo>
                      <a:pt x="55" y="39"/>
                    </a:lnTo>
                    <a:lnTo>
                      <a:pt x="60" y="35"/>
                    </a:lnTo>
                    <a:lnTo>
                      <a:pt x="65" y="33"/>
                    </a:lnTo>
                    <a:lnTo>
                      <a:pt x="70" y="29"/>
                    </a:lnTo>
                    <a:lnTo>
                      <a:pt x="72" y="28"/>
                    </a:lnTo>
                    <a:lnTo>
                      <a:pt x="73" y="25"/>
                    </a:lnTo>
                    <a:lnTo>
                      <a:pt x="78" y="24"/>
                    </a:lnTo>
                    <a:lnTo>
                      <a:pt x="80" y="23"/>
                    </a:lnTo>
                    <a:lnTo>
                      <a:pt x="81" y="19"/>
                    </a:lnTo>
                    <a:lnTo>
                      <a:pt x="82" y="18"/>
                    </a:lnTo>
                    <a:lnTo>
                      <a:pt x="83" y="17"/>
                    </a:lnTo>
                    <a:lnTo>
                      <a:pt x="83" y="15"/>
                    </a:lnTo>
                    <a:lnTo>
                      <a:pt x="86" y="14"/>
                    </a:lnTo>
                    <a:lnTo>
                      <a:pt x="86" y="12"/>
                    </a:lnTo>
                    <a:lnTo>
                      <a:pt x="86" y="10"/>
                    </a:lnTo>
                    <a:lnTo>
                      <a:pt x="87" y="9"/>
                    </a:lnTo>
                    <a:lnTo>
                      <a:pt x="87" y="8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7" y="2"/>
                    </a:lnTo>
                    <a:lnTo>
                      <a:pt x="87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00" name="Line 330"/>
              <p:cNvSpPr>
                <a:spLocks noChangeShapeType="1"/>
              </p:cNvSpPr>
              <p:nvPr/>
            </p:nvSpPr>
            <p:spPr bwMode="auto">
              <a:xfrm flipV="1">
                <a:off x="3924" y="298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01" name="Freeform 331"/>
              <p:cNvSpPr>
                <a:spLocks/>
              </p:cNvSpPr>
              <p:nvPr/>
            </p:nvSpPr>
            <p:spPr bwMode="auto">
              <a:xfrm>
                <a:off x="3924" y="2981"/>
                <a:ext cx="1" cy="2"/>
              </a:xfrm>
              <a:custGeom>
                <a:avLst/>
                <a:gdLst>
                  <a:gd name="T0" fmla="*/ 0 w 1"/>
                  <a:gd name="T1" fmla="*/ 0 h 8"/>
                  <a:gd name="T2" fmla="*/ 0 w 1"/>
                  <a:gd name="T3" fmla="*/ 0 h 8"/>
                  <a:gd name="T4" fmla="*/ 0 w 1"/>
                  <a:gd name="T5" fmla="*/ 0 h 8"/>
                  <a:gd name="T6" fmla="*/ 0 w 1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8">
                    <a:moveTo>
                      <a:pt x="0" y="8"/>
                    </a:moveTo>
                    <a:lnTo>
                      <a:pt x="0" y="5"/>
                    </a:lnTo>
                    <a:lnTo>
                      <a:pt x="0" y="3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02" name="Freeform 332"/>
              <p:cNvSpPr>
                <a:spLocks/>
              </p:cNvSpPr>
              <p:nvPr/>
            </p:nvSpPr>
            <p:spPr bwMode="auto">
              <a:xfrm>
                <a:off x="3767" y="2981"/>
                <a:ext cx="140" cy="39"/>
              </a:xfrm>
              <a:custGeom>
                <a:avLst/>
                <a:gdLst>
                  <a:gd name="T0" fmla="*/ 0 w 699"/>
                  <a:gd name="T1" fmla="*/ 0 h 155"/>
                  <a:gd name="T2" fmla="*/ 0 w 699"/>
                  <a:gd name="T3" fmla="*/ 0 h 155"/>
                  <a:gd name="T4" fmla="*/ 0 w 699"/>
                  <a:gd name="T5" fmla="*/ 0 h 155"/>
                  <a:gd name="T6" fmla="*/ 0 w 699"/>
                  <a:gd name="T7" fmla="*/ 0 h 155"/>
                  <a:gd name="T8" fmla="*/ 0 w 699"/>
                  <a:gd name="T9" fmla="*/ 0 h 155"/>
                  <a:gd name="T10" fmla="*/ 0 w 699"/>
                  <a:gd name="T11" fmla="*/ 0 h 155"/>
                  <a:gd name="T12" fmla="*/ 0 w 699"/>
                  <a:gd name="T13" fmla="*/ 0 h 155"/>
                  <a:gd name="T14" fmla="*/ 0 w 699"/>
                  <a:gd name="T15" fmla="*/ 0 h 155"/>
                  <a:gd name="T16" fmla="*/ 0 w 699"/>
                  <a:gd name="T17" fmla="*/ 0 h 155"/>
                  <a:gd name="T18" fmla="*/ 0 w 699"/>
                  <a:gd name="T19" fmla="*/ 0 h 155"/>
                  <a:gd name="T20" fmla="*/ 0 w 699"/>
                  <a:gd name="T21" fmla="*/ 0 h 155"/>
                  <a:gd name="T22" fmla="*/ 0 w 699"/>
                  <a:gd name="T23" fmla="*/ 0 h 155"/>
                  <a:gd name="T24" fmla="*/ 0 w 699"/>
                  <a:gd name="T25" fmla="*/ 0 h 155"/>
                  <a:gd name="T26" fmla="*/ 0 w 699"/>
                  <a:gd name="T27" fmla="*/ 0 h 155"/>
                  <a:gd name="T28" fmla="*/ 0 w 699"/>
                  <a:gd name="T29" fmla="*/ 0 h 155"/>
                  <a:gd name="T30" fmla="*/ 0 w 699"/>
                  <a:gd name="T31" fmla="*/ 0 h 155"/>
                  <a:gd name="T32" fmla="*/ 0 w 699"/>
                  <a:gd name="T33" fmla="*/ 0 h 155"/>
                  <a:gd name="T34" fmla="*/ 0 w 699"/>
                  <a:gd name="T35" fmla="*/ 0 h 155"/>
                  <a:gd name="T36" fmla="*/ 0 w 699"/>
                  <a:gd name="T37" fmla="*/ 0 h 155"/>
                  <a:gd name="T38" fmla="*/ 0 w 699"/>
                  <a:gd name="T39" fmla="*/ 0 h 155"/>
                  <a:gd name="T40" fmla="*/ 0 w 699"/>
                  <a:gd name="T41" fmla="*/ 0 h 155"/>
                  <a:gd name="T42" fmla="*/ 0 w 699"/>
                  <a:gd name="T43" fmla="*/ 0 h 155"/>
                  <a:gd name="T44" fmla="*/ 0 w 699"/>
                  <a:gd name="T45" fmla="*/ 0 h 155"/>
                  <a:gd name="T46" fmla="*/ 0 w 699"/>
                  <a:gd name="T47" fmla="*/ 0 h 155"/>
                  <a:gd name="T48" fmla="*/ 0 w 699"/>
                  <a:gd name="T49" fmla="*/ 0 h 155"/>
                  <a:gd name="T50" fmla="*/ 0 w 699"/>
                  <a:gd name="T51" fmla="*/ 0 h 155"/>
                  <a:gd name="T52" fmla="*/ 0 w 699"/>
                  <a:gd name="T53" fmla="*/ 0 h 155"/>
                  <a:gd name="T54" fmla="*/ 0 w 699"/>
                  <a:gd name="T55" fmla="*/ 0 h 155"/>
                  <a:gd name="T56" fmla="*/ 0 w 699"/>
                  <a:gd name="T57" fmla="*/ 0 h 155"/>
                  <a:gd name="T58" fmla="*/ 0 w 699"/>
                  <a:gd name="T59" fmla="*/ 0 h 155"/>
                  <a:gd name="T60" fmla="*/ 0 w 699"/>
                  <a:gd name="T61" fmla="*/ 0 h 155"/>
                  <a:gd name="T62" fmla="*/ 0 w 699"/>
                  <a:gd name="T63" fmla="*/ 0 h 155"/>
                  <a:gd name="T64" fmla="*/ 0 w 699"/>
                  <a:gd name="T65" fmla="*/ 0 h 155"/>
                  <a:gd name="T66" fmla="*/ 0 w 699"/>
                  <a:gd name="T67" fmla="*/ 0 h 155"/>
                  <a:gd name="T68" fmla="*/ 0 w 699"/>
                  <a:gd name="T69" fmla="*/ 0 h 155"/>
                  <a:gd name="T70" fmla="*/ 0 w 699"/>
                  <a:gd name="T71" fmla="*/ 0 h 155"/>
                  <a:gd name="T72" fmla="*/ 0 w 699"/>
                  <a:gd name="T73" fmla="*/ 0 h 155"/>
                  <a:gd name="T74" fmla="*/ 0 w 699"/>
                  <a:gd name="T75" fmla="*/ 0 h 155"/>
                  <a:gd name="T76" fmla="*/ 0 w 699"/>
                  <a:gd name="T77" fmla="*/ 0 h 155"/>
                  <a:gd name="T78" fmla="*/ 0 w 699"/>
                  <a:gd name="T79" fmla="*/ 0 h 155"/>
                  <a:gd name="T80" fmla="*/ 0 w 699"/>
                  <a:gd name="T81" fmla="*/ 0 h 155"/>
                  <a:gd name="T82" fmla="*/ 0 w 699"/>
                  <a:gd name="T83" fmla="*/ 0 h 155"/>
                  <a:gd name="T84" fmla="*/ 0 w 699"/>
                  <a:gd name="T85" fmla="*/ 0 h 155"/>
                  <a:gd name="T86" fmla="*/ 0 w 699"/>
                  <a:gd name="T87" fmla="*/ 0 h 155"/>
                  <a:gd name="T88" fmla="*/ 0 w 699"/>
                  <a:gd name="T89" fmla="*/ 0 h 155"/>
                  <a:gd name="T90" fmla="*/ 0 w 699"/>
                  <a:gd name="T91" fmla="*/ 0 h 155"/>
                  <a:gd name="T92" fmla="*/ 0 w 699"/>
                  <a:gd name="T93" fmla="*/ 0 h 155"/>
                  <a:gd name="T94" fmla="*/ 0 w 699"/>
                  <a:gd name="T95" fmla="*/ 0 h 155"/>
                  <a:gd name="T96" fmla="*/ 0 w 699"/>
                  <a:gd name="T97" fmla="*/ 0 h 155"/>
                  <a:gd name="T98" fmla="*/ 0 w 699"/>
                  <a:gd name="T99" fmla="*/ 0 h 155"/>
                  <a:gd name="T100" fmla="*/ 0 w 699"/>
                  <a:gd name="T101" fmla="*/ 0 h 155"/>
                  <a:gd name="T102" fmla="*/ 0 w 699"/>
                  <a:gd name="T103" fmla="*/ 0 h 155"/>
                  <a:gd name="T104" fmla="*/ 0 w 699"/>
                  <a:gd name="T105" fmla="*/ 0 h 155"/>
                  <a:gd name="T106" fmla="*/ 0 w 699"/>
                  <a:gd name="T107" fmla="*/ 0 h 155"/>
                  <a:gd name="T108" fmla="*/ 0 w 699"/>
                  <a:gd name="T109" fmla="*/ 0 h 155"/>
                  <a:gd name="T110" fmla="*/ 0 w 699"/>
                  <a:gd name="T111" fmla="*/ 0 h 155"/>
                  <a:gd name="T112" fmla="*/ 0 w 699"/>
                  <a:gd name="T113" fmla="*/ 0 h 155"/>
                  <a:gd name="T114" fmla="*/ 0 w 699"/>
                  <a:gd name="T115" fmla="*/ 0 h 155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699" h="155">
                    <a:moveTo>
                      <a:pt x="699" y="76"/>
                    </a:moveTo>
                    <a:lnTo>
                      <a:pt x="690" y="81"/>
                    </a:lnTo>
                    <a:lnTo>
                      <a:pt x="683" y="83"/>
                    </a:lnTo>
                    <a:lnTo>
                      <a:pt x="675" y="86"/>
                    </a:lnTo>
                    <a:lnTo>
                      <a:pt x="669" y="88"/>
                    </a:lnTo>
                    <a:lnTo>
                      <a:pt x="663" y="91"/>
                    </a:lnTo>
                    <a:lnTo>
                      <a:pt x="656" y="93"/>
                    </a:lnTo>
                    <a:lnTo>
                      <a:pt x="649" y="96"/>
                    </a:lnTo>
                    <a:lnTo>
                      <a:pt x="643" y="98"/>
                    </a:lnTo>
                    <a:lnTo>
                      <a:pt x="637" y="101"/>
                    </a:lnTo>
                    <a:lnTo>
                      <a:pt x="630" y="102"/>
                    </a:lnTo>
                    <a:lnTo>
                      <a:pt x="624" y="106"/>
                    </a:lnTo>
                    <a:lnTo>
                      <a:pt x="618" y="107"/>
                    </a:lnTo>
                    <a:lnTo>
                      <a:pt x="611" y="108"/>
                    </a:lnTo>
                    <a:lnTo>
                      <a:pt x="604" y="109"/>
                    </a:lnTo>
                    <a:lnTo>
                      <a:pt x="597" y="111"/>
                    </a:lnTo>
                    <a:lnTo>
                      <a:pt x="591" y="113"/>
                    </a:lnTo>
                    <a:lnTo>
                      <a:pt x="583" y="116"/>
                    </a:lnTo>
                    <a:lnTo>
                      <a:pt x="574" y="117"/>
                    </a:lnTo>
                    <a:lnTo>
                      <a:pt x="567" y="118"/>
                    </a:lnTo>
                    <a:lnTo>
                      <a:pt x="560" y="120"/>
                    </a:lnTo>
                    <a:lnTo>
                      <a:pt x="551" y="122"/>
                    </a:lnTo>
                    <a:lnTo>
                      <a:pt x="544" y="123"/>
                    </a:lnTo>
                    <a:lnTo>
                      <a:pt x="535" y="125"/>
                    </a:lnTo>
                    <a:lnTo>
                      <a:pt x="527" y="126"/>
                    </a:lnTo>
                    <a:lnTo>
                      <a:pt x="522" y="126"/>
                    </a:lnTo>
                    <a:lnTo>
                      <a:pt x="513" y="127"/>
                    </a:lnTo>
                    <a:lnTo>
                      <a:pt x="506" y="130"/>
                    </a:lnTo>
                    <a:lnTo>
                      <a:pt x="498" y="130"/>
                    </a:lnTo>
                    <a:lnTo>
                      <a:pt x="490" y="131"/>
                    </a:lnTo>
                    <a:lnTo>
                      <a:pt x="482" y="131"/>
                    </a:lnTo>
                    <a:lnTo>
                      <a:pt x="474" y="132"/>
                    </a:lnTo>
                    <a:lnTo>
                      <a:pt x="467" y="132"/>
                    </a:lnTo>
                    <a:lnTo>
                      <a:pt x="456" y="132"/>
                    </a:lnTo>
                    <a:lnTo>
                      <a:pt x="447" y="133"/>
                    </a:lnTo>
                    <a:lnTo>
                      <a:pt x="437" y="133"/>
                    </a:lnTo>
                    <a:lnTo>
                      <a:pt x="428" y="133"/>
                    </a:lnTo>
                    <a:lnTo>
                      <a:pt x="418" y="133"/>
                    </a:lnTo>
                    <a:lnTo>
                      <a:pt x="407" y="133"/>
                    </a:lnTo>
                    <a:lnTo>
                      <a:pt x="398" y="133"/>
                    </a:lnTo>
                    <a:lnTo>
                      <a:pt x="385" y="133"/>
                    </a:lnTo>
                    <a:lnTo>
                      <a:pt x="374" y="133"/>
                    </a:lnTo>
                    <a:lnTo>
                      <a:pt x="364" y="133"/>
                    </a:lnTo>
                    <a:lnTo>
                      <a:pt x="353" y="133"/>
                    </a:lnTo>
                    <a:lnTo>
                      <a:pt x="341" y="132"/>
                    </a:lnTo>
                    <a:lnTo>
                      <a:pt x="330" y="132"/>
                    </a:lnTo>
                    <a:lnTo>
                      <a:pt x="319" y="132"/>
                    </a:lnTo>
                    <a:lnTo>
                      <a:pt x="307" y="131"/>
                    </a:lnTo>
                    <a:lnTo>
                      <a:pt x="295" y="130"/>
                    </a:lnTo>
                    <a:lnTo>
                      <a:pt x="284" y="127"/>
                    </a:lnTo>
                    <a:lnTo>
                      <a:pt x="276" y="127"/>
                    </a:lnTo>
                    <a:lnTo>
                      <a:pt x="266" y="126"/>
                    </a:lnTo>
                    <a:lnTo>
                      <a:pt x="254" y="125"/>
                    </a:lnTo>
                    <a:lnTo>
                      <a:pt x="244" y="123"/>
                    </a:lnTo>
                    <a:lnTo>
                      <a:pt x="236" y="122"/>
                    </a:lnTo>
                    <a:lnTo>
                      <a:pt x="227" y="120"/>
                    </a:lnTo>
                    <a:lnTo>
                      <a:pt x="217" y="117"/>
                    </a:lnTo>
                    <a:lnTo>
                      <a:pt x="209" y="116"/>
                    </a:lnTo>
                    <a:lnTo>
                      <a:pt x="201" y="114"/>
                    </a:lnTo>
                    <a:lnTo>
                      <a:pt x="192" y="113"/>
                    </a:lnTo>
                    <a:lnTo>
                      <a:pt x="186" y="111"/>
                    </a:lnTo>
                    <a:lnTo>
                      <a:pt x="177" y="109"/>
                    </a:lnTo>
                    <a:lnTo>
                      <a:pt x="171" y="108"/>
                    </a:lnTo>
                    <a:lnTo>
                      <a:pt x="163" y="107"/>
                    </a:lnTo>
                    <a:lnTo>
                      <a:pt x="155" y="106"/>
                    </a:lnTo>
                    <a:lnTo>
                      <a:pt x="150" y="102"/>
                    </a:lnTo>
                    <a:lnTo>
                      <a:pt x="144" y="101"/>
                    </a:lnTo>
                    <a:lnTo>
                      <a:pt x="137" y="98"/>
                    </a:lnTo>
                    <a:lnTo>
                      <a:pt x="131" y="97"/>
                    </a:lnTo>
                    <a:lnTo>
                      <a:pt x="126" y="96"/>
                    </a:lnTo>
                    <a:lnTo>
                      <a:pt x="120" y="92"/>
                    </a:lnTo>
                    <a:lnTo>
                      <a:pt x="112" y="91"/>
                    </a:lnTo>
                    <a:lnTo>
                      <a:pt x="109" y="88"/>
                    </a:lnTo>
                    <a:lnTo>
                      <a:pt x="101" y="86"/>
                    </a:lnTo>
                    <a:lnTo>
                      <a:pt x="95" y="83"/>
                    </a:lnTo>
                    <a:lnTo>
                      <a:pt x="89" y="81"/>
                    </a:lnTo>
                    <a:lnTo>
                      <a:pt x="84" y="77"/>
                    </a:lnTo>
                    <a:lnTo>
                      <a:pt x="77" y="76"/>
                    </a:lnTo>
                    <a:lnTo>
                      <a:pt x="73" y="73"/>
                    </a:lnTo>
                    <a:lnTo>
                      <a:pt x="67" y="70"/>
                    </a:lnTo>
                    <a:lnTo>
                      <a:pt x="62" y="67"/>
                    </a:lnTo>
                    <a:lnTo>
                      <a:pt x="58" y="65"/>
                    </a:lnTo>
                    <a:lnTo>
                      <a:pt x="54" y="61"/>
                    </a:lnTo>
                    <a:lnTo>
                      <a:pt x="50" y="58"/>
                    </a:lnTo>
                    <a:lnTo>
                      <a:pt x="47" y="57"/>
                    </a:lnTo>
                    <a:lnTo>
                      <a:pt x="45" y="53"/>
                    </a:lnTo>
                    <a:lnTo>
                      <a:pt x="41" y="51"/>
                    </a:lnTo>
                    <a:lnTo>
                      <a:pt x="37" y="48"/>
                    </a:lnTo>
                    <a:lnTo>
                      <a:pt x="34" y="45"/>
                    </a:lnTo>
                    <a:lnTo>
                      <a:pt x="31" y="42"/>
                    </a:lnTo>
                    <a:lnTo>
                      <a:pt x="29" y="40"/>
                    </a:lnTo>
                    <a:lnTo>
                      <a:pt x="24" y="35"/>
                    </a:lnTo>
                    <a:lnTo>
                      <a:pt x="21" y="31"/>
                    </a:lnTo>
                    <a:lnTo>
                      <a:pt x="16" y="23"/>
                    </a:lnTo>
                    <a:lnTo>
                      <a:pt x="12" y="17"/>
                    </a:lnTo>
                    <a:lnTo>
                      <a:pt x="6" y="10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3" y="6"/>
                    </a:lnTo>
                    <a:lnTo>
                      <a:pt x="3" y="8"/>
                    </a:lnTo>
                    <a:lnTo>
                      <a:pt x="3" y="11"/>
                    </a:lnTo>
                    <a:lnTo>
                      <a:pt x="3" y="16"/>
                    </a:lnTo>
                    <a:lnTo>
                      <a:pt x="4" y="18"/>
                    </a:lnTo>
                    <a:lnTo>
                      <a:pt x="4" y="22"/>
                    </a:lnTo>
                    <a:lnTo>
                      <a:pt x="5" y="26"/>
                    </a:lnTo>
                    <a:lnTo>
                      <a:pt x="5" y="31"/>
                    </a:lnTo>
                    <a:lnTo>
                      <a:pt x="6" y="33"/>
                    </a:lnTo>
                    <a:lnTo>
                      <a:pt x="9" y="36"/>
                    </a:lnTo>
                    <a:lnTo>
                      <a:pt x="10" y="41"/>
                    </a:lnTo>
                    <a:lnTo>
                      <a:pt x="12" y="43"/>
                    </a:lnTo>
                    <a:lnTo>
                      <a:pt x="13" y="47"/>
                    </a:lnTo>
                    <a:lnTo>
                      <a:pt x="16" y="50"/>
                    </a:lnTo>
                    <a:lnTo>
                      <a:pt x="19" y="52"/>
                    </a:lnTo>
                    <a:lnTo>
                      <a:pt x="21" y="57"/>
                    </a:lnTo>
                    <a:lnTo>
                      <a:pt x="23" y="58"/>
                    </a:lnTo>
                    <a:lnTo>
                      <a:pt x="26" y="61"/>
                    </a:lnTo>
                    <a:lnTo>
                      <a:pt x="29" y="65"/>
                    </a:lnTo>
                    <a:lnTo>
                      <a:pt x="31" y="67"/>
                    </a:lnTo>
                    <a:lnTo>
                      <a:pt x="34" y="70"/>
                    </a:lnTo>
                    <a:lnTo>
                      <a:pt x="36" y="72"/>
                    </a:lnTo>
                    <a:lnTo>
                      <a:pt x="39" y="75"/>
                    </a:lnTo>
                    <a:lnTo>
                      <a:pt x="45" y="77"/>
                    </a:lnTo>
                    <a:lnTo>
                      <a:pt x="47" y="81"/>
                    </a:lnTo>
                    <a:lnTo>
                      <a:pt x="51" y="82"/>
                    </a:lnTo>
                    <a:lnTo>
                      <a:pt x="57" y="85"/>
                    </a:lnTo>
                    <a:lnTo>
                      <a:pt x="62" y="88"/>
                    </a:lnTo>
                    <a:lnTo>
                      <a:pt x="68" y="91"/>
                    </a:lnTo>
                    <a:lnTo>
                      <a:pt x="73" y="93"/>
                    </a:lnTo>
                    <a:lnTo>
                      <a:pt x="80" y="96"/>
                    </a:lnTo>
                    <a:lnTo>
                      <a:pt x="85" y="98"/>
                    </a:lnTo>
                    <a:lnTo>
                      <a:pt x="92" y="102"/>
                    </a:lnTo>
                    <a:lnTo>
                      <a:pt x="99" y="106"/>
                    </a:lnTo>
                    <a:lnTo>
                      <a:pt x="107" y="107"/>
                    </a:lnTo>
                    <a:lnTo>
                      <a:pt x="111" y="109"/>
                    </a:lnTo>
                    <a:lnTo>
                      <a:pt x="118" y="111"/>
                    </a:lnTo>
                    <a:lnTo>
                      <a:pt x="125" y="114"/>
                    </a:lnTo>
                    <a:lnTo>
                      <a:pt x="131" y="116"/>
                    </a:lnTo>
                    <a:lnTo>
                      <a:pt x="137" y="117"/>
                    </a:lnTo>
                    <a:lnTo>
                      <a:pt x="144" y="120"/>
                    </a:lnTo>
                    <a:lnTo>
                      <a:pt x="150" y="122"/>
                    </a:lnTo>
                    <a:lnTo>
                      <a:pt x="155" y="123"/>
                    </a:lnTo>
                    <a:lnTo>
                      <a:pt x="163" y="125"/>
                    </a:lnTo>
                    <a:lnTo>
                      <a:pt x="171" y="127"/>
                    </a:lnTo>
                    <a:lnTo>
                      <a:pt x="177" y="130"/>
                    </a:lnTo>
                    <a:lnTo>
                      <a:pt x="186" y="131"/>
                    </a:lnTo>
                    <a:lnTo>
                      <a:pt x="192" y="132"/>
                    </a:lnTo>
                    <a:lnTo>
                      <a:pt x="201" y="135"/>
                    </a:lnTo>
                    <a:lnTo>
                      <a:pt x="209" y="136"/>
                    </a:lnTo>
                    <a:lnTo>
                      <a:pt x="218" y="138"/>
                    </a:lnTo>
                    <a:lnTo>
                      <a:pt x="227" y="140"/>
                    </a:lnTo>
                    <a:lnTo>
                      <a:pt x="236" y="142"/>
                    </a:lnTo>
                    <a:lnTo>
                      <a:pt x="247" y="143"/>
                    </a:lnTo>
                    <a:lnTo>
                      <a:pt x="256" y="146"/>
                    </a:lnTo>
                    <a:lnTo>
                      <a:pt x="266" y="147"/>
                    </a:lnTo>
                    <a:lnTo>
                      <a:pt x="277" y="148"/>
                    </a:lnTo>
                    <a:lnTo>
                      <a:pt x="287" y="148"/>
                    </a:lnTo>
                    <a:lnTo>
                      <a:pt x="297" y="150"/>
                    </a:lnTo>
                    <a:lnTo>
                      <a:pt x="309" y="151"/>
                    </a:lnTo>
                    <a:lnTo>
                      <a:pt x="320" y="152"/>
                    </a:lnTo>
                    <a:lnTo>
                      <a:pt x="331" y="152"/>
                    </a:lnTo>
                    <a:lnTo>
                      <a:pt x="342" y="152"/>
                    </a:lnTo>
                    <a:lnTo>
                      <a:pt x="354" y="155"/>
                    </a:lnTo>
                    <a:lnTo>
                      <a:pt x="365" y="155"/>
                    </a:lnTo>
                    <a:lnTo>
                      <a:pt x="376" y="155"/>
                    </a:lnTo>
                    <a:lnTo>
                      <a:pt x="389" y="155"/>
                    </a:lnTo>
                    <a:lnTo>
                      <a:pt x="398" y="155"/>
                    </a:lnTo>
                    <a:lnTo>
                      <a:pt x="409" y="155"/>
                    </a:lnTo>
                    <a:lnTo>
                      <a:pt x="420" y="155"/>
                    </a:lnTo>
                    <a:lnTo>
                      <a:pt x="429" y="155"/>
                    </a:lnTo>
                    <a:lnTo>
                      <a:pt x="438" y="155"/>
                    </a:lnTo>
                    <a:lnTo>
                      <a:pt x="449" y="155"/>
                    </a:lnTo>
                    <a:lnTo>
                      <a:pt x="456" y="152"/>
                    </a:lnTo>
                    <a:lnTo>
                      <a:pt x="467" y="15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03" name="Freeform 333"/>
              <p:cNvSpPr>
                <a:spLocks/>
              </p:cNvSpPr>
              <p:nvPr/>
            </p:nvSpPr>
            <p:spPr bwMode="auto">
              <a:xfrm>
                <a:off x="3860" y="3014"/>
                <a:ext cx="28" cy="5"/>
              </a:xfrm>
              <a:custGeom>
                <a:avLst/>
                <a:gdLst>
                  <a:gd name="T0" fmla="*/ 0 w 136"/>
                  <a:gd name="T1" fmla="*/ 0 h 20"/>
                  <a:gd name="T2" fmla="*/ 0 w 136"/>
                  <a:gd name="T3" fmla="*/ 0 h 20"/>
                  <a:gd name="T4" fmla="*/ 0 w 136"/>
                  <a:gd name="T5" fmla="*/ 0 h 20"/>
                  <a:gd name="T6" fmla="*/ 0 w 136"/>
                  <a:gd name="T7" fmla="*/ 0 h 20"/>
                  <a:gd name="T8" fmla="*/ 0 w 136"/>
                  <a:gd name="T9" fmla="*/ 0 h 20"/>
                  <a:gd name="T10" fmla="*/ 0 w 136"/>
                  <a:gd name="T11" fmla="*/ 0 h 20"/>
                  <a:gd name="T12" fmla="*/ 0 w 136"/>
                  <a:gd name="T13" fmla="*/ 0 h 20"/>
                  <a:gd name="T14" fmla="*/ 0 w 136"/>
                  <a:gd name="T15" fmla="*/ 0 h 20"/>
                  <a:gd name="T16" fmla="*/ 0 w 136"/>
                  <a:gd name="T17" fmla="*/ 0 h 20"/>
                  <a:gd name="T18" fmla="*/ 0 w 136"/>
                  <a:gd name="T19" fmla="*/ 0 h 20"/>
                  <a:gd name="T20" fmla="*/ 0 w 136"/>
                  <a:gd name="T21" fmla="*/ 0 h 20"/>
                  <a:gd name="T22" fmla="*/ 0 w 136"/>
                  <a:gd name="T23" fmla="*/ 0 h 20"/>
                  <a:gd name="T24" fmla="*/ 0 w 136"/>
                  <a:gd name="T25" fmla="*/ 0 h 20"/>
                  <a:gd name="T26" fmla="*/ 0 w 136"/>
                  <a:gd name="T27" fmla="*/ 0 h 20"/>
                  <a:gd name="T28" fmla="*/ 0 w 136"/>
                  <a:gd name="T29" fmla="*/ 0 h 20"/>
                  <a:gd name="T30" fmla="*/ 0 w 136"/>
                  <a:gd name="T31" fmla="*/ 0 h 20"/>
                  <a:gd name="T32" fmla="*/ 0 w 136"/>
                  <a:gd name="T33" fmla="*/ 0 h 20"/>
                  <a:gd name="T34" fmla="*/ 0 w 136"/>
                  <a:gd name="T35" fmla="*/ 0 h 20"/>
                  <a:gd name="T36" fmla="*/ 0 w 136"/>
                  <a:gd name="T37" fmla="*/ 0 h 2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36" h="20">
                    <a:moveTo>
                      <a:pt x="0" y="20"/>
                    </a:moveTo>
                    <a:lnTo>
                      <a:pt x="7" y="20"/>
                    </a:lnTo>
                    <a:lnTo>
                      <a:pt x="15" y="19"/>
                    </a:lnTo>
                    <a:lnTo>
                      <a:pt x="23" y="19"/>
                    </a:lnTo>
                    <a:lnTo>
                      <a:pt x="31" y="19"/>
                    </a:lnTo>
                    <a:lnTo>
                      <a:pt x="39" y="18"/>
                    </a:lnTo>
                    <a:lnTo>
                      <a:pt x="46" y="16"/>
                    </a:lnTo>
                    <a:lnTo>
                      <a:pt x="53" y="16"/>
                    </a:lnTo>
                    <a:lnTo>
                      <a:pt x="60" y="15"/>
                    </a:lnTo>
                    <a:lnTo>
                      <a:pt x="68" y="14"/>
                    </a:lnTo>
                    <a:lnTo>
                      <a:pt x="77" y="14"/>
                    </a:lnTo>
                    <a:lnTo>
                      <a:pt x="84" y="11"/>
                    </a:lnTo>
                    <a:lnTo>
                      <a:pt x="91" y="10"/>
                    </a:lnTo>
                    <a:lnTo>
                      <a:pt x="99" y="9"/>
                    </a:lnTo>
                    <a:lnTo>
                      <a:pt x="107" y="8"/>
                    </a:lnTo>
                    <a:lnTo>
                      <a:pt x="116" y="4"/>
                    </a:lnTo>
                    <a:lnTo>
                      <a:pt x="121" y="3"/>
                    </a:lnTo>
                    <a:lnTo>
                      <a:pt x="130" y="1"/>
                    </a:lnTo>
                    <a:lnTo>
                      <a:pt x="136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04" name="Freeform 334"/>
              <p:cNvSpPr>
                <a:spLocks/>
              </p:cNvSpPr>
              <p:nvPr/>
            </p:nvSpPr>
            <p:spPr bwMode="auto">
              <a:xfrm>
                <a:off x="3888" y="3000"/>
                <a:ext cx="26" cy="14"/>
              </a:xfrm>
              <a:custGeom>
                <a:avLst/>
                <a:gdLst>
                  <a:gd name="T0" fmla="*/ 0 w 131"/>
                  <a:gd name="T1" fmla="*/ 0 h 55"/>
                  <a:gd name="T2" fmla="*/ 0 w 131"/>
                  <a:gd name="T3" fmla="*/ 0 h 55"/>
                  <a:gd name="T4" fmla="*/ 0 w 131"/>
                  <a:gd name="T5" fmla="*/ 0 h 55"/>
                  <a:gd name="T6" fmla="*/ 0 w 131"/>
                  <a:gd name="T7" fmla="*/ 0 h 55"/>
                  <a:gd name="T8" fmla="*/ 0 w 131"/>
                  <a:gd name="T9" fmla="*/ 0 h 55"/>
                  <a:gd name="T10" fmla="*/ 0 w 131"/>
                  <a:gd name="T11" fmla="*/ 0 h 55"/>
                  <a:gd name="T12" fmla="*/ 0 w 131"/>
                  <a:gd name="T13" fmla="*/ 0 h 55"/>
                  <a:gd name="T14" fmla="*/ 0 w 131"/>
                  <a:gd name="T15" fmla="*/ 0 h 55"/>
                  <a:gd name="T16" fmla="*/ 0 w 131"/>
                  <a:gd name="T17" fmla="*/ 0 h 55"/>
                  <a:gd name="T18" fmla="*/ 0 w 131"/>
                  <a:gd name="T19" fmla="*/ 0 h 55"/>
                  <a:gd name="T20" fmla="*/ 0 w 131"/>
                  <a:gd name="T21" fmla="*/ 0 h 55"/>
                  <a:gd name="T22" fmla="*/ 0 w 131"/>
                  <a:gd name="T23" fmla="*/ 0 h 55"/>
                  <a:gd name="T24" fmla="*/ 0 w 131"/>
                  <a:gd name="T25" fmla="*/ 0 h 55"/>
                  <a:gd name="T26" fmla="*/ 0 w 131"/>
                  <a:gd name="T27" fmla="*/ 0 h 55"/>
                  <a:gd name="T28" fmla="*/ 0 w 131"/>
                  <a:gd name="T29" fmla="*/ 0 h 55"/>
                  <a:gd name="T30" fmla="*/ 0 w 131"/>
                  <a:gd name="T31" fmla="*/ 0 h 55"/>
                  <a:gd name="T32" fmla="*/ 0 w 131"/>
                  <a:gd name="T33" fmla="*/ 0 h 55"/>
                  <a:gd name="T34" fmla="*/ 0 w 131"/>
                  <a:gd name="T35" fmla="*/ 0 h 55"/>
                  <a:gd name="T36" fmla="*/ 0 w 131"/>
                  <a:gd name="T37" fmla="*/ 0 h 55"/>
                  <a:gd name="T38" fmla="*/ 0 w 131"/>
                  <a:gd name="T39" fmla="*/ 0 h 5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31" h="55">
                    <a:moveTo>
                      <a:pt x="0" y="55"/>
                    </a:moveTo>
                    <a:lnTo>
                      <a:pt x="7" y="53"/>
                    </a:lnTo>
                    <a:lnTo>
                      <a:pt x="12" y="50"/>
                    </a:lnTo>
                    <a:lnTo>
                      <a:pt x="19" y="49"/>
                    </a:lnTo>
                    <a:lnTo>
                      <a:pt x="26" y="46"/>
                    </a:lnTo>
                    <a:lnTo>
                      <a:pt x="33" y="45"/>
                    </a:lnTo>
                    <a:lnTo>
                      <a:pt x="38" y="41"/>
                    </a:lnTo>
                    <a:lnTo>
                      <a:pt x="45" y="40"/>
                    </a:lnTo>
                    <a:lnTo>
                      <a:pt x="53" y="37"/>
                    </a:lnTo>
                    <a:lnTo>
                      <a:pt x="60" y="34"/>
                    </a:lnTo>
                    <a:lnTo>
                      <a:pt x="66" y="32"/>
                    </a:lnTo>
                    <a:lnTo>
                      <a:pt x="72" y="30"/>
                    </a:lnTo>
                    <a:lnTo>
                      <a:pt x="79" y="26"/>
                    </a:lnTo>
                    <a:lnTo>
                      <a:pt x="87" y="24"/>
                    </a:lnTo>
                    <a:lnTo>
                      <a:pt x="93" y="20"/>
                    </a:lnTo>
                    <a:lnTo>
                      <a:pt x="102" y="15"/>
                    </a:lnTo>
                    <a:lnTo>
                      <a:pt x="109" y="13"/>
                    </a:lnTo>
                    <a:lnTo>
                      <a:pt x="117" y="8"/>
                    </a:lnTo>
                    <a:lnTo>
                      <a:pt x="125" y="5"/>
                    </a:lnTo>
                    <a:lnTo>
                      <a:pt x="131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05" name="Freeform 335"/>
              <p:cNvSpPr>
                <a:spLocks/>
              </p:cNvSpPr>
              <p:nvPr/>
            </p:nvSpPr>
            <p:spPr bwMode="auto">
              <a:xfrm>
                <a:off x="3914" y="2989"/>
                <a:ext cx="11" cy="11"/>
              </a:xfrm>
              <a:custGeom>
                <a:avLst/>
                <a:gdLst>
                  <a:gd name="T0" fmla="*/ 0 w 56"/>
                  <a:gd name="T1" fmla="*/ 0 h 44"/>
                  <a:gd name="T2" fmla="*/ 0 w 56"/>
                  <a:gd name="T3" fmla="*/ 0 h 44"/>
                  <a:gd name="T4" fmla="*/ 0 w 56"/>
                  <a:gd name="T5" fmla="*/ 0 h 44"/>
                  <a:gd name="T6" fmla="*/ 0 w 56"/>
                  <a:gd name="T7" fmla="*/ 0 h 44"/>
                  <a:gd name="T8" fmla="*/ 0 w 56"/>
                  <a:gd name="T9" fmla="*/ 0 h 44"/>
                  <a:gd name="T10" fmla="*/ 0 w 56"/>
                  <a:gd name="T11" fmla="*/ 0 h 44"/>
                  <a:gd name="T12" fmla="*/ 0 w 56"/>
                  <a:gd name="T13" fmla="*/ 0 h 44"/>
                  <a:gd name="T14" fmla="*/ 0 w 56"/>
                  <a:gd name="T15" fmla="*/ 0 h 44"/>
                  <a:gd name="T16" fmla="*/ 0 w 56"/>
                  <a:gd name="T17" fmla="*/ 0 h 44"/>
                  <a:gd name="T18" fmla="*/ 0 w 56"/>
                  <a:gd name="T19" fmla="*/ 0 h 44"/>
                  <a:gd name="T20" fmla="*/ 0 w 56"/>
                  <a:gd name="T21" fmla="*/ 0 h 44"/>
                  <a:gd name="T22" fmla="*/ 0 w 56"/>
                  <a:gd name="T23" fmla="*/ 0 h 44"/>
                  <a:gd name="T24" fmla="*/ 0 w 56"/>
                  <a:gd name="T25" fmla="*/ 0 h 44"/>
                  <a:gd name="T26" fmla="*/ 0 w 56"/>
                  <a:gd name="T27" fmla="*/ 0 h 44"/>
                  <a:gd name="T28" fmla="*/ 0 w 56"/>
                  <a:gd name="T29" fmla="*/ 0 h 44"/>
                  <a:gd name="T30" fmla="*/ 0 w 56"/>
                  <a:gd name="T31" fmla="*/ 0 h 44"/>
                  <a:gd name="T32" fmla="*/ 0 w 56"/>
                  <a:gd name="T33" fmla="*/ 0 h 44"/>
                  <a:gd name="T34" fmla="*/ 0 w 56"/>
                  <a:gd name="T35" fmla="*/ 0 h 44"/>
                  <a:gd name="T36" fmla="*/ 0 w 56"/>
                  <a:gd name="T37" fmla="*/ 0 h 44"/>
                  <a:gd name="T38" fmla="*/ 0 w 56"/>
                  <a:gd name="T39" fmla="*/ 0 h 4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56" h="44">
                    <a:moveTo>
                      <a:pt x="0" y="44"/>
                    </a:moveTo>
                    <a:lnTo>
                      <a:pt x="9" y="42"/>
                    </a:lnTo>
                    <a:lnTo>
                      <a:pt x="16" y="37"/>
                    </a:lnTo>
                    <a:lnTo>
                      <a:pt x="20" y="34"/>
                    </a:lnTo>
                    <a:lnTo>
                      <a:pt x="26" y="30"/>
                    </a:lnTo>
                    <a:lnTo>
                      <a:pt x="31" y="27"/>
                    </a:lnTo>
                    <a:lnTo>
                      <a:pt x="35" y="24"/>
                    </a:lnTo>
                    <a:lnTo>
                      <a:pt x="37" y="20"/>
                    </a:lnTo>
                    <a:lnTo>
                      <a:pt x="42" y="18"/>
                    </a:lnTo>
                    <a:lnTo>
                      <a:pt x="45" y="17"/>
                    </a:lnTo>
                    <a:lnTo>
                      <a:pt x="46" y="14"/>
                    </a:lnTo>
                    <a:lnTo>
                      <a:pt x="47" y="12"/>
                    </a:lnTo>
                    <a:lnTo>
                      <a:pt x="48" y="9"/>
                    </a:lnTo>
                    <a:lnTo>
                      <a:pt x="51" y="8"/>
                    </a:lnTo>
                    <a:lnTo>
                      <a:pt x="52" y="7"/>
                    </a:lnTo>
                    <a:lnTo>
                      <a:pt x="52" y="4"/>
                    </a:lnTo>
                    <a:lnTo>
                      <a:pt x="54" y="3"/>
                    </a:lnTo>
                    <a:lnTo>
                      <a:pt x="54" y="2"/>
                    </a:lnTo>
                    <a:lnTo>
                      <a:pt x="56" y="2"/>
                    </a:lnTo>
                    <a:lnTo>
                      <a:pt x="56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06" name="Freeform 336"/>
              <p:cNvSpPr>
                <a:spLocks/>
              </p:cNvSpPr>
              <p:nvPr/>
            </p:nvSpPr>
            <p:spPr bwMode="auto">
              <a:xfrm>
                <a:off x="3919" y="2969"/>
                <a:ext cx="6" cy="20"/>
              </a:xfrm>
              <a:custGeom>
                <a:avLst/>
                <a:gdLst>
                  <a:gd name="T0" fmla="*/ 0 w 32"/>
                  <a:gd name="T1" fmla="*/ 0 h 81"/>
                  <a:gd name="T2" fmla="*/ 0 w 32"/>
                  <a:gd name="T3" fmla="*/ 0 h 81"/>
                  <a:gd name="T4" fmla="*/ 0 w 32"/>
                  <a:gd name="T5" fmla="*/ 0 h 81"/>
                  <a:gd name="T6" fmla="*/ 0 w 32"/>
                  <a:gd name="T7" fmla="*/ 0 h 81"/>
                  <a:gd name="T8" fmla="*/ 0 w 32"/>
                  <a:gd name="T9" fmla="*/ 0 h 81"/>
                  <a:gd name="T10" fmla="*/ 0 w 32"/>
                  <a:gd name="T11" fmla="*/ 0 h 81"/>
                  <a:gd name="T12" fmla="*/ 0 w 32"/>
                  <a:gd name="T13" fmla="*/ 0 h 81"/>
                  <a:gd name="T14" fmla="*/ 0 w 32"/>
                  <a:gd name="T15" fmla="*/ 0 h 81"/>
                  <a:gd name="T16" fmla="*/ 0 w 32"/>
                  <a:gd name="T17" fmla="*/ 0 h 81"/>
                  <a:gd name="T18" fmla="*/ 0 w 32"/>
                  <a:gd name="T19" fmla="*/ 0 h 81"/>
                  <a:gd name="T20" fmla="*/ 0 w 32"/>
                  <a:gd name="T21" fmla="*/ 0 h 81"/>
                  <a:gd name="T22" fmla="*/ 0 w 32"/>
                  <a:gd name="T23" fmla="*/ 0 h 81"/>
                  <a:gd name="T24" fmla="*/ 0 w 32"/>
                  <a:gd name="T25" fmla="*/ 0 h 81"/>
                  <a:gd name="T26" fmla="*/ 0 w 32"/>
                  <a:gd name="T27" fmla="*/ 0 h 81"/>
                  <a:gd name="T28" fmla="*/ 0 w 32"/>
                  <a:gd name="T29" fmla="*/ 0 h 81"/>
                  <a:gd name="T30" fmla="*/ 0 w 32"/>
                  <a:gd name="T31" fmla="*/ 0 h 81"/>
                  <a:gd name="T32" fmla="*/ 0 w 32"/>
                  <a:gd name="T33" fmla="*/ 0 h 81"/>
                  <a:gd name="T34" fmla="*/ 0 w 32"/>
                  <a:gd name="T35" fmla="*/ 0 h 81"/>
                  <a:gd name="T36" fmla="*/ 0 w 32"/>
                  <a:gd name="T37" fmla="*/ 0 h 81"/>
                  <a:gd name="T38" fmla="*/ 0 w 32"/>
                  <a:gd name="T39" fmla="*/ 0 h 81"/>
                  <a:gd name="T40" fmla="*/ 0 w 32"/>
                  <a:gd name="T41" fmla="*/ 0 h 81"/>
                  <a:gd name="T42" fmla="*/ 0 w 32"/>
                  <a:gd name="T43" fmla="*/ 0 h 81"/>
                  <a:gd name="T44" fmla="*/ 0 w 32"/>
                  <a:gd name="T45" fmla="*/ 0 h 81"/>
                  <a:gd name="T46" fmla="*/ 0 w 32"/>
                  <a:gd name="T47" fmla="*/ 0 h 81"/>
                  <a:gd name="T48" fmla="*/ 0 w 32"/>
                  <a:gd name="T49" fmla="*/ 0 h 81"/>
                  <a:gd name="T50" fmla="*/ 0 w 32"/>
                  <a:gd name="T51" fmla="*/ 0 h 81"/>
                  <a:gd name="T52" fmla="*/ 0 w 32"/>
                  <a:gd name="T53" fmla="*/ 0 h 81"/>
                  <a:gd name="T54" fmla="*/ 0 w 32"/>
                  <a:gd name="T55" fmla="*/ 0 h 81"/>
                  <a:gd name="T56" fmla="*/ 0 w 32"/>
                  <a:gd name="T57" fmla="*/ 0 h 81"/>
                  <a:gd name="T58" fmla="*/ 0 w 32"/>
                  <a:gd name="T59" fmla="*/ 0 h 81"/>
                  <a:gd name="T60" fmla="*/ 0 w 32"/>
                  <a:gd name="T61" fmla="*/ 0 h 81"/>
                  <a:gd name="T62" fmla="*/ 0 w 32"/>
                  <a:gd name="T63" fmla="*/ 0 h 81"/>
                  <a:gd name="T64" fmla="*/ 0 w 32"/>
                  <a:gd name="T65" fmla="*/ 0 h 8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2" h="81">
                    <a:moveTo>
                      <a:pt x="31" y="81"/>
                    </a:moveTo>
                    <a:lnTo>
                      <a:pt x="31" y="80"/>
                    </a:lnTo>
                    <a:lnTo>
                      <a:pt x="32" y="79"/>
                    </a:lnTo>
                    <a:lnTo>
                      <a:pt x="32" y="75"/>
                    </a:lnTo>
                    <a:lnTo>
                      <a:pt x="32" y="74"/>
                    </a:lnTo>
                    <a:lnTo>
                      <a:pt x="32" y="73"/>
                    </a:lnTo>
                    <a:lnTo>
                      <a:pt x="32" y="71"/>
                    </a:lnTo>
                    <a:lnTo>
                      <a:pt x="32" y="70"/>
                    </a:lnTo>
                    <a:lnTo>
                      <a:pt x="32" y="68"/>
                    </a:lnTo>
                    <a:lnTo>
                      <a:pt x="32" y="66"/>
                    </a:lnTo>
                    <a:lnTo>
                      <a:pt x="32" y="64"/>
                    </a:lnTo>
                    <a:lnTo>
                      <a:pt x="31" y="63"/>
                    </a:lnTo>
                    <a:lnTo>
                      <a:pt x="31" y="61"/>
                    </a:lnTo>
                    <a:lnTo>
                      <a:pt x="31" y="58"/>
                    </a:lnTo>
                    <a:lnTo>
                      <a:pt x="29" y="56"/>
                    </a:lnTo>
                    <a:lnTo>
                      <a:pt x="29" y="54"/>
                    </a:lnTo>
                    <a:lnTo>
                      <a:pt x="29" y="51"/>
                    </a:lnTo>
                    <a:lnTo>
                      <a:pt x="27" y="50"/>
                    </a:lnTo>
                    <a:lnTo>
                      <a:pt x="27" y="48"/>
                    </a:lnTo>
                    <a:lnTo>
                      <a:pt x="26" y="46"/>
                    </a:lnTo>
                    <a:lnTo>
                      <a:pt x="26" y="43"/>
                    </a:lnTo>
                    <a:lnTo>
                      <a:pt x="23" y="41"/>
                    </a:lnTo>
                    <a:lnTo>
                      <a:pt x="23" y="39"/>
                    </a:lnTo>
                    <a:lnTo>
                      <a:pt x="22" y="38"/>
                    </a:lnTo>
                    <a:lnTo>
                      <a:pt x="22" y="34"/>
                    </a:lnTo>
                    <a:lnTo>
                      <a:pt x="21" y="31"/>
                    </a:lnTo>
                    <a:lnTo>
                      <a:pt x="20" y="29"/>
                    </a:lnTo>
                    <a:lnTo>
                      <a:pt x="18" y="25"/>
                    </a:lnTo>
                    <a:lnTo>
                      <a:pt x="17" y="23"/>
                    </a:lnTo>
                    <a:lnTo>
                      <a:pt x="13" y="18"/>
                    </a:lnTo>
                    <a:lnTo>
                      <a:pt x="10" y="14"/>
                    </a:lnTo>
                    <a:lnTo>
                      <a:pt x="5" y="8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07" name="Line 337"/>
              <p:cNvSpPr>
                <a:spLocks noChangeShapeType="1"/>
              </p:cNvSpPr>
              <p:nvPr/>
            </p:nvSpPr>
            <p:spPr bwMode="auto">
              <a:xfrm flipH="1">
                <a:off x="3769" y="297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08" name="Freeform 338"/>
              <p:cNvSpPr>
                <a:spLocks/>
              </p:cNvSpPr>
              <p:nvPr/>
            </p:nvSpPr>
            <p:spPr bwMode="auto">
              <a:xfrm>
                <a:off x="3768" y="2974"/>
                <a:ext cx="1" cy="7"/>
              </a:xfrm>
              <a:custGeom>
                <a:avLst/>
                <a:gdLst>
                  <a:gd name="T0" fmla="*/ 0 w 9"/>
                  <a:gd name="T1" fmla="*/ 0 h 29"/>
                  <a:gd name="T2" fmla="*/ 0 w 9"/>
                  <a:gd name="T3" fmla="*/ 0 h 29"/>
                  <a:gd name="T4" fmla="*/ 0 w 9"/>
                  <a:gd name="T5" fmla="*/ 0 h 29"/>
                  <a:gd name="T6" fmla="*/ 0 w 9"/>
                  <a:gd name="T7" fmla="*/ 0 h 29"/>
                  <a:gd name="T8" fmla="*/ 0 w 9"/>
                  <a:gd name="T9" fmla="*/ 0 h 29"/>
                  <a:gd name="T10" fmla="*/ 0 w 9"/>
                  <a:gd name="T11" fmla="*/ 0 h 29"/>
                  <a:gd name="T12" fmla="*/ 0 w 9"/>
                  <a:gd name="T13" fmla="*/ 0 h 29"/>
                  <a:gd name="T14" fmla="*/ 0 w 9"/>
                  <a:gd name="T15" fmla="*/ 0 h 29"/>
                  <a:gd name="T16" fmla="*/ 0 w 9"/>
                  <a:gd name="T17" fmla="*/ 0 h 29"/>
                  <a:gd name="T18" fmla="*/ 0 w 9"/>
                  <a:gd name="T19" fmla="*/ 0 h 29"/>
                  <a:gd name="T20" fmla="*/ 0 w 9"/>
                  <a:gd name="T21" fmla="*/ 0 h 29"/>
                  <a:gd name="T22" fmla="*/ 0 w 9"/>
                  <a:gd name="T23" fmla="*/ 0 h 2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9" h="29">
                    <a:moveTo>
                      <a:pt x="9" y="0"/>
                    </a:moveTo>
                    <a:lnTo>
                      <a:pt x="7" y="4"/>
                    </a:lnTo>
                    <a:lnTo>
                      <a:pt x="6" y="6"/>
                    </a:lnTo>
                    <a:lnTo>
                      <a:pt x="3" y="10"/>
                    </a:lnTo>
                    <a:lnTo>
                      <a:pt x="2" y="11"/>
                    </a:lnTo>
                    <a:lnTo>
                      <a:pt x="2" y="14"/>
                    </a:lnTo>
                    <a:lnTo>
                      <a:pt x="1" y="15"/>
                    </a:lnTo>
                    <a:lnTo>
                      <a:pt x="1" y="19"/>
                    </a:lnTo>
                    <a:lnTo>
                      <a:pt x="1" y="21"/>
                    </a:lnTo>
                    <a:lnTo>
                      <a:pt x="0" y="22"/>
                    </a:lnTo>
                    <a:lnTo>
                      <a:pt x="0" y="26"/>
                    </a:lnTo>
                    <a:lnTo>
                      <a:pt x="0" y="2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09" name="Freeform 339"/>
              <p:cNvSpPr>
                <a:spLocks/>
              </p:cNvSpPr>
              <p:nvPr/>
            </p:nvSpPr>
            <p:spPr bwMode="auto">
              <a:xfrm>
                <a:off x="3797" y="2975"/>
                <a:ext cx="12" cy="8"/>
              </a:xfrm>
              <a:custGeom>
                <a:avLst/>
                <a:gdLst>
                  <a:gd name="T0" fmla="*/ 0 w 57"/>
                  <a:gd name="T1" fmla="*/ 0 h 33"/>
                  <a:gd name="T2" fmla="*/ 0 w 57"/>
                  <a:gd name="T3" fmla="*/ 0 h 33"/>
                  <a:gd name="T4" fmla="*/ 0 w 57"/>
                  <a:gd name="T5" fmla="*/ 0 h 33"/>
                  <a:gd name="T6" fmla="*/ 0 w 57"/>
                  <a:gd name="T7" fmla="*/ 0 h 33"/>
                  <a:gd name="T8" fmla="*/ 0 w 57"/>
                  <a:gd name="T9" fmla="*/ 0 h 33"/>
                  <a:gd name="T10" fmla="*/ 0 w 57"/>
                  <a:gd name="T11" fmla="*/ 0 h 33"/>
                  <a:gd name="T12" fmla="*/ 0 w 57"/>
                  <a:gd name="T13" fmla="*/ 0 h 33"/>
                  <a:gd name="T14" fmla="*/ 0 w 57"/>
                  <a:gd name="T15" fmla="*/ 0 h 33"/>
                  <a:gd name="T16" fmla="*/ 0 w 57"/>
                  <a:gd name="T17" fmla="*/ 0 h 33"/>
                  <a:gd name="T18" fmla="*/ 0 w 57"/>
                  <a:gd name="T19" fmla="*/ 0 h 33"/>
                  <a:gd name="T20" fmla="*/ 0 w 57"/>
                  <a:gd name="T21" fmla="*/ 0 h 33"/>
                  <a:gd name="T22" fmla="*/ 0 w 57"/>
                  <a:gd name="T23" fmla="*/ 0 h 33"/>
                  <a:gd name="T24" fmla="*/ 0 w 57"/>
                  <a:gd name="T25" fmla="*/ 0 h 33"/>
                  <a:gd name="T26" fmla="*/ 0 w 57"/>
                  <a:gd name="T27" fmla="*/ 0 h 33"/>
                  <a:gd name="T28" fmla="*/ 0 w 57"/>
                  <a:gd name="T29" fmla="*/ 0 h 33"/>
                  <a:gd name="T30" fmla="*/ 0 w 57"/>
                  <a:gd name="T31" fmla="*/ 0 h 33"/>
                  <a:gd name="T32" fmla="*/ 0 w 57"/>
                  <a:gd name="T33" fmla="*/ 0 h 33"/>
                  <a:gd name="T34" fmla="*/ 0 w 57"/>
                  <a:gd name="T35" fmla="*/ 0 h 33"/>
                  <a:gd name="T36" fmla="*/ 0 w 57"/>
                  <a:gd name="T37" fmla="*/ 0 h 33"/>
                  <a:gd name="T38" fmla="*/ 0 w 57"/>
                  <a:gd name="T39" fmla="*/ 0 h 33"/>
                  <a:gd name="T40" fmla="*/ 0 w 57"/>
                  <a:gd name="T41" fmla="*/ 0 h 33"/>
                  <a:gd name="T42" fmla="*/ 0 w 57"/>
                  <a:gd name="T43" fmla="*/ 0 h 33"/>
                  <a:gd name="T44" fmla="*/ 0 w 57"/>
                  <a:gd name="T45" fmla="*/ 0 h 33"/>
                  <a:gd name="T46" fmla="*/ 0 w 57"/>
                  <a:gd name="T47" fmla="*/ 0 h 33"/>
                  <a:gd name="T48" fmla="*/ 0 w 57"/>
                  <a:gd name="T49" fmla="*/ 0 h 33"/>
                  <a:gd name="T50" fmla="*/ 0 w 57"/>
                  <a:gd name="T51" fmla="*/ 0 h 33"/>
                  <a:gd name="T52" fmla="*/ 0 w 57"/>
                  <a:gd name="T53" fmla="*/ 0 h 33"/>
                  <a:gd name="T54" fmla="*/ 0 w 57"/>
                  <a:gd name="T55" fmla="*/ 0 h 33"/>
                  <a:gd name="T56" fmla="*/ 0 w 57"/>
                  <a:gd name="T57" fmla="*/ 0 h 33"/>
                  <a:gd name="T58" fmla="*/ 0 w 57"/>
                  <a:gd name="T59" fmla="*/ 0 h 33"/>
                  <a:gd name="T60" fmla="*/ 0 w 57"/>
                  <a:gd name="T61" fmla="*/ 0 h 33"/>
                  <a:gd name="T62" fmla="*/ 0 w 57"/>
                  <a:gd name="T63" fmla="*/ 0 h 33"/>
                  <a:gd name="T64" fmla="*/ 0 w 57"/>
                  <a:gd name="T65" fmla="*/ 0 h 33"/>
                  <a:gd name="T66" fmla="*/ 0 w 57"/>
                  <a:gd name="T67" fmla="*/ 0 h 33"/>
                  <a:gd name="T68" fmla="*/ 0 w 57"/>
                  <a:gd name="T69" fmla="*/ 0 h 33"/>
                  <a:gd name="T70" fmla="*/ 0 w 57"/>
                  <a:gd name="T71" fmla="*/ 0 h 33"/>
                  <a:gd name="T72" fmla="*/ 0 w 57"/>
                  <a:gd name="T73" fmla="*/ 0 h 33"/>
                  <a:gd name="T74" fmla="*/ 0 w 57"/>
                  <a:gd name="T75" fmla="*/ 0 h 33"/>
                  <a:gd name="T76" fmla="*/ 0 w 57"/>
                  <a:gd name="T77" fmla="*/ 0 h 33"/>
                  <a:gd name="T78" fmla="*/ 0 w 57"/>
                  <a:gd name="T79" fmla="*/ 0 h 33"/>
                  <a:gd name="T80" fmla="*/ 0 w 57"/>
                  <a:gd name="T81" fmla="*/ 0 h 33"/>
                  <a:gd name="T82" fmla="*/ 0 w 57"/>
                  <a:gd name="T83" fmla="*/ 0 h 33"/>
                  <a:gd name="T84" fmla="*/ 0 w 57"/>
                  <a:gd name="T85" fmla="*/ 0 h 33"/>
                  <a:gd name="T86" fmla="*/ 0 w 57"/>
                  <a:gd name="T87" fmla="*/ 0 h 33"/>
                  <a:gd name="T88" fmla="*/ 0 w 57"/>
                  <a:gd name="T89" fmla="*/ 0 h 33"/>
                  <a:gd name="T90" fmla="*/ 0 w 57"/>
                  <a:gd name="T91" fmla="*/ 0 h 3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57" h="33">
                    <a:moveTo>
                      <a:pt x="0" y="0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7"/>
                    </a:lnTo>
                    <a:lnTo>
                      <a:pt x="6" y="8"/>
                    </a:lnTo>
                    <a:lnTo>
                      <a:pt x="8" y="10"/>
                    </a:lnTo>
                    <a:lnTo>
                      <a:pt x="9" y="11"/>
                    </a:lnTo>
                    <a:lnTo>
                      <a:pt x="11" y="12"/>
                    </a:lnTo>
                    <a:lnTo>
                      <a:pt x="11" y="15"/>
                    </a:lnTo>
                    <a:lnTo>
                      <a:pt x="12" y="16"/>
                    </a:lnTo>
                    <a:lnTo>
                      <a:pt x="13" y="16"/>
                    </a:lnTo>
                    <a:lnTo>
                      <a:pt x="16" y="17"/>
                    </a:lnTo>
                    <a:lnTo>
                      <a:pt x="16" y="18"/>
                    </a:lnTo>
                    <a:lnTo>
                      <a:pt x="18" y="20"/>
                    </a:lnTo>
                    <a:lnTo>
                      <a:pt x="19" y="20"/>
                    </a:lnTo>
                    <a:lnTo>
                      <a:pt x="20" y="22"/>
                    </a:lnTo>
                    <a:lnTo>
                      <a:pt x="22" y="23"/>
                    </a:lnTo>
                    <a:lnTo>
                      <a:pt x="23" y="25"/>
                    </a:lnTo>
                    <a:lnTo>
                      <a:pt x="25" y="25"/>
                    </a:lnTo>
                    <a:lnTo>
                      <a:pt x="27" y="26"/>
                    </a:lnTo>
                    <a:lnTo>
                      <a:pt x="28" y="26"/>
                    </a:lnTo>
                    <a:lnTo>
                      <a:pt x="29" y="27"/>
                    </a:lnTo>
                    <a:lnTo>
                      <a:pt x="31" y="27"/>
                    </a:lnTo>
                    <a:lnTo>
                      <a:pt x="34" y="28"/>
                    </a:lnTo>
                    <a:lnTo>
                      <a:pt x="35" y="28"/>
                    </a:lnTo>
                    <a:lnTo>
                      <a:pt x="36" y="31"/>
                    </a:lnTo>
                    <a:lnTo>
                      <a:pt x="38" y="31"/>
                    </a:lnTo>
                    <a:lnTo>
                      <a:pt x="39" y="32"/>
                    </a:lnTo>
                    <a:lnTo>
                      <a:pt x="40" y="32"/>
                    </a:lnTo>
                    <a:lnTo>
                      <a:pt x="44" y="32"/>
                    </a:lnTo>
                    <a:lnTo>
                      <a:pt x="45" y="32"/>
                    </a:lnTo>
                    <a:lnTo>
                      <a:pt x="46" y="33"/>
                    </a:lnTo>
                    <a:lnTo>
                      <a:pt x="47" y="33"/>
                    </a:lnTo>
                    <a:lnTo>
                      <a:pt x="49" y="33"/>
                    </a:lnTo>
                    <a:lnTo>
                      <a:pt x="51" y="33"/>
                    </a:lnTo>
                    <a:lnTo>
                      <a:pt x="51" y="32"/>
                    </a:lnTo>
                    <a:lnTo>
                      <a:pt x="53" y="32"/>
                    </a:lnTo>
                    <a:lnTo>
                      <a:pt x="53" y="31"/>
                    </a:lnTo>
                    <a:lnTo>
                      <a:pt x="54" y="28"/>
                    </a:lnTo>
                    <a:lnTo>
                      <a:pt x="54" y="27"/>
                    </a:lnTo>
                    <a:lnTo>
                      <a:pt x="56" y="25"/>
                    </a:lnTo>
                    <a:lnTo>
                      <a:pt x="57" y="2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10" name="Line 340"/>
              <p:cNvSpPr>
                <a:spLocks noChangeShapeType="1"/>
              </p:cNvSpPr>
              <p:nvPr/>
            </p:nvSpPr>
            <p:spPr bwMode="auto">
              <a:xfrm flipV="1">
                <a:off x="3809" y="297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11" name="Line 341"/>
              <p:cNvSpPr>
                <a:spLocks noChangeShapeType="1"/>
              </p:cNvSpPr>
              <p:nvPr/>
            </p:nvSpPr>
            <p:spPr bwMode="auto">
              <a:xfrm flipV="1">
                <a:off x="3797" y="297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12" name="Freeform 342"/>
              <p:cNvSpPr>
                <a:spLocks/>
              </p:cNvSpPr>
              <p:nvPr/>
            </p:nvSpPr>
            <p:spPr bwMode="auto">
              <a:xfrm>
                <a:off x="3797" y="2924"/>
                <a:ext cx="4" cy="50"/>
              </a:xfrm>
              <a:custGeom>
                <a:avLst/>
                <a:gdLst>
                  <a:gd name="T0" fmla="*/ 0 w 20"/>
                  <a:gd name="T1" fmla="*/ 0 h 201"/>
                  <a:gd name="T2" fmla="*/ 0 w 20"/>
                  <a:gd name="T3" fmla="*/ 0 h 201"/>
                  <a:gd name="T4" fmla="*/ 0 w 20"/>
                  <a:gd name="T5" fmla="*/ 0 h 201"/>
                  <a:gd name="T6" fmla="*/ 0 w 20"/>
                  <a:gd name="T7" fmla="*/ 0 h 201"/>
                  <a:gd name="T8" fmla="*/ 0 w 20"/>
                  <a:gd name="T9" fmla="*/ 0 h 201"/>
                  <a:gd name="T10" fmla="*/ 0 w 20"/>
                  <a:gd name="T11" fmla="*/ 0 h 201"/>
                  <a:gd name="T12" fmla="*/ 0 w 20"/>
                  <a:gd name="T13" fmla="*/ 0 h 201"/>
                  <a:gd name="T14" fmla="*/ 0 w 20"/>
                  <a:gd name="T15" fmla="*/ 0 h 201"/>
                  <a:gd name="T16" fmla="*/ 0 w 20"/>
                  <a:gd name="T17" fmla="*/ 0 h 201"/>
                  <a:gd name="T18" fmla="*/ 0 w 20"/>
                  <a:gd name="T19" fmla="*/ 0 h 201"/>
                  <a:gd name="T20" fmla="*/ 0 w 20"/>
                  <a:gd name="T21" fmla="*/ 0 h 20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" h="201">
                    <a:moveTo>
                      <a:pt x="2" y="201"/>
                    </a:moveTo>
                    <a:lnTo>
                      <a:pt x="2" y="199"/>
                    </a:lnTo>
                    <a:lnTo>
                      <a:pt x="0" y="196"/>
                    </a:lnTo>
                    <a:lnTo>
                      <a:pt x="0" y="195"/>
                    </a:lnTo>
                    <a:lnTo>
                      <a:pt x="0" y="190"/>
                    </a:lnTo>
                    <a:lnTo>
                      <a:pt x="0" y="184"/>
                    </a:lnTo>
                    <a:lnTo>
                      <a:pt x="2" y="173"/>
                    </a:lnTo>
                    <a:lnTo>
                      <a:pt x="2" y="156"/>
                    </a:lnTo>
                    <a:lnTo>
                      <a:pt x="4" y="133"/>
                    </a:lnTo>
                    <a:lnTo>
                      <a:pt x="8" y="103"/>
                    </a:lnTo>
                    <a:lnTo>
                      <a:pt x="2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13" name="Line 343"/>
              <p:cNvSpPr>
                <a:spLocks noChangeShapeType="1"/>
              </p:cNvSpPr>
              <p:nvPr/>
            </p:nvSpPr>
            <p:spPr bwMode="auto">
              <a:xfrm>
                <a:off x="3797" y="2895"/>
                <a:ext cx="2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14" name="Freeform 344"/>
              <p:cNvSpPr>
                <a:spLocks/>
              </p:cNvSpPr>
              <p:nvPr/>
            </p:nvSpPr>
            <p:spPr bwMode="auto">
              <a:xfrm>
                <a:off x="3757" y="2907"/>
                <a:ext cx="3" cy="2"/>
              </a:xfrm>
              <a:custGeom>
                <a:avLst/>
                <a:gdLst>
                  <a:gd name="T0" fmla="*/ 0 w 17"/>
                  <a:gd name="T1" fmla="*/ 0 h 7"/>
                  <a:gd name="T2" fmla="*/ 0 w 17"/>
                  <a:gd name="T3" fmla="*/ 0 h 7"/>
                  <a:gd name="T4" fmla="*/ 0 w 17"/>
                  <a:gd name="T5" fmla="*/ 0 h 7"/>
                  <a:gd name="T6" fmla="*/ 0 w 17"/>
                  <a:gd name="T7" fmla="*/ 0 h 7"/>
                  <a:gd name="T8" fmla="*/ 0 w 17"/>
                  <a:gd name="T9" fmla="*/ 0 h 7"/>
                  <a:gd name="T10" fmla="*/ 0 w 17"/>
                  <a:gd name="T11" fmla="*/ 0 h 7"/>
                  <a:gd name="T12" fmla="*/ 0 w 17"/>
                  <a:gd name="T13" fmla="*/ 0 h 7"/>
                  <a:gd name="T14" fmla="*/ 0 w 17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7" h="7">
                    <a:moveTo>
                      <a:pt x="17" y="7"/>
                    </a:moveTo>
                    <a:lnTo>
                      <a:pt x="13" y="7"/>
                    </a:lnTo>
                    <a:lnTo>
                      <a:pt x="12" y="6"/>
                    </a:lnTo>
                    <a:lnTo>
                      <a:pt x="11" y="6"/>
                    </a:lnTo>
                    <a:lnTo>
                      <a:pt x="10" y="5"/>
                    </a:lnTo>
                    <a:lnTo>
                      <a:pt x="6" y="2"/>
                    </a:lnTo>
                    <a:lnTo>
                      <a:pt x="3" y="1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15" name="Freeform 345"/>
              <p:cNvSpPr>
                <a:spLocks/>
              </p:cNvSpPr>
              <p:nvPr/>
            </p:nvSpPr>
            <p:spPr bwMode="auto">
              <a:xfrm>
                <a:off x="3760" y="2909"/>
                <a:ext cx="14" cy="16"/>
              </a:xfrm>
              <a:custGeom>
                <a:avLst/>
                <a:gdLst>
                  <a:gd name="T0" fmla="*/ 0 w 68"/>
                  <a:gd name="T1" fmla="*/ 0 h 65"/>
                  <a:gd name="T2" fmla="*/ 0 w 68"/>
                  <a:gd name="T3" fmla="*/ 0 h 65"/>
                  <a:gd name="T4" fmla="*/ 0 w 68"/>
                  <a:gd name="T5" fmla="*/ 0 h 65"/>
                  <a:gd name="T6" fmla="*/ 0 w 68"/>
                  <a:gd name="T7" fmla="*/ 0 h 65"/>
                  <a:gd name="T8" fmla="*/ 0 w 68"/>
                  <a:gd name="T9" fmla="*/ 0 h 65"/>
                  <a:gd name="T10" fmla="*/ 0 w 68"/>
                  <a:gd name="T11" fmla="*/ 0 h 65"/>
                  <a:gd name="T12" fmla="*/ 0 w 68"/>
                  <a:gd name="T13" fmla="*/ 0 h 65"/>
                  <a:gd name="T14" fmla="*/ 0 w 68"/>
                  <a:gd name="T15" fmla="*/ 0 h 65"/>
                  <a:gd name="T16" fmla="*/ 0 w 68"/>
                  <a:gd name="T17" fmla="*/ 0 h 65"/>
                  <a:gd name="T18" fmla="*/ 0 w 68"/>
                  <a:gd name="T19" fmla="*/ 0 h 65"/>
                  <a:gd name="T20" fmla="*/ 0 w 68"/>
                  <a:gd name="T21" fmla="*/ 0 h 65"/>
                  <a:gd name="T22" fmla="*/ 0 w 68"/>
                  <a:gd name="T23" fmla="*/ 0 h 65"/>
                  <a:gd name="T24" fmla="*/ 0 w 68"/>
                  <a:gd name="T25" fmla="*/ 0 h 65"/>
                  <a:gd name="T26" fmla="*/ 0 w 68"/>
                  <a:gd name="T27" fmla="*/ 0 h 65"/>
                  <a:gd name="T28" fmla="*/ 0 w 68"/>
                  <a:gd name="T29" fmla="*/ 0 h 65"/>
                  <a:gd name="T30" fmla="*/ 0 w 68"/>
                  <a:gd name="T31" fmla="*/ 0 h 65"/>
                  <a:gd name="T32" fmla="*/ 0 w 68"/>
                  <a:gd name="T33" fmla="*/ 0 h 65"/>
                  <a:gd name="T34" fmla="*/ 0 w 68"/>
                  <a:gd name="T35" fmla="*/ 0 h 65"/>
                  <a:gd name="T36" fmla="*/ 0 w 68"/>
                  <a:gd name="T37" fmla="*/ 0 h 65"/>
                  <a:gd name="T38" fmla="*/ 0 w 68"/>
                  <a:gd name="T39" fmla="*/ 0 h 65"/>
                  <a:gd name="T40" fmla="*/ 0 w 68"/>
                  <a:gd name="T41" fmla="*/ 0 h 65"/>
                  <a:gd name="T42" fmla="*/ 0 w 68"/>
                  <a:gd name="T43" fmla="*/ 0 h 65"/>
                  <a:gd name="T44" fmla="*/ 0 w 68"/>
                  <a:gd name="T45" fmla="*/ 0 h 65"/>
                  <a:gd name="T46" fmla="*/ 0 w 68"/>
                  <a:gd name="T47" fmla="*/ 0 h 65"/>
                  <a:gd name="T48" fmla="*/ 0 w 68"/>
                  <a:gd name="T49" fmla="*/ 0 h 65"/>
                  <a:gd name="T50" fmla="*/ 0 w 68"/>
                  <a:gd name="T51" fmla="*/ 0 h 65"/>
                  <a:gd name="T52" fmla="*/ 0 w 68"/>
                  <a:gd name="T53" fmla="*/ 0 h 65"/>
                  <a:gd name="T54" fmla="*/ 0 w 68"/>
                  <a:gd name="T55" fmla="*/ 0 h 65"/>
                  <a:gd name="T56" fmla="*/ 0 w 68"/>
                  <a:gd name="T57" fmla="*/ 0 h 65"/>
                  <a:gd name="T58" fmla="*/ 0 w 68"/>
                  <a:gd name="T59" fmla="*/ 0 h 65"/>
                  <a:gd name="T60" fmla="*/ 0 w 68"/>
                  <a:gd name="T61" fmla="*/ 0 h 65"/>
                  <a:gd name="T62" fmla="*/ 0 w 68"/>
                  <a:gd name="T63" fmla="*/ 0 h 65"/>
                  <a:gd name="T64" fmla="*/ 0 w 68"/>
                  <a:gd name="T65" fmla="*/ 0 h 65"/>
                  <a:gd name="T66" fmla="*/ 0 w 68"/>
                  <a:gd name="T67" fmla="*/ 0 h 65"/>
                  <a:gd name="T68" fmla="*/ 0 w 68"/>
                  <a:gd name="T69" fmla="*/ 0 h 65"/>
                  <a:gd name="T70" fmla="*/ 0 w 68"/>
                  <a:gd name="T71" fmla="*/ 0 h 65"/>
                  <a:gd name="T72" fmla="*/ 0 w 68"/>
                  <a:gd name="T73" fmla="*/ 0 h 65"/>
                  <a:gd name="T74" fmla="*/ 0 w 68"/>
                  <a:gd name="T75" fmla="*/ 0 h 65"/>
                  <a:gd name="T76" fmla="*/ 0 w 68"/>
                  <a:gd name="T77" fmla="*/ 0 h 65"/>
                  <a:gd name="T78" fmla="*/ 0 w 68"/>
                  <a:gd name="T79" fmla="*/ 0 h 65"/>
                  <a:gd name="T80" fmla="*/ 0 w 68"/>
                  <a:gd name="T81" fmla="*/ 0 h 65"/>
                  <a:gd name="T82" fmla="*/ 0 w 68"/>
                  <a:gd name="T83" fmla="*/ 0 h 65"/>
                  <a:gd name="T84" fmla="*/ 0 w 68"/>
                  <a:gd name="T85" fmla="*/ 0 h 65"/>
                  <a:gd name="T86" fmla="*/ 0 w 68"/>
                  <a:gd name="T87" fmla="*/ 0 h 65"/>
                  <a:gd name="T88" fmla="*/ 0 w 68"/>
                  <a:gd name="T89" fmla="*/ 0 h 65"/>
                  <a:gd name="T90" fmla="*/ 0 w 68"/>
                  <a:gd name="T91" fmla="*/ 0 h 65"/>
                  <a:gd name="T92" fmla="*/ 0 w 68"/>
                  <a:gd name="T93" fmla="*/ 0 h 65"/>
                  <a:gd name="T94" fmla="*/ 0 w 68"/>
                  <a:gd name="T95" fmla="*/ 0 h 65"/>
                  <a:gd name="T96" fmla="*/ 0 w 68"/>
                  <a:gd name="T97" fmla="*/ 0 h 65"/>
                  <a:gd name="T98" fmla="*/ 0 w 68"/>
                  <a:gd name="T99" fmla="*/ 0 h 65"/>
                  <a:gd name="T100" fmla="*/ 0 w 68"/>
                  <a:gd name="T101" fmla="*/ 0 h 65"/>
                  <a:gd name="T102" fmla="*/ 0 w 68"/>
                  <a:gd name="T103" fmla="*/ 0 h 6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8" h="65"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5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8"/>
                    </a:lnTo>
                    <a:lnTo>
                      <a:pt x="2" y="9"/>
                    </a:lnTo>
                    <a:lnTo>
                      <a:pt x="2" y="10"/>
                    </a:lnTo>
                    <a:lnTo>
                      <a:pt x="4" y="10"/>
                    </a:lnTo>
                    <a:lnTo>
                      <a:pt x="4" y="12"/>
                    </a:lnTo>
                    <a:lnTo>
                      <a:pt x="4" y="14"/>
                    </a:lnTo>
                    <a:lnTo>
                      <a:pt x="4" y="15"/>
                    </a:lnTo>
                    <a:lnTo>
                      <a:pt x="4" y="17"/>
                    </a:lnTo>
                    <a:lnTo>
                      <a:pt x="4" y="18"/>
                    </a:lnTo>
                    <a:lnTo>
                      <a:pt x="4" y="19"/>
                    </a:lnTo>
                    <a:lnTo>
                      <a:pt x="4" y="22"/>
                    </a:lnTo>
                    <a:lnTo>
                      <a:pt x="4" y="23"/>
                    </a:lnTo>
                    <a:lnTo>
                      <a:pt x="4" y="24"/>
                    </a:lnTo>
                    <a:lnTo>
                      <a:pt x="4" y="25"/>
                    </a:lnTo>
                    <a:lnTo>
                      <a:pt x="4" y="27"/>
                    </a:lnTo>
                    <a:lnTo>
                      <a:pt x="4" y="28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2" y="33"/>
                    </a:lnTo>
                    <a:lnTo>
                      <a:pt x="2" y="34"/>
                    </a:lnTo>
                    <a:lnTo>
                      <a:pt x="2" y="35"/>
                    </a:lnTo>
                    <a:lnTo>
                      <a:pt x="2" y="39"/>
                    </a:lnTo>
                    <a:lnTo>
                      <a:pt x="2" y="40"/>
                    </a:lnTo>
                    <a:lnTo>
                      <a:pt x="2" y="41"/>
                    </a:lnTo>
                    <a:lnTo>
                      <a:pt x="2" y="43"/>
                    </a:lnTo>
                    <a:lnTo>
                      <a:pt x="1" y="43"/>
                    </a:lnTo>
                    <a:lnTo>
                      <a:pt x="1" y="44"/>
                    </a:lnTo>
                    <a:lnTo>
                      <a:pt x="1" y="45"/>
                    </a:lnTo>
                    <a:lnTo>
                      <a:pt x="1" y="48"/>
                    </a:lnTo>
                    <a:lnTo>
                      <a:pt x="1" y="49"/>
                    </a:lnTo>
                    <a:lnTo>
                      <a:pt x="1" y="50"/>
                    </a:lnTo>
                    <a:lnTo>
                      <a:pt x="1" y="52"/>
                    </a:lnTo>
                    <a:lnTo>
                      <a:pt x="1" y="53"/>
                    </a:lnTo>
                    <a:lnTo>
                      <a:pt x="1" y="55"/>
                    </a:lnTo>
                    <a:lnTo>
                      <a:pt x="1" y="57"/>
                    </a:lnTo>
                    <a:lnTo>
                      <a:pt x="2" y="57"/>
                    </a:lnTo>
                    <a:lnTo>
                      <a:pt x="2" y="58"/>
                    </a:lnTo>
                    <a:lnTo>
                      <a:pt x="2" y="59"/>
                    </a:lnTo>
                    <a:lnTo>
                      <a:pt x="4" y="59"/>
                    </a:lnTo>
                    <a:lnTo>
                      <a:pt x="4" y="60"/>
                    </a:lnTo>
                    <a:lnTo>
                      <a:pt x="4" y="62"/>
                    </a:lnTo>
                    <a:lnTo>
                      <a:pt x="5" y="62"/>
                    </a:lnTo>
                    <a:lnTo>
                      <a:pt x="6" y="64"/>
                    </a:lnTo>
                    <a:lnTo>
                      <a:pt x="9" y="64"/>
                    </a:lnTo>
                    <a:lnTo>
                      <a:pt x="11" y="65"/>
                    </a:lnTo>
                    <a:lnTo>
                      <a:pt x="12" y="65"/>
                    </a:lnTo>
                    <a:lnTo>
                      <a:pt x="13" y="65"/>
                    </a:lnTo>
                    <a:lnTo>
                      <a:pt x="15" y="65"/>
                    </a:lnTo>
                    <a:lnTo>
                      <a:pt x="17" y="65"/>
                    </a:lnTo>
                    <a:lnTo>
                      <a:pt x="18" y="65"/>
                    </a:lnTo>
                    <a:lnTo>
                      <a:pt x="20" y="65"/>
                    </a:lnTo>
                    <a:lnTo>
                      <a:pt x="21" y="65"/>
                    </a:lnTo>
                    <a:lnTo>
                      <a:pt x="21" y="64"/>
                    </a:lnTo>
                    <a:lnTo>
                      <a:pt x="23" y="64"/>
                    </a:lnTo>
                    <a:lnTo>
                      <a:pt x="26" y="64"/>
                    </a:lnTo>
                    <a:lnTo>
                      <a:pt x="26" y="62"/>
                    </a:lnTo>
                    <a:lnTo>
                      <a:pt x="27" y="62"/>
                    </a:lnTo>
                    <a:lnTo>
                      <a:pt x="28" y="62"/>
                    </a:lnTo>
                    <a:lnTo>
                      <a:pt x="28" y="60"/>
                    </a:lnTo>
                    <a:lnTo>
                      <a:pt x="29" y="60"/>
                    </a:lnTo>
                    <a:lnTo>
                      <a:pt x="29" y="59"/>
                    </a:lnTo>
                    <a:lnTo>
                      <a:pt x="31" y="59"/>
                    </a:lnTo>
                    <a:lnTo>
                      <a:pt x="31" y="58"/>
                    </a:lnTo>
                    <a:lnTo>
                      <a:pt x="32" y="58"/>
                    </a:lnTo>
                    <a:lnTo>
                      <a:pt x="32" y="57"/>
                    </a:lnTo>
                    <a:lnTo>
                      <a:pt x="34" y="55"/>
                    </a:lnTo>
                    <a:lnTo>
                      <a:pt x="34" y="53"/>
                    </a:lnTo>
                    <a:lnTo>
                      <a:pt x="37" y="53"/>
                    </a:lnTo>
                    <a:lnTo>
                      <a:pt x="37" y="52"/>
                    </a:lnTo>
                    <a:lnTo>
                      <a:pt x="38" y="52"/>
                    </a:lnTo>
                    <a:lnTo>
                      <a:pt x="38" y="50"/>
                    </a:lnTo>
                    <a:lnTo>
                      <a:pt x="39" y="50"/>
                    </a:lnTo>
                    <a:lnTo>
                      <a:pt x="39" y="49"/>
                    </a:lnTo>
                    <a:lnTo>
                      <a:pt x="40" y="49"/>
                    </a:lnTo>
                    <a:lnTo>
                      <a:pt x="40" y="48"/>
                    </a:lnTo>
                    <a:lnTo>
                      <a:pt x="43" y="48"/>
                    </a:lnTo>
                    <a:lnTo>
                      <a:pt x="43" y="45"/>
                    </a:lnTo>
                    <a:lnTo>
                      <a:pt x="44" y="45"/>
                    </a:lnTo>
                    <a:lnTo>
                      <a:pt x="44" y="44"/>
                    </a:lnTo>
                    <a:lnTo>
                      <a:pt x="46" y="44"/>
                    </a:lnTo>
                    <a:lnTo>
                      <a:pt x="46" y="43"/>
                    </a:lnTo>
                    <a:lnTo>
                      <a:pt x="47" y="43"/>
                    </a:lnTo>
                    <a:lnTo>
                      <a:pt x="49" y="41"/>
                    </a:lnTo>
                    <a:lnTo>
                      <a:pt x="50" y="41"/>
                    </a:lnTo>
                    <a:lnTo>
                      <a:pt x="50" y="40"/>
                    </a:lnTo>
                    <a:lnTo>
                      <a:pt x="53" y="40"/>
                    </a:lnTo>
                    <a:lnTo>
                      <a:pt x="54" y="39"/>
                    </a:lnTo>
                    <a:lnTo>
                      <a:pt x="55" y="39"/>
                    </a:lnTo>
                    <a:lnTo>
                      <a:pt x="57" y="35"/>
                    </a:lnTo>
                    <a:lnTo>
                      <a:pt x="58" y="35"/>
                    </a:lnTo>
                    <a:lnTo>
                      <a:pt x="60" y="35"/>
                    </a:lnTo>
                    <a:lnTo>
                      <a:pt x="63" y="35"/>
                    </a:lnTo>
                    <a:lnTo>
                      <a:pt x="63" y="34"/>
                    </a:lnTo>
                    <a:lnTo>
                      <a:pt x="64" y="34"/>
                    </a:lnTo>
                    <a:lnTo>
                      <a:pt x="65" y="34"/>
                    </a:lnTo>
                    <a:lnTo>
                      <a:pt x="66" y="34"/>
                    </a:lnTo>
                    <a:lnTo>
                      <a:pt x="68" y="3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16" name="Freeform 346"/>
              <p:cNvSpPr>
                <a:spLocks/>
              </p:cNvSpPr>
              <p:nvPr/>
            </p:nvSpPr>
            <p:spPr bwMode="auto">
              <a:xfrm>
                <a:off x="3774" y="2917"/>
                <a:ext cx="4" cy="1"/>
              </a:xfrm>
              <a:custGeom>
                <a:avLst/>
                <a:gdLst>
                  <a:gd name="T0" fmla="*/ 0 w 20"/>
                  <a:gd name="T1" fmla="*/ 0 h 1"/>
                  <a:gd name="T2" fmla="*/ 0 w 20"/>
                  <a:gd name="T3" fmla="*/ 0 h 1"/>
                  <a:gd name="T4" fmla="*/ 0 w 20"/>
                  <a:gd name="T5" fmla="*/ 0 h 1"/>
                  <a:gd name="T6" fmla="*/ 0 w 20"/>
                  <a:gd name="T7" fmla="*/ 0 h 1"/>
                  <a:gd name="T8" fmla="*/ 0 w 20"/>
                  <a:gd name="T9" fmla="*/ 0 h 1"/>
                  <a:gd name="T10" fmla="*/ 0 w 20"/>
                  <a:gd name="T11" fmla="*/ 0 h 1"/>
                  <a:gd name="T12" fmla="*/ 0 w 20"/>
                  <a:gd name="T13" fmla="*/ 0 h 1"/>
                  <a:gd name="T14" fmla="*/ 0 w 20"/>
                  <a:gd name="T15" fmla="*/ 0 h 1"/>
                  <a:gd name="T16" fmla="*/ 0 w 20"/>
                  <a:gd name="T17" fmla="*/ 0 h 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" h="1">
                    <a:moveTo>
                      <a:pt x="0" y="0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2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17" name="Line 347"/>
              <p:cNvSpPr>
                <a:spLocks noChangeShapeType="1"/>
              </p:cNvSpPr>
              <p:nvPr/>
            </p:nvSpPr>
            <p:spPr bwMode="auto">
              <a:xfrm flipH="1" flipV="1">
                <a:off x="3757" y="2907"/>
                <a:ext cx="15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18" name="Freeform 348"/>
              <p:cNvSpPr>
                <a:spLocks/>
              </p:cNvSpPr>
              <p:nvPr/>
            </p:nvSpPr>
            <p:spPr bwMode="auto">
              <a:xfrm>
                <a:off x="3661" y="2870"/>
                <a:ext cx="87" cy="34"/>
              </a:xfrm>
              <a:custGeom>
                <a:avLst/>
                <a:gdLst>
                  <a:gd name="T0" fmla="*/ 0 w 438"/>
                  <a:gd name="T1" fmla="*/ 0 h 134"/>
                  <a:gd name="T2" fmla="*/ 0 w 438"/>
                  <a:gd name="T3" fmla="*/ 0 h 134"/>
                  <a:gd name="T4" fmla="*/ 0 w 438"/>
                  <a:gd name="T5" fmla="*/ 0 h 134"/>
                  <a:gd name="T6" fmla="*/ 0 w 438"/>
                  <a:gd name="T7" fmla="*/ 0 h 134"/>
                  <a:gd name="T8" fmla="*/ 0 w 438"/>
                  <a:gd name="T9" fmla="*/ 0 h 134"/>
                  <a:gd name="T10" fmla="*/ 0 w 438"/>
                  <a:gd name="T11" fmla="*/ 0 h 134"/>
                  <a:gd name="T12" fmla="*/ 0 w 438"/>
                  <a:gd name="T13" fmla="*/ 0 h 134"/>
                  <a:gd name="T14" fmla="*/ 0 w 438"/>
                  <a:gd name="T15" fmla="*/ 0 h 134"/>
                  <a:gd name="T16" fmla="*/ 0 w 438"/>
                  <a:gd name="T17" fmla="*/ 0 h 134"/>
                  <a:gd name="T18" fmla="*/ 0 w 438"/>
                  <a:gd name="T19" fmla="*/ 0 h 134"/>
                  <a:gd name="T20" fmla="*/ 0 w 438"/>
                  <a:gd name="T21" fmla="*/ 0 h 134"/>
                  <a:gd name="T22" fmla="*/ 0 w 438"/>
                  <a:gd name="T23" fmla="*/ 0 h 134"/>
                  <a:gd name="T24" fmla="*/ 0 w 438"/>
                  <a:gd name="T25" fmla="*/ 0 h 134"/>
                  <a:gd name="T26" fmla="*/ 0 w 438"/>
                  <a:gd name="T27" fmla="*/ 0 h 134"/>
                  <a:gd name="T28" fmla="*/ 0 w 438"/>
                  <a:gd name="T29" fmla="*/ 0 h 134"/>
                  <a:gd name="T30" fmla="*/ 0 w 438"/>
                  <a:gd name="T31" fmla="*/ 0 h 134"/>
                  <a:gd name="T32" fmla="*/ 0 w 438"/>
                  <a:gd name="T33" fmla="*/ 0 h 134"/>
                  <a:gd name="T34" fmla="*/ 0 w 438"/>
                  <a:gd name="T35" fmla="*/ 0 h 134"/>
                  <a:gd name="T36" fmla="*/ 0 w 438"/>
                  <a:gd name="T37" fmla="*/ 0 h 134"/>
                  <a:gd name="T38" fmla="*/ 0 w 438"/>
                  <a:gd name="T39" fmla="*/ 0 h 134"/>
                  <a:gd name="T40" fmla="*/ 0 w 438"/>
                  <a:gd name="T41" fmla="*/ 0 h 134"/>
                  <a:gd name="T42" fmla="*/ 0 w 438"/>
                  <a:gd name="T43" fmla="*/ 0 h 134"/>
                  <a:gd name="T44" fmla="*/ 0 w 438"/>
                  <a:gd name="T45" fmla="*/ 0 h 134"/>
                  <a:gd name="T46" fmla="*/ 0 w 438"/>
                  <a:gd name="T47" fmla="*/ 0 h 134"/>
                  <a:gd name="T48" fmla="*/ 0 w 438"/>
                  <a:gd name="T49" fmla="*/ 0 h 134"/>
                  <a:gd name="T50" fmla="*/ 0 w 438"/>
                  <a:gd name="T51" fmla="*/ 0 h 134"/>
                  <a:gd name="T52" fmla="*/ 0 w 438"/>
                  <a:gd name="T53" fmla="*/ 0 h 134"/>
                  <a:gd name="T54" fmla="*/ 0 w 438"/>
                  <a:gd name="T55" fmla="*/ 0 h 134"/>
                  <a:gd name="T56" fmla="*/ 0 w 438"/>
                  <a:gd name="T57" fmla="*/ 0 h 134"/>
                  <a:gd name="T58" fmla="*/ 0 w 438"/>
                  <a:gd name="T59" fmla="*/ 0 h 134"/>
                  <a:gd name="T60" fmla="*/ 0 w 438"/>
                  <a:gd name="T61" fmla="*/ 0 h 134"/>
                  <a:gd name="T62" fmla="*/ 0 w 438"/>
                  <a:gd name="T63" fmla="*/ 0 h 134"/>
                  <a:gd name="T64" fmla="*/ 0 w 438"/>
                  <a:gd name="T65" fmla="*/ 0 h 134"/>
                  <a:gd name="T66" fmla="*/ 0 w 438"/>
                  <a:gd name="T67" fmla="*/ 0 h 134"/>
                  <a:gd name="T68" fmla="*/ 0 w 438"/>
                  <a:gd name="T69" fmla="*/ 0 h 134"/>
                  <a:gd name="T70" fmla="*/ 0 w 438"/>
                  <a:gd name="T71" fmla="*/ 0 h 134"/>
                  <a:gd name="T72" fmla="*/ 0 w 438"/>
                  <a:gd name="T73" fmla="*/ 0 h 134"/>
                  <a:gd name="T74" fmla="*/ 0 w 438"/>
                  <a:gd name="T75" fmla="*/ 0 h 134"/>
                  <a:gd name="T76" fmla="*/ 0 w 438"/>
                  <a:gd name="T77" fmla="*/ 0 h 134"/>
                  <a:gd name="T78" fmla="*/ 0 w 438"/>
                  <a:gd name="T79" fmla="*/ 0 h 134"/>
                  <a:gd name="T80" fmla="*/ 0 w 438"/>
                  <a:gd name="T81" fmla="*/ 0 h 134"/>
                  <a:gd name="T82" fmla="*/ 0 w 438"/>
                  <a:gd name="T83" fmla="*/ 0 h 134"/>
                  <a:gd name="T84" fmla="*/ 0 w 438"/>
                  <a:gd name="T85" fmla="*/ 0 h 134"/>
                  <a:gd name="T86" fmla="*/ 0 w 438"/>
                  <a:gd name="T87" fmla="*/ 0 h 134"/>
                  <a:gd name="T88" fmla="*/ 0 w 438"/>
                  <a:gd name="T89" fmla="*/ 0 h 134"/>
                  <a:gd name="T90" fmla="*/ 0 w 438"/>
                  <a:gd name="T91" fmla="*/ 0 h 134"/>
                  <a:gd name="T92" fmla="*/ 0 w 438"/>
                  <a:gd name="T93" fmla="*/ 0 h 134"/>
                  <a:gd name="T94" fmla="*/ 0 w 438"/>
                  <a:gd name="T95" fmla="*/ 0 h 134"/>
                  <a:gd name="T96" fmla="*/ 0 w 438"/>
                  <a:gd name="T97" fmla="*/ 0 h 134"/>
                  <a:gd name="T98" fmla="*/ 0 w 438"/>
                  <a:gd name="T99" fmla="*/ 0 h 134"/>
                  <a:gd name="T100" fmla="*/ 0 w 438"/>
                  <a:gd name="T101" fmla="*/ 0 h 134"/>
                  <a:gd name="T102" fmla="*/ 0 w 438"/>
                  <a:gd name="T103" fmla="*/ 0 h 134"/>
                  <a:gd name="T104" fmla="*/ 0 w 438"/>
                  <a:gd name="T105" fmla="*/ 0 h 134"/>
                  <a:gd name="T106" fmla="*/ 0 w 438"/>
                  <a:gd name="T107" fmla="*/ 0 h 134"/>
                  <a:gd name="T108" fmla="*/ 0 w 438"/>
                  <a:gd name="T109" fmla="*/ 0 h 13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438" h="134">
                    <a:moveTo>
                      <a:pt x="438" y="134"/>
                    </a:moveTo>
                    <a:lnTo>
                      <a:pt x="75" y="42"/>
                    </a:lnTo>
                    <a:lnTo>
                      <a:pt x="74" y="44"/>
                    </a:lnTo>
                    <a:lnTo>
                      <a:pt x="77" y="38"/>
                    </a:lnTo>
                    <a:lnTo>
                      <a:pt x="79" y="32"/>
                    </a:lnTo>
                    <a:lnTo>
                      <a:pt x="80" y="23"/>
                    </a:lnTo>
                    <a:lnTo>
                      <a:pt x="79" y="17"/>
                    </a:lnTo>
                    <a:lnTo>
                      <a:pt x="78" y="13"/>
                    </a:lnTo>
                    <a:lnTo>
                      <a:pt x="75" y="10"/>
                    </a:lnTo>
                    <a:lnTo>
                      <a:pt x="52" y="5"/>
                    </a:lnTo>
                    <a:lnTo>
                      <a:pt x="49" y="5"/>
                    </a:lnTo>
                    <a:lnTo>
                      <a:pt x="44" y="8"/>
                    </a:lnTo>
                    <a:lnTo>
                      <a:pt x="42" y="8"/>
                    </a:lnTo>
                    <a:lnTo>
                      <a:pt x="44" y="8"/>
                    </a:lnTo>
                    <a:lnTo>
                      <a:pt x="52" y="8"/>
                    </a:lnTo>
                    <a:lnTo>
                      <a:pt x="49" y="8"/>
                    </a:lnTo>
                    <a:lnTo>
                      <a:pt x="52" y="8"/>
                    </a:lnTo>
                    <a:lnTo>
                      <a:pt x="53" y="9"/>
                    </a:lnTo>
                    <a:lnTo>
                      <a:pt x="58" y="14"/>
                    </a:lnTo>
                    <a:lnTo>
                      <a:pt x="58" y="18"/>
                    </a:lnTo>
                    <a:lnTo>
                      <a:pt x="57" y="26"/>
                    </a:lnTo>
                    <a:lnTo>
                      <a:pt x="53" y="32"/>
                    </a:lnTo>
                    <a:lnTo>
                      <a:pt x="51" y="37"/>
                    </a:lnTo>
                    <a:lnTo>
                      <a:pt x="46" y="39"/>
                    </a:lnTo>
                    <a:lnTo>
                      <a:pt x="44" y="39"/>
                    </a:lnTo>
                    <a:lnTo>
                      <a:pt x="36" y="34"/>
                    </a:lnTo>
                    <a:lnTo>
                      <a:pt x="40" y="34"/>
                    </a:lnTo>
                    <a:lnTo>
                      <a:pt x="42" y="32"/>
                    </a:lnTo>
                    <a:lnTo>
                      <a:pt x="46" y="29"/>
                    </a:lnTo>
                    <a:lnTo>
                      <a:pt x="48" y="23"/>
                    </a:lnTo>
                    <a:lnTo>
                      <a:pt x="49" y="18"/>
                    </a:lnTo>
                    <a:lnTo>
                      <a:pt x="48" y="14"/>
                    </a:lnTo>
                    <a:lnTo>
                      <a:pt x="46" y="9"/>
                    </a:lnTo>
                    <a:lnTo>
                      <a:pt x="44" y="8"/>
                    </a:lnTo>
                    <a:lnTo>
                      <a:pt x="33" y="7"/>
                    </a:lnTo>
                    <a:lnTo>
                      <a:pt x="31" y="7"/>
                    </a:lnTo>
                    <a:lnTo>
                      <a:pt x="27" y="5"/>
                    </a:lnTo>
                    <a:lnTo>
                      <a:pt x="13" y="2"/>
                    </a:lnTo>
                    <a:lnTo>
                      <a:pt x="13" y="0"/>
                    </a:lnTo>
                    <a:lnTo>
                      <a:pt x="9" y="2"/>
                    </a:lnTo>
                    <a:lnTo>
                      <a:pt x="6" y="4"/>
                    </a:lnTo>
                    <a:lnTo>
                      <a:pt x="3" y="8"/>
                    </a:lnTo>
                    <a:lnTo>
                      <a:pt x="0" y="13"/>
                    </a:lnTo>
                    <a:lnTo>
                      <a:pt x="0" y="18"/>
                    </a:lnTo>
                    <a:lnTo>
                      <a:pt x="0" y="23"/>
                    </a:lnTo>
                    <a:lnTo>
                      <a:pt x="3" y="28"/>
                    </a:lnTo>
                    <a:lnTo>
                      <a:pt x="6" y="29"/>
                    </a:lnTo>
                    <a:lnTo>
                      <a:pt x="8" y="28"/>
                    </a:lnTo>
                    <a:lnTo>
                      <a:pt x="10" y="26"/>
                    </a:lnTo>
                    <a:lnTo>
                      <a:pt x="14" y="22"/>
                    </a:lnTo>
                    <a:lnTo>
                      <a:pt x="15" y="17"/>
                    </a:lnTo>
                    <a:lnTo>
                      <a:pt x="16" y="10"/>
                    </a:lnTo>
                    <a:lnTo>
                      <a:pt x="16" y="7"/>
                    </a:lnTo>
                    <a:lnTo>
                      <a:pt x="15" y="2"/>
                    </a:lnTo>
                    <a:lnTo>
                      <a:pt x="13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19" name="Freeform 349"/>
              <p:cNvSpPr>
                <a:spLocks/>
              </p:cNvSpPr>
              <p:nvPr/>
            </p:nvSpPr>
            <p:spPr bwMode="auto">
              <a:xfrm>
                <a:off x="3662" y="2872"/>
                <a:ext cx="6" cy="7"/>
              </a:xfrm>
              <a:custGeom>
                <a:avLst/>
                <a:gdLst>
                  <a:gd name="T0" fmla="*/ 0 w 33"/>
                  <a:gd name="T1" fmla="*/ 0 h 26"/>
                  <a:gd name="T2" fmla="*/ 0 w 33"/>
                  <a:gd name="T3" fmla="*/ 0 h 26"/>
                  <a:gd name="T4" fmla="*/ 0 w 33"/>
                  <a:gd name="T5" fmla="*/ 0 h 26"/>
                  <a:gd name="T6" fmla="*/ 0 w 33"/>
                  <a:gd name="T7" fmla="*/ 0 h 26"/>
                  <a:gd name="T8" fmla="*/ 0 w 33"/>
                  <a:gd name="T9" fmla="*/ 0 h 26"/>
                  <a:gd name="T10" fmla="*/ 0 w 33"/>
                  <a:gd name="T11" fmla="*/ 0 h 26"/>
                  <a:gd name="T12" fmla="*/ 0 w 33"/>
                  <a:gd name="T13" fmla="*/ 0 h 26"/>
                  <a:gd name="T14" fmla="*/ 0 w 33"/>
                  <a:gd name="T15" fmla="*/ 0 h 26"/>
                  <a:gd name="T16" fmla="*/ 0 w 33"/>
                  <a:gd name="T17" fmla="*/ 0 h 26"/>
                  <a:gd name="T18" fmla="*/ 0 w 33"/>
                  <a:gd name="T19" fmla="*/ 0 h 26"/>
                  <a:gd name="T20" fmla="*/ 0 w 33"/>
                  <a:gd name="T21" fmla="*/ 0 h 26"/>
                  <a:gd name="T22" fmla="*/ 0 w 33"/>
                  <a:gd name="T23" fmla="*/ 0 h 26"/>
                  <a:gd name="T24" fmla="*/ 0 w 33"/>
                  <a:gd name="T25" fmla="*/ 0 h 26"/>
                  <a:gd name="T26" fmla="*/ 0 w 33"/>
                  <a:gd name="T27" fmla="*/ 0 h 26"/>
                  <a:gd name="T28" fmla="*/ 0 w 33"/>
                  <a:gd name="T29" fmla="*/ 0 h 26"/>
                  <a:gd name="T30" fmla="*/ 0 w 33"/>
                  <a:gd name="T31" fmla="*/ 0 h 26"/>
                  <a:gd name="T32" fmla="*/ 0 w 33"/>
                  <a:gd name="T33" fmla="*/ 0 h 26"/>
                  <a:gd name="T34" fmla="*/ 0 w 33"/>
                  <a:gd name="T35" fmla="*/ 0 h 26"/>
                  <a:gd name="T36" fmla="*/ 0 w 33"/>
                  <a:gd name="T37" fmla="*/ 0 h 26"/>
                  <a:gd name="T38" fmla="*/ 0 w 33"/>
                  <a:gd name="T39" fmla="*/ 0 h 26"/>
                  <a:gd name="T40" fmla="*/ 0 w 33"/>
                  <a:gd name="T41" fmla="*/ 0 h 26"/>
                  <a:gd name="T42" fmla="*/ 0 w 33"/>
                  <a:gd name="T43" fmla="*/ 0 h 2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3" h="26">
                    <a:moveTo>
                      <a:pt x="10" y="8"/>
                    </a:moveTo>
                    <a:lnTo>
                      <a:pt x="10" y="16"/>
                    </a:lnTo>
                    <a:lnTo>
                      <a:pt x="16" y="25"/>
                    </a:lnTo>
                    <a:lnTo>
                      <a:pt x="19" y="25"/>
                    </a:lnTo>
                    <a:lnTo>
                      <a:pt x="21" y="22"/>
                    </a:lnTo>
                    <a:lnTo>
                      <a:pt x="26" y="19"/>
                    </a:lnTo>
                    <a:lnTo>
                      <a:pt x="27" y="14"/>
                    </a:lnTo>
                    <a:lnTo>
                      <a:pt x="28" y="7"/>
                    </a:lnTo>
                    <a:lnTo>
                      <a:pt x="27" y="2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30" y="1"/>
                    </a:lnTo>
                    <a:lnTo>
                      <a:pt x="31" y="3"/>
                    </a:lnTo>
                    <a:lnTo>
                      <a:pt x="33" y="8"/>
                    </a:lnTo>
                    <a:lnTo>
                      <a:pt x="31" y="15"/>
                    </a:lnTo>
                    <a:lnTo>
                      <a:pt x="30" y="19"/>
                    </a:lnTo>
                    <a:lnTo>
                      <a:pt x="27" y="24"/>
                    </a:lnTo>
                    <a:lnTo>
                      <a:pt x="22" y="26"/>
                    </a:lnTo>
                    <a:lnTo>
                      <a:pt x="20" y="26"/>
                    </a:lnTo>
                    <a:lnTo>
                      <a:pt x="19" y="25"/>
                    </a:lnTo>
                    <a:lnTo>
                      <a:pt x="17" y="25"/>
                    </a:lnTo>
                    <a:lnTo>
                      <a:pt x="0" y="2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20" name="Freeform 350"/>
              <p:cNvSpPr>
                <a:spLocks/>
              </p:cNvSpPr>
              <p:nvPr/>
            </p:nvSpPr>
            <p:spPr bwMode="auto">
              <a:xfrm>
                <a:off x="3666" y="2871"/>
                <a:ext cx="7" cy="10"/>
              </a:xfrm>
              <a:custGeom>
                <a:avLst/>
                <a:gdLst>
                  <a:gd name="T0" fmla="*/ 0 w 33"/>
                  <a:gd name="T1" fmla="*/ 0 h 37"/>
                  <a:gd name="T2" fmla="*/ 0 w 33"/>
                  <a:gd name="T3" fmla="*/ 0 h 37"/>
                  <a:gd name="T4" fmla="*/ 0 w 33"/>
                  <a:gd name="T5" fmla="*/ 0 h 37"/>
                  <a:gd name="T6" fmla="*/ 0 w 33"/>
                  <a:gd name="T7" fmla="*/ 0 h 37"/>
                  <a:gd name="T8" fmla="*/ 0 w 33"/>
                  <a:gd name="T9" fmla="*/ 0 h 37"/>
                  <a:gd name="T10" fmla="*/ 0 w 33"/>
                  <a:gd name="T11" fmla="*/ 0 h 37"/>
                  <a:gd name="T12" fmla="*/ 0 w 33"/>
                  <a:gd name="T13" fmla="*/ 0 h 37"/>
                  <a:gd name="T14" fmla="*/ 0 w 33"/>
                  <a:gd name="T15" fmla="*/ 0 h 37"/>
                  <a:gd name="T16" fmla="*/ 0 w 33"/>
                  <a:gd name="T17" fmla="*/ 0 h 37"/>
                  <a:gd name="T18" fmla="*/ 0 w 33"/>
                  <a:gd name="T19" fmla="*/ 0 h 37"/>
                  <a:gd name="T20" fmla="*/ 0 w 33"/>
                  <a:gd name="T21" fmla="*/ 0 h 37"/>
                  <a:gd name="T22" fmla="*/ 0 w 33"/>
                  <a:gd name="T23" fmla="*/ 0 h 37"/>
                  <a:gd name="T24" fmla="*/ 0 w 33"/>
                  <a:gd name="T25" fmla="*/ 0 h 3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37">
                    <a:moveTo>
                      <a:pt x="0" y="28"/>
                    </a:moveTo>
                    <a:lnTo>
                      <a:pt x="10" y="29"/>
                    </a:lnTo>
                    <a:lnTo>
                      <a:pt x="12" y="29"/>
                    </a:lnTo>
                    <a:lnTo>
                      <a:pt x="14" y="36"/>
                    </a:lnTo>
                    <a:lnTo>
                      <a:pt x="16" y="37"/>
                    </a:lnTo>
                    <a:lnTo>
                      <a:pt x="20" y="37"/>
                    </a:lnTo>
                    <a:lnTo>
                      <a:pt x="25" y="33"/>
                    </a:lnTo>
                    <a:lnTo>
                      <a:pt x="31" y="28"/>
                    </a:lnTo>
                    <a:lnTo>
                      <a:pt x="32" y="21"/>
                    </a:lnTo>
                    <a:lnTo>
                      <a:pt x="33" y="13"/>
                    </a:lnTo>
                    <a:lnTo>
                      <a:pt x="33" y="8"/>
                    </a:lnTo>
                    <a:lnTo>
                      <a:pt x="31" y="2"/>
                    </a:lnTo>
                    <a:lnTo>
                      <a:pt x="26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21" name="Freeform 351"/>
              <p:cNvSpPr>
                <a:spLocks/>
              </p:cNvSpPr>
              <p:nvPr/>
            </p:nvSpPr>
            <p:spPr bwMode="auto">
              <a:xfrm>
                <a:off x="3677" y="2876"/>
                <a:ext cx="84" cy="25"/>
              </a:xfrm>
              <a:custGeom>
                <a:avLst/>
                <a:gdLst>
                  <a:gd name="T0" fmla="*/ 0 w 422"/>
                  <a:gd name="T1" fmla="*/ 0 h 104"/>
                  <a:gd name="T2" fmla="*/ 0 w 422"/>
                  <a:gd name="T3" fmla="*/ 0 h 104"/>
                  <a:gd name="T4" fmla="*/ 0 w 422"/>
                  <a:gd name="T5" fmla="*/ 0 h 104"/>
                  <a:gd name="T6" fmla="*/ 0 w 422"/>
                  <a:gd name="T7" fmla="*/ 0 h 104"/>
                  <a:gd name="T8" fmla="*/ 0 w 422"/>
                  <a:gd name="T9" fmla="*/ 0 h 104"/>
                  <a:gd name="T10" fmla="*/ 0 w 422"/>
                  <a:gd name="T11" fmla="*/ 0 h 104"/>
                  <a:gd name="T12" fmla="*/ 0 w 422"/>
                  <a:gd name="T13" fmla="*/ 0 h 104"/>
                  <a:gd name="T14" fmla="*/ 0 w 422"/>
                  <a:gd name="T15" fmla="*/ 0 h 104"/>
                  <a:gd name="T16" fmla="*/ 0 w 422"/>
                  <a:gd name="T17" fmla="*/ 0 h 104"/>
                  <a:gd name="T18" fmla="*/ 0 w 422"/>
                  <a:gd name="T19" fmla="*/ 0 h 104"/>
                  <a:gd name="T20" fmla="*/ 0 w 422"/>
                  <a:gd name="T21" fmla="*/ 0 h 104"/>
                  <a:gd name="T22" fmla="*/ 0 w 422"/>
                  <a:gd name="T23" fmla="*/ 0 h 104"/>
                  <a:gd name="T24" fmla="*/ 0 w 422"/>
                  <a:gd name="T25" fmla="*/ 0 h 104"/>
                  <a:gd name="T26" fmla="*/ 0 w 422"/>
                  <a:gd name="T27" fmla="*/ 0 h 104"/>
                  <a:gd name="T28" fmla="*/ 0 w 422"/>
                  <a:gd name="T29" fmla="*/ 0 h 104"/>
                  <a:gd name="T30" fmla="*/ 0 w 422"/>
                  <a:gd name="T31" fmla="*/ 0 h 104"/>
                  <a:gd name="T32" fmla="*/ 0 w 422"/>
                  <a:gd name="T33" fmla="*/ 0 h 104"/>
                  <a:gd name="T34" fmla="*/ 0 w 422"/>
                  <a:gd name="T35" fmla="*/ 0 h 104"/>
                  <a:gd name="T36" fmla="*/ 0 w 422"/>
                  <a:gd name="T37" fmla="*/ 0 h 104"/>
                  <a:gd name="T38" fmla="*/ 0 w 422"/>
                  <a:gd name="T39" fmla="*/ 0 h 104"/>
                  <a:gd name="T40" fmla="*/ 0 w 422"/>
                  <a:gd name="T41" fmla="*/ 0 h 104"/>
                  <a:gd name="T42" fmla="*/ 0 w 422"/>
                  <a:gd name="T43" fmla="*/ 0 h 104"/>
                  <a:gd name="T44" fmla="*/ 0 w 422"/>
                  <a:gd name="T45" fmla="*/ 0 h 104"/>
                  <a:gd name="T46" fmla="*/ 0 w 422"/>
                  <a:gd name="T47" fmla="*/ 0 h 104"/>
                  <a:gd name="T48" fmla="*/ 0 w 422"/>
                  <a:gd name="T49" fmla="*/ 0 h 104"/>
                  <a:gd name="T50" fmla="*/ 0 w 422"/>
                  <a:gd name="T51" fmla="*/ 0 h 104"/>
                  <a:gd name="T52" fmla="*/ 0 w 422"/>
                  <a:gd name="T53" fmla="*/ 0 h 104"/>
                  <a:gd name="T54" fmla="*/ 0 w 422"/>
                  <a:gd name="T55" fmla="*/ 0 h 104"/>
                  <a:gd name="T56" fmla="*/ 0 w 422"/>
                  <a:gd name="T57" fmla="*/ 0 h 104"/>
                  <a:gd name="T58" fmla="*/ 0 w 422"/>
                  <a:gd name="T59" fmla="*/ 0 h 104"/>
                  <a:gd name="T60" fmla="*/ 0 w 422"/>
                  <a:gd name="T61" fmla="*/ 0 h 104"/>
                  <a:gd name="T62" fmla="*/ 0 w 422"/>
                  <a:gd name="T63" fmla="*/ 0 h 104"/>
                  <a:gd name="T64" fmla="*/ 0 w 422"/>
                  <a:gd name="T65" fmla="*/ 0 h 104"/>
                  <a:gd name="T66" fmla="*/ 0 w 422"/>
                  <a:gd name="T67" fmla="*/ 0 h 104"/>
                  <a:gd name="T68" fmla="*/ 0 w 422"/>
                  <a:gd name="T69" fmla="*/ 0 h 104"/>
                  <a:gd name="T70" fmla="*/ 0 w 422"/>
                  <a:gd name="T71" fmla="*/ 0 h 104"/>
                  <a:gd name="T72" fmla="*/ 0 w 422"/>
                  <a:gd name="T73" fmla="*/ 0 h 104"/>
                  <a:gd name="T74" fmla="*/ 0 w 422"/>
                  <a:gd name="T75" fmla="*/ 0 h 104"/>
                  <a:gd name="T76" fmla="*/ 0 w 422"/>
                  <a:gd name="T77" fmla="*/ 0 h 104"/>
                  <a:gd name="T78" fmla="*/ 0 w 422"/>
                  <a:gd name="T79" fmla="*/ 0 h 104"/>
                  <a:gd name="T80" fmla="*/ 0 w 422"/>
                  <a:gd name="T81" fmla="*/ 0 h 104"/>
                  <a:gd name="T82" fmla="*/ 0 w 422"/>
                  <a:gd name="T83" fmla="*/ 0 h 104"/>
                  <a:gd name="T84" fmla="*/ 0 w 422"/>
                  <a:gd name="T85" fmla="*/ 0 h 104"/>
                  <a:gd name="T86" fmla="*/ 0 w 422"/>
                  <a:gd name="T87" fmla="*/ 0 h 104"/>
                  <a:gd name="T88" fmla="*/ 0 w 422"/>
                  <a:gd name="T89" fmla="*/ 0 h 104"/>
                  <a:gd name="T90" fmla="*/ 0 w 422"/>
                  <a:gd name="T91" fmla="*/ 0 h 104"/>
                  <a:gd name="T92" fmla="*/ 0 w 422"/>
                  <a:gd name="T93" fmla="*/ 0 h 104"/>
                  <a:gd name="T94" fmla="*/ 0 w 422"/>
                  <a:gd name="T95" fmla="*/ 0 h 104"/>
                  <a:gd name="T96" fmla="*/ 0 w 422"/>
                  <a:gd name="T97" fmla="*/ 0 h 104"/>
                  <a:gd name="T98" fmla="*/ 0 w 422"/>
                  <a:gd name="T99" fmla="*/ 0 h 104"/>
                  <a:gd name="T100" fmla="*/ 0 w 422"/>
                  <a:gd name="T101" fmla="*/ 0 h 104"/>
                  <a:gd name="T102" fmla="*/ 0 w 422"/>
                  <a:gd name="T103" fmla="*/ 0 h 104"/>
                  <a:gd name="T104" fmla="*/ 0 w 422"/>
                  <a:gd name="T105" fmla="*/ 0 h 104"/>
                  <a:gd name="T106" fmla="*/ 0 w 422"/>
                  <a:gd name="T107" fmla="*/ 0 h 104"/>
                  <a:gd name="T108" fmla="*/ 0 w 422"/>
                  <a:gd name="T109" fmla="*/ 0 h 104"/>
                  <a:gd name="T110" fmla="*/ 0 w 422"/>
                  <a:gd name="T111" fmla="*/ 0 h 10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422" h="104">
                    <a:moveTo>
                      <a:pt x="0" y="0"/>
                    </a:moveTo>
                    <a:lnTo>
                      <a:pt x="369" y="76"/>
                    </a:lnTo>
                    <a:lnTo>
                      <a:pt x="369" y="68"/>
                    </a:lnTo>
                    <a:lnTo>
                      <a:pt x="369" y="67"/>
                    </a:lnTo>
                    <a:lnTo>
                      <a:pt x="370" y="67"/>
                    </a:lnTo>
                    <a:lnTo>
                      <a:pt x="373" y="66"/>
                    </a:lnTo>
                    <a:lnTo>
                      <a:pt x="374" y="66"/>
                    </a:lnTo>
                    <a:lnTo>
                      <a:pt x="376" y="66"/>
                    </a:lnTo>
                    <a:lnTo>
                      <a:pt x="378" y="66"/>
                    </a:lnTo>
                    <a:lnTo>
                      <a:pt x="378" y="63"/>
                    </a:lnTo>
                    <a:lnTo>
                      <a:pt x="379" y="63"/>
                    </a:lnTo>
                    <a:lnTo>
                      <a:pt x="381" y="63"/>
                    </a:lnTo>
                    <a:lnTo>
                      <a:pt x="383" y="63"/>
                    </a:lnTo>
                    <a:lnTo>
                      <a:pt x="384" y="63"/>
                    </a:lnTo>
                    <a:lnTo>
                      <a:pt x="385" y="63"/>
                    </a:lnTo>
                    <a:lnTo>
                      <a:pt x="386" y="63"/>
                    </a:lnTo>
                    <a:lnTo>
                      <a:pt x="389" y="63"/>
                    </a:lnTo>
                    <a:lnTo>
                      <a:pt x="391" y="66"/>
                    </a:lnTo>
                    <a:lnTo>
                      <a:pt x="392" y="66"/>
                    </a:lnTo>
                    <a:lnTo>
                      <a:pt x="394" y="66"/>
                    </a:lnTo>
                    <a:lnTo>
                      <a:pt x="394" y="67"/>
                    </a:lnTo>
                    <a:lnTo>
                      <a:pt x="395" y="67"/>
                    </a:lnTo>
                    <a:lnTo>
                      <a:pt x="396" y="68"/>
                    </a:lnTo>
                    <a:lnTo>
                      <a:pt x="399" y="68"/>
                    </a:lnTo>
                    <a:lnTo>
                      <a:pt x="400" y="69"/>
                    </a:lnTo>
                    <a:lnTo>
                      <a:pt x="402" y="69"/>
                    </a:lnTo>
                    <a:lnTo>
                      <a:pt x="402" y="71"/>
                    </a:lnTo>
                    <a:lnTo>
                      <a:pt x="403" y="71"/>
                    </a:lnTo>
                    <a:lnTo>
                      <a:pt x="405" y="73"/>
                    </a:lnTo>
                    <a:lnTo>
                      <a:pt x="406" y="74"/>
                    </a:lnTo>
                    <a:lnTo>
                      <a:pt x="408" y="76"/>
                    </a:lnTo>
                    <a:lnTo>
                      <a:pt x="410" y="76"/>
                    </a:lnTo>
                    <a:lnTo>
                      <a:pt x="410" y="77"/>
                    </a:lnTo>
                    <a:lnTo>
                      <a:pt x="411" y="77"/>
                    </a:lnTo>
                    <a:lnTo>
                      <a:pt x="411" y="78"/>
                    </a:lnTo>
                    <a:lnTo>
                      <a:pt x="412" y="78"/>
                    </a:lnTo>
                    <a:lnTo>
                      <a:pt x="412" y="79"/>
                    </a:lnTo>
                    <a:lnTo>
                      <a:pt x="413" y="79"/>
                    </a:lnTo>
                    <a:lnTo>
                      <a:pt x="413" y="82"/>
                    </a:lnTo>
                    <a:lnTo>
                      <a:pt x="417" y="83"/>
                    </a:lnTo>
                    <a:lnTo>
                      <a:pt x="418" y="84"/>
                    </a:lnTo>
                    <a:lnTo>
                      <a:pt x="418" y="86"/>
                    </a:lnTo>
                    <a:lnTo>
                      <a:pt x="419" y="86"/>
                    </a:lnTo>
                    <a:lnTo>
                      <a:pt x="419" y="87"/>
                    </a:lnTo>
                    <a:lnTo>
                      <a:pt x="419" y="90"/>
                    </a:lnTo>
                    <a:lnTo>
                      <a:pt x="421" y="91"/>
                    </a:lnTo>
                    <a:lnTo>
                      <a:pt x="421" y="92"/>
                    </a:lnTo>
                    <a:lnTo>
                      <a:pt x="421" y="93"/>
                    </a:lnTo>
                    <a:lnTo>
                      <a:pt x="422" y="93"/>
                    </a:lnTo>
                    <a:lnTo>
                      <a:pt x="422" y="95"/>
                    </a:lnTo>
                    <a:lnTo>
                      <a:pt x="422" y="96"/>
                    </a:lnTo>
                    <a:lnTo>
                      <a:pt x="422" y="98"/>
                    </a:lnTo>
                    <a:lnTo>
                      <a:pt x="422" y="101"/>
                    </a:lnTo>
                    <a:lnTo>
                      <a:pt x="422" y="102"/>
                    </a:lnTo>
                    <a:lnTo>
                      <a:pt x="422" y="103"/>
                    </a:lnTo>
                    <a:lnTo>
                      <a:pt x="422" y="10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22" name="Freeform 352"/>
              <p:cNvSpPr>
                <a:spLocks/>
              </p:cNvSpPr>
              <p:nvPr/>
            </p:nvSpPr>
            <p:spPr bwMode="auto">
              <a:xfrm>
                <a:off x="3761" y="2901"/>
                <a:ext cx="1" cy="2"/>
              </a:xfrm>
              <a:custGeom>
                <a:avLst/>
                <a:gdLst>
                  <a:gd name="T0" fmla="*/ 0 w 3"/>
                  <a:gd name="T1" fmla="*/ 0 h 7"/>
                  <a:gd name="T2" fmla="*/ 0 w 3"/>
                  <a:gd name="T3" fmla="*/ 0 h 7"/>
                  <a:gd name="T4" fmla="*/ 0 w 3"/>
                  <a:gd name="T5" fmla="*/ 0 h 7"/>
                  <a:gd name="T6" fmla="*/ 0 w 3"/>
                  <a:gd name="T7" fmla="*/ 0 h 7"/>
                  <a:gd name="T8" fmla="*/ 0 w 3"/>
                  <a:gd name="T9" fmla="*/ 0 h 7"/>
                  <a:gd name="T10" fmla="*/ 0 w 3"/>
                  <a:gd name="T11" fmla="*/ 0 h 7"/>
                  <a:gd name="T12" fmla="*/ 0 w 3"/>
                  <a:gd name="T13" fmla="*/ 0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" h="7">
                    <a:moveTo>
                      <a:pt x="3" y="0"/>
                    </a:moveTo>
                    <a:lnTo>
                      <a:pt x="2" y="0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0" y="5"/>
                    </a:lnTo>
                    <a:lnTo>
                      <a:pt x="0" y="7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23" name="Freeform 353"/>
              <p:cNvSpPr>
                <a:spLocks/>
              </p:cNvSpPr>
              <p:nvPr/>
            </p:nvSpPr>
            <p:spPr bwMode="auto">
              <a:xfrm>
                <a:off x="3750" y="2903"/>
                <a:ext cx="11" cy="6"/>
              </a:xfrm>
              <a:custGeom>
                <a:avLst/>
                <a:gdLst>
                  <a:gd name="T0" fmla="*/ 0 w 55"/>
                  <a:gd name="T1" fmla="*/ 0 h 22"/>
                  <a:gd name="T2" fmla="*/ 0 w 55"/>
                  <a:gd name="T3" fmla="*/ 0 h 22"/>
                  <a:gd name="T4" fmla="*/ 0 w 55"/>
                  <a:gd name="T5" fmla="*/ 0 h 22"/>
                  <a:gd name="T6" fmla="*/ 0 w 55"/>
                  <a:gd name="T7" fmla="*/ 0 h 22"/>
                  <a:gd name="T8" fmla="*/ 0 w 55"/>
                  <a:gd name="T9" fmla="*/ 0 h 22"/>
                  <a:gd name="T10" fmla="*/ 0 w 55"/>
                  <a:gd name="T11" fmla="*/ 0 h 22"/>
                  <a:gd name="T12" fmla="*/ 0 w 55"/>
                  <a:gd name="T13" fmla="*/ 0 h 22"/>
                  <a:gd name="T14" fmla="*/ 0 w 55"/>
                  <a:gd name="T15" fmla="*/ 0 h 22"/>
                  <a:gd name="T16" fmla="*/ 0 w 55"/>
                  <a:gd name="T17" fmla="*/ 0 h 22"/>
                  <a:gd name="T18" fmla="*/ 0 w 55"/>
                  <a:gd name="T19" fmla="*/ 0 h 22"/>
                  <a:gd name="T20" fmla="*/ 0 w 55"/>
                  <a:gd name="T21" fmla="*/ 0 h 22"/>
                  <a:gd name="T22" fmla="*/ 0 w 55"/>
                  <a:gd name="T23" fmla="*/ 0 h 22"/>
                  <a:gd name="T24" fmla="*/ 0 w 55"/>
                  <a:gd name="T25" fmla="*/ 0 h 22"/>
                  <a:gd name="T26" fmla="*/ 0 w 55"/>
                  <a:gd name="T27" fmla="*/ 0 h 22"/>
                  <a:gd name="T28" fmla="*/ 0 w 55"/>
                  <a:gd name="T29" fmla="*/ 0 h 22"/>
                  <a:gd name="T30" fmla="*/ 0 w 55"/>
                  <a:gd name="T31" fmla="*/ 0 h 22"/>
                  <a:gd name="T32" fmla="*/ 0 w 55"/>
                  <a:gd name="T33" fmla="*/ 0 h 22"/>
                  <a:gd name="T34" fmla="*/ 0 w 55"/>
                  <a:gd name="T35" fmla="*/ 0 h 22"/>
                  <a:gd name="T36" fmla="*/ 0 w 55"/>
                  <a:gd name="T37" fmla="*/ 0 h 22"/>
                  <a:gd name="T38" fmla="*/ 0 w 55"/>
                  <a:gd name="T39" fmla="*/ 0 h 22"/>
                  <a:gd name="T40" fmla="*/ 0 w 55"/>
                  <a:gd name="T41" fmla="*/ 0 h 22"/>
                  <a:gd name="T42" fmla="*/ 0 w 55"/>
                  <a:gd name="T43" fmla="*/ 0 h 22"/>
                  <a:gd name="T44" fmla="*/ 0 w 55"/>
                  <a:gd name="T45" fmla="*/ 0 h 22"/>
                  <a:gd name="T46" fmla="*/ 0 w 55"/>
                  <a:gd name="T47" fmla="*/ 0 h 22"/>
                  <a:gd name="T48" fmla="*/ 0 w 55"/>
                  <a:gd name="T49" fmla="*/ 0 h 22"/>
                  <a:gd name="T50" fmla="*/ 0 w 55"/>
                  <a:gd name="T51" fmla="*/ 0 h 22"/>
                  <a:gd name="T52" fmla="*/ 0 w 55"/>
                  <a:gd name="T53" fmla="*/ 0 h 22"/>
                  <a:gd name="T54" fmla="*/ 0 w 55"/>
                  <a:gd name="T55" fmla="*/ 0 h 22"/>
                  <a:gd name="T56" fmla="*/ 0 w 55"/>
                  <a:gd name="T57" fmla="*/ 0 h 22"/>
                  <a:gd name="T58" fmla="*/ 0 w 55"/>
                  <a:gd name="T59" fmla="*/ 0 h 22"/>
                  <a:gd name="T60" fmla="*/ 0 w 55"/>
                  <a:gd name="T61" fmla="*/ 0 h 22"/>
                  <a:gd name="T62" fmla="*/ 0 w 55"/>
                  <a:gd name="T63" fmla="*/ 0 h 22"/>
                  <a:gd name="T64" fmla="*/ 0 w 55"/>
                  <a:gd name="T65" fmla="*/ 0 h 22"/>
                  <a:gd name="T66" fmla="*/ 0 w 55"/>
                  <a:gd name="T67" fmla="*/ 0 h 22"/>
                  <a:gd name="T68" fmla="*/ 0 w 55"/>
                  <a:gd name="T69" fmla="*/ 0 h 22"/>
                  <a:gd name="T70" fmla="*/ 0 w 55"/>
                  <a:gd name="T71" fmla="*/ 0 h 22"/>
                  <a:gd name="T72" fmla="*/ 0 w 55"/>
                  <a:gd name="T73" fmla="*/ 0 h 22"/>
                  <a:gd name="T74" fmla="*/ 0 w 55"/>
                  <a:gd name="T75" fmla="*/ 0 h 22"/>
                  <a:gd name="T76" fmla="*/ 0 w 55"/>
                  <a:gd name="T77" fmla="*/ 0 h 22"/>
                  <a:gd name="T78" fmla="*/ 0 w 55"/>
                  <a:gd name="T79" fmla="*/ 0 h 22"/>
                  <a:gd name="T80" fmla="*/ 0 w 55"/>
                  <a:gd name="T81" fmla="*/ 0 h 22"/>
                  <a:gd name="T82" fmla="*/ 0 w 55"/>
                  <a:gd name="T83" fmla="*/ 0 h 22"/>
                  <a:gd name="T84" fmla="*/ 0 w 55"/>
                  <a:gd name="T85" fmla="*/ 0 h 22"/>
                  <a:gd name="T86" fmla="*/ 0 w 55"/>
                  <a:gd name="T87" fmla="*/ 0 h 22"/>
                  <a:gd name="T88" fmla="*/ 0 w 55"/>
                  <a:gd name="T89" fmla="*/ 0 h 22"/>
                  <a:gd name="T90" fmla="*/ 0 w 55"/>
                  <a:gd name="T91" fmla="*/ 0 h 2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55" h="22">
                    <a:moveTo>
                      <a:pt x="55" y="0"/>
                    </a:moveTo>
                    <a:lnTo>
                      <a:pt x="54" y="1"/>
                    </a:lnTo>
                    <a:lnTo>
                      <a:pt x="54" y="2"/>
                    </a:lnTo>
                    <a:lnTo>
                      <a:pt x="53" y="2"/>
                    </a:lnTo>
                    <a:lnTo>
                      <a:pt x="53" y="5"/>
                    </a:lnTo>
                    <a:lnTo>
                      <a:pt x="49" y="6"/>
                    </a:lnTo>
                    <a:lnTo>
                      <a:pt x="48" y="7"/>
                    </a:lnTo>
                    <a:lnTo>
                      <a:pt x="47" y="7"/>
                    </a:lnTo>
                    <a:lnTo>
                      <a:pt x="47" y="8"/>
                    </a:lnTo>
                    <a:lnTo>
                      <a:pt x="46" y="8"/>
                    </a:lnTo>
                    <a:lnTo>
                      <a:pt x="46" y="10"/>
                    </a:lnTo>
                    <a:lnTo>
                      <a:pt x="44" y="10"/>
                    </a:lnTo>
                    <a:lnTo>
                      <a:pt x="44" y="12"/>
                    </a:lnTo>
                    <a:lnTo>
                      <a:pt x="42" y="12"/>
                    </a:lnTo>
                    <a:lnTo>
                      <a:pt x="42" y="13"/>
                    </a:lnTo>
                    <a:lnTo>
                      <a:pt x="41" y="13"/>
                    </a:lnTo>
                    <a:lnTo>
                      <a:pt x="39" y="15"/>
                    </a:lnTo>
                    <a:lnTo>
                      <a:pt x="38" y="15"/>
                    </a:lnTo>
                    <a:lnTo>
                      <a:pt x="38" y="16"/>
                    </a:lnTo>
                    <a:lnTo>
                      <a:pt x="36" y="16"/>
                    </a:lnTo>
                    <a:lnTo>
                      <a:pt x="35" y="17"/>
                    </a:lnTo>
                    <a:lnTo>
                      <a:pt x="32" y="17"/>
                    </a:lnTo>
                    <a:lnTo>
                      <a:pt x="31" y="18"/>
                    </a:lnTo>
                    <a:lnTo>
                      <a:pt x="30" y="18"/>
                    </a:lnTo>
                    <a:lnTo>
                      <a:pt x="28" y="21"/>
                    </a:lnTo>
                    <a:lnTo>
                      <a:pt x="27" y="21"/>
                    </a:lnTo>
                    <a:lnTo>
                      <a:pt x="25" y="21"/>
                    </a:lnTo>
                    <a:lnTo>
                      <a:pt x="25" y="22"/>
                    </a:lnTo>
                    <a:lnTo>
                      <a:pt x="22" y="22"/>
                    </a:lnTo>
                    <a:lnTo>
                      <a:pt x="21" y="22"/>
                    </a:lnTo>
                    <a:lnTo>
                      <a:pt x="20" y="22"/>
                    </a:lnTo>
                    <a:lnTo>
                      <a:pt x="19" y="22"/>
                    </a:lnTo>
                    <a:lnTo>
                      <a:pt x="17" y="22"/>
                    </a:lnTo>
                    <a:lnTo>
                      <a:pt x="15" y="21"/>
                    </a:lnTo>
                    <a:lnTo>
                      <a:pt x="14" y="21"/>
                    </a:lnTo>
                    <a:lnTo>
                      <a:pt x="12" y="21"/>
                    </a:lnTo>
                    <a:lnTo>
                      <a:pt x="10" y="18"/>
                    </a:lnTo>
                    <a:lnTo>
                      <a:pt x="9" y="17"/>
                    </a:lnTo>
                    <a:lnTo>
                      <a:pt x="6" y="17"/>
                    </a:lnTo>
                    <a:lnTo>
                      <a:pt x="5" y="16"/>
                    </a:lnTo>
                    <a:lnTo>
                      <a:pt x="4" y="15"/>
                    </a:lnTo>
                    <a:lnTo>
                      <a:pt x="3" y="15"/>
                    </a:lnTo>
                    <a:lnTo>
                      <a:pt x="3" y="13"/>
                    </a:lnTo>
                    <a:lnTo>
                      <a:pt x="1" y="13"/>
                    </a:lnTo>
                    <a:lnTo>
                      <a:pt x="1" y="12"/>
                    </a:lnTo>
                    <a:lnTo>
                      <a:pt x="0" y="1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24" name="Freeform 354"/>
              <p:cNvSpPr>
                <a:spLocks/>
              </p:cNvSpPr>
              <p:nvPr/>
            </p:nvSpPr>
            <p:spPr bwMode="auto">
              <a:xfrm>
                <a:off x="3748" y="2893"/>
                <a:ext cx="4" cy="13"/>
              </a:xfrm>
              <a:custGeom>
                <a:avLst/>
                <a:gdLst>
                  <a:gd name="T0" fmla="*/ 0 w 19"/>
                  <a:gd name="T1" fmla="*/ 0 h 55"/>
                  <a:gd name="T2" fmla="*/ 0 w 19"/>
                  <a:gd name="T3" fmla="*/ 0 h 55"/>
                  <a:gd name="T4" fmla="*/ 0 w 19"/>
                  <a:gd name="T5" fmla="*/ 0 h 55"/>
                  <a:gd name="T6" fmla="*/ 0 w 19"/>
                  <a:gd name="T7" fmla="*/ 0 h 55"/>
                  <a:gd name="T8" fmla="*/ 0 w 19"/>
                  <a:gd name="T9" fmla="*/ 0 h 55"/>
                  <a:gd name="T10" fmla="*/ 0 w 19"/>
                  <a:gd name="T11" fmla="*/ 0 h 55"/>
                  <a:gd name="T12" fmla="*/ 0 w 19"/>
                  <a:gd name="T13" fmla="*/ 0 h 55"/>
                  <a:gd name="T14" fmla="*/ 0 w 19"/>
                  <a:gd name="T15" fmla="*/ 0 h 55"/>
                  <a:gd name="T16" fmla="*/ 0 w 19"/>
                  <a:gd name="T17" fmla="*/ 0 h 55"/>
                  <a:gd name="T18" fmla="*/ 0 w 19"/>
                  <a:gd name="T19" fmla="*/ 0 h 55"/>
                  <a:gd name="T20" fmla="*/ 0 w 19"/>
                  <a:gd name="T21" fmla="*/ 0 h 55"/>
                  <a:gd name="T22" fmla="*/ 0 w 19"/>
                  <a:gd name="T23" fmla="*/ 0 h 55"/>
                  <a:gd name="T24" fmla="*/ 0 w 19"/>
                  <a:gd name="T25" fmla="*/ 0 h 55"/>
                  <a:gd name="T26" fmla="*/ 0 w 19"/>
                  <a:gd name="T27" fmla="*/ 0 h 55"/>
                  <a:gd name="T28" fmla="*/ 0 w 19"/>
                  <a:gd name="T29" fmla="*/ 0 h 55"/>
                  <a:gd name="T30" fmla="*/ 0 w 19"/>
                  <a:gd name="T31" fmla="*/ 0 h 55"/>
                  <a:gd name="T32" fmla="*/ 0 w 19"/>
                  <a:gd name="T33" fmla="*/ 0 h 55"/>
                  <a:gd name="T34" fmla="*/ 0 w 19"/>
                  <a:gd name="T35" fmla="*/ 0 h 55"/>
                  <a:gd name="T36" fmla="*/ 0 w 19"/>
                  <a:gd name="T37" fmla="*/ 0 h 55"/>
                  <a:gd name="T38" fmla="*/ 0 w 19"/>
                  <a:gd name="T39" fmla="*/ 0 h 55"/>
                  <a:gd name="T40" fmla="*/ 0 w 19"/>
                  <a:gd name="T41" fmla="*/ 0 h 55"/>
                  <a:gd name="T42" fmla="*/ 0 w 19"/>
                  <a:gd name="T43" fmla="*/ 0 h 55"/>
                  <a:gd name="T44" fmla="*/ 0 w 19"/>
                  <a:gd name="T45" fmla="*/ 0 h 55"/>
                  <a:gd name="T46" fmla="*/ 0 w 19"/>
                  <a:gd name="T47" fmla="*/ 0 h 5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9" h="55">
                    <a:moveTo>
                      <a:pt x="9" y="55"/>
                    </a:moveTo>
                    <a:lnTo>
                      <a:pt x="5" y="53"/>
                    </a:lnTo>
                    <a:lnTo>
                      <a:pt x="4" y="51"/>
                    </a:lnTo>
                    <a:lnTo>
                      <a:pt x="4" y="50"/>
                    </a:lnTo>
                    <a:lnTo>
                      <a:pt x="3" y="50"/>
                    </a:lnTo>
                    <a:lnTo>
                      <a:pt x="3" y="49"/>
                    </a:lnTo>
                    <a:lnTo>
                      <a:pt x="2" y="48"/>
                    </a:lnTo>
                    <a:lnTo>
                      <a:pt x="0" y="45"/>
                    </a:lnTo>
                    <a:lnTo>
                      <a:pt x="0" y="44"/>
                    </a:lnTo>
                    <a:lnTo>
                      <a:pt x="3" y="45"/>
                    </a:lnTo>
                    <a:lnTo>
                      <a:pt x="9" y="45"/>
                    </a:lnTo>
                    <a:lnTo>
                      <a:pt x="13" y="41"/>
                    </a:lnTo>
                    <a:lnTo>
                      <a:pt x="15" y="36"/>
                    </a:lnTo>
                    <a:lnTo>
                      <a:pt x="19" y="28"/>
                    </a:lnTo>
                    <a:lnTo>
                      <a:pt x="19" y="22"/>
                    </a:lnTo>
                    <a:lnTo>
                      <a:pt x="19" y="15"/>
                    </a:lnTo>
                    <a:lnTo>
                      <a:pt x="15" y="9"/>
                    </a:lnTo>
                    <a:lnTo>
                      <a:pt x="13" y="8"/>
                    </a:lnTo>
                    <a:lnTo>
                      <a:pt x="5" y="6"/>
                    </a:lnTo>
                    <a:lnTo>
                      <a:pt x="9" y="5"/>
                    </a:lnTo>
                    <a:lnTo>
                      <a:pt x="10" y="3"/>
                    </a:lnTo>
                    <a:lnTo>
                      <a:pt x="12" y="1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25" name="Freeform 355"/>
              <p:cNvSpPr>
                <a:spLocks/>
              </p:cNvSpPr>
              <p:nvPr/>
            </p:nvSpPr>
            <p:spPr bwMode="auto">
              <a:xfrm>
                <a:off x="3759" y="2895"/>
                <a:ext cx="22" cy="21"/>
              </a:xfrm>
              <a:custGeom>
                <a:avLst/>
                <a:gdLst>
                  <a:gd name="T0" fmla="*/ 0 w 113"/>
                  <a:gd name="T1" fmla="*/ 0 h 86"/>
                  <a:gd name="T2" fmla="*/ 0 w 113"/>
                  <a:gd name="T3" fmla="*/ 0 h 86"/>
                  <a:gd name="T4" fmla="*/ 0 w 113"/>
                  <a:gd name="T5" fmla="*/ 0 h 86"/>
                  <a:gd name="T6" fmla="*/ 0 w 113"/>
                  <a:gd name="T7" fmla="*/ 0 h 86"/>
                  <a:gd name="T8" fmla="*/ 0 w 113"/>
                  <a:gd name="T9" fmla="*/ 0 h 86"/>
                  <a:gd name="T10" fmla="*/ 0 w 113"/>
                  <a:gd name="T11" fmla="*/ 0 h 86"/>
                  <a:gd name="T12" fmla="*/ 0 w 113"/>
                  <a:gd name="T13" fmla="*/ 0 h 86"/>
                  <a:gd name="T14" fmla="*/ 0 w 113"/>
                  <a:gd name="T15" fmla="*/ 0 h 86"/>
                  <a:gd name="T16" fmla="*/ 0 w 113"/>
                  <a:gd name="T17" fmla="*/ 0 h 86"/>
                  <a:gd name="T18" fmla="*/ 0 w 113"/>
                  <a:gd name="T19" fmla="*/ 0 h 86"/>
                  <a:gd name="T20" fmla="*/ 0 w 113"/>
                  <a:gd name="T21" fmla="*/ 0 h 86"/>
                  <a:gd name="T22" fmla="*/ 0 w 113"/>
                  <a:gd name="T23" fmla="*/ 0 h 86"/>
                  <a:gd name="T24" fmla="*/ 0 w 113"/>
                  <a:gd name="T25" fmla="*/ 0 h 86"/>
                  <a:gd name="T26" fmla="*/ 0 w 113"/>
                  <a:gd name="T27" fmla="*/ 0 h 86"/>
                  <a:gd name="T28" fmla="*/ 0 w 113"/>
                  <a:gd name="T29" fmla="*/ 0 h 86"/>
                  <a:gd name="T30" fmla="*/ 0 w 113"/>
                  <a:gd name="T31" fmla="*/ 0 h 86"/>
                  <a:gd name="T32" fmla="*/ 0 w 113"/>
                  <a:gd name="T33" fmla="*/ 0 h 8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13" h="86">
                    <a:moveTo>
                      <a:pt x="0" y="0"/>
                    </a:moveTo>
                    <a:lnTo>
                      <a:pt x="78" y="20"/>
                    </a:lnTo>
                    <a:lnTo>
                      <a:pt x="71" y="19"/>
                    </a:lnTo>
                    <a:lnTo>
                      <a:pt x="72" y="16"/>
                    </a:lnTo>
                    <a:lnTo>
                      <a:pt x="83" y="10"/>
                    </a:lnTo>
                    <a:lnTo>
                      <a:pt x="92" y="8"/>
                    </a:lnTo>
                    <a:lnTo>
                      <a:pt x="103" y="14"/>
                    </a:lnTo>
                    <a:lnTo>
                      <a:pt x="109" y="26"/>
                    </a:lnTo>
                    <a:lnTo>
                      <a:pt x="113" y="37"/>
                    </a:lnTo>
                    <a:lnTo>
                      <a:pt x="109" y="53"/>
                    </a:lnTo>
                    <a:lnTo>
                      <a:pt x="104" y="68"/>
                    </a:lnTo>
                    <a:lnTo>
                      <a:pt x="95" y="80"/>
                    </a:lnTo>
                    <a:lnTo>
                      <a:pt x="83" y="85"/>
                    </a:lnTo>
                    <a:lnTo>
                      <a:pt x="73" y="86"/>
                    </a:lnTo>
                    <a:lnTo>
                      <a:pt x="65" y="82"/>
                    </a:lnTo>
                    <a:lnTo>
                      <a:pt x="60" y="72"/>
                    </a:lnTo>
                    <a:lnTo>
                      <a:pt x="57" y="67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26" name="Freeform 356"/>
              <p:cNvSpPr>
                <a:spLocks/>
              </p:cNvSpPr>
              <p:nvPr/>
            </p:nvSpPr>
            <p:spPr bwMode="auto">
              <a:xfrm>
                <a:off x="3774" y="2897"/>
                <a:ext cx="42" cy="20"/>
              </a:xfrm>
              <a:custGeom>
                <a:avLst/>
                <a:gdLst>
                  <a:gd name="T0" fmla="*/ 0 w 208"/>
                  <a:gd name="T1" fmla="*/ 0 h 78"/>
                  <a:gd name="T2" fmla="*/ 0 w 208"/>
                  <a:gd name="T3" fmla="*/ 0 h 78"/>
                  <a:gd name="T4" fmla="*/ 0 w 208"/>
                  <a:gd name="T5" fmla="*/ 0 h 78"/>
                  <a:gd name="T6" fmla="*/ 0 w 208"/>
                  <a:gd name="T7" fmla="*/ 0 h 78"/>
                  <a:gd name="T8" fmla="*/ 0 w 208"/>
                  <a:gd name="T9" fmla="*/ 0 h 78"/>
                  <a:gd name="T10" fmla="*/ 0 w 208"/>
                  <a:gd name="T11" fmla="*/ 0 h 78"/>
                  <a:gd name="T12" fmla="*/ 0 w 208"/>
                  <a:gd name="T13" fmla="*/ 0 h 78"/>
                  <a:gd name="T14" fmla="*/ 0 w 208"/>
                  <a:gd name="T15" fmla="*/ 0 h 78"/>
                  <a:gd name="T16" fmla="*/ 0 w 208"/>
                  <a:gd name="T17" fmla="*/ 0 h 78"/>
                  <a:gd name="T18" fmla="*/ 0 w 208"/>
                  <a:gd name="T19" fmla="*/ 0 h 78"/>
                  <a:gd name="T20" fmla="*/ 0 w 208"/>
                  <a:gd name="T21" fmla="*/ 0 h 78"/>
                  <a:gd name="T22" fmla="*/ 0 w 208"/>
                  <a:gd name="T23" fmla="*/ 0 h 78"/>
                  <a:gd name="T24" fmla="*/ 0 w 208"/>
                  <a:gd name="T25" fmla="*/ 0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8" h="78">
                    <a:moveTo>
                      <a:pt x="0" y="76"/>
                    </a:moveTo>
                    <a:lnTo>
                      <a:pt x="3" y="78"/>
                    </a:lnTo>
                    <a:lnTo>
                      <a:pt x="12" y="78"/>
                    </a:lnTo>
                    <a:lnTo>
                      <a:pt x="26" y="71"/>
                    </a:lnTo>
                    <a:lnTo>
                      <a:pt x="33" y="60"/>
                    </a:lnTo>
                    <a:lnTo>
                      <a:pt x="39" y="46"/>
                    </a:lnTo>
                    <a:lnTo>
                      <a:pt x="41" y="30"/>
                    </a:lnTo>
                    <a:lnTo>
                      <a:pt x="39" y="17"/>
                    </a:lnTo>
                    <a:lnTo>
                      <a:pt x="32" y="5"/>
                    </a:lnTo>
                    <a:lnTo>
                      <a:pt x="23" y="0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08" y="4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27" name="Line 357"/>
              <p:cNvSpPr>
                <a:spLocks noChangeShapeType="1"/>
              </p:cNvSpPr>
              <p:nvPr/>
            </p:nvSpPr>
            <p:spPr bwMode="auto">
              <a:xfrm flipH="1" flipV="1">
                <a:off x="3775" y="2917"/>
                <a:ext cx="37" cy="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28" name="Freeform 358"/>
              <p:cNvSpPr>
                <a:spLocks/>
              </p:cNvSpPr>
              <p:nvPr/>
            </p:nvSpPr>
            <p:spPr bwMode="auto">
              <a:xfrm>
                <a:off x="3782" y="2923"/>
                <a:ext cx="3" cy="6"/>
              </a:xfrm>
              <a:custGeom>
                <a:avLst/>
                <a:gdLst>
                  <a:gd name="T0" fmla="*/ 0 w 16"/>
                  <a:gd name="T1" fmla="*/ 0 h 21"/>
                  <a:gd name="T2" fmla="*/ 0 w 16"/>
                  <a:gd name="T3" fmla="*/ 0 h 21"/>
                  <a:gd name="T4" fmla="*/ 0 w 16"/>
                  <a:gd name="T5" fmla="*/ 0 h 21"/>
                  <a:gd name="T6" fmla="*/ 0 w 16"/>
                  <a:gd name="T7" fmla="*/ 0 h 21"/>
                  <a:gd name="T8" fmla="*/ 0 w 16"/>
                  <a:gd name="T9" fmla="*/ 0 h 21"/>
                  <a:gd name="T10" fmla="*/ 0 w 16"/>
                  <a:gd name="T11" fmla="*/ 0 h 21"/>
                  <a:gd name="T12" fmla="*/ 0 w 16"/>
                  <a:gd name="T13" fmla="*/ 0 h 21"/>
                  <a:gd name="T14" fmla="*/ 0 w 16"/>
                  <a:gd name="T15" fmla="*/ 0 h 21"/>
                  <a:gd name="T16" fmla="*/ 0 w 16"/>
                  <a:gd name="T17" fmla="*/ 0 h 21"/>
                  <a:gd name="T18" fmla="*/ 0 w 16"/>
                  <a:gd name="T19" fmla="*/ 0 h 21"/>
                  <a:gd name="T20" fmla="*/ 0 w 16"/>
                  <a:gd name="T21" fmla="*/ 0 h 21"/>
                  <a:gd name="T22" fmla="*/ 0 w 16"/>
                  <a:gd name="T23" fmla="*/ 0 h 21"/>
                  <a:gd name="T24" fmla="*/ 0 w 16"/>
                  <a:gd name="T25" fmla="*/ 0 h 21"/>
                  <a:gd name="T26" fmla="*/ 0 w 16"/>
                  <a:gd name="T27" fmla="*/ 0 h 21"/>
                  <a:gd name="T28" fmla="*/ 0 w 16"/>
                  <a:gd name="T29" fmla="*/ 0 h 21"/>
                  <a:gd name="T30" fmla="*/ 0 w 16"/>
                  <a:gd name="T31" fmla="*/ 0 h 2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6" h="21">
                    <a:moveTo>
                      <a:pt x="16" y="0"/>
                    </a:moveTo>
                    <a:lnTo>
                      <a:pt x="15" y="1"/>
                    </a:lnTo>
                    <a:lnTo>
                      <a:pt x="15" y="2"/>
                    </a:lnTo>
                    <a:lnTo>
                      <a:pt x="12" y="2"/>
                    </a:lnTo>
                    <a:lnTo>
                      <a:pt x="11" y="4"/>
                    </a:lnTo>
                    <a:lnTo>
                      <a:pt x="10" y="6"/>
                    </a:lnTo>
                    <a:lnTo>
                      <a:pt x="10" y="7"/>
                    </a:lnTo>
                    <a:lnTo>
                      <a:pt x="9" y="9"/>
                    </a:lnTo>
                    <a:lnTo>
                      <a:pt x="7" y="10"/>
                    </a:lnTo>
                    <a:lnTo>
                      <a:pt x="6" y="10"/>
                    </a:lnTo>
                    <a:lnTo>
                      <a:pt x="6" y="11"/>
                    </a:lnTo>
                    <a:lnTo>
                      <a:pt x="3" y="14"/>
                    </a:lnTo>
                    <a:lnTo>
                      <a:pt x="3" y="15"/>
                    </a:lnTo>
                    <a:lnTo>
                      <a:pt x="1" y="17"/>
                    </a:lnTo>
                    <a:lnTo>
                      <a:pt x="0" y="19"/>
                    </a:lnTo>
                    <a:lnTo>
                      <a:pt x="0" y="2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29" name="Freeform 359"/>
              <p:cNvSpPr>
                <a:spLocks/>
              </p:cNvSpPr>
              <p:nvPr/>
            </p:nvSpPr>
            <p:spPr bwMode="auto">
              <a:xfrm>
                <a:off x="3780" y="2929"/>
                <a:ext cx="2" cy="5"/>
              </a:xfrm>
              <a:custGeom>
                <a:avLst/>
                <a:gdLst>
                  <a:gd name="T0" fmla="*/ 0 w 10"/>
                  <a:gd name="T1" fmla="*/ 0 h 19"/>
                  <a:gd name="T2" fmla="*/ 0 w 10"/>
                  <a:gd name="T3" fmla="*/ 0 h 19"/>
                  <a:gd name="T4" fmla="*/ 0 w 10"/>
                  <a:gd name="T5" fmla="*/ 0 h 19"/>
                  <a:gd name="T6" fmla="*/ 0 w 10"/>
                  <a:gd name="T7" fmla="*/ 0 h 19"/>
                  <a:gd name="T8" fmla="*/ 0 w 10"/>
                  <a:gd name="T9" fmla="*/ 0 h 19"/>
                  <a:gd name="T10" fmla="*/ 0 w 10"/>
                  <a:gd name="T11" fmla="*/ 0 h 19"/>
                  <a:gd name="T12" fmla="*/ 0 w 10"/>
                  <a:gd name="T13" fmla="*/ 0 h 19"/>
                  <a:gd name="T14" fmla="*/ 0 w 10"/>
                  <a:gd name="T15" fmla="*/ 0 h 19"/>
                  <a:gd name="T16" fmla="*/ 0 w 10"/>
                  <a:gd name="T17" fmla="*/ 0 h 19"/>
                  <a:gd name="T18" fmla="*/ 0 w 10"/>
                  <a:gd name="T19" fmla="*/ 0 h 1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" h="19">
                    <a:moveTo>
                      <a:pt x="10" y="0"/>
                    </a:moveTo>
                    <a:lnTo>
                      <a:pt x="9" y="1"/>
                    </a:lnTo>
                    <a:lnTo>
                      <a:pt x="9" y="3"/>
                    </a:lnTo>
                    <a:lnTo>
                      <a:pt x="8" y="5"/>
                    </a:lnTo>
                    <a:lnTo>
                      <a:pt x="5" y="6"/>
                    </a:lnTo>
                    <a:lnTo>
                      <a:pt x="5" y="10"/>
                    </a:lnTo>
                    <a:lnTo>
                      <a:pt x="4" y="11"/>
                    </a:lnTo>
                    <a:lnTo>
                      <a:pt x="3" y="14"/>
                    </a:lnTo>
                    <a:lnTo>
                      <a:pt x="0" y="16"/>
                    </a:lnTo>
                    <a:lnTo>
                      <a:pt x="0" y="1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30" name="Freeform 360"/>
              <p:cNvSpPr>
                <a:spLocks/>
              </p:cNvSpPr>
              <p:nvPr/>
            </p:nvSpPr>
            <p:spPr bwMode="auto">
              <a:xfrm>
                <a:off x="3777" y="2923"/>
                <a:ext cx="25" cy="25"/>
              </a:xfrm>
              <a:custGeom>
                <a:avLst/>
                <a:gdLst>
                  <a:gd name="T0" fmla="*/ 0 w 124"/>
                  <a:gd name="T1" fmla="*/ 0 h 97"/>
                  <a:gd name="T2" fmla="*/ 0 w 124"/>
                  <a:gd name="T3" fmla="*/ 0 h 97"/>
                  <a:gd name="T4" fmla="*/ 0 w 124"/>
                  <a:gd name="T5" fmla="*/ 0 h 97"/>
                  <a:gd name="T6" fmla="*/ 0 w 124"/>
                  <a:gd name="T7" fmla="*/ 0 h 97"/>
                  <a:gd name="T8" fmla="*/ 0 w 124"/>
                  <a:gd name="T9" fmla="*/ 0 h 97"/>
                  <a:gd name="T10" fmla="*/ 0 w 124"/>
                  <a:gd name="T11" fmla="*/ 0 h 97"/>
                  <a:gd name="T12" fmla="*/ 0 w 124"/>
                  <a:gd name="T13" fmla="*/ 0 h 97"/>
                  <a:gd name="T14" fmla="*/ 0 w 124"/>
                  <a:gd name="T15" fmla="*/ 0 h 97"/>
                  <a:gd name="T16" fmla="*/ 0 w 124"/>
                  <a:gd name="T17" fmla="*/ 0 h 97"/>
                  <a:gd name="T18" fmla="*/ 0 w 124"/>
                  <a:gd name="T19" fmla="*/ 0 h 97"/>
                  <a:gd name="T20" fmla="*/ 0 w 124"/>
                  <a:gd name="T21" fmla="*/ 0 h 97"/>
                  <a:gd name="T22" fmla="*/ 0 w 124"/>
                  <a:gd name="T23" fmla="*/ 0 h 97"/>
                  <a:gd name="T24" fmla="*/ 0 w 124"/>
                  <a:gd name="T25" fmla="*/ 0 h 97"/>
                  <a:gd name="T26" fmla="*/ 0 w 124"/>
                  <a:gd name="T27" fmla="*/ 0 h 97"/>
                  <a:gd name="T28" fmla="*/ 0 w 124"/>
                  <a:gd name="T29" fmla="*/ 0 h 97"/>
                  <a:gd name="T30" fmla="*/ 0 w 124"/>
                  <a:gd name="T31" fmla="*/ 0 h 97"/>
                  <a:gd name="T32" fmla="*/ 0 w 124"/>
                  <a:gd name="T33" fmla="*/ 0 h 97"/>
                  <a:gd name="T34" fmla="*/ 0 w 124"/>
                  <a:gd name="T35" fmla="*/ 0 h 97"/>
                  <a:gd name="T36" fmla="*/ 0 w 124"/>
                  <a:gd name="T37" fmla="*/ 0 h 97"/>
                  <a:gd name="T38" fmla="*/ 0 w 124"/>
                  <a:gd name="T39" fmla="*/ 0 h 97"/>
                  <a:gd name="T40" fmla="*/ 0 w 124"/>
                  <a:gd name="T41" fmla="*/ 0 h 97"/>
                  <a:gd name="T42" fmla="*/ 0 w 124"/>
                  <a:gd name="T43" fmla="*/ 0 h 97"/>
                  <a:gd name="T44" fmla="*/ 0 w 124"/>
                  <a:gd name="T45" fmla="*/ 0 h 97"/>
                  <a:gd name="T46" fmla="*/ 0 w 124"/>
                  <a:gd name="T47" fmla="*/ 0 h 97"/>
                  <a:gd name="T48" fmla="*/ 0 w 124"/>
                  <a:gd name="T49" fmla="*/ 0 h 97"/>
                  <a:gd name="T50" fmla="*/ 0 w 124"/>
                  <a:gd name="T51" fmla="*/ 0 h 97"/>
                  <a:gd name="T52" fmla="*/ 0 w 124"/>
                  <a:gd name="T53" fmla="*/ 0 h 97"/>
                  <a:gd name="T54" fmla="*/ 0 w 124"/>
                  <a:gd name="T55" fmla="*/ 0 h 97"/>
                  <a:gd name="T56" fmla="*/ 0 w 124"/>
                  <a:gd name="T57" fmla="*/ 0 h 97"/>
                  <a:gd name="T58" fmla="*/ 0 w 124"/>
                  <a:gd name="T59" fmla="*/ 0 h 97"/>
                  <a:gd name="T60" fmla="*/ 0 w 124"/>
                  <a:gd name="T61" fmla="*/ 0 h 97"/>
                  <a:gd name="T62" fmla="*/ 0 w 124"/>
                  <a:gd name="T63" fmla="*/ 0 h 97"/>
                  <a:gd name="T64" fmla="*/ 0 w 124"/>
                  <a:gd name="T65" fmla="*/ 0 h 97"/>
                  <a:gd name="T66" fmla="*/ 0 w 124"/>
                  <a:gd name="T67" fmla="*/ 0 h 97"/>
                  <a:gd name="T68" fmla="*/ 0 w 124"/>
                  <a:gd name="T69" fmla="*/ 0 h 97"/>
                  <a:gd name="T70" fmla="*/ 0 w 124"/>
                  <a:gd name="T71" fmla="*/ 0 h 97"/>
                  <a:gd name="T72" fmla="*/ 0 w 124"/>
                  <a:gd name="T73" fmla="*/ 0 h 97"/>
                  <a:gd name="T74" fmla="*/ 0 w 124"/>
                  <a:gd name="T75" fmla="*/ 0 h 9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24" h="97">
                    <a:moveTo>
                      <a:pt x="14" y="40"/>
                    </a:moveTo>
                    <a:lnTo>
                      <a:pt x="13" y="41"/>
                    </a:lnTo>
                    <a:lnTo>
                      <a:pt x="13" y="44"/>
                    </a:lnTo>
                    <a:lnTo>
                      <a:pt x="12" y="46"/>
                    </a:lnTo>
                    <a:lnTo>
                      <a:pt x="12" y="50"/>
                    </a:lnTo>
                    <a:lnTo>
                      <a:pt x="9" y="51"/>
                    </a:lnTo>
                    <a:lnTo>
                      <a:pt x="9" y="52"/>
                    </a:lnTo>
                    <a:lnTo>
                      <a:pt x="8" y="56"/>
                    </a:lnTo>
                    <a:lnTo>
                      <a:pt x="8" y="57"/>
                    </a:lnTo>
                    <a:lnTo>
                      <a:pt x="7" y="60"/>
                    </a:lnTo>
                    <a:lnTo>
                      <a:pt x="7" y="61"/>
                    </a:lnTo>
                    <a:lnTo>
                      <a:pt x="7" y="63"/>
                    </a:lnTo>
                    <a:lnTo>
                      <a:pt x="6" y="66"/>
                    </a:lnTo>
                    <a:lnTo>
                      <a:pt x="6" y="67"/>
                    </a:lnTo>
                    <a:lnTo>
                      <a:pt x="4" y="68"/>
                    </a:lnTo>
                    <a:lnTo>
                      <a:pt x="4" y="71"/>
                    </a:lnTo>
                    <a:lnTo>
                      <a:pt x="4" y="72"/>
                    </a:lnTo>
                    <a:lnTo>
                      <a:pt x="1" y="73"/>
                    </a:lnTo>
                    <a:lnTo>
                      <a:pt x="1" y="75"/>
                    </a:lnTo>
                    <a:lnTo>
                      <a:pt x="0" y="76"/>
                    </a:lnTo>
                    <a:lnTo>
                      <a:pt x="0" y="77"/>
                    </a:lnTo>
                    <a:lnTo>
                      <a:pt x="33" y="84"/>
                    </a:lnTo>
                    <a:lnTo>
                      <a:pt x="62" y="97"/>
                    </a:lnTo>
                    <a:lnTo>
                      <a:pt x="62" y="96"/>
                    </a:lnTo>
                    <a:lnTo>
                      <a:pt x="65" y="94"/>
                    </a:lnTo>
                    <a:lnTo>
                      <a:pt x="65" y="92"/>
                    </a:lnTo>
                    <a:lnTo>
                      <a:pt x="66" y="91"/>
                    </a:lnTo>
                    <a:lnTo>
                      <a:pt x="66" y="90"/>
                    </a:lnTo>
                    <a:lnTo>
                      <a:pt x="68" y="87"/>
                    </a:lnTo>
                    <a:lnTo>
                      <a:pt x="68" y="84"/>
                    </a:lnTo>
                    <a:lnTo>
                      <a:pt x="70" y="81"/>
                    </a:lnTo>
                    <a:lnTo>
                      <a:pt x="70" y="80"/>
                    </a:lnTo>
                    <a:lnTo>
                      <a:pt x="71" y="76"/>
                    </a:lnTo>
                    <a:lnTo>
                      <a:pt x="71" y="73"/>
                    </a:lnTo>
                    <a:lnTo>
                      <a:pt x="72" y="72"/>
                    </a:lnTo>
                    <a:lnTo>
                      <a:pt x="72" y="71"/>
                    </a:lnTo>
                    <a:lnTo>
                      <a:pt x="75" y="67"/>
                    </a:lnTo>
                    <a:lnTo>
                      <a:pt x="75" y="66"/>
                    </a:lnTo>
                    <a:lnTo>
                      <a:pt x="76" y="65"/>
                    </a:lnTo>
                    <a:lnTo>
                      <a:pt x="76" y="63"/>
                    </a:lnTo>
                    <a:lnTo>
                      <a:pt x="77" y="61"/>
                    </a:lnTo>
                    <a:lnTo>
                      <a:pt x="77" y="60"/>
                    </a:lnTo>
                    <a:lnTo>
                      <a:pt x="78" y="57"/>
                    </a:lnTo>
                    <a:lnTo>
                      <a:pt x="78" y="56"/>
                    </a:lnTo>
                    <a:lnTo>
                      <a:pt x="81" y="55"/>
                    </a:lnTo>
                    <a:lnTo>
                      <a:pt x="81" y="52"/>
                    </a:lnTo>
                    <a:lnTo>
                      <a:pt x="83" y="51"/>
                    </a:lnTo>
                    <a:lnTo>
                      <a:pt x="84" y="47"/>
                    </a:lnTo>
                    <a:lnTo>
                      <a:pt x="84" y="46"/>
                    </a:lnTo>
                    <a:lnTo>
                      <a:pt x="86" y="44"/>
                    </a:lnTo>
                    <a:lnTo>
                      <a:pt x="87" y="41"/>
                    </a:lnTo>
                    <a:lnTo>
                      <a:pt x="88" y="40"/>
                    </a:lnTo>
                    <a:lnTo>
                      <a:pt x="88" y="39"/>
                    </a:lnTo>
                    <a:lnTo>
                      <a:pt x="89" y="35"/>
                    </a:lnTo>
                    <a:lnTo>
                      <a:pt x="92" y="34"/>
                    </a:lnTo>
                    <a:lnTo>
                      <a:pt x="94" y="31"/>
                    </a:lnTo>
                    <a:lnTo>
                      <a:pt x="95" y="30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8" y="24"/>
                    </a:lnTo>
                    <a:lnTo>
                      <a:pt x="100" y="22"/>
                    </a:lnTo>
                    <a:lnTo>
                      <a:pt x="102" y="21"/>
                    </a:lnTo>
                    <a:lnTo>
                      <a:pt x="103" y="19"/>
                    </a:lnTo>
                    <a:lnTo>
                      <a:pt x="104" y="17"/>
                    </a:lnTo>
                    <a:lnTo>
                      <a:pt x="105" y="16"/>
                    </a:lnTo>
                    <a:lnTo>
                      <a:pt x="108" y="15"/>
                    </a:lnTo>
                    <a:lnTo>
                      <a:pt x="110" y="14"/>
                    </a:lnTo>
                    <a:lnTo>
                      <a:pt x="111" y="11"/>
                    </a:lnTo>
                    <a:lnTo>
                      <a:pt x="113" y="10"/>
                    </a:lnTo>
                    <a:lnTo>
                      <a:pt x="114" y="7"/>
                    </a:lnTo>
                    <a:lnTo>
                      <a:pt x="115" y="7"/>
                    </a:lnTo>
                    <a:lnTo>
                      <a:pt x="118" y="6"/>
                    </a:lnTo>
                    <a:lnTo>
                      <a:pt x="120" y="4"/>
                    </a:lnTo>
                    <a:lnTo>
                      <a:pt x="121" y="2"/>
                    </a:lnTo>
                    <a:lnTo>
                      <a:pt x="122" y="1"/>
                    </a:lnTo>
                    <a:lnTo>
                      <a:pt x="124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31" name="Freeform 361"/>
              <p:cNvSpPr>
                <a:spLocks/>
              </p:cNvSpPr>
              <p:nvPr/>
            </p:nvSpPr>
            <p:spPr bwMode="auto">
              <a:xfrm>
                <a:off x="3785" y="2921"/>
                <a:ext cx="6" cy="2"/>
              </a:xfrm>
              <a:custGeom>
                <a:avLst/>
                <a:gdLst>
                  <a:gd name="T0" fmla="*/ 0 w 32"/>
                  <a:gd name="T1" fmla="*/ 0 h 10"/>
                  <a:gd name="T2" fmla="*/ 0 w 32"/>
                  <a:gd name="T3" fmla="*/ 0 h 10"/>
                  <a:gd name="T4" fmla="*/ 0 w 32"/>
                  <a:gd name="T5" fmla="*/ 0 h 10"/>
                  <a:gd name="T6" fmla="*/ 0 w 32"/>
                  <a:gd name="T7" fmla="*/ 0 h 10"/>
                  <a:gd name="T8" fmla="*/ 0 w 32"/>
                  <a:gd name="T9" fmla="*/ 0 h 10"/>
                  <a:gd name="T10" fmla="*/ 0 w 32"/>
                  <a:gd name="T11" fmla="*/ 0 h 10"/>
                  <a:gd name="T12" fmla="*/ 0 w 32"/>
                  <a:gd name="T13" fmla="*/ 0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2" h="10">
                    <a:moveTo>
                      <a:pt x="32" y="0"/>
                    </a:moveTo>
                    <a:lnTo>
                      <a:pt x="11" y="5"/>
                    </a:lnTo>
                    <a:lnTo>
                      <a:pt x="9" y="7"/>
                    </a:lnTo>
                    <a:lnTo>
                      <a:pt x="7" y="9"/>
                    </a:lnTo>
                    <a:lnTo>
                      <a:pt x="4" y="9"/>
                    </a:lnTo>
                    <a:lnTo>
                      <a:pt x="2" y="10"/>
                    </a:lnTo>
                    <a:lnTo>
                      <a:pt x="0" y="1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32" name="Freeform 362"/>
              <p:cNvSpPr>
                <a:spLocks/>
              </p:cNvSpPr>
              <p:nvPr/>
            </p:nvSpPr>
            <p:spPr bwMode="auto">
              <a:xfrm>
                <a:off x="3774" y="2900"/>
                <a:ext cx="3" cy="11"/>
              </a:xfrm>
              <a:custGeom>
                <a:avLst/>
                <a:gdLst>
                  <a:gd name="T0" fmla="*/ 0 w 11"/>
                  <a:gd name="T1" fmla="*/ 0 h 45"/>
                  <a:gd name="T2" fmla="*/ 0 w 11"/>
                  <a:gd name="T3" fmla="*/ 0 h 45"/>
                  <a:gd name="T4" fmla="*/ 0 w 11"/>
                  <a:gd name="T5" fmla="*/ 0 h 45"/>
                  <a:gd name="T6" fmla="*/ 0 w 11"/>
                  <a:gd name="T7" fmla="*/ 0 h 45"/>
                  <a:gd name="T8" fmla="*/ 0 w 11"/>
                  <a:gd name="T9" fmla="*/ 0 h 45"/>
                  <a:gd name="T10" fmla="*/ 0 w 11"/>
                  <a:gd name="T11" fmla="*/ 0 h 45"/>
                  <a:gd name="T12" fmla="*/ 0 w 11"/>
                  <a:gd name="T13" fmla="*/ 0 h 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" h="45">
                    <a:moveTo>
                      <a:pt x="0" y="45"/>
                    </a:moveTo>
                    <a:lnTo>
                      <a:pt x="8" y="38"/>
                    </a:lnTo>
                    <a:lnTo>
                      <a:pt x="10" y="30"/>
                    </a:lnTo>
                    <a:lnTo>
                      <a:pt x="11" y="20"/>
                    </a:lnTo>
                    <a:lnTo>
                      <a:pt x="10" y="12"/>
                    </a:lnTo>
                    <a:lnTo>
                      <a:pt x="5" y="5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33" name="Freeform 363"/>
              <p:cNvSpPr>
                <a:spLocks/>
              </p:cNvSpPr>
              <p:nvPr/>
            </p:nvSpPr>
            <p:spPr bwMode="auto">
              <a:xfrm>
                <a:off x="3772" y="2911"/>
                <a:ext cx="2" cy="1"/>
              </a:xfrm>
              <a:custGeom>
                <a:avLst/>
                <a:gdLst>
                  <a:gd name="T0" fmla="*/ 0 w 13"/>
                  <a:gd name="T1" fmla="*/ 0 h 3"/>
                  <a:gd name="T2" fmla="*/ 0 w 13"/>
                  <a:gd name="T3" fmla="*/ 0 h 3"/>
                  <a:gd name="T4" fmla="*/ 0 w 13"/>
                  <a:gd name="T5" fmla="*/ 0 h 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" h="3">
                    <a:moveTo>
                      <a:pt x="13" y="0"/>
                    </a:moveTo>
                    <a:lnTo>
                      <a:pt x="7" y="3"/>
                    </a:lnTo>
                    <a:lnTo>
                      <a:pt x="0" y="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34" name="Freeform 364"/>
              <p:cNvSpPr>
                <a:spLocks/>
              </p:cNvSpPr>
              <p:nvPr/>
            </p:nvSpPr>
            <p:spPr bwMode="auto">
              <a:xfrm>
                <a:off x="3794" y="2895"/>
                <a:ext cx="5" cy="7"/>
              </a:xfrm>
              <a:custGeom>
                <a:avLst/>
                <a:gdLst>
                  <a:gd name="T0" fmla="*/ 0 w 25"/>
                  <a:gd name="T1" fmla="*/ 0 h 31"/>
                  <a:gd name="T2" fmla="*/ 0 w 25"/>
                  <a:gd name="T3" fmla="*/ 0 h 31"/>
                  <a:gd name="T4" fmla="*/ 0 w 25"/>
                  <a:gd name="T5" fmla="*/ 0 h 31"/>
                  <a:gd name="T6" fmla="*/ 0 w 25"/>
                  <a:gd name="T7" fmla="*/ 0 h 31"/>
                  <a:gd name="T8" fmla="*/ 0 w 25"/>
                  <a:gd name="T9" fmla="*/ 0 h 31"/>
                  <a:gd name="T10" fmla="*/ 0 w 25"/>
                  <a:gd name="T11" fmla="*/ 0 h 31"/>
                  <a:gd name="T12" fmla="*/ 0 w 25"/>
                  <a:gd name="T13" fmla="*/ 0 h 31"/>
                  <a:gd name="T14" fmla="*/ 0 w 25"/>
                  <a:gd name="T15" fmla="*/ 0 h 31"/>
                  <a:gd name="T16" fmla="*/ 0 w 25"/>
                  <a:gd name="T17" fmla="*/ 0 h 31"/>
                  <a:gd name="T18" fmla="*/ 0 w 25"/>
                  <a:gd name="T19" fmla="*/ 0 h 31"/>
                  <a:gd name="T20" fmla="*/ 0 w 25"/>
                  <a:gd name="T21" fmla="*/ 0 h 31"/>
                  <a:gd name="T22" fmla="*/ 0 w 25"/>
                  <a:gd name="T23" fmla="*/ 0 h 31"/>
                  <a:gd name="T24" fmla="*/ 0 w 25"/>
                  <a:gd name="T25" fmla="*/ 0 h 31"/>
                  <a:gd name="T26" fmla="*/ 0 w 25"/>
                  <a:gd name="T27" fmla="*/ 0 h 31"/>
                  <a:gd name="T28" fmla="*/ 0 w 25"/>
                  <a:gd name="T29" fmla="*/ 0 h 31"/>
                  <a:gd name="T30" fmla="*/ 0 w 25"/>
                  <a:gd name="T31" fmla="*/ 0 h 31"/>
                  <a:gd name="T32" fmla="*/ 0 w 25"/>
                  <a:gd name="T33" fmla="*/ 0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31">
                    <a:moveTo>
                      <a:pt x="1" y="25"/>
                    </a:moveTo>
                    <a:lnTo>
                      <a:pt x="6" y="28"/>
                    </a:lnTo>
                    <a:lnTo>
                      <a:pt x="11" y="31"/>
                    </a:lnTo>
                    <a:lnTo>
                      <a:pt x="16" y="31"/>
                    </a:lnTo>
                    <a:lnTo>
                      <a:pt x="19" y="27"/>
                    </a:lnTo>
                    <a:lnTo>
                      <a:pt x="24" y="22"/>
                    </a:lnTo>
                    <a:lnTo>
                      <a:pt x="25" y="16"/>
                    </a:lnTo>
                    <a:lnTo>
                      <a:pt x="25" y="10"/>
                    </a:lnTo>
                    <a:lnTo>
                      <a:pt x="24" y="6"/>
                    </a:lnTo>
                    <a:lnTo>
                      <a:pt x="19" y="1"/>
                    </a:lnTo>
                    <a:lnTo>
                      <a:pt x="16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2" y="7"/>
                    </a:lnTo>
                    <a:lnTo>
                      <a:pt x="0" y="14"/>
                    </a:lnTo>
                    <a:lnTo>
                      <a:pt x="0" y="19"/>
                    </a:lnTo>
                    <a:lnTo>
                      <a:pt x="1" y="25"/>
                    </a:lnTo>
                    <a:close/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35" name="Line 365"/>
              <p:cNvSpPr>
                <a:spLocks noChangeShapeType="1"/>
              </p:cNvSpPr>
              <p:nvPr/>
            </p:nvSpPr>
            <p:spPr bwMode="auto">
              <a:xfrm>
                <a:off x="3789" y="297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36" name="Freeform 366"/>
              <p:cNvSpPr>
                <a:spLocks/>
              </p:cNvSpPr>
              <p:nvPr/>
            </p:nvSpPr>
            <p:spPr bwMode="auto">
              <a:xfrm>
                <a:off x="3669" y="2881"/>
                <a:ext cx="7" cy="1"/>
              </a:xfrm>
              <a:custGeom>
                <a:avLst/>
                <a:gdLst>
                  <a:gd name="T0" fmla="*/ 0 w 32"/>
                  <a:gd name="T1" fmla="*/ 0 h 5"/>
                  <a:gd name="T2" fmla="*/ 0 w 32"/>
                  <a:gd name="T3" fmla="*/ 0 h 5"/>
                  <a:gd name="T4" fmla="*/ 0 w 32"/>
                  <a:gd name="T5" fmla="*/ 0 h 5"/>
                  <a:gd name="T6" fmla="*/ 0 w 32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2" h="5">
                    <a:moveTo>
                      <a:pt x="32" y="2"/>
                    </a:moveTo>
                    <a:lnTo>
                      <a:pt x="26" y="5"/>
                    </a:lnTo>
                    <a:lnTo>
                      <a:pt x="24" y="5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37" name="Line 367"/>
              <p:cNvSpPr>
                <a:spLocks noChangeShapeType="1"/>
              </p:cNvSpPr>
              <p:nvPr/>
            </p:nvSpPr>
            <p:spPr bwMode="auto">
              <a:xfrm>
                <a:off x="3673" y="288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89126" name="Group 368"/>
            <p:cNvGrpSpPr>
              <a:grpSpLocks/>
            </p:cNvGrpSpPr>
            <p:nvPr/>
          </p:nvGrpSpPr>
          <p:grpSpPr bwMode="auto">
            <a:xfrm>
              <a:off x="3753" y="2850"/>
              <a:ext cx="139" cy="215"/>
              <a:chOff x="3753" y="2515"/>
              <a:chExt cx="139" cy="215"/>
            </a:xfrm>
          </p:grpSpPr>
          <p:sp>
            <p:nvSpPr>
              <p:cNvPr id="90074" name="Freeform 369"/>
              <p:cNvSpPr>
                <a:spLocks/>
              </p:cNvSpPr>
              <p:nvPr/>
            </p:nvSpPr>
            <p:spPr bwMode="auto">
              <a:xfrm>
                <a:off x="3753" y="2515"/>
                <a:ext cx="139" cy="205"/>
              </a:xfrm>
              <a:custGeom>
                <a:avLst/>
                <a:gdLst>
                  <a:gd name="T0" fmla="*/ 0 w 698"/>
                  <a:gd name="T1" fmla="*/ 0 h 818"/>
                  <a:gd name="T2" fmla="*/ 0 w 698"/>
                  <a:gd name="T3" fmla="*/ 0 h 818"/>
                  <a:gd name="T4" fmla="*/ 0 w 698"/>
                  <a:gd name="T5" fmla="*/ 0 h 818"/>
                  <a:gd name="T6" fmla="*/ 0 w 698"/>
                  <a:gd name="T7" fmla="*/ 0 h 818"/>
                  <a:gd name="T8" fmla="*/ 0 w 698"/>
                  <a:gd name="T9" fmla="*/ 0 h 818"/>
                  <a:gd name="T10" fmla="*/ 0 w 698"/>
                  <a:gd name="T11" fmla="*/ 0 h 818"/>
                  <a:gd name="T12" fmla="*/ 0 w 698"/>
                  <a:gd name="T13" fmla="*/ 0 h 818"/>
                  <a:gd name="T14" fmla="*/ 0 w 698"/>
                  <a:gd name="T15" fmla="*/ 0 h 81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98" h="818">
                    <a:moveTo>
                      <a:pt x="0" y="724"/>
                    </a:moveTo>
                    <a:lnTo>
                      <a:pt x="569" y="818"/>
                    </a:lnTo>
                    <a:lnTo>
                      <a:pt x="698" y="770"/>
                    </a:lnTo>
                    <a:lnTo>
                      <a:pt x="698" y="42"/>
                    </a:lnTo>
                    <a:lnTo>
                      <a:pt x="569" y="66"/>
                    </a:lnTo>
                    <a:lnTo>
                      <a:pt x="0" y="19"/>
                    </a:lnTo>
                    <a:lnTo>
                      <a:pt x="140" y="0"/>
                    </a:lnTo>
                    <a:lnTo>
                      <a:pt x="698" y="4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75" name="Freeform 370"/>
              <p:cNvSpPr>
                <a:spLocks/>
              </p:cNvSpPr>
              <p:nvPr/>
            </p:nvSpPr>
            <p:spPr bwMode="auto">
              <a:xfrm>
                <a:off x="3778" y="2531"/>
                <a:ext cx="92" cy="199"/>
              </a:xfrm>
              <a:custGeom>
                <a:avLst/>
                <a:gdLst>
                  <a:gd name="T0" fmla="*/ 0 w 460"/>
                  <a:gd name="T1" fmla="*/ 0 h 796"/>
                  <a:gd name="T2" fmla="*/ 0 w 460"/>
                  <a:gd name="T3" fmla="*/ 0 h 796"/>
                  <a:gd name="T4" fmla="*/ 0 w 460"/>
                  <a:gd name="T5" fmla="*/ 0 h 796"/>
                  <a:gd name="T6" fmla="*/ 0 w 460"/>
                  <a:gd name="T7" fmla="*/ 0 h 796"/>
                  <a:gd name="T8" fmla="*/ 0 w 460"/>
                  <a:gd name="T9" fmla="*/ 0 h 796"/>
                  <a:gd name="T10" fmla="*/ 0 w 460"/>
                  <a:gd name="T11" fmla="*/ 0 h 796"/>
                  <a:gd name="T12" fmla="*/ 0 w 460"/>
                  <a:gd name="T13" fmla="*/ 0 h 7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0" h="796">
                    <a:moveTo>
                      <a:pt x="460" y="0"/>
                    </a:moveTo>
                    <a:lnTo>
                      <a:pt x="460" y="748"/>
                    </a:lnTo>
                    <a:lnTo>
                      <a:pt x="455" y="751"/>
                    </a:lnTo>
                    <a:lnTo>
                      <a:pt x="455" y="770"/>
                    </a:lnTo>
                    <a:lnTo>
                      <a:pt x="390" y="796"/>
                    </a:lnTo>
                    <a:lnTo>
                      <a:pt x="0" y="727"/>
                    </a:lnTo>
                    <a:lnTo>
                      <a:pt x="0" y="68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76" name="Freeform 371"/>
              <p:cNvSpPr>
                <a:spLocks/>
              </p:cNvSpPr>
              <p:nvPr/>
            </p:nvSpPr>
            <p:spPr bwMode="auto">
              <a:xfrm>
                <a:off x="3768" y="2565"/>
                <a:ext cx="84" cy="136"/>
              </a:xfrm>
              <a:custGeom>
                <a:avLst/>
                <a:gdLst>
                  <a:gd name="T0" fmla="*/ 0 w 419"/>
                  <a:gd name="T1" fmla="*/ 0 h 543"/>
                  <a:gd name="T2" fmla="*/ 0 w 419"/>
                  <a:gd name="T3" fmla="*/ 0 h 543"/>
                  <a:gd name="T4" fmla="*/ 0 w 419"/>
                  <a:gd name="T5" fmla="*/ 0 h 543"/>
                  <a:gd name="T6" fmla="*/ 0 w 419"/>
                  <a:gd name="T7" fmla="*/ 0 h 543"/>
                  <a:gd name="T8" fmla="*/ 0 w 419"/>
                  <a:gd name="T9" fmla="*/ 0 h 543"/>
                  <a:gd name="T10" fmla="*/ 0 w 419"/>
                  <a:gd name="T11" fmla="*/ 0 h 543"/>
                  <a:gd name="T12" fmla="*/ 0 w 419"/>
                  <a:gd name="T13" fmla="*/ 0 h 54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19" h="543">
                    <a:moveTo>
                      <a:pt x="0" y="481"/>
                    </a:moveTo>
                    <a:lnTo>
                      <a:pt x="0" y="462"/>
                    </a:lnTo>
                    <a:lnTo>
                      <a:pt x="380" y="525"/>
                    </a:lnTo>
                    <a:lnTo>
                      <a:pt x="380" y="543"/>
                    </a:lnTo>
                    <a:lnTo>
                      <a:pt x="419" y="530"/>
                    </a:lnTo>
                    <a:lnTo>
                      <a:pt x="419" y="0"/>
                    </a:lnTo>
                    <a:lnTo>
                      <a:pt x="419" y="53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77" name="Freeform 372"/>
              <p:cNvSpPr>
                <a:spLocks/>
              </p:cNvSpPr>
              <p:nvPr/>
            </p:nvSpPr>
            <p:spPr bwMode="auto">
              <a:xfrm>
                <a:off x="3765" y="2637"/>
                <a:ext cx="87" cy="59"/>
              </a:xfrm>
              <a:custGeom>
                <a:avLst/>
                <a:gdLst>
                  <a:gd name="T0" fmla="*/ 0 w 431"/>
                  <a:gd name="T1" fmla="*/ 0 h 238"/>
                  <a:gd name="T2" fmla="*/ 0 w 431"/>
                  <a:gd name="T3" fmla="*/ 0 h 238"/>
                  <a:gd name="T4" fmla="*/ 0 w 431"/>
                  <a:gd name="T5" fmla="*/ 0 h 238"/>
                  <a:gd name="T6" fmla="*/ 0 w 431"/>
                  <a:gd name="T7" fmla="*/ 0 h 238"/>
                  <a:gd name="T8" fmla="*/ 0 w 431"/>
                  <a:gd name="T9" fmla="*/ 0 h 238"/>
                  <a:gd name="T10" fmla="*/ 0 w 431"/>
                  <a:gd name="T11" fmla="*/ 0 h 238"/>
                  <a:gd name="T12" fmla="*/ 0 w 431"/>
                  <a:gd name="T13" fmla="*/ 0 h 238"/>
                  <a:gd name="T14" fmla="*/ 0 w 431"/>
                  <a:gd name="T15" fmla="*/ 0 h 2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31" h="238">
                    <a:moveTo>
                      <a:pt x="392" y="238"/>
                    </a:moveTo>
                    <a:lnTo>
                      <a:pt x="431" y="60"/>
                    </a:lnTo>
                    <a:lnTo>
                      <a:pt x="392" y="70"/>
                    </a:lnTo>
                    <a:lnTo>
                      <a:pt x="392" y="51"/>
                    </a:lnTo>
                    <a:lnTo>
                      <a:pt x="12" y="0"/>
                    </a:lnTo>
                    <a:lnTo>
                      <a:pt x="12" y="19"/>
                    </a:lnTo>
                    <a:lnTo>
                      <a:pt x="0" y="18"/>
                    </a:lnTo>
                    <a:lnTo>
                      <a:pt x="392" y="7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78" name="Freeform 373"/>
              <p:cNvSpPr>
                <a:spLocks/>
              </p:cNvSpPr>
              <p:nvPr/>
            </p:nvSpPr>
            <p:spPr bwMode="auto">
              <a:xfrm>
                <a:off x="3765" y="2594"/>
                <a:ext cx="87" cy="56"/>
              </a:xfrm>
              <a:custGeom>
                <a:avLst/>
                <a:gdLst>
                  <a:gd name="T0" fmla="*/ 0 w 431"/>
                  <a:gd name="T1" fmla="*/ 0 h 222"/>
                  <a:gd name="T2" fmla="*/ 0 w 431"/>
                  <a:gd name="T3" fmla="*/ 0 h 222"/>
                  <a:gd name="T4" fmla="*/ 0 w 431"/>
                  <a:gd name="T5" fmla="*/ 0 h 222"/>
                  <a:gd name="T6" fmla="*/ 0 w 431"/>
                  <a:gd name="T7" fmla="*/ 0 h 222"/>
                  <a:gd name="T8" fmla="*/ 0 w 431"/>
                  <a:gd name="T9" fmla="*/ 0 h 222"/>
                  <a:gd name="T10" fmla="*/ 0 w 431"/>
                  <a:gd name="T11" fmla="*/ 0 h 222"/>
                  <a:gd name="T12" fmla="*/ 0 w 431"/>
                  <a:gd name="T13" fmla="*/ 0 h 222"/>
                  <a:gd name="T14" fmla="*/ 0 w 431"/>
                  <a:gd name="T15" fmla="*/ 0 h 22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31" h="222">
                    <a:moveTo>
                      <a:pt x="392" y="222"/>
                    </a:moveTo>
                    <a:lnTo>
                      <a:pt x="431" y="55"/>
                    </a:lnTo>
                    <a:lnTo>
                      <a:pt x="392" y="64"/>
                    </a:lnTo>
                    <a:lnTo>
                      <a:pt x="392" y="46"/>
                    </a:lnTo>
                    <a:lnTo>
                      <a:pt x="12" y="0"/>
                    </a:lnTo>
                    <a:lnTo>
                      <a:pt x="12" y="18"/>
                    </a:lnTo>
                    <a:lnTo>
                      <a:pt x="0" y="16"/>
                    </a:lnTo>
                    <a:lnTo>
                      <a:pt x="392" y="6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79" name="Freeform 374"/>
              <p:cNvSpPr>
                <a:spLocks/>
              </p:cNvSpPr>
              <p:nvPr/>
            </p:nvSpPr>
            <p:spPr bwMode="auto">
              <a:xfrm>
                <a:off x="3765" y="2555"/>
                <a:ext cx="87" cy="50"/>
              </a:xfrm>
              <a:custGeom>
                <a:avLst/>
                <a:gdLst>
                  <a:gd name="T0" fmla="*/ 0 w 431"/>
                  <a:gd name="T1" fmla="*/ 0 h 203"/>
                  <a:gd name="T2" fmla="*/ 0 w 431"/>
                  <a:gd name="T3" fmla="*/ 0 h 203"/>
                  <a:gd name="T4" fmla="*/ 0 w 431"/>
                  <a:gd name="T5" fmla="*/ 0 h 203"/>
                  <a:gd name="T6" fmla="*/ 0 w 431"/>
                  <a:gd name="T7" fmla="*/ 0 h 20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31" h="203">
                    <a:moveTo>
                      <a:pt x="392" y="203"/>
                    </a:moveTo>
                    <a:lnTo>
                      <a:pt x="431" y="41"/>
                    </a:lnTo>
                    <a:lnTo>
                      <a:pt x="0" y="0"/>
                    </a:lnTo>
                    <a:lnTo>
                      <a:pt x="12" y="157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80" name="Line 375"/>
              <p:cNvSpPr>
                <a:spLocks noChangeShapeType="1"/>
              </p:cNvSpPr>
              <p:nvPr/>
            </p:nvSpPr>
            <p:spPr bwMode="auto">
              <a:xfrm>
                <a:off x="3765" y="2598"/>
                <a:ext cx="3" cy="3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81" name="Line 376"/>
              <p:cNvSpPr>
                <a:spLocks noChangeShapeType="1"/>
              </p:cNvSpPr>
              <p:nvPr/>
            </p:nvSpPr>
            <p:spPr bwMode="auto">
              <a:xfrm>
                <a:off x="3765" y="2641"/>
                <a:ext cx="3" cy="3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82" name="Line 377"/>
              <p:cNvSpPr>
                <a:spLocks noChangeShapeType="1"/>
              </p:cNvSpPr>
              <p:nvPr/>
            </p:nvSpPr>
            <p:spPr bwMode="auto">
              <a:xfrm>
                <a:off x="3765" y="2685"/>
                <a:ext cx="79" cy="1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83" name="Line 378"/>
              <p:cNvSpPr>
                <a:spLocks noChangeShapeType="1"/>
              </p:cNvSpPr>
              <p:nvPr/>
            </p:nvSpPr>
            <p:spPr bwMode="auto">
              <a:xfrm>
                <a:off x="3856" y="2718"/>
                <a:ext cx="1" cy="1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84" name="Line 379"/>
              <p:cNvSpPr>
                <a:spLocks noChangeShapeType="1"/>
              </p:cNvSpPr>
              <p:nvPr/>
            </p:nvSpPr>
            <p:spPr bwMode="auto">
              <a:xfrm flipV="1">
                <a:off x="3866" y="2532"/>
                <a:ext cx="1" cy="18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85" name="Line 380"/>
              <p:cNvSpPr>
                <a:spLocks noChangeShapeType="1"/>
              </p:cNvSpPr>
              <p:nvPr/>
            </p:nvSpPr>
            <p:spPr bwMode="auto">
              <a:xfrm>
                <a:off x="3765" y="2555"/>
                <a:ext cx="1" cy="13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86" name="Line 381"/>
              <p:cNvSpPr>
                <a:spLocks noChangeShapeType="1"/>
              </p:cNvSpPr>
              <p:nvPr/>
            </p:nvSpPr>
            <p:spPr bwMode="auto">
              <a:xfrm flipV="1">
                <a:off x="3753" y="2520"/>
                <a:ext cx="1" cy="17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89127" name="Group 382"/>
            <p:cNvGrpSpPr>
              <a:grpSpLocks/>
            </p:cNvGrpSpPr>
            <p:nvPr/>
          </p:nvGrpSpPr>
          <p:grpSpPr bwMode="auto">
            <a:xfrm>
              <a:off x="5620" y="1601"/>
              <a:ext cx="254" cy="340"/>
              <a:chOff x="5745" y="1266"/>
              <a:chExt cx="254" cy="340"/>
            </a:xfrm>
          </p:grpSpPr>
          <p:sp>
            <p:nvSpPr>
              <p:cNvPr id="89878" name="Freeform 383"/>
              <p:cNvSpPr>
                <a:spLocks/>
              </p:cNvSpPr>
              <p:nvPr/>
            </p:nvSpPr>
            <p:spPr bwMode="auto">
              <a:xfrm>
                <a:off x="5830" y="1457"/>
                <a:ext cx="82" cy="7"/>
              </a:xfrm>
              <a:custGeom>
                <a:avLst/>
                <a:gdLst>
                  <a:gd name="T0" fmla="*/ 0 w 409"/>
                  <a:gd name="T1" fmla="*/ 0 h 29"/>
                  <a:gd name="T2" fmla="*/ 0 w 409"/>
                  <a:gd name="T3" fmla="*/ 0 h 29"/>
                  <a:gd name="T4" fmla="*/ 0 w 409"/>
                  <a:gd name="T5" fmla="*/ 0 h 29"/>
                  <a:gd name="T6" fmla="*/ 0 w 409"/>
                  <a:gd name="T7" fmla="*/ 0 h 29"/>
                  <a:gd name="T8" fmla="*/ 0 w 409"/>
                  <a:gd name="T9" fmla="*/ 0 h 29"/>
                  <a:gd name="T10" fmla="*/ 0 w 409"/>
                  <a:gd name="T11" fmla="*/ 0 h 29"/>
                  <a:gd name="T12" fmla="*/ 0 w 409"/>
                  <a:gd name="T13" fmla="*/ 0 h 29"/>
                  <a:gd name="T14" fmla="*/ 0 w 409"/>
                  <a:gd name="T15" fmla="*/ 0 h 29"/>
                  <a:gd name="T16" fmla="*/ 0 w 409"/>
                  <a:gd name="T17" fmla="*/ 0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09" h="29">
                    <a:moveTo>
                      <a:pt x="0" y="0"/>
                    </a:moveTo>
                    <a:lnTo>
                      <a:pt x="56" y="16"/>
                    </a:lnTo>
                    <a:lnTo>
                      <a:pt x="114" y="24"/>
                    </a:lnTo>
                    <a:lnTo>
                      <a:pt x="200" y="29"/>
                    </a:lnTo>
                    <a:lnTo>
                      <a:pt x="288" y="29"/>
                    </a:lnTo>
                    <a:lnTo>
                      <a:pt x="347" y="24"/>
                    </a:lnTo>
                    <a:lnTo>
                      <a:pt x="402" y="10"/>
                    </a:lnTo>
                    <a:lnTo>
                      <a:pt x="406" y="8"/>
                    </a:lnTo>
                    <a:lnTo>
                      <a:pt x="409" y="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79" name="Freeform 384"/>
              <p:cNvSpPr>
                <a:spLocks/>
              </p:cNvSpPr>
              <p:nvPr/>
            </p:nvSpPr>
            <p:spPr bwMode="auto">
              <a:xfrm>
                <a:off x="5830" y="1442"/>
                <a:ext cx="37" cy="8"/>
              </a:xfrm>
              <a:custGeom>
                <a:avLst/>
                <a:gdLst>
                  <a:gd name="T0" fmla="*/ 0 w 185"/>
                  <a:gd name="T1" fmla="*/ 0 h 32"/>
                  <a:gd name="T2" fmla="*/ 0 w 185"/>
                  <a:gd name="T3" fmla="*/ 0 h 32"/>
                  <a:gd name="T4" fmla="*/ 0 w 185"/>
                  <a:gd name="T5" fmla="*/ 0 h 32"/>
                  <a:gd name="T6" fmla="*/ 0 w 185"/>
                  <a:gd name="T7" fmla="*/ 0 h 32"/>
                  <a:gd name="T8" fmla="*/ 0 w 185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5" h="32">
                    <a:moveTo>
                      <a:pt x="185" y="32"/>
                    </a:moveTo>
                    <a:lnTo>
                      <a:pt x="116" y="27"/>
                    </a:lnTo>
                    <a:lnTo>
                      <a:pt x="58" y="19"/>
                    </a:lnTo>
                    <a:lnTo>
                      <a:pt x="2" y="2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80" name="Line 385"/>
              <p:cNvSpPr>
                <a:spLocks noChangeShapeType="1"/>
              </p:cNvSpPr>
              <p:nvPr/>
            </p:nvSpPr>
            <p:spPr bwMode="auto">
              <a:xfrm flipH="1" flipV="1">
                <a:off x="5830" y="144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81" name="Freeform 386"/>
              <p:cNvSpPr>
                <a:spLocks/>
              </p:cNvSpPr>
              <p:nvPr/>
            </p:nvSpPr>
            <p:spPr bwMode="auto">
              <a:xfrm>
                <a:off x="5838" y="1441"/>
                <a:ext cx="30" cy="4"/>
              </a:xfrm>
              <a:custGeom>
                <a:avLst/>
                <a:gdLst>
                  <a:gd name="T0" fmla="*/ 0 w 147"/>
                  <a:gd name="T1" fmla="*/ 0 h 20"/>
                  <a:gd name="T2" fmla="*/ 0 w 147"/>
                  <a:gd name="T3" fmla="*/ 0 h 20"/>
                  <a:gd name="T4" fmla="*/ 0 w 147"/>
                  <a:gd name="T5" fmla="*/ 0 h 20"/>
                  <a:gd name="T6" fmla="*/ 0 w 147"/>
                  <a:gd name="T7" fmla="*/ 0 h 20"/>
                  <a:gd name="T8" fmla="*/ 0 w 147"/>
                  <a:gd name="T9" fmla="*/ 0 h 20"/>
                  <a:gd name="T10" fmla="*/ 0 w 147"/>
                  <a:gd name="T11" fmla="*/ 0 h 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7" h="20">
                    <a:moveTo>
                      <a:pt x="0" y="0"/>
                    </a:moveTo>
                    <a:lnTo>
                      <a:pt x="0" y="3"/>
                    </a:lnTo>
                    <a:lnTo>
                      <a:pt x="4" y="5"/>
                    </a:lnTo>
                    <a:lnTo>
                      <a:pt x="58" y="14"/>
                    </a:lnTo>
                    <a:lnTo>
                      <a:pt x="117" y="19"/>
                    </a:lnTo>
                    <a:lnTo>
                      <a:pt x="147" y="2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82" name="Freeform 387"/>
              <p:cNvSpPr>
                <a:spLocks/>
              </p:cNvSpPr>
              <p:nvPr/>
            </p:nvSpPr>
            <p:spPr bwMode="auto">
              <a:xfrm>
                <a:off x="5830" y="1455"/>
                <a:ext cx="1" cy="2"/>
              </a:xfrm>
              <a:custGeom>
                <a:avLst/>
                <a:gdLst>
                  <a:gd name="T0" fmla="*/ 0 w 4"/>
                  <a:gd name="T1" fmla="*/ 0 h 8"/>
                  <a:gd name="T2" fmla="*/ 0 w 4"/>
                  <a:gd name="T3" fmla="*/ 0 h 8"/>
                  <a:gd name="T4" fmla="*/ 0 w 4"/>
                  <a:gd name="T5" fmla="*/ 0 h 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0" y="0"/>
                    </a:moveTo>
                    <a:lnTo>
                      <a:pt x="2" y="3"/>
                    </a:lnTo>
                    <a:lnTo>
                      <a:pt x="4" y="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83" name="Freeform 388"/>
              <p:cNvSpPr>
                <a:spLocks/>
              </p:cNvSpPr>
              <p:nvPr/>
            </p:nvSpPr>
            <p:spPr bwMode="auto">
              <a:xfrm>
                <a:off x="5911" y="1455"/>
                <a:ext cx="1" cy="1"/>
              </a:xfrm>
              <a:custGeom>
                <a:avLst/>
                <a:gdLst>
                  <a:gd name="T0" fmla="*/ 0 w 7"/>
                  <a:gd name="T1" fmla="*/ 0 h 3"/>
                  <a:gd name="T2" fmla="*/ 0 w 7"/>
                  <a:gd name="T3" fmla="*/ 0 h 3"/>
                  <a:gd name="T4" fmla="*/ 0 w 7"/>
                  <a:gd name="T5" fmla="*/ 0 h 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" h="3">
                    <a:moveTo>
                      <a:pt x="0" y="3"/>
                    </a:moveTo>
                    <a:lnTo>
                      <a:pt x="4" y="2"/>
                    </a:lnTo>
                    <a:lnTo>
                      <a:pt x="7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84" name="Freeform 389"/>
              <p:cNvSpPr>
                <a:spLocks/>
              </p:cNvSpPr>
              <p:nvPr/>
            </p:nvSpPr>
            <p:spPr bwMode="auto">
              <a:xfrm>
                <a:off x="5867" y="1449"/>
                <a:ext cx="1" cy="2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0 w 6"/>
                  <a:gd name="T5" fmla="*/ 0 h 6"/>
                  <a:gd name="T6" fmla="*/ 0 w 6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6" y="6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85" name="Line 390"/>
              <p:cNvSpPr>
                <a:spLocks noChangeShapeType="1"/>
              </p:cNvSpPr>
              <p:nvPr/>
            </p:nvSpPr>
            <p:spPr bwMode="auto">
              <a:xfrm>
                <a:off x="5890" y="1377"/>
                <a:ext cx="38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86" name="Freeform 391"/>
              <p:cNvSpPr>
                <a:spLocks/>
              </p:cNvSpPr>
              <p:nvPr/>
            </p:nvSpPr>
            <p:spPr bwMode="auto">
              <a:xfrm>
                <a:off x="5894" y="1329"/>
                <a:ext cx="18" cy="42"/>
              </a:xfrm>
              <a:custGeom>
                <a:avLst/>
                <a:gdLst>
                  <a:gd name="T0" fmla="*/ 0 w 89"/>
                  <a:gd name="T1" fmla="*/ 0 h 168"/>
                  <a:gd name="T2" fmla="*/ 0 w 89"/>
                  <a:gd name="T3" fmla="*/ 0 h 168"/>
                  <a:gd name="T4" fmla="*/ 0 w 89"/>
                  <a:gd name="T5" fmla="*/ 0 h 168"/>
                  <a:gd name="T6" fmla="*/ 0 w 89"/>
                  <a:gd name="T7" fmla="*/ 0 h 168"/>
                  <a:gd name="T8" fmla="*/ 0 w 89"/>
                  <a:gd name="T9" fmla="*/ 0 h 168"/>
                  <a:gd name="T10" fmla="*/ 0 w 89"/>
                  <a:gd name="T11" fmla="*/ 0 h 168"/>
                  <a:gd name="T12" fmla="*/ 0 w 89"/>
                  <a:gd name="T13" fmla="*/ 0 h 168"/>
                  <a:gd name="T14" fmla="*/ 0 w 89"/>
                  <a:gd name="T15" fmla="*/ 0 h 168"/>
                  <a:gd name="T16" fmla="*/ 0 w 89"/>
                  <a:gd name="T17" fmla="*/ 0 h 168"/>
                  <a:gd name="T18" fmla="*/ 0 w 89"/>
                  <a:gd name="T19" fmla="*/ 0 h 168"/>
                  <a:gd name="T20" fmla="*/ 0 w 89"/>
                  <a:gd name="T21" fmla="*/ 0 h 16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89" h="168">
                    <a:moveTo>
                      <a:pt x="89" y="168"/>
                    </a:moveTo>
                    <a:lnTo>
                      <a:pt x="88" y="168"/>
                    </a:lnTo>
                    <a:lnTo>
                      <a:pt x="46" y="161"/>
                    </a:lnTo>
                    <a:lnTo>
                      <a:pt x="48" y="161"/>
                    </a:lnTo>
                    <a:lnTo>
                      <a:pt x="35" y="157"/>
                    </a:lnTo>
                    <a:lnTo>
                      <a:pt x="17" y="140"/>
                    </a:lnTo>
                    <a:lnTo>
                      <a:pt x="5" y="111"/>
                    </a:lnTo>
                    <a:lnTo>
                      <a:pt x="0" y="78"/>
                    </a:lnTo>
                    <a:lnTo>
                      <a:pt x="2" y="43"/>
                    </a:lnTo>
                    <a:lnTo>
                      <a:pt x="11" y="16"/>
                    </a:lnTo>
                    <a:lnTo>
                      <a:pt x="23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87" name="Freeform 392"/>
              <p:cNvSpPr>
                <a:spLocks/>
              </p:cNvSpPr>
              <p:nvPr/>
            </p:nvSpPr>
            <p:spPr bwMode="auto">
              <a:xfrm>
                <a:off x="5890" y="1326"/>
                <a:ext cx="2" cy="2"/>
              </a:xfrm>
              <a:custGeom>
                <a:avLst/>
                <a:gdLst>
                  <a:gd name="T0" fmla="*/ 0 w 7"/>
                  <a:gd name="T1" fmla="*/ 0 h 5"/>
                  <a:gd name="T2" fmla="*/ 0 w 7"/>
                  <a:gd name="T3" fmla="*/ 0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7" y="5"/>
                    </a:moveTo>
                    <a:lnTo>
                      <a:pt x="3" y="4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88" name="Line 393"/>
              <p:cNvSpPr>
                <a:spLocks noChangeShapeType="1"/>
              </p:cNvSpPr>
              <p:nvPr/>
            </p:nvSpPr>
            <p:spPr bwMode="auto">
              <a:xfrm>
                <a:off x="5899" y="1326"/>
                <a:ext cx="1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89" name="Freeform 394"/>
              <p:cNvSpPr>
                <a:spLocks/>
              </p:cNvSpPr>
              <p:nvPr/>
            </p:nvSpPr>
            <p:spPr bwMode="auto">
              <a:xfrm>
                <a:off x="5924" y="1328"/>
                <a:ext cx="16" cy="1"/>
              </a:xfrm>
              <a:custGeom>
                <a:avLst/>
                <a:gdLst>
                  <a:gd name="T0" fmla="*/ 0 w 80"/>
                  <a:gd name="T1" fmla="*/ 0 h 7"/>
                  <a:gd name="T2" fmla="*/ 0 w 80"/>
                  <a:gd name="T3" fmla="*/ 0 h 7"/>
                  <a:gd name="T4" fmla="*/ 0 w 80"/>
                  <a:gd name="T5" fmla="*/ 0 h 7"/>
                  <a:gd name="T6" fmla="*/ 0 w 80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0" h="7">
                    <a:moveTo>
                      <a:pt x="0" y="2"/>
                    </a:moveTo>
                    <a:lnTo>
                      <a:pt x="44" y="7"/>
                    </a:lnTo>
                    <a:lnTo>
                      <a:pt x="52" y="0"/>
                    </a:lnTo>
                    <a:lnTo>
                      <a:pt x="80" y="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90" name="Line 395"/>
              <p:cNvSpPr>
                <a:spLocks noChangeShapeType="1"/>
              </p:cNvSpPr>
              <p:nvPr/>
            </p:nvSpPr>
            <p:spPr bwMode="auto">
              <a:xfrm>
                <a:off x="5943" y="133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91" name="Freeform 396"/>
              <p:cNvSpPr>
                <a:spLocks/>
              </p:cNvSpPr>
              <p:nvPr/>
            </p:nvSpPr>
            <p:spPr bwMode="auto">
              <a:xfrm>
                <a:off x="5916" y="1327"/>
                <a:ext cx="8" cy="3"/>
              </a:xfrm>
              <a:custGeom>
                <a:avLst/>
                <a:gdLst>
                  <a:gd name="T0" fmla="*/ 0 w 39"/>
                  <a:gd name="T1" fmla="*/ 0 h 11"/>
                  <a:gd name="T2" fmla="*/ 0 w 39"/>
                  <a:gd name="T3" fmla="*/ 0 h 11"/>
                  <a:gd name="T4" fmla="*/ 0 w 39"/>
                  <a:gd name="T5" fmla="*/ 0 h 11"/>
                  <a:gd name="T6" fmla="*/ 0 w 39"/>
                  <a:gd name="T7" fmla="*/ 0 h 11"/>
                  <a:gd name="T8" fmla="*/ 0 w 39"/>
                  <a:gd name="T9" fmla="*/ 0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9" h="11">
                    <a:moveTo>
                      <a:pt x="39" y="11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39" y="2"/>
                    </a:lnTo>
                    <a:lnTo>
                      <a:pt x="39" y="11"/>
                    </a:lnTo>
                    <a:close/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92" name="Freeform 397"/>
              <p:cNvSpPr>
                <a:spLocks/>
              </p:cNvSpPr>
              <p:nvPr/>
            </p:nvSpPr>
            <p:spPr bwMode="auto">
              <a:xfrm>
                <a:off x="5873" y="1329"/>
                <a:ext cx="39" cy="55"/>
              </a:xfrm>
              <a:custGeom>
                <a:avLst/>
                <a:gdLst>
                  <a:gd name="T0" fmla="*/ 0 w 195"/>
                  <a:gd name="T1" fmla="*/ 0 h 217"/>
                  <a:gd name="T2" fmla="*/ 0 w 195"/>
                  <a:gd name="T3" fmla="*/ 0 h 217"/>
                  <a:gd name="T4" fmla="*/ 0 w 195"/>
                  <a:gd name="T5" fmla="*/ 0 h 217"/>
                  <a:gd name="T6" fmla="*/ 0 w 195"/>
                  <a:gd name="T7" fmla="*/ 0 h 217"/>
                  <a:gd name="T8" fmla="*/ 0 w 195"/>
                  <a:gd name="T9" fmla="*/ 0 h 217"/>
                  <a:gd name="T10" fmla="*/ 0 w 195"/>
                  <a:gd name="T11" fmla="*/ 0 h 217"/>
                  <a:gd name="T12" fmla="*/ 0 w 195"/>
                  <a:gd name="T13" fmla="*/ 0 h 217"/>
                  <a:gd name="T14" fmla="*/ 0 w 195"/>
                  <a:gd name="T15" fmla="*/ 0 h 217"/>
                  <a:gd name="T16" fmla="*/ 0 w 195"/>
                  <a:gd name="T17" fmla="*/ 0 h 217"/>
                  <a:gd name="T18" fmla="*/ 0 w 195"/>
                  <a:gd name="T19" fmla="*/ 0 h 217"/>
                  <a:gd name="T20" fmla="*/ 0 w 195"/>
                  <a:gd name="T21" fmla="*/ 0 h 217"/>
                  <a:gd name="T22" fmla="*/ 0 w 195"/>
                  <a:gd name="T23" fmla="*/ 0 h 217"/>
                  <a:gd name="T24" fmla="*/ 0 w 195"/>
                  <a:gd name="T25" fmla="*/ 0 h 217"/>
                  <a:gd name="T26" fmla="*/ 0 w 195"/>
                  <a:gd name="T27" fmla="*/ 0 h 217"/>
                  <a:gd name="T28" fmla="*/ 0 w 195"/>
                  <a:gd name="T29" fmla="*/ 0 h 21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95" h="217">
                    <a:moveTo>
                      <a:pt x="168" y="0"/>
                    </a:moveTo>
                    <a:lnTo>
                      <a:pt x="154" y="17"/>
                    </a:lnTo>
                    <a:lnTo>
                      <a:pt x="145" y="44"/>
                    </a:lnTo>
                    <a:lnTo>
                      <a:pt x="143" y="80"/>
                    </a:lnTo>
                    <a:lnTo>
                      <a:pt x="148" y="116"/>
                    </a:lnTo>
                    <a:lnTo>
                      <a:pt x="160" y="141"/>
                    </a:lnTo>
                    <a:lnTo>
                      <a:pt x="178" y="159"/>
                    </a:lnTo>
                    <a:lnTo>
                      <a:pt x="194" y="165"/>
                    </a:lnTo>
                    <a:lnTo>
                      <a:pt x="195" y="170"/>
                    </a:lnTo>
                    <a:lnTo>
                      <a:pt x="15" y="204"/>
                    </a:lnTo>
                    <a:lnTo>
                      <a:pt x="12" y="216"/>
                    </a:lnTo>
                    <a:lnTo>
                      <a:pt x="0" y="217"/>
                    </a:lnTo>
                    <a:lnTo>
                      <a:pt x="80" y="201"/>
                    </a:lnTo>
                    <a:lnTo>
                      <a:pt x="82" y="203"/>
                    </a:lnTo>
                    <a:lnTo>
                      <a:pt x="82" y="19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93" name="Freeform 398"/>
              <p:cNvSpPr>
                <a:spLocks/>
              </p:cNvSpPr>
              <p:nvPr/>
            </p:nvSpPr>
            <p:spPr bwMode="auto">
              <a:xfrm>
                <a:off x="5871" y="1384"/>
                <a:ext cx="1" cy="1"/>
              </a:xfrm>
              <a:custGeom>
                <a:avLst/>
                <a:gdLst>
                  <a:gd name="T0" fmla="*/ 0 w 6"/>
                  <a:gd name="T1" fmla="*/ 0 h 5"/>
                  <a:gd name="T2" fmla="*/ 0 w 6"/>
                  <a:gd name="T3" fmla="*/ 0 h 5"/>
                  <a:gd name="T4" fmla="*/ 0 w 6"/>
                  <a:gd name="T5" fmla="*/ 0 h 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6" y="0"/>
                    </a:moveTo>
                    <a:lnTo>
                      <a:pt x="1" y="2"/>
                    </a:lnTo>
                    <a:lnTo>
                      <a:pt x="0" y="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94" name="Freeform 399"/>
              <p:cNvSpPr>
                <a:spLocks/>
              </p:cNvSpPr>
              <p:nvPr/>
            </p:nvSpPr>
            <p:spPr bwMode="auto">
              <a:xfrm>
                <a:off x="5880" y="1315"/>
                <a:ext cx="3" cy="36"/>
              </a:xfrm>
              <a:custGeom>
                <a:avLst/>
                <a:gdLst>
                  <a:gd name="T0" fmla="*/ 0 w 15"/>
                  <a:gd name="T1" fmla="*/ 0 h 147"/>
                  <a:gd name="T2" fmla="*/ 0 w 15"/>
                  <a:gd name="T3" fmla="*/ 0 h 147"/>
                  <a:gd name="T4" fmla="*/ 0 w 15"/>
                  <a:gd name="T5" fmla="*/ 0 h 14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147">
                    <a:moveTo>
                      <a:pt x="15" y="147"/>
                    </a:moveTo>
                    <a:lnTo>
                      <a:pt x="15" y="13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95" name="Freeform 400"/>
              <p:cNvSpPr>
                <a:spLocks/>
              </p:cNvSpPr>
              <p:nvPr/>
            </p:nvSpPr>
            <p:spPr bwMode="auto">
              <a:xfrm>
                <a:off x="5883" y="1311"/>
                <a:ext cx="7" cy="8"/>
              </a:xfrm>
              <a:custGeom>
                <a:avLst/>
                <a:gdLst>
                  <a:gd name="T0" fmla="*/ 0 w 35"/>
                  <a:gd name="T1" fmla="*/ 0 h 30"/>
                  <a:gd name="T2" fmla="*/ 0 w 35"/>
                  <a:gd name="T3" fmla="*/ 0 h 30"/>
                  <a:gd name="T4" fmla="*/ 0 w 35"/>
                  <a:gd name="T5" fmla="*/ 0 h 30"/>
                  <a:gd name="T6" fmla="*/ 0 w 35"/>
                  <a:gd name="T7" fmla="*/ 0 h 3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5" h="30">
                    <a:moveTo>
                      <a:pt x="0" y="15"/>
                    </a:moveTo>
                    <a:lnTo>
                      <a:pt x="15" y="30"/>
                    </a:lnTo>
                    <a:lnTo>
                      <a:pt x="15" y="16"/>
                    </a:lnTo>
                    <a:lnTo>
                      <a:pt x="35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96" name="Line 401"/>
              <p:cNvSpPr>
                <a:spLocks noChangeShapeType="1"/>
              </p:cNvSpPr>
              <p:nvPr/>
            </p:nvSpPr>
            <p:spPr bwMode="auto">
              <a:xfrm flipV="1">
                <a:off x="5899" y="1324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97" name="Freeform 402"/>
              <p:cNvSpPr>
                <a:spLocks/>
              </p:cNvSpPr>
              <p:nvPr/>
            </p:nvSpPr>
            <p:spPr bwMode="auto">
              <a:xfrm>
                <a:off x="5916" y="1320"/>
                <a:ext cx="7" cy="3"/>
              </a:xfrm>
              <a:custGeom>
                <a:avLst/>
                <a:gdLst>
                  <a:gd name="T0" fmla="*/ 0 w 38"/>
                  <a:gd name="T1" fmla="*/ 0 h 13"/>
                  <a:gd name="T2" fmla="*/ 0 w 38"/>
                  <a:gd name="T3" fmla="*/ 0 h 13"/>
                  <a:gd name="T4" fmla="*/ 0 w 38"/>
                  <a:gd name="T5" fmla="*/ 0 h 13"/>
                  <a:gd name="T6" fmla="*/ 0 w 38"/>
                  <a:gd name="T7" fmla="*/ 0 h 1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8" h="13">
                    <a:moveTo>
                      <a:pt x="0" y="0"/>
                    </a:moveTo>
                    <a:lnTo>
                      <a:pt x="13" y="7"/>
                    </a:lnTo>
                    <a:lnTo>
                      <a:pt x="30" y="13"/>
                    </a:lnTo>
                    <a:lnTo>
                      <a:pt x="38" y="1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98" name="Freeform 403"/>
              <p:cNvSpPr>
                <a:spLocks/>
              </p:cNvSpPr>
              <p:nvPr/>
            </p:nvSpPr>
            <p:spPr bwMode="auto">
              <a:xfrm>
                <a:off x="5907" y="1280"/>
                <a:ext cx="31" cy="47"/>
              </a:xfrm>
              <a:custGeom>
                <a:avLst/>
                <a:gdLst>
                  <a:gd name="T0" fmla="*/ 0 w 156"/>
                  <a:gd name="T1" fmla="*/ 0 h 191"/>
                  <a:gd name="T2" fmla="*/ 0 w 156"/>
                  <a:gd name="T3" fmla="*/ 0 h 191"/>
                  <a:gd name="T4" fmla="*/ 0 w 156"/>
                  <a:gd name="T5" fmla="*/ 0 h 191"/>
                  <a:gd name="T6" fmla="*/ 0 w 156"/>
                  <a:gd name="T7" fmla="*/ 0 h 191"/>
                  <a:gd name="T8" fmla="*/ 0 w 156"/>
                  <a:gd name="T9" fmla="*/ 0 h 191"/>
                  <a:gd name="T10" fmla="*/ 0 w 156"/>
                  <a:gd name="T11" fmla="*/ 0 h 191"/>
                  <a:gd name="T12" fmla="*/ 0 w 156"/>
                  <a:gd name="T13" fmla="*/ 0 h 191"/>
                  <a:gd name="T14" fmla="*/ 0 w 156"/>
                  <a:gd name="T15" fmla="*/ 0 h 191"/>
                  <a:gd name="T16" fmla="*/ 0 w 156"/>
                  <a:gd name="T17" fmla="*/ 0 h 191"/>
                  <a:gd name="T18" fmla="*/ 0 w 156"/>
                  <a:gd name="T19" fmla="*/ 0 h 191"/>
                  <a:gd name="T20" fmla="*/ 0 w 156"/>
                  <a:gd name="T21" fmla="*/ 0 h 191"/>
                  <a:gd name="T22" fmla="*/ 0 w 156"/>
                  <a:gd name="T23" fmla="*/ 0 h 191"/>
                  <a:gd name="T24" fmla="*/ 0 w 156"/>
                  <a:gd name="T25" fmla="*/ 0 h 191"/>
                  <a:gd name="T26" fmla="*/ 0 w 156"/>
                  <a:gd name="T27" fmla="*/ 0 h 191"/>
                  <a:gd name="T28" fmla="*/ 0 w 156"/>
                  <a:gd name="T29" fmla="*/ 0 h 191"/>
                  <a:gd name="T30" fmla="*/ 0 w 156"/>
                  <a:gd name="T31" fmla="*/ 0 h 191"/>
                  <a:gd name="T32" fmla="*/ 0 w 156"/>
                  <a:gd name="T33" fmla="*/ 0 h 191"/>
                  <a:gd name="T34" fmla="*/ 0 w 156"/>
                  <a:gd name="T35" fmla="*/ 0 h 191"/>
                  <a:gd name="T36" fmla="*/ 0 w 156"/>
                  <a:gd name="T37" fmla="*/ 0 h 19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56" h="191">
                    <a:moveTo>
                      <a:pt x="43" y="160"/>
                    </a:moveTo>
                    <a:lnTo>
                      <a:pt x="20" y="137"/>
                    </a:lnTo>
                    <a:lnTo>
                      <a:pt x="3" y="107"/>
                    </a:lnTo>
                    <a:lnTo>
                      <a:pt x="0" y="71"/>
                    </a:lnTo>
                    <a:lnTo>
                      <a:pt x="8" y="41"/>
                    </a:lnTo>
                    <a:lnTo>
                      <a:pt x="16" y="26"/>
                    </a:lnTo>
                    <a:lnTo>
                      <a:pt x="27" y="16"/>
                    </a:lnTo>
                    <a:lnTo>
                      <a:pt x="38" y="7"/>
                    </a:lnTo>
                    <a:lnTo>
                      <a:pt x="51" y="2"/>
                    </a:lnTo>
                    <a:lnTo>
                      <a:pt x="65" y="0"/>
                    </a:lnTo>
                    <a:lnTo>
                      <a:pt x="80" y="1"/>
                    </a:lnTo>
                    <a:lnTo>
                      <a:pt x="97" y="5"/>
                    </a:lnTo>
                    <a:lnTo>
                      <a:pt x="110" y="12"/>
                    </a:lnTo>
                    <a:lnTo>
                      <a:pt x="132" y="36"/>
                    </a:lnTo>
                    <a:lnTo>
                      <a:pt x="149" y="67"/>
                    </a:lnTo>
                    <a:lnTo>
                      <a:pt x="153" y="97"/>
                    </a:lnTo>
                    <a:lnTo>
                      <a:pt x="156" y="95"/>
                    </a:lnTo>
                    <a:lnTo>
                      <a:pt x="147" y="103"/>
                    </a:lnTo>
                    <a:lnTo>
                      <a:pt x="65" y="19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99" name="Line 404"/>
              <p:cNvSpPr>
                <a:spLocks noChangeShapeType="1"/>
              </p:cNvSpPr>
              <p:nvPr/>
            </p:nvSpPr>
            <p:spPr bwMode="auto">
              <a:xfrm>
                <a:off x="5923" y="1319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00" name="Freeform 405"/>
              <p:cNvSpPr>
                <a:spLocks/>
              </p:cNvSpPr>
              <p:nvPr/>
            </p:nvSpPr>
            <p:spPr bwMode="auto">
              <a:xfrm>
                <a:off x="5912" y="1304"/>
                <a:ext cx="11" cy="15"/>
              </a:xfrm>
              <a:custGeom>
                <a:avLst/>
                <a:gdLst>
                  <a:gd name="T0" fmla="*/ 0 w 53"/>
                  <a:gd name="T1" fmla="*/ 0 h 60"/>
                  <a:gd name="T2" fmla="*/ 0 w 53"/>
                  <a:gd name="T3" fmla="*/ 0 h 60"/>
                  <a:gd name="T4" fmla="*/ 0 w 53"/>
                  <a:gd name="T5" fmla="*/ 0 h 60"/>
                  <a:gd name="T6" fmla="*/ 0 w 53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" h="60">
                    <a:moveTo>
                      <a:pt x="53" y="60"/>
                    </a:moveTo>
                    <a:lnTo>
                      <a:pt x="29" y="48"/>
                    </a:lnTo>
                    <a:lnTo>
                      <a:pt x="11" y="29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01" name="Freeform 406"/>
              <p:cNvSpPr>
                <a:spLocks/>
              </p:cNvSpPr>
              <p:nvPr/>
            </p:nvSpPr>
            <p:spPr bwMode="auto">
              <a:xfrm>
                <a:off x="5912" y="1282"/>
                <a:ext cx="8" cy="22"/>
              </a:xfrm>
              <a:custGeom>
                <a:avLst/>
                <a:gdLst>
                  <a:gd name="T0" fmla="*/ 0 w 42"/>
                  <a:gd name="T1" fmla="*/ 0 h 87"/>
                  <a:gd name="T2" fmla="*/ 0 w 42"/>
                  <a:gd name="T3" fmla="*/ 0 h 87"/>
                  <a:gd name="T4" fmla="*/ 0 w 42"/>
                  <a:gd name="T5" fmla="*/ 0 h 87"/>
                  <a:gd name="T6" fmla="*/ 0 w 42"/>
                  <a:gd name="T7" fmla="*/ 0 h 87"/>
                  <a:gd name="T8" fmla="*/ 0 w 42"/>
                  <a:gd name="T9" fmla="*/ 0 h 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" h="87">
                    <a:moveTo>
                      <a:pt x="3" y="87"/>
                    </a:moveTo>
                    <a:lnTo>
                      <a:pt x="0" y="57"/>
                    </a:lnTo>
                    <a:lnTo>
                      <a:pt x="6" y="32"/>
                    </a:lnTo>
                    <a:lnTo>
                      <a:pt x="22" y="10"/>
                    </a:lnTo>
                    <a:lnTo>
                      <a:pt x="42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02" name="Line 407"/>
              <p:cNvSpPr>
                <a:spLocks noChangeShapeType="1"/>
              </p:cNvSpPr>
              <p:nvPr/>
            </p:nvSpPr>
            <p:spPr bwMode="auto">
              <a:xfrm flipH="1">
                <a:off x="5918" y="1278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03" name="Freeform 408"/>
              <p:cNvSpPr>
                <a:spLocks/>
              </p:cNvSpPr>
              <p:nvPr/>
            </p:nvSpPr>
            <p:spPr bwMode="auto">
              <a:xfrm>
                <a:off x="5921" y="1278"/>
                <a:ext cx="19" cy="15"/>
              </a:xfrm>
              <a:custGeom>
                <a:avLst/>
                <a:gdLst>
                  <a:gd name="T0" fmla="*/ 0 w 95"/>
                  <a:gd name="T1" fmla="*/ 0 h 60"/>
                  <a:gd name="T2" fmla="*/ 0 w 95"/>
                  <a:gd name="T3" fmla="*/ 0 h 60"/>
                  <a:gd name="T4" fmla="*/ 0 w 95"/>
                  <a:gd name="T5" fmla="*/ 0 h 60"/>
                  <a:gd name="T6" fmla="*/ 0 w 95"/>
                  <a:gd name="T7" fmla="*/ 0 h 60"/>
                  <a:gd name="T8" fmla="*/ 0 w 95"/>
                  <a:gd name="T9" fmla="*/ 0 h 60"/>
                  <a:gd name="T10" fmla="*/ 0 w 95"/>
                  <a:gd name="T11" fmla="*/ 0 h 60"/>
                  <a:gd name="T12" fmla="*/ 0 w 95"/>
                  <a:gd name="T13" fmla="*/ 0 h 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5" h="60">
                    <a:moveTo>
                      <a:pt x="0" y="1"/>
                    </a:moveTo>
                    <a:lnTo>
                      <a:pt x="14" y="0"/>
                    </a:lnTo>
                    <a:lnTo>
                      <a:pt x="27" y="1"/>
                    </a:lnTo>
                    <a:lnTo>
                      <a:pt x="43" y="6"/>
                    </a:lnTo>
                    <a:lnTo>
                      <a:pt x="58" y="14"/>
                    </a:lnTo>
                    <a:lnTo>
                      <a:pt x="82" y="37"/>
                    </a:lnTo>
                    <a:lnTo>
                      <a:pt x="95" y="6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04" name="Line 409"/>
              <p:cNvSpPr>
                <a:spLocks noChangeShapeType="1"/>
              </p:cNvSpPr>
              <p:nvPr/>
            </p:nvSpPr>
            <p:spPr bwMode="auto">
              <a:xfrm flipV="1">
                <a:off x="5940" y="1277"/>
                <a:ext cx="1" cy="2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05" name="Freeform 410"/>
              <p:cNvSpPr>
                <a:spLocks/>
              </p:cNvSpPr>
              <p:nvPr/>
            </p:nvSpPr>
            <p:spPr bwMode="auto">
              <a:xfrm>
                <a:off x="5942" y="1272"/>
                <a:ext cx="1" cy="2"/>
              </a:xfrm>
              <a:custGeom>
                <a:avLst/>
                <a:gdLst>
                  <a:gd name="T0" fmla="*/ 0 w 5"/>
                  <a:gd name="T1" fmla="*/ 0 h 7"/>
                  <a:gd name="T2" fmla="*/ 0 w 5"/>
                  <a:gd name="T3" fmla="*/ 0 h 7"/>
                  <a:gd name="T4" fmla="*/ 0 w 5"/>
                  <a:gd name="T5" fmla="*/ 0 h 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" h="7">
                    <a:moveTo>
                      <a:pt x="5" y="7"/>
                    </a:moveTo>
                    <a:lnTo>
                      <a:pt x="4" y="4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06" name="Freeform 411"/>
              <p:cNvSpPr>
                <a:spLocks/>
              </p:cNvSpPr>
              <p:nvPr/>
            </p:nvSpPr>
            <p:spPr bwMode="auto">
              <a:xfrm>
                <a:off x="5948" y="1270"/>
                <a:ext cx="10" cy="41"/>
              </a:xfrm>
              <a:custGeom>
                <a:avLst/>
                <a:gdLst>
                  <a:gd name="T0" fmla="*/ 0 w 51"/>
                  <a:gd name="T1" fmla="*/ 0 h 163"/>
                  <a:gd name="T2" fmla="*/ 0 w 51"/>
                  <a:gd name="T3" fmla="*/ 0 h 163"/>
                  <a:gd name="T4" fmla="*/ 0 w 51"/>
                  <a:gd name="T5" fmla="*/ 0 h 163"/>
                  <a:gd name="T6" fmla="*/ 0 w 51"/>
                  <a:gd name="T7" fmla="*/ 0 h 163"/>
                  <a:gd name="T8" fmla="*/ 0 w 51"/>
                  <a:gd name="T9" fmla="*/ 0 h 163"/>
                  <a:gd name="T10" fmla="*/ 0 w 51"/>
                  <a:gd name="T11" fmla="*/ 0 h 163"/>
                  <a:gd name="T12" fmla="*/ 0 w 51"/>
                  <a:gd name="T13" fmla="*/ 0 h 163"/>
                  <a:gd name="T14" fmla="*/ 0 w 51"/>
                  <a:gd name="T15" fmla="*/ 0 h 163"/>
                  <a:gd name="T16" fmla="*/ 0 w 51"/>
                  <a:gd name="T17" fmla="*/ 0 h 163"/>
                  <a:gd name="T18" fmla="*/ 0 w 51"/>
                  <a:gd name="T19" fmla="*/ 0 h 163"/>
                  <a:gd name="T20" fmla="*/ 0 w 51"/>
                  <a:gd name="T21" fmla="*/ 0 h 163"/>
                  <a:gd name="T22" fmla="*/ 0 w 51"/>
                  <a:gd name="T23" fmla="*/ 0 h 163"/>
                  <a:gd name="T24" fmla="*/ 0 w 51"/>
                  <a:gd name="T25" fmla="*/ 0 h 163"/>
                  <a:gd name="T26" fmla="*/ 0 w 51"/>
                  <a:gd name="T27" fmla="*/ 0 h 163"/>
                  <a:gd name="T28" fmla="*/ 0 w 51"/>
                  <a:gd name="T29" fmla="*/ 0 h 163"/>
                  <a:gd name="T30" fmla="*/ 0 w 51"/>
                  <a:gd name="T31" fmla="*/ 0 h 163"/>
                  <a:gd name="T32" fmla="*/ 0 w 51"/>
                  <a:gd name="T33" fmla="*/ 0 h 163"/>
                  <a:gd name="T34" fmla="*/ 0 w 51"/>
                  <a:gd name="T35" fmla="*/ 0 h 163"/>
                  <a:gd name="T36" fmla="*/ 0 w 51"/>
                  <a:gd name="T37" fmla="*/ 0 h 163"/>
                  <a:gd name="T38" fmla="*/ 0 w 51"/>
                  <a:gd name="T39" fmla="*/ 0 h 163"/>
                  <a:gd name="T40" fmla="*/ 0 w 51"/>
                  <a:gd name="T41" fmla="*/ 0 h 163"/>
                  <a:gd name="T42" fmla="*/ 0 w 51"/>
                  <a:gd name="T43" fmla="*/ 0 h 163"/>
                  <a:gd name="T44" fmla="*/ 0 w 51"/>
                  <a:gd name="T45" fmla="*/ 0 h 163"/>
                  <a:gd name="T46" fmla="*/ 0 w 51"/>
                  <a:gd name="T47" fmla="*/ 0 h 163"/>
                  <a:gd name="T48" fmla="*/ 0 w 51"/>
                  <a:gd name="T49" fmla="*/ 0 h 163"/>
                  <a:gd name="T50" fmla="*/ 0 w 51"/>
                  <a:gd name="T51" fmla="*/ 0 h 163"/>
                  <a:gd name="T52" fmla="*/ 0 w 51"/>
                  <a:gd name="T53" fmla="*/ 0 h 163"/>
                  <a:gd name="T54" fmla="*/ 0 w 51"/>
                  <a:gd name="T55" fmla="*/ 0 h 163"/>
                  <a:gd name="T56" fmla="*/ 0 w 51"/>
                  <a:gd name="T57" fmla="*/ 0 h 163"/>
                  <a:gd name="T58" fmla="*/ 0 w 51"/>
                  <a:gd name="T59" fmla="*/ 0 h 163"/>
                  <a:gd name="T60" fmla="*/ 0 w 51"/>
                  <a:gd name="T61" fmla="*/ 0 h 163"/>
                  <a:gd name="T62" fmla="*/ 0 w 51"/>
                  <a:gd name="T63" fmla="*/ 0 h 163"/>
                  <a:gd name="T64" fmla="*/ 0 w 51"/>
                  <a:gd name="T65" fmla="*/ 0 h 163"/>
                  <a:gd name="T66" fmla="*/ 0 w 51"/>
                  <a:gd name="T67" fmla="*/ 0 h 163"/>
                  <a:gd name="T68" fmla="*/ 0 w 51"/>
                  <a:gd name="T69" fmla="*/ 0 h 163"/>
                  <a:gd name="T70" fmla="*/ 0 w 51"/>
                  <a:gd name="T71" fmla="*/ 0 h 16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1" h="163">
                    <a:moveTo>
                      <a:pt x="6" y="7"/>
                    </a:moveTo>
                    <a:lnTo>
                      <a:pt x="5" y="3"/>
                    </a:lnTo>
                    <a:lnTo>
                      <a:pt x="0" y="0"/>
                    </a:lnTo>
                    <a:lnTo>
                      <a:pt x="6" y="7"/>
                    </a:lnTo>
                    <a:lnTo>
                      <a:pt x="6" y="119"/>
                    </a:lnTo>
                    <a:lnTo>
                      <a:pt x="7" y="115"/>
                    </a:lnTo>
                    <a:lnTo>
                      <a:pt x="2" y="124"/>
                    </a:lnTo>
                    <a:lnTo>
                      <a:pt x="1" y="134"/>
                    </a:lnTo>
                    <a:lnTo>
                      <a:pt x="1" y="132"/>
                    </a:lnTo>
                    <a:lnTo>
                      <a:pt x="5" y="129"/>
                    </a:lnTo>
                    <a:lnTo>
                      <a:pt x="7" y="128"/>
                    </a:lnTo>
                    <a:lnTo>
                      <a:pt x="12" y="128"/>
                    </a:lnTo>
                    <a:lnTo>
                      <a:pt x="17" y="129"/>
                    </a:lnTo>
                    <a:lnTo>
                      <a:pt x="19" y="132"/>
                    </a:lnTo>
                    <a:lnTo>
                      <a:pt x="23" y="137"/>
                    </a:lnTo>
                    <a:lnTo>
                      <a:pt x="23" y="144"/>
                    </a:lnTo>
                    <a:lnTo>
                      <a:pt x="23" y="148"/>
                    </a:lnTo>
                    <a:lnTo>
                      <a:pt x="18" y="152"/>
                    </a:lnTo>
                    <a:lnTo>
                      <a:pt x="14" y="153"/>
                    </a:lnTo>
                    <a:lnTo>
                      <a:pt x="11" y="153"/>
                    </a:lnTo>
                    <a:lnTo>
                      <a:pt x="6" y="152"/>
                    </a:lnTo>
                    <a:lnTo>
                      <a:pt x="2" y="148"/>
                    </a:lnTo>
                    <a:lnTo>
                      <a:pt x="5" y="149"/>
                    </a:lnTo>
                    <a:lnTo>
                      <a:pt x="7" y="155"/>
                    </a:lnTo>
                    <a:lnTo>
                      <a:pt x="16" y="162"/>
                    </a:lnTo>
                    <a:lnTo>
                      <a:pt x="25" y="163"/>
                    </a:lnTo>
                    <a:lnTo>
                      <a:pt x="35" y="162"/>
                    </a:lnTo>
                    <a:lnTo>
                      <a:pt x="43" y="155"/>
                    </a:lnTo>
                    <a:lnTo>
                      <a:pt x="50" y="147"/>
                    </a:lnTo>
                    <a:lnTo>
                      <a:pt x="51" y="136"/>
                    </a:lnTo>
                    <a:lnTo>
                      <a:pt x="50" y="124"/>
                    </a:lnTo>
                    <a:lnTo>
                      <a:pt x="43" y="115"/>
                    </a:lnTo>
                    <a:lnTo>
                      <a:pt x="35" y="110"/>
                    </a:lnTo>
                    <a:lnTo>
                      <a:pt x="25" y="108"/>
                    </a:lnTo>
                    <a:lnTo>
                      <a:pt x="16" y="110"/>
                    </a:lnTo>
                    <a:lnTo>
                      <a:pt x="7" y="11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07" name="Freeform 412"/>
              <p:cNvSpPr>
                <a:spLocks/>
              </p:cNvSpPr>
              <p:nvPr/>
            </p:nvSpPr>
            <p:spPr bwMode="auto">
              <a:xfrm>
                <a:off x="5953" y="1281"/>
                <a:ext cx="36" cy="37"/>
              </a:xfrm>
              <a:custGeom>
                <a:avLst/>
                <a:gdLst>
                  <a:gd name="T0" fmla="*/ 0 w 181"/>
                  <a:gd name="T1" fmla="*/ 0 h 146"/>
                  <a:gd name="T2" fmla="*/ 0 w 181"/>
                  <a:gd name="T3" fmla="*/ 0 h 146"/>
                  <a:gd name="T4" fmla="*/ 0 w 181"/>
                  <a:gd name="T5" fmla="*/ 0 h 146"/>
                  <a:gd name="T6" fmla="*/ 0 w 181"/>
                  <a:gd name="T7" fmla="*/ 0 h 146"/>
                  <a:gd name="T8" fmla="*/ 0 w 181"/>
                  <a:gd name="T9" fmla="*/ 0 h 146"/>
                  <a:gd name="T10" fmla="*/ 0 w 181"/>
                  <a:gd name="T11" fmla="*/ 0 h 146"/>
                  <a:gd name="T12" fmla="*/ 0 w 181"/>
                  <a:gd name="T13" fmla="*/ 0 h 146"/>
                  <a:gd name="T14" fmla="*/ 0 w 181"/>
                  <a:gd name="T15" fmla="*/ 0 h 146"/>
                  <a:gd name="T16" fmla="*/ 0 w 181"/>
                  <a:gd name="T17" fmla="*/ 0 h 146"/>
                  <a:gd name="T18" fmla="*/ 0 w 181"/>
                  <a:gd name="T19" fmla="*/ 0 h 146"/>
                  <a:gd name="T20" fmla="*/ 0 w 181"/>
                  <a:gd name="T21" fmla="*/ 0 h 146"/>
                  <a:gd name="T22" fmla="*/ 0 w 181"/>
                  <a:gd name="T23" fmla="*/ 0 h 146"/>
                  <a:gd name="T24" fmla="*/ 0 w 181"/>
                  <a:gd name="T25" fmla="*/ 0 h 146"/>
                  <a:gd name="T26" fmla="*/ 0 w 181"/>
                  <a:gd name="T27" fmla="*/ 0 h 146"/>
                  <a:gd name="T28" fmla="*/ 0 w 181"/>
                  <a:gd name="T29" fmla="*/ 0 h 146"/>
                  <a:gd name="T30" fmla="*/ 0 w 181"/>
                  <a:gd name="T31" fmla="*/ 0 h 146"/>
                  <a:gd name="T32" fmla="*/ 0 w 181"/>
                  <a:gd name="T33" fmla="*/ 0 h 146"/>
                  <a:gd name="T34" fmla="*/ 0 w 181"/>
                  <a:gd name="T35" fmla="*/ 0 h 146"/>
                  <a:gd name="T36" fmla="*/ 0 w 181"/>
                  <a:gd name="T37" fmla="*/ 0 h 1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81" h="146">
                    <a:moveTo>
                      <a:pt x="0" y="64"/>
                    </a:moveTo>
                    <a:lnTo>
                      <a:pt x="0" y="13"/>
                    </a:lnTo>
                    <a:lnTo>
                      <a:pt x="92" y="0"/>
                    </a:lnTo>
                    <a:lnTo>
                      <a:pt x="181" y="8"/>
                    </a:lnTo>
                    <a:lnTo>
                      <a:pt x="181" y="129"/>
                    </a:lnTo>
                    <a:lnTo>
                      <a:pt x="89" y="146"/>
                    </a:lnTo>
                    <a:lnTo>
                      <a:pt x="0" y="136"/>
                    </a:lnTo>
                    <a:lnTo>
                      <a:pt x="0" y="119"/>
                    </a:lnTo>
                    <a:lnTo>
                      <a:pt x="4" y="119"/>
                    </a:lnTo>
                    <a:lnTo>
                      <a:pt x="35" y="114"/>
                    </a:lnTo>
                    <a:lnTo>
                      <a:pt x="45" y="113"/>
                    </a:lnTo>
                    <a:lnTo>
                      <a:pt x="53" y="108"/>
                    </a:lnTo>
                    <a:lnTo>
                      <a:pt x="57" y="98"/>
                    </a:lnTo>
                    <a:lnTo>
                      <a:pt x="59" y="87"/>
                    </a:lnTo>
                    <a:lnTo>
                      <a:pt x="57" y="76"/>
                    </a:lnTo>
                    <a:lnTo>
                      <a:pt x="53" y="68"/>
                    </a:lnTo>
                    <a:lnTo>
                      <a:pt x="45" y="61"/>
                    </a:lnTo>
                    <a:lnTo>
                      <a:pt x="35" y="60"/>
                    </a:lnTo>
                    <a:lnTo>
                      <a:pt x="29" y="6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08" name="Freeform 413"/>
              <p:cNvSpPr>
                <a:spLocks/>
              </p:cNvSpPr>
              <p:nvPr/>
            </p:nvSpPr>
            <p:spPr bwMode="auto">
              <a:xfrm>
                <a:off x="5953" y="1292"/>
                <a:ext cx="5" cy="5"/>
              </a:xfrm>
              <a:custGeom>
                <a:avLst/>
                <a:gdLst>
                  <a:gd name="T0" fmla="*/ 0 w 26"/>
                  <a:gd name="T1" fmla="*/ 0 h 19"/>
                  <a:gd name="T2" fmla="*/ 0 w 26"/>
                  <a:gd name="T3" fmla="*/ 0 h 19"/>
                  <a:gd name="T4" fmla="*/ 0 w 26"/>
                  <a:gd name="T5" fmla="*/ 0 h 19"/>
                  <a:gd name="T6" fmla="*/ 0 w 26"/>
                  <a:gd name="T7" fmla="*/ 0 h 1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6" h="19">
                    <a:moveTo>
                      <a:pt x="26" y="0"/>
                    </a:moveTo>
                    <a:lnTo>
                      <a:pt x="13" y="6"/>
                    </a:lnTo>
                    <a:lnTo>
                      <a:pt x="2" y="16"/>
                    </a:lnTo>
                    <a:lnTo>
                      <a:pt x="0" y="1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09" name="Freeform 414"/>
              <p:cNvSpPr>
                <a:spLocks/>
              </p:cNvSpPr>
              <p:nvPr/>
            </p:nvSpPr>
            <p:spPr bwMode="auto">
              <a:xfrm>
                <a:off x="5953" y="1301"/>
                <a:ext cx="2" cy="3"/>
              </a:xfrm>
              <a:custGeom>
                <a:avLst/>
                <a:gdLst>
                  <a:gd name="T0" fmla="*/ 0 w 9"/>
                  <a:gd name="T1" fmla="*/ 0 h 13"/>
                  <a:gd name="T2" fmla="*/ 0 w 9"/>
                  <a:gd name="T3" fmla="*/ 0 h 13"/>
                  <a:gd name="T4" fmla="*/ 0 w 9"/>
                  <a:gd name="T5" fmla="*/ 0 h 13"/>
                  <a:gd name="T6" fmla="*/ 0 w 9"/>
                  <a:gd name="T7" fmla="*/ 0 h 1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" h="13">
                    <a:moveTo>
                      <a:pt x="0" y="0"/>
                    </a:moveTo>
                    <a:lnTo>
                      <a:pt x="3" y="4"/>
                    </a:lnTo>
                    <a:lnTo>
                      <a:pt x="6" y="8"/>
                    </a:lnTo>
                    <a:lnTo>
                      <a:pt x="9" y="1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10" name="Freeform 415"/>
              <p:cNvSpPr>
                <a:spLocks/>
              </p:cNvSpPr>
              <p:nvPr/>
            </p:nvSpPr>
            <p:spPr bwMode="auto">
              <a:xfrm>
                <a:off x="5944" y="1303"/>
                <a:ext cx="11" cy="5"/>
              </a:xfrm>
              <a:custGeom>
                <a:avLst/>
                <a:gdLst>
                  <a:gd name="T0" fmla="*/ 0 w 57"/>
                  <a:gd name="T1" fmla="*/ 0 h 20"/>
                  <a:gd name="T2" fmla="*/ 0 w 57"/>
                  <a:gd name="T3" fmla="*/ 0 h 20"/>
                  <a:gd name="T4" fmla="*/ 0 w 57"/>
                  <a:gd name="T5" fmla="*/ 0 h 20"/>
                  <a:gd name="T6" fmla="*/ 0 w 57"/>
                  <a:gd name="T7" fmla="*/ 0 h 20"/>
                  <a:gd name="T8" fmla="*/ 0 w 57"/>
                  <a:gd name="T9" fmla="*/ 0 h 20"/>
                  <a:gd name="T10" fmla="*/ 0 w 57"/>
                  <a:gd name="T11" fmla="*/ 0 h 20"/>
                  <a:gd name="T12" fmla="*/ 0 w 57"/>
                  <a:gd name="T13" fmla="*/ 0 h 20"/>
                  <a:gd name="T14" fmla="*/ 0 w 57"/>
                  <a:gd name="T15" fmla="*/ 0 h 20"/>
                  <a:gd name="T16" fmla="*/ 0 w 57"/>
                  <a:gd name="T17" fmla="*/ 0 h 20"/>
                  <a:gd name="T18" fmla="*/ 0 w 57"/>
                  <a:gd name="T19" fmla="*/ 0 h 20"/>
                  <a:gd name="T20" fmla="*/ 0 w 57"/>
                  <a:gd name="T21" fmla="*/ 0 h 20"/>
                  <a:gd name="T22" fmla="*/ 0 w 57"/>
                  <a:gd name="T23" fmla="*/ 0 h 2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7" h="20">
                    <a:moveTo>
                      <a:pt x="57" y="4"/>
                    </a:moveTo>
                    <a:lnTo>
                      <a:pt x="56" y="10"/>
                    </a:lnTo>
                    <a:lnTo>
                      <a:pt x="54" y="15"/>
                    </a:lnTo>
                    <a:lnTo>
                      <a:pt x="51" y="17"/>
                    </a:lnTo>
                    <a:lnTo>
                      <a:pt x="46" y="20"/>
                    </a:lnTo>
                    <a:lnTo>
                      <a:pt x="44" y="20"/>
                    </a:lnTo>
                    <a:lnTo>
                      <a:pt x="39" y="17"/>
                    </a:lnTo>
                    <a:lnTo>
                      <a:pt x="37" y="15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5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11" name="Freeform 416"/>
              <p:cNvSpPr>
                <a:spLocks/>
              </p:cNvSpPr>
              <p:nvPr/>
            </p:nvSpPr>
            <p:spPr bwMode="auto">
              <a:xfrm>
                <a:off x="5938" y="1303"/>
                <a:ext cx="6" cy="1"/>
              </a:xfrm>
              <a:custGeom>
                <a:avLst/>
                <a:gdLst>
                  <a:gd name="T0" fmla="*/ 0 w 27"/>
                  <a:gd name="T1" fmla="*/ 0 h 3"/>
                  <a:gd name="T2" fmla="*/ 0 w 27"/>
                  <a:gd name="T3" fmla="*/ 0 h 3"/>
                  <a:gd name="T4" fmla="*/ 0 w 27"/>
                  <a:gd name="T5" fmla="*/ 0 h 3"/>
                  <a:gd name="T6" fmla="*/ 0 w 27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" h="3">
                    <a:moveTo>
                      <a:pt x="27" y="3"/>
                    </a:moveTo>
                    <a:lnTo>
                      <a:pt x="21" y="0"/>
                    </a:lnTo>
                    <a:lnTo>
                      <a:pt x="10" y="0"/>
                    </a:lnTo>
                    <a:lnTo>
                      <a:pt x="0" y="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12" name="Freeform 417"/>
              <p:cNvSpPr>
                <a:spLocks/>
              </p:cNvSpPr>
              <p:nvPr/>
            </p:nvSpPr>
            <p:spPr bwMode="auto">
              <a:xfrm>
                <a:off x="5937" y="1305"/>
                <a:ext cx="6" cy="6"/>
              </a:xfrm>
              <a:custGeom>
                <a:avLst/>
                <a:gdLst>
                  <a:gd name="T0" fmla="*/ 0 w 30"/>
                  <a:gd name="T1" fmla="*/ 0 h 26"/>
                  <a:gd name="T2" fmla="*/ 0 w 30"/>
                  <a:gd name="T3" fmla="*/ 0 h 26"/>
                  <a:gd name="T4" fmla="*/ 0 w 30"/>
                  <a:gd name="T5" fmla="*/ 0 h 26"/>
                  <a:gd name="T6" fmla="*/ 0 w 30"/>
                  <a:gd name="T7" fmla="*/ 0 h 26"/>
                  <a:gd name="T8" fmla="*/ 0 w 30"/>
                  <a:gd name="T9" fmla="*/ 0 h 26"/>
                  <a:gd name="T10" fmla="*/ 0 w 30"/>
                  <a:gd name="T11" fmla="*/ 0 h 26"/>
                  <a:gd name="T12" fmla="*/ 0 w 30"/>
                  <a:gd name="T13" fmla="*/ 0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26">
                    <a:moveTo>
                      <a:pt x="24" y="0"/>
                    </a:moveTo>
                    <a:lnTo>
                      <a:pt x="30" y="8"/>
                    </a:lnTo>
                    <a:lnTo>
                      <a:pt x="30" y="17"/>
                    </a:lnTo>
                    <a:lnTo>
                      <a:pt x="22" y="23"/>
                    </a:lnTo>
                    <a:lnTo>
                      <a:pt x="15" y="26"/>
                    </a:lnTo>
                    <a:lnTo>
                      <a:pt x="6" y="25"/>
                    </a:lnTo>
                    <a:lnTo>
                      <a:pt x="0" y="1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13" name="Line 418"/>
              <p:cNvSpPr>
                <a:spLocks noChangeShapeType="1"/>
              </p:cNvSpPr>
              <p:nvPr/>
            </p:nvSpPr>
            <p:spPr bwMode="auto">
              <a:xfrm>
                <a:off x="5940" y="1313"/>
                <a:ext cx="1" cy="1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14" name="Freeform 419"/>
              <p:cNvSpPr>
                <a:spLocks/>
              </p:cNvSpPr>
              <p:nvPr/>
            </p:nvSpPr>
            <p:spPr bwMode="auto">
              <a:xfrm>
                <a:off x="5890" y="1269"/>
                <a:ext cx="53" cy="65"/>
              </a:xfrm>
              <a:custGeom>
                <a:avLst/>
                <a:gdLst>
                  <a:gd name="T0" fmla="*/ 0 w 265"/>
                  <a:gd name="T1" fmla="*/ 0 h 261"/>
                  <a:gd name="T2" fmla="*/ 0 w 265"/>
                  <a:gd name="T3" fmla="*/ 0 h 261"/>
                  <a:gd name="T4" fmla="*/ 0 w 265"/>
                  <a:gd name="T5" fmla="*/ 0 h 261"/>
                  <a:gd name="T6" fmla="*/ 0 w 265"/>
                  <a:gd name="T7" fmla="*/ 0 h 261"/>
                  <a:gd name="T8" fmla="*/ 0 w 265"/>
                  <a:gd name="T9" fmla="*/ 0 h 261"/>
                  <a:gd name="T10" fmla="*/ 0 w 265"/>
                  <a:gd name="T11" fmla="*/ 0 h 261"/>
                  <a:gd name="T12" fmla="*/ 0 w 265"/>
                  <a:gd name="T13" fmla="*/ 0 h 26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5" h="261">
                    <a:moveTo>
                      <a:pt x="265" y="261"/>
                    </a:moveTo>
                    <a:lnTo>
                      <a:pt x="7" y="236"/>
                    </a:lnTo>
                    <a:lnTo>
                      <a:pt x="0" y="231"/>
                    </a:lnTo>
                    <a:lnTo>
                      <a:pt x="0" y="9"/>
                    </a:lnTo>
                    <a:lnTo>
                      <a:pt x="3" y="2"/>
                    </a:lnTo>
                    <a:lnTo>
                      <a:pt x="8" y="0"/>
                    </a:lnTo>
                    <a:lnTo>
                      <a:pt x="260" y="1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15" name="Line 420"/>
              <p:cNvSpPr>
                <a:spLocks noChangeShapeType="1"/>
              </p:cNvSpPr>
              <p:nvPr/>
            </p:nvSpPr>
            <p:spPr bwMode="auto">
              <a:xfrm flipH="1">
                <a:off x="5939" y="1268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16" name="Freeform 421"/>
              <p:cNvSpPr>
                <a:spLocks/>
              </p:cNvSpPr>
              <p:nvPr/>
            </p:nvSpPr>
            <p:spPr bwMode="auto">
              <a:xfrm>
                <a:off x="5942" y="1268"/>
                <a:ext cx="47" cy="12"/>
              </a:xfrm>
              <a:custGeom>
                <a:avLst/>
                <a:gdLst>
                  <a:gd name="T0" fmla="*/ 0 w 236"/>
                  <a:gd name="T1" fmla="*/ 0 h 45"/>
                  <a:gd name="T2" fmla="*/ 0 w 236"/>
                  <a:gd name="T3" fmla="*/ 0 h 45"/>
                  <a:gd name="T4" fmla="*/ 0 w 236"/>
                  <a:gd name="T5" fmla="*/ 0 h 4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36" h="45">
                    <a:moveTo>
                      <a:pt x="0" y="0"/>
                    </a:moveTo>
                    <a:lnTo>
                      <a:pt x="236" y="16"/>
                    </a:lnTo>
                    <a:lnTo>
                      <a:pt x="37" y="4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17" name="Freeform 422"/>
              <p:cNvSpPr>
                <a:spLocks/>
              </p:cNvSpPr>
              <p:nvPr/>
            </p:nvSpPr>
            <p:spPr bwMode="auto">
              <a:xfrm>
                <a:off x="5953" y="1285"/>
                <a:ext cx="18" cy="33"/>
              </a:xfrm>
              <a:custGeom>
                <a:avLst/>
                <a:gdLst>
                  <a:gd name="T0" fmla="*/ 0 w 88"/>
                  <a:gd name="T1" fmla="*/ 0 h 133"/>
                  <a:gd name="T2" fmla="*/ 0 w 88"/>
                  <a:gd name="T3" fmla="*/ 0 h 133"/>
                  <a:gd name="T4" fmla="*/ 0 w 88"/>
                  <a:gd name="T5" fmla="*/ 0 h 13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8" h="133">
                    <a:moveTo>
                      <a:pt x="0" y="0"/>
                    </a:moveTo>
                    <a:lnTo>
                      <a:pt x="88" y="7"/>
                    </a:lnTo>
                    <a:lnTo>
                      <a:pt x="88" y="13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18" name="Freeform 423"/>
              <p:cNvSpPr>
                <a:spLocks/>
              </p:cNvSpPr>
              <p:nvPr/>
            </p:nvSpPr>
            <p:spPr bwMode="auto">
              <a:xfrm>
                <a:off x="5958" y="1292"/>
                <a:ext cx="9" cy="20"/>
              </a:xfrm>
              <a:custGeom>
                <a:avLst/>
                <a:gdLst>
                  <a:gd name="T0" fmla="*/ 0 w 45"/>
                  <a:gd name="T1" fmla="*/ 0 h 80"/>
                  <a:gd name="T2" fmla="*/ 0 w 45"/>
                  <a:gd name="T3" fmla="*/ 0 h 80"/>
                  <a:gd name="T4" fmla="*/ 0 w 45"/>
                  <a:gd name="T5" fmla="*/ 0 h 80"/>
                  <a:gd name="T6" fmla="*/ 0 w 45"/>
                  <a:gd name="T7" fmla="*/ 0 h 80"/>
                  <a:gd name="T8" fmla="*/ 0 w 45"/>
                  <a:gd name="T9" fmla="*/ 0 h 80"/>
                  <a:gd name="T10" fmla="*/ 0 w 45"/>
                  <a:gd name="T11" fmla="*/ 0 h 80"/>
                  <a:gd name="T12" fmla="*/ 0 w 45"/>
                  <a:gd name="T13" fmla="*/ 0 h 80"/>
                  <a:gd name="T14" fmla="*/ 0 w 45"/>
                  <a:gd name="T15" fmla="*/ 0 h 8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5" h="80">
                    <a:moveTo>
                      <a:pt x="29" y="80"/>
                    </a:moveTo>
                    <a:lnTo>
                      <a:pt x="40" y="68"/>
                    </a:lnTo>
                    <a:lnTo>
                      <a:pt x="45" y="55"/>
                    </a:lnTo>
                    <a:lnTo>
                      <a:pt x="45" y="35"/>
                    </a:lnTo>
                    <a:lnTo>
                      <a:pt x="38" y="21"/>
                    </a:lnTo>
                    <a:lnTo>
                      <a:pt x="27" y="9"/>
                    </a:lnTo>
                    <a:lnTo>
                      <a:pt x="15" y="1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19" name="Freeform 424"/>
              <p:cNvSpPr>
                <a:spLocks/>
              </p:cNvSpPr>
              <p:nvPr/>
            </p:nvSpPr>
            <p:spPr bwMode="auto">
              <a:xfrm>
                <a:off x="5959" y="1312"/>
                <a:ext cx="5" cy="2"/>
              </a:xfrm>
              <a:custGeom>
                <a:avLst/>
                <a:gdLst>
                  <a:gd name="T0" fmla="*/ 0 w 27"/>
                  <a:gd name="T1" fmla="*/ 0 h 5"/>
                  <a:gd name="T2" fmla="*/ 0 w 27"/>
                  <a:gd name="T3" fmla="*/ 0 h 5"/>
                  <a:gd name="T4" fmla="*/ 0 w 27"/>
                  <a:gd name="T5" fmla="*/ 0 h 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7" h="5">
                    <a:moveTo>
                      <a:pt x="0" y="4"/>
                    </a:moveTo>
                    <a:lnTo>
                      <a:pt x="14" y="5"/>
                    </a:lnTo>
                    <a:lnTo>
                      <a:pt x="27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20" name="Freeform 425"/>
              <p:cNvSpPr>
                <a:spLocks/>
              </p:cNvSpPr>
              <p:nvPr/>
            </p:nvSpPr>
            <p:spPr bwMode="auto">
              <a:xfrm>
                <a:off x="5955" y="1311"/>
                <a:ext cx="4" cy="2"/>
              </a:xfrm>
              <a:custGeom>
                <a:avLst/>
                <a:gdLst>
                  <a:gd name="T0" fmla="*/ 0 w 20"/>
                  <a:gd name="T1" fmla="*/ 0 h 11"/>
                  <a:gd name="T2" fmla="*/ 0 w 20"/>
                  <a:gd name="T3" fmla="*/ 0 h 11"/>
                  <a:gd name="T4" fmla="*/ 0 w 20"/>
                  <a:gd name="T5" fmla="*/ 0 h 1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" h="11">
                    <a:moveTo>
                      <a:pt x="20" y="11"/>
                    </a:moveTo>
                    <a:lnTo>
                      <a:pt x="5" y="3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21" name="Freeform 426"/>
              <p:cNvSpPr>
                <a:spLocks/>
              </p:cNvSpPr>
              <p:nvPr/>
            </p:nvSpPr>
            <p:spPr bwMode="auto">
              <a:xfrm>
                <a:off x="5944" y="1308"/>
                <a:ext cx="5" cy="26"/>
              </a:xfrm>
              <a:custGeom>
                <a:avLst/>
                <a:gdLst>
                  <a:gd name="T0" fmla="*/ 0 w 27"/>
                  <a:gd name="T1" fmla="*/ 0 h 102"/>
                  <a:gd name="T2" fmla="*/ 0 w 27"/>
                  <a:gd name="T3" fmla="*/ 0 h 102"/>
                  <a:gd name="T4" fmla="*/ 0 w 27"/>
                  <a:gd name="T5" fmla="*/ 0 h 1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7" h="102">
                    <a:moveTo>
                      <a:pt x="27" y="0"/>
                    </a:moveTo>
                    <a:lnTo>
                      <a:pt x="27" y="95"/>
                    </a:lnTo>
                    <a:lnTo>
                      <a:pt x="0" y="10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22" name="Freeform 427"/>
              <p:cNvSpPr>
                <a:spLocks/>
              </p:cNvSpPr>
              <p:nvPr/>
            </p:nvSpPr>
            <p:spPr bwMode="auto">
              <a:xfrm>
                <a:off x="5941" y="1336"/>
                <a:ext cx="19" cy="34"/>
              </a:xfrm>
              <a:custGeom>
                <a:avLst/>
                <a:gdLst>
                  <a:gd name="T0" fmla="*/ 0 w 98"/>
                  <a:gd name="T1" fmla="*/ 0 h 135"/>
                  <a:gd name="T2" fmla="*/ 0 w 98"/>
                  <a:gd name="T3" fmla="*/ 0 h 135"/>
                  <a:gd name="T4" fmla="*/ 0 w 98"/>
                  <a:gd name="T5" fmla="*/ 0 h 135"/>
                  <a:gd name="T6" fmla="*/ 0 w 98"/>
                  <a:gd name="T7" fmla="*/ 0 h 13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8" h="135">
                    <a:moveTo>
                      <a:pt x="0" y="8"/>
                    </a:moveTo>
                    <a:lnTo>
                      <a:pt x="0" y="135"/>
                    </a:lnTo>
                    <a:lnTo>
                      <a:pt x="98" y="115"/>
                    </a:lnTo>
                    <a:lnTo>
                      <a:pt x="98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23" name="Line 428"/>
              <p:cNvSpPr>
                <a:spLocks noChangeShapeType="1"/>
              </p:cNvSpPr>
              <p:nvPr/>
            </p:nvSpPr>
            <p:spPr bwMode="auto">
              <a:xfrm flipV="1">
                <a:off x="5966" y="1327"/>
                <a:ext cx="1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24" name="Freeform 429"/>
              <p:cNvSpPr>
                <a:spLocks/>
              </p:cNvSpPr>
              <p:nvPr/>
            </p:nvSpPr>
            <p:spPr bwMode="auto">
              <a:xfrm>
                <a:off x="5910" y="1331"/>
                <a:ext cx="56" cy="8"/>
              </a:xfrm>
              <a:custGeom>
                <a:avLst/>
                <a:gdLst>
                  <a:gd name="T0" fmla="*/ 0 w 280"/>
                  <a:gd name="T1" fmla="*/ 0 h 32"/>
                  <a:gd name="T2" fmla="*/ 0 w 280"/>
                  <a:gd name="T3" fmla="*/ 0 h 32"/>
                  <a:gd name="T4" fmla="*/ 0 w 280"/>
                  <a:gd name="T5" fmla="*/ 0 h 32"/>
                  <a:gd name="T6" fmla="*/ 0 w 280"/>
                  <a:gd name="T7" fmla="*/ 0 h 32"/>
                  <a:gd name="T8" fmla="*/ 0 w 280"/>
                  <a:gd name="T9" fmla="*/ 0 h 32"/>
                  <a:gd name="T10" fmla="*/ 0 w 280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80" h="32">
                    <a:moveTo>
                      <a:pt x="280" y="16"/>
                    </a:moveTo>
                    <a:lnTo>
                      <a:pt x="208" y="32"/>
                    </a:lnTo>
                    <a:lnTo>
                      <a:pt x="0" y="12"/>
                    </a:lnTo>
                    <a:lnTo>
                      <a:pt x="42" y="1"/>
                    </a:lnTo>
                    <a:lnTo>
                      <a:pt x="42" y="0"/>
                    </a:lnTo>
                    <a:lnTo>
                      <a:pt x="42" y="16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25" name="Freeform 430"/>
              <p:cNvSpPr>
                <a:spLocks/>
              </p:cNvSpPr>
              <p:nvPr/>
            </p:nvSpPr>
            <p:spPr bwMode="auto">
              <a:xfrm>
                <a:off x="5910" y="1334"/>
                <a:ext cx="31" cy="36"/>
              </a:xfrm>
              <a:custGeom>
                <a:avLst/>
                <a:gdLst>
                  <a:gd name="T0" fmla="*/ 0 w 156"/>
                  <a:gd name="T1" fmla="*/ 0 h 144"/>
                  <a:gd name="T2" fmla="*/ 0 w 156"/>
                  <a:gd name="T3" fmla="*/ 0 h 144"/>
                  <a:gd name="T4" fmla="*/ 0 w 156"/>
                  <a:gd name="T5" fmla="*/ 0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6" h="144">
                    <a:moveTo>
                      <a:pt x="0" y="0"/>
                    </a:moveTo>
                    <a:lnTo>
                      <a:pt x="0" y="129"/>
                    </a:lnTo>
                    <a:lnTo>
                      <a:pt x="156" y="14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26" name="Freeform 431"/>
              <p:cNvSpPr>
                <a:spLocks/>
              </p:cNvSpPr>
              <p:nvPr/>
            </p:nvSpPr>
            <p:spPr bwMode="auto">
              <a:xfrm>
                <a:off x="5939" y="1365"/>
                <a:ext cx="20" cy="12"/>
              </a:xfrm>
              <a:custGeom>
                <a:avLst/>
                <a:gdLst>
                  <a:gd name="T0" fmla="*/ 0 w 98"/>
                  <a:gd name="T1" fmla="*/ 0 h 49"/>
                  <a:gd name="T2" fmla="*/ 0 w 98"/>
                  <a:gd name="T3" fmla="*/ 0 h 49"/>
                  <a:gd name="T4" fmla="*/ 0 w 98"/>
                  <a:gd name="T5" fmla="*/ 0 h 4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8" h="49">
                    <a:moveTo>
                      <a:pt x="0" y="49"/>
                    </a:moveTo>
                    <a:lnTo>
                      <a:pt x="98" y="29"/>
                    </a:lnTo>
                    <a:lnTo>
                      <a:pt x="98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27" name="Freeform 432"/>
              <p:cNvSpPr>
                <a:spLocks/>
              </p:cNvSpPr>
              <p:nvPr/>
            </p:nvSpPr>
            <p:spPr bwMode="auto">
              <a:xfrm>
                <a:off x="5912" y="1361"/>
                <a:ext cx="87" cy="95"/>
              </a:xfrm>
              <a:custGeom>
                <a:avLst/>
                <a:gdLst>
                  <a:gd name="T0" fmla="*/ 0 w 435"/>
                  <a:gd name="T1" fmla="*/ 0 h 378"/>
                  <a:gd name="T2" fmla="*/ 0 w 435"/>
                  <a:gd name="T3" fmla="*/ 0 h 378"/>
                  <a:gd name="T4" fmla="*/ 0 w 435"/>
                  <a:gd name="T5" fmla="*/ 0 h 378"/>
                  <a:gd name="T6" fmla="*/ 0 w 435"/>
                  <a:gd name="T7" fmla="*/ 0 h 378"/>
                  <a:gd name="T8" fmla="*/ 0 w 435"/>
                  <a:gd name="T9" fmla="*/ 0 h 378"/>
                  <a:gd name="T10" fmla="*/ 0 w 435"/>
                  <a:gd name="T11" fmla="*/ 0 h 378"/>
                  <a:gd name="T12" fmla="*/ 0 w 435"/>
                  <a:gd name="T13" fmla="*/ 0 h 378"/>
                  <a:gd name="T14" fmla="*/ 0 w 435"/>
                  <a:gd name="T15" fmla="*/ 0 h 378"/>
                  <a:gd name="T16" fmla="*/ 0 w 435"/>
                  <a:gd name="T17" fmla="*/ 0 h 378"/>
                  <a:gd name="T18" fmla="*/ 0 w 435"/>
                  <a:gd name="T19" fmla="*/ 0 h 378"/>
                  <a:gd name="T20" fmla="*/ 0 w 435"/>
                  <a:gd name="T21" fmla="*/ 0 h 37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35" h="378">
                    <a:moveTo>
                      <a:pt x="242" y="0"/>
                    </a:moveTo>
                    <a:lnTo>
                      <a:pt x="418" y="15"/>
                    </a:lnTo>
                    <a:lnTo>
                      <a:pt x="426" y="15"/>
                    </a:lnTo>
                    <a:lnTo>
                      <a:pt x="41" y="90"/>
                    </a:lnTo>
                    <a:lnTo>
                      <a:pt x="1" y="375"/>
                    </a:lnTo>
                    <a:lnTo>
                      <a:pt x="0" y="378"/>
                    </a:lnTo>
                    <a:lnTo>
                      <a:pt x="400" y="287"/>
                    </a:lnTo>
                    <a:lnTo>
                      <a:pt x="435" y="241"/>
                    </a:lnTo>
                    <a:lnTo>
                      <a:pt x="435" y="21"/>
                    </a:lnTo>
                    <a:lnTo>
                      <a:pt x="432" y="16"/>
                    </a:lnTo>
                    <a:lnTo>
                      <a:pt x="426" y="1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28" name="Freeform 433"/>
              <p:cNvSpPr>
                <a:spLocks/>
              </p:cNvSpPr>
              <p:nvPr/>
            </p:nvSpPr>
            <p:spPr bwMode="auto">
              <a:xfrm>
                <a:off x="5988" y="1272"/>
                <a:ext cx="4" cy="49"/>
              </a:xfrm>
              <a:custGeom>
                <a:avLst/>
                <a:gdLst>
                  <a:gd name="T0" fmla="*/ 0 w 16"/>
                  <a:gd name="T1" fmla="*/ 0 h 194"/>
                  <a:gd name="T2" fmla="*/ 0 w 16"/>
                  <a:gd name="T3" fmla="*/ 0 h 194"/>
                  <a:gd name="T4" fmla="*/ 0 w 16"/>
                  <a:gd name="T5" fmla="*/ 0 h 194"/>
                  <a:gd name="T6" fmla="*/ 0 w 16"/>
                  <a:gd name="T7" fmla="*/ 0 h 194"/>
                  <a:gd name="T8" fmla="*/ 0 w 16"/>
                  <a:gd name="T9" fmla="*/ 0 h 194"/>
                  <a:gd name="T10" fmla="*/ 0 w 16"/>
                  <a:gd name="T11" fmla="*/ 0 h 19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6" h="194">
                    <a:moveTo>
                      <a:pt x="16" y="194"/>
                    </a:moveTo>
                    <a:lnTo>
                      <a:pt x="16" y="11"/>
                    </a:lnTo>
                    <a:lnTo>
                      <a:pt x="16" y="14"/>
                    </a:lnTo>
                    <a:lnTo>
                      <a:pt x="15" y="6"/>
                    </a:lnTo>
                    <a:lnTo>
                      <a:pt x="8" y="1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29" name="Freeform 434"/>
              <p:cNvSpPr>
                <a:spLocks/>
              </p:cNvSpPr>
              <p:nvPr/>
            </p:nvSpPr>
            <p:spPr bwMode="auto">
              <a:xfrm>
                <a:off x="5892" y="1266"/>
                <a:ext cx="56" cy="4"/>
              </a:xfrm>
              <a:custGeom>
                <a:avLst/>
                <a:gdLst>
                  <a:gd name="T0" fmla="*/ 0 w 282"/>
                  <a:gd name="T1" fmla="*/ 0 h 16"/>
                  <a:gd name="T2" fmla="*/ 0 w 282"/>
                  <a:gd name="T3" fmla="*/ 0 h 16"/>
                  <a:gd name="T4" fmla="*/ 0 w 282"/>
                  <a:gd name="T5" fmla="*/ 0 h 16"/>
                  <a:gd name="T6" fmla="*/ 0 w 282"/>
                  <a:gd name="T7" fmla="*/ 0 h 1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2" h="16">
                    <a:moveTo>
                      <a:pt x="282" y="16"/>
                    </a:moveTo>
                    <a:lnTo>
                      <a:pt x="31" y="0"/>
                    </a:lnTo>
                    <a:lnTo>
                      <a:pt x="28" y="3"/>
                    </a:lnTo>
                    <a:lnTo>
                      <a:pt x="0" y="1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30" name="Line 435"/>
              <p:cNvSpPr>
                <a:spLocks noChangeShapeType="1"/>
              </p:cNvSpPr>
              <p:nvPr/>
            </p:nvSpPr>
            <p:spPr bwMode="auto">
              <a:xfrm>
                <a:off x="5895" y="1274"/>
                <a:ext cx="1" cy="5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31" name="Line 436"/>
              <p:cNvSpPr>
                <a:spLocks noChangeShapeType="1"/>
              </p:cNvSpPr>
              <p:nvPr/>
            </p:nvSpPr>
            <p:spPr bwMode="auto">
              <a:xfrm flipV="1">
                <a:off x="5900" y="1274"/>
                <a:ext cx="1" cy="5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32" name="Freeform 437"/>
              <p:cNvSpPr>
                <a:spLocks/>
              </p:cNvSpPr>
              <p:nvPr/>
            </p:nvSpPr>
            <p:spPr bwMode="auto">
              <a:xfrm>
                <a:off x="5900" y="1275"/>
                <a:ext cx="11" cy="14"/>
              </a:xfrm>
              <a:custGeom>
                <a:avLst/>
                <a:gdLst>
                  <a:gd name="T0" fmla="*/ 0 w 53"/>
                  <a:gd name="T1" fmla="*/ 0 h 54"/>
                  <a:gd name="T2" fmla="*/ 0 w 53"/>
                  <a:gd name="T3" fmla="*/ 0 h 54"/>
                  <a:gd name="T4" fmla="*/ 0 w 53"/>
                  <a:gd name="T5" fmla="*/ 0 h 54"/>
                  <a:gd name="T6" fmla="*/ 0 w 53"/>
                  <a:gd name="T7" fmla="*/ 0 h 54"/>
                  <a:gd name="T8" fmla="*/ 0 w 53"/>
                  <a:gd name="T9" fmla="*/ 0 h 54"/>
                  <a:gd name="T10" fmla="*/ 0 w 53"/>
                  <a:gd name="T11" fmla="*/ 0 h 54"/>
                  <a:gd name="T12" fmla="*/ 0 w 53"/>
                  <a:gd name="T13" fmla="*/ 0 h 54"/>
                  <a:gd name="T14" fmla="*/ 0 w 53"/>
                  <a:gd name="T15" fmla="*/ 0 h 54"/>
                  <a:gd name="T16" fmla="*/ 0 w 53"/>
                  <a:gd name="T17" fmla="*/ 0 h 54"/>
                  <a:gd name="T18" fmla="*/ 0 w 53"/>
                  <a:gd name="T19" fmla="*/ 0 h 54"/>
                  <a:gd name="T20" fmla="*/ 0 w 53"/>
                  <a:gd name="T21" fmla="*/ 0 h 54"/>
                  <a:gd name="T22" fmla="*/ 0 w 53"/>
                  <a:gd name="T23" fmla="*/ 0 h 54"/>
                  <a:gd name="T24" fmla="*/ 0 w 53"/>
                  <a:gd name="T25" fmla="*/ 0 h 54"/>
                  <a:gd name="T26" fmla="*/ 0 w 53"/>
                  <a:gd name="T27" fmla="*/ 0 h 54"/>
                  <a:gd name="T28" fmla="*/ 0 w 53"/>
                  <a:gd name="T29" fmla="*/ 0 h 54"/>
                  <a:gd name="T30" fmla="*/ 0 w 53"/>
                  <a:gd name="T31" fmla="*/ 0 h 54"/>
                  <a:gd name="T32" fmla="*/ 0 w 53"/>
                  <a:gd name="T33" fmla="*/ 0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54">
                    <a:moveTo>
                      <a:pt x="10" y="5"/>
                    </a:moveTo>
                    <a:lnTo>
                      <a:pt x="4" y="13"/>
                    </a:lnTo>
                    <a:lnTo>
                      <a:pt x="0" y="24"/>
                    </a:lnTo>
                    <a:lnTo>
                      <a:pt x="4" y="34"/>
                    </a:lnTo>
                    <a:lnTo>
                      <a:pt x="9" y="44"/>
                    </a:lnTo>
                    <a:lnTo>
                      <a:pt x="17" y="52"/>
                    </a:lnTo>
                    <a:lnTo>
                      <a:pt x="27" y="54"/>
                    </a:lnTo>
                    <a:lnTo>
                      <a:pt x="37" y="54"/>
                    </a:lnTo>
                    <a:lnTo>
                      <a:pt x="45" y="50"/>
                    </a:lnTo>
                    <a:lnTo>
                      <a:pt x="52" y="41"/>
                    </a:lnTo>
                    <a:lnTo>
                      <a:pt x="53" y="29"/>
                    </a:lnTo>
                    <a:lnTo>
                      <a:pt x="52" y="19"/>
                    </a:lnTo>
                    <a:lnTo>
                      <a:pt x="45" y="10"/>
                    </a:lnTo>
                    <a:lnTo>
                      <a:pt x="37" y="3"/>
                    </a:lnTo>
                    <a:lnTo>
                      <a:pt x="27" y="0"/>
                    </a:lnTo>
                    <a:lnTo>
                      <a:pt x="18" y="2"/>
                    </a:lnTo>
                    <a:lnTo>
                      <a:pt x="10" y="5"/>
                    </a:lnTo>
                    <a:close/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33" name="Line 438"/>
              <p:cNvSpPr>
                <a:spLocks noChangeShapeType="1"/>
              </p:cNvSpPr>
              <p:nvPr/>
            </p:nvSpPr>
            <p:spPr bwMode="auto">
              <a:xfrm>
                <a:off x="5895" y="1274"/>
                <a:ext cx="45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34" name="Freeform 439"/>
              <p:cNvSpPr>
                <a:spLocks/>
              </p:cNvSpPr>
              <p:nvPr/>
            </p:nvSpPr>
            <p:spPr bwMode="auto">
              <a:xfrm>
                <a:off x="5922" y="1306"/>
                <a:ext cx="23" cy="21"/>
              </a:xfrm>
              <a:custGeom>
                <a:avLst/>
                <a:gdLst>
                  <a:gd name="T0" fmla="*/ 0 w 116"/>
                  <a:gd name="T1" fmla="*/ 0 h 84"/>
                  <a:gd name="T2" fmla="*/ 0 w 116"/>
                  <a:gd name="T3" fmla="*/ 0 h 84"/>
                  <a:gd name="T4" fmla="*/ 0 w 116"/>
                  <a:gd name="T5" fmla="*/ 0 h 84"/>
                  <a:gd name="T6" fmla="*/ 0 w 116"/>
                  <a:gd name="T7" fmla="*/ 0 h 8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16" h="84">
                    <a:moveTo>
                      <a:pt x="116" y="0"/>
                    </a:moveTo>
                    <a:lnTo>
                      <a:pt x="111" y="12"/>
                    </a:lnTo>
                    <a:lnTo>
                      <a:pt x="101" y="20"/>
                    </a:lnTo>
                    <a:lnTo>
                      <a:pt x="0" y="8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35" name="Line 440"/>
              <p:cNvSpPr>
                <a:spLocks noChangeShapeType="1"/>
              </p:cNvSpPr>
              <p:nvPr/>
            </p:nvSpPr>
            <p:spPr bwMode="auto">
              <a:xfrm flipV="1">
                <a:off x="5949" y="1321"/>
                <a:ext cx="43" cy="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36" name="Freeform 441"/>
              <p:cNvSpPr>
                <a:spLocks/>
              </p:cNvSpPr>
              <p:nvPr/>
            </p:nvSpPr>
            <p:spPr bwMode="auto">
              <a:xfrm>
                <a:off x="5912" y="1366"/>
                <a:ext cx="27" cy="11"/>
              </a:xfrm>
              <a:custGeom>
                <a:avLst/>
                <a:gdLst>
                  <a:gd name="T0" fmla="*/ 0 w 135"/>
                  <a:gd name="T1" fmla="*/ 0 h 45"/>
                  <a:gd name="T2" fmla="*/ 0 w 135"/>
                  <a:gd name="T3" fmla="*/ 0 h 45"/>
                  <a:gd name="T4" fmla="*/ 0 w 135"/>
                  <a:gd name="T5" fmla="*/ 0 h 4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5" h="45">
                    <a:moveTo>
                      <a:pt x="135" y="45"/>
                    </a:moveTo>
                    <a:lnTo>
                      <a:pt x="0" y="31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37" name="Freeform 442"/>
              <p:cNvSpPr>
                <a:spLocks/>
              </p:cNvSpPr>
              <p:nvPr/>
            </p:nvSpPr>
            <p:spPr bwMode="auto">
              <a:xfrm>
                <a:off x="5871" y="1384"/>
                <a:ext cx="48" cy="68"/>
              </a:xfrm>
              <a:custGeom>
                <a:avLst/>
                <a:gdLst>
                  <a:gd name="T0" fmla="*/ 0 w 242"/>
                  <a:gd name="T1" fmla="*/ 0 h 272"/>
                  <a:gd name="T2" fmla="*/ 0 w 242"/>
                  <a:gd name="T3" fmla="*/ 0 h 272"/>
                  <a:gd name="T4" fmla="*/ 0 w 242"/>
                  <a:gd name="T5" fmla="*/ 0 h 272"/>
                  <a:gd name="T6" fmla="*/ 0 w 242"/>
                  <a:gd name="T7" fmla="*/ 0 h 272"/>
                  <a:gd name="T8" fmla="*/ 0 w 242"/>
                  <a:gd name="T9" fmla="*/ 0 h 272"/>
                  <a:gd name="T10" fmla="*/ 0 w 242"/>
                  <a:gd name="T11" fmla="*/ 0 h 272"/>
                  <a:gd name="T12" fmla="*/ 0 w 242"/>
                  <a:gd name="T13" fmla="*/ 0 h 272"/>
                  <a:gd name="T14" fmla="*/ 0 w 242"/>
                  <a:gd name="T15" fmla="*/ 0 h 272"/>
                  <a:gd name="T16" fmla="*/ 0 w 242"/>
                  <a:gd name="T17" fmla="*/ 0 h 27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42" h="272">
                    <a:moveTo>
                      <a:pt x="199" y="19"/>
                    </a:moveTo>
                    <a:lnTo>
                      <a:pt x="198" y="19"/>
                    </a:lnTo>
                    <a:lnTo>
                      <a:pt x="6" y="0"/>
                    </a:lnTo>
                    <a:lnTo>
                      <a:pt x="0" y="5"/>
                    </a:lnTo>
                    <a:lnTo>
                      <a:pt x="0" y="251"/>
                    </a:lnTo>
                    <a:lnTo>
                      <a:pt x="199" y="272"/>
                    </a:lnTo>
                    <a:lnTo>
                      <a:pt x="199" y="20"/>
                    </a:lnTo>
                    <a:lnTo>
                      <a:pt x="199" y="19"/>
                    </a:lnTo>
                    <a:lnTo>
                      <a:pt x="242" y="1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38" name="Freeform 443"/>
              <p:cNvSpPr>
                <a:spLocks/>
              </p:cNvSpPr>
              <p:nvPr/>
            </p:nvSpPr>
            <p:spPr bwMode="auto">
              <a:xfrm>
                <a:off x="5794" y="1283"/>
                <a:ext cx="92" cy="95"/>
              </a:xfrm>
              <a:custGeom>
                <a:avLst/>
                <a:gdLst>
                  <a:gd name="T0" fmla="*/ 0 w 461"/>
                  <a:gd name="T1" fmla="*/ 0 h 379"/>
                  <a:gd name="T2" fmla="*/ 0 w 461"/>
                  <a:gd name="T3" fmla="*/ 0 h 379"/>
                  <a:gd name="T4" fmla="*/ 0 w 461"/>
                  <a:gd name="T5" fmla="*/ 0 h 379"/>
                  <a:gd name="T6" fmla="*/ 0 w 461"/>
                  <a:gd name="T7" fmla="*/ 0 h 379"/>
                  <a:gd name="T8" fmla="*/ 0 w 461"/>
                  <a:gd name="T9" fmla="*/ 0 h 379"/>
                  <a:gd name="T10" fmla="*/ 0 w 461"/>
                  <a:gd name="T11" fmla="*/ 0 h 379"/>
                  <a:gd name="T12" fmla="*/ 0 w 461"/>
                  <a:gd name="T13" fmla="*/ 0 h 379"/>
                  <a:gd name="T14" fmla="*/ 0 w 461"/>
                  <a:gd name="T15" fmla="*/ 0 h 379"/>
                  <a:gd name="T16" fmla="*/ 0 w 461"/>
                  <a:gd name="T17" fmla="*/ 0 h 37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61" h="379">
                    <a:moveTo>
                      <a:pt x="461" y="379"/>
                    </a:moveTo>
                    <a:lnTo>
                      <a:pt x="461" y="127"/>
                    </a:lnTo>
                    <a:lnTo>
                      <a:pt x="106" y="100"/>
                    </a:lnTo>
                    <a:lnTo>
                      <a:pt x="106" y="130"/>
                    </a:lnTo>
                    <a:lnTo>
                      <a:pt x="106" y="122"/>
                    </a:lnTo>
                    <a:lnTo>
                      <a:pt x="0" y="137"/>
                    </a:lnTo>
                    <a:lnTo>
                      <a:pt x="0" y="28"/>
                    </a:lnTo>
                    <a:lnTo>
                      <a:pt x="193" y="0"/>
                    </a:lnTo>
                    <a:lnTo>
                      <a:pt x="193" y="6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39" name="Line 444"/>
              <p:cNvSpPr>
                <a:spLocks noChangeShapeType="1"/>
              </p:cNvSpPr>
              <p:nvPr/>
            </p:nvSpPr>
            <p:spPr bwMode="auto">
              <a:xfrm flipH="1">
                <a:off x="5815" y="1300"/>
                <a:ext cx="12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40" name="Freeform 445"/>
              <p:cNvSpPr>
                <a:spLocks/>
              </p:cNvSpPr>
              <p:nvPr/>
            </p:nvSpPr>
            <p:spPr bwMode="auto">
              <a:xfrm>
                <a:off x="5820" y="1315"/>
                <a:ext cx="63" cy="68"/>
              </a:xfrm>
              <a:custGeom>
                <a:avLst/>
                <a:gdLst>
                  <a:gd name="T0" fmla="*/ 0 w 314"/>
                  <a:gd name="T1" fmla="*/ 0 h 275"/>
                  <a:gd name="T2" fmla="*/ 0 w 314"/>
                  <a:gd name="T3" fmla="*/ 0 h 275"/>
                  <a:gd name="T4" fmla="*/ 0 w 314"/>
                  <a:gd name="T5" fmla="*/ 0 h 275"/>
                  <a:gd name="T6" fmla="*/ 0 w 314"/>
                  <a:gd name="T7" fmla="*/ 0 h 275"/>
                  <a:gd name="T8" fmla="*/ 0 w 314"/>
                  <a:gd name="T9" fmla="*/ 0 h 275"/>
                  <a:gd name="T10" fmla="*/ 0 w 314"/>
                  <a:gd name="T11" fmla="*/ 0 h 275"/>
                  <a:gd name="T12" fmla="*/ 0 w 314"/>
                  <a:gd name="T13" fmla="*/ 0 h 275"/>
                  <a:gd name="T14" fmla="*/ 0 w 314"/>
                  <a:gd name="T15" fmla="*/ 0 h 275"/>
                  <a:gd name="T16" fmla="*/ 0 w 314"/>
                  <a:gd name="T17" fmla="*/ 0 h 2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14" h="275">
                    <a:moveTo>
                      <a:pt x="0" y="0"/>
                    </a:moveTo>
                    <a:lnTo>
                      <a:pt x="275" y="24"/>
                    </a:lnTo>
                    <a:lnTo>
                      <a:pt x="275" y="127"/>
                    </a:lnTo>
                    <a:lnTo>
                      <a:pt x="302" y="150"/>
                    </a:lnTo>
                    <a:lnTo>
                      <a:pt x="308" y="155"/>
                    </a:lnTo>
                    <a:lnTo>
                      <a:pt x="314" y="160"/>
                    </a:lnTo>
                    <a:lnTo>
                      <a:pt x="314" y="207"/>
                    </a:lnTo>
                    <a:lnTo>
                      <a:pt x="275" y="229"/>
                    </a:lnTo>
                    <a:lnTo>
                      <a:pt x="275" y="27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41" name="Line 446"/>
              <p:cNvSpPr>
                <a:spLocks noChangeShapeType="1"/>
              </p:cNvSpPr>
              <p:nvPr/>
            </p:nvSpPr>
            <p:spPr bwMode="auto">
              <a:xfrm flipV="1">
                <a:off x="5883" y="1370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42" name="Freeform 447"/>
              <p:cNvSpPr>
                <a:spLocks/>
              </p:cNvSpPr>
              <p:nvPr/>
            </p:nvSpPr>
            <p:spPr bwMode="auto">
              <a:xfrm>
                <a:off x="5867" y="1371"/>
                <a:ext cx="44" cy="85"/>
              </a:xfrm>
              <a:custGeom>
                <a:avLst/>
                <a:gdLst>
                  <a:gd name="T0" fmla="*/ 0 w 219"/>
                  <a:gd name="T1" fmla="*/ 0 h 339"/>
                  <a:gd name="T2" fmla="*/ 0 w 219"/>
                  <a:gd name="T3" fmla="*/ 0 h 339"/>
                  <a:gd name="T4" fmla="*/ 0 w 219"/>
                  <a:gd name="T5" fmla="*/ 0 h 339"/>
                  <a:gd name="T6" fmla="*/ 0 w 219"/>
                  <a:gd name="T7" fmla="*/ 0 h 339"/>
                  <a:gd name="T8" fmla="*/ 0 w 219"/>
                  <a:gd name="T9" fmla="*/ 0 h 339"/>
                  <a:gd name="T10" fmla="*/ 0 w 219"/>
                  <a:gd name="T11" fmla="*/ 0 h 339"/>
                  <a:gd name="T12" fmla="*/ 0 w 219"/>
                  <a:gd name="T13" fmla="*/ 0 h 339"/>
                  <a:gd name="T14" fmla="*/ 0 w 219"/>
                  <a:gd name="T15" fmla="*/ 0 h 33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19" h="339">
                    <a:moveTo>
                      <a:pt x="32" y="0"/>
                    </a:moveTo>
                    <a:lnTo>
                      <a:pt x="5" y="17"/>
                    </a:lnTo>
                    <a:lnTo>
                      <a:pt x="5" y="205"/>
                    </a:lnTo>
                    <a:lnTo>
                      <a:pt x="19" y="202"/>
                    </a:lnTo>
                    <a:lnTo>
                      <a:pt x="19" y="195"/>
                    </a:lnTo>
                    <a:lnTo>
                      <a:pt x="0" y="313"/>
                    </a:lnTo>
                    <a:lnTo>
                      <a:pt x="6" y="319"/>
                    </a:lnTo>
                    <a:lnTo>
                      <a:pt x="219" y="33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43" name="Freeform 448"/>
              <p:cNvSpPr>
                <a:spLocks/>
              </p:cNvSpPr>
              <p:nvPr/>
            </p:nvSpPr>
            <p:spPr bwMode="auto">
              <a:xfrm>
                <a:off x="5874" y="1405"/>
                <a:ext cx="26" cy="34"/>
              </a:xfrm>
              <a:custGeom>
                <a:avLst/>
                <a:gdLst>
                  <a:gd name="T0" fmla="*/ 0 w 130"/>
                  <a:gd name="T1" fmla="*/ 0 h 136"/>
                  <a:gd name="T2" fmla="*/ 0 w 130"/>
                  <a:gd name="T3" fmla="*/ 0 h 136"/>
                  <a:gd name="T4" fmla="*/ 0 w 130"/>
                  <a:gd name="T5" fmla="*/ 0 h 136"/>
                  <a:gd name="T6" fmla="*/ 0 w 130"/>
                  <a:gd name="T7" fmla="*/ 0 h 136"/>
                  <a:gd name="T8" fmla="*/ 0 w 130"/>
                  <a:gd name="T9" fmla="*/ 0 h 136"/>
                  <a:gd name="T10" fmla="*/ 0 w 130"/>
                  <a:gd name="T11" fmla="*/ 0 h 136"/>
                  <a:gd name="T12" fmla="*/ 0 w 130"/>
                  <a:gd name="T13" fmla="*/ 0 h 136"/>
                  <a:gd name="T14" fmla="*/ 0 w 130"/>
                  <a:gd name="T15" fmla="*/ 0 h 136"/>
                  <a:gd name="T16" fmla="*/ 0 w 130"/>
                  <a:gd name="T17" fmla="*/ 0 h 136"/>
                  <a:gd name="T18" fmla="*/ 0 w 130"/>
                  <a:gd name="T19" fmla="*/ 0 h 136"/>
                  <a:gd name="T20" fmla="*/ 0 w 130"/>
                  <a:gd name="T21" fmla="*/ 0 h 136"/>
                  <a:gd name="T22" fmla="*/ 0 w 130"/>
                  <a:gd name="T23" fmla="*/ 0 h 136"/>
                  <a:gd name="T24" fmla="*/ 0 w 130"/>
                  <a:gd name="T25" fmla="*/ 0 h 136"/>
                  <a:gd name="T26" fmla="*/ 0 w 130"/>
                  <a:gd name="T27" fmla="*/ 0 h 136"/>
                  <a:gd name="T28" fmla="*/ 0 w 130"/>
                  <a:gd name="T29" fmla="*/ 0 h 136"/>
                  <a:gd name="T30" fmla="*/ 0 w 130"/>
                  <a:gd name="T31" fmla="*/ 0 h 136"/>
                  <a:gd name="T32" fmla="*/ 0 w 130"/>
                  <a:gd name="T33" fmla="*/ 0 h 136"/>
                  <a:gd name="T34" fmla="*/ 0 w 130"/>
                  <a:gd name="T35" fmla="*/ 0 h 136"/>
                  <a:gd name="T36" fmla="*/ 0 w 130"/>
                  <a:gd name="T37" fmla="*/ 0 h 136"/>
                  <a:gd name="T38" fmla="*/ 0 w 130"/>
                  <a:gd name="T39" fmla="*/ 0 h 136"/>
                  <a:gd name="T40" fmla="*/ 0 w 130"/>
                  <a:gd name="T41" fmla="*/ 0 h 1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30" h="136">
                    <a:moveTo>
                      <a:pt x="119" y="111"/>
                    </a:moveTo>
                    <a:lnTo>
                      <a:pt x="129" y="90"/>
                    </a:lnTo>
                    <a:lnTo>
                      <a:pt x="130" y="61"/>
                    </a:lnTo>
                    <a:lnTo>
                      <a:pt x="122" y="35"/>
                    </a:lnTo>
                    <a:lnTo>
                      <a:pt x="105" y="15"/>
                    </a:lnTo>
                    <a:lnTo>
                      <a:pt x="86" y="3"/>
                    </a:lnTo>
                    <a:lnTo>
                      <a:pt x="62" y="0"/>
                    </a:lnTo>
                    <a:lnTo>
                      <a:pt x="59" y="0"/>
                    </a:lnTo>
                    <a:lnTo>
                      <a:pt x="51" y="1"/>
                    </a:lnTo>
                    <a:lnTo>
                      <a:pt x="28" y="8"/>
                    </a:lnTo>
                    <a:lnTo>
                      <a:pt x="11" y="26"/>
                    </a:lnTo>
                    <a:lnTo>
                      <a:pt x="1" y="49"/>
                    </a:lnTo>
                    <a:lnTo>
                      <a:pt x="0" y="75"/>
                    </a:lnTo>
                    <a:lnTo>
                      <a:pt x="8" y="101"/>
                    </a:lnTo>
                    <a:lnTo>
                      <a:pt x="23" y="120"/>
                    </a:lnTo>
                    <a:lnTo>
                      <a:pt x="45" y="134"/>
                    </a:lnTo>
                    <a:lnTo>
                      <a:pt x="67" y="136"/>
                    </a:lnTo>
                    <a:lnTo>
                      <a:pt x="88" y="130"/>
                    </a:lnTo>
                    <a:lnTo>
                      <a:pt x="105" y="114"/>
                    </a:lnTo>
                    <a:lnTo>
                      <a:pt x="116" y="90"/>
                    </a:lnTo>
                    <a:lnTo>
                      <a:pt x="119" y="6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44" name="Freeform 449"/>
              <p:cNvSpPr>
                <a:spLocks/>
              </p:cNvSpPr>
              <p:nvPr/>
            </p:nvSpPr>
            <p:spPr bwMode="auto">
              <a:xfrm>
                <a:off x="5884" y="1406"/>
                <a:ext cx="14" cy="15"/>
              </a:xfrm>
              <a:custGeom>
                <a:avLst/>
                <a:gdLst>
                  <a:gd name="T0" fmla="*/ 0 w 68"/>
                  <a:gd name="T1" fmla="*/ 0 h 60"/>
                  <a:gd name="T2" fmla="*/ 0 w 68"/>
                  <a:gd name="T3" fmla="*/ 0 h 60"/>
                  <a:gd name="T4" fmla="*/ 0 w 68"/>
                  <a:gd name="T5" fmla="*/ 0 h 60"/>
                  <a:gd name="T6" fmla="*/ 0 w 68"/>
                  <a:gd name="T7" fmla="*/ 0 h 60"/>
                  <a:gd name="T8" fmla="*/ 0 w 68"/>
                  <a:gd name="T9" fmla="*/ 0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8" h="60">
                    <a:moveTo>
                      <a:pt x="68" y="60"/>
                    </a:moveTo>
                    <a:lnTo>
                      <a:pt x="60" y="35"/>
                    </a:lnTo>
                    <a:lnTo>
                      <a:pt x="43" y="15"/>
                    </a:lnTo>
                    <a:lnTo>
                      <a:pt x="22" y="2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45" name="Freeform 450"/>
              <p:cNvSpPr>
                <a:spLocks/>
              </p:cNvSpPr>
              <p:nvPr/>
            </p:nvSpPr>
            <p:spPr bwMode="auto">
              <a:xfrm>
                <a:off x="5877" y="1414"/>
                <a:ext cx="12" cy="18"/>
              </a:xfrm>
              <a:custGeom>
                <a:avLst/>
                <a:gdLst>
                  <a:gd name="T0" fmla="*/ 0 w 63"/>
                  <a:gd name="T1" fmla="*/ 0 h 73"/>
                  <a:gd name="T2" fmla="*/ 0 w 63"/>
                  <a:gd name="T3" fmla="*/ 0 h 73"/>
                  <a:gd name="T4" fmla="*/ 0 w 63"/>
                  <a:gd name="T5" fmla="*/ 0 h 73"/>
                  <a:gd name="T6" fmla="*/ 0 w 63"/>
                  <a:gd name="T7" fmla="*/ 0 h 73"/>
                  <a:gd name="T8" fmla="*/ 0 w 63"/>
                  <a:gd name="T9" fmla="*/ 0 h 73"/>
                  <a:gd name="T10" fmla="*/ 0 w 63"/>
                  <a:gd name="T11" fmla="*/ 0 h 73"/>
                  <a:gd name="T12" fmla="*/ 0 w 63"/>
                  <a:gd name="T13" fmla="*/ 0 h 73"/>
                  <a:gd name="T14" fmla="*/ 0 w 63"/>
                  <a:gd name="T15" fmla="*/ 0 h 73"/>
                  <a:gd name="T16" fmla="*/ 0 w 63"/>
                  <a:gd name="T17" fmla="*/ 0 h 73"/>
                  <a:gd name="T18" fmla="*/ 0 w 63"/>
                  <a:gd name="T19" fmla="*/ 0 h 73"/>
                  <a:gd name="T20" fmla="*/ 0 w 63"/>
                  <a:gd name="T21" fmla="*/ 0 h 73"/>
                  <a:gd name="T22" fmla="*/ 0 w 63"/>
                  <a:gd name="T23" fmla="*/ 0 h 73"/>
                  <a:gd name="T24" fmla="*/ 0 w 63"/>
                  <a:gd name="T25" fmla="*/ 0 h 73"/>
                  <a:gd name="T26" fmla="*/ 0 w 63"/>
                  <a:gd name="T27" fmla="*/ 0 h 73"/>
                  <a:gd name="T28" fmla="*/ 0 w 63"/>
                  <a:gd name="T29" fmla="*/ 0 h 73"/>
                  <a:gd name="T30" fmla="*/ 0 w 63"/>
                  <a:gd name="T31" fmla="*/ 0 h 73"/>
                  <a:gd name="T32" fmla="*/ 0 w 63"/>
                  <a:gd name="T33" fmla="*/ 0 h 73"/>
                  <a:gd name="T34" fmla="*/ 0 w 63"/>
                  <a:gd name="T35" fmla="*/ 0 h 73"/>
                  <a:gd name="T36" fmla="*/ 0 w 63"/>
                  <a:gd name="T37" fmla="*/ 0 h 73"/>
                  <a:gd name="T38" fmla="*/ 0 w 63"/>
                  <a:gd name="T39" fmla="*/ 0 h 73"/>
                  <a:gd name="T40" fmla="*/ 0 w 63"/>
                  <a:gd name="T41" fmla="*/ 0 h 73"/>
                  <a:gd name="T42" fmla="*/ 0 w 63"/>
                  <a:gd name="T43" fmla="*/ 0 h 73"/>
                  <a:gd name="T44" fmla="*/ 0 w 63"/>
                  <a:gd name="T45" fmla="*/ 0 h 73"/>
                  <a:gd name="T46" fmla="*/ 0 w 63"/>
                  <a:gd name="T47" fmla="*/ 0 h 7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63" h="73">
                    <a:moveTo>
                      <a:pt x="33" y="0"/>
                    </a:moveTo>
                    <a:lnTo>
                      <a:pt x="22" y="0"/>
                    </a:lnTo>
                    <a:lnTo>
                      <a:pt x="11" y="5"/>
                    </a:lnTo>
                    <a:lnTo>
                      <a:pt x="3" y="15"/>
                    </a:lnTo>
                    <a:lnTo>
                      <a:pt x="0" y="29"/>
                    </a:lnTo>
                    <a:lnTo>
                      <a:pt x="1" y="44"/>
                    </a:lnTo>
                    <a:lnTo>
                      <a:pt x="7" y="58"/>
                    </a:lnTo>
                    <a:lnTo>
                      <a:pt x="18" y="68"/>
                    </a:lnTo>
                    <a:lnTo>
                      <a:pt x="31" y="73"/>
                    </a:lnTo>
                    <a:lnTo>
                      <a:pt x="41" y="73"/>
                    </a:lnTo>
                    <a:lnTo>
                      <a:pt x="51" y="68"/>
                    </a:lnTo>
                    <a:lnTo>
                      <a:pt x="59" y="58"/>
                    </a:lnTo>
                    <a:lnTo>
                      <a:pt x="63" y="44"/>
                    </a:lnTo>
                    <a:lnTo>
                      <a:pt x="60" y="29"/>
                    </a:lnTo>
                    <a:lnTo>
                      <a:pt x="54" y="15"/>
                    </a:lnTo>
                    <a:lnTo>
                      <a:pt x="46" y="7"/>
                    </a:lnTo>
                    <a:lnTo>
                      <a:pt x="33" y="0"/>
                    </a:lnTo>
                    <a:lnTo>
                      <a:pt x="42" y="5"/>
                    </a:lnTo>
                    <a:lnTo>
                      <a:pt x="41" y="9"/>
                    </a:lnTo>
                    <a:lnTo>
                      <a:pt x="38" y="22"/>
                    </a:lnTo>
                    <a:lnTo>
                      <a:pt x="40" y="37"/>
                    </a:lnTo>
                    <a:lnTo>
                      <a:pt x="46" y="50"/>
                    </a:lnTo>
                    <a:lnTo>
                      <a:pt x="54" y="61"/>
                    </a:lnTo>
                    <a:lnTo>
                      <a:pt x="57" y="6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46" name="Freeform 451"/>
              <p:cNvSpPr>
                <a:spLocks/>
              </p:cNvSpPr>
              <p:nvPr/>
            </p:nvSpPr>
            <p:spPr bwMode="auto">
              <a:xfrm>
                <a:off x="5888" y="1433"/>
                <a:ext cx="10" cy="6"/>
              </a:xfrm>
              <a:custGeom>
                <a:avLst/>
                <a:gdLst>
                  <a:gd name="T0" fmla="*/ 0 w 47"/>
                  <a:gd name="T1" fmla="*/ 0 h 24"/>
                  <a:gd name="T2" fmla="*/ 0 w 47"/>
                  <a:gd name="T3" fmla="*/ 0 h 24"/>
                  <a:gd name="T4" fmla="*/ 0 w 47"/>
                  <a:gd name="T5" fmla="*/ 0 h 24"/>
                  <a:gd name="T6" fmla="*/ 0 w 47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" h="24">
                    <a:moveTo>
                      <a:pt x="0" y="24"/>
                    </a:moveTo>
                    <a:lnTo>
                      <a:pt x="6" y="24"/>
                    </a:lnTo>
                    <a:lnTo>
                      <a:pt x="27" y="16"/>
                    </a:lnTo>
                    <a:lnTo>
                      <a:pt x="47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47" name="Line 452"/>
              <p:cNvSpPr>
                <a:spLocks noChangeShapeType="1"/>
              </p:cNvSpPr>
              <p:nvPr/>
            </p:nvSpPr>
            <p:spPr bwMode="auto">
              <a:xfrm flipH="1" flipV="1">
                <a:off x="5817" y="1421"/>
                <a:ext cx="53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48" name="Freeform 453"/>
              <p:cNvSpPr>
                <a:spLocks/>
              </p:cNvSpPr>
              <p:nvPr/>
            </p:nvSpPr>
            <p:spPr bwMode="auto">
              <a:xfrm>
                <a:off x="5806" y="1315"/>
                <a:ext cx="14" cy="106"/>
              </a:xfrm>
              <a:custGeom>
                <a:avLst/>
                <a:gdLst>
                  <a:gd name="T0" fmla="*/ 0 w 74"/>
                  <a:gd name="T1" fmla="*/ 0 h 423"/>
                  <a:gd name="T2" fmla="*/ 0 w 74"/>
                  <a:gd name="T3" fmla="*/ 0 h 423"/>
                  <a:gd name="T4" fmla="*/ 0 w 74"/>
                  <a:gd name="T5" fmla="*/ 0 h 423"/>
                  <a:gd name="T6" fmla="*/ 0 w 74"/>
                  <a:gd name="T7" fmla="*/ 0 h 423"/>
                  <a:gd name="T8" fmla="*/ 0 w 74"/>
                  <a:gd name="T9" fmla="*/ 0 h 423"/>
                  <a:gd name="T10" fmla="*/ 0 w 74"/>
                  <a:gd name="T11" fmla="*/ 0 h 423"/>
                  <a:gd name="T12" fmla="*/ 0 w 74"/>
                  <a:gd name="T13" fmla="*/ 0 h 423"/>
                  <a:gd name="T14" fmla="*/ 0 w 74"/>
                  <a:gd name="T15" fmla="*/ 0 h 423"/>
                  <a:gd name="T16" fmla="*/ 0 w 74"/>
                  <a:gd name="T17" fmla="*/ 0 h 4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4" h="423">
                    <a:moveTo>
                      <a:pt x="59" y="423"/>
                    </a:moveTo>
                    <a:lnTo>
                      <a:pt x="42" y="405"/>
                    </a:lnTo>
                    <a:lnTo>
                      <a:pt x="28" y="405"/>
                    </a:lnTo>
                    <a:lnTo>
                      <a:pt x="28" y="222"/>
                    </a:lnTo>
                    <a:lnTo>
                      <a:pt x="0" y="200"/>
                    </a:lnTo>
                    <a:lnTo>
                      <a:pt x="0" y="132"/>
                    </a:lnTo>
                    <a:lnTo>
                      <a:pt x="28" y="113"/>
                    </a:lnTo>
                    <a:lnTo>
                      <a:pt x="28" y="10"/>
                    </a:lnTo>
                    <a:lnTo>
                      <a:pt x="74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49" name="Freeform 454"/>
              <p:cNvSpPr>
                <a:spLocks/>
              </p:cNvSpPr>
              <p:nvPr/>
            </p:nvSpPr>
            <p:spPr bwMode="auto">
              <a:xfrm>
                <a:off x="5811" y="1317"/>
                <a:ext cx="62" cy="54"/>
              </a:xfrm>
              <a:custGeom>
                <a:avLst/>
                <a:gdLst>
                  <a:gd name="T0" fmla="*/ 0 w 311"/>
                  <a:gd name="T1" fmla="*/ 0 h 215"/>
                  <a:gd name="T2" fmla="*/ 0 w 311"/>
                  <a:gd name="T3" fmla="*/ 0 h 215"/>
                  <a:gd name="T4" fmla="*/ 0 w 311"/>
                  <a:gd name="T5" fmla="*/ 0 h 215"/>
                  <a:gd name="T6" fmla="*/ 0 w 311"/>
                  <a:gd name="T7" fmla="*/ 0 h 215"/>
                  <a:gd name="T8" fmla="*/ 0 w 311"/>
                  <a:gd name="T9" fmla="*/ 0 h 2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11" h="215">
                    <a:moveTo>
                      <a:pt x="0" y="0"/>
                    </a:moveTo>
                    <a:lnTo>
                      <a:pt x="284" y="25"/>
                    </a:lnTo>
                    <a:lnTo>
                      <a:pt x="284" y="131"/>
                    </a:lnTo>
                    <a:lnTo>
                      <a:pt x="311" y="154"/>
                    </a:lnTo>
                    <a:lnTo>
                      <a:pt x="311" y="21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50" name="Line 455"/>
              <p:cNvSpPr>
                <a:spLocks noChangeShapeType="1"/>
              </p:cNvSpPr>
              <p:nvPr/>
            </p:nvSpPr>
            <p:spPr bwMode="auto">
              <a:xfrm flipH="1">
                <a:off x="5868" y="1321"/>
                <a:ext cx="7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51" name="Freeform 456"/>
              <p:cNvSpPr>
                <a:spLocks/>
              </p:cNvSpPr>
              <p:nvPr/>
            </p:nvSpPr>
            <p:spPr bwMode="auto">
              <a:xfrm>
                <a:off x="5764" y="1270"/>
                <a:ext cx="100" cy="27"/>
              </a:xfrm>
              <a:custGeom>
                <a:avLst/>
                <a:gdLst>
                  <a:gd name="T0" fmla="*/ 0 w 497"/>
                  <a:gd name="T1" fmla="*/ 0 h 108"/>
                  <a:gd name="T2" fmla="*/ 0 w 497"/>
                  <a:gd name="T3" fmla="*/ 0 h 108"/>
                  <a:gd name="T4" fmla="*/ 0 w 497"/>
                  <a:gd name="T5" fmla="*/ 0 h 108"/>
                  <a:gd name="T6" fmla="*/ 0 w 497"/>
                  <a:gd name="T7" fmla="*/ 0 h 108"/>
                  <a:gd name="T8" fmla="*/ 0 w 497"/>
                  <a:gd name="T9" fmla="*/ 0 h 108"/>
                  <a:gd name="T10" fmla="*/ 0 w 497"/>
                  <a:gd name="T11" fmla="*/ 0 h 108"/>
                  <a:gd name="T12" fmla="*/ 0 w 497"/>
                  <a:gd name="T13" fmla="*/ 0 h 108"/>
                  <a:gd name="T14" fmla="*/ 0 w 497"/>
                  <a:gd name="T15" fmla="*/ 0 h 108"/>
                  <a:gd name="T16" fmla="*/ 0 w 497"/>
                  <a:gd name="T17" fmla="*/ 0 h 1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97" h="108">
                    <a:moveTo>
                      <a:pt x="497" y="108"/>
                    </a:moveTo>
                    <a:lnTo>
                      <a:pt x="497" y="10"/>
                    </a:lnTo>
                    <a:lnTo>
                      <a:pt x="328" y="0"/>
                    </a:lnTo>
                    <a:lnTo>
                      <a:pt x="213" y="12"/>
                    </a:lnTo>
                    <a:lnTo>
                      <a:pt x="213" y="47"/>
                    </a:lnTo>
                    <a:lnTo>
                      <a:pt x="224" y="47"/>
                    </a:lnTo>
                    <a:lnTo>
                      <a:pt x="8" y="72"/>
                    </a:lnTo>
                    <a:lnTo>
                      <a:pt x="2" y="75"/>
                    </a:lnTo>
                    <a:lnTo>
                      <a:pt x="0" y="7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52" name="Freeform 457"/>
              <p:cNvSpPr>
                <a:spLocks/>
              </p:cNvSpPr>
              <p:nvPr/>
            </p:nvSpPr>
            <p:spPr bwMode="auto">
              <a:xfrm>
                <a:off x="5758" y="1289"/>
                <a:ext cx="53" cy="36"/>
              </a:xfrm>
              <a:custGeom>
                <a:avLst/>
                <a:gdLst>
                  <a:gd name="T0" fmla="*/ 0 w 265"/>
                  <a:gd name="T1" fmla="*/ 0 h 144"/>
                  <a:gd name="T2" fmla="*/ 0 w 265"/>
                  <a:gd name="T3" fmla="*/ 0 h 144"/>
                  <a:gd name="T4" fmla="*/ 0 w 265"/>
                  <a:gd name="T5" fmla="*/ 0 h 144"/>
                  <a:gd name="T6" fmla="*/ 0 w 265"/>
                  <a:gd name="T7" fmla="*/ 0 h 144"/>
                  <a:gd name="T8" fmla="*/ 0 w 265"/>
                  <a:gd name="T9" fmla="*/ 0 h 144"/>
                  <a:gd name="T10" fmla="*/ 0 w 265"/>
                  <a:gd name="T11" fmla="*/ 0 h 1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65" h="144">
                    <a:moveTo>
                      <a:pt x="31" y="0"/>
                    </a:moveTo>
                    <a:lnTo>
                      <a:pt x="31" y="103"/>
                    </a:lnTo>
                    <a:lnTo>
                      <a:pt x="0" y="110"/>
                    </a:lnTo>
                    <a:lnTo>
                      <a:pt x="0" y="127"/>
                    </a:lnTo>
                    <a:lnTo>
                      <a:pt x="180" y="144"/>
                    </a:lnTo>
                    <a:lnTo>
                      <a:pt x="265" y="12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53" name="Freeform 458"/>
              <p:cNvSpPr>
                <a:spLocks/>
              </p:cNvSpPr>
              <p:nvPr/>
            </p:nvSpPr>
            <p:spPr bwMode="auto">
              <a:xfrm>
                <a:off x="5771" y="1322"/>
                <a:ext cx="33" cy="5"/>
              </a:xfrm>
              <a:custGeom>
                <a:avLst/>
                <a:gdLst>
                  <a:gd name="T0" fmla="*/ 0 w 162"/>
                  <a:gd name="T1" fmla="*/ 0 h 20"/>
                  <a:gd name="T2" fmla="*/ 0 w 162"/>
                  <a:gd name="T3" fmla="*/ 0 h 20"/>
                  <a:gd name="T4" fmla="*/ 0 w 162"/>
                  <a:gd name="T5" fmla="*/ 0 h 20"/>
                  <a:gd name="T6" fmla="*/ 0 w 162"/>
                  <a:gd name="T7" fmla="*/ 0 h 2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2" h="20">
                    <a:moveTo>
                      <a:pt x="162" y="2"/>
                    </a:moveTo>
                    <a:lnTo>
                      <a:pt x="162" y="20"/>
                    </a:lnTo>
                    <a:lnTo>
                      <a:pt x="0" y="1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54" name="Line 459"/>
              <p:cNvSpPr>
                <a:spLocks noChangeShapeType="1"/>
              </p:cNvSpPr>
              <p:nvPr/>
            </p:nvSpPr>
            <p:spPr bwMode="auto">
              <a:xfrm>
                <a:off x="5764" y="1315"/>
                <a:ext cx="30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55" name="Freeform 460"/>
              <p:cNvSpPr>
                <a:spLocks/>
              </p:cNvSpPr>
              <p:nvPr/>
            </p:nvSpPr>
            <p:spPr bwMode="auto">
              <a:xfrm>
                <a:off x="5745" y="1328"/>
                <a:ext cx="48" cy="16"/>
              </a:xfrm>
              <a:custGeom>
                <a:avLst/>
                <a:gdLst>
                  <a:gd name="T0" fmla="*/ 0 w 241"/>
                  <a:gd name="T1" fmla="*/ 0 h 64"/>
                  <a:gd name="T2" fmla="*/ 0 w 241"/>
                  <a:gd name="T3" fmla="*/ 0 h 64"/>
                  <a:gd name="T4" fmla="*/ 0 w 241"/>
                  <a:gd name="T5" fmla="*/ 0 h 64"/>
                  <a:gd name="T6" fmla="*/ 0 w 241"/>
                  <a:gd name="T7" fmla="*/ 0 h 64"/>
                  <a:gd name="T8" fmla="*/ 0 w 241"/>
                  <a:gd name="T9" fmla="*/ 0 h 64"/>
                  <a:gd name="T10" fmla="*/ 0 w 241"/>
                  <a:gd name="T11" fmla="*/ 0 h 64"/>
                  <a:gd name="T12" fmla="*/ 0 w 241"/>
                  <a:gd name="T13" fmla="*/ 0 h 64"/>
                  <a:gd name="T14" fmla="*/ 0 w 241"/>
                  <a:gd name="T15" fmla="*/ 0 h 64"/>
                  <a:gd name="T16" fmla="*/ 0 w 241"/>
                  <a:gd name="T17" fmla="*/ 0 h 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41" h="64">
                    <a:moveTo>
                      <a:pt x="241" y="0"/>
                    </a:moveTo>
                    <a:lnTo>
                      <a:pt x="212" y="0"/>
                    </a:lnTo>
                    <a:lnTo>
                      <a:pt x="217" y="2"/>
                    </a:lnTo>
                    <a:lnTo>
                      <a:pt x="188" y="0"/>
                    </a:lnTo>
                    <a:lnTo>
                      <a:pt x="43" y="23"/>
                    </a:lnTo>
                    <a:lnTo>
                      <a:pt x="27" y="28"/>
                    </a:lnTo>
                    <a:lnTo>
                      <a:pt x="14" y="37"/>
                    </a:lnTo>
                    <a:lnTo>
                      <a:pt x="4" y="49"/>
                    </a:lnTo>
                    <a:lnTo>
                      <a:pt x="0" y="6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56" name="Freeform 461"/>
              <p:cNvSpPr>
                <a:spLocks/>
              </p:cNvSpPr>
              <p:nvPr/>
            </p:nvSpPr>
            <p:spPr bwMode="auto">
              <a:xfrm>
                <a:off x="5745" y="1344"/>
                <a:ext cx="28" cy="34"/>
              </a:xfrm>
              <a:custGeom>
                <a:avLst/>
                <a:gdLst>
                  <a:gd name="T0" fmla="*/ 0 w 143"/>
                  <a:gd name="T1" fmla="*/ 0 h 135"/>
                  <a:gd name="T2" fmla="*/ 0 w 143"/>
                  <a:gd name="T3" fmla="*/ 0 h 135"/>
                  <a:gd name="T4" fmla="*/ 0 w 143"/>
                  <a:gd name="T5" fmla="*/ 0 h 135"/>
                  <a:gd name="T6" fmla="*/ 0 w 143"/>
                  <a:gd name="T7" fmla="*/ 0 h 135"/>
                  <a:gd name="T8" fmla="*/ 0 w 143"/>
                  <a:gd name="T9" fmla="*/ 0 h 135"/>
                  <a:gd name="T10" fmla="*/ 0 w 143"/>
                  <a:gd name="T11" fmla="*/ 0 h 135"/>
                  <a:gd name="T12" fmla="*/ 0 w 143"/>
                  <a:gd name="T13" fmla="*/ 0 h 135"/>
                  <a:gd name="T14" fmla="*/ 0 w 143"/>
                  <a:gd name="T15" fmla="*/ 0 h 13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3" h="135">
                    <a:moveTo>
                      <a:pt x="0" y="0"/>
                    </a:moveTo>
                    <a:lnTo>
                      <a:pt x="0" y="16"/>
                    </a:lnTo>
                    <a:lnTo>
                      <a:pt x="4" y="29"/>
                    </a:lnTo>
                    <a:lnTo>
                      <a:pt x="26" y="62"/>
                    </a:lnTo>
                    <a:lnTo>
                      <a:pt x="52" y="89"/>
                    </a:lnTo>
                    <a:lnTo>
                      <a:pt x="81" y="113"/>
                    </a:lnTo>
                    <a:lnTo>
                      <a:pt x="115" y="135"/>
                    </a:lnTo>
                    <a:lnTo>
                      <a:pt x="143" y="11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57" name="Freeform 462"/>
              <p:cNvSpPr>
                <a:spLocks/>
              </p:cNvSpPr>
              <p:nvPr/>
            </p:nvSpPr>
            <p:spPr bwMode="auto">
              <a:xfrm>
                <a:off x="5773" y="1370"/>
                <a:ext cx="11" cy="6"/>
              </a:xfrm>
              <a:custGeom>
                <a:avLst/>
                <a:gdLst>
                  <a:gd name="T0" fmla="*/ 0 w 54"/>
                  <a:gd name="T1" fmla="*/ 0 h 26"/>
                  <a:gd name="T2" fmla="*/ 0 w 54"/>
                  <a:gd name="T3" fmla="*/ 0 h 26"/>
                  <a:gd name="T4" fmla="*/ 0 w 54"/>
                  <a:gd name="T5" fmla="*/ 0 h 26"/>
                  <a:gd name="T6" fmla="*/ 0 w 54"/>
                  <a:gd name="T7" fmla="*/ 0 h 2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4" h="26">
                    <a:moveTo>
                      <a:pt x="0" y="0"/>
                    </a:moveTo>
                    <a:lnTo>
                      <a:pt x="18" y="18"/>
                    </a:lnTo>
                    <a:lnTo>
                      <a:pt x="40" y="26"/>
                    </a:lnTo>
                    <a:lnTo>
                      <a:pt x="54" y="26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58" name="Freeform 463"/>
              <p:cNvSpPr>
                <a:spLocks/>
              </p:cNvSpPr>
              <p:nvPr/>
            </p:nvSpPr>
            <p:spPr bwMode="auto">
              <a:xfrm>
                <a:off x="5745" y="1335"/>
                <a:ext cx="39" cy="42"/>
              </a:xfrm>
              <a:custGeom>
                <a:avLst/>
                <a:gdLst>
                  <a:gd name="T0" fmla="*/ 0 w 194"/>
                  <a:gd name="T1" fmla="*/ 0 h 169"/>
                  <a:gd name="T2" fmla="*/ 0 w 194"/>
                  <a:gd name="T3" fmla="*/ 0 h 169"/>
                  <a:gd name="T4" fmla="*/ 0 w 194"/>
                  <a:gd name="T5" fmla="*/ 0 h 169"/>
                  <a:gd name="T6" fmla="*/ 0 w 194"/>
                  <a:gd name="T7" fmla="*/ 0 h 169"/>
                  <a:gd name="T8" fmla="*/ 0 w 194"/>
                  <a:gd name="T9" fmla="*/ 0 h 169"/>
                  <a:gd name="T10" fmla="*/ 0 w 194"/>
                  <a:gd name="T11" fmla="*/ 0 h 169"/>
                  <a:gd name="T12" fmla="*/ 0 w 194"/>
                  <a:gd name="T13" fmla="*/ 0 h 169"/>
                  <a:gd name="T14" fmla="*/ 0 w 194"/>
                  <a:gd name="T15" fmla="*/ 0 h 169"/>
                  <a:gd name="T16" fmla="*/ 0 w 194"/>
                  <a:gd name="T17" fmla="*/ 0 h 169"/>
                  <a:gd name="T18" fmla="*/ 0 w 194"/>
                  <a:gd name="T19" fmla="*/ 0 h 169"/>
                  <a:gd name="T20" fmla="*/ 0 w 194"/>
                  <a:gd name="T21" fmla="*/ 0 h 169"/>
                  <a:gd name="T22" fmla="*/ 0 w 194"/>
                  <a:gd name="T23" fmla="*/ 0 h 169"/>
                  <a:gd name="T24" fmla="*/ 0 w 194"/>
                  <a:gd name="T25" fmla="*/ 0 h 169"/>
                  <a:gd name="T26" fmla="*/ 0 w 194"/>
                  <a:gd name="T27" fmla="*/ 0 h 169"/>
                  <a:gd name="T28" fmla="*/ 0 w 194"/>
                  <a:gd name="T29" fmla="*/ 0 h 169"/>
                  <a:gd name="T30" fmla="*/ 0 w 194"/>
                  <a:gd name="T31" fmla="*/ 0 h 169"/>
                  <a:gd name="T32" fmla="*/ 0 w 194"/>
                  <a:gd name="T33" fmla="*/ 0 h 169"/>
                  <a:gd name="T34" fmla="*/ 0 w 194"/>
                  <a:gd name="T35" fmla="*/ 0 h 169"/>
                  <a:gd name="T36" fmla="*/ 0 w 194"/>
                  <a:gd name="T37" fmla="*/ 0 h 169"/>
                  <a:gd name="T38" fmla="*/ 0 w 194"/>
                  <a:gd name="T39" fmla="*/ 0 h 169"/>
                  <a:gd name="T40" fmla="*/ 0 w 194"/>
                  <a:gd name="T41" fmla="*/ 0 h 169"/>
                  <a:gd name="T42" fmla="*/ 0 w 194"/>
                  <a:gd name="T43" fmla="*/ 0 h 16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94" h="169">
                    <a:moveTo>
                      <a:pt x="193" y="166"/>
                    </a:moveTo>
                    <a:lnTo>
                      <a:pt x="194" y="158"/>
                    </a:lnTo>
                    <a:lnTo>
                      <a:pt x="194" y="135"/>
                    </a:lnTo>
                    <a:lnTo>
                      <a:pt x="190" y="115"/>
                    </a:lnTo>
                    <a:lnTo>
                      <a:pt x="179" y="95"/>
                    </a:lnTo>
                    <a:lnTo>
                      <a:pt x="164" y="76"/>
                    </a:lnTo>
                    <a:lnTo>
                      <a:pt x="125" y="44"/>
                    </a:lnTo>
                    <a:lnTo>
                      <a:pt x="121" y="37"/>
                    </a:lnTo>
                    <a:lnTo>
                      <a:pt x="109" y="22"/>
                    </a:lnTo>
                    <a:lnTo>
                      <a:pt x="95" y="11"/>
                    </a:lnTo>
                    <a:lnTo>
                      <a:pt x="77" y="4"/>
                    </a:lnTo>
                    <a:lnTo>
                      <a:pt x="60" y="0"/>
                    </a:lnTo>
                    <a:lnTo>
                      <a:pt x="40" y="0"/>
                    </a:lnTo>
                    <a:lnTo>
                      <a:pt x="23" y="5"/>
                    </a:lnTo>
                    <a:lnTo>
                      <a:pt x="10" y="16"/>
                    </a:lnTo>
                    <a:lnTo>
                      <a:pt x="1" y="32"/>
                    </a:lnTo>
                    <a:lnTo>
                      <a:pt x="0" y="49"/>
                    </a:lnTo>
                    <a:lnTo>
                      <a:pt x="6" y="65"/>
                    </a:lnTo>
                    <a:lnTo>
                      <a:pt x="27" y="96"/>
                    </a:lnTo>
                    <a:lnTo>
                      <a:pt x="53" y="125"/>
                    </a:lnTo>
                    <a:lnTo>
                      <a:pt x="82" y="149"/>
                    </a:lnTo>
                    <a:lnTo>
                      <a:pt x="115" y="16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59" name="Freeform 464"/>
              <p:cNvSpPr>
                <a:spLocks/>
              </p:cNvSpPr>
              <p:nvPr/>
            </p:nvSpPr>
            <p:spPr bwMode="auto">
              <a:xfrm>
                <a:off x="5753" y="1334"/>
                <a:ext cx="32" cy="46"/>
              </a:xfrm>
              <a:custGeom>
                <a:avLst/>
                <a:gdLst>
                  <a:gd name="T0" fmla="*/ 0 w 160"/>
                  <a:gd name="T1" fmla="*/ 0 h 185"/>
                  <a:gd name="T2" fmla="*/ 0 w 160"/>
                  <a:gd name="T3" fmla="*/ 0 h 185"/>
                  <a:gd name="T4" fmla="*/ 0 w 160"/>
                  <a:gd name="T5" fmla="*/ 0 h 185"/>
                  <a:gd name="T6" fmla="*/ 0 w 160"/>
                  <a:gd name="T7" fmla="*/ 0 h 185"/>
                  <a:gd name="T8" fmla="*/ 0 w 160"/>
                  <a:gd name="T9" fmla="*/ 0 h 185"/>
                  <a:gd name="T10" fmla="*/ 0 w 160"/>
                  <a:gd name="T11" fmla="*/ 0 h 185"/>
                  <a:gd name="T12" fmla="*/ 0 w 160"/>
                  <a:gd name="T13" fmla="*/ 0 h 185"/>
                  <a:gd name="T14" fmla="*/ 0 w 160"/>
                  <a:gd name="T15" fmla="*/ 0 h 185"/>
                  <a:gd name="T16" fmla="*/ 0 w 160"/>
                  <a:gd name="T17" fmla="*/ 0 h 185"/>
                  <a:gd name="T18" fmla="*/ 0 w 160"/>
                  <a:gd name="T19" fmla="*/ 0 h 185"/>
                  <a:gd name="T20" fmla="*/ 0 w 160"/>
                  <a:gd name="T21" fmla="*/ 0 h 185"/>
                  <a:gd name="T22" fmla="*/ 0 w 160"/>
                  <a:gd name="T23" fmla="*/ 0 h 185"/>
                  <a:gd name="T24" fmla="*/ 0 w 160"/>
                  <a:gd name="T25" fmla="*/ 0 h 185"/>
                  <a:gd name="T26" fmla="*/ 0 w 160"/>
                  <a:gd name="T27" fmla="*/ 0 h 185"/>
                  <a:gd name="T28" fmla="*/ 0 w 160"/>
                  <a:gd name="T29" fmla="*/ 0 h 185"/>
                  <a:gd name="T30" fmla="*/ 0 w 160"/>
                  <a:gd name="T31" fmla="*/ 0 h 185"/>
                  <a:gd name="T32" fmla="*/ 0 w 160"/>
                  <a:gd name="T33" fmla="*/ 0 h 18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60" h="185">
                    <a:moveTo>
                      <a:pt x="91" y="148"/>
                    </a:moveTo>
                    <a:lnTo>
                      <a:pt x="112" y="169"/>
                    </a:lnTo>
                    <a:lnTo>
                      <a:pt x="139" y="178"/>
                    </a:lnTo>
                    <a:lnTo>
                      <a:pt x="151" y="179"/>
                    </a:lnTo>
                    <a:lnTo>
                      <a:pt x="153" y="185"/>
                    </a:lnTo>
                    <a:lnTo>
                      <a:pt x="160" y="162"/>
                    </a:lnTo>
                    <a:lnTo>
                      <a:pt x="160" y="139"/>
                    </a:lnTo>
                    <a:lnTo>
                      <a:pt x="154" y="116"/>
                    </a:lnTo>
                    <a:lnTo>
                      <a:pt x="143" y="96"/>
                    </a:lnTo>
                    <a:lnTo>
                      <a:pt x="127" y="78"/>
                    </a:lnTo>
                    <a:lnTo>
                      <a:pt x="89" y="45"/>
                    </a:lnTo>
                    <a:lnTo>
                      <a:pt x="85" y="39"/>
                    </a:lnTo>
                    <a:lnTo>
                      <a:pt x="73" y="23"/>
                    </a:lnTo>
                    <a:lnTo>
                      <a:pt x="57" y="13"/>
                    </a:lnTo>
                    <a:lnTo>
                      <a:pt x="38" y="4"/>
                    </a:lnTo>
                    <a:lnTo>
                      <a:pt x="20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60" name="Freeform 465"/>
              <p:cNvSpPr>
                <a:spLocks/>
              </p:cNvSpPr>
              <p:nvPr/>
            </p:nvSpPr>
            <p:spPr bwMode="auto">
              <a:xfrm>
                <a:off x="5766" y="1342"/>
                <a:ext cx="2" cy="8"/>
              </a:xfrm>
              <a:custGeom>
                <a:avLst/>
                <a:gdLst>
                  <a:gd name="T0" fmla="*/ 0 w 11"/>
                  <a:gd name="T1" fmla="*/ 0 h 28"/>
                  <a:gd name="T2" fmla="*/ 0 w 11"/>
                  <a:gd name="T3" fmla="*/ 0 h 28"/>
                  <a:gd name="T4" fmla="*/ 0 w 11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" h="28">
                    <a:moveTo>
                      <a:pt x="11" y="0"/>
                    </a:moveTo>
                    <a:lnTo>
                      <a:pt x="10" y="2"/>
                    </a:lnTo>
                    <a:lnTo>
                      <a:pt x="0" y="2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61" name="Freeform 466"/>
              <p:cNvSpPr>
                <a:spLocks/>
              </p:cNvSpPr>
              <p:nvPr/>
            </p:nvSpPr>
            <p:spPr bwMode="auto">
              <a:xfrm>
                <a:off x="5766" y="1344"/>
                <a:ext cx="7" cy="27"/>
              </a:xfrm>
              <a:custGeom>
                <a:avLst/>
                <a:gdLst>
                  <a:gd name="T0" fmla="*/ 0 w 36"/>
                  <a:gd name="T1" fmla="*/ 0 h 107"/>
                  <a:gd name="T2" fmla="*/ 0 w 36"/>
                  <a:gd name="T3" fmla="*/ 0 h 107"/>
                  <a:gd name="T4" fmla="*/ 0 w 36"/>
                  <a:gd name="T5" fmla="*/ 0 h 107"/>
                  <a:gd name="T6" fmla="*/ 0 w 36"/>
                  <a:gd name="T7" fmla="*/ 0 h 107"/>
                  <a:gd name="T8" fmla="*/ 0 w 36"/>
                  <a:gd name="T9" fmla="*/ 0 h 107"/>
                  <a:gd name="T10" fmla="*/ 0 w 36"/>
                  <a:gd name="T11" fmla="*/ 0 h 107"/>
                  <a:gd name="T12" fmla="*/ 0 w 36"/>
                  <a:gd name="T13" fmla="*/ 0 h 107"/>
                  <a:gd name="T14" fmla="*/ 0 w 36"/>
                  <a:gd name="T15" fmla="*/ 0 h 107"/>
                  <a:gd name="T16" fmla="*/ 0 w 36"/>
                  <a:gd name="T17" fmla="*/ 0 h 1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6" h="107">
                    <a:moveTo>
                      <a:pt x="1" y="21"/>
                    </a:moveTo>
                    <a:lnTo>
                      <a:pt x="0" y="47"/>
                    </a:lnTo>
                    <a:lnTo>
                      <a:pt x="10" y="79"/>
                    </a:lnTo>
                    <a:lnTo>
                      <a:pt x="28" y="107"/>
                    </a:lnTo>
                    <a:lnTo>
                      <a:pt x="36" y="103"/>
                    </a:lnTo>
                    <a:lnTo>
                      <a:pt x="18" y="75"/>
                    </a:lnTo>
                    <a:lnTo>
                      <a:pt x="10" y="46"/>
                    </a:lnTo>
                    <a:lnTo>
                      <a:pt x="10" y="22"/>
                    </a:lnTo>
                    <a:lnTo>
                      <a:pt x="18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62" name="Freeform 467"/>
              <p:cNvSpPr>
                <a:spLocks/>
              </p:cNvSpPr>
              <p:nvPr/>
            </p:nvSpPr>
            <p:spPr bwMode="auto">
              <a:xfrm>
                <a:off x="5788" y="1329"/>
                <a:ext cx="12" cy="16"/>
              </a:xfrm>
              <a:custGeom>
                <a:avLst/>
                <a:gdLst>
                  <a:gd name="T0" fmla="*/ 0 w 61"/>
                  <a:gd name="T1" fmla="*/ 0 h 64"/>
                  <a:gd name="T2" fmla="*/ 0 w 61"/>
                  <a:gd name="T3" fmla="*/ 0 h 64"/>
                  <a:gd name="T4" fmla="*/ 0 w 61"/>
                  <a:gd name="T5" fmla="*/ 0 h 64"/>
                  <a:gd name="T6" fmla="*/ 0 w 61"/>
                  <a:gd name="T7" fmla="*/ 0 h 6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64">
                    <a:moveTo>
                      <a:pt x="61" y="64"/>
                    </a:moveTo>
                    <a:lnTo>
                      <a:pt x="46" y="38"/>
                    </a:lnTo>
                    <a:lnTo>
                      <a:pt x="25" y="16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63" name="Freeform 468"/>
              <p:cNvSpPr>
                <a:spLocks/>
              </p:cNvSpPr>
              <p:nvPr/>
            </p:nvSpPr>
            <p:spPr bwMode="auto">
              <a:xfrm>
                <a:off x="5793" y="1328"/>
                <a:ext cx="16" cy="14"/>
              </a:xfrm>
              <a:custGeom>
                <a:avLst/>
                <a:gdLst>
                  <a:gd name="T0" fmla="*/ 0 w 81"/>
                  <a:gd name="T1" fmla="*/ 0 h 57"/>
                  <a:gd name="T2" fmla="*/ 0 w 81"/>
                  <a:gd name="T3" fmla="*/ 0 h 57"/>
                  <a:gd name="T4" fmla="*/ 0 w 81"/>
                  <a:gd name="T5" fmla="*/ 0 h 57"/>
                  <a:gd name="T6" fmla="*/ 0 w 81"/>
                  <a:gd name="T7" fmla="*/ 0 h 57"/>
                  <a:gd name="T8" fmla="*/ 0 w 81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1" h="57">
                    <a:moveTo>
                      <a:pt x="0" y="0"/>
                    </a:moveTo>
                    <a:lnTo>
                      <a:pt x="19" y="3"/>
                    </a:lnTo>
                    <a:lnTo>
                      <a:pt x="43" y="12"/>
                    </a:lnTo>
                    <a:lnTo>
                      <a:pt x="63" y="28"/>
                    </a:lnTo>
                    <a:lnTo>
                      <a:pt x="81" y="57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64" name="Freeform 469"/>
              <p:cNvSpPr>
                <a:spLocks/>
              </p:cNvSpPr>
              <p:nvPr/>
            </p:nvSpPr>
            <p:spPr bwMode="auto">
              <a:xfrm>
                <a:off x="5782" y="1345"/>
                <a:ext cx="20" cy="37"/>
              </a:xfrm>
              <a:custGeom>
                <a:avLst/>
                <a:gdLst>
                  <a:gd name="T0" fmla="*/ 0 w 96"/>
                  <a:gd name="T1" fmla="*/ 0 h 150"/>
                  <a:gd name="T2" fmla="*/ 0 w 96"/>
                  <a:gd name="T3" fmla="*/ 0 h 150"/>
                  <a:gd name="T4" fmla="*/ 0 w 96"/>
                  <a:gd name="T5" fmla="*/ 0 h 150"/>
                  <a:gd name="T6" fmla="*/ 0 w 96"/>
                  <a:gd name="T7" fmla="*/ 0 h 150"/>
                  <a:gd name="T8" fmla="*/ 0 w 96"/>
                  <a:gd name="T9" fmla="*/ 0 h 150"/>
                  <a:gd name="T10" fmla="*/ 0 w 96"/>
                  <a:gd name="T11" fmla="*/ 0 h 150"/>
                  <a:gd name="T12" fmla="*/ 0 w 96"/>
                  <a:gd name="T13" fmla="*/ 0 h 150"/>
                  <a:gd name="T14" fmla="*/ 0 w 96"/>
                  <a:gd name="T15" fmla="*/ 0 h 1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6" h="150">
                    <a:moveTo>
                      <a:pt x="90" y="0"/>
                    </a:moveTo>
                    <a:lnTo>
                      <a:pt x="96" y="29"/>
                    </a:lnTo>
                    <a:lnTo>
                      <a:pt x="96" y="60"/>
                    </a:lnTo>
                    <a:lnTo>
                      <a:pt x="90" y="87"/>
                    </a:lnTo>
                    <a:lnTo>
                      <a:pt x="75" y="112"/>
                    </a:lnTo>
                    <a:lnTo>
                      <a:pt x="0" y="150"/>
                    </a:lnTo>
                    <a:lnTo>
                      <a:pt x="3" y="140"/>
                    </a:lnTo>
                    <a:lnTo>
                      <a:pt x="9" y="11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65" name="Line 470"/>
              <p:cNvSpPr>
                <a:spLocks noChangeShapeType="1"/>
              </p:cNvSpPr>
              <p:nvPr/>
            </p:nvSpPr>
            <p:spPr bwMode="auto">
              <a:xfrm flipH="1">
                <a:off x="5783" y="1380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66" name="Line 471"/>
              <p:cNvSpPr>
                <a:spLocks noChangeShapeType="1"/>
              </p:cNvSpPr>
              <p:nvPr/>
            </p:nvSpPr>
            <p:spPr bwMode="auto">
              <a:xfrm flipV="1">
                <a:off x="5797" y="1365"/>
                <a:ext cx="8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67" name="Line 472"/>
              <p:cNvSpPr>
                <a:spLocks noChangeShapeType="1"/>
              </p:cNvSpPr>
              <p:nvPr/>
            </p:nvSpPr>
            <p:spPr bwMode="auto">
              <a:xfrm>
                <a:off x="5811" y="1416"/>
                <a:ext cx="57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68" name="Freeform 473"/>
              <p:cNvSpPr>
                <a:spLocks/>
              </p:cNvSpPr>
              <p:nvPr/>
            </p:nvSpPr>
            <p:spPr bwMode="auto">
              <a:xfrm>
                <a:off x="5838" y="1423"/>
                <a:ext cx="1" cy="18"/>
              </a:xfrm>
              <a:custGeom>
                <a:avLst/>
                <a:gdLst>
                  <a:gd name="T0" fmla="*/ 0 w 1"/>
                  <a:gd name="T1" fmla="*/ 0 h 71"/>
                  <a:gd name="T2" fmla="*/ 0 w 1"/>
                  <a:gd name="T3" fmla="*/ 0 h 71"/>
                  <a:gd name="T4" fmla="*/ 0 w 1"/>
                  <a:gd name="T5" fmla="*/ 0 h 7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71">
                    <a:moveTo>
                      <a:pt x="0" y="0"/>
                    </a:moveTo>
                    <a:lnTo>
                      <a:pt x="0" y="57"/>
                    </a:lnTo>
                    <a:lnTo>
                      <a:pt x="0" y="7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69" name="Freeform 474"/>
              <p:cNvSpPr>
                <a:spLocks/>
              </p:cNvSpPr>
              <p:nvPr/>
            </p:nvSpPr>
            <p:spPr bwMode="auto">
              <a:xfrm>
                <a:off x="5830" y="1437"/>
                <a:ext cx="8" cy="18"/>
              </a:xfrm>
              <a:custGeom>
                <a:avLst/>
                <a:gdLst>
                  <a:gd name="T0" fmla="*/ 0 w 42"/>
                  <a:gd name="T1" fmla="*/ 0 h 74"/>
                  <a:gd name="T2" fmla="*/ 0 w 42"/>
                  <a:gd name="T3" fmla="*/ 0 h 74"/>
                  <a:gd name="T4" fmla="*/ 0 w 42"/>
                  <a:gd name="T5" fmla="*/ 0 h 74"/>
                  <a:gd name="T6" fmla="*/ 0 w 42"/>
                  <a:gd name="T7" fmla="*/ 0 h 74"/>
                  <a:gd name="T8" fmla="*/ 0 w 42"/>
                  <a:gd name="T9" fmla="*/ 0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" h="74">
                    <a:moveTo>
                      <a:pt x="42" y="0"/>
                    </a:moveTo>
                    <a:lnTo>
                      <a:pt x="7" y="10"/>
                    </a:lnTo>
                    <a:lnTo>
                      <a:pt x="2" y="14"/>
                    </a:lnTo>
                    <a:lnTo>
                      <a:pt x="0" y="18"/>
                    </a:lnTo>
                    <a:lnTo>
                      <a:pt x="0" y="7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70" name="Freeform 475"/>
              <p:cNvSpPr>
                <a:spLocks/>
              </p:cNvSpPr>
              <p:nvPr/>
            </p:nvSpPr>
            <p:spPr bwMode="auto">
              <a:xfrm>
                <a:off x="5803" y="1458"/>
                <a:ext cx="11" cy="13"/>
              </a:xfrm>
              <a:custGeom>
                <a:avLst/>
                <a:gdLst>
                  <a:gd name="T0" fmla="*/ 0 w 51"/>
                  <a:gd name="T1" fmla="*/ 0 h 50"/>
                  <a:gd name="T2" fmla="*/ 0 w 51"/>
                  <a:gd name="T3" fmla="*/ 0 h 50"/>
                  <a:gd name="T4" fmla="*/ 0 w 51"/>
                  <a:gd name="T5" fmla="*/ 0 h 50"/>
                  <a:gd name="T6" fmla="*/ 0 w 51"/>
                  <a:gd name="T7" fmla="*/ 0 h 50"/>
                  <a:gd name="T8" fmla="*/ 0 w 51"/>
                  <a:gd name="T9" fmla="*/ 0 h 50"/>
                  <a:gd name="T10" fmla="*/ 0 w 51"/>
                  <a:gd name="T11" fmla="*/ 0 h 50"/>
                  <a:gd name="T12" fmla="*/ 0 w 51"/>
                  <a:gd name="T13" fmla="*/ 0 h 50"/>
                  <a:gd name="T14" fmla="*/ 0 w 51"/>
                  <a:gd name="T15" fmla="*/ 0 h 50"/>
                  <a:gd name="T16" fmla="*/ 0 w 51"/>
                  <a:gd name="T17" fmla="*/ 0 h 50"/>
                  <a:gd name="T18" fmla="*/ 0 w 51"/>
                  <a:gd name="T19" fmla="*/ 0 h 50"/>
                  <a:gd name="T20" fmla="*/ 0 w 51"/>
                  <a:gd name="T21" fmla="*/ 0 h 50"/>
                  <a:gd name="T22" fmla="*/ 0 w 51"/>
                  <a:gd name="T23" fmla="*/ 0 h 50"/>
                  <a:gd name="T24" fmla="*/ 0 w 51"/>
                  <a:gd name="T25" fmla="*/ 0 h 50"/>
                  <a:gd name="T26" fmla="*/ 0 w 51"/>
                  <a:gd name="T27" fmla="*/ 0 h 50"/>
                  <a:gd name="T28" fmla="*/ 0 w 51"/>
                  <a:gd name="T29" fmla="*/ 0 h 50"/>
                  <a:gd name="T30" fmla="*/ 0 w 51"/>
                  <a:gd name="T31" fmla="*/ 0 h 5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1" h="50">
                    <a:moveTo>
                      <a:pt x="51" y="0"/>
                    </a:moveTo>
                    <a:lnTo>
                      <a:pt x="18" y="2"/>
                    </a:lnTo>
                    <a:lnTo>
                      <a:pt x="12" y="7"/>
                    </a:lnTo>
                    <a:lnTo>
                      <a:pt x="12" y="20"/>
                    </a:lnTo>
                    <a:lnTo>
                      <a:pt x="0" y="40"/>
                    </a:lnTo>
                    <a:lnTo>
                      <a:pt x="1" y="43"/>
                    </a:lnTo>
                    <a:lnTo>
                      <a:pt x="2" y="44"/>
                    </a:lnTo>
                    <a:lnTo>
                      <a:pt x="6" y="47"/>
                    </a:lnTo>
                    <a:lnTo>
                      <a:pt x="9" y="48"/>
                    </a:lnTo>
                    <a:lnTo>
                      <a:pt x="12" y="50"/>
                    </a:lnTo>
                    <a:lnTo>
                      <a:pt x="15" y="50"/>
                    </a:lnTo>
                    <a:lnTo>
                      <a:pt x="15" y="48"/>
                    </a:lnTo>
                    <a:lnTo>
                      <a:pt x="16" y="50"/>
                    </a:lnTo>
                    <a:lnTo>
                      <a:pt x="28" y="30"/>
                    </a:lnTo>
                    <a:lnTo>
                      <a:pt x="38" y="35"/>
                    </a:lnTo>
                    <a:lnTo>
                      <a:pt x="12" y="2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71" name="Freeform 476"/>
              <p:cNvSpPr>
                <a:spLocks/>
              </p:cNvSpPr>
              <p:nvPr/>
            </p:nvSpPr>
            <p:spPr bwMode="auto">
              <a:xfrm>
                <a:off x="5796" y="1468"/>
                <a:ext cx="7" cy="1"/>
              </a:xfrm>
              <a:custGeom>
                <a:avLst/>
                <a:gdLst>
                  <a:gd name="T0" fmla="*/ 0 w 35"/>
                  <a:gd name="T1" fmla="*/ 0 h 5"/>
                  <a:gd name="T2" fmla="*/ 0 w 35"/>
                  <a:gd name="T3" fmla="*/ 0 h 5"/>
                  <a:gd name="T4" fmla="*/ 0 w 35"/>
                  <a:gd name="T5" fmla="*/ 0 h 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5" h="5">
                    <a:moveTo>
                      <a:pt x="35" y="2"/>
                    </a:moveTo>
                    <a:lnTo>
                      <a:pt x="16" y="0"/>
                    </a:lnTo>
                    <a:lnTo>
                      <a:pt x="0" y="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72" name="Freeform 477"/>
              <p:cNvSpPr>
                <a:spLocks/>
              </p:cNvSpPr>
              <p:nvPr/>
            </p:nvSpPr>
            <p:spPr bwMode="auto">
              <a:xfrm>
                <a:off x="5796" y="1469"/>
                <a:ext cx="13" cy="9"/>
              </a:xfrm>
              <a:custGeom>
                <a:avLst/>
                <a:gdLst>
                  <a:gd name="T0" fmla="*/ 0 w 62"/>
                  <a:gd name="T1" fmla="*/ 0 h 36"/>
                  <a:gd name="T2" fmla="*/ 0 w 62"/>
                  <a:gd name="T3" fmla="*/ 0 h 36"/>
                  <a:gd name="T4" fmla="*/ 0 w 62"/>
                  <a:gd name="T5" fmla="*/ 0 h 36"/>
                  <a:gd name="T6" fmla="*/ 0 w 62"/>
                  <a:gd name="T7" fmla="*/ 0 h 36"/>
                  <a:gd name="T8" fmla="*/ 0 w 62"/>
                  <a:gd name="T9" fmla="*/ 0 h 36"/>
                  <a:gd name="T10" fmla="*/ 0 w 62"/>
                  <a:gd name="T11" fmla="*/ 0 h 36"/>
                  <a:gd name="T12" fmla="*/ 0 w 62"/>
                  <a:gd name="T13" fmla="*/ 0 h 36"/>
                  <a:gd name="T14" fmla="*/ 0 w 62"/>
                  <a:gd name="T15" fmla="*/ 0 h 36"/>
                  <a:gd name="T16" fmla="*/ 0 w 62"/>
                  <a:gd name="T17" fmla="*/ 0 h 36"/>
                  <a:gd name="T18" fmla="*/ 0 w 62"/>
                  <a:gd name="T19" fmla="*/ 0 h 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2" h="36">
                    <a:moveTo>
                      <a:pt x="0" y="0"/>
                    </a:moveTo>
                    <a:lnTo>
                      <a:pt x="0" y="1"/>
                    </a:lnTo>
                    <a:lnTo>
                      <a:pt x="8" y="7"/>
                    </a:lnTo>
                    <a:lnTo>
                      <a:pt x="16" y="12"/>
                    </a:lnTo>
                    <a:lnTo>
                      <a:pt x="29" y="21"/>
                    </a:lnTo>
                    <a:lnTo>
                      <a:pt x="42" y="27"/>
                    </a:lnTo>
                    <a:lnTo>
                      <a:pt x="52" y="34"/>
                    </a:lnTo>
                    <a:lnTo>
                      <a:pt x="62" y="36"/>
                    </a:lnTo>
                    <a:lnTo>
                      <a:pt x="61" y="20"/>
                    </a:lnTo>
                    <a:lnTo>
                      <a:pt x="51" y="7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73" name="Line 478"/>
              <p:cNvSpPr>
                <a:spLocks noChangeShapeType="1"/>
              </p:cNvSpPr>
              <p:nvPr/>
            </p:nvSpPr>
            <p:spPr bwMode="auto">
              <a:xfrm flipH="1">
                <a:off x="5780" y="1478"/>
                <a:ext cx="29" cy="6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74" name="Freeform 479"/>
              <p:cNvSpPr>
                <a:spLocks/>
              </p:cNvSpPr>
              <p:nvPr/>
            </p:nvSpPr>
            <p:spPr bwMode="auto">
              <a:xfrm>
                <a:off x="5768" y="1469"/>
                <a:ext cx="28" cy="76"/>
              </a:xfrm>
              <a:custGeom>
                <a:avLst/>
                <a:gdLst>
                  <a:gd name="T0" fmla="*/ 0 w 142"/>
                  <a:gd name="T1" fmla="*/ 0 h 303"/>
                  <a:gd name="T2" fmla="*/ 0 w 142"/>
                  <a:gd name="T3" fmla="*/ 0 h 303"/>
                  <a:gd name="T4" fmla="*/ 0 w 142"/>
                  <a:gd name="T5" fmla="*/ 0 h 303"/>
                  <a:gd name="T6" fmla="*/ 0 w 142"/>
                  <a:gd name="T7" fmla="*/ 0 h 303"/>
                  <a:gd name="T8" fmla="*/ 0 w 142"/>
                  <a:gd name="T9" fmla="*/ 0 h 303"/>
                  <a:gd name="T10" fmla="*/ 0 w 142"/>
                  <a:gd name="T11" fmla="*/ 0 h 303"/>
                  <a:gd name="T12" fmla="*/ 0 w 142"/>
                  <a:gd name="T13" fmla="*/ 0 h 303"/>
                  <a:gd name="T14" fmla="*/ 0 w 142"/>
                  <a:gd name="T15" fmla="*/ 0 h 303"/>
                  <a:gd name="T16" fmla="*/ 0 w 142"/>
                  <a:gd name="T17" fmla="*/ 0 h 303"/>
                  <a:gd name="T18" fmla="*/ 0 w 142"/>
                  <a:gd name="T19" fmla="*/ 0 h 303"/>
                  <a:gd name="T20" fmla="*/ 0 w 142"/>
                  <a:gd name="T21" fmla="*/ 0 h 303"/>
                  <a:gd name="T22" fmla="*/ 0 w 142"/>
                  <a:gd name="T23" fmla="*/ 0 h 30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2" h="303">
                    <a:moveTo>
                      <a:pt x="62" y="301"/>
                    </a:moveTo>
                    <a:lnTo>
                      <a:pt x="62" y="303"/>
                    </a:lnTo>
                    <a:lnTo>
                      <a:pt x="60" y="303"/>
                    </a:lnTo>
                    <a:lnTo>
                      <a:pt x="49" y="301"/>
                    </a:lnTo>
                    <a:lnTo>
                      <a:pt x="39" y="297"/>
                    </a:lnTo>
                    <a:lnTo>
                      <a:pt x="27" y="290"/>
                    </a:lnTo>
                    <a:lnTo>
                      <a:pt x="13" y="282"/>
                    </a:lnTo>
                    <a:lnTo>
                      <a:pt x="7" y="275"/>
                    </a:lnTo>
                    <a:lnTo>
                      <a:pt x="0" y="267"/>
                    </a:lnTo>
                    <a:lnTo>
                      <a:pt x="0" y="265"/>
                    </a:lnTo>
                    <a:lnTo>
                      <a:pt x="0" y="266"/>
                    </a:lnTo>
                    <a:lnTo>
                      <a:pt x="142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75" name="Freeform 480"/>
              <p:cNvSpPr>
                <a:spLocks/>
              </p:cNvSpPr>
              <p:nvPr/>
            </p:nvSpPr>
            <p:spPr bwMode="auto">
              <a:xfrm>
                <a:off x="5766" y="1538"/>
                <a:ext cx="12" cy="15"/>
              </a:xfrm>
              <a:custGeom>
                <a:avLst/>
                <a:gdLst>
                  <a:gd name="T0" fmla="*/ 0 w 59"/>
                  <a:gd name="T1" fmla="*/ 0 h 60"/>
                  <a:gd name="T2" fmla="*/ 0 w 59"/>
                  <a:gd name="T3" fmla="*/ 0 h 60"/>
                  <a:gd name="T4" fmla="*/ 0 w 59"/>
                  <a:gd name="T5" fmla="*/ 0 h 60"/>
                  <a:gd name="T6" fmla="*/ 0 w 59"/>
                  <a:gd name="T7" fmla="*/ 0 h 60"/>
                  <a:gd name="T8" fmla="*/ 0 w 59"/>
                  <a:gd name="T9" fmla="*/ 0 h 60"/>
                  <a:gd name="T10" fmla="*/ 0 w 59"/>
                  <a:gd name="T11" fmla="*/ 0 h 60"/>
                  <a:gd name="T12" fmla="*/ 0 w 59"/>
                  <a:gd name="T13" fmla="*/ 0 h 60"/>
                  <a:gd name="T14" fmla="*/ 0 w 59"/>
                  <a:gd name="T15" fmla="*/ 0 h 60"/>
                  <a:gd name="T16" fmla="*/ 0 w 59"/>
                  <a:gd name="T17" fmla="*/ 0 h 60"/>
                  <a:gd name="T18" fmla="*/ 0 w 59"/>
                  <a:gd name="T19" fmla="*/ 0 h 60"/>
                  <a:gd name="T20" fmla="*/ 0 w 59"/>
                  <a:gd name="T21" fmla="*/ 0 h 60"/>
                  <a:gd name="T22" fmla="*/ 0 w 59"/>
                  <a:gd name="T23" fmla="*/ 0 h 60"/>
                  <a:gd name="T24" fmla="*/ 0 w 59"/>
                  <a:gd name="T25" fmla="*/ 0 h 6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9" h="60">
                    <a:moveTo>
                      <a:pt x="59" y="23"/>
                    </a:moveTo>
                    <a:lnTo>
                      <a:pt x="39" y="58"/>
                    </a:lnTo>
                    <a:lnTo>
                      <a:pt x="38" y="60"/>
                    </a:lnTo>
                    <a:lnTo>
                      <a:pt x="32" y="58"/>
                    </a:lnTo>
                    <a:lnTo>
                      <a:pt x="24" y="55"/>
                    </a:lnTo>
                    <a:lnTo>
                      <a:pt x="18" y="53"/>
                    </a:lnTo>
                    <a:lnTo>
                      <a:pt x="10" y="45"/>
                    </a:lnTo>
                    <a:lnTo>
                      <a:pt x="4" y="43"/>
                    </a:lnTo>
                    <a:lnTo>
                      <a:pt x="0" y="38"/>
                    </a:lnTo>
                    <a:lnTo>
                      <a:pt x="0" y="36"/>
                    </a:lnTo>
                    <a:lnTo>
                      <a:pt x="1" y="35"/>
                    </a:lnTo>
                    <a:lnTo>
                      <a:pt x="0" y="36"/>
                    </a:lnTo>
                    <a:lnTo>
                      <a:pt x="21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76" name="Freeform 481"/>
              <p:cNvSpPr>
                <a:spLocks/>
              </p:cNvSpPr>
              <p:nvPr/>
            </p:nvSpPr>
            <p:spPr bwMode="auto">
              <a:xfrm>
                <a:off x="5761" y="1550"/>
                <a:ext cx="12" cy="16"/>
              </a:xfrm>
              <a:custGeom>
                <a:avLst/>
                <a:gdLst>
                  <a:gd name="T0" fmla="*/ 0 w 60"/>
                  <a:gd name="T1" fmla="*/ 0 h 64"/>
                  <a:gd name="T2" fmla="*/ 0 w 60"/>
                  <a:gd name="T3" fmla="*/ 0 h 64"/>
                  <a:gd name="T4" fmla="*/ 0 w 60"/>
                  <a:gd name="T5" fmla="*/ 0 h 64"/>
                  <a:gd name="T6" fmla="*/ 0 w 60"/>
                  <a:gd name="T7" fmla="*/ 0 h 64"/>
                  <a:gd name="T8" fmla="*/ 0 w 60"/>
                  <a:gd name="T9" fmla="*/ 0 h 64"/>
                  <a:gd name="T10" fmla="*/ 0 w 60"/>
                  <a:gd name="T11" fmla="*/ 0 h 64"/>
                  <a:gd name="T12" fmla="*/ 0 w 60"/>
                  <a:gd name="T13" fmla="*/ 0 h 64"/>
                  <a:gd name="T14" fmla="*/ 0 w 60"/>
                  <a:gd name="T15" fmla="*/ 0 h 64"/>
                  <a:gd name="T16" fmla="*/ 0 w 60"/>
                  <a:gd name="T17" fmla="*/ 0 h 64"/>
                  <a:gd name="T18" fmla="*/ 0 w 60"/>
                  <a:gd name="T19" fmla="*/ 0 h 64"/>
                  <a:gd name="T20" fmla="*/ 0 w 60"/>
                  <a:gd name="T21" fmla="*/ 0 h 6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0" h="64">
                    <a:moveTo>
                      <a:pt x="35" y="0"/>
                    </a:moveTo>
                    <a:lnTo>
                      <a:pt x="22" y="29"/>
                    </a:lnTo>
                    <a:lnTo>
                      <a:pt x="27" y="27"/>
                    </a:lnTo>
                    <a:lnTo>
                      <a:pt x="18" y="31"/>
                    </a:lnTo>
                    <a:lnTo>
                      <a:pt x="11" y="38"/>
                    </a:lnTo>
                    <a:lnTo>
                      <a:pt x="0" y="64"/>
                    </a:lnTo>
                    <a:lnTo>
                      <a:pt x="60" y="64"/>
                    </a:lnTo>
                    <a:lnTo>
                      <a:pt x="49" y="47"/>
                    </a:lnTo>
                    <a:lnTo>
                      <a:pt x="44" y="36"/>
                    </a:lnTo>
                    <a:lnTo>
                      <a:pt x="37" y="31"/>
                    </a:lnTo>
                    <a:lnTo>
                      <a:pt x="27" y="27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77" name="Line 482"/>
              <p:cNvSpPr>
                <a:spLocks noChangeShapeType="1"/>
              </p:cNvSpPr>
              <p:nvPr/>
            </p:nvSpPr>
            <p:spPr bwMode="auto">
              <a:xfrm flipV="1">
                <a:off x="5770" y="1552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78" name="Freeform 483"/>
              <p:cNvSpPr>
                <a:spLocks/>
              </p:cNvSpPr>
              <p:nvPr/>
            </p:nvSpPr>
            <p:spPr bwMode="auto">
              <a:xfrm>
                <a:off x="5770" y="1556"/>
                <a:ext cx="4" cy="10"/>
              </a:xfrm>
              <a:custGeom>
                <a:avLst/>
                <a:gdLst>
                  <a:gd name="T0" fmla="*/ 0 w 19"/>
                  <a:gd name="T1" fmla="*/ 0 h 41"/>
                  <a:gd name="T2" fmla="*/ 0 w 19"/>
                  <a:gd name="T3" fmla="*/ 0 h 41"/>
                  <a:gd name="T4" fmla="*/ 0 w 19"/>
                  <a:gd name="T5" fmla="*/ 0 h 41"/>
                  <a:gd name="T6" fmla="*/ 0 w 19"/>
                  <a:gd name="T7" fmla="*/ 0 h 4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" h="41">
                    <a:moveTo>
                      <a:pt x="0" y="0"/>
                    </a:moveTo>
                    <a:lnTo>
                      <a:pt x="6" y="6"/>
                    </a:lnTo>
                    <a:lnTo>
                      <a:pt x="19" y="29"/>
                    </a:lnTo>
                    <a:lnTo>
                      <a:pt x="12" y="4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79" name="Line 484"/>
              <p:cNvSpPr>
                <a:spLocks noChangeShapeType="1"/>
              </p:cNvSpPr>
              <p:nvPr/>
            </p:nvSpPr>
            <p:spPr bwMode="auto">
              <a:xfrm flipV="1">
                <a:off x="5867" y="1537"/>
                <a:ext cx="39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80" name="Line 485"/>
              <p:cNvSpPr>
                <a:spLocks noChangeShapeType="1"/>
              </p:cNvSpPr>
              <p:nvPr/>
            </p:nvSpPr>
            <p:spPr bwMode="auto">
              <a:xfrm flipH="1">
                <a:off x="5866" y="1529"/>
                <a:ext cx="38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81" name="Freeform 486"/>
              <p:cNvSpPr>
                <a:spLocks/>
              </p:cNvSpPr>
              <p:nvPr/>
            </p:nvSpPr>
            <p:spPr bwMode="auto">
              <a:xfrm>
                <a:off x="5921" y="1475"/>
                <a:ext cx="55" cy="52"/>
              </a:xfrm>
              <a:custGeom>
                <a:avLst/>
                <a:gdLst>
                  <a:gd name="T0" fmla="*/ 0 w 277"/>
                  <a:gd name="T1" fmla="*/ 0 h 207"/>
                  <a:gd name="T2" fmla="*/ 0 w 277"/>
                  <a:gd name="T3" fmla="*/ 0 h 207"/>
                  <a:gd name="T4" fmla="*/ 0 w 277"/>
                  <a:gd name="T5" fmla="*/ 0 h 207"/>
                  <a:gd name="T6" fmla="*/ 0 w 277"/>
                  <a:gd name="T7" fmla="*/ 0 h 207"/>
                  <a:gd name="T8" fmla="*/ 0 w 277"/>
                  <a:gd name="T9" fmla="*/ 0 h 207"/>
                  <a:gd name="T10" fmla="*/ 0 w 277"/>
                  <a:gd name="T11" fmla="*/ 0 h 207"/>
                  <a:gd name="T12" fmla="*/ 0 w 277"/>
                  <a:gd name="T13" fmla="*/ 0 h 207"/>
                  <a:gd name="T14" fmla="*/ 0 w 277"/>
                  <a:gd name="T15" fmla="*/ 0 h 207"/>
                  <a:gd name="T16" fmla="*/ 0 w 277"/>
                  <a:gd name="T17" fmla="*/ 0 h 2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77" h="207">
                    <a:moveTo>
                      <a:pt x="0" y="207"/>
                    </a:moveTo>
                    <a:lnTo>
                      <a:pt x="264" y="190"/>
                    </a:lnTo>
                    <a:lnTo>
                      <a:pt x="269" y="186"/>
                    </a:lnTo>
                    <a:lnTo>
                      <a:pt x="269" y="181"/>
                    </a:lnTo>
                    <a:lnTo>
                      <a:pt x="269" y="170"/>
                    </a:lnTo>
                    <a:lnTo>
                      <a:pt x="277" y="165"/>
                    </a:lnTo>
                    <a:lnTo>
                      <a:pt x="153" y="51"/>
                    </a:lnTo>
                    <a:lnTo>
                      <a:pt x="163" y="49"/>
                    </a:lnTo>
                    <a:lnTo>
                      <a:pt x="163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82" name="Freeform 487"/>
              <p:cNvSpPr>
                <a:spLocks/>
              </p:cNvSpPr>
              <p:nvPr/>
            </p:nvSpPr>
            <p:spPr bwMode="auto">
              <a:xfrm>
                <a:off x="5920" y="1487"/>
                <a:ext cx="34" cy="39"/>
              </a:xfrm>
              <a:custGeom>
                <a:avLst/>
                <a:gdLst>
                  <a:gd name="T0" fmla="*/ 0 w 170"/>
                  <a:gd name="T1" fmla="*/ 0 h 153"/>
                  <a:gd name="T2" fmla="*/ 0 w 170"/>
                  <a:gd name="T3" fmla="*/ 0 h 153"/>
                  <a:gd name="T4" fmla="*/ 0 w 170"/>
                  <a:gd name="T5" fmla="*/ 0 h 153"/>
                  <a:gd name="T6" fmla="*/ 0 w 170"/>
                  <a:gd name="T7" fmla="*/ 0 h 153"/>
                  <a:gd name="T8" fmla="*/ 0 w 170"/>
                  <a:gd name="T9" fmla="*/ 0 h 153"/>
                  <a:gd name="T10" fmla="*/ 0 w 170"/>
                  <a:gd name="T11" fmla="*/ 0 h 153"/>
                  <a:gd name="T12" fmla="*/ 0 w 170"/>
                  <a:gd name="T13" fmla="*/ 0 h 153"/>
                  <a:gd name="T14" fmla="*/ 0 w 170"/>
                  <a:gd name="T15" fmla="*/ 0 h 153"/>
                  <a:gd name="T16" fmla="*/ 0 w 170"/>
                  <a:gd name="T17" fmla="*/ 0 h 153"/>
                  <a:gd name="T18" fmla="*/ 0 w 170"/>
                  <a:gd name="T19" fmla="*/ 0 h 153"/>
                  <a:gd name="T20" fmla="*/ 0 w 170"/>
                  <a:gd name="T21" fmla="*/ 0 h 153"/>
                  <a:gd name="T22" fmla="*/ 0 w 170"/>
                  <a:gd name="T23" fmla="*/ 0 h 153"/>
                  <a:gd name="T24" fmla="*/ 0 w 170"/>
                  <a:gd name="T25" fmla="*/ 0 h 153"/>
                  <a:gd name="T26" fmla="*/ 0 w 170"/>
                  <a:gd name="T27" fmla="*/ 0 h 153"/>
                  <a:gd name="T28" fmla="*/ 0 w 170"/>
                  <a:gd name="T29" fmla="*/ 0 h 153"/>
                  <a:gd name="T30" fmla="*/ 0 w 170"/>
                  <a:gd name="T31" fmla="*/ 0 h 1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70" h="153">
                    <a:moveTo>
                      <a:pt x="170" y="0"/>
                    </a:moveTo>
                    <a:lnTo>
                      <a:pt x="133" y="11"/>
                    </a:lnTo>
                    <a:lnTo>
                      <a:pt x="83" y="8"/>
                    </a:lnTo>
                    <a:lnTo>
                      <a:pt x="11" y="101"/>
                    </a:lnTo>
                    <a:lnTo>
                      <a:pt x="11" y="100"/>
                    </a:lnTo>
                    <a:lnTo>
                      <a:pt x="5" y="102"/>
                    </a:lnTo>
                    <a:lnTo>
                      <a:pt x="2" y="107"/>
                    </a:lnTo>
                    <a:lnTo>
                      <a:pt x="0" y="113"/>
                    </a:lnTo>
                    <a:lnTo>
                      <a:pt x="3" y="119"/>
                    </a:lnTo>
                    <a:lnTo>
                      <a:pt x="13" y="147"/>
                    </a:lnTo>
                    <a:lnTo>
                      <a:pt x="11" y="143"/>
                    </a:lnTo>
                    <a:lnTo>
                      <a:pt x="15" y="149"/>
                    </a:lnTo>
                    <a:lnTo>
                      <a:pt x="19" y="153"/>
                    </a:lnTo>
                    <a:lnTo>
                      <a:pt x="26" y="153"/>
                    </a:lnTo>
                    <a:lnTo>
                      <a:pt x="32" y="152"/>
                    </a:lnTo>
                    <a:lnTo>
                      <a:pt x="37" y="14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83" name="Freeform 488"/>
              <p:cNvSpPr>
                <a:spLocks/>
              </p:cNvSpPr>
              <p:nvPr/>
            </p:nvSpPr>
            <p:spPr bwMode="auto">
              <a:xfrm>
                <a:off x="5927" y="1521"/>
                <a:ext cx="4" cy="5"/>
              </a:xfrm>
              <a:custGeom>
                <a:avLst/>
                <a:gdLst>
                  <a:gd name="T0" fmla="*/ 0 w 21"/>
                  <a:gd name="T1" fmla="*/ 0 h 17"/>
                  <a:gd name="T2" fmla="*/ 0 w 21"/>
                  <a:gd name="T3" fmla="*/ 0 h 17"/>
                  <a:gd name="T4" fmla="*/ 0 w 21"/>
                  <a:gd name="T5" fmla="*/ 0 h 17"/>
                  <a:gd name="T6" fmla="*/ 0 w 21"/>
                  <a:gd name="T7" fmla="*/ 0 h 17"/>
                  <a:gd name="T8" fmla="*/ 0 w 21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" h="17">
                    <a:moveTo>
                      <a:pt x="0" y="12"/>
                    </a:moveTo>
                    <a:lnTo>
                      <a:pt x="1" y="6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21" y="17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84" name="Line 489"/>
              <p:cNvSpPr>
                <a:spLocks noChangeShapeType="1"/>
              </p:cNvSpPr>
              <p:nvPr/>
            </p:nvSpPr>
            <p:spPr bwMode="auto">
              <a:xfrm>
                <a:off x="5925" y="152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85" name="Freeform 490"/>
              <p:cNvSpPr>
                <a:spLocks/>
              </p:cNvSpPr>
              <p:nvPr/>
            </p:nvSpPr>
            <p:spPr bwMode="auto">
              <a:xfrm>
                <a:off x="5922" y="1513"/>
                <a:ext cx="5" cy="10"/>
              </a:xfrm>
              <a:custGeom>
                <a:avLst/>
                <a:gdLst>
                  <a:gd name="T0" fmla="*/ 0 w 27"/>
                  <a:gd name="T1" fmla="*/ 0 h 41"/>
                  <a:gd name="T2" fmla="*/ 0 w 27"/>
                  <a:gd name="T3" fmla="*/ 0 h 41"/>
                  <a:gd name="T4" fmla="*/ 0 w 27"/>
                  <a:gd name="T5" fmla="*/ 0 h 41"/>
                  <a:gd name="T6" fmla="*/ 0 w 27"/>
                  <a:gd name="T7" fmla="*/ 0 h 41"/>
                  <a:gd name="T8" fmla="*/ 0 w 27"/>
                  <a:gd name="T9" fmla="*/ 0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7" h="41">
                    <a:moveTo>
                      <a:pt x="27" y="41"/>
                    </a:moveTo>
                    <a:lnTo>
                      <a:pt x="16" y="8"/>
                    </a:lnTo>
                    <a:lnTo>
                      <a:pt x="14" y="2"/>
                    </a:ln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86" name="Line 491"/>
              <p:cNvSpPr>
                <a:spLocks noChangeShapeType="1"/>
              </p:cNvSpPr>
              <p:nvPr/>
            </p:nvSpPr>
            <p:spPr bwMode="auto">
              <a:xfrm flipV="1">
                <a:off x="5925" y="1490"/>
                <a:ext cx="17" cy="2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87" name="Line 492"/>
              <p:cNvSpPr>
                <a:spLocks noChangeShapeType="1"/>
              </p:cNvSpPr>
              <p:nvPr/>
            </p:nvSpPr>
            <p:spPr bwMode="auto">
              <a:xfrm flipV="1">
                <a:off x="5936" y="1478"/>
                <a:ext cx="1" cy="1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88" name="Line 493"/>
              <p:cNvSpPr>
                <a:spLocks noChangeShapeType="1"/>
              </p:cNvSpPr>
              <p:nvPr/>
            </p:nvSpPr>
            <p:spPr bwMode="auto">
              <a:xfrm>
                <a:off x="5924" y="1480"/>
                <a:ext cx="6" cy="1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89" name="Line 494"/>
              <p:cNvSpPr>
                <a:spLocks noChangeShapeType="1"/>
              </p:cNvSpPr>
              <p:nvPr/>
            </p:nvSpPr>
            <p:spPr bwMode="auto">
              <a:xfrm>
                <a:off x="5932" y="1505"/>
                <a:ext cx="6" cy="1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90" name="Freeform 495"/>
              <p:cNvSpPr>
                <a:spLocks/>
              </p:cNvSpPr>
              <p:nvPr/>
            </p:nvSpPr>
            <p:spPr bwMode="auto">
              <a:xfrm>
                <a:off x="5913" y="1533"/>
                <a:ext cx="43" cy="32"/>
              </a:xfrm>
              <a:custGeom>
                <a:avLst/>
                <a:gdLst>
                  <a:gd name="T0" fmla="*/ 0 w 216"/>
                  <a:gd name="T1" fmla="*/ 0 h 126"/>
                  <a:gd name="T2" fmla="*/ 0 w 216"/>
                  <a:gd name="T3" fmla="*/ 0 h 126"/>
                  <a:gd name="T4" fmla="*/ 0 w 216"/>
                  <a:gd name="T5" fmla="*/ 0 h 126"/>
                  <a:gd name="T6" fmla="*/ 0 w 216"/>
                  <a:gd name="T7" fmla="*/ 0 h 126"/>
                  <a:gd name="T8" fmla="*/ 0 w 216"/>
                  <a:gd name="T9" fmla="*/ 0 h 126"/>
                  <a:gd name="T10" fmla="*/ 0 w 216"/>
                  <a:gd name="T11" fmla="*/ 0 h 126"/>
                  <a:gd name="T12" fmla="*/ 0 w 216"/>
                  <a:gd name="T13" fmla="*/ 0 h 126"/>
                  <a:gd name="T14" fmla="*/ 0 w 216"/>
                  <a:gd name="T15" fmla="*/ 0 h 126"/>
                  <a:gd name="T16" fmla="*/ 0 w 216"/>
                  <a:gd name="T17" fmla="*/ 0 h 126"/>
                  <a:gd name="T18" fmla="*/ 0 w 216"/>
                  <a:gd name="T19" fmla="*/ 0 h 126"/>
                  <a:gd name="T20" fmla="*/ 0 w 216"/>
                  <a:gd name="T21" fmla="*/ 0 h 126"/>
                  <a:gd name="T22" fmla="*/ 0 w 216"/>
                  <a:gd name="T23" fmla="*/ 0 h 126"/>
                  <a:gd name="T24" fmla="*/ 0 w 216"/>
                  <a:gd name="T25" fmla="*/ 0 h 126"/>
                  <a:gd name="T26" fmla="*/ 0 w 216"/>
                  <a:gd name="T27" fmla="*/ 0 h 126"/>
                  <a:gd name="T28" fmla="*/ 0 w 216"/>
                  <a:gd name="T29" fmla="*/ 0 h 126"/>
                  <a:gd name="T30" fmla="*/ 0 w 216"/>
                  <a:gd name="T31" fmla="*/ 0 h 12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16" h="126">
                    <a:moveTo>
                      <a:pt x="128" y="0"/>
                    </a:moveTo>
                    <a:lnTo>
                      <a:pt x="216" y="73"/>
                    </a:lnTo>
                    <a:lnTo>
                      <a:pt x="214" y="84"/>
                    </a:lnTo>
                    <a:lnTo>
                      <a:pt x="72" y="74"/>
                    </a:lnTo>
                    <a:lnTo>
                      <a:pt x="72" y="86"/>
                    </a:lnTo>
                    <a:lnTo>
                      <a:pt x="61" y="85"/>
                    </a:lnTo>
                    <a:lnTo>
                      <a:pt x="49" y="86"/>
                    </a:lnTo>
                    <a:lnTo>
                      <a:pt x="33" y="91"/>
                    </a:lnTo>
                    <a:lnTo>
                      <a:pt x="16" y="98"/>
                    </a:lnTo>
                    <a:lnTo>
                      <a:pt x="7" y="105"/>
                    </a:lnTo>
                    <a:lnTo>
                      <a:pt x="0" y="115"/>
                    </a:lnTo>
                    <a:lnTo>
                      <a:pt x="0" y="119"/>
                    </a:lnTo>
                    <a:lnTo>
                      <a:pt x="5" y="124"/>
                    </a:lnTo>
                    <a:lnTo>
                      <a:pt x="16" y="126"/>
                    </a:lnTo>
                    <a:lnTo>
                      <a:pt x="28" y="125"/>
                    </a:lnTo>
                    <a:lnTo>
                      <a:pt x="33" y="12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91" name="Freeform 496"/>
              <p:cNvSpPr>
                <a:spLocks/>
              </p:cNvSpPr>
              <p:nvPr/>
            </p:nvSpPr>
            <p:spPr bwMode="auto">
              <a:xfrm>
                <a:off x="5916" y="1558"/>
                <a:ext cx="19" cy="29"/>
              </a:xfrm>
              <a:custGeom>
                <a:avLst/>
                <a:gdLst>
                  <a:gd name="T0" fmla="*/ 0 w 95"/>
                  <a:gd name="T1" fmla="*/ 0 h 117"/>
                  <a:gd name="T2" fmla="*/ 0 w 95"/>
                  <a:gd name="T3" fmla="*/ 0 h 117"/>
                  <a:gd name="T4" fmla="*/ 0 w 95"/>
                  <a:gd name="T5" fmla="*/ 0 h 117"/>
                  <a:gd name="T6" fmla="*/ 0 w 95"/>
                  <a:gd name="T7" fmla="*/ 0 h 117"/>
                  <a:gd name="T8" fmla="*/ 0 w 95"/>
                  <a:gd name="T9" fmla="*/ 0 h 117"/>
                  <a:gd name="T10" fmla="*/ 0 w 95"/>
                  <a:gd name="T11" fmla="*/ 0 h 117"/>
                  <a:gd name="T12" fmla="*/ 0 w 95"/>
                  <a:gd name="T13" fmla="*/ 0 h 117"/>
                  <a:gd name="T14" fmla="*/ 0 w 95"/>
                  <a:gd name="T15" fmla="*/ 0 h 117"/>
                  <a:gd name="T16" fmla="*/ 0 w 95"/>
                  <a:gd name="T17" fmla="*/ 0 h 117"/>
                  <a:gd name="T18" fmla="*/ 0 w 95"/>
                  <a:gd name="T19" fmla="*/ 0 h 117"/>
                  <a:gd name="T20" fmla="*/ 0 w 95"/>
                  <a:gd name="T21" fmla="*/ 0 h 117"/>
                  <a:gd name="T22" fmla="*/ 0 w 95"/>
                  <a:gd name="T23" fmla="*/ 0 h 117"/>
                  <a:gd name="T24" fmla="*/ 0 w 95"/>
                  <a:gd name="T25" fmla="*/ 0 h 117"/>
                  <a:gd name="T26" fmla="*/ 0 w 95"/>
                  <a:gd name="T27" fmla="*/ 0 h 117"/>
                  <a:gd name="T28" fmla="*/ 0 w 95"/>
                  <a:gd name="T29" fmla="*/ 0 h 117"/>
                  <a:gd name="T30" fmla="*/ 0 w 95"/>
                  <a:gd name="T31" fmla="*/ 0 h 117"/>
                  <a:gd name="T32" fmla="*/ 0 w 95"/>
                  <a:gd name="T33" fmla="*/ 0 h 117"/>
                  <a:gd name="T34" fmla="*/ 0 w 95"/>
                  <a:gd name="T35" fmla="*/ 0 h 117"/>
                  <a:gd name="T36" fmla="*/ 0 w 95"/>
                  <a:gd name="T37" fmla="*/ 0 h 117"/>
                  <a:gd name="T38" fmla="*/ 0 w 95"/>
                  <a:gd name="T39" fmla="*/ 0 h 117"/>
                  <a:gd name="T40" fmla="*/ 0 w 95"/>
                  <a:gd name="T41" fmla="*/ 0 h 117"/>
                  <a:gd name="T42" fmla="*/ 0 w 95"/>
                  <a:gd name="T43" fmla="*/ 0 h 117"/>
                  <a:gd name="T44" fmla="*/ 0 w 95"/>
                  <a:gd name="T45" fmla="*/ 0 h 117"/>
                  <a:gd name="T46" fmla="*/ 0 w 95"/>
                  <a:gd name="T47" fmla="*/ 0 h 117"/>
                  <a:gd name="T48" fmla="*/ 0 w 95"/>
                  <a:gd name="T49" fmla="*/ 0 h 117"/>
                  <a:gd name="T50" fmla="*/ 0 w 95"/>
                  <a:gd name="T51" fmla="*/ 0 h 117"/>
                  <a:gd name="T52" fmla="*/ 0 w 95"/>
                  <a:gd name="T53" fmla="*/ 0 h 117"/>
                  <a:gd name="T54" fmla="*/ 0 w 95"/>
                  <a:gd name="T55" fmla="*/ 0 h 117"/>
                  <a:gd name="T56" fmla="*/ 0 w 95"/>
                  <a:gd name="T57" fmla="*/ 0 h 117"/>
                  <a:gd name="T58" fmla="*/ 0 w 95"/>
                  <a:gd name="T59" fmla="*/ 0 h 117"/>
                  <a:gd name="T60" fmla="*/ 0 w 95"/>
                  <a:gd name="T61" fmla="*/ 0 h 117"/>
                  <a:gd name="T62" fmla="*/ 0 w 95"/>
                  <a:gd name="T63" fmla="*/ 0 h 117"/>
                  <a:gd name="T64" fmla="*/ 0 w 95"/>
                  <a:gd name="T65" fmla="*/ 0 h 117"/>
                  <a:gd name="T66" fmla="*/ 0 w 95"/>
                  <a:gd name="T67" fmla="*/ 0 h 117"/>
                  <a:gd name="T68" fmla="*/ 0 w 95"/>
                  <a:gd name="T69" fmla="*/ 0 h 117"/>
                  <a:gd name="T70" fmla="*/ 0 w 95"/>
                  <a:gd name="T71" fmla="*/ 0 h 1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95" h="117">
                    <a:moveTo>
                      <a:pt x="9" y="7"/>
                    </a:moveTo>
                    <a:lnTo>
                      <a:pt x="9" y="6"/>
                    </a:lnTo>
                    <a:lnTo>
                      <a:pt x="10" y="4"/>
                    </a:lnTo>
                    <a:lnTo>
                      <a:pt x="15" y="2"/>
                    </a:lnTo>
                    <a:lnTo>
                      <a:pt x="19" y="1"/>
                    </a:lnTo>
                    <a:lnTo>
                      <a:pt x="24" y="0"/>
                    </a:lnTo>
                    <a:lnTo>
                      <a:pt x="27" y="1"/>
                    </a:lnTo>
                    <a:lnTo>
                      <a:pt x="31" y="1"/>
                    </a:lnTo>
                    <a:lnTo>
                      <a:pt x="32" y="2"/>
                    </a:lnTo>
                    <a:lnTo>
                      <a:pt x="46" y="59"/>
                    </a:lnTo>
                    <a:lnTo>
                      <a:pt x="48" y="60"/>
                    </a:lnTo>
                    <a:lnTo>
                      <a:pt x="58" y="66"/>
                    </a:lnTo>
                    <a:lnTo>
                      <a:pt x="62" y="75"/>
                    </a:lnTo>
                    <a:lnTo>
                      <a:pt x="61" y="85"/>
                    </a:lnTo>
                    <a:lnTo>
                      <a:pt x="54" y="92"/>
                    </a:lnTo>
                    <a:lnTo>
                      <a:pt x="58" y="99"/>
                    </a:lnTo>
                    <a:lnTo>
                      <a:pt x="74" y="106"/>
                    </a:lnTo>
                    <a:lnTo>
                      <a:pt x="70" y="107"/>
                    </a:lnTo>
                    <a:lnTo>
                      <a:pt x="58" y="107"/>
                    </a:lnTo>
                    <a:lnTo>
                      <a:pt x="57" y="109"/>
                    </a:lnTo>
                    <a:lnTo>
                      <a:pt x="45" y="84"/>
                    </a:lnTo>
                    <a:lnTo>
                      <a:pt x="42" y="75"/>
                    </a:lnTo>
                    <a:lnTo>
                      <a:pt x="35" y="69"/>
                    </a:lnTo>
                    <a:lnTo>
                      <a:pt x="29" y="66"/>
                    </a:lnTo>
                    <a:lnTo>
                      <a:pt x="21" y="67"/>
                    </a:lnTo>
                    <a:lnTo>
                      <a:pt x="15" y="72"/>
                    </a:lnTo>
                    <a:lnTo>
                      <a:pt x="9" y="90"/>
                    </a:lnTo>
                    <a:lnTo>
                      <a:pt x="0" y="91"/>
                    </a:lnTo>
                    <a:lnTo>
                      <a:pt x="0" y="99"/>
                    </a:lnTo>
                    <a:lnTo>
                      <a:pt x="40" y="117"/>
                    </a:lnTo>
                    <a:lnTo>
                      <a:pt x="95" y="113"/>
                    </a:lnTo>
                    <a:lnTo>
                      <a:pt x="94" y="105"/>
                    </a:lnTo>
                    <a:lnTo>
                      <a:pt x="84" y="100"/>
                    </a:lnTo>
                    <a:lnTo>
                      <a:pt x="79" y="99"/>
                    </a:lnTo>
                    <a:lnTo>
                      <a:pt x="70" y="76"/>
                    </a:lnTo>
                    <a:lnTo>
                      <a:pt x="59" y="6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92" name="Line 497"/>
              <p:cNvSpPr>
                <a:spLocks noChangeShapeType="1"/>
              </p:cNvSpPr>
              <p:nvPr/>
            </p:nvSpPr>
            <p:spPr bwMode="auto">
              <a:xfrm flipH="1" flipV="1">
                <a:off x="5918" y="1560"/>
                <a:ext cx="3" cy="1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93" name="Line 498"/>
              <p:cNvSpPr>
                <a:spLocks noChangeShapeType="1"/>
              </p:cNvSpPr>
              <p:nvPr/>
            </p:nvSpPr>
            <p:spPr bwMode="auto">
              <a:xfrm flipH="1">
                <a:off x="5850" y="1561"/>
                <a:ext cx="63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94" name="Freeform 499"/>
              <p:cNvSpPr>
                <a:spLocks/>
              </p:cNvSpPr>
              <p:nvPr/>
            </p:nvSpPr>
            <p:spPr bwMode="auto">
              <a:xfrm>
                <a:off x="5860" y="1530"/>
                <a:ext cx="8" cy="14"/>
              </a:xfrm>
              <a:custGeom>
                <a:avLst/>
                <a:gdLst>
                  <a:gd name="T0" fmla="*/ 0 w 38"/>
                  <a:gd name="T1" fmla="*/ 0 h 54"/>
                  <a:gd name="T2" fmla="*/ 0 w 38"/>
                  <a:gd name="T3" fmla="*/ 0 h 54"/>
                  <a:gd name="T4" fmla="*/ 0 w 38"/>
                  <a:gd name="T5" fmla="*/ 0 h 54"/>
                  <a:gd name="T6" fmla="*/ 0 w 38"/>
                  <a:gd name="T7" fmla="*/ 0 h 54"/>
                  <a:gd name="T8" fmla="*/ 0 w 38"/>
                  <a:gd name="T9" fmla="*/ 0 h 54"/>
                  <a:gd name="T10" fmla="*/ 0 w 38"/>
                  <a:gd name="T11" fmla="*/ 0 h 54"/>
                  <a:gd name="T12" fmla="*/ 0 w 38"/>
                  <a:gd name="T13" fmla="*/ 0 h 54"/>
                  <a:gd name="T14" fmla="*/ 0 w 38"/>
                  <a:gd name="T15" fmla="*/ 0 h 54"/>
                  <a:gd name="T16" fmla="*/ 0 w 38"/>
                  <a:gd name="T17" fmla="*/ 0 h 54"/>
                  <a:gd name="T18" fmla="*/ 0 w 38"/>
                  <a:gd name="T19" fmla="*/ 0 h 54"/>
                  <a:gd name="T20" fmla="*/ 0 w 38"/>
                  <a:gd name="T21" fmla="*/ 0 h 54"/>
                  <a:gd name="T22" fmla="*/ 0 w 38"/>
                  <a:gd name="T23" fmla="*/ 0 h 54"/>
                  <a:gd name="T24" fmla="*/ 0 w 38"/>
                  <a:gd name="T25" fmla="*/ 0 h 54"/>
                  <a:gd name="T26" fmla="*/ 0 w 38"/>
                  <a:gd name="T27" fmla="*/ 0 h 54"/>
                  <a:gd name="T28" fmla="*/ 0 w 38"/>
                  <a:gd name="T29" fmla="*/ 0 h 54"/>
                  <a:gd name="T30" fmla="*/ 0 w 38"/>
                  <a:gd name="T31" fmla="*/ 0 h 54"/>
                  <a:gd name="T32" fmla="*/ 0 w 38"/>
                  <a:gd name="T33" fmla="*/ 0 h 54"/>
                  <a:gd name="T34" fmla="*/ 0 w 38"/>
                  <a:gd name="T35" fmla="*/ 0 h 54"/>
                  <a:gd name="T36" fmla="*/ 0 w 38"/>
                  <a:gd name="T37" fmla="*/ 0 h 5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38" h="54">
                    <a:moveTo>
                      <a:pt x="14" y="49"/>
                    </a:moveTo>
                    <a:lnTo>
                      <a:pt x="20" y="53"/>
                    </a:lnTo>
                    <a:lnTo>
                      <a:pt x="26" y="54"/>
                    </a:lnTo>
                    <a:lnTo>
                      <a:pt x="31" y="52"/>
                    </a:lnTo>
                    <a:lnTo>
                      <a:pt x="36" y="47"/>
                    </a:lnTo>
                    <a:lnTo>
                      <a:pt x="38" y="41"/>
                    </a:lnTo>
                    <a:lnTo>
                      <a:pt x="36" y="36"/>
                    </a:lnTo>
                    <a:lnTo>
                      <a:pt x="38" y="41"/>
                    </a:lnTo>
                    <a:lnTo>
                      <a:pt x="26" y="7"/>
                    </a:lnTo>
                    <a:lnTo>
                      <a:pt x="23" y="3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4" y="2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12" y="47"/>
                    </a:lnTo>
                    <a:lnTo>
                      <a:pt x="10" y="44"/>
                    </a:lnTo>
                    <a:lnTo>
                      <a:pt x="14" y="49"/>
                    </a:lnTo>
                    <a:close/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95" name="Freeform 500"/>
              <p:cNvSpPr>
                <a:spLocks/>
              </p:cNvSpPr>
              <p:nvPr/>
            </p:nvSpPr>
            <p:spPr bwMode="auto">
              <a:xfrm>
                <a:off x="5825" y="1486"/>
                <a:ext cx="39" cy="44"/>
              </a:xfrm>
              <a:custGeom>
                <a:avLst/>
                <a:gdLst>
                  <a:gd name="T0" fmla="*/ 0 w 193"/>
                  <a:gd name="T1" fmla="*/ 0 h 177"/>
                  <a:gd name="T2" fmla="*/ 0 w 193"/>
                  <a:gd name="T3" fmla="*/ 0 h 177"/>
                  <a:gd name="T4" fmla="*/ 0 w 193"/>
                  <a:gd name="T5" fmla="*/ 0 h 177"/>
                  <a:gd name="T6" fmla="*/ 0 w 193"/>
                  <a:gd name="T7" fmla="*/ 0 h 177"/>
                  <a:gd name="T8" fmla="*/ 0 w 193"/>
                  <a:gd name="T9" fmla="*/ 0 h 177"/>
                  <a:gd name="T10" fmla="*/ 0 w 193"/>
                  <a:gd name="T11" fmla="*/ 0 h 177"/>
                  <a:gd name="T12" fmla="*/ 0 w 193"/>
                  <a:gd name="T13" fmla="*/ 0 h 17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3" h="177">
                    <a:moveTo>
                      <a:pt x="193" y="177"/>
                    </a:moveTo>
                    <a:lnTo>
                      <a:pt x="92" y="50"/>
                    </a:lnTo>
                    <a:lnTo>
                      <a:pt x="102" y="49"/>
                    </a:lnTo>
                    <a:lnTo>
                      <a:pt x="65" y="54"/>
                    </a:lnTo>
                    <a:lnTo>
                      <a:pt x="42" y="54"/>
                    </a:lnTo>
                    <a:lnTo>
                      <a:pt x="0" y="47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96" name="Line 501"/>
              <p:cNvSpPr>
                <a:spLocks noChangeShapeType="1"/>
              </p:cNvSpPr>
              <p:nvPr/>
            </p:nvSpPr>
            <p:spPr bwMode="auto">
              <a:xfrm>
                <a:off x="5821" y="148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97" name="Line 502"/>
              <p:cNvSpPr>
                <a:spLocks noChangeShapeType="1"/>
              </p:cNvSpPr>
              <p:nvPr/>
            </p:nvSpPr>
            <p:spPr bwMode="auto">
              <a:xfrm>
                <a:off x="5839" y="1499"/>
                <a:ext cx="21" cy="3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98" name="Line 503"/>
              <p:cNvSpPr>
                <a:spLocks noChangeShapeType="1"/>
              </p:cNvSpPr>
              <p:nvPr/>
            </p:nvSpPr>
            <p:spPr bwMode="auto">
              <a:xfrm flipH="1">
                <a:off x="5839" y="1539"/>
                <a:ext cx="23" cy="3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99" name="Freeform 504"/>
              <p:cNvSpPr>
                <a:spLocks/>
              </p:cNvSpPr>
              <p:nvPr/>
            </p:nvSpPr>
            <p:spPr bwMode="auto">
              <a:xfrm>
                <a:off x="5835" y="1574"/>
                <a:ext cx="6" cy="8"/>
              </a:xfrm>
              <a:custGeom>
                <a:avLst/>
                <a:gdLst>
                  <a:gd name="T0" fmla="*/ 0 w 27"/>
                  <a:gd name="T1" fmla="*/ 0 h 32"/>
                  <a:gd name="T2" fmla="*/ 0 w 27"/>
                  <a:gd name="T3" fmla="*/ 0 h 32"/>
                  <a:gd name="T4" fmla="*/ 0 w 27"/>
                  <a:gd name="T5" fmla="*/ 0 h 32"/>
                  <a:gd name="T6" fmla="*/ 0 w 27"/>
                  <a:gd name="T7" fmla="*/ 0 h 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" h="32">
                    <a:moveTo>
                      <a:pt x="3" y="0"/>
                    </a:moveTo>
                    <a:lnTo>
                      <a:pt x="0" y="18"/>
                    </a:lnTo>
                    <a:lnTo>
                      <a:pt x="0" y="32"/>
                    </a:lnTo>
                    <a:lnTo>
                      <a:pt x="27" y="2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00" name="Freeform 505"/>
              <p:cNvSpPr>
                <a:spLocks/>
              </p:cNvSpPr>
              <p:nvPr/>
            </p:nvSpPr>
            <p:spPr bwMode="auto">
              <a:xfrm>
                <a:off x="5842" y="1573"/>
                <a:ext cx="11" cy="11"/>
              </a:xfrm>
              <a:custGeom>
                <a:avLst/>
                <a:gdLst>
                  <a:gd name="T0" fmla="*/ 0 w 52"/>
                  <a:gd name="T1" fmla="*/ 0 h 45"/>
                  <a:gd name="T2" fmla="*/ 0 w 52"/>
                  <a:gd name="T3" fmla="*/ 0 h 45"/>
                  <a:gd name="T4" fmla="*/ 0 w 52"/>
                  <a:gd name="T5" fmla="*/ 0 h 45"/>
                  <a:gd name="T6" fmla="*/ 0 w 52"/>
                  <a:gd name="T7" fmla="*/ 0 h 45"/>
                  <a:gd name="T8" fmla="*/ 0 w 52"/>
                  <a:gd name="T9" fmla="*/ 0 h 45"/>
                  <a:gd name="T10" fmla="*/ 0 w 52"/>
                  <a:gd name="T11" fmla="*/ 0 h 45"/>
                  <a:gd name="T12" fmla="*/ 0 w 52"/>
                  <a:gd name="T13" fmla="*/ 0 h 45"/>
                  <a:gd name="T14" fmla="*/ 0 w 52"/>
                  <a:gd name="T15" fmla="*/ 0 h 45"/>
                  <a:gd name="T16" fmla="*/ 0 w 52"/>
                  <a:gd name="T17" fmla="*/ 0 h 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2" h="45">
                    <a:moveTo>
                      <a:pt x="0" y="45"/>
                    </a:moveTo>
                    <a:lnTo>
                      <a:pt x="52" y="35"/>
                    </a:lnTo>
                    <a:lnTo>
                      <a:pt x="44" y="13"/>
                    </a:lnTo>
                    <a:lnTo>
                      <a:pt x="41" y="5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0" y="5"/>
                    </a:lnTo>
                    <a:lnTo>
                      <a:pt x="5" y="13"/>
                    </a:lnTo>
                    <a:lnTo>
                      <a:pt x="0" y="45"/>
                    </a:lnTo>
                    <a:close/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01" name="Line 506"/>
              <p:cNvSpPr>
                <a:spLocks noChangeShapeType="1"/>
              </p:cNvSpPr>
              <p:nvPr/>
            </p:nvSpPr>
            <p:spPr bwMode="auto">
              <a:xfrm flipH="1" flipV="1">
                <a:off x="5794" y="1581"/>
                <a:ext cx="44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02" name="Line 507"/>
              <p:cNvSpPr>
                <a:spLocks noChangeShapeType="1"/>
              </p:cNvSpPr>
              <p:nvPr/>
            </p:nvSpPr>
            <p:spPr bwMode="auto">
              <a:xfrm flipV="1">
                <a:off x="5798" y="1545"/>
                <a:ext cx="8" cy="2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03" name="Line 508"/>
              <p:cNvSpPr>
                <a:spLocks noChangeShapeType="1"/>
              </p:cNvSpPr>
              <p:nvPr/>
            </p:nvSpPr>
            <p:spPr bwMode="auto">
              <a:xfrm flipH="1">
                <a:off x="5802" y="1547"/>
                <a:ext cx="7" cy="2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04" name="Freeform 509"/>
              <p:cNvSpPr>
                <a:spLocks/>
              </p:cNvSpPr>
              <p:nvPr/>
            </p:nvSpPr>
            <p:spPr bwMode="auto">
              <a:xfrm>
                <a:off x="5810" y="1544"/>
                <a:ext cx="38" cy="33"/>
              </a:xfrm>
              <a:custGeom>
                <a:avLst/>
                <a:gdLst>
                  <a:gd name="T0" fmla="*/ 0 w 192"/>
                  <a:gd name="T1" fmla="*/ 0 h 131"/>
                  <a:gd name="T2" fmla="*/ 0 w 192"/>
                  <a:gd name="T3" fmla="*/ 0 h 131"/>
                  <a:gd name="T4" fmla="*/ 0 w 192"/>
                  <a:gd name="T5" fmla="*/ 0 h 13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31">
                    <a:moveTo>
                      <a:pt x="0" y="131"/>
                    </a:moveTo>
                    <a:lnTo>
                      <a:pt x="72" y="6"/>
                    </a:lnTo>
                    <a:lnTo>
                      <a:pt x="192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05" name="Line 510"/>
              <p:cNvSpPr>
                <a:spLocks noChangeShapeType="1"/>
              </p:cNvSpPr>
              <p:nvPr/>
            </p:nvSpPr>
            <p:spPr bwMode="auto">
              <a:xfrm flipH="1" flipV="1">
                <a:off x="5823" y="1518"/>
                <a:ext cx="26" cy="2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06" name="Line 511"/>
              <p:cNvSpPr>
                <a:spLocks noChangeShapeType="1"/>
              </p:cNvSpPr>
              <p:nvPr/>
            </p:nvSpPr>
            <p:spPr bwMode="auto">
              <a:xfrm>
                <a:off x="5825" y="1514"/>
                <a:ext cx="24" cy="2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07" name="Freeform 512"/>
              <p:cNvSpPr>
                <a:spLocks/>
              </p:cNvSpPr>
              <p:nvPr/>
            </p:nvSpPr>
            <p:spPr bwMode="auto">
              <a:xfrm>
                <a:off x="5821" y="1552"/>
                <a:ext cx="27" cy="18"/>
              </a:xfrm>
              <a:custGeom>
                <a:avLst/>
                <a:gdLst>
                  <a:gd name="T0" fmla="*/ 0 w 138"/>
                  <a:gd name="T1" fmla="*/ 0 h 70"/>
                  <a:gd name="T2" fmla="*/ 0 w 138"/>
                  <a:gd name="T3" fmla="*/ 0 h 70"/>
                  <a:gd name="T4" fmla="*/ 0 w 138"/>
                  <a:gd name="T5" fmla="*/ 0 h 70"/>
                  <a:gd name="T6" fmla="*/ 0 w 138"/>
                  <a:gd name="T7" fmla="*/ 0 h 7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8" h="70">
                    <a:moveTo>
                      <a:pt x="138" y="4"/>
                    </a:moveTo>
                    <a:lnTo>
                      <a:pt x="56" y="0"/>
                    </a:lnTo>
                    <a:lnTo>
                      <a:pt x="0" y="70"/>
                    </a:lnTo>
                    <a:lnTo>
                      <a:pt x="116" y="5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08" name="Freeform 513"/>
              <p:cNvSpPr>
                <a:spLocks/>
              </p:cNvSpPr>
              <p:nvPr/>
            </p:nvSpPr>
            <p:spPr bwMode="auto">
              <a:xfrm>
                <a:off x="5836" y="1570"/>
                <a:ext cx="6" cy="4"/>
              </a:xfrm>
              <a:custGeom>
                <a:avLst/>
                <a:gdLst>
                  <a:gd name="T0" fmla="*/ 0 w 32"/>
                  <a:gd name="T1" fmla="*/ 0 h 16"/>
                  <a:gd name="T2" fmla="*/ 0 w 32"/>
                  <a:gd name="T3" fmla="*/ 0 h 16"/>
                  <a:gd name="T4" fmla="*/ 0 w 32"/>
                  <a:gd name="T5" fmla="*/ 0 h 16"/>
                  <a:gd name="T6" fmla="*/ 0 w 32"/>
                  <a:gd name="T7" fmla="*/ 0 h 1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2" h="16">
                    <a:moveTo>
                      <a:pt x="32" y="3"/>
                    </a:moveTo>
                    <a:lnTo>
                      <a:pt x="20" y="0"/>
                    </a:lnTo>
                    <a:lnTo>
                      <a:pt x="8" y="4"/>
                    </a:lnTo>
                    <a:lnTo>
                      <a:pt x="0" y="16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09" name="Freeform 514"/>
              <p:cNvSpPr>
                <a:spLocks/>
              </p:cNvSpPr>
              <p:nvPr/>
            </p:nvSpPr>
            <p:spPr bwMode="auto">
              <a:xfrm>
                <a:off x="5810" y="1577"/>
                <a:ext cx="25" cy="2"/>
              </a:xfrm>
              <a:custGeom>
                <a:avLst/>
                <a:gdLst>
                  <a:gd name="T0" fmla="*/ 0 w 128"/>
                  <a:gd name="T1" fmla="*/ 0 h 6"/>
                  <a:gd name="T2" fmla="*/ 0 w 128"/>
                  <a:gd name="T3" fmla="*/ 0 h 6"/>
                  <a:gd name="T4" fmla="*/ 0 w 128"/>
                  <a:gd name="T5" fmla="*/ 0 h 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8" h="6">
                    <a:moveTo>
                      <a:pt x="128" y="0"/>
                    </a:moveTo>
                    <a:lnTo>
                      <a:pt x="67" y="6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10" name="Line 515"/>
              <p:cNvSpPr>
                <a:spLocks noChangeShapeType="1"/>
              </p:cNvSpPr>
              <p:nvPr/>
            </p:nvSpPr>
            <p:spPr bwMode="auto">
              <a:xfrm flipV="1">
                <a:off x="5809" y="1498"/>
                <a:ext cx="19" cy="3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11" name="Line 516"/>
              <p:cNvSpPr>
                <a:spLocks noChangeShapeType="1"/>
              </p:cNvSpPr>
              <p:nvPr/>
            </p:nvSpPr>
            <p:spPr bwMode="auto">
              <a:xfrm flipH="1">
                <a:off x="5812" y="1499"/>
                <a:ext cx="20" cy="4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12" name="Freeform 517"/>
              <p:cNvSpPr>
                <a:spLocks/>
              </p:cNvSpPr>
              <p:nvPr/>
            </p:nvSpPr>
            <p:spPr bwMode="auto">
              <a:xfrm>
                <a:off x="5816" y="1496"/>
                <a:ext cx="11" cy="20"/>
              </a:xfrm>
              <a:custGeom>
                <a:avLst/>
                <a:gdLst>
                  <a:gd name="T0" fmla="*/ 0 w 55"/>
                  <a:gd name="T1" fmla="*/ 0 h 84"/>
                  <a:gd name="T2" fmla="*/ 0 w 55"/>
                  <a:gd name="T3" fmla="*/ 0 h 84"/>
                  <a:gd name="T4" fmla="*/ 0 w 55"/>
                  <a:gd name="T5" fmla="*/ 0 h 84"/>
                  <a:gd name="T6" fmla="*/ 0 w 55"/>
                  <a:gd name="T7" fmla="*/ 0 h 84"/>
                  <a:gd name="T8" fmla="*/ 0 w 55"/>
                  <a:gd name="T9" fmla="*/ 0 h 84"/>
                  <a:gd name="T10" fmla="*/ 0 w 55"/>
                  <a:gd name="T11" fmla="*/ 0 h 84"/>
                  <a:gd name="T12" fmla="*/ 0 w 55"/>
                  <a:gd name="T13" fmla="*/ 0 h 84"/>
                  <a:gd name="T14" fmla="*/ 0 w 55"/>
                  <a:gd name="T15" fmla="*/ 0 h 84"/>
                  <a:gd name="T16" fmla="*/ 0 w 55"/>
                  <a:gd name="T17" fmla="*/ 0 h 84"/>
                  <a:gd name="T18" fmla="*/ 0 w 55"/>
                  <a:gd name="T19" fmla="*/ 0 h 84"/>
                  <a:gd name="T20" fmla="*/ 0 w 55"/>
                  <a:gd name="T21" fmla="*/ 0 h 84"/>
                  <a:gd name="T22" fmla="*/ 0 w 55"/>
                  <a:gd name="T23" fmla="*/ 0 h 84"/>
                  <a:gd name="T24" fmla="*/ 0 w 55"/>
                  <a:gd name="T25" fmla="*/ 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5" h="84">
                    <a:moveTo>
                      <a:pt x="16" y="84"/>
                    </a:moveTo>
                    <a:lnTo>
                      <a:pt x="0" y="45"/>
                    </a:lnTo>
                    <a:lnTo>
                      <a:pt x="0" y="36"/>
                    </a:lnTo>
                    <a:lnTo>
                      <a:pt x="8" y="30"/>
                    </a:lnTo>
                    <a:lnTo>
                      <a:pt x="18" y="30"/>
                    </a:lnTo>
                    <a:lnTo>
                      <a:pt x="24" y="39"/>
                    </a:lnTo>
                    <a:lnTo>
                      <a:pt x="32" y="58"/>
                    </a:lnTo>
                    <a:lnTo>
                      <a:pt x="29" y="50"/>
                    </a:lnTo>
                    <a:lnTo>
                      <a:pt x="55" y="10"/>
                    </a:lnTo>
                    <a:lnTo>
                      <a:pt x="46" y="8"/>
                    </a:lnTo>
                    <a:lnTo>
                      <a:pt x="26" y="0"/>
                    </a:lnTo>
                    <a:lnTo>
                      <a:pt x="29" y="1"/>
                    </a:lnTo>
                    <a:lnTo>
                      <a:pt x="10" y="2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13" name="Line 518"/>
              <p:cNvSpPr>
                <a:spLocks noChangeShapeType="1"/>
              </p:cNvSpPr>
              <p:nvPr/>
            </p:nvSpPr>
            <p:spPr bwMode="auto">
              <a:xfrm>
                <a:off x="5827" y="1509"/>
                <a:ext cx="20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14" name="Line 519"/>
              <p:cNvSpPr>
                <a:spLocks noChangeShapeType="1"/>
              </p:cNvSpPr>
              <p:nvPr/>
            </p:nvSpPr>
            <p:spPr bwMode="auto">
              <a:xfrm>
                <a:off x="5849" y="1514"/>
                <a:ext cx="1" cy="4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15" name="Line 520"/>
              <p:cNvSpPr>
                <a:spLocks noChangeShapeType="1"/>
              </p:cNvSpPr>
              <p:nvPr/>
            </p:nvSpPr>
            <p:spPr bwMode="auto">
              <a:xfrm flipV="1">
                <a:off x="5846" y="1544"/>
                <a:ext cx="20" cy="2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16" name="Line 521"/>
              <p:cNvSpPr>
                <a:spLocks noChangeShapeType="1"/>
              </p:cNvSpPr>
              <p:nvPr/>
            </p:nvSpPr>
            <p:spPr bwMode="auto">
              <a:xfrm>
                <a:off x="5891" y="1538"/>
                <a:ext cx="1" cy="2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17" name="Line 522"/>
              <p:cNvSpPr>
                <a:spLocks noChangeShapeType="1"/>
              </p:cNvSpPr>
              <p:nvPr/>
            </p:nvSpPr>
            <p:spPr bwMode="auto">
              <a:xfrm>
                <a:off x="5892" y="1557"/>
                <a:ext cx="19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18" name="Line 523"/>
              <p:cNvSpPr>
                <a:spLocks noChangeShapeType="1"/>
              </p:cNvSpPr>
              <p:nvPr/>
            </p:nvSpPr>
            <p:spPr bwMode="auto">
              <a:xfrm flipH="1" flipV="1">
                <a:off x="5892" y="1552"/>
                <a:ext cx="18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19" name="Line 524"/>
              <p:cNvSpPr>
                <a:spLocks noChangeShapeType="1"/>
              </p:cNvSpPr>
              <p:nvPr/>
            </p:nvSpPr>
            <p:spPr bwMode="auto">
              <a:xfrm>
                <a:off x="5891" y="1572"/>
                <a:ext cx="1" cy="1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20" name="Freeform 525"/>
              <p:cNvSpPr>
                <a:spLocks/>
              </p:cNvSpPr>
              <p:nvPr/>
            </p:nvSpPr>
            <p:spPr bwMode="auto">
              <a:xfrm>
                <a:off x="5920" y="1582"/>
                <a:ext cx="6" cy="5"/>
              </a:xfrm>
              <a:custGeom>
                <a:avLst/>
                <a:gdLst>
                  <a:gd name="T0" fmla="*/ 0 w 30"/>
                  <a:gd name="T1" fmla="*/ 0 h 23"/>
                  <a:gd name="T2" fmla="*/ 0 w 30"/>
                  <a:gd name="T3" fmla="*/ 0 h 23"/>
                  <a:gd name="T4" fmla="*/ 0 w 30"/>
                  <a:gd name="T5" fmla="*/ 0 h 23"/>
                  <a:gd name="T6" fmla="*/ 0 w 30"/>
                  <a:gd name="T7" fmla="*/ 0 h 23"/>
                  <a:gd name="T8" fmla="*/ 0 w 30"/>
                  <a:gd name="T9" fmla="*/ 0 h 23"/>
                  <a:gd name="T10" fmla="*/ 0 w 30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0" h="23">
                    <a:moveTo>
                      <a:pt x="0" y="0"/>
                    </a:moveTo>
                    <a:lnTo>
                      <a:pt x="18" y="7"/>
                    </a:lnTo>
                    <a:lnTo>
                      <a:pt x="22" y="17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22" y="2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21" name="Freeform 526"/>
              <p:cNvSpPr>
                <a:spLocks/>
              </p:cNvSpPr>
              <p:nvPr/>
            </p:nvSpPr>
            <p:spPr bwMode="auto">
              <a:xfrm>
                <a:off x="5932" y="1582"/>
                <a:ext cx="3" cy="3"/>
              </a:xfrm>
              <a:custGeom>
                <a:avLst/>
                <a:gdLst>
                  <a:gd name="T0" fmla="*/ 0 w 16"/>
                  <a:gd name="T1" fmla="*/ 0 h 9"/>
                  <a:gd name="T2" fmla="*/ 0 w 16"/>
                  <a:gd name="T3" fmla="*/ 0 h 9"/>
                  <a:gd name="T4" fmla="*/ 0 w 16"/>
                  <a:gd name="T5" fmla="*/ 0 h 9"/>
                  <a:gd name="T6" fmla="*/ 0 w 16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9">
                    <a:moveTo>
                      <a:pt x="1" y="9"/>
                    </a:moveTo>
                    <a:lnTo>
                      <a:pt x="0" y="0"/>
                    </a:lnTo>
                    <a:lnTo>
                      <a:pt x="1" y="9"/>
                    </a:lnTo>
                    <a:lnTo>
                      <a:pt x="16" y="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22" name="Freeform 527"/>
              <p:cNvSpPr>
                <a:spLocks/>
              </p:cNvSpPr>
              <p:nvPr/>
            </p:nvSpPr>
            <p:spPr bwMode="auto">
              <a:xfrm>
                <a:off x="5944" y="1560"/>
                <a:ext cx="29" cy="13"/>
              </a:xfrm>
              <a:custGeom>
                <a:avLst/>
                <a:gdLst>
                  <a:gd name="T0" fmla="*/ 0 w 146"/>
                  <a:gd name="T1" fmla="*/ 0 h 54"/>
                  <a:gd name="T2" fmla="*/ 0 w 146"/>
                  <a:gd name="T3" fmla="*/ 0 h 54"/>
                  <a:gd name="T4" fmla="*/ 0 w 146"/>
                  <a:gd name="T5" fmla="*/ 0 h 54"/>
                  <a:gd name="T6" fmla="*/ 0 w 146"/>
                  <a:gd name="T7" fmla="*/ 0 h 54"/>
                  <a:gd name="T8" fmla="*/ 0 w 146"/>
                  <a:gd name="T9" fmla="*/ 0 h 54"/>
                  <a:gd name="T10" fmla="*/ 0 w 146"/>
                  <a:gd name="T11" fmla="*/ 0 h 54"/>
                  <a:gd name="T12" fmla="*/ 0 w 146"/>
                  <a:gd name="T13" fmla="*/ 0 h 54"/>
                  <a:gd name="T14" fmla="*/ 0 w 146"/>
                  <a:gd name="T15" fmla="*/ 0 h 54"/>
                  <a:gd name="T16" fmla="*/ 0 w 146"/>
                  <a:gd name="T17" fmla="*/ 0 h 54"/>
                  <a:gd name="T18" fmla="*/ 0 w 146"/>
                  <a:gd name="T19" fmla="*/ 0 h 5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6" h="54">
                    <a:moveTo>
                      <a:pt x="0" y="28"/>
                    </a:moveTo>
                    <a:lnTo>
                      <a:pt x="22" y="48"/>
                    </a:lnTo>
                    <a:lnTo>
                      <a:pt x="82" y="54"/>
                    </a:lnTo>
                    <a:lnTo>
                      <a:pt x="146" y="43"/>
                    </a:lnTo>
                    <a:lnTo>
                      <a:pt x="128" y="10"/>
                    </a:lnTo>
                    <a:lnTo>
                      <a:pt x="123" y="3"/>
                    </a:lnTo>
                    <a:lnTo>
                      <a:pt x="112" y="0"/>
                    </a:lnTo>
                    <a:lnTo>
                      <a:pt x="102" y="3"/>
                    </a:lnTo>
                    <a:lnTo>
                      <a:pt x="93" y="9"/>
                    </a:lnTo>
                    <a:lnTo>
                      <a:pt x="82" y="5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23" name="Freeform 528"/>
              <p:cNvSpPr>
                <a:spLocks/>
              </p:cNvSpPr>
              <p:nvPr/>
            </p:nvSpPr>
            <p:spPr bwMode="auto">
              <a:xfrm>
                <a:off x="5932" y="1533"/>
                <a:ext cx="29" cy="35"/>
              </a:xfrm>
              <a:custGeom>
                <a:avLst/>
                <a:gdLst>
                  <a:gd name="T0" fmla="*/ 0 w 144"/>
                  <a:gd name="T1" fmla="*/ 0 h 140"/>
                  <a:gd name="T2" fmla="*/ 0 w 144"/>
                  <a:gd name="T3" fmla="*/ 0 h 140"/>
                  <a:gd name="T4" fmla="*/ 0 w 144"/>
                  <a:gd name="T5" fmla="*/ 0 h 140"/>
                  <a:gd name="T6" fmla="*/ 0 w 144"/>
                  <a:gd name="T7" fmla="*/ 0 h 140"/>
                  <a:gd name="T8" fmla="*/ 0 w 144"/>
                  <a:gd name="T9" fmla="*/ 0 h 140"/>
                  <a:gd name="T10" fmla="*/ 0 w 144"/>
                  <a:gd name="T11" fmla="*/ 0 h 140"/>
                  <a:gd name="T12" fmla="*/ 0 w 144"/>
                  <a:gd name="T13" fmla="*/ 0 h 140"/>
                  <a:gd name="T14" fmla="*/ 0 w 144"/>
                  <a:gd name="T15" fmla="*/ 0 h 140"/>
                  <a:gd name="T16" fmla="*/ 0 w 144"/>
                  <a:gd name="T17" fmla="*/ 0 h 140"/>
                  <a:gd name="T18" fmla="*/ 0 w 144"/>
                  <a:gd name="T19" fmla="*/ 0 h 140"/>
                  <a:gd name="T20" fmla="*/ 0 w 144"/>
                  <a:gd name="T21" fmla="*/ 0 h 140"/>
                  <a:gd name="T22" fmla="*/ 0 w 144"/>
                  <a:gd name="T23" fmla="*/ 0 h 140"/>
                  <a:gd name="T24" fmla="*/ 0 w 144"/>
                  <a:gd name="T25" fmla="*/ 0 h 140"/>
                  <a:gd name="T26" fmla="*/ 0 w 144"/>
                  <a:gd name="T27" fmla="*/ 0 h 140"/>
                  <a:gd name="T28" fmla="*/ 0 w 144"/>
                  <a:gd name="T29" fmla="*/ 0 h 140"/>
                  <a:gd name="T30" fmla="*/ 0 w 144"/>
                  <a:gd name="T31" fmla="*/ 0 h 140"/>
                  <a:gd name="T32" fmla="*/ 0 w 144"/>
                  <a:gd name="T33" fmla="*/ 0 h 140"/>
                  <a:gd name="T34" fmla="*/ 0 w 144"/>
                  <a:gd name="T35" fmla="*/ 0 h 140"/>
                  <a:gd name="T36" fmla="*/ 0 w 144"/>
                  <a:gd name="T37" fmla="*/ 0 h 140"/>
                  <a:gd name="T38" fmla="*/ 0 w 144"/>
                  <a:gd name="T39" fmla="*/ 0 h 140"/>
                  <a:gd name="T40" fmla="*/ 0 w 144"/>
                  <a:gd name="T41" fmla="*/ 0 h 14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44" h="140">
                    <a:moveTo>
                      <a:pt x="141" y="139"/>
                    </a:moveTo>
                    <a:lnTo>
                      <a:pt x="113" y="140"/>
                    </a:lnTo>
                    <a:lnTo>
                      <a:pt x="115" y="123"/>
                    </a:lnTo>
                    <a:lnTo>
                      <a:pt x="120" y="112"/>
                    </a:lnTo>
                    <a:lnTo>
                      <a:pt x="131" y="102"/>
                    </a:lnTo>
                    <a:lnTo>
                      <a:pt x="144" y="98"/>
                    </a:lnTo>
                    <a:lnTo>
                      <a:pt x="141" y="95"/>
                    </a:lnTo>
                    <a:lnTo>
                      <a:pt x="118" y="83"/>
                    </a:lnTo>
                    <a:lnTo>
                      <a:pt x="129" y="82"/>
                    </a:lnTo>
                    <a:lnTo>
                      <a:pt x="123" y="74"/>
                    </a:lnTo>
                    <a:lnTo>
                      <a:pt x="115" y="72"/>
                    </a:lnTo>
                    <a:lnTo>
                      <a:pt x="107" y="73"/>
                    </a:lnTo>
                    <a:lnTo>
                      <a:pt x="98" y="77"/>
                    </a:lnTo>
                    <a:lnTo>
                      <a:pt x="96" y="82"/>
                    </a:lnTo>
                    <a:lnTo>
                      <a:pt x="96" y="77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0" y="34"/>
                    </a:lnTo>
                    <a:lnTo>
                      <a:pt x="14" y="40"/>
                    </a:lnTo>
                    <a:lnTo>
                      <a:pt x="12" y="59"/>
                    </a:lnTo>
                    <a:lnTo>
                      <a:pt x="49" y="4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24" name="Freeform 529"/>
              <p:cNvSpPr>
                <a:spLocks/>
              </p:cNvSpPr>
              <p:nvPr/>
            </p:nvSpPr>
            <p:spPr bwMode="auto">
              <a:xfrm>
                <a:off x="5935" y="1539"/>
                <a:ext cx="2" cy="5"/>
              </a:xfrm>
              <a:custGeom>
                <a:avLst/>
                <a:gdLst>
                  <a:gd name="T0" fmla="*/ 0 w 13"/>
                  <a:gd name="T1" fmla="*/ 0 h 18"/>
                  <a:gd name="T2" fmla="*/ 0 w 13"/>
                  <a:gd name="T3" fmla="*/ 0 h 18"/>
                  <a:gd name="T4" fmla="*/ 0 w 13"/>
                  <a:gd name="T5" fmla="*/ 0 h 1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" h="18">
                    <a:moveTo>
                      <a:pt x="0" y="18"/>
                    </a:moveTo>
                    <a:lnTo>
                      <a:pt x="3" y="7"/>
                    </a:lnTo>
                    <a:lnTo>
                      <a:pt x="13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25" name="Freeform 530"/>
              <p:cNvSpPr>
                <a:spLocks/>
              </p:cNvSpPr>
              <p:nvPr/>
            </p:nvSpPr>
            <p:spPr bwMode="auto">
              <a:xfrm>
                <a:off x="5928" y="1540"/>
                <a:ext cx="6" cy="8"/>
              </a:xfrm>
              <a:custGeom>
                <a:avLst/>
                <a:gdLst>
                  <a:gd name="T0" fmla="*/ 0 w 32"/>
                  <a:gd name="T1" fmla="*/ 0 h 34"/>
                  <a:gd name="T2" fmla="*/ 0 w 32"/>
                  <a:gd name="T3" fmla="*/ 0 h 34"/>
                  <a:gd name="T4" fmla="*/ 0 w 32"/>
                  <a:gd name="T5" fmla="*/ 0 h 34"/>
                  <a:gd name="T6" fmla="*/ 0 w 32"/>
                  <a:gd name="T7" fmla="*/ 0 h 3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2" h="34">
                    <a:moveTo>
                      <a:pt x="4" y="0"/>
                    </a:moveTo>
                    <a:lnTo>
                      <a:pt x="1" y="10"/>
                    </a:lnTo>
                    <a:lnTo>
                      <a:pt x="0" y="30"/>
                    </a:lnTo>
                    <a:lnTo>
                      <a:pt x="32" y="3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26" name="Line 531"/>
              <p:cNvSpPr>
                <a:spLocks noChangeShapeType="1"/>
              </p:cNvSpPr>
              <p:nvPr/>
            </p:nvSpPr>
            <p:spPr bwMode="auto">
              <a:xfrm flipH="1" flipV="1">
                <a:off x="5927" y="1534"/>
                <a:ext cx="3" cy="1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27" name="Freeform 532"/>
              <p:cNvSpPr>
                <a:spLocks/>
              </p:cNvSpPr>
              <p:nvPr/>
            </p:nvSpPr>
            <p:spPr bwMode="auto">
              <a:xfrm>
                <a:off x="5923" y="1516"/>
                <a:ext cx="59" cy="19"/>
              </a:xfrm>
              <a:custGeom>
                <a:avLst/>
                <a:gdLst>
                  <a:gd name="T0" fmla="*/ 0 w 294"/>
                  <a:gd name="T1" fmla="*/ 0 h 73"/>
                  <a:gd name="T2" fmla="*/ 0 w 294"/>
                  <a:gd name="T3" fmla="*/ 0 h 73"/>
                  <a:gd name="T4" fmla="*/ 0 w 294"/>
                  <a:gd name="T5" fmla="*/ 0 h 73"/>
                  <a:gd name="T6" fmla="*/ 0 w 294"/>
                  <a:gd name="T7" fmla="*/ 0 h 73"/>
                  <a:gd name="T8" fmla="*/ 0 w 294"/>
                  <a:gd name="T9" fmla="*/ 0 h 73"/>
                  <a:gd name="T10" fmla="*/ 0 w 294"/>
                  <a:gd name="T11" fmla="*/ 0 h 73"/>
                  <a:gd name="T12" fmla="*/ 0 w 294"/>
                  <a:gd name="T13" fmla="*/ 0 h 73"/>
                  <a:gd name="T14" fmla="*/ 0 w 294"/>
                  <a:gd name="T15" fmla="*/ 0 h 73"/>
                  <a:gd name="T16" fmla="*/ 0 w 294"/>
                  <a:gd name="T17" fmla="*/ 0 h 73"/>
                  <a:gd name="T18" fmla="*/ 0 w 294"/>
                  <a:gd name="T19" fmla="*/ 0 h 73"/>
                  <a:gd name="T20" fmla="*/ 0 w 294"/>
                  <a:gd name="T21" fmla="*/ 0 h 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94" h="73">
                    <a:moveTo>
                      <a:pt x="0" y="73"/>
                    </a:moveTo>
                    <a:lnTo>
                      <a:pt x="272" y="50"/>
                    </a:lnTo>
                    <a:lnTo>
                      <a:pt x="272" y="54"/>
                    </a:lnTo>
                    <a:lnTo>
                      <a:pt x="272" y="51"/>
                    </a:lnTo>
                    <a:lnTo>
                      <a:pt x="277" y="59"/>
                    </a:lnTo>
                    <a:lnTo>
                      <a:pt x="286" y="60"/>
                    </a:lnTo>
                    <a:lnTo>
                      <a:pt x="294" y="54"/>
                    </a:lnTo>
                    <a:lnTo>
                      <a:pt x="294" y="47"/>
                    </a:lnTo>
                    <a:lnTo>
                      <a:pt x="283" y="10"/>
                    </a:lnTo>
                    <a:lnTo>
                      <a:pt x="278" y="1"/>
                    </a:lnTo>
                    <a:lnTo>
                      <a:pt x="268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28" name="Freeform 533"/>
              <p:cNvSpPr>
                <a:spLocks/>
              </p:cNvSpPr>
              <p:nvPr/>
            </p:nvSpPr>
            <p:spPr bwMode="auto">
              <a:xfrm>
                <a:off x="5946" y="1476"/>
                <a:ext cx="29" cy="44"/>
              </a:xfrm>
              <a:custGeom>
                <a:avLst/>
                <a:gdLst>
                  <a:gd name="T0" fmla="*/ 0 w 143"/>
                  <a:gd name="T1" fmla="*/ 0 h 180"/>
                  <a:gd name="T2" fmla="*/ 0 w 143"/>
                  <a:gd name="T3" fmla="*/ 0 h 180"/>
                  <a:gd name="T4" fmla="*/ 0 w 143"/>
                  <a:gd name="T5" fmla="*/ 0 h 180"/>
                  <a:gd name="T6" fmla="*/ 0 w 143"/>
                  <a:gd name="T7" fmla="*/ 0 h 180"/>
                  <a:gd name="T8" fmla="*/ 0 w 143"/>
                  <a:gd name="T9" fmla="*/ 0 h 180"/>
                  <a:gd name="T10" fmla="*/ 0 w 143"/>
                  <a:gd name="T11" fmla="*/ 0 h 1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3" h="180">
                    <a:moveTo>
                      <a:pt x="143" y="176"/>
                    </a:moveTo>
                    <a:lnTo>
                      <a:pt x="143" y="180"/>
                    </a:lnTo>
                    <a:lnTo>
                      <a:pt x="143" y="177"/>
                    </a:lnTo>
                    <a:lnTo>
                      <a:pt x="7" y="58"/>
                    </a:lnTo>
                    <a:lnTo>
                      <a:pt x="0" y="59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29" name="Line 534"/>
              <p:cNvSpPr>
                <a:spLocks noChangeShapeType="1"/>
              </p:cNvSpPr>
              <p:nvPr/>
            </p:nvSpPr>
            <p:spPr bwMode="auto">
              <a:xfrm flipH="1">
                <a:off x="5909" y="1475"/>
                <a:ext cx="44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30" name="Freeform 535"/>
              <p:cNvSpPr>
                <a:spLocks/>
              </p:cNvSpPr>
              <p:nvPr/>
            </p:nvSpPr>
            <p:spPr bwMode="auto">
              <a:xfrm>
                <a:off x="5892" y="1472"/>
                <a:ext cx="21" cy="92"/>
              </a:xfrm>
              <a:custGeom>
                <a:avLst/>
                <a:gdLst>
                  <a:gd name="T0" fmla="*/ 0 w 106"/>
                  <a:gd name="T1" fmla="*/ 0 h 366"/>
                  <a:gd name="T2" fmla="*/ 0 w 106"/>
                  <a:gd name="T3" fmla="*/ 0 h 366"/>
                  <a:gd name="T4" fmla="*/ 0 w 106"/>
                  <a:gd name="T5" fmla="*/ 0 h 366"/>
                  <a:gd name="T6" fmla="*/ 0 w 106"/>
                  <a:gd name="T7" fmla="*/ 0 h 366"/>
                  <a:gd name="T8" fmla="*/ 0 w 106"/>
                  <a:gd name="T9" fmla="*/ 0 h 366"/>
                  <a:gd name="T10" fmla="*/ 0 w 106"/>
                  <a:gd name="T11" fmla="*/ 0 h 366"/>
                  <a:gd name="T12" fmla="*/ 0 w 106"/>
                  <a:gd name="T13" fmla="*/ 0 h 366"/>
                  <a:gd name="T14" fmla="*/ 0 w 106"/>
                  <a:gd name="T15" fmla="*/ 0 h 366"/>
                  <a:gd name="T16" fmla="*/ 0 w 106"/>
                  <a:gd name="T17" fmla="*/ 0 h 366"/>
                  <a:gd name="T18" fmla="*/ 0 w 106"/>
                  <a:gd name="T19" fmla="*/ 0 h 366"/>
                  <a:gd name="T20" fmla="*/ 0 w 106"/>
                  <a:gd name="T21" fmla="*/ 0 h 366"/>
                  <a:gd name="T22" fmla="*/ 0 w 106"/>
                  <a:gd name="T23" fmla="*/ 0 h 36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6" h="366">
                    <a:moveTo>
                      <a:pt x="79" y="8"/>
                    </a:moveTo>
                    <a:lnTo>
                      <a:pt x="78" y="8"/>
                    </a:lnTo>
                    <a:lnTo>
                      <a:pt x="74" y="4"/>
                    </a:lnTo>
                    <a:lnTo>
                      <a:pt x="62" y="0"/>
                    </a:lnTo>
                    <a:lnTo>
                      <a:pt x="49" y="3"/>
                    </a:lnTo>
                    <a:lnTo>
                      <a:pt x="32" y="7"/>
                    </a:lnTo>
                    <a:lnTo>
                      <a:pt x="17" y="14"/>
                    </a:lnTo>
                    <a:lnTo>
                      <a:pt x="6" y="22"/>
                    </a:lnTo>
                    <a:lnTo>
                      <a:pt x="0" y="30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106" y="366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31" name="Freeform 536"/>
              <p:cNvSpPr>
                <a:spLocks/>
              </p:cNvSpPr>
              <p:nvPr/>
            </p:nvSpPr>
            <p:spPr bwMode="auto">
              <a:xfrm>
                <a:off x="5923" y="1554"/>
                <a:ext cx="31" cy="8"/>
              </a:xfrm>
              <a:custGeom>
                <a:avLst/>
                <a:gdLst>
                  <a:gd name="T0" fmla="*/ 0 w 153"/>
                  <a:gd name="T1" fmla="*/ 0 h 31"/>
                  <a:gd name="T2" fmla="*/ 0 w 153"/>
                  <a:gd name="T3" fmla="*/ 0 h 31"/>
                  <a:gd name="T4" fmla="*/ 0 w 153"/>
                  <a:gd name="T5" fmla="*/ 0 h 31"/>
                  <a:gd name="T6" fmla="*/ 0 w 153"/>
                  <a:gd name="T7" fmla="*/ 0 h 31"/>
                  <a:gd name="T8" fmla="*/ 0 w 153"/>
                  <a:gd name="T9" fmla="*/ 0 h 31"/>
                  <a:gd name="T10" fmla="*/ 0 w 153"/>
                  <a:gd name="T11" fmla="*/ 0 h 31"/>
                  <a:gd name="T12" fmla="*/ 0 w 153"/>
                  <a:gd name="T13" fmla="*/ 0 h 31"/>
                  <a:gd name="T14" fmla="*/ 0 w 153"/>
                  <a:gd name="T15" fmla="*/ 0 h 31"/>
                  <a:gd name="T16" fmla="*/ 0 w 153"/>
                  <a:gd name="T17" fmla="*/ 0 h 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3" h="31">
                    <a:moveTo>
                      <a:pt x="0" y="31"/>
                    </a:moveTo>
                    <a:lnTo>
                      <a:pt x="7" y="29"/>
                    </a:lnTo>
                    <a:lnTo>
                      <a:pt x="18" y="21"/>
                    </a:lnTo>
                    <a:lnTo>
                      <a:pt x="24" y="13"/>
                    </a:lnTo>
                    <a:lnTo>
                      <a:pt x="24" y="6"/>
                    </a:lnTo>
                    <a:lnTo>
                      <a:pt x="19" y="1"/>
                    </a:lnTo>
                    <a:lnTo>
                      <a:pt x="23" y="0"/>
                    </a:lnTo>
                    <a:lnTo>
                      <a:pt x="153" y="9"/>
                    </a:lnTo>
                    <a:lnTo>
                      <a:pt x="19" y="2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32" name="Line 537"/>
              <p:cNvSpPr>
                <a:spLocks noChangeShapeType="1"/>
              </p:cNvSpPr>
              <p:nvPr/>
            </p:nvSpPr>
            <p:spPr bwMode="auto">
              <a:xfrm flipH="1" flipV="1">
                <a:off x="5907" y="1474"/>
                <a:ext cx="21" cy="8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33" name="Freeform 538"/>
              <p:cNvSpPr>
                <a:spLocks/>
              </p:cNvSpPr>
              <p:nvPr/>
            </p:nvSpPr>
            <p:spPr bwMode="auto">
              <a:xfrm>
                <a:off x="5891" y="1465"/>
                <a:ext cx="13" cy="5"/>
              </a:xfrm>
              <a:custGeom>
                <a:avLst/>
                <a:gdLst>
                  <a:gd name="T0" fmla="*/ 0 w 61"/>
                  <a:gd name="T1" fmla="*/ 0 h 18"/>
                  <a:gd name="T2" fmla="*/ 0 w 61"/>
                  <a:gd name="T3" fmla="*/ 0 h 18"/>
                  <a:gd name="T4" fmla="*/ 0 w 61"/>
                  <a:gd name="T5" fmla="*/ 0 h 18"/>
                  <a:gd name="T6" fmla="*/ 0 w 61"/>
                  <a:gd name="T7" fmla="*/ 0 h 18"/>
                  <a:gd name="T8" fmla="*/ 0 w 61"/>
                  <a:gd name="T9" fmla="*/ 0 h 18"/>
                  <a:gd name="T10" fmla="*/ 0 w 61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1" h="18">
                    <a:moveTo>
                      <a:pt x="60" y="18"/>
                    </a:moveTo>
                    <a:lnTo>
                      <a:pt x="61" y="10"/>
                    </a:lnTo>
                    <a:lnTo>
                      <a:pt x="57" y="3"/>
                    </a:lnTo>
                    <a:lnTo>
                      <a:pt x="50" y="1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34" name="Freeform 539"/>
              <p:cNvSpPr>
                <a:spLocks/>
              </p:cNvSpPr>
              <p:nvPr/>
            </p:nvSpPr>
            <p:spPr bwMode="auto">
              <a:xfrm>
                <a:off x="5886" y="1453"/>
                <a:ext cx="67" cy="26"/>
              </a:xfrm>
              <a:custGeom>
                <a:avLst/>
                <a:gdLst>
                  <a:gd name="T0" fmla="*/ 0 w 337"/>
                  <a:gd name="T1" fmla="*/ 0 h 105"/>
                  <a:gd name="T2" fmla="*/ 0 w 337"/>
                  <a:gd name="T3" fmla="*/ 0 h 105"/>
                  <a:gd name="T4" fmla="*/ 0 w 337"/>
                  <a:gd name="T5" fmla="*/ 0 h 105"/>
                  <a:gd name="T6" fmla="*/ 0 w 337"/>
                  <a:gd name="T7" fmla="*/ 0 h 105"/>
                  <a:gd name="T8" fmla="*/ 0 w 337"/>
                  <a:gd name="T9" fmla="*/ 0 h 105"/>
                  <a:gd name="T10" fmla="*/ 0 w 337"/>
                  <a:gd name="T11" fmla="*/ 0 h 105"/>
                  <a:gd name="T12" fmla="*/ 0 w 337"/>
                  <a:gd name="T13" fmla="*/ 0 h 105"/>
                  <a:gd name="T14" fmla="*/ 0 w 337"/>
                  <a:gd name="T15" fmla="*/ 0 h 105"/>
                  <a:gd name="T16" fmla="*/ 0 w 337"/>
                  <a:gd name="T17" fmla="*/ 0 h 105"/>
                  <a:gd name="T18" fmla="*/ 0 w 337"/>
                  <a:gd name="T19" fmla="*/ 0 h 105"/>
                  <a:gd name="T20" fmla="*/ 0 w 337"/>
                  <a:gd name="T21" fmla="*/ 0 h 105"/>
                  <a:gd name="T22" fmla="*/ 0 w 337"/>
                  <a:gd name="T23" fmla="*/ 0 h 105"/>
                  <a:gd name="T24" fmla="*/ 0 w 337"/>
                  <a:gd name="T25" fmla="*/ 0 h 105"/>
                  <a:gd name="T26" fmla="*/ 0 w 337"/>
                  <a:gd name="T27" fmla="*/ 0 h 105"/>
                  <a:gd name="T28" fmla="*/ 0 w 337"/>
                  <a:gd name="T29" fmla="*/ 0 h 10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37" h="105">
                    <a:moveTo>
                      <a:pt x="49" y="53"/>
                    </a:moveTo>
                    <a:lnTo>
                      <a:pt x="0" y="51"/>
                    </a:lnTo>
                    <a:lnTo>
                      <a:pt x="0" y="105"/>
                    </a:lnTo>
                    <a:lnTo>
                      <a:pt x="53" y="74"/>
                    </a:lnTo>
                    <a:lnTo>
                      <a:pt x="59" y="69"/>
                    </a:lnTo>
                    <a:lnTo>
                      <a:pt x="60" y="61"/>
                    </a:lnTo>
                    <a:lnTo>
                      <a:pt x="56" y="56"/>
                    </a:lnTo>
                    <a:lnTo>
                      <a:pt x="49" y="53"/>
                    </a:lnTo>
                    <a:lnTo>
                      <a:pt x="51" y="50"/>
                    </a:lnTo>
                    <a:lnTo>
                      <a:pt x="334" y="24"/>
                    </a:lnTo>
                    <a:lnTo>
                      <a:pt x="335" y="23"/>
                    </a:lnTo>
                    <a:lnTo>
                      <a:pt x="337" y="19"/>
                    </a:lnTo>
                    <a:lnTo>
                      <a:pt x="335" y="16"/>
                    </a:lnTo>
                    <a:lnTo>
                      <a:pt x="334" y="15"/>
                    </a:lnTo>
                    <a:lnTo>
                      <a:pt x="181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35" name="Freeform 540"/>
              <p:cNvSpPr>
                <a:spLocks/>
              </p:cNvSpPr>
              <p:nvPr/>
            </p:nvSpPr>
            <p:spPr bwMode="auto">
              <a:xfrm>
                <a:off x="5896" y="1470"/>
                <a:ext cx="7" cy="5"/>
              </a:xfrm>
              <a:custGeom>
                <a:avLst/>
                <a:gdLst>
                  <a:gd name="T0" fmla="*/ 0 w 38"/>
                  <a:gd name="T1" fmla="*/ 0 h 20"/>
                  <a:gd name="T2" fmla="*/ 0 w 38"/>
                  <a:gd name="T3" fmla="*/ 0 h 20"/>
                  <a:gd name="T4" fmla="*/ 0 w 38"/>
                  <a:gd name="T5" fmla="*/ 0 h 20"/>
                  <a:gd name="T6" fmla="*/ 0 w 38"/>
                  <a:gd name="T7" fmla="*/ 0 h 20"/>
                  <a:gd name="T8" fmla="*/ 0 w 38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" h="20">
                    <a:moveTo>
                      <a:pt x="38" y="0"/>
                    </a:moveTo>
                    <a:lnTo>
                      <a:pt x="31" y="5"/>
                    </a:lnTo>
                    <a:lnTo>
                      <a:pt x="11" y="16"/>
                    </a:lnTo>
                    <a:lnTo>
                      <a:pt x="4" y="20"/>
                    </a:lnTo>
                    <a:lnTo>
                      <a:pt x="0" y="1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36" name="Line 541"/>
              <p:cNvSpPr>
                <a:spLocks noChangeShapeType="1"/>
              </p:cNvSpPr>
              <p:nvPr/>
            </p:nvSpPr>
            <p:spPr bwMode="auto">
              <a:xfrm flipH="1" flipV="1">
                <a:off x="5899" y="147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37" name="Freeform 542"/>
              <p:cNvSpPr>
                <a:spLocks/>
              </p:cNvSpPr>
              <p:nvPr/>
            </p:nvSpPr>
            <p:spPr bwMode="auto">
              <a:xfrm>
                <a:off x="5811" y="1464"/>
                <a:ext cx="85" cy="2"/>
              </a:xfrm>
              <a:custGeom>
                <a:avLst/>
                <a:gdLst>
                  <a:gd name="T0" fmla="*/ 0 w 425"/>
                  <a:gd name="T1" fmla="*/ 0 h 8"/>
                  <a:gd name="T2" fmla="*/ 0 w 425"/>
                  <a:gd name="T3" fmla="*/ 0 h 8"/>
                  <a:gd name="T4" fmla="*/ 0 w 425"/>
                  <a:gd name="T5" fmla="*/ 0 h 8"/>
                  <a:gd name="T6" fmla="*/ 0 w 425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25" h="8">
                    <a:moveTo>
                      <a:pt x="425" y="5"/>
                    </a:moveTo>
                    <a:lnTo>
                      <a:pt x="15" y="8"/>
                    </a:lnTo>
                    <a:lnTo>
                      <a:pt x="6" y="6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38" name="Freeform 543"/>
              <p:cNvSpPr>
                <a:spLocks/>
              </p:cNvSpPr>
              <p:nvPr/>
            </p:nvSpPr>
            <p:spPr bwMode="auto">
              <a:xfrm>
                <a:off x="5811" y="1448"/>
                <a:ext cx="19" cy="16"/>
              </a:xfrm>
              <a:custGeom>
                <a:avLst/>
                <a:gdLst>
                  <a:gd name="T0" fmla="*/ 0 w 93"/>
                  <a:gd name="T1" fmla="*/ 0 h 66"/>
                  <a:gd name="T2" fmla="*/ 0 w 93"/>
                  <a:gd name="T3" fmla="*/ 0 h 66"/>
                  <a:gd name="T4" fmla="*/ 0 w 93"/>
                  <a:gd name="T5" fmla="*/ 0 h 66"/>
                  <a:gd name="T6" fmla="*/ 0 w 93"/>
                  <a:gd name="T7" fmla="*/ 0 h 66"/>
                  <a:gd name="T8" fmla="*/ 0 w 93"/>
                  <a:gd name="T9" fmla="*/ 0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3" h="66">
                    <a:moveTo>
                      <a:pt x="1" y="66"/>
                    </a:moveTo>
                    <a:lnTo>
                      <a:pt x="0" y="59"/>
                    </a:lnTo>
                    <a:lnTo>
                      <a:pt x="1" y="49"/>
                    </a:lnTo>
                    <a:lnTo>
                      <a:pt x="7" y="45"/>
                    </a:lnTo>
                    <a:lnTo>
                      <a:pt x="93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39" name="Freeform 544"/>
              <p:cNvSpPr>
                <a:spLocks/>
              </p:cNvSpPr>
              <p:nvPr/>
            </p:nvSpPr>
            <p:spPr bwMode="auto">
              <a:xfrm>
                <a:off x="5811" y="1464"/>
                <a:ext cx="80" cy="66"/>
              </a:xfrm>
              <a:custGeom>
                <a:avLst/>
                <a:gdLst>
                  <a:gd name="T0" fmla="*/ 0 w 402"/>
                  <a:gd name="T1" fmla="*/ 0 h 263"/>
                  <a:gd name="T2" fmla="*/ 0 w 402"/>
                  <a:gd name="T3" fmla="*/ 0 h 263"/>
                  <a:gd name="T4" fmla="*/ 0 w 402"/>
                  <a:gd name="T5" fmla="*/ 0 h 263"/>
                  <a:gd name="T6" fmla="*/ 0 w 402"/>
                  <a:gd name="T7" fmla="*/ 0 h 263"/>
                  <a:gd name="T8" fmla="*/ 0 w 402"/>
                  <a:gd name="T9" fmla="*/ 0 h 263"/>
                  <a:gd name="T10" fmla="*/ 0 w 402"/>
                  <a:gd name="T11" fmla="*/ 0 h 263"/>
                  <a:gd name="T12" fmla="*/ 0 w 402"/>
                  <a:gd name="T13" fmla="*/ 0 h 26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02" h="263">
                    <a:moveTo>
                      <a:pt x="0" y="0"/>
                    </a:moveTo>
                    <a:lnTo>
                      <a:pt x="0" y="78"/>
                    </a:lnTo>
                    <a:lnTo>
                      <a:pt x="6" y="86"/>
                    </a:lnTo>
                    <a:lnTo>
                      <a:pt x="16" y="88"/>
                    </a:lnTo>
                    <a:lnTo>
                      <a:pt x="402" y="86"/>
                    </a:lnTo>
                    <a:lnTo>
                      <a:pt x="402" y="81"/>
                    </a:lnTo>
                    <a:lnTo>
                      <a:pt x="402" y="26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40" name="Line 545"/>
              <p:cNvSpPr>
                <a:spLocks noChangeShapeType="1"/>
              </p:cNvSpPr>
              <p:nvPr/>
            </p:nvSpPr>
            <p:spPr bwMode="auto">
              <a:xfrm>
                <a:off x="5891" y="1521"/>
                <a:ext cx="1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41" name="Line 546"/>
              <p:cNvSpPr>
                <a:spLocks noChangeShapeType="1"/>
              </p:cNvSpPr>
              <p:nvPr/>
            </p:nvSpPr>
            <p:spPr bwMode="auto">
              <a:xfrm flipH="1" flipV="1">
                <a:off x="5891" y="1515"/>
                <a:ext cx="10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42" name="Line 547"/>
              <p:cNvSpPr>
                <a:spLocks noChangeShapeType="1"/>
              </p:cNvSpPr>
              <p:nvPr/>
            </p:nvSpPr>
            <p:spPr bwMode="auto">
              <a:xfrm>
                <a:off x="5918" y="1518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43" name="Line 548"/>
              <p:cNvSpPr>
                <a:spLocks noChangeShapeType="1"/>
              </p:cNvSpPr>
              <p:nvPr/>
            </p:nvSpPr>
            <p:spPr bwMode="auto">
              <a:xfrm>
                <a:off x="5920" y="1523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44" name="Line 549"/>
              <p:cNvSpPr>
                <a:spLocks noChangeShapeType="1"/>
              </p:cNvSpPr>
              <p:nvPr/>
            </p:nvSpPr>
            <p:spPr bwMode="auto">
              <a:xfrm flipH="1">
                <a:off x="5851" y="1569"/>
                <a:ext cx="69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45" name="Freeform 550"/>
              <p:cNvSpPr>
                <a:spLocks/>
              </p:cNvSpPr>
              <p:nvPr/>
            </p:nvSpPr>
            <p:spPr bwMode="auto">
              <a:xfrm>
                <a:off x="5849" y="1584"/>
                <a:ext cx="42" cy="3"/>
              </a:xfrm>
              <a:custGeom>
                <a:avLst/>
                <a:gdLst>
                  <a:gd name="T0" fmla="*/ 0 w 213"/>
                  <a:gd name="T1" fmla="*/ 0 h 12"/>
                  <a:gd name="T2" fmla="*/ 0 w 213"/>
                  <a:gd name="T3" fmla="*/ 0 h 12"/>
                  <a:gd name="T4" fmla="*/ 0 w 213"/>
                  <a:gd name="T5" fmla="*/ 0 h 12"/>
                  <a:gd name="T6" fmla="*/ 0 w 213"/>
                  <a:gd name="T7" fmla="*/ 0 h 12"/>
                  <a:gd name="T8" fmla="*/ 0 w 213"/>
                  <a:gd name="T9" fmla="*/ 0 h 12"/>
                  <a:gd name="T10" fmla="*/ 0 w 213"/>
                  <a:gd name="T11" fmla="*/ 0 h 12"/>
                  <a:gd name="T12" fmla="*/ 0 w 213"/>
                  <a:gd name="T13" fmla="*/ 0 h 12"/>
                  <a:gd name="T14" fmla="*/ 0 w 213"/>
                  <a:gd name="T15" fmla="*/ 0 h 12"/>
                  <a:gd name="T16" fmla="*/ 0 w 213"/>
                  <a:gd name="T17" fmla="*/ 0 h 12"/>
                  <a:gd name="T18" fmla="*/ 0 w 213"/>
                  <a:gd name="T19" fmla="*/ 0 h 12"/>
                  <a:gd name="T20" fmla="*/ 0 w 213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13" h="12">
                    <a:moveTo>
                      <a:pt x="0" y="0"/>
                    </a:moveTo>
                    <a:lnTo>
                      <a:pt x="0" y="1"/>
                    </a:lnTo>
                    <a:lnTo>
                      <a:pt x="3" y="2"/>
                    </a:lnTo>
                    <a:lnTo>
                      <a:pt x="31" y="8"/>
                    </a:lnTo>
                    <a:lnTo>
                      <a:pt x="63" y="11"/>
                    </a:lnTo>
                    <a:lnTo>
                      <a:pt x="107" y="12"/>
                    </a:lnTo>
                    <a:lnTo>
                      <a:pt x="151" y="11"/>
                    </a:lnTo>
                    <a:lnTo>
                      <a:pt x="181" y="8"/>
                    </a:lnTo>
                    <a:lnTo>
                      <a:pt x="212" y="2"/>
                    </a:lnTo>
                    <a:lnTo>
                      <a:pt x="213" y="1"/>
                    </a:lnTo>
                    <a:lnTo>
                      <a:pt x="213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46" name="Freeform 551"/>
              <p:cNvSpPr>
                <a:spLocks/>
              </p:cNvSpPr>
              <p:nvPr/>
            </p:nvSpPr>
            <p:spPr bwMode="auto">
              <a:xfrm>
                <a:off x="5881" y="1586"/>
                <a:ext cx="5" cy="19"/>
              </a:xfrm>
              <a:custGeom>
                <a:avLst/>
                <a:gdLst>
                  <a:gd name="T0" fmla="*/ 0 w 24"/>
                  <a:gd name="T1" fmla="*/ 0 h 74"/>
                  <a:gd name="T2" fmla="*/ 0 w 24"/>
                  <a:gd name="T3" fmla="*/ 0 h 74"/>
                  <a:gd name="T4" fmla="*/ 0 w 24"/>
                  <a:gd name="T5" fmla="*/ 0 h 74"/>
                  <a:gd name="T6" fmla="*/ 0 w 24"/>
                  <a:gd name="T7" fmla="*/ 0 h 7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4" h="74">
                    <a:moveTo>
                      <a:pt x="24" y="0"/>
                    </a:moveTo>
                    <a:lnTo>
                      <a:pt x="24" y="63"/>
                    </a:lnTo>
                    <a:lnTo>
                      <a:pt x="22" y="68"/>
                    </a:lnTo>
                    <a:lnTo>
                      <a:pt x="0" y="7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47" name="Freeform 552"/>
              <p:cNvSpPr>
                <a:spLocks/>
              </p:cNvSpPr>
              <p:nvPr/>
            </p:nvSpPr>
            <p:spPr bwMode="auto">
              <a:xfrm>
                <a:off x="5854" y="1586"/>
                <a:ext cx="27" cy="20"/>
              </a:xfrm>
              <a:custGeom>
                <a:avLst/>
                <a:gdLst>
                  <a:gd name="T0" fmla="*/ 0 w 136"/>
                  <a:gd name="T1" fmla="*/ 0 h 78"/>
                  <a:gd name="T2" fmla="*/ 0 w 136"/>
                  <a:gd name="T3" fmla="*/ 0 h 78"/>
                  <a:gd name="T4" fmla="*/ 0 w 136"/>
                  <a:gd name="T5" fmla="*/ 0 h 78"/>
                  <a:gd name="T6" fmla="*/ 0 w 136"/>
                  <a:gd name="T7" fmla="*/ 0 h 78"/>
                  <a:gd name="T8" fmla="*/ 0 w 136"/>
                  <a:gd name="T9" fmla="*/ 0 h 78"/>
                  <a:gd name="T10" fmla="*/ 0 w 136"/>
                  <a:gd name="T11" fmla="*/ 0 h 78"/>
                  <a:gd name="T12" fmla="*/ 0 w 136"/>
                  <a:gd name="T13" fmla="*/ 0 h 78"/>
                  <a:gd name="T14" fmla="*/ 0 w 136"/>
                  <a:gd name="T15" fmla="*/ 0 h 78"/>
                  <a:gd name="T16" fmla="*/ 0 w 136"/>
                  <a:gd name="T17" fmla="*/ 0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6" h="78">
                    <a:moveTo>
                      <a:pt x="136" y="74"/>
                    </a:moveTo>
                    <a:lnTo>
                      <a:pt x="113" y="77"/>
                    </a:lnTo>
                    <a:lnTo>
                      <a:pt x="80" y="78"/>
                    </a:lnTo>
                    <a:lnTo>
                      <a:pt x="47" y="77"/>
                    </a:lnTo>
                    <a:lnTo>
                      <a:pt x="25" y="74"/>
                    </a:lnTo>
                    <a:lnTo>
                      <a:pt x="4" y="68"/>
                    </a:lnTo>
                    <a:lnTo>
                      <a:pt x="0" y="63"/>
                    </a:lnTo>
                    <a:lnTo>
                      <a:pt x="0" y="62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48" name="Line 553"/>
              <p:cNvSpPr>
                <a:spLocks noChangeShapeType="1"/>
              </p:cNvSpPr>
              <p:nvPr/>
            </p:nvSpPr>
            <p:spPr bwMode="auto">
              <a:xfrm flipH="1">
                <a:off x="5838" y="1582"/>
                <a:ext cx="18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49" name="Line 554"/>
              <p:cNvSpPr>
                <a:spLocks noChangeShapeType="1"/>
              </p:cNvSpPr>
              <p:nvPr/>
            </p:nvSpPr>
            <p:spPr bwMode="auto">
              <a:xfrm flipH="1">
                <a:off x="5828" y="1553"/>
                <a:ext cx="14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50" name="Freeform 555"/>
              <p:cNvSpPr>
                <a:spLocks/>
              </p:cNvSpPr>
              <p:nvPr/>
            </p:nvSpPr>
            <p:spPr bwMode="auto">
              <a:xfrm>
                <a:off x="5806" y="1556"/>
                <a:ext cx="12" cy="2"/>
              </a:xfrm>
              <a:custGeom>
                <a:avLst/>
                <a:gdLst>
                  <a:gd name="T0" fmla="*/ 0 w 60"/>
                  <a:gd name="T1" fmla="*/ 0 h 9"/>
                  <a:gd name="T2" fmla="*/ 0 w 60"/>
                  <a:gd name="T3" fmla="*/ 0 h 9"/>
                  <a:gd name="T4" fmla="*/ 0 w 60"/>
                  <a:gd name="T5" fmla="*/ 0 h 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0" h="9">
                    <a:moveTo>
                      <a:pt x="60" y="9"/>
                    </a:moveTo>
                    <a:lnTo>
                      <a:pt x="11" y="8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51" name="Freeform 556"/>
              <p:cNvSpPr>
                <a:spLocks/>
              </p:cNvSpPr>
              <p:nvPr/>
            </p:nvSpPr>
            <p:spPr bwMode="auto">
              <a:xfrm>
                <a:off x="5806" y="1537"/>
                <a:ext cx="8" cy="12"/>
              </a:xfrm>
              <a:custGeom>
                <a:avLst/>
                <a:gdLst>
                  <a:gd name="T0" fmla="*/ 0 w 42"/>
                  <a:gd name="T1" fmla="*/ 0 h 49"/>
                  <a:gd name="T2" fmla="*/ 0 w 42"/>
                  <a:gd name="T3" fmla="*/ 0 h 49"/>
                  <a:gd name="T4" fmla="*/ 0 w 42"/>
                  <a:gd name="T5" fmla="*/ 0 h 49"/>
                  <a:gd name="T6" fmla="*/ 0 w 42"/>
                  <a:gd name="T7" fmla="*/ 0 h 49"/>
                  <a:gd name="T8" fmla="*/ 0 w 42"/>
                  <a:gd name="T9" fmla="*/ 0 h 49"/>
                  <a:gd name="T10" fmla="*/ 0 w 42"/>
                  <a:gd name="T11" fmla="*/ 0 h 49"/>
                  <a:gd name="T12" fmla="*/ 0 w 42"/>
                  <a:gd name="T13" fmla="*/ 0 h 49"/>
                  <a:gd name="T14" fmla="*/ 0 w 42"/>
                  <a:gd name="T15" fmla="*/ 0 h 49"/>
                  <a:gd name="T16" fmla="*/ 0 w 42"/>
                  <a:gd name="T17" fmla="*/ 0 h 49"/>
                  <a:gd name="T18" fmla="*/ 0 w 42"/>
                  <a:gd name="T19" fmla="*/ 0 h 49"/>
                  <a:gd name="T20" fmla="*/ 0 w 42"/>
                  <a:gd name="T21" fmla="*/ 0 h 49"/>
                  <a:gd name="T22" fmla="*/ 0 w 42"/>
                  <a:gd name="T23" fmla="*/ 0 h 49"/>
                  <a:gd name="T24" fmla="*/ 0 w 42"/>
                  <a:gd name="T25" fmla="*/ 0 h 49"/>
                  <a:gd name="T26" fmla="*/ 0 w 42"/>
                  <a:gd name="T27" fmla="*/ 0 h 4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2" h="49">
                    <a:moveTo>
                      <a:pt x="16" y="49"/>
                    </a:moveTo>
                    <a:lnTo>
                      <a:pt x="17" y="49"/>
                    </a:lnTo>
                    <a:lnTo>
                      <a:pt x="18" y="49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34" y="9"/>
                    </a:lnTo>
                    <a:lnTo>
                      <a:pt x="31" y="12"/>
                    </a:lnTo>
                    <a:lnTo>
                      <a:pt x="22" y="12"/>
                    </a:lnTo>
                    <a:lnTo>
                      <a:pt x="17" y="6"/>
                    </a:lnTo>
                    <a:lnTo>
                      <a:pt x="18" y="0"/>
                    </a:lnTo>
                    <a:lnTo>
                      <a:pt x="17" y="1"/>
                    </a:lnTo>
                    <a:lnTo>
                      <a:pt x="1" y="32"/>
                    </a:lnTo>
                    <a:lnTo>
                      <a:pt x="0" y="35"/>
                    </a:lnTo>
                    <a:lnTo>
                      <a:pt x="5" y="2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52" name="Freeform 557"/>
              <p:cNvSpPr>
                <a:spLocks/>
              </p:cNvSpPr>
              <p:nvPr/>
            </p:nvSpPr>
            <p:spPr bwMode="auto">
              <a:xfrm>
                <a:off x="5807" y="1539"/>
                <a:ext cx="5" cy="8"/>
              </a:xfrm>
              <a:custGeom>
                <a:avLst/>
                <a:gdLst>
                  <a:gd name="T0" fmla="*/ 0 w 29"/>
                  <a:gd name="T1" fmla="*/ 0 h 33"/>
                  <a:gd name="T2" fmla="*/ 0 w 29"/>
                  <a:gd name="T3" fmla="*/ 0 h 33"/>
                  <a:gd name="T4" fmla="*/ 0 w 29"/>
                  <a:gd name="T5" fmla="*/ 0 h 33"/>
                  <a:gd name="T6" fmla="*/ 0 w 29"/>
                  <a:gd name="T7" fmla="*/ 0 h 33"/>
                  <a:gd name="T8" fmla="*/ 0 w 29"/>
                  <a:gd name="T9" fmla="*/ 0 h 33"/>
                  <a:gd name="T10" fmla="*/ 0 w 29"/>
                  <a:gd name="T11" fmla="*/ 0 h 33"/>
                  <a:gd name="T12" fmla="*/ 0 w 29"/>
                  <a:gd name="T13" fmla="*/ 0 h 33"/>
                  <a:gd name="T14" fmla="*/ 0 w 29"/>
                  <a:gd name="T15" fmla="*/ 0 h 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9" h="33">
                    <a:moveTo>
                      <a:pt x="0" y="20"/>
                    </a:moveTo>
                    <a:lnTo>
                      <a:pt x="8" y="20"/>
                    </a:lnTo>
                    <a:lnTo>
                      <a:pt x="13" y="26"/>
                    </a:lnTo>
                    <a:lnTo>
                      <a:pt x="13" y="33"/>
                    </a:lnTo>
                    <a:lnTo>
                      <a:pt x="13" y="28"/>
                    </a:lnTo>
                    <a:lnTo>
                      <a:pt x="29" y="1"/>
                    </a:lnTo>
                    <a:lnTo>
                      <a:pt x="26" y="8"/>
                    </a:lnTo>
                    <a:lnTo>
                      <a:pt x="1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53" name="Freeform 558"/>
              <p:cNvSpPr>
                <a:spLocks/>
              </p:cNvSpPr>
              <p:nvPr/>
            </p:nvSpPr>
            <p:spPr bwMode="auto">
              <a:xfrm>
                <a:off x="5805" y="1535"/>
                <a:ext cx="4" cy="12"/>
              </a:xfrm>
              <a:custGeom>
                <a:avLst/>
                <a:gdLst>
                  <a:gd name="T0" fmla="*/ 0 w 23"/>
                  <a:gd name="T1" fmla="*/ 0 h 47"/>
                  <a:gd name="T2" fmla="*/ 0 w 23"/>
                  <a:gd name="T3" fmla="*/ 0 h 47"/>
                  <a:gd name="T4" fmla="*/ 0 w 23"/>
                  <a:gd name="T5" fmla="*/ 0 h 47"/>
                  <a:gd name="T6" fmla="*/ 0 w 23"/>
                  <a:gd name="T7" fmla="*/ 0 h 4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7">
                    <a:moveTo>
                      <a:pt x="23" y="0"/>
                    </a:moveTo>
                    <a:lnTo>
                      <a:pt x="0" y="43"/>
                    </a:lnTo>
                    <a:lnTo>
                      <a:pt x="0" y="45"/>
                    </a:lnTo>
                    <a:lnTo>
                      <a:pt x="1" y="47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54" name="Line 559"/>
              <p:cNvSpPr>
                <a:spLocks noChangeShapeType="1"/>
              </p:cNvSpPr>
              <p:nvPr/>
            </p:nvSpPr>
            <p:spPr bwMode="auto">
              <a:xfrm>
                <a:off x="5807" y="1543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55" name="Line 560"/>
              <p:cNvSpPr>
                <a:spLocks noChangeShapeType="1"/>
              </p:cNvSpPr>
              <p:nvPr/>
            </p:nvSpPr>
            <p:spPr bwMode="auto">
              <a:xfrm flipV="1">
                <a:off x="5809" y="1548"/>
                <a:ext cx="1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56" name="Freeform 561"/>
              <p:cNvSpPr>
                <a:spLocks/>
              </p:cNvSpPr>
              <p:nvPr/>
            </p:nvSpPr>
            <p:spPr bwMode="auto">
              <a:xfrm>
                <a:off x="5809" y="1535"/>
                <a:ext cx="1" cy="1"/>
              </a:xfrm>
              <a:custGeom>
                <a:avLst/>
                <a:gdLst>
                  <a:gd name="T0" fmla="*/ 0 w 4"/>
                  <a:gd name="T1" fmla="*/ 0 h 1"/>
                  <a:gd name="T2" fmla="*/ 0 w 4"/>
                  <a:gd name="T3" fmla="*/ 0 h 1"/>
                  <a:gd name="T4" fmla="*/ 0 w 4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lnTo>
                      <a:pt x="3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57" name="Freeform 562"/>
              <p:cNvSpPr>
                <a:spLocks/>
              </p:cNvSpPr>
              <p:nvPr/>
            </p:nvSpPr>
            <p:spPr bwMode="auto">
              <a:xfrm>
                <a:off x="5792" y="1567"/>
                <a:ext cx="21" cy="5"/>
              </a:xfrm>
              <a:custGeom>
                <a:avLst/>
                <a:gdLst>
                  <a:gd name="T0" fmla="*/ 0 w 104"/>
                  <a:gd name="T1" fmla="*/ 0 h 21"/>
                  <a:gd name="T2" fmla="*/ 0 w 104"/>
                  <a:gd name="T3" fmla="*/ 0 h 21"/>
                  <a:gd name="T4" fmla="*/ 0 w 104"/>
                  <a:gd name="T5" fmla="*/ 0 h 21"/>
                  <a:gd name="T6" fmla="*/ 0 w 104"/>
                  <a:gd name="T7" fmla="*/ 0 h 21"/>
                  <a:gd name="T8" fmla="*/ 0 w 104"/>
                  <a:gd name="T9" fmla="*/ 0 h 21"/>
                  <a:gd name="T10" fmla="*/ 0 w 104"/>
                  <a:gd name="T11" fmla="*/ 0 h 21"/>
                  <a:gd name="T12" fmla="*/ 0 w 104"/>
                  <a:gd name="T13" fmla="*/ 0 h 21"/>
                  <a:gd name="T14" fmla="*/ 0 w 104"/>
                  <a:gd name="T15" fmla="*/ 0 h 21"/>
                  <a:gd name="T16" fmla="*/ 0 w 104"/>
                  <a:gd name="T17" fmla="*/ 0 h 21"/>
                  <a:gd name="T18" fmla="*/ 0 w 104"/>
                  <a:gd name="T19" fmla="*/ 0 h 21"/>
                  <a:gd name="T20" fmla="*/ 0 w 104"/>
                  <a:gd name="T21" fmla="*/ 0 h 2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04" h="21">
                    <a:moveTo>
                      <a:pt x="104" y="12"/>
                    </a:moveTo>
                    <a:lnTo>
                      <a:pt x="48" y="21"/>
                    </a:lnTo>
                    <a:lnTo>
                      <a:pt x="48" y="12"/>
                    </a:lnTo>
                    <a:lnTo>
                      <a:pt x="46" y="5"/>
                    </a:lnTo>
                    <a:lnTo>
                      <a:pt x="37" y="4"/>
                    </a:lnTo>
                    <a:lnTo>
                      <a:pt x="31" y="6"/>
                    </a:lnTo>
                    <a:lnTo>
                      <a:pt x="27" y="12"/>
                    </a:lnTo>
                    <a:lnTo>
                      <a:pt x="19" y="11"/>
                    </a:lnTo>
                    <a:lnTo>
                      <a:pt x="14" y="5"/>
                    </a:lnTo>
                    <a:lnTo>
                      <a:pt x="6" y="0"/>
                    </a:lnTo>
                    <a:lnTo>
                      <a:pt x="0" y="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58" name="Freeform 563"/>
              <p:cNvSpPr>
                <a:spLocks/>
              </p:cNvSpPr>
              <p:nvPr/>
            </p:nvSpPr>
            <p:spPr bwMode="auto">
              <a:xfrm>
                <a:off x="5789" y="1568"/>
                <a:ext cx="5" cy="13"/>
              </a:xfrm>
              <a:custGeom>
                <a:avLst/>
                <a:gdLst>
                  <a:gd name="T0" fmla="*/ 0 w 23"/>
                  <a:gd name="T1" fmla="*/ 0 h 50"/>
                  <a:gd name="T2" fmla="*/ 0 w 23"/>
                  <a:gd name="T3" fmla="*/ 0 h 50"/>
                  <a:gd name="T4" fmla="*/ 0 w 23"/>
                  <a:gd name="T5" fmla="*/ 0 h 50"/>
                  <a:gd name="T6" fmla="*/ 0 w 23"/>
                  <a:gd name="T7" fmla="*/ 0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13" y="0"/>
                    </a:moveTo>
                    <a:lnTo>
                      <a:pt x="10" y="7"/>
                    </a:lnTo>
                    <a:lnTo>
                      <a:pt x="0" y="20"/>
                    </a:lnTo>
                    <a:lnTo>
                      <a:pt x="23" y="5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59" name="Line 564"/>
              <p:cNvSpPr>
                <a:spLocks noChangeShapeType="1"/>
              </p:cNvSpPr>
              <p:nvPr/>
            </p:nvSpPr>
            <p:spPr bwMode="auto">
              <a:xfrm flipH="1" flipV="1">
                <a:off x="5796" y="1570"/>
                <a:ext cx="1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60" name="Line 565"/>
              <p:cNvSpPr>
                <a:spLocks noChangeShapeType="1"/>
              </p:cNvSpPr>
              <p:nvPr/>
            </p:nvSpPr>
            <p:spPr bwMode="auto">
              <a:xfrm>
                <a:off x="5802" y="1570"/>
                <a:ext cx="1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61" name="Line 566"/>
              <p:cNvSpPr>
                <a:spLocks noChangeShapeType="1"/>
              </p:cNvSpPr>
              <p:nvPr/>
            </p:nvSpPr>
            <p:spPr bwMode="auto">
              <a:xfrm>
                <a:off x="5826" y="1515"/>
                <a:ext cx="2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62" name="Line 567"/>
              <p:cNvSpPr>
                <a:spLocks noChangeShapeType="1"/>
              </p:cNvSpPr>
              <p:nvPr/>
            </p:nvSpPr>
            <p:spPr bwMode="auto">
              <a:xfrm flipV="1">
                <a:off x="5849" y="1485"/>
                <a:ext cx="1" cy="2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63" name="Line 568"/>
              <p:cNvSpPr>
                <a:spLocks noChangeShapeType="1"/>
              </p:cNvSpPr>
              <p:nvPr/>
            </p:nvSpPr>
            <p:spPr bwMode="auto">
              <a:xfrm>
                <a:off x="5845" y="1485"/>
                <a:ext cx="1" cy="1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64" name="Line 569"/>
              <p:cNvSpPr>
                <a:spLocks noChangeShapeType="1"/>
              </p:cNvSpPr>
              <p:nvPr/>
            </p:nvSpPr>
            <p:spPr bwMode="auto">
              <a:xfrm flipV="1">
                <a:off x="5953" y="1458"/>
                <a:ext cx="1" cy="1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65" name="Line 570"/>
              <p:cNvSpPr>
                <a:spLocks noChangeShapeType="1"/>
              </p:cNvSpPr>
              <p:nvPr/>
            </p:nvSpPr>
            <p:spPr bwMode="auto">
              <a:xfrm>
                <a:off x="5958" y="155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66" name="Line 571"/>
              <p:cNvSpPr>
                <a:spLocks noChangeShapeType="1"/>
              </p:cNvSpPr>
              <p:nvPr/>
            </p:nvSpPr>
            <p:spPr bwMode="auto">
              <a:xfrm flipV="1">
                <a:off x="5959" y="1531"/>
                <a:ext cx="18" cy="3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67" name="Line 572"/>
              <p:cNvSpPr>
                <a:spLocks noChangeShapeType="1"/>
              </p:cNvSpPr>
              <p:nvPr/>
            </p:nvSpPr>
            <p:spPr bwMode="auto">
              <a:xfrm flipH="1">
                <a:off x="5962" y="1531"/>
                <a:ext cx="19" cy="3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68" name="Line 573"/>
              <p:cNvSpPr>
                <a:spLocks noChangeShapeType="1"/>
              </p:cNvSpPr>
              <p:nvPr/>
            </p:nvSpPr>
            <p:spPr bwMode="auto">
              <a:xfrm flipH="1">
                <a:off x="5925" y="1565"/>
                <a:ext cx="30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69" name="Freeform 574"/>
              <p:cNvSpPr>
                <a:spLocks/>
              </p:cNvSpPr>
              <p:nvPr/>
            </p:nvSpPr>
            <p:spPr bwMode="auto">
              <a:xfrm>
                <a:off x="5827" y="1295"/>
                <a:ext cx="63" cy="12"/>
              </a:xfrm>
              <a:custGeom>
                <a:avLst/>
                <a:gdLst>
                  <a:gd name="T0" fmla="*/ 0 w 316"/>
                  <a:gd name="T1" fmla="*/ 0 h 49"/>
                  <a:gd name="T2" fmla="*/ 0 w 316"/>
                  <a:gd name="T3" fmla="*/ 0 h 49"/>
                  <a:gd name="T4" fmla="*/ 0 w 316"/>
                  <a:gd name="T5" fmla="*/ 0 h 49"/>
                  <a:gd name="T6" fmla="*/ 0 w 316"/>
                  <a:gd name="T7" fmla="*/ 0 h 49"/>
                  <a:gd name="T8" fmla="*/ 0 w 316"/>
                  <a:gd name="T9" fmla="*/ 0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16" h="49">
                    <a:moveTo>
                      <a:pt x="316" y="49"/>
                    </a:moveTo>
                    <a:lnTo>
                      <a:pt x="5" y="24"/>
                    </a:lnTo>
                    <a:lnTo>
                      <a:pt x="0" y="20"/>
                    </a:lnTo>
                    <a:lnTo>
                      <a:pt x="108" y="0"/>
                    </a:lnTo>
                    <a:lnTo>
                      <a:pt x="316" y="1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70" name="Freeform 575"/>
              <p:cNvSpPr>
                <a:spLocks/>
              </p:cNvSpPr>
              <p:nvPr/>
            </p:nvSpPr>
            <p:spPr bwMode="auto">
              <a:xfrm>
                <a:off x="5840" y="1272"/>
                <a:ext cx="24" cy="25"/>
              </a:xfrm>
              <a:custGeom>
                <a:avLst/>
                <a:gdLst>
                  <a:gd name="T0" fmla="*/ 0 w 119"/>
                  <a:gd name="T1" fmla="*/ 0 h 100"/>
                  <a:gd name="T2" fmla="*/ 0 w 119"/>
                  <a:gd name="T3" fmla="*/ 0 h 100"/>
                  <a:gd name="T4" fmla="*/ 0 w 119"/>
                  <a:gd name="T5" fmla="*/ 0 h 1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9" h="100">
                    <a:moveTo>
                      <a:pt x="119" y="0"/>
                    </a:moveTo>
                    <a:lnTo>
                      <a:pt x="0" y="10"/>
                    </a:lnTo>
                    <a:lnTo>
                      <a:pt x="0" y="10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71" name="Line 576"/>
              <p:cNvSpPr>
                <a:spLocks noChangeShapeType="1"/>
              </p:cNvSpPr>
              <p:nvPr/>
            </p:nvSpPr>
            <p:spPr bwMode="auto">
              <a:xfrm flipH="1" flipV="1">
                <a:off x="5809" y="1281"/>
                <a:ext cx="2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72" name="Line 577"/>
              <p:cNvSpPr>
                <a:spLocks noChangeShapeType="1"/>
              </p:cNvSpPr>
              <p:nvPr/>
            </p:nvSpPr>
            <p:spPr bwMode="auto">
              <a:xfrm>
                <a:off x="5807" y="1272"/>
                <a:ext cx="3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73" name="Line 578"/>
              <p:cNvSpPr>
                <a:spLocks noChangeShapeType="1"/>
              </p:cNvSpPr>
              <p:nvPr/>
            </p:nvSpPr>
            <p:spPr bwMode="auto">
              <a:xfrm flipH="1" flipV="1">
                <a:off x="5766" y="1288"/>
                <a:ext cx="28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89128" name="Group 579"/>
            <p:cNvGrpSpPr>
              <a:grpSpLocks/>
            </p:cNvGrpSpPr>
            <p:nvPr/>
          </p:nvGrpSpPr>
          <p:grpSpPr bwMode="auto">
            <a:xfrm>
              <a:off x="4945" y="1596"/>
              <a:ext cx="159" cy="348"/>
              <a:chOff x="4945" y="1261"/>
              <a:chExt cx="159" cy="348"/>
            </a:xfrm>
          </p:grpSpPr>
          <p:sp>
            <p:nvSpPr>
              <p:cNvPr id="89821" name="Line 580"/>
              <p:cNvSpPr>
                <a:spLocks noChangeShapeType="1"/>
              </p:cNvSpPr>
              <p:nvPr/>
            </p:nvSpPr>
            <p:spPr bwMode="auto">
              <a:xfrm>
                <a:off x="5041" y="1498"/>
                <a:ext cx="1" cy="5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22" name="Freeform 581"/>
              <p:cNvSpPr>
                <a:spLocks/>
              </p:cNvSpPr>
              <p:nvPr/>
            </p:nvSpPr>
            <p:spPr bwMode="auto">
              <a:xfrm>
                <a:off x="5029" y="1591"/>
                <a:ext cx="14" cy="8"/>
              </a:xfrm>
              <a:custGeom>
                <a:avLst/>
                <a:gdLst>
                  <a:gd name="T0" fmla="*/ 0 w 74"/>
                  <a:gd name="T1" fmla="*/ 0 h 32"/>
                  <a:gd name="T2" fmla="*/ 0 w 74"/>
                  <a:gd name="T3" fmla="*/ 0 h 32"/>
                  <a:gd name="T4" fmla="*/ 0 w 74"/>
                  <a:gd name="T5" fmla="*/ 0 h 32"/>
                  <a:gd name="T6" fmla="*/ 0 w 74"/>
                  <a:gd name="T7" fmla="*/ 0 h 32"/>
                  <a:gd name="T8" fmla="*/ 0 w 74"/>
                  <a:gd name="T9" fmla="*/ 0 h 32"/>
                  <a:gd name="T10" fmla="*/ 0 w 74"/>
                  <a:gd name="T11" fmla="*/ 0 h 32"/>
                  <a:gd name="T12" fmla="*/ 0 w 74"/>
                  <a:gd name="T13" fmla="*/ 0 h 32"/>
                  <a:gd name="T14" fmla="*/ 0 w 74"/>
                  <a:gd name="T15" fmla="*/ 0 h 32"/>
                  <a:gd name="T16" fmla="*/ 0 w 74"/>
                  <a:gd name="T17" fmla="*/ 0 h 32"/>
                  <a:gd name="T18" fmla="*/ 0 w 74"/>
                  <a:gd name="T19" fmla="*/ 0 h 32"/>
                  <a:gd name="T20" fmla="*/ 0 w 74"/>
                  <a:gd name="T21" fmla="*/ 0 h 32"/>
                  <a:gd name="T22" fmla="*/ 0 w 74"/>
                  <a:gd name="T23" fmla="*/ 0 h 32"/>
                  <a:gd name="T24" fmla="*/ 0 w 74"/>
                  <a:gd name="T25" fmla="*/ 0 h 32"/>
                  <a:gd name="T26" fmla="*/ 0 w 74"/>
                  <a:gd name="T27" fmla="*/ 0 h 32"/>
                  <a:gd name="T28" fmla="*/ 0 w 74"/>
                  <a:gd name="T29" fmla="*/ 0 h 3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74" h="32">
                    <a:moveTo>
                      <a:pt x="74" y="0"/>
                    </a:moveTo>
                    <a:lnTo>
                      <a:pt x="74" y="24"/>
                    </a:lnTo>
                    <a:lnTo>
                      <a:pt x="74" y="26"/>
                    </a:lnTo>
                    <a:lnTo>
                      <a:pt x="67" y="29"/>
                    </a:lnTo>
                    <a:lnTo>
                      <a:pt x="59" y="31"/>
                    </a:lnTo>
                    <a:lnTo>
                      <a:pt x="47" y="31"/>
                    </a:lnTo>
                    <a:lnTo>
                      <a:pt x="34" y="31"/>
                    </a:lnTo>
                    <a:lnTo>
                      <a:pt x="26" y="29"/>
                    </a:lnTo>
                    <a:lnTo>
                      <a:pt x="20" y="26"/>
                    </a:lnTo>
                    <a:lnTo>
                      <a:pt x="17" y="24"/>
                    </a:lnTo>
                    <a:lnTo>
                      <a:pt x="17" y="7"/>
                    </a:lnTo>
                    <a:lnTo>
                      <a:pt x="9" y="7"/>
                    </a:lnTo>
                    <a:lnTo>
                      <a:pt x="9" y="29"/>
                    </a:lnTo>
                    <a:lnTo>
                      <a:pt x="7" y="31"/>
                    </a:lnTo>
                    <a:lnTo>
                      <a:pt x="0" y="3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23" name="Freeform 582"/>
              <p:cNvSpPr>
                <a:spLocks/>
              </p:cNvSpPr>
              <p:nvPr/>
            </p:nvSpPr>
            <p:spPr bwMode="auto">
              <a:xfrm>
                <a:off x="5012" y="1593"/>
                <a:ext cx="17" cy="16"/>
              </a:xfrm>
              <a:custGeom>
                <a:avLst/>
                <a:gdLst>
                  <a:gd name="T0" fmla="*/ 0 w 81"/>
                  <a:gd name="T1" fmla="*/ 0 h 64"/>
                  <a:gd name="T2" fmla="*/ 0 w 81"/>
                  <a:gd name="T3" fmla="*/ 0 h 64"/>
                  <a:gd name="T4" fmla="*/ 0 w 81"/>
                  <a:gd name="T5" fmla="*/ 0 h 64"/>
                  <a:gd name="T6" fmla="*/ 0 w 81"/>
                  <a:gd name="T7" fmla="*/ 0 h 64"/>
                  <a:gd name="T8" fmla="*/ 0 w 81"/>
                  <a:gd name="T9" fmla="*/ 0 h 64"/>
                  <a:gd name="T10" fmla="*/ 0 w 81"/>
                  <a:gd name="T11" fmla="*/ 0 h 64"/>
                  <a:gd name="T12" fmla="*/ 0 w 81"/>
                  <a:gd name="T13" fmla="*/ 0 h 64"/>
                  <a:gd name="T14" fmla="*/ 0 w 81"/>
                  <a:gd name="T15" fmla="*/ 0 h 64"/>
                  <a:gd name="T16" fmla="*/ 0 w 81"/>
                  <a:gd name="T17" fmla="*/ 0 h 64"/>
                  <a:gd name="T18" fmla="*/ 0 w 81"/>
                  <a:gd name="T19" fmla="*/ 0 h 64"/>
                  <a:gd name="T20" fmla="*/ 0 w 81"/>
                  <a:gd name="T21" fmla="*/ 0 h 64"/>
                  <a:gd name="T22" fmla="*/ 0 w 81"/>
                  <a:gd name="T23" fmla="*/ 0 h 64"/>
                  <a:gd name="T24" fmla="*/ 0 w 81"/>
                  <a:gd name="T25" fmla="*/ 0 h 64"/>
                  <a:gd name="T26" fmla="*/ 0 w 81"/>
                  <a:gd name="T27" fmla="*/ 0 h 64"/>
                  <a:gd name="T28" fmla="*/ 0 w 81"/>
                  <a:gd name="T29" fmla="*/ 0 h 64"/>
                  <a:gd name="T30" fmla="*/ 0 w 81"/>
                  <a:gd name="T31" fmla="*/ 0 h 64"/>
                  <a:gd name="T32" fmla="*/ 0 w 81"/>
                  <a:gd name="T33" fmla="*/ 0 h 64"/>
                  <a:gd name="T34" fmla="*/ 0 w 81"/>
                  <a:gd name="T35" fmla="*/ 0 h 64"/>
                  <a:gd name="T36" fmla="*/ 0 w 81"/>
                  <a:gd name="T37" fmla="*/ 0 h 6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81" h="64">
                    <a:moveTo>
                      <a:pt x="81" y="24"/>
                    </a:moveTo>
                    <a:lnTo>
                      <a:pt x="71" y="25"/>
                    </a:lnTo>
                    <a:lnTo>
                      <a:pt x="60" y="26"/>
                    </a:lnTo>
                    <a:lnTo>
                      <a:pt x="49" y="26"/>
                    </a:lnTo>
                    <a:lnTo>
                      <a:pt x="39" y="25"/>
                    </a:lnTo>
                    <a:lnTo>
                      <a:pt x="33" y="23"/>
                    </a:lnTo>
                    <a:lnTo>
                      <a:pt x="31" y="21"/>
                    </a:lnTo>
                    <a:lnTo>
                      <a:pt x="31" y="0"/>
                    </a:lnTo>
                    <a:lnTo>
                      <a:pt x="31" y="15"/>
                    </a:lnTo>
                    <a:lnTo>
                      <a:pt x="7" y="16"/>
                    </a:lnTo>
                    <a:lnTo>
                      <a:pt x="7" y="18"/>
                    </a:lnTo>
                    <a:lnTo>
                      <a:pt x="0" y="21"/>
                    </a:lnTo>
                    <a:lnTo>
                      <a:pt x="4" y="60"/>
                    </a:lnTo>
                    <a:lnTo>
                      <a:pt x="4" y="62"/>
                    </a:lnTo>
                    <a:lnTo>
                      <a:pt x="7" y="62"/>
                    </a:lnTo>
                    <a:lnTo>
                      <a:pt x="12" y="64"/>
                    </a:lnTo>
                    <a:lnTo>
                      <a:pt x="17" y="64"/>
                    </a:lnTo>
                    <a:lnTo>
                      <a:pt x="21" y="64"/>
                    </a:lnTo>
                    <a:lnTo>
                      <a:pt x="26" y="6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24" name="Freeform 583"/>
              <p:cNvSpPr>
                <a:spLocks/>
              </p:cNvSpPr>
              <p:nvPr/>
            </p:nvSpPr>
            <p:spPr bwMode="auto">
              <a:xfrm>
                <a:off x="5018" y="1599"/>
                <a:ext cx="1" cy="10"/>
              </a:xfrm>
              <a:custGeom>
                <a:avLst/>
                <a:gdLst>
                  <a:gd name="T0" fmla="*/ 0 w 5"/>
                  <a:gd name="T1" fmla="*/ 0 h 41"/>
                  <a:gd name="T2" fmla="*/ 0 w 5"/>
                  <a:gd name="T3" fmla="*/ 0 h 41"/>
                  <a:gd name="T4" fmla="*/ 0 w 5"/>
                  <a:gd name="T5" fmla="*/ 0 h 41"/>
                  <a:gd name="T6" fmla="*/ 0 w 5"/>
                  <a:gd name="T7" fmla="*/ 0 h 41"/>
                  <a:gd name="T8" fmla="*/ 0 w 5"/>
                  <a:gd name="T9" fmla="*/ 0 h 41"/>
                  <a:gd name="T10" fmla="*/ 0 w 5"/>
                  <a:gd name="T11" fmla="*/ 0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" h="41">
                    <a:moveTo>
                      <a:pt x="0" y="41"/>
                    </a:moveTo>
                    <a:lnTo>
                      <a:pt x="2" y="41"/>
                    </a:lnTo>
                    <a:lnTo>
                      <a:pt x="4" y="39"/>
                    </a:lnTo>
                    <a:lnTo>
                      <a:pt x="5" y="17"/>
                    </a:lnTo>
                    <a:lnTo>
                      <a:pt x="5" y="19"/>
                    </a:lnTo>
                    <a:lnTo>
                      <a:pt x="5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25" name="Freeform 584"/>
              <p:cNvSpPr>
                <a:spLocks/>
              </p:cNvSpPr>
              <p:nvPr/>
            </p:nvSpPr>
            <p:spPr bwMode="auto">
              <a:xfrm>
                <a:off x="5019" y="1600"/>
                <a:ext cx="7" cy="7"/>
              </a:xfrm>
              <a:custGeom>
                <a:avLst/>
                <a:gdLst>
                  <a:gd name="T0" fmla="*/ 0 w 35"/>
                  <a:gd name="T1" fmla="*/ 0 h 29"/>
                  <a:gd name="T2" fmla="*/ 0 w 35"/>
                  <a:gd name="T3" fmla="*/ 0 h 29"/>
                  <a:gd name="T4" fmla="*/ 0 w 35"/>
                  <a:gd name="T5" fmla="*/ 0 h 29"/>
                  <a:gd name="T6" fmla="*/ 0 w 35"/>
                  <a:gd name="T7" fmla="*/ 0 h 29"/>
                  <a:gd name="T8" fmla="*/ 0 w 35"/>
                  <a:gd name="T9" fmla="*/ 0 h 29"/>
                  <a:gd name="T10" fmla="*/ 0 w 35"/>
                  <a:gd name="T11" fmla="*/ 0 h 29"/>
                  <a:gd name="T12" fmla="*/ 0 w 35"/>
                  <a:gd name="T13" fmla="*/ 0 h 29"/>
                  <a:gd name="T14" fmla="*/ 0 w 35"/>
                  <a:gd name="T15" fmla="*/ 0 h 29"/>
                  <a:gd name="T16" fmla="*/ 0 w 35"/>
                  <a:gd name="T17" fmla="*/ 0 h 29"/>
                  <a:gd name="T18" fmla="*/ 0 w 35"/>
                  <a:gd name="T19" fmla="*/ 0 h 2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5" h="29">
                    <a:moveTo>
                      <a:pt x="0" y="14"/>
                    </a:moveTo>
                    <a:lnTo>
                      <a:pt x="5" y="26"/>
                    </a:lnTo>
                    <a:lnTo>
                      <a:pt x="7" y="29"/>
                    </a:lnTo>
                    <a:lnTo>
                      <a:pt x="12" y="29"/>
                    </a:lnTo>
                    <a:lnTo>
                      <a:pt x="18" y="29"/>
                    </a:lnTo>
                    <a:lnTo>
                      <a:pt x="24" y="29"/>
                    </a:lnTo>
                    <a:lnTo>
                      <a:pt x="28" y="29"/>
                    </a:lnTo>
                    <a:lnTo>
                      <a:pt x="33" y="26"/>
                    </a:lnTo>
                    <a:lnTo>
                      <a:pt x="35" y="9"/>
                    </a:lnTo>
                    <a:lnTo>
                      <a:pt x="35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26" name="Line 585"/>
              <p:cNvSpPr>
                <a:spLocks noChangeShapeType="1"/>
              </p:cNvSpPr>
              <p:nvPr/>
            </p:nvSpPr>
            <p:spPr bwMode="auto">
              <a:xfrm>
                <a:off x="5030" y="1596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27" name="Freeform 586"/>
              <p:cNvSpPr>
                <a:spLocks/>
              </p:cNvSpPr>
              <p:nvPr/>
            </p:nvSpPr>
            <p:spPr bwMode="auto">
              <a:xfrm>
                <a:off x="5043" y="1588"/>
                <a:ext cx="8" cy="7"/>
              </a:xfrm>
              <a:custGeom>
                <a:avLst/>
                <a:gdLst>
                  <a:gd name="T0" fmla="*/ 0 w 39"/>
                  <a:gd name="T1" fmla="*/ 0 h 25"/>
                  <a:gd name="T2" fmla="*/ 0 w 39"/>
                  <a:gd name="T3" fmla="*/ 0 h 25"/>
                  <a:gd name="T4" fmla="*/ 0 w 39"/>
                  <a:gd name="T5" fmla="*/ 0 h 25"/>
                  <a:gd name="T6" fmla="*/ 0 w 39"/>
                  <a:gd name="T7" fmla="*/ 0 h 25"/>
                  <a:gd name="T8" fmla="*/ 0 w 39"/>
                  <a:gd name="T9" fmla="*/ 0 h 25"/>
                  <a:gd name="T10" fmla="*/ 0 w 39"/>
                  <a:gd name="T11" fmla="*/ 0 h 25"/>
                  <a:gd name="T12" fmla="*/ 0 w 39"/>
                  <a:gd name="T13" fmla="*/ 0 h 25"/>
                  <a:gd name="T14" fmla="*/ 0 w 39"/>
                  <a:gd name="T15" fmla="*/ 0 h 2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9" h="25">
                    <a:moveTo>
                      <a:pt x="0" y="25"/>
                    </a:moveTo>
                    <a:lnTo>
                      <a:pt x="5" y="25"/>
                    </a:lnTo>
                    <a:lnTo>
                      <a:pt x="15" y="25"/>
                    </a:lnTo>
                    <a:lnTo>
                      <a:pt x="24" y="25"/>
                    </a:lnTo>
                    <a:lnTo>
                      <a:pt x="32" y="24"/>
                    </a:lnTo>
                    <a:lnTo>
                      <a:pt x="39" y="20"/>
                    </a:lnTo>
                    <a:lnTo>
                      <a:pt x="39" y="19"/>
                    </a:lnTo>
                    <a:lnTo>
                      <a:pt x="39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28" name="Freeform 587"/>
              <p:cNvSpPr>
                <a:spLocks/>
              </p:cNvSpPr>
              <p:nvPr/>
            </p:nvSpPr>
            <p:spPr bwMode="auto">
              <a:xfrm>
                <a:off x="5004" y="1593"/>
                <a:ext cx="10" cy="6"/>
              </a:xfrm>
              <a:custGeom>
                <a:avLst/>
                <a:gdLst>
                  <a:gd name="T0" fmla="*/ 0 w 48"/>
                  <a:gd name="T1" fmla="*/ 0 h 24"/>
                  <a:gd name="T2" fmla="*/ 0 w 48"/>
                  <a:gd name="T3" fmla="*/ 0 h 24"/>
                  <a:gd name="T4" fmla="*/ 0 w 48"/>
                  <a:gd name="T5" fmla="*/ 0 h 24"/>
                  <a:gd name="T6" fmla="*/ 0 w 48"/>
                  <a:gd name="T7" fmla="*/ 0 h 24"/>
                  <a:gd name="T8" fmla="*/ 0 w 48"/>
                  <a:gd name="T9" fmla="*/ 0 h 24"/>
                  <a:gd name="T10" fmla="*/ 0 w 48"/>
                  <a:gd name="T11" fmla="*/ 0 h 24"/>
                  <a:gd name="T12" fmla="*/ 0 w 48"/>
                  <a:gd name="T13" fmla="*/ 0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24">
                    <a:moveTo>
                      <a:pt x="48" y="0"/>
                    </a:moveTo>
                    <a:lnTo>
                      <a:pt x="48" y="17"/>
                    </a:lnTo>
                    <a:lnTo>
                      <a:pt x="41" y="22"/>
                    </a:lnTo>
                    <a:lnTo>
                      <a:pt x="32" y="24"/>
                    </a:lnTo>
                    <a:lnTo>
                      <a:pt x="21" y="24"/>
                    </a:lnTo>
                    <a:lnTo>
                      <a:pt x="8" y="24"/>
                    </a:lnTo>
                    <a:lnTo>
                      <a:pt x="0" y="2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29" name="Freeform 588"/>
              <p:cNvSpPr>
                <a:spLocks/>
              </p:cNvSpPr>
              <p:nvPr/>
            </p:nvSpPr>
            <p:spPr bwMode="auto">
              <a:xfrm>
                <a:off x="4995" y="1588"/>
                <a:ext cx="9" cy="11"/>
              </a:xfrm>
              <a:custGeom>
                <a:avLst/>
                <a:gdLst>
                  <a:gd name="T0" fmla="*/ 0 w 46"/>
                  <a:gd name="T1" fmla="*/ 0 h 40"/>
                  <a:gd name="T2" fmla="*/ 0 w 46"/>
                  <a:gd name="T3" fmla="*/ 0 h 40"/>
                  <a:gd name="T4" fmla="*/ 0 w 46"/>
                  <a:gd name="T5" fmla="*/ 0 h 40"/>
                  <a:gd name="T6" fmla="*/ 0 w 46"/>
                  <a:gd name="T7" fmla="*/ 0 h 40"/>
                  <a:gd name="T8" fmla="*/ 0 w 46"/>
                  <a:gd name="T9" fmla="*/ 0 h 40"/>
                  <a:gd name="T10" fmla="*/ 0 w 46"/>
                  <a:gd name="T11" fmla="*/ 0 h 40"/>
                  <a:gd name="T12" fmla="*/ 0 w 46"/>
                  <a:gd name="T13" fmla="*/ 0 h 40"/>
                  <a:gd name="T14" fmla="*/ 0 w 46"/>
                  <a:gd name="T15" fmla="*/ 0 h 40"/>
                  <a:gd name="T16" fmla="*/ 0 w 46"/>
                  <a:gd name="T17" fmla="*/ 0 h 40"/>
                  <a:gd name="T18" fmla="*/ 0 w 46"/>
                  <a:gd name="T19" fmla="*/ 0 h 40"/>
                  <a:gd name="T20" fmla="*/ 0 w 46"/>
                  <a:gd name="T21" fmla="*/ 0 h 40"/>
                  <a:gd name="T22" fmla="*/ 0 w 46"/>
                  <a:gd name="T23" fmla="*/ 0 h 4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6" h="40">
                    <a:moveTo>
                      <a:pt x="46" y="40"/>
                    </a:moveTo>
                    <a:lnTo>
                      <a:pt x="39" y="37"/>
                    </a:lnTo>
                    <a:lnTo>
                      <a:pt x="38" y="35"/>
                    </a:lnTo>
                    <a:lnTo>
                      <a:pt x="38" y="11"/>
                    </a:lnTo>
                    <a:lnTo>
                      <a:pt x="38" y="25"/>
                    </a:lnTo>
                    <a:lnTo>
                      <a:pt x="35" y="25"/>
                    </a:lnTo>
                    <a:lnTo>
                      <a:pt x="24" y="25"/>
                    </a:lnTo>
                    <a:lnTo>
                      <a:pt x="15" y="25"/>
                    </a:lnTo>
                    <a:lnTo>
                      <a:pt x="6" y="24"/>
                    </a:lnTo>
                    <a:lnTo>
                      <a:pt x="1" y="20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30" name="Freeform 589"/>
              <p:cNvSpPr>
                <a:spLocks/>
              </p:cNvSpPr>
              <p:nvPr/>
            </p:nvSpPr>
            <p:spPr bwMode="auto">
              <a:xfrm>
                <a:off x="4978" y="1447"/>
                <a:ext cx="12" cy="18"/>
              </a:xfrm>
              <a:custGeom>
                <a:avLst/>
                <a:gdLst>
                  <a:gd name="T0" fmla="*/ 0 w 60"/>
                  <a:gd name="T1" fmla="*/ 0 h 72"/>
                  <a:gd name="T2" fmla="*/ 0 w 60"/>
                  <a:gd name="T3" fmla="*/ 0 h 72"/>
                  <a:gd name="T4" fmla="*/ 0 w 60"/>
                  <a:gd name="T5" fmla="*/ 0 h 72"/>
                  <a:gd name="T6" fmla="*/ 0 w 60"/>
                  <a:gd name="T7" fmla="*/ 0 h 7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0" h="72">
                    <a:moveTo>
                      <a:pt x="60" y="72"/>
                    </a:moveTo>
                    <a:lnTo>
                      <a:pt x="0" y="40"/>
                    </a:lnTo>
                    <a:lnTo>
                      <a:pt x="0" y="39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31" name="Freeform 590"/>
              <p:cNvSpPr>
                <a:spLocks/>
              </p:cNvSpPr>
              <p:nvPr/>
            </p:nvSpPr>
            <p:spPr bwMode="auto">
              <a:xfrm>
                <a:off x="4970" y="1430"/>
                <a:ext cx="103" cy="14"/>
              </a:xfrm>
              <a:custGeom>
                <a:avLst/>
                <a:gdLst>
                  <a:gd name="T0" fmla="*/ 0 w 514"/>
                  <a:gd name="T1" fmla="*/ 0 h 53"/>
                  <a:gd name="T2" fmla="*/ 0 w 514"/>
                  <a:gd name="T3" fmla="*/ 0 h 53"/>
                  <a:gd name="T4" fmla="*/ 0 w 514"/>
                  <a:gd name="T5" fmla="*/ 0 h 53"/>
                  <a:gd name="T6" fmla="*/ 0 w 514"/>
                  <a:gd name="T7" fmla="*/ 0 h 53"/>
                  <a:gd name="T8" fmla="*/ 0 w 514"/>
                  <a:gd name="T9" fmla="*/ 0 h 53"/>
                  <a:gd name="T10" fmla="*/ 0 w 514"/>
                  <a:gd name="T11" fmla="*/ 0 h 53"/>
                  <a:gd name="T12" fmla="*/ 0 w 514"/>
                  <a:gd name="T13" fmla="*/ 0 h 53"/>
                  <a:gd name="T14" fmla="*/ 0 w 514"/>
                  <a:gd name="T15" fmla="*/ 0 h 53"/>
                  <a:gd name="T16" fmla="*/ 0 w 514"/>
                  <a:gd name="T17" fmla="*/ 0 h 53"/>
                  <a:gd name="T18" fmla="*/ 0 w 514"/>
                  <a:gd name="T19" fmla="*/ 0 h 53"/>
                  <a:gd name="T20" fmla="*/ 0 w 514"/>
                  <a:gd name="T21" fmla="*/ 0 h 53"/>
                  <a:gd name="T22" fmla="*/ 0 w 514"/>
                  <a:gd name="T23" fmla="*/ 0 h 53"/>
                  <a:gd name="T24" fmla="*/ 0 w 514"/>
                  <a:gd name="T25" fmla="*/ 0 h 53"/>
                  <a:gd name="T26" fmla="*/ 0 w 514"/>
                  <a:gd name="T27" fmla="*/ 0 h 53"/>
                  <a:gd name="T28" fmla="*/ 0 w 514"/>
                  <a:gd name="T29" fmla="*/ 0 h 53"/>
                  <a:gd name="T30" fmla="*/ 0 w 514"/>
                  <a:gd name="T31" fmla="*/ 0 h 53"/>
                  <a:gd name="T32" fmla="*/ 0 w 514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4" h="53">
                    <a:moveTo>
                      <a:pt x="0" y="53"/>
                    </a:moveTo>
                    <a:lnTo>
                      <a:pt x="0" y="51"/>
                    </a:lnTo>
                    <a:lnTo>
                      <a:pt x="0" y="53"/>
                    </a:lnTo>
                    <a:lnTo>
                      <a:pt x="0" y="10"/>
                    </a:lnTo>
                    <a:lnTo>
                      <a:pt x="2" y="15"/>
                    </a:lnTo>
                    <a:lnTo>
                      <a:pt x="6" y="17"/>
                    </a:lnTo>
                    <a:lnTo>
                      <a:pt x="74" y="30"/>
                    </a:lnTo>
                    <a:lnTo>
                      <a:pt x="150" y="35"/>
                    </a:lnTo>
                    <a:lnTo>
                      <a:pt x="257" y="36"/>
                    </a:lnTo>
                    <a:lnTo>
                      <a:pt x="364" y="35"/>
                    </a:lnTo>
                    <a:lnTo>
                      <a:pt x="440" y="30"/>
                    </a:lnTo>
                    <a:lnTo>
                      <a:pt x="509" y="17"/>
                    </a:lnTo>
                    <a:lnTo>
                      <a:pt x="512" y="15"/>
                    </a:lnTo>
                    <a:lnTo>
                      <a:pt x="514" y="10"/>
                    </a:lnTo>
                    <a:lnTo>
                      <a:pt x="512" y="6"/>
                    </a:lnTo>
                    <a:lnTo>
                      <a:pt x="509" y="4"/>
                    </a:lnTo>
                    <a:lnTo>
                      <a:pt x="494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32" name="Freeform 591"/>
              <p:cNvSpPr>
                <a:spLocks/>
              </p:cNvSpPr>
              <p:nvPr/>
            </p:nvSpPr>
            <p:spPr bwMode="auto">
              <a:xfrm>
                <a:off x="5067" y="1380"/>
                <a:ext cx="2" cy="54"/>
              </a:xfrm>
              <a:custGeom>
                <a:avLst/>
                <a:gdLst>
                  <a:gd name="T0" fmla="*/ 0 w 12"/>
                  <a:gd name="T1" fmla="*/ 0 h 218"/>
                  <a:gd name="T2" fmla="*/ 0 w 12"/>
                  <a:gd name="T3" fmla="*/ 0 h 218"/>
                  <a:gd name="T4" fmla="*/ 0 w 12"/>
                  <a:gd name="T5" fmla="*/ 0 h 21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" h="218">
                    <a:moveTo>
                      <a:pt x="12" y="218"/>
                    </a:moveTo>
                    <a:lnTo>
                      <a:pt x="12" y="15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33" name="Freeform 592"/>
              <p:cNvSpPr>
                <a:spLocks/>
              </p:cNvSpPr>
              <p:nvPr/>
            </p:nvSpPr>
            <p:spPr bwMode="auto">
              <a:xfrm>
                <a:off x="4971" y="1409"/>
                <a:ext cx="98" cy="25"/>
              </a:xfrm>
              <a:custGeom>
                <a:avLst/>
                <a:gdLst>
                  <a:gd name="T0" fmla="*/ 0 w 492"/>
                  <a:gd name="T1" fmla="*/ 0 h 99"/>
                  <a:gd name="T2" fmla="*/ 0 w 492"/>
                  <a:gd name="T3" fmla="*/ 0 h 99"/>
                  <a:gd name="T4" fmla="*/ 0 w 492"/>
                  <a:gd name="T5" fmla="*/ 0 h 99"/>
                  <a:gd name="T6" fmla="*/ 0 w 492"/>
                  <a:gd name="T7" fmla="*/ 0 h 99"/>
                  <a:gd name="T8" fmla="*/ 0 w 492"/>
                  <a:gd name="T9" fmla="*/ 0 h 99"/>
                  <a:gd name="T10" fmla="*/ 0 w 492"/>
                  <a:gd name="T11" fmla="*/ 0 h 99"/>
                  <a:gd name="T12" fmla="*/ 0 w 492"/>
                  <a:gd name="T13" fmla="*/ 0 h 99"/>
                  <a:gd name="T14" fmla="*/ 0 w 492"/>
                  <a:gd name="T15" fmla="*/ 0 h 99"/>
                  <a:gd name="T16" fmla="*/ 0 w 492"/>
                  <a:gd name="T17" fmla="*/ 0 h 99"/>
                  <a:gd name="T18" fmla="*/ 0 w 492"/>
                  <a:gd name="T19" fmla="*/ 0 h 99"/>
                  <a:gd name="T20" fmla="*/ 0 w 492"/>
                  <a:gd name="T21" fmla="*/ 0 h 99"/>
                  <a:gd name="T22" fmla="*/ 0 w 492"/>
                  <a:gd name="T23" fmla="*/ 0 h 99"/>
                  <a:gd name="T24" fmla="*/ 0 w 492"/>
                  <a:gd name="T25" fmla="*/ 0 h 99"/>
                  <a:gd name="T26" fmla="*/ 0 w 492"/>
                  <a:gd name="T27" fmla="*/ 0 h 99"/>
                  <a:gd name="T28" fmla="*/ 0 w 492"/>
                  <a:gd name="T29" fmla="*/ 0 h 99"/>
                  <a:gd name="T30" fmla="*/ 0 w 492"/>
                  <a:gd name="T31" fmla="*/ 0 h 99"/>
                  <a:gd name="T32" fmla="*/ 0 w 492"/>
                  <a:gd name="T33" fmla="*/ 0 h 99"/>
                  <a:gd name="T34" fmla="*/ 0 w 492"/>
                  <a:gd name="T35" fmla="*/ 0 h 99"/>
                  <a:gd name="T36" fmla="*/ 0 w 492"/>
                  <a:gd name="T37" fmla="*/ 0 h 99"/>
                  <a:gd name="T38" fmla="*/ 0 w 492"/>
                  <a:gd name="T39" fmla="*/ 0 h 99"/>
                  <a:gd name="T40" fmla="*/ 0 w 492"/>
                  <a:gd name="T41" fmla="*/ 0 h 99"/>
                  <a:gd name="T42" fmla="*/ 0 w 492"/>
                  <a:gd name="T43" fmla="*/ 0 h 99"/>
                  <a:gd name="T44" fmla="*/ 0 w 492"/>
                  <a:gd name="T45" fmla="*/ 0 h 99"/>
                  <a:gd name="T46" fmla="*/ 0 w 492"/>
                  <a:gd name="T47" fmla="*/ 0 h 99"/>
                  <a:gd name="T48" fmla="*/ 0 w 492"/>
                  <a:gd name="T49" fmla="*/ 0 h 99"/>
                  <a:gd name="T50" fmla="*/ 0 w 492"/>
                  <a:gd name="T51" fmla="*/ 0 h 99"/>
                  <a:gd name="T52" fmla="*/ 0 w 492"/>
                  <a:gd name="T53" fmla="*/ 0 h 99"/>
                  <a:gd name="T54" fmla="*/ 0 w 492"/>
                  <a:gd name="T55" fmla="*/ 0 h 99"/>
                  <a:gd name="T56" fmla="*/ 0 w 492"/>
                  <a:gd name="T57" fmla="*/ 0 h 99"/>
                  <a:gd name="T58" fmla="*/ 0 w 492"/>
                  <a:gd name="T59" fmla="*/ 0 h 99"/>
                  <a:gd name="T60" fmla="*/ 0 w 492"/>
                  <a:gd name="T61" fmla="*/ 0 h 99"/>
                  <a:gd name="T62" fmla="*/ 0 w 492"/>
                  <a:gd name="T63" fmla="*/ 0 h 99"/>
                  <a:gd name="T64" fmla="*/ 0 w 492"/>
                  <a:gd name="T65" fmla="*/ 0 h 99"/>
                  <a:gd name="T66" fmla="*/ 0 w 492"/>
                  <a:gd name="T67" fmla="*/ 0 h 99"/>
                  <a:gd name="T68" fmla="*/ 0 w 492"/>
                  <a:gd name="T69" fmla="*/ 0 h 99"/>
                  <a:gd name="T70" fmla="*/ 0 w 492"/>
                  <a:gd name="T71" fmla="*/ 0 h 99"/>
                  <a:gd name="T72" fmla="*/ 0 w 492"/>
                  <a:gd name="T73" fmla="*/ 0 h 99"/>
                  <a:gd name="T74" fmla="*/ 0 w 492"/>
                  <a:gd name="T75" fmla="*/ 0 h 99"/>
                  <a:gd name="T76" fmla="*/ 0 w 492"/>
                  <a:gd name="T77" fmla="*/ 0 h 99"/>
                  <a:gd name="T78" fmla="*/ 0 w 492"/>
                  <a:gd name="T79" fmla="*/ 0 h 99"/>
                  <a:gd name="T80" fmla="*/ 0 w 492"/>
                  <a:gd name="T81" fmla="*/ 0 h 99"/>
                  <a:gd name="T82" fmla="*/ 0 w 492"/>
                  <a:gd name="T83" fmla="*/ 0 h 99"/>
                  <a:gd name="T84" fmla="*/ 0 w 492"/>
                  <a:gd name="T85" fmla="*/ 0 h 99"/>
                  <a:gd name="T86" fmla="*/ 0 w 492"/>
                  <a:gd name="T87" fmla="*/ 0 h 9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492" h="99">
                    <a:moveTo>
                      <a:pt x="492" y="13"/>
                    </a:moveTo>
                    <a:lnTo>
                      <a:pt x="491" y="16"/>
                    </a:lnTo>
                    <a:lnTo>
                      <a:pt x="489" y="18"/>
                    </a:lnTo>
                    <a:lnTo>
                      <a:pt x="422" y="25"/>
                    </a:lnTo>
                    <a:lnTo>
                      <a:pt x="353" y="28"/>
                    </a:lnTo>
                    <a:lnTo>
                      <a:pt x="255" y="29"/>
                    </a:lnTo>
                    <a:lnTo>
                      <a:pt x="158" y="28"/>
                    </a:lnTo>
                    <a:lnTo>
                      <a:pt x="88" y="25"/>
                    </a:lnTo>
                    <a:lnTo>
                      <a:pt x="22" y="18"/>
                    </a:lnTo>
                    <a:lnTo>
                      <a:pt x="19" y="16"/>
                    </a:lnTo>
                    <a:lnTo>
                      <a:pt x="19" y="13"/>
                    </a:lnTo>
                    <a:lnTo>
                      <a:pt x="19" y="0"/>
                    </a:lnTo>
                    <a:lnTo>
                      <a:pt x="19" y="75"/>
                    </a:lnTo>
                    <a:lnTo>
                      <a:pt x="16" y="75"/>
                    </a:lnTo>
                    <a:lnTo>
                      <a:pt x="15" y="75"/>
                    </a:lnTo>
                    <a:lnTo>
                      <a:pt x="11" y="75"/>
                    </a:lnTo>
                    <a:lnTo>
                      <a:pt x="8" y="75"/>
                    </a:lnTo>
                    <a:lnTo>
                      <a:pt x="5" y="75"/>
                    </a:lnTo>
                    <a:lnTo>
                      <a:pt x="4" y="75"/>
                    </a:lnTo>
                    <a:lnTo>
                      <a:pt x="4" y="76"/>
                    </a:lnTo>
                    <a:lnTo>
                      <a:pt x="0" y="76"/>
                    </a:lnTo>
                    <a:lnTo>
                      <a:pt x="4" y="78"/>
                    </a:lnTo>
                    <a:lnTo>
                      <a:pt x="6" y="78"/>
                    </a:lnTo>
                    <a:lnTo>
                      <a:pt x="11" y="78"/>
                    </a:lnTo>
                    <a:lnTo>
                      <a:pt x="15" y="78"/>
                    </a:lnTo>
                    <a:lnTo>
                      <a:pt x="17" y="78"/>
                    </a:lnTo>
                    <a:lnTo>
                      <a:pt x="21" y="76"/>
                    </a:lnTo>
                    <a:lnTo>
                      <a:pt x="19" y="76"/>
                    </a:lnTo>
                    <a:lnTo>
                      <a:pt x="16" y="76"/>
                    </a:lnTo>
                    <a:lnTo>
                      <a:pt x="15" y="76"/>
                    </a:lnTo>
                    <a:lnTo>
                      <a:pt x="11" y="76"/>
                    </a:lnTo>
                    <a:lnTo>
                      <a:pt x="8" y="76"/>
                    </a:lnTo>
                    <a:lnTo>
                      <a:pt x="5" y="76"/>
                    </a:lnTo>
                    <a:lnTo>
                      <a:pt x="4" y="76"/>
                    </a:lnTo>
                    <a:lnTo>
                      <a:pt x="1" y="76"/>
                    </a:lnTo>
                    <a:lnTo>
                      <a:pt x="0" y="76"/>
                    </a:lnTo>
                    <a:lnTo>
                      <a:pt x="0" y="98"/>
                    </a:lnTo>
                    <a:lnTo>
                      <a:pt x="4" y="98"/>
                    </a:lnTo>
                    <a:lnTo>
                      <a:pt x="6" y="99"/>
                    </a:lnTo>
                    <a:lnTo>
                      <a:pt x="11" y="99"/>
                    </a:lnTo>
                    <a:lnTo>
                      <a:pt x="15" y="99"/>
                    </a:lnTo>
                    <a:lnTo>
                      <a:pt x="17" y="98"/>
                    </a:lnTo>
                    <a:lnTo>
                      <a:pt x="21" y="98"/>
                    </a:lnTo>
                    <a:lnTo>
                      <a:pt x="21" y="76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34" name="Freeform 593"/>
              <p:cNvSpPr>
                <a:spLocks/>
              </p:cNvSpPr>
              <p:nvPr/>
            </p:nvSpPr>
            <p:spPr bwMode="auto">
              <a:xfrm>
                <a:off x="4970" y="1429"/>
                <a:ext cx="2" cy="5"/>
              </a:xfrm>
              <a:custGeom>
                <a:avLst/>
                <a:gdLst>
                  <a:gd name="T0" fmla="*/ 0 w 7"/>
                  <a:gd name="T1" fmla="*/ 0 h 19"/>
                  <a:gd name="T2" fmla="*/ 0 w 7"/>
                  <a:gd name="T3" fmla="*/ 0 h 19"/>
                  <a:gd name="T4" fmla="*/ 0 w 7"/>
                  <a:gd name="T5" fmla="*/ 0 h 19"/>
                  <a:gd name="T6" fmla="*/ 0 w 7"/>
                  <a:gd name="T7" fmla="*/ 0 h 19"/>
                  <a:gd name="T8" fmla="*/ 0 w 7"/>
                  <a:gd name="T9" fmla="*/ 0 h 19"/>
                  <a:gd name="T10" fmla="*/ 0 w 7"/>
                  <a:gd name="T11" fmla="*/ 0 h 19"/>
                  <a:gd name="T12" fmla="*/ 0 w 7"/>
                  <a:gd name="T13" fmla="*/ 0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19">
                    <a:moveTo>
                      <a:pt x="6" y="0"/>
                    </a:moveTo>
                    <a:lnTo>
                      <a:pt x="6" y="16"/>
                    </a:lnTo>
                    <a:lnTo>
                      <a:pt x="7" y="16"/>
                    </a:lnTo>
                    <a:lnTo>
                      <a:pt x="7" y="4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3" y="1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35" name="Freeform 594"/>
              <p:cNvSpPr>
                <a:spLocks/>
              </p:cNvSpPr>
              <p:nvPr/>
            </p:nvSpPr>
            <p:spPr bwMode="auto">
              <a:xfrm>
                <a:off x="4945" y="1317"/>
                <a:ext cx="38" cy="93"/>
              </a:xfrm>
              <a:custGeom>
                <a:avLst/>
                <a:gdLst>
                  <a:gd name="T0" fmla="*/ 0 w 190"/>
                  <a:gd name="T1" fmla="*/ 0 h 372"/>
                  <a:gd name="T2" fmla="*/ 0 w 190"/>
                  <a:gd name="T3" fmla="*/ 0 h 372"/>
                  <a:gd name="T4" fmla="*/ 0 w 190"/>
                  <a:gd name="T5" fmla="*/ 0 h 372"/>
                  <a:gd name="T6" fmla="*/ 0 w 190"/>
                  <a:gd name="T7" fmla="*/ 0 h 37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0" h="372">
                    <a:moveTo>
                      <a:pt x="190" y="372"/>
                    </a:moveTo>
                    <a:lnTo>
                      <a:pt x="6" y="361"/>
                    </a:lnTo>
                    <a:lnTo>
                      <a:pt x="0" y="181"/>
                    </a:lnTo>
                    <a:lnTo>
                      <a:pt x="3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36" name="Freeform 595"/>
              <p:cNvSpPr>
                <a:spLocks/>
              </p:cNvSpPr>
              <p:nvPr/>
            </p:nvSpPr>
            <p:spPr bwMode="auto">
              <a:xfrm>
                <a:off x="4991" y="1313"/>
                <a:ext cx="40" cy="33"/>
              </a:xfrm>
              <a:custGeom>
                <a:avLst/>
                <a:gdLst>
                  <a:gd name="T0" fmla="*/ 0 w 196"/>
                  <a:gd name="T1" fmla="*/ 0 h 131"/>
                  <a:gd name="T2" fmla="*/ 0 w 196"/>
                  <a:gd name="T3" fmla="*/ 0 h 131"/>
                  <a:gd name="T4" fmla="*/ 0 w 196"/>
                  <a:gd name="T5" fmla="*/ 0 h 131"/>
                  <a:gd name="T6" fmla="*/ 0 w 196"/>
                  <a:gd name="T7" fmla="*/ 0 h 131"/>
                  <a:gd name="T8" fmla="*/ 0 w 196"/>
                  <a:gd name="T9" fmla="*/ 0 h 131"/>
                  <a:gd name="T10" fmla="*/ 0 w 196"/>
                  <a:gd name="T11" fmla="*/ 0 h 131"/>
                  <a:gd name="T12" fmla="*/ 0 w 196"/>
                  <a:gd name="T13" fmla="*/ 0 h 131"/>
                  <a:gd name="T14" fmla="*/ 0 w 196"/>
                  <a:gd name="T15" fmla="*/ 0 h 131"/>
                  <a:gd name="T16" fmla="*/ 0 w 196"/>
                  <a:gd name="T17" fmla="*/ 0 h 131"/>
                  <a:gd name="T18" fmla="*/ 0 w 196"/>
                  <a:gd name="T19" fmla="*/ 0 h 131"/>
                  <a:gd name="T20" fmla="*/ 0 w 196"/>
                  <a:gd name="T21" fmla="*/ 0 h 131"/>
                  <a:gd name="T22" fmla="*/ 0 w 196"/>
                  <a:gd name="T23" fmla="*/ 0 h 131"/>
                  <a:gd name="T24" fmla="*/ 0 w 196"/>
                  <a:gd name="T25" fmla="*/ 0 h 131"/>
                  <a:gd name="T26" fmla="*/ 0 w 196"/>
                  <a:gd name="T27" fmla="*/ 0 h 131"/>
                  <a:gd name="T28" fmla="*/ 0 w 196"/>
                  <a:gd name="T29" fmla="*/ 0 h 131"/>
                  <a:gd name="T30" fmla="*/ 0 w 196"/>
                  <a:gd name="T31" fmla="*/ 0 h 131"/>
                  <a:gd name="T32" fmla="*/ 0 w 196"/>
                  <a:gd name="T33" fmla="*/ 0 h 131"/>
                  <a:gd name="T34" fmla="*/ 0 w 196"/>
                  <a:gd name="T35" fmla="*/ 0 h 13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96" h="131">
                    <a:moveTo>
                      <a:pt x="0" y="21"/>
                    </a:moveTo>
                    <a:lnTo>
                      <a:pt x="2" y="43"/>
                    </a:lnTo>
                    <a:lnTo>
                      <a:pt x="8" y="65"/>
                    </a:lnTo>
                    <a:lnTo>
                      <a:pt x="16" y="82"/>
                    </a:lnTo>
                    <a:lnTo>
                      <a:pt x="29" y="98"/>
                    </a:lnTo>
                    <a:lnTo>
                      <a:pt x="44" y="113"/>
                    </a:lnTo>
                    <a:lnTo>
                      <a:pt x="61" y="123"/>
                    </a:lnTo>
                    <a:lnTo>
                      <a:pt x="79" y="129"/>
                    </a:lnTo>
                    <a:lnTo>
                      <a:pt x="98" y="131"/>
                    </a:lnTo>
                    <a:lnTo>
                      <a:pt x="117" y="129"/>
                    </a:lnTo>
                    <a:lnTo>
                      <a:pt x="135" y="123"/>
                    </a:lnTo>
                    <a:lnTo>
                      <a:pt x="152" y="113"/>
                    </a:lnTo>
                    <a:lnTo>
                      <a:pt x="168" y="98"/>
                    </a:lnTo>
                    <a:lnTo>
                      <a:pt x="180" y="82"/>
                    </a:lnTo>
                    <a:lnTo>
                      <a:pt x="187" y="65"/>
                    </a:lnTo>
                    <a:lnTo>
                      <a:pt x="195" y="43"/>
                    </a:lnTo>
                    <a:lnTo>
                      <a:pt x="196" y="21"/>
                    </a:lnTo>
                    <a:lnTo>
                      <a:pt x="195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37" name="Freeform 596"/>
              <p:cNvSpPr>
                <a:spLocks/>
              </p:cNvSpPr>
              <p:nvPr/>
            </p:nvSpPr>
            <p:spPr bwMode="auto">
              <a:xfrm>
                <a:off x="4991" y="1291"/>
                <a:ext cx="39" cy="28"/>
              </a:xfrm>
              <a:custGeom>
                <a:avLst/>
                <a:gdLst>
                  <a:gd name="T0" fmla="*/ 0 w 195"/>
                  <a:gd name="T1" fmla="*/ 0 h 110"/>
                  <a:gd name="T2" fmla="*/ 0 w 195"/>
                  <a:gd name="T3" fmla="*/ 0 h 110"/>
                  <a:gd name="T4" fmla="*/ 0 w 195"/>
                  <a:gd name="T5" fmla="*/ 0 h 110"/>
                  <a:gd name="T6" fmla="*/ 0 w 195"/>
                  <a:gd name="T7" fmla="*/ 0 h 110"/>
                  <a:gd name="T8" fmla="*/ 0 w 195"/>
                  <a:gd name="T9" fmla="*/ 0 h 110"/>
                  <a:gd name="T10" fmla="*/ 0 w 195"/>
                  <a:gd name="T11" fmla="*/ 0 h 110"/>
                  <a:gd name="T12" fmla="*/ 0 w 195"/>
                  <a:gd name="T13" fmla="*/ 0 h 110"/>
                  <a:gd name="T14" fmla="*/ 0 w 195"/>
                  <a:gd name="T15" fmla="*/ 0 h 110"/>
                  <a:gd name="T16" fmla="*/ 0 w 195"/>
                  <a:gd name="T17" fmla="*/ 0 h 110"/>
                  <a:gd name="T18" fmla="*/ 0 w 195"/>
                  <a:gd name="T19" fmla="*/ 0 h 110"/>
                  <a:gd name="T20" fmla="*/ 0 w 195"/>
                  <a:gd name="T21" fmla="*/ 0 h 110"/>
                  <a:gd name="T22" fmla="*/ 0 w 195"/>
                  <a:gd name="T23" fmla="*/ 0 h 110"/>
                  <a:gd name="T24" fmla="*/ 0 w 195"/>
                  <a:gd name="T25" fmla="*/ 0 h 110"/>
                  <a:gd name="T26" fmla="*/ 0 w 195"/>
                  <a:gd name="T27" fmla="*/ 0 h 110"/>
                  <a:gd name="T28" fmla="*/ 0 w 195"/>
                  <a:gd name="T29" fmla="*/ 0 h 110"/>
                  <a:gd name="T30" fmla="*/ 0 w 195"/>
                  <a:gd name="T31" fmla="*/ 0 h 11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95" h="110">
                    <a:moveTo>
                      <a:pt x="195" y="89"/>
                    </a:moveTo>
                    <a:lnTo>
                      <a:pt x="187" y="69"/>
                    </a:lnTo>
                    <a:lnTo>
                      <a:pt x="180" y="49"/>
                    </a:lnTo>
                    <a:lnTo>
                      <a:pt x="168" y="32"/>
                    </a:lnTo>
                    <a:lnTo>
                      <a:pt x="152" y="20"/>
                    </a:lnTo>
                    <a:lnTo>
                      <a:pt x="135" y="9"/>
                    </a:lnTo>
                    <a:lnTo>
                      <a:pt x="117" y="4"/>
                    </a:lnTo>
                    <a:lnTo>
                      <a:pt x="98" y="0"/>
                    </a:lnTo>
                    <a:lnTo>
                      <a:pt x="79" y="4"/>
                    </a:lnTo>
                    <a:lnTo>
                      <a:pt x="61" y="9"/>
                    </a:lnTo>
                    <a:lnTo>
                      <a:pt x="44" y="20"/>
                    </a:lnTo>
                    <a:lnTo>
                      <a:pt x="29" y="32"/>
                    </a:lnTo>
                    <a:lnTo>
                      <a:pt x="16" y="49"/>
                    </a:lnTo>
                    <a:lnTo>
                      <a:pt x="8" y="69"/>
                    </a:lnTo>
                    <a:lnTo>
                      <a:pt x="2" y="89"/>
                    </a:lnTo>
                    <a:lnTo>
                      <a:pt x="0" y="11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38" name="Freeform 597"/>
              <p:cNvSpPr>
                <a:spLocks/>
              </p:cNvSpPr>
              <p:nvPr/>
            </p:nvSpPr>
            <p:spPr bwMode="auto">
              <a:xfrm>
                <a:off x="5000" y="1304"/>
                <a:ext cx="23" cy="30"/>
              </a:xfrm>
              <a:custGeom>
                <a:avLst/>
                <a:gdLst>
                  <a:gd name="T0" fmla="*/ 0 w 115"/>
                  <a:gd name="T1" fmla="*/ 0 h 120"/>
                  <a:gd name="T2" fmla="*/ 0 w 115"/>
                  <a:gd name="T3" fmla="*/ 0 h 120"/>
                  <a:gd name="T4" fmla="*/ 0 w 115"/>
                  <a:gd name="T5" fmla="*/ 0 h 120"/>
                  <a:gd name="T6" fmla="*/ 0 w 115"/>
                  <a:gd name="T7" fmla="*/ 0 h 120"/>
                  <a:gd name="T8" fmla="*/ 0 w 115"/>
                  <a:gd name="T9" fmla="*/ 0 h 120"/>
                  <a:gd name="T10" fmla="*/ 0 w 115"/>
                  <a:gd name="T11" fmla="*/ 0 h 120"/>
                  <a:gd name="T12" fmla="*/ 0 w 115"/>
                  <a:gd name="T13" fmla="*/ 0 h 120"/>
                  <a:gd name="T14" fmla="*/ 0 w 115"/>
                  <a:gd name="T15" fmla="*/ 0 h 120"/>
                  <a:gd name="T16" fmla="*/ 0 w 115"/>
                  <a:gd name="T17" fmla="*/ 0 h 120"/>
                  <a:gd name="T18" fmla="*/ 0 w 115"/>
                  <a:gd name="T19" fmla="*/ 0 h 120"/>
                  <a:gd name="T20" fmla="*/ 0 w 115"/>
                  <a:gd name="T21" fmla="*/ 0 h 120"/>
                  <a:gd name="T22" fmla="*/ 0 w 115"/>
                  <a:gd name="T23" fmla="*/ 0 h 120"/>
                  <a:gd name="T24" fmla="*/ 0 w 115"/>
                  <a:gd name="T25" fmla="*/ 0 h 120"/>
                  <a:gd name="T26" fmla="*/ 0 w 115"/>
                  <a:gd name="T27" fmla="*/ 0 h 120"/>
                  <a:gd name="T28" fmla="*/ 0 w 115"/>
                  <a:gd name="T29" fmla="*/ 0 h 120"/>
                  <a:gd name="T30" fmla="*/ 0 w 115"/>
                  <a:gd name="T31" fmla="*/ 0 h 120"/>
                  <a:gd name="T32" fmla="*/ 0 w 115"/>
                  <a:gd name="T33" fmla="*/ 0 h 120"/>
                  <a:gd name="T34" fmla="*/ 0 w 115"/>
                  <a:gd name="T35" fmla="*/ 0 h 120"/>
                  <a:gd name="T36" fmla="*/ 0 w 115"/>
                  <a:gd name="T37" fmla="*/ 0 h 12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5" h="120">
                    <a:moveTo>
                      <a:pt x="0" y="60"/>
                    </a:moveTo>
                    <a:lnTo>
                      <a:pt x="4" y="84"/>
                    </a:lnTo>
                    <a:lnTo>
                      <a:pt x="15" y="103"/>
                    </a:lnTo>
                    <a:lnTo>
                      <a:pt x="36" y="116"/>
                    </a:lnTo>
                    <a:lnTo>
                      <a:pt x="56" y="120"/>
                    </a:lnTo>
                    <a:lnTo>
                      <a:pt x="79" y="116"/>
                    </a:lnTo>
                    <a:lnTo>
                      <a:pt x="96" y="103"/>
                    </a:lnTo>
                    <a:lnTo>
                      <a:pt x="109" y="84"/>
                    </a:lnTo>
                    <a:lnTo>
                      <a:pt x="115" y="60"/>
                    </a:lnTo>
                    <a:lnTo>
                      <a:pt x="109" y="36"/>
                    </a:lnTo>
                    <a:lnTo>
                      <a:pt x="96" y="18"/>
                    </a:lnTo>
                    <a:lnTo>
                      <a:pt x="79" y="5"/>
                    </a:lnTo>
                    <a:lnTo>
                      <a:pt x="56" y="0"/>
                    </a:lnTo>
                    <a:lnTo>
                      <a:pt x="36" y="5"/>
                    </a:lnTo>
                    <a:lnTo>
                      <a:pt x="15" y="18"/>
                    </a:lnTo>
                    <a:lnTo>
                      <a:pt x="4" y="36"/>
                    </a:lnTo>
                    <a:lnTo>
                      <a:pt x="0" y="60"/>
                    </a:lnTo>
                    <a:lnTo>
                      <a:pt x="0" y="64"/>
                    </a:lnTo>
                    <a:lnTo>
                      <a:pt x="69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39" name="Line 598"/>
              <p:cNvSpPr>
                <a:spLocks noChangeShapeType="1"/>
              </p:cNvSpPr>
              <p:nvPr/>
            </p:nvSpPr>
            <p:spPr bwMode="auto">
              <a:xfrm flipH="1">
                <a:off x="5001" y="1306"/>
                <a:ext cx="16" cy="1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40" name="Line 599"/>
              <p:cNvSpPr>
                <a:spLocks noChangeShapeType="1"/>
              </p:cNvSpPr>
              <p:nvPr/>
            </p:nvSpPr>
            <p:spPr bwMode="auto">
              <a:xfrm flipV="1">
                <a:off x="5002" y="1309"/>
                <a:ext cx="18" cy="2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41" name="Line 600"/>
              <p:cNvSpPr>
                <a:spLocks noChangeShapeType="1"/>
              </p:cNvSpPr>
              <p:nvPr/>
            </p:nvSpPr>
            <p:spPr bwMode="auto">
              <a:xfrm flipH="1">
                <a:off x="5005" y="1312"/>
                <a:ext cx="16" cy="1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42" name="Line 601"/>
              <p:cNvSpPr>
                <a:spLocks noChangeShapeType="1"/>
              </p:cNvSpPr>
              <p:nvPr/>
            </p:nvSpPr>
            <p:spPr bwMode="auto">
              <a:xfrm flipV="1">
                <a:off x="5008" y="1317"/>
                <a:ext cx="14" cy="1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43" name="Line 602"/>
              <p:cNvSpPr>
                <a:spLocks noChangeShapeType="1"/>
              </p:cNvSpPr>
              <p:nvPr/>
            </p:nvSpPr>
            <p:spPr bwMode="auto">
              <a:xfrm flipH="1">
                <a:off x="5013" y="1323"/>
                <a:ext cx="9" cy="1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44" name="Line 603"/>
              <p:cNvSpPr>
                <a:spLocks noChangeShapeType="1"/>
              </p:cNvSpPr>
              <p:nvPr/>
            </p:nvSpPr>
            <p:spPr bwMode="auto">
              <a:xfrm flipV="1">
                <a:off x="5000" y="1304"/>
                <a:ext cx="8" cy="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45" name="Freeform 604"/>
              <p:cNvSpPr>
                <a:spLocks/>
              </p:cNvSpPr>
              <p:nvPr/>
            </p:nvSpPr>
            <p:spPr bwMode="auto">
              <a:xfrm>
                <a:off x="5071" y="1305"/>
                <a:ext cx="6" cy="22"/>
              </a:xfrm>
              <a:custGeom>
                <a:avLst/>
                <a:gdLst>
                  <a:gd name="T0" fmla="*/ 0 w 26"/>
                  <a:gd name="T1" fmla="*/ 0 h 88"/>
                  <a:gd name="T2" fmla="*/ 0 w 26"/>
                  <a:gd name="T3" fmla="*/ 0 h 88"/>
                  <a:gd name="T4" fmla="*/ 0 w 26"/>
                  <a:gd name="T5" fmla="*/ 0 h 88"/>
                  <a:gd name="T6" fmla="*/ 0 w 26"/>
                  <a:gd name="T7" fmla="*/ 0 h 88"/>
                  <a:gd name="T8" fmla="*/ 0 w 26"/>
                  <a:gd name="T9" fmla="*/ 0 h 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" h="88">
                    <a:moveTo>
                      <a:pt x="26" y="0"/>
                    </a:moveTo>
                    <a:lnTo>
                      <a:pt x="12" y="15"/>
                    </a:lnTo>
                    <a:lnTo>
                      <a:pt x="2" y="34"/>
                    </a:lnTo>
                    <a:lnTo>
                      <a:pt x="0" y="62"/>
                    </a:lnTo>
                    <a:lnTo>
                      <a:pt x="4" y="8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46" name="Freeform 605"/>
              <p:cNvSpPr>
                <a:spLocks/>
              </p:cNvSpPr>
              <p:nvPr/>
            </p:nvSpPr>
            <p:spPr bwMode="auto">
              <a:xfrm>
                <a:off x="5072" y="1304"/>
                <a:ext cx="16" cy="33"/>
              </a:xfrm>
              <a:custGeom>
                <a:avLst/>
                <a:gdLst>
                  <a:gd name="T0" fmla="*/ 0 w 78"/>
                  <a:gd name="T1" fmla="*/ 0 h 131"/>
                  <a:gd name="T2" fmla="*/ 0 w 78"/>
                  <a:gd name="T3" fmla="*/ 0 h 131"/>
                  <a:gd name="T4" fmla="*/ 0 w 78"/>
                  <a:gd name="T5" fmla="*/ 0 h 131"/>
                  <a:gd name="T6" fmla="*/ 0 w 78"/>
                  <a:gd name="T7" fmla="*/ 0 h 131"/>
                  <a:gd name="T8" fmla="*/ 0 w 78"/>
                  <a:gd name="T9" fmla="*/ 0 h 131"/>
                  <a:gd name="T10" fmla="*/ 0 w 78"/>
                  <a:gd name="T11" fmla="*/ 0 h 131"/>
                  <a:gd name="T12" fmla="*/ 0 w 78"/>
                  <a:gd name="T13" fmla="*/ 0 h 131"/>
                  <a:gd name="T14" fmla="*/ 0 w 78"/>
                  <a:gd name="T15" fmla="*/ 0 h 131"/>
                  <a:gd name="T16" fmla="*/ 0 w 78"/>
                  <a:gd name="T17" fmla="*/ 0 h 131"/>
                  <a:gd name="T18" fmla="*/ 0 w 78"/>
                  <a:gd name="T19" fmla="*/ 0 h 131"/>
                  <a:gd name="T20" fmla="*/ 0 w 78"/>
                  <a:gd name="T21" fmla="*/ 0 h 131"/>
                  <a:gd name="T22" fmla="*/ 0 w 78"/>
                  <a:gd name="T23" fmla="*/ 0 h 131"/>
                  <a:gd name="T24" fmla="*/ 0 w 78"/>
                  <a:gd name="T25" fmla="*/ 0 h 13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8" h="131">
                    <a:moveTo>
                      <a:pt x="0" y="92"/>
                    </a:moveTo>
                    <a:lnTo>
                      <a:pt x="9" y="112"/>
                    </a:lnTo>
                    <a:lnTo>
                      <a:pt x="23" y="126"/>
                    </a:lnTo>
                    <a:lnTo>
                      <a:pt x="38" y="131"/>
                    </a:lnTo>
                    <a:lnTo>
                      <a:pt x="53" y="126"/>
                    </a:lnTo>
                    <a:lnTo>
                      <a:pt x="66" y="111"/>
                    </a:lnTo>
                    <a:lnTo>
                      <a:pt x="75" y="92"/>
                    </a:lnTo>
                    <a:lnTo>
                      <a:pt x="78" y="64"/>
                    </a:lnTo>
                    <a:lnTo>
                      <a:pt x="75" y="38"/>
                    </a:lnTo>
                    <a:lnTo>
                      <a:pt x="65" y="19"/>
                    </a:lnTo>
                    <a:lnTo>
                      <a:pt x="51" y="4"/>
                    </a:lnTo>
                    <a:lnTo>
                      <a:pt x="37" y="0"/>
                    </a:lnTo>
                    <a:lnTo>
                      <a:pt x="22" y="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47" name="Line 606"/>
              <p:cNvSpPr>
                <a:spLocks noChangeShapeType="1"/>
              </p:cNvSpPr>
              <p:nvPr/>
            </p:nvSpPr>
            <p:spPr bwMode="auto">
              <a:xfrm flipH="1">
                <a:off x="5005" y="1261"/>
                <a:ext cx="7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48" name="Line 607"/>
              <p:cNvSpPr>
                <a:spLocks noChangeShapeType="1"/>
              </p:cNvSpPr>
              <p:nvPr/>
            </p:nvSpPr>
            <p:spPr bwMode="auto">
              <a:xfrm flipV="1">
                <a:off x="5062" y="1265"/>
                <a:ext cx="5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49" name="Freeform 608"/>
              <p:cNvSpPr>
                <a:spLocks/>
              </p:cNvSpPr>
              <p:nvPr/>
            </p:nvSpPr>
            <p:spPr bwMode="auto">
              <a:xfrm>
                <a:off x="5050" y="1261"/>
                <a:ext cx="54" cy="119"/>
              </a:xfrm>
              <a:custGeom>
                <a:avLst/>
                <a:gdLst>
                  <a:gd name="T0" fmla="*/ 0 w 270"/>
                  <a:gd name="T1" fmla="*/ 0 h 477"/>
                  <a:gd name="T2" fmla="*/ 0 w 270"/>
                  <a:gd name="T3" fmla="*/ 0 h 477"/>
                  <a:gd name="T4" fmla="*/ 0 w 270"/>
                  <a:gd name="T5" fmla="*/ 0 h 477"/>
                  <a:gd name="T6" fmla="*/ 0 w 270"/>
                  <a:gd name="T7" fmla="*/ 0 h 477"/>
                  <a:gd name="T8" fmla="*/ 0 w 270"/>
                  <a:gd name="T9" fmla="*/ 0 h 477"/>
                  <a:gd name="T10" fmla="*/ 0 w 270"/>
                  <a:gd name="T11" fmla="*/ 0 h 477"/>
                  <a:gd name="T12" fmla="*/ 0 w 270"/>
                  <a:gd name="T13" fmla="*/ 0 h 477"/>
                  <a:gd name="T14" fmla="*/ 0 w 270"/>
                  <a:gd name="T15" fmla="*/ 0 h 477"/>
                  <a:gd name="T16" fmla="*/ 0 w 270"/>
                  <a:gd name="T17" fmla="*/ 0 h 477"/>
                  <a:gd name="T18" fmla="*/ 0 w 270"/>
                  <a:gd name="T19" fmla="*/ 0 h 477"/>
                  <a:gd name="T20" fmla="*/ 0 w 270"/>
                  <a:gd name="T21" fmla="*/ 0 h 477"/>
                  <a:gd name="T22" fmla="*/ 0 w 270"/>
                  <a:gd name="T23" fmla="*/ 0 h 477"/>
                  <a:gd name="T24" fmla="*/ 0 w 270"/>
                  <a:gd name="T25" fmla="*/ 0 h 477"/>
                  <a:gd name="T26" fmla="*/ 0 w 270"/>
                  <a:gd name="T27" fmla="*/ 0 h 477"/>
                  <a:gd name="T28" fmla="*/ 0 w 270"/>
                  <a:gd name="T29" fmla="*/ 0 h 477"/>
                  <a:gd name="T30" fmla="*/ 0 w 270"/>
                  <a:gd name="T31" fmla="*/ 0 h 477"/>
                  <a:gd name="T32" fmla="*/ 0 w 270"/>
                  <a:gd name="T33" fmla="*/ 0 h 477"/>
                  <a:gd name="T34" fmla="*/ 0 w 270"/>
                  <a:gd name="T35" fmla="*/ 0 h 477"/>
                  <a:gd name="T36" fmla="*/ 0 w 270"/>
                  <a:gd name="T37" fmla="*/ 0 h 477"/>
                  <a:gd name="T38" fmla="*/ 0 w 270"/>
                  <a:gd name="T39" fmla="*/ 0 h 477"/>
                  <a:gd name="T40" fmla="*/ 0 w 270"/>
                  <a:gd name="T41" fmla="*/ 0 h 477"/>
                  <a:gd name="T42" fmla="*/ 0 w 270"/>
                  <a:gd name="T43" fmla="*/ 0 h 477"/>
                  <a:gd name="T44" fmla="*/ 0 w 270"/>
                  <a:gd name="T45" fmla="*/ 0 h 477"/>
                  <a:gd name="T46" fmla="*/ 0 w 270"/>
                  <a:gd name="T47" fmla="*/ 0 h 477"/>
                  <a:gd name="T48" fmla="*/ 0 w 270"/>
                  <a:gd name="T49" fmla="*/ 0 h 477"/>
                  <a:gd name="T50" fmla="*/ 0 w 270"/>
                  <a:gd name="T51" fmla="*/ 0 h 477"/>
                  <a:gd name="T52" fmla="*/ 0 w 270"/>
                  <a:gd name="T53" fmla="*/ 0 h 477"/>
                  <a:gd name="T54" fmla="*/ 0 w 270"/>
                  <a:gd name="T55" fmla="*/ 0 h 477"/>
                  <a:gd name="T56" fmla="*/ 0 w 270"/>
                  <a:gd name="T57" fmla="*/ 0 h 477"/>
                  <a:gd name="T58" fmla="*/ 0 w 270"/>
                  <a:gd name="T59" fmla="*/ 0 h 477"/>
                  <a:gd name="T60" fmla="*/ 0 w 270"/>
                  <a:gd name="T61" fmla="*/ 0 h 477"/>
                  <a:gd name="T62" fmla="*/ 0 w 270"/>
                  <a:gd name="T63" fmla="*/ 0 h 477"/>
                  <a:gd name="T64" fmla="*/ 0 w 270"/>
                  <a:gd name="T65" fmla="*/ 0 h 477"/>
                  <a:gd name="T66" fmla="*/ 0 w 270"/>
                  <a:gd name="T67" fmla="*/ 0 h 477"/>
                  <a:gd name="T68" fmla="*/ 0 w 270"/>
                  <a:gd name="T69" fmla="*/ 0 h 477"/>
                  <a:gd name="T70" fmla="*/ 0 w 270"/>
                  <a:gd name="T71" fmla="*/ 0 h 47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70" h="477">
                    <a:moveTo>
                      <a:pt x="61" y="40"/>
                    </a:moveTo>
                    <a:lnTo>
                      <a:pt x="38" y="69"/>
                    </a:lnTo>
                    <a:lnTo>
                      <a:pt x="23" y="106"/>
                    </a:lnTo>
                    <a:lnTo>
                      <a:pt x="11" y="141"/>
                    </a:lnTo>
                    <a:lnTo>
                      <a:pt x="2" y="190"/>
                    </a:lnTo>
                    <a:lnTo>
                      <a:pt x="0" y="237"/>
                    </a:lnTo>
                    <a:lnTo>
                      <a:pt x="2" y="285"/>
                    </a:lnTo>
                    <a:lnTo>
                      <a:pt x="11" y="333"/>
                    </a:lnTo>
                    <a:lnTo>
                      <a:pt x="23" y="371"/>
                    </a:lnTo>
                    <a:lnTo>
                      <a:pt x="38" y="406"/>
                    </a:lnTo>
                    <a:lnTo>
                      <a:pt x="61" y="436"/>
                    </a:lnTo>
                    <a:lnTo>
                      <a:pt x="88" y="462"/>
                    </a:lnTo>
                    <a:lnTo>
                      <a:pt x="103" y="470"/>
                    </a:lnTo>
                    <a:lnTo>
                      <a:pt x="116" y="473"/>
                    </a:lnTo>
                    <a:lnTo>
                      <a:pt x="135" y="477"/>
                    </a:lnTo>
                    <a:lnTo>
                      <a:pt x="151" y="473"/>
                    </a:lnTo>
                    <a:lnTo>
                      <a:pt x="167" y="470"/>
                    </a:lnTo>
                    <a:lnTo>
                      <a:pt x="179" y="462"/>
                    </a:lnTo>
                    <a:lnTo>
                      <a:pt x="209" y="436"/>
                    </a:lnTo>
                    <a:lnTo>
                      <a:pt x="230" y="406"/>
                    </a:lnTo>
                    <a:lnTo>
                      <a:pt x="246" y="371"/>
                    </a:lnTo>
                    <a:lnTo>
                      <a:pt x="258" y="333"/>
                    </a:lnTo>
                    <a:lnTo>
                      <a:pt x="266" y="285"/>
                    </a:lnTo>
                    <a:lnTo>
                      <a:pt x="270" y="237"/>
                    </a:lnTo>
                    <a:lnTo>
                      <a:pt x="266" y="190"/>
                    </a:lnTo>
                    <a:lnTo>
                      <a:pt x="258" y="141"/>
                    </a:lnTo>
                    <a:lnTo>
                      <a:pt x="246" y="106"/>
                    </a:lnTo>
                    <a:lnTo>
                      <a:pt x="230" y="69"/>
                    </a:lnTo>
                    <a:lnTo>
                      <a:pt x="209" y="40"/>
                    </a:lnTo>
                    <a:lnTo>
                      <a:pt x="179" y="15"/>
                    </a:lnTo>
                    <a:lnTo>
                      <a:pt x="167" y="5"/>
                    </a:lnTo>
                    <a:lnTo>
                      <a:pt x="151" y="1"/>
                    </a:lnTo>
                    <a:lnTo>
                      <a:pt x="135" y="0"/>
                    </a:lnTo>
                    <a:lnTo>
                      <a:pt x="116" y="1"/>
                    </a:lnTo>
                    <a:lnTo>
                      <a:pt x="103" y="5"/>
                    </a:lnTo>
                    <a:lnTo>
                      <a:pt x="88" y="1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50" name="Freeform 609"/>
              <p:cNvSpPr>
                <a:spLocks/>
              </p:cNvSpPr>
              <p:nvPr/>
            </p:nvSpPr>
            <p:spPr bwMode="auto">
              <a:xfrm>
                <a:off x="5055" y="1266"/>
                <a:ext cx="46" cy="109"/>
              </a:xfrm>
              <a:custGeom>
                <a:avLst/>
                <a:gdLst>
                  <a:gd name="T0" fmla="*/ 0 w 229"/>
                  <a:gd name="T1" fmla="*/ 0 h 438"/>
                  <a:gd name="T2" fmla="*/ 0 w 229"/>
                  <a:gd name="T3" fmla="*/ 0 h 438"/>
                  <a:gd name="T4" fmla="*/ 0 w 229"/>
                  <a:gd name="T5" fmla="*/ 0 h 438"/>
                  <a:gd name="T6" fmla="*/ 0 w 229"/>
                  <a:gd name="T7" fmla="*/ 0 h 438"/>
                  <a:gd name="T8" fmla="*/ 0 w 229"/>
                  <a:gd name="T9" fmla="*/ 0 h 438"/>
                  <a:gd name="T10" fmla="*/ 0 w 229"/>
                  <a:gd name="T11" fmla="*/ 0 h 438"/>
                  <a:gd name="T12" fmla="*/ 0 w 229"/>
                  <a:gd name="T13" fmla="*/ 0 h 438"/>
                  <a:gd name="T14" fmla="*/ 0 w 229"/>
                  <a:gd name="T15" fmla="*/ 0 h 438"/>
                  <a:gd name="T16" fmla="*/ 0 w 229"/>
                  <a:gd name="T17" fmla="*/ 0 h 438"/>
                  <a:gd name="T18" fmla="*/ 0 w 229"/>
                  <a:gd name="T19" fmla="*/ 0 h 438"/>
                  <a:gd name="T20" fmla="*/ 0 w 229"/>
                  <a:gd name="T21" fmla="*/ 0 h 438"/>
                  <a:gd name="T22" fmla="*/ 0 w 229"/>
                  <a:gd name="T23" fmla="*/ 0 h 438"/>
                  <a:gd name="T24" fmla="*/ 0 w 229"/>
                  <a:gd name="T25" fmla="*/ 0 h 438"/>
                  <a:gd name="T26" fmla="*/ 0 w 229"/>
                  <a:gd name="T27" fmla="*/ 0 h 438"/>
                  <a:gd name="T28" fmla="*/ 0 w 229"/>
                  <a:gd name="T29" fmla="*/ 0 h 438"/>
                  <a:gd name="T30" fmla="*/ 0 w 229"/>
                  <a:gd name="T31" fmla="*/ 0 h 438"/>
                  <a:gd name="T32" fmla="*/ 0 w 229"/>
                  <a:gd name="T33" fmla="*/ 0 h 438"/>
                  <a:gd name="T34" fmla="*/ 0 w 229"/>
                  <a:gd name="T35" fmla="*/ 0 h 438"/>
                  <a:gd name="T36" fmla="*/ 0 w 229"/>
                  <a:gd name="T37" fmla="*/ 0 h 438"/>
                  <a:gd name="T38" fmla="*/ 0 w 229"/>
                  <a:gd name="T39" fmla="*/ 0 h 438"/>
                  <a:gd name="T40" fmla="*/ 0 w 229"/>
                  <a:gd name="T41" fmla="*/ 0 h 438"/>
                  <a:gd name="T42" fmla="*/ 0 w 229"/>
                  <a:gd name="T43" fmla="*/ 0 h 438"/>
                  <a:gd name="T44" fmla="*/ 0 w 229"/>
                  <a:gd name="T45" fmla="*/ 0 h 438"/>
                  <a:gd name="T46" fmla="*/ 0 w 229"/>
                  <a:gd name="T47" fmla="*/ 0 h 438"/>
                  <a:gd name="T48" fmla="*/ 0 w 229"/>
                  <a:gd name="T49" fmla="*/ 0 h 438"/>
                  <a:gd name="T50" fmla="*/ 0 w 229"/>
                  <a:gd name="T51" fmla="*/ 0 h 438"/>
                  <a:gd name="T52" fmla="*/ 0 w 229"/>
                  <a:gd name="T53" fmla="*/ 0 h 438"/>
                  <a:gd name="T54" fmla="*/ 0 w 229"/>
                  <a:gd name="T55" fmla="*/ 0 h 438"/>
                  <a:gd name="T56" fmla="*/ 0 w 229"/>
                  <a:gd name="T57" fmla="*/ 0 h 438"/>
                  <a:gd name="T58" fmla="*/ 0 w 229"/>
                  <a:gd name="T59" fmla="*/ 0 h 438"/>
                  <a:gd name="T60" fmla="*/ 0 w 229"/>
                  <a:gd name="T61" fmla="*/ 0 h 438"/>
                  <a:gd name="T62" fmla="*/ 0 w 229"/>
                  <a:gd name="T63" fmla="*/ 0 h 438"/>
                  <a:gd name="T64" fmla="*/ 0 w 229"/>
                  <a:gd name="T65" fmla="*/ 0 h 438"/>
                  <a:gd name="T66" fmla="*/ 0 w 229"/>
                  <a:gd name="T67" fmla="*/ 0 h 438"/>
                  <a:gd name="T68" fmla="*/ 0 w 229"/>
                  <a:gd name="T69" fmla="*/ 0 h 43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29" h="438">
                    <a:moveTo>
                      <a:pt x="84" y="12"/>
                    </a:moveTo>
                    <a:lnTo>
                      <a:pt x="58" y="33"/>
                    </a:lnTo>
                    <a:lnTo>
                      <a:pt x="38" y="60"/>
                    </a:lnTo>
                    <a:lnTo>
                      <a:pt x="24" y="93"/>
                    </a:lnTo>
                    <a:lnTo>
                      <a:pt x="13" y="128"/>
                    </a:lnTo>
                    <a:lnTo>
                      <a:pt x="5" y="173"/>
                    </a:lnTo>
                    <a:lnTo>
                      <a:pt x="0" y="220"/>
                    </a:lnTo>
                    <a:lnTo>
                      <a:pt x="5" y="266"/>
                    </a:lnTo>
                    <a:lnTo>
                      <a:pt x="13" y="312"/>
                    </a:lnTo>
                    <a:lnTo>
                      <a:pt x="24" y="346"/>
                    </a:lnTo>
                    <a:lnTo>
                      <a:pt x="38" y="379"/>
                    </a:lnTo>
                    <a:lnTo>
                      <a:pt x="58" y="404"/>
                    </a:lnTo>
                    <a:lnTo>
                      <a:pt x="84" y="427"/>
                    </a:lnTo>
                    <a:lnTo>
                      <a:pt x="97" y="435"/>
                    </a:lnTo>
                    <a:lnTo>
                      <a:pt x="115" y="438"/>
                    </a:lnTo>
                    <a:lnTo>
                      <a:pt x="133" y="435"/>
                    </a:lnTo>
                    <a:lnTo>
                      <a:pt x="149" y="427"/>
                    </a:lnTo>
                    <a:lnTo>
                      <a:pt x="173" y="404"/>
                    </a:lnTo>
                    <a:lnTo>
                      <a:pt x="192" y="379"/>
                    </a:lnTo>
                    <a:lnTo>
                      <a:pt x="209" y="346"/>
                    </a:lnTo>
                    <a:lnTo>
                      <a:pt x="218" y="312"/>
                    </a:lnTo>
                    <a:lnTo>
                      <a:pt x="226" y="266"/>
                    </a:lnTo>
                    <a:lnTo>
                      <a:pt x="229" y="220"/>
                    </a:lnTo>
                    <a:lnTo>
                      <a:pt x="226" y="173"/>
                    </a:lnTo>
                    <a:lnTo>
                      <a:pt x="218" y="128"/>
                    </a:lnTo>
                    <a:lnTo>
                      <a:pt x="209" y="93"/>
                    </a:lnTo>
                    <a:lnTo>
                      <a:pt x="192" y="60"/>
                    </a:lnTo>
                    <a:lnTo>
                      <a:pt x="173" y="33"/>
                    </a:lnTo>
                    <a:lnTo>
                      <a:pt x="149" y="12"/>
                    </a:lnTo>
                    <a:lnTo>
                      <a:pt x="133" y="2"/>
                    </a:lnTo>
                    <a:lnTo>
                      <a:pt x="115" y="0"/>
                    </a:lnTo>
                    <a:lnTo>
                      <a:pt x="97" y="2"/>
                    </a:lnTo>
                    <a:lnTo>
                      <a:pt x="84" y="12"/>
                    </a:lnTo>
                    <a:lnTo>
                      <a:pt x="87" y="2"/>
                    </a:lnTo>
                    <a:lnTo>
                      <a:pt x="106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51" name="Freeform 610"/>
              <p:cNvSpPr>
                <a:spLocks/>
              </p:cNvSpPr>
              <p:nvPr/>
            </p:nvSpPr>
            <p:spPr bwMode="auto">
              <a:xfrm>
                <a:off x="5054" y="1266"/>
                <a:ext cx="23" cy="109"/>
              </a:xfrm>
              <a:custGeom>
                <a:avLst/>
                <a:gdLst>
                  <a:gd name="T0" fmla="*/ 0 w 115"/>
                  <a:gd name="T1" fmla="*/ 0 h 436"/>
                  <a:gd name="T2" fmla="*/ 0 w 115"/>
                  <a:gd name="T3" fmla="*/ 0 h 436"/>
                  <a:gd name="T4" fmla="*/ 0 w 115"/>
                  <a:gd name="T5" fmla="*/ 0 h 436"/>
                  <a:gd name="T6" fmla="*/ 0 w 115"/>
                  <a:gd name="T7" fmla="*/ 0 h 436"/>
                  <a:gd name="T8" fmla="*/ 0 w 115"/>
                  <a:gd name="T9" fmla="*/ 0 h 436"/>
                  <a:gd name="T10" fmla="*/ 0 w 115"/>
                  <a:gd name="T11" fmla="*/ 0 h 436"/>
                  <a:gd name="T12" fmla="*/ 0 w 115"/>
                  <a:gd name="T13" fmla="*/ 0 h 436"/>
                  <a:gd name="T14" fmla="*/ 0 w 115"/>
                  <a:gd name="T15" fmla="*/ 0 h 436"/>
                  <a:gd name="T16" fmla="*/ 0 w 115"/>
                  <a:gd name="T17" fmla="*/ 0 h 436"/>
                  <a:gd name="T18" fmla="*/ 0 w 115"/>
                  <a:gd name="T19" fmla="*/ 0 h 436"/>
                  <a:gd name="T20" fmla="*/ 0 w 115"/>
                  <a:gd name="T21" fmla="*/ 0 h 436"/>
                  <a:gd name="T22" fmla="*/ 0 w 115"/>
                  <a:gd name="T23" fmla="*/ 0 h 436"/>
                  <a:gd name="T24" fmla="*/ 0 w 115"/>
                  <a:gd name="T25" fmla="*/ 0 h 436"/>
                  <a:gd name="T26" fmla="*/ 0 w 115"/>
                  <a:gd name="T27" fmla="*/ 0 h 436"/>
                  <a:gd name="T28" fmla="*/ 0 w 115"/>
                  <a:gd name="T29" fmla="*/ 0 h 436"/>
                  <a:gd name="T30" fmla="*/ 0 w 115"/>
                  <a:gd name="T31" fmla="*/ 0 h 4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15" h="436">
                    <a:moveTo>
                      <a:pt x="96" y="0"/>
                    </a:moveTo>
                    <a:lnTo>
                      <a:pt x="80" y="8"/>
                    </a:lnTo>
                    <a:lnTo>
                      <a:pt x="57" y="31"/>
                    </a:lnTo>
                    <a:lnTo>
                      <a:pt x="39" y="57"/>
                    </a:lnTo>
                    <a:lnTo>
                      <a:pt x="22" y="90"/>
                    </a:lnTo>
                    <a:lnTo>
                      <a:pt x="9" y="124"/>
                    </a:lnTo>
                    <a:lnTo>
                      <a:pt x="4" y="170"/>
                    </a:lnTo>
                    <a:lnTo>
                      <a:pt x="0" y="216"/>
                    </a:lnTo>
                    <a:lnTo>
                      <a:pt x="4" y="263"/>
                    </a:lnTo>
                    <a:lnTo>
                      <a:pt x="9" y="309"/>
                    </a:lnTo>
                    <a:lnTo>
                      <a:pt x="22" y="343"/>
                    </a:lnTo>
                    <a:lnTo>
                      <a:pt x="39" y="376"/>
                    </a:lnTo>
                    <a:lnTo>
                      <a:pt x="57" y="402"/>
                    </a:lnTo>
                    <a:lnTo>
                      <a:pt x="80" y="424"/>
                    </a:lnTo>
                    <a:lnTo>
                      <a:pt x="96" y="433"/>
                    </a:lnTo>
                    <a:lnTo>
                      <a:pt x="115" y="436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52" name="Line 611"/>
              <p:cNvSpPr>
                <a:spLocks noChangeShapeType="1"/>
              </p:cNvSpPr>
              <p:nvPr/>
            </p:nvSpPr>
            <p:spPr bwMode="auto">
              <a:xfrm flipH="1" flipV="1">
                <a:off x="5006" y="1377"/>
                <a:ext cx="70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53" name="Freeform 612"/>
              <p:cNvSpPr>
                <a:spLocks/>
              </p:cNvSpPr>
              <p:nvPr/>
            </p:nvSpPr>
            <p:spPr bwMode="auto">
              <a:xfrm>
                <a:off x="4980" y="1381"/>
                <a:ext cx="89" cy="6"/>
              </a:xfrm>
              <a:custGeom>
                <a:avLst/>
                <a:gdLst>
                  <a:gd name="T0" fmla="*/ 0 w 447"/>
                  <a:gd name="T1" fmla="*/ 0 h 22"/>
                  <a:gd name="T2" fmla="*/ 0 w 447"/>
                  <a:gd name="T3" fmla="*/ 0 h 22"/>
                  <a:gd name="T4" fmla="*/ 0 w 447"/>
                  <a:gd name="T5" fmla="*/ 0 h 22"/>
                  <a:gd name="T6" fmla="*/ 0 w 447"/>
                  <a:gd name="T7" fmla="*/ 0 h 22"/>
                  <a:gd name="T8" fmla="*/ 0 w 447"/>
                  <a:gd name="T9" fmla="*/ 0 h 22"/>
                  <a:gd name="T10" fmla="*/ 0 w 447"/>
                  <a:gd name="T11" fmla="*/ 0 h 22"/>
                  <a:gd name="T12" fmla="*/ 0 w 447"/>
                  <a:gd name="T13" fmla="*/ 0 h 22"/>
                  <a:gd name="T14" fmla="*/ 0 w 447"/>
                  <a:gd name="T15" fmla="*/ 0 h 2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7" h="22">
                    <a:moveTo>
                      <a:pt x="0" y="0"/>
                    </a:moveTo>
                    <a:lnTo>
                      <a:pt x="2" y="7"/>
                    </a:lnTo>
                    <a:lnTo>
                      <a:pt x="7" y="12"/>
                    </a:lnTo>
                    <a:lnTo>
                      <a:pt x="14" y="14"/>
                    </a:lnTo>
                    <a:lnTo>
                      <a:pt x="222" y="21"/>
                    </a:lnTo>
                    <a:lnTo>
                      <a:pt x="297" y="22"/>
                    </a:lnTo>
                    <a:lnTo>
                      <a:pt x="373" y="17"/>
                    </a:lnTo>
                    <a:lnTo>
                      <a:pt x="447" y="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54" name="Freeform 613"/>
              <p:cNvSpPr>
                <a:spLocks/>
              </p:cNvSpPr>
              <p:nvPr/>
            </p:nvSpPr>
            <p:spPr bwMode="auto">
              <a:xfrm>
                <a:off x="4970" y="1433"/>
                <a:ext cx="103" cy="17"/>
              </a:xfrm>
              <a:custGeom>
                <a:avLst/>
                <a:gdLst>
                  <a:gd name="T0" fmla="*/ 0 w 514"/>
                  <a:gd name="T1" fmla="*/ 0 h 71"/>
                  <a:gd name="T2" fmla="*/ 0 w 514"/>
                  <a:gd name="T3" fmla="*/ 0 h 71"/>
                  <a:gd name="T4" fmla="*/ 0 w 514"/>
                  <a:gd name="T5" fmla="*/ 0 h 71"/>
                  <a:gd name="T6" fmla="*/ 0 w 514"/>
                  <a:gd name="T7" fmla="*/ 0 h 71"/>
                  <a:gd name="T8" fmla="*/ 0 w 514"/>
                  <a:gd name="T9" fmla="*/ 0 h 71"/>
                  <a:gd name="T10" fmla="*/ 0 w 514"/>
                  <a:gd name="T11" fmla="*/ 0 h 71"/>
                  <a:gd name="T12" fmla="*/ 0 w 514"/>
                  <a:gd name="T13" fmla="*/ 0 h 71"/>
                  <a:gd name="T14" fmla="*/ 0 w 514"/>
                  <a:gd name="T15" fmla="*/ 0 h 71"/>
                  <a:gd name="T16" fmla="*/ 0 w 514"/>
                  <a:gd name="T17" fmla="*/ 0 h 71"/>
                  <a:gd name="T18" fmla="*/ 0 w 514"/>
                  <a:gd name="T19" fmla="*/ 0 h 7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14" h="71">
                    <a:moveTo>
                      <a:pt x="514" y="0"/>
                    </a:moveTo>
                    <a:lnTo>
                      <a:pt x="514" y="43"/>
                    </a:lnTo>
                    <a:lnTo>
                      <a:pt x="509" y="50"/>
                    </a:lnTo>
                    <a:lnTo>
                      <a:pt x="440" y="64"/>
                    </a:lnTo>
                    <a:lnTo>
                      <a:pt x="364" y="70"/>
                    </a:lnTo>
                    <a:lnTo>
                      <a:pt x="257" y="71"/>
                    </a:lnTo>
                    <a:lnTo>
                      <a:pt x="151" y="70"/>
                    </a:lnTo>
                    <a:lnTo>
                      <a:pt x="76" y="64"/>
                    </a:lnTo>
                    <a:lnTo>
                      <a:pt x="6" y="50"/>
                    </a:lnTo>
                    <a:lnTo>
                      <a:pt x="0" y="4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55" name="Freeform 614"/>
              <p:cNvSpPr>
                <a:spLocks/>
              </p:cNvSpPr>
              <p:nvPr/>
            </p:nvSpPr>
            <p:spPr bwMode="auto">
              <a:xfrm>
                <a:off x="4978" y="1447"/>
                <a:ext cx="87" cy="13"/>
              </a:xfrm>
              <a:custGeom>
                <a:avLst/>
                <a:gdLst>
                  <a:gd name="T0" fmla="*/ 0 w 435"/>
                  <a:gd name="T1" fmla="*/ 0 h 48"/>
                  <a:gd name="T2" fmla="*/ 0 w 435"/>
                  <a:gd name="T3" fmla="*/ 0 h 48"/>
                  <a:gd name="T4" fmla="*/ 0 w 435"/>
                  <a:gd name="T5" fmla="*/ 0 h 48"/>
                  <a:gd name="T6" fmla="*/ 0 w 435"/>
                  <a:gd name="T7" fmla="*/ 0 h 48"/>
                  <a:gd name="T8" fmla="*/ 0 w 435"/>
                  <a:gd name="T9" fmla="*/ 0 h 48"/>
                  <a:gd name="T10" fmla="*/ 0 w 435"/>
                  <a:gd name="T11" fmla="*/ 0 h 48"/>
                  <a:gd name="T12" fmla="*/ 0 w 435"/>
                  <a:gd name="T13" fmla="*/ 0 h 48"/>
                  <a:gd name="T14" fmla="*/ 0 w 435"/>
                  <a:gd name="T15" fmla="*/ 0 h 48"/>
                  <a:gd name="T16" fmla="*/ 0 w 435"/>
                  <a:gd name="T17" fmla="*/ 0 h 48"/>
                  <a:gd name="T18" fmla="*/ 0 w 435"/>
                  <a:gd name="T19" fmla="*/ 0 h 48"/>
                  <a:gd name="T20" fmla="*/ 0 w 435"/>
                  <a:gd name="T21" fmla="*/ 0 h 48"/>
                  <a:gd name="T22" fmla="*/ 0 w 435"/>
                  <a:gd name="T23" fmla="*/ 0 h 4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35" h="48">
                    <a:moveTo>
                      <a:pt x="0" y="37"/>
                    </a:moveTo>
                    <a:lnTo>
                      <a:pt x="0" y="38"/>
                    </a:lnTo>
                    <a:lnTo>
                      <a:pt x="4" y="40"/>
                    </a:lnTo>
                    <a:lnTo>
                      <a:pt x="64" y="46"/>
                    </a:lnTo>
                    <a:lnTo>
                      <a:pt x="128" y="48"/>
                    </a:lnTo>
                    <a:lnTo>
                      <a:pt x="218" y="48"/>
                    </a:lnTo>
                    <a:lnTo>
                      <a:pt x="307" y="48"/>
                    </a:lnTo>
                    <a:lnTo>
                      <a:pt x="370" y="46"/>
                    </a:lnTo>
                    <a:lnTo>
                      <a:pt x="431" y="40"/>
                    </a:lnTo>
                    <a:lnTo>
                      <a:pt x="434" y="38"/>
                    </a:lnTo>
                    <a:lnTo>
                      <a:pt x="435" y="37"/>
                    </a:lnTo>
                    <a:lnTo>
                      <a:pt x="435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56" name="Line 615"/>
              <p:cNvSpPr>
                <a:spLocks noChangeShapeType="1"/>
              </p:cNvSpPr>
              <p:nvPr/>
            </p:nvSpPr>
            <p:spPr bwMode="auto">
              <a:xfrm flipH="1">
                <a:off x="5053" y="1458"/>
                <a:ext cx="12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57" name="Freeform 616"/>
              <p:cNvSpPr>
                <a:spLocks/>
              </p:cNvSpPr>
              <p:nvPr/>
            </p:nvSpPr>
            <p:spPr bwMode="auto">
              <a:xfrm>
                <a:off x="4985" y="1463"/>
                <a:ext cx="73" cy="9"/>
              </a:xfrm>
              <a:custGeom>
                <a:avLst/>
                <a:gdLst>
                  <a:gd name="T0" fmla="*/ 0 w 366"/>
                  <a:gd name="T1" fmla="*/ 0 h 35"/>
                  <a:gd name="T2" fmla="*/ 0 w 366"/>
                  <a:gd name="T3" fmla="*/ 0 h 35"/>
                  <a:gd name="T4" fmla="*/ 0 w 366"/>
                  <a:gd name="T5" fmla="*/ 0 h 35"/>
                  <a:gd name="T6" fmla="*/ 0 w 366"/>
                  <a:gd name="T7" fmla="*/ 0 h 35"/>
                  <a:gd name="T8" fmla="*/ 0 w 366"/>
                  <a:gd name="T9" fmla="*/ 0 h 35"/>
                  <a:gd name="T10" fmla="*/ 0 w 366"/>
                  <a:gd name="T11" fmla="*/ 0 h 35"/>
                  <a:gd name="T12" fmla="*/ 0 w 366"/>
                  <a:gd name="T13" fmla="*/ 0 h 35"/>
                  <a:gd name="T14" fmla="*/ 0 w 366"/>
                  <a:gd name="T15" fmla="*/ 0 h 35"/>
                  <a:gd name="T16" fmla="*/ 0 w 366"/>
                  <a:gd name="T17" fmla="*/ 0 h 35"/>
                  <a:gd name="T18" fmla="*/ 0 w 366"/>
                  <a:gd name="T19" fmla="*/ 0 h 35"/>
                  <a:gd name="T20" fmla="*/ 0 w 366"/>
                  <a:gd name="T21" fmla="*/ 0 h 35"/>
                  <a:gd name="T22" fmla="*/ 0 w 366"/>
                  <a:gd name="T23" fmla="*/ 0 h 35"/>
                  <a:gd name="T24" fmla="*/ 0 w 366"/>
                  <a:gd name="T25" fmla="*/ 0 h 35"/>
                  <a:gd name="T26" fmla="*/ 0 w 366"/>
                  <a:gd name="T27" fmla="*/ 0 h 35"/>
                  <a:gd name="T28" fmla="*/ 0 w 366"/>
                  <a:gd name="T29" fmla="*/ 0 h 35"/>
                  <a:gd name="T30" fmla="*/ 0 w 366"/>
                  <a:gd name="T31" fmla="*/ 0 h 35"/>
                  <a:gd name="T32" fmla="*/ 0 w 366"/>
                  <a:gd name="T33" fmla="*/ 0 h 35"/>
                  <a:gd name="T34" fmla="*/ 0 w 366"/>
                  <a:gd name="T35" fmla="*/ 0 h 35"/>
                  <a:gd name="T36" fmla="*/ 0 w 366"/>
                  <a:gd name="T37" fmla="*/ 0 h 3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366" h="35">
                    <a:moveTo>
                      <a:pt x="352" y="0"/>
                    </a:moveTo>
                    <a:lnTo>
                      <a:pt x="364" y="1"/>
                    </a:lnTo>
                    <a:lnTo>
                      <a:pt x="366" y="3"/>
                    </a:lnTo>
                    <a:lnTo>
                      <a:pt x="366" y="25"/>
                    </a:lnTo>
                    <a:lnTo>
                      <a:pt x="364" y="25"/>
                    </a:lnTo>
                    <a:lnTo>
                      <a:pt x="364" y="26"/>
                    </a:lnTo>
                    <a:lnTo>
                      <a:pt x="364" y="28"/>
                    </a:lnTo>
                    <a:lnTo>
                      <a:pt x="362" y="28"/>
                    </a:lnTo>
                    <a:lnTo>
                      <a:pt x="310" y="34"/>
                    </a:lnTo>
                    <a:lnTo>
                      <a:pt x="257" y="35"/>
                    </a:lnTo>
                    <a:lnTo>
                      <a:pt x="182" y="35"/>
                    </a:lnTo>
                    <a:lnTo>
                      <a:pt x="107" y="35"/>
                    </a:lnTo>
                    <a:lnTo>
                      <a:pt x="53" y="33"/>
                    </a:lnTo>
                    <a:lnTo>
                      <a:pt x="4" y="26"/>
                    </a:lnTo>
                    <a:lnTo>
                      <a:pt x="2" y="26"/>
                    </a:lnTo>
                    <a:lnTo>
                      <a:pt x="0" y="25"/>
                    </a:lnTo>
                    <a:lnTo>
                      <a:pt x="0" y="3"/>
                    </a:lnTo>
                    <a:lnTo>
                      <a:pt x="2" y="4"/>
                    </a:lnTo>
                    <a:lnTo>
                      <a:pt x="4" y="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58" name="Freeform 617"/>
              <p:cNvSpPr>
                <a:spLocks/>
              </p:cNvSpPr>
              <p:nvPr/>
            </p:nvSpPr>
            <p:spPr bwMode="auto">
              <a:xfrm>
                <a:off x="4986" y="1464"/>
                <a:ext cx="72" cy="2"/>
              </a:xfrm>
              <a:custGeom>
                <a:avLst/>
                <a:gdLst>
                  <a:gd name="T0" fmla="*/ 0 w 362"/>
                  <a:gd name="T1" fmla="*/ 0 h 8"/>
                  <a:gd name="T2" fmla="*/ 0 w 362"/>
                  <a:gd name="T3" fmla="*/ 0 h 8"/>
                  <a:gd name="T4" fmla="*/ 0 w 362"/>
                  <a:gd name="T5" fmla="*/ 0 h 8"/>
                  <a:gd name="T6" fmla="*/ 0 w 362"/>
                  <a:gd name="T7" fmla="*/ 0 h 8"/>
                  <a:gd name="T8" fmla="*/ 0 w 362"/>
                  <a:gd name="T9" fmla="*/ 0 h 8"/>
                  <a:gd name="T10" fmla="*/ 0 w 362"/>
                  <a:gd name="T11" fmla="*/ 0 h 8"/>
                  <a:gd name="T12" fmla="*/ 0 w 362"/>
                  <a:gd name="T13" fmla="*/ 0 h 8"/>
                  <a:gd name="T14" fmla="*/ 0 w 362"/>
                  <a:gd name="T15" fmla="*/ 0 h 8"/>
                  <a:gd name="T16" fmla="*/ 0 w 362"/>
                  <a:gd name="T17" fmla="*/ 0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62" h="8">
                    <a:moveTo>
                      <a:pt x="0" y="2"/>
                    </a:moveTo>
                    <a:lnTo>
                      <a:pt x="50" y="7"/>
                    </a:lnTo>
                    <a:lnTo>
                      <a:pt x="103" y="8"/>
                    </a:lnTo>
                    <a:lnTo>
                      <a:pt x="180" y="8"/>
                    </a:lnTo>
                    <a:lnTo>
                      <a:pt x="256" y="8"/>
                    </a:lnTo>
                    <a:lnTo>
                      <a:pt x="309" y="7"/>
                    </a:lnTo>
                    <a:lnTo>
                      <a:pt x="360" y="2"/>
                    </a:lnTo>
                    <a:lnTo>
                      <a:pt x="362" y="1"/>
                    </a:lnTo>
                    <a:lnTo>
                      <a:pt x="362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59" name="Freeform 618"/>
              <p:cNvSpPr>
                <a:spLocks/>
              </p:cNvSpPr>
              <p:nvPr/>
            </p:nvSpPr>
            <p:spPr bwMode="auto">
              <a:xfrm>
                <a:off x="4993" y="1471"/>
                <a:ext cx="59" cy="14"/>
              </a:xfrm>
              <a:custGeom>
                <a:avLst/>
                <a:gdLst>
                  <a:gd name="T0" fmla="*/ 0 w 296"/>
                  <a:gd name="T1" fmla="*/ 0 h 59"/>
                  <a:gd name="T2" fmla="*/ 0 w 296"/>
                  <a:gd name="T3" fmla="*/ 0 h 59"/>
                  <a:gd name="T4" fmla="*/ 0 w 296"/>
                  <a:gd name="T5" fmla="*/ 0 h 59"/>
                  <a:gd name="T6" fmla="*/ 0 w 296"/>
                  <a:gd name="T7" fmla="*/ 0 h 59"/>
                  <a:gd name="T8" fmla="*/ 0 w 296"/>
                  <a:gd name="T9" fmla="*/ 0 h 59"/>
                  <a:gd name="T10" fmla="*/ 0 w 296"/>
                  <a:gd name="T11" fmla="*/ 0 h 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96" h="59">
                    <a:moveTo>
                      <a:pt x="296" y="0"/>
                    </a:moveTo>
                    <a:lnTo>
                      <a:pt x="280" y="53"/>
                    </a:lnTo>
                    <a:lnTo>
                      <a:pt x="192" y="59"/>
                    </a:lnTo>
                    <a:lnTo>
                      <a:pt x="105" y="59"/>
                    </a:lnTo>
                    <a:lnTo>
                      <a:pt x="17" y="53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60" name="Line 619"/>
              <p:cNvSpPr>
                <a:spLocks noChangeShapeType="1"/>
              </p:cNvSpPr>
              <p:nvPr/>
            </p:nvSpPr>
            <p:spPr bwMode="auto">
              <a:xfrm flipH="1">
                <a:off x="4985" y="1463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61" name="Line 620"/>
              <p:cNvSpPr>
                <a:spLocks noChangeShapeType="1"/>
              </p:cNvSpPr>
              <p:nvPr/>
            </p:nvSpPr>
            <p:spPr bwMode="auto">
              <a:xfrm flipH="1">
                <a:off x="4985" y="146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62" name="Line 621"/>
              <p:cNvSpPr>
                <a:spLocks noChangeShapeType="1"/>
              </p:cNvSpPr>
              <p:nvPr/>
            </p:nvSpPr>
            <p:spPr bwMode="auto">
              <a:xfrm>
                <a:off x="5000" y="1459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63" name="Freeform 622"/>
              <p:cNvSpPr>
                <a:spLocks/>
              </p:cNvSpPr>
              <p:nvPr/>
            </p:nvSpPr>
            <p:spPr bwMode="auto">
              <a:xfrm>
                <a:off x="4993" y="1484"/>
                <a:ext cx="59" cy="109"/>
              </a:xfrm>
              <a:custGeom>
                <a:avLst/>
                <a:gdLst>
                  <a:gd name="T0" fmla="*/ 0 w 293"/>
                  <a:gd name="T1" fmla="*/ 0 h 437"/>
                  <a:gd name="T2" fmla="*/ 0 w 293"/>
                  <a:gd name="T3" fmla="*/ 0 h 437"/>
                  <a:gd name="T4" fmla="*/ 0 w 293"/>
                  <a:gd name="T5" fmla="*/ 0 h 437"/>
                  <a:gd name="T6" fmla="*/ 0 w 293"/>
                  <a:gd name="T7" fmla="*/ 0 h 437"/>
                  <a:gd name="T8" fmla="*/ 0 w 293"/>
                  <a:gd name="T9" fmla="*/ 0 h 437"/>
                  <a:gd name="T10" fmla="*/ 0 w 293"/>
                  <a:gd name="T11" fmla="*/ 0 h 437"/>
                  <a:gd name="T12" fmla="*/ 0 w 293"/>
                  <a:gd name="T13" fmla="*/ 0 h 437"/>
                  <a:gd name="T14" fmla="*/ 0 w 293"/>
                  <a:gd name="T15" fmla="*/ 0 h 437"/>
                  <a:gd name="T16" fmla="*/ 0 w 293"/>
                  <a:gd name="T17" fmla="*/ 0 h 437"/>
                  <a:gd name="T18" fmla="*/ 0 w 293"/>
                  <a:gd name="T19" fmla="*/ 0 h 437"/>
                  <a:gd name="T20" fmla="*/ 0 w 293"/>
                  <a:gd name="T21" fmla="*/ 0 h 437"/>
                  <a:gd name="T22" fmla="*/ 0 w 293"/>
                  <a:gd name="T23" fmla="*/ 0 h 437"/>
                  <a:gd name="T24" fmla="*/ 0 w 293"/>
                  <a:gd name="T25" fmla="*/ 0 h 437"/>
                  <a:gd name="T26" fmla="*/ 0 w 293"/>
                  <a:gd name="T27" fmla="*/ 0 h 437"/>
                  <a:gd name="T28" fmla="*/ 0 w 293"/>
                  <a:gd name="T29" fmla="*/ 0 h 43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93" h="437">
                    <a:moveTo>
                      <a:pt x="19" y="0"/>
                    </a:moveTo>
                    <a:lnTo>
                      <a:pt x="19" y="306"/>
                    </a:lnTo>
                    <a:lnTo>
                      <a:pt x="9" y="310"/>
                    </a:lnTo>
                    <a:lnTo>
                      <a:pt x="3" y="313"/>
                    </a:lnTo>
                    <a:lnTo>
                      <a:pt x="0" y="321"/>
                    </a:lnTo>
                    <a:lnTo>
                      <a:pt x="0" y="405"/>
                    </a:lnTo>
                    <a:lnTo>
                      <a:pt x="3" y="413"/>
                    </a:lnTo>
                    <a:lnTo>
                      <a:pt x="9" y="418"/>
                    </a:lnTo>
                    <a:lnTo>
                      <a:pt x="47" y="429"/>
                    </a:lnTo>
                    <a:lnTo>
                      <a:pt x="89" y="434"/>
                    </a:lnTo>
                    <a:lnTo>
                      <a:pt x="149" y="437"/>
                    </a:lnTo>
                    <a:lnTo>
                      <a:pt x="207" y="434"/>
                    </a:lnTo>
                    <a:lnTo>
                      <a:pt x="250" y="429"/>
                    </a:lnTo>
                    <a:lnTo>
                      <a:pt x="288" y="418"/>
                    </a:lnTo>
                    <a:lnTo>
                      <a:pt x="293" y="41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64" name="Freeform 623"/>
              <p:cNvSpPr>
                <a:spLocks/>
              </p:cNvSpPr>
              <p:nvPr/>
            </p:nvSpPr>
            <p:spPr bwMode="auto">
              <a:xfrm>
                <a:off x="5050" y="1484"/>
                <a:ext cx="3" cy="103"/>
              </a:xfrm>
              <a:custGeom>
                <a:avLst/>
                <a:gdLst>
                  <a:gd name="T0" fmla="*/ 0 w 16"/>
                  <a:gd name="T1" fmla="*/ 0 h 413"/>
                  <a:gd name="T2" fmla="*/ 0 w 16"/>
                  <a:gd name="T3" fmla="*/ 0 h 413"/>
                  <a:gd name="T4" fmla="*/ 0 w 16"/>
                  <a:gd name="T5" fmla="*/ 0 h 413"/>
                  <a:gd name="T6" fmla="*/ 0 w 16"/>
                  <a:gd name="T7" fmla="*/ 0 h 413"/>
                  <a:gd name="T8" fmla="*/ 0 w 16"/>
                  <a:gd name="T9" fmla="*/ 0 h 413"/>
                  <a:gd name="T10" fmla="*/ 0 w 16"/>
                  <a:gd name="T11" fmla="*/ 0 h 413"/>
                  <a:gd name="T12" fmla="*/ 0 w 16"/>
                  <a:gd name="T13" fmla="*/ 0 h 4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" h="413">
                    <a:moveTo>
                      <a:pt x="12" y="413"/>
                    </a:moveTo>
                    <a:lnTo>
                      <a:pt x="16" y="405"/>
                    </a:lnTo>
                    <a:lnTo>
                      <a:pt x="16" y="321"/>
                    </a:lnTo>
                    <a:lnTo>
                      <a:pt x="12" y="313"/>
                    </a:lnTo>
                    <a:lnTo>
                      <a:pt x="7" y="310"/>
                    </a:lnTo>
                    <a:lnTo>
                      <a:pt x="0" y="306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65" name="Line 624"/>
              <p:cNvSpPr>
                <a:spLocks noChangeShapeType="1"/>
              </p:cNvSpPr>
              <p:nvPr/>
            </p:nvSpPr>
            <p:spPr bwMode="auto">
              <a:xfrm flipV="1">
                <a:off x="5039" y="1459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66" name="Freeform 625"/>
              <p:cNvSpPr>
                <a:spLocks/>
              </p:cNvSpPr>
              <p:nvPr/>
            </p:nvSpPr>
            <p:spPr bwMode="auto">
              <a:xfrm>
                <a:off x="5039" y="1409"/>
                <a:ext cx="30" cy="3"/>
              </a:xfrm>
              <a:custGeom>
                <a:avLst/>
                <a:gdLst>
                  <a:gd name="T0" fmla="*/ 0 w 150"/>
                  <a:gd name="T1" fmla="*/ 0 h 14"/>
                  <a:gd name="T2" fmla="*/ 0 w 150"/>
                  <a:gd name="T3" fmla="*/ 0 h 14"/>
                  <a:gd name="T4" fmla="*/ 0 w 150"/>
                  <a:gd name="T5" fmla="*/ 0 h 1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0" h="14">
                    <a:moveTo>
                      <a:pt x="0" y="14"/>
                    </a:moveTo>
                    <a:lnTo>
                      <a:pt x="76" y="10"/>
                    </a:lnTo>
                    <a:lnTo>
                      <a:pt x="15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67" name="Freeform 626"/>
              <p:cNvSpPr>
                <a:spLocks/>
              </p:cNvSpPr>
              <p:nvPr/>
            </p:nvSpPr>
            <p:spPr bwMode="auto">
              <a:xfrm>
                <a:off x="4983" y="1410"/>
                <a:ext cx="56" cy="2"/>
              </a:xfrm>
              <a:custGeom>
                <a:avLst/>
                <a:gdLst>
                  <a:gd name="T0" fmla="*/ 0 w 283"/>
                  <a:gd name="T1" fmla="*/ 0 h 9"/>
                  <a:gd name="T2" fmla="*/ 0 w 283"/>
                  <a:gd name="T3" fmla="*/ 0 h 9"/>
                  <a:gd name="T4" fmla="*/ 0 w 283"/>
                  <a:gd name="T5" fmla="*/ 0 h 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3" h="9">
                    <a:moveTo>
                      <a:pt x="283" y="9"/>
                    </a:moveTo>
                    <a:lnTo>
                      <a:pt x="208" y="7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68" name="Freeform 627"/>
              <p:cNvSpPr>
                <a:spLocks/>
              </p:cNvSpPr>
              <p:nvPr/>
            </p:nvSpPr>
            <p:spPr bwMode="auto">
              <a:xfrm>
                <a:off x="4953" y="1349"/>
                <a:ext cx="21" cy="45"/>
              </a:xfrm>
              <a:custGeom>
                <a:avLst/>
                <a:gdLst>
                  <a:gd name="T0" fmla="*/ 0 w 105"/>
                  <a:gd name="T1" fmla="*/ 0 h 181"/>
                  <a:gd name="T2" fmla="*/ 0 w 105"/>
                  <a:gd name="T3" fmla="*/ 0 h 181"/>
                  <a:gd name="T4" fmla="*/ 0 w 105"/>
                  <a:gd name="T5" fmla="*/ 0 h 181"/>
                  <a:gd name="T6" fmla="*/ 0 w 105"/>
                  <a:gd name="T7" fmla="*/ 0 h 181"/>
                  <a:gd name="T8" fmla="*/ 0 w 105"/>
                  <a:gd name="T9" fmla="*/ 0 h 1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5" h="181">
                    <a:moveTo>
                      <a:pt x="105" y="181"/>
                    </a:moveTo>
                    <a:lnTo>
                      <a:pt x="1" y="176"/>
                    </a:lnTo>
                    <a:lnTo>
                      <a:pt x="0" y="0"/>
                    </a:lnTo>
                    <a:lnTo>
                      <a:pt x="105" y="5"/>
                    </a:lnTo>
                    <a:lnTo>
                      <a:pt x="105" y="181"/>
                    </a:lnTo>
                    <a:close/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69" name="Freeform 628"/>
              <p:cNvSpPr>
                <a:spLocks/>
              </p:cNvSpPr>
              <p:nvPr/>
            </p:nvSpPr>
            <p:spPr bwMode="auto">
              <a:xfrm>
                <a:off x="4980" y="1342"/>
                <a:ext cx="26" cy="39"/>
              </a:xfrm>
              <a:custGeom>
                <a:avLst/>
                <a:gdLst>
                  <a:gd name="T0" fmla="*/ 0 w 129"/>
                  <a:gd name="T1" fmla="*/ 0 h 155"/>
                  <a:gd name="T2" fmla="*/ 0 w 129"/>
                  <a:gd name="T3" fmla="*/ 0 h 155"/>
                  <a:gd name="T4" fmla="*/ 0 w 129"/>
                  <a:gd name="T5" fmla="*/ 0 h 155"/>
                  <a:gd name="T6" fmla="*/ 0 w 129"/>
                  <a:gd name="T7" fmla="*/ 0 h 155"/>
                  <a:gd name="T8" fmla="*/ 0 w 129"/>
                  <a:gd name="T9" fmla="*/ 0 h 155"/>
                  <a:gd name="T10" fmla="*/ 0 w 129"/>
                  <a:gd name="T11" fmla="*/ 0 h 155"/>
                  <a:gd name="T12" fmla="*/ 0 w 129"/>
                  <a:gd name="T13" fmla="*/ 0 h 155"/>
                  <a:gd name="T14" fmla="*/ 0 w 129"/>
                  <a:gd name="T15" fmla="*/ 0 h 155"/>
                  <a:gd name="T16" fmla="*/ 0 w 129"/>
                  <a:gd name="T17" fmla="*/ 0 h 1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9" h="155">
                    <a:moveTo>
                      <a:pt x="0" y="15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12" y="36"/>
                    </a:lnTo>
                    <a:lnTo>
                      <a:pt x="29" y="71"/>
                    </a:lnTo>
                    <a:lnTo>
                      <a:pt x="51" y="99"/>
                    </a:lnTo>
                    <a:lnTo>
                      <a:pt x="79" y="123"/>
                    </a:lnTo>
                    <a:lnTo>
                      <a:pt x="103" y="136"/>
                    </a:lnTo>
                    <a:lnTo>
                      <a:pt x="129" y="13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70" name="Freeform 629"/>
              <p:cNvSpPr>
                <a:spLocks/>
              </p:cNvSpPr>
              <p:nvPr/>
            </p:nvSpPr>
            <p:spPr bwMode="auto">
              <a:xfrm>
                <a:off x="4977" y="1262"/>
                <a:ext cx="23" cy="80"/>
              </a:xfrm>
              <a:custGeom>
                <a:avLst/>
                <a:gdLst>
                  <a:gd name="T0" fmla="*/ 0 w 115"/>
                  <a:gd name="T1" fmla="*/ 0 h 322"/>
                  <a:gd name="T2" fmla="*/ 0 w 115"/>
                  <a:gd name="T3" fmla="*/ 0 h 322"/>
                  <a:gd name="T4" fmla="*/ 0 w 115"/>
                  <a:gd name="T5" fmla="*/ 0 h 322"/>
                  <a:gd name="T6" fmla="*/ 0 w 115"/>
                  <a:gd name="T7" fmla="*/ 0 h 322"/>
                  <a:gd name="T8" fmla="*/ 0 w 115"/>
                  <a:gd name="T9" fmla="*/ 0 h 322"/>
                  <a:gd name="T10" fmla="*/ 0 w 115"/>
                  <a:gd name="T11" fmla="*/ 0 h 322"/>
                  <a:gd name="T12" fmla="*/ 0 w 115"/>
                  <a:gd name="T13" fmla="*/ 0 h 322"/>
                  <a:gd name="T14" fmla="*/ 0 w 115"/>
                  <a:gd name="T15" fmla="*/ 0 h 322"/>
                  <a:gd name="T16" fmla="*/ 0 w 115"/>
                  <a:gd name="T17" fmla="*/ 0 h 322"/>
                  <a:gd name="T18" fmla="*/ 0 w 115"/>
                  <a:gd name="T19" fmla="*/ 0 h 32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5" h="322">
                    <a:moveTo>
                      <a:pt x="13" y="322"/>
                    </a:moveTo>
                    <a:lnTo>
                      <a:pt x="3" y="276"/>
                    </a:lnTo>
                    <a:lnTo>
                      <a:pt x="0" y="228"/>
                    </a:lnTo>
                    <a:lnTo>
                      <a:pt x="3" y="182"/>
                    </a:lnTo>
                    <a:lnTo>
                      <a:pt x="11" y="136"/>
                    </a:lnTo>
                    <a:lnTo>
                      <a:pt x="25" y="99"/>
                    </a:lnTo>
                    <a:lnTo>
                      <a:pt x="42" y="65"/>
                    </a:lnTo>
                    <a:lnTo>
                      <a:pt x="63" y="37"/>
                    </a:lnTo>
                    <a:lnTo>
                      <a:pt x="91" y="12"/>
                    </a:lnTo>
                    <a:lnTo>
                      <a:pt x="115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71" name="Line 630"/>
              <p:cNvSpPr>
                <a:spLocks noChangeShapeType="1"/>
              </p:cNvSpPr>
              <p:nvPr/>
            </p:nvSpPr>
            <p:spPr bwMode="auto">
              <a:xfrm flipV="1">
                <a:off x="5000" y="126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72" name="Freeform 631"/>
              <p:cNvSpPr>
                <a:spLocks/>
              </p:cNvSpPr>
              <p:nvPr/>
            </p:nvSpPr>
            <p:spPr bwMode="auto">
              <a:xfrm>
                <a:off x="4947" y="1263"/>
                <a:ext cx="51" cy="36"/>
              </a:xfrm>
              <a:custGeom>
                <a:avLst/>
                <a:gdLst>
                  <a:gd name="T0" fmla="*/ 0 w 256"/>
                  <a:gd name="T1" fmla="*/ 0 h 142"/>
                  <a:gd name="T2" fmla="*/ 0 w 256"/>
                  <a:gd name="T3" fmla="*/ 0 h 142"/>
                  <a:gd name="T4" fmla="*/ 0 w 256"/>
                  <a:gd name="T5" fmla="*/ 0 h 142"/>
                  <a:gd name="T6" fmla="*/ 0 w 256"/>
                  <a:gd name="T7" fmla="*/ 0 h 142"/>
                  <a:gd name="T8" fmla="*/ 0 w 256"/>
                  <a:gd name="T9" fmla="*/ 0 h 142"/>
                  <a:gd name="T10" fmla="*/ 0 w 256"/>
                  <a:gd name="T11" fmla="*/ 0 h 142"/>
                  <a:gd name="T12" fmla="*/ 0 w 256"/>
                  <a:gd name="T13" fmla="*/ 0 h 142"/>
                  <a:gd name="T14" fmla="*/ 0 w 256"/>
                  <a:gd name="T15" fmla="*/ 0 h 14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56" h="142">
                    <a:moveTo>
                      <a:pt x="256" y="0"/>
                    </a:moveTo>
                    <a:lnTo>
                      <a:pt x="128" y="2"/>
                    </a:lnTo>
                    <a:lnTo>
                      <a:pt x="102" y="7"/>
                    </a:lnTo>
                    <a:lnTo>
                      <a:pt x="81" y="17"/>
                    </a:lnTo>
                    <a:lnTo>
                      <a:pt x="52" y="42"/>
                    </a:lnTo>
                    <a:lnTo>
                      <a:pt x="31" y="72"/>
                    </a:lnTo>
                    <a:lnTo>
                      <a:pt x="12" y="107"/>
                    </a:lnTo>
                    <a:lnTo>
                      <a:pt x="0" y="14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73" name="Freeform 632"/>
              <p:cNvSpPr>
                <a:spLocks/>
              </p:cNvSpPr>
              <p:nvPr/>
            </p:nvSpPr>
            <p:spPr bwMode="auto">
              <a:xfrm>
                <a:off x="4945" y="1299"/>
                <a:ext cx="2" cy="25"/>
              </a:xfrm>
              <a:custGeom>
                <a:avLst/>
                <a:gdLst>
                  <a:gd name="T0" fmla="*/ 0 w 12"/>
                  <a:gd name="T1" fmla="*/ 0 h 101"/>
                  <a:gd name="T2" fmla="*/ 0 w 12"/>
                  <a:gd name="T3" fmla="*/ 0 h 101"/>
                  <a:gd name="T4" fmla="*/ 0 w 12"/>
                  <a:gd name="T5" fmla="*/ 0 h 101"/>
                  <a:gd name="T6" fmla="*/ 0 w 12"/>
                  <a:gd name="T7" fmla="*/ 0 h 10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" h="101">
                    <a:moveTo>
                      <a:pt x="12" y="0"/>
                    </a:moveTo>
                    <a:lnTo>
                      <a:pt x="5" y="48"/>
                    </a:lnTo>
                    <a:lnTo>
                      <a:pt x="0" y="95"/>
                    </a:lnTo>
                    <a:lnTo>
                      <a:pt x="0" y="10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74" name="Line 633"/>
              <p:cNvSpPr>
                <a:spLocks noChangeShapeType="1"/>
              </p:cNvSpPr>
              <p:nvPr/>
            </p:nvSpPr>
            <p:spPr bwMode="auto">
              <a:xfrm>
                <a:off x="5077" y="126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75" name="Freeform 634"/>
              <p:cNvSpPr>
                <a:spLocks/>
              </p:cNvSpPr>
              <p:nvPr/>
            </p:nvSpPr>
            <p:spPr bwMode="auto">
              <a:xfrm>
                <a:off x="4993" y="1564"/>
                <a:ext cx="60" cy="8"/>
              </a:xfrm>
              <a:custGeom>
                <a:avLst/>
                <a:gdLst>
                  <a:gd name="T0" fmla="*/ 0 w 297"/>
                  <a:gd name="T1" fmla="*/ 0 h 32"/>
                  <a:gd name="T2" fmla="*/ 0 w 297"/>
                  <a:gd name="T3" fmla="*/ 0 h 32"/>
                  <a:gd name="T4" fmla="*/ 0 w 297"/>
                  <a:gd name="T5" fmla="*/ 0 h 32"/>
                  <a:gd name="T6" fmla="*/ 0 w 297"/>
                  <a:gd name="T7" fmla="*/ 0 h 32"/>
                  <a:gd name="T8" fmla="*/ 0 w 297"/>
                  <a:gd name="T9" fmla="*/ 0 h 32"/>
                  <a:gd name="T10" fmla="*/ 0 w 297"/>
                  <a:gd name="T11" fmla="*/ 0 h 32"/>
                  <a:gd name="T12" fmla="*/ 0 w 297"/>
                  <a:gd name="T13" fmla="*/ 0 h 32"/>
                  <a:gd name="T14" fmla="*/ 0 w 297"/>
                  <a:gd name="T15" fmla="*/ 0 h 32"/>
                  <a:gd name="T16" fmla="*/ 0 w 297"/>
                  <a:gd name="T17" fmla="*/ 0 h 32"/>
                  <a:gd name="T18" fmla="*/ 0 w 297"/>
                  <a:gd name="T19" fmla="*/ 0 h 32"/>
                  <a:gd name="T20" fmla="*/ 0 w 297"/>
                  <a:gd name="T21" fmla="*/ 0 h 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97" h="32">
                    <a:moveTo>
                      <a:pt x="297" y="0"/>
                    </a:moveTo>
                    <a:lnTo>
                      <a:pt x="293" y="7"/>
                    </a:lnTo>
                    <a:lnTo>
                      <a:pt x="288" y="15"/>
                    </a:lnTo>
                    <a:lnTo>
                      <a:pt x="250" y="25"/>
                    </a:lnTo>
                    <a:lnTo>
                      <a:pt x="207" y="31"/>
                    </a:lnTo>
                    <a:lnTo>
                      <a:pt x="149" y="32"/>
                    </a:lnTo>
                    <a:lnTo>
                      <a:pt x="89" y="31"/>
                    </a:lnTo>
                    <a:lnTo>
                      <a:pt x="47" y="25"/>
                    </a:lnTo>
                    <a:lnTo>
                      <a:pt x="9" y="15"/>
                    </a:lnTo>
                    <a:lnTo>
                      <a:pt x="3" y="7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76" name="Freeform 635"/>
              <p:cNvSpPr>
                <a:spLocks/>
              </p:cNvSpPr>
              <p:nvPr/>
            </p:nvSpPr>
            <p:spPr bwMode="auto">
              <a:xfrm>
                <a:off x="4997" y="1561"/>
                <a:ext cx="53" cy="5"/>
              </a:xfrm>
              <a:custGeom>
                <a:avLst/>
                <a:gdLst>
                  <a:gd name="T0" fmla="*/ 0 w 262"/>
                  <a:gd name="T1" fmla="*/ 0 h 20"/>
                  <a:gd name="T2" fmla="*/ 0 w 262"/>
                  <a:gd name="T3" fmla="*/ 0 h 20"/>
                  <a:gd name="T4" fmla="*/ 0 w 262"/>
                  <a:gd name="T5" fmla="*/ 0 h 20"/>
                  <a:gd name="T6" fmla="*/ 0 w 262"/>
                  <a:gd name="T7" fmla="*/ 0 h 20"/>
                  <a:gd name="T8" fmla="*/ 0 w 262"/>
                  <a:gd name="T9" fmla="*/ 0 h 20"/>
                  <a:gd name="T10" fmla="*/ 0 w 262"/>
                  <a:gd name="T11" fmla="*/ 0 h 20"/>
                  <a:gd name="T12" fmla="*/ 0 w 262"/>
                  <a:gd name="T13" fmla="*/ 0 h 20"/>
                  <a:gd name="T14" fmla="*/ 0 w 262"/>
                  <a:gd name="T15" fmla="*/ 0 h 20"/>
                  <a:gd name="T16" fmla="*/ 0 w 262"/>
                  <a:gd name="T17" fmla="*/ 0 h 20"/>
                  <a:gd name="T18" fmla="*/ 0 w 262"/>
                  <a:gd name="T19" fmla="*/ 0 h 2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62" h="20">
                    <a:moveTo>
                      <a:pt x="0" y="4"/>
                    </a:moveTo>
                    <a:lnTo>
                      <a:pt x="4" y="5"/>
                    </a:lnTo>
                    <a:lnTo>
                      <a:pt x="39" y="14"/>
                    </a:lnTo>
                    <a:lnTo>
                      <a:pt x="76" y="17"/>
                    </a:lnTo>
                    <a:lnTo>
                      <a:pt x="130" y="20"/>
                    </a:lnTo>
                    <a:lnTo>
                      <a:pt x="184" y="17"/>
                    </a:lnTo>
                    <a:lnTo>
                      <a:pt x="224" y="14"/>
                    </a:lnTo>
                    <a:lnTo>
                      <a:pt x="257" y="5"/>
                    </a:lnTo>
                    <a:lnTo>
                      <a:pt x="260" y="4"/>
                    </a:lnTo>
                    <a:lnTo>
                      <a:pt x="262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77" name="Line 636"/>
              <p:cNvSpPr>
                <a:spLocks noChangeShapeType="1"/>
              </p:cNvSpPr>
              <p:nvPr/>
            </p:nvSpPr>
            <p:spPr bwMode="auto">
              <a:xfrm>
                <a:off x="4997" y="156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89129" name="Group 637"/>
            <p:cNvGrpSpPr>
              <a:grpSpLocks/>
            </p:cNvGrpSpPr>
            <p:nvPr/>
          </p:nvGrpSpPr>
          <p:grpSpPr bwMode="auto">
            <a:xfrm>
              <a:off x="3212" y="1767"/>
              <a:ext cx="109" cy="156"/>
              <a:chOff x="3212" y="1587"/>
              <a:chExt cx="109" cy="156"/>
            </a:xfrm>
          </p:grpSpPr>
          <p:sp>
            <p:nvSpPr>
              <p:cNvPr id="89809" name="Freeform 638"/>
              <p:cNvSpPr>
                <a:spLocks/>
              </p:cNvSpPr>
              <p:nvPr/>
            </p:nvSpPr>
            <p:spPr bwMode="auto">
              <a:xfrm>
                <a:off x="3212" y="1587"/>
                <a:ext cx="104" cy="138"/>
              </a:xfrm>
              <a:custGeom>
                <a:avLst/>
                <a:gdLst>
                  <a:gd name="T0" fmla="*/ 0 w 521"/>
                  <a:gd name="T1" fmla="*/ 0 h 551"/>
                  <a:gd name="T2" fmla="*/ 0 w 521"/>
                  <a:gd name="T3" fmla="*/ 0 h 551"/>
                  <a:gd name="T4" fmla="*/ 0 w 521"/>
                  <a:gd name="T5" fmla="*/ 0 h 551"/>
                  <a:gd name="T6" fmla="*/ 0 w 521"/>
                  <a:gd name="T7" fmla="*/ 0 h 551"/>
                  <a:gd name="T8" fmla="*/ 0 w 521"/>
                  <a:gd name="T9" fmla="*/ 0 h 551"/>
                  <a:gd name="T10" fmla="*/ 0 w 521"/>
                  <a:gd name="T11" fmla="*/ 0 h 551"/>
                  <a:gd name="T12" fmla="*/ 0 w 521"/>
                  <a:gd name="T13" fmla="*/ 0 h 551"/>
                  <a:gd name="T14" fmla="*/ 0 w 521"/>
                  <a:gd name="T15" fmla="*/ 0 h 551"/>
                  <a:gd name="T16" fmla="*/ 0 w 521"/>
                  <a:gd name="T17" fmla="*/ 0 h 551"/>
                  <a:gd name="T18" fmla="*/ 0 w 521"/>
                  <a:gd name="T19" fmla="*/ 0 h 551"/>
                  <a:gd name="T20" fmla="*/ 0 w 521"/>
                  <a:gd name="T21" fmla="*/ 0 h 551"/>
                  <a:gd name="T22" fmla="*/ 0 w 521"/>
                  <a:gd name="T23" fmla="*/ 0 h 55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21" h="551">
                    <a:moveTo>
                      <a:pt x="176" y="0"/>
                    </a:moveTo>
                    <a:lnTo>
                      <a:pt x="521" y="16"/>
                    </a:lnTo>
                    <a:lnTo>
                      <a:pt x="521" y="114"/>
                    </a:lnTo>
                    <a:lnTo>
                      <a:pt x="521" y="113"/>
                    </a:lnTo>
                    <a:lnTo>
                      <a:pt x="421" y="125"/>
                    </a:lnTo>
                    <a:lnTo>
                      <a:pt x="378" y="211"/>
                    </a:lnTo>
                    <a:lnTo>
                      <a:pt x="378" y="545"/>
                    </a:lnTo>
                    <a:lnTo>
                      <a:pt x="351" y="551"/>
                    </a:lnTo>
                    <a:lnTo>
                      <a:pt x="0" y="512"/>
                    </a:lnTo>
                    <a:lnTo>
                      <a:pt x="0" y="95"/>
                    </a:lnTo>
                    <a:lnTo>
                      <a:pt x="351" y="116"/>
                    </a:lnTo>
                    <a:lnTo>
                      <a:pt x="351" y="55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10" name="Line 639"/>
              <p:cNvSpPr>
                <a:spLocks noChangeShapeType="1"/>
              </p:cNvSpPr>
              <p:nvPr/>
            </p:nvSpPr>
            <p:spPr bwMode="auto">
              <a:xfrm>
                <a:off x="3287" y="1724"/>
                <a:ext cx="1" cy="1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11" name="Freeform 640"/>
              <p:cNvSpPr>
                <a:spLocks/>
              </p:cNvSpPr>
              <p:nvPr/>
            </p:nvSpPr>
            <p:spPr bwMode="auto">
              <a:xfrm>
                <a:off x="3311" y="1710"/>
                <a:ext cx="10" cy="15"/>
              </a:xfrm>
              <a:custGeom>
                <a:avLst/>
                <a:gdLst>
                  <a:gd name="T0" fmla="*/ 0 w 50"/>
                  <a:gd name="T1" fmla="*/ 0 h 57"/>
                  <a:gd name="T2" fmla="*/ 0 w 50"/>
                  <a:gd name="T3" fmla="*/ 0 h 57"/>
                  <a:gd name="T4" fmla="*/ 0 w 50"/>
                  <a:gd name="T5" fmla="*/ 0 h 57"/>
                  <a:gd name="T6" fmla="*/ 0 w 50"/>
                  <a:gd name="T7" fmla="*/ 0 h 5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" h="57">
                    <a:moveTo>
                      <a:pt x="0" y="50"/>
                    </a:moveTo>
                    <a:lnTo>
                      <a:pt x="50" y="57"/>
                    </a:lnTo>
                    <a:lnTo>
                      <a:pt x="50" y="4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12" name="Freeform 641"/>
              <p:cNvSpPr>
                <a:spLocks/>
              </p:cNvSpPr>
              <p:nvPr/>
            </p:nvSpPr>
            <p:spPr bwMode="auto">
              <a:xfrm>
                <a:off x="3312" y="1712"/>
                <a:ext cx="6" cy="11"/>
              </a:xfrm>
              <a:custGeom>
                <a:avLst/>
                <a:gdLst>
                  <a:gd name="T0" fmla="*/ 0 w 30"/>
                  <a:gd name="T1" fmla="*/ 0 h 41"/>
                  <a:gd name="T2" fmla="*/ 0 w 30"/>
                  <a:gd name="T3" fmla="*/ 0 h 41"/>
                  <a:gd name="T4" fmla="*/ 0 w 30"/>
                  <a:gd name="T5" fmla="*/ 0 h 41"/>
                  <a:gd name="T6" fmla="*/ 0 w 30"/>
                  <a:gd name="T7" fmla="*/ 0 h 41"/>
                  <a:gd name="T8" fmla="*/ 0 w 30"/>
                  <a:gd name="T9" fmla="*/ 0 h 41"/>
                  <a:gd name="T10" fmla="*/ 0 w 30"/>
                  <a:gd name="T11" fmla="*/ 0 h 41"/>
                  <a:gd name="T12" fmla="*/ 0 w 30"/>
                  <a:gd name="T13" fmla="*/ 0 h 41"/>
                  <a:gd name="T14" fmla="*/ 0 w 30"/>
                  <a:gd name="T15" fmla="*/ 0 h 41"/>
                  <a:gd name="T16" fmla="*/ 0 w 30"/>
                  <a:gd name="T17" fmla="*/ 0 h 41"/>
                  <a:gd name="T18" fmla="*/ 0 w 30"/>
                  <a:gd name="T19" fmla="*/ 0 h 41"/>
                  <a:gd name="T20" fmla="*/ 0 w 30"/>
                  <a:gd name="T21" fmla="*/ 0 h 41"/>
                  <a:gd name="T22" fmla="*/ 0 w 30"/>
                  <a:gd name="T23" fmla="*/ 0 h 41"/>
                  <a:gd name="T24" fmla="*/ 0 w 30"/>
                  <a:gd name="T25" fmla="*/ 0 h 41"/>
                  <a:gd name="T26" fmla="*/ 0 w 30"/>
                  <a:gd name="T27" fmla="*/ 0 h 41"/>
                  <a:gd name="T28" fmla="*/ 0 w 30"/>
                  <a:gd name="T29" fmla="*/ 0 h 41"/>
                  <a:gd name="T30" fmla="*/ 0 w 30"/>
                  <a:gd name="T31" fmla="*/ 0 h 41"/>
                  <a:gd name="T32" fmla="*/ 0 w 30"/>
                  <a:gd name="T33" fmla="*/ 0 h 41"/>
                  <a:gd name="T34" fmla="*/ 0 w 30"/>
                  <a:gd name="T35" fmla="*/ 0 h 4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30" h="41">
                    <a:moveTo>
                      <a:pt x="6" y="1"/>
                    </a:moveTo>
                    <a:lnTo>
                      <a:pt x="9" y="1"/>
                    </a:lnTo>
                    <a:lnTo>
                      <a:pt x="15" y="0"/>
                    </a:lnTo>
                    <a:lnTo>
                      <a:pt x="22" y="1"/>
                    </a:lnTo>
                    <a:lnTo>
                      <a:pt x="26" y="7"/>
                    </a:lnTo>
                    <a:lnTo>
                      <a:pt x="30" y="12"/>
                    </a:lnTo>
                    <a:lnTo>
                      <a:pt x="30" y="21"/>
                    </a:lnTo>
                    <a:lnTo>
                      <a:pt x="27" y="29"/>
                    </a:lnTo>
                    <a:lnTo>
                      <a:pt x="23" y="35"/>
                    </a:lnTo>
                    <a:lnTo>
                      <a:pt x="16" y="40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9" y="29"/>
                    </a:lnTo>
                    <a:lnTo>
                      <a:pt x="10" y="24"/>
                    </a:lnTo>
                    <a:lnTo>
                      <a:pt x="10" y="17"/>
                    </a:lnTo>
                    <a:lnTo>
                      <a:pt x="9" y="12"/>
                    </a:lnTo>
                    <a:lnTo>
                      <a:pt x="4" y="10"/>
                    </a:lnTo>
                    <a:lnTo>
                      <a:pt x="0" y="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13" name="Freeform 642"/>
              <p:cNvSpPr>
                <a:spLocks/>
              </p:cNvSpPr>
              <p:nvPr/>
            </p:nvSpPr>
            <p:spPr bwMode="auto">
              <a:xfrm>
                <a:off x="3312" y="1721"/>
                <a:ext cx="1" cy="1"/>
              </a:xfrm>
              <a:custGeom>
                <a:avLst/>
                <a:gdLst>
                  <a:gd name="T0" fmla="*/ 0 w 7"/>
                  <a:gd name="T1" fmla="*/ 0 h 5"/>
                  <a:gd name="T2" fmla="*/ 0 w 7"/>
                  <a:gd name="T3" fmla="*/ 0 h 5"/>
                  <a:gd name="T4" fmla="*/ 0 w 7"/>
                  <a:gd name="T5" fmla="*/ 0 h 5"/>
                  <a:gd name="T6" fmla="*/ 0 w 7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" h="5">
                    <a:moveTo>
                      <a:pt x="4" y="2"/>
                    </a:moveTo>
                    <a:lnTo>
                      <a:pt x="7" y="0"/>
                    </a:lnTo>
                    <a:lnTo>
                      <a:pt x="4" y="2"/>
                    </a:lnTo>
                    <a:lnTo>
                      <a:pt x="0" y="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14" name="Freeform 643"/>
              <p:cNvSpPr>
                <a:spLocks/>
              </p:cNvSpPr>
              <p:nvPr/>
            </p:nvSpPr>
            <p:spPr bwMode="auto">
              <a:xfrm>
                <a:off x="3217" y="1716"/>
                <a:ext cx="94" cy="24"/>
              </a:xfrm>
              <a:custGeom>
                <a:avLst/>
                <a:gdLst>
                  <a:gd name="T0" fmla="*/ 0 w 470"/>
                  <a:gd name="T1" fmla="*/ 0 h 93"/>
                  <a:gd name="T2" fmla="*/ 0 w 470"/>
                  <a:gd name="T3" fmla="*/ 0 h 93"/>
                  <a:gd name="T4" fmla="*/ 0 w 470"/>
                  <a:gd name="T5" fmla="*/ 0 h 93"/>
                  <a:gd name="T6" fmla="*/ 0 w 470"/>
                  <a:gd name="T7" fmla="*/ 0 h 9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0" h="93">
                    <a:moveTo>
                      <a:pt x="470" y="61"/>
                    </a:moveTo>
                    <a:lnTo>
                      <a:pt x="351" y="93"/>
                    </a:lnTo>
                    <a:lnTo>
                      <a:pt x="0" y="51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15" name="Freeform 644"/>
              <p:cNvSpPr>
                <a:spLocks/>
              </p:cNvSpPr>
              <p:nvPr/>
            </p:nvSpPr>
            <p:spPr bwMode="auto">
              <a:xfrm>
                <a:off x="3222" y="1730"/>
                <a:ext cx="77" cy="13"/>
              </a:xfrm>
              <a:custGeom>
                <a:avLst/>
                <a:gdLst>
                  <a:gd name="T0" fmla="*/ 0 w 382"/>
                  <a:gd name="T1" fmla="*/ 0 h 51"/>
                  <a:gd name="T2" fmla="*/ 0 w 382"/>
                  <a:gd name="T3" fmla="*/ 0 h 51"/>
                  <a:gd name="T4" fmla="*/ 0 w 382"/>
                  <a:gd name="T5" fmla="*/ 0 h 51"/>
                  <a:gd name="T6" fmla="*/ 0 w 382"/>
                  <a:gd name="T7" fmla="*/ 0 h 51"/>
                  <a:gd name="T8" fmla="*/ 0 w 382"/>
                  <a:gd name="T9" fmla="*/ 0 h 51"/>
                  <a:gd name="T10" fmla="*/ 0 w 382"/>
                  <a:gd name="T11" fmla="*/ 0 h 51"/>
                  <a:gd name="T12" fmla="*/ 0 w 382"/>
                  <a:gd name="T13" fmla="*/ 0 h 5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82" h="51">
                    <a:moveTo>
                      <a:pt x="0" y="0"/>
                    </a:moveTo>
                    <a:lnTo>
                      <a:pt x="0" y="12"/>
                    </a:lnTo>
                    <a:lnTo>
                      <a:pt x="318" y="51"/>
                    </a:lnTo>
                    <a:lnTo>
                      <a:pt x="318" y="37"/>
                    </a:lnTo>
                    <a:lnTo>
                      <a:pt x="318" y="51"/>
                    </a:lnTo>
                    <a:lnTo>
                      <a:pt x="382" y="35"/>
                    </a:lnTo>
                    <a:lnTo>
                      <a:pt x="382" y="2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16" name="Line 645"/>
              <p:cNvSpPr>
                <a:spLocks noChangeShapeType="1"/>
              </p:cNvSpPr>
              <p:nvPr/>
            </p:nvSpPr>
            <p:spPr bwMode="auto">
              <a:xfrm flipV="1">
                <a:off x="3311" y="1616"/>
                <a:ext cx="1" cy="11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17" name="Freeform 646"/>
              <p:cNvSpPr>
                <a:spLocks/>
              </p:cNvSpPr>
              <p:nvPr/>
            </p:nvSpPr>
            <p:spPr bwMode="auto">
              <a:xfrm>
                <a:off x="3311" y="1624"/>
                <a:ext cx="10" cy="13"/>
              </a:xfrm>
              <a:custGeom>
                <a:avLst/>
                <a:gdLst>
                  <a:gd name="T0" fmla="*/ 0 w 50"/>
                  <a:gd name="T1" fmla="*/ 0 h 52"/>
                  <a:gd name="T2" fmla="*/ 0 w 50"/>
                  <a:gd name="T3" fmla="*/ 0 h 52"/>
                  <a:gd name="T4" fmla="*/ 0 w 50"/>
                  <a:gd name="T5" fmla="*/ 0 h 52"/>
                  <a:gd name="T6" fmla="*/ 0 w 50"/>
                  <a:gd name="T7" fmla="*/ 0 h 52"/>
                  <a:gd name="T8" fmla="*/ 0 w 50"/>
                  <a:gd name="T9" fmla="*/ 0 h 52"/>
                  <a:gd name="T10" fmla="*/ 0 w 50"/>
                  <a:gd name="T11" fmla="*/ 0 h 52"/>
                  <a:gd name="T12" fmla="*/ 0 w 50"/>
                  <a:gd name="T13" fmla="*/ 0 h 52"/>
                  <a:gd name="T14" fmla="*/ 0 w 50"/>
                  <a:gd name="T15" fmla="*/ 0 h 52"/>
                  <a:gd name="T16" fmla="*/ 0 w 50"/>
                  <a:gd name="T17" fmla="*/ 0 h 52"/>
                  <a:gd name="T18" fmla="*/ 0 w 50"/>
                  <a:gd name="T19" fmla="*/ 0 h 52"/>
                  <a:gd name="T20" fmla="*/ 0 w 50"/>
                  <a:gd name="T21" fmla="*/ 0 h 52"/>
                  <a:gd name="T22" fmla="*/ 0 w 50"/>
                  <a:gd name="T23" fmla="*/ 0 h 52"/>
                  <a:gd name="T24" fmla="*/ 0 w 50"/>
                  <a:gd name="T25" fmla="*/ 0 h 52"/>
                  <a:gd name="T26" fmla="*/ 0 w 50"/>
                  <a:gd name="T27" fmla="*/ 0 h 52"/>
                  <a:gd name="T28" fmla="*/ 0 w 50"/>
                  <a:gd name="T29" fmla="*/ 0 h 52"/>
                  <a:gd name="T30" fmla="*/ 0 w 50"/>
                  <a:gd name="T31" fmla="*/ 0 h 52"/>
                  <a:gd name="T32" fmla="*/ 0 w 50"/>
                  <a:gd name="T33" fmla="*/ 0 h 52"/>
                  <a:gd name="T34" fmla="*/ 0 w 50"/>
                  <a:gd name="T35" fmla="*/ 0 h 52"/>
                  <a:gd name="T36" fmla="*/ 0 w 50"/>
                  <a:gd name="T37" fmla="*/ 0 h 52"/>
                  <a:gd name="T38" fmla="*/ 0 w 50"/>
                  <a:gd name="T39" fmla="*/ 0 h 52"/>
                  <a:gd name="T40" fmla="*/ 0 w 50"/>
                  <a:gd name="T41" fmla="*/ 0 h 52"/>
                  <a:gd name="T42" fmla="*/ 0 w 50"/>
                  <a:gd name="T43" fmla="*/ 0 h 52"/>
                  <a:gd name="T44" fmla="*/ 0 w 50"/>
                  <a:gd name="T45" fmla="*/ 0 h 52"/>
                  <a:gd name="T46" fmla="*/ 0 w 50"/>
                  <a:gd name="T47" fmla="*/ 0 h 5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50" h="52">
                    <a:moveTo>
                      <a:pt x="0" y="0"/>
                    </a:moveTo>
                    <a:lnTo>
                      <a:pt x="50" y="3"/>
                    </a:lnTo>
                    <a:lnTo>
                      <a:pt x="50" y="52"/>
                    </a:lnTo>
                    <a:lnTo>
                      <a:pt x="0" y="49"/>
                    </a:lnTo>
                    <a:lnTo>
                      <a:pt x="7" y="44"/>
                    </a:lnTo>
                    <a:lnTo>
                      <a:pt x="11" y="43"/>
                    </a:lnTo>
                    <a:lnTo>
                      <a:pt x="14" y="40"/>
                    </a:lnTo>
                    <a:lnTo>
                      <a:pt x="17" y="35"/>
                    </a:lnTo>
                    <a:lnTo>
                      <a:pt x="18" y="30"/>
                    </a:lnTo>
                    <a:lnTo>
                      <a:pt x="18" y="24"/>
                    </a:lnTo>
                    <a:lnTo>
                      <a:pt x="17" y="19"/>
                    </a:lnTo>
                    <a:lnTo>
                      <a:pt x="12" y="17"/>
                    </a:lnTo>
                    <a:lnTo>
                      <a:pt x="8" y="15"/>
                    </a:lnTo>
                    <a:lnTo>
                      <a:pt x="14" y="8"/>
                    </a:lnTo>
                    <a:lnTo>
                      <a:pt x="17" y="7"/>
                    </a:lnTo>
                    <a:lnTo>
                      <a:pt x="23" y="7"/>
                    </a:lnTo>
                    <a:lnTo>
                      <a:pt x="30" y="8"/>
                    </a:lnTo>
                    <a:lnTo>
                      <a:pt x="34" y="14"/>
                    </a:lnTo>
                    <a:lnTo>
                      <a:pt x="38" y="19"/>
                    </a:lnTo>
                    <a:lnTo>
                      <a:pt x="38" y="28"/>
                    </a:lnTo>
                    <a:lnTo>
                      <a:pt x="35" y="35"/>
                    </a:lnTo>
                    <a:lnTo>
                      <a:pt x="31" y="42"/>
                    </a:lnTo>
                    <a:lnTo>
                      <a:pt x="24" y="47"/>
                    </a:lnTo>
                    <a:lnTo>
                      <a:pt x="20" y="47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18" name="Freeform 647"/>
              <p:cNvSpPr>
                <a:spLocks/>
              </p:cNvSpPr>
              <p:nvPr/>
            </p:nvSpPr>
            <p:spPr bwMode="auto">
              <a:xfrm>
                <a:off x="3282" y="1591"/>
                <a:ext cx="34" cy="25"/>
              </a:xfrm>
              <a:custGeom>
                <a:avLst/>
                <a:gdLst>
                  <a:gd name="T0" fmla="*/ 0 w 170"/>
                  <a:gd name="T1" fmla="*/ 0 h 100"/>
                  <a:gd name="T2" fmla="*/ 0 w 170"/>
                  <a:gd name="T3" fmla="*/ 0 h 100"/>
                  <a:gd name="T4" fmla="*/ 0 w 170"/>
                  <a:gd name="T5" fmla="*/ 0 h 1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0" h="100">
                    <a:moveTo>
                      <a:pt x="170" y="0"/>
                    </a:moveTo>
                    <a:lnTo>
                      <a:pt x="41" y="16"/>
                    </a:lnTo>
                    <a:lnTo>
                      <a:pt x="0" y="10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19" name="Freeform 648"/>
              <p:cNvSpPr>
                <a:spLocks/>
              </p:cNvSpPr>
              <p:nvPr/>
            </p:nvSpPr>
            <p:spPr bwMode="auto">
              <a:xfrm>
                <a:off x="3212" y="1591"/>
                <a:ext cx="78" cy="20"/>
              </a:xfrm>
              <a:custGeom>
                <a:avLst/>
                <a:gdLst>
                  <a:gd name="T0" fmla="*/ 0 w 392"/>
                  <a:gd name="T1" fmla="*/ 0 h 81"/>
                  <a:gd name="T2" fmla="*/ 0 w 392"/>
                  <a:gd name="T3" fmla="*/ 0 h 81"/>
                  <a:gd name="T4" fmla="*/ 0 w 392"/>
                  <a:gd name="T5" fmla="*/ 0 h 8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2" h="81">
                    <a:moveTo>
                      <a:pt x="392" y="18"/>
                    </a:moveTo>
                    <a:lnTo>
                      <a:pt x="40" y="0"/>
                    </a:lnTo>
                    <a:lnTo>
                      <a:pt x="0" y="8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20" name="Line 649"/>
              <p:cNvSpPr>
                <a:spLocks noChangeShapeType="1"/>
              </p:cNvSpPr>
              <p:nvPr/>
            </p:nvSpPr>
            <p:spPr bwMode="auto">
              <a:xfrm flipV="1">
                <a:off x="3220" y="1587"/>
                <a:ext cx="27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89130" name="Group 650"/>
            <p:cNvGrpSpPr>
              <a:grpSpLocks/>
            </p:cNvGrpSpPr>
            <p:nvPr/>
          </p:nvGrpSpPr>
          <p:grpSpPr bwMode="auto">
            <a:xfrm>
              <a:off x="4659" y="2856"/>
              <a:ext cx="109" cy="155"/>
              <a:chOff x="4659" y="2521"/>
              <a:chExt cx="109" cy="155"/>
            </a:xfrm>
          </p:grpSpPr>
          <p:sp>
            <p:nvSpPr>
              <p:cNvPr id="89797" name="Freeform 651"/>
              <p:cNvSpPr>
                <a:spLocks/>
              </p:cNvSpPr>
              <p:nvPr/>
            </p:nvSpPr>
            <p:spPr bwMode="auto">
              <a:xfrm>
                <a:off x="4659" y="2545"/>
                <a:ext cx="76" cy="128"/>
              </a:xfrm>
              <a:custGeom>
                <a:avLst/>
                <a:gdLst>
                  <a:gd name="T0" fmla="*/ 0 w 377"/>
                  <a:gd name="T1" fmla="*/ 0 h 514"/>
                  <a:gd name="T2" fmla="*/ 0 w 377"/>
                  <a:gd name="T3" fmla="*/ 0 h 514"/>
                  <a:gd name="T4" fmla="*/ 0 w 377"/>
                  <a:gd name="T5" fmla="*/ 0 h 514"/>
                  <a:gd name="T6" fmla="*/ 0 w 377"/>
                  <a:gd name="T7" fmla="*/ 0 h 514"/>
                  <a:gd name="T8" fmla="*/ 0 w 377"/>
                  <a:gd name="T9" fmla="*/ 0 h 514"/>
                  <a:gd name="T10" fmla="*/ 0 w 377"/>
                  <a:gd name="T11" fmla="*/ 0 h 514"/>
                  <a:gd name="T12" fmla="*/ 0 w 377"/>
                  <a:gd name="T13" fmla="*/ 0 h 514"/>
                  <a:gd name="T14" fmla="*/ 0 w 377"/>
                  <a:gd name="T15" fmla="*/ 0 h 514"/>
                  <a:gd name="T16" fmla="*/ 0 w 377"/>
                  <a:gd name="T17" fmla="*/ 0 h 5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77" h="514">
                    <a:moveTo>
                      <a:pt x="22" y="472"/>
                    </a:moveTo>
                    <a:lnTo>
                      <a:pt x="375" y="514"/>
                    </a:lnTo>
                    <a:lnTo>
                      <a:pt x="375" y="453"/>
                    </a:lnTo>
                    <a:lnTo>
                      <a:pt x="377" y="452"/>
                    </a:lnTo>
                    <a:lnTo>
                      <a:pt x="350" y="457"/>
                    </a:lnTo>
                    <a:lnTo>
                      <a:pt x="0" y="418"/>
                    </a:lnTo>
                    <a:lnTo>
                      <a:pt x="0" y="0"/>
                    </a:lnTo>
                    <a:lnTo>
                      <a:pt x="350" y="23"/>
                    </a:lnTo>
                    <a:lnTo>
                      <a:pt x="350" y="457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798" name="Freeform 652"/>
              <p:cNvSpPr>
                <a:spLocks/>
              </p:cNvSpPr>
              <p:nvPr/>
            </p:nvSpPr>
            <p:spPr bwMode="auto">
              <a:xfrm>
                <a:off x="4729" y="2525"/>
                <a:ext cx="35" cy="132"/>
              </a:xfrm>
              <a:custGeom>
                <a:avLst/>
                <a:gdLst>
                  <a:gd name="T0" fmla="*/ 0 w 171"/>
                  <a:gd name="T1" fmla="*/ 0 h 530"/>
                  <a:gd name="T2" fmla="*/ 0 w 171"/>
                  <a:gd name="T3" fmla="*/ 0 h 530"/>
                  <a:gd name="T4" fmla="*/ 0 w 171"/>
                  <a:gd name="T5" fmla="*/ 0 h 530"/>
                  <a:gd name="T6" fmla="*/ 0 w 171"/>
                  <a:gd name="T7" fmla="*/ 0 h 530"/>
                  <a:gd name="T8" fmla="*/ 0 w 171"/>
                  <a:gd name="T9" fmla="*/ 0 h 530"/>
                  <a:gd name="T10" fmla="*/ 0 w 171"/>
                  <a:gd name="T11" fmla="*/ 0 h 530"/>
                  <a:gd name="T12" fmla="*/ 0 w 171"/>
                  <a:gd name="T13" fmla="*/ 0 h 530"/>
                  <a:gd name="T14" fmla="*/ 0 w 171"/>
                  <a:gd name="T15" fmla="*/ 0 h 5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71" h="530">
                    <a:moveTo>
                      <a:pt x="27" y="530"/>
                    </a:moveTo>
                    <a:lnTo>
                      <a:pt x="27" y="194"/>
                    </a:lnTo>
                    <a:lnTo>
                      <a:pt x="69" y="110"/>
                    </a:lnTo>
                    <a:lnTo>
                      <a:pt x="171" y="95"/>
                    </a:lnTo>
                    <a:lnTo>
                      <a:pt x="171" y="96"/>
                    </a:lnTo>
                    <a:lnTo>
                      <a:pt x="171" y="0"/>
                    </a:lnTo>
                    <a:lnTo>
                      <a:pt x="41" y="14"/>
                    </a:lnTo>
                    <a:lnTo>
                      <a:pt x="0" y="10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799" name="Freeform 653"/>
              <p:cNvSpPr>
                <a:spLocks/>
              </p:cNvSpPr>
              <p:nvPr/>
            </p:nvSpPr>
            <p:spPr bwMode="auto">
              <a:xfrm>
                <a:off x="4659" y="2524"/>
                <a:ext cx="79" cy="21"/>
              </a:xfrm>
              <a:custGeom>
                <a:avLst/>
                <a:gdLst>
                  <a:gd name="T0" fmla="*/ 0 w 391"/>
                  <a:gd name="T1" fmla="*/ 0 h 82"/>
                  <a:gd name="T2" fmla="*/ 0 w 391"/>
                  <a:gd name="T3" fmla="*/ 0 h 82"/>
                  <a:gd name="T4" fmla="*/ 0 w 391"/>
                  <a:gd name="T5" fmla="*/ 0 h 8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1" h="82">
                    <a:moveTo>
                      <a:pt x="391" y="18"/>
                    </a:moveTo>
                    <a:lnTo>
                      <a:pt x="40" y="0"/>
                    </a:lnTo>
                    <a:lnTo>
                      <a:pt x="0" y="8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00" name="Freeform 654"/>
              <p:cNvSpPr>
                <a:spLocks/>
              </p:cNvSpPr>
              <p:nvPr/>
            </p:nvSpPr>
            <p:spPr bwMode="auto">
              <a:xfrm>
                <a:off x="4667" y="2521"/>
                <a:ext cx="97" cy="4"/>
              </a:xfrm>
              <a:custGeom>
                <a:avLst/>
                <a:gdLst>
                  <a:gd name="T0" fmla="*/ 0 w 481"/>
                  <a:gd name="T1" fmla="*/ 0 h 17"/>
                  <a:gd name="T2" fmla="*/ 0 w 481"/>
                  <a:gd name="T3" fmla="*/ 0 h 17"/>
                  <a:gd name="T4" fmla="*/ 0 w 481"/>
                  <a:gd name="T5" fmla="*/ 0 h 1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81" h="17">
                    <a:moveTo>
                      <a:pt x="0" y="13"/>
                    </a:moveTo>
                    <a:lnTo>
                      <a:pt x="136" y="0"/>
                    </a:lnTo>
                    <a:lnTo>
                      <a:pt x="481" y="17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01" name="Freeform 655"/>
              <p:cNvSpPr>
                <a:spLocks/>
              </p:cNvSpPr>
              <p:nvPr/>
            </p:nvSpPr>
            <p:spPr bwMode="auto">
              <a:xfrm>
                <a:off x="4670" y="2550"/>
                <a:ext cx="88" cy="126"/>
              </a:xfrm>
              <a:custGeom>
                <a:avLst/>
                <a:gdLst>
                  <a:gd name="T0" fmla="*/ 0 w 442"/>
                  <a:gd name="T1" fmla="*/ 0 h 505"/>
                  <a:gd name="T2" fmla="*/ 0 w 442"/>
                  <a:gd name="T3" fmla="*/ 0 h 505"/>
                  <a:gd name="T4" fmla="*/ 0 w 442"/>
                  <a:gd name="T5" fmla="*/ 0 h 505"/>
                  <a:gd name="T6" fmla="*/ 0 w 442"/>
                  <a:gd name="T7" fmla="*/ 0 h 505"/>
                  <a:gd name="T8" fmla="*/ 0 w 442"/>
                  <a:gd name="T9" fmla="*/ 0 h 505"/>
                  <a:gd name="T10" fmla="*/ 0 w 442"/>
                  <a:gd name="T11" fmla="*/ 0 h 505"/>
                  <a:gd name="T12" fmla="*/ 0 w 442"/>
                  <a:gd name="T13" fmla="*/ 0 h 50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42" h="505">
                    <a:moveTo>
                      <a:pt x="442" y="0"/>
                    </a:moveTo>
                    <a:lnTo>
                      <a:pt x="442" y="461"/>
                    </a:lnTo>
                    <a:lnTo>
                      <a:pt x="324" y="492"/>
                    </a:lnTo>
                    <a:lnTo>
                      <a:pt x="318" y="491"/>
                    </a:lnTo>
                    <a:lnTo>
                      <a:pt x="318" y="505"/>
                    </a:lnTo>
                    <a:lnTo>
                      <a:pt x="0" y="465"/>
                    </a:lnTo>
                    <a:lnTo>
                      <a:pt x="0" y="45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02" name="Line 656"/>
              <p:cNvSpPr>
                <a:spLocks noChangeShapeType="1"/>
              </p:cNvSpPr>
              <p:nvPr/>
            </p:nvSpPr>
            <p:spPr bwMode="auto">
              <a:xfrm flipV="1">
                <a:off x="4664" y="2650"/>
                <a:ext cx="1" cy="1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03" name="Freeform 657"/>
              <p:cNvSpPr>
                <a:spLocks/>
              </p:cNvSpPr>
              <p:nvPr/>
            </p:nvSpPr>
            <p:spPr bwMode="auto">
              <a:xfrm>
                <a:off x="4733" y="2669"/>
                <a:ext cx="12" cy="7"/>
              </a:xfrm>
              <a:custGeom>
                <a:avLst/>
                <a:gdLst>
                  <a:gd name="T0" fmla="*/ 0 w 61"/>
                  <a:gd name="T1" fmla="*/ 0 h 28"/>
                  <a:gd name="T2" fmla="*/ 0 w 61"/>
                  <a:gd name="T3" fmla="*/ 0 h 28"/>
                  <a:gd name="T4" fmla="*/ 0 w 61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1" h="28">
                    <a:moveTo>
                      <a:pt x="0" y="28"/>
                    </a:moveTo>
                    <a:lnTo>
                      <a:pt x="61" y="10"/>
                    </a:lnTo>
                    <a:lnTo>
                      <a:pt x="61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04" name="Freeform 658"/>
              <p:cNvSpPr>
                <a:spLocks/>
              </p:cNvSpPr>
              <p:nvPr/>
            </p:nvSpPr>
            <p:spPr bwMode="auto">
              <a:xfrm>
                <a:off x="4758" y="2644"/>
                <a:ext cx="10" cy="14"/>
              </a:xfrm>
              <a:custGeom>
                <a:avLst/>
                <a:gdLst>
                  <a:gd name="T0" fmla="*/ 0 w 49"/>
                  <a:gd name="T1" fmla="*/ 0 h 57"/>
                  <a:gd name="T2" fmla="*/ 0 w 49"/>
                  <a:gd name="T3" fmla="*/ 0 h 57"/>
                  <a:gd name="T4" fmla="*/ 0 w 49"/>
                  <a:gd name="T5" fmla="*/ 0 h 57"/>
                  <a:gd name="T6" fmla="*/ 0 w 49"/>
                  <a:gd name="T7" fmla="*/ 0 h 5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" h="57">
                    <a:moveTo>
                      <a:pt x="0" y="51"/>
                    </a:moveTo>
                    <a:lnTo>
                      <a:pt x="49" y="57"/>
                    </a:lnTo>
                    <a:lnTo>
                      <a:pt x="49" y="5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05" name="Freeform 659"/>
              <p:cNvSpPr>
                <a:spLocks/>
              </p:cNvSpPr>
              <p:nvPr/>
            </p:nvSpPr>
            <p:spPr bwMode="auto">
              <a:xfrm>
                <a:off x="4759" y="2648"/>
                <a:ext cx="2" cy="4"/>
              </a:xfrm>
              <a:custGeom>
                <a:avLst/>
                <a:gdLst>
                  <a:gd name="T0" fmla="*/ 0 w 10"/>
                  <a:gd name="T1" fmla="*/ 0 h 15"/>
                  <a:gd name="T2" fmla="*/ 0 w 10"/>
                  <a:gd name="T3" fmla="*/ 0 h 15"/>
                  <a:gd name="T4" fmla="*/ 0 w 10"/>
                  <a:gd name="T5" fmla="*/ 0 h 15"/>
                  <a:gd name="T6" fmla="*/ 0 w 10"/>
                  <a:gd name="T7" fmla="*/ 0 h 15"/>
                  <a:gd name="T8" fmla="*/ 0 w 10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" h="15">
                    <a:moveTo>
                      <a:pt x="0" y="0"/>
                    </a:moveTo>
                    <a:lnTo>
                      <a:pt x="5" y="1"/>
                    </a:lnTo>
                    <a:lnTo>
                      <a:pt x="7" y="5"/>
                    </a:lnTo>
                    <a:lnTo>
                      <a:pt x="10" y="9"/>
                    </a:lnTo>
                    <a:lnTo>
                      <a:pt x="10" y="1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06" name="Line 660"/>
              <p:cNvSpPr>
                <a:spLocks noChangeShapeType="1"/>
              </p:cNvSpPr>
              <p:nvPr/>
            </p:nvSpPr>
            <p:spPr bwMode="auto">
              <a:xfrm flipH="1">
                <a:off x="4761" y="2652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07" name="Freeform 661"/>
              <p:cNvSpPr>
                <a:spLocks/>
              </p:cNvSpPr>
              <p:nvPr/>
            </p:nvSpPr>
            <p:spPr bwMode="auto">
              <a:xfrm>
                <a:off x="4759" y="2645"/>
                <a:ext cx="7" cy="11"/>
              </a:xfrm>
              <a:custGeom>
                <a:avLst/>
                <a:gdLst>
                  <a:gd name="T0" fmla="*/ 0 w 33"/>
                  <a:gd name="T1" fmla="*/ 0 h 43"/>
                  <a:gd name="T2" fmla="*/ 0 w 33"/>
                  <a:gd name="T3" fmla="*/ 0 h 43"/>
                  <a:gd name="T4" fmla="*/ 0 w 33"/>
                  <a:gd name="T5" fmla="*/ 0 h 43"/>
                  <a:gd name="T6" fmla="*/ 0 w 33"/>
                  <a:gd name="T7" fmla="*/ 0 h 43"/>
                  <a:gd name="T8" fmla="*/ 0 w 33"/>
                  <a:gd name="T9" fmla="*/ 0 h 43"/>
                  <a:gd name="T10" fmla="*/ 0 w 33"/>
                  <a:gd name="T11" fmla="*/ 0 h 43"/>
                  <a:gd name="T12" fmla="*/ 0 w 33"/>
                  <a:gd name="T13" fmla="*/ 0 h 43"/>
                  <a:gd name="T14" fmla="*/ 0 w 33"/>
                  <a:gd name="T15" fmla="*/ 0 h 43"/>
                  <a:gd name="T16" fmla="*/ 0 w 33"/>
                  <a:gd name="T17" fmla="*/ 0 h 43"/>
                  <a:gd name="T18" fmla="*/ 0 w 33"/>
                  <a:gd name="T19" fmla="*/ 0 h 43"/>
                  <a:gd name="T20" fmla="*/ 0 w 33"/>
                  <a:gd name="T21" fmla="*/ 0 h 43"/>
                  <a:gd name="T22" fmla="*/ 0 w 33"/>
                  <a:gd name="T23" fmla="*/ 0 h 43"/>
                  <a:gd name="T24" fmla="*/ 0 w 33"/>
                  <a:gd name="T25" fmla="*/ 0 h 43"/>
                  <a:gd name="T26" fmla="*/ 0 w 33"/>
                  <a:gd name="T27" fmla="*/ 0 h 43"/>
                  <a:gd name="T28" fmla="*/ 0 w 33"/>
                  <a:gd name="T29" fmla="*/ 0 h 4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3" h="43">
                    <a:moveTo>
                      <a:pt x="11" y="30"/>
                    </a:moveTo>
                    <a:lnTo>
                      <a:pt x="8" y="34"/>
                    </a:lnTo>
                    <a:lnTo>
                      <a:pt x="6" y="39"/>
                    </a:lnTo>
                    <a:lnTo>
                      <a:pt x="0" y="40"/>
                    </a:lnTo>
                    <a:lnTo>
                      <a:pt x="12" y="43"/>
                    </a:lnTo>
                    <a:lnTo>
                      <a:pt x="19" y="41"/>
                    </a:lnTo>
                    <a:lnTo>
                      <a:pt x="25" y="35"/>
                    </a:lnTo>
                    <a:lnTo>
                      <a:pt x="29" y="30"/>
                    </a:lnTo>
                    <a:lnTo>
                      <a:pt x="33" y="23"/>
                    </a:lnTo>
                    <a:lnTo>
                      <a:pt x="33" y="14"/>
                    </a:lnTo>
                    <a:lnTo>
                      <a:pt x="29" y="8"/>
                    </a:lnTo>
                    <a:lnTo>
                      <a:pt x="24" y="1"/>
                    </a:lnTo>
                    <a:lnTo>
                      <a:pt x="18" y="0"/>
                    </a:lnTo>
                    <a:lnTo>
                      <a:pt x="11" y="1"/>
                    </a:lnTo>
                    <a:lnTo>
                      <a:pt x="9" y="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08" name="Freeform 662"/>
              <p:cNvSpPr>
                <a:spLocks/>
              </p:cNvSpPr>
              <p:nvPr/>
            </p:nvSpPr>
            <p:spPr bwMode="auto">
              <a:xfrm>
                <a:off x="4758" y="2557"/>
                <a:ext cx="10" cy="13"/>
              </a:xfrm>
              <a:custGeom>
                <a:avLst/>
                <a:gdLst>
                  <a:gd name="T0" fmla="*/ 0 w 49"/>
                  <a:gd name="T1" fmla="*/ 0 h 53"/>
                  <a:gd name="T2" fmla="*/ 0 w 49"/>
                  <a:gd name="T3" fmla="*/ 0 h 53"/>
                  <a:gd name="T4" fmla="*/ 0 w 49"/>
                  <a:gd name="T5" fmla="*/ 0 h 53"/>
                  <a:gd name="T6" fmla="*/ 0 w 49"/>
                  <a:gd name="T7" fmla="*/ 0 h 53"/>
                  <a:gd name="T8" fmla="*/ 0 w 49"/>
                  <a:gd name="T9" fmla="*/ 0 h 53"/>
                  <a:gd name="T10" fmla="*/ 0 w 49"/>
                  <a:gd name="T11" fmla="*/ 0 h 53"/>
                  <a:gd name="T12" fmla="*/ 0 w 49"/>
                  <a:gd name="T13" fmla="*/ 0 h 53"/>
                  <a:gd name="T14" fmla="*/ 0 w 49"/>
                  <a:gd name="T15" fmla="*/ 0 h 53"/>
                  <a:gd name="T16" fmla="*/ 0 w 49"/>
                  <a:gd name="T17" fmla="*/ 0 h 53"/>
                  <a:gd name="T18" fmla="*/ 0 w 49"/>
                  <a:gd name="T19" fmla="*/ 0 h 53"/>
                  <a:gd name="T20" fmla="*/ 0 w 49"/>
                  <a:gd name="T21" fmla="*/ 0 h 53"/>
                  <a:gd name="T22" fmla="*/ 0 w 49"/>
                  <a:gd name="T23" fmla="*/ 0 h 53"/>
                  <a:gd name="T24" fmla="*/ 0 w 49"/>
                  <a:gd name="T25" fmla="*/ 0 h 53"/>
                  <a:gd name="T26" fmla="*/ 0 w 49"/>
                  <a:gd name="T27" fmla="*/ 0 h 53"/>
                  <a:gd name="T28" fmla="*/ 0 w 49"/>
                  <a:gd name="T29" fmla="*/ 0 h 53"/>
                  <a:gd name="T30" fmla="*/ 0 w 49"/>
                  <a:gd name="T31" fmla="*/ 0 h 53"/>
                  <a:gd name="T32" fmla="*/ 0 w 49"/>
                  <a:gd name="T33" fmla="*/ 0 h 53"/>
                  <a:gd name="T34" fmla="*/ 0 w 49"/>
                  <a:gd name="T35" fmla="*/ 0 h 53"/>
                  <a:gd name="T36" fmla="*/ 0 w 49"/>
                  <a:gd name="T37" fmla="*/ 0 h 53"/>
                  <a:gd name="T38" fmla="*/ 0 w 49"/>
                  <a:gd name="T39" fmla="*/ 0 h 53"/>
                  <a:gd name="T40" fmla="*/ 0 w 49"/>
                  <a:gd name="T41" fmla="*/ 0 h 53"/>
                  <a:gd name="T42" fmla="*/ 0 w 49"/>
                  <a:gd name="T43" fmla="*/ 0 h 53"/>
                  <a:gd name="T44" fmla="*/ 0 w 49"/>
                  <a:gd name="T45" fmla="*/ 0 h 53"/>
                  <a:gd name="T46" fmla="*/ 0 w 49"/>
                  <a:gd name="T47" fmla="*/ 0 h 53"/>
                  <a:gd name="T48" fmla="*/ 0 w 49"/>
                  <a:gd name="T49" fmla="*/ 0 h 5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49" h="53">
                    <a:moveTo>
                      <a:pt x="17" y="47"/>
                    </a:moveTo>
                    <a:lnTo>
                      <a:pt x="24" y="47"/>
                    </a:lnTo>
                    <a:lnTo>
                      <a:pt x="30" y="42"/>
                    </a:lnTo>
                    <a:lnTo>
                      <a:pt x="34" y="36"/>
                    </a:lnTo>
                    <a:lnTo>
                      <a:pt x="38" y="29"/>
                    </a:lnTo>
                    <a:lnTo>
                      <a:pt x="38" y="20"/>
                    </a:lnTo>
                    <a:lnTo>
                      <a:pt x="34" y="14"/>
                    </a:lnTo>
                    <a:lnTo>
                      <a:pt x="29" y="7"/>
                    </a:lnTo>
                    <a:lnTo>
                      <a:pt x="23" y="6"/>
                    </a:lnTo>
                    <a:lnTo>
                      <a:pt x="16" y="6"/>
                    </a:lnTo>
                    <a:lnTo>
                      <a:pt x="14" y="7"/>
                    </a:lnTo>
                    <a:lnTo>
                      <a:pt x="14" y="20"/>
                    </a:lnTo>
                    <a:lnTo>
                      <a:pt x="12" y="16"/>
                    </a:lnTo>
                    <a:lnTo>
                      <a:pt x="7" y="15"/>
                    </a:lnTo>
                    <a:lnTo>
                      <a:pt x="14" y="20"/>
                    </a:lnTo>
                    <a:lnTo>
                      <a:pt x="17" y="24"/>
                    </a:lnTo>
                    <a:lnTo>
                      <a:pt x="17" y="30"/>
                    </a:lnTo>
                    <a:lnTo>
                      <a:pt x="16" y="36"/>
                    </a:lnTo>
                    <a:lnTo>
                      <a:pt x="13" y="41"/>
                    </a:lnTo>
                    <a:lnTo>
                      <a:pt x="11" y="43"/>
                    </a:lnTo>
                    <a:lnTo>
                      <a:pt x="5" y="46"/>
                    </a:lnTo>
                    <a:lnTo>
                      <a:pt x="0" y="50"/>
                    </a:lnTo>
                    <a:lnTo>
                      <a:pt x="49" y="53"/>
                    </a:lnTo>
                    <a:lnTo>
                      <a:pt x="49" y="3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89131" name="Freeform 663"/>
            <p:cNvSpPr>
              <a:spLocks/>
            </p:cNvSpPr>
            <p:nvPr/>
          </p:nvSpPr>
          <p:spPr bwMode="auto">
            <a:xfrm>
              <a:off x="3024" y="2242"/>
              <a:ext cx="3068" cy="483"/>
            </a:xfrm>
            <a:custGeom>
              <a:avLst/>
              <a:gdLst>
                <a:gd name="T0" fmla="*/ 0 w 5087"/>
                <a:gd name="T1" fmla="*/ 30 h 684"/>
                <a:gd name="T2" fmla="*/ 54 w 5087"/>
                <a:gd name="T3" fmla="*/ 30 h 684"/>
                <a:gd name="T4" fmla="*/ 54 w 5087"/>
                <a:gd name="T5" fmla="*/ 0 h 684"/>
                <a:gd name="T6" fmla="*/ 0 w 5087"/>
                <a:gd name="T7" fmla="*/ 0 h 6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087" h="684">
                  <a:moveTo>
                    <a:pt x="0" y="683"/>
                  </a:moveTo>
                  <a:lnTo>
                    <a:pt x="5086" y="683"/>
                  </a:lnTo>
                  <a:lnTo>
                    <a:pt x="5086" y="0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32" name="Line 664"/>
            <p:cNvSpPr>
              <a:spLocks noChangeShapeType="1"/>
            </p:cNvSpPr>
            <p:nvPr/>
          </p:nvSpPr>
          <p:spPr bwMode="auto">
            <a:xfrm>
              <a:off x="3026" y="2172"/>
              <a:ext cx="307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89133" name="Group 665"/>
            <p:cNvGrpSpPr>
              <a:grpSpLocks/>
            </p:cNvGrpSpPr>
            <p:nvPr/>
          </p:nvGrpSpPr>
          <p:grpSpPr bwMode="auto">
            <a:xfrm>
              <a:off x="3406" y="2149"/>
              <a:ext cx="216" cy="445"/>
              <a:chOff x="3481" y="1944"/>
              <a:chExt cx="216" cy="445"/>
            </a:xfrm>
          </p:grpSpPr>
          <p:grpSp>
            <p:nvGrpSpPr>
              <p:cNvPr id="89734" name="Group 666"/>
              <p:cNvGrpSpPr>
                <a:grpSpLocks/>
              </p:cNvGrpSpPr>
              <p:nvPr/>
            </p:nvGrpSpPr>
            <p:grpSpPr bwMode="auto">
              <a:xfrm>
                <a:off x="3481" y="2115"/>
                <a:ext cx="216" cy="274"/>
                <a:chOff x="3481" y="1985"/>
                <a:chExt cx="216" cy="274"/>
              </a:xfrm>
            </p:grpSpPr>
            <p:sp>
              <p:nvSpPr>
                <p:cNvPr id="89740" name="Freeform 667"/>
                <p:cNvSpPr>
                  <a:spLocks/>
                </p:cNvSpPr>
                <p:nvPr/>
              </p:nvSpPr>
              <p:spPr bwMode="auto">
                <a:xfrm>
                  <a:off x="3533" y="2118"/>
                  <a:ext cx="148" cy="128"/>
                </a:xfrm>
                <a:custGeom>
                  <a:avLst/>
                  <a:gdLst>
                    <a:gd name="T0" fmla="*/ 0 w 740"/>
                    <a:gd name="T1" fmla="*/ 0 h 514"/>
                    <a:gd name="T2" fmla="*/ 0 w 740"/>
                    <a:gd name="T3" fmla="*/ 0 h 514"/>
                    <a:gd name="T4" fmla="*/ 0 w 740"/>
                    <a:gd name="T5" fmla="*/ 0 h 514"/>
                    <a:gd name="T6" fmla="*/ 0 w 740"/>
                    <a:gd name="T7" fmla="*/ 0 h 514"/>
                    <a:gd name="T8" fmla="*/ 0 w 740"/>
                    <a:gd name="T9" fmla="*/ 0 h 514"/>
                    <a:gd name="T10" fmla="*/ 0 w 740"/>
                    <a:gd name="T11" fmla="*/ 0 h 514"/>
                    <a:gd name="T12" fmla="*/ 0 w 740"/>
                    <a:gd name="T13" fmla="*/ 0 h 51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740" h="514">
                      <a:moveTo>
                        <a:pt x="740" y="428"/>
                      </a:moveTo>
                      <a:lnTo>
                        <a:pt x="524" y="514"/>
                      </a:lnTo>
                      <a:lnTo>
                        <a:pt x="0" y="422"/>
                      </a:lnTo>
                      <a:lnTo>
                        <a:pt x="0" y="0"/>
                      </a:lnTo>
                      <a:lnTo>
                        <a:pt x="482" y="55"/>
                      </a:lnTo>
                      <a:lnTo>
                        <a:pt x="482" y="494"/>
                      </a:lnTo>
                      <a:lnTo>
                        <a:pt x="0" y="409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41" name="Freeform 668"/>
                <p:cNvSpPr>
                  <a:spLocks/>
                </p:cNvSpPr>
                <p:nvPr/>
              </p:nvSpPr>
              <p:spPr bwMode="auto">
                <a:xfrm>
                  <a:off x="3543" y="2129"/>
                  <a:ext cx="75" cy="100"/>
                </a:xfrm>
                <a:custGeom>
                  <a:avLst/>
                  <a:gdLst>
                    <a:gd name="T0" fmla="*/ 0 w 374"/>
                    <a:gd name="T1" fmla="*/ 0 h 400"/>
                    <a:gd name="T2" fmla="*/ 0 w 374"/>
                    <a:gd name="T3" fmla="*/ 0 h 400"/>
                    <a:gd name="T4" fmla="*/ 0 w 374"/>
                    <a:gd name="T5" fmla="*/ 0 h 400"/>
                    <a:gd name="T6" fmla="*/ 0 w 374"/>
                    <a:gd name="T7" fmla="*/ 0 h 400"/>
                    <a:gd name="T8" fmla="*/ 0 w 374"/>
                    <a:gd name="T9" fmla="*/ 0 h 400"/>
                    <a:gd name="T10" fmla="*/ 0 w 374"/>
                    <a:gd name="T11" fmla="*/ 0 h 400"/>
                    <a:gd name="T12" fmla="*/ 0 w 374"/>
                    <a:gd name="T13" fmla="*/ 0 h 400"/>
                    <a:gd name="T14" fmla="*/ 0 w 374"/>
                    <a:gd name="T15" fmla="*/ 0 h 4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74" h="400">
                      <a:moveTo>
                        <a:pt x="8" y="347"/>
                      </a:moveTo>
                      <a:lnTo>
                        <a:pt x="330" y="400"/>
                      </a:lnTo>
                      <a:lnTo>
                        <a:pt x="374" y="395"/>
                      </a:lnTo>
                      <a:lnTo>
                        <a:pt x="374" y="46"/>
                      </a:lnTo>
                      <a:lnTo>
                        <a:pt x="330" y="144"/>
                      </a:lnTo>
                      <a:lnTo>
                        <a:pt x="8" y="99"/>
                      </a:lnTo>
                      <a:lnTo>
                        <a:pt x="0" y="0"/>
                      </a:lnTo>
                      <a:lnTo>
                        <a:pt x="374" y="46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42" name="Freeform 669"/>
                <p:cNvSpPr>
                  <a:spLocks/>
                </p:cNvSpPr>
                <p:nvPr/>
              </p:nvSpPr>
              <p:spPr bwMode="auto">
                <a:xfrm>
                  <a:off x="3629" y="2130"/>
                  <a:ext cx="4" cy="111"/>
                </a:xfrm>
                <a:custGeom>
                  <a:avLst/>
                  <a:gdLst>
                    <a:gd name="T0" fmla="*/ 0 w 17"/>
                    <a:gd name="T1" fmla="*/ 0 h 443"/>
                    <a:gd name="T2" fmla="*/ 0 w 17"/>
                    <a:gd name="T3" fmla="*/ 0 h 443"/>
                    <a:gd name="T4" fmla="*/ 0 w 17"/>
                    <a:gd name="T5" fmla="*/ 0 h 443"/>
                    <a:gd name="T6" fmla="*/ 0 w 17"/>
                    <a:gd name="T7" fmla="*/ 0 h 44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7" h="443">
                      <a:moveTo>
                        <a:pt x="0" y="4"/>
                      </a:moveTo>
                      <a:lnTo>
                        <a:pt x="17" y="0"/>
                      </a:lnTo>
                      <a:lnTo>
                        <a:pt x="17" y="435"/>
                      </a:lnTo>
                      <a:lnTo>
                        <a:pt x="0" y="443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43" name="Freeform 670"/>
                <p:cNvSpPr>
                  <a:spLocks/>
                </p:cNvSpPr>
                <p:nvPr/>
              </p:nvSpPr>
              <p:spPr bwMode="auto">
                <a:xfrm>
                  <a:off x="3481" y="2095"/>
                  <a:ext cx="158" cy="164"/>
                </a:xfrm>
                <a:custGeom>
                  <a:avLst/>
                  <a:gdLst>
                    <a:gd name="T0" fmla="*/ 0 w 789"/>
                    <a:gd name="T1" fmla="*/ 0 h 656"/>
                    <a:gd name="T2" fmla="*/ 0 w 789"/>
                    <a:gd name="T3" fmla="*/ 0 h 656"/>
                    <a:gd name="T4" fmla="*/ 0 w 789"/>
                    <a:gd name="T5" fmla="*/ 0 h 656"/>
                    <a:gd name="T6" fmla="*/ 0 w 789"/>
                    <a:gd name="T7" fmla="*/ 0 h 656"/>
                    <a:gd name="T8" fmla="*/ 0 w 789"/>
                    <a:gd name="T9" fmla="*/ 0 h 656"/>
                    <a:gd name="T10" fmla="*/ 0 w 789"/>
                    <a:gd name="T11" fmla="*/ 0 h 656"/>
                    <a:gd name="T12" fmla="*/ 0 w 789"/>
                    <a:gd name="T13" fmla="*/ 0 h 656"/>
                    <a:gd name="T14" fmla="*/ 0 w 789"/>
                    <a:gd name="T15" fmla="*/ 0 h 656"/>
                    <a:gd name="T16" fmla="*/ 0 w 789"/>
                    <a:gd name="T17" fmla="*/ 0 h 656"/>
                    <a:gd name="T18" fmla="*/ 0 w 789"/>
                    <a:gd name="T19" fmla="*/ 0 h 656"/>
                    <a:gd name="T20" fmla="*/ 0 w 789"/>
                    <a:gd name="T21" fmla="*/ 0 h 656"/>
                    <a:gd name="T22" fmla="*/ 0 w 789"/>
                    <a:gd name="T23" fmla="*/ 0 h 656"/>
                    <a:gd name="T24" fmla="*/ 0 w 789"/>
                    <a:gd name="T25" fmla="*/ 0 h 656"/>
                    <a:gd name="T26" fmla="*/ 0 w 789"/>
                    <a:gd name="T27" fmla="*/ 0 h 656"/>
                    <a:gd name="T28" fmla="*/ 0 w 789"/>
                    <a:gd name="T29" fmla="*/ 0 h 656"/>
                    <a:gd name="T30" fmla="*/ 0 w 789"/>
                    <a:gd name="T31" fmla="*/ 0 h 656"/>
                    <a:gd name="T32" fmla="*/ 0 w 789"/>
                    <a:gd name="T33" fmla="*/ 0 h 656"/>
                    <a:gd name="T34" fmla="*/ 0 w 789"/>
                    <a:gd name="T35" fmla="*/ 0 h 65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789" h="656">
                      <a:moveTo>
                        <a:pt x="700" y="590"/>
                      </a:moveTo>
                      <a:lnTo>
                        <a:pt x="700" y="656"/>
                      </a:lnTo>
                      <a:lnTo>
                        <a:pt x="789" y="621"/>
                      </a:lnTo>
                      <a:lnTo>
                        <a:pt x="789" y="603"/>
                      </a:lnTo>
                      <a:lnTo>
                        <a:pt x="784" y="605"/>
                      </a:lnTo>
                      <a:lnTo>
                        <a:pt x="784" y="123"/>
                      </a:lnTo>
                      <a:lnTo>
                        <a:pt x="608" y="73"/>
                      </a:lnTo>
                      <a:lnTo>
                        <a:pt x="545" y="88"/>
                      </a:lnTo>
                      <a:lnTo>
                        <a:pt x="545" y="58"/>
                      </a:lnTo>
                      <a:lnTo>
                        <a:pt x="537" y="68"/>
                      </a:lnTo>
                      <a:lnTo>
                        <a:pt x="537" y="78"/>
                      </a:lnTo>
                      <a:lnTo>
                        <a:pt x="543" y="88"/>
                      </a:lnTo>
                      <a:lnTo>
                        <a:pt x="6" y="28"/>
                      </a:lnTo>
                      <a:lnTo>
                        <a:pt x="0" y="19"/>
                      </a:lnTo>
                      <a:lnTo>
                        <a:pt x="2" y="9"/>
                      </a:lnTo>
                      <a:lnTo>
                        <a:pt x="8" y="0"/>
                      </a:lnTo>
                      <a:lnTo>
                        <a:pt x="545" y="58"/>
                      </a:lnTo>
                      <a:lnTo>
                        <a:pt x="744" y="13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44" name="Freeform 671"/>
                <p:cNvSpPr>
                  <a:spLocks/>
                </p:cNvSpPr>
                <p:nvPr/>
              </p:nvSpPr>
              <p:spPr bwMode="auto">
                <a:xfrm>
                  <a:off x="3483" y="2085"/>
                  <a:ext cx="140" cy="15"/>
                </a:xfrm>
                <a:custGeom>
                  <a:avLst/>
                  <a:gdLst>
                    <a:gd name="T0" fmla="*/ 0 w 704"/>
                    <a:gd name="T1" fmla="*/ 0 h 60"/>
                    <a:gd name="T2" fmla="*/ 0 w 704"/>
                    <a:gd name="T3" fmla="*/ 0 h 60"/>
                    <a:gd name="T4" fmla="*/ 0 w 704"/>
                    <a:gd name="T5" fmla="*/ 0 h 60"/>
                    <a:gd name="T6" fmla="*/ 0 w 704"/>
                    <a:gd name="T7" fmla="*/ 0 h 60"/>
                    <a:gd name="T8" fmla="*/ 0 w 704"/>
                    <a:gd name="T9" fmla="*/ 0 h 60"/>
                    <a:gd name="T10" fmla="*/ 0 w 704"/>
                    <a:gd name="T11" fmla="*/ 0 h 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704" h="60">
                      <a:moveTo>
                        <a:pt x="704" y="50"/>
                      </a:moveTo>
                      <a:lnTo>
                        <a:pt x="658" y="60"/>
                      </a:lnTo>
                      <a:lnTo>
                        <a:pt x="223" y="15"/>
                      </a:lnTo>
                      <a:lnTo>
                        <a:pt x="272" y="6"/>
                      </a:lnTo>
                      <a:lnTo>
                        <a:pt x="214" y="0"/>
                      </a:lnTo>
                      <a:lnTo>
                        <a:pt x="0" y="4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45" name="Freeform 672"/>
                <p:cNvSpPr>
                  <a:spLocks/>
                </p:cNvSpPr>
                <p:nvPr/>
              </p:nvSpPr>
              <p:spPr bwMode="auto">
                <a:xfrm>
                  <a:off x="3494" y="2104"/>
                  <a:ext cx="25" cy="14"/>
                </a:xfrm>
                <a:custGeom>
                  <a:avLst/>
                  <a:gdLst>
                    <a:gd name="T0" fmla="*/ 0 w 124"/>
                    <a:gd name="T1" fmla="*/ 0 h 56"/>
                    <a:gd name="T2" fmla="*/ 0 w 124"/>
                    <a:gd name="T3" fmla="*/ 0 h 56"/>
                    <a:gd name="T4" fmla="*/ 0 w 124"/>
                    <a:gd name="T5" fmla="*/ 0 h 56"/>
                    <a:gd name="T6" fmla="*/ 0 w 124"/>
                    <a:gd name="T7" fmla="*/ 0 h 5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24" h="56">
                      <a:moveTo>
                        <a:pt x="0" y="0"/>
                      </a:moveTo>
                      <a:lnTo>
                        <a:pt x="0" y="41"/>
                      </a:lnTo>
                      <a:lnTo>
                        <a:pt x="124" y="56"/>
                      </a:lnTo>
                      <a:lnTo>
                        <a:pt x="124" y="14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46" name="Line 673"/>
                <p:cNvSpPr>
                  <a:spLocks noChangeShapeType="1"/>
                </p:cNvSpPr>
                <p:nvPr/>
              </p:nvSpPr>
              <p:spPr bwMode="auto">
                <a:xfrm flipV="1">
                  <a:off x="3519" y="2111"/>
                  <a:ext cx="26" cy="7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47" name="Freeform 674"/>
                <p:cNvSpPr>
                  <a:spLocks/>
                </p:cNvSpPr>
                <p:nvPr/>
              </p:nvSpPr>
              <p:spPr bwMode="auto">
                <a:xfrm>
                  <a:off x="3541" y="2112"/>
                  <a:ext cx="56" cy="10"/>
                </a:xfrm>
                <a:custGeom>
                  <a:avLst/>
                  <a:gdLst>
                    <a:gd name="T0" fmla="*/ 0 w 280"/>
                    <a:gd name="T1" fmla="*/ 0 h 40"/>
                    <a:gd name="T2" fmla="*/ 0 w 280"/>
                    <a:gd name="T3" fmla="*/ 0 h 40"/>
                    <a:gd name="T4" fmla="*/ 0 w 280"/>
                    <a:gd name="T5" fmla="*/ 0 h 40"/>
                    <a:gd name="T6" fmla="*/ 0 w 280"/>
                    <a:gd name="T7" fmla="*/ 0 h 40"/>
                    <a:gd name="T8" fmla="*/ 0 w 28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80" h="40">
                      <a:moveTo>
                        <a:pt x="0" y="0"/>
                      </a:moveTo>
                      <a:lnTo>
                        <a:pt x="198" y="21"/>
                      </a:lnTo>
                      <a:lnTo>
                        <a:pt x="198" y="31"/>
                      </a:lnTo>
                      <a:lnTo>
                        <a:pt x="280" y="40"/>
                      </a:lnTo>
                      <a:lnTo>
                        <a:pt x="280" y="11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48" name="Freeform 675"/>
                <p:cNvSpPr>
                  <a:spLocks/>
                </p:cNvSpPr>
                <p:nvPr/>
              </p:nvSpPr>
              <p:spPr bwMode="auto">
                <a:xfrm>
                  <a:off x="3597" y="2116"/>
                  <a:ext cx="13" cy="6"/>
                </a:xfrm>
                <a:custGeom>
                  <a:avLst/>
                  <a:gdLst>
                    <a:gd name="T0" fmla="*/ 0 w 62"/>
                    <a:gd name="T1" fmla="*/ 0 h 24"/>
                    <a:gd name="T2" fmla="*/ 0 w 62"/>
                    <a:gd name="T3" fmla="*/ 0 h 24"/>
                    <a:gd name="T4" fmla="*/ 0 w 62"/>
                    <a:gd name="T5" fmla="*/ 0 h 2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2" h="24">
                      <a:moveTo>
                        <a:pt x="0" y="24"/>
                      </a:moveTo>
                      <a:lnTo>
                        <a:pt x="62" y="9"/>
                      </a:lnTo>
                      <a:lnTo>
                        <a:pt x="62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49" name="Freeform 676"/>
                <p:cNvSpPr>
                  <a:spLocks/>
                </p:cNvSpPr>
                <p:nvPr/>
              </p:nvSpPr>
              <p:spPr bwMode="auto">
                <a:xfrm>
                  <a:off x="3603" y="2120"/>
                  <a:ext cx="45" cy="6"/>
                </a:xfrm>
                <a:custGeom>
                  <a:avLst/>
                  <a:gdLst>
                    <a:gd name="T0" fmla="*/ 0 w 225"/>
                    <a:gd name="T1" fmla="*/ 0 h 22"/>
                    <a:gd name="T2" fmla="*/ 0 w 225"/>
                    <a:gd name="T3" fmla="*/ 0 h 22"/>
                    <a:gd name="T4" fmla="*/ 0 w 225"/>
                    <a:gd name="T5" fmla="*/ 0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5" h="22">
                      <a:moveTo>
                        <a:pt x="0" y="0"/>
                      </a:moveTo>
                      <a:lnTo>
                        <a:pt x="176" y="22"/>
                      </a:lnTo>
                      <a:lnTo>
                        <a:pt x="225" y="9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50" name="Line 677"/>
                <p:cNvSpPr>
                  <a:spLocks noChangeShapeType="1"/>
                </p:cNvSpPr>
                <p:nvPr/>
              </p:nvSpPr>
              <p:spPr bwMode="auto">
                <a:xfrm>
                  <a:off x="3648" y="2090"/>
                  <a:ext cx="1" cy="15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51" name="Freeform 678"/>
                <p:cNvSpPr>
                  <a:spLocks/>
                </p:cNvSpPr>
                <p:nvPr/>
              </p:nvSpPr>
              <p:spPr bwMode="auto">
                <a:xfrm>
                  <a:off x="3552" y="2228"/>
                  <a:ext cx="69" cy="31"/>
                </a:xfrm>
                <a:custGeom>
                  <a:avLst/>
                  <a:gdLst>
                    <a:gd name="T0" fmla="*/ 0 w 343"/>
                    <a:gd name="T1" fmla="*/ 0 h 126"/>
                    <a:gd name="T2" fmla="*/ 0 w 343"/>
                    <a:gd name="T3" fmla="*/ 0 h 126"/>
                    <a:gd name="T4" fmla="*/ 0 w 343"/>
                    <a:gd name="T5" fmla="*/ 0 h 12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43" h="126">
                      <a:moveTo>
                        <a:pt x="343" y="126"/>
                      </a:moveTo>
                      <a:lnTo>
                        <a:pt x="0" y="6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52" name="Freeform 679"/>
                <p:cNvSpPr>
                  <a:spLocks/>
                </p:cNvSpPr>
                <p:nvPr/>
              </p:nvSpPr>
              <p:spPr bwMode="auto">
                <a:xfrm>
                  <a:off x="3543" y="2129"/>
                  <a:ext cx="1" cy="87"/>
                </a:xfrm>
                <a:custGeom>
                  <a:avLst/>
                  <a:gdLst>
                    <a:gd name="T0" fmla="*/ 0 w 8"/>
                    <a:gd name="T1" fmla="*/ 0 h 347"/>
                    <a:gd name="T2" fmla="*/ 0 w 8"/>
                    <a:gd name="T3" fmla="*/ 0 h 347"/>
                    <a:gd name="T4" fmla="*/ 0 w 8"/>
                    <a:gd name="T5" fmla="*/ 0 h 34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8" h="347">
                      <a:moveTo>
                        <a:pt x="8" y="347"/>
                      </a:moveTo>
                      <a:lnTo>
                        <a:pt x="0" y="33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53" name="Freeform 680"/>
                <p:cNvSpPr>
                  <a:spLocks/>
                </p:cNvSpPr>
                <p:nvPr/>
              </p:nvSpPr>
              <p:spPr bwMode="auto">
                <a:xfrm>
                  <a:off x="3543" y="2154"/>
                  <a:ext cx="75" cy="39"/>
                </a:xfrm>
                <a:custGeom>
                  <a:avLst/>
                  <a:gdLst>
                    <a:gd name="T0" fmla="*/ 0 w 374"/>
                    <a:gd name="T1" fmla="*/ 0 h 156"/>
                    <a:gd name="T2" fmla="*/ 0 w 374"/>
                    <a:gd name="T3" fmla="*/ 0 h 156"/>
                    <a:gd name="T4" fmla="*/ 0 w 374"/>
                    <a:gd name="T5" fmla="*/ 0 h 156"/>
                    <a:gd name="T6" fmla="*/ 0 w 374"/>
                    <a:gd name="T7" fmla="*/ 0 h 156"/>
                    <a:gd name="T8" fmla="*/ 0 w 374"/>
                    <a:gd name="T9" fmla="*/ 0 h 156"/>
                    <a:gd name="T10" fmla="*/ 0 w 374"/>
                    <a:gd name="T11" fmla="*/ 0 h 156"/>
                    <a:gd name="T12" fmla="*/ 0 w 374"/>
                    <a:gd name="T13" fmla="*/ 0 h 156"/>
                    <a:gd name="T14" fmla="*/ 0 w 374"/>
                    <a:gd name="T15" fmla="*/ 0 h 15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74" h="156">
                      <a:moveTo>
                        <a:pt x="8" y="0"/>
                      </a:moveTo>
                      <a:lnTo>
                        <a:pt x="8" y="24"/>
                      </a:lnTo>
                      <a:lnTo>
                        <a:pt x="330" y="69"/>
                      </a:lnTo>
                      <a:lnTo>
                        <a:pt x="374" y="63"/>
                      </a:lnTo>
                      <a:lnTo>
                        <a:pt x="330" y="156"/>
                      </a:lnTo>
                      <a:lnTo>
                        <a:pt x="8" y="109"/>
                      </a:lnTo>
                      <a:lnTo>
                        <a:pt x="0" y="12"/>
                      </a:lnTo>
                      <a:lnTo>
                        <a:pt x="8" y="24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54" name="Freeform 681"/>
                <p:cNvSpPr>
                  <a:spLocks/>
                </p:cNvSpPr>
                <p:nvPr/>
              </p:nvSpPr>
              <p:spPr bwMode="auto">
                <a:xfrm>
                  <a:off x="3543" y="2181"/>
                  <a:ext cx="75" cy="42"/>
                </a:xfrm>
                <a:custGeom>
                  <a:avLst/>
                  <a:gdLst>
                    <a:gd name="T0" fmla="*/ 0 w 374"/>
                    <a:gd name="T1" fmla="*/ 0 h 168"/>
                    <a:gd name="T2" fmla="*/ 0 w 374"/>
                    <a:gd name="T3" fmla="*/ 0 h 168"/>
                    <a:gd name="T4" fmla="*/ 0 w 374"/>
                    <a:gd name="T5" fmla="*/ 0 h 168"/>
                    <a:gd name="T6" fmla="*/ 0 w 374"/>
                    <a:gd name="T7" fmla="*/ 0 h 168"/>
                    <a:gd name="T8" fmla="*/ 0 w 374"/>
                    <a:gd name="T9" fmla="*/ 0 h 168"/>
                    <a:gd name="T10" fmla="*/ 0 w 374"/>
                    <a:gd name="T11" fmla="*/ 0 h 168"/>
                    <a:gd name="T12" fmla="*/ 0 w 374"/>
                    <a:gd name="T13" fmla="*/ 0 h 168"/>
                    <a:gd name="T14" fmla="*/ 0 w 374"/>
                    <a:gd name="T15" fmla="*/ 0 h 16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74" h="168">
                      <a:moveTo>
                        <a:pt x="8" y="0"/>
                      </a:moveTo>
                      <a:lnTo>
                        <a:pt x="8" y="27"/>
                      </a:lnTo>
                      <a:lnTo>
                        <a:pt x="330" y="77"/>
                      </a:lnTo>
                      <a:lnTo>
                        <a:pt x="374" y="72"/>
                      </a:lnTo>
                      <a:lnTo>
                        <a:pt x="330" y="168"/>
                      </a:lnTo>
                      <a:lnTo>
                        <a:pt x="8" y="116"/>
                      </a:lnTo>
                      <a:lnTo>
                        <a:pt x="0" y="17"/>
                      </a:lnTo>
                      <a:lnTo>
                        <a:pt x="8" y="27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55" name="Line 682"/>
                <p:cNvSpPr>
                  <a:spLocks noChangeShapeType="1"/>
                </p:cNvSpPr>
                <p:nvPr/>
              </p:nvSpPr>
              <p:spPr bwMode="auto">
                <a:xfrm>
                  <a:off x="3544" y="2210"/>
                  <a:ext cx="1" cy="6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56" name="Line 683"/>
                <p:cNvSpPr>
                  <a:spLocks noChangeShapeType="1"/>
                </p:cNvSpPr>
                <p:nvPr/>
              </p:nvSpPr>
              <p:spPr bwMode="auto">
                <a:xfrm>
                  <a:off x="3609" y="2223"/>
                  <a:ext cx="1" cy="6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57" name="Line 684"/>
                <p:cNvSpPr>
                  <a:spLocks noChangeShapeType="1"/>
                </p:cNvSpPr>
                <p:nvPr/>
              </p:nvSpPr>
              <p:spPr bwMode="auto">
                <a:xfrm flipV="1">
                  <a:off x="3609" y="2193"/>
                  <a:ext cx="1" cy="7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58" name="Line 685"/>
                <p:cNvSpPr>
                  <a:spLocks noChangeShapeType="1"/>
                </p:cNvSpPr>
                <p:nvPr/>
              </p:nvSpPr>
              <p:spPr bwMode="auto">
                <a:xfrm flipV="1">
                  <a:off x="3609" y="2165"/>
                  <a:ext cx="1" cy="6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59" name="Freeform 686"/>
                <p:cNvSpPr>
                  <a:spLocks/>
                </p:cNvSpPr>
                <p:nvPr/>
              </p:nvSpPr>
              <p:spPr bwMode="auto">
                <a:xfrm>
                  <a:off x="3569" y="2084"/>
                  <a:ext cx="43" cy="16"/>
                </a:xfrm>
                <a:custGeom>
                  <a:avLst/>
                  <a:gdLst>
                    <a:gd name="T0" fmla="*/ 0 w 219"/>
                    <a:gd name="T1" fmla="*/ 0 h 63"/>
                    <a:gd name="T2" fmla="*/ 0 w 219"/>
                    <a:gd name="T3" fmla="*/ 0 h 63"/>
                    <a:gd name="T4" fmla="*/ 0 w 219"/>
                    <a:gd name="T5" fmla="*/ 0 h 63"/>
                    <a:gd name="T6" fmla="*/ 0 w 219"/>
                    <a:gd name="T7" fmla="*/ 0 h 6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9" h="63">
                      <a:moveTo>
                        <a:pt x="213" y="63"/>
                      </a:moveTo>
                      <a:lnTo>
                        <a:pt x="219" y="22"/>
                      </a:lnTo>
                      <a:lnTo>
                        <a:pt x="8" y="0"/>
                      </a:lnTo>
                      <a:lnTo>
                        <a:pt x="0" y="39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60" name="Line 687"/>
                <p:cNvSpPr>
                  <a:spLocks noChangeShapeType="1"/>
                </p:cNvSpPr>
                <p:nvPr/>
              </p:nvSpPr>
              <p:spPr bwMode="auto">
                <a:xfrm>
                  <a:off x="3571" y="2085"/>
                  <a:ext cx="40" cy="13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61" name="Freeform 688"/>
                <p:cNvSpPr>
                  <a:spLocks/>
                </p:cNvSpPr>
                <p:nvPr/>
              </p:nvSpPr>
              <p:spPr bwMode="auto">
                <a:xfrm>
                  <a:off x="3623" y="1991"/>
                  <a:ext cx="64" cy="110"/>
                </a:xfrm>
                <a:custGeom>
                  <a:avLst/>
                  <a:gdLst>
                    <a:gd name="T0" fmla="*/ 0 w 318"/>
                    <a:gd name="T1" fmla="*/ 0 h 438"/>
                    <a:gd name="T2" fmla="*/ 0 w 318"/>
                    <a:gd name="T3" fmla="*/ 0 h 438"/>
                    <a:gd name="T4" fmla="*/ 0 w 318"/>
                    <a:gd name="T5" fmla="*/ 0 h 438"/>
                    <a:gd name="T6" fmla="*/ 0 w 318"/>
                    <a:gd name="T7" fmla="*/ 0 h 438"/>
                    <a:gd name="T8" fmla="*/ 0 w 318"/>
                    <a:gd name="T9" fmla="*/ 0 h 438"/>
                    <a:gd name="T10" fmla="*/ 0 w 318"/>
                    <a:gd name="T11" fmla="*/ 0 h 438"/>
                    <a:gd name="T12" fmla="*/ 0 w 318"/>
                    <a:gd name="T13" fmla="*/ 0 h 43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18" h="438">
                      <a:moveTo>
                        <a:pt x="0" y="425"/>
                      </a:moveTo>
                      <a:lnTo>
                        <a:pt x="32" y="428"/>
                      </a:lnTo>
                      <a:lnTo>
                        <a:pt x="107" y="0"/>
                      </a:lnTo>
                      <a:lnTo>
                        <a:pt x="318" y="83"/>
                      </a:lnTo>
                      <a:lnTo>
                        <a:pt x="318" y="431"/>
                      </a:lnTo>
                      <a:lnTo>
                        <a:pt x="289" y="438"/>
                      </a:lnTo>
                      <a:lnTo>
                        <a:pt x="42" y="371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62" name="Line 689"/>
                <p:cNvSpPr>
                  <a:spLocks noChangeShapeType="1"/>
                </p:cNvSpPr>
                <p:nvPr/>
              </p:nvSpPr>
              <p:spPr bwMode="auto">
                <a:xfrm flipH="1" flipV="1">
                  <a:off x="3527" y="2072"/>
                  <a:ext cx="105" cy="1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63" name="Freeform 690"/>
                <p:cNvSpPr>
                  <a:spLocks/>
                </p:cNvSpPr>
                <p:nvPr/>
              </p:nvSpPr>
              <p:spPr bwMode="auto">
                <a:xfrm>
                  <a:off x="3525" y="1985"/>
                  <a:ext cx="120" cy="100"/>
                </a:xfrm>
                <a:custGeom>
                  <a:avLst/>
                  <a:gdLst>
                    <a:gd name="T0" fmla="*/ 0 w 597"/>
                    <a:gd name="T1" fmla="*/ 0 h 399"/>
                    <a:gd name="T2" fmla="*/ 0 w 597"/>
                    <a:gd name="T3" fmla="*/ 0 h 399"/>
                    <a:gd name="T4" fmla="*/ 0 w 597"/>
                    <a:gd name="T5" fmla="*/ 0 h 39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97" h="399">
                      <a:moveTo>
                        <a:pt x="0" y="399"/>
                      </a:moveTo>
                      <a:lnTo>
                        <a:pt x="79" y="0"/>
                      </a:lnTo>
                      <a:lnTo>
                        <a:pt x="597" y="24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64" name="Freeform 691"/>
                <p:cNvSpPr>
                  <a:spLocks/>
                </p:cNvSpPr>
                <p:nvPr/>
              </p:nvSpPr>
              <p:spPr bwMode="auto">
                <a:xfrm>
                  <a:off x="3621" y="1991"/>
                  <a:ext cx="17" cy="92"/>
                </a:xfrm>
                <a:custGeom>
                  <a:avLst/>
                  <a:gdLst>
                    <a:gd name="T0" fmla="*/ 0 w 82"/>
                    <a:gd name="T1" fmla="*/ 0 h 369"/>
                    <a:gd name="T2" fmla="*/ 0 w 82"/>
                    <a:gd name="T3" fmla="*/ 0 h 369"/>
                    <a:gd name="T4" fmla="*/ 0 w 82"/>
                    <a:gd name="T5" fmla="*/ 0 h 369"/>
                    <a:gd name="T6" fmla="*/ 0 w 82"/>
                    <a:gd name="T7" fmla="*/ 0 h 369"/>
                    <a:gd name="T8" fmla="*/ 0 w 82"/>
                    <a:gd name="T9" fmla="*/ 0 h 36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2" h="369">
                      <a:moveTo>
                        <a:pt x="82" y="0"/>
                      </a:moveTo>
                      <a:lnTo>
                        <a:pt x="13" y="369"/>
                      </a:lnTo>
                      <a:lnTo>
                        <a:pt x="0" y="346"/>
                      </a:lnTo>
                      <a:lnTo>
                        <a:pt x="62" y="8"/>
                      </a:lnTo>
                      <a:lnTo>
                        <a:pt x="72" y="1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65" name="Freeform 692"/>
                <p:cNvSpPr>
                  <a:spLocks/>
                </p:cNvSpPr>
                <p:nvPr/>
              </p:nvSpPr>
              <p:spPr bwMode="auto">
                <a:xfrm>
                  <a:off x="3554" y="1989"/>
                  <a:ext cx="80" cy="88"/>
                </a:xfrm>
                <a:custGeom>
                  <a:avLst/>
                  <a:gdLst>
                    <a:gd name="T0" fmla="*/ 0 w 396"/>
                    <a:gd name="T1" fmla="*/ 0 h 356"/>
                    <a:gd name="T2" fmla="*/ 0 w 396"/>
                    <a:gd name="T3" fmla="*/ 0 h 356"/>
                    <a:gd name="T4" fmla="*/ 0 w 396"/>
                    <a:gd name="T5" fmla="*/ 0 h 356"/>
                    <a:gd name="T6" fmla="*/ 0 w 396"/>
                    <a:gd name="T7" fmla="*/ 0 h 35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96" h="356">
                      <a:moveTo>
                        <a:pt x="396" y="18"/>
                      </a:moveTo>
                      <a:lnTo>
                        <a:pt x="64" y="0"/>
                      </a:lnTo>
                      <a:lnTo>
                        <a:pt x="0" y="325"/>
                      </a:lnTo>
                      <a:lnTo>
                        <a:pt x="334" y="356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66" name="Freeform 693"/>
                <p:cNvSpPr>
                  <a:spLocks/>
                </p:cNvSpPr>
                <p:nvPr/>
              </p:nvSpPr>
              <p:spPr bwMode="auto">
                <a:xfrm>
                  <a:off x="3561" y="1999"/>
                  <a:ext cx="63" cy="69"/>
                </a:xfrm>
                <a:custGeom>
                  <a:avLst/>
                  <a:gdLst>
                    <a:gd name="T0" fmla="*/ 0 w 316"/>
                    <a:gd name="T1" fmla="*/ 0 h 278"/>
                    <a:gd name="T2" fmla="*/ 0 w 316"/>
                    <a:gd name="T3" fmla="*/ 0 h 278"/>
                    <a:gd name="T4" fmla="*/ 0 w 316"/>
                    <a:gd name="T5" fmla="*/ 0 h 278"/>
                    <a:gd name="T6" fmla="*/ 0 w 316"/>
                    <a:gd name="T7" fmla="*/ 0 h 278"/>
                    <a:gd name="T8" fmla="*/ 0 w 316"/>
                    <a:gd name="T9" fmla="*/ 0 h 278"/>
                    <a:gd name="T10" fmla="*/ 0 w 316"/>
                    <a:gd name="T11" fmla="*/ 0 h 278"/>
                    <a:gd name="T12" fmla="*/ 0 w 316"/>
                    <a:gd name="T13" fmla="*/ 0 h 278"/>
                    <a:gd name="T14" fmla="*/ 0 w 316"/>
                    <a:gd name="T15" fmla="*/ 0 h 278"/>
                    <a:gd name="T16" fmla="*/ 0 w 316"/>
                    <a:gd name="T17" fmla="*/ 0 h 278"/>
                    <a:gd name="T18" fmla="*/ 0 w 316"/>
                    <a:gd name="T19" fmla="*/ 0 h 278"/>
                    <a:gd name="T20" fmla="*/ 0 w 316"/>
                    <a:gd name="T21" fmla="*/ 0 h 278"/>
                    <a:gd name="T22" fmla="*/ 0 w 316"/>
                    <a:gd name="T23" fmla="*/ 0 h 278"/>
                    <a:gd name="T24" fmla="*/ 0 w 316"/>
                    <a:gd name="T25" fmla="*/ 0 h 278"/>
                    <a:gd name="T26" fmla="*/ 0 w 316"/>
                    <a:gd name="T27" fmla="*/ 0 h 278"/>
                    <a:gd name="T28" fmla="*/ 0 w 316"/>
                    <a:gd name="T29" fmla="*/ 0 h 278"/>
                    <a:gd name="T30" fmla="*/ 0 w 316"/>
                    <a:gd name="T31" fmla="*/ 0 h 27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316" h="278">
                      <a:moveTo>
                        <a:pt x="296" y="270"/>
                      </a:moveTo>
                      <a:lnTo>
                        <a:pt x="297" y="258"/>
                      </a:lnTo>
                      <a:lnTo>
                        <a:pt x="274" y="255"/>
                      </a:lnTo>
                      <a:lnTo>
                        <a:pt x="271" y="268"/>
                      </a:lnTo>
                      <a:lnTo>
                        <a:pt x="268" y="275"/>
                      </a:lnTo>
                      <a:lnTo>
                        <a:pt x="259" y="278"/>
                      </a:lnTo>
                      <a:lnTo>
                        <a:pt x="12" y="256"/>
                      </a:lnTo>
                      <a:lnTo>
                        <a:pt x="5" y="251"/>
                      </a:lnTo>
                      <a:lnTo>
                        <a:pt x="0" y="245"/>
                      </a:lnTo>
                      <a:lnTo>
                        <a:pt x="48" y="9"/>
                      </a:lnTo>
                      <a:lnTo>
                        <a:pt x="51" y="2"/>
                      </a:lnTo>
                      <a:lnTo>
                        <a:pt x="59" y="0"/>
                      </a:lnTo>
                      <a:lnTo>
                        <a:pt x="306" y="12"/>
                      </a:lnTo>
                      <a:lnTo>
                        <a:pt x="314" y="17"/>
                      </a:lnTo>
                      <a:lnTo>
                        <a:pt x="316" y="26"/>
                      </a:lnTo>
                      <a:lnTo>
                        <a:pt x="271" y="268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67" name="Freeform 694"/>
                <p:cNvSpPr>
                  <a:spLocks/>
                </p:cNvSpPr>
                <p:nvPr/>
              </p:nvSpPr>
              <p:spPr bwMode="auto">
                <a:xfrm>
                  <a:off x="3616" y="2057"/>
                  <a:ext cx="5" cy="3"/>
                </a:xfrm>
                <a:custGeom>
                  <a:avLst/>
                  <a:gdLst>
                    <a:gd name="T0" fmla="*/ 0 w 24"/>
                    <a:gd name="T1" fmla="*/ 0 h 14"/>
                    <a:gd name="T2" fmla="*/ 0 w 24"/>
                    <a:gd name="T3" fmla="*/ 0 h 14"/>
                    <a:gd name="T4" fmla="*/ 0 w 24"/>
                    <a:gd name="T5" fmla="*/ 0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14">
                      <a:moveTo>
                        <a:pt x="0" y="0"/>
                      </a:moveTo>
                      <a:lnTo>
                        <a:pt x="24" y="1"/>
                      </a:lnTo>
                      <a:lnTo>
                        <a:pt x="23" y="14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68" name="Freeform 695"/>
                <p:cNvSpPr>
                  <a:spLocks/>
                </p:cNvSpPr>
                <p:nvPr/>
              </p:nvSpPr>
              <p:spPr bwMode="auto">
                <a:xfrm>
                  <a:off x="3617" y="2052"/>
                  <a:ext cx="5" cy="3"/>
                </a:xfrm>
                <a:custGeom>
                  <a:avLst/>
                  <a:gdLst>
                    <a:gd name="T0" fmla="*/ 0 w 25"/>
                    <a:gd name="T1" fmla="*/ 0 h 11"/>
                    <a:gd name="T2" fmla="*/ 0 w 25"/>
                    <a:gd name="T3" fmla="*/ 0 h 11"/>
                    <a:gd name="T4" fmla="*/ 0 w 25"/>
                    <a:gd name="T5" fmla="*/ 0 h 1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5" h="11">
                      <a:moveTo>
                        <a:pt x="24" y="11"/>
                      </a:moveTo>
                      <a:lnTo>
                        <a:pt x="25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69" name="Freeform 696"/>
                <p:cNvSpPr>
                  <a:spLocks/>
                </p:cNvSpPr>
                <p:nvPr/>
              </p:nvSpPr>
              <p:spPr bwMode="auto">
                <a:xfrm>
                  <a:off x="3618" y="2046"/>
                  <a:ext cx="5" cy="3"/>
                </a:xfrm>
                <a:custGeom>
                  <a:avLst/>
                  <a:gdLst>
                    <a:gd name="T0" fmla="*/ 0 w 24"/>
                    <a:gd name="T1" fmla="*/ 0 h 14"/>
                    <a:gd name="T2" fmla="*/ 0 w 24"/>
                    <a:gd name="T3" fmla="*/ 0 h 14"/>
                    <a:gd name="T4" fmla="*/ 0 w 24"/>
                    <a:gd name="T5" fmla="*/ 0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14">
                      <a:moveTo>
                        <a:pt x="0" y="0"/>
                      </a:moveTo>
                      <a:lnTo>
                        <a:pt x="24" y="2"/>
                      </a:lnTo>
                      <a:lnTo>
                        <a:pt x="21" y="14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70" name="Freeform 697"/>
                <p:cNvSpPr>
                  <a:spLocks/>
                </p:cNvSpPr>
                <p:nvPr/>
              </p:nvSpPr>
              <p:spPr bwMode="auto">
                <a:xfrm>
                  <a:off x="3619" y="2040"/>
                  <a:ext cx="4" cy="4"/>
                </a:xfrm>
                <a:custGeom>
                  <a:avLst/>
                  <a:gdLst>
                    <a:gd name="T0" fmla="*/ 0 w 24"/>
                    <a:gd name="T1" fmla="*/ 0 h 15"/>
                    <a:gd name="T2" fmla="*/ 0 w 24"/>
                    <a:gd name="T3" fmla="*/ 0 h 15"/>
                    <a:gd name="T4" fmla="*/ 0 w 24"/>
                    <a:gd name="T5" fmla="*/ 0 h 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15">
                      <a:moveTo>
                        <a:pt x="23" y="15"/>
                      </a:moveTo>
                      <a:lnTo>
                        <a:pt x="24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71" name="Freeform 698"/>
                <p:cNvSpPr>
                  <a:spLocks/>
                </p:cNvSpPr>
                <p:nvPr/>
              </p:nvSpPr>
              <p:spPr bwMode="auto">
                <a:xfrm>
                  <a:off x="3620" y="2036"/>
                  <a:ext cx="4" cy="2"/>
                </a:xfrm>
                <a:custGeom>
                  <a:avLst/>
                  <a:gdLst>
                    <a:gd name="T0" fmla="*/ 0 w 24"/>
                    <a:gd name="T1" fmla="*/ 0 h 11"/>
                    <a:gd name="T2" fmla="*/ 0 w 24"/>
                    <a:gd name="T3" fmla="*/ 0 h 11"/>
                    <a:gd name="T4" fmla="*/ 0 w 24"/>
                    <a:gd name="T5" fmla="*/ 0 h 1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11">
                      <a:moveTo>
                        <a:pt x="0" y="0"/>
                      </a:moveTo>
                      <a:lnTo>
                        <a:pt x="24" y="1"/>
                      </a:lnTo>
                      <a:lnTo>
                        <a:pt x="22" y="11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72" name="Freeform 699"/>
                <p:cNvSpPr>
                  <a:spLocks/>
                </p:cNvSpPr>
                <p:nvPr/>
              </p:nvSpPr>
              <p:spPr bwMode="auto">
                <a:xfrm>
                  <a:off x="3620" y="2031"/>
                  <a:ext cx="5" cy="3"/>
                </a:xfrm>
                <a:custGeom>
                  <a:avLst/>
                  <a:gdLst>
                    <a:gd name="T0" fmla="*/ 0 w 25"/>
                    <a:gd name="T1" fmla="*/ 0 h 11"/>
                    <a:gd name="T2" fmla="*/ 0 w 25"/>
                    <a:gd name="T3" fmla="*/ 0 h 11"/>
                    <a:gd name="T4" fmla="*/ 0 w 25"/>
                    <a:gd name="T5" fmla="*/ 0 h 1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5" h="11">
                      <a:moveTo>
                        <a:pt x="24" y="11"/>
                      </a:moveTo>
                      <a:lnTo>
                        <a:pt x="25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73" name="Freeform 700"/>
                <p:cNvSpPr>
                  <a:spLocks/>
                </p:cNvSpPr>
                <p:nvPr/>
              </p:nvSpPr>
              <p:spPr bwMode="auto">
                <a:xfrm>
                  <a:off x="3621" y="2025"/>
                  <a:ext cx="4" cy="3"/>
                </a:xfrm>
                <a:custGeom>
                  <a:avLst/>
                  <a:gdLst>
                    <a:gd name="T0" fmla="*/ 0 w 22"/>
                    <a:gd name="T1" fmla="*/ 0 h 12"/>
                    <a:gd name="T2" fmla="*/ 0 w 22"/>
                    <a:gd name="T3" fmla="*/ 0 h 12"/>
                    <a:gd name="T4" fmla="*/ 0 w 22"/>
                    <a:gd name="T5" fmla="*/ 0 h 1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12">
                      <a:moveTo>
                        <a:pt x="0" y="0"/>
                      </a:moveTo>
                      <a:lnTo>
                        <a:pt x="22" y="1"/>
                      </a:lnTo>
                      <a:lnTo>
                        <a:pt x="21" y="12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74" name="Freeform 701"/>
                <p:cNvSpPr>
                  <a:spLocks/>
                </p:cNvSpPr>
                <p:nvPr/>
              </p:nvSpPr>
              <p:spPr bwMode="auto">
                <a:xfrm>
                  <a:off x="3622" y="2020"/>
                  <a:ext cx="5" cy="3"/>
                </a:xfrm>
                <a:custGeom>
                  <a:avLst/>
                  <a:gdLst>
                    <a:gd name="T0" fmla="*/ 0 w 24"/>
                    <a:gd name="T1" fmla="*/ 0 h 14"/>
                    <a:gd name="T2" fmla="*/ 0 w 24"/>
                    <a:gd name="T3" fmla="*/ 0 h 14"/>
                    <a:gd name="T4" fmla="*/ 0 w 24"/>
                    <a:gd name="T5" fmla="*/ 0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14">
                      <a:moveTo>
                        <a:pt x="21" y="14"/>
                      </a:moveTo>
                      <a:lnTo>
                        <a:pt x="24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75" name="Freeform 702"/>
                <p:cNvSpPr>
                  <a:spLocks/>
                </p:cNvSpPr>
                <p:nvPr/>
              </p:nvSpPr>
              <p:spPr bwMode="auto">
                <a:xfrm>
                  <a:off x="3622" y="2014"/>
                  <a:ext cx="5" cy="4"/>
                </a:xfrm>
                <a:custGeom>
                  <a:avLst/>
                  <a:gdLst>
                    <a:gd name="T0" fmla="*/ 0 w 25"/>
                    <a:gd name="T1" fmla="*/ 0 h 13"/>
                    <a:gd name="T2" fmla="*/ 0 w 25"/>
                    <a:gd name="T3" fmla="*/ 0 h 13"/>
                    <a:gd name="T4" fmla="*/ 0 w 25"/>
                    <a:gd name="T5" fmla="*/ 0 h 13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5" h="13">
                      <a:moveTo>
                        <a:pt x="0" y="0"/>
                      </a:moveTo>
                      <a:lnTo>
                        <a:pt x="25" y="2"/>
                      </a:lnTo>
                      <a:lnTo>
                        <a:pt x="24" y="13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76" name="Freeform 703"/>
                <p:cNvSpPr>
                  <a:spLocks/>
                </p:cNvSpPr>
                <p:nvPr/>
              </p:nvSpPr>
              <p:spPr bwMode="auto">
                <a:xfrm>
                  <a:off x="3623" y="2009"/>
                  <a:ext cx="5" cy="4"/>
                </a:xfrm>
                <a:custGeom>
                  <a:avLst/>
                  <a:gdLst>
                    <a:gd name="T0" fmla="*/ 0 w 24"/>
                    <a:gd name="T1" fmla="*/ 0 h 14"/>
                    <a:gd name="T2" fmla="*/ 0 w 24"/>
                    <a:gd name="T3" fmla="*/ 0 h 14"/>
                    <a:gd name="T4" fmla="*/ 0 w 24"/>
                    <a:gd name="T5" fmla="*/ 0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14">
                      <a:moveTo>
                        <a:pt x="21" y="14"/>
                      </a:moveTo>
                      <a:lnTo>
                        <a:pt x="24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77" name="Line 704"/>
                <p:cNvSpPr>
                  <a:spLocks noChangeShapeType="1"/>
                </p:cNvSpPr>
                <p:nvPr/>
              </p:nvSpPr>
              <p:spPr bwMode="auto">
                <a:xfrm flipH="1" flipV="1">
                  <a:off x="3620" y="2007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78" name="Freeform 705"/>
                <p:cNvSpPr>
                  <a:spLocks/>
                </p:cNvSpPr>
                <p:nvPr/>
              </p:nvSpPr>
              <p:spPr bwMode="auto">
                <a:xfrm>
                  <a:off x="3567" y="2004"/>
                  <a:ext cx="53" cy="56"/>
                </a:xfrm>
                <a:custGeom>
                  <a:avLst/>
                  <a:gdLst>
                    <a:gd name="T0" fmla="*/ 0 w 263"/>
                    <a:gd name="T1" fmla="*/ 0 h 227"/>
                    <a:gd name="T2" fmla="*/ 0 w 263"/>
                    <a:gd name="T3" fmla="*/ 0 h 227"/>
                    <a:gd name="T4" fmla="*/ 0 w 263"/>
                    <a:gd name="T5" fmla="*/ 0 h 227"/>
                    <a:gd name="T6" fmla="*/ 0 w 263"/>
                    <a:gd name="T7" fmla="*/ 0 h 227"/>
                    <a:gd name="T8" fmla="*/ 0 w 263"/>
                    <a:gd name="T9" fmla="*/ 0 h 227"/>
                    <a:gd name="T10" fmla="*/ 0 w 263"/>
                    <a:gd name="T11" fmla="*/ 0 h 227"/>
                    <a:gd name="T12" fmla="*/ 0 w 263"/>
                    <a:gd name="T13" fmla="*/ 0 h 227"/>
                    <a:gd name="T14" fmla="*/ 0 w 263"/>
                    <a:gd name="T15" fmla="*/ 0 h 227"/>
                    <a:gd name="T16" fmla="*/ 0 w 263"/>
                    <a:gd name="T17" fmla="*/ 0 h 22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3" h="227">
                      <a:moveTo>
                        <a:pt x="263" y="15"/>
                      </a:moveTo>
                      <a:lnTo>
                        <a:pt x="193" y="5"/>
                      </a:lnTo>
                      <a:lnTo>
                        <a:pt x="121" y="0"/>
                      </a:lnTo>
                      <a:lnTo>
                        <a:pt x="51" y="4"/>
                      </a:lnTo>
                      <a:lnTo>
                        <a:pt x="45" y="5"/>
                      </a:lnTo>
                      <a:lnTo>
                        <a:pt x="43" y="8"/>
                      </a:lnTo>
                      <a:lnTo>
                        <a:pt x="24" y="80"/>
                      </a:lnTo>
                      <a:lnTo>
                        <a:pt x="8" y="154"/>
                      </a:lnTo>
                      <a:lnTo>
                        <a:pt x="0" y="227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79" name="Freeform 706"/>
                <p:cNvSpPr>
                  <a:spLocks/>
                </p:cNvSpPr>
                <p:nvPr/>
              </p:nvSpPr>
              <p:spPr bwMode="auto">
                <a:xfrm>
                  <a:off x="3557" y="2056"/>
                  <a:ext cx="5" cy="4"/>
                </a:xfrm>
                <a:custGeom>
                  <a:avLst/>
                  <a:gdLst>
                    <a:gd name="T0" fmla="*/ 0 w 24"/>
                    <a:gd name="T1" fmla="*/ 0 h 16"/>
                    <a:gd name="T2" fmla="*/ 0 w 24"/>
                    <a:gd name="T3" fmla="*/ 0 h 16"/>
                    <a:gd name="T4" fmla="*/ 0 w 24"/>
                    <a:gd name="T5" fmla="*/ 0 h 1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16">
                      <a:moveTo>
                        <a:pt x="24" y="2"/>
                      </a:moveTo>
                      <a:lnTo>
                        <a:pt x="1" y="0"/>
                      </a:lnTo>
                      <a:lnTo>
                        <a:pt x="0" y="16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80" name="Freeform 707"/>
                <p:cNvSpPr>
                  <a:spLocks/>
                </p:cNvSpPr>
                <p:nvPr/>
              </p:nvSpPr>
              <p:spPr bwMode="auto">
                <a:xfrm>
                  <a:off x="3558" y="2051"/>
                  <a:ext cx="4" cy="2"/>
                </a:xfrm>
                <a:custGeom>
                  <a:avLst/>
                  <a:gdLst>
                    <a:gd name="T0" fmla="*/ 0 w 21"/>
                    <a:gd name="T1" fmla="*/ 0 h 9"/>
                    <a:gd name="T2" fmla="*/ 0 w 21"/>
                    <a:gd name="T3" fmla="*/ 0 h 9"/>
                    <a:gd name="T4" fmla="*/ 0 w 21"/>
                    <a:gd name="T5" fmla="*/ 0 h 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" h="9">
                      <a:moveTo>
                        <a:pt x="0" y="9"/>
                      </a:moveTo>
                      <a:lnTo>
                        <a:pt x="2" y="0"/>
                      </a:lnTo>
                      <a:lnTo>
                        <a:pt x="21" y="4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81" name="Freeform 708"/>
                <p:cNvSpPr>
                  <a:spLocks/>
                </p:cNvSpPr>
                <p:nvPr/>
              </p:nvSpPr>
              <p:spPr bwMode="auto">
                <a:xfrm>
                  <a:off x="3559" y="2046"/>
                  <a:ext cx="4" cy="1"/>
                </a:xfrm>
                <a:custGeom>
                  <a:avLst/>
                  <a:gdLst>
                    <a:gd name="T0" fmla="*/ 0 w 21"/>
                    <a:gd name="T1" fmla="*/ 0 h 6"/>
                    <a:gd name="T2" fmla="*/ 0 w 21"/>
                    <a:gd name="T3" fmla="*/ 0 h 6"/>
                    <a:gd name="T4" fmla="*/ 0 w 21"/>
                    <a:gd name="T5" fmla="*/ 0 h 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" h="6">
                      <a:moveTo>
                        <a:pt x="21" y="1"/>
                      </a:moveTo>
                      <a:lnTo>
                        <a:pt x="3" y="0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82" name="Line 709"/>
                <p:cNvSpPr>
                  <a:spLocks noChangeShapeType="1"/>
                </p:cNvSpPr>
                <p:nvPr/>
              </p:nvSpPr>
              <p:spPr bwMode="auto">
                <a:xfrm flipV="1">
                  <a:off x="3560" y="2040"/>
                  <a:ext cx="1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83" name="Line 710"/>
                <p:cNvSpPr>
                  <a:spLocks noChangeShapeType="1"/>
                </p:cNvSpPr>
                <p:nvPr/>
              </p:nvSpPr>
              <p:spPr bwMode="auto">
                <a:xfrm>
                  <a:off x="3560" y="2040"/>
                  <a:ext cx="4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84" name="Freeform 711"/>
                <p:cNvSpPr>
                  <a:spLocks/>
                </p:cNvSpPr>
                <p:nvPr/>
              </p:nvSpPr>
              <p:spPr bwMode="auto">
                <a:xfrm>
                  <a:off x="3560" y="2035"/>
                  <a:ext cx="5" cy="2"/>
                </a:xfrm>
                <a:custGeom>
                  <a:avLst/>
                  <a:gdLst>
                    <a:gd name="T0" fmla="*/ 0 w 22"/>
                    <a:gd name="T1" fmla="*/ 0 h 7"/>
                    <a:gd name="T2" fmla="*/ 0 w 22"/>
                    <a:gd name="T3" fmla="*/ 0 h 7"/>
                    <a:gd name="T4" fmla="*/ 0 w 22"/>
                    <a:gd name="T5" fmla="*/ 0 h 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7">
                      <a:moveTo>
                        <a:pt x="22" y="2"/>
                      </a:moveTo>
                      <a:lnTo>
                        <a:pt x="1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85" name="Freeform 712"/>
                <p:cNvSpPr>
                  <a:spLocks/>
                </p:cNvSpPr>
                <p:nvPr/>
              </p:nvSpPr>
              <p:spPr bwMode="auto">
                <a:xfrm>
                  <a:off x="3561" y="2030"/>
                  <a:ext cx="4" cy="2"/>
                </a:xfrm>
                <a:custGeom>
                  <a:avLst/>
                  <a:gdLst>
                    <a:gd name="T0" fmla="*/ 0 w 21"/>
                    <a:gd name="T1" fmla="*/ 0 h 6"/>
                    <a:gd name="T2" fmla="*/ 0 w 21"/>
                    <a:gd name="T3" fmla="*/ 0 h 6"/>
                    <a:gd name="T4" fmla="*/ 0 w 21"/>
                    <a:gd name="T5" fmla="*/ 0 h 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" h="6">
                      <a:moveTo>
                        <a:pt x="0" y="6"/>
                      </a:moveTo>
                      <a:lnTo>
                        <a:pt x="3" y="0"/>
                      </a:lnTo>
                      <a:lnTo>
                        <a:pt x="21" y="2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86" name="Freeform 713"/>
                <p:cNvSpPr>
                  <a:spLocks/>
                </p:cNvSpPr>
                <p:nvPr/>
              </p:nvSpPr>
              <p:spPr bwMode="auto">
                <a:xfrm>
                  <a:off x="3562" y="2026"/>
                  <a:ext cx="4" cy="1"/>
                </a:xfrm>
                <a:custGeom>
                  <a:avLst/>
                  <a:gdLst>
                    <a:gd name="T0" fmla="*/ 0 w 22"/>
                    <a:gd name="T1" fmla="*/ 0 h 6"/>
                    <a:gd name="T2" fmla="*/ 0 w 22"/>
                    <a:gd name="T3" fmla="*/ 0 h 6"/>
                    <a:gd name="T4" fmla="*/ 0 w 22"/>
                    <a:gd name="T5" fmla="*/ 0 h 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6">
                      <a:moveTo>
                        <a:pt x="22" y="1"/>
                      </a:moveTo>
                      <a:lnTo>
                        <a:pt x="0" y="0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87" name="Freeform 714"/>
                <p:cNvSpPr>
                  <a:spLocks/>
                </p:cNvSpPr>
                <p:nvPr/>
              </p:nvSpPr>
              <p:spPr bwMode="auto">
                <a:xfrm>
                  <a:off x="3563" y="2021"/>
                  <a:ext cx="4" cy="2"/>
                </a:xfrm>
                <a:custGeom>
                  <a:avLst/>
                  <a:gdLst>
                    <a:gd name="T0" fmla="*/ 0 w 21"/>
                    <a:gd name="T1" fmla="*/ 0 h 8"/>
                    <a:gd name="T2" fmla="*/ 0 w 21"/>
                    <a:gd name="T3" fmla="*/ 0 h 8"/>
                    <a:gd name="T4" fmla="*/ 0 w 21"/>
                    <a:gd name="T5" fmla="*/ 0 h 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" h="8">
                      <a:moveTo>
                        <a:pt x="0" y="8"/>
                      </a:moveTo>
                      <a:lnTo>
                        <a:pt x="1" y="0"/>
                      </a:lnTo>
                      <a:lnTo>
                        <a:pt x="21" y="1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88" name="Freeform 715"/>
                <p:cNvSpPr>
                  <a:spLocks/>
                </p:cNvSpPr>
                <p:nvPr/>
              </p:nvSpPr>
              <p:spPr bwMode="auto">
                <a:xfrm>
                  <a:off x="3564" y="2016"/>
                  <a:ext cx="4" cy="1"/>
                </a:xfrm>
                <a:custGeom>
                  <a:avLst/>
                  <a:gdLst>
                    <a:gd name="T0" fmla="*/ 0 w 20"/>
                    <a:gd name="T1" fmla="*/ 0 h 7"/>
                    <a:gd name="T2" fmla="*/ 0 w 20"/>
                    <a:gd name="T3" fmla="*/ 0 h 7"/>
                    <a:gd name="T4" fmla="*/ 0 w 20"/>
                    <a:gd name="T5" fmla="*/ 0 h 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0" h="7">
                      <a:moveTo>
                        <a:pt x="20" y="1"/>
                      </a:moveTo>
                      <a:lnTo>
                        <a:pt x="0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89" name="Freeform 716"/>
                <p:cNvSpPr>
                  <a:spLocks/>
                </p:cNvSpPr>
                <p:nvPr/>
              </p:nvSpPr>
              <p:spPr bwMode="auto">
                <a:xfrm>
                  <a:off x="3564" y="2010"/>
                  <a:ext cx="4" cy="2"/>
                </a:xfrm>
                <a:custGeom>
                  <a:avLst/>
                  <a:gdLst>
                    <a:gd name="T0" fmla="*/ 0 w 21"/>
                    <a:gd name="T1" fmla="*/ 0 h 10"/>
                    <a:gd name="T2" fmla="*/ 0 w 21"/>
                    <a:gd name="T3" fmla="*/ 0 h 10"/>
                    <a:gd name="T4" fmla="*/ 0 w 21"/>
                    <a:gd name="T5" fmla="*/ 0 h 1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" h="10">
                      <a:moveTo>
                        <a:pt x="0" y="10"/>
                      </a:moveTo>
                      <a:lnTo>
                        <a:pt x="3" y="0"/>
                      </a:lnTo>
                      <a:lnTo>
                        <a:pt x="21" y="3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90" name="Freeform 717"/>
                <p:cNvSpPr>
                  <a:spLocks/>
                </p:cNvSpPr>
                <p:nvPr/>
              </p:nvSpPr>
              <p:spPr bwMode="auto">
                <a:xfrm>
                  <a:off x="3565" y="2005"/>
                  <a:ext cx="4" cy="2"/>
                </a:xfrm>
                <a:custGeom>
                  <a:avLst/>
                  <a:gdLst>
                    <a:gd name="T0" fmla="*/ 0 w 21"/>
                    <a:gd name="T1" fmla="*/ 0 h 6"/>
                    <a:gd name="T2" fmla="*/ 0 w 21"/>
                    <a:gd name="T3" fmla="*/ 0 h 6"/>
                    <a:gd name="T4" fmla="*/ 0 w 21"/>
                    <a:gd name="T5" fmla="*/ 0 h 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" h="6">
                      <a:moveTo>
                        <a:pt x="21" y="1"/>
                      </a:moveTo>
                      <a:lnTo>
                        <a:pt x="0" y="0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91" name="Line 718"/>
                <p:cNvSpPr>
                  <a:spLocks noChangeShapeType="1"/>
                </p:cNvSpPr>
                <p:nvPr/>
              </p:nvSpPr>
              <p:spPr bwMode="auto">
                <a:xfrm flipH="1">
                  <a:off x="3548" y="1987"/>
                  <a:ext cx="15" cy="88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92" name="Line 719"/>
                <p:cNvSpPr>
                  <a:spLocks noChangeShapeType="1"/>
                </p:cNvSpPr>
                <p:nvPr/>
              </p:nvSpPr>
              <p:spPr bwMode="auto">
                <a:xfrm flipH="1" flipV="1">
                  <a:off x="3554" y="2070"/>
                  <a:ext cx="3" cy="6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93" name="Freeform 720"/>
                <p:cNvSpPr>
                  <a:spLocks/>
                </p:cNvSpPr>
                <p:nvPr/>
              </p:nvSpPr>
              <p:spPr bwMode="auto">
                <a:xfrm>
                  <a:off x="3628" y="2007"/>
                  <a:ext cx="11" cy="47"/>
                </a:xfrm>
                <a:custGeom>
                  <a:avLst/>
                  <a:gdLst>
                    <a:gd name="T0" fmla="*/ 0 w 53"/>
                    <a:gd name="T1" fmla="*/ 0 h 188"/>
                    <a:gd name="T2" fmla="*/ 0 w 53"/>
                    <a:gd name="T3" fmla="*/ 0 h 188"/>
                    <a:gd name="T4" fmla="*/ 0 w 53"/>
                    <a:gd name="T5" fmla="*/ 0 h 18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3" h="188">
                      <a:moveTo>
                        <a:pt x="0" y="186"/>
                      </a:moveTo>
                      <a:lnTo>
                        <a:pt x="18" y="188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94" name="Line 721"/>
                <p:cNvSpPr>
                  <a:spLocks noChangeShapeType="1"/>
                </p:cNvSpPr>
                <p:nvPr/>
              </p:nvSpPr>
              <p:spPr bwMode="auto">
                <a:xfrm flipH="1">
                  <a:off x="3635" y="2007"/>
                  <a:ext cx="4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95" name="Line 722"/>
                <p:cNvSpPr>
                  <a:spLocks noChangeShapeType="1"/>
                </p:cNvSpPr>
                <p:nvPr/>
              </p:nvSpPr>
              <p:spPr bwMode="auto">
                <a:xfrm>
                  <a:off x="3681" y="2100"/>
                  <a:ext cx="1" cy="125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96" name="Freeform 723"/>
                <p:cNvSpPr>
                  <a:spLocks/>
                </p:cNvSpPr>
                <p:nvPr/>
              </p:nvSpPr>
              <p:spPr bwMode="auto">
                <a:xfrm>
                  <a:off x="3681" y="2121"/>
                  <a:ext cx="16" cy="95"/>
                </a:xfrm>
                <a:custGeom>
                  <a:avLst/>
                  <a:gdLst>
                    <a:gd name="T0" fmla="*/ 0 w 79"/>
                    <a:gd name="T1" fmla="*/ 0 h 377"/>
                    <a:gd name="T2" fmla="*/ 0 w 79"/>
                    <a:gd name="T3" fmla="*/ 0 h 377"/>
                    <a:gd name="T4" fmla="*/ 0 w 79"/>
                    <a:gd name="T5" fmla="*/ 0 h 377"/>
                    <a:gd name="T6" fmla="*/ 0 w 79"/>
                    <a:gd name="T7" fmla="*/ 0 h 377"/>
                    <a:gd name="T8" fmla="*/ 0 w 79"/>
                    <a:gd name="T9" fmla="*/ 0 h 377"/>
                    <a:gd name="T10" fmla="*/ 0 w 79"/>
                    <a:gd name="T11" fmla="*/ 0 h 377"/>
                    <a:gd name="T12" fmla="*/ 0 w 79"/>
                    <a:gd name="T13" fmla="*/ 0 h 377"/>
                    <a:gd name="T14" fmla="*/ 0 w 79"/>
                    <a:gd name="T15" fmla="*/ 0 h 377"/>
                    <a:gd name="T16" fmla="*/ 0 w 79"/>
                    <a:gd name="T17" fmla="*/ 0 h 37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79" h="377">
                      <a:moveTo>
                        <a:pt x="0" y="377"/>
                      </a:moveTo>
                      <a:lnTo>
                        <a:pt x="36" y="365"/>
                      </a:lnTo>
                      <a:lnTo>
                        <a:pt x="79" y="299"/>
                      </a:lnTo>
                      <a:lnTo>
                        <a:pt x="31" y="172"/>
                      </a:lnTo>
                      <a:lnTo>
                        <a:pt x="70" y="111"/>
                      </a:lnTo>
                      <a:lnTo>
                        <a:pt x="27" y="4"/>
                      </a:lnTo>
                      <a:lnTo>
                        <a:pt x="0" y="11"/>
                      </a:lnTo>
                      <a:lnTo>
                        <a:pt x="0" y="0"/>
                      </a:lnTo>
                      <a:lnTo>
                        <a:pt x="27" y="4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89735" name="Group 724"/>
              <p:cNvGrpSpPr>
                <a:grpSpLocks/>
              </p:cNvGrpSpPr>
              <p:nvPr/>
            </p:nvGrpSpPr>
            <p:grpSpPr bwMode="auto">
              <a:xfrm>
                <a:off x="3546" y="1944"/>
                <a:ext cx="123" cy="166"/>
                <a:chOff x="3546" y="1944"/>
                <a:chExt cx="123" cy="166"/>
              </a:xfrm>
            </p:grpSpPr>
            <p:sp>
              <p:nvSpPr>
                <p:cNvPr id="89736" name="Rectangle 725"/>
                <p:cNvSpPr>
                  <a:spLocks noChangeArrowheads="1"/>
                </p:cNvSpPr>
                <p:nvPr/>
              </p:nvSpPr>
              <p:spPr bwMode="auto">
                <a:xfrm>
                  <a:off x="3628" y="2013"/>
                  <a:ext cx="41" cy="4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sv-SE" altLang="en-US" sz="2400"/>
                </a:p>
              </p:txBody>
            </p:sp>
            <p:sp>
              <p:nvSpPr>
                <p:cNvPr id="89737" name="Line 726"/>
                <p:cNvSpPr>
                  <a:spLocks noChangeShapeType="1"/>
                </p:cNvSpPr>
                <p:nvPr/>
              </p:nvSpPr>
              <p:spPr bwMode="auto">
                <a:xfrm>
                  <a:off x="3648" y="2050"/>
                  <a:ext cx="1" cy="6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89738" name="Rectangle 727"/>
                <p:cNvSpPr>
                  <a:spLocks noChangeArrowheads="1"/>
                </p:cNvSpPr>
                <p:nvPr/>
              </p:nvSpPr>
              <p:spPr bwMode="auto">
                <a:xfrm>
                  <a:off x="3546" y="1944"/>
                  <a:ext cx="41" cy="4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sv-SE" altLang="en-US" sz="2400"/>
                </a:p>
              </p:txBody>
            </p:sp>
            <p:sp>
              <p:nvSpPr>
                <p:cNvPr id="89739" name="Line 728"/>
                <p:cNvSpPr>
                  <a:spLocks noChangeShapeType="1"/>
                </p:cNvSpPr>
                <p:nvPr/>
              </p:nvSpPr>
              <p:spPr bwMode="auto">
                <a:xfrm>
                  <a:off x="3567" y="1975"/>
                  <a:ext cx="0" cy="1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sp>
          <p:nvSpPr>
            <p:cNvPr id="494297" name="Rectangle 729"/>
            <p:cNvSpPr>
              <a:spLocks noChangeArrowheads="1"/>
            </p:cNvSpPr>
            <p:nvPr/>
          </p:nvSpPr>
          <p:spPr bwMode="auto">
            <a:xfrm>
              <a:off x="4742" y="2803"/>
              <a:ext cx="102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defTabSz="762000">
                <a:spcBef>
                  <a:spcPct val="20000"/>
                </a:spcBef>
                <a:defRPr/>
              </a:pPr>
              <a:endParaRPr lang="en-US" alt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utiger 55 Roman" charset="0"/>
              </a:endParaRPr>
            </a:p>
            <a:p>
              <a:pPr defTabSz="762000">
                <a:defRPr/>
              </a:pPr>
              <a:endParaRPr lang="en-US" alt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utiger 55 Roman" charset="0"/>
              </a:endParaRPr>
            </a:p>
          </p:txBody>
        </p:sp>
        <p:sp>
          <p:nvSpPr>
            <p:cNvPr id="89135" name="Rectangle 730"/>
            <p:cNvSpPr>
              <a:spLocks noChangeArrowheads="1"/>
            </p:cNvSpPr>
            <p:nvPr/>
          </p:nvSpPr>
          <p:spPr bwMode="auto">
            <a:xfrm>
              <a:off x="4694" y="2696"/>
              <a:ext cx="41" cy="4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sv-SE" altLang="en-US" sz="2400"/>
            </a:p>
          </p:txBody>
        </p:sp>
        <p:sp>
          <p:nvSpPr>
            <p:cNvPr id="89136" name="Line 731"/>
            <p:cNvSpPr>
              <a:spLocks noChangeShapeType="1"/>
            </p:cNvSpPr>
            <p:nvPr/>
          </p:nvSpPr>
          <p:spPr bwMode="auto">
            <a:xfrm>
              <a:off x="4715" y="2727"/>
              <a:ext cx="0" cy="1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9137" name="Rectangle 732"/>
            <p:cNvSpPr>
              <a:spLocks noChangeArrowheads="1"/>
            </p:cNvSpPr>
            <p:nvPr/>
          </p:nvSpPr>
          <p:spPr bwMode="auto">
            <a:xfrm>
              <a:off x="3803" y="2696"/>
              <a:ext cx="41" cy="4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sv-SE" altLang="en-US" sz="2400"/>
            </a:p>
          </p:txBody>
        </p:sp>
        <p:sp>
          <p:nvSpPr>
            <p:cNvPr id="89138" name="Line 733"/>
            <p:cNvSpPr>
              <a:spLocks noChangeShapeType="1"/>
            </p:cNvSpPr>
            <p:nvPr/>
          </p:nvSpPr>
          <p:spPr bwMode="auto">
            <a:xfrm>
              <a:off x="3824" y="2727"/>
              <a:ext cx="0" cy="1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9139" name="Line 734"/>
            <p:cNvSpPr>
              <a:spLocks noChangeShapeType="1"/>
            </p:cNvSpPr>
            <p:nvPr/>
          </p:nvSpPr>
          <p:spPr bwMode="auto">
            <a:xfrm>
              <a:off x="3823" y="3069"/>
              <a:ext cx="0" cy="10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9140" name="Line 735"/>
            <p:cNvSpPr>
              <a:spLocks noChangeShapeType="1"/>
            </p:cNvSpPr>
            <p:nvPr/>
          </p:nvSpPr>
          <p:spPr bwMode="auto">
            <a:xfrm>
              <a:off x="4715" y="3018"/>
              <a:ext cx="0" cy="20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89141" name="Group 736"/>
            <p:cNvGrpSpPr>
              <a:grpSpLocks/>
            </p:cNvGrpSpPr>
            <p:nvPr/>
          </p:nvGrpSpPr>
          <p:grpSpPr bwMode="auto">
            <a:xfrm>
              <a:off x="5376" y="3071"/>
              <a:ext cx="343" cy="307"/>
              <a:chOff x="5273" y="3245"/>
              <a:chExt cx="418" cy="368"/>
            </a:xfrm>
          </p:grpSpPr>
          <p:sp>
            <p:nvSpPr>
              <p:cNvPr id="89575" name="Line 737"/>
              <p:cNvSpPr>
                <a:spLocks noChangeShapeType="1"/>
              </p:cNvSpPr>
              <p:nvPr/>
            </p:nvSpPr>
            <p:spPr bwMode="auto">
              <a:xfrm>
                <a:off x="5279" y="3565"/>
                <a:ext cx="18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76" name="Line 738"/>
              <p:cNvSpPr>
                <a:spLocks noChangeShapeType="1"/>
              </p:cNvSpPr>
              <p:nvPr/>
            </p:nvSpPr>
            <p:spPr bwMode="auto">
              <a:xfrm>
                <a:off x="5293" y="3567"/>
                <a:ext cx="5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77" name="Line 739"/>
              <p:cNvSpPr>
                <a:spLocks noChangeShapeType="1"/>
              </p:cNvSpPr>
              <p:nvPr/>
            </p:nvSpPr>
            <p:spPr bwMode="auto">
              <a:xfrm flipH="1">
                <a:off x="5281" y="3561"/>
                <a:ext cx="68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78" name="Freeform 740"/>
              <p:cNvSpPr>
                <a:spLocks/>
              </p:cNvSpPr>
              <p:nvPr/>
            </p:nvSpPr>
            <p:spPr bwMode="auto">
              <a:xfrm>
                <a:off x="5279" y="3442"/>
                <a:ext cx="36" cy="123"/>
              </a:xfrm>
              <a:custGeom>
                <a:avLst/>
                <a:gdLst>
                  <a:gd name="T0" fmla="*/ 0 w 109"/>
                  <a:gd name="T1" fmla="*/ 0 h 368"/>
                  <a:gd name="T2" fmla="*/ 0 w 109"/>
                  <a:gd name="T3" fmla="*/ 0 h 368"/>
                  <a:gd name="T4" fmla="*/ 0 w 109"/>
                  <a:gd name="T5" fmla="*/ 0 h 368"/>
                  <a:gd name="T6" fmla="*/ 0 w 109"/>
                  <a:gd name="T7" fmla="*/ 0 h 368"/>
                  <a:gd name="T8" fmla="*/ 0 w 109"/>
                  <a:gd name="T9" fmla="*/ 0 h 368"/>
                  <a:gd name="T10" fmla="*/ 0 w 109"/>
                  <a:gd name="T11" fmla="*/ 0 h 368"/>
                  <a:gd name="T12" fmla="*/ 0 w 109"/>
                  <a:gd name="T13" fmla="*/ 0 h 3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9" h="368">
                    <a:moveTo>
                      <a:pt x="0" y="368"/>
                    </a:moveTo>
                    <a:lnTo>
                      <a:pt x="109" y="0"/>
                    </a:lnTo>
                    <a:lnTo>
                      <a:pt x="107" y="1"/>
                    </a:lnTo>
                    <a:lnTo>
                      <a:pt x="95" y="6"/>
                    </a:lnTo>
                    <a:lnTo>
                      <a:pt x="18" y="251"/>
                    </a:lnTo>
                    <a:lnTo>
                      <a:pt x="19" y="257"/>
                    </a:lnTo>
                    <a:lnTo>
                      <a:pt x="28" y="27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79" name="Freeform 741"/>
              <p:cNvSpPr>
                <a:spLocks/>
              </p:cNvSpPr>
              <p:nvPr/>
            </p:nvSpPr>
            <p:spPr bwMode="auto">
              <a:xfrm>
                <a:off x="5286" y="3453"/>
                <a:ext cx="22" cy="62"/>
              </a:xfrm>
              <a:custGeom>
                <a:avLst/>
                <a:gdLst>
                  <a:gd name="T0" fmla="*/ 0 w 65"/>
                  <a:gd name="T1" fmla="*/ 0 h 186"/>
                  <a:gd name="T2" fmla="*/ 0 w 65"/>
                  <a:gd name="T3" fmla="*/ 0 h 186"/>
                  <a:gd name="T4" fmla="*/ 0 w 65"/>
                  <a:gd name="T5" fmla="*/ 0 h 186"/>
                  <a:gd name="T6" fmla="*/ 0 w 65"/>
                  <a:gd name="T7" fmla="*/ 0 h 186"/>
                  <a:gd name="T8" fmla="*/ 0 w 65"/>
                  <a:gd name="T9" fmla="*/ 0 h 186"/>
                  <a:gd name="T10" fmla="*/ 0 w 65"/>
                  <a:gd name="T11" fmla="*/ 0 h 186"/>
                  <a:gd name="T12" fmla="*/ 0 w 65"/>
                  <a:gd name="T13" fmla="*/ 0 h 18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" h="186">
                    <a:moveTo>
                      <a:pt x="5" y="186"/>
                    </a:moveTo>
                    <a:lnTo>
                      <a:pt x="0" y="154"/>
                    </a:lnTo>
                    <a:lnTo>
                      <a:pt x="1" y="119"/>
                    </a:lnTo>
                    <a:lnTo>
                      <a:pt x="9" y="87"/>
                    </a:lnTo>
                    <a:lnTo>
                      <a:pt x="23" y="53"/>
                    </a:lnTo>
                    <a:lnTo>
                      <a:pt x="42" y="25"/>
                    </a:lnTo>
                    <a:lnTo>
                      <a:pt x="65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80" name="Line 742"/>
              <p:cNvSpPr>
                <a:spLocks noChangeShapeType="1"/>
              </p:cNvSpPr>
              <p:nvPr/>
            </p:nvSpPr>
            <p:spPr bwMode="auto">
              <a:xfrm flipV="1">
                <a:off x="5321" y="3444"/>
                <a:ext cx="2" cy="1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81" name="Freeform 743"/>
              <p:cNvSpPr>
                <a:spLocks/>
              </p:cNvSpPr>
              <p:nvPr/>
            </p:nvSpPr>
            <p:spPr bwMode="auto">
              <a:xfrm>
                <a:off x="5321" y="3455"/>
                <a:ext cx="65" cy="24"/>
              </a:xfrm>
              <a:custGeom>
                <a:avLst/>
                <a:gdLst>
                  <a:gd name="T0" fmla="*/ 0 w 195"/>
                  <a:gd name="T1" fmla="*/ 0 h 72"/>
                  <a:gd name="T2" fmla="*/ 0 w 195"/>
                  <a:gd name="T3" fmla="*/ 0 h 72"/>
                  <a:gd name="T4" fmla="*/ 0 w 195"/>
                  <a:gd name="T5" fmla="*/ 0 h 72"/>
                  <a:gd name="T6" fmla="*/ 0 w 195"/>
                  <a:gd name="T7" fmla="*/ 0 h 72"/>
                  <a:gd name="T8" fmla="*/ 0 w 195"/>
                  <a:gd name="T9" fmla="*/ 0 h 72"/>
                  <a:gd name="T10" fmla="*/ 0 w 195"/>
                  <a:gd name="T11" fmla="*/ 0 h 72"/>
                  <a:gd name="T12" fmla="*/ 0 w 195"/>
                  <a:gd name="T13" fmla="*/ 0 h 72"/>
                  <a:gd name="T14" fmla="*/ 0 w 195"/>
                  <a:gd name="T15" fmla="*/ 0 h 7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95" h="72">
                    <a:moveTo>
                      <a:pt x="0" y="0"/>
                    </a:moveTo>
                    <a:lnTo>
                      <a:pt x="1" y="6"/>
                    </a:lnTo>
                    <a:lnTo>
                      <a:pt x="7" y="10"/>
                    </a:lnTo>
                    <a:lnTo>
                      <a:pt x="96" y="10"/>
                    </a:lnTo>
                    <a:lnTo>
                      <a:pt x="94" y="12"/>
                    </a:lnTo>
                    <a:lnTo>
                      <a:pt x="82" y="66"/>
                    </a:lnTo>
                    <a:lnTo>
                      <a:pt x="85" y="72"/>
                    </a:lnTo>
                    <a:lnTo>
                      <a:pt x="195" y="7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82" name="Freeform 744"/>
              <p:cNvSpPr>
                <a:spLocks/>
              </p:cNvSpPr>
              <p:nvPr/>
            </p:nvSpPr>
            <p:spPr bwMode="auto">
              <a:xfrm>
                <a:off x="5335" y="3459"/>
                <a:ext cx="42" cy="13"/>
              </a:xfrm>
              <a:custGeom>
                <a:avLst/>
                <a:gdLst>
                  <a:gd name="T0" fmla="*/ 0 w 124"/>
                  <a:gd name="T1" fmla="*/ 0 h 38"/>
                  <a:gd name="T2" fmla="*/ 0 w 124"/>
                  <a:gd name="T3" fmla="*/ 0 h 38"/>
                  <a:gd name="T4" fmla="*/ 0 w 124"/>
                  <a:gd name="T5" fmla="*/ 0 h 38"/>
                  <a:gd name="T6" fmla="*/ 0 w 124"/>
                  <a:gd name="T7" fmla="*/ 0 h 3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4" h="38">
                    <a:moveTo>
                      <a:pt x="124" y="35"/>
                    </a:moveTo>
                    <a:lnTo>
                      <a:pt x="3" y="0"/>
                    </a:lnTo>
                    <a:lnTo>
                      <a:pt x="0" y="7"/>
                    </a:lnTo>
                    <a:lnTo>
                      <a:pt x="28" y="3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83" name="Freeform 745"/>
              <p:cNvSpPr>
                <a:spLocks/>
              </p:cNvSpPr>
              <p:nvPr/>
            </p:nvSpPr>
            <p:spPr bwMode="auto">
              <a:xfrm>
                <a:off x="5295" y="3424"/>
                <a:ext cx="49" cy="23"/>
              </a:xfrm>
              <a:custGeom>
                <a:avLst/>
                <a:gdLst>
                  <a:gd name="T0" fmla="*/ 0 w 147"/>
                  <a:gd name="T1" fmla="*/ 0 h 70"/>
                  <a:gd name="T2" fmla="*/ 0 w 147"/>
                  <a:gd name="T3" fmla="*/ 0 h 70"/>
                  <a:gd name="T4" fmla="*/ 0 w 147"/>
                  <a:gd name="T5" fmla="*/ 0 h 70"/>
                  <a:gd name="T6" fmla="*/ 0 w 147"/>
                  <a:gd name="T7" fmla="*/ 0 h 7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7" h="70">
                    <a:moveTo>
                      <a:pt x="147" y="70"/>
                    </a:moveTo>
                    <a:lnTo>
                      <a:pt x="43" y="21"/>
                    </a:lnTo>
                    <a:lnTo>
                      <a:pt x="37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84" name="Freeform 746"/>
              <p:cNvSpPr>
                <a:spLocks/>
              </p:cNvSpPr>
              <p:nvPr/>
            </p:nvSpPr>
            <p:spPr bwMode="auto">
              <a:xfrm>
                <a:off x="5299" y="3421"/>
                <a:ext cx="48" cy="23"/>
              </a:xfrm>
              <a:custGeom>
                <a:avLst/>
                <a:gdLst>
                  <a:gd name="T0" fmla="*/ 0 w 146"/>
                  <a:gd name="T1" fmla="*/ 0 h 68"/>
                  <a:gd name="T2" fmla="*/ 0 w 146"/>
                  <a:gd name="T3" fmla="*/ 0 h 68"/>
                  <a:gd name="T4" fmla="*/ 0 w 146"/>
                  <a:gd name="T5" fmla="*/ 0 h 68"/>
                  <a:gd name="T6" fmla="*/ 0 w 146"/>
                  <a:gd name="T7" fmla="*/ 0 h 6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6" h="68">
                    <a:moveTo>
                      <a:pt x="0" y="0"/>
                    </a:moveTo>
                    <a:lnTo>
                      <a:pt x="36" y="15"/>
                    </a:lnTo>
                    <a:lnTo>
                      <a:pt x="44" y="20"/>
                    </a:lnTo>
                    <a:lnTo>
                      <a:pt x="146" y="6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85" name="Line 747"/>
              <p:cNvSpPr>
                <a:spLocks noChangeShapeType="1"/>
              </p:cNvSpPr>
              <p:nvPr/>
            </p:nvSpPr>
            <p:spPr bwMode="auto">
              <a:xfrm flipH="1">
                <a:off x="5343" y="344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86" name="Line 748"/>
              <p:cNvSpPr>
                <a:spLocks noChangeShapeType="1"/>
              </p:cNvSpPr>
              <p:nvPr/>
            </p:nvSpPr>
            <p:spPr bwMode="auto">
              <a:xfrm flipH="1" flipV="1">
                <a:off x="5304" y="3434"/>
                <a:ext cx="29" cy="1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87" name="Line 749"/>
              <p:cNvSpPr>
                <a:spLocks noChangeShapeType="1"/>
              </p:cNvSpPr>
              <p:nvPr/>
            </p:nvSpPr>
            <p:spPr bwMode="auto">
              <a:xfrm flipH="1" flipV="1">
                <a:off x="5283" y="3424"/>
                <a:ext cx="16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88" name="Freeform 750"/>
              <p:cNvSpPr>
                <a:spLocks/>
              </p:cNvSpPr>
              <p:nvPr/>
            </p:nvSpPr>
            <p:spPr bwMode="auto">
              <a:xfrm>
                <a:off x="5302" y="3412"/>
                <a:ext cx="48" cy="24"/>
              </a:xfrm>
              <a:custGeom>
                <a:avLst/>
                <a:gdLst>
                  <a:gd name="T0" fmla="*/ 0 w 144"/>
                  <a:gd name="T1" fmla="*/ 0 h 74"/>
                  <a:gd name="T2" fmla="*/ 0 w 144"/>
                  <a:gd name="T3" fmla="*/ 0 h 74"/>
                  <a:gd name="T4" fmla="*/ 0 w 144"/>
                  <a:gd name="T5" fmla="*/ 0 h 74"/>
                  <a:gd name="T6" fmla="*/ 0 w 144"/>
                  <a:gd name="T7" fmla="*/ 0 h 7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4" h="74">
                    <a:moveTo>
                      <a:pt x="0" y="0"/>
                    </a:moveTo>
                    <a:lnTo>
                      <a:pt x="35" y="17"/>
                    </a:lnTo>
                    <a:lnTo>
                      <a:pt x="43" y="23"/>
                    </a:lnTo>
                    <a:lnTo>
                      <a:pt x="144" y="7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89" name="Freeform 751"/>
              <p:cNvSpPr>
                <a:spLocks/>
              </p:cNvSpPr>
              <p:nvPr/>
            </p:nvSpPr>
            <p:spPr bwMode="auto">
              <a:xfrm>
                <a:off x="5299" y="3399"/>
                <a:ext cx="47" cy="27"/>
              </a:xfrm>
              <a:custGeom>
                <a:avLst/>
                <a:gdLst>
                  <a:gd name="T0" fmla="*/ 0 w 141"/>
                  <a:gd name="T1" fmla="*/ 0 h 81"/>
                  <a:gd name="T2" fmla="*/ 0 w 141"/>
                  <a:gd name="T3" fmla="*/ 0 h 81"/>
                  <a:gd name="T4" fmla="*/ 0 w 141"/>
                  <a:gd name="T5" fmla="*/ 0 h 81"/>
                  <a:gd name="T6" fmla="*/ 0 w 141"/>
                  <a:gd name="T7" fmla="*/ 0 h 81"/>
                  <a:gd name="T8" fmla="*/ 0 w 141"/>
                  <a:gd name="T9" fmla="*/ 0 h 81"/>
                  <a:gd name="T10" fmla="*/ 0 w 141"/>
                  <a:gd name="T11" fmla="*/ 0 h 81"/>
                  <a:gd name="T12" fmla="*/ 0 w 141"/>
                  <a:gd name="T13" fmla="*/ 0 h 8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1" h="81">
                    <a:moveTo>
                      <a:pt x="141" y="81"/>
                    </a:moveTo>
                    <a:lnTo>
                      <a:pt x="52" y="37"/>
                    </a:lnTo>
                    <a:lnTo>
                      <a:pt x="42" y="32"/>
                    </a:lnTo>
                    <a:lnTo>
                      <a:pt x="2" y="12"/>
                    </a:lnTo>
                    <a:lnTo>
                      <a:pt x="0" y="0"/>
                    </a:lnTo>
                    <a:lnTo>
                      <a:pt x="25" y="14"/>
                    </a:lnTo>
                    <a:lnTo>
                      <a:pt x="24" y="1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90" name="Line 752"/>
              <p:cNvSpPr>
                <a:spLocks noChangeShapeType="1"/>
              </p:cNvSpPr>
              <p:nvPr/>
            </p:nvSpPr>
            <p:spPr bwMode="auto">
              <a:xfrm>
                <a:off x="5331" y="3418"/>
                <a:ext cx="2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91" name="Freeform 753"/>
              <p:cNvSpPr>
                <a:spLocks/>
              </p:cNvSpPr>
              <p:nvPr/>
            </p:nvSpPr>
            <p:spPr bwMode="auto">
              <a:xfrm>
                <a:off x="5353" y="3387"/>
                <a:ext cx="15" cy="12"/>
              </a:xfrm>
              <a:custGeom>
                <a:avLst/>
                <a:gdLst>
                  <a:gd name="T0" fmla="*/ 0 w 45"/>
                  <a:gd name="T1" fmla="*/ 0 h 38"/>
                  <a:gd name="T2" fmla="*/ 0 w 45"/>
                  <a:gd name="T3" fmla="*/ 0 h 38"/>
                  <a:gd name="T4" fmla="*/ 0 w 45"/>
                  <a:gd name="T5" fmla="*/ 0 h 38"/>
                  <a:gd name="T6" fmla="*/ 0 w 45"/>
                  <a:gd name="T7" fmla="*/ 0 h 3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5" h="38">
                    <a:moveTo>
                      <a:pt x="30" y="38"/>
                    </a:moveTo>
                    <a:lnTo>
                      <a:pt x="0" y="38"/>
                    </a:lnTo>
                    <a:lnTo>
                      <a:pt x="0" y="0"/>
                    </a:lnTo>
                    <a:lnTo>
                      <a:pt x="45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92" name="Line 754"/>
              <p:cNvSpPr>
                <a:spLocks noChangeShapeType="1"/>
              </p:cNvSpPr>
              <p:nvPr/>
            </p:nvSpPr>
            <p:spPr bwMode="auto">
              <a:xfrm>
                <a:off x="5362" y="3430"/>
                <a:ext cx="23" cy="4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93" name="Freeform 755"/>
              <p:cNvSpPr>
                <a:spLocks/>
              </p:cNvSpPr>
              <p:nvPr/>
            </p:nvSpPr>
            <p:spPr bwMode="auto">
              <a:xfrm>
                <a:off x="5392" y="3431"/>
                <a:ext cx="32" cy="60"/>
              </a:xfrm>
              <a:custGeom>
                <a:avLst/>
                <a:gdLst>
                  <a:gd name="T0" fmla="*/ 0 w 95"/>
                  <a:gd name="T1" fmla="*/ 0 h 178"/>
                  <a:gd name="T2" fmla="*/ 0 w 95"/>
                  <a:gd name="T3" fmla="*/ 0 h 178"/>
                  <a:gd name="T4" fmla="*/ 0 w 95"/>
                  <a:gd name="T5" fmla="*/ 0 h 17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5" h="178">
                    <a:moveTo>
                      <a:pt x="0" y="124"/>
                    </a:moveTo>
                    <a:lnTo>
                      <a:pt x="9" y="0"/>
                    </a:lnTo>
                    <a:lnTo>
                      <a:pt x="95" y="17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94" name="Line 756"/>
              <p:cNvSpPr>
                <a:spLocks noChangeShapeType="1"/>
              </p:cNvSpPr>
              <p:nvPr/>
            </p:nvSpPr>
            <p:spPr bwMode="auto">
              <a:xfrm flipV="1">
                <a:off x="5424" y="3432"/>
                <a:ext cx="6" cy="6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95" name="Line 757"/>
              <p:cNvSpPr>
                <a:spLocks noChangeShapeType="1"/>
              </p:cNvSpPr>
              <p:nvPr/>
            </p:nvSpPr>
            <p:spPr bwMode="auto">
              <a:xfrm flipH="1">
                <a:off x="5394" y="3440"/>
                <a:ext cx="32" cy="3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96" name="Line 758"/>
              <p:cNvSpPr>
                <a:spLocks noChangeShapeType="1"/>
              </p:cNvSpPr>
              <p:nvPr/>
            </p:nvSpPr>
            <p:spPr bwMode="auto">
              <a:xfrm>
                <a:off x="5395" y="3459"/>
                <a:ext cx="7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97" name="Line 759"/>
              <p:cNvSpPr>
                <a:spLocks noChangeShapeType="1"/>
              </p:cNvSpPr>
              <p:nvPr/>
            </p:nvSpPr>
            <p:spPr bwMode="auto">
              <a:xfrm flipH="1" flipV="1">
                <a:off x="5363" y="3455"/>
                <a:ext cx="14" cy="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98" name="Line 760"/>
              <p:cNvSpPr>
                <a:spLocks noChangeShapeType="1"/>
              </p:cNvSpPr>
              <p:nvPr/>
            </p:nvSpPr>
            <p:spPr bwMode="auto">
              <a:xfrm>
                <a:off x="5359" y="3459"/>
                <a:ext cx="62" cy="3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99" name="Line 761"/>
              <p:cNvSpPr>
                <a:spLocks noChangeShapeType="1"/>
              </p:cNvSpPr>
              <p:nvPr/>
            </p:nvSpPr>
            <p:spPr bwMode="auto">
              <a:xfrm flipV="1">
                <a:off x="5441" y="3446"/>
                <a:ext cx="2" cy="1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00" name="Line 762"/>
              <p:cNvSpPr>
                <a:spLocks noChangeShapeType="1"/>
              </p:cNvSpPr>
              <p:nvPr/>
            </p:nvSpPr>
            <p:spPr bwMode="auto">
              <a:xfrm flipH="1">
                <a:off x="5439" y="3429"/>
                <a:ext cx="11" cy="13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01" name="Freeform 763"/>
              <p:cNvSpPr>
                <a:spLocks/>
              </p:cNvSpPr>
              <p:nvPr/>
            </p:nvSpPr>
            <p:spPr bwMode="auto">
              <a:xfrm>
                <a:off x="5339" y="3570"/>
                <a:ext cx="104" cy="9"/>
              </a:xfrm>
              <a:custGeom>
                <a:avLst/>
                <a:gdLst>
                  <a:gd name="T0" fmla="*/ 0 w 313"/>
                  <a:gd name="T1" fmla="*/ 0 h 27"/>
                  <a:gd name="T2" fmla="*/ 0 w 313"/>
                  <a:gd name="T3" fmla="*/ 0 h 27"/>
                  <a:gd name="T4" fmla="*/ 0 w 313"/>
                  <a:gd name="T5" fmla="*/ 0 h 27"/>
                  <a:gd name="T6" fmla="*/ 0 w 313"/>
                  <a:gd name="T7" fmla="*/ 0 h 27"/>
                  <a:gd name="T8" fmla="*/ 0 w 313"/>
                  <a:gd name="T9" fmla="*/ 0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13" h="27">
                    <a:moveTo>
                      <a:pt x="313" y="22"/>
                    </a:moveTo>
                    <a:lnTo>
                      <a:pt x="234" y="27"/>
                    </a:lnTo>
                    <a:lnTo>
                      <a:pt x="155" y="22"/>
                    </a:lnTo>
                    <a:lnTo>
                      <a:pt x="78" y="15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02" name="Freeform 764"/>
              <p:cNvSpPr>
                <a:spLocks/>
              </p:cNvSpPr>
              <p:nvPr/>
            </p:nvSpPr>
            <p:spPr bwMode="auto">
              <a:xfrm>
                <a:off x="5330" y="3567"/>
                <a:ext cx="178" cy="18"/>
              </a:xfrm>
              <a:custGeom>
                <a:avLst/>
                <a:gdLst>
                  <a:gd name="T0" fmla="*/ 0 w 536"/>
                  <a:gd name="T1" fmla="*/ 0 h 53"/>
                  <a:gd name="T2" fmla="*/ 0 w 536"/>
                  <a:gd name="T3" fmla="*/ 0 h 53"/>
                  <a:gd name="T4" fmla="*/ 0 w 536"/>
                  <a:gd name="T5" fmla="*/ 0 h 53"/>
                  <a:gd name="T6" fmla="*/ 0 w 536"/>
                  <a:gd name="T7" fmla="*/ 0 h 53"/>
                  <a:gd name="T8" fmla="*/ 0 w 536"/>
                  <a:gd name="T9" fmla="*/ 0 h 53"/>
                  <a:gd name="T10" fmla="*/ 0 w 536"/>
                  <a:gd name="T11" fmla="*/ 0 h 53"/>
                  <a:gd name="T12" fmla="*/ 0 w 536"/>
                  <a:gd name="T13" fmla="*/ 0 h 53"/>
                  <a:gd name="T14" fmla="*/ 0 w 536"/>
                  <a:gd name="T15" fmla="*/ 0 h 5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36" h="53">
                    <a:moveTo>
                      <a:pt x="11" y="0"/>
                    </a:moveTo>
                    <a:lnTo>
                      <a:pt x="0" y="26"/>
                    </a:lnTo>
                    <a:lnTo>
                      <a:pt x="87" y="41"/>
                    </a:lnTo>
                    <a:lnTo>
                      <a:pt x="178" y="50"/>
                    </a:lnTo>
                    <a:lnTo>
                      <a:pt x="268" y="53"/>
                    </a:lnTo>
                    <a:lnTo>
                      <a:pt x="356" y="50"/>
                    </a:lnTo>
                    <a:lnTo>
                      <a:pt x="446" y="42"/>
                    </a:lnTo>
                    <a:lnTo>
                      <a:pt x="536" y="27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03" name="Line 765"/>
              <p:cNvSpPr>
                <a:spLocks noChangeShapeType="1"/>
              </p:cNvSpPr>
              <p:nvPr/>
            </p:nvSpPr>
            <p:spPr bwMode="auto">
              <a:xfrm flipH="1" flipV="1">
                <a:off x="5507" y="3442"/>
                <a:ext cx="10" cy="10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04" name="Line 766"/>
              <p:cNvSpPr>
                <a:spLocks noChangeShapeType="1"/>
              </p:cNvSpPr>
              <p:nvPr/>
            </p:nvSpPr>
            <p:spPr bwMode="auto">
              <a:xfrm>
                <a:off x="5518" y="3441"/>
                <a:ext cx="21" cy="10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05" name="Line 767"/>
              <p:cNvSpPr>
                <a:spLocks noChangeShapeType="1"/>
              </p:cNvSpPr>
              <p:nvPr/>
            </p:nvSpPr>
            <p:spPr bwMode="auto">
              <a:xfrm flipV="1">
                <a:off x="5540" y="3432"/>
                <a:ext cx="27" cy="12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06" name="Freeform 768"/>
              <p:cNvSpPr>
                <a:spLocks/>
              </p:cNvSpPr>
              <p:nvPr/>
            </p:nvSpPr>
            <p:spPr bwMode="auto">
              <a:xfrm>
                <a:off x="5504" y="3349"/>
                <a:ext cx="98" cy="77"/>
              </a:xfrm>
              <a:custGeom>
                <a:avLst/>
                <a:gdLst>
                  <a:gd name="T0" fmla="*/ 0 w 294"/>
                  <a:gd name="T1" fmla="*/ 0 h 231"/>
                  <a:gd name="T2" fmla="*/ 0 w 294"/>
                  <a:gd name="T3" fmla="*/ 0 h 231"/>
                  <a:gd name="T4" fmla="*/ 0 w 294"/>
                  <a:gd name="T5" fmla="*/ 0 h 231"/>
                  <a:gd name="T6" fmla="*/ 0 w 294"/>
                  <a:gd name="T7" fmla="*/ 0 h 231"/>
                  <a:gd name="T8" fmla="*/ 0 w 294"/>
                  <a:gd name="T9" fmla="*/ 0 h 231"/>
                  <a:gd name="T10" fmla="*/ 0 w 294"/>
                  <a:gd name="T11" fmla="*/ 0 h 231"/>
                  <a:gd name="T12" fmla="*/ 0 w 294"/>
                  <a:gd name="T13" fmla="*/ 0 h 231"/>
                  <a:gd name="T14" fmla="*/ 0 w 294"/>
                  <a:gd name="T15" fmla="*/ 0 h 231"/>
                  <a:gd name="T16" fmla="*/ 0 w 294"/>
                  <a:gd name="T17" fmla="*/ 0 h 231"/>
                  <a:gd name="T18" fmla="*/ 0 w 294"/>
                  <a:gd name="T19" fmla="*/ 0 h 231"/>
                  <a:gd name="T20" fmla="*/ 0 w 294"/>
                  <a:gd name="T21" fmla="*/ 0 h 23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94" h="231">
                    <a:moveTo>
                      <a:pt x="180" y="231"/>
                    </a:moveTo>
                    <a:lnTo>
                      <a:pt x="0" y="231"/>
                    </a:lnTo>
                    <a:lnTo>
                      <a:pt x="186" y="0"/>
                    </a:lnTo>
                    <a:lnTo>
                      <a:pt x="274" y="0"/>
                    </a:lnTo>
                    <a:lnTo>
                      <a:pt x="294" y="2"/>
                    </a:lnTo>
                    <a:lnTo>
                      <a:pt x="294" y="128"/>
                    </a:lnTo>
                    <a:lnTo>
                      <a:pt x="248" y="199"/>
                    </a:lnTo>
                    <a:lnTo>
                      <a:pt x="244" y="202"/>
                    </a:lnTo>
                    <a:lnTo>
                      <a:pt x="248" y="129"/>
                    </a:lnTo>
                    <a:lnTo>
                      <a:pt x="277" y="18"/>
                    </a:lnTo>
                    <a:lnTo>
                      <a:pt x="290" y="1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07" name="Freeform 769"/>
              <p:cNvSpPr>
                <a:spLocks/>
              </p:cNvSpPr>
              <p:nvPr/>
            </p:nvSpPr>
            <p:spPr bwMode="auto">
              <a:xfrm>
                <a:off x="5600" y="3329"/>
                <a:ext cx="16" cy="17"/>
              </a:xfrm>
              <a:custGeom>
                <a:avLst/>
                <a:gdLst>
                  <a:gd name="T0" fmla="*/ 0 w 46"/>
                  <a:gd name="T1" fmla="*/ 0 h 52"/>
                  <a:gd name="T2" fmla="*/ 0 w 46"/>
                  <a:gd name="T3" fmla="*/ 0 h 52"/>
                  <a:gd name="T4" fmla="*/ 0 w 46"/>
                  <a:gd name="T5" fmla="*/ 0 h 52"/>
                  <a:gd name="T6" fmla="*/ 0 w 46"/>
                  <a:gd name="T7" fmla="*/ 0 h 52"/>
                  <a:gd name="T8" fmla="*/ 0 w 46"/>
                  <a:gd name="T9" fmla="*/ 0 h 52"/>
                  <a:gd name="T10" fmla="*/ 0 w 46"/>
                  <a:gd name="T11" fmla="*/ 0 h 52"/>
                  <a:gd name="T12" fmla="*/ 0 w 46"/>
                  <a:gd name="T13" fmla="*/ 0 h 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" h="52">
                    <a:moveTo>
                      <a:pt x="0" y="52"/>
                    </a:moveTo>
                    <a:lnTo>
                      <a:pt x="20" y="48"/>
                    </a:lnTo>
                    <a:lnTo>
                      <a:pt x="37" y="35"/>
                    </a:lnTo>
                    <a:lnTo>
                      <a:pt x="37" y="0"/>
                    </a:lnTo>
                    <a:lnTo>
                      <a:pt x="46" y="0"/>
                    </a:lnTo>
                    <a:lnTo>
                      <a:pt x="46" y="31"/>
                    </a:lnTo>
                    <a:lnTo>
                      <a:pt x="37" y="3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08" name="Freeform 770"/>
              <p:cNvSpPr>
                <a:spLocks/>
              </p:cNvSpPr>
              <p:nvPr/>
            </p:nvSpPr>
            <p:spPr bwMode="auto">
              <a:xfrm>
                <a:off x="5598" y="3317"/>
                <a:ext cx="15" cy="14"/>
              </a:xfrm>
              <a:custGeom>
                <a:avLst/>
                <a:gdLst>
                  <a:gd name="T0" fmla="*/ 0 w 43"/>
                  <a:gd name="T1" fmla="*/ 0 h 41"/>
                  <a:gd name="T2" fmla="*/ 0 w 43"/>
                  <a:gd name="T3" fmla="*/ 0 h 41"/>
                  <a:gd name="T4" fmla="*/ 0 w 43"/>
                  <a:gd name="T5" fmla="*/ 0 h 41"/>
                  <a:gd name="T6" fmla="*/ 0 w 43"/>
                  <a:gd name="T7" fmla="*/ 0 h 41"/>
                  <a:gd name="T8" fmla="*/ 0 w 43"/>
                  <a:gd name="T9" fmla="*/ 0 h 41"/>
                  <a:gd name="T10" fmla="*/ 0 w 43"/>
                  <a:gd name="T11" fmla="*/ 0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3" h="41">
                    <a:moveTo>
                      <a:pt x="43" y="35"/>
                    </a:moveTo>
                    <a:lnTo>
                      <a:pt x="23" y="41"/>
                    </a:lnTo>
                    <a:lnTo>
                      <a:pt x="16" y="33"/>
                    </a:lnTo>
                    <a:lnTo>
                      <a:pt x="29" y="9"/>
                    </a:lnTo>
                    <a:lnTo>
                      <a:pt x="12" y="0"/>
                    </a:lnTo>
                    <a:lnTo>
                      <a:pt x="0" y="2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09" name="Line 771"/>
              <p:cNvSpPr>
                <a:spLocks noChangeShapeType="1"/>
              </p:cNvSpPr>
              <p:nvPr/>
            </p:nvSpPr>
            <p:spPr bwMode="auto">
              <a:xfrm>
                <a:off x="5598" y="3319"/>
                <a:ext cx="1" cy="2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10" name="Line 772"/>
              <p:cNvSpPr>
                <a:spLocks noChangeShapeType="1"/>
              </p:cNvSpPr>
              <p:nvPr/>
            </p:nvSpPr>
            <p:spPr bwMode="auto">
              <a:xfrm flipH="1">
                <a:off x="5570" y="3349"/>
                <a:ext cx="26" cy="7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11" name="Line 773"/>
              <p:cNvSpPr>
                <a:spLocks noChangeShapeType="1"/>
              </p:cNvSpPr>
              <p:nvPr/>
            </p:nvSpPr>
            <p:spPr bwMode="auto">
              <a:xfrm flipH="1">
                <a:off x="5562" y="3437"/>
                <a:ext cx="20" cy="1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12" name="Freeform 774"/>
              <p:cNvSpPr>
                <a:spLocks/>
              </p:cNvSpPr>
              <p:nvPr/>
            </p:nvSpPr>
            <p:spPr bwMode="auto">
              <a:xfrm>
                <a:off x="5451" y="3410"/>
                <a:ext cx="66" cy="26"/>
              </a:xfrm>
              <a:custGeom>
                <a:avLst/>
                <a:gdLst>
                  <a:gd name="T0" fmla="*/ 0 w 196"/>
                  <a:gd name="T1" fmla="*/ 0 h 78"/>
                  <a:gd name="T2" fmla="*/ 0 w 196"/>
                  <a:gd name="T3" fmla="*/ 0 h 78"/>
                  <a:gd name="T4" fmla="*/ 0 w 196"/>
                  <a:gd name="T5" fmla="*/ 0 h 78"/>
                  <a:gd name="T6" fmla="*/ 0 w 196"/>
                  <a:gd name="T7" fmla="*/ 0 h 78"/>
                  <a:gd name="T8" fmla="*/ 0 w 196"/>
                  <a:gd name="T9" fmla="*/ 0 h 78"/>
                  <a:gd name="T10" fmla="*/ 0 w 196"/>
                  <a:gd name="T11" fmla="*/ 0 h 7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96" h="78">
                    <a:moveTo>
                      <a:pt x="196" y="78"/>
                    </a:moveTo>
                    <a:lnTo>
                      <a:pt x="193" y="71"/>
                    </a:lnTo>
                    <a:lnTo>
                      <a:pt x="0" y="59"/>
                    </a:lnTo>
                    <a:lnTo>
                      <a:pt x="1" y="46"/>
                    </a:lnTo>
                    <a:lnTo>
                      <a:pt x="56" y="46"/>
                    </a:lnTo>
                    <a:lnTo>
                      <a:pt x="56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13" name="Freeform 775"/>
              <p:cNvSpPr>
                <a:spLocks/>
              </p:cNvSpPr>
              <p:nvPr/>
            </p:nvSpPr>
            <p:spPr bwMode="auto">
              <a:xfrm>
                <a:off x="5419" y="3404"/>
                <a:ext cx="45" cy="15"/>
              </a:xfrm>
              <a:custGeom>
                <a:avLst/>
                <a:gdLst>
                  <a:gd name="T0" fmla="*/ 0 w 136"/>
                  <a:gd name="T1" fmla="*/ 0 h 45"/>
                  <a:gd name="T2" fmla="*/ 0 w 136"/>
                  <a:gd name="T3" fmla="*/ 0 h 45"/>
                  <a:gd name="T4" fmla="*/ 0 w 136"/>
                  <a:gd name="T5" fmla="*/ 0 h 45"/>
                  <a:gd name="T6" fmla="*/ 0 w 136"/>
                  <a:gd name="T7" fmla="*/ 0 h 45"/>
                  <a:gd name="T8" fmla="*/ 0 w 136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6" h="45">
                    <a:moveTo>
                      <a:pt x="136" y="16"/>
                    </a:moveTo>
                    <a:lnTo>
                      <a:pt x="136" y="0"/>
                    </a:lnTo>
                    <a:lnTo>
                      <a:pt x="136" y="16"/>
                    </a:lnTo>
                    <a:lnTo>
                      <a:pt x="95" y="39"/>
                    </a:lnTo>
                    <a:lnTo>
                      <a:pt x="0" y="4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14" name="Line 776"/>
              <p:cNvSpPr>
                <a:spLocks noChangeShapeType="1"/>
              </p:cNvSpPr>
              <p:nvPr/>
            </p:nvSpPr>
            <p:spPr bwMode="auto">
              <a:xfrm>
                <a:off x="5412" y="3428"/>
                <a:ext cx="1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15" name="Freeform 777"/>
              <p:cNvSpPr>
                <a:spLocks/>
              </p:cNvSpPr>
              <p:nvPr/>
            </p:nvSpPr>
            <p:spPr bwMode="auto">
              <a:xfrm>
                <a:off x="5353" y="3418"/>
                <a:ext cx="77" cy="40"/>
              </a:xfrm>
              <a:custGeom>
                <a:avLst/>
                <a:gdLst>
                  <a:gd name="T0" fmla="*/ 0 w 230"/>
                  <a:gd name="T1" fmla="*/ 0 h 121"/>
                  <a:gd name="T2" fmla="*/ 0 w 230"/>
                  <a:gd name="T3" fmla="*/ 0 h 121"/>
                  <a:gd name="T4" fmla="*/ 0 w 230"/>
                  <a:gd name="T5" fmla="*/ 0 h 121"/>
                  <a:gd name="T6" fmla="*/ 0 w 230"/>
                  <a:gd name="T7" fmla="*/ 0 h 121"/>
                  <a:gd name="T8" fmla="*/ 0 w 230"/>
                  <a:gd name="T9" fmla="*/ 0 h 121"/>
                  <a:gd name="T10" fmla="*/ 0 w 230"/>
                  <a:gd name="T11" fmla="*/ 0 h 121"/>
                  <a:gd name="T12" fmla="*/ 0 w 230"/>
                  <a:gd name="T13" fmla="*/ 0 h 121"/>
                  <a:gd name="T14" fmla="*/ 0 w 230"/>
                  <a:gd name="T15" fmla="*/ 0 h 121"/>
                  <a:gd name="T16" fmla="*/ 0 w 230"/>
                  <a:gd name="T17" fmla="*/ 0 h 1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0" h="121">
                    <a:moveTo>
                      <a:pt x="230" y="47"/>
                    </a:moveTo>
                    <a:lnTo>
                      <a:pt x="28" y="4"/>
                    </a:lnTo>
                    <a:lnTo>
                      <a:pt x="23" y="4"/>
                    </a:lnTo>
                    <a:lnTo>
                      <a:pt x="16" y="0"/>
                    </a:lnTo>
                    <a:lnTo>
                      <a:pt x="23" y="4"/>
                    </a:lnTo>
                    <a:lnTo>
                      <a:pt x="24" y="10"/>
                    </a:lnTo>
                    <a:lnTo>
                      <a:pt x="6" y="115"/>
                    </a:lnTo>
                    <a:lnTo>
                      <a:pt x="5" y="120"/>
                    </a:lnTo>
                    <a:lnTo>
                      <a:pt x="0" y="12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16" name="Line 778"/>
              <p:cNvSpPr>
                <a:spLocks noChangeShapeType="1"/>
              </p:cNvSpPr>
              <p:nvPr/>
            </p:nvSpPr>
            <p:spPr bwMode="auto">
              <a:xfrm>
                <a:off x="5356" y="3461"/>
                <a:ext cx="6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17" name="Line 779"/>
              <p:cNvSpPr>
                <a:spLocks noChangeShapeType="1"/>
              </p:cNvSpPr>
              <p:nvPr/>
            </p:nvSpPr>
            <p:spPr bwMode="auto">
              <a:xfrm>
                <a:off x="5363" y="3452"/>
                <a:ext cx="1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18" name="Line 780"/>
              <p:cNvSpPr>
                <a:spLocks noChangeShapeType="1"/>
              </p:cNvSpPr>
              <p:nvPr/>
            </p:nvSpPr>
            <p:spPr bwMode="auto">
              <a:xfrm>
                <a:off x="5376" y="3449"/>
                <a:ext cx="13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19" name="Line 781"/>
              <p:cNvSpPr>
                <a:spLocks noChangeShapeType="1"/>
              </p:cNvSpPr>
              <p:nvPr/>
            </p:nvSpPr>
            <p:spPr bwMode="auto">
              <a:xfrm flipH="1" flipV="1">
                <a:off x="5379" y="3442"/>
                <a:ext cx="10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20" name="Line 782"/>
              <p:cNvSpPr>
                <a:spLocks noChangeShapeType="1"/>
              </p:cNvSpPr>
              <p:nvPr/>
            </p:nvSpPr>
            <p:spPr bwMode="auto">
              <a:xfrm flipH="1" flipV="1">
                <a:off x="5367" y="3436"/>
                <a:ext cx="6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21" name="Line 783"/>
              <p:cNvSpPr>
                <a:spLocks noChangeShapeType="1"/>
              </p:cNvSpPr>
              <p:nvPr/>
            </p:nvSpPr>
            <p:spPr bwMode="auto">
              <a:xfrm flipH="1" flipV="1">
                <a:off x="5359" y="3432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22" name="Line 784"/>
              <p:cNvSpPr>
                <a:spLocks noChangeShapeType="1"/>
              </p:cNvSpPr>
              <p:nvPr/>
            </p:nvSpPr>
            <p:spPr bwMode="auto">
              <a:xfrm>
                <a:off x="5358" y="3440"/>
                <a:ext cx="7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23" name="Freeform 785"/>
              <p:cNvSpPr>
                <a:spLocks/>
              </p:cNvSpPr>
              <p:nvPr/>
            </p:nvSpPr>
            <p:spPr bwMode="auto">
              <a:xfrm>
                <a:off x="5361" y="3427"/>
                <a:ext cx="28" cy="23"/>
              </a:xfrm>
              <a:custGeom>
                <a:avLst/>
                <a:gdLst>
                  <a:gd name="T0" fmla="*/ 0 w 85"/>
                  <a:gd name="T1" fmla="*/ 0 h 68"/>
                  <a:gd name="T2" fmla="*/ 0 w 85"/>
                  <a:gd name="T3" fmla="*/ 0 h 68"/>
                  <a:gd name="T4" fmla="*/ 0 w 85"/>
                  <a:gd name="T5" fmla="*/ 0 h 68"/>
                  <a:gd name="T6" fmla="*/ 0 w 85"/>
                  <a:gd name="T7" fmla="*/ 0 h 6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5" h="68">
                    <a:moveTo>
                      <a:pt x="0" y="68"/>
                    </a:moveTo>
                    <a:lnTo>
                      <a:pt x="85" y="15"/>
                    </a:lnTo>
                    <a:lnTo>
                      <a:pt x="74" y="13"/>
                    </a:lnTo>
                    <a:lnTo>
                      <a:pt x="13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24" name="Freeform 786"/>
              <p:cNvSpPr>
                <a:spLocks/>
              </p:cNvSpPr>
              <p:nvPr/>
            </p:nvSpPr>
            <p:spPr bwMode="auto">
              <a:xfrm>
                <a:off x="5371" y="3410"/>
                <a:ext cx="36" cy="14"/>
              </a:xfrm>
              <a:custGeom>
                <a:avLst/>
                <a:gdLst>
                  <a:gd name="T0" fmla="*/ 0 w 107"/>
                  <a:gd name="T1" fmla="*/ 0 h 42"/>
                  <a:gd name="T2" fmla="*/ 0 w 107"/>
                  <a:gd name="T3" fmla="*/ 0 h 42"/>
                  <a:gd name="T4" fmla="*/ 0 w 107"/>
                  <a:gd name="T5" fmla="*/ 0 h 42"/>
                  <a:gd name="T6" fmla="*/ 0 w 107"/>
                  <a:gd name="T7" fmla="*/ 0 h 42"/>
                  <a:gd name="T8" fmla="*/ 0 w 107"/>
                  <a:gd name="T9" fmla="*/ 0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42">
                    <a:moveTo>
                      <a:pt x="4" y="28"/>
                    </a:moveTo>
                    <a:lnTo>
                      <a:pt x="0" y="13"/>
                    </a:lnTo>
                    <a:lnTo>
                      <a:pt x="2" y="0"/>
                    </a:lnTo>
                    <a:lnTo>
                      <a:pt x="57" y="31"/>
                    </a:lnTo>
                    <a:lnTo>
                      <a:pt x="107" y="4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25" name="Line 787"/>
              <p:cNvSpPr>
                <a:spLocks noChangeShapeType="1"/>
              </p:cNvSpPr>
              <p:nvPr/>
            </p:nvSpPr>
            <p:spPr bwMode="auto">
              <a:xfrm>
                <a:off x="5403" y="3434"/>
                <a:ext cx="19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26" name="Line 788"/>
              <p:cNvSpPr>
                <a:spLocks noChangeShapeType="1"/>
              </p:cNvSpPr>
              <p:nvPr/>
            </p:nvSpPr>
            <p:spPr bwMode="auto">
              <a:xfrm>
                <a:off x="5443" y="3446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27" name="Freeform 789"/>
              <p:cNvSpPr>
                <a:spLocks/>
              </p:cNvSpPr>
              <p:nvPr/>
            </p:nvSpPr>
            <p:spPr bwMode="auto">
              <a:xfrm>
                <a:off x="5438" y="3462"/>
                <a:ext cx="7" cy="38"/>
              </a:xfrm>
              <a:custGeom>
                <a:avLst/>
                <a:gdLst>
                  <a:gd name="T0" fmla="*/ 0 w 21"/>
                  <a:gd name="T1" fmla="*/ 0 h 114"/>
                  <a:gd name="T2" fmla="*/ 0 w 21"/>
                  <a:gd name="T3" fmla="*/ 0 h 114"/>
                  <a:gd name="T4" fmla="*/ 0 w 21"/>
                  <a:gd name="T5" fmla="*/ 0 h 11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" h="114">
                    <a:moveTo>
                      <a:pt x="21" y="2"/>
                    </a:moveTo>
                    <a:lnTo>
                      <a:pt x="10" y="0"/>
                    </a:lnTo>
                    <a:lnTo>
                      <a:pt x="0" y="11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28" name="Freeform 790"/>
              <p:cNvSpPr>
                <a:spLocks/>
              </p:cNvSpPr>
              <p:nvPr/>
            </p:nvSpPr>
            <p:spPr bwMode="auto">
              <a:xfrm>
                <a:off x="5370" y="3508"/>
                <a:ext cx="69" cy="7"/>
              </a:xfrm>
              <a:custGeom>
                <a:avLst/>
                <a:gdLst>
                  <a:gd name="T0" fmla="*/ 0 w 208"/>
                  <a:gd name="T1" fmla="*/ 0 h 19"/>
                  <a:gd name="T2" fmla="*/ 0 w 208"/>
                  <a:gd name="T3" fmla="*/ 0 h 19"/>
                  <a:gd name="T4" fmla="*/ 0 w 208"/>
                  <a:gd name="T5" fmla="*/ 0 h 19"/>
                  <a:gd name="T6" fmla="*/ 0 w 208"/>
                  <a:gd name="T7" fmla="*/ 0 h 1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8" h="19">
                    <a:moveTo>
                      <a:pt x="202" y="0"/>
                    </a:moveTo>
                    <a:lnTo>
                      <a:pt x="0" y="0"/>
                    </a:lnTo>
                    <a:lnTo>
                      <a:pt x="0" y="19"/>
                    </a:lnTo>
                    <a:lnTo>
                      <a:pt x="208" y="1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29" name="Freeform 791"/>
              <p:cNvSpPr>
                <a:spLocks/>
              </p:cNvSpPr>
              <p:nvPr/>
            </p:nvSpPr>
            <p:spPr bwMode="auto">
              <a:xfrm>
                <a:off x="5421" y="3496"/>
                <a:ext cx="3" cy="5"/>
              </a:xfrm>
              <a:custGeom>
                <a:avLst/>
                <a:gdLst>
                  <a:gd name="T0" fmla="*/ 0 w 8"/>
                  <a:gd name="T1" fmla="*/ 0 h 13"/>
                  <a:gd name="T2" fmla="*/ 0 w 8"/>
                  <a:gd name="T3" fmla="*/ 0 h 13"/>
                  <a:gd name="T4" fmla="*/ 0 w 8"/>
                  <a:gd name="T5" fmla="*/ 0 h 1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" h="13">
                    <a:moveTo>
                      <a:pt x="0" y="13"/>
                    </a:moveTo>
                    <a:lnTo>
                      <a:pt x="6" y="8"/>
                    </a:lnTo>
                    <a:lnTo>
                      <a:pt x="8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30" name="Freeform 792"/>
              <p:cNvSpPr>
                <a:spLocks/>
              </p:cNvSpPr>
              <p:nvPr/>
            </p:nvSpPr>
            <p:spPr bwMode="auto">
              <a:xfrm>
                <a:off x="5366" y="3479"/>
                <a:ext cx="55" cy="22"/>
              </a:xfrm>
              <a:custGeom>
                <a:avLst/>
                <a:gdLst>
                  <a:gd name="T0" fmla="*/ 0 w 167"/>
                  <a:gd name="T1" fmla="*/ 0 h 66"/>
                  <a:gd name="T2" fmla="*/ 0 w 167"/>
                  <a:gd name="T3" fmla="*/ 0 h 66"/>
                  <a:gd name="T4" fmla="*/ 0 w 167"/>
                  <a:gd name="T5" fmla="*/ 0 h 66"/>
                  <a:gd name="T6" fmla="*/ 0 w 167"/>
                  <a:gd name="T7" fmla="*/ 0 h 66"/>
                  <a:gd name="T8" fmla="*/ 0 w 167"/>
                  <a:gd name="T9" fmla="*/ 0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7" h="66">
                    <a:moveTo>
                      <a:pt x="167" y="65"/>
                    </a:moveTo>
                    <a:lnTo>
                      <a:pt x="160" y="66"/>
                    </a:lnTo>
                    <a:lnTo>
                      <a:pt x="0" y="66"/>
                    </a:lnTo>
                    <a:lnTo>
                      <a:pt x="0" y="59"/>
                    </a:lnTo>
                    <a:lnTo>
                      <a:pt x="65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31" name="Line 793"/>
              <p:cNvSpPr>
                <a:spLocks noChangeShapeType="1"/>
              </p:cNvSpPr>
              <p:nvPr/>
            </p:nvSpPr>
            <p:spPr bwMode="auto">
              <a:xfrm>
                <a:off x="5390" y="3483"/>
                <a:ext cx="13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32" name="Line 794"/>
              <p:cNvSpPr>
                <a:spLocks noChangeShapeType="1"/>
              </p:cNvSpPr>
              <p:nvPr/>
            </p:nvSpPr>
            <p:spPr bwMode="auto">
              <a:xfrm>
                <a:off x="5402" y="3475"/>
                <a:ext cx="7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33" name="Line 795"/>
              <p:cNvSpPr>
                <a:spLocks noChangeShapeType="1"/>
              </p:cNvSpPr>
              <p:nvPr/>
            </p:nvSpPr>
            <p:spPr bwMode="auto">
              <a:xfrm flipH="1" flipV="1">
                <a:off x="5401" y="3470"/>
                <a:ext cx="1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34" name="Line 796"/>
              <p:cNvSpPr>
                <a:spLocks noChangeShapeType="1"/>
              </p:cNvSpPr>
              <p:nvPr/>
            </p:nvSpPr>
            <p:spPr bwMode="auto">
              <a:xfrm>
                <a:off x="5397" y="3476"/>
                <a:ext cx="22" cy="1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35" name="Freeform 797"/>
              <p:cNvSpPr>
                <a:spLocks/>
              </p:cNvSpPr>
              <p:nvPr/>
            </p:nvSpPr>
            <p:spPr bwMode="auto">
              <a:xfrm>
                <a:off x="5353" y="3482"/>
                <a:ext cx="64" cy="17"/>
              </a:xfrm>
              <a:custGeom>
                <a:avLst/>
                <a:gdLst>
                  <a:gd name="T0" fmla="*/ 0 w 191"/>
                  <a:gd name="T1" fmla="*/ 0 h 51"/>
                  <a:gd name="T2" fmla="*/ 0 w 191"/>
                  <a:gd name="T3" fmla="*/ 0 h 51"/>
                  <a:gd name="T4" fmla="*/ 0 w 191"/>
                  <a:gd name="T5" fmla="*/ 0 h 51"/>
                  <a:gd name="T6" fmla="*/ 0 w 191"/>
                  <a:gd name="T7" fmla="*/ 0 h 5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1" h="51">
                    <a:moveTo>
                      <a:pt x="191" y="51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37" y="4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36" name="Freeform 798"/>
              <p:cNvSpPr>
                <a:spLocks/>
              </p:cNvSpPr>
              <p:nvPr/>
            </p:nvSpPr>
            <p:spPr bwMode="auto">
              <a:xfrm>
                <a:off x="5346" y="3495"/>
                <a:ext cx="8" cy="64"/>
              </a:xfrm>
              <a:custGeom>
                <a:avLst/>
                <a:gdLst>
                  <a:gd name="T0" fmla="*/ 0 w 22"/>
                  <a:gd name="T1" fmla="*/ 0 h 194"/>
                  <a:gd name="T2" fmla="*/ 0 w 22"/>
                  <a:gd name="T3" fmla="*/ 0 h 194"/>
                  <a:gd name="T4" fmla="*/ 0 w 22"/>
                  <a:gd name="T5" fmla="*/ 0 h 19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" h="194">
                    <a:moveTo>
                      <a:pt x="22" y="0"/>
                    </a:moveTo>
                    <a:lnTo>
                      <a:pt x="0" y="186"/>
                    </a:lnTo>
                    <a:lnTo>
                      <a:pt x="19" y="19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37" name="Freeform 799"/>
              <p:cNvSpPr>
                <a:spLocks/>
              </p:cNvSpPr>
              <p:nvPr/>
            </p:nvSpPr>
            <p:spPr bwMode="auto">
              <a:xfrm>
                <a:off x="5360" y="3537"/>
                <a:ext cx="41" cy="23"/>
              </a:xfrm>
              <a:custGeom>
                <a:avLst/>
                <a:gdLst>
                  <a:gd name="T0" fmla="*/ 0 w 123"/>
                  <a:gd name="T1" fmla="*/ 0 h 67"/>
                  <a:gd name="T2" fmla="*/ 0 w 123"/>
                  <a:gd name="T3" fmla="*/ 0 h 67"/>
                  <a:gd name="T4" fmla="*/ 0 w 123"/>
                  <a:gd name="T5" fmla="*/ 0 h 6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3" h="67">
                    <a:moveTo>
                      <a:pt x="0" y="67"/>
                    </a:moveTo>
                    <a:lnTo>
                      <a:pt x="6" y="0"/>
                    </a:lnTo>
                    <a:lnTo>
                      <a:pt x="123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38" name="Freeform 800"/>
              <p:cNvSpPr>
                <a:spLocks/>
              </p:cNvSpPr>
              <p:nvPr/>
            </p:nvSpPr>
            <p:spPr bwMode="auto">
              <a:xfrm>
                <a:off x="5409" y="3535"/>
                <a:ext cx="21" cy="17"/>
              </a:xfrm>
              <a:custGeom>
                <a:avLst/>
                <a:gdLst>
                  <a:gd name="T0" fmla="*/ 0 w 63"/>
                  <a:gd name="T1" fmla="*/ 0 h 50"/>
                  <a:gd name="T2" fmla="*/ 0 w 63"/>
                  <a:gd name="T3" fmla="*/ 0 h 50"/>
                  <a:gd name="T4" fmla="*/ 0 w 63"/>
                  <a:gd name="T5" fmla="*/ 0 h 5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3" h="50">
                    <a:moveTo>
                      <a:pt x="0" y="0"/>
                    </a:moveTo>
                    <a:lnTo>
                      <a:pt x="63" y="6"/>
                    </a:lnTo>
                    <a:lnTo>
                      <a:pt x="61" y="5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39" name="Line 801"/>
              <p:cNvSpPr>
                <a:spLocks noChangeShapeType="1"/>
              </p:cNvSpPr>
              <p:nvPr/>
            </p:nvSpPr>
            <p:spPr bwMode="auto">
              <a:xfrm flipH="1" flipV="1">
                <a:off x="5390" y="3539"/>
                <a:ext cx="40" cy="2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40" name="Line 802"/>
              <p:cNvSpPr>
                <a:spLocks noChangeShapeType="1"/>
              </p:cNvSpPr>
              <p:nvPr/>
            </p:nvSpPr>
            <p:spPr bwMode="auto">
              <a:xfrm flipH="1">
                <a:off x="5362" y="3535"/>
                <a:ext cx="19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41" name="Freeform 803"/>
              <p:cNvSpPr>
                <a:spLocks/>
              </p:cNvSpPr>
              <p:nvPr/>
            </p:nvSpPr>
            <p:spPr bwMode="auto">
              <a:xfrm>
                <a:off x="5380" y="3530"/>
                <a:ext cx="1" cy="5"/>
              </a:xfrm>
              <a:custGeom>
                <a:avLst/>
                <a:gdLst>
                  <a:gd name="T0" fmla="*/ 0 w 3"/>
                  <a:gd name="T1" fmla="*/ 0 h 13"/>
                  <a:gd name="T2" fmla="*/ 0 w 3"/>
                  <a:gd name="T3" fmla="*/ 0 h 13"/>
                  <a:gd name="T4" fmla="*/ 0 w 3"/>
                  <a:gd name="T5" fmla="*/ 0 h 1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" h="13">
                    <a:moveTo>
                      <a:pt x="1" y="13"/>
                    </a:move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42" name="Line 804"/>
              <p:cNvSpPr>
                <a:spLocks noChangeShapeType="1"/>
              </p:cNvSpPr>
              <p:nvPr/>
            </p:nvSpPr>
            <p:spPr bwMode="auto">
              <a:xfrm>
                <a:off x="5376" y="3530"/>
                <a:ext cx="3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43" name="Freeform 805"/>
              <p:cNvSpPr>
                <a:spLocks/>
              </p:cNvSpPr>
              <p:nvPr/>
            </p:nvSpPr>
            <p:spPr bwMode="auto">
              <a:xfrm>
                <a:off x="5360" y="3560"/>
                <a:ext cx="62" cy="2"/>
              </a:xfrm>
              <a:custGeom>
                <a:avLst/>
                <a:gdLst>
                  <a:gd name="T0" fmla="*/ 0 w 185"/>
                  <a:gd name="T1" fmla="*/ 0 h 7"/>
                  <a:gd name="T2" fmla="*/ 0 w 185"/>
                  <a:gd name="T3" fmla="*/ 0 h 7"/>
                  <a:gd name="T4" fmla="*/ 0 w 185"/>
                  <a:gd name="T5" fmla="*/ 0 h 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5" h="7">
                    <a:moveTo>
                      <a:pt x="185" y="0"/>
                    </a:moveTo>
                    <a:lnTo>
                      <a:pt x="81" y="7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44" name="Line 806"/>
              <p:cNvSpPr>
                <a:spLocks noChangeShapeType="1"/>
              </p:cNvSpPr>
              <p:nvPr/>
            </p:nvSpPr>
            <p:spPr bwMode="auto">
              <a:xfrm>
                <a:off x="5354" y="3565"/>
                <a:ext cx="75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45" name="Line 807"/>
              <p:cNvSpPr>
                <a:spLocks noChangeShapeType="1"/>
              </p:cNvSpPr>
              <p:nvPr/>
            </p:nvSpPr>
            <p:spPr bwMode="auto">
              <a:xfrm flipV="1">
                <a:off x="5430" y="3559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46" name="Freeform 808"/>
              <p:cNvSpPr>
                <a:spLocks/>
              </p:cNvSpPr>
              <p:nvPr/>
            </p:nvSpPr>
            <p:spPr bwMode="auto">
              <a:xfrm>
                <a:off x="5439" y="3557"/>
                <a:ext cx="116" cy="9"/>
              </a:xfrm>
              <a:custGeom>
                <a:avLst/>
                <a:gdLst>
                  <a:gd name="T0" fmla="*/ 0 w 350"/>
                  <a:gd name="T1" fmla="*/ 0 h 27"/>
                  <a:gd name="T2" fmla="*/ 0 w 350"/>
                  <a:gd name="T3" fmla="*/ 0 h 27"/>
                  <a:gd name="T4" fmla="*/ 0 w 350"/>
                  <a:gd name="T5" fmla="*/ 0 h 2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50" h="27">
                    <a:moveTo>
                      <a:pt x="0" y="20"/>
                    </a:moveTo>
                    <a:lnTo>
                      <a:pt x="238" y="27"/>
                    </a:lnTo>
                    <a:lnTo>
                      <a:pt x="35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47" name="Freeform 809"/>
              <p:cNvSpPr>
                <a:spLocks/>
              </p:cNvSpPr>
              <p:nvPr/>
            </p:nvSpPr>
            <p:spPr bwMode="auto">
              <a:xfrm>
                <a:off x="5549" y="3547"/>
                <a:ext cx="13" cy="15"/>
              </a:xfrm>
              <a:custGeom>
                <a:avLst/>
                <a:gdLst>
                  <a:gd name="T0" fmla="*/ 0 w 37"/>
                  <a:gd name="T1" fmla="*/ 0 h 44"/>
                  <a:gd name="T2" fmla="*/ 0 w 37"/>
                  <a:gd name="T3" fmla="*/ 0 h 44"/>
                  <a:gd name="T4" fmla="*/ 0 w 37"/>
                  <a:gd name="T5" fmla="*/ 0 h 44"/>
                  <a:gd name="T6" fmla="*/ 0 w 37"/>
                  <a:gd name="T7" fmla="*/ 0 h 4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7" h="44">
                    <a:moveTo>
                      <a:pt x="24" y="44"/>
                    </a:moveTo>
                    <a:lnTo>
                      <a:pt x="31" y="0"/>
                    </a:lnTo>
                    <a:lnTo>
                      <a:pt x="37" y="0"/>
                    </a:lnTo>
                    <a:lnTo>
                      <a:pt x="0" y="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48" name="Freeform 810"/>
              <p:cNvSpPr>
                <a:spLocks/>
              </p:cNvSpPr>
              <p:nvPr/>
            </p:nvSpPr>
            <p:spPr bwMode="auto">
              <a:xfrm>
                <a:off x="5537" y="3545"/>
                <a:ext cx="2" cy="5"/>
              </a:xfrm>
              <a:custGeom>
                <a:avLst/>
                <a:gdLst>
                  <a:gd name="T0" fmla="*/ 0 w 6"/>
                  <a:gd name="T1" fmla="*/ 0 h 14"/>
                  <a:gd name="T2" fmla="*/ 0 w 6"/>
                  <a:gd name="T3" fmla="*/ 0 h 14"/>
                  <a:gd name="T4" fmla="*/ 0 w 6"/>
                  <a:gd name="T5" fmla="*/ 0 h 1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14">
                    <a:moveTo>
                      <a:pt x="0" y="14"/>
                    </a:moveTo>
                    <a:lnTo>
                      <a:pt x="6" y="8"/>
                    </a:lnTo>
                    <a:lnTo>
                      <a:pt x="6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49" name="Freeform 811"/>
              <p:cNvSpPr>
                <a:spLocks/>
              </p:cNvSpPr>
              <p:nvPr/>
            </p:nvSpPr>
            <p:spPr bwMode="auto">
              <a:xfrm>
                <a:off x="5517" y="3548"/>
                <a:ext cx="20" cy="5"/>
              </a:xfrm>
              <a:custGeom>
                <a:avLst/>
                <a:gdLst>
                  <a:gd name="T0" fmla="*/ 0 w 60"/>
                  <a:gd name="T1" fmla="*/ 0 h 14"/>
                  <a:gd name="T2" fmla="*/ 0 w 60"/>
                  <a:gd name="T3" fmla="*/ 0 h 14"/>
                  <a:gd name="T4" fmla="*/ 0 w 60"/>
                  <a:gd name="T5" fmla="*/ 0 h 14"/>
                  <a:gd name="T6" fmla="*/ 0 w 60"/>
                  <a:gd name="T7" fmla="*/ 0 h 14"/>
                  <a:gd name="T8" fmla="*/ 0 w 60"/>
                  <a:gd name="T9" fmla="*/ 0 h 14"/>
                  <a:gd name="T10" fmla="*/ 0 w 60"/>
                  <a:gd name="T11" fmla="*/ 0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0" h="14">
                    <a:moveTo>
                      <a:pt x="60" y="5"/>
                    </a:moveTo>
                    <a:lnTo>
                      <a:pt x="52" y="9"/>
                    </a:lnTo>
                    <a:lnTo>
                      <a:pt x="15" y="14"/>
                    </a:lnTo>
                    <a:lnTo>
                      <a:pt x="7" y="14"/>
                    </a:lnTo>
                    <a:lnTo>
                      <a:pt x="2" y="9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50" name="Freeform 812"/>
              <p:cNvSpPr>
                <a:spLocks/>
              </p:cNvSpPr>
              <p:nvPr/>
            </p:nvSpPr>
            <p:spPr bwMode="auto">
              <a:xfrm>
                <a:off x="5521" y="3562"/>
                <a:ext cx="36" cy="12"/>
              </a:xfrm>
              <a:custGeom>
                <a:avLst/>
                <a:gdLst>
                  <a:gd name="T0" fmla="*/ 0 w 110"/>
                  <a:gd name="T1" fmla="*/ 0 h 36"/>
                  <a:gd name="T2" fmla="*/ 0 w 110"/>
                  <a:gd name="T3" fmla="*/ 0 h 36"/>
                  <a:gd name="T4" fmla="*/ 0 w 110"/>
                  <a:gd name="T5" fmla="*/ 0 h 36"/>
                  <a:gd name="T6" fmla="*/ 0 w 110"/>
                  <a:gd name="T7" fmla="*/ 0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10" h="36">
                    <a:moveTo>
                      <a:pt x="0" y="36"/>
                    </a:moveTo>
                    <a:lnTo>
                      <a:pt x="89" y="15"/>
                    </a:lnTo>
                    <a:lnTo>
                      <a:pt x="94" y="7"/>
                    </a:lnTo>
                    <a:lnTo>
                      <a:pt x="11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51" name="Line 813"/>
              <p:cNvSpPr>
                <a:spLocks noChangeShapeType="1"/>
              </p:cNvSpPr>
              <p:nvPr/>
            </p:nvSpPr>
            <p:spPr bwMode="auto">
              <a:xfrm flipH="1" flipV="1">
                <a:off x="5437" y="3572"/>
                <a:ext cx="8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52" name="Line 814"/>
              <p:cNvSpPr>
                <a:spLocks noChangeShapeType="1"/>
              </p:cNvSpPr>
              <p:nvPr/>
            </p:nvSpPr>
            <p:spPr bwMode="auto">
              <a:xfrm>
                <a:off x="5508" y="3576"/>
                <a:ext cx="19" cy="2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53" name="Freeform 815"/>
              <p:cNvSpPr>
                <a:spLocks/>
              </p:cNvSpPr>
              <p:nvPr/>
            </p:nvSpPr>
            <p:spPr bwMode="auto">
              <a:xfrm>
                <a:off x="5507" y="3437"/>
                <a:ext cx="11" cy="5"/>
              </a:xfrm>
              <a:custGeom>
                <a:avLst/>
                <a:gdLst>
                  <a:gd name="T0" fmla="*/ 0 w 33"/>
                  <a:gd name="T1" fmla="*/ 0 h 16"/>
                  <a:gd name="T2" fmla="*/ 0 w 33"/>
                  <a:gd name="T3" fmla="*/ 0 h 16"/>
                  <a:gd name="T4" fmla="*/ 0 w 33"/>
                  <a:gd name="T5" fmla="*/ 0 h 16"/>
                  <a:gd name="T6" fmla="*/ 0 w 33"/>
                  <a:gd name="T7" fmla="*/ 0 h 16"/>
                  <a:gd name="T8" fmla="*/ 0 w 33"/>
                  <a:gd name="T9" fmla="*/ 0 h 16"/>
                  <a:gd name="T10" fmla="*/ 0 w 33"/>
                  <a:gd name="T11" fmla="*/ 0 h 16"/>
                  <a:gd name="T12" fmla="*/ 0 w 33"/>
                  <a:gd name="T13" fmla="*/ 0 h 16"/>
                  <a:gd name="T14" fmla="*/ 0 w 33"/>
                  <a:gd name="T15" fmla="*/ 0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3" h="16">
                    <a:moveTo>
                      <a:pt x="33" y="12"/>
                    </a:moveTo>
                    <a:lnTo>
                      <a:pt x="30" y="5"/>
                    </a:lnTo>
                    <a:lnTo>
                      <a:pt x="23" y="2"/>
                    </a:lnTo>
                    <a:lnTo>
                      <a:pt x="17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3" y="8"/>
                    </a:lnTo>
                    <a:lnTo>
                      <a:pt x="0" y="16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54" name="Line 816"/>
              <p:cNvSpPr>
                <a:spLocks noChangeShapeType="1"/>
              </p:cNvSpPr>
              <p:nvPr/>
            </p:nvSpPr>
            <p:spPr bwMode="auto">
              <a:xfrm flipV="1">
                <a:off x="5502" y="3426"/>
                <a:ext cx="2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55" name="Freeform 817"/>
              <p:cNvSpPr>
                <a:spLocks/>
              </p:cNvSpPr>
              <p:nvPr/>
            </p:nvSpPr>
            <p:spPr bwMode="auto">
              <a:xfrm>
                <a:off x="5462" y="3375"/>
                <a:ext cx="38" cy="39"/>
              </a:xfrm>
              <a:custGeom>
                <a:avLst/>
                <a:gdLst>
                  <a:gd name="T0" fmla="*/ 0 w 115"/>
                  <a:gd name="T1" fmla="*/ 0 h 117"/>
                  <a:gd name="T2" fmla="*/ 0 w 115"/>
                  <a:gd name="T3" fmla="*/ 0 h 117"/>
                  <a:gd name="T4" fmla="*/ 0 w 115"/>
                  <a:gd name="T5" fmla="*/ 0 h 117"/>
                  <a:gd name="T6" fmla="*/ 0 w 115"/>
                  <a:gd name="T7" fmla="*/ 0 h 117"/>
                  <a:gd name="T8" fmla="*/ 0 w 115"/>
                  <a:gd name="T9" fmla="*/ 0 h 117"/>
                  <a:gd name="T10" fmla="*/ 0 w 115"/>
                  <a:gd name="T11" fmla="*/ 0 h 1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5" h="117">
                    <a:moveTo>
                      <a:pt x="115" y="117"/>
                    </a:moveTo>
                    <a:lnTo>
                      <a:pt x="115" y="67"/>
                    </a:lnTo>
                    <a:lnTo>
                      <a:pt x="49" y="15"/>
                    </a:lnTo>
                    <a:lnTo>
                      <a:pt x="0" y="15"/>
                    </a:lnTo>
                    <a:lnTo>
                      <a:pt x="6" y="11"/>
                    </a:lnTo>
                    <a:lnTo>
                      <a:pt x="6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56" name="Freeform 818"/>
              <p:cNvSpPr>
                <a:spLocks/>
              </p:cNvSpPr>
              <p:nvPr/>
            </p:nvSpPr>
            <p:spPr bwMode="auto">
              <a:xfrm>
                <a:off x="5460" y="3365"/>
                <a:ext cx="40" cy="49"/>
              </a:xfrm>
              <a:custGeom>
                <a:avLst/>
                <a:gdLst>
                  <a:gd name="T0" fmla="*/ 0 w 121"/>
                  <a:gd name="T1" fmla="*/ 0 h 146"/>
                  <a:gd name="T2" fmla="*/ 0 w 121"/>
                  <a:gd name="T3" fmla="*/ 0 h 146"/>
                  <a:gd name="T4" fmla="*/ 0 w 121"/>
                  <a:gd name="T5" fmla="*/ 0 h 146"/>
                  <a:gd name="T6" fmla="*/ 0 w 121"/>
                  <a:gd name="T7" fmla="*/ 0 h 146"/>
                  <a:gd name="T8" fmla="*/ 0 w 121"/>
                  <a:gd name="T9" fmla="*/ 0 h 146"/>
                  <a:gd name="T10" fmla="*/ 0 w 121"/>
                  <a:gd name="T11" fmla="*/ 0 h 146"/>
                  <a:gd name="T12" fmla="*/ 0 w 121"/>
                  <a:gd name="T13" fmla="*/ 0 h 146"/>
                  <a:gd name="T14" fmla="*/ 0 w 121"/>
                  <a:gd name="T15" fmla="*/ 0 h 146"/>
                  <a:gd name="T16" fmla="*/ 0 w 121"/>
                  <a:gd name="T17" fmla="*/ 0 h 146"/>
                  <a:gd name="T18" fmla="*/ 0 w 121"/>
                  <a:gd name="T19" fmla="*/ 0 h 146"/>
                  <a:gd name="T20" fmla="*/ 0 w 121"/>
                  <a:gd name="T21" fmla="*/ 0 h 14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1" h="146">
                    <a:moveTo>
                      <a:pt x="14" y="0"/>
                    </a:moveTo>
                    <a:lnTo>
                      <a:pt x="32" y="0"/>
                    </a:lnTo>
                    <a:lnTo>
                      <a:pt x="42" y="31"/>
                    </a:lnTo>
                    <a:lnTo>
                      <a:pt x="56" y="31"/>
                    </a:lnTo>
                    <a:lnTo>
                      <a:pt x="60" y="42"/>
                    </a:lnTo>
                    <a:lnTo>
                      <a:pt x="55" y="44"/>
                    </a:lnTo>
                    <a:lnTo>
                      <a:pt x="55" y="103"/>
                    </a:lnTo>
                    <a:lnTo>
                      <a:pt x="121" y="146"/>
                    </a:lnTo>
                    <a:lnTo>
                      <a:pt x="71" y="146"/>
                    </a:lnTo>
                    <a:lnTo>
                      <a:pt x="0" y="103"/>
                    </a:lnTo>
                    <a:lnTo>
                      <a:pt x="55" y="10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57" name="Line 819"/>
              <p:cNvSpPr>
                <a:spLocks noChangeShapeType="1"/>
              </p:cNvSpPr>
              <p:nvPr/>
            </p:nvSpPr>
            <p:spPr bwMode="auto">
              <a:xfrm flipV="1">
                <a:off x="5460" y="3385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58" name="Freeform 820"/>
              <p:cNvSpPr>
                <a:spLocks/>
              </p:cNvSpPr>
              <p:nvPr/>
            </p:nvSpPr>
            <p:spPr bwMode="auto">
              <a:xfrm>
                <a:off x="5446" y="3392"/>
                <a:ext cx="12" cy="17"/>
              </a:xfrm>
              <a:custGeom>
                <a:avLst/>
                <a:gdLst>
                  <a:gd name="T0" fmla="*/ 0 w 35"/>
                  <a:gd name="T1" fmla="*/ 0 h 51"/>
                  <a:gd name="T2" fmla="*/ 0 w 35"/>
                  <a:gd name="T3" fmla="*/ 0 h 51"/>
                  <a:gd name="T4" fmla="*/ 0 w 35"/>
                  <a:gd name="T5" fmla="*/ 0 h 5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5" h="51">
                    <a:moveTo>
                      <a:pt x="35" y="0"/>
                    </a:moveTo>
                    <a:lnTo>
                      <a:pt x="35" y="33"/>
                    </a:lnTo>
                    <a:lnTo>
                      <a:pt x="0" y="5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59" name="Line 821"/>
              <p:cNvSpPr>
                <a:spLocks noChangeShapeType="1"/>
              </p:cNvSpPr>
              <p:nvPr/>
            </p:nvSpPr>
            <p:spPr bwMode="auto">
              <a:xfrm>
                <a:off x="5461" y="3416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60" name="Line 822"/>
              <p:cNvSpPr>
                <a:spLocks noChangeShapeType="1"/>
              </p:cNvSpPr>
              <p:nvPr/>
            </p:nvSpPr>
            <p:spPr bwMode="auto">
              <a:xfrm flipH="1" flipV="1">
                <a:off x="5411" y="3458"/>
                <a:ext cx="4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61" name="Line 823"/>
              <p:cNvSpPr>
                <a:spLocks noChangeShapeType="1"/>
              </p:cNvSpPr>
              <p:nvPr/>
            </p:nvSpPr>
            <p:spPr bwMode="auto">
              <a:xfrm flipH="1" flipV="1">
                <a:off x="5395" y="3450"/>
                <a:ext cx="9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62" name="Line 824"/>
              <p:cNvSpPr>
                <a:spLocks noChangeShapeType="1"/>
              </p:cNvSpPr>
              <p:nvPr/>
            </p:nvSpPr>
            <p:spPr bwMode="auto">
              <a:xfrm flipH="1" flipV="1">
                <a:off x="5384" y="3462"/>
                <a:ext cx="6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63" name="Line 825"/>
              <p:cNvSpPr>
                <a:spLocks noChangeShapeType="1"/>
              </p:cNvSpPr>
              <p:nvPr/>
            </p:nvSpPr>
            <p:spPr bwMode="auto">
              <a:xfrm>
                <a:off x="5387" y="3468"/>
                <a:ext cx="3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64" name="Line 826"/>
              <p:cNvSpPr>
                <a:spLocks noChangeShapeType="1"/>
              </p:cNvSpPr>
              <p:nvPr/>
            </p:nvSpPr>
            <p:spPr bwMode="auto">
              <a:xfrm>
                <a:off x="5405" y="3464"/>
                <a:ext cx="10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65" name="Freeform 827"/>
              <p:cNvSpPr>
                <a:spLocks/>
              </p:cNvSpPr>
              <p:nvPr/>
            </p:nvSpPr>
            <p:spPr bwMode="auto">
              <a:xfrm>
                <a:off x="5356" y="3448"/>
                <a:ext cx="1" cy="6"/>
              </a:xfrm>
              <a:custGeom>
                <a:avLst/>
                <a:gdLst>
                  <a:gd name="T0" fmla="*/ 0 w 5"/>
                  <a:gd name="T1" fmla="*/ 0 h 16"/>
                  <a:gd name="T2" fmla="*/ 0 w 5"/>
                  <a:gd name="T3" fmla="*/ 0 h 16"/>
                  <a:gd name="T4" fmla="*/ 0 w 5"/>
                  <a:gd name="T5" fmla="*/ 0 h 16"/>
                  <a:gd name="T6" fmla="*/ 0 w 5"/>
                  <a:gd name="T7" fmla="*/ 0 h 1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4" y="16"/>
                    </a:moveTo>
                    <a:lnTo>
                      <a:pt x="0" y="15"/>
                    </a:lnTo>
                    <a:lnTo>
                      <a:pt x="2" y="0"/>
                    </a:lnTo>
                    <a:lnTo>
                      <a:pt x="5" y="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66" name="Line 828"/>
              <p:cNvSpPr>
                <a:spLocks noChangeShapeType="1"/>
              </p:cNvSpPr>
              <p:nvPr/>
            </p:nvSpPr>
            <p:spPr bwMode="auto">
              <a:xfrm>
                <a:off x="5325" y="3459"/>
                <a:ext cx="43" cy="4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67" name="Line 829"/>
              <p:cNvSpPr>
                <a:spLocks noChangeShapeType="1"/>
              </p:cNvSpPr>
              <p:nvPr/>
            </p:nvSpPr>
            <p:spPr bwMode="auto">
              <a:xfrm flipV="1">
                <a:off x="5377" y="3416"/>
                <a:ext cx="2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68" name="Freeform 830"/>
              <p:cNvSpPr>
                <a:spLocks/>
              </p:cNvSpPr>
              <p:nvPr/>
            </p:nvSpPr>
            <p:spPr bwMode="auto">
              <a:xfrm>
                <a:off x="5363" y="3399"/>
                <a:ext cx="7" cy="11"/>
              </a:xfrm>
              <a:custGeom>
                <a:avLst/>
                <a:gdLst>
                  <a:gd name="T0" fmla="*/ 0 w 23"/>
                  <a:gd name="T1" fmla="*/ 0 h 32"/>
                  <a:gd name="T2" fmla="*/ 0 w 23"/>
                  <a:gd name="T3" fmla="*/ 0 h 32"/>
                  <a:gd name="T4" fmla="*/ 0 w 23"/>
                  <a:gd name="T5" fmla="*/ 0 h 3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3" h="32">
                    <a:moveTo>
                      <a:pt x="23" y="32"/>
                    </a:moveTo>
                    <a:lnTo>
                      <a:pt x="0" y="32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69" name="Line 831"/>
              <p:cNvSpPr>
                <a:spLocks noChangeShapeType="1"/>
              </p:cNvSpPr>
              <p:nvPr/>
            </p:nvSpPr>
            <p:spPr bwMode="auto">
              <a:xfrm>
                <a:off x="5368" y="3400"/>
                <a:ext cx="1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70" name="Line 832"/>
              <p:cNvSpPr>
                <a:spLocks noChangeShapeType="1"/>
              </p:cNvSpPr>
              <p:nvPr/>
            </p:nvSpPr>
            <p:spPr bwMode="auto">
              <a:xfrm flipH="1">
                <a:off x="5312" y="3577"/>
                <a:ext cx="23" cy="1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71" name="Freeform 833"/>
              <p:cNvSpPr>
                <a:spLocks/>
              </p:cNvSpPr>
              <p:nvPr/>
            </p:nvSpPr>
            <p:spPr bwMode="auto">
              <a:xfrm>
                <a:off x="5564" y="3415"/>
                <a:ext cx="23" cy="17"/>
              </a:xfrm>
              <a:custGeom>
                <a:avLst/>
                <a:gdLst>
                  <a:gd name="T0" fmla="*/ 0 w 68"/>
                  <a:gd name="T1" fmla="*/ 0 h 50"/>
                  <a:gd name="T2" fmla="*/ 0 w 68"/>
                  <a:gd name="T3" fmla="*/ 0 h 50"/>
                  <a:gd name="T4" fmla="*/ 0 w 68"/>
                  <a:gd name="T5" fmla="*/ 0 h 50"/>
                  <a:gd name="T6" fmla="*/ 0 w 68"/>
                  <a:gd name="T7" fmla="*/ 0 h 50"/>
                  <a:gd name="T8" fmla="*/ 0 w 68"/>
                  <a:gd name="T9" fmla="*/ 0 h 50"/>
                  <a:gd name="T10" fmla="*/ 0 w 68"/>
                  <a:gd name="T11" fmla="*/ 0 h 50"/>
                  <a:gd name="T12" fmla="*/ 0 w 68"/>
                  <a:gd name="T13" fmla="*/ 0 h 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8" h="50">
                    <a:moveTo>
                      <a:pt x="7" y="50"/>
                    </a:moveTo>
                    <a:lnTo>
                      <a:pt x="6" y="43"/>
                    </a:lnTo>
                    <a:lnTo>
                      <a:pt x="0" y="32"/>
                    </a:lnTo>
                    <a:lnTo>
                      <a:pt x="54" y="39"/>
                    </a:lnTo>
                    <a:lnTo>
                      <a:pt x="68" y="0"/>
                    </a:lnTo>
                    <a:lnTo>
                      <a:pt x="67" y="5"/>
                    </a:lnTo>
                    <a:lnTo>
                      <a:pt x="64" y="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72" name="Freeform 834"/>
              <p:cNvSpPr>
                <a:spLocks/>
              </p:cNvSpPr>
              <p:nvPr/>
            </p:nvSpPr>
            <p:spPr bwMode="auto">
              <a:xfrm>
                <a:off x="5576" y="3428"/>
                <a:ext cx="6" cy="9"/>
              </a:xfrm>
              <a:custGeom>
                <a:avLst/>
                <a:gdLst>
                  <a:gd name="T0" fmla="*/ 0 w 19"/>
                  <a:gd name="T1" fmla="*/ 0 h 27"/>
                  <a:gd name="T2" fmla="*/ 0 w 19"/>
                  <a:gd name="T3" fmla="*/ 0 h 27"/>
                  <a:gd name="T4" fmla="*/ 0 w 19"/>
                  <a:gd name="T5" fmla="*/ 0 h 27"/>
                  <a:gd name="T6" fmla="*/ 0 w 19"/>
                  <a:gd name="T7" fmla="*/ 0 h 2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" h="27">
                    <a:moveTo>
                      <a:pt x="19" y="0"/>
                    </a:moveTo>
                    <a:lnTo>
                      <a:pt x="15" y="25"/>
                    </a:lnTo>
                    <a:lnTo>
                      <a:pt x="18" y="25"/>
                    </a:lnTo>
                    <a:lnTo>
                      <a:pt x="0" y="27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73" name="Freeform 835"/>
              <p:cNvSpPr>
                <a:spLocks/>
              </p:cNvSpPr>
              <p:nvPr/>
            </p:nvSpPr>
            <p:spPr bwMode="auto">
              <a:xfrm>
                <a:off x="5564" y="3419"/>
                <a:ext cx="6" cy="7"/>
              </a:xfrm>
              <a:custGeom>
                <a:avLst/>
                <a:gdLst>
                  <a:gd name="T0" fmla="*/ 0 w 18"/>
                  <a:gd name="T1" fmla="*/ 0 h 21"/>
                  <a:gd name="T2" fmla="*/ 0 w 18"/>
                  <a:gd name="T3" fmla="*/ 0 h 21"/>
                  <a:gd name="T4" fmla="*/ 0 w 18"/>
                  <a:gd name="T5" fmla="*/ 0 h 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" h="21">
                    <a:moveTo>
                      <a:pt x="0" y="21"/>
                    </a:moveTo>
                    <a:lnTo>
                      <a:pt x="5" y="3"/>
                    </a:lnTo>
                    <a:lnTo>
                      <a:pt x="18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74" name="Freeform 836"/>
              <p:cNvSpPr>
                <a:spLocks/>
              </p:cNvSpPr>
              <p:nvPr/>
            </p:nvSpPr>
            <p:spPr bwMode="auto">
              <a:xfrm>
                <a:off x="5587" y="3390"/>
                <a:ext cx="15" cy="2"/>
              </a:xfrm>
              <a:custGeom>
                <a:avLst/>
                <a:gdLst>
                  <a:gd name="T0" fmla="*/ 0 w 44"/>
                  <a:gd name="T1" fmla="*/ 0 h 7"/>
                  <a:gd name="T2" fmla="*/ 0 w 44"/>
                  <a:gd name="T3" fmla="*/ 0 h 7"/>
                  <a:gd name="T4" fmla="*/ 0 w 44"/>
                  <a:gd name="T5" fmla="*/ 0 h 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4" h="7">
                    <a:moveTo>
                      <a:pt x="0" y="7"/>
                    </a:moveTo>
                    <a:lnTo>
                      <a:pt x="35" y="0"/>
                    </a:lnTo>
                    <a:lnTo>
                      <a:pt x="44" y="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75" name="Freeform 837"/>
              <p:cNvSpPr>
                <a:spLocks/>
              </p:cNvSpPr>
              <p:nvPr/>
            </p:nvSpPr>
            <p:spPr bwMode="auto">
              <a:xfrm>
                <a:off x="5559" y="3291"/>
                <a:ext cx="10" cy="58"/>
              </a:xfrm>
              <a:custGeom>
                <a:avLst/>
                <a:gdLst>
                  <a:gd name="T0" fmla="*/ 0 w 28"/>
                  <a:gd name="T1" fmla="*/ 0 h 173"/>
                  <a:gd name="T2" fmla="*/ 0 w 28"/>
                  <a:gd name="T3" fmla="*/ 0 h 173"/>
                  <a:gd name="T4" fmla="*/ 0 w 28"/>
                  <a:gd name="T5" fmla="*/ 0 h 173"/>
                  <a:gd name="T6" fmla="*/ 0 w 28"/>
                  <a:gd name="T7" fmla="*/ 0 h 173"/>
                  <a:gd name="T8" fmla="*/ 0 w 28"/>
                  <a:gd name="T9" fmla="*/ 0 h 173"/>
                  <a:gd name="T10" fmla="*/ 0 w 28"/>
                  <a:gd name="T11" fmla="*/ 0 h 1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8" h="173">
                    <a:moveTo>
                      <a:pt x="27" y="173"/>
                    </a:moveTo>
                    <a:lnTo>
                      <a:pt x="27" y="81"/>
                    </a:lnTo>
                    <a:lnTo>
                      <a:pt x="28" y="63"/>
                    </a:lnTo>
                    <a:lnTo>
                      <a:pt x="9" y="21"/>
                    </a:lnTo>
                    <a:lnTo>
                      <a:pt x="9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76" name="Freeform 838"/>
              <p:cNvSpPr>
                <a:spLocks/>
              </p:cNvSpPr>
              <p:nvPr/>
            </p:nvSpPr>
            <p:spPr bwMode="auto">
              <a:xfrm>
                <a:off x="5568" y="3288"/>
                <a:ext cx="32" cy="11"/>
              </a:xfrm>
              <a:custGeom>
                <a:avLst/>
                <a:gdLst>
                  <a:gd name="T0" fmla="*/ 0 w 94"/>
                  <a:gd name="T1" fmla="*/ 0 h 31"/>
                  <a:gd name="T2" fmla="*/ 0 w 94"/>
                  <a:gd name="T3" fmla="*/ 0 h 31"/>
                  <a:gd name="T4" fmla="*/ 0 w 94"/>
                  <a:gd name="T5" fmla="*/ 0 h 31"/>
                  <a:gd name="T6" fmla="*/ 0 w 94"/>
                  <a:gd name="T7" fmla="*/ 0 h 31"/>
                  <a:gd name="T8" fmla="*/ 0 w 94"/>
                  <a:gd name="T9" fmla="*/ 0 h 31"/>
                  <a:gd name="T10" fmla="*/ 0 w 94"/>
                  <a:gd name="T11" fmla="*/ 0 h 31"/>
                  <a:gd name="T12" fmla="*/ 0 w 94"/>
                  <a:gd name="T13" fmla="*/ 0 h 31"/>
                  <a:gd name="T14" fmla="*/ 0 w 94"/>
                  <a:gd name="T15" fmla="*/ 0 h 3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4" h="31">
                    <a:moveTo>
                      <a:pt x="0" y="7"/>
                    </a:moveTo>
                    <a:lnTo>
                      <a:pt x="10" y="19"/>
                    </a:lnTo>
                    <a:lnTo>
                      <a:pt x="24" y="26"/>
                    </a:lnTo>
                    <a:lnTo>
                      <a:pt x="40" y="31"/>
                    </a:lnTo>
                    <a:lnTo>
                      <a:pt x="56" y="31"/>
                    </a:lnTo>
                    <a:lnTo>
                      <a:pt x="72" y="24"/>
                    </a:lnTo>
                    <a:lnTo>
                      <a:pt x="85" y="12"/>
                    </a:lnTo>
                    <a:lnTo>
                      <a:pt x="94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77" name="Line 839"/>
              <p:cNvSpPr>
                <a:spLocks noChangeShapeType="1"/>
              </p:cNvSpPr>
              <p:nvPr/>
            </p:nvSpPr>
            <p:spPr bwMode="auto">
              <a:xfrm flipH="1">
                <a:off x="5593" y="3294"/>
                <a:ext cx="3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78" name="Freeform 840"/>
              <p:cNvSpPr>
                <a:spLocks/>
              </p:cNvSpPr>
              <p:nvPr/>
            </p:nvSpPr>
            <p:spPr bwMode="auto">
              <a:xfrm>
                <a:off x="5569" y="3298"/>
                <a:ext cx="35" cy="15"/>
              </a:xfrm>
              <a:custGeom>
                <a:avLst/>
                <a:gdLst>
                  <a:gd name="T0" fmla="*/ 0 w 106"/>
                  <a:gd name="T1" fmla="*/ 0 h 44"/>
                  <a:gd name="T2" fmla="*/ 0 w 106"/>
                  <a:gd name="T3" fmla="*/ 0 h 44"/>
                  <a:gd name="T4" fmla="*/ 0 w 106"/>
                  <a:gd name="T5" fmla="*/ 0 h 44"/>
                  <a:gd name="T6" fmla="*/ 0 w 106"/>
                  <a:gd name="T7" fmla="*/ 0 h 4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6" h="44">
                    <a:moveTo>
                      <a:pt x="106" y="0"/>
                    </a:moveTo>
                    <a:lnTo>
                      <a:pt x="85" y="44"/>
                    </a:lnTo>
                    <a:lnTo>
                      <a:pt x="45" y="40"/>
                    </a:lnTo>
                    <a:lnTo>
                      <a:pt x="0" y="4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79" name="Freeform 841"/>
              <p:cNvSpPr>
                <a:spLocks/>
              </p:cNvSpPr>
              <p:nvPr/>
            </p:nvSpPr>
            <p:spPr bwMode="auto">
              <a:xfrm>
                <a:off x="5550" y="3319"/>
                <a:ext cx="18" cy="31"/>
              </a:xfrm>
              <a:custGeom>
                <a:avLst/>
                <a:gdLst>
                  <a:gd name="T0" fmla="*/ 0 w 55"/>
                  <a:gd name="T1" fmla="*/ 0 h 95"/>
                  <a:gd name="T2" fmla="*/ 0 w 55"/>
                  <a:gd name="T3" fmla="*/ 0 h 95"/>
                  <a:gd name="T4" fmla="*/ 0 w 55"/>
                  <a:gd name="T5" fmla="*/ 0 h 95"/>
                  <a:gd name="T6" fmla="*/ 0 w 55"/>
                  <a:gd name="T7" fmla="*/ 0 h 95"/>
                  <a:gd name="T8" fmla="*/ 0 w 55"/>
                  <a:gd name="T9" fmla="*/ 0 h 95"/>
                  <a:gd name="T10" fmla="*/ 0 w 55"/>
                  <a:gd name="T11" fmla="*/ 0 h 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" h="95">
                    <a:moveTo>
                      <a:pt x="55" y="0"/>
                    </a:moveTo>
                    <a:lnTo>
                      <a:pt x="42" y="0"/>
                    </a:lnTo>
                    <a:lnTo>
                      <a:pt x="0" y="23"/>
                    </a:lnTo>
                    <a:lnTo>
                      <a:pt x="0" y="83"/>
                    </a:lnTo>
                    <a:lnTo>
                      <a:pt x="35" y="95"/>
                    </a:lnTo>
                    <a:lnTo>
                      <a:pt x="43" y="9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80" name="Freeform 842"/>
              <p:cNvSpPr>
                <a:spLocks/>
              </p:cNvSpPr>
              <p:nvPr/>
            </p:nvSpPr>
            <p:spPr bwMode="auto">
              <a:xfrm>
                <a:off x="5550" y="3344"/>
                <a:ext cx="17" cy="2"/>
              </a:xfrm>
              <a:custGeom>
                <a:avLst/>
                <a:gdLst>
                  <a:gd name="T0" fmla="*/ 0 w 50"/>
                  <a:gd name="T1" fmla="*/ 0 h 6"/>
                  <a:gd name="T2" fmla="*/ 0 w 50"/>
                  <a:gd name="T3" fmla="*/ 0 h 6"/>
                  <a:gd name="T4" fmla="*/ 0 w 50"/>
                  <a:gd name="T5" fmla="*/ 0 h 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0" h="6">
                    <a:moveTo>
                      <a:pt x="50" y="0"/>
                    </a:moveTo>
                    <a:lnTo>
                      <a:pt x="15" y="0"/>
                    </a:lnTo>
                    <a:lnTo>
                      <a:pt x="0" y="6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81" name="Freeform 843"/>
              <p:cNvSpPr>
                <a:spLocks/>
              </p:cNvSpPr>
              <p:nvPr/>
            </p:nvSpPr>
            <p:spPr bwMode="auto">
              <a:xfrm>
                <a:off x="5568" y="3313"/>
                <a:ext cx="30" cy="6"/>
              </a:xfrm>
              <a:custGeom>
                <a:avLst/>
                <a:gdLst>
                  <a:gd name="T0" fmla="*/ 0 w 90"/>
                  <a:gd name="T1" fmla="*/ 0 h 17"/>
                  <a:gd name="T2" fmla="*/ 0 w 90"/>
                  <a:gd name="T3" fmla="*/ 0 h 17"/>
                  <a:gd name="T4" fmla="*/ 0 w 90"/>
                  <a:gd name="T5" fmla="*/ 0 h 17"/>
                  <a:gd name="T6" fmla="*/ 0 w 90"/>
                  <a:gd name="T7" fmla="*/ 0 h 17"/>
                  <a:gd name="T8" fmla="*/ 0 w 90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17">
                    <a:moveTo>
                      <a:pt x="0" y="17"/>
                    </a:moveTo>
                    <a:lnTo>
                      <a:pt x="28" y="12"/>
                    </a:lnTo>
                    <a:lnTo>
                      <a:pt x="60" y="12"/>
                    </a:lnTo>
                    <a:lnTo>
                      <a:pt x="90" y="17"/>
                    </a:lnTo>
                    <a:lnTo>
                      <a:pt x="86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82" name="Line 844"/>
              <p:cNvSpPr>
                <a:spLocks noChangeShapeType="1"/>
              </p:cNvSpPr>
              <p:nvPr/>
            </p:nvSpPr>
            <p:spPr bwMode="auto">
              <a:xfrm flipV="1">
                <a:off x="5604" y="3288"/>
                <a:ext cx="5" cy="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83" name="Freeform 845"/>
              <p:cNvSpPr>
                <a:spLocks/>
              </p:cNvSpPr>
              <p:nvPr/>
            </p:nvSpPr>
            <p:spPr bwMode="auto">
              <a:xfrm>
                <a:off x="5594" y="3255"/>
                <a:ext cx="8" cy="6"/>
              </a:xfrm>
              <a:custGeom>
                <a:avLst/>
                <a:gdLst>
                  <a:gd name="T0" fmla="*/ 0 w 25"/>
                  <a:gd name="T1" fmla="*/ 0 h 18"/>
                  <a:gd name="T2" fmla="*/ 0 w 25"/>
                  <a:gd name="T3" fmla="*/ 0 h 18"/>
                  <a:gd name="T4" fmla="*/ 0 w 25"/>
                  <a:gd name="T5" fmla="*/ 0 h 18"/>
                  <a:gd name="T6" fmla="*/ 0 w 25"/>
                  <a:gd name="T7" fmla="*/ 0 h 1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5" h="18">
                    <a:moveTo>
                      <a:pt x="25" y="18"/>
                    </a:moveTo>
                    <a:lnTo>
                      <a:pt x="10" y="0"/>
                    </a:lnTo>
                    <a:lnTo>
                      <a:pt x="0" y="1"/>
                    </a:lnTo>
                    <a:lnTo>
                      <a:pt x="14" y="1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84" name="Freeform 846"/>
              <p:cNvSpPr>
                <a:spLocks/>
              </p:cNvSpPr>
              <p:nvPr/>
            </p:nvSpPr>
            <p:spPr bwMode="auto">
              <a:xfrm>
                <a:off x="5577" y="3245"/>
                <a:ext cx="21" cy="11"/>
              </a:xfrm>
              <a:custGeom>
                <a:avLst/>
                <a:gdLst>
                  <a:gd name="T0" fmla="*/ 0 w 64"/>
                  <a:gd name="T1" fmla="*/ 0 h 34"/>
                  <a:gd name="T2" fmla="*/ 0 w 64"/>
                  <a:gd name="T3" fmla="*/ 0 h 34"/>
                  <a:gd name="T4" fmla="*/ 0 w 64"/>
                  <a:gd name="T5" fmla="*/ 0 h 34"/>
                  <a:gd name="T6" fmla="*/ 0 w 64"/>
                  <a:gd name="T7" fmla="*/ 0 h 34"/>
                  <a:gd name="T8" fmla="*/ 0 w 64"/>
                  <a:gd name="T9" fmla="*/ 0 h 34"/>
                  <a:gd name="T10" fmla="*/ 0 w 64"/>
                  <a:gd name="T11" fmla="*/ 0 h 34"/>
                  <a:gd name="T12" fmla="*/ 0 w 64"/>
                  <a:gd name="T13" fmla="*/ 0 h 34"/>
                  <a:gd name="T14" fmla="*/ 0 w 64"/>
                  <a:gd name="T15" fmla="*/ 0 h 34"/>
                  <a:gd name="T16" fmla="*/ 0 w 64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" h="34">
                    <a:moveTo>
                      <a:pt x="64" y="30"/>
                    </a:moveTo>
                    <a:lnTo>
                      <a:pt x="64" y="8"/>
                    </a:lnTo>
                    <a:lnTo>
                      <a:pt x="49" y="0"/>
                    </a:lnTo>
                    <a:lnTo>
                      <a:pt x="6" y="4"/>
                    </a:lnTo>
                    <a:lnTo>
                      <a:pt x="6" y="34"/>
                    </a:lnTo>
                    <a:lnTo>
                      <a:pt x="0" y="34"/>
                    </a:lnTo>
                    <a:lnTo>
                      <a:pt x="51" y="32"/>
                    </a:lnTo>
                    <a:lnTo>
                      <a:pt x="49" y="27"/>
                    </a:lnTo>
                    <a:lnTo>
                      <a:pt x="49" y="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85" name="Line 847"/>
              <p:cNvSpPr>
                <a:spLocks noChangeShapeType="1"/>
              </p:cNvSpPr>
              <p:nvPr/>
            </p:nvSpPr>
            <p:spPr bwMode="auto">
              <a:xfrm flipH="1">
                <a:off x="5572" y="3256"/>
                <a:ext cx="5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86" name="Line 848"/>
              <p:cNvSpPr>
                <a:spLocks noChangeShapeType="1"/>
              </p:cNvSpPr>
              <p:nvPr/>
            </p:nvSpPr>
            <p:spPr bwMode="auto">
              <a:xfrm>
                <a:off x="5570" y="3294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87" name="Line 849"/>
              <p:cNvSpPr>
                <a:spLocks noChangeShapeType="1"/>
              </p:cNvSpPr>
              <p:nvPr/>
            </p:nvSpPr>
            <p:spPr bwMode="auto">
              <a:xfrm flipV="1">
                <a:off x="5481" y="3282"/>
                <a:ext cx="206" cy="1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88" name="Line 850"/>
              <p:cNvSpPr>
                <a:spLocks noChangeShapeType="1"/>
              </p:cNvSpPr>
              <p:nvPr/>
            </p:nvSpPr>
            <p:spPr bwMode="auto">
              <a:xfrm flipH="1">
                <a:off x="5480" y="3255"/>
                <a:ext cx="205" cy="1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89" name="Freeform 851"/>
              <p:cNvSpPr>
                <a:spLocks/>
              </p:cNvSpPr>
              <p:nvPr/>
            </p:nvSpPr>
            <p:spPr bwMode="auto">
              <a:xfrm>
                <a:off x="5366" y="3312"/>
                <a:ext cx="98" cy="107"/>
              </a:xfrm>
              <a:custGeom>
                <a:avLst/>
                <a:gdLst>
                  <a:gd name="T0" fmla="*/ 0 w 296"/>
                  <a:gd name="T1" fmla="*/ 0 h 322"/>
                  <a:gd name="T2" fmla="*/ 0 w 296"/>
                  <a:gd name="T3" fmla="*/ 0 h 322"/>
                  <a:gd name="T4" fmla="*/ 0 w 296"/>
                  <a:gd name="T5" fmla="*/ 0 h 322"/>
                  <a:gd name="T6" fmla="*/ 0 w 296"/>
                  <a:gd name="T7" fmla="*/ 0 h 322"/>
                  <a:gd name="T8" fmla="*/ 0 w 296"/>
                  <a:gd name="T9" fmla="*/ 0 h 322"/>
                  <a:gd name="T10" fmla="*/ 0 w 296"/>
                  <a:gd name="T11" fmla="*/ 0 h 322"/>
                  <a:gd name="T12" fmla="*/ 0 w 296"/>
                  <a:gd name="T13" fmla="*/ 0 h 322"/>
                  <a:gd name="T14" fmla="*/ 0 w 296"/>
                  <a:gd name="T15" fmla="*/ 0 h 322"/>
                  <a:gd name="T16" fmla="*/ 0 w 296"/>
                  <a:gd name="T17" fmla="*/ 0 h 322"/>
                  <a:gd name="T18" fmla="*/ 0 w 296"/>
                  <a:gd name="T19" fmla="*/ 0 h 322"/>
                  <a:gd name="T20" fmla="*/ 0 w 296"/>
                  <a:gd name="T21" fmla="*/ 0 h 322"/>
                  <a:gd name="T22" fmla="*/ 0 w 296"/>
                  <a:gd name="T23" fmla="*/ 0 h 322"/>
                  <a:gd name="T24" fmla="*/ 0 w 296"/>
                  <a:gd name="T25" fmla="*/ 0 h 322"/>
                  <a:gd name="T26" fmla="*/ 0 w 296"/>
                  <a:gd name="T27" fmla="*/ 0 h 322"/>
                  <a:gd name="T28" fmla="*/ 0 w 296"/>
                  <a:gd name="T29" fmla="*/ 0 h 322"/>
                  <a:gd name="T30" fmla="*/ 0 w 296"/>
                  <a:gd name="T31" fmla="*/ 0 h 322"/>
                  <a:gd name="T32" fmla="*/ 0 w 296"/>
                  <a:gd name="T33" fmla="*/ 0 h 322"/>
                  <a:gd name="T34" fmla="*/ 0 w 296"/>
                  <a:gd name="T35" fmla="*/ 0 h 322"/>
                  <a:gd name="T36" fmla="*/ 0 w 296"/>
                  <a:gd name="T37" fmla="*/ 0 h 322"/>
                  <a:gd name="T38" fmla="*/ 0 w 296"/>
                  <a:gd name="T39" fmla="*/ 0 h 322"/>
                  <a:gd name="T40" fmla="*/ 0 w 296"/>
                  <a:gd name="T41" fmla="*/ 0 h 322"/>
                  <a:gd name="T42" fmla="*/ 0 w 296"/>
                  <a:gd name="T43" fmla="*/ 0 h 322"/>
                  <a:gd name="T44" fmla="*/ 0 w 296"/>
                  <a:gd name="T45" fmla="*/ 0 h 322"/>
                  <a:gd name="T46" fmla="*/ 0 w 296"/>
                  <a:gd name="T47" fmla="*/ 0 h 322"/>
                  <a:gd name="T48" fmla="*/ 0 w 296"/>
                  <a:gd name="T49" fmla="*/ 0 h 322"/>
                  <a:gd name="T50" fmla="*/ 0 w 296"/>
                  <a:gd name="T51" fmla="*/ 0 h 322"/>
                  <a:gd name="T52" fmla="*/ 0 w 296"/>
                  <a:gd name="T53" fmla="*/ 0 h 322"/>
                  <a:gd name="T54" fmla="*/ 0 w 296"/>
                  <a:gd name="T55" fmla="*/ 0 h 322"/>
                  <a:gd name="T56" fmla="*/ 0 w 296"/>
                  <a:gd name="T57" fmla="*/ 0 h 322"/>
                  <a:gd name="T58" fmla="*/ 0 w 296"/>
                  <a:gd name="T59" fmla="*/ 0 h 322"/>
                  <a:gd name="T60" fmla="*/ 0 w 296"/>
                  <a:gd name="T61" fmla="*/ 0 h 322"/>
                  <a:gd name="T62" fmla="*/ 0 w 296"/>
                  <a:gd name="T63" fmla="*/ 0 h 322"/>
                  <a:gd name="T64" fmla="*/ 0 w 296"/>
                  <a:gd name="T65" fmla="*/ 0 h 32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96" h="322">
                    <a:moveTo>
                      <a:pt x="47" y="52"/>
                    </a:moveTo>
                    <a:lnTo>
                      <a:pt x="28" y="79"/>
                    </a:lnTo>
                    <a:lnTo>
                      <a:pt x="14" y="107"/>
                    </a:lnTo>
                    <a:lnTo>
                      <a:pt x="4" y="137"/>
                    </a:lnTo>
                    <a:lnTo>
                      <a:pt x="0" y="169"/>
                    </a:lnTo>
                    <a:lnTo>
                      <a:pt x="2" y="200"/>
                    </a:lnTo>
                    <a:lnTo>
                      <a:pt x="11" y="231"/>
                    </a:lnTo>
                    <a:lnTo>
                      <a:pt x="22" y="257"/>
                    </a:lnTo>
                    <a:lnTo>
                      <a:pt x="41" y="281"/>
                    </a:lnTo>
                    <a:lnTo>
                      <a:pt x="64" y="299"/>
                    </a:lnTo>
                    <a:lnTo>
                      <a:pt x="87" y="312"/>
                    </a:lnTo>
                    <a:lnTo>
                      <a:pt x="114" y="321"/>
                    </a:lnTo>
                    <a:lnTo>
                      <a:pt x="144" y="322"/>
                    </a:lnTo>
                    <a:lnTo>
                      <a:pt x="174" y="316"/>
                    </a:lnTo>
                    <a:lnTo>
                      <a:pt x="201" y="307"/>
                    </a:lnTo>
                    <a:lnTo>
                      <a:pt x="227" y="291"/>
                    </a:lnTo>
                    <a:lnTo>
                      <a:pt x="250" y="270"/>
                    </a:lnTo>
                    <a:lnTo>
                      <a:pt x="270" y="244"/>
                    </a:lnTo>
                    <a:lnTo>
                      <a:pt x="284" y="216"/>
                    </a:lnTo>
                    <a:lnTo>
                      <a:pt x="294" y="183"/>
                    </a:lnTo>
                    <a:lnTo>
                      <a:pt x="296" y="152"/>
                    </a:lnTo>
                    <a:lnTo>
                      <a:pt x="295" y="122"/>
                    </a:lnTo>
                    <a:lnTo>
                      <a:pt x="287" y="93"/>
                    </a:lnTo>
                    <a:lnTo>
                      <a:pt x="274" y="66"/>
                    </a:lnTo>
                    <a:lnTo>
                      <a:pt x="256" y="42"/>
                    </a:lnTo>
                    <a:lnTo>
                      <a:pt x="234" y="21"/>
                    </a:lnTo>
                    <a:lnTo>
                      <a:pt x="209" y="9"/>
                    </a:lnTo>
                    <a:lnTo>
                      <a:pt x="181" y="1"/>
                    </a:lnTo>
                    <a:lnTo>
                      <a:pt x="153" y="0"/>
                    </a:lnTo>
                    <a:lnTo>
                      <a:pt x="124" y="5"/>
                    </a:lnTo>
                    <a:lnTo>
                      <a:pt x="95" y="15"/>
                    </a:lnTo>
                    <a:lnTo>
                      <a:pt x="70" y="32"/>
                    </a:lnTo>
                    <a:lnTo>
                      <a:pt x="47" y="52"/>
                    </a:lnTo>
                    <a:close/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90" name="Freeform 852"/>
              <p:cNvSpPr>
                <a:spLocks/>
              </p:cNvSpPr>
              <p:nvPr/>
            </p:nvSpPr>
            <p:spPr bwMode="auto">
              <a:xfrm>
                <a:off x="5399" y="3314"/>
                <a:ext cx="61" cy="99"/>
              </a:xfrm>
              <a:custGeom>
                <a:avLst/>
                <a:gdLst>
                  <a:gd name="T0" fmla="*/ 0 w 182"/>
                  <a:gd name="T1" fmla="*/ 0 h 297"/>
                  <a:gd name="T2" fmla="*/ 0 w 182"/>
                  <a:gd name="T3" fmla="*/ 0 h 297"/>
                  <a:gd name="T4" fmla="*/ 0 w 182"/>
                  <a:gd name="T5" fmla="*/ 0 h 297"/>
                  <a:gd name="T6" fmla="*/ 0 w 182"/>
                  <a:gd name="T7" fmla="*/ 0 h 297"/>
                  <a:gd name="T8" fmla="*/ 0 w 182"/>
                  <a:gd name="T9" fmla="*/ 0 h 297"/>
                  <a:gd name="T10" fmla="*/ 0 w 182"/>
                  <a:gd name="T11" fmla="*/ 0 h 297"/>
                  <a:gd name="T12" fmla="*/ 0 w 182"/>
                  <a:gd name="T13" fmla="*/ 0 h 297"/>
                  <a:gd name="T14" fmla="*/ 0 w 182"/>
                  <a:gd name="T15" fmla="*/ 0 h 297"/>
                  <a:gd name="T16" fmla="*/ 0 w 182"/>
                  <a:gd name="T17" fmla="*/ 0 h 297"/>
                  <a:gd name="T18" fmla="*/ 0 w 182"/>
                  <a:gd name="T19" fmla="*/ 0 h 297"/>
                  <a:gd name="T20" fmla="*/ 0 w 182"/>
                  <a:gd name="T21" fmla="*/ 0 h 297"/>
                  <a:gd name="T22" fmla="*/ 0 w 182"/>
                  <a:gd name="T23" fmla="*/ 0 h 297"/>
                  <a:gd name="T24" fmla="*/ 0 w 182"/>
                  <a:gd name="T25" fmla="*/ 0 h 297"/>
                  <a:gd name="T26" fmla="*/ 0 w 182"/>
                  <a:gd name="T27" fmla="*/ 0 h 297"/>
                  <a:gd name="T28" fmla="*/ 0 w 182"/>
                  <a:gd name="T29" fmla="*/ 0 h 297"/>
                  <a:gd name="T30" fmla="*/ 0 w 182"/>
                  <a:gd name="T31" fmla="*/ 0 h 29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2" h="297">
                    <a:moveTo>
                      <a:pt x="0" y="145"/>
                    </a:moveTo>
                    <a:lnTo>
                      <a:pt x="74" y="293"/>
                    </a:lnTo>
                    <a:lnTo>
                      <a:pt x="63" y="297"/>
                    </a:lnTo>
                    <a:lnTo>
                      <a:pt x="91" y="287"/>
                    </a:lnTo>
                    <a:lnTo>
                      <a:pt x="115" y="270"/>
                    </a:lnTo>
                    <a:lnTo>
                      <a:pt x="138" y="251"/>
                    </a:lnTo>
                    <a:lnTo>
                      <a:pt x="157" y="226"/>
                    </a:lnTo>
                    <a:lnTo>
                      <a:pt x="171" y="199"/>
                    </a:lnTo>
                    <a:lnTo>
                      <a:pt x="180" y="169"/>
                    </a:lnTo>
                    <a:lnTo>
                      <a:pt x="182" y="139"/>
                    </a:lnTo>
                    <a:lnTo>
                      <a:pt x="181" y="108"/>
                    </a:lnTo>
                    <a:lnTo>
                      <a:pt x="172" y="80"/>
                    </a:lnTo>
                    <a:lnTo>
                      <a:pt x="162" y="54"/>
                    </a:lnTo>
                    <a:lnTo>
                      <a:pt x="144" y="30"/>
                    </a:lnTo>
                    <a:lnTo>
                      <a:pt x="122" y="13"/>
                    </a:lnTo>
                    <a:lnTo>
                      <a:pt x="99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91" name="Line 853"/>
              <p:cNvSpPr>
                <a:spLocks noChangeShapeType="1"/>
              </p:cNvSpPr>
              <p:nvPr/>
            </p:nvSpPr>
            <p:spPr bwMode="auto">
              <a:xfrm>
                <a:off x="5433" y="3389"/>
                <a:ext cx="5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92" name="Freeform 854"/>
              <p:cNvSpPr>
                <a:spLocks/>
              </p:cNvSpPr>
              <p:nvPr/>
            </p:nvSpPr>
            <p:spPr bwMode="auto">
              <a:xfrm>
                <a:off x="5463" y="3385"/>
                <a:ext cx="8" cy="10"/>
              </a:xfrm>
              <a:custGeom>
                <a:avLst/>
                <a:gdLst>
                  <a:gd name="T0" fmla="*/ 0 w 23"/>
                  <a:gd name="T1" fmla="*/ 0 h 29"/>
                  <a:gd name="T2" fmla="*/ 0 w 23"/>
                  <a:gd name="T3" fmla="*/ 0 h 29"/>
                  <a:gd name="T4" fmla="*/ 0 w 23"/>
                  <a:gd name="T5" fmla="*/ 0 h 29"/>
                  <a:gd name="T6" fmla="*/ 0 w 23"/>
                  <a:gd name="T7" fmla="*/ 0 h 29"/>
                  <a:gd name="T8" fmla="*/ 0 w 23"/>
                  <a:gd name="T9" fmla="*/ 0 h 29"/>
                  <a:gd name="T10" fmla="*/ 0 w 23"/>
                  <a:gd name="T11" fmla="*/ 0 h 29"/>
                  <a:gd name="T12" fmla="*/ 0 w 23"/>
                  <a:gd name="T13" fmla="*/ 0 h 29"/>
                  <a:gd name="T14" fmla="*/ 0 w 23"/>
                  <a:gd name="T15" fmla="*/ 0 h 29"/>
                  <a:gd name="T16" fmla="*/ 0 w 23"/>
                  <a:gd name="T17" fmla="*/ 0 h 29"/>
                  <a:gd name="T18" fmla="*/ 0 w 23"/>
                  <a:gd name="T19" fmla="*/ 0 h 29"/>
                  <a:gd name="T20" fmla="*/ 0 w 23"/>
                  <a:gd name="T21" fmla="*/ 0 h 29"/>
                  <a:gd name="T22" fmla="*/ 0 w 23"/>
                  <a:gd name="T23" fmla="*/ 0 h 29"/>
                  <a:gd name="T24" fmla="*/ 0 w 23"/>
                  <a:gd name="T25" fmla="*/ 0 h 29"/>
                  <a:gd name="T26" fmla="*/ 0 w 23"/>
                  <a:gd name="T27" fmla="*/ 0 h 29"/>
                  <a:gd name="T28" fmla="*/ 0 w 23"/>
                  <a:gd name="T29" fmla="*/ 0 h 29"/>
                  <a:gd name="T30" fmla="*/ 0 w 23"/>
                  <a:gd name="T31" fmla="*/ 0 h 29"/>
                  <a:gd name="T32" fmla="*/ 0 w 23"/>
                  <a:gd name="T33" fmla="*/ 0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3" h="29">
                    <a:moveTo>
                      <a:pt x="2" y="24"/>
                    </a:moveTo>
                    <a:lnTo>
                      <a:pt x="7" y="27"/>
                    </a:lnTo>
                    <a:lnTo>
                      <a:pt x="13" y="29"/>
                    </a:lnTo>
                    <a:lnTo>
                      <a:pt x="17" y="27"/>
                    </a:lnTo>
                    <a:lnTo>
                      <a:pt x="20" y="24"/>
                    </a:lnTo>
                    <a:lnTo>
                      <a:pt x="23" y="20"/>
                    </a:lnTo>
                    <a:lnTo>
                      <a:pt x="23" y="14"/>
                    </a:lnTo>
                    <a:lnTo>
                      <a:pt x="23" y="9"/>
                    </a:lnTo>
                    <a:lnTo>
                      <a:pt x="20" y="5"/>
                    </a:lnTo>
                    <a:lnTo>
                      <a:pt x="17" y="1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2" y="5"/>
                    </a:lnTo>
                    <a:lnTo>
                      <a:pt x="1" y="9"/>
                    </a:lnTo>
                    <a:lnTo>
                      <a:pt x="0" y="14"/>
                    </a:lnTo>
                    <a:lnTo>
                      <a:pt x="1" y="20"/>
                    </a:lnTo>
                    <a:lnTo>
                      <a:pt x="2" y="24"/>
                    </a:lnTo>
                    <a:close/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93" name="Freeform 855"/>
              <p:cNvSpPr>
                <a:spLocks/>
              </p:cNvSpPr>
              <p:nvPr/>
            </p:nvSpPr>
            <p:spPr bwMode="auto">
              <a:xfrm>
                <a:off x="5429" y="3424"/>
                <a:ext cx="21" cy="5"/>
              </a:xfrm>
              <a:custGeom>
                <a:avLst/>
                <a:gdLst>
                  <a:gd name="T0" fmla="*/ 0 w 65"/>
                  <a:gd name="T1" fmla="*/ 0 h 14"/>
                  <a:gd name="T2" fmla="*/ 0 w 65"/>
                  <a:gd name="T3" fmla="*/ 0 h 14"/>
                  <a:gd name="T4" fmla="*/ 0 w 65"/>
                  <a:gd name="T5" fmla="*/ 0 h 14"/>
                  <a:gd name="T6" fmla="*/ 0 w 65"/>
                  <a:gd name="T7" fmla="*/ 0 h 14"/>
                  <a:gd name="T8" fmla="*/ 0 w 65"/>
                  <a:gd name="T9" fmla="*/ 0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14">
                    <a:moveTo>
                      <a:pt x="65" y="14"/>
                    </a:moveTo>
                    <a:lnTo>
                      <a:pt x="25" y="0"/>
                    </a:lnTo>
                    <a:lnTo>
                      <a:pt x="12" y="0"/>
                    </a:lnTo>
                    <a:lnTo>
                      <a:pt x="1" y="6"/>
                    </a:lnTo>
                    <a:lnTo>
                      <a:pt x="0" y="1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94" name="Freeform 856"/>
              <p:cNvSpPr>
                <a:spLocks/>
              </p:cNvSpPr>
              <p:nvPr/>
            </p:nvSpPr>
            <p:spPr bwMode="auto">
              <a:xfrm>
                <a:off x="5381" y="3404"/>
                <a:ext cx="39" cy="11"/>
              </a:xfrm>
              <a:custGeom>
                <a:avLst/>
                <a:gdLst>
                  <a:gd name="T0" fmla="*/ 0 w 118"/>
                  <a:gd name="T1" fmla="*/ 0 h 32"/>
                  <a:gd name="T2" fmla="*/ 0 w 118"/>
                  <a:gd name="T3" fmla="*/ 0 h 32"/>
                  <a:gd name="T4" fmla="*/ 0 w 118"/>
                  <a:gd name="T5" fmla="*/ 0 h 32"/>
                  <a:gd name="T6" fmla="*/ 0 w 118"/>
                  <a:gd name="T7" fmla="*/ 0 h 32"/>
                  <a:gd name="T8" fmla="*/ 0 w 118"/>
                  <a:gd name="T9" fmla="*/ 0 h 32"/>
                  <a:gd name="T10" fmla="*/ 0 w 118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8" h="32">
                    <a:moveTo>
                      <a:pt x="118" y="27"/>
                    </a:moveTo>
                    <a:lnTo>
                      <a:pt x="91" y="32"/>
                    </a:lnTo>
                    <a:lnTo>
                      <a:pt x="63" y="30"/>
                    </a:lnTo>
                    <a:lnTo>
                      <a:pt x="37" y="23"/>
                    </a:lnTo>
                    <a:lnTo>
                      <a:pt x="19" y="14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95" name="Line 857"/>
              <p:cNvSpPr>
                <a:spLocks noChangeShapeType="1"/>
              </p:cNvSpPr>
              <p:nvPr/>
            </p:nvSpPr>
            <p:spPr bwMode="auto">
              <a:xfrm flipV="1">
                <a:off x="5387" y="3381"/>
                <a:ext cx="5" cy="2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96" name="Line 858"/>
              <p:cNvSpPr>
                <a:spLocks noChangeShapeType="1"/>
              </p:cNvSpPr>
              <p:nvPr/>
            </p:nvSpPr>
            <p:spPr bwMode="auto">
              <a:xfrm>
                <a:off x="5397" y="3366"/>
                <a:ext cx="10" cy="4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97" name="Freeform 859"/>
              <p:cNvSpPr>
                <a:spLocks/>
              </p:cNvSpPr>
              <p:nvPr/>
            </p:nvSpPr>
            <p:spPr bwMode="auto">
              <a:xfrm>
                <a:off x="5308" y="3403"/>
                <a:ext cx="9" cy="12"/>
              </a:xfrm>
              <a:custGeom>
                <a:avLst/>
                <a:gdLst>
                  <a:gd name="T0" fmla="*/ 0 w 26"/>
                  <a:gd name="T1" fmla="*/ 0 h 36"/>
                  <a:gd name="T2" fmla="*/ 0 w 26"/>
                  <a:gd name="T3" fmla="*/ 0 h 36"/>
                  <a:gd name="T4" fmla="*/ 0 w 26"/>
                  <a:gd name="T5" fmla="*/ 0 h 36"/>
                  <a:gd name="T6" fmla="*/ 0 w 26"/>
                  <a:gd name="T7" fmla="*/ 0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6" h="36">
                    <a:moveTo>
                      <a:pt x="26" y="36"/>
                    </a:moveTo>
                    <a:lnTo>
                      <a:pt x="21" y="20"/>
                    </a:lnTo>
                    <a:lnTo>
                      <a:pt x="10" y="7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98" name="Freeform 860"/>
              <p:cNvSpPr>
                <a:spLocks/>
              </p:cNvSpPr>
              <p:nvPr/>
            </p:nvSpPr>
            <p:spPr bwMode="auto">
              <a:xfrm>
                <a:off x="5299" y="3415"/>
                <a:ext cx="18" cy="18"/>
              </a:xfrm>
              <a:custGeom>
                <a:avLst/>
                <a:gdLst>
                  <a:gd name="T0" fmla="*/ 0 w 54"/>
                  <a:gd name="T1" fmla="*/ 0 h 55"/>
                  <a:gd name="T2" fmla="*/ 0 w 54"/>
                  <a:gd name="T3" fmla="*/ 0 h 55"/>
                  <a:gd name="T4" fmla="*/ 0 w 54"/>
                  <a:gd name="T5" fmla="*/ 0 h 55"/>
                  <a:gd name="T6" fmla="*/ 0 w 54"/>
                  <a:gd name="T7" fmla="*/ 0 h 55"/>
                  <a:gd name="T8" fmla="*/ 0 w 54"/>
                  <a:gd name="T9" fmla="*/ 0 h 55"/>
                  <a:gd name="T10" fmla="*/ 0 w 54"/>
                  <a:gd name="T11" fmla="*/ 0 h 55"/>
                  <a:gd name="T12" fmla="*/ 0 w 54"/>
                  <a:gd name="T13" fmla="*/ 0 h 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4" h="55">
                    <a:moveTo>
                      <a:pt x="54" y="0"/>
                    </a:moveTo>
                    <a:lnTo>
                      <a:pt x="53" y="18"/>
                    </a:lnTo>
                    <a:lnTo>
                      <a:pt x="46" y="34"/>
                    </a:lnTo>
                    <a:lnTo>
                      <a:pt x="35" y="48"/>
                    </a:lnTo>
                    <a:lnTo>
                      <a:pt x="19" y="55"/>
                    </a:lnTo>
                    <a:lnTo>
                      <a:pt x="2" y="55"/>
                    </a:lnTo>
                    <a:lnTo>
                      <a:pt x="0" y="5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99" name="Freeform 861"/>
              <p:cNvSpPr>
                <a:spLocks/>
              </p:cNvSpPr>
              <p:nvPr/>
            </p:nvSpPr>
            <p:spPr bwMode="auto">
              <a:xfrm>
                <a:off x="5291" y="3418"/>
                <a:ext cx="2" cy="2"/>
              </a:xfrm>
              <a:custGeom>
                <a:avLst/>
                <a:gdLst>
                  <a:gd name="T0" fmla="*/ 0 w 7"/>
                  <a:gd name="T1" fmla="*/ 0 h 7"/>
                  <a:gd name="T2" fmla="*/ 0 w 7"/>
                  <a:gd name="T3" fmla="*/ 0 h 7"/>
                  <a:gd name="T4" fmla="*/ 0 w 7"/>
                  <a:gd name="T5" fmla="*/ 0 h 7"/>
                  <a:gd name="T6" fmla="*/ 0 w 7"/>
                  <a:gd name="T7" fmla="*/ 0 h 7"/>
                  <a:gd name="T8" fmla="*/ 0 w 7"/>
                  <a:gd name="T9" fmla="*/ 0 h 7"/>
                  <a:gd name="T10" fmla="*/ 0 w 7"/>
                  <a:gd name="T11" fmla="*/ 0 h 7"/>
                  <a:gd name="T12" fmla="*/ 0 w 7"/>
                  <a:gd name="T13" fmla="*/ 0 h 7"/>
                  <a:gd name="T14" fmla="*/ 0 w 7"/>
                  <a:gd name="T15" fmla="*/ 0 h 7"/>
                  <a:gd name="T16" fmla="*/ 0 w 7"/>
                  <a:gd name="T17" fmla="*/ 0 h 7"/>
                  <a:gd name="T18" fmla="*/ 0 w 7"/>
                  <a:gd name="T19" fmla="*/ 0 h 7"/>
                  <a:gd name="T20" fmla="*/ 0 w 7"/>
                  <a:gd name="T21" fmla="*/ 0 h 7"/>
                  <a:gd name="T22" fmla="*/ 0 w 7"/>
                  <a:gd name="T23" fmla="*/ 0 h 7"/>
                  <a:gd name="T24" fmla="*/ 0 w 7"/>
                  <a:gd name="T25" fmla="*/ 0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" h="7">
                    <a:moveTo>
                      <a:pt x="5" y="7"/>
                    </a:moveTo>
                    <a:lnTo>
                      <a:pt x="5" y="6"/>
                    </a:lnTo>
                    <a:lnTo>
                      <a:pt x="7" y="5"/>
                    </a:lnTo>
                    <a:lnTo>
                      <a:pt x="5" y="4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5" y="7"/>
                    </a:lnTo>
                    <a:close/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700" name="Freeform 862"/>
              <p:cNvSpPr>
                <a:spLocks/>
              </p:cNvSpPr>
              <p:nvPr/>
            </p:nvSpPr>
            <p:spPr bwMode="auto">
              <a:xfrm>
                <a:off x="5282" y="3419"/>
                <a:ext cx="2" cy="2"/>
              </a:xfrm>
              <a:custGeom>
                <a:avLst/>
                <a:gdLst>
                  <a:gd name="T0" fmla="*/ 0 w 5"/>
                  <a:gd name="T1" fmla="*/ 0 h 6"/>
                  <a:gd name="T2" fmla="*/ 0 w 5"/>
                  <a:gd name="T3" fmla="*/ 0 h 6"/>
                  <a:gd name="T4" fmla="*/ 0 w 5"/>
                  <a:gd name="T5" fmla="*/ 0 h 6"/>
                  <a:gd name="T6" fmla="*/ 0 w 5"/>
                  <a:gd name="T7" fmla="*/ 0 h 6"/>
                  <a:gd name="T8" fmla="*/ 0 w 5"/>
                  <a:gd name="T9" fmla="*/ 0 h 6"/>
                  <a:gd name="T10" fmla="*/ 0 w 5"/>
                  <a:gd name="T11" fmla="*/ 0 h 6"/>
                  <a:gd name="T12" fmla="*/ 0 w 5"/>
                  <a:gd name="T13" fmla="*/ 0 h 6"/>
                  <a:gd name="T14" fmla="*/ 0 w 5"/>
                  <a:gd name="T15" fmla="*/ 0 h 6"/>
                  <a:gd name="T16" fmla="*/ 0 w 5"/>
                  <a:gd name="T17" fmla="*/ 0 h 6"/>
                  <a:gd name="T18" fmla="*/ 0 w 5"/>
                  <a:gd name="T19" fmla="*/ 0 h 6"/>
                  <a:gd name="T20" fmla="*/ 0 w 5"/>
                  <a:gd name="T21" fmla="*/ 0 h 6"/>
                  <a:gd name="T22" fmla="*/ 0 w 5"/>
                  <a:gd name="T23" fmla="*/ 0 h 6"/>
                  <a:gd name="T24" fmla="*/ 0 w 5"/>
                  <a:gd name="T25" fmla="*/ 0 h 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" h="6">
                    <a:moveTo>
                      <a:pt x="5" y="3"/>
                    </a:moveTo>
                    <a:lnTo>
                      <a:pt x="5" y="2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5" y="3"/>
                    </a:lnTo>
                    <a:close/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701" name="Freeform 863"/>
              <p:cNvSpPr>
                <a:spLocks/>
              </p:cNvSpPr>
              <p:nvPr/>
            </p:nvSpPr>
            <p:spPr bwMode="auto">
              <a:xfrm>
                <a:off x="5277" y="3412"/>
                <a:ext cx="2" cy="3"/>
              </a:xfrm>
              <a:custGeom>
                <a:avLst/>
                <a:gdLst>
                  <a:gd name="T0" fmla="*/ 0 w 6"/>
                  <a:gd name="T1" fmla="*/ 0 h 8"/>
                  <a:gd name="T2" fmla="*/ 0 w 6"/>
                  <a:gd name="T3" fmla="*/ 0 h 8"/>
                  <a:gd name="T4" fmla="*/ 0 w 6"/>
                  <a:gd name="T5" fmla="*/ 0 h 8"/>
                  <a:gd name="T6" fmla="*/ 0 w 6"/>
                  <a:gd name="T7" fmla="*/ 0 h 8"/>
                  <a:gd name="T8" fmla="*/ 0 w 6"/>
                  <a:gd name="T9" fmla="*/ 0 h 8"/>
                  <a:gd name="T10" fmla="*/ 0 w 6"/>
                  <a:gd name="T11" fmla="*/ 0 h 8"/>
                  <a:gd name="T12" fmla="*/ 0 w 6"/>
                  <a:gd name="T13" fmla="*/ 0 h 8"/>
                  <a:gd name="T14" fmla="*/ 0 w 6"/>
                  <a:gd name="T15" fmla="*/ 0 h 8"/>
                  <a:gd name="T16" fmla="*/ 0 w 6"/>
                  <a:gd name="T17" fmla="*/ 0 h 8"/>
                  <a:gd name="T18" fmla="*/ 0 w 6"/>
                  <a:gd name="T19" fmla="*/ 0 h 8"/>
                  <a:gd name="T20" fmla="*/ 0 w 6"/>
                  <a:gd name="T21" fmla="*/ 0 h 8"/>
                  <a:gd name="T22" fmla="*/ 0 w 6"/>
                  <a:gd name="T23" fmla="*/ 0 h 8"/>
                  <a:gd name="T24" fmla="*/ 0 w 6"/>
                  <a:gd name="T25" fmla="*/ 0 h 8"/>
                  <a:gd name="T26" fmla="*/ 0 w 6"/>
                  <a:gd name="T27" fmla="*/ 0 h 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" h="8">
                    <a:moveTo>
                      <a:pt x="4" y="8"/>
                    </a:moveTo>
                    <a:lnTo>
                      <a:pt x="5" y="6"/>
                    </a:lnTo>
                    <a:lnTo>
                      <a:pt x="6" y="5"/>
                    </a:lnTo>
                    <a:lnTo>
                      <a:pt x="6" y="3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8"/>
                    </a:lnTo>
                    <a:lnTo>
                      <a:pt x="4" y="8"/>
                    </a:lnTo>
                    <a:close/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702" name="Freeform 864"/>
              <p:cNvSpPr>
                <a:spLocks/>
              </p:cNvSpPr>
              <p:nvPr/>
            </p:nvSpPr>
            <p:spPr bwMode="auto">
              <a:xfrm>
                <a:off x="5279" y="3403"/>
                <a:ext cx="2" cy="1"/>
              </a:xfrm>
              <a:custGeom>
                <a:avLst/>
                <a:gdLst>
                  <a:gd name="T0" fmla="*/ 0 w 7"/>
                  <a:gd name="T1" fmla="*/ 0 h 5"/>
                  <a:gd name="T2" fmla="*/ 0 w 7"/>
                  <a:gd name="T3" fmla="*/ 0 h 5"/>
                  <a:gd name="T4" fmla="*/ 0 w 7"/>
                  <a:gd name="T5" fmla="*/ 0 h 5"/>
                  <a:gd name="T6" fmla="*/ 0 w 7"/>
                  <a:gd name="T7" fmla="*/ 0 h 5"/>
                  <a:gd name="T8" fmla="*/ 0 w 7"/>
                  <a:gd name="T9" fmla="*/ 0 h 5"/>
                  <a:gd name="T10" fmla="*/ 0 w 7"/>
                  <a:gd name="T11" fmla="*/ 0 h 5"/>
                  <a:gd name="T12" fmla="*/ 0 w 7"/>
                  <a:gd name="T13" fmla="*/ 0 h 5"/>
                  <a:gd name="T14" fmla="*/ 0 w 7"/>
                  <a:gd name="T15" fmla="*/ 0 h 5"/>
                  <a:gd name="T16" fmla="*/ 0 w 7"/>
                  <a:gd name="T17" fmla="*/ 0 h 5"/>
                  <a:gd name="T18" fmla="*/ 0 w 7"/>
                  <a:gd name="T19" fmla="*/ 0 h 5"/>
                  <a:gd name="T20" fmla="*/ 0 w 7"/>
                  <a:gd name="T21" fmla="*/ 0 h 5"/>
                  <a:gd name="T22" fmla="*/ 0 w 7"/>
                  <a:gd name="T23" fmla="*/ 0 h 5"/>
                  <a:gd name="T24" fmla="*/ 0 w 7"/>
                  <a:gd name="T25" fmla="*/ 0 h 5"/>
                  <a:gd name="T26" fmla="*/ 0 w 7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7" h="5">
                    <a:moveTo>
                      <a:pt x="1" y="5"/>
                    </a:moveTo>
                    <a:lnTo>
                      <a:pt x="4" y="5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3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1" y="1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1" y="5"/>
                    </a:lnTo>
                    <a:close/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703" name="Freeform 865"/>
              <p:cNvSpPr>
                <a:spLocks/>
              </p:cNvSpPr>
              <p:nvPr/>
            </p:nvSpPr>
            <p:spPr bwMode="auto">
              <a:xfrm>
                <a:off x="5282" y="3405"/>
                <a:ext cx="8" cy="10"/>
              </a:xfrm>
              <a:custGeom>
                <a:avLst/>
                <a:gdLst>
                  <a:gd name="T0" fmla="*/ 0 w 23"/>
                  <a:gd name="T1" fmla="*/ 0 h 29"/>
                  <a:gd name="T2" fmla="*/ 0 w 23"/>
                  <a:gd name="T3" fmla="*/ 0 h 29"/>
                  <a:gd name="T4" fmla="*/ 0 w 23"/>
                  <a:gd name="T5" fmla="*/ 0 h 29"/>
                  <a:gd name="T6" fmla="*/ 0 w 23"/>
                  <a:gd name="T7" fmla="*/ 0 h 29"/>
                  <a:gd name="T8" fmla="*/ 0 w 23"/>
                  <a:gd name="T9" fmla="*/ 0 h 29"/>
                  <a:gd name="T10" fmla="*/ 0 w 23"/>
                  <a:gd name="T11" fmla="*/ 0 h 29"/>
                  <a:gd name="T12" fmla="*/ 0 w 23"/>
                  <a:gd name="T13" fmla="*/ 0 h 29"/>
                  <a:gd name="T14" fmla="*/ 0 w 23"/>
                  <a:gd name="T15" fmla="*/ 0 h 29"/>
                  <a:gd name="T16" fmla="*/ 0 w 23"/>
                  <a:gd name="T17" fmla="*/ 0 h 29"/>
                  <a:gd name="T18" fmla="*/ 0 w 23"/>
                  <a:gd name="T19" fmla="*/ 0 h 29"/>
                  <a:gd name="T20" fmla="*/ 0 w 23"/>
                  <a:gd name="T21" fmla="*/ 0 h 29"/>
                  <a:gd name="T22" fmla="*/ 0 w 23"/>
                  <a:gd name="T23" fmla="*/ 0 h 29"/>
                  <a:gd name="T24" fmla="*/ 0 w 23"/>
                  <a:gd name="T25" fmla="*/ 0 h 29"/>
                  <a:gd name="T26" fmla="*/ 0 w 23"/>
                  <a:gd name="T27" fmla="*/ 0 h 29"/>
                  <a:gd name="T28" fmla="*/ 0 w 23"/>
                  <a:gd name="T29" fmla="*/ 0 h 29"/>
                  <a:gd name="T30" fmla="*/ 0 w 23"/>
                  <a:gd name="T31" fmla="*/ 0 h 29"/>
                  <a:gd name="T32" fmla="*/ 0 w 23"/>
                  <a:gd name="T33" fmla="*/ 0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3" h="29">
                    <a:moveTo>
                      <a:pt x="7" y="3"/>
                    </a:move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0" y="21"/>
                    </a:lnTo>
                    <a:lnTo>
                      <a:pt x="3" y="27"/>
                    </a:lnTo>
                    <a:lnTo>
                      <a:pt x="7" y="29"/>
                    </a:lnTo>
                    <a:lnTo>
                      <a:pt x="12" y="29"/>
                    </a:lnTo>
                    <a:lnTo>
                      <a:pt x="17" y="27"/>
                    </a:lnTo>
                    <a:lnTo>
                      <a:pt x="20" y="21"/>
                    </a:lnTo>
                    <a:lnTo>
                      <a:pt x="21" y="18"/>
                    </a:lnTo>
                    <a:lnTo>
                      <a:pt x="23" y="13"/>
                    </a:lnTo>
                    <a:lnTo>
                      <a:pt x="21" y="6"/>
                    </a:lnTo>
                    <a:lnTo>
                      <a:pt x="20" y="3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7" y="3"/>
                    </a:lnTo>
                    <a:close/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704" name="Freeform 866"/>
              <p:cNvSpPr>
                <a:spLocks/>
              </p:cNvSpPr>
              <p:nvPr/>
            </p:nvSpPr>
            <p:spPr bwMode="auto">
              <a:xfrm>
                <a:off x="5288" y="3399"/>
                <a:ext cx="2" cy="2"/>
              </a:xfrm>
              <a:custGeom>
                <a:avLst/>
                <a:gdLst>
                  <a:gd name="T0" fmla="*/ 0 w 6"/>
                  <a:gd name="T1" fmla="*/ 0 h 7"/>
                  <a:gd name="T2" fmla="*/ 0 w 6"/>
                  <a:gd name="T3" fmla="*/ 0 h 7"/>
                  <a:gd name="T4" fmla="*/ 0 w 6"/>
                  <a:gd name="T5" fmla="*/ 0 h 7"/>
                  <a:gd name="T6" fmla="*/ 0 w 6"/>
                  <a:gd name="T7" fmla="*/ 0 h 7"/>
                  <a:gd name="T8" fmla="*/ 0 w 6"/>
                  <a:gd name="T9" fmla="*/ 0 h 7"/>
                  <a:gd name="T10" fmla="*/ 0 w 6"/>
                  <a:gd name="T11" fmla="*/ 0 h 7"/>
                  <a:gd name="T12" fmla="*/ 0 w 6"/>
                  <a:gd name="T13" fmla="*/ 0 h 7"/>
                  <a:gd name="T14" fmla="*/ 0 w 6"/>
                  <a:gd name="T15" fmla="*/ 0 h 7"/>
                  <a:gd name="T16" fmla="*/ 0 w 6"/>
                  <a:gd name="T17" fmla="*/ 0 h 7"/>
                  <a:gd name="T18" fmla="*/ 0 w 6"/>
                  <a:gd name="T19" fmla="*/ 0 h 7"/>
                  <a:gd name="T20" fmla="*/ 0 w 6"/>
                  <a:gd name="T21" fmla="*/ 0 h 7"/>
                  <a:gd name="T22" fmla="*/ 0 w 6"/>
                  <a:gd name="T23" fmla="*/ 0 h 7"/>
                  <a:gd name="T24" fmla="*/ 0 w 6"/>
                  <a:gd name="T25" fmla="*/ 0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" h="7">
                    <a:moveTo>
                      <a:pt x="1" y="7"/>
                    </a:moveTo>
                    <a:lnTo>
                      <a:pt x="3" y="7"/>
                    </a:lnTo>
                    <a:lnTo>
                      <a:pt x="4" y="7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1" y="7"/>
                    </a:lnTo>
                    <a:close/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705" name="Freeform 867"/>
              <p:cNvSpPr>
                <a:spLocks/>
              </p:cNvSpPr>
              <p:nvPr/>
            </p:nvSpPr>
            <p:spPr bwMode="auto">
              <a:xfrm>
                <a:off x="5273" y="3395"/>
                <a:ext cx="28" cy="29"/>
              </a:xfrm>
              <a:custGeom>
                <a:avLst/>
                <a:gdLst>
                  <a:gd name="T0" fmla="*/ 0 w 82"/>
                  <a:gd name="T1" fmla="*/ 0 h 88"/>
                  <a:gd name="T2" fmla="*/ 0 w 82"/>
                  <a:gd name="T3" fmla="*/ 0 h 88"/>
                  <a:gd name="T4" fmla="*/ 0 w 82"/>
                  <a:gd name="T5" fmla="*/ 0 h 88"/>
                  <a:gd name="T6" fmla="*/ 0 w 82"/>
                  <a:gd name="T7" fmla="*/ 0 h 88"/>
                  <a:gd name="T8" fmla="*/ 0 w 82"/>
                  <a:gd name="T9" fmla="*/ 0 h 88"/>
                  <a:gd name="T10" fmla="*/ 0 w 82"/>
                  <a:gd name="T11" fmla="*/ 0 h 88"/>
                  <a:gd name="T12" fmla="*/ 0 w 82"/>
                  <a:gd name="T13" fmla="*/ 0 h 88"/>
                  <a:gd name="T14" fmla="*/ 0 w 82"/>
                  <a:gd name="T15" fmla="*/ 0 h 88"/>
                  <a:gd name="T16" fmla="*/ 0 w 82"/>
                  <a:gd name="T17" fmla="*/ 0 h 88"/>
                  <a:gd name="T18" fmla="*/ 0 w 82"/>
                  <a:gd name="T19" fmla="*/ 0 h 88"/>
                  <a:gd name="T20" fmla="*/ 0 w 82"/>
                  <a:gd name="T21" fmla="*/ 0 h 88"/>
                  <a:gd name="T22" fmla="*/ 0 w 82"/>
                  <a:gd name="T23" fmla="*/ 0 h 88"/>
                  <a:gd name="T24" fmla="*/ 0 w 82"/>
                  <a:gd name="T25" fmla="*/ 0 h 88"/>
                  <a:gd name="T26" fmla="*/ 0 w 82"/>
                  <a:gd name="T27" fmla="*/ 0 h 88"/>
                  <a:gd name="T28" fmla="*/ 0 w 82"/>
                  <a:gd name="T29" fmla="*/ 0 h 88"/>
                  <a:gd name="T30" fmla="*/ 0 w 82"/>
                  <a:gd name="T31" fmla="*/ 0 h 88"/>
                  <a:gd name="T32" fmla="*/ 0 w 82"/>
                  <a:gd name="T33" fmla="*/ 0 h 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2" h="88">
                    <a:moveTo>
                      <a:pt x="44" y="0"/>
                    </a:moveTo>
                    <a:lnTo>
                      <a:pt x="27" y="5"/>
                    </a:lnTo>
                    <a:lnTo>
                      <a:pt x="15" y="13"/>
                    </a:lnTo>
                    <a:lnTo>
                      <a:pt x="4" y="27"/>
                    </a:lnTo>
                    <a:lnTo>
                      <a:pt x="0" y="45"/>
                    </a:lnTo>
                    <a:lnTo>
                      <a:pt x="3" y="61"/>
                    </a:lnTo>
                    <a:lnTo>
                      <a:pt x="11" y="75"/>
                    </a:lnTo>
                    <a:lnTo>
                      <a:pt x="23" y="86"/>
                    </a:lnTo>
                    <a:lnTo>
                      <a:pt x="39" y="88"/>
                    </a:lnTo>
                    <a:lnTo>
                      <a:pt x="54" y="84"/>
                    </a:lnTo>
                    <a:lnTo>
                      <a:pt x="68" y="74"/>
                    </a:lnTo>
                    <a:lnTo>
                      <a:pt x="77" y="60"/>
                    </a:lnTo>
                    <a:lnTo>
                      <a:pt x="82" y="42"/>
                    </a:lnTo>
                    <a:lnTo>
                      <a:pt x="81" y="26"/>
                    </a:lnTo>
                    <a:lnTo>
                      <a:pt x="71" y="12"/>
                    </a:lnTo>
                    <a:lnTo>
                      <a:pt x="60" y="5"/>
                    </a:lnTo>
                    <a:lnTo>
                      <a:pt x="44" y="0"/>
                    </a:lnTo>
                    <a:close/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706" name="Freeform 868"/>
              <p:cNvSpPr>
                <a:spLocks/>
              </p:cNvSpPr>
              <p:nvPr/>
            </p:nvSpPr>
            <p:spPr bwMode="auto">
              <a:xfrm>
                <a:off x="5294" y="3404"/>
                <a:ext cx="2" cy="2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0 w 6"/>
                  <a:gd name="T5" fmla="*/ 0 h 6"/>
                  <a:gd name="T6" fmla="*/ 0 w 6"/>
                  <a:gd name="T7" fmla="*/ 0 h 6"/>
                  <a:gd name="T8" fmla="*/ 0 w 6"/>
                  <a:gd name="T9" fmla="*/ 0 h 6"/>
                  <a:gd name="T10" fmla="*/ 0 w 6"/>
                  <a:gd name="T11" fmla="*/ 0 h 6"/>
                  <a:gd name="T12" fmla="*/ 0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  <a:gd name="T18" fmla="*/ 0 w 6"/>
                  <a:gd name="T19" fmla="*/ 0 h 6"/>
                  <a:gd name="T20" fmla="*/ 0 w 6"/>
                  <a:gd name="T21" fmla="*/ 0 h 6"/>
                  <a:gd name="T22" fmla="*/ 0 w 6"/>
                  <a:gd name="T23" fmla="*/ 0 h 6"/>
                  <a:gd name="T24" fmla="*/ 0 w 6"/>
                  <a:gd name="T25" fmla="*/ 0 h 6"/>
                  <a:gd name="T26" fmla="*/ 0 w 6"/>
                  <a:gd name="T27" fmla="*/ 0 h 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" h="6">
                    <a:moveTo>
                      <a:pt x="3" y="0"/>
                    </a:moveTo>
                    <a:lnTo>
                      <a:pt x="1" y="1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5" y="6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3" y="0"/>
                    </a:lnTo>
                    <a:close/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707" name="Freeform 869"/>
              <p:cNvSpPr>
                <a:spLocks/>
              </p:cNvSpPr>
              <p:nvPr/>
            </p:nvSpPr>
            <p:spPr bwMode="auto">
              <a:xfrm>
                <a:off x="5296" y="3412"/>
                <a:ext cx="1" cy="2"/>
              </a:xfrm>
              <a:custGeom>
                <a:avLst/>
                <a:gdLst>
                  <a:gd name="T0" fmla="*/ 0 w 3"/>
                  <a:gd name="T1" fmla="*/ 0 h 7"/>
                  <a:gd name="T2" fmla="*/ 0 w 3"/>
                  <a:gd name="T3" fmla="*/ 0 h 7"/>
                  <a:gd name="T4" fmla="*/ 0 w 3"/>
                  <a:gd name="T5" fmla="*/ 0 h 7"/>
                  <a:gd name="T6" fmla="*/ 0 w 3"/>
                  <a:gd name="T7" fmla="*/ 0 h 7"/>
                  <a:gd name="T8" fmla="*/ 0 w 3"/>
                  <a:gd name="T9" fmla="*/ 0 h 7"/>
                  <a:gd name="T10" fmla="*/ 0 w 3"/>
                  <a:gd name="T11" fmla="*/ 0 h 7"/>
                  <a:gd name="T12" fmla="*/ 0 w 3"/>
                  <a:gd name="T13" fmla="*/ 0 h 7"/>
                  <a:gd name="T14" fmla="*/ 0 w 3"/>
                  <a:gd name="T15" fmla="*/ 0 h 7"/>
                  <a:gd name="T16" fmla="*/ 0 w 3"/>
                  <a:gd name="T17" fmla="*/ 0 h 7"/>
                  <a:gd name="T18" fmla="*/ 0 w 3"/>
                  <a:gd name="T19" fmla="*/ 0 h 7"/>
                  <a:gd name="T20" fmla="*/ 0 w 3"/>
                  <a:gd name="T21" fmla="*/ 0 h 7"/>
                  <a:gd name="T22" fmla="*/ 0 w 3"/>
                  <a:gd name="T23" fmla="*/ 0 h 7"/>
                  <a:gd name="T24" fmla="*/ 0 w 3"/>
                  <a:gd name="T25" fmla="*/ 0 h 7"/>
                  <a:gd name="T26" fmla="*/ 0 w 3"/>
                  <a:gd name="T27" fmla="*/ 0 h 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" h="7">
                    <a:moveTo>
                      <a:pt x="0" y="0"/>
                    </a:moveTo>
                    <a:lnTo>
                      <a:pt x="0" y="1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3" y="4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708" name="Freeform 870"/>
              <p:cNvSpPr>
                <a:spLocks/>
              </p:cNvSpPr>
              <p:nvPr/>
            </p:nvSpPr>
            <p:spPr bwMode="auto">
              <a:xfrm>
                <a:off x="5312" y="3408"/>
                <a:ext cx="1" cy="2"/>
              </a:xfrm>
              <a:custGeom>
                <a:avLst/>
                <a:gdLst>
                  <a:gd name="T0" fmla="*/ 1 w 2"/>
                  <a:gd name="T1" fmla="*/ 0 h 6"/>
                  <a:gd name="T2" fmla="*/ 0 w 2"/>
                  <a:gd name="T3" fmla="*/ 0 h 6"/>
                  <a:gd name="T4" fmla="*/ 0 w 2"/>
                  <a:gd name="T5" fmla="*/ 0 h 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" h="6">
                    <a:moveTo>
                      <a:pt x="2" y="6"/>
                    </a:move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709" name="Line 871"/>
              <p:cNvSpPr>
                <a:spLocks noChangeShapeType="1"/>
              </p:cNvSpPr>
              <p:nvPr/>
            </p:nvSpPr>
            <p:spPr bwMode="auto">
              <a:xfrm>
                <a:off x="5314" y="341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710" name="Freeform 872"/>
              <p:cNvSpPr>
                <a:spLocks/>
              </p:cNvSpPr>
              <p:nvPr/>
            </p:nvSpPr>
            <p:spPr bwMode="auto">
              <a:xfrm>
                <a:off x="5311" y="3425"/>
                <a:ext cx="1" cy="1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0 h 3"/>
                  <a:gd name="T4" fmla="*/ 0 w 2"/>
                  <a:gd name="T5" fmla="*/ 0 h 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2"/>
                    </a:lnTo>
                    <a:lnTo>
                      <a:pt x="0" y="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711" name="Line 873"/>
              <p:cNvSpPr>
                <a:spLocks noChangeShapeType="1"/>
              </p:cNvSpPr>
              <p:nvPr/>
            </p:nvSpPr>
            <p:spPr bwMode="auto">
              <a:xfrm flipH="1">
                <a:off x="5307" y="342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712" name="Freeform 874"/>
              <p:cNvSpPr>
                <a:spLocks/>
              </p:cNvSpPr>
              <p:nvPr/>
            </p:nvSpPr>
            <p:spPr bwMode="auto">
              <a:xfrm>
                <a:off x="5322" y="3418"/>
                <a:ext cx="34" cy="38"/>
              </a:xfrm>
              <a:custGeom>
                <a:avLst/>
                <a:gdLst>
                  <a:gd name="T0" fmla="*/ 0 w 101"/>
                  <a:gd name="T1" fmla="*/ 0 h 114"/>
                  <a:gd name="T2" fmla="*/ 0 w 101"/>
                  <a:gd name="T3" fmla="*/ 0 h 114"/>
                  <a:gd name="T4" fmla="*/ 0 w 101"/>
                  <a:gd name="T5" fmla="*/ 0 h 114"/>
                  <a:gd name="T6" fmla="*/ 0 w 101"/>
                  <a:gd name="T7" fmla="*/ 0 h 114"/>
                  <a:gd name="T8" fmla="*/ 0 w 101"/>
                  <a:gd name="T9" fmla="*/ 0 h 114"/>
                  <a:gd name="T10" fmla="*/ 0 w 101"/>
                  <a:gd name="T11" fmla="*/ 0 h 114"/>
                  <a:gd name="T12" fmla="*/ 0 w 101"/>
                  <a:gd name="T13" fmla="*/ 0 h 114"/>
                  <a:gd name="T14" fmla="*/ 0 w 101"/>
                  <a:gd name="T15" fmla="*/ 0 h 114"/>
                  <a:gd name="T16" fmla="*/ 0 w 101"/>
                  <a:gd name="T17" fmla="*/ 0 h 114"/>
                  <a:gd name="T18" fmla="*/ 0 w 101"/>
                  <a:gd name="T19" fmla="*/ 0 h 114"/>
                  <a:gd name="T20" fmla="*/ 0 w 101"/>
                  <a:gd name="T21" fmla="*/ 0 h 114"/>
                  <a:gd name="T22" fmla="*/ 0 w 101"/>
                  <a:gd name="T23" fmla="*/ 0 h 114"/>
                  <a:gd name="T24" fmla="*/ 0 w 101"/>
                  <a:gd name="T25" fmla="*/ 0 h 114"/>
                  <a:gd name="T26" fmla="*/ 0 w 101"/>
                  <a:gd name="T27" fmla="*/ 0 h 11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114">
                    <a:moveTo>
                      <a:pt x="0" y="78"/>
                    </a:moveTo>
                    <a:lnTo>
                      <a:pt x="4" y="89"/>
                    </a:lnTo>
                    <a:lnTo>
                      <a:pt x="19" y="105"/>
                    </a:lnTo>
                    <a:lnTo>
                      <a:pt x="39" y="114"/>
                    </a:lnTo>
                    <a:lnTo>
                      <a:pt x="57" y="114"/>
                    </a:lnTo>
                    <a:lnTo>
                      <a:pt x="77" y="105"/>
                    </a:lnTo>
                    <a:lnTo>
                      <a:pt x="92" y="89"/>
                    </a:lnTo>
                    <a:lnTo>
                      <a:pt x="101" y="69"/>
                    </a:lnTo>
                    <a:lnTo>
                      <a:pt x="101" y="47"/>
                    </a:lnTo>
                    <a:lnTo>
                      <a:pt x="94" y="25"/>
                    </a:lnTo>
                    <a:lnTo>
                      <a:pt x="80" y="10"/>
                    </a:lnTo>
                    <a:lnTo>
                      <a:pt x="63" y="0"/>
                    </a:lnTo>
                    <a:lnTo>
                      <a:pt x="41" y="0"/>
                    </a:lnTo>
                    <a:lnTo>
                      <a:pt x="31" y="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713" name="Freeform 875"/>
              <p:cNvSpPr>
                <a:spLocks/>
              </p:cNvSpPr>
              <p:nvPr/>
            </p:nvSpPr>
            <p:spPr bwMode="auto">
              <a:xfrm>
                <a:off x="5333" y="3426"/>
                <a:ext cx="17" cy="24"/>
              </a:xfrm>
              <a:custGeom>
                <a:avLst/>
                <a:gdLst>
                  <a:gd name="T0" fmla="*/ 0 w 51"/>
                  <a:gd name="T1" fmla="*/ 0 h 74"/>
                  <a:gd name="T2" fmla="*/ 0 w 51"/>
                  <a:gd name="T3" fmla="*/ 0 h 74"/>
                  <a:gd name="T4" fmla="*/ 0 w 51"/>
                  <a:gd name="T5" fmla="*/ 0 h 74"/>
                  <a:gd name="T6" fmla="*/ 0 w 51"/>
                  <a:gd name="T7" fmla="*/ 0 h 74"/>
                  <a:gd name="T8" fmla="*/ 0 w 51"/>
                  <a:gd name="T9" fmla="*/ 0 h 74"/>
                  <a:gd name="T10" fmla="*/ 0 w 51"/>
                  <a:gd name="T11" fmla="*/ 0 h 74"/>
                  <a:gd name="T12" fmla="*/ 0 w 51"/>
                  <a:gd name="T13" fmla="*/ 0 h 74"/>
                  <a:gd name="T14" fmla="*/ 0 w 51"/>
                  <a:gd name="T15" fmla="*/ 0 h 74"/>
                  <a:gd name="T16" fmla="*/ 0 w 51"/>
                  <a:gd name="T17" fmla="*/ 0 h 74"/>
                  <a:gd name="T18" fmla="*/ 0 w 51"/>
                  <a:gd name="T19" fmla="*/ 0 h 7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1" h="74">
                    <a:moveTo>
                      <a:pt x="36" y="0"/>
                    </a:moveTo>
                    <a:lnTo>
                      <a:pt x="37" y="1"/>
                    </a:lnTo>
                    <a:lnTo>
                      <a:pt x="46" y="8"/>
                    </a:lnTo>
                    <a:lnTo>
                      <a:pt x="51" y="20"/>
                    </a:lnTo>
                    <a:lnTo>
                      <a:pt x="51" y="35"/>
                    </a:lnTo>
                    <a:lnTo>
                      <a:pt x="45" y="49"/>
                    </a:lnTo>
                    <a:lnTo>
                      <a:pt x="35" y="62"/>
                    </a:lnTo>
                    <a:lnTo>
                      <a:pt x="23" y="69"/>
                    </a:lnTo>
                    <a:lnTo>
                      <a:pt x="11" y="74"/>
                    </a:lnTo>
                    <a:lnTo>
                      <a:pt x="0" y="7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714" name="Freeform 876"/>
              <p:cNvSpPr>
                <a:spLocks/>
              </p:cNvSpPr>
              <p:nvPr/>
            </p:nvSpPr>
            <p:spPr bwMode="auto">
              <a:xfrm>
                <a:off x="5345" y="3441"/>
                <a:ext cx="1" cy="1"/>
              </a:xfrm>
              <a:custGeom>
                <a:avLst/>
                <a:gdLst>
                  <a:gd name="T0" fmla="*/ 0 w 2"/>
                  <a:gd name="T1" fmla="*/ 0 h 5"/>
                  <a:gd name="T2" fmla="*/ 1 w 2"/>
                  <a:gd name="T3" fmla="*/ 0 h 5"/>
                  <a:gd name="T4" fmla="*/ 1 w 2"/>
                  <a:gd name="T5" fmla="*/ 0 h 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0" y="5"/>
                    </a:moveTo>
                    <a:lnTo>
                      <a:pt x="1" y="2"/>
                    </a:lnTo>
                    <a:lnTo>
                      <a:pt x="2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715" name="Line 877"/>
              <p:cNvSpPr>
                <a:spLocks noChangeShapeType="1"/>
              </p:cNvSpPr>
              <p:nvPr/>
            </p:nvSpPr>
            <p:spPr bwMode="auto">
              <a:xfrm flipV="1">
                <a:off x="5347" y="3433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716" name="Freeform 878"/>
              <p:cNvSpPr>
                <a:spLocks/>
              </p:cNvSpPr>
              <p:nvPr/>
            </p:nvSpPr>
            <p:spPr bwMode="auto">
              <a:xfrm>
                <a:off x="5373" y="3364"/>
                <a:ext cx="22" cy="26"/>
              </a:xfrm>
              <a:custGeom>
                <a:avLst/>
                <a:gdLst>
                  <a:gd name="T0" fmla="*/ 0 w 66"/>
                  <a:gd name="T1" fmla="*/ 0 h 76"/>
                  <a:gd name="T2" fmla="*/ 0 w 66"/>
                  <a:gd name="T3" fmla="*/ 0 h 76"/>
                  <a:gd name="T4" fmla="*/ 0 w 66"/>
                  <a:gd name="T5" fmla="*/ 0 h 76"/>
                  <a:gd name="T6" fmla="*/ 0 w 66"/>
                  <a:gd name="T7" fmla="*/ 0 h 76"/>
                  <a:gd name="T8" fmla="*/ 0 w 66"/>
                  <a:gd name="T9" fmla="*/ 0 h 76"/>
                  <a:gd name="T10" fmla="*/ 0 w 66"/>
                  <a:gd name="T11" fmla="*/ 0 h 76"/>
                  <a:gd name="T12" fmla="*/ 0 w 66"/>
                  <a:gd name="T13" fmla="*/ 0 h 76"/>
                  <a:gd name="T14" fmla="*/ 0 w 66"/>
                  <a:gd name="T15" fmla="*/ 0 h 76"/>
                  <a:gd name="T16" fmla="*/ 0 w 66"/>
                  <a:gd name="T17" fmla="*/ 0 h 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" h="76">
                    <a:moveTo>
                      <a:pt x="0" y="76"/>
                    </a:moveTo>
                    <a:lnTo>
                      <a:pt x="19" y="53"/>
                    </a:lnTo>
                    <a:lnTo>
                      <a:pt x="20" y="50"/>
                    </a:lnTo>
                    <a:lnTo>
                      <a:pt x="22" y="47"/>
                    </a:lnTo>
                    <a:lnTo>
                      <a:pt x="23" y="47"/>
                    </a:lnTo>
                    <a:lnTo>
                      <a:pt x="25" y="45"/>
                    </a:lnTo>
                    <a:lnTo>
                      <a:pt x="59" y="0"/>
                    </a:lnTo>
                    <a:lnTo>
                      <a:pt x="66" y="0"/>
                    </a:lnTo>
                    <a:lnTo>
                      <a:pt x="57" y="47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717" name="Freeform 879"/>
              <p:cNvSpPr>
                <a:spLocks/>
              </p:cNvSpPr>
              <p:nvPr/>
            </p:nvSpPr>
            <p:spPr bwMode="auto">
              <a:xfrm>
                <a:off x="5403" y="3361"/>
                <a:ext cx="29" cy="28"/>
              </a:xfrm>
              <a:custGeom>
                <a:avLst/>
                <a:gdLst>
                  <a:gd name="T0" fmla="*/ 0 w 87"/>
                  <a:gd name="T1" fmla="*/ 0 h 84"/>
                  <a:gd name="T2" fmla="*/ 0 w 87"/>
                  <a:gd name="T3" fmla="*/ 0 h 84"/>
                  <a:gd name="T4" fmla="*/ 0 w 87"/>
                  <a:gd name="T5" fmla="*/ 0 h 84"/>
                  <a:gd name="T6" fmla="*/ 0 w 87"/>
                  <a:gd name="T7" fmla="*/ 0 h 84"/>
                  <a:gd name="T8" fmla="*/ 0 w 87"/>
                  <a:gd name="T9" fmla="*/ 0 h 84"/>
                  <a:gd name="T10" fmla="*/ 0 w 87"/>
                  <a:gd name="T11" fmla="*/ 0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7" h="84">
                    <a:moveTo>
                      <a:pt x="0" y="0"/>
                    </a:moveTo>
                    <a:lnTo>
                      <a:pt x="28" y="28"/>
                    </a:lnTo>
                    <a:lnTo>
                      <a:pt x="33" y="29"/>
                    </a:lnTo>
                    <a:lnTo>
                      <a:pt x="56" y="53"/>
                    </a:lnTo>
                    <a:lnTo>
                      <a:pt x="58" y="55"/>
                    </a:lnTo>
                    <a:lnTo>
                      <a:pt x="87" y="8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718" name="Line 880"/>
              <p:cNvSpPr>
                <a:spLocks noChangeShapeType="1"/>
              </p:cNvSpPr>
              <p:nvPr/>
            </p:nvSpPr>
            <p:spPr bwMode="auto">
              <a:xfrm flipH="1" flipV="1">
                <a:off x="5407" y="3361"/>
                <a:ext cx="51" cy="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719" name="Line 881"/>
              <p:cNvSpPr>
                <a:spLocks noChangeShapeType="1"/>
              </p:cNvSpPr>
              <p:nvPr/>
            </p:nvSpPr>
            <p:spPr bwMode="auto">
              <a:xfrm>
                <a:off x="5431" y="331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720" name="Freeform 882"/>
              <p:cNvSpPr>
                <a:spLocks/>
              </p:cNvSpPr>
              <p:nvPr/>
            </p:nvSpPr>
            <p:spPr bwMode="auto">
              <a:xfrm>
                <a:off x="5475" y="3269"/>
                <a:ext cx="6" cy="27"/>
              </a:xfrm>
              <a:custGeom>
                <a:avLst/>
                <a:gdLst>
                  <a:gd name="T0" fmla="*/ 0 w 18"/>
                  <a:gd name="T1" fmla="*/ 0 h 81"/>
                  <a:gd name="T2" fmla="*/ 0 w 18"/>
                  <a:gd name="T3" fmla="*/ 0 h 81"/>
                  <a:gd name="T4" fmla="*/ 0 w 18"/>
                  <a:gd name="T5" fmla="*/ 0 h 81"/>
                  <a:gd name="T6" fmla="*/ 0 w 18"/>
                  <a:gd name="T7" fmla="*/ 0 h 81"/>
                  <a:gd name="T8" fmla="*/ 0 w 18"/>
                  <a:gd name="T9" fmla="*/ 0 h 81"/>
                  <a:gd name="T10" fmla="*/ 0 w 18"/>
                  <a:gd name="T11" fmla="*/ 0 h 81"/>
                  <a:gd name="T12" fmla="*/ 0 w 18"/>
                  <a:gd name="T13" fmla="*/ 0 h 81"/>
                  <a:gd name="T14" fmla="*/ 0 w 18"/>
                  <a:gd name="T15" fmla="*/ 0 h 81"/>
                  <a:gd name="T16" fmla="*/ 0 w 18"/>
                  <a:gd name="T17" fmla="*/ 0 h 81"/>
                  <a:gd name="T18" fmla="*/ 0 w 18"/>
                  <a:gd name="T19" fmla="*/ 0 h 8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" h="81">
                    <a:moveTo>
                      <a:pt x="13" y="79"/>
                    </a:moveTo>
                    <a:lnTo>
                      <a:pt x="18" y="81"/>
                    </a:lnTo>
                    <a:lnTo>
                      <a:pt x="13" y="79"/>
                    </a:lnTo>
                    <a:lnTo>
                      <a:pt x="7" y="69"/>
                    </a:lnTo>
                    <a:lnTo>
                      <a:pt x="3" y="57"/>
                    </a:lnTo>
                    <a:lnTo>
                      <a:pt x="0" y="42"/>
                    </a:lnTo>
                    <a:lnTo>
                      <a:pt x="1" y="25"/>
                    </a:lnTo>
                    <a:lnTo>
                      <a:pt x="3" y="13"/>
                    </a:lnTo>
                    <a:lnTo>
                      <a:pt x="9" y="2"/>
                    </a:lnTo>
                    <a:lnTo>
                      <a:pt x="14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721" name="Line 883"/>
              <p:cNvSpPr>
                <a:spLocks noChangeShapeType="1"/>
              </p:cNvSpPr>
              <p:nvPr/>
            </p:nvSpPr>
            <p:spPr bwMode="auto">
              <a:xfrm flipV="1">
                <a:off x="5481" y="3279"/>
                <a:ext cx="197" cy="1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722" name="Freeform 884"/>
              <p:cNvSpPr>
                <a:spLocks/>
              </p:cNvSpPr>
              <p:nvPr/>
            </p:nvSpPr>
            <p:spPr bwMode="auto">
              <a:xfrm>
                <a:off x="5681" y="3255"/>
                <a:ext cx="10" cy="27"/>
              </a:xfrm>
              <a:custGeom>
                <a:avLst/>
                <a:gdLst>
                  <a:gd name="T0" fmla="*/ 0 w 32"/>
                  <a:gd name="T1" fmla="*/ 0 h 81"/>
                  <a:gd name="T2" fmla="*/ 0 w 32"/>
                  <a:gd name="T3" fmla="*/ 0 h 81"/>
                  <a:gd name="T4" fmla="*/ 0 w 32"/>
                  <a:gd name="T5" fmla="*/ 0 h 81"/>
                  <a:gd name="T6" fmla="*/ 0 w 32"/>
                  <a:gd name="T7" fmla="*/ 0 h 81"/>
                  <a:gd name="T8" fmla="*/ 0 w 32"/>
                  <a:gd name="T9" fmla="*/ 0 h 81"/>
                  <a:gd name="T10" fmla="*/ 0 w 32"/>
                  <a:gd name="T11" fmla="*/ 0 h 81"/>
                  <a:gd name="T12" fmla="*/ 0 w 32"/>
                  <a:gd name="T13" fmla="*/ 0 h 81"/>
                  <a:gd name="T14" fmla="*/ 0 w 32"/>
                  <a:gd name="T15" fmla="*/ 0 h 81"/>
                  <a:gd name="T16" fmla="*/ 0 w 32"/>
                  <a:gd name="T17" fmla="*/ 0 h 81"/>
                  <a:gd name="T18" fmla="*/ 0 w 32"/>
                  <a:gd name="T19" fmla="*/ 0 h 81"/>
                  <a:gd name="T20" fmla="*/ 0 w 32"/>
                  <a:gd name="T21" fmla="*/ 0 h 81"/>
                  <a:gd name="T22" fmla="*/ 0 w 32"/>
                  <a:gd name="T23" fmla="*/ 0 h 81"/>
                  <a:gd name="T24" fmla="*/ 0 w 32"/>
                  <a:gd name="T25" fmla="*/ 0 h 81"/>
                  <a:gd name="T26" fmla="*/ 0 w 32"/>
                  <a:gd name="T27" fmla="*/ 0 h 81"/>
                  <a:gd name="T28" fmla="*/ 0 w 32"/>
                  <a:gd name="T29" fmla="*/ 0 h 81"/>
                  <a:gd name="T30" fmla="*/ 0 w 32"/>
                  <a:gd name="T31" fmla="*/ 0 h 81"/>
                  <a:gd name="T32" fmla="*/ 0 w 32"/>
                  <a:gd name="T33" fmla="*/ 0 h 8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81">
                    <a:moveTo>
                      <a:pt x="18" y="81"/>
                    </a:moveTo>
                    <a:lnTo>
                      <a:pt x="21" y="80"/>
                    </a:lnTo>
                    <a:lnTo>
                      <a:pt x="27" y="70"/>
                    </a:lnTo>
                    <a:lnTo>
                      <a:pt x="30" y="57"/>
                    </a:lnTo>
                    <a:lnTo>
                      <a:pt x="32" y="40"/>
                    </a:lnTo>
                    <a:lnTo>
                      <a:pt x="30" y="25"/>
                    </a:lnTo>
                    <a:lnTo>
                      <a:pt x="25" y="12"/>
                    </a:lnTo>
                    <a:lnTo>
                      <a:pt x="19" y="1"/>
                    </a:lnTo>
                    <a:lnTo>
                      <a:pt x="13" y="0"/>
                    </a:lnTo>
                    <a:lnTo>
                      <a:pt x="8" y="1"/>
                    </a:lnTo>
                    <a:lnTo>
                      <a:pt x="5" y="13"/>
                    </a:lnTo>
                    <a:lnTo>
                      <a:pt x="0" y="26"/>
                    </a:lnTo>
                    <a:lnTo>
                      <a:pt x="0" y="42"/>
                    </a:lnTo>
                    <a:lnTo>
                      <a:pt x="4" y="58"/>
                    </a:lnTo>
                    <a:lnTo>
                      <a:pt x="6" y="70"/>
                    </a:lnTo>
                    <a:lnTo>
                      <a:pt x="12" y="80"/>
                    </a:lnTo>
                    <a:lnTo>
                      <a:pt x="18" y="81"/>
                    </a:lnTo>
                    <a:close/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723" name="Freeform 885"/>
              <p:cNvSpPr>
                <a:spLocks/>
              </p:cNvSpPr>
              <p:nvPr/>
            </p:nvSpPr>
            <p:spPr bwMode="auto">
              <a:xfrm>
                <a:off x="5596" y="3293"/>
                <a:ext cx="8" cy="4"/>
              </a:xfrm>
              <a:custGeom>
                <a:avLst/>
                <a:gdLst>
                  <a:gd name="T0" fmla="*/ 0 w 24"/>
                  <a:gd name="T1" fmla="*/ 0 h 12"/>
                  <a:gd name="T2" fmla="*/ 0 w 24"/>
                  <a:gd name="T3" fmla="*/ 0 h 12"/>
                  <a:gd name="T4" fmla="*/ 0 w 24"/>
                  <a:gd name="T5" fmla="*/ 0 h 12"/>
                  <a:gd name="T6" fmla="*/ 0 w 24"/>
                  <a:gd name="T7" fmla="*/ 0 h 12"/>
                  <a:gd name="T8" fmla="*/ 0 w 24"/>
                  <a:gd name="T9" fmla="*/ 0 h 12"/>
                  <a:gd name="T10" fmla="*/ 0 w 24"/>
                  <a:gd name="T11" fmla="*/ 0 h 12"/>
                  <a:gd name="T12" fmla="*/ 0 w 24"/>
                  <a:gd name="T13" fmla="*/ 0 h 12"/>
                  <a:gd name="T14" fmla="*/ 0 w 24"/>
                  <a:gd name="T15" fmla="*/ 0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" h="12">
                    <a:moveTo>
                      <a:pt x="24" y="12"/>
                    </a:moveTo>
                    <a:lnTo>
                      <a:pt x="21" y="11"/>
                    </a:lnTo>
                    <a:lnTo>
                      <a:pt x="18" y="9"/>
                    </a:lnTo>
                    <a:lnTo>
                      <a:pt x="13" y="5"/>
                    </a:lnTo>
                    <a:lnTo>
                      <a:pt x="8" y="4"/>
                    </a:lnTo>
                    <a:lnTo>
                      <a:pt x="6" y="3"/>
                    </a:lnTo>
                    <a:lnTo>
                      <a:pt x="2" y="0"/>
                    </a:lnTo>
                    <a:lnTo>
                      <a:pt x="0" y="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724" name="Line 886"/>
              <p:cNvSpPr>
                <a:spLocks noChangeShapeType="1"/>
              </p:cNvSpPr>
              <p:nvPr/>
            </p:nvSpPr>
            <p:spPr bwMode="auto">
              <a:xfrm>
                <a:off x="5604" y="329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725" name="Freeform 887"/>
              <p:cNvSpPr>
                <a:spLocks/>
              </p:cNvSpPr>
              <p:nvPr/>
            </p:nvSpPr>
            <p:spPr bwMode="auto">
              <a:xfrm>
                <a:off x="5575" y="3299"/>
                <a:ext cx="16" cy="7"/>
              </a:xfrm>
              <a:custGeom>
                <a:avLst/>
                <a:gdLst>
                  <a:gd name="T0" fmla="*/ 0 w 48"/>
                  <a:gd name="T1" fmla="*/ 0 h 21"/>
                  <a:gd name="T2" fmla="*/ 0 w 48"/>
                  <a:gd name="T3" fmla="*/ 0 h 21"/>
                  <a:gd name="T4" fmla="*/ 0 w 48"/>
                  <a:gd name="T5" fmla="*/ 0 h 21"/>
                  <a:gd name="T6" fmla="*/ 0 w 48"/>
                  <a:gd name="T7" fmla="*/ 0 h 21"/>
                  <a:gd name="T8" fmla="*/ 0 w 48"/>
                  <a:gd name="T9" fmla="*/ 0 h 21"/>
                  <a:gd name="T10" fmla="*/ 0 w 48"/>
                  <a:gd name="T11" fmla="*/ 0 h 21"/>
                  <a:gd name="T12" fmla="*/ 0 w 48"/>
                  <a:gd name="T13" fmla="*/ 0 h 21"/>
                  <a:gd name="T14" fmla="*/ 0 w 48"/>
                  <a:gd name="T15" fmla="*/ 0 h 21"/>
                  <a:gd name="T16" fmla="*/ 0 w 48"/>
                  <a:gd name="T17" fmla="*/ 0 h 21"/>
                  <a:gd name="T18" fmla="*/ 0 w 48"/>
                  <a:gd name="T19" fmla="*/ 0 h 21"/>
                  <a:gd name="T20" fmla="*/ 0 w 48"/>
                  <a:gd name="T21" fmla="*/ 0 h 21"/>
                  <a:gd name="T22" fmla="*/ 0 w 48"/>
                  <a:gd name="T23" fmla="*/ 0 h 21"/>
                  <a:gd name="T24" fmla="*/ 0 w 48"/>
                  <a:gd name="T25" fmla="*/ 0 h 21"/>
                  <a:gd name="T26" fmla="*/ 0 w 48"/>
                  <a:gd name="T27" fmla="*/ 0 h 21"/>
                  <a:gd name="T28" fmla="*/ 0 w 48"/>
                  <a:gd name="T29" fmla="*/ 0 h 21"/>
                  <a:gd name="T30" fmla="*/ 0 w 48"/>
                  <a:gd name="T31" fmla="*/ 0 h 21"/>
                  <a:gd name="T32" fmla="*/ 0 w 48"/>
                  <a:gd name="T33" fmla="*/ 0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8" h="21">
                    <a:moveTo>
                      <a:pt x="47" y="7"/>
                    </a:moveTo>
                    <a:lnTo>
                      <a:pt x="41" y="3"/>
                    </a:lnTo>
                    <a:lnTo>
                      <a:pt x="34" y="1"/>
                    </a:lnTo>
                    <a:lnTo>
                      <a:pt x="26" y="0"/>
                    </a:lnTo>
                    <a:lnTo>
                      <a:pt x="15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6" y="17"/>
                    </a:lnTo>
                    <a:lnTo>
                      <a:pt x="15" y="21"/>
                    </a:lnTo>
                    <a:lnTo>
                      <a:pt x="26" y="21"/>
                    </a:lnTo>
                    <a:lnTo>
                      <a:pt x="34" y="21"/>
                    </a:lnTo>
                    <a:lnTo>
                      <a:pt x="41" y="17"/>
                    </a:lnTo>
                    <a:lnTo>
                      <a:pt x="47" y="15"/>
                    </a:lnTo>
                    <a:lnTo>
                      <a:pt x="48" y="10"/>
                    </a:lnTo>
                    <a:lnTo>
                      <a:pt x="47" y="7"/>
                    </a:lnTo>
                    <a:close/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726" name="Freeform 888"/>
              <p:cNvSpPr>
                <a:spLocks/>
              </p:cNvSpPr>
              <p:nvPr/>
            </p:nvSpPr>
            <p:spPr bwMode="auto">
              <a:xfrm>
                <a:off x="5587" y="3323"/>
                <a:ext cx="9" cy="12"/>
              </a:xfrm>
              <a:custGeom>
                <a:avLst/>
                <a:gdLst>
                  <a:gd name="T0" fmla="*/ 0 w 28"/>
                  <a:gd name="T1" fmla="*/ 0 h 35"/>
                  <a:gd name="T2" fmla="*/ 0 w 28"/>
                  <a:gd name="T3" fmla="*/ 0 h 35"/>
                  <a:gd name="T4" fmla="*/ 0 w 28"/>
                  <a:gd name="T5" fmla="*/ 0 h 35"/>
                  <a:gd name="T6" fmla="*/ 0 w 28"/>
                  <a:gd name="T7" fmla="*/ 0 h 35"/>
                  <a:gd name="T8" fmla="*/ 0 w 28"/>
                  <a:gd name="T9" fmla="*/ 0 h 35"/>
                  <a:gd name="T10" fmla="*/ 0 w 28"/>
                  <a:gd name="T11" fmla="*/ 0 h 35"/>
                  <a:gd name="T12" fmla="*/ 0 w 28"/>
                  <a:gd name="T13" fmla="*/ 0 h 35"/>
                  <a:gd name="T14" fmla="*/ 0 w 28"/>
                  <a:gd name="T15" fmla="*/ 0 h 35"/>
                  <a:gd name="T16" fmla="*/ 0 w 28"/>
                  <a:gd name="T17" fmla="*/ 0 h 35"/>
                  <a:gd name="T18" fmla="*/ 0 w 28"/>
                  <a:gd name="T19" fmla="*/ 0 h 35"/>
                  <a:gd name="T20" fmla="*/ 0 w 28"/>
                  <a:gd name="T21" fmla="*/ 0 h 35"/>
                  <a:gd name="T22" fmla="*/ 0 w 28"/>
                  <a:gd name="T23" fmla="*/ 0 h 35"/>
                  <a:gd name="T24" fmla="*/ 0 w 28"/>
                  <a:gd name="T25" fmla="*/ 0 h 35"/>
                  <a:gd name="T26" fmla="*/ 0 w 28"/>
                  <a:gd name="T27" fmla="*/ 0 h 35"/>
                  <a:gd name="T28" fmla="*/ 0 w 28"/>
                  <a:gd name="T29" fmla="*/ 0 h 35"/>
                  <a:gd name="T30" fmla="*/ 0 w 28"/>
                  <a:gd name="T31" fmla="*/ 0 h 35"/>
                  <a:gd name="T32" fmla="*/ 0 w 28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8" h="35">
                    <a:moveTo>
                      <a:pt x="15" y="0"/>
                    </a:moveTo>
                    <a:lnTo>
                      <a:pt x="9" y="2"/>
                    </a:lnTo>
                    <a:lnTo>
                      <a:pt x="6" y="6"/>
                    </a:lnTo>
                    <a:lnTo>
                      <a:pt x="1" y="12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9" y="35"/>
                    </a:lnTo>
                    <a:lnTo>
                      <a:pt x="15" y="35"/>
                    </a:lnTo>
                    <a:lnTo>
                      <a:pt x="21" y="35"/>
                    </a:lnTo>
                    <a:lnTo>
                      <a:pt x="24" y="29"/>
                    </a:lnTo>
                    <a:lnTo>
                      <a:pt x="28" y="24"/>
                    </a:lnTo>
                    <a:lnTo>
                      <a:pt x="28" y="18"/>
                    </a:lnTo>
                    <a:lnTo>
                      <a:pt x="28" y="12"/>
                    </a:lnTo>
                    <a:lnTo>
                      <a:pt x="24" y="6"/>
                    </a:lnTo>
                    <a:lnTo>
                      <a:pt x="21" y="2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727" name="Freeform 889"/>
              <p:cNvSpPr>
                <a:spLocks/>
              </p:cNvSpPr>
              <p:nvPr/>
            </p:nvSpPr>
            <p:spPr bwMode="auto">
              <a:xfrm>
                <a:off x="5598" y="3325"/>
                <a:ext cx="8" cy="25"/>
              </a:xfrm>
              <a:custGeom>
                <a:avLst/>
                <a:gdLst>
                  <a:gd name="T0" fmla="*/ 0 w 23"/>
                  <a:gd name="T1" fmla="*/ 0 h 73"/>
                  <a:gd name="T2" fmla="*/ 0 w 23"/>
                  <a:gd name="T3" fmla="*/ 0 h 73"/>
                  <a:gd name="T4" fmla="*/ 0 w 23"/>
                  <a:gd name="T5" fmla="*/ 0 h 73"/>
                  <a:gd name="T6" fmla="*/ 0 w 23"/>
                  <a:gd name="T7" fmla="*/ 0 h 73"/>
                  <a:gd name="T8" fmla="*/ 0 w 23"/>
                  <a:gd name="T9" fmla="*/ 0 h 73"/>
                  <a:gd name="T10" fmla="*/ 0 w 23"/>
                  <a:gd name="T11" fmla="*/ 0 h 73"/>
                  <a:gd name="T12" fmla="*/ 0 w 23"/>
                  <a:gd name="T13" fmla="*/ 0 h 73"/>
                  <a:gd name="T14" fmla="*/ 0 w 23"/>
                  <a:gd name="T15" fmla="*/ 0 h 73"/>
                  <a:gd name="T16" fmla="*/ 0 w 23"/>
                  <a:gd name="T17" fmla="*/ 0 h 73"/>
                  <a:gd name="T18" fmla="*/ 0 w 23"/>
                  <a:gd name="T19" fmla="*/ 0 h 7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3" h="73">
                    <a:moveTo>
                      <a:pt x="0" y="0"/>
                    </a:moveTo>
                    <a:lnTo>
                      <a:pt x="10" y="2"/>
                    </a:lnTo>
                    <a:lnTo>
                      <a:pt x="16" y="9"/>
                    </a:lnTo>
                    <a:lnTo>
                      <a:pt x="23" y="21"/>
                    </a:lnTo>
                    <a:lnTo>
                      <a:pt x="23" y="33"/>
                    </a:lnTo>
                    <a:lnTo>
                      <a:pt x="17" y="45"/>
                    </a:lnTo>
                    <a:lnTo>
                      <a:pt x="10" y="54"/>
                    </a:lnTo>
                    <a:lnTo>
                      <a:pt x="6" y="59"/>
                    </a:lnTo>
                    <a:lnTo>
                      <a:pt x="4" y="66"/>
                    </a:lnTo>
                    <a:lnTo>
                      <a:pt x="4" y="7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728" name="Freeform 890"/>
              <p:cNvSpPr>
                <a:spLocks/>
              </p:cNvSpPr>
              <p:nvPr/>
            </p:nvSpPr>
            <p:spPr bwMode="auto">
              <a:xfrm>
                <a:off x="5562" y="3293"/>
                <a:ext cx="8" cy="5"/>
              </a:xfrm>
              <a:custGeom>
                <a:avLst/>
                <a:gdLst>
                  <a:gd name="T0" fmla="*/ 0 w 24"/>
                  <a:gd name="T1" fmla="*/ 0 h 16"/>
                  <a:gd name="T2" fmla="*/ 0 w 24"/>
                  <a:gd name="T3" fmla="*/ 0 h 16"/>
                  <a:gd name="T4" fmla="*/ 0 w 24"/>
                  <a:gd name="T5" fmla="*/ 0 h 16"/>
                  <a:gd name="T6" fmla="*/ 0 w 24"/>
                  <a:gd name="T7" fmla="*/ 0 h 16"/>
                  <a:gd name="T8" fmla="*/ 0 w 24"/>
                  <a:gd name="T9" fmla="*/ 0 h 16"/>
                  <a:gd name="T10" fmla="*/ 0 w 24"/>
                  <a:gd name="T11" fmla="*/ 0 h 16"/>
                  <a:gd name="T12" fmla="*/ 0 w 24"/>
                  <a:gd name="T13" fmla="*/ 0 h 16"/>
                  <a:gd name="T14" fmla="*/ 0 w 24"/>
                  <a:gd name="T15" fmla="*/ 0 h 16"/>
                  <a:gd name="T16" fmla="*/ 0 w 24"/>
                  <a:gd name="T17" fmla="*/ 0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4" h="16">
                    <a:moveTo>
                      <a:pt x="24" y="3"/>
                    </a:moveTo>
                    <a:lnTo>
                      <a:pt x="23" y="0"/>
                    </a:lnTo>
                    <a:lnTo>
                      <a:pt x="19" y="3"/>
                    </a:lnTo>
                    <a:lnTo>
                      <a:pt x="16" y="4"/>
                    </a:lnTo>
                    <a:lnTo>
                      <a:pt x="12" y="5"/>
                    </a:lnTo>
                    <a:lnTo>
                      <a:pt x="6" y="9"/>
                    </a:lnTo>
                    <a:lnTo>
                      <a:pt x="4" y="11"/>
                    </a:lnTo>
                    <a:lnTo>
                      <a:pt x="0" y="12"/>
                    </a:lnTo>
                    <a:lnTo>
                      <a:pt x="0" y="16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729" name="Freeform 891"/>
              <p:cNvSpPr>
                <a:spLocks/>
              </p:cNvSpPr>
              <p:nvPr/>
            </p:nvSpPr>
            <p:spPr bwMode="auto">
              <a:xfrm>
                <a:off x="5413" y="3453"/>
                <a:ext cx="2" cy="13"/>
              </a:xfrm>
              <a:custGeom>
                <a:avLst/>
                <a:gdLst>
                  <a:gd name="T0" fmla="*/ 0 w 8"/>
                  <a:gd name="T1" fmla="*/ 0 h 38"/>
                  <a:gd name="T2" fmla="*/ 0 w 8"/>
                  <a:gd name="T3" fmla="*/ 0 h 38"/>
                  <a:gd name="T4" fmla="*/ 0 w 8"/>
                  <a:gd name="T5" fmla="*/ 0 h 3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" h="38">
                    <a:moveTo>
                      <a:pt x="0" y="0"/>
                    </a:moveTo>
                    <a:lnTo>
                      <a:pt x="8" y="21"/>
                    </a:lnTo>
                    <a:lnTo>
                      <a:pt x="8" y="3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730" name="Freeform 892"/>
              <p:cNvSpPr>
                <a:spLocks/>
              </p:cNvSpPr>
              <p:nvPr/>
            </p:nvSpPr>
            <p:spPr bwMode="auto">
              <a:xfrm>
                <a:off x="5407" y="3473"/>
                <a:ext cx="7" cy="7"/>
              </a:xfrm>
              <a:custGeom>
                <a:avLst/>
                <a:gdLst>
                  <a:gd name="T0" fmla="*/ 0 w 19"/>
                  <a:gd name="T1" fmla="*/ 0 h 22"/>
                  <a:gd name="T2" fmla="*/ 0 w 19"/>
                  <a:gd name="T3" fmla="*/ 0 h 22"/>
                  <a:gd name="T4" fmla="*/ 0 w 19"/>
                  <a:gd name="T5" fmla="*/ 0 h 2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" h="22">
                    <a:moveTo>
                      <a:pt x="19" y="0"/>
                    </a:moveTo>
                    <a:lnTo>
                      <a:pt x="14" y="5"/>
                    </a:lnTo>
                    <a:lnTo>
                      <a:pt x="0" y="2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731" name="Freeform 893"/>
              <p:cNvSpPr>
                <a:spLocks/>
              </p:cNvSpPr>
              <p:nvPr/>
            </p:nvSpPr>
            <p:spPr bwMode="auto">
              <a:xfrm>
                <a:off x="5419" y="3591"/>
                <a:ext cx="111" cy="18"/>
              </a:xfrm>
              <a:custGeom>
                <a:avLst/>
                <a:gdLst>
                  <a:gd name="T0" fmla="*/ 0 w 332"/>
                  <a:gd name="T1" fmla="*/ 0 h 52"/>
                  <a:gd name="T2" fmla="*/ 0 w 332"/>
                  <a:gd name="T3" fmla="*/ 0 h 52"/>
                  <a:gd name="T4" fmla="*/ 0 w 332"/>
                  <a:gd name="T5" fmla="*/ 0 h 52"/>
                  <a:gd name="T6" fmla="*/ 0 w 332"/>
                  <a:gd name="T7" fmla="*/ 0 h 52"/>
                  <a:gd name="T8" fmla="*/ 0 w 332"/>
                  <a:gd name="T9" fmla="*/ 0 h 52"/>
                  <a:gd name="T10" fmla="*/ 0 w 332"/>
                  <a:gd name="T11" fmla="*/ 0 h 52"/>
                  <a:gd name="T12" fmla="*/ 0 w 332"/>
                  <a:gd name="T13" fmla="*/ 0 h 52"/>
                  <a:gd name="T14" fmla="*/ 0 w 332"/>
                  <a:gd name="T15" fmla="*/ 0 h 52"/>
                  <a:gd name="T16" fmla="*/ 0 w 332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32" h="52">
                    <a:moveTo>
                      <a:pt x="0" y="52"/>
                    </a:moveTo>
                    <a:lnTo>
                      <a:pt x="133" y="50"/>
                    </a:lnTo>
                    <a:lnTo>
                      <a:pt x="228" y="43"/>
                    </a:lnTo>
                    <a:lnTo>
                      <a:pt x="271" y="36"/>
                    </a:lnTo>
                    <a:lnTo>
                      <a:pt x="314" y="24"/>
                    </a:lnTo>
                    <a:lnTo>
                      <a:pt x="320" y="21"/>
                    </a:lnTo>
                    <a:lnTo>
                      <a:pt x="322" y="14"/>
                    </a:lnTo>
                    <a:lnTo>
                      <a:pt x="332" y="8"/>
                    </a:lnTo>
                    <a:lnTo>
                      <a:pt x="309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732" name="Freeform 894"/>
              <p:cNvSpPr>
                <a:spLocks/>
              </p:cNvSpPr>
              <p:nvPr/>
            </p:nvSpPr>
            <p:spPr bwMode="auto">
              <a:xfrm>
                <a:off x="5305" y="3591"/>
                <a:ext cx="228" cy="22"/>
              </a:xfrm>
              <a:custGeom>
                <a:avLst/>
                <a:gdLst>
                  <a:gd name="T0" fmla="*/ 0 w 682"/>
                  <a:gd name="T1" fmla="*/ 0 h 67"/>
                  <a:gd name="T2" fmla="*/ 0 w 682"/>
                  <a:gd name="T3" fmla="*/ 0 h 67"/>
                  <a:gd name="T4" fmla="*/ 0 w 682"/>
                  <a:gd name="T5" fmla="*/ 0 h 67"/>
                  <a:gd name="T6" fmla="*/ 0 w 682"/>
                  <a:gd name="T7" fmla="*/ 0 h 67"/>
                  <a:gd name="T8" fmla="*/ 0 w 682"/>
                  <a:gd name="T9" fmla="*/ 0 h 67"/>
                  <a:gd name="T10" fmla="*/ 0 w 682"/>
                  <a:gd name="T11" fmla="*/ 0 h 67"/>
                  <a:gd name="T12" fmla="*/ 0 w 682"/>
                  <a:gd name="T13" fmla="*/ 0 h 67"/>
                  <a:gd name="T14" fmla="*/ 0 w 682"/>
                  <a:gd name="T15" fmla="*/ 0 h 67"/>
                  <a:gd name="T16" fmla="*/ 0 w 682"/>
                  <a:gd name="T17" fmla="*/ 0 h 67"/>
                  <a:gd name="T18" fmla="*/ 0 w 682"/>
                  <a:gd name="T19" fmla="*/ 0 h 67"/>
                  <a:gd name="T20" fmla="*/ 0 w 682"/>
                  <a:gd name="T21" fmla="*/ 0 h 67"/>
                  <a:gd name="T22" fmla="*/ 0 w 682"/>
                  <a:gd name="T23" fmla="*/ 0 h 67"/>
                  <a:gd name="T24" fmla="*/ 0 w 682"/>
                  <a:gd name="T25" fmla="*/ 0 h 67"/>
                  <a:gd name="T26" fmla="*/ 0 w 682"/>
                  <a:gd name="T27" fmla="*/ 0 h 67"/>
                  <a:gd name="T28" fmla="*/ 0 w 682"/>
                  <a:gd name="T29" fmla="*/ 0 h 67"/>
                  <a:gd name="T30" fmla="*/ 0 w 682"/>
                  <a:gd name="T31" fmla="*/ 0 h 67"/>
                  <a:gd name="T32" fmla="*/ 0 w 682"/>
                  <a:gd name="T33" fmla="*/ 0 h 67"/>
                  <a:gd name="T34" fmla="*/ 0 w 682"/>
                  <a:gd name="T35" fmla="*/ 0 h 6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682" h="67">
                    <a:moveTo>
                      <a:pt x="674" y="9"/>
                    </a:moveTo>
                    <a:lnTo>
                      <a:pt x="680" y="14"/>
                    </a:lnTo>
                    <a:lnTo>
                      <a:pt x="682" y="21"/>
                    </a:lnTo>
                    <a:lnTo>
                      <a:pt x="680" y="28"/>
                    </a:lnTo>
                    <a:lnTo>
                      <a:pt x="674" y="33"/>
                    </a:lnTo>
                    <a:lnTo>
                      <a:pt x="628" y="47"/>
                    </a:lnTo>
                    <a:lnTo>
                      <a:pt x="583" y="55"/>
                    </a:lnTo>
                    <a:lnTo>
                      <a:pt x="482" y="67"/>
                    </a:lnTo>
                    <a:lnTo>
                      <a:pt x="342" y="45"/>
                    </a:lnTo>
                    <a:lnTo>
                      <a:pt x="201" y="67"/>
                    </a:lnTo>
                    <a:lnTo>
                      <a:pt x="100" y="55"/>
                    </a:lnTo>
                    <a:lnTo>
                      <a:pt x="53" y="47"/>
                    </a:lnTo>
                    <a:lnTo>
                      <a:pt x="9" y="33"/>
                    </a:lnTo>
                    <a:lnTo>
                      <a:pt x="2" y="28"/>
                    </a:lnTo>
                    <a:lnTo>
                      <a:pt x="0" y="21"/>
                    </a:lnTo>
                    <a:lnTo>
                      <a:pt x="2" y="14"/>
                    </a:lnTo>
                    <a:lnTo>
                      <a:pt x="9" y="9"/>
                    </a:lnTo>
                    <a:lnTo>
                      <a:pt x="38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733" name="Freeform 895"/>
              <p:cNvSpPr>
                <a:spLocks/>
              </p:cNvSpPr>
              <p:nvPr/>
            </p:nvSpPr>
            <p:spPr bwMode="auto">
              <a:xfrm>
                <a:off x="5312" y="3596"/>
                <a:ext cx="107" cy="13"/>
              </a:xfrm>
              <a:custGeom>
                <a:avLst/>
                <a:gdLst>
                  <a:gd name="T0" fmla="*/ 0 w 322"/>
                  <a:gd name="T1" fmla="*/ 0 h 39"/>
                  <a:gd name="T2" fmla="*/ 0 w 322"/>
                  <a:gd name="T3" fmla="*/ 0 h 39"/>
                  <a:gd name="T4" fmla="*/ 0 w 322"/>
                  <a:gd name="T5" fmla="*/ 0 h 39"/>
                  <a:gd name="T6" fmla="*/ 0 w 322"/>
                  <a:gd name="T7" fmla="*/ 0 h 39"/>
                  <a:gd name="T8" fmla="*/ 0 w 322"/>
                  <a:gd name="T9" fmla="*/ 0 h 39"/>
                  <a:gd name="T10" fmla="*/ 0 w 322"/>
                  <a:gd name="T11" fmla="*/ 0 h 39"/>
                  <a:gd name="T12" fmla="*/ 0 w 322"/>
                  <a:gd name="T13" fmla="*/ 0 h 39"/>
                  <a:gd name="T14" fmla="*/ 0 w 322"/>
                  <a:gd name="T15" fmla="*/ 0 h 3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22" h="39">
                    <a:moveTo>
                      <a:pt x="0" y="0"/>
                    </a:moveTo>
                    <a:lnTo>
                      <a:pt x="0" y="1"/>
                    </a:lnTo>
                    <a:lnTo>
                      <a:pt x="2" y="8"/>
                    </a:lnTo>
                    <a:lnTo>
                      <a:pt x="7" y="11"/>
                    </a:lnTo>
                    <a:lnTo>
                      <a:pt x="51" y="23"/>
                    </a:lnTo>
                    <a:lnTo>
                      <a:pt x="94" y="30"/>
                    </a:lnTo>
                    <a:lnTo>
                      <a:pt x="189" y="37"/>
                    </a:lnTo>
                    <a:lnTo>
                      <a:pt x="322" y="3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89142" name="Line 896"/>
            <p:cNvSpPr>
              <a:spLocks noChangeShapeType="1"/>
            </p:cNvSpPr>
            <p:nvPr/>
          </p:nvSpPr>
          <p:spPr bwMode="auto">
            <a:xfrm flipV="1">
              <a:off x="3311" y="1713"/>
              <a:ext cx="0" cy="2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43" name="Line 897"/>
            <p:cNvSpPr>
              <a:spLocks noChangeShapeType="1"/>
            </p:cNvSpPr>
            <p:nvPr/>
          </p:nvSpPr>
          <p:spPr bwMode="auto">
            <a:xfrm flipV="1">
              <a:off x="3312" y="1702"/>
              <a:ext cx="1" cy="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44" name="Line 898"/>
            <p:cNvSpPr>
              <a:spLocks noChangeShapeType="1"/>
            </p:cNvSpPr>
            <p:nvPr/>
          </p:nvSpPr>
          <p:spPr bwMode="auto">
            <a:xfrm flipV="1">
              <a:off x="3317" y="1675"/>
              <a:ext cx="1" cy="2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45" name="Line 899"/>
            <p:cNvSpPr>
              <a:spLocks noChangeShapeType="1"/>
            </p:cNvSpPr>
            <p:nvPr/>
          </p:nvSpPr>
          <p:spPr bwMode="auto">
            <a:xfrm>
              <a:off x="3300" y="1675"/>
              <a:ext cx="0" cy="2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46" name="Line 900"/>
            <p:cNvSpPr>
              <a:spLocks noChangeShapeType="1"/>
            </p:cNvSpPr>
            <p:nvPr/>
          </p:nvSpPr>
          <p:spPr bwMode="auto">
            <a:xfrm>
              <a:off x="3303" y="1702"/>
              <a:ext cx="1" cy="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47" name="Freeform 901"/>
            <p:cNvSpPr>
              <a:spLocks/>
            </p:cNvSpPr>
            <p:nvPr/>
          </p:nvSpPr>
          <p:spPr bwMode="auto">
            <a:xfrm>
              <a:off x="3303" y="1521"/>
              <a:ext cx="9" cy="138"/>
            </a:xfrm>
            <a:custGeom>
              <a:avLst/>
              <a:gdLst>
                <a:gd name="T0" fmla="*/ 0 w 29"/>
                <a:gd name="T1" fmla="*/ 0 h 593"/>
                <a:gd name="T2" fmla="*/ 0 w 29"/>
                <a:gd name="T3" fmla="*/ 0 h 593"/>
                <a:gd name="T4" fmla="*/ 0 w 29"/>
                <a:gd name="T5" fmla="*/ 0 h 593"/>
                <a:gd name="T6" fmla="*/ 0 w 29"/>
                <a:gd name="T7" fmla="*/ 0 h 593"/>
                <a:gd name="T8" fmla="*/ 0 w 29"/>
                <a:gd name="T9" fmla="*/ 0 h 593"/>
                <a:gd name="T10" fmla="*/ 0 w 29"/>
                <a:gd name="T11" fmla="*/ 0 h 593"/>
                <a:gd name="T12" fmla="*/ 0 w 29"/>
                <a:gd name="T13" fmla="*/ 0 h 593"/>
                <a:gd name="T14" fmla="*/ 0 w 29"/>
                <a:gd name="T15" fmla="*/ 0 h 59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" h="593">
                  <a:moveTo>
                    <a:pt x="0" y="593"/>
                  </a:moveTo>
                  <a:lnTo>
                    <a:pt x="0" y="576"/>
                  </a:lnTo>
                  <a:lnTo>
                    <a:pt x="8" y="568"/>
                  </a:lnTo>
                  <a:lnTo>
                    <a:pt x="8" y="0"/>
                  </a:lnTo>
                  <a:lnTo>
                    <a:pt x="22" y="0"/>
                  </a:lnTo>
                  <a:lnTo>
                    <a:pt x="22" y="568"/>
                  </a:lnTo>
                  <a:lnTo>
                    <a:pt x="29" y="576"/>
                  </a:lnTo>
                  <a:lnTo>
                    <a:pt x="29" y="593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48" name="Line 902"/>
            <p:cNvSpPr>
              <a:spLocks noChangeShapeType="1"/>
            </p:cNvSpPr>
            <p:nvPr/>
          </p:nvSpPr>
          <p:spPr bwMode="auto">
            <a:xfrm>
              <a:off x="3322" y="1659"/>
              <a:ext cx="0" cy="3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49" name="Line 903"/>
            <p:cNvSpPr>
              <a:spLocks noChangeShapeType="1"/>
            </p:cNvSpPr>
            <p:nvPr/>
          </p:nvSpPr>
          <p:spPr bwMode="auto">
            <a:xfrm>
              <a:off x="3326" y="1665"/>
              <a:ext cx="1" cy="3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50" name="Line 904"/>
            <p:cNvSpPr>
              <a:spLocks noChangeShapeType="1"/>
            </p:cNvSpPr>
            <p:nvPr/>
          </p:nvSpPr>
          <p:spPr bwMode="auto">
            <a:xfrm flipV="1">
              <a:off x="3290" y="1665"/>
              <a:ext cx="1" cy="3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51" name="Line 905"/>
            <p:cNvSpPr>
              <a:spLocks noChangeShapeType="1"/>
            </p:cNvSpPr>
            <p:nvPr/>
          </p:nvSpPr>
          <p:spPr bwMode="auto">
            <a:xfrm flipV="1">
              <a:off x="3294" y="1659"/>
              <a:ext cx="1" cy="3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52" name="Line 906"/>
            <p:cNvSpPr>
              <a:spLocks noChangeShapeType="1"/>
            </p:cNvSpPr>
            <p:nvPr/>
          </p:nvSpPr>
          <p:spPr bwMode="auto">
            <a:xfrm>
              <a:off x="3230" y="1659"/>
              <a:ext cx="1" cy="3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53" name="Line 907"/>
            <p:cNvSpPr>
              <a:spLocks noChangeShapeType="1"/>
            </p:cNvSpPr>
            <p:nvPr/>
          </p:nvSpPr>
          <p:spPr bwMode="auto">
            <a:xfrm>
              <a:off x="3234" y="1665"/>
              <a:ext cx="1" cy="3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54" name="Line 908"/>
            <p:cNvSpPr>
              <a:spLocks noChangeShapeType="1"/>
            </p:cNvSpPr>
            <p:nvPr/>
          </p:nvSpPr>
          <p:spPr bwMode="auto">
            <a:xfrm>
              <a:off x="3224" y="1675"/>
              <a:ext cx="1" cy="2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55" name="Line 909"/>
            <p:cNvSpPr>
              <a:spLocks noChangeShapeType="1"/>
            </p:cNvSpPr>
            <p:nvPr/>
          </p:nvSpPr>
          <p:spPr bwMode="auto">
            <a:xfrm>
              <a:off x="3221" y="1702"/>
              <a:ext cx="1" cy="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56" name="Line 910"/>
            <p:cNvSpPr>
              <a:spLocks noChangeShapeType="1"/>
            </p:cNvSpPr>
            <p:nvPr/>
          </p:nvSpPr>
          <p:spPr bwMode="auto">
            <a:xfrm flipV="1">
              <a:off x="3212" y="1702"/>
              <a:ext cx="1" cy="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57" name="Line 911"/>
            <p:cNvSpPr>
              <a:spLocks noChangeShapeType="1"/>
            </p:cNvSpPr>
            <p:nvPr/>
          </p:nvSpPr>
          <p:spPr bwMode="auto">
            <a:xfrm flipV="1">
              <a:off x="3207" y="1675"/>
              <a:ext cx="1" cy="2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58" name="Line 912"/>
            <p:cNvSpPr>
              <a:spLocks noChangeShapeType="1"/>
            </p:cNvSpPr>
            <p:nvPr/>
          </p:nvSpPr>
          <p:spPr bwMode="auto">
            <a:xfrm flipV="1">
              <a:off x="3198" y="1665"/>
              <a:ext cx="1" cy="3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59" name="Line 913"/>
            <p:cNvSpPr>
              <a:spLocks noChangeShapeType="1"/>
            </p:cNvSpPr>
            <p:nvPr/>
          </p:nvSpPr>
          <p:spPr bwMode="auto">
            <a:xfrm flipV="1">
              <a:off x="3202" y="1659"/>
              <a:ext cx="1" cy="3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60" name="Freeform 914"/>
            <p:cNvSpPr>
              <a:spLocks/>
            </p:cNvSpPr>
            <p:nvPr/>
          </p:nvSpPr>
          <p:spPr bwMode="auto">
            <a:xfrm>
              <a:off x="3212" y="1521"/>
              <a:ext cx="9" cy="138"/>
            </a:xfrm>
            <a:custGeom>
              <a:avLst/>
              <a:gdLst>
                <a:gd name="T0" fmla="*/ 0 w 30"/>
                <a:gd name="T1" fmla="*/ 0 h 593"/>
                <a:gd name="T2" fmla="*/ 0 w 30"/>
                <a:gd name="T3" fmla="*/ 0 h 593"/>
                <a:gd name="T4" fmla="*/ 0 w 30"/>
                <a:gd name="T5" fmla="*/ 0 h 593"/>
                <a:gd name="T6" fmla="*/ 0 w 30"/>
                <a:gd name="T7" fmla="*/ 0 h 593"/>
                <a:gd name="T8" fmla="*/ 0 w 30"/>
                <a:gd name="T9" fmla="*/ 0 h 593"/>
                <a:gd name="T10" fmla="*/ 0 w 30"/>
                <a:gd name="T11" fmla="*/ 0 h 593"/>
                <a:gd name="T12" fmla="*/ 0 w 30"/>
                <a:gd name="T13" fmla="*/ 0 h 593"/>
                <a:gd name="T14" fmla="*/ 0 w 30"/>
                <a:gd name="T15" fmla="*/ 0 h 59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" h="593">
                  <a:moveTo>
                    <a:pt x="0" y="593"/>
                  </a:moveTo>
                  <a:lnTo>
                    <a:pt x="0" y="576"/>
                  </a:lnTo>
                  <a:lnTo>
                    <a:pt x="8" y="568"/>
                  </a:lnTo>
                  <a:lnTo>
                    <a:pt x="8" y="0"/>
                  </a:lnTo>
                  <a:lnTo>
                    <a:pt x="22" y="0"/>
                  </a:lnTo>
                  <a:lnTo>
                    <a:pt x="22" y="568"/>
                  </a:lnTo>
                  <a:lnTo>
                    <a:pt x="30" y="576"/>
                  </a:lnTo>
                  <a:lnTo>
                    <a:pt x="30" y="593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61" name="Line 915"/>
            <p:cNvSpPr>
              <a:spLocks noChangeShapeType="1"/>
            </p:cNvSpPr>
            <p:nvPr/>
          </p:nvSpPr>
          <p:spPr bwMode="auto">
            <a:xfrm>
              <a:off x="3213" y="1713"/>
              <a:ext cx="1" cy="2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89162" name="Group 916"/>
            <p:cNvGrpSpPr>
              <a:grpSpLocks/>
            </p:cNvGrpSpPr>
            <p:nvPr/>
          </p:nvGrpSpPr>
          <p:grpSpPr bwMode="auto">
            <a:xfrm>
              <a:off x="3074" y="1410"/>
              <a:ext cx="417" cy="111"/>
              <a:chOff x="3074" y="1410"/>
              <a:chExt cx="417" cy="111"/>
            </a:xfrm>
          </p:grpSpPr>
          <p:sp>
            <p:nvSpPr>
              <p:cNvPr id="89518" name="Freeform 917"/>
              <p:cNvSpPr>
                <a:spLocks/>
              </p:cNvSpPr>
              <p:nvPr/>
            </p:nvSpPr>
            <p:spPr bwMode="auto">
              <a:xfrm>
                <a:off x="3340" y="1425"/>
                <a:ext cx="151" cy="10"/>
              </a:xfrm>
              <a:custGeom>
                <a:avLst/>
                <a:gdLst>
                  <a:gd name="T0" fmla="*/ 0 w 495"/>
                  <a:gd name="T1" fmla="*/ 0 h 41"/>
                  <a:gd name="T2" fmla="*/ 0 w 495"/>
                  <a:gd name="T3" fmla="*/ 0 h 41"/>
                  <a:gd name="T4" fmla="*/ 0 w 495"/>
                  <a:gd name="T5" fmla="*/ 0 h 41"/>
                  <a:gd name="T6" fmla="*/ 0 w 495"/>
                  <a:gd name="T7" fmla="*/ 0 h 4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5" h="41">
                    <a:moveTo>
                      <a:pt x="495" y="41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495" y="36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19" name="Freeform 918"/>
              <p:cNvSpPr>
                <a:spLocks/>
              </p:cNvSpPr>
              <p:nvPr/>
            </p:nvSpPr>
            <p:spPr bwMode="auto">
              <a:xfrm>
                <a:off x="3373" y="1448"/>
                <a:ext cx="12" cy="3"/>
              </a:xfrm>
              <a:custGeom>
                <a:avLst/>
                <a:gdLst>
                  <a:gd name="T0" fmla="*/ 0 w 40"/>
                  <a:gd name="T1" fmla="*/ 0 h 13"/>
                  <a:gd name="T2" fmla="*/ 0 w 40"/>
                  <a:gd name="T3" fmla="*/ 0 h 13"/>
                  <a:gd name="T4" fmla="*/ 0 w 40"/>
                  <a:gd name="T5" fmla="*/ 0 h 1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0" h="13">
                    <a:moveTo>
                      <a:pt x="40" y="13"/>
                    </a:moveTo>
                    <a:lnTo>
                      <a:pt x="22" y="3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20" name="Freeform 919"/>
              <p:cNvSpPr>
                <a:spLocks/>
              </p:cNvSpPr>
              <p:nvPr/>
            </p:nvSpPr>
            <p:spPr bwMode="auto">
              <a:xfrm>
                <a:off x="3295" y="1451"/>
                <a:ext cx="94" cy="4"/>
              </a:xfrm>
              <a:custGeom>
                <a:avLst/>
                <a:gdLst>
                  <a:gd name="T0" fmla="*/ 0 w 310"/>
                  <a:gd name="T1" fmla="*/ 0 h 17"/>
                  <a:gd name="T2" fmla="*/ 0 w 310"/>
                  <a:gd name="T3" fmla="*/ 0 h 17"/>
                  <a:gd name="T4" fmla="*/ 0 w 310"/>
                  <a:gd name="T5" fmla="*/ 0 h 1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0" h="17">
                    <a:moveTo>
                      <a:pt x="295" y="0"/>
                    </a:moveTo>
                    <a:lnTo>
                      <a:pt x="310" y="17"/>
                    </a:lnTo>
                    <a:lnTo>
                      <a:pt x="0" y="1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21" name="Line 920"/>
              <p:cNvSpPr>
                <a:spLocks noChangeShapeType="1"/>
              </p:cNvSpPr>
              <p:nvPr/>
            </p:nvSpPr>
            <p:spPr bwMode="auto">
              <a:xfrm flipH="1">
                <a:off x="3278" y="1439"/>
                <a:ext cx="13" cy="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22" name="Freeform 921"/>
              <p:cNvSpPr>
                <a:spLocks/>
              </p:cNvSpPr>
              <p:nvPr/>
            </p:nvSpPr>
            <p:spPr bwMode="auto">
              <a:xfrm>
                <a:off x="3291" y="1435"/>
                <a:ext cx="55" cy="8"/>
              </a:xfrm>
              <a:custGeom>
                <a:avLst/>
                <a:gdLst>
                  <a:gd name="T0" fmla="*/ 0 w 179"/>
                  <a:gd name="T1" fmla="*/ 0 h 32"/>
                  <a:gd name="T2" fmla="*/ 0 w 179"/>
                  <a:gd name="T3" fmla="*/ 0 h 32"/>
                  <a:gd name="T4" fmla="*/ 0 w 179"/>
                  <a:gd name="T5" fmla="*/ 0 h 32"/>
                  <a:gd name="T6" fmla="*/ 0 w 179"/>
                  <a:gd name="T7" fmla="*/ 0 h 32"/>
                  <a:gd name="T8" fmla="*/ 0 w 179"/>
                  <a:gd name="T9" fmla="*/ 0 h 32"/>
                  <a:gd name="T10" fmla="*/ 0 w 179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79" h="32">
                    <a:moveTo>
                      <a:pt x="0" y="17"/>
                    </a:moveTo>
                    <a:lnTo>
                      <a:pt x="42" y="5"/>
                    </a:lnTo>
                    <a:lnTo>
                      <a:pt x="86" y="0"/>
                    </a:lnTo>
                    <a:lnTo>
                      <a:pt x="131" y="0"/>
                    </a:lnTo>
                    <a:lnTo>
                      <a:pt x="175" y="3"/>
                    </a:lnTo>
                    <a:lnTo>
                      <a:pt x="179" y="3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23" name="Freeform 922"/>
              <p:cNvSpPr>
                <a:spLocks/>
              </p:cNvSpPr>
              <p:nvPr/>
            </p:nvSpPr>
            <p:spPr bwMode="auto">
              <a:xfrm>
                <a:off x="3327" y="1416"/>
                <a:ext cx="6" cy="19"/>
              </a:xfrm>
              <a:custGeom>
                <a:avLst/>
                <a:gdLst>
                  <a:gd name="T0" fmla="*/ 0 w 22"/>
                  <a:gd name="T1" fmla="*/ 0 h 81"/>
                  <a:gd name="T2" fmla="*/ 0 w 22"/>
                  <a:gd name="T3" fmla="*/ 0 h 81"/>
                  <a:gd name="T4" fmla="*/ 0 w 22"/>
                  <a:gd name="T5" fmla="*/ 0 h 81"/>
                  <a:gd name="T6" fmla="*/ 0 w 22"/>
                  <a:gd name="T7" fmla="*/ 0 h 81"/>
                  <a:gd name="T8" fmla="*/ 0 w 22"/>
                  <a:gd name="T9" fmla="*/ 0 h 81"/>
                  <a:gd name="T10" fmla="*/ 0 w 22"/>
                  <a:gd name="T11" fmla="*/ 0 h 81"/>
                  <a:gd name="T12" fmla="*/ 0 w 22"/>
                  <a:gd name="T13" fmla="*/ 0 h 81"/>
                  <a:gd name="T14" fmla="*/ 0 w 22"/>
                  <a:gd name="T15" fmla="*/ 0 h 81"/>
                  <a:gd name="T16" fmla="*/ 0 w 22"/>
                  <a:gd name="T17" fmla="*/ 0 h 8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81">
                    <a:moveTo>
                      <a:pt x="22" y="81"/>
                    </a:moveTo>
                    <a:lnTo>
                      <a:pt x="21" y="53"/>
                    </a:lnTo>
                    <a:lnTo>
                      <a:pt x="19" y="43"/>
                    </a:lnTo>
                    <a:lnTo>
                      <a:pt x="13" y="33"/>
                    </a:lnTo>
                    <a:lnTo>
                      <a:pt x="1" y="31"/>
                    </a:lnTo>
                    <a:lnTo>
                      <a:pt x="0" y="31"/>
                    </a:lnTo>
                    <a:lnTo>
                      <a:pt x="0" y="80"/>
                    </a:lnTo>
                    <a:lnTo>
                      <a:pt x="1" y="80"/>
                    </a:lnTo>
                    <a:lnTo>
                      <a:pt x="1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24" name="Freeform 923"/>
              <p:cNvSpPr>
                <a:spLocks/>
              </p:cNvSpPr>
              <p:nvPr/>
            </p:nvSpPr>
            <p:spPr bwMode="auto">
              <a:xfrm>
                <a:off x="3320" y="1424"/>
                <a:ext cx="8" cy="11"/>
              </a:xfrm>
              <a:custGeom>
                <a:avLst/>
                <a:gdLst>
                  <a:gd name="T0" fmla="*/ 0 w 25"/>
                  <a:gd name="T1" fmla="*/ 0 h 49"/>
                  <a:gd name="T2" fmla="*/ 0 w 25"/>
                  <a:gd name="T3" fmla="*/ 0 h 49"/>
                  <a:gd name="T4" fmla="*/ 0 w 25"/>
                  <a:gd name="T5" fmla="*/ 0 h 49"/>
                  <a:gd name="T6" fmla="*/ 0 w 25"/>
                  <a:gd name="T7" fmla="*/ 0 h 49"/>
                  <a:gd name="T8" fmla="*/ 0 w 25"/>
                  <a:gd name="T9" fmla="*/ 0 h 49"/>
                  <a:gd name="T10" fmla="*/ 0 w 25"/>
                  <a:gd name="T11" fmla="*/ 0 h 49"/>
                  <a:gd name="T12" fmla="*/ 0 w 25"/>
                  <a:gd name="T13" fmla="*/ 0 h 49"/>
                  <a:gd name="T14" fmla="*/ 0 w 25"/>
                  <a:gd name="T15" fmla="*/ 0 h 49"/>
                  <a:gd name="T16" fmla="*/ 0 w 25"/>
                  <a:gd name="T17" fmla="*/ 0 h 49"/>
                  <a:gd name="T18" fmla="*/ 0 w 25"/>
                  <a:gd name="T19" fmla="*/ 0 h 4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5" h="49">
                    <a:moveTo>
                      <a:pt x="25" y="0"/>
                    </a:moveTo>
                    <a:lnTo>
                      <a:pt x="25" y="49"/>
                    </a:lnTo>
                    <a:lnTo>
                      <a:pt x="23" y="34"/>
                    </a:lnTo>
                    <a:lnTo>
                      <a:pt x="4" y="34"/>
                    </a:lnTo>
                    <a:lnTo>
                      <a:pt x="5" y="24"/>
                    </a:lnTo>
                    <a:lnTo>
                      <a:pt x="0" y="21"/>
                    </a:lnTo>
                    <a:lnTo>
                      <a:pt x="0" y="22"/>
                    </a:lnTo>
                    <a:lnTo>
                      <a:pt x="4" y="12"/>
                    </a:lnTo>
                    <a:lnTo>
                      <a:pt x="11" y="2"/>
                    </a:lnTo>
                    <a:lnTo>
                      <a:pt x="22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25" name="Freeform 924"/>
              <p:cNvSpPr>
                <a:spLocks/>
              </p:cNvSpPr>
              <p:nvPr/>
            </p:nvSpPr>
            <p:spPr bwMode="auto">
              <a:xfrm>
                <a:off x="3327" y="1424"/>
                <a:ext cx="13" cy="5"/>
              </a:xfrm>
              <a:custGeom>
                <a:avLst/>
                <a:gdLst>
                  <a:gd name="T0" fmla="*/ 0 w 43"/>
                  <a:gd name="T1" fmla="*/ 0 h 23"/>
                  <a:gd name="T2" fmla="*/ 0 w 43"/>
                  <a:gd name="T3" fmla="*/ 0 h 23"/>
                  <a:gd name="T4" fmla="*/ 0 w 43"/>
                  <a:gd name="T5" fmla="*/ 0 h 23"/>
                  <a:gd name="T6" fmla="*/ 0 w 43"/>
                  <a:gd name="T7" fmla="*/ 0 h 23"/>
                  <a:gd name="T8" fmla="*/ 0 w 43"/>
                  <a:gd name="T9" fmla="*/ 0 h 23"/>
                  <a:gd name="T10" fmla="*/ 0 w 43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3" h="23">
                    <a:moveTo>
                      <a:pt x="0" y="23"/>
                    </a:moveTo>
                    <a:lnTo>
                      <a:pt x="18" y="11"/>
                    </a:lnTo>
                    <a:lnTo>
                      <a:pt x="18" y="8"/>
                    </a:lnTo>
                    <a:lnTo>
                      <a:pt x="43" y="0"/>
                    </a:lnTo>
                    <a:lnTo>
                      <a:pt x="43" y="15"/>
                    </a:lnTo>
                    <a:lnTo>
                      <a:pt x="20" y="1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26" name="Freeform 925"/>
              <p:cNvSpPr>
                <a:spLocks/>
              </p:cNvSpPr>
              <p:nvPr/>
            </p:nvSpPr>
            <p:spPr bwMode="auto">
              <a:xfrm>
                <a:off x="3313" y="1424"/>
                <a:ext cx="9" cy="30"/>
              </a:xfrm>
              <a:custGeom>
                <a:avLst/>
                <a:gdLst>
                  <a:gd name="T0" fmla="*/ 0 w 29"/>
                  <a:gd name="T1" fmla="*/ 0 h 130"/>
                  <a:gd name="T2" fmla="*/ 0 w 29"/>
                  <a:gd name="T3" fmla="*/ 0 h 130"/>
                  <a:gd name="T4" fmla="*/ 0 w 29"/>
                  <a:gd name="T5" fmla="*/ 0 h 130"/>
                  <a:gd name="T6" fmla="*/ 0 w 29"/>
                  <a:gd name="T7" fmla="*/ 0 h 130"/>
                  <a:gd name="T8" fmla="*/ 0 w 29"/>
                  <a:gd name="T9" fmla="*/ 0 h 130"/>
                  <a:gd name="T10" fmla="*/ 0 w 29"/>
                  <a:gd name="T11" fmla="*/ 0 h 130"/>
                  <a:gd name="T12" fmla="*/ 0 w 29"/>
                  <a:gd name="T13" fmla="*/ 0 h 130"/>
                  <a:gd name="T14" fmla="*/ 0 w 29"/>
                  <a:gd name="T15" fmla="*/ 0 h 1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9" h="130">
                    <a:moveTo>
                      <a:pt x="23" y="19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27" y="8"/>
                    </a:lnTo>
                    <a:lnTo>
                      <a:pt x="28" y="23"/>
                    </a:lnTo>
                    <a:lnTo>
                      <a:pt x="25" y="48"/>
                    </a:lnTo>
                    <a:lnTo>
                      <a:pt x="27" y="48"/>
                    </a:lnTo>
                    <a:lnTo>
                      <a:pt x="29" y="13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27" name="Freeform 926"/>
              <p:cNvSpPr>
                <a:spLocks/>
              </p:cNvSpPr>
              <p:nvPr/>
            </p:nvSpPr>
            <p:spPr bwMode="auto">
              <a:xfrm>
                <a:off x="3229" y="1451"/>
                <a:ext cx="86" cy="40"/>
              </a:xfrm>
              <a:custGeom>
                <a:avLst/>
                <a:gdLst>
                  <a:gd name="T0" fmla="*/ 0 w 282"/>
                  <a:gd name="T1" fmla="*/ 0 h 176"/>
                  <a:gd name="T2" fmla="*/ 0 w 282"/>
                  <a:gd name="T3" fmla="*/ 0 h 176"/>
                  <a:gd name="T4" fmla="*/ 0 w 282"/>
                  <a:gd name="T5" fmla="*/ 0 h 176"/>
                  <a:gd name="T6" fmla="*/ 0 w 282"/>
                  <a:gd name="T7" fmla="*/ 0 h 176"/>
                  <a:gd name="T8" fmla="*/ 0 w 282"/>
                  <a:gd name="T9" fmla="*/ 0 h 176"/>
                  <a:gd name="T10" fmla="*/ 0 w 282"/>
                  <a:gd name="T11" fmla="*/ 0 h 176"/>
                  <a:gd name="T12" fmla="*/ 0 w 282"/>
                  <a:gd name="T13" fmla="*/ 0 h 176"/>
                  <a:gd name="T14" fmla="*/ 0 w 282"/>
                  <a:gd name="T15" fmla="*/ 0 h 17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82" h="176">
                    <a:moveTo>
                      <a:pt x="282" y="42"/>
                    </a:moveTo>
                    <a:lnTo>
                      <a:pt x="282" y="176"/>
                    </a:lnTo>
                    <a:lnTo>
                      <a:pt x="222" y="172"/>
                    </a:lnTo>
                    <a:lnTo>
                      <a:pt x="164" y="162"/>
                    </a:lnTo>
                    <a:lnTo>
                      <a:pt x="109" y="146"/>
                    </a:lnTo>
                    <a:lnTo>
                      <a:pt x="52" y="123"/>
                    </a:lnTo>
                    <a:lnTo>
                      <a:pt x="0" y="95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28" name="Freeform 927"/>
              <p:cNvSpPr>
                <a:spLocks/>
              </p:cNvSpPr>
              <p:nvPr/>
            </p:nvSpPr>
            <p:spPr bwMode="auto">
              <a:xfrm>
                <a:off x="3074" y="1427"/>
                <a:ext cx="155" cy="46"/>
              </a:xfrm>
              <a:custGeom>
                <a:avLst/>
                <a:gdLst>
                  <a:gd name="T0" fmla="*/ 0 w 508"/>
                  <a:gd name="T1" fmla="*/ 0 h 197"/>
                  <a:gd name="T2" fmla="*/ 0 w 508"/>
                  <a:gd name="T3" fmla="*/ 0 h 197"/>
                  <a:gd name="T4" fmla="*/ 0 w 508"/>
                  <a:gd name="T5" fmla="*/ 0 h 197"/>
                  <a:gd name="T6" fmla="*/ 0 w 508"/>
                  <a:gd name="T7" fmla="*/ 0 h 197"/>
                  <a:gd name="T8" fmla="*/ 0 w 508"/>
                  <a:gd name="T9" fmla="*/ 0 h 197"/>
                  <a:gd name="T10" fmla="*/ 0 w 508"/>
                  <a:gd name="T11" fmla="*/ 0 h 197"/>
                  <a:gd name="T12" fmla="*/ 0 w 508"/>
                  <a:gd name="T13" fmla="*/ 0 h 197"/>
                  <a:gd name="T14" fmla="*/ 0 w 508"/>
                  <a:gd name="T15" fmla="*/ 0 h 197"/>
                  <a:gd name="T16" fmla="*/ 0 w 508"/>
                  <a:gd name="T17" fmla="*/ 0 h 197"/>
                  <a:gd name="T18" fmla="*/ 0 w 508"/>
                  <a:gd name="T19" fmla="*/ 0 h 1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08" h="197">
                    <a:moveTo>
                      <a:pt x="508" y="197"/>
                    </a:moveTo>
                    <a:lnTo>
                      <a:pt x="172" y="171"/>
                    </a:lnTo>
                    <a:lnTo>
                      <a:pt x="75" y="53"/>
                    </a:lnTo>
                    <a:lnTo>
                      <a:pt x="74" y="46"/>
                    </a:lnTo>
                    <a:lnTo>
                      <a:pt x="78" y="39"/>
                    </a:lnTo>
                    <a:lnTo>
                      <a:pt x="81" y="37"/>
                    </a:lnTo>
                    <a:lnTo>
                      <a:pt x="78" y="24"/>
                    </a:lnTo>
                    <a:lnTo>
                      <a:pt x="4" y="0"/>
                    </a:lnTo>
                    <a:lnTo>
                      <a:pt x="0" y="12"/>
                    </a:lnTo>
                    <a:lnTo>
                      <a:pt x="108" y="46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29" name="Freeform 928"/>
              <p:cNvSpPr>
                <a:spLocks/>
              </p:cNvSpPr>
              <p:nvPr/>
            </p:nvSpPr>
            <p:spPr bwMode="auto">
              <a:xfrm>
                <a:off x="3099" y="1434"/>
                <a:ext cx="9" cy="2"/>
              </a:xfrm>
              <a:custGeom>
                <a:avLst/>
                <a:gdLst>
                  <a:gd name="T0" fmla="*/ 0 w 30"/>
                  <a:gd name="T1" fmla="*/ 0 h 8"/>
                  <a:gd name="T2" fmla="*/ 0 w 30"/>
                  <a:gd name="T3" fmla="*/ 0 h 8"/>
                  <a:gd name="T4" fmla="*/ 0 w 30"/>
                  <a:gd name="T5" fmla="*/ 0 h 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0" h="8">
                    <a:moveTo>
                      <a:pt x="30" y="0"/>
                    </a:moveTo>
                    <a:lnTo>
                      <a:pt x="14" y="1"/>
                    </a:lnTo>
                    <a:lnTo>
                      <a:pt x="0" y="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30" name="Line 929"/>
              <p:cNvSpPr>
                <a:spLocks noChangeShapeType="1"/>
              </p:cNvSpPr>
              <p:nvPr/>
            </p:nvSpPr>
            <p:spPr bwMode="auto">
              <a:xfrm flipH="1" flipV="1">
                <a:off x="3086" y="1434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31" name="Freeform 930"/>
              <p:cNvSpPr>
                <a:spLocks/>
              </p:cNvSpPr>
              <p:nvPr/>
            </p:nvSpPr>
            <p:spPr bwMode="auto">
              <a:xfrm>
                <a:off x="3108" y="1429"/>
                <a:ext cx="42" cy="9"/>
              </a:xfrm>
              <a:custGeom>
                <a:avLst/>
                <a:gdLst>
                  <a:gd name="T0" fmla="*/ 0 w 138"/>
                  <a:gd name="T1" fmla="*/ 0 h 35"/>
                  <a:gd name="T2" fmla="*/ 0 w 138"/>
                  <a:gd name="T3" fmla="*/ 0 h 35"/>
                  <a:gd name="T4" fmla="*/ 0 w 138"/>
                  <a:gd name="T5" fmla="*/ 0 h 35"/>
                  <a:gd name="T6" fmla="*/ 0 w 138"/>
                  <a:gd name="T7" fmla="*/ 0 h 35"/>
                  <a:gd name="T8" fmla="*/ 0 w 138"/>
                  <a:gd name="T9" fmla="*/ 0 h 35"/>
                  <a:gd name="T10" fmla="*/ 0 w 138"/>
                  <a:gd name="T11" fmla="*/ 0 h 35"/>
                  <a:gd name="T12" fmla="*/ 0 w 138"/>
                  <a:gd name="T13" fmla="*/ 0 h 3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8" h="35">
                    <a:moveTo>
                      <a:pt x="0" y="17"/>
                    </a:moveTo>
                    <a:lnTo>
                      <a:pt x="15" y="24"/>
                    </a:lnTo>
                    <a:lnTo>
                      <a:pt x="27" y="35"/>
                    </a:lnTo>
                    <a:lnTo>
                      <a:pt x="134" y="0"/>
                    </a:lnTo>
                    <a:lnTo>
                      <a:pt x="138" y="11"/>
                    </a:lnTo>
                    <a:lnTo>
                      <a:pt x="64" y="32"/>
                    </a:lnTo>
                    <a:lnTo>
                      <a:pt x="55" y="2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32" name="Freeform 931"/>
              <p:cNvSpPr>
                <a:spLocks/>
              </p:cNvSpPr>
              <p:nvPr/>
            </p:nvSpPr>
            <p:spPr bwMode="auto">
              <a:xfrm>
                <a:off x="3112" y="1410"/>
                <a:ext cx="3" cy="26"/>
              </a:xfrm>
              <a:custGeom>
                <a:avLst/>
                <a:gdLst>
                  <a:gd name="T0" fmla="*/ 0 w 11"/>
                  <a:gd name="T1" fmla="*/ 0 h 111"/>
                  <a:gd name="T2" fmla="*/ 0 w 11"/>
                  <a:gd name="T3" fmla="*/ 0 h 111"/>
                  <a:gd name="T4" fmla="*/ 0 w 11"/>
                  <a:gd name="T5" fmla="*/ 0 h 111"/>
                  <a:gd name="T6" fmla="*/ 0 w 11"/>
                  <a:gd name="T7" fmla="*/ 0 h 111"/>
                  <a:gd name="T8" fmla="*/ 0 w 11"/>
                  <a:gd name="T9" fmla="*/ 0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" h="111">
                    <a:moveTo>
                      <a:pt x="0" y="111"/>
                    </a:moveTo>
                    <a:lnTo>
                      <a:pt x="0" y="0"/>
                    </a:lnTo>
                    <a:lnTo>
                      <a:pt x="11" y="0"/>
                    </a:lnTo>
                    <a:lnTo>
                      <a:pt x="11" y="75"/>
                    </a:lnTo>
                    <a:lnTo>
                      <a:pt x="0" y="8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33" name="Freeform 932"/>
              <p:cNvSpPr>
                <a:spLocks/>
              </p:cNvSpPr>
              <p:nvPr/>
            </p:nvSpPr>
            <p:spPr bwMode="auto">
              <a:xfrm>
                <a:off x="3086" y="1441"/>
                <a:ext cx="23" cy="22"/>
              </a:xfrm>
              <a:custGeom>
                <a:avLst/>
                <a:gdLst>
                  <a:gd name="T0" fmla="*/ 0 w 75"/>
                  <a:gd name="T1" fmla="*/ 0 h 92"/>
                  <a:gd name="T2" fmla="*/ 0 w 75"/>
                  <a:gd name="T3" fmla="*/ 0 h 92"/>
                  <a:gd name="T4" fmla="*/ 0 w 75"/>
                  <a:gd name="T5" fmla="*/ 0 h 92"/>
                  <a:gd name="T6" fmla="*/ 0 w 75"/>
                  <a:gd name="T7" fmla="*/ 0 h 92"/>
                  <a:gd name="T8" fmla="*/ 0 w 75"/>
                  <a:gd name="T9" fmla="*/ 0 h 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5" h="92">
                    <a:moveTo>
                      <a:pt x="75" y="0"/>
                    </a:moveTo>
                    <a:lnTo>
                      <a:pt x="7" y="92"/>
                    </a:lnTo>
                    <a:lnTo>
                      <a:pt x="0" y="86"/>
                    </a:lnTo>
                    <a:lnTo>
                      <a:pt x="45" y="25"/>
                    </a:lnTo>
                    <a:lnTo>
                      <a:pt x="57" y="2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34" name="Freeform 933"/>
              <p:cNvSpPr>
                <a:spLocks/>
              </p:cNvSpPr>
              <p:nvPr/>
            </p:nvSpPr>
            <p:spPr bwMode="auto">
              <a:xfrm>
                <a:off x="3115" y="1439"/>
                <a:ext cx="148" cy="25"/>
              </a:xfrm>
              <a:custGeom>
                <a:avLst/>
                <a:gdLst>
                  <a:gd name="T0" fmla="*/ 0 w 488"/>
                  <a:gd name="T1" fmla="*/ 0 h 106"/>
                  <a:gd name="T2" fmla="*/ 0 w 488"/>
                  <a:gd name="T3" fmla="*/ 0 h 106"/>
                  <a:gd name="T4" fmla="*/ 0 w 488"/>
                  <a:gd name="T5" fmla="*/ 0 h 106"/>
                  <a:gd name="T6" fmla="*/ 0 w 488"/>
                  <a:gd name="T7" fmla="*/ 0 h 106"/>
                  <a:gd name="T8" fmla="*/ 0 w 488"/>
                  <a:gd name="T9" fmla="*/ 0 h 106"/>
                  <a:gd name="T10" fmla="*/ 0 w 488"/>
                  <a:gd name="T11" fmla="*/ 0 h 106"/>
                  <a:gd name="T12" fmla="*/ 0 w 488"/>
                  <a:gd name="T13" fmla="*/ 0 h 106"/>
                  <a:gd name="T14" fmla="*/ 0 w 488"/>
                  <a:gd name="T15" fmla="*/ 0 h 106"/>
                  <a:gd name="T16" fmla="*/ 0 w 488"/>
                  <a:gd name="T17" fmla="*/ 0 h 106"/>
                  <a:gd name="T18" fmla="*/ 0 w 488"/>
                  <a:gd name="T19" fmla="*/ 0 h 106"/>
                  <a:gd name="T20" fmla="*/ 0 w 488"/>
                  <a:gd name="T21" fmla="*/ 0 h 106"/>
                  <a:gd name="T22" fmla="*/ 0 w 488"/>
                  <a:gd name="T23" fmla="*/ 0 h 106"/>
                  <a:gd name="T24" fmla="*/ 0 w 488"/>
                  <a:gd name="T25" fmla="*/ 0 h 106"/>
                  <a:gd name="T26" fmla="*/ 0 w 488"/>
                  <a:gd name="T27" fmla="*/ 0 h 106"/>
                  <a:gd name="T28" fmla="*/ 0 w 488"/>
                  <a:gd name="T29" fmla="*/ 0 h 10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88" h="106">
                    <a:moveTo>
                      <a:pt x="16" y="32"/>
                    </a:moveTo>
                    <a:lnTo>
                      <a:pt x="11" y="43"/>
                    </a:lnTo>
                    <a:lnTo>
                      <a:pt x="58" y="106"/>
                    </a:lnTo>
                    <a:lnTo>
                      <a:pt x="66" y="100"/>
                    </a:lnTo>
                    <a:lnTo>
                      <a:pt x="0" y="8"/>
                    </a:lnTo>
                    <a:lnTo>
                      <a:pt x="6" y="0"/>
                    </a:lnTo>
                    <a:lnTo>
                      <a:pt x="83" y="48"/>
                    </a:lnTo>
                    <a:lnTo>
                      <a:pt x="99" y="55"/>
                    </a:lnTo>
                    <a:lnTo>
                      <a:pt x="115" y="56"/>
                    </a:lnTo>
                    <a:lnTo>
                      <a:pt x="488" y="43"/>
                    </a:lnTo>
                    <a:lnTo>
                      <a:pt x="488" y="63"/>
                    </a:lnTo>
                    <a:lnTo>
                      <a:pt x="112" y="77"/>
                    </a:lnTo>
                    <a:lnTo>
                      <a:pt x="95" y="74"/>
                    </a:lnTo>
                    <a:lnTo>
                      <a:pt x="79" y="66"/>
                    </a:lnTo>
                    <a:lnTo>
                      <a:pt x="28" y="2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35" name="Freeform 934"/>
              <p:cNvSpPr>
                <a:spLocks/>
              </p:cNvSpPr>
              <p:nvPr/>
            </p:nvSpPr>
            <p:spPr bwMode="auto">
              <a:xfrm>
                <a:off x="3156" y="1416"/>
                <a:ext cx="157" cy="11"/>
              </a:xfrm>
              <a:custGeom>
                <a:avLst/>
                <a:gdLst>
                  <a:gd name="T0" fmla="*/ 0 w 516"/>
                  <a:gd name="T1" fmla="*/ 0 h 46"/>
                  <a:gd name="T2" fmla="*/ 0 w 516"/>
                  <a:gd name="T3" fmla="*/ 0 h 46"/>
                  <a:gd name="T4" fmla="*/ 0 w 516"/>
                  <a:gd name="T5" fmla="*/ 0 h 46"/>
                  <a:gd name="T6" fmla="*/ 0 w 516"/>
                  <a:gd name="T7" fmla="*/ 0 h 46"/>
                  <a:gd name="T8" fmla="*/ 0 w 516"/>
                  <a:gd name="T9" fmla="*/ 0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6" h="46">
                    <a:moveTo>
                      <a:pt x="0" y="3"/>
                    </a:moveTo>
                    <a:lnTo>
                      <a:pt x="516" y="46"/>
                    </a:lnTo>
                    <a:lnTo>
                      <a:pt x="516" y="41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36" name="Freeform 935"/>
              <p:cNvSpPr>
                <a:spLocks/>
              </p:cNvSpPr>
              <p:nvPr/>
            </p:nvSpPr>
            <p:spPr bwMode="auto">
              <a:xfrm>
                <a:off x="3263" y="1443"/>
                <a:ext cx="15" cy="7"/>
              </a:xfrm>
              <a:custGeom>
                <a:avLst/>
                <a:gdLst>
                  <a:gd name="T0" fmla="*/ 0 w 51"/>
                  <a:gd name="T1" fmla="*/ 0 h 29"/>
                  <a:gd name="T2" fmla="*/ 0 w 51"/>
                  <a:gd name="T3" fmla="*/ 0 h 29"/>
                  <a:gd name="T4" fmla="*/ 0 w 51"/>
                  <a:gd name="T5" fmla="*/ 0 h 29"/>
                  <a:gd name="T6" fmla="*/ 0 w 51"/>
                  <a:gd name="T7" fmla="*/ 0 h 2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1" h="29">
                    <a:moveTo>
                      <a:pt x="0" y="29"/>
                    </a:moveTo>
                    <a:lnTo>
                      <a:pt x="21" y="25"/>
                    </a:lnTo>
                    <a:lnTo>
                      <a:pt x="36" y="15"/>
                    </a:lnTo>
                    <a:lnTo>
                      <a:pt x="51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37" name="Line 936"/>
              <p:cNvSpPr>
                <a:spLocks noChangeShapeType="1"/>
              </p:cNvSpPr>
              <p:nvPr/>
            </p:nvSpPr>
            <p:spPr bwMode="auto">
              <a:xfrm flipH="1">
                <a:off x="3263" y="1453"/>
                <a:ext cx="1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38" name="Line 937"/>
              <p:cNvSpPr>
                <a:spLocks noChangeShapeType="1"/>
              </p:cNvSpPr>
              <p:nvPr/>
            </p:nvSpPr>
            <p:spPr bwMode="auto">
              <a:xfrm>
                <a:off x="3279" y="1453"/>
                <a:ext cx="1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39" name="Line 938"/>
              <p:cNvSpPr>
                <a:spLocks noChangeShapeType="1"/>
              </p:cNvSpPr>
              <p:nvPr/>
            </p:nvSpPr>
            <p:spPr bwMode="auto">
              <a:xfrm flipV="1">
                <a:off x="3300" y="1460"/>
                <a:ext cx="7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40" name="Freeform 939"/>
              <p:cNvSpPr>
                <a:spLocks/>
              </p:cNvSpPr>
              <p:nvPr/>
            </p:nvSpPr>
            <p:spPr bwMode="auto">
              <a:xfrm>
                <a:off x="3376" y="1455"/>
                <a:ext cx="31" cy="34"/>
              </a:xfrm>
              <a:custGeom>
                <a:avLst/>
                <a:gdLst>
                  <a:gd name="T0" fmla="*/ 0 w 102"/>
                  <a:gd name="T1" fmla="*/ 0 h 148"/>
                  <a:gd name="T2" fmla="*/ 0 w 102"/>
                  <a:gd name="T3" fmla="*/ 0 h 148"/>
                  <a:gd name="T4" fmla="*/ 0 w 102"/>
                  <a:gd name="T5" fmla="*/ 0 h 148"/>
                  <a:gd name="T6" fmla="*/ 0 w 102"/>
                  <a:gd name="T7" fmla="*/ 0 h 14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2" h="148">
                    <a:moveTo>
                      <a:pt x="0" y="0"/>
                    </a:moveTo>
                    <a:lnTo>
                      <a:pt x="0" y="148"/>
                    </a:lnTo>
                    <a:lnTo>
                      <a:pt x="51" y="142"/>
                    </a:lnTo>
                    <a:lnTo>
                      <a:pt x="102" y="13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41" name="Line 940"/>
              <p:cNvSpPr>
                <a:spLocks noChangeShapeType="1"/>
              </p:cNvSpPr>
              <p:nvPr/>
            </p:nvSpPr>
            <p:spPr bwMode="auto">
              <a:xfrm flipH="1" flipV="1">
                <a:off x="3376" y="1480"/>
                <a:ext cx="36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42" name="Line 941"/>
              <p:cNvSpPr>
                <a:spLocks noChangeShapeType="1"/>
              </p:cNvSpPr>
              <p:nvPr/>
            </p:nvSpPr>
            <p:spPr bwMode="auto">
              <a:xfrm>
                <a:off x="3376" y="1468"/>
                <a:ext cx="3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43" name="Freeform 942"/>
              <p:cNvSpPr>
                <a:spLocks/>
              </p:cNvSpPr>
              <p:nvPr/>
            </p:nvSpPr>
            <p:spPr bwMode="auto">
              <a:xfrm>
                <a:off x="3376" y="1455"/>
                <a:ext cx="13" cy="43"/>
              </a:xfrm>
              <a:custGeom>
                <a:avLst/>
                <a:gdLst>
                  <a:gd name="T0" fmla="*/ 0 w 43"/>
                  <a:gd name="T1" fmla="*/ 0 h 189"/>
                  <a:gd name="T2" fmla="*/ 0 w 43"/>
                  <a:gd name="T3" fmla="*/ 0 h 189"/>
                  <a:gd name="T4" fmla="*/ 0 w 43"/>
                  <a:gd name="T5" fmla="*/ 0 h 189"/>
                  <a:gd name="T6" fmla="*/ 0 w 43"/>
                  <a:gd name="T7" fmla="*/ 0 h 189"/>
                  <a:gd name="T8" fmla="*/ 0 w 43"/>
                  <a:gd name="T9" fmla="*/ 0 h 189"/>
                  <a:gd name="T10" fmla="*/ 0 w 43"/>
                  <a:gd name="T11" fmla="*/ 0 h 189"/>
                  <a:gd name="T12" fmla="*/ 0 w 43"/>
                  <a:gd name="T13" fmla="*/ 0 h 189"/>
                  <a:gd name="T14" fmla="*/ 0 w 43"/>
                  <a:gd name="T15" fmla="*/ 0 h 189"/>
                  <a:gd name="T16" fmla="*/ 0 w 43"/>
                  <a:gd name="T17" fmla="*/ 0 h 189"/>
                  <a:gd name="T18" fmla="*/ 0 w 43"/>
                  <a:gd name="T19" fmla="*/ 0 h 189"/>
                  <a:gd name="T20" fmla="*/ 0 w 43"/>
                  <a:gd name="T21" fmla="*/ 0 h 189"/>
                  <a:gd name="T22" fmla="*/ 0 w 43"/>
                  <a:gd name="T23" fmla="*/ 0 h 189"/>
                  <a:gd name="T24" fmla="*/ 0 w 43"/>
                  <a:gd name="T25" fmla="*/ 0 h 189"/>
                  <a:gd name="T26" fmla="*/ 0 w 43"/>
                  <a:gd name="T27" fmla="*/ 0 h 1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3" h="189">
                    <a:moveTo>
                      <a:pt x="16" y="0"/>
                    </a:moveTo>
                    <a:lnTo>
                      <a:pt x="20" y="146"/>
                    </a:lnTo>
                    <a:lnTo>
                      <a:pt x="10" y="149"/>
                    </a:lnTo>
                    <a:lnTo>
                      <a:pt x="2" y="158"/>
                    </a:lnTo>
                    <a:lnTo>
                      <a:pt x="0" y="167"/>
                    </a:lnTo>
                    <a:lnTo>
                      <a:pt x="2" y="177"/>
                    </a:lnTo>
                    <a:lnTo>
                      <a:pt x="10" y="185"/>
                    </a:lnTo>
                    <a:lnTo>
                      <a:pt x="20" y="189"/>
                    </a:lnTo>
                    <a:lnTo>
                      <a:pt x="32" y="185"/>
                    </a:lnTo>
                    <a:lnTo>
                      <a:pt x="40" y="177"/>
                    </a:lnTo>
                    <a:lnTo>
                      <a:pt x="43" y="167"/>
                    </a:lnTo>
                    <a:lnTo>
                      <a:pt x="40" y="158"/>
                    </a:lnTo>
                    <a:lnTo>
                      <a:pt x="32" y="149"/>
                    </a:lnTo>
                    <a:lnTo>
                      <a:pt x="20" y="146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44" name="Freeform 943"/>
              <p:cNvSpPr>
                <a:spLocks/>
              </p:cNvSpPr>
              <p:nvPr/>
            </p:nvSpPr>
            <p:spPr bwMode="auto">
              <a:xfrm>
                <a:off x="3258" y="1479"/>
                <a:ext cx="118" cy="12"/>
              </a:xfrm>
              <a:custGeom>
                <a:avLst/>
                <a:gdLst>
                  <a:gd name="T0" fmla="*/ 0 w 383"/>
                  <a:gd name="T1" fmla="*/ 0 h 52"/>
                  <a:gd name="T2" fmla="*/ 0 w 383"/>
                  <a:gd name="T3" fmla="*/ 0 h 52"/>
                  <a:gd name="T4" fmla="*/ 0 w 383"/>
                  <a:gd name="T5" fmla="*/ 0 h 52"/>
                  <a:gd name="T6" fmla="*/ 0 w 383"/>
                  <a:gd name="T7" fmla="*/ 0 h 52"/>
                  <a:gd name="T8" fmla="*/ 0 w 383"/>
                  <a:gd name="T9" fmla="*/ 0 h 52"/>
                  <a:gd name="T10" fmla="*/ 0 w 383"/>
                  <a:gd name="T11" fmla="*/ 0 h 52"/>
                  <a:gd name="T12" fmla="*/ 0 w 383"/>
                  <a:gd name="T13" fmla="*/ 0 h 52"/>
                  <a:gd name="T14" fmla="*/ 0 w 383"/>
                  <a:gd name="T15" fmla="*/ 0 h 52"/>
                  <a:gd name="T16" fmla="*/ 0 w 383"/>
                  <a:gd name="T17" fmla="*/ 0 h 52"/>
                  <a:gd name="T18" fmla="*/ 0 w 383"/>
                  <a:gd name="T19" fmla="*/ 0 h 52"/>
                  <a:gd name="T20" fmla="*/ 0 w 383"/>
                  <a:gd name="T21" fmla="*/ 0 h 52"/>
                  <a:gd name="T22" fmla="*/ 0 w 383"/>
                  <a:gd name="T23" fmla="*/ 0 h 52"/>
                  <a:gd name="T24" fmla="*/ 0 w 383"/>
                  <a:gd name="T25" fmla="*/ 0 h 52"/>
                  <a:gd name="T26" fmla="*/ 0 w 383"/>
                  <a:gd name="T27" fmla="*/ 0 h 52"/>
                  <a:gd name="T28" fmla="*/ 0 w 383"/>
                  <a:gd name="T29" fmla="*/ 0 h 52"/>
                  <a:gd name="T30" fmla="*/ 0 w 383"/>
                  <a:gd name="T31" fmla="*/ 0 h 52"/>
                  <a:gd name="T32" fmla="*/ 0 w 383"/>
                  <a:gd name="T33" fmla="*/ 0 h 52"/>
                  <a:gd name="T34" fmla="*/ 0 w 383"/>
                  <a:gd name="T35" fmla="*/ 0 h 52"/>
                  <a:gd name="T36" fmla="*/ 0 w 383"/>
                  <a:gd name="T37" fmla="*/ 0 h 52"/>
                  <a:gd name="T38" fmla="*/ 0 w 383"/>
                  <a:gd name="T39" fmla="*/ 0 h 5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3" h="52">
                    <a:moveTo>
                      <a:pt x="383" y="44"/>
                    </a:moveTo>
                    <a:lnTo>
                      <a:pt x="317" y="52"/>
                    </a:lnTo>
                    <a:lnTo>
                      <a:pt x="251" y="52"/>
                    </a:lnTo>
                    <a:lnTo>
                      <a:pt x="185" y="48"/>
                    </a:lnTo>
                    <a:lnTo>
                      <a:pt x="185" y="33"/>
                    </a:lnTo>
                    <a:lnTo>
                      <a:pt x="171" y="33"/>
                    </a:lnTo>
                    <a:lnTo>
                      <a:pt x="170" y="26"/>
                    </a:lnTo>
                    <a:lnTo>
                      <a:pt x="164" y="19"/>
                    </a:lnTo>
                    <a:lnTo>
                      <a:pt x="147" y="10"/>
                    </a:lnTo>
                    <a:lnTo>
                      <a:pt x="125" y="4"/>
                    </a:lnTo>
                    <a:lnTo>
                      <a:pt x="64" y="0"/>
                    </a:lnTo>
                    <a:lnTo>
                      <a:pt x="0" y="0"/>
                    </a:lnTo>
                    <a:lnTo>
                      <a:pt x="28" y="20"/>
                    </a:lnTo>
                    <a:lnTo>
                      <a:pt x="58" y="37"/>
                    </a:lnTo>
                    <a:lnTo>
                      <a:pt x="93" y="46"/>
                    </a:lnTo>
                    <a:lnTo>
                      <a:pt x="127" y="50"/>
                    </a:lnTo>
                    <a:lnTo>
                      <a:pt x="161" y="48"/>
                    </a:lnTo>
                    <a:lnTo>
                      <a:pt x="163" y="48"/>
                    </a:lnTo>
                    <a:lnTo>
                      <a:pt x="170" y="42"/>
                    </a:lnTo>
                    <a:lnTo>
                      <a:pt x="171" y="3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45" name="Line 944"/>
              <p:cNvSpPr>
                <a:spLocks noChangeShapeType="1"/>
              </p:cNvSpPr>
              <p:nvPr/>
            </p:nvSpPr>
            <p:spPr bwMode="auto">
              <a:xfrm flipH="1">
                <a:off x="3305" y="1490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46" name="Freeform 945"/>
              <p:cNvSpPr>
                <a:spLocks/>
              </p:cNvSpPr>
              <p:nvPr/>
            </p:nvSpPr>
            <p:spPr bwMode="auto">
              <a:xfrm>
                <a:off x="3292" y="1491"/>
                <a:ext cx="10" cy="6"/>
              </a:xfrm>
              <a:custGeom>
                <a:avLst/>
                <a:gdLst>
                  <a:gd name="T0" fmla="*/ 0 w 32"/>
                  <a:gd name="T1" fmla="*/ 0 h 27"/>
                  <a:gd name="T2" fmla="*/ 0 w 32"/>
                  <a:gd name="T3" fmla="*/ 0 h 27"/>
                  <a:gd name="T4" fmla="*/ 0 w 32"/>
                  <a:gd name="T5" fmla="*/ 0 h 27"/>
                  <a:gd name="T6" fmla="*/ 0 w 32"/>
                  <a:gd name="T7" fmla="*/ 0 h 27"/>
                  <a:gd name="T8" fmla="*/ 0 w 32"/>
                  <a:gd name="T9" fmla="*/ 0 h 27"/>
                  <a:gd name="T10" fmla="*/ 0 w 32"/>
                  <a:gd name="T11" fmla="*/ 0 h 27"/>
                  <a:gd name="T12" fmla="*/ 0 w 32"/>
                  <a:gd name="T13" fmla="*/ 0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2" h="27">
                    <a:moveTo>
                      <a:pt x="32" y="8"/>
                    </a:moveTo>
                    <a:lnTo>
                      <a:pt x="26" y="3"/>
                    </a:lnTo>
                    <a:lnTo>
                      <a:pt x="17" y="0"/>
                    </a:lnTo>
                    <a:lnTo>
                      <a:pt x="9" y="3"/>
                    </a:lnTo>
                    <a:lnTo>
                      <a:pt x="2" y="8"/>
                    </a:lnTo>
                    <a:lnTo>
                      <a:pt x="0" y="17"/>
                    </a:lnTo>
                    <a:lnTo>
                      <a:pt x="2" y="27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47" name="Line 946"/>
              <p:cNvSpPr>
                <a:spLocks noChangeShapeType="1"/>
              </p:cNvSpPr>
              <p:nvPr/>
            </p:nvSpPr>
            <p:spPr bwMode="auto">
              <a:xfrm>
                <a:off x="3293" y="1497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48" name="Line 947"/>
              <p:cNvSpPr>
                <a:spLocks noChangeShapeType="1"/>
              </p:cNvSpPr>
              <p:nvPr/>
            </p:nvSpPr>
            <p:spPr bwMode="auto">
              <a:xfrm>
                <a:off x="3295" y="1498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49" name="Line 948"/>
              <p:cNvSpPr>
                <a:spLocks noChangeShapeType="1"/>
              </p:cNvSpPr>
              <p:nvPr/>
            </p:nvSpPr>
            <p:spPr bwMode="auto">
              <a:xfrm flipV="1">
                <a:off x="3298" y="1498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50" name="Freeform 949"/>
              <p:cNvSpPr>
                <a:spLocks/>
              </p:cNvSpPr>
              <p:nvPr/>
            </p:nvSpPr>
            <p:spPr bwMode="auto">
              <a:xfrm>
                <a:off x="3294" y="1492"/>
                <a:ext cx="9" cy="6"/>
              </a:xfrm>
              <a:custGeom>
                <a:avLst/>
                <a:gdLst>
                  <a:gd name="T0" fmla="*/ 0 w 29"/>
                  <a:gd name="T1" fmla="*/ 0 h 27"/>
                  <a:gd name="T2" fmla="*/ 0 w 29"/>
                  <a:gd name="T3" fmla="*/ 0 h 27"/>
                  <a:gd name="T4" fmla="*/ 0 w 29"/>
                  <a:gd name="T5" fmla="*/ 0 h 27"/>
                  <a:gd name="T6" fmla="*/ 0 w 29"/>
                  <a:gd name="T7" fmla="*/ 0 h 27"/>
                  <a:gd name="T8" fmla="*/ 0 w 29"/>
                  <a:gd name="T9" fmla="*/ 0 h 27"/>
                  <a:gd name="T10" fmla="*/ 0 w 29"/>
                  <a:gd name="T11" fmla="*/ 0 h 27"/>
                  <a:gd name="T12" fmla="*/ 0 w 29"/>
                  <a:gd name="T13" fmla="*/ 0 h 27"/>
                  <a:gd name="T14" fmla="*/ 0 w 29"/>
                  <a:gd name="T15" fmla="*/ 0 h 27"/>
                  <a:gd name="T16" fmla="*/ 0 w 29"/>
                  <a:gd name="T17" fmla="*/ 0 h 27"/>
                  <a:gd name="T18" fmla="*/ 0 w 29"/>
                  <a:gd name="T19" fmla="*/ 0 h 27"/>
                  <a:gd name="T20" fmla="*/ 0 w 29"/>
                  <a:gd name="T21" fmla="*/ 0 h 27"/>
                  <a:gd name="T22" fmla="*/ 0 w 29"/>
                  <a:gd name="T23" fmla="*/ 0 h 27"/>
                  <a:gd name="T24" fmla="*/ 0 w 29"/>
                  <a:gd name="T25" fmla="*/ 0 h 2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27">
                    <a:moveTo>
                      <a:pt x="19" y="27"/>
                    </a:moveTo>
                    <a:lnTo>
                      <a:pt x="25" y="21"/>
                    </a:lnTo>
                    <a:lnTo>
                      <a:pt x="29" y="11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0" y="0"/>
                    </a:lnTo>
                    <a:lnTo>
                      <a:pt x="2" y="4"/>
                    </a:lnTo>
                    <a:lnTo>
                      <a:pt x="0" y="11"/>
                    </a:lnTo>
                    <a:lnTo>
                      <a:pt x="2" y="20"/>
                    </a:lnTo>
                    <a:lnTo>
                      <a:pt x="10" y="22"/>
                    </a:lnTo>
                    <a:lnTo>
                      <a:pt x="19" y="20"/>
                    </a:lnTo>
                    <a:lnTo>
                      <a:pt x="22" y="11"/>
                    </a:lnTo>
                    <a:lnTo>
                      <a:pt x="19" y="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51" name="Line 950"/>
              <p:cNvSpPr>
                <a:spLocks noChangeShapeType="1"/>
              </p:cNvSpPr>
              <p:nvPr/>
            </p:nvSpPr>
            <p:spPr bwMode="auto">
              <a:xfrm>
                <a:off x="3315" y="1483"/>
                <a:ext cx="6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52" name="Line 951"/>
              <p:cNvSpPr>
                <a:spLocks noChangeShapeType="1"/>
              </p:cNvSpPr>
              <p:nvPr/>
            </p:nvSpPr>
            <p:spPr bwMode="auto">
              <a:xfrm>
                <a:off x="3365" y="1483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53" name="Line 952"/>
              <p:cNvSpPr>
                <a:spLocks noChangeShapeType="1"/>
              </p:cNvSpPr>
              <p:nvPr/>
            </p:nvSpPr>
            <p:spPr bwMode="auto">
              <a:xfrm flipV="1">
                <a:off x="3357" y="1483"/>
                <a:ext cx="1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54" name="Line 953"/>
              <p:cNvSpPr>
                <a:spLocks noChangeShapeType="1"/>
              </p:cNvSpPr>
              <p:nvPr/>
            </p:nvSpPr>
            <p:spPr bwMode="auto">
              <a:xfrm>
                <a:off x="3348" y="1483"/>
                <a:ext cx="1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55" name="Line 954"/>
              <p:cNvSpPr>
                <a:spLocks noChangeShapeType="1"/>
              </p:cNvSpPr>
              <p:nvPr/>
            </p:nvSpPr>
            <p:spPr bwMode="auto">
              <a:xfrm flipV="1">
                <a:off x="3344" y="1461"/>
                <a:ext cx="1" cy="2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56" name="Rectangle 955"/>
              <p:cNvSpPr>
                <a:spLocks noChangeArrowheads="1"/>
              </p:cNvSpPr>
              <p:nvPr/>
            </p:nvSpPr>
            <p:spPr bwMode="auto">
              <a:xfrm>
                <a:off x="3333" y="1466"/>
                <a:ext cx="6" cy="2"/>
              </a:xfrm>
              <a:prstGeom prst="rect">
                <a:avLst/>
              </a:prstGeom>
              <a:noFill/>
              <a:ln w="476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sv-SE" altLang="en-US" sz="2400"/>
              </a:p>
            </p:txBody>
          </p:sp>
          <p:sp>
            <p:nvSpPr>
              <p:cNvPr id="89557" name="Rectangle 956"/>
              <p:cNvSpPr>
                <a:spLocks noChangeArrowheads="1"/>
              </p:cNvSpPr>
              <p:nvPr/>
            </p:nvSpPr>
            <p:spPr bwMode="auto">
              <a:xfrm>
                <a:off x="3354" y="1466"/>
                <a:ext cx="6" cy="2"/>
              </a:xfrm>
              <a:prstGeom prst="rect">
                <a:avLst/>
              </a:prstGeom>
              <a:noFill/>
              <a:ln w="476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sv-SE" altLang="en-US" sz="2400"/>
              </a:p>
            </p:txBody>
          </p:sp>
          <p:sp>
            <p:nvSpPr>
              <p:cNvPr id="89558" name="Rectangle 957"/>
              <p:cNvSpPr>
                <a:spLocks noChangeArrowheads="1"/>
              </p:cNvSpPr>
              <p:nvPr/>
            </p:nvSpPr>
            <p:spPr bwMode="auto">
              <a:xfrm>
                <a:off x="3321" y="1466"/>
                <a:ext cx="5" cy="2"/>
              </a:xfrm>
              <a:prstGeom prst="rect">
                <a:avLst/>
              </a:prstGeom>
              <a:noFill/>
              <a:ln w="476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sv-SE" altLang="en-US" sz="2400"/>
              </a:p>
            </p:txBody>
          </p:sp>
          <p:sp>
            <p:nvSpPr>
              <p:cNvPr id="89559" name="Freeform 958"/>
              <p:cNvSpPr>
                <a:spLocks/>
              </p:cNvSpPr>
              <p:nvPr/>
            </p:nvSpPr>
            <p:spPr bwMode="auto">
              <a:xfrm>
                <a:off x="3300" y="1461"/>
                <a:ext cx="15" cy="1"/>
              </a:xfrm>
              <a:custGeom>
                <a:avLst/>
                <a:gdLst>
                  <a:gd name="T0" fmla="*/ 0 w 49"/>
                  <a:gd name="T1" fmla="*/ 1 h 1"/>
                  <a:gd name="T2" fmla="*/ 0 w 49"/>
                  <a:gd name="T3" fmla="*/ 1 h 1"/>
                  <a:gd name="T4" fmla="*/ 0 w 49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9" h="1">
                    <a:moveTo>
                      <a:pt x="49" y="1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60" name="Rectangle 959"/>
              <p:cNvSpPr>
                <a:spLocks noChangeArrowheads="1"/>
              </p:cNvSpPr>
              <p:nvPr/>
            </p:nvSpPr>
            <p:spPr bwMode="auto">
              <a:xfrm>
                <a:off x="3286" y="1466"/>
                <a:ext cx="6" cy="2"/>
              </a:xfrm>
              <a:prstGeom prst="rect">
                <a:avLst/>
              </a:prstGeom>
              <a:noFill/>
              <a:ln w="476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sv-SE" altLang="en-US" sz="2400"/>
              </a:p>
            </p:txBody>
          </p:sp>
          <p:sp>
            <p:nvSpPr>
              <p:cNvPr id="89561" name="Line 960"/>
              <p:cNvSpPr>
                <a:spLocks noChangeShapeType="1"/>
              </p:cNvSpPr>
              <p:nvPr/>
            </p:nvSpPr>
            <p:spPr bwMode="auto">
              <a:xfrm flipV="1">
                <a:off x="3322" y="1448"/>
                <a:ext cx="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62" name="Line 961"/>
              <p:cNvSpPr>
                <a:spLocks noChangeShapeType="1"/>
              </p:cNvSpPr>
              <p:nvPr/>
            </p:nvSpPr>
            <p:spPr bwMode="auto">
              <a:xfrm>
                <a:off x="3336" y="1449"/>
                <a:ext cx="3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63" name="Freeform 962"/>
              <p:cNvSpPr>
                <a:spLocks/>
              </p:cNvSpPr>
              <p:nvPr/>
            </p:nvSpPr>
            <p:spPr bwMode="auto">
              <a:xfrm>
                <a:off x="3336" y="1442"/>
                <a:ext cx="37" cy="13"/>
              </a:xfrm>
              <a:custGeom>
                <a:avLst/>
                <a:gdLst>
                  <a:gd name="T0" fmla="*/ 0 w 121"/>
                  <a:gd name="T1" fmla="*/ 0 h 57"/>
                  <a:gd name="T2" fmla="*/ 0 w 121"/>
                  <a:gd name="T3" fmla="*/ 0 h 57"/>
                  <a:gd name="T4" fmla="*/ 0 w 121"/>
                  <a:gd name="T5" fmla="*/ 0 h 57"/>
                  <a:gd name="T6" fmla="*/ 0 w 121"/>
                  <a:gd name="T7" fmla="*/ 0 h 57"/>
                  <a:gd name="T8" fmla="*/ 0 w 121"/>
                  <a:gd name="T9" fmla="*/ 0 h 57"/>
                  <a:gd name="T10" fmla="*/ 0 w 121"/>
                  <a:gd name="T11" fmla="*/ 0 h 57"/>
                  <a:gd name="T12" fmla="*/ 0 w 121"/>
                  <a:gd name="T13" fmla="*/ 0 h 5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1" h="57">
                    <a:moveTo>
                      <a:pt x="121" y="57"/>
                    </a:moveTo>
                    <a:lnTo>
                      <a:pt x="121" y="3"/>
                    </a:lnTo>
                    <a:lnTo>
                      <a:pt x="73" y="0"/>
                    </a:lnTo>
                    <a:lnTo>
                      <a:pt x="27" y="2"/>
                    </a:lnTo>
                    <a:lnTo>
                      <a:pt x="18" y="3"/>
                    </a:lnTo>
                    <a:lnTo>
                      <a:pt x="7" y="9"/>
                    </a:lnTo>
                    <a:lnTo>
                      <a:pt x="0" y="16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64" name="Freeform 963"/>
              <p:cNvSpPr>
                <a:spLocks/>
              </p:cNvSpPr>
              <p:nvPr/>
            </p:nvSpPr>
            <p:spPr bwMode="auto">
              <a:xfrm>
                <a:off x="3355" y="1442"/>
                <a:ext cx="9" cy="3"/>
              </a:xfrm>
              <a:custGeom>
                <a:avLst/>
                <a:gdLst>
                  <a:gd name="T0" fmla="*/ 0 w 27"/>
                  <a:gd name="T1" fmla="*/ 0 h 12"/>
                  <a:gd name="T2" fmla="*/ 0 w 27"/>
                  <a:gd name="T3" fmla="*/ 0 h 12"/>
                  <a:gd name="T4" fmla="*/ 0 w 27"/>
                  <a:gd name="T5" fmla="*/ 0 h 12"/>
                  <a:gd name="T6" fmla="*/ 0 w 27"/>
                  <a:gd name="T7" fmla="*/ 0 h 12"/>
                  <a:gd name="T8" fmla="*/ 0 w 27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7" h="12">
                    <a:moveTo>
                      <a:pt x="0" y="12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7" y="12"/>
                    </a:lnTo>
                    <a:lnTo>
                      <a:pt x="27" y="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65" name="Freeform 964"/>
              <p:cNvSpPr>
                <a:spLocks/>
              </p:cNvSpPr>
              <p:nvPr/>
            </p:nvSpPr>
            <p:spPr bwMode="auto">
              <a:xfrm>
                <a:off x="3389" y="1455"/>
                <a:ext cx="1" cy="33"/>
              </a:xfrm>
              <a:custGeom>
                <a:avLst/>
                <a:gdLst>
                  <a:gd name="T0" fmla="*/ 0 w 3"/>
                  <a:gd name="T1" fmla="*/ 0 h 143"/>
                  <a:gd name="T2" fmla="*/ 0 w 3"/>
                  <a:gd name="T3" fmla="*/ 0 h 143"/>
                  <a:gd name="T4" fmla="*/ 0 w 3"/>
                  <a:gd name="T5" fmla="*/ 0 h 14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" h="143">
                    <a:moveTo>
                      <a:pt x="0" y="0"/>
                    </a:moveTo>
                    <a:lnTo>
                      <a:pt x="3" y="70"/>
                    </a:lnTo>
                    <a:lnTo>
                      <a:pt x="3" y="14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66" name="Line 965"/>
              <p:cNvSpPr>
                <a:spLocks noChangeShapeType="1"/>
              </p:cNvSpPr>
              <p:nvPr/>
            </p:nvSpPr>
            <p:spPr bwMode="auto">
              <a:xfrm flipV="1">
                <a:off x="3398" y="1480"/>
                <a:ext cx="0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67" name="Freeform 966"/>
              <p:cNvSpPr>
                <a:spLocks/>
              </p:cNvSpPr>
              <p:nvPr/>
            </p:nvSpPr>
            <p:spPr bwMode="auto">
              <a:xfrm>
                <a:off x="3389" y="1455"/>
                <a:ext cx="27" cy="25"/>
              </a:xfrm>
              <a:custGeom>
                <a:avLst/>
                <a:gdLst>
                  <a:gd name="T0" fmla="*/ 0 w 85"/>
                  <a:gd name="T1" fmla="*/ 0 h 109"/>
                  <a:gd name="T2" fmla="*/ 0 w 85"/>
                  <a:gd name="T3" fmla="*/ 0 h 109"/>
                  <a:gd name="T4" fmla="*/ 0 w 85"/>
                  <a:gd name="T5" fmla="*/ 0 h 109"/>
                  <a:gd name="T6" fmla="*/ 0 w 85"/>
                  <a:gd name="T7" fmla="*/ 0 h 109"/>
                  <a:gd name="T8" fmla="*/ 0 w 85"/>
                  <a:gd name="T9" fmla="*/ 0 h 109"/>
                  <a:gd name="T10" fmla="*/ 0 w 85"/>
                  <a:gd name="T11" fmla="*/ 0 h 109"/>
                  <a:gd name="T12" fmla="*/ 0 w 85"/>
                  <a:gd name="T13" fmla="*/ 0 h 109"/>
                  <a:gd name="T14" fmla="*/ 0 w 85"/>
                  <a:gd name="T15" fmla="*/ 0 h 109"/>
                  <a:gd name="T16" fmla="*/ 0 w 85"/>
                  <a:gd name="T17" fmla="*/ 0 h 109"/>
                  <a:gd name="T18" fmla="*/ 0 w 85"/>
                  <a:gd name="T19" fmla="*/ 0 h 109"/>
                  <a:gd name="T20" fmla="*/ 0 w 85"/>
                  <a:gd name="T21" fmla="*/ 0 h 1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85" h="109">
                    <a:moveTo>
                      <a:pt x="74" y="109"/>
                    </a:moveTo>
                    <a:lnTo>
                      <a:pt x="81" y="104"/>
                    </a:lnTo>
                    <a:lnTo>
                      <a:pt x="85" y="96"/>
                    </a:lnTo>
                    <a:lnTo>
                      <a:pt x="81" y="80"/>
                    </a:lnTo>
                    <a:lnTo>
                      <a:pt x="79" y="70"/>
                    </a:lnTo>
                    <a:lnTo>
                      <a:pt x="70" y="64"/>
                    </a:lnTo>
                    <a:lnTo>
                      <a:pt x="62" y="62"/>
                    </a:lnTo>
                    <a:lnTo>
                      <a:pt x="67" y="63"/>
                    </a:lnTo>
                    <a:lnTo>
                      <a:pt x="49" y="39"/>
                    </a:lnTo>
                    <a:lnTo>
                      <a:pt x="26" y="18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68" name="Freeform 967"/>
              <p:cNvSpPr>
                <a:spLocks/>
              </p:cNvSpPr>
              <p:nvPr/>
            </p:nvSpPr>
            <p:spPr bwMode="auto">
              <a:xfrm>
                <a:off x="3378" y="1490"/>
                <a:ext cx="9" cy="7"/>
              </a:xfrm>
              <a:custGeom>
                <a:avLst/>
                <a:gdLst>
                  <a:gd name="T0" fmla="*/ 0 w 31"/>
                  <a:gd name="T1" fmla="*/ 0 h 30"/>
                  <a:gd name="T2" fmla="*/ 0 w 31"/>
                  <a:gd name="T3" fmla="*/ 0 h 30"/>
                  <a:gd name="T4" fmla="*/ 0 w 31"/>
                  <a:gd name="T5" fmla="*/ 0 h 30"/>
                  <a:gd name="T6" fmla="*/ 0 w 31"/>
                  <a:gd name="T7" fmla="*/ 0 h 30"/>
                  <a:gd name="T8" fmla="*/ 0 w 31"/>
                  <a:gd name="T9" fmla="*/ 0 h 30"/>
                  <a:gd name="T10" fmla="*/ 0 w 31"/>
                  <a:gd name="T11" fmla="*/ 0 h 30"/>
                  <a:gd name="T12" fmla="*/ 0 w 31"/>
                  <a:gd name="T13" fmla="*/ 0 h 30"/>
                  <a:gd name="T14" fmla="*/ 0 w 31"/>
                  <a:gd name="T15" fmla="*/ 0 h 30"/>
                  <a:gd name="T16" fmla="*/ 0 w 31"/>
                  <a:gd name="T17" fmla="*/ 0 h 30"/>
                  <a:gd name="T18" fmla="*/ 0 w 31"/>
                  <a:gd name="T19" fmla="*/ 0 h 30"/>
                  <a:gd name="T20" fmla="*/ 0 w 31"/>
                  <a:gd name="T21" fmla="*/ 0 h 30"/>
                  <a:gd name="T22" fmla="*/ 0 w 31"/>
                  <a:gd name="T23" fmla="*/ 0 h 30"/>
                  <a:gd name="T24" fmla="*/ 0 w 31"/>
                  <a:gd name="T25" fmla="*/ 0 h 3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" h="30">
                    <a:moveTo>
                      <a:pt x="22" y="1"/>
                    </a:moveTo>
                    <a:lnTo>
                      <a:pt x="14" y="0"/>
                    </a:lnTo>
                    <a:lnTo>
                      <a:pt x="7" y="1"/>
                    </a:lnTo>
                    <a:lnTo>
                      <a:pt x="1" y="7"/>
                    </a:lnTo>
                    <a:lnTo>
                      <a:pt x="0" y="14"/>
                    </a:lnTo>
                    <a:lnTo>
                      <a:pt x="1" y="22"/>
                    </a:lnTo>
                    <a:lnTo>
                      <a:pt x="7" y="29"/>
                    </a:lnTo>
                    <a:lnTo>
                      <a:pt x="14" y="30"/>
                    </a:lnTo>
                    <a:lnTo>
                      <a:pt x="22" y="29"/>
                    </a:lnTo>
                    <a:lnTo>
                      <a:pt x="27" y="22"/>
                    </a:lnTo>
                    <a:lnTo>
                      <a:pt x="31" y="14"/>
                    </a:lnTo>
                    <a:lnTo>
                      <a:pt x="27" y="7"/>
                    </a:lnTo>
                    <a:lnTo>
                      <a:pt x="22" y="1"/>
                    </a:lnTo>
                    <a:close/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69" name="Freeform 968"/>
              <p:cNvSpPr>
                <a:spLocks/>
              </p:cNvSpPr>
              <p:nvPr/>
            </p:nvSpPr>
            <p:spPr bwMode="auto">
              <a:xfrm>
                <a:off x="3407" y="1480"/>
                <a:ext cx="7" cy="5"/>
              </a:xfrm>
              <a:custGeom>
                <a:avLst/>
                <a:gdLst>
                  <a:gd name="T0" fmla="*/ 0 w 25"/>
                  <a:gd name="T1" fmla="*/ 0 h 25"/>
                  <a:gd name="T2" fmla="*/ 0 w 25"/>
                  <a:gd name="T3" fmla="*/ 0 h 25"/>
                  <a:gd name="T4" fmla="*/ 0 w 25"/>
                  <a:gd name="T5" fmla="*/ 0 h 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5" h="25">
                    <a:moveTo>
                      <a:pt x="0" y="25"/>
                    </a:moveTo>
                    <a:lnTo>
                      <a:pt x="16" y="16"/>
                    </a:lnTo>
                    <a:lnTo>
                      <a:pt x="25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70" name="Line 969"/>
              <p:cNvSpPr>
                <a:spLocks noChangeShapeType="1"/>
              </p:cNvSpPr>
              <p:nvPr/>
            </p:nvSpPr>
            <p:spPr bwMode="auto">
              <a:xfrm flipV="1">
                <a:off x="3330" y="1483"/>
                <a:ext cx="1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71" name="Line 970"/>
              <p:cNvSpPr>
                <a:spLocks noChangeShapeType="1"/>
              </p:cNvSpPr>
              <p:nvPr/>
            </p:nvSpPr>
            <p:spPr bwMode="auto">
              <a:xfrm flipV="1">
                <a:off x="3320" y="1429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72" name="Freeform 971"/>
              <p:cNvSpPr>
                <a:spLocks/>
              </p:cNvSpPr>
              <p:nvPr/>
            </p:nvSpPr>
            <p:spPr bwMode="auto">
              <a:xfrm>
                <a:off x="3107" y="1436"/>
                <a:ext cx="9" cy="6"/>
              </a:xfrm>
              <a:custGeom>
                <a:avLst/>
                <a:gdLst>
                  <a:gd name="T0" fmla="*/ 0 w 30"/>
                  <a:gd name="T1" fmla="*/ 0 h 27"/>
                  <a:gd name="T2" fmla="*/ 0 w 30"/>
                  <a:gd name="T3" fmla="*/ 0 h 27"/>
                  <a:gd name="T4" fmla="*/ 0 w 30"/>
                  <a:gd name="T5" fmla="*/ 0 h 27"/>
                  <a:gd name="T6" fmla="*/ 0 w 30"/>
                  <a:gd name="T7" fmla="*/ 0 h 27"/>
                  <a:gd name="T8" fmla="*/ 0 w 30"/>
                  <a:gd name="T9" fmla="*/ 0 h 27"/>
                  <a:gd name="T10" fmla="*/ 0 w 30"/>
                  <a:gd name="T11" fmla="*/ 0 h 27"/>
                  <a:gd name="T12" fmla="*/ 0 w 30"/>
                  <a:gd name="T13" fmla="*/ 0 h 27"/>
                  <a:gd name="T14" fmla="*/ 0 w 30"/>
                  <a:gd name="T15" fmla="*/ 0 h 27"/>
                  <a:gd name="T16" fmla="*/ 0 w 30"/>
                  <a:gd name="T17" fmla="*/ 0 h 27"/>
                  <a:gd name="T18" fmla="*/ 0 w 30"/>
                  <a:gd name="T19" fmla="*/ 0 h 27"/>
                  <a:gd name="T20" fmla="*/ 0 w 30"/>
                  <a:gd name="T21" fmla="*/ 0 h 27"/>
                  <a:gd name="T22" fmla="*/ 0 w 30"/>
                  <a:gd name="T23" fmla="*/ 0 h 27"/>
                  <a:gd name="T24" fmla="*/ 0 w 30"/>
                  <a:gd name="T25" fmla="*/ 0 h 27"/>
                  <a:gd name="T26" fmla="*/ 0 w 30"/>
                  <a:gd name="T27" fmla="*/ 0 h 27"/>
                  <a:gd name="T28" fmla="*/ 0 w 30"/>
                  <a:gd name="T29" fmla="*/ 0 h 27"/>
                  <a:gd name="T30" fmla="*/ 0 w 30"/>
                  <a:gd name="T31" fmla="*/ 0 h 27"/>
                  <a:gd name="T32" fmla="*/ 0 w 30"/>
                  <a:gd name="T33" fmla="*/ 0 h 2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0" h="27">
                    <a:moveTo>
                      <a:pt x="0" y="18"/>
                    </a:moveTo>
                    <a:lnTo>
                      <a:pt x="4" y="23"/>
                    </a:lnTo>
                    <a:lnTo>
                      <a:pt x="10" y="27"/>
                    </a:lnTo>
                    <a:lnTo>
                      <a:pt x="16" y="27"/>
                    </a:lnTo>
                    <a:lnTo>
                      <a:pt x="21" y="27"/>
                    </a:lnTo>
                    <a:lnTo>
                      <a:pt x="27" y="23"/>
                    </a:lnTo>
                    <a:lnTo>
                      <a:pt x="30" y="18"/>
                    </a:lnTo>
                    <a:lnTo>
                      <a:pt x="30" y="14"/>
                    </a:lnTo>
                    <a:lnTo>
                      <a:pt x="30" y="9"/>
                    </a:lnTo>
                    <a:lnTo>
                      <a:pt x="27" y="5"/>
                    </a:lnTo>
                    <a:lnTo>
                      <a:pt x="21" y="2"/>
                    </a:lnTo>
                    <a:lnTo>
                      <a:pt x="16" y="0"/>
                    </a:lnTo>
                    <a:lnTo>
                      <a:pt x="10" y="2"/>
                    </a:lnTo>
                    <a:lnTo>
                      <a:pt x="4" y="5"/>
                    </a:lnTo>
                    <a:lnTo>
                      <a:pt x="0" y="9"/>
                    </a:lnTo>
                    <a:lnTo>
                      <a:pt x="0" y="14"/>
                    </a:lnTo>
                    <a:lnTo>
                      <a:pt x="0" y="18"/>
                    </a:lnTo>
                    <a:close/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73" name="Freeform 972"/>
              <p:cNvSpPr>
                <a:spLocks/>
              </p:cNvSpPr>
              <p:nvPr/>
            </p:nvSpPr>
            <p:spPr bwMode="auto">
              <a:xfrm>
                <a:off x="3213" y="1519"/>
                <a:ext cx="5" cy="2"/>
              </a:xfrm>
              <a:custGeom>
                <a:avLst/>
                <a:gdLst>
                  <a:gd name="T0" fmla="*/ 0 w 14"/>
                  <a:gd name="T1" fmla="*/ 0 h 8"/>
                  <a:gd name="T2" fmla="*/ 0 w 14"/>
                  <a:gd name="T3" fmla="*/ 0 h 8"/>
                  <a:gd name="T4" fmla="*/ 0 w 14"/>
                  <a:gd name="T5" fmla="*/ 0 h 8"/>
                  <a:gd name="T6" fmla="*/ 0 w 14"/>
                  <a:gd name="T7" fmla="*/ 0 h 8"/>
                  <a:gd name="T8" fmla="*/ 0 w 14"/>
                  <a:gd name="T9" fmla="*/ 0 h 8"/>
                  <a:gd name="T10" fmla="*/ 0 w 14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" h="8">
                    <a:moveTo>
                      <a:pt x="4" y="1"/>
                    </a:moveTo>
                    <a:lnTo>
                      <a:pt x="0" y="8"/>
                    </a:lnTo>
                    <a:lnTo>
                      <a:pt x="4" y="1"/>
                    </a:lnTo>
                    <a:lnTo>
                      <a:pt x="6" y="0"/>
                    </a:lnTo>
                    <a:lnTo>
                      <a:pt x="11" y="1"/>
                    </a:lnTo>
                    <a:lnTo>
                      <a:pt x="14" y="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74" name="Freeform 973"/>
              <p:cNvSpPr>
                <a:spLocks/>
              </p:cNvSpPr>
              <p:nvPr/>
            </p:nvSpPr>
            <p:spPr bwMode="auto">
              <a:xfrm>
                <a:off x="3306" y="1519"/>
                <a:ext cx="5" cy="2"/>
              </a:xfrm>
              <a:custGeom>
                <a:avLst/>
                <a:gdLst>
                  <a:gd name="T0" fmla="*/ 0 w 14"/>
                  <a:gd name="T1" fmla="*/ 0 h 8"/>
                  <a:gd name="T2" fmla="*/ 0 w 14"/>
                  <a:gd name="T3" fmla="*/ 0 h 8"/>
                  <a:gd name="T4" fmla="*/ 0 w 14"/>
                  <a:gd name="T5" fmla="*/ 0 h 8"/>
                  <a:gd name="T6" fmla="*/ 0 w 14"/>
                  <a:gd name="T7" fmla="*/ 0 h 8"/>
                  <a:gd name="T8" fmla="*/ 0 w 14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0" y="8"/>
                    </a:moveTo>
                    <a:lnTo>
                      <a:pt x="4" y="1"/>
                    </a:lnTo>
                    <a:lnTo>
                      <a:pt x="6" y="0"/>
                    </a:lnTo>
                    <a:lnTo>
                      <a:pt x="9" y="1"/>
                    </a:lnTo>
                    <a:lnTo>
                      <a:pt x="14" y="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89163" name="Freeform 974"/>
            <p:cNvSpPr>
              <a:spLocks/>
            </p:cNvSpPr>
            <p:nvPr/>
          </p:nvSpPr>
          <p:spPr bwMode="auto">
            <a:xfrm>
              <a:off x="3202" y="1653"/>
              <a:ext cx="28" cy="12"/>
            </a:xfrm>
            <a:custGeom>
              <a:avLst/>
              <a:gdLst>
                <a:gd name="T0" fmla="*/ 0 w 90"/>
                <a:gd name="T1" fmla="*/ 0 h 52"/>
                <a:gd name="T2" fmla="*/ 0 w 90"/>
                <a:gd name="T3" fmla="*/ 0 h 52"/>
                <a:gd name="T4" fmla="*/ 0 w 90"/>
                <a:gd name="T5" fmla="*/ 0 h 52"/>
                <a:gd name="T6" fmla="*/ 0 w 90"/>
                <a:gd name="T7" fmla="*/ 0 h 52"/>
                <a:gd name="T8" fmla="*/ 0 w 90"/>
                <a:gd name="T9" fmla="*/ 0 h 52"/>
                <a:gd name="T10" fmla="*/ 0 w 90"/>
                <a:gd name="T11" fmla="*/ 0 h 52"/>
                <a:gd name="T12" fmla="*/ 0 w 90"/>
                <a:gd name="T13" fmla="*/ 0 h 52"/>
                <a:gd name="T14" fmla="*/ 0 w 90"/>
                <a:gd name="T15" fmla="*/ 0 h 52"/>
                <a:gd name="T16" fmla="*/ 0 w 90"/>
                <a:gd name="T17" fmla="*/ 0 h 52"/>
                <a:gd name="T18" fmla="*/ 0 w 90"/>
                <a:gd name="T19" fmla="*/ 0 h 52"/>
                <a:gd name="T20" fmla="*/ 0 w 90"/>
                <a:gd name="T21" fmla="*/ 0 h 52"/>
                <a:gd name="T22" fmla="*/ 0 w 90"/>
                <a:gd name="T23" fmla="*/ 0 h 52"/>
                <a:gd name="T24" fmla="*/ 0 w 90"/>
                <a:gd name="T25" fmla="*/ 0 h 52"/>
                <a:gd name="T26" fmla="*/ 0 w 90"/>
                <a:gd name="T27" fmla="*/ 0 h 52"/>
                <a:gd name="T28" fmla="*/ 0 w 90"/>
                <a:gd name="T29" fmla="*/ 0 h 52"/>
                <a:gd name="T30" fmla="*/ 0 w 90"/>
                <a:gd name="T31" fmla="*/ 0 h 52"/>
                <a:gd name="T32" fmla="*/ 0 w 90"/>
                <a:gd name="T33" fmla="*/ 0 h 52"/>
                <a:gd name="T34" fmla="*/ 0 w 90"/>
                <a:gd name="T35" fmla="*/ 0 h 52"/>
                <a:gd name="T36" fmla="*/ 0 w 90"/>
                <a:gd name="T37" fmla="*/ 0 h 52"/>
                <a:gd name="T38" fmla="*/ 0 w 90"/>
                <a:gd name="T39" fmla="*/ 0 h 52"/>
                <a:gd name="T40" fmla="*/ 0 w 90"/>
                <a:gd name="T41" fmla="*/ 0 h 52"/>
                <a:gd name="T42" fmla="*/ 0 w 90"/>
                <a:gd name="T43" fmla="*/ 0 h 52"/>
                <a:gd name="T44" fmla="*/ 0 w 90"/>
                <a:gd name="T45" fmla="*/ 0 h 52"/>
                <a:gd name="T46" fmla="*/ 0 w 90"/>
                <a:gd name="T47" fmla="*/ 0 h 52"/>
                <a:gd name="T48" fmla="*/ 0 w 90"/>
                <a:gd name="T49" fmla="*/ 0 h 52"/>
                <a:gd name="T50" fmla="*/ 0 w 90"/>
                <a:gd name="T51" fmla="*/ 0 h 52"/>
                <a:gd name="T52" fmla="*/ 0 w 90"/>
                <a:gd name="T53" fmla="*/ 0 h 5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90" h="52">
                  <a:moveTo>
                    <a:pt x="13" y="6"/>
                  </a:moveTo>
                  <a:lnTo>
                    <a:pt x="4" y="16"/>
                  </a:lnTo>
                  <a:lnTo>
                    <a:pt x="0" y="27"/>
                  </a:lnTo>
                  <a:lnTo>
                    <a:pt x="4" y="34"/>
                  </a:lnTo>
                  <a:lnTo>
                    <a:pt x="13" y="43"/>
                  </a:lnTo>
                  <a:lnTo>
                    <a:pt x="28" y="49"/>
                  </a:lnTo>
                  <a:lnTo>
                    <a:pt x="44" y="52"/>
                  </a:lnTo>
                  <a:lnTo>
                    <a:pt x="64" y="49"/>
                  </a:lnTo>
                  <a:lnTo>
                    <a:pt x="76" y="43"/>
                  </a:lnTo>
                  <a:lnTo>
                    <a:pt x="88" y="34"/>
                  </a:lnTo>
                  <a:lnTo>
                    <a:pt x="90" y="27"/>
                  </a:lnTo>
                  <a:lnTo>
                    <a:pt x="88" y="16"/>
                  </a:lnTo>
                  <a:lnTo>
                    <a:pt x="76" y="6"/>
                  </a:lnTo>
                  <a:lnTo>
                    <a:pt x="64" y="2"/>
                  </a:lnTo>
                  <a:lnTo>
                    <a:pt x="52" y="0"/>
                  </a:lnTo>
                  <a:lnTo>
                    <a:pt x="52" y="2"/>
                  </a:lnTo>
                  <a:lnTo>
                    <a:pt x="50" y="3"/>
                  </a:lnTo>
                  <a:lnTo>
                    <a:pt x="49" y="3"/>
                  </a:lnTo>
                  <a:lnTo>
                    <a:pt x="47" y="5"/>
                  </a:lnTo>
                  <a:lnTo>
                    <a:pt x="44" y="5"/>
                  </a:lnTo>
                  <a:lnTo>
                    <a:pt x="42" y="5"/>
                  </a:lnTo>
                  <a:lnTo>
                    <a:pt x="41" y="3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0"/>
                  </a:lnTo>
                  <a:lnTo>
                    <a:pt x="28" y="2"/>
                  </a:lnTo>
                  <a:lnTo>
                    <a:pt x="13" y="6"/>
                  </a:lnTo>
                  <a:close/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64" name="Freeform 975"/>
            <p:cNvSpPr>
              <a:spLocks/>
            </p:cNvSpPr>
            <p:nvPr/>
          </p:nvSpPr>
          <p:spPr bwMode="auto">
            <a:xfrm>
              <a:off x="3212" y="1655"/>
              <a:ext cx="9" cy="6"/>
            </a:xfrm>
            <a:custGeom>
              <a:avLst/>
              <a:gdLst>
                <a:gd name="T0" fmla="*/ 0 w 30"/>
                <a:gd name="T1" fmla="*/ 0 h 24"/>
                <a:gd name="T2" fmla="*/ 0 w 30"/>
                <a:gd name="T3" fmla="*/ 0 h 24"/>
                <a:gd name="T4" fmla="*/ 0 w 30"/>
                <a:gd name="T5" fmla="*/ 0 h 24"/>
                <a:gd name="T6" fmla="*/ 0 w 30"/>
                <a:gd name="T7" fmla="*/ 0 h 24"/>
                <a:gd name="T8" fmla="*/ 0 w 30"/>
                <a:gd name="T9" fmla="*/ 0 h 24"/>
                <a:gd name="T10" fmla="*/ 0 w 30"/>
                <a:gd name="T11" fmla="*/ 0 h 24"/>
                <a:gd name="T12" fmla="*/ 0 w 30"/>
                <a:gd name="T13" fmla="*/ 0 h 24"/>
                <a:gd name="T14" fmla="*/ 0 w 30"/>
                <a:gd name="T15" fmla="*/ 0 h 24"/>
                <a:gd name="T16" fmla="*/ 0 w 30"/>
                <a:gd name="T17" fmla="*/ 0 h 24"/>
                <a:gd name="T18" fmla="*/ 0 w 30"/>
                <a:gd name="T19" fmla="*/ 0 h 24"/>
                <a:gd name="T20" fmla="*/ 0 w 30"/>
                <a:gd name="T21" fmla="*/ 0 h 24"/>
                <a:gd name="T22" fmla="*/ 0 w 30"/>
                <a:gd name="T23" fmla="*/ 0 h 24"/>
                <a:gd name="T24" fmla="*/ 0 w 30"/>
                <a:gd name="T25" fmla="*/ 0 h 24"/>
                <a:gd name="T26" fmla="*/ 0 w 30"/>
                <a:gd name="T27" fmla="*/ 0 h 24"/>
                <a:gd name="T28" fmla="*/ 0 w 30"/>
                <a:gd name="T29" fmla="*/ 0 h 24"/>
                <a:gd name="T30" fmla="*/ 0 w 30"/>
                <a:gd name="T31" fmla="*/ 0 h 24"/>
                <a:gd name="T32" fmla="*/ 0 w 30"/>
                <a:gd name="T33" fmla="*/ 0 h 24"/>
                <a:gd name="T34" fmla="*/ 0 w 30"/>
                <a:gd name="T35" fmla="*/ 0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0" h="24">
                  <a:moveTo>
                    <a:pt x="0" y="0"/>
                  </a:moveTo>
                  <a:lnTo>
                    <a:pt x="0" y="3"/>
                  </a:lnTo>
                  <a:lnTo>
                    <a:pt x="5" y="6"/>
                  </a:lnTo>
                  <a:lnTo>
                    <a:pt x="8" y="7"/>
                  </a:lnTo>
                  <a:lnTo>
                    <a:pt x="14" y="9"/>
                  </a:lnTo>
                  <a:lnTo>
                    <a:pt x="22" y="7"/>
                  </a:lnTo>
                  <a:lnTo>
                    <a:pt x="24" y="6"/>
                  </a:lnTo>
                  <a:lnTo>
                    <a:pt x="28" y="3"/>
                  </a:lnTo>
                  <a:lnTo>
                    <a:pt x="30" y="0"/>
                  </a:lnTo>
                  <a:lnTo>
                    <a:pt x="30" y="17"/>
                  </a:lnTo>
                  <a:lnTo>
                    <a:pt x="28" y="18"/>
                  </a:lnTo>
                  <a:lnTo>
                    <a:pt x="24" y="20"/>
                  </a:lnTo>
                  <a:lnTo>
                    <a:pt x="22" y="21"/>
                  </a:lnTo>
                  <a:lnTo>
                    <a:pt x="14" y="24"/>
                  </a:lnTo>
                  <a:lnTo>
                    <a:pt x="8" y="21"/>
                  </a:lnTo>
                  <a:lnTo>
                    <a:pt x="5" y="20"/>
                  </a:lnTo>
                  <a:lnTo>
                    <a:pt x="0" y="18"/>
                  </a:lnTo>
                  <a:lnTo>
                    <a:pt x="0" y="17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65" name="Freeform 976"/>
            <p:cNvSpPr>
              <a:spLocks/>
            </p:cNvSpPr>
            <p:nvPr/>
          </p:nvSpPr>
          <p:spPr bwMode="auto">
            <a:xfrm>
              <a:off x="3198" y="1659"/>
              <a:ext cx="36" cy="13"/>
            </a:xfrm>
            <a:custGeom>
              <a:avLst/>
              <a:gdLst>
                <a:gd name="T0" fmla="*/ 0 w 118"/>
                <a:gd name="T1" fmla="*/ 0 h 57"/>
                <a:gd name="T2" fmla="*/ 0 w 118"/>
                <a:gd name="T3" fmla="*/ 0 h 57"/>
                <a:gd name="T4" fmla="*/ 0 w 118"/>
                <a:gd name="T5" fmla="*/ 0 h 57"/>
                <a:gd name="T6" fmla="*/ 0 w 118"/>
                <a:gd name="T7" fmla="*/ 0 h 57"/>
                <a:gd name="T8" fmla="*/ 0 w 118"/>
                <a:gd name="T9" fmla="*/ 0 h 57"/>
                <a:gd name="T10" fmla="*/ 0 w 118"/>
                <a:gd name="T11" fmla="*/ 0 h 57"/>
                <a:gd name="T12" fmla="*/ 0 w 118"/>
                <a:gd name="T13" fmla="*/ 0 h 57"/>
                <a:gd name="T14" fmla="*/ 0 w 118"/>
                <a:gd name="T15" fmla="*/ 0 h 57"/>
                <a:gd name="T16" fmla="*/ 0 w 118"/>
                <a:gd name="T17" fmla="*/ 0 h 57"/>
                <a:gd name="T18" fmla="*/ 0 w 118"/>
                <a:gd name="T19" fmla="*/ 0 h 57"/>
                <a:gd name="T20" fmla="*/ 0 w 118"/>
                <a:gd name="T21" fmla="*/ 0 h 57"/>
                <a:gd name="T22" fmla="*/ 0 w 118"/>
                <a:gd name="T23" fmla="*/ 0 h 57"/>
                <a:gd name="T24" fmla="*/ 0 w 118"/>
                <a:gd name="T25" fmla="*/ 0 h 57"/>
                <a:gd name="T26" fmla="*/ 0 w 118"/>
                <a:gd name="T27" fmla="*/ 0 h 57"/>
                <a:gd name="T28" fmla="*/ 0 w 118"/>
                <a:gd name="T29" fmla="*/ 0 h 57"/>
                <a:gd name="T30" fmla="*/ 0 w 118"/>
                <a:gd name="T31" fmla="*/ 0 h 57"/>
                <a:gd name="T32" fmla="*/ 0 w 118"/>
                <a:gd name="T33" fmla="*/ 0 h 57"/>
                <a:gd name="T34" fmla="*/ 0 w 118"/>
                <a:gd name="T35" fmla="*/ 0 h 57"/>
                <a:gd name="T36" fmla="*/ 0 w 118"/>
                <a:gd name="T37" fmla="*/ 0 h 57"/>
                <a:gd name="T38" fmla="*/ 0 w 118"/>
                <a:gd name="T39" fmla="*/ 0 h 57"/>
                <a:gd name="T40" fmla="*/ 0 w 118"/>
                <a:gd name="T41" fmla="*/ 0 h 57"/>
                <a:gd name="T42" fmla="*/ 0 w 118"/>
                <a:gd name="T43" fmla="*/ 0 h 5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57">
                  <a:moveTo>
                    <a:pt x="14" y="0"/>
                  </a:moveTo>
                  <a:lnTo>
                    <a:pt x="4" y="11"/>
                  </a:lnTo>
                  <a:lnTo>
                    <a:pt x="0" y="23"/>
                  </a:lnTo>
                  <a:lnTo>
                    <a:pt x="4" y="36"/>
                  </a:lnTo>
                  <a:lnTo>
                    <a:pt x="18" y="45"/>
                  </a:lnTo>
                  <a:lnTo>
                    <a:pt x="36" y="54"/>
                  </a:lnTo>
                  <a:lnTo>
                    <a:pt x="58" y="57"/>
                  </a:lnTo>
                  <a:lnTo>
                    <a:pt x="82" y="54"/>
                  </a:lnTo>
                  <a:lnTo>
                    <a:pt x="102" y="45"/>
                  </a:lnTo>
                  <a:lnTo>
                    <a:pt x="115" y="36"/>
                  </a:lnTo>
                  <a:lnTo>
                    <a:pt x="118" y="23"/>
                  </a:lnTo>
                  <a:lnTo>
                    <a:pt x="115" y="11"/>
                  </a:lnTo>
                  <a:lnTo>
                    <a:pt x="104" y="0"/>
                  </a:lnTo>
                  <a:lnTo>
                    <a:pt x="104" y="12"/>
                  </a:lnTo>
                  <a:lnTo>
                    <a:pt x="102" y="21"/>
                  </a:lnTo>
                  <a:lnTo>
                    <a:pt x="90" y="30"/>
                  </a:lnTo>
                  <a:lnTo>
                    <a:pt x="78" y="36"/>
                  </a:lnTo>
                  <a:lnTo>
                    <a:pt x="58" y="38"/>
                  </a:lnTo>
                  <a:lnTo>
                    <a:pt x="42" y="36"/>
                  </a:lnTo>
                  <a:lnTo>
                    <a:pt x="27" y="30"/>
                  </a:lnTo>
                  <a:lnTo>
                    <a:pt x="18" y="21"/>
                  </a:lnTo>
                  <a:lnTo>
                    <a:pt x="14" y="12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66" name="Freeform 977"/>
            <p:cNvSpPr>
              <a:spLocks/>
            </p:cNvSpPr>
            <p:nvPr/>
          </p:nvSpPr>
          <p:spPr bwMode="auto">
            <a:xfrm>
              <a:off x="3198" y="1668"/>
              <a:ext cx="36" cy="8"/>
            </a:xfrm>
            <a:custGeom>
              <a:avLst/>
              <a:gdLst>
                <a:gd name="T0" fmla="*/ 0 w 118"/>
                <a:gd name="T1" fmla="*/ 0 h 34"/>
                <a:gd name="T2" fmla="*/ 0 w 118"/>
                <a:gd name="T3" fmla="*/ 0 h 34"/>
                <a:gd name="T4" fmla="*/ 0 w 118"/>
                <a:gd name="T5" fmla="*/ 0 h 34"/>
                <a:gd name="T6" fmla="*/ 0 w 118"/>
                <a:gd name="T7" fmla="*/ 0 h 34"/>
                <a:gd name="T8" fmla="*/ 0 w 118"/>
                <a:gd name="T9" fmla="*/ 0 h 34"/>
                <a:gd name="T10" fmla="*/ 0 w 118"/>
                <a:gd name="T11" fmla="*/ 0 h 34"/>
                <a:gd name="T12" fmla="*/ 0 w 118"/>
                <a:gd name="T13" fmla="*/ 0 h 34"/>
                <a:gd name="T14" fmla="*/ 0 w 118"/>
                <a:gd name="T15" fmla="*/ 0 h 34"/>
                <a:gd name="T16" fmla="*/ 0 w 118"/>
                <a:gd name="T17" fmla="*/ 0 h 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8" h="34">
                  <a:moveTo>
                    <a:pt x="0" y="0"/>
                  </a:moveTo>
                  <a:lnTo>
                    <a:pt x="4" y="11"/>
                  </a:lnTo>
                  <a:lnTo>
                    <a:pt x="18" y="24"/>
                  </a:lnTo>
                  <a:lnTo>
                    <a:pt x="36" y="30"/>
                  </a:lnTo>
                  <a:lnTo>
                    <a:pt x="58" y="34"/>
                  </a:lnTo>
                  <a:lnTo>
                    <a:pt x="82" y="30"/>
                  </a:lnTo>
                  <a:lnTo>
                    <a:pt x="102" y="24"/>
                  </a:lnTo>
                  <a:lnTo>
                    <a:pt x="115" y="11"/>
                  </a:lnTo>
                  <a:lnTo>
                    <a:pt x="118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67" name="Freeform 978"/>
            <p:cNvSpPr>
              <a:spLocks/>
            </p:cNvSpPr>
            <p:nvPr/>
          </p:nvSpPr>
          <p:spPr bwMode="auto">
            <a:xfrm>
              <a:off x="3207" y="1699"/>
              <a:ext cx="17" cy="4"/>
            </a:xfrm>
            <a:custGeom>
              <a:avLst/>
              <a:gdLst>
                <a:gd name="T0" fmla="*/ 0 w 58"/>
                <a:gd name="T1" fmla="*/ 0 h 18"/>
                <a:gd name="T2" fmla="*/ 0 w 58"/>
                <a:gd name="T3" fmla="*/ 0 h 18"/>
                <a:gd name="T4" fmla="*/ 0 w 58"/>
                <a:gd name="T5" fmla="*/ 0 h 18"/>
                <a:gd name="T6" fmla="*/ 0 w 58"/>
                <a:gd name="T7" fmla="*/ 0 h 18"/>
                <a:gd name="T8" fmla="*/ 0 w 58"/>
                <a:gd name="T9" fmla="*/ 0 h 18"/>
                <a:gd name="T10" fmla="*/ 0 w 58"/>
                <a:gd name="T11" fmla="*/ 0 h 18"/>
                <a:gd name="T12" fmla="*/ 0 w 58"/>
                <a:gd name="T13" fmla="*/ 0 h 18"/>
                <a:gd name="T14" fmla="*/ 0 w 58"/>
                <a:gd name="T15" fmla="*/ 0 h 18"/>
                <a:gd name="T16" fmla="*/ 0 w 58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" h="18">
                  <a:moveTo>
                    <a:pt x="58" y="0"/>
                  </a:moveTo>
                  <a:lnTo>
                    <a:pt x="57" y="6"/>
                  </a:lnTo>
                  <a:lnTo>
                    <a:pt x="50" y="13"/>
                  </a:lnTo>
                  <a:lnTo>
                    <a:pt x="40" y="16"/>
                  </a:lnTo>
                  <a:lnTo>
                    <a:pt x="28" y="18"/>
                  </a:lnTo>
                  <a:lnTo>
                    <a:pt x="19" y="16"/>
                  </a:lnTo>
                  <a:lnTo>
                    <a:pt x="8" y="13"/>
                  </a:lnTo>
                  <a:lnTo>
                    <a:pt x="1" y="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68" name="Freeform 979"/>
            <p:cNvSpPr>
              <a:spLocks/>
            </p:cNvSpPr>
            <p:nvPr/>
          </p:nvSpPr>
          <p:spPr bwMode="auto">
            <a:xfrm>
              <a:off x="3212" y="1706"/>
              <a:ext cx="9" cy="2"/>
            </a:xfrm>
            <a:custGeom>
              <a:avLst/>
              <a:gdLst>
                <a:gd name="T0" fmla="*/ 0 w 30"/>
                <a:gd name="T1" fmla="*/ 0 h 10"/>
                <a:gd name="T2" fmla="*/ 0 w 30"/>
                <a:gd name="T3" fmla="*/ 0 h 10"/>
                <a:gd name="T4" fmla="*/ 0 w 30"/>
                <a:gd name="T5" fmla="*/ 0 h 10"/>
                <a:gd name="T6" fmla="*/ 0 w 30"/>
                <a:gd name="T7" fmla="*/ 0 h 10"/>
                <a:gd name="T8" fmla="*/ 0 w 30"/>
                <a:gd name="T9" fmla="*/ 0 h 10"/>
                <a:gd name="T10" fmla="*/ 0 w 30"/>
                <a:gd name="T11" fmla="*/ 0 h 10"/>
                <a:gd name="T12" fmla="*/ 0 w 30"/>
                <a:gd name="T13" fmla="*/ 0 h 10"/>
                <a:gd name="T14" fmla="*/ 0 w 30"/>
                <a:gd name="T15" fmla="*/ 0 h 10"/>
                <a:gd name="T16" fmla="*/ 0 w 30"/>
                <a:gd name="T17" fmla="*/ 0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lnTo>
                    <a:pt x="0" y="4"/>
                  </a:lnTo>
                  <a:lnTo>
                    <a:pt x="5" y="7"/>
                  </a:lnTo>
                  <a:lnTo>
                    <a:pt x="8" y="8"/>
                  </a:lnTo>
                  <a:lnTo>
                    <a:pt x="14" y="10"/>
                  </a:lnTo>
                  <a:lnTo>
                    <a:pt x="22" y="8"/>
                  </a:lnTo>
                  <a:lnTo>
                    <a:pt x="24" y="7"/>
                  </a:lnTo>
                  <a:lnTo>
                    <a:pt x="28" y="4"/>
                  </a:lnTo>
                  <a:lnTo>
                    <a:pt x="3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69" name="Freeform 980"/>
            <p:cNvSpPr>
              <a:spLocks/>
            </p:cNvSpPr>
            <p:nvPr/>
          </p:nvSpPr>
          <p:spPr bwMode="auto">
            <a:xfrm>
              <a:off x="3303" y="1699"/>
              <a:ext cx="14" cy="9"/>
            </a:xfrm>
            <a:custGeom>
              <a:avLst/>
              <a:gdLst>
                <a:gd name="T0" fmla="*/ 0 w 43"/>
                <a:gd name="T1" fmla="*/ 0 h 39"/>
                <a:gd name="T2" fmla="*/ 0 w 43"/>
                <a:gd name="T3" fmla="*/ 0 h 39"/>
                <a:gd name="T4" fmla="*/ 0 w 43"/>
                <a:gd name="T5" fmla="*/ 0 h 39"/>
                <a:gd name="T6" fmla="*/ 0 w 43"/>
                <a:gd name="T7" fmla="*/ 0 h 39"/>
                <a:gd name="T8" fmla="*/ 0 w 43"/>
                <a:gd name="T9" fmla="*/ 0 h 39"/>
                <a:gd name="T10" fmla="*/ 0 w 43"/>
                <a:gd name="T11" fmla="*/ 0 h 39"/>
                <a:gd name="T12" fmla="*/ 0 w 43"/>
                <a:gd name="T13" fmla="*/ 0 h 39"/>
                <a:gd name="T14" fmla="*/ 0 w 43"/>
                <a:gd name="T15" fmla="*/ 0 h 39"/>
                <a:gd name="T16" fmla="*/ 0 w 43"/>
                <a:gd name="T17" fmla="*/ 0 h 39"/>
                <a:gd name="T18" fmla="*/ 0 w 43"/>
                <a:gd name="T19" fmla="*/ 0 h 39"/>
                <a:gd name="T20" fmla="*/ 0 w 43"/>
                <a:gd name="T21" fmla="*/ 0 h 39"/>
                <a:gd name="T22" fmla="*/ 0 w 43"/>
                <a:gd name="T23" fmla="*/ 0 h 39"/>
                <a:gd name="T24" fmla="*/ 0 w 43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3" h="39">
                  <a:moveTo>
                    <a:pt x="0" y="29"/>
                  </a:moveTo>
                  <a:lnTo>
                    <a:pt x="0" y="33"/>
                  </a:lnTo>
                  <a:lnTo>
                    <a:pt x="2" y="36"/>
                  </a:lnTo>
                  <a:lnTo>
                    <a:pt x="8" y="37"/>
                  </a:lnTo>
                  <a:lnTo>
                    <a:pt x="14" y="39"/>
                  </a:lnTo>
                  <a:lnTo>
                    <a:pt x="22" y="37"/>
                  </a:lnTo>
                  <a:lnTo>
                    <a:pt x="24" y="36"/>
                  </a:lnTo>
                  <a:lnTo>
                    <a:pt x="29" y="33"/>
                  </a:lnTo>
                  <a:lnTo>
                    <a:pt x="29" y="29"/>
                  </a:lnTo>
                  <a:lnTo>
                    <a:pt x="26" y="16"/>
                  </a:lnTo>
                  <a:lnTo>
                    <a:pt x="36" y="13"/>
                  </a:lnTo>
                  <a:lnTo>
                    <a:pt x="42" y="6"/>
                  </a:lnTo>
                  <a:lnTo>
                    <a:pt x="43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70" name="Freeform 981"/>
            <p:cNvSpPr>
              <a:spLocks/>
            </p:cNvSpPr>
            <p:nvPr/>
          </p:nvSpPr>
          <p:spPr bwMode="auto">
            <a:xfrm>
              <a:off x="3300" y="1699"/>
              <a:ext cx="11" cy="4"/>
            </a:xfrm>
            <a:custGeom>
              <a:avLst/>
              <a:gdLst>
                <a:gd name="T0" fmla="*/ 0 w 40"/>
                <a:gd name="T1" fmla="*/ 0 h 18"/>
                <a:gd name="T2" fmla="*/ 0 w 40"/>
                <a:gd name="T3" fmla="*/ 0 h 18"/>
                <a:gd name="T4" fmla="*/ 0 w 40"/>
                <a:gd name="T5" fmla="*/ 0 h 18"/>
                <a:gd name="T6" fmla="*/ 0 w 40"/>
                <a:gd name="T7" fmla="*/ 0 h 18"/>
                <a:gd name="T8" fmla="*/ 0 w 40"/>
                <a:gd name="T9" fmla="*/ 0 h 18"/>
                <a:gd name="T10" fmla="*/ 0 w 40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" h="18">
                  <a:moveTo>
                    <a:pt x="40" y="16"/>
                  </a:moveTo>
                  <a:lnTo>
                    <a:pt x="28" y="18"/>
                  </a:lnTo>
                  <a:lnTo>
                    <a:pt x="16" y="16"/>
                  </a:lnTo>
                  <a:lnTo>
                    <a:pt x="7" y="13"/>
                  </a:lnTo>
                  <a:lnTo>
                    <a:pt x="1" y="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71" name="Freeform 982"/>
            <p:cNvSpPr>
              <a:spLocks/>
            </p:cNvSpPr>
            <p:nvPr/>
          </p:nvSpPr>
          <p:spPr bwMode="auto">
            <a:xfrm>
              <a:off x="3290" y="1653"/>
              <a:ext cx="36" cy="23"/>
            </a:xfrm>
            <a:custGeom>
              <a:avLst/>
              <a:gdLst>
                <a:gd name="T0" fmla="*/ 0 w 117"/>
                <a:gd name="T1" fmla="*/ 0 h 100"/>
                <a:gd name="T2" fmla="*/ 0 w 117"/>
                <a:gd name="T3" fmla="*/ 0 h 100"/>
                <a:gd name="T4" fmla="*/ 0 w 117"/>
                <a:gd name="T5" fmla="*/ 0 h 100"/>
                <a:gd name="T6" fmla="*/ 0 w 117"/>
                <a:gd name="T7" fmla="*/ 0 h 100"/>
                <a:gd name="T8" fmla="*/ 0 w 117"/>
                <a:gd name="T9" fmla="*/ 0 h 100"/>
                <a:gd name="T10" fmla="*/ 0 w 117"/>
                <a:gd name="T11" fmla="*/ 0 h 100"/>
                <a:gd name="T12" fmla="*/ 0 w 117"/>
                <a:gd name="T13" fmla="*/ 0 h 100"/>
                <a:gd name="T14" fmla="*/ 0 w 117"/>
                <a:gd name="T15" fmla="*/ 0 h 100"/>
                <a:gd name="T16" fmla="*/ 0 w 117"/>
                <a:gd name="T17" fmla="*/ 0 h 100"/>
                <a:gd name="T18" fmla="*/ 0 w 117"/>
                <a:gd name="T19" fmla="*/ 0 h 100"/>
                <a:gd name="T20" fmla="*/ 0 w 117"/>
                <a:gd name="T21" fmla="*/ 0 h 100"/>
                <a:gd name="T22" fmla="*/ 0 w 117"/>
                <a:gd name="T23" fmla="*/ 0 h 100"/>
                <a:gd name="T24" fmla="*/ 0 w 117"/>
                <a:gd name="T25" fmla="*/ 0 h 100"/>
                <a:gd name="T26" fmla="*/ 0 w 117"/>
                <a:gd name="T27" fmla="*/ 0 h 100"/>
                <a:gd name="T28" fmla="*/ 0 w 117"/>
                <a:gd name="T29" fmla="*/ 0 h 100"/>
                <a:gd name="T30" fmla="*/ 0 w 117"/>
                <a:gd name="T31" fmla="*/ 0 h 100"/>
                <a:gd name="T32" fmla="*/ 0 w 117"/>
                <a:gd name="T33" fmla="*/ 0 h 100"/>
                <a:gd name="T34" fmla="*/ 0 w 117"/>
                <a:gd name="T35" fmla="*/ 0 h 100"/>
                <a:gd name="T36" fmla="*/ 0 w 117"/>
                <a:gd name="T37" fmla="*/ 0 h 100"/>
                <a:gd name="T38" fmla="*/ 0 w 117"/>
                <a:gd name="T39" fmla="*/ 0 h 100"/>
                <a:gd name="T40" fmla="*/ 0 w 117"/>
                <a:gd name="T41" fmla="*/ 0 h 100"/>
                <a:gd name="T42" fmla="*/ 0 w 117"/>
                <a:gd name="T43" fmla="*/ 0 h 100"/>
                <a:gd name="T44" fmla="*/ 0 w 117"/>
                <a:gd name="T45" fmla="*/ 0 h 100"/>
                <a:gd name="T46" fmla="*/ 0 w 117"/>
                <a:gd name="T47" fmla="*/ 0 h 100"/>
                <a:gd name="T48" fmla="*/ 0 w 117"/>
                <a:gd name="T49" fmla="*/ 0 h 100"/>
                <a:gd name="T50" fmla="*/ 0 w 117"/>
                <a:gd name="T51" fmla="*/ 0 h 100"/>
                <a:gd name="T52" fmla="*/ 0 w 117"/>
                <a:gd name="T53" fmla="*/ 0 h 100"/>
                <a:gd name="T54" fmla="*/ 0 w 117"/>
                <a:gd name="T55" fmla="*/ 0 h 100"/>
                <a:gd name="T56" fmla="*/ 0 w 117"/>
                <a:gd name="T57" fmla="*/ 0 h 100"/>
                <a:gd name="T58" fmla="*/ 0 w 117"/>
                <a:gd name="T59" fmla="*/ 0 h 100"/>
                <a:gd name="T60" fmla="*/ 0 w 117"/>
                <a:gd name="T61" fmla="*/ 0 h 100"/>
                <a:gd name="T62" fmla="*/ 0 w 117"/>
                <a:gd name="T63" fmla="*/ 0 h 100"/>
                <a:gd name="T64" fmla="*/ 0 w 117"/>
                <a:gd name="T65" fmla="*/ 0 h 100"/>
                <a:gd name="T66" fmla="*/ 0 w 117"/>
                <a:gd name="T67" fmla="*/ 0 h 100"/>
                <a:gd name="T68" fmla="*/ 0 w 117"/>
                <a:gd name="T69" fmla="*/ 0 h 100"/>
                <a:gd name="T70" fmla="*/ 0 w 117"/>
                <a:gd name="T71" fmla="*/ 0 h 100"/>
                <a:gd name="T72" fmla="*/ 0 w 117"/>
                <a:gd name="T73" fmla="*/ 0 h 100"/>
                <a:gd name="T74" fmla="*/ 0 w 117"/>
                <a:gd name="T75" fmla="*/ 0 h 100"/>
                <a:gd name="T76" fmla="*/ 0 w 117"/>
                <a:gd name="T77" fmla="*/ 0 h 100"/>
                <a:gd name="T78" fmla="*/ 0 w 117"/>
                <a:gd name="T79" fmla="*/ 0 h 100"/>
                <a:gd name="T80" fmla="*/ 0 w 117"/>
                <a:gd name="T81" fmla="*/ 0 h 100"/>
                <a:gd name="T82" fmla="*/ 0 w 117"/>
                <a:gd name="T83" fmla="*/ 0 h 100"/>
                <a:gd name="T84" fmla="*/ 0 w 117"/>
                <a:gd name="T85" fmla="*/ 0 h 100"/>
                <a:gd name="T86" fmla="*/ 0 w 117"/>
                <a:gd name="T87" fmla="*/ 0 h 100"/>
                <a:gd name="T88" fmla="*/ 0 w 117"/>
                <a:gd name="T89" fmla="*/ 0 h 100"/>
                <a:gd name="T90" fmla="*/ 0 w 117"/>
                <a:gd name="T91" fmla="*/ 0 h 100"/>
                <a:gd name="T92" fmla="*/ 0 w 117"/>
                <a:gd name="T93" fmla="*/ 0 h 100"/>
                <a:gd name="T94" fmla="*/ 0 w 117"/>
                <a:gd name="T95" fmla="*/ 0 h 100"/>
                <a:gd name="T96" fmla="*/ 0 w 117"/>
                <a:gd name="T97" fmla="*/ 0 h 100"/>
                <a:gd name="T98" fmla="*/ 0 w 117"/>
                <a:gd name="T99" fmla="*/ 0 h 100"/>
                <a:gd name="T100" fmla="*/ 0 w 117"/>
                <a:gd name="T101" fmla="*/ 0 h 100"/>
                <a:gd name="T102" fmla="*/ 0 w 117"/>
                <a:gd name="T103" fmla="*/ 0 h 100"/>
                <a:gd name="T104" fmla="*/ 0 w 117"/>
                <a:gd name="T105" fmla="*/ 0 h 100"/>
                <a:gd name="T106" fmla="*/ 0 w 117"/>
                <a:gd name="T107" fmla="*/ 0 h 1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7" h="100">
                  <a:moveTo>
                    <a:pt x="34" y="96"/>
                  </a:moveTo>
                  <a:lnTo>
                    <a:pt x="58" y="100"/>
                  </a:lnTo>
                  <a:lnTo>
                    <a:pt x="82" y="96"/>
                  </a:lnTo>
                  <a:lnTo>
                    <a:pt x="100" y="90"/>
                  </a:lnTo>
                  <a:lnTo>
                    <a:pt x="112" y="77"/>
                  </a:lnTo>
                  <a:lnTo>
                    <a:pt x="117" y="66"/>
                  </a:lnTo>
                  <a:lnTo>
                    <a:pt x="112" y="64"/>
                  </a:lnTo>
                  <a:lnTo>
                    <a:pt x="117" y="51"/>
                  </a:lnTo>
                  <a:lnTo>
                    <a:pt x="112" y="39"/>
                  </a:lnTo>
                  <a:lnTo>
                    <a:pt x="103" y="28"/>
                  </a:lnTo>
                  <a:lnTo>
                    <a:pt x="103" y="27"/>
                  </a:lnTo>
                  <a:lnTo>
                    <a:pt x="100" y="16"/>
                  </a:lnTo>
                  <a:lnTo>
                    <a:pt x="88" y="6"/>
                  </a:lnTo>
                  <a:lnTo>
                    <a:pt x="75" y="2"/>
                  </a:lnTo>
                  <a:lnTo>
                    <a:pt x="66" y="0"/>
                  </a:lnTo>
                  <a:lnTo>
                    <a:pt x="66" y="2"/>
                  </a:lnTo>
                  <a:lnTo>
                    <a:pt x="63" y="3"/>
                  </a:lnTo>
                  <a:lnTo>
                    <a:pt x="60" y="5"/>
                  </a:lnTo>
                  <a:lnTo>
                    <a:pt x="58" y="5"/>
                  </a:lnTo>
                  <a:lnTo>
                    <a:pt x="56" y="5"/>
                  </a:lnTo>
                  <a:lnTo>
                    <a:pt x="54" y="3"/>
                  </a:lnTo>
                  <a:lnTo>
                    <a:pt x="52" y="3"/>
                  </a:lnTo>
                  <a:lnTo>
                    <a:pt x="52" y="2"/>
                  </a:lnTo>
                  <a:lnTo>
                    <a:pt x="52" y="0"/>
                  </a:lnTo>
                  <a:lnTo>
                    <a:pt x="42" y="2"/>
                  </a:lnTo>
                  <a:lnTo>
                    <a:pt x="27" y="6"/>
                  </a:lnTo>
                  <a:lnTo>
                    <a:pt x="16" y="16"/>
                  </a:lnTo>
                  <a:lnTo>
                    <a:pt x="14" y="27"/>
                  </a:lnTo>
                  <a:lnTo>
                    <a:pt x="16" y="34"/>
                  </a:lnTo>
                  <a:lnTo>
                    <a:pt x="27" y="43"/>
                  </a:lnTo>
                  <a:lnTo>
                    <a:pt x="42" y="49"/>
                  </a:lnTo>
                  <a:lnTo>
                    <a:pt x="58" y="52"/>
                  </a:lnTo>
                  <a:lnTo>
                    <a:pt x="75" y="49"/>
                  </a:lnTo>
                  <a:lnTo>
                    <a:pt x="88" y="43"/>
                  </a:lnTo>
                  <a:lnTo>
                    <a:pt x="100" y="34"/>
                  </a:lnTo>
                  <a:lnTo>
                    <a:pt x="103" y="27"/>
                  </a:lnTo>
                  <a:lnTo>
                    <a:pt x="103" y="40"/>
                  </a:lnTo>
                  <a:lnTo>
                    <a:pt x="100" y="49"/>
                  </a:lnTo>
                  <a:lnTo>
                    <a:pt x="88" y="58"/>
                  </a:lnTo>
                  <a:lnTo>
                    <a:pt x="75" y="64"/>
                  </a:lnTo>
                  <a:lnTo>
                    <a:pt x="58" y="66"/>
                  </a:lnTo>
                  <a:lnTo>
                    <a:pt x="42" y="64"/>
                  </a:lnTo>
                  <a:lnTo>
                    <a:pt x="27" y="58"/>
                  </a:lnTo>
                  <a:lnTo>
                    <a:pt x="16" y="49"/>
                  </a:lnTo>
                  <a:lnTo>
                    <a:pt x="14" y="40"/>
                  </a:lnTo>
                  <a:lnTo>
                    <a:pt x="4" y="39"/>
                  </a:lnTo>
                  <a:lnTo>
                    <a:pt x="0" y="51"/>
                  </a:lnTo>
                  <a:lnTo>
                    <a:pt x="4" y="64"/>
                  </a:lnTo>
                  <a:lnTo>
                    <a:pt x="16" y="73"/>
                  </a:lnTo>
                  <a:lnTo>
                    <a:pt x="34" y="82"/>
                  </a:lnTo>
                  <a:lnTo>
                    <a:pt x="58" y="85"/>
                  </a:lnTo>
                  <a:lnTo>
                    <a:pt x="82" y="82"/>
                  </a:lnTo>
                  <a:lnTo>
                    <a:pt x="100" y="73"/>
                  </a:lnTo>
                  <a:lnTo>
                    <a:pt x="112" y="64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72" name="Freeform 983"/>
            <p:cNvSpPr>
              <a:spLocks/>
            </p:cNvSpPr>
            <p:nvPr/>
          </p:nvSpPr>
          <p:spPr bwMode="auto">
            <a:xfrm>
              <a:off x="3303" y="1655"/>
              <a:ext cx="9" cy="6"/>
            </a:xfrm>
            <a:custGeom>
              <a:avLst/>
              <a:gdLst>
                <a:gd name="T0" fmla="*/ 0 w 29"/>
                <a:gd name="T1" fmla="*/ 0 h 24"/>
                <a:gd name="T2" fmla="*/ 0 w 29"/>
                <a:gd name="T3" fmla="*/ 0 h 24"/>
                <a:gd name="T4" fmla="*/ 0 w 29"/>
                <a:gd name="T5" fmla="*/ 0 h 24"/>
                <a:gd name="T6" fmla="*/ 0 w 29"/>
                <a:gd name="T7" fmla="*/ 0 h 24"/>
                <a:gd name="T8" fmla="*/ 0 w 29"/>
                <a:gd name="T9" fmla="*/ 0 h 24"/>
                <a:gd name="T10" fmla="*/ 0 w 29"/>
                <a:gd name="T11" fmla="*/ 0 h 24"/>
                <a:gd name="T12" fmla="*/ 0 w 29"/>
                <a:gd name="T13" fmla="*/ 0 h 24"/>
                <a:gd name="T14" fmla="*/ 0 w 29"/>
                <a:gd name="T15" fmla="*/ 0 h 24"/>
                <a:gd name="T16" fmla="*/ 0 w 29"/>
                <a:gd name="T17" fmla="*/ 0 h 24"/>
                <a:gd name="T18" fmla="*/ 0 w 29"/>
                <a:gd name="T19" fmla="*/ 0 h 24"/>
                <a:gd name="T20" fmla="*/ 0 w 29"/>
                <a:gd name="T21" fmla="*/ 0 h 24"/>
                <a:gd name="T22" fmla="*/ 0 w 29"/>
                <a:gd name="T23" fmla="*/ 0 h 24"/>
                <a:gd name="T24" fmla="*/ 0 w 29"/>
                <a:gd name="T25" fmla="*/ 0 h 24"/>
                <a:gd name="T26" fmla="*/ 0 w 29"/>
                <a:gd name="T27" fmla="*/ 0 h 24"/>
                <a:gd name="T28" fmla="*/ 0 w 29"/>
                <a:gd name="T29" fmla="*/ 0 h 24"/>
                <a:gd name="T30" fmla="*/ 0 w 29"/>
                <a:gd name="T31" fmla="*/ 0 h 24"/>
                <a:gd name="T32" fmla="*/ 0 w 29"/>
                <a:gd name="T33" fmla="*/ 0 h 24"/>
                <a:gd name="T34" fmla="*/ 0 w 29"/>
                <a:gd name="T35" fmla="*/ 0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9" h="24">
                  <a:moveTo>
                    <a:pt x="29" y="18"/>
                  </a:moveTo>
                  <a:lnTo>
                    <a:pt x="29" y="17"/>
                  </a:lnTo>
                  <a:lnTo>
                    <a:pt x="29" y="18"/>
                  </a:lnTo>
                  <a:lnTo>
                    <a:pt x="24" y="20"/>
                  </a:lnTo>
                  <a:lnTo>
                    <a:pt x="22" y="21"/>
                  </a:lnTo>
                  <a:lnTo>
                    <a:pt x="14" y="24"/>
                  </a:lnTo>
                  <a:lnTo>
                    <a:pt x="8" y="21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7"/>
                  </a:lnTo>
                  <a:lnTo>
                    <a:pt x="0" y="3"/>
                  </a:lnTo>
                  <a:lnTo>
                    <a:pt x="2" y="6"/>
                  </a:lnTo>
                  <a:lnTo>
                    <a:pt x="8" y="7"/>
                  </a:lnTo>
                  <a:lnTo>
                    <a:pt x="14" y="9"/>
                  </a:lnTo>
                  <a:lnTo>
                    <a:pt x="22" y="7"/>
                  </a:lnTo>
                  <a:lnTo>
                    <a:pt x="24" y="6"/>
                  </a:lnTo>
                  <a:lnTo>
                    <a:pt x="29" y="3"/>
                  </a:lnTo>
                  <a:lnTo>
                    <a:pt x="29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73" name="Line 984"/>
            <p:cNvSpPr>
              <a:spLocks noChangeShapeType="1"/>
            </p:cNvSpPr>
            <p:nvPr/>
          </p:nvSpPr>
          <p:spPr bwMode="auto">
            <a:xfrm>
              <a:off x="3303" y="1655"/>
              <a:ext cx="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74" name="Line 985"/>
            <p:cNvSpPr>
              <a:spLocks noChangeShapeType="1"/>
            </p:cNvSpPr>
            <p:nvPr/>
          </p:nvSpPr>
          <p:spPr bwMode="auto">
            <a:xfrm flipH="1">
              <a:off x="3291" y="1659"/>
              <a:ext cx="3" cy="3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175" name="Freeform 986"/>
            <p:cNvSpPr>
              <a:spLocks/>
            </p:cNvSpPr>
            <p:nvPr/>
          </p:nvSpPr>
          <p:spPr bwMode="auto">
            <a:xfrm>
              <a:off x="3290" y="1668"/>
              <a:ext cx="10" cy="7"/>
            </a:xfrm>
            <a:custGeom>
              <a:avLst/>
              <a:gdLst>
                <a:gd name="T0" fmla="*/ 0 w 34"/>
                <a:gd name="T1" fmla="*/ 0 h 30"/>
                <a:gd name="T2" fmla="*/ 0 w 34"/>
                <a:gd name="T3" fmla="*/ 0 h 30"/>
                <a:gd name="T4" fmla="*/ 0 w 34"/>
                <a:gd name="T5" fmla="*/ 0 h 30"/>
                <a:gd name="T6" fmla="*/ 0 w 34"/>
                <a:gd name="T7" fmla="*/ 0 h 3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4" h="30">
                  <a:moveTo>
                    <a:pt x="0" y="0"/>
                  </a:moveTo>
                  <a:lnTo>
                    <a:pt x="4" y="11"/>
                  </a:lnTo>
                  <a:lnTo>
                    <a:pt x="16" y="24"/>
                  </a:lnTo>
                  <a:lnTo>
                    <a:pt x="34" y="3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89176" name="Group 987"/>
            <p:cNvGrpSpPr>
              <a:grpSpLocks/>
            </p:cNvGrpSpPr>
            <p:nvPr/>
          </p:nvGrpSpPr>
          <p:grpSpPr bwMode="auto">
            <a:xfrm>
              <a:off x="4128" y="1929"/>
              <a:ext cx="97" cy="339"/>
              <a:chOff x="4128" y="1594"/>
              <a:chExt cx="97" cy="339"/>
            </a:xfrm>
          </p:grpSpPr>
          <p:sp>
            <p:nvSpPr>
              <p:cNvPr id="89514" name="Line 988"/>
              <p:cNvSpPr>
                <a:spLocks noChangeShapeType="1"/>
              </p:cNvSpPr>
              <p:nvPr/>
            </p:nvSpPr>
            <p:spPr bwMode="auto">
              <a:xfrm flipV="1">
                <a:off x="4153" y="1594"/>
                <a:ext cx="0" cy="23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9515" name="Line 989"/>
              <p:cNvSpPr>
                <a:spLocks noChangeShapeType="1"/>
              </p:cNvSpPr>
              <p:nvPr/>
            </p:nvSpPr>
            <p:spPr bwMode="auto">
              <a:xfrm flipV="1">
                <a:off x="4204" y="1604"/>
                <a:ext cx="0" cy="30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9516" name="Rectangle 990"/>
              <p:cNvSpPr>
                <a:spLocks noChangeArrowheads="1"/>
              </p:cNvSpPr>
              <p:nvPr/>
            </p:nvSpPr>
            <p:spPr bwMode="auto">
              <a:xfrm>
                <a:off x="4128" y="1809"/>
                <a:ext cx="41" cy="4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sv-SE" altLang="en-US" sz="2400"/>
              </a:p>
            </p:txBody>
          </p:sp>
          <p:sp>
            <p:nvSpPr>
              <p:cNvPr id="89517" name="Rectangle 991"/>
              <p:cNvSpPr>
                <a:spLocks noChangeArrowheads="1"/>
              </p:cNvSpPr>
              <p:nvPr/>
            </p:nvSpPr>
            <p:spPr bwMode="auto">
              <a:xfrm>
                <a:off x="4184" y="1885"/>
                <a:ext cx="41" cy="4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sv-SE" altLang="en-US" sz="2400"/>
              </a:p>
            </p:txBody>
          </p:sp>
        </p:grpSp>
        <p:grpSp>
          <p:nvGrpSpPr>
            <p:cNvPr id="89177" name="Group 992"/>
            <p:cNvGrpSpPr>
              <a:grpSpLocks/>
            </p:cNvGrpSpPr>
            <p:nvPr/>
          </p:nvGrpSpPr>
          <p:grpSpPr bwMode="auto">
            <a:xfrm>
              <a:off x="4972" y="1929"/>
              <a:ext cx="97" cy="339"/>
              <a:chOff x="4128" y="1594"/>
              <a:chExt cx="97" cy="339"/>
            </a:xfrm>
          </p:grpSpPr>
          <p:sp>
            <p:nvSpPr>
              <p:cNvPr id="89510" name="Line 993"/>
              <p:cNvSpPr>
                <a:spLocks noChangeShapeType="1"/>
              </p:cNvSpPr>
              <p:nvPr/>
            </p:nvSpPr>
            <p:spPr bwMode="auto">
              <a:xfrm flipV="1">
                <a:off x="4153" y="1594"/>
                <a:ext cx="0" cy="23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9511" name="Line 994"/>
              <p:cNvSpPr>
                <a:spLocks noChangeShapeType="1"/>
              </p:cNvSpPr>
              <p:nvPr/>
            </p:nvSpPr>
            <p:spPr bwMode="auto">
              <a:xfrm flipV="1">
                <a:off x="4204" y="1604"/>
                <a:ext cx="0" cy="30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9512" name="Rectangle 995"/>
              <p:cNvSpPr>
                <a:spLocks noChangeArrowheads="1"/>
              </p:cNvSpPr>
              <p:nvPr/>
            </p:nvSpPr>
            <p:spPr bwMode="auto">
              <a:xfrm>
                <a:off x="4128" y="1809"/>
                <a:ext cx="41" cy="4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sv-SE" altLang="en-US" sz="2400"/>
              </a:p>
            </p:txBody>
          </p:sp>
          <p:sp>
            <p:nvSpPr>
              <p:cNvPr id="89513" name="Rectangle 996"/>
              <p:cNvSpPr>
                <a:spLocks noChangeArrowheads="1"/>
              </p:cNvSpPr>
              <p:nvPr/>
            </p:nvSpPr>
            <p:spPr bwMode="auto">
              <a:xfrm>
                <a:off x="4184" y="1885"/>
                <a:ext cx="41" cy="4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sv-SE" altLang="en-US" sz="2400"/>
              </a:p>
            </p:txBody>
          </p:sp>
        </p:grpSp>
        <p:grpSp>
          <p:nvGrpSpPr>
            <p:cNvPr id="89178" name="Group 997"/>
            <p:cNvGrpSpPr>
              <a:grpSpLocks/>
            </p:cNvGrpSpPr>
            <p:nvPr/>
          </p:nvGrpSpPr>
          <p:grpSpPr bwMode="auto">
            <a:xfrm>
              <a:off x="5707" y="1929"/>
              <a:ext cx="97" cy="339"/>
              <a:chOff x="4128" y="1594"/>
              <a:chExt cx="97" cy="339"/>
            </a:xfrm>
          </p:grpSpPr>
          <p:sp>
            <p:nvSpPr>
              <p:cNvPr id="89506" name="Line 998"/>
              <p:cNvSpPr>
                <a:spLocks noChangeShapeType="1"/>
              </p:cNvSpPr>
              <p:nvPr/>
            </p:nvSpPr>
            <p:spPr bwMode="auto">
              <a:xfrm flipV="1">
                <a:off x="4153" y="1594"/>
                <a:ext cx="0" cy="23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9507" name="Line 999"/>
              <p:cNvSpPr>
                <a:spLocks noChangeShapeType="1"/>
              </p:cNvSpPr>
              <p:nvPr/>
            </p:nvSpPr>
            <p:spPr bwMode="auto">
              <a:xfrm flipV="1">
                <a:off x="4204" y="1604"/>
                <a:ext cx="0" cy="30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9508" name="Rectangle 1000"/>
              <p:cNvSpPr>
                <a:spLocks noChangeArrowheads="1"/>
              </p:cNvSpPr>
              <p:nvPr/>
            </p:nvSpPr>
            <p:spPr bwMode="auto">
              <a:xfrm>
                <a:off x="4128" y="1809"/>
                <a:ext cx="41" cy="4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sv-SE" altLang="en-US" sz="2400"/>
              </a:p>
            </p:txBody>
          </p:sp>
          <p:sp>
            <p:nvSpPr>
              <p:cNvPr id="89509" name="Rectangle 1001"/>
              <p:cNvSpPr>
                <a:spLocks noChangeArrowheads="1"/>
              </p:cNvSpPr>
              <p:nvPr/>
            </p:nvSpPr>
            <p:spPr bwMode="auto">
              <a:xfrm>
                <a:off x="4184" y="1885"/>
                <a:ext cx="41" cy="4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sv-SE" altLang="en-US" sz="2400"/>
              </a:p>
            </p:txBody>
          </p:sp>
        </p:grpSp>
        <p:grpSp>
          <p:nvGrpSpPr>
            <p:cNvPr id="89179" name="Group 1002"/>
            <p:cNvGrpSpPr>
              <a:grpSpLocks/>
            </p:cNvGrpSpPr>
            <p:nvPr/>
          </p:nvGrpSpPr>
          <p:grpSpPr bwMode="auto">
            <a:xfrm>
              <a:off x="3216" y="1924"/>
              <a:ext cx="97" cy="339"/>
              <a:chOff x="4128" y="1594"/>
              <a:chExt cx="97" cy="339"/>
            </a:xfrm>
          </p:grpSpPr>
          <p:sp>
            <p:nvSpPr>
              <p:cNvPr id="89502" name="Line 1003"/>
              <p:cNvSpPr>
                <a:spLocks noChangeShapeType="1"/>
              </p:cNvSpPr>
              <p:nvPr/>
            </p:nvSpPr>
            <p:spPr bwMode="auto">
              <a:xfrm flipV="1">
                <a:off x="4153" y="1594"/>
                <a:ext cx="0" cy="23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9503" name="Line 1004"/>
              <p:cNvSpPr>
                <a:spLocks noChangeShapeType="1"/>
              </p:cNvSpPr>
              <p:nvPr/>
            </p:nvSpPr>
            <p:spPr bwMode="auto">
              <a:xfrm flipV="1">
                <a:off x="4204" y="1604"/>
                <a:ext cx="0" cy="30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9504" name="Rectangle 1005"/>
              <p:cNvSpPr>
                <a:spLocks noChangeArrowheads="1"/>
              </p:cNvSpPr>
              <p:nvPr/>
            </p:nvSpPr>
            <p:spPr bwMode="auto">
              <a:xfrm>
                <a:off x="4128" y="1809"/>
                <a:ext cx="41" cy="4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sv-SE" altLang="en-US" sz="2400"/>
              </a:p>
            </p:txBody>
          </p:sp>
          <p:sp>
            <p:nvSpPr>
              <p:cNvPr id="89505" name="Rectangle 1006"/>
              <p:cNvSpPr>
                <a:spLocks noChangeArrowheads="1"/>
              </p:cNvSpPr>
              <p:nvPr/>
            </p:nvSpPr>
            <p:spPr bwMode="auto">
              <a:xfrm>
                <a:off x="4184" y="1885"/>
                <a:ext cx="41" cy="4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sv-SE" altLang="en-US" sz="2400"/>
              </a:p>
            </p:txBody>
          </p:sp>
        </p:grpSp>
        <p:sp>
          <p:nvSpPr>
            <p:cNvPr id="89180" name="Rectangle 1007"/>
            <p:cNvSpPr>
              <a:spLocks noChangeArrowheads="1"/>
            </p:cNvSpPr>
            <p:nvPr/>
          </p:nvSpPr>
          <p:spPr bwMode="auto">
            <a:xfrm>
              <a:off x="5455" y="2697"/>
              <a:ext cx="41" cy="4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sv-SE" altLang="en-US" sz="2400"/>
            </a:p>
          </p:txBody>
        </p:sp>
        <p:sp>
          <p:nvSpPr>
            <p:cNvPr id="89181" name="Line 1008"/>
            <p:cNvSpPr>
              <a:spLocks noChangeShapeType="1"/>
            </p:cNvSpPr>
            <p:nvPr/>
          </p:nvSpPr>
          <p:spPr bwMode="auto">
            <a:xfrm>
              <a:off x="5472" y="2735"/>
              <a:ext cx="0" cy="38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89182" name="Group 1009"/>
            <p:cNvGrpSpPr>
              <a:grpSpLocks/>
            </p:cNvGrpSpPr>
            <p:nvPr/>
          </p:nvGrpSpPr>
          <p:grpSpPr bwMode="auto">
            <a:xfrm>
              <a:off x="3748" y="2155"/>
              <a:ext cx="216" cy="445"/>
              <a:chOff x="3481" y="1944"/>
              <a:chExt cx="216" cy="445"/>
            </a:xfrm>
          </p:grpSpPr>
          <p:grpSp>
            <p:nvGrpSpPr>
              <p:cNvPr id="89439" name="Group 1010"/>
              <p:cNvGrpSpPr>
                <a:grpSpLocks/>
              </p:cNvGrpSpPr>
              <p:nvPr/>
            </p:nvGrpSpPr>
            <p:grpSpPr bwMode="auto">
              <a:xfrm>
                <a:off x="3481" y="2115"/>
                <a:ext cx="216" cy="274"/>
                <a:chOff x="3481" y="1985"/>
                <a:chExt cx="216" cy="274"/>
              </a:xfrm>
            </p:grpSpPr>
            <p:sp>
              <p:nvSpPr>
                <p:cNvPr id="89445" name="Freeform 1011"/>
                <p:cNvSpPr>
                  <a:spLocks/>
                </p:cNvSpPr>
                <p:nvPr/>
              </p:nvSpPr>
              <p:spPr bwMode="auto">
                <a:xfrm>
                  <a:off x="3533" y="2118"/>
                  <a:ext cx="148" cy="128"/>
                </a:xfrm>
                <a:custGeom>
                  <a:avLst/>
                  <a:gdLst>
                    <a:gd name="T0" fmla="*/ 0 w 740"/>
                    <a:gd name="T1" fmla="*/ 0 h 514"/>
                    <a:gd name="T2" fmla="*/ 0 w 740"/>
                    <a:gd name="T3" fmla="*/ 0 h 514"/>
                    <a:gd name="T4" fmla="*/ 0 w 740"/>
                    <a:gd name="T5" fmla="*/ 0 h 514"/>
                    <a:gd name="T6" fmla="*/ 0 w 740"/>
                    <a:gd name="T7" fmla="*/ 0 h 514"/>
                    <a:gd name="T8" fmla="*/ 0 w 740"/>
                    <a:gd name="T9" fmla="*/ 0 h 514"/>
                    <a:gd name="T10" fmla="*/ 0 w 740"/>
                    <a:gd name="T11" fmla="*/ 0 h 514"/>
                    <a:gd name="T12" fmla="*/ 0 w 740"/>
                    <a:gd name="T13" fmla="*/ 0 h 51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740" h="514">
                      <a:moveTo>
                        <a:pt x="740" y="428"/>
                      </a:moveTo>
                      <a:lnTo>
                        <a:pt x="524" y="514"/>
                      </a:lnTo>
                      <a:lnTo>
                        <a:pt x="0" y="422"/>
                      </a:lnTo>
                      <a:lnTo>
                        <a:pt x="0" y="0"/>
                      </a:lnTo>
                      <a:lnTo>
                        <a:pt x="482" y="55"/>
                      </a:lnTo>
                      <a:lnTo>
                        <a:pt x="482" y="494"/>
                      </a:lnTo>
                      <a:lnTo>
                        <a:pt x="0" y="409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46" name="Freeform 1012"/>
                <p:cNvSpPr>
                  <a:spLocks/>
                </p:cNvSpPr>
                <p:nvPr/>
              </p:nvSpPr>
              <p:spPr bwMode="auto">
                <a:xfrm>
                  <a:off x="3543" y="2129"/>
                  <a:ext cx="75" cy="100"/>
                </a:xfrm>
                <a:custGeom>
                  <a:avLst/>
                  <a:gdLst>
                    <a:gd name="T0" fmla="*/ 0 w 374"/>
                    <a:gd name="T1" fmla="*/ 0 h 400"/>
                    <a:gd name="T2" fmla="*/ 0 w 374"/>
                    <a:gd name="T3" fmla="*/ 0 h 400"/>
                    <a:gd name="T4" fmla="*/ 0 w 374"/>
                    <a:gd name="T5" fmla="*/ 0 h 400"/>
                    <a:gd name="T6" fmla="*/ 0 w 374"/>
                    <a:gd name="T7" fmla="*/ 0 h 400"/>
                    <a:gd name="T8" fmla="*/ 0 w 374"/>
                    <a:gd name="T9" fmla="*/ 0 h 400"/>
                    <a:gd name="T10" fmla="*/ 0 w 374"/>
                    <a:gd name="T11" fmla="*/ 0 h 400"/>
                    <a:gd name="T12" fmla="*/ 0 w 374"/>
                    <a:gd name="T13" fmla="*/ 0 h 400"/>
                    <a:gd name="T14" fmla="*/ 0 w 374"/>
                    <a:gd name="T15" fmla="*/ 0 h 4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74" h="400">
                      <a:moveTo>
                        <a:pt x="8" y="347"/>
                      </a:moveTo>
                      <a:lnTo>
                        <a:pt x="330" y="400"/>
                      </a:lnTo>
                      <a:lnTo>
                        <a:pt x="374" y="395"/>
                      </a:lnTo>
                      <a:lnTo>
                        <a:pt x="374" y="46"/>
                      </a:lnTo>
                      <a:lnTo>
                        <a:pt x="330" y="144"/>
                      </a:lnTo>
                      <a:lnTo>
                        <a:pt x="8" y="99"/>
                      </a:lnTo>
                      <a:lnTo>
                        <a:pt x="0" y="0"/>
                      </a:lnTo>
                      <a:lnTo>
                        <a:pt x="374" y="46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47" name="Freeform 1013"/>
                <p:cNvSpPr>
                  <a:spLocks/>
                </p:cNvSpPr>
                <p:nvPr/>
              </p:nvSpPr>
              <p:spPr bwMode="auto">
                <a:xfrm>
                  <a:off x="3629" y="2130"/>
                  <a:ext cx="4" cy="111"/>
                </a:xfrm>
                <a:custGeom>
                  <a:avLst/>
                  <a:gdLst>
                    <a:gd name="T0" fmla="*/ 0 w 17"/>
                    <a:gd name="T1" fmla="*/ 0 h 443"/>
                    <a:gd name="T2" fmla="*/ 0 w 17"/>
                    <a:gd name="T3" fmla="*/ 0 h 443"/>
                    <a:gd name="T4" fmla="*/ 0 w 17"/>
                    <a:gd name="T5" fmla="*/ 0 h 443"/>
                    <a:gd name="T6" fmla="*/ 0 w 17"/>
                    <a:gd name="T7" fmla="*/ 0 h 44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7" h="443">
                      <a:moveTo>
                        <a:pt x="0" y="4"/>
                      </a:moveTo>
                      <a:lnTo>
                        <a:pt x="17" y="0"/>
                      </a:lnTo>
                      <a:lnTo>
                        <a:pt x="17" y="435"/>
                      </a:lnTo>
                      <a:lnTo>
                        <a:pt x="0" y="443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48" name="Freeform 1014"/>
                <p:cNvSpPr>
                  <a:spLocks/>
                </p:cNvSpPr>
                <p:nvPr/>
              </p:nvSpPr>
              <p:spPr bwMode="auto">
                <a:xfrm>
                  <a:off x="3481" y="2095"/>
                  <a:ext cx="158" cy="164"/>
                </a:xfrm>
                <a:custGeom>
                  <a:avLst/>
                  <a:gdLst>
                    <a:gd name="T0" fmla="*/ 0 w 789"/>
                    <a:gd name="T1" fmla="*/ 0 h 656"/>
                    <a:gd name="T2" fmla="*/ 0 w 789"/>
                    <a:gd name="T3" fmla="*/ 0 h 656"/>
                    <a:gd name="T4" fmla="*/ 0 w 789"/>
                    <a:gd name="T5" fmla="*/ 0 h 656"/>
                    <a:gd name="T6" fmla="*/ 0 w 789"/>
                    <a:gd name="T7" fmla="*/ 0 h 656"/>
                    <a:gd name="T8" fmla="*/ 0 w 789"/>
                    <a:gd name="T9" fmla="*/ 0 h 656"/>
                    <a:gd name="T10" fmla="*/ 0 w 789"/>
                    <a:gd name="T11" fmla="*/ 0 h 656"/>
                    <a:gd name="T12" fmla="*/ 0 w 789"/>
                    <a:gd name="T13" fmla="*/ 0 h 656"/>
                    <a:gd name="T14" fmla="*/ 0 w 789"/>
                    <a:gd name="T15" fmla="*/ 0 h 656"/>
                    <a:gd name="T16" fmla="*/ 0 w 789"/>
                    <a:gd name="T17" fmla="*/ 0 h 656"/>
                    <a:gd name="T18" fmla="*/ 0 w 789"/>
                    <a:gd name="T19" fmla="*/ 0 h 656"/>
                    <a:gd name="T20" fmla="*/ 0 w 789"/>
                    <a:gd name="T21" fmla="*/ 0 h 656"/>
                    <a:gd name="T22" fmla="*/ 0 w 789"/>
                    <a:gd name="T23" fmla="*/ 0 h 656"/>
                    <a:gd name="T24" fmla="*/ 0 w 789"/>
                    <a:gd name="T25" fmla="*/ 0 h 656"/>
                    <a:gd name="T26" fmla="*/ 0 w 789"/>
                    <a:gd name="T27" fmla="*/ 0 h 656"/>
                    <a:gd name="T28" fmla="*/ 0 w 789"/>
                    <a:gd name="T29" fmla="*/ 0 h 656"/>
                    <a:gd name="T30" fmla="*/ 0 w 789"/>
                    <a:gd name="T31" fmla="*/ 0 h 656"/>
                    <a:gd name="T32" fmla="*/ 0 w 789"/>
                    <a:gd name="T33" fmla="*/ 0 h 656"/>
                    <a:gd name="T34" fmla="*/ 0 w 789"/>
                    <a:gd name="T35" fmla="*/ 0 h 65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789" h="656">
                      <a:moveTo>
                        <a:pt x="700" y="590"/>
                      </a:moveTo>
                      <a:lnTo>
                        <a:pt x="700" y="656"/>
                      </a:lnTo>
                      <a:lnTo>
                        <a:pt x="789" y="621"/>
                      </a:lnTo>
                      <a:lnTo>
                        <a:pt x="789" y="603"/>
                      </a:lnTo>
                      <a:lnTo>
                        <a:pt x="784" y="605"/>
                      </a:lnTo>
                      <a:lnTo>
                        <a:pt x="784" y="123"/>
                      </a:lnTo>
                      <a:lnTo>
                        <a:pt x="608" y="73"/>
                      </a:lnTo>
                      <a:lnTo>
                        <a:pt x="545" y="88"/>
                      </a:lnTo>
                      <a:lnTo>
                        <a:pt x="545" y="58"/>
                      </a:lnTo>
                      <a:lnTo>
                        <a:pt x="537" y="68"/>
                      </a:lnTo>
                      <a:lnTo>
                        <a:pt x="537" y="78"/>
                      </a:lnTo>
                      <a:lnTo>
                        <a:pt x="543" y="88"/>
                      </a:lnTo>
                      <a:lnTo>
                        <a:pt x="6" y="28"/>
                      </a:lnTo>
                      <a:lnTo>
                        <a:pt x="0" y="19"/>
                      </a:lnTo>
                      <a:lnTo>
                        <a:pt x="2" y="9"/>
                      </a:lnTo>
                      <a:lnTo>
                        <a:pt x="8" y="0"/>
                      </a:lnTo>
                      <a:lnTo>
                        <a:pt x="545" y="58"/>
                      </a:lnTo>
                      <a:lnTo>
                        <a:pt x="744" y="13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49" name="Freeform 1015"/>
                <p:cNvSpPr>
                  <a:spLocks/>
                </p:cNvSpPr>
                <p:nvPr/>
              </p:nvSpPr>
              <p:spPr bwMode="auto">
                <a:xfrm>
                  <a:off x="3483" y="2085"/>
                  <a:ext cx="140" cy="15"/>
                </a:xfrm>
                <a:custGeom>
                  <a:avLst/>
                  <a:gdLst>
                    <a:gd name="T0" fmla="*/ 0 w 704"/>
                    <a:gd name="T1" fmla="*/ 0 h 60"/>
                    <a:gd name="T2" fmla="*/ 0 w 704"/>
                    <a:gd name="T3" fmla="*/ 0 h 60"/>
                    <a:gd name="T4" fmla="*/ 0 w 704"/>
                    <a:gd name="T5" fmla="*/ 0 h 60"/>
                    <a:gd name="T6" fmla="*/ 0 w 704"/>
                    <a:gd name="T7" fmla="*/ 0 h 60"/>
                    <a:gd name="T8" fmla="*/ 0 w 704"/>
                    <a:gd name="T9" fmla="*/ 0 h 60"/>
                    <a:gd name="T10" fmla="*/ 0 w 704"/>
                    <a:gd name="T11" fmla="*/ 0 h 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704" h="60">
                      <a:moveTo>
                        <a:pt x="704" y="50"/>
                      </a:moveTo>
                      <a:lnTo>
                        <a:pt x="658" y="60"/>
                      </a:lnTo>
                      <a:lnTo>
                        <a:pt x="223" y="15"/>
                      </a:lnTo>
                      <a:lnTo>
                        <a:pt x="272" y="6"/>
                      </a:lnTo>
                      <a:lnTo>
                        <a:pt x="214" y="0"/>
                      </a:lnTo>
                      <a:lnTo>
                        <a:pt x="0" y="4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50" name="Freeform 1016"/>
                <p:cNvSpPr>
                  <a:spLocks/>
                </p:cNvSpPr>
                <p:nvPr/>
              </p:nvSpPr>
              <p:spPr bwMode="auto">
                <a:xfrm>
                  <a:off x="3494" y="2104"/>
                  <a:ext cx="25" cy="14"/>
                </a:xfrm>
                <a:custGeom>
                  <a:avLst/>
                  <a:gdLst>
                    <a:gd name="T0" fmla="*/ 0 w 124"/>
                    <a:gd name="T1" fmla="*/ 0 h 56"/>
                    <a:gd name="T2" fmla="*/ 0 w 124"/>
                    <a:gd name="T3" fmla="*/ 0 h 56"/>
                    <a:gd name="T4" fmla="*/ 0 w 124"/>
                    <a:gd name="T5" fmla="*/ 0 h 56"/>
                    <a:gd name="T6" fmla="*/ 0 w 124"/>
                    <a:gd name="T7" fmla="*/ 0 h 5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24" h="56">
                      <a:moveTo>
                        <a:pt x="0" y="0"/>
                      </a:moveTo>
                      <a:lnTo>
                        <a:pt x="0" y="41"/>
                      </a:lnTo>
                      <a:lnTo>
                        <a:pt x="124" y="56"/>
                      </a:lnTo>
                      <a:lnTo>
                        <a:pt x="124" y="14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51" name="Line 1017"/>
                <p:cNvSpPr>
                  <a:spLocks noChangeShapeType="1"/>
                </p:cNvSpPr>
                <p:nvPr/>
              </p:nvSpPr>
              <p:spPr bwMode="auto">
                <a:xfrm flipV="1">
                  <a:off x="3519" y="2111"/>
                  <a:ext cx="26" cy="7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52" name="Freeform 1018"/>
                <p:cNvSpPr>
                  <a:spLocks/>
                </p:cNvSpPr>
                <p:nvPr/>
              </p:nvSpPr>
              <p:spPr bwMode="auto">
                <a:xfrm>
                  <a:off x="3541" y="2112"/>
                  <a:ext cx="56" cy="10"/>
                </a:xfrm>
                <a:custGeom>
                  <a:avLst/>
                  <a:gdLst>
                    <a:gd name="T0" fmla="*/ 0 w 280"/>
                    <a:gd name="T1" fmla="*/ 0 h 40"/>
                    <a:gd name="T2" fmla="*/ 0 w 280"/>
                    <a:gd name="T3" fmla="*/ 0 h 40"/>
                    <a:gd name="T4" fmla="*/ 0 w 280"/>
                    <a:gd name="T5" fmla="*/ 0 h 40"/>
                    <a:gd name="T6" fmla="*/ 0 w 280"/>
                    <a:gd name="T7" fmla="*/ 0 h 40"/>
                    <a:gd name="T8" fmla="*/ 0 w 28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80" h="40">
                      <a:moveTo>
                        <a:pt x="0" y="0"/>
                      </a:moveTo>
                      <a:lnTo>
                        <a:pt x="198" y="21"/>
                      </a:lnTo>
                      <a:lnTo>
                        <a:pt x="198" y="31"/>
                      </a:lnTo>
                      <a:lnTo>
                        <a:pt x="280" y="40"/>
                      </a:lnTo>
                      <a:lnTo>
                        <a:pt x="280" y="11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53" name="Freeform 1019"/>
                <p:cNvSpPr>
                  <a:spLocks/>
                </p:cNvSpPr>
                <p:nvPr/>
              </p:nvSpPr>
              <p:spPr bwMode="auto">
                <a:xfrm>
                  <a:off x="3597" y="2116"/>
                  <a:ext cx="13" cy="6"/>
                </a:xfrm>
                <a:custGeom>
                  <a:avLst/>
                  <a:gdLst>
                    <a:gd name="T0" fmla="*/ 0 w 62"/>
                    <a:gd name="T1" fmla="*/ 0 h 24"/>
                    <a:gd name="T2" fmla="*/ 0 w 62"/>
                    <a:gd name="T3" fmla="*/ 0 h 24"/>
                    <a:gd name="T4" fmla="*/ 0 w 62"/>
                    <a:gd name="T5" fmla="*/ 0 h 2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2" h="24">
                      <a:moveTo>
                        <a:pt x="0" y="24"/>
                      </a:moveTo>
                      <a:lnTo>
                        <a:pt x="62" y="9"/>
                      </a:lnTo>
                      <a:lnTo>
                        <a:pt x="62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54" name="Freeform 1020"/>
                <p:cNvSpPr>
                  <a:spLocks/>
                </p:cNvSpPr>
                <p:nvPr/>
              </p:nvSpPr>
              <p:spPr bwMode="auto">
                <a:xfrm>
                  <a:off x="3603" y="2120"/>
                  <a:ext cx="45" cy="6"/>
                </a:xfrm>
                <a:custGeom>
                  <a:avLst/>
                  <a:gdLst>
                    <a:gd name="T0" fmla="*/ 0 w 225"/>
                    <a:gd name="T1" fmla="*/ 0 h 22"/>
                    <a:gd name="T2" fmla="*/ 0 w 225"/>
                    <a:gd name="T3" fmla="*/ 0 h 22"/>
                    <a:gd name="T4" fmla="*/ 0 w 225"/>
                    <a:gd name="T5" fmla="*/ 0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5" h="22">
                      <a:moveTo>
                        <a:pt x="0" y="0"/>
                      </a:moveTo>
                      <a:lnTo>
                        <a:pt x="176" y="22"/>
                      </a:lnTo>
                      <a:lnTo>
                        <a:pt x="225" y="9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55" name="Line 1021"/>
                <p:cNvSpPr>
                  <a:spLocks noChangeShapeType="1"/>
                </p:cNvSpPr>
                <p:nvPr/>
              </p:nvSpPr>
              <p:spPr bwMode="auto">
                <a:xfrm>
                  <a:off x="3648" y="2090"/>
                  <a:ext cx="1" cy="15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56" name="Freeform 1022"/>
                <p:cNvSpPr>
                  <a:spLocks/>
                </p:cNvSpPr>
                <p:nvPr/>
              </p:nvSpPr>
              <p:spPr bwMode="auto">
                <a:xfrm>
                  <a:off x="3552" y="2228"/>
                  <a:ext cx="69" cy="31"/>
                </a:xfrm>
                <a:custGeom>
                  <a:avLst/>
                  <a:gdLst>
                    <a:gd name="T0" fmla="*/ 0 w 343"/>
                    <a:gd name="T1" fmla="*/ 0 h 126"/>
                    <a:gd name="T2" fmla="*/ 0 w 343"/>
                    <a:gd name="T3" fmla="*/ 0 h 126"/>
                    <a:gd name="T4" fmla="*/ 0 w 343"/>
                    <a:gd name="T5" fmla="*/ 0 h 12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43" h="126">
                      <a:moveTo>
                        <a:pt x="343" y="126"/>
                      </a:moveTo>
                      <a:lnTo>
                        <a:pt x="0" y="6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57" name="Freeform 1023"/>
                <p:cNvSpPr>
                  <a:spLocks/>
                </p:cNvSpPr>
                <p:nvPr/>
              </p:nvSpPr>
              <p:spPr bwMode="auto">
                <a:xfrm>
                  <a:off x="3543" y="2129"/>
                  <a:ext cx="1" cy="87"/>
                </a:xfrm>
                <a:custGeom>
                  <a:avLst/>
                  <a:gdLst>
                    <a:gd name="T0" fmla="*/ 0 w 8"/>
                    <a:gd name="T1" fmla="*/ 0 h 347"/>
                    <a:gd name="T2" fmla="*/ 0 w 8"/>
                    <a:gd name="T3" fmla="*/ 0 h 347"/>
                    <a:gd name="T4" fmla="*/ 0 w 8"/>
                    <a:gd name="T5" fmla="*/ 0 h 34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8" h="347">
                      <a:moveTo>
                        <a:pt x="8" y="347"/>
                      </a:moveTo>
                      <a:lnTo>
                        <a:pt x="0" y="33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58" name="Freeform 1024"/>
                <p:cNvSpPr>
                  <a:spLocks/>
                </p:cNvSpPr>
                <p:nvPr/>
              </p:nvSpPr>
              <p:spPr bwMode="auto">
                <a:xfrm>
                  <a:off x="3543" y="2154"/>
                  <a:ext cx="75" cy="39"/>
                </a:xfrm>
                <a:custGeom>
                  <a:avLst/>
                  <a:gdLst>
                    <a:gd name="T0" fmla="*/ 0 w 374"/>
                    <a:gd name="T1" fmla="*/ 0 h 156"/>
                    <a:gd name="T2" fmla="*/ 0 w 374"/>
                    <a:gd name="T3" fmla="*/ 0 h 156"/>
                    <a:gd name="T4" fmla="*/ 0 w 374"/>
                    <a:gd name="T5" fmla="*/ 0 h 156"/>
                    <a:gd name="T6" fmla="*/ 0 w 374"/>
                    <a:gd name="T7" fmla="*/ 0 h 156"/>
                    <a:gd name="T8" fmla="*/ 0 w 374"/>
                    <a:gd name="T9" fmla="*/ 0 h 156"/>
                    <a:gd name="T10" fmla="*/ 0 w 374"/>
                    <a:gd name="T11" fmla="*/ 0 h 156"/>
                    <a:gd name="T12" fmla="*/ 0 w 374"/>
                    <a:gd name="T13" fmla="*/ 0 h 156"/>
                    <a:gd name="T14" fmla="*/ 0 w 374"/>
                    <a:gd name="T15" fmla="*/ 0 h 15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74" h="156">
                      <a:moveTo>
                        <a:pt x="8" y="0"/>
                      </a:moveTo>
                      <a:lnTo>
                        <a:pt x="8" y="24"/>
                      </a:lnTo>
                      <a:lnTo>
                        <a:pt x="330" y="69"/>
                      </a:lnTo>
                      <a:lnTo>
                        <a:pt x="374" y="63"/>
                      </a:lnTo>
                      <a:lnTo>
                        <a:pt x="330" y="156"/>
                      </a:lnTo>
                      <a:lnTo>
                        <a:pt x="8" y="109"/>
                      </a:lnTo>
                      <a:lnTo>
                        <a:pt x="0" y="12"/>
                      </a:lnTo>
                      <a:lnTo>
                        <a:pt x="8" y="24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59" name="Freeform 1025"/>
                <p:cNvSpPr>
                  <a:spLocks/>
                </p:cNvSpPr>
                <p:nvPr/>
              </p:nvSpPr>
              <p:spPr bwMode="auto">
                <a:xfrm>
                  <a:off x="3543" y="2181"/>
                  <a:ext cx="75" cy="42"/>
                </a:xfrm>
                <a:custGeom>
                  <a:avLst/>
                  <a:gdLst>
                    <a:gd name="T0" fmla="*/ 0 w 374"/>
                    <a:gd name="T1" fmla="*/ 0 h 168"/>
                    <a:gd name="T2" fmla="*/ 0 w 374"/>
                    <a:gd name="T3" fmla="*/ 0 h 168"/>
                    <a:gd name="T4" fmla="*/ 0 w 374"/>
                    <a:gd name="T5" fmla="*/ 0 h 168"/>
                    <a:gd name="T6" fmla="*/ 0 w 374"/>
                    <a:gd name="T7" fmla="*/ 0 h 168"/>
                    <a:gd name="T8" fmla="*/ 0 w 374"/>
                    <a:gd name="T9" fmla="*/ 0 h 168"/>
                    <a:gd name="T10" fmla="*/ 0 w 374"/>
                    <a:gd name="T11" fmla="*/ 0 h 168"/>
                    <a:gd name="T12" fmla="*/ 0 w 374"/>
                    <a:gd name="T13" fmla="*/ 0 h 168"/>
                    <a:gd name="T14" fmla="*/ 0 w 374"/>
                    <a:gd name="T15" fmla="*/ 0 h 16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74" h="168">
                      <a:moveTo>
                        <a:pt x="8" y="0"/>
                      </a:moveTo>
                      <a:lnTo>
                        <a:pt x="8" y="27"/>
                      </a:lnTo>
                      <a:lnTo>
                        <a:pt x="330" y="77"/>
                      </a:lnTo>
                      <a:lnTo>
                        <a:pt x="374" y="72"/>
                      </a:lnTo>
                      <a:lnTo>
                        <a:pt x="330" y="168"/>
                      </a:lnTo>
                      <a:lnTo>
                        <a:pt x="8" y="116"/>
                      </a:lnTo>
                      <a:lnTo>
                        <a:pt x="0" y="17"/>
                      </a:lnTo>
                      <a:lnTo>
                        <a:pt x="8" y="27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60" name="Line 1026"/>
                <p:cNvSpPr>
                  <a:spLocks noChangeShapeType="1"/>
                </p:cNvSpPr>
                <p:nvPr/>
              </p:nvSpPr>
              <p:spPr bwMode="auto">
                <a:xfrm>
                  <a:off x="3544" y="2210"/>
                  <a:ext cx="1" cy="6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61" name="Line 1027"/>
                <p:cNvSpPr>
                  <a:spLocks noChangeShapeType="1"/>
                </p:cNvSpPr>
                <p:nvPr/>
              </p:nvSpPr>
              <p:spPr bwMode="auto">
                <a:xfrm>
                  <a:off x="3609" y="2223"/>
                  <a:ext cx="1" cy="6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62" name="Line 1028"/>
                <p:cNvSpPr>
                  <a:spLocks noChangeShapeType="1"/>
                </p:cNvSpPr>
                <p:nvPr/>
              </p:nvSpPr>
              <p:spPr bwMode="auto">
                <a:xfrm flipV="1">
                  <a:off x="3609" y="2193"/>
                  <a:ext cx="1" cy="7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63" name="Line 1029"/>
                <p:cNvSpPr>
                  <a:spLocks noChangeShapeType="1"/>
                </p:cNvSpPr>
                <p:nvPr/>
              </p:nvSpPr>
              <p:spPr bwMode="auto">
                <a:xfrm flipV="1">
                  <a:off x="3609" y="2165"/>
                  <a:ext cx="1" cy="6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64" name="Freeform 1030"/>
                <p:cNvSpPr>
                  <a:spLocks/>
                </p:cNvSpPr>
                <p:nvPr/>
              </p:nvSpPr>
              <p:spPr bwMode="auto">
                <a:xfrm>
                  <a:off x="3569" y="2084"/>
                  <a:ext cx="43" cy="16"/>
                </a:xfrm>
                <a:custGeom>
                  <a:avLst/>
                  <a:gdLst>
                    <a:gd name="T0" fmla="*/ 0 w 219"/>
                    <a:gd name="T1" fmla="*/ 0 h 63"/>
                    <a:gd name="T2" fmla="*/ 0 w 219"/>
                    <a:gd name="T3" fmla="*/ 0 h 63"/>
                    <a:gd name="T4" fmla="*/ 0 w 219"/>
                    <a:gd name="T5" fmla="*/ 0 h 63"/>
                    <a:gd name="T6" fmla="*/ 0 w 219"/>
                    <a:gd name="T7" fmla="*/ 0 h 6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9" h="63">
                      <a:moveTo>
                        <a:pt x="213" y="63"/>
                      </a:moveTo>
                      <a:lnTo>
                        <a:pt x="219" y="22"/>
                      </a:lnTo>
                      <a:lnTo>
                        <a:pt x="8" y="0"/>
                      </a:lnTo>
                      <a:lnTo>
                        <a:pt x="0" y="39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65" name="Line 1031"/>
                <p:cNvSpPr>
                  <a:spLocks noChangeShapeType="1"/>
                </p:cNvSpPr>
                <p:nvPr/>
              </p:nvSpPr>
              <p:spPr bwMode="auto">
                <a:xfrm>
                  <a:off x="3571" y="2085"/>
                  <a:ext cx="40" cy="13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66" name="Freeform 1032"/>
                <p:cNvSpPr>
                  <a:spLocks/>
                </p:cNvSpPr>
                <p:nvPr/>
              </p:nvSpPr>
              <p:spPr bwMode="auto">
                <a:xfrm>
                  <a:off x="3623" y="1991"/>
                  <a:ext cx="64" cy="110"/>
                </a:xfrm>
                <a:custGeom>
                  <a:avLst/>
                  <a:gdLst>
                    <a:gd name="T0" fmla="*/ 0 w 318"/>
                    <a:gd name="T1" fmla="*/ 0 h 438"/>
                    <a:gd name="T2" fmla="*/ 0 w 318"/>
                    <a:gd name="T3" fmla="*/ 0 h 438"/>
                    <a:gd name="T4" fmla="*/ 0 w 318"/>
                    <a:gd name="T5" fmla="*/ 0 h 438"/>
                    <a:gd name="T6" fmla="*/ 0 w 318"/>
                    <a:gd name="T7" fmla="*/ 0 h 438"/>
                    <a:gd name="T8" fmla="*/ 0 w 318"/>
                    <a:gd name="T9" fmla="*/ 0 h 438"/>
                    <a:gd name="T10" fmla="*/ 0 w 318"/>
                    <a:gd name="T11" fmla="*/ 0 h 438"/>
                    <a:gd name="T12" fmla="*/ 0 w 318"/>
                    <a:gd name="T13" fmla="*/ 0 h 43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18" h="438">
                      <a:moveTo>
                        <a:pt x="0" y="425"/>
                      </a:moveTo>
                      <a:lnTo>
                        <a:pt x="32" y="428"/>
                      </a:lnTo>
                      <a:lnTo>
                        <a:pt x="107" y="0"/>
                      </a:lnTo>
                      <a:lnTo>
                        <a:pt x="318" y="83"/>
                      </a:lnTo>
                      <a:lnTo>
                        <a:pt x="318" y="431"/>
                      </a:lnTo>
                      <a:lnTo>
                        <a:pt x="289" y="438"/>
                      </a:lnTo>
                      <a:lnTo>
                        <a:pt x="42" y="371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67" name="Line 1033"/>
                <p:cNvSpPr>
                  <a:spLocks noChangeShapeType="1"/>
                </p:cNvSpPr>
                <p:nvPr/>
              </p:nvSpPr>
              <p:spPr bwMode="auto">
                <a:xfrm flipH="1" flipV="1">
                  <a:off x="3527" y="2072"/>
                  <a:ext cx="105" cy="1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68" name="Freeform 1034"/>
                <p:cNvSpPr>
                  <a:spLocks/>
                </p:cNvSpPr>
                <p:nvPr/>
              </p:nvSpPr>
              <p:spPr bwMode="auto">
                <a:xfrm>
                  <a:off x="3525" y="1985"/>
                  <a:ext cx="120" cy="100"/>
                </a:xfrm>
                <a:custGeom>
                  <a:avLst/>
                  <a:gdLst>
                    <a:gd name="T0" fmla="*/ 0 w 597"/>
                    <a:gd name="T1" fmla="*/ 0 h 399"/>
                    <a:gd name="T2" fmla="*/ 0 w 597"/>
                    <a:gd name="T3" fmla="*/ 0 h 399"/>
                    <a:gd name="T4" fmla="*/ 0 w 597"/>
                    <a:gd name="T5" fmla="*/ 0 h 39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97" h="399">
                      <a:moveTo>
                        <a:pt x="0" y="399"/>
                      </a:moveTo>
                      <a:lnTo>
                        <a:pt x="79" y="0"/>
                      </a:lnTo>
                      <a:lnTo>
                        <a:pt x="597" y="24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69" name="Freeform 1035"/>
                <p:cNvSpPr>
                  <a:spLocks/>
                </p:cNvSpPr>
                <p:nvPr/>
              </p:nvSpPr>
              <p:spPr bwMode="auto">
                <a:xfrm>
                  <a:off x="3621" y="1991"/>
                  <a:ext cx="17" cy="92"/>
                </a:xfrm>
                <a:custGeom>
                  <a:avLst/>
                  <a:gdLst>
                    <a:gd name="T0" fmla="*/ 0 w 82"/>
                    <a:gd name="T1" fmla="*/ 0 h 369"/>
                    <a:gd name="T2" fmla="*/ 0 w 82"/>
                    <a:gd name="T3" fmla="*/ 0 h 369"/>
                    <a:gd name="T4" fmla="*/ 0 w 82"/>
                    <a:gd name="T5" fmla="*/ 0 h 369"/>
                    <a:gd name="T6" fmla="*/ 0 w 82"/>
                    <a:gd name="T7" fmla="*/ 0 h 369"/>
                    <a:gd name="T8" fmla="*/ 0 w 82"/>
                    <a:gd name="T9" fmla="*/ 0 h 36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2" h="369">
                      <a:moveTo>
                        <a:pt x="82" y="0"/>
                      </a:moveTo>
                      <a:lnTo>
                        <a:pt x="13" y="369"/>
                      </a:lnTo>
                      <a:lnTo>
                        <a:pt x="0" y="346"/>
                      </a:lnTo>
                      <a:lnTo>
                        <a:pt x="62" y="8"/>
                      </a:lnTo>
                      <a:lnTo>
                        <a:pt x="72" y="1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70" name="Freeform 1036"/>
                <p:cNvSpPr>
                  <a:spLocks/>
                </p:cNvSpPr>
                <p:nvPr/>
              </p:nvSpPr>
              <p:spPr bwMode="auto">
                <a:xfrm>
                  <a:off x="3554" y="1989"/>
                  <a:ext cx="80" cy="88"/>
                </a:xfrm>
                <a:custGeom>
                  <a:avLst/>
                  <a:gdLst>
                    <a:gd name="T0" fmla="*/ 0 w 396"/>
                    <a:gd name="T1" fmla="*/ 0 h 356"/>
                    <a:gd name="T2" fmla="*/ 0 w 396"/>
                    <a:gd name="T3" fmla="*/ 0 h 356"/>
                    <a:gd name="T4" fmla="*/ 0 w 396"/>
                    <a:gd name="T5" fmla="*/ 0 h 356"/>
                    <a:gd name="T6" fmla="*/ 0 w 396"/>
                    <a:gd name="T7" fmla="*/ 0 h 35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96" h="356">
                      <a:moveTo>
                        <a:pt x="396" y="18"/>
                      </a:moveTo>
                      <a:lnTo>
                        <a:pt x="64" y="0"/>
                      </a:lnTo>
                      <a:lnTo>
                        <a:pt x="0" y="325"/>
                      </a:lnTo>
                      <a:lnTo>
                        <a:pt x="334" y="356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71" name="Freeform 1037"/>
                <p:cNvSpPr>
                  <a:spLocks/>
                </p:cNvSpPr>
                <p:nvPr/>
              </p:nvSpPr>
              <p:spPr bwMode="auto">
                <a:xfrm>
                  <a:off x="3561" y="1999"/>
                  <a:ext cx="63" cy="69"/>
                </a:xfrm>
                <a:custGeom>
                  <a:avLst/>
                  <a:gdLst>
                    <a:gd name="T0" fmla="*/ 0 w 316"/>
                    <a:gd name="T1" fmla="*/ 0 h 278"/>
                    <a:gd name="T2" fmla="*/ 0 w 316"/>
                    <a:gd name="T3" fmla="*/ 0 h 278"/>
                    <a:gd name="T4" fmla="*/ 0 w 316"/>
                    <a:gd name="T5" fmla="*/ 0 h 278"/>
                    <a:gd name="T6" fmla="*/ 0 w 316"/>
                    <a:gd name="T7" fmla="*/ 0 h 278"/>
                    <a:gd name="T8" fmla="*/ 0 w 316"/>
                    <a:gd name="T9" fmla="*/ 0 h 278"/>
                    <a:gd name="T10" fmla="*/ 0 w 316"/>
                    <a:gd name="T11" fmla="*/ 0 h 278"/>
                    <a:gd name="T12" fmla="*/ 0 w 316"/>
                    <a:gd name="T13" fmla="*/ 0 h 278"/>
                    <a:gd name="T14" fmla="*/ 0 w 316"/>
                    <a:gd name="T15" fmla="*/ 0 h 278"/>
                    <a:gd name="T16" fmla="*/ 0 w 316"/>
                    <a:gd name="T17" fmla="*/ 0 h 278"/>
                    <a:gd name="T18" fmla="*/ 0 w 316"/>
                    <a:gd name="T19" fmla="*/ 0 h 278"/>
                    <a:gd name="T20" fmla="*/ 0 w 316"/>
                    <a:gd name="T21" fmla="*/ 0 h 278"/>
                    <a:gd name="T22" fmla="*/ 0 w 316"/>
                    <a:gd name="T23" fmla="*/ 0 h 278"/>
                    <a:gd name="T24" fmla="*/ 0 w 316"/>
                    <a:gd name="T25" fmla="*/ 0 h 278"/>
                    <a:gd name="T26" fmla="*/ 0 w 316"/>
                    <a:gd name="T27" fmla="*/ 0 h 278"/>
                    <a:gd name="T28" fmla="*/ 0 w 316"/>
                    <a:gd name="T29" fmla="*/ 0 h 278"/>
                    <a:gd name="T30" fmla="*/ 0 w 316"/>
                    <a:gd name="T31" fmla="*/ 0 h 27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316" h="278">
                      <a:moveTo>
                        <a:pt x="296" y="270"/>
                      </a:moveTo>
                      <a:lnTo>
                        <a:pt x="297" y="258"/>
                      </a:lnTo>
                      <a:lnTo>
                        <a:pt x="274" y="255"/>
                      </a:lnTo>
                      <a:lnTo>
                        <a:pt x="271" y="268"/>
                      </a:lnTo>
                      <a:lnTo>
                        <a:pt x="268" y="275"/>
                      </a:lnTo>
                      <a:lnTo>
                        <a:pt x="259" y="278"/>
                      </a:lnTo>
                      <a:lnTo>
                        <a:pt x="12" y="256"/>
                      </a:lnTo>
                      <a:lnTo>
                        <a:pt x="5" y="251"/>
                      </a:lnTo>
                      <a:lnTo>
                        <a:pt x="0" y="245"/>
                      </a:lnTo>
                      <a:lnTo>
                        <a:pt x="48" y="9"/>
                      </a:lnTo>
                      <a:lnTo>
                        <a:pt x="51" y="2"/>
                      </a:lnTo>
                      <a:lnTo>
                        <a:pt x="59" y="0"/>
                      </a:lnTo>
                      <a:lnTo>
                        <a:pt x="306" y="12"/>
                      </a:lnTo>
                      <a:lnTo>
                        <a:pt x="314" y="17"/>
                      </a:lnTo>
                      <a:lnTo>
                        <a:pt x="316" y="26"/>
                      </a:lnTo>
                      <a:lnTo>
                        <a:pt x="271" y="268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72" name="Freeform 1038"/>
                <p:cNvSpPr>
                  <a:spLocks/>
                </p:cNvSpPr>
                <p:nvPr/>
              </p:nvSpPr>
              <p:spPr bwMode="auto">
                <a:xfrm>
                  <a:off x="3616" y="2057"/>
                  <a:ext cx="5" cy="3"/>
                </a:xfrm>
                <a:custGeom>
                  <a:avLst/>
                  <a:gdLst>
                    <a:gd name="T0" fmla="*/ 0 w 24"/>
                    <a:gd name="T1" fmla="*/ 0 h 14"/>
                    <a:gd name="T2" fmla="*/ 0 w 24"/>
                    <a:gd name="T3" fmla="*/ 0 h 14"/>
                    <a:gd name="T4" fmla="*/ 0 w 24"/>
                    <a:gd name="T5" fmla="*/ 0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14">
                      <a:moveTo>
                        <a:pt x="0" y="0"/>
                      </a:moveTo>
                      <a:lnTo>
                        <a:pt x="24" y="1"/>
                      </a:lnTo>
                      <a:lnTo>
                        <a:pt x="23" y="14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73" name="Freeform 1039"/>
                <p:cNvSpPr>
                  <a:spLocks/>
                </p:cNvSpPr>
                <p:nvPr/>
              </p:nvSpPr>
              <p:spPr bwMode="auto">
                <a:xfrm>
                  <a:off x="3617" y="2052"/>
                  <a:ext cx="5" cy="3"/>
                </a:xfrm>
                <a:custGeom>
                  <a:avLst/>
                  <a:gdLst>
                    <a:gd name="T0" fmla="*/ 0 w 25"/>
                    <a:gd name="T1" fmla="*/ 0 h 11"/>
                    <a:gd name="T2" fmla="*/ 0 w 25"/>
                    <a:gd name="T3" fmla="*/ 0 h 11"/>
                    <a:gd name="T4" fmla="*/ 0 w 25"/>
                    <a:gd name="T5" fmla="*/ 0 h 1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5" h="11">
                      <a:moveTo>
                        <a:pt x="24" y="11"/>
                      </a:moveTo>
                      <a:lnTo>
                        <a:pt x="25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74" name="Freeform 1040"/>
                <p:cNvSpPr>
                  <a:spLocks/>
                </p:cNvSpPr>
                <p:nvPr/>
              </p:nvSpPr>
              <p:spPr bwMode="auto">
                <a:xfrm>
                  <a:off x="3618" y="2046"/>
                  <a:ext cx="5" cy="3"/>
                </a:xfrm>
                <a:custGeom>
                  <a:avLst/>
                  <a:gdLst>
                    <a:gd name="T0" fmla="*/ 0 w 24"/>
                    <a:gd name="T1" fmla="*/ 0 h 14"/>
                    <a:gd name="T2" fmla="*/ 0 w 24"/>
                    <a:gd name="T3" fmla="*/ 0 h 14"/>
                    <a:gd name="T4" fmla="*/ 0 w 24"/>
                    <a:gd name="T5" fmla="*/ 0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14">
                      <a:moveTo>
                        <a:pt x="0" y="0"/>
                      </a:moveTo>
                      <a:lnTo>
                        <a:pt x="24" y="2"/>
                      </a:lnTo>
                      <a:lnTo>
                        <a:pt x="21" y="14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75" name="Freeform 1041"/>
                <p:cNvSpPr>
                  <a:spLocks/>
                </p:cNvSpPr>
                <p:nvPr/>
              </p:nvSpPr>
              <p:spPr bwMode="auto">
                <a:xfrm>
                  <a:off x="3619" y="2040"/>
                  <a:ext cx="4" cy="4"/>
                </a:xfrm>
                <a:custGeom>
                  <a:avLst/>
                  <a:gdLst>
                    <a:gd name="T0" fmla="*/ 0 w 24"/>
                    <a:gd name="T1" fmla="*/ 0 h 15"/>
                    <a:gd name="T2" fmla="*/ 0 w 24"/>
                    <a:gd name="T3" fmla="*/ 0 h 15"/>
                    <a:gd name="T4" fmla="*/ 0 w 24"/>
                    <a:gd name="T5" fmla="*/ 0 h 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15">
                      <a:moveTo>
                        <a:pt x="23" y="15"/>
                      </a:moveTo>
                      <a:lnTo>
                        <a:pt x="24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76" name="Freeform 1042"/>
                <p:cNvSpPr>
                  <a:spLocks/>
                </p:cNvSpPr>
                <p:nvPr/>
              </p:nvSpPr>
              <p:spPr bwMode="auto">
                <a:xfrm>
                  <a:off x="3620" y="2036"/>
                  <a:ext cx="4" cy="2"/>
                </a:xfrm>
                <a:custGeom>
                  <a:avLst/>
                  <a:gdLst>
                    <a:gd name="T0" fmla="*/ 0 w 24"/>
                    <a:gd name="T1" fmla="*/ 0 h 11"/>
                    <a:gd name="T2" fmla="*/ 0 w 24"/>
                    <a:gd name="T3" fmla="*/ 0 h 11"/>
                    <a:gd name="T4" fmla="*/ 0 w 24"/>
                    <a:gd name="T5" fmla="*/ 0 h 1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11">
                      <a:moveTo>
                        <a:pt x="0" y="0"/>
                      </a:moveTo>
                      <a:lnTo>
                        <a:pt x="24" y="1"/>
                      </a:lnTo>
                      <a:lnTo>
                        <a:pt x="22" y="11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77" name="Freeform 1043"/>
                <p:cNvSpPr>
                  <a:spLocks/>
                </p:cNvSpPr>
                <p:nvPr/>
              </p:nvSpPr>
              <p:spPr bwMode="auto">
                <a:xfrm>
                  <a:off x="3620" y="2031"/>
                  <a:ext cx="5" cy="3"/>
                </a:xfrm>
                <a:custGeom>
                  <a:avLst/>
                  <a:gdLst>
                    <a:gd name="T0" fmla="*/ 0 w 25"/>
                    <a:gd name="T1" fmla="*/ 0 h 11"/>
                    <a:gd name="T2" fmla="*/ 0 w 25"/>
                    <a:gd name="T3" fmla="*/ 0 h 11"/>
                    <a:gd name="T4" fmla="*/ 0 w 25"/>
                    <a:gd name="T5" fmla="*/ 0 h 1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5" h="11">
                      <a:moveTo>
                        <a:pt x="24" y="11"/>
                      </a:moveTo>
                      <a:lnTo>
                        <a:pt x="25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78" name="Freeform 1044"/>
                <p:cNvSpPr>
                  <a:spLocks/>
                </p:cNvSpPr>
                <p:nvPr/>
              </p:nvSpPr>
              <p:spPr bwMode="auto">
                <a:xfrm>
                  <a:off x="3621" y="2025"/>
                  <a:ext cx="4" cy="3"/>
                </a:xfrm>
                <a:custGeom>
                  <a:avLst/>
                  <a:gdLst>
                    <a:gd name="T0" fmla="*/ 0 w 22"/>
                    <a:gd name="T1" fmla="*/ 0 h 12"/>
                    <a:gd name="T2" fmla="*/ 0 w 22"/>
                    <a:gd name="T3" fmla="*/ 0 h 12"/>
                    <a:gd name="T4" fmla="*/ 0 w 22"/>
                    <a:gd name="T5" fmla="*/ 0 h 1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12">
                      <a:moveTo>
                        <a:pt x="0" y="0"/>
                      </a:moveTo>
                      <a:lnTo>
                        <a:pt x="22" y="1"/>
                      </a:lnTo>
                      <a:lnTo>
                        <a:pt x="21" y="12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79" name="Freeform 1045"/>
                <p:cNvSpPr>
                  <a:spLocks/>
                </p:cNvSpPr>
                <p:nvPr/>
              </p:nvSpPr>
              <p:spPr bwMode="auto">
                <a:xfrm>
                  <a:off x="3622" y="2020"/>
                  <a:ext cx="5" cy="3"/>
                </a:xfrm>
                <a:custGeom>
                  <a:avLst/>
                  <a:gdLst>
                    <a:gd name="T0" fmla="*/ 0 w 24"/>
                    <a:gd name="T1" fmla="*/ 0 h 14"/>
                    <a:gd name="T2" fmla="*/ 0 w 24"/>
                    <a:gd name="T3" fmla="*/ 0 h 14"/>
                    <a:gd name="T4" fmla="*/ 0 w 24"/>
                    <a:gd name="T5" fmla="*/ 0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14">
                      <a:moveTo>
                        <a:pt x="21" y="14"/>
                      </a:moveTo>
                      <a:lnTo>
                        <a:pt x="24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80" name="Freeform 1046"/>
                <p:cNvSpPr>
                  <a:spLocks/>
                </p:cNvSpPr>
                <p:nvPr/>
              </p:nvSpPr>
              <p:spPr bwMode="auto">
                <a:xfrm>
                  <a:off x="3622" y="2014"/>
                  <a:ext cx="5" cy="4"/>
                </a:xfrm>
                <a:custGeom>
                  <a:avLst/>
                  <a:gdLst>
                    <a:gd name="T0" fmla="*/ 0 w 25"/>
                    <a:gd name="T1" fmla="*/ 0 h 13"/>
                    <a:gd name="T2" fmla="*/ 0 w 25"/>
                    <a:gd name="T3" fmla="*/ 0 h 13"/>
                    <a:gd name="T4" fmla="*/ 0 w 25"/>
                    <a:gd name="T5" fmla="*/ 0 h 13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5" h="13">
                      <a:moveTo>
                        <a:pt x="0" y="0"/>
                      </a:moveTo>
                      <a:lnTo>
                        <a:pt x="25" y="2"/>
                      </a:lnTo>
                      <a:lnTo>
                        <a:pt x="24" y="13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81" name="Freeform 1047"/>
                <p:cNvSpPr>
                  <a:spLocks/>
                </p:cNvSpPr>
                <p:nvPr/>
              </p:nvSpPr>
              <p:spPr bwMode="auto">
                <a:xfrm>
                  <a:off x="3623" y="2009"/>
                  <a:ext cx="5" cy="4"/>
                </a:xfrm>
                <a:custGeom>
                  <a:avLst/>
                  <a:gdLst>
                    <a:gd name="T0" fmla="*/ 0 w 24"/>
                    <a:gd name="T1" fmla="*/ 0 h 14"/>
                    <a:gd name="T2" fmla="*/ 0 w 24"/>
                    <a:gd name="T3" fmla="*/ 0 h 14"/>
                    <a:gd name="T4" fmla="*/ 0 w 24"/>
                    <a:gd name="T5" fmla="*/ 0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14">
                      <a:moveTo>
                        <a:pt x="21" y="14"/>
                      </a:moveTo>
                      <a:lnTo>
                        <a:pt x="24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82" name="Line 1048"/>
                <p:cNvSpPr>
                  <a:spLocks noChangeShapeType="1"/>
                </p:cNvSpPr>
                <p:nvPr/>
              </p:nvSpPr>
              <p:spPr bwMode="auto">
                <a:xfrm flipH="1" flipV="1">
                  <a:off x="3620" y="2007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83" name="Freeform 1049"/>
                <p:cNvSpPr>
                  <a:spLocks/>
                </p:cNvSpPr>
                <p:nvPr/>
              </p:nvSpPr>
              <p:spPr bwMode="auto">
                <a:xfrm>
                  <a:off x="3567" y="2004"/>
                  <a:ext cx="53" cy="56"/>
                </a:xfrm>
                <a:custGeom>
                  <a:avLst/>
                  <a:gdLst>
                    <a:gd name="T0" fmla="*/ 0 w 263"/>
                    <a:gd name="T1" fmla="*/ 0 h 227"/>
                    <a:gd name="T2" fmla="*/ 0 w 263"/>
                    <a:gd name="T3" fmla="*/ 0 h 227"/>
                    <a:gd name="T4" fmla="*/ 0 w 263"/>
                    <a:gd name="T5" fmla="*/ 0 h 227"/>
                    <a:gd name="T6" fmla="*/ 0 w 263"/>
                    <a:gd name="T7" fmla="*/ 0 h 227"/>
                    <a:gd name="T8" fmla="*/ 0 w 263"/>
                    <a:gd name="T9" fmla="*/ 0 h 227"/>
                    <a:gd name="T10" fmla="*/ 0 w 263"/>
                    <a:gd name="T11" fmla="*/ 0 h 227"/>
                    <a:gd name="T12" fmla="*/ 0 w 263"/>
                    <a:gd name="T13" fmla="*/ 0 h 227"/>
                    <a:gd name="T14" fmla="*/ 0 w 263"/>
                    <a:gd name="T15" fmla="*/ 0 h 227"/>
                    <a:gd name="T16" fmla="*/ 0 w 263"/>
                    <a:gd name="T17" fmla="*/ 0 h 22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3" h="227">
                      <a:moveTo>
                        <a:pt x="263" y="15"/>
                      </a:moveTo>
                      <a:lnTo>
                        <a:pt x="193" y="5"/>
                      </a:lnTo>
                      <a:lnTo>
                        <a:pt x="121" y="0"/>
                      </a:lnTo>
                      <a:lnTo>
                        <a:pt x="51" y="4"/>
                      </a:lnTo>
                      <a:lnTo>
                        <a:pt x="45" y="5"/>
                      </a:lnTo>
                      <a:lnTo>
                        <a:pt x="43" y="8"/>
                      </a:lnTo>
                      <a:lnTo>
                        <a:pt x="24" y="80"/>
                      </a:lnTo>
                      <a:lnTo>
                        <a:pt x="8" y="154"/>
                      </a:lnTo>
                      <a:lnTo>
                        <a:pt x="0" y="227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84" name="Freeform 1050"/>
                <p:cNvSpPr>
                  <a:spLocks/>
                </p:cNvSpPr>
                <p:nvPr/>
              </p:nvSpPr>
              <p:spPr bwMode="auto">
                <a:xfrm>
                  <a:off x="3557" y="2056"/>
                  <a:ext cx="5" cy="4"/>
                </a:xfrm>
                <a:custGeom>
                  <a:avLst/>
                  <a:gdLst>
                    <a:gd name="T0" fmla="*/ 0 w 24"/>
                    <a:gd name="T1" fmla="*/ 0 h 16"/>
                    <a:gd name="T2" fmla="*/ 0 w 24"/>
                    <a:gd name="T3" fmla="*/ 0 h 16"/>
                    <a:gd name="T4" fmla="*/ 0 w 24"/>
                    <a:gd name="T5" fmla="*/ 0 h 1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16">
                      <a:moveTo>
                        <a:pt x="24" y="2"/>
                      </a:moveTo>
                      <a:lnTo>
                        <a:pt x="1" y="0"/>
                      </a:lnTo>
                      <a:lnTo>
                        <a:pt x="0" y="16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85" name="Freeform 1051"/>
                <p:cNvSpPr>
                  <a:spLocks/>
                </p:cNvSpPr>
                <p:nvPr/>
              </p:nvSpPr>
              <p:spPr bwMode="auto">
                <a:xfrm>
                  <a:off x="3558" y="2051"/>
                  <a:ext cx="4" cy="2"/>
                </a:xfrm>
                <a:custGeom>
                  <a:avLst/>
                  <a:gdLst>
                    <a:gd name="T0" fmla="*/ 0 w 21"/>
                    <a:gd name="T1" fmla="*/ 0 h 9"/>
                    <a:gd name="T2" fmla="*/ 0 w 21"/>
                    <a:gd name="T3" fmla="*/ 0 h 9"/>
                    <a:gd name="T4" fmla="*/ 0 w 21"/>
                    <a:gd name="T5" fmla="*/ 0 h 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" h="9">
                      <a:moveTo>
                        <a:pt x="0" y="9"/>
                      </a:moveTo>
                      <a:lnTo>
                        <a:pt x="2" y="0"/>
                      </a:lnTo>
                      <a:lnTo>
                        <a:pt x="21" y="4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86" name="Freeform 1052"/>
                <p:cNvSpPr>
                  <a:spLocks/>
                </p:cNvSpPr>
                <p:nvPr/>
              </p:nvSpPr>
              <p:spPr bwMode="auto">
                <a:xfrm>
                  <a:off x="3559" y="2046"/>
                  <a:ext cx="4" cy="1"/>
                </a:xfrm>
                <a:custGeom>
                  <a:avLst/>
                  <a:gdLst>
                    <a:gd name="T0" fmla="*/ 0 w 21"/>
                    <a:gd name="T1" fmla="*/ 0 h 6"/>
                    <a:gd name="T2" fmla="*/ 0 w 21"/>
                    <a:gd name="T3" fmla="*/ 0 h 6"/>
                    <a:gd name="T4" fmla="*/ 0 w 21"/>
                    <a:gd name="T5" fmla="*/ 0 h 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" h="6">
                      <a:moveTo>
                        <a:pt x="21" y="1"/>
                      </a:moveTo>
                      <a:lnTo>
                        <a:pt x="3" y="0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87" name="Line 1053"/>
                <p:cNvSpPr>
                  <a:spLocks noChangeShapeType="1"/>
                </p:cNvSpPr>
                <p:nvPr/>
              </p:nvSpPr>
              <p:spPr bwMode="auto">
                <a:xfrm flipV="1">
                  <a:off x="3560" y="2040"/>
                  <a:ext cx="1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88" name="Line 1054"/>
                <p:cNvSpPr>
                  <a:spLocks noChangeShapeType="1"/>
                </p:cNvSpPr>
                <p:nvPr/>
              </p:nvSpPr>
              <p:spPr bwMode="auto">
                <a:xfrm>
                  <a:off x="3560" y="2040"/>
                  <a:ext cx="4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89" name="Freeform 1055"/>
                <p:cNvSpPr>
                  <a:spLocks/>
                </p:cNvSpPr>
                <p:nvPr/>
              </p:nvSpPr>
              <p:spPr bwMode="auto">
                <a:xfrm>
                  <a:off x="3560" y="2035"/>
                  <a:ext cx="5" cy="2"/>
                </a:xfrm>
                <a:custGeom>
                  <a:avLst/>
                  <a:gdLst>
                    <a:gd name="T0" fmla="*/ 0 w 22"/>
                    <a:gd name="T1" fmla="*/ 0 h 7"/>
                    <a:gd name="T2" fmla="*/ 0 w 22"/>
                    <a:gd name="T3" fmla="*/ 0 h 7"/>
                    <a:gd name="T4" fmla="*/ 0 w 22"/>
                    <a:gd name="T5" fmla="*/ 0 h 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7">
                      <a:moveTo>
                        <a:pt x="22" y="2"/>
                      </a:moveTo>
                      <a:lnTo>
                        <a:pt x="1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90" name="Freeform 1056"/>
                <p:cNvSpPr>
                  <a:spLocks/>
                </p:cNvSpPr>
                <p:nvPr/>
              </p:nvSpPr>
              <p:spPr bwMode="auto">
                <a:xfrm>
                  <a:off x="3561" y="2030"/>
                  <a:ext cx="4" cy="2"/>
                </a:xfrm>
                <a:custGeom>
                  <a:avLst/>
                  <a:gdLst>
                    <a:gd name="T0" fmla="*/ 0 w 21"/>
                    <a:gd name="T1" fmla="*/ 0 h 6"/>
                    <a:gd name="T2" fmla="*/ 0 w 21"/>
                    <a:gd name="T3" fmla="*/ 0 h 6"/>
                    <a:gd name="T4" fmla="*/ 0 w 21"/>
                    <a:gd name="T5" fmla="*/ 0 h 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" h="6">
                      <a:moveTo>
                        <a:pt x="0" y="6"/>
                      </a:moveTo>
                      <a:lnTo>
                        <a:pt x="3" y="0"/>
                      </a:lnTo>
                      <a:lnTo>
                        <a:pt x="21" y="2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91" name="Freeform 1057"/>
                <p:cNvSpPr>
                  <a:spLocks/>
                </p:cNvSpPr>
                <p:nvPr/>
              </p:nvSpPr>
              <p:spPr bwMode="auto">
                <a:xfrm>
                  <a:off x="3562" y="2026"/>
                  <a:ext cx="4" cy="1"/>
                </a:xfrm>
                <a:custGeom>
                  <a:avLst/>
                  <a:gdLst>
                    <a:gd name="T0" fmla="*/ 0 w 22"/>
                    <a:gd name="T1" fmla="*/ 0 h 6"/>
                    <a:gd name="T2" fmla="*/ 0 w 22"/>
                    <a:gd name="T3" fmla="*/ 0 h 6"/>
                    <a:gd name="T4" fmla="*/ 0 w 22"/>
                    <a:gd name="T5" fmla="*/ 0 h 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6">
                      <a:moveTo>
                        <a:pt x="22" y="1"/>
                      </a:moveTo>
                      <a:lnTo>
                        <a:pt x="0" y="0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92" name="Freeform 1058"/>
                <p:cNvSpPr>
                  <a:spLocks/>
                </p:cNvSpPr>
                <p:nvPr/>
              </p:nvSpPr>
              <p:spPr bwMode="auto">
                <a:xfrm>
                  <a:off x="3563" y="2021"/>
                  <a:ext cx="4" cy="2"/>
                </a:xfrm>
                <a:custGeom>
                  <a:avLst/>
                  <a:gdLst>
                    <a:gd name="T0" fmla="*/ 0 w 21"/>
                    <a:gd name="T1" fmla="*/ 0 h 8"/>
                    <a:gd name="T2" fmla="*/ 0 w 21"/>
                    <a:gd name="T3" fmla="*/ 0 h 8"/>
                    <a:gd name="T4" fmla="*/ 0 w 21"/>
                    <a:gd name="T5" fmla="*/ 0 h 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" h="8">
                      <a:moveTo>
                        <a:pt x="0" y="8"/>
                      </a:moveTo>
                      <a:lnTo>
                        <a:pt x="1" y="0"/>
                      </a:lnTo>
                      <a:lnTo>
                        <a:pt x="21" y="1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93" name="Freeform 1059"/>
                <p:cNvSpPr>
                  <a:spLocks/>
                </p:cNvSpPr>
                <p:nvPr/>
              </p:nvSpPr>
              <p:spPr bwMode="auto">
                <a:xfrm>
                  <a:off x="3564" y="2016"/>
                  <a:ext cx="4" cy="1"/>
                </a:xfrm>
                <a:custGeom>
                  <a:avLst/>
                  <a:gdLst>
                    <a:gd name="T0" fmla="*/ 0 w 20"/>
                    <a:gd name="T1" fmla="*/ 0 h 7"/>
                    <a:gd name="T2" fmla="*/ 0 w 20"/>
                    <a:gd name="T3" fmla="*/ 0 h 7"/>
                    <a:gd name="T4" fmla="*/ 0 w 20"/>
                    <a:gd name="T5" fmla="*/ 0 h 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0" h="7">
                      <a:moveTo>
                        <a:pt x="20" y="1"/>
                      </a:moveTo>
                      <a:lnTo>
                        <a:pt x="0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94" name="Freeform 1060"/>
                <p:cNvSpPr>
                  <a:spLocks/>
                </p:cNvSpPr>
                <p:nvPr/>
              </p:nvSpPr>
              <p:spPr bwMode="auto">
                <a:xfrm>
                  <a:off x="3564" y="2010"/>
                  <a:ext cx="4" cy="2"/>
                </a:xfrm>
                <a:custGeom>
                  <a:avLst/>
                  <a:gdLst>
                    <a:gd name="T0" fmla="*/ 0 w 21"/>
                    <a:gd name="T1" fmla="*/ 0 h 10"/>
                    <a:gd name="T2" fmla="*/ 0 w 21"/>
                    <a:gd name="T3" fmla="*/ 0 h 10"/>
                    <a:gd name="T4" fmla="*/ 0 w 21"/>
                    <a:gd name="T5" fmla="*/ 0 h 1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" h="10">
                      <a:moveTo>
                        <a:pt x="0" y="10"/>
                      </a:moveTo>
                      <a:lnTo>
                        <a:pt x="3" y="0"/>
                      </a:lnTo>
                      <a:lnTo>
                        <a:pt x="21" y="3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95" name="Freeform 1061"/>
                <p:cNvSpPr>
                  <a:spLocks/>
                </p:cNvSpPr>
                <p:nvPr/>
              </p:nvSpPr>
              <p:spPr bwMode="auto">
                <a:xfrm>
                  <a:off x="3565" y="2005"/>
                  <a:ext cx="4" cy="2"/>
                </a:xfrm>
                <a:custGeom>
                  <a:avLst/>
                  <a:gdLst>
                    <a:gd name="T0" fmla="*/ 0 w 21"/>
                    <a:gd name="T1" fmla="*/ 0 h 6"/>
                    <a:gd name="T2" fmla="*/ 0 w 21"/>
                    <a:gd name="T3" fmla="*/ 0 h 6"/>
                    <a:gd name="T4" fmla="*/ 0 w 21"/>
                    <a:gd name="T5" fmla="*/ 0 h 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" h="6">
                      <a:moveTo>
                        <a:pt x="21" y="1"/>
                      </a:moveTo>
                      <a:lnTo>
                        <a:pt x="0" y="0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96" name="Line 1062"/>
                <p:cNvSpPr>
                  <a:spLocks noChangeShapeType="1"/>
                </p:cNvSpPr>
                <p:nvPr/>
              </p:nvSpPr>
              <p:spPr bwMode="auto">
                <a:xfrm flipH="1">
                  <a:off x="3548" y="1987"/>
                  <a:ext cx="15" cy="88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97" name="Line 1063"/>
                <p:cNvSpPr>
                  <a:spLocks noChangeShapeType="1"/>
                </p:cNvSpPr>
                <p:nvPr/>
              </p:nvSpPr>
              <p:spPr bwMode="auto">
                <a:xfrm flipH="1" flipV="1">
                  <a:off x="3554" y="2070"/>
                  <a:ext cx="3" cy="6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98" name="Freeform 1064"/>
                <p:cNvSpPr>
                  <a:spLocks/>
                </p:cNvSpPr>
                <p:nvPr/>
              </p:nvSpPr>
              <p:spPr bwMode="auto">
                <a:xfrm>
                  <a:off x="3628" y="2007"/>
                  <a:ext cx="11" cy="47"/>
                </a:xfrm>
                <a:custGeom>
                  <a:avLst/>
                  <a:gdLst>
                    <a:gd name="T0" fmla="*/ 0 w 53"/>
                    <a:gd name="T1" fmla="*/ 0 h 188"/>
                    <a:gd name="T2" fmla="*/ 0 w 53"/>
                    <a:gd name="T3" fmla="*/ 0 h 188"/>
                    <a:gd name="T4" fmla="*/ 0 w 53"/>
                    <a:gd name="T5" fmla="*/ 0 h 18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3" h="188">
                      <a:moveTo>
                        <a:pt x="0" y="186"/>
                      </a:moveTo>
                      <a:lnTo>
                        <a:pt x="18" y="188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99" name="Line 1065"/>
                <p:cNvSpPr>
                  <a:spLocks noChangeShapeType="1"/>
                </p:cNvSpPr>
                <p:nvPr/>
              </p:nvSpPr>
              <p:spPr bwMode="auto">
                <a:xfrm flipH="1">
                  <a:off x="3635" y="2007"/>
                  <a:ext cx="4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500" name="Line 1066"/>
                <p:cNvSpPr>
                  <a:spLocks noChangeShapeType="1"/>
                </p:cNvSpPr>
                <p:nvPr/>
              </p:nvSpPr>
              <p:spPr bwMode="auto">
                <a:xfrm>
                  <a:off x="3681" y="2100"/>
                  <a:ext cx="1" cy="125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501" name="Freeform 1067"/>
                <p:cNvSpPr>
                  <a:spLocks/>
                </p:cNvSpPr>
                <p:nvPr/>
              </p:nvSpPr>
              <p:spPr bwMode="auto">
                <a:xfrm>
                  <a:off x="3681" y="2121"/>
                  <a:ext cx="16" cy="95"/>
                </a:xfrm>
                <a:custGeom>
                  <a:avLst/>
                  <a:gdLst>
                    <a:gd name="T0" fmla="*/ 0 w 79"/>
                    <a:gd name="T1" fmla="*/ 0 h 377"/>
                    <a:gd name="T2" fmla="*/ 0 w 79"/>
                    <a:gd name="T3" fmla="*/ 0 h 377"/>
                    <a:gd name="T4" fmla="*/ 0 w 79"/>
                    <a:gd name="T5" fmla="*/ 0 h 377"/>
                    <a:gd name="T6" fmla="*/ 0 w 79"/>
                    <a:gd name="T7" fmla="*/ 0 h 377"/>
                    <a:gd name="T8" fmla="*/ 0 w 79"/>
                    <a:gd name="T9" fmla="*/ 0 h 377"/>
                    <a:gd name="T10" fmla="*/ 0 w 79"/>
                    <a:gd name="T11" fmla="*/ 0 h 377"/>
                    <a:gd name="T12" fmla="*/ 0 w 79"/>
                    <a:gd name="T13" fmla="*/ 0 h 377"/>
                    <a:gd name="T14" fmla="*/ 0 w 79"/>
                    <a:gd name="T15" fmla="*/ 0 h 377"/>
                    <a:gd name="T16" fmla="*/ 0 w 79"/>
                    <a:gd name="T17" fmla="*/ 0 h 37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79" h="377">
                      <a:moveTo>
                        <a:pt x="0" y="377"/>
                      </a:moveTo>
                      <a:lnTo>
                        <a:pt x="36" y="365"/>
                      </a:lnTo>
                      <a:lnTo>
                        <a:pt x="79" y="299"/>
                      </a:lnTo>
                      <a:lnTo>
                        <a:pt x="31" y="172"/>
                      </a:lnTo>
                      <a:lnTo>
                        <a:pt x="70" y="111"/>
                      </a:lnTo>
                      <a:lnTo>
                        <a:pt x="27" y="4"/>
                      </a:lnTo>
                      <a:lnTo>
                        <a:pt x="0" y="11"/>
                      </a:lnTo>
                      <a:lnTo>
                        <a:pt x="0" y="0"/>
                      </a:lnTo>
                      <a:lnTo>
                        <a:pt x="27" y="4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89440" name="Group 1068"/>
              <p:cNvGrpSpPr>
                <a:grpSpLocks/>
              </p:cNvGrpSpPr>
              <p:nvPr/>
            </p:nvGrpSpPr>
            <p:grpSpPr bwMode="auto">
              <a:xfrm>
                <a:off x="3546" y="1944"/>
                <a:ext cx="123" cy="166"/>
                <a:chOff x="3546" y="1944"/>
                <a:chExt cx="123" cy="166"/>
              </a:xfrm>
            </p:grpSpPr>
            <p:sp>
              <p:nvSpPr>
                <p:cNvPr id="89441" name="Rectangle 1069"/>
                <p:cNvSpPr>
                  <a:spLocks noChangeArrowheads="1"/>
                </p:cNvSpPr>
                <p:nvPr/>
              </p:nvSpPr>
              <p:spPr bwMode="auto">
                <a:xfrm>
                  <a:off x="3628" y="2013"/>
                  <a:ext cx="41" cy="4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sv-SE" altLang="en-US" sz="2400"/>
                </a:p>
              </p:txBody>
            </p:sp>
            <p:sp>
              <p:nvSpPr>
                <p:cNvPr id="89442" name="Line 1070"/>
                <p:cNvSpPr>
                  <a:spLocks noChangeShapeType="1"/>
                </p:cNvSpPr>
                <p:nvPr/>
              </p:nvSpPr>
              <p:spPr bwMode="auto">
                <a:xfrm>
                  <a:off x="3648" y="2050"/>
                  <a:ext cx="1" cy="6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89443" name="Rectangle 1071"/>
                <p:cNvSpPr>
                  <a:spLocks noChangeArrowheads="1"/>
                </p:cNvSpPr>
                <p:nvPr/>
              </p:nvSpPr>
              <p:spPr bwMode="auto">
                <a:xfrm>
                  <a:off x="3546" y="1944"/>
                  <a:ext cx="41" cy="4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sv-SE" altLang="en-US" sz="2400"/>
                </a:p>
              </p:txBody>
            </p:sp>
            <p:sp>
              <p:nvSpPr>
                <p:cNvPr id="89444" name="Line 1072"/>
                <p:cNvSpPr>
                  <a:spLocks noChangeShapeType="1"/>
                </p:cNvSpPr>
                <p:nvPr/>
              </p:nvSpPr>
              <p:spPr bwMode="auto">
                <a:xfrm>
                  <a:off x="3567" y="1975"/>
                  <a:ext cx="0" cy="1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grpSp>
          <p:nvGrpSpPr>
            <p:cNvPr id="89183" name="Group 1073"/>
            <p:cNvGrpSpPr>
              <a:grpSpLocks/>
            </p:cNvGrpSpPr>
            <p:nvPr/>
          </p:nvGrpSpPr>
          <p:grpSpPr bwMode="auto">
            <a:xfrm>
              <a:off x="4272" y="2155"/>
              <a:ext cx="216" cy="445"/>
              <a:chOff x="3481" y="1944"/>
              <a:chExt cx="216" cy="445"/>
            </a:xfrm>
          </p:grpSpPr>
          <p:grpSp>
            <p:nvGrpSpPr>
              <p:cNvPr id="89376" name="Group 1074"/>
              <p:cNvGrpSpPr>
                <a:grpSpLocks/>
              </p:cNvGrpSpPr>
              <p:nvPr/>
            </p:nvGrpSpPr>
            <p:grpSpPr bwMode="auto">
              <a:xfrm>
                <a:off x="3481" y="2115"/>
                <a:ext cx="216" cy="274"/>
                <a:chOff x="3481" y="1985"/>
                <a:chExt cx="216" cy="274"/>
              </a:xfrm>
            </p:grpSpPr>
            <p:sp>
              <p:nvSpPr>
                <p:cNvPr id="89382" name="Freeform 1075"/>
                <p:cNvSpPr>
                  <a:spLocks/>
                </p:cNvSpPr>
                <p:nvPr/>
              </p:nvSpPr>
              <p:spPr bwMode="auto">
                <a:xfrm>
                  <a:off x="3533" y="2118"/>
                  <a:ext cx="148" cy="128"/>
                </a:xfrm>
                <a:custGeom>
                  <a:avLst/>
                  <a:gdLst>
                    <a:gd name="T0" fmla="*/ 0 w 740"/>
                    <a:gd name="T1" fmla="*/ 0 h 514"/>
                    <a:gd name="T2" fmla="*/ 0 w 740"/>
                    <a:gd name="T3" fmla="*/ 0 h 514"/>
                    <a:gd name="T4" fmla="*/ 0 w 740"/>
                    <a:gd name="T5" fmla="*/ 0 h 514"/>
                    <a:gd name="T6" fmla="*/ 0 w 740"/>
                    <a:gd name="T7" fmla="*/ 0 h 514"/>
                    <a:gd name="T8" fmla="*/ 0 w 740"/>
                    <a:gd name="T9" fmla="*/ 0 h 514"/>
                    <a:gd name="T10" fmla="*/ 0 w 740"/>
                    <a:gd name="T11" fmla="*/ 0 h 514"/>
                    <a:gd name="T12" fmla="*/ 0 w 740"/>
                    <a:gd name="T13" fmla="*/ 0 h 51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740" h="514">
                      <a:moveTo>
                        <a:pt x="740" y="428"/>
                      </a:moveTo>
                      <a:lnTo>
                        <a:pt x="524" y="514"/>
                      </a:lnTo>
                      <a:lnTo>
                        <a:pt x="0" y="422"/>
                      </a:lnTo>
                      <a:lnTo>
                        <a:pt x="0" y="0"/>
                      </a:lnTo>
                      <a:lnTo>
                        <a:pt x="482" y="55"/>
                      </a:lnTo>
                      <a:lnTo>
                        <a:pt x="482" y="494"/>
                      </a:lnTo>
                      <a:lnTo>
                        <a:pt x="0" y="409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83" name="Freeform 1076"/>
                <p:cNvSpPr>
                  <a:spLocks/>
                </p:cNvSpPr>
                <p:nvPr/>
              </p:nvSpPr>
              <p:spPr bwMode="auto">
                <a:xfrm>
                  <a:off x="3543" y="2129"/>
                  <a:ext cx="75" cy="100"/>
                </a:xfrm>
                <a:custGeom>
                  <a:avLst/>
                  <a:gdLst>
                    <a:gd name="T0" fmla="*/ 0 w 374"/>
                    <a:gd name="T1" fmla="*/ 0 h 400"/>
                    <a:gd name="T2" fmla="*/ 0 w 374"/>
                    <a:gd name="T3" fmla="*/ 0 h 400"/>
                    <a:gd name="T4" fmla="*/ 0 w 374"/>
                    <a:gd name="T5" fmla="*/ 0 h 400"/>
                    <a:gd name="T6" fmla="*/ 0 w 374"/>
                    <a:gd name="T7" fmla="*/ 0 h 400"/>
                    <a:gd name="T8" fmla="*/ 0 w 374"/>
                    <a:gd name="T9" fmla="*/ 0 h 400"/>
                    <a:gd name="T10" fmla="*/ 0 w 374"/>
                    <a:gd name="T11" fmla="*/ 0 h 400"/>
                    <a:gd name="T12" fmla="*/ 0 w 374"/>
                    <a:gd name="T13" fmla="*/ 0 h 400"/>
                    <a:gd name="T14" fmla="*/ 0 w 374"/>
                    <a:gd name="T15" fmla="*/ 0 h 4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74" h="400">
                      <a:moveTo>
                        <a:pt x="8" y="347"/>
                      </a:moveTo>
                      <a:lnTo>
                        <a:pt x="330" y="400"/>
                      </a:lnTo>
                      <a:lnTo>
                        <a:pt x="374" y="395"/>
                      </a:lnTo>
                      <a:lnTo>
                        <a:pt x="374" y="46"/>
                      </a:lnTo>
                      <a:lnTo>
                        <a:pt x="330" y="144"/>
                      </a:lnTo>
                      <a:lnTo>
                        <a:pt x="8" y="99"/>
                      </a:lnTo>
                      <a:lnTo>
                        <a:pt x="0" y="0"/>
                      </a:lnTo>
                      <a:lnTo>
                        <a:pt x="374" y="46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84" name="Freeform 1077"/>
                <p:cNvSpPr>
                  <a:spLocks/>
                </p:cNvSpPr>
                <p:nvPr/>
              </p:nvSpPr>
              <p:spPr bwMode="auto">
                <a:xfrm>
                  <a:off x="3629" y="2130"/>
                  <a:ext cx="4" cy="111"/>
                </a:xfrm>
                <a:custGeom>
                  <a:avLst/>
                  <a:gdLst>
                    <a:gd name="T0" fmla="*/ 0 w 17"/>
                    <a:gd name="T1" fmla="*/ 0 h 443"/>
                    <a:gd name="T2" fmla="*/ 0 w 17"/>
                    <a:gd name="T3" fmla="*/ 0 h 443"/>
                    <a:gd name="T4" fmla="*/ 0 w 17"/>
                    <a:gd name="T5" fmla="*/ 0 h 443"/>
                    <a:gd name="T6" fmla="*/ 0 w 17"/>
                    <a:gd name="T7" fmla="*/ 0 h 44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7" h="443">
                      <a:moveTo>
                        <a:pt x="0" y="4"/>
                      </a:moveTo>
                      <a:lnTo>
                        <a:pt x="17" y="0"/>
                      </a:lnTo>
                      <a:lnTo>
                        <a:pt x="17" y="435"/>
                      </a:lnTo>
                      <a:lnTo>
                        <a:pt x="0" y="443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85" name="Freeform 1078"/>
                <p:cNvSpPr>
                  <a:spLocks/>
                </p:cNvSpPr>
                <p:nvPr/>
              </p:nvSpPr>
              <p:spPr bwMode="auto">
                <a:xfrm>
                  <a:off x="3481" y="2095"/>
                  <a:ext cx="158" cy="164"/>
                </a:xfrm>
                <a:custGeom>
                  <a:avLst/>
                  <a:gdLst>
                    <a:gd name="T0" fmla="*/ 0 w 789"/>
                    <a:gd name="T1" fmla="*/ 0 h 656"/>
                    <a:gd name="T2" fmla="*/ 0 w 789"/>
                    <a:gd name="T3" fmla="*/ 0 h 656"/>
                    <a:gd name="T4" fmla="*/ 0 w 789"/>
                    <a:gd name="T5" fmla="*/ 0 h 656"/>
                    <a:gd name="T6" fmla="*/ 0 w 789"/>
                    <a:gd name="T7" fmla="*/ 0 h 656"/>
                    <a:gd name="T8" fmla="*/ 0 w 789"/>
                    <a:gd name="T9" fmla="*/ 0 h 656"/>
                    <a:gd name="T10" fmla="*/ 0 w 789"/>
                    <a:gd name="T11" fmla="*/ 0 h 656"/>
                    <a:gd name="T12" fmla="*/ 0 w 789"/>
                    <a:gd name="T13" fmla="*/ 0 h 656"/>
                    <a:gd name="T14" fmla="*/ 0 w 789"/>
                    <a:gd name="T15" fmla="*/ 0 h 656"/>
                    <a:gd name="T16" fmla="*/ 0 w 789"/>
                    <a:gd name="T17" fmla="*/ 0 h 656"/>
                    <a:gd name="T18" fmla="*/ 0 w 789"/>
                    <a:gd name="T19" fmla="*/ 0 h 656"/>
                    <a:gd name="T20" fmla="*/ 0 w 789"/>
                    <a:gd name="T21" fmla="*/ 0 h 656"/>
                    <a:gd name="T22" fmla="*/ 0 w 789"/>
                    <a:gd name="T23" fmla="*/ 0 h 656"/>
                    <a:gd name="T24" fmla="*/ 0 w 789"/>
                    <a:gd name="T25" fmla="*/ 0 h 656"/>
                    <a:gd name="T26" fmla="*/ 0 w 789"/>
                    <a:gd name="T27" fmla="*/ 0 h 656"/>
                    <a:gd name="T28" fmla="*/ 0 w 789"/>
                    <a:gd name="T29" fmla="*/ 0 h 656"/>
                    <a:gd name="T30" fmla="*/ 0 w 789"/>
                    <a:gd name="T31" fmla="*/ 0 h 656"/>
                    <a:gd name="T32" fmla="*/ 0 w 789"/>
                    <a:gd name="T33" fmla="*/ 0 h 656"/>
                    <a:gd name="T34" fmla="*/ 0 w 789"/>
                    <a:gd name="T35" fmla="*/ 0 h 65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789" h="656">
                      <a:moveTo>
                        <a:pt x="700" y="590"/>
                      </a:moveTo>
                      <a:lnTo>
                        <a:pt x="700" y="656"/>
                      </a:lnTo>
                      <a:lnTo>
                        <a:pt x="789" y="621"/>
                      </a:lnTo>
                      <a:lnTo>
                        <a:pt x="789" y="603"/>
                      </a:lnTo>
                      <a:lnTo>
                        <a:pt x="784" y="605"/>
                      </a:lnTo>
                      <a:lnTo>
                        <a:pt x="784" y="123"/>
                      </a:lnTo>
                      <a:lnTo>
                        <a:pt x="608" y="73"/>
                      </a:lnTo>
                      <a:lnTo>
                        <a:pt x="545" y="88"/>
                      </a:lnTo>
                      <a:lnTo>
                        <a:pt x="545" y="58"/>
                      </a:lnTo>
                      <a:lnTo>
                        <a:pt x="537" y="68"/>
                      </a:lnTo>
                      <a:lnTo>
                        <a:pt x="537" y="78"/>
                      </a:lnTo>
                      <a:lnTo>
                        <a:pt x="543" y="88"/>
                      </a:lnTo>
                      <a:lnTo>
                        <a:pt x="6" y="28"/>
                      </a:lnTo>
                      <a:lnTo>
                        <a:pt x="0" y="19"/>
                      </a:lnTo>
                      <a:lnTo>
                        <a:pt x="2" y="9"/>
                      </a:lnTo>
                      <a:lnTo>
                        <a:pt x="8" y="0"/>
                      </a:lnTo>
                      <a:lnTo>
                        <a:pt x="545" y="58"/>
                      </a:lnTo>
                      <a:lnTo>
                        <a:pt x="744" y="13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86" name="Freeform 1079"/>
                <p:cNvSpPr>
                  <a:spLocks/>
                </p:cNvSpPr>
                <p:nvPr/>
              </p:nvSpPr>
              <p:spPr bwMode="auto">
                <a:xfrm>
                  <a:off x="3483" y="2085"/>
                  <a:ext cx="140" cy="15"/>
                </a:xfrm>
                <a:custGeom>
                  <a:avLst/>
                  <a:gdLst>
                    <a:gd name="T0" fmla="*/ 0 w 704"/>
                    <a:gd name="T1" fmla="*/ 0 h 60"/>
                    <a:gd name="T2" fmla="*/ 0 w 704"/>
                    <a:gd name="T3" fmla="*/ 0 h 60"/>
                    <a:gd name="T4" fmla="*/ 0 w 704"/>
                    <a:gd name="T5" fmla="*/ 0 h 60"/>
                    <a:gd name="T6" fmla="*/ 0 w 704"/>
                    <a:gd name="T7" fmla="*/ 0 h 60"/>
                    <a:gd name="T8" fmla="*/ 0 w 704"/>
                    <a:gd name="T9" fmla="*/ 0 h 60"/>
                    <a:gd name="T10" fmla="*/ 0 w 704"/>
                    <a:gd name="T11" fmla="*/ 0 h 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704" h="60">
                      <a:moveTo>
                        <a:pt x="704" y="50"/>
                      </a:moveTo>
                      <a:lnTo>
                        <a:pt x="658" y="60"/>
                      </a:lnTo>
                      <a:lnTo>
                        <a:pt x="223" y="15"/>
                      </a:lnTo>
                      <a:lnTo>
                        <a:pt x="272" y="6"/>
                      </a:lnTo>
                      <a:lnTo>
                        <a:pt x="214" y="0"/>
                      </a:lnTo>
                      <a:lnTo>
                        <a:pt x="0" y="4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87" name="Freeform 1080"/>
                <p:cNvSpPr>
                  <a:spLocks/>
                </p:cNvSpPr>
                <p:nvPr/>
              </p:nvSpPr>
              <p:spPr bwMode="auto">
                <a:xfrm>
                  <a:off x="3494" y="2104"/>
                  <a:ext cx="25" cy="14"/>
                </a:xfrm>
                <a:custGeom>
                  <a:avLst/>
                  <a:gdLst>
                    <a:gd name="T0" fmla="*/ 0 w 124"/>
                    <a:gd name="T1" fmla="*/ 0 h 56"/>
                    <a:gd name="T2" fmla="*/ 0 w 124"/>
                    <a:gd name="T3" fmla="*/ 0 h 56"/>
                    <a:gd name="T4" fmla="*/ 0 w 124"/>
                    <a:gd name="T5" fmla="*/ 0 h 56"/>
                    <a:gd name="T6" fmla="*/ 0 w 124"/>
                    <a:gd name="T7" fmla="*/ 0 h 5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24" h="56">
                      <a:moveTo>
                        <a:pt x="0" y="0"/>
                      </a:moveTo>
                      <a:lnTo>
                        <a:pt x="0" y="41"/>
                      </a:lnTo>
                      <a:lnTo>
                        <a:pt x="124" y="56"/>
                      </a:lnTo>
                      <a:lnTo>
                        <a:pt x="124" y="14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88" name="Line 1081"/>
                <p:cNvSpPr>
                  <a:spLocks noChangeShapeType="1"/>
                </p:cNvSpPr>
                <p:nvPr/>
              </p:nvSpPr>
              <p:spPr bwMode="auto">
                <a:xfrm flipV="1">
                  <a:off x="3519" y="2111"/>
                  <a:ext cx="26" cy="7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89" name="Freeform 1082"/>
                <p:cNvSpPr>
                  <a:spLocks/>
                </p:cNvSpPr>
                <p:nvPr/>
              </p:nvSpPr>
              <p:spPr bwMode="auto">
                <a:xfrm>
                  <a:off x="3541" y="2112"/>
                  <a:ext cx="56" cy="10"/>
                </a:xfrm>
                <a:custGeom>
                  <a:avLst/>
                  <a:gdLst>
                    <a:gd name="T0" fmla="*/ 0 w 280"/>
                    <a:gd name="T1" fmla="*/ 0 h 40"/>
                    <a:gd name="T2" fmla="*/ 0 w 280"/>
                    <a:gd name="T3" fmla="*/ 0 h 40"/>
                    <a:gd name="T4" fmla="*/ 0 w 280"/>
                    <a:gd name="T5" fmla="*/ 0 h 40"/>
                    <a:gd name="T6" fmla="*/ 0 w 280"/>
                    <a:gd name="T7" fmla="*/ 0 h 40"/>
                    <a:gd name="T8" fmla="*/ 0 w 28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80" h="40">
                      <a:moveTo>
                        <a:pt x="0" y="0"/>
                      </a:moveTo>
                      <a:lnTo>
                        <a:pt x="198" y="21"/>
                      </a:lnTo>
                      <a:lnTo>
                        <a:pt x="198" y="31"/>
                      </a:lnTo>
                      <a:lnTo>
                        <a:pt x="280" y="40"/>
                      </a:lnTo>
                      <a:lnTo>
                        <a:pt x="280" y="11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90" name="Freeform 1083"/>
                <p:cNvSpPr>
                  <a:spLocks/>
                </p:cNvSpPr>
                <p:nvPr/>
              </p:nvSpPr>
              <p:spPr bwMode="auto">
                <a:xfrm>
                  <a:off x="3597" y="2116"/>
                  <a:ext cx="13" cy="6"/>
                </a:xfrm>
                <a:custGeom>
                  <a:avLst/>
                  <a:gdLst>
                    <a:gd name="T0" fmla="*/ 0 w 62"/>
                    <a:gd name="T1" fmla="*/ 0 h 24"/>
                    <a:gd name="T2" fmla="*/ 0 w 62"/>
                    <a:gd name="T3" fmla="*/ 0 h 24"/>
                    <a:gd name="T4" fmla="*/ 0 w 62"/>
                    <a:gd name="T5" fmla="*/ 0 h 2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2" h="24">
                      <a:moveTo>
                        <a:pt x="0" y="24"/>
                      </a:moveTo>
                      <a:lnTo>
                        <a:pt x="62" y="9"/>
                      </a:lnTo>
                      <a:lnTo>
                        <a:pt x="62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91" name="Freeform 1084"/>
                <p:cNvSpPr>
                  <a:spLocks/>
                </p:cNvSpPr>
                <p:nvPr/>
              </p:nvSpPr>
              <p:spPr bwMode="auto">
                <a:xfrm>
                  <a:off x="3603" y="2120"/>
                  <a:ext cx="45" cy="6"/>
                </a:xfrm>
                <a:custGeom>
                  <a:avLst/>
                  <a:gdLst>
                    <a:gd name="T0" fmla="*/ 0 w 225"/>
                    <a:gd name="T1" fmla="*/ 0 h 22"/>
                    <a:gd name="T2" fmla="*/ 0 w 225"/>
                    <a:gd name="T3" fmla="*/ 0 h 22"/>
                    <a:gd name="T4" fmla="*/ 0 w 225"/>
                    <a:gd name="T5" fmla="*/ 0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5" h="22">
                      <a:moveTo>
                        <a:pt x="0" y="0"/>
                      </a:moveTo>
                      <a:lnTo>
                        <a:pt x="176" y="22"/>
                      </a:lnTo>
                      <a:lnTo>
                        <a:pt x="225" y="9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92" name="Line 1085"/>
                <p:cNvSpPr>
                  <a:spLocks noChangeShapeType="1"/>
                </p:cNvSpPr>
                <p:nvPr/>
              </p:nvSpPr>
              <p:spPr bwMode="auto">
                <a:xfrm>
                  <a:off x="3648" y="2090"/>
                  <a:ext cx="1" cy="15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93" name="Freeform 1086"/>
                <p:cNvSpPr>
                  <a:spLocks/>
                </p:cNvSpPr>
                <p:nvPr/>
              </p:nvSpPr>
              <p:spPr bwMode="auto">
                <a:xfrm>
                  <a:off x="3552" y="2228"/>
                  <a:ext cx="69" cy="31"/>
                </a:xfrm>
                <a:custGeom>
                  <a:avLst/>
                  <a:gdLst>
                    <a:gd name="T0" fmla="*/ 0 w 343"/>
                    <a:gd name="T1" fmla="*/ 0 h 126"/>
                    <a:gd name="T2" fmla="*/ 0 w 343"/>
                    <a:gd name="T3" fmla="*/ 0 h 126"/>
                    <a:gd name="T4" fmla="*/ 0 w 343"/>
                    <a:gd name="T5" fmla="*/ 0 h 12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43" h="126">
                      <a:moveTo>
                        <a:pt x="343" y="126"/>
                      </a:moveTo>
                      <a:lnTo>
                        <a:pt x="0" y="6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94" name="Freeform 1087"/>
                <p:cNvSpPr>
                  <a:spLocks/>
                </p:cNvSpPr>
                <p:nvPr/>
              </p:nvSpPr>
              <p:spPr bwMode="auto">
                <a:xfrm>
                  <a:off x="3543" y="2129"/>
                  <a:ext cx="1" cy="87"/>
                </a:xfrm>
                <a:custGeom>
                  <a:avLst/>
                  <a:gdLst>
                    <a:gd name="T0" fmla="*/ 0 w 8"/>
                    <a:gd name="T1" fmla="*/ 0 h 347"/>
                    <a:gd name="T2" fmla="*/ 0 w 8"/>
                    <a:gd name="T3" fmla="*/ 0 h 347"/>
                    <a:gd name="T4" fmla="*/ 0 w 8"/>
                    <a:gd name="T5" fmla="*/ 0 h 34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8" h="347">
                      <a:moveTo>
                        <a:pt x="8" y="347"/>
                      </a:moveTo>
                      <a:lnTo>
                        <a:pt x="0" y="33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95" name="Freeform 1088"/>
                <p:cNvSpPr>
                  <a:spLocks/>
                </p:cNvSpPr>
                <p:nvPr/>
              </p:nvSpPr>
              <p:spPr bwMode="auto">
                <a:xfrm>
                  <a:off x="3543" y="2154"/>
                  <a:ext cx="75" cy="39"/>
                </a:xfrm>
                <a:custGeom>
                  <a:avLst/>
                  <a:gdLst>
                    <a:gd name="T0" fmla="*/ 0 w 374"/>
                    <a:gd name="T1" fmla="*/ 0 h 156"/>
                    <a:gd name="T2" fmla="*/ 0 w 374"/>
                    <a:gd name="T3" fmla="*/ 0 h 156"/>
                    <a:gd name="T4" fmla="*/ 0 w 374"/>
                    <a:gd name="T5" fmla="*/ 0 h 156"/>
                    <a:gd name="T6" fmla="*/ 0 w 374"/>
                    <a:gd name="T7" fmla="*/ 0 h 156"/>
                    <a:gd name="T8" fmla="*/ 0 w 374"/>
                    <a:gd name="T9" fmla="*/ 0 h 156"/>
                    <a:gd name="T10" fmla="*/ 0 w 374"/>
                    <a:gd name="T11" fmla="*/ 0 h 156"/>
                    <a:gd name="T12" fmla="*/ 0 w 374"/>
                    <a:gd name="T13" fmla="*/ 0 h 156"/>
                    <a:gd name="T14" fmla="*/ 0 w 374"/>
                    <a:gd name="T15" fmla="*/ 0 h 15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74" h="156">
                      <a:moveTo>
                        <a:pt x="8" y="0"/>
                      </a:moveTo>
                      <a:lnTo>
                        <a:pt x="8" y="24"/>
                      </a:lnTo>
                      <a:lnTo>
                        <a:pt x="330" y="69"/>
                      </a:lnTo>
                      <a:lnTo>
                        <a:pt x="374" y="63"/>
                      </a:lnTo>
                      <a:lnTo>
                        <a:pt x="330" y="156"/>
                      </a:lnTo>
                      <a:lnTo>
                        <a:pt x="8" y="109"/>
                      </a:lnTo>
                      <a:lnTo>
                        <a:pt x="0" y="12"/>
                      </a:lnTo>
                      <a:lnTo>
                        <a:pt x="8" y="24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96" name="Freeform 1089"/>
                <p:cNvSpPr>
                  <a:spLocks/>
                </p:cNvSpPr>
                <p:nvPr/>
              </p:nvSpPr>
              <p:spPr bwMode="auto">
                <a:xfrm>
                  <a:off x="3543" y="2181"/>
                  <a:ext cx="75" cy="42"/>
                </a:xfrm>
                <a:custGeom>
                  <a:avLst/>
                  <a:gdLst>
                    <a:gd name="T0" fmla="*/ 0 w 374"/>
                    <a:gd name="T1" fmla="*/ 0 h 168"/>
                    <a:gd name="T2" fmla="*/ 0 w 374"/>
                    <a:gd name="T3" fmla="*/ 0 h 168"/>
                    <a:gd name="T4" fmla="*/ 0 w 374"/>
                    <a:gd name="T5" fmla="*/ 0 h 168"/>
                    <a:gd name="T6" fmla="*/ 0 w 374"/>
                    <a:gd name="T7" fmla="*/ 0 h 168"/>
                    <a:gd name="T8" fmla="*/ 0 w 374"/>
                    <a:gd name="T9" fmla="*/ 0 h 168"/>
                    <a:gd name="T10" fmla="*/ 0 w 374"/>
                    <a:gd name="T11" fmla="*/ 0 h 168"/>
                    <a:gd name="T12" fmla="*/ 0 w 374"/>
                    <a:gd name="T13" fmla="*/ 0 h 168"/>
                    <a:gd name="T14" fmla="*/ 0 w 374"/>
                    <a:gd name="T15" fmla="*/ 0 h 16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74" h="168">
                      <a:moveTo>
                        <a:pt x="8" y="0"/>
                      </a:moveTo>
                      <a:lnTo>
                        <a:pt x="8" y="27"/>
                      </a:lnTo>
                      <a:lnTo>
                        <a:pt x="330" y="77"/>
                      </a:lnTo>
                      <a:lnTo>
                        <a:pt x="374" y="72"/>
                      </a:lnTo>
                      <a:lnTo>
                        <a:pt x="330" y="168"/>
                      </a:lnTo>
                      <a:lnTo>
                        <a:pt x="8" y="116"/>
                      </a:lnTo>
                      <a:lnTo>
                        <a:pt x="0" y="17"/>
                      </a:lnTo>
                      <a:lnTo>
                        <a:pt x="8" y="27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97" name="Line 1090"/>
                <p:cNvSpPr>
                  <a:spLocks noChangeShapeType="1"/>
                </p:cNvSpPr>
                <p:nvPr/>
              </p:nvSpPr>
              <p:spPr bwMode="auto">
                <a:xfrm>
                  <a:off x="3544" y="2210"/>
                  <a:ext cx="1" cy="6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98" name="Line 1091"/>
                <p:cNvSpPr>
                  <a:spLocks noChangeShapeType="1"/>
                </p:cNvSpPr>
                <p:nvPr/>
              </p:nvSpPr>
              <p:spPr bwMode="auto">
                <a:xfrm>
                  <a:off x="3609" y="2223"/>
                  <a:ext cx="1" cy="6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99" name="Line 1092"/>
                <p:cNvSpPr>
                  <a:spLocks noChangeShapeType="1"/>
                </p:cNvSpPr>
                <p:nvPr/>
              </p:nvSpPr>
              <p:spPr bwMode="auto">
                <a:xfrm flipV="1">
                  <a:off x="3609" y="2193"/>
                  <a:ext cx="1" cy="7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00" name="Line 1093"/>
                <p:cNvSpPr>
                  <a:spLocks noChangeShapeType="1"/>
                </p:cNvSpPr>
                <p:nvPr/>
              </p:nvSpPr>
              <p:spPr bwMode="auto">
                <a:xfrm flipV="1">
                  <a:off x="3609" y="2165"/>
                  <a:ext cx="1" cy="6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01" name="Freeform 1094"/>
                <p:cNvSpPr>
                  <a:spLocks/>
                </p:cNvSpPr>
                <p:nvPr/>
              </p:nvSpPr>
              <p:spPr bwMode="auto">
                <a:xfrm>
                  <a:off x="3569" y="2084"/>
                  <a:ext cx="43" cy="16"/>
                </a:xfrm>
                <a:custGeom>
                  <a:avLst/>
                  <a:gdLst>
                    <a:gd name="T0" fmla="*/ 0 w 219"/>
                    <a:gd name="T1" fmla="*/ 0 h 63"/>
                    <a:gd name="T2" fmla="*/ 0 w 219"/>
                    <a:gd name="T3" fmla="*/ 0 h 63"/>
                    <a:gd name="T4" fmla="*/ 0 w 219"/>
                    <a:gd name="T5" fmla="*/ 0 h 63"/>
                    <a:gd name="T6" fmla="*/ 0 w 219"/>
                    <a:gd name="T7" fmla="*/ 0 h 6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9" h="63">
                      <a:moveTo>
                        <a:pt x="213" y="63"/>
                      </a:moveTo>
                      <a:lnTo>
                        <a:pt x="219" y="22"/>
                      </a:lnTo>
                      <a:lnTo>
                        <a:pt x="8" y="0"/>
                      </a:lnTo>
                      <a:lnTo>
                        <a:pt x="0" y="39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02" name="Line 1095"/>
                <p:cNvSpPr>
                  <a:spLocks noChangeShapeType="1"/>
                </p:cNvSpPr>
                <p:nvPr/>
              </p:nvSpPr>
              <p:spPr bwMode="auto">
                <a:xfrm>
                  <a:off x="3571" y="2085"/>
                  <a:ext cx="40" cy="13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03" name="Freeform 1096"/>
                <p:cNvSpPr>
                  <a:spLocks/>
                </p:cNvSpPr>
                <p:nvPr/>
              </p:nvSpPr>
              <p:spPr bwMode="auto">
                <a:xfrm>
                  <a:off x="3623" y="1991"/>
                  <a:ext cx="64" cy="110"/>
                </a:xfrm>
                <a:custGeom>
                  <a:avLst/>
                  <a:gdLst>
                    <a:gd name="T0" fmla="*/ 0 w 318"/>
                    <a:gd name="T1" fmla="*/ 0 h 438"/>
                    <a:gd name="T2" fmla="*/ 0 w 318"/>
                    <a:gd name="T3" fmla="*/ 0 h 438"/>
                    <a:gd name="T4" fmla="*/ 0 w 318"/>
                    <a:gd name="T5" fmla="*/ 0 h 438"/>
                    <a:gd name="T6" fmla="*/ 0 w 318"/>
                    <a:gd name="T7" fmla="*/ 0 h 438"/>
                    <a:gd name="T8" fmla="*/ 0 w 318"/>
                    <a:gd name="T9" fmla="*/ 0 h 438"/>
                    <a:gd name="T10" fmla="*/ 0 w 318"/>
                    <a:gd name="T11" fmla="*/ 0 h 438"/>
                    <a:gd name="T12" fmla="*/ 0 w 318"/>
                    <a:gd name="T13" fmla="*/ 0 h 43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18" h="438">
                      <a:moveTo>
                        <a:pt x="0" y="425"/>
                      </a:moveTo>
                      <a:lnTo>
                        <a:pt x="32" y="428"/>
                      </a:lnTo>
                      <a:lnTo>
                        <a:pt x="107" y="0"/>
                      </a:lnTo>
                      <a:lnTo>
                        <a:pt x="318" y="83"/>
                      </a:lnTo>
                      <a:lnTo>
                        <a:pt x="318" y="431"/>
                      </a:lnTo>
                      <a:lnTo>
                        <a:pt x="289" y="438"/>
                      </a:lnTo>
                      <a:lnTo>
                        <a:pt x="42" y="371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04" name="Line 1097"/>
                <p:cNvSpPr>
                  <a:spLocks noChangeShapeType="1"/>
                </p:cNvSpPr>
                <p:nvPr/>
              </p:nvSpPr>
              <p:spPr bwMode="auto">
                <a:xfrm flipH="1" flipV="1">
                  <a:off x="3527" y="2072"/>
                  <a:ext cx="105" cy="1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05" name="Freeform 1098"/>
                <p:cNvSpPr>
                  <a:spLocks/>
                </p:cNvSpPr>
                <p:nvPr/>
              </p:nvSpPr>
              <p:spPr bwMode="auto">
                <a:xfrm>
                  <a:off x="3525" y="1985"/>
                  <a:ext cx="120" cy="100"/>
                </a:xfrm>
                <a:custGeom>
                  <a:avLst/>
                  <a:gdLst>
                    <a:gd name="T0" fmla="*/ 0 w 597"/>
                    <a:gd name="T1" fmla="*/ 0 h 399"/>
                    <a:gd name="T2" fmla="*/ 0 w 597"/>
                    <a:gd name="T3" fmla="*/ 0 h 399"/>
                    <a:gd name="T4" fmla="*/ 0 w 597"/>
                    <a:gd name="T5" fmla="*/ 0 h 39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97" h="399">
                      <a:moveTo>
                        <a:pt x="0" y="399"/>
                      </a:moveTo>
                      <a:lnTo>
                        <a:pt x="79" y="0"/>
                      </a:lnTo>
                      <a:lnTo>
                        <a:pt x="597" y="24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06" name="Freeform 1099"/>
                <p:cNvSpPr>
                  <a:spLocks/>
                </p:cNvSpPr>
                <p:nvPr/>
              </p:nvSpPr>
              <p:spPr bwMode="auto">
                <a:xfrm>
                  <a:off x="3621" y="1991"/>
                  <a:ext cx="17" cy="92"/>
                </a:xfrm>
                <a:custGeom>
                  <a:avLst/>
                  <a:gdLst>
                    <a:gd name="T0" fmla="*/ 0 w 82"/>
                    <a:gd name="T1" fmla="*/ 0 h 369"/>
                    <a:gd name="T2" fmla="*/ 0 w 82"/>
                    <a:gd name="T3" fmla="*/ 0 h 369"/>
                    <a:gd name="T4" fmla="*/ 0 w 82"/>
                    <a:gd name="T5" fmla="*/ 0 h 369"/>
                    <a:gd name="T6" fmla="*/ 0 w 82"/>
                    <a:gd name="T7" fmla="*/ 0 h 369"/>
                    <a:gd name="T8" fmla="*/ 0 w 82"/>
                    <a:gd name="T9" fmla="*/ 0 h 36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2" h="369">
                      <a:moveTo>
                        <a:pt x="82" y="0"/>
                      </a:moveTo>
                      <a:lnTo>
                        <a:pt x="13" y="369"/>
                      </a:lnTo>
                      <a:lnTo>
                        <a:pt x="0" y="346"/>
                      </a:lnTo>
                      <a:lnTo>
                        <a:pt x="62" y="8"/>
                      </a:lnTo>
                      <a:lnTo>
                        <a:pt x="72" y="1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07" name="Freeform 1100"/>
                <p:cNvSpPr>
                  <a:spLocks/>
                </p:cNvSpPr>
                <p:nvPr/>
              </p:nvSpPr>
              <p:spPr bwMode="auto">
                <a:xfrm>
                  <a:off x="3554" y="1989"/>
                  <a:ext cx="80" cy="88"/>
                </a:xfrm>
                <a:custGeom>
                  <a:avLst/>
                  <a:gdLst>
                    <a:gd name="T0" fmla="*/ 0 w 396"/>
                    <a:gd name="T1" fmla="*/ 0 h 356"/>
                    <a:gd name="T2" fmla="*/ 0 w 396"/>
                    <a:gd name="T3" fmla="*/ 0 h 356"/>
                    <a:gd name="T4" fmla="*/ 0 w 396"/>
                    <a:gd name="T5" fmla="*/ 0 h 356"/>
                    <a:gd name="T6" fmla="*/ 0 w 396"/>
                    <a:gd name="T7" fmla="*/ 0 h 35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96" h="356">
                      <a:moveTo>
                        <a:pt x="396" y="18"/>
                      </a:moveTo>
                      <a:lnTo>
                        <a:pt x="64" y="0"/>
                      </a:lnTo>
                      <a:lnTo>
                        <a:pt x="0" y="325"/>
                      </a:lnTo>
                      <a:lnTo>
                        <a:pt x="334" y="356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08" name="Freeform 1101"/>
                <p:cNvSpPr>
                  <a:spLocks/>
                </p:cNvSpPr>
                <p:nvPr/>
              </p:nvSpPr>
              <p:spPr bwMode="auto">
                <a:xfrm>
                  <a:off x="3561" y="1999"/>
                  <a:ext cx="63" cy="69"/>
                </a:xfrm>
                <a:custGeom>
                  <a:avLst/>
                  <a:gdLst>
                    <a:gd name="T0" fmla="*/ 0 w 316"/>
                    <a:gd name="T1" fmla="*/ 0 h 278"/>
                    <a:gd name="T2" fmla="*/ 0 w 316"/>
                    <a:gd name="T3" fmla="*/ 0 h 278"/>
                    <a:gd name="T4" fmla="*/ 0 w 316"/>
                    <a:gd name="T5" fmla="*/ 0 h 278"/>
                    <a:gd name="T6" fmla="*/ 0 w 316"/>
                    <a:gd name="T7" fmla="*/ 0 h 278"/>
                    <a:gd name="T8" fmla="*/ 0 w 316"/>
                    <a:gd name="T9" fmla="*/ 0 h 278"/>
                    <a:gd name="T10" fmla="*/ 0 w 316"/>
                    <a:gd name="T11" fmla="*/ 0 h 278"/>
                    <a:gd name="T12" fmla="*/ 0 w 316"/>
                    <a:gd name="T13" fmla="*/ 0 h 278"/>
                    <a:gd name="T14" fmla="*/ 0 w 316"/>
                    <a:gd name="T15" fmla="*/ 0 h 278"/>
                    <a:gd name="T16" fmla="*/ 0 w 316"/>
                    <a:gd name="T17" fmla="*/ 0 h 278"/>
                    <a:gd name="T18" fmla="*/ 0 w 316"/>
                    <a:gd name="T19" fmla="*/ 0 h 278"/>
                    <a:gd name="T20" fmla="*/ 0 w 316"/>
                    <a:gd name="T21" fmla="*/ 0 h 278"/>
                    <a:gd name="T22" fmla="*/ 0 w 316"/>
                    <a:gd name="T23" fmla="*/ 0 h 278"/>
                    <a:gd name="T24" fmla="*/ 0 w 316"/>
                    <a:gd name="T25" fmla="*/ 0 h 278"/>
                    <a:gd name="T26" fmla="*/ 0 w 316"/>
                    <a:gd name="T27" fmla="*/ 0 h 278"/>
                    <a:gd name="T28" fmla="*/ 0 w 316"/>
                    <a:gd name="T29" fmla="*/ 0 h 278"/>
                    <a:gd name="T30" fmla="*/ 0 w 316"/>
                    <a:gd name="T31" fmla="*/ 0 h 27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316" h="278">
                      <a:moveTo>
                        <a:pt x="296" y="270"/>
                      </a:moveTo>
                      <a:lnTo>
                        <a:pt x="297" y="258"/>
                      </a:lnTo>
                      <a:lnTo>
                        <a:pt x="274" y="255"/>
                      </a:lnTo>
                      <a:lnTo>
                        <a:pt x="271" y="268"/>
                      </a:lnTo>
                      <a:lnTo>
                        <a:pt x="268" y="275"/>
                      </a:lnTo>
                      <a:lnTo>
                        <a:pt x="259" y="278"/>
                      </a:lnTo>
                      <a:lnTo>
                        <a:pt x="12" y="256"/>
                      </a:lnTo>
                      <a:lnTo>
                        <a:pt x="5" y="251"/>
                      </a:lnTo>
                      <a:lnTo>
                        <a:pt x="0" y="245"/>
                      </a:lnTo>
                      <a:lnTo>
                        <a:pt x="48" y="9"/>
                      </a:lnTo>
                      <a:lnTo>
                        <a:pt x="51" y="2"/>
                      </a:lnTo>
                      <a:lnTo>
                        <a:pt x="59" y="0"/>
                      </a:lnTo>
                      <a:lnTo>
                        <a:pt x="306" y="12"/>
                      </a:lnTo>
                      <a:lnTo>
                        <a:pt x="314" y="17"/>
                      </a:lnTo>
                      <a:lnTo>
                        <a:pt x="316" y="26"/>
                      </a:lnTo>
                      <a:lnTo>
                        <a:pt x="271" y="268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09" name="Freeform 1102"/>
                <p:cNvSpPr>
                  <a:spLocks/>
                </p:cNvSpPr>
                <p:nvPr/>
              </p:nvSpPr>
              <p:spPr bwMode="auto">
                <a:xfrm>
                  <a:off x="3616" y="2057"/>
                  <a:ext cx="5" cy="3"/>
                </a:xfrm>
                <a:custGeom>
                  <a:avLst/>
                  <a:gdLst>
                    <a:gd name="T0" fmla="*/ 0 w 24"/>
                    <a:gd name="T1" fmla="*/ 0 h 14"/>
                    <a:gd name="T2" fmla="*/ 0 w 24"/>
                    <a:gd name="T3" fmla="*/ 0 h 14"/>
                    <a:gd name="T4" fmla="*/ 0 w 24"/>
                    <a:gd name="T5" fmla="*/ 0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14">
                      <a:moveTo>
                        <a:pt x="0" y="0"/>
                      </a:moveTo>
                      <a:lnTo>
                        <a:pt x="24" y="1"/>
                      </a:lnTo>
                      <a:lnTo>
                        <a:pt x="23" y="14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10" name="Freeform 1103"/>
                <p:cNvSpPr>
                  <a:spLocks/>
                </p:cNvSpPr>
                <p:nvPr/>
              </p:nvSpPr>
              <p:spPr bwMode="auto">
                <a:xfrm>
                  <a:off x="3617" y="2052"/>
                  <a:ext cx="5" cy="3"/>
                </a:xfrm>
                <a:custGeom>
                  <a:avLst/>
                  <a:gdLst>
                    <a:gd name="T0" fmla="*/ 0 w 25"/>
                    <a:gd name="T1" fmla="*/ 0 h 11"/>
                    <a:gd name="T2" fmla="*/ 0 w 25"/>
                    <a:gd name="T3" fmla="*/ 0 h 11"/>
                    <a:gd name="T4" fmla="*/ 0 w 25"/>
                    <a:gd name="T5" fmla="*/ 0 h 1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5" h="11">
                      <a:moveTo>
                        <a:pt x="24" y="11"/>
                      </a:moveTo>
                      <a:lnTo>
                        <a:pt x="25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11" name="Freeform 1104"/>
                <p:cNvSpPr>
                  <a:spLocks/>
                </p:cNvSpPr>
                <p:nvPr/>
              </p:nvSpPr>
              <p:spPr bwMode="auto">
                <a:xfrm>
                  <a:off x="3618" y="2046"/>
                  <a:ext cx="5" cy="3"/>
                </a:xfrm>
                <a:custGeom>
                  <a:avLst/>
                  <a:gdLst>
                    <a:gd name="T0" fmla="*/ 0 w 24"/>
                    <a:gd name="T1" fmla="*/ 0 h 14"/>
                    <a:gd name="T2" fmla="*/ 0 w 24"/>
                    <a:gd name="T3" fmla="*/ 0 h 14"/>
                    <a:gd name="T4" fmla="*/ 0 w 24"/>
                    <a:gd name="T5" fmla="*/ 0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14">
                      <a:moveTo>
                        <a:pt x="0" y="0"/>
                      </a:moveTo>
                      <a:lnTo>
                        <a:pt x="24" y="2"/>
                      </a:lnTo>
                      <a:lnTo>
                        <a:pt x="21" y="14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12" name="Freeform 1105"/>
                <p:cNvSpPr>
                  <a:spLocks/>
                </p:cNvSpPr>
                <p:nvPr/>
              </p:nvSpPr>
              <p:spPr bwMode="auto">
                <a:xfrm>
                  <a:off x="3619" y="2040"/>
                  <a:ext cx="4" cy="4"/>
                </a:xfrm>
                <a:custGeom>
                  <a:avLst/>
                  <a:gdLst>
                    <a:gd name="T0" fmla="*/ 0 w 24"/>
                    <a:gd name="T1" fmla="*/ 0 h 15"/>
                    <a:gd name="T2" fmla="*/ 0 w 24"/>
                    <a:gd name="T3" fmla="*/ 0 h 15"/>
                    <a:gd name="T4" fmla="*/ 0 w 24"/>
                    <a:gd name="T5" fmla="*/ 0 h 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15">
                      <a:moveTo>
                        <a:pt x="23" y="15"/>
                      </a:moveTo>
                      <a:lnTo>
                        <a:pt x="24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13" name="Freeform 1106"/>
                <p:cNvSpPr>
                  <a:spLocks/>
                </p:cNvSpPr>
                <p:nvPr/>
              </p:nvSpPr>
              <p:spPr bwMode="auto">
                <a:xfrm>
                  <a:off x="3620" y="2036"/>
                  <a:ext cx="4" cy="2"/>
                </a:xfrm>
                <a:custGeom>
                  <a:avLst/>
                  <a:gdLst>
                    <a:gd name="T0" fmla="*/ 0 w 24"/>
                    <a:gd name="T1" fmla="*/ 0 h 11"/>
                    <a:gd name="T2" fmla="*/ 0 w 24"/>
                    <a:gd name="T3" fmla="*/ 0 h 11"/>
                    <a:gd name="T4" fmla="*/ 0 w 24"/>
                    <a:gd name="T5" fmla="*/ 0 h 1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11">
                      <a:moveTo>
                        <a:pt x="0" y="0"/>
                      </a:moveTo>
                      <a:lnTo>
                        <a:pt x="24" y="1"/>
                      </a:lnTo>
                      <a:lnTo>
                        <a:pt x="22" y="11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14" name="Freeform 1107"/>
                <p:cNvSpPr>
                  <a:spLocks/>
                </p:cNvSpPr>
                <p:nvPr/>
              </p:nvSpPr>
              <p:spPr bwMode="auto">
                <a:xfrm>
                  <a:off x="3620" y="2031"/>
                  <a:ext cx="5" cy="3"/>
                </a:xfrm>
                <a:custGeom>
                  <a:avLst/>
                  <a:gdLst>
                    <a:gd name="T0" fmla="*/ 0 w 25"/>
                    <a:gd name="T1" fmla="*/ 0 h 11"/>
                    <a:gd name="T2" fmla="*/ 0 w 25"/>
                    <a:gd name="T3" fmla="*/ 0 h 11"/>
                    <a:gd name="T4" fmla="*/ 0 w 25"/>
                    <a:gd name="T5" fmla="*/ 0 h 1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5" h="11">
                      <a:moveTo>
                        <a:pt x="24" y="11"/>
                      </a:moveTo>
                      <a:lnTo>
                        <a:pt x="25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15" name="Freeform 1108"/>
                <p:cNvSpPr>
                  <a:spLocks/>
                </p:cNvSpPr>
                <p:nvPr/>
              </p:nvSpPr>
              <p:spPr bwMode="auto">
                <a:xfrm>
                  <a:off x="3621" y="2025"/>
                  <a:ext cx="4" cy="3"/>
                </a:xfrm>
                <a:custGeom>
                  <a:avLst/>
                  <a:gdLst>
                    <a:gd name="T0" fmla="*/ 0 w 22"/>
                    <a:gd name="T1" fmla="*/ 0 h 12"/>
                    <a:gd name="T2" fmla="*/ 0 w 22"/>
                    <a:gd name="T3" fmla="*/ 0 h 12"/>
                    <a:gd name="T4" fmla="*/ 0 w 22"/>
                    <a:gd name="T5" fmla="*/ 0 h 1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12">
                      <a:moveTo>
                        <a:pt x="0" y="0"/>
                      </a:moveTo>
                      <a:lnTo>
                        <a:pt x="22" y="1"/>
                      </a:lnTo>
                      <a:lnTo>
                        <a:pt x="21" y="12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16" name="Freeform 1109"/>
                <p:cNvSpPr>
                  <a:spLocks/>
                </p:cNvSpPr>
                <p:nvPr/>
              </p:nvSpPr>
              <p:spPr bwMode="auto">
                <a:xfrm>
                  <a:off x="3622" y="2020"/>
                  <a:ext cx="5" cy="3"/>
                </a:xfrm>
                <a:custGeom>
                  <a:avLst/>
                  <a:gdLst>
                    <a:gd name="T0" fmla="*/ 0 w 24"/>
                    <a:gd name="T1" fmla="*/ 0 h 14"/>
                    <a:gd name="T2" fmla="*/ 0 w 24"/>
                    <a:gd name="T3" fmla="*/ 0 h 14"/>
                    <a:gd name="T4" fmla="*/ 0 w 24"/>
                    <a:gd name="T5" fmla="*/ 0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14">
                      <a:moveTo>
                        <a:pt x="21" y="14"/>
                      </a:moveTo>
                      <a:lnTo>
                        <a:pt x="24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17" name="Freeform 1110"/>
                <p:cNvSpPr>
                  <a:spLocks/>
                </p:cNvSpPr>
                <p:nvPr/>
              </p:nvSpPr>
              <p:spPr bwMode="auto">
                <a:xfrm>
                  <a:off x="3622" y="2014"/>
                  <a:ext cx="5" cy="4"/>
                </a:xfrm>
                <a:custGeom>
                  <a:avLst/>
                  <a:gdLst>
                    <a:gd name="T0" fmla="*/ 0 w 25"/>
                    <a:gd name="T1" fmla="*/ 0 h 13"/>
                    <a:gd name="T2" fmla="*/ 0 w 25"/>
                    <a:gd name="T3" fmla="*/ 0 h 13"/>
                    <a:gd name="T4" fmla="*/ 0 w 25"/>
                    <a:gd name="T5" fmla="*/ 0 h 13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5" h="13">
                      <a:moveTo>
                        <a:pt x="0" y="0"/>
                      </a:moveTo>
                      <a:lnTo>
                        <a:pt x="25" y="2"/>
                      </a:lnTo>
                      <a:lnTo>
                        <a:pt x="24" y="13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18" name="Freeform 1111"/>
                <p:cNvSpPr>
                  <a:spLocks/>
                </p:cNvSpPr>
                <p:nvPr/>
              </p:nvSpPr>
              <p:spPr bwMode="auto">
                <a:xfrm>
                  <a:off x="3623" y="2009"/>
                  <a:ext cx="5" cy="4"/>
                </a:xfrm>
                <a:custGeom>
                  <a:avLst/>
                  <a:gdLst>
                    <a:gd name="T0" fmla="*/ 0 w 24"/>
                    <a:gd name="T1" fmla="*/ 0 h 14"/>
                    <a:gd name="T2" fmla="*/ 0 w 24"/>
                    <a:gd name="T3" fmla="*/ 0 h 14"/>
                    <a:gd name="T4" fmla="*/ 0 w 24"/>
                    <a:gd name="T5" fmla="*/ 0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14">
                      <a:moveTo>
                        <a:pt x="21" y="14"/>
                      </a:moveTo>
                      <a:lnTo>
                        <a:pt x="24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19" name="Line 1112"/>
                <p:cNvSpPr>
                  <a:spLocks noChangeShapeType="1"/>
                </p:cNvSpPr>
                <p:nvPr/>
              </p:nvSpPr>
              <p:spPr bwMode="auto">
                <a:xfrm flipH="1" flipV="1">
                  <a:off x="3620" y="2007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20" name="Freeform 1113"/>
                <p:cNvSpPr>
                  <a:spLocks/>
                </p:cNvSpPr>
                <p:nvPr/>
              </p:nvSpPr>
              <p:spPr bwMode="auto">
                <a:xfrm>
                  <a:off x="3567" y="2004"/>
                  <a:ext cx="53" cy="56"/>
                </a:xfrm>
                <a:custGeom>
                  <a:avLst/>
                  <a:gdLst>
                    <a:gd name="T0" fmla="*/ 0 w 263"/>
                    <a:gd name="T1" fmla="*/ 0 h 227"/>
                    <a:gd name="T2" fmla="*/ 0 w 263"/>
                    <a:gd name="T3" fmla="*/ 0 h 227"/>
                    <a:gd name="T4" fmla="*/ 0 w 263"/>
                    <a:gd name="T5" fmla="*/ 0 h 227"/>
                    <a:gd name="T6" fmla="*/ 0 w 263"/>
                    <a:gd name="T7" fmla="*/ 0 h 227"/>
                    <a:gd name="T8" fmla="*/ 0 w 263"/>
                    <a:gd name="T9" fmla="*/ 0 h 227"/>
                    <a:gd name="T10" fmla="*/ 0 w 263"/>
                    <a:gd name="T11" fmla="*/ 0 h 227"/>
                    <a:gd name="T12" fmla="*/ 0 w 263"/>
                    <a:gd name="T13" fmla="*/ 0 h 227"/>
                    <a:gd name="T14" fmla="*/ 0 w 263"/>
                    <a:gd name="T15" fmla="*/ 0 h 227"/>
                    <a:gd name="T16" fmla="*/ 0 w 263"/>
                    <a:gd name="T17" fmla="*/ 0 h 22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3" h="227">
                      <a:moveTo>
                        <a:pt x="263" y="15"/>
                      </a:moveTo>
                      <a:lnTo>
                        <a:pt x="193" y="5"/>
                      </a:lnTo>
                      <a:lnTo>
                        <a:pt x="121" y="0"/>
                      </a:lnTo>
                      <a:lnTo>
                        <a:pt x="51" y="4"/>
                      </a:lnTo>
                      <a:lnTo>
                        <a:pt x="45" y="5"/>
                      </a:lnTo>
                      <a:lnTo>
                        <a:pt x="43" y="8"/>
                      </a:lnTo>
                      <a:lnTo>
                        <a:pt x="24" y="80"/>
                      </a:lnTo>
                      <a:lnTo>
                        <a:pt x="8" y="154"/>
                      </a:lnTo>
                      <a:lnTo>
                        <a:pt x="0" y="227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21" name="Freeform 1114"/>
                <p:cNvSpPr>
                  <a:spLocks/>
                </p:cNvSpPr>
                <p:nvPr/>
              </p:nvSpPr>
              <p:spPr bwMode="auto">
                <a:xfrm>
                  <a:off x="3557" y="2056"/>
                  <a:ext cx="5" cy="4"/>
                </a:xfrm>
                <a:custGeom>
                  <a:avLst/>
                  <a:gdLst>
                    <a:gd name="T0" fmla="*/ 0 w 24"/>
                    <a:gd name="T1" fmla="*/ 0 h 16"/>
                    <a:gd name="T2" fmla="*/ 0 w 24"/>
                    <a:gd name="T3" fmla="*/ 0 h 16"/>
                    <a:gd name="T4" fmla="*/ 0 w 24"/>
                    <a:gd name="T5" fmla="*/ 0 h 1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16">
                      <a:moveTo>
                        <a:pt x="24" y="2"/>
                      </a:moveTo>
                      <a:lnTo>
                        <a:pt x="1" y="0"/>
                      </a:lnTo>
                      <a:lnTo>
                        <a:pt x="0" y="16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22" name="Freeform 1115"/>
                <p:cNvSpPr>
                  <a:spLocks/>
                </p:cNvSpPr>
                <p:nvPr/>
              </p:nvSpPr>
              <p:spPr bwMode="auto">
                <a:xfrm>
                  <a:off x="3558" y="2051"/>
                  <a:ext cx="4" cy="2"/>
                </a:xfrm>
                <a:custGeom>
                  <a:avLst/>
                  <a:gdLst>
                    <a:gd name="T0" fmla="*/ 0 w 21"/>
                    <a:gd name="T1" fmla="*/ 0 h 9"/>
                    <a:gd name="T2" fmla="*/ 0 w 21"/>
                    <a:gd name="T3" fmla="*/ 0 h 9"/>
                    <a:gd name="T4" fmla="*/ 0 w 21"/>
                    <a:gd name="T5" fmla="*/ 0 h 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" h="9">
                      <a:moveTo>
                        <a:pt x="0" y="9"/>
                      </a:moveTo>
                      <a:lnTo>
                        <a:pt x="2" y="0"/>
                      </a:lnTo>
                      <a:lnTo>
                        <a:pt x="21" y="4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23" name="Freeform 1116"/>
                <p:cNvSpPr>
                  <a:spLocks/>
                </p:cNvSpPr>
                <p:nvPr/>
              </p:nvSpPr>
              <p:spPr bwMode="auto">
                <a:xfrm>
                  <a:off x="3559" y="2046"/>
                  <a:ext cx="4" cy="1"/>
                </a:xfrm>
                <a:custGeom>
                  <a:avLst/>
                  <a:gdLst>
                    <a:gd name="T0" fmla="*/ 0 w 21"/>
                    <a:gd name="T1" fmla="*/ 0 h 6"/>
                    <a:gd name="T2" fmla="*/ 0 w 21"/>
                    <a:gd name="T3" fmla="*/ 0 h 6"/>
                    <a:gd name="T4" fmla="*/ 0 w 21"/>
                    <a:gd name="T5" fmla="*/ 0 h 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" h="6">
                      <a:moveTo>
                        <a:pt x="21" y="1"/>
                      </a:moveTo>
                      <a:lnTo>
                        <a:pt x="3" y="0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24" name="Line 1117"/>
                <p:cNvSpPr>
                  <a:spLocks noChangeShapeType="1"/>
                </p:cNvSpPr>
                <p:nvPr/>
              </p:nvSpPr>
              <p:spPr bwMode="auto">
                <a:xfrm flipV="1">
                  <a:off x="3560" y="2040"/>
                  <a:ext cx="1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25" name="Line 1118"/>
                <p:cNvSpPr>
                  <a:spLocks noChangeShapeType="1"/>
                </p:cNvSpPr>
                <p:nvPr/>
              </p:nvSpPr>
              <p:spPr bwMode="auto">
                <a:xfrm>
                  <a:off x="3560" y="2040"/>
                  <a:ext cx="4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26" name="Freeform 1119"/>
                <p:cNvSpPr>
                  <a:spLocks/>
                </p:cNvSpPr>
                <p:nvPr/>
              </p:nvSpPr>
              <p:spPr bwMode="auto">
                <a:xfrm>
                  <a:off x="3560" y="2035"/>
                  <a:ext cx="5" cy="2"/>
                </a:xfrm>
                <a:custGeom>
                  <a:avLst/>
                  <a:gdLst>
                    <a:gd name="T0" fmla="*/ 0 w 22"/>
                    <a:gd name="T1" fmla="*/ 0 h 7"/>
                    <a:gd name="T2" fmla="*/ 0 w 22"/>
                    <a:gd name="T3" fmla="*/ 0 h 7"/>
                    <a:gd name="T4" fmla="*/ 0 w 22"/>
                    <a:gd name="T5" fmla="*/ 0 h 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7">
                      <a:moveTo>
                        <a:pt x="22" y="2"/>
                      </a:moveTo>
                      <a:lnTo>
                        <a:pt x="1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27" name="Freeform 1120"/>
                <p:cNvSpPr>
                  <a:spLocks/>
                </p:cNvSpPr>
                <p:nvPr/>
              </p:nvSpPr>
              <p:spPr bwMode="auto">
                <a:xfrm>
                  <a:off x="3561" y="2030"/>
                  <a:ext cx="4" cy="2"/>
                </a:xfrm>
                <a:custGeom>
                  <a:avLst/>
                  <a:gdLst>
                    <a:gd name="T0" fmla="*/ 0 w 21"/>
                    <a:gd name="T1" fmla="*/ 0 h 6"/>
                    <a:gd name="T2" fmla="*/ 0 w 21"/>
                    <a:gd name="T3" fmla="*/ 0 h 6"/>
                    <a:gd name="T4" fmla="*/ 0 w 21"/>
                    <a:gd name="T5" fmla="*/ 0 h 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" h="6">
                      <a:moveTo>
                        <a:pt x="0" y="6"/>
                      </a:moveTo>
                      <a:lnTo>
                        <a:pt x="3" y="0"/>
                      </a:lnTo>
                      <a:lnTo>
                        <a:pt x="21" y="2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28" name="Freeform 1121"/>
                <p:cNvSpPr>
                  <a:spLocks/>
                </p:cNvSpPr>
                <p:nvPr/>
              </p:nvSpPr>
              <p:spPr bwMode="auto">
                <a:xfrm>
                  <a:off x="3562" y="2026"/>
                  <a:ext cx="4" cy="1"/>
                </a:xfrm>
                <a:custGeom>
                  <a:avLst/>
                  <a:gdLst>
                    <a:gd name="T0" fmla="*/ 0 w 22"/>
                    <a:gd name="T1" fmla="*/ 0 h 6"/>
                    <a:gd name="T2" fmla="*/ 0 w 22"/>
                    <a:gd name="T3" fmla="*/ 0 h 6"/>
                    <a:gd name="T4" fmla="*/ 0 w 22"/>
                    <a:gd name="T5" fmla="*/ 0 h 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6">
                      <a:moveTo>
                        <a:pt x="22" y="1"/>
                      </a:moveTo>
                      <a:lnTo>
                        <a:pt x="0" y="0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29" name="Freeform 1122"/>
                <p:cNvSpPr>
                  <a:spLocks/>
                </p:cNvSpPr>
                <p:nvPr/>
              </p:nvSpPr>
              <p:spPr bwMode="auto">
                <a:xfrm>
                  <a:off x="3563" y="2021"/>
                  <a:ext cx="4" cy="2"/>
                </a:xfrm>
                <a:custGeom>
                  <a:avLst/>
                  <a:gdLst>
                    <a:gd name="T0" fmla="*/ 0 w 21"/>
                    <a:gd name="T1" fmla="*/ 0 h 8"/>
                    <a:gd name="T2" fmla="*/ 0 w 21"/>
                    <a:gd name="T3" fmla="*/ 0 h 8"/>
                    <a:gd name="T4" fmla="*/ 0 w 21"/>
                    <a:gd name="T5" fmla="*/ 0 h 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" h="8">
                      <a:moveTo>
                        <a:pt x="0" y="8"/>
                      </a:moveTo>
                      <a:lnTo>
                        <a:pt x="1" y="0"/>
                      </a:lnTo>
                      <a:lnTo>
                        <a:pt x="21" y="1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30" name="Freeform 1123"/>
                <p:cNvSpPr>
                  <a:spLocks/>
                </p:cNvSpPr>
                <p:nvPr/>
              </p:nvSpPr>
              <p:spPr bwMode="auto">
                <a:xfrm>
                  <a:off x="3564" y="2016"/>
                  <a:ext cx="4" cy="1"/>
                </a:xfrm>
                <a:custGeom>
                  <a:avLst/>
                  <a:gdLst>
                    <a:gd name="T0" fmla="*/ 0 w 20"/>
                    <a:gd name="T1" fmla="*/ 0 h 7"/>
                    <a:gd name="T2" fmla="*/ 0 w 20"/>
                    <a:gd name="T3" fmla="*/ 0 h 7"/>
                    <a:gd name="T4" fmla="*/ 0 w 20"/>
                    <a:gd name="T5" fmla="*/ 0 h 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0" h="7">
                      <a:moveTo>
                        <a:pt x="20" y="1"/>
                      </a:moveTo>
                      <a:lnTo>
                        <a:pt x="0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31" name="Freeform 1124"/>
                <p:cNvSpPr>
                  <a:spLocks/>
                </p:cNvSpPr>
                <p:nvPr/>
              </p:nvSpPr>
              <p:spPr bwMode="auto">
                <a:xfrm>
                  <a:off x="3564" y="2010"/>
                  <a:ext cx="4" cy="2"/>
                </a:xfrm>
                <a:custGeom>
                  <a:avLst/>
                  <a:gdLst>
                    <a:gd name="T0" fmla="*/ 0 w 21"/>
                    <a:gd name="T1" fmla="*/ 0 h 10"/>
                    <a:gd name="T2" fmla="*/ 0 w 21"/>
                    <a:gd name="T3" fmla="*/ 0 h 10"/>
                    <a:gd name="T4" fmla="*/ 0 w 21"/>
                    <a:gd name="T5" fmla="*/ 0 h 1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" h="10">
                      <a:moveTo>
                        <a:pt x="0" y="10"/>
                      </a:moveTo>
                      <a:lnTo>
                        <a:pt x="3" y="0"/>
                      </a:lnTo>
                      <a:lnTo>
                        <a:pt x="21" y="3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32" name="Freeform 1125"/>
                <p:cNvSpPr>
                  <a:spLocks/>
                </p:cNvSpPr>
                <p:nvPr/>
              </p:nvSpPr>
              <p:spPr bwMode="auto">
                <a:xfrm>
                  <a:off x="3565" y="2005"/>
                  <a:ext cx="4" cy="2"/>
                </a:xfrm>
                <a:custGeom>
                  <a:avLst/>
                  <a:gdLst>
                    <a:gd name="T0" fmla="*/ 0 w 21"/>
                    <a:gd name="T1" fmla="*/ 0 h 6"/>
                    <a:gd name="T2" fmla="*/ 0 w 21"/>
                    <a:gd name="T3" fmla="*/ 0 h 6"/>
                    <a:gd name="T4" fmla="*/ 0 w 21"/>
                    <a:gd name="T5" fmla="*/ 0 h 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" h="6">
                      <a:moveTo>
                        <a:pt x="21" y="1"/>
                      </a:moveTo>
                      <a:lnTo>
                        <a:pt x="0" y="0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33" name="Line 1126"/>
                <p:cNvSpPr>
                  <a:spLocks noChangeShapeType="1"/>
                </p:cNvSpPr>
                <p:nvPr/>
              </p:nvSpPr>
              <p:spPr bwMode="auto">
                <a:xfrm flipH="1">
                  <a:off x="3548" y="1987"/>
                  <a:ext cx="15" cy="88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34" name="Line 1127"/>
                <p:cNvSpPr>
                  <a:spLocks noChangeShapeType="1"/>
                </p:cNvSpPr>
                <p:nvPr/>
              </p:nvSpPr>
              <p:spPr bwMode="auto">
                <a:xfrm flipH="1" flipV="1">
                  <a:off x="3554" y="2070"/>
                  <a:ext cx="3" cy="6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35" name="Freeform 1128"/>
                <p:cNvSpPr>
                  <a:spLocks/>
                </p:cNvSpPr>
                <p:nvPr/>
              </p:nvSpPr>
              <p:spPr bwMode="auto">
                <a:xfrm>
                  <a:off x="3628" y="2007"/>
                  <a:ext cx="11" cy="47"/>
                </a:xfrm>
                <a:custGeom>
                  <a:avLst/>
                  <a:gdLst>
                    <a:gd name="T0" fmla="*/ 0 w 53"/>
                    <a:gd name="T1" fmla="*/ 0 h 188"/>
                    <a:gd name="T2" fmla="*/ 0 w 53"/>
                    <a:gd name="T3" fmla="*/ 0 h 188"/>
                    <a:gd name="T4" fmla="*/ 0 w 53"/>
                    <a:gd name="T5" fmla="*/ 0 h 18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3" h="188">
                      <a:moveTo>
                        <a:pt x="0" y="186"/>
                      </a:moveTo>
                      <a:lnTo>
                        <a:pt x="18" y="188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36" name="Line 1129"/>
                <p:cNvSpPr>
                  <a:spLocks noChangeShapeType="1"/>
                </p:cNvSpPr>
                <p:nvPr/>
              </p:nvSpPr>
              <p:spPr bwMode="auto">
                <a:xfrm flipH="1">
                  <a:off x="3635" y="2007"/>
                  <a:ext cx="4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37" name="Line 1130"/>
                <p:cNvSpPr>
                  <a:spLocks noChangeShapeType="1"/>
                </p:cNvSpPr>
                <p:nvPr/>
              </p:nvSpPr>
              <p:spPr bwMode="auto">
                <a:xfrm>
                  <a:off x="3681" y="2100"/>
                  <a:ext cx="1" cy="125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38" name="Freeform 1131"/>
                <p:cNvSpPr>
                  <a:spLocks/>
                </p:cNvSpPr>
                <p:nvPr/>
              </p:nvSpPr>
              <p:spPr bwMode="auto">
                <a:xfrm>
                  <a:off x="3681" y="2121"/>
                  <a:ext cx="16" cy="95"/>
                </a:xfrm>
                <a:custGeom>
                  <a:avLst/>
                  <a:gdLst>
                    <a:gd name="T0" fmla="*/ 0 w 79"/>
                    <a:gd name="T1" fmla="*/ 0 h 377"/>
                    <a:gd name="T2" fmla="*/ 0 w 79"/>
                    <a:gd name="T3" fmla="*/ 0 h 377"/>
                    <a:gd name="T4" fmla="*/ 0 w 79"/>
                    <a:gd name="T5" fmla="*/ 0 h 377"/>
                    <a:gd name="T6" fmla="*/ 0 w 79"/>
                    <a:gd name="T7" fmla="*/ 0 h 377"/>
                    <a:gd name="T8" fmla="*/ 0 w 79"/>
                    <a:gd name="T9" fmla="*/ 0 h 377"/>
                    <a:gd name="T10" fmla="*/ 0 w 79"/>
                    <a:gd name="T11" fmla="*/ 0 h 377"/>
                    <a:gd name="T12" fmla="*/ 0 w 79"/>
                    <a:gd name="T13" fmla="*/ 0 h 377"/>
                    <a:gd name="T14" fmla="*/ 0 w 79"/>
                    <a:gd name="T15" fmla="*/ 0 h 377"/>
                    <a:gd name="T16" fmla="*/ 0 w 79"/>
                    <a:gd name="T17" fmla="*/ 0 h 37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79" h="377">
                      <a:moveTo>
                        <a:pt x="0" y="377"/>
                      </a:moveTo>
                      <a:lnTo>
                        <a:pt x="36" y="365"/>
                      </a:lnTo>
                      <a:lnTo>
                        <a:pt x="79" y="299"/>
                      </a:lnTo>
                      <a:lnTo>
                        <a:pt x="31" y="172"/>
                      </a:lnTo>
                      <a:lnTo>
                        <a:pt x="70" y="111"/>
                      </a:lnTo>
                      <a:lnTo>
                        <a:pt x="27" y="4"/>
                      </a:lnTo>
                      <a:lnTo>
                        <a:pt x="0" y="11"/>
                      </a:lnTo>
                      <a:lnTo>
                        <a:pt x="0" y="0"/>
                      </a:lnTo>
                      <a:lnTo>
                        <a:pt x="27" y="4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89377" name="Group 1132"/>
              <p:cNvGrpSpPr>
                <a:grpSpLocks/>
              </p:cNvGrpSpPr>
              <p:nvPr/>
            </p:nvGrpSpPr>
            <p:grpSpPr bwMode="auto">
              <a:xfrm>
                <a:off x="3546" y="1944"/>
                <a:ext cx="123" cy="166"/>
                <a:chOff x="3546" y="1944"/>
                <a:chExt cx="123" cy="166"/>
              </a:xfrm>
            </p:grpSpPr>
            <p:sp>
              <p:nvSpPr>
                <p:cNvPr id="89378" name="Rectangle 1133"/>
                <p:cNvSpPr>
                  <a:spLocks noChangeArrowheads="1"/>
                </p:cNvSpPr>
                <p:nvPr/>
              </p:nvSpPr>
              <p:spPr bwMode="auto">
                <a:xfrm>
                  <a:off x="3628" y="2013"/>
                  <a:ext cx="41" cy="4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sv-SE" altLang="en-US" sz="2400"/>
                </a:p>
              </p:txBody>
            </p:sp>
            <p:sp>
              <p:nvSpPr>
                <p:cNvPr id="89379" name="Line 1134"/>
                <p:cNvSpPr>
                  <a:spLocks noChangeShapeType="1"/>
                </p:cNvSpPr>
                <p:nvPr/>
              </p:nvSpPr>
              <p:spPr bwMode="auto">
                <a:xfrm>
                  <a:off x="3648" y="2050"/>
                  <a:ext cx="1" cy="6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89380" name="Rectangle 1135"/>
                <p:cNvSpPr>
                  <a:spLocks noChangeArrowheads="1"/>
                </p:cNvSpPr>
                <p:nvPr/>
              </p:nvSpPr>
              <p:spPr bwMode="auto">
                <a:xfrm>
                  <a:off x="3546" y="1944"/>
                  <a:ext cx="41" cy="4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sv-SE" altLang="en-US" sz="2400"/>
                </a:p>
              </p:txBody>
            </p:sp>
            <p:sp>
              <p:nvSpPr>
                <p:cNvPr id="89381" name="Line 1136"/>
                <p:cNvSpPr>
                  <a:spLocks noChangeShapeType="1"/>
                </p:cNvSpPr>
                <p:nvPr/>
              </p:nvSpPr>
              <p:spPr bwMode="auto">
                <a:xfrm>
                  <a:off x="3567" y="1975"/>
                  <a:ext cx="0" cy="1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grpSp>
          <p:nvGrpSpPr>
            <p:cNvPr id="89184" name="Group 1137"/>
            <p:cNvGrpSpPr>
              <a:grpSpLocks/>
            </p:cNvGrpSpPr>
            <p:nvPr/>
          </p:nvGrpSpPr>
          <p:grpSpPr bwMode="auto">
            <a:xfrm>
              <a:off x="4653" y="2150"/>
              <a:ext cx="216" cy="445"/>
              <a:chOff x="3481" y="1944"/>
              <a:chExt cx="216" cy="445"/>
            </a:xfrm>
          </p:grpSpPr>
          <p:grpSp>
            <p:nvGrpSpPr>
              <p:cNvPr id="89313" name="Group 1138"/>
              <p:cNvGrpSpPr>
                <a:grpSpLocks/>
              </p:cNvGrpSpPr>
              <p:nvPr/>
            </p:nvGrpSpPr>
            <p:grpSpPr bwMode="auto">
              <a:xfrm>
                <a:off x="3481" y="2115"/>
                <a:ext cx="216" cy="274"/>
                <a:chOff x="3481" y="1985"/>
                <a:chExt cx="216" cy="274"/>
              </a:xfrm>
            </p:grpSpPr>
            <p:sp>
              <p:nvSpPr>
                <p:cNvPr id="89319" name="Freeform 1139"/>
                <p:cNvSpPr>
                  <a:spLocks/>
                </p:cNvSpPr>
                <p:nvPr/>
              </p:nvSpPr>
              <p:spPr bwMode="auto">
                <a:xfrm>
                  <a:off x="3533" y="2118"/>
                  <a:ext cx="148" cy="128"/>
                </a:xfrm>
                <a:custGeom>
                  <a:avLst/>
                  <a:gdLst>
                    <a:gd name="T0" fmla="*/ 0 w 740"/>
                    <a:gd name="T1" fmla="*/ 0 h 514"/>
                    <a:gd name="T2" fmla="*/ 0 w 740"/>
                    <a:gd name="T3" fmla="*/ 0 h 514"/>
                    <a:gd name="T4" fmla="*/ 0 w 740"/>
                    <a:gd name="T5" fmla="*/ 0 h 514"/>
                    <a:gd name="T6" fmla="*/ 0 w 740"/>
                    <a:gd name="T7" fmla="*/ 0 h 514"/>
                    <a:gd name="T8" fmla="*/ 0 w 740"/>
                    <a:gd name="T9" fmla="*/ 0 h 514"/>
                    <a:gd name="T10" fmla="*/ 0 w 740"/>
                    <a:gd name="T11" fmla="*/ 0 h 514"/>
                    <a:gd name="T12" fmla="*/ 0 w 740"/>
                    <a:gd name="T13" fmla="*/ 0 h 51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740" h="514">
                      <a:moveTo>
                        <a:pt x="740" y="428"/>
                      </a:moveTo>
                      <a:lnTo>
                        <a:pt x="524" y="514"/>
                      </a:lnTo>
                      <a:lnTo>
                        <a:pt x="0" y="422"/>
                      </a:lnTo>
                      <a:lnTo>
                        <a:pt x="0" y="0"/>
                      </a:lnTo>
                      <a:lnTo>
                        <a:pt x="482" y="55"/>
                      </a:lnTo>
                      <a:lnTo>
                        <a:pt x="482" y="494"/>
                      </a:lnTo>
                      <a:lnTo>
                        <a:pt x="0" y="409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20" name="Freeform 1140"/>
                <p:cNvSpPr>
                  <a:spLocks/>
                </p:cNvSpPr>
                <p:nvPr/>
              </p:nvSpPr>
              <p:spPr bwMode="auto">
                <a:xfrm>
                  <a:off x="3543" y="2129"/>
                  <a:ext cx="75" cy="100"/>
                </a:xfrm>
                <a:custGeom>
                  <a:avLst/>
                  <a:gdLst>
                    <a:gd name="T0" fmla="*/ 0 w 374"/>
                    <a:gd name="T1" fmla="*/ 0 h 400"/>
                    <a:gd name="T2" fmla="*/ 0 w 374"/>
                    <a:gd name="T3" fmla="*/ 0 h 400"/>
                    <a:gd name="T4" fmla="*/ 0 w 374"/>
                    <a:gd name="T5" fmla="*/ 0 h 400"/>
                    <a:gd name="T6" fmla="*/ 0 w 374"/>
                    <a:gd name="T7" fmla="*/ 0 h 400"/>
                    <a:gd name="T8" fmla="*/ 0 w 374"/>
                    <a:gd name="T9" fmla="*/ 0 h 400"/>
                    <a:gd name="T10" fmla="*/ 0 w 374"/>
                    <a:gd name="T11" fmla="*/ 0 h 400"/>
                    <a:gd name="T12" fmla="*/ 0 w 374"/>
                    <a:gd name="T13" fmla="*/ 0 h 400"/>
                    <a:gd name="T14" fmla="*/ 0 w 374"/>
                    <a:gd name="T15" fmla="*/ 0 h 4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74" h="400">
                      <a:moveTo>
                        <a:pt x="8" y="347"/>
                      </a:moveTo>
                      <a:lnTo>
                        <a:pt x="330" y="400"/>
                      </a:lnTo>
                      <a:lnTo>
                        <a:pt x="374" y="395"/>
                      </a:lnTo>
                      <a:lnTo>
                        <a:pt x="374" y="46"/>
                      </a:lnTo>
                      <a:lnTo>
                        <a:pt x="330" y="144"/>
                      </a:lnTo>
                      <a:lnTo>
                        <a:pt x="8" y="99"/>
                      </a:lnTo>
                      <a:lnTo>
                        <a:pt x="0" y="0"/>
                      </a:lnTo>
                      <a:lnTo>
                        <a:pt x="374" y="46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21" name="Freeform 1141"/>
                <p:cNvSpPr>
                  <a:spLocks/>
                </p:cNvSpPr>
                <p:nvPr/>
              </p:nvSpPr>
              <p:spPr bwMode="auto">
                <a:xfrm>
                  <a:off x="3629" y="2130"/>
                  <a:ext cx="4" cy="111"/>
                </a:xfrm>
                <a:custGeom>
                  <a:avLst/>
                  <a:gdLst>
                    <a:gd name="T0" fmla="*/ 0 w 17"/>
                    <a:gd name="T1" fmla="*/ 0 h 443"/>
                    <a:gd name="T2" fmla="*/ 0 w 17"/>
                    <a:gd name="T3" fmla="*/ 0 h 443"/>
                    <a:gd name="T4" fmla="*/ 0 w 17"/>
                    <a:gd name="T5" fmla="*/ 0 h 443"/>
                    <a:gd name="T6" fmla="*/ 0 w 17"/>
                    <a:gd name="T7" fmla="*/ 0 h 44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7" h="443">
                      <a:moveTo>
                        <a:pt x="0" y="4"/>
                      </a:moveTo>
                      <a:lnTo>
                        <a:pt x="17" y="0"/>
                      </a:lnTo>
                      <a:lnTo>
                        <a:pt x="17" y="435"/>
                      </a:lnTo>
                      <a:lnTo>
                        <a:pt x="0" y="443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22" name="Freeform 1142"/>
                <p:cNvSpPr>
                  <a:spLocks/>
                </p:cNvSpPr>
                <p:nvPr/>
              </p:nvSpPr>
              <p:spPr bwMode="auto">
                <a:xfrm>
                  <a:off x="3481" y="2095"/>
                  <a:ext cx="158" cy="164"/>
                </a:xfrm>
                <a:custGeom>
                  <a:avLst/>
                  <a:gdLst>
                    <a:gd name="T0" fmla="*/ 0 w 789"/>
                    <a:gd name="T1" fmla="*/ 0 h 656"/>
                    <a:gd name="T2" fmla="*/ 0 w 789"/>
                    <a:gd name="T3" fmla="*/ 0 h 656"/>
                    <a:gd name="T4" fmla="*/ 0 w 789"/>
                    <a:gd name="T5" fmla="*/ 0 h 656"/>
                    <a:gd name="T6" fmla="*/ 0 w 789"/>
                    <a:gd name="T7" fmla="*/ 0 h 656"/>
                    <a:gd name="T8" fmla="*/ 0 w 789"/>
                    <a:gd name="T9" fmla="*/ 0 h 656"/>
                    <a:gd name="T10" fmla="*/ 0 w 789"/>
                    <a:gd name="T11" fmla="*/ 0 h 656"/>
                    <a:gd name="T12" fmla="*/ 0 w 789"/>
                    <a:gd name="T13" fmla="*/ 0 h 656"/>
                    <a:gd name="T14" fmla="*/ 0 w 789"/>
                    <a:gd name="T15" fmla="*/ 0 h 656"/>
                    <a:gd name="T16" fmla="*/ 0 w 789"/>
                    <a:gd name="T17" fmla="*/ 0 h 656"/>
                    <a:gd name="T18" fmla="*/ 0 w 789"/>
                    <a:gd name="T19" fmla="*/ 0 h 656"/>
                    <a:gd name="T20" fmla="*/ 0 w 789"/>
                    <a:gd name="T21" fmla="*/ 0 h 656"/>
                    <a:gd name="T22" fmla="*/ 0 w 789"/>
                    <a:gd name="T23" fmla="*/ 0 h 656"/>
                    <a:gd name="T24" fmla="*/ 0 w 789"/>
                    <a:gd name="T25" fmla="*/ 0 h 656"/>
                    <a:gd name="T26" fmla="*/ 0 w 789"/>
                    <a:gd name="T27" fmla="*/ 0 h 656"/>
                    <a:gd name="T28" fmla="*/ 0 w 789"/>
                    <a:gd name="T29" fmla="*/ 0 h 656"/>
                    <a:gd name="T30" fmla="*/ 0 w 789"/>
                    <a:gd name="T31" fmla="*/ 0 h 656"/>
                    <a:gd name="T32" fmla="*/ 0 w 789"/>
                    <a:gd name="T33" fmla="*/ 0 h 656"/>
                    <a:gd name="T34" fmla="*/ 0 w 789"/>
                    <a:gd name="T35" fmla="*/ 0 h 65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789" h="656">
                      <a:moveTo>
                        <a:pt x="700" y="590"/>
                      </a:moveTo>
                      <a:lnTo>
                        <a:pt x="700" y="656"/>
                      </a:lnTo>
                      <a:lnTo>
                        <a:pt x="789" y="621"/>
                      </a:lnTo>
                      <a:lnTo>
                        <a:pt x="789" y="603"/>
                      </a:lnTo>
                      <a:lnTo>
                        <a:pt x="784" y="605"/>
                      </a:lnTo>
                      <a:lnTo>
                        <a:pt x="784" y="123"/>
                      </a:lnTo>
                      <a:lnTo>
                        <a:pt x="608" y="73"/>
                      </a:lnTo>
                      <a:lnTo>
                        <a:pt x="545" y="88"/>
                      </a:lnTo>
                      <a:lnTo>
                        <a:pt x="545" y="58"/>
                      </a:lnTo>
                      <a:lnTo>
                        <a:pt x="537" y="68"/>
                      </a:lnTo>
                      <a:lnTo>
                        <a:pt x="537" y="78"/>
                      </a:lnTo>
                      <a:lnTo>
                        <a:pt x="543" y="88"/>
                      </a:lnTo>
                      <a:lnTo>
                        <a:pt x="6" y="28"/>
                      </a:lnTo>
                      <a:lnTo>
                        <a:pt x="0" y="19"/>
                      </a:lnTo>
                      <a:lnTo>
                        <a:pt x="2" y="9"/>
                      </a:lnTo>
                      <a:lnTo>
                        <a:pt x="8" y="0"/>
                      </a:lnTo>
                      <a:lnTo>
                        <a:pt x="545" y="58"/>
                      </a:lnTo>
                      <a:lnTo>
                        <a:pt x="744" y="13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23" name="Freeform 1143"/>
                <p:cNvSpPr>
                  <a:spLocks/>
                </p:cNvSpPr>
                <p:nvPr/>
              </p:nvSpPr>
              <p:spPr bwMode="auto">
                <a:xfrm>
                  <a:off x="3483" y="2085"/>
                  <a:ext cx="140" cy="15"/>
                </a:xfrm>
                <a:custGeom>
                  <a:avLst/>
                  <a:gdLst>
                    <a:gd name="T0" fmla="*/ 0 w 704"/>
                    <a:gd name="T1" fmla="*/ 0 h 60"/>
                    <a:gd name="T2" fmla="*/ 0 w 704"/>
                    <a:gd name="T3" fmla="*/ 0 h 60"/>
                    <a:gd name="T4" fmla="*/ 0 w 704"/>
                    <a:gd name="T5" fmla="*/ 0 h 60"/>
                    <a:gd name="T6" fmla="*/ 0 w 704"/>
                    <a:gd name="T7" fmla="*/ 0 h 60"/>
                    <a:gd name="T8" fmla="*/ 0 w 704"/>
                    <a:gd name="T9" fmla="*/ 0 h 60"/>
                    <a:gd name="T10" fmla="*/ 0 w 704"/>
                    <a:gd name="T11" fmla="*/ 0 h 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704" h="60">
                      <a:moveTo>
                        <a:pt x="704" y="50"/>
                      </a:moveTo>
                      <a:lnTo>
                        <a:pt x="658" y="60"/>
                      </a:lnTo>
                      <a:lnTo>
                        <a:pt x="223" y="15"/>
                      </a:lnTo>
                      <a:lnTo>
                        <a:pt x="272" y="6"/>
                      </a:lnTo>
                      <a:lnTo>
                        <a:pt x="214" y="0"/>
                      </a:lnTo>
                      <a:lnTo>
                        <a:pt x="0" y="4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24" name="Freeform 1144"/>
                <p:cNvSpPr>
                  <a:spLocks/>
                </p:cNvSpPr>
                <p:nvPr/>
              </p:nvSpPr>
              <p:spPr bwMode="auto">
                <a:xfrm>
                  <a:off x="3494" y="2104"/>
                  <a:ext cx="25" cy="14"/>
                </a:xfrm>
                <a:custGeom>
                  <a:avLst/>
                  <a:gdLst>
                    <a:gd name="T0" fmla="*/ 0 w 124"/>
                    <a:gd name="T1" fmla="*/ 0 h 56"/>
                    <a:gd name="T2" fmla="*/ 0 w 124"/>
                    <a:gd name="T3" fmla="*/ 0 h 56"/>
                    <a:gd name="T4" fmla="*/ 0 w 124"/>
                    <a:gd name="T5" fmla="*/ 0 h 56"/>
                    <a:gd name="T6" fmla="*/ 0 w 124"/>
                    <a:gd name="T7" fmla="*/ 0 h 5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24" h="56">
                      <a:moveTo>
                        <a:pt x="0" y="0"/>
                      </a:moveTo>
                      <a:lnTo>
                        <a:pt x="0" y="41"/>
                      </a:lnTo>
                      <a:lnTo>
                        <a:pt x="124" y="56"/>
                      </a:lnTo>
                      <a:lnTo>
                        <a:pt x="124" y="14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25" name="Line 1145"/>
                <p:cNvSpPr>
                  <a:spLocks noChangeShapeType="1"/>
                </p:cNvSpPr>
                <p:nvPr/>
              </p:nvSpPr>
              <p:spPr bwMode="auto">
                <a:xfrm flipV="1">
                  <a:off x="3519" y="2111"/>
                  <a:ext cx="26" cy="7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26" name="Freeform 1146"/>
                <p:cNvSpPr>
                  <a:spLocks/>
                </p:cNvSpPr>
                <p:nvPr/>
              </p:nvSpPr>
              <p:spPr bwMode="auto">
                <a:xfrm>
                  <a:off x="3541" y="2112"/>
                  <a:ext cx="56" cy="10"/>
                </a:xfrm>
                <a:custGeom>
                  <a:avLst/>
                  <a:gdLst>
                    <a:gd name="T0" fmla="*/ 0 w 280"/>
                    <a:gd name="T1" fmla="*/ 0 h 40"/>
                    <a:gd name="T2" fmla="*/ 0 w 280"/>
                    <a:gd name="T3" fmla="*/ 0 h 40"/>
                    <a:gd name="T4" fmla="*/ 0 w 280"/>
                    <a:gd name="T5" fmla="*/ 0 h 40"/>
                    <a:gd name="T6" fmla="*/ 0 w 280"/>
                    <a:gd name="T7" fmla="*/ 0 h 40"/>
                    <a:gd name="T8" fmla="*/ 0 w 28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80" h="40">
                      <a:moveTo>
                        <a:pt x="0" y="0"/>
                      </a:moveTo>
                      <a:lnTo>
                        <a:pt x="198" y="21"/>
                      </a:lnTo>
                      <a:lnTo>
                        <a:pt x="198" y="31"/>
                      </a:lnTo>
                      <a:lnTo>
                        <a:pt x="280" y="40"/>
                      </a:lnTo>
                      <a:lnTo>
                        <a:pt x="280" y="11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27" name="Freeform 1147"/>
                <p:cNvSpPr>
                  <a:spLocks/>
                </p:cNvSpPr>
                <p:nvPr/>
              </p:nvSpPr>
              <p:spPr bwMode="auto">
                <a:xfrm>
                  <a:off x="3597" y="2116"/>
                  <a:ext cx="13" cy="6"/>
                </a:xfrm>
                <a:custGeom>
                  <a:avLst/>
                  <a:gdLst>
                    <a:gd name="T0" fmla="*/ 0 w 62"/>
                    <a:gd name="T1" fmla="*/ 0 h 24"/>
                    <a:gd name="T2" fmla="*/ 0 w 62"/>
                    <a:gd name="T3" fmla="*/ 0 h 24"/>
                    <a:gd name="T4" fmla="*/ 0 w 62"/>
                    <a:gd name="T5" fmla="*/ 0 h 2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2" h="24">
                      <a:moveTo>
                        <a:pt x="0" y="24"/>
                      </a:moveTo>
                      <a:lnTo>
                        <a:pt x="62" y="9"/>
                      </a:lnTo>
                      <a:lnTo>
                        <a:pt x="62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28" name="Freeform 1148"/>
                <p:cNvSpPr>
                  <a:spLocks/>
                </p:cNvSpPr>
                <p:nvPr/>
              </p:nvSpPr>
              <p:spPr bwMode="auto">
                <a:xfrm>
                  <a:off x="3603" y="2120"/>
                  <a:ext cx="45" cy="6"/>
                </a:xfrm>
                <a:custGeom>
                  <a:avLst/>
                  <a:gdLst>
                    <a:gd name="T0" fmla="*/ 0 w 225"/>
                    <a:gd name="T1" fmla="*/ 0 h 22"/>
                    <a:gd name="T2" fmla="*/ 0 w 225"/>
                    <a:gd name="T3" fmla="*/ 0 h 22"/>
                    <a:gd name="T4" fmla="*/ 0 w 225"/>
                    <a:gd name="T5" fmla="*/ 0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5" h="22">
                      <a:moveTo>
                        <a:pt x="0" y="0"/>
                      </a:moveTo>
                      <a:lnTo>
                        <a:pt x="176" y="22"/>
                      </a:lnTo>
                      <a:lnTo>
                        <a:pt x="225" y="9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29" name="Line 1149"/>
                <p:cNvSpPr>
                  <a:spLocks noChangeShapeType="1"/>
                </p:cNvSpPr>
                <p:nvPr/>
              </p:nvSpPr>
              <p:spPr bwMode="auto">
                <a:xfrm>
                  <a:off x="3648" y="2090"/>
                  <a:ext cx="1" cy="15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30" name="Freeform 1150"/>
                <p:cNvSpPr>
                  <a:spLocks/>
                </p:cNvSpPr>
                <p:nvPr/>
              </p:nvSpPr>
              <p:spPr bwMode="auto">
                <a:xfrm>
                  <a:off x="3552" y="2228"/>
                  <a:ext cx="69" cy="31"/>
                </a:xfrm>
                <a:custGeom>
                  <a:avLst/>
                  <a:gdLst>
                    <a:gd name="T0" fmla="*/ 0 w 343"/>
                    <a:gd name="T1" fmla="*/ 0 h 126"/>
                    <a:gd name="T2" fmla="*/ 0 w 343"/>
                    <a:gd name="T3" fmla="*/ 0 h 126"/>
                    <a:gd name="T4" fmla="*/ 0 w 343"/>
                    <a:gd name="T5" fmla="*/ 0 h 12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43" h="126">
                      <a:moveTo>
                        <a:pt x="343" y="126"/>
                      </a:moveTo>
                      <a:lnTo>
                        <a:pt x="0" y="6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31" name="Freeform 1151"/>
                <p:cNvSpPr>
                  <a:spLocks/>
                </p:cNvSpPr>
                <p:nvPr/>
              </p:nvSpPr>
              <p:spPr bwMode="auto">
                <a:xfrm>
                  <a:off x="3543" y="2129"/>
                  <a:ext cx="1" cy="87"/>
                </a:xfrm>
                <a:custGeom>
                  <a:avLst/>
                  <a:gdLst>
                    <a:gd name="T0" fmla="*/ 0 w 8"/>
                    <a:gd name="T1" fmla="*/ 0 h 347"/>
                    <a:gd name="T2" fmla="*/ 0 w 8"/>
                    <a:gd name="T3" fmla="*/ 0 h 347"/>
                    <a:gd name="T4" fmla="*/ 0 w 8"/>
                    <a:gd name="T5" fmla="*/ 0 h 34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8" h="347">
                      <a:moveTo>
                        <a:pt x="8" y="347"/>
                      </a:moveTo>
                      <a:lnTo>
                        <a:pt x="0" y="33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32" name="Freeform 1152"/>
                <p:cNvSpPr>
                  <a:spLocks/>
                </p:cNvSpPr>
                <p:nvPr/>
              </p:nvSpPr>
              <p:spPr bwMode="auto">
                <a:xfrm>
                  <a:off x="3543" y="2154"/>
                  <a:ext cx="75" cy="39"/>
                </a:xfrm>
                <a:custGeom>
                  <a:avLst/>
                  <a:gdLst>
                    <a:gd name="T0" fmla="*/ 0 w 374"/>
                    <a:gd name="T1" fmla="*/ 0 h 156"/>
                    <a:gd name="T2" fmla="*/ 0 w 374"/>
                    <a:gd name="T3" fmla="*/ 0 h 156"/>
                    <a:gd name="T4" fmla="*/ 0 w 374"/>
                    <a:gd name="T5" fmla="*/ 0 h 156"/>
                    <a:gd name="T6" fmla="*/ 0 w 374"/>
                    <a:gd name="T7" fmla="*/ 0 h 156"/>
                    <a:gd name="T8" fmla="*/ 0 w 374"/>
                    <a:gd name="T9" fmla="*/ 0 h 156"/>
                    <a:gd name="T10" fmla="*/ 0 w 374"/>
                    <a:gd name="T11" fmla="*/ 0 h 156"/>
                    <a:gd name="T12" fmla="*/ 0 w 374"/>
                    <a:gd name="T13" fmla="*/ 0 h 156"/>
                    <a:gd name="T14" fmla="*/ 0 w 374"/>
                    <a:gd name="T15" fmla="*/ 0 h 15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74" h="156">
                      <a:moveTo>
                        <a:pt x="8" y="0"/>
                      </a:moveTo>
                      <a:lnTo>
                        <a:pt x="8" y="24"/>
                      </a:lnTo>
                      <a:lnTo>
                        <a:pt x="330" y="69"/>
                      </a:lnTo>
                      <a:lnTo>
                        <a:pt x="374" y="63"/>
                      </a:lnTo>
                      <a:lnTo>
                        <a:pt x="330" y="156"/>
                      </a:lnTo>
                      <a:lnTo>
                        <a:pt x="8" y="109"/>
                      </a:lnTo>
                      <a:lnTo>
                        <a:pt x="0" y="12"/>
                      </a:lnTo>
                      <a:lnTo>
                        <a:pt x="8" y="24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33" name="Freeform 1153"/>
                <p:cNvSpPr>
                  <a:spLocks/>
                </p:cNvSpPr>
                <p:nvPr/>
              </p:nvSpPr>
              <p:spPr bwMode="auto">
                <a:xfrm>
                  <a:off x="3543" y="2181"/>
                  <a:ext cx="75" cy="42"/>
                </a:xfrm>
                <a:custGeom>
                  <a:avLst/>
                  <a:gdLst>
                    <a:gd name="T0" fmla="*/ 0 w 374"/>
                    <a:gd name="T1" fmla="*/ 0 h 168"/>
                    <a:gd name="T2" fmla="*/ 0 w 374"/>
                    <a:gd name="T3" fmla="*/ 0 h 168"/>
                    <a:gd name="T4" fmla="*/ 0 w 374"/>
                    <a:gd name="T5" fmla="*/ 0 h 168"/>
                    <a:gd name="T6" fmla="*/ 0 w 374"/>
                    <a:gd name="T7" fmla="*/ 0 h 168"/>
                    <a:gd name="T8" fmla="*/ 0 w 374"/>
                    <a:gd name="T9" fmla="*/ 0 h 168"/>
                    <a:gd name="T10" fmla="*/ 0 w 374"/>
                    <a:gd name="T11" fmla="*/ 0 h 168"/>
                    <a:gd name="T12" fmla="*/ 0 w 374"/>
                    <a:gd name="T13" fmla="*/ 0 h 168"/>
                    <a:gd name="T14" fmla="*/ 0 w 374"/>
                    <a:gd name="T15" fmla="*/ 0 h 16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74" h="168">
                      <a:moveTo>
                        <a:pt x="8" y="0"/>
                      </a:moveTo>
                      <a:lnTo>
                        <a:pt x="8" y="27"/>
                      </a:lnTo>
                      <a:lnTo>
                        <a:pt x="330" y="77"/>
                      </a:lnTo>
                      <a:lnTo>
                        <a:pt x="374" y="72"/>
                      </a:lnTo>
                      <a:lnTo>
                        <a:pt x="330" y="168"/>
                      </a:lnTo>
                      <a:lnTo>
                        <a:pt x="8" y="116"/>
                      </a:lnTo>
                      <a:lnTo>
                        <a:pt x="0" y="17"/>
                      </a:lnTo>
                      <a:lnTo>
                        <a:pt x="8" y="27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34" name="Line 1154"/>
                <p:cNvSpPr>
                  <a:spLocks noChangeShapeType="1"/>
                </p:cNvSpPr>
                <p:nvPr/>
              </p:nvSpPr>
              <p:spPr bwMode="auto">
                <a:xfrm>
                  <a:off x="3544" y="2210"/>
                  <a:ext cx="1" cy="6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35" name="Line 1155"/>
                <p:cNvSpPr>
                  <a:spLocks noChangeShapeType="1"/>
                </p:cNvSpPr>
                <p:nvPr/>
              </p:nvSpPr>
              <p:spPr bwMode="auto">
                <a:xfrm>
                  <a:off x="3609" y="2223"/>
                  <a:ext cx="1" cy="6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36" name="Line 1156"/>
                <p:cNvSpPr>
                  <a:spLocks noChangeShapeType="1"/>
                </p:cNvSpPr>
                <p:nvPr/>
              </p:nvSpPr>
              <p:spPr bwMode="auto">
                <a:xfrm flipV="1">
                  <a:off x="3609" y="2193"/>
                  <a:ext cx="1" cy="7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37" name="Line 1157"/>
                <p:cNvSpPr>
                  <a:spLocks noChangeShapeType="1"/>
                </p:cNvSpPr>
                <p:nvPr/>
              </p:nvSpPr>
              <p:spPr bwMode="auto">
                <a:xfrm flipV="1">
                  <a:off x="3609" y="2165"/>
                  <a:ext cx="1" cy="6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38" name="Freeform 1158"/>
                <p:cNvSpPr>
                  <a:spLocks/>
                </p:cNvSpPr>
                <p:nvPr/>
              </p:nvSpPr>
              <p:spPr bwMode="auto">
                <a:xfrm>
                  <a:off x="3569" y="2084"/>
                  <a:ext cx="43" cy="16"/>
                </a:xfrm>
                <a:custGeom>
                  <a:avLst/>
                  <a:gdLst>
                    <a:gd name="T0" fmla="*/ 0 w 219"/>
                    <a:gd name="T1" fmla="*/ 0 h 63"/>
                    <a:gd name="T2" fmla="*/ 0 w 219"/>
                    <a:gd name="T3" fmla="*/ 0 h 63"/>
                    <a:gd name="T4" fmla="*/ 0 w 219"/>
                    <a:gd name="T5" fmla="*/ 0 h 63"/>
                    <a:gd name="T6" fmla="*/ 0 w 219"/>
                    <a:gd name="T7" fmla="*/ 0 h 6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9" h="63">
                      <a:moveTo>
                        <a:pt x="213" y="63"/>
                      </a:moveTo>
                      <a:lnTo>
                        <a:pt x="219" y="22"/>
                      </a:lnTo>
                      <a:lnTo>
                        <a:pt x="8" y="0"/>
                      </a:lnTo>
                      <a:lnTo>
                        <a:pt x="0" y="39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39" name="Line 1159"/>
                <p:cNvSpPr>
                  <a:spLocks noChangeShapeType="1"/>
                </p:cNvSpPr>
                <p:nvPr/>
              </p:nvSpPr>
              <p:spPr bwMode="auto">
                <a:xfrm>
                  <a:off x="3571" y="2085"/>
                  <a:ext cx="40" cy="13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40" name="Freeform 1160"/>
                <p:cNvSpPr>
                  <a:spLocks/>
                </p:cNvSpPr>
                <p:nvPr/>
              </p:nvSpPr>
              <p:spPr bwMode="auto">
                <a:xfrm>
                  <a:off x="3623" y="1991"/>
                  <a:ext cx="64" cy="110"/>
                </a:xfrm>
                <a:custGeom>
                  <a:avLst/>
                  <a:gdLst>
                    <a:gd name="T0" fmla="*/ 0 w 318"/>
                    <a:gd name="T1" fmla="*/ 0 h 438"/>
                    <a:gd name="T2" fmla="*/ 0 w 318"/>
                    <a:gd name="T3" fmla="*/ 0 h 438"/>
                    <a:gd name="T4" fmla="*/ 0 w 318"/>
                    <a:gd name="T5" fmla="*/ 0 h 438"/>
                    <a:gd name="T6" fmla="*/ 0 w 318"/>
                    <a:gd name="T7" fmla="*/ 0 h 438"/>
                    <a:gd name="T8" fmla="*/ 0 w 318"/>
                    <a:gd name="T9" fmla="*/ 0 h 438"/>
                    <a:gd name="T10" fmla="*/ 0 w 318"/>
                    <a:gd name="T11" fmla="*/ 0 h 438"/>
                    <a:gd name="T12" fmla="*/ 0 w 318"/>
                    <a:gd name="T13" fmla="*/ 0 h 43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18" h="438">
                      <a:moveTo>
                        <a:pt x="0" y="425"/>
                      </a:moveTo>
                      <a:lnTo>
                        <a:pt x="32" y="428"/>
                      </a:lnTo>
                      <a:lnTo>
                        <a:pt x="107" y="0"/>
                      </a:lnTo>
                      <a:lnTo>
                        <a:pt x="318" y="83"/>
                      </a:lnTo>
                      <a:lnTo>
                        <a:pt x="318" y="431"/>
                      </a:lnTo>
                      <a:lnTo>
                        <a:pt x="289" y="438"/>
                      </a:lnTo>
                      <a:lnTo>
                        <a:pt x="42" y="371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41" name="Line 1161"/>
                <p:cNvSpPr>
                  <a:spLocks noChangeShapeType="1"/>
                </p:cNvSpPr>
                <p:nvPr/>
              </p:nvSpPr>
              <p:spPr bwMode="auto">
                <a:xfrm flipH="1" flipV="1">
                  <a:off x="3527" y="2072"/>
                  <a:ext cx="105" cy="1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42" name="Freeform 1162"/>
                <p:cNvSpPr>
                  <a:spLocks/>
                </p:cNvSpPr>
                <p:nvPr/>
              </p:nvSpPr>
              <p:spPr bwMode="auto">
                <a:xfrm>
                  <a:off x="3525" y="1985"/>
                  <a:ext cx="120" cy="100"/>
                </a:xfrm>
                <a:custGeom>
                  <a:avLst/>
                  <a:gdLst>
                    <a:gd name="T0" fmla="*/ 0 w 597"/>
                    <a:gd name="T1" fmla="*/ 0 h 399"/>
                    <a:gd name="T2" fmla="*/ 0 w 597"/>
                    <a:gd name="T3" fmla="*/ 0 h 399"/>
                    <a:gd name="T4" fmla="*/ 0 w 597"/>
                    <a:gd name="T5" fmla="*/ 0 h 39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97" h="399">
                      <a:moveTo>
                        <a:pt x="0" y="399"/>
                      </a:moveTo>
                      <a:lnTo>
                        <a:pt x="79" y="0"/>
                      </a:lnTo>
                      <a:lnTo>
                        <a:pt x="597" y="24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43" name="Freeform 1163"/>
                <p:cNvSpPr>
                  <a:spLocks/>
                </p:cNvSpPr>
                <p:nvPr/>
              </p:nvSpPr>
              <p:spPr bwMode="auto">
                <a:xfrm>
                  <a:off x="3621" y="1991"/>
                  <a:ext cx="17" cy="92"/>
                </a:xfrm>
                <a:custGeom>
                  <a:avLst/>
                  <a:gdLst>
                    <a:gd name="T0" fmla="*/ 0 w 82"/>
                    <a:gd name="T1" fmla="*/ 0 h 369"/>
                    <a:gd name="T2" fmla="*/ 0 w 82"/>
                    <a:gd name="T3" fmla="*/ 0 h 369"/>
                    <a:gd name="T4" fmla="*/ 0 w 82"/>
                    <a:gd name="T5" fmla="*/ 0 h 369"/>
                    <a:gd name="T6" fmla="*/ 0 w 82"/>
                    <a:gd name="T7" fmla="*/ 0 h 369"/>
                    <a:gd name="T8" fmla="*/ 0 w 82"/>
                    <a:gd name="T9" fmla="*/ 0 h 36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2" h="369">
                      <a:moveTo>
                        <a:pt x="82" y="0"/>
                      </a:moveTo>
                      <a:lnTo>
                        <a:pt x="13" y="369"/>
                      </a:lnTo>
                      <a:lnTo>
                        <a:pt x="0" y="346"/>
                      </a:lnTo>
                      <a:lnTo>
                        <a:pt x="62" y="8"/>
                      </a:lnTo>
                      <a:lnTo>
                        <a:pt x="72" y="1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44" name="Freeform 1164"/>
                <p:cNvSpPr>
                  <a:spLocks/>
                </p:cNvSpPr>
                <p:nvPr/>
              </p:nvSpPr>
              <p:spPr bwMode="auto">
                <a:xfrm>
                  <a:off x="3554" y="1989"/>
                  <a:ext cx="80" cy="88"/>
                </a:xfrm>
                <a:custGeom>
                  <a:avLst/>
                  <a:gdLst>
                    <a:gd name="T0" fmla="*/ 0 w 396"/>
                    <a:gd name="T1" fmla="*/ 0 h 356"/>
                    <a:gd name="T2" fmla="*/ 0 w 396"/>
                    <a:gd name="T3" fmla="*/ 0 h 356"/>
                    <a:gd name="T4" fmla="*/ 0 w 396"/>
                    <a:gd name="T5" fmla="*/ 0 h 356"/>
                    <a:gd name="T6" fmla="*/ 0 w 396"/>
                    <a:gd name="T7" fmla="*/ 0 h 35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96" h="356">
                      <a:moveTo>
                        <a:pt x="396" y="18"/>
                      </a:moveTo>
                      <a:lnTo>
                        <a:pt x="64" y="0"/>
                      </a:lnTo>
                      <a:lnTo>
                        <a:pt x="0" y="325"/>
                      </a:lnTo>
                      <a:lnTo>
                        <a:pt x="334" y="356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45" name="Freeform 1165"/>
                <p:cNvSpPr>
                  <a:spLocks/>
                </p:cNvSpPr>
                <p:nvPr/>
              </p:nvSpPr>
              <p:spPr bwMode="auto">
                <a:xfrm>
                  <a:off x="3561" y="1999"/>
                  <a:ext cx="63" cy="69"/>
                </a:xfrm>
                <a:custGeom>
                  <a:avLst/>
                  <a:gdLst>
                    <a:gd name="T0" fmla="*/ 0 w 316"/>
                    <a:gd name="T1" fmla="*/ 0 h 278"/>
                    <a:gd name="T2" fmla="*/ 0 w 316"/>
                    <a:gd name="T3" fmla="*/ 0 h 278"/>
                    <a:gd name="T4" fmla="*/ 0 w 316"/>
                    <a:gd name="T5" fmla="*/ 0 h 278"/>
                    <a:gd name="T6" fmla="*/ 0 w 316"/>
                    <a:gd name="T7" fmla="*/ 0 h 278"/>
                    <a:gd name="T8" fmla="*/ 0 w 316"/>
                    <a:gd name="T9" fmla="*/ 0 h 278"/>
                    <a:gd name="T10" fmla="*/ 0 w 316"/>
                    <a:gd name="T11" fmla="*/ 0 h 278"/>
                    <a:gd name="T12" fmla="*/ 0 w 316"/>
                    <a:gd name="T13" fmla="*/ 0 h 278"/>
                    <a:gd name="T14" fmla="*/ 0 w 316"/>
                    <a:gd name="T15" fmla="*/ 0 h 278"/>
                    <a:gd name="T16" fmla="*/ 0 w 316"/>
                    <a:gd name="T17" fmla="*/ 0 h 278"/>
                    <a:gd name="T18" fmla="*/ 0 w 316"/>
                    <a:gd name="T19" fmla="*/ 0 h 278"/>
                    <a:gd name="T20" fmla="*/ 0 w 316"/>
                    <a:gd name="T21" fmla="*/ 0 h 278"/>
                    <a:gd name="T22" fmla="*/ 0 w 316"/>
                    <a:gd name="T23" fmla="*/ 0 h 278"/>
                    <a:gd name="T24" fmla="*/ 0 w 316"/>
                    <a:gd name="T25" fmla="*/ 0 h 278"/>
                    <a:gd name="T26" fmla="*/ 0 w 316"/>
                    <a:gd name="T27" fmla="*/ 0 h 278"/>
                    <a:gd name="T28" fmla="*/ 0 w 316"/>
                    <a:gd name="T29" fmla="*/ 0 h 278"/>
                    <a:gd name="T30" fmla="*/ 0 w 316"/>
                    <a:gd name="T31" fmla="*/ 0 h 27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316" h="278">
                      <a:moveTo>
                        <a:pt x="296" y="270"/>
                      </a:moveTo>
                      <a:lnTo>
                        <a:pt x="297" y="258"/>
                      </a:lnTo>
                      <a:lnTo>
                        <a:pt x="274" y="255"/>
                      </a:lnTo>
                      <a:lnTo>
                        <a:pt x="271" y="268"/>
                      </a:lnTo>
                      <a:lnTo>
                        <a:pt x="268" y="275"/>
                      </a:lnTo>
                      <a:lnTo>
                        <a:pt x="259" y="278"/>
                      </a:lnTo>
                      <a:lnTo>
                        <a:pt x="12" y="256"/>
                      </a:lnTo>
                      <a:lnTo>
                        <a:pt x="5" y="251"/>
                      </a:lnTo>
                      <a:lnTo>
                        <a:pt x="0" y="245"/>
                      </a:lnTo>
                      <a:lnTo>
                        <a:pt x="48" y="9"/>
                      </a:lnTo>
                      <a:lnTo>
                        <a:pt x="51" y="2"/>
                      </a:lnTo>
                      <a:lnTo>
                        <a:pt x="59" y="0"/>
                      </a:lnTo>
                      <a:lnTo>
                        <a:pt x="306" y="12"/>
                      </a:lnTo>
                      <a:lnTo>
                        <a:pt x="314" y="17"/>
                      </a:lnTo>
                      <a:lnTo>
                        <a:pt x="316" y="26"/>
                      </a:lnTo>
                      <a:lnTo>
                        <a:pt x="271" y="268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46" name="Freeform 1166"/>
                <p:cNvSpPr>
                  <a:spLocks/>
                </p:cNvSpPr>
                <p:nvPr/>
              </p:nvSpPr>
              <p:spPr bwMode="auto">
                <a:xfrm>
                  <a:off x="3616" y="2057"/>
                  <a:ext cx="5" cy="3"/>
                </a:xfrm>
                <a:custGeom>
                  <a:avLst/>
                  <a:gdLst>
                    <a:gd name="T0" fmla="*/ 0 w 24"/>
                    <a:gd name="T1" fmla="*/ 0 h 14"/>
                    <a:gd name="T2" fmla="*/ 0 w 24"/>
                    <a:gd name="T3" fmla="*/ 0 h 14"/>
                    <a:gd name="T4" fmla="*/ 0 w 24"/>
                    <a:gd name="T5" fmla="*/ 0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14">
                      <a:moveTo>
                        <a:pt x="0" y="0"/>
                      </a:moveTo>
                      <a:lnTo>
                        <a:pt x="24" y="1"/>
                      </a:lnTo>
                      <a:lnTo>
                        <a:pt x="23" y="14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47" name="Freeform 1167"/>
                <p:cNvSpPr>
                  <a:spLocks/>
                </p:cNvSpPr>
                <p:nvPr/>
              </p:nvSpPr>
              <p:spPr bwMode="auto">
                <a:xfrm>
                  <a:off x="3617" y="2052"/>
                  <a:ext cx="5" cy="3"/>
                </a:xfrm>
                <a:custGeom>
                  <a:avLst/>
                  <a:gdLst>
                    <a:gd name="T0" fmla="*/ 0 w 25"/>
                    <a:gd name="T1" fmla="*/ 0 h 11"/>
                    <a:gd name="T2" fmla="*/ 0 w 25"/>
                    <a:gd name="T3" fmla="*/ 0 h 11"/>
                    <a:gd name="T4" fmla="*/ 0 w 25"/>
                    <a:gd name="T5" fmla="*/ 0 h 1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5" h="11">
                      <a:moveTo>
                        <a:pt x="24" y="11"/>
                      </a:moveTo>
                      <a:lnTo>
                        <a:pt x="25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48" name="Freeform 1168"/>
                <p:cNvSpPr>
                  <a:spLocks/>
                </p:cNvSpPr>
                <p:nvPr/>
              </p:nvSpPr>
              <p:spPr bwMode="auto">
                <a:xfrm>
                  <a:off x="3618" y="2046"/>
                  <a:ext cx="5" cy="3"/>
                </a:xfrm>
                <a:custGeom>
                  <a:avLst/>
                  <a:gdLst>
                    <a:gd name="T0" fmla="*/ 0 w 24"/>
                    <a:gd name="T1" fmla="*/ 0 h 14"/>
                    <a:gd name="T2" fmla="*/ 0 w 24"/>
                    <a:gd name="T3" fmla="*/ 0 h 14"/>
                    <a:gd name="T4" fmla="*/ 0 w 24"/>
                    <a:gd name="T5" fmla="*/ 0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14">
                      <a:moveTo>
                        <a:pt x="0" y="0"/>
                      </a:moveTo>
                      <a:lnTo>
                        <a:pt x="24" y="2"/>
                      </a:lnTo>
                      <a:lnTo>
                        <a:pt x="21" y="14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49" name="Freeform 1169"/>
                <p:cNvSpPr>
                  <a:spLocks/>
                </p:cNvSpPr>
                <p:nvPr/>
              </p:nvSpPr>
              <p:spPr bwMode="auto">
                <a:xfrm>
                  <a:off x="3619" y="2040"/>
                  <a:ext cx="4" cy="4"/>
                </a:xfrm>
                <a:custGeom>
                  <a:avLst/>
                  <a:gdLst>
                    <a:gd name="T0" fmla="*/ 0 w 24"/>
                    <a:gd name="T1" fmla="*/ 0 h 15"/>
                    <a:gd name="T2" fmla="*/ 0 w 24"/>
                    <a:gd name="T3" fmla="*/ 0 h 15"/>
                    <a:gd name="T4" fmla="*/ 0 w 24"/>
                    <a:gd name="T5" fmla="*/ 0 h 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15">
                      <a:moveTo>
                        <a:pt x="23" y="15"/>
                      </a:moveTo>
                      <a:lnTo>
                        <a:pt x="24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50" name="Freeform 1170"/>
                <p:cNvSpPr>
                  <a:spLocks/>
                </p:cNvSpPr>
                <p:nvPr/>
              </p:nvSpPr>
              <p:spPr bwMode="auto">
                <a:xfrm>
                  <a:off x="3620" y="2036"/>
                  <a:ext cx="4" cy="2"/>
                </a:xfrm>
                <a:custGeom>
                  <a:avLst/>
                  <a:gdLst>
                    <a:gd name="T0" fmla="*/ 0 w 24"/>
                    <a:gd name="T1" fmla="*/ 0 h 11"/>
                    <a:gd name="T2" fmla="*/ 0 w 24"/>
                    <a:gd name="T3" fmla="*/ 0 h 11"/>
                    <a:gd name="T4" fmla="*/ 0 w 24"/>
                    <a:gd name="T5" fmla="*/ 0 h 1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11">
                      <a:moveTo>
                        <a:pt x="0" y="0"/>
                      </a:moveTo>
                      <a:lnTo>
                        <a:pt x="24" y="1"/>
                      </a:lnTo>
                      <a:lnTo>
                        <a:pt x="22" y="11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51" name="Freeform 1171"/>
                <p:cNvSpPr>
                  <a:spLocks/>
                </p:cNvSpPr>
                <p:nvPr/>
              </p:nvSpPr>
              <p:spPr bwMode="auto">
                <a:xfrm>
                  <a:off x="3620" y="2031"/>
                  <a:ext cx="5" cy="3"/>
                </a:xfrm>
                <a:custGeom>
                  <a:avLst/>
                  <a:gdLst>
                    <a:gd name="T0" fmla="*/ 0 w 25"/>
                    <a:gd name="T1" fmla="*/ 0 h 11"/>
                    <a:gd name="T2" fmla="*/ 0 w 25"/>
                    <a:gd name="T3" fmla="*/ 0 h 11"/>
                    <a:gd name="T4" fmla="*/ 0 w 25"/>
                    <a:gd name="T5" fmla="*/ 0 h 1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5" h="11">
                      <a:moveTo>
                        <a:pt x="24" y="11"/>
                      </a:moveTo>
                      <a:lnTo>
                        <a:pt x="25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52" name="Freeform 1172"/>
                <p:cNvSpPr>
                  <a:spLocks/>
                </p:cNvSpPr>
                <p:nvPr/>
              </p:nvSpPr>
              <p:spPr bwMode="auto">
                <a:xfrm>
                  <a:off x="3621" y="2025"/>
                  <a:ext cx="4" cy="3"/>
                </a:xfrm>
                <a:custGeom>
                  <a:avLst/>
                  <a:gdLst>
                    <a:gd name="T0" fmla="*/ 0 w 22"/>
                    <a:gd name="T1" fmla="*/ 0 h 12"/>
                    <a:gd name="T2" fmla="*/ 0 w 22"/>
                    <a:gd name="T3" fmla="*/ 0 h 12"/>
                    <a:gd name="T4" fmla="*/ 0 w 22"/>
                    <a:gd name="T5" fmla="*/ 0 h 1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12">
                      <a:moveTo>
                        <a:pt x="0" y="0"/>
                      </a:moveTo>
                      <a:lnTo>
                        <a:pt x="22" y="1"/>
                      </a:lnTo>
                      <a:lnTo>
                        <a:pt x="21" y="12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53" name="Freeform 1173"/>
                <p:cNvSpPr>
                  <a:spLocks/>
                </p:cNvSpPr>
                <p:nvPr/>
              </p:nvSpPr>
              <p:spPr bwMode="auto">
                <a:xfrm>
                  <a:off x="3622" y="2020"/>
                  <a:ext cx="5" cy="3"/>
                </a:xfrm>
                <a:custGeom>
                  <a:avLst/>
                  <a:gdLst>
                    <a:gd name="T0" fmla="*/ 0 w 24"/>
                    <a:gd name="T1" fmla="*/ 0 h 14"/>
                    <a:gd name="T2" fmla="*/ 0 w 24"/>
                    <a:gd name="T3" fmla="*/ 0 h 14"/>
                    <a:gd name="T4" fmla="*/ 0 w 24"/>
                    <a:gd name="T5" fmla="*/ 0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14">
                      <a:moveTo>
                        <a:pt x="21" y="14"/>
                      </a:moveTo>
                      <a:lnTo>
                        <a:pt x="24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54" name="Freeform 1174"/>
                <p:cNvSpPr>
                  <a:spLocks/>
                </p:cNvSpPr>
                <p:nvPr/>
              </p:nvSpPr>
              <p:spPr bwMode="auto">
                <a:xfrm>
                  <a:off x="3622" y="2014"/>
                  <a:ext cx="5" cy="4"/>
                </a:xfrm>
                <a:custGeom>
                  <a:avLst/>
                  <a:gdLst>
                    <a:gd name="T0" fmla="*/ 0 w 25"/>
                    <a:gd name="T1" fmla="*/ 0 h 13"/>
                    <a:gd name="T2" fmla="*/ 0 w 25"/>
                    <a:gd name="T3" fmla="*/ 0 h 13"/>
                    <a:gd name="T4" fmla="*/ 0 w 25"/>
                    <a:gd name="T5" fmla="*/ 0 h 13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5" h="13">
                      <a:moveTo>
                        <a:pt x="0" y="0"/>
                      </a:moveTo>
                      <a:lnTo>
                        <a:pt x="25" y="2"/>
                      </a:lnTo>
                      <a:lnTo>
                        <a:pt x="24" y="13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55" name="Freeform 1175"/>
                <p:cNvSpPr>
                  <a:spLocks/>
                </p:cNvSpPr>
                <p:nvPr/>
              </p:nvSpPr>
              <p:spPr bwMode="auto">
                <a:xfrm>
                  <a:off x="3623" y="2009"/>
                  <a:ext cx="5" cy="4"/>
                </a:xfrm>
                <a:custGeom>
                  <a:avLst/>
                  <a:gdLst>
                    <a:gd name="T0" fmla="*/ 0 w 24"/>
                    <a:gd name="T1" fmla="*/ 0 h 14"/>
                    <a:gd name="T2" fmla="*/ 0 w 24"/>
                    <a:gd name="T3" fmla="*/ 0 h 14"/>
                    <a:gd name="T4" fmla="*/ 0 w 24"/>
                    <a:gd name="T5" fmla="*/ 0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14">
                      <a:moveTo>
                        <a:pt x="21" y="14"/>
                      </a:moveTo>
                      <a:lnTo>
                        <a:pt x="24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56" name="Line 1176"/>
                <p:cNvSpPr>
                  <a:spLocks noChangeShapeType="1"/>
                </p:cNvSpPr>
                <p:nvPr/>
              </p:nvSpPr>
              <p:spPr bwMode="auto">
                <a:xfrm flipH="1" flipV="1">
                  <a:off x="3620" y="2007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57" name="Freeform 1177"/>
                <p:cNvSpPr>
                  <a:spLocks/>
                </p:cNvSpPr>
                <p:nvPr/>
              </p:nvSpPr>
              <p:spPr bwMode="auto">
                <a:xfrm>
                  <a:off x="3567" y="2004"/>
                  <a:ext cx="53" cy="56"/>
                </a:xfrm>
                <a:custGeom>
                  <a:avLst/>
                  <a:gdLst>
                    <a:gd name="T0" fmla="*/ 0 w 263"/>
                    <a:gd name="T1" fmla="*/ 0 h 227"/>
                    <a:gd name="T2" fmla="*/ 0 w 263"/>
                    <a:gd name="T3" fmla="*/ 0 h 227"/>
                    <a:gd name="T4" fmla="*/ 0 w 263"/>
                    <a:gd name="T5" fmla="*/ 0 h 227"/>
                    <a:gd name="T6" fmla="*/ 0 w 263"/>
                    <a:gd name="T7" fmla="*/ 0 h 227"/>
                    <a:gd name="T8" fmla="*/ 0 w 263"/>
                    <a:gd name="T9" fmla="*/ 0 h 227"/>
                    <a:gd name="T10" fmla="*/ 0 w 263"/>
                    <a:gd name="T11" fmla="*/ 0 h 227"/>
                    <a:gd name="T12" fmla="*/ 0 w 263"/>
                    <a:gd name="T13" fmla="*/ 0 h 227"/>
                    <a:gd name="T14" fmla="*/ 0 w 263"/>
                    <a:gd name="T15" fmla="*/ 0 h 227"/>
                    <a:gd name="T16" fmla="*/ 0 w 263"/>
                    <a:gd name="T17" fmla="*/ 0 h 22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3" h="227">
                      <a:moveTo>
                        <a:pt x="263" y="15"/>
                      </a:moveTo>
                      <a:lnTo>
                        <a:pt x="193" y="5"/>
                      </a:lnTo>
                      <a:lnTo>
                        <a:pt x="121" y="0"/>
                      </a:lnTo>
                      <a:lnTo>
                        <a:pt x="51" y="4"/>
                      </a:lnTo>
                      <a:lnTo>
                        <a:pt x="45" y="5"/>
                      </a:lnTo>
                      <a:lnTo>
                        <a:pt x="43" y="8"/>
                      </a:lnTo>
                      <a:lnTo>
                        <a:pt x="24" y="80"/>
                      </a:lnTo>
                      <a:lnTo>
                        <a:pt x="8" y="154"/>
                      </a:lnTo>
                      <a:lnTo>
                        <a:pt x="0" y="227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58" name="Freeform 1178"/>
                <p:cNvSpPr>
                  <a:spLocks/>
                </p:cNvSpPr>
                <p:nvPr/>
              </p:nvSpPr>
              <p:spPr bwMode="auto">
                <a:xfrm>
                  <a:off x="3557" y="2056"/>
                  <a:ext cx="5" cy="4"/>
                </a:xfrm>
                <a:custGeom>
                  <a:avLst/>
                  <a:gdLst>
                    <a:gd name="T0" fmla="*/ 0 w 24"/>
                    <a:gd name="T1" fmla="*/ 0 h 16"/>
                    <a:gd name="T2" fmla="*/ 0 w 24"/>
                    <a:gd name="T3" fmla="*/ 0 h 16"/>
                    <a:gd name="T4" fmla="*/ 0 w 24"/>
                    <a:gd name="T5" fmla="*/ 0 h 1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16">
                      <a:moveTo>
                        <a:pt x="24" y="2"/>
                      </a:moveTo>
                      <a:lnTo>
                        <a:pt x="1" y="0"/>
                      </a:lnTo>
                      <a:lnTo>
                        <a:pt x="0" y="16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59" name="Freeform 1179"/>
                <p:cNvSpPr>
                  <a:spLocks/>
                </p:cNvSpPr>
                <p:nvPr/>
              </p:nvSpPr>
              <p:spPr bwMode="auto">
                <a:xfrm>
                  <a:off x="3558" y="2051"/>
                  <a:ext cx="4" cy="2"/>
                </a:xfrm>
                <a:custGeom>
                  <a:avLst/>
                  <a:gdLst>
                    <a:gd name="T0" fmla="*/ 0 w 21"/>
                    <a:gd name="T1" fmla="*/ 0 h 9"/>
                    <a:gd name="T2" fmla="*/ 0 w 21"/>
                    <a:gd name="T3" fmla="*/ 0 h 9"/>
                    <a:gd name="T4" fmla="*/ 0 w 21"/>
                    <a:gd name="T5" fmla="*/ 0 h 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" h="9">
                      <a:moveTo>
                        <a:pt x="0" y="9"/>
                      </a:moveTo>
                      <a:lnTo>
                        <a:pt x="2" y="0"/>
                      </a:lnTo>
                      <a:lnTo>
                        <a:pt x="21" y="4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60" name="Freeform 1180"/>
                <p:cNvSpPr>
                  <a:spLocks/>
                </p:cNvSpPr>
                <p:nvPr/>
              </p:nvSpPr>
              <p:spPr bwMode="auto">
                <a:xfrm>
                  <a:off x="3559" y="2046"/>
                  <a:ext cx="4" cy="1"/>
                </a:xfrm>
                <a:custGeom>
                  <a:avLst/>
                  <a:gdLst>
                    <a:gd name="T0" fmla="*/ 0 w 21"/>
                    <a:gd name="T1" fmla="*/ 0 h 6"/>
                    <a:gd name="T2" fmla="*/ 0 w 21"/>
                    <a:gd name="T3" fmla="*/ 0 h 6"/>
                    <a:gd name="T4" fmla="*/ 0 w 21"/>
                    <a:gd name="T5" fmla="*/ 0 h 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" h="6">
                      <a:moveTo>
                        <a:pt x="21" y="1"/>
                      </a:moveTo>
                      <a:lnTo>
                        <a:pt x="3" y="0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61" name="Line 1181"/>
                <p:cNvSpPr>
                  <a:spLocks noChangeShapeType="1"/>
                </p:cNvSpPr>
                <p:nvPr/>
              </p:nvSpPr>
              <p:spPr bwMode="auto">
                <a:xfrm flipV="1">
                  <a:off x="3560" y="2040"/>
                  <a:ext cx="1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62" name="Line 1182"/>
                <p:cNvSpPr>
                  <a:spLocks noChangeShapeType="1"/>
                </p:cNvSpPr>
                <p:nvPr/>
              </p:nvSpPr>
              <p:spPr bwMode="auto">
                <a:xfrm>
                  <a:off x="3560" y="2040"/>
                  <a:ext cx="4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63" name="Freeform 1183"/>
                <p:cNvSpPr>
                  <a:spLocks/>
                </p:cNvSpPr>
                <p:nvPr/>
              </p:nvSpPr>
              <p:spPr bwMode="auto">
                <a:xfrm>
                  <a:off x="3560" y="2035"/>
                  <a:ext cx="5" cy="2"/>
                </a:xfrm>
                <a:custGeom>
                  <a:avLst/>
                  <a:gdLst>
                    <a:gd name="T0" fmla="*/ 0 w 22"/>
                    <a:gd name="T1" fmla="*/ 0 h 7"/>
                    <a:gd name="T2" fmla="*/ 0 w 22"/>
                    <a:gd name="T3" fmla="*/ 0 h 7"/>
                    <a:gd name="T4" fmla="*/ 0 w 22"/>
                    <a:gd name="T5" fmla="*/ 0 h 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7">
                      <a:moveTo>
                        <a:pt x="22" y="2"/>
                      </a:moveTo>
                      <a:lnTo>
                        <a:pt x="1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64" name="Freeform 1184"/>
                <p:cNvSpPr>
                  <a:spLocks/>
                </p:cNvSpPr>
                <p:nvPr/>
              </p:nvSpPr>
              <p:spPr bwMode="auto">
                <a:xfrm>
                  <a:off x="3561" y="2030"/>
                  <a:ext cx="4" cy="2"/>
                </a:xfrm>
                <a:custGeom>
                  <a:avLst/>
                  <a:gdLst>
                    <a:gd name="T0" fmla="*/ 0 w 21"/>
                    <a:gd name="T1" fmla="*/ 0 h 6"/>
                    <a:gd name="T2" fmla="*/ 0 w 21"/>
                    <a:gd name="T3" fmla="*/ 0 h 6"/>
                    <a:gd name="T4" fmla="*/ 0 w 21"/>
                    <a:gd name="T5" fmla="*/ 0 h 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" h="6">
                      <a:moveTo>
                        <a:pt x="0" y="6"/>
                      </a:moveTo>
                      <a:lnTo>
                        <a:pt x="3" y="0"/>
                      </a:lnTo>
                      <a:lnTo>
                        <a:pt x="21" y="2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65" name="Freeform 1185"/>
                <p:cNvSpPr>
                  <a:spLocks/>
                </p:cNvSpPr>
                <p:nvPr/>
              </p:nvSpPr>
              <p:spPr bwMode="auto">
                <a:xfrm>
                  <a:off x="3562" y="2026"/>
                  <a:ext cx="4" cy="1"/>
                </a:xfrm>
                <a:custGeom>
                  <a:avLst/>
                  <a:gdLst>
                    <a:gd name="T0" fmla="*/ 0 w 22"/>
                    <a:gd name="T1" fmla="*/ 0 h 6"/>
                    <a:gd name="T2" fmla="*/ 0 w 22"/>
                    <a:gd name="T3" fmla="*/ 0 h 6"/>
                    <a:gd name="T4" fmla="*/ 0 w 22"/>
                    <a:gd name="T5" fmla="*/ 0 h 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6">
                      <a:moveTo>
                        <a:pt x="22" y="1"/>
                      </a:moveTo>
                      <a:lnTo>
                        <a:pt x="0" y="0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66" name="Freeform 1186"/>
                <p:cNvSpPr>
                  <a:spLocks/>
                </p:cNvSpPr>
                <p:nvPr/>
              </p:nvSpPr>
              <p:spPr bwMode="auto">
                <a:xfrm>
                  <a:off x="3563" y="2021"/>
                  <a:ext cx="4" cy="2"/>
                </a:xfrm>
                <a:custGeom>
                  <a:avLst/>
                  <a:gdLst>
                    <a:gd name="T0" fmla="*/ 0 w 21"/>
                    <a:gd name="T1" fmla="*/ 0 h 8"/>
                    <a:gd name="T2" fmla="*/ 0 w 21"/>
                    <a:gd name="T3" fmla="*/ 0 h 8"/>
                    <a:gd name="T4" fmla="*/ 0 w 21"/>
                    <a:gd name="T5" fmla="*/ 0 h 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" h="8">
                      <a:moveTo>
                        <a:pt x="0" y="8"/>
                      </a:moveTo>
                      <a:lnTo>
                        <a:pt x="1" y="0"/>
                      </a:lnTo>
                      <a:lnTo>
                        <a:pt x="21" y="1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67" name="Freeform 1187"/>
                <p:cNvSpPr>
                  <a:spLocks/>
                </p:cNvSpPr>
                <p:nvPr/>
              </p:nvSpPr>
              <p:spPr bwMode="auto">
                <a:xfrm>
                  <a:off x="3564" y="2016"/>
                  <a:ext cx="4" cy="1"/>
                </a:xfrm>
                <a:custGeom>
                  <a:avLst/>
                  <a:gdLst>
                    <a:gd name="T0" fmla="*/ 0 w 20"/>
                    <a:gd name="T1" fmla="*/ 0 h 7"/>
                    <a:gd name="T2" fmla="*/ 0 w 20"/>
                    <a:gd name="T3" fmla="*/ 0 h 7"/>
                    <a:gd name="T4" fmla="*/ 0 w 20"/>
                    <a:gd name="T5" fmla="*/ 0 h 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0" h="7">
                      <a:moveTo>
                        <a:pt x="20" y="1"/>
                      </a:moveTo>
                      <a:lnTo>
                        <a:pt x="0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68" name="Freeform 1188"/>
                <p:cNvSpPr>
                  <a:spLocks/>
                </p:cNvSpPr>
                <p:nvPr/>
              </p:nvSpPr>
              <p:spPr bwMode="auto">
                <a:xfrm>
                  <a:off x="3564" y="2010"/>
                  <a:ext cx="4" cy="2"/>
                </a:xfrm>
                <a:custGeom>
                  <a:avLst/>
                  <a:gdLst>
                    <a:gd name="T0" fmla="*/ 0 w 21"/>
                    <a:gd name="T1" fmla="*/ 0 h 10"/>
                    <a:gd name="T2" fmla="*/ 0 w 21"/>
                    <a:gd name="T3" fmla="*/ 0 h 10"/>
                    <a:gd name="T4" fmla="*/ 0 w 21"/>
                    <a:gd name="T5" fmla="*/ 0 h 1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" h="10">
                      <a:moveTo>
                        <a:pt x="0" y="10"/>
                      </a:moveTo>
                      <a:lnTo>
                        <a:pt x="3" y="0"/>
                      </a:lnTo>
                      <a:lnTo>
                        <a:pt x="21" y="3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69" name="Freeform 1189"/>
                <p:cNvSpPr>
                  <a:spLocks/>
                </p:cNvSpPr>
                <p:nvPr/>
              </p:nvSpPr>
              <p:spPr bwMode="auto">
                <a:xfrm>
                  <a:off x="3565" y="2005"/>
                  <a:ext cx="4" cy="2"/>
                </a:xfrm>
                <a:custGeom>
                  <a:avLst/>
                  <a:gdLst>
                    <a:gd name="T0" fmla="*/ 0 w 21"/>
                    <a:gd name="T1" fmla="*/ 0 h 6"/>
                    <a:gd name="T2" fmla="*/ 0 w 21"/>
                    <a:gd name="T3" fmla="*/ 0 h 6"/>
                    <a:gd name="T4" fmla="*/ 0 w 21"/>
                    <a:gd name="T5" fmla="*/ 0 h 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" h="6">
                      <a:moveTo>
                        <a:pt x="21" y="1"/>
                      </a:moveTo>
                      <a:lnTo>
                        <a:pt x="0" y="0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70" name="Line 1190"/>
                <p:cNvSpPr>
                  <a:spLocks noChangeShapeType="1"/>
                </p:cNvSpPr>
                <p:nvPr/>
              </p:nvSpPr>
              <p:spPr bwMode="auto">
                <a:xfrm flipH="1">
                  <a:off x="3548" y="1987"/>
                  <a:ext cx="15" cy="88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71" name="Line 1191"/>
                <p:cNvSpPr>
                  <a:spLocks noChangeShapeType="1"/>
                </p:cNvSpPr>
                <p:nvPr/>
              </p:nvSpPr>
              <p:spPr bwMode="auto">
                <a:xfrm flipH="1" flipV="1">
                  <a:off x="3554" y="2070"/>
                  <a:ext cx="3" cy="6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72" name="Freeform 1192"/>
                <p:cNvSpPr>
                  <a:spLocks/>
                </p:cNvSpPr>
                <p:nvPr/>
              </p:nvSpPr>
              <p:spPr bwMode="auto">
                <a:xfrm>
                  <a:off x="3628" y="2007"/>
                  <a:ext cx="11" cy="47"/>
                </a:xfrm>
                <a:custGeom>
                  <a:avLst/>
                  <a:gdLst>
                    <a:gd name="T0" fmla="*/ 0 w 53"/>
                    <a:gd name="T1" fmla="*/ 0 h 188"/>
                    <a:gd name="T2" fmla="*/ 0 w 53"/>
                    <a:gd name="T3" fmla="*/ 0 h 188"/>
                    <a:gd name="T4" fmla="*/ 0 w 53"/>
                    <a:gd name="T5" fmla="*/ 0 h 18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3" h="188">
                      <a:moveTo>
                        <a:pt x="0" y="186"/>
                      </a:moveTo>
                      <a:lnTo>
                        <a:pt x="18" y="188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73" name="Line 1193"/>
                <p:cNvSpPr>
                  <a:spLocks noChangeShapeType="1"/>
                </p:cNvSpPr>
                <p:nvPr/>
              </p:nvSpPr>
              <p:spPr bwMode="auto">
                <a:xfrm flipH="1">
                  <a:off x="3635" y="2007"/>
                  <a:ext cx="4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74" name="Line 1194"/>
                <p:cNvSpPr>
                  <a:spLocks noChangeShapeType="1"/>
                </p:cNvSpPr>
                <p:nvPr/>
              </p:nvSpPr>
              <p:spPr bwMode="auto">
                <a:xfrm>
                  <a:off x="3681" y="2100"/>
                  <a:ext cx="1" cy="125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75" name="Freeform 1195"/>
                <p:cNvSpPr>
                  <a:spLocks/>
                </p:cNvSpPr>
                <p:nvPr/>
              </p:nvSpPr>
              <p:spPr bwMode="auto">
                <a:xfrm>
                  <a:off x="3681" y="2121"/>
                  <a:ext cx="16" cy="95"/>
                </a:xfrm>
                <a:custGeom>
                  <a:avLst/>
                  <a:gdLst>
                    <a:gd name="T0" fmla="*/ 0 w 79"/>
                    <a:gd name="T1" fmla="*/ 0 h 377"/>
                    <a:gd name="T2" fmla="*/ 0 w 79"/>
                    <a:gd name="T3" fmla="*/ 0 h 377"/>
                    <a:gd name="T4" fmla="*/ 0 w 79"/>
                    <a:gd name="T5" fmla="*/ 0 h 377"/>
                    <a:gd name="T6" fmla="*/ 0 w 79"/>
                    <a:gd name="T7" fmla="*/ 0 h 377"/>
                    <a:gd name="T8" fmla="*/ 0 w 79"/>
                    <a:gd name="T9" fmla="*/ 0 h 377"/>
                    <a:gd name="T10" fmla="*/ 0 w 79"/>
                    <a:gd name="T11" fmla="*/ 0 h 377"/>
                    <a:gd name="T12" fmla="*/ 0 w 79"/>
                    <a:gd name="T13" fmla="*/ 0 h 377"/>
                    <a:gd name="T14" fmla="*/ 0 w 79"/>
                    <a:gd name="T15" fmla="*/ 0 h 377"/>
                    <a:gd name="T16" fmla="*/ 0 w 79"/>
                    <a:gd name="T17" fmla="*/ 0 h 37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79" h="377">
                      <a:moveTo>
                        <a:pt x="0" y="377"/>
                      </a:moveTo>
                      <a:lnTo>
                        <a:pt x="36" y="365"/>
                      </a:lnTo>
                      <a:lnTo>
                        <a:pt x="79" y="299"/>
                      </a:lnTo>
                      <a:lnTo>
                        <a:pt x="31" y="172"/>
                      </a:lnTo>
                      <a:lnTo>
                        <a:pt x="70" y="111"/>
                      </a:lnTo>
                      <a:lnTo>
                        <a:pt x="27" y="4"/>
                      </a:lnTo>
                      <a:lnTo>
                        <a:pt x="0" y="11"/>
                      </a:lnTo>
                      <a:lnTo>
                        <a:pt x="0" y="0"/>
                      </a:lnTo>
                      <a:lnTo>
                        <a:pt x="27" y="4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89314" name="Group 1196"/>
              <p:cNvGrpSpPr>
                <a:grpSpLocks/>
              </p:cNvGrpSpPr>
              <p:nvPr/>
            </p:nvGrpSpPr>
            <p:grpSpPr bwMode="auto">
              <a:xfrm>
                <a:off x="3546" y="1944"/>
                <a:ext cx="123" cy="166"/>
                <a:chOff x="3546" y="1944"/>
                <a:chExt cx="123" cy="166"/>
              </a:xfrm>
            </p:grpSpPr>
            <p:sp>
              <p:nvSpPr>
                <p:cNvPr id="89315" name="Rectangle 1197"/>
                <p:cNvSpPr>
                  <a:spLocks noChangeArrowheads="1"/>
                </p:cNvSpPr>
                <p:nvPr/>
              </p:nvSpPr>
              <p:spPr bwMode="auto">
                <a:xfrm>
                  <a:off x="3628" y="2013"/>
                  <a:ext cx="41" cy="4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sv-SE" altLang="en-US" sz="2400"/>
                </a:p>
              </p:txBody>
            </p:sp>
            <p:sp>
              <p:nvSpPr>
                <p:cNvPr id="89316" name="Line 1198"/>
                <p:cNvSpPr>
                  <a:spLocks noChangeShapeType="1"/>
                </p:cNvSpPr>
                <p:nvPr/>
              </p:nvSpPr>
              <p:spPr bwMode="auto">
                <a:xfrm>
                  <a:off x="3648" y="2050"/>
                  <a:ext cx="1" cy="6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89317" name="Rectangle 1199"/>
                <p:cNvSpPr>
                  <a:spLocks noChangeArrowheads="1"/>
                </p:cNvSpPr>
                <p:nvPr/>
              </p:nvSpPr>
              <p:spPr bwMode="auto">
                <a:xfrm>
                  <a:off x="3546" y="1944"/>
                  <a:ext cx="41" cy="4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sv-SE" altLang="en-US" sz="2400"/>
                </a:p>
              </p:txBody>
            </p:sp>
            <p:sp>
              <p:nvSpPr>
                <p:cNvPr id="89318" name="Line 1200"/>
                <p:cNvSpPr>
                  <a:spLocks noChangeShapeType="1"/>
                </p:cNvSpPr>
                <p:nvPr/>
              </p:nvSpPr>
              <p:spPr bwMode="auto">
                <a:xfrm>
                  <a:off x="3567" y="1975"/>
                  <a:ext cx="0" cy="1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grpSp>
          <p:nvGrpSpPr>
            <p:cNvPr id="89185" name="Group 1201"/>
            <p:cNvGrpSpPr>
              <a:grpSpLocks/>
            </p:cNvGrpSpPr>
            <p:nvPr/>
          </p:nvGrpSpPr>
          <p:grpSpPr bwMode="auto">
            <a:xfrm>
              <a:off x="5126" y="2143"/>
              <a:ext cx="216" cy="445"/>
              <a:chOff x="3481" y="1944"/>
              <a:chExt cx="216" cy="445"/>
            </a:xfrm>
          </p:grpSpPr>
          <p:grpSp>
            <p:nvGrpSpPr>
              <p:cNvPr id="89250" name="Group 1202"/>
              <p:cNvGrpSpPr>
                <a:grpSpLocks/>
              </p:cNvGrpSpPr>
              <p:nvPr/>
            </p:nvGrpSpPr>
            <p:grpSpPr bwMode="auto">
              <a:xfrm>
                <a:off x="3481" y="2115"/>
                <a:ext cx="216" cy="274"/>
                <a:chOff x="3481" y="1985"/>
                <a:chExt cx="216" cy="274"/>
              </a:xfrm>
            </p:grpSpPr>
            <p:sp>
              <p:nvSpPr>
                <p:cNvPr id="89256" name="Freeform 1203"/>
                <p:cNvSpPr>
                  <a:spLocks/>
                </p:cNvSpPr>
                <p:nvPr/>
              </p:nvSpPr>
              <p:spPr bwMode="auto">
                <a:xfrm>
                  <a:off x="3533" y="2118"/>
                  <a:ext cx="148" cy="128"/>
                </a:xfrm>
                <a:custGeom>
                  <a:avLst/>
                  <a:gdLst>
                    <a:gd name="T0" fmla="*/ 0 w 740"/>
                    <a:gd name="T1" fmla="*/ 0 h 514"/>
                    <a:gd name="T2" fmla="*/ 0 w 740"/>
                    <a:gd name="T3" fmla="*/ 0 h 514"/>
                    <a:gd name="T4" fmla="*/ 0 w 740"/>
                    <a:gd name="T5" fmla="*/ 0 h 514"/>
                    <a:gd name="T6" fmla="*/ 0 w 740"/>
                    <a:gd name="T7" fmla="*/ 0 h 514"/>
                    <a:gd name="T8" fmla="*/ 0 w 740"/>
                    <a:gd name="T9" fmla="*/ 0 h 514"/>
                    <a:gd name="T10" fmla="*/ 0 w 740"/>
                    <a:gd name="T11" fmla="*/ 0 h 514"/>
                    <a:gd name="T12" fmla="*/ 0 w 740"/>
                    <a:gd name="T13" fmla="*/ 0 h 51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740" h="514">
                      <a:moveTo>
                        <a:pt x="740" y="428"/>
                      </a:moveTo>
                      <a:lnTo>
                        <a:pt x="524" y="514"/>
                      </a:lnTo>
                      <a:lnTo>
                        <a:pt x="0" y="422"/>
                      </a:lnTo>
                      <a:lnTo>
                        <a:pt x="0" y="0"/>
                      </a:lnTo>
                      <a:lnTo>
                        <a:pt x="482" y="55"/>
                      </a:lnTo>
                      <a:lnTo>
                        <a:pt x="482" y="494"/>
                      </a:lnTo>
                      <a:lnTo>
                        <a:pt x="0" y="409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57" name="Freeform 1204"/>
                <p:cNvSpPr>
                  <a:spLocks/>
                </p:cNvSpPr>
                <p:nvPr/>
              </p:nvSpPr>
              <p:spPr bwMode="auto">
                <a:xfrm>
                  <a:off x="3543" y="2129"/>
                  <a:ext cx="75" cy="100"/>
                </a:xfrm>
                <a:custGeom>
                  <a:avLst/>
                  <a:gdLst>
                    <a:gd name="T0" fmla="*/ 0 w 374"/>
                    <a:gd name="T1" fmla="*/ 0 h 400"/>
                    <a:gd name="T2" fmla="*/ 0 w 374"/>
                    <a:gd name="T3" fmla="*/ 0 h 400"/>
                    <a:gd name="T4" fmla="*/ 0 w 374"/>
                    <a:gd name="T5" fmla="*/ 0 h 400"/>
                    <a:gd name="T6" fmla="*/ 0 w 374"/>
                    <a:gd name="T7" fmla="*/ 0 h 400"/>
                    <a:gd name="T8" fmla="*/ 0 w 374"/>
                    <a:gd name="T9" fmla="*/ 0 h 400"/>
                    <a:gd name="T10" fmla="*/ 0 w 374"/>
                    <a:gd name="T11" fmla="*/ 0 h 400"/>
                    <a:gd name="T12" fmla="*/ 0 w 374"/>
                    <a:gd name="T13" fmla="*/ 0 h 400"/>
                    <a:gd name="T14" fmla="*/ 0 w 374"/>
                    <a:gd name="T15" fmla="*/ 0 h 4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74" h="400">
                      <a:moveTo>
                        <a:pt x="8" y="347"/>
                      </a:moveTo>
                      <a:lnTo>
                        <a:pt x="330" y="400"/>
                      </a:lnTo>
                      <a:lnTo>
                        <a:pt x="374" y="395"/>
                      </a:lnTo>
                      <a:lnTo>
                        <a:pt x="374" y="46"/>
                      </a:lnTo>
                      <a:lnTo>
                        <a:pt x="330" y="144"/>
                      </a:lnTo>
                      <a:lnTo>
                        <a:pt x="8" y="99"/>
                      </a:lnTo>
                      <a:lnTo>
                        <a:pt x="0" y="0"/>
                      </a:lnTo>
                      <a:lnTo>
                        <a:pt x="374" y="46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58" name="Freeform 1205"/>
                <p:cNvSpPr>
                  <a:spLocks/>
                </p:cNvSpPr>
                <p:nvPr/>
              </p:nvSpPr>
              <p:spPr bwMode="auto">
                <a:xfrm>
                  <a:off x="3629" y="2130"/>
                  <a:ext cx="4" cy="111"/>
                </a:xfrm>
                <a:custGeom>
                  <a:avLst/>
                  <a:gdLst>
                    <a:gd name="T0" fmla="*/ 0 w 17"/>
                    <a:gd name="T1" fmla="*/ 0 h 443"/>
                    <a:gd name="T2" fmla="*/ 0 w 17"/>
                    <a:gd name="T3" fmla="*/ 0 h 443"/>
                    <a:gd name="T4" fmla="*/ 0 w 17"/>
                    <a:gd name="T5" fmla="*/ 0 h 443"/>
                    <a:gd name="T6" fmla="*/ 0 w 17"/>
                    <a:gd name="T7" fmla="*/ 0 h 44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7" h="443">
                      <a:moveTo>
                        <a:pt x="0" y="4"/>
                      </a:moveTo>
                      <a:lnTo>
                        <a:pt x="17" y="0"/>
                      </a:lnTo>
                      <a:lnTo>
                        <a:pt x="17" y="435"/>
                      </a:lnTo>
                      <a:lnTo>
                        <a:pt x="0" y="443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59" name="Freeform 1206"/>
                <p:cNvSpPr>
                  <a:spLocks/>
                </p:cNvSpPr>
                <p:nvPr/>
              </p:nvSpPr>
              <p:spPr bwMode="auto">
                <a:xfrm>
                  <a:off x="3481" y="2095"/>
                  <a:ext cx="158" cy="164"/>
                </a:xfrm>
                <a:custGeom>
                  <a:avLst/>
                  <a:gdLst>
                    <a:gd name="T0" fmla="*/ 0 w 789"/>
                    <a:gd name="T1" fmla="*/ 0 h 656"/>
                    <a:gd name="T2" fmla="*/ 0 w 789"/>
                    <a:gd name="T3" fmla="*/ 0 h 656"/>
                    <a:gd name="T4" fmla="*/ 0 w 789"/>
                    <a:gd name="T5" fmla="*/ 0 h 656"/>
                    <a:gd name="T6" fmla="*/ 0 w 789"/>
                    <a:gd name="T7" fmla="*/ 0 h 656"/>
                    <a:gd name="T8" fmla="*/ 0 w 789"/>
                    <a:gd name="T9" fmla="*/ 0 h 656"/>
                    <a:gd name="T10" fmla="*/ 0 w 789"/>
                    <a:gd name="T11" fmla="*/ 0 h 656"/>
                    <a:gd name="T12" fmla="*/ 0 w 789"/>
                    <a:gd name="T13" fmla="*/ 0 h 656"/>
                    <a:gd name="T14" fmla="*/ 0 w 789"/>
                    <a:gd name="T15" fmla="*/ 0 h 656"/>
                    <a:gd name="T16" fmla="*/ 0 w 789"/>
                    <a:gd name="T17" fmla="*/ 0 h 656"/>
                    <a:gd name="T18" fmla="*/ 0 w 789"/>
                    <a:gd name="T19" fmla="*/ 0 h 656"/>
                    <a:gd name="T20" fmla="*/ 0 w 789"/>
                    <a:gd name="T21" fmla="*/ 0 h 656"/>
                    <a:gd name="T22" fmla="*/ 0 w 789"/>
                    <a:gd name="T23" fmla="*/ 0 h 656"/>
                    <a:gd name="T24" fmla="*/ 0 w 789"/>
                    <a:gd name="T25" fmla="*/ 0 h 656"/>
                    <a:gd name="T26" fmla="*/ 0 w 789"/>
                    <a:gd name="T27" fmla="*/ 0 h 656"/>
                    <a:gd name="T28" fmla="*/ 0 w 789"/>
                    <a:gd name="T29" fmla="*/ 0 h 656"/>
                    <a:gd name="T30" fmla="*/ 0 w 789"/>
                    <a:gd name="T31" fmla="*/ 0 h 656"/>
                    <a:gd name="T32" fmla="*/ 0 w 789"/>
                    <a:gd name="T33" fmla="*/ 0 h 656"/>
                    <a:gd name="T34" fmla="*/ 0 w 789"/>
                    <a:gd name="T35" fmla="*/ 0 h 65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789" h="656">
                      <a:moveTo>
                        <a:pt x="700" y="590"/>
                      </a:moveTo>
                      <a:lnTo>
                        <a:pt x="700" y="656"/>
                      </a:lnTo>
                      <a:lnTo>
                        <a:pt x="789" y="621"/>
                      </a:lnTo>
                      <a:lnTo>
                        <a:pt x="789" y="603"/>
                      </a:lnTo>
                      <a:lnTo>
                        <a:pt x="784" y="605"/>
                      </a:lnTo>
                      <a:lnTo>
                        <a:pt x="784" y="123"/>
                      </a:lnTo>
                      <a:lnTo>
                        <a:pt x="608" y="73"/>
                      </a:lnTo>
                      <a:lnTo>
                        <a:pt x="545" y="88"/>
                      </a:lnTo>
                      <a:lnTo>
                        <a:pt x="545" y="58"/>
                      </a:lnTo>
                      <a:lnTo>
                        <a:pt x="537" y="68"/>
                      </a:lnTo>
                      <a:lnTo>
                        <a:pt x="537" y="78"/>
                      </a:lnTo>
                      <a:lnTo>
                        <a:pt x="543" y="88"/>
                      </a:lnTo>
                      <a:lnTo>
                        <a:pt x="6" y="28"/>
                      </a:lnTo>
                      <a:lnTo>
                        <a:pt x="0" y="19"/>
                      </a:lnTo>
                      <a:lnTo>
                        <a:pt x="2" y="9"/>
                      </a:lnTo>
                      <a:lnTo>
                        <a:pt x="8" y="0"/>
                      </a:lnTo>
                      <a:lnTo>
                        <a:pt x="545" y="58"/>
                      </a:lnTo>
                      <a:lnTo>
                        <a:pt x="744" y="13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60" name="Freeform 1207"/>
                <p:cNvSpPr>
                  <a:spLocks/>
                </p:cNvSpPr>
                <p:nvPr/>
              </p:nvSpPr>
              <p:spPr bwMode="auto">
                <a:xfrm>
                  <a:off x="3483" y="2085"/>
                  <a:ext cx="140" cy="15"/>
                </a:xfrm>
                <a:custGeom>
                  <a:avLst/>
                  <a:gdLst>
                    <a:gd name="T0" fmla="*/ 0 w 704"/>
                    <a:gd name="T1" fmla="*/ 0 h 60"/>
                    <a:gd name="T2" fmla="*/ 0 w 704"/>
                    <a:gd name="T3" fmla="*/ 0 h 60"/>
                    <a:gd name="T4" fmla="*/ 0 w 704"/>
                    <a:gd name="T5" fmla="*/ 0 h 60"/>
                    <a:gd name="T6" fmla="*/ 0 w 704"/>
                    <a:gd name="T7" fmla="*/ 0 h 60"/>
                    <a:gd name="T8" fmla="*/ 0 w 704"/>
                    <a:gd name="T9" fmla="*/ 0 h 60"/>
                    <a:gd name="T10" fmla="*/ 0 w 704"/>
                    <a:gd name="T11" fmla="*/ 0 h 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704" h="60">
                      <a:moveTo>
                        <a:pt x="704" y="50"/>
                      </a:moveTo>
                      <a:lnTo>
                        <a:pt x="658" y="60"/>
                      </a:lnTo>
                      <a:lnTo>
                        <a:pt x="223" y="15"/>
                      </a:lnTo>
                      <a:lnTo>
                        <a:pt x="272" y="6"/>
                      </a:lnTo>
                      <a:lnTo>
                        <a:pt x="214" y="0"/>
                      </a:lnTo>
                      <a:lnTo>
                        <a:pt x="0" y="4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61" name="Freeform 1208"/>
                <p:cNvSpPr>
                  <a:spLocks/>
                </p:cNvSpPr>
                <p:nvPr/>
              </p:nvSpPr>
              <p:spPr bwMode="auto">
                <a:xfrm>
                  <a:off x="3494" y="2104"/>
                  <a:ext cx="25" cy="14"/>
                </a:xfrm>
                <a:custGeom>
                  <a:avLst/>
                  <a:gdLst>
                    <a:gd name="T0" fmla="*/ 0 w 124"/>
                    <a:gd name="T1" fmla="*/ 0 h 56"/>
                    <a:gd name="T2" fmla="*/ 0 w 124"/>
                    <a:gd name="T3" fmla="*/ 0 h 56"/>
                    <a:gd name="T4" fmla="*/ 0 w 124"/>
                    <a:gd name="T5" fmla="*/ 0 h 56"/>
                    <a:gd name="T6" fmla="*/ 0 w 124"/>
                    <a:gd name="T7" fmla="*/ 0 h 5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24" h="56">
                      <a:moveTo>
                        <a:pt x="0" y="0"/>
                      </a:moveTo>
                      <a:lnTo>
                        <a:pt x="0" y="41"/>
                      </a:lnTo>
                      <a:lnTo>
                        <a:pt x="124" y="56"/>
                      </a:lnTo>
                      <a:lnTo>
                        <a:pt x="124" y="14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62" name="Line 1209"/>
                <p:cNvSpPr>
                  <a:spLocks noChangeShapeType="1"/>
                </p:cNvSpPr>
                <p:nvPr/>
              </p:nvSpPr>
              <p:spPr bwMode="auto">
                <a:xfrm flipV="1">
                  <a:off x="3519" y="2111"/>
                  <a:ext cx="26" cy="7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63" name="Freeform 1210"/>
                <p:cNvSpPr>
                  <a:spLocks/>
                </p:cNvSpPr>
                <p:nvPr/>
              </p:nvSpPr>
              <p:spPr bwMode="auto">
                <a:xfrm>
                  <a:off x="3541" y="2112"/>
                  <a:ext cx="56" cy="10"/>
                </a:xfrm>
                <a:custGeom>
                  <a:avLst/>
                  <a:gdLst>
                    <a:gd name="T0" fmla="*/ 0 w 280"/>
                    <a:gd name="T1" fmla="*/ 0 h 40"/>
                    <a:gd name="T2" fmla="*/ 0 w 280"/>
                    <a:gd name="T3" fmla="*/ 0 h 40"/>
                    <a:gd name="T4" fmla="*/ 0 w 280"/>
                    <a:gd name="T5" fmla="*/ 0 h 40"/>
                    <a:gd name="T6" fmla="*/ 0 w 280"/>
                    <a:gd name="T7" fmla="*/ 0 h 40"/>
                    <a:gd name="T8" fmla="*/ 0 w 28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80" h="40">
                      <a:moveTo>
                        <a:pt x="0" y="0"/>
                      </a:moveTo>
                      <a:lnTo>
                        <a:pt x="198" y="21"/>
                      </a:lnTo>
                      <a:lnTo>
                        <a:pt x="198" y="31"/>
                      </a:lnTo>
                      <a:lnTo>
                        <a:pt x="280" y="40"/>
                      </a:lnTo>
                      <a:lnTo>
                        <a:pt x="280" y="11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64" name="Freeform 1211"/>
                <p:cNvSpPr>
                  <a:spLocks/>
                </p:cNvSpPr>
                <p:nvPr/>
              </p:nvSpPr>
              <p:spPr bwMode="auto">
                <a:xfrm>
                  <a:off x="3597" y="2116"/>
                  <a:ext cx="13" cy="6"/>
                </a:xfrm>
                <a:custGeom>
                  <a:avLst/>
                  <a:gdLst>
                    <a:gd name="T0" fmla="*/ 0 w 62"/>
                    <a:gd name="T1" fmla="*/ 0 h 24"/>
                    <a:gd name="T2" fmla="*/ 0 w 62"/>
                    <a:gd name="T3" fmla="*/ 0 h 24"/>
                    <a:gd name="T4" fmla="*/ 0 w 62"/>
                    <a:gd name="T5" fmla="*/ 0 h 2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2" h="24">
                      <a:moveTo>
                        <a:pt x="0" y="24"/>
                      </a:moveTo>
                      <a:lnTo>
                        <a:pt x="62" y="9"/>
                      </a:lnTo>
                      <a:lnTo>
                        <a:pt x="62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65" name="Freeform 1212"/>
                <p:cNvSpPr>
                  <a:spLocks/>
                </p:cNvSpPr>
                <p:nvPr/>
              </p:nvSpPr>
              <p:spPr bwMode="auto">
                <a:xfrm>
                  <a:off x="3603" y="2120"/>
                  <a:ext cx="45" cy="6"/>
                </a:xfrm>
                <a:custGeom>
                  <a:avLst/>
                  <a:gdLst>
                    <a:gd name="T0" fmla="*/ 0 w 225"/>
                    <a:gd name="T1" fmla="*/ 0 h 22"/>
                    <a:gd name="T2" fmla="*/ 0 w 225"/>
                    <a:gd name="T3" fmla="*/ 0 h 22"/>
                    <a:gd name="T4" fmla="*/ 0 w 225"/>
                    <a:gd name="T5" fmla="*/ 0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5" h="22">
                      <a:moveTo>
                        <a:pt x="0" y="0"/>
                      </a:moveTo>
                      <a:lnTo>
                        <a:pt x="176" y="22"/>
                      </a:lnTo>
                      <a:lnTo>
                        <a:pt x="225" y="9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66" name="Line 1213"/>
                <p:cNvSpPr>
                  <a:spLocks noChangeShapeType="1"/>
                </p:cNvSpPr>
                <p:nvPr/>
              </p:nvSpPr>
              <p:spPr bwMode="auto">
                <a:xfrm>
                  <a:off x="3648" y="2090"/>
                  <a:ext cx="1" cy="15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67" name="Freeform 1214"/>
                <p:cNvSpPr>
                  <a:spLocks/>
                </p:cNvSpPr>
                <p:nvPr/>
              </p:nvSpPr>
              <p:spPr bwMode="auto">
                <a:xfrm>
                  <a:off x="3552" y="2228"/>
                  <a:ext cx="69" cy="31"/>
                </a:xfrm>
                <a:custGeom>
                  <a:avLst/>
                  <a:gdLst>
                    <a:gd name="T0" fmla="*/ 0 w 343"/>
                    <a:gd name="T1" fmla="*/ 0 h 126"/>
                    <a:gd name="T2" fmla="*/ 0 w 343"/>
                    <a:gd name="T3" fmla="*/ 0 h 126"/>
                    <a:gd name="T4" fmla="*/ 0 w 343"/>
                    <a:gd name="T5" fmla="*/ 0 h 12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43" h="126">
                      <a:moveTo>
                        <a:pt x="343" y="126"/>
                      </a:moveTo>
                      <a:lnTo>
                        <a:pt x="0" y="6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68" name="Freeform 1215"/>
                <p:cNvSpPr>
                  <a:spLocks/>
                </p:cNvSpPr>
                <p:nvPr/>
              </p:nvSpPr>
              <p:spPr bwMode="auto">
                <a:xfrm>
                  <a:off x="3543" y="2129"/>
                  <a:ext cx="1" cy="87"/>
                </a:xfrm>
                <a:custGeom>
                  <a:avLst/>
                  <a:gdLst>
                    <a:gd name="T0" fmla="*/ 0 w 8"/>
                    <a:gd name="T1" fmla="*/ 0 h 347"/>
                    <a:gd name="T2" fmla="*/ 0 w 8"/>
                    <a:gd name="T3" fmla="*/ 0 h 347"/>
                    <a:gd name="T4" fmla="*/ 0 w 8"/>
                    <a:gd name="T5" fmla="*/ 0 h 34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8" h="347">
                      <a:moveTo>
                        <a:pt x="8" y="347"/>
                      </a:moveTo>
                      <a:lnTo>
                        <a:pt x="0" y="33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69" name="Freeform 1216"/>
                <p:cNvSpPr>
                  <a:spLocks/>
                </p:cNvSpPr>
                <p:nvPr/>
              </p:nvSpPr>
              <p:spPr bwMode="auto">
                <a:xfrm>
                  <a:off x="3543" y="2154"/>
                  <a:ext cx="75" cy="39"/>
                </a:xfrm>
                <a:custGeom>
                  <a:avLst/>
                  <a:gdLst>
                    <a:gd name="T0" fmla="*/ 0 w 374"/>
                    <a:gd name="T1" fmla="*/ 0 h 156"/>
                    <a:gd name="T2" fmla="*/ 0 w 374"/>
                    <a:gd name="T3" fmla="*/ 0 h 156"/>
                    <a:gd name="T4" fmla="*/ 0 w 374"/>
                    <a:gd name="T5" fmla="*/ 0 h 156"/>
                    <a:gd name="T6" fmla="*/ 0 w 374"/>
                    <a:gd name="T7" fmla="*/ 0 h 156"/>
                    <a:gd name="T8" fmla="*/ 0 w 374"/>
                    <a:gd name="T9" fmla="*/ 0 h 156"/>
                    <a:gd name="T10" fmla="*/ 0 w 374"/>
                    <a:gd name="T11" fmla="*/ 0 h 156"/>
                    <a:gd name="T12" fmla="*/ 0 w 374"/>
                    <a:gd name="T13" fmla="*/ 0 h 156"/>
                    <a:gd name="T14" fmla="*/ 0 w 374"/>
                    <a:gd name="T15" fmla="*/ 0 h 15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74" h="156">
                      <a:moveTo>
                        <a:pt x="8" y="0"/>
                      </a:moveTo>
                      <a:lnTo>
                        <a:pt x="8" y="24"/>
                      </a:lnTo>
                      <a:lnTo>
                        <a:pt x="330" y="69"/>
                      </a:lnTo>
                      <a:lnTo>
                        <a:pt x="374" y="63"/>
                      </a:lnTo>
                      <a:lnTo>
                        <a:pt x="330" y="156"/>
                      </a:lnTo>
                      <a:lnTo>
                        <a:pt x="8" y="109"/>
                      </a:lnTo>
                      <a:lnTo>
                        <a:pt x="0" y="12"/>
                      </a:lnTo>
                      <a:lnTo>
                        <a:pt x="8" y="24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70" name="Freeform 1217"/>
                <p:cNvSpPr>
                  <a:spLocks/>
                </p:cNvSpPr>
                <p:nvPr/>
              </p:nvSpPr>
              <p:spPr bwMode="auto">
                <a:xfrm>
                  <a:off x="3543" y="2181"/>
                  <a:ext cx="75" cy="42"/>
                </a:xfrm>
                <a:custGeom>
                  <a:avLst/>
                  <a:gdLst>
                    <a:gd name="T0" fmla="*/ 0 w 374"/>
                    <a:gd name="T1" fmla="*/ 0 h 168"/>
                    <a:gd name="T2" fmla="*/ 0 w 374"/>
                    <a:gd name="T3" fmla="*/ 0 h 168"/>
                    <a:gd name="T4" fmla="*/ 0 w 374"/>
                    <a:gd name="T5" fmla="*/ 0 h 168"/>
                    <a:gd name="T6" fmla="*/ 0 w 374"/>
                    <a:gd name="T7" fmla="*/ 0 h 168"/>
                    <a:gd name="T8" fmla="*/ 0 w 374"/>
                    <a:gd name="T9" fmla="*/ 0 h 168"/>
                    <a:gd name="T10" fmla="*/ 0 w 374"/>
                    <a:gd name="T11" fmla="*/ 0 h 168"/>
                    <a:gd name="T12" fmla="*/ 0 w 374"/>
                    <a:gd name="T13" fmla="*/ 0 h 168"/>
                    <a:gd name="T14" fmla="*/ 0 w 374"/>
                    <a:gd name="T15" fmla="*/ 0 h 16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74" h="168">
                      <a:moveTo>
                        <a:pt x="8" y="0"/>
                      </a:moveTo>
                      <a:lnTo>
                        <a:pt x="8" y="27"/>
                      </a:lnTo>
                      <a:lnTo>
                        <a:pt x="330" y="77"/>
                      </a:lnTo>
                      <a:lnTo>
                        <a:pt x="374" y="72"/>
                      </a:lnTo>
                      <a:lnTo>
                        <a:pt x="330" y="168"/>
                      </a:lnTo>
                      <a:lnTo>
                        <a:pt x="8" y="116"/>
                      </a:lnTo>
                      <a:lnTo>
                        <a:pt x="0" y="17"/>
                      </a:lnTo>
                      <a:lnTo>
                        <a:pt x="8" y="27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71" name="Line 1218"/>
                <p:cNvSpPr>
                  <a:spLocks noChangeShapeType="1"/>
                </p:cNvSpPr>
                <p:nvPr/>
              </p:nvSpPr>
              <p:spPr bwMode="auto">
                <a:xfrm>
                  <a:off x="3544" y="2210"/>
                  <a:ext cx="1" cy="6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72" name="Line 1219"/>
                <p:cNvSpPr>
                  <a:spLocks noChangeShapeType="1"/>
                </p:cNvSpPr>
                <p:nvPr/>
              </p:nvSpPr>
              <p:spPr bwMode="auto">
                <a:xfrm>
                  <a:off x="3609" y="2223"/>
                  <a:ext cx="1" cy="6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73" name="Line 1220"/>
                <p:cNvSpPr>
                  <a:spLocks noChangeShapeType="1"/>
                </p:cNvSpPr>
                <p:nvPr/>
              </p:nvSpPr>
              <p:spPr bwMode="auto">
                <a:xfrm flipV="1">
                  <a:off x="3609" y="2193"/>
                  <a:ext cx="1" cy="7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74" name="Line 1221"/>
                <p:cNvSpPr>
                  <a:spLocks noChangeShapeType="1"/>
                </p:cNvSpPr>
                <p:nvPr/>
              </p:nvSpPr>
              <p:spPr bwMode="auto">
                <a:xfrm flipV="1">
                  <a:off x="3609" y="2165"/>
                  <a:ext cx="1" cy="6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75" name="Freeform 1222"/>
                <p:cNvSpPr>
                  <a:spLocks/>
                </p:cNvSpPr>
                <p:nvPr/>
              </p:nvSpPr>
              <p:spPr bwMode="auto">
                <a:xfrm>
                  <a:off x="3569" y="2084"/>
                  <a:ext cx="43" cy="16"/>
                </a:xfrm>
                <a:custGeom>
                  <a:avLst/>
                  <a:gdLst>
                    <a:gd name="T0" fmla="*/ 0 w 219"/>
                    <a:gd name="T1" fmla="*/ 0 h 63"/>
                    <a:gd name="T2" fmla="*/ 0 w 219"/>
                    <a:gd name="T3" fmla="*/ 0 h 63"/>
                    <a:gd name="T4" fmla="*/ 0 w 219"/>
                    <a:gd name="T5" fmla="*/ 0 h 63"/>
                    <a:gd name="T6" fmla="*/ 0 w 219"/>
                    <a:gd name="T7" fmla="*/ 0 h 6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9" h="63">
                      <a:moveTo>
                        <a:pt x="213" y="63"/>
                      </a:moveTo>
                      <a:lnTo>
                        <a:pt x="219" y="22"/>
                      </a:lnTo>
                      <a:lnTo>
                        <a:pt x="8" y="0"/>
                      </a:lnTo>
                      <a:lnTo>
                        <a:pt x="0" y="39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76" name="Line 1223"/>
                <p:cNvSpPr>
                  <a:spLocks noChangeShapeType="1"/>
                </p:cNvSpPr>
                <p:nvPr/>
              </p:nvSpPr>
              <p:spPr bwMode="auto">
                <a:xfrm>
                  <a:off x="3571" y="2085"/>
                  <a:ext cx="40" cy="13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77" name="Freeform 1224"/>
                <p:cNvSpPr>
                  <a:spLocks/>
                </p:cNvSpPr>
                <p:nvPr/>
              </p:nvSpPr>
              <p:spPr bwMode="auto">
                <a:xfrm>
                  <a:off x="3623" y="1991"/>
                  <a:ext cx="64" cy="110"/>
                </a:xfrm>
                <a:custGeom>
                  <a:avLst/>
                  <a:gdLst>
                    <a:gd name="T0" fmla="*/ 0 w 318"/>
                    <a:gd name="T1" fmla="*/ 0 h 438"/>
                    <a:gd name="T2" fmla="*/ 0 w 318"/>
                    <a:gd name="T3" fmla="*/ 0 h 438"/>
                    <a:gd name="T4" fmla="*/ 0 w 318"/>
                    <a:gd name="T5" fmla="*/ 0 h 438"/>
                    <a:gd name="T6" fmla="*/ 0 w 318"/>
                    <a:gd name="T7" fmla="*/ 0 h 438"/>
                    <a:gd name="T8" fmla="*/ 0 w 318"/>
                    <a:gd name="T9" fmla="*/ 0 h 438"/>
                    <a:gd name="T10" fmla="*/ 0 w 318"/>
                    <a:gd name="T11" fmla="*/ 0 h 438"/>
                    <a:gd name="T12" fmla="*/ 0 w 318"/>
                    <a:gd name="T13" fmla="*/ 0 h 43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18" h="438">
                      <a:moveTo>
                        <a:pt x="0" y="425"/>
                      </a:moveTo>
                      <a:lnTo>
                        <a:pt x="32" y="428"/>
                      </a:lnTo>
                      <a:lnTo>
                        <a:pt x="107" y="0"/>
                      </a:lnTo>
                      <a:lnTo>
                        <a:pt x="318" y="83"/>
                      </a:lnTo>
                      <a:lnTo>
                        <a:pt x="318" y="431"/>
                      </a:lnTo>
                      <a:lnTo>
                        <a:pt x="289" y="438"/>
                      </a:lnTo>
                      <a:lnTo>
                        <a:pt x="42" y="371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78" name="Line 1225"/>
                <p:cNvSpPr>
                  <a:spLocks noChangeShapeType="1"/>
                </p:cNvSpPr>
                <p:nvPr/>
              </p:nvSpPr>
              <p:spPr bwMode="auto">
                <a:xfrm flipH="1" flipV="1">
                  <a:off x="3527" y="2072"/>
                  <a:ext cx="105" cy="1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79" name="Freeform 1226"/>
                <p:cNvSpPr>
                  <a:spLocks/>
                </p:cNvSpPr>
                <p:nvPr/>
              </p:nvSpPr>
              <p:spPr bwMode="auto">
                <a:xfrm>
                  <a:off x="3525" y="1985"/>
                  <a:ext cx="120" cy="100"/>
                </a:xfrm>
                <a:custGeom>
                  <a:avLst/>
                  <a:gdLst>
                    <a:gd name="T0" fmla="*/ 0 w 597"/>
                    <a:gd name="T1" fmla="*/ 0 h 399"/>
                    <a:gd name="T2" fmla="*/ 0 w 597"/>
                    <a:gd name="T3" fmla="*/ 0 h 399"/>
                    <a:gd name="T4" fmla="*/ 0 w 597"/>
                    <a:gd name="T5" fmla="*/ 0 h 39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97" h="399">
                      <a:moveTo>
                        <a:pt x="0" y="399"/>
                      </a:moveTo>
                      <a:lnTo>
                        <a:pt x="79" y="0"/>
                      </a:lnTo>
                      <a:lnTo>
                        <a:pt x="597" y="24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80" name="Freeform 1227"/>
                <p:cNvSpPr>
                  <a:spLocks/>
                </p:cNvSpPr>
                <p:nvPr/>
              </p:nvSpPr>
              <p:spPr bwMode="auto">
                <a:xfrm>
                  <a:off x="3621" y="1991"/>
                  <a:ext cx="17" cy="92"/>
                </a:xfrm>
                <a:custGeom>
                  <a:avLst/>
                  <a:gdLst>
                    <a:gd name="T0" fmla="*/ 0 w 82"/>
                    <a:gd name="T1" fmla="*/ 0 h 369"/>
                    <a:gd name="T2" fmla="*/ 0 w 82"/>
                    <a:gd name="T3" fmla="*/ 0 h 369"/>
                    <a:gd name="T4" fmla="*/ 0 w 82"/>
                    <a:gd name="T5" fmla="*/ 0 h 369"/>
                    <a:gd name="T6" fmla="*/ 0 w 82"/>
                    <a:gd name="T7" fmla="*/ 0 h 369"/>
                    <a:gd name="T8" fmla="*/ 0 w 82"/>
                    <a:gd name="T9" fmla="*/ 0 h 36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2" h="369">
                      <a:moveTo>
                        <a:pt x="82" y="0"/>
                      </a:moveTo>
                      <a:lnTo>
                        <a:pt x="13" y="369"/>
                      </a:lnTo>
                      <a:lnTo>
                        <a:pt x="0" y="346"/>
                      </a:lnTo>
                      <a:lnTo>
                        <a:pt x="62" y="8"/>
                      </a:lnTo>
                      <a:lnTo>
                        <a:pt x="72" y="1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81" name="Freeform 1228"/>
                <p:cNvSpPr>
                  <a:spLocks/>
                </p:cNvSpPr>
                <p:nvPr/>
              </p:nvSpPr>
              <p:spPr bwMode="auto">
                <a:xfrm>
                  <a:off x="3554" y="1989"/>
                  <a:ext cx="80" cy="88"/>
                </a:xfrm>
                <a:custGeom>
                  <a:avLst/>
                  <a:gdLst>
                    <a:gd name="T0" fmla="*/ 0 w 396"/>
                    <a:gd name="T1" fmla="*/ 0 h 356"/>
                    <a:gd name="T2" fmla="*/ 0 w 396"/>
                    <a:gd name="T3" fmla="*/ 0 h 356"/>
                    <a:gd name="T4" fmla="*/ 0 w 396"/>
                    <a:gd name="T5" fmla="*/ 0 h 356"/>
                    <a:gd name="T6" fmla="*/ 0 w 396"/>
                    <a:gd name="T7" fmla="*/ 0 h 35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96" h="356">
                      <a:moveTo>
                        <a:pt x="396" y="18"/>
                      </a:moveTo>
                      <a:lnTo>
                        <a:pt x="64" y="0"/>
                      </a:lnTo>
                      <a:lnTo>
                        <a:pt x="0" y="325"/>
                      </a:lnTo>
                      <a:lnTo>
                        <a:pt x="334" y="356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82" name="Freeform 1229"/>
                <p:cNvSpPr>
                  <a:spLocks/>
                </p:cNvSpPr>
                <p:nvPr/>
              </p:nvSpPr>
              <p:spPr bwMode="auto">
                <a:xfrm>
                  <a:off x="3561" y="1999"/>
                  <a:ext cx="63" cy="69"/>
                </a:xfrm>
                <a:custGeom>
                  <a:avLst/>
                  <a:gdLst>
                    <a:gd name="T0" fmla="*/ 0 w 316"/>
                    <a:gd name="T1" fmla="*/ 0 h 278"/>
                    <a:gd name="T2" fmla="*/ 0 w 316"/>
                    <a:gd name="T3" fmla="*/ 0 h 278"/>
                    <a:gd name="T4" fmla="*/ 0 w 316"/>
                    <a:gd name="T5" fmla="*/ 0 h 278"/>
                    <a:gd name="T6" fmla="*/ 0 w 316"/>
                    <a:gd name="T7" fmla="*/ 0 h 278"/>
                    <a:gd name="T8" fmla="*/ 0 w 316"/>
                    <a:gd name="T9" fmla="*/ 0 h 278"/>
                    <a:gd name="T10" fmla="*/ 0 w 316"/>
                    <a:gd name="T11" fmla="*/ 0 h 278"/>
                    <a:gd name="T12" fmla="*/ 0 w 316"/>
                    <a:gd name="T13" fmla="*/ 0 h 278"/>
                    <a:gd name="T14" fmla="*/ 0 w 316"/>
                    <a:gd name="T15" fmla="*/ 0 h 278"/>
                    <a:gd name="T16" fmla="*/ 0 w 316"/>
                    <a:gd name="T17" fmla="*/ 0 h 278"/>
                    <a:gd name="T18" fmla="*/ 0 w 316"/>
                    <a:gd name="T19" fmla="*/ 0 h 278"/>
                    <a:gd name="T20" fmla="*/ 0 w 316"/>
                    <a:gd name="T21" fmla="*/ 0 h 278"/>
                    <a:gd name="T22" fmla="*/ 0 w 316"/>
                    <a:gd name="T23" fmla="*/ 0 h 278"/>
                    <a:gd name="T24" fmla="*/ 0 w 316"/>
                    <a:gd name="T25" fmla="*/ 0 h 278"/>
                    <a:gd name="T26" fmla="*/ 0 w 316"/>
                    <a:gd name="T27" fmla="*/ 0 h 278"/>
                    <a:gd name="T28" fmla="*/ 0 w 316"/>
                    <a:gd name="T29" fmla="*/ 0 h 278"/>
                    <a:gd name="T30" fmla="*/ 0 w 316"/>
                    <a:gd name="T31" fmla="*/ 0 h 27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316" h="278">
                      <a:moveTo>
                        <a:pt x="296" y="270"/>
                      </a:moveTo>
                      <a:lnTo>
                        <a:pt x="297" y="258"/>
                      </a:lnTo>
                      <a:lnTo>
                        <a:pt x="274" y="255"/>
                      </a:lnTo>
                      <a:lnTo>
                        <a:pt x="271" y="268"/>
                      </a:lnTo>
                      <a:lnTo>
                        <a:pt x="268" y="275"/>
                      </a:lnTo>
                      <a:lnTo>
                        <a:pt x="259" y="278"/>
                      </a:lnTo>
                      <a:lnTo>
                        <a:pt x="12" y="256"/>
                      </a:lnTo>
                      <a:lnTo>
                        <a:pt x="5" y="251"/>
                      </a:lnTo>
                      <a:lnTo>
                        <a:pt x="0" y="245"/>
                      </a:lnTo>
                      <a:lnTo>
                        <a:pt x="48" y="9"/>
                      </a:lnTo>
                      <a:lnTo>
                        <a:pt x="51" y="2"/>
                      </a:lnTo>
                      <a:lnTo>
                        <a:pt x="59" y="0"/>
                      </a:lnTo>
                      <a:lnTo>
                        <a:pt x="306" y="12"/>
                      </a:lnTo>
                      <a:lnTo>
                        <a:pt x="314" y="17"/>
                      </a:lnTo>
                      <a:lnTo>
                        <a:pt x="316" y="26"/>
                      </a:lnTo>
                      <a:lnTo>
                        <a:pt x="271" y="268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83" name="Freeform 1230"/>
                <p:cNvSpPr>
                  <a:spLocks/>
                </p:cNvSpPr>
                <p:nvPr/>
              </p:nvSpPr>
              <p:spPr bwMode="auto">
                <a:xfrm>
                  <a:off x="3616" y="2057"/>
                  <a:ext cx="5" cy="3"/>
                </a:xfrm>
                <a:custGeom>
                  <a:avLst/>
                  <a:gdLst>
                    <a:gd name="T0" fmla="*/ 0 w 24"/>
                    <a:gd name="T1" fmla="*/ 0 h 14"/>
                    <a:gd name="T2" fmla="*/ 0 w 24"/>
                    <a:gd name="T3" fmla="*/ 0 h 14"/>
                    <a:gd name="T4" fmla="*/ 0 w 24"/>
                    <a:gd name="T5" fmla="*/ 0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14">
                      <a:moveTo>
                        <a:pt x="0" y="0"/>
                      </a:moveTo>
                      <a:lnTo>
                        <a:pt x="24" y="1"/>
                      </a:lnTo>
                      <a:lnTo>
                        <a:pt x="23" y="14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84" name="Freeform 1231"/>
                <p:cNvSpPr>
                  <a:spLocks/>
                </p:cNvSpPr>
                <p:nvPr/>
              </p:nvSpPr>
              <p:spPr bwMode="auto">
                <a:xfrm>
                  <a:off x="3617" y="2052"/>
                  <a:ext cx="5" cy="3"/>
                </a:xfrm>
                <a:custGeom>
                  <a:avLst/>
                  <a:gdLst>
                    <a:gd name="T0" fmla="*/ 0 w 25"/>
                    <a:gd name="T1" fmla="*/ 0 h 11"/>
                    <a:gd name="T2" fmla="*/ 0 w 25"/>
                    <a:gd name="T3" fmla="*/ 0 h 11"/>
                    <a:gd name="T4" fmla="*/ 0 w 25"/>
                    <a:gd name="T5" fmla="*/ 0 h 1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5" h="11">
                      <a:moveTo>
                        <a:pt x="24" y="11"/>
                      </a:moveTo>
                      <a:lnTo>
                        <a:pt x="25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85" name="Freeform 1232"/>
                <p:cNvSpPr>
                  <a:spLocks/>
                </p:cNvSpPr>
                <p:nvPr/>
              </p:nvSpPr>
              <p:spPr bwMode="auto">
                <a:xfrm>
                  <a:off x="3618" y="2046"/>
                  <a:ext cx="5" cy="3"/>
                </a:xfrm>
                <a:custGeom>
                  <a:avLst/>
                  <a:gdLst>
                    <a:gd name="T0" fmla="*/ 0 w 24"/>
                    <a:gd name="T1" fmla="*/ 0 h 14"/>
                    <a:gd name="T2" fmla="*/ 0 w 24"/>
                    <a:gd name="T3" fmla="*/ 0 h 14"/>
                    <a:gd name="T4" fmla="*/ 0 w 24"/>
                    <a:gd name="T5" fmla="*/ 0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14">
                      <a:moveTo>
                        <a:pt x="0" y="0"/>
                      </a:moveTo>
                      <a:lnTo>
                        <a:pt x="24" y="2"/>
                      </a:lnTo>
                      <a:lnTo>
                        <a:pt x="21" y="14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86" name="Freeform 1233"/>
                <p:cNvSpPr>
                  <a:spLocks/>
                </p:cNvSpPr>
                <p:nvPr/>
              </p:nvSpPr>
              <p:spPr bwMode="auto">
                <a:xfrm>
                  <a:off x="3619" y="2040"/>
                  <a:ext cx="4" cy="4"/>
                </a:xfrm>
                <a:custGeom>
                  <a:avLst/>
                  <a:gdLst>
                    <a:gd name="T0" fmla="*/ 0 w 24"/>
                    <a:gd name="T1" fmla="*/ 0 h 15"/>
                    <a:gd name="T2" fmla="*/ 0 w 24"/>
                    <a:gd name="T3" fmla="*/ 0 h 15"/>
                    <a:gd name="T4" fmla="*/ 0 w 24"/>
                    <a:gd name="T5" fmla="*/ 0 h 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15">
                      <a:moveTo>
                        <a:pt x="23" y="15"/>
                      </a:moveTo>
                      <a:lnTo>
                        <a:pt x="24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87" name="Freeform 1234"/>
                <p:cNvSpPr>
                  <a:spLocks/>
                </p:cNvSpPr>
                <p:nvPr/>
              </p:nvSpPr>
              <p:spPr bwMode="auto">
                <a:xfrm>
                  <a:off x="3620" y="2036"/>
                  <a:ext cx="4" cy="2"/>
                </a:xfrm>
                <a:custGeom>
                  <a:avLst/>
                  <a:gdLst>
                    <a:gd name="T0" fmla="*/ 0 w 24"/>
                    <a:gd name="T1" fmla="*/ 0 h 11"/>
                    <a:gd name="T2" fmla="*/ 0 w 24"/>
                    <a:gd name="T3" fmla="*/ 0 h 11"/>
                    <a:gd name="T4" fmla="*/ 0 w 24"/>
                    <a:gd name="T5" fmla="*/ 0 h 1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11">
                      <a:moveTo>
                        <a:pt x="0" y="0"/>
                      </a:moveTo>
                      <a:lnTo>
                        <a:pt x="24" y="1"/>
                      </a:lnTo>
                      <a:lnTo>
                        <a:pt x="22" y="11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88" name="Freeform 1235"/>
                <p:cNvSpPr>
                  <a:spLocks/>
                </p:cNvSpPr>
                <p:nvPr/>
              </p:nvSpPr>
              <p:spPr bwMode="auto">
                <a:xfrm>
                  <a:off x="3620" y="2031"/>
                  <a:ext cx="5" cy="3"/>
                </a:xfrm>
                <a:custGeom>
                  <a:avLst/>
                  <a:gdLst>
                    <a:gd name="T0" fmla="*/ 0 w 25"/>
                    <a:gd name="T1" fmla="*/ 0 h 11"/>
                    <a:gd name="T2" fmla="*/ 0 w 25"/>
                    <a:gd name="T3" fmla="*/ 0 h 11"/>
                    <a:gd name="T4" fmla="*/ 0 w 25"/>
                    <a:gd name="T5" fmla="*/ 0 h 1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5" h="11">
                      <a:moveTo>
                        <a:pt x="24" y="11"/>
                      </a:moveTo>
                      <a:lnTo>
                        <a:pt x="25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89" name="Freeform 1236"/>
                <p:cNvSpPr>
                  <a:spLocks/>
                </p:cNvSpPr>
                <p:nvPr/>
              </p:nvSpPr>
              <p:spPr bwMode="auto">
                <a:xfrm>
                  <a:off x="3621" y="2025"/>
                  <a:ext cx="4" cy="3"/>
                </a:xfrm>
                <a:custGeom>
                  <a:avLst/>
                  <a:gdLst>
                    <a:gd name="T0" fmla="*/ 0 w 22"/>
                    <a:gd name="T1" fmla="*/ 0 h 12"/>
                    <a:gd name="T2" fmla="*/ 0 w 22"/>
                    <a:gd name="T3" fmla="*/ 0 h 12"/>
                    <a:gd name="T4" fmla="*/ 0 w 22"/>
                    <a:gd name="T5" fmla="*/ 0 h 1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12">
                      <a:moveTo>
                        <a:pt x="0" y="0"/>
                      </a:moveTo>
                      <a:lnTo>
                        <a:pt x="22" y="1"/>
                      </a:lnTo>
                      <a:lnTo>
                        <a:pt x="21" y="12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90" name="Freeform 1237"/>
                <p:cNvSpPr>
                  <a:spLocks/>
                </p:cNvSpPr>
                <p:nvPr/>
              </p:nvSpPr>
              <p:spPr bwMode="auto">
                <a:xfrm>
                  <a:off x="3622" y="2020"/>
                  <a:ext cx="5" cy="3"/>
                </a:xfrm>
                <a:custGeom>
                  <a:avLst/>
                  <a:gdLst>
                    <a:gd name="T0" fmla="*/ 0 w 24"/>
                    <a:gd name="T1" fmla="*/ 0 h 14"/>
                    <a:gd name="T2" fmla="*/ 0 w 24"/>
                    <a:gd name="T3" fmla="*/ 0 h 14"/>
                    <a:gd name="T4" fmla="*/ 0 w 24"/>
                    <a:gd name="T5" fmla="*/ 0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14">
                      <a:moveTo>
                        <a:pt x="21" y="14"/>
                      </a:moveTo>
                      <a:lnTo>
                        <a:pt x="24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91" name="Freeform 1238"/>
                <p:cNvSpPr>
                  <a:spLocks/>
                </p:cNvSpPr>
                <p:nvPr/>
              </p:nvSpPr>
              <p:spPr bwMode="auto">
                <a:xfrm>
                  <a:off x="3622" y="2014"/>
                  <a:ext cx="5" cy="4"/>
                </a:xfrm>
                <a:custGeom>
                  <a:avLst/>
                  <a:gdLst>
                    <a:gd name="T0" fmla="*/ 0 w 25"/>
                    <a:gd name="T1" fmla="*/ 0 h 13"/>
                    <a:gd name="T2" fmla="*/ 0 w 25"/>
                    <a:gd name="T3" fmla="*/ 0 h 13"/>
                    <a:gd name="T4" fmla="*/ 0 w 25"/>
                    <a:gd name="T5" fmla="*/ 0 h 13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5" h="13">
                      <a:moveTo>
                        <a:pt x="0" y="0"/>
                      </a:moveTo>
                      <a:lnTo>
                        <a:pt x="25" y="2"/>
                      </a:lnTo>
                      <a:lnTo>
                        <a:pt x="24" y="13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92" name="Freeform 1239"/>
                <p:cNvSpPr>
                  <a:spLocks/>
                </p:cNvSpPr>
                <p:nvPr/>
              </p:nvSpPr>
              <p:spPr bwMode="auto">
                <a:xfrm>
                  <a:off x="3623" y="2009"/>
                  <a:ext cx="5" cy="4"/>
                </a:xfrm>
                <a:custGeom>
                  <a:avLst/>
                  <a:gdLst>
                    <a:gd name="T0" fmla="*/ 0 w 24"/>
                    <a:gd name="T1" fmla="*/ 0 h 14"/>
                    <a:gd name="T2" fmla="*/ 0 w 24"/>
                    <a:gd name="T3" fmla="*/ 0 h 14"/>
                    <a:gd name="T4" fmla="*/ 0 w 24"/>
                    <a:gd name="T5" fmla="*/ 0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14">
                      <a:moveTo>
                        <a:pt x="21" y="14"/>
                      </a:moveTo>
                      <a:lnTo>
                        <a:pt x="24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93" name="Line 1240"/>
                <p:cNvSpPr>
                  <a:spLocks noChangeShapeType="1"/>
                </p:cNvSpPr>
                <p:nvPr/>
              </p:nvSpPr>
              <p:spPr bwMode="auto">
                <a:xfrm flipH="1" flipV="1">
                  <a:off x="3620" y="2007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94" name="Freeform 1241"/>
                <p:cNvSpPr>
                  <a:spLocks/>
                </p:cNvSpPr>
                <p:nvPr/>
              </p:nvSpPr>
              <p:spPr bwMode="auto">
                <a:xfrm>
                  <a:off x="3567" y="2004"/>
                  <a:ext cx="53" cy="56"/>
                </a:xfrm>
                <a:custGeom>
                  <a:avLst/>
                  <a:gdLst>
                    <a:gd name="T0" fmla="*/ 0 w 263"/>
                    <a:gd name="T1" fmla="*/ 0 h 227"/>
                    <a:gd name="T2" fmla="*/ 0 w 263"/>
                    <a:gd name="T3" fmla="*/ 0 h 227"/>
                    <a:gd name="T4" fmla="*/ 0 w 263"/>
                    <a:gd name="T5" fmla="*/ 0 h 227"/>
                    <a:gd name="T6" fmla="*/ 0 w 263"/>
                    <a:gd name="T7" fmla="*/ 0 h 227"/>
                    <a:gd name="T8" fmla="*/ 0 w 263"/>
                    <a:gd name="T9" fmla="*/ 0 h 227"/>
                    <a:gd name="T10" fmla="*/ 0 w 263"/>
                    <a:gd name="T11" fmla="*/ 0 h 227"/>
                    <a:gd name="T12" fmla="*/ 0 w 263"/>
                    <a:gd name="T13" fmla="*/ 0 h 227"/>
                    <a:gd name="T14" fmla="*/ 0 w 263"/>
                    <a:gd name="T15" fmla="*/ 0 h 227"/>
                    <a:gd name="T16" fmla="*/ 0 w 263"/>
                    <a:gd name="T17" fmla="*/ 0 h 22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3" h="227">
                      <a:moveTo>
                        <a:pt x="263" y="15"/>
                      </a:moveTo>
                      <a:lnTo>
                        <a:pt x="193" y="5"/>
                      </a:lnTo>
                      <a:lnTo>
                        <a:pt x="121" y="0"/>
                      </a:lnTo>
                      <a:lnTo>
                        <a:pt x="51" y="4"/>
                      </a:lnTo>
                      <a:lnTo>
                        <a:pt x="45" y="5"/>
                      </a:lnTo>
                      <a:lnTo>
                        <a:pt x="43" y="8"/>
                      </a:lnTo>
                      <a:lnTo>
                        <a:pt x="24" y="80"/>
                      </a:lnTo>
                      <a:lnTo>
                        <a:pt x="8" y="154"/>
                      </a:lnTo>
                      <a:lnTo>
                        <a:pt x="0" y="227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95" name="Freeform 1242"/>
                <p:cNvSpPr>
                  <a:spLocks/>
                </p:cNvSpPr>
                <p:nvPr/>
              </p:nvSpPr>
              <p:spPr bwMode="auto">
                <a:xfrm>
                  <a:off x="3557" y="2056"/>
                  <a:ext cx="5" cy="4"/>
                </a:xfrm>
                <a:custGeom>
                  <a:avLst/>
                  <a:gdLst>
                    <a:gd name="T0" fmla="*/ 0 w 24"/>
                    <a:gd name="T1" fmla="*/ 0 h 16"/>
                    <a:gd name="T2" fmla="*/ 0 w 24"/>
                    <a:gd name="T3" fmla="*/ 0 h 16"/>
                    <a:gd name="T4" fmla="*/ 0 w 24"/>
                    <a:gd name="T5" fmla="*/ 0 h 1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16">
                      <a:moveTo>
                        <a:pt x="24" y="2"/>
                      </a:moveTo>
                      <a:lnTo>
                        <a:pt x="1" y="0"/>
                      </a:lnTo>
                      <a:lnTo>
                        <a:pt x="0" y="16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96" name="Freeform 1243"/>
                <p:cNvSpPr>
                  <a:spLocks/>
                </p:cNvSpPr>
                <p:nvPr/>
              </p:nvSpPr>
              <p:spPr bwMode="auto">
                <a:xfrm>
                  <a:off x="3558" y="2051"/>
                  <a:ext cx="4" cy="2"/>
                </a:xfrm>
                <a:custGeom>
                  <a:avLst/>
                  <a:gdLst>
                    <a:gd name="T0" fmla="*/ 0 w 21"/>
                    <a:gd name="T1" fmla="*/ 0 h 9"/>
                    <a:gd name="T2" fmla="*/ 0 w 21"/>
                    <a:gd name="T3" fmla="*/ 0 h 9"/>
                    <a:gd name="T4" fmla="*/ 0 w 21"/>
                    <a:gd name="T5" fmla="*/ 0 h 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" h="9">
                      <a:moveTo>
                        <a:pt x="0" y="9"/>
                      </a:moveTo>
                      <a:lnTo>
                        <a:pt x="2" y="0"/>
                      </a:lnTo>
                      <a:lnTo>
                        <a:pt x="21" y="4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97" name="Freeform 1244"/>
                <p:cNvSpPr>
                  <a:spLocks/>
                </p:cNvSpPr>
                <p:nvPr/>
              </p:nvSpPr>
              <p:spPr bwMode="auto">
                <a:xfrm>
                  <a:off x="3559" y="2046"/>
                  <a:ext cx="4" cy="1"/>
                </a:xfrm>
                <a:custGeom>
                  <a:avLst/>
                  <a:gdLst>
                    <a:gd name="T0" fmla="*/ 0 w 21"/>
                    <a:gd name="T1" fmla="*/ 0 h 6"/>
                    <a:gd name="T2" fmla="*/ 0 w 21"/>
                    <a:gd name="T3" fmla="*/ 0 h 6"/>
                    <a:gd name="T4" fmla="*/ 0 w 21"/>
                    <a:gd name="T5" fmla="*/ 0 h 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" h="6">
                      <a:moveTo>
                        <a:pt x="21" y="1"/>
                      </a:moveTo>
                      <a:lnTo>
                        <a:pt x="3" y="0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98" name="Line 1245"/>
                <p:cNvSpPr>
                  <a:spLocks noChangeShapeType="1"/>
                </p:cNvSpPr>
                <p:nvPr/>
              </p:nvSpPr>
              <p:spPr bwMode="auto">
                <a:xfrm flipV="1">
                  <a:off x="3560" y="2040"/>
                  <a:ext cx="1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99" name="Line 1246"/>
                <p:cNvSpPr>
                  <a:spLocks noChangeShapeType="1"/>
                </p:cNvSpPr>
                <p:nvPr/>
              </p:nvSpPr>
              <p:spPr bwMode="auto">
                <a:xfrm>
                  <a:off x="3560" y="2040"/>
                  <a:ext cx="4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00" name="Freeform 1247"/>
                <p:cNvSpPr>
                  <a:spLocks/>
                </p:cNvSpPr>
                <p:nvPr/>
              </p:nvSpPr>
              <p:spPr bwMode="auto">
                <a:xfrm>
                  <a:off x="3560" y="2035"/>
                  <a:ext cx="5" cy="2"/>
                </a:xfrm>
                <a:custGeom>
                  <a:avLst/>
                  <a:gdLst>
                    <a:gd name="T0" fmla="*/ 0 w 22"/>
                    <a:gd name="T1" fmla="*/ 0 h 7"/>
                    <a:gd name="T2" fmla="*/ 0 w 22"/>
                    <a:gd name="T3" fmla="*/ 0 h 7"/>
                    <a:gd name="T4" fmla="*/ 0 w 22"/>
                    <a:gd name="T5" fmla="*/ 0 h 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7">
                      <a:moveTo>
                        <a:pt x="22" y="2"/>
                      </a:moveTo>
                      <a:lnTo>
                        <a:pt x="1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01" name="Freeform 1248"/>
                <p:cNvSpPr>
                  <a:spLocks/>
                </p:cNvSpPr>
                <p:nvPr/>
              </p:nvSpPr>
              <p:spPr bwMode="auto">
                <a:xfrm>
                  <a:off x="3561" y="2030"/>
                  <a:ext cx="4" cy="2"/>
                </a:xfrm>
                <a:custGeom>
                  <a:avLst/>
                  <a:gdLst>
                    <a:gd name="T0" fmla="*/ 0 w 21"/>
                    <a:gd name="T1" fmla="*/ 0 h 6"/>
                    <a:gd name="T2" fmla="*/ 0 w 21"/>
                    <a:gd name="T3" fmla="*/ 0 h 6"/>
                    <a:gd name="T4" fmla="*/ 0 w 21"/>
                    <a:gd name="T5" fmla="*/ 0 h 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" h="6">
                      <a:moveTo>
                        <a:pt x="0" y="6"/>
                      </a:moveTo>
                      <a:lnTo>
                        <a:pt x="3" y="0"/>
                      </a:lnTo>
                      <a:lnTo>
                        <a:pt x="21" y="2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02" name="Freeform 1249"/>
                <p:cNvSpPr>
                  <a:spLocks/>
                </p:cNvSpPr>
                <p:nvPr/>
              </p:nvSpPr>
              <p:spPr bwMode="auto">
                <a:xfrm>
                  <a:off x="3562" y="2026"/>
                  <a:ext cx="4" cy="1"/>
                </a:xfrm>
                <a:custGeom>
                  <a:avLst/>
                  <a:gdLst>
                    <a:gd name="T0" fmla="*/ 0 w 22"/>
                    <a:gd name="T1" fmla="*/ 0 h 6"/>
                    <a:gd name="T2" fmla="*/ 0 w 22"/>
                    <a:gd name="T3" fmla="*/ 0 h 6"/>
                    <a:gd name="T4" fmla="*/ 0 w 22"/>
                    <a:gd name="T5" fmla="*/ 0 h 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6">
                      <a:moveTo>
                        <a:pt x="22" y="1"/>
                      </a:moveTo>
                      <a:lnTo>
                        <a:pt x="0" y="0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03" name="Freeform 1250"/>
                <p:cNvSpPr>
                  <a:spLocks/>
                </p:cNvSpPr>
                <p:nvPr/>
              </p:nvSpPr>
              <p:spPr bwMode="auto">
                <a:xfrm>
                  <a:off x="3563" y="2021"/>
                  <a:ext cx="4" cy="2"/>
                </a:xfrm>
                <a:custGeom>
                  <a:avLst/>
                  <a:gdLst>
                    <a:gd name="T0" fmla="*/ 0 w 21"/>
                    <a:gd name="T1" fmla="*/ 0 h 8"/>
                    <a:gd name="T2" fmla="*/ 0 w 21"/>
                    <a:gd name="T3" fmla="*/ 0 h 8"/>
                    <a:gd name="T4" fmla="*/ 0 w 21"/>
                    <a:gd name="T5" fmla="*/ 0 h 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" h="8">
                      <a:moveTo>
                        <a:pt x="0" y="8"/>
                      </a:moveTo>
                      <a:lnTo>
                        <a:pt x="1" y="0"/>
                      </a:lnTo>
                      <a:lnTo>
                        <a:pt x="21" y="1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04" name="Freeform 1251"/>
                <p:cNvSpPr>
                  <a:spLocks/>
                </p:cNvSpPr>
                <p:nvPr/>
              </p:nvSpPr>
              <p:spPr bwMode="auto">
                <a:xfrm>
                  <a:off x="3564" y="2016"/>
                  <a:ext cx="4" cy="1"/>
                </a:xfrm>
                <a:custGeom>
                  <a:avLst/>
                  <a:gdLst>
                    <a:gd name="T0" fmla="*/ 0 w 20"/>
                    <a:gd name="T1" fmla="*/ 0 h 7"/>
                    <a:gd name="T2" fmla="*/ 0 w 20"/>
                    <a:gd name="T3" fmla="*/ 0 h 7"/>
                    <a:gd name="T4" fmla="*/ 0 w 20"/>
                    <a:gd name="T5" fmla="*/ 0 h 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0" h="7">
                      <a:moveTo>
                        <a:pt x="20" y="1"/>
                      </a:moveTo>
                      <a:lnTo>
                        <a:pt x="0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05" name="Freeform 1252"/>
                <p:cNvSpPr>
                  <a:spLocks/>
                </p:cNvSpPr>
                <p:nvPr/>
              </p:nvSpPr>
              <p:spPr bwMode="auto">
                <a:xfrm>
                  <a:off x="3564" y="2010"/>
                  <a:ext cx="4" cy="2"/>
                </a:xfrm>
                <a:custGeom>
                  <a:avLst/>
                  <a:gdLst>
                    <a:gd name="T0" fmla="*/ 0 w 21"/>
                    <a:gd name="T1" fmla="*/ 0 h 10"/>
                    <a:gd name="T2" fmla="*/ 0 w 21"/>
                    <a:gd name="T3" fmla="*/ 0 h 10"/>
                    <a:gd name="T4" fmla="*/ 0 w 21"/>
                    <a:gd name="T5" fmla="*/ 0 h 1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" h="10">
                      <a:moveTo>
                        <a:pt x="0" y="10"/>
                      </a:moveTo>
                      <a:lnTo>
                        <a:pt x="3" y="0"/>
                      </a:lnTo>
                      <a:lnTo>
                        <a:pt x="21" y="3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06" name="Freeform 1253"/>
                <p:cNvSpPr>
                  <a:spLocks/>
                </p:cNvSpPr>
                <p:nvPr/>
              </p:nvSpPr>
              <p:spPr bwMode="auto">
                <a:xfrm>
                  <a:off x="3565" y="2005"/>
                  <a:ext cx="4" cy="2"/>
                </a:xfrm>
                <a:custGeom>
                  <a:avLst/>
                  <a:gdLst>
                    <a:gd name="T0" fmla="*/ 0 w 21"/>
                    <a:gd name="T1" fmla="*/ 0 h 6"/>
                    <a:gd name="T2" fmla="*/ 0 w 21"/>
                    <a:gd name="T3" fmla="*/ 0 h 6"/>
                    <a:gd name="T4" fmla="*/ 0 w 21"/>
                    <a:gd name="T5" fmla="*/ 0 h 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" h="6">
                      <a:moveTo>
                        <a:pt x="21" y="1"/>
                      </a:moveTo>
                      <a:lnTo>
                        <a:pt x="0" y="0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07" name="Line 1254"/>
                <p:cNvSpPr>
                  <a:spLocks noChangeShapeType="1"/>
                </p:cNvSpPr>
                <p:nvPr/>
              </p:nvSpPr>
              <p:spPr bwMode="auto">
                <a:xfrm flipH="1">
                  <a:off x="3548" y="1987"/>
                  <a:ext cx="15" cy="88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08" name="Line 1255"/>
                <p:cNvSpPr>
                  <a:spLocks noChangeShapeType="1"/>
                </p:cNvSpPr>
                <p:nvPr/>
              </p:nvSpPr>
              <p:spPr bwMode="auto">
                <a:xfrm flipH="1" flipV="1">
                  <a:off x="3554" y="2070"/>
                  <a:ext cx="3" cy="6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09" name="Freeform 1256"/>
                <p:cNvSpPr>
                  <a:spLocks/>
                </p:cNvSpPr>
                <p:nvPr/>
              </p:nvSpPr>
              <p:spPr bwMode="auto">
                <a:xfrm>
                  <a:off x="3628" y="2007"/>
                  <a:ext cx="11" cy="47"/>
                </a:xfrm>
                <a:custGeom>
                  <a:avLst/>
                  <a:gdLst>
                    <a:gd name="T0" fmla="*/ 0 w 53"/>
                    <a:gd name="T1" fmla="*/ 0 h 188"/>
                    <a:gd name="T2" fmla="*/ 0 w 53"/>
                    <a:gd name="T3" fmla="*/ 0 h 188"/>
                    <a:gd name="T4" fmla="*/ 0 w 53"/>
                    <a:gd name="T5" fmla="*/ 0 h 18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3" h="188">
                      <a:moveTo>
                        <a:pt x="0" y="186"/>
                      </a:moveTo>
                      <a:lnTo>
                        <a:pt x="18" y="188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10" name="Line 1257"/>
                <p:cNvSpPr>
                  <a:spLocks noChangeShapeType="1"/>
                </p:cNvSpPr>
                <p:nvPr/>
              </p:nvSpPr>
              <p:spPr bwMode="auto">
                <a:xfrm flipH="1">
                  <a:off x="3635" y="2007"/>
                  <a:ext cx="4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11" name="Line 1258"/>
                <p:cNvSpPr>
                  <a:spLocks noChangeShapeType="1"/>
                </p:cNvSpPr>
                <p:nvPr/>
              </p:nvSpPr>
              <p:spPr bwMode="auto">
                <a:xfrm>
                  <a:off x="3681" y="2100"/>
                  <a:ext cx="1" cy="125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12" name="Freeform 1259"/>
                <p:cNvSpPr>
                  <a:spLocks/>
                </p:cNvSpPr>
                <p:nvPr/>
              </p:nvSpPr>
              <p:spPr bwMode="auto">
                <a:xfrm>
                  <a:off x="3681" y="2121"/>
                  <a:ext cx="16" cy="95"/>
                </a:xfrm>
                <a:custGeom>
                  <a:avLst/>
                  <a:gdLst>
                    <a:gd name="T0" fmla="*/ 0 w 79"/>
                    <a:gd name="T1" fmla="*/ 0 h 377"/>
                    <a:gd name="T2" fmla="*/ 0 w 79"/>
                    <a:gd name="T3" fmla="*/ 0 h 377"/>
                    <a:gd name="T4" fmla="*/ 0 w 79"/>
                    <a:gd name="T5" fmla="*/ 0 h 377"/>
                    <a:gd name="T6" fmla="*/ 0 w 79"/>
                    <a:gd name="T7" fmla="*/ 0 h 377"/>
                    <a:gd name="T8" fmla="*/ 0 w 79"/>
                    <a:gd name="T9" fmla="*/ 0 h 377"/>
                    <a:gd name="T10" fmla="*/ 0 w 79"/>
                    <a:gd name="T11" fmla="*/ 0 h 377"/>
                    <a:gd name="T12" fmla="*/ 0 w 79"/>
                    <a:gd name="T13" fmla="*/ 0 h 377"/>
                    <a:gd name="T14" fmla="*/ 0 w 79"/>
                    <a:gd name="T15" fmla="*/ 0 h 377"/>
                    <a:gd name="T16" fmla="*/ 0 w 79"/>
                    <a:gd name="T17" fmla="*/ 0 h 37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79" h="377">
                      <a:moveTo>
                        <a:pt x="0" y="377"/>
                      </a:moveTo>
                      <a:lnTo>
                        <a:pt x="36" y="365"/>
                      </a:lnTo>
                      <a:lnTo>
                        <a:pt x="79" y="299"/>
                      </a:lnTo>
                      <a:lnTo>
                        <a:pt x="31" y="172"/>
                      </a:lnTo>
                      <a:lnTo>
                        <a:pt x="70" y="111"/>
                      </a:lnTo>
                      <a:lnTo>
                        <a:pt x="27" y="4"/>
                      </a:lnTo>
                      <a:lnTo>
                        <a:pt x="0" y="11"/>
                      </a:lnTo>
                      <a:lnTo>
                        <a:pt x="0" y="0"/>
                      </a:lnTo>
                      <a:lnTo>
                        <a:pt x="27" y="4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89251" name="Group 1260"/>
              <p:cNvGrpSpPr>
                <a:grpSpLocks/>
              </p:cNvGrpSpPr>
              <p:nvPr/>
            </p:nvGrpSpPr>
            <p:grpSpPr bwMode="auto">
              <a:xfrm>
                <a:off x="3546" y="1944"/>
                <a:ext cx="123" cy="166"/>
                <a:chOff x="3546" y="1944"/>
                <a:chExt cx="123" cy="166"/>
              </a:xfrm>
            </p:grpSpPr>
            <p:sp>
              <p:nvSpPr>
                <p:cNvPr id="89252" name="Rectangle 1261"/>
                <p:cNvSpPr>
                  <a:spLocks noChangeArrowheads="1"/>
                </p:cNvSpPr>
                <p:nvPr/>
              </p:nvSpPr>
              <p:spPr bwMode="auto">
                <a:xfrm>
                  <a:off x="3628" y="2013"/>
                  <a:ext cx="41" cy="4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sv-SE" altLang="en-US" sz="2400"/>
                </a:p>
              </p:txBody>
            </p:sp>
            <p:sp>
              <p:nvSpPr>
                <p:cNvPr id="89253" name="Line 1262"/>
                <p:cNvSpPr>
                  <a:spLocks noChangeShapeType="1"/>
                </p:cNvSpPr>
                <p:nvPr/>
              </p:nvSpPr>
              <p:spPr bwMode="auto">
                <a:xfrm>
                  <a:off x="3648" y="2050"/>
                  <a:ext cx="1" cy="6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89254" name="Rectangle 1263"/>
                <p:cNvSpPr>
                  <a:spLocks noChangeArrowheads="1"/>
                </p:cNvSpPr>
                <p:nvPr/>
              </p:nvSpPr>
              <p:spPr bwMode="auto">
                <a:xfrm>
                  <a:off x="3546" y="1944"/>
                  <a:ext cx="41" cy="4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sv-SE" altLang="en-US" sz="2400"/>
                </a:p>
              </p:txBody>
            </p:sp>
            <p:sp>
              <p:nvSpPr>
                <p:cNvPr id="89255" name="Line 1264"/>
                <p:cNvSpPr>
                  <a:spLocks noChangeShapeType="1"/>
                </p:cNvSpPr>
                <p:nvPr/>
              </p:nvSpPr>
              <p:spPr bwMode="auto">
                <a:xfrm>
                  <a:off x="3567" y="1975"/>
                  <a:ext cx="0" cy="1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grpSp>
          <p:nvGrpSpPr>
            <p:cNvPr id="89186" name="Group 1265"/>
            <p:cNvGrpSpPr>
              <a:grpSpLocks/>
            </p:cNvGrpSpPr>
            <p:nvPr/>
          </p:nvGrpSpPr>
          <p:grpSpPr bwMode="auto">
            <a:xfrm>
              <a:off x="5472" y="2148"/>
              <a:ext cx="216" cy="445"/>
              <a:chOff x="3481" y="1944"/>
              <a:chExt cx="216" cy="445"/>
            </a:xfrm>
          </p:grpSpPr>
          <p:grpSp>
            <p:nvGrpSpPr>
              <p:cNvPr id="89187" name="Group 1266"/>
              <p:cNvGrpSpPr>
                <a:grpSpLocks/>
              </p:cNvGrpSpPr>
              <p:nvPr/>
            </p:nvGrpSpPr>
            <p:grpSpPr bwMode="auto">
              <a:xfrm>
                <a:off x="3481" y="2115"/>
                <a:ext cx="216" cy="274"/>
                <a:chOff x="3481" y="1985"/>
                <a:chExt cx="216" cy="274"/>
              </a:xfrm>
            </p:grpSpPr>
            <p:sp>
              <p:nvSpPr>
                <p:cNvPr id="89193" name="Freeform 1267"/>
                <p:cNvSpPr>
                  <a:spLocks/>
                </p:cNvSpPr>
                <p:nvPr/>
              </p:nvSpPr>
              <p:spPr bwMode="auto">
                <a:xfrm>
                  <a:off x="3533" y="2118"/>
                  <a:ext cx="148" cy="128"/>
                </a:xfrm>
                <a:custGeom>
                  <a:avLst/>
                  <a:gdLst>
                    <a:gd name="T0" fmla="*/ 0 w 740"/>
                    <a:gd name="T1" fmla="*/ 0 h 514"/>
                    <a:gd name="T2" fmla="*/ 0 w 740"/>
                    <a:gd name="T3" fmla="*/ 0 h 514"/>
                    <a:gd name="T4" fmla="*/ 0 w 740"/>
                    <a:gd name="T5" fmla="*/ 0 h 514"/>
                    <a:gd name="T6" fmla="*/ 0 w 740"/>
                    <a:gd name="T7" fmla="*/ 0 h 514"/>
                    <a:gd name="T8" fmla="*/ 0 w 740"/>
                    <a:gd name="T9" fmla="*/ 0 h 514"/>
                    <a:gd name="T10" fmla="*/ 0 w 740"/>
                    <a:gd name="T11" fmla="*/ 0 h 514"/>
                    <a:gd name="T12" fmla="*/ 0 w 740"/>
                    <a:gd name="T13" fmla="*/ 0 h 51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740" h="514">
                      <a:moveTo>
                        <a:pt x="740" y="428"/>
                      </a:moveTo>
                      <a:lnTo>
                        <a:pt x="524" y="514"/>
                      </a:lnTo>
                      <a:lnTo>
                        <a:pt x="0" y="422"/>
                      </a:lnTo>
                      <a:lnTo>
                        <a:pt x="0" y="0"/>
                      </a:lnTo>
                      <a:lnTo>
                        <a:pt x="482" y="55"/>
                      </a:lnTo>
                      <a:lnTo>
                        <a:pt x="482" y="494"/>
                      </a:lnTo>
                      <a:lnTo>
                        <a:pt x="0" y="409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194" name="Freeform 1268"/>
                <p:cNvSpPr>
                  <a:spLocks/>
                </p:cNvSpPr>
                <p:nvPr/>
              </p:nvSpPr>
              <p:spPr bwMode="auto">
                <a:xfrm>
                  <a:off x="3543" y="2129"/>
                  <a:ext cx="75" cy="100"/>
                </a:xfrm>
                <a:custGeom>
                  <a:avLst/>
                  <a:gdLst>
                    <a:gd name="T0" fmla="*/ 0 w 374"/>
                    <a:gd name="T1" fmla="*/ 0 h 400"/>
                    <a:gd name="T2" fmla="*/ 0 w 374"/>
                    <a:gd name="T3" fmla="*/ 0 h 400"/>
                    <a:gd name="T4" fmla="*/ 0 w 374"/>
                    <a:gd name="T5" fmla="*/ 0 h 400"/>
                    <a:gd name="T6" fmla="*/ 0 w 374"/>
                    <a:gd name="T7" fmla="*/ 0 h 400"/>
                    <a:gd name="T8" fmla="*/ 0 w 374"/>
                    <a:gd name="T9" fmla="*/ 0 h 400"/>
                    <a:gd name="T10" fmla="*/ 0 w 374"/>
                    <a:gd name="T11" fmla="*/ 0 h 400"/>
                    <a:gd name="T12" fmla="*/ 0 w 374"/>
                    <a:gd name="T13" fmla="*/ 0 h 400"/>
                    <a:gd name="T14" fmla="*/ 0 w 374"/>
                    <a:gd name="T15" fmla="*/ 0 h 4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74" h="400">
                      <a:moveTo>
                        <a:pt x="8" y="347"/>
                      </a:moveTo>
                      <a:lnTo>
                        <a:pt x="330" y="400"/>
                      </a:lnTo>
                      <a:lnTo>
                        <a:pt x="374" y="395"/>
                      </a:lnTo>
                      <a:lnTo>
                        <a:pt x="374" y="46"/>
                      </a:lnTo>
                      <a:lnTo>
                        <a:pt x="330" y="144"/>
                      </a:lnTo>
                      <a:lnTo>
                        <a:pt x="8" y="99"/>
                      </a:lnTo>
                      <a:lnTo>
                        <a:pt x="0" y="0"/>
                      </a:lnTo>
                      <a:lnTo>
                        <a:pt x="374" y="46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195" name="Freeform 1269"/>
                <p:cNvSpPr>
                  <a:spLocks/>
                </p:cNvSpPr>
                <p:nvPr/>
              </p:nvSpPr>
              <p:spPr bwMode="auto">
                <a:xfrm>
                  <a:off x="3629" y="2130"/>
                  <a:ext cx="4" cy="111"/>
                </a:xfrm>
                <a:custGeom>
                  <a:avLst/>
                  <a:gdLst>
                    <a:gd name="T0" fmla="*/ 0 w 17"/>
                    <a:gd name="T1" fmla="*/ 0 h 443"/>
                    <a:gd name="T2" fmla="*/ 0 w 17"/>
                    <a:gd name="T3" fmla="*/ 0 h 443"/>
                    <a:gd name="T4" fmla="*/ 0 w 17"/>
                    <a:gd name="T5" fmla="*/ 0 h 443"/>
                    <a:gd name="T6" fmla="*/ 0 w 17"/>
                    <a:gd name="T7" fmla="*/ 0 h 44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7" h="443">
                      <a:moveTo>
                        <a:pt x="0" y="4"/>
                      </a:moveTo>
                      <a:lnTo>
                        <a:pt x="17" y="0"/>
                      </a:lnTo>
                      <a:lnTo>
                        <a:pt x="17" y="435"/>
                      </a:lnTo>
                      <a:lnTo>
                        <a:pt x="0" y="443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196" name="Freeform 1270"/>
                <p:cNvSpPr>
                  <a:spLocks/>
                </p:cNvSpPr>
                <p:nvPr/>
              </p:nvSpPr>
              <p:spPr bwMode="auto">
                <a:xfrm>
                  <a:off x="3481" y="2095"/>
                  <a:ext cx="158" cy="164"/>
                </a:xfrm>
                <a:custGeom>
                  <a:avLst/>
                  <a:gdLst>
                    <a:gd name="T0" fmla="*/ 0 w 789"/>
                    <a:gd name="T1" fmla="*/ 0 h 656"/>
                    <a:gd name="T2" fmla="*/ 0 w 789"/>
                    <a:gd name="T3" fmla="*/ 0 h 656"/>
                    <a:gd name="T4" fmla="*/ 0 w 789"/>
                    <a:gd name="T5" fmla="*/ 0 h 656"/>
                    <a:gd name="T6" fmla="*/ 0 w 789"/>
                    <a:gd name="T7" fmla="*/ 0 h 656"/>
                    <a:gd name="T8" fmla="*/ 0 w 789"/>
                    <a:gd name="T9" fmla="*/ 0 h 656"/>
                    <a:gd name="T10" fmla="*/ 0 w 789"/>
                    <a:gd name="T11" fmla="*/ 0 h 656"/>
                    <a:gd name="T12" fmla="*/ 0 w 789"/>
                    <a:gd name="T13" fmla="*/ 0 h 656"/>
                    <a:gd name="T14" fmla="*/ 0 w 789"/>
                    <a:gd name="T15" fmla="*/ 0 h 656"/>
                    <a:gd name="T16" fmla="*/ 0 w 789"/>
                    <a:gd name="T17" fmla="*/ 0 h 656"/>
                    <a:gd name="T18" fmla="*/ 0 w 789"/>
                    <a:gd name="T19" fmla="*/ 0 h 656"/>
                    <a:gd name="T20" fmla="*/ 0 w 789"/>
                    <a:gd name="T21" fmla="*/ 0 h 656"/>
                    <a:gd name="T22" fmla="*/ 0 w 789"/>
                    <a:gd name="T23" fmla="*/ 0 h 656"/>
                    <a:gd name="T24" fmla="*/ 0 w 789"/>
                    <a:gd name="T25" fmla="*/ 0 h 656"/>
                    <a:gd name="T26" fmla="*/ 0 w 789"/>
                    <a:gd name="T27" fmla="*/ 0 h 656"/>
                    <a:gd name="T28" fmla="*/ 0 w 789"/>
                    <a:gd name="T29" fmla="*/ 0 h 656"/>
                    <a:gd name="T30" fmla="*/ 0 w 789"/>
                    <a:gd name="T31" fmla="*/ 0 h 656"/>
                    <a:gd name="T32" fmla="*/ 0 w 789"/>
                    <a:gd name="T33" fmla="*/ 0 h 656"/>
                    <a:gd name="T34" fmla="*/ 0 w 789"/>
                    <a:gd name="T35" fmla="*/ 0 h 65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789" h="656">
                      <a:moveTo>
                        <a:pt x="700" y="590"/>
                      </a:moveTo>
                      <a:lnTo>
                        <a:pt x="700" y="656"/>
                      </a:lnTo>
                      <a:lnTo>
                        <a:pt x="789" y="621"/>
                      </a:lnTo>
                      <a:lnTo>
                        <a:pt x="789" y="603"/>
                      </a:lnTo>
                      <a:lnTo>
                        <a:pt x="784" y="605"/>
                      </a:lnTo>
                      <a:lnTo>
                        <a:pt x="784" y="123"/>
                      </a:lnTo>
                      <a:lnTo>
                        <a:pt x="608" y="73"/>
                      </a:lnTo>
                      <a:lnTo>
                        <a:pt x="545" y="88"/>
                      </a:lnTo>
                      <a:lnTo>
                        <a:pt x="545" y="58"/>
                      </a:lnTo>
                      <a:lnTo>
                        <a:pt x="537" y="68"/>
                      </a:lnTo>
                      <a:lnTo>
                        <a:pt x="537" y="78"/>
                      </a:lnTo>
                      <a:lnTo>
                        <a:pt x="543" y="88"/>
                      </a:lnTo>
                      <a:lnTo>
                        <a:pt x="6" y="28"/>
                      </a:lnTo>
                      <a:lnTo>
                        <a:pt x="0" y="19"/>
                      </a:lnTo>
                      <a:lnTo>
                        <a:pt x="2" y="9"/>
                      </a:lnTo>
                      <a:lnTo>
                        <a:pt x="8" y="0"/>
                      </a:lnTo>
                      <a:lnTo>
                        <a:pt x="545" y="58"/>
                      </a:lnTo>
                      <a:lnTo>
                        <a:pt x="744" y="13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197" name="Freeform 1271"/>
                <p:cNvSpPr>
                  <a:spLocks/>
                </p:cNvSpPr>
                <p:nvPr/>
              </p:nvSpPr>
              <p:spPr bwMode="auto">
                <a:xfrm>
                  <a:off x="3483" y="2085"/>
                  <a:ext cx="140" cy="15"/>
                </a:xfrm>
                <a:custGeom>
                  <a:avLst/>
                  <a:gdLst>
                    <a:gd name="T0" fmla="*/ 0 w 704"/>
                    <a:gd name="T1" fmla="*/ 0 h 60"/>
                    <a:gd name="T2" fmla="*/ 0 w 704"/>
                    <a:gd name="T3" fmla="*/ 0 h 60"/>
                    <a:gd name="T4" fmla="*/ 0 w 704"/>
                    <a:gd name="T5" fmla="*/ 0 h 60"/>
                    <a:gd name="T6" fmla="*/ 0 w 704"/>
                    <a:gd name="T7" fmla="*/ 0 h 60"/>
                    <a:gd name="T8" fmla="*/ 0 w 704"/>
                    <a:gd name="T9" fmla="*/ 0 h 60"/>
                    <a:gd name="T10" fmla="*/ 0 w 704"/>
                    <a:gd name="T11" fmla="*/ 0 h 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704" h="60">
                      <a:moveTo>
                        <a:pt x="704" y="50"/>
                      </a:moveTo>
                      <a:lnTo>
                        <a:pt x="658" y="60"/>
                      </a:lnTo>
                      <a:lnTo>
                        <a:pt x="223" y="15"/>
                      </a:lnTo>
                      <a:lnTo>
                        <a:pt x="272" y="6"/>
                      </a:lnTo>
                      <a:lnTo>
                        <a:pt x="214" y="0"/>
                      </a:lnTo>
                      <a:lnTo>
                        <a:pt x="0" y="4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198" name="Freeform 1272"/>
                <p:cNvSpPr>
                  <a:spLocks/>
                </p:cNvSpPr>
                <p:nvPr/>
              </p:nvSpPr>
              <p:spPr bwMode="auto">
                <a:xfrm>
                  <a:off x="3494" y="2104"/>
                  <a:ext cx="25" cy="14"/>
                </a:xfrm>
                <a:custGeom>
                  <a:avLst/>
                  <a:gdLst>
                    <a:gd name="T0" fmla="*/ 0 w 124"/>
                    <a:gd name="T1" fmla="*/ 0 h 56"/>
                    <a:gd name="T2" fmla="*/ 0 w 124"/>
                    <a:gd name="T3" fmla="*/ 0 h 56"/>
                    <a:gd name="T4" fmla="*/ 0 w 124"/>
                    <a:gd name="T5" fmla="*/ 0 h 56"/>
                    <a:gd name="T6" fmla="*/ 0 w 124"/>
                    <a:gd name="T7" fmla="*/ 0 h 5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24" h="56">
                      <a:moveTo>
                        <a:pt x="0" y="0"/>
                      </a:moveTo>
                      <a:lnTo>
                        <a:pt x="0" y="41"/>
                      </a:lnTo>
                      <a:lnTo>
                        <a:pt x="124" y="56"/>
                      </a:lnTo>
                      <a:lnTo>
                        <a:pt x="124" y="14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199" name="Line 1273"/>
                <p:cNvSpPr>
                  <a:spLocks noChangeShapeType="1"/>
                </p:cNvSpPr>
                <p:nvPr/>
              </p:nvSpPr>
              <p:spPr bwMode="auto">
                <a:xfrm flipV="1">
                  <a:off x="3519" y="2111"/>
                  <a:ext cx="26" cy="7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00" name="Freeform 1274"/>
                <p:cNvSpPr>
                  <a:spLocks/>
                </p:cNvSpPr>
                <p:nvPr/>
              </p:nvSpPr>
              <p:spPr bwMode="auto">
                <a:xfrm>
                  <a:off x="3541" y="2112"/>
                  <a:ext cx="56" cy="10"/>
                </a:xfrm>
                <a:custGeom>
                  <a:avLst/>
                  <a:gdLst>
                    <a:gd name="T0" fmla="*/ 0 w 280"/>
                    <a:gd name="T1" fmla="*/ 0 h 40"/>
                    <a:gd name="T2" fmla="*/ 0 w 280"/>
                    <a:gd name="T3" fmla="*/ 0 h 40"/>
                    <a:gd name="T4" fmla="*/ 0 w 280"/>
                    <a:gd name="T5" fmla="*/ 0 h 40"/>
                    <a:gd name="T6" fmla="*/ 0 w 280"/>
                    <a:gd name="T7" fmla="*/ 0 h 40"/>
                    <a:gd name="T8" fmla="*/ 0 w 28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80" h="40">
                      <a:moveTo>
                        <a:pt x="0" y="0"/>
                      </a:moveTo>
                      <a:lnTo>
                        <a:pt x="198" y="21"/>
                      </a:lnTo>
                      <a:lnTo>
                        <a:pt x="198" y="31"/>
                      </a:lnTo>
                      <a:lnTo>
                        <a:pt x="280" y="40"/>
                      </a:lnTo>
                      <a:lnTo>
                        <a:pt x="280" y="11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01" name="Freeform 1275"/>
                <p:cNvSpPr>
                  <a:spLocks/>
                </p:cNvSpPr>
                <p:nvPr/>
              </p:nvSpPr>
              <p:spPr bwMode="auto">
                <a:xfrm>
                  <a:off x="3597" y="2116"/>
                  <a:ext cx="13" cy="6"/>
                </a:xfrm>
                <a:custGeom>
                  <a:avLst/>
                  <a:gdLst>
                    <a:gd name="T0" fmla="*/ 0 w 62"/>
                    <a:gd name="T1" fmla="*/ 0 h 24"/>
                    <a:gd name="T2" fmla="*/ 0 w 62"/>
                    <a:gd name="T3" fmla="*/ 0 h 24"/>
                    <a:gd name="T4" fmla="*/ 0 w 62"/>
                    <a:gd name="T5" fmla="*/ 0 h 2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2" h="24">
                      <a:moveTo>
                        <a:pt x="0" y="24"/>
                      </a:moveTo>
                      <a:lnTo>
                        <a:pt x="62" y="9"/>
                      </a:lnTo>
                      <a:lnTo>
                        <a:pt x="62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02" name="Freeform 1276"/>
                <p:cNvSpPr>
                  <a:spLocks/>
                </p:cNvSpPr>
                <p:nvPr/>
              </p:nvSpPr>
              <p:spPr bwMode="auto">
                <a:xfrm>
                  <a:off x="3603" y="2120"/>
                  <a:ext cx="45" cy="6"/>
                </a:xfrm>
                <a:custGeom>
                  <a:avLst/>
                  <a:gdLst>
                    <a:gd name="T0" fmla="*/ 0 w 225"/>
                    <a:gd name="T1" fmla="*/ 0 h 22"/>
                    <a:gd name="T2" fmla="*/ 0 w 225"/>
                    <a:gd name="T3" fmla="*/ 0 h 22"/>
                    <a:gd name="T4" fmla="*/ 0 w 225"/>
                    <a:gd name="T5" fmla="*/ 0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5" h="22">
                      <a:moveTo>
                        <a:pt x="0" y="0"/>
                      </a:moveTo>
                      <a:lnTo>
                        <a:pt x="176" y="22"/>
                      </a:lnTo>
                      <a:lnTo>
                        <a:pt x="225" y="9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03" name="Line 1277"/>
                <p:cNvSpPr>
                  <a:spLocks noChangeShapeType="1"/>
                </p:cNvSpPr>
                <p:nvPr/>
              </p:nvSpPr>
              <p:spPr bwMode="auto">
                <a:xfrm>
                  <a:off x="3648" y="2090"/>
                  <a:ext cx="1" cy="15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04" name="Freeform 1278"/>
                <p:cNvSpPr>
                  <a:spLocks/>
                </p:cNvSpPr>
                <p:nvPr/>
              </p:nvSpPr>
              <p:spPr bwMode="auto">
                <a:xfrm>
                  <a:off x="3552" y="2228"/>
                  <a:ext cx="69" cy="31"/>
                </a:xfrm>
                <a:custGeom>
                  <a:avLst/>
                  <a:gdLst>
                    <a:gd name="T0" fmla="*/ 0 w 343"/>
                    <a:gd name="T1" fmla="*/ 0 h 126"/>
                    <a:gd name="T2" fmla="*/ 0 w 343"/>
                    <a:gd name="T3" fmla="*/ 0 h 126"/>
                    <a:gd name="T4" fmla="*/ 0 w 343"/>
                    <a:gd name="T5" fmla="*/ 0 h 12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43" h="126">
                      <a:moveTo>
                        <a:pt x="343" y="126"/>
                      </a:moveTo>
                      <a:lnTo>
                        <a:pt x="0" y="6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05" name="Freeform 1279"/>
                <p:cNvSpPr>
                  <a:spLocks/>
                </p:cNvSpPr>
                <p:nvPr/>
              </p:nvSpPr>
              <p:spPr bwMode="auto">
                <a:xfrm>
                  <a:off x="3543" y="2129"/>
                  <a:ext cx="1" cy="87"/>
                </a:xfrm>
                <a:custGeom>
                  <a:avLst/>
                  <a:gdLst>
                    <a:gd name="T0" fmla="*/ 0 w 8"/>
                    <a:gd name="T1" fmla="*/ 0 h 347"/>
                    <a:gd name="T2" fmla="*/ 0 w 8"/>
                    <a:gd name="T3" fmla="*/ 0 h 347"/>
                    <a:gd name="T4" fmla="*/ 0 w 8"/>
                    <a:gd name="T5" fmla="*/ 0 h 34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8" h="347">
                      <a:moveTo>
                        <a:pt x="8" y="347"/>
                      </a:moveTo>
                      <a:lnTo>
                        <a:pt x="0" y="33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06" name="Freeform 1280"/>
                <p:cNvSpPr>
                  <a:spLocks/>
                </p:cNvSpPr>
                <p:nvPr/>
              </p:nvSpPr>
              <p:spPr bwMode="auto">
                <a:xfrm>
                  <a:off x="3543" y="2154"/>
                  <a:ext cx="75" cy="39"/>
                </a:xfrm>
                <a:custGeom>
                  <a:avLst/>
                  <a:gdLst>
                    <a:gd name="T0" fmla="*/ 0 w 374"/>
                    <a:gd name="T1" fmla="*/ 0 h 156"/>
                    <a:gd name="T2" fmla="*/ 0 w 374"/>
                    <a:gd name="T3" fmla="*/ 0 h 156"/>
                    <a:gd name="T4" fmla="*/ 0 w 374"/>
                    <a:gd name="T5" fmla="*/ 0 h 156"/>
                    <a:gd name="T6" fmla="*/ 0 w 374"/>
                    <a:gd name="T7" fmla="*/ 0 h 156"/>
                    <a:gd name="T8" fmla="*/ 0 w 374"/>
                    <a:gd name="T9" fmla="*/ 0 h 156"/>
                    <a:gd name="T10" fmla="*/ 0 w 374"/>
                    <a:gd name="T11" fmla="*/ 0 h 156"/>
                    <a:gd name="T12" fmla="*/ 0 w 374"/>
                    <a:gd name="T13" fmla="*/ 0 h 156"/>
                    <a:gd name="T14" fmla="*/ 0 w 374"/>
                    <a:gd name="T15" fmla="*/ 0 h 15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74" h="156">
                      <a:moveTo>
                        <a:pt x="8" y="0"/>
                      </a:moveTo>
                      <a:lnTo>
                        <a:pt x="8" y="24"/>
                      </a:lnTo>
                      <a:lnTo>
                        <a:pt x="330" y="69"/>
                      </a:lnTo>
                      <a:lnTo>
                        <a:pt x="374" y="63"/>
                      </a:lnTo>
                      <a:lnTo>
                        <a:pt x="330" y="156"/>
                      </a:lnTo>
                      <a:lnTo>
                        <a:pt x="8" y="109"/>
                      </a:lnTo>
                      <a:lnTo>
                        <a:pt x="0" y="12"/>
                      </a:lnTo>
                      <a:lnTo>
                        <a:pt x="8" y="24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07" name="Freeform 1281"/>
                <p:cNvSpPr>
                  <a:spLocks/>
                </p:cNvSpPr>
                <p:nvPr/>
              </p:nvSpPr>
              <p:spPr bwMode="auto">
                <a:xfrm>
                  <a:off x="3543" y="2181"/>
                  <a:ext cx="75" cy="42"/>
                </a:xfrm>
                <a:custGeom>
                  <a:avLst/>
                  <a:gdLst>
                    <a:gd name="T0" fmla="*/ 0 w 374"/>
                    <a:gd name="T1" fmla="*/ 0 h 168"/>
                    <a:gd name="T2" fmla="*/ 0 w 374"/>
                    <a:gd name="T3" fmla="*/ 0 h 168"/>
                    <a:gd name="T4" fmla="*/ 0 w 374"/>
                    <a:gd name="T5" fmla="*/ 0 h 168"/>
                    <a:gd name="T6" fmla="*/ 0 w 374"/>
                    <a:gd name="T7" fmla="*/ 0 h 168"/>
                    <a:gd name="T8" fmla="*/ 0 w 374"/>
                    <a:gd name="T9" fmla="*/ 0 h 168"/>
                    <a:gd name="T10" fmla="*/ 0 w 374"/>
                    <a:gd name="T11" fmla="*/ 0 h 168"/>
                    <a:gd name="T12" fmla="*/ 0 w 374"/>
                    <a:gd name="T13" fmla="*/ 0 h 168"/>
                    <a:gd name="T14" fmla="*/ 0 w 374"/>
                    <a:gd name="T15" fmla="*/ 0 h 16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74" h="168">
                      <a:moveTo>
                        <a:pt x="8" y="0"/>
                      </a:moveTo>
                      <a:lnTo>
                        <a:pt x="8" y="27"/>
                      </a:lnTo>
                      <a:lnTo>
                        <a:pt x="330" y="77"/>
                      </a:lnTo>
                      <a:lnTo>
                        <a:pt x="374" y="72"/>
                      </a:lnTo>
                      <a:lnTo>
                        <a:pt x="330" y="168"/>
                      </a:lnTo>
                      <a:lnTo>
                        <a:pt x="8" y="116"/>
                      </a:lnTo>
                      <a:lnTo>
                        <a:pt x="0" y="17"/>
                      </a:lnTo>
                      <a:lnTo>
                        <a:pt x="8" y="27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08" name="Line 1282"/>
                <p:cNvSpPr>
                  <a:spLocks noChangeShapeType="1"/>
                </p:cNvSpPr>
                <p:nvPr/>
              </p:nvSpPr>
              <p:spPr bwMode="auto">
                <a:xfrm>
                  <a:off x="3544" y="2210"/>
                  <a:ext cx="1" cy="6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09" name="Line 1283"/>
                <p:cNvSpPr>
                  <a:spLocks noChangeShapeType="1"/>
                </p:cNvSpPr>
                <p:nvPr/>
              </p:nvSpPr>
              <p:spPr bwMode="auto">
                <a:xfrm>
                  <a:off x="3609" y="2223"/>
                  <a:ext cx="1" cy="6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10" name="Line 1284"/>
                <p:cNvSpPr>
                  <a:spLocks noChangeShapeType="1"/>
                </p:cNvSpPr>
                <p:nvPr/>
              </p:nvSpPr>
              <p:spPr bwMode="auto">
                <a:xfrm flipV="1">
                  <a:off x="3609" y="2193"/>
                  <a:ext cx="1" cy="7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11" name="Line 1285"/>
                <p:cNvSpPr>
                  <a:spLocks noChangeShapeType="1"/>
                </p:cNvSpPr>
                <p:nvPr/>
              </p:nvSpPr>
              <p:spPr bwMode="auto">
                <a:xfrm flipV="1">
                  <a:off x="3609" y="2165"/>
                  <a:ext cx="1" cy="6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12" name="Freeform 1286"/>
                <p:cNvSpPr>
                  <a:spLocks/>
                </p:cNvSpPr>
                <p:nvPr/>
              </p:nvSpPr>
              <p:spPr bwMode="auto">
                <a:xfrm>
                  <a:off x="3569" y="2084"/>
                  <a:ext cx="43" cy="16"/>
                </a:xfrm>
                <a:custGeom>
                  <a:avLst/>
                  <a:gdLst>
                    <a:gd name="T0" fmla="*/ 0 w 219"/>
                    <a:gd name="T1" fmla="*/ 0 h 63"/>
                    <a:gd name="T2" fmla="*/ 0 w 219"/>
                    <a:gd name="T3" fmla="*/ 0 h 63"/>
                    <a:gd name="T4" fmla="*/ 0 w 219"/>
                    <a:gd name="T5" fmla="*/ 0 h 63"/>
                    <a:gd name="T6" fmla="*/ 0 w 219"/>
                    <a:gd name="T7" fmla="*/ 0 h 6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9" h="63">
                      <a:moveTo>
                        <a:pt x="213" y="63"/>
                      </a:moveTo>
                      <a:lnTo>
                        <a:pt x="219" y="22"/>
                      </a:lnTo>
                      <a:lnTo>
                        <a:pt x="8" y="0"/>
                      </a:lnTo>
                      <a:lnTo>
                        <a:pt x="0" y="39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13" name="Line 1287"/>
                <p:cNvSpPr>
                  <a:spLocks noChangeShapeType="1"/>
                </p:cNvSpPr>
                <p:nvPr/>
              </p:nvSpPr>
              <p:spPr bwMode="auto">
                <a:xfrm>
                  <a:off x="3571" y="2085"/>
                  <a:ext cx="40" cy="13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14" name="Freeform 1288"/>
                <p:cNvSpPr>
                  <a:spLocks/>
                </p:cNvSpPr>
                <p:nvPr/>
              </p:nvSpPr>
              <p:spPr bwMode="auto">
                <a:xfrm>
                  <a:off x="3623" y="1991"/>
                  <a:ext cx="64" cy="110"/>
                </a:xfrm>
                <a:custGeom>
                  <a:avLst/>
                  <a:gdLst>
                    <a:gd name="T0" fmla="*/ 0 w 318"/>
                    <a:gd name="T1" fmla="*/ 0 h 438"/>
                    <a:gd name="T2" fmla="*/ 0 w 318"/>
                    <a:gd name="T3" fmla="*/ 0 h 438"/>
                    <a:gd name="T4" fmla="*/ 0 w 318"/>
                    <a:gd name="T5" fmla="*/ 0 h 438"/>
                    <a:gd name="T6" fmla="*/ 0 w 318"/>
                    <a:gd name="T7" fmla="*/ 0 h 438"/>
                    <a:gd name="T8" fmla="*/ 0 w 318"/>
                    <a:gd name="T9" fmla="*/ 0 h 438"/>
                    <a:gd name="T10" fmla="*/ 0 w 318"/>
                    <a:gd name="T11" fmla="*/ 0 h 438"/>
                    <a:gd name="T12" fmla="*/ 0 w 318"/>
                    <a:gd name="T13" fmla="*/ 0 h 43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18" h="438">
                      <a:moveTo>
                        <a:pt x="0" y="425"/>
                      </a:moveTo>
                      <a:lnTo>
                        <a:pt x="32" y="428"/>
                      </a:lnTo>
                      <a:lnTo>
                        <a:pt x="107" y="0"/>
                      </a:lnTo>
                      <a:lnTo>
                        <a:pt x="318" y="83"/>
                      </a:lnTo>
                      <a:lnTo>
                        <a:pt x="318" y="431"/>
                      </a:lnTo>
                      <a:lnTo>
                        <a:pt x="289" y="438"/>
                      </a:lnTo>
                      <a:lnTo>
                        <a:pt x="42" y="371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15" name="Line 1289"/>
                <p:cNvSpPr>
                  <a:spLocks noChangeShapeType="1"/>
                </p:cNvSpPr>
                <p:nvPr/>
              </p:nvSpPr>
              <p:spPr bwMode="auto">
                <a:xfrm flipH="1" flipV="1">
                  <a:off x="3527" y="2072"/>
                  <a:ext cx="105" cy="1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16" name="Freeform 1290"/>
                <p:cNvSpPr>
                  <a:spLocks/>
                </p:cNvSpPr>
                <p:nvPr/>
              </p:nvSpPr>
              <p:spPr bwMode="auto">
                <a:xfrm>
                  <a:off x="3525" y="1985"/>
                  <a:ext cx="120" cy="100"/>
                </a:xfrm>
                <a:custGeom>
                  <a:avLst/>
                  <a:gdLst>
                    <a:gd name="T0" fmla="*/ 0 w 597"/>
                    <a:gd name="T1" fmla="*/ 0 h 399"/>
                    <a:gd name="T2" fmla="*/ 0 w 597"/>
                    <a:gd name="T3" fmla="*/ 0 h 399"/>
                    <a:gd name="T4" fmla="*/ 0 w 597"/>
                    <a:gd name="T5" fmla="*/ 0 h 39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97" h="399">
                      <a:moveTo>
                        <a:pt x="0" y="399"/>
                      </a:moveTo>
                      <a:lnTo>
                        <a:pt x="79" y="0"/>
                      </a:lnTo>
                      <a:lnTo>
                        <a:pt x="597" y="24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17" name="Freeform 1291"/>
                <p:cNvSpPr>
                  <a:spLocks/>
                </p:cNvSpPr>
                <p:nvPr/>
              </p:nvSpPr>
              <p:spPr bwMode="auto">
                <a:xfrm>
                  <a:off x="3621" y="1991"/>
                  <a:ext cx="17" cy="92"/>
                </a:xfrm>
                <a:custGeom>
                  <a:avLst/>
                  <a:gdLst>
                    <a:gd name="T0" fmla="*/ 0 w 82"/>
                    <a:gd name="T1" fmla="*/ 0 h 369"/>
                    <a:gd name="T2" fmla="*/ 0 w 82"/>
                    <a:gd name="T3" fmla="*/ 0 h 369"/>
                    <a:gd name="T4" fmla="*/ 0 w 82"/>
                    <a:gd name="T5" fmla="*/ 0 h 369"/>
                    <a:gd name="T6" fmla="*/ 0 w 82"/>
                    <a:gd name="T7" fmla="*/ 0 h 369"/>
                    <a:gd name="T8" fmla="*/ 0 w 82"/>
                    <a:gd name="T9" fmla="*/ 0 h 36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2" h="369">
                      <a:moveTo>
                        <a:pt x="82" y="0"/>
                      </a:moveTo>
                      <a:lnTo>
                        <a:pt x="13" y="369"/>
                      </a:lnTo>
                      <a:lnTo>
                        <a:pt x="0" y="346"/>
                      </a:lnTo>
                      <a:lnTo>
                        <a:pt x="62" y="8"/>
                      </a:lnTo>
                      <a:lnTo>
                        <a:pt x="72" y="1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18" name="Freeform 1292"/>
                <p:cNvSpPr>
                  <a:spLocks/>
                </p:cNvSpPr>
                <p:nvPr/>
              </p:nvSpPr>
              <p:spPr bwMode="auto">
                <a:xfrm>
                  <a:off x="3554" y="1989"/>
                  <a:ext cx="80" cy="88"/>
                </a:xfrm>
                <a:custGeom>
                  <a:avLst/>
                  <a:gdLst>
                    <a:gd name="T0" fmla="*/ 0 w 396"/>
                    <a:gd name="T1" fmla="*/ 0 h 356"/>
                    <a:gd name="T2" fmla="*/ 0 w 396"/>
                    <a:gd name="T3" fmla="*/ 0 h 356"/>
                    <a:gd name="T4" fmla="*/ 0 w 396"/>
                    <a:gd name="T5" fmla="*/ 0 h 356"/>
                    <a:gd name="T6" fmla="*/ 0 w 396"/>
                    <a:gd name="T7" fmla="*/ 0 h 35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96" h="356">
                      <a:moveTo>
                        <a:pt x="396" y="18"/>
                      </a:moveTo>
                      <a:lnTo>
                        <a:pt x="64" y="0"/>
                      </a:lnTo>
                      <a:lnTo>
                        <a:pt x="0" y="325"/>
                      </a:lnTo>
                      <a:lnTo>
                        <a:pt x="334" y="356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19" name="Freeform 1293"/>
                <p:cNvSpPr>
                  <a:spLocks/>
                </p:cNvSpPr>
                <p:nvPr/>
              </p:nvSpPr>
              <p:spPr bwMode="auto">
                <a:xfrm>
                  <a:off x="3561" y="1999"/>
                  <a:ext cx="63" cy="69"/>
                </a:xfrm>
                <a:custGeom>
                  <a:avLst/>
                  <a:gdLst>
                    <a:gd name="T0" fmla="*/ 0 w 316"/>
                    <a:gd name="T1" fmla="*/ 0 h 278"/>
                    <a:gd name="T2" fmla="*/ 0 w 316"/>
                    <a:gd name="T3" fmla="*/ 0 h 278"/>
                    <a:gd name="T4" fmla="*/ 0 w 316"/>
                    <a:gd name="T5" fmla="*/ 0 h 278"/>
                    <a:gd name="T6" fmla="*/ 0 w 316"/>
                    <a:gd name="T7" fmla="*/ 0 h 278"/>
                    <a:gd name="T8" fmla="*/ 0 w 316"/>
                    <a:gd name="T9" fmla="*/ 0 h 278"/>
                    <a:gd name="T10" fmla="*/ 0 w 316"/>
                    <a:gd name="T11" fmla="*/ 0 h 278"/>
                    <a:gd name="T12" fmla="*/ 0 w 316"/>
                    <a:gd name="T13" fmla="*/ 0 h 278"/>
                    <a:gd name="T14" fmla="*/ 0 w 316"/>
                    <a:gd name="T15" fmla="*/ 0 h 278"/>
                    <a:gd name="T16" fmla="*/ 0 w 316"/>
                    <a:gd name="T17" fmla="*/ 0 h 278"/>
                    <a:gd name="T18" fmla="*/ 0 w 316"/>
                    <a:gd name="T19" fmla="*/ 0 h 278"/>
                    <a:gd name="T20" fmla="*/ 0 w 316"/>
                    <a:gd name="T21" fmla="*/ 0 h 278"/>
                    <a:gd name="T22" fmla="*/ 0 w 316"/>
                    <a:gd name="T23" fmla="*/ 0 h 278"/>
                    <a:gd name="T24" fmla="*/ 0 w 316"/>
                    <a:gd name="T25" fmla="*/ 0 h 278"/>
                    <a:gd name="T26" fmla="*/ 0 w 316"/>
                    <a:gd name="T27" fmla="*/ 0 h 278"/>
                    <a:gd name="T28" fmla="*/ 0 w 316"/>
                    <a:gd name="T29" fmla="*/ 0 h 278"/>
                    <a:gd name="T30" fmla="*/ 0 w 316"/>
                    <a:gd name="T31" fmla="*/ 0 h 27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316" h="278">
                      <a:moveTo>
                        <a:pt x="296" y="270"/>
                      </a:moveTo>
                      <a:lnTo>
                        <a:pt x="297" y="258"/>
                      </a:lnTo>
                      <a:lnTo>
                        <a:pt x="274" y="255"/>
                      </a:lnTo>
                      <a:lnTo>
                        <a:pt x="271" y="268"/>
                      </a:lnTo>
                      <a:lnTo>
                        <a:pt x="268" y="275"/>
                      </a:lnTo>
                      <a:lnTo>
                        <a:pt x="259" y="278"/>
                      </a:lnTo>
                      <a:lnTo>
                        <a:pt x="12" y="256"/>
                      </a:lnTo>
                      <a:lnTo>
                        <a:pt x="5" y="251"/>
                      </a:lnTo>
                      <a:lnTo>
                        <a:pt x="0" y="245"/>
                      </a:lnTo>
                      <a:lnTo>
                        <a:pt x="48" y="9"/>
                      </a:lnTo>
                      <a:lnTo>
                        <a:pt x="51" y="2"/>
                      </a:lnTo>
                      <a:lnTo>
                        <a:pt x="59" y="0"/>
                      </a:lnTo>
                      <a:lnTo>
                        <a:pt x="306" y="12"/>
                      </a:lnTo>
                      <a:lnTo>
                        <a:pt x="314" y="17"/>
                      </a:lnTo>
                      <a:lnTo>
                        <a:pt x="316" y="26"/>
                      </a:lnTo>
                      <a:lnTo>
                        <a:pt x="271" y="268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20" name="Freeform 1294"/>
                <p:cNvSpPr>
                  <a:spLocks/>
                </p:cNvSpPr>
                <p:nvPr/>
              </p:nvSpPr>
              <p:spPr bwMode="auto">
                <a:xfrm>
                  <a:off x="3616" y="2057"/>
                  <a:ext cx="5" cy="3"/>
                </a:xfrm>
                <a:custGeom>
                  <a:avLst/>
                  <a:gdLst>
                    <a:gd name="T0" fmla="*/ 0 w 24"/>
                    <a:gd name="T1" fmla="*/ 0 h 14"/>
                    <a:gd name="T2" fmla="*/ 0 w 24"/>
                    <a:gd name="T3" fmla="*/ 0 h 14"/>
                    <a:gd name="T4" fmla="*/ 0 w 24"/>
                    <a:gd name="T5" fmla="*/ 0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14">
                      <a:moveTo>
                        <a:pt x="0" y="0"/>
                      </a:moveTo>
                      <a:lnTo>
                        <a:pt x="24" y="1"/>
                      </a:lnTo>
                      <a:lnTo>
                        <a:pt x="23" y="14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21" name="Freeform 1295"/>
                <p:cNvSpPr>
                  <a:spLocks/>
                </p:cNvSpPr>
                <p:nvPr/>
              </p:nvSpPr>
              <p:spPr bwMode="auto">
                <a:xfrm>
                  <a:off x="3617" y="2052"/>
                  <a:ext cx="5" cy="3"/>
                </a:xfrm>
                <a:custGeom>
                  <a:avLst/>
                  <a:gdLst>
                    <a:gd name="T0" fmla="*/ 0 w 25"/>
                    <a:gd name="T1" fmla="*/ 0 h 11"/>
                    <a:gd name="T2" fmla="*/ 0 w 25"/>
                    <a:gd name="T3" fmla="*/ 0 h 11"/>
                    <a:gd name="T4" fmla="*/ 0 w 25"/>
                    <a:gd name="T5" fmla="*/ 0 h 1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5" h="11">
                      <a:moveTo>
                        <a:pt x="24" y="11"/>
                      </a:moveTo>
                      <a:lnTo>
                        <a:pt x="25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22" name="Freeform 1296"/>
                <p:cNvSpPr>
                  <a:spLocks/>
                </p:cNvSpPr>
                <p:nvPr/>
              </p:nvSpPr>
              <p:spPr bwMode="auto">
                <a:xfrm>
                  <a:off x="3618" y="2046"/>
                  <a:ext cx="5" cy="3"/>
                </a:xfrm>
                <a:custGeom>
                  <a:avLst/>
                  <a:gdLst>
                    <a:gd name="T0" fmla="*/ 0 w 24"/>
                    <a:gd name="T1" fmla="*/ 0 h 14"/>
                    <a:gd name="T2" fmla="*/ 0 w 24"/>
                    <a:gd name="T3" fmla="*/ 0 h 14"/>
                    <a:gd name="T4" fmla="*/ 0 w 24"/>
                    <a:gd name="T5" fmla="*/ 0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14">
                      <a:moveTo>
                        <a:pt x="0" y="0"/>
                      </a:moveTo>
                      <a:lnTo>
                        <a:pt x="24" y="2"/>
                      </a:lnTo>
                      <a:lnTo>
                        <a:pt x="21" y="14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23" name="Freeform 1297"/>
                <p:cNvSpPr>
                  <a:spLocks/>
                </p:cNvSpPr>
                <p:nvPr/>
              </p:nvSpPr>
              <p:spPr bwMode="auto">
                <a:xfrm>
                  <a:off x="3619" y="2040"/>
                  <a:ext cx="4" cy="4"/>
                </a:xfrm>
                <a:custGeom>
                  <a:avLst/>
                  <a:gdLst>
                    <a:gd name="T0" fmla="*/ 0 w 24"/>
                    <a:gd name="T1" fmla="*/ 0 h 15"/>
                    <a:gd name="T2" fmla="*/ 0 w 24"/>
                    <a:gd name="T3" fmla="*/ 0 h 15"/>
                    <a:gd name="T4" fmla="*/ 0 w 24"/>
                    <a:gd name="T5" fmla="*/ 0 h 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15">
                      <a:moveTo>
                        <a:pt x="23" y="15"/>
                      </a:moveTo>
                      <a:lnTo>
                        <a:pt x="24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24" name="Freeform 1298"/>
                <p:cNvSpPr>
                  <a:spLocks/>
                </p:cNvSpPr>
                <p:nvPr/>
              </p:nvSpPr>
              <p:spPr bwMode="auto">
                <a:xfrm>
                  <a:off x="3620" y="2036"/>
                  <a:ext cx="4" cy="2"/>
                </a:xfrm>
                <a:custGeom>
                  <a:avLst/>
                  <a:gdLst>
                    <a:gd name="T0" fmla="*/ 0 w 24"/>
                    <a:gd name="T1" fmla="*/ 0 h 11"/>
                    <a:gd name="T2" fmla="*/ 0 w 24"/>
                    <a:gd name="T3" fmla="*/ 0 h 11"/>
                    <a:gd name="T4" fmla="*/ 0 w 24"/>
                    <a:gd name="T5" fmla="*/ 0 h 1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11">
                      <a:moveTo>
                        <a:pt x="0" y="0"/>
                      </a:moveTo>
                      <a:lnTo>
                        <a:pt x="24" y="1"/>
                      </a:lnTo>
                      <a:lnTo>
                        <a:pt x="22" y="11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25" name="Freeform 1299"/>
                <p:cNvSpPr>
                  <a:spLocks/>
                </p:cNvSpPr>
                <p:nvPr/>
              </p:nvSpPr>
              <p:spPr bwMode="auto">
                <a:xfrm>
                  <a:off x="3620" y="2031"/>
                  <a:ext cx="5" cy="3"/>
                </a:xfrm>
                <a:custGeom>
                  <a:avLst/>
                  <a:gdLst>
                    <a:gd name="T0" fmla="*/ 0 w 25"/>
                    <a:gd name="T1" fmla="*/ 0 h 11"/>
                    <a:gd name="T2" fmla="*/ 0 w 25"/>
                    <a:gd name="T3" fmla="*/ 0 h 11"/>
                    <a:gd name="T4" fmla="*/ 0 w 25"/>
                    <a:gd name="T5" fmla="*/ 0 h 1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5" h="11">
                      <a:moveTo>
                        <a:pt x="24" y="11"/>
                      </a:moveTo>
                      <a:lnTo>
                        <a:pt x="25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26" name="Freeform 1300"/>
                <p:cNvSpPr>
                  <a:spLocks/>
                </p:cNvSpPr>
                <p:nvPr/>
              </p:nvSpPr>
              <p:spPr bwMode="auto">
                <a:xfrm>
                  <a:off x="3621" y="2025"/>
                  <a:ext cx="4" cy="3"/>
                </a:xfrm>
                <a:custGeom>
                  <a:avLst/>
                  <a:gdLst>
                    <a:gd name="T0" fmla="*/ 0 w 22"/>
                    <a:gd name="T1" fmla="*/ 0 h 12"/>
                    <a:gd name="T2" fmla="*/ 0 w 22"/>
                    <a:gd name="T3" fmla="*/ 0 h 12"/>
                    <a:gd name="T4" fmla="*/ 0 w 22"/>
                    <a:gd name="T5" fmla="*/ 0 h 1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12">
                      <a:moveTo>
                        <a:pt x="0" y="0"/>
                      </a:moveTo>
                      <a:lnTo>
                        <a:pt x="22" y="1"/>
                      </a:lnTo>
                      <a:lnTo>
                        <a:pt x="21" y="12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27" name="Freeform 1301"/>
                <p:cNvSpPr>
                  <a:spLocks/>
                </p:cNvSpPr>
                <p:nvPr/>
              </p:nvSpPr>
              <p:spPr bwMode="auto">
                <a:xfrm>
                  <a:off x="3622" y="2020"/>
                  <a:ext cx="5" cy="3"/>
                </a:xfrm>
                <a:custGeom>
                  <a:avLst/>
                  <a:gdLst>
                    <a:gd name="T0" fmla="*/ 0 w 24"/>
                    <a:gd name="T1" fmla="*/ 0 h 14"/>
                    <a:gd name="T2" fmla="*/ 0 w 24"/>
                    <a:gd name="T3" fmla="*/ 0 h 14"/>
                    <a:gd name="T4" fmla="*/ 0 w 24"/>
                    <a:gd name="T5" fmla="*/ 0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14">
                      <a:moveTo>
                        <a:pt x="21" y="14"/>
                      </a:moveTo>
                      <a:lnTo>
                        <a:pt x="24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28" name="Freeform 1302"/>
                <p:cNvSpPr>
                  <a:spLocks/>
                </p:cNvSpPr>
                <p:nvPr/>
              </p:nvSpPr>
              <p:spPr bwMode="auto">
                <a:xfrm>
                  <a:off x="3622" y="2014"/>
                  <a:ext cx="5" cy="4"/>
                </a:xfrm>
                <a:custGeom>
                  <a:avLst/>
                  <a:gdLst>
                    <a:gd name="T0" fmla="*/ 0 w 25"/>
                    <a:gd name="T1" fmla="*/ 0 h 13"/>
                    <a:gd name="T2" fmla="*/ 0 w 25"/>
                    <a:gd name="T3" fmla="*/ 0 h 13"/>
                    <a:gd name="T4" fmla="*/ 0 w 25"/>
                    <a:gd name="T5" fmla="*/ 0 h 13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5" h="13">
                      <a:moveTo>
                        <a:pt x="0" y="0"/>
                      </a:moveTo>
                      <a:lnTo>
                        <a:pt x="25" y="2"/>
                      </a:lnTo>
                      <a:lnTo>
                        <a:pt x="24" y="13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29" name="Freeform 1303"/>
                <p:cNvSpPr>
                  <a:spLocks/>
                </p:cNvSpPr>
                <p:nvPr/>
              </p:nvSpPr>
              <p:spPr bwMode="auto">
                <a:xfrm>
                  <a:off x="3623" y="2009"/>
                  <a:ext cx="5" cy="4"/>
                </a:xfrm>
                <a:custGeom>
                  <a:avLst/>
                  <a:gdLst>
                    <a:gd name="T0" fmla="*/ 0 w 24"/>
                    <a:gd name="T1" fmla="*/ 0 h 14"/>
                    <a:gd name="T2" fmla="*/ 0 w 24"/>
                    <a:gd name="T3" fmla="*/ 0 h 14"/>
                    <a:gd name="T4" fmla="*/ 0 w 24"/>
                    <a:gd name="T5" fmla="*/ 0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14">
                      <a:moveTo>
                        <a:pt x="21" y="14"/>
                      </a:moveTo>
                      <a:lnTo>
                        <a:pt x="24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30" name="Line 1304"/>
                <p:cNvSpPr>
                  <a:spLocks noChangeShapeType="1"/>
                </p:cNvSpPr>
                <p:nvPr/>
              </p:nvSpPr>
              <p:spPr bwMode="auto">
                <a:xfrm flipH="1" flipV="1">
                  <a:off x="3620" y="2007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31" name="Freeform 1305"/>
                <p:cNvSpPr>
                  <a:spLocks/>
                </p:cNvSpPr>
                <p:nvPr/>
              </p:nvSpPr>
              <p:spPr bwMode="auto">
                <a:xfrm>
                  <a:off x="3567" y="2004"/>
                  <a:ext cx="53" cy="56"/>
                </a:xfrm>
                <a:custGeom>
                  <a:avLst/>
                  <a:gdLst>
                    <a:gd name="T0" fmla="*/ 0 w 263"/>
                    <a:gd name="T1" fmla="*/ 0 h 227"/>
                    <a:gd name="T2" fmla="*/ 0 w 263"/>
                    <a:gd name="T3" fmla="*/ 0 h 227"/>
                    <a:gd name="T4" fmla="*/ 0 w 263"/>
                    <a:gd name="T5" fmla="*/ 0 h 227"/>
                    <a:gd name="T6" fmla="*/ 0 w 263"/>
                    <a:gd name="T7" fmla="*/ 0 h 227"/>
                    <a:gd name="T8" fmla="*/ 0 w 263"/>
                    <a:gd name="T9" fmla="*/ 0 h 227"/>
                    <a:gd name="T10" fmla="*/ 0 w 263"/>
                    <a:gd name="T11" fmla="*/ 0 h 227"/>
                    <a:gd name="T12" fmla="*/ 0 w 263"/>
                    <a:gd name="T13" fmla="*/ 0 h 227"/>
                    <a:gd name="T14" fmla="*/ 0 w 263"/>
                    <a:gd name="T15" fmla="*/ 0 h 227"/>
                    <a:gd name="T16" fmla="*/ 0 w 263"/>
                    <a:gd name="T17" fmla="*/ 0 h 22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3" h="227">
                      <a:moveTo>
                        <a:pt x="263" y="15"/>
                      </a:moveTo>
                      <a:lnTo>
                        <a:pt x="193" y="5"/>
                      </a:lnTo>
                      <a:lnTo>
                        <a:pt x="121" y="0"/>
                      </a:lnTo>
                      <a:lnTo>
                        <a:pt x="51" y="4"/>
                      </a:lnTo>
                      <a:lnTo>
                        <a:pt x="45" y="5"/>
                      </a:lnTo>
                      <a:lnTo>
                        <a:pt x="43" y="8"/>
                      </a:lnTo>
                      <a:lnTo>
                        <a:pt x="24" y="80"/>
                      </a:lnTo>
                      <a:lnTo>
                        <a:pt x="8" y="154"/>
                      </a:lnTo>
                      <a:lnTo>
                        <a:pt x="0" y="227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32" name="Freeform 1306"/>
                <p:cNvSpPr>
                  <a:spLocks/>
                </p:cNvSpPr>
                <p:nvPr/>
              </p:nvSpPr>
              <p:spPr bwMode="auto">
                <a:xfrm>
                  <a:off x="3557" y="2056"/>
                  <a:ext cx="5" cy="4"/>
                </a:xfrm>
                <a:custGeom>
                  <a:avLst/>
                  <a:gdLst>
                    <a:gd name="T0" fmla="*/ 0 w 24"/>
                    <a:gd name="T1" fmla="*/ 0 h 16"/>
                    <a:gd name="T2" fmla="*/ 0 w 24"/>
                    <a:gd name="T3" fmla="*/ 0 h 16"/>
                    <a:gd name="T4" fmla="*/ 0 w 24"/>
                    <a:gd name="T5" fmla="*/ 0 h 1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16">
                      <a:moveTo>
                        <a:pt x="24" y="2"/>
                      </a:moveTo>
                      <a:lnTo>
                        <a:pt x="1" y="0"/>
                      </a:lnTo>
                      <a:lnTo>
                        <a:pt x="0" y="16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33" name="Freeform 1307"/>
                <p:cNvSpPr>
                  <a:spLocks/>
                </p:cNvSpPr>
                <p:nvPr/>
              </p:nvSpPr>
              <p:spPr bwMode="auto">
                <a:xfrm>
                  <a:off x="3558" y="2051"/>
                  <a:ext cx="4" cy="2"/>
                </a:xfrm>
                <a:custGeom>
                  <a:avLst/>
                  <a:gdLst>
                    <a:gd name="T0" fmla="*/ 0 w 21"/>
                    <a:gd name="T1" fmla="*/ 0 h 9"/>
                    <a:gd name="T2" fmla="*/ 0 w 21"/>
                    <a:gd name="T3" fmla="*/ 0 h 9"/>
                    <a:gd name="T4" fmla="*/ 0 w 21"/>
                    <a:gd name="T5" fmla="*/ 0 h 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" h="9">
                      <a:moveTo>
                        <a:pt x="0" y="9"/>
                      </a:moveTo>
                      <a:lnTo>
                        <a:pt x="2" y="0"/>
                      </a:lnTo>
                      <a:lnTo>
                        <a:pt x="21" y="4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34" name="Freeform 1308"/>
                <p:cNvSpPr>
                  <a:spLocks/>
                </p:cNvSpPr>
                <p:nvPr/>
              </p:nvSpPr>
              <p:spPr bwMode="auto">
                <a:xfrm>
                  <a:off x="3559" y="2046"/>
                  <a:ext cx="4" cy="1"/>
                </a:xfrm>
                <a:custGeom>
                  <a:avLst/>
                  <a:gdLst>
                    <a:gd name="T0" fmla="*/ 0 w 21"/>
                    <a:gd name="T1" fmla="*/ 0 h 6"/>
                    <a:gd name="T2" fmla="*/ 0 w 21"/>
                    <a:gd name="T3" fmla="*/ 0 h 6"/>
                    <a:gd name="T4" fmla="*/ 0 w 21"/>
                    <a:gd name="T5" fmla="*/ 0 h 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" h="6">
                      <a:moveTo>
                        <a:pt x="21" y="1"/>
                      </a:moveTo>
                      <a:lnTo>
                        <a:pt x="3" y="0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35" name="Line 1309"/>
                <p:cNvSpPr>
                  <a:spLocks noChangeShapeType="1"/>
                </p:cNvSpPr>
                <p:nvPr/>
              </p:nvSpPr>
              <p:spPr bwMode="auto">
                <a:xfrm flipV="1">
                  <a:off x="3560" y="2040"/>
                  <a:ext cx="1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36" name="Line 1310"/>
                <p:cNvSpPr>
                  <a:spLocks noChangeShapeType="1"/>
                </p:cNvSpPr>
                <p:nvPr/>
              </p:nvSpPr>
              <p:spPr bwMode="auto">
                <a:xfrm>
                  <a:off x="3560" y="2040"/>
                  <a:ext cx="4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37" name="Freeform 1311"/>
                <p:cNvSpPr>
                  <a:spLocks/>
                </p:cNvSpPr>
                <p:nvPr/>
              </p:nvSpPr>
              <p:spPr bwMode="auto">
                <a:xfrm>
                  <a:off x="3560" y="2035"/>
                  <a:ext cx="5" cy="2"/>
                </a:xfrm>
                <a:custGeom>
                  <a:avLst/>
                  <a:gdLst>
                    <a:gd name="T0" fmla="*/ 0 w 22"/>
                    <a:gd name="T1" fmla="*/ 0 h 7"/>
                    <a:gd name="T2" fmla="*/ 0 w 22"/>
                    <a:gd name="T3" fmla="*/ 0 h 7"/>
                    <a:gd name="T4" fmla="*/ 0 w 22"/>
                    <a:gd name="T5" fmla="*/ 0 h 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7">
                      <a:moveTo>
                        <a:pt x="22" y="2"/>
                      </a:moveTo>
                      <a:lnTo>
                        <a:pt x="1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38" name="Freeform 1312"/>
                <p:cNvSpPr>
                  <a:spLocks/>
                </p:cNvSpPr>
                <p:nvPr/>
              </p:nvSpPr>
              <p:spPr bwMode="auto">
                <a:xfrm>
                  <a:off x="3561" y="2030"/>
                  <a:ext cx="4" cy="2"/>
                </a:xfrm>
                <a:custGeom>
                  <a:avLst/>
                  <a:gdLst>
                    <a:gd name="T0" fmla="*/ 0 w 21"/>
                    <a:gd name="T1" fmla="*/ 0 h 6"/>
                    <a:gd name="T2" fmla="*/ 0 w 21"/>
                    <a:gd name="T3" fmla="*/ 0 h 6"/>
                    <a:gd name="T4" fmla="*/ 0 w 21"/>
                    <a:gd name="T5" fmla="*/ 0 h 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" h="6">
                      <a:moveTo>
                        <a:pt x="0" y="6"/>
                      </a:moveTo>
                      <a:lnTo>
                        <a:pt x="3" y="0"/>
                      </a:lnTo>
                      <a:lnTo>
                        <a:pt x="21" y="2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39" name="Freeform 1313"/>
                <p:cNvSpPr>
                  <a:spLocks/>
                </p:cNvSpPr>
                <p:nvPr/>
              </p:nvSpPr>
              <p:spPr bwMode="auto">
                <a:xfrm>
                  <a:off x="3562" y="2026"/>
                  <a:ext cx="4" cy="1"/>
                </a:xfrm>
                <a:custGeom>
                  <a:avLst/>
                  <a:gdLst>
                    <a:gd name="T0" fmla="*/ 0 w 22"/>
                    <a:gd name="T1" fmla="*/ 0 h 6"/>
                    <a:gd name="T2" fmla="*/ 0 w 22"/>
                    <a:gd name="T3" fmla="*/ 0 h 6"/>
                    <a:gd name="T4" fmla="*/ 0 w 22"/>
                    <a:gd name="T5" fmla="*/ 0 h 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6">
                      <a:moveTo>
                        <a:pt x="22" y="1"/>
                      </a:moveTo>
                      <a:lnTo>
                        <a:pt x="0" y="0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40" name="Freeform 1314"/>
                <p:cNvSpPr>
                  <a:spLocks/>
                </p:cNvSpPr>
                <p:nvPr/>
              </p:nvSpPr>
              <p:spPr bwMode="auto">
                <a:xfrm>
                  <a:off x="3563" y="2021"/>
                  <a:ext cx="4" cy="2"/>
                </a:xfrm>
                <a:custGeom>
                  <a:avLst/>
                  <a:gdLst>
                    <a:gd name="T0" fmla="*/ 0 w 21"/>
                    <a:gd name="T1" fmla="*/ 0 h 8"/>
                    <a:gd name="T2" fmla="*/ 0 w 21"/>
                    <a:gd name="T3" fmla="*/ 0 h 8"/>
                    <a:gd name="T4" fmla="*/ 0 w 21"/>
                    <a:gd name="T5" fmla="*/ 0 h 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" h="8">
                      <a:moveTo>
                        <a:pt x="0" y="8"/>
                      </a:moveTo>
                      <a:lnTo>
                        <a:pt x="1" y="0"/>
                      </a:lnTo>
                      <a:lnTo>
                        <a:pt x="21" y="1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41" name="Freeform 1315"/>
                <p:cNvSpPr>
                  <a:spLocks/>
                </p:cNvSpPr>
                <p:nvPr/>
              </p:nvSpPr>
              <p:spPr bwMode="auto">
                <a:xfrm>
                  <a:off x="3564" y="2016"/>
                  <a:ext cx="4" cy="1"/>
                </a:xfrm>
                <a:custGeom>
                  <a:avLst/>
                  <a:gdLst>
                    <a:gd name="T0" fmla="*/ 0 w 20"/>
                    <a:gd name="T1" fmla="*/ 0 h 7"/>
                    <a:gd name="T2" fmla="*/ 0 w 20"/>
                    <a:gd name="T3" fmla="*/ 0 h 7"/>
                    <a:gd name="T4" fmla="*/ 0 w 20"/>
                    <a:gd name="T5" fmla="*/ 0 h 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0" h="7">
                      <a:moveTo>
                        <a:pt x="20" y="1"/>
                      </a:moveTo>
                      <a:lnTo>
                        <a:pt x="0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42" name="Freeform 1316"/>
                <p:cNvSpPr>
                  <a:spLocks/>
                </p:cNvSpPr>
                <p:nvPr/>
              </p:nvSpPr>
              <p:spPr bwMode="auto">
                <a:xfrm>
                  <a:off x="3564" y="2010"/>
                  <a:ext cx="4" cy="2"/>
                </a:xfrm>
                <a:custGeom>
                  <a:avLst/>
                  <a:gdLst>
                    <a:gd name="T0" fmla="*/ 0 w 21"/>
                    <a:gd name="T1" fmla="*/ 0 h 10"/>
                    <a:gd name="T2" fmla="*/ 0 w 21"/>
                    <a:gd name="T3" fmla="*/ 0 h 10"/>
                    <a:gd name="T4" fmla="*/ 0 w 21"/>
                    <a:gd name="T5" fmla="*/ 0 h 1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" h="10">
                      <a:moveTo>
                        <a:pt x="0" y="10"/>
                      </a:moveTo>
                      <a:lnTo>
                        <a:pt x="3" y="0"/>
                      </a:lnTo>
                      <a:lnTo>
                        <a:pt x="21" y="3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43" name="Freeform 1317"/>
                <p:cNvSpPr>
                  <a:spLocks/>
                </p:cNvSpPr>
                <p:nvPr/>
              </p:nvSpPr>
              <p:spPr bwMode="auto">
                <a:xfrm>
                  <a:off x="3565" y="2005"/>
                  <a:ext cx="4" cy="2"/>
                </a:xfrm>
                <a:custGeom>
                  <a:avLst/>
                  <a:gdLst>
                    <a:gd name="T0" fmla="*/ 0 w 21"/>
                    <a:gd name="T1" fmla="*/ 0 h 6"/>
                    <a:gd name="T2" fmla="*/ 0 w 21"/>
                    <a:gd name="T3" fmla="*/ 0 h 6"/>
                    <a:gd name="T4" fmla="*/ 0 w 21"/>
                    <a:gd name="T5" fmla="*/ 0 h 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" h="6">
                      <a:moveTo>
                        <a:pt x="21" y="1"/>
                      </a:moveTo>
                      <a:lnTo>
                        <a:pt x="0" y="0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44" name="Line 1318"/>
                <p:cNvSpPr>
                  <a:spLocks noChangeShapeType="1"/>
                </p:cNvSpPr>
                <p:nvPr/>
              </p:nvSpPr>
              <p:spPr bwMode="auto">
                <a:xfrm flipH="1">
                  <a:off x="3548" y="1987"/>
                  <a:ext cx="15" cy="88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45" name="Line 1319"/>
                <p:cNvSpPr>
                  <a:spLocks noChangeShapeType="1"/>
                </p:cNvSpPr>
                <p:nvPr/>
              </p:nvSpPr>
              <p:spPr bwMode="auto">
                <a:xfrm flipH="1" flipV="1">
                  <a:off x="3554" y="2070"/>
                  <a:ext cx="3" cy="6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46" name="Freeform 1320"/>
                <p:cNvSpPr>
                  <a:spLocks/>
                </p:cNvSpPr>
                <p:nvPr/>
              </p:nvSpPr>
              <p:spPr bwMode="auto">
                <a:xfrm>
                  <a:off x="3628" y="2007"/>
                  <a:ext cx="11" cy="47"/>
                </a:xfrm>
                <a:custGeom>
                  <a:avLst/>
                  <a:gdLst>
                    <a:gd name="T0" fmla="*/ 0 w 53"/>
                    <a:gd name="T1" fmla="*/ 0 h 188"/>
                    <a:gd name="T2" fmla="*/ 0 w 53"/>
                    <a:gd name="T3" fmla="*/ 0 h 188"/>
                    <a:gd name="T4" fmla="*/ 0 w 53"/>
                    <a:gd name="T5" fmla="*/ 0 h 18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3" h="188">
                      <a:moveTo>
                        <a:pt x="0" y="186"/>
                      </a:moveTo>
                      <a:lnTo>
                        <a:pt x="18" y="188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47" name="Line 1321"/>
                <p:cNvSpPr>
                  <a:spLocks noChangeShapeType="1"/>
                </p:cNvSpPr>
                <p:nvPr/>
              </p:nvSpPr>
              <p:spPr bwMode="auto">
                <a:xfrm flipH="1">
                  <a:off x="3635" y="2007"/>
                  <a:ext cx="4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48" name="Line 1322"/>
                <p:cNvSpPr>
                  <a:spLocks noChangeShapeType="1"/>
                </p:cNvSpPr>
                <p:nvPr/>
              </p:nvSpPr>
              <p:spPr bwMode="auto">
                <a:xfrm>
                  <a:off x="3681" y="2100"/>
                  <a:ext cx="1" cy="125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49" name="Freeform 1323"/>
                <p:cNvSpPr>
                  <a:spLocks/>
                </p:cNvSpPr>
                <p:nvPr/>
              </p:nvSpPr>
              <p:spPr bwMode="auto">
                <a:xfrm>
                  <a:off x="3681" y="2121"/>
                  <a:ext cx="16" cy="95"/>
                </a:xfrm>
                <a:custGeom>
                  <a:avLst/>
                  <a:gdLst>
                    <a:gd name="T0" fmla="*/ 0 w 79"/>
                    <a:gd name="T1" fmla="*/ 0 h 377"/>
                    <a:gd name="T2" fmla="*/ 0 w 79"/>
                    <a:gd name="T3" fmla="*/ 0 h 377"/>
                    <a:gd name="T4" fmla="*/ 0 w 79"/>
                    <a:gd name="T5" fmla="*/ 0 h 377"/>
                    <a:gd name="T6" fmla="*/ 0 w 79"/>
                    <a:gd name="T7" fmla="*/ 0 h 377"/>
                    <a:gd name="T8" fmla="*/ 0 w 79"/>
                    <a:gd name="T9" fmla="*/ 0 h 377"/>
                    <a:gd name="T10" fmla="*/ 0 w 79"/>
                    <a:gd name="T11" fmla="*/ 0 h 377"/>
                    <a:gd name="T12" fmla="*/ 0 w 79"/>
                    <a:gd name="T13" fmla="*/ 0 h 377"/>
                    <a:gd name="T14" fmla="*/ 0 w 79"/>
                    <a:gd name="T15" fmla="*/ 0 h 377"/>
                    <a:gd name="T16" fmla="*/ 0 w 79"/>
                    <a:gd name="T17" fmla="*/ 0 h 37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79" h="377">
                      <a:moveTo>
                        <a:pt x="0" y="377"/>
                      </a:moveTo>
                      <a:lnTo>
                        <a:pt x="36" y="365"/>
                      </a:lnTo>
                      <a:lnTo>
                        <a:pt x="79" y="299"/>
                      </a:lnTo>
                      <a:lnTo>
                        <a:pt x="31" y="172"/>
                      </a:lnTo>
                      <a:lnTo>
                        <a:pt x="70" y="111"/>
                      </a:lnTo>
                      <a:lnTo>
                        <a:pt x="27" y="4"/>
                      </a:lnTo>
                      <a:lnTo>
                        <a:pt x="0" y="11"/>
                      </a:lnTo>
                      <a:lnTo>
                        <a:pt x="0" y="0"/>
                      </a:lnTo>
                      <a:lnTo>
                        <a:pt x="27" y="4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89188" name="Group 1324"/>
              <p:cNvGrpSpPr>
                <a:grpSpLocks/>
              </p:cNvGrpSpPr>
              <p:nvPr/>
            </p:nvGrpSpPr>
            <p:grpSpPr bwMode="auto">
              <a:xfrm>
                <a:off x="3546" y="1944"/>
                <a:ext cx="123" cy="166"/>
                <a:chOff x="3546" y="1944"/>
                <a:chExt cx="123" cy="166"/>
              </a:xfrm>
            </p:grpSpPr>
            <p:sp>
              <p:nvSpPr>
                <p:cNvPr id="89189" name="Rectangle 1325"/>
                <p:cNvSpPr>
                  <a:spLocks noChangeArrowheads="1"/>
                </p:cNvSpPr>
                <p:nvPr/>
              </p:nvSpPr>
              <p:spPr bwMode="auto">
                <a:xfrm>
                  <a:off x="3628" y="2013"/>
                  <a:ext cx="41" cy="4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sv-SE" altLang="en-US" sz="2400"/>
                </a:p>
              </p:txBody>
            </p:sp>
            <p:sp>
              <p:nvSpPr>
                <p:cNvPr id="89190" name="Line 1326"/>
                <p:cNvSpPr>
                  <a:spLocks noChangeShapeType="1"/>
                </p:cNvSpPr>
                <p:nvPr/>
              </p:nvSpPr>
              <p:spPr bwMode="auto">
                <a:xfrm>
                  <a:off x="3648" y="2050"/>
                  <a:ext cx="1" cy="6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89191" name="Rectangle 1327"/>
                <p:cNvSpPr>
                  <a:spLocks noChangeArrowheads="1"/>
                </p:cNvSpPr>
                <p:nvPr/>
              </p:nvSpPr>
              <p:spPr bwMode="auto">
                <a:xfrm>
                  <a:off x="3546" y="1944"/>
                  <a:ext cx="41" cy="4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Lucida Sans Unicode" panose="020B0602030504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sv-SE" altLang="en-US" sz="2400"/>
                </a:p>
              </p:txBody>
            </p:sp>
            <p:sp>
              <p:nvSpPr>
                <p:cNvPr id="89192" name="Line 1328"/>
                <p:cNvSpPr>
                  <a:spLocks noChangeShapeType="1"/>
                </p:cNvSpPr>
                <p:nvPr/>
              </p:nvSpPr>
              <p:spPr bwMode="auto">
                <a:xfrm>
                  <a:off x="3567" y="1975"/>
                  <a:ext cx="0" cy="1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3104066-2132-4BC1-ABE2-43E474010CF5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GB" altLang="en-US" sz="1000" smtClean="0"/>
          </a:p>
        </p:txBody>
      </p:sp>
      <p:sp>
        <p:nvSpPr>
          <p:cNvPr id="92163" name="Rectangle 2"/>
          <p:cNvSpPr>
            <a:spLocks noChangeArrowheads="1"/>
          </p:cNvSpPr>
          <p:nvPr/>
        </p:nvSpPr>
        <p:spPr bwMode="auto">
          <a:xfrm>
            <a:off x="492125" y="2868613"/>
            <a:ext cx="8229600" cy="533400"/>
          </a:xfrm>
          <a:prstGeom prst="rect">
            <a:avLst/>
          </a:prstGeom>
          <a:solidFill>
            <a:srgbClr val="AFDBFF"/>
          </a:solidFill>
          <a:ln>
            <a:noFill/>
          </a:ln>
          <a:effectLst>
            <a:prstShdw prst="shdw17" dist="17961" dir="2700000">
              <a:srgbClr val="698399"/>
            </a:prst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3512" tIns="163512" rIns="163512" bIns="163512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92164" name="Rectangle 3"/>
          <p:cNvSpPr>
            <a:spLocks noChangeArrowheads="1"/>
          </p:cNvSpPr>
          <p:nvPr/>
        </p:nvSpPr>
        <p:spPr bwMode="auto">
          <a:xfrm>
            <a:off x="492125" y="4849813"/>
            <a:ext cx="8229600" cy="533400"/>
          </a:xfrm>
          <a:prstGeom prst="rect">
            <a:avLst/>
          </a:prstGeom>
          <a:solidFill>
            <a:srgbClr val="AFDBFF"/>
          </a:solidFill>
          <a:ln>
            <a:noFill/>
          </a:ln>
          <a:effectLst>
            <a:prstShdw prst="shdw17" dist="17961" dir="2700000">
              <a:srgbClr val="698399"/>
            </a:prst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3512" tIns="163512" rIns="163512" bIns="163512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92165" name="Freeform 4"/>
          <p:cNvSpPr>
            <a:spLocks/>
          </p:cNvSpPr>
          <p:nvPr/>
        </p:nvSpPr>
        <p:spPr bwMode="auto">
          <a:xfrm>
            <a:off x="7456488" y="4316413"/>
            <a:ext cx="773112" cy="457200"/>
          </a:xfrm>
          <a:custGeom>
            <a:avLst/>
            <a:gdLst>
              <a:gd name="T0" fmla="*/ 0 w 528"/>
              <a:gd name="T1" fmla="*/ 2147483646 h 240"/>
              <a:gd name="T2" fmla="*/ 0 w 528"/>
              <a:gd name="T3" fmla="*/ 0 h 240"/>
              <a:gd name="T4" fmla="*/ 2147483646 w 528"/>
              <a:gd name="T5" fmla="*/ 0 h 24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28" h="240">
                <a:moveTo>
                  <a:pt x="0" y="240"/>
                </a:moveTo>
                <a:lnTo>
                  <a:pt x="0" y="0"/>
                </a:lnTo>
                <a:lnTo>
                  <a:pt x="528" y="0"/>
                </a:lnTo>
              </a:path>
            </a:pathLst>
          </a:custGeom>
          <a:noFill/>
          <a:ln w="12700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196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63512" tIns="163512" rIns="163512" bIns="163512" anchor="ctr"/>
          <a:lstStyle/>
          <a:p>
            <a:endParaRPr lang="en-GB"/>
          </a:p>
        </p:txBody>
      </p:sp>
      <p:sp>
        <p:nvSpPr>
          <p:cNvPr id="92166" name="Freeform 5"/>
          <p:cNvSpPr>
            <a:spLocks/>
          </p:cNvSpPr>
          <p:nvPr/>
        </p:nvSpPr>
        <p:spPr bwMode="auto">
          <a:xfrm>
            <a:off x="6667500" y="1873250"/>
            <a:ext cx="1427163" cy="865188"/>
          </a:xfrm>
          <a:custGeom>
            <a:avLst/>
            <a:gdLst>
              <a:gd name="T0" fmla="*/ 0 w 974"/>
              <a:gd name="T1" fmla="*/ 2147483646 h 545"/>
              <a:gd name="T2" fmla="*/ 0 w 974"/>
              <a:gd name="T3" fmla="*/ 2147483646 h 545"/>
              <a:gd name="T4" fmla="*/ 2147483646 w 974"/>
              <a:gd name="T5" fmla="*/ 2147483646 h 545"/>
              <a:gd name="T6" fmla="*/ 2147483646 w 974"/>
              <a:gd name="T7" fmla="*/ 0 h 54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74" h="545">
                <a:moveTo>
                  <a:pt x="0" y="443"/>
                </a:moveTo>
                <a:lnTo>
                  <a:pt x="0" y="543"/>
                </a:lnTo>
                <a:lnTo>
                  <a:pt x="974" y="545"/>
                </a:lnTo>
                <a:lnTo>
                  <a:pt x="974" y="0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167" name="Rectangle 6"/>
          <p:cNvSpPr>
            <a:spLocks noChangeArrowheads="1"/>
          </p:cNvSpPr>
          <p:nvPr/>
        </p:nvSpPr>
        <p:spPr bwMode="auto">
          <a:xfrm>
            <a:off x="492125" y="5497513"/>
            <a:ext cx="5832475" cy="1333500"/>
          </a:xfrm>
          <a:prstGeom prst="rect">
            <a:avLst/>
          </a:prstGeom>
          <a:solidFill>
            <a:srgbClr val="A5D7FF"/>
          </a:solidFill>
          <a:ln>
            <a:noFill/>
          </a:ln>
          <a:effectLst>
            <a:prstShdw prst="shdw17" dist="17961" dir="2700000">
              <a:srgbClr val="6381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92168" name="Rectangle 7"/>
          <p:cNvSpPr>
            <a:spLocks noChangeArrowheads="1"/>
          </p:cNvSpPr>
          <p:nvPr/>
        </p:nvSpPr>
        <p:spPr bwMode="auto">
          <a:xfrm>
            <a:off x="6330950" y="5497513"/>
            <a:ext cx="2390775" cy="1333500"/>
          </a:xfrm>
          <a:prstGeom prst="rect">
            <a:avLst/>
          </a:prstGeom>
          <a:solidFill>
            <a:srgbClr val="A5D7FF"/>
          </a:solidFill>
          <a:ln>
            <a:noFill/>
          </a:ln>
          <a:effectLst>
            <a:prstShdw prst="shdw17" dist="17961" dir="2700000">
              <a:srgbClr val="6381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92169" name="Line 8"/>
          <p:cNvSpPr>
            <a:spLocks noChangeShapeType="1"/>
          </p:cNvSpPr>
          <p:nvPr/>
        </p:nvSpPr>
        <p:spPr bwMode="auto">
          <a:xfrm>
            <a:off x="4316413" y="4760913"/>
            <a:ext cx="0" cy="228600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170" name="Line 9"/>
          <p:cNvSpPr>
            <a:spLocks noChangeShapeType="1"/>
          </p:cNvSpPr>
          <p:nvPr/>
        </p:nvSpPr>
        <p:spPr bwMode="auto">
          <a:xfrm>
            <a:off x="4314825" y="5294313"/>
            <a:ext cx="0" cy="685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171" name="Line 10"/>
          <p:cNvSpPr>
            <a:spLocks noChangeShapeType="1"/>
          </p:cNvSpPr>
          <p:nvPr/>
        </p:nvSpPr>
        <p:spPr bwMode="auto">
          <a:xfrm>
            <a:off x="627063" y="1835150"/>
            <a:ext cx="0" cy="719138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172" name="Text Box 11"/>
          <p:cNvSpPr txBox="1">
            <a:spLocks noChangeArrowheads="1"/>
          </p:cNvSpPr>
          <p:nvPr/>
        </p:nvSpPr>
        <p:spPr bwMode="auto">
          <a:xfrm>
            <a:off x="442913" y="1179513"/>
            <a:ext cx="79057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3D SURV. RADAR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MW08 &amp; IFF</a:t>
            </a:r>
          </a:p>
        </p:txBody>
      </p:sp>
      <p:sp>
        <p:nvSpPr>
          <p:cNvPr id="92173" name="Text Box 12"/>
          <p:cNvSpPr txBox="1">
            <a:spLocks noChangeArrowheads="1"/>
          </p:cNvSpPr>
          <p:nvPr/>
        </p:nvSpPr>
        <p:spPr bwMode="auto">
          <a:xfrm>
            <a:off x="1409700" y="1179513"/>
            <a:ext cx="760413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SCOUT FMCW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BRIDGEMASTER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LPI RADAR</a:t>
            </a:r>
          </a:p>
        </p:txBody>
      </p:sp>
      <p:sp>
        <p:nvSpPr>
          <p:cNvPr id="92174" name="Text Box 13"/>
          <p:cNvSpPr txBox="1">
            <a:spLocks noChangeArrowheads="1"/>
          </p:cNvSpPr>
          <p:nvPr/>
        </p:nvSpPr>
        <p:spPr bwMode="auto">
          <a:xfrm>
            <a:off x="2219325" y="1179513"/>
            <a:ext cx="760413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NAVIGATION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RADAR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BRIDGEMASTER</a:t>
            </a:r>
          </a:p>
        </p:txBody>
      </p:sp>
      <p:sp>
        <p:nvSpPr>
          <p:cNvPr id="92175" name="Line 14"/>
          <p:cNvSpPr>
            <a:spLocks noChangeShapeType="1"/>
          </p:cNvSpPr>
          <p:nvPr/>
        </p:nvSpPr>
        <p:spPr bwMode="auto">
          <a:xfrm>
            <a:off x="1143000" y="2017713"/>
            <a:ext cx="0" cy="2971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176" name="Line 15"/>
          <p:cNvSpPr>
            <a:spLocks noChangeShapeType="1"/>
          </p:cNvSpPr>
          <p:nvPr/>
        </p:nvSpPr>
        <p:spPr bwMode="auto">
          <a:xfrm>
            <a:off x="1066800" y="2017713"/>
            <a:ext cx="0" cy="1423987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177" name="Line 16"/>
          <p:cNvSpPr>
            <a:spLocks noChangeShapeType="1"/>
          </p:cNvSpPr>
          <p:nvPr/>
        </p:nvSpPr>
        <p:spPr bwMode="auto">
          <a:xfrm>
            <a:off x="1828800" y="2017713"/>
            <a:ext cx="0" cy="11430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178" name="Line 17"/>
          <p:cNvSpPr>
            <a:spLocks noChangeShapeType="1"/>
          </p:cNvSpPr>
          <p:nvPr/>
        </p:nvSpPr>
        <p:spPr bwMode="auto">
          <a:xfrm>
            <a:off x="2590800" y="1941513"/>
            <a:ext cx="0" cy="129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179" name="Text Box 18"/>
          <p:cNvSpPr txBox="1">
            <a:spLocks noChangeArrowheads="1"/>
          </p:cNvSpPr>
          <p:nvPr/>
        </p:nvSpPr>
        <p:spPr bwMode="auto">
          <a:xfrm>
            <a:off x="3057525" y="1179513"/>
            <a:ext cx="654050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STING BS/ CW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TRACK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RADAR</a:t>
            </a:r>
          </a:p>
        </p:txBody>
      </p:sp>
      <p:sp>
        <p:nvSpPr>
          <p:cNvPr id="92180" name="Text Box 19"/>
          <p:cNvSpPr txBox="1">
            <a:spLocks noChangeArrowheads="1"/>
          </p:cNvSpPr>
          <p:nvPr/>
        </p:nvSpPr>
        <p:spPr bwMode="auto">
          <a:xfrm>
            <a:off x="3819525" y="1179513"/>
            <a:ext cx="493713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MIRADOR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E / 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TRACKER</a:t>
            </a:r>
          </a:p>
        </p:txBody>
      </p:sp>
      <p:sp>
        <p:nvSpPr>
          <p:cNvPr id="92181" name="Text Box 20"/>
          <p:cNvSpPr txBox="1">
            <a:spLocks noChangeArrowheads="1"/>
          </p:cNvSpPr>
          <p:nvPr/>
        </p:nvSpPr>
        <p:spPr bwMode="auto">
          <a:xfrm>
            <a:off x="4495800" y="1179513"/>
            <a:ext cx="579438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IRSCAN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IR SEARCH /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TRACK</a:t>
            </a:r>
          </a:p>
        </p:txBody>
      </p:sp>
      <p:sp>
        <p:nvSpPr>
          <p:cNvPr id="92182" name="Text Box 21"/>
          <p:cNvSpPr txBox="1">
            <a:spLocks noChangeArrowheads="1"/>
          </p:cNvSpPr>
          <p:nvPr/>
        </p:nvSpPr>
        <p:spPr bwMode="auto">
          <a:xfrm>
            <a:off x="6440488" y="1179513"/>
            <a:ext cx="373062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DR3000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SLW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ESM</a:t>
            </a:r>
          </a:p>
        </p:txBody>
      </p:sp>
      <p:sp>
        <p:nvSpPr>
          <p:cNvPr id="92183" name="Text Box 22"/>
          <p:cNvSpPr txBox="1">
            <a:spLocks noChangeArrowheads="1"/>
          </p:cNvSpPr>
          <p:nvPr/>
        </p:nvSpPr>
        <p:spPr bwMode="auto">
          <a:xfrm>
            <a:off x="5972175" y="1179513"/>
            <a:ext cx="39370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DATA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LINK 11</a:t>
            </a:r>
          </a:p>
        </p:txBody>
      </p:sp>
      <p:sp>
        <p:nvSpPr>
          <p:cNvPr id="92184" name="Text Box 23"/>
          <p:cNvSpPr txBox="1">
            <a:spLocks noChangeArrowheads="1"/>
          </p:cNvSpPr>
          <p:nvPr/>
        </p:nvSpPr>
        <p:spPr bwMode="auto">
          <a:xfrm>
            <a:off x="5233988" y="1179513"/>
            <a:ext cx="638175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TARGET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DES. SIGHT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PORT &amp; STBD</a:t>
            </a:r>
          </a:p>
        </p:txBody>
      </p:sp>
      <p:sp>
        <p:nvSpPr>
          <p:cNvPr id="92185" name="Text Box 24"/>
          <p:cNvSpPr txBox="1">
            <a:spLocks noChangeArrowheads="1"/>
          </p:cNvSpPr>
          <p:nvPr/>
        </p:nvSpPr>
        <p:spPr bwMode="auto">
          <a:xfrm>
            <a:off x="6856413" y="1179513"/>
            <a:ext cx="68580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SALAMANDRE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ECM</a:t>
            </a:r>
          </a:p>
        </p:txBody>
      </p:sp>
      <p:sp>
        <p:nvSpPr>
          <p:cNvPr id="92186" name="Text Box 25"/>
          <p:cNvSpPr txBox="1">
            <a:spLocks noChangeArrowheads="1"/>
          </p:cNvSpPr>
          <p:nvPr/>
        </p:nvSpPr>
        <p:spPr bwMode="auto">
          <a:xfrm>
            <a:off x="7769225" y="1236663"/>
            <a:ext cx="622300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5D7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DECOY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SYSTEM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ALEX/SRBOC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MK36</a:t>
            </a:r>
          </a:p>
        </p:txBody>
      </p:sp>
      <p:sp>
        <p:nvSpPr>
          <p:cNvPr id="92187" name="Text Box 26"/>
          <p:cNvSpPr txBox="1">
            <a:spLocks noChangeArrowheads="1"/>
          </p:cNvSpPr>
          <p:nvPr/>
        </p:nvSpPr>
        <p:spPr bwMode="auto">
          <a:xfrm>
            <a:off x="8412163" y="1179513"/>
            <a:ext cx="450850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ALTESSE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COM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ESM</a:t>
            </a:r>
          </a:p>
        </p:txBody>
      </p:sp>
      <p:grpSp>
        <p:nvGrpSpPr>
          <p:cNvPr id="92188" name="Group 27"/>
          <p:cNvGrpSpPr>
            <a:grpSpLocks/>
          </p:cNvGrpSpPr>
          <p:nvPr/>
        </p:nvGrpSpPr>
        <p:grpSpPr bwMode="auto">
          <a:xfrm>
            <a:off x="6092825" y="1560513"/>
            <a:ext cx="150813" cy="630237"/>
            <a:chOff x="3888" y="467"/>
            <a:chExt cx="96" cy="397"/>
          </a:xfrm>
        </p:grpSpPr>
        <p:grpSp>
          <p:nvGrpSpPr>
            <p:cNvPr id="92585" name="Group 28"/>
            <p:cNvGrpSpPr>
              <a:grpSpLocks/>
            </p:cNvGrpSpPr>
            <p:nvPr/>
          </p:nvGrpSpPr>
          <p:grpSpPr bwMode="auto">
            <a:xfrm>
              <a:off x="3888" y="480"/>
              <a:ext cx="96" cy="48"/>
              <a:chOff x="4848" y="1104"/>
              <a:chExt cx="192" cy="96"/>
            </a:xfrm>
          </p:grpSpPr>
          <p:sp>
            <p:nvSpPr>
              <p:cNvPr id="92587" name="Line 29"/>
              <p:cNvSpPr>
                <a:spLocks noChangeShapeType="1"/>
              </p:cNvSpPr>
              <p:nvPr/>
            </p:nvSpPr>
            <p:spPr bwMode="auto">
              <a:xfrm>
                <a:off x="4848" y="1104"/>
                <a:ext cx="96" cy="9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2588" name="Line 30"/>
              <p:cNvSpPr>
                <a:spLocks noChangeShapeType="1"/>
              </p:cNvSpPr>
              <p:nvPr/>
            </p:nvSpPr>
            <p:spPr bwMode="auto">
              <a:xfrm rot="5400000">
                <a:off x="4944" y="1104"/>
                <a:ext cx="96" cy="9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92586" name="Line 31"/>
            <p:cNvSpPr>
              <a:spLocks noChangeShapeType="1"/>
            </p:cNvSpPr>
            <p:nvPr/>
          </p:nvSpPr>
          <p:spPr bwMode="auto">
            <a:xfrm>
              <a:off x="3936" y="467"/>
              <a:ext cx="0" cy="39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92189" name="Group 32"/>
          <p:cNvGrpSpPr>
            <a:grpSpLocks/>
          </p:cNvGrpSpPr>
          <p:nvPr/>
        </p:nvGrpSpPr>
        <p:grpSpPr bwMode="auto">
          <a:xfrm>
            <a:off x="8540750" y="1741488"/>
            <a:ext cx="152400" cy="533400"/>
            <a:chOff x="5424" y="480"/>
            <a:chExt cx="96" cy="336"/>
          </a:xfrm>
        </p:grpSpPr>
        <p:grpSp>
          <p:nvGrpSpPr>
            <p:cNvPr id="92581" name="Group 33"/>
            <p:cNvGrpSpPr>
              <a:grpSpLocks/>
            </p:cNvGrpSpPr>
            <p:nvPr/>
          </p:nvGrpSpPr>
          <p:grpSpPr bwMode="auto">
            <a:xfrm>
              <a:off x="5424" y="493"/>
              <a:ext cx="96" cy="48"/>
              <a:chOff x="4848" y="1104"/>
              <a:chExt cx="192" cy="96"/>
            </a:xfrm>
          </p:grpSpPr>
          <p:sp>
            <p:nvSpPr>
              <p:cNvPr id="92583" name="Line 34"/>
              <p:cNvSpPr>
                <a:spLocks noChangeShapeType="1"/>
              </p:cNvSpPr>
              <p:nvPr/>
            </p:nvSpPr>
            <p:spPr bwMode="auto">
              <a:xfrm>
                <a:off x="4848" y="1104"/>
                <a:ext cx="96" cy="9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2584" name="Line 35"/>
              <p:cNvSpPr>
                <a:spLocks noChangeShapeType="1"/>
              </p:cNvSpPr>
              <p:nvPr/>
            </p:nvSpPr>
            <p:spPr bwMode="auto">
              <a:xfrm rot="5400000">
                <a:off x="4944" y="1104"/>
                <a:ext cx="96" cy="9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92582" name="Line 36"/>
            <p:cNvSpPr>
              <a:spLocks noChangeShapeType="1"/>
            </p:cNvSpPr>
            <p:nvPr/>
          </p:nvSpPr>
          <p:spPr bwMode="auto">
            <a:xfrm>
              <a:off x="5472" y="480"/>
              <a:ext cx="0" cy="3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92190" name="Text Box 37"/>
          <p:cNvSpPr txBox="1">
            <a:spLocks noChangeArrowheads="1"/>
          </p:cNvSpPr>
          <p:nvPr/>
        </p:nvSpPr>
        <p:spPr bwMode="auto">
          <a:xfrm>
            <a:off x="1265238" y="2439988"/>
            <a:ext cx="363537" cy="355600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  <a:flatTx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600">
                <a:solidFill>
                  <a:srgbClr val="000000"/>
                </a:solidFill>
                <a:latin typeface="Times New Roman" panose="02020603050405020304" pitchFamily="18" charset="0"/>
              </a:rPr>
              <a:t>TO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600">
                <a:solidFill>
                  <a:srgbClr val="000000"/>
                </a:solidFill>
                <a:latin typeface="Times New Roman" panose="02020603050405020304" pitchFamily="18" charset="0"/>
              </a:rPr>
              <a:t>BRIDGE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600">
                <a:solidFill>
                  <a:srgbClr val="000000"/>
                </a:solidFill>
                <a:latin typeface="Times New Roman" panose="02020603050405020304" pitchFamily="18" charset="0"/>
              </a:rPr>
              <a:t>MFC</a:t>
            </a:r>
            <a:endParaRPr lang="en-US" altLang="en-US" sz="7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91" name="Rectangle 38"/>
          <p:cNvSpPr>
            <a:spLocks noChangeArrowheads="1"/>
          </p:cNvSpPr>
          <p:nvPr/>
        </p:nvSpPr>
        <p:spPr bwMode="auto">
          <a:xfrm>
            <a:off x="1260475" y="2230438"/>
            <a:ext cx="354013" cy="185737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  <a:flatTx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FMCW</a:t>
            </a:r>
          </a:p>
        </p:txBody>
      </p:sp>
      <p:sp>
        <p:nvSpPr>
          <p:cNvPr id="92192" name="Line 39"/>
          <p:cNvSpPr>
            <a:spLocks noChangeShapeType="1"/>
          </p:cNvSpPr>
          <p:nvPr/>
        </p:nvSpPr>
        <p:spPr bwMode="auto">
          <a:xfrm>
            <a:off x="1828800" y="2754313"/>
            <a:ext cx="1524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193" name="Text Box 40"/>
          <p:cNvSpPr txBox="1">
            <a:spLocks noChangeArrowheads="1"/>
          </p:cNvSpPr>
          <p:nvPr/>
        </p:nvSpPr>
        <p:spPr bwMode="auto">
          <a:xfrm>
            <a:off x="1992313" y="2139950"/>
            <a:ext cx="363537" cy="355600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  <a:flatTx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600">
                <a:solidFill>
                  <a:srgbClr val="000000"/>
                </a:solidFill>
                <a:latin typeface="Times New Roman" panose="02020603050405020304" pitchFamily="18" charset="0"/>
              </a:rPr>
              <a:t>TO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600">
                <a:solidFill>
                  <a:srgbClr val="000000"/>
                </a:solidFill>
                <a:latin typeface="Times New Roman" panose="02020603050405020304" pitchFamily="18" charset="0"/>
              </a:rPr>
              <a:t>BRIDGE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600">
                <a:solidFill>
                  <a:srgbClr val="000000"/>
                </a:solidFill>
                <a:latin typeface="Times New Roman" panose="02020603050405020304" pitchFamily="18" charset="0"/>
              </a:rPr>
              <a:t>MFC</a:t>
            </a:r>
            <a:endParaRPr lang="en-US" altLang="en-US" sz="7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94" name="Line 41"/>
          <p:cNvSpPr>
            <a:spLocks noChangeShapeType="1"/>
          </p:cNvSpPr>
          <p:nvPr/>
        </p:nvSpPr>
        <p:spPr bwMode="auto">
          <a:xfrm flipH="1">
            <a:off x="2590800" y="2655888"/>
            <a:ext cx="1524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195" name="Line 42"/>
          <p:cNvSpPr>
            <a:spLocks noChangeShapeType="1"/>
          </p:cNvSpPr>
          <p:nvPr/>
        </p:nvSpPr>
        <p:spPr bwMode="auto">
          <a:xfrm>
            <a:off x="3276600" y="2170113"/>
            <a:ext cx="0" cy="1295400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196" name="Line 43"/>
          <p:cNvSpPr>
            <a:spLocks noChangeShapeType="1"/>
          </p:cNvSpPr>
          <p:nvPr/>
        </p:nvSpPr>
        <p:spPr bwMode="auto">
          <a:xfrm>
            <a:off x="3352800" y="2170113"/>
            <a:ext cx="0" cy="1447800"/>
          </a:xfrm>
          <a:prstGeom prst="line">
            <a:avLst/>
          </a:prstGeom>
          <a:noFill/>
          <a:ln w="127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197" name="Line 44"/>
          <p:cNvSpPr>
            <a:spLocks noChangeShapeType="1"/>
          </p:cNvSpPr>
          <p:nvPr/>
        </p:nvSpPr>
        <p:spPr bwMode="auto">
          <a:xfrm>
            <a:off x="4048125" y="2093913"/>
            <a:ext cx="0" cy="1371600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198" name="Line 45"/>
          <p:cNvSpPr>
            <a:spLocks noChangeShapeType="1"/>
          </p:cNvSpPr>
          <p:nvPr/>
        </p:nvSpPr>
        <p:spPr bwMode="auto">
          <a:xfrm>
            <a:off x="4124325" y="2093913"/>
            <a:ext cx="0" cy="1524000"/>
          </a:xfrm>
          <a:prstGeom prst="line">
            <a:avLst/>
          </a:prstGeom>
          <a:noFill/>
          <a:ln w="127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199" name="Line 46"/>
          <p:cNvSpPr>
            <a:spLocks noChangeShapeType="1"/>
          </p:cNvSpPr>
          <p:nvPr/>
        </p:nvSpPr>
        <p:spPr bwMode="auto">
          <a:xfrm>
            <a:off x="4724400" y="2093913"/>
            <a:ext cx="0" cy="1371600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00" name="Line 47"/>
          <p:cNvSpPr>
            <a:spLocks noChangeShapeType="1"/>
          </p:cNvSpPr>
          <p:nvPr/>
        </p:nvSpPr>
        <p:spPr bwMode="auto">
          <a:xfrm>
            <a:off x="4800600" y="2093913"/>
            <a:ext cx="0" cy="1524000"/>
          </a:xfrm>
          <a:prstGeom prst="line">
            <a:avLst/>
          </a:prstGeom>
          <a:noFill/>
          <a:ln w="127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01" name="Line 48"/>
          <p:cNvSpPr>
            <a:spLocks noChangeShapeType="1"/>
          </p:cNvSpPr>
          <p:nvPr/>
        </p:nvSpPr>
        <p:spPr bwMode="auto">
          <a:xfrm>
            <a:off x="457200" y="3617913"/>
            <a:ext cx="6176963" cy="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02" name="Line 49"/>
          <p:cNvSpPr>
            <a:spLocks noChangeShapeType="1"/>
          </p:cNvSpPr>
          <p:nvPr/>
        </p:nvSpPr>
        <p:spPr bwMode="auto">
          <a:xfrm>
            <a:off x="2636838" y="3236913"/>
            <a:ext cx="0" cy="381000"/>
          </a:xfrm>
          <a:prstGeom prst="line">
            <a:avLst/>
          </a:prstGeom>
          <a:noFill/>
          <a:ln w="127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03" name="Line 50"/>
          <p:cNvSpPr>
            <a:spLocks noChangeShapeType="1"/>
          </p:cNvSpPr>
          <p:nvPr/>
        </p:nvSpPr>
        <p:spPr bwMode="auto">
          <a:xfrm>
            <a:off x="2560638" y="3236913"/>
            <a:ext cx="0" cy="228600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04" name="Text Box 51"/>
          <p:cNvSpPr txBox="1">
            <a:spLocks noChangeArrowheads="1"/>
          </p:cNvSpPr>
          <p:nvPr/>
        </p:nvSpPr>
        <p:spPr bwMode="auto">
          <a:xfrm>
            <a:off x="1371600" y="3160713"/>
            <a:ext cx="449263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BTS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NAVRAD</a:t>
            </a:r>
          </a:p>
        </p:txBody>
      </p:sp>
      <p:sp>
        <p:nvSpPr>
          <p:cNvPr id="92205" name="Text Box 52"/>
          <p:cNvSpPr txBox="1">
            <a:spLocks noChangeArrowheads="1"/>
          </p:cNvSpPr>
          <p:nvPr/>
        </p:nvSpPr>
        <p:spPr bwMode="auto">
          <a:xfrm>
            <a:off x="2259013" y="3160713"/>
            <a:ext cx="2635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BTS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NAV</a:t>
            </a:r>
          </a:p>
        </p:txBody>
      </p:sp>
      <p:sp>
        <p:nvSpPr>
          <p:cNvPr id="92206" name="Text Box 53"/>
          <p:cNvSpPr txBox="1">
            <a:spLocks noChangeArrowheads="1"/>
          </p:cNvSpPr>
          <p:nvPr/>
        </p:nvSpPr>
        <p:spPr bwMode="auto">
          <a:xfrm>
            <a:off x="5181600" y="3160713"/>
            <a:ext cx="239713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BTS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TDS</a:t>
            </a:r>
          </a:p>
        </p:txBody>
      </p:sp>
      <p:sp>
        <p:nvSpPr>
          <p:cNvPr id="92207" name="Text Box 54"/>
          <p:cNvSpPr txBox="1">
            <a:spLocks noChangeArrowheads="1"/>
          </p:cNvSpPr>
          <p:nvPr/>
        </p:nvSpPr>
        <p:spPr bwMode="auto">
          <a:xfrm>
            <a:off x="5791200" y="3160713"/>
            <a:ext cx="39528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BTS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LINK 11</a:t>
            </a:r>
          </a:p>
        </p:txBody>
      </p:sp>
      <p:sp>
        <p:nvSpPr>
          <p:cNvPr id="92208" name="Text Box 55"/>
          <p:cNvSpPr txBox="1">
            <a:spLocks noChangeArrowheads="1"/>
          </p:cNvSpPr>
          <p:nvPr/>
        </p:nvSpPr>
        <p:spPr bwMode="auto">
          <a:xfrm>
            <a:off x="6942138" y="3160713"/>
            <a:ext cx="2349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BTS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EW</a:t>
            </a:r>
          </a:p>
        </p:txBody>
      </p:sp>
      <p:sp>
        <p:nvSpPr>
          <p:cNvPr id="92209" name="Line 56"/>
          <p:cNvSpPr>
            <a:spLocks noChangeShapeType="1"/>
          </p:cNvSpPr>
          <p:nvPr/>
        </p:nvSpPr>
        <p:spPr bwMode="auto">
          <a:xfrm>
            <a:off x="5516563" y="2444750"/>
            <a:ext cx="0" cy="1020763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10" name="Freeform 57"/>
          <p:cNvSpPr>
            <a:spLocks/>
          </p:cNvSpPr>
          <p:nvPr/>
        </p:nvSpPr>
        <p:spPr bwMode="auto">
          <a:xfrm>
            <a:off x="5364163" y="2170113"/>
            <a:ext cx="304800" cy="249237"/>
          </a:xfrm>
          <a:custGeom>
            <a:avLst/>
            <a:gdLst>
              <a:gd name="T0" fmla="*/ 0 w 192"/>
              <a:gd name="T1" fmla="*/ 0 h 96"/>
              <a:gd name="T2" fmla="*/ 0 w 192"/>
              <a:gd name="T3" fmla="*/ 2147483646 h 96"/>
              <a:gd name="T4" fmla="*/ 2147483646 w 192"/>
              <a:gd name="T5" fmla="*/ 2147483646 h 96"/>
              <a:gd name="T6" fmla="*/ 2147483646 w 192"/>
              <a:gd name="T7" fmla="*/ 0 h 9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2" h="96">
                <a:moveTo>
                  <a:pt x="0" y="0"/>
                </a:moveTo>
                <a:lnTo>
                  <a:pt x="0" y="96"/>
                </a:lnTo>
                <a:lnTo>
                  <a:pt x="192" y="96"/>
                </a:lnTo>
                <a:lnTo>
                  <a:pt x="192" y="0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11" name="Line 58"/>
          <p:cNvSpPr>
            <a:spLocks noChangeShapeType="1"/>
          </p:cNvSpPr>
          <p:nvPr/>
        </p:nvSpPr>
        <p:spPr bwMode="auto">
          <a:xfrm>
            <a:off x="6167438" y="2474913"/>
            <a:ext cx="0" cy="990600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12" name="Line 59"/>
          <p:cNvSpPr>
            <a:spLocks noChangeShapeType="1"/>
          </p:cNvSpPr>
          <p:nvPr/>
        </p:nvSpPr>
        <p:spPr bwMode="auto">
          <a:xfrm>
            <a:off x="7270750" y="1789113"/>
            <a:ext cx="0" cy="1676400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13" name="Freeform 60"/>
          <p:cNvSpPr>
            <a:spLocks/>
          </p:cNvSpPr>
          <p:nvPr/>
        </p:nvSpPr>
        <p:spPr bwMode="auto">
          <a:xfrm>
            <a:off x="7391400" y="2627313"/>
            <a:ext cx="1190625" cy="457200"/>
          </a:xfrm>
          <a:custGeom>
            <a:avLst/>
            <a:gdLst>
              <a:gd name="T0" fmla="*/ 0 w 816"/>
              <a:gd name="T1" fmla="*/ 2147483646 h 384"/>
              <a:gd name="T2" fmla="*/ 2147483646 w 816"/>
              <a:gd name="T3" fmla="*/ 2147483646 h 384"/>
              <a:gd name="T4" fmla="*/ 2147483646 w 816"/>
              <a:gd name="T5" fmla="*/ 0 h 38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16" h="384">
                <a:moveTo>
                  <a:pt x="0" y="384"/>
                </a:moveTo>
                <a:lnTo>
                  <a:pt x="816" y="384"/>
                </a:lnTo>
                <a:lnTo>
                  <a:pt x="816" y="0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14" name="Rectangle 61"/>
          <p:cNvSpPr>
            <a:spLocks noChangeArrowheads="1"/>
          </p:cNvSpPr>
          <p:nvPr/>
        </p:nvSpPr>
        <p:spPr bwMode="auto">
          <a:xfrm>
            <a:off x="5892800" y="2233613"/>
            <a:ext cx="468313" cy="292100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  <a:flatTx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DTS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LINK 11</a:t>
            </a:r>
          </a:p>
        </p:txBody>
      </p:sp>
      <p:sp>
        <p:nvSpPr>
          <p:cNvPr id="92215" name="Text Box 62"/>
          <p:cNvSpPr txBox="1">
            <a:spLocks noChangeArrowheads="1"/>
          </p:cNvSpPr>
          <p:nvPr/>
        </p:nvSpPr>
        <p:spPr bwMode="auto">
          <a:xfrm>
            <a:off x="393700" y="3465513"/>
            <a:ext cx="1927225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     DUAL DATA        DISTRIBUTION       BUS</a:t>
            </a:r>
          </a:p>
        </p:txBody>
      </p:sp>
      <p:sp>
        <p:nvSpPr>
          <p:cNvPr id="92216" name="Text Box 63"/>
          <p:cNvSpPr txBox="1">
            <a:spLocks noChangeArrowheads="1"/>
          </p:cNvSpPr>
          <p:nvPr/>
        </p:nvSpPr>
        <p:spPr bwMode="auto">
          <a:xfrm>
            <a:off x="1209675" y="3627438"/>
            <a:ext cx="1449388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DUAL VIDEO DISTRIBUTION BUS</a:t>
            </a:r>
          </a:p>
        </p:txBody>
      </p:sp>
      <p:sp>
        <p:nvSpPr>
          <p:cNvPr id="92217" name="Line 64"/>
          <p:cNvSpPr>
            <a:spLocks noChangeShapeType="1"/>
          </p:cNvSpPr>
          <p:nvPr/>
        </p:nvSpPr>
        <p:spPr bwMode="auto">
          <a:xfrm>
            <a:off x="1552575" y="4325938"/>
            <a:ext cx="0" cy="2286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18" name="Line 65"/>
          <p:cNvSpPr>
            <a:spLocks noChangeShapeType="1"/>
          </p:cNvSpPr>
          <p:nvPr/>
        </p:nvSpPr>
        <p:spPr bwMode="auto">
          <a:xfrm>
            <a:off x="2314575" y="4325938"/>
            <a:ext cx="0" cy="2286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19" name="Text Box 66"/>
          <p:cNvSpPr txBox="1">
            <a:spLocks noChangeArrowheads="1"/>
          </p:cNvSpPr>
          <p:nvPr/>
        </p:nvSpPr>
        <p:spPr bwMode="auto">
          <a:xfrm>
            <a:off x="1274763" y="3922713"/>
            <a:ext cx="557212" cy="503237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 anchor="ctr" anchorCtr="1">
            <a:flatTx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INTERNAL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COMMS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FOCON-32</a:t>
            </a:r>
          </a:p>
        </p:txBody>
      </p:sp>
      <p:sp>
        <p:nvSpPr>
          <p:cNvPr id="92220" name="Text Box 67"/>
          <p:cNvSpPr txBox="1">
            <a:spLocks noChangeArrowheads="1"/>
          </p:cNvSpPr>
          <p:nvPr/>
        </p:nvSpPr>
        <p:spPr bwMode="auto">
          <a:xfrm>
            <a:off x="2033588" y="3922713"/>
            <a:ext cx="560387" cy="503237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  <a:contourClr>
              <a:schemeClr val="folHlink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 anchor="ctr" anchorCtr="1">
            <a:flatTx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EXTERNAL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COMMS</a:t>
            </a:r>
          </a:p>
        </p:txBody>
      </p:sp>
      <p:sp>
        <p:nvSpPr>
          <p:cNvPr id="92221" name="Text Box 68"/>
          <p:cNvSpPr txBox="1">
            <a:spLocks noChangeArrowheads="1"/>
          </p:cNvSpPr>
          <p:nvPr/>
        </p:nvSpPr>
        <p:spPr bwMode="auto">
          <a:xfrm>
            <a:off x="2795588" y="3922713"/>
            <a:ext cx="557212" cy="503237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 anchor="ctr" anchorCtr="1">
            <a:flatTx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MESSAGE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HANDLING</a:t>
            </a:r>
          </a:p>
        </p:txBody>
      </p:sp>
      <p:sp>
        <p:nvSpPr>
          <p:cNvPr id="92222" name="Line 69"/>
          <p:cNvSpPr>
            <a:spLocks noChangeShapeType="1"/>
          </p:cNvSpPr>
          <p:nvPr/>
        </p:nvSpPr>
        <p:spPr bwMode="auto">
          <a:xfrm>
            <a:off x="1295400" y="4570413"/>
            <a:ext cx="2057400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23" name="Line 70"/>
          <p:cNvSpPr>
            <a:spLocks noChangeShapeType="1"/>
          </p:cNvSpPr>
          <p:nvPr/>
        </p:nvSpPr>
        <p:spPr bwMode="auto">
          <a:xfrm>
            <a:off x="1868488" y="3236913"/>
            <a:ext cx="0" cy="381000"/>
          </a:xfrm>
          <a:prstGeom prst="line">
            <a:avLst/>
          </a:prstGeom>
          <a:noFill/>
          <a:ln w="127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24" name="Line 71"/>
          <p:cNvSpPr>
            <a:spLocks noChangeShapeType="1"/>
          </p:cNvSpPr>
          <p:nvPr/>
        </p:nvSpPr>
        <p:spPr bwMode="auto">
          <a:xfrm>
            <a:off x="1792288" y="3236913"/>
            <a:ext cx="0" cy="228600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25" name="Text Box 72"/>
          <p:cNvSpPr txBox="1">
            <a:spLocks noChangeArrowheads="1"/>
          </p:cNvSpPr>
          <p:nvPr/>
        </p:nvSpPr>
        <p:spPr bwMode="auto">
          <a:xfrm>
            <a:off x="1895475" y="4589463"/>
            <a:ext cx="795338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E4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FIBRE OPTIC BUS</a:t>
            </a:r>
          </a:p>
        </p:txBody>
      </p:sp>
      <p:sp>
        <p:nvSpPr>
          <p:cNvPr id="92226" name="Text Box 73"/>
          <p:cNvSpPr txBox="1">
            <a:spLocks noChangeArrowheads="1"/>
          </p:cNvSpPr>
          <p:nvPr/>
        </p:nvSpPr>
        <p:spPr bwMode="auto">
          <a:xfrm>
            <a:off x="3968750" y="4513263"/>
            <a:ext cx="1958975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TACTICOS with MOC-Mk3</a:t>
            </a:r>
            <a:endParaRPr lang="en-US" altLang="en-US" sz="7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227" name="Line 74"/>
          <p:cNvSpPr>
            <a:spLocks noChangeShapeType="1"/>
          </p:cNvSpPr>
          <p:nvPr/>
        </p:nvSpPr>
        <p:spPr bwMode="auto">
          <a:xfrm flipH="1" flipV="1">
            <a:off x="3879850" y="3465513"/>
            <a:ext cx="0" cy="381000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28" name="Line 75"/>
          <p:cNvSpPr>
            <a:spLocks noChangeShapeType="1"/>
          </p:cNvSpPr>
          <p:nvPr/>
        </p:nvSpPr>
        <p:spPr bwMode="auto">
          <a:xfrm flipH="1" flipV="1">
            <a:off x="3956050" y="3617913"/>
            <a:ext cx="0" cy="228600"/>
          </a:xfrm>
          <a:prstGeom prst="line">
            <a:avLst/>
          </a:prstGeom>
          <a:noFill/>
          <a:ln w="127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29" name="Line 76"/>
          <p:cNvSpPr>
            <a:spLocks noChangeShapeType="1"/>
          </p:cNvSpPr>
          <p:nvPr/>
        </p:nvSpPr>
        <p:spPr bwMode="auto">
          <a:xfrm flipH="1" flipV="1">
            <a:off x="4464050" y="3465513"/>
            <a:ext cx="0" cy="381000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30" name="Line 77"/>
          <p:cNvSpPr>
            <a:spLocks noChangeShapeType="1"/>
          </p:cNvSpPr>
          <p:nvPr/>
        </p:nvSpPr>
        <p:spPr bwMode="auto">
          <a:xfrm flipH="1" flipV="1">
            <a:off x="4540250" y="3617913"/>
            <a:ext cx="0" cy="228600"/>
          </a:xfrm>
          <a:prstGeom prst="line">
            <a:avLst/>
          </a:prstGeom>
          <a:noFill/>
          <a:ln w="127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31" name="Line 78"/>
          <p:cNvSpPr>
            <a:spLocks noChangeShapeType="1"/>
          </p:cNvSpPr>
          <p:nvPr/>
        </p:nvSpPr>
        <p:spPr bwMode="auto">
          <a:xfrm flipH="1" flipV="1">
            <a:off x="5048250" y="3465513"/>
            <a:ext cx="0" cy="381000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32" name="Line 79"/>
          <p:cNvSpPr>
            <a:spLocks noChangeShapeType="1"/>
          </p:cNvSpPr>
          <p:nvPr/>
        </p:nvSpPr>
        <p:spPr bwMode="auto">
          <a:xfrm flipH="1" flipV="1">
            <a:off x="5124450" y="3617913"/>
            <a:ext cx="0" cy="228600"/>
          </a:xfrm>
          <a:prstGeom prst="line">
            <a:avLst/>
          </a:prstGeom>
          <a:noFill/>
          <a:ln w="127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33" name="Line 80"/>
          <p:cNvSpPr>
            <a:spLocks noChangeShapeType="1"/>
          </p:cNvSpPr>
          <p:nvPr/>
        </p:nvSpPr>
        <p:spPr bwMode="auto">
          <a:xfrm flipH="1" flipV="1">
            <a:off x="5626100" y="3465513"/>
            <a:ext cx="0" cy="381000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34" name="Line 81"/>
          <p:cNvSpPr>
            <a:spLocks noChangeShapeType="1"/>
          </p:cNvSpPr>
          <p:nvPr/>
        </p:nvSpPr>
        <p:spPr bwMode="auto">
          <a:xfrm flipH="1" flipV="1">
            <a:off x="5702300" y="3617913"/>
            <a:ext cx="0" cy="228600"/>
          </a:xfrm>
          <a:prstGeom prst="line">
            <a:avLst/>
          </a:prstGeom>
          <a:noFill/>
          <a:ln w="127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35" name="Line 82"/>
          <p:cNvSpPr>
            <a:spLocks noChangeShapeType="1"/>
          </p:cNvSpPr>
          <p:nvPr/>
        </p:nvSpPr>
        <p:spPr bwMode="auto">
          <a:xfrm>
            <a:off x="1219200" y="4760913"/>
            <a:ext cx="0" cy="228600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36" name="Line 83"/>
          <p:cNvSpPr>
            <a:spLocks noChangeShapeType="1"/>
          </p:cNvSpPr>
          <p:nvPr/>
        </p:nvSpPr>
        <p:spPr bwMode="auto">
          <a:xfrm>
            <a:off x="1181100" y="5294313"/>
            <a:ext cx="0" cy="533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37" name="Line 84"/>
          <p:cNvSpPr>
            <a:spLocks noChangeShapeType="1"/>
          </p:cNvSpPr>
          <p:nvPr/>
        </p:nvSpPr>
        <p:spPr bwMode="auto">
          <a:xfrm>
            <a:off x="1963738" y="4760913"/>
            <a:ext cx="0" cy="228600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38" name="Line 85"/>
          <p:cNvSpPr>
            <a:spLocks noChangeShapeType="1"/>
          </p:cNvSpPr>
          <p:nvPr/>
        </p:nvSpPr>
        <p:spPr bwMode="auto">
          <a:xfrm>
            <a:off x="1962150" y="5294313"/>
            <a:ext cx="0" cy="533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39" name="Line 86"/>
          <p:cNvSpPr>
            <a:spLocks noChangeShapeType="1"/>
          </p:cNvSpPr>
          <p:nvPr/>
        </p:nvSpPr>
        <p:spPr bwMode="auto">
          <a:xfrm>
            <a:off x="2743200" y="4760913"/>
            <a:ext cx="0" cy="228600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40" name="Line 87"/>
          <p:cNvSpPr>
            <a:spLocks noChangeShapeType="1"/>
          </p:cNvSpPr>
          <p:nvPr/>
        </p:nvSpPr>
        <p:spPr bwMode="auto">
          <a:xfrm>
            <a:off x="2741613" y="5294313"/>
            <a:ext cx="0" cy="533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41" name="Line 88"/>
          <p:cNvSpPr>
            <a:spLocks noChangeShapeType="1"/>
          </p:cNvSpPr>
          <p:nvPr/>
        </p:nvSpPr>
        <p:spPr bwMode="auto">
          <a:xfrm>
            <a:off x="3524250" y="4760913"/>
            <a:ext cx="0" cy="228600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42" name="Line 89"/>
          <p:cNvSpPr>
            <a:spLocks noChangeShapeType="1"/>
          </p:cNvSpPr>
          <p:nvPr/>
        </p:nvSpPr>
        <p:spPr bwMode="auto">
          <a:xfrm>
            <a:off x="3522663" y="5294313"/>
            <a:ext cx="0" cy="698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43" name="Line 90"/>
          <p:cNvSpPr>
            <a:spLocks noChangeShapeType="1"/>
          </p:cNvSpPr>
          <p:nvPr/>
        </p:nvSpPr>
        <p:spPr bwMode="auto">
          <a:xfrm>
            <a:off x="4906963" y="4760913"/>
            <a:ext cx="0" cy="228600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44" name="Line 91"/>
          <p:cNvSpPr>
            <a:spLocks noChangeShapeType="1"/>
          </p:cNvSpPr>
          <p:nvPr/>
        </p:nvSpPr>
        <p:spPr bwMode="auto">
          <a:xfrm flipH="1">
            <a:off x="4906963" y="5294313"/>
            <a:ext cx="0" cy="457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45" name="Line 92"/>
          <p:cNvSpPr>
            <a:spLocks noChangeShapeType="1"/>
          </p:cNvSpPr>
          <p:nvPr/>
        </p:nvSpPr>
        <p:spPr bwMode="auto">
          <a:xfrm>
            <a:off x="5864225" y="4760913"/>
            <a:ext cx="0" cy="228600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46" name="Line 93"/>
          <p:cNvSpPr>
            <a:spLocks noChangeShapeType="1"/>
          </p:cNvSpPr>
          <p:nvPr/>
        </p:nvSpPr>
        <p:spPr bwMode="auto">
          <a:xfrm>
            <a:off x="5861050" y="5294313"/>
            <a:ext cx="0" cy="533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47" name="Line 94"/>
          <p:cNvSpPr>
            <a:spLocks noChangeShapeType="1"/>
          </p:cNvSpPr>
          <p:nvPr/>
        </p:nvSpPr>
        <p:spPr bwMode="auto">
          <a:xfrm>
            <a:off x="6618288" y="4760913"/>
            <a:ext cx="0" cy="228600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48" name="Line 95"/>
          <p:cNvSpPr>
            <a:spLocks noChangeShapeType="1"/>
          </p:cNvSpPr>
          <p:nvPr/>
        </p:nvSpPr>
        <p:spPr bwMode="auto">
          <a:xfrm flipH="1">
            <a:off x="6618288" y="5294313"/>
            <a:ext cx="0" cy="2413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49" name="Line 96"/>
          <p:cNvSpPr>
            <a:spLocks noChangeShapeType="1"/>
          </p:cNvSpPr>
          <p:nvPr/>
        </p:nvSpPr>
        <p:spPr bwMode="auto">
          <a:xfrm>
            <a:off x="7496175" y="4760913"/>
            <a:ext cx="0" cy="228600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50" name="Line 97"/>
          <p:cNvSpPr>
            <a:spLocks noChangeShapeType="1"/>
          </p:cNvSpPr>
          <p:nvPr/>
        </p:nvSpPr>
        <p:spPr bwMode="auto">
          <a:xfrm>
            <a:off x="7496175" y="5294313"/>
            <a:ext cx="0" cy="2413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51" name="Line 98"/>
          <p:cNvSpPr>
            <a:spLocks noChangeShapeType="1"/>
          </p:cNvSpPr>
          <p:nvPr/>
        </p:nvSpPr>
        <p:spPr bwMode="auto">
          <a:xfrm>
            <a:off x="8251825" y="4760913"/>
            <a:ext cx="0" cy="228600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52" name="Line 99"/>
          <p:cNvSpPr>
            <a:spLocks noChangeShapeType="1"/>
          </p:cNvSpPr>
          <p:nvPr/>
        </p:nvSpPr>
        <p:spPr bwMode="auto">
          <a:xfrm>
            <a:off x="8250238" y="5294313"/>
            <a:ext cx="0" cy="53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92253" name="Picture 1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6056313"/>
            <a:ext cx="3302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4" name="Picture 1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5" y="6076950"/>
            <a:ext cx="306388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2255" name="Group 102"/>
          <p:cNvGrpSpPr>
            <a:grpSpLocks/>
          </p:cNvGrpSpPr>
          <p:nvPr/>
        </p:nvGrpSpPr>
        <p:grpSpPr bwMode="auto">
          <a:xfrm>
            <a:off x="7083425" y="6108700"/>
            <a:ext cx="762000" cy="265113"/>
            <a:chOff x="4416" y="3290"/>
            <a:chExt cx="480" cy="167"/>
          </a:xfrm>
        </p:grpSpPr>
        <p:sp>
          <p:nvSpPr>
            <p:cNvPr id="92435" name="Line 103"/>
            <p:cNvSpPr>
              <a:spLocks noChangeShapeType="1"/>
            </p:cNvSpPr>
            <p:nvPr/>
          </p:nvSpPr>
          <p:spPr bwMode="auto">
            <a:xfrm>
              <a:off x="4416" y="3437"/>
              <a:ext cx="292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36" name="Freeform 104"/>
            <p:cNvSpPr>
              <a:spLocks/>
            </p:cNvSpPr>
            <p:nvPr/>
          </p:nvSpPr>
          <p:spPr bwMode="auto">
            <a:xfrm>
              <a:off x="4630" y="3363"/>
              <a:ext cx="57" cy="74"/>
            </a:xfrm>
            <a:custGeom>
              <a:avLst/>
              <a:gdLst>
                <a:gd name="T0" fmla="*/ 0 w 1999"/>
                <a:gd name="T1" fmla="*/ 0 h 2571"/>
                <a:gd name="T2" fmla="*/ 0 w 1999"/>
                <a:gd name="T3" fmla="*/ 0 h 2571"/>
                <a:gd name="T4" fmla="*/ 0 w 1999"/>
                <a:gd name="T5" fmla="*/ 0 h 2571"/>
                <a:gd name="T6" fmla="*/ 0 w 1999"/>
                <a:gd name="T7" fmla="*/ 0 h 2571"/>
                <a:gd name="T8" fmla="*/ 0 w 1999"/>
                <a:gd name="T9" fmla="*/ 0 h 2571"/>
                <a:gd name="T10" fmla="*/ 0 w 1999"/>
                <a:gd name="T11" fmla="*/ 0 h 2571"/>
                <a:gd name="T12" fmla="*/ 0 w 1999"/>
                <a:gd name="T13" fmla="*/ 0 h 2571"/>
                <a:gd name="T14" fmla="*/ 0 w 1999"/>
                <a:gd name="T15" fmla="*/ 0 h 2571"/>
                <a:gd name="T16" fmla="*/ 0 w 1999"/>
                <a:gd name="T17" fmla="*/ 0 h 2571"/>
                <a:gd name="T18" fmla="*/ 0 w 1999"/>
                <a:gd name="T19" fmla="*/ 0 h 2571"/>
                <a:gd name="T20" fmla="*/ 0 w 1999"/>
                <a:gd name="T21" fmla="*/ 0 h 2571"/>
                <a:gd name="T22" fmla="*/ 0 w 1999"/>
                <a:gd name="T23" fmla="*/ 0 h 2571"/>
                <a:gd name="T24" fmla="*/ 0 w 1999"/>
                <a:gd name="T25" fmla="*/ 0 h 2571"/>
                <a:gd name="T26" fmla="*/ 0 w 1999"/>
                <a:gd name="T27" fmla="*/ 0 h 2571"/>
                <a:gd name="T28" fmla="*/ 0 w 1999"/>
                <a:gd name="T29" fmla="*/ 0 h 2571"/>
                <a:gd name="T30" fmla="*/ 0 w 1999"/>
                <a:gd name="T31" fmla="*/ 0 h 2571"/>
                <a:gd name="T32" fmla="*/ 0 w 1999"/>
                <a:gd name="T33" fmla="*/ 0 h 2571"/>
                <a:gd name="T34" fmla="*/ 0 w 1999"/>
                <a:gd name="T35" fmla="*/ 0 h 2571"/>
                <a:gd name="T36" fmla="*/ 0 w 1999"/>
                <a:gd name="T37" fmla="*/ 0 h 2571"/>
                <a:gd name="T38" fmla="*/ 0 w 1999"/>
                <a:gd name="T39" fmla="*/ 0 h 2571"/>
                <a:gd name="T40" fmla="*/ 0 w 1999"/>
                <a:gd name="T41" fmla="*/ 0 h 2571"/>
                <a:gd name="T42" fmla="*/ 0 w 1999"/>
                <a:gd name="T43" fmla="*/ 0 h 2571"/>
                <a:gd name="T44" fmla="*/ 0 w 1999"/>
                <a:gd name="T45" fmla="*/ 0 h 2571"/>
                <a:gd name="T46" fmla="*/ 0 w 1999"/>
                <a:gd name="T47" fmla="*/ 0 h 2571"/>
                <a:gd name="T48" fmla="*/ 0 w 1999"/>
                <a:gd name="T49" fmla="*/ 0 h 2571"/>
                <a:gd name="T50" fmla="*/ 0 w 1999"/>
                <a:gd name="T51" fmla="*/ 0 h 2571"/>
                <a:gd name="T52" fmla="*/ 0 w 1999"/>
                <a:gd name="T53" fmla="*/ 0 h 2571"/>
                <a:gd name="T54" fmla="*/ 0 w 1999"/>
                <a:gd name="T55" fmla="*/ 0 h 2571"/>
                <a:gd name="T56" fmla="*/ 0 w 1999"/>
                <a:gd name="T57" fmla="*/ 0 h 2571"/>
                <a:gd name="T58" fmla="*/ 0 w 1999"/>
                <a:gd name="T59" fmla="*/ 0 h 2571"/>
                <a:gd name="T60" fmla="*/ 0 w 1999"/>
                <a:gd name="T61" fmla="*/ 0 h 2571"/>
                <a:gd name="T62" fmla="*/ 0 w 1999"/>
                <a:gd name="T63" fmla="*/ 0 h 2571"/>
                <a:gd name="T64" fmla="*/ 0 w 1999"/>
                <a:gd name="T65" fmla="*/ 0 h 2571"/>
                <a:gd name="T66" fmla="*/ 0 w 1999"/>
                <a:gd name="T67" fmla="*/ 0 h 2571"/>
                <a:gd name="T68" fmla="*/ 0 w 1999"/>
                <a:gd name="T69" fmla="*/ 0 h 2571"/>
                <a:gd name="T70" fmla="*/ 0 w 1999"/>
                <a:gd name="T71" fmla="*/ 0 h 2571"/>
                <a:gd name="T72" fmla="*/ 0 w 1999"/>
                <a:gd name="T73" fmla="*/ 0 h 2571"/>
                <a:gd name="T74" fmla="*/ 0 w 1999"/>
                <a:gd name="T75" fmla="*/ 0 h 2571"/>
                <a:gd name="T76" fmla="*/ 0 w 1999"/>
                <a:gd name="T77" fmla="*/ 0 h 2571"/>
                <a:gd name="T78" fmla="*/ 0 w 1999"/>
                <a:gd name="T79" fmla="*/ 0 h 2571"/>
                <a:gd name="T80" fmla="*/ 0 w 1999"/>
                <a:gd name="T81" fmla="*/ 0 h 2571"/>
                <a:gd name="T82" fmla="*/ 0 w 1999"/>
                <a:gd name="T83" fmla="*/ 0 h 2571"/>
                <a:gd name="T84" fmla="*/ 0 w 1999"/>
                <a:gd name="T85" fmla="*/ 0 h 2571"/>
                <a:gd name="T86" fmla="*/ 0 w 1999"/>
                <a:gd name="T87" fmla="*/ 0 h 2571"/>
                <a:gd name="T88" fmla="*/ 0 w 1999"/>
                <a:gd name="T89" fmla="*/ 0 h 2571"/>
                <a:gd name="T90" fmla="*/ 0 w 1999"/>
                <a:gd name="T91" fmla="*/ 0 h 2571"/>
                <a:gd name="T92" fmla="*/ 0 w 1999"/>
                <a:gd name="T93" fmla="*/ 0 h 2571"/>
                <a:gd name="T94" fmla="*/ 0 w 1999"/>
                <a:gd name="T95" fmla="*/ 0 h 2571"/>
                <a:gd name="T96" fmla="*/ 0 w 1999"/>
                <a:gd name="T97" fmla="*/ 0 h 2571"/>
                <a:gd name="T98" fmla="*/ 0 w 1999"/>
                <a:gd name="T99" fmla="*/ 0 h 257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999" h="2571">
                  <a:moveTo>
                    <a:pt x="1244" y="2469"/>
                  </a:moveTo>
                  <a:lnTo>
                    <a:pt x="1280" y="2419"/>
                  </a:lnTo>
                  <a:lnTo>
                    <a:pt x="1308" y="2367"/>
                  </a:lnTo>
                  <a:lnTo>
                    <a:pt x="1324" y="2315"/>
                  </a:lnTo>
                  <a:lnTo>
                    <a:pt x="1333" y="2255"/>
                  </a:lnTo>
                  <a:lnTo>
                    <a:pt x="1329" y="2193"/>
                  </a:lnTo>
                  <a:lnTo>
                    <a:pt x="1316" y="2139"/>
                  </a:lnTo>
                  <a:lnTo>
                    <a:pt x="1294" y="2084"/>
                  </a:lnTo>
                  <a:lnTo>
                    <a:pt x="1261" y="2034"/>
                  </a:lnTo>
                  <a:lnTo>
                    <a:pt x="1219" y="1993"/>
                  </a:lnTo>
                  <a:lnTo>
                    <a:pt x="1173" y="1957"/>
                  </a:lnTo>
                  <a:lnTo>
                    <a:pt x="1119" y="1931"/>
                  </a:lnTo>
                  <a:lnTo>
                    <a:pt x="1064" y="1915"/>
                  </a:lnTo>
                  <a:lnTo>
                    <a:pt x="1010" y="1910"/>
                  </a:lnTo>
                  <a:lnTo>
                    <a:pt x="956" y="1912"/>
                  </a:lnTo>
                  <a:lnTo>
                    <a:pt x="901" y="1923"/>
                  </a:lnTo>
                  <a:lnTo>
                    <a:pt x="848" y="1946"/>
                  </a:lnTo>
                  <a:lnTo>
                    <a:pt x="801" y="1973"/>
                  </a:lnTo>
                  <a:lnTo>
                    <a:pt x="760" y="2009"/>
                  </a:lnTo>
                  <a:lnTo>
                    <a:pt x="724" y="2053"/>
                  </a:lnTo>
                  <a:lnTo>
                    <a:pt x="697" y="2105"/>
                  </a:lnTo>
                  <a:lnTo>
                    <a:pt x="677" y="2160"/>
                  </a:lnTo>
                  <a:lnTo>
                    <a:pt x="666" y="2216"/>
                  </a:lnTo>
                  <a:lnTo>
                    <a:pt x="669" y="2274"/>
                  </a:lnTo>
                  <a:lnTo>
                    <a:pt x="677" y="2331"/>
                  </a:lnTo>
                  <a:lnTo>
                    <a:pt x="700" y="2383"/>
                  </a:lnTo>
                  <a:lnTo>
                    <a:pt x="730" y="2433"/>
                  </a:lnTo>
                  <a:lnTo>
                    <a:pt x="765" y="2477"/>
                  </a:lnTo>
                  <a:lnTo>
                    <a:pt x="810" y="2513"/>
                  </a:lnTo>
                  <a:lnTo>
                    <a:pt x="860" y="2541"/>
                  </a:lnTo>
                  <a:lnTo>
                    <a:pt x="915" y="2560"/>
                  </a:lnTo>
                  <a:lnTo>
                    <a:pt x="971" y="2571"/>
                  </a:lnTo>
                  <a:lnTo>
                    <a:pt x="1028" y="2571"/>
                  </a:lnTo>
                  <a:lnTo>
                    <a:pt x="1086" y="2560"/>
                  </a:lnTo>
                  <a:lnTo>
                    <a:pt x="1139" y="2541"/>
                  </a:lnTo>
                  <a:lnTo>
                    <a:pt x="1189" y="2513"/>
                  </a:lnTo>
                  <a:lnTo>
                    <a:pt x="1233" y="2477"/>
                  </a:lnTo>
                  <a:lnTo>
                    <a:pt x="1272" y="2433"/>
                  </a:lnTo>
                  <a:lnTo>
                    <a:pt x="1302" y="2383"/>
                  </a:lnTo>
                  <a:lnTo>
                    <a:pt x="1318" y="2331"/>
                  </a:lnTo>
                  <a:lnTo>
                    <a:pt x="1329" y="2274"/>
                  </a:lnTo>
                  <a:lnTo>
                    <a:pt x="1329" y="2216"/>
                  </a:lnTo>
                  <a:lnTo>
                    <a:pt x="1321" y="2160"/>
                  </a:lnTo>
                  <a:lnTo>
                    <a:pt x="1305" y="2105"/>
                  </a:lnTo>
                  <a:lnTo>
                    <a:pt x="1277" y="2053"/>
                  </a:lnTo>
                  <a:lnTo>
                    <a:pt x="1238" y="2009"/>
                  </a:lnTo>
                  <a:lnTo>
                    <a:pt x="1194" y="1973"/>
                  </a:lnTo>
                  <a:lnTo>
                    <a:pt x="1300" y="1949"/>
                  </a:lnTo>
                  <a:lnTo>
                    <a:pt x="1393" y="1910"/>
                  </a:lnTo>
                  <a:lnTo>
                    <a:pt x="1487" y="1863"/>
                  </a:lnTo>
                  <a:lnTo>
                    <a:pt x="1576" y="1811"/>
                  </a:lnTo>
                  <a:lnTo>
                    <a:pt x="1656" y="1744"/>
                  </a:lnTo>
                  <a:lnTo>
                    <a:pt x="1734" y="1673"/>
                  </a:lnTo>
                  <a:lnTo>
                    <a:pt x="1799" y="1593"/>
                  </a:lnTo>
                  <a:lnTo>
                    <a:pt x="1858" y="1505"/>
                  </a:lnTo>
                  <a:lnTo>
                    <a:pt x="1905" y="1414"/>
                  </a:lnTo>
                  <a:lnTo>
                    <a:pt x="1946" y="1317"/>
                  </a:lnTo>
                  <a:lnTo>
                    <a:pt x="1973" y="1218"/>
                  </a:lnTo>
                  <a:lnTo>
                    <a:pt x="1993" y="1116"/>
                  </a:lnTo>
                  <a:lnTo>
                    <a:pt x="1999" y="1011"/>
                  </a:lnTo>
                  <a:lnTo>
                    <a:pt x="1996" y="909"/>
                  </a:lnTo>
                  <a:lnTo>
                    <a:pt x="1982" y="805"/>
                  </a:lnTo>
                  <a:lnTo>
                    <a:pt x="1954" y="706"/>
                  </a:lnTo>
                  <a:lnTo>
                    <a:pt x="1918" y="610"/>
                  </a:lnTo>
                  <a:lnTo>
                    <a:pt x="1872" y="512"/>
                  </a:lnTo>
                  <a:lnTo>
                    <a:pt x="1819" y="428"/>
                  </a:lnTo>
                  <a:lnTo>
                    <a:pt x="1755" y="345"/>
                  </a:lnTo>
                  <a:lnTo>
                    <a:pt x="1681" y="270"/>
                  </a:lnTo>
                  <a:lnTo>
                    <a:pt x="1603" y="202"/>
                  </a:lnTo>
                  <a:lnTo>
                    <a:pt x="1515" y="143"/>
                  </a:lnTo>
                  <a:lnTo>
                    <a:pt x="1424" y="96"/>
                  </a:lnTo>
                  <a:lnTo>
                    <a:pt x="1327" y="55"/>
                  </a:lnTo>
                  <a:lnTo>
                    <a:pt x="1227" y="28"/>
                  </a:lnTo>
                  <a:lnTo>
                    <a:pt x="1125" y="8"/>
                  </a:lnTo>
                  <a:lnTo>
                    <a:pt x="1020" y="0"/>
                  </a:lnTo>
                  <a:lnTo>
                    <a:pt x="918" y="3"/>
                  </a:lnTo>
                  <a:lnTo>
                    <a:pt x="813" y="20"/>
                  </a:lnTo>
                  <a:lnTo>
                    <a:pt x="713" y="44"/>
                  </a:lnTo>
                  <a:lnTo>
                    <a:pt x="614" y="80"/>
                  </a:lnTo>
                  <a:lnTo>
                    <a:pt x="519" y="121"/>
                  </a:lnTo>
                  <a:lnTo>
                    <a:pt x="431" y="176"/>
                  </a:lnTo>
                  <a:lnTo>
                    <a:pt x="348" y="243"/>
                  </a:lnTo>
                  <a:lnTo>
                    <a:pt x="271" y="311"/>
                  </a:lnTo>
                  <a:lnTo>
                    <a:pt x="208" y="392"/>
                  </a:lnTo>
                  <a:lnTo>
                    <a:pt x="147" y="477"/>
                  </a:lnTo>
                  <a:lnTo>
                    <a:pt x="97" y="571"/>
                  </a:lnTo>
                  <a:lnTo>
                    <a:pt x="58" y="664"/>
                  </a:lnTo>
                  <a:lnTo>
                    <a:pt x="28" y="766"/>
                  </a:lnTo>
                  <a:lnTo>
                    <a:pt x="9" y="868"/>
                  </a:lnTo>
                  <a:lnTo>
                    <a:pt x="0" y="970"/>
                  </a:lnTo>
                  <a:lnTo>
                    <a:pt x="2" y="1075"/>
                  </a:lnTo>
                  <a:lnTo>
                    <a:pt x="17" y="1177"/>
                  </a:lnTo>
                  <a:lnTo>
                    <a:pt x="41" y="1279"/>
                  </a:lnTo>
                  <a:lnTo>
                    <a:pt x="77" y="1375"/>
                  </a:lnTo>
                  <a:lnTo>
                    <a:pt x="121" y="1471"/>
                  </a:lnTo>
                  <a:lnTo>
                    <a:pt x="177" y="1559"/>
                  </a:lnTo>
                  <a:lnTo>
                    <a:pt x="240" y="1642"/>
                  </a:lnTo>
                  <a:lnTo>
                    <a:pt x="310" y="1717"/>
                  </a:lnTo>
                  <a:lnTo>
                    <a:pt x="390" y="1785"/>
                  </a:lnTo>
                  <a:lnTo>
                    <a:pt x="1064" y="1915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37" name="Freeform 105"/>
            <p:cNvSpPr>
              <a:spLocks/>
            </p:cNvSpPr>
            <p:nvPr/>
          </p:nvSpPr>
          <p:spPr bwMode="auto">
            <a:xfrm>
              <a:off x="4656" y="3425"/>
              <a:ext cx="5" cy="5"/>
            </a:xfrm>
            <a:custGeom>
              <a:avLst/>
              <a:gdLst>
                <a:gd name="T0" fmla="*/ 0 w 165"/>
                <a:gd name="T1" fmla="*/ 0 h 169"/>
                <a:gd name="T2" fmla="*/ 0 w 165"/>
                <a:gd name="T3" fmla="*/ 0 h 169"/>
                <a:gd name="T4" fmla="*/ 0 w 165"/>
                <a:gd name="T5" fmla="*/ 0 h 169"/>
                <a:gd name="T6" fmla="*/ 0 w 165"/>
                <a:gd name="T7" fmla="*/ 0 h 169"/>
                <a:gd name="T8" fmla="*/ 0 w 165"/>
                <a:gd name="T9" fmla="*/ 0 h 169"/>
                <a:gd name="T10" fmla="*/ 0 w 165"/>
                <a:gd name="T11" fmla="*/ 0 h 169"/>
                <a:gd name="T12" fmla="*/ 0 w 165"/>
                <a:gd name="T13" fmla="*/ 0 h 169"/>
                <a:gd name="T14" fmla="*/ 0 w 165"/>
                <a:gd name="T15" fmla="*/ 0 h 169"/>
                <a:gd name="T16" fmla="*/ 0 w 165"/>
                <a:gd name="T17" fmla="*/ 0 h 169"/>
                <a:gd name="T18" fmla="*/ 0 w 165"/>
                <a:gd name="T19" fmla="*/ 0 h 169"/>
                <a:gd name="T20" fmla="*/ 0 w 165"/>
                <a:gd name="T21" fmla="*/ 0 h 169"/>
                <a:gd name="T22" fmla="*/ 0 w 165"/>
                <a:gd name="T23" fmla="*/ 0 h 169"/>
                <a:gd name="T24" fmla="*/ 0 w 165"/>
                <a:gd name="T25" fmla="*/ 0 h 169"/>
                <a:gd name="T26" fmla="*/ 0 w 165"/>
                <a:gd name="T27" fmla="*/ 0 h 169"/>
                <a:gd name="T28" fmla="*/ 0 w 165"/>
                <a:gd name="T29" fmla="*/ 0 h 169"/>
                <a:gd name="T30" fmla="*/ 0 w 165"/>
                <a:gd name="T31" fmla="*/ 0 h 169"/>
                <a:gd name="T32" fmla="*/ 0 w 165"/>
                <a:gd name="T33" fmla="*/ 0 h 169"/>
                <a:gd name="T34" fmla="*/ 0 w 165"/>
                <a:gd name="T35" fmla="*/ 0 h 169"/>
                <a:gd name="T36" fmla="*/ 0 w 165"/>
                <a:gd name="T37" fmla="*/ 0 h 169"/>
                <a:gd name="T38" fmla="*/ 0 w 165"/>
                <a:gd name="T39" fmla="*/ 0 h 169"/>
                <a:gd name="T40" fmla="*/ 0 w 165"/>
                <a:gd name="T41" fmla="*/ 0 h 16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65" h="169">
                  <a:moveTo>
                    <a:pt x="129" y="15"/>
                  </a:moveTo>
                  <a:lnTo>
                    <a:pt x="108" y="7"/>
                  </a:lnTo>
                  <a:lnTo>
                    <a:pt x="80" y="0"/>
                  </a:lnTo>
                  <a:lnTo>
                    <a:pt x="55" y="7"/>
                  </a:lnTo>
                  <a:lnTo>
                    <a:pt x="33" y="15"/>
                  </a:lnTo>
                  <a:lnTo>
                    <a:pt x="17" y="34"/>
                  </a:lnTo>
                  <a:lnTo>
                    <a:pt x="2" y="59"/>
                  </a:lnTo>
                  <a:lnTo>
                    <a:pt x="0" y="83"/>
                  </a:lnTo>
                  <a:lnTo>
                    <a:pt x="2" y="109"/>
                  </a:lnTo>
                  <a:lnTo>
                    <a:pt x="17" y="133"/>
                  </a:lnTo>
                  <a:lnTo>
                    <a:pt x="33" y="153"/>
                  </a:lnTo>
                  <a:lnTo>
                    <a:pt x="55" y="163"/>
                  </a:lnTo>
                  <a:lnTo>
                    <a:pt x="80" y="169"/>
                  </a:lnTo>
                  <a:lnTo>
                    <a:pt x="108" y="163"/>
                  </a:lnTo>
                  <a:lnTo>
                    <a:pt x="129" y="153"/>
                  </a:lnTo>
                  <a:lnTo>
                    <a:pt x="149" y="133"/>
                  </a:lnTo>
                  <a:lnTo>
                    <a:pt x="160" y="109"/>
                  </a:lnTo>
                  <a:lnTo>
                    <a:pt x="165" y="83"/>
                  </a:lnTo>
                  <a:lnTo>
                    <a:pt x="160" y="59"/>
                  </a:lnTo>
                  <a:lnTo>
                    <a:pt x="149" y="34"/>
                  </a:lnTo>
                  <a:lnTo>
                    <a:pt x="129" y="15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38" name="Freeform 106"/>
            <p:cNvSpPr>
              <a:spLocks/>
            </p:cNvSpPr>
            <p:nvPr/>
          </p:nvSpPr>
          <p:spPr bwMode="auto">
            <a:xfrm>
              <a:off x="4656" y="3425"/>
              <a:ext cx="5" cy="5"/>
            </a:xfrm>
            <a:custGeom>
              <a:avLst/>
              <a:gdLst>
                <a:gd name="T0" fmla="*/ 0 w 165"/>
                <a:gd name="T1" fmla="*/ 0 h 169"/>
                <a:gd name="T2" fmla="*/ 0 w 165"/>
                <a:gd name="T3" fmla="*/ 0 h 169"/>
                <a:gd name="T4" fmla="*/ 0 w 165"/>
                <a:gd name="T5" fmla="*/ 0 h 169"/>
                <a:gd name="T6" fmla="*/ 0 w 165"/>
                <a:gd name="T7" fmla="*/ 0 h 169"/>
                <a:gd name="T8" fmla="*/ 0 w 165"/>
                <a:gd name="T9" fmla="*/ 0 h 169"/>
                <a:gd name="T10" fmla="*/ 0 w 165"/>
                <a:gd name="T11" fmla="*/ 0 h 169"/>
                <a:gd name="T12" fmla="*/ 0 w 165"/>
                <a:gd name="T13" fmla="*/ 0 h 169"/>
                <a:gd name="T14" fmla="*/ 0 w 165"/>
                <a:gd name="T15" fmla="*/ 0 h 169"/>
                <a:gd name="T16" fmla="*/ 0 w 165"/>
                <a:gd name="T17" fmla="*/ 0 h 169"/>
                <a:gd name="T18" fmla="*/ 0 w 165"/>
                <a:gd name="T19" fmla="*/ 0 h 169"/>
                <a:gd name="T20" fmla="*/ 0 w 165"/>
                <a:gd name="T21" fmla="*/ 0 h 169"/>
                <a:gd name="T22" fmla="*/ 0 w 165"/>
                <a:gd name="T23" fmla="*/ 0 h 169"/>
                <a:gd name="T24" fmla="*/ 0 w 165"/>
                <a:gd name="T25" fmla="*/ 0 h 169"/>
                <a:gd name="T26" fmla="*/ 0 w 165"/>
                <a:gd name="T27" fmla="*/ 0 h 169"/>
                <a:gd name="T28" fmla="*/ 0 w 165"/>
                <a:gd name="T29" fmla="*/ 0 h 169"/>
                <a:gd name="T30" fmla="*/ 0 w 165"/>
                <a:gd name="T31" fmla="*/ 0 h 169"/>
                <a:gd name="T32" fmla="*/ 0 w 165"/>
                <a:gd name="T33" fmla="*/ 0 h 169"/>
                <a:gd name="T34" fmla="*/ 0 w 165"/>
                <a:gd name="T35" fmla="*/ 0 h 169"/>
                <a:gd name="T36" fmla="*/ 0 w 165"/>
                <a:gd name="T37" fmla="*/ 0 h 169"/>
                <a:gd name="T38" fmla="*/ 0 w 165"/>
                <a:gd name="T39" fmla="*/ 0 h 169"/>
                <a:gd name="T40" fmla="*/ 0 w 165"/>
                <a:gd name="T41" fmla="*/ 0 h 16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65" h="169">
                  <a:moveTo>
                    <a:pt x="129" y="15"/>
                  </a:moveTo>
                  <a:lnTo>
                    <a:pt x="108" y="7"/>
                  </a:lnTo>
                  <a:lnTo>
                    <a:pt x="80" y="0"/>
                  </a:lnTo>
                  <a:lnTo>
                    <a:pt x="55" y="7"/>
                  </a:lnTo>
                  <a:lnTo>
                    <a:pt x="33" y="15"/>
                  </a:lnTo>
                  <a:lnTo>
                    <a:pt x="17" y="34"/>
                  </a:lnTo>
                  <a:lnTo>
                    <a:pt x="2" y="59"/>
                  </a:lnTo>
                  <a:lnTo>
                    <a:pt x="0" y="83"/>
                  </a:lnTo>
                  <a:lnTo>
                    <a:pt x="2" y="109"/>
                  </a:lnTo>
                  <a:lnTo>
                    <a:pt x="17" y="133"/>
                  </a:lnTo>
                  <a:lnTo>
                    <a:pt x="33" y="153"/>
                  </a:lnTo>
                  <a:lnTo>
                    <a:pt x="55" y="163"/>
                  </a:lnTo>
                  <a:lnTo>
                    <a:pt x="80" y="169"/>
                  </a:lnTo>
                  <a:lnTo>
                    <a:pt x="108" y="163"/>
                  </a:lnTo>
                  <a:lnTo>
                    <a:pt x="129" y="153"/>
                  </a:lnTo>
                  <a:lnTo>
                    <a:pt x="149" y="133"/>
                  </a:lnTo>
                  <a:lnTo>
                    <a:pt x="160" y="109"/>
                  </a:lnTo>
                  <a:lnTo>
                    <a:pt x="165" y="83"/>
                  </a:lnTo>
                  <a:lnTo>
                    <a:pt x="160" y="59"/>
                  </a:lnTo>
                  <a:lnTo>
                    <a:pt x="149" y="34"/>
                  </a:lnTo>
                  <a:lnTo>
                    <a:pt x="129" y="15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39" name="Freeform 107"/>
            <p:cNvSpPr>
              <a:spLocks/>
            </p:cNvSpPr>
            <p:nvPr/>
          </p:nvSpPr>
          <p:spPr bwMode="auto">
            <a:xfrm>
              <a:off x="4660" y="3434"/>
              <a:ext cx="6" cy="3"/>
            </a:xfrm>
            <a:custGeom>
              <a:avLst/>
              <a:gdLst>
                <a:gd name="T0" fmla="*/ 0 w 208"/>
                <a:gd name="T1" fmla="*/ 0 h 102"/>
                <a:gd name="T2" fmla="*/ 0 w 208"/>
                <a:gd name="T3" fmla="*/ 0 h 102"/>
                <a:gd name="T4" fmla="*/ 0 w 208"/>
                <a:gd name="T5" fmla="*/ 0 h 102"/>
                <a:gd name="T6" fmla="*/ 0 w 208"/>
                <a:gd name="T7" fmla="*/ 0 h 102"/>
                <a:gd name="T8" fmla="*/ 0 w 208"/>
                <a:gd name="T9" fmla="*/ 0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" h="102">
                  <a:moveTo>
                    <a:pt x="0" y="102"/>
                  </a:moveTo>
                  <a:lnTo>
                    <a:pt x="59" y="88"/>
                  </a:lnTo>
                  <a:lnTo>
                    <a:pt x="111" y="67"/>
                  </a:lnTo>
                  <a:lnTo>
                    <a:pt x="164" y="39"/>
                  </a:lnTo>
                  <a:lnTo>
                    <a:pt x="208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40" name="Freeform 108"/>
            <p:cNvSpPr>
              <a:spLocks/>
            </p:cNvSpPr>
            <p:nvPr/>
          </p:nvSpPr>
          <p:spPr bwMode="auto">
            <a:xfrm>
              <a:off x="4656" y="3437"/>
              <a:ext cx="4" cy="1"/>
            </a:xfrm>
            <a:custGeom>
              <a:avLst/>
              <a:gdLst>
                <a:gd name="T0" fmla="*/ 0 w 116"/>
                <a:gd name="T1" fmla="*/ 0 h 8"/>
                <a:gd name="T2" fmla="*/ 0 w 116"/>
                <a:gd name="T3" fmla="*/ 0 h 8"/>
                <a:gd name="T4" fmla="*/ 0 w 116"/>
                <a:gd name="T5" fmla="*/ 0 h 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" h="8">
                  <a:moveTo>
                    <a:pt x="116" y="8"/>
                  </a:moveTo>
                  <a:lnTo>
                    <a:pt x="56" y="8"/>
                  </a:lnTo>
                  <a:lnTo>
                    <a:pt x="0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41" name="Freeform 109"/>
            <p:cNvSpPr>
              <a:spLocks/>
            </p:cNvSpPr>
            <p:nvPr/>
          </p:nvSpPr>
          <p:spPr bwMode="auto">
            <a:xfrm>
              <a:off x="4649" y="3382"/>
              <a:ext cx="19" cy="19"/>
            </a:xfrm>
            <a:custGeom>
              <a:avLst/>
              <a:gdLst>
                <a:gd name="T0" fmla="*/ 0 w 667"/>
                <a:gd name="T1" fmla="*/ 0 h 664"/>
                <a:gd name="T2" fmla="*/ 0 w 667"/>
                <a:gd name="T3" fmla="*/ 0 h 664"/>
                <a:gd name="T4" fmla="*/ 0 w 667"/>
                <a:gd name="T5" fmla="*/ 0 h 664"/>
                <a:gd name="T6" fmla="*/ 0 w 667"/>
                <a:gd name="T7" fmla="*/ 0 h 664"/>
                <a:gd name="T8" fmla="*/ 0 w 667"/>
                <a:gd name="T9" fmla="*/ 0 h 664"/>
                <a:gd name="T10" fmla="*/ 0 w 667"/>
                <a:gd name="T11" fmla="*/ 0 h 664"/>
                <a:gd name="T12" fmla="*/ 0 w 667"/>
                <a:gd name="T13" fmla="*/ 0 h 664"/>
                <a:gd name="T14" fmla="*/ 0 w 667"/>
                <a:gd name="T15" fmla="*/ 0 h 664"/>
                <a:gd name="T16" fmla="*/ 0 w 667"/>
                <a:gd name="T17" fmla="*/ 0 h 664"/>
                <a:gd name="T18" fmla="*/ 0 w 667"/>
                <a:gd name="T19" fmla="*/ 0 h 664"/>
                <a:gd name="T20" fmla="*/ 0 w 667"/>
                <a:gd name="T21" fmla="*/ 0 h 664"/>
                <a:gd name="T22" fmla="*/ 0 w 667"/>
                <a:gd name="T23" fmla="*/ 0 h 664"/>
                <a:gd name="T24" fmla="*/ 0 w 667"/>
                <a:gd name="T25" fmla="*/ 0 h 664"/>
                <a:gd name="T26" fmla="*/ 0 w 667"/>
                <a:gd name="T27" fmla="*/ 0 h 664"/>
                <a:gd name="T28" fmla="*/ 0 w 667"/>
                <a:gd name="T29" fmla="*/ 0 h 664"/>
                <a:gd name="T30" fmla="*/ 0 w 667"/>
                <a:gd name="T31" fmla="*/ 0 h 664"/>
                <a:gd name="T32" fmla="*/ 0 w 667"/>
                <a:gd name="T33" fmla="*/ 0 h 664"/>
                <a:gd name="T34" fmla="*/ 0 w 667"/>
                <a:gd name="T35" fmla="*/ 0 h 664"/>
                <a:gd name="T36" fmla="*/ 0 w 667"/>
                <a:gd name="T37" fmla="*/ 0 h 664"/>
                <a:gd name="T38" fmla="*/ 0 w 667"/>
                <a:gd name="T39" fmla="*/ 0 h 664"/>
                <a:gd name="T40" fmla="*/ 0 w 667"/>
                <a:gd name="T41" fmla="*/ 0 h 664"/>
                <a:gd name="T42" fmla="*/ 0 w 667"/>
                <a:gd name="T43" fmla="*/ 0 h 664"/>
                <a:gd name="T44" fmla="*/ 0 w 667"/>
                <a:gd name="T45" fmla="*/ 0 h 664"/>
                <a:gd name="T46" fmla="*/ 0 w 667"/>
                <a:gd name="T47" fmla="*/ 0 h 664"/>
                <a:gd name="T48" fmla="*/ 0 w 667"/>
                <a:gd name="T49" fmla="*/ 0 h 664"/>
                <a:gd name="T50" fmla="*/ 0 w 667"/>
                <a:gd name="T51" fmla="*/ 0 h 664"/>
                <a:gd name="T52" fmla="*/ 0 w 667"/>
                <a:gd name="T53" fmla="*/ 0 h 664"/>
                <a:gd name="T54" fmla="*/ 0 w 667"/>
                <a:gd name="T55" fmla="*/ 0 h 664"/>
                <a:gd name="T56" fmla="*/ 0 w 667"/>
                <a:gd name="T57" fmla="*/ 0 h 664"/>
                <a:gd name="T58" fmla="*/ 0 w 667"/>
                <a:gd name="T59" fmla="*/ 0 h 664"/>
                <a:gd name="T60" fmla="*/ 0 w 667"/>
                <a:gd name="T61" fmla="*/ 0 h 664"/>
                <a:gd name="T62" fmla="*/ 0 w 667"/>
                <a:gd name="T63" fmla="*/ 0 h 664"/>
                <a:gd name="T64" fmla="*/ 0 w 667"/>
                <a:gd name="T65" fmla="*/ 0 h 664"/>
                <a:gd name="T66" fmla="*/ 0 w 667"/>
                <a:gd name="T67" fmla="*/ 0 h 664"/>
                <a:gd name="T68" fmla="*/ 0 w 667"/>
                <a:gd name="T69" fmla="*/ 0 h 664"/>
                <a:gd name="T70" fmla="*/ 0 w 667"/>
                <a:gd name="T71" fmla="*/ 0 h 664"/>
                <a:gd name="T72" fmla="*/ 0 w 667"/>
                <a:gd name="T73" fmla="*/ 0 h 66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67" h="664">
                  <a:moveTo>
                    <a:pt x="277" y="659"/>
                  </a:moveTo>
                  <a:lnTo>
                    <a:pt x="332" y="664"/>
                  </a:lnTo>
                  <a:lnTo>
                    <a:pt x="393" y="659"/>
                  </a:lnTo>
                  <a:lnTo>
                    <a:pt x="448" y="642"/>
                  </a:lnTo>
                  <a:lnTo>
                    <a:pt x="500" y="620"/>
                  </a:lnTo>
                  <a:lnTo>
                    <a:pt x="548" y="588"/>
                  </a:lnTo>
                  <a:lnTo>
                    <a:pt x="589" y="546"/>
                  </a:lnTo>
                  <a:lnTo>
                    <a:pt x="622" y="497"/>
                  </a:lnTo>
                  <a:lnTo>
                    <a:pt x="644" y="446"/>
                  </a:lnTo>
                  <a:lnTo>
                    <a:pt x="661" y="389"/>
                  </a:lnTo>
                  <a:lnTo>
                    <a:pt x="667" y="331"/>
                  </a:lnTo>
                  <a:lnTo>
                    <a:pt x="661" y="276"/>
                  </a:lnTo>
                  <a:lnTo>
                    <a:pt x="644" y="217"/>
                  </a:lnTo>
                  <a:lnTo>
                    <a:pt x="622" y="165"/>
                  </a:lnTo>
                  <a:lnTo>
                    <a:pt x="589" y="118"/>
                  </a:lnTo>
                  <a:lnTo>
                    <a:pt x="548" y="77"/>
                  </a:lnTo>
                  <a:lnTo>
                    <a:pt x="500" y="45"/>
                  </a:lnTo>
                  <a:lnTo>
                    <a:pt x="448" y="19"/>
                  </a:lnTo>
                  <a:lnTo>
                    <a:pt x="393" y="6"/>
                  </a:lnTo>
                  <a:lnTo>
                    <a:pt x="332" y="0"/>
                  </a:lnTo>
                  <a:lnTo>
                    <a:pt x="277" y="6"/>
                  </a:lnTo>
                  <a:lnTo>
                    <a:pt x="221" y="19"/>
                  </a:lnTo>
                  <a:lnTo>
                    <a:pt x="166" y="45"/>
                  </a:lnTo>
                  <a:lnTo>
                    <a:pt x="122" y="77"/>
                  </a:lnTo>
                  <a:lnTo>
                    <a:pt x="80" y="118"/>
                  </a:lnTo>
                  <a:lnTo>
                    <a:pt x="44" y="165"/>
                  </a:lnTo>
                  <a:lnTo>
                    <a:pt x="19" y="217"/>
                  </a:lnTo>
                  <a:lnTo>
                    <a:pt x="6" y="276"/>
                  </a:lnTo>
                  <a:lnTo>
                    <a:pt x="0" y="331"/>
                  </a:lnTo>
                  <a:lnTo>
                    <a:pt x="6" y="389"/>
                  </a:lnTo>
                  <a:lnTo>
                    <a:pt x="19" y="446"/>
                  </a:lnTo>
                  <a:lnTo>
                    <a:pt x="44" y="497"/>
                  </a:lnTo>
                  <a:lnTo>
                    <a:pt x="80" y="546"/>
                  </a:lnTo>
                  <a:lnTo>
                    <a:pt x="122" y="588"/>
                  </a:lnTo>
                  <a:lnTo>
                    <a:pt x="166" y="620"/>
                  </a:lnTo>
                  <a:lnTo>
                    <a:pt x="221" y="642"/>
                  </a:lnTo>
                  <a:lnTo>
                    <a:pt x="277" y="659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42" name="Freeform 110"/>
            <p:cNvSpPr>
              <a:spLocks/>
            </p:cNvSpPr>
            <p:nvPr/>
          </p:nvSpPr>
          <p:spPr bwMode="auto">
            <a:xfrm>
              <a:off x="4649" y="3382"/>
              <a:ext cx="19" cy="19"/>
            </a:xfrm>
            <a:custGeom>
              <a:avLst/>
              <a:gdLst>
                <a:gd name="T0" fmla="*/ 0 w 667"/>
                <a:gd name="T1" fmla="*/ 0 h 664"/>
                <a:gd name="T2" fmla="*/ 0 w 667"/>
                <a:gd name="T3" fmla="*/ 0 h 664"/>
                <a:gd name="T4" fmla="*/ 0 w 667"/>
                <a:gd name="T5" fmla="*/ 0 h 664"/>
                <a:gd name="T6" fmla="*/ 0 w 667"/>
                <a:gd name="T7" fmla="*/ 0 h 664"/>
                <a:gd name="T8" fmla="*/ 0 w 667"/>
                <a:gd name="T9" fmla="*/ 0 h 664"/>
                <a:gd name="T10" fmla="*/ 0 w 667"/>
                <a:gd name="T11" fmla="*/ 0 h 664"/>
                <a:gd name="T12" fmla="*/ 0 w 667"/>
                <a:gd name="T13" fmla="*/ 0 h 664"/>
                <a:gd name="T14" fmla="*/ 0 w 667"/>
                <a:gd name="T15" fmla="*/ 0 h 664"/>
                <a:gd name="T16" fmla="*/ 0 w 667"/>
                <a:gd name="T17" fmla="*/ 0 h 664"/>
                <a:gd name="T18" fmla="*/ 0 w 667"/>
                <a:gd name="T19" fmla="*/ 0 h 664"/>
                <a:gd name="T20" fmla="*/ 0 w 667"/>
                <a:gd name="T21" fmla="*/ 0 h 664"/>
                <a:gd name="T22" fmla="*/ 0 w 667"/>
                <a:gd name="T23" fmla="*/ 0 h 664"/>
                <a:gd name="T24" fmla="*/ 0 w 667"/>
                <a:gd name="T25" fmla="*/ 0 h 664"/>
                <a:gd name="T26" fmla="*/ 0 w 667"/>
                <a:gd name="T27" fmla="*/ 0 h 664"/>
                <a:gd name="T28" fmla="*/ 0 w 667"/>
                <a:gd name="T29" fmla="*/ 0 h 664"/>
                <a:gd name="T30" fmla="*/ 0 w 667"/>
                <a:gd name="T31" fmla="*/ 0 h 664"/>
                <a:gd name="T32" fmla="*/ 0 w 667"/>
                <a:gd name="T33" fmla="*/ 0 h 664"/>
                <a:gd name="T34" fmla="*/ 0 w 667"/>
                <a:gd name="T35" fmla="*/ 0 h 664"/>
                <a:gd name="T36" fmla="*/ 0 w 667"/>
                <a:gd name="T37" fmla="*/ 0 h 664"/>
                <a:gd name="T38" fmla="*/ 0 w 667"/>
                <a:gd name="T39" fmla="*/ 0 h 664"/>
                <a:gd name="T40" fmla="*/ 0 w 667"/>
                <a:gd name="T41" fmla="*/ 0 h 664"/>
                <a:gd name="T42" fmla="*/ 0 w 667"/>
                <a:gd name="T43" fmla="*/ 0 h 664"/>
                <a:gd name="T44" fmla="*/ 0 w 667"/>
                <a:gd name="T45" fmla="*/ 0 h 664"/>
                <a:gd name="T46" fmla="*/ 0 w 667"/>
                <a:gd name="T47" fmla="*/ 0 h 664"/>
                <a:gd name="T48" fmla="*/ 0 w 667"/>
                <a:gd name="T49" fmla="*/ 0 h 664"/>
                <a:gd name="T50" fmla="*/ 0 w 667"/>
                <a:gd name="T51" fmla="*/ 0 h 664"/>
                <a:gd name="T52" fmla="*/ 0 w 667"/>
                <a:gd name="T53" fmla="*/ 0 h 664"/>
                <a:gd name="T54" fmla="*/ 0 w 667"/>
                <a:gd name="T55" fmla="*/ 0 h 664"/>
                <a:gd name="T56" fmla="*/ 0 w 667"/>
                <a:gd name="T57" fmla="*/ 0 h 664"/>
                <a:gd name="T58" fmla="*/ 0 w 667"/>
                <a:gd name="T59" fmla="*/ 0 h 664"/>
                <a:gd name="T60" fmla="*/ 0 w 667"/>
                <a:gd name="T61" fmla="*/ 0 h 664"/>
                <a:gd name="T62" fmla="*/ 0 w 667"/>
                <a:gd name="T63" fmla="*/ 0 h 664"/>
                <a:gd name="T64" fmla="*/ 0 w 667"/>
                <a:gd name="T65" fmla="*/ 0 h 664"/>
                <a:gd name="T66" fmla="*/ 0 w 667"/>
                <a:gd name="T67" fmla="*/ 0 h 664"/>
                <a:gd name="T68" fmla="*/ 0 w 667"/>
                <a:gd name="T69" fmla="*/ 0 h 664"/>
                <a:gd name="T70" fmla="*/ 0 w 667"/>
                <a:gd name="T71" fmla="*/ 0 h 664"/>
                <a:gd name="T72" fmla="*/ 0 w 667"/>
                <a:gd name="T73" fmla="*/ 0 h 66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67" h="664">
                  <a:moveTo>
                    <a:pt x="277" y="659"/>
                  </a:moveTo>
                  <a:lnTo>
                    <a:pt x="332" y="664"/>
                  </a:lnTo>
                  <a:lnTo>
                    <a:pt x="393" y="659"/>
                  </a:lnTo>
                  <a:lnTo>
                    <a:pt x="448" y="642"/>
                  </a:lnTo>
                  <a:lnTo>
                    <a:pt x="500" y="620"/>
                  </a:lnTo>
                  <a:lnTo>
                    <a:pt x="548" y="588"/>
                  </a:lnTo>
                  <a:lnTo>
                    <a:pt x="589" y="546"/>
                  </a:lnTo>
                  <a:lnTo>
                    <a:pt x="622" y="497"/>
                  </a:lnTo>
                  <a:lnTo>
                    <a:pt x="644" y="446"/>
                  </a:lnTo>
                  <a:lnTo>
                    <a:pt x="661" y="389"/>
                  </a:lnTo>
                  <a:lnTo>
                    <a:pt x="667" y="331"/>
                  </a:lnTo>
                  <a:lnTo>
                    <a:pt x="661" y="276"/>
                  </a:lnTo>
                  <a:lnTo>
                    <a:pt x="644" y="217"/>
                  </a:lnTo>
                  <a:lnTo>
                    <a:pt x="622" y="165"/>
                  </a:lnTo>
                  <a:lnTo>
                    <a:pt x="589" y="118"/>
                  </a:lnTo>
                  <a:lnTo>
                    <a:pt x="548" y="77"/>
                  </a:lnTo>
                  <a:lnTo>
                    <a:pt x="500" y="45"/>
                  </a:lnTo>
                  <a:lnTo>
                    <a:pt x="448" y="19"/>
                  </a:lnTo>
                  <a:lnTo>
                    <a:pt x="393" y="6"/>
                  </a:lnTo>
                  <a:lnTo>
                    <a:pt x="332" y="0"/>
                  </a:lnTo>
                  <a:lnTo>
                    <a:pt x="277" y="6"/>
                  </a:lnTo>
                  <a:lnTo>
                    <a:pt x="221" y="19"/>
                  </a:lnTo>
                  <a:lnTo>
                    <a:pt x="166" y="45"/>
                  </a:lnTo>
                  <a:lnTo>
                    <a:pt x="122" y="77"/>
                  </a:lnTo>
                  <a:lnTo>
                    <a:pt x="80" y="118"/>
                  </a:lnTo>
                  <a:lnTo>
                    <a:pt x="44" y="165"/>
                  </a:lnTo>
                  <a:lnTo>
                    <a:pt x="19" y="217"/>
                  </a:lnTo>
                  <a:lnTo>
                    <a:pt x="6" y="276"/>
                  </a:lnTo>
                  <a:lnTo>
                    <a:pt x="0" y="331"/>
                  </a:lnTo>
                  <a:lnTo>
                    <a:pt x="6" y="389"/>
                  </a:lnTo>
                  <a:lnTo>
                    <a:pt x="19" y="446"/>
                  </a:lnTo>
                  <a:lnTo>
                    <a:pt x="44" y="497"/>
                  </a:lnTo>
                  <a:lnTo>
                    <a:pt x="80" y="546"/>
                  </a:lnTo>
                  <a:lnTo>
                    <a:pt x="122" y="588"/>
                  </a:lnTo>
                  <a:lnTo>
                    <a:pt x="166" y="620"/>
                  </a:lnTo>
                  <a:lnTo>
                    <a:pt x="221" y="642"/>
                  </a:lnTo>
                  <a:lnTo>
                    <a:pt x="277" y="65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43" name="Line 111"/>
            <p:cNvSpPr>
              <a:spLocks noChangeShapeType="1"/>
            </p:cNvSpPr>
            <p:nvPr/>
          </p:nvSpPr>
          <p:spPr bwMode="auto">
            <a:xfrm flipH="1" flipV="1">
              <a:off x="4653" y="3364"/>
              <a:ext cx="10" cy="1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44" name="Freeform 112"/>
            <p:cNvSpPr>
              <a:spLocks/>
            </p:cNvSpPr>
            <p:nvPr/>
          </p:nvSpPr>
          <p:spPr bwMode="auto">
            <a:xfrm>
              <a:off x="4511" y="3323"/>
              <a:ext cx="76" cy="52"/>
            </a:xfrm>
            <a:custGeom>
              <a:avLst/>
              <a:gdLst>
                <a:gd name="T0" fmla="*/ 0 w 2662"/>
                <a:gd name="T1" fmla="*/ 0 h 1816"/>
                <a:gd name="T2" fmla="*/ 0 w 2662"/>
                <a:gd name="T3" fmla="*/ 0 h 1816"/>
                <a:gd name="T4" fmla="*/ 0 w 2662"/>
                <a:gd name="T5" fmla="*/ 0 h 1816"/>
                <a:gd name="T6" fmla="*/ 0 w 2662"/>
                <a:gd name="T7" fmla="*/ 0 h 1816"/>
                <a:gd name="T8" fmla="*/ 0 w 2662"/>
                <a:gd name="T9" fmla="*/ 0 h 1816"/>
                <a:gd name="T10" fmla="*/ 0 w 2662"/>
                <a:gd name="T11" fmla="*/ 0 h 1816"/>
                <a:gd name="T12" fmla="*/ 0 w 2662"/>
                <a:gd name="T13" fmla="*/ 0 h 1816"/>
                <a:gd name="T14" fmla="*/ 0 w 2662"/>
                <a:gd name="T15" fmla="*/ 0 h 1816"/>
                <a:gd name="T16" fmla="*/ 0 w 2662"/>
                <a:gd name="T17" fmla="*/ 0 h 1816"/>
                <a:gd name="T18" fmla="*/ 0 w 2662"/>
                <a:gd name="T19" fmla="*/ 0 h 1816"/>
                <a:gd name="T20" fmla="*/ 0 w 2662"/>
                <a:gd name="T21" fmla="*/ 0 h 1816"/>
                <a:gd name="T22" fmla="*/ 0 w 2662"/>
                <a:gd name="T23" fmla="*/ 0 h 1816"/>
                <a:gd name="T24" fmla="*/ 0 w 2662"/>
                <a:gd name="T25" fmla="*/ 0 h 1816"/>
                <a:gd name="T26" fmla="*/ 0 w 2662"/>
                <a:gd name="T27" fmla="*/ 0 h 1816"/>
                <a:gd name="T28" fmla="*/ 0 w 2662"/>
                <a:gd name="T29" fmla="*/ 0 h 1816"/>
                <a:gd name="T30" fmla="*/ 0 w 2662"/>
                <a:gd name="T31" fmla="*/ 0 h 1816"/>
                <a:gd name="T32" fmla="*/ 0 w 2662"/>
                <a:gd name="T33" fmla="*/ 0 h 1816"/>
                <a:gd name="T34" fmla="*/ 0 w 2662"/>
                <a:gd name="T35" fmla="*/ 0 h 1816"/>
                <a:gd name="T36" fmla="*/ 0 w 2662"/>
                <a:gd name="T37" fmla="*/ 0 h 1816"/>
                <a:gd name="T38" fmla="*/ 0 w 2662"/>
                <a:gd name="T39" fmla="*/ 0 h 1816"/>
                <a:gd name="T40" fmla="*/ 0 w 2662"/>
                <a:gd name="T41" fmla="*/ 0 h 1816"/>
                <a:gd name="T42" fmla="*/ 0 w 2662"/>
                <a:gd name="T43" fmla="*/ 0 h 1816"/>
                <a:gd name="T44" fmla="*/ 0 w 2662"/>
                <a:gd name="T45" fmla="*/ 0 h 1816"/>
                <a:gd name="T46" fmla="*/ 0 w 2662"/>
                <a:gd name="T47" fmla="*/ 0 h 1816"/>
                <a:gd name="T48" fmla="*/ 0 w 2662"/>
                <a:gd name="T49" fmla="*/ 0 h 1816"/>
                <a:gd name="T50" fmla="*/ 0 w 2662"/>
                <a:gd name="T51" fmla="*/ 0 h 1816"/>
                <a:gd name="T52" fmla="*/ 0 w 2662"/>
                <a:gd name="T53" fmla="*/ 0 h 1816"/>
                <a:gd name="T54" fmla="*/ 0 w 2662"/>
                <a:gd name="T55" fmla="*/ 0 h 1816"/>
                <a:gd name="T56" fmla="*/ 0 w 2662"/>
                <a:gd name="T57" fmla="*/ 0 h 1816"/>
                <a:gd name="T58" fmla="*/ 0 w 2662"/>
                <a:gd name="T59" fmla="*/ 0 h 1816"/>
                <a:gd name="T60" fmla="*/ 0 w 2662"/>
                <a:gd name="T61" fmla="*/ 0 h 1816"/>
                <a:gd name="T62" fmla="*/ 0 w 2662"/>
                <a:gd name="T63" fmla="*/ 0 h 1816"/>
                <a:gd name="T64" fmla="*/ 0 w 2662"/>
                <a:gd name="T65" fmla="*/ 0 h 1816"/>
                <a:gd name="T66" fmla="*/ 0 w 2662"/>
                <a:gd name="T67" fmla="*/ 0 h 1816"/>
                <a:gd name="T68" fmla="*/ 0 w 2662"/>
                <a:gd name="T69" fmla="*/ 0 h 1816"/>
                <a:gd name="T70" fmla="*/ 0 w 2662"/>
                <a:gd name="T71" fmla="*/ 0 h 1816"/>
                <a:gd name="T72" fmla="*/ 0 w 2662"/>
                <a:gd name="T73" fmla="*/ 0 h 1816"/>
                <a:gd name="T74" fmla="*/ 0 w 2662"/>
                <a:gd name="T75" fmla="*/ 0 h 1816"/>
                <a:gd name="T76" fmla="*/ 0 w 2662"/>
                <a:gd name="T77" fmla="*/ 0 h 1816"/>
                <a:gd name="T78" fmla="*/ 0 w 2662"/>
                <a:gd name="T79" fmla="*/ 0 h 1816"/>
                <a:gd name="T80" fmla="*/ 0 w 2662"/>
                <a:gd name="T81" fmla="*/ 0 h 1816"/>
                <a:gd name="T82" fmla="*/ 0 w 2662"/>
                <a:gd name="T83" fmla="*/ 0 h 181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662" h="1816">
                  <a:moveTo>
                    <a:pt x="2662" y="1384"/>
                  </a:moveTo>
                  <a:lnTo>
                    <a:pt x="2662" y="1270"/>
                  </a:lnTo>
                  <a:lnTo>
                    <a:pt x="2654" y="1158"/>
                  </a:lnTo>
                  <a:lnTo>
                    <a:pt x="2631" y="1042"/>
                  </a:lnTo>
                  <a:lnTo>
                    <a:pt x="2601" y="932"/>
                  </a:lnTo>
                  <a:lnTo>
                    <a:pt x="2563" y="824"/>
                  </a:lnTo>
                  <a:lnTo>
                    <a:pt x="2515" y="717"/>
                  </a:lnTo>
                  <a:lnTo>
                    <a:pt x="2457" y="618"/>
                  </a:lnTo>
                  <a:lnTo>
                    <a:pt x="2388" y="524"/>
                  </a:lnTo>
                  <a:lnTo>
                    <a:pt x="2317" y="436"/>
                  </a:lnTo>
                  <a:lnTo>
                    <a:pt x="2233" y="353"/>
                  </a:lnTo>
                  <a:lnTo>
                    <a:pt x="2147" y="278"/>
                  </a:lnTo>
                  <a:lnTo>
                    <a:pt x="2051" y="212"/>
                  </a:lnTo>
                  <a:lnTo>
                    <a:pt x="1951" y="152"/>
                  </a:lnTo>
                  <a:lnTo>
                    <a:pt x="1847" y="105"/>
                  </a:lnTo>
                  <a:lnTo>
                    <a:pt x="1738" y="66"/>
                  </a:lnTo>
                  <a:lnTo>
                    <a:pt x="1628" y="33"/>
                  </a:lnTo>
                  <a:lnTo>
                    <a:pt x="1511" y="14"/>
                  </a:lnTo>
                  <a:lnTo>
                    <a:pt x="1399" y="2"/>
                  </a:lnTo>
                  <a:lnTo>
                    <a:pt x="1285" y="0"/>
                  </a:lnTo>
                  <a:lnTo>
                    <a:pt x="1167" y="12"/>
                  </a:lnTo>
                  <a:lnTo>
                    <a:pt x="1053" y="30"/>
                  </a:lnTo>
                  <a:lnTo>
                    <a:pt x="942" y="58"/>
                  </a:lnTo>
                  <a:lnTo>
                    <a:pt x="832" y="100"/>
                  </a:lnTo>
                  <a:lnTo>
                    <a:pt x="730" y="144"/>
                  </a:lnTo>
                  <a:lnTo>
                    <a:pt x="631" y="202"/>
                  </a:lnTo>
                  <a:lnTo>
                    <a:pt x="533" y="267"/>
                  </a:lnTo>
                  <a:lnTo>
                    <a:pt x="445" y="339"/>
                  </a:lnTo>
                  <a:lnTo>
                    <a:pt x="359" y="422"/>
                  </a:lnTo>
                  <a:lnTo>
                    <a:pt x="285" y="507"/>
                  </a:lnTo>
                  <a:lnTo>
                    <a:pt x="218" y="601"/>
                  </a:lnTo>
                  <a:lnTo>
                    <a:pt x="158" y="700"/>
                  </a:lnTo>
                  <a:lnTo>
                    <a:pt x="111" y="805"/>
                  </a:lnTo>
                  <a:lnTo>
                    <a:pt x="69" y="912"/>
                  </a:lnTo>
                  <a:lnTo>
                    <a:pt x="36" y="1023"/>
                  </a:lnTo>
                  <a:lnTo>
                    <a:pt x="14" y="1135"/>
                  </a:lnTo>
                  <a:lnTo>
                    <a:pt x="3" y="1251"/>
                  </a:lnTo>
                  <a:lnTo>
                    <a:pt x="0" y="1364"/>
                  </a:lnTo>
                  <a:lnTo>
                    <a:pt x="8" y="1483"/>
                  </a:lnTo>
                  <a:lnTo>
                    <a:pt x="28" y="1593"/>
                  </a:lnTo>
                  <a:lnTo>
                    <a:pt x="55" y="1706"/>
                  </a:lnTo>
                  <a:lnTo>
                    <a:pt x="94" y="1816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45" name="Freeform 113"/>
            <p:cNvSpPr>
              <a:spLocks/>
            </p:cNvSpPr>
            <p:nvPr/>
          </p:nvSpPr>
          <p:spPr bwMode="auto">
            <a:xfrm>
              <a:off x="4525" y="3337"/>
              <a:ext cx="48" cy="32"/>
            </a:xfrm>
            <a:custGeom>
              <a:avLst/>
              <a:gdLst>
                <a:gd name="T0" fmla="*/ 0 w 1668"/>
                <a:gd name="T1" fmla="*/ 0 h 1122"/>
                <a:gd name="T2" fmla="*/ 0 w 1668"/>
                <a:gd name="T3" fmla="*/ 0 h 1122"/>
                <a:gd name="T4" fmla="*/ 0 w 1668"/>
                <a:gd name="T5" fmla="*/ 0 h 1122"/>
                <a:gd name="T6" fmla="*/ 0 w 1668"/>
                <a:gd name="T7" fmla="*/ 0 h 1122"/>
                <a:gd name="T8" fmla="*/ 0 w 1668"/>
                <a:gd name="T9" fmla="*/ 0 h 1122"/>
                <a:gd name="T10" fmla="*/ 0 w 1668"/>
                <a:gd name="T11" fmla="*/ 0 h 1122"/>
                <a:gd name="T12" fmla="*/ 0 w 1668"/>
                <a:gd name="T13" fmla="*/ 0 h 1122"/>
                <a:gd name="T14" fmla="*/ 0 w 1668"/>
                <a:gd name="T15" fmla="*/ 0 h 1122"/>
                <a:gd name="T16" fmla="*/ 0 w 1668"/>
                <a:gd name="T17" fmla="*/ 0 h 1122"/>
                <a:gd name="T18" fmla="*/ 0 w 1668"/>
                <a:gd name="T19" fmla="*/ 0 h 1122"/>
                <a:gd name="T20" fmla="*/ 0 w 1668"/>
                <a:gd name="T21" fmla="*/ 0 h 1122"/>
                <a:gd name="T22" fmla="*/ 0 w 1668"/>
                <a:gd name="T23" fmla="*/ 0 h 1122"/>
                <a:gd name="T24" fmla="*/ 0 w 1668"/>
                <a:gd name="T25" fmla="*/ 0 h 1122"/>
                <a:gd name="T26" fmla="*/ 0 w 1668"/>
                <a:gd name="T27" fmla="*/ 0 h 1122"/>
                <a:gd name="T28" fmla="*/ 0 w 1668"/>
                <a:gd name="T29" fmla="*/ 0 h 1122"/>
                <a:gd name="T30" fmla="*/ 0 w 1668"/>
                <a:gd name="T31" fmla="*/ 0 h 1122"/>
                <a:gd name="T32" fmla="*/ 0 w 1668"/>
                <a:gd name="T33" fmla="*/ 0 h 1122"/>
                <a:gd name="T34" fmla="*/ 0 w 1668"/>
                <a:gd name="T35" fmla="*/ 0 h 1122"/>
                <a:gd name="T36" fmla="*/ 0 w 1668"/>
                <a:gd name="T37" fmla="*/ 0 h 1122"/>
                <a:gd name="T38" fmla="*/ 0 w 1668"/>
                <a:gd name="T39" fmla="*/ 0 h 1122"/>
                <a:gd name="T40" fmla="*/ 0 w 1668"/>
                <a:gd name="T41" fmla="*/ 0 h 1122"/>
                <a:gd name="T42" fmla="*/ 0 w 1668"/>
                <a:gd name="T43" fmla="*/ 0 h 1122"/>
                <a:gd name="T44" fmla="*/ 0 w 1668"/>
                <a:gd name="T45" fmla="*/ 0 h 1122"/>
                <a:gd name="T46" fmla="*/ 0 w 1668"/>
                <a:gd name="T47" fmla="*/ 0 h 1122"/>
                <a:gd name="T48" fmla="*/ 0 w 1668"/>
                <a:gd name="T49" fmla="*/ 0 h 1122"/>
                <a:gd name="T50" fmla="*/ 0 w 1668"/>
                <a:gd name="T51" fmla="*/ 0 h 1122"/>
                <a:gd name="T52" fmla="*/ 0 w 1668"/>
                <a:gd name="T53" fmla="*/ 0 h 1122"/>
                <a:gd name="T54" fmla="*/ 0 w 1668"/>
                <a:gd name="T55" fmla="*/ 0 h 1122"/>
                <a:gd name="T56" fmla="*/ 0 w 1668"/>
                <a:gd name="T57" fmla="*/ 0 h 1122"/>
                <a:gd name="T58" fmla="*/ 0 w 1668"/>
                <a:gd name="T59" fmla="*/ 0 h 1122"/>
                <a:gd name="T60" fmla="*/ 0 w 1668"/>
                <a:gd name="T61" fmla="*/ 0 h 1122"/>
                <a:gd name="T62" fmla="*/ 0 w 1668"/>
                <a:gd name="T63" fmla="*/ 0 h 112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668" h="1122">
                  <a:moveTo>
                    <a:pt x="0" y="829"/>
                  </a:moveTo>
                  <a:lnTo>
                    <a:pt x="6" y="735"/>
                  </a:lnTo>
                  <a:lnTo>
                    <a:pt x="23" y="644"/>
                  </a:lnTo>
                  <a:lnTo>
                    <a:pt x="51" y="553"/>
                  </a:lnTo>
                  <a:lnTo>
                    <a:pt x="86" y="469"/>
                  </a:lnTo>
                  <a:lnTo>
                    <a:pt x="134" y="386"/>
                  </a:lnTo>
                  <a:lnTo>
                    <a:pt x="186" y="311"/>
                  </a:lnTo>
                  <a:lnTo>
                    <a:pt x="249" y="240"/>
                  </a:lnTo>
                  <a:lnTo>
                    <a:pt x="318" y="176"/>
                  </a:lnTo>
                  <a:lnTo>
                    <a:pt x="396" y="124"/>
                  </a:lnTo>
                  <a:lnTo>
                    <a:pt x="479" y="80"/>
                  </a:lnTo>
                  <a:lnTo>
                    <a:pt x="564" y="44"/>
                  </a:lnTo>
                  <a:lnTo>
                    <a:pt x="656" y="20"/>
                  </a:lnTo>
                  <a:lnTo>
                    <a:pt x="750" y="2"/>
                  </a:lnTo>
                  <a:lnTo>
                    <a:pt x="841" y="0"/>
                  </a:lnTo>
                  <a:lnTo>
                    <a:pt x="938" y="5"/>
                  </a:lnTo>
                  <a:lnTo>
                    <a:pt x="1029" y="22"/>
                  </a:lnTo>
                  <a:lnTo>
                    <a:pt x="1120" y="49"/>
                  </a:lnTo>
                  <a:lnTo>
                    <a:pt x="1203" y="88"/>
                  </a:lnTo>
                  <a:lnTo>
                    <a:pt x="1286" y="135"/>
                  </a:lnTo>
                  <a:lnTo>
                    <a:pt x="1360" y="187"/>
                  </a:lnTo>
                  <a:lnTo>
                    <a:pt x="1432" y="251"/>
                  </a:lnTo>
                  <a:lnTo>
                    <a:pt x="1493" y="322"/>
                  </a:lnTo>
                  <a:lnTo>
                    <a:pt x="1546" y="399"/>
                  </a:lnTo>
                  <a:lnTo>
                    <a:pt x="1590" y="482"/>
                  </a:lnTo>
                  <a:lnTo>
                    <a:pt x="1626" y="568"/>
                  </a:lnTo>
                  <a:lnTo>
                    <a:pt x="1650" y="662"/>
                  </a:lnTo>
                  <a:lnTo>
                    <a:pt x="1665" y="752"/>
                  </a:lnTo>
                  <a:lnTo>
                    <a:pt x="1668" y="843"/>
                  </a:lnTo>
                  <a:lnTo>
                    <a:pt x="1662" y="940"/>
                  </a:lnTo>
                  <a:lnTo>
                    <a:pt x="1642" y="1031"/>
                  </a:lnTo>
                  <a:lnTo>
                    <a:pt x="1614" y="1122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46" name="Freeform 114"/>
            <p:cNvSpPr>
              <a:spLocks/>
            </p:cNvSpPr>
            <p:nvPr/>
          </p:nvSpPr>
          <p:spPr bwMode="auto">
            <a:xfrm>
              <a:off x="4521" y="3333"/>
              <a:ext cx="57" cy="38"/>
            </a:xfrm>
            <a:custGeom>
              <a:avLst/>
              <a:gdLst>
                <a:gd name="T0" fmla="*/ 0 w 1999"/>
                <a:gd name="T1" fmla="*/ 0 h 1334"/>
                <a:gd name="T2" fmla="*/ 0 w 1999"/>
                <a:gd name="T3" fmla="*/ 0 h 1334"/>
                <a:gd name="T4" fmla="*/ 0 w 1999"/>
                <a:gd name="T5" fmla="*/ 0 h 1334"/>
                <a:gd name="T6" fmla="*/ 0 w 1999"/>
                <a:gd name="T7" fmla="*/ 0 h 1334"/>
                <a:gd name="T8" fmla="*/ 0 w 1999"/>
                <a:gd name="T9" fmla="*/ 0 h 1334"/>
                <a:gd name="T10" fmla="*/ 0 w 1999"/>
                <a:gd name="T11" fmla="*/ 0 h 1334"/>
                <a:gd name="T12" fmla="*/ 0 w 1999"/>
                <a:gd name="T13" fmla="*/ 0 h 1334"/>
                <a:gd name="T14" fmla="*/ 0 w 1999"/>
                <a:gd name="T15" fmla="*/ 0 h 1334"/>
                <a:gd name="T16" fmla="*/ 0 w 1999"/>
                <a:gd name="T17" fmla="*/ 0 h 1334"/>
                <a:gd name="T18" fmla="*/ 0 w 1999"/>
                <a:gd name="T19" fmla="*/ 0 h 1334"/>
                <a:gd name="T20" fmla="*/ 0 w 1999"/>
                <a:gd name="T21" fmla="*/ 0 h 1334"/>
                <a:gd name="T22" fmla="*/ 0 w 1999"/>
                <a:gd name="T23" fmla="*/ 0 h 1334"/>
                <a:gd name="T24" fmla="*/ 0 w 1999"/>
                <a:gd name="T25" fmla="*/ 0 h 1334"/>
                <a:gd name="T26" fmla="*/ 0 w 1999"/>
                <a:gd name="T27" fmla="*/ 0 h 1334"/>
                <a:gd name="T28" fmla="*/ 0 w 1999"/>
                <a:gd name="T29" fmla="*/ 0 h 1334"/>
                <a:gd name="T30" fmla="*/ 0 w 1999"/>
                <a:gd name="T31" fmla="*/ 0 h 1334"/>
                <a:gd name="T32" fmla="*/ 0 w 1999"/>
                <a:gd name="T33" fmla="*/ 0 h 1334"/>
                <a:gd name="T34" fmla="*/ 0 w 1999"/>
                <a:gd name="T35" fmla="*/ 0 h 1334"/>
                <a:gd name="T36" fmla="*/ 0 w 1999"/>
                <a:gd name="T37" fmla="*/ 0 h 1334"/>
                <a:gd name="T38" fmla="*/ 0 w 1999"/>
                <a:gd name="T39" fmla="*/ 0 h 1334"/>
                <a:gd name="T40" fmla="*/ 0 w 1999"/>
                <a:gd name="T41" fmla="*/ 0 h 1334"/>
                <a:gd name="T42" fmla="*/ 0 w 1999"/>
                <a:gd name="T43" fmla="*/ 0 h 1334"/>
                <a:gd name="T44" fmla="*/ 0 w 1999"/>
                <a:gd name="T45" fmla="*/ 0 h 1334"/>
                <a:gd name="T46" fmla="*/ 0 w 1999"/>
                <a:gd name="T47" fmla="*/ 0 h 1334"/>
                <a:gd name="T48" fmla="*/ 0 w 1999"/>
                <a:gd name="T49" fmla="*/ 0 h 1334"/>
                <a:gd name="T50" fmla="*/ 0 w 1999"/>
                <a:gd name="T51" fmla="*/ 0 h 1334"/>
                <a:gd name="T52" fmla="*/ 0 w 1999"/>
                <a:gd name="T53" fmla="*/ 0 h 1334"/>
                <a:gd name="T54" fmla="*/ 0 w 1999"/>
                <a:gd name="T55" fmla="*/ 0 h 1334"/>
                <a:gd name="T56" fmla="*/ 0 w 1999"/>
                <a:gd name="T57" fmla="*/ 0 h 1334"/>
                <a:gd name="T58" fmla="*/ 0 w 1999"/>
                <a:gd name="T59" fmla="*/ 0 h 1334"/>
                <a:gd name="T60" fmla="*/ 0 w 1999"/>
                <a:gd name="T61" fmla="*/ 0 h 1334"/>
                <a:gd name="T62" fmla="*/ 0 w 1999"/>
                <a:gd name="T63" fmla="*/ 0 h 1334"/>
                <a:gd name="T64" fmla="*/ 0 w 1999"/>
                <a:gd name="T65" fmla="*/ 0 h 1334"/>
                <a:gd name="T66" fmla="*/ 0 w 1999"/>
                <a:gd name="T67" fmla="*/ 0 h 1334"/>
                <a:gd name="T68" fmla="*/ 0 w 1999"/>
                <a:gd name="T69" fmla="*/ 0 h 1334"/>
                <a:gd name="T70" fmla="*/ 0 w 1999"/>
                <a:gd name="T71" fmla="*/ 0 h 133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999" h="1334">
                  <a:moveTo>
                    <a:pt x="1938" y="1334"/>
                  </a:moveTo>
                  <a:lnTo>
                    <a:pt x="1971" y="1232"/>
                  </a:lnTo>
                  <a:lnTo>
                    <a:pt x="1991" y="1132"/>
                  </a:lnTo>
                  <a:lnTo>
                    <a:pt x="1999" y="1025"/>
                  </a:lnTo>
                  <a:lnTo>
                    <a:pt x="1997" y="923"/>
                  </a:lnTo>
                  <a:lnTo>
                    <a:pt x="1986" y="821"/>
                  </a:lnTo>
                  <a:lnTo>
                    <a:pt x="1961" y="716"/>
                  </a:lnTo>
                  <a:lnTo>
                    <a:pt x="1925" y="619"/>
                  </a:lnTo>
                  <a:lnTo>
                    <a:pt x="1880" y="523"/>
                  </a:lnTo>
                  <a:lnTo>
                    <a:pt x="1828" y="435"/>
                  </a:lnTo>
                  <a:lnTo>
                    <a:pt x="1764" y="352"/>
                  </a:lnTo>
                  <a:lnTo>
                    <a:pt x="1689" y="275"/>
                  </a:lnTo>
                  <a:lnTo>
                    <a:pt x="1612" y="206"/>
                  </a:lnTo>
                  <a:lnTo>
                    <a:pt x="1526" y="146"/>
                  </a:lnTo>
                  <a:lnTo>
                    <a:pt x="1435" y="99"/>
                  </a:lnTo>
                  <a:lnTo>
                    <a:pt x="1335" y="58"/>
                  </a:lnTo>
                  <a:lnTo>
                    <a:pt x="1239" y="27"/>
                  </a:lnTo>
                  <a:lnTo>
                    <a:pt x="1136" y="8"/>
                  </a:lnTo>
                  <a:lnTo>
                    <a:pt x="1029" y="0"/>
                  </a:lnTo>
                  <a:lnTo>
                    <a:pt x="926" y="0"/>
                  </a:lnTo>
                  <a:lnTo>
                    <a:pt x="822" y="13"/>
                  </a:lnTo>
                  <a:lnTo>
                    <a:pt x="719" y="39"/>
                  </a:lnTo>
                  <a:lnTo>
                    <a:pt x="623" y="74"/>
                  </a:lnTo>
                  <a:lnTo>
                    <a:pt x="526" y="118"/>
                  </a:lnTo>
                  <a:lnTo>
                    <a:pt x="437" y="170"/>
                  </a:lnTo>
                  <a:lnTo>
                    <a:pt x="355" y="237"/>
                  </a:lnTo>
                  <a:lnTo>
                    <a:pt x="280" y="308"/>
                  </a:lnTo>
                  <a:lnTo>
                    <a:pt x="210" y="385"/>
                  </a:lnTo>
                  <a:lnTo>
                    <a:pt x="150" y="474"/>
                  </a:lnTo>
                  <a:lnTo>
                    <a:pt x="101" y="564"/>
                  </a:lnTo>
                  <a:lnTo>
                    <a:pt x="62" y="661"/>
                  </a:lnTo>
                  <a:lnTo>
                    <a:pt x="31" y="760"/>
                  </a:lnTo>
                  <a:lnTo>
                    <a:pt x="11" y="863"/>
                  </a:lnTo>
                  <a:lnTo>
                    <a:pt x="0" y="967"/>
                  </a:lnTo>
                  <a:lnTo>
                    <a:pt x="3" y="1071"/>
                  </a:lnTo>
                  <a:lnTo>
                    <a:pt x="18" y="1176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47" name="Line 115"/>
            <p:cNvSpPr>
              <a:spLocks noChangeShapeType="1"/>
            </p:cNvSpPr>
            <p:nvPr/>
          </p:nvSpPr>
          <p:spPr bwMode="auto">
            <a:xfrm>
              <a:off x="4525" y="3361"/>
              <a:ext cx="12" cy="2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48" name="Freeform 116"/>
            <p:cNvSpPr>
              <a:spLocks/>
            </p:cNvSpPr>
            <p:nvPr/>
          </p:nvSpPr>
          <p:spPr bwMode="auto">
            <a:xfrm>
              <a:off x="4537" y="3349"/>
              <a:ext cx="21" cy="15"/>
            </a:xfrm>
            <a:custGeom>
              <a:avLst/>
              <a:gdLst>
                <a:gd name="T0" fmla="*/ 0 w 735"/>
                <a:gd name="T1" fmla="*/ 0 h 513"/>
                <a:gd name="T2" fmla="*/ 0 w 735"/>
                <a:gd name="T3" fmla="*/ 0 h 513"/>
                <a:gd name="T4" fmla="*/ 0 w 735"/>
                <a:gd name="T5" fmla="*/ 0 h 513"/>
                <a:gd name="T6" fmla="*/ 0 w 735"/>
                <a:gd name="T7" fmla="*/ 0 h 513"/>
                <a:gd name="T8" fmla="*/ 0 w 735"/>
                <a:gd name="T9" fmla="*/ 0 h 513"/>
                <a:gd name="T10" fmla="*/ 0 w 735"/>
                <a:gd name="T11" fmla="*/ 0 h 513"/>
                <a:gd name="T12" fmla="*/ 0 w 735"/>
                <a:gd name="T13" fmla="*/ 0 h 513"/>
                <a:gd name="T14" fmla="*/ 0 w 735"/>
                <a:gd name="T15" fmla="*/ 0 h 513"/>
                <a:gd name="T16" fmla="*/ 0 w 735"/>
                <a:gd name="T17" fmla="*/ 0 h 513"/>
                <a:gd name="T18" fmla="*/ 0 w 735"/>
                <a:gd name="T19" fmla="*/ 0 h 513"/>
                <a:gd name="T20" fmla="*/ 0 w 735"/>
                <a:gd name="T21" fmla="*/ 0 h 513"/>
                <a:gd name="T22" fmla="*/ 0 w 735"/>
                <a:gd name="T23" fmla="*/ 0 h 513"/>
                <a:gd name="T24" fmla="*/ 0 w 735"/>
                <a:gd name="T25" fmla="*/ 0 h 513"/>
                <a:gd name="T26" fmla="*/ 0 w 735"/>
                <a:gd name="T27" fmla="*/ 0 h 513"/>
                <a:gd name="T28" fmla="*/ 0 w 735"/>
                <a:gd name="T29" fmla="*/ 0 h 513"/>
                <a:gd name="T30" fmla="*/ 0 w 735"/>
                <a:gd name="T31" fmla="*/ 0 h 513"/>
                <a:gd name="T32" fmla="*/ 0 w 735"/>
                <a:gd name="T33" fmla="*/ 0 h 513"/>
                <a:gd name="T34" fmla="*/ 0 w 735"/>
                <a:gd name="T35" fmla="*/ 0 h 51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35" h="513">
                  <a:moveTo>
                    <a:pt x="11" y="513"/>
                  </a:moveTo>
                  <a:lnTo>
                    <a:pt x="0" y="446"/>
                  </a:lnTo>
                  <a:lnTo>
                    <a:pt x="0" y="381"/>
                  </a:lnTo>
                  <a:lnTo>
                    <a:pt x="11" y="317"/>
                  </a:lnTo>
                  <a:lnTo>
                    <a:pt x="30" y="254"/>
                  </a:lnTo>
                  <a:lnTo>
                    <a:pt x="58" y="196"/>
                  </a:lnTo>
                  <a:lnTo>
                    <a:pt x="96" y="144"/>
                  </a:lnTo>
                  <a:lnTo>
                    <a:pt x="146" y="96"/>
                  </a:lnTo>
                  <a:lnTo>
                    <a:pt x="199" y="58"/>
                  </a:lnTo>
                  <a:lnTo>
                    <a:pt x="257" y="30"/>
                  </a:lnTo>
                  <a:lnTo>
                    <a:pt x="321" y="9"/>
                  </a:lnTo>
                  <a:lnTo>
                    <a:pt x="386" y="0"/>
                  </a:lnTo>
                  <a:lnTo>
                    <a:pt x="450" y="0"/>
                  </a:lnTo>
                  <a:lnTo>
                    <a:pt x="517" y="11"/>
                  </a:lnTo>
                  <a:lnTo>
                    <a:pt x="577" y="33"/>
                  </a:lnTo>
                  <a:lnTo>
                    <a:pt x="636" y="64"/>
                  </a:lnTo>
                  <a:lnTo>
                    <a:pt x="691" y="102"/>
                  </a:lnTo>
                  <a:lnTo>
                    <a:pt x="735" y="14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49" name="Freeform 117"/>
            <p:cNvSpPr>
              <a:spLocks/>
            </p:cNvSpPr>
            <p:nvPr/>
          </p:nvSpPr>
          <p:spPr bwMode="auto">
            <a:xfrm>
              <a:off x="4478" y="3361"/>
              <a:ext cx="71" cy="53"/>
            </a:xfrm>
            <a:custGeom>
              <a:avLst/>
              <a:gdLst>
                <a:gd name="T0" fmla="*/ 0 w 2494"/>
                <a:gd name="T1" fmla="*/ 0 h 1877"/>
                <a:gd name="T2" fmla="*/ 0 w 2494"/>
                <a:gd name="T3" fmla="*/ 0 h 1877"/>
                <a:gd name="T4" fmla="*/ 0 w 2494"/>
                <a:gd name="T5" fmla="*/ 0 h 1877"/>
                <a:gd name="T6" fmla="*/ 0 w 2494"/>
                <a:gd name="T7" fmla="*/ 0 h 1877"/>
                <a:gd name="T8" fmla="*/ 0 w 2494"/>
                <a:gd name="T9" fmla="*/ 0 h 1877"/>
                <a:gd name="T10" fmla="*/ 0 w 2494"/>
                <a:gd name="T11" fmla="*/ 0 h 1877"/>
                <a:gd name="T12" fmla="*/ 0 w 2494"/>
                <a:gd name="T13" fmla="*/ 0 h 1877"/>
                <a:gd name="T14" fmla="*/ 0 w 2494"/>
                <a:gd name="T15" fmla="*/ 0 h 1877"/>
                <a:gd name="T16" fmla="*/ 0 w 2494"/>
                <a:gd name="T17" fmla="*/ 0 h 1877"/>
                <a:gd name="T18" fmla="*/ 0 w 2494"/>
                <a:gd name="T19" fmla="*/ 0 h 1877"/>
                <a:gd name="T20" fmla="*/ 0 w 2494"/>
                <a:gd name="T21" fmla="*/ 0 h 1877"/>
                <a:gd name="T22" fmla="*/ 0 w 2494"/>
                <a:gd name="T23" fmla="*/ 0 h 1877"/>
                <a:gd name="T24" fmla="*/ 0 w 2494"/>
                <a:gd name="T25" fmla="*/ 0 h 1877"/>
                <a:gd name="T26" fmla="*/ 0 w 2494"/>
                <a:gd name="T27" fmla="*/ 0 h 1877"/>
                <a:gd name="T28" fmla="*/ 0 w 2494"/>
                <a:gd name="T29" fmla="*/ 0 h 1877"/>
                <a:gd name="T30" fmla="*/ 0 w 2494"/>
                <a:gd name="T31" fmla="*/ 0 h 18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494" h="1877">
                  <a:moveTo>
                    <a:pt x="2494" y="19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3" y="163"/>
                  </a:lnTo>
                  <a:lnTo>
                    <a:pt x="19" y="325"/>
                  </a:lnTo>
                  <a:lnTo>
                    <a:pt x="44" y="486"/>
                  </a:lnTo>
                  <a:lnTo>
                    <a:pt x="78" y="645"/>
                  </a:lnTo>
                  <a:lnTo>
                    <a:pt x="125" y="799"/>
                  </a:lnTo>
                  <a:lnTo>
                    <a:pt x="182" y="951"/>
                  </a:lnTo>
                  <a:lnTo>
                    <a:pt x="246" y="1100"/>
                  </a:lnTo>
                  <a:lnTo>
                    <a:pt x="324" y="1243"/>
                  </a:lnTo>
                  <a:lnTo>
                    <a:pt x="409" y="1383"/>
                  </a:lnTo>
                  <a:lnTo>
                    <a:pt x="500" y="1516"/>
                  </a:lnTo>
                  <a:lnTo>
                    <a:pt x="603" y="1643"/>
                  </a:lnTo>
                  <a:lnTo>
                    <a:pt x="714" y="1761"/>
                  </a:lnTo>
                  <a:lnTo>
                    <a:pt x="833" y="1877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50" name="Line 118"/>
            <p:cNvSpPr>
              <a:spLocks noChangeShapeType="1"/>
            </p:cNvSpPr>
            <p:nvPr/>
          </p:nvSpPr>
          <p:spPr bwMode="auto">
            <a:xfrm flipH="1" flipV="1">
              <a:off x="4469" y="3407"/>
              <a:ext cx="33" cy="1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51" name="Freeform 119"/>
            <p:cNvSpPr>
              <a:spLocks/>
            </p:cNvSpPr>
            <p:nvPr/>
          </p:nvSpPr>
          <p:spPr bwMode="auto">
            <a:xfrm>
              <a:off x="4459" y="3394"/>
              <a:ext cx="14" cy="38"/>
            </a:xfrm>
            <a:custGeom>
              <a:avLst/>
              <a:gdLst>
                <a:gd name="T0" fmla="*/ 0 w 498"/>
                <a:gd name="T1" fmla="*/ 0 h 1326"/>
                <a:gd name="T2" fmla="*/ 0 w 498"/>
                <a:gd name="T3" fmla="*/ 0 h 1326"/>
                <a:gd name="T4" fmla="*/ 0 w 498"/>
                <a:gd name="T5" fmla="*/ 0 h 1326"/>
                <a:gd name="T6" fmla="*/ 0 w 498"/>
                <a:gd name="T7" fmla="*/ 0 h 1326"/>
                <a:gd name="T8" fmla="*/ 0 w 498"/>
                <a:gd name="T9" fmla="*/ 0 h 13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98" h="1326">
                  <a:moveTo>
                    <a:pt x="332" y="165"/>
                  </a:moveTo>
                  <a:lnTo>
                    <a:pt x="332" y="1326"/>
                  </a:lnTo>
                  <a:lnTo>
                    <a:pt x="0" y="1326"/>
                  </a:lnTo>
                  <a:lnTo>
                    <a:pt x="0" y="331"/>
                  </a:lnTo>
                  <a:lnTo>
                    <a:pt x="498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52" name="Line 120"/>
            <p:cNvSpPr>
              <a:spLocks noChangeShapeType="1"/>
            </p:cNvSpPr>
            <p:nvPr/>
          </p:nvSpPr>
          <p:spPr bwMode="auto">
            <a:xfrm flipH="1">
              <a:off x="4468" y="3399"/>
              <a:ext cx="5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53" name="Freeform 121"/>
            <p:cNvSpPr>
              <a:spLocks/>
            </p:cNvSpPr>
            <p:nvPr/>
          </p:nvSpPr>
          <p:spPr bwMode="auto">
            <a:xfrm>
              <a:off x="4426" y="3361"/>
              <a:ext cx="44" cy="38"/>
            </a:xfrm>
            <a:custGeom>
              <a:avLst/>
              <a:gdLst>
                <a:gd name="T0" fmla="*/ 0 w 1554"/>
                <a:gd name="T1" fmla="*/ 0 h 1328"/>
                <a:gd name="T2" fmla="*/ 0 w 1554"/>
                <a:gd name="T3" fmla="*/ 0 h 1328"/>
                <a:gd name="T4" fmla="*/ 0 w 1554"/>
                <a:gd name="T5" fmla="*/ 0 h 1328"/>
                <a:gd name="T6" fmla="*/ 0 w 1554"/>
                <a:gd name="T7" fmla="*/ 0 h 1328"/>
                <a:gd name="T8" fmla="*/ 0 w 1554"/>
                <a:gd name="T9" fmla="*/ 0 h 1328"/>
                <a:gd name="T10" fmla="*/ 0 w 1554"/>
                <a:gd name="T11" fmla="*/ 0 h 1328"/>
                <a:gd name="T12" fmla="*/ 0 w 1554"/>
                <a:gd name="T13" fmla="*/ 0 h 1328"/>
                <a:gd name="T14" fmla="*/ 0 w 1554"/>
                <a:gd name="T15" fmla="*/ 0 h 1328"/>
                <a:gd name="T16" fmla="*/ 0 w 1554"/>
                <a:gd name="T17" fmla="*/ 0 h 1328"/>
                <a:gd name="T18" fmla="*/ 0 w 1554"/>
                <a:gd name="T19" fmla="*/ 0 h 1328"/>
                <a:gd name="T20" fmla="*/ 0 w 1554"/>
                <a:gd name="T21" fmla="*/ 0 h 1328"/>
                <a:gd name="T22" fmla="*/ 0 w 1554"/>
                <a:gd name="T23" fmla="*/ 0 h 1328"/>
                <a:gd name="T24" fmla="*/ 0 w 1554"/>
                <a:gd name="T25" fmla="*/ 0 h 1328"/>
                <a:gd name="T26" fmla="*/ 0 w 1554"/>
                <a:gd name="T27" fmla="*/ 0 h 1328"/>
                <a:gd name="T28" fmla="*/ 0 w 1554"/>
                <a:gd name="T29" fmla="*/ 0 h 1328"/>
                <a:gd name="T30" fmla="*/ 0 w 1554"/>
                <a:gd name="T31" fmla="*/ 0 h 1328"/>
                <a:gd name="T32" fmla="*/ 0 w 1554"/>
                <a:gd name="T33" fmla="*/ 0 h 1328"/>
                <a:gd name="T34" fmla="*/ 0 w 1554"/>
                <a:gd name="T35" fmla="*/ 0 h 1328"/>
                <a:gd name="T36" fmla="*/ 0 w 1554"/>
                <a:gd name="T37" fmla="*/ 0 h 1328"/>
                <a:gd name="T38" fmla="*/ 0 w 1554"/>
                <a:gd name="T39" fmla="*/ 0 h 1328"/>
                <a:gd name="T40" fmla="*/ 0 w 1554"/>
                <a:gd name="T41" fmla="*/ 0 h 1328"/>
                <a:gd name="T42" fmla="*/ 0 w 1554"/>
                <a:gd name="T43" fmla="*/ 0 h 1328"/>
                <a:gd name="T44" fmla="*/ 0 w 1554"/>
                <a:gd name="T45" fmla="*/ 0 h 1328"/>
                <a:gd name="T46" fmla="*/ 0 w 1554"/>
                <a:gd name="T47" fmla="*/ 0 h 1328"/>
                <a:gd name="T48" fmla="*/ 0 w 1554"/>
                <a:gd name="T49" fmla="*/ 0 h 1328"/>
                <a:gd name="T50" fmla="*/ 0 w 1554"/>
                <a:gd name="T51" fmla="*/ 0 h 1328"/>
                <a:gd name="T52" fmla="*/ 0 w 1554"/>
                <a:gd name="T53" fmla="*/ 0 h 1328"/>
                <a:gd name="T54" fmla="*/ 0 w 1554"/>
                <a:gd name="T55" fmla="*/ 0 h 1328"/>
                <a:gd name="T56" fmla="*/ 0 w 1554"/>
                <a:gd name="T57" fmla="*/ 0 h 1328"/>
                <a:gd name="T58" fmla="*/ 0 w 1554"/>
                <a:gd name="T59" fmla="*/ 0 h 1328"/>
                <a:gd name="T60" fmla="*/ 0 w 1554"/>
                <a:gd name="T61" fmla="*/ 0 h 1328"/>
                <a:gd name="T62" fmla="*/ 0 w 1554"/>
                <a:gd name="T63" fmla="*/ 0 h 1328"/>
                <a:gd name="T64" fmla="*/ 0 w 1554"/>
                <a:gd name="T65" fmla="*/ 0 h 1328"/>
                <a:gd name="T66" fmla="*/ 0 w 1554"/>
                <a:gd name="T67" fmla="*/ 0 h 1328"/>
                <a:gd name="T68" fmla="*/ 0 w 1554"/>
                <a:gd name="T69" fmla="*/ 0 h 1328"/>
                <a:gd name="T70" fmla="*/ 0 w 1554"/>
                <a:gd name="T71" fmla="*/ 0 h 1328"/>
                <a:gd name="T72" fmla="*/ 0 w 1554"/>
                <a:gd name="T73" fmla="*/ 0 h 1328"/>
                <a:gd name="T74" fmla="*/ 0 w 1554"/>
                <a:gd name="T75" fmla="*/ 0 h 1328"/>
                <a:gd name="T76" fmla="*/ 0 w 1554"/>
                <a:gd name="T77" fmla="*/ 0 h 1328"/>
                <a:gd name="T78" fmla="*/ 0 w 1554"/>
                <a:gd name="T79" fmla="*/ 0 h 1328"/>
                <a:gd name="T80" fmla="*/ 0 w 1554"/>
                <a:gd name="T81" fmla="*/ 0 h 1328"/>
                <a:gd name="T82" fmla="*/ 0 w 1554"/>
                <a:gd name="T83" fmla="*/ 0 h 1328"/>
                <a:gd name="T84" fmla="*/ 0 w 1554"/>
                <a:gd name="T85" fmla="*/ 0 h 1328"/>
                <a:gd name="T86" fmla="*/ 0 w 1554"/>
                <a:gd name="T87" fmla="*/ 0 h 1328"/>
                <a:gd name="T88" fmla="*/ 0 w 1554"/>
                <a:gd name="T89" fmla="*/ 0 h 1328"/>
                <a:gd name="T90" fmla="*/ 0 w 1554"/>
                <a:gd name="T91" fmla="*/ 0 h 1328"/>
                <a:gd name="T92" fmla="*/ 0 w 1554"/>
                <a:gd name="T93" fmla="*/ 0 h 1328"/>
                <a:gd name="T94" fmla="*/ 0 w 1554"/>
                <a:gd name="T95" fmla="*/ 0 h 1328"/>
                <a:gd name="T96" fmla="*/ 0 w 1554"/>
                <a:gd name="T97" fmla="*/ 0 h 1328"/>
                <a:gd name="T98" fmla="*/ 0 w 1554"/>
                <a:gd name="T99" fmla="*/ 0 h 1328"/>
                <a:gd name="T100" fmla="*/ 0 w 1554"/>
                <a:gd name="T101" fmla="*/ 0 h 132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554" h="1328">
                  <a:moveTo>
                    <a:pt x="1164" y="1106"/>
                  </a:moveTo>
                  <a:lnTo>
                    <a:pt x="1211" y="1045"/>
                  </a:lnTo>
                  <a:lnTo>
                    <a:pt x="1256" y="973"/>
                  </a:lnTo>
                  <a:lnTo>
                    <a:pt x="1288" y="899"/>
                  </a:lnTo>
                  <a:lnTo>
                    <a:pt x="1313" y="824"/>
                  </a:lnTo>
                  <a:lnTo>
                    <a:pt x="1327" y="745"/>
                  </a:lnTo>
                  <a:lnTo>
                    <a:pt x="1332" y="667"/>
                  </a:lnTo>
                  <a:lnTo>
                    <a:pt x="1327" y="584"/>
                  </a:lnTo>
                  <a:lnTo>
                    <a:pt x="1313" y="508"/>
                  </a:lnTo>
                  <a:lnTo>
                    <a:pt x="1288" y="430"/>
                  </a:lnTo>
                  <a:lnTo>
                    <a:pt x="1256" y="356"/>
                  </a:lnTo>
                  <a:lnTo>
                    <a:pt x="1214" y="287"/>
                  </a:lnTo>
                  <a:lnTo>
                    <a:pt x="1167" y="223"/>
                  </a:lnTo>
                  <a:lnTo>
                    <a:pt x="1109" y="168"/>
                  </a:lnTo>
                  <a:lnTo>
                    <a:pt x="1042" y="119"/>
                  </a:lnTo>
                  <a:lnTo>
                    <a:pt x="977" y="75"/>
                  </a:lnTo>
                  <a:lnTo>
                    <a:pt x="902" y="41"/>
                  </a:lnTo>
                  <a:lnTo>
                    <a:pt x="827" y="17"/>
                  </a:lnTo>
                  <a:lnTo>
                    <a:pt x="744" y="6"/>
                  </a:lnTo>
                  <a:lnTo>
                    <a:pt x="667" y="0"/>
                  </a:lnTo>
                  <a:lnTo>
                    <a:pt x="584" y="6"/>
                  </a:lnTo>
                  <a:lnTo>
                    <a:pt x="506" y="20"/>
                  </a:lnTo>
                  <a:lnTo>
                    <a:pt x="429" y="44"/>
                  </a:lnTo>
                  <a:lnTo>
                    <a:pt x="354" y="77"/>
                  </a:lnTo>
                  <a:lnTo>
                    <a:pt x="287" y="119"/>
                  </a:lnTo>
                  <a:lnTo>
                    <a:pt x="222" y="171"/>
                  </a:lnTo>
                  <a:lnTo>
                    <a:pt x="170" y="226"/>
                  </a:lnTo>
                  <a:lnTo>
                    <a:pt x="116" y="290"/>
                  </a:lnTo>
                  <a:lnTo>
                    <a:pt x="75" y="358"/>
                  </a:lnTo>
                  <a:lnTo>
                    <a:pt x="42" y="433"/>
                  </a:lnTo>
                  <a:lnTo>
                    <a:pt x="20" y="511"/>
                  </a:lnTo>
                  <a:lnTo>
                    <a:pt x="3" y="587"/>
                  </a:lnTo>
                  <a:lnTo>
                    <a:pt x="0" y="670"/>
                  </a:lnTo>
                  <a:lnTo>
                    <a:pt x="6" y="747"/>
                  </a:lnTo>
                  <a:lnTo>
                    <a:pt x="20" y="827"/>
                  </a:lnTo>
                  <a:lnTo>
                    <a:pt x="44" y="904"/>
                  </a:lnTo>
                  <a:lnTo>
                    <a:pt x="80" y="979"/>
                  </a:lnTo>
                  <a:lnTo>
                    <a:pt x="122" y="1045"/>
                  </a:lnTo>
                  <a:lnTo>
                    <a:pt x="172" y="1109"/>
                  </a:lnTo>
                  <a:lnTo>
                    <a:pt x="230" y="1166"/>
                  </a:lnTo>
                  <a:lnTo>
                    <a:pt x="294" y="1216"/>
                  </a:lnTo>
                  <a:lnTo>
                    <a:pt x="362" y="1254"/>
                  </a:lnTo>
                  <a:lnTo>
                    <a:pt x="437" y="1288"/>
                  </a:lnTo>
                  <a:lnTo>
                    <a:pt x="515" y="1309"/>
                  </a:lnTo>
                  <a:lnTo>
                    <a:pt x="592" y="1323"/>
                  </a:lnTo>
                  <a:lnTo>
                    <a:pt x="675" y="1328"/>
                  </a:lnTo>
                  <a:lnTo>
                    <a:pt x="755" y="1323"/>
                  </a:lnTo>
                  <a:lnTo>
                    <a:pt x="835" y="1307"/>
                  </a:lnTo>
                  <a:lnTo>
                    <a:pt x="835" y="998"/>
                  </a:lnTo>
                  <a:lnTo>
                    <a:pt x="1164" y="1106"/>
                  </a:lnTo>
                  <a:lnTo>
                    <a:pt x="1554" y="1235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54" name="Freeform 122"/>
            <p:cNvSpPr>
              <a:spLocks/>
            </p:cNvSpPr>
            <p:nvPr/>
          </p:nvSpPr>
          <p:spPr bwMode="auto">
            <a:xfrm>
              <a:off x="4473" y="3399"/>
              <a:ext cx="29" cy="38"/>
            </a:xfrm>
            <a:custGeom>
              <a:avLst/>
              <a:gdLst>
                <a:gd name="T0" fmla="*/ 0 w 1001"/>
                <a:gd name="T1" fmla="*/ 0 h 1326"/>
                <a:gd name="T2" fmla="*/ 0 w 1001"/>
                <a:gd name="T3" fmla="*/ 0 h 1326"/>
                <a:gd name="T4" fmla="*/ 0 w 1001"/>
                <a:gd name="T5" fmla="*/ 0 h 132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01" h="1326">
                  <a:moveTo>
                    <a:pt x="0" y="0"/>
                  </a:moveTo>
                  <a:lnTo>
                    <a:pt x="1001" y="530"/>
                  </a:lnTo>
                  <a:lnTo>
                    <a:pt x="1001" y="1326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55" name="Freeform 123"/>
            <p:cNvSpPr>
              <a:spLocks/>
            </p:cNvSpPr>
            <p:nvPr/>
          </p:nvSpPr>
          <p:spPr bwMode="auto">
            <a:xfrm>
              <a:off x="4473" y="3427"/>
              <a:ext cx="29" cy="10"/>
            </a:xfrm>
            <a:custGeom>
              <a:avLst/>
              <a:gdLst>
                <a:gd name="T0" fmla="*/ 0 w 1001"/>
                <a:gd name="T1" fmla="*/ 0 h 331"/>
                <a:gd name="T2" fmla="*/ 0 w 1001"/>
                <a:gd name="T3" fmla="*/ 0 h 331"/>
                <a:gd name="T4" fmla="*/ 0 w 1001"/>
                <a:gd name="T5" fmla="*/ 0 h 3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01" h="331">
                  <a:moveTo>
                    <a:pt x="1001" y="0"/>
                  </a:moveTo>
                  <a:lnTo>
                    <a:pt x="0" y="0"/>
                  </a:lnTo>
                  <a:lnTo>
                    <a:pt x="0" y="331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56" name="Line 124"/>
            <p:cNvSpPr>
              <a:spLocks noChangeShapeType="1"/>
            </p:cNvSpPr>
            <p:nvPr/>
          </p:nvSpPr>
          <p:spPr bwMode="auto">
            <a:xfrm flipV="1">
              <a:off x="4464" y="3432"/>
              <a:ext cx="1" cy="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57" name="Line 125"/>
            <p:cNvSpPr>
              <a:spLocks noChangeShapeType="1"/>
            </p:cNvSpPr>
            <p:nvPr/>
          </p:nvSpPr>
          <p:spPr bwMode="auto">
            <a:xfrm flipV="1">
              <a:off x="4449" y="3398"/>
              <a:ext cx="1" cy="3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58" name="Freeform 126"/>
            <p:cNvSpPr>
              <a:spLocks/>
            </p:cNvSpPr>
            <p:nvPr/>
          </p:nvSpPr>
          <p:spPr bwMode="auto">
            <a:xfrm>
              <a:off x="4416" y="3392"/>
              <a:ext cx="29" cy="7"/>
            </a:xfrm>
            <a:custGeom>
              <a:avLst/>
              <a:gdLst>
                <a:gd name="T0" fmla="*/ 0 w 1001"/>
                <a:gd name="T1" fmla="*/ 0 h 250"/>
                <a:gd name="T2" fmla="*/ 0 w 1001"/>
                <a:gd name="T3" fmla="*/ 0 h 250"/>
                <a:gd name="T4" fmla="*/ 0 w 1001"/>
                <a:gd name="T5" fmla="*/ 0 h 250"/>
                <a:gd name="T6" fmla="*/ 0 w 1001"/>
                <a:gd name="T7" fmla="*/ 0 h 250"/>
                <a:gd name="T8" fmla="*/ 0 w 1001"/>
                <a:gd name="T9" fmla="*/ 0 h 250"/>
                <a:gd name="T10" fmla="*/ 0 w 1001"/>
                <a:gd name="T11" fmla="*/ 0 h 2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01" h="250">
                  <a:moveTo>
                    <a:pt x="1001" y="250"/>
                  </a:moveTo>
                  <a:lnTo>
                    <a:pt x="0" y="250"/>
                  </a:lnTo>
                  <a:lnTo>
                    <a:pt x="168" y="250"/>
                  </a:lnTo>
                  <a:lnTo>
                    <a:pt x="168" y="0"/>
                  </a:lnTo>
                  <a:lnTo>
                    <a:pt x="417" y="0"/>
                  </a:lnTo>
                  <a:lnTo>
                    <a:pt x="417" y="25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59" name="Freeform 127"/>
            <p:cNvSpPr>
              <a:spLocks/>
            </p:cNvSpPr>
            <p:nvPr/>
          </p:nvSpPr>
          <p:spPr bwMode="auto">
            <a:xfrm>
              <a:off x="4416" y="3399"/>
              <a:ext cx="24" cy="33"/>
            </a:xfrm>
            <a:custGeom>
              <a:avLst/>
              <a:gdLst>
                <a:gd name="T0" fmla="*/ 0 w 835"/>
                <a:gd name="T1" fmla="*/ 0 h 1161"/>
                <a:gd name="T2" fmla="*/ 0 w 835"/>
                <a:gd name="T3" fmla="*/ 0 h 1161"/>
                <a:gd name="T4" fmla="*/ 0 w 835"/>
                <a:gd name="T5" fmla="*/ 0 h 1161"/>
                <a:gd name="T6" fmla="*/ 0 w 835"/>
                <a:gd name="T7" fmla="*/ 0 h 1161"/>
                <a:gd name="T8" fmla="*/ 0 w 835"/>
                <a:gd name="T9" fmla="*/ 0 h 11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35" h="1161">
                  <a:moveTo>
                    <a:pt x="835" y="0"/>
                  </a:moveTo>
                  <a:lnTo>
                    <a:pt x="835" y="166"/>
                  </a:lnTo>
                  <a:lnTo>
                    <a:pt x="504" y="1161"/>
                  </a:lnTo>
                  <a:lnTo>
                    <a:pt x="0" y="1161"/>
                  </a:lnTo>
                  <a:lnTo>
                    <a:pt x="0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60" name="Freeform 128"/>
            <p:cNvSpPr>
              <a:spLocks/>
            </p:cNvSpPr>
            <p:nvPr/>
          </p:nvSpPr>
          <p:spPr bwMode="auto">
            <a:xfrm>
              <a:off x="4435" y="3371"/>
              <a:ext cx="19" cy="19"/>
            </a:xfrm>
            <a:custGeom>
              <a:avLst/>
              <a:gdLst>
                <a:gd name="T0" fmla="*/ 0 w 666"/>
                <a:gd name="T1" fmla="*/ 0 h 664"/>
                <a:gd name="T2" fmla="*/ 0 w 666"/>
                <a:gd name="T3" fmla="*/ 0 h 664"/>
                <a:gd name="T4" fmla="*/ 0 w 666"/>
                <a:gd name="T5" fmla="*/ 0 h 664"/>
                <a:gd name="T6" fmla="*/ 0 w 666"/>
                <a:gd name="T7" fmla="*/ 0 h 664"/>
                <a:gd name="T8" fmla="*/ 0 w 666"/>
                <a:gd name="T9" fmla="*/ 0 h 664"/>
                <a:gd name="T10" fmla="*/ 0 w 666"/>
                <a:gd name="T11" fmla="*/ 0 h 664"/>
                <a:gd name="T12" fmla="*/ 0 w 666"/>
                <a:gd name="T13" fmla="*/ 0 h 664"/>
                <a:gd name="T14" fmla="*/ 0 w 666"/>
                <a:gd name="T15" fmla="*/ 0 h 664"/>
                <a:gd name="T16" fmla="*/ 0 w 666"/>
                <a:gd name="T17" fmla="*/ 0 h 664"/>
                <a:gd name="T18" fmla="*/ 0 w 666"/>
                <a:gd name="T19" fmla="*/ 0 h 664"/>
                <a:gd name="T20" fmla="*/ 0 w 666"/>
                <a:gd name="T21" fmla="*/ 0 h 664"/>
                <a:gd name="T22" fmla="*/ 0 w 666"/>
                <a:gd name="T23" fmla="*/ 0 h 664"/>
                <a:gd name="T24" fmla="*/ 0 w 666"/>
                <a:gd name="T25" fmla="*/ 0 h 664"/>
                <a:gd name="T26" fmla="*/ 0 w 666"/>
                <a:gd name="T27" fmla="*/ 0 h 664"/>
                <a:gd name="T28" fmla="*/ 0 w 666"/>
                <a:gd name="T29" fmla="*/ 0 h 664"/>
                <a:gd name="T30" fmla="*/ 0 w 666"/>
                <a:gd name="T31" fmla="*/ 0 h 664"/>
                <a:gd name="T32" fmla="*/ 0 w 666"/>
                <a:gd name="T33" fmla="*/ 0 h 664"/>
                <a:gd name="T34" fmla="*/ 0 w 666"/>
                <a:gd name="T35" fmla="*/ 0 h 664"/>
                <a:gd name="T36" fmla="*/ 0 w 666"/>
                <a:gd name="T37" fmla="*/ 0 h 664"/>
                <a:gd name="T38" fmla="*/ 0 w 666"/>
                <a:gd name="T39" fmla="*/ 0 h 664"/>
                <a:gd name="T40" fmla="*/ 0 w 666"/>
                <a:gd name="T41" fmla="*/ 0 h 664"/>
                <a:gd name="T42" fmla="*/ 0 w 666"/>
                <a:gd name="T43" fmla="*/ 0 h 664"/>
                <a:gd name="T44" fmla="*/ 0 w 666"/>
                <a:gd name="T45" fmla="*/ 0 h 664"/>
                <a:gd name="T46" fmla="*/ 0 w 666"/>
                <a:gd name="T47" fmla="*/ 0 h 664"/>
                <a:gd name="T48" fmla="*/ 0 w 666"/>
                <a:gd name="T49" fmla="*/ 0 h 664"/>
                <a:gd name="T50" fmla="*/ 0 w 666"/>
                <a:gd name="T51" fmla="*/ 0 h 664"/>
                <a:gd name="T52" fmla="*/ 0 w 666"/>
                <a:gd name="T53" fmla="*/ 0 h 664"/>
                <a:gd name="T54" fmla="*/ 0 w 666"/>
                <a:gd name="T55" fmla="*/ 0 h 664"/>
                <a:gd name="T56" fmla="*/ 0 w 666"/>
                <a:gd name="T57" fmla="*/ 0 h 664"/>
                <a:gd name="T58" fmla="*/ 0 w 666"/>
                <a:gd name="T59" fmla="*/ 0 h 664"/>
                <a:gd name="T60" fmla="*/ 0 w 666"/>
                <a:gd name="T61" fmla="*/ 0 h 664"/>
                <a:gd name="T62" fmla="*/ 0 w 666"/>
                <a:gd name="T63" fmla="*/ 0 h 664"/>
                <a:gd name="T64" fmla="*/ 0 w 666"/>
                <a:gd name="T65" fmla="*/ 0 h 664"/>
                <a:gd name="T66" fmla="*/ 0 w 666"/>
                <a:gd name="T67" fmla="*/ 0 h 664"/>
                <a:gd name="T68" fmla="*/ 0 w 666"/>
                <a:gd name="T69" fmla="*/ 0 h 664"/>
                <a:gd name="T70" fmla="*/ 0 w 666"/>
                <a:gd name="T71" fmla="*/ 0 h 664"/>
                <a:gd name="T72" fmla="*/ 0 w 666"/>
                <a:gd name="T73" fmla="*/ 0 h 66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66" h="664">
                  <a:moveTo>
                    <a:pt x="78" y="543"/>
                  </a:moveTo>
                  <a:lnTo>
                    <a:pt x="119" y="584"/>
                  </a:lnTo>
                  <a:lnTo>
                    <a:pt x="166" y="617"/>
                  </a:lnTo>
                  <a:lnTo>
                    <a:pt x="218" y="642"/>
                  </a:lnTo>
                  <a:lnTo>
                    <a:pt x="273" y="658"/>
                  </a:lnTo>
                  <a:lnTo>
                    <a:pt x="332" y="664"/>
                  </a:lnTo>
                  <a:lnTo>
                    <a:pt x="389" y="658"/>
                  </a:lnTo>
                  <a:lnTo>
                    <a:pt x="445" y="642"/>
                  </a:lnTo>
                  <a:lnTo>
                    <a:pt x="500" y="617"/>
                  </a:lnTo>
                  <a:lnTo>
                    <a:pt x="544" y="584"/>
                  </a:lnTo>
                  <a:lnTo>
                    <a:pt x="586" y="543"/>
                  </a:lnTo>
                  <a:lnTo>
                    <a:pt x="619" y="496"/>
                  </a:lnTo>
                  <a:lnTo>
                    <a:pt x="644" y="443"/>
                  </a:lnTo>
                  <a:lnTo>
                    <a:pt x="661" y="385"/>
                  </a:lnTo>
                  <a:lnTo>
                    <a:pt x="666" y="331"/>
                  </a:lnTo>
                  <a:lnTo>
                    <a:pt x="661" y="273"/>
                  </a:lnTo>
                  <a:lnTo>
                    <a:pt x="644" y="214"/>
                  </a:lnTo>
                  <a:lnTo>
                    <a:pt x="619" y="165"/>
                  </a:lnTo>
                  <a:lnTo>
                    <a:pt x="586" y="118"/>
                  </a:lnTo>
                  <a:lnTo>
                    <a:pt x="544" y="74"/>
                  </a:lnTo>
                  <a:lnTo>
                    <a:pt x="500" y="42"/>
                  </a:lnTo>
                  <a:lnTo>
                    <a:pt x="445" y="19"/>
                  </a:lnTo>
                  <a:lnTo>
                    <a:pt x="389" y="6"/>
                  </a:lnTo>
                  <a:lnTo>
                    <a:pt x="332" y="0"/>
                  </a:lnTo>
                  <a:lnTo>
                    <a:pt x="273" y="6"/>
                  </a:lnTo>
                  <a:lnTo>
                    <a:pt x="218" y="19"/>
                  </a:lnTo>
                  <a:lnTo>
                    <a:pt x="166" y="42"/>
                  </a:lnTo>
                  <a:lnTo>
                    <a:pt x="119" y="74"/>
                  </a:lnTo>
                  <a:lnTo>
                    <a:pt x="78" y="118"/>
                  </a:lnTo>
                  <a:lnTo>
                    <a:pt x="42" y="165"/>
                  </a:lnTo>
                  <a:lnTo>
                    <a:pt x="16" y="214"/>
                  </a:lnTo>
                  <a:lnTo>
                    <a:pt x="6" y="273"/>
                  </a:lnTo>
                  <a:lnTo>
                    <a:pt x="0" y="331"/>
                  </a:lnTo>
                  <a:lnTo>
                    <a:pt x="6" y="385"/>
                  </a:lnTo>
                  <a:lnTo>
                    <a:pt x="16" y="443"/>
                  </a:lnTo>
                  <a:lnTo>
                    <a:pt x="42" y="496"/>
                  </a:lnTo>
                  <a:lnTo>
                    <a:pt x="78" y="543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61" name="Freeform 129"/>
            <p:cNvSpPr>
              <a:spLocks/>
            </p:cNvSpPr>
            <p:nvPr/>
          </p:nvSpPr>
          <p:spPr bwMode="auto">
            <a:xfrm>
              <a:off x="4435" y="3371"/>
              <a:ext cx="19" cy="19"/>
            </a:xfrm>
            <a:custGeom>
              <a:avLst/>
              <a:gdLst>
                <a:gd name="T0" fmla="*/ 0 w 666"/>
                <a:gd name="T1" fmla="*/ 0 h 664"/>
                <a:gd name="T2" fmla="*/ 0 w 666"/>
                <a:gd name="T3" fmla="*/ 0 h 664"/>
                <a:gd name="T4" fmla="*/ 0 w 666"/>
                <a:gd name="T5" fmla="*/ 0 h 664"/>
                <a:gd name="T6" fmla="*/ 0 w 666"/>
                <a:gd name="T7" fmla="*/ 0 h 664"/>
                <a:gd name="T8" fmla="*/ 0 w 666"/>
                <a:gd name="T9" fmla="*/ 0 h 664"/>
                <a:gd name="T10" fmla="*/ 0 w 666"/>
                <a:gd name="T11" fmla="*/ 0 h 664"/>
                <a:gd name="T12" fmla="*/ 0 w 666"/>
                <a:gd name="T13" fmla="*/ 0 h 664"/>
                <a:gd name="T14" fmla="*/ 0 w 666"/>
                <a:gd name="T15" fmla="*/ 0 h 664"/>
                <a:gd name="T16" fmla="*/ 0 w 666"/>
                <a:gd name="T17" fmla="*/ 0 h 664"/>
                <a:gd name="T18" fmla="*/ 0 w 666"/>
                <a:gd name="T19" fmla="*/ 0 h 664"/>
                <a:gd name="T20" fmla="*/ 0 w 666"/>
                <a:gd name="T21" fmla="*/ 0 h 664"/>
                <a:gd name="T22" fmla="*/ 0 w 666"/>
                <a:gd name="T23" fmla="*/ 0 h 664"/>
                <a:gd name="T24" fmla="*/ 0 w 666"/>
                <a:gd name="T25" fmla="*/ 0 h 664"/>
                <a:gd name="T26" fmla="*/ 0 w 666"/>
                <a:gd name="T27" fmla="*/ 0 h 664"/>
                <a:gd name="T28" fmla="*/ 0 w 666"/>
                <a:gd name="T29" fmla="*/ 0 h 664"/>
                <a:gd name="T30" fmla="*/ 0 w 666"/>
                <a:gd name="T31" fmla="*/ 0 h 664"/>
                <a:gd name="T32" fmla="*/ 0 w 666"/>
                <a:gd name="T33" fmla="*/ 0 h 664"/>
                <a:gd name="T34" fmla="*/ 0 w 666"/>
                <a:gd name="T35" fmla="*/ 0 h 664"/>
                <a:gd name="T36" fmla="*/ 0 w 666"/>
                <a:gd name="T37" fmla="*/ 0 h 664"/>
                <a:gd name="T38" fmla="*/ 0 w 666"/>
                <a:gd name="T39" fmla="*/ 0 h 664"/>
                <a:gd name="T40" fmla="*/ 0 w 666"/>
                <a:gd name="T41" fmla="*/ 0 h 664"/>
                <a:gd name="T42" fmla="*/ 0 w 666"/>
                <a:gd name="T43" fmla="*/ 0 h 664"/>
                <a:gd name="T44" fmla="*/ 0 w 666"/>
                <a:gd name="T45" fmla="*/ 0 h 664"/>
                <a:gd name="T46" fmla="*/ 0 w 666"/>
                <a:gd name="T47" fmla="*/ 0 h 664"/>
                <a:gd name="T48" fmla="*/ 0 w 666"/>
                <a:gd name="T49" fmla="*/ 0 h 664"/>
                <a:gd name="T50" fmla="*/ 0 w 666"/>
                <a:gd name="T51" fmla="*/ 0 h 664"/>
                <a:gd name="T52" fmla="*/ 0 w 666"/>
                <a:gd name="T53" fmla="*/ 0 h 664"/>
                <a:gd name="T54" fmla="*/ 0 w 666"/>
                <a:gd name="T55" fmla="*/ 0 h 664"/>
                <a:gd name="T56" fmla="*/ 0 w 666"/>
                <a:gd name="T57" fmla="*/ 0 h 664"/>
                <a:gd name="T58" fmla="*/ 0 w 666"/>
                <a:gd name="T59" fmla="*/ 0 h 664"/>
                <a:gd name="T60" fmla="*/ 0 w 666"/>
                <a:gd name="T61" fmla="*/ 0 h 664"/>
                <a:gd name="T62" fmla="*/ 0 w 666"/>
                <a:gd name="T63" fmla="*/ 0 h 664"/>
                <a:gd name="T64" fmla="*/ 0 w 666"/>
                <a:gd name="T65" fmla="*/ 0 h 664"/>
                <a:gd name="T66" fmla="*/ 0 w 666"/>
                <a:gd name="T67" fmla="*/ 0 h 664"/>
                <a:gd name="T68" fmla="*/ 0 w 666"/>
                <a:gd name="T69" fmla="*/ 0 h 664"/>
                <a:gd name="T70" fmla="*/ 0 w 666"/>
                <a:gd name="T71" fmla="*/ 0 h 664"/>
                <a:gd name="T72" fmla="*/ 0 w 666"/>
                <a:gd name="T73" fmla="*/ 0 h 66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66" h="664">
                  <a:moveTo>
                    <a:pt x="78" y="543"/>
                  </a:moveTo>
                  <a:lnTo>
                    <a:pt x="119" y="584"/>
                  </a:lnTo>
                  <a:lnTo>
                    <a:pt x="166" y="617"/>
                  </a:lnTo>
                  <a:lnTo>
                    <a:pt x="218" y="642"/>
                  </a:lnTo>
                  <a:lnTo>
                    <a:pt x="273" y="658"/>
                  </a:lnTo>
                  <a:lnTo>
                    <a:pt x="332" y="664"/>
                  </a:lnTo>
                  <a:lnTo>
                    <a:pt x="389" y="658"/>
                  </a:lnTo>
                  <a:lnTo>
                    <a:pt x="445" y="642"/>
                  </a:lnTo>
                  <a:lnTo>
                    <a:pt x="500" y="617"/>
                  </a:lnTo>
                  <a:lnTo>
                    <a:pt x="544" y="584"/>
                  </a:lnTo>
                  <a:lnTo>
                    <a:pt x="586" y="543"/>
                  </a:lnTo>
                  <a:lnTo>
                    <a:pt x="619" y="496"/>
                  </a:lnTo>
                  <a:lnTo>
                    <a:pt x="644" y="443"/>
                  </a:lnTo>
                  <a:lnTo>
                    <a:pt x="661" y="385"/>
                  </a:lnTo>
                  <a:lnTo>
                    <a:pt x="666" y="331"/>
                  </a:lnTo>
                  <a:lnTo>
                    <a:pt x="661" y="273"/>
                  </a:lnTo>
                  <a:lnTo>
                    <a:pt x="644" y="214"/>
                  </a:lnTo>
                  <a:lnTo>
                    <a:pt x="619" y="165"/>
                  </a:lnTo>
                  <a:lnTo>
                    <a:pt x="586" y="118"/>
                  </a:lnTo>
                  <a:lnTo>
                    <a:pt x="544" y="74"/>
                  </a:lnTo>
                  <a:lnTo>
                    <a:pt x="500" y="42"/>
                  </a:lnTo>
                  <a:lnTo>
                    <a:pt x="445" y="19"/>
                  </a:lnTo>
                  <a:lnTo>
                    <a:pt x="389" y="6"/>
                  </a:lnTo>
                  <a:lnTo>
                    <a:pt x="332" y="0"/>
                  </a:lnTo>
                  <a:lnTo>
                    <a:pt x="273" y="6"/>
                  </a:lnTo>
                  <a:lnTo>
                    <a:pt x="218" y="19"/>
                  </a:lnTo>
                  <a:lnTo>
                    <a:pt x="166" y="42"/>
                  </a:lnTo>
                  <a:lnTo>
                    <a:pt x="119" y="74"/>
                  </a:lnTo>
                  <a:lnTo>
                    <a:pt x="78" y="118"/>
                  </a:lnTo>
                  <a:lnTo>
                    <a:pt x="42" y="165"/>
                  </a:lnTo>
                  <a:lnTo>
                    <a:pt x="16" y="214"/>
                  </a:lnTo>
                  <a:lnTo>
                    <a:pt x="6" y="273"/>
                  </a:lnTo>
                  <a:lnTo>
                    <a:pt x="0" y="331"/>
                  </a:lnTo>
                  <a:lnTo>
                    <a:pt x="6" y="385"/>
                  </a:lnTo>
                  <a:lnTo>
                    <a:pt x="16" y="443"/>
                  </a:lnTo>
                  <a:lnTo>
                    <a:pt x="42" y="496"/>
                  </a:lnTo>
                  <a:lnTo>
                    <a:pt x="78" y="543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62" name="Rectangle 130"/>
            <p:cNvSpPr>
              <a:spLocks noChangeArrowheads="1"/>
            </p:cNvSpPr>
            <p:nvPr/>
          </p:nvSpPr>
          <p:spPr bwMode="auto">
            <a:xfrm>
              <a:off x="4430" y="3352"/>
              <a:ext cx="29" cy="15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sv-SE" altLang="en-US" sz="2400"/>
            </a:p>
          </p:txBody>
        </p:sp>
        <p:sp>
          <p:nvSpPr>
            <p:cNvPr id="92463" name="Line 131"/>
            <p:cNvSpPr>
              <a:spLocks noChangeShapeType="1"/>
            </p:cNvSpPr>
            <p:nvPr/>
          </p:nvSpPr>
          <p:spPr bwMode="auto">
            <a:xfrm flipH="1">
              <a:off x="4430" y="3356"/>
              <a:ext cx="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64" name="Rectangle 132"/>
            <p:cNvSpPr>
              <a:spLocks noChangeArrowheads="1"/>
            </p:cNvSpPr>
            <p:nvPr/>
          </p:nvSpPr>
          <p:spPr bwMode="auto">
            <a:xfrm>
              <a:off x="4437" y="3347"/>
              <a:ext cx="3" cy="5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sv-SE" altLang="en-US" sz="2400"/>
            </a:p>
          </p:txBody>
        </p:sp>
        <p:sp>
          <p:nvSpPr>
            <p:cNvPr id="92465" name="Freeform 133"/>
            <p:cNvSpPr>
              <a:spLocks/>
            </p:cNvSpPr>
            <p:nvPr/>
          </p:nvSpPr>
          <p:spPr bwMode="auto">
            <a:xfrm>
              <a:off x="4478" y="3351"/>
              <a:ext cx="1" cy="10"/>
            </a:xfrm>
            <a:custGeom>
              <a:avLst/>
              <a:gdLst>
                <a:gd name="T0" fmla="*/ 0 w 22"/>
                <a:gd name="T1" fmla="*/ 0 h 322"/>
                <a:gd name="T2" fmla="*/ 0 w 22"/>
                <a:gd name="T3" fmla="*/ 0 h 322"/>
                <a:gd name="T4" fmla="*/ 0 w 22"/>
                <a:gd name="T5" fmla="*/ 0 h 3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" h="322">
                  <a:moveTo>
                    <a:pt x="22" y="0"/>
                  </a:moveTo>
                  <a:lnTo>
                    <a:pt x="6" y="163"/>
                  </a:lnTo>
                  <a:lnTo>
                    <a:pt x="0" y="322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66" name="Freeform 134"/>
            <p:cNvSpPr>
              <a:spLocks/>
            </p:cNvSpPr>
            <p:nvPr/>
          </p:nvSpPr>
          <p:spPr bwMode="auto">
            <a:xfrm>
              <a:off x="4479" y="3290"/>
              <a:ext cx="142" cy="117"/>
            </a:xfrm>
            <a:custGeom>
              <a:avLst/>
              <a:gdLst>
                <a:gd name="T0" fmla="*/ 0 w 4970"/>
                <a:gd name="T1" fmla="*/ 0 h 4101"/>
                <a:gd name="T2" fmla="*/ 0 w 4970"/>
                <a:gd name="T3" fmla="*/ 0 h 4101"/>
                <a:gd name="T4" fmla="*/ 0 w 4970"/>
                <a:gd name="T5" fmla="*/ 0 h 4101"/>
                <a:gd name="T6" fmla="*/ 0 w 4970"/>
                <a:gd name="T7" fmla="*/ 0 h 4101"/>
                <a:gd name="T8" fmla="*/ 0 w 4970"/>
                <a:gd name="T9" fmla="*/ 0 h 4101"/>
                <a:gd name="T10" fmla="*/ 0 w 4970"/>
                <a:gd name="T11" fmla="*/ 0 h 4101"/>
                <a:gd name="T12" fmla="*/ 0 w 4970"/>
                <a:gd name="T13" fmla="*/ 0 h 4101"/>
                <a:gd name="T14" fmla="*/ 0 w 4970"/>
                <a:gd name="T15" fmla="*/ 0 h 4101"/>
                <a:gd name="T16" fmla="*/ 0 w 4970"/>
                <a:gd name="T17" fmla="*/ 0 h 4101"/>
                <a:gd name="T18" fmla="*/ 0 w 4970"/>
                <a:gd name="T19" fmla="*/ 0 h 4101"/>
                <a:gd name="T20" fmla="*/ 0 w 4970"/>
                <a:gd name="T21" fmla="*/ 0 h 4101"/>
                <a:gd name="T22" fmla="*/ 0 w 4970"/>
                <a:gd name="T23" fmla="*/ 0 h 4101"/>
                <a:gd name="T24" fmla="*/ 0 w 4970"/>
                <a:gd name="T25" fmla="*/ 0 h 4101"/>
                <a:gd name="T26" fmla="*/ 0 w 4970"/>
                <a:gd name="T27" fmla="*/ 0 h 4101"/>
                <a:gd name="T28" fmla="*/ 0 w 4970"/>
                <a:gd name="T29" fmla="*/ 0 h 4101"/>
                <a:gd name="T30" fmla="*/ 0 w 4970"/>
                <a:gd name="T31" fmla="*/ 0 h 4101"/>
                <a:gd name="T32" fmla="*/ 0 w 4970"/>
                <a:gd name="T33" fmla="*/ 0 h 4101"/>
                <a:gd name="T34" fmla="*/ 0 w 4970"/>
                <a:gd name="T35" fmla="*/ 0 h 4101"/>
                <a:gd name="T36" fmla="*/ 0 w 4970"/>
                <a:gd name="T37" fmla="*/ 0 h 4101"/>
                <a:gd name="T38" fmla="*/ 0 w 4970"/>
                <a:gd name="T39" fmla="*/ 0 h 4101"/>
                <a:gd name="T40" fmla="*/ 0 w 4970"/>
                <a:gd name="T41" fmla="*/ 0 h 4101"/>
                <a:gd name="T42" fmla="*/ 0 w 4970"/>
                <a:gd name="T43" fmla="*/ 0 h 4101"/>
                <a:gd name="T44" fmla="*/ 0 w 4970"/>
                <a:gd name="T45" fmla="*/ 0 h 4101"/>
                <a:gd name="T46" fmla="*/ 0 w 4970"/>
                <a:gd name="T47" fmla="*/ 0 h 4101"/>
                <a:gd name="T48" fmla="*/ 0 w 4970"/>
                <a:gd name="T49" fmla="*/ 0 h 4101"/>
                <a:gd name="T50" fmla="*/ 0 w 4970"/>
                <a:gd name="T51" fmla="*/ 0 h 4101"/>
                <a:gd name="T52" fmla="*/ 0 w 4970"/>
                <a:gd name="T53" fmla="*/ 0 h 4101"/>
                <a:gd name="T54" fmla="*/ 0 w 4970"/>
                <a:gd name="T55" fmla="*/ 0 h 4101"/>
                <a:gd name="T56" fmla="*/ 0 w 4970"/>
                <a:gd name="T57" fmla="*/ 0 h 4101"/>
                <a:gd name="T58" fmla="*/ 0 w 4970"/>
                <a:gd name="T59" fmla="*/ 0 h 4101"/>
                <a:gd name="T60" fmla="*/ 0 w 4970"/>
                <a:gd name="T61" fmla="*/ 0 h 4101"/>
                <a:gd name="T62" fmla="*/ 0 w 4970"/>
                <a:gd name="T63" fmla="*/ 0 h 4101"/>
                <a:gd name="T64" fmla="*/ 0 w 4970"/>
                <a:gd name="T65" fmla="*/ 0 h 4101"/>
                <a:gd name="T66" fmla="*/ 0 w 4970"/>
                <a:gd name="T67" fmla="*/ 0 h 4101"/>
                <a:gd name="T68" fmla="*/ 0 w 4970"/>
                <a:gd name="T69" fmla="*/ 0 h 4101"/>
                <a:gd name="T70" fmla="*/ 0 w 4970"/>
                <a:gd name="T71" fmla="*/ 0 h 4101"/>
                <a:gd name="T72" fmla="*/ 0 w 4970"/>
                <a:gd name="T73" fmla="*/ 0 h 4101"/>
                <a:gd name="T74" fmla="*/ 0 w 4970"/>
                <a:gd name="T75" fmla="*/ 0 h 4101"/>
                <a:gd name="T76" fmla="*/ 0 w 4970"/>
                <a:gd name="T77" fmla="*/ 0 h 4101"/>
                <a:gd name="T78" fmla="*/ 0 w 4970"/>
                <a:gd name="T79" fmla="*/ 0 h 4101"/>
                <a:gd name="T80" fmla="*/ 0 w 4970"/>
                <a:gd name="T81" fmla="*/ 0 h 4101"/>
                <a:gd name="T82" fmla="*/ 0 w 4970"/>
                <a:gd name="T83" fmla="*/ 0 h 4101"/>
                <a:gd name="T84" fmla="*/ 0 w 4970"/>
                <a:gd name="T85" fmla="*/ 0 h 4101"/>
                <a:gd name="T86" fmla="*/ 0 w 4970"/>
                <a:gd name="T87" fmla="*/ 0 h 4101"/>
                <a:gd name="T88" fmla="*/ 0 w 4970"/>
                <a:gd name="T89" fmla="*/ 0 h 4101"/>
                <a:gd name="T90" fmla="*/ 0 w 4970"/>
                <a:gd name="T91" fmla="*/ 0 h 4101"/>
                <a:gd name="T92" fmla="*/ 0 w 4970"/>
                <a:gd name="T93" fmla="*/ 0 h 4101"/>
                <a:gd name="T94" fmla="*/ 0 w 4970"/>
                <a:gd name="T95" fmla="*/ 0 h 4101"/>
                <a:gd name="T96" fmla="*/ 0 w 4970"/>
                <a:gd name="T97" fmla="*/ 0 h 4101"/>
                <a:gd name="T98" fmla="*/ 0 w 4970"/>
                <a:gd name="T99" fmla="*/ 0 h 4101"/>
                <a:gd name="T100" fmla="*/ 0 w 4970"/>
                <a:gd name="T101" fmla="*/ 0 h 4101"/>
                <a:gd name="T102" fmla="*/ 0 w 4970"/>
                <a:gd name="T103" fmla="*/ 0 h 4101"/>
                <a:gd name="T104" fmla="*/ 0 w 4970"/>
                <a:gd name="T105" fmla="*/ 0 h 4101"/>
                <a:gd name="T106" fmla="*/ 0 w 4970"/>
                <a:gd name="T107" fmla="*/ 0 h 4101"/>
                <a:gd name="T108" fmla="*/ 0 w 4970"/>
                <a:gd name="T109" fmla="*/ 0 h 4101"/>
                <a:gd name="T110" fmla="*/ 0 w 4970"/>
                <a:gd name="T111" fmla="*/ 0 h 4101"/>
                <a:gd name="T112" fmla="*/ 0 w 4970"/>
                <a:gd name="T113" fmla="*/ 0 h 4101"/>
                <a:gd name="T114" fmla="*/ 0 w 4970"/>
                <a:gd name="T115" fmla="*/ 0 h 410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970" h="4101">
                  <a:moveTo>
                    <a:pt x="0" y="2147"/>
                  </a:moveTo>
                  <a:lnTo>
                    <a:pt x="30" y="1984"/>
                  </a:lnTo>
                  <a:lnTo>
                    <a:pt x="66" y="1827"/>
                  </a:lnTo>
                  <a:lnTo>
                    <a:pt x="113" y="1673"/>
                  </a:lnTo>
                  <a:lnTo>
                    <a:pt x="175" y="1521"/>
                  </a:lnTo>
                  <a:lnTo>
                    <a:pt x="240" y="1372"/>
                  </a:lnTo>
                  <a:lnTo>
                    <a:pt x="320" y="1232"/>
                  </a:lnTo>
                  <a:lnTo>
                    <a:pt x="404" y="1094"/>
                  </a:lnTo>
                  <a:lnTo>
                    <a:pt x="503" y="959"/>
                  </a:lnTo>
                  <a:lnTo>
                    <a:pt x="606" y="835"/>
                  </a:lnTo>
                  <a:lnTo>
                    <a:pt x="719" y="719"/>
                  </a:lnTo>
                  <a:lnTo>
                    <a:pt x="838" y="606"/>
                  </a:lnTo>
                  <a:lnTo>
                    <a:pt x="965" y="504"/>
                  </a:lnTo>
                  <a:lnTo>
                    <a:pt x="1095" y="413"/>
                  </a:lnTo>
                  <a:lnTo>
                    <a:pt x="1236" y="325"/>
                  </a:lnTo>
                  <a:lnTo>
                    <a:pt x="1380" y="250"/>
                  </a:lnTo>
                  <a:lnTo>
                    <a:pt x="1528" y="185"/>
                  </a:lnTo>
                  <a:lnTo>
                    <a:pt x="1681" y="127"/>
                  </a:lnTo>
                  <a:lnTo>
                    <a:pt x="1838" y="83"/>
                  </a:lnTo>
                  <a:lnTo>
                    <a:pt x="1996" y="47"/>
                  </a:lnTo>
                  <a:lnTo>
                    <a:pt x="2156" y="19"/>
                  </a:lnTo>
                  <a:lnTo>
                    <a:pt x="2319" y="3"/>
                  </a:lnTo>
                  <a:lnTo>
                    <a:pt x="2482" y="0"/>
                  </a:lnTo>
                  <a:lnTo>
                    <a:pt x="2645" y="5"/>
                  </a:lnTo>
                  <a:lnTo>
                    <a:pt x="2808" y="23"/>
                  </a:lnTo>
                  <a:lnTo>
                    <a:pt x="2969" y="49"/>
                  </a:lnTo>
                  <a:lnTo>
                    <a:pt x="3126" y="88"/>
                  </a:lnTo>
                  <a:lnTo>
                    <a:pt x="3284" y="132"/>
                  </a:lnTo>
                  <a:lnTo>
                    <a:pt x="3436" y="193"/>
                  </a:lnTo>
                  <a:lnTo>
                    <a:pt x="3583" y="259"/>
                  </a:lnTo>
                  <a:lnTo>
                    <a:pt x="3724" y="333"/>
                  </a:lnTo>
                  <a:lnTo>
                    <a:pt x="3862" y="421"/>
                  </a:lnTo>
                  <a:lnTo>
                    <a:pt x="3995" y="512"/>
                  </a:lnTo>
                  <a:lnTo>
                    <a:pt x="4119" y="614"/>
                  </a:lnTo>
                  <a:lnTo>
                    <a:pt x="4238" y="728"/>
                  </a:lnTo>
                  <a:lnTo>
                    <a:pt x="4349" y="843"/>
                  </a:lnTo>
                  <a:lnTo>
                    <a:pt x="4450" y="967"/>
                  </a:lnTo>
                  <a:lnTo>
                    <a:pt x="4545" y="1099"/>
                  </a:lnTo>
                  <a:lnTo>
                    <a:pt x="4631" y="1237"/>
                  </a:lnTo>
                  <a:lnTo>
                    <a:pt x="4708" y="1378"/>
                  </a:lnTo>
                  <a:lnTo>
                    <a:pt x="4774" y="1524"/>
                  </a:lnTo>
                  <a:lnTo>
                    <a:pt x="4835" y="1676"/>
                  </a:lnTo>
                  <a:lnTo>
                    <a:pt x="4882" y="1830"/>
                  </a:lnTo>
                  <a:lnTo>
                    <a:pt x="4918" y="1986"/>
                  </a:lnTo>
                  <a:lnTo>
                    <a:pt x="4946" y="2147"/>
                  </a:lnTo>
                  <a:lnTo>
                    <a:pt x="4962" y="2306"/>
                  </a:lnTo>
                  <a:lnTo>
                    <a:pt x="4970" y="2469"/>
                  </a:lnTo>
                  <a:lnTo>
                    <a:pt x="4965" y="2628"/>
                  </a:lnTo>
                  <a:lnTo>
                    <a:pt x="4951" y="2789"/>
                  </a:lnTo>
                  <a:lnTo>
                    <a:pt x="4926" y="2948"/>
                  </a:lnTo>
                  <a:lnTo>
                    <a:pt x="4890" y="3106"/>
                  </a:lnTo>
                  <a:lnTo>
                    <a:pt x="4849" y="3260"/>
                  </a:lnTo>
                  <a:lnTo>
                    <a:pt x="4791" y="3412"/>
                  </a:lnTo>
                  <a:lnTo>
                    <a:pt x="4724" y="3561"/>
                  </a:lnTo>
                  <a:lnTo>
                    <a:pt x="4652" y="3706"/>
                  </a:lnTo>
                  <a:lnTo>
                    <a:pt x="4567" y="3844"/>
                  </a:lnTo>
                  <a:lnTo>
                    <a:pt x="4476" y="3977"/>
                  </a:lnTo>
                  <a:lnTo>
                    <a:pt x="4373" y="4101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67" name="Freeform 135"/>
            <p:cNvSpPr>
              <a:spLocks/>
            </p:cNvSpPr>
            <p:nvPr/>
          </p:nvSpPr>
          <p:spPr bwMode="auto">
            <a:xfrm>
              <a:off x="4549" y="3385"/>
              <a:ext cx="48" cy="47"/>
            </a:xfrm>
            <a:custGeom>
              <a:avLst/>
              <a:gdLst>
                <a:gd name="T0" fmla="*/ 0 w 1666"/>
                <a:gd name="T1" fmla="*/ 0 h 1659"/>
                <a:gd name="T2" fmla="*/ 0 w 1666"/>
                <a:gd name="T3" fmla="*/ 0 h 1659"/>
                <a:gd name="T4" fmla="*/ 0 w 1666"/>
                <a:gd name="T5" fmla="*/ 0 h 1659"/>
                <a:gd name="T6" fmla="*/ 0 w 1666"/>
                <a:gd name="T7" fmla="*/ 0 h 1659"/>
                <a:gd name="T8" fmla="*/ 0 w 1666"/>
                <a:gd name="T9" fmla="*/ 0 h 1659"/>
                <a:gd name="T10" fmla="*/ 0 w 1666"/>
                <a:gd name="T11" fmla="*/ 0 h 1659"/>
                <a:gd name="T12" fmla="*/ 0 w 1666"/>
                <a:gd name="T13" fmla="*/ 0 h 1659"/>
                <a:gd name="T14" fmla="*/ 0 w 1666"/>
                <a:gd name="T15" fmla="*/ 0 h 1659"/>
                <a:gd name="T16" fmla="*/ 0 w 1666"/>
                <a:gd name="T17" fmla="*/ 0 h 1659"/>
                <a:gd name="T18" fmla="*/ 0 w 1666"/>
                <a:gd name="T19" fmla="*/ 0 h 1659"/>
                <a:gd name="T20" fmla="*/ 0 w 1666"/>
                <a:gd name="T21" fmla="*/ 0 h 1659"/>
                <a:gd name="T22" fmla="*/ 0 w 1666"/>
                <a:gd name="T23" fmla="*/ 0 h 1659"/>
                <a:gd name="T24" fmla="*/ 0 w 1666"/>
                <a:gd name="T25" fmla="*/ 0 h 1659"/>
                <a:gd name="T26" fmla="*/ 0 w 1666"/>
                <a:gd name="T27" fmla="*/ 0 h 1659"/>
                <a:gd name="T28" fmla="*/ 0 w 1666"/>
                <a:gd name="T29" fmla="*/ 0 h 1659"/>
                <a:gd name="T30" fmla="*/ 0 w 1666"/>
                <a:gd name="T31" fmla="*/ 0 h 1659"/>
                <a:gd name="T32" fmla="*/ 0 w 1666"/>
                <a:gd name="T33" fmla="*/ 0 h 1659"/>
                <a:gd name="T34" fmla="*/ 0 w 1666"/>
                <a:gd name="T35" fmla="*/ 0 h 1659"/>
                <a:gd name="T36" fmla="*/ 0 w 1666"/>
                <a:gd name="T37" fmla="*/ 0 h 1659"/>
                <a:gd name="T38" fmla="*/ 0 w 1666"/>
                <a:gd name="T39" fmla="*/ 0 h 1659"/>
                <a:gd name="T40" fmla="*/ 0 w 1666"/>
                <a:gd name="T41" fmla="*/ 0 h 1659"/>
                <a:gd name="T42" fmla="*/ 0 w 1666"/>
                <a:gd name="T43" fmla="*/ 0 h 1659"/>
                <a:gd name="T44" fmla="*/ 0 w 1666"/>
                <a:gd name="T45" fmla="*/ 0 h 1659"/>
                <a:gd name="T46" fmla="*/ 0 w 1666"/>
                <a:gd name="T47" fmla="*/ 0 h 1659"/>
                <a:gd name="T48" fmla="*/ 0 w 1666"/>
                <a:gd name="T49" fmla="*/ 0 h 1659"/>
                <a:gd name="T50" fmla="*/ 0 w 1666"/>
                <a:gd name="T51" fmla="*/ 0 h 1659"/>
                <a:gd name="T52" fmla="*/ 0 w 1666"/>
                <a:gd name="T53" fmla="*/ 0 h 1659"/>
                <a:gd name="T54" fmla="*/ 0 w 1666"/>
                <a:gd name="T55" fmla="*/ 0 h 1659"/>
                <a:gd name="T56" fmla="*/ 0 w 1666"/>
                <a:gd name="T57" fmla="*/ 0 h 1659"/>
                <a:gd name="T58" fmla="*/ 0 w 1666"/>
                <a:gd name="T59" fmla="*/ 0 h 1659"/>
                <a:gd name="T60" fmla="*/ 0 w 1666"/>
                <a:gd name="T61" fmla="*/ 0 h 1659"/>
                <a:gd name="T62" fmla="*/ 0 w 1666"/>
                <a:gd name="T63" fmla="*/ 0 h 1659"/>
                <a:gd name="T64" fmla="*/ 0 w 1666"/>
                <a:gd name="T65" fmla="*/ 0 h 1659"/>
                <a:gd name="T66" fmla="*/ 0 w 1666"/>
                <a:gd name="T67" fmla="*/ 0 h 1659"/>
                <a:gd name="T68" fmla="*/ 0 w 1666"/>
                <a:gd name="T69" fmla="*/ 0 h 1659"/>
                <a:gd name="T70" fmla="*/ 0 w 1666"/>
                <a:gd name="T71" fmla="*/ 0 h 1659"/>
                <a:gd name="T72" fmla="*/ 0 w 1666"/>
                <a:gd name="T73" fmla="*/ 0 h 1659"/>
                <a:gd name="T74" fmla="*/ 0 w 1666"/>
                <a:gd name="T75" fmla="*/ 0 h 1659"/>
                <a:gd name="T76" fmla="*/ 0 w 1666"/>
                <a:gd name="T77" fmla="*/ 0 h 1659"/>
                <a:gd name="T78" fmla="*/ 0 w 1666"/>
                <a:gd name="T79" fmla="*/ 0 h 1659"/>
                <a:gd name="T80" fmla="*/ 0 w 1666"/>
                <a:gd name="T81" fmla="*/ 0 h 1659"/>
                <a:gd name="T82" fmla="*/ 0 w 1666"/>
                <a:gd name="T83" fmla="*/ 0 h 1659"/>
                <a:gd name="T84" fmla="*/ 0 w 1666"/>
                <a:gd name="T85" fmla="*/ 0 h 1659"/>
                <a:gd name="T86" fmla="*/ 0 w 1666"/>
                <a:gd name="T87" fmla="*/ 0 h 1659"/>
                <a:gd name="T88" fmla="*/ 0 w 1666"/>
                <a:gd name="T89" fmla="*/ 0 h 165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666" h="1659">
                  <a:moveTo>
                    <a:pt x="1661" y="736"/>
                  </a:moveTo>
                  <a:lnTo>
                    <a:pt x="1644" y="645"/>
                  </a:lnTo>
                  <a:lnTo>
                    <a:pt x="1619" y="557"/>
                  </a:lnTo>
                  <a:lnTo>
                    <a:pt x="1583" y="469"/>
                  </a:lnTo>
                  <a:lnTo>
                    <a:pt x="1539" y="388"/>
                  </a:lnTo>
                  <a:lnTo>
                    <a:pt x="1484" y="311"/>
                  </a:lnTo>
                  <a:lnTo>
                    <a:pt x="1420" y="243"/>
                  </a:lnTo>
                  <a:lnTo>
                    <a:pt x="1354" y="182"/>
                  </a:lnTo>
                  <a:lnTo>
                    <a:pt x="1277" y="126"/>
                  </a:lnTo>
                  <a:lnTo>
                    <a:pt x="1197" y="82"/>
                  </a:lnTo>
                  <a:lnTo>
                    <a:pt x="1108" y="44"/>
                  </a:lnTo>
                  <a:lnTo>
                    <a:pt x="1019" y="22"/>
                  </a:lnTo>
                  <a:lnTo>
                    <a:pt x="926" y="6"/>
                  </a:lnTo>
                  <a:lnTo>
                    <a:pt x="835" y="0"/>
                  </a:lnTo>
                  <a:lnTo>
                    <a:pt x="740" y="6"/>
                  </a:lnTo>
                  <a:lnTo>
                    <a:pt x="649" y="22"/>
                  </a:lnTo>
                  <a:lnTo>
                    <a:pt x="558" y="47"/>
                  </a:lnTo>
                  <a:lnTo>
                    <a:pt x="472" y="82"/>
                  </a:lnTo>
                  <a:lnTo>
                    <a:pt x="390" y="126"/>
                  </a:lnTo>
                  <a:lnTo>
                    <a:pt x="315" y="182"/>
                  </a:lnTo>
                  <a:lnTo>
                    <a:pt x="245" y="243"/>
                  </a:lnTo>
                  <a:lnTo>
                    <a:pt x="181" y="314"/>
                  </a:lnTo>
                  <a:lnTo>
                    <a:pt x="129" y="388"/>
                  </a:lnTo>
                  <a:lnTo>
                    <a:pt x="85" y="471"/>
                  </a:lnTo>
                  <a:lnTo>
                    <a:pt x="46" y="557"/>
                  </a:lnTo>
                  <a:lnTo>
                    <a:pt x="22" y="645"/>
                  </a:lnTo>
                  <a:lnTo>
                    <a:pt x="5" y="736"/>
                  </a:lnTo>
                  <a:lnTo>
                    <a:pt x="0" y="830"/>
                  </a:lnTo>
                  <a:lnTo>
                    <a:pt x="5" y="918"/>
                  </a:lnTo>
                  <a:lnTo>
                    <a:pt x="18" y="1006"/>
                  </a:lnTo>
                  <a:lnTo>
                    <a:pt x="44" y="1091"/>
                  </a:lnTo>
                  <a:lnTo>
                    <a:pt x="77" y="1174"/>
                  </a:lnTo>
                  <a:lnTo>
                    <a:pt x="121" y="1254"/>
                  </a:lnTo>
                  <a:lnTo>
                    <a:pt x="168" y="1331"/>
                  </a:lnTo>
                  <a:lnTo>
                    <a:pt x="229" y="1402"/>
                  </a:lnTo>
                  <a:lnTo>
                    <a:pt x="298" y="1464"/>
                  </a:lnTo>
                  <a:lnTo>
                    <a:pt x="370" y="1519"/>
                  </a:lnTo>
                  <a:lnTo>
                    <a:pt x="447" y="1565"/>
                  </a:lnTo>
                  <a:lnTo>
                    <a:pt x="530" y="1601"/>
                  </a:lnTo>
                  <a:lnTo>
                    <a:pt x="618" y="1631"/>
                  </a:lnTo>
                  <a:lnTo>
                    <a:pt x="710" y="1651"/>
                  </a:lnTo>
                  <a:lnTo>
                    <a:pt x="804" y="1659"/>
                  </a:lnTo>
                  <a:lnTo>
                    <a:pt x="895" y="1656"/>
                  </a:lnTo>
                  <a:lnTo>
                    <a:pt x="990" y="1644"/>
                  </a:lnTo>
                  <a:lnTo>
                    <a:pt x="1078" y="1623"/>
                  </a:lnTo>
                  <a:lnTo>
                    <a:pt x="1166" y="1592"/>
                  </a:lnTo>
                  <a:lnTo>
                    <a:pt x="1246" y="1551"/>
                  </a:lnTo>
                  <a:lnTo>
                    <a:pt x="1326" y="1499"/>
                  </a:lnTo>
                  <a:lnTo>
                    <a:pt x="1396" y="1441"/>
                  </a:lnTo>
                  <a:lnTo>
                    <a:pt x="1461" y="1375"/>
                  </a:lnTo>
                  <a:lnTo>
                    <a:pt x="1520" y="1301"/>
                  </a:lnTo>
                  <a:lnTo>
                    <a:pt x="1564" y="1223"/>
                  </a:lnTo>
                  <a:lnTo>
                    <a:pt x="1606" y="1140"/>
                  </a:lnTo>
                  <a:lnTo>
                    <a:pt x="1636" y="1053"/>
                  </a:lnTo>
                  <a:lnTo>
                    <a:pt x="1658" y="948"/>
                  </a:lnTo>
                  <a:lnTo>
                    <a:pt x="1666" y="843"/>
                  </a:lnTo>
                  <a:lnTo>
                    <a:pt x="1661" y="736"/>
                  </a:lnTo>
                  <a:lnTo>
                    <a:pt x="881" y="584"/>
                  </a:lnTo>
                  <a:lnTo>
                    <a:pt x="835" y="581"/>
                  </a:lnTo>
                  <a:lnTo>
                    <a:pt x="784" y="584"/>
                  </a:lnTo>
                  <a:lnTo>
                    <a:pt x="737" y="598"/>
                  </a:lnTo>
                  <a:lnTo>
                    <a:pt x="693" y="622"/>
                  </a:lnTo>
                  <a:lnTo>
                    <a:pt x="657" y="653"/>
                  </a:lnTo>
                  <a:lnTo>
                    <a:pt x="627" y="692"/>
                  </a:lnTo>
                  <a:lnTo>
                    <a:pt x="602" y="733"/>
                  </a:lnTo>
                  <a:lnTo>
                    <a:pt x="589" y="780"/>
                  </a:lnTo>
                  <a:lnTo>
                    <a:pt x="582" y="830"/>
                  </a:lnTo>
                  <a:lnTo>
                    <a:pt x="589" y="879"/>
                  </a:lnTo>
                  <a:lnTo>
                    <a:pt x="602" y="923"/>
                  </a:lnTo>
                  <a:lnTo>
                    <a:pt x="627" y="967"/>
                  </a:lnTo>
                  <a:lnTo>
                    <a:pt x="657" y="1006"/>
                  </a:lnTo>
                  <a:lnTo>
                    <a:pt x="693" y="1038"/>
                  </a:lnTo>
                  <a:lnTo>
                    <a:pt x="737" y="1061"/>
                  </a:lnTo>
                  <a:lnTo>
                    <a:pt x="784" y="1075"/>
                  </a:lnTo>
                  <a:lnTo>
                    <a:pt x="835" y="1077"/>
                  </a:lnTo>
                  <a:lnTo>
                    <a:pt x="881" y="1075"/>
                  </a:lnTo>
                  <a:lnTo>
                    <a:pt x="928" y="1061"/>
                  </a:lnTo>
                  <a:lnTo>
                    <a:pt x="972" y="1038"/>
                  </a:lnTo>
                  <a:lnTo>
                    <a:pt x="1011" y="1006"/>
                  </a:lnTo>
                  <a:lnTo>
                    <a:pt x="1039" y="967"/>
                  </a:lnTo>
                  <a:lnTo>
                    <a:pt x="1063" y="923"/>
                  </a:lnTo>
                  <a:lnTo>
                    <a:pt x="1078" y="879"/>
                  </a:lnTo>
                  <a:lnTo>
                    <a:pt x="1083" y="830"/>
                  </a:lnTo>
                  <a:lnTo>
                    <a:pt x="1078" y="780"/>
                  </a:lnTo>
                  <a:lnTo>
                    <a:pt x="1063" y="733"/>
                  </a:lnTo>
                  <a:lnTo>
                    <a:pt x="1039" y="692"/>
                  </a:lnTo>
                  <a:lnTo>
                    <a:pt x="1011" y="653"/>
                  </a:lnTo>
                  <a:lnTo>
                    <a:pt x="972" y="622"/>
                  </a:lnTo>
                  <a:lnTo>
                    <a:pt x="928" y="598"/>
                  </a:lnTo>
                  <a:lnTo>
                    <a:pt x="881" y="584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68" name="Line 136"/>
            <p:cNvSpPr>
              <a:spLocks noChangeShapeType="1"/>
            </p:cNvSpPr>
            <p:nvPr/>
          </p:nvSpPr>
          <p:spPr bwMode="auto">
            <a:xfrm>
              <a:off x="4571" y="3415"/>
              <a:ext cx="38" cy="1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69" name="Freeform 137"/>
            <p:cNvSpPr>
              <a:spLocks/>
            </p:cNvSpPr>
            <p:nvPr/>
          </p:nvSpPr>
          <p:spPr bwMode="auto">
            <a:xfrm>
              <a:off x="4609" y="3411"/>
              <a:ext cx="23" cy="14"/>
            </a:xfrm>
            <a:custGeom>
              <a:avLst/>
              <a:gdLst>
                <a:gd name="T0" fmla="*/ 0 w 835"/>
                <a:gd name="T1" fmla="*/ 0 h 496"/>
                <a:gd name="T2" fmla="*/ 0 w 835"/>
                <a:gd name="T3" fmla="*/ 0 h 496"/>
                <a:gd name="T4" fmla="*/ 0 w 835"/>
                <a:gd name="T5" fmla="*/ 0 h 496"/>
                <a:gd name="T6" fmla="*/ 0 w 835"/>
                <a:gd name="T7" fmla="*/ 0 h 496"/>
                <a:gd name="T8" fmla="*/ 0 w 835"/>
                <a:gd name="T9" fmla="*/ 0 h 496"/>
                <a:gd name="T10" fmla="*/ 0 w 835"/>
                <a:gd name="T11" fmla="*/ 0 h 496"/>
                <a:gd name="T12" fmla="*/ 0 w 835"/>
                <a:gd name="T13" fmla="*/ 0 h 496"/>
                <a:gd name="T14" fmla="*/ 0 w 835"/>
                <a:gd name="T15" fmla="*/ 0 h 496"/>
                <a:gd name="T16" fmla="*/ 0 w 835"/>
                <a:gd name="T17" fmla="*/ 0 h 496"/>
                <a:gd name="T18" fmla="*/ 0 w 835"/>
                <a:gd name="T19" fmla="*/ 0 h 496"/>
                <a:gd name="T20" fmla="*/ 0 w 835"/>
                <a:gd name="T21" fmla="*/ 0 h 496"/>
                <a:gd name="T22" fmla="*/ 0 w 835"/>
                <a:gd name="T23" fmla="*/ 0 h 496"/>
                <a:gd name="T24" fmla="*/ 0 w 835"/>
                <a:gd name="T25" fmla="*/ 0 h 496"/>
                <a:gd name="T26" fmla="*/ 0 w 835"/>
                <a:gd name="T27" fmla="*/ 0 h 496"/>
                <a:gd name="T28" fmla="*/ 0 w 835"/>
                <a:gd name="T29" fmla="*/ 0 h 496"/>
                <a:gd name="T30" fmla="*/ 0 w 835"/>
                <a:gd name="T31" fmla="*/ 0 h 496"/>
                <a:gd name="T32" fmla="*/ 0 w 835"/>
                <a:gd name="T33" fmla="*/ 0 h 496"/>
                <a:gd name="T34" fmla="*/ 0 w 835"/>
                <a:gd name="T35" fmla="*/ 0 h 496"/>
                <a:gd name="T36" fmla="*/ 0 w 835"/>
                <a:gd name="T37" fmla="*/ 0 h 496"/>
                <a:gd name="T38" fmla="*/ 0 w 835"/>
                <a:gd name="T39" fmla="*/ 0 h 496"/>
                <a:gd name="T40" fmla="*/ 0 w 835"/>
                <a:gd name="T41" fmla="*/ 0 h 496"/>
                <a:gd name="T42" fmla="*/ 0 w 835"/>
                <a:gd name="T43" fmla="*/ 0 h 496"/>
                <a:gd name="T44" fmla="*/ 0 w 835"/>
                <a:gd name="T45" fmla="*/ 0 h 49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835" h="496">
                  <a:moveTo>
                    <a:pt x="826" y="496"/>
                  </a:moveTo>
                  <a:lnTo>
                    <a:pt x="835" y="427"/>
                  </a:lnTo>
                  <a:lnTo>
                    <a:pt x="832" y="361"/>
                  </a:lnTo>
                  <a:lnTo>
                    <a:pt x="818" y="298"/>
                  </a:lnTo>
                  <a:lnTo>
                    <a:pt x="793" y="237"/>
                  </a:lnTo>
                  <a:lnTo>
                    <a:pt x="760" y="179"/>
                  </a:lnTo>
                  <a:lnTo>
                    <a:pt x="716" y="129"/>
                  </a:lnTo>
                  <a:lnTo>
                    <a:pt x="669" y="85"/>
                  </a:lnTo>
                  <a:lnTo>
                    <a:pt x="611" y="50"/>
                  </a:lnTo>
                  <a:lnTo>
                    <a:pt x="550" y="22"/>
                  </a:lnTo>
                  <a:lnTo>
                    <a:pt x="487" y="6"/>
                  </a:lnTo>
                  <a:lnTo>
                    <a:pt x="420" y="0"/>
                  </a:lnTo>
                  <a:lnTo>
                    <a:pt x="354" y="6"/>
                  </a:lnTo>
                  <a:lnTo>
                    <a:pt x="290" y="19"/>
                  </a:lnTo>
                  <a:lnTo>
                    <a:pt x="226" y="47"/>
                  </a:lnTo>
                  <a:lnTo>
                    <a:pt x="171" y="80"/>
                  </a:lnTo>
                  <a:lnTo>
                    <a:pt x="122" y="124"/>
                  </a:lnTo>
                  <a:lnTo>
                    <a:pt x="80" y="173"/>
                  </a:lnTo>
                  <a:lnTo>
                    <a:pt x="44" y="232"/>
                  </a:lnTo>
                  <a:lnTo>
                    <a:pt x="19" y="292"/>
                  </a:lnTo>
                  <a:lnTo>
                    <a:pt x="6" y="355"/>
                  </a:lnTo>
                  <a:lnTo>
                    <a:pt x="0" y="422"/>
                  </a:lnTo>
                  <a:lnTo>
                    <a:pt x="6" y="49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70" name="Line 138"/>
            <p:cNvSpPr>
              <a:spLocks noChangeShapeType="1"/>
            </p:cNvSpPr>
            <p:nvPr/>
          </p:nvSpPr>
          <p:spPr bwMode="auto">
            <a:xfrm>
              <a:off x="4603" y="3407"/>
              <a:ext cx="38" cy="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71" name="Line 139"/>
            <p:cNvSpPr>
              <a:spLocks noChangeShapeType="1"/>
            </p:cNvSpPr>
            <p:nvPr/>
          </p:nvSpPr>
          <p:spPr bwMode="auto">
            <a:xfrm flipV="1">
              <a:off x="4644" y="3395"/>
              <a:ext cx="6" cy="2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72" name="Line 140"/>
            <p:cNvSpPr>
              <a:spLocks noChangeShapeType="1"/>
            </p:cNvSpPr>
            <p:nvPr/>
          </p:nvSpPr>
          <p:spPr bwMode="auto">
            <a:xfrm flipH="1">
              <a:off x="4651" y="3401"/>
              <a:ext cx="4" cy="1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73" name="Freeform 141"/>
            <p:cNvSpPr>
              <a:spLocks/>
            </p:cNvSpPr>
            <p:nvPr/>
          </p:nvSpPr>
          <p:spPr bwMode="auto">
            <a:xfrm>
              <a:off x="4630" y="3425"/>
              <a:ext cx="2" cy="5"/>
            </a:xfrm>
            <a:custGeom>
              <a:avLst/>
              <a:gdLst>
                <a:gd name="T0" fmla="*/ 0 w 83"/>
                <a:gd name="T1" fmla="*/ 0 h 179"/>
                <a:gd name="T2" fmla="*/ 0 w 83"/>
                <a:gd name="T3" fmla="*/ 0 h 179"/>
                <a:gd name="T4" fmla="*/ 0 w 83"/>
                <a:gd name="T5" fmla="*/ 0 h 179"/>
                <a:gd name="T6" fmla="*/ 0 w 83"/>
                <a:gd name="T7" fmla="*/ 0 h 1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3" h="179">
                  <a:moveTo>
                    <a:pt x="83" y="0"/>
                  </a:moveTo>
                  <a:lnTo>
                    <a:pt x="67" y="61"/>
                  </a:lnTo>
                  <a:lnTo>
                    <a:pt x="39" y="121"/>
                  </a:lnTo>
                  <a:lnTo>
                    <a:pt x="0" y="17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74" name="Freeform 142"/>
            <p:cNvSpPr>
              <a:spLocks/>
            </p:cNvSpPr>
            <p:nvPr/>
          </p:nvSpPr>
          <p:spPr bwMode="auto">
            <a:xfrm>
              <a:off x="4609" y="3425"/>
              <a:ext cx="3" cy="6"/>
            </a:xfrm>
            <a:custGeom>
              <a:avLst/>
              <a:gdLst>
                <a:gd name="T0" fmla="*/ 0 w 119"/>
                <a:gd name="T1" fmla="*/ 0 h 218"/>
                <a:gd name="T2" fmla="*/ 0 w 119"/>
                <a:gd name="T3" fmla="*/ 0 h 218"/>
                <a:gd name="T4" fmla="*/ 0 w 119"/>
                <a:gd name="T5" fmla="*/ 0 h 218"/>
                <a:gd name="T6" fmla="*/ 0 w 119"/>
                <a:gd name="T7" fmla="*/ 0 h 218"/>
                <a:gd name="T8" fmla="*/ 0 w 119"/>
                <a:gd name="T9" fmla="*/ 0 h 2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9" h="218">
                  <a:moveTo>
                    <a:pt x="119" y="218"/>
                  </a:moveTo>
                  <a:lnTo>
                    <a:pt x="77" y="174"/>
                  </a:lnTo>
                  <a:lnTo>
                    <a:pt x="41" y="119"/>
                  </a:lnTo>
                  <a:lnTo>
                    <a:pt x="16" y="58"/>
                  </a:lnTo>
                  <a:lnTo>
                    <a:pt x="0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75" name="Freeform 143"/>
            <p:cNvSpPr>
              <a:spLocks/>
            </p:cNvSpPr>
            <p:nvPr/>
          </p:nvSpPr>
          <p:spPr bwMode="auto">
            <a:xfrm>
              <a:off x="4612" y="3430"/>
              <a:ext cx="18" cy="5"/>
            </a:xfrm>
            <a:custGeom>
              <a:avLst/>
              <a:gdLst>
                <a:gd name="T0" fmla="*/ 0 w 618"/>
                <a:gd name="T1" fmla="*/ 0 h 158"/>
                <a:gd name="T2" fmla="*/ 0 w 618"/>
                <a:gd name="T3" fmla="*/ 0 h 158"/>
                <a:gd name="T4" fmla="*/ 0 w 618"/>
                <a:gd name="T5" fmla="*/ 0 h 158"/>
                <a:gd name="T6" fmla="*/ 0 w 618"/>
                <a:gd name="T7" fmla="*/ 0 h 158"/>
                <a:gd name="T8" fmla="*/ 0 w 618"/>
                <a:gd name="T9" fmla="*/ 0 h 158"/>
                <a:gd name="T10" fmla="*/ 0 w 618"/>
                <a:gd name="T11" fmla="*/ 0 h 158"/>
                <a:gd name="T12" fmla="*/ 0 w 618"/>
                <a:gd name="T13" fmla="*/ 0 h 158"/>
                <a:gd name="T14" fmla="*/ 0 w 618"/>
                <a:gd name="T15" fmla="*/ 0 h 158"/>
                <a:gd name="T16" fmla="*/ 0 w 618"/>
                <a:gd name="T17" fmla="*/ 0 h 158"/>
                <a:gd name="T18" fmla="*/ 0 w 618"/>
                <a:gd name="T19" fmla="*/ 0 h 158"/>
                <a:gd name="T20" fmla="*/ 0 w 618"/>
                <a:gd name="T21" fmla="*/ 0 h 158"/>
                <a:gd name="T22" fmla="*/ 0 w 618"/>
                <a:gd name="T23" fmla="*/ 0 h 15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18" h="158">
                  <a:moveTo>
                    <a:pt x="0" y="33"/>
                  </a:moveTo>
                  <a:lnTo>
                    <a:pt x="46" y="77"/>
                  </a:lnTo>
                  <a:lnTo>
                    <a:pt x="101" y="111"/>
                  </a:lnTo>
                  <a:lnTo>
                    <a:pt x="160" y="135"/>
                  </a:lnTo>
                  <a:lnTo>
                    <a:pt x="220" y="152"/>
                  </a:lnTo>
                  <a:lnTo>
                    <a:pt x="287" y="158"/>
                  </a:lnTo>
                  <a:lnTo>
                    <a:pt x="351" y="152"/>
                  </a:lnTo>
                  <a:lnTo>
                    <a:pt x="411" y="138"/>
                  </a:lnTo>
                  <a:lnTo>
                    <a:pt x="472" y="116"/>
                  </a:lnTo>
                  <a:lnTo>
                    <a:pt x="527" y="83"/>
                  </a:lnTo>
                  <a:lnTo>
                    <a:pt x="574" y="44"/>
                  </a:lnTo>
                  <a:lnTo>
                    <a:pt x="618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76" name="Freeform 144"/>
            <p:cNvSpPr>
              <a:spLocks/>
            </p:cNvSpPr>
            <p:nvPr/>
          </p:nvSpPr>
          <p:spPr bwMode="auto">
            <a:xfrm>
              <a:off x="4615" y="3417"/>
              <a:ext cx="11" cy="12"/>
            </a:xfrm>
            <a:custGeom>
              <a:avLst/>
              <a:gdLst>
                <a:gd name="T0" fmla="*/ 0 w 417"/>
                <a:gd name="T1" fmla="*/ 0 h 416"/>
                <a:gd name="T2" fmla="*/ 0 w 417"/>
                <a:gd name="T3" fmla="*/ 0 h 416"/>
                <a:gd name="T4" fmla="*/ 0 w 417"/>
                <a:gd name="T5" fmla="*/ 0 h 416"/>
                <a:gd name="T6" fmla="*/ 0 w 417"/>
                <a:gd name="T7" fmla="*/ 0 h 416"/>
                <a:gd name="T8" fmla="*/ 0 w 417"/>
                <a:gd name="T9" fmla="*/ 0 h 416"/>
                <a:gd name="T10" fmla="*/ 0 w 417"/>
                <a:gd name="T11" fmla="*/ 0 h 416"/>
                <a:gd name="T12" fmla="*/ 0 w 417"/>
                <a:gd name="T13" fmla="*/ 0 h 416"/>
                <a:gd name="T14" fmla="*/ 0 w 417"/>
                <a:gd name="T15" fmla="*/ 0 h 416"/>
                <a:gd name="T16" fmla="*/ 0 w 417"/>
                <a:gd name="T17" fmla="*/ 0 h 416"/>
                <a:gd name="T18" fmla="*/ 0 w 417"/>
                <a:gd name="T19" fmla="*/ 0 h 416"/>
                <a:gd name="T20" fmla="*/ 0 w 417"/>
                <a:gd name="T21" fmla="*/ 0 h 416"/>
                <a:gd name="T22" fmla="*/ 0 w 417"/>
                <a:gd name="T23" fmla="*/ 0 h 416"/>
                <a:gd name="T24" fmla="*/ 0 w 417"/>
                <a:gd name="T25" fmla="*/ 0 h 416"/>
                <a:gd name="T26" fmla="*/ 0 w 417"/>
                <a:gd name="T27" fmla="*/ 0 h 416"/>
                <a:gd name="T28" fmla="*/ 0 w 417"/>
                <a:gd name="T29" fmla="*/ 0 h 416"/>
                <a:gd name="T30" fmla="*/ 0 w 417"/>
                <a:gd name="T31" fmla="*/ 0 h 416"/>
                <a:gd name="T32" fmla="*/ 0 w 417"/>
                <a:gd name="T33" fmla="*/ 0 h 416"/>
                <a:gd name="T34" fmla="*/ 0 w 417"/>
                <a:gd name="T35" fmla="*/ 0 h 416"/>
                <a:gd name="T36" fmla="*/ 0 w 417"/>
                <a:gd name="T37" fmla="*/ 0 h 416"/>
                <a:gd name="T38" fmla="*/ 0 w 417"/>
                <a:gd name="T39" fmla="*/ 0 h 416"/>
                <a:gd name="T40" fmla="*/ 0 w 417"/>
                <a:gd name="T41" fmla="*/ 0 h 416"/>
                <a:gd name="T42" fmla="*/ 0 w 417"/>
                <a:gd name="T43" fmla="*/ 0 h 416"/>
                <a:gd name="T44" fmla="*/ 0 w 417"/>
                <a:gd name="T45" fmla="*/ 0 h 416"/>
                <a:gd name="T46" fmla="*/ 0 w 417"/>
                <a:gd name="T47" fmla="*/ 0 h 416"/>
                <a:gd name="T48" fmla="*/ 0 w 417"/>
                <a:gd name="T49" fmla="*/ 0 h 416"/>
                <a:gd name="T50" fmla="*/ 0 w 417"/>
                <a:gd name="T51" fmla="*/ 0 h 416"/>
                <a:gd name="T52" fmla="*/ 0 w 417"/>
                <a:gd name="T53" fmla="*/ 0 h 416"/>
                <a:gd name="T54" fmla="*/ 0 w 417"/>
                <a:gd name="T55" fmla="*/ 0 h 416"/>
                <a:gd name="T56" fmla="*/ 0 w 417"/>
                <a:gd name="T57" fmla="*/ 0 h 41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417" h="416">
                  <a:moveTo>
                    <a:pt x="417" y="210"/>
                  </a:moveTo>
                  <a:lnTo>
                    <a:pt x="415" y="163"/>
                  </a:lnTo>
                  <a:lnTo>
                    <a:pt x="399" y="121"/>
                  </a:lnTo>
                  <a:lnTo>
                    <a:pt x="373" y="80"/>
                  </a:lnTo>
                  <a:lnTo>
                    <a:pt x="340" y="46"/>
                  </a:lnTo>
                  <a:lnTo>
                    <a:pt x="298" y="21"/>
                  </a:lnTo>
                  <a:lnTo>
                    <a:pt x="257" y="5"/>
                  </a:lnTo>
                  <a:lnTo>
                    <a:pt x="210" y="0"/>
                  </a:lnTo>
                  <a:lnTo>
                    <a:pt x="163" y="5"/>
                  </a:lnTo>
                  <a:lnTo>
                    <a:pt x="122" y="21"/>
                  </a:lnTo>
                  <a:lnTo>
                    <a:pt x="81" y="46"/>
                  </a:lnTo>
                  <a:lnTo>
                    <a:pt x="47" y="80"/>
                  </a:lnTo>
                  <a:lnTo>
                    <a:pt x="22" y="121"/>
                  </a:lnTo>
                  <a:lnTo>
                    <a:pt x="6" y="163"/>
                  </a:lnTo>
                  <a:lnTo>
                    <a:pt x="0" y="210"/>
                  </a:lnTo>
                  <a:lnTo>
                    <a:pt x="6" y="256"/>
                  </a:lnTo>
                  <a:lnTo>
                    <a:pt x="22" y="300"/>
                  </a:lnTo>
                  <a:lnTo>
                    <a:pt x="47" y="338"/>
                  </a:lnTo>
                  <a:lnTo>
                    <a:pt x="81" y="372"/>
                  </a:lnTo>
                  <a:lnTo>
                    <a:pt x="122" y="397"/>
                  </a:lnTo>
                  <a:lnTo>
                    <a:pt x="163" y="410"/>
                  </a:lnTo>
                  <a:lnTo>
                    <a:pt x="210" y="416"/>
                  </a:lnTo>
                  <a:lnTo>
                    <a:pt x="257" y="410"/>
                  </a:lnTo>
                  <a:lnTo>
                    <a:pt x="298" y="397"/>
                  </a:lnTo>
                  <a:lnTo>
                    <a:pt x="340" y="372"/>
                  </a:lnTo>
                  <a:lnTo>
                    <a:pt x="373" y="338"/>
                  </a:lnTo>
                  <a:lnTo>
                    <a:pt x="399" y="300"/>
                  </a:lnTo>
                  <a:lnTo>
                    <a:pt x="415" y="256"/>
                  </a:lnTo>
                  <a:lnTo>
                    <a:pt x="417" y="21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77" name="Freeform 145"/>
            <p:cNvSpPr>
              <a:spLocks/>
            </p:cNvSpPr>
            <p:nvPr/>
          </p:nvSpPr>
          <p:spPr bwMode="auto">
            <a:xfrm>
              <a:off x="4615" y="3417"/>
              <a:ext cx="11" cy="12"/>
            </a:xfrm>
            <a:custGeom>
              <a:avLst/>
              <a:gdLst>
                <a:gd name="T0" fmla="*/ 0 w 417"/>
                <a:gd name="T1" fmla="*/ 0 h 416"/>
                <a:gd name="T2" fmla="*/ 0 w 417"/>
                <a:gd name="T3" fmla="*/ 0 h 416"/>
                <a:gd name="T4" fmla="*/ 0 w 417"/>
                <a:gd name="T5" fmla="*/ 0 h 416"/>
                <a:gd name="T6" fmla="*/ 0 w 417"/>
                <a:gd name="T7" fmla="*/ 0 h 416"/>
                <a:gd name="T8" fmla="*/ 0 w 417"/>
                <a:gd name="T9" fmla="*/ 0 h 416"/>
                <a:gd name="T10" fmla="*/ 0 w 417"/>
                <a:gd name="T11" fmla="*/ 0 h 416"/>
                <a:gd name="T12" fmla="*/ 0 w 417"/>
                <a:gd name="T13" fmla="*/ 0 h 416"/>
                <a:gd name="T14" fmla="*/ 0 w 417"/>
                <a:gd name="T15" fmla="*/ 0 h 416"/>
                <a:gd name="T16" fmla="*/ 0 w 417"/>
                <a:gd name="T17" fmla="*/ 0 h 416"/>
                <a:gd name="T18" fmla="*/ 0 w 417"/>
                <a:gd name="T19" fmla="*/ 0 h 416"/>
                <a:gd name="T20" fmla="*/ 0 w 417"/>
                <a:gd name="T21" fmla="*/ 0 h 416"/>
                <a:gd name="T22" fmla="*/ 0 w 417"/>
                <a:gd name="T23" fmla="*/ 0 h 416"/>
                <a:gd name="T24" fmla="*/ 0 w 417"/>
                <a:gd name="T25" fmla="*/ 0 h 416"/>
                <a:gd name="T26" fmla="*/ 0 w 417"/>
                <a:gd name="T27" fmla="*/ 0 h 416"/>
                <a:gd name="T28" fmla="*/ 0 w 417"/>
                <a:gd name="T29" fmla="*/ 0 h 416"/>
                <a:gd name="T30" fmla="*/ 0 w 417"/>
                <a:gd name="T31" fmla="*/ 0 h 416"/>
                <a:gd name="T32" fmla="*/ 0 w 417"/>
                <a:gd name="T33" fmla="*/ 0 h 416"/>
                <a:gd name="T34" fmla="*/ 0 w 417"/>
                <a:gd name="T35" fmla="*/ 0 h 416"/>
                <a:gd name="T36" fmla="*/ 0 w 417"/>
                <a:gd name="T37" fmla="*/ 0 h 416"/>
                <a:gd name="T38" fmla="*/ 0 w 417"/>
                <a:gd name="T39" fmla="*/ 0 h 416"/>
                <a:gd name="T40" fmla="*/ 0 w 417"/>
                <a:gd name="T41" fmla="*/ 0 h 416"/>
                <a:gd name="T42" fmla="*/ 0 w 417"/>
                <a:gd name="T43" fmla="*/ 0 h 416"/>
                <a:gd name="T44" fmla="*/ 0 w 417"/>
                <a:gd name="T45" fmla="*/ 0 h 416"/>
                <a:gd name="T46" fmla="*/ 0 w 417"/>
                <a:gd name="T47" fmla="*/ 0 h 416"/>
                <a:gd name="T48" fmla="*/ 0 w 417"/>
                <a:gd name="T49" fmla="*/ 0 h 416"/>
                <a:gd name="T50" fmla="*/ 0 w 417"/>
                <a:gd name="T51" fmla="*/ 0 h 416"/>
                <a:gd name="T52" fmla="*/ 0 w 417"/>
                <a:gd name="T53" fmla="*/ 0 h 416"/>
                <a:gd name="T54" fmla="*/ 0 w 417"/>
                <a:gd name="T55" fmla="*/ 0 h 416"/>
                <a:gd name="T56" fmla="*/ 0 w 417"/>
                <a:gd name="T57" fmla="*/ 0 h 41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417" h="416">
                  <a:moveTo>
                    <a:pt x="417" y="210"/>
                  </a:moveTo>
                  <a:lnTo>
                    <a:pt x="415" y="163"/>
                  </a:lnTo>
                  <a:lnTo>
                    <a:pt x="399" y="121"/>
                  </a:lnTo>
                  <a:lnTo>
                    <a:pt x="373" y="80"/>
                  </a:lnTo>
                  <a:lnTo>
                    <a:pt x="340" y="46"/>
                  </a:lnTo>
                  <a:lnTo>
                    <a:pt x="298" y="21"/>
                  </a:lnTo>
                  <a:lnTo>
                    <a:pt x="257" y="5"/>
                  </a:lnTo>
                  <a:lnTo>
                    <a:pt x="210" y="0"/>
                  </a:lnTo>
                  <a:lnTo>
                    <a:pt x="163" y="5"/>
                  </a:lnTo>
                  <a:lnTo>
                    <a:pt x="122" y="21"/>
                  </a:lnTo>
                  <a:lnTo>
                    <a:pt x="81" y="46"/>
                  </a:lnTo>
                  <a:lnTo>
                    <a:pt x="47" y="80"/>
                  </a:lnTo>
                  <a:lnTo>
                    <a:pt x="22" y="121"/>
                  </a:lnTo>
                  <a:lnTo>
                    <a:pt x="6" y="163"/>
                  </a:lnTo>
                  <a:lnTo>
                    <a:pt x="0" y="210"/>
                  </a:lnTo>
                  <a:lnTo>
                    <a:pt x="6" y="256"/>
                  </a:lnTo>
                  <a:lnTo>
                    <a:pt x="22" y="300"/>
                  </a:lnTo>
                  <a:lnTo>
                    <a:pt x="47" y="338"/>
                  </a:lnTo>
                  <a:lnTo>
                    <a:pt x="81" y="372"/>
                  </a:lnTo>
                  <a:lnTo>
                    <a:pt x="122" y="397"/>
                  </a:lnTo>
                  <a:lnTo>
                    <a:pt x="163" y="410"/>
                  </a:lnTo>
                  <a:lnTo>
                    <a:pt x="210" y="416"/>
                  </a:lnTo>
                  <a:lnTo>
                    <a:pt x="257" y="410"/>
                  </a:lnTo>
                  <a:lnTo>
                    <a:pt x="298" y="397"/>
                  </a:lnTo>
                  <a:lnTo>
                    <a:pt x="340" y="372"/>
                  </a:lnTo>
                  <a:lnTo>
                    <a:pt x="373" y="338"/>
                  </a:lnTo>
                  <a:lnTo>
                    <a:pt x="399" y="300"/>
                  </a:lnTo>
                  <a:lnTo>
                    <a:pt x="415" y="256"/>
                  </a:lnTo>
                  <a:lnTo>
                    <a:pt x="417" y="21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78" name="Freeform 146"/>
            <p:cNvSpPr>
              <a:spLocks/>
            </p:cNvSpPr>
            <p:nvPr/>
          </p:nvSpPr>
          <p:spPr bwMode="auto">
            <a:xfrm>
              <a:off x="4648" y="3427"/>
              <a:ext cx="2" cy="3"/>
            </a:xfrm>
            <a:custGeom>
              <a:avLst/>
              <a:gdLst>
                <a:gd name="T0" fmla="*/ 0 w 63"/>
                <a:gd name="T1" fmla="*/ 0 h 104"/>
                <a:gd name="T2" fmla="*/ 0 w 63"/>
                <a:gd name="T3" fmla="*/ 0 h 104"/>
                <a:gd name="T4" fmla="*/ 0 w 63"/>
                <a:gd name="T5" fmla="*/ 0 h 104"/>
                <a:gd name="T6" fmla="*/ 0 w 63"/>
                <a:gd name="T7" fmla="*/ 0 h 104"/>
                <a:gd name="T8" fmla="*/ 0 w 63"/>
                <a:gd name="T9" fmla="*/ 0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104">
                  <a:moveTo>
                    <a:pt x="0" y="0"/>
                  </a:moveTo>
                  <a:lnTo>
                    <a:pt x="27" y="20"/>
                  </a:lnTo>
                  <a:lnTo>
                    <a:pt x="47" y="47"/>
                  </a:lnTo>
                  <a:lnTo>
                    <a:pt x="61" y="77"/>
                  </a:lnTo>
                  <a:lnTo>
                    <a:pt x="63" y="104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79" name="Freeform 147"/>
            <p:cNvSpPr>
              <a:spLocks/>
            </p:cNvSpPr>
            <p:nvPr/>
          </p:nvSpPr>
          <p:spPr bwMode="auto">
            <a:xfrm>
              <a:off x="4643" y="3427"/>
              <a:ext cx="7" cy="7"/>
            </a:xfrm>
            <a:custGeom>
              <a:avLst/>
              <a:gdLst>
                <a:gd name="T0" fmla="*/ 0 w 245"/>
                <a:gd name="T1" fmla="*/ 0 h 247"/>
                <a:gd name="T2" fmla="*/ 0 w 245"/>
                <a:gd name="T3" fmla="*/ 0 h 247"/>
                <a:gd name="T4" fmla="*/ 0 w 245"/>
                <a:gd name="T5" fmla="*/ 0 h 247"/>
                <a:gd name="T6" fmla="*/ 0 w 245"/>
                <a:gd name="T7" fmla="*/ 0 h 247"/>
                <a:gd name="T8" fmla="*/ 0 w 245"/>
                <a:gd name="T9" fmla="*/ 0 h 247"/>
                <a:gd name="T10" fmla="*/ 0 w 245"/>
                <a:gd name="T11" fmla="*/ 0 h 247"/>
                <a:gd name="T12" fmla="*/ 0 w 245"/>
                <a:gd name="T13" fmla="*/ 0 h 247"/>
                <a:gd name="T14" fmla="*/ 0 w 245"/>
                <a:gd name="T15" fmla="*/ 0 h 247"/>
                <a:gd name="T16" fmla="*/ 0 w 245"/>
                <a:gd name="T17" fmla="*/ 0 h 247"/>
                <a:gd name="T18" fmla="*/ 0 w 245"/>
                <a:gd name="T19" fmla="*/ 0 h 247"/>
                <a:gd name="T20" fmla="*/ 0 w 245"/>
                <a:gd name="T21" fmla="*/ 0 h 247"/>
                <a:gd name="T22" fmla="*/ 0 w 245"/>
                <a:gd name="T23" fmla="*/ 0 h 247"/>
                <a:gd name="T24" fmla="*/ 0 w 245"/>
                <a:gd name="T25" fmla="*/ 0 h 247"/>
                <a:gd name="T26" fmla="*/ 0 w 245"/>
                <a:gd name="T27" fmla="*/ 0 h 247"/>
                <a:gd name="T28" fmla="*/ 0 w 245"/>
                <a:gd name="T29" fmla="*/ 0 h 247"/>
                <a:gd name="T30" fmla="*/ 0 w 245"/>
                <a:gd name="T31" fmla="*/ 0 h 247"/>
                <a:gd name="T32" fmla="*/ 0 w 245"/>
                <a:gd name="T33" fmla="*/ 0 h 247"/>
                <a:gd name="T34" fmla="*/ 0 w 245"/>
                <a:gd name="T35" fmla="*/ 0 h 247"/>
                <a:gd name="T36" fmla="*/ 0 w 245"/>
                <a:gd name="T37" fmla="*/ 0 h 247"/>
                <a:gd name="T38" fmla="*/ 0 w 245"/>
                <a:gd name="T39" fmla="*/ 0 h 247"/>
                <a:gd name="T40" fmla="*/ 0 w 245"/>
                <a:gd name="T41" fmla="*/ 0 h 24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45" h="247">
                  <a:moveTo>
                    <a:pt x="182" y="16"/>
                  </a:moveTo>
                  <a:lnTo>
                    <a:pt x="155" y="2"/>
                  </a:lnTo>
                  <a:lnTo>
                    <a:pt x="121" y="0"/>
                  </a:lnTo>
                  <a:lnTo>
                    <a:pt x="92" y="2"/>
                  </a:lnTo>
                  <a:lnTo>
                    <a:pt x="58" y="16"/>
                  </a:lnTo>
                  <a:lnTo>
                    <a:pt x="33" y="36"/>
                  </a:lnTo>
                  <a:lnTo>
                    <a:pt x="14" y="63"/>
                  </a:lnTo>
                  <a:lnTo>
                    <a:pt x="2" y="93"/>
                  </a:lnTo>
                  <a:lnTo>
                    <a:pt x="0" y="120"/>
                  </a:lnTo>
                  <a:lnTo>
                    <a:pt x="2" y="154"/>
                  </a:lnTo>
                  <a:lnTo>
                    <a:pt x="14" y="184"/>
                  </a:lnTo>
                  <a:lnTo>
                    <a:pt x="33" y="211"/>
                  </a:lnTo>
                  <a:lnTo>
                    <a:pt x="58" y="231"/>
                  </a:lnTo>
                  <a:lnTo>
                    <a:pt x="92" y="245"/>
                  </a:lnTo>
                  <a:lnTo>
                    <a:pt x="121" y="247"/>
                  </a:lnTo>
                  <a:lnTo>
                    <a:pt x="155" y="245"/>
                  </a:lnTo>
                  <a:lnTo>
                    <a:pt x="182" y="231"/>
                  </a:lnTo>
                  <a:lnTo>
                    <a:pt x="209" y="211"/>
                  </a:lnTo>
                  <a:lnTo>
                    <a:pt x="229" y="184"/>
                  </a:lnTo>
                  <a:lnTo>
                    <a:pt x="243" y="154"/>
                  </a:lnTo>
                  <a:lnTo>
                    <a:pt x="245" y="12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80" name="Line 148"/>
            <p:cNvSpPr>
              <a:spLocks noChangeShapeType="1"/>
            </p:cNvSpPr>
            <p:nvPr/>
          </p:nvSpPr>
          <p:spPr bwMode="auto">
            <a:xfrm>
              <a:off x="4647" y="3437"/>
              <a:ext cx="1" cy="1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81" name="Line 149"/>
            <p:cNvSpPr>
              <a:spLocks noChangeShapeType="1"/>
            </p:cNvSpPr>
            <p:nvPr/>
          </p:nvSpPr>
          <p:spPr bwMode="auto">
            <a:xfrm flipH="1" flipV="1">
              <a:off x="4630" y="3430"/>
              <a:ext cx="26" cy="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82" name="Line 150"/>
            <p:cNvSpPr>
              <a:spLocks noChangeShapeType="1"/>
            </p:cNvSpPr>
            <p:nvPr/>
          </p:nvSpPr>
          <p:spPr bwMode="auto">
            <a:xfrm>
              <a:off x="4583" y="3430"/>
              <a:ext cx="1" cy="2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83" name="Line 151"/>
            <p:cNvSpPr>
              <a:spLocks noChangeShapeType="1"/>
            </p:cNvSpPr>
            <p:nvPr/>
          </p:nvSpPr>
          <p:spPr bwMode="auto">
            <a:xfrm flipV="1">
              <a:off x="4559" y="3437"/>
              <a:ext cx="1" cy="1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84" name="Freeform 152"/>
            <p:cNvSpPr>
              <a:spLocks/>
            </p:cNvSpPr>
            <p:nvPr/>
          </p:nvSpPr>
          <p:spPr bwMode="auto">
            <a:xfrm>
              <a:off x="4537" y="3354"/>
              <a:ext cx="39" cy="83"/>
            </a:xfrm>
            <a:custGeom>
              <a:avLst/>
              <a:gdLst>
                <a:gd name="T0" fmla="*/ 0 w 1376"/>
                <a:gd name="T1" fmla="*/ 0 h 2918"/>
                <a:gd name="T2" fmla="*/ 0 w 1376"/>
                <a:gd name="T3" fmla="*/ 0 h 2918"/>
                <a:gd name="T4" fmla="*/ 0 w 1376"/>
                <a:gd name="T5" fmla="*/ 0 h 2918"/>
                <a:gd name="T6" fmla="*/ 0 w 1376"/>
                <a:gd name="T7" fmla="*/ 0 h 2918"/>
                <a:gd name="T8" fmla="*/ 0 w 1376"/>
                <a:gd name="T9" fmla="*/ 0 h 2918"/>
                <a:gd name="T10" fmla="*/ 0 w 1376"/>
                <a:gd name="T11" fmla="*/ 0 h 2918"/>
                <a:gd name="T12" fmla="*/ 0 w 1376"/>
                <a:gd name="T13" fmla="*/ 0 h 2918"/>
                <a:gd name="T14" fmla="*/ 0 w 1376"/>
                <a:gd name="T15" fmla="*/ 0 h 2918"/>
                <a:gd name="T16" fmla="*/ 0 w 1376"/>
                <a:gd name="T17" fmla="*/ 0 h 2918"/>
                <a:gd name="T18" fmla="*/ 0 w 1376"/>
                <a:gd name="T19" fmla="*/ 0 h 2918"/>
                <a:gd name="T20" fmla="*/ 0 w 1376"/>
                <a:gd name="T21" fmla="*/ 0 h 2918"/>
                <a:gd name="T22" fmla="*/ 0 w 1376"/>
                <a:gd name="T23" fmla="*/ 0 h 2918"/>
                <a:gd name="T24" fmla="*/ 0 w 1376"/>
                <a:gd name="T25" fmla="*/ 0 h 2918"/>
                <a:gd name="T26" fmla="*/ 0 w 1376"/>
                <a:gd name="T27" fmla="*/ 0 h 2918"/>
                <a:gd name="T28" fmla="*/ 0 w 1376"/>
                <a:gd name="T29" fmla="*/ 0 h 2918"/>
                <a:gd name="T30" fmla="*/ 0 w 1376"/>
                <a:gd name="T31" fmla="*/ 0 h 2918"/>
                <a:gd name="T32" fmla="*/ 0 w 1376"/>
                <a:gd name="T33" fmla="*/ 0 h 2918"/>
                <a:gd name="T34" fmla="*/ 0 w 1376"/>
                <a:gd name="T35" fmla="*/ 0 h 2918"/>
                <a:gd name="T36" fmla="*/ 0 w 1376"/>
                <a:gd name="T37" fmla="*/ 0 h 2918"/>
                <a:gd name="T38" fmla="*/ 0 w 1376"/>
                <a:gd name="T39" fmla="*/ 0 h 2918"/>
                <a:gd name="T40" fmla="*/ 0 w 1376"/>
                <a:gd name="T41" fmla="*/ 0 h 2918"/>
                <a:gd name="T42" fmla="*/ 0 w 1376"/>
                <a:gd name="T43" fmla="*/ 0 h 2918"/>
                <a:gd name="T44" fmla="*/ 0 w 1376"/>
                <a:gd name="T45" fmla="*/ 0 h 2918"/>
                <a:gd name="T46" fmla="*/ 0 w 1376"/>
                <a:gd name="T47" fmla="*/ 0 h 2918"/>
                <a:gd name="T48" fmla="*/ 0 w 1376"/>
                <a:gd name="T49" fmla="*/ 0 h 2918"/>
                <a:gd name="T50" fmla="*/ 0 w 1376"/>
                <a:gd name="T51" fmla="*/ 0 h 2918"/>
                <a:gd name="T52" fmla="*/ 0 w 1376"/>
                <a:gd name="T53" fmla="*/ 0 h 2918"/>
                <a:gd name="T54" fmla="*/ 0 w 1376"/>
                <a:gd name="T55" fmla="*/ 0 h 2918"/>
                <a:gd name="T56" fmla="*/ 0 w 1376"/>
                <a:gd name="T57" fmla="*/ 0 h 2918"/>
                <a:gd name="T58" fmla="*/ 0 w 1376"/>
                <a:gd name="T59" fmla="*/ 0 h 2918"/>
                <a:gd name="T60" fmla="*/ 0 w 1376"/>
                <a:gd name="T61" fmla="*/ 0 h 2918"/>
                <a:gd name="T62" fmla="*/ 0 w 1376"/>
                <a:gd name="T63" fmla="*/ 0 h 2918"/>
                <a:gd name="T64" fmla="*/ 0 w 1376"/>
                <a:gd name="T65" fmla="*/ 0 h 2918"/>
                <a:gd name="T66" fmla="*/ 0 w 1376"/>
                <a:gd name="T67" fmla="*/ 0 h 2918"/>
                <a:gd name="T68" fmla="*/ 0 w 1376"/>
                <a:gd name="T69" fmla="*/ 0 h 2918"/>
                <a:gd name="T70" fmla="*/ 0 w 1376"/>
                <a:gd name="T71" fmla="*/ 0 h 291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376" h="2918">
                  <a:moveTo>
                    <a:pt x="437" y="2918"/>
                  </a:moveTo>
                  <a:lnTo>
                    <a:pt x="437" y="2753"/>
                  </a:lnTo>
                  <a:lnTo>
                    <a:pt x="437" y="1924"/>
                  </a:lnTo>
                  <a:lnTo>
                    <a:pt x="437" y="1758"/>
                  </a:lnTo>
                  <a:lnTo>
                    <a:pt x="346" y="1589"/>
                  </a:lnTo>
                  <a:lnTo>
                    <a:pt x="135" y="1212"/>
                  </a:lnTo>
                  <a:lnTo>
                    <a:pt x="0" y="967"/>
                  </a:lnTo>
                  <a:lnTo>
                    <a:pt x="96" y="1022"/>
                  </a:lnTo>
                  <a:lnTo>
                    <a:pt x="204" y="1061"/>
                  </a:lnTo>
                  <a:lnTo>
                    <a:pt x="36" y="364"/>
                  </a:lnTo>
                  <a:lnTo>
                    <a:pt x="55" y="424"/>
                  </a:lnTo>
                  <a:lnTo>
                    <a:pt x="83" y="479"/>
                  </a:lnTo>
                  <a:lnTo>
                    <a:pt x="121" y="534"/>
                  </a:lnTo>
                  <a:lnTo>
                    <a:pt x="168" y="581"/>
                  </a:lnTo>
                  <a:lnTo>
                    <a:pt x="221" y="620"/>
                  </a:lnTo>
                  <a:lnTo>
                    <a:pt x="276" y="648"/>
                  </a:lnTo>
                  <a:lnTo>
                    <a:pt x="340" y="667"/>
                  </a:lnTo>
                  <a:lnTo>
                    <a:pt x="406" y="677"/>
                  </a:lnTo>
                  <a:lnTo>
                    <a:pt x="467" y="677"/>
                  </a:lnTo>
                  <a:lnTo>
                    <a:pt x="533" y="667"/>
                  </a:lnTo>
                  <a:lnTo>
                    <a:pt x="597" y="648"/>
                  </a:lnTo>
                  <a:lnTo>
                    <a:pt x="652" y="620"/>
                  </a:lnTo>
                  <a:lnTo>
                    <a:pt x="708" y="584"/>
                  </a:lnTo>
                  <a:lnTo>
                    <a:pt x="755" y="537"/>
                  </a:lnTo>
                  <a:lnTo>
                    <a:pt x="791" y="485"/>
                  </a:lnTo>
                  <a:lnTo>
                    <a:pt x="821" y="430"/>
                  </a:lnTo>
                  <a:lnTo>
                    <a:pt x="843" y="367"/>
                  </a:lnTo>
                  <a:lnTo>
                    <a:pt x="854" y="300"/>
                  </a:lnTo>
                  <a:lnTo>
                    <a:pt x="854" y="240"/>
                  </a:lnTo>
                  <a:lnTo>
                    <a:pt x="845" y="173"/>
                  </a:lnTo>
                  <a:lnTo>
                    <a:pt x="827" y="110"/>
                  </a:lnTo>
                  <a:lnTo>
                    <a:pt x="796" y="55"/>
                  </a:lnTo>
                  <a:lnTo>
                    <a:pt x="760" y="0"/>
                  </a:lnTo>
                  <a:lnTo>
                    <a:pt x="1218" y="557"/>
                  </a:lnTo>
                  <a:lnTo>
                    <a:pt x="1337" y="700"/>
                  </a:lnTo>
                  <a:lnTo>
                    <a:pt x="1376" y="604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85" name="Freeform 153"/>
            <p:cNvSpPr>
              <a:spLocks/>
            </p:cNvSpPr>
            <p:nvPr/>
          </p:nvSpPr>
          <p:spPr bwMode="auto">
            <a:xfrm>
              <a:off x="4575" y="3363"/>
              <a:ext cx="12" cy="18"/>
            </a:xfrm>
            <a:custGeom>
              <a:avLst/>
              <a:gdLst>
                <a:gd name="T0" fmla="*/ 0 w 432"/>
                <a:gd name="T1" fmla="*/ 0 h 653"/>
                <a:gd name="T2" fmla="*/ 0 w 432"/>
                <a:gd name="T3" fmla="*/ 0 h 653"/>
                <a:gd name="T4" fmla="*/ 0 w 432"/>
                <a:gd name="T5" fmla="*/ 0 h 653"/>
                <a:gd name="T6" fmla="*/ 0 w 432"/>
                <a:gd name="T7" fmla="*/ 0 h 653"/>
                <a:gd name="T8" fmla="*/ 0 w 432"/>
                <a:gd name="T9" fmla="*/ 0 h 653"/>
                <a:gd name="T10" fmla="*/ 0 w 432"/>
                <a:gd name="T11" fmla="*/ 0 h 653"/>
                <a:gd name="T12" fmla="*/ 0 w 432"/>
                <a:gd name="T13" fmla="*/ 0 h 653"/>
                <a:gd name="T14" fmla="*/ 0 w 432"/>
                <a:gd name="T15" fmla="*/ 0 h 65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32" h="653">
                  <a:moveTo>
                    <a:pt x="0" y="380"/>
                  </a:moveTo>
                  <a:lnTo>
                    <a:pt x="227" y="653"/>
                  </a:lnTo>
                  <a:lnTo>
                    <a:pt x="285" y="554"/>
                  </a:lnTo>
                  <a:lnTo>
                    <a:pt x="333" y="452"/>
                  </a:lnTo>
                  <a:lnTo>
                    <a:pt x="371" y="341"/>
                  </a:lnTo>
                  <a:lnTo>
                    <a:pt x="401" y="231"/>
                  </a:lnTo>
                  <a:lnTo>
                    <a:pt x="424" y="118"/>
                  </a:lnTo>
                  <a:lnTo>
                    <a:pt x="432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86" name="Line 154"/>
            <p:cNvSpPr>
              <a:spLocks noChangeShapeType="1"/>
            </p:cNvSpPr>
            <p:nvPr/>
          </p:nvSpPr>
          <p:spPr bwMode="auto">
            <a:xfrm>
              <a:off x="4581" y="3381"/>
              <a:ext cx="10" cy="1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87" name="Line 155"/>
            <p:cNvSpPr>
              <a:spLocks noChangeShapeType="1"/>
            </p:cNvSpPr>
            <p:nvPr/>
          </p:nvSpPr>
          <p:spPr bwMode="auto">
            <a:xfrm>
              <a:off x="4597" y="3406"/>
              <a:ext cx="6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88" name="Freeform 156"/>
            <p:cNvSpPr>
              <a:spLocks/>
            </p:cNvSpPr>
            <p:nvPr/>
          </p:nvSpPr>
          <p:spPr bwMode="auto">
            <a:xfrm>
              <a:off x="4543" y="3384"/>
              <a:ext cx="7" cy="30"/>
            </a:xfrm>
            <a:custGeom>
              <a:avLst/>
              <a:gdLst>
                <a:gd name="T0" fmla="*/ 0 w 258"/>
                <a:gd name="T1" fmla="*/ 0 h 1058"/>
                <a:gd name="T2" fmla="*/ 0 w 258"/>
                <a:gd name="T3" fmla="*/ 0 h 1058"/>
                <a:gd name="T4" fmla="*/ 0 w 258"/>
                <a:gd name="T5" fmla="*/ 0 h 1058"/>
                <a:gd name="T6" fmla="*/ 0 w 258"/>
                <a:gd name="T7" fmla="*/ 0 h 1058"/>
                <a:gd name="T8" fmla="*/ 0 w 258"/>
                <a:gd name="T9" fmla="*/ 0 h 1058"/>
                <a:gd name="T10" fmla="*/ 0 w 258"/>
                <a:gd name="T11" fmla="*/ 0 h 10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8" h="1058">
                  <a:moveTo>
                    <a:pt x="235" y="807"/>
                  </a:moveTo>
                  <a:lnTo>
                    <a:pt x="233" y="892"/>
                  </a:lnTo>
                  <a:lnTo>
                    <a:pt x="241" y="975"/>
                  </a:lnTo>
                  <a:lnTo>
                    <a:pt x="258" y="1058"/>
                  </a:lnTo>
                  <a:lnTo>
                    <a:pt x="44" y="182"/>
                  </a:lnTo>
                  <a:lnTo>
                    <a:pt x="0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89" name="Line 157"/>
            <p:cNvSpPr>
              <a:spLocks noChangeShapeType="1"/>
            </p:cNvSpPr>
            <p:nvPr/>
          </p:nvSpPr>
          <p:spPr bwMode="auto">
            <a:xfrm>
              <a:off x="4541" y="3388"/>
              <a:ext cx="3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90" name="Freeform 158"/>
            <p:cNvSpPr>
              <a:spLocks/>
            </p:cNvSpPr>
            <p:nvPr/>
          </p:nvSpPr>
          <p:spPr bwMode="auto">
            <a:xfrm>
              <a:off x="4549" y="3390"/>
              <a:ext cx="1" cy="14"/>
            </a:xfrm>
            <a:custGeom>
              <a:avLst/>
              <a:gdLst>
                <a:gd name="T0" fmla="*/ 0 w 1"/>
                <a:gd name="T1" fmla="*/ 0 h 496"/>
                <a:gd name="T2" fmla="*/ 0 w 1"/>
                <a:gd name="T3" fmla="*/ 0 h 496"/>
                <a:gd name="T4" fmla="*/ 0 w 1"/>
                <a:gd name="T5" fmla="*/ 0 h 49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496">
                  <a:moveTo>
                    <a:pt x="0" y="0"/>
                  </a:moveTo>
                  <a:lnTo>
                    <a:pt x="0" y="330"/>
                  </a:lnTo>
                  <a:lnTo>
                    <a:pt x="0" y="496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91" name="Line 159"/>
            <p:cNvSpPr>
              <a:spLocks noChangeShapeType="1"/>
            </p:cNvSpPr>
            <p:nvPr/>
          </p:nvSpPr>
          <p:spPr bwMode="auto">
            <a:xfrm flipH="1">
              <a:off x="4549" y="3405"/>
              <a:ext cx="1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92" name="Line 160"/>
            <p:cNvSpPr>
              <a:spLocks noChangeShapeType="1"/>
            </p:cNvSpPr>
            <p:nvPr/>
          </p:nvSpPr>
          <p:spPr bwMode="auto">
            <a:xfrm flipV="1">
              <a:off x="4550" y="3402"/>
              <a:ext cx="1" cy="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93" name="Line 161"/>
            <p:cNvSpPr>
              <a:spLocks noChangeShapeType="1"/>
            </p:cNvSpPr>
            <p:nvPr/>
          </p:nvSpPr>
          <p:spPr bwMode="auto">
            <a:xfrm flipH="1" flipV="1">
              <a:off x="4547" y="3399"/>
              <a:ext cx="2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94" name="Freeform 162"/>
            <p:cNvSpPr>
              <a:spLocks/>
            </p:cNvSpPr>
            <p:nvPr/>
          </p:nvSpPr>
          <p:spPr bwMode="auto">
            <a:xfrm>
              <a:off x="4497" y="3314"/>
              <a:ext cx="52" cy="76"/>
            </a:xfrm>
            <a:custGeom>
              <a:avLst/>
              <a:gdLst>
                <a:gd name="T0" fmla="*/ 0 w 1831"/>
                <a:gd name="T1" fmla="*/ 0 h 2657"/>
                <a:gd name="T2" fmla="*/ 0 w 1831"/>
                <a:gd name="T3" fmla="*/ 0 h 2657"/>
                <a:gd name="T4" fmla="*/ 0 w 1831"/>
                <a:gd name="T5" fmla="*/ 0 h 2657"/>
                <a:gd name="T6" fmla="*/ 0 w 1831"/>
                <a:gd name="T7" fmla="*/ 0 h 265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31" h="2657">
                  <a:moveTo>
                    <a:pt x="1831" y="2657"/>
                  </a:moveTo>
                  <a:lnTo>
                    <a:pt x="1831" y="2489"/>
                  </a:lnTo>
                  <a:lnTo>
                    <a:pt x="1831" y="1659"/>
                  </a:lnTo>
                  <a:lnTo>
                    <a:pt x="0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95" name="Freeform 163"/>
            <p:cNvSpPr>
              <a:spLocks/>
            </p:cNvSpPr>
            <p:nvPr/>
          </p:nvSpPr>
          <p:spPr bwMode="auto">
            <a:xfrm>
              <a:off x="4502" y="3361"/>
              <a:ext cx="23" cy="53"/>
            </a:xfrm>
            <a:custGeom>
              <a:avLst/>
              <a:gdLst>
                <a:gd name="T0" fmla="*/ 0 w 828"/>
                <a:gd name="T1" fmla="*/ 0 h 1858"/>
                <a:gd name="T2" fmla="*/ 0 w 828"/>
                <a:gd name="T3" fmla="*/ 0 h 1858"/>
                <a:gd name="T4" fmla="*/ 0 w 828"/>
                <a:gd name="T5" fmla="*/ 0 h 1858"/>
                <a:gd name="T6" fmla="*/ 0 w 828"/>
                <a:gd name="T7" fmla="*/ 0 h 1858"/>
                <a:gd name="T8" fmla="*/ 0 w 828"/>
                <a:gd name="T9" fmla="*/ 0 h 1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28" h="1858">
                  <a:moveTo>
                    <a:pt x="828" y="0"/>
                  </a:moveTo>
                  <a:lnTo>
                    <a:pt x="680" y="182"/>
                  </a:lnTo>
                  <a:lnTo>
                    <a:pt x="425" y="488"/>
                  </a:lnTo>
                  <a:lnTo>
                    <a:pt x="0" y="998"/>
                  </a:lnTo>
                  <a:lnTo>
                    <a:pt x="0" y="185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96" name="Line 164"/>
            <p:cNvSpPr>
              <a:spLocks noChangeShapeType="1"/>
            </p:cNvSpPr>
            <p:nvPr/>
          </p:nvSpPr>
          <p:spPr bwMode="auto">
            <a:xfrm>
              <a:off x="4511" y="3437"/>
              <a:ext cx="1" cy="1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97" name="Line 165"/>
            <p:cNvSpPr>
              <a:spLocks noChangeShapeType="1"/>
            </p:cNvSpPr>
            <p:nvPr/>
          </p:nvSpPr>
          <p:spPr bwMode="auto">
            <a:xfrm flipV="1">
              <a:off x="4535" y="3437"/>
              <a:ext cx="1" cy="1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98" name="Line 166"/>
            <p:cNvSpPr>
              <a:spLocks noChangeShapeType="1"/>
            </p:cNvSpPr>
            <p:nvPr/>
          </p:nvSpPr>
          <p:spPr bwMode="auto">
            <a:xfrm>
              <a:off x="4487" y="3437"/>
              <a:ext cx="1" cy="1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99" name="Line 167"/>
            <p:cNvSpPr>
              <a:spLocks noChangeShapeType="1"/>
            </p:cNvSpPr>
            <p:nvPr/>
          </p:nvSpPr>
          <p:spPr bwMode="auto">
            <a:xfrm flipV="1">
              <a:off x="4426" y="3437"/>
              <a:ext cx="1" cy="1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00" name="Line 168"/>
            <p:cNvSpPr>
              <a:spLocks noChangeShapeType="1"/>
            </p:cNvSpPr>
            <p:nvPr/>
          </p:nvSpPr>
          <p:spPr bwMode="auto">
            <a:xfrm>
              <a:off x="4416" y="3456"/>
              <a:ext cx="476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01" name="Line 169"/>
            <p:cNvSpPr>
              <a:spLocks noChangeShapeType="1"/>
            </p:cNvSpPr>
            <p:nvPr/>
          </p:nvSpPr>
          <p:spPr bwMode="auto">
            <a:xfrm flipH="1" flipV="1">
              <a:off x="4764" y="3437"/>
              <a:ext cx="37" cy="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02" name="Freeform 170"/>
            <p:cNvSpPr>
              <a:spLocks/>
            </p:cNvSpPr>
            <p:nvPr/>
          </p:nvSpPr>
          <p:spPr bwMode="auto">
            <a:xfrm>
              <a:off x="4708" y="3437"/>
              <a:ext cx="54" cy="19"/>
            </a:xfrm>
            <a:custGeom>
              <a:avLst/>
              <a:gdLst>
                <a:gd name="T0" fmla="*/ 0 w 1883"/>
                <a:gd name="T1" fmla="*/ 0 h 664"/>
                <a:gd name="T2" fmla="*/ 0 w 1883"/>
                <a:gd name="T3" fmla="*/ 0 h 664"/>
                <a:gd name="T4" fmla="*/ 0 w 1883"/>
                <a:gd name="T5" fmla="*/ 0 h 664"/>
                <a:gd name="T6" fmla="*/ 0 w 1883"/>
                <a:gd name="T7" fmla="*/ 0 h 664"/>
                <a:gd name="T8" fmla="*/ 0 w 1883"/>
                <a:gd name="T9" fmla="*/ 0 h 664"/>
                <a:gd name="T10" fmla="*/ 0 w 1883"/>
                <a:gd name="T11" fmla="*/ 0 h 664"/>
                <a:gd name="T12" fmla="*/ 0 w 1883"/>
                <a:gd name="T13" fmla="*/ 0 h 664"/>
                <a:gd name="T14" fmla="*/ 0 w 1883"/>
                <a:gd name="T15" fmla="*/ 0 h 664"/>
                <a:gd name="T16" fmla="*/ 0 w 1883"/>
                <a:gd name="T17" fmla="*/ 0 h 664"/>
                <a:gd name="T18" fmla="*/ 0 w 1883"/>
                <a:gd name="T19" fmla="*/ 0 h 664"/>
                <a:gd name="T20" fmla="*/ 0 w 1883"/>
                <a:gd name="T21" fmla="*/ 0 h 664"/>
                <a:gd name="T22" fmla="*/ 0 w 1883"/>
                <a:gd name="T23" fmla="*/ 0 h 664"/>
                <a:gd name="T24" fmla="*/ 0 w 1883"/>
                <a:gd name="T25" fmla="*/ 0 h 664"/>
                <a:gd name="T26" fmla="*/ 0 w 1883"/>
                <a:gd name="T27" fmla="*/ 0 h 664"/>
                <a:gd name="T28" fmla="*/ 0 w 1883"/>
                <a:gd name="T29" fmla="*/ 0 h 664"/>
                <a:gd name="T30" fmla="*/ 0 w 1883"/>
                <a:gd name="T31" fmla="*/ 0 h 664"/>
                <a:gd name="T32" fmla="*/ 0 w 1883"/>
                <a:gd name="T33" fmla="*/ 0 h 664"/>
                <a:gd name="T34" fmla="*/ 0 w 1883"/>
                <a:gd name="T35" fmla="*/ 0 h 664"/>
                <a:gd name="T36" fmla="*/ 0 w 1883"/>
                <a:gd name="T37" fmla="*/ 0 h 664"/>
                <a:gd name="T38" fmla="*/ 0 w 1883"/>
                <a:gd name="T39" fmla="*/ 0 h 664"/>
                <a:gd name="T40" fmla="*/ 0 w 1883"/>
                <a:gd name="T41" fmla="*/ 0 h 664"/>
                <a:gd name="T42" fmla="*/ 0 w 1883"/>
                <a:gd name="T43" fmla="*/ 0 h 664"/>
                <a:gd name="T44" fmla="*/ 0 w 1883"/>
                <a:gd name="T45" fmla="*/ 0 h 664"/>
                <a:gd name="T46" fmla="*/ 0 w 1883"/>
                <a:gd name="T47" fmla="*/ 0 h 664"/>
                <a:gd name="T48" fmla="*/ 0 w 1883"/>
                <a:gd name="T49" fmla="*/ 0 h 66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883" h="664">
                  <a:moveTo>
                    <a:pt x="1883" y="0"/>
                  </a:moveTo>
                  <a:lnTo>
                    <a:pt x="1847" y="97"/>
                  </a:lnTo>
                  <a:lnTo>
                    <a:pt x="1797" y="184"/>
                  </a:lnTo>
                  <a:lnTo>
                    <a:pt x="1738" y="270"/>
                  </a:lnTo>
                  <a:lnTo>
                    <a:pt x="1675" y="347"/>
                  </a:lnTo>
                  <a:lnTo>
                    <a:pt x="1601" y="419"/>
                  </a:lnTo>
                  <a:lnTo>
                    <a:pt x="1521" y="482"/>
                  </a:lnTo>
                  <a:lnTo>
                    <a:pt x="1432" y="537"/>
                  </a:lnTo>
                  <a:lnTo>
                    <a:pt x="1343" y="584"/>
                  </a:lnTo>
                  <a:lnTo>
                    <a:pt x="1244" y="620"/>
                  </a:lnTo>
                  <a:lnTo>
                    <a:pt x="1148" y="642"/>
                  </a:lnTo>
                  <a:lnTo>
                    <a:pt x="1045" y="659"/>
                  </a:lnTo>
                  <a:lnTo>
                    <a:pt x="943" y="664"/>
                  </a:lnTo>
                  <a:lnTo>
                    <a:pt x="840" y="659"/>
                  </a:lnTo>
                  <a:lnTo>
                    <a:pt x="738" y="642"/>
                  </a:lnTo>
                  <a:lnTo>
                    <a:pt x="641" y="620"/>
                  </a:lnTo>
                  <a:lnTo>
                    <a:pt x="545" y="584"/>
                  </a:lnTo>
                  <a:lnTo>
                    <a:pt x="453" y="537"/>
                  </a:lnTo>
                  <a:lnTo>
                    <a:pt x="365" y="482"/>
                  </a:lnTo>
                  <a:lnTo>
                    <a:pt x="287" y="419"/>
                  </a:lnTo>
                  <a:lnTo>
                    <a:pt x="213" y="347"/>
                  </a:lnTo>
                  <a:lnTo>
                    <a:pt x="144" y="270"/>
                  </a:lnTo>
                  <a:lnTo>
                    <a:pt x="88" y="184"/>
                  </a:lnTo>
                  <a:lnTo>
                    <a:pt x="39" y="97"/>
                  </a:lnTo>
                  <a:lnTo>
                    <a:pt x="0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03" name="Freeform 171"/>
            <p:cNvSpPr>
              <a:spLocks/>
            </p:cNvSpPr>
            <p:nvPr/>
          </p:nvSpPr>
          <p:spPr bwMode="auto">
            <a:xfrm>
              <a:off x="4720" y="3413"/>
              <a:ext cx="15" cy="24"/>
            </a:xfrm>
            <a:custGeom>
              <a:avLst/>
              <a:gdLst>
                <a:gd name="T0" fmla="*/ 0 w 498"/>
                <a:gd name="T1" fmla="*/ 0 h 830"/>
                <a:gd name="T2" fmla="*/ 0 w 498"/>
                <a:gd name="T3" fmla="*/ 0 h 830"/>
                <a:gd name="T4" fmla="*/ 0 w 498"/>
                <a:gd name="T5" fmla="*/ 0 h 830"/>
                <a:gd name="T6" fmla="*/ 0 w 498"/>
                <a:gd name="T7" fmla="*/ 0 h 830"/>
                <a:gd name="T8" fmla="*/ 0 w 498"/>
                <a:gd name="T9" fmla="*/ 0 h 830"/>
                <a:gd name="T10" fmla="*/ 0 w 498"/>
                <a:gd name="T11" fmla="*/ 0 h 830"/>
                <a:gd name="T12" fmla="*/ 0 w 498"/>
                <a:gd name="T13" fmla="*/ 0 h 830"/>
                <a:gd name="T14" fmla="*/ 0 w 498"/>
                <a:gd name="T15" fmla="*/ 0 h 830"/>
                <a:gd name="T16" fmla="*/ 0 w 498"/>
                <a:gd name="T17" fmla="*/ 0 h 830"/>
                <a:gd name="T18" fmla="*/ 0 w 498"/>
                <a:gd name="T19" fmla="*/ 0 h 830"/>
                <a:gd name="T20" fmla="*/ 0 w 498"/>
                <a:gd name="T21" fmla="*/ 0 h 830"/>
                <a:gd name="T22" fmla="*/ 0 w 498"/>
                <a:gd name="T23" fmla="*/ 0 h 830"/>
                <a:gd name="T24" fmla="*/ 0 w 498"/>
                <a:gd name="T25" fmla="*/ 0 h 830"/>
                <a:gd name="T26" fmla="*/ 0 w 498"/>
                <a:gd name="T27" fmla="*/ 0 h 830"/>
                <a:gd name="T28" fmla="*/ 0 w 498"/>
                <a:gd name="T29" fmla="*/ 0 h 830"/>
                <a:gd name="T30" fmla="*/ 0 w 498"/>
                <a:gd name="T31" fmla="*/ 0 h 830"/>
                <a:gd name="T32" fmla="*/ 0 w 498"/>
                <a:gd name="T33" fmla="*/ 0 h 8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98" h="830">
                  <a:moveTo>
                    <a:pt x="124" y="830"/>
                  </a:moveTo>
                  <a:lnTo>
                    <a:pt x="80" y="775"/>
                  </a:lnTo>
                  <a:lnTo>
                    <a:pt x="44" y="714"/>
                  </a:lnTo>
                  <a:lnTo>
                    <a:pt x="23" y="645"/>
                  </a:lnTo>
                  <a:lnTo>
                    <a:pt x="5" y="577"/>
                  </a:lnTo>
                  <a:lnTo>
                    <a:pt x="0" y="505"/>
                  </a:lnTo>
                  <a:lnTo>
                    <a:pt x="3" y="434"/>
                  </a:lnTo>
                  <a:lnTo>
                    <a:pt x="20" y="364"/>
                  </a:lnTo>
                  <a:lnTo>
                    <a:pt x="41" y="296"/>
                  </a:lnTo>
                  <a:lnTo>
                    <a:pt x="75" y="234"/>
                  </a:lnTo>
                  <a:lnTo>
                    <a:pt x="119" y="177"/>
                  </a:lnTo>
                  <a:lnTo>
                    <a:pt x="168" y="125"/>
                  </a:lnTo>
                  <a:lnTo>
                    <a:pt x="224" y="83"/>
                  </a:lnTo>
                  <a:lnTo>
                    <a:pt x="287" y="47"/>
                  </a:lnTo>
                  <a:lnTo>
                    <a:pt x="357" y="23"/>
                  </a:lnTo>
                  <a:lnTo>
                    <a:pt x="426" y="6"/>
                  </a:lnTo>
                  <a:lnTo>
                    <a:pt x="498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04" name="Freeform 172"/>
            <p:cNvSpPr>
              <a:spLocks/>
            </p:cNvSpPr>
            <p:nvPr/>
          </p:nvSpPr>
          <p:spPr bwMode="auto">
            <a:xfrm>
              <a:off x="4706" y="3399"/>
              <a:ext cx="28" cy="38"/>
            </a:xfrm>
            <a:custGeom>
              <a:avLst/>
              <a:gdLst>
                <a:gd name="T0" fmla="*/ 0 w 986"/>
                <a:gd name="T1" fmla="*/ 0 h 1326"/>
                <a:gd name="T2" fmla="*/ 0 w 986"/>
                <a:gd name="T3" fmla="*/ 0 h 1326"/>
                <a:gd name="T4" fmla="*/ 0 w 986"/>
                <a:gd name="T5" fmla="*/ 0 h 1326"/>
                <a:gd name="T6" fmla="*/ 0 w 986"/>
                <a:gd name="T7" fmla="*/ 0 h 1326"/>
                <a:gd name="T8" fmla="*/ 0 w 986"/>
                <a:gd name="T9" fmla="*/ 0 h 1326"/>
                <a:gd name="T10" fmla="*/ 0 w 986"/>
                <a:gd name="T11" fmla="*/ 0 h 1326"/>
                <a:gd name="T12" fmla="*/ 0 w 986"/>
                <a:gd name="T13" fmla="*/ 0 h 1326"/>
                <a:gd name="T14" fmla="*/ 0 w 986"/>
                <a:gd name="T15" fmla="*/ 0 h 1326"/>
                <a:gd name="T16" fmla="*/ 0 w 986"/>
                <a:gd name="T17" fmla="*/ 0 h 1326"/>
                <a:gd name="T18" fmla="*/ 0 w 986"/>
                <a:gd name="T19" fmla="*/ 0 h 1326"/>
                <a:gd name="T20" fmla="*/ 0 w 986"/>
                <a:gd name="T21" fmla="*/ 0 h 1326"/>
                <a:gd name="T22" fmla="*/ 0 w 986"/>
                <a:gd name="T23" fmla="*/ 0 h 1326"/>
                <a:gd name="T24" fmla="*/ 0 w 986"/>
                <a:gd name="T25" fmla="*/ 0 h 1326"/>
                <a:gd name="T26" fmla="*/ 0 w 986"/>
                <a:gd name="T27" fmla="*/ 0 h 1326"/>
                <a:gd name="T28" fmla="*/ 0 w 986"/>
                <a:gd name="T29" fmla="*/ 0 h 1326"/>
                <a:gd name="T30" fmla="*/ 0 w 986"/>
                <a:gd name="T31" fmla="*/ 0 h 1326"/>
                <a:gd name="T32" fmla="*/ 0 w 986"/>
                <a:gd name="T33" fmla="*/ 0 h 1326"/>
                <a:gd name="T34" fmla="*/ 0 w 986"/>
                <a:gd name="T35" fmla="*/ 0 h 1326"/>
                <a:gd name="T36" fmla="*/ 0 w 986"/>
                <a:gd name="T37" fmla="*/ 0 h 132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986" h="1326">
                  <a:moveTo>
                    <a:pt x="986" y="0"/>
                  </a:moveTo>
                  <a:lnTo>
                    <a:pt x="885" y="7"/>
                  </a:lnTo>
                  <a:lnTo>
                    <a:pt x="782" y="25"/>
                  </a:lnTo>
                  <a:lnTo>
                    <a:pt x="683" y="53"/>
                  </a:lnTo>
                  <a:lnTo>
                    <a:pt x="586" y="88"/>
                  </a:lnTo>
                  <a:lnTo>
                    <a:pt x="495" y="135"/>
                  </a:lnTo>
                  <a:lnTo>
                    <a:pt x="406" y="194"/>
                  </a:lnTo>
                  <a:lnTo>
                    <a:pt x="329" y="257"/>
                  </a:lnTo>
                  <a:lnTo>
                    <a:pt x="254" y="332"/>
                  </a:lnTo>
                  <a:lnTo>
                    <a:pt x="190" y="411"/>
                  </a:lnTo>
                  <a:lnTo>
                    <a:pt x="132" y="496"/>
                  </a:lnTo>
                  <a:lnTo>
                    <a:pt x="83" y="593"/>
                  </a:lnTo>
                  <a:lnTo>
                    <a:pt x="44" y="695"/>
                  </a:lnTo>
                  <a:lnTo>
                    <a:pt x="19" y="797"/>
                  </a:lnTo>
                  <a:lnTo>
                    <a:pt x="6" y="904"/>
                  </a:lnTo>
                  <a:lnTo>
                    <a:pt x="0" y="1012"/>
                  </a:lnTo>
                  <a:lnTo>
                    <a:pt x="8" y="1117"/>
                  </a:lnTo>
                  <a:lnTo>
                    <a:pt x="24" y="1224"/>
                  </a:lnTo>
                  <a:lnTo>
                    <a:pt x="55" y="1326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05" name="Freeform 173"/>
            <p:cNvSpPr>
              <a:spLocks/>
            </p:cNvSpPr>
            <p:nvPr/>
          </p:nvSpPr>
          <p:spPr bwMode="auto">
            <a:xfrm>
              <a:off x="4692" y="3413"/>
              <a:ext cx="18" cy="24"/>
            </a:xfrm>
            <a:custGeom>
              <a:avLst/>
              <a:gdLst>
                <a:gd name="T0" fmla="*/ 0 w 630"/>
                <a:gd name="T1" fmla="*/ 0 h 830"/>
                <a:gd name="T2" fmla="*/ 0 w 630"/>
                <a:gd name="T3" fmla="*/ 0 h 830"/>
                <a:gd name="T4" fmla="*/ 0 w 630"/>
                <a:gd name="T5" fmla="*/ 0 h 83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30" h="830">
                  <a:moveTo>
                    <a:pt x="0" y="830"/>
                  </a:move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06" name="Freeform 174"/>
            <p:cNvSpPr>
              <a:spLocks/>
            </p:cNvSpPr>
            <p:nvPr/>
          </p:nvSpPr>
          <p:spPr bwMode="auto">
            <a:xfrm>
              <a:off x="4734" y="3399"/>
              <a:ext cx="15" cy="14"/>
            </a:xfrm>
            <a:custGeom>
              <a:avLst/>
              <a:gdLst>
                <a:gd name="T0" fmla="*/ 0 w 499"/>
                <a:gd name="T1" fmla="*/ 0 h 496"/>
                <a:gd name="T2" fmla="*/ 0 w 499"/>
                <a:gd name="T3" fmla="*/ 0 h 496"/>
                <a:gd name="T4" fmla="*/ 0 w 499"/>
                <a:gd name="T5" fmla="*/ 0 h 496"/>
                <a:gd name="T6" fmla="*/ 0 w 499"/>
                <a:gd name="T7" fmla="*/ 0 h 496"/>
                <a:gd name="T8" fmla="*/ 0 w 499"/>
                <a:gd name="T9" fmla="*/ 0 h 496"/>
                <a:gd name="T10" fmla="*/ 0 w 499"/>
                <a:gd name="T11" fmla="*/ 0 h 496"/>
                <a:gd name="T12" fmla="*/ 0 w 499"/>
                <a:gd name="T13" fmla="*/ 0 h 4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99" h="496">
                  <a:moveTo>
                    <a:pt x="219" y="496"/>
                  </a:moveTo>
                  <a:lnTo>
                    <a:pt x="499" y="124"/>
                  </a:lnTo>
                  <a:lnTo>
                    <a:pt x="407" y="80"/>
                  </a:lnTo>
                  <a:lnTo>
                    <a:pt x="308" y="44"/>
                  </a:lnTo>
                  <a:lnTo>
                    <a:pt x="208" y="20"/>
                  </a:lnTo>
                  <a:lnTo>
                    <a:pt x="103" y="7"/>
                  </a:lnTo>
                  <a:lnTo>
                    <a:pt x="0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07" name="Freeform 175"/>
            <p:cNvSpPr>
              <a:spLocks/>
            </p:cNvSpPr>
            <p:nvPr/>
          </p:nvSpPr>
          <p:spPr bwMode="auto">
            <a:xfrm>
              <a:off x="4725" y="3409"/>
              <a:ext cx="34" cy="28"/>
            </a:xfrm>
            <a:custGeom>
              <a:avLst/>
              <a:gdLst>
                <a:gd name="T0" fmla="*/ 0 w 1197"/>
                <a:gd name="T1" fmla="*/ 0 h 992"/>
                <a:gd name="T2" fmla="*/ 0 w 1197"/>
                <a:gd name="T3" fmla="*/ 0 h 992"/>
                <a:gd name="T4" fmla="*/ 0 w 1197"/>
                <a:gd name="T5" fmla="*/ 0 h 992"/>
                <a:gd name="T6" fmla="*/ 0 w 1197"/>
                <a:gd name="T7" fmla="*/ 0 h 992"/>
                <a:gd name="T8" fmla="*/ 0 w 1197"/>
                <a:gd name="T9" fmla="*/ 0 h 992"/>
                <a:gd name="T10" fmla="*/ 0 w 1197"/>
                <a:gd name="T11" fmla="*/ 0 h 992"/>
                <a:gd name="T12" fmla="*/ 0 w 1197"/>
                <a:gd name="T13" fmla="*/ 0 h 992"/>
                <a:gd name="T14" fmla="*/ 0 w 1197"/>
                <a:gd name="T15" fmla="*/ 0 h 992"/>
                <a:gd name="T16" fmla="*/ 0 w 1197"/>
                <a:gd name="T17" fmla="*/ 0 h 992"/>
                <a:gd name="T18" fmla="*/ 0 w 1197"/>
                <a:gd name="T19" fmla="*/ 0 h 992"/>
                <a:gd name="T20" fmla="*/ 0 w 1197"/>
                <a:gd name="T21" fmla="*/ 0 h 992"/>
                <a:gd name="T22" fmla="*/ 0 w 1197"/>
                <a:gd name="T23" fmla="*/ 0 h 992"/>
                <a:gd name="T24" fmla="*/ 0 w 1197"/>
                <a:gd name="T25" fmla="*/ 0 h 992"/>
                <a:gd name="T26" fmla="*/ 0 w 1197"/>
                <a:gd name="T27" fmla="*/ 0 h 992"/>
                <a:gd name="T28" fmla="*/ 0 w 1197"/>
                <a:gd name="T29" fmla="*/ 0 h 992"/>
                <a:gd name="T30" fmla="*/ 0 w 1197"/>
                <a:gd name="T31" fmla="*/ 0 h 992"/>
                <a:gd name="T32" fmla="*/ 0 w 1197"/>
                <a:gd name="T33" fmla="*/ 0 h 992"/>
                <a:gd name="T34" fmla="*/ 0 w 1197"/>
                <a:gd name="T35" fmla="*/ 0 h 992"/>
                <a:gd name="T36" fmla="*/ 0 w 1197"/>
                <a:gd name="T37" fmla="*/ 0 h 992"/>
                <a:gd name="T38" fmla="*/ 0 w 1197"/>
                <a:gd name="T39" fmla="*/ 0 h 992"/>
                <a:gd name="T40" fmla="*/ 0 w 1197"/>
                <a:gd name="T41" fmla="*/ 0 h 992"/>
                <a:gd name="T42" fmla="*/ 0 w 1197"/>
                <a:gd name="T43" fmla="*/ 0 h 992"/>
                <a:gd name="T44" fmla="*/ 0 w 1197"/>
                <a:gd name="T45" fmla="*/ 0 h 992"/>
                <a:gd name="T46" fmla="*/ 0 w 1197"/>
                <a:gd name="T47" fmla="*/ 0 h 992"/>
                <a:gd name="T48" fmla="*/ 0 w 1197"/>
                <a:gd name="T49" fmla="*/ 0 h 992"/>
                <a:gd name="T50" fmla="*/ 0 w 1197"/>
                <a:gd name="T51" fmla="*/ 0 h 992"/>
                <a:gd name="T52" fmla="*/ 0 w 1197"/>
                <a:gd name="T53" fmla="*/ 0 h 992"/>
                <a:gd name="T54" fmla="*/ 0 w 1197"/>
                <a:gd name="T55" fmla="*/ 0 h 992"/>
                <a:gd name="T56" fmla="*/ 0 w 1197"/>
                <a:gd name="T57" fmla="*/ 0 h 992"/>
                <a:gd name="T58" fmla="*/ 0 w 1197"/>
                <a:gd name="T59" fmla="*/ 0 h 992"/>
                <a:gd name="T60" fmla="*/ 0 w 1197"/>
                <a:gd name="T61" fmla="*/ 0 h 992"/>
                <a:gd name="T62" fmla="*/ 0 w 1197"/>
                <a:gd name="T63" fmla="*/ 0 h 992"/>
                <a:gd name="T64" fmla="*/ 0 w 1197"/>
                <a:gd name="T65" fmla="*/ 0 h 992"/>
                <a:gd name="T66" fmla="*/ 0 w 1197"/>
                <a:gd name="T67" fmla="*/ 0 h 992"/>
                <a:gd name="T68" fmla="*/ 0 w 1197"/>
                <a:gd name="T69" fmla="*/ 0 h 992"/>
                <a:gd name="T70" fmla="*/ 0 w 1197"/>
                <a:gd name="T71" fmla="*/ 0 h 992"/>
                <a:gd name="T72" fmla="*/ 0 w 1197"/>
                <a:gd name="T73" fmla="*/ 0 h 992"/>
                <a:gd name="T74" fmla="*/ 0 w 1197"/>
                <a:gd name="T75" fmla="*/ 0 h 992"/>
                <a:gd name="T76" fmla="*/ 0 w 1197"/>
                <a:gd name="T77" fmla="*/ 0 h 99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197" h="992">
                  <a:moveTo>
                    <a:pt x="332" y="162"/>
                  </a:moveTo>
                  <a:lnTo>
                    <a:pt x="539" y="162"/>
                  </a:lnTo>
                  <a:lnTo>
                    <a:pt x="514" y="198"/>
                  </a:lnTo>
                  <a:lnTo>
                    <a:pt x="406" y="339"/>
                  </a:lnTo>
                  <a:lnTo>
                    <a:pt x="351" y="331"/>
                  </a:lnTo>
                  <a:lnTo>
                    <a:pt x="290" y="333"/>
                  </a:lnTo>
                  <a:lnTo>
                    <a:pt x="235" y="344"/>
                  </a:lnTo>
                  <a:lnTo>
                    <a:pt x="183" y="367"/>
                  </a:lnTo>
                  <a:lnTo>
                    <a:pt x="133" y="396"/>
                  </a:lnTo>
                  <a:lnTo>
                    <a:pt x="88" y="433"/>
                  </a:lnTo>
                  <a:lnTo>
                    <a:pt x="53" y="479"/>
                  </a:lnTo>
                  <a:lnTo>
                    <a:pt x="28" y="532"/>
                  </a:lnTo>
                  <a:lnTo>
                    <a:pt x="8" y="587"/>
                  </a:lnTo>
                  <a:lnTo>
                    <a:pt x="0" y="642"/>
                  </a:lnTo>
                  <a:lnTo>
                    <a:pt x="2" y="703"/>
                  </a:lnTo>
                  <a:lnTo>
                    <a:pt x="14" y="758"/>
                  </a:lnTo>
                  <a:lnTo>
                    <a:pt x="36" y="810"/>
                  </a:lnTo>
                  <a:lnTo>
                    <a:pt x="64" y="860"/>
                  </a:lnTo>
                  <a:lnTo>
                    <a:pt x="102" y="903"/>
                  </a:lnTo>
                  <a:lnTo>
                    <a:pt x="149" y="937"/>
                  </a:lnTo>
                  <a:lnTo>
                    <a:pt x="201" y="965"/>
                  </a:lnTo>
                  <a:lnTo>
                    <a:pt x="255" y="984"/>
                  </a:lnTo>
                  <a:lnTo>
                    <a:pt x="312" y="992"/>
                  </a:lnTo>
                  <a:lnTo>
                    <a:pt x="370" y="992"/>
                  </a:lnTo>
                  <a:lnTo>
                    <a:pt x="426" y="978"/>
                  </a:lnTo>
                  <a:lnTo>
                    <a:pt x="481" y="957"/>
                  </a:lnTo>
                  <a:lnTo>
                    <a:pt x="530" y="929"/>
                  </a:lnTo>
                  <a:lnTo>
                    <a:pt x="573" y="890"/>
                  </a:lnTo>
                  <a:lnTo>
                    <a:pt x="608" y="843"/>
                  </a:lnTo>
                  <a:lnTo>
                    <a:pt x="636" y="794"/>
                  </a:lnTo>
                  <a:lnTo>
                    <a:pt x="656" y="739"/>
                  </a:lnTo>
                  <a:lnTo>
                    <a:pt x="664" y="681"/>
                  </a:lnTo>
                  <a:lnTo>
                    <a:pt x="664" y="623"/>
                  </a:lnTo>
                  <a:lnTo>
                    <a:pt x="649" y="568"/>
                  </a:lnTo>
                  <a:lnTo>
                    <a:pt x="765" y="416"/>
                  </a:lnTo>
                  <a:lnTo>
                    <a:pt x="954" y="162"/>
                  </a:lnTo>
                  <a:lnTo>
                    <a:pt x="1078" y="0"/>
                  </a:lnTo>
                  <a:lnTo>
                    <a:pt x="1142" y="77"/>
                  </a:lnTo>
                  <a:lnTo>
                    <a:pt x="1197" y="162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08" name="Freeform 176"/>
            <p:cNvSpPr>
              <a:spLocks/>
            </p:cNvSpPr>
            <p:nvPr/>
          </p:nvSpPr>
          <p:spPr bwMode="auto">
            <a:xfrm>
              <a:off x="4747" y="3423"/>
              <a:ext cx="16" cy="11"/>
            </a:xfrm>
            <a:custGeom>
              <a:avLst/>
              <a:gdLst>
                <a:gd name="T0" fmla="*/ 0 w 547"/>
                <a:gd name="T1" fmla="*/ 0 h 378"/>
                <a:gd name="T2" fmla="*/ 0 w 547"/>
                <a:gd name="T3" fmla="*/ 0 h 378"/>
                <a:gd name="T4" fmla="*/ 0 w 547"/>
                <a:gd name="T5" fmla="*/ 0 h 378"/>
                <a:gd name="T6" fmla="*/ 0 w 547"/>
                <a:gd name="T7" fmla="*/ 0 h 37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7" h="378">
                  <a:moveTo>
                    <a:pt x="547" y="63"/>
                  </a:moveTo>
                  <a:lnTo>
                    <a:pt x="47" y="0"/>
                  </a:lnTo>
                  <a:lnTo>
                    <a:pt x="41" y="53"/>
                  </a:lnTo>
                  <a:lnTo>
                    <a:pt x="0" y="37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09" name="Line 177"/>
            <p:cNvSpPr>
              <a:spLocks noChangeShapeType="1"/>
            </p:cNvSpPr>
            <p:nvPr/>
          </p:nvSpPr>
          <p:spPr bwMode="auto">
            <a:xfrm>
              <a:off x="4747" y="3435"/>
              <a:ext cx="15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10" name="Line 178"/>
            <p:cNvSpPr>
              <a:spLocks noChangeShapeType="1"/>
            </p:cNvSpPr>
            <p:nvPr/>
          </p:nvSpPr>
          <p:spPr bwMode="auto">
            <a:xfrm>
              <a:off x="4773" y="3426"/>
              <a:ext cx="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11" name="Line 179"/>
            <p:cNvSpPr>
              <a:spLocks noChangeShapeType="1"/>
            </p:cNvSpPr>
            <p:nvPr/>
          </p:nvSpPr>
          <p:spPr bwMode="auto">
            <a:xfrm flipH="1">
              <a:off x="4741" y="3425"/>
              <a:ext cx="3" cy="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12" name="Line 180"/>
            <p:cNvSpPr>
              <a:spLocks noChangeShapeType="1"/>
            </p:cNvSpPr>
            <p:nvPr/>
          </p:nvSpPr>
          <p:spPr bwMode="auto">
            <a:xfrm flipV="1">
              <a:off x="4733" y="3418"/>
              <a:ext cx="4" cy="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13" name="Line 181"/>
            <p:cNvSpPr>
              <a:spLocks noChangeShapeType="1"/>
            </p:cNvSpPr>
            <p:nvPr/>
          </p:nvSpPr>
          <p:spPr bwMode="auto">
            <a:xfrm flipH="1" flipV="1">
              <a:off x="4735" y="3413"/>
              <a:ext cx="1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14" name="Freeform 182"/>
            <p:cNvSpPr>
              <a:spLocks/>
            </p:cNvSpPr>
            <p:nvPr/>
          </p:nvSpPr>
          <p:spPr bwMode="auto">
            <a:xfrm>
              <a:off x="4736" y="3413"/>
              <a:ext cx="4" cy="1"/>
            </a:xfrm>
            <a:custGeom>
              <a:avLst/>
              <a:gdLst>
                <a:gd name="T0" fmla="*/ 0 w 119"/>
                <a:gd name="T1" fmla="*/ 0 h 30"/>
                <a:gd name="T2" fmla="*/ 0 w 119"/>
                <a:gd name="T3" fmla="*/ 0 h 30"/>
                <a:gd name="T4" fmla="*/ 0 w 119"/>
                <a:gd name="T5" fmla="*/ 0 h 3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9" h="30">
                  <a:moveTo>
                    <a:pt x="0" y="0"/>
                  </a:moveTo>
                  <a:lnTo>
                    <a:pt x="59" y="12"/>
                  </a:lnTo>
                  <a:lnTo>
                    <a:pt x="119" y="3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15" name="Freeform 183"/>
            <p:cNvSpPr>
              <a:spLocks/>
            </p:cNvSpPr>
            <p:nvPr/>
          </p:nvSpPr>
          <p:spPr bwMode="auto">
            <a:xfrm>
              <a:off x="4741" y="3434"/>
              <a:ext cx="6" cy="6"/>
            </a:xfrm>
            <a:custGeom>
              <a:avLst/>
              <a:gdLst>
                <a:gd name="T0" fmla="*/ 0 w 243"/>
                <a:gd name="T1" fmla="*/ 0 h 231"/>
                <a:gd name="T2" fmla="*/ 0 w 243"/>
                <a:gd name="T3" fmla="*/ 0 h 231"/>
                <a:gd name="T4" fmla="*/ 0 w 243"/>
                <a:gd name="T5" fmla="*/ 0 h 231"/>
                <a:gd name="T6" fmla="*/ 0 w 243"/>
                <a:gd name="T7" fmla="*/ 0 h 231"/>
                <a:gd name="T8" fmla="*/ 0 w 243"/>
                <a:gd name="T9" fmla="*/ 0 h 231"/>
                <a:gd name="T10" fmla="*/ 0 w 243"/>
                <a:gd name="T11" fmla="*/ 0 h 23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3" h="231">
                  <a:moveTo>
                    <a:pt x="0" y="231"/>
                  </a:moveTo>
                  <a:lnTo>
                    <a:pt x="60" y="198"/>
                  </a:lnTo>
                  <a:lnTo>
                    <a:pt x="119" y="157"/>
                  </a:lnTo>
                  <a:lnTo>
                    <a:pt x="168" y="107"/>
                  </a:lnTo>
                  <a:lnTo>
                    <a:pt x="207" y="54"/>
                  </a:lnTo>
                  <a:lnTo>
                    <a:pt x="243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16" name="Freeform 184"/>
            <p:cNvSpPr>
              <a:spLocks/>
            </p:cNvSpPr>
            <p:nvPr/>
          </p:nvSpPr>
          <p:spPr bwMode="auto">
            <a:xfrm>
              <a:off x="4747" y="3420"/>
              <a:ext cx="2" cy="5"/>
            </a:xfrm>
            <a:custGeom>
              <a:avLst/>
              <a:gdLst>
                <a:gd name="T0" fmla="*/ 0 w 56"/>
                <a:gd name="T1" fmla="*/ 0 h 144"/>
                <a:gd name="T2" fmla="*/ 0 w 56"/>
                <a:gd name="T3" fmla="*/ 0 h 144"/>
                <a:gd name="T4" fmla="*/ 0 w 56"/>
                <a:gd name="T5" fmla="*/ 0 h 1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6" h="144">
                  <a:moveTo>
                    <a:pt x="56" y="144"/>
                  </a:moveTo>
                  <a:lnTo>
                    <a:pt x="34" y="69"/>
                  </a:lnTo>
                  <a:lnTo>
                    <a:pt x="0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17" name="Line 185"/>
            <p:cNvSpPr>
              <a:spLocks noChangeShapeType="1"/>
            </p:cNvSpPr>
            <p:nvPr/>
          </p:nvSpPr>
          <p:spPr bwMode="auto">
            <a:xfrm flipH="1">
              <a:off x="4747" y="3434"/>
              <a:ext cx="1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18" name="Freeform 186"/>
            <p:cNvSpPr>
              <a:spLocks/>
            </p:cNvSpPr>
            <p:nvPr/>
          </p:nvSpPr>
          <p:spPr bwMode="auto">
            <a:xfrm>
              <a:off x="4724" y="3437"/>
              <a:ext cx="17" cy="5"/>
            </a:xfrm>
            <a:custGeom>
              <a:avLst/>
              <a:gdLst>
                <a:gd name="T0" fmla="*/ 0 w 579"/>
                <a:gd name="T1" fmla="*/ 0 h 168"/>
                <a:gd name="T2" fmla="*/ 0 w 579"/>
                <a:gd name="T3" fmla="*/ 0 h 168"/>
                <a:gd name="T4" fmla="*/ 0 w 579"/>
                <a:gd name="T5" fmla="*/ 0 h 168"/>
                <a:gd name="T6" fmla="*/ 0 w 579"/>
                <a:gd name="T7" fmla="*/ 0 h 168"/>
                <a:gd name="T8" fmla="*/ 0 w 579"/>
                <a:gd name="T9" fmla="*/ 0 h 168"/>
                <a:gd name="T10" fmla="*/ 0 w 579"/>
                <a:gd name="T11" fmla="*/ 0 h 168"/>
                <a:gd name="T12" fmla="*/ 0 w 579"/>
                <a:gd name="T13" fmla="*/ 0 h 168"/>
                <a:gd name="T14" fmla="*/ 0 w 579"/>
                <a:gd name="T15" fmla="*/ 0 h 168"/>
                <a:gd name="T16" fmla="*/ 0 w 579"/>
                <a:gd name="T17" fmla="*/ 0 h 168"/>
                <a:gd name="T18" fmla="*/ 0 w 579"/>
                <a:gd name="T19" fmla="*/ 0 h 1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9" h="168">
                  <a:moveTo>
                    <a:pt x="579" y="124"/>
                  </a:moveTo>
                  <a:lnTo>
                    <a:pt x="512" y="147"/>
                  </a:lnTo>
                  <a:lnTo>
                    <a:pt x="443" y="163"/>
                  </a:lnTo>
                  <a:lnTo>
                    <a:pt x="374" y="168"/>
                  </a:lnTo>
                  <a:lnTo>
                    <a:pt x="305" y="163"/>
                  </a:lnTo>
                  <a:lnTo>
                    <a:pt x="235" y="147"/>
                  </a:lnTo>
                  <a:lnTo>
                    <a:pt x="169" y="124"/>
                  </a:lnTo>
                  <a:lnTo>
                    <a:pt x="108" y="91"/>
                  </a:lnTo>
                  <a:lnTo>
                    <a:pt x="54" y="50"/>
                  </a:lnTo>
                  <a:lnTo>
                    <a:pt x="0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19" name="Line 187"/>
            <p:cNvSpPr>
              <a:spLocks noChangeShapeType="1"/>
            </p:cNvSpPr>
            <p:nvPr/>
          </p:nvSpPr>
          <p:spPr bwMode="auto">
            <a:xfrm>
              <a:off x="4733" y="3423"/>
              <a:ext cx="8" cy="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20" name="Freeform 188"/>
            <p:cNvSpPr>
              <a:spLocks/>
            </p:cNvSpPr>
            <p:nvPr/>
          </p:nvSpPr>
          <p:spPr bwMode="auto">
            <a:xfrm>
              <a:off x="4759" y="3413"/>
              <a:ext cx="14" cy="13"/>
            </a:xfrm>
            <a:custGeom>
              <a:avLst/>
              <a:gdLst>
                <a:gd name="T0" fmla="*/ 0 w 467"/>
                <a:gd name="T1" fmla="*/ 0 h 450"/>
                <a:gd name="T2" fmla="*/ 0 w 467"/>
                <a:gd name="T3" fmla="*/ 0 h 450"/>
                <a:gd name="T4" fmla="*/ 0 w 467"/>
                <a:gd name="T5" fmla="*/ 0 h 450"/>
                <a:gd name="T6" fmla="*/ 0 w 467"/>
                <a:gd name="T7" fmla="*/ 0 h 450"/>
                <a:gd name="T8" fmla="*/ 0 w 467"/>
                <a:gd name="T9" fmla="*/ 0 h 450"/>
                <a:gd name="T10" fmla="*/ 0 w 467"/>
                <a:gd name="T11" fmla="*/ 0 h 450"/>
                <a:gd name="T12" fmla="*/ 0 w 467"/>
                <a:gd name="T13" fmla="*/ 0 h 450"/>
                <a:gd name="T14" fmla="*/ 0 w 467"/>
                <a:gd name="T15" fmla="*/ 0 h 4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67" h="450">
                  <a:moveTo>
                    <a:pt x="130" y="408"/>
                  </a:moveTo>
                  <a:lnTo>
                    <a:pt x="113" y="301"/>
                  </a:lnTo>
                  <a:lnTo>
                    <a:pt x="85" y="199"/>
                  </a:lnTo>
                  <a:lnTo>
                    <a:pt x="49" y="97"/>
                  </a:lnTo>
                  <a:lnTo>
                    <a:pt x="0" y="0"/>
                  </a:lnTo>
                  <a:lnTo>
                    <a:pt x="467" y="0"/>
                  </a:lnTo>
                  <a:lnTo>
                    <a:pt x="467" y="450"/>
                  </a:lnTo>
                  <a:lnTo>
                    <a:pt x="130" y="408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21" name="Freeform 189"/>
            <p:cNvSpPr>
              <a:spLocks/>
            </p:cNvSpPr>
            <p:nvPr/>
          </p:nvSpPr>
          <p:spPr bwMode="auto">
            <a:xfrm>
              <a:off x="4759" y="3413"/>
              <a:ext cx="14" cy="13"/>
            </a:xfrm>
            <a:custGeom>
              <a:avLst/>
              <a:gdLst>
                <a:gd name="T0" fmla="*/ 0 w 467"/>
                <a:gd name="T1" fmla="*/ 0 h 450"/>
                <a:gd name="T2" fmla="*/ 0 w 467"/>
                <a:gd name="T3" fmla="*/ 0 h 450"/>
                <a:gd name="T4" fmla="*/ 0 w 467"/>
                <a:gd name="T5" fmla="*/ 0 h 450"/>
                <a:gd name="T6" fmla="*/ 0 w 467"/>
                <a:gd name="T7" fmla="*/ 0 h 450"/>
                <a:gd name="T8" fmla="*/ 0 w 467"/>
                <a:gd name="T9" fmla="*/ 0 h 450"/>
                <a:gd name="T10" fmla="*/ 0 w 467"/>
                <a:gd name="T11" fmla="*/ 0 h 450"/>
                <a:gd name="T12" fmla="*/ 0 w 467"/>
                <a:gd name="T13" fmla="*/ 0 h 450"/>
                <a:gd name="T14" fmla="*/ 0 w 467"/>
                <a:gd name="T15" fmla="*/ 0 h 4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67" h="450">
                  <a:moveTo>
                    <a:pt x="130" y="408"/>
                  </a:moveTo>
                  <a:lnTo>
                    <a:pt x="113" y="301"/>
                  </a:lnTo>
                  <a:lnTo>
                    <a:pt x="85" y="199"/>
                  </a:lnTo>
                  <a:lnTo>
                    <a:pt x="49" y="97"/>
                  </a:lnTo>
                  <a:lnTo>
                    <a:pt x="0" y="0"/>
                  </a:lnTo>
                  <a:lnTo>
                    <a:pt x="467" y="0"/>
                  </a:lnTo>
                  <a:lnTo>
                    <a:pt x="467" y="450"/>
                  </a:lnTo>
                  <a:lnTo>
                    <a:pt x="130" y="40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22" name="Freeform 190"/>
            <p:cNvSpPr>
              <a:spLocks/>
            </p:cNvSpPr>
            <p:nvPr/>
          </p:nvSpPr>
          <p:spPr bwMode="auto">
            <a:xfrm>
              <a:off x="4762" y="3437"/>
              <a:ext cx="2" cy="1"/>
            </a:xfrm>
            <a:custGeom>
              <a:avLst/>
              <a:gdLst>
                <a:gd name="T0" fmla="*/ 0 w 96"/>
                <a:gd name="T1" fmla="*/ 0 h 11"/>
                <a:gd name="T2" fmla="*/ 0 w 96"/>
                <a:gd name="T3" fmla="*/ 0 h 11"/>
                <a:gd name="T4" fmla="*/ 0 w 96"/>
                <a:gd name="T5" fmla="*/ 0 h 11"/>
                <a:gd name="T6" fmla="*/ 0 w 96"/>
                <a:gd name="T7" fmla="*/ 0 h 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6" h="11">
                  <a:moveTo>
                    <a:pt x="5" y="0"/>
                  </a:moveTo>
                  <a:lnTo>
                    <a:pt x="96" y="11"/>
                  </a:lnTo>
                  <a:lnTo>
                    <a:pt x="0" y="11"/>
                  </a:lnTo>
                  <a:lnTo>
                    <a:pt x="5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23" name="Freeform 191"/>
            <p:cNvSpPr>
              <a:spLocks/>
            </p:cNvSpPr>
            <p:nvPr/>
          </p:nvSpPr>
          <p:spPr bwMode="auto">
            <a:xfrm>
              <a:off x="4762" y="3437"/>
              <a:ext cx="2" cy="1"/>
            </a:xfrm>
            <a:custGeom>
              <a:avLst/>
              <a:gdLst>
                <a:gd name="T0" fmla="*/ 0 w 96"/>
                <a:gd name="T1" fmla="*/ 0 h 11"/>
                <a:gd name="T2" fmla="*/ 0 w 96"/>
                <a:gd name="T3" fmla="*/ 0 h 11"/>
                <a:gd name="T4" fmla="*/ 0 w 96"/>
                <a:gd name="T5" fmla="*/ 0 h 11"/>
                <a:gd name="T6" fmla="*/ 0 w 96"/>
                <a:gd name="T7" fmla="*/ 0 h 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6" h="11">
                  <a:moveTo>
                    <a:pt x="5" y="0"/>
                  </a:moveTo>
                  <a:lnTo>
                    <a:pt x="96" y="11"/>
                  </a:lnTo>
                  <a:lnTo>
                    <a:pt x="0" y="11"/>
                  </a:lnTo>
                  <a:lnTo>
                    <a:pt x="5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24" name="Freeform 192"/>
            <p:cNvSpPr>
              <a:spLocks/>
            </p:cNvSpPr>
            <p:nvPr/>
          </p:nvSpPr>
          <p:spPr bwMode="auto">
            <a:xfrm>
              <a:off x="4756" y="3374"/>
              <a:ext cx="26" cy="35"/>
            </a:xfrm>
            <a:custGeom>
              <a:avLst/>
              <a:gdLst>
                <a:gd name="T0" fmla="*/ 0 w 918"/>
                <a:gd name="T1" fmla="*/ 0 h 1221"/>
                <a:gd name="T2" fmla="*/ 0 w 918"/>
                <a:gd name="T3" fmla="*/ 0 h 1221"/>
                <a:gd name="T4" fmla="*/ 0 w 918"/>
                <a:gd name="T5" fmla="*/ 0 h 12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18" h="1221">
                  <a:moveTo>
                    <a:pt x="0" y="1221"/>
                  </a:moveTo>
                  <a:lnTo>
                    <a:pt x="857" y="86"/>
                  </a:lnTo>
                  <a:lnTo>
                    <a:pt x="918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25" name="Line 193"/>
            <p:cNvSpPr>
              <a:spLocks noChangeShapeType="1"/>
            </p:cNvSpPr>
            <p:nvPr/>
          </p:nvSpPr>
          <p:spPr bwMode="auto">
            <a:xfrm>
              <a:off x="4780" y="3376"/>
              <a:ext cx="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26" name="Freeform 194"/>
            <p:cNvSpPr>
              <a:spLocks/>
            </p:cNvSpPr>
            <p:nvPr/>
          </p:nvSpPr>
          <p:spPr bwMode="auto">
            <a:xfrm>
              <a:off x="4769" y="3318"/>
              <a:ext cx="13" cy="57"/>
            </a:xfrm>
            <a:custGeom>
              <a:avLst/>
              <a:gdLst>
                <a:gd name="T0" fmla="*/ 0 w 460"/>
                <a:gd name="T1" fmla="*/ 0 h 1992"/>
                <a:gd name="T2" fmla="*/ 0 w 460"/>
                <a:gd name="T3" fmla="*/ 0 h 1992"/>
                <a:gd name="T4" fmla="*/ 0 w 460"/>
                <a:gd name="T5" fmla="*/ 0 h 199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60" h="1992">
                  <a:moveTo>
                    <a:pt x="0" y="1992"/>
                  </a:moveTo>
                  <a:lnTo>
                    <a:pt x="460" y="1380"/>
                  </a:lnTo>
                  <a:lnTo>
                    <a:pt x="460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27" name="Line 195"/>
            <p:cNvSpPr>
              <a:spLocks noChangeShapeType="1"/>
            </p:cNvSpPr>
            <p:nvPr/>
          </p:nvSpPr>
          <p:spPr bwMode="auto">
            <a:xfrm flipV="1">
              <a:off x="4792" y="3320"/>
              <a:ext cx="21" cy="1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28" name="Line 196"/>
            <p:cNvSpPr>
              <a:spLocks noChangeShapeType="1"/>
            </p:cNvSpPr>
            <p:nvPr/>
          </p:nvSpPr>
          <p:spPr bwMode="auto">
            <a:xfrm flipH="1">
              <a:off x="4795" y="3320"/>
              <a:ext cx="25" cy="2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29" name="Line 197"/>
            <p:cNvSpPr>
              <a:spLocks noChangeShapeType="1"/>
            </p:cNvSpPr>
            <p:nvPr/>
          </p:nvSpPr>
          <p:spPr bwMode="auto">
            <a:xfrm>
              <a:off x="4782" y="3374"/>
              <a:ext cx="1" cy="5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30" name="Freeform 198"/>
            <p:cNvSpPr>
              <a:spLocks/>
            </p:cNvSpPr>
            <p:nvPr/>
          </p:nvSpPr>
          <p:spPr bwMode="auto">
            <a:xfrm>
              <a:off x="4801" y="3442"/>
              <a:ext cx="43" cy="2"/>
            </a:xfrm>
            <a:custGeom>
              <a:avLst/>
              <a:gdLst>
                <a:gd name="T0" fmla="*/ 0 w 1501"/>
                <a:gd name="T1" fmla="*/ 0 h 86"/>
                <a:gd name="T2" fmla="*/ 0 w 1501"/>
                <a:gd name="T3" fmla="*/ 0 h 86"/>
                <a:gd name="T4" fmla="*/ 0 w 1501"/>
                <a:gd name="T5" fmla="*/ 0 h 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01" h="86">
                  <a:moveTo>
                    <a:pt x="0" y="0"/>
                  </a:moveTo>
                  <a:lnTo>
                    <a:pt x="669" y="86"/>
                  </a:lnTo>
                  <a:lnTo>
                    <a:pt x="1501" y="86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31" name="Line 199"/>
            <p:cNvSpPr>
              <a:spLocks noChangeShapeType="1"/>
            </p:cNvSpPr>
            <p:nvPr/>
          </p:nvSpPr>
          <p:spPr bwMode="auto">
            <a:xfrm flipH="1">
              <a:off x="4820" y="3430"/>
              <a:ext cx="24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32" name="Line 200"/>
            <p:cNvSpPr>
              <a:spLocks noChangeShapeType="1"/>
            </p:cNvSpPr>
            <p:nvPr/>
          </p:nvSpPr>
          <p:spPr bwMode="auto">
            <a:xfrm flipH="1" flipV="1">
              <a:off x="4782" y="3427"/>
              <a:ext cx="38" cy="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33" name="Freeform 201"/>
            <p:cNvSpPr>
              <a:spLocks/>
            </p:cNvSpPr>
            <p:nvPr/>
          </p:nvSpPr>
          <p:spPr bwMode="auto">
            <a:xfrm>
              <a:off x="4801" y="3442"/>
              <a:ext cx="91" cy="9"/>
            </a:xfrm>
            <a:custGeom>
              <a:avLst/>
              <a:gdLst>
                <a:gd name="T0" fmla="*/ 0 w 3165"/>
                <a:gd name="T1" fmla="*/ 0 h 334"/>
                <a:gd name="T2" fmla="*/ 0 w 3165"/>
                <a:gd name="T3" fmla="*/ 0 h 334"/>
                <a:gd name="T4" fmla="*/ 0 w 3165"/>
                <a:gd name="T5" fmla="*/ 0 h 33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65" h="334">
                  <a:moveTo>
                    <a:pt x="0" y="0"/>
                  </a:moveTo>
                  <a:lnTo>
                    <a:pt x="335" y="334"/>
                  </a:lnTo>
                  <a:lnTo>
                    <a:pt x="3165" y="334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34" name="Line 202"/>
            <p:cNvSpPr>
              <a:spLocks noChangeShapeType="1"/>
            </p:cNvSpPr>
            <p:nvPr/>
          </p:nvSpPr>
          <p:spPr bwMode="auto">
            <a:xfrm flipH="1" flipV="1">
              <a:off x="4839" y="3389"/>
              <a:ext cx="35" cy="3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35" name="Freeform 203"/>
            <p:cNvSpPr>
              <a:spLocks/>
            </p:cNvSpPr>
            <p:nvPr/>
          </p:nvSpPr>
          <p:spPr bwMode="auto">
            <a:xfrm>
              <a:off x="4820" y="3402"/>
              <a:ext cx="40" cy="21"/>
            </a:xfrm>
            <a:custGeom>
              <a:avLst/>
              <a:gdLst>
                <a:gd name="T0" fmla="*/ 0 w 1394"/>
                <a:gd name="T1" fmla="*/ 0 h 723"/>
                <a:gd name="T2" fmla="*/ 0 w 1394"/>
                <a:gd name="T3" fmla="*/ 0 h 723"/>
                <a:gd name="T4" fmla="*/ 0 w 1394"/>
                <a:gd name="T5" fmla="*/ 0 h 7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94" h="723">
                  <a:moveTo>
                    <a:pt x="667" y="0"/>
                  </a:moveTo>
                  <a:lnTo>
                    <a:pt x="1394" y="723"/>
                  </a:lnTo>
                  <a:lnTo>
                    <a:pt x="0" y="723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36" name="Line 204"/>
            <p:cNvSpPr>
              <a:spLocks noChangeShapeType="1"/>
            </p:cNvSpPr>
            <p:nvPr/>
          </p:nvSpPr>
          <p:spPr bwMode="auto">
            <a:xfrm flipV="1">
              <a:off x="4839" y="3402"/>
              <a:ext cx="1" cy="2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37" name="Line 205"/>
            <p:cNvSpPr>
              <a:spLocks noChangeShapeType="1"/>
            </p:cNvSpPr>
            <p:nvPr/>
          </p:nvSpPr>
          <p:spPr bwMode="auto">
            <a:xfrm>
              <a:off x="4820" y="3383"/>
              <a:ext cx="1" cy="6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38" name="Line 206"/>
            <p:cNvSpPr>
              <a:spLocks noChangeShapeType="1"/>
            </p:cNvSpPr>
            <p:nvPr/>
          </p:nvSpPr>
          <p:spPr bwMode="auto">
            <a:xfrm>
              <a:off x="4811" y="3451"/>
              <a:ext cx="1" cy="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39" name="Freeform 207"/>
            <p:cNvSpPr>
              <a:spLocks/>
            </p:cNvSpPr>
            <p:nvPr/>
          </p:nvSpPr>
          <p:spPr bwMode="auto">
            <a:xfrm>
              <a:off x="4782" y="3358"/>
              <a:ext cx="38" cy="25"/>
            </a:xfrm>
            <a:custGeom>
              <a:avLst/>
              <a:gdLst>
                <a:gd name="T0" fmla="*/ 0 w 1332"/>
                <a:gd name="T1" fmla="*/ 0 h 898"/>
                <a:gd name="T2" fmla="*/ 0 w 1332"/>
                <a:gd name="T3" fmla="*/ 0 h 898"/>
                <a:gd name="T4" fmla="*/ 0 w 1332"/>
                <a:gd name="T5" fmla="*/ 0 h 89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32" h="898">
                  <a:moveTo>
                    <a:pt x="1332" y="898"/>
                  </a:moveTo>
                  <a:lnTo>
                    <a:pt x="422" y="0"/>
                  </a:lnTo>
                  <a:lnTo>
                    <a:pt x="0" y="562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40" name="Line 208"/>
            <p:cNvSpPr>
              <a:spLocks noChangeShapeType="1"/>
            </p:cNvSpPr>
            <p:nvPr/>
          </p:nvSpPr>
          <p:spPr bwMode="auto">
            <a:xfrm flipH="1" flipV="1">
              <a:off x="4676" y="3369"/>
              <a:ext cx="93" cy="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41" name="Line 209"/>
            <p:cNvSpPr>
              <a:spLocks noChangeShapeType="1"/>
            </p:cNvSpPr>
            <p:nvPr/>
          </p:nvSpPr>
          <p:spPr bwMode="auto">
            <a:xfrm>
              <a:off x="4668" y="3393"/>
              <a:ext cx="10" cy="2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42" name="Line 210"/>
            <p:cNvSpPr>
              <a:spLocks noChangeShapeType="1"/>
            </p:cNvSpPr>
            <p:nvPr/>
          </p:nvSpPr>
          <p:spPr bwMode="auto">
            <a:xfrm flipH="1" flipV="1">
              <a:off x="4664" y="3400"/>
              <a:ext cx="8" cy="1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43" name="Freeform 211"/>
            <p:cNvSpPr>
              <a:spLocks/>
            </p:cNvSpPr>
            <p:nvPr/>
          </p:nvSpPr>
          <p:spPr bwMode="auto">
            <a:xfrm>
              <a:off x="4660" y="3418"/>
              <a:ext cx="3" cy="1"/>
            </a:xfrm>
            <a:custGeom>
              <a:avLst/>
              <a:gdLst>
                <a:gd name="T0" fmla="*/ 0 w 89"/>
                <a:gd name="T1" fmla="*/ 0 h 34"/>
                <a:gd name="T2" fmla="*/ 0 w 89"/>
                <a:gd name="T3" fmla="*/ 0 h 34"/>
                <a:gd name="T4" fmla="*/ 0 w 89"/>
                <a:gd name="T5" fmla="*/ 0 h 3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9" h="34">
                  <a:moveTo>
                    <a:pt x="89" y="34"/>
                  </a:moveTo>
                  <a:lnTo>
                    <a:pt x="47" y="14"/>
                  </a:lnTo>
                  <a:lnTo>
                    <a:pt x="0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44" name="Line 212"/>
            <p:cNvSpPr>
              <a:spLocks noChangeShapeType="1"/>
            </p:cNvSpPr>
            <p:nvPr/>
          </p:nvSpPr>
          <p:spPr bwMode="auto">
            <a:xfrm>
              <a:off x="4663" y="3419"/>
              <a:ext cx="1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45" name="Freeform 213"/>
            <p:cNvSpPr>
              <a:spLocks/>
            </p:cNvSpPr>
            <p:nvPr/>
          </p:nvSpPr>
          <p:spPr bwMode="auto">
            <a:xfrm>
              <a:off x="4666" y="3418"/>
              <a:ext cx="7" cy="7"/>
            </a:xfrm>
            <a:custGeom>
              <a:avLst/>
              <a:gdLst>
                <a:gd name="T0" fmla="*/ 0 w 248"/>
                <a:gd name="T1" fmla="*/ 0 h 251"/>
                <a:gd name="T2" fmla="*/ 0 w 248"/>
                <a:gd name="T3" fmla="*/ 0 h 251"/>
                <a:gd name="T4" fmla="*/ 0 w 248"/>
                <a:gd name="T5" fmla="*/ 0 h 251"/>
                <a:gd name="T6" fmla="*/ 0 w 248"/>
                <a:gd name="T7" fmla="*/ 0 h 251"/>
                <a:gd name="T8" fmla="*/ 0 w 248"/>
                <a:gd name="T9" fmla="*/ 0 h 251"/>
                <a:gd name="T10" fmla="*/ 0 w 248"/>
                <a:gd name="T11" fmla="*/ 0 h 251"/>
                <a:gd name="T12" fmla="*/ 0 w 248"/>
                <a:gd name="T13" fmla="*/ 0 h 251"/>
                <a:gd name="T14" fmla="*/ 0 w 248"/>
                <a:gd name="T15" fmla="*/ 0 h 251"/>
                <a:gd name="T16" fmla="*/ 0 w 248"/>
                <a:gd name="T17" fmla="*/ 0 h 251"/>
                <a:gd name="T18" fmla="*/ 0 w 248"/>
                <a:gd name="T19" fmla="*/ 0 h 251"/>
                <a:gd name="T20" fmla="*/ 0 w 248"/>
                <a:gd name="T21" fmla="*/ 0 h 251"/>
                <a:gd name="T22" fmla="*/ 0 w 248"/>
                <a:gd name="T23" fmla="*/ 0 h 251"/>
                <a:gd name="T24" fmla="*/ 0 w 248"/>
                <a:gd name="T25" fmla="*/ 0 h 251"/>
                <a:gd name="T26" fmla="*/ 0 w 248"/>
                <a:gd name="T27" fmla="*/ 0 h 251"/>
                <a:gd name="T28" fmla="*/ 0 w 248"/>
                <a:gd name="T29" fmla="*/ 0 h 251"/>
                <a:gd name="T30" fmla="*/ 0 w 248"/>
                <a:gd name="T31" fmla="*/ 0 h 251"/>
                <a:gd name="T32" fmla="*/ 0 w 248"/>
                <a:gd name="T33" fmla="*/ 0 h 251"/>
                <a:gd name="T34" fmla="*/ 0 w 248"/>
                <a:gd name="T35" fmla="*/ 0 h 251"/>
                <a:gd name="T36" fmla="*/ 0 w 248"/>
                <a:gd name="T37" fmla="*/ 0 h 251"/>
                <a:gd name="T38" fmla="*/ 0 w 248"/>
                <a:gd name="T39" fmla="*/ 0 h 251"/>
                <a:gd name="T40" fmla="*/ 0 w 248"/>
                <a:gd name="T41" fmla="*/ 0 h 251"/>
                <a:gd name="T42" fmla="*/ 0 w 248"/>
                <a:gd name="T43" fmla="*/ 0 h 251"/>
                <a:gd name="T44" fmla="*/ 0 w 248"/>
                <a:gd name="T45" fmla="*/ 0 h 251"/>
                <a:gd name="T46" fmla="*/ 0 w 248"/>
                <a:gd name="T47" fmla="*/ 0 h 251"/>
                <a:gd name="T48" fmla="*/ 0 w 248"/>
                <a:gd name="T49" fmla="*/ 0 h 25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48" h="251">
                  <a:moveTo>
                    <a:pt x="16" y="63"/>
                  </a:moveTo>
                  <a:lnTo>
                    <a:pt x="2" y="91"/>
                  </a:lnTo>
                  <a:lnTo>
                    <a:pt x="0" y="124"/>
                  </a:lnTo>
                  <a:lnTo>
                    <a:pt x="2" y="158"/>
                  </a:lnTo>
                  <a:lnTo>
                    <a:pt x="16" y="187"/>
                  </a:lnTo>
                  <a:lnTo>
                    <a:pt x="36" y="213"/>
                  </a:lnTo>
                  <a:lnTo>
                    <a:pt x="61" y="234"/>
                  </a:lnTo>
                  <a:lnTo>
                    <a:pt x="91" y="245"/>
                  </a:lnTo>
                  <a:lnTo>
                    <a:pt x="124" y="251"/>
                  </a:lnTo>
                  <a:lnTo>
                    <a:pt x="157" y="245"/>
                  </a:lnTo>
                  <a:lnTo>
                    <a:pt x="188" y="234"/>
                  </a:lnTo>
                  <a:lnTo>
                    <a:pt x="209" y="213"/>
                  </a:lnTo>
                  <a:lnTo>
                    <a:pt x="232" y="187"/>
                  </a:lnTo>
                  <a:lnTo>
                    <a:pt x="243" y="158"/>
                  </a:lnTo>
                  <a:lnTo>
                    <a:pt x="248" y="124"/>
                  </a:lnTo>
                  <a:lnTo>
                    <a:pt x="243" y="91"/>
                  </a:lnTo>
                  <a:lnTo>
                    <a:pt x="232" y="63"/>
                  </a:lnTo>
                  <a:lnTo>
                    <a:pt x="209" y="39"/>
                  </a:lnTo>
                  <a:lnTo>
                    <a:pt x="188" y="16"/>
                  </a:lnTo>
                  <a:lnTo>
                    <a:pt x="157" y="6"/>
                  </a:lnTo>
                  <a:lnTo>
                    <a:pt x="124" y="0"/>
                  </a:lnTo>
                  <a:lnTo>
                    <a:pt x="91" y="6"/>
                  </a:lnTo>
                  <a:lnTo>
                    <a:pt x="61" y="16"/>
                  </a:lnTo>
                  <a:lnTo>
                    <a:pt x="36" y="39"/>
                  </a:lnTo>
                  <a:lnTo>
                    <a:pt x="16" y="63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46" name="Freeform 214"/>
            <p:cNvSpPr>
              <a:spLocks/>
            </p:cNvSpPr>
            <p:nvPr/>
          </p:nvSpPr>
          <p:spPr bwMode="auto">
            <a:xfrm>
              <a:off x="4666" y="3418"/>
              <a:ext cx="7" cy="7"/>
            </a:xfrm>
            <a:custGeom>
              <a:avLst/>
              <a:gdLst>
                <a:gd name="T0" fmla="*/ 0 w 248"/>
                <a:gd name="T1" fmla="*/ 0 h 251"/>
                <a:gd name="T2" fmla="*/ 0 w 248"/>
                <a:gd name="T3" fmla="*/ 0 h 251"/>
                <a:gd name="T4" fmla="*/ 0 w 248"/>
                <a:gd name="T5" fmla="*/ 0 h 251"/>
                <a:gd name="T6" fmla="*/ 0 w 248"/>
                <a:gd name="T7" fmla="*/ 0 h 251"/>
                <a:gd name="T8" fmla="*/ 0 w 248"/>
                <a:gd name="T9" fmla="*/ 0 h 251"/>
                <a:gd name="T10" fmla="*/ 0 w 248"/>
                <a:gd name="T11" fmla="*/ 0 h 251"/>
                <a:gd name="T12" fmla="*/ 0 w 248"/>
                <a:gd name="T13" fmla="*/ 0 h 251"/>
                <a:gd name="T14" fmla="*/ 0 w 248"/>
                <a:gd name="T15" fmla="*/ 0 h 251"/>
                <a:gd name="T16" fmla="*/ 0 w 248"/>
                <a:gd name="T17" fmla="*/ 0 h 251"/>
                <a:gd name="T18" fmla="*/ 0 w 248"/>
                <a:gd name="T19" fmla="*/ 0 h 251"/>
                <a:gd name="T20" fmla="*/ 0 w 248"/>
                <a:gd name="T21" fmla="*/ 0 h 251"/>
                <a:gd name="T22" fmla="*/ 0 w 248"/>
                <a:gd name="T23" fmla="*/ 0 h 251"/>
                <a:gd name="T24" fmla="*/ 0 w 248"/>
                <a:gd name="T25" fmla="*/ 0 h 251"/>
                <a:gd name="T26" fmla="*/ 0 w 248"/>
                <a:gd name="T27" fmla="*/ 0 h 251"/>
                <a:gd name="T28" fmla="*/ 0 w 248"/>
                <a:gd name="T29" fmla="*/ 0 h 251"/>
                <a:gd name="T30" fmla="*/ 0 w 248"/>
                <a:gd name="T31" fmla="*/ 0 h 251"/>
                <a:gd name="T32" fmla="*/ 0 w 248"/>
                <a:gd name="T33" fmla="*/ 0 h 251"/>
                <a:gd name="T34" fmla="*/ 0 w 248"/>
                <a:gd name="T35" fmla="*/ 0 h 251"/>
                <a:gd name="T36" fmla="*/ 0 w 248"/>
                <a:gd name="T37" fmla="*/ 0 h 251"/>
                <a:gd name="T38" fmla="*/ 0 w 248"/>
                <a:gd name="T39" fmla="*/ 0 h 251"/>
                <a:gd name="T40" fmla="*/ 0 w 248"/>
                <a:gd name="T41" fmla="*/ 0 h 251"/>
                <a:gd name="T42" fmla="*/ 0 w 248"/>
                <a:gd name="T43" fmla="*/ 0 h 251"/>
                <a:gd name="T44" fmla="*/ 0 w 248"/>
                <a:gd name="T45" fmla="*/ 0 h 251"/>
                <a:gd name="T46" fmla="*/ 0 w 248"/>
                <a:gd name="T47" fmla="*/ 0 h 251"/>
                <a:gd name="T48" fmla="*/ 0 w 248"/>
                <a:gd name="T49" fmla="*/ 0 h 25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48" h="251">
                  <a:moveTo>
                    <a:pt x="16" y="63"/>
                  </a:moveTo>
                  <a:lnTo>
                    <a:pt x="2" y="91"/>
                  </a:lnTo>
                  <a:lnTo>
                    <a:pt x="0" y="124"/>
                  </a:lnTo>
                  <a:lnTo>
                    <a:pt x="2" y="158"/>
                  </a:lnTo>
                  <a:lnTo>
                    <a:pt x="16" y="187"/>
                  </a:lnTo>
                  <a:lnTo>
                    <a:pt x="36" y="213"/>
                  </a:lnTo>
                  <a:lnTo>
                    <a:pt x="61" y="234"/>
                  </a:lnTo>
                  <a:lnTo>
                    <a:pt x="91" y="245"/>
                  </a:lnTo>
                  <a:lnTo>
                    <a:pt x="124" y="251"/>
                  </a:lnTo>
                  <a:lnTo>
                    <a:pt x="157" y="245"/>
                  </a:lnTo>
                  <a:lnTo>
                    <a:pt x="188" y="234"/>
                  </a:lnTo>
                  <a:lnTo>
                    <a:pt x="209" y="213"/>
                  </a:lnTo>
                  <a:lnTo>
                    <a:pt x="232" y="187"/>
                  </a:lnTo>
                  <a:lnTo>
                    <a:pt x="243" y="158"/>
                  </a:lnTo>
                  <a:lnTo>
                    <a:pt x="248" y="124"/>
                  </a:lnTo>
                  <a:lnTo>
                    <a:pt x="243" y="91"/>
                  </a:lnTo>
                  <a:lnTo>
                    <a:pt x="232" y="63"/>
                  </a:lnTo>
                  <a:lnTo>
                    <a:pt x="209" y="39"/>
                  </a:lnTo>
                  <a:lnTo>
                    <a:pt x="188" y="16"/>
                  </a:lnTo>
                  <a:lnTo>
                    <a:pt x="157" y="6"/>
                  </a:lnTo>
                  <a:lnTo>
                    <a:pt x="124" y="0"/>
                  </a:lnTo>
                  <a:lnTo>
                    <a:pt x="91" y="6"/>
                  </a:lnTo>
                  <a:lnTo>
                    <a:pt x="61" y="16"/>
                  </a:lnTo>
                  <a:lnTo>
                    <a:pt x="36" y="39"/>
                  </a:lnTo>
                  <a:lnTo>
                    <a:pt x="16" y="63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47" name="Line 215"/>
            <p:cNvSpPr>
              <a:spLocks noChangeShapeType="1"/>
            </p:cNvSpPr>
            <p:nvPr/>
          </p:nvSpPr>
          <p:spPr bwMode="auto">
            <a:xfrm>
              <a:off x="4673" y="3437"/>
              <a:ext cx="1" cy="1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48" name="Line 216"/>
            <p:cNvSpPr>
              <a:spLocks noChangeShapeType="1"/>
            </p:cNvSpPr>
            <p:nvPr/>
          </p:nvSpPr>
          <p:spPr bwMode="auto">
            <a:xfrm flipH="1" flipV="1">
              <a:off x="4642" y="3369"/>
              <a:ext cx="9" cy="1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49" name="Freeform 217"/>
            <p:cNvSpPr>
              <a:spLocks/>
            </p:cNvSpPr>
            <p:nvPr/>
          </p:nvSpPr>
          <p:spPr bwMode="auto">
            <a:xfrm>
              <a:off x="4549" y="3307"/>
              <a:ext cx="72" cy="54"/>
            </a:xfrm>
            <a:custGeom>
              <a:avLst/>
              <a:gdLst>
                <a:gd name="T0" fmla="*/ 0 w 2498"/>
                <a:gd name="T1" fmla="*/ 0 h 1882"/>
                <a:gd name="T2" fmla="*/ 0 w 2498"/>
                <a:gd name="T3" fmla="*/ 0 h 1882"/>
                <a:gd name="T4" fmla="*/ 0 w 2498"/>
                <a:gd name="T5" fmla="*/ 0 h 1882"/>
                <a:gd name="T6" fmla="*/ 0 w 2498"/>
                <a:gd name="T7" fmla="*/ 0 h 1882"/>
                <a:gd name="T8" fmla="*/ 0 w 2498"/>
                <a:gd name="T9" fmla="*/ 0 h 1882"/>
                <a:gd name="T10" fmla="*/ 0 w 2498"/>
                <a:gd name="T11" fmla="*/ 0 h 1882"/>
                <a:gd name="T12" fmla="*/ 0 w 2498"/>
                <a:gd name="T13" fmla="*/ 0 h 1882"/>
                <a:gd name="T14" fmla="*/ 0 w 2498"/>
                <a:gd name="T15" fmla="*/ 0 h 1882"/>
                <a:gd name="T16" fmla="*/ 0 w 2498"/>
                <a:gd name="T17" fmla="*/ 0 h 1882"/>
                <a:gd name="T18" fmla="*/ 0 w 2498"/>
                <a:gd name="T19" fmla="*/ 0 h 1882"/>
                <a:gd name="T20" fmla="*/ 0 w 2498"/>
                <a:gd name="T21" fmla="*/ 0 h 1882"/>
                <a:gd name="T22" fmla="*/ 0 w 2498"/>
                <a:gd name="T23" fmla="*/ 0 h 1882"/>
                <a:gd name="T24" fmla="*/ 0 w 2498"/>
                <a:gd name="T25" fmla="*/ 0 h 1882"/>
                <a:gd name="T26" fmla="*/ 0 w 2498"/>
                <a:gd name="T27" fmla="*/ 0 h 1882"/>
                <a:gd name="T28" fmla="*/ 0 w 2498"/>
                <a:gd name="T29" fmla="*/ 0 h 1882"/>
                <a:gd name="T30" fmla="*/ 0 w 2498"/>
                <a:gd name="T31" fmla="*/ 0 h 1882"/>
                <a:gd name="T32" fmla="*/ 0 w 2498"/>
                <a:gd name="T33" fmla="*/ 0 h 1882"/>
                <a:gd name="T34" fmla="*/ 0 w 2498"/>
                <a:gd name="T35" fmla="*/ 0 h 1882"/>
                <a:gd name="T36" fmla="*/ 0 w 2498"/>
                <a:gd name="T37" fmla="*/ 0 h 1882"/>
                <a:gd name="T38" fmla="*/ 0 w 2498"/>
                <a:gd name="T39" fmla="*/ 0 h 1882"/>
                <a:gd name="T40" fmla="*/ 0 w 2498"/>
                <a:gd name="T41" fmla="*/ 0 h 1882"/>
                <a:gd name="T42" fmla="*/ 0 w 2498"/>
                <a:gd name="T43" fmla="*/ 0 h 1882"/>
                <a:gd name="T44" fmla="*/ 0 w 2498"/>
                <a:gd name="T45" fmla="*/ 0 h 1882"/>
                <a:gd name="T46" fmla="*/ 0 w 2498"/>
                <a:gd name="T47" fmla="*/ 0 h 1882"/>
                <a:gd name="T48" fmla="*/ 0 w 2498"/>
                <a:gd name="T49" fmla="*/ 0 h 1882"/>
                <a:gd name="T50" fmla="*/ 0 w 2498"/>
                <a:gd name="T51" fmla="*/ 0 h 1882"/>
                <a:gd name="T52" fmla="*/ 0 w 2498"/>
                <a:gd name="T53" fmla="*/ 0 h 1882"/>
                <a:gd name="T54" fmla="*/ 0 w 2498"/>
                <a:gd name="T55" fmla="*/ 0 h 188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498" h="1882">
                  <a:moveTo>
                    <a:pt x="2498" y="1882"/>
                  </a:moveTo>
                  <a:lnTo>
                    <a:pt x="0" y="1882"/>
                  </a:lnTo>
                  <a:lnTo>
                    <a:pt x="1833" y="223"/>
                  </a:lnTo>
                  <a:lnTo>
                    <a:pt x="1846" y="210"/>
                  </a:lnTo>
                  <a:lnTo>
                    <a:pt x="1871" y="231"/>
                  </a:lnTo>
                  <a:lnTo>
                    <a:pt x="1898" y="243"/>
                  </a:lnTo>
                  <a:lnTo>
                    <a:pt x="1932" y="249"/>
                  </a:lnTo>
                  <a:lnTo>
                    <a:pt x="1965" y="243"/>
                  </a:lnTo>
                  <a:lnTo>
                    <a:pt x="1996" y="231"/>
                  </a:lnTo>
                  <a:lnTo>
                    <a:pt x="2020" y="210"/>
                  </a:lnTo>
                  <a:lnTo>
                    <a:pt x="2042" y="185"/>
                  </a:lnTo>
                  <a:lnTo>
                    <a:pt x="2053" y="158"/>
                  </a:lnTo>
                  <a:lnTo>
                    <a:pt x="2059" y="124"/>
                  </a:lnTo>
                  <a:lnTo>
                    <a:pt x="2053" y="91"/>
                  </a:lnTo>
                  <a:lnTo>
                    <a:pt x="2042" y="61"/>
                  </a:lnTo>
                  <a:lnTo>
                    <a:pt x="2020" y="33"/>
                  </a:lnTo>
                  <a:lnTo>
                    <a:pt x="1996" y="14"/>
                  </a:lnTo>
                  <a:lnTo>
                    <a:pt x="1965" y="3"/>
                  </a:lnTo>
                  <a:lnTo>
                    <a:pt x="1932" y="0"/>
                  </a:lnTo>
                  <a:lnTo>
                    <a:pt x="1898" y="3"/>
                  </a:lnTo>
                  <a:lnTo>
                    <a:pt x="1871" y="14"/>
                  </a:lnTo>
                  <a:lnTo>
                    <a:pt x="1846" y="33"/>
                  </a:lnTo>
                  <a:lnTo>
                    <a:pt x="1824" y="61"/>
                  </a:lnTo>
                  <a:lnTo>
                    <a:pt x="1813" y="91"/>
                  </a:lnTo>
                  <a:lnTo>
                    <a:pt x="1807" y="124"/>
                  </a:lnTo>
                  <a:lnTo>
                    <a:pt x="1813" y="158"/>
                  </a:lnTo>
                  <a:lnTo>
                    <a:pt x="1824" y="185"/>
                  </a:lnTo>
                  <a:lnTo>
                    <a:pt x="1846" y="21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50" name="Line 218"/>
            <p:cNvSpPr>
              <a:spLocks noChangeShapeType="1"/>
            </p:cNvSpPr>
            <p:nvPr/>
          </p:nvSpPr>
          <p:spPr bwMode="auto">
            <a:xfrm>
              <a:off x="4608" y="3310"/>
              <a:ext cx="9" cy="3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51" name="Line 219"/>
            <p:cNvSpPr>
              <a:spLocks noChangeShapeType="1"/>
            </p:cNvSpPr>
            <p:nvPr/>
          </p:nvSpPr>
          <p:spPr bwMode="auto">
            <a:xfrm flipH="1" flipV="1">
              <a:off x="4577" y="3296"/>
              <a:ext cx="29" cy="1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52" name="Freeform 220"/>
            <p:cNvSpPr>
              <a:spLocks/>
            </p:cNvSpPr>
            <p:nvPr/>
          </p:nvSpPr>
          <p:spPr bwMode="auto">
            <a:xfrm>
              <a:off x="4544" y="3356"/>
              <a:ext cx="9" cy="5"/>
            </a:xfrm>
            <a:custGeom>
              <a:avLst/>
              <a:gdLst>
                <a:gd name="T0" fmla="*/ 0 w 287"/>
                <a:gd name="T1" fmla="*/ 0 h 165"/>
                <a:gd name="T2" fmla="*/ 0 w 287"/>
                <a:gd name="T3" fmla="*/ 0 h 165"/>
                <a:gd name="T4" fmla="*/ 0 w 287"/>
                <a:gd name="T5" fmla="*/ 0 h 165"/>
                <a:gd name="T6" fmla="*/ 0 w 287"/>
                <a:gd name="T7" fmla="*/ 0 h 165"/>
                <a:gd name="T8" fmla="*/ 0 w 287"/>
                <a:gd name="T9" fmla="*/ 0 h 165"/>
                <a:gd name="T10" fmla="*/ 0 w 287"/>
                <a:gd name="T11" fmla="*/ 0 h 165"/>
                <a:gd name="T12" fmla="*/ 0 w 287"/>
                <a:gd name="T13" fmla="*/ 0 h 165"/>
                <a:gd name="T14" fmla="*/ 0 w 287"/>
                <a:gd name="T15" fmla="*/ 0 h 165"/>
                <a:gd name="T16" fmla="*/ 0 w 287"/>
                <a:gd name="T17" fmla="*/ 0 h 165"/>
                <a:gd name="T18" fmla="*/ 0 w 287"/>
                <a:gd name="T19" fmla="*/ 0 h 1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87" h="165">
                  <a:moveTo>
                    <a:pt x="287" y="47"/>
                  </a:moveTo>
                  <a:lnTo>
                    <a:pt x="251" y="19"/>
                  </a:lnTo>
                  <a:lnTo>
                    <a:pt x="210" y="6"/>
                  </a:lnTo>
                  <a:lnTo>
                    <a:pt x="166" y="0"/>
                  </a:lnTo>
                  <a:lnTo>
                    <a:pt x="124" y="6"/>
                  </a:lnTo>
                  <a:lnTo>
                    <a:pt x="85" y="19"/>
                  </a:lnTo>
                  <a:lnTo>
                    <a:pt x="49" y="47"/>
                  </a:lnTo>
                  <a:lnTo>
                    <a:pt x="21" y="83"/>
                  </a:lnTo>
                  <a:lnTo>
                    <a:pt x="5" y="125"/>
                  </a:lnTo>
                  <a:lnTo>
                    <a:pt x="0" y="165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53" name="Line 221"/>
            <p:cNvSpPr>
              <a:spLocks noChangeShapeType="1"/>
            </p:cNvSpPr>
            <p:nvPr/>
          </p:nvSpPr>
          <p:spPr bwMode="auto">
            <a:xfrm>
              <a:off x="4544" y="3361"/>
              <a:ext cx="1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54" name="Freeform 222"/>
            <p:cNvSpPr>
              <a:spLocks/>
            </p:cNvSpPr>
            <p:nvPr/>
          </p:nvSpPr>
          <p:spPr bwMode="auto">
            <a:xfrm>
              <a:off x="4545" y="3358"/>
              <a:ext cx="9" cy="8"/>
            </a:xfrm>
            <a:custGeom>
              <a:avLst/>
              <a:gdLst>
                <a:gd name="T0" fmla="*/ 0 w 326"/>
                <a:gd name="T1" fmla="*/ 0 h 286"/>
                <a:gd name="T2" fmla="*/ 0 w 326"/>
                <a:gd name="T3" fmla="*/ 0 h 286"/>
                <a:gd name="T4" fmla="*/ 0 w 326"/>
                <a:gd name="T5" fmla="*/ 0 h 286"/>
                <a:gd name="T6" fmla="*/ 0 w 326"/>
                <a:gd name="T7" fmla="*/ 0 h 286"/>
                <a:gd name="T8" fmla="*/ 0 w 326"/>
                <a:gd name="T9" fmla="*/ 0 h 286"/>
                <a:gd name="T10" fmla="*/ 0 w 326"/>
                <a:gd name="T11" fmla="*/ 0 h 286"/>
                <a:gd name="T12" fmla="*/ 0 w 326"/>
                <a:gd name="T13" fmla="*/ 0 h 286"/>
                <a:gd name="T14" fmla="*/ 0 w 326"/>
                <a:gd name="T15" fmla="*/ 0 h 286"/>
                <a:gd name="T16" fmla="*/ 0 w 326"/>
                <a:gd name="T17" fmla="*/ 0 h 286"/>
                <a:gd name="T18" fmla="*/ 0 w 326"/>
                <a:gd name="T19" fmla="*/ 0 h 286"/>
                <a:gd name="T20" fmla="*/ 0 w 326"/>
                <a:gd name="T21" fmla="*/ 0 h 286"/>
                <a:gd name="T22" fmla="*/ 0 w 326"/>
                <a:gd name="T23" fmla="*/ 0 h 286"/>
                <a:gd name="T24" fmla="*/ 0 w 326"/>
                <a:gd name="T25" fmla="*/ 0 h 286"/>
                <a:gd name="T26" fmla="*/ 0 w 326"/>
                <a:gd name="T27" fmla="*/ 0 h 286"/>
                <a:gd name="T28" fmla="*/ 0 w 326"/>
                <a:gd name="T29" fmla="*/ 0 h 28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26" h="286">
                  <a:moveTo>
                    <a:pt x="0" y="159"/>
                  </a:moveTo>
                  <a:lnTo>
                    <a:pt x="16" y="201"/>
                  </a:lnTo>
                  <a:lnTo>
                    <a:pt x="44" y="237"/>
                  </a:lnTo>
                  <a:lnTo>
                    <a:pt x="80" y="262"/>
                  </a:lnTo>
                  <a:lnTo>
                    <a:pt x="119" y="281"/>
                  </a:lnTo>
                  <a:lnTo>
                    <a:pt x="161" y="286"/>
                  </a:lnTo>
                  <a:lnTo>
                    <a:pt x="205" y="281"/>
                  </a:lnTo>
                  <a:lnTo>
                    <a:pt x="246" y="262"/>
                  </a:lnTo>
                  <a:lnTo>
                    <a:pt x="282" y="237"/>
                  </a:lnTo>
                  <a:lnTo>
                    <a:pt x="307" y="201"/>
                  </a:lnTo>
                  <a:lnTo>
                    <a:pt x="324" y="159"/>
                  </a:lnTo>
                  <a:lnTo>
                    <a:pt x="326" y="118"/>
                  </a:lnTo>
                  <a:lnTo>
                    <a:pt x="324" y="78"/>
                  </a:lnTo>
                  <a:lnTo>
                    <a:pt x="307" y="36"/>
                  </a:lnTo>
                  <a:lnTo>
                    <a:pt x="282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55" name="Line 223"/>
            <p:cNvSpPr>
              <a:spLocks noChangeShapeType="1"/>
            </p:cNvSpPr>
            <p:nvPr/>
          </p:nvSpPr>
          <p:spPr bwMode="auto">
            <a:xfrm>
              <a:off x="4473" y="3394"/>
              <a:ext cx="1" cy="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56" name="Freeform 224"/>
            <p:cNvSpPr>
              <a:spLocks/>
            </p:cNvSpPr>
            <p:nvPr/>
          </p:nvSpPr>
          <p:spPr bwMode="auto">
            <a:xfrm>
              <a:off x="4708" y="3366"/>
              <a:ext cx="52" cy="22"/>
            </a:xfrm>
            <a:custGeom>
              <a:avLst/>
              <a:gdLst>
                <a:gd name="T0" fmla="*/ 0 w 1821"/>
                <a:gd name="T1" fmla="*/ 0 h 739"/>
                <a:gd name="T2" fmla="*/ 0 w 1821"/>
                <a:gd name="T3" fmla="*/ 0 h 739"/>
                <a:gd name="T4" fmla="*/ 0 w 1821"/>
                <a:gd name="T5" fmla="*/ 0 h 739"/>
                <a:gd name="T6" fmla="*/ 0 w 1821"/>
                <a:gd name="T7" fmla="*/ 0 h 739"/>
                <a:gd name="T8" fmla="*/ 0 w 1821"/>
                <a:gd name="T9" fmla="*/ 0 h 7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21" h="739">
                  <a:moveTo>
                    <a:pt x="0" y="165"/>
                  </a:moveTo>
                  <a:lnTo>
                    <a:pt x="13" y="0"/>
                  </a:lnTo>
                  <a:lnTo>
                    <a:pt x="1678" y="113"/>
                  </a:lnTo>
                  <a:lnTo>
                    <a:pt x="1666" y="279"/>
                  </a:lnTo>
                  <a:lnTo>
                    <a:pt x="1821" y="73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57" name="Line 225"/>
            <p:cNvSpPr>
              <a:spLocks noChangeShapeType="1"/>
            </p:cNvSpPr>
            <p:nvPr/>
          </p:nvSpPr>
          <p:spPr bwMode="auto">
            <a:xfrm flipH="1">
              <a:off x="4749" y="3375"/>
              <a:ext cx="20" cy="2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58" name="Freeform 226"/>
            <p:cNvSpPr>
              <a:spLocks/>
            </p:cNvSpPr>
            <p:nvPr/>
          </p:nvSpPr>
          <p:spPr bwMode="auto">
            <a:xfrm>
              <a:off x="4789" y="3372"/>
              <a:ext cx="9" cy="10"/>
            </a:xfrm>
            <a:custGeom>
              <a:avLst/>
              <a:gdLst>
                <a:gd name="T0" fmla="*/ 0 w 335"/>
                <a:gd name="T1" fmla="*/ 0 h 330"/>
                <a:gd name="T2" fmla="*/ 0 w 335"/>
                <a:gd name="T3" fmla="*/ 0 h 330"/>
                <a:gd name="T4" fmla="*/ 0 w 335"/>
                <a:gd name="T5" fmla="*/ 0 h 330"/>
                <a:gd name="T6" fmla="*/ 0 w 335"/>
                <a:gd name="T7" fmla="*/ 0 h 330"/>
                <a:gd name="T8" fmla="*/ 0 w 335"/>
                <a:gd name="T9" fmla="*/ 0 h 330"/>
                <a:gd name="T10" fmla="*/ 0 w 335"/>
                <a:gd name="T11" fmla="*/ 0 h 330"/>
                <a:gd name="T12" fmla="*/ 0 w 335"/>
                <a:gd name="T13" fmla="*/ 0 h 330"/>
                <a:gd name="T14" fmla="*/ 0 w 335"/>
                <a:gd name="T15" fmla="*/ 0 h 330"/>
                <a:gd name="T16" fmla="*/ 0 w 335"/>
                <a:gd name="T17" fmla="*/ 0 h 330"/>
                <a:gd name="T18" fmla="*/ 0 w 335"/>
                <a:gd name="T19" fmla="*/ 0 h 330"/>
                <a:gd name="T20" fmla="*/ 0 w 335"/>
                <a:gd name="T21" fmla="*/ 0 h 330"/>
                <a:gd name="T22" fmla="*/ 0 w 335"/>
                <a:gd name="T23" fmla="*/ 0 h 330"/>
                <a:gd name="T24" fmla="*/ 0 w 335"/>
                <a:gd name="T25" fmla="*/ 0 h 330"/>
                <a:gd name="T26" fmla="*/ 0 w 335"/>
                <a:gd name="T27" fmla="*/ 0 h 330"/>
                <a:gd name="T28" fmla="*/ 0 w 335"/>
                <a:gd name="T29" fmla="*/ 0 h 330"/>
                <a:gd name="T30" fmla="*/ 0 w 335"/>
                <a:gd name="T31" fmla="*/ 0 h 330"/>
                <a:gd name="T32" fmla="*/ 0 w 335"/>
                <a:gd name="T33" fmla="*/ 0 h 330"/>
                <a:gd name="T34" fmla="*/ 0 w 335"/>
                <a:gd name="T35" fmla="*/ 0 h 330"/>
                <a:gd name="T36" fmla="*/ 0 w 335"/>
                <a:gd name="T37" fmla="*/ 0 h 330"/>
                <a:gd name="T38" fmla="*/ 0 w 335"/>
                <a:gd name="T39" fmla="*/ 0 h 330"/>
                <a:gd name="T40" fmla="*/ 0 w 335"/>
                <a:gd name="T41" fmla="*/ 0 h 330"/>
                <a:gd name="T42" fmla="*/ 0 w 335"/>
                <a:gd name="T43" fmla="*/ 0 h 330"/>
                <a:gd name="T44" fmla="*/ 0 w 335"/>
                <a:gd name="T45" fmla="*/ 0 h 330"/>
                <a:gd name="T46" fmla="*/ 0 w 335"/>
                <a:gd name="T47" fmla="*/ 0 h 330"/>
                <a:gd name="T48" fmla="*/ 0 w 335"/>
                <a:gd name="T49" fmla="*/ 0 h 33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35" h="330">
                  <a:moveTo>
                    <a:pt x="51" y="284"/>
                  </a:moveTo>
                  <a:lnTo>
                    <a:pt x="84" y="312"/>
                  </a:lnTo>
                  <a:lnTo>
                    <a:pt x="125" y="325"/>
                  </a:lnTo>
                  <a:lnTo>
                    <a:pt x="167" y="330"/>
                  </a:lnTo>
                  <a:lnTo>
                    <a:pt x="211" y="325"/>
                  </a:lnTo>
                  <a:lnTo>
                    <a:pt x="250" y="312"/>
                  </a:lnTo>
                  <a:lnTo>
                    <a:pt x="286" y="284"/>
                  </a:lnTo>
                  <a:lnTo>
                    <a:pt x="310" y="250"/>
                  </a:lnTo>
                  <a:lnTo>
                    <a:pt x="330" y="209"/>
                  </a:lnTo>
                  <a:lnTo>
                    <a:pt x="335" y="166"/>
                  </a:lnTo>
                  <a:lnTo>
                    <a:pt x="330" y="124"/>
                  </a:lnTo>
                  <a:lnTo>
                    <a:pt x="310" y="83"/>
                  </a:lnTo>
                  <a:lnTo>
                    <a:pt x="286" y="50"/>
                  </a:lnTo>
                  <a:lnTo>
                    <a:pt x="250" y="22"/>
                  </a:lnTo>
                  <a:lnTo>
                    <a:pt x="211" y="5"/>
                  </a:lnTo>
                  <a:lnTo>
                    <a:pt x="167" y="0"/>
                  </a:lnTo>
                  <a:lnTo>
                    <a:pt x="125" y="5"/>
                  </a:lnTo>
                  <a:lnTo>
                    <a:pt x="84" y="22"/>
                  </a:lnTo>
                  <a:lnTo>
                    <a:pt x="51" y="50"/>
                  </a:lnTo>
                  <a:lnTo>
                    <a:pt x="23" y="83"/>
                  </a:lnTo>
                  <a:lnTo>
                    <a:pt x="7" y="124"/>
                  </a:lnTo>
                  <a:lnTo>
                    <a:pt x="0" y="166"/>
                  </a:lnTo>
                  <a:lnTo>
                    <a:pt x="7" y="209"/>
                  </a:lnTo>
                  <a:lnTo>
                    <a:pt x="23" y="250"/>
                  </a:lnTo>
                  <a:lnTo>
                    <a:pt x="51" y="284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59" name="Freeform 227"/>
            <p:cNvSpPr>
              <a:spLocks/>
            </p:cNvSpPr>
            <p:nvPr/>
          </p:nvSpPr>
          <p:spPr bwMode="auto">
            <a:xfrm>
              <a:off x="4789" y="3372"/>
              <a:ext cx="9" cy="10"/>
            </a:xfrm>
            <a:custGeom>
              <a:avLst/>
              <a:gdLst>
                <a:gd name="T0" fmla="*/ 0 w 335"/>
                <a:gd name="T1" fmla="*/ 0 h 330"/>
                <a:gd name="T2" fmla="*/ 0 w 335"/>
                <a:gd name="T3" fmla="*/ 0 h 330"/>
                <a:gd name="T4" fmla="*/ 0 w 335"/>
                <a:gd name="T5" fmla="*/ 0 h 330"/>
                <a:gd name="T6" fmla="*/ 0 w 335"/>
                <a:gd name="T7" fmla="*/ 0 h 330"/>
                <a:gd name="T8" fmla="*/ 0 w 335"/>
                <a:gd name="T9" fmla="*/ 0 h 330"/>
                <a:gd name="T10" fmla="*/ 0 w 335"/>
                <a:gd name="T11" fmla="*/ 0 h 330"/>
                <a:gd name="T12" fmla="*/ 0 w 335"/>
                <a:gd name="T13" fmla="*/ 0 h 330"/>
                <a:gd name="T14" fmla="*/ 0 w 335"/>
                <a:gd name="T15" fmla="*/ 0 h 330"/>
                <a:gd name="T16" fmla="*/ 0 w 335"/>
                <a:gd name="T17" fmla="*/ 0 h 330"/>
                <a:gd name="T18" fmla="*/ 0 w 335"/>
                <a:gd name="T19" fmla="*/ 0 h 330"/>
                <a:gd name="T20" fmla="*/ 0 w 335"/>
                <a:gd name="T21" fmla="*/ 0 h 330"/>
                <a:gd name="T22" fmla="*/ 0 w 335"/>
                <a:gd name="T23" fmla="*/ 0 h 330"/>
                <a:gd name="T24" fmla="*/ 0 w 335"/>
                <a:gd name="T25" fmla="*/ 0 h 330"/>
                <a:gd name="T26" fmla="*/ 0 w 335"/>
                <a:gd name="T27" fmla="*/ 0 h 330"/>
                <a:gd name="T28" fmla="*/ 0 w 335"/>
                <a:gd name="T29" fmla="*/ 0 h 330"/>
                <a:gd name="T30" fmla="*/ 0 w 335"/>
                <a:gd name="T31" fmla="*/ 0 h 330"/>
                <a:gd name="T32" fmla="*/ 0 w 335"/>
                <a:gd name="T33" fmla="*/ 0 h 330"/>
                <a:gd name="T34" fmla="*/ 0 w 335"/>
                <a:gd name="T35" fmla="*/ 0 h 330"/>
                <a:gd name="T36" fmla="*/ 0 w 335"/>
                <a:gd name="T37" fmla="*/ 0 h 330"/>
                <a:gd name="T38" fmla="*/ 0 w 335"/>
                <a:gd name="T39" fmla="*/ 0 h 330"/>
                <a:gd name="T40" fmla="*/ 0 w 335"/>
                <a:gd name="T41" fmla="*/ 0 h 330"/>
                <a:gd name="T42" fmla="*/ 0 w 335"/>
                <a:gd name="T43" fmla="*/ 0 h 330"/>
                <a:gd name="T44" fmla="*/ 0 w 335"/>
                <a:gd name="T45" fmla="*/ 0 h 330"/>
                <a:gd name="T46" fmla="*/ 0 w 335"/>
                <a:gd name="T47" fmla="*/ 0 h 330"/>
                <a:gd name="T48" fmla="*/ 0 w 335"/>
                <a:gd name="T49" fmla="*/ 0 h 33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35" h="330">
                  <a:moveTo>
                    <a:pt x="51" y="284"/>
                  </a:moveTo>
                  <a:lnTo>
                    <a:pt x="84" y="312"/>
                  </a:lnTo>
                  <a:lnTo>
                    <a:pt x="125" y="325"/>
                  </a:lnTo>
                  <a:lnTo>
                    <a:pt x="167" y="330"/>
                  </a:lnTo>
                  <a:lnTo>
                    <a:pt x="211" y="325"/>
                  </a:lnTo>
                  <a:lnTo>
                    <a:pt x="250" y="312"/>
                  </a:lnTo>
                  <a:lnTo>
                    <a:pt x="286" y="284"/>
                  </a:lnTo>
                  <a:lnTo>
                    <a:pt x="310" y="250"/>
                  </a:lnTo>
                  <a:lnTo>
                    <a:pt x="330" y="209"/>
                  </a:lnTo>
                  <a:lnTo>
                    <a:pt x="335" y="166"/>
                  </a:lnTo>
                  <a:lnTo>
                    <a:pt x="330" y="124"/>
                  </a:lnTo>
                  <a:lnTo>
                    <a:pt x="310" y="83"/>
                  </a:lnTo>
                  <a:lnTo>
                    <a:pt x="286" y="50"/>
                  </a:lnTo>
                  <a:lnTo>
                    <a:pt x="250" y="22"/>
                  </a:lnTo>
                  <a:lnTo>
                    <a:pt x="211" y="5"/>
                  </a:lnTo>
                  <a:lnTo>
                    <a:pt x="167" y="0"/>
                  </a:lnTo>
                  <a:lnTo>
                    <a:pt x="125" y="5"/>
                  </a:lnTo>
                  <a:lnTo>
                    <a:pt x="84" y="22"/>
                  </a:lnTo>
                  <a:lnTo>
                    <a:pt x="51" y="50"/>
                  </a:lnTo>
                  <a:lnTo>
                    <a:pt x="23" y="83"/>
                  </a:lnTo>
                  <a:lnTo>
                    <a:pt x="7" y="124"/>
                  </a:lnTo>
                  <a:lnTo>
                    <a:pt x="0" y="166"/>
                  </a:lnTo>
                  <a:lnTo>
                    <a:pt x="7" y="209"/>
                  </a:lnTo>
                  <a:lnTo>
                    <a:pt x="23" y="250"/>
                  </a:lnTo>
                  <a:lnTo>
                    <a:pt x="51" y="284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60" name="Line 228"/>
            <p:cNvSpPr>
              <a:spLocks noChangeShapeType="1"/>
            </p:cNvSpPr>
            <p:nvPr/>
          </p:nvSpPr>
          <p:spPr bwMode="auto">
            <a:xfrm flipV="1">
              <a:off x="4789" y="3365"/>
              <a:ext cx="1" cy="1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61" name="Freeform 229"/>
            <p:cNvSpPr>
              <a:spLocks/>
            </p:cNvSpPr>
            <p:nvPr/>
          </p:nvSpPr>
          <p:spPr bwMode="auto">
            <a:xfrm>
              <a:off x="4794" y="3328"/>
              <a:ext cx="45" cy="61"/>
            </a:xfrm>
            <a:custGeom>
              <a:avLst/>
              <a:gdLst>
                <a:gd name="T0" fmla="*/ 0 w 1577"/>
                <a:gd name="T1" fmla="*/ 0 h 2134"/>
                <a:gd name="T2" fmla="*/ 0 w 1577"/>
                <a:gd name="T3" fmla="*/ 0 h 2134"/>
                <a:gd name="T4" fmla="*/ 0 w 1577"/>
                <a:gd name="T5" fmla="*/ 0 h 2134"/>
                <a:gd name="T6" fmla="*/ 0 w 1577"/>
                <a:gd name="T7" fmla="*/ 0 h 2134"/>
                <a:gd name="T8" fmla="*/ 0 w 1577"/>
                <a:gd name="T9" fmla="*/ 0 h 2134"/>
                <a:gd name="T10" fmla="*/ 0 w 1577"/>
                <a:gd name="T11" fmla="*/ 0 h 21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77" h="2134">
                  <a:moveTo>
                    <a:pt x="0" y="1042"/>
                  </a:moveTo>
                  <a:lnTo>
                    <a:pt x="202" y="775"/>
                  </a:lnTo>
                  <a:lnTo>
                    <a:pt x="910" y="1475"/>
                  </a:lnTo>
                  <a:lnTo>
                    <a:pt x="1577" y="2134"/>
                  </a:lnTo>
                  <a:lnTo>
                    <a:pt x="1577" y="0"/>
                  </a:lnTo>
                  <a:lnTo>
                    <a:pt x="910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62" name="Line 230"/>
            <p:cNvSpPr>
              <a:spLocks noChangeShapeType="1"/>
            </p:cNvSpPr>
            <p:nvPr/>
          </p:nvSpPr>
          <p:spPr bwMode="auto">
            <a:xfrm flipH="1" flipV="1">
              <a:off x="4813" y="3320"/>
              <a:ext cx="3" cy="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63" name="Line 231"/>
            <p:cNvSpPr>
              <a:spLocks noChangeShapeType="1"/>
            </p:cNvSpPr>
            <p:nvPr/>
          </p:nvSpPr>
          <p:spPr bwMode="auto">
            <a:xfrm>
              <a:off x="4820" y="3318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64" name="Line 232"/>
            <p:cNvSpPr>
              <a:spLocks noChangeShapeType="1"/>
            </p:cNvSpPr>
            <p:nvPr/>
          </p:nvSpPr>
          <p:spPr bwMode="auto">
            <a:xfrm>
              <a:off x="4820" y="3383"/>
              <a:ext cx="19" cy="1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65" name="Line 233"/>
            <p:cNvSpPr>
              <a:spLocks noChangeShapeType="1"/>
            </p:cNvSpPr>
            <p:nvPr/>
          </p:nvSpPr>
          <p:spPr bwMode="auto">
            <a:xfrm>
              <a:off x="4844" y="3423"/>
              <a:ext cx="1" cy="2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66" name="Line 234"/>
            <p:cNvSpPr>
              <a:spLocks noChangeShapeType="1"/>
            </p:cNvSpPr>
            <p:nvPr/>
          </p:nvSpPr>
          <p:spPr bwMode="auto">
            <a:xfrm flipV="1">
              <a:off x="4858" y="3423"/>
              <a:ext cx="1" cy="2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67" name="Freeform 235"/>
            <p:cNvSpPr>
              <a:spLocks/>
            </p:cNvSpPr>
            <p:nvPr/>
          </p:nvSpPr>
          <p:spPr bwMode="auto">
            <a:xfrm>
              <a:off x="4858" y="3423"/>
              <a:ext cx="19" cy="7"/>
            </a:xfrm>
            <a:custGeom>
              <a:avLst/>
              <a:gdLst>
                <a:gd name="T0" fmla="*/ 0 w 664"/>
                <a:gd name="T1" fmla="*/ 0 h 250"/>
                <a:gd name="T2" fmla="*/ 0 w 664"/>
                <a:gd name="T3" fmla="*/ 0 h 250"/>
                <a:gd name="T4" fmla="*/ 0 w 664"/>
                <a:gd name="T5" fmla="*/ 0 h 250"/>
                <a:gd name="T6" fmla="*/ 0 w 664"/>
                <a:gd name="T7" fmla="*/ 0 h 250"/>
                <a:gd name="T8" fmla="*/ 0 w 664"/>
                <a:gd name="T9" fmla="*/ 0 h 250"/>
                <a:gd name="T10" fmla="*/ 0 w 664"/>
                <a:gd name="T11" fmla="*/ 0 h 250"/>
                <a:gd name="T12" fmla="*/ 0 w 664"/>
                <a:gd name="T13" fmla="*/ 0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64" h="250">
                  <a:moveTo>
                    <a:pt x="62" y="0"/>
                  </a:moveTo>
                  <a:lnTo>
                    <a:pt x="533" y="0"/>
                  </a:lnTo>
                  <a:lnTo>
                    <a:pt x="664" y="0"/>
                  </a:lnTo>
                  <a:lnTo>
                    <a:pt x="664" y="128"/>
                  </a:lnTo>
                  <a:lnTo>
                    <a:pt x="664" y="250"/>
                  </a:lnTo>
                  <a:lnTo>
                    <a:pt x="313" y="250"/>
                  </a:lnTo>
                  <a:lnTo>
                    <a:pt x="0" y="25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68" name="Freeform 236"/>
            <p:cNvSpPr>
              <a:spLocks/>
            </p:cNvSpPr>
            <p:nvPr/>
          </p:nvSpPr>
          <p:spPr bwMode="auto">
            <a:xfrm>
              <a:off x="4867" y="3426"/>
              <a:ext cx="29" cy="26"/>
            </a:xfrm>
            <a:custGeom>
              <a:avLst/>
              <a:gdLst>
                <a:gd name="T0" fmla="*/ 0 w 1006"/>
                <a:gd name="T1" fmla="*/ 0 h 885"/>
                <a:gd name="T2" fmla="*/ 0 w 1006"/>
                <a:gd name="T3" fmla="*/ 0 h 885"/>
                <a:gd name="T4" fmla="*/ 0 w 1006"/>
                <a:gd name="T5" fmla="*/ 0 h 885"/>
                <a:gd name="T6" fmla="*/ 0 w 1006"/>
                <a:gd name="T7" fmla="*/ 0 h 88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06" h="885">
                  <a:moveTo>
                    <a:pt x="0" y="122"/>
                  </a:moveTo>
                  <a:lnTo>
                    <a:pt x="774" y="885"/>
                  </a:lnTo>
                  <a:lnTo>
                    <a:pt x="1006" y="651"/>
                  </a:lnTo>
                  <a:lnTo>
                    <a:pt x="351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69" name="Line 237"/>
            <p:cNvSpPr>
              <a:spLocks noChangeShapeType="1"/>
            </p:cNvSpPr>
            <p:nvPr/>
          </p:nvSpPr>
          <p:spPr bwMode="auto">
            <a:xfrm flipH="1">
              <a:off x="4858" y="3444"/>
              <a:ext cx="24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70" name="Line 238"/>
            <p:cNvSpPr>
              <a:spLocks noChangeShapeType="1"/>
            </p:cNvSpPr>
            <p:nvPr/>
          </p:nvSpPr>
          <p:spPr bwMode="auto">
            <a:xfrm flipV="1">
              <a:off x="4892" y="3451"/>
              <a:ext cx="1" cy="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71" name="Line 239"/>
            <p:cNvSpPr>
              <a:spLocks noChangeShapeType="1"/>
            </p:cNvSpPr>
            <p:nvPr/>
          </p:nvSpPr>
          <p:spPr bwMode="auto">
            <a:xfrm flipH="1">
              <a:off x="4820" y="3352"/>
              <a:ext cx="1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72" name="Freeform 240"/>
            <p:cNvSpPr>
              <a:spLocks/>
            </p:cNvSpPr>
            <p:nvPr/>
          </p:nvSpPr>
          <p:spPr bwMode="auto">
            <a:xfrm>
              <a:off x="4802" y="3342"/>
              <a:ext cx="18" cy="3"/>
            </a:xfrm>
            <a:custGeom>
              <a:avLst/>
              <a:gdLst>
                <a:gd name="T0" fmla="*/ 0 w 647"/>
                <a:gd name="T1" fmla="*/ 0 h 136"/>
                <a:gd name="T2" fmla="*/ 0 w 647"/>
                <a:gd name="T3" fmla="*/ 0 h 136"/>
                <a:gd name="T4" fmla="*/ 0 w 647"/>
                <a:gd name="T5" fmla="*/ 0 h 1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7" h="136">
                  <a:moveTo>
                    <a:pt x="647" y="20"/>
                  </a:moveTo>
                  <a:lnTo>
                    <a:pt x="125" y="136"/>
                  </a:lnTo>
                  <a:lnTo>
                    <a:pt x="0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73" name="Freeform 241"/>
            <p:cNvSpPr>
              <a:spLocks/>
            </p:cNvSpPr>
            <p:nvPr/>
          </p:nvSpPr>
          <p:spPr bwMode="auto">
            <a:xfrm>
              <a:off x="4794" y="3339"/>
              <a:ext cx="9" cy="9"/>
            </a:xfrm>
            <a:custGeom>
              <a:avLst/>
              <a:gdLst>
                <a:gd name="T0" fmla="*/ 0 w 331"/>
                <a:gd name="T1" fmla="*/ 0 h 331"/>
                <a:gd name="T2" fmla="*/ 0 w 331"/>
                <a:gd name="T3" fmla="*/ 0 h 331"/>
                <a:gd name="T4" fmla="*/ 0 w 331"/>
                <a:gd name="T5" fmla="*/ 0 h 331"/>
                <a:gd name="T6" fmla="*/ 0 w 331"/>
                <a:gd name="T7" fmla="*/ 0 h 331"/>
                <a:gd name="T8" fmla="*/ 0 w 331"/>
                <a:gd name="T9" fmla="*/ 0 h 331"/>
                <a:gd name="T10" fmla="*/ 0 w 331"/>
                <a:gd name="T11" fmla="*/ 0 h 331"/>
                <a:gd name="T12" fmla="*/ 0 w 331"/>
                <a:gd name="T13" fmla="*/ 0 h 331"/>
                <a:gd name="T14" fmla="*/ 0 w 331"/>
                <a:gd name="T15" fmla="*/ 0 h 331"/>
                <a:gd name="T16" fmla="*/ 0 w 331"/>
                <a:gd name="T17" fmla="*/ 0 h 331"/>
                <a:gd name="T18" fmla="*/ 0 w 331"/>
                <a:gd name="T19" fmla="*/ 0 h 331"/>
                <a:gd name="T20" fmla="*/ 0 w 331"/>
                <a:gd name="T21" fmla="*/ 0 h 331"/>
                <a:gd name="T22" fmla="*/ 0 w 331"/>
                <a:gd name="T23" fmla="*/ 0 h 331"/>
                <a:gd name="T24" fmla="*/ 0 w 331"/>
                <a:gd name="T25" fmla="*/ 0 h 331"/>
                <a:gd name="T26" fmla="*/ 0 w 331"/>
                <a:gd name="T27" fmla="*/ 0 h 331"/>
                <a:gd name="T28" fmla="*/ 0 w 331"/>
                <a:gd name="T29" fmla="*/ 0 h 331"/>
                <a:gd name="T30" fmla="*/ 0 w 331"/>
                <a:gd name="T31" fmla="*/ 0 h 331"/>
                <a:gd name="T32" fmla="*/ 0 w 331"/>
                <a:gd name="T33" fmla="*/ 0 h 331"/>
                <a:gd name="T34" fmla="*/ 0 w 331"/>
                <a:gd name="T35" fmla="*/ 0 h 331"/>
                <a:gd name="T36" fmla="*/ 0 w 331"/>
                <a:gd name="T37" fmla="*/ 0 h 331"/>
                <a:gd name="T38" fmla="*/ 0 w 331"/>
                <a:gd name="T39" fmla="*/ 0 h 331"/>
                <a:gd name="T40" fmla="*/ 0 w 331"/>
                <a:gd name="T41" fmla="*/ 0 h 331"/>
                <a:gd name="T42" fmla="*/ 0 w 331"/>
                <a:gd name="T43" fmla="*/ 0 h 331"/>
                <a:gd name="T44" fmla="*/ 0 w 331"/>
                <a:gd name="T45" fmla="*/ 0 h 331"/>
                <a:gd name="T46" fmla="*/ 0 w 331"/>
                <a:gd name="T47" fmla="*/ 0 h 331"/>
                <a:gd name="T48" fmla="*/ 0 w 331"/>
                <a:gd name="T49" fmla="*/ 0 h 3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31" h="331">
                  <a:moveTo>
                    <a:pt x="310" y="85"/>
                  </a:moveTo>
                  <a:lnTo>
                    <a:pt x="282" y="50"/>
                  </a:lnTo>
                  <a:lnTo>
                    <a:pt x="246" y="22"/>
                  </a:lnTo>
                  <a:lnTo>
                    <a:pt x="210" y="6"/>
                  </a:lnTo>
                  <a:lnTo>
                    <a:pt x="166" y="0"/>
                  </a:lnTo>
                  <a:lnTo>
                    <a:pt x="122" y="6"/>
                  </a:lnTo>
                  <a:lnTo>
                    <a:pt x="80" y="22"/>
                  </a:lnTo>
                  <a:lnTo>
                    <a:pt x="50" y="50"/>
                  </a:lnTo>
                  <a:lnTo>
                    <a:pt x="22" y="85"/>
                  </a:lnTo>
                  <a:lnTo>
                    <a:pt x="5" y="121"/>
                  </a:lnTo>
                  <a:lnTo>
                    <a:pt x="0" y="166"/>
                  </a:lnTo>
                  <a:lnTo>
                    <a:pt x="5" y="210"/>
                  </a:lnTo>
                  <a:lnTo>
                    <a:pt x="22" y="251"/>
                  </a:lnTo>
                  <a:lnTo>
                    <a:pt x="50" y="284"/>
                  </a:lnTo>
                  <a:lnTo>
                    <a:pt x="80" y="309"/>
                  </a:lnTo>
                  <a:lnTo>
                    <a:pt x="122" y="326"/>
                  </a:lnTo>
                  <a:lnTo>
                    <a:pt x="166" y="331"/>
                  </a:lnTo>
                  <a:lnTo>
                    <a:pt x="210" y="326"/>
                  </a:lnTo>
                  <a:lnTo>
                    <a:pt x="246" y="309"/>
                  </a:lnTo>
                  <a:lnTo>
                    <a:pt x="282" y="284"/>
                  </a:lnTo>
                  <a:lnTo>
                    <a:pt x="310" y="251"/>
                  </a:lnTo>
                  <a:lnTo>
                    <a:pt x="326" y="210"/>
                  </a:lnTo>
                  <a:lnTo>
                    <a:pt x="331" y="166"/>
                  </a:lnTo>
                  <a:lnTo>
                    <a:pt x="326" y="121"/>
                  </a:lnTo>
                  <a:lnTo>
                    <a:pt x="310" y="85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74" name="Freeform 242"/>
            <p:cNvSpPr>
              <a:spLocks/>
            </p:cNvSpPr>
            <p:nvPr/>
          </p:nvSpPr>
          <p:spPr bwMode="auto">
            <a:xfrm>
              <a:off x="4794" y="3339"/>
              <a:ext cx="9" cy="9"/>
            </a:xfrm>
            <a:custGeom>
              <a:avLst/>
              <a:gdLst>
                <a:gd name="T0" fmla="*/ 0 w 331"/>
                <a:gd name="T1" fmla="*/ 0 h 331"/>
                <a:gd name="T2" fmla="*/ 0 w 331"/>
                <a:gd name="T3" fmla="*/ 0 h 331"/>
                <a:gd name="T4" fmla="*/ 0 w 331"/>
                <a:gd name="T5" fmla="*/ 0 h 331"/>
                <a:gd name="T6" fmla="*/ 0 w 331"/>
                <a:gd name="T7" fmla="*/ 0 h 331"/>
                <a:gd name="T8" fmla="*/ 0 w 331"/>
                <a:gd name="T9" fmla="*/ 0 h 331"/>
                <a:gd name="T10" fmla="*/ 0 w 331"/>
                <a:gd name="T11" fmla="*/ 0 h 331"/>
                <a:gd name="T12" fmla="*/ 0 w 331"/>
                <a:gd name="T13" fmla="*/ 0 h 331"/>
                <a:gd name="T14" fmla="*/ 0 w 331"/>
                <a:gd name="T15" fmla="*/ 0 h 331"/>
                <a:gd name="T16" fmla="*/ 0 w 331"/>
                <a:gd name="T17" fmla="*/ 0 h 331"/>
                <a:gd name="T18" fmla="*/ 0 w 331"/>
                <a:gd name="T19" fmla="*/ 0 h 331"/>
                <a:gd name="T20" fmla="*/ 0 w 331"/>
                <a:gd name="T21" fmla="*/ 0 h 331"/>
                <a:gd name="T22" fmla="*/ 0 w 331"/>
                <a:gd name="T23" fmla="*/ 0 h 331"/>
                <a:gd name="T24" fmla="*/ 0 w 331"/>
                <a:gd name="T25" fmla="*/ 0 h 331"/>
                <a:gd name="T26" fmla="*/ 0 w 331"/>
                <a:gd name="T27" fmla="*/ 0 h 331"/>
                <a:gd name="T28" fmla="*/ 0 w 331"/>
                <a:gd name="T29" fmla="*/ 0 h 331"/>
                <a:gd name="T30" fmla="*/ 0 w 331"/>
                <a:gd name="T31" fmla="*/ 0 h 331"/>
                <a:gd name="T32" fmla="*/ 0 w 331"/>
                <a:gd name="T33" fmla="*/ 0 h 331"/>
                <a:gd name="T34" fmla="*/ 0 w 331"/>
                <a:gd name="T35" fmla="*/ 0 h 331"/>
                <a:gd name="T36" fmla="*/ 0 w 331"/>
                <a:gd name="T37" fmla="*/ 0 h 331"/>
                <a:gd name="T38" fmla="*/ 0 w 331"/>
                <a:gd name="T39" fmla="*/ 0 h 331"/>
                <a:gd name="T40" fmla="*/ 0 w 331"/>
                <a:gd name="T41" fmla="*/ 0 h 331"/>
                <a:gd name="T42" fmla="*/ 0 w 331"/>
                <a:gd name="T43" fmla="*/ 0 h 331"/>
                <a:gd name="T44" fmla="*/ 0 w 331"/>
                <a:gd name="T45" fmla="*/ 0 h 331"/>
                <a:gd name="T46" fmla="*/ 0 w 331"/>
                <a:gd name="T47" fmla="*/ 0 h 331"/>
                <a:gd name="T48" fmla="*/ 0 w 331"/>
                <a:gd name="T49" fmla="*/ 0 h 3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31" h="331">
                  <a:moveTo>
                    <a:pt x="310" y="85"/>
                  </a:moveTo>
                  <a:lnTo>
                    <a:pt x="282" y="50"/>
                  </a:lnTo>
                  <a:lnTo>
                    <a:pt x="246" y="22"/>
                  </a:lnTo>
                  <a:lnTo>
                    <a:pt x="210" y="6"/>
                  </a:lnTo>
                  <a:lnTo>
                    <a:pt x="166" y="0"/>
                  </a:lnTo>
                  <a:lnTo>
                    <a:pt x="122" y="6"/>
                  </a:lnTo>
                  <a:lnTo>
                    <a:pt x="80" y="22"/>
                  </a:lnTo>
                  <a:lnTo>
                    <a:pt x="50" y="50"/>
                  </a:lnTo>
                  <a:lnTo>
                    <a:pt x="22" y="85"/>
                  </a:lnTo>
                  <a:lnTo>
                    <a:pt x="5" y="121"/>
                  </a:lnTo>
                  <a:lnTo>
                    <a:pt x="0" y="166"/>
                  </a:lnTo>
                  <a:lnTo>
                    <a:pt x="5" y="210"/>
                  </a:lnTo>
                  <a:lnTo>
                    <a:pt x="22" y="251"/>
                  </a:lnTo>
                  <a:lnTo>
                    <a:pt x="50" y="284"/>
                  </a:lnTo>
                  <a:lnTo>
                    <a:pt x="80" y="309"/>
                  </a:lnTo>
                  <a:lnTo>
                    <a:pt x="122" y="326"/>
                  </a:lnTo>
                  <a:lnTo>
                    <a:pt x="166" y="331"/>
                  </a:lnTo>
                  <a:lnTo>
                    <a:pt x="210" y="326"/>
                  </a:lnTo>
                  <a:lnTo>
                    <a:pt x="246" y="309"/>
                  </a:lnTo>
                  <a:lnTo>
                    <a:pt x="282" y="284"/>
                  </a:lnTo>
                  <a:lnTo>
                    <a:pt x="310" y="251"/>
                  </a:lnTo>
                  <a:lnTo>
                    <a:pt x="326" y="210"/>
                  </a:lnTo>
                  <a:lnTo>
                    <a:pt x="331" y="166"/>
                  </a:lnTo>
                  <a:lnTo>
                    <a:pt x="326" y="121"/>
                  </a:lnTo>
                  <a:lnTo>
                    <a:pt x="310" y="85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75" name="Line 243"/>
            <p:cNvSpPr>
              <a:spLocks noChangeShapeType="1"/>
            </p:cNvSpPr>
            <p:nvPr/>
          </p:nvSpPr>
          <p:spPr bwMode="auto">
            <a:xfrm flipH="1" flipV="1">
              <a:off x="4792" y="3337"/>
              <a:ext cx="3" cy="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76" name="Line 244"/>
            <p:cNvSpPr>
              <a:spLocks noChangeShapeType="1"/>
            </p:cNvSpPr>
            <p:nvPr/>
          </p:nvSpPr>
          <p:spPr bwMode="auto">
            <a:xfrm>
              <a:off x="4792" y="3344"/>
              <a:ext cx="8" cy="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77" name="Line 245"/>
            <p:cNvSpPr>
              <a:spLocks noChangeShapeType="1"/>
            </p:cNvSpPr>
            <p:nvPr/>
          </p:nvSpPr>
          <p:spPr bwMode="auto">
            <a:xfrm flipH="1">
              <a:off x="4782" y="3344"/>
              <a:ext cx="10" cy="1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78" name="Line 246"/>
            <p:cNvSpPr>
              <a:spLocks noChangeShapeType="1"/>
            </p:cNvSpPr>
            <p:nvPr/>
          </p:nvSpPr>
          <p:spPr bwMode="auto">
            <a:xfrm>
              <a:off x="4782" y="3318"/>
              <a:ext cx="38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79" name="Line 247"/>
            <p:cNvSpPr>
              <a:spLocks noChangeShapeType="1"/>
            </p:cNvSpPr>
            <p:nvPr/>
          </p:nvSpPr>
          <p:spPr bwMode="auto">
            <a:xfrm>
              <a:off x="4820" y="3342"/>
              <a:ext cx="1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80" name="Line 248"/>
            <p:cNvSpPr>
              <a:spLocks noChangeShapeType="1"/>
            </p:cNvSpPr>
            <p:nvPr/>
          </p:nvSpPr>
          <p:spPr bwMode="auto">
            <a:xfrm>
              <a:off x="4426" y="3455"/>
              <a:ext cx="46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92256" name="Text Box 249"/>
          <p:cNvSpPr txBox="1">
            <a:spLocks noChangeArrowheads="1"/>
          </p:cNvSpPr>
          <p:nvPr/>
        </p:nvSpPr>
        <p:spPr bwMode="auto">
          <a:xfrm>
            <a:off x="328613" y="2219325"/>
            <a:ext cx="598487" cy="133350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18000" rIns="18000" bIns="18000">
            <a:spAutoFit/>
            <a:flatTx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">
                <a:solidFill>
                  <a:srgbClr val="000000"/>
                </a:solidFill>
                <a:latin typeface="Times New Roman" panose="02020603050405020304" pitchFamily="18" charset="0"/>
              </a:rPr>
              <a:t>TRANSPONDER</a:t>
            </a:r>
          </a:p>
        </p:txBody>
      </p:sp>
      <p:sp>
        <p:nvSpPr>
          <p:cNvPr id="92257" name="Text Box 250"/>
          <p:cNvSpPr txBox="1">
            <a:spLocks noChangeArrowheads="1"/>
          </p:cNvSpPr>
          <p:nvPr/>
        </p:nvSpPr>
        <p:spPr bwMode="auto">
          <a:xfrm>
            <a:off x="309563" y="2473325"/>
            <a:ext cx="635000" cy="133350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18000" rIns="18000" bIns="18000">
            <a:spAutoFit/>
            <a:flatTx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">
                <a:solidFill>
                  <a:srgbClr val="000000"/>
                </a:solidFill>
                <a:latin typeface="Times New Roman" panose="02020603050405020304" pitchFamily="18" charset="0"/>
              </a:rPr>
              <a:t>INTERROGATOR</a:t>
            </a:r>
          </a:p>
        </p:txBody>
      </p:sp>
      <p:sp>
        <p:nvSpPr>
          <p:cNvPr id="92258" name="Freeform 251"/>
          <p:cNvSpPr>
            <a:spLocks/>
          </p:cNvSpPr>
          <p:nvPr/>
        </p:nvSpPr>
        <p:spPr bwMode="auto">
          <a:xfrm flipV="1">
            <a:off x="8048625" y="5827713"/>
            <a:ext cx="381000" cy="241300"/>
          </a:xfrm>
          <a:custGeom>
            <a:avLst/>
            <a:gdLst>
              <a:gd name="T0" fmla="*/ 0 w 192"/>
              <a:gd name="T1" fmla="*/ 0 h 96"/>
              <a:gd name="T2" fmla="*/ 0 w 192"/>
              <a:gd name="T3" fmla="*/ 2147483646 h 96"/>
              <a:gd name="T4" fmla="*/ 2147483646 w 192"/>
              <a:gd name="T5" fmla="*/ 2147483646 h 96"/>
              <a:gd name="T6" fmla="*/ 2147483646 w 192"/>
              <a:gd name="T7" fmla="*/ 0 h 9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2" h="96">
                <a:moveTo>
                  <a:pt x="0" y="0"/>
                </a:moveTo>
                <a:lnTo>
                  <a:pt x="0" y="96"/>
                </a:lnTo>
                <a:lnTo>
                  <a:pt x="192" y="96"/>
                </a:lnTo>
                <a:lnTo>
                  <a:pt x="192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59" name="Text Box 252"/>
          <p:cNvSpPr txBox="1">
            <a:spLocks noChangeArrowheads="1"/>
          </p:cNvSpPr>
          <p:nvPr/>
        </p:nvSpPr>
        <p:spPr bwMode="auto">
          <a:xfrm>
            <a:off x="1304925" y="4837113"/>
            <a:ext cx="27463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BTS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RAM</a:t>
            </a:r>
          </a:p>
        </p:txBody>
      </p:sp>
      <p:grpSp>
        <p:nvGrpSpPr>
          <p:cNvPr id="92260" name="Group 253"/>
          <p:cNvGrpSpPr>
            <a:grpSpLocks noChangeAspect="1"/>
          </p:cNvGrpSpPr>
          <p:nvPr/>
        </p:nvGrpSpPr>
        <p:grpSpPr bwMode="auto">
          <a:xfrm>
            <a:off x="6365875" y="5554663"/>
            <a:ext cx="403225" cy="361950"/>
            <a:chOff x="4104" y="660"/>
            <a:chExt cx="280" cy="251"/>
          </a:xfrm>
        </p:grpSpPr>
        <p:sp>
          <p:nvSpPr>
            <p:cNvPr id="92412" name="Line 254"/>
            <p:cNvSpPr>
              <a:spLocks noChangeAspect="1" noChangeShapeType="1"/>
            </p:cNvSpPr>
            <p:nvPr/>
          </p:nvSpPr>
          <p:spPr bwMode="auto">
            <a:xfrm flipV="1">
              <a:off x="4355" y="872"/>
              <a:ext cx="0" cy="1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413" name="Freeform 255"/>
            <p:cNvSpPr>
              <a:spLocks noChangeAspect="1"/>
            </p:cNvSpPr>
            <p:nvPr/>
          </p:nvSpPr>
          <p:spPr bwMode="auto">
            <a:xfrm>
              <a:off x="4341" y="825"/>
              <a:ext cx="43" cy="56"/>
            </a:xfrm>
            <a:custGeom>
              <a:avLst/>
              <a:gdLst>
                <a:gd name="T0" fmla="*/ 9 w 43"/>
                <a:gd name="T1" fmla="*/ 55 h 56"/>
                <a:gd name="T2" fmla="*/ 42 w 43"/>
                <a:gd name="T3" fmla="*/ 25 h 56"/>
                <a:gd name="T4" fmla="*/ 42 w 43"/>
                <a:gd name="T5" fmla="*/ 1 h 56"/>
                <a:gd name="T6" fmla="*/ 0 w 43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" h="56">
                  <a:moveTo>
                    <a:pt x="9" y="55"/>
                  </a:moveTo>
                  <a:lnTo>
                    <a:pt x="42" y="25"/>
                  </a:lnTo>
                  <a:lnTo>
                    <a:pt x="42" y="1"/>
                  </a:lnTo>
                  <a:lnTo>
                    <a:pt x="0" y="0"/>
                  </a:lnTo>
                </a:path>
              </a:pathLst>
            </a:custGeom>
            <a:noFill/>
            <a:ln w="635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14" name="Freeform 256"/>
            <p:cNvSpPr>
              <a:spLocks noChangeAspect="1"/>
            </p:cNvSpPr>
            <p:nvPr/>
          </p:nvSpPr>
          <p:spPr bwMode="auto">
            <a:xfrm>
              <a:off x="4160" y="660"/>
              <a:ext cx="224" cy="158"/>
            </a:xfrm>
            <a:custGeom>
              <a:avLst/>
              <a:gdLst>
                <a:gd name="T0" fmla="*/ 180 w 224"/>
                <a:gd name="T1" fmla="*/ 156 h 158"/>
                <a:gd name="T2" fmla="*/ 223 w 224"/>
                <a:gd name="T3" fmla="*/ 138 h 158"/>
                <a:gd name="T4" fmla="*/ 223 w 224"/>
                <a:gd name="T5" fmla="*/ 24 h 158"/>
                <a:gd name="T6" fmla="*/ 181 w 224"/>
                <a:gd name="T7" fmla="*/ 2 h 158"/>
                <a:gd name="T8" fmla="*/ 179 w 224"/>
                <a:gd name="T9" fmla="*/ 1 h 158"/>
                <a:gd name="T10" fmla="*/ 5 w 224"/>
                <a:gd name="T11" fmla="*/ 0 h 158"/>
                <a:gd name="T12" fmla="*/ 3 w 224"/>
                <a:gd name="T13" fmla="*/ 0 h 158"/>
                <a:gd name="T14" fmla="*/ 1 w 224"/>
                <a:gd name="T15" fmla="*/ 2 h 158"/>
                <a:gd name="T16" fmla="*/ 0 w 224"/>
                <a:gd name="T17" fmla="*/ 5 h 158"/>
                <a:gd name="T18" fmla="*/ 0 w 224"/>
                <a:gd name="T19" fmla="*/ 149 h 158"/>
                <a:gd name="T20" fmla="*/ 1 w 224"/>
                <a:gd name="T21" fmla="*/ 151 h 158"/>
                <a:gd name="T22" fmla="*/ 3 w 224"/>
                <a:gd name="T23" fmla="*/ 153 h 158"/>
                <a:gd name="T24" fmla="*/ 6 w 224"/>
                <a:gd name="T25" fmla="*/ 154 h 158"/>
                <a:gd name="T26" fmla="*/ 179 w 224"/>
                <a:gd name="T27" fmla="*/ 157 h 158"/>
                <a:gd name="T28" fmla="*/ 181 w 224"/>
                <a:gd name="T29" fmla="*/ 156 h 158"/>
                <a:gd name="T30" fmla="*/ 183 w 224"/>
                <a:gd name="T31" fmla="*/ 154 h 158"/>
                <a:gd name="T32" fmla="*/ 184 w 224"/>
                <a:gd name="T33" fmla="*/ 151 h 158"/>
                <a:gd name="T34" fmla="*/ 184 w 224"/>
                <a:gd name="T35" fmla="*/ 6 h 158"/>
                <a:gd name="T36" fmla="*/ 183 w 224"/>
                <a:gd name="T37" fmla="*/ 4 h 158"/>
                <a:gd name="T38" fmla="*/ 181 w 224"/>
                <a:gd name="T39" fmla="*/ 2 h 15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24" h="158">
                  <a:moveTo>
                    <a:pt x="180" y="156"/>
                  </a:moveTo>
                  <a:lnTo>
                    <a:pt x="223" y="138"/>
                  </a:lnTo>
                  <a:lnTo>
                    <a:pt x="223" y="24"/>
                  </a:lnTo>
                  <a:lnTo>
                    <a:pt x="181" y="2"/>
                  </a:lnTo>
                  <a:lnTo>
                    <a:pt x="179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5"/>
                  </a:lnTo>
                  <a:lnTo>
                    <a:pt x="0" y="149"/>
                  </a:lnTo>
                  <a:lnTo>
                    <a:pt x="1" y="151"/>
                  </a:lnTo>
                  <a:lnTo>
                    <a:pt x="3" y="153"/>
                  </a:lnTo>
                  <a:lnTo>
                    <a:pt x="6" y="154"/>
                  </a:lnTo>
                  <a:lnTo>
                    <a:pt x="179" y="157"/>
                  </a:lnTo>
                  <a:lnTo>
                    <a:pt x="181" y="156"/>
                  </a:lnTo>
                  <a:lnTo>
                    <a:pt x="183" y="154"/>
                  </a:lnTo>
                  <a:lnTo>
                    <a:pt x="184" y="151"/>
                  </a:lnTo>
                  <a:lnTo>
                    <a:pt x="184" y="6"/>
                  </a:lnTo>
                  <a:lnTo>
                    <a:pt x="183" y="4"/>
                  </a:lnTo>
                  <a:lnTo>
                    <a:pt x="181" y="2"/>
                  </a:lnTo>
                </a:path>
              </a:pathLst>
            </a:custGeom>
            <a:noFill/>
            <a:ln w="635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15" name="Freeform 257"/>
            <p:cNvSpPr>
              <a:spLocks noChangeAspect="1"/>
            </p:cNvSpPr>
            <p:nvPr/>
          </p:nvSpPr>
          <p:spPr bwMode="auto">
            <a:xfrm>
              <a:off x="4165" y="665"/>
              <a:ext cx="175" cy="147"/>
            </a:xfrm>
            <a:custGeom>
              <a:avLst/>
              <a:gdLst>
                <a:gd name="T0" fmla="*/ 171 w 175"/>
                <a:gd name="T1" fmla="*/ 2 h 147"/>
                <a:gd name="T2" fmla="*/ 169 w 175"/>
                <a:gd name="T3" fmla="*/ 1 h 147"/>
                <a:gd name="T4" fmla="*/ 5 w 175"/>
                <a:gd name="T5" fmla="*/ 0 h 147"/>
                <a:gd name="T6" fmla="*/ 3 w 175"/>
                <a:gd name="T7" fmla="*/ 1 h 147"/>
                <a:gd name="T8" fmla="*/ 1 w 175"/>
                <a:gd name="T9" fmla="*/ 3 h 147"/>
                <a:gd name="T10" fmla="*/ 0 w 175"/>
                <a:gd name="T11" fmla="*/ 5 h 147"/>
                <a:gd name="T12" fmla="*/ 0 w 175"/>
                <a:gd name="T13" fmla="*/ 138 h 147"/>
                <a:gd name="T14" fmla="*/ 1 w 175"/>
                <a:gd name="T15" fmla="*/ 141 h 147"/>
                <a:gd name="T16" fmla="*/ 3 w 175"/>
                <a:gd name="T17" fmla="*/ 143 h 147"/>
                <a:gd name="T18" fmla="*/ 6 w 175"/>
                <a:gd name="T19" fmla="*/ 144 h 147"/>
                <a:gd name="T20" fmla="*/ 169 w 175"/>
                <a:gd name="T21" fmla="*/ 146 h 147"/>
                <a:gd name="T22" fmla="*/ 171 w 175"/>
                <a:gd name="T23" fmla="*/ 146 h 147"/>
                <a:gd name="T24" fmla="*/ 173 w 175"/>
                <a:gd name="T25" fmla="*/ 144 h 147"/>
                <a:gd name="T26" fmla="*/ 174 w 175"/>
                <a:gd name="T27" fmla="*/ 141 h 147"/>
                <a:gd name="T28" fmla="*/ 174 w 175"/>
                <a:gd name="T29" fmla="*/ 6 h 147"/>
                <a:gd name="T30" fmla="*/ 173 w 175"/>
                <a:gd name="T31" fmla="*/ 4 h 147"/>
                <a:gd name="T32" fmla="*/ 171 w 175"/>
                <a:gd name="T33" fmla="*/ 2 h 147"/>
                <a:gd name="T34" fmla="*/ 172 w 175"/>
                <a:gd name="T35" fmla="*/ 3 h 147"/>
                <a:gd name="T36" fmla="*/ 159 w 175"/>
                <a:gd name="T37" fmla="*/ 16 h 147"/>
                <a:gd name="T38" fmla="*/ 160 w 175"/>
                <a:gd name="T39" fmla="*/ 17 h 147"/>
                <a:gd name="T40" fmla="*/ 158 w 175"/>
                <a:gd name="T41" fmla="*/ 15 h 147"/>
                <a:gd name="T42" fmla="*/ 155 w 175"/>
                <a:gd name="T43" fmla="*/ 15 h 147"/>
                <a:gd name="T44" fmla="*/ 19 w 175"/>
                <a:gd name="T45" fmla="*/ 13 h 147"/>
                <a:gd name="T46" fmla="*/ 16 w 175"/>
                <a:gd name="T47" fmla="*/ 14 h 147"/>
                <a:gd name="T48" fmla="*/ 14 w 175"/>
                <a:gd name="T49" fmla="*/ 16 h 147"/>
                <a:gd name="T50" fmla="*/ 14 w 175"/>
                <a:gd name="T51" fmla="*/ 18 h 147"/>
                <a:gd name="T52" fmla="*/ 14 w 175"/>
                <a:gd name="T53" fmla="*/ 126 h 147"/>
                <a:gd name="T54" fmla="*/ 14 w 175"/>
                <a:gd name="T55" fmla="*/ 128 h 147"/>
                <a:gd name="T56" fmla="*/ 16 w 175"/>
                <a:gd name="T57" fmla="*/ 130 h 147"/>
                <a:gd name="T58" fmla="*/ 19 w 175"/>
                <a:gd name="T59" fmla="*/ 131 h 147"/>
                <a:gd name="T60" fmla="*/ 155 w 175"/>
                <a:gd name="T61" fmla="*/ 134 h 147"/>
                <a:gd name="T62" fmla="*/ 158 w 175"/>
                <a:gd name="T63" fmla="*/ 133 h 147"/>
                <a:gd name="T64" fmla="*/ 160 w 175"/>
                <a:gd name="T65" fmla="*/ 131 h 147"/>
                <a:gd name="T66" fmla="*/ 161 w 175"/>
                <a:gd name="T67" fmla="*/ 129 h 147"/>
                <a:gd name="T68" fmla="*/ 161 w 175"/>
                <a:gd name="T69" fmla="*/ 20 h 147"/>
                <a:gd name="T70" fmla="*/ 160 w 175"/>
                <a:gd name="T71" fmla="*/ 17 h 14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75" h="147">
                  <a:moveTo>
                    <a:pt x="171" y="2"/>
                  </a:moveTo>
                  <a:lnTo>
                    <a:pt x="169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138"/>
                  </a:lnTo>
                  <a:lnTo>
                    <a:pt x="1" y="141"/>
                  </a:lnTo>
                  <a:lnTo>
                    <a:pt x="3" y="143"/>
                  </a:lnTo>
                  <a:lnTo>
                    <a:pt x="6" y="144"/>
                  </a:lnTo>
                  <a:lnTo>
                    <a:pt x="169" y="146"/>
                  </a:lnTo>
                  <a:lnTo>
                    <a:pt x="171" y="146"/>
                  </a:lnTo>
                  <a:lnTo>
                    <a:pt x="173" y="144"/>
                  </a:lnTo>
                  <a:lnTo>
                    <a:pt x="174" y="141"/>
                  </a:lnTo>
                  <a:lnTo>
                    <a:pt x="174" y="6"/>
                  </a:lnTo>
                  <a:lnTo>
                    <a:pt x="173" y="4"/>
                  </a:lnTo>
                  <a:lnTo>
                    <a:pt x="171" y="2"/>
                  </a:lnTo>
                  <a:lnTo>
                    <a:pt x="172" y="3"/>
                  </a:lnTo>
                  <a:lnTo>
                    <a:pt x="159" y="16"/>
                  </a:lnTo>
                  <a:lnTo>
                    <a:pt x="160" y="17"/>
                  </a:lnTo>
                  <a:lnTo>
                    <a:pt x="158" y="15"/>
                  </a:lnTo>
                  <a:lnTo>
                    <a:pt x="155" y="15"/>
                  </a:lnTo>
                  <a:lnTo>
                    <a:pt x="19" y="13"/>
                  </a:lnTo>
                  <a:lnTo>
                    <a:pt x="16" y="14"/>
                  </a:lnTo>
                  <a:lnTo>
                    <a:pt x="14" y="16"/>
                  </a:lnTo>
                  <a:lnTo>
                    <a:pt x="14" y="18"/>
                  </a:lnTo>
                  <a:lnTo>
                    <a:pt x="14" y="126"/>
                  </a:lnTo>
                  <a:lnTo>
                    <a:pt x="14" y="128"/>
                  </a:lnTo>
                  <a:lnTo>
                    <a:pt x="16" y="130"/>
                  </a:lnTo>
                  <a:lnTo>
                    <a:pt x="19" y="131"/>
                  </a:lnTo>
                  <a:lnTo>
                    <a:pt x="155" y="134"/>
                  </a:lnTo>
                  <a:lnTo>
                    <a:pt x="158" y="133"/>
                  </a:lnTo>
                  <a:lnTo>
                    <a:pt x="160" y="131"/>
                  </a:lnTo>
                  <a:lnTo>
                    <a:pt x="161" y="129"/>
                  </a:lnTo>
                  <a:lnTo>
                    <a:pt x="161" y="20"/>
                  </a:lnTo>
                  <a:lnTo>
                    <a:pt x="160" y="17"/>
                  </a:lnTo>
                </a:path>
              </a:pathLst>
            </a:custGeom>
            <a:noFill/>
            <a:ln w="635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16" name="Line 258"/>
            <p:cNvSpPr>
              <a:spLocks noChangeAspect="1" noChangeShapeType="1"/>
            </p:cNvSpPr>
            <p:nvPr/>
          </p:nvSpPr>
          <p:spPr bwMode="auto">
            <a:xfrm>
              <a:off x="4328" y="801"/>
              <a:ext cx="5" cy="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417" name="Freeform 259"/>
            <p:cNvSpPr>
              <a:spLocks noChangeAspect="1"/>
            </p:cNvSpPr>
            <p:nvPr/>
          </p:nvSpPr>
          <p:spPr bwMode="auto">
            <a:xfrm>
              <a:off x="4316" y="817"/>
              <a:ext cx="18" cy="10"/>
            </a:xfrm>
            <a:custGeom>
              <a:avLst/>
              <a:gdLst>
                <a:gd name="T0" fmla="*/ 17 w 18"/>
                <a:gd name="T1" fmla="*/ 0 h 10"/>
                <a:gd name="T2" fmla="*/ 0 w 18"/>
                <a:gd name="T3" fmla="*/ 9 h 10"/>
                <a:gd name="T4" fmla="*/ 0 w 18"/>
                <a:gd name="T5" fmla="*/ 0 h 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10">
                  <a:moveTo>
                    <a:pt x="17" y="0"/>
                  </a:move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 w="635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18" name="Freeform 260"/>
            <p:cNvSpPr>
              <a:spLocks noChangeAspect="1"/>
            </p:cNvSpPr>
            <p:nvPr/>
          </p:nvSpPr>
          <p:spPr bwMode="auto">
            <a:xfrm>
              <a:off x="4190" y="814"/>
              <a:ext cx="127" cy="13"/>
            </a:xfrm>
            <a:custGeom>
              <a:avLst/>
              <a:gdLst>
                <a:gd name="T0" fmla="*/ 126 w 127"/>
                <a:gd name="T1" fmla="*/ 12 h 13"/>
                <a:gd name="T2" fmla="*/ 0 w 127"/>
                <a:gd name="T3" fmla="*/ 9 h 13"/>
                <a:gd name="T4" fmla="*/ 0 w 127"/>
                <a:gd name="T5" fmla="*/ 0 h 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7" h="13">
                  <a:moveTo>
                    <a:pt x="126" y="12"/>
                  </a:move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 w="635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19" name="Freeform 261"/>
            <p:cNvSpPr>
              <a:spLocks noChangeAspect="1"/>
            </p:cNvSpPr>
            <p:nvPr/>
          </p:nvSpPr>
          <p:spPr bwMode="auto">
            <a:xfrm>
              <a:off x="4193" y="823"/>
              <a:ext cx="124" cy="7"/>
            </a:xfrm>
            <a:custGeom>
              <a:avLst/>
              <a:gdLst>
                <a:gd name="T0" fmla="*/ 0 w 124"/>
                <a:gd name="T1" fmla="*/ 0 h 7"/>
                <a:gd name="T2" fmla="*/ 1 w 124"/>
                <a:gd name="T3" fmla="*/ 5 h 7"/>
                <a:gd name="T4" fmla="*/ 120 w 124"/>
                <a:gd name="T5" fmla="*/ 6 h 7"/>
                <a:gd name="T6" fmla="*/ 123 w 124"/>
                <a:gd name="T7" fmla="*/ 3 h 7"/>
                <a:gd name="T8" fmla="*/ 121 w 124"/>
                <a:gd name="T9" fmla="*/ 3 h 7"/>
                <a:gd name="T10" fmla="*/ 120 w 124"/>
                <a:gd name="T11" fmla="*/ 6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4" h="7">
                  <a:moveTo>
                    <a:pt x="0" y="0"/>
                  </a:moveTo>
                  <a:lnTo>
                    <a:pt x="1" y="5"/>
                  </a:lnTo>
                  <a:lnTo>
                    <a:pt x="120" y="6"/>
                  </a:lnTo>
                  <a:lnTo>
                    <a:pt x="123" y="3"/>
                  </a:lnTo>
                  <a:lnTo>
                    <a:pt x="121" y="3"/>
                  </a:lnTo>
                  <a:lnTo>
                    <a:pt x="120" y="6"/>
                  </a:lnTo>
                </a:path>
              </a:pathLst>
            </a:custGeom>
            <a:noFill/>
            <a:ln w="635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20" name="Line 262"/>
            <p:cNvSpPr>
              <a:spLocks noChangeAspect="1" noChangeShapeType="1"/>
            </p:cNvSpPr>
            <p:nvPr/>
          </p:nvSpPr>
          <p:spPr bwMode="auto">
            <a:xfrm flipV="1">
              <a:off x="4343" y="822"/>
              <a:ext cx="36" cy="3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421" name="Freeform 263"/>
            <p:cNvSpPr>
              <a:spLocks noChangeAspect="1"/>
            </p:cNvSpPr>
            <p:nvPr/>
          </p:nvSpPr>
          <p:spPr bwMode="auto">
            <a:xfrm>
              <a:off x="4104" y="861"/>
              <a:ext cx="252" cy="50"/>
            </a:xfrm>
            <a:custGeom>
              <a:avLst/>
              <a:gdLst>
                <a:gd name="T0" fmla="*/ 251 w 252"/>
                <a:gd name="T1" fmla="*/ 24 h 50"/>
                <a:gd name="T2" fmla="*/ 246 w 252"/>
                <a:gd name="T3" fmla="*/ 27 h 50"/>
                <a:gd name="T4" fmla="*/ 246 w 252"/>
                <a:gd name="T5" fmla="*/ 10 h 50"/>
                <a:gd name="T6" fmla="*/ 40 w 252"/>
                <a:gd name="T7" fmla="*/ 0 h 50"/>
                <a:gd name="T8" fmla="*/ 0 w 252"/>
                <a:gd name="T9" fmla="*/ 38 h 50"/>
                <a:gd name="T10" fmla="*/ 220 w 252"/>
                <a:gd name="T11" fmla="*/ 45 h 50"/>
                <a:gd name="T12" fmla="*/ 220 w 252"/>
                <a:gd name="T13" fmla="*/ 49 h 50"/>
                <a:gd name="T14" fmla="*/ 246 w 252"/>
                <a:gd name="T15" fmla="*/ 24 h 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52" h="50">
                  <a:moveTo>
                    <a:pt x="251" y="24"/>
                  </a:moveTo>
                  <a:lnTo>
                    <a:pt x="246" y="27"/>
                  </a:lnTo>
                  <a:lnTo>
                    <a:pt x="246" y="10"/>
                  </a:lnTo>
                  <a:lnTo>
                    <a:pt x="40" y="0"/>
                  </a:lnTo>
                  <a:lnTo>
                    <a:pt x="0" y="38"/>
                  </a:lnTo>
                  <a:lnTo>
                    <a:pt x="220" y="45"/>
                  </a:lnTo>
                  <a:lnTo>
                    <a:pt x="220" y="49"/>
                  </a:lnTo>
                  <a:lnTo>
                    <a:pt x="246" y="24"/>
                  </a:lnTo>
                </a:path>
              </a:pathLst>
            </a:custGeom>
            <a:noFill/>
            <a:ln w="635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22" name="Freeform 264"/>
            <p:cNvSpPr>
              <a:spLocks noChangeAspect="1"/>
            </p:cNvSpPr>
            <p:nvPr/>
          </p:nvSpPr>
          <p:spPr bwMode="auto">
            <a:xfrm>
              <a:off x="4104" y="871"/>
              <a:ext cx="243" cy="40"/>
            </a:xfrm>
            <a:custGeom>
              <a:avLst/>
              <a:gdLst>
                <a:gd name="T0" fmla="*/ 242 w 243"/>
                <a:gd name="T1" fmla="*/ 0 h 40"/>
                <a:gd name="T2" fmla="*/ 220 w 243"/>
                <a:gd name="T3" fmla="*/ 35 h 40"/>
                <a:gd name="T4" fmla="*/ 220 w 243"/>
                <a:gd name="T5" fmla="*/ 39 h 40"/>
                <a:gd name="T6" fmla="*/ 0 w 243"/>
                <a:gd name="T7" fmla="*/ 32 h 40"/>
                <a:gd name="T8" fmla="*/ 0 w 243"/>
                <a:gd name="T9" fmla="*/ 28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3" h="40">
                  <a:moveTo>
                    <a:pt x="242" y="0"/>
                  </a:moveTo>
                  <a:lnTo>
                    <a:pt x="220" y="35"/>
                  </a:lnTo>
                  <a:lnTo>
                    <a:pt x="220" y="39"/>
                  </a:lnTo>
                  <a:lnTo>
                    <a:pt x="0" y="32"/>
                  </a:lnTo>
                  <a:lnTo>
                    <a:pt x="0" y="28"/>
                  </a:lnTo>
                </a:path>
              </a:pathLst>
            </a:custGeom>
            <a:noFill/>
            <a:ln w="635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23" name="Freeform 265"/>
            <p:cNvSpPr>
              <a:spLocks noChangeAspect="1"/>
            </p:cNvSpPr>
            <p:nvPr/>
          </p:nvSpPr>
          <p:spPr bwMode="auto">
            <a:xfrm>
              <a:off x="4159" y="849"/>
              <a:ext cx="181" cy="22"/>
            </a:xfrm>
            <a:custGeom>
              <a:avLst/>
              <a:gdLst>
                <a:gd name="T0" fmla="*/ 0 w 181"/>
                <a:gd name="T1" fmla="*/ 13 h 22"/>
                <a:gd name="T2" fmla="*/ 0 w 181"/>
                <a:gd name="T3" fmla="*/ 0 h 22"/>
                <a:gd name="T4" fmla="*/ 180 w 181"/>
                <a:gd name="T5" fmla="*/ 6 h 22"/>
                <a:gd name="T6" fmla="*/ 180 w 181"/>
                <a:gd name="T7" fmla="*/ 21 h 2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1" h="22">
                  <a:moveTo>
                    <a:pt x="0" y="13"/>
                  </a:moveTo>
                  <a:lnTo>
                    <a:pt x="0" y="0"/>
                  </a:lnTo>
                  <a:lnTo>
                    <a:pt x="180" y="6"/>
                  </a:lnTo>
                  <a:lnTo>
                    <a:pt x="180" y="21"/>
                  </a:lnTo>
                </a:path>
              </a:pathLst>
            </a:custGeom>
            <a:noFill/>
            <a:ln w="635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24" name="Line 266"/>
            <p:cNvSpPr>
              <a:spLocks noChangeAspect="1" noChangeShapeType="1"/>
            </p:cNvSpPr>
            <p:nvPr/>
          </p:nvSpPr>
          <p:spPr bwMode="auto">
            <a:xfrm flipH="1">
              <a:off x="4155" y="831"/>
              <a:ext cx="57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425" name="Line 267"/>
            <p:cNvSpPr>
              <a:spLocks noChangeAspect="1" noChangeShapeType="1"/>
            </p:cNvSpPr>
            <p:nvPr/>
          </p:nvSpPr>
          <p:spPr bwMode="auto">
            <a:xfrm flipV="1">
              <a:off x="4171" y="790"/>
              <a:ext cx="5" cy="2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426" name="Line 268"/>
            <p:cNvSpPr>
              <a:spLocks noChangeAspect="1" noChangeShapeType="1"/>
            </p:cNvSpPr>
            <p:nvPr/>
          </p:nvSpPr>
          <p:spPr bwMode="auto">
            <a:xfrm flipH="1" flipV="1">
              <a:off x="4163" y="662"/>
              <a:ext cx="21" cy="2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427" name="Freeform 269"/>
            <p:cNvSpPr>
              <a:spLocks noChangeAspect="1"/>
            </p:cNvSpPr>
            <p:nvPr/>
          </p:nvSpPr>
          <p:spPr bwMode="auto">
            <a:xfrm>
              <a:off x="4208" y="817"/>
              <a:ext cx="134" cy="32"/>
            </a:xfrm>
            <a:custGeom>
              <a:avLst/>
              <a:gdLst>
                <a:gd name="T0" fmla="*/ 70 w 134"/>
                <a:gd name="T1" fmla="*/ 25 h 32"/>
                <a:gd name="T2" fmla="*/ 66 w 134"/>
                <a:gd name="T3" fmla="*/ 25 h 32"/>
                <a:gd name="T4" fmla="*/ 62 w 134"/>
                <a:gd name="T5" fmla="*/ 25 h 32"/>
                <a:gd name="T6" fmla="*/ 57 w 134"/>
                <a:gd name="T7" fmla="*/ 25 h 32"/>
                <a:gd name="T8" fmla="*/ 52 w 134"/>
                <a:gd name="T9" fmla="*/ 25 h 32"/>
                <a:gd name="T10" fmla="*/ 48 w 134"/>
                <a:gd name="T11" fmla="*/ 25 h 32"/>
                <a:gd name="T12" fmla="*/ 44 w 134"/>
                <a:gd name="T13" fmla="*/ 25 h 32"/>
                <a:gd name="T14" fmla="*/ 40 w 134"/>
                <a:gd name="T15" fmla="*/ 25 h 32"/>
                <a:gd name="T16" fmla="*/ 36 w 134"/>
                <a:gd name="T17" fmla="*/ 25 h 32"/>
                <a:gd name="T18" fmla="*/ 32 w 134"/>
                <a:gd name="T19" fmla="*/ 25 h 32"/>
                <a:gd name="T20" fmla="*/ 28 w 134"/>
                <a:gd name="T21" fmla="*/ 25 h 32"/>
                <a:gd name="T22" fmla="*/ 24 w 134"/>
                <a:gd name="T23" fmla="*/ 24 h 32"/>
                <a:gd name="T24" fmla="*/ 19 w 134"/>
                <a:gd name="T25" fmla="*/ 23 h 32"/>
                <a:gd name="T26" fmla="*/ 14 w 134"/>
                <a:gd name="T27" fmla="*/ 22 h 32"/>
                <a:gd name="T28" fmla="*/ 10 w 134"/>
                <a:gd name="T29" fmla="*/ 21 h 32"/>
                <a:gd name="T30" fmla="*/ 7 w 134"/>
                <a:gd name="T31" fmla="*/ 19 h 32"/>
                <a:gd name="T32" fmla="*/ 4 w 134"/>
                <a:gd name="T33" fmla="*/ 17 h 32"/>
                <a:gd name="T34" fmla="*/ 1 w 134"/>
                <a:gd name="T35" fmla="*/ 15 h 32"/>
                <a:gd name="T36" fmla="*/ 1 w 134"/>
                <a:gd name="T37" fmla="*/ 11 h 32"/>
                <a:gd name="T38" fmla="*/ 1 w 134"/>
                <a:gd name="T39" fmla="*/ 15 h 32"/>
                <a:gd name="T40" fmla="*/ 1 w 134"/>
                <a:gd name="T41" fmla="*/ 19 h 32"/>
                <a:gd name="T42" fmla="*/ 3 w 134"/>
                <a:gd name="T43" fmla="*/ 22 h 32"/>
                <a:gd name="T44" fmla="*/ 6 w 134"/>
                <a:gd name="T45" fmla="*/ 24 h 32"/>
                <a:gd name="T46" fmla="*/ 10 w 134"/>
                <a:gd name="T47" fmla="*/ 27 h 32"/>
                <a:gd name="T48" fmla="*/ 14 w 134"/>
                <a:gd name="T49" fmla="*/ 28 h 32"/>
                <a:gd name="T50" fmla="*/ 18 w 134"/>
                <a:gd name="T51" fmla="*/ 29 h 32"/>
                <a:gd name="T52" fmla="*/ 22 w 134"/>
                <a:gd name="T53" fmla="*/ 29 h 32"/>
                <a:gd name="T54" fmla="*/ 26 w 134"/>
                <a:gd name="T55" fmla="*/ 30 h 32"/>
                <a:gd name="T56" fmla="*/ 30 w 134"/>
                <a:gd name="T57" fmla="*/ 31 h 32"/>
                <a:gd name="T58" fmla="*/ 34 w 134"/>
                <a:gd name="T59" fmla="*/ 31 h 32"/>
                <a:gd name="T60" fmla="*/ 38 w 134"/>
                <a:gd name="T61" fmla="*/ 31 h 32"/>
                <a:gd name="T62" fmla="*/ 42 w 134"/>
                <a:gd name="T63" fmla="*/ 31 h 32"/>
                <a:gd name="T64" fmla="*/ 46 w 134"/>
                <a:gd name="T65" fmla="*/ 31 h 32"/>
                <a:gd name="T66" fmla="*/ 50 w 134"/>
                <a:gd name="T67" fmla="*/ 31 h 32"/>
                <a:gd name="T68" fmla="*/ 54 w 134"/>
                <a:gd name="T69" fmla="*/ 31 h 32"/>
                <a:gd name="T70" fmla="*/ 58 w 134"/>
                <a:gd name="T71" fmla="*/ 31 h 32"/>
                <a:gd name="T72" fmla="*/ 63 w 134"/>
                <a:gd name="T73" fmla="*/ 31 h 32"/>
                <a:gd name="T74" fmla="*/ 68 w 134"/>
                <a:gd name="T75" fmla="*/ 31 h 32"/>
                <a:gd name="T76" fmla="*/ 72 w 134"/>
                <a:gd name="T77" fmla="*/ 31 h 32"/>
                <a:gd name="T78" fmla="*/ 76 w 134"/>
                <a:gd name="T79" fmla="*/ 30 h 32"/>
                <a:gd name="T80" fmla="*/ 80 w 134"/>
                <a:gd name="T81" fmla="*/ 30 h 32"/>
                <a:gd name="T82" fmla="*/ 84 w 134"/>
                <a:gd name="T83" fmla="*/ 29 h 32"/>
                <a:gd name="T84" fmla="*/ 90 w 134"/>
                <a:gd name="T85" fmla="*/ 28 h 32"/>
                <a:gd name="T86" fmla="*/ 99 w 134"/>
                <a:gd name="T87" fmla="*/ 27 h 32"/>
                <a:gd name="T88" fmla="*/ 108 w 134"/>
                <a:gd name="T89" fmla="*/ 25 h 32"/>
                <a:gd name="T90" fmla="*/ 116 w 134"/>
                <a:gd name="T91" fmla="*/ 23 h 32"/>
                <a:gd name="T92" fmla="*/ 120 w 134"/>
                <a:gd name="T93" fmla="*/ 22 h 32"/>
                <a:gd name="T94" fmla="*/ 124 w 134"/>
                <a:gd name="T95" fmla="*/ 20 h 32"/>
                <a:gd name="T96" fmla="*/ 127 w 134"/>
                <a:gd name="T97" fmla="*/ 18 h 32"/>
                <a:gd name="T98" fmla="*/ 131 w 134"/>
                <a:gd name="T99" fmla="*/ 15 h 32"/>
                <a:gd name="T100" fmla="*/ 132 w 134"/>
                <a:gd name="T101" fmla="*/ 11 h 32"/>
                <a:gd name="T102" fmla="*/ 133 w 134"/>
                <a:gd name="T103" fmla="*/ 7 h 32"/>
                <a:gd name="T104" fmla="*/ 132 w 134"/>
                <a:gd name="T105" fmla="*/ 3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34" h="32">
                  <a:moveTo>
                    <a:pt x="73" y="25"/>
                  </a:moveTo>
                  <a:lnTo>
                    <a:pt x="72" y="25"/>
                  </a:lnTo>
                  <a:lnTo>
                    <a:pt x="71" y="25"/>
                  </a:lnTo>
                  <a:lnTo>
                    <a:pt x="70" y="25"/>
                  </a:lnTo>
                  <a:lnTo>
                    <a:pt x="69" y="25"/>
                  </a:lnTo>
                  <a:lnTo>
                    <a:pt x="68" y="25"/>
                  </a:lnTo>
                  <a:lnTo>
                    <a:pt x="67" y="25"/>
                  </a:lnTo>
                  <a:lnTo>
                    <a:pt x="66" y="25"/>
                  </a:lnTo>
                  <a:lnTo>
                    <a:pt x="65" y="25"/>
                  </a:lnTo>
                  <a:lnTo>
                    <a:pt x="64" y="25"/>
                  </a:lnTo>
                  <a:lnTo>
                    <a:pt x="63" y="25"/>
                  </a:lnTo>
                  <a:lnTo>
                    <a:pt x="62" y="25"/>
                  </a:lnTo>
                  <a:lnTo>
                    <a:pt x="61" y="25"/>
                  </a:lnTo>
                  <a:lnTo>
                    <a:pt x="59" y="25"/>
                  </a:lnTo>
                  <a:lnTo>
                    <a:pt x="58" y="25"/>
                  </a:lnTo>
                  <a:lnTo>
                    <a:pt x="57" y="25"/>
                  </a:lnTo>
                  <a:lnTo>
                    <a:pt x="55" y="25"/>
                  </a:lnTo>
                  <a:lnTo>
                    <a:pt x="54" y="25"/>
                  </a:lnTo>
                  <a:lnTo>
                    <a:pt x="53" y="25"/>
                  </a:lnTo>
                  <a:lnTo>
                    <a:pt x="52" y="25"/>
                  </a:lnTo>
                  <a:lnTo>
                    <a:pt x="51" y="25"/>
                  </a:lnTo>
                  <a:lnTo>
                    <a:pt x="50" y="25"/>
                  </a:lnTo>
                  <a:lnTo>
                    <a:pt x="49" y="25"/>
                  </a:lnTo>
                  <a:lnTo>
                    <a:pt x="48" y="25"/>
                  </a:lnTo>
                  <a:lnTo>
                    <a:pt x="47" y="25"/>
                  </a:lnTo>
                  <a:lnTo>
                    <a:pt x="46" y="25"/>
                  </a:lnTo>
                  <a:lnTo>
                    <a:pt x="45" y="25"/>
                  </a:lnTo>
                  <a:lnTo>
                    <a:pt x="44" y="25"/>
                  </a:lnTo>
                  <a:lnTo>
                    <a:pt x="43" y="25"/>
                  </a:lnTo>
                  <a:lnTo>
                    <a:pt x="42" y="25"/>
                  </a:lnTo>
                  <a:lnTo>
                    <a:pt x="41" y="25"/>
                  </a:lnTo>
                  <a:lnTo>
                    <a:pt x="40" y="25"/>
                  </a:lnTo>
                  <a:lnTo>
                    <a:pt x="39" y="25"/>
                  </a:lnTo>
                  <a:lnTo>
                    <a:pt x="38" y="25"/>
                  </a:lnTo>
                  <a:lnTo>
                    <a:pt x="37" y="25"/>
                  </a:lnTo>
                  <a:lnTo>
                    <a:pt x="36" y="25"/>
                  </a:lnTo>
                  <a:lnTo>
                    <a:pt x="35" y="25"/>
                  </a:lnTo>
                  <a:lnTo>
                    <a:pt x="34" y="25"/>
                  </a:lnTo>
                  <a:lnTo>
                    <a:pt x="33" y="25"/>
                  </a:lnTo>
                  <a:lnTo>
                    <a:pt x="32" y="25"/>
                  </a:lnTo>
                  <a:lnTo>
                    <a:pt x="31" y="25"/>
                  </a:lnTo>
                  <a:lnTo>
                    <a:pt x="30" y="25"/>
                  </a:lnTo>
                  <a:lnTo>
                    <a:pt x="29" y="25"/>
                  </a:lnTo>
                  <a:lnTo>
                    <a:pt x="28" y="25"/>
                  </a:lnTo>
                  <a:lnTo>
                    <a:pt x="27" y="24"/>
                  </a:lnTo>
                  <a:lnTo>
                    <a:pt x="26" y="24"/>
                  </a:lnTo>
                  <a:lnTo>
                    <a:pt x="25" y="24"/>
                  </a:lnTo>
                  <a:lnTo>
                    <a:pt x="24" y="24"/>
                  </a:lnTo>
                  <a:lnTo>
                    <a:pt x="23" y="24"/>
                  </a:lnTo>
                  <a:lnTo>
                    <a:pt x="21" y="24"/>
                  </a:lnTo>
                  <a:lnTo>
                    <a:pt x="20" y="24"/>
                  </a:lnTo>
                  <a:lnTo>
                    <a:pt x="19" y="23"/>
                  </a:lnTo>
                  <a:lnTo>
                    <a:pt x="17" y="23"/>
                  </a:lnTo>
                  <a:lnTo>
                    <a:pt x="16" y="23"/>
                  </a:lnTo>
                  <a:lnTo>
                    <a:pt x="15" y="22"/>
                  </a:lnTo>
                  <a:lnTo>
                    <a:pt x="14" y="22"/>
                  </a:lnTo>
                  <a:lnTo>
                    <a:pt x="13" y="22"/>
                  </a:lnTo>
                  <a:lnTo>
                    <a:pt x="12" y="21"/>
                  </a:lnTo>
                  <a:lnTo>
                    <a:pt x="11" y="21"/>
                  </a:lnTo>
                  <a:lnTo>
                    <a:pt x="10" y="21"/>
                  </a:lnTo>
                  <a:lnTo>
                    <a:pt x="9" y="20"/>
                  </a:lnTo>
                  <a:lnTo>
                    <a:pt x="8" y="20"/>
                  </a:lnTo>
                  <a:lnTo>
                    <a:pt x="7" y="20"/>
                  </a:lnTo>
                  <a:lnTo>
                    <a:pt x="7" y="19"/>
                  </a:lnTo>
                  <a:lnTo>
                    <a:pt x="6" y="19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4" y="17"/>
                  </a:lnTo>
                  <a:lnTo>
                    <a:pt x="3" y="17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1" y="15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3" y="22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7" y="25"/>
                  </a:lnTo>
                  <a:lnTo>
                    <a:pt x="8" y="25"/>
                  </a:lnTo>
                  <a:lnTo>
                    <a:pt x="9" y="26"/>
                  </a:lnTo>
                  <a:lnTo>
                    <a:pt x="10" y="27"/>
                  </a:lnTo>
                  <a:lnTo>
                    <a:pt x="11" y="27"/>
                  </a:lnTo>
                  <a:lnTo>
                    <a:pt x="12" y="27"/>
                  </a:lnTo>
                  <a:lnTo>
                    <a:pt x="13" y="28"/>
                  </a:lnTo>
                  <a:lnTo>
                    <a:pt x="14" y="28"/>
                  </a:lnTo>
                  <a:lnTo>
                    <a:pt x="15" y="28"/>
                  </a:lnTo>
                  <a:lnTo>
                    <a:pt x="16" y="28"/>
                  </a:lnTo>
                  <a:lnTo>
                    <a:pt x="17" y="29"/>
                  </a:lnTo>
                  <a:lnTo>
                    <a:pt x="18" y="29"/>
                  </a:lnTo>
                  <a:lnTo>
                    <a:pt x="19" y="29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2" y="29"/>
                  </a:lnTo>
                  <a:lnTo>
                    <a:pt x="23" y="29"/>
                  </a:lnTo>
                  <a:lnTo>
                    <a:pt x="24" y="30"/>
                  </a:lnTo>
                  <a:lnTo>
                    <a:pt x="25" y="30"/>
                  </a:lnTo>
                  <a:lnTo>
                    <a:pt x="26" y="30"/>
                  </a:lnTo>
                  <a:lnTo>
                    <a:pt x="27" y="30"/>
                  </a:lnTo>
                  <a:lnTo>
                    <a:pt x="28" y="30"/>
                  </a:lnTo>
                  <a:lnTo>
                    <a:pt x="29" y="31"/>
                  </a:lnTo>
                  <a:lnTo>
                    <a:pt x="30" y="31"/>
                  </a:lnTo>
                  <a:lnTo>
                    <a:pt x="31" y="31"/>
                  </a:lnTo>
                  <a:lnTo>
                    <a:pt x="32" y="31"/>
                  </a:lnTo>
                  <a:lnTo>
                    <a:pt x="33" y="31"/>
                  </a:lnTo>
                  <a:lnTo>
                    <a:pt x="34" y="31"/>
                  </a:lnTo>
                  <a:lnTo>
                    <a:pt x="35" y="31"/>
                  </a:lnTo>
                  <a:lnTo>
                    <a:pt x="36" y="31"/>
                  </a:lnTo>
                  <a:lnTo>
                    <a:pt x="37" y="31"/>
                  </a:lnTo>
                  <a:lnTo>
                    <a:pt x="38" y="31"/>
                  </a:lnTo>
                  <a:lnTo>
                    <a:pt x="39" y="31"/>
                  </a:lnTo>
                  <a:lnTo>
                    <a:pt x="40" y="31"/>
                  </a:lnTo>
                  <a:lnTo>
                    <a:pt x="41" y="31"/>
                  </a:lnTo>
                  <a:lnTo>
                    <a:pt x="42" y="31"/>
                  </a:lnTo>
                  <a:lnTo>
                    <a:pt x="43" y="31"/>
                  </a:lnTo>
                  <a:lnTo>
                    <a:pt x="44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2" y="31"/>
                  </a:lnTo>
                  <a:lnTo>
                    <a:pt x="53" y="31"/>
                  </a:lnTo>
                  <a:lnTo>
                    <a:pt x="54" y="31"/>
                  </a:lnTo>
                  <a:lnTo>
                    <a:pt x="55" y="31"/>
                  </a:lnTo>
                  <a:lnTo>
                    <a:pt x="56" y="31"/>
                  </a:lnTo>
                  <a:lnTo>
                    <a:pt x="57" y="31"/>
                  </a:lnTo>
                  <a:lnTo>
                    <a:pt x="58" y="31"/>
                  </a:lnTo>
                  <a:lnTo>
                    <a:pt x="60" y="31"/>
                  </a:lnTo>
                  <a:lnTo>
                    <a:pt x="61" y="31"/>
                  </a:lnTo>
                  <a:lnTo>
                    <a:pt x="62" y="31"/>
                  </a:lnTo>
                  <a:lnTo>
                    <a:pt x="63" y="31"/>
                  </a:lnTo>
                  <a:lnTo>
                    <a:pt x="65" y="31"/>
                  </a:lnTo>
                  <a:lnTo>
                    <a:pt x="66" y="31"/>
                  </a:lnTo>
                  <a:lnTo>
                    <a:pt x="67" y="31"/>
                  </a:lnTo>
                  <a:lnTo>
                    <a:pt x="68" y="31"/>
                  </a:lnTo>
                  <a:lnTo>
                    <a:pt x="69" y="31"/>
                  </a:lnTo>
                  <a:lnTo>
                    <a:pt x="70" y="31"/>
                  </a:lnTo>
                  <a:lnTo>
                    <a:pt x="71" y="31"/>
                  </a:lnTo>
                  <a:lnTo>
                    <a:pt x="72" y="31"/>
                  </a:lnTo>
                  <a:lnTo>
                    <a:pt x="73" y="31"/>
                  </a:lnTo>
                  <a:lnTo>
                    <a:pt x="74" y="31"/>
                  </a:lnTo>
                  <a:lnTo>
                    <a:pt x="75" y="30"/>
                  </a:lnTo>
                  <a:lnTo>
                    <a:pt x="76" y="30"/>
                  </a:lnTo>
                  <a:lnTo>
                    <a:pt x="77" y="30"/>
                  </a:lnTo>
                  <a:lnTo>
                    <a:pt x="78" y="30"/>
                  </a:lnTo>
                  <a:lnTo>
                    <a:pt x="79" y="30"/>
                  </a:lnTo>
                  <a:lnTo>
                    <a:pt x="80" y="30"/>
                  </a:lnTo>
                  <a:lnTo>
                    <a:pt x="81" y="30"/>
                  </a:lnTo>
                  <a:lnTo>
                    <a:pt x="82" y="29"/>
                  </a:lnTo>
                  <a:lnTo>
                    <a:pt x="83" y="29"/>
                  </a:lnTo>
                  <a:lnTo>
                    <a:pt x="84" y="29"/>
                  </a:lnTo>
                  <a:lnTo>
                    <a:pt x="85" y="29"/>
                  </a:lnTo>
                  <a:lnTo>
                    <a:pt x="87" y="29"/>
                  </a:lnTo>
                  <a:lnTo>
                    <a:pt x="88" y="29"/>
                  </a:lnTo>
                  <a:lnTo>
                    <a:pt x="90" y="28"/>
                  </a:lnTo>
                  <a:lnTo>
                    <a:pt x="92" y="28"/>
                  </a:lnTo>
                  <a:lnTo>
                    <a:pt x="94" y="28"/>
                  </a:lnTo>
                  <a:lnTo>
                    <a:pt x="96" y="28"/>
                  </a:lnTo>
                  <a:lnTo>
                    <a:pt x="99" y="27"/>
                  </a:lnTo>
                  <a:lnTo>
                    <a:pt x="102" y="26"/>
                  </a:lnTo>
                  <a:lnTo>
                    <a:pt x="104" y="26"/>
                  </a:lnTo>
                  <a:lnTo>
                    <a:pt x="106" y="25"/>
                  </a:lnTo>
                  <a:lnTo>
                    <a:pt x="108" y="25"/>
                  </a:lnTo>
                  <a:lnTo>
                    <a:pt x="111" y="24"/>
                  </a:lnTo>
                  <a:lnTo>
                    <a:pt x="112" y="24"/>
                  </a:lnTo>
                  <a:lnTo>
                    <a:pt x="114" y="24"/>
                  </a:lnTo>
                  <a:lnTo>
                    <a:pt x="116" y="23"/>
                  </a:lnTo>
                  <a:lnTo>
                    <a:pt x="117" y="23"/>
                  </a:lnTo>
                  <a:lnTo>
                    <a:pt x="118" y="22"/>
                  </a:lnTo>
                  <a:lnTo>
                    <a:pt x="119" y="22"/>
                  </a:lnTo>
                  <a:lnTo>
                    <a:pt x="120" y="22"/>
                  </a:lnTo>
                  <a:lnTo>
                    <a:pt x="121" y="21"/>
                  </a:lnTo>
                  <a:lnTo>
                    <a:pt x="122" y="21"/>
                  </a:lnTo>
                  <a:lnTo>
                    <a:pt x="123" y="21"/>
                  </a:lnTo>
                  <a:lnTo>
                    <a:pt x="124" y="20"/>
                  </a:lnTo>
                  <a:lnTo>
                    <a:pt x="125" y="20"/>
                  </a:lnTo>
                  <a:lnTo>
                    <a:pt x="126" y="19"/>
                  </a:lnTo>
                  <a:lnTo>
                    <a:pt x="127" y="19"/>
                  </a:lnTo>
                  <a:lnTo>
                    <a:pt x="127" y="18"/>
                  </a:lnTo>
                  <a:lnTo>
                    <a:pt x="128" y="18"/>
                  </a:lnTo>
                  <a:lnTo>
                    <a:pt x="129" y="17"/>
                  </a:lnTo>
                  <a:lnTo>
                    <a:pt x="130" y="16"/>
                  </a:lnTo>
                  <a:lnTo>
                    <a:pt x="131" y="15"/>
                  </a:lnTo>
                  <a:lnTo>
                    <a:pt x="131" y="14"/>
                  </a:lnTo>
                  <a:lnTo>
                    <a:pt x="132" y="13"/>
                  </a:lnTo>
                  <a:lnTo>
                    <a:pt x="132" y="12"/>
                  </a:lnTo>
                  <a:lnTo>
                    <a:pt x="132" y="11"/>
                  </a:lnTo>
                  <a:lnTo>
                    <a:pt x="132" y="10"/>
                  </a:lnTo>
                  <a:lnTo>
                    <a:pt x="132" y="9"/>
                  </a:lnTo>
                  <a:lnTo>
                    <a:pt x="133" y="8"/>
                  </a:lnTo>
                  <a:lnTo>
                    <a:pt x="133" y="7"/>
                  </a:lnTo>
                  <a:lnTo>
                    <a:pt x="132" y="6"/>
                  </a:lnTo>
                  <a:lnTo>
                    <a:pt x="132" y="5"/>
                  </a:lnTo>
                  <a:lnTo>
                    <a:pt x="132" y="4"/>
                  </a:lnTo>
                  <a:lnTo>
                    <a:pt x="132" y="3"/>
                  </a:lnTo>
                  <a:lnTo>
                    <a:pt x="132" y="2"/>
                  </a:lnTo>
                  <a:lnTo>
                    <a:pt x="131" y="1"/>
                  </a:lnTo>
                  <a:lnTo>
                    <a:pt x="130" y="0"/>
                  </a:lnTo>
                </a:path>
              </a:pathLst>
            </a:custGeom>
            <a:noFill/>
            <a:ln w="635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28" name="Freeform 270"/>
            <p:cNvSpPr>
              <a:spLocks noChangeAspect="1"/>
            </p:cNvSpPr>
            <p:nvPr/>
          </p:nvSpPr>
          <p:spPr bwMode="auto">
            <a:xfrm>
              <a:off x="4290" y="820"/>
              <a:ext cx="51" cy="22"/>
            </a:xfrm>
            <a:custGeom>
              <a:avLst/>
              <a:gdLst>
                <a:gd name="T0" fmla="*/ 50 w 51"/>
                <a:gd name="T1" fmla="*/ 0 h 22"/>
                <a:gd name="T2" fmla="*/ 50 w 51"/>
                <a:gd name="T3" fmla="*/ 0 h 22"/>
                <a:gd name="T4" fmla="*/ 50 w 51"/>
                <a:gd name="T5" fmla="*/ 1 h 22"/>
                <a:gd name="T6" fmla="*/ 50 w 51"/>
                <a:gd name="T7" fmla="*/ 2 h 22"/>
                <a:gd name="T8" fmla="*/ 50 w 51"/>
                <a:gd name="T9" fmla="*/ 3 h 22"/>
                <a:gd name="T10" fmla="*/ 49 w 51"/>
                <a:gd name="T11" fmla="*/ 4 h 22"/>
                <a:gd name="T12" fmla="*/ 49 w 51"/>
                <a:gd name="T13" fmla="*/ 5 h 22"/>
                <a:gd name="T14" fmla="*/ 48 w 51"/>
                <a:gd name="T15" fmla="*/ 6 h 22"/>
                <a:gd name="T16" fmla="*/ 47 w 51"/>
                <a:gd name="T17" fmla="*/ 7 h 22"/>
                <a:gd name="T18" fmla="*/ 47 w 51"/>
                <a:gd name="T19" fmla="*/ 8 h 22"/>
                <a:gd name="T20" fmla="*/ 46 w 51"/>
                <a:gd name="T21" fmla="*/ 8 h 22"/>
                <a:gd name="T22" fmla="*/ 46 w 51"/>
                <a:gd name="T23" fmla="*/ 9 h 22"/>
                <a:gd name="T24" fmla="*/ 45 w 51"/>
                <a:gd name="T25" fmla="*/ 9 h 22"/>
                <a:gd name="T26" fmla="*/ 45 w 51"/>
                <a:gd name="T27" fmla="*/ 10 h 22"/>
                <a:gd name="T28" fmla="*/ 44 w 51"/>
                <a:gd name="T29" fmla="*/ 10 h 22"/>
                <a:gd name="T30" fmla="*/ 43 w 51"/>
                <a:gd name="T31" fmla="*/ 11 h 22"/>
                <a:gd name="T32" fmla="*/ 42 w 51"/>
                <a:gd name="T33" fmla="*/ 11 h 22"/>
                <a:gd name="T34" fmla="*/ 41 w 51"/>
                <a:gd name="T35" fmla="*/ 12 h 22"/>
                <a:gd name="T36" fmla="*/ 40 w 51"/>
                <a:gd name="T37" fmla="*/ 12 h 22"/>
                <a:gd name="T38" fmla="*/ 39 w 51"/>
                <a:gd name="T39" fmla="*/ 13 h 22"/>
                <a:gd name="T40" fmla="*/ 38 w 51"/>
                <a:gd name="T41" fmla="*/ 13 h 22"/>
                <a:gd name="T42" fmla="*/ 36 w 51"/>
                <a:gd name="T43" fmla="*/ 13 h 22"/>
                <a:gd name="T44" fmla="*/ 36 w 51"/>
                <a:gd name="T45" fmla="*/ 14 h 22"/>
                <a:gd name="T46" fmla="*/ 34 w 51"/>
                <a:gd name="T47" fmla="*/ 14 h 22"/>
                <a:gd name="T48" fmla="*/ 33 w 51"/>
                <a:gd name="T49" fmla="*/ 14 h 22"/>
                <a:gd name="T50" fmla="*/ 32 w 51"/>
                <a:gd name="T51" fmla="*/ 14 h 22"/>
                <a:gd name="T52" fmla="*/ 30 w 51"/>
                <a:gd name="T53" fmla="*/ 15 h 22"/>
                <a:gd name="T54" fmla="*/ 28 w 51"/>
                <a:gd name="T55" fmla="*/ 15 h 22"/>
                <a:gd name="T56" fmla="*/ 26 w 51"/>
                <a:gd name="T57" fmla="*/ 16 h 22"/>
                <a:gd name="T58" fmla="*/ 24 w 51"/>
                <a:gd name="T59" fmla="*/ 16 h 22"/>
                <a:gd name="T60" fmla="*/ 21 w 51"/>
                <a:gd name="T61" fmla="*/ 17 h 22"/>
                <a:gd name="T62" fmla="*/ 19 w 51"/>
                <a:gd name="T63" fmla="*/ 18 h 22"/>
                <a:gd name="T64" fmla="*/ 16 w 51"/>
                <a:gd name="T65" fmla="*/ 18 h 22"/>
                <a:gd name="T66" fmla="*/ 14 w 51"/>
                <a:gd name="T67" fmla="*/ 18 h 22"/>
                <a:gd name="T68" fmla="*/ 12 w 51"/>
                <a:gd name="T69" fmla="*/ 19 h 22"/>
                <a:gd name="T70" fmla="*/ 10 w 51"/>
                <a:gd name="T71" fmla="*/ 19 h 22"/>
                <a:gd name="T72" fmla="*/ 7 w 51"/>
                <a:gd name="T73" fmla="*/ 20 h 22"/>
                <a:gd name="T74" fmla="*/ 6 w 51"/>
                <a:gd name="T75" fmla="*/ 20 h 22"/>
                <a:gd name="T76" fmla="*/ 4 w 51"/>
                <a:gd name="T77" fmla="*/ 20 h 22"/>
                <a:gd name="T78" fmla="*/ 2 w 51"/>
                <a:gd name="T79" fmla="*/ 21 h 22"/>
                <a:gd name="T80" fmla="*/ 0 w 51"/>
                <a:gd name="T81" fmla="*/ 21 h 2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51" h="22">
                  <a:moveTo>
                    <a:pt x="50" y="0"/>
                  </a:moveTo>
                  <a:lnTo>
                    <a:pt x="50" y="0"/>
                  </a:lnTo>
                  <a:lnTo>
                    <a:pt x="50" y="1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49" y="4"/>
                  </a:lnTo>
                  <a:lnTo>
                    <a:pt x="49" y="5"/>
                  </a:lnTo>
                  <a:lnTo>
                    <a:pt x="48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6" y="8"/>
                  </a:lnTo>
                  <a:lnTo>
                    <a:pt x="46" y="9"/>
                  </a:lnTo>
                  <a:lnTo>
                    <a:pt x="45" y="9"/>
                  </a:lnTo>
                  <a:lnTo>
                    <a:pt x="45" y="10"/>
                  </a:lnTo>
                  <a:lnTo>
                    <a:pt x="44" y="10"/>
                  </a:lnTo>
                  <a:lnTo>
                    <a:pt x="43" y="11"/>
                  </a:lnTo>
                  <a:lnTo>
                    <a:pt x="42" y="11"/>
                  </a:lnTo>
                  <a:lnTo>
                    <a:pt x="41" y="12"/>
                  </a:lnTo>
                  <a:lnTo>
                    <a:pt x="40" y="12"/>
                  </a:lnTo>
                  <a:lnTo>
                    <a:pt x="39" y="13"/>
                  </a:lnTo>
                  <a:lnTo>
                    <a:pt x="38" y="13"/>
                  </a:lnTo>
                  <a:lnTo>
                    <a:pt x="36" y="13"/>
                  </a:lnTo>
                  <a:lnTo>
                    <a:pt x="36" y="14"/>
                  </a:lnTo>
                  <a:lnTo>
                    <a:pt x="34" y="14"/>
                  </a:lnTo>
                  <a:lnTo>
                    <a:pt x="33" y="14"/>
                  </a:lnTo>
                  <a:lnTo>
                    <a:pt x="32" y="14"/>
                  </a:lnTo>
                  <a:lnTo>
                    <a:pt x="30" y="15"/>
                  </a:lnTo>
                  <a:lnTo>
                    <a:pt x="28" y="15"/>
                  </a:lnTo>
                  <a:lnTo>
                    <a:pt x="26" y="16"/>
                  </a:lnTo>
                  <a:lnTo>
                    <a:pt x="24" y="16"/>
                  </a:lnTo>
                  <a:lnTo>
                    <a:pt x="21" y="17"/>
                  </a:lnTo>
                  <a:lnTo>
                    <a:pt x="19" y="18"/>
                  </a:lnTo>
                  <a:lnTo>
                    <a:pt x="16" y="18"/>
                  </a:lnTo>
                  <a:lnTo>
                    <a:pt x="14" y="18"/>
                  </a:lnTo>
                  <a:lnTo>
                    <a:pt x="12" y="19"/>
                  </a:lnTo>
                  <a:lnTo>
                    <a:pt x="10" y="19"/>
                  </a:lnTo>
                  <a:lnTo>
                    <a:pt x="7" y="20"/>
                  </a:lnTo>
                  <a:lnTo>
                    <a:pt x="6" y="20"/>
                  </a:lnTo>
                  <a:lnTo>
                    <a:pt x="4" y="20"/>
                  </a:lnTo>
                  <a:lnTo>
                    <a:pt x="2" y="21"/>
                  </a:lnTo>
                  <a:lnTo>
                    <a:pt x="0" y="21"/>
                  </a:lnTo>
                </a:path>
              </a:pathLst>
            </a:custGeom>
            <a:noFill/>
            <a:ln w="635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29" name="Freeform 271"/>
            <p:cNvSpPr>
              <a:spLocks noChangeAspect="1"/>
            </p:cNvSpPr>
            <p:nvPr/>
          </p:nvSpPr>
          <p:spPr bwMode="auto">
            <a:xfrm>
              <a:off x="4288" y="841"/>
              <a:ext cx="3" cy="1"/>
            </a:xfrm>
            <a:custGeom>
              <a:avLst/>
              <a:gdLst>
                <a:gd name="T0" fmla="*/ 2 w 3"/>
                <a:gd name="T1" fmla="*/ 0 h 1"/>
                <a:gd name="T2" fmla="*/ 1 w 3"/>
                <a:gd name="T3" fmla="*/ 0 h 1"/>
                <a:gd name="T4" fmla="*/ 0 w 3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635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30" name="Freeform 272"/>
            <p:cNvSpPr>
              <a:spLocks noChangeAspect="1"/>
            </p:cNvSpPr>
            <p:nvPr/>
          </p:nvSpPr>
          <p:spPr bwMode="auto">
            <a:xfrm>
              <a:off x="4281" y="841"/>
              <a:ext cx="8" cy="2"/>
            </a:xfrm>
            <a:custGeom>
              <a:avLst/>
              <a:gdLst>
                <a:gd name="T0" fmla="*/ 7 w 8"/>
                <a:gd name="T1" fmla="*/ 0 h 2"/>
                <a:gd name="T2" fmla="*/ 6 w 8"/>
                <a:gd name="T3" fmla="*/ 0 h 2"/>
                <a:gd name="T4" fmla="*/ 5 w 8"/>
                <a:gd name="T5" fmla="*/ 0 h 2"/>
                <a:gd name="T6" fmla="*/ 4 w 8"/>
                <a:gd name="T7" fmla="*/ 0 h 2"/>
                <a:gd name="T8" fmla="*/ 3 w 8"/>
                <a:gd name="T9" fmla="*/ 0 h 2"/>
                <a:gd name="T10" fmla="*/ 2 w 8"/>
                <a:gd name="T11" fmla="*/ 1 h 2"/>
                <a:gd name="T12" fmla="*/ 1 w 8"/>
                <a:gd name="T13" fmla="*/ 1 h 2"/>
                <a:gd name="T14" fmla="*/ 0 w 8"/>
                <a:gd name="T15" fmla="*/ 1 h 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" h="2">
                  <a:moveTo>
                    <a:pt x="7" y="0"/>
                  </a:move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</a:path>
              </a:pathLst>
            </a:custGeom>
            <a:noFill/>
            <a:ln w="635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31" name="Line 273"/>
            <p:cNvSpPr>
              <a:spLocks noChangeAspect="1" noChangeShapeType="1"/>
            </p:cNvSpPr>
            <p:nvPr/>
          </p:nvSpPr>
          <p:spPr bwMode="auto">
            <a:xfrm flipH="1" flipV="1">
              <a:off x="4169" y="864"/>
              <a:ext cx="118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432" name="Freeform 274"/>
            <p:cNvSpPr>
              <a:spLocks noChangeAspect="1"/>
            </p:cNvSpPr>
            <p:nvPr/>
          </p:nvSpPr>
          <p:spPr bwMode="auto">
            <a:xfrm>
              <a:off x="4144" y="868"/>
              <a:ext cx="140" cy="33"/>
            </a:xfrm>
            <a:custGeom>
              <a:avLst/>
              <a:gdLst>
                <a:gd name="T0" fmla="*/ 29 w 140"/>
                <a:gd name="T1" fmla="*/ 0 h 33"/>
                <a:gd name="T2" fmla="*/ 0 w 140"/>
                <a:gd name="T3" fmla="*/ 28 h 33"/>
                <a:gd name="T4" fmla="*/ 122 w 140"/>
                <a:gd name="T5" fmla="*/ 32 h 33"/>
                <a:gd name="T6" fmla="*/ 139 w 140"/>
                <a:gd name="T7" fmla="*/ 5 h 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0" h="33">
                  <a:moveTo>
                    <a:pt x="29" y="0"/>
                  </a:moveTo>
                  <a:lnTo>
                    <a:pt x="0" y="28"/>
                  </a:lnTo>
                  <a:lnTo>
                    <a:pt x="122" y="32"/>
                  </a:lnTo>
                  <a:lnTo>
                    <a:pt x="139" y="5"/>
                  </a:lnTo>
                </a:path>
              </a:pathLst>
            </a:custGeom>
            <a:noFill/>
            <a:ln w="635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33" name="Freeform 275"/>
            <p:cNvSpPr>
              <a:spLocks noChangeAspect="1"/>
            </p:cNvSpPr>
            <p:nvPr/>
          </p:nvSpPr>
          <p:spPr bwMode="auto">
            <a:xfrm>
              <a:off x="4281" y="873"/>
              <a:ext cx="54" cy="30"/>
            </a:xfrm>
            <a:custGeom>
              <a:avLst/>
              <a:gdLst>
                <a:gd name="T0" fmla="*/ 16 w 54"/>
                <a:gd name="T1" fmla="*/ 0 h 30"/>
                <a:gd name="T2" fmla="*/ 0 w 54"/>
                <a:gd name="T3" fmla="*/ 27 h 30"/>
                <a:gd name="T4" fmla="*/ 36 w 54"/>
                <a:gd name="T5" fmla="*/ 29 h 30"/>
                <a:gd name="T6" fmla="*/ 53 w 54"/>
                <a:gd name="T7" fmla="*/ 2 h 30"/>
                <a:gd name="T8" fmla="*/ 16 w 54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30">
                  <a:moveTo>
                    <a:pt x="16" y="0"/>
                  </a:moveTo>
                  <a:lnTo>
                    <a:pt x="0" y="27"/>
                  </a:lnTo>
                  <a:lnTo>
                    <a:pt x="36" y="29"/>
                  </a:lnTo>
                  <a:lnTo>
                    <a:pt x="53" y="2"/>
                  </a:lnTo>
                  <a:lnTo>
                    <a:pt x="16" y="0"/>
                  </a:lnTo>
                </a:path>
              </a:pathLst>
            </a:custGeom>
            <a:noFill/>
            <a:ln w="635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34" name="Freeform 276"/>
            <p:cNvSpPr>
              <a:spLocks noChangeAspect="1"/>
            </p:cNvSpPr>
            <p:nvPr/>
          </p:nvSpPr>
          <p:spPr bwMode="auto">
            <a:xfrm>
              <a:off x="4115" y="867"/>
              <a:ext cx="45" cy="29"/>
            </a:xfrm>
            <a:custGeom>
              <a:avLst/>
              <a:gdLst>
                <a:gd name="T0" fmla="*/ 44 w 45"/>
                <a:gd name="T1" fmla="*/ 1 h 29"/>
                <a:gd name="T2" fmla="*/ 30 w 45"/>
                <a:gd name="T3" fmla="*/ 0 h 29"/>
                <a:gd name="T4" fmla="*/ 0 w 45"/>
                <a:gd name="T5" fmla="*/ 28 h 29"/>
                <a:gd name="T6" fmla="*/ 15 w 45"/>
                <a:gd name="T7" fmla="*/ 28 h 29"/>
                <a:gd name="T8" fmla="*/ 44 w 45"/>
                <a:gd name="T9" fmla="*/ 1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29">
                  <a:moveTo>
                    <a:pt x="44" y="1"/>
                  </a:moveTo>
                  <a:lnTo>
                    <a:pt x="30" y="0"/>
                  </a:lnTo>
                  <a:lnTo>
                    <a:pt x="0" y="28"/>
                  </a:lnTo>
                  <a:lnTo>
                    <a:pt x="15" y="28"/>
                  </a:lnTo>
                  <a:lnTo>
                    <a:pt x="44" y="1"/>
                  </a:lnTo>
                </a:path>
              </a:pathLst>
            </a:custGeom>
            <a:noFill/>
            <a:ln w="635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2261" name="Text Box 277"/>
          <p:cNvSpPr txBox="1">
            <a:spLocks noChangeArrowheads="1"/>
          </p:cNvSpPr>
          <p:nvPr/>
        </p:nvSpPr>
        <p:spPr bwMode="auto">
          <a:xfrm>
            <a:off x="2076450" y="4837113"/>
            <a:ext cx="30480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MIC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MK41</a:t>
            </a:r>
          </a:p>
        </p:txBody>
      </p:sp>
      <p:sp>
        <p:nvSpPr>
          <p:cNvPr id="92262" name="Text Box 278"/>
          <p:cNvSpPr txBox="1">
            <a:spLocks noChangeArrowheads="1"/>
          </p:cNvSpPr>
          <p:nvPr/>
        </p:nvSpPr>
        <p:spPr bwMode="auto">
          <a:xfrm>
            <a:off x="2857500" y="4837113"/>
            <a:ext cx="2508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BTS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SSM</a:t>
            </a:r>
          </a:p>
        </p:txBody>
      </p:sp>
      <p:sp>
        <p:nvSpPr>
          <p:cNvPr id="92263" name="Text Box 279"/>
          <p:cNvSpPr txBox="1">
            <a:spLocks noChangeArrowheads="1"/>
          </p:cNvSpPr>
          <p:nvPr/>
        </p:nvSpPr>
        <p:spPr bwMode="auto">
          <a:xfrm>
            <a:off x="3638550" y="4837113"/>
            <a:ext cx="3016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GIC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76mm</a:t>
            </a:r>
          </a:p>
        </p:txBody>
      </p:sp>
      <p:sp>
        <p:nvSpPr>
          <p:cNvPr id="92264" name="Text Box 280"/>
          <p:cNvSpPr txBox="1">
            <a:spLocks noChangeArrowheads="1"/>
          </p:cNvSpPr>
          <p:nvPr/>
        </p:nvSpPr>
        <p:spPr bwMode="auto">
          <a:xfrm>
            <a:off x="4432300" y="4837113"/>
            <a:ext cx="3016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GIC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30mm</a:t>
            </a:r>
          </a:p>
        </p:txBody>
      </p:sp>
      <p:sp>
        <p:nvSpPr>
          <p:cNvPr id="92265" name="Text Box 281"/>
          <p:cNvSpPr txBox="1">
            <a:spLocks noChangeArrowheads="1"/>
          </p:cNvSpPr>
          <p:nvPr/>
        </p:nvSpPr>
        <p:spPr bwMode="auto">
          <a:xfrm>
            <a:off x="5019675" y="4837113"/>
            <a:ext cx="3016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GIC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30mm</a:t>
            </a:r>
          </a:p>
        </p:txBody>
      </p:sp>
      <p:sp>
        <p:nvSpPr>
          <p:cNvPr id="92266" name="Text Box 282"/>
          <p:cNvSpPr txBox="1">
            <a:spLocks noChangeArrowheads="1"/>
          </p:cNvSpPr>
          <p:nvPr/>
        </p:nvSpPr>
        <p:spPr bwMode="auto">
          <a:xfrm>
            <a:off x="5991225" y="4837113"/>
            <a:ext cx="2984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BTS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TORP</a:t>
            </a:r>
          </a:p>
        </p:txBody>
      </p:sp>
      <p:sp>
        <p:nvSpPr>
          <p:cNvPr id="92267" name="Text Box 283"/>
          <p:cNvSpPr txBox="1">
            <a:spLocks noChangeArrowheads="1"/>
          </p:cNvSpPr>
          <p:nvPr/>
        </p:nvSpPr>
        <p:spPr bwMode="auto">
          <a:xfrm>
            <a:off x="6754813" y="4837113"/>
            <a:ext cx="265112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BTS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HMS</a:t>
            </a:r>
          </a:p>
        </p:txBody>
      </p:sp>
      <p:sp>
        <p:nvSpPr>
          <p:cNvPr id="92268" name="Text Box 284"/>
          <p:cNvSpPr txBox="1">
            <a:spLocks noChangeArrowheads="1"/>
          </p:cNvSpPr>
          <p:nvPr/>
        </p:nvSpPr>
        <p:spPr bwMode="auto">
          <a:xfrm>
            <a:off x="7616825" y="4837113"/>
            <a:ext cx="239713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BTS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TAS</a:t>
            </a:r>
          </a:p>
        </p:txBody>
      </p:sp>
      <p:sp>
        <p:nvSpPr>
          <p:cNvPr id="92269" name="Text Box 285"/>
          <p:cNvSpPr txBox="1">
            <a:spLocks noChangeArrowheads="1"/>
          </p:cNvSpPr>
          <p:nvPr/>
        </p:nvSpPr>
        <p:spPr bwMode="auto">
          <a:xfrm>
            <a:off x="8382000" y="4837113"/>
            <a:ext cx="24923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BTS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OSD</a:t>
            </a:r>
          </a:p>
        </p:txBody>
      </p:sp>
      <p:sp>
        <p:nvSpPr>
          <p:cNvPr id="92270" name="Text Box 286"/>
          <p:cNvSpPr txBox="1">
            <a:spLocks noChangeArrowheads="1"/>
          </p:cNvSpPr>
          <p:nvPr/>
        </p:nvSpPr>
        <p:spPr bwMode="auto">
          <a:xfrm>
            <a:off x="1065213" y="6284913"/>
            <a:ext cx="27463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RAM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ASM</a:t>
            </a:r>
          </a:p>
        </p:txBody>
      </p:sp>
      <p:sp>
        <p:nvSpPr>
          <p:cNvPr id="92271" name="Text Box 287"/>
          <p:cNvSpPr txBox="1">
            <a:spLocks noChangeArrowheads="1"/>
          </p:cNvSpPr>
          <p:nvPr/>
        </p:nvSpPr>
        <p:spPr bwMode="auto">
          <a:xfrm>
            <a:off x="1587500" y="6284913"/>
            <a:ext cx="773113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VLS SAM-MK41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LAUNCHING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SYSTEM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(ASROC OPTION)</a:t>
            </a:r>
          </a:p>
        </p:txBody>
      </p:sp>
      <p:sp>
        <p:nvSpPr>
          <p:cNvPr id="92272" name="Rectangle 288"/>
          <p:cNvSpPr>
            <a:spLocks noChangeArrowheads="1"/>
          </p:cNvSpPr>
          <p:nvPr/>
        </p:nvSpPr>
        <p:spPr bwMode="auto">
          <a:xfrm>
            <a:off x="5626100" y="6284913"/>
            <a:ext cx="479425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B515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TORPEDO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SYSTEM</a:t>
            </a:r>
          </a:p>
        </p:txBody>
      </p:sp>
      <p:sp>
        <p:nvSpPr>
          <p:cNvPr id="92273" name="Rectangle 289"/>
          <p:cNvSpPr>
            <a:spLocks noChangeArrowheads="1"/>
          </p:cNvSpPr>
          <p:nvPr/>
        </p:nvSpPr>
        <p:spPr bwMode="auto">
          <a:xfrm>
            <a:off x="6346825" y="6399213"/>
            <a:ext cx="514350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HULL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MOUNTED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SONAR</a:t>
            </a:r>
          </a:p>
        </p:txBody>
      </p:sp>
      <p:sp>
        <p:nvSpPr>
          <p:cNvPr id="92274" name="Rectangle 290"/>
          <p:cNvSpPr>
            <a:spLocks noChangeArrowheads="1"/>
          </p:cNvSpPr>
          <p:nvPr/>
        </p:nvSpPr>
        <p:spPr bwMode="auto">
          <a:xfrm>
            <a:off x="7167563" y="6399213"/>
            <a:ext cx="590550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ACT.TOWED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ARRAY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SONAR</a:t>
            </a:r>
          </a:p>
        </p:txBody>
      </p:sp>
      <p:sp>
        <p:nvSpPr>
          <p:cNvPr id="92275" name="Rectangle 291"/>
          <p:cNvSpPr>
            <a:spLocks noChangeArrowheads="1"/>
          </p:cNvSpPr>
          <p:nvPr/>
        </p:nvSpPr>
        <p:spPr bwMode="auto">
          <a:xfrm>
            <a:off x="7969250" y="6399213"/>
            <a:ext cx="520700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WIND/GPS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SHIPS REF.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SENSORS</a:t>
            </a:r>
          </a:p>
        </p:txBody>
      </p:sp>
      <p:sp>
        <p:nvSpPr>
          <p:cNvPr id="92276" name="Rectangle 292"/>
          <p:cNvSpPr>
            <a:spLocks noChangeArrowheads="1"/>
          </p:cNvSpPr>
          <p:nvPr/>
        </p:nvSpPr>
        <p:spPr bwMode="auto">
          <a:xfrm>
            <a:off x="2462213" y="6284913"/>
            <a:ext cx="538162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SSM-LR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BOFORS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RBS15 MK3</a:t>
            </a:r>
          </a:p>
        </p:txBody>
      </p:sp>
      <p:sp>
        <p:nvSpPr>
          <p:cNvPr id="92277" name="Rectangle 293"/>
          <p:cNvSpPr>
            <a:spLocks noChangeArrowheads="1"/>
          </p:cNvSpPr>
          <p:nvPr/>
        </p:nvSpPr>
        <p:spPr bwMode="auto">
          <a:xfrm>
            <a:off x="3354388" y="6284913"/>
            <a:ext cx="346075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GUN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76 MM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OSRG</a:t>
            </a:r>
          </a:p>
        </p:txBody>
      </p:sp>
      <p:sp>
        <p:nvSpPr>
          <p:cNvPr id="92278" name="Rectangle 294"/>
          <p:cNvSpPr>
            <a:spLocks noChangeArrowheads="1"/>
          </p:cNvSpPr>
          <p:nvPr/>
        </p:nvSpPr>
        <p:spPr bwMode="auto">
          <a:xfrm>
            <a:off x="4133850" y="6284913"/>
            <a:ext cx="34607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GUN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30 MM</a:t>
            </a:r>
          </a:p>
        </p:txBody>
      </p:sp>
      <p:sp>
        <p:nvSpPr>
          <p:cNvPr id="92279" name="Rectangle 295"/>
          <p:cNvSpPr>
            <a:spLocks noChangeArrowheads="1"/>
          </p:cNvSpPr>
          <p:nvPr/>
        </p:nvSpPr>
        <p:spPr bwMode="auto">
          <a:xfrm>
            <a:off x="4738688" y="6284913"/>
            <a:ext cx="34607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GUN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30 MM</a:t>
            </a:r>
          </a:p>
        </p:txBody>
      </p:sp>
      <p:grpSp>
        <p:nvGrpSpPr>
          <p:cNvPr id="92280" name="Group 296"/>
          <p:cNvGrpSpPr>
            <a:grpSpLocks noChangeAspect="1"/>
          </p:cNvGrpSpPr>
          <p:nvPr/>
        </p:nvGrpSpPr>
        <p:grpSpPr bwMode="auto">
          <a:xfrm>
            <a:off x="7235825" y="5554663"/>
            <a:ext cx="404813" cy="361950"/>
            <a:chOff x="4104" y="660"/>
            <a:chExt cx="280" cy="251"/>
          </a:xfrm>
        </p:grpSpPr>
        <p:sp>
          <p:nvSpPr>
            <p:cNvPr id="92389" name="Line 297"/>
            <p:cNvSpPr>
              <a:spLocks noChangeAspect="1" noChangeShapeType="1"/>
            </p:cNvSpPr>
            <p:nvPr/>
          </p:nvSpPr>
          <p:spPr bwMode="auto">
            <a:xfrm flipV="1">
              <a:off x="4355" y="872"/>
              <a:ext cx="0" cy="1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390" name="Freeform 298"/>
            <p:cNvSpPr>
              <a:spLocks noChangeAspect="1"/>
            </p:cNvSpPr>
            <p:nvPr/>
          </p:nvSpPr>
          <p:spPr bwMode="auto">
            <a:xfrm>
              <a:off x="4341" y="825"/>
              <a:ext cx="43" cy="56"/>
            </a:xfrm>
            <a:custGeom>
              <a:avLst/>
              <a:gdLst>
                <a:gd name="T0" fmla="*/ 9 w 43"/>
                <a:gd name="T1" fmla="*/ 55 h 56"/>
                <a:gd name="T2" fmla="*/ 42 w 43"/>
                <a:gd name="T3" fmla="*/ 25 h 56"/>
                <a:gd name="T4" fmla="*/ 42 w 43"/>
                <a:gd name="T5" fmla="*/ 1 h 56"/>
                <a:gd name="T6" fmla="*/ 0 w 43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" h="56">
                  <a:moveTo>
                    <a:pt x="9" y="55"/>
                  </a:moveTo>
                  <a:lnTo>
                    <a:pt x="42" y="25"/>
                  </a:lnTo>
                  <a:lnTo>
                    <a:pt x="42" y="1"/>
                  </a:lnTo>
                  <a:lnTo>
                    <a:pt x="0" y="0"/>
                  </a:lnTo>
                </a:path>
              </a:pathLst>
            </a:custGeom>
            <a:noFill/>
            <a:ln w="635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91" name="Freeform 299"/>
            <p:cNvSpPr>
              <a:spLocks noChangeAspect="1"/>
            </p:cNvSpPr>
            <p:nvPr/>
          </p:nvSpPr>
          <p:spPr bwMode="auto">
            <a:xfrm>
              <a:off x="4160" y="660"/>
              <a:ext cx="224" cy="158"/>
            </a:xfrm>
            <a:custGeom>
              <a:avLst/>
              <a:gdLst>
                <a:gd name="T0" fmla="*/ 180 w 224"/>
                <a:gd name="T1" fmla="*/ 156 h 158"/>
                <a:gd name="T2" fmla="*/ 223 w 224"/>
                <a:gd name="T3" fmla="*/ 138 h 158"/>
                <a:gd name="T4" fmla="*/ 223 w 224"/>
                <a:gd name="T5" fmla="*/ 24 h 158"/>
                <a:gd name="T6" fmla="*/ 181 w 224"/>
                <a:gd name="T7" fmla="*/ 2 h 158"/>
                <a:gd name="T8" fmla="*/ 179 w 224"/>
                <a:gd name="T9" fmla="*/ 1 h 158"/>
                <a:gd name="T10" fmla="*/ 5 w 224"/>
                <a:gd name="T11" fmla="*/ 0 h 158"/>
                <a:gd name="T12" fmla="*/ 3 w 224"/>
                <a:gd name="T13" fmla="*/ 0 h 158"/>
                <a:gd name="T14" fmla="*/ 1 w 224"/>
                <a:gd name="T15" fmla="*/ 2 h 158"/>
                <a:gd name="T16" fmla="*/ 0 w 224"/>
                <a:gd name="T17" fmla="*/ 5 h 158"/>
                <a:gd name="T18" fmla="*/ 0 w 224"/>
                <a:gd name="T19" fmla="*/ 149 h 158"/>
                <a:gd name="T20" fmla="*/ 1 w 224"/>
                <a:gd name="T21" fmla="*/ 151 h 158"/>
                <a:gd name="T22" fmla="*/ 3 w 224"/>
                <a:gd name="T23" fmla="*/ 153 h 158"/>
                <a:gd name="T24" fmla="*/ 6 w 224"/>
                <a:gd name="T25" fmla="*/ 154 h 158"/>
                <a:gd name="T26" fmla="*/ 179 w 224"/>
                <a:gd name="T27" fmla="*/ 157 h 158"/>
                <a:gd name="T28" fmla="*/ 181 w 224"/>
                <a:gd name="T29" fmla="*/ 156 h 158"/>
                <a:gd name="T30" fmla="*/ 183 w 224"/>
                <a:gd name="T31" fmla="*/ 154 h 158"/>
                <a:gd name="T32" fmla="*/ 184 w 224"/>
                <a:gd name="T33" fmla="*/ 151 h 158"/>
                <a:gd name="T34" fmla="*/ 184 w 224"/>
                <a:gd name="T35" fmla="*/ 6 h 158"/>
                <a:gd name="T36" fmla="*/ 183 w 224"/>
                <a:gd name="T37" fmla="*/ 4 h 158"/>
                <a:gd name="T38" fmla="*/ 181 w 224"/>
                <a:gd name="T39" fmla="*/ 2 h 15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24" h="158">
                  <a:moveTo>
                    <a:pt x="180" y="156"/>
                  </a:moveTo>
                  <a:lnTo>
                    <a:pt x="223" y="138"/>
                  </a:lnTo>
                  <a:lnTo>
                    <a:pt x="223" y="24"/>
                  </a:lnTo>
                  <a:lnTo>
                    <a:pt x="181" y="2"/>
                  </a:lnTo>
                  <a:lnTo>
                    <a:pt x="179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5"/>
                  </a:lnTo>
                  <a:lnTo>
                    <a:pt x="0" y="149"/>
                  </a:lnTo>
                  <a:lnTo>
                    <a:pt x="1" y="151"/>
                  </a:lnTo>
                  <a:lnTo>
                    <a:pt x="3" y="153"/>
                  </a:lnTo>
                  <a:lnTo>
                    <a:pt x="6" y="154"/>
                  </a:lnTo>
                  <a:lnTo>
                    <a:pt x="179" y="157"/>
                  </a:lnTo>
                  <a:lnTo>
                    <a:pt x="181" y="156"/>
                  </a:lnTo>
                  <a:lnTo>
                    <a:pt x="183" y="154"/>
                  </a:lnTo>
                  <a:lnTo>
                    <a:pt x="184" y="151"/>
                  </a:lnTo>
                  <a:lnTo>
                    <a:pt x="184" y="6"/>
                  </a:lnTo>
                  <a:lnTo>
                    <a:pt x="183" y="4"/>
                  </a:lnTo>
                  <a:lnTo>
                    <a:pt x="181" y="2"/>
                  </a:lnTo>
                </a:path>
              </a:pathLst>
            </a:custGeom>
            <a:noFill/>
            <a:ln w="635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92" name="Freeform 300"/>
            <p:cNvSpPr>
              <a:spLocks noChangeAspect="1"/>
            </p:cNvSpPr>
            <p:nvPr/>
          </p:nvSpPr>
          <p:spPr bwMode="auto">
            <a:xfrm>
              <a:off x="4165" y="665"/>
              <a:ext cx="175" cy="147"/>
            </a:xfrm>
            <a:custGeom>
              <a:avLst/>
              <a:gdLst>
                <a:gd name="T0" fmla="*/ 171 w 175"/>
                <a:gd name="T1" fmla="*/ 2 h 147"/>
                <a:gd name="T2" fmla="*/ 169 w 175"/>
                <a:gd name="T3" fmla="*/ 1 h 147"/>
                <a:gd name="T4" fmla="*/ 5 w 175"/>
                <a:gd name="T5" fmla="*/ 0 h 147"/>
                <a:gd name="T6" fmla="*/ 3 w 175"/>
                <a:gd name="T7" fmla="*/ 1 h 147"/>
                <a:gd name="T8" fmla="*/ 1 w 175"/>
                <a:gd name="T9" fmla="*/ 3 h 147"/>
                <a:gd name="T10" fmla="*/ 0 w 175"/>
                <a:gd name="T11" fmla="*/ 5 h 147"/>
                <a:gd name="T12" fmla="*/ 0 w 175"/>
                <a:gd name="T13" fmla="*/ 138 h 147"/>
                <a:gd name="T14" fmla="*/ 1 w 175"/>
                <a:gd name="T15" fmla="*/ 141 h 147"/>
                <a:gd name="T16" fmla="*/ 3 w 175"/>
                <a:gd name="T17" fmla="*/ 143 h 147"/>
                <a:gd name="T18" fmla="*/ 6 w 175"/>
                <a:gd name="T19" fmla="*/ 144 h 147"/>
                <a:gd name="T20" fmla="*/ 169 w 175"/>
                <a:gd name="T21" fmla="*/ 146 h 147"/>
                <a:gd name="T22" fmla="*/ 171 w 175"/>
                <a:gd name="T23" fmla="*/ 146 h 147"/>
                <a:gd name="T24" fmla="*/ 173 w 175"/>
                <a:gd name="T25" fmla="*/ 144 h 147"/>
                <a:gd name="T26" fmla="*/ 174 w 175"/>
                <a:gd name="T27" fmla="*/ 141 h 147"/>
                <a:gd name="T28" fmla="*/ 174 w 175"/>
                <a:gd name="T29" fmla="*/ 6 h 147"/>
                <a:gd name="T30" fmla="*/ 173 w 175"/>
                <a:gd name="T31" fmla="*/ 4 h 147"/>
                <a:gd name="T32" fmla="*/ 171 w 175"/>
                <a:gd name="T33" fmla="*/ 2 h 147"/>
                <a:gd name="T34" fmla="*/ 172 w 175"/>
                <a:gd name="T35" fmla="*/ 3 h 147"/>
                <a:gd name="T36" fmla="*/ 159 w 175"/>
                <a:gd name="T37" fmla="*/ 16 h 147"/>
                <a:gd name="T38" fmla="*/ 160 w 175"/>
                <a:gd name="T39" fmla="*/ 17 h 147"/>
                <a:gd name="T40" fmla="*/ 158 w 175"/>
                <a:gd name="T41" fmla="*/ 15 h 147"/>
                <a:gd name="T42" fmla="*/ 155 w 175"/>
                <a:gd name="T43" fmla="*/ 15 h 147"/>
                <a:gd name="T44" fmla="*/ 19 w 175"/>
                <a:gd name="T45" fmla="*/ 13 h 147"/>
                <a:gd name="T46" fmla="*/ 16 w 175"/>
                <a:gd name="T47" fmla="*/ 14 h 147"/>
                <a:gd name="T48" fmla="*/ 14 w 175"/>
                <a:gd name="T49" fmla="*/ 16 h 147"/>
                <a:gd name="T50" fmla="*/ 14 w 175"/>
                <a:gd name="T51" fmla="*/ 18 h 147"/>
                <a:gd name="T52" fmla="*/ 14 w 175"/>
                <a:gd name="T53" fmla="*/ 126 h 147"/>
                <a:gd name="T54" fmla="*/ 14 w 175"/>
                <a:gd name="T55" fmla="*/ 128 h 147"/>
                <a:gd name="T56" fmla="*/ 16 w 175"/>
                <a:gd name="T57" fmla="*/ 130 h 147"/>
                <a:gd name="T58" fmla="*/ 19 w 175"/>
                <a:gd name="T59" fmla="*/ 131 h 147"/>
                <a:gd name="T60" fmla="*/ 155 w 175"/>
                <a:gd name="T61" fmla="*/ 134 h 147"/>
                <a:gd name="T62" fmla="*/ 158 w 175"/>
                <a:gd name="T63" fmla="*/ 133 h 147"/>
                <a:gd name="T64" fmla="*/ 160 w 175"/>
                <a:gd name="T65" fmla="*/ 131 h 147"/>
                <a:gd name="T66" fmla="*/ 161 w 175"/>
                <a:gd name="T67" fmla="*/ 129 h 147"/>
                <a:gd name="T68" fmla="*/ 161 w 175"/>
                <a:gd name="T69" fmla="*/ 20 h 147"/>
                <a:gd name="T70" fmla="*/ 160 w 175"/>
                <a:gd name="T71" fmla="*/ 17 h 14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75" h="147">
                  <a:moveTo>
                    <a:pt x="171" y="2"/>
                  </a:moveTo>
                  <a:lnTo>
                    <a:pt x="169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138"/>
                  </a:lnTo>
                  <a:lnTo>
                    <a:pt x="1" y="141"/>
                  </a:lnTo>
                  <a:lnTo>
                    <a:pt x="3" y="143"/>
                  </a:lnTo>
                  <a:lnTo>
                    <a:pt x="6" y="144"/>
                  </a:lnTo>
                  <a:lnTo>
                    <a:pt x="169" y="146"/>
                  </a:lnTo>
                  <a:lnTo>
                    <a:pt x="171" y="146"/>
                  </a:lnTo>
                  <a:lnTo>
                    <a:pt x="173" y="144"/>
                  </a:lnTo>
                  <a:lnTo>
                    <a:pt x="174" y="141"/>
                  </a:lnTo>
                  <a:lnTo>
                    <a:pt x="174" y="6"/>
                  </a:lnTo>
                  <a:lnTo>
                    <a:pt x="173" y="4"/>
                  </a:lnTo>
                  <a:lnTo>
                    <a:pt x="171" y="2"/>
                  </a:lnTo>
                  <a:lnTo>
                    <a:pt x="172" y="3"/>
                  </a:lnTo>
                  <a:lnTo>
                    <a:pt x="159" y="16"/>
                  </a:lnTo>
                  <a:lnTo>
                    <a:pt x="160" y="17"/>
                  </a:lnTo>
                  <a:lnTo>
                    <a:pt x="158" y="15"/>
                  </a:lnTo>
                  <a:lnTo>
                    <a:pt x="155" y="15"/>
                  </a:lnTo>
                  <a:lnTo>
                    <a:pt x="19" y="13"/>
                  </a:lnTo>
                  <a:lnTo>
                    <a:pt x="16" y="14"/>
                  </a:lnTo>
                  <a:lnTo>
                    <a:pt x="14" y="16"/>
                  </a:lnTo>
                  <a:lnTo>
                    <a:pt x="14" y="18"/>
                  </a:lnTo>
                  <a:lnTo>
                    <a:pt x="14" y="126"/>
                  </a:lnTo>
                  <a:lnTo>
                    <a:pt x="14" y="128"/>
                  </a:lnTo>
                  <a:lnTo>
                    <a:pt x="16" y="130"/>
                  </a:lnTo>
                  <a:lnTo>
                    <a:pt x="19" y="131"/>
                  </a:lnTo>
                  <a:lnTo>
                    <a:pt x="155" y="134"/>
                  </a:lnTo>
                  <a:lnTo>
                    <a:pt x="158" y="133"/>
                  </a:lnTo>
                  <a:lnTo>
                    <a:pt x="160" y="131"/>
                  </a:lnTo>
                  <a:lnTo>
                    <a:pt x="161" y="129"/>
                  </a:lnTo>
                  <a:lnTo>
                    <a:pt x="161" y="20"/>
                  </a:lnTo>
                  <a:lnTo>
                    <a:pt x="160" y="17"/>
                  </a:lnTo>
                </a:path>
              </a:pathLst>
            </a:custGeom>
            <a:noFill/>
            <a:ln w="635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93" name="Line 301"/>
            <p:cNvSpPr>
              <a:spLocks noChangeAspect="1" noChangeShapeType="1"/>
            </p:cNvSpPr>
            <p:nvPr/>
          </p:nvSpPr>
          <p:spPr bwMode="auto">
            <a:xfrm>
              <a:off x="4328" y="801"/>
              <a:ext cx="5" cy="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394" name="Freeform 302"/>
            <p:cNvSpPr>
              <a:spLocks noChangeAspect="1"/>
            </p:cNvSpPr>
            <p:nvPr/>
          </p:nvSpPr>
          <p:spPr bwMode="auto">
            <a:xfrm>
              <a:off x="4316" y="817"/>
              <a:ext cx="18" cy="10"/>
            </a:xfrm>
            <a:custGeom>
              <a:avLst/>
              <a:gdLst>
                <a:gd name="T0" fmla="*/ 17 w 18"/>
                <a:gd name="T1" fmla="*/ 0 h 10"/>
                <a:gd name="T2" fmla="*/ 0 w 18"/>
                <a:gd name="T3" fmla="*/ 9 h 10"/>
                <a:gd name="T4" fmla="*/ 0 w 18"/>
                <a:gd name="T5" fmla="*/ 0 h 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10">
                  <a:moveTo>
                    <a:pt x="17" y="0"/>
                  </a:move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 w="635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95" name="Freeform 303"/>
            <p:cNvSpPr>
              <a:spLocks noChangeAspect="1"/>
            </p:cNvSpPr>
            <p:nvPr/>
          </p:nvSpPr>
          <p:spPr bwMode="auto">
            <a:xfrm>
              <a:off x="4190" y="814"/>
              <a:ext cx="127" cy="13"/>
            </a:xfrm>
            <a:custGeom>
              <a:avLst/>
              <a:gdLst>
                <a:gd name="T0" fmla="*/ 126 w 127"/>
                <a:gd name="T1" fmla="*/ 12 h 13"/>
                <a:gd name="T2" fmla="*/ 0 w 127"/>
                <a:gd name="T3" fmla="*/ 9 h 13"/>
                <a:gd name="T4" fmla="*/ 0 w 127"/>
                <a:gd name="T5" fmla="*/ 0 h 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7" h="13">
                  <a:moveTo>
                    <a:pt x="126" y="12"/>
                  </a:move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 w="635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96" name="Freeform 304"/>
            <p:cNvSpPr>
              <a:spLocks noChangeAspect="1"/>
            </p:cNvSpPr>
            <p:nvPr/>
          </p:nvSpPr>
          <p:spPr bwMode="auto">
            <a:xfrm>
              <a:off x="4193" y="823"/>
              <a:ext cx="124" cy="7"/>
            </a:xfrm>
            <a:custGeom>
              <a:avLst/>
              <a:gdLst>
                <a:gd name="T0" fmla="*/ 0 w 124"/>
                <a:gd name="T1" fmla="*/ 0 h 7"/>
                <a:gd name="T2" fmla="*/ 1 w 124"/>
                <a:gd name="T3" fmla="*/ 5 h 7"/>
                <a:gd name="T4" fmla="*/ 120 w 124"/>
                <a:gd name="T5" fmla="*/ 6 h 7"/>
                <a:gd name="T6" fmla="*/ 123 w 124"/>
                <a:gd name="T7" fmla="*/ 3 h 7"/>
                <a:gd name="T8" fmla="*/ 121 w 124"/>
                <a:gd name="T9" fmla="*/ 3 h 7"/>
                <a:gd name="T10" fmla="*/ 120 w 124"/>
                <a:gd name="T11" fmla="*/ 6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4" h="7">
                  <a:moveTo>
                    <a:pt x="0" y="0"/>
                  </a:moveTo>
                  <a:lnTo>
                    <a:pt x="1" y="5"/>
                  </a:lnTo>
                  <a:lnTo>
                    <a:pt x="120" y="6"/>
                  </a:lnTo>
                  <a:lnTo>
                    <a:pt x="123" y="3"/>
                  </a:lnTo>
                  <a:lnTo>
                    <a:pt x="121" y="3"/>
                  </a:lnTo>
                  <a:lnTo>
                    <a:pt x="120" y="6"/>
                  </a:lnTo>
                </a:path>
              </a:pathLst>
            </a:custGeom>
            <a:noFill/>
            <a:ln w="635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97" name="Line 305"/>
            <p:cNvSpPr>
              <a:spLocks noChangeAspect="1" noChangeShapeType="1"/>
            </p:cNvSpPr>
            <p:nvPr/>
          </p:nvSpPr>
          <p:spPr bwMode="auto">
            <a:xfrm flipV="1">
              <a:off x="4343" y="822"/>
              <a:ext cx="36" cy="3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398" name="Freeform 306"/>
            <p:cNvSpPr>
              <a:spLocks noChangeAspect="1"/>
            </p:cNvSpPr>
            <p:nvPr/>
          </p:nvSpPr>
          <p:spPr bwMode="auto">
            <a:xfrm>
              <a:off x="4104" y="861"/>
              <a:ext cx="252" cy="50"/>
            </a:xfrm>
            <a:custGeom>
              <a:avLst/>
              <a:gdLst>
                <a:gd name="T0" fmla="*/ 251 w 252"/>
                <a:gd name="T1" fmla="*/ 24 h 50"/>
                <a:gd name="T2" fmla="*/ 246 w 252"/>
                <a:gd name="T3" fmla="*/ 27 h 50"/>
                <a:gd name="T4" fmla="*/ 246 w 252"/>
                <a:gd name="T5" fmla="*/ 10 h 50"/>
                <a:gd name="T6" fmla="*/ 40 w 252"/>
                <a:gd name="T7" fmla="*/ 0 h 50"/>
                <a:gd name="T8" fmla="*/ 0 w 252"/>
                <a:gd name="T9" fmla="*/ 38 h 50"/>
                <a:gd name="T10" fmla="*/ 220 w 252"/>
                <a:gd name="T11" fmla="*/ 45 h 50"/>
                <a:gd name="T12" fmla="*/ 220 w 252"/>
                <a:gd name="T13" fmla="*/ 49 h 50"/>
                <a:gd name="T14" fmla="*/ 246 w 252"/>
                <a:gd name="T15" fmla="*/ 24 h 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52" h="50">
                  <a:moveTo>
                    <a:pt x="251" y="24"/>
                  </a:moveTo>
                  <a:lnTo>
                    <a:pt x="246" y="27"/>
                  </a:lnTo>
                  <a:lnTo>
                    <a:pt x="246" y="10"/>
                  </a:lnTo>
                  <a:lnTo>
                    <a:pt x="40" y="0"/>
                  </a:lnTo>
                  <a:lnTo>
                    <a:pt x="0" y="38"/>
                  </a:lnTo>
                  <a:lnTo>
                    <a:pt x="220" y="45"/>
                  </a:lnTo>
                  <a:lnTo>
                    <a:pt x="220" y="49"/>
                  </a:lnTo>
                  <a:lnTo>
                    <a:pt x="246" y="24"/>
                  </a:lnTo>
                </a:path>
              </a:pathLst>
            </a:custGeom>
            <a:noFill/>
            <a:ln w="635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99" name="Freeform 307"/>
            <p:cNvSpPr>
              <a:spLocks noChangeAspect="1"/>
            </p:cNvSpPr>
            <p:nvPr/>
          </p:nvSpPr>
          <p:spPr bwMode="auto">
            <a:xfrm>
              <a:off x="4104" y="871"/>
              <a:ext cx="243" cy="40"/>
            </a:xfrm>
            <a:custGeom>
              <a:avLst/>
              <a:gdLst>
                <a:gd name="T0" fmla="*/ 242 w 243"/>
                <a:gd name="T1" fmla="*/ 0 h 40"/>
                <a:gd name="T2" fmla="*/ 220 w 243"/>
                <a:gd name="T3" fmla="*/ 35 h 40"/>
                <a:gd name="T4" fmla="*/ 220 w 243"/>
                <a:gd name="T5" fmla="*/ 39 h 40"/>
                <a:gd name="T6" fmla="*/ 0 w 243"/>
                <a:gd name="T7" fmla="*/ 32 h 40"/>
                <a:gd name="T8" fmla="*/ 0 w 243"/>
                <a:gd name="T9" fmla="*/ 28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3" h="40">
                  <a:moveTo>
                    <a:pt x="242" y="0"/>
                  </a:moveTo>
                  <a:lnTo>
                    <a:pt x="220" y="35"/>
                  </a:lnTo>
                  <a:lnTo>
                    <a:pt x="220" y="39"/>
                  </a:lnTo>
                  <a:lnTo>
                    <a:pt x="0" y="32"/>
                  </a:lnTo>
                  <a:lnTo>
                    <a:pt x="0" y="28"/>
                  </a:lnTo>
                </a:path>
              </a:pathLst>
            </a:custGeom>
            <a:noFill/>
            <a:ln w="635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00" name="Freeform 308"/>
            <p:cNvSpPr>
              <a:spLocks noChangeAspect="1"/>
            </p:cNvSpPr>
            <p:nvPr/>
          </p:nvSpPr>
          <p:spPr bwMode="auto">
            <a:xfrm>
              <a:off x="4159" y="849"/>
              <a:ext cx="181" cy="22"/>
            </a:xfrm>
            <a:custGeom>
              <a:avLst/>
              <a:gdLst>
                <a:gd name="T0" fmla="*/ 0 w 181"/>
                <a:gd name="T1" fmla="*/ 13 h 22"/>
                <a:gd name="T2" fmla="*/ 0 w 181"/>
                <a:gd name="T3" fmla="*/ 0 h 22"/>
                <a:gd name="T4" fmla="*/ 180 w 181"/>
                <a:gd name="T5" fmla="*/ 6 h 22"/>
                <a:gd name="T6" fmla="*/ 180 w 181"/>
                <a:gd name="T7" fmla="*/ 21 h 2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1" h="22">
                  <a:moveTo>
                    <a:pt x="0" y="13"/>
                  </a:moveTo>
                  <a:lnTo>
                    <a:pt x="0" y="0"/>
                  </a:lnTo>
                  <a:lnTo>
                    <a:pt x="180" y="6"/>
                  </a:lnTo>
                  <a:lnTo>
                    <a:pt x="180" y="21"/>
                  </a:lnTo>
                </a:path>
              </a:pathLst>
            </a:custGeom>
            <a:noFill/>
            <a:ln w="635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01" name="Line 309"/>
            <p:cNvSpPr>
              <a:spLocks noChangeAspect="1" noChangeShapeType="1"/>
            </p:cNvSpPr>
            <p:nvPr/>
          </p:nvSpPr>
          <p:spPr bwMode="auto">
            <a:xfrm flipH="1">
              <a:off x="4155" y="831"/>
              <a:ext cx="57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402" name="Line 310"/>
            <p:cNvSpPr>
              <a:spLocks noChangeAspect="1" noChangeShapeType="1"/>
            </p:cNvSpPr>
            <p:nvPr/>
          </p:nvSpPr>
          <p:spPr bwMode="auto">
            <a:xfrm flipV="1">
              <a:off x="4171" y="790"/>
              <a:ext cx="5" cy="2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403" name="Line 311"/>
            <p:cNvSpPr>
              <a:spLocks noChangeAspect="1" noChangeShapeType="1"/>
            </p:cNvSpPr>
            <p:nvPr/>
          </p:nvSpPr>
          <p:spPr bwMode="auto">
            <a:xfrm flipH="1" flipV="1">
              <a:off x="4163" y="662"/>
              <a:ext cx="21" cy="2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404" name="Freeform 312"/>
            <p:cNvSpPr>
              <a:spLocks noChangeAspect="1"/>
            </p:cNvSpPr>
            <p:nvPr/>
          </p:nvSpPr>
          <p:spPr bwMode="auto">
            <a:xfrm>
              <a:off x="4208" y="817"/>
              <a:ext cx="134" cy="32"/>
            </a:xfrm>
            <a:custGeom>
              <a:avLst/>
              <a:gdLst>
                <a:gd name="T0" fmla="*/ 70 w 134"/>
                <a:gd name="T1" fmla="*/ 25 h 32"/>
                <a:gd name="T2" fmla="*/ 66 w 134"/>
                <a:gd name="T3" fmla="*/ 25 h 32"/>
                <a:gd name="T4" fmla="*/ 62 w 134"/>
                <a:gd name="T5" fmla="*/ 25 h 32"/>
                <a:gd name="T6" fmla="*/ 57 w 134"/>
                <a:gd name="T7" fmla="*/ 25 h 32"/>
                <a:gd name="T8" fmla="*/ 52 w 134"/>
                <a:gd name="T9" fmla="*/ 25 h 32"/>
                <a:gd name="T10" fmla="*/ 48 w 134"/>
                <a:gd name="T11" fmla="*/ 25 h 32"/>
                <a:gd name="T12" fmla="*/ 44 w 134"/>
                <a:gd name="T13" fmla="*/ 25 h 32"/>
                <a:gd name="T14" fmla="*/ 40 w 134"/>
                <a:gd name="T15" fmla="*/ 25 h 32"/>
                <a:gd name="T16" fmla="*/ 36 w 134"/>
                <a:gd name="T17" fmla="*/ 25 h 32"/>
                <a:gd name="T18" fmla="*/ 32 w 134"/>
                <a:gd name="T19" fmla="*/ 25 h 32"/>
                <a:gd name="T20" fmla="*/ 28 w 134"/>
                <a:gd name="T21" fmla="*/ 25 h 32"/>
                <a:gd name="T22" fmla="*/ 24 w 134"/>
                <a:gd name="T23" fmla="*/ 24 h 32"/>
                <a:gd name="T24" fmla="*/ 19 w 134"/>
                <a:gd name="T25" fmla="*/ 23 h 32"/>
                <a:gd name="T26" fmla="*/ 14 w 134"/>
                <a:gd name="T27" fmla="*/ 22 h 32"/>
                <a:gd name="T28" fmla="*/ 10 w 134"/>
                <a:gd name="T29" fmla="*/ 21 h 32"/>
                <a:gd name="T30" fmla="*/ 7 w 134"/>
                <a:gd name="T31" fmla="*/ 19 h 32"/>
                <a:gd name="T32" fmla="*/ 4 w 134"/>
                <a:gd name="T33" fmla="*/ 17 h 32"/>
                <a:gd name="T34" fmla="*/ 1 w 134"/>
                <a:gd name="T35" fmla="*/ 15 h 32"/>
                <a:gd name="T36" fmla="*/ 1 w 134"/>
                <a:gd name="T37" fmla="*/ 11 h 32"/>
                <a:gd name="T38" fmla="*/ 1 w 134"/>
                <a:gd name="T39" fmla="*/ 15 h 32"/>
                <a:gd name="T40" fmla="*/ 1 w 134"/>
                <a:gd name="T41" fmla="*/ 19 h 32"/>
                <a:gd name="T42" fmla="*/ 3 w 134"/>
                <a:gd name="T43" fmla="*/ 22 h 32"/>
                <a:gd name="T44" fmla="*/ 6 w 134"/>
                <a:gd name="T45" fmla="*/ 24 h 32"/>
                <a:gd name="T46" fmla="*/ 10 w 134"/>
                <a:gd name="T47" fmla="*/ 27 h 32"/>
                <a:gd name="T48" fmla="*/ 14 w 134"/>
                <a:gd name="T49" fmla="*/ 28 h 32"/>
                <a:gd name="T50" fmla="*/ 18 w 134"/>
                <a:gd name="T51" fmla="*/ 29 h 32"/>
                <a:gd name="T52" fmla="*/ 22 w 134"/>
                <a:gd name="T53" fmla="*/ 29 h 32"/>
                <a:gd name="T54" fmla="*/ 26 w 134"/>
                <a:gd name="T55" fmla="*/ 30 h 32"/>
                <a:gd name="T56" fmla="*/ 30 w 134"/>
                <a:gd name="T57" fmla="*/ 31 h 32"/>
                <a:gd name="T58" fmla="*/ 34 w 134"/>
                <a:gd name="T59" fmla="*/ 31 h 32"/>
                <a:gd name="T60" fmla="*/ 38 w 134"/>
                <a:gd name="T61" fmla="*/ 31 h 32"/>
                <a:gd name="T62" fmla="*/ 42 w 134"/>
                <a:gd name="T63" fmla="*/ 31 h 32"/>
                <a:gd name="T64" fmla="*/ 46 w 134"/>
                <a:gd name="T65" fmla="*/ 31 h 32"/>
                <a:gd name="T66" fmla="*/ 50 w 134"/>
                <a:gd name="T67" fmla="*/ 31 h 32"/>
                <a:gd name="T68" fmla="*/ 54 w 134"/>
                <a:gd name="T69" fmla="*/ 31 h 32"/>
                <a:gd name="T70" fmla="*/ 58 w 134"/>
                <a:gd name="T71" fmla="*/ 31 h 32"/>
                <a:gd name="T72" fmla="*/ 63 w 134"/>
                <a:gd name="T73" fmla="*/ 31 h 32"/>
                <a:gd name="T74" fmla="*/ 68 w 134"/>
                <a:gd name="T75" fmla="*/ 31 h 32"/>
                <a:gd name="T76" fmla="*/ 72 w 134"/>
                <a:gd name="T77" fmla="*/ 31 h 32"/>
                <a:gd name="T78" fmla="*/ 76 w 134"/>
                <a:gd name="T79" fmla="*/ 30 h 32"/>
                <a:gd name="T80" fmla="*/ 80 w 134"/>
                <a:gd name="T81" fmla="*/ 30 h 32"/>
                <a:gd name="T82" fmla="*/ 84 w 134"/>
                <a:gd name="T83" fmla="*/ 29 h 32"/>
                <a:gd name="T84" fmla="*/ 90 w 134"/>
                <a:gd name="T85" fmla="*/ 28 h 32"/>
                <a:gd name="T86" fmla="*/ 99 w 134"/>
                <a:gd name="T87" fmla="*/ 27 h 32"/>
                <a:gd name="T88" fmla="*/ 108 w 134"/>
                <a:gd name="T89" fmla="*/ 25 h 32"/>
                <a:gd name="T90" fmla="*/ 116 w 134"/>
                <a:gd name="T91" fmla="*/ 23 h 32"/>
                <a:gd name="T92" fmla="*/ 120 w 134"/>
                <a:gd name="T93" fmla="*/ 22 h 32"/>
                <a:gd name="T94" fmla="*/ 124 w 134"/>
                <a:gd name="T95" fmla="*/ 20 h 32"/>
                <a:gd name="T96" fmla="*/ 127 w 134"/>
                <a:gd name="T97" fmla="*/ 18 h 32"/>
                <a:gd name="T98" fmla="*/ 131 w 134"/>
                <a:gd name="T99" fmla="*/ 15 h 32"/>
                <a:gd name="T100" fmla="*/ 132 w 134"/>
                <a:gd name="T101" fmla="*/ 11 h 32"/>
                <a:gd name="T102" fmla="*/ 133 w 134"/>
                <a:gd name="T103" fmla="*/ 7 h 32"/>
                <a:gd name="T104" fmla="*/ 132 w 134"/>
                <a:gd name="T105" fmla="*/ 3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34" h="32">
                  <a:moveTo>
                    <a:pt x="73" y="25"/>
                  </a:moveTo>
                  <a:lnTo>
                    <a:pt x="72" y="25"/>
                  </a:lnTo>
                  <a:lnTo>
                    <a:pt x="71" y="25"/>
                  </a:lnTo>
                  <a:lnTo>
                    <a:pt x="70" y="25"/>
                  </a:lnTo>
                  <a:lnTo>
                    <a:pt x="69" y="25"/>
                  </a:lnTo>
                  <a:lnTo>
                    <a:pt x="68" y="25"/>
                  </a:lnTo>
                  <a:lnTo>
                    <a:pt x="67" y="25"/>
                  </a:lnTo>
                  <a:lnTo>
                    <a:pt x="66" y="25"/>
                  </a:lnTo>
                  <a:lnTo>
                    <a:pt x="65" y="25"/>
                  </a:lnTo>
                  <a:lnTo>
                    <a:pt x="64" y="25"/>
                  </a:lnTo>
                  <a:lnTo>
                    <a:pt x="63" y="25"/>
                  </a:lnTo>
                  <a:lnTo>
                    <a:pt x="62" y="25"/>
                  </a:lnTo>
                  <a:lnTo>
                    <a:pt x="61" y="25"/>
                  </a:lnTo>
                  <a:lnTo>
                    <a:pt x="59" y="25"/>
                  </a:lnTo>
                  <a:lnTo>
                    <a:pt x="58" y="25"/>
                  </a:lnTo>
                  <a:lnTo>
                    <a:pt x="57" y="25"/>
                  </a:lnTo>
                  <a:lnTo>
                    <a:pt x="55" y="25"/>
                  </a:lnTo>
                  <a:lnTo>
                    <a:pt x="54" y="25"/>
                  </a:lnTo>
                  <a:lnTo>
                    <a:pt x="53" y="25"/>
                  </a:lnTo>
                  <a:lnTo>
                    <a:pt x="52" y="25"/>
                  </a:lnTo>
                  <a:lnTo>
                    <a:pt x="51" y="25"/>
                  </a:lnTo>
                  <a:lnTo>
                    <a:pt x="50" y="25"/>
                  </a:lnTo>
                  <a:lnTo>
                    <a:pt x="49" y="25"/>
                  </a:lnTo>
                  <a:lnTo>
                    <a:pt x="48" y="25"/>
                  </a:lnTo>
                  <a:lnTo>
                    <a:pt x="47" y="25"/>
                  </a:lnTo>
                  <a:lnTo>
                    <a:pt x="46" y="25"/>
                  </a:lnTo>
                  <a:lnTo>
                    <a:pt x="45" y="25"/>
                  </a:lnTo>
                  <a:lnTo>
                    <a:pt x="44" y="25"/>
                  </a:lnTo>
                  <a:lnTo>
                    <a:pt x="43" y="25"/>
                  </a:lnTo>
                  <a:lnTo>
                    <a:pt x="42" y="25"/>
                  </a:lnTo>
                  <a:lnTo>
                    <a:pt x="41" y="25"/>
                  </a:lnTo>
                  <a:lnTo>
                    <a:pt x="40" y="25"/>
                  </a:lnTo>
                  <a:lnTo>
                    <a:pt x="39" y="25"/>
                  </a:lnTo>
                  <a:lnTo>
                    <a:pt x="38" y="25"/>
                  </a:lnTo>
                  <a:lnTo>
                    <a:pt x="37" y="25"/>
                  </a:lnTo>
                  <a:lnTo>
                    <a:pt x="36" y="25"/>
                  </a:lnTo>
                  <a:lnTo>
                    <a:pt x="35" y="25"/>
                  </a:lnTo>
                  <a:lnTo>
                    <a:pt x="34" y="25"/>
                  </a:lnTo>
                  <a:lnTo>
                    <a:pt x="33" y="25"/>
                  </a:lnTo>
                  <a:lnTo>
                    <a:pt x="32" y="25"/>
                  </a:lnTo>
                  <a:lnTo>
                    <a:pt x="31" y="25"/>
                  </a:lnTo>
                  <a:lnTo>
                    <a:pt x="30" y="25"/>
                  </a:lnTo>
                  <a:lnTo>
                    <a:pt x="29" y="25"/>
                  </a:lnTo>
                  <a:lnTo>
                    <a:pt x="28" y="25"/>
                  </a:lnTo>
                  <a:lnTo>
                    <a:pt x="27" y="24"/>
                  </a:lnTo>
                  <a:lnTo>
                    <a:pt x="26" y="24"/>
                  </a:lnTo>
                  <a:lnTo>
                    <a:pt x="25" y="24"/>
                  </a:lnTo>
                  <a:lnTo>
                    <a:pt x="24" y="24"/>
                  </a:lnTo>
                  <a:lnTo>
                    <a:pt x="23" y="24"/>
                  </a:lnTo>
                  <a:lnTo>
                    <a:pt x="21" y="24"/>
                  </a:lnTo>
                  <a:lnTo>
                    <a:pt x="20" y="24"/>
                  </a:lnTo>
                  <a:lnTo>
                    <a:pt x="19" y="23"/>
                  </a:lnTo>
                  <a:lnTo>
                    <a:pt x="17" y="23"/>
                  </a:lnTo>
                  <a:lnTo>
                    <a:pt x="16" y="23"/>
                  </a:lnTo>
                  <a:lnTo>
                    <a:pt x="15" y="22"/>
                  </a:lnTo>
                  <a:lnTo>
                    <a:pt x="14" y="22"/>
                  </a:lnTo>
                  <a:lnTo>
                    <a:pt x="13" y="22"/>
                  </a:lnTo>
                  <a:lnTo>
                    <a:pt x="12" y="21"/>
                  </a:lnTo>
                  <a:lnTo>
                    <a:pt x="11" y="21"/>
                  </a:lnTo>
                  <a:lnTo>
                    <a:pt x="10" y="21"/>
                  </a:lnTo>
                  <a:lnTo>
                    <a:pt x="9" y="20"/>
                  </a:lnTo>
                  <a:lnTo>
                    <a:pt x="8" y="20"/>
                  </a:lnTo>
                  <a:lnTo>
                    <a:pt x="7" y="20"/>
                  </a:lnTo>
                  <a:lnTo>
                    <a:pt x="7" y="19"/>
                  </a:lnTo>
                  <a:lnTo>
                    <a:pt x="6" y="19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4" y="17"/>
                  </a:lnTo>
                  <a:lnTo>
                    <a:pt x="3" y="17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1" y="15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3" y="22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7" y="25"/>
                  </a:lnTo>
                  <a:lnTo>
                    <a:pt x="8" y="25"/>
                  </a:lnTo>
                  <a:lnTo>
                    <a:pt x="9" y="26"/>
                  </a:lnTo>
                  <a:lnTo>
                    <a:pt x="10" y="27"/>
                  </a:lnTo>
                  <a:lnTo>
                    <a:pt x="11" y="27"/>
                  </a:lnTo>
                  <a:lnTo>
                    <a:pt x="12" y="27"/>
                  </a:lnTo>
                  <a:lnTo>
                    <a:pt x="13" y="28"/>
                  </a:lnTo>
                  <a:lnTo>
                    <a:pt x="14" y="28"/>
                  </a:lnTo>
                  <a:lnTo>
                    <a:pt x="15" y="28"/>
                  </a:lnTo>
                  <a:lnTo>
                    <a:pt x="16" y="28"/>
                  </a:lnTo>
                  <a:lnTo>
                    <a:pt x="17" y="29"/>
                  </a:lnTo>
                  <a:lnTo>
                    <a:pt x="18" y="29"/>
                  </a:lnTo>
                  <a:lnTo>
                    <a:pt x="19" y="29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2" y="29"/>
                  </a:lnTo>
                  <a:lnTo>
                    <a:pt x="23" y="29"/>
                  </a:lnTo>
                  <a:lnTo>
                    <a:pt x="24" y="30"/>
                  </a:lnTo>
                  <a:lnTo>
                    <a:pt x="25" y="30"/>
                  </a:lnTo>
                  <a:lnTo>
                    <a:pt x="26" y="30"/>
                  </a:lnTo>
                  <a:lnTo>
                    <a:pt x="27" y="30"/>
                  </a:lnTo>
                  <a:lnTo>
                    <a:pt x="28" y="30"/>
                  </a:lnTo>
                  <a:lnTo>
                    <a:pt x="29" y="31"/>
                  </a:lnTo>
                  <a:lnTo>
                    <a:pt x="30" y="31"/>
                  </a:lnTo>
                  <a:lnTo>
                    <a:pt x="31" y="31"/>
                  </a:lnTo>
                  <a:lnTo>
                    <a:pt x="32" y="31"/>
                  </a:lnTo>
                  <a:lnTo>
                    <a:pt x="33" y="31"/>
                  </a:lnTo>
                  <a:lnTo>
                    <a:pt x="34" y="31"/>
                  </a:lnTo>
                  <a:lnTo>
                    <a:pt x="35" y="31"/>
                  </a:lnTo>
                  <a:lnTo>
                    <a:pt x="36" y="31"/>
                  </a:lnTo>
                  <a:lnTo>
                    <a:pt x="37" y="31"/>
                  </a:lnTo>
                  <a:lnTo>
                    <a:pt x="38" y="31"/>
                  </a:lnTo>
                  <a:lnTo>
                    <a:pt x="39" y="31"/>
                  </a:lnTo>
                  <a:lnTo>
                    <a:pt x="40" y="31"/>
                  </a:lnTo>
                  <a:lnTo>
                    <a:pt x="41" y="31"/>
                  </a:lnTo>
                  <a:lnTo>
                    <a:pt x="42" y="31"/>
                  </a:lnTo>
                  <a:lnTo>
                    <a:pt x="43" y="31"/>
                  </a:lnTo>
                  <a:lnTo>
                    <a:pt x="44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2" y="31"/>
                  </a:lnTo>
                  <a:lnTo>
                    <a:pt x="53" y="31"/>
                  </a:lnTo>
                  <a:lnTo>
                    <a:pt x="54" y="31"/>
                  </a:lnTo>
                  <a:lnTo>
                    <a:pt x="55" y="31"/>
                  </a:lnTo>
                  <a:lnTo>
                    <a:pt x="56" y="31"/>
                  </a:lnTo>
                  <a:lnTo>
                    <a:pt x="57" y="31"/>
                  </a:lnTo>
                  <a:lnTo>
                    <a:pt x="58" y="31"/>
                  </a:lnTo>
                  <a:lnTo>
                    <a:pt x="60" y="31"/>
                  </a:lnTo>
                  <a:lnTo>
                    <a:pt x="61" y="31"/>
                  </a:lnTo>
                  <a:lnTo>
                    <a:pt x="62" y="31"/>
                  </a:lnTo>
                  <a:lnTo>
                    <a:pt x="63" y="31"/>
                  </a:lnTo>
                  <a:lnTo>
                    <a:pt x="65" y="31"/>
                  </a:lnTo>
                  <a:lnTo>
                    <a:pt x="66" y="31"/>
                  </a:lnTo>
                  <a:lnTo>
                    <a:pt x="67" y="31"/>
                  </a:lnTo>
                  <a:lnTo>
                    <a:pt x="68" y="31"/>
                  </a:lnTo>
                  <a:lnTo>
                    <a:pt x="69" y="31"/>
                  </a:lnTo>
                  <a:lnTo>
                    <a:pt x="70" y="31"/>
                  </a:lnTo>
                  <a:lnTo>
                    <a:pt x="71" y="31"/>
                  </a:lnTo>
                  <a:lnTo>
                    <a:pt x="72" y="31"/>
                  </a:lnTo>
                  <a:lnTo>
                    <a:pt x="73" y="31"/>
                  </a:lnTo>
                  <a:lnTo>
                    <a:pt x="74" y="31"/>
                  </a:lnTo>
                  <a:lnTo>
                    <a:pt x="75" y="30"/>
                  </a:lnTo>
                  <a:lnTo>
                    <a:pt x="76" y="30"/>
                  </a:lnTo>
                  <a:lnTo>
                    <a:pt x="77" y="30"/>
                  </a:lnTo>
                  <a:lnTo>
                    <a:pt x="78" y="30"/>
                  </a:lnTo>
                  <a:lnTo>
                    <a:pt x="79" y="30"/>
                  </a:lnTo>
                  <a:lnTo>
                    <a:pt x="80" y="30"/>
                  </a:lnTo>
                  <a:lnTo>
                    <a:pt x="81" y="30"/>
                  </a:lnTo>
                  <a:lnTo>
                    <a:pt x="82" y="29"/>
                  </a:lnTo>
                  <a:lnTo>
                    <a:pt x="83" y="29"/>
                  </a:lnTo>
                  <a:lnTo>
                    <a:pt x="84" y="29"/>
                  </a:lnTo>
                  <a:lnTo>
                    <a:pt x="85" y="29"/>
                  </a:lnTo>
                  <a:lnTo>
                    <a:pt x="87" y="29"/>
                  </a:lnTo>
                  <a:lnTo>
                    <a:pt x="88" y="29"/>
                  </a:lnTo>
                  <a:lnTo>
                    <a:pt x="90" y="28"/>
                  </a:lnTo>
                  <a:lnTo>
                    <a:pt x="92" y="28"/>
                  </a:lnTo>
                  <a:lnTo>
                    <a:pt x="94" y="28"/>
                  </a:lnTo>
                  <a:lnTo>
                    <a:pt x="96" y="28"/>
                  </a:lnTo>
                  <a:lnTo>
                    <a:pt x="99" y="27"/>
                  </a:lnTo>
                  <a:lnTo>
                    <a:pt x="102" y="26"/>
                  </a:lnTo>
                  <a:lnTo>
                    <a:pt x="104" y="26"/>
                  </a:lnTo>
                  <a:lnTo>
                    <a:pt x="106" y="25"/>
                  </a:lnTo>
                  <a:lnTo>
                    <a:pt x="108" y="25"/>
                  </a:lnTo>
                  <a:lnTo>
                    <a:pt x="111" y="24"/>
                  </a:lnTo>
                  <a:lnTo>
                    <a:pt x="112" y="24"/>
                  </a:lnTo>
                  <a:lnTo>
                    <a:pt x="114" y="24"/>
                  </a:lnTo>
                  <a:lnTo>
                    <a:pt x="116" y="23"/>
                  </a:lnTo>
                  <a:lnTo>
                    <a:pt x="117" y="23"/>
                  </a:lnTo>
                  <a:lnTo>
                    <a:pt x="118" y="22"/>
                  </a:lnTo>
                  <a:lnTo>
                    <a:pt x="119" y="22"/>
                  </a:lnTo>
                  <a:lnTo>
                    <a:pt x="120" y="22"/>
                  </a:lnTo>
                  <a:lnTo>
                    <a:pt x="121" y="21"/>
                  </a:lnTo>
                  <a:lnTo>
                    <a:pt x="122" y="21"/>
                  </a:lnTo>
                  <a:lnTo>
                    <a:pt x="123" y="21"/>
                  </a:lnTo>
                  <a:lnTo>
                    <a:pt x="124" y="20"/>
                  </a:lnTo>
                  <a:lnTo>
                    <a:pt x="125" y="20"/>
                  </a:lnTo>
                  <a:lnTo>
                    <a:pt x="126" y="19"/>
                  </a:lnTo>
                  <a:lnTo>
                    <a:pt x="127" y="19"/>
                  </a:lnTo>
                  <a:lnTo>
                    <a:pt x="127" y="18"/>
                  </a:lnTo>
                  <a:lnTo>
                    <a:pt x="128" y="18"/>
                  </a:lnTo>
                  <a:lnTo>
                    <a:pt x="129" y="17"/>
                  </a:lnTo>
                  <a:lnTo>
                    <a:pt x="130" y="16"/>
                  </a:lnTo>
                  <a:lnTo>
                    <a:pt x="131" y="15"/>
                  </a:lnTo>
                  <a:lnTo>
                    <a:pt x="131" y="14"/>
                  </a:lnTo>
                  <a:lnTo>
                    <a:pt x="132" y="13"/>
                  </a:lnTo>
                  <a:lnTo>
                    <a:pt x="132" y="12"/>
                  </a:lnTo>
                  <a:lnTo>
                    <a:pt x="132" y="11"/>
                  </a:lnTo>
                  <a:lnTo>
                    <a:pt x="132" y="10"/>
                  </a:lnTo>
                  <a:lnTo>
                    <a:pt x="132" y="9"/>
                  </a:lnTo>
                  <a:lnTo>
                    <a:pt x="133" y="8"/>
                  </a:lnTo>
                  <a:lnTo>
                    <a:pt x="133" y="7"/>
                  </a:lnTo>
                  <a:lnTo>
                    <a:pt x="132" y="6"/>
                  </a:lnTo>
                  <a:lnTo>
                    <a:pt x="132" y="5"/>
                  </a:lnTo>
                  <a:lnTo>
                    <a:pt x="132" y="4"/>
                  </a:lnTo>
                  <a:lnTo>
                    <a:pt x="132" y="3"/>
                  </a:lnTo>
                  <a:lnTo>
                    <a:pt x="132" y="2"/>
                  </a:lnTo>
                  <a:lnTo>
                    <a:pt x="131" y="1"/>
                  </a:lnTo>
                  <a:lnTo>
                    <a:pt x="130" y="0"/>
                  </a:lnTo>
                </a:path>
              </a:pathLst>
            </a:custGeom>
            <a:noFill/>
            <a:ln w="635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05" name="Freeform 313"/>
            <p:cNvSpPr>
              <a:spLocks noChangeAspect="1"/>
            </p:cNvSpPr>
            <p:nvPr/>
          </p:nvSpPr>
          <p:spPr bwMode="auto">
            <a:xfrm>
              <a:off x="4290" y="820"/>
              <a:ext cx="51" cy="22"/>
            </a:xfrm>
            <a:custGeom>
              <a:avLst/>
              <a:gdLst>
                <a:gd name="T0" fmla="*/ 50 w 51"/>
                <a:gd name="T1" fmla="*/ 0 h 22"/>
                <a:gd name="T2" fmla="*/ 50 w 51"/>
                <a:gd name="T3" fmla="*/ 0 h 22"/>
                <a:gd name="T4" fmla="*/ 50 w 51"/>
                <a:gd name="T5" fmla="*/ 1 h 22"/>
                <a:gd name="T6" fmla="*/ 50 w 51"/>
                <a:gd name="T7" fmla="*/ 2 h 22"/>
                <a:gd name="T8" fmla="*/ 50 w 51"/>
                <a:gd name="T9" fmla="*/ 3 h 22"/>
                <a:gd name="T10" fmla="*/ 49 w 51"/>
                <a:gd name="T11" fmla="*/ 4 h 22"/>
                <a:gd name="T12" fmla="*/ 49 w 51"/>
                <a:gd name="T13" fmla="*/ 5 h 22"/>
                <a:gd name="T14" fmla="*/ 48 w 51"/>
                <a:gd name="T15" fmla="*/ 6 h 22"/>
                <a:gd name="T16" fmla="*/ 47 w 51"/>
                <a:gd name="T17" fmla="*/ 7 h 22"/>
                <a:gd name="T18" fmla="*/ 47 w 51"/>
                <a:gd name="T19" fmla="*/ 8 h 22"/>
                <a:gd name="T20" fmla="*/ 46 w 51"/>
                <a:gd name="T21" fmla="*/ 8 h 22"/>
                <a:gd name="T22" fmla="*/ 46 w 51"/>
                <a:gd name="T23" fmla="*/ 9 h 22"/>
                <a:gd name="T24" fmla="*/ 45 w 51"/>
                <a:gd name="T25" fmla="*/ 9 h 22"/>
                <a:gd name="T26" fmla="*/ 45 w 51"/>
                <a:gd name="T27" fmla="*/ 10 h 22"/>
                <a:gd name="T28" fmla="*/ 44 w 51"/>
                <a:gd name="T29" fmla="*/ 10 h 22"/>
                <a:gd name="T30" fmla="*/ 43 w 51"/>
                <a:gd name="T31" fmla="*/ 11 h 22"/>
                <a:gd name="T32" fmla="*/ 42 w 51"/>
                <a:gd name="T33" fmla="*/ 11 h 22"/>
                <a:gd name="T34" fmla="*/ 41 w 51"/>
                <a:gd name="T35" fmla="*/ 12 h 22"/>
                <a:gd name="T36" fmla="*/ 40 w 51"/>
                <a:gd name="T37" fmla="*/ 12 h 22"/>
                <a:gd name="T38" fmla="*/ 39 w 51"/>
                <a:gd name="T39" fmla="*/ 13 h 22"/>
                <a:gd name="T40" fmla="*/ 38 w 51"/>
                <a:gd name="T41" fmla="*/ 13 h 22"/>
                <a:gd name="T42" fmla="*/ 36 w 51"/>
                <a:gd name="T43" fmla="*/ 13 h 22"/>
                <a:gd name="T44" fmla="*/ 36 w 51"/>
                <a:gd name="T45" fmla="*/ 14 h 22"/>
                <a:gd name="T46" fmla="*/ 34 w 51"/>
                <a:gd name="T47" fmla="*/ 14 h 22"/>
                <a:gd name="T48" fmla="*/ 33 w 51"/>
                <a:gd name="T49" fmla="*/ 14 h 22"/>
                <a:gd name="T50" fmla="*/ 32 w 51"/>
                <a:gd name="T51" fmla="*/ 14 h 22"/>
                <a:gd name="T52" fmla="*/ 30 w 51"/>
                <a:gd name="T53" fmla="*/ 15 h 22"/>
                <a:gd name="T54" fmla="*/ 28 w 51"/>
                <a:gd name="T55" fmla="*/ 15 h 22"/>
                <a:gd name="T56" fmla="*/ 26 w 51"/>
                <a:gd name="T57" fmla="*/ 16 h 22"/>
                <a:gd name="T58" fmla="*/ 24 w 51"/>
                <a:gd name="T59" fmla="*/ 16 h 22"/>
                <a:gd name="T60" fmla="*/ 21 w 51"/>
                <a:gd name="T61" fmla="*/ 17 h 22"/>
                <a:gd name="T62" fmla="*/ 19 w 51"/>
                <a:gd name="T63" fmla="*/ 18 h 22"/>
                <a:gd name="T64" fmla="*/ 16 w 51"/>
                <a:gd name="T65" fmla="*/ 18 h 22"/>
                <a:gd name="T66" fmla="*/ 14 w 51"/>
                <a:gd name="T67" fmla="*/ 18 h 22"/>
                <a:gd name="T68" fmla="*/ 12 w 51"/>
                <a:gd name="T69" fmla="*/ 19 h 22"/>
                <a:gd name="T70" fmla="*/ 10 w 51"/>
                <a:gd name="T71" fmla="*/ 19 h 22"/>
                <a:gd name="T72" fmla="*/ 7 w 51"/>
                <a:gd name="T73" fmla="*/ 20 h 22"/>
                <a:gd name="T74" fmla="*/ 6 w 51"/>
                <a:gd name="T75" fmla="*/ 20 h 22"/>
                <a:gd name="T76" fmla="*/ 4 w 51"/>
                <a:gd name="T77" fmla="*/ 20 h 22"/>
                <a:gd name="T78" fmla="*/ 2 w 51"/>
                <a:gd name="T79" fmla="*/ 21 h 22"/>
                <a:gd name="T80" fmla="*/ 0 w 51"/>
                <a:gd name="T81" fmla="*/ 21 h 2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51" h="22">
                  <a:moveTo>
                    <a:pt x="50" y="0"/>
                  </a:moveTo>
                  <a:lnTo>
                    <a:pt x="50" y="0"/>
                  </a:lnTo>
                  <a:lnTo>
                    <a:pt x="50" y="1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49" y="4"/>
                  </a:lnTo>
                  <a:lnTo>
                    <a:pt x="49" y="5"/>
                  </a:lnTo>
                  <a:lnTo>
                    <a:pt x="48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6" y="8"/>
                  </a:lnTo>
                  <a:lnTo>
                    <a:pt x="46" y="9"/>
                  </a:lnTo>
                  <a:lnTo>
                    <a:pt x="45" y="9"/>
                  </a:lnTo>
                  <a:lnTo>
                    <a:pt x="45" y="10"/>
                  </a:lnTo>
                  <a:lnTo>
                    <a:pt x="44" y="10"/>
                  </a:lnTo>
                  <a:lnTo>
                    <a:pt x="43" y="11"/>
                  </a:lnTo>
                  <a:lnTo>
                    <a:pt x="42" y="11"/>
                  </a:lnTo>
                  <a:lnTo>
                    <a:pt x="41" y="12"/>
                  </a:lnTo>
                  <a:lnTo>
                    <a:pt x="40" y="12"/>
                  </a:lnTo>
                  <a:lnTo>
                    <a:pt x="39" y="13"/>
                  </a:lnTo>
                  <a:lnTo>
                    <a:pt x="38" y="13"/>
                  </a:lnTo>
                  <a:lnTo>
                    <a:pt x="36" y="13"/>
                  </a:lnTo>
                  <a:lnTo>
                    <a:pt x="36" y="14"/>
                  </a:lnTo>
                  <a:lnTo>
                    <a:pt x="34" y="14"/>
                  </a:lnTo>
                  <a:lnTo>
                    <a:pt x="33" y="14"/>
                  </a:lnTo>
                  <a:lnTo>
                    <a:pt x="32" y="14"/>
                  </a:lnTo>
                  <a:lnTo>
                    <a:pt x="30" y="15"/>
                  </a:lnTo>
                  <a:lnTo>
                    <a:pt x="28" y="15"/>
                  </a:lnTo>
                  <a:lnTo>
                    <a:pt x="26" y="16"/>
                  </a:lnTo>
                  <a:lnTo>
                    <a:pt x="24" y="16"/>
                  </a:lnTo>
                  <a:lnTo>
                    <a:pt x="21" y="17"/>
                  </a:lnTo>
                  <a:lnTo>
                    <a:pt x="19" y="18"/>
                  </a:lnTo>
                  <a:lnTo>
                    <a:pt x="16" y="18"/>
                  </a:lnTo>
                  <a:lnTo>
                    <a:pt x="14" y="18"/>
                  </a:lnTo>
                  <a:lnTo>
                    <a:pt x="12" y="19"/>
                  </a:lnTo>
                  <a:lnTo>
                    <a:pt x="10" y="19"/>
                  </a:lnTo>
                  <a:lnTo>
                    <a:pt x="7" y="20"/>
                  </a:lnTo>
                  <a:lnTo>
                    <a:pt x="6" y="20"/>
                  </a:lnTo>
                  <a:lnTo>
                    <a:pt x="4" y="20"/>
                  </a:lnTo>
                  <a:lnTo>
                    <a:pt x="2" y="21"/>
                  </a:lnTo>
                  <a:lnTo>
                    <a:pt x="0" y="21"/>
                  </a:lnTo>
                </a:path>
              </a:pathLst>
            </a:custGeom>
            <a:noFill/>
            <a:ln w="635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06" name="Freeform 314"/>
            <p:cNvSpPr>
              <a:spLocks noChangeAspect="1"/>
            </p:cNvSpPr>
            <p:nvPr/>
          </p:nvSpPr>
          <p:spPr bwMode="auto">
            <a:xfrm>
              <a:off x="4288" y="841"/>
              <a:ext cx="3" cy="1"/>
            </a:xfrm>
            <a:custGeom>
              <a:avLst/>
              <a:gdLst>
                <a:gd name="T0" fmla="*/ 2 w 3"/>
                <a:gd name="T1" fmla="*/ 0 h 1"/>
                <a:gd name="T2" fmla="*/ 1 w 3"/>
                <a:gd name="T3" fmla="*/ 0 h 1"/>
                <a:gd name="T4" fmla="*/ 0 w 3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635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07" name="Freeform 315"/>
            <p:cNvSpPr>
              <a:spLocks noChangeAspect="1"/>
            </p:cNvSpPr>
            <p:nvPr/>
          </p:nvSpPr>
          <p:spPr bwMode="auto">
            <a:xfrm>
              <a:off x="4281" y="841"/>
              <a:ext cx="8" cy="2"/>
            </a:xfrm>
            <a:custGeom>
              <a:avLst/>
              <a:gdLst>
                <a:gd name="T0" fmla="*/ 7 w 8"/>
                <a:gd name="T1" fmla="*/ 0 h 2"/>
                <a:gd name="T2" fmla="*/ 6 w 8"/>
                <a:gd name="T3" fmla="*/ 0 h 2"/>
                <a:gd name="T4" fmla="*/ 5 w 8"/>
                <a:gd name="T5" fmla="*/ 0 h 2"/>
                <a:gd name="T6" fmla="*/ 4 w 8"/>
                <a:gd name="T7" fmla="*/ 0 h 2"/>
                <a:gd name="T8" fmla="*/ 3 w 8"/>
                <a:gd name="T9" fmla="*/ 0 h 2"/>
                <a:gd name="T10" fmla="*/ 2 w 8"/>
                <a:gd name="T11" fmla="*/ 1 h 2"/>
                <a:gd name="T12" fmla="*/ 1 w 8"/>
                <a:gd name="T13" fmla="*/ 1 h 2"/>
                <a:gd name="T14" fmla="*/ 0 w 8"/>
                <a:gd name="T15" fmla="*/ 1 h 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" h="2">
                  <a:moveTo>
                    <a:pt x="7" y="0"/>
                  </a:move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</a:path>
              </a:pathLst>
            </a:custGeom>
            <a:noFill/>
            <a:ln w="635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08" name="Line 316"/>
            <p:cNvSpPr>
              <a:spLocks noChangeAspect="1" noChangeShapeType="1"/>
            </p:cNvSpPr>
            <p:nvPr/>
          </p:nvSpPr>
          <p:spPr bwMode="auto">
            <a:xfrm flipH="1" flipV="1">
              <a:off x="4169" y="864"/>
              <a:ext cx="118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409" name="Freeform 317"/>
            <p:cNvSpPr>
              <a:spLocks noChangeAspect="1"/>
            </p:cNvSpPr>
            <p:nvPr/>
          </p:nvSpPr>
          <p:spPr bwMode="auto">
            <a:xfrm>
              <a:off x="4144" y="868"/>
              <a:ext cx="140" cy="33"/>
            </a:xfrm>
            <a:custGeom>
              <a:avLst/>
              <a:gdLst>
                <a:gd name="T0" fmla="*/ 29 w 140"/>
                <a:gd name="T1" fmla="*/ 0 h 33"/>
                <a:gd name="T2" fmla="*/ 0 w 140"/>
                <a:gd name="T3" fmla="*/ 28 h 33"/>
                <a:gd name="T4" fmla="*/ 122 w 140"/>
                <a:gd name="T5" fmla="*/ 32 h 33"/>
                <a:gd name="T6" fmla="*/ 139 w 140"/>
                <a:gd name="T7" fmla="*/ 5 h 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0" h="33">
                  <a:moveTo>
                    <a:pt x="29" y="0"/>
                  </a:moveTo>
                  <a:lnTo>
                    <a:pt x="0" y="28"/>
                  </a:lnTo>
                  <a:lnTo>
                    <a:pt x="122" y="32"/>
                  </a:lnTo>
                  <a:lnTo>
                    <a:pt x="139" y="5"/>
                  </a:lnTo>
                </a:path>
              </a:pathLst>
            </a:custGeom>
            <a:noFill/>
            <a:ln w="635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10" name="Freeform 318"/>
            <p:cNvSpPr>
              <a:spLocks noChangeAspect="1"/>
            </p:cNvSpPr>
            <p:nvPr/>
          </p:nvSpPr>
          <p:spPr bwMode="auto">
            <a:xfrm>
              <a:off x="4281" y="873"/>
              <a:ext cx="54" cy="30"/>
            </a:xfrm>
            <a:custGeom>
              <a:avLst/>
              <a:gdLst>
                <a:gd name="T0" fmla="*/ 16 w 54"/>
                <a:gd name="T1" fmla="*/ 0 h 30"/>
                <a:gd name="T2" fmla="*/ 0 w 54"/>
                <a:gd name="T3" fmla="*/ 27 h 30"/>
                <a:gd name="T4" fmla="*/ 36 w 54"/>
                <a:gd name="T5" fmla="*/ 29 h 30"/>
                <a:gd name="T6" fmla="*/ 53 w 54"/>
                <a:gd name="T7" fmla="*/ 2 h 30"/>
                <a:gd name="T8" fmla="*/ 16 w 54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30">
                  <a:moveTo>
                    <a:pt x="16" y="0"/>
                  </a:moveTo>
                  <a:lnTo>
                    <a:pt x="0" y="27"/>
                  </a:lnTo>
                  <a:lnTo>
                    <a:pt x="36" y="29"/>
                  </a:lnTo>
                  <a:lnTo>
                    <a:pt x="53" y="2"/>
                  </a:lnTo>
                  <a:lnTo>
                    <a:pt x="16" y="0"/>
                  </a:lnTo>
                </a:path>
              </a:pathLst>
            </a:custGeom>
            <a:noFill/>
            <a:ln w="635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11" name="Freeform 319"/>
            <p:cNvSpPr>
              <a:spLocks noChangeAspect="1"/>
            </p:cNvSpPr>
            <p:nvPr/>
          </p:nvSpPr>
          <p:spPr bwMode="auto">
            <a:xfrm>
              <a:off x="4115" y="867"/>
              <a:ext cx="45" cy="29"/>
            </a:xfrm>
            <a:custGeom>
              <a:avLst/>
              <a:gdLst>
                <a:gd name="T0" fmla="*/ 44 w 45"/>
                <a:gd name="T1" fmla="*/ 1 h 29"/>
                <a:gd name="T2" fmla="*/ 30 w 45"/>
                <a:gd name="T3" fmla="*/ 0 h 29"/>
                <a:gd name="T4" fmla="*/ 0 w 45"/>
                <a:gd name="T5" fmla="*/ 28 h 29"/>
                <a:gd name="T6" fmla="*/ 15 w 45"/>
                <a:gd name="T7" fmla="*/ 28 h 29"/>
                <a:gd name="T8" fmla="*/ 44 w 45"/>
                <a:gd name="T9" fmla="*/ 1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29">
                  <a:moveTo>
                    <a:pt x="44" y="1"/>
                  </a:moveTo>
                  <a:lnTo>
                    <a:pt x="30" y="0"/>
                  </a:lnTo>
                  <a:lnTo>
                    <a:pt x="0" y="28"/>
                  </a:lnTo>
                  <a:lnTo>
                    <a:pt x="15" y="28"/>
                  </a:lnTo>
                  <a:lnTo>
                    <a:pt x="44" y="1"/>
                  </a:lnTo>
                </a:path>
              </a:pathLst>
            </a:custGeom>
            <a:noFill/>
            <a:ln w="635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2281" name="Line 320"/>
          <p:cNvSpPr>
            <a:spLocks noChangeShapeType="1"/>
          </p:cNvSpPr>
          <p:nvPr/>
        </p:nvSpPr>
        <p:spPr bwMode="auto">
          <a:xfrm>
            <a:off x="6618288" y="5916613"/>
            <a:ext cx="0" cy="1809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82" name="Line 321"/>
          <p:cNvSpPr>
            <a:spLocks noChangeShapeType="1"/>
          </p:cNvSpPr>
          <p:nvPr/>
        </p:nvSpPr>
        <p:spPr bwMode="auto">
          <a:xfrm>
            <a:off x="7496175" y="5916613"/>
            <a:ext cx="0" cy="304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83" name="Text Box 322"/>
          <p:cNvSpPr txBox="1">
            <a:spLocks noChangeArrowheads="1"/>
          </p:cNvSpPr>
          <p:nvPr/>
        </p:nvSpPr>
        <p:spPr bwMode="auto">
          <a:xfrm>
            <a:off x="7962900" y="4419600"/>
            <a:ext cx="282575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>
                <a:solidFill>
                  <a:srgbClr val="000000"/>
                </a:solidFill>
                <a:latin typeface="Times New Roman" panose="02020603050405020304" pitchFamily="18" charset="0"/>
              </a:rPr>
              <a:t>GSS</a:t>
            </a:r>
            <a:endParaRPr lang="en-US" altLang="en-US" sz="5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284" name="Text Box 323"/>
          <p:cNvSpPr txBox="1">
            <a:spLocks noChangeArrowheads="1"/>
          </p:cNvSpPr>
          <p:nvPr/>
        </p:nvSpPr>
        <p:spPr bwMode="auto">
          <a:xfrm>
            <a:off x="7904163" y="3844925"/>
            <a:ext cx="676275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>
                <a:solidFill>
                  <a:srgbClr val="000000"/>
                </a:solidFill>
                <a:latin typeface="Times New Roman" panose="02020603050405020304" pitchFamily="18" charset="0"/>
              </a:rPr>
              <a:t>PIOD/PCDU</a:t>
            </a:r>
          </a:p>
        </p:txBody>
      </p:sp>
      <p:sp>
        <p:nvSpPr>
          <p:cNvPr id="92285" name="Text Box 324"/>
          <p:cNvSpPr txBox="1">
            <a:spLocks noChangeArrowheads="1"/>
          </p:cNvSpPr>
          <p:nvPr/>
        </p:nvSpPr>
        <p:spPr bwMode="auto">
          <a:xfrm>
            <a:off x="152400" y="3929063"/>
            <a:ext cx="288925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00" b="1" i="1">
                <a:solidFill>
                  <a:schemeClr val="bg2"/>
                </a:solidFill>
                <a:latin typeface="Times New Roman" panose="02020603050405020304" pitchFamily="18" charset="0"/>
              </a:rPr>
              <a:t>CMS</a:t>
            </a:r>
          </a:p>
        </p:txBody>
      </p:sp>
      <p:sp>
        <p:nvSpPr>
          <p:cNvPr id="92286" name="Text Box 325"/>
          <p:cNvSpPr txBox="1">
            <a:spLocks noChangeArrowheads="1"/>
          </p:cNvSpPr>
          <p:nvPr/>
        </p:nvSpPr>
        <p:spPr bwMode="auto">
          <a:xfrm>
            <a:off x="152400" y="2995613"/>
            <a:ext cx="527050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00" b="1" i="1">
                <a:solidFill>
                  <a:schemeClr val="bg2"/>
                </a:solidFill>
                <a:latin typeface="Times New Roman" panose="02020603050405020304" pitchFamily="18" charset="0"/>
              </a:rPr>
              <a:t>SENSORS</a:t>
            </a:r>
          </a:p>
        </p:txBody>
      </p:sp>
      <p:sp>
        <p:nvSpPr>
          <p:cNvPr id="92287" name="Line 326"/>
          <p:cNvSpPr>
            <a:spLocks noChangeShapeType="1"/>
          </p:cNvSpPr>
          <p:nvPr/>
        </p:nvSpPr>
        <p:spPr bwMode="auto">
          <a:xfrm>
            <a:off x="6681788" y="1941513"/>
            <a:ext cx="7937" cy="260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88" name="Rectangle 327"/>
          <p:cNvSpPr>
            <a:spLocks noChangeArrowheads="1"/>
          </p:cNvSpPr>
          <p:nvPr/>
        </p:nvSpPr>
        <p:spPr bwMode="auto">
          <a:xfrm>
            <a:off x="6832600" y="5611813"/>
            <a:ext cx="338138" cy="347662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28398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0" bIns="0">
            <a:spAutoFit/>
            <a:flatTx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3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XBT/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solidFill>
                  <a:srgbClr val="000000"/>
                </a:solidFill>
                <a:latin typeface="Times New Roman" panose="02020603050405020304" pitchFamily="18" charset="0"/>
              </a:rPr>
              <a:t>XSV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289" name="Freeform 328"/>
          <p:cNvSpPr>
            <a:spLocks/>
          </p:cNvSpPr>
          <p:nvPr/>
        </p:nvSpPr>
        <p:spPr bwMode="auto">
          <a:xfrm>
            <a:off x="7045325" y="5383213"/>
            <a:ext cx="450850" cy="228600"/>
          </a:xfrm>
          <a:custGeom>
            <a:avLst/>
            <a:gdLst>
              <a:gd name="T0" fmla="*/ 2147483646 w 240"/>
              <a:gd name="T1" fmla="*/ 0 h 96"/>
              <a:gd name="T2" fmla="*/ 0 w 240"/>
              <a:gd name="T3" fmla="*/ 0 h 96"/>
              <a:gd name="T4" fmla="*/ 0 w 240"/>
              <a:gd name="T5" fmla="*/ 2147483646 h 9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40" h="96">
                <a:moveTo>
                  <a:pt x="240" y="0"/>
                </a:moveTo>
                <a:lnTo>
                  <a:pt x="0" y="0"/>
                </a:lnTo>
                <a:lnTo>
                  <a:pt x="0" y="96"/>
                </a:lnTo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90" name="Line 329"/>
          <p:cNvSpPr>
            <a:spLocks noChangeShapeType="1"/>
          </p:cNvSpPr>
          <p:nvPr/>
        </p:nvSpPr>
        <p:spPr bwMode="auto">
          <a:xfrm flipH="1" flipV="1">
            <a:off x="6248400" y="3452813"/>
            <a:ext cx="0" cy="412750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91" name="Line 330"/>
          <p:cNvSpPr>
            <a:spLocks noChangeShapeType="1"/>
          </p:cNvSpPr>
          <p:nvPr/>
        </p:nvSpPr>
        <p:spPr bwMode="auto">
          <a:xfrm flipH="1" flipV="1">
            <a:off x="6605588" y="3611563"/>
            <a:ext cx="0" cy="247650"/>
          </a:xfrm>
          <a:prstGeom prst="line">
            <a:avLst/>
          </a:prstGeom>
          <a:noFill/>
          <a:ln w="127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92" name="Text Box 331"/>
          <p:cNvSpPr txBox="1">
            <a:spLocks noChangeArrowheads="1"/>
          </p:cNvSpPr>
          <p:nvPr/>
        </p:nvSpPr>
        <p:spPr bwMode="auto">
          <a:xfrm>
            <a:off x="152400" y="4900613"/>
            <a:ext cx="619125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00" b="1" i="1">
                <a:solidFill>
                  <a:schemeClr val="bg2"/>
                </a:solidFill>
                <a:latin typeface="Times New Roman" panose="02020603050405020304" pitchFamily="18" charset="0"/>
              </a:rPr>
              <a:t>WEAPONS /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800" b="1" i="1">
                <a:solidFill>
                  <a:schemeClr val="bg2"/>
                </a:solidFill>
                <a:latin typeface="Times New Roman" panose="02020603050405020304" pitchFamily="18" charset="0"/>
              </a:rPr>
              <a:t>SONAR /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800" b="1" i="1">
                <a:solidFill>
                  <a:schemeClr val="bg2"/>
                </a:solidFill>
                <a:latin typeface="Times New Roman" panose="02020603050405020304" pitchFamily="18" charset="0"/>
              </a:rPr>
              <a:t>NAV</a:t>
            </a:r>
          </a:p>
        </p:txBody>
      </p:sp>
      <p:sp>
        <p:nvSpPr>
          <p:cNvPr id="92293" name="Line 332"/>
          <p:cNvSpPr>
            <a:spLocks noChangeShapeType="1"/>
          </p:cNvSpPr>
          <p:nvPr/>
        </p:nvSpPr>
        <p:spPr bwMode="auto">
          <a:xfrm>
            <a:off x="619125" y="2608263"/>
            <a:ext cx="0" cy="247650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94" name="Line 333"/>
          <p:cNvSpPr>
            <a:spLocks noChangeShapeType="1"/>
          </p:cNvSpPr>
          <p:nvPr/>
        </p:nvSpPr>
        <p:spPr bwMode="auto">
          <a:xfrm>
            <a:off x="619125" y="2846388"/>
            <a:ext cx="457200" cy="0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95" name="Line 334"/>
          <p:cNvSpPr>
            <a:spLocks noChangeShapeType="1"/>
          </p:cNvSpPr>
          <p:nvPr/>
        </p:nvSpPr>
        <p:spPr bwMode="auto">
          <a:xfrm>
            <a:off x="457200" y="3452813"/>
            <a:ext cx="8293100" cy="0"/>
          </a:xfrm>
          <a:prstGeom prst="line">
            <a:avLst/>
          </a:prstGeom>
          <a:noFill/>
          <a:ln w="57150">
            <a:solidFill>
              <a:srgbClr val="E4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96" name="Line 335"/>
          <p:cNvSpPr>
            <a:spLocks noChangeShapeType="1"/>
          </p:cNvSpPr>
          <p:nvPr/>
        </p:nvSpPr>
        <p:spPr bwMode="auto">
          <a:xfrm>
            <a:off x="457200" y="4748213"/>
            <a:ext cx="8293100" cy="0"/>
          </a:xfrm>
          <a:prstGeom prst="line">
            <a:avLst/>
          </a:prstGeom>
          <a:noFill/>
          <a:ln w="57150">
            <a:solidFill>
              <a:srgbClr val="E4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97" name="Line 336"/>
          <p:cNvSpPr>
            <a:spLocks noChangeShapeType="1"/>
          </p:cNvSpPr>
          <p:nvPr/>
        </p:nvSpPr>
        <p:spPr bwMode="auto">
          <a:xfrm>
            <a:off x="8734425" y="3452813"/>
            <a:ext cx="0" cy="1295400"/>
          </a:xfrm>
          <a:prstGeom prst="line">
            <a:avLst/>
          </a:prstGeom>
          <a:noFill/>
          <a:ln w="57150">
            <a:solidFill>
              <a:srgbClr val="E4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92298" name="Group 337"/>
          <p:cNvGrpSpPr>
            <a:grpSpLocks/>
          </p:cNvGrpSpPr>
          <p:nvPr/>
        </p:nvGrpSpPr>
        <p:grpSpPr bwMode="auto">
          <a:xfrm>
            <a:off x="6443663" y="2195513"/>
            <a:ext cx="444500" cy="398462"/>
            <a:chOff x="4104" y="660"/>
            <a:chExt cx="280" cy="251"/>
          </a:xfrm>
        </p:grpSpPr>
        <p:sp>
          <p:nvSpPr>
            <p:cNvPr id="92366" name="Line 338"/>
            <p:cNvSpPr>
              <a:spLocks noChangeShapeType="1"/>
            </p:cNvSpPr>
            <p:nvPr/>
          </p:nvSpPr>
          <p:spPr bwMode="auto">
            <a:xfrm flipV="1">
              <a:off x="4355" y="872"/>
              <a:ext cx="0" cy="1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367" name="Freeform 339"/>
            <p:cNvSpPr>
              <a:spLocks/>
            </p:cNvSpPr>
            <p:nvPr/>
          </p:nvSpPr>
          <p:spPr bwMode="auto">
            <a:xfrm>
              <a:off x="4341" y="825"/>
              <a:ext cx="43" cy="56"/>
            </a:xfrm>
            <a:custGeom>
              <a:avLst/>
              <a:gdLst>
                <a:gd name="T0" fmla="*/ 9 w 43"/>
                <a:gd name="T1" fmla="*/ 55 h 56"/>
                <a:gd name="T2" fmla="*/ 42 w 43"/>
                <a:gd name="T3" fmla="*/ 25 h 56"/>
                <a:gd name="T4" fmla="*/ 42 w 43"/>
                <a:gd name="T5" fmla="*/ 1 h 56"/>
                <a:gd name="T6" fmla="*/ 0 w 43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" h="56">
                  <a:moveTo>
                    <a:pt x="9" y="55"/>
                  </a:moveTo>
                  <a:lnTo>
                    <a:pt x="42" y="25"/>
                  </a:lnTo>
                  <a:lnTo>
                    <a:pt x="42" y="1"/>
                  </a:lnTo>
                  <a:lnTo>
                    <a:pt x="0" y="0"/>
                  </a:lnTo>
                </a:path>
              </a:pathLst>
            </a:custGeom>
            <a:noFill/>
            <a:ln w="635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68" name="Freeform 340"/>
            <p:cNvSpPr>
              <a:spLocks/>
            </p:cNvSpPr>
            <p:nvPr/>
          </p:nvSpPr>
          <p:spPr bwMode="auto">
            <a:xfrm>
              <a:off x="4160" y="660"/>
              <a:ext cx="224" cy="158"/>
            </a:xfrm>
            <a:custGeom>
              <a:avLst/>
              <a:gdLst>
                <a:gd name="T0" fmla="*/ 180 w 224"/>
                <a:gd name="T1" fmla="*/ 156 h 158"/>
                <a:gd name="T2" fmla="*/ 223 w 224"/>
                <a:gd name="T3" fmla="*/ 138 h 158"/>
                <a:gd name="T4" fmla="*/ 223 w 224"/>
                <a:gd name="T5" fmla="*/ 24 h 158"/>
                <a:gd name="T6" fmla="*/ 181 w 224"/>
                <a:gd name="T7" fmla="*/ 2 h 158"/>
                <a:gd name="T8" fmla="*/ 179 w 224"/>
                <a:gd name="T9" fmla="*/ 1 h 158"/>
                <a:gd name="T10" fmla="*/ 5 w 224"/>
                <a:gd name="T11" fmla="*/ 0 h 158"/>
                <a:gd name="T12" fmla="*/ 3 w 224"/>
                <a:gd name="T13" fmla="*/ 0 h 158"/>
                <a:gd name="T14" fmla="*/ 1 w 224"/>
                <a:gd name="T15" fmla="*/ 2 h 158"/>
                <a:gd name="T16" fmla="*/ 0 w 224"/>
                <a:gd name="T17" fmla="*/ 5 h 158"/>
                <a:gd name="T18" fmla="*/ 0 w 224"/>
                <a:gd name="T19" fmla="*/ 149 h 158"/>
                <a:gd name="T20" fmla="*/ 1 w 224"/>
                <a:gd name="T21" fmla="*/ 151 h 158"/>
                <a:gd name="T22" fmla="*/ 3 w 224"/>
                <a:gd name="T23" fmla="*/ 153 h 158"/>
                <a:gd name="T24" fmla="*/ 6 w 224"/>
                <a:gd name="T25" fmla="*/ 154 h 158"/>
                <a:gd name="T26" fmla="*/ 179 w 224"/>
                <a:gd name="T27" fmla="*/ 157 h 158"/>
                <a:gd name="T28" fmla="*/ 181 w 224"/>
                <a:gd name="T29" fmla="*/ 156 h 158"/>
                <a:gd name="T30" fmla="*/ 183 w 224"/>
                <a:gd name="T31" fmla="*/ 154 h 158"/>
                <a:gd name="T32" fmla="*/ 184 w 224"/>
                <a:gd name="T33" fmla="*/ 151 h 158"/>
                <a:gd name="T34" fmla="*/ 184 w 224"/>
                <a:gd name="T35" fmla="*/ 6 h 158"/>
                <a:gd name="T36" fmla="*/ 183 w 224"/>
                <a:gd name="T37" fmla="*/ 4 h 158"/>
                <a:gd name="T38" fmla="*/ 181 w 224"/>
                <a:gd name="T39" fmla="*/ 2 h 15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24" h="158">
                  <a:moveTo>
                    <a:pt x="180" y="156"/>
                  </a:moveTo>
                  <a:lnTo>
                    <a:pt x="223" y="138"/>
                  </a:lnTo>
                  <a:lnTo>
                    <a:pt x="223" y="24"/>
                  </a:lnTo>
                  <a:lnTo>
                    <a:pt x="181" y="2"/>
                  </a:lnTo>
                  <a:lnTo>
                    <a:pt x="179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5"/>
                  </a:lnTo>
                  <a:lnTo>
                    <a:pt x="0" y="149"/>
                  </a:lnTo>
                  <a:lnTo>
                    <a:pt x="1" y="151"/>
                  </a:lnTo>
                  <a:lnTo>
                    <a:pt x="3" y="153"/>
                  </a:lnTo>
                  <a:lnTo>
                    <a:pt x="6" y="154"/>
                  </a:lnTo>
                  <a:lnTo>
                    <a:pt x="179" y="157"/>
                  </a:lnTo>
                  <a:lnTo>
                    <a:pt x="181" y="156"/>
                  </a:lnTo>
                  <a:lnTo>
                    <a:pt x="183" y="154"/>
                  </a:lnTo>
                  <a:lnTo>
                    <a:pt x="184" y="151"/>
                  </a:lnTo>
                  <a:lnTo>
                    <a:pt x="184" y="6"/>
                  </a:lnTo>
                  <a:lnTo>
                    <a:pt x="183" y="4"/>
                  </a:lnTo>
                  <a:lnTo>
                    <a:pt x="181" y="2"/>
                  </a:lnTo>
                </a:path>
              </a:pathLst>
            </a:custGeom>
            <a:noFill/>
            <a:ln w="635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69" name="Freeform 341"/>
            <p:cNvSpPr>
              <a:spLocks/>
            </p:cNvSpPr>
            <p:nvPr/>
          </p:nvSpPr>
          <p:spPr bwMode="auto">
            <a:xfrm>
              <a:off x="4165" y="665"/>
              <a:ext cx="175" cy="147"/>
            </a:xfrm>
            <a:custGeom>
              <a:avLst/>
              <a:gdLst>
                <a:gd name="T0" fmla="*/ 171 w 175"/>
                <a:gd name="T1" fmla="*/ 2 h 147"/>
                <a:gd name="T2" fmla="*/ 169 w 175"/>
                <a:gd name="T3" fmla="*/ 1 h 147"/>
                <a:gd name="T4" fmla="*/ 5 w 175"/>
                <a:gd name="T5" fmla="*/ 0 h 147"/>
                <a:gd name="T6" fmla="*/ 3 w 175"/>
                <a:gd name="T7" fmla="*/ 1 h 147"/>
                <a:gd name="T8" fmla="*/ 1 w 175"/>
                <a:gd name="T9" fmla="*/ 3 h 147"/>
                <a:gd name="T10" fmla="*/ 0 w 175"/>
                <a:gd name="T11" fmla="*/ 5 h 147"/>
                <a:gd name="T12" fmla="*/ 0 w 175"/>
                <a:gd name="T13" fmla="*/ 138 h 147"/>
                <a:gd name="T14" fmla="*/ 1 w 175"/>
                <a:gd name="T15" fmla="*/ 141 h 147"/>
                <a:gd name="T16" fmla="*/ 3 w 175"/>
                <a:gd name="T17" fmla="*/ 143 h 147"/>
                <a:gd name="T18" fmla="*/ 6 w 175"/>
                <a:gd name="T19" fmla="*/ 144 h 147"/>
                <a:gd name="T20" fmla="*/ 169 w 175"/>
                <a:gd name="T21" fmla="*/ 146 h 147"/>
                <a:gd name="T22" fmla="*/ 171 w 175"/>
                <a:gd name="T23" fmla="*/ 146 h 147"/>
                <a:gd name="T24" fmla="*/ 173 w 175"/>
                <a:gd name="T25" fmla="*/ 144 h 147"/>
                <a:gd name="T26" fmla="*/ 174 w 175"/>
                <a:gd name="T27" fmla="*/ 141 h 147"/>
                <a:gd name="T28" fmla="*/ 174 w 175"/>
                <a:gd name="T29" fmla="*/ 6 h 147"/>
                <a:gd name="T30" fmla="*/ 173 w 175"/>
                <a:gd name="T31" fmla="*/ 4 h 147"/>
                <a:gd name="T32" fmla="*/ 171 w 175"/>
                <a:gd name="T33" fmla="*/ 2 h 147"/>
                <a:gd name="T34" fmla="*/ 172 w 175"/>
                <a:gd name="T35" fmla="*/ 3 h 147"/>
                <a:gd name="T36" fmla="*/ 159 w 175"/>
                <a:gd name="T37" fmla="*/ 16 h 147"/>
                <a:gd name="T38" fmla="*/ 160 w 175"/>
                <a:gd name="T39" fmla="*/ 17 h 147"/>
                <a:gd name="T40" fmla="*/ 158 w 175"/>
                <a:gd name="T41" fmla="*/ 15 h 147"/>
                <a:gd name="T42" fmla="*/ 155 w 175"/>
                <a:gd name="T43" fmla="*/ 15 h 147"/>
                <a:gd name="T44" fmla="*/ 19 w 175"/>
                <a:gd name="T45" fmla="*/ 13 h 147"/>
                <a:gd name="T46" fmla="*/ 16 w 175"/>
                <a:gd name="T47" fmla="*/ 14 h 147"/>
                <a:gd name="T48" fmla="*/ 14 w 175"/>
                <a:gd name="T49" fmla="*/ 16 h 147"/>
                <a:gd name="T50" fmla="*/ 14 w 175"/>
                <a:gd name="T51" fmla="*/ 18 h 147"/>
                <a:gd name="T52" fmla="*/ 14 w 175"/>
                <a:gd name="T53" fmla="*/ 126 h 147"/>
                <a:gd name="T54" fmla="*/ 14 w 175"/>
                <a:gd name="T55" fmla="*/ 128 h 147"/>
                <a:gd name="T56" fmla="*/ 16 w 175"/>
                <a:gd name="T57" fmla="*/ 130 h 147"/>
                <a:gd name="T58" fmla="*/ 19 w 175"/>
                <a:gd name="T59" fmla="*/ 131 h 147"/>
                <a:gd name="T60" fmla="*/ 155 w 175"/>
                <a:gd name="T61" fmla="*/ 134 h 147"/>
                <a:gd name="T62" fmla="*/ 158 w 175"/>
                <a:gd name="T63" fmla="*/ 133 h 147"/>
                <a:gd name="T64" fmla="*/ 160 w 175"/>
                <a:gd name="T65" fmla="*/ 131 h 147"/>
                <a:gd name="T66" fmla="*/ 161 w 175"/>
                <a:gd name="T67" fmla="*/ 129 h 147"/>
                <a:gd name="T68" fmla="*/ 161 w 175"/>
                <a:gd name="T69" fmla="*/ 20 h 147"/>
                <a:gd name="T70" fmla="*/ 160 w 175"/>
                <a:gd name="T71" fmla="*/ 17 h 14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75" h="147">
                  <a:moveTo>
                    <a:pt x="171" y="2"/>
                  </a:moveTo>
                  <a:lnTo>
                    <a:pt x="169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138"/>
                  </a:lnTo>
                  <a:lnTo>
                    <a:pt x="1" y="141"/>
                  </a:lnTo>
                  <a:lnTo>
                    <a:pt x="3" y="143"/>
                  </a:lnTo>
                  <a:lnTo>
                    <a:pt x="6" y="144"/>
                  </a:lnTo>
                  <a:lnTo>
                    <a:pt x="169" y="146"/>
                  </a:lnTo>
                  <a:lnTo>
                    <a:pt x="171" y="146"/>
                  </a:lnTo>
                  <a:lnTo>
                    <a:pt x="173" y="144"/>
                  </a:lnTo>
                  <a:lnTo>
                    <a:pt x="174" y="141"/>
                  </a:lnTo>
                  <a:lnTo>
                    <a:pt x="174" y="6"/>
                  </a:lnTo>
                  <a:lnTo>
                    <a:pt x="173" y="4"/>
                  </a:lnTo>
                  <a:lnTo>
                    <a:pt x="171" y="2"/>
                  </a:lnTo>
                  <a:lnTo>
                    <a:pt x="172" y="3"/>
                  </a:lnTo>
                  <a:lnTo>
                    <a:pt x="159" y="16"/>
                  </a:lnTo>
                  <a:lnTo>
                    <a:pt x="160" y="17"/>
                  </a:lnTo>
                  <a:lnTo>
                    <a:pt x="158" y="15"/>
                  </a:lnTo>
                  <a:lnTo>
                    <a:pt x="155" y="15"/>
                  </a:lnTo>
                  <a:lnTo>
                    <a:pt x="19" y="13"/>
                  </a:lnTo>
                  <a:lnTo>
                    <a:pt x="16" y="14"/>
                  </a:lnTo>
                  <a:lnTo>
                    <a:pt x="14" y="16"/>
                  </a:lnTo>
                  <a:lnTo>
                    <a:pt x="14" y="18"/>
                  </a:lnTo>
                  <a:lnTo>
                    <a:pt x="14" y="126"/>
                  </a:lnTo>
                  <a:lnTo>
                    <a:pt x="14" y="128"/>
                  </a:lnTo>
                  <a:lnTo>
                    <a:pt x="16" y="130"/>
                  </a:lnTo>
                  <a:lnTo>
                    <a:pt x="19" y="131"/>
                  </a:lnTo>
                  <a:lnTo>
                    <a:pt x="155" y="134"/>
                  </a:lnTo>
                  <a:lnTo>
                    <a:pt x="158" y="133"/>
                  </a:lnTo>
                  <a:lnTo>
                    <a:pt x="160" y="131"/>
                  </a:lnTo>
                  <a:lnTo>
                    <a:pt x="161" y="129"/>
                  </a:lnTo>
                  <a:lnTo>
                    <a:pt x="161" y="20"/>
                  </a:lnTo>
                  <a:lnTo>
                    <a:pt x="160" y="17"/>
                  </a:lnTo>
                </a:path>
              </a:pathLst>
            </a:custGeom>
            <a:noFill/>
            <a:ln w="635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70" name="Line 342"/>
            <p:cNvSpPr>
              <a:spLocks noChangeShapeType="1"/>
            </p:cNvSpPr>
            <p:nvPr/>
          </p:nvSpPr>
          <p:spPr bwMode="auto">
            <a:xfrm>
              <a:off x="4328" y="801"/>
              <a:ext cx="5" cy="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371" name="Freeform 343"/>
            <p:cNvSpPr>
              <a:spLocks/>
            </p:cNvSpPr>
            <p:nvPr/>
          </p:nvSpPr>
          <p:spPr bwMode="auto">
            <a:xfrm>
              <a:off x="4316" y="817"/>
              <a:ext cx="18" cy="10"/>
            </a:xfrm>
            <a:custGeom>
              <a:avLst/>
              <a:gdLst>
                <a:gd name="T0" fmla="*/ 17 w 18"/>
                <a:gd name="T1" fmla="*/ 0 h 10"/>
                <a:gd name="T2" fmla="*/ 0 w 18"/>
                <a:gd name="T3" fmla="*/ 9 h 10"/>
                <a:gd name="T4" fmla="*/ 0 w 18"/>
                <a:gd name="T5" fmla="*/ 0 h 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10">
                  <a:moveTo>
                    <a:pt x="17" y="0"/>
                  </a:move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 w="635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72" name="Freeform 344"/>
            <p:cNvSpPr>
              <a:spLocks/>
            </p:cNvSpPr>
            <p:nvPr/>
          </p:nvSpPr>
          <p:spPr bwMode="auto">
            <a:xfrm>
              <a:off x="4190" y="814"/>
              <a:ext cx="127" cy="13"/>
            </a:xfrm>
            <a:custGeom>
              <a:avLst/>
              <a:gdLst>
                <a:gd name="T0" fmla="*/ 126 w 127"/>
                <a:gd name="T1" fmla="*/ 12 h 13"/>
                <a:gd name="T2" fmla="*/ 0 w 127"/>
                <a:gd name="T3" fmla="*/ 9 h 13"/>
                <a:gd name="T4" fmla="*/ 0 w 127"/>
                <a:gd name="T5" fmla="*/ 0 h 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7" h="13">
                  <a:moveTo>
                    <a:pt x="126" y="12"/>
                  </a:move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 w="635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73" name="Freeform 345"/>
            <p:cNvSpPr>
              <a:spLocks/>
            </p:cNvSpPr>
            <p:nvPr/>
          </p:nvSpPr>
          <p:spPr bwMode="auto">
            <a:xfrm>
              <a:off x="4193" y="823"/>
              <a:ext cx="124" cy="7"/>
            </a:xfrm>
            <a:custGeom>
              <a:avLst/>
              <a:gdLst>
                <a:gd name="T0" fmla="*/ 0 w 124"/>
                <a:gd name="T1" fmla="*/ 0 h 7"/>
                <a:gd name="T2" fmla="*/ 1 w 124"/>
                <a:gd name="T3" fmla="*/ 5 h 7"/>
                <a:gd name="T4" fmla="*/ 120 w 124"/>
                <a:gd name="T5" fmla="*/ 6 h 7"/>
                <a:gd name="T6" fmla="*/ 123 w 124"/>
                <a:gd name="T7" fmla="*/ 3 h 7"/>
                <a:gd name="T8" fmla="*/ 121 w 124"/>
                <a:gd name="T9" fmla="*/ 3 h 7"/>
                <a:gd name="T10" fmla="*/ 120 w 124"/>
                <a:gd name="T11" fmla="*/ 6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4" h="7">
                  <a:moveTo>
                    <a:pt x="0" y="0"/>
                  </a:moveTo>
                  <a:lnTo>
                    <a:pt x="1" y="5"/>
                  </a:lnTo>
                  <a:lnTo>
                    <a:pt x="120" y="6"/>
                  </a:lnTo>
                  <a:lnTo>
                    <a:pt x="123" y="3"/>
                  </a:lnTo>
                  <a:lnTo>
                    <a:pt x="121" y="3"/>
                  </a:lnTo>
                  <a:lnTo>
                    <a:pt x="120" y="6"/>
                  </a:lnTo>
                </a:path>
              </a:pathLst>
            </a:custGeom>
            <a:noFill/>
            <a:ln w="635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74" name="Line 346"/>
            <p:cNvSpPr>
              <a:spLocks noChangeShapeType="1"/>
            </p:cNvSpPr>
            <p:nvPr/>
          </p:nvSpPr>
          <p:spPr bwMode="auto">
            <a:xfrm flipV="1">
              <a:off x="4343" y="822"/>
              <a:ext cx="36" cy="3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375" name="Freeform 347"/>
            <p:cNvSpPr>
              <a:spLocks/>
            </p:cNvSpPr>
            <p:nvPr/>
          </p:nvSpPr>
          <p:spPr bwMode="auto">
            <a:xfrm>
              <a:off x="4104" y="861"/>
              <a:ext cx="252" cy="50"/>
            </a:xfrm>
            <a:custGeom>
              <a:avLst/>
              <a:gdLst>
                <a:gd name="T0" fmla="*/ 251 w 252"/>
                <a:gd name="T1" fmla="*/ 24 h 50"/>
                <a:gd name="T2" fmla="*/ 246 w 252"/>
                <a:gd name="T3" fmla="*/ 27 h 50"/>
                <a:gd name="T4" fmla="*/ 246 w 252"/>
                <a:gd name="T5" fmla="*/ 10 h 50"/>
                <a:gd name="T6" fmla="*/ 40 w 252"/>
                <a:gd name="T7" fmla="*/ 0 h 50"/>
                <a:gd name="T8" fmla="*/ 0 w 252"/>
                <a:gd name="T9" fmla="*/ 38 h 50"/>
                <a:gd name="T10" fmla="*/ 220 w 252"/>
                <a:gd name="T11" fmla="*/ 45 h 50"/>
                <a:gd name="T12" fmla="*/ 220 w 252"/>
                <a:gd name="T13" fmla="*/ 49 h 50"/>
                <a:gd name="T14" fmla="*/ 246 w 252"/>
                <a:gd name="T15" fmla="*/ 24 h 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52" h="50">
                  <a:moveTo>
                    <a:pt x="251" y="24"/>
                  </a:moveTo>
                  <a:lnTo>
                    <a:pt x="246" y="27"/>
                  </a:lnTo>
                  <a:lnTo>
                    <a:pt x="246" y="10"/>
                  </a:lnTo>
                  <a:lnTo>
                    <a:pt x="40" y="0"/>
                  </a:lnTo>
                  <a:lnTo>
                    <a:pt x="0" y="38"/>
                  </a:lnTo>
                  <a:lnTo>
                    <a:pt x="220" y="45"/>
                  </a:lnTo>
                  <a:lnTo>
                    <a:pt x="220" y="49"/>
                  </a:lnTo>
                  <a:lnTo>
                    <a:pt x="246" y="24"/>
                  </a:lnTo>
                </a:path>
              </a:pathLst>
            </a:custGeom>
            <a:noFill/>
            <a:ln w="635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76" name="Freeform 348"/>
            <p:cNvSpPr>
              <a:spLocks/>
            </p:cNvSpPr>
            <p:nvPr/>
          </p:nvSpPr>
          <p:spPr bwMode="auto">
            <a:xfrm>
              <a:off x="4104" y="871"/>
              <a:ext cx="243" cy="40"/>
            </a:xfrm>
            <a:custGeom>
              <a:avLst/>
              <a:gdLst>
                <a:gd name="T0" fmla="*/ 242 w 243"/>
                <a:gd name="T1" fmla="*/ 0 h 40"/>
                <a:gd name="T2" fmla="*/ 220 w 243"/>
                <a:gd name="T3" fmla="*/ 35 h 40"/>
                <a:gd name="T4" fmla="*/ 220 w 243"/>
                <a:gd name="T5" fmla="*/ 39 h 40"/>
                <a:gd name="T6" fmla="*/ 0 w 243"/>
                <a:gd name="T7" fmla="*/ 32 h 40"/>
                <a:gd name="T8" fmla="*/ 0 w 243"/>
                <a:gd name="T9" fmla="*/ 28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3" h="40">
                  <a:moveTo>
                    <a:pt x="242" y="0"/>
                  </a:moveTo>
                  <a:lnTo>
                    <a:pt x="220" y="35"/>
                  </a:lnTo>
                  <a:lnTo>
                    <a:pt x="220" y="39"/>
                  </a:lnTo>
                  <a:lnTo>
                    <a:pt x="0" y="32"/>
                  </a:lnTo>
                  <a:lnTo>
                    <a:pt x="0" y="28"/>
                  </a:lnTo>
                </a:path>
              </a:pathLst>
            </a:custGeom>
            <a:noFill/>
            <a:ln w="635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77" name="Freeform 349"/>
            <p:cNvSpPr>
              <a:spLocks/>
            </p:cNvSpPr>
            <p:nvPr/>
          </p:nvSpPr>
          <p:spPr bwMode="auto">
            <a:xfrm>
              <a:off x="4159" y="849"/>
              <a:ext cx="181" cy="22"/>
            </a:xfrm>
            <a:custGeom>
              <a:avLst/>
              <a:gdLst>
                <a:gd name="T0" fmla="*/ 0 w 181"/>
                <a:gd name="T1" fmla="*/ 13 h 22"/>
                <a:gd name="T2" fmla="*/ 0 w 181"/>
                <a:gd name="T3" fmla="*/ 0 h 22"/>
                <a:gd name="T4" fmla="*/ 180 w 181"/>
                <a:gd name="T5" fmla="*/ 6 h 22"/>
                <a:gd name="T6" fmla="*/ 180 w 181"/>
                <a:gd name="T7" fmla="*/ 21 h 2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1" h="22">
                  <a:moveTo>
                    <a:pt x="0" y="13"/>
                  </a:moveTo>
                  <a:lnTo>
                    <a:pt x="0" y="0"/>
                  </a:lnTo>
                  <a:lnTo>
                    <a:pt x="180" y="6"/>
                  </a:lnTo>
                  <a:lnTo>
                    <a:pt x="180" y="21"/>
                  </a:lnTo>
                </a:path>
              </a:pathLst>
            </a:custGeom>
            <a:noFill/>
            <a:ln w="635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78" name="Line 350"/>
            <p:cNvSpPr>
              <a:spLocks noChangeShapeType="1"/>
            </p:cNvSpPr>
            <p:nvPr/>
          </p:nvSpPr>
          <p:spPr bwMode="auto">
            <a:xfrm flipH="1">
              <a:off x="4155" y="831"/>
              <a:ext cx="57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379" name="Line 351"/>
            <p:cNvSpPr>
              <a:spLocks noChangeShapeType="1"/>
            </p:cNvSpPr>
            <p:nvPr/>
          </p:nvSpPr>
          <p:spPr bwMode="auto">
            <a:xfrm flipV="1">
              <a:off x="4171" y="790"/>
              <a:ext cx="5" cy="2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380" name="Line 352"/>
            <p:cNvSpPr>
              <a:spLocks noChangeShapeType="1"/>
            </p:cNvSpPr>
            <p:nvPr/>
          </p:nvSpPr>
          <p:spPr bwMode="auto">
            <a:xfrm flipH="1" flipV="1">
              <a:off x="4163" y="662"/>
              <a:ext cx="21" cy="2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381" name="Freeform 353"/>
            <p:cNvSpPr>
              <a:spLocks/>
            </p:cNvSpPr>
            <p:nvPr/>
          </p:nvSpPr>
          <p:spPr bwMode="auto">
            <a:xfrm>
              <a:off x="4208" y="817"/>
              <a:ext cx="134" cy="32"/>
            </a:xfrm>
            <a:custGeom>
              <a:avLst/>
              <a:gdLst>
                <a:gd name="T0" fmla="*/ 70 w 134"/>
                <a:gd name="T1" fmla="*/ 25 h 32"/>
                <a:gd name="T2" fmla="*/ 66 w 134"/>
                <a:gd name="T3" fmla="*/ 25 h 32"/>
                <a:gd name="T4" fmla="*/ 62 w 134"/>
                <a:gd name="T5" fmla="*/ 25 h 32"/>
                <a:gd name="T6" fmla="*/ 57 w 134"/>
                <a:gd name="T7" fmla="*/ 25 h 32"/>
                <a:gd name="T8" fmla="*/ 52 w 134"/>
                <a:gd name="T9" fmla="*/ 25 h 32"/>
                <a:gd name="T10" fmla="*/ 48 w 134"/>
                <a:gd name="T11" fmla="*/ 25 h 32"/>
                <a:gd name="T12" fmla="*/ 44 w 134"/>
                <a:gd name="T13" fmla="*/ 25 h 32"/>
                <a:gd name="T14" fmla="*/ 40 w 134"/>
                <a:gd name="T15" fmla="*/ 25 h 32"/>
                <a:gd name="T16" fmla="*/ 36 w 134"/>
                <a:gd name="T17" fmla="*/ 25 h 32"/>
                <a:gd name="T18" fmla="*/ 32 w 134"/>
                <a:gd name="T19" fmla="*/ 25 h 32"/>
                <a:gd name="T20" fmla="*/ 28 w 134"/>
                <a:gd name="T21" fmla="*/ 25 h 32"/>
                <a:gd name="T22" fmla="*/ 24 w 134"/>
                <a:gd name="T23" fmla="*/ 24 h 32"/>
                <a:gd name="T24" fmla="*/ 19 w 134"/>
                <a:gd name="T25" fmla="*/ 23 h 32"/>
                <a:gd name="T26" fmla="*/ 14 w 134"/>
                <a:gd name="T27" fmla="*/ 22 h 32"/>
                <a:gd name="T28" fmla="*/ 10 w 134"/>
                <a:gd name="T29" fmla="*/ 21 h 32"/>
                <a:gd name="T30" fmla="*/ 7 w 134"/>
                <a:gd name="T31" fmla="*/ 19 h 32"/>
                <a:gd name="T32" fmla="*/ 4 w 134"/>
                <a:gd name="T33" fmla="*/ 17 h 32"/>
                <a:gd name="T34" fmla="*/ 1 w 134"/>
                <a:gd name="T35" fmla="*/ 15 h 32"/>
                <a:gd name="T36" fmla="*/ 1 w 134"/>
                <a:gd name="T37" fmla="*/ 11 h 32"/>
                <a:gd name="T38" fmla="*/ 1 w 134"/>
                <a:gd name="T39" fmla="*/ 15 h 32"/>
                <a:gd name="T40" fmla="*/ 1 w 134"/>
                <a:gd name="T41" fmla="*/ 19 h 32"/>
                <a:gd name="T42" fmla="*/ 3 w 134"/>
                <a:gd name="T43" fmla="*/ 22 h 32"/>
                <a:gd name="T44" fmla="*/ 6 w 134"/>
                <a:gd name="T45" fmla="*/ 24 h 32"/>
                <a:gd name="T46" fmla="*/ 10 w 134"/>
                <a:gd name="T47" fmla="*/ 27 h 32"/>
                <a:gd name="T48" fmla="*/ 14 w 134"/>
                <a:gd name="T49" fmla="*/ 28 h 32"/>
                <a:gd name="T50" fmla="*/ 18 w 134"/>
                <a:gd name="T51" fmla="*/ 29 h 32"/>
                <a:gd name="T52" fmla="*/ 22 w 134"/>
                <a:gd name="T53" fmla="*/ 29 h 32"/>
                <a:gd name="T54" fmla="*/ 26 w 134"/>
                <a:gd name="T55" fmla="*/ 30 h 32"/>
                <a:gd name="T56" fmla="*/ 30 w 134"/>
                <a:gd name="T57" fmla="*/ 31 h 32"/>
                <a:gd name="T58" fmla="*/ 34 w 134"/>
                <a:gd name="T59" fmla="*/ 31 h 32"/>
                <a:gd name="T60" fmla="*/ 38 w 134"/>
                <a:gd name="T61" fmla="*/ 31 h 32"/>
                <a:gd name="T62" fmla="*/ 42 w 134"/>
                <a:gd name="T63" fmla="*/ 31 h 32"/>
                <a:gd name="T64" fmla="*/ 46 w 134"/>
                <a:gd name="T65" fmla="*/ 31 h 32"/>
                <a:gd name="T66" fmla="*/ 50 w 134"/>
                <a:gd name="T67" fmla="*/ 31 h 32"/>
                <a:gd name="T68" fmla="*/ 54 w 134"/>
                <a:gd name="T69" fmla="*/ 31 h 32"/>
                <a:gd name="T70" fmla="*/ 58 w 134"/>
                <a:gd name="T71" fmla="*/ 31 h 32"/>
                <a:gd name="T72" fmla="*/ 63 w 134"/>
                <a:gd name="T73" fmla="*/ 31 h 32"/>
                <a:gd name="T74" fmla="*/ 68 w 134"/>
                <a:gd name="T75" fmla="*/ 31 h 32"/>
                <a:gd name="T76" fmla="*/ 72 w 134"/>
                <a:gd name="T77" fmla="*/ 31 h 32"/>
                <a:gd name="T78" fmla="*/ 76 w 134"/>
                <a:gd name="T79" fmla="*/ 30 h 32"/>
                <a:gd name="T80" fmla="*/ 80 w 134"/>
                <a:gd name="T81" fmla="*/ 30 h 32"/>
                <a:gd name="T82" fmla="*/ 84 w 134"/>
                <a:gd name="T83" fmla="*/ 29 h 32"/>
                <a:gd name="T84" fmla="*/ 90 w 134"/>
                <a:gd name="T85" fmla="*/ 28 h 32"/>
                <a:gd name="T86" fmla="*/ 99 w 134"/>
                <a:gd name="T87" fmla="*/ 27 h 32"/>
                <a:gd name="T88" fmla="*/ 108 w 134"/>
                <a:gd name="T89" fmla="*/ 25 h 32"/>
                <a:gd name="T90" fmla="*/ 116 w 134"/>
                <a:gd name="T91" fmla="*/ 23 h 32"/>
                <a:gd name="T92" fmla="*/ 120 w 134"/>
                <a:gd name="T93" fmla="*/ 22 h 32"/>
                <a:gd name="T94" fmla="*/ 124 w 134"/>
                <a:gd name="T95" fmla="*/ 20 h 32"/>
                <a:gd name="T96" fmla="*/ 127 w 134"/>
                <a:gd name="T97" fmla="*/ 18 h 32"/>
                <a:gd name="T98" fmla="*/ 131 w 134"/>
                <a:gd name="T99" fmla="*/ 15 h 32"/>
                <a:gd name="T100" fmla="*/ 132 w 134"/>
                <a:gd name="T101" fmla="*/ 11 h 32"/>
                <a:gd name="T102" fmla="*/ 133 w 134"/>
                <a:gd name="T103" fmla="*/ 7 h 32"/>
                <a:gd name="T104" fmla="*/ 132 w 134"/>
                <a:gd name="T105" fmla="*/ 3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34" h="32">
                  <a:moveTo>
                    <a:pt x="73" y="25"/>
                  </a:moveTo>
                  <a:lnTo>
                    <a:pt x="72" y="25"/>
                  </a:lnTo>
                  <a:lnTo>
                    <a:pt x="71" y="25"/>
                  </a:lnTo>
                  <a:lnTo>
                    <a:pt x="70" y="25"/>
                  </a:lnTo>
                  <a:lnTo>
                    <a:pt x="69" y="25"/>
                  </a:lnTo>
                  <a:lnTo>
                    <a:pt x="68" y="25"/>
                  </a:lnTo>
                  <a:lnTo>
                    <a:pt x="67" y="25"/>
                  </a:lnTo>
                  <a:lnTo>
                    <a:pt x="66" y="25"/>
                  </a:lnTo>
                  <a:lnTo>
                    <a:pt x="65" y="25"/>
                  </a:lnTo>
                  <a:lnTo>
                    <a:pt x="64" y="25"/>
                  </a:lnTo>
                  <a:lnTo>
                    <a:pt x="63" y="25"/>
                  </a:lnTo>
                  <a:lnTo>
                    <a:pt x="62" y="25"/>
                  </a:lnTo>
                  <a:lnTo>
                    <a:pt x="61" y="25"/>
                  </a:lnTo>
                  <a:lnTo>
                    <a:pt x="59" y="25"/>
                  </a:lnTo>
                  <a:lnTo>
                    <a:pt x="58" y="25"/>
                  </a:lnTo>
                  <a:lnTo>
                    <a:pt x="57" y="25"/>
                  </a:lnTo>
                  <a:lnTo>
                    <a:pt x="55" y="25"/>
                  </a:lnTo>
                  <a:lnTo>
                    <a:pt x="54" y="25"/>
                  </a:lnTo>
                  <a:lnTo>
                    <a:pt x="53" y="25"/>
                  </a:lnTo>
                  <a:lnTo>
                    <a:pt x="52" y="25"/>
                  </a:lnTo>
                  <a:lnTo>
                    <a:pt x="51" y="25"/>
                  </a:lnTo>
                  <a:lnTo>
                    <a:pt x="50" y="25"/>
                  </a:lnTo>
                  <a:lnTo>
                    <a:pt x="49" y="25"/>
                  </a:lnTo>
                  <a:lnTo>
                    <a:pt x="48" y="25"/>
                  </a:lnTo>
                  <a:lnTo>
                    <a:pt x="47" y="25"/>
                  </a:lnTo>
                  <a:lnTo>
                    <a:pt x="46" y="25"/>
                  </a:lnTo>
                  <a:lnTo>
                    <a:pt x="45" y="25"/>
                  </a:lnTo>
                  <a:lnTo>
                    <a:pt x="44" y="25"/>
                  </a:lnTo>
                  <a:lnTo>
                    <a:pt x="43" y="25"/>
                  </a:lnTo>
                  <a:lnTo>
                    <a:pt x="42" y="25"/>
                  </a:lnTo>
                  <a:lnTo>
                    <a:pt x="41" y="25"/>
                  </a:lnTo>
                  <a:lnTo>
                    <a:pt x="40" y="25"/>
                  </a:lnTo>
                  <a:lnTo>
                    <a:pt x="39" y="25"/>
                  </a:lnTo>
                  <a:lnTo>
                    <a:pt x="38" y="25"/>
                  </a:lnTo>
                  <a:lnTo>
                    <a:pt x="37" y="25"/>
                  </a:lnTo>
                  <a:lnTo>
                    <a:pt x="36" y="25"/>
                  </a:lnTo>
                  <a:lnTo>
                    <a:pt x="35" y="25"/>
                  </a:lnTo>
                  <a:lnTo>
                    <a:pt x="34" y="25"/>
                  </a:lnTo>
                  <a:lnTo>
                    <a:pt x="33" y="25"/>
                  </a:lnTo>
                  <a:lnTo>
                    <a:pt x="32" y="25"/>
                  </a:lnTo>
                  <a:lnTo>
                    <a:pt x="31" y="25"/>
                  </a:lnTo>
                  <a:lnTo>
                    <a:pt x="30" y="25"/>
                  </a:lnTo>
                  <a:lnTo>
                    <a:pt x="29" y="25"/>
                  </a:lnTo>
                  <a:lnTo>
                    <a:pt x="28" y="25"/>
                  </a:lnTo>
                  <a:lnTo>
                    <a:pt x="27" y="24"/>
                  </a:lnTo>
                  <a:lnTo>
                    <a:pt x="26" y="24"/>
                  </a:lnTo>
                  <a:lnTo>
                    <a:pt x="25" y="24"/>
                  </a:lnTo>
                  <a:lnTo>
                    <a:pt x="24" y="24"/>
                  </a:lnTo>
                  <a:lnTo>
                    <a:pt x="23" y="24"/>
                  </a:lnTo>
                  <a:lnTo>
                    <a:pt x="21" y="24"/>
                  </a:lnTo>
                  <a:lnTo>
                    <a:pt x="20" y="24"/>
                  </a:lnTo>
                  <a:lnTo>
                    <a:pt x="19" y="23"/>
                  </a:lnTo>
                  <a:lnTo>
                    <a:pt x="17" y="23"/>
                  </a:lnTo>
                  <a:lnTo>
                    <a:pt x="16" y="23"/>
                  </a:lnTo>
                  <a:lnTo>
                    <a:pt x="15" y="22"/>
                  </a:lnTo>
                  <a:lnTo>
                    <a:pt x="14" y="22"/>
                  </a:lnTo>
                  <a:lnTo>
                    <a:pt x="13" y="22"/>
                  </a:lnTo>
                  <a:lnTo>
                    <a:pt x="12" y="21"/>
                  </a:lnTo>
                  <a:lnTo>
                    <a:pt x="11" y="21"/>
                  </a:lnTo>
                  <a:lnTo>
                    <a:pt x="10" y="21"/>
                  </a:lnTo>
                  <a:lnTo>
                    <a:pt x="9" y="20"/>
                  </a:lnTo>
                  <a:lnTo>
                    <a:pt x="8" y="20"/>
                  </a:lnTo>
                  <a:lnTo>
                    <a:pt x="7" y="20"/>
                  </a:lnTo>
                  <a:lnTo>
                    <a:pt x="7" y="19"/>
                  </a:lnTo>
                  <a:lnTo>
                    <a:pt x="6" y="19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4" y="17"/>
                  </a:lnTo>
                  <a:lnTo>
                    <a:pt x="3" y="17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1" y="15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3" y="22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7" y="25"/>
                  </a:lnTo>
                  <a:lnTo>
                    <a:pt x="8" y="25"/>
                  </a:lnTo>
                  <a:lnTo>
                    <a:pt x="9" y="26"/>
                  </a:lnTo>
                  <a:lnTo>
                    <a:pt x="10" y="27"/>
                  </a:lnTo>
                  <a:lnTo>
                    <a:pt x="11" y="27"/>
                  </a:lnTo>
                  <a:lnTo>
                    <a:pt x="12" y="27"/>
                  </a:lnTo>
                  <a:lnTo>
                    <a:pt x="13" y="28"/>
                  </a:lnTo>
                  <a:lnTo>
                    <a:pt x="14" y="28"/>
                  </a:lnTo>
                  <a:lnTo>
                    <a:pt x="15" y="28"/>
                  </a:lnTo>
                  <a:lnTo>
                    <a:pt x="16" y="28"/>
                  </a:lnTo>
                  <a:lnTo>
                    <a:pt x="17" y="29"/>
                  </a:lnTo>
                  <a:lnTo>
                    <a:pt x="18" y="29"/>
                  </a:lnTo>
                  <a:lnTo>
                    <a:pt x="19" y="29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2" y="29"/>
                  </a:lnTo>
                  <a:lnTo>
                    <a:pt x="23" y="29"/>
                  </a:lnTo>
                  <a:lnTo>
                    <a:pt x="24" y="30"/>
                  </a:lnTo>
                  <a:lnTo>
                    <a:pt x="25" y="30"/>
                  </a:lnTo>
                  <a:lnTo>
                    <a:pt x="26" y="30"/>
                  </a:lnTo>
                  <a:lnTo>
                    <a:pt x="27" y="30"/>
                  </a:lnTo>
                  <a:lnTo>
                    <a:pt x="28" y="30"/>
                  </a:lnTo>
                  <a:lnTo>
                    <a:pt x="29" y="31"/>
                  </a:lnTo>
                  <a:lnTo>
                    <a:pt x="30" y="31"/>
                  </a:lnTo>
                  <a:lnTo>
                    <a:pt x="31" y="31"/>
                  </a:lnTo>
                  <a:lnTo>
                    <a:pt x="32" y="31"/>
                  </a:lnTo>
                  <a:lnTo>
                    <a:pt x="33" y="31"/>
                  </a:lnTo>
                  <a:lnTo>
                    <a:pt x="34" y="31"/>
                  </a:lnTo>
                  <a:lnTo>
                    <a:pt x="35" y="31"/>
                  </a:lnTo>
                  <a:lnTo>
                    <a:pt x="36" y="31"/>
                  </a:lnTo>
                  <a:lnTo>
                    <a:pt x="37" y="31"/>
                  </a:lnTo>
                  <a:lnTo>
                    <a:pt x="38" y="31"/>
                  </a:lnTo>
                  <a:lnTo>
                    <a:pt x="39" y="31"/>
                  </a:lnTo>
                  <a:lnTo>
                    <a:pt x="40" y="31"/>
                  </a:lnTo>
                  <a:lnTo>
                    <a:pt x="41" y="31"/>
                  </a:lnTo>
                  <a:lnTo>
                    <a:pt x="42" y="31"/>
                  </a:lnTo>
                  <a:lnTo>
                    <a:pt x="43" y="31"/>
                  </a:lnTo>
                  <a:lnTo>
                    <a:pt x="44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2" y="31"/>
                  </a:lnTo>
                  <a:lnTo>
                    <a:pt x="53" y="31"/>
                  </a:lnTo>
                  <a:lnTo>
                    <a:pt x="54" y="31"/>
                  </a:lnTo>
                  <a:lnTo>
                    <a:pt x="55" y="31"/>
                  </a:lnTo>
                  <a:lnTo>
                    <a:pt x="56" y="31"/>
                  </a:lnTo>
                  <a:lnTo>
                    <a:pt x="57" y="31"/>
                  </a:lnTo>
                  <a:lnTo>
                    <a:pt x="58" y="31"/>
                  </a:lnTo>
                  <a:lnTo>
                    <a:pt x="60" y="31"/>
                  </a:lnTo>
                  <a:lnTo>
                    <a:pt x="61" y="31"/>
                  </a:lnTo>
                  <a:lnTo>
                    <a:pt x="62" y="31"/>
                  </a:lnTo>
                  <a:lnTo>
                    <a:pt x="63" y="31"/>
                  </a:lnTo>
                  <a:lnTo>
                    <a:pt x="65" y="31"/>
                  </a:lnTo>
                  <a:lnTo>
                    <a:pt x="66" y="31"/>
                  </a:lnTo>
                  <a:lnTo>
                    <a:pt x="67" y="31"/>
                  </a:lnTo>
                  <a:lnTo>
                    <a:pt x="68" y="31"/>
                  </a:lnTo>
                  <a:lnTo>
                    <a:pt x="69" y="31"/>
                  </a:lnTo>
                  <a:lnTo>
                    <a:pt x="70" y="31"/>
                  </a:lnTo>
                  <a:lnTo>
                    <a:pt x="71" y="31"/>
                  </a:lnTo>
                  <a:lnTo>
                    <a:pt x="72" y="31"/>
                  </a:lnTo>
                  <a:lnTo>
                    <a:pt x="73" y="31"/>
                  </a:lnTo>
                  <a:lnTo>
                    <a:pt x="74" y="31"/>
                  </a:lnTo>
                  <a:lnTo>
                    <a:pt x="75" y="30"/>
                  </a:lnTo>
                  <a:lnTo>
                    <a:pt x="76" y="30"/>
                  </a:lnTo>
                  <a:lnTo>
                    <a:pt x="77" y="30"/>
                  </a:lnTo>
                  <a:lnTo>
                    <a:pt x="78" y="30"/>
                  </a:lnTo>
                  <a:lnTo>
                    <a:pt x="79" y="30"/>
                  </a:lnTo>
                  <a:lnTo>
                    <a:pt x="80" y="30"/>
                  </a:lnTo>
                  <a:lnTo>
                    <a:pt x="81" y="30"/>
                  </a:lnTo>
                  <a:lnTo>
                    <a:pt x="82" y="29"/>
                  </a:lnTo>
                  <a:lnTo>
                    <a:pt x="83" y="29"/>
                  </a:lnTo>
                  <a:lnTo>
                    <a:pt x="84" y="29"/>
                  </a:lnTo>
                  <a:lnTo>
                    <a:pt x="85" y="29"/>
                  </a:lnTo>
                  <a:lnTo>
                    <a:pt x="87" y="29"/>
                  </a:lnTo>
                  <a:lnTo>
                    <a:pt x="88" y="29"/>
                  </a:lnTo>
                  <a:lnTo>
                    <a:pt x="90" y="28"/>
                  </a:lnTo>
                  <a:lnTo>
                    <a:pt x="92" y="28"/>
                  </a:lnTo>
                  <a:lnTo>
                    <a:pt x="94" y="28"/>
                  </a:lnTo>
                  <a:lnTo>
                    <a:pt x="96" y="28"/>
                  </a:lnTo>
                  <a:lnTo>
                    <a:pt x="99" y="27"/>
                  </a:lnTo>
                  <a:lnTo>
                    <a:pt x="102" y="26"/>
                  </a:lnTo>
                  <a:lnTo>
                    <a:pt x="104" y="26"/>
                  </a:lnTo>
                  <a:lnTo>
                    <a:pt x="106" y="25"/>
                  </a:lnTo>
                  <a:lnTo>
                    <a:pt x="108" y="25"/>
                  </a:lnTo>
                  <a:lnTo>
                    <a:pt x="111" y="24"/>
                  </a:lnTo>
                  <a:lnTo>
                    <a:pt x="112" y="24"/>
                  </a:lnTo>
                  <a:lnTo>
                    <a:pt x="114" y="24"/>
                  </a:lnTo>
                  <a:lnTo>
                    <a:pt x="116" y="23"/>
                  </a:lnTo>
                  <a:lnTo>
                    <a:pt x="117" y="23"/>
                  </a:lnTo>
                  <a:lnTo>
                    <a:pt x="118" y="22"/>
                  </a:lnTo>
                  <a:lnTo>
                    <a:pt x="119" y="22"/>
                  </a:lnTo>
                  <a:lnTo>
                    <a:pt x="120" y="22"/>
                  </a:lnTo>
                  <a:lnTo>
                    <a:pt x="121" y="21"/>
                  </a:lnTo>
                  <a:lnTo>
                    <a:pt x="122" y="21"/>
                  </a:lnTo>
                  <a:lnTo>
                    <a:pt x="123" y="21"/>
                  </a:lnTo>
                  <a:lnTo>
                    <a:pt x="124" y="20"/>
                  </a:lnTo>
                  <a:lnTo>
                    <a:pt x="125" y="20"/>
                  </a:lnTo>
                  <a:lnTo>
                    <a:pt x="126" y="19"/>
                  </a:lnTo>
                  <a:lnTo>
                    <a:pt x="127" y="19"/>
                  </a:lnTo>
                  <a:lnTo>
                    <a:pt x="127" y="18"/>
                  </a:lnTo>
                  <a:lnTo>
                    <a:pt x="128" y="18"/>
                  </a:lnTo>
                  <a:lnTo>
                    <a:pt x="129" y="17"/>
                  </a:lnTo>
                  <a:lnTo>
                    <a:pt x="130" y="16"/>
                  </a:lnTo>
                  <a:lnTo>
                    <a:pt x="131" y="15"/>
                  </a:lnTo>
                  <a:lnTo>
                    <a:pt x="131" y="14"/>
                  </a:lnTo>
                  <a:lnTo>
                    <a:pt x="132" y="13"/>
                  </a:lnTo>
                  <a:lnTo>
                    <a:pt x="132" y="12"/>
                  </a:lnTo>
                  <a:lnTo>
                    <a:pt x="132" y="11"/>
                  </a:lnTo>
                  <a:lnTo>
                    <a:pt x="132" y="10"/>
                  </a:lnTo>
                  <a:lnTo>
                    <a:pt x="132" y="9"/>
                  </a:lnTo>
                  <a:lnTo>
                    <a:pt x="133" y="8"/>
                  </a:lnTo>
                  <a:lnTo>
                    <a:pt x="133" y="7"/>
                  </a:lnTo>
                  <a:lnTo>
                    <a:pt x="132" y="6"/>
                  </a:lnTo>
                  <a:lnTo>
                    <a:pt x="132" y="5"/>
                  </a:lnTo>
                  <a:lnTo>
                    <a:pt x="132" y="4"/>
                  </a:lnTo>
                  <a:lnTo>
                    <a:pt x="132" y="3"/>
                  </a:lnTo>
                  <a:lnTo>
                    <a:pt x="132" y="2"/>
                  </a:lnTo>
                  <a:lnTo>
                    <a:pt x="131" y="1"/>
                  </a:lnTo>
                  <a:lnTo>
                    <a:pt x="130" y="0"/>
                  </a:lnTo>
                </a:path>
              </a:pathLst>
            </a:custGeom>
            <a:noFill/>
            <a:ln w="635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82" name="Freeform 354"/>
            <p:cNvSpPr>
              <a:spLocks/>
            </p:cNvSpPr>
            <p:nvPr/>
          </p:nvSpPr>
          <p:spPr bwMode="auto">
            <a:xfrm>
              <a:off x="4290" y="820"/>
              <a:ext cx="51" cy="22"/>
            </a:xfrm>
            <a:custGeom>
              <a:avLst/>
              <a:gdLst>
                <a:gd name="T0" fmla="*/ 50 w 51"/>
                <a:gd name="T1" fmla="*/ 0 h 22"/>
                <a:gd name="T2" fmla="*/ 50 w 51"/>
                <a:gd name="T3" fmla="*/ 0 h 22"/>
                <a:gd name="T4" fmla="*/ 50 w 51"/>
                <a:gd name="T5" fmla="*/ 1 h 22"/>
                <a:gd name="T6" fmla="*/ 50 w 51"/>
                <a:gd name="T7" fmla="*/ 2 h 22"/>
                <a:gd name="T8" fmla="*/ 50 w 51"/>
                <a:gd name="T9" fmla="*/ 3 h 22"/>
                <a:gd name="T10" fmla="*/ 49 w 51"/>
                <a:gd name="T11" fmla="*/ 4 h 22"/>
                <a:gd name="T12" fmla="*/ 49 w 51"/>
                <a:gd name="T13" fmla="*/ 5 h 22"/>
                <a:gd name="T14" fmla="*/ 48 w 51"/>
                <a:gd name="T15" fmla="*/ 6 h 22"/>
                <a:gd name="T16" fmla="*/ 47 w 51"/>
                <a:gd name="T17" fmla="*/ 7 h 22"/>
                <a:gd name="T18" fmla="*/ 47 w 51"/>
                <a:gd name="T19" fmla="*/ 8 h 22"/>
                <a:gd name="T20" fmla="*/ 46 w 51"/>
                <a:gd name="T21" fmla="*/ 8 h 22"/>
                <a:gd name="T22" fmla="*/ 46 w 51"/>
                <a:gd name="T23" fmla="*/ 9 h 22"/>
                <a:gd name="T24" fmla="*/ 45 w 51"/>
                <a:gd name="T25" fmla="*/ 9 h 22"/>
                <a:gd name="T26" fmla="*/ 45 w 51"/>
                <a:gd name="T27" fmla="*/ 10 h 22"/>
                <a:gd name="T28" fmla="*/ 44 w 51"/>
                <a:gd name="T29" fmla="*/ 10 h 22"/>
                <a:gd name="T30" fmla="*/ 43 w 51"/>
                <a:gd name="T31" fmla="*/ 11 h 22"/>
                <a:gd name="T32" fmla="*/ 42 w 51"/>
                <a:gd name="T33" fmla="*/ 11 h 22"/>
                <a:gd name="T34" fmla="*/ 41 w 51"/>
                <a:gd name="T35" fmla="*/ 12 h 22"/>
                <a:gd name="T36" fmla="*/ 40 w 51"/>
                <a:gd name="T37" fmla="*/ 12 h 22"/>
                <a:gd name="T38" fmla="*/ 39 w 51"/>
                <a:gd name="T39" fmla="*/ 13 h 22"/>
                <a:gd name="T40" fmla="*/ 38 w 51"/>
                <a:gd name="T41" fmla="*/ 13 h 22"/>
                <a:gd name="T42" fmla="*/ 36 w 51"/>
                <a:gd name="T43" fmla="*/ 13 h 22"/>
                <a:gd name="T44" fmla="*/ 36 w 51"/>
                <a:gd name="T45" fmla="*/ 14 h 22"/>
                <a:gd name="T46" fmla="*/ 34 w 51"/>
                <a:gd name="T47" fmla="*/ 14 h 22"/>
                <a:gd name="T48" fmla="*/ 33 w 51"/>
                <a:gd name="T49" fmla="*/ 14 h 22"/>
                <a:gd name="T50" fmla="*/ 32 w 51"/>
                <a:gd name="T51" fmla="*/ 14 h 22"/>
                <a:gd name="T52" fmla="*/ 30 w 51"/>
                <a:gd name="T53" fmla="*/ 15 h 22"/>
                <a:gd name="T54" fmla="*/ 28 w 51"/>
                <a:gd name="T55" fmla="*/ 15 h 22"/>
                <a:gd name="T56" fmla="*/ 26 w 51"/>
                <a:gd name="T57" fmla="*/ 16 h 22"/>
                <a:gd name="T58" fmla="*/ 24 w 51"/>
                <a:gd name="T59" fmla="*/ 16 h 22"/>
                <a:gd name="T60" fmla="*/ 21 w 51"/>
                <a:gd name="T61" fmla="*/ 17 h 22"/>
                <a:gd name="T62" fmla="*/ 19 w 51"/>
                <a:gd name="T63" fmla="*/ 18 h 22"/>
                <a:gd name="T64" fmla="*/ 16 w 51"/>
                <a:gd name="T65" fmla="*/ 18 h 22"/>
                <a:gd name="T66" fmla="*/ 14 w 51"/>
                <a:gd name="T67" fmla="*/ 18 h 22"/>
                <a:gd name="T68" fmla="*/ 12 w 51"/>
                <a:gd name="T69" fmla="*/ 19 h 22"/>
                <a:gd name="T70" fmla="*/ 10 w 51"/>
                <a:gd name="T71" fmla="*/ 19 h 22"/>
                <a:gd name="T72" fmla="*/ 7 w 51"/>
                <a:gd name="T73" fmla="*/ 20 h 22"/>
                <a:gd name="T74" fmla="*/ 6 w 51"/>
                <a:gd name="T75" fmla="*/ 20 h 22"/>
                <a:gd name="T76" fmla="*/ 4 w 51"/>
                <a:gd name="T77" fmla="*/ 20 h 22"/>
                <a:gd name="T78" fmla="*/ 2 w 51"/>
                <a:gd name="T79" fmla="*/ 21 h 22"/>
                <a:gd name="T80" fmla="*/ 0 w 51"/>
                <a:gd name="T81" fmla="*/ 21 h 2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51" h="22">
                  <a:moveTo>
                    <a:pt x="50" y="0"/>
                  </a:moveTo>
                  <a:lnTo>
                    <a:pt x="50" y="0"/>
                  </a:lnTo>
                  <a:lnTo>
                    <a:pt x="50" y="1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49" y="4"/>
                  </a:lnTo>
                  <a:lnTo>
                    <a:pt x="49" y="5"/>
                  </a:lnTo>
                  <a:lnTo>
                    <a:pt x="48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6" y="8"/>
                  </a:lnTo>
                  <a:lnTo>
                    <a:pt x="46" y="9"/>
                  </a:lnTo>
                  <a:lnTo>
                    <a:pt x="45" y="9"/>
                  </a:lnTo>
                  <a:lnTo>
                    <a:pt x="45" y="10"/>
                  </a:lnTo>
                  <a:lnTo>
                    <a:pt x="44" y="10"/>
                  </a:lnTo>
                  <a:lnTo>
                    <a:pt x="43" y="11"/>
                  </a:lnTo>
                  <a:lnTo>
                    <a:pt x="42" y="11"/>
                  </a:lnTo>
                  <a:lnTo>
                    <a:pt x="41" y="12"/>
                  </a:lnTo>
                  <a:lnTo>
                    <a:pt x="40" y="12"/>
                  </a:lnTo>
                  <a:lnTo>
                    <a:pt x="39" y="13"/>
                  </a:lnTo>
                  <a:lnTo>
                    <a:pt x="38" y="13"/>
                  </a:lnTo>
                  <a:lnTo>
                    <a:pt x="36" y="13"/>
                  </a:lnTo>
                  <a:lnTo>
                    <a:pt x="36" y="14"/>
                  </a:lnTo>
                  <a:lnTo>
                    <a:pt x="34" y="14"/>
                  </a:lnTo>
                  <a:lnTo>
                    <a:pt x="33" y="14"/>
                  </a:lnTo>
                  <a:lnTo>
                    <a:pt x="32" y="14"/>
                  </a:lnTo>
                  <a:lnTo>
                    <a:pt x="30" y="15"/>
                  </a:lnTo>
                  <a:lnTo>
                    <a:pt x="28" y="15"/>
                  </a:lnTo>
                  <a:lnTo>
                    <a:pt x="26" y="16"/>
                  </a:lnTo>
                  <a:lnTo>
                    <a:pt x="24" y="16"/>
                  </a:lnTo>
                  <a:lnTo>
                    <a:pt x="21" y="17"/>
                  </a:lnTo>
                  <a:lnTo>
                    <a:pt x="19" y="18"/>
                  </a:lnTo>
                  <a:lnTo>
                    <a:pt x="16" y="18"/>
                  </a:lnTo>
                  <a:lnTo>
                    <a:pt x="14" y="18"/>
                  </a:lnTo>
                  <a:lnTo>
                    <a:pt x="12" y="19"/>
                  </a:lnTo>
                  <a:lnTo>
                    <a:pt x="10" y="19"/>
                  </a:lnTo>
                  <a:lnTo>
                    <a:pt x="7" y="20"/>
                  </a:lnTo>
                  <a:lnTo>
                    <a:pt x="6" y="20"/>
                  </a:lnTo>
                  <a:lnTo>
                    <a:pt x="4" y="20"/>
                  </a:lnTo>
                  <a:lnTo>
                    <a:pt x="2" y="21"/>
                  </a:lnTo>
                  <a:lnTo>
                    <a:pt x="0" y="21"/>
                  </a:lnTo>
                </a:path>
              </a:pathLst>
            </a:custGeom>
            <a:noFill/>
            <a:ln w="635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83" name="Freeform 355"/>
            <p:cNvSpPr>
              <a:spLocks/>
            </p:cNvSpPr>
            <p:nvPr/>
          </p:nvSpPr>
          <p:spPr bwMode="auto">
            <a:xfrm>
              <a:off x="4288" y="841"/>
              <a:ext cx="3" cy="1"/>
            </a:xfrm>
            <a:custGeom>
              <a:avLst/>
              <a:gdLst>
                <a:gd name="T0" fmla="*/ 2 w 3"/>
                <a:gd name="T1" fmla="*/ 0 h 1"/>
                <a:gd name="T2" fmla="*/ 1 w 3"/>
                <a:gd name="T3" fmla="*/ 0 h 1"/>
                <a:gd name="T4" fmla="*/ 0 w 3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635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84" name="Freeform 356"/>
            <p:cNvSpPr>
              <a:spLocks/>
            </p:cNvSpPr>
            <p:nvPr/>
          </p:nvSpPr>
          <p:spPr bwMode="auto">
            <a:xfrm>
              <a:off x="4281" y="841"/>
              <a:ext cx="8" cy="2"/>
            </a:xfrm>
            <a:custGeom>
              <a:avLst/>
              <a:gdLst>
                <a:gd name="T0" fmla="*/ 7 w 8"/>
                <a:gd name="T1" fmla="*/ 0 h 2"/>
                <a:gd name="T2" fmla="*/ 6 w 8"/>
                <a:gd name="T3" fmla="*/ 0 h 2"/>
                <a:gd name="T4" fmla="*/ 5 w 8"/>
                <a:gd name="T5" fmla="*/ 0 h 2"/>
                <a:gd name="T6" fmla="*/ 4 w 8"/>
                <a:gd name="T7" fmla="*/ 0 h 2"/>
                <a:gd name="T8" fmla="*/ 3 w 8"/>
                <a:gd name="T9" fmla="*/ 0 h 2"/>
                <a:gd name="T10" fmla="*/ 2 w 8"/>
                <a:gd name="T11" fmla="*/ 1 h 2"/>
                <a:gd name="T12" fmla="*/ 1 w 8"/>
                <a:gd name="T13" fmla="*/ 1 h 2"/>
                <a:gd name="T14" fmla="*/ 0 w 8"/>
                <a:gd name="T15" fmla="*/ 1 h 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" h="2">
                  <a:moveTo>
                    <a:pt x="7" y="0"/>
                  </a:move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</a:path>
              </a:pathLst>
            </a:custGeom>
            <a:noFill/>
            <a:ln w="635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85" name="Line 357"/>
            <p:cNvSpPr>
              <a:spLocks noChangeShapeType="1"/>
            </p:cNvSpPr>
            <p:nvPr/>
          </p:nvSpPr>
          <p:spPr bwMode="auto">
            <a:xfrm flipH="1" flipV="1">
              <a:off x="4169" y="864"/>
              <a:ext cx="118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386" name="Freeform 358"/>
            <p:cNvSpPr>
              <a:spLocks/>
            </p:cNvSpPr>
            <p:nvPr/>
          </p:nvSpPr>
          <p:spPr bwMode="auto">
            <a:xfrm>
              <a:off x="4144" y="868"/>
              <a:ext cx="140" cy="33"/>
            </a:xfrm>
            <a:custGeom>
              <a:avLst/>
              <a:gdLst>
                <a:gd name="T0" fmla="*/ 29 w 140"/>
                <a:gd name="T1" fmla="*/ 0 h 33"/>
                <a:gd name="T2" fmla="*/ 0 w 140"/>
                <a:gd name="T3" fmla="*/ 28 h 33"/>
                <a:gd name="T4" fmla="*/ 122 w 140"/>
                <a:gd name="T5" fmla="*/ 32 h 33"/>
                <a:gd name="T6" fmla="*/ 139 w 140"/>
                <a:gd name="T7" fmla="*/ 5 h 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0" h="33">
                  <a:moveTo>
                    <a:pt x="29" y="0"/>
                  </a:moveTo>
                  <a:lnTo>
                    <a:pt x="0" y="28"/>
                  </a:lnTo>
                  <a:lnTo>
                    <a:pt x="122" y="32"/>
                  </a:lnTo>
                  <a:lnTo>
                    <a:pt x="139" y="5"/>
                  </a:lnTo>
                </a:path>
              </a:pathLst>
            </a:custGeom>
            <a:noFill/>
            <a:ln w="635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87" name="Freeform 359"/>
            <p:cNvSpPr>
              <a:spLocks/>
            </p:cNvSpPr>
            <p:nvPr/>
          </p:nvSpPr>
          <p:spPr bwMode="auto">
            <a:xfrm>
              <a:off x="4281" y="873"/>
              <a:ext cx="54" cy="30"/>
            </a:xfrm>
            <a:custGeom>
              <a:avLst/>
              <a:gdLst>
                <a:gd name="T0" fmla="*/ 16 w 54"/>
                <a:gd name="T1" fmla="*/ 0 h 30"/>
                <a:gd name="T2" fmla="*/ 0 w 54"/>
                <a:gd name="T3" fmla="*/ 27 h 30"/>
                <a:gd name="T4" fmla="*/ 36 w 54"/>
                <a:gd name="T5" fmla="*/ 29 h 30"/>
                <a:gd name="T6" fmla="*/ 53 w 54"/>
                <a:gd name="T7" fmla="*/ 2 h 30"/>
                <a:gd name="T8" fmla="*/ 16 w 54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30">
                  <a:moveTo>
                    <a:pt x="16" y="0"/>
                  </a:moveTo>
                  <a:lnTo>
                    <a:pt x="0" y="27"/>
                  </a:lnTo>
                  <a:lnTo>
                    <a:pt x="36" y="29"/>
                  </a:lnTo>
                  <a:lnTo>
                    <a:pt x="53" y="2"/>
                  </a:lnTo>
                  <a:lnTo>
                    <a:pt x="16" y="0"/>
                  </a:lnTo>
                </a:path>
              </a:pathLst>
            </a:custGeom>
            <a:noFill/>
            <a:ln w="635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88" name="Freeform 360"/>
            <p:cNvSpPr>
              <a:spLocks/>
            </p:cNvSpPr>
            <p:nvPr/>
          </p:nvSpPr>
          <p:spPr bwMode="auto">
            <a:xfrm>
              <a:off x="4115" y="867"/>
              <a:ext cx="45" cy="29"/>
            </a:xfrm>
            <a:custGeom>
              <a:avLst/>
              <a:gdLst>
                <a:gd name="T0" fmla="*/ 44 w 45"/>
                <a:gd name="T1" fmla="*/ 1 h 29"/>
                <a:gd name="T2" fmla="*/ 30 w 45"/>
                <a:gd name="T3" fmla="*/ 0 h 29"/>
                <a:gd name="T4" fmla="*/ 0 w 45"/>
                <a:gd name="T5" fmla="*/ 28 h 29"/>
                <a:gd name="T6" fmla="*/ 15 w 45"/>
                <a:gd name="T7" fmla="*/ 28 h 29"/>
                <a:gd name="T8" fmla="*/ 44 w 45"/>
                <a:gd name="T9" fmla="*/ 1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29">
                  <a:moveTo>
                    <a:pt x="44" y="1"/>
                  </a:moveTo>
                  <a:lnTo>
                    <a:pt x="30" y="0"/>
                  </a:lnTo>
                  <a:lnTo>
                    <a:pt x="0" y="28"/>
                  </a:lnTo>
                  <a:lnTo>
                    <a:pt x="15" y="28"/>
                  </a:lnTo>
                  <a:lnTo>
                    <a:pt x="44" y="1"/>
                  </a:lnTo>
                </a:path>
              </a:pathLst>
            </a:custGeom>
            <a:noFill/>
            <a:ln w="635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cxnSp>
        <p:nvCxnSpPr>
          <p:cNvPr id="92299" name="AutoShape 361"/>
          <p:cNvCxnSpPr>
            <a:cxnSpLocks noChangeShapeType="1"/>
            <a:stCxn id="92220" idx="3"/>
            <a:endCxn id="92221" idx="1"/>
          </p:cNvCxnSpPr>
          <p:nvPr/>
        </p:nvCxnSpPr>
        <p:spPr bwMode="auto">
          <a:xfrm>
            <a:off x="2809875" y="4175125"/>
            <a:ext cx="219075" cy="0"/>
          </a:xfrm>
          <a:prstGeom prst="straightConnector1">
            <a:avLst/>
          </a:prstGeom>
          <a:noFill/>
          <a:ln w="28575">
            <a:solidFill>
              <a:srgbClr val="50A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2300" name="Picture 36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544638"/>
            <a:ext cx="565150" cy="60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01" name="Picture 36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3" y="1544638"/>
            <a:ext cx="531812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02" name="Picture 36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57350"/>
            <a:ext cx="533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03" name="Picture 36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0" y="1570038"/>
            <a:ext cx="358775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04" name="Picture 36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963" y="1560513"/>
            <a:ext cx="725487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05" name="Picture 36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275" y="1724025"/>
            <a:ext cx="547688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06" name="Picture 36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1570038"/>
            <a:ext cx="458788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07" name="Picture 36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5" y="2457450"/>
            <a:ext cx="409575" cy="37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08" name="Picture 37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50" y="2511425"/>
            <a:ext cx="409575" cy="37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09" name="Picture 37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4948238"/>
            <a:ext cx="28575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10" name="Picture 37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4953000"/>
            <a:ext cx="28575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11" name="Picture 37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50" y="4949825"/>
            <a:ext cx="28575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12" name="Picture 37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4949825"/>
            <a:ext cx="28575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13" name="Picture 37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5537200"/>
            <a:ext cx="1025525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14" name="Picture 37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546725"/>
            <a:ext cx="428625" cy="76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15" name="Picture 377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238" y="5538788"/>
            <a:ext cx="665162" cy="75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16" name="Picture 378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75" y="5546725"/>
            <a:ext cx="557213" cy="76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17" name="Picture 379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5546725"/>
            <a:ext cx="547687" cy="75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18" name="Picture 38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5546725"/>
            <a:ext cx="885825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19" name="Picture 381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630613"/>
            <a:ext cx="5365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2320" name="Group 382"/>
          <p:cNvGrpSpPr>
            <a:grpSpLocks/>
          </p:cNvGrpSpPr>
          <p:nvPr/>
        </p:nvGrpSpPr>
        <p:grpSpPr bwMode="auto">
          <a:xfrm>
            <a:off x="565150" y="1560513"/>
            <a:ext cx="130175" cy="374650"/>
            <a:chOff x="356" y="520"/>
            <a:chExt cx="83" cy="236"/>
          </a:xfrm>
        </p:grpSpPr>
        <p:sp>
          <p:nvSpPr>
            <p:cNvPr id="92364" name="AutoShape 383"/>
            <p:cNvSpPr>
              <a:spLocks noChangeArrowheads="1"/>
            </p:cNvSpPr>
            <p:nvPr/>
          </p:nvSpPr>
          <p:spPr bwMode="auto">
            <a:xfrm rot="-5400000">
              <a:off x="280" y="596"/>
              <a:ext cx="236" cy="83"/>
            </a:xfrm>
            <a:prstGeom prst="flowChartDelay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sv-SE" altLang="en-US" sz="2400"/>
            </a:p>
          </p:txBody>
        </p:sp>
        <p:sp>
          <p:nvSpPr>
            <p:cNvPr id="92365" name="Rectangle 384"/>
            <p:cNvSpPr>
              <a:spLocks noChangeArrowheads="1"/>
            </p:cNvSpPr>
            <p:nvPr/>
          </p:nvSpPr>
          <p:spPr bwMode="auto">
            <a:xfrm>
              <a:off x="356" y="623"/>
              <a:ext cx="83" cy="50"/>
            </a:xfrm>
            <a:prstGeom prst="rect">
              <a:avLst/>
            </a:prstGeom>
            <a:noFill/>
            <a:ln w="12700">
              <a:solidFill>
                <a:srgbClr val="4D8D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sv-SE" altLang="en-US" sz="2400"/>
            </a:p>
          </p:txBody>
        </p:sp>
      </p:grpSp>
      <p:grpSp>
        <p:nvGrpSpPr>
          <p:cNvPr id="92321" name="Group 385"/>
          <p:cNvGrpSpPr>
            <a:grpSpLocks/>
          </p:cNvGrpSpPr>
          <p:nvPr/>
        </p:nvGrpSpPr>
        <p:grpSpPr bwMode="auto">
          <a:xfrm>
            <a:off x="2252663" y="1644650"/>
            <a:ext cx="709612" cy="312738"/>
            <a:chOff x="732" y="2112"/>
            <a:chExt cx="4039" cy="1583"/>
          </a:xfrm>
        </p:grpSpPr>
        <p:sp>
          <p:nvSpPr>
            <p:cNvPr id="92352" name="Freeform 386"/>
            <p:cNvSpPr>
              <a:spLocks/>
            </p:cNvSpPr>
            <p:nvPr/>
          </p:nvSpPr>
          <p:spPr bwMode="auto">
            <a:xfrm>
              <a:off x="2190" y="3502"/>
              <a:ext cx="1011" cy="193"/>
            </a:xfrm>
            <a:custGeom>
              <a:avLst/>
              <a:gdLst>
                <a:gd name="T0" fmla="*/ 77 w 1089"/>
                <a:gd name="T1" fmla="*/ 26 h 193"/>
                <a:gd name="T2" fmla="*/ 23 w 1089"/>
                <a:gd name="T3" fmla="*/ 65 h 193"/>
                <a:gd name="T4" fmla="*/ 58 w 1089"/>
                <a:gd name="T5" fmla="*/ 116 h 193"/>
                <a:gd name="T6" fmla="*/ 136 w 1089"/>
                <a:gd name="T7" fmla="*/ 170 h 193"/>
                <a:gd name="T8" fmla="*/ 278 w 1089"/>
                <a:gd name="T9" fmla="*/ 191 h 193"/>
                <a:gd name="T10" fmla="*/ 413 w 1089"/>
                <a:gd name="T11" fmla="*/ 158 h 193"/>
                <a:gd name="T12" fmla="*/ 520 w 1089"/>
                <a:gd name="T13" fmla="*/ 68 h 193"/>
                <a:gd name="T14" fmla="*/ 486 w 1089"/>
                <a:gd name="T15" fmla="*/ 8 h 193"/>
                <a:gd name="T16" fmla="*/ 77 w 1089"/>
                <a:gd name="T17" fmla="*/ 26 h 19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89" h="193">
                  <a:moveTo>
                    <a:pt x="150" y="26"/>
                  </a:moveTo>
                  <a:cubicBezTo>
                    <a:pt x="0" y="36"/>
                    <a:pt x="51" y="50"/>
                    <a:pt x="45" y="65"/>
                  </a:cubicBezTo>
                  <a:cubicBezTo>
                    <a:pt x="39" y="80"/>
                    <a:pt x="78" y="99"/>
                    <a:pt x="114" y="116"/>
                  </a:cubicBezTo>
                  <a:cubicBezTo>
                    <a:pt x="150" y="133"/>
                    <a:pt x="193" y="158"/>
                    <a:pt x="264" y="170"/>
                  </a:cubicBezTo>
                  <a:cubicBezTo>
                    <a:pt x="335" y="182"/>
                    <a:pt x="453" y="193"/>
                    <a:pt x="543" y="191"/>
                  </a:cubicBezTo>
                  <a:cubicBezTo>
                    <a:pt x="633" y="189"/>
                    <a:pt x="729" y="178"/>
                    <a:pt x="807" y="158"/>
                  </a:cubicBezTo>
                  <a:cubicBezTo>
                    <a:pt x="885" y="138"/>
                    <a:pt x="990" y="93"/>
                    <a:pt x="1014" y="68"/>
                  </a:cubicBezTo>
                  <a:cubicBezTo>
                    <a:pt x="1038" y="43"/>
                    <a:pt x="1089" y="16"/>
                    <a:pt x="948" y="8"/>
                  </a:cubicBezTo>
                  <a:cubicBezTo>
                    <a:pt x="807" y="0"/>
                    <a:pt x="290" y="16"/>
                    <a:pt x="150" y="26"/>
                  </a:cubicBezTo>
                  <a:close/>
                </a:path>
              </a:pathLst>
            </a:custGeom>
            <a:solidFill>
              <a:srgbClr val="C0C0C0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353" name="Freeform 387"/>
            <p:cNvSpPr>
              <a:spLocks/>
            </p:cNvSpPr>
            <p:nvPr/>
          </p:nvSpPr>
          <p:spPr bwMode="auto">
            <a:xfrm>
              <a:off x="2304" y="2904"/>
              <a:ext cx="792" cy="720"/>
            </a:xfrm>
            <a:custGeom>
              <a:avLst/>
              <a:gdLst>
                <a:gd name="T0" fmla="*/ 168 w 792"/>
                <a:gd name="T1" fmla="*/ 12 h 720"/>
                <a:gd name="T2" fmla="*/ 168 w 792"/>
                <a:gd name="T3" fmla="*/ 60 h 720"/>
                <a:gd name="T4" fmla="*/ 48 w 792"/>
                <a:gd name="T5" fmla="*/ 84 h 720"/>
                <a:gd name="T6" fmla="*/ 48 w 792"/>
                <a:gd name="T7" fmla="*/ 234 h 720"/>
                <a:gd name="T8" fmla="*/ 0 w 792"/>
                <a:gd name="T9" fmla="*/ 252 h 720"/>
                <a:gd name="T10" fmla="*/ 6 w 792"/>
                <a:gd name="T11" fmla="*/ 672 h 720"/>
                <a:gd name="T12" fmla="*/ 198 w 792"/>
                <a:gd name="T13" fmla="*/ 708 h 720"/>
                <a:gd name="T14" fmla="*/ 354 w 792"/>
                <a:gd name="T15" fmla="*/ 720 h 720"/>
                <a:gd name="T16" fmla="*/ 576 w 792"/>
                <a:gd name="T17" fmla="*/ 690 h 720"/>
                <a:gd name="T18" fmla="*/ 750 w 792"/>
                <a:gd name="T19" fmla="*/ 642 h 720"/>
                <a:gd name="T20" fmla="*/ 792 w 792"/>
                <a:gd name="T21" fmla="*/ 600 h 720"/>
                <a:gd name="T22" fmla="*/ 792 w 792"/>
                <a:gd name="T23" fmla="*/ 228 h 720"/>
                <a:gd name="T24" fmla="*/ 750 w 792"/>
                <a:gd name="T25" fmla="*/ 204 h 720"/>
                <a:gd name="T26" fmla="*/ 756 w 792"/>
                <a:gd name="T27" fmla="*/ 0 h 720"/>
                <a:gd name="T28" fmla="*/ 168 w 792"/>
                <a:gd name="T29" fmla="*/ 12 h 7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92" h="720">
                  <a:moveTo>
                    <a:pt x="168" y="12"/>
                  </a:moveTo>
                  <a:lnTo>
                    <a:pt x="168" y="60"/>
                  </a:lnTo>
                  <a:lnTo>
                    <a:pt x="48" y="84"/>
                  </a:lnTo>
                  <a:lnTo>
                    <a:pt x="48" y="234"/>
                  </a:lnTo>
                  <a:lnTo>
                    <a:pt x="0" y="252"/>
                  </a:lnTo>
                  <a:lnTo>
                    <a:pt x="6" y="672"/>
                  </a:lnTo>
                  <a:lnTo>
                    <a:pt x="198" y="708"/>
                  </a:lnTo>
                  <a:lnTo>
                    <a:pt x="354" y="720"/>
                  </a:lnTo>
                  <a:lnTo>
                    <a:pt x="576" y="690"/>
                  </a:lnTo>
                  <a:lnTo>
                    <a:pt x="750" y="642"/>
                  </a:lnTo>
                  <a:lnTo>
                    <a:pt x="792" y="600"/>
                  </a:lnTo>
                  <a:lnTo>
                    <a:pt x="792" y="228"/>
                  </a:lnTo>
                  <a:lnTo>
                    <a:pt x="750" y="204"/>
                  </a:lnTo>
                  <a:lnTo>
                    <a:pt x="756" y="0"/>
                  </a:lnTo>
                  <a:lnTo>
                    <a:pt x="168" y="12"/>
                  </a:lnTo>
                  <a:close/>
                </a:path>
              </a:pathLst>
            </a:custGeom>
            <a:solidFill>
              <a:srgbClr val="DDDDDD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92354" name="Group 388"/>
            <p:cNvGrpSpPr>
              <a:grpSpLocks/>
            </p:cNvGrpSpPr>
            <p:nvPr/>
          </p:nvGrpSpPr>
          <p:grpSpPr bwMode="auto">
            <a:xfrm>
              <a:off x="732" y="2112"/>
              <a:ext cx="4039" cy="1045"/>
              <a:chOff x="732" y="2112"/>
              <a:chExt cx="4039" cy="1045"/>
            </a:xfrm>
          </p:grpSpPr>
          <p:sp>
            <p:nvSpPr>
              <p:cNvPr id="92359" name="Freeform 389"/>
              <p:cNvSpPr>
                <a:spLocks/>
              </p:cNvSpPr>
              <p:nvPr/>
            </p:nvSpPr>
            <p:spPr bwMode="auto">
              <a:xfrm>
                <a:off x="4413" y="2276"/>
                <a:ext cx="358" cy="881"/>
              </a:xfrm>
              <a:custGeom>
                <a:avLst/>
                <a:gdLst>
                  <a:gd name="T0" fmla="*/ 57 w 358"/>
                  <a:gd name="T1" fmla="*/ 82 h 881"/>
                  <a:gd name="T2" fmla="*/ 231 w 358"/>
                  <a:gd name="T3" fmla="*/ 292 h 881"/>
                  <a:gd name="T4" fmla="*/ 321 w 358"/>
                  <a:gd name="T5" fmla="*/ 350 h 881"/>
                  <a:gd name="T6" fmla="*/ 355 w 358"/>
                  <a:gd name="T7" fmla="*/ 464 h 881"/>
                  <a:gd name="T8" fmla="*/ 337 w 358"/>
                  <a:gd name="T9" fmla="*/ 586 h 881"/>
                  <a:gd name="T10" fmla="*/ 287 w 358"/>
                  <a:gd name="T11" fmla="*/ 652 h 881"/>
                  <a:gd name="T12" fmla="*/ 219 w 358"/>
                  <a:gd name="T13" fmla="*/ 676 h 881"/>
                  <a:gd name="T14" fmla="*/ 27 w 358"/>
                  <a:gd name="T15" fmla="*/ 782 h 881"/>
                  <a:gd name="T16" fmla="*/ 57 w 358"/>
                  <a:gd name="T17" fmla="*/ 82 h 88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58" h="881">
                    <a:moveTo>
                      <a:pt x="57" y="82"/>
                    </a:moveTo>
                    <a:cubicBezTo>
                      <a:pt x="91" y="0"/>
                      <a:pt x="187" y="247"/>
                      <a:pt x="231" y="292"/>
                    </a:cubicBezTo>
                    <a:cubicBezTo>
                      <a:pt x="275" y="337"/>
                      <a:pt x="300" y="321"/>
                      <a:pt x="321" y="350"/>
                    </a:cubicBezTo>
                    <a:cubicBezTo>
                      <a:pt x="342" y="379"/>
                      <a:pt x="352" y="425"/>
                      <a:pt x="355" y="464"/>
                    </a:cubicBezTo>
                    <a:cubicBezTo>
                      <a:pt x="358" y="503"/>
                      <a:pt x="348" y="555"/>
                      <a:pt x="337" y="586"/>
                    </a:cubicBezTo>
                    <a:cubicBezTo>
                      <a:pt x="326" y="617"/>
                      <a:pt x="307" y="637"/>
                      <a:pt x="287" y="652"/>
                    </a:cubicBezTo>
                    <a:cubicBezTo>
                      <a:pt x="267" y="667"/>
                      <a:pt x="262" y="654"/>
                      <a:pt x="219" y="676"/>
                    </a:cubicBezTo>
                    <a:cubicBezTo>
                      <a:pt x="176" y="698"/>
                      <a:pt x="54" y="881"/>
                      <a:pt x="27" y="782"/>
                    </a:cubicBezTo>
                    <a:cubicBezTo>
                      <a:pt x="0" y="683"/>
                      <a:pt x="23" y="164"/>
                      <a:pt x="57" y="82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92360" name="Group 390"/>
              <p:cNvGrpSpPr>
                <a:grpSpLocks noChangeAspect="1"/>
              </p:cNvGrpSpPr>
              <p:nvPr/>
            </p:nvGrpSpPr>
            <p:grpSpPr bwMode="auto">
              <a:xfrm>
                <a:off x="732" y="2112"/>
                <a:ext cx="3758" cy="972"/>
                <a:chOff x="732" y="2112"/>
                <a:chExt cx="4176" cy="1080"/>
              </a:xfrm>
            </p:grpSpPr>
            <p:sp>
              <p:nvSpPr>
                <p:cNvPr id="92362" name="Freeform 391"/>
                <p:cNvSpPr>
                  <a:spLocks noChangeAspect="1"/>
                </p:cNvSpPr>
                <p:nvPr/>
              </p:nvSpPr>
              <p:spPr bwMode="auto">
                <a:xfrm>
                  <a:off x="732" y="2112"/>
                  <a:ext cx="4176" cy="1080"/>
                </a:xfrm>
                <a:custGeom>
                  <a:avLst/>
                  <a:gdLst>
                    <a:gd name="T0" fmla="*/ 50 w 4176"/>
                    <a:gd name="T1" fmla="*/ 0 h 1080"/>
                    <a:gd name="T2" fmla="*/ 4176 w 4176"/>
                    <a:gd name="T3" fmla="*/ 252 h 1080"/>
                    <a:gd name="T4" fmla="*/ 4138 w 4176"/>
                    <a:gd name="T5" fmla="*/ 1080 h 1080"/>
                    <a:gd name="T6" fmla="*/ 0 w 4176"/>
                    <a:gd name="T7" fmla="*/ 732 h 1080"/>
                    <a:gd name="T8" fmla="*/ 50 w 4176"/>
                    <a:gd name="T9" fmla="*/ 0 h 10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176" h="1080">
                      <a:moveTo>
                        <a:pt x="50" y="0"/>
                      </a:moveTo>
                      <a:lnTo>
                        <a:pt x="4176" y="252"/>
                      </a:lnTo>
                      <a:lnTo>
                        <a:pt x="4138" y="1080"/>
                      </a:lnTo>
                      <a:lnTo>
                        <a:pt x="0" y="732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rgbClr val="DDDDDD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92363" name="Freeform 392"/>
                <p:cNvSpPr>
                  <a:spLocks noChangeAspect="1"/>
                </p:cNvSpPr>
                <p:nvPr/>
              </p:nvSpPr>
              <p:spPr bwMode="auto">
                <a:xfrm>
                  <a:off x="840" y="2220"/>
                  <a:ext cx="3960" cy="876"/>
                </a:xfrm>
                <a:custGeom>
                  <a:avLst/>
                  <a:gdLst>
                    <a:gd name="T0" fmla="*/ 36 w 3960"/>
                    <a:gd name="T1" fmla="*/ 0 h 876"/>
                    <a:gd name="T2" fmla="*/ 3960 w 3960"/>
                    <a:gd name="T3" fmla="*/ 204 h 876"/>
                    <a:gd name="T4" fmla="*/ 3924 w 3960"/>
                    <a:gd name="T5" fmla="*/ 876 h 876"/>
                    <a:gd name="T6" fmla="*/ 0 w 3960"/>
                    <a:gd name="T7" fmla="*/ 564 h 876"/>
                    <a:gd name="T8" fmla="*/ 36 w 3960"/>
                    <a:gd name="T9" fmla="*/ 0 h 8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960" h="876">
                      <a:moveTo>
                        <a:pt x="36" y="0"/>
                      </a:moveTo>
                      <a:lnTo>
                        <a:pt x="3960" y="204"/>
                      </a:lnTo>
                      <a:lnTo>
                        <a:pt x="3924" y="876"/>
                      </a:lnTo>
                      <a:lnTo>
                        <a:pt x="0" y="564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92361" name="Oval 393"/>
              <p:cNvSpPr>
                <a:spLocks noChangeArrowheads="1"/>
              </p:cNvSpPr>
              <p:nvPr/>
            </p:nvSpPr>
            <p:spPr bwMode="auto">
              <a:xfrm>
                <a:off x="4506" y="2672"/>
                <a:ext cx="98" cy="162"/>
              </a:xfrm>
              <a:prstGeom prst="ellipse">
                <a:avLst/>
              </a:prstGeom>
              <a:solidFill>
                <a:srgbClr val="C0C0C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sv-SE" altLang="en-US" sz="2400"/>
              </a:p>
            </p:txBody>
          </p:sp>
        </p:grpSp>
        <p:sp>
          <p:nvSpPr>
            <p:cNvPr id="92355" name="Freeform 394"/>
            <p:cNvSpPr>
              <a:spLocks noChangeAspect="1"/>
            </p:cNvSpPr>
            <p:nvPr/>
          </p:nvSpPr>
          <p:spPr bwMode="auto">
            <a:xfrm>
              <a:off x="2302" y="3137"/>
              <a:ext cx="787" cy="74"/>
            </a:xfrm>
            <a:custGeom>
              <a:avLst/>
              <a:gdLst>
                <a:gd name="T0" fmla="*/ 53174542 w 196"/>
                <a:gd name="T1" fmla="*/ 0 h 18"/>
                <a:gd name="T2" fmla="*/ 33385255 w 196"/>
                <a:gd name="T3" fmla="*/ 5059183 h 18"/>
                <a:gd name="T4" fmla="*/ 24114728 w 196"/>
                <a:gd name="T5" fmla="*/ 6034943 h 18"/>
                <a:gd name="T6" fmla="*/ 15196934 w 196"/>
                <a:gd name="T7" fmla="*/ 6034943 h 18"/>
                <a:gd name="T8" fmla="*/ 6211313 w 196"/>
                <a:gd name="T9" fmla="*/ 4722121 h 18"/>
                <a:gd name="T10" fmla="*/ 1886130 w 196"/>
                <a:gd name="T11" fmla="*/ 3354979 h 18"/>
                <a:gd name="T12" fmla="*/ 0 w 196"/>
                <a:gd name="T13" fmla="*/ 3016733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6" h="18">
                  <a:moveTo>
                    <a:pt x="196" y="0"/>
                  </a:moveTo>
                  <a:lnTo>
                    <a:pt x="123" y="15"/>
                  </a:lnTo>
                  <a:lnTo>
                    <a:pt x="89" y="18"/>
                  </a:lnTo>
                  <a:lnTo>
                    <a:pt x="56" y="18"/>
                  </a:lnTo>
                  <a:lnTo>
                    <a:pt x="23" y="14"/>
                  </a:lnTo>
                  <a:lnTo>
                    <a:pt x="7" y="10"/>
                  </a:lnTo>
                  <a:lnTo>
                    <a:pt x="0" y="9"/>
                  </a:lnTo>
                </a:path>
              </a:pathLst>
            </a:custGeom>
            <a:noFill/>
            <a:ln w="3175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56" name="Freeform 395"/>
            <p:cNvSpPr>
              <a:spLocks noChangeAspect="1"/>
            </p:cNvSpPr>
            <p:nvPr/>
          </p:nvSpPr>
          <p:spPr bwMode="auto">
            <a:xfrm>
              <a:off x="2349" y="3105"/>
              <a:ext cx="707" cy="64"/>
            </a:xfrm>
            <a:custGeom>
              <a:avLst/>
              <a:gdLst>
                <a:gd name="T0" fmla="*/ 0 w 707"/>
                <a:gd name="T1" fmla="*/ 32 h 64"/>
                <a:gd name="T2" fmla="*/ 4 w 707"/>
                <a:gd name="T3" fmla="*/ 36 h 64"/>
                <a:gd name="T4" fmla="*/ 8 w 707"/>
                <a:gd name="T5" fmla="*/ 44 h 64"/>
                <a:gd name="T6" fmla="*/ 150 w 707"/>
                <a:gd name="T7" fmla="*/ 64 h 64"/>
                <a:gd name="T8" fmla="*/ 288 w 707"/>
                <a:gd name="T9" fmla="*/ 64 h 64"/>
                <a:gd name="T10" fmla="*/ 423 w 707"/>
                <a:gd name="T11" fmla="*/ 52 h 64"/>
                <a:gd name="T12" fmla="*/ 707 w 707"/>
                <a:gd name="T13" fmla="*/ 0 h 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07" h="64">
                  <a:moveTo>
                    <a:pt x="0" y="32"/>
                  </a:moveTo>
                  <a:lnTo>
                    <a:pt x="4" y="36"/>
                  </a:lnTo>
                  <a:lnTo>
                    <a:pt x="8" y="44"/>
                  </a:lnTo>
                  <a:lnTo>
                    <a:pt x="150" y="64"/>
                  </a:lnTo>
                  <a:lnTo>
                    <a:pt x="288" y="64"/>
                  </a:lnTo>
                  <a:lnTo>
                    <a:pt x="423" y="52"/>
                  </a:lnTo>
                  <a:lnTo>
                    <a:pt x="707" y="0"/>
                  </a:lnTo>
                </a:path>
              </a:pathLst>
            </a:custGeom>
            <a:noFill/>
            <a:ln w="3175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57" name="Line 396"/>
            <p:cNvSpPr>
              <a:spLocks noChangeShapeType="1"/>
            </p:cNvSpPr>
            <p:nvPr/>
          </p:nvSpPr>
          <p:spPr bwMode="auto">
            <a:xfrm>
              <a:off x="2700" y="3252"/>
              <a:ext cx="0" cy="33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358" name="Freeform 397"/>
            <p:cNvSpPr>
              <a:spLocks noChangeAspect="1"/>
            </p:cNvSpPr>
            <p:nvPr/>
          </p:nvSpPr>
          <p:spPr bwMode="auto">
            <a:xfrm>
              <a:off x="2463" y="2968"/>
              <a:ext cx="644" cy="42"/>
            </a:xfrm>
            <a:custGeom>
              <a:avLst/>
              <a:gdLst>
                <a:gd name="T0" fmla="*/ 0 w 159"/>
                <a:gd name="T1" fmla="*/ 1636165 h 10"/>
                <a:gd name="T2" fmla="*/ 286645 w 159"/>
                <a:gd name="T3" fmla="*/ 1636165 h 10"/>
                <a:gd name="T4" fmla="*/ 7885367 w 159"/>
                <a:gd name="T5" fmla="*/ 2809859 h 10"/>
                <a:gd name="T6" fmla="*/ 14984944 w 159"/>
                <a:gd name="T7" fmla="*/ 4056688 h 10"/>
                <a:gd name="T8" fmla="*/ 25213852 w 159"/>
                <a:gd name="T9" fmla="*/ 2809859 h 10"/>
                <a:gd name="T10" fmla="*/ 36066333 w 159"/>
                <a:gd name="T11" fmla="*/ 1636165 h 10"/>
                <a:gd name="T12" fmla="*/ 43381407 w 159"/>
                <a:gd name="T13" fmla="*/ 389563 h 10"/>
                <a:gd name="T14" fmla="*/ 46635446 w 159"/>
                <a:gd name="T15" fmla="*/ 0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59" h="10">
                  <a:moveTo>
                    <a:pt x="0" y="4"/>
                  </a:moveTo>
                  <a:lnTo>
                    <a:pt x="1" y="4"/>
                  </a:lnTo>
                  <a:lnTo>
                    <a:pt x="27" y="7"/>
                  </a:lnTo>
                  <a:lnTo>
                    <a:pt x="51" y="10"/>
                  </a:lnTo>
                  <a:lnTo>
                    <a:pt x="86" y="7"/>
                  </a:lnTo>
                  <a:lnTo>
                    <a:pt x="123" y="4"/>
                  </a:lnTo>
                  <a:lnTo>
                    <a:pt x="148" y="1"/>
                  </a:lnTo>
                  <a:lnTo>
                    <a:pt x="159" y="0"/>
                  </a:lnTo>
                </a:path>
              </a:pathLst>
            </a:custGeom>
            <a:noFill/>
            <a:ln w="3175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2322" name="Line 398"/>
          <p:cNvSpPr>
            <a:spLocks noChangeShapeType="1"/>
          </p:cNvSpPr>
          <p:nvPr/>
        </p:nvSpPr>
        <p:spPr bwMode="auto">
          <a:xfrm flipH="1" flipV="1">
            <a:off x="2362200" y="2319338"/>
            <a:ext cx="228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323" name="Line 399"/>
          <p:cNvSpPr>
            <a:spLocks noChangeShapeType="1"/>
          </p:cNvSpPr>
          <p:nvPr/>
        </p:nvSpPr>
        <p:spPr bwMode="auto">
          <a:xfrm flipH="1" flipV="1">
            <a:off x="1628775" y="2611438"/>
            <a:ext cx="2000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324" name="Line 400"/>
          <p:cNvSpPr>
            <a:spLocks noChangeShapeType="1"/>
          </p:cNvSpPr>
          <p:nvPr/>
        </p:nvSpPr>
        <p:spPr bwMode="auto">
          <a:xfrm>
            <a:off x="1628775" y="2306638"/>
            <a:ext cx="2000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92325" name="Object 401"/>
          <p:cNvGraphicFramePr>
            <a:graphicFrameLocks noChangeAspect="1"/>
          </p:cNvGraphicFramePr>
          <p:nvPr/>
        </p:nvGraphicFramePr>
        <p:xfrm>
          <a:off x="3657600" y="3783013"/>
          <a:ext cx="642938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64" name="Photo Editor Photo" r:id="rId21" imgW="1800476" imgH="2029108" progId="MSPhotoEd.3">
                  <p:embed/>
                </p:oleObj>
              </mc:Choice>
              <mc:Fallback>
                <p:oleObj name="Photo Editor Photo" r:id="rId21" imgW="1800476" imgH="2029108" progId="MSPhotoEd.3">
                  <p:embed/>
                  <p:pic>
                    <p:nvPicPr>
                      <p:cNvPr id="0" name="Object 4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3783013"/>
                        <a:ext cx="642938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1196F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326" name="Object 402"/>
          <p:cNvGraphicFramePr>
            <a:graphicFrameLocks noChangeAspect="1"/>
          </p:cNvGraphicFramePr>
          <p:nvPr/>
        </p:nvGraphicFramePr>
        <p:xfrm>
          <a:off x="5486400" y="3783013"/>
          <a:ext cx="642938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65" name="Photo Editor Photo" r:id="rId23" imgW="1800476" imgH="2029108" progId="MSPhotoEd.3">
                  <p:embed/>
                </p:oleObj>
              </mc:Choice>
              <mc:Fallback>
                <p:oleObj name="Photo Editor Photo" r:id="rId23" imgW="1800476" imgH="2029108" progId="MSPhotoEd.3">
                  <p:embed/>
                  <p:pic>
                    <p:nvPicPr>
                      <p:cNvPr id="0" name="Object 4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3783013"/>
                        <a:ext cx="642938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1196F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327" name="Object 403"/>
          <p:cNvGraphicFramePr>
            <a:graphicFrameLocks noChangeAspect="1"/>
          </p:cNvGraphicFramePr>
          <p:nvPr/>
        </p:nvGraphicFramePr>
        <p:xfrm>
          <a:off x="4876800" y="3783013"/>
          <a:ext cx="642938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66" name="Photo Editor Photo" r:id="rId24" imgW="1800476" imgH="2029108" progId="MSPhotoEd.3">
                  <p:embed/>
                </p:oleObj>
              </mc:Choice>
              <mc:Fallback>
                <p:oleObj name="Photo Editor Photo" r:id="rId24" imgW="1800476" imgH="2029108" progId="MSPhotoEd.3">
                  <p:embed/>
                  <p:pic>
                    <p:nvPicPr>
                      <p:cNvPr id="0" name="Object 4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3783013"/>
                        <a:ext cx="642938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1196F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328" name="Object 404"/>
          <p:cNvGraphicFramePr>
            <a:graphicFrameLocks noChangeAspect="1"/>
          </p:cNvGraphicFramePr>
          <p:nvPr/>
        </p:nvGraphicFramePr>
        <p:xfrm>
          <a:off x="4291013" y="3783013"/>
          <a:ext cx="642937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67" name="Photo Editor Photo" r:id="rId25" imgW="1800476" imgH="2029108" progId="MSPhotoEd.3">
                  <p:embed/>
                </p:oleObj>
              </mc:Choice>
              <mc:Fallback>
                <p:oleObj name="Photo Editor Photo" r:id="rId25" imgW="1800476" imgH="2029108" progId="MSPhotoEd.3">
                  <p:embed/>
                  <p:pic>
                    <p:nvPicPr>
                      <p:cNvPr id="0" name="Object 4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1013" y="3783013"/>
                        <a:ext cx="642937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1196F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329" name="Object 405"/>
          <p:cNvGraphicFramePr>
            <a:graphicFrameLocks noChangeAspect="1"/>
          </p:cNvGraphicFramePr>
          <p:nvPr/>
        </p:nvGraphicFramePr>
        <p:xfrm>
          <a:off x="6119813" y="3706813"/>
          <a:ext cx="1071562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68" name="Photo Editor Photo" r:id="rId26" imgW="1867161" imgH="1448002" progId="MSPhotoEd.3">
                  <p:embed/>
                </p:oleObj>
              </mc:Choice>
              <mc:Fallback>
                <p:oleObj name="Photo Editor Photo" r:id="rId26" imgW="1867161" imgH="1448002" progId="MSPhotoEd.3">
                  <p:embed/>
                  <p:pic>
                    <p:nvPicPr>
                      <p:cNvPr id="0" name="Object 4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9813" y="3706813"/>
                        <a:ext cx="1071562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1196F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330" name="Object 406"/>
          <p:cNvGraphicFramePr>
            <a:graphicFrameLocks noChangeAspect="1"/>
          </p:cNvGraphicFramePr>
          <p:nvPr/>
        </p:nvGraphicFramePr>
        <p:xfrm>
          <a:off x="3071813" y="1573213"/>
          <a:ext cx="6223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69" name="Photo Editor-foto" r:id="rId28" imgW="1428949" imgH="1933333" progId="MSPhotoEd.3">
                  <p:embed/>
                </p:oleObj>
              </mc:Choice>
              <mc:Fallback>
                <p:oleObj name="Photo Editor-foto" r:id="rId28" imgW="1428949" imgH="1933333" progId="MSPhotoEd.3">
                  <p:embed/>
                  <p:pic>
                    <p:nvPicPr>
                      <p:cNvPr id="0" name="Object 4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813" y="1573213"/>
                        <a:ext cx="6223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1196F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331" name="Picture 407" descr="mirador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263" y="1649413"/>
            <a:ext cx="633412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2332" name="Object 408"/>
          <p:cNvGraphicFramePr>
            <a:graphicFrameLocks noChangeAspect="1"/>
          </p:cNvGraphicFramePr>
          <p:nvPr/>
        </p:nvGraphicFramePr>
        <p:xfrm>
          <a:off x="5205413" y="1649413"/>
          <a:ext cx="274637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70" name="Photo Editor Photo" r:id="rId31" imgW="466543" imgH="1305107" progId="MSPhotoEd.3">
                  <p:embed/>
                </p:oleObj>
              </mc:Choice>
              <mc:Fallback>
                <p:oleObj name="Photo Editor Photo" r:id="rId31" imgW="466543" imgH="1305107" progId="MSPhotoEd.3">
                  <p:embed/>
                  <p:pic>
                    <p:nvPicPr>
                      <p:cNvPr id="0" name="Object 4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5413" y="1649413"/>
                        <a:ext cx="274637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1196F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333" name="Object 409"/>
          <p:cNvGraphicFramePr>
            <a:graphicFrameLocks noChangeAspect="1"/>
          </p:cNvGraphicFramePr>
          <p:nvPr/>
        </p:nvGraphicFramePr>
        <p:xfrm>
          <a:off x="5545138" y="1649413"/>
          <a:ext cx="274637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71" name="Photo Editor Photo" r:id="rId33" imgW="466543" imgH="1305107" progId="MSPhotoEd.3">
                  <p:embed/>
                </p:oleObj>
              </mc:Choice>
              <mc:Fallback>
                <p:oleObj name="Photo Editor Photo" r:id="rId33" imgW="466543" imgH="1305107" progId="MSPhotoEd.3">
                  <p:embed/>
                  <p:pic>
                    <p:nvPicPr>
                      <p:cNvPr id="0" name="Object 4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5138" y="1649413"/>
                        <a:ext cx="274637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1196F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334" name="Object 410"/>
          <p:cNvGraphicFramePr>
            <a:graphicFrameLocks noChangeAspect="1"/>
          </p:cNvGraphicFramePr>
          <p:nvPr/>
        </p:nvGraphicFramePr>
        <p:xfrm>
          <a:off x="7173913" y="4011613"/>
          <a:ext cx="703262" cy="60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72" name="Photo Editor Photo" r:id="rId34" imgW="1905266" imgH="1504762" progId="MSPhotoEd.3">
                  <p:embed/>
                </p:oleObj>
              </mc:Choice>
              <mc:Fallback>
                <p:oleObj name="Photo Editor Photo" r:id="rId34" imgW="1905266" imgH="1504762" progId="MSPhotoEd.3">
                  <p:embed/>
                  <p:pic>
                    <p:nvPicPr>
                      <p:cNvPr id="0" name="Object 4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3913" y="4011613"/>
                        <a:ext cx="703262" cy="601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1196F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335" name="Object 411"/>
          <p:cNvGraphicFramePr>
            <a:graphicFrameLocks noChangeAspect="1"/>
          </p:cNvGraphicFramePr>
          <p:nvPr/>
        </p:nvGraphicFramePr>
        <p:xfrm>
          <a:off x="7994650" y="4037013"/>
          <a:ext cx="598488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73" name="Photo Editor Photo" r:id="rId36" imgW="1905266" imgH="1257476" progId="MSPhotoEd.3">
                  <p:embed/>
                </p:oleObj>
              </mc:Choice>
              <mc:Fallback>
                <p:oleObj name="Photo Editor Photo" r:id="rId36" imgW="1905266" imgH="1257476" progId="MSPhotoEd.3">
                  <p:embed/>
                  <p:pic>
                    <p:nvPicPr>
                      <p:cNvPr id="0" name="Object 4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94650" y="4037013"/>
                        <a:ext cx="598488" cy="427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1196F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336" name="Object 412"/>
          <p:cNvGraphicFramePr>
            <a:graphicFrameLocks noChangeAspect="1"/>
          </p:cNvGraphicFramePr>
          <p:nvPr/>
        </p:nvGraphicFramePr>
        <p:xfrm>
          <a:off x="8018463" y="3516313"/>
          <a:ext cx="563562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74" name="Photo Editor Photo" r:id="rId38" imgW="1828571" imgH="1162212" progId="MSPhotoEd.3">
                  <p:embed/>
                </p:oleObj>
              </mc:Choice>
              <mc:Fallback>
                <p:oleObj name="Photo Editor Photo" r:id="rId38" imgW="1828571" imgH="1162212" progId="MSPhotoEd.3">
                  <p:embed/>
                  <p:pic>
                    <p:nvPicPr>
                      <p:cNvPr id="0" name="Object 4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18463" y="3516313"/>
                        <a:ext cx="563562" cy="38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1196F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337" name="Object 413"/>
          <p:cNvGraphicFramePr>
            <a:graphicFrameLocks noChangeAspect="1"/>
          </p:cNvGraphicFramePr>
          <p:nvPr/>
        </p:nvGraphicFramePr>
        <p:xfrm>
          <a:off x="6448425" y="6003925"/>
          <a:ext cx="34448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75" name="Photo Editor Photo" r:id="rId40" imgW="1895238" imgH="2019048" progId="MSPhotoEd.3">
                  <p:embed/>
                </p:oleObj>
              </mc:Choice>
              <mc:Fallback>
                <p:oleObj name="Photo Editor Photo" r:id="rId40" imgW="1895238" imgH="2019048" progId="MSPhotoEd.3">
                  <p:embed/>
                  <p:pic>
                    <p:nvPicPr>
                      <p:cNvPr id="0" name="Object 4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8425" y="6003925"/>
                        <a:ext cx="344488" cy="398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1196F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338" name="Object 414"/>
          <p:cNvGraphicFramePr>
            <a:graphicFrameLocks noChangeAspect="1"/>
          </p:cNvGraphicFramePr>
          <p:nvPr/>
        </p:nvGraphicFramePr>
        <p:xfrm>
          <a:off x="5416550" y="2868613"/>
          <a:ext cx="317500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76" name="Photo Editor Photo" r:id="rId42" imgW="1428949" imgH="1762371" progId="MSPhotoEd.3">
                  <p:embed/>
                </p:oleObj>
              </mc:Choice>
              <mc:Fallback>
                <p:oleObj name="Photo Editor Photo" r:id="rId42" imgW="1428949" imgH="1762371" progId="MSPhotoEd.3">
                  <p:embed/>
                  <p:pic>
                    <p:nvPicPr>
                      <p:cNvPr id="0" name="Object 4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6550" y="2868613"/>
                        <a:ext cx="317500" cy="42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1196F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339" name="Object 415"/>
          <p:cNvGraphicFramePr>
            <a:graphicFrameLocks noChangeAspect="1"/>
          </p:cNvGraphicFramePr>
          <p:nvPr/>
        </p:nvGraphicFramePr>
        <p:xfrm>
          <a:off x="2473325" y="2868613"/>
          <a:ext cx="317500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77" name="Photo Editor Photo" r:id="rId44" imgW="1428949" imgH="1762371" progId="MSPhotoEd.3">
                  <p:embed/>
                </p:oleObj>
              </mc:Choice>
              <mc:Fallback>
                <p:oleObj name="Photo Editor Photo" r:id="rId44" imgW="1428949" imgH="1762371" progId="MSPhotoEd.3">
                  <p:embed/>
                  <p:pic>
                    <p:nvPicPr>
                      <p:cNvPr id="0" name="Object 4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3325" y="2868613"/>
                        <a:ext cx="317500" cy="42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1196F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340" name="Object 416"/>
          <p:cNvGraphicFramePr>
            <a:graphicFrameLocks noChangeAspect="1"/>
          </p:cNvGraphicFramePr>
          <p:nvPr/>
        </p:nvGraphicFramePr>
        <p:xfrm>
          <a:off x="1687513" y="2868613"/>
          <a:ext cx="319087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78" name="Photo Editor Photo" r:id="rId45" imgW="1428949" imgH="1762371" progId="MSPhotoEd.3">
                  <p:embed/>
                </p:oleObj>
              </mc:Choice>
              <mc:Fallback>
                <p:oleObj name="Photo Editor Photo" r:id="rId45" imgW="1428949" imgH="1762371" progId="MSPhotoEd.3">
                  <p:embed/>
                  <p:pic>
                    <p:nvPicPr>
                      <p:cNvPr id="0" name="Object 4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7513" y="2868613"/>
                        <a:ext cx="319087" cy="42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1196F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341" name="Object 417"/>
          <p:cNvGraphicFramePr>
            <a:graphicFrameLocks noChangeAspect="1"/>
          </p:cNvGraphicFramePr>
          <p:nvPr/>
        </p:nvGraphicFramePr>
        <p:xfrm>
          <a:off x="6048375" y="2868613"/>
          <a:ext cx="319088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79" name="Photo Editor Photo" r:id="rId46" imgW="1428949" imgH="1762371" progId="MSPhotoEd.3">
                  <p:embed/>
                </p:oleObj>
              </mc:Choice>
              <mc:Fallback>
                <p:oleObj name="Photo Editor Photo" r:id="rId46" imgW="1428949" imgH="1762371" progId="MSPhotoEd.3">
                  <p:embed/>
                  <p:pic>
                    <p:nvPicPr>
                      <p:cNvPr id="0" name="Object 4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8375" y="2868613"/>
                        <a:ext cx="319088" cy="42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1196F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342" name="Object 418"/>
          <p:cNvGraphicFramePr>
            <a:graphicFrameLocks noChangeAspect="1"/>
          </p:cNvGraphicFramePr>
          <p:nvPr/>
        </p:nvGraphicFramePr>
        <p:xfrm>
          <a:off x="7127875" y="2868613"/>
          <a:ext cx="317500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80" name="Photo Editor Photo" r:id="rId47" imgW="1428949" imgH="1762371" progId="MSPhotoEd.3">
                  <p:embed/>
                </p:oleObj>
              </mc:Choice>
              <mc:Fallback>
                <p:oleObj name="Photo Editor Photo" r:id="rId47" imgW="1428949" imgH="1762371" progId="MSPhotoEd.3">
                  <p:embed/>
                  <p:pic>
                    <p:nvPicPr>
                      <p:cNvPr id="0" name="Object 4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7875" y="2868613"/>
                        <a:ext cx="317500" cy="42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1196F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343" name="Object 419"/>
          <p:cNvGraphicFramePr>
            <a:graphicFrameLocks noChangeAspect="1"/>
          </p:cNvGraphicFramePr>
          <p:nvPr/>
        </p:nvGraphicFramePr>
        <p:xfrm>
          <a:off x="996950" y="4926013"/>
          <a:ext cx="317500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81" name="Photo Editor Photo" r:id="rId48" imgW="1428949" imgH="1762371" progId="MSPhotoEd.3">
                  <p:embed/>
                </p:oleObj>
              </mc:Choice>
              <mc:Fallback>
                <p:oleObj name="Photo Editor Photo" r:id="rId48" imgW="1428949" imgH="1762371" progId="MSPhotoEd.3">
                  <p:embed/>
                  <p:pic>
                    <p:nvPicPr>
                      <p:cNvPr id="0" name="Object 4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6950" y="4926013"/>
                        <a:ext cx="317500" cy="42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1196F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344" name="Object 420"/>
          <p:cNvGraphicFramePr>
            <a:graphicFrameLocks noChangeAspect="1"/>
          </p:cNvGraphicFramePr>
          <p:nvPr/>
        </p:nvGraphicFramePr>
        <p:xfrm>
          <a:off x="2532063" y="4926013"/>
          <a:ext cx="317500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82" name="Photo Editor Photo" r:id="rId49" imgW="1428949" imgH="1762371" progId="MSPhotoEd.3">
                  <p:embed/>
                </p:oleObj>
              </mc:Choice>
              <mc:Fallback>
                <p:oleObj name="Photo Editor Photo" r:id="rId49" imgW="1428949" imgH="1762371" progId="MSPhotoEd.3">
                  <p:embed/>
                  <p:pic>
                    <p:nvPicPr>
                      <p:cNvPr id="0" name="Object 4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2063" y="4926013"/>
                        <a:ext cx="317500" cy="42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1196F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345" name="Object 421"/>
          <p:cNvGraphicFramePr>
            <a:graphicFrameLocks noChangeAspect="1"/>
          </p:cNvGraphicFramePr>
          <p:nvPr/>
        </p:nvGraphicFramePr>
        <p:xfrm>
          <a:off x="5662613" y="4926013"/>
          <a:ext cx="317500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83" name="Photo Editor Photo" r:id="rId50" imgW="1428949" imgH="1762371" progId="MSPhotoEd.3">
                  <p:embed/>
                </p:oleObj>
              </mc:Choice>
              <mc:Fallback>
                <p:oleObj name="Photo Editor Photo" r:id="rId50" imgW="1428949" imgH="1762371" progId="MSPhotoEd.3">
                  <p:embed/>
                  <p:pic>
                    <p:nvPicPr>
                      <p:cNvPr id="0" name="Object 4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2613" y="4926013"/>
                        <a:ext cx="317500" cy="42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1196F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346" name="Object 422"/>
          <p:cNvGraphicFramePr>
            <a:graphicFrameLocks noChangeAspect="1"/>
          </p:cNvGraphicFramePr>
          <p:nvPr/>
        </p:nvGraphicFramePr>
        <p:xfrm>
          <a:off x="6435725" y="4926013"/>
          <a:ext cx="317500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04" name="Photo Editor Photo" r:id="rId51" imgW="1428949" imgH="1762371" progId="MSPhotoEd.3">
                  <p:embed/>
                </p:oleObj>
              </mc:Choice>
              <mc:Fallback>
                <p:oleObj name="Photo Editor Photo" r:id="rId51" imgW="1428949" imgH="1762371" progId="MSPhotoEd.3">
                  <p:embed/>
                  <p:pic>
                    <p:nvPicPr>
                      <p:cNvPr id="0" name="Object 4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5725" y="4926013"/>
                        <a:ext cx="317500" cy="42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1196F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347" name="Object 423"/>
          <p:cNvGraphicFramePr>
            <a:graphicFrameLocks noChangeAspect="1"/>
          </p:cNvGraphicFramePr>
          <p:nvPr/>
        </p:nvGraphicFramePr>
        <p:xfrm>
          <a:off x="7315200" y="4926013"/>
          <a:ext cx="317500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05" name="Photo Editor Photo" r:id="rId52" imgW="1428949" imgH="1762371" progId="MSPhotoEd.3">
                  <p:embed/>
                </p:oleObj>
              </mc:Choice>
              <mc:Fallback>
                <p:oleObj name="Photo Editor Photo" r:id="rId52" imgW="1428949" imgH="1762371" progId="MSPhotoEd.3">
                  <p:embed/>
                  <p:pic>
                    <p:nvPicPr>
                      <p:cNvPr id="0" name="Object 4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4926013"/>
                        <a:ext cx="317500" cy="42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1196F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348" name="Object 424"/>
          <p:cNvGraphicFramePr>
            <a:graphicFrameLocks noChangeAspect="1"/>
          </p:cNvGraphicFramePr>
          <p:nvPr/>
        </p:nvGraphicFramePr>
        <p:xfrm>
          <a:off x="8088313" y="4926013"/>
          <a:ext cx="319087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06" name="Photo Editor Photo" r:id="rId53" imgW="1428949" imgH="1762371" progId="MSPhotoEd.3">
                  <p:embed/>
                </p:oleObj>
              </mc:Choice>
              <mc:Fallback>
                <p:oleObj name="Photo Editor Photo" r:id="rId53" imgW="1428949" imgH="1762371" progId="MSPhotoEd.3">
                  <p:embed/>
                  <p:pic>
                    <p:nvPicPr>
                      <p:cNvPr id="0" name="Object 4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88313" y="4926013"/>
                        <a:ext cx="319087" cy="42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1196F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349" name="Object 425"/>
          <p:cNvGraphicFramePr>
            <a:graphicFrameLocks noChangeAspect="1"/>
          </p:cNvGraphicFramePr>
          <p:nvPr/>
        </p:nvGraphicFramePr>
        <p:xfrm>
          <a:off x="8299450" y="2182813"/>
          <a:ext cx="519113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07" name="Photo Editor Photo" r:id="rId54" imgW="1400000" imgH="1228571" progId="MSPhotoEd.3">
                  <p:embed/>
                </p:oleObj>
              </mc:Choice>
              <mc:Fallback>
                <p:oleObj name="Photo Editor Photo" r:id="rId54" imgW="1400000" imgH="1228571" progId="MSPhotoEd.3">
                  <p:embed/>
                  <p:pic>
                    <p:nvPicPr>
                      <p:cNvPr id="0" name="Object 4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99450" y="2182813"/>
                        <a:ext cx="519113" cy="493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1196F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350" name="Object 426"/>
          <p:cNvGraphicFramePr>
            <a:graphicFrameLocks noChangeAspect="1"/>
          </p:cNvGraphicFramePr>
          <p:nvPr/>
        </p:nvGraphicFramePr>
        <p:xfrm>
          <a:off x="3235325" y="5383213"/>
          <a:ext cx="623888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08" name="Photo Editor Photo" r:id="rId56" imgW="1905266" imgH="2362530" progId="MSPhotoEd.3">
                  <p:embed/>
                </p:oleObj>
              </mc:Choice>
              <mc:Fallback>
                <p:oleObj name="Photo Editor Photo" r:id="rId56" imgW="1905266" imgH="2362530" progId="MSPhotoEd.3">
                  <p:embed/>
                  <p:pic>
                    <p:nvPicPr>
                      <p:cNvPr id="0" name="Object 4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325" y="5383213"/>
                        <a:ext cx="623888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1196F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351" name="Rectangle 427"/>
          <p:cNvSpPr>
            <a:spLocks noChangeArrowheads="1"/>
          </p:cNvSpPr>
          <p:nvPr/>
        </p:nvSpPr>
        <p:spPr bwMode="auto">
          <a:xfrm>
            <a:off x="287338" y="646113"/>
            <a:ext cx="88931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190500" rIns="92075" bIns="190500"/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chemeClr val="tx2"/>
                </a:solidFill>
              </a:rPr>
              <a:t>Configuration example: frigate size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3AF61B9-054E-417C-B5CD-41D637FB272F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GB" altLang="en-US" sz="1000" smtClean="0"/>
          </a:p>
        </p:txBody>
      </p:sp>
      <p:sp>
        <p:nvSpPr>
          <p:cNvPr id="94211" name="Rectangle 2"/>
          <p:cNvSpPr>
            <a:spLocks noChangeArrowheads="1"/>
          </p:cNvSpPr>
          <p:nvPr/>
        </p:nvSpPr>
        <p:spPr bwMode="auto">
          <a:xfrm>
            <a:off x="323850" y="765175"/>
            <a:ext cx="856932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190500" rIns="92075" bIns="190500"/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chemeClr val="tx2"/>
                </a:solidFill>
              </a:rPr>
              <a:t>Combat-Management-System Overview</a:t>
            </a:r>
            <a:br>
              <a:rPr lang="en-US" altLang="en-US" sz="3200">
                <a:solidFill>
                  <a:schemeClr val="tx2"/>
                </a:solidFill>
              </a:rPr>
            </a:br>
            <a:endParaRPr lang="en-US" altLang="en-US" sz="3200">
              <a:solidFill>
                <a:schemeClr val="tx2"/>
              </a:solidFill>
            </a:endParaRPr>
          </a:p>
        </p:txBody>
      </p:sp>
      <p:grpSp>
        <p:nvGrpSpPr>
          <p:cNvPr id="495619" name="Group 3"/>
          <p:cNvGrpSpPr>
            <a:grpSpLocks/>
          </p:cNvGrpSpPr>
          <p:nvPr/>
        </p:nvGrpSpPr>
        <p:grpSpPr bwMode="auto">
          <a:xfrm>
            <a:off x="211138" y="5060950"/>
            <a:ext cx="8721725" cy="1752600"/>
            <a:chOff x="144" y="2784"/>
            <a:chExt cx="5952" cy="1104"/>
          </a:xfrm>
        </p:grpSpPr>
        <p:sp>
          <p:nvSpPr>
            <p:cNvPr id="97025" name="Oval 4"/>
            <p:cNvSpPr>
              <a:spLocks noChangeArrowheads="1"/>
            </p:cNvSpPr>
            <p:nvPr/>
          </p:nvSpPr>
          <p:spPr bwMode="auto">
            <a:xfrm>
              <a:off x="144" y="2784"/>
              <a:ext cx="5952" cy="1104"/>
            </a:xfrm>
            <a:prstGeom prst="ellipse">
              <a:avLst/>
            </a:prstGeom>
            <a:gradFill rotWithShape="0">
              <a:gsLst>
                <a:gs pos="0">
                  <a:srgbClr val="CCECFF"/>
                </a:gs>
                <a:gs pos="100000">
                  <a:srgbClr val="5E6D76"/>
                </a:gs>
              </a:gsLst>
              <a:lin ang="5400000" scaled="1"/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sv-SE" altLang="en-US" sz="2400"/>
            </a:p>
          </p:txBody>
        </p:sp>
        <p:sp>
          <p:nvSpPr>
            <p:cNvPr id="97026" name="Rectangle 5"/>
            <p:cNvSpPr>
              <a:spLocks noChangeArrowheads="1"/>
            </p:cNvSpPr>
            <p:nvPr/>
          </p:nvSpPr>
          <p:spPr bwMode="auto">
            <a:xfrm>
              <a:off x="1713" y="3100"/>
              <a:ext cx="2688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CCECFF"/>
                      </a:gs>
                      <a:gs pos="100000">
                        <a:srgbClr val="5E6D76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6000" b="1">
                  <a:solidFill>
                    <a:srgbClr val="FFFFFF"/>
                  </a:solidFill>
                  <a:latin typeface="Arial" panose="020B0604020202020204" pitchFamily="34" charset="0"/>
                </a:rPr>
                <a:t>actuators</a:t>
              </a:r>
            </a:p>
          </p:txBody>
        </p:sp>
      </p:grpSp>
      <p:grpSp>
        <p:nvGrpSpPr>
          <p:cNvPr id="495622" name="Group 6"/>
          <p:cNvGrpSpPr>
            <a:grpSpLocks/>
          </p:cNvGrpSpPr>
          <p:nvPr/>
        </p:nvGrpSpPr>
        <p:grpSpPr bwMode="auto">
          <a:xfrm>
            <a:off x="141288" y="3460750"/>
            <a:ext cx="8721725" cy="1752600"/>
            <a:chOff x="96" y="1776"/>
            <a:chExt cx="5952" cy="1104"/>
          </a:xfrm>
        </p:grpSpPr>
        <p:sp>
          <p:nvSpPr>
            <p:cNvPr id="97023" name="Oval 7"/>
            <p:cNvSpPr>
              <a:spLocks noChangeArrowheads="1"/>
            </p:cNvSpPr>
            <p:nvPr/>
          </p:nvSpPr>
          <p:spPr bwMode="auto">
            <a:xfrm>
              <a:off x="96" y="1776"/>
              <a:ext cx="5952" cy="1104"/>
            </a:xfrm>
            <a:prstGeom prst="ellipse">
              <a:avLst/>
            </a:prstGeom>
            <a:gradFill rotWithShape="0">
              <a:gsLst>
                <a:gs pos="0">
                  <a:srgbClr val="CCECFF"/>
                </a:gs>
                <a:gs pos="100000">
                  <a:srgbClr val="5E6D76"/>
                </a:gs>
              </a:gsLst>
              <a:lin ang="5400000" scaled="1"/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sv-SE" altLang="en-US" sz="2400"/>
            </a:p>
          </p:txBody>
        </p:sp>
        <p:sp>
          <p:nvSpPr>
            <p:cNvPr id="97024" name="Rectangle 8"/>
            <p:cNvSpPr>
              <a:spLocks noChangeArrowheads="1"/>
            </p:cNvSpPr>
            <p:nvPr/>
          </p:nvSpPr>
          <p:spPr bwMode="auto">
            <a:xfrm>
              <a:off x="768" y="2084"/>
              <a:ext cx="4224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CCECFF"/>
                      </a:gs>
                      <a:gs pos="100000">
                        <a:srgbClr val="5E6D76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6000" b="1">
                  <a:solidFill>
                    <a:srgbClr val="FFFFFF"/>
                  </a:solidFill>
                  <a:latin typeface="Arial" panose="020B0604020202020204" pitchFamily="34" charset="0"/>
                </a:rPr>
                <a:t>Data-handling</a:t>
              </a:r>
            </a:p>
          </p:txBody>
        </p:sp>
      </p:grpSp>
      <p:grpSp>
        <p:nvGrpSpPr>
          <p:cNvPr id="495625" name="Group 9"/>
          <p:cNvGrpSpPr>
            <a:grpSpLocks/>
          </p:cNvGrpSpPr>
          <p:nvPr/>
        </p:nvGrpSpPr>
        <p:grpSpPr bwMode="auto">
          <a:xfrm>
            <a:off x="211138" y="1785938"/>
            <a:ext cx="8721725" cy="1752600"/>
            <a:chOff x="144" y="721"/>
            <a:chExt cx="5952" cy="1104"/>
          </a:xfrm>
        </p:grpSpPr>
        <p:sp>
          <p:nvSpPr>
            <p:cNvPr id="97021" name="Oval 10"/>
            <p:cNvSpPr>
              <a:spLocks noChangeArrowheads="1"/>
            </p:cNvSpPr>
            <p:nvPr/>
          </p:nvSpPr>
          <p:spPr bwMode="auto">
            <a:xfrm>
              <a:off x="144" y="721"/>
              <a:ext cx="5952" cy="1104"/>
            </a:xfrm>
            <a:prstGeom prst="ellipse">
              <a:avLst/>
            </a:prstGeom>
            <a:gradFill rotWithShape="0">
              <a:gsLst>
                <a:gs pos="0">
                  <a:srgbClr val="CCECFF"/>
                </a:gs>
                <a:gs pos="100000">
                  <a:srgbClr val="5E6D76"/>
                </a:gs>
              </a:gsLst>
              <a:lin ang="5400000" scaled="1"/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sv-SE" altLang="en-US" sz="2400"/>
            </a:p>
          </p:txBody>
        </p:sp>
        <p:sp>
          <p:nvSpPr>
            <p:cNvPr id="97022" name="Rectangle 11"/>
            <p:cNvSpPr>
              <a:spLocks noChangeArrowheads="1"/>
            </p:cNvSpPr>
            <p:nvPr/>
          </p:nvSpPr>
          <p:spPr bwMode="auto">
            <a:xfrm>
              <a:off x="1776" y="1018"/>
              <a:ext cx="2688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CCECFF"/>
                      </a:gs>
                      <a:gs pos="100000">
                        <a:srgbClr val="5E6D76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6000" b="1">
                  <a:solidFill>
                    <a:srgbClr val="FFFFFF"/>
                  </a:solidFill>
                  <a:latin typeface="Arial" panose="020B0604020202020204" pitchFamily="34" charset="0"/>
                </a:rPr>
                <a:t>sensors</a:t>
              </a:r>
            </a:p>
          </p:txBody>
        </p:sp>
      </p:grpSp>
      <p:grpSp>
        <p:nvGrpSpPr>
          <p:cNvPr id="94215" name="Group 14"/>
          <p:cNvGrpSpPr>
            <a:grpSpLocks/>
          </p:cNvGrpSpPr>
          <p:nvPr/>
        </p:nvGrpSpPr>
        <p:grpSpPr bwMode="auto">
          <a:xfrm>
            <a:off x="615950" y="2166938"/>
            <a:ext cx="8140700" cy="4076700"/>
            <a:chOff x="421" y="1296"/>
            <a:chExt cx="5554" cy="2568"/>
          </a:xfrm>
        </p:grpSpPr>
        <p:sp>
          <p:nvSpPr>
            <p:cNvPr id="96967" name="Rectangle 15"/>
            <p:cNvSpPr>
              <a:spLocks noChangeArrowheads="1"/>
            </p:cNvSpPr>
            <p:nvPr/>
          </p:nvSpPr>
          <p:spPr bwMode="auto">
            <a:xfrm>
              <a:off x="486" y="1296"/>
              <a:ext cx="328" cy="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defTabSz="487363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defTabSz="487363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defTabSz="4873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defTabSz="487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defTabSz="487363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latin typeface="Frutiger 55 Roman" charset="0"/>
                </a:rPr>
                <a:t>SMART-L</a:t>
              </a:r>
            </a:p>
          </p:txBody>
        </p:sp>
        <p:sp>
          <p:nvSpPr>
            <p:cNvPr id="96968" name="Rectangle 16"/>
            <p:cNvSpPr>
              <a:spLocks noChangeArrowheads="1"/>
            </p:cNvSpPr>
            <p:nvPr/>
          </p:nvSpPr>
          <p:spPr bwMode="auto">
            <a:xfrm>
              <a:off x="1126" y="1296"/>
              <a:ext cx="242" cy="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defTabSz="487363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defTabSz="487363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defTabSz="4873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defTabSz="487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defTabSz="487363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latin typeface="Frutiger 55 Roman" charset="0"/>
                </a:rPr>
                <a:t>APAR</a:t>
              </a:r>
            </a:p>
          </p:txBody>
        </p:sp>
        <p:sp>
          <p:nvSpPr>
            <p:cNvPr id="96969" name="Rectangle 17"/>
            <p:cNvSpPr>
              <a:spLocks noChangeArrowheads="1"/>
            </p:cNvSpPr>
            <p:nvPr/>
          </p:nvSpPr>
          <p:spPr bwMode="auto">
            <a:xfrm>
              <a:off x="839" y="1725"/>
              <a:ext cx="164" cy="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defTabSz="487363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defTabSz="487363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defTabSz="4873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defTabSz="487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defTabSz="487363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500">
                  <a:latin typeface="Frutiger 55 Roman" charset="0"/>
                </a:rPr>
                <a:t>IFF</a:t>
              </a:r>
            </a:p>
          </p:txBody>
        </p:sp>
        <p:sp>
          <p:nvSpPr>
            <p:cNvPr id="96970" name="Rectangle 18"/>
            <p:cNvSpPr>
              <a:spLocks noChangeArrowheads="1"/>
            </p:cNvSpPr>
            <p:nvPr/>
          </p:nvSpPr>
          <p:spPr bwMode="auto">
            <a:xfrm>
              <a:off x="1508" y="1734"/>
              <a:ext cx="256" cy="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defTabSz="487363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defTabSz="487363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defTabSz="4873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defTabSz="487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defTabSz="487363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500">
                  <a:latin typeface="Frutiger 55 Roman" charset="0"/>
                </a:rPr>
                <a:t>LINK 11</a:t>
              </a:r>
            </a:p>
          </p:txBody>
        </p:sp>
        <p:sp>
          <p:nvSpPr>
            <p:cNvPr id="96971" name="Rectangle 19"/>
            <p:cNvSpPr>
              <a:spLocks noChangeArrowheads="1"/>
            </p:cNvSpPr>
            <p:nvPr/>
          </p:nvSpPr>
          <p:spPr bwMode="auto">
            <a:xfrm>
              <a:off x="1670" y="1296"/>
              <a:ext cx="418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defTabSz="487363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defTabSz="487363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defTabSz="4873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defTabSz="487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defTabSz="487363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latin typeface="Frutiger 55 Roman" charset="0"/>
                </a:rPr>
                <a:t>KH/SCOUT</a:t>
              </a:r>
              <a:br>
                <a:rPr lang="en-US" altLang="en-US" sz="600">
                  <a:latin typeface="Frutiger 55 Roman" charset="0"/>
                </a:rPr>
              </a:br>
              <a:r>
                <a:rPr lang="en-US" altLang="en-US" sz="600">
                  <a:latin typeface="Frutiger 55 Roman" charset="0"/>
                </a:rPr>
                <a:t>NAV. RADAR</a:t>
              </a:r>
            </a:p>
          </p:txBody>
        </p:sp>
        <p:sp>
          <p:nvSpPr>
            <p:cNvPr id="96972" name="Rectangle 20"/>
            <p:cNvSpPr>
              <a:spLocks noChangeArrowheads="1"/>
            </p:cNvSpPr>
            <p:nvPr/>
          </p:nvSpPr>
          <p:spPr bwMode="auto">
            <a:xfrm>
              <a:off x="2128" y="1296"/>
              <a:ext cx="385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defTabSz="487363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defTabSz="487363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defTabSz="4873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defTabSz="487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defTabSz="487363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latin typeface="Frutiger 55 Roman" charset="0"/>
                </a:rPr>
                <a:t>HELI APPR.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latin typeface="Frutiger 55 Roman" charset="0"/>
                </a:rPr>
                <a:t>RADAR</a:t>
              </a:r>
            </a:p>
          </p:txBody>
        </p:sp>
        <p:sp>
          <p:nvSpPr>
            <p:cNvPr id="96973" name="Rectangle 21"/>
            <p:cNvSpPr>
              <a:spLocks noChangeArrowheads="1"/>
            </p:cNvSpPr>
            <p:nvPr/>
          </p:nvSpPr>
          <p:spPr bwMode="auto">
            <a:xfrm>
              <a:off x="2599" y="1296"/>
              <a:ext cx="270" cy="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defTabSz="487363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defTabSz="487363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defTabSz="4873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defTabSz="487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defTabSz="487363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latin typeface="Frutiger 55 Roman" charset="0"/>
                </a:rPr>
                <a:t>VESTA</a:t>
              </a:r>
            </a:p>
          </p:txBody>
        </p:sp>
        <p:sp>
          <p:nvSpPr>
            <p:cNvPr id="96974" name="Rectangle 22"/>
            <p:cNvSpPr>
              <a:spLocks noChangeArrowheads="1"/>
            </p:cNvSpPr>
            <p:nvPr/>
          </p:nvSpPr>
          <p:spPr bwMode="auto">
            <a:xfrm>
              <a:off x="2573" y="1854"/>
              <a:ext cx="243" cy="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defTabSz="487363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defTabSz="487363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defTabSz="4873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defTabSz="487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defTabSz="487363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500">
                  <a:latin typeface="Frutiger 55 Roman" charset="0"/>
                </a:rPr>
                <a:t>VESTA</a:t>
              </a:r>
            </a:p>
          </p:txBody>
        </p:sp>
        <p:sp>
          <p:nvSpPr>
            <p:cNvPr id="96975" name="Rectangle 23"/>
            <p:cNvSpPr>
              <a:spLocks noChangeArrowheads="1"/>
            </p:cNvSpPr>
            <p:nvPr/>
          </p:nvSpPr>
          <p:spPr bwMode="auto">
            <a:xfrm>
              <a:off x="2001" y="1941"/>
              <a:ext cx="19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defTabSz="487363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defTabSz="487363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defTabSz="4873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defTabSz="487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defTabSz="487363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500">
                  <a:latin typeface="Frutiger 55 Roman" charset="0"/>
                </a:rPr>
                <a:t>VEX/</a:t>
              </a:r>
              <a:br>
                <a:rPr lang="en-US" altLang="en-US" sz="500">
                  <a:latin typeface="Frutiger 55 Roman" charset="0"/>
                </a:rPr>
              </a:br>
              <a:r>
                <a:rPr lang="en-US" altLang="en-US" sz="500">
                  <a:latin typeface="Frutiger 55 Roman" charset="0"/>
                </a:rPr>
                <a:t>RCP</a:t>
              </a:r>
            </a:p>
          </p:txBody>
        </p:sp>
        <p:sp>
          <p:nvSpPr>
            <p:cNvPr id="96976" name="Rectangle 24"/>
            <p:cNvSpPr>
              <a:spLocks noChangeArrowheads="1"/>
            </p:cNvSpPr>
            <p:nvPr/>
          </p:nvSpPr>
          <p:spPr bwMode="auto">
            <a:xfrm>
              <a:off x="1517" y="1965"/>
              <a:ext cx="239" cy="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defTabSz="487363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defTabSz="487363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defTabSz="4873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defTabSz="487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defTabSz="487363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500">
                  <a:latin typeface="Frutiger 55 Roman" charset="0"/>
                </a:rPr>
                <a:t>TDLPP</a:t>
              </a:r>
            </a:p>
          </p:txBody>
        </p:sp>
        <p:sp>
          <p:nvSpPr>
            <p:cNvPr id="96977" name="Rectangle 25"/>
            <p:cNvSpPr>
              <a:spLocks noChangeArrowheads="1"/>
            </p:cNvSpPr>
            <p:nvPr/>
          </p:nvSpPr>
          <p:spPr bwMode="auto">
            <a:xfrm>
              <a:off x="2871" y="1470"/>
              <a:ext cx="370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defTabSz="487363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defTabSz="487363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defTabSz="4873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defTabSz="487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defTabSz="487363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latin typeface="Frutiger 55 Roman" charset="0"/>
                </a:rPr>
                <a:t>APECS-3</a:t>
              </a:r>
              <a:br>
                <a:rPr lang="en-US" altLang="en-US" sz="600">
                  <a:latin typeface="Frutiger 55 Roman" charset="0"/>
                </a:rPr>
              </a:br>
              <a:r>
                <a:rPr lang="en-US" altLang="en-US" sz="600">
                  <a:latin typeface="Frutiger 55 Roman" charset="0"/>
                </a:rPr>
                <a:t>ESM / ECM</a:t>
              </a:r>
            </a:p>
          </p:txBody>
        </p:sp>
        <p:sp>
          <p:nvSpPr>
            <p:cNvPr id="96978" name="Rectangle 26"/>
            <p:cNvSpPr>
              <a:spLocks noChangeArrowheads="1"/>
            </p:cNvSpPr>
            <p:nvPr/>
          </p:nvSpPr>
          <p:spPr bwMode="auto">
            <a:xfrm>
              <a:off x="3155" y="1776"/>
              <a:ext cx="285" cy="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defTabSz="487363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defTabSz="487363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defTabSz="4873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defTabSz="487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defTabSz="487363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latin typeface="Frutiger 55 Roman" charset="0"/>
                </a:rPr>
                <a:t>SRBOC</a:t>
              </a:r>
            </a:p>
          </p:txBody>
        </p:sp>
        <p:sp>
          <p:nvSpPr>
            <p:cNvPr id="96979" name="Rectangle 27"/>
            <p:cNvSpPr>
              <a:spLocks noChangeArrowheads="1"/>
            </p:cNvSpPr>
            <p:nvPr/>
          </p:nvSpPr>
          <p:spPr bwMode="auto">
            <a:xfrm>
              <a:off x="3457" y="1296"/>
              <a:ext cx="332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defTabSz="487363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defTabSz="487363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defTabSz="4873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defTabSz="487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defTabSz="487363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latin typeface="Frutiger 55 Roman" charset="0"/>
                </a:rPr>
                <a:t>OFF LINE</a:t>
              </a:r>
              <a:br>
                <a:rPr lang="en-US" altLang="en-US" sz="600">
                  <a:latin typeface="Frutiger 55 Roman" charset="0"/>
                </a:rPr>
              </a:br>
              <a:r>
                <a:rPr lang="en-US" altLang="en-US" sz="600">
                  <a:latin typeface="Frutiger 55 Roman" charset="0"/>
                </a:rPr>
                <a:t>R/S</a:t>
              </a:r>
            </a:p>
          </p:txBody>
        </p:sp>
        <p:sp>
          <p:nvSpPr>
            <p:cNvPr id="96980" name="Rectangle 28"/>
            <p:cNvSpPr>
              <a:spLocks noChangeArrowheads="1"/>
            </p:cNvSpPr>
            <p:nvPr/>
          </p:nvSpPr>
          <p:spPr bwMode="auto">
            <a:xfrm>
              <a:off x="3940" y="1296"/>
              <a:ext cx="273" cy="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defTabSz="487363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defTabSz="487363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defTabSz="4873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defTabSz="487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defTabSz="487363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latin typeface="Frutiger 55 Roman" charset="0"/>
                </a:rPr>
                <a:t>SIRIUS</a:t>
              </a:r>
            </a:p>
          </p:txBody>
        </p:sp>
        <p:sp>
          <p:nvSpPr>
            <p:cNvPr id="96981" name="Rectangle 29"/>
            <p:cNvSpPr>
              <a:spLocks noChangeArrowheads="1"/>
            </p:cNvSpPr>
            <p:nvPr/>
          </p:nvSpPr>
          <p:spPr bwMode="auto">
            <a:xfrm>
              <a:off x="4291" y="1296"/>
              <a:ext cx="307" cy="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defTabSz="487363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defTabSz="487363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defTabSz="4873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defTabSz="487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defTabSz="487363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latin typeface="Frutiger 55 Roman" charset="0"/>
                </a:rPr>
                <a:t>TDS (2x)</a:t>
              </a:r>
            </a:p>
          </p:txBody>
        </p:sp>
        <p:sp>
          <p:nvSpPr>
            <p:cNvPr id="96982" name="Rectangle 30"/>
            <p:cNvSpPr>
              <a:spLocks noChangeArrowheads="1"/>
            </p:cNvSpPr>
            <p:nvPr/>
          </p:nvSpPr>
          <p:spPr bwMode="auto">
            <a:xfrm>
              <a:off x="4820" y="1296"/>
              <a:ext cx="209" cy="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defTabSz="487363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defTabSz="487363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defTabSz="4873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defTabSz="487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defTabSz="487363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latin typeface="Frutiger 55 Roman" charset="0"/>
                </a:rPr>
                <a:t>POS</a:t>
              </a:r>
            </a:p>
          </p:txBody>
        </p:sp>
        <p:sp>
          <p:nvSpPr>
            <p:cNvPr id="96983" name="Rectangle 31"/>
            <p:cNvSpPr>
              <a:spLocks noChangeArrowheads="1"/>
            </p:cNvSpPr>
            <p:nvPr/>
          </p:nvSpPr>
          <p:spPr bwMode="auto">
            <a:xfrm>
              <a:off x="5466" y="1296"/>
              <a:ext cx="400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defTabSz="487363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defTabSz="487363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defTabSz="4873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defTabSz="487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defTabSz="487363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latin typeface="Frutiger 55 Roman" charset="0"/>
                </a:rPr>
                <a:t>SYSTEM</a:t>
              </a:r>
              <a:br>
                <a:rPr lang="en-US" altLang="en-US" sz="600">
                  <a:latin typeface="Frutiger 55 Roman" charset="0"/>
                </a:rPr>
              </a:br>
              <a:r>
                <a:rPr lang="en-US" altLang="en-US" sz="600">
                  <a:latin typeface="Frutiger 55 Roman" charset="0"/>
                </a:rPr>
                <a:t>SHIP’S REF.</a:t>
              </a:r>
              <a:br>
                <a:rPr lang="en-US" altLang="en-US" sz="600">
                  <a:latin typeface="Frutiger 55 Roman" charset="0"/>
                </a:rPr>
              </a:br>
              <a:r>
                <a:rPr lang="en-US" altLang="en-US" sz="600">
                  <a:latin typeface="Frutiger 55 Roman" charset="0"/>
                </a:rPr>
                <a:t>IRC</a:t>
              </a:r>
            </a:p>
          </p:txBody>
        </p:sp>
        <p:sp>
          <p:nvSpPr>
            <p:cNvPr id="96984" name="Rectangle 32"/>
            <p:cNvSpPr>
              <a:spLocks noChangeArrowheads="1"/>
            </p:cNvSpPr>
            <p:nvPr/>
          </p:nvSpPr>
          <p:spPr bwMode="auto">
            <a:xfrm>
              <a:off x="5450" y="1941"/>
              <a:ext cx="1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defTabSz="487363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defTabSz="487363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defTabSz="4873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defTabSz="487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defTabSz="487363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500">
                  <a:latin typeface="Frutiger 55 Roman" charset="0"/>
                </a:rPr>
                <a:t>BTS</a:t>
              </a:r>
              <a:br>
                <a:rPr lang="en-US" altLang="en-US" sz="500">
                  <a:latin typeface="Frutiger 55 Roman" charset="0"/>
                </a:rPr>
              </a:br>
              <a:r>
                <a:rPr lang="en-US" altLang="en-US" sz="500">
                  <a:latin typeface="Frutiger 55 Roman" charset="0"/>
                </a:rPr>
                <a:t>OSD</a:t>
              </a:r>
            </a:p>
          </p:txBody>
        </p:sp>
        <p:sp>
          <p:nvSpPr>
            <p:cNvPr id="96985" name="Rectangle 33"/>
            <p:cNvSpPr>
              <a:spLocks noChangeArrowheads="1"/>
            </p:cNvSpPr>
            <p:nvPr/>
          </p:nvSpPr>
          <p:spPr bwMode="auto">
            <a:xfrm>
              <a:off x="5715" y="1941"/>
              <a:ext cx="1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defTabSz="487363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defTabSz="487363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defTabSz="4873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defTabSz="487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defTabSz="487363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500">
                  <a:latin typeface="Frutiger 55 Roman" charset="0"/>
                </a:rPr>
                <a:t>BTS</a:t>
              </a:r>
              <a:br>
                <a:rPr lang="en-US" altLang="en-US" sz="500">
                  <a:latin typeface="Frutiger 55 Roman" charset="0"/>
                </a:rPr>
              </a:br>
              <a:r>
                <a:rPr lang="en-US" altLang="en-US" sz="500">
                  <a:latin typeface="Frutiger 55 Roman" charset="0"/>
                </a:rPr>
                <a:t>OSD</a:t>
              </a:r>
            </a:p>
          </p:txBody>
        </p:sp>
        <p:sp>
          <p:nvSpPr>
            <p:cNvPr id="96986" name="Rectangle 34"/>
            <p:cNvSpPr>
              <a:spLocks noChangeArrowheads="1"/>
            </p:cNvSpPr>
            <p:nvPr/>
          </p:nvSpPr>
          <p:spPr bwMode="auto">
            <a:xfrm>
              <a:off x="5347" y="2631"/>
              <a:ext cx="474" cy="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defTabSz="487363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defTabSz="487363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defTabSz="4873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defTabSz="487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defTabSz="487363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latin typeface="Frutiger 55 Roman" charset="0"/>
                </a:rPr>
                <a:t>COMMS ROOM</a:t>
              </a:r>
            </a:p>
          </p:txBody>
        </p:sp>
        <p:sp>
          <p:nvSpPr>
            <p:cNvPr id="96987" name="Rectangle 35"/>
            <p:cNvSpPr>
              <a:spLocks noChangeArrowheads="1"/>
            </p:cNvSpPr>
            <p:nvPr/>
          </p:nvSpPr>
          <p:spPr bwMode="auto">
            <a:xfrm>
              <a:off x="4918" y="2631"/>
              <a:ext cx="299" cy="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defTabSz="487363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defTabSz="487363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defTabSz="4873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defTabSz="487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defTabSz="487363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latin typeface="Frutiger 55 Roman" charset="0"/>
                </a:rPr>
                <a:t>BRIDGE</a:t>
              </a:r>
            </a:p>
          </p:txBody>
        </p:sp>
        <p:sp>
          <p:nvSpPr>
            <p:cNvPr id="96988" name="Rectangle 36"/>
            <p:cNvSpPr>
              <a:spLocks noChangeArrowheads="1"/>
            </p:cNvSpPr>
            <p:nvPr/>
          </p:nvSpPr>
          <p:spPr bwMode="auto">
            <a:xfrm>
              <a:off x="4353" y="2631"/>
              <a:ext cx="438" cy="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defTabSz="487363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defTabSz="487363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defTabSz="4873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defTabSz="487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defTabSz="487363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latin typeface="Frutiger 55 Roman" charset="0"/>
                </a:rPr>
                <a:t>STAFF ROOM</a:t>
              </a:r>
            </a:p>
          </p:txBody>
        </p:sp>
        <p:sp>
          <p:nvSpPr>
            <p:cNvPr id="96989" name="Rectangle 37"/>
            <p:cNvSpPr>
              <a:spLocks noChangeArrowheads="1"/>
            </p:cNvSpPr>
            <p:nvPr/>
          </p:nvSpPr>
          <p:spPr bwMode="auto">
            <a:xfrm>
              <a:off x="3743" y="2361"/>
              <a:ext cx="672" cy="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defTabSz="487363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defTabSz="487363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defTabSz="4873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defTabSz="487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defTabSz="487363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500">
                  <a:latin typeface="Frutiger 55 Roman" charset="0"/>
                </a:rPr>
                <a:t>LARGE SCREEN DISPLAY 2</a:t>
              </a:r>
            </a:p>
          </p:txBody>
        </p:sp>
        <p:sp>
          <p:nvSpPr>
            <p:cNvPr id="96990" name="Rectangle 38"/>
            <p:cNvSpPr>
              <a:spLocks noChangeArrowheads="1"/>
            </p:cNvSpPr>
            <p:nvPr/>
          </p:nvSpPr>
          <p:spPr bwMode="auto">
            <a:xfrm>
              <a:off x="4331" y="2792"/>
              <a:ext cx="2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defTabSz="487363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defTabSz="487363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defTabSz="4873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defTabSz="487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defTabSz="487363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500">
                  <a:latin typeface="Frutiger 55 Roman" charset="0"/>
                </a:rPr>
                <a:t>PIOD /</a:t>
              </a:r>
              <a:br>
                <a:rPr lang="en-US" altLang="en-US" sz="500">
                  <a:latin typeface="Frutiger 55 Roman" charset="0"/>
                </a:rPr>
              </a:br>
              <a:r>
                <a:rPr lang="en-US" altLang="en-US" sz="500">
                  <a:latin typeface="Frutiger 55 Roman" charset="0"/>
                </a:rPr>
                <a:t>PTSU</a:t>
              </a:r>
            </a:p>
          </p:txBody>
        </p:sp>
        <p:sp>
          <p:nvSpPr>
            <p:cNvPr id="96991" name="Rectangle 39"/>
            <p:cNvSpPr>
              <a:spLocks noChangeArrowheads="1"/>
            </p:cNvSpPr>
            <p:nvPr/>
          </p:nvSpPr>
          <p:spPr bwMode="auto">
            <a:xfrm>
              <a:off x="4275" y="2938"/>
              <a:ext cx="319" cy="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defTabSz="487363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defTabSz="487363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defTabSz="4873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defTabSz="487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defTabSz="487363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500">
                  <a:latin typeface="Frutiger 55 Roman" charset="0"/>
                </a:rPr>
                <a:t>PRINTERS</a:t>
              </a:r>
            </a:p>
          </p:txBody>
        </p:sp>
        <p:sp>
          <p:nvSpPr>
            <p:cNvPr id="96992" name="Rectangle 40"/>
            <p:cNvSpPr>
              <a:spLocks noChangeArrowheads="1"/>
            </p:cNvSpPr>
            <p:nvPr/>
          </p:nvSpPr>
          <p:spPr bwMode="auto">
            <a:xfrm>
              <a:off x="2929" y="2851"/>
              <a:ext cx="829" cy="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defTabSz="487363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defTabSz="487363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defTabSz="4873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defTabSz="487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defTabSz="487363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500">
                  <a:latin typeface="Frutiger 55 Roman" charset="0"/>
                </a:rPr>
                <a:t>COTS &amp; SIGMA TYPE PROCESSOR</a:t>
              </a:r>
            </a:p>
          </p:txBody>
        </p:sp>
        <p:sp>
          <p:nvSpPr>
            <p:cNvPr id="96993" name="Rectangle 41"/>
            <p:cNvSpPr>
              <a:spLocks noChangeArrowheads="1"/>
            </p:cNvSpPr>
            <p:nvPr/>
          </p:nvSpPr>
          <p:spPr bwMode="auto">
            <a:xfrm>
              <a:off x="2189" y="2631"/>
              <a:ext cx="927" cy="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defTabSz="487363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defTabSz="487363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defTabSz="4873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defTabSz="487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defTabSz="487363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latin typeface="Frutiger 55 Roman" charset="0"/>
                </a:rPr>
                <a:t>COMBAT INFORMATION CENTER</a:t>
              </a:r>
            </a:p>
          </p:txBody>
        </p:sp>
        <p:sp>
          <p:nvSpPr>
            <p:cNvPr id="96994" name="Rectangle 42"/>
            <p:cNvSpPr>
              <a:spLocks noChangeArrowheads="1"/>
            </p:cNvSpPr>
            <p:nvPr/>
          </p:nvSpPr>
          <p:spPr bwMode="auto">
            <a:xfrm>
              <a:off x="1025" y="2309"/>
              <a:ext cx="441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defTabSz="487363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defTabSz="487363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defTabSz="4873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defTabSz="487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defTabSz="487363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500">
                  <a:latin typeface="Frutiger 55 Roman" charset="0"/>
                </a:rPr>
                <a:t>LARGE SCREEN</a:t>
              </a:r>
              <a:br>
                <a:rPr lang="en-US" altLang="en-US" sz="500">
                  <a:latin typeface="Frutiger 55 Roman" charset="0"/>
                </a:rPr>
              </a:br>
              <a:r>
                <a:rPr lang="en-US" altLang="en-US" sz="500">
                  <a:latin typeface="Frutiger 55 Roman" charset="0"/>
                </a:rPr>
                <a:t>DISPLAY 1</a:t>
              </a:r>
            </a:p>
          </p:txBody>
        </p:sp>
        <p:sp>
          <p:nvSpPr>
            <p:cNvPr id="96995" name="Rectangle 43"/>
            <p:cNvSpPr>
              <a:spLocks noChangeArrowheads="1"/>
            </p:cNvSpPr>
            <p:nvPr/>
          </p:nvSpPr>
          <p:spPr bwMode="auto">
            <a:xfrm>
              <a:off x="479" y="2309"/>
              <a:ext cx="493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defTabSz="487363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defTabSz="487363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defTabSz="4873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defTabSz="487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defTabSz="487363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500">
                  <a:latin typeface="Frutiger 55 Roman" charset="0"/>
                </a:rPr>
                <a:t>VIDEO INTERFACE</a:t>
              </a:r>
              <a:br>
                <a:rPr lang="en-US" altLang="en-US" sz="500">
                  <a:latin typeface="Frutiger 55 Roman" charset="0"/>
                </a:rPr>
              </a:br>
              <a:r>
                <a:rPr lang="en-US" altLang="en-US" sz="500">
                  <a:latin typeface="Frutiger 55 Roman" charset="0"/>
                </a:rPr>
                <a:t>CABINET</a:t>
              </a:r>
            </a:p>
          </p:txBody>
        </p:sp>
        <p:sp>
          <p:nvSpPr>
            <p:cNvPr id="96996" name="Rectangle 44"/>
            <p:cNvSpPr>
              <a:spLocks noChangeArrowheads="1"/>
            </p:cNvSpPr>
            <p:nvPr/>
          </p:nvSpPr>
          <p:spPr bwMode="auto">
            <a:xfrm>
              <a:off x="421" y="2491"/>
              <a:ext cx="263" cy="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defTabSz="487363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defTabSz="487363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defTabSz="4873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defTabSz="487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defTabSz="487363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500">
                  <a:latin typeface="Frutiger 55 Roman" charset="0"/>
                </a:rPr>
                <a:t>VCR 1/2</a:t>
              </a:r>
            </a:p>
          </p:txBody>
        </p:sp>
        <p:sp>
          <p:nvSpPr>
            <p:cNvPr id="96997" name="Rectangle 45"/>
            <p:cNvSpPr>
              <a:spLocks noChangeArrowheads="1"/>
            </p:cNvSpPr>
            <p:nvPr/>
          </p:nvSpPr>
          <p:spPr bwMode="auto">
            <a:xfrm>
              <a:off x="1191" y="2782"/>
              <a:ext cx="1468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defTabSz="487363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defTabSz="487363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defTabSz="4873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defTabSz="487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defTabSz="487363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500">
                  <a:latin typeface="Frutiger 55 Roman" charset="0"/>
                </a:rPr>
                <a:t>DEPARTMENT OFF. / OFF. QUARTERS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500">
                  <a:latin typeface="Frutiger 55 Roman" charset="0"/>
                </a:rPr>
                <a:t>ETC.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500">
                  <a:latin typeface="Frutiger 55 Roman" charset="0"/>
                </a:rPr>
                <a:t>WORKSTATION 01		WORKSTATION M</a:t>
              </a:r>
            </a:p>
          </p:txBody>
        </p:sp>
        <p:grpSp>
          <p:nvGrpSpPr>
            <p:cNvPr id="96998" name="Group 46"/>
            <p:cNvGrpSpPr>
              <a:grpSpLocks/>
            </p:cNvGrpSpPr>
            <p:nvPr/>
          </p:nvGrpSpPr>
          <p:grpSpPr bwMode="auto">
            <a:xfrm>
              <a:off x="496" y="2587"/>
              <a:ext cx="353" cy="322"/>
              <a:chOff x="496" y="2587"/>
              <a:chExt cx="353" cy="322"/>
            </a:xfrm>
          </p:grpSpPr>
          <p:sp>
            <p:nvSpPr>
              <p:cNvPr id="97019" name="Rectangle 47"/>
              <p:cNvSpPr>
                <a:spLocks noChangeArrowheads="1"/>
              </p:cNvSpPr>
              <p:nvPr/>
            </p:nvSpPr>
            <p:spPr bwMode="auto">
              <a:xfrm>
                <a:off x="496" y="2587"/>
                <a:ext cx="353" cy="3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3025" tIns="36512" rIns="73025" bIns="36512">
                <a:spAutoFit/>
              </a:bodyPr>
              <a:lstStyle>
                <a:lvl1pPr defTabSz="487363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1pPr>
                <a:lvl2pPr marL="742950" indent="-285750" defTabSz="487363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2pPr>
                <a:lvl3pPr marL="1143000" indent="-228600" defTabSz="4873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3pPr>
                <a:lvl4pPr marL="1600200" indent="-228600" defTabSz="4873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4pPr>
                <a:lvl5pPr marL="2057400" indent="-228600" defTabSz="487363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5pPr>
                <a:lvl6pPr marL="2514600" indent="-228600" defTabSz="487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6pPr>
                <a:lvl7pPr marL="2971800" indent="-228600" defTabSz="487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7pPr>
                <a:lvl8pPr marL="3429000" indent="-228600" defTabSz="487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8pPr>
                <a:lvl9pPr marL="3886200" indent="-228600" defTabSz="487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9pPr>
              </a:lstStyle>
              <a:p>
                <a:pPr algn="r">
                  <a:spcBef>
                    <a:spcPct val="29000"/>
                  </a:spcBef>
                  <a:buFontTx/>
                  <a:buNone/>
                </a:pPr>
                <a:r>
                  <a:rPr lang="en-US" altLang="en-US" sz="500">
                    <a:latin typeface="Frutiger 55 Roman" charset="0"/>
                  </a:rPr>
                  <a:t>SPARE</a:t>
                </a:r>
              </a:p>
              <a:p>
                <a:pPr algn="r">
                  <a:spcBef>
                    <a:spcPct val="29000"/>
                  </a:spcBef>
                  <a:buFontTx/>
                  <a:buNone/>
                </a:pPr>
                <a:r>
                  <a:rPr lang="en-US" altLang="en-US" sz="500">
                    <a:latin typeface="Frutiger 55 Roman" charset="0"/>
                  </a:rPr>
                  <a:t>FL. DECK</a:t>
                </a:r>
              </a:p>
              <a:p>
                <a:pPr algn="r">
                  <a:spcBef>
                    <a:spcPct val="29000"/>
                  </a:spcBef>
                  <a:buFontTx/>
                  <a:buNone/>
                </a:pPr>
                <a:r>
                  <a:rPr lang="en-US" altLang="en-US" sz="500">
                    <a:latin typeface="Frutiger 55 Roman" charset="0"/>
                  </a:rPr>
                  <a:t>TV CAMERA</a:t>
                </a:r>
              </a:p>
              <a:p>
                <a:pPr algn="r">
                  <a:spcBef>
                    <a:spcPct val="117000"/>
                  </a:spcBef>
                  <a:buFontTx/>
                  <a:buNone/>
                </a:pPr>
                <a:r>
                  <a:rPr lang="en-US" altLang="en-US" sz="500">
                    <a:latin typeface="Frutiger 55 Roman" charset="0"/>
                  </a:rPr>
                  <a:t>TV CAMERA</a:t>
                </a:r>
              </a:p>
            </p:txBody>
          </p:sp>
          <p:sp>
            <p:nvSpPr>
              <p:cNvPr id="97020" name="Line 48"/>
              <p:cNvSpPr>
                <a:spLocks noChangeShapeType="1"/>
              </p:cNvSpPr>
              <p:nvPr/>
            </p:nvSpPr>
            <p:spPr bwMode="auto">
              <a:xfrm>
                <a:off x="657" y="2802"/>
                <a:ext cx="0" cy="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96999" name="Rectangle 49"/>
            <p:cNvSpPr>
              <a:spLocks noChangeArrowheads="1"/>
            </p:cNvSpPr>
            <p:nvPr/>
          </p:nvSpPr>
          <p:spPr bwMode="auto">
            <a:xfrm>
              <a:off x="1177" y="2938"/>
              <a:ext cx="147" cy="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defTabSz="487363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defTabSz="487363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defTabSz="4873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defTabSz="487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defTabSz="487363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500">
                  <a:latin typeface="Frutiger 55 Roman" charset="0"/>
                </a:rPr>
                <a:t>15</a:t>
              </a:r>
            </a:p>
          </p:txBody>
        </p:sp>
        <p:sp>
          <p:nvSpPr>
            <p:cNvPr id="97000" name="Rectangle 50"/>
            <p:cNvSpPr>
              <a:spLocks noChangeArrowheads="1"/>
            </p:cNvSpPr>
            <p:nvPr/>
          </p:nvSpPr>
          <p:spPr bwMode="auto">
            <a:xfrm>
              <a:off x="1532" y="2938"/>
              <a:ext cx="147" cy="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defTabSz="487363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defTabSz="487363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defTabSz="4873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defTabSz="487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defTabSz="487363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500">
                  <a:latin typeface="Frutiger 55 Roman" charset="0"/>
                </a:rPr>
                <a:t>15</a:t>
              </a:r>
            </a:p>
          </p:txBody>
        </p:sp>
        <p:sp>
          <p:nvSpPr>
            <p:cNvPr id="97001" name="Rectangle 51"/>
            <p:cNvSpPr>
              <a:spLocks noChangeArrowheads="1"/>
            </p:cNvSpPr>
            <p:nvPr/>
          </p:nvSpPr>
          <p:spPr bwMode="auto">
            <a:xfrm>
              <a:off x="1917" y="2938"/>
              <a:ext cx="147" cy="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defTabSz="487363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defTabSz="487363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defTabSz="4873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defTabSz="487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defTabSz="487363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500">
                  <a:latin typeface="Frutiger 55 Roman" charset="0"/>
                </a:rPr>
                <a:t>15</a:t>
              </a:r>
            </a:p>
          </p:txBody>
        </p:sp>
        <p:sp>
          <p:nvSpPr>
            <p:cNvPr id="97002" name="Rectangle 52"/>
            <p:cNvSpPr>
              <a:spLocks noChangeArrowheads="1"/>
            </p:cNvSpPr>
            <p:nvPr/>
          </p:nvSpPr>
          <p:spPr bwMode="auto">
            <a:xfrm>
              <a:off x="2519" y="2938"/>
              <a:ext cx="147" cy="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defTabSz="487363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defTabSz="487363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defTabSz="4873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defTabSz="487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defTabSz="487363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500">
                  <a:latin typeface="Frutiger 55 Roman" charset="0"/>
                </a:rPr>
                <a:t>15</a:t>
              </a:r>
            </a:p>
          </p:txBody>
        </p:sp>
        <p:sp>
          <p:nvSpPr>
            <p:cNvPr id="97003" name="Rectangle 53"/>
            <p:cNvSpPr>
              <a:spLocks noChangeArrowheads="1"/>
            </p:cNvSpPr>
            <p:nvPr/>
          </p:nvSpPr>
          <p:spPr bwMode="auto">
            <a:xfrm>
              <a:off x="423" y="3467"/>
              <a:ext cx="379" cy="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defTabSz="487363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defTabSz="487363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defTabSz="4873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defTabSz="487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defTabSz="487363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500">
                  <a:latin typeface="Frutiger 55 Roman" charset="0"/>
                </a:rPr>
                <a:t>INTEGRATED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500">
                  <a:latin typeface="Frutiger 55 Roman" charset="0"/>
                </a:rPr>
                <a:t>MACHINERY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500">
                  <a:latin typeface="Frutiger 55 Roman" charset="0"/>
                </a:rPr>
                <a:t>CONTROL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500">
                  <a:latin typeface="Frutiger 55 Roman" charset="0"/>
                </a:rPr>
                <a:t>SYSTEM</a:t>
              </a:r>
            </a:p>
          </p:txBody>
        </p:sp>
        <p:sp>
          <p:nvSpPr>
            <p:cNvPr id="97004" name="Rectangle 54"/>
            <p:cNvSpPr>
              <a:spLocks noChangeArrowheads="1"/>
            </p:cNvSpPr>
            <p:nvPr/>
          </p:nvSpPr>
          <p:spPr bwMode="auto">
            <a:xfrm>
              <a:off x="982" y="3588"/>
              <a:ext cx="499" cy="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defTabSz="487363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defTabSz="487363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defTabSz="4873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defTabSz="487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defTabSz="487363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500">
                  <a:latin typeface="Frutiger 55 Roman" charset="0"/>
                </a:rPr>
                <a:t>COMMS NETWORK</a:t>
              </a:r>
            </a:p>
          </p:txBody>
        </p:sp>
        <p:sp>
          <p:nvSpPr>
            <p:cNvPr id="97005" name="Rectangle 55"/>
            <p:cNvSpPr>
              <a:spLocks noChangeArrowheads="1"/>
            </p:cNvSpPr>
            <p:nvPr/>
          </p:nvSpPr>
          <p:spPr bwMode="auto">
            <a:xfrm>
              <a:off x="970" y="3456"/>
              <a:ext cx="526" cy="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defTabSz="487363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defTabSz="487363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defTabSz="4873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defTabSz="487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defTabSz="487363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500">
                  <a:latin typeface="Frutiger 55 Roman" charset="0"/>
                </a:rPr>
                <a:t>CCC1                CCC2</a:t>
              </a:r>
            </a:p>
          </p:txBody>
        </p:sp>
        <p:sp>
          <p:nvSpPr>
            <p:cNvPr id="97006" name="Rectangle 56"/>
            <p:cNvSpPr>
              <a:spLocks noChangeArrowheads="1"/>
            </p:cNvSpPr>
            <p:nvPr/>
          </p:nvSpPr>
          <p:spPr bwMode="auto">
            <a:xfrm>
              <a:off x="1959" y="3760"/>
              <a:ext cx="235" cy="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defTabSz="487363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defTabSz="487363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defTabSz="4873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defTabSz="487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defTabSz="487363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latin typeface="Frutiger 55 Roman" charset="0"/>
                </a:rPr>
                <a:t>ATAS</a:t>
              </a:r>
            </a:p>
          </p:txBody>
        </p:sp>
        <p:sp>
          <p:nvSpPr>
            <p:cNvPr id="97007" name="Rectangle 57"/>
            <p:cNvSpPr>
              <a:spLocks noChangeArrowheads="1"/>
            </p:cNvSpPr>
            <p:nvPr/>
          </p:nvSpPr>
          <p:spPr bwMode="auto">
            <a:xfrm>
              <a:off x="2436" y="3626"/>
              <a:ext cx="610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defTabSz="487363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defTabSz="487363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defTabSz="4873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defTabSz="487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defTabSz="487363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latin typeface="Frutiger 55 Roman" charset="0"/>
                </a:rPr>
                <a:t>SPHERION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latin typeface="Frutiger 55 Roman" charset="0"/>
                </a:rPr>
                <a:t>+ XBT / XSV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latin typeface="Frutiger 55 Roman" charset="0"/>
                </a:rPr>
                <a:t>+ SURF. TEMP. REC.</a:t>
              </a:r>
            </a:p>
          </p:txBody>
        </p:sp>
        <p:sp>
          <p:nvSpPr>
            <p:cNvPr id="97008" name="Rectangle 58"/>
            <p:cNvSpPr>
              <a:spLocks noChangeArrowheads="1"/>
            </p:cNvSpPr>
            <p:nvPr/>
          </p:nvSpPr>
          <p:spPr bwMode="auto">
            <a:xfrm>
              <a:off x="3535" y="3760"/>
              <a:ext cx="363" cy="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defTabSz="487363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defTabSz="487363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defTabSz="4873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defTabSz="487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defTabSz="487363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latin typeface="Frutiger 55 Roman" charset="0"/>
                </a:rPr>
                <a:t>HARPOON</a:t>
              </a:r>
            </a:p>
          </p:txBody>
        </p:sp>
        <p:sp>
          <p:nvSpPr>
            <p:cNvPr id="97009" name="Rectangle 59"/>
            <p:cNvSpPr>
              <a:spLocks noChangeArrowheads="1"/>
            </p:cNvSpPr>
            <p:nvPr/>
          </p:nvSpPr>
          <p:spPr bwMode="auto">
            <a:xfrm>
              <a:off x="2889" y="3214"/>
              <a:ext cx="418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defTabSz="487363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defTabSz="487363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defTabSz="4873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defTabSz="487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defTabSz="487363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600">
                  <a:latin typeface="Frutiger 55 Roman" charset="0"/>
                </a:rPr>
                <a:t>TORPEDO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600">
                  <a:latin typeface="Frutiger 55 Roman" charset="0"/>
                </a:rPr>
                <a:t>WEAPON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600">
                  <a:latin typeface="Frutiger 55 Roman" charset="0"/>
                </a:rPr>
                <a:t>SYSTEM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600">
                  <a:latin typeface="Frutiger 55 Roman" charset="0"/>
                </a:rPr>
                <a:t>MK32 MOD-9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600">
                  <a:latin typeface="Frutiger 55 Roman" charset="0"/>
                </a:rPr>
                <a:t>(MK46)</a:t>
              </a:r>
            </a:p>
          </p:txBody>
        </p:sp>
        <p:sp>
          <p:nvSpPr>
            <p:cNvPr id="97010" name="Rectangle 60"/>
            <p:cNvSpPr>
              <a:spLocks noChangeArrowheads="1"/>
            </p:cNvSpPr>
            <p:nvPr/>
          </p:nvSpPr>
          <p:spPr bwMode="auto">
            <a:xfrm>
              <a:off x="3971" y="3760"/>
              <a:ext cx="418" cy="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defTabSz="487363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defTabSz="487363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defTabSz="4873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defTabSz="487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defTabSz="487363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latin typeface="Frutiger 55 Roman" charset="0"/>
                </a:rPr>
                <a:t>GUN 127 MM</a:t>
              </a:r>
            </a:p>
          </p:txBody>
        </p:sp>
        <p:sp>
          <p:nvSpPr>
            <p:cNvPr id="97011" name="Rectangle 61"/>
            <p:cNvSpPr>
              <a:spLocks noChangeArrowheads="1"/>
            </p:cNvSpPr>
            <p:nvPr/>
          </p:nvSpPr>
          <p:spPr bwMode="auto">
            <a:xfrm>
              <a:off x="4492" y="3693"/>
              <a:ext cx="424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defTabSz="487363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defTabSz="487363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defTabSz="4873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defTabSz="487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defTabSz="487363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latin typeface="Frutiger 55 Roman" charset="0"/>
                </a:rPr>
                <a:t>30 MM GUNS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latin typeface="Frutiger 55 Roman" charset="0"/>
                </a:rPr>
                <a:t>OFF LINE</a:t>
              </a:r>
            </a:p>
          </p:txBody>
        </p:sp>
        <p:sp>
          <p:nvSpPr>
            <p:cNvPr id="97012" name="Rectangle 62"/>
            <p:cNvSpPr>
              <a:spLocks noChangeArrowheads="1"/>
            </p:cNvSpPr>
            <p:nvPr/>
          </p:nvSpPr>
          <p:spPr bwMode="auto">
            <a:xfrm>
              <a:off x="3977" y="3229"/>
              <a:ext cx="1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defTabSz="487363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defTabSz="487363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defTabSz="4873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defTabSz="487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defTabSz="487363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500">
                  <a:latin typeface="Frutiger 55 Roman" charset="0"/>
                </a:rPr>
                <a:t>GIC-</a:t>
              </a:r>
              <a:br>
                <a:rPr lang="en-US" altLang="en-US" sz="500">
                  <a:latin typeface="Frutiger 55 Roman" charset="0"/>
                </a:rPr>
              </a:br>
              <a:r>
                <a:rPr lang="en-US" altLang="en-US" sz="500">
                  <a:latin typeface="Frutiger 55 Roman" charset="0"/>
                </a:rPr>
                <a:t>127</a:t>
              </a:r>
            </a:p>
          </p:txBody>
        </p:sp>
        <p:sp>
          <p:nvSpPr>
            <p:cNvPr id="97013" name="Rectangle 63"/>
            <p:cNvSpPr>
              <a:spLocks noChangeArrowheads="1"/>
            </p:cNvSpPr>
            <p:nvPr/>
          </p:nvSpPr>
          <p:spPr bwMode="auto">
            <a:xfrm>
              <a:off x="4998" y="3229"/>
              <a:ext cx="21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defTabSz="487363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defTabSz="487363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defTabSz="4873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defTabSz="487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defTabSz="487363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500">
                  <a:latin typeface="Frutiger 55 Roman" charset="0"/>
                </a:rPr>
                <a:t>MIC-</a:t>
              </a:r>
              <a:br>
                <a:rPr lang="en-US" altLang="en-US" sz="500">
                  <a:latin typeface="Frutiger 55 Roman" charset="0"/>
                </a:rPr>
              </a:br>
              <a:r>
                <a:rPr lang="en-US" altLang="en-US" sz="500">
                  <a:latin typeface="Frutiger 55 Roman" charset="0"/>
                </a:rPr>
                <a:t>MK41</a:t>
              </a:r>
            </a:p>
          </p:txBody>
        </p:sp>
        <p:sp>
          <p:nvSpPr>
            <p:cNvPr id="97014" name="Rectangle 64"/>
            <p:cNvSpPr>
              <a:spLocks noChangeArrowheads="1"/>
            </p:cNvSpPr>
            <p:nvPr/>
          </p:nvSpPr>
          <p:spPr bwMode="auto">
            <a:xfrm>
              <a:off x="5241" y="3229"/>
              <a:ext cx="21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defTabSz="487363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defTabSz="487363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defTabSz="4873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defTabSz="487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defTabSz="487363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500">
                  <a:latin typeface="Frutiger 55 Roman" charset="0"/>
                </a:rPr>
                <a:t>MIC-</a:t>
              </a:r>
              <a:br>
                <a:rPr lang="en-US" altLang="en-US" sz="500">
                  <a:latin typeface="Frutiger 55 Roman" charset="0"/>
                </a:rPr>
              </a:br>
              <a:r>
                <a:rPr lang="en-US" altLang="en-US" sz="500">
                  <a:latin typeface="Frutiger 55 Roman" charset="0"/>
                </a:rPr>
                <a:t>MK41</a:t>
              </a:r>
            </a:p>
          </p:txBody>
        </p:sp>
        <p:sp>
          <p:nvSpPr>
            <p:cNvPr id="97015" name="Rectangle 65"/>
            <p:cNvSpPr>
              <a:spLocks noChangeArrowheads="1"/>
            </p:cNvSpPr>
            <p:nvPr/>
          </p:nvSpPr>
          <p:spPr bwMode="auto">
            <a:xfrm>
              <a:off x="5025" y="3693"/>
              <a:ext cx="388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defTabSz="487363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defTabSz="487363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defTabSz="4873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defTabSz="487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defTabSz="487363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latin typeface="Frutiger 55 Roman" charset="0"/>
                </a:rPr>
                <a:t>MK41 SM2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latin typeface="Frutiger 55 Roman" charset="0"/>
                </a:rPr>
                <a:t>LAUNCHER</a:t>
              </a:r>
            </a:p>
          </p:txBody>
        </p:sp>
        <p:sp>
          <p:nvSpPr>
            <p:cNvPr id="97016" name="Rectangle 66"/>
            <p:cNvSpPr>
              <a:spLocks noChangeArrowheads="1"/>
            </p:cNvSpPr>
            <p:nvPr/>
          </p:nvSpPr>
          <p:spPr bwMode="auto">
            <a:xfrm>
              <a:off x="5520" y="3760"/>
              <a:ext cx="455" cy="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defTabSz="487363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defTabSz="487363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defTabSz="4873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defTabSz="487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defTabSz="487363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latin typeface="Frutiger 55 Roman" charset="0"/>
                </a:rPr>
                <a:t>GOALKEEPER</a:t>
              </a:r>
            </a:p>
          </p:txBody>
        </p:sp>
        <p:sp>
          <p:nvSpPr>
            <p:cNvPr id="97017" name="Rectangle 67"/>
            <p:cNvSpPr>
              <a:spLocks noChangeArrowheads="1"/>
            </p:cNvSpPr>
            <p:nvPr/>
          </p:nvSpPr>
          <p:spPr bwMode="auto">
            <a:xfrm>
              <a:off x="746" y="2003"/>
              <a:ext cx="401" cy="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defTabSz="487363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defTabSz="487363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defTabSz="4873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defTabSz="487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defTabSz="487363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C0C00"/>
                  </a:solidFill>
                  <a:latin typeface="Frutiger 55 Roman" charset="0"/>
                </a:rPr>
                <a:t>CATV BUS</a:t>
              </a:r>
            </a:p>
          </p:txBody>
        </p:sp>
        <p:sp>
          <p:nvSpPr>
            <p:cNvPr id="97018" name="Rectangle 68"/>
            <p:cNvSpPr>
              <a:spLocks noChangeArrowheads="1"/>
            </p:cNvSpPr>
            <p:nvPr/>
          </p:nvSpPr>
          <p:spPr bwMode="auto">
            <a:xfrm>
              <a:off x="886" y="2197"/>
              <a:ext cx="553" cy="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defTabSz="487363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defTabSz="487363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defTabSz="4873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defTabSz="487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defTabSz="487363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defTabSz="487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C0C00"/>
                  </a:solidFill>
                  <a:latin typeface="Frutiger 55 Roman" charset="0"/>
                </a:rPr>
                <a:t>ATM NETWORK</a:t>
              </a:r>
            </a:p>
          </p:txBody>
        </p:sp>
      </p:grpSp>
      <p:sp>
        <p:nvSpPr>
          <p:cNvPr id="94216" name="AutoShape 69"/>
          <p:cNvSpPr>
            <a:spLocks noChangeAspect="1" noChangeArrowheads="1" noTextEdit="1"/>
          </p:cNvSpPr>
          <p:nvPr/>
        </p:nvSpPr>
        <p:spPr bwMode="auto">
          <a:xfrm>
            <a:off x="492125" y="2376488"/>
            <a:ext cx="8393113" cy="377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17" name="Freeform 71"/>
          <p:cNvSpPr>
            <a:spLocks/>
          </p:cNvSpPr>
          <p:nvPr/>
        </p:nvSpPr>
        <p:spPr bwMode="auto">
          <a:xfrm>
            <a:off x="1893888" y="2435225"/>
            <a:ext cx="160337" cy="23813"/>
          </a:xfrm>
          <a:custGeom>
            <a:avLst/>
            <a:gdLst>
              <a:gd name="T0" fmla="*/ 0 w 302"/>
              <a:gd name="T1" fmla="*/ 0 h 47"/>
              <a:gd name="T2" fmla="*/ 2147483646 w 302"/>
              <a:gd name="T3" fmla="*/ 2147483646 h 47"/>
              <a:gd name="T4" fmla="*/ 2147483646 w 302"/>
              <a:gd name="T5" fmla="*/ 2147483646 h 47"/>
              <a:gd name="T6" fmla="*/ 0 w 302"/>
              <a:gd name="T7" fmla="*/ 2147483646 h 4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02" h="47">
                <a:moveTo>
                  <a:pt x="0" y="0"/>
                </a:moveTo>
                <a:lnTo>
                  <a:pt x="299" y="38"/>
                </a:lnTo>
                <a:lnTo>
                  <a:pt x="302" y="47"/>
                </a:lnTo>
                <a:lnTo>
                  <a:pt x="0" y="1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18" name="Freeform 72"/>
          <p:cNvSpPr>
            <a:spLocks/>
          </p:cNvSpPr>
          <p:nvPr/>
        </p:nvSpPr>
        <p:spPr bwMode="auto">
          <a:xfrm>
            <a:off x="1943100" y="2466975"/>
            <a:ext cx="14288" cy="122238"/>
          </a:xfrm>
          <a:custGeom>
            <a:avLst/>
            <a:gdLst>
              <a:gd name="T0" fmla="*/ 2147483646 w 29"/>
              <a:gd name="T1" fmla="*/ 0 h 232"/>
              <a:gd name="T2" fmla="*/ 2147483646 w 29"/>
              <a:gd name="T3" fmla="*/ 2147483646 h 232"/>
              <a:gd name="T4" fmla="*/ 2147483646 w 29"/>
              <a:gd name="T5" fmla="*/ 2147483646 h 232"/>
              <a:gd name="T6" fmla="*/ 2147483646 w 29"/>
              <a:gd name="T7" fmla="*/ 2147483646 h 232"/>
              <a:gd name="T8" fmla="*/ 2147483646 w 29"/>
              <a:gd name="T9" fmla="*/ 2147483646 h 232"/>
              <a:gd name="T10" fmla="*/ 2147483646 w 29"/>
              <a:gd name="T11" fmla="*/ 2147483646 h 232"/>
              <a:gd name="T12" fmla="*/ 0 w 29"/>
              <a:gd name="T13" fmla="*/ 2147483646 h 2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9" h="232">
                <a:moveTo>
                  <a:pt x="24" y="0"/>
                </a:moveTo>
                <a:lnTo>
                  <a:pt x="19" y="7"/>
                </a:lnTo>
                <a:lnTo>
                  <a:pt x="24" y="7"/>
                </a:lnTo>
                <a:lnTo>
                  <a:pt x="5" y="105"/>
                </a:lnTo>
                <a:lnTo>
                  <a:pt x="29" y="231"/>
                </a:lnTo>
                <a:lnTo>
                  <a:pt x="24" y="232"/>
                </a:lnTo>
                <a:lnTo>
                  <a:pt x="0" y="10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19" name="Freeform 73"/>
          <p:cNvSpPr>
            <a:spLocks/>
          </p:cNvSpPr>
          <p:nvPr/>
        </p:nvSpPr>
        <p:spPr bwMode="auto">
          <a:xfrm>
            <a:off x="1955800" y="2466975"/>
            <a:ext cx="6350" cy="3175"/>
          </a:xfrm>
          <a:custGeom>
            <a:avLst/>
            <a:gdLst>
              <a:gd name="T0" fmla="*/ 0 w 12"/>
              <a:gd name="T1" fmla="*/ 2147483646 h 8"/>
              <a:gd name="T2" fmla="*/ 2147483646 w 12"/>
              <a:gd name="T3" fmla="*/ 2147483646 h 8"/>
              <a:gd name="T4" fmla="*/ 0 w 12"/>
              <a:gd name="T5" fmla="*/ 2147483646 h 8"/>
              <a:gd name="T6" fmla="*/ 0 w 12"/>
              <a:gd name="T7" fmla="*/ 2147483646 h 8"/>
              <a:gd name="T8" fmla="*/ 2147483646 w 12"/>
              <a:gd name="T9" fmla="*/ 0 h 8"/>
              <a:gd name="T10" fmla="*/ 2147483646 w 12"/>
              <a:gd name="T11" fmla="*/ 0 h 8"/>
              <a:gd name="T12" fmla="*/ 2147483646 w 12"/>
              <a:gd name="T13" fmla="*/ 2147483646 h 8"/>
              <a:gd name="T14" fmla="*/ 2147483646 w 12"/>
              <a:gd name="T15" fmla="*/ 0 h 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" h="8">
                <a:moveTo>
                  <a:pt x="0" y="8"/>
                </a:moveTo>
                <a:lnTo>
                  <a:pt x="5" y="2"/>
                </a:lnTo>
                <a:lnTo>
                  <a:pt x="0" y="8"/>
                </a:lnTo>
                <a:lnTo>
                  <a:pt x="0" y="1"/>
                </a:lnTo>
                <a:lnTo>
                  <a:pt x="8" y="0"/>
                </a:lnTo>
                <a:lnTo>
                  <a:pt x="12" y="0"/>
                </a:lnTo>
                <a:lnTo>
                  <a:pt x="5" y="2"/>
                </a:lnTo>
                <a:lnTo>
                  <a:pt x="12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20" name="Line 74"/>
          <p:cNvSpPr>
            <a:spLocks noChangeShapeType="1"/>
          </p:cNvSpPr>
          <p:nvPr/>
        </p:nvSpPr>
        <p:spPr bwMode="auto">
          <a:xfrm flipH="1">
            <a:off x="1936750" y="2641600"/>
            <a:ext cx="39688" cy="6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21" name="Line 75"/>
          <p:cNvSpPr>
            <a:spLocks noChangeShapeType="1"/>
          </p:cNvSpPr>
          <p:nvPr/>
        </p:nvSpPr>
        <p:spPr bwMode="auto">
          <a:xfrm flipV="1">
            <a:off x="1893888" y="2668588"/>
            <a:ext cx="165100" cy="3651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22" name="Line 76"/>
          <p:cNvSpPr>
            <a:spLocks noChangeShapeType="1"/>
          </p:cNvSpPr>
          <p:nvPr/>
        </p:nvSpPr>
        <p:spPr bwMode="auto">
          <a:xfrm flipH="1">
            <a:off x="1893888" y="2674938"/>
            <a:ext cx="163512" cy="396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23" name="Freeform 77"/>
          <p:cNvSpPr>
            <a:spLocks/>
          </p:cNvSpPr>
          <p:nvPr/>
        </p:nvSpPr>
        <p:spPr bwMode="auto">
          <a:xfrm>
            <a:off x="4265613" y="2809875"/>
            <a:ext cx="134937" cy="80963"/>
          </a:xfrm>
          <a:custGeom>
            <a:avLst/>
            <a:gdLst>
              <a:gd name="T0" fmla="*/ 2147483646 w 255"/>
              <a:gd name="T1" fmla="*/ 0 h 153"/>
              <a:gd name="T2" fmla="*/ 2147483646 w 255"/>
              <a:gd name="T3" fmla="*/ 2147483646 h 153"/>
              <a:gd name="T4" fmla="*/ 2147483646 w 255"/>
              <a:gd name="T5" fmla="*/ 2147483646 h 153"/>
              <a:gd name="T6" fmla="*/ 2147483646 w 255"/>
              <a:gd name="T7" fmla="*/ 2147483646 h 153"/>
              <a:gd name="T8" fmla="*/ 0 w 255"/>
              <a:gd name="T9" fmla="*/ 2147483646 h 153"/>
              <a:gd name="T10" fmla="*/ 2147483646 w 255"/>
              <a:gd name="T11" fmla="*/ 2147483646 h 153"/>
              <a:gd name="T12" fmla="*/ 2147483646 w 255"/>
              <a:gd name="T13" fmla="*/ 2147483646 h 153"/>
              <a:gd name="T14" fmla="*/ 2147483646 w 255"/>
              <a:gd name="T15" fmla="*/ 2147483646 h 153"/>
              <a:gd name="T16" fmla="*/ 2147483646 w 255"/>
              <a:gd name="T17" fmla="*/ 2147483646 h 153"/>
              <a:gd name="T18" fmla="*/ 2147483646 w 255"/>
              <a:gd name="T19" fmla="*/ 2147483646 h 15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55" h="153">
                <a:moveTo>
                  <a:pt x="29" y="0"/>
                </a:moveTo>
                <a:lnTo>
                  <a:pt x="29" y="94"/>
                </a:lnTo>
                <a:lnTo>
                  <a:pt x="29" y="80"/>
                </a:lnTo>
                <a:lnTo>
                  <a:pt x="6" y="94"/>
                </a:lnTo>
                <a:lnTo>
                  <a:pt x="0" y="115"/>
                </a:lnTo>
                <a:lnTo>
                  <a:pt x="132" y="153"/>
                </a:lnTo>
                <a:lnTo>
                  <a:pt x="174" y="151"/>
                </a:lnTo>
                <a:lnTo>
                  <a:pt x="255" y="104"/>
                </a:lnTo>
                <a:lnTo>
                  <a:pt x="255" y="82"/>
                </a:lnTo>
                <a:lnTo>
                  <a:pt x="237" y="7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24" name="Line 78"/>
          <p:cNvSpPr>
            <a:spLocks noChangeShapeType="1"/>
          </p:cNvSpPr>
          <p:nvPr/>
        </p:nvSpPr>
        <p:spPr bwMode="auto">
          <a:xfrm flipV="1">
            <a:off x="4389438" y="2809875"/>
            <a:ext cx="1587" cy="508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25" name="Freeform 79"/>
          <p:cNvSpPr>
            <a:spLocks/>
          </p:cNvSpPr>
          <p:nvPr/>
        </p:nvSpPr>
        <p:spPr bwMode="auto">
          <a:xfrm>
            <a:off x="4370388" y="2725738"/>
            <a:ext cx="228600" cy="42862"/>
          </a:xfrm>
          <a:custGeom>
            <a:avLst/>
            <a:gdLst>
              <a:gd name="T0" fmla="*/ 0 w 433"/>
              <a:gd name="T1" fmla="*/ 2147483646 h 81"/>
              <a:gd name="T2" fmla="*/ 2147483646 w 433"/>
              <a:gd name="T3" fmla="*/ 0 h 81"/>
              <a:gd name="T4" fmla="*/ 2147483646 w 433"/>
              <a:gd name="T5" fmla="*/ 2147483646 h 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3" h="81">
                <a:moveTo>
                  <a:pt x="0" y="81"/>
                </a:moveTo>
                <a:lnTo>
                  <a:pt x="215" y="0"/>
                </a:lnTo>
                <a:lnTo>
                  <a:pt x="433" y="8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26" name="Freeform 80"/>
          <p:cNvSpPr>
            <a:spLocks/>
          </p:cNvSpPr>
          <p:nvPr/>
        </p:nvSpPr>
        <p:spPr bwMode="auto">
          <a:xfrm>
            <a:off x="4559300" y="2809875"/>
            <a:ext cx="133350" cy="90488"/>
          </a:xfrm>
          <a:custGeom>
            <a:avLst/>
            <a:gdLst>
              <a:gd name="T0" fmla="*/ 2147483646 w 252"/>
              <a:gd name="T1" fmla="*/ 0 h 169"/>
              <a:gd name="T2" fmla="*/ 2147483646 w 252"/>
              <a:gd name="T3" fmla="*/ 2147483646 h 169"/>
              <a:gd name="T4" fmla="*/ 2147483646 w 252"/>
              <a:gd name="T5" fmla="*/ 2147483646 h 169"/>
              <a:gd name="T6" fmla="*/ 2147483646 w 252"/>
              <a:gd name="T7" fmla="*/ 2147483646 h 169"/>
              <a:gd name="T8" fmla="*/ 0 w 252"/>
              <a:gd name="T9" fmla="*/ 2147483646 h 169"/>
              <a:gd name="T10" fmla="*/ 0 w 252"/>
              <a:gd name="T11" fmla="*/ 2147483646 h 169"/>
              <a:gd name="T12" fmla="*/ 2147483646 w 252"/>
              <a:gd name="T13" fmla="*/ 2147483646 h 169"/>
              <a:gd name="T14" fmla="*/ 2147483646 w 252"/>
              <a:gd name="T15" fmla="*/ 2147483646 h 169"/>
              <a:gd name="T16" fmla="*/ 2147483646 w 252"/>
              <a:gd name="T17" fmla="*/ 2147483646 h 169"/>
              <a:gd name="T18" fmla="*/ 2147483646 w 252"/>
              <a:gd name="T19" fmla="*/ 2147483646 h 169"/>
              <a:gd name="T20" fmla="*/ 2147483646 w 252"/>
              <a:gd name="T21" fmla="*/ 2147483646 h 169"/>
              <a:gd name="T22" fmla="*/ 2147483646 w 252"/>
              <a:gd name="T23" fmla="*/ 2147483646 h 16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52" h="169">
                <a:moveTo>
                  <a:pt x="27" y="0"/>
                </a:moveTo>
                <a:lnTo>
                  <a:pt x="27" y="94"/>
                </a:lnTo>
                <a:lnTo>
                  <a:pt x="27" y="80"/>
                </a:lnTo>
                <a:lnTo>
                  <a:pt x="6" y="94"/>
                </a:lnTo>
                <a:lnTo>
                  <a:pt x="0" y="115"/>
                </a:lnTo>
                <a:lnTo>
                  <a:pt x="0" y="129"/>
                </a:lnTo>
                <a:lnTo>
                  <a:pt x="130" y="169"/>
                </a:lnTo>
                <a:lnTo>
                  <a:pt x="172" y="167"/>
                </a:lnTo>
                <a:lnTo>
                  <a:pt x="252" y="121"/>
                </a:lnTo>
                <a:lnTo>
                  <a:pt x="252" y="104"/>
                </a:lnTo>
                <a:lnTo>
                  <a:pt x="252" y="82"/>
                </a:lnTo>
                <a:lnTo>
                  <a:pt x="236" y="7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27" name="Line 81"/>
          <p:cNvSpPr>
            <a:spLocks noChangeShapeType="1"/>
          </p:cNvSpPr>
          <p:nvPr/>
        </p:nvSpPr>
        <p:spPr bwMode="auto">
          <a:xfrm flipV="1">
            <a:off x="4683125" y="2809875"/>
            <a:ext cx="1588" cy="508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28" name="Freeform 82"/>
          <p:cNvSpPr>
            <a:spLocks/>
          </p:cNvSpPr>
          <p:nvPr/>
        </p:nvSpPr>
        <p:spPr bwMode="auto">
          <a:xfrm>
            <a:off x="4649788" y="2865438"/>
            <a:ext cx="42862" cy="41275"/>
          </a:xfrm>
          <a:custGeom>
            <a:avLst/>
            <a:gdLst>
              <a:gd name="T0" fmla="*/ 2147483646 w 81"/>
              <a:gd name="T1" fmla="*/ 0 h 79"/>
              <a:gd name="T2" fmla="*/ 2147483646 w 81"/>
              <a:gd name="T3" fmla="*/ 2147483646 h 79"/>
              <a:gd name="T4" fmla="*/ 2147483646 w 81"/>
              <a:gd name="T5" fmla="*/ 2147483646 h 79"/>
              <a:gd name="T6" fmla="*/ 0 w 81"/>
              <a:gd name="T7" fmla="*/ 2147483646 h 79"/>
              <a:gd name="T8" fmla="*/ 0 w 81"/>
              <a:gd name="T9" fmla="*/ 2147483646 h 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79">
                <a:moveTo>
                  <a:pt x="81" y="0"/>
                </a:moveTo>
                <a:lnTo>
                  <a:pt x="1" y="47"/>
                </a:lnTo>
                <a:lnTo>
                  <a:pt x="1" y="63"/>
                </a:lnTo>
                <a:lnTo>
                  <a:pt x="0" y="63"/>
                </a:lnTo>
                <a:lnTo>
                  <a:pt x="0" y="7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29" name="Freeform 83"/>
          <p:cNvSpPr>
            <a:spLocks/>
          </p:cNvSpPr>
          <p:nvPr/>
        </p:nvSpPr>
        <p:spPr bwMode="auto">
          <a:xfrm>
            <a:off x="4640263" y="2879725"/>
            <a:ext cx="42862" cy="38100"/>
          </a:xfrm>
          <a:custGeom>
            <a:avLst/>
            <a:gdLst>
              <a:gd name="T0" fmla="*/ 0 w 79"/>
              <a:gd name="T1" fmla="*/ 2147483646 h 71"/>
              <a:gd name="T2" fmla="*/ 0 w 79"/>
              <a:gd name="T3" fmla="*/ 2147483646 h 71"/>
              <a:gd name="T4" fmla="*/ 2147483646 w 79"/>
              <a:gd name="T5" fmla="*/ 2147483646 h 71"/>
              <a:gd name="T6" fmla="*/ 2147483646 w 79"/>
              <a:gd name="T7" fmla="*/ 0 h 7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9" h="71">
                <a:moveTo>
                  <a:pt x="0" y="49"/>
                </a:moveTo>
                <a:lnTo>
                  <a:pt x="0" y="71"/>
                </a:lnTo>
                <a:lnTo>
                  <a:pt x="79" y="26"/>
                </a:lnTo>
                <a:lnTo>
                  <a:pt x="79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30" name="Freeform 84"/>
          <p:cNvSpPr>
            <a:spLocks/>
          </p:cNvSpPr>
          <p:nvPr/>
        </p:nvSpPr>
        <p:spPr bwMode="auto">
          <a:xfrm>
            <a:off x="4629150" y="2890838"/>
            <a:ext cx="22225" cy="17462"/>
          </a:xfrm>
          <a:custGeom>
            <a:avLst/>
            <a:gdLst>
              <a:gd name="T0" fmla="*/ 2147483646 w 42"/>
              <a:gd name="T1" fmla="*/ 0 h 34"/>
              <a:gd name="T2" fmla="*/ 0 w 42"/>
              <a:gd name="T3" fmla="*/ 2147483646 h 34"/>
              <a:gd name="T4" fmla="*/ 0 w 42"/>
              <a:gd name="T5" fmla="*/ 2147483646 h 34"/>
              <a:gd name="T6" fmla="*/ 2147483646 w 42"/>
              <a:gd name="T7" fmla="*/ 2147483646 h 34"/>
              <a:gd name="T8" fmla="*/ 2147483646 w 42"/>
              <a:gd name="T9" fmla="*/ 2147483646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" h="34">
                <a:moveTo>
                  <a:pt x="42" y="0"/>
                </a:moveTo>
                <a:lnTo>
                  <a:pt x="0" y="2"/>
                </a:lnTo>
                <a:lnTo>
                  <a:pt x="0" y="18"/>
                </a:lnTo>
                <a:lnTo>
                  <a:pt x="3" y="18"/>
                </a:lnTo>
                <a:lnTo>
                  <a:pt x="3" y="3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31" name="Line 85"/>
          <p:cNvSpPr>
            <a:spLocks noChangeShapeType="1"/>
          </p:cNvSpPr>
          <p:nvPr/>
        </p:nvSpPr>
        <p:spPr bwMode="auto">
          <a:xfrm flipH="1" flipV="1">
            <a:off x="4559300" y="2871788"/>
            <a:ext cx="69850" cy="190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32" name="Freeform 86"/>
          <p:cNvSpPr>
            <a:spLocks/>
          </p:cNvSpPr>
          <p:nvPr/>
        </p:nvSpPr>
        <p:spPr bwMode="auto">
          <a:xfrm>
            <a:off x="4572000" y="2882900"/>
            <a:ext cx="68263" cy="34925"/>
          </a:xfrm>
          <a:custGeom>
            <a:avLst/>
            <a:gdLst>
              <a:gd name="T0" fmla="*/ 0 w 130"/>
              <a:gd name="T1" fmla="*/ 0 h 66"/>
              <a:gd name="T2" fmla="*/ 0 w 130"/>
              <a:gd name="T3" fmla="*/ 2147483646 h 66"/>
              <a:gd name="T4" fmla="*/ 2147483646 w 130"/>
              <a:gd name="T5" fmla="*/ 2147483646 h 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0" h="66">
                <a:moveTo>
                  <a:pt x="0" y="0"/>
                </a:moveTo>
                <a:lnTo>
                  <a:pt x="0" y="30"/>
                </a:lnTo>
                <a:lnTo>
                  <a:pt x="130" y="6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33" name="Line 87"/>
          <p:cNvSpPr>
            <a:spLocks noChangeShapeType="1"/>
          </p:cNvSpPr>
          <p:nvPr/>
        </p:nvSpPr>
        <p:spPr bwMode="auto">
          <a:xfrm flipH="1" flipV="1">
            <a:off x="4537075" y="2935288"/>
            <a:ext cx="9525" cy="31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34" name="Freeform 88"/>
          <p:cNvSpPr>
            <a:spLocks/>
          </p:cNvSpPr>
          <p:nvPr/>
        </p:nvSpPr>
        <p:spPr bwMode="auto">
          <a:xfrm>
            <a:off x="4483100" y="2938463"/>
            <a:ext cx="63500" cy="53975"/>
          </a:xfrm>
          <a:custGeom>
            <a:avLst/>
            <a:gdLst>
              <a:gd name="T0" fmla="*/ 2147483646 w 120"/>
              <a:gd name="T1" fmla="*/ 0 h 102"/>
              <a:gd name="T2" fmla="*/ 2147483646 w 120"/>
              <a:gd name="T3" fmla="*/ 2147483646 h 102"/>
              <a:gd name="T4" fmla="*/ 2147483646 w 120"/>
              <a:gd name="T5" fmla="*/ 2147483646 h 102"/>
              <a:gd name="T6" fmla="*/ 2147483646 w 120"/>
              <a:gd name="T7" fmla="*/ 2147483646 h 102"/>
              <a:gd name="T8" fmla="*/ 0 w 120"/>
              <a:gd name="T9" fmla="*/ 2147483646 h 102"/>
              <a:gd name="T10" fmla="*/ 0 w 120"/>
              <a:gd name="T11" fmla="*/ 2147483646 h 10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0" h="102">
                <a:moveTo>
                  <a:pt x="120" y="0"/>
                </a:moveTo>
                <a:lnTo>
                  <a:pt x="120" y="22"/>
                </a:lnTo>
                <a:lnTo>
                  <a:pt x="120" y="37"/>
                </a:lnTo>
                <a:lnTo>
                  <a:pt x="42" y="83"/>
                </a:lnTo>
                <a:lnTo>
                  <a:pt x="0" y="86"/>
                </a:lnTo>
                <a:lnTo>
                  <a:pt x="0" y="10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35" name="Freeform 89"/>
          <p:cNvSpPr>
            <a:spLocks/>
          </p:cNvSpPr>
          <p:nvPr/>
        </p:nvSpPr>
        <p:spPr bwMode="auto">
          <a:xfrm>
            <a:off x="4483100" y="2974975"/>
            <a:ext cx="22225" cy="17463"/>
          </a:xfrm>
          <a:custGeom>
            <a:avLst/>
            <a:gdLst>
              <a:gd name="T0" fmla="*/ 0 w 42"/>
              <a:gd name="T1" fmla="*/ 2147483646 h 33"/>
              <a:gd name="T2" fmla="*/ 0 w 42"/>
              <a:gd name="T3" fmla="*/ 2147483646 h 33"/>
              <a:gd name="T4" fmla="*/ 2147483646 w 42"/>
              <a:gd name="T5" fmla="*/ 0 h 33"/>
              <a:gd name="T6" fmla="*/ 2147483646 w 42"/>
              <a:gd name="T7" fmla="*/ 2147483646 h 33"/>
              <a:gd name="T8" fmla="*/ 2147483646 w 42"/>
              <a:gd name="T9" fmla="*/ 2147483646 h 33"/>
              <a:gd name="T10" fmla="*/ 2147483646 w 42"/>
              <a:gd name="T11" fmla="*/ 2147483646 h 3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2" h="33">
                <a:moveTo>
                  <a:pt x="0" y="17"/>
                </a:moveTo>
                <a:lnTo>
                  <a:pt x="0" y="2"/>
                </a:lnTo>
                <a:lnTo>
                  <a:pt x="42" y="0"/>
                </a:lnTo>
                <a:lnTo>
                  <a:pt x="42" y="14"/>
                </a:lnTo>
                <a:lnTo>
                  <a:pt x="38" y="14"/>
                </a:lnTo>
                <a:lnTo>
                  <a:pt x="38" y="3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36" name="Freeform 90"/>
          <p:cNvSpPr>
            <a:spLocks/>
          </p:cNvSpPr>
          <p:nvPr/>
        </p:nvSpPr>
        <p:spPr bwMode="auto">
          <a:xfrm>
            <a:off x="4494213" y="2965450"/>
            <a:ext cx="42862" cy="38100"/>
          </a:xfrm>
          <a:custGeom>
            <a:avLst/>
            <a:gdLst>
              <a:gd name="T0" fmla="*/ 0 w 79"/>
              <a:gd name="T1" fmla="*/ 2147483646 h 72"/>
              <a:gd name="T2" fmla="*/ 0 w 79"/>
              <a:gd name="T3" fmla="*/ 2147483646 h 72"/>
              <a:gd name="T4" fmla="*/ 2147483646 w 79"/>
              <a:gd name="T5" fmla="*/ 2147483646 h 72"/>
              <a:gd name="T6" fmla="*/ 2147483646 w 79"/>
              <a:gd name="T7" fmla="*/ 0 h 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9" h="72">
                <a:moveTo>
                  <a:pt x="0" y="49"/>
                </a:moveTo>
                <a:lnTo>
                  <a:pt x="0" y="72"/>
                </a:lnTo>
                <a:lnTo>
                  <a:pt x="79" y="26"/>
                </a:lnTo>
                <a:lnTo>
                  <a:pt x="79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37" name="Line 91"/>
          <p:cNvSpPr>
            <a:spLocks noChangeShapeType="1"/>
          </p:cNvSpPr>
          <p:nvPr/>
        </p:nvSpPr>
        <p:spPr bwMode="auto">
          <a:xfrm flipV="1">
            <a:off x="4537075" y="2895600"/>
            <a:ext cx="1588" cy="492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38" name="Line 92"/>
          <p:cNvSpPr>
            <a:spLocks noChangeShapeType="1"/>
          </p:cNvSpPr>
          <p:nvPr/>
        </p:nvSpPr>
        <p:spPr bwMode="auto">
          <a:xfrm flipH="1">
            <a:off x="4505325" y="2951163"/>
            <a:ext cx="41275" cy="2381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39" name="Freeform 93"/>
          <p:cNvSpPr>
            <a:spLocks/>
          </p:cNvSpPr>
          <p:nvPr/>
        </p:nvSpPr>
        <p:spPr bwMode="auto">
          <a:xfrm>
            <a:off x="4413250" y="2955925"/>
            <a:ext cx="69850" cy="28575"/>
          </a:xfrm>
          <a:custGeom>
            <a:avLst/>
            <a:gdLst>
              <a:gd name="T0" fmla="*/ 2147483646 w 132"/>
              <a:gd name="T1" fmla="*/ 2147483646 h 53"/>
              <a:gd name="T2" fmla="*/ 0 w 132"/>
              <a:gd name="T3" fmla="*/ 0 h 53"/>
              <a:gd name="T4" fmla="*/ 0 w 132"/>
              <a:gd name="T5" fmla="*/ 2147483646 h 53"/>
              <a:gd name="T6" fmla="*/ 2147483646 w 132"/>
              <a:gd name="T7" fmla="*/ 2147483646 h 5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2" h="53">
                <a:moveTo>
                  <a:pt x="132" y="38"/>
                </a:moveTo>
                <a:lnTo>
                  <a:pt x="0" y="0"/>
                </a:lnTo>
                <a:lnTo>
                  <a:pt x="0" y="16"/>
                </a:lnTo>
                <a:lnTo>
                  <a:pt x="132" y="5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40" name="Freeform 94"/>
          <p:cNvSpPr>
            <a:spLocks/>
          </p:cNvSpPr>
          <p:nvPr/>
        </p:nvSpPr>
        <p:spPr bwMode="auto">
          <a:xfrm>
            <a:off x="4424363" y="2968625"/>
            <a:ext cx="69850" cy="34925"/>
          </a:xfrm>
          <a:custGeom>
            <a:avLst/>
            <a:gdLst>
              <a:gd name="T0" fmla="*/ 2147483646 w 133"/>
              <a:gd name="T1" fmla="*/ 2147483646 h 66"/>
              <a:gd name="T2" fmla="*/ 0 w 133"/>
              <a:gd name="T3" fmla="*/ 2147483646 h 66"/>
              <a:gd name="T4" fmla="*/ 0 w 133"/>
              <a:gd name="T5" fmla="*/ 0 h 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3" h="66">
                <a:moveTo>
                  <a:pt x="133" y="66"/>
                </a:moveTo>
                <a:lnTo>
                  <a:pt x="0" y="28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41" name="Freeform 95"/>
          <p:cNvSpPr>
            <a:spLocks/>
          </p:cNvSpPr>
          <p:nvPr/>
        </p:nvSpPr>
        <p:spPr bwMode="auto">
          <a:xfrm>
            <a:off x="4413250" y="2938463"/>
            <a:ext cx="14288" cy="17462"/>
          </a:xfrm>
          <a:custGeom>
            <a:avLst/>
            <a:gdLst>
              <a:gd name="T0" fmla="*/ 0 w 28"/>
              <a:gd name="T1" fmla="*/ 2147483646 h 35"/>
              <a:gd name="T2" fmla="*/ 2147483646 w 28"/>
              <a:gd name="T3" fmla="*/ 2147483646 h 35"/>
              <a:gd name="T4" fmla="*/ 2147483646 w 28"/>
              <a:gd name="T5" fmla="*/ 0 h 3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8" h="35">
                <a:moveTo>
                  <a:pt x="0" y="35"/>
                </a:moveTo>
                <a:lnTo>
                  <a:pt x="6" y="14"/>
                </a:lnTo>
                <a:lnTo>
                  <a:pt x="28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42" name="Line 96"/>
          <p:cNvSpPr>
            <a:spLocks noChangeShapeType="1"/>
          </p:cNvSpPr>
          <p:nvPr/>
        </p:nvSpPr>
        <p:spPr bwMode="auto">
          <a:xfrm flipV="1">
            <a:off x="4427538" y="2895600"/>
            <a:ext cx="1587" cy="492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43" name="Line 97"/>
          <p:cNvSpPr>
            <a:spLocks noChangeShapeType="1"/>
          </p:cNvSpPr>
          <p:nvPr/>
        </p:nvSpPr>
        <p:spPr bwMode="auto">
          <a:xfrm flipV="1">
            <a:off x="4387850" y="2879725"/>
            <a:ext cx="1588" cy="142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44" name="Freeform 98"/>
          <p:cNvSpPr>
            <a:spLocks/>
          </p:cNvSpPr>
          <p:nvPr/>
        </p:nvSpPr>
        <p:spPr bwMode="auto">
          <a:xfrm>
            <a:off x="4346575" y="2894013"/>
            <a:ext cx="41275" cy="23812"/>
          </a:xfrm>
          <a:custGeom>
            <a:avLst/>
            <a:gdLst>
              <a:gd name="T0" fmla="*/ 2147483646 w 78"/>
              <a:gd name="T1" fmla="*/ 0 h 45"/>
              <a:gd name="T2" fmla="*/ 0 w 78"/>
              <a:gd name="T3" fmla="*/ 2147483646 h 45"/>
              <a:gd name="T4" fmla="*/ 0 w 78"/>
              <a:gd name="T5" fmla="*/ 2147483646 h 4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8" h="45">
                <a:moveTo>
                  <a:pt x="78" y="0"/>
                </a:moveTo>
                <a:lnTo>
                  <a:pt x="0" y="45"/>
                </a:lnTo>
                <a:lnTo>
                  <a:pt x="0" y="2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45" name="Freeform 99"/>
          <p:cNvSpPr>
            <a:spLocks/>
          </p:cNvSpPr>
          <p:nvPr/>
        </p:nvSpPr>
        <p:spPr bwMode="auto">
          <a:xfrm>
            <a:off x="4356100" y="2865438"/>
            <a:ext cx="44450" cy="41275"/>
          </a:xfrm>
          <a:custGeom>
            <a:avLst/>
            <a:gdLst>
              <a:gd name="T0" fmla="*/ 0 w 83"/>
              <a:gd name="T1" fmla="*/ 2147483646 h 79"/>
              <a:gd name="T2" fmla="*/ 0 w 83"/>
              <a:gd name="T3" fmla="*/ 2147483646 h 79"/>
              <a:gd name="T4" fmla="*/ 2147483646 w 83"/>
              <a:gd name="T5" fmla="*/ 2147483646 h 79"/>
              <a:gd name="T6" fmla="*/ 2147483646 w 83"/>
              <a:gd name="T7" fmla="*/ 2147483646 h 79"/>
              <a:gd name="T8" fmla="*/ 2147483646 w 83"/>
              <a:gd name="T9" fmla="*/ 0 h 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3" h="79">
                <a:moveTo>
                  <a:pt x="0" y="79"/>
                </a:moveTo>
                <a:lnTo>
                  <a:pt x="0" y="63"/>
                </a:lnTo>
                <a:lnTo>
                  <a:pt x="2" y="63"/>
                </a:lnTo>
                <a:lnTo>
                  <a:pt x="83" y="17"/>
                </a:lnTo>
                <a:lnTo>
                  <a:pt x="83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46" name="Freeform 100"/>
          <p:cNvSpPr>
            <a:spLocks/>
          </p:cNvSpPr>
          <p:nvPr/>
        </p:nvSpPr>
        <p:spPr bwMode="auto">
          <a:xfrm>
            <a:off x="4265613" y="2871788"/>
            <a:ext cx="92075" cy="28575"/>
          </a:xfrm>
          <a:custGeom>
            <a:avLst/>
            <a:gdLst>
              <a:gd name="T0" fmla="*/ 2147483646 w 174"/>
              <a:gd name="T1" fmla="*/ 2147483646 h 54"/>
              <a:gd name="T2" fmla="*/ 2147483646 w 174"/>
              <a:gd name="T3" fmla="*/ 2147483646 h 54"/>
              <a:gd name="T4" fmla="*/ 2147483646 w 174"/>
              <a:gd name="T5" fmla="*/ 2147483646 h 54"/>
              <a:gd name="T6" fmla="*/ 0 w 174"/>
              <a:gd name="T7" fmla="*/ 2147483646 h 54"/>
              <a:gd name="T8" fmla="*/ 0 w 174"/>
              <a:gd name="T9" fmla="*/ 0 h 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4" h="54">
                <a:moveTo>
                  <a:pt x="174" y="36"/>
                </a:moveTo>
                <a:lnTo>
                  <a:pt x="174" y="52"/>
                </a:lnTo>
                <a:lnTo>
                  <a:pt x="132" y="54"/>
                </a:lnTo>
                <a:lnTo>
                  <a:pt x="0" y="14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47" name="Freeform 101"/>
          <p:cNvSpPr>
            <a:spLocks/>
          </p:cNvSpPr>
          <p:nvPr/>
        </p:nvSpPr>
        <p:spPr bwMode="auto">
          <a:xfrm>
            <a:off x="4278313" y="2882900"/>
            <a:ext cx="68262" cy="34925"/>
          </a:xfrm>
          <a:custGeom>
            <a:avLst/>
            <a:gdLst>
              <a:gd name="T0" fmla="*/ 0 w 131"/>
              <a:gd name="T1" fmla="*/ 0 h 66"/>
              <a:gd name="T2" fmla="*/ 0 w 131"/>
              <a:gd name="T3" fmla="*/ 2147483646 h 66"/>
              <a:gd name="T4" fmla="*/ 2147483646 w 131"/>
              <a:gd name="T5" fmla="*/ 2147483646 h 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1" h="66">
                <a:moveTo>
                  <a:pt x="0" y="0"/>
                </a:moveTo>
                <a:lnTo>
                  <a:pt x="0" y="30"/>
                </a:lnTo>
                <a:lnTo>
                  <a:pt x="131" y="6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48" name="Freeform 102"/>
          <p:cNvSpPr>
            <a:spLocks/>
          </p:cNvSpPr>
          <p:nvPr/>
        </p:nvSpPr>
        <p:spPr bwMode="auto">
          <a:xfrm>
            <a:off x="4335463" y="2890838"/>
            <a:ext cx="1587" cy="17462"/>
          </a:xfrm>
          <a:custGeom>
            <a:avLst/>
            <a:gdLst>
              <a:gd name="T0" fmla="*/ 2147483646 w 1"/>
              <a:gd name="T1" fmla="*/ 2147483646 h 32"/>
              <a:gd name="T2" fmla="*/ 2147483646 w 1"/>
              <a:gd name="T3" fmla="*/ 2147483646 h 32"/>
              <a:gd name="T4" fmla="*/ 0 w 1"/>
              <a:gd name="T5" fmla="*/ 2147483646 h 32"/>
              <a:gd name="T6" fmla="*/ 0 w 1"/>
              <a:gd name="T7" fmla="*/ 0 h 3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" h="32">
                <a:moveTo>
                  <a:pt x="1" y="32"/>
                </a:moveTo>
                <a:lnTo>
                  <a:pt x="1" y="16"/>
                </a:lnTo>
                <a:lnTo>
                  <a:pt x="0" y="16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49" name="Line 103"/>
          <p:cNvSpPr>
            <a:spLocks noChangeShapeType="1"/>
          </p:cNvSpPr>
          <p:nvPr/>
        </p:nvSpPr>
        <p:spPr bwMode="auto">
          <a:xfrm flipV="1">
            <a:off x="4484688" y="2725738"/>
            <a:ext cx="1587" cy="1270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50" name="Line 104"/>
          <p:cNvSpPr>
            <a:spLocks noChangeShapeType="1"/>
          </p:cNvSpPr>
          <p:nvPr/>
        </p:nvSpPr>
        <p:spPr bwMode="auto">
          <a:xfrm>
            <a:off x="5118100" y="2690813"/>
            <a:ext cx="1588" cy="777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51" name="Freeform 105"/>
          <p:cNvSpPr>
            <a:spLocks/>
          </p:cNvSpPr>
          <p:nvPr/>
        </p:nvSpPr>
        <p:spPr bwMode="auto">
          <a:xfrm>
            <a:off x="5141913" y="2679700"/>
            <a:ext cx="171450" cy="192088"/>
          </a:xfrm>
          <a:custGeom>
            <a:avLst/>
            <a:gdLst>
              <a:gd name="T0" fmla="*/ 0 w 324"/>
              <a:gd name="T1" fmla="*/ 0 h 362"/>
              <a:gd name="T2" fmla="*/ 2147483646 w 324"/>
              <a:gd name="T3" fmla="*/ 2147483646 h 362"/>
              <a:gd name="T4" fmla="*/ 2147483646 w 324"/>
              <a:gd name="T5" fmla="*/ 2147483646 h 362"/>
              <a:gd name="T6" fmla="*/ 2147483646 w 324"/>
              <a:gd name="T7" fmla="*/ 2147483646 h 362"/>
              <a:gd name="T8" fmla="*/ 2147483646 w 324"/>
              <a:gd name="T9" fmla="*/ 2147483646 h 362"/>
              <a:gd name="T10" fmla="*/ 2147483646 w 324"/>
              <a:gd name="T11" fmla="*/ 2147483646 h 362"/>
              <a:gd name="T12" fmla="*/ 2147483646 w 324"/>
              <a:gd name="T13" fmla="*/ 2147483646 h 3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24" h="362">
                <a:moveTo>
                  <a:pt x="0" y="0"/>
                </a:moveTo>
                <a:lnTo>
                  <a:pt x="289" y="2"/>
                </a:lnTo>
                <a:lnTo>
                  <a:pt x="289" y="7"/>
                </a:lnTo>
                <a:lnTo>
                  <a:pt x="302" y="9"/>
                </a:lnTo>
                <a:lnTo>
                  <a:pt x="292" y="103"/>
                </a:lnTo>
                <a:lnTo>
                  <a:pt x="322" y="106"/>
                </a:lnTo>
                <a:lnTo>
                  <a:pt x="324" y="36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52" name="Freeform 106"/>
          <p:cNvSpPr>
            <a:spLocks/>
          </p:cNvSpPr>
          <p:nvPr/>
        </p:nvSpPr>
        <p:spPr bwMode="auto">
          <a:xfrm>
            <a:off x="5324475" y="2689225"/>
            <a:ext cx="112713" cy="185738"/>
          </a:xfrm>
          <a:custGeom>
            <a:avLst/>
            <a:gdLst>
              <a:gd name="T0" fmla="*/ 2147483646 w 213"/>
              <a:gd name="T1" fmla="*/ 2147483646 h 351"/>
              <a:gd name="T2" fmla="*/ 0 w 213"/>
              <a:gd name="T3" fmla="*/ 0 h 351"/>
              <a:gd name="T4" fmla="*/ 2147483646 w 213"/>
              <a:gd name="T5" fmla="*/ 2147483646 h 351"/>
              <a:gd name="T6" fmla="*/ 2147483646 w 213"/>
              <a:gd name="T7" fmla="*/ 2147483646 h 35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3" h="351">
                <a:moveTo>
                  <a:pt x="3" y="351"/>
                </a:moveTo>
                <a:lnTo>
                  <a:pt x="0" y="0"/>
                </a:lnTo>
                <a:lnTo>
                  <a:pt x="9" y="3"/>
                </a:lnTo>
                <a:lnTo>
                  <a:pt x="213" y="7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53" name="Freeform 107"/>
          <p:cNvSpPr>
            <a:spLocks/>
          </p:cNvSpPr>
          <p:nvPr/>
        </p:nvSpPr>
        <p:spPr bwMode="auto">
          <a:xfrm>
            <a:off x="5329238" y="2638425"/>
            <a:ext cx="153987" cy="79375"/>
          </a:xfrm>
          <a:custGeom>
            <a:avLst/>
            <a:gdLst>
              <a:gd name="T0" fmla="*/ 2147483646 w 290"/>
              <a:gd name="T1" fmla="*/ 2147483646 h 151"/>
              <a:gd name="T2" fmla="*/ 0 w 290"/>
              <a:gd name="T3" fmla="*/ 2147483646 h 151"/>
              <a:gd name="T4" fmla="*/ 0 w 290"/>
              <a:gd name="T5" fmla="*/ 2147483646 h 151"/>
              <a:gd name="T6" fmla="*/ 2147483646 w 290"/>
              <a:gd name="T7" fmla="*/ 0 h 15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0" h="151">
                <a:moveTo>
                  <a:pt x="204" y="151"/>
                </a:moveTo>
                <a:lnTo>
                  <a:pt x="0" y="83"/>
                </a:lnTo>
                <a:lnTo>
                  <a:pt x="0" y="76"/>
                </a:lnTo>
                <a:lnTo>
                  <a:pt x="29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54" name="Line 108"/>
          <p:cNvSpPr>
            <a:spLocks noChangeShapeType="1"/>
          </p:cNvSpPr>
          <p:nvPr/>
        </p:nvSpPr>
        <p:spPr bwMode="auto">
          <a:xfrm flipH="1">
            <a:off x="5329238" y="2630488"/>
            <a:ext cx="153987" cy="396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55" name="Line 109"/>
          <p:cNvSpPr>
            <a:spLocks noChangeShapeType="1"/>
          </p:cNvSpPr>
          <p:nvPr/>
        </p:nvSpPr>
        <p:spPr bwMode="auto">
          <a:xfrm>
            <a:off x="5329238" y="2657475"/>
            <a:ext cx="1587" cy="333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56" name="Line 110"/>
          <p:cNvSpPr>
            <a:spLocks noChangeShapeType="1"/>
          </p:cNvSpPr>
          <p:nvPr/>
        </p:nvSpPr>
        <p:spPr bwMode="auto">
          <a:xfrm flipH="1">
            <a:off x="5256213" y="2690813"/>
            <a:ext cx="44450" cy="523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57" name="Freeform 111"/>
          <p:cNvSpPr>
            <a:spLocks/>
          </p:cNvSpPr>
          <p:nvPr/>
        </p:nvSpPr>
        <p:spPr bwMode="auto">
          <a:xfrm>
            <a:off x="5256213" y="2657475"/>
            <a:ext cx="73025" cy="77788"/>
          </a:xfrm>
          <a:custGeom>
            <a:avLst/>
            <a:gdLst>
              <a:gd name="T0" fmla="*/ 0 w 137"/>
              <a:gd name="T1" fmla="*/ 2147483646 h 148"/>
              <a:gd name="T2" fmla="*/ 2147483646 w 137"/>
              <a:gd name="T3" fmla="*/ 2147483646 h 148"/>
              <a:gd name="T4" fmla="*/ 2147483646 w 137"/>
              <a:gd name="T5" fmla="*/ 2147483646 h 148"/>
              <a:gd name="T6" fmla="*/ 2147483646 w 137"/>
              <a:gd name="T7" fmla="*/ 2147483646 h 148"/>
              <a:gd name="T8" fmla="*/ 2147483646 w 137"/>
              <a:gd name="T9" fmla="*/ 0 h 1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7" h="148">
                <a:moveTo>
                  <a:pt x="0" y="148"/>
                </a:moveTo>
                <a:lnTo>
                  <a:pt x="78" y="52"/>
                </a:lnTo>
                <a:lnTo>
                  <a:pt x="71" y="51"/>
                </a:lnTo>
                <a:lnTo>
                  <a:pt x="71" y="20"/>
                </a:lnTo>
                <a:lnTo>
                  <a:pt x="137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58" name="Line 112"/>
          <p:cNvSpPr>
            <a:spLocks noChangeShapeType="1"/>
          </p:cNvSpPr>
          <p:nvPr/>
        </p:nvSpPr>
        <p:spPr bwMode="auto">
          <a:xfrm flipH="1" flipV="1">
            <a:off x="5318125" y="2495550"/>
            <a:ext cx="1588" cy="1651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59" name="Line 113"/>
          <p:cNvSpPr>
            <a:spLocks noChangeShapeType="1"/>
          </p:cNvSpPr>
          <p:nvPr/>
        </p:nvSpPr>
        <p:spPr bwMode="auto">
          <a:xfrm>
            <a:off x="5276850" y="2487613"/>
            <a:ext cx="1588" cy="7143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60" name="Line 114"/>
          <p:cNvSpPr>
            <a:spLocks noChangeShapeType="1"/>
          </p:cNvSpPr>
          <p:nvPr/>
        </p:nvSpPr>
        <p:spPr bwMode="auto">
          <a:xfrm>
            <a:off x="5276850" y="2601913"/>
            <a:ext cx="1588" cy="777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61" name="Line 115"/>
          <p:cNvSpPr>
            <a:spLocks noChangeShapeType="1"/>
          </p:cNvSpPr>
          <p:nvPr/>
        </p:nvSpPr>
        <p:spPr bwMode="auto">
          <a:xfrm>
            <a:off x="5264150" y="2681288"/>
            <a:ext cx="1588" cy="349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62" name="Line 116"/>
          <p:cNvSpPr>
            <a:spLocks noChangeShapeType="1"/>
          </p:cNvSpPr>
          <p:nvPr/>
        </p:nvSpPr>
        <p:spPr bwMode="auto">
          <a:xfrm flipV="1">
            <a:off x="5230813" y="2681288"/>
            <a:ext cx="1587" cy="396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63" name="Line 117"/>
          <p:cNvSpPr>
            <a:spLocks noChangeShapeType="1"/>
          </p:cNvSpPr>
          <p:nvPr/>
        </p:nvSpPr>
        <p:spPr bwMode="auto">
          <a:xfrm flipV="1">
            <a:off x="5230813" y="2668588"/>
            <a:ext cx="1587" cy="31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64" name="Line 118"/>
          <p:cNvSpPr>
            <a:spLocks noChangeShapeType="1"/>
          </p:cNvSpPr>
          <p:nvPr/>
        </p:nvSpPr>
        <p:spPr bwMode="auto">
          <a:xfrm flipV="1">
            <a:off x="5270500" y="2633663"/>
            <a:ext cx="1588" cy="381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65" name="Line 119"/>
          <p:cNvSpPr>
            <a:spLocks noChangeShapeType="1"/>
          </p:cNvSpPr>
          <p:nvPr/>
        </p:nvSpPr>
        <p:spPr bwMode="auto">
          <a:xfrm flipH="1" flipV="1">
            <a:off x="5141913" y="2671763"/>
            <a:ext cx="152400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66" name="Line 120"/>
          <p:cNvSpPr>
            <a:spLocks noChangeShapeType="1"/>
          </p:cNvSpPr>
          <p:nvPr/>
        </p:nvSpPr>
        <p:spPr bwMode="auto">
          <a:xfrm flipH="1" flipV="1">
            <a:off x="5118100" y="2573338"/>
            <a:ext cx="1588" cy="8413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67" name="Line 121"/>
          <p:cNvSpPr>
            <a:spLocks noChangeShapeType="1"/>
          </p:cNvSpPr>
          <p:nvPr/>
        </p:nvSpPr>
        <p:spPr bwMode="auto">
          <a:xfrm>
            <a:off x="5348288" y="2630488"/>
            <a:ext cx="1587" cy="349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68" name="Line 122"/>
          <p:cNvSpPr>
            <a:spLocks noChangeShapeType="1"/>
          </p:cNvSpPr>
          <p:nvPr/>
        </p:nvSpPr>
        <p:spPr bwMode="auto">
          <a:xfrm>
            <a:off x="5380038" y="2665413"/>
            <a:ext cx="1587" cy="301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69" name="Line 123"/>
          <p:cNvSpPr>
            <a:spLocks noChangeShapeType="1"/>
          </p:cNvSpPr>
          <p:nvPr/>
        </p:nvSpPr>
        <p:spPr bwMode="auto">
          <a:xfrm flipH="1" flipV="1">
            <a:off x="5461000" y="2651125"/>
            <a:ext cx="1588" cy="523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70" name="Line 124"/>
          <p:cNvSpPr>
            <a:spLocks noChangeShapeType="1"/>
          </p:cNvSpPr>
          <p:nvPr/>
        </p:nvSpPr>
        <p:spPr bwMode="auto">
          <a:xfrm>
            <a:off x="5508625" y="2649538"/>
            <a:ext cx="1588" cy="809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71" name="Line 125"/>
          <p:cNvSpPr>
            <a:spLocks noChangeShapeType="1"/>
          </p:cNvSpPr>
          <p:nvPr/>
        </p:nvSpPr>
        <p:spPr bwMode="auto">
          <a:xfrm>
            <a:off x="5462588" y="2738438"/>
            <a:ext cx="1587" cy="809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72" name="Line 126"/>
          <p:cNvSpPr>
            <a:spLocks noChangeShapeType="1"/>
          </p:cNvSpPr>
          <p:nvPr/>
        </p:nvSpPr>
        <p:spPr bwMode="auto">
          <a:xfrm flipV="1">
            <a:off x="5230813" y="2754313"/>
            <a:ext cx="1587" cy="809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73" name="Line 127"/>
          <p:cNvSpPr>
            <a:spLocks noChangeShapeType="1"/>
          </p:cNvSpPr>
          <p:nvPr/>
        </p:nvSpPr>
        <p:spPr bwMode="auto">
          <a:xfrm flipV="1">
            <a:off x="5508625" y="2536825"/>
            <a:ext cx="1588" cy="793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74" name="Line 128"/>
          <p:cNvSpPr>
            <a:spLocks noChangeShapeType="1"/>
          </p:cNvSpPr>
          <p:nvPr/>
        </p:nvSpPr>
        <p:spPr bwMode="auto">
          <a:xfrm flipV="1">
            <a:off x="1943100" y="2470150"/>
            <a:ext cx="9525" cy="523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75" name="Line 129"/>
          <p:cNvSpPr>
            <a:spLocks noChangeShapeType="1"/>
          </p:cNvSpPr>
          <p:nvPr/>
        </p:nvSpPr>
        <p:spPr bwMode="auto">
          <a:xfrm flipH="1" flipV="1">
            <a:off x="1895475" y="2460625"/>
            <a:ext cx="50800" cy="47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76" name="Freeform 130"/>
          <p:cNvSpPr>
            <a:spLocks/>
          </p:cNvSpPr>
          <p:nvPr/>
        </p:nvSpPr>
        <p:spPr bwMode="auto">
          <a:xfrm>
            <a:off x="1893888" y="2460625"/>
            <a:ext cx="36512" cy="317500"/>
          </a:xfrm>
          <a:custGeom>
            <a:avLst/>
            <a:gdLst>
              <a:gd name="T0" fmla="*/ 2147483646 w 69"/>
              <a:gd name="T1" fmla="*/ 0 h 599"/>
              <a:gd name="T2" fmla="*/ 2147483646 w 69"/>
              <a:gd name="T3" fmla="*/ 2147483646 h 599"/>
              <a:gd name="T4" fmla="*/ 2147483646 w 69"/>
              <a:gd name="T5" fmla="*/ 2147483646 h 599"/>
              <a:gd name="T6" fmla="*/ 0 w 69"/>
              <a:gd name="T7" fmla="*/ 2147483646 h 599"/>
              <a:gd name="T8" fmla="*/ 0 w 69"/>
              <a:gd name="T9" fmla="*/ 2147483646 h 5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9" h="599">
                <a:moveTo>
                  <a:pt x="2" y="0"/>
                </a:moveTo>
                <a:lnTo>
                  <a:pt x="69" y="348"/>
                </a:lnTo>
                <a:lnTo>
                  <a:pt x="68" y="358"/>
                </a:lnTo>
                <a:lnTo>
                  <a:pt x="0" y="462"/>
                </a:lnTo>
                <a:lnTo>
                  <a:pt x="0" y="59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77" name="Freeform 131"/>
          <p:cNvSpPr>
            <a:spLocks/>
          </p:cNvSpPr>
          <p:nvPr/>
        </p:nvSpPr>
        <p:spPr bwMode="auto">
          <a:xfrm>
            <a:off x="1609725" y="2686050"/>
            <a:ext cx="284163" cy="92075"/>
          </a:xfrm>
          <a:custGeom>
            <a:avLst/>
            <a:gdLst>
              <a:gd name="T0" fmla="*/ 2147483646 w 536"/>
              <a:gd name="T1" fmla="*/ 2147483646 h 174"/>
              <a:gd name="T2" fmla="*/ 0 w 536"/>
              <a:gd name="T3" fmla="*/ 0 h 174"/>
              <a:gd name="T4" fmla="*/ 0 w 536"/>
              <a:gd name="T5" fmla="*/ 2147483646 h 17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36" h="174">
                <a:moveTo>
                  <a:pt x="536" y="56"/>
                </a:moveTo>
                <a:lnTo>
                  <a:pt x="0" y="0"/>
                </a:lnTo>
                <a:lnTo>
                  <a:pt x="0" y="17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78" name="Freeform 132"/>
          <p:cNvSpPr>
            <a:spLocks/>
          </p:cNvSpPr>
          <p:nvPr/>
        </p:nvSpPr>
        <p:spPr bwMode="auto">
          <a:xfrm>
            <a:off x="1562100" y="2435225"/>
            <a:ext cx="333375" cy="269875"/>
          </a:xfrm>
          <a:custGeom>
            <a:avLst/>
            <a:gdLst>
              <a:gd name="T0" fmla="*/ 2147483646 w 629"/>
              <a:gd name="T1" fmla="*/ 2147483646 h 511"/>
              <a:gd name="T2" fmla="*/ 2147483646 w 629"/>
              <a:gd name="T3" fmla="*/ 2147483646 h 511"/>
              <a:gd name="T4" fmla="*/ 2147483646 w 629"/>
              <a:gd name="T5" fmla="*/ 2147483646 h 511"/>
              <a:gd name="T6" fmla="*/ 2147483646 w 629"/>
              <a:gd name="T7" fmla="*/ 2147483646 h 511"/>
              <a:gd name="T8" fmla="*/ 2147483646 w 629"/>
              <a:gd name="T9" fmla="*/ 2147483646 h 511"/>
              <a:gd name="T10" fmla="*/ 2147483646 w 629"/>
              <a:gd name="T11" fmla="*/ 2147483646 h 511"/>
              <a:gd name="T12" fmla="*/ 2147483646 w 629"/>
              <a:gd name="T13" fmla="*/ 2147483646 h 511"/>
              <a:gd name="T14" fmla="*/ 2147483646 w 629"/>
              <a:gd name="T15" fmla="*/ 2147483646 h 511"/>
              <a:gd name="T16" fmla="*/ 2147483646 w 629"/>
              <a:gd name="T17" fmla="*/ 0 h 511"/>
              <a:gd name="T18" fmla="*/ 2147483646 w 629"/>
              <a:gd name="T19" fmla="*/ 2147483646 h 511"/>
              <a:gd name="T20" fmla="*/ 2147483646 w 629"/>
              <a:gd name="T21" fmla="*/ 2147483646 h 511"/>
              <a:gd name="T22" fmla="*/ 2147483646 w 629"/>
              <a:gd name="T23" fmla="*/ 2147483646 h 511"/>
              <a:gd name="T24" fmla="*/ 2147483646 w 629"/>
              <a:gd name="T25" fmla="*/ 2147483646 h 511"/>
              <a:gd name="T26" fmla="*/ 0 w 629"/>
              <a:gd name="T27" fmla="*/ 2147483646 h 511"/>
              <a:gd name="T28" fmla="*/ 0 w 629"/>
              <a:gd name="T29" fmla="*/ 2147483646 h 511"/>
              <a:gd name="T30" fmla="*/ 2147483646 w 629"/>
              <a:gd name="T31" fmla="*/ 2147483646 h 511"/>
              <a:gd name="T32" fmla="*/ 2147483646 w 629"/>
              <a:gd name="T33" fmla="*/ 2147483646 h 51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29" h="511">
                <a:moveTo>
                  <a:pt x="91" y="474"/>
                </a:moveTo>
                <a:lnTo>
                  <a:pt x="91" y="459"/>
                </a:lnTo>
                <a:lnTo>
                  <a:pt x="627" y="511"/>
                </a:lnTo>
                <a:lnTo>
                  <a:pt x="548" y="420"/>
                </a:lnTo>
                <a:lnTo>
                  <a:pt x="547" y="415"/>
                </a:lnTo>
                <a:lnTo>
                  <a:pt x="546" y="408"/>
                </a:lnTo>
                <a:lnTo>
                  <a:pt x="629" y="49"/>
                </a:lnTo>
                <a:lnTo>
                  <a:pt x="627" y="12"/>
                </a:lnTo>
                <a:lnTo>
                  <a:pt x="627" y="0"/>
                </a:lnTo>
                <a:lnTo>
                  <a:pt x="103" y="31"/>
                </a:lnTo>
                <a:lnTo>
                  <a:pt x="102" y="31"/>
                </a:lnTo>
                <a:lnTo>
                  <a:pt x="102" y="32"/>
                </a:lnTo>
                <a:lnTo>
                  <a:pt x="102" y="38"/>
                </a:lnTo>
                <a:lnTo>
                  <a:pt x="0" y="368"/>
                </a:lnTo>
                <a:lnTo>
                  <a:pt x="0" y="375"/>
                </a:lnTo>
                <a:lnTo>
                  <a:pt x="6" y="382"/>
                </a:lnTo>
                <a:lnTo>
                  <a:pt x="91" y="45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79" name="Line 133"/>
          <p:cNvSpPr>
            <a:spLocks noChangeShapeType="1"/>
          </p:cNvSpPr>
          <p:nvPr/>
        </p:nvSpPr>
        <p:spPr bwMode="auto">
          <a:xfrm flipH="1" flipV="1">
            <a:off x="1565275" y="2633663"/>
            <a:ext cx="65088" cy="47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80" name="Freeform 134"/>
          <p:cNvSpPr>
            <a:spLocks/>
          </p:cNvSpPr>
          <p:nvPr/>
        </p:nvSpPr>
        <p:spPr bwMode="auto">
          <a:xfrm>
            <a:off x="1628775" y="2463800"/>
            <a:ext cx="182563" cy="182563"/>
          </a:xfrm>
          <a:custGeom>
            <a:avLst/>
            <a:gdLst>
              <a:gd name="T0" fmla="*/ 2147483646 w 345"/>
              <a:gd name="T1" fmla="*/ 2147483646 h 344"/>
              <a:gd name="T2" fmla="*/ 2147483646 w 345"/>
              <a:gd name="T3" fmla="*/ 2147483646 h 344"/>
              <a:gd name="T4" fmla="*/ 2147483646 w 345"/>
              <a:gd name="T5" fmla="*/ 2147483646 h 344"/>
              <a:gd name="T6" fmla="*/ 2147483646 w 345"/>
              <a:gd name="T7" fmla="*/ 2147483646 h 344"/>
              <a:gd name="T8" fmla="*/ 2147483646 w 345"/>
              <a:gd name="T9" fmla="*/ 2147483646 h 344"/>
              <a:gd name="T10" fmla="*/ 2147483646 w 345"/>
              <a:gd name="T11" fmla="*/ 2147483646 h 344"/>
              <a:gd name="T12" fmla="*/ 2147483646 w 345"/>
              <a:gd name="T13" fmla="*/ 2147483646 h 344"/>
              <a:gd name="T14" fmla="*/ 2147483646 w 345"/>
              <a:gd name="T15" fmla="*/ 2147483646 h 344"/>
              <a:gd name="T16" fmla="*/ 2147483646 w 345"/>
              <a:gd name="T17" fmla="*/ 2147483646 h 344"/>
              <a:gd name="T18" fmla="*/ 2147483646 w 345"/>
              <a:gd name="T19" fmla="*/ 2147483646 h 344"/>
              <a:gd name="T20" fmla="*/ 2147483646 w 345"/>
              <a:gd name="T21" fmla="*/ 2147483646 h 344"/>
              <a:gd name="T22" fmla="*/ 2147483646 w 345"/>
              <a:gd name="T23" fmla="*/ 0 h 344"/>
              <a:gd name="T24" fmla="*/ 2147483646 w 345"/>
              <a:gd name="T25" fmla="*/ 2147483646 h 344"/>
              <a:gd name="T26" fmla="*/ 2147483646 w 345"/>
              <a:gd name="T27" fmla="*/ 0 h 344"/>
              <a:gd name="T28" fmla="*/ 2147483646 w 345"/>
              <a:gd name="T29" fmla="*/ 2147483646 h 344"/>
              <a:gd name="T30" fmla="*/ 2147483646 w 345"/>
              <a:gd name="T31" fmla="*/ 2147483646 h 344"/>
              <a:gd name="T32" fmla="*/ 2147483646 w 345"/>
              <a:gd name="T33" fmla="*/ 2147483646 h 344"/>
              <a:gd name="T34" fmla="*/ 2147483646 w 345"/>
              <a:gd name="T35" fmla="*/ 2147483646 h 344"/>
              <a:gd name="T36" fmla="*/ 2147483646 w 345"/>
              <a:gd name="T37" fmla="*/ 2147483646 h 344"/>
              <a:gd name="T38" fmla="*/ 2147483646 w 345"/>
              <a:gd name="T39" fmla="*/ 2147483646 h 344"/>
              <a:gd name="T40" fmla="*/ 0 w 345"/>
              <a:gd name="T41" fmla="*/ 2147483646 h 344"/>
              <a:gd name="T42" fmla="*/ 0 w 345"/>
              <a:gd name="T43" fmla="*/ 2147483646 h 344"/>
              <a:gd name="T44" fmla="*/ 2147483646 w 345"/>
              <a:gd name="T45" fmla="*/ 2147483646 h 344"/>
              <a:gd name="T46" fmla="*/ 2147483646 w 345"/>
              <a:gd name="T47" fmla="*/ 2147483646 h 344"/>
              <a:gd name="T48" fmla="*/ 2147483646 w 345"/>
              <a:gd name="T49" fmla="*/ 2147483646 h 344"/>
              <a:gd name="T50" fmla="*/ 2147483646 w 345"/>
              <a:gd name="T51" fmla="*/ 2147483646 h 344"/>
              <a:gd name="T52" fmla="*/ 2147483646 w 345"/>
              <a:gd name="T53" fmla="*/ 2147483646 h 344"/>
              <a:gd name="T54" fmla="*/ 2147483646 w 345"/>
              <a:gd name="T55" fmla="*/ 2147483646 h 344"/>
              <a:gd name="T56" fmla="*/ 2147483646 w 345"/>
              <a:gd name="T57" fmla="*/ 2147483646 h 344"/>
              <a:gd name="T58" fmla="*/ 2147483646 w 345"/>
              <a:gd name="T59" fmla="*/ 2147483646 h 344"/>
              <a:gd name="T60" fmla="*/ 2147483646 w 345"/>
              <a:gd name="T61" fmla="*/ 2147483646 h 344"/>
              <a:gd name="T62" fmla="*/ 2147483646 w 345"/>
              <a:gd name="T63" fmla="*/ 2147483646 h 344"/>
              <a:gd name="T64" fmla="*/ 2147483646 w 345"/>
              <a:gd name="T65" fmla="*/ 2147483646 h 34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45" h="344">
                <a:moveTo>
                  <a:pt x="19" y="321"/>
                </a:moveTo>
                <a:lnTo>
                  <a:pt x="22" y="326"/>
                </a:lnTo>
                <a:lnTo>
                  <a:pt x="29" y="328"/>
                </a:lnTo>
                <a:lnTo>
                  <a:pt x="220" y="344"/>
                </a:lnTo>
                <a:lnTo>
                  <a:pt x="224" y="340"/>
                </a:lnTo>
                <a:lnTo>
                  <a:pt x="315" y="237"/>
                </a:lnTo>
                <a:lnTo>
                  <a:pt x="316" y="233"/>
                </a:lnTo>
                <a:lnTo>
                  <a:pt x="345" y="107"/>
                </a:lnTo>
                <a:lnTo>
                  <a:pt x="345" y="103"/>
                </a:lnTo>
                <a:lnTo>
                  <a:pt x="316" y="6"/>
                </a:lnTo>
                <a:lnTo>
                  <a:pt x="312" y="1"/>
                </a:lnTo>
                <a:lnTo>
                  <a:pt x="303" y="0"/>
                </a:lnTo>
                <a:lnTo>
                  <a:pt x="307" y="1"/>
                </a:lnTo>
                <a:lnTo>
                  <a:pt x="298" y="0"/>
                </a:lnTo>
                <a:lnTo>
                  <a:pt x="118" y="6"/>
                </a:lnTo>
                <a:lnTo>
                  <a:pt x="111" y="11"/>
                </a:lnTo>
                <a:lnTo>
                  <a:pt x="34" y="108"/>
                </a:lnTo>
                <a:lnTo>
                  <a:pt x="34" y="109"/>
                </a:lnTo>
                <a:lnTo>
                  <a:pt x="34" y="108"/>
                </a:lnTo>
                <a:lnTo>
                  <a:pt x="31" y="109"/>
                </a:lnTo>
                <a:lnTo>
                  <a:pt x="0" y="226"/>
                </a:lnTo>
                <a:lnTo>
                  <a:pt x="0" y="231"/>
                </a:lnTo>
                <a:lnTo>
                  <a:pt x="17" y="316"/>
                </a:lnTo>
                <a:lnTo>
                  <a:pt x="21" y="322"/>
                </a:lnTo>
                <a:lnTo>
                  <a:pt x="29" y="325"/>
                </a:lnTo>
                <a:lnTo>
                  <a:pt x="219" y="338"/>
                </a:lnTo>
                <a:lnTo>
                  <a:pt x="221" y="336"/>
                </a:lnTo>
                <a:lnTo>
                  <a:pt x="310" y="236"/>
                </a:lnTo>
                <a:lnTo>
                  <a:pt x="312" y="232"/>
                </a:lnTo>
                <a:lnTo>
                  <a:pt x="340" y="107"/>
                </a:lnTo>
                <a:lnTo>
                  <a:pt x="340" y="103"/>
                </a:lnTo>
                <a:lnTo>
                  <a:pt x="312" y="8"/>
                </a:lnTo>
                <a:lnTo>
                  <a:pt x="307" y="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81" name="Line 135"/>
          <p:cNvSpPr>
            <a:spLocks noChangeShapeType="1"/>
          </p:cNvSpPr>
          <p:nvPr/>
        </p:nvSpPr>
        <p:spPr bwMode="auto">
          <a:xfrm flipV="1">
            <a:off x="1806575" y="2460625"/>
            <a:ext cx="88900" cy="47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82" name="Line 136"/>
          <p:cNvSpPr>
            <a:spLocks noChangeShapeType="1"/>
          </p:cNvSpPr>
          <p:nvPr/>
        </p:nvSpPr>
        <p:spPr bwMode="auto">
          <a:xfrm flipH="1">
            <a:off x="1616075" y="2441575"/>
            <a:ext cx="277813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83" name="Line 137"/>
          <p:cNvSpPr>
            <a:spLocks noChangeShapeType="1"/>
          </p:cNvSpPr>
          <p:nvPr/>
        </p:nvSpPr>
        <p:spPr bwMode="auto">
          <a:xfrm flipV="1">
            <a:off x="1609725" y="2468563"/>
            <a:ext cx="68263" cy="31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84" name="Line 138"/>
          <p:cNvSpPr>
            <a:spLocks noChangeShapeType="1"/>
          </p:cNvSpPr>
          <p:nvPr/>
        </p:nvSpPr>
        <p:spPr bwMode="auto">
          <a:xfrm flipV="1">
            <a:off x="1689100" y="2466975"/>
            <a:ext cx="1588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85" name="Freeform 139"/>
          <p:cNvSpPr>
            <a:spLocks/>
          </p:cNvSpPr>
          <p:nvPr/>
        </p:nvSpPr>
        <p:spPr bwMode="auto">
          <a:xfrm>
            <a:off x="1635125" y="2471738"/>
            <a:ext cx="149225" cy="149225"/>
          </a:xfrm>
          <a:custGeom>
            <a:avLst/>
            <a:gdLst>
              <a:gd name="T0" fmla="*/ 2147483646 w 284"/>
              <a:gd name="T1" fmla="*/ 2147483646 h 281"/>
              <a:gd name="T2" fmla="*/ 2147483646 w 284"/>
              <a:gd name="T3" fmla="*/ 2147483646 h 281"/>
              <a:gd name="T4" fmla="*/ 2147483646 w 284"/>
              <a:gd name="T5" fmla="*/ 2147483646 h 281"/>
              <a:gd name="T6" fmla="*/ 2147483646 w 284"/>
              <a:gd name="T7" fmla="*/ 2147483646 h 281"/>
              <a:gd name="T8" fmla="*/ 0 w 284"/>
              <a:gd name="T9" fmla="*/ 2147483646 h 281"/>
              <a:gd name="T10" fmla="*/ 0 w 284"/>
              <a:gd name="T11" fmla="*/ 2147483646 h 281"/>
              <a:gd name="T12" fmla="*/ 2147483646 w 284"/>
              <a:gd name="T13" fmla="*/ 2147483646 h 281"/>
              <a:gd name="T14" fmla="*/ 2147483646 w 284"/>
              <a:gd name="T15" fmla="*/ 2147483646 h 281"/>
              <a:gd name="T16" fmla="*/ 2147483646 w 284"/>
              <a:gd name="T17" fmla="*/ 2147483646 h 281"/>
              <a:gd name="T18" fmla="*/ 2147483646 w 284"/>
              <a:gd name="T19" fmla="*/ 2147483646 h 281"/>
              <a:gd name="T20" fmla="*/ 2147483646 w 284"/>
              <a:gd name="T21" fmla="*/ 2147483646 h 281"/>
              <a:gd name="T22" fmla="*/ 2147483646 w 284"/>
              <a:gd name="T23" fmla="*/ 2147483646 h 281"/>
              <a:gd name="T24" fmla="*/ 2147483646 w 284"/>
              <a:gd name="T25" fmla="*/ 2147483646 h 281"/>
              <a:gd name="T26" fmla="*/ 2147483646 w 284"/>
              <a:gd name="T27" fmla="*/ 2147483646 h 281"/>
              <a:gd name="T28" fmla="*/ 2147483646 w 284"/>
              <a:gd name="T29" fmla="*/ 2147483646 h 281"/>
              <a:gd name="T30" fmla="*/ 2147483646 w 284"/>
              <a:gd name="T31" fmla="*/ 2147483646 h 281"/>
              <a:gd name="T32" fmla="*/ 2147483646 w 284"/>
              <a:gd name="T33" fmla="*/ 2147483646 h 281"/>
              <a:gd name="T34" fmla="*/ 2147483646 w 284"/>
              <a:gd name="T35" fmla="*/ 0 h 281"/>
              <a:gd name="T36" fmla="*/ 2147483646 w 284"/>
              <a:gd name="T37" fmla="*/ 2147483646 h 28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84" h="281">
                <a:moveTo>
                  <a:pt x="107" y="6"/>
                </a:moveTo>
                <a:lnTo>
                  <a:pt x="100" y="11"/>
                </a:lnTo>
                <a:lnTo>
                  <a:pt x="32" y="94"/>
                </a:lnTo>
                <a:lnTo>
                  <a:pt x="31" y="99"/>
                </a:lnTo>
                <a:lnTo>
                  <a:pt x="0" y="204"/>
                </a:lnTo>
                <a:lnTo>
                  <a:pt x="0" y="208"/>
                </a:lnTo>
                <a:lnTo>
                  <a:pt x="11" y="265"/>
                </a:lnTo>
                <a:lnTo>
                  <a:pt x="17" y="269"/>
                </a:lnTo>
                <a:lnTo>
                  <a:pt x="23" y="273"/>
                </a:lnTo>
                <a:lnTo>
                  <a:pt x="180" y="281"/>
                </a:lnTo>
                <a:lnTo>
                  <a:pt x="190" y="278"/>
                </a:lnTo>
                <a:lnTo>
                  <a:pt x="248" y="215"/>
                </a:lnTo>
                <a:lnTo>
                  <a:pt x="249" y="209"/>
                </a:lnTo>
                <a:lnTo>
                  <a:pt x="284" y="85"/>
                </a:lnTo>
                <a:lnTo>
                  <a:pt x="284" y="79"/>
                </a:lnTo>
                <a:lnTo>
                  <a:pt x="261" y="9"/>
                </a:lnTo>
                <a:lnTo>
                  <a:pt x="255" y="4"/>
                </a:lnTo>
                <a:lnTo>
                  <a:pt x="248" y="0"/>
                </a:lnTo>
                <a:lnTo>
                  <a:pt x="107" y="6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86" name="Freeform 140"/>
          <p:cNvSpPr>
            <a:spLocks/>
          </p:cNvSpPr>
          <p:nvPr/>
        </p:nvSpPr>
        <p:spPr bwMode="auto">
          <a:xfrm>
            <a:off x="1766888" y="2471738"/>
            <a:ext cx="26987" cy="115887"/>
          </a:xfrm>
          <a:custGeom>
            <a:avLst/>
            <a:gdLst>
              <a:gd name="T0" fmla="*/ 2147483646 w 52"/>
              <a:gd name="T1" fmla="*/ 0 h 217"/>
              <a:gd name="T2" fmla="*/ 2147483646 w 52"/>
              <a:gd name="T3" fmla="*/ 2147483646 h 217"/>
              <a:gd name="T4" fmla="*/ 2147483646 w 52"/>
              <a:gd name="T5" fmla="*/ 2147483646 h 217"/>
              <a:gd name="T6" fmla="*/ 2147483646 w 52"/>
              <a:gd name="T7" fmla="*/ 2147483646 h 217"/>
              <a:gd name="T8" fmla="*/ 2147483646 w 52"/>
              <a:gd name="T9" fmla="*/ 2147483646 h 217"/>
              <a:gd name="T10" fmla="*/ 0 w 52"/>
              <a:gd name="T11" fmla="*/ 2147483646 h 217"/>
              <a:gd name="T12" fmla="*/ 0 w 52"/>
              <a:gd name="T13" fmla="*/ 2147483646 h 217"/>
              <a:gd name="T14" fmla="*/ 0 w 52"/>
              <a:gd name="T15" fmla="*/ 2147483646 h 21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52" h="217">
                <a:moveTo>
                  <a:pt x="8" y="0"/>
                </a:moveTo>
                <a:lnTo>
                  <a:pt x="24" y="11"/>
                </a:lnTo>
                <a:lnTo>
                  <a:pt x="52" y="92"/>
                </a:lnTo>
                <a:lnTo>
                  <a:pt x="19" y="217"/>
                </a:lnTo>
                <a:lnTo>
                  <a:pt x="1" y="208"/>
                </a:lnTo>
                <a:lnTo>
                  <a:pt x="0" y="210"/>
                </a:lnTo>
                <a:lnTo>
                  <a:pt x="0" y="211"/>
                </a:lnTo>
                <a:lnTo>
                  <a:pt x="0" y="21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87" name="Freeform 141"/>
          <p:cNvSpPr>
            <a:spLocks/>
          </p:cNvSpPr>
          <p:nvPr/>
        </p:nvSpPr>
        <p:spPr bwMode="auto">
          <a:xfrm>
            <a:off x="1731963" y="2620963"/>
            <a:ext cx="11112" cy="4762"/>
          </a:xfrm>
          <a:custGeom>
            <a:avLst/>
            <a:gdLst>
              <a:gd name="T0" fmla="*/ 2147483646 w 21"/>
              <a:gd name="T1" fmla="*/ 2147483646 h 11"/>
              <a:gd name="T2" fmla="*/ 2147483646 w 21"/>
              <a:gd name="T3" fmla="*/ 2147483646 h 11"/>
              <a:gd name="T4" fmla="*/ 2147483646 w 21"/>
              <a:gd name="T5" fmla="*/ 0 h 11"/>
              <a:gd name="T6" fmla="*/ 2147483646 w 21"/>
              <a:gd name="T7" fmla="*/ 0 h 11"/>
              <a:gd name="T8" fmla="*/ 0 w 21"/>
              <a:gd name="T9" fmla="*/ 2147483646 h 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" h="11">
                <a:moveTo>
                  <a:pt x="21" y="11"/>
                </a:moveTo>
                <a:lnTo>
                  <a:pt x="2" y="1"/>
                </a:lnTo>
                <a:lnTo>
                  <a:pt x="3" y="0"/>
                </a:lnTo>
                <a:lnTo>
                  <a:pt x="5" y="0"/>
                </a:lnTo>
                <a:lnTo>
                  <a:pt x="0" y="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88" name="Freeform 142"/>
          <p:cNvSpPr>
            <a:spLocks/>
          </p:cNvSpPr>
          <p:nvPr/>
        </p:nvSpPr>
        <p:spPr bwMode="auto">
          <a:xfrm>
            <a:off x="1641475" y="2616200"/>
            <a:ext cx="101600" cy="9525"/>
          </a:xfrm>
          <a:custGeom>
            <a:avLst/>
            <a:gdLst>
              <a:gd name="T0" fmla="*/ 2147483646 w 192"/>
              <a:gd name="T1" fmla="*/ 2147483646 h 18"/>
              <a:gd name="T2" fmla="*/ 2147483646 w 192"/>
              <a:gd name="T3" fmla="*/ 2147483646 h 18"/>
              <a:gd name="T4" fmla="*/ 2147483646 w 192"/>
              <a:gd name="T5" fmla="*/ 2147483646 h 18"/>
              <a:gd name="T6" fmla="*/ 0 w 192"/>
              <a:gd name="T7" fmla="*/ 0 h 1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2" h="18">
                <a:moveTo>
                  <a:pt x="192" y="18"/>
                </a:moveTo>
                <a:lnTo>
                  <a:pt x="23" y="7"/>
                </a:lnTo>
                <a:lnTo>
                  <a:pt x="20" y="6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89" name="Line 143"/>
          <p:cNvSpPr>
            <a:spLocks noChangeShapeType="1"/>
          </p:cNvSpPr>
          <p:nvPr/>
        </p:nvSpPr>
        <p:spPr bwMode="auto">
          <a:xfrm flipV="1">
            <a:off x="1635125" y="2581275"/>
            <a:ext cx="1588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90" name="Freeform 144"/>
          <p:cNvSpPr>
            <a:spLocks/>
          </p:cNvSpPr>
          <p:nvPr/>
        </p:nvSpPr>
        <p:spPr bwMode="auto">
          <a:xfrm>
            <a:off x="1628775" y="2584450"/>
            <a:ext cx="1588" cy="1588"/>
          </a:xfrm>
          <a:custGeom>
            <a:avLst/>
            <a:gdLst>
              <a:gd name="T0" fmla="*/ 0 w 1588"/>
              <a:gd name="T1" fmla="*/ 0 h 5"/>
              <a:gd name="T2" fmla="*/ 0 w 1588"/>
              <a:gd name="T3" fmla="*/ 2147483646 h 5"/>
              <a:gd name="T4" fmla="*/ 0 w 1588"/>
              <a:gd name="T5" fmla="*/ 2147483646 h 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8" h="5">
                <a:moveTo>
                  <a:pt x="0" y="0"/>
                </a:moveTo>
                <a:lnTo>
                  <a:pt x="0" y="5"/>
                </a:lnTo>
                <a:lnTo>
                  <a:pt x="0" y="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91" name="Line 145"/>
          <p:cNvSpPr>
            <a:spLocks noChangeShapeType="1"/>
          </p:cNvSpPr>
          <p:nvPr/>
        </p:nvSpPr>
        <p:spPr bwMode="auto">
          <a:xfrm flipV="1">
            <a:off x="1651000" y="2522538"/>
            <a:ext cx="1588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92" name="Freeform 146"/>
          <p:cNvSpPr>
            <a:spLocks/>
          </p:cNvSpPr>
          <p:nvPr/>
        </p:nvSpPr>
        <p:spPr bwMode="auto">
          <a:xfrm>
            <a:off x="1784350" y="2514600"/>
            <a:ext cx="9525" cy="6350"/>
          </a:xfrm>
          <a:custGeom>
            <a:avLst/>
            <a:gdLst>
              <a:gd name="T0" fmla="*/ 0 w 17"/>
              <a:gd name="T1" fmla="*/ 2147483646 h 12"/>
              <a:gd name="T2" fmla="*/ 0 w 17"/>
              <a:gd name="T3" fmla="*/ 0 h 12"/>
              <a:gd name="T4" fmla="*/ 0 w 17"/>
              <a:gd name="T5" fmla="*/ 2147483646 h 12"/>
              <a:gd name="T6" fmla="*/ 2147483646 w 17"/>
              <a:gd name="T7" fmla="*/ 2147483646 h 1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7" h="12">
                <a:moveTo>
                  <a:pt x="0" y="1"/>
                </a:moveTo>
                <a:lnTo>
                  <a:pt x="0" y="0"/>
                </a:lnTo>
                <a:lnTo>
                  <a:pt x="0" y="1"/>
                </a:lnTo>
                <a:lnTo>
                  <a:pt x="17" y="1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93" name="Freeform 147"/>
          <p:cNvSpPr>
            <a:spLocks/>
          </p:cNvSpPr>
          <p:nvPr/>
        </p:nvSpPr>
        <p:spPr bwMode="auto">
          <a:xfrm>
            <a:off x="1955800" y="2520950"/>
            <a:ext cx="31750" cy="95250"/>
          </a:xfrm>
          <a:custGeom>
            <a:avLst/>
            <a:gdLst>
              <a:gd name="T0" fmla="*/ 0 w 59"/>
              <a:gd name="T1" fmla="*/ 0 h 181"/>
              <a:gd name="T2" fmla="*/ 0 w 59"/>
              <a:gd name="T3" fmla="*/ 2147483646 h 181"/>
              <a:gd name="T4" fmla="*/ 2147483646 w 59"/>
              <a:gd name="T5" fmla="*/ 2147483646 h 181"/>
              <a:gd name="T6" fmla="*/ 2147483646 w 59"/>
              <a:gd name="T7" fmla="*/ 2147483646 h 181"/>
              <a:gd name="T8" fmla="*/ 2147483646 w 59"/>
              <a:gd name="T9" fmla="*/ 2147483646 h 1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9" h="181">
                <a:moveTo>
                  <a:pt x="0" y="0"/>
                </a:moveTo>
                <a:lnTo>
                  <a:pt x="0" y="1"/>
                </a:lnTo>
                <a:lnTo>
                  <a:pt x="19" y="124"/>
                </a:lnTo>
                <a:lnTo>
                  <a:pt x="22" y="125"/>
                </a:lnTo>
                <a:lnTo>
                  <a:pt x="59" y="18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94" name="Freeform 148"/>
          <p:cNvSpPr>
            <a:spLocks/>
          </p:cNvSpPr>
          <p:nvPr/>
        </p:nvSpPr>
        <p:spPr bwMode="auto">
          <a:xfrm>
            <a:off x="1968500" y="2478088"/>
            <a:ext cx="82550" cy="136525"/>
          </a:xfrm>
          <a:custGeom>
            <a:avLst/>
            <a:gdLst>
              <a:gd name="T0" fmla="*/ 2147483646 w 156"/>
              <a:gd name="T1" fmla="*/ 2147483646 h 257"/>
              <a:gd name="T2" fmla="*/ 2147483646 w 156"/>
              <a:gd name="T3" fmla="*/ 2147483646 h 257"/>
              <a:gd name="T4" fmla="*/ 2147483646 w 156"/>
              <a:gd name="T5" fmla="*/ 2147483646 h 257"/>
              <a:gd name="T6" fmla="*/ 0 w 156"/>
              <a:gd name="T7" fmla="*/ 2147483646 h 257"/>
              <a:gd name="T8" fmla="*/ 0 w 156"/>
              <a:gd name="T9" fmla="*/ 2147483646 h 257"/>
              <a:gd name="T10" fmla="*/ 2147483646 w 156"/>
              <a:gd name="T11" fmla="*/ 2147483646 h 257"/>
              <a:gd name="T12" fmla="*/ 2147483646 w 156"/>
              <a:gd name="T13" fmla="*/ 2147483646 h 257"/>
              <a:gd name="T14" fmla="*/ 2147483646 w 156"/>
              <a:gd name="T15" fmla="*/ 0 h 257"/>
              <a:gd name="T16" fmla="*/ 2147483646 w 156"/>
              <a:gd name="T17" fmla="*/ 2147483646 h 257"/>
              <a:gd name="T18" fmla="*/ 2147483646 w 156"/>
              <a:gd name="T19" fmla="*/ 2147483646 h 257"/>
              <a:gd name="T20" fmla="*/ 2147483646 w 156"/>
              <a:gd name="T21" fmla="*/ 2147483646 h 257"/>
              <a:gd name="T22" fmla="*/ 2147483646 w 156"/>
              <a:gd name="T23" fmla="*/ 2147483646 h 257"/>
              <a:gd name="T24" fmla="*/ 2147483646 w 156"/>
              <a:gd name="T25" fmla="*/ 2147483646 h 257"/>
              <a:gd name="T26" fmla="*/ 2147483646 w 156"/>
              <a:gd name="T27" fmla="*/ 2147483646 h 25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6" h="257">
                <a:moveTo>
                  <a:pt x="56" y="257"/>
                </a:moveTo>
                <a:lnTo>
                  <a:pt x="20" y="205"/>
                </a:lnTo>
                <a:lnTo>
                  <a:pt x="20" y="204"/>
                </a:lnTo>
                <a:lnTo>
                  <a:pt x="0" y="80"/>
                </a:lnTo>
                <a:lnTo>
                  <a:pt x="0" y="78"/>
                </a:lnTo>
                <a:lnTo>
                  <a:pt x="11" y="4"/>
                </a:lnTo>
                <a:lnTo>
                  <a:pt x="12" y="1"/>
                </a:lnTo>
                <a:lnTo>
                  <a:pt x="17" y="0"/>
                </a:lnTo>
                <a:lnTo>
                  <a:pt x="92" y="6"/>
                </a:lnTo>
                <a:lnTo>
                  <a:pt x="103" y="11"/>
                </a:lnTo>
                <a:lnTo>
                  <a:pt x="137" y="77"/>
                </a:lnTo>
                <a:lnTo>
                  <a:pt x="156" y="181"/>
                </a:lnTo>
                <a:lnTo>
                  <a:pt x="156" y="184"/>
                </a:lnTo>
                <a:lnTo>
                  <a:pt x="149" y="24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95" name="Freeform 149"/>
          <p:cNvSpPr>
            <a:spLocks/>
          </p:cNvSpPr>
          <p:nvPr/>
        </p:nvSpPr>
        <p:spPr bwMode="auto">
          <a:xfrm>
            <a:off x="2052638" y="2454275"/>
            <a:ext cx="33337" cy="165100"/>
          </a:xfrm>
          <a:custGeom>
            <a:avLst/>
            <a:gdLst>
              <a:gd name="T0" fmla="*/ 2147483646 w 64"/>
              <a:gd name="T1" fmla="*/ 2147483646 h 312"/>
              <a:gd name="T2" fmla="*/ 2147483646 w 64"/>
              <a:gd name="T3" fmla="*/ 2147483646 h 312"/>
              <a:gd name="T4" fmla="*/ 2147483646 w 64"/>
              <a:gd name="T5" fmla="*/ 2147483646 h 312"/>
              <a:gd name="T6" fmla="*/ 2147483646 w 64"/>
              <a:gd name="T7" fmla="*/ 0 h 312"/>
              <a:gd name="T8" fmla="*/ 0 w 64"/>
              <a:gd name="T9" fmla="*/ 0 h 3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4" h="312">
                <a:moveTo>
                  <a:pt x="64" y="312"/>
                </a:moveTo>
                <a:lnTo>
                  <a:pt x="3" y="9"/>
                </a:lnTo>
                <a:lnTo>
                  <a:pt x="3" y="4"/>
                </a:lnTo>
                <a:lnTo>
                  <a:pt x="1" y="0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96" name="Freeform 150"/>
          <p:cNvSpPr>
            <a:spLocks/>
          </p:cNvSpPr>
          <p:nvPr/>
        </p:nvSpPr>
        <p:spPr bwMode="auto">
          <a:xfrm>
            <a:off x="2014538" y="2471738"/>
            <a:ext cx="41275" cy="9525"/>
          </a:xfrm>
          <a:custGeom>
            <a:avLst/>
            <a:gdLst>
              <a:gd name="T0" fmla="*/ 2147483646 w 78"/>
              <a:gd name="T1" fmla="*/ 2147483646 h 18"/>
              <a:gd name="T2" fmla="*/ 2147483646 w 78"/>
              <a:gd name="T3" fmla="*/ 0 h 18"/>
              <a:gd name="T4" fmla="*/ 0 w 78"/>
              <a:gd name="T5" fmla="*/ 2147483646 h 18"/>
              <a:gd name="T6" fmla="*/ 2147483646 w 78"/>
              <a:gd name="T7" fmla="*/ 2147483646 h 1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8" h="18">
                <a:moveTo>
                  <a:pt x="78" y="7"/>
                </a:moveTo>
                <a:lnTo>
                  <a:pt x="5" y="0"/>
                </a:lnTo>
                <a:lnTo>
                  <a:pt x="0" y="3"/>
                </a:lnTo>
                <a:lnTo>
                  <a:pt x="8" y="1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97" name="Freeform 151"/>
          <p:cNvSpPr>
            <a:spLocks/>
          </p:cNvSpPr>
          <p:nvPr/>
        </p:nvSpPr>
        <p:spPr bwMode="auto">
          <a:xfrm>
            <a:off x="1962150" y="2466975"/>
            <a:ext cx="52388" cy="6350"/>
          </a:xfrm>
          <a:custGeom>
            <a:avLst/>
            <a:gdLst>
              <a:gd name="T0" fmla="*/ 2147483646 w 101"/>
              <a:gd name="T1" fmla="*/ 2147483646 h 13"/>
              <a:gd name="T2" fmla="*/ 2147483646 w 101"/>
              <a:gd name="T3" fmla="*/ 2147483646 h 13"/>
              <a:gd name="T4" fmla="*/ 0 w 101"/>
              <a:gd name="T5" fmla="*/ 0 h 1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1" h="13">
                <a:moveTo>
                  <a:pt x="101" y="13"/>
                </a:moveTo>
                <a:lnTo>
                  <a:pt x="90" y="8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98" name="Freeform 152"/>
          <p:cNvSpPr>
            <a:spLocks/>
          </p:cNvSpPr>
          <p:nvPr/>
        </p:nvSpPr>
        <p:spPr bwMode="auto">
          <a:xfrm>
            <a:off x="1955800" y="2481263"/>
            <a:ext cx="9525" cy="41275"/>
          </a:xfrm>
          <a:custGeom>
            <a:avLst/>
            <a:gdLst>
              <a:gd name="T0" fmla="*/ 2147483646 w 17"/>
              <a:gd name="T1" fmla="*/ 0 h 78"/>
              <a:gd name="T2" fmla="*/ 2147483646 w 17"/>
              <a:gd name="T3" fmla="*/ 2147483646 h 78"/>
              <a:gd name="T4" fmla="*/ 0 w 17"/>
              <a:gd name="T5" fmla="*/ 2147483646 h 78"/>
              <a:gd name="T6" fmla="*/ 2147483646 w 17"/>
              <a:gd name="T7" fmla="*/ 2147483646 h 78"/>
              <a:gd name="T8" fmla="*/ 2147483646 w 17"/>
              <a:gd name="T9" fmla="*/ 2147483646 h 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" h="78">
                <a:moveTo>
                  <a:pt x="15" y="0"/>
                </a:moveTo>
                <a:lnTo>
                  <a:pt x="12" y="2"/>
                </a:lnTo>
                <a:lnTo>
                  <a:pt x="0" y="76"/>
                </a:lnTo>
                <a:lnTo>
                  <a:pt x="4" y="78"/>
                </a:lnTo>
                <a:lnTo>
                  <a:pt x="17" y="7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99" name="Freeform 153"/>
          <p:cNvSpPr>
            <a:spLocks/>
          </p:cNvSpPr>
          <p:nvPr/>
        </p:nvSpPr>
        <p:spPr bwMode="auto">
          <a:xfrm>
            <a:off x="1963738" y="2478088"/>
            <a:ext cx="9525" cy="3175"/>
          </a:xfrm>
          <a:custGeom>
            <a:avLst/>
            <a:gdLst>
              <a:gd name="T0" fmla="*/ 2147483646 w 18"/>
              <a:gd name="T1" fmla="*/ 2147483646 h 4"/>
              <a:gd name="T2" fmla="*/ 0 w 18"/>
              <a:gd name="T3" fmla="*/ 2147483646 h 4"/>
              <a:gd name="T4" fmla="*/ 2147483646 w 18"/>
              <a:gd name="T5" fmla="*/ 2147483646 h 4"/>
              <a:gd name="T6" fmla="*/ 2147483646 w 18"/>
              <a:gd name="T7" fmla="*/ 0 h 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" h="4">
                <a:moveTo>
                  <a:pt x="1" y="4"/>
                </a:moveTo>
                <a:lnTo>
                  <a:pt x="0" y="4"/>
                </a:lnTo>
                <a:lnTo>
                  <a:pt x="1" y="4"/>
                </a:lnTo>
                <a:lnTo>
                  <a:pt x="18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00" name="Line 154"/>
          <p:cNvSpPr>
            <a:spLocks noChangeShapeType="1"/>
          </p:cNvSpPr>
          <p:nvPr/>
        </p:nvSpPr>
        <p:spPr bwMode="auto">
          <a:xfrm flipH="1">
            <a:off x="1970088" y="2586038"/>
            <a:ext cx="7937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01" name="Freeform 155"/>
          <p:cNvSpPr>
            <a:spLocks/>
          </p:cNvSpPr>
          <p:nvPr/>
        </p:nvSpPr>
        <p:spPr bwMode="auto">
          <a:xfrm>
            <a:off x="1955800" y="2589213"/>
            <a:ext cx="28575" cy="47625"/>
          </a:xfrm>
          <a:custGeom>
            <a:avLst/>
            <a:gdLst>
              <a:gd name="T0" fmla="*/ 2147483646 w 56"/>
              <a:gd name="T1" fmla="*/ 0 h 90"/>
              <a:gd name="T2" fmla="*/ 2147483646 w 56"/>
              <a:gd name="T3" fmla="*/ 2147483646 h 90"/>
              <a:gd name="T4" fmla="*/ 2147483646 w 56"/>
              <a:gd name="T5" fmla="*/ 2147483646 h 90"/>
              <a:gd name="T6" fmla="*/ 0 w 56"/>
              <a:gd name="T7" fmla="*/ 2147483646 h 9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" h="90">
                <a:moveTo>
                  <a:pt x="5" y="0"/>
                </a:moveTo>
                <a:lnTo>
                  <a:pt x="56" y="85"/>
                </a:lnTo>
                <a:lnTo>
                  <a:pt x="54" y="90"/>
                </a:lnTo>
                <a:lnTo>
                  <a:pt x="0" y="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02" name="Line 156"/>
          <p:cNvSpPr>
            <a:spLocks noChangeShapeType="1"/>
          </p:cNvSpPr>
          <p:nvPr/>
        </p:nvSpPr>
        <p:spPr bwMode="auto">
          <a:xfrm flipH="1">
            <a:off x="1857375" y="2647950"/>
            <a:ext cx="68263" cy="6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03" name="Line 157"/>
          <p:cNvSpPr>
            <a:spLocks noChangeShapeType="1"/>
          </p:cNvSpPr>
          <p:nvPr/>
        </p:nvSpPr>
        <p:spPr bwMode="auto">
          <a:xfrm flipH="1" flipV="1">
            <a:off x="1757363" y="2647950"/>
            <a:ext cx="87312" cy="6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04" name="Rectangle 158"/>
          <p:cNvSpPr>
            <a:spLocks noChangeArrowheads="1"/>
          </p:cNvSpPr>
          <p:nvPr/>
        </p:nvSpPr>
        <p:spPr bwMode="auto">
          <a:xfrm>
            <a:off x="1255713" y="2865438"/>
            <a:ext cx="188912" cy="107950"/>
          </a:xfrm>
          <a:prstGeom prst="rect">
            <a:avLst/>
          </a:prstGeom>
          <a:noFill/>
          <a:ln w="47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94305" name="Freeform 159"/>
          <p:cNvSpPr>
            <a:spLocks/>
          </p:cNvSpPr>
          <p:nvPr/>
        </p:nvSpPr>
        <p:spPr bwMode="auto">
          <a:xfrm>
            <a:off x="5767388" y="2538413"/>
            <a:ext cx="6350" cy="9525"/>
          </a:xfrm>
          <a:custGeom>
            <a:avLst/>
            <a:gdLst>
              <a:gd name="T0" fmla="*/ 0 w 13"/>
              <a:gd name="T1" fmla="*/ 2147483646 h 20"/>
              <a:gd name="T2" fmla="*/ 0 w 13"/>
              <a:gd name="T3" fmla="*/ 2147483646 h 20"/>
              <a:gd name="T4" fmla="*/ 0 w 13"/>
              <a:gd name="T5" fmla="*/ 2147483646 h 20"/>
              <a:gd name="T6" fmla="*/ 2147483646 w 13"/>
              <a:gd name="T7" fmla="*/ 2147483646 h 20"/>
              <a:gd name="T8" fmla="*/ 2147483646 w 13"/>
              <a:gd name="T9" fmla="*/ 2147483646 h 20"/>
              <a:gd name="T10" fmla="*/ 2147483646 w 13"/>
              <a:gd name="T11" fmla="*/ 2147483646 h 20"/>
              <a:gd name="T12" fmla="*/ 2147483646 w 13"/>
              <a:gd name="T13" fmla="*/ 2147483646 h 20"/>
              <a:gd name="T14" fmla="*/ 2147483646 w 13"/>
              <a:gd name="T15" fmla="*/ 2147483646 h 20"/>
              <a:gd name="T16" fmla="*/ 2147483646 w 13"/>
              <a:gd name="T17" fmla="*/ 2147483646 h 20"/>
              <a:gd name="T18" fmla="*/ 2147483646 w 13"/>
              <a:gd name="T19" fmla="*/ 2147483646 h 20"/>
              <a:gd name="T20" fmla="*/ 2147483646 w 13"/>
              <a:gd name="T21" fmla="*/ 0 h 2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3" h="20">
                <a:moveTo>
                  <a:pt x="0" y="15"/>
                </a:moveTo>
                <a:lnTo>
                  <a:pt x="0" y="14"/>
                </a:lnTo>
                <a:lnTo>
                  <a:pt x="0" y="15"/>
                </a:lnTo>
                <a:lnTo>
                  <a:pt x="6" y="15"/>
                </a:lnTo>
                <a:lnTo>
                  <a:pt x="6" y="14"/>
                </a:lnTo>
                <a:lnTo>
                  <a:pt x="8" y="14"/>
                </a:lnTo>
                <a:lnTo>
                  <a:pt x="8" y="15"/>
                </a:lnTo>
                <a:lnTo>
                  <a:pt x="12" y="15"/>
                </a:lnTo>
                <a:lnTo>
                  <a:pt x="12" y="14"/>
                </a:lnTo>
                <a:lnTo>
                  <a:pt x="13" y="20"/>
                </a:lnTo>
                <a:lnTo>
                  <a:pt x="12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06" name="Line 160"/>
          <p:cNvSpPr>
            <a:spLocks noChangeShapeType="1"/>
          </p:cNvSpPr>
          <p:nvPr/>
        </p:nvSpPr>
        <p:spPr bwMode="auto">
          <a:xfrm>
            <a:off x="5788025" y="2544763"/>
            <a:ext cx="1588" cy="47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07" name="Freeform 161"/>
          <p:cNvSpPr>
            <a:spLocks/>
          </p:cNvSpPr>
          <p:nvPr/>
        </p:nvSpPr>
        <p:spPr bwMode="auto">
          <a:xfrm>
            <a:off x="5797550" y="2543175"/>
            <a:ext cx="1588" cy="3175"/>
          </a:xfrm>
          <a:custGeom>
            <a:avLst/>
            <a:gdLst>
              <a:gd name="T0" fmla="*/ 2147483646 w 2"/>
              <a:gd name="T1" fmla="*/ 2147483646 h 6"/>
              <a:gd name="T2" fmla="*/ 0 w 2"/>
              <a:gd name="T3" fmla="*/ 0 h 6"/>
              <a:gd name="T4" fmla="*/ 2147483646 w 2"/>
              <a:gd name="T5" fmla="*/ 0 h 6"/>
              <a:gd name="T6" fmla="*/ 2147483646 w 2"/>
              <a:gd name="T7" fmla="*/ 2147483646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" h="6">
                <a:moveTo>
                  <a:pt x="1" y="6"/>
                </a:moveTo>
                <a:lnTo>
                  <a:pt x="0" y="0"/>
                </a:lnTo>
                <a:lnTo>
                  <a:pt x="1" y="0"/>
                </a:lnTo>
                <a:lnTo>
                  <a:pt x="2" y="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08" name="Freeform 162"/>
          <p:cNvSpPr>
            <a:spLocks/>
          </p:cNvSpPr>
          <p:nvPr/>
        </p:nvSpPr>
        <p:spPr bwMode="auto">
          <a:xfrm>
            <a:off x="5807075" y="2543175"/>
            <a:ext cx="1588" cy="3175"/>
          </a:xfrm>
          <a:custGeom>
            <a:avLst/>
            <a:gdLst>
              <a:gd name="T0" fmla="*/ 2147483646 w 4"/>
              <a:gd name="T1" fmla="*/ 2147483646 h 7"/>
              <a:gd name="T2" fmla="*/ 0 w 4"/>
              <a:gd name="T3" fmla="*/ 2147483646 h 7"/>
              <a:gd name="T4" fmla="*/ 2147483646 w 4"/>
              <a:gd name="T5" fmla="*/ 2147483646 h 7"/>
              <a:gd name="T6" fmla="*/ 2147483646 w 4"/>
              <a:gd name="T7" fmla="*/ 2147483646 h 7"/>
              <a:gd name="T8" fmla="*/ 2147483646 w 4"/>
              <a:gd name="T9" fmla="*/ 2147483646 h 7"/>
              <a:gd name="T10" fmla="*/ 2147483646 w 4"/>
              <a:gd name="T11" fmla="*/ 0 h 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" h="7">
                <a:moveTo>
                  <a:pt x="1" y="7"/>
                </a:moveTo>
                <a:lnTo>
                  <a:pt x="0" y="1"/>
                </a:lnTo>
                <a:lnTo>
                  <a:pt x="1" y="1"/>
                </a:lnTo>
                <a:lnTo>
                  <a:pt x="3" y="6"/>
                </a:lnTo>
                <a:lnTo>
                  <a:pt x="4" y="6"/>
                </a:lnTo>
                <a:lnTo>
                  <a:pt x="3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09" name="Freeform 163"/>
          <p:cNvSpPr>
            <a:spLocks/>
          </p:cNvSpPr>
          <p:nvPr/>
        </p:nvSpPr>
        <p:spPr bwMode="auto">
          <a:xfrm>
            <a:off x="5859463" y="2544763"/>
            <a:ext cx="4762" cy="4762"/>
          </a:xfrm>
          <a:custGeom>
            <a:avLst/>
            <a:gdLst>
              <a:gd name="T0" fmla="*/ 0 w 9"/>
              <a:gd name="T1" fmla="*/ 2147483646 h 10"/>
              <a:gd name="T2" fmla="*/ 0 w 9"/>
              <a:gd name="T3" fmla="*/ 2147483646 h 10"/>
              <a:gd name="T4" fmla="*/ 0 w 9"/>
              <a:gd name="T5" fmla="*/ 2147483646 h 10"/>
              <a:gd name="T6" fmla="*/ 0 w 9"/>
              <a:gd name="T7" fmla="*/ 2147483646 h 10"/>
              <a:gd name="T8" fmla="*/ 2147483646 w 9"/>
              <a:gd name="T9" fmla="*/ 0 h 10"/>
              <a:gd name="T10" fmla="*/ 2147483646 w 9"/>
              <a:gd name="T11" fmla="*/ 2147483646 h 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" h="10">
                <a:moveTo>
                  <a:pt x="0" y="2"/>
                </a:moveTo>
                <a:lnTo>
                  <a:pt x="0" y="8"/>
                </a:lnTo>
                <a:lnTo>
                  <a:pt x="0" y="5"/>
                </a:lnTo>
                <a:lnTo>
                  <a:pt x="0" y="2"/>
                </a:lnTo>
                <a:lnTo>
                  <a:pt x="6" y="0"/>
                </a:lnTo>
                <a:lnTo>
                  <a:pt x="9" y="1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10" name="Freeform 164"/>
          <p:cNvSpPr>
            <a:spLocks/>
          </p:cNvSpPr>
          <p:nvPr/>
        </p:nvSpPr>
        <p:spPr bwMode="auto">
          <a:xfrm>
            <a:off x="5876925" y="2540000"/>
            <a:ext cx="1588" cy="11113"/>
          </a:xfrm>
          <a:custGeom>
            <a:avLst/>
            <a:gdLst>
              <a:gd name="T0" fmla="*/ 0 w 1588"/>
              <a:gd name="T1" fmla="*/ 2147483646 h 20"/>
              <a:gd name="T2" fmla="*/ 0 w 1588"/>
              <a:gd name="T3" fmla="*/ 0 h 20"/>
              <a:gd name="T4" fmla="*/ 0 w 1588"/>
              <a:gd name="T5" fmla="*/ 2147483646 h 20"/>
              <a:gd name="T6" fmla="*/ 0 w 1588"/>
              <a:gd name="T7" fmla="*/ 2147483646 h 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88" h="20">
                <a:moveTo>
                  <a:pt x="0" y="20"/>
                </a:moveTo>
                <a:lnTo>
                  <a:pt x="0" y="0"/>
                </a:lnTo>
                <a:lnTo>
                  <a:pt x="0" y="6"/>
                </a:lnTo>
                <a:lnTo>
                  <a:pt x="0" y="2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11" name="Line 165"/>
          <p:cNvSpPr>
            <a:spLocks noChangeShapeType="1"/>
          </p:cNvSpPr>
          <p:nvPr/>
        </p:nvSpPr>
        <p:spPr bwMode="auto">
          <a:xfrm flipV="1">
            <a:off x="5883275" y="2541588"/>
            <a:ext cx="1588" cy="793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12" name="Freeform 166"/>
          <p:cNvSpPr>
            <a:spLocks/>
          </p:cNvSpPr>
          <p:nvPr/>
        </p:nvSpPr>
        <p:spPr bwMode="auto">
          <a:xfrm>
            <a:off x="5892800" y="2540000"/>
            <a:ext cx="3175" cy="11113"/>
          </a:xfrm>
          <a:custGeom>
            <a:avLst/>
            <a:gdLst>
              <a:gd name="T0" fmla="*/ 2147483646 w 5"/>
              <a:gd name="T1" fmla="*/ 2147483646 h 21"/>
              <a:gd name="T2" fmla="*/ 2147483646 w 5"/>
              <a:gd name="T3" fmla="*/ 2147483646 h 21"/>
              <a:gd name="T4" fmla="*/ 2147483646 w 5"/>
              <a:gd name="T5" fmla="*/ 2147483646 h 21"/>
              <a:gd name="T6" fmla="*/ 2147483646 w 5"/>
              <a:gd name="T7" fmla="*/ 2147483646 h 21"/>
              <a:gd name="T8" fmla="*/ 0 w 5"/>
              <a:gd name="T9" fmla="*/ 2147483646 h 21"/>
              <a:gd name="T10" fmla="*/ 0 w 5"/>
              <a:gd name="T11" fmla="*/ 0 h 2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" h="21">
                <a:moveTo>
                  <a:pt x="5" y="5"/>
                </a:moveTo>
                <a:lnTo>
                  <a:pt x="5" y="11"/>
                </a:lnTo>
                <a:lnTo>
                  <a:pt x="3" y="7"/>
                </a:lnTo>
                <a:lnTo>
                  <a:pt x="3" y="21"/>
                </a:lnTo>
                <a:lnTo>
                  <a:pt x="0" y="19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13" name="Freeform 167"/>
          <p:cNvSpPr>
            <a:spLocks/>
          </p:cNvSpPr>
          <p:nvPr/>
        </p:nvSpPr>
        <p:spPr bwMode="auto">
          <a:xfrm>
            <a:off x="5900738" y="2543175"/>
            <a:ext cx="1587" cy="3175"/>
          </a:xfrm>
          <a:custGeom>
            <a:avLst/>
            <a:gdLst>
              <a:gd name="T0" fmla="*/ 0 w 3"/>
              <a:gd name="T1" fmla="*/ 0 h 8"/>
              <a:gd name="T2" fmla="*/ 0 w 3"/>
              <a:gd name="T3" fmla="*/ 2147483646 h 8"/>
              <a:gd name="T4" fmla="*/ 2147483646 w 3"/>
              <a:gd name="T5" fmla="*/ 2147483646 h 8"/>
              <a:gd name="T6" fmla="*/ 2147483646 w 3"/>
              <a:gd name="T7" fmla="*/ 2147483646 h 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" h="8">
                <a:moveTo>
                  <a:pt x="0" y="0"/>
                </a:moveTo>
                <a:lnTo>
                  <a:pt x="0" y="7"/>
                </a:lnTo>
                <a:lnTo>
                  <a:pt x="3" y="8"/>
                </a:lnTo>
                <a:lnTo>
                  <a:pt x="3" y="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14" name="Freeform 168"/>
          <p:cNvSpPr>
            <a:spLocks/>
          </p:cNvSpPr>
          <p:nvPr/>
        </p:nvSpPr>
        <p:spPr bwMode="auto">
          <a:xfrm>
            <a:off x="5964238" y="2538413"/>
            <a:ext cx="11112" cy="11112"/>
          </a:xfrm>
          <a:custGeom>
            <a:avLst/>
            <a:gdLst>
              <a:gd name="T0" fmla="*/ 2147483646 w 21"/>
              <a:gd name="T1" fmla="*/ 2147483646 h 22"/>
              <a:gd name="T2" fmla="*/ 0 w 21"/>
              <a:gd name="T3" fmla="*/ 2147483646 h 22"/>
              <a:gd name="T4" fmla="*/ 2147483646 w 21"/>
              <a:gd name="T5" fmla="*/ 2147483646 h 22"/>
              <a:gd name="T6" fmla="*/ 2147483646 w 21"/>
              <a:gd name="T7" fmla="*/ 2147483646 h 22"/>
              <a:gd name="T8" fmla="*/ 2147483646 w 21"/>
              <a:gd name="T9" fmla="*/ 2147483646 h 22"/>
              <a:gd name="T10" fmla="*/ 2147483646 w 21"/>
              <a:gd name="T11" fmla="*/ 2147483646 h 22"/>
              <a:gd name="T12" fmla="*/ 2147483646 w 21"/>
              <a:gd name="T13" fmla="*/ 2147483646 h 22"/>
              <a:gd name="T14" fmla="*/ 2147483646 w 21"/>
              <a:gd name="T15" fmla="*/ 0 h 2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" h="22">
                <a:moveTo>
                  <a:pt x="2" y="8"/>
                </a:moveTo>
                <a:lnTo>
                  <a:pt x="0" y="21"/>
                </a:lnTo>
                <a:lnTo>
                  <a:pt x="13" y="22"/>
                </a:lnTo>
                <a:lnTo>
                  <a:pt x="14" y="3"/>
                </a:lnTo>
                <a:lnTo>
                  <a:pt x="13" y="8"/>
                </a:lnTo>
                <a:lnTo>
                  <a:pt x="13" y="14"/>
                </a:lnTo>
                <a:lnTo>
                  <a:pt x="20" y="14"/>
                </a:lnTo>
                <a:lnTo>
                  <a:pt x="21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15" name="Freeform 169"/>
          <p:cNvSpPr>
            <a:spLocks/>
          </p:cNvSpPr>
          <p:nvPr/>
        </p:nvSpPr>
        <p:spPr bwMode="auto">
          <a:xfrm>
            <a:off x="5981700" y="2541588"/>
            <a:ext cx="1588" cy="11112"/>
          </a:xfrm>
          <a:custGeom>
            <a:avLst/>
            <a:gdLst>
              <a:gd name="T0" fmla="*/ 2147483646 w 4"/>
              <a:gd name="T1" fmla="*/ 0 h 23"/>
              <a:gd name="T2" fmla="*/ 2147483646 w 4"/>
              <a:gd name="T3" fmla="*/ 2147483646 h 23"/>
              <a:gd name="T4" fmla="*/ 2147483646 w 4"/>
              <a:gd name="T5" fmla="*/ 2147483646 h 23"/>
              <a:gd name="T6" fmla="*/ 0 w 4"/>
              <a:gd name="T7" fmla="*/ 2147483646 h 2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" h="23">
                <a:moveTo>
                  <a:pt x="4" y="0"/>
                </a:moveTo>
                <a:lnTo>
                  <a:pt x="2" y="15"/>
                </a:lnTo>
                <a:lnTo>
                  <a:pt x="2" y="4"/>
                </a:lnTo>
                <a:lnTo>
                  <a:pt x="0" y="2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16" name="Freeform 170"/>
          <p:cNvSpPr>
            <a:spLocks/>
          </p:cNvSpPr>
          <p:nvPr/>
        </p:nvSpPr>
        <p:spPr bwMode="auto">
          <a:xfrm>
            <a:off x="6000750" y="2541588"/>
            <a:ext cx="7938" cy="6350"/>
          </a:xfrm>
          <a:custGeom>
            <a:avLst/>
            <a:gdLst>
              <a:gd name="T0" fmla="*/ 0 w 15"/>
              <a:gd name="T1" fmla="*/ 2147483646 h 14"/>
              <a:gd name="T2" fmla="*/ 2147483646 w 15"/>
              <a:gd name="T3" fmla="*/ 0 h 14"/>
              <a:gd name="T4" fmla="*/ 2147483646 w 15"/>
              <a:gd name="T5" fmla="*/ 2147483646 h 14"/>
              <a:gd name="T6" fmla="*/ 2147483646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5" h="14">
                <a:moveTo>
                  <a:pt x="0" y="8"/>
                </a:moveTo>
                <a:lnTo>
                  <a:pt x="9" y="0"/>
                </a:lnTo>
                <a:lnTo>
                  <a:pt x="10" y="8"/>
                </a:lnTo>
                <a:lnTo>
                  <a:pt x="9" y="14"/>
                </a:lnTo>
                <a:lnTo>
                  <a:pt x="11" y="9"/>
                </a:lnTo>
                <a:lnTo>
                  <a:pt x="15" y="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17" name="Freeform 171"/>
          <p:cNvSpPr>
            <a:spLocks/>
          </p:cNvSpPr>
          <p:nvPr/>
        </p:nvSpPr>
        <p:spPr bwMode="auto">
          <a:xfrm>
            <a:off x="6021388" y="2544763"/>
            <a:ext cx="4762" cy="1587"/>
          </a:xfrm>
          <a:custGeom>
            <a:avLst/>
            <a:gdLst>
              <a:gd name="T0" fmla="*/ 2147483646 w 8"/>
              <a:gd name="T1" fmla="*/ 2147483646 h 4"/>
              <a:gd name="T2" fmla="*/ 0 w 8"/>
              <a:gd name="T3" fmla="*/ 2147483646 h 4"/>
              <a:gd name="T4" fmla="*/ 2147483646 w 8"/>
              <a:gd name="T5" fmla="*/ 2147483646 h 4"/>
              <a:gd name="T6" fmla="*/ 2147483646 w 8"/>
              <a:gd name="T7" fmla="*/ 2147483646 h 4"/>
              <a:gd name="T8" fmla="*/ 2147483646 w 8"/>
              <a:gd name="T9" fmla="*/ 2147483646 h 4"/>
              <a:gd name="T10" fmla="*/ 2147483646 w 8"/>
              <a:gd name="T11" fmla="*/ 0 h 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" h="4">
                <a:moveTo>
                  <a:pt x="2" y="2"/>
                </a:moveTo>
                <a:lnTo>
                  <a:pt x="0" y="4"/>
                </a:lnTo>
                <a:lnTo>
                  <a:pt x="2" y="4"/>
                </a:lnTo>
                <a:lnTo>
                  <a:pt x="7" y="2"/>
                </a:lnTo>
                <a:lnTo>
                  <a:pt x="5" y="2"/>
                </a:lnTo>
                <a:lnTo>
                  <a:pt x="8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18" name="Freeform 172"/>
          <p:cNvSpPr>
            <a:spLocks/>
          </p:cNvSpPr>
          <p:nvPr/>
        </p:nvSpPr>
        <p:spPr bwMode="auto">
          <a:xfrm>
            <a:off x="6045200" y="2544763"/>
            <a:ext cx="4763" cy="1587"/>
          </a:xfrm>
          <a:custGeom>
            <a:avLst/>
            <a:gdLst>
              <a:gd name="T0" fmla="*/ 0 w 11"/>
              <a:gd name="T1" fmla="*/ 0 h 5"/>
              <a:gd name="T2" fmla="*/ 2147483646 w 11"/>
              <a:gd name="T3" fmla="*/ 2147483646 h 5"/>
              <a:gd name="T4" fmla="*/ 2147483646 w 11"/>
              <a:gd name="T5" fmla="*/ 2147483646 h 5"/>
              <a:gd name="T6" fmla="*/ 2147483646 w 11"/>
              <a:gd name="T7" fmla="*/ 2147483646 h 5"/>
              <a:gd name="T8" fmla="*/ 2147483646 w 11"/>
              <a:gd name="T9" fmla="*/ 2147483646 h 5"/>
              <a:gd name="T10" fmla="*/ 2147483646 w 11"/>
              <a:gd name="T11" fmla="*/ 2147483646 h 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" h="5">
                <a:moveTo>
                  <a:pt x="0" y="0"/>
                </a:moveTo>
                <a:lnTo>
                  <a:pt x="7" y="3"/>
                </a:lnTo>
                <a:lnTo>
                  <a:pt x="3" y="2"/>
                </a:lnTo>
                <a:lnTo>
                  <a:pt x="7" y="3"/>
                </a:lnTo>
                <a:lnTo>
                  <a:pt x="11" y="5"/>
                </a:lnTo>
                <a:lnTo>
                  <a:pt x="7" y="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19" name="Line 173"/>
          <p:cNvSpPr>
            <a:spLocks noChangeShapeType="1"/>
          </p:cNvSpPr>
          <p:nvPr/>
        </p:nvSpPr>
        <p:spPr bwMode="auto">
          <a:xfrm flipH="1" flipV="1">
            <a:off x="6046788" y="2536825"/>
            <a:ext cx="3175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20" name="Freeform 174"/>
          <p:cNvSpPr>
            <a:spLocks/>
          </p:cNvSpPr>
          <p:nvPr/>
        </p:nvSpPr>
        <p:spPr bwMode="auto">
          <a:xfrm>
            <a:off x="6046788" y="2590800"/>
            <a:ext cx="3175" cy="1588"/>
          </a:xfrm>
          <a:custGeom>
            <a:avLst/>
            <a:gdLst>
              <a:gd name="T0" fmla="*/ 0 w 7"/>
              <a:gd name="T1" fmla="*/ 2147483646 h 3"/>
              <a:gd name="T2" fmla="*/ 2147483646 w 7"/>
              <a:gd name="T3" fmla="*/ 2147483646 h 3"/>
              <a:gd name="T4" fmla="*/ 2147483646 w 7"/>
              <a:gd name="T5" fmla="*/ 2147483646 h 3"/>
              <a:gd name="T6" fmla="*/ 2147483646 w 7"/>
              <a:gd name="T7" fmla="*/ 0 h 3"/>
              <a:gd name="T8" fmla="*/ 2147483646 w 7"/>
              <a:gd name="T9" fmla="*/ 2147483646 h 3"/>
              <a:gd name="T10" fmla="*/ 2147483646 w 7"/>
              <a:gd name="T11" fmla="*/ 2147483646 h 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" h="3">
                <a:moveTo>
                  <a:pt x="0" y="2"/>
                </a:moveTo>
                <a:lnTo>
                  <a:pt x="5" y="2"/>
                </a:lnTo>
                <a:lnTo>
                  <a:pt x="3" y="2"/>
                </a:lnTo>
                <a:lnTo>
                  <a:pt x="7" y="0"/>
                </a:lnTo>
                <a:lnTo>
                  <a:pt x="7" y="2"/>
                </a:lnTo>
                <a:lnTo>
                  <a:pt x="3" y="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21" name="Freeform 175"/>
          <p:cNvSpPr>
            <a:spLocks/>
          </p:cNvSpPr>
          <p:nvPr/>
        </p:nvSpPr>
        <p:spPr bwMode="auto">
          <a:xfrm>
            <a:off x="6046788" y="2601913"/>
            <a:ext cx="4762" cy="3175"/>
          </a:xfrm>
          <a:custGeom>
            <a:avLst/>
            <a:gdLst>
              <a:gd name="T0" fmla="*/ 2147483646 w 10"/>
              <a:gd name="T1" fmla="*/ 2147483646 h 6"/>
              <a:gd name="T2" fmla="*/ 2147483646 w 10"/>
              <a:gd name="T3" fmla="*/ 0 h 6"/>
              <a:gd name="T4" fmla="*/ 2147483646 w 10"/>
              <a:gd name="T5" fmla="*/ 2147483646 h 6"/>
              <a:gd name="T6" fmla="*/ 2147483646 w 10"/>
              <a:gd name="T7" fmla="*/ 2147483646 h 6"/>
              <a:gd name="T8" fmla="*/ 0 w 10"/>
              <a:gd name="T9" fmla="*/ 2147483646 h 6"/>
              <a:gd name="T10" fmla="*/ 2147483646 w 10"/>
              <a:gd name="T11" fmla="*/ 2147483646 h 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" h="6">
                <a:moveTo>
                  <a:pt x="4" y="2"/>
                </a:moveTo>
                <a:lnTo>
                  <a:pt x="10" y="0"/>
                </a:lnTo>
                <a:lnTo>
                  <a:pt x="10" y="3"/>
                </a:lnTo>
                <a:lnTo>
                  <a:pt x="1" y="6"/>
                </a:lnTo>
                <a:lnTo>
                  <a:pt x="0" y="3"/>
                </a:lnTo>
                <a:lnTo>
                  <a:pt x="6" y="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22" name="Line 176"/>
          <p:cNvSpPr>
            <a:spLocks noChangeShapeType="1"/>
          </p:cNvSpPr>
          <p:nvPr/>
        </p:nvSpPr>
        <p:spPr bwMode="auto">
          <a:xfrm flipH="1">
            <a:off x="6048375" y="2633663"/>
            <a:ext cx="1588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23" name="Line 177"/>
          <p:cNvSpPr>
            <a:spLocks noChangeShapeType="1"/>
          </p:cNvSpPr>
          <p:nvPr/>
        </p:nvSpPr>
        <p:spPr bwMode="auto">
          <a:xfrm flipH="1">
            <a:off x="6048375" y="2646363"/>
            <a:ext cx="1588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24" name="Line 178"/>
          <p:cNvSpPr>
            <a:spLocks noChangeShapeType="1"/>
          </p:cNvSpPr>
          <p:nvPr/>
        </p:nvSpPr>
        <p:spPr bwMode="auto">
          <a:xfrm>
            <a:off x="6048375" y="2660650"/>
            <a:ext cx="1588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25" name="Line 179"/>
          <p:cNvSpPr>
            <a:spLocks noChangeShapeType="1"/>
          </p:cNvSpPr>
          <p:nvPr/>
        </p:nvSpPr>
        <p:spPr bwMode="auto">
          <a:xfrm>
            <a:off x="6008688" y="2628900"/>
            <a:ext cx="111125" cy="142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26" name="Freeform 180"/>
          <p:cNvSpPr>
            <a:spLocks/>
          </p:cNvSpPr>
          <p:nvPr/>
        </p:nvSpPr>
        <p:spPr bwMode="auto">
          <a:xfrm>
            <a:off x="6022975" y="2457450"/>
            <a:ext cx="127000" cy="12700"/>
          </a:xfrm>
          <a:custGeom>
            <a:avLst/>
            <a:gdLst>
              <a:gd name="T0" fmla="*/ 2147483646 w 241"/>
              <a:gd name="T1" fmla="*/ 2147483646 h 26"/>
              <a:gd name="T2" fmla="*/ 2147483646 w 241"/>
              <a:gd name="T3" fmla="*/ 0 h 26"/>
              <a:gd name="T4" fmla="*/ 2147483646 w 241"/>
              <a:gd name="T5" fmla="*/ 2147483646 h 26"/>
              <a:gd name="T6" fmla="*/ 2147483646 w 241"/>
              <a:gd name="T7" fmla="*/ 2147483646 h 26"/>
              <a:gd name="T8" fmla="*/ 2147483646 w 241"/>
              <a:gd name="T9" fmla="*/ 2147483646 h 26"/>
              <a:gd name="T10" fmla="*/ 2147483646 w 241"/>
              <a:gd name="T11" fmla="*/ 2147483646 h 26"/>
              <a:gd name="T12" fmla="*/ 2147483646 w 241"/>
              <a:gd name="T13" fmla="*/ 2147483646 h 26"/>
              <a:gd name="T14" fmla="*/ 0 w 241"/>
              <a:gd name="T15" fmla="*/ 2147483646 h 2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41" h="26">
                <a:moveTo>
                  <a:pt x="241" y="26"/>
                </a:moveTo>
                <a:lnTo>
                  <a:pt x="29" y="0"/>
                </a:lnTo>
                <a:lnTo>
                  <a:pt x="23" y="2"/>
                </a:lnTo>
                <a:lnTo>
                  <a:pt x="15" y="5"/>
                </a:lnTo>
                <a:lnTo>
                  <a:pt x="22" y="3"/>
                </a:lnTo>
                <a:lnTo>
                  <a:pt x="9" y="7"/>
                </a:lnTo>
                <a:lnTo>
                  <a:pt x="5" y="2"/>
                </a:lnTo>
                <a:lnTo>
                  <a:pt x="0" y="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27" name="Line 181"/>
          <p:cNvSpPr>
            <a:spLocks noChangeShapeType="1"/>
          </p:cNvSpPr>
          <p:nvPr/>
        </p:nvSpPr>
        <p:spPr bwMode="auto">
          <a:xfrm flipH="1" flipV="1">
            <a:off x="5961063" y="2454275"/>
            <a:ext cx="55562" cy="79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28" name="Freeform 182"/>
          <p:cNvSpPr>
            <a:spLocks/>
          </p:cNvSpPr>
          <p:nvPr/>
        </p:nvSpPr>
        <p:spPr bwMode="auto">
          <a:xfrm>
            <a:off x="5926138" y="2457450"/>
            <a:ext cx="19050" cy="3175"/>
          </a:xfrm>
          <a:custGeom>
            <a:avLst/>
            <a:gdLst>
              <a:gd name="T0" fmla="*/ 2147483646 w 36"/>
              <a:gd name="T1" fmla="*/ 2147483646 h 7"/>
              <a:gd name="T2" fmla="*/ 2147483646 w 36"/>
              <a:gd name="T3" fmla="*/ 2147483646 h 7"/>
              <a:gd name="T4" fmla="*/ 2147483646 w 36"/>
              <a:gd name="T5" fmla="*/ 2147483646 h 7"/>
              <a:gd name="T6" fmla="*/ 2147483646 w 36"/>
              <a:gd name="T7" fmla="*/ 2147483646 h 7"/>
              <a:gd name="T8" fmla="*/ 2147483646 w 36"/>
              <a:gd name="T9" fmla="*/ 2147483646 h 7"/>
              <a:gd name="T10" fmla="*/ 2147483646 w 36"/>
              <a:gd name="T11" fmla="*/ 2147483646 h 7"/>
              <a:gd name="T12" fmla="*/ 2147483646 w 36"/>
              <a:gd name="T13" fmla="*/ 2147483646 h 7"/>
              <a:gd name="T14" fmla="*/ 2147483646 w 36"/>
              <a:gd name="T15" fmla="*/ 2147483646 h 7"/>
              <a:gd name="T16" fmla="*/ 0 w 36"/>
              <a:gd name="T17" fmla="*/ 2147483646 h 7"/>
              <a:gd name="T18" fmla="*/ 2147483646 w 36"/>
              <a:gd name="T19" fmla="*/ 0 h 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6" h="7">
                <a:moveTo>
                  <a:pt x="36" y="1"/>
                </a:moveTo>
                <a:lnTo>
                  <a:pt x="32" y="2"/>
                </a:lnTo>
                <a:lnTo>
                  <a:pt x="31" y="1"/>
                </a:lnTo>
                <a:lnTo>
                  <a:pt x="27" y="4"/>
                </a:lnTo>
                <a:lnTo>
                  <a:pt x="26" y="2"/>
                </a:lnTo>
                <a:lnTo>
                  <a:pt x="30" y="1"/>
                </a:lnTo>
                <a:lnTo>
                  <a:pt x="15" y="1"/>
                </a:lnTo>
                <a:lnTo>
                  <a:pt x="7" y="6"/>
                </a:lnTo>
                <a:lnTo>
                  <a:pt x="0" y="7"/>
                </a:lnTo>
                <a:lnTo>
                  <a:pt x="1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29" name="Line 183"/>
          <p:cNvSpPr>
            <a:spLocks noChangeShapeType="1"/>
          </p:cNvSpPr>
          <p:nvPr/>
        </p:nvSpPr>
        <p:spPr bwMode="auto">
          <a:xfrm flipH="1">
            <a:off x="5913438" y="2457450"/>
            <a:ext cx="3175" cy="31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30" name="Freeform 184"/>
          <p:cNvSpPr>
            <a:spLocks/>
          </p:cNvSpPr>
          <p:nvPr/>
        </p:nvSpPr>
        <p:spPr bwMode="auto">
          <a:xfrm>
            <a:off x="5903913" y="2454275"/>
            <a:ext cx="7937" cy="9525"/>
          </a:xfrm>
          <a:custGeom>
            <a:avLst/>
            <a:gdLst>
              <a:gd name="T0" fmla="*/ 2147483646 w 14"/>
              <a:gd name="T1" fmla="*/ 0 h 16"/>
              <a:gd name="T2" fmla="*/ 2147483646 w 14"/>
              <a:gd name="T3" fmla="*/ 2147483646 h 16"/>
              <a:gd name="T4" fmla="*/ 2147483646 w 14"/>
              <a:gd name="T5" fmla="*/ 2147483646 h 16"/>
              <a:gd name="T6" fmla="*/ 0 w 14"/>
              <a:gd name="T7" fmla="*/ 2147483646 h 1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" h="16">
                <a:moveTo>
                  <a:pt x="14" y="0"/>
                </a:moveTo>
                <a:lnTo>
                  <a:pt x="4" y="9"/>
                </a:lnTo>
                <a:lnTo>
                  <a:pt x="8" y="4"/>
                </a:lnTo>
                <a:lnTo>
                  <a:pt x="0" y="1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31" name="Freeform 185"/>
          <p:cNvSpPr>
            <a:spLocks/>
          </p:cNvSpPr>
          <p:nvPr/>
        </p:nvSpPr>
        <p:spPr bwMode="auto">
          <a:xfrm>
            <a:off x="5822950" y="2430463"/>
            <a:ext cx="125413" cy="14287"/>
          </a:xfrm>
          <a:custGeom>
            <a:avLst/>
            <a:gdLst>
              <a:gd name="T0" fmla="*/ 2147483646 w 238"/>
              <a:gd name="T1" fmla="*/ 0 h 28"/>
              <a:gd name="T2" fmla="*/ 2147483646 w 238"/>
              <a:gd name="T3" fmla="*/ 0 h 28"/>
              <a:gd name="T4" fmla="*/ 2147483646 w 238"/>
              <a:gd name="T5" fmla="*/ 0 h 28"/>
              <a:gd name="T6" fmla="*/ 2147483646 w 238"/>
              <a:gd name="T7" fmla="*/ 0 h 28"/>
              <a:gd name="T8" fmla="*/ 2147483646 w 238"/>
              <a:gd name="T9" fmla="*/ 2147483646 h 28"/>
              <a:gd name="T10" fmla="*/ 2147483646 w 238"/>
              <a:gd name="T11" fmla="*/ 2147483646 h 28"/>
              <a:gd name="T12" fmla="*/ 2147483646 w 238"/>
              <a:gd name="T13" fmla="*/ 2147483646 h 28"/>
              <a:gd name="T14" fmla="*/ 0 w 238"/>
              <a:gd name="T15" fmla="*/ 2147483646 h 28"/>
              <a:gd name="T16" fmla="*/ 2147483646 w 238"/>
              <a:gd name="T17" fmla="*/ 2147483646 h 28"/>
              <a:gd name="T18" fmla="*/ 2147483646 w 238"/>
              <a:gd name="T19" fmla="*/ 2147483646 h 28"/>
              <a:gd name="T20" fmla="*/ 2147483646 w 238"/>
              <a:gd name="T21" fmla="*/ 2147483646 h 28"/>
              <a:gd name="T22" fmla="*/ 2147483646 w 238"/>
              <a:gd name="T23" fmla="*/ 2147483646 h 28"/>
              <a:gd name="T24" fmla="*/ 2147483646 w 238"/>
              <a:gd name="T25" fmla="*/ 2147483646 h 28"/>
              <a:gd name="T26" fmla="*/ 2147483646 w 238"/>
              <a:gd name="T27" fmla="*/ 2147483646 h 28"/>
              <a:gd name="T28" fmla="*/ 2147483646 w 238"/>
              <a:gd name="T29" fmla="*/ 2147483646 h 28"/>
              <a:gd name="T30" fmla="*/ 2147483646 w 238"/>
              <a:gd name="T31" fmla="*/ 2147483646 h 28"/>
              <a:gd name="T32" fmla="*/ 2147483646 w 238"/>
              <a:gd name="T33" fmla="*/ 2147483646 h 28"/>
              <a:gd name="T34" fmla="*/ 2147483646 w 238"/>
              <a:gd name="T35" fmla="*/ 2147483646 h 28"/>
              <a:gd name="T36" fmla="*/ 2147483646 w 238"/>
              <a:gd name="T37" fmla="*/ 2147483646 h 28"/>
              <a:gd name="T38" fmla="*/ 2147483646 w 238"/>
              <a:gd name="T39" fmla="*/ 2147483646 h 28"/>
              <a:gd name="T40" fmla="*/ 2147483646 w 238"/>
              <a:gd name="T41" fmla="*/ 0 h 28"/>
              <a:gd name="T42" fmla="*/ 2147483646 w 238"/>
              <a:gd name="T43" fmla="*/ 2147483646 h 28"/>
              <a:gd name="T44" fmla="*/ 2147483646 w 238"/>
              <a:gd name="T45" fmla="*/ 2147483646 h 28"/>
              <a:gd name="T46" fmla="*/ 2147483646 w 238"/>
              <a:gd name="T47" fmla="*/ 2147483646 h 28"/>
              <a:gd name="T48" fmla="*/ 2147483646 w 238"/>
              <a:gd name="T49" fmla="*/ 2147483646 h 28"/>
              <a:gd name="T50" fmla="*/ 2147483646 w 238"/>
              <a:gd name="T51" fmla="*/ 0 h 28"/>
              <a:gd name="T52" fmla="*/ 2147483646 w 238"/>
              <a:gd name="T53" fmla="*/ 0 h 28"/>
              <a:gd name="T54" fmla="*/ 2147483646 w 238"/>
              <a:gd name="T55" fmla="*/ 0 h 28"/>
              <a:gd name="T56" fmla="*/ 2147483646 w 238"/>
              <a:gd name="T57" fmla="*/ 0 h 28"/>
              <a:gd name="T58" fmla="*/ 2147483646 w 238"/>
              <a:gd name="T59" fmla="*/ 0 h 28"/>
              <a:gd name="T60" fmla="*/ 2147483646 w 238"/>
              <a:gd name="T61" fmla="*/ 0 h 28"/>
              <a:gd name="T62" fmla="*/ 2147483646 w 238"/>
              <a:gd name="T63" fmla="*/ 0 h 28"/>
              <a:gd name="T64" fmla="*/ 2147483646 w 238"/>
              <a:gd name="T65" fmla="*/ 0 h 28"/>
              <a:gd name="T66" fmla="*/ 2147483646 w 238"/>
              <a:gd name="T67" fmla="*/ 0 h 28"/>
              <a:gd name="T68" fmla="*/ 2147483646 w 238"/>
              <a:gd name="T69" fmla="*/ 0 h 2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38" h="28">
                <a:moveTo>
                  <a:pt x="238" y="28"/>
                </a:moveTo>
                <a:lnTo>
                  <a:pt x="26" y="0"/>
                </a:lnTo>
                <a:lnTo>
                  <a:pt x="25" y="0"/>
                </a:lnTo>
                <a:lnTo>
                  <a:pt x="26" y="0"/>
                </a:lnTo>
                <a:lnTo>
                  <a:pt x="25" y="0"/>
                </a:lnTo>
                <a:lnTo>
                  <a:pt x="22" y="0"/>
                </a:lnTo>
                <a:lnTo>
                  <a:pt x="21" y="0"/>
                </a:lnTo>
                <a:lnTo>
                  <a:pt x="20" y="0"/>
                </a:lnTo>
                <a:lnTo>
                  <a:pt x="20" y="1"/>
                </a:lnTo>
                <a:lnTo>
                  <a:pt x="19" y="1"/>
                </a:lnTo>
                <a:lnTo>
                  <a:pt x="7" y="3"/>
                </a:lnTo>
                <a:lnTo>
                  <a:pt x="6" y="5"/>
                </a:lnTo>
                <a:lnTo>
                  <a:pt x="3" y="5"/>
                </a:lnTo>
                <a:lnTo>
                  <a:pt x="2" y="5"/>
                </a:lnTo>
                <a:lnTo>
                  <a:pt x="2" y="6"/>
                </a:lnTo>
                <a:lnTo>
                  <a:pt x="0" y="6"/>
                </a:lnTo>
                <a:lnTo>
                  <a:pt x="0" y="5"/>
                </a:lnTo>
                <a:lnTo>
                  <a:pt x="2" y="3"/>
                </a:lnTo>
                <a:lnTo>
                  <a:pt x="3" y="3"/>
                </a:lnTo>
                <a:lnTo>
                  <a:pt x="2" y="3"/>
                </a:lnTo>
                <a:lnTo>
                  <a:pt x="0" y="3"/>
                </a:lnTo>
                <a:lnTo>
                  <a:pt x="3" y="3"/>
                </a:lnTo>
                <a:lnTo>
                  <a:pt x="3" y="1"/>
                </a:lnTo>
                <a:lnTo>
                  <a:pt x="6" y="1"/>
                </a:lnTo>
                <a:lnTo>
                  <a:pt x="3" y="3"/>
                </a:lnTo>
                <a:lnTo>
                  <a:pt x="6" y="1"/>
                </a:lnTo>
                <a:lnTo>
                  <a:pt x="7" y="1"/>
                </a:lnTo>
                <a:lnTo>
                  <a:pt x="6" y="1"/>
                </a:lnTo>
                <a:lnTo>
                  <a:pt x="7" y="1"/>
                </a:lnTo>
                <a:lnTo>
                  <a:pt x="8" y="1"/>
                </a:lnTo>
                <a:lnTo>
                  <a:pt x="7" y="1"/>
                </a:lnTo>
                <a:lnTo>
                  <a:pt x="8" y="1"/>
                </a:lnTo>
                <a:lnTo>
                  <a:pt x="10" y="1"/>
                </a:lnTo>
                <a:lnTo>
                  <a:pt x="8" y="1"/>
                </a:lnTo>
                <a:lnTo>
                  <a:pt x="8" y="3"/>
                </a:lnTo>
                <a:lnTo>
                  <a:pt x="7" y="3"/>
                </a:lnTo>
                <a:lnTo>
                  <a:pt x="8" y="3"/>
                </a:lnTo>
                <a:lnTo>
                  <a:pt x="10" y="3"/>
                </a:lnTo>
                <a:lnTo>
                  <a:pt x="12" y="1"/>
                </a:lnTo>
                <a:lnTo>
                  <a:pt x="10" y="1"/>
                </a:lnTo>
                <a:lnTo>
                  <a:pt x="10" y="0"/>
                </a:lnTo>
                <a:lnTo>
                  <a:pt x="12" y="0"/>
                </a:lnTo>
                <a:lnTo>
                  <a:pt x="12" y="1"/>
                </a:lnTo>
                <a:lnTo>
                  <a:pt x="13" y="1"/>
                </a:lnTo>
                <a:lnTo>
                  <a:pt x="14" y="1"/>
                </a:lnTo>
                <a:lnTo>
                  <a:pt x="15" y="1"/>
                </a:lnTo>
                <a:lnTo>
                  <a:pt x="19" y="1"/>
                </a:lnTo>
                <a:lnTo>
                  <a:pt x="30" y="1"/>
                </a:lnTo>
                <a:lnTo>
                  <a:pt x="28" y="1"/>
                </a:lnTo>
                <a:lnTo>
                  <a:pt x="27" y="1"/>
                </a:lnTo>
                <a:lnTo>
                  <a:pt x="27" y="0"/>
                </a:lnTo>
                <a:lnTo>
                  <a:pt x="26" y="0"/>
                </a:lnTo>
                <a:lnTo>
                  <a:pt x="25" y="0"/>
                </a:lnTo>
                <a:lnTo>
                  <a:pt x="22" y="0"/>
                </a:lnTo>
                <a:lnTo>
                  <a:pt x="21" y="0"/>
                </a:lnTo>
                <a:lnTo>
                  <a:pt x="20" y="0"/>
                </a:lnTo>
                <a:lnTo>
                  <a:pt x="19" y="0"/>
                </a:lnTo>
                <a:lnTo>
                  <a:pt x="15" y="0"/>
                </a:lnTo>
                <a:lnTo>
                  <a:pt x="14" y="0"/>
                </a:lnTo>
                <a:lnTo>
                  <a:pt x="13" y="0"/>
                </a:lnTo>
                <a:lnTo>
                  <a:pt x="12" y="0"/>
                </a:lnTo>
                <a:lnTo>
                  <a:pt x="13" y="0"/>
                </a:lnTo>
                <a:lnTo>
                  <a:pt x="14" y="0"/>
                </a:lnTo>
                <a:lnTo>
                  <a:pt x="15" y="0"/>
                </a:lnTo>
                <a:lnTo>
                  <a:pt x="19" y="0"/>
                </a:lnTo>
                <a:lnTo>
                  <a:pt x="20" y="0"/>
                </a:lnTo>
                <a:lnTo>
                  <a:pt x="21" y="0"/>
                </a:lnTo>
                <a:lnTo>
                  <a:pt x="22" y="0"/>
                </a:lnTo>
                <a:lnTo>
                  <a:pt x="25" y="0"/>
                </a:lnTo>
                <a:lnTo>
                  <a:pt x="20" y="0"/>
                </a:lnTo>
                <a:lnTo>
                  <a:pt x="14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32" name="Freeform 186"/>
          <p:cNvSpPr>
            <a:spLocks/>
          </p:cNvSpPr>
          <p:nvPr/>
        </p:nvSpPr>
        <p:spPr bwMode="auto">
          <a:xfrm>
            <a:off x="5797550" y="2432050"/>
            <a:ext cx="28575" cy="19050"/>
          </a:xfrm>
          <a:custGeom>
            <a:avLst/>
            <a:gdLst>
              <a:gd name="T0" fmla="*/ 2147483646 w 54"/>
              <a:gd name="T1" fmla="*/ 2147483646 h 38"/>
              <a:gd name="T2" fmla="*/ 2147483646 w 54"/>
              <a:gd name="T3" fmla="*/ 2147483646 h 38"/>
              <a:gd name="T4" fmla="*/ 2147483646 w 54"/>
              <a:gd name="T5" fmla="*/ 2147483646 h 38"/>
              <a:gd name="T6" fmla="*/ 2147483646 w 54"/>
              <a:gd name="T7" fmla="*/ 2147483646 h 38"/>
              <a:gd name="T8" fmla="*/ 2147483646 w 54"/>
              <a:gd name="T9" fmla="*/ 2147483646 h 38"/>
              <a:gd name="T10" fmla="*/ 2147483646 w 54"/>
              <a:gd name="T11" fmla="*/ 2147483646 h 38"/>
              <a:gd name="T12" fmla="*/ 2147483646 w 54"/>
              <a:gd name="T13" fmla="*/ 2147483646 h 38"/>
              <a:gd name="T14" fmla="*/ 2147483646 w 54"/>
              <a:gd name="T15" fmla="*/ 2147483646 h 38"/>
              <a:gd name="T16" fmla="*/ 2147483646 w 54"/>
              <a:gd name="T17" fmla="*/ 2147483646 h 38"/>
              <a:gd name="T18" fmla="*/ 2147483646 w 54"/>
              <a:gd name="T19" fmla="*/ 2147483646 h 38"/>
              <a:gd name="T20" fmla="*/ 2147483646 w 54"/>
              <a:gd name="T21" fmla="*/ 2147483646 h 38"/>
              <a:gd name="T22" fmla="*/ 2147483646 w 54"/>
              <a:gd name="T23" fmla="*/ 2147483646 h 38"/>
              <a:gd name="T24" fmla="*/ 2147483646 w 54"/>
              <a:gd name="T25" fmla="*/ 2147483646 h 38"/>
              <a:gd name="T26" fmla="*/ 2147483646 w 54"/>
              <a:gd name="T27" fmla="*/ 2147483646 h 38"/>
              <a:gd name="T28" fmla="*/ 2147483646 w 54"/>
              <a:gd name="T29" fmla="*/ 2147483646 h 38"/>
              <a:gd name="T30" fmla="*/ 2147483646 w 54"/>
              <a:gd name="T31" fmla="*/ 2147483646 h 38"/>
              <a:gd name="T32" fmla="*/ 2147483646 w 54"/>
              <a:gd name="T33" fmla="*/ 2147483646 h 38"/>
              <a:gd name="T34" fmla="*/ 2147483646 w 54"/>
              <a:gd name="T35" fmla="*/ 2147483646 h 38"/>
              <a:gd name="T36" fmla="*/ 2147483646 w 54"/>
              <a:gd name="T37" fmla="*/ 2147483646 h 38"/>
              <a:gd name="T38" fmla="*/ 2147483646 w 54"/>
              <a:gd name="T39" fmla="*/ 2147483646 h 38"/>
              <a:gd name="T40" fmla="*/ 2147483646 w 54"/>
              <a:gd name="T41" fmla="*/ 2147483646 h 38"/>
              <a:gd name="T42" fmla="*/ 2147483646 w 54"/>
              <a:gd name="T43" fmla="*/ 2147483646 h 38"/>
              <a:gd name="T44" fmla="*/ 2147483646 w 54"/>
              <a:gd name="T45" fmla="*/ 2147483646 h 38"/>
              <a:gd name="T46" fmla="*/ 2147483646 w 54"/>
              <a:gd name="T47" fmla="*/ 2147483646 h 38"/>
              <a:gd name="T48" fmla="*/ 2147483646 w 54"/>
              <a:gd name="T49" fmla="*/ 2147483646 h 38"/>
              <a:gd name="T50" fmla="*/ 2147483646 w 54"/>
              <a:gd name="T51" fmla="*/ 2147483646 h 38"/>
              <a:gd name="T52" fmla="*/ 2147483646 w 54"/>
              <a:gd name="T53" fmla="*/ 2147483646 h 38"/>
              <a:gd name="T54" fmla="*/ 2147483646 w 54"/>
              <a:gd name="T55" fmla="*/ 2147483646 h 38"/>
              <a:gd name="T56" fmla="*/ 2147483646 w 54"/>
              <a:gd name="T57" fmla="*/ 2147483646 h 38"/>
              <a:gd name="T58" fmla="*/ 2147483646 w 54"/>
              <a:gd name="T59" fmla="*/ 2147483646 h 38"/>
              <a:gd name="T60" fmla="*/ 2147483646 w 54"/>
              <a:gd name="T61" fmla="*/ 2147483646 h 38"/>
              <a:gd name="T62" fmla="*/ 2147483646 w 54"/>
              <a:gd name="T63" fmla="*/ 2147483646 h 38"/>
              <a:gd name="T64" fmla="*/ 2147483646 w 54"/>
              <a:gd name="T65" fmla="*/ 2147483646 h 38"/>
              <a:gd name="T66" fmla="*/ 2147483646 w 54"/>
              <a:gd name="T67" fmla="*/ 2147483646 h 38"/>
              <a:gd name="T68" fmla="*/ 2147483646 w 54"/>
              <a:gd name="T69" fmla="*/ 2147483646 h 38"/>
              <a:gd name="T70" fmla="*/ 2147483646 w 54"/>
              <a:gd name="T71" fmla="*/ 2147483646 h 38"/>
              <a:gd name="T72" fmla="*/ 2147483646 w 54"/>
              <a:gd name="T73" fmla="*/ 2147483646 h 38"/>
              <a:gd name="T74" fmla="*/ 2147483646 w 54"/>
              <a:gd name="T75" fmla="*/ 2147483646 h 38"/>
              <a:gd name="T76" fmla="*/ 2147483646 w 54"/>
              <a:gd name="T77" fmla="*/ 2147483646 h 38"/>
              <a:gd name="T78" fmla="*/ 2147483646 w 54"/>
              <a:gd name="T79" fmla="*/ 2147483646 h 38"/>
              <a:gd name="T80" fmla="*/ 2147483646 w 54"/>
              <a:gd name="T81" fmla="*/ 2147483646 h 38"/>
              <a:gd name="T82" fmla="*/ 2147483646 w 54"/>
              <a:gd name="T83" fmla="*/ 2147483646 h 38"/>
              <a:gd name="T84" fmla="*/ 2147483646 w 54"/>
              <a:gd name="T85" fmla="*/ 2147483646 h 38"/>
              <a:gd name="T86" fmla="*/ 2147483646 w 54"/>
              <a:gd name="T87" fmla="*/ 2147483646 h 38"/>
              <a:gd name="T88" fmla="*/ 2147483646 w 54"/>
              <a:gd name="T89" fmla="*/ 2147483646 h 38"/>
              <a:gd name="T90" fmla="*/ 2147483646 w 54"/>
              <a:gd name="T91" fmla="*/ 2147483646 h 38"/>
              <a:gd name="T92" fmla="*/ 2147483646 w 54"/>
              <a:gd name="T93" fmla="*/ 2147483646 h 38"/>
              <a:gd name="T94" fmla="*/ 2147483646 w 54"/>
              <a:gd name="T95" fmla="*/ 2147483646 h 38"/>
              <a:gd name="T96" fmla="*/ 2147483646 w 54"/>
              <a:gd name="T97" fmla="*/ 2147483646 h 38"/>
              <a:gd name="T98" fmla="*/ 2147483646 w 54"/>
              <a:gd name="T99" fmla="*/ 2147483646 h 38"/>
              <a:gd name="T100" fmla="*/ 2147483646 w 54"/>
              <a:gd name="T101" fmla="*/ 2147483646 h 38"/>
              <a:gd name="T102" fmla="*/ 2147483646 w 54"/>
              <a:gd name="T103" fmla="*/ 2147483646 h 38"/>
              <a:gd name="T104" fmla="*/ 2147483646 w 54"/>
              <a:gd name="T105" fmla="*/ 2147483646 h 38"/>
              <a:gd name="T106" fmla="*/ 2147483646 w 54"/>
              <a:gd name="T107" fmla="*/ 2147483646 h 38"/>
              <a:gd name="T108" fmla="*/ 2147483646 w 54"/>
              <a:gd name="T109" fmla="*/ 2147483646 h 38"/>
              <a:gd name="T110" fmla="*/ 2147483646 w 54"/>
              <a:gd name="T111" fmla="*/ 0 h 3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4" h="38">
                <a:moveTo>
                  <a:pt x="45" y="0"/>
                </a:moveTo>
                <a:lnTo>
                  <a:pt x="45" y="2"/>
                </a:lnTo>
                <a:lnTo>
                  <a:pt x="44" y="2"/>
                </a:lnTo>
                <a:lnTo>
                  <a:pt x="45" y="2"/>
                </a:lnTo>
                <a:lnTo>
                  <a:pt x="44" y="3"/>
                </a:lnTo>
                <a:lnTo>
                  <a:pt x="43" y="3"/>
                </a:lnTo>
                <a:lnTo>
                  <a:pt x="41" y="3"/>
                </a:lnTo>
                <a:lnTo>
                  <a:pt x="41" y="4"/>
                </a:lnTo>
                <a:lnTo>
                  <a:pt x="39" y="4"/>
                </a:lnTo>
                <a:lnTo>
                  <a:pt x="37" y="5"/>
                </a:lnTo>
                <a:lnTo>
                  <a:pt x="36" y="5"/>
                </a:lnTo>
                <a:lnTo>
                  <a:pt x="35" y="6"/>
                </a:lnTo>
                <a:lnTo>
                  <a:pt x="32" y="6"/>
                </a:lnTo>
                <a:lnTo>
                  <a:pt x="31" y="8"/>
                </a:lnTo>
                <a:lnTo>
                  <a:pt x="31" y="9"/>
                </a:lnTo>
                <a:lnTo>
                  <a:pt x="30" y="9"/>
                </a:lnTo>
                <a:lnTo>
                  <a:pt x="29" y="12"/>
                </a:lnTo>
                <a:lnTo>
                  <a:pt x="26" y="12"/>
                </a:lnTo>
                <a:lnTo>
                  <a:pt x="26" y="13"/>
                </a:lnTo>
                <a:lnTo>
                  <a:pt x="24" y="14"/>
                </a:lnTo>
                <a:lnTo>
                  <a:pt x="23" y="14"/>
                </a:lnTo>
                <a:lnTo>
                  <a:pt x="23" y="13"/>
                </a:lnTo>
                <a:lnTo>
                  <a:pt x="24" y="12"/>
                </a:lnTo>
                <a:lnTo>
                  <a:pt x="26" y="12"/>
                </a:lnTo>
                <a:lnTo>
                  <a:pt x="29" y="9"/>
                </a:lnTo>
                <a:lnTo>
                  <a:pt x="30" y="8"/>
                </a:lnTo>
                <a:lnTo>
                  <a:pt x="31" y="6"/>
                </a:lnTo>
                <a:lnTo>
                  <a:pt x="32" y="6"/>
                </a:lnTo>
                <a:lnTo>
                  <a:pt x="35" y="5"/>
                </a:lnTo>
                <a:lnTo>
                  <a:pt x="36" y="4"/>
                </a:lnTo>
                <a:lnTo>
                  <a:pt x="37" y="4"/>
                </a:lnTo>
                <a:lnTo>
                  <a:pt x="39" y="4"/>
                </a:lnTo>
                <a:lnTo>
                  <a:pt x="41" y="3"/>
                </a:lnTo>
                <a:lnTo>
                  <a:pt x="43" y="3"/>
                </a:lnTo>
                <a:lnTo>
                  <a:pt x="44" y="2"/>
                </a:lnTo>
                <a:lnTo>
                  <a:pt x="45" y="2"/>
                </a:lnTo>
                <a:lnTo>
                  <a:pt x="45" y="3"/>
                </a:lnTo>
                <a:lnTo>
                  <a:pt x="45" y="4"/>
                </a:lnTo>
                <a:lnTo>
                  <a:pt x="44" y="4"/>
                </a:lnTo>
                <a:lnTo>
                  <a:pt x="43" y="4"/>
                </a:lnTo>
                <a:lnTo>
                  <a:pt x="43" y="5"/>
                </a:lnTo>
                <a:lnTo>
                  <a:pt x="41" y="5"/>
                </a:lnTo>
                <a:lnTo>
                  <a:pt x="39" y="5"/>
                </a:lnTo>
                <a:lnTo>
                  <a:pt x="39" y="6"/>
                </a:lnTo>
                <a:lnTo>
                  <a:pt x="37" y="6"/>
                </a:lnTo>
                <a:lnTo>
                  <a:pt x="37" y="8"/>
                </a:lnTo>
                <a:lnTo>
                  <a:pt x="36" y="8"/>
                </a:lnTo>
                <a:lnTo>
                  <a:pt x="35" y="9"/>
                </a:lnTo>
                <a:lnTo>
                  <a:pt x="32" y="12"/>
                </a:lnTo>
                <a:lnTo>
                  <a:pt x="31" y="12"/>
                </a:lnTo>
                <a:lnTo>
                  <a:pt x="31" y="13"/>
                </a:lnTo>
                <a:lnTo>
                  <a:pt x="30" y="13"/>
                </a:lnTo>
                <a:lnTo>
                  <a:pt x="30" y="14"/>
                </a:lnTo>
                <a:lnTo>
                  <a:pt x="29" y="14"/>
                </a:lnTo>
                <a:lnTo>
                  <a:pt x="26" y="16"/>
                </a:lnTo>
                <a:lnTo>
                  <a:pt x="24" y="17"/>
                </a:lnTo>
                <a:lnTo>
                  <a:pt x="23" y="18"/>
                </a:lnTo>
                <a:lnTo>
                  <a:pt x="18" y="18"/>
                </a:lnTo>
                <a:lnTo>
                  <a:pt x="18" y="19"/>
                </a:lnTo>
                <a:lnTo>
                  <a:pt x="18" y="23"/>
                </a:lnTo>
                <a:lnTo>
                  <a:pt x="7" y="35"/>
                </a:lnTo>
                <a:lnTo>
                  <a:pt x="6" y="37"/>
                </a:lnTo>
                <a:lnTo>
                  <a:pt x="6" y="38"/>
                </a:lnTo>
                <a:lnTo>
                  <a:pt x="3" y="35"/>
                </a:lnTo>
                <a:lnTo>
                  <a:pt x="2" y="35"/>
                </a:lnTo>
                <a:lnTo>
                  <a:pt x="1" y="37"/>
                </a:lnTo>
                <a:lnTo>
                  <a:pt x="1" y="35"/>
                </a:lnTo>
                <a:lnTo>
                  <a:pt x="1" y="34"/>
                </a:lnTo>
                <a:lnTo>
                  <a:pt x="1" y="31"/>
                </a:lnTo>
                <a:lnTo>
                  <a:pt x="1" y="34"/>
                </a:lnTo>
                <a:lnTo>
                  <a:pt x="0" y="34"/>
                </a:lnTo>
                <a:lnTo>
                  <a:pt x="1" y="31"/>
                </a:lnTo>
                <a:lnTo>
                  <a:pt x="2" y="30"/>
                </a:lnTo>
                <a:lnTo>
                  <a:pt x="3" y="30"/>
                </a:lnTo>
                <a:lnTo>
                  <a:pt x="3" y="31"/>
                </a:lnTo>
                <a:lnTo>
                  <a:pt x="2" y="34"/>
                </a:lnTo>
                <a:lnTo>
                  <a:pt x="1" y="34"/>
                </a:lnTo>
                <a:lnTo>
                  <a:pt x="1" y="31"/>
                </a:lnTo>
                <a:lnTo>
                  <a:pt x="2" y="31"/>
                </a:lnTo>
                <a:lnTo>
                  <a:pt x="1" y="31"/>
                </a:lnTo>
                <a:lnTo>
                  <a:pt x="2" y="31"/>
                </a:lnTo>
                <a:lnTo>
                  <a:pt x="2" y="30"/>
                </a:lnTo>
                <a:lnTo>
                  <a:pt x="2" y="31"/>
                </a:lnTo>
                <a:lnTo>
                  <a:pt x="6" y="29"/>
                </a:lnTo>
                <a:lnTo>
                  <a:pt x="6" y="28"/>
                </a:lnTo>
                <a:lnTo>
                  <a:pt x="7" y="26"/>
                </a:lnTo>
                <a:lnTo>
                  <a:pt x="13" y="23"/>
                </a:lnTo>
                <a:lnTo>
                  <a:pt x="14" y="21"/>
                </a:lnTo>
                <a:lnTo>
                  <a:pt x="15" y="19"/>
                </a:lnTo>
                <a:lnTo>
                  <a:pt x="17" y="18"/>
                </a:lnTo>
                <a:lnTo>
                  <a:pt x="18" y="17"/>
                </a:lnTo>
                <a:lnTo>
                  <a:pt x="18" y="19"/>
                </a:lnTo>
                <a:lnTo>
                  <a:pt x="17" y="19"/>
                </a:lnTo>
                <a:lnTo>
                  <a:pt x="15" y="21"/>
                </a:lnTo>
                <a:lnTo>
                  <a:pt x="15" y="23"/>
                </a:lnTo>
                <a:lnTo>
                  <a:pt x="14" y="24"/>
                </a:lnTo>
                <a:lnTo>
                  <a:pt x="13" y="25"/>
                </a:lnTo>
                <a:lnTo>
                  <a:pt x="9" y="25"/>
                </a:lnTo>
                <a:lnTo>
                  <a:pt x="9" y="26"/>
                </a:lnTo>
                <a:lnTo>
                  <a:pt x="8" y="28"/>
                </a:lnTo>
                <a:lnTo>
                  <a:pt x="7" y="29"/>
                </a:lnTo>
                <a:lnTo>
                  <a:pt x="7" y="30"/>
                </a:lnTo>
                <a:lnTo>
                  <a:pt x="6" y="31"/>
                </a:lnTo>
                <a:lnTo>
                  <a:pt x="3" y="34"/>
                </a:lnTo>
                <a:lnTo>
                  <a:pt x="3" y="35"/>
                </a:lnTo>
                <a:lnTo>
                  <a:pt x="7" y="35"/>
                </a:lnTo>
                <a:lnTo>
                  <a:pt x="7" y="34"/>
                </a:lnTo>
                <a:lnTo>
                  <a:pt x="8" y="34"/>
                </a:lnTo>
                <a:lnTo>
                  <a:pt x="8" y="31"/>
                </a:lnTo>
                <a:lnTo>
                  <a:pt x="9" y="31"/>
                </a:lnTo>
                <a:lnTo>
                  <a:pt x="9" y="30"/>
                </a:lnTo>
                <a:lnTo>
                  <a:pt x="13" y="29"/>
                </a:lnTo>
                <a:lnTo>
                  <a:pt x="13" y="28"/>
                </a:lnTo>
                <a:lnTo>
                  <a:pt x="14" y="28"/>
                </a:lnTo>
                <a:lnTo>
                  <a:pt x="14" y="26"/>
                </a:lnTo>
                <a:lnTo>
                  <a:pt x="15" y="26"/>
                </a:lnTo>
                <a:lnTo>
                  <a:pt x="15" y="25"/>
                </a:lnTo>
                <a:lnTo>
                  <a:pt x="17" y="25"/>
                </a:lnTo>
                <a:lnTo>
                  <a:pt x="17" y="24"/>
                </a:lnTo>
                <a:lnTo>
                  <a:pt x="18" y="23"/>
                </a:lnTo>
                <a:lnTo>
                  <a:pt x="14" y="23"/>
                </a:lnTo>
                <a:lnTo>
                  <a:pt x="13" y="23"/>
                </a:lnTo>
                <a:lnTo>
                  <a:pt x="13" y="24"/>
                </a:lnTo>
                <a:lnTo>
                  <a:pt x="14" y="23"/>
                </a:lnTo>
                <a:lnTo>
                  <a:pt x="13" y="24"/>
                </a:lnTo>
                <a:lnTo>
                  <a:pt x="9" y="25"/>
                </a:lnTo>
                <a:lnTo>
                  <a:pt x="8" y="26"/>
                </a:lnTo>
                <a:lnTo>
                  <a:pt x="9" y="26"/>
                </a:lnTo>
                <a:lnTo>
                  <a:pt x="8" y="26"/>
                </a:lnTo>
                <a:lnTo>
                  <a:pt x="8" y="28"/>
                </a:lnTo>
                <a:lnTo>
                  <a:pt x="7" y="28"/>
                </a:lnTo>
                <a:lnTo>
                  <a:pt x="7" y="29"/>
                </a:lnTo>
                <a:lnTo>
                  <a:pt x="6" y="29"/>
                </a:lnTo>
                <a:lnTo>
                  <a:pt x="3" y="30"/>
                </a:lnTo>
                <a:lnTo>
                  <a:pt x="3" y="29"/>
                </a:lnTo>
                <a:lnTo>
                  <a:pt x="6" y="29"/>
                </a:lnTo>
                <a:lnTo>
                  <a:pt x="6" y="28"/>
                </a:lnTo>
                <a:lnTo>
                  <a:pt x="3" y="29"/>
                </a:lnTo>
                <a:lnTo>
                  <a:pt x="2" y="30"/>
                </a:lnTo>
                <a:lnTo>
                  <a:pt x="15" y="19"/>
                </a:lnTo>
                <a:lnTo>
                  <a:pt x="18" y="18"/>
                </a:lnTo>
                <a:lnTo>
                  <a:pt x="20" y="17"/>
                </a:lnTo>
                <a:lnTo>
                  <a:pt x="21" y="17"/>
                </a:lnTo>
                <a:lnTo>
                  <a:pt x="23" y="16"/>
                </a:lnTo>
                <a:lnTo>
                  <a:pt x="23" y="14"/>
                </a:lnTo>
                <a:lnTo>
                  <a:pt x="23" y="13"/>
                </a:lnTo>
                <a:lnTo>
                  <a:pt x="23" y="14"/>
                </a:lnTo>
                <a:lnTo>
                  <a:pt x="21" y="14"/>
                </a:lnTo>
                <a:lnTo>
                  <a:pt x="20" y="16"/>
                </a:lnTo>
                <a:lnTo>
                  <a:pt x="18" y="17"/>
                </a:lnTo>
                <a:lnTo>
                  <a:pt x="23" y="18"/>
                </a:lnTo>
                <a:lnTo>
                  <a:pt x="21" y="19"/>
                </a:lnTo>
                <a:lnTo>
                  <a:pt x="20" y="21"/>
                </a:lnTo>
                <a:lnTo>
                  <a:pt x="18" y="23"/>
                </a:lnTo>
                <a:lnTo>
                  <a:pt x="30" y="13"/>
                </a:lnTo>
                <a:lnTo>
                  <a:pt x="41" y="5"/>
                </a:lnTo>
                <a:lnTo>
                  <a:pt x="41" y="3"/>
                </a:lnTo>
                <a:lnTo>
                  <a:pt x="39" y="4"/>
                </a:lnTo>
                <a:lnTo>
                  <a:pt x="37" y="4"/>
                </a:lnTo>
                <a:lnTo>
                  <a:pt x="36" y="5"/>
                </a:lnTo>
                <a:lnTo>
                  <a:pt x="35" y="9"/>
                </a:lnTo>
                <a:lnTo>
                  <a:pt x="30" y="8"/>
                </a:lnTo>
                <a:lnTo>
                  <a:pt x="41" y="5"/>
                </a:lnTo>
                <a:lnTo>
                  <a:pt x="54" y="0"/>
                </a:lnTo>
                <a:lnTo>
                  <a:pt x="47" y="2"/>
                </a:lnTo>
                <a:lnTo>
                  <a:pt x="45" y="2"/>
                </a:lnTo>
                <a:lnTo>
                  <a:pt x="45" y="0"/>
                </a:lnTo>
                <a:lnTo>
                  <a:pt x="47" y="0"/>
                </a:lnTo>
                <a:lnTo>
                  <a:pt x="47" y="3"/>
                </a:lnTo>
                <a:lnTo>
                  <a:pt x="45" y="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33" name="Freeform 187"/>
          <p:cNvSpPr>
            <a:spLocks/>
          </p:cNvSpPr>
          <p:nvPr/>
        </p:nvSpPr>
        <p:spPr bwMode="auto">
          <a:xfrm>
            <a:off x="5789613" y="2449513"/>
            <a:ext cx="12700" cy="15875"/>
          </a:xfrm>
          <a:custGeom>
            <a:avLst/>
            <a:gdLst>
              <a:gd name="T0" fmla="*/ 2147483646 w 24"/>
              <a:gd name="T1" fmla="*/ 2147483646 h 29"/>
              <a:gd name="T2" fmla="*/ 2147483646 w 24"/>
              <a:gd name="T3" fmla="*/ 2147483646 h 29"/>
              <a:gd name="T4" fmla="*/ 2147483646 w 24"/>
              <a:gd name="T5" fmla="*/ 2147483646 h 29"/>
              <a:gd name="T6" fmla="*/ 2147483646 w 24"/>
              <a:gd name="T7" fmla="*/ 2147483646 h 29"/>
              <a:gd name="T8" fmla="*/ 2147483646 w 24"/>
              <a:gd name="T9" fmla="*/ 2147483646 h 29"/>
              <a:gd name="T10" fmla="*/ 2147483646 w 24"/>
              <a:gd name="T11" fmla="*/ 2147483646 h 29"/>
              <a:gd name="T12" fmla="*/ 2147483646 w 24"/>
              <a:gd name="T13" fmla="*/ 2147483646 h 29"/>
              <a:gd name="T14" fmla="*/ 2147483646 w 24"/>
              <a:gd name="T15" fmla="*/ 2147483646 h 29"/>
              <a:gd name="T16" fmla="*/ 2147483646 w 24"/>
              <a:gd name="T17" fmla="*/ 2147483646 h 29"/>
              <a:gd name="T18" fmla="*/ 2147483646 w 24"/>
              <a:gd name="T19" fmla="*/ 2147483646 h 29"/>
              <a:gd name="T20" fmla="*/ 2147483646 w 24"/>
              <a:gd name="T21" fmla="*/ 2147483646 h 29"/>
              <a:gd name="T22" fmla="*/ 2147483646 w 24"/>
              <a:gd name="T23" fmla="*/ 2147483646 h 29"/>
              <a:gd name="T24" fmla="*/ 2147483646 w 24"/>
              <a:gd name="T25" fmla="*/ 2147483646 h 29"/>
              <a:gd name="T26" fmla="*/ 2147483646 w 24"/>
              <a:gd name="T27" fmla="*/ 2147483646 h 29"/>
              <a:gd name="T28" fmla="*/ 2147483646 w 24"/>
              <a:gd name="T29" fmla="*/ 2147483646 h 29"/>
              <a:gd name="T30" fmla="*/ 0 w 24"/>
              <a:gd name="T31" fmla="*/ 2147483646 h 29"/>
              <a:gd name="T32" fmla="*/ 2147483646 w 24"/>
              <a:gd name="T33" fmla="*/ 2147483646 h 29"/>
              <a:gd name="T34" fmla="*/ 2147483646 w 24"/>
              <a:gd name="T35" fmla="*/ 2147483646 h 29"/>
              <a:gd name="T36" fmla="*/ 2147483646 w 24"/>
              <a:gd name="T37" fmla="*/ 2147483646 h 29"/>
              <a:gd name="T38" fmla="*/ 2147483646 w 24"/>
              <a:gd name="T39" fmla="*/ 2147483646 h 29"/>
              <a:gd name="T40" fmla="*/ 2147483646 w 24"/>
              <a:gd name="T41" fmla="*/ 2147483646 h 29"/>
              <a:gd name="T42" fmla="*/ 2147483646 w 24"/>
              <a:gd name="T43" fmla="*/ 2147483646 h 29"/>
              <a:gd name="T44" fmla="*/ 2147483646 w 24"/>
              <a:gd name="T45" fmla="*/ 2147483646 h 29"/>
              <a:gd name="T46" fmla="*/ 2147483646 w 24"/>
              <a:gd name="T47" fmla="*/ 2147483646 h 29"/>
              <a:gd name="T48" fmla="*/ 2147483646 w 24"/>
              <a:gd name="T49" fmla="*/ 2147483646 h 29"/>
              <a:gd name="T50" fmla="*/ 2147483646 w 24"/>
              <a:gd name="T51" fmla="*/ 2147483646 h 29"/>
              <a:gd name="T52" fmla="*/ 2147483646 w 24"/>
              <a:gd name="T53" fmla="*/ 2147483646 h 29"/>
              <a:gd name="T54" fmla="*/ 2147483646 w 24"/>
              <a:gd name="T55" fmla="*/ 2147483646 h 29"/>
              <a:gd name="T56" fmla="*/ 2147483646 w 24"/>
              <a:gd name="T57" fmla="*/ 2147483646 h 29"/>
              <a:gd name="T58" fmla="*/ 2147483646 w 24"/>
              <a:gd name="T59" fmla="*/ 2147483646 h 29"/>
              <a:gd name="T60" fmla="*/ 2147483646 w 24"/>
              <a:gd name="T61" fmla="*/ 2147483646 h 29"/>
              <a:gd name="T62" fmla="*/ 2147483646 w 24"/>
              <a:gd name="T63" fmla="*/ 2147483646 h 29"/>
              <a:gd name="T64" fmla="*/ 2147483646 w 24"/>
              <a:gd name="T65" fmla="*/ 2147483646 h 29"/>
              <a:gd name="T66" fmla="*/ 2147483646 w 24"/>
              <a:gd name="T67" fmla="*/ 2147483646 h 29"/>
              <a:gd name="T68" fmla="*/ 2147483646 w 24"/>
              <a:gd name="T69" fmla="*/ 2147483646 h 2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4" h="29">
                <a:moveTo>
                  <a:pt x="24" y="0"/>
                </a:moveTo>
                <a:lnTo>
                  <a:pt x="16" y="14"/>
                </a:lnTo>
                <a:lnTo>
                  <a:pt x="5" y="29"/>
                </a:lnTo>
                <a:lnTo>
                  <a:pt x="6" y="18"/>
                </a:lnTo>
                <a:lnTo>
                  <a:pt x="8" y="16"/>
                </a:lnTo>
                <a:lnTo>
                  <a:pt x="10" y="15"/>
                </a:lnTo>
                <a:lnTo>
                  <a:pt x="10" y="14"/>
                </a:lnTo>
                <a:lnTo>
                  <a:pt x="11" y="13"/>
                </a:lnTo>
                <a:lnTo>
                  <a:pt x="11" y="9"/>
                </a:lnTo>
                <a:lnTo>
                  <a:pt x="12" y="8"/>
                </a:lnTo>
                <a:lnTo>
                  <a:pt x="16" y="7"/>
                </a:lnTo>
                <a:lnTo>
                  <a:pt x="16" y="6"/>
                </a:lnTo>
                <a:lnTo>
                  <a:pt x="17" y="4"/>
                </a:lnTo>
                <a:lnTo>
                  <a:pt x="18" y="3"/>
                </a:lnTo>
                <a:lnTo>
                  <a:pt x="18" y="2"/>
                </a:lnTo>
                <a:lnTo>
                  <a:pt x="17" y="2"/>
                </a:lnTo>
                <a:lnTo>
                  <a:pt x="16" y="3"/>
                </a:lnTo>
                <a:lnTo>
                  <a:pt x="16" y="4"/>
                </a:lnTo>
                <a:lnTo>
                  <a:pt x="12" y="6"/>
                </a:lnTo>
                <a:lnTo>
                  <a:pt x="11" y="7"/>
                </a:lnTo>
                <a:lnTo>
                  <a:pt x="11" y="8"/>
                </a:lnTo>
                <a:lnTo>
                  <a:pt x="10" y="9"/>
                </a:lnTo>
                <a:lnTo>
                  <a:pt x="10" y="11"/>
                </a:lnTo>
                <a:lnTo>
                  <a:pt x="8" y="13"/>
                </a:lnTo>
                <a:lnTo>
                  <a:pt x="6" y="14"/>
                </a:lnTo>
                <a:lnTo>
                  <a:pt x="6" y="15"/>
                </a:lnTo>
                <a:lnTo>
                  <a:pt x="5" y="16"/>
                </a:lnTo>
                <a:lnTo>
                  <a:pt x="5" y="13"/>
                </a:lnTo>
                <a:lnTo>
                  <a:pt x="4" y="13"/>
                </a:lnTo>
                <a:lnTo>
                  <a:pt x="2" y="14"/>
                </a:lnTo>
                <a:lnTo>
                  <a:pt x="2" y="15"/>
                </a:lnTo>
                <a:lnTo>
                  <a:pt x="0" y="16"/>
                </a:lnTo>
                <a:lnTo>
                  <a:pt x="2" y="15"/>
                </a:lnTo>
                <a:lnTo>
                  <a:pt x="4" y="14"/>
                </a:lnTo>
                <a:lnTo>
                  <a:pt x="4" y="13"/>
                </a:lnTo>
                <a:lnTo>
                  <a:pt x="5" y="11"/>
                </a:lnTo>
                <a:lnTo>
                  <a:pt x="5" y="9"/>
                </a:lnTo>
                <a:lnTo>
                  <a:pt x="6" y="9"/>
                </a:lnTo>
                <a:lnTo>
                  <a:pt x="5" y="11"/>
                </a:lnTo>
                <a:lnTo>
                  <a:pt x="5" y="13"/>
                </a:lnTo>
                <a:lnTo>
                  <a:pt x="6" y="9"/>
                </a:lnTo>
                <a:lnTo>
                  <a:pt x="8" y="8"/>
                </a:lnTo>
                <a:lnTo>
                  <a:pt x="6" y="9"/>
                </a:lnTo>
                <a:lnTo>
                  <a:pt x="8" y="8"/>
                </a:lnTo>
                <a:lnTo>
                  <a:pt x="8" y="7"/>
                </a:lnTo>
                <a:lnTo>
                  <a:pt x="8" y="8"/>
                </a:lnTo>
                <a:lnTo>
                  <a:pt x="8" y="7"/>
                </a:lnTo>
                <a:lnTo>
                  <a:pt x="10" y="6"/>
                </a:lnTo>
                <a:lnTo>
                  <a:pt x="8" y="7"/>
                </a:lnTo>
                <a:lnTo>
                  <a:pt x="10" y="6"/>
                </a:lnTo>
                <a:lnTo>
                  <a:pt x="11" y="4"/>
                </a:lnTo>
                <a:lnTo>
                  <a:pt x="11" y="3"/>
                </a:lnTo>
                <a:lnTo>
                  <a:pt x="12" y="3"/>
                </a:lnTo>
                <a:lnTo>
                  <a:pt x="16" y="2"/>
                </a:lnTo>
                <a:lnTo>
                  <a:pt x="16" y="0"/>
                </a:lnTo>
                <a:lnTo>
                  <a:pt x="12" y="2"/>
                </a:lnTo>
                <a:lnTo>
                  <a:pt x="12" y="3"/>
                </a:lnTo>
                <a:lnTo>
                  <a:pt x="11" y="4"/>
                </a:lnTo>
                <a:lnTo>
                  <a:pt x="10" y="4"/>
                </a:lnTo>
                <a:lnTo>
                  <a:pt x="10" y="6"/>
                </a:lnTo>
                <a:lnTo>
                  <a:pt x="19" y="6"/>
                </a:lnTo>
                <a:lnTo>
                  <a:pt x="18" y="7"/>
                </a:lnTo>
                <a:lnTo>
                  <a:pt x="18" y="8"/>
                </a:lnTo>
                <a:lnTo>
                  <a:pt x="17" y="9"/>
                </a:lnTo>
                <a:lnTo>
                  <a:pt x="17" y="11"/>
                </a:lnTo>
                <a:lnTo>
                  <a:pt x="16" y="11"/>
                </a:lnTo>
                <a:lnTo>
                  <a:pt x="16" y="13"/>
                </a:lnTo>
                <a:lnTo>
                  <a:pt x="16" y="14"/>
                </a:lnTo>
                <a:lnTo>
                  <a:pt x="12" y="15"/>
                </a:lnTo>
                <a:lnTo>
                  <a:pt x="11" y="1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34" name="Freeform 188"/>
          <p:cNvSpPr>
            <a:spLocks/>
          </p:cNvSpPr>
          <p:nvPr/>
        </p:nvSpPr>
        <p:spPr bwMode="auto">
          <a:xfrm>
            <a:off x="5797550" y="2447925"/>
            <a:ext cx="3175" cy="4763"/>
          </a:xfrm>
          <a:custGeom>
            <a:avLst/>
            <a:gdLst>
              <a:gd name="T0" fmla="*/ 2147483646 w 7"/>
              <a:gd name="T1" fmla="*/ 2147483646 h 10"/>
              <a:gd name="T2" fmla="*/ 2147483646 w 7"/>
              <a:gd name="T3" fmla="*/ 2147483646 h 10"/>
              <a:gd name="T4" fmla="*/ 2147483646 w 7"/>
              <a:gd name="T5" fmla="*/ 2147483646 h 10"/>
              <a:gd name="T6" fmla="*/ 2147483646 w 7"/>
              <a:gd name="T7" fmla="*/ 2147483646 h 10"/>
              <a:gd name="T8" fmla="*/ 2147483646 w 7"/>
              <a:gd name="T9" fmla="*/ 2147483646 h 10"/>
              <a:gd name="T10" fmla="*/ 2147483646 w 7"/>
              <a:gd name="T11" fmla="*/ 2147483646 h 10"/>
              <a:gd name="T12" fmla="*/ 2147483646 w 7"/>
              <a:gd name="T13" fmla="*/ 2147483646 h 10"/>
              <a:gd name="T14" fmla="*/ 0 w 7"/>
              <a:gd name="T15" fmla="*/ 2147483646 h 10"/>
              <a:gd name="T16" fmla="*/ 2147483646 w 7"/>
              <a:gd name="T17" fmla="*/ 2147483646 h 10"/>
              <a:gd name="T18" fmla="*/ 2147483646 w 7"/>
              <a:gd name="T19" fmla="*/ 0 h 10"/>
              <a:gd name="T20" fmla="*/ 2147483646 w 7"/>
              <a:gd name="T21" fmla="*/ 2147483646 h 10"/>
              <a:gd name="T22" fmla="*/ 2147483646 w 7"/>
              <a:gd name="T23" fmla="*/ 2147483646 h 10"/>
              <a:gd name="T24" fmla="*/ 2147483646 w 7"/>
              <a:gd name="T25" fmla="*/ 2147483646 h 10"/>
              <a:gd name="T26" fmla="*/ 2147483646 w 7"/>
              <a:gd name="T27" fmla="*/ 2147483646 h 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" h="10">
                <a:moveTo>
                  <a:pt x="3" y="10"/>
                </a:moveTo>
                <a:lnTo>
                  <a:pt x="4" y="8"/>
                </a:lnTo>
                <a:lnTo>
                  <a:pt x="4" y="7"/>
                </a:lnTo>
                <a:lnTo>
                  <a:pt x="7" y="7"/>
                </a:lnTo>
                <a:lnTo>
                  <a:pt x="2" y="4"/>
                </a:lnTo>
                <a:lnTo>
                  <a:pt x="1" y="6"/>
                </a:lnTo>
                <a:lnTo>
                  <a:pt x="1" y="4"/>
                </a:lnTo>
                <a:lnTo>
                  <a:pt x="0" y="4"/>
                </a:lnTo>
                <a:lnTo>
                  <a:pt x="1" y="3"/>
                </a:lnTo>
                <a:lnTo>
                  <a:pt x="2" y="0"/>
                </a:lnTo>
                <a:lnTo>
                  <a:pt x="2" y="3"/>
                </a:lnTo>
                <a:lnTo>
                  <a:pt x="1" y="3"/>
                </a:lnTo>
                <a:lnTo>
                  <a:pt x="1" y="4"/>
                </a:lnTo>
                <a:lnTo>
                  <a:pt x="2" y="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35" name="Freeform 189"/>
          <p:cNvSpPr>
            <a:spLocks/>
          </p:cNvSpPr>
          <p:nvPr/>
        </p:nvSpPr>
        <p:spPr bwMode="auto">
          <a:xfrm>
            <a:off x="5908675" y="2443163"/>
            <a:ext cx="58738" cy="14287"/>
          </a:xfrm>
          <a:custGeom>
            <a:avLst/>
            <a:gdLst>
              <a:gd name="T0" fmla="*/ 2147483646 w 112"/>
              <a:gd name="T1" fmla="*/ 2147483646 h 27"/>
              <a:gd name="T2" fmla="*/ 2147483646 w 112"/>
              <a:gd name="T3" fmla="*/ 2147483646 h 27"/>
              <a:gd name="T4" fmla="*/ 2147483646 w 112"/>
              <a:gd name="T5" fmla="*/ 2147483646 h 27"/>
              <a:gd name="T6" fmla="*/ 2147483646 w 112"/>
              <a:gd name="T7" fmla="*/ 0 h 27"/>
              <a:gd name="T8" fmla="*/ 2147483646 w 112"/>
              <a:gd name="T9" fmla="*/ 2147483646 h 27"/>
              <a:gd name="T10" fmla="*/ 2147483646 w 112"/>
              <a:gd name="T11" fmla="*/ 2147483646 h 27"/>
              <a:gd name="T12" fmla="*/ 2147483646 w 112"/>
              <a:gd name="T13" fmla="*/ 2147483646 h 27"/>
              <a:gd name="T14" fmla="*/ 2147483646 w 112"/>
              <a:gd name="T15" fmla="*/ 2147483646 h 27"/>
              <a:gd name="T16" fmla="*/ 2147483646 w 112"/>
              <a:gd name="T17" fmla="*/ 2147483646 h 27"/>
              <a:gd name="T18" fmla="*/ 2147483646 w 112"/>
              <a:gd name="T19" fmla="*/ 2147483646 h 27"/>
              <a:gd name="T20" fmla="*/ 2147483646 w 112"/>
              <a:gd name="T21" fmla="*/ 2147483646 h 27"/>
              <a:gd name="T22" fmla="*/ 2147483646 w 112"/>
              <a:gd name="T23" fmla="*/ 2147483646 h 27"/>
              <a:gd name="T24" fmla="*/ 2147483646 w 112"/>
              <a:gd name="T25" fmla="*/ 2147483646 h 27"/>
              <a:gd name="T26" fmla="*/ 2147483646 w 112"/>
              <a:gd name="T27" fmla="*/ 2147483646 h 27"/>
              <a:gd name="T28" fmla="*/ 2147483646 w 112"/>
              <a:gd name="T29" fmla="*/ 2147483646 h 27"/>
              <a:gd name="T30" fmla="*/ 2147483646 w 112"/>
              <a:gd name="T31" fmla="*/ 2147483646 h 27"/>
              <a:gd name="T32" fmla="*/ 2147483646 w 112"/>
              <a:gd name="T33" fmla="*/ 2147483646 h 27"/>
              <a:gd name="T34" fmla="*/ 2147483646 w 112"/>
              <a:gd name="T35" fmla="*/ 2147483646 h 27"/>
              <a:gd name="T36" fmla="*/ 2147483646 w 112"/>
              <a:gd name="T37" fmla="*/ 2147483646 h 27"/>
              <a:gd name="T38" fmla="*/ 2147483646 w 112"/>
              <a:gd name="T39" fmla="*/ 2147483646 h 27"/>
              <a:gd name="T40" fmla="*/ 2147483646 w 112"/>
              <a:gd name="T41" fmla="*/ 2147483646 h 27"/>
              <a:gd name="T42" fmla="*/ 2147483646 w 112"/>
              <a:gd name="T43" fmla="*/ 2147483646 h 27"/>
              <a:gd name="T44" fmla="*/ 2147483646 w 112"/>
              <a:gd name="T45" fmla="*/ 2147483646 h 27"/>
              <a:gd name="T46" fmla="*/ 2147483646 w 112"/>
              <a:gd name="T47" fmla="*/ 2147483646 h 27"/>
              <a:gd name="T48" fmla="*/ 2147483646 w 112"/>
              <a:gd name="T49" fmla="*/ 2147483646 h 27"/>
              <a:gd name="T50" fmla="*/ 2147483646 w 112"/>
              <a:gd name="T51" fmla="*/ 2147483646 h 27"/>
              <a:gd name="T52" fmla="*/ 2147483646 w 112"/>
              <a:gd name="T53" fmla="*/ 2147483646 h 27"/>
              <a:gd name="T54" fmla="*/ 2147483646 w 112"/>
              <a:gd name="T55" fmla="*/ 2147483646 h 27"/>
              <a:gd name="T56" fmla="*/ 2147483646 w 112"/>
              <a:gd name="T57" fmla="*/ 2147483646 h 27"/>
              <a:gd name="T58" fmla="*/ 2147483646 w 112"/>
              <a:gd name="T59" fmla="*/ 2147483646 h 27"/>
              <a:gd name="T60" fmla="*/ 2147483646 w 112"/>
              <a:gd name="T61" fmla="*/ 2147483646 h 27"/>
              <a:gd name="T62" fmla="*/ 2147483646 w 112"/>
              <a:gd name="T63" fmla="*/ 2147483646 h 27"/>
              <a:gd name="T64" fmla="*/ 2147483646 w 112"/>
              <a:gd name="T65" fmla="*/ 2147483646 h 27"/>
              <a:gd name="T66" fmla="*/ 2147483646 w 112"/>
              <a:gd name="T67" fmla="*/ 2147483646 h 27"/>
              <a:gd name="T68" fmla="*/ 2147483646 w 112"/>
              <a:gd name="T69" fmla="*/ 2147483646 h 27"/>
              <a:gd name="T70" fmla="*/ 2147483646 w 112"/>
              <a:gd name="T71" fmla="*/ 2147483646 h 27"/>
              <a:gd name="T72" fmla="*/ 2147483646 w 112"/>
              <a:gd name="T73" fmla="*/ 2147483646 h 27"/>
              <a:gd name="T74" fmla="*/ 2147483646 w 112"/>
              <a:gd name="T75" fmla="*/ 2147483646 h 27"/>
              <a:gd name="T76" fmla="*/ 2147483646 w 112"/>
              <a:gd name="T77" fmla="*/ 2147483646 h 27"/>
              <a:gd name="T78" fmla="*/ 2147483646 w 112"/>
              <a:gd name="T79" fmla="*/ 2147483646 h 27"/>
              <a:gd name="T80" fmla="*/ 2147483646 w 112"/>
              <a:gd name="T81" fmla="*/ 2147483646 h 27"/>
              <a:gd name="T82" fmla="*/ 2147483646 w 112"/>
              <a:gd name="T83" fmla="*/ 0 h 27"/>
              <a:gd name="T84" fmla="*/ 2147483646 w 112"/>
              <a:gd name="T85" fmla="*/ 2147483646 h 27"/>
              <a:gd name="T86" fmla="*/ 2147483646 w 112"/>
              <a:gd name="T87" fmla="*/ 2147483646 h 27"/>
              <a:gd name="T88" fmla="*/ 2147483646 w 112"/>
              <a:gd name="T89" fmla="*/ 2147483646 h 27"/>
              <a:gd name="T90" fmla="*/ 2147483646 w 112"/>
              <a:gd name="T91" fmla="*/ 2147483646 h 27"/>
              <a:gd name="T92" fmla="*/ 2147483646 w 112"/>
              <a:gd name="T93" fmla="*/ 2147483646 h 27"/>
              <a:gd name="T94" fmla="*/ 2147483646 w 112"/>
              <a:gd name="T95" fmla="*/ 2147483646 h 27"/>
              <a:gd name="T96" fmla="*/ 2147483646 w 112"/>
              <a:gd name="T97" fmla="*/ 2147483646 h 27"/>
              <a:gd name="T98" fmla="*/ 2147483646 w 112"/>
              <a:gd name="T99" fmla="*/ 2147483646 h 27"/>
              <a:gd name="T100" fmla="*/ 2147483646 w 112"/>
              <a:gd name="T101" fmla="*/ 2147483646 h 27"/>
              <a:gd name="T102" fmla="*/ 2147483646 w 112"/>
              <a:gd name="T103" fmla="*/ 2147483646 h 27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12" h="27">
                <a:moveTo>
                  <a:pt x="0" y="25"/>
                </a:moveTo>
                <a:lnTo>
                  <a:pt x="13" y="15"/>
                </a:lnTo>
                <a:lnTo>
                  <a:pt x="6" y="21"/>
                </a:lnTo>
                <a:lnTo>
                  <a:pt x="13" y="15"/>
                </a:lnTo>
                <a:lnTo>
                  <a:pt x="22" y="8"/>
                </a:lnTo>
                <a:lnTo>
                  <a:pt x="31" y="5"/>
                </a:lnTo>
                <a:lnTo>
                  <a:pt x="38" y="2"/>
                </a:lnTo>
                <a:lnTo>
                  <a:pt x="49" y="0"/>
                </a:lnTo>
                <a:lnTo>
                  <a:pt x="36" y="2"/>
                </a:lnTo>
                <a:lnTo>
                  <a:pt x="24" y="7"/>
                </a:lnTo>
                <a:lnTo>
                  <a:pt x="13" y="15"/>
                </a:lnTo>
                <a:lnTo>
                  <a:pt x="24" y="19"/>
                </a:lnTo>
                <a:lnTo>
                  <a:pt x="16" y="26"/>
                </a:lnTo>
                <a:lnTo>
                  <a:pt x="24" y="19"/>
                </a:lnTo>
                <a:lnTo>
                  <a:pt x="35" y="14"/>
                </a:lnTo>
                <a:lnTo>
                  <a:pt x="42" y="7"/>
                </a:lnTo>
                <a:lnTo>
                  <a:pt x="41" y="7"/>
                </a:lnTo>
                <a:lnTo>
                  <a:pt x="44" y="6"/>
                </a:lnTo>
                <a:lnTo>
                  <a:pt x="49" y="5"/>
                </a:lnTo>
                <a:lnTo>
                  <a:pt x="49" y="12"/>
                </a:lnTo>
                <a:lnTo>
                  <a:pt x="49" y="14"/>
                </a:lnTo>
                <a:lnTo>
                  <a:pt x="48" y="15"/>
                </a:lnTo>
                <a:lnTo>
                  <a:pt x="48" y="14"/>
                </a:lnTo>
                <a:lnTo>
                  <a:pt x="48" y="12"/>
                </a:lnTo>
                <a:lnTo>
                  <a:pt x="46" y="11"/>
                </a:lnTo>
                <a:lnTo>
                  <a:pt x="44" y="11"/>
                </a:lnTo>
                <a:lnTo>
                  <a:pt x="46" y="11"/>
                </a:lnTo>
                <a:lnTo>
                  <a:pt x="46" y="12"/>
                </a:lnTo>
                <a:lnTo>
                  <a:pt x="42" y="7"/>
                </a:lnTo>
                <a:lnTo>
                  <a:pt x="46" y="12"/>
                </a:lnTo>
                <a:lnTo>
                  <a:pt x="49" y="16"/>
                </a:lnTo>
                <a:lnTo>
                  <a:pt x="50" y="18"/>
                </a:lnTo>
                <a:lnTo>
                  <a:pt x="52" y="19"/>
                </a:lnTo>
                <a:lnTo>
                  <a:pt x="55" y="20"/>
                </a:lnTo>
                <a:lnTo>
                  <a:pt x="44" y="26"/>
                </a:lnTo>
                <a:lnTo>
                  <a:pt x="49" y="27"/>
                </a:lnTo>
                <a:lnTo>
                  <a:pt x="56" y="23"/>
                </a:lnTo>
                <a:lnTo>
                  <a:pt x="65" y="20"/>
                </a:lnTo>
                <a:lnTo>
                  <a:pt x="74" y="19"/>
                </a:lnTo>
                <a:lnTo>
                  <a:pt x="82" y="19"/>
                </a:lnTo>
                <a:lnTo>
                  <a:pt x="85" y="19"/>
                </a:lnTo>
                <a:lnTo>
                  <a:pt x="90" y="20"/>
                </a:lnTo>
                <a:lnTo>
                  <a:pt x="92" y="21"/>
                </a:lnTo>
                <a:lnTo>
                  <a:pt x="89" y="21"/>
                </a:lnTo>
                <a:lnTo>
                  <a:pt x="85" y="21"/>
                </a:lnTo>
                <a:lnTo>
                  <a:pt x="80" y="23"/>
                </a:lnTo>
                <a:lnTo>
                  <a:pt x="78" y="23"/>
                </a:lnTo>
                <a:lnTo>
                  <a:pt x="73" y="25"/>
                </a:lnTo>
                <a:lnTo>
                  <a:pt x="70" y="26"/>
                </a:lnTo>
                <a:lnTo>
                  <a:pt x="65" y="27"/>
                </a:lnTo>
                <a:lnTo>
                  <a:pt x="66" y="27"/>
                </a:lnTo>
                <a:lnTo>
                  <a:pt x="64" y="27"/>
                </a:lnTo>
                <a:lnTo>
                  <a:pt x="70" y="27"/>
                </a:lnTo>
                <a:lnTo>
                  <a:pt x="74" y="26"/>
                </a:lnTo>
                <a:lnTo>
                  <a:pt x="78" y="25"/>
                </a:lnTo>
                <a:lnTo>
                  <a:pt x="80" y="23"/>
                </a:lnTo>
                <a:lnTo>
                  <a:pt x="85" y="21"/>
                </a:lnTo>
                <a:lnTo>
                  <a:pt x="89" y="21"/>
                </a:lnTo>
                <a:lnTo>
                  <a:pt x="85" y="20"/>
                </a:lnTo>
                <a:lnTo>
                  <a:pt x="80" y="19"/>
                </a:lnTo>
                <a:lnTo>
                  <a:pt x="80" y="15"/>
                </a:lnTo>
                <a:lnTo>
                  <a:pt x="70" y="15"/>
                </a:lnTo>
                <a:lnTo>
                  <a:pt x="60" y="18"/>
                </a:lnTo>
                <a:lnTo>
                  <a:pt x="59" y="19"/>
                </a:lnTo>
                <a:lnTo>
                  <a:pt x="59" y="20"/>
                </a:lnTo>
                <a:lnTo>
                  <a:pt x="56" y="20"/>
                </a:lnTo>
                <a:lnTo>
                  <a:pt x="55" y="20"/>
                </a:lnTo>
                <a:lnTo>
                  <a:pt x="56" y="20"/>
                </a:lnTo>
                <a:lnTo>
                  <a:pt x="56" y="15"/>
                </a:lnTo>
                <a:lnTo>
                  <a:pt x="59" y="16"/>
                </a:lnTo>
                <a:lnTo>
                  <a:pt x="60" y="18"/>
                </a:lnTo>
                <a:lnTo>
                  <a:pt x="59" y="16"/>
                </a:lnTo>
                <a:lnTo>
                  <a:pt x="56" y="15"/>
                </a:lnTo>
                <a:lnTo>
                  <a:pt x="56" y="14"/>
                </a:lnTo>
                <a:lnTo>
                  <a:pt x="49" y="12"/>
                </a:lnTo>
                <a:lnTo>
                  <a:pt x="48" y="12"/>
                </a:lnTo>
                <a:lnTo>
                  <a:pt x="49" y="5"/>
                </a:lnTo>
                <a:lnTo>
                  <a:pt x="56" y="14"/>
                </a:lnTo>
                <a:lnTo>
                  <a:pt x="59" y="2"/>
                </a:lnTo>
                <a:lnTo>
                  <a:pt x="49" y="5"/>
                </a:lnTo>
                <a:lnTo>
                  <a:pt x="49" y="0"/>
                </a:lnTo>
                <a:lnTo>
                  <a:pt x="60" y="1"/>
                </a:lnTo>
                <a:lnTo>
                  <a:pt x="56" y="0"/>
                </a:lnTo>
                <a:lnTo>
                  <a:pt x="49" y="0"/>
                </a:lnTo>
                <a:lnTo>
                  <a:pt x="59" y="2"/>
                </a:lnTo>
                <a:lnTo>
                  <a:pt x="66" y="2"/>
                </a:lnTo>
                <a:lnTo>
                  <a:pt x="74" y="2"/>
                </a:lnTo>
                <a:lnTo>
                  <a:pt x="76" y="2"/>
                </a:lnTo>
                <a:lnTo>
                  <a:pt x="82" y="3"/>
                </a:lnTo>
                <a:lnTo>
                  <a:pt x="90" y="6"/>
                </a:lnTo>
                <a:lnTo>
                  <a:pt x="96" y="11"/>
                </a:lnTo>
                <a:lnTo>
                  <a:pt x="105" y="16"/>
                </a:lnTo>
                <a:lnTo>
                  <a:pt x="112" y="21"/>
                </a:lnTo>
                <a:lnTo>
                  <a:pt x="112" y="23"/>
                </a:lnTo>
                <a:lnTo>
                  <a:pt x="105" y="23"/>
                </a:lnTo>
                <a:lnTo>
                  <a:pt x="101" y="20"/>
                </a:lnTo>
                <a:lnTo>
                  <a:pt x="90" y="16"/>
                </a:lnTo>
                <a:lnTo>
                  <a:pt x="80" y="15"/>
                </a:lnTo>
                <a:lnTo>
                  <a:pt x="89" y="21"/>
                </a:lnTo>
                <a:lnTo>
                  <a:pt x="92" y="21"/>
                </a:lnTo>
                <a:lnTo>
                  <a:pt x="95" y="21"/>
                </a:lnTo>
                <a:lnTo>
                  <a:pt x="92" y="21"/>
                </a:lnTo>
                <a:lnTo>
                  <a:pt x="95" y="21"/>
                </a:lnTo>
                <a:lnTo>
                  <a:pt x="99" y="21"/>
                </a:lnTo>
                <a:lnTo>
                  <a:pt x="95" y="2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36" name="Freeform 190"/>
          <p:cNvSpPr>
            <a:spLocks/>
          </p:cNvSpPr>
          <p:nvPr/>
        </p:nvSpPr>
        <p:spPr bwMode="auto">
          <a:xfrm>
            <a:off x="5880100" y="2459038"/>
            <a:ext cx="26988" cy="49212"/>
          </a:xfrm>
          <a:custGeom>
            <a:avLst/>
            <a:gdLst>
              <a:gd name="T0" fmla="*/ 2147483646 w 49"/>
              <a:gd name="T1" fmla="*/ 0 h 92"/>
              <a:gd name="T2" fmla="*/ 2147483646 w 49"/>
              <a:gd name="T3" fmla="*/ 2147483646 h 92"/>
              <a:gd name="T4" fmla="*/ 2147483646 w 49"/>
              <a:gd name="T5" fmla="*/ 2147483646 h 92"/>
              <a:gd name="T6" fmla="*/ 2147483646 w 49"/>
              <a:gd name="T7" fmla="*/ 2147483646 h 92"/>
              <a:gd name="T8" fmla="*/ 2147483646 w 49"/>
              <a:gd name="T9" fmla="*/ 2147483646 h 92"/>
              <a:gd name="T10" fmla="*/ 2147483646 w 49"/>
              <a:gd name="T11" fmla="*/ 2147483646 h 92"/>
              <a:gd name="T12" fmla="*/ 2147483646 w 49"/>
              <a:gd name="T13" fmla="*/ 2147483646 h 92"/>
              <a:gd name="T14" fmla="*/ 2147483646 w 49"/>
              <a:gd name="T15" fmla="*/ 2147483646 h 92"/>
              <a:gd name="T16" fmla="*/ 0 w 49"/>
              <a:gd name="T17" fmla="*/ 2147483646 h 92"/>
              <a:gd name="T18" fmla="*/ 2147483646 w 49"/>
              <a:gd name="T19" fmla="*/ 2147483646 h 92"/>
              <a:gd name="T20" fmla="*/ 2147483646 w 49"/>
              <a:gd name="T21" fmla="*/ 2147483646 h 92"/>
              <a:gd name="T22" fmla="*/ 2147483646 w 49"/>
              <a:gd name="T23" fmla="*/ 2147483646 h 92"/>
              <a:gd name="T24" fmla="*/ 2147483646 w 49"/>
              <a:gd name="T25" fmla="*/ 2147483646 h 92"/>
              <a:gd name="T26" fmla="*/ 2147483646 w 49"/>
              <a:gd name="T27" fmla="*/ 2147483646 h 9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9" h="92">
                <a:moveTo>
                  <a:pt x="49" y="0"/>
                </a:moveTo>
                <a:lnTo>
                  <a:pt x="40" y="9"/>
                </a:lnTo>
                <a:lnTo>
                  <a:pt x="35" y="20"/>
                </a:lnTo>
                <a:lnTo>
                  <a:pt x="26" y="30"/>
                </a:lnTo>
                <a:lnTo>
                  <a:pt x="20" y="43"/>
                </a:lnTo>
                <a:lnTo>
                  <a:pt x="13" y="55"/>
                </a:lnTo>
                <a:lnTo>
                  <a:pt x="8" y="69"/>
                </a:lnTo>
                <a:lnTo>
                  <a:pt x="4" y="83"/>
                </a:lnTo>
                <a:lnTo>
                  <a:pt x="0" y="92"/>
                </a:lnTo>
                <a:lnTo>
                  <a:pt x="7" y="72"/>
                </a:lnTo>
                <a:lnTo>
                  <a:pt x="14" y="53"/>
                </a:lnTo>
                <a:lnTo>
                  <a:pt x="23" y="36"/>
                </a:lnTo>
                <a:lnTo>
                  <a:pt x="32" y="21"/>
                </a:lnTo>
                <a:lnTo>
                  <a:pt x="45" y="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37" name="Freeform 191"/>
          <p:cNvSpPr>
            <a:spLocks/>
          </p:cNvSpPr>
          <p:nvPr/>
        </p:nvSpPr>
        <p:spPr bwMode="auto">
          <a:xfrm>
            <a:off x="5889625" y="2466975"/>
            <a:ext cx="19050" cy="41275"/>
          </a:xfrm>
          <a:custGeom>
            <a:avLst/>
            <a:gdLst>
              <a:gd name="T0" fmla="*/ 2147483646 w 37"/>
              <a:gd name="T1" fmla="*/ 0 h 79"/>
              <a:gd name="T2" fmla="*/ 2147483646 w 37"/>
              <a:gd name="T3" fmla="*/ 2147483646 h 79"/>
              <a:gd name="T4" fmla="*/ 2147483646 w 37"/>
              <a:gd name="T5" fmla="*/ 2147483646 h 79"/>
              <a:gd name="T6" fmla="*/ 2147483646 w 37"/>
              <a:gd name="T7" fmla="*/ 2147483646 h 79"/>
              <a:gd name="T8" fmla="*/ 2147483646 w 37"/>
              <a:gd name="T9" fmla="*/ 2147483646 h 79"/>
              <a:gd name="T10" fmla="*/ 2147483646 w 37"/>
              <a:gd name="T11" fmla="*/ 2147483646 h 79"/>
              <a:gd name="T12" fmla="*/ 2147483646 w 37"/>
              <a:gd name="T13" fmla="*/ 2147483646 h 79"/>
              <a:gd name="T14" fmla="*/ 2147483646 w 37"/>
              <a:gd name="T15" fmla="*/ 2147483646 h 79"/>
              <a:gd name="T16" fmla="*/ 2147483646 w 37"/>
              <a:gd name="T17" fmla="*/ 2147483646 h 79"/>
              <a:gd name="T18" fmla="*/ 2147483646 w 37"/>
              <a:gd name="T19" fmla="*/ 2147483646 h 79"/>
              <a:gd name="T20" fmla="*/ 2147483646 w 37"/>
              <a:gd name="T21" fmla="*/ 2147483646 h 79"/>
              <a:gd name="T22" fmla="*/ 2147483646 w 37"/>
              <a:gd name="T23" fmla="*/ 2147483646 h 79"/>
              <a:gd name="T24" fmla="*/ 2147483646 w 37"/>
              <a:gd name="T25" fmla="*/ 2147483646 h 79"/>
              <a:gd name="T26" fmla="*/ 2147483646 w 37"/>
              <a:gd name="T27" fmla="*/ 2147483646 h 79"/>
              <a:gd name="T28" fmla="*/ 2147483646 w 37"/>
              <a:gd name="T29" fmla="*/ 2147483646 h 79"/>
              <a:gd name="T30" fmla="*/ 2147483646 w 37"/>
              <a:gd name="T31" fmla="*/ 2147483646 h 79"/>
              <a:gd name="T32" fmla="*/ 2147483646 w 37"/>
              <a:gd name="T33" fmla="*/ 2147483646 h 79"/>
              <a:gd name="T34" fmla="*/ 2147483646 w 37"/>
              <a:gd name="T35" fmla="*/ 2147483646 h 79"/>
              <a:gd name="T36" fmla="*/ 2147483646 w 37"/>
              <a:gd name="T37" fmla="*/ 2147483646 h 79"/>
              <a:gd name="T38" fmla="*/ 2147483646 w 37"/>
              <a:gd name="T39" fmla="*/ 2147483646 h 79"/>
              <a:gd name="T40" fmla="*/ 2147483646 w 37"/>
              <a:gd name="T41" fmla="*/ 2147483646 h 79"/>
              <a:gd name="T42" fmla="*/ 2147483646 w 37"/>
              <a:gd name="T43" fmla="*/ 2147483646 h 79"/>
              <a:gd name="T44" fmla="*/ 2147483646 w 37"/>
              <a:gd name="T45" fmla="*/ 2147483646 h 79"/>
              <a:gd name="T46" fmla="*/ 2147483646 w 37"/>
              <a:gd name="T47" fmla="*/ 2147483646 h 79"/>
              <a:gd name="T48" fmla="*/ 2147483646 w 37"/>
              <a:gd name="T49" fmla="*/ 2147483646 h 79"/>
              <a:gd name="T50" fmla="*/ 2147483646 w 37"/>
              <a:gd name="T51" fmla="*/ 2147483646 h 79"/>
              <a:gd name="T52" fmla="*/ 2147483646 w 37"/>
              <a:gd name="T53" fmla="*/ 2147483646 h 79"/>
              <a:gd name="T54" fmla="*/ 2147483646 w 37"/>
              <a:gd name="T55" fmla="*/ 2147483646 h 79"/>
              <a:gd name="T56" fmla="*/ 2147483646 w 37"/>
              <a:gd name="T57" fmla="*/ 2147483646 h 79"/>
              <a:gd name="T58" fmla="*/ 2147483646 w 37"/>
              <a:gd name="T59" fmla="*/ 2147483646 h 79"/>
              <a:gd name="T60" fmla="*/ 2147483646 w 37"/>
              <a:gd name="T61" fmla="*/ 2147483646 h 79"/>
              <a:gd name="T62" fmla="*/ 2147483646 w 37"/>
              <a:gd name="T63" fmla="*/ 2147483646 h 79"/>
              <a:gd name="T64" fmla="*/ 2147483646 w 37"/>
              <a:gd name="T65" fmla="*/ 2147483646 h 79"/>
              <a:gd name="T66" fmla="*/ 2147483646 w 37"/>
              <a:gd name="T67" fmla="*/ 2147483646 h 79"/>
              <a:gd name="T68" fmla="*/ 2147483646 w 37"/>
              <a:gd name="T69" fmla="*/ 2147483646 h 79"/>
              <a:gd name="T70" fmla="*/ 2147483646 w 37"/>
              <a:gd name="T71" fmla="*/ 2147483646 h 79"/>
              <a:gd name="T72" fmla="*/ 0 w 37"/>
              <a:gd name="T73" fmla="*/ 2147483646 h 7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37" h="79">
                <a:moveTo>
                  <a:pt x="37" y="0"/>
                </a:moveTo>
                <a:lnTo>
                  <a:pt x="30" y="10"/>
                </a:lnTo>
                <a:lnTo>
                  <a:pt x="23" y="22"/>
                </a:lnTo>
                <a:lnTo>
                  <a:pt x="18" y="33"/>
                </a:lnTo>
                <a:lnTo>
                  <a:pt x="28" y="36"/>
                </a:lnTo>
                <a:lnTo>
                  <a:pt x="19" y="35"/>
                </a:lnTo>
                <a:lnTo>
                  <a:pt x="20" y="36"/>
                </a:lnTo>
                <a:lnTo>
                  <a:pt x="20" y="40"/>
                </a:lnTo>
                <a:lnTo>
                  <a:pt x="20" y="41"/>
                </a:lnTo>
                <a:lnTo>
                  <a:pt x="20" y="43"/>
                </a:lnTo>
                <a:lnTo>
                  <a:pt x="19" y="45"/>
                </a:lnTo>
                <a:lnTo>
                  <a:pt x="18" y="43"/>
                </a:lnTo>
                <a:lnTo>
                  <a:pt x="19" y="42"/>
                </a:lnTo>
                <a:lnTo>
                  <a:pt x="19" y="41"/>
                </a:lnTo>
                <a:lnTo>
                  <a:pt x="19" y="40"/>
                </a:lnTo>
                <a:lnTo>
                  <a:pt x="19" y="39"/>
                </a:lnTo>
                <a:lnTo>
                  <a:pt x="18" y="39"/>
                </a:lnTo>
                <a:lnTo>
                  <a:pt x="15" y="40"/>
                </a:lnTo>
                <a:lnTo>
                  <a:pt x="15" y="41"/>
                </a:lnTo>
                <a:lnTo>
                  <a:pt x="15" y="42"/>
                </a:lnTo>
                <a:lnTo>
                  <a:pt x="15" y="43"/>
                </a:lnTo>
                <a:lnTo>
                  <a:pt x="18" y="43"/>
                </a:lnTo>
                <a:lnTo>
                  <a:pt x="15" y="43"/>
                </a:lnTo>
                <a:lnTo>
                  <a:pt x="15" y="42"/>
                </a:lnTo>
                <a:lnTo>
                  <a:pt x="15" y="40"/>
                </a:lnTo>
                <a:lnTo>
                  <a:pt x="18" y="39"/>
                </a:lnTo>
                <a:lnTo>
                  <a:pt x="14" y="39"/>
                </a:lnTo>
                <a:lnTo>
                  <a:pt x="15" y="33"/>
                </a:lnTo>
                <a:lnTo>
                  <a:pt x="19" y="35"/>
                </a:lnTo>
                <a:lnTo>
                  <a:pt x="18" y="33"/>
                </a:lnTo>
                <a:lnTo>
                  <a:pt x="15" y="33"/>
                </a:lnTo>
                <a:lnTo>
                  <a:pt x="14" y="39"/>
                </a:lnTo>
                <a:lnTo>
                  <a:pt x="11" y="42"/>
                </a:lnTo>
                <a:lnTo>
                  <a:pt x="12" y="42"/>
                </a:lnTo>
                <a:lnTo>
                  <a:pt x="7" y="55"/>
                </a:lnTo>
                <a:lnTo>
                  <a:pt x="3" y="66"/>
                </a:lnTo>
                <a:lnTo>
                  <a:pt x="0" y="7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38" name="Freeform 192"/>
          <p:cNvSpPr>
            <a:spLocks/>
          </p:cNvSpPr>
          <p:nvPr/>
        </p:nvSpPr>
        <p:spPr bwMode="auto">
          <a:xfrm>
            <a:off x="5895975" y="2486025"/>
            <a:ext cx="11113" cy="23813"/>
          </a:xfrm>
          <a:custGeom>
            <a:avLst/>
            <a:gdLst>
              <a:gd name="T0" fmla="*/ 2147483646 w 22"/>
              <a:gd name="T1" fmla="*/ 2147483646 h 47"/>
              <a:gd name="T2" fmla="*/ 2147483646 w 22"/>
              <a:gd name="T3" fmla="*/ 2147483646 h 47"/>
              <a:gd name="T4" fmla="*/ 2147483646 w 22"/>
              <a:gd name="T5" fmla="*/ 2147483646 h 47"/>
              <a:gd name="T6" fmla="*/ 2147483646 w 22"/>
              <a:gd name="T7" fmla="*/ 2147483646 h 47"/>
              <a:gd name="T8" fmla="*/ 2147483646 w 22"/>
              <a:gd name="T9" fmla="*/ 2147483646 h 47"/>
              <a:gd name="T10" fmla="*/ 2147483646 w 22"/>
              <a:gd name="T11" fmla="*/ 2147483646 h 47"/>
              <a:gd name="T12" fmla="*/ 2147483646 w 22"/>
              <a:gd name="T13" fmla="*/ 2147483646 h 47"/>
              <a:gd name="T14" fmla="*/ 2147483646 w 22"/>
              <a:gd name="T15" fmla="*/ 2147483646 h 47"/>
              <a:gd name="T16" fmla="*/ 0 w 22"/>
              <a:gd name="T17" fmla="*/ 2147483646 h 47"/>
              <a:gd name="T18" fmla="*/ 2147483646 w 22"/>
              <a:gd name="T19" fmla="*/ 2147483646 h 47"/>
              <a:gd name="T20" fmla="*/ 2147483646 w 22"/>
              <a:gd name="T21" fmla="*/ 2147483646 h 47"/>
              <a:gd name="T22" fmla="*/ 2147483646 w 22"/>
              <a:gd name="T23" fmla="*/ 2147483646 h 47"/>
              <a:gd name="T24" fmla="*/ 2147483646 w 22"/>
              <a:gd name="T25" fmla="*/ 2147483646 h 47"/>
              <a:gd name="T26" fmla="*/ 2147483646 w 22"/>
              <a:gd name="T27" fmla="*/ 2147483646 h 47"/>
              <a:gd name="T28" fmla="*/ 2147483646 w 22"/>
              <a:gd name="T29" fmla="*/ 2147483646 h 47"/>
              <a:gd name="T30" fmla="*/ 2147483646 w 22"/>
              <a:gd name="T31" fmla="*/ 0 h 47"/>
              <a:gd name="T32" fmla="*/ 2147483646 w 22"/>
              <a:gd name="T33" fmla="*/ 2147483646 h 47"/>
              <a:gd name="T34" fmla="*/ 2147483646 w 22"/>
              <a:gd name="T35" fmla="*/ 2147483646 h 47"/>
              <a:gd name="T36" fmla="*/ 2147483646 w 22"/>
              <a:gd name="T37" fmla="*/ 2147483646 h 47"/>
              <a:gd name="T38" fmla="*/ 2147483646 w 22"/>
              <a:gd name="T39" fmla="*/ 2147483646 h 47"/>
              <a:gd name="T40" fmla="*/ 2147483646 w 22"/>
              <a:gd name="T41" fmla="*/ 2147483646 h 47"/>
              <a:gd name="T42" fmla="*/ 2147483646 w 22"/>
              <a:gd name="T43" fmla="*/ 2147483646 h 47"/>
              <a:gd name="T44" fmla="*/ 2147483646 w 22"/>
              <a:gd name="T45" fmla="*/ 2147483646 h 47"/>
              <a:gd name="T46" fmla="*/ 2147483646 w 22"/>
              <a:gd name="T47" fmla="*/ 2147483646 h 47"/>
              <a:gd name="T48" fmla="*/ 2147483646 w 22"/>
              <a:gd name="T49" fmla="*/ 2147483646 h 47"/>
              <a:gd name="T50" fmla="*/ 2147483646 w 22"/>
              <a:gd name="T51" fmla="*/ 2147483646 h 47"/>
              <a:gd name="T52" fmla="*/ 2147483646 w 22"/>
              <a:gd name="T53" fmla="*/ 2147483646 h 47"/>
              <a:gd name="T54" fmla="*/ 2147483646 w 22"/>
              <a:gd name="T55" fmla="*/ 2147483646 h 47"/>
              <a:gd name="T56" fmla="*/ 2147483646 w 22"/>
              <a:gd name="T57" fmla="*/ 2147483646 h 47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2" h="47">
                <a:moveTo>
                  <a:pt x="6" y="47"/>
                </a:moveTo>
                <a:lnTo>
                  <a:pt x="10" y="29"/>
                </a:lnTo>
                <a:lnTo>
                  <a:pt x="17" y="14"/>
                </a:lnTo>
                <a:lnTo>
                  <a:pt x="16" y="14"/>
                </a:lnTo>
                <a:lnTo>
                  <a:pt x="13" y="12"/>
                </a:lnTo>
                <a:lnTo>
                  <a:pt x="11" y="12"/>
                </a:lnTo>
                <a:lnTo>
                  <a:pt x="10" y="12"/>
                </a:lnTo>
                <a:lnTo>
                  <a:pt x="3" y="9"/>
                </a:lnTo>
                <a:lnTo>
                  <a:pt x="0" y="6"/>
                </a:lnTo>
                <a:lnTo>
                  <a:pt x="7" y="5"/>
                </a:lnTo>
                <a:lnTo>
                  <a:pt x="18" y="4"/>
                </a:lnTo>
                <a:lnTo>
                  <a:pt x="20" y="4"/>
                </a:lnTo>
                <a:lnTo>
                  <a:pt x="22" y="5"/>
                </a:lnTo>
                <a:lnTo>
                  <a:pt x="18" y="4"/>
                </a:lnTo>
                <a:lnTo>
                  <a:pt x="17" y="3"/>
                </a:lnTo>
                <a:lnTo>
                  <a:pt x="16" y="0"/>
                </a:lnTo>
                <a:lnTo>
                  <a:pt x="16" y="14"/>
                </a:lnTo>
                <a:lnTo>
                  <a:pt x="17" y="14"/>
                </a:lnTo>
                <a:lnTo>
                  <a:pt x="18" y="12"/>
                </a:lnTo>
                <a:lnTo>
                  <a:pt x="18" y="11"/>
                </a:lnTo>
                <a:lnTo>
                  <a:pt x="20" y="11"/>
                </a:lnTo>
                <a:lnTo>
                  <a:pt x="20" y="9"/>
                </a:lnTo>
                <a:lnTo>
                  <a:pt x="22" y="12"/>
                </a:lnTo>
                <a:lnTo>
                  <a:pt x="16" y="25"/>
                </a:lnTo>
                <a:lnTo>
                  <a:pt x="10" y="38"/>
                </a:lnTo>
                <a:lnTo>
                  <a:pt x="13" y="34"/>
                </a:lnTo>
                <a:lnTo>
                  <a:pt x="17" y="29"/>
                </a:lnTo>
                <a:lnTo>
                  <a:pt x="18" y="23"/>
                </a:lnTo>
                <a:lnTo>
                  <a:pt x="22" y="1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39" name="Freeform 193"/>
          <p:cNvSpPr>
            <a:spLocks/>
          </p:cNvSpPr>
          <p:nvPr/>
        </p:nvSpPr>
        <p:spPr bwMode="auto">
          <a:xfrm>
            <a:off x="5905500" y="2508250"/>
            <a:ext cx="1588" cy="9525"/>
          </a:xfrm>
          <a:custGeom>
            <a:avLst/>
            <a:gdLst>
              <a:gd name="T0" fmla="*/ 2147483646 w 4"/>
              <a:gd name="T1" fmla="*/ 0 h 20"/>
              <a:gd name="T2" fmla="*/ 0 w 4"/>
              <a:gd name="T3" fmla="*/ 2147483646 h 20"/>
              <a:gd name="T4" fmla="*/ 2147483646 w 4"/>
              <a:gd name="T5" fmla="*/ 2147483646 h 20"/>
              <a:gd name="T6" fmla="*/ 2147483646 w 4"/>
              <a:gd name="T7" fmla="*/ 2147483646 h 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" h="20">
                <a:moveTo>
                  <a:pt x="4" y="0"/>
                </a:moveTo>
                <a:lnTo>
                  <a:pt x="0" y="5"/>
                </a:lnTo>
                <a:lnTo>
                  <a:pt x="4" y="13"/>
                </a:lnTo>
                <a:lnTo>
                  <a:pt x="2" y="2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40" name="Line 194"/>
          <p:cNvSpPr>
            <a:spLocks noChangeShapeType="1"/>
          </p:cNvSpPr>
          <p:nvPr/>
        </p:nvSpPr>
        <p:spPr bwMode="auto">
          <a:xfrm flipV="1">
            <a:off x="5776913" y="2495550"/>
            <a:ext cx="3175" cy="95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41" name="Freeform 195"/>
          <p:cNvSpPr>
            <a:spLocks/>
          </p:cNvSpPr>
          <p:nvPr/>
        </p:nvSpPr>
        <p:spPr bwMode="auto">
          <a:xfrm>
            <a:off x="5770563" y="2500313"/>
            <a:ext cx="7937" cy="1587"/>
          </a:xfrm>
          <a:custGeom>
            <a:avLst/>
            <a:gdLst>
              <a:gd name="T0" fmla="*/ 2147483646 w 14"/>
              <a:gd name="T1" fmla="*/ 2147483646 h 3"/>
              <a:gd name="T2" fmla="*/ 2147483646 w 14"/>
              <a:gd name="T3" fmla="*/ 2147483646 h 3"/>
              <a:gd name="T4" fmla="*/ 2147483646 w 14"/>
              <a:gd name="T5" fmla="*/ 2147483646 h 3"/>
              <a:gd name="T6" fmla="*/ 2147483646 w 14"/>
              <a:gd name="T7" fmla="*/ 0 h 3"/>
              <a:gd name="T8" fmla="*/ 2147483646 w 14"/>
              <a:gd name="T9" fmla="*/ 2147483646 h 3"/>
              <a:gd name="T10" fmla="*/ 2147483646 w 14"/>
              <a:gd name="T11" fmla="*/ 2147483646 h 3"/>
              <a:gd name="T12" fmla="*/ 0 w 14"/>
              <a:gd name="T13" fmla="*/ 2147483646 h 3"/>
              <a:gd name="T14" fmla="*/ 0 w 14"/>
              <a:gd name="T15" fmla="*/ 0 h 3"/>
              <a:gd name="T16" fmla="*/ 0 w 14"/>
              <a:gd name="T17" fmla="*/ 2147483646 h 3"/>
              <a:gd name="T18" fmla="*/ 0 w 14"/>
              <a:gd name="T19" fmla="*/ 2147483646 h 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4" h="3">
                <a:moveTo>
                  <a:pt x="14" y="1"/>
                </a:moveTo>
                <a:lnTo>
                  <a:pt x="13" y="2"/>
                </a:lnTo>
                <a:lnTo>
                  <a:pt x="8" y="2"/>
                </a:lnTo>
                <a:lnTo>
                  <a:pt x="11" y="0"/>
                </a:lnTo>
                <a:lnTo>
                  <a:pt x="7" y="1"/>
                </a:lnTo>
                <a:lnTo>
                  <a:pt x="6" y="3"/>
                </a:lnTo>
                <a:lnTo>
                  <a:pt x="0" y="2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42" name="Freeform 196"/>
          <p:cNvSpPr>
            <a:spLocks/>
          </p:cNvSpPr>
          <p:nvPr/>
        </p:nvSpPr>
        <p:spPr bwMode="auto">
          <a:xfrm>
            <a:off x="5776913" y="2462213"/>
            <a:ext cx="14287" cy="20637"/>
          </a:xfrm>
          <a:custGeom>
            <a:avLst/>
            <a:gdLst>
              <a:gd name="T0" fmla="*/ 2147483646 w 27"/>
              <a:gd name="T1" fmla="*/ 2147483646 h 38"/>
              <a:gd name="T2" fmla="*/ 2147483646 w 27"/>
              <a:gd name="T3" fmla="*/ 2147483646 h 38"/>
              <a:gd name="T4" fmla="*/ 2147483646 w 27"/>
              <a:gd name="T5" fmla="*/ 2147483646 h 38"/>
              <a:gd name="T6" fmla="*/ 2147483646 w 27"/>
              <a:gd name="T7" fmla="*/ 2147483646 h 38"/>
              <a:gd name="T8" fmla="*/ 2147483646 w 27"/>
              <a:gd name="T9" fmla="*/ 2147483646 h 38"/>
              <a:gd name="T10" fmla="*/ 2147483646 w 27"/>
              <a:gd name="T11" fmla="*/ 2147483646 h 38"/>
              <a:gd name="T12" fmla="*/ 2147483646 w 27"/>
              <a:gd name="T13" fmla="*/ 2147483646 h 38"/>
              <a:gd name="T14" fmla="*/ 2147483646 w 27"/>
              <a:gd name="T15" fmla="*/ 2147483646 h 38"/>
              <a:gd name="T16" fmla="*/ 2147483646 w 27"/>
              <a:gd name="T17" fmla="*/ 2147483646 h 38"/>
              <a:gd name="T18" fmla="*/ 2147483646 w 27"/>
              <a:gd name="T19" fmla="*/ 2147483646 h 38"/>
              <a:gd name="T20" fmla="*/ 2147483646 w 27"/>
              <a:gd name="T21" fmla="*/ 2147483646 h 38"/>
              <a:gd name="T22" fmla="*/ 2147483646 w 27"/>
              <a:gd name="T23" fmla="*/ 2147483646 h 38"/>
              <a:gd name="T24" fmla="*/ 2147483646 w 27"/>
              <a:gd name="T25" fmla="*/ 2147483646 h 38"/>
              <a:gd name="T26" fmla="*/ 2147483646 w 27"/>
              <a:gd name="T27" fmla="*/ 2147483646 h 38"/>
              <a:gd name="T28" fmla="*/ 2147483646 w 27"/>
              <a:gd name="T29" fmla="*/ 2147483646 h 38"/>
              <a:gd name="T30" fmla="*/ 2147483646 w 27"/>
              <a:gd name="T31" fmla="*/ 2147483646 h 38"/>
              <a:gd name="T32" fmla="*/ 2147483646 w 27"/>
              <a:gd name="T33" fmla="*/ 0 h 38"/>
              <a:gd name="T34" fmla="*/ 2147483646 w 27"/>
              <a:gd name="T35" fmla="*/ 2147483646 h 38"/>
              <a:gd name="T36" fmla="*/ 2147483646 w 27"/>
              <a:gd name="T37" fmla="*/ 2147483646 h 38"/>
              <a:gd name="T38" fmla="*/ 2147483646 w 27"/>
              <a:gd name="T39" fmla="*/ 2147483646 h 38"/>
              <a:gd name="T40" fmla="*/ 2147483646 w 27"/>
              <a:gd name="T41" fmla="*/ 2147483646 h 38"/>
              <a:gd name="T42" fmla="*/ 2147483646 w 27"/>
              <a:gd name="T43" fmla="*/ 2147483646 h 38"/>
              <a:gd name="T44" fmla="*/ 2147483646 w 27"/>
              <a:gd name="T45" fmla="*/ 2147483646 h 38"/>
              <a:gd name="T46" fmla="*/ 2147483646 w 27"/>
              <a:gd name="T47" fmla="*/ 2147483646 h 38"/>
              <a:gd name="T48" fmla="*/ 2147483646 w 27"/>
              <a:gd name="T49" fmla="*/ 2147483646 h 38"/>
              <a:gd name="T50" fmla="*/ 2147483646 w 27"/>
              <a:gd name="T51" fmla="*/ 2147483646 h 38"/>
              <a:gd name="T52" fmla="*/ 2147483646 w 27"/>
              <a:gd name="T53" fmla="*/ 2147483646 h 38"/>
              <a:gd name="T54" fmla="*/ 2147483646 w 27"/>
              <a:gd name="T55" fmla="*/ 2147483646 h 38"/>
              <a:gd name="T56" fmla="*/ 2147483646 w 27"/>
              <a:gd name="T57" fmla="*/ 2147483646 h 38"/>
              <a:gd name="T58" fmla="*/ 2147483646 w 27"/>
              <a:gd name="T59" fmla="*/ 2147483646 h 38"/>
              <a:gd name="T60" fmla="*/ 2147483646 w 27"/>
              <a:gd name="T61" fmla="*/ 2147483646 h 38"/>
              <a:gd name="T62" fmla="*/ 2147483646 w 27"/>
              <a:gd name="T63" fmla="*/ 2147483646 h 38"/>
              <a:gd name="T64" fmla="*/ 2147483646 w 27"/>
              <a:gd name="T65" fmla="*/ 2147483646 h 38"/>
              <a:gd name="T66" fmla="*/ 2147483646 w 27"/>
              <a:gd name="T67" fmla="*/ 2147483646 h 38"/>
              <a:gd name="T68" fmla="*/ 2147483646 w 27"/>
              <a:gd name="T69" fmla="*/ 2147483646 h 38"/>
              <a:gd name="T70" fmla="*/ 2147483646 w 27"/>
              <a:gd name="T71" fmla="*/ 2147483646 h 38"/>
              <a:gd name="T72" fmla="*/ 2147483646 w 27"/>
              <a:gd name="T73" fmla="*/ 2147483646 h 38"/>
              <a:gd name="T74" fmla="*/ 2147483646 w 27"/>
              <a:gd name="T75" fmla="*/ 2147483646 h 38"/>
              <a:gd name="T76" fmla="*/ 2147483646 w 27"/>
              <a:gd name="T77" fmla="*/ 2147483646 h 38"/>
              <a:gd name="T78" fmla="*/ 2147483646 w 27"/>
              <a:gd name="T79" fmla="*/ 2147483646 h 38"/>
              <a:gd name="T80" fmla="*/ 2147483646 w 27"/>
              <a:gd name="T81" fmla="*/ 2147483646 h 38"/>
              <a:gd name="T82" fmla="*/ 2147483646 w 27"/>
              <a:gd name="T83" fmla="*/ 2147483646 h 38"/>
              <a:gd name="T84" fmla="*/ 2147483646 w 27"/>
              <a:gd name="T85" fmla="*/ 2147483646 h 38"/>
              <a:gd name="T86" fmla="*/ 2147483646 w 27"/>
              <a:gd name="T87" fmla="*/ 2147483646 h 38"/>
              <a:gd name="T88" fmla="*/ 2147483646 w 27"/>
              <a:gd name="T89" fmla="*/ 2147483646 h 38"/>
              <a:gd name="T90" fmla="*/ 2147483646 w 27"/>
              <a:gd name="T91" fmla="*/ 2147483646 h 38"/>
              <a:gd name="T92" fmla="*/ 2147483646 w 27"/>
              <a:gd name="T93" fmla="*/ 2147483646 h 38"/>
              <a:gd name="T94" fmla="*/ 2147483646 w 27"/>
              <a:gd name="T95" fmla="*/ 2147483646 h 38"/>
              <a:gd name="T96" fmla="*/ 2147483646 w 27"/>
              <a:gd name="T97" fmla="*/ 2147483646 h 38"/>
              <a:gd name="T98" fmla="*/ 0 w 27"/>
              <a:gd name="T99" fmla="*/ 2147483646 h 38"/>
              <a:gd name="T100" fmla="*/ 0 w 27"/>
              <a:gd name="T101" fmla="*/ 2147483646 h 38"/>
              <a:gd name="T102" fmla="*/ 0 w 27"/>
              <a:gd name="T103" fmla="*/ 2147483646 h 38"/>
              <a:gd name="T104" fmla="*/ 2147483646 w 27"/>
              <a:gd name="T105" fmla="*/ 2147483646 h 38"/>
              <a:gd name="T106" fmla="*/ 2147483646 w 27"/>
              <a:gd name="T107" fmla="*/ 2147483646 h 38"/>
              <a:gd name="T108" fmla="*/ 2147483646 w 27"/>
              <a:gd name="T109" fmla="*/ 2147483646 h 38"/>
              <a:gd name="T110" fmla="*/ 2147483646 w 27"/>
              <a:gd name="T111" fmla="*/ 2147483646 h 38"/>
              <a:gd name="T112" fmla="*/ 2147483646 w 27"/>
              <a:gd name="T113" fmla="*/ 2147483646 h 38"/>
              <a:gd name="T114" fmla="*/ 2147483646 w 27"/>
              <a:gd name="T115" fmla="*/ 2147483646 h 38"/>
              <a:gd name="T116" fmla="*/ 2147483646 w 27"/>
              <a:gd name="T117" fmla="*/ 2147483646 h 38"/>
              <a:gd name="T118" fmla="*/ 2147483646 w 27"/>
              <a:gd name="T119" fmla="*/ 2147483646 h 38"/>
              <a:gd name="T120" fmla="*/ 2147483646 w 27"/>
              <a:gd name="T121" fmla="*/ 2147483646 h 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7" h="38">
                <a:moveTo>
                  <a:pt x="16" y="30"/>
                </a:moveTo>
                <a:lnTo>
                  <a:pt x="16" y="28"/>
                </a:lnTo>
                <a:lnTo>
                  <a:pt x="16" y="27"/>
                </a:lnTo>
                <a:lnTo>
                  <a:pt x="17" y="25"/>
                </a:lnTo>
                <a:lnTo>
                  <a:pt x="17" y="24"/>
                </a:lnTo>
                <a:lnTo>
                  <a:pt x="27" y="6"/>
                </a:lnTo>
                <a:lnTo>
                  <a:pt x="26" y="8"/>
                </a:lnTo>
                <a:lnTo>
                  <a:pt x="26" y="9"/>
                </a:lnTo>
                <a:lnTo>
                  <a:pt x="24" y="10"/>
                </a:lnTo>
                <a:lnTo>
                  <a:pt x="24" y="12"/>
                </a:lnTo>
                <a:lnTo>
                  <a:pt x="24" y="13"/>
                </a:lnTo>
                <a:lnTo>
                  <a:pt x="22" y="15"/>
                </a:lnTo>
                <a:lnTo>
                  <a:pt x="20" y="16"/>
                </a:lnTo>
                <a:lnTo>
                  <a:pt x="20" y="17"/>
                </a:lnTo>
                <a:lnTo>
                  <a:pt x="20" y="18"/>
                </a:lnTo>
                <a:lnTo>
                  <a:pt x="18" y="19"/>
                </a:lnTo>
                <a:lnTo>
                  <a:pt x="18" y="21"/>
                </a:lnTo>
                <a:lnTo>
                  <a:pt x="17" y="23"/>
                </a:lnTo>
                <a:lnTo>
                  <a:pt x="17" y="24"/>
                </a:lnTo>
                <a:lnTo>
                  <a:pt x="16" y="19"/>
                </a:lnTo>
                <a:lnTo>
                  <a:pt x="15" y="21"/>
                </a:lnTo>
                <a:lnTo>
                  <a:pt x="16" y="19"/>
                </a:lnTo>
                <a:lnTo>
                  <a:pt x="16" y="17"/>
                </a:lnTo>
                <a:lnTo>
                  <a:pt x="17" y="16"/>
                </a:lnTo>
                <a:lnTo>
                  <a:pt x="18" y="15"/>
                </a:lnTo>
                <a:lnTo>
                  <a:pt x="18" y="13"/>
                </a:lnTo>
                <a:lnTo>
                  <a:pt x="20" y="10"/>
                </a:lnTo>
                <a:lnTo>
                  <a:pt x="20" y="9"/>
                </a:lnTo>
                <a:lnTo>
                  <a:pt x="20" y="6"/>
                </a:lnTo>
                <a:lnTo>
                  <a:pt x="22" y="5"/>
                </a:lnTo>
                <a:lnTo>
                  <a:pt x="22" y="4"/>
                </a:lnTo>
                <a:lnTo>
                  <a:pt x="24" y="2"/>
                </a:lnTo>
                <a:lnTo>
                  <a:pt x="22" y="2"/>
                </a:lnTo>
                <a:lnTo>
                  <a:pt x="22" y="0"/>
                </a:lnTo>
                <a:lnTo>
                  <a:pt x="22" y="4"/>
                </a:lnTo>
                <a:lnTo>
                  <a:pt x="24" y="4"/>
                </a:lnTo>
                <a:lnTo>
                  <a:pt x="24" y="5"/>
                </a:lnTo>
                <a:lnTo>
                  <a:pt x="22" y="6"/>
                </a:lnTo>
                <a:lnTo>
                  <a:pt x="22" y="8"/>
                </a:lnTo>
                <a:lnTo>
                  <a:pt x="20" y="9"/>
                </a:lnTo>
                <a:lnTo>
                  <a:pt x="18" y="10"/>
                </a:lnTo>
                <a:lnTo>
                  <a:pt x="18" y="12"/>
                </a:lnTo>
                <a:lnTo>
                  <a:pt x="17" y="12"/>
                </a:lnTo>
                <a:lnTo>
                  <a:pt x="16" y="13"/>
                </a:lnTo>
                <a:lnTo>
                  <a:pt x="16" y="15"/>
                </a:lnTo>
                <a:lnTo>
                  <a:pt x="17" y="12"/>
                </a:lnTo>
                <a:lnTo>
                  <a:pt x="16" y="9"/>
                </a:lnTo>
                <a:lnTo>
                  <a:pt x="16" y="8"/>
                </a:lnTo>
                <a:lnTo>
                  <a:pt x="17" y="8"/>
                </a:lnTo>
                <a:lnTo>
                  <a:pt x="17" y="6"/>
                </a:lnTo>
                <a:lnTo>
                  <a:pt x="18" y="6"/>
                </a:lnTo>
                <a:lnTo>
                  <a:pt x="18" y="5"/>
                </a:lnTo>
                <a:lnTo>
                  <a:pt x="22" y="5"/>
                </a:lnTo>
                <a:lnTo>
                  <a:pt x="22" y="4"/>
                </a:lnTo>
                <a:lnTo>
                  <a:pt x="18" y="5"/>
                </a:lnTo>
                <a:lnTo>
                  <a:pt x="17" y="6"/>
                </a:lnTo>
                <a:lnTo>
                  <a:pt x="17" y="8"/>
                </a:lnTo>
                <a:lnTo>
                  <a:pt x="16" y="8"/>
                </a:lnTo>
                <a:lnTo>
                  <a:pt x="16" y="9"/>
                </a:lnTo>
                <a:lnTo>
                  <a:pt x="15" y="9"/>
                </a:lnTo>
                <a:lnTo>
                  <a:pt x="17" y="12"/>
                </a:lnTo>
                <a:lnTo>
                  <a:pt x="11" y="13"/>
                </a:lnTo>
                <a:lnTo>
                  <a:pt x="9" y="15"/>
                </a:lnTo>
                <a:lnTo>
                  <a:pt x="9" y="16"/>
                </a:lnTo>
                <a:lnTo>
                  <a:pt x="8" y="17"/>
                </a:lnTo>
                <a:lnTo>
                  <a:pt x="8" y="18"/>
                </a:lnTo>
                <a:lnTo>
                  <a:pt x="5" y="19"/>
                </a:lnTo>
                <a:lnTo>
                  <a:pt x="8" y="18"/>
                </a:lnTo>
                <a:lnTo>
                  <a:pt x="8" y="17"/>
                </a:lnTo>
                <a:lnTo>
                  <a:pt x="9" y="16"/>
                </a:lnTo>
                <a:lnTo>
                  <a:pt x="9" y="13"/>
                </a:lnTo>
                <a:lnTo>
                  <a:pt x="15" y="17"/>
                </a:lnTo>
                <a:lnTo>
                  <a:pt x="15" y="18"/>
                </a:lnTo>
                <a:lnTo>
                  <a:pt x="12" y="19"/>
                </a:lnTo>
                <a:lnTo>
                  <a:pt x="12" y="21"/>
                </a:lnTo>
                <a:lnTo>
                  <a:pt x="11" y="24"/>
                </a:lnTo>
                <a:lnTo>
                  <a:pt x="11" y="25"/>
                </a:lnTo>
                <a:lnTo>
                  <a:pt x="9" y="27"/>
                </a:lnTo>
                <a:lnTo>
                  <a:pt x="9" y="28"/>
                </a:lnTo>
                <a:lnTo>
                  <a:pt x="8" y="31"/>
                </a:lnTo>
                <a:lnTo>
                  <a:pt x="8" y="32"/>
                </a:lnTo>
                <a:lnTo>
                  <a:pt x="5" y="35"/>
                </a:lnTo>
                <a:lnTo>
                  <a:pt x="5" y="36"/>
                </a:lnTo>
                <a:lnTo>
                  <a:pt x="5" y="38"/>
                </a:lnTo>
                <a:lnTo>
                  <a:pt x="8" y="38"/>
                </a:lnTo>
                <a:lnTo>
                  <a:pt x="9" y="37"/>
                </a:lnTo>
                <a:lnTo>
                  <a:pt x="9" y="35"/>
                </a:lnTo>
                <a:lnTo>
                  <a:pt x="11" y="32"/>
                </a:lnTo>
                <a:lnTo>
                  <a:pt x="11" y="31"/>
                </a:lnTo>
                <a:lnTo>
                  <a:pt x="11" y="28"/>
                </a:lnTo>
                <a:lnTo>
                  <a:pt x="12" y="27"/>
                </a:lnTo>
                <a:lnTo>
                  <a:pt x="12" y="25"/>
                </a:lnTo>
                <a:lnTo>
                  <a:pt x="15" y="23"/>
                </a:lnTo>
                <a:lnTo>
                  <a:pt x="15" y="31"/>
                </a:lnTo>
                <a:lnTo>
                  <a:pt x="15" y="32"/>
                </a:lnTo>
                <a:lnTo>
                  <a:pt x="15" y="35"/>
                </a:lnTo>
                <a:lnTo>
                  <a:pt x="12" y="36"/>
                </a:lnTo>
                <a:lnTo>
                  <a:pt x="12" y="37"/>
                </a:lnTo>
                <a:lnTo>
                  <a:pt x="12" y="38"/>
                </a:lnTo>
                <a:lnTo>
                  <a:pt x="0" y="37"/>
                </a:lnTo>
                <a:lnTo>
                  <a:pt x="0" y="36"/>
                </a:lnTo>
                <a:lnTo>
                  <a:pt x="0" y="35"/>
                </a:lnTo>
                <a:lnTo>
                  <a:pt x="1" y="32"/>
                </a:lnTo>
                <a:lnTo>
                  <a:pt x="0" y="36"/>
                </a:lnTo>
                <a:lnTo>
                  <a:pt x="0" y="37"/>
                </a:lnTo>
                <a:lnTo>
                  <a:pt x="1" y="32"/>
                </a:lnTo>
                <a:lnTo>
                  <a:pt x="1" y="30"/>
                </a:lnTo>
                <a:lnTo>
                  <a:pt x="3" y="28"/>
                </a:lnTo>
                <a:lnTo>
                  <a:pt x="3" y="27"/>
                </a:lnTo>
                <a:lnTo>
                  <a:pt x="4" y="25"/>
                </a:lnTo>
                <a:lnTo>
                  <a:pt x="4" y="24"/>
                </a:lnTo>
                <a:lnTo>
                  <a:pt x="4" y="27"/>
                </a:lnTo>
                <a:lnTo>
                  <a:pt x="3" y="28"/>
                </a:lnTo>
                <a:lnTo>
                  <a:pt x="3" y="30"/>
                </a:lnTo>
                <a:lnTo>
                  <a:pt x="1" y="31"/>
                </a:lnTo>
                <a:lnTo>
                  <a:pt x="1" y="32"/>
                </a:lnTo>
                <a:lnTo>
                  <a:pt x="4" y="24"/>
                </a:lnTo>
                <a:lnTo>
                  <a:pt x="5" y="21"/>
                </a:lnTo>
                <a:lnTo>
                  <a:pt x="5" y="19"/>
                </a:lnTo>
                <a:lnTo>
                  <a:pt x="5" y="21"/>
                </a:lnTo>
                <a:lnTo>
                  <a:pt x="4" y="23"/>
                </a:lnTo>
                <a:lnTo>
                  <a:pt x="4" y="2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43" name="Freeform 197"/>
          <p:cNvSpPr>
            <a:spLocks/>
          </p:cNvSpPr>
          <p:nvPr/>
        </p:nvSpPr>
        <p:spPr bwMode="auto">
          <a:xfrm>
            <a:off x="5773738" y="2466975"/>
            <a:ext cx="12700" cy="34925"/>
          </a:xfrm>
          <a:custGeom>
            <a:avLst/>
            <a:gdLst>
              <a:gd name="T0" fmla="*/ 2147483646 w 23"/>
              <a:gd name="T1" fmla="*/ 2147483646 h 65"/>
              <a:gd name="T2" fmla="*/ 2147483646 w 23"/>
              <a:gd name="T3" fmla="*/ 2147483646 h 65"/>
              <a:gd name="T4" fmla="*/ 2147483646 w 23"/>
              <a:gd name="T5" fmla="*/ 0 h 65"/>
              <a:gd name="T6" fmla="*/ 2147483646 w 23"/>
              <a:gd name="T7" fmla="*/ 2147483646 h 65"/>
              <a:gd name="T8" fmla="*/ 2147483646 w 23"/>
              <a:gd name="T9" fmla="*/ 2147483646 h 65"/>
              <a:gd name="T10" fmla="*/ 2147483646 w 23"/>
              <a:gd name="T11" fmla="*/ 2147483646 h 65"/>
              <a:gd name="T12" fmla="*/ 2147483646 w 23"/>
              <a:gd name="T13" fmla="*/ 2147483646 h 65"/>
              <a:gd name="T14" fmla="*/ 2147483646 w 23"/>
              <a:gd name="T15" fmla="*/ 2147483646 h 65"/>
              <a:gd name="T16" fmla="*/ 2147483646 w 23"/>
              <a:gd name="T17" fmla="*/ 2147483646 h 65"/>
              <a:gd name="T18" fmla="*/ 2147483646 w 23"/>
              <a:gd name="T19" fmla="*/ 2147483646 h 65"/>
              <a:gd name="T20" fmla="*/ 2147483646 w 23"/>
              <a:gd name="T21" fmla="*/ 2147483646 h 65"/>
              <a:gd name="T22" fmla="*/ 2147483646 w 23"/>
              <a:gd name="T23" fmla="*/ 2147483646 h 65"/>
              <a:gd name="T24" fmla="*/ 2147483646 w 23"/>
              <a:gd name="T25" fmla="*/ 2147483646 h 65"/>
              <a:gd name="T26" fmla="*/ 2147483646 w 23"/>
              <a:gd name="T27" fmla="*/ 2147483646 h 65"/>
              <a:gd name="T28" fmla="*/ 2147483646 w 23"/>
              <a:gd name="T29" fmla="*/ 2147483646 h 65"/>
              <a:gd name="T30" fmla="*/ 0 w 23"/>
              <a:gd name="T31" fmla="*/ 2147483646 h 65"/>
              <a:gd name="T32" fmla="*/ 0 w 23"/>
              <a:gd name="T33" fmla="*/ 2147483646 h 65"/>
              <a:gd name="T34" fmla="*/ 2147483646 w 23"/>
              <a:gd name="T35" fmla="*/ 2147483646 h 65"/>
              <a:gd name="T36" fmla="*/ 2147483646 w 23"/>
              <a:gd name="T37" fmla="*/ 2147483646 h 65"/>
              <a:gd name="T38" fmla="*/ 2147483646 w 23"/>
              <a:gd name="T39" fmla="*/ 2147483646 h 65"/>
              <a:gd name="T40" fmla="*/ 0 w 23"/>
              <a:gd name="T41" fmla="*/ 2147483646 h 65"/>
              <a:gd name="T42" fmla="*/ 0 w 23"/>
              <a:gd name="T43" fmla="*/ 2147483646 h 65"/>
              <a:gd name="T44" fmla="*/ 2147483646 w 23"/>
              <a:gd name="T45" fmla="*/ 2147483646 h 65"/>
              <a:gd name="T46" fmla="*/ 0 w 23"/>
              <a:gd name="T47" fmla="*/ 2147483646 h 65"/>
              <a:gd name="T48" fmla="*/ 2147483646 w 23"/>
              <a:gd name="T49" fmla="*/ 2147483646 h 65"/>
              <a:gd name="T50" fmla="*/ 2147483646 w 23"/>
              <a:gd name="T51" fmla="*/ 2147483646 h 65"/>
              <a:gd name="T52" fmla="*/ 2147483646 w 23"/>
              <a:gd name="T53" fmla="*/ 2147483646 h 65"/>
              <a:gd name="T54" fmla="*/ 2147483646 w 23"/>
              <a:gd name="T55" fmla="*/ 2147483646 h 65"/>
              <a:gd name="T56" fmla="*/ 2147483646 w 23"/>
              <a:gd name="T57" fmla="*/ 2147483646 h 65"/>
              <a:gd name="T58" fmla="*/ 2147483646 w 23"/>
              <a:gd name="T59" fmla="*/ 2147483646 h 65"/>
              <a:gd name="T60" fmla="*/ 2147483646 w 23"/>
              <a:gd name="T61" fmla="*/ 2147483646 h 65"/>
              <a:gd name="T62" fmla="*/ 2147483646 w 23"/>
              <a:gd name="T63" fmla="*/ 2147483646 h 65"/>
              <a:gd name="T64" fmla="*/ 2147483646 w 23"/>
              <a:gd name="T65" fmla="*/ 2147483646 h 65"/>
              <a:gd name="T66" fmla="*/ 2147483646 w 23"/>
              <a:gd name="T67" fmla="*/ 2147483646 h 65"/>
              <a:gd name="T68" fmla="*/ 2147483646 w 23"/>
              <a:gd name="T69" fmla="*/ 2147483646 h 65"/>
              <a:gd name="T70" fmla="*/ 2147483646 w 23"/>
              <a:gd name="T71" fmla="*/ 2147483646 h 65"/>
              <a:gd name="T72" fmla="*/ 2147483646 w 23"/>
              <a:gd name="T73" fmla="*/ 2147483646 h 65"/>
              <a:gd name="T74" fmla="*/ 2147483646 w 23"/>
              <a:gd name="T75" fmla="*/ 2147483646 h 65"/>
              <a:gd name="T76" fmla="*/ 2147483646 w 23"/>
              <a:gd name="T77" fmla="*/ 2147483646 h 65"/>
              <a:gd name="T78" fmla="*/ 2147483646 w 23"/>
              <a:gd name="T79" fmla="*/ 2147483646 h 65"/>
              <a:gd name="T80" fmla="*/ 2147483646 w 23"/>
              <a:gd name="T81" fmla="*/ 2147483646 h 65"/>
              <a:gd name="T82" fmla="*/ 2147483646 w 23"/>
              <a:gd name="T83" fmla="*/ 2147483646 h 65"/>
              <a:gd name="T84" fmla="*/ 2147483646 w 23"/>
              <a:gd name="T85" fmla="*/ 2147483646 h 65"/>
              <a:gd name="T86" fmla="*/ 2147483646 w 23"/>
              <a:gd name="T87" fmla="*/ 2147483646 h 65"/>
              <a:gd name="T88" fmla="*/ 2147483646 w 23"/>
              <a:gd name="T89" fmla="*/ 2147483646 h 65"/>
              <a:gd name="T90" fmla="*/ 2147483646 w 23"/>
              <a:gd name="T91" fmla="*/ 2147483646 h 65"/>
              <a:gd name="T92" fmla="*/ 2147483646 w 23"/>
              <a:gd name="T93" fmla="*/ 2147483646 h 65"/>
              <a:gd name="T94" fmla="*/ 2147483646 w 23"/>
              <a:gd name="T95" fmla="*/ 2147483646 h 65"/>
              <a:gd name="T96" fmla="*/ 2147483646 w 23"/>
              <a:gd name="T97" fmla="*/ 2147483646 h 65"/>
              <a:gd name="T98" fmla="*/ 2147483646 w 23"/>
              <a:gd name="T99" fmla="*/ 2147483646 h 65"/>
              <a:gd name="T100" fmla="*/ 2147483646 w 23"/>
              <a:gd name="T101" fmla="*/ 2147483646 h 65"/>
              <a:gd name="T102" fmla="*/ 2147483646 w 23"/>
              <a:gd name="T103" fmla="*/ 2147483646 h 65"/>
              <a:gd name="T104" fmla="*/ 2147483646 w 23"/>
              <a:gd name="T105" fmla="*/ 2147483646 h 6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23" h="65">
                <a:moveTo>
                  <a:pt x="19" y="6"/>
                </a:moveTo>
                <a:lnTo>
                  <a:pt x="19" y="4"/>
                </a:lnTo>
                <a:lnTo>
                  <a:pt x="19" y="3"/>
                </a:lnTo>
                <a:lnTo>
                  <a:pt x="22" y="3"/>
                </a:lnTo>
                <a:lnTo>
                  <a:pt x="22" y="1"/>
                </a:lnTo>
                <a:lnTo>
                  <a:pt x="22" y="0"/>
                </a:lnTo>
                <a:lnTo>
                  <a:pt x="22" y="1"/>
                </a:lnTo>
                <a:lnTo>
                  <a:pt x="22" y="3"/>
                </a:lnTo>
                <a:lnTo>
                  <a:pt x="19" y="3"/>
                </a:lnTo>
                <a:lnTo>
                  <a:pt x="19" y="4"/>
                </a:lnTo>
                <a:lnTo>
                  <a:pt x="18" y="4"/>
                </a:lnTo>
                <a:lnTo>
                  <a:pt x="18" y="1"/>
                </a:lnTo>
                <a:lnTo>
                  <a:pt x="19" y="0"/>
                </a:lnTo>
                <a:lnTo>
                  <a:pt x="19" y="1"/>
                </a:lnTo>
                <a:lnTo>
                  <a:pt x="18" y="3"/>
                </a:lnTo>
                <a:lnTo>
                  <a:pt x="16" y="4"/>
                </a:lnTo>
                <a:lnTo>
                  <a:pt x="22" y="4"/>
                </a:lnTo>
                <a:lnTo>
                  <a:pt x="22" y="6"/>
                </a:lnTo>
                <a:lnTo>
                  <a:pt x="19" y="6"/>
                </a:lnTo>
                <a:lnTo>
                  <a:pt x="22" y="6"/>
                </a:lnTo>
                <a:lnTo>
                  <a:pt x="23" y="6"/>
                </a:lnTo>
                <a:lnTo>
                  <a:pt x="22" y="8"/>
                </a:lnTo>
                <a:lnTo>
                  <a:pt x="22" y="12"/>
                </a:lnTo>
                <a:lnTo>
                  <a:pt x="22" y="14"/>
                </a:lnTo>
                <a:lnTo>
                  <a:pt x="23" y="21"/>
                </a:lnTo>
                <a:lnTo>
                  <a:pt x="22" y="22"/>
                </a:lnTo>
                <a:lnTo>
                  <a:pt x="18" y="33"/>
                </a:lnTo>
                <a:lnTo>
                  <a:pt x="16" y="34"/>
                </a:lnTo>
                <a:lnTo>
                  <a:pt x="18" y="33"/>
                </a:lnTo>
                <a:lnTo>
                  <a:pt x="11" y="53"/>
                </a:lnTo>
                <a:lnTo>
                  <a:pt x="1" y="54"/>
                </a:lnTo>
                <a:lnTo>
                  <a:pt x="0" y="54"/>
                </a:lnTo>
                <a:lnTo>
                  <a:pt x="0" y="53"/>
                </a:lnTo>
                <a:lnTo>
                  <a:pt x="0" y="54"/>
                </a:lnTo>
                <a:lnTo>
                  <a:pt x="1" y="54"/>
                </a:lnTo>
                <a:lnTo>
                  <a:pt x="1" y="55"/>
                </a:lnTo>
                <a:lnTo>
                  <a:pt x="5" y="54"/>
                </a:lnTo>
                <a:lnTo>
                  <a:pt x="1" y="55"/>
                </a:lnTo>
                <a:lnTo>
                  <a:pt x="2" y="54"/>
                </a:lnTo>
                <a:lnTo>
                  <a:pt x="5" y="54"/>
                </a:lnTo>
                <a:lnTo>
                  <a:pt x="0" y="53"/>
                </a:lnTo>
                <a:lnTo>
                  <a:pt x="0" y="52"/>
                </a:lnTo>
                <a:lnTo>
                  <a:pt x="0" y="53"/>
                </a:lnTo>
                <a:lnTo>
                  <a:pt x="0" y="51"/>
                </a:lnTo>
                <a:lnTo>
                  <a:pt x="0" y="42"/>
                </a:lnTo>
                <a:lnTo>
                  <a:pt x="1" y="41"/>
                </a:lnTo>
                <a:lnTo>
                  <a:pt x="1" y="40"/>
                </a:lnTo>
                <a:lnTo>
                  <a:pt x="0" y="41"/>
                </a:lnTo>
                <a:lnTo>
                  <a:pt x="0" y="44"/>
                </a:lnTo>
                <a:lnTo>
                  <a:pt x="5" y="44"/>
                </a:lnTo>
                <a:lnTo>
                  <a:pt x="8" y="44"/>
                </a:lnTo>
                <a:lnTo>
                  <a:pt x="8" y="42"/>
                </a:lnTo>
                <a:lnTo>
                  <a:pt x="7" y="42"/>
                </a:lnTo>
                <a:lnTo>
                  <a:pt x="8" y="41"/>
                </a:lnTo>
                <a:lnTo>
                  <a:pt x="8" y="40"/>
                </a:lnTo>
                <a:lnTo>
                  <a:pt x="10" y="38"/>
                </a:lnTo>
                <a:lnTo>
                  <a:pt x="10" y="35"/>
                </a:lnTo>
                <a:lnTo>
                  <a:pt x="10" y="34"/>
                </a:lnTo>
                <a:lnTo>
                  <a:pt x="12" y="34"/>
                </a:lnTo>
                <a:lnTo>
                  <a:pt x="11" y="35"/>
                </a:lnTo>
                <a:lnTo>
                  <a:pt x="11" y="39"/>
                </a:lnTo>
                <a:lnTo>
                  <a:pt x="11" y="40"/>
                </a:lnTo>
                <a:lnTo>
                  <a:pt x="10" y="42"/>
                </a:lnTo>
                <a:lnTo>
                  <a:pt x="10" y="44"/>
                </a:lnTo>
                <a:lnTo>
                  <a:pt x="10" y="46"/>
                </a:lnTo>
                <a:lnTo>
                  <a:pt x="8" y="49"/>
                </a:lnTo>
                <a:lnTo>
                  <a:pt x="8" y="51"/>
                </a:lnTo>
                <a:lnTo>
                  <a:pt x="7" y="53"/>
                </a:lnTo>
                <a:lnTo>
                  <a:pt x="7" y="51"/>
                </a:lnTo>
                <a:lnTo>
                  <a:pt x="7" y="49"/>
                </a:lnTo>
                <a:lnTo>
                  <a:pt x="8" y="47"/>
                </a:lnTo>
                <a:lnTo>
                  <a:pt x="8" y="46"/>
                </a:lnTo>
                <a:lnTo>
                  <a:pt x="8" y="42"/>
                </a:lnTo>
                <a:lnTo>
                  <a:pt x="12" y="42"/>
                </a:lnTo>
                <a:lnTo>
                  <a:pt x="12" y="44"/>
                </a:lnTo>
                <a:lnTo>
                  <a:pt x="12" y="46"/>
                </a:lnTo>
                <a:lnTo>
                  <a:pt x="12" y="47"/>
                </a:lnTo>
                <a:lnTo>
                  <a:pt x="11" y="49"/>
                </a:lnTo>
                <a:lnTo>
                  <a:pt x="11" y="51"/>
                </a:lnTo>
                <a:lnTo>
                  <a:pt x="11" y="52"/>
                </a:lnTo>
                <a:lnTo>
                  <a:pt x="11" y="53"/>
                </a:lnTo>
                <a:lnTo>
                  <a:pt x="11" y="54"/>
                </a:lnTo>
                <a:lnTo>
                  <a:pt x="10" y="55"/>
                </a:lnTo>
                <a:lnTo>
                  <a:pt x="10" y="57"/>
                </a:lnTo>
                <a:lnTo>
                  <a:pt x="10" y="58"/>
                </a:lnTo>
                <a:lnTo>
                  <a:pt x="10" y="60"/>
                </a:lnTo>
                <a:lnTo>
                  <a:pt x="8" y="61"/>
                </a:lnTo>
                <a:lnTo>
                  <a:pt x="8" y="63"/>
                </a:lnTo>
                <a:lnTo>
                  <a:pt x="8" y="64"/>
                </a:lnTo>
                <a:lnTo>
                  <a:pt x="8" y="65"/>
                </a:lnTo>
                <a:lnTo>
                  <a:pt x="8" y="63"/>
                </a:lnTo>
                <a:lnTo>
                  <a:pt x="5" y="63"/>
                </a:lnTo>
                <a:lnTo>
                  <a:pt x="5" y="64"/>
                </a:lnTo>
                <a:lnTo>
                  <a:pt x="5" y="63"/>
                </a:lnTo>
                <a:lnTo>
                  <a:pt x="5" y="60"/>
                </a:lnTo>
                <a:lnTo>
                  <a:pt x="5" y="58"/>
                </a:lnTo>
                <a:lnTo>
                  <a:pt x="7" y="55"/>
                </a:lnTo>
                <a:lnTo>
                  <a:pt x="7" y="54"/>
                </a:lnTo>
                <a:lnTo>
                  <a:pt x="7" y="53"/>
                </a:lnTo>
                <a:lnTo>
                  <a:pt x="5" y="54"/>
                </a:lnTo>
                <a:lnTo>
                  <a:pt x="2" y="54"/>
                </a:lnTo>
                <a:lnTo>
                  <a:pt x="2" y="55"/>
                </a:lnTo>
                <a:lnTo>
                  <a:pt x="2" y="58"/>
                </a:lnTo>
                <a:lnTo>
                  <a:pt x="2" y="60"/>
                </a:lnTo>
                <a:lnTo>
                  <a:pt x="1" y="63"/>
                </a:lnTo>
                <a:lnTo>
                  <a:pt x="1" y="64"/>
                </a:lnTo>
                <a:lnTo>
                  <a:pt x="1" y="6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44" name="Freeform 198"/>
          <p:cNvSpPr>
            <a:spLocks/>
          </p:cNvSpPr>
          <p:nvPr/>
        </p:nvSpPr>
        <p:spPr bwMode="auto">
          <a:xfrm>
            <a:off x="5770563" y="2459038"/>
            <a:ext cx="23812" cy="42862"/>
          </a:xfrm>
          <a:custGeom>
            <a:avLst/>
            <a:gdLst>
              <a:gd name="T0" fmla="*/ 2147483646 w 46"/>
              <a:gd name="T1" fmla="*/ 2147483646 h 81"/>
              <a:gd name="T2" fmla="*/ 2147483646 w 46"/>
              <a:gd name="T3" fmla="*/ 2147483646 h 81"/>
              <a:gd name="T4" fmla="*/ 2147483646 w 46"/>
              <a:gd name="T5" fmla="*/ 2147483646 h 81"/>
              <a:gd name="T6" fmla="*/ 2147483646 w 46"/>
              <a:gd name="T7" fmla="*/ 2147483646 h 81"/>
              <a:gd name="T8" fmla="*/ 2147483646 w 46"/>
              <a:gd name="T9" fmla="*/ 2147483646 h 81"/>
              <a:gd name="T10" fmla="*/ 2147483646 w 46"/>
              <a:gd name="T11" fmla="*/ 2147483646 h 81"/>
              <a:gd name="T12" fmla="*/ 2147483646 w 46"/>
              <a:gd name="T13" fmla="*/ 2147483646 h 81"/>
              <a:gd name="T14" fmla="*/ 2147483646 w 46"/>
              <a:gd name="T15" fmla="*/ 2147483646 h 81"/>
              <a:gd name="T16" fmla="*/ 2147483646 w 46"/>
              <a:gd name="T17" fmla="*/ 2147483646 h 81"/>
              <a:gd name="T18" fmla="*/ 2147483646 w 46"/>
              <a:gd name="T19" fmla="*/ 2147483646 h 81"/>
              <a:gd name="T20" fmla="*/ 2147483646 w 46"/>
              <a:gd name="T21" fmla="*/ 2147483646 h 81"/>
              <a:gd name="T22" fmla="*/ 2147483646 w 46"/>
              <a:gd name="T23" fmla="*/ 2147483646 h 81"/>
              <a:gd name="T24" fmla="*/ 2147483646 w 46"/>
              <a:gd name="T25" fmla="*/ 2147483646 h 81"/>
              <a:gd name="T26" fmla="*/ 2147483646 w 46"/>
              <a:gd name="T27" fmla="*/ 2147483646 h 81"/>
              <a:gd name="T28" fmla="*/ 2147483646 w 46"/>
              <a:gd name="T29" fmla="*/ 2147483646 h 81"/>
              <a:gd name="T30" fmla="*/ 2147483646 w 46"/>
              <a:gd name="T31" fmla="*/ 2147483646 h 81"/>
              <a:gd name="T32" fmla="*/ 2147483646 w 46"/>
              <a:gd name="T33" fmla="*/ 2147483646 h 81"/>
              <a:gd name="T34" fmla="*/ 2147483646 w 46"/>
              <a:gd name="T35" fmla="*/ 2147483646 h 81"/>
              <a:gd name="T36" fmla="*/ 2147483646 w 46"/>
              <a:gd name="T37" fmla="*/ 2147483646 h 81"/>
              <a:gd name="T38" fmla="*/ 2147483646 w 46"/>
              <a:gd name="T39" fmla="*/ 2147483646 h 81"/>
              <a:gd name="T40" fmla="*/ 2147483646 w 46"/>
              <a:gd name="T41" fmla="*/ 2147483646 h 81"/>
              <a:gd name="T42" fmla="*/ 2147483646 w 46"/>
              <a:gd name="T43" fmla="*/ 2147483646 h 81"/>
              <a:gd name="T44" fmla="*/ 2147483646 w 46"/>
              <a:gd name="T45" fmla="*/ 2147483646 h 81"/>
              <a:gd name="T46" fmla="*/ 2147483646 w 46"/>
              <a:gd name="T47" fmla="*/ 2147483646 h 81"/>
              <a:gd name="T48" fmla="*/ 2147483646 w 46"/>
              <a:gd name="T49" fmla="*/ 2147483646 h 81"/>
              <a:gd name="T50" fmla="*/ 2147483646 w 46"/>
              <a:gd name="T51" fmla="*/ 2147483646 h 81"/>
              <a:gd name="T52" fmla="*/ 2147483646 w 46"/>
              <a:gd name="T53" fmla="*/ 2147483646 h 81"/>
              <a:gd name="T54" fmla="*/ 2147483646 w 46"/>
              <a:gd name="T55" fmla="*/ 2147483646 h 81"/>
              <a:gd name="T56" fmla="*/ 2147483646 w 46"/>
              <a:gd name="T57" fmla="*/ 2147483646 h 81"/>
              <a:gd name="T58" fmla="*/ 2147483646 w 46"/>
              <a:gd name="T59" fmla="*/ 2147483646 h 81"/>
              <a:gd name="T60" fmla="*/ 2147483646 w 46"/>
              <a:gd name="T61" fmla="*/ 2147483646 h 81"/>
              <a:gd name="T62" fmla="*/ 2147483646 w 46"/>
              <a:gd name="T63" fmla="*/ 2147483646 h 81"/>
              <a:gd name="T64" fmla="*/ 2147483646 w 46"/>
              <a:gd name="T65" fmla="*/ 2147483646 h 81"/>
              <a:gd name="T66" fmla="*/ 2147483646 w 46"/>
              <a:gd name="T67" fmla="*/ 2147483646 h 81"/>
              <a:gd name="T68" fmla="*/ 2147483646 w 46"/>
              <a:gd name="T69" fmla="*/ 2147483646 h 81"/>
              <a:gd name="T70" fmla="*/ 2147483646 w 46"/>
              <a:gd name="T71" fmla="*/ 2147483646 h 81"/>
              <a:gd name="T72" fmla="*/ 2147483646 w 46"/>
              <a:gd name="T73" fmla="*/ 2147483646 h 81"/>
              <a:gd name="T74" fmla="*/ 2147483646 w 46"/>
              <a:gd name="T75" fmla="*/ 2147483646 h 81"/>
              <a:gd name="T76" fmla="*/ 2147483646 w 46"/>
              <a:gd name="T77" fmla="*/ 2147483646 h 81"/>
              <a:gd name="T78" fmla="*/ 2147483646 w 46"/>
              <a:gd name="T79" fmla="*/ 2147483646 h 81"/>
              <a:gd name="T80" fmla="*/ 2147483646 w 46"/>
              <a:gd name="T81" fmla="*/ 0 h 81"/>
              <a:gd name="T82" fmla="*/ 2147483646 w 46"/>
              <a:gd name="T83" fmla="*/ 2147483646 h 81"/>
              <a:gd name="T84" fmla="*/ 2147483646 w 46"/>
              <a:gd name="T85" fmla="*/ 2147483646 h 81"/>
              <a:gd name="T86" fmla="*/ 2147483646 w 46"/>
              <a:gd name="T87" fmla="*/ 2147483646 h 81"/>
              <a:gd name="T88" fmla="*/ 2147483646 w 46"/>
              <a:gd name="T89" fmla="*/ 2147483646 h 81"/>
              <a:gd name="T90" fmla="*/ 2147483646 w 46"/>
              <a:gd name="T91" fmla="*/ 2147483646 h 81"/>
              <a:gd name="T92" fmla="*/ 2147483646 w 46"/>
              <a:gd name="T93" fmla="*/ 0 h 81"/>
              <a:gd name="T94" fmla="*/ 2147483646 w 46"/>
              <a:gd name="T95" fmla="*/ 2147483646 h 81"/>
              <a:gd name="T96" fmla="*/ 2147483646 w 46"/>
              <a:gd name="T97" fmla="*/ 2147483646 h 81"/>
              <a:gd name="T98" fmla="*/ 2147483646 w 46"/>
              <a:gd name="T99" fmla="*/ 2147483646 h 8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46" h="81">
                <a:moveTo>
                  <a:pt x="6" y="68"/>
                </a:moveTo>
                <a:lnTo>
                  <a:pt x="6" y="67"/>
                </a:lnTo>
                <a:lnTo>
                  <a:pt x="6" y="68"/>
                </a:lnTo>
                <a:lnTo>
                  <a:pt x="6" y="67"/>
                </a:lnTo>
                <a:lnTo>
                  <a:pt x="7" y="67"/>
                </a:lnTo>
                <a:lnTo>
                  <a:pt x="7" y="65"/>
                </a:lnTo>
                <a:lnTo>
                  <a:pt x="7" y="67"/>
                </a:lnTo>
                <a:lnTo>
                  <a:pt x="6" y="67"/>
                </a:lnTo>
                <a:lnTo>
                  <a:pt x="4" y="67"/>
                </a:lnTo>
                <a:lnTo>
                  <a:pt x="4" y="63"/>
                </a:lnTo>
                <a:lnTo>
                  <a:pt x="6" y="62"/>
                </a:lnTo>
                <a:lnTo>
                  <a:pt x="6" y="60"/>
                </a:lnTo>
                <a:lnTo>
                  <a:pt x="6" y="63"/>
                </a:lnTo>
                <a:lnTo>
                  <a:pt x="4" y="65"/>
                </a:lnTo>
                <a:lnTo>
                  <a:pt x="4" y="67"/>
                </a:lnTo>
                <a:lnTo>
                  <a:pt x="7" y="65"/>
                </a:lnTo>
                <a:lnTo>
                  <a:pt x="7" y="63"/>
                </a:lnTo>
                <a:lnTo>
                  <a:pt x="7" y="62"/>
                </a:lnTo>
                <a:lnTo>
                  <a:pt x="8" y="62"/>
                </a:lnTo>
                <a:lnTo>
                  <a:pt x="8" y="60"/>
                </a:lnTo>
                <a:lnTo>
                  <a:pt x="8" y="62"/>
                </a:lnTo>
                <a:lnTo>
                  <a:pt x="8" y="60"/>
                </a:lnTo>
                <a:lnTo>
                  <a:pt x="11" y="60"/>
                </a:lnTo>
                <a:lnTo>
                  <a:pt x="13" y="58"/>
                </a:lnTo>
                <a:lnTo>
                  <a:pt x="6" y="58"/>
                </a:lnTo>
                <a:lnTo>
                  <a:pt x="6" y="60"/>
                </a:lnTo>
                <a:lnTo>
                  <a:pt x="7" y="63"/>
                </a:lnTo>
                <a:lnTo>
                  <a:pt x="7" y="65"/>
                </a:lnTo>
                <a:lnTo>
                  <a:pt x="4" y="68"/>
                </a:lnTo>
                <a:lnTo>
                  <a:pt x="2" y="69"/>
                </a:lnTo>
                <a:lnTo>
                  <a:pt x="2" y="71"/>
                </a:lnTo>
                <a:lnTo>
                  <a:pt x="2" y="74"/>
                </a:lnTo>
                <a:lnTo>
                  <a:pt x="2" y="73"/>
                </a:lnTo>
                <a:lnTo>
                  <a:pt x="2" y="71"/>
                </a:lnTo>
                <a:lnTo>
                  <a:pt x="2" y="70"/>
                </a:lnTo>
                <a:lnTo>
                  <a:pt x="4" y="69"/>
                </a:lnTo>
                <a:lnTo>
                  <a:pt x="8" y="70"/>
                </a:lnTo>
                <a:lnTo>
                  <a:pt x="7" y="71"/>
                </a:lnTo>
                <a:lnTo>
                  <a:pt x="2" y="73"/>
                </a:lnTo>
                <a:lnTo>
                  <a:pt x="1" y="74"/>
                </a:lnTo>
                <a:lnTo>
                  <a:pt x="1" y="77"/>
                </a:lnTo>
                <a:lnTo>
                  <a:pt x="1" y="80"/>
                </a:lnTo>
                <a:lnTo>
                  <a:pt x="0" y="81"/>
                </a:lnTo>
                <a:lnTo>
                  <a:pt x="0" y="80"/>
                </a:lnTo>
                <a:lnTo>
                  <a:pt x="1" y="79"/>
                </a:lnTo>
                <a:lnTo>
                  <a:pt x="1" y="77"/>
                </a:lnTo>
                <a:lnTo>
                  <a:pt x="1" y="76"/>
                </a:lnTo>
                <a:lnTo>
                  <a:pt x="2" y="74"/>
                </a:lnTo>
                <a:lnTo>
                  <a:pt x="4" y="69"/>
                </a:lnTo>
                <a:lnTo>
                  <a:pt x="4" y="67"/>
                </a:lnTo>
                <a:lnTo>
                  <a:pt x="4" y="68"/>
                </a:lnTo>
                <a:lnTo>
                  <a:pt x="7" y="56"/>
                </a:lnTo>
                <a:lnTo>
                  <a:pt x="7" y="55"/>
                </a:lnTo>
                <a:lnTo>
                  <a:pt x="7" y="54"/>
                </a:lnTo>
                <a:lnTo>
                  <a:pt x="7" y="56"/>
                </a:lnTo>
                <a:lnTo>
                  <a:pt x="7" y="54"/>
                </a:lnTo>
                <a:lnTo>
                  <a:pt x="8" y="50"/>
                </a:lnTo>
                <a:lnTo>
                  <a:pt x="8" y="49"/>
                </a:lnTo>
                <a:lnTo>
                  <a:pt x="11" y="48"/>
                </a:lnTo>
                <a:lnTo>
                  <a:pt x="11" y="45"/>
                </a:lnTo>
                <a:lnTo>
                  <a:pt x="13" y="44"/>
                </a:lnTo>
                <a:lnTo>
                  <a:pt x="11" y="45"/>
                </a:lnTo>
                <a:lnTo>
                  <a:pt x="11" y="47"/>
                </a:lnTo>
                <a:lnTo>
                  <a:pt x="11" y="49"/>
                </a:lnTo>
                <a:lnTo>
                  <a:pt x="8" y="50"/>
                </a:lnTo>
                <a:lnTo>
                  <a:pt x="8" y="51"/>
                </a:lnTo>
                <a:lnTo>
                  <a:pt x="7" y="54"/>
                </a:lnTo>
                <a:lnTo>
                  <a:pt x="16" y="50"/>
                </a:lnTo>
                <a:lnTo>
                  <a:pt x="17" y="48"/>
                </a:lnTo>
                <a:lnTo>
                  <a:pt x="17" y="47"/>
                </a:lnTo>
                <a:lnTo>
                  <a:pt x="18" y="45"/>
                </a:lnTo>
                <a:lnTo>
                  <a:pt x="21" y="45"/>
                </a:lnTo>
                <a:lnTo>
                  <a:pt x="21" y="47"/>
                </a:lnTo>
                <a:lnTo>
                  <a:pt x="18" y="49"/>
                </a:lnTo>
                <a:lnTo>
                  <a:pt x="18" y="50"/>
                </a:lnTo>
                <a:lnTo>
                  <a:pt x="22" y="50"/>
                </a:lnTo>
                <a:lnTo>
                  <a:pt x="22" y="51"/>
                </a:lnTo>
                <a:lnTo>
                  <a:pt x="22" y="54"/>
                </a:lnTo>
                <a:lnTo>
                  <a:pt x="21" y="55"/>
                </a:lnTo>
                <a:lnTo>
                  <a:pt x="21" y="56"/>
                </a:lnTo>
                <a:lnTo>
                  <a:pt x="21" y="57"/>
                </a:lnTo>
                <a:lnTo>
                  <a:pt x="18" y="58"/>
                </a:lnTo>
                <a:lnTo>
                  <a:pt x="24" y="49"/>
                </a:lnTo>
                <a:lnTo>
                  <a:pt x="24" y="48"/>
                </a:lnTo>
                <a:lnTo>
                  <a:pt x="24" y="47"/>
                </a:lnTo>
                <a:lnTo>
                  <a:pt x="24" y="45"/>
                </a:lnTo>
                <a:lnTo>
                  <a:pt x="25" y="45"/>
                </a:lnTo>
                <a:lnTo>
                  <a:pt x="24" y="49"/>
                </a:lnTo>
                <a:lnTo>
                  <a:pt x="30" y="31"/>
                </a:lnTo>
                <a:lnTo>
                  <a:pt x="30" y="19"/>
                </a:lnTo>
                <a:lnTo>
                  <a:pt x="28" y="20"/>
                </a:lnTo>
                <a:lnTo>
                  <a:pt x="28" y="16"/>
                </a:lnTo>
                <a:lnTo>
                  <a:pt x="25" y="16"/>
                </a:lnTo>
                <a:lnTo>
                  <a:pt x="25" y="15"/>
                </a:lnTo>
                <a:lnTo>
                  <a:pt x="28" y="13"/>
                </a:lnTo>
                <a:lnTo>
                  <a:pt x="28" y="15"/>
                </a:lnTo>
                <a:lnTo>
                  <a:pt x="25" y="16"/>
                </a:lnTo>
                <a:lnTo>
                  <a:pt x="28" y="13"/>
                </a:lnTo>
                <a:lnTo>
                  <a:pt x="29" y="12"/>
                </a:lnTo>
                <a:lnTo>
                  <a:pt x="28" y="13"/>
                </a:lnTo>
                <a:lnTo>
                  <a:pt x="29" y="12"/>
                </a:lnTo>
                <a:lnTo>
                  <a:pt x="29" y="11"/>
                </a:lnTo>
                <a:lnTo>
                  <a:pt x="29" y="12"/>
                </a:lnTo>
                <a:lnTo>
                  <a:pt x="29" y="11"/>
                </a:lnTo>
                <a:lnTo>
                  <a:pt x="30" y="9"/>
                </a:lnTo>
                <a:lnTo>
                  <a:pt x="29" y="11"/>
                </a:lnTo>
                <a:lnTo>
                  <a:pt x="30" y="9"/>
                </a:lnTo>
                <a:lnTo>
                  <a:pt x="30" y="7"/>
                </a:lnTo>
                <a:lnTo>
                  <a:pt x="30" y="9"/>
                </a:lnTo>
                <a:lnTo>
                  <a:pt x="30" y="7"/>
                </a:lnTo>
                <a:lnTo>
                  <a:pt x="31" y="5"/>
                </a:lnTo>
                <a:lnTo>
                  <a:pt x="30" y="7"/>
                </a:lnTo>
                <a:lnTo>
                  <a:pt x="31" y="5"/>
                </a:lnTo>
                <a:lnTo>
                  <a:pt x="33" y="4"/>
                </a:lnTo>
                <a:lnTo>
                  <a:pt x="31" y="5"/>
                </a:lnTo>
                <a:lnTo>
                  <a:pt x="33" y="4"/>
                </a:lnTo>
                <a:lnTo>
                  <a:pt x="33" y="3"/>
                </a:lnTo>
                <a:lnTo>
                  <a:pt x="33" y="4"/>
                </a:lnTo>
                <a:lnTo>
                  <a:pt x="33" y="3"/>
                </a:lnTo>
                <a:lnTo>
                  <a:pt x="35" y="2"/>
                </a:lnTo>
                <a:lnTo>
                  <a:pt x="33" y="3"/>
                </a:lnTo>
                <a:lnTo>
                  <a:pt x="35" y="2"/>
                </a:lnTo>
                <a:lnTo>
                  <a:pt x="35" y="0"/>
                </a:lnTo>
                <a:lnTo>
                  <a:pt x="35" y="2"/>
                </a:lnTo>
                <a:lnTo>
                  <a:pt x="40" y="2"/>
                </a:lnTo>
                <a:lnTo>
                  <a:pt x="39" y="3"/>
                </a:lnTo>
                <a:lnTo>
                  <a:pt x="37" y="4"/>
                </a:lnTo>
                <a:lnTo>
                  <a:pt x="37" y="5"/>
                </a:lnTo>
                <a:lnTo>
                  <a:pt x="35" y="7"/>
                </a:lnTo>
                <a:lnTo>
                  <a:pt x="35" y="9"/>
                </a:lnTo>
                <a:lnTo>
                  <a:pt x="35" y="11"/>
                </a:lnTo>
                <a:lnTo>
                  <a:pt x="35" y="9"/>
                </a:lnTo>
                <a:lnTo>
                  <a:pt x="37" y="11"/>
                </a:lnTo>
                <a:lnTo>
                  <a:pt x="39" y="7"/>
                </a:lnTo>
                <a:lnTo>
                  <a:pt x="40" y="5"/>
                </a:lnTo>
                <a:lnTo>
                  <a:pt x="40" y="4"/>
                </a:lnTo>
                <a:lnTo>
                  <a:pt x="41" y="3"/>
                </a:lnTo>
                <a:lnTo>
                  <a:pt x="41" y="2"/>
                </a:lnTo>
                <a:lnTo>
                  <a:pt x="40" y="2"/>
                </a:lnTo>
                <a:lnTo>
                  <a:pt x="40" y="0"/>
                </a:lnTo>
                <a:lnTo>
                  <a:pt x="46" y="0"/>
                </a:lnTo>
                <a:lnTo>
                  <a:pt x="46" y="2"/>
                </a:lnTo>
                <a:lnTo>
                  <a:pt x="45" y="3"/>
                </a:lnTo>
                <a:lnTo>
                  <a:pt x="45" y="4"/>
                </a:lnTo>
                <a:lnTo>
                  <a:pt x="43" y="5"/>
                </a:lnTo>
                <a:lnTo>
                  <a:pt x="43" y="7"/>
                </a:lnTo>
                <a:lnTo>
                  <a:pt x="41" y="9"/>
                </a:lnTo>
                <a:lnTo>
                  <a:pt x="41" y="11"/>
                </a:lnTo>
                <a:lnTo>
                  <a:pt x="40" y="11"/>
                </a:lnTo>
                <a:lnTo>
                  <a:pt x="40" y="12"/>
                </a:lnTo>
                <a:lnTo>
                  <a:pt x="40" y="1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45" name="Freeform 199"/>
          <p:cNvSpPr>
            <a:spLocks/>
          </p:cNvSpPr>
          <p:nvPr/>
        </p:nvSpPr>
        <p:spPr bwMode="auto">
          <a:xfrm>
            <a:off x="5822950" y="2506663"/>
            <a:ext cx="39688" cy="38100"/>
          </a:xfrm>
          <a:custGeom>
            <a:avLst/>
            <a:gdLst>
              <a:gd name="T0" fmla="*/ 0 w 75"/>
              <a:gd name="T1" fmla="*/ 2147483646 h 74"/>
              <a:gd name="T2" fmla="*/ 2147483646 w 75"/>
              <a:gd name="T3" fmla="*/ 0 h 74"/>
              <a:gd name="T4" fmla="*/ 2147483646 w 75"/>
              <a:gd name="T5" fmla="*/ 0 h 74"/>
              <a:gd name="T6" fmla="*/ 2147483646 w 75"/>
              <a:gd name="T7" fmla="*/ 0 h 74"/>
              <a:gd name="T8" fmla="*/ 2147483646 w 75"/>
              <a:gd name="T9" fmla="*/ 2147483646 h 74"/>
              <a:gd name="T10" fmla="*/ 2147483646 w 75"/>
              <a:gd name="T11" fmla="*/ 2147483646 h 74"/>
              <a:gd name="T12" fmla="*/ 2147483646 w 75"/>
              <a:gd name="T13" fmla="*/ 2147483646 h 74"/>
              <a:gd name="T14" fmla="*/ 2147483646 w 75"/>
              <a:gd name="T15" fmla="*/ 2147483646 h 74"/>
              <a:gd name="T16" fmla="*/ 2147483646 w 75"/>
              <a:gd name="T17" fmla="*/ 2147483646 h 74"/>
              <a:gd name="T18" fmla="*/ 2147483646 w 75"/>
              <a:gd name="T19" fmla="*/ 2147483646 h 74"/>
              <a:gd name="T20" fmla="*/ 2147483646 w 75"/>
              <a:gd name="T21" fmla="*/ 2147483646 h 74"/>
              <a:gd name="T22" fmla="*/ 2147483646 w 75"/>
              <a:gd name="T23" fmla="*/ 2147483646 h 74"/>
              <a:gd name="T24" fmla="*/ 2147483646 w 75"/>
              <a:gd name="T25" fmla="*/ 2147483646 h 74"/>
              <a:gd name="T26" fmla="*/ 2147483646 w 75"/>
              <a:gd name="T27" fmla="*/ 2147483646 h 74"/>
              <a:gd name="T28" fmla="*/ 2147483646 w 75"/>
              <a:gd name="T29" fmla="*/ 2147483646 h 74"/>
              <a:gd name="T30" fmla="*/ 2147483646 w 75"/>
              <a:gd name="T31" fmla="*/ 2147483646 h 74"/>
              <a:gd name="T32" fmla="*/ 2147483646 w 75"/>
              <a:gd name="T33" fmla="*/ 2147483646 h 74"/>
              <a:gd name="T34" fmla="*/ 2147483646 w 75"/>
              <a:gd name="T35" fmla="*/ 2147483646 h 74"/>
              <a:gd name="T36" fmla="*/ 2147483646 w 75"/>
              <a:gd name="T37" fmla="*/ 2147483646 h 74"/>
              <a:gd name="T38" fmla="*/ 2147483646 w 75"/>
              <a:gd name="T39" fmla="*/ 2147483646 h 74"/>
              <a:gd name="T40" fmla="*/ 2147483646 w 75"/>
              <a:gd name="T41" fmla="*/ 2147483646 h 74"/>
              <a:gd name="T42" fmla="*/ 2147483646 w 75"/>
              <a:gd name="T43" fmla="*/ 2147483646 h 74"/>
              <a:gd name="T44" fmla="*/ 2147483646 w 75"/>
              <a:gd name="T45" fmla="*/ 2147483646 h 74"/>
              <a:gd name="T46" fmla="*/ 2147483646 w 75"/>
              <a:gd name="T47" fmla="*/ 2147483646 h 74"/>
              <a:gd name="T48" fmla="*/ 2147483646 w 75"/>
              <a:gd name="T49" fmla="*/ 2147483646 h 74"/>
              <a:gd name="T50" fmla="*/ 2147483646 w 75"/>
              <a:gd name="T51" fmla="*/ 2147483646 h 74"/>
              <a:gd name="T52" fmla="*/ 2147483646 w 75"/>
              <a:gd name="T53" fmla="*/ 2147483646 h 74"/>
              <a:gd name="T54" fmla="*/ 2147483646 w 75"/>
              <a:gd name="T55" fmla="*/ 2147483646 h 74"/>
              <a:gd name="T56" fmla="*/ 2147483646 w 75"/>
              <a:gd name="T57" fmla="*/ 2147483646 h 74"/>
              <a:gd name="T58" fmla="*/ 2147483646 w 75"/>
              <a:gd name="T59" fmla="*/ 2147483646 h 74"/>
              <a:gd name="T60" fmla="*/ 2147483646 w 75"/>
              <a:gd name="T61" fmla="*/ 2147483646 h 74"/>
              <a:gd name="T62" fmla="*/ 2147483646 w 75"/>
              <a:gd name="T63" fmla="*/ 2147483646 h 74"/>
              <a:gd name="T64" fmla="*/ 2147483646 w 75"/>
              <a:gd name="T65" fmla="*/ 2147483646 h 74"/>
              <a:gd name="T66" fmla="*/ 2147483646 w 75"/>
              <a:gd name="T67" fmla="*/ 2147483646 h 74"/>
              <a:gd name="T68" fmla="*/ 2147483646 w 75"/>
              <a:gd name="T69" fmla="*/ 2147483646 h 74"/>
              <a:gd name="T70" fmla="*/ 2147483646 w 75"/>
              <a:gd name="T71" fmla="*/ 2147483646 h 74"/>
              <a:gd name="T72" fmla="*/ 2147483646 w 75"/>
              <a:gd name="T73" fmla="*/ 2147483646 h 74"/>
              <a:gd name="T74" fmla="*/ 2147483646 w 75"/>
              <a:gd name="T75" fmla="*/ 2147483646 h 74"/>
              <a:gd name="T76" fmla="*/ 2147483646 w 75"/>
              <a:gd name="T77" fmla="*/ 2147483646 h 74"/>
              <a:gd name="T78" fmla="*/ 2147483646 w 75"/>
              <a:gd name="T79" fmla="*/ 2147483646 h 74"/>
              <a:gd name="T80" fmla="*/ 2147483646 w 75"/>
              <a:gd name="T81" fmla="*/ 2147483646 h 74"/>
              <a:gd name="T82" fmla="*/ 2147483646 w 75"/>
              <a:gd name="T83" fmla="*/ 2147483646 h 74"/>
              <a:gd name="T84" fmla="*/ 2147483646 w 75"/>
              <a:gd name="T85" fmla="*/ 2147483646 h 74"/>
              <a:gd name="T86" fmla="*/ 2147483646 w 75"/>
              <a:gd name="T87" fmla="*/ 2147483646 h 74"/>
              <a:gd name="T88" fmla="*/ 2147483646 w 75"/>
              <a:gd name="T89" fmla="*/ 2147483646 h 74"/>
              <a:gd name="T90" fmla="*/ 2147483646 w 75"/>
              <a:gd name="T91" fmla="*/ 2147483646 h 74"/>
              <a:gd name="T92" fmla="*/ 2147483646 w 75"/>
              <a:gd name="T93" fmla="*/ 2147483646 h 74"/>
              <a:gd name="T94" fmla="*/ 2147483646 w 75"/>
              <a:gd name="T95" fmla="*/ 2147483646 h 74"/>
              <a:gd name="T96" fmla="*/ 2147483646 w 75"/>
              <a:gd name="T97" fmla="*/ 2147483646 h 74"/>
              <a:gd name="T98" fmla="*/ 2147483646 w 75"/>
              <a:gd name="T99" fmla="*/ 2147483646 h 74"/>
              <a:gd name="T100" fmla="*/ 2147483646 w 75"/>
              <a:gd name="T101" fmla="*/ 2147483646 h 74"/>
              <a:gd name="T102" fmla="*/ 2147483646 w 75"/>
              <a:gd name="T103" fmla="*/ 2147483646 h 74"/>
              <a:gd name="T104" fmla="*/ 2147483646 w 75"/>
              <a:gd name="T105" fmla="*/ 2147483646 h 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5" h="74">
                <a:moveTo>
                  <a:pt x="0" y="1"/>
                </a:moveTo>
                <a:lnTo>
                  <a:pt x="6" y="0"/>
                </a:lnTo>
                <a:lnTo>
                  <a:pt x="7" y="0"/>
                </a:lnTo>
                <a:lnTo>
                  <a:pt x="3" y="0"/>
                </a:lnTo>
                <a:lnTo>
                  <a:pt x="13" y="1"/>
                </a:lnTo>
                <a:lnTo>
                  <a:pt x="15" y="4"/>
                </a:lnTo>
                <a:lnTo>
                  <a:pt x="15" y="5"/>
                </a:lnTo>
                <a:lnTo>
                  <a:pt x="19" y="5"/>
                </a:lnTo>
                <a:lnTo>
                  <a:pt x="20" y="5"/>
                </a:lnTo>
                <a:lnTo>
                  <a:pt x="20" y="4"/>
                </a:lnTo>
                <a:lnTo>
                  <a:pt x="20" y="3"/>
                </a:lnTo>
                <a:lnTo>
                  <a:pt x="19" y="3"/>
                </a:lnTo>
                <a:lnTo>
                  <a:pt x="15" y="4"/>
                </a:lnTo>
                <a:lnTo>
                  <a:pt x="19" y="3"/>
                </a:lnTo>
                <a:lnTo>
                  <a:pt x="20" y="4"/>
                </a:lnTo>
                <a:lnTo>
                  <a:pt x="19" y="5"/>
                </a:lnTo>
                <a:lnTo>
                  <a:pt x="13" y="1"/>
                </a:lnTo>
                <a:lnTo>
                  <a:pt x="25" y="3"/>
                </a:lnTo>
                <a:lnTo>
                  <a:pt x="35" y="6"/>
                </a:lnTo>
                <a:lnTo>
                  <a:pt x="43" y="12"/>
                </a:lnTo>
                <a:lnTo>
                  <a:pt x="51" y="18"/>
                </a:lnTo>
                <a:lnTo>
                  <a:pt x="60" y="29"/>
                </a:lnTo>
                <a:lnTo>
                  <a:pt x="66" y="38"/>
                </a:lnTo>
                <a:lnTo>
                  <a:pt x="71" y="50"/>
                </a:lnTo>
                <a:lnTo>
                  <a:pt x="74" y="61"/>
                </a:lnTo>
                <a:lnTo>
                  <a:pt x="75" y="72"/>
                </a:lnTo>
                <a:lnTo>
                  <a:pt x="69" y="74"/>
                </a:lnTo>
                <a:lnTo>
                  <a:pt x="69" y="68"/>
                </a:lnTo>
                <a:lnTo>
                  <a:pt x="67" y="62"/>
                </a:lnTo>
                <a:lnTo>
                  <a:pt x="67" y="68"/>
                </a:lnTo>
                <a:lnTo>
                  <a:pt x="69" y="74"/>
                </a:lnTo>
                <a:lnTo>
                  <a:pt x="67" y="62"/>
                </a:lnTo>
                <a:lnTo>
                  <a:pt x="66" y="58"/>
                </a:lnTo>
                <a:lnTo>
                  <a:pt x="65" y="53"/>
                </a:lnTo>
                <a:lnTo>
                  <a:pt x="66" y="57"/>
                </a:lnTo>
                <a:lnTo>
                  <a:pt x="67" y="62"/>
                </a:lnTo>
                <a:lnTo>
                  <a:pt x="65" y="53"/>
                </a:lnTo>
                <a:lnTo>
                  <a:pt x="62" y="48"/>
                </a:lnTo>
                <a:lnTo>
                  <a:pt x="65" y="53"/>
                </a:lnTo>
                <a:lnTo>
                  <a:pt x="62" y="48"/>
                </a:lnTo>
                <a:lnTo>
                  <a:pt x="57" y="42"/>
                </a:lnTo>
                <a:lnTo>
                  <a:pt x="62" y="48"/>
                </a:lnTo>
                <a:lnTo>
                  <a:pt x="57" y="42"/>
                </a:lnTo>
                <a:lnTo>
                  <a:pt x="55" y="38"/>
                </a:lnTo>
                <a:lnTo>
                  <a:pt x="57" y="42"/>
                </a:lnTo>
                <a:lnTo>
                  <a:pt x="55" y="38"/>
                </a:lnTo>
                <a:lnTo>
                  <a:pt x="51" y="35"/>
                </a:lnTo>
                <a:lnTo>
                  <a:pt x="55" y="38"/>
                </a:lnTo>
                <a:lnTo>
                  <a:pt x="51" y="35"/>
                </a:lnTo>
                <a:lnTo>
                  <a:pt x="48" y="30"/>
                </a:lnTo>
                <a:lnTo>
                  <a:pt x="42" y="28"/>
                </a:lnTo>
                <a:lnTo>
                  <a:pt x="48" y="31"/>
                </a:lnTo>
                <a:lnTo>
                  <a:pt x="51" y="3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46" name="Freeform 200"/>
          <p:cNvSpPr>
            <a:spLocks/>
          </p:cNvSpPr>
          <p:nvPr/>
        </p:nvSpPr>
        <p:spPr bwMode="auto">
          <a:xfrm>
            <a:off x="5822950" y="2514600"/>
            <a:ext cx="22225" cy="6350"/>
          </a:xfrm>
          <a:custGeom>
            <a:avLst/>
            <a:gdLst>
              <a:gd name="T0" fmla="*/ 2147483646 w 42"/>
              <a:gd name="T1" fmla="*/ 2147483646 h 11"/>
              <a:gd name="T2" fmla="*/ 2147483646 w 42"/>
              <a:gd name="T3" fmla="*/ 2147483646 h 11"/>
              <a:gd name="T4" fmla="*/ 2147483646 w 42"/>
              <a:gd name="T5" fmla="*/ 2147483646 h 11"/>
              <a:gd name="T6" fmla="*/ 2147483646 w 42"/>
              <a:gd name="T7" fmla="*/ 2147483646 h 11"/>
              <a:gd name="T8" fmla="*/ 2147483646 w 42"/>
              <a:gd name="T9" fmla="*/ 2147483646 h 11"/>
              <a:gd name="T10" fmla="*/ 2147483646 w 42"/>
              <a:gd name="T11" fmla="*/ 2147483646 h 11"/>
              <a:gd name="T12" fmla="*/ 2147483646 w 42"/>
              <a:gd name="T13" fmla="*/ 2147483646 h 11"/>
              <a:gd name="T14" fmla="*/ 2147483646 w 42"/>
              <a:gd name="T15" fmla="*/ 0 h 11"/>
              <a:gd name="T16" fmla="*/ 2147483646 w 42"/>
              <a:gd name="T17" fmla="*/ 0 h 11"/>
              <a:gd name="T18" fmla="*/ 2147483646 w 42"/>
              <a:gd name="T19" fmla="*/ 0 h 11"/>
              <a:gd name="T20" fmla="*/ 0 w 42"/>
              <a:gd name="T21" fmla="*/ 2147483646 h 11"/>
              <a:gd name="T22" fmla="*/ 2147483646 w 42"/>
              <a:gd name="T23" fmla="*/ 2147483646 h 11"/>
              <a:gd name="T24" fmla="*/ 2147483646 w 42"/>
              <a:gd name="T25" fmla="*/ 2147483646 h 11"/>
              <a:gd name="T26" fmla="*/ 2147483646 w 42"/>
              <a:gd name="T27" fmla="*/ 2147483646 h 11"/>
              <a:gd name="T28" fmla="*/ 2147483646 w 42"/>
              <a:gd name="T29" fmla="*/ 2147483646 h 11"/>
              <a:gd name="T30" fmla="*/ 2147483646 w 42"/>
              <a:gd name="T31" fmla="*/ 2147483646 h 11"/>
              <a:gd name="T32" fmla="*/ 2147483646 w 42"/>
              <a:gd name="T33" fmla="*/ 2147483646 h 11"/>
              <a:gd name="T34" fmla="*/ 2147483646 w 42"/>
              <a:gd name="T35" fmla="*/ 2147483646 h 11"/>
              <a:gd name="T36" fmla="*/ 2147483646 w 42"/>
              <a:gd name="T37" fmla="*/ 2147483646 h 1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2" h="11">
                <a:moveTo>
                  <a:pt x="42" y="11"/>
                </a:moveTo>
                <a:lnTo>
                  <a:pt x="37" y="8"/>
                </a:lnTo>
                <a:lnTo>
                  <a:pt x="42" y="11"/>
                </a:lnTo>
                <a:lnTo>
                  <a:pt x="37" y="8"/>
                </a:lnTo>
                <a:lnTo>
                  <a:pt x="33" y="6"/>
                </a:lnTo>
                <a:lnTo>
                  <a:pt x="26" y="4"/>
                </a:lnTo>
                <a:lnTo>
                  <a:pt x="21" y="1"/>
                </a:lnTo>
                <a:lnTo>
                  <a:pt x="15" y="0"/>
                </a:lnTo>
                <a:lnTo>
                  <a:pt x="10" y="0"/>
                </a:lnTo>
                <a:lnTo>
                  <a:pt x="6" y="0"/>
                </a:lnTo>
                <a:lnTo>
                  <a:pt x="0" y="1"/>
                </a:lnTo>
                <a:lnTo>
                  <a:pt x="2" y="4"/>
                </a:lnTo>
                <a:lnTo>
                  <a:pt x="7" y="1"/>
                </a:lnTo>
                <a:lnTo>
                  <a:pt x="12" y="1"/>
                </a:lnTo>
                <a:lnTo>
                  <a:pt x="15" y="1"/>
                </a:lnTo>
                <a:lnTo>
                  <a:pt x="22" y="1"/>
                </a:lnTo>
                <a:lnTo>
                  <a:pt x="27" y="4"/>
                </a:lnTo>
                <a:lnTo>
                  <a:pt x="33" y="7"/>
                </a:lnTo>
                <a:lnTo>
                  <a:pt x="37" y="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47" name="Freeform 201"/>
          <p:cNvSpPr>
            <a:spLocks/>
          </p:cNvSpPr>
          <p:nvPr/>
        </p:nvSpPr>
        <p:spPr bwMode="auto">
          <a:xfrm>
            <a:off x="5810250" y="2517775"/>
            <a:ext cx="11113" cy="9525"/>
          </a:xfrm>
          <a:custGeom>
            <a:avLst/>
            <a:gdLst>
              <a:gd name="T0" fmla="*/ 2147483646 w 21"/>
              <a:gd name="T1" fmla="*/ 2147483646 h 19"/>
              <a:gd name="T2" fmla="*/ 2147483646 w 21"/>
              <a:gd name="T3" fmla="*/ 2147483646 h 19"/>
              <a:gd name="T4" fmla="*/ 2147483646 w 21"/>
              <a:gd name="T5" fmla="*/ 2147483646 h 19"/>
              <a:gd name="T6" fmla="*/ 2147483646 w 21"/>
              <a:gd name="T7" fmla="*/ 2147483646 h 19"/>
              <a:gd name="T8" fmla="*/ 2147483646 w 21"/>
              <a:gd name="T9" fmla="*/ 2147483646 h 19"/>
              <a:gd name="T10" fmla="*/ 2147483646 w 21"/>
              <a:gd name="T11" fmla="*/ 2147483646 h 19"/>
              <a:gd name="T12" fmla="*/ 2147483646 w 21"/>
              <a:gd name="T13" fmla="*/ 2147483646 h 19"/>
              <a:gd name="T14" fmla="*/ 0 w 21"/>
              <a:gd name="T15" fmla="*/ 2147483646 h 19"/>
              <a:gd name="T16" fmla="*/ 2147483646 w 21"/>
              <a:gd name="T17" fmla="*/ 2147483646 h 19"/>
              <a:gd name="T18" fmla="*/ 2147483646 w 21"/>
              <a:gd name="T19" fmla="*/ 2147483646 h 19"/>
              <a:gd name="T20" fmla="*/ 2147483646 w 21"/>
              <a:gd name="T21" fmla="*/ 2147483646 h 19"/>
              <a:gd name="T22" fmla="*/ 2147483646 w 21"/>
              <a:gd name="T23" fmla="*/ 2147483646 h 19"/>
              <a:gd name="T24" fmla="*/ 2147483646 w 21"/>
              <a:gd name="T25" fmla="*/ 2147483646 h 19"/>
              <a:gd name="T26" fmla="*/ 2147483646 w 21"/>
              <a:gd name="T27" fmla="*/ 2147483646 h 19"/>
              <a:gd name="T28" fmla="*/ 2147483646 w 21"/>
              <a:gd name="T29" fmla="*/ 0 h 19"/>
              <a:gd name="T30" fmla="*/ 2147483646 w 21"/>
              <a:gd name="T31" fmla="*/ 2147483646 h 19"/>
              <a:gd name="T32" fmla="*/ 2147483646 w 21"/>
              <a:gd name="T33" fmla="*/ 2147483646 h 19"/>
              <a:gd name="T34" fmla="*/ 2147483646 w 21"/>
              <a:gd name="T35" fmla="*/ 2147483646 h 19"/>
              <a:gd name="T36" fmla="*/ 2147483646 w 21"/>
              <a:gd name="T37" fmla="*/ 2147483646 h 1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1" h="19">
                <a:moveTo>
                  <a:pt x="21" y="2"/>
                </a:moveTo>
                <a:lnTo>
                  <a:pt x="20" y="2"/>
                </a:lnTo>
                <a:lnTo>
                  <a:pt x="18" y="3"/>
                </a:lnTo>
                <a:lnTo>
                  <a:pt x="13" y="5"/>
                </a:lnTo>
                <a:lnTo>
                  <a:pt x="9" y="8"/>
                </a:lnTo>
                <a:lnTo>
                  <a:pt x="7" y="10"/>
                </a:lnTo>
                <a:lnTo>
                  <a:pt x="3" y="15"/>
                </a:lnTo>
                <a:lnTo>
                  <a:pt x="0" y="19"/>
                </a:lnTo>
                <a:lnTo>
                  <a:pt x="1" y="16"/>
                </a:lnTo>
                <a:lnTo>
                  <a:pt x="6" y="12"/>
                </a:lnTo>
                <a:lnTo>
                  <a:pt x="8" y="8"/>
                </a:lnTo>
                <a:lnTo>
                  <a:pt x="12" y="5"/>
                </a:lnTo>
                <a:lnTo>
                  <a:pt x="16" y="3"/>
                </a:lnTo>
                <a:lnTo>
                  <a:pt x="20" y="2"/>
                </a:lnTo>
                <a:lnTo>
                  <a:pt x="20" y="0"/>
                </a:lnTo>
                <a:lnTo>
                  <a:pt x="14" y="3"/>
                </a:lnTo>
                <a:lnTo>
                  <a:pt x="9" y="5"/>
                </a:lnTo>
                <a:lnTo>
                  <a:pt x="7" y="8"/>
                </a:lnTo>
                <a:lnTo>
                  <a:pt x="3" y="1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48" name="Freeform 202"/>
          <p:cNvSpPr>
            <a:spLocks/>
          </p:cNvSpPr>
          <p:nvPr/>
        </p:nvSpPr>
        <p:spPr bwMode="auto">
          <a:xfrm>
            <a:off x="5805488" y="2528888"/>
            <a:ext cx="3175" cy="14287"/>
          </a:xfrm>
          <a:custGeom>
            <a:avLst/>
            <a:gdLst>
              <a:gd name="T0" fmla="*/ 2147483646 w 6"/>
              <a:gd name="T1" fmla="*/ 0 h 26"/>
              <a:gd name="T2" fmla="*/ 2147483646 w 6"/>
              <a:gd name="T3" fmla="*/ 2147483646 h 26"/>
              <a:gd name="T4" fmla="*/ 2147483646 w 6"/>
              <a:gd name="T5" fmla="*/ 2147483646 h 26"/>
              <a:gd name="T6" fmla="*/ 2147483646 w 6"/>
              <a:gd name="T7" fmla="*/ 2147483646 h 26"/>
              <a:gd name="T8" fmla="*/ 2147483646 w 6"/>
              <a:gd name="T9" fmla="*/ 2147483646 h 26"/>
              <a:gd name="T10" fmla="*/ 2147483646 w 6"/>
              <a:gd name="T11" fmla="*/ 2147483646 h 26"/>
              <a:gd name="T12" fmla="*/ 0 w 6"/>
              <a:gd name="T13" fmla="*/ 2147483646 h 26"/>
              <a:gd name="T14" fmla="*/ 0 w 6"/>
              <a:gd name="T15" fmla="*/ 2147483646 h 26"/>
              <a:gd name="T16" fmla="*/ 2147483646 w 6"/>
              <a:gd name="T17" fmla="*/ 2147483646 h 26"/>
              <a:gd name="T18" fmla="*/ 2147483646 w 6"/>
              <a:gd name="T19" fmla="*/ 2147483646 h 26"/>
              <a:gd name="T20" fmla="*/ 2147483646 w 6"/>
              <a:gd name="T21" fmla="*/ 2147483646 h 26"/>
              <a:gd name="T22" fmla="*/ 2147483646 w 6"/>
              <a:gd name="T23" fmla="*/ 2147483646 h 26"/>
              <a:gd name="T24" fmla="*/ 2147483646 w 6"/>
              <a:gd name="T25" fmla="*/ 2147483646 h 26"/>
              <a:gd name="T26" fmla="*/ 2147483646 w 6"/>
              <a:gd name="T27" fmla="*/ 2147483646 h 26"/>
              <a:gd name="T28" fmla="*/ 2147483646 w 6"/>
              <a:gd name="T29" fmla="*/ 2147483646 h 26"/>
              <a:gd name="T30" fmla="*/ 2147483646 w 6"/>
              <a:gd name="T31" fmla="*/ 2147483646 h 26"/>
              <a:gd name="T32" fmla="*/ 2147483646 w 6"/>
              <a:gd name="T33" fmla="*/ 2147483646 h 26"/>
              <a:gd name="T34" fmla="*/ 2147483646 w 6"/>
              <a:gd name="T35" fmla="*/ 2147483646 h 26"/>
              <a:gd name="T36" fmla="*/ 2147483646 w 6"/>
              <a:gd name="T37" fmla="*/ 2147483646 h 26"/>
              <a:gd name="T38" fmla="*/ 2147483646 w 6"/>
              <a:gd name="T39" fmla="*/ 2147483646 h 2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6" h="26">
                <a:moveTo>
                  <a:pt x="6" y="0"/>
                </a:moveTo>
                <a:lnTo>
                  <a:pt x="5" y="6"/>
                </a:lnTo>
                <a:lnTo>
                  <a:pt x="3" y="6"/>
                </a:lnTo>
                <a:lnTo>
                  <a:pt x="5" y="1"/>
                </a:lnTo>
                <a:lnTo>
                  <a:pt x="3" y="1"/>
                </a:lnTo>
                <a:lnTo>
                  <a:pt x="2" y="6"/>
                </a:lnTo>
                <a:lnTo>
                  <a:pt x="0" y="12"/>
                </a:lnTo>
                <a:lnTo>
                  <a:pt x="0" y="17"/>
                </a:lnTo>
                <a:lnTo>
                  <a:pt x="2" y="20"/>
                </a:lnTo>
                <a:lnTo>
                  <a:pt x="2" y="26"/>
                </a:lnTo>
                <a:lnTo>
                  <a:pt x="3" y="26"/>
                </a:lnTo>
                <a:lnTo>
                  <a:pt x="3" y="20"/>
                </a:lnTo>
                <a:lnTo>
                  <a:pt x="3" y="16"/>
                </a:lnTo>
                <a:lnTo>
                  <a:pt x="3" y="12"/>
                </a:lnTo>
                <a:lnTo>
                  <a:pt x="3" y="6"/>
                </a:lnTo>
                <a:lnTo>
                  <a:pt x="5" y="6"/>
                </a:lnTo>
                <a:lnTo>
                  <a:pt x="5" y="10"/>
                </a:lnTo>
                <a:lnTo>
                  <a:pt x="5" y="16"/>
                </a:lnTo>
                <a:lnTo>
                  <a:pt x="5" y="20"/>
                </a:lnTo>
                <a:lnTo>
                  <a:pt x="5" y="2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49" name="Freeform 203"/>
          <p:cNvSpPr>
            <a:spLocks/>
          </p:cNvSpPr>
          <p:nvPr/>
        </p:nvSpPr>
        <p:spPr bwMode="auto">
          <a:xfrm>
            <a:off x="5797550" y="2536825"/>
            <a:ext cx="1588" cy="1588"/>
          </a:xfrm>
          <a:custGeom>
            <a:avLst/>
            <a:gdLst>
              <a:gd name="T0" fmla="*/ 2147483646 w 2"/>
              <a:gd name="T1" fmla="*/ 2147483646 h 3"/>
              <a:gd name="T2" fmla="*/ 2147483646 w 2"/>
              <a:gd name="T3" fmla="*/ 2147483646 h 3"/>
              <a:gd name="T4" fmla="*/ 2147483646 w 2"/>
              <a:gd name="T5" fmla="*/ 0 h 3"/>
              <a:gd name="T6" fmla="*/ 2147483646 w 2"/>
              <a:gd name="T7" fmla="*/ 0 h 3"/>
              <a:gd name="T8" fmla="*/ 0 w 2"/>
              <a:gd name="T9" fmla="*/ 0 h 3"/>
              <a:gd name="T10" fmla="*/ 0 w 2"/>
              <a:gd name="T11" fmla="*/ 2147483646 h 3"/>
              <a:gd name="T12" fmla="*/ 0 w 2"/>
              <a:gd name="T13" fmla="*/ 2147483646 h 3"/>
              <a:gd name="T14" fmla="*/ 2147483646 w 2"/>
              <a:gd name="T15" fmla="*/ 2147483646 h 3"/>
              <a:gd name="T16" fmla="*/ 2147483646 w 2"/>
              <a:gd name="T17" fmla="*/ 2147483646 h 3"/>
              <a:gd name="T18" fmla="*/ 2147483646 w 2"/>
              <a:gd name="T19" fmla="*/ 2147483646 h 3"/>
              <a:gd name="T20" fmla="*/ 0 w 2"/>
              <a:gd name="T21" fmla="*/ 2147483646 h 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" h="3">
                <a:moveTo>
                  <a:pt x="2" y="3"/>
                </a:move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3"/>
                </a:lnTo>
                <a:lnTo>
                  <a:pt x="1" y="3"/>
                </a:lnTo>
                <a:lnTo>
                  <a:pt x="2" y="3"/>
                </a:lnTo>
                <a:lnTo>
                  <a:pt x="2" y="1"/>
                </a:lnTo>
                <a:lnTo>
                  <a:pt x="0" y="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50" name="Freeform 204"/>
          <p:cNvSpPr>
            <a:spLocks/>
          </p:cNvSpPr>
          <p:nvPr/>
        </p:nvSpPr>
        <p:spPr bwMode="auto">
          <a:xfrm>
            <a:off x="5797550" y="2514600"/>
            <a:ext cx="7938" cy="12700"/>
          </a:xfrm>
          <a:custGeom>
            <a:avLst/>
            <a:gdLst>
              <a:gd name="T0" fmla="*/ 0 w 15"/>
              <a:gd name="T1" fmla="*/ 2147483646 h 25"/>
              <a:gd name="T2" fmla="*/ 2147483646 w 15"/>
              <a:gd name="T3" fmla="*/ 2147483646 h 25"/>
              <a:gd name="T4" fmla="*/ 2147483646 w 15"/>
              <a:gd name="T5" fmla="*/ 2147483646 h 25"/>
              <a:gd name="T6" fmla="*/ 2147483646 w 15"/>
              <a:gd name="T7" fmla="*/ 2147483646 h 25"/>
              <a:gd name="T8" fmla="*/ 2147483646 w 15"/>
              <a:gd name="T9" fmla="*/ 2147483646 h 25"/>
              <a:gd name="T10" fmla="*/ 2147483646 w 15"/>
              <a:gd name="T11" fmla="*/ 0 h 25"/>
              <a:gd name="T12" fmla="*/ 2147483646 w 15"/>
              <a:gd name="T13" fmla="*/ 2147483646 h 25"/>
              <a:gd name="T14" fmla="*/ 2147483646 w 15"/>
              <a:gd name="T15" fmla="*/ 2147483646 h 25"/>
              <a:gd name="T16" fmla="*/ 2147483646 w 15"/>
              <a:gd name="T17" fmla="*/ 2147483646 h 25"/>
              <a:gd name="T18" fmla="*/ 2147483646 w 15"/>
              <a:gd name="T19" fmla="*/ 2147483646 h 25"/>
              <a:gd name="T20" fmla="*/ 0 w 15"/>
              <a:gd name="T21" fmla="*/ 2147483646 h 2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5" h="25">
                <a:moveTo>
                  <a:pt x="0" y="25"/>
                </a:moveTo>
                <a:lnTo>
                  <a:pt x="2" y="20"/>
                </a:lnTo>
                <a:lnTo>
                  <a:pt x="3" y="14"/>
                </a:lnTo>
                <a:lnTo>
                  <a:pt x="7" y="10"/>
                </a:lnTo>
                <a:lnTo>
                  <a:pt x="9" y="3"/>
                </a:lnTo>
                <a:lnTo>
                  <a:pt x="15" y="0"/>
                </a:lnTo>
                <a:lnTo>
                  <a:pt x="9" y="3"/>
                </a:lnTo>
                <a:lnTo>
                  <a:pt x="7" y="9"/>
                </a:lnTo>
                <a:lnTo>
                  <a:pt x="3" y="14"/>
                </a:lnTo>
                <a:lnTo>
                  <a:pt x="1" y="20"/>
                </a:lnTo>
                <a:lnTo>
                  <a:pt x="0" y="25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51" name="Freeform 205"/>
          <p:cNvSpPr>
            <a:spLocks/>
          </p:cNvSpPr>
          <p:nvPr/>
        </p:nvSpPr>
        <p:spPr bwMode="auto">
          <a:xfrm>
            <a:off x="5807075" y="2522538"/>
            <a:ext cx="4763" cy="7937"/>
          </a:xfrm>
          <a:custGeom>
            <a:avLst/>
            <a:gdLst>
              <a:gd name="T0" fmla="*/ 2147483646 w 8"/>
              <a:gd name="T1" fmla="*/ 2147483646 h 14"/>
              <a:gd name="T2" fmla="*/ 2147483646 w 8"/>
              <a:gd name="T3" fmla="*/ 2147483646 h 14"/>
              <a:gd name="T4" fmla="*/ 2147483646 w 8"/>
              <a:gd name="T5" fmla="*/ 0 h 14"/>
              <a:gd name="T6" fmla="*/ 2147483646 w 8"/>
              <a:gd name="T7" fmla="*/ 2147483646 h 14"/>
              <a:gd name="T8" fmla="*/ 2147483646 w 8"/>
              <a:gd name="T9" fmla="*/ 2147483646 h 14"/>
              <a:gd name="T10" fmla="*/ 2147483646 w 8"/>
              <a:gd name="T11" fmla="*/ 2147483646 h 14"/>
              <a:gd name="T12" fmla="*/ 0 w 8"/>
              <a:gd name="T13" fmla="*/ 2147483646 h 14"/>
              <a:gd name="T14" fmla="*/ 2147483646 w 8"/>
              <a:gd name="T15" fmla="*/ 2147483646 h 14"/>
              <a:gd name="T16" fmla="*/ 2147483646 w 8"/>
              <a:gd name="T17" fmla="*/ 2147483646 h 14"/>
              <a:gd name="T18" fmla="*/ 2147483646 w 8"/>
              <a:gd name="T19" fmla="*/ 2147483646 h 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8" h="14">
                <a:moveTo>
                  <a:pt x="2" y="9"/>
                </a:moveTo>
                <a:lnTo>
                  <a:pt x="5" y="5"/>
                </a:lnTo>
                <a:lnTo>
                  <a:pt x="8" y="0"/>
                </a:lnTo>
                <a:lnTo>
                  <a:pt x="6" y="6"/>
                </a:lnTo>
                <a:lnTo>
                  <a:pt x="3" y="10"/>
                </a:lnTo>
                <a:lnTo>
                  <a:pt x="2" y="14"/>
                </a:lnTo>
                <a:lnTo>
                  <a:pt x="0" y="14"/>
                </a:lnTo>
                <a:lnTo>
                  <a:pt x="2" y="9"/>
                </a:lnTo>
                <a:lnTo>
                  <a:pt x="5" y="9"/>
                </a:lnTo>
                <a:lnTo>
                  <a:pt x="3" y="1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52" name="Freeform 206"/>
          <p:cNvSpPr>
            <a:spLocks/>
          </p:cNvSpPr>
          <p:nvPr/>
        </p:nvSpPr>
        <p:spPr bwMode="auto">
          <a:xfrm>
            <a:off x="5800725" y="2506663"/>
            <a:ext cx="19050" cy="7937"/>
          </a:xfrm>
          <a:custGeom>
            <a:avLst/>
            <a:gdLst>
              <a:gd name="T0" fmla="*/ 2147483646 w 35"/>
              <a:gd name="T1" fmla="*/ 2147483646 h 16"/>
              <a:gd name="T2" fmla="*/ 2147483646 w 35"/>
              <a:gd name="T3" fmla="*/ 2147483646 h 16"/>
              <a:gd name="T4" fmla="*/ 2147483646 w 35"/>
              <a:gd name="T5" fmla="*/ 2147483646 h 16"/>
              <a:gd name="T6" fmla="*/ 2147483646 w 35"/>
              <a:gd name="T7" fmla="*/ 2147483646 h 16"/>
              <a:gd name="T8" fmla="*/ 2147483646 w 35"/>
              <a:gd name="T9" fmla="*/ 2147483646 h 16"/>
              <a:gd name="T10" fmla="*/ 2147483646 w 35"/>
              <a:gd name="T11" fmla="*/ 2147483646 h 16"/>
              <a:gd name="T12" fmla="*/ 2147483646 w 35"/>
              <a:gd name="T13" fmla="*/ 2147483646 h 16"/>
              <a:gd name="T14" fmla="*/ 2147483646 w 35"/>
              <a:gd name="T15" fmla="*/ 2147483646 h 16"/>
              <a:gd name="T16" fmla="*/ 2147483646 w 35"/>
              <a:gd name="T17" fmla="*/ 2147483646 h 16"/>
              <a:gd name="T18" fmla="*/ 2147483646 w 35"/>
              <a:gd name="T19" fmla="*/ 2147483646 h 16"/>
              <a:gd name="T20" fmla="*/ 2147483646 w 35"/>
              <a:gd name="T21" fmla="*/ 2147483646 h 16"/>
              <a:gd name="T22" fmla="*/ 2147483646 w 35"/>
              <a:gd name="T23" fmla="*/ 2147483646 h 16"/>
              <a:gd name="T24" fmla="*/ 2147483646 w 35"/>
              <a:gd name="T25" fmla="*/ 2147483646 h 16"/>
              <a:gd name="T26" fmla="*/ 2147483646 w 35"/>
              <a:gd name="T27" fmla="*/ 2147483646 h 16"/>
              <a:gd name="T28" fmla="*/ 2147483646 w 35"/>
              <a:gd name="T29" fmla="*/ 2147483646 h 16"/>
              <a:gd name="T30" fmla="*/ 2147483646 w 35"/>
              <a:gd name="T31" fmla="*/ 2147483646 h 16"/>
              <a:gd name="T32" fmla="*/ 2147483646 w 35"/>
              <a:gd name="T33" fmla="*/ 2147483646 h 16"/>
              <a:gd name="T34" fmla="*/ 2147483646 w 35"/>
              <a:gd name="T35" fmla="*/ 0 h 16"/>
              <a:gd name="T36" fmla="*/ 2147483646 w 35"/>
              <a:gd name="T37" fmla="*/ 0 h 16"/>
              <a:gd name="T38" fmla="*/ 2147483646 w 35"/>
              <a:gd name="T39" fmla="*/ 2147483646 h 16"/>
              <a:gd name="T40" fmla="*/ 2147483646 w 35"/>
              <a:gd name="T41" fmla="*/ 2147483646 h 16"/>
              <a:gd name="T42" fmla="*/ 0 w 35"/>
              <a:gd name="T43" fmla="*/ 2147483646 h 16"/>
              <a:gd name="T44" fmla="*/ 2147483646 w 35"/>
              <a:gd name="T45" fmla="*/ 2147483646 h 16"/>
              <a:gd name="T46" fmla="*/ 2147483646 w 35"/>
              <a:gd name="T47" fmla="*/ 2147483646 h 16"/>
              <a:gd name="T48" fmla="*/ 2147483646 w 35"/>
              <a:gd name="T49" fmla="*/ 2147483646 h 16"/>
              <a:gd name="T50" fmla="*/ 2147483646 w 35"/>
              <a:gd name="T51" fmla="*/ 2147483646 h 16"/>
              <a:gd name="T52" fmla="*/ 2147483646 w 35"/>
              <a:gd name="T53" fmla="*/ 2147483646 h 16"/>
              <a:gd name="T54" fmla="*/ 2147483646 w 35"/>
              <a:gd name="T55" fmla="*/ 2147483646 h 16"/>
              <a:gd name="T56" fmla="*/ 2147483646 w 35"/>
              <a:gd name="T57" fmla="*/ 0 h 16"/>
              <a:gd name="T58" fmla="*/ 2147483646 w 35"/>
              <a:gd name="T59" fmla="*/ 2147483646 h 16"/>
              <a:gd name="T60" fmla="*/ 2147483646 w 35"/>
              <a:gd name="T61" fmla="*/ 2147483646 h 16"/>
              <a:gd name="T62" fmla="*/ 2147483646 w 35"/>
              <a:gd name="T63" fmla="*/ 2147483646 h 16"/>
              <a:gd name="T64" fmla="*/ 2147483646 w 35"/>
              <a:gd name="T65" fmla="*/ 2147483646 h 1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5" h="16">
                <a:moveTo>
                  <a:pt x="15" y="16"/>
                </a:moveTo>
                <a:lnTo>
                  <a:pt x="15" y="15"/>
                </a:lnTo>
                <a:lnTo>
                  <a:pt x="14" y="14"/>
                </a:lnTo>
                <a:lnTo>
                  <a:pt x="12" y="14"/>
                </a:lnTo>
                <a:lnTo>
                  <a:pt x="12" y="15"/>
                </a:lnTo>
                <a:lnTo>
                  <a:pt x="12" y="16"/>
                </a:lnTo>
                <a:lnTo>
                  <a:pt x="14" y="16"/>
                </a:lnTo>
                <a:lnTo>
                  <a:pt x="15" y="16"/>
                </a:lnTo>
                <a:lnTo>
                  <a:pt x="15" y="15"/>
                </a:lnTo>
                <a:lnTo>
                  <a:pt x="12" y="15"/>
                </a:lnTo>
                <a:lnTo>
                  <a:pt x="12" y="14"/>
                </a:lnTo>
                <a:lnTo>
                  <a:pt x="9" y="14"/>
                </a:lnTo>
                <a:lnTo>
                  <a:pt x="12" y="11"/>
                </a:lnTo>
                <a:lnTo>
                  <a:pt x="18" y="7"/>
                </a:lnTo>
                <a:lnTo>
                  <a:pt x="24" y="4"/>
                </a:lnTo>
                <a:lnTo>
                  <a:pt x="25" y="3"/>
                </a:lnTo>
                <a:lnTo>
                  <a:pt x="29" y="2"/>
                </a:lnTo>
                <a:lnTo>
                  <a:pt x="31" y="0"/>
                </a:lnTo>
                <a:lnTo>
                  <a:pt x="33" y="0"/>
                </a:lnTo>
                <a:lnTo>
                  <a:pt x="20" y="3"/>
                </a:lnTo>
                <a:lnTo>
                  <a:pt x="9" y="9"/>
                </a:lnTo>
                <a:lnTo>
                  <a:pt x="0" y="15"/>
                </a:lnTo>
                <a:lnTo>
                  <a:pt x="9" y="14"/>
                </a:lnTo>
                <a:lnTo>
                  <a:pt x="12" y="10"/>
                </a:lnTo>
                <a:lnTo>
                  <a:pt x="18" y="7"/>
                </a:lnTo>
                <a:lnTo>
                  <a:pt x="24" y="4"/>
                </a:lnTo>
                <a:lnTo>
                  <a:pt x="29" y="3"/>
                </a:lnTo>
                <a:lnTo>
                  <a:pt x="35" y="2"/>
                </a:lnTo>
                <a:lnTo>
                  <a:pt x="35" y="0"/>
                </a:lnTo>
                <a:lnTo>
                  <a:pt x="29" y="2"/>
                </a:lnTo>
                <a:lnTo>
                  <a:pt x="25" y="2"/>
                </a:lnTo>
                <a:lnTo>
                  <a:pt x="15" y="9"/>
                </a:lnTo>
                <a:lnTo>
                  <a:pt x="14" y="1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53" name="Freeform 207"/>
          <p:cNvSpPr>
            <a:spLocks/>
          </p:cNvSpPr>
          <p:nvPr/>
        </p:nvSpPr>
        <p:spPr bwMode="auto">
          <a:xfrm>
            <a:off x="5772150" y="2501900"/>
            <a:ext cx="4763" cy="11113"/>
          </a:xfrm>
          <a:custGeom>
            <a:avLst/>
            <a:gdLst>
              <a:gd name="T0" fmla="*/ 2147483646 w 9"/>
              <a:gd name="T1" fmla="*/ 2147483646 h 21"/>
              <a:gd name="T2" fmla="*/ 2147483646 w 9"/>
              <a:gd name="T3" fmla="*/ 2147483646 h 21"/>
              <a:gd name="T4" fmla="*/ 2147483646 w 9"/>
              <a:gd name="T5" fmla="*/ 2147483646 h 21"/>
              <a:gd name="T6" fmla="*/ 2147483646 w 9"/>
              <a:gd name="T7" fmla="*/ 2147483646 h 21"/>
              <a:gd name="T8" fmla="*/ 2147483646 w 9"/>
              <a:gd name="T9" fmla="*/ 2147483646 h 21"/>
              <a:gd name="T10" fmla="*/ 2147483646 w 9"/>
              <a:gd name="T11" fmla="*/ 2147483646 h 21"/>
              <a:gd name="T12" fmla="*/ 2147483646 w 9"/>
              <a:gd name="T13" fmla="*/ 2147483646 h 21"/>
              <a:gd name="T14" fmla="*/ 2147483646 w 9"/>
              <a:gd name="T15" fmla="*/ 2147483646 h 21"/>
              <a:gd name="T16" fmla="*/ 2147483646 w 9"/>
              <a:gd name="T17" fmla="*/ 2147483646 h 21"/>
              <a:gd name="T18" fmla="*/ 2147483646 w 9"/>
              <a:gd name="T19" fmla="*/ 2147483646 h 21"/>
              <a:gd name="T20" fmla="*/ 2147483646 w 9"/>
              <a:gd name="T21" fmla="*/ 2147483646 h 21"/>
              <a:gd name="T22" fmla="*/ 2147483646 w 9"/>
              <a:gd name="T23" fmla="*/ 2147483646 h 21"/>
              <a:gd name="T24" fmla="*/ 2147483646 w 9"/>
              <a:gd name="T25" fmla="*/ 2147483646 h 21"/>
              <a:gd name="T26" fmla="*/ 2147483646 w 9"/>
              <a:gd name="T27" fmla="*/ 2147483646 h 21"/>
              <a:gd name="T28" fmla="*/ 2147483646 w 9"/>
              <a:gd name="T29" fmla="*/ 2147483646 h 21"/>
              <a:gd name="T30" fmla="*/ 2147483646 w 9"/>
              <a:gd name="T31" fmla="*/ 2147483646 h 21"/>
              <a:gd name="T32" fmla="*/ 2147483646 w 9"/>
              <a:gd name="T33" fmla="*/ 0 h 21"/>
              <a:gd name="T34" fmla="*/ 2147483646 w 9"/>
              <a:gd name="T35" fmla="*/ 0 h 21"/>
              <a:gd name="T36" fmla="*/ 2147483646 w 9"/>
              <a:gd name="T37" fmla="*/ 2147483646 h 21"/>
              <a:gd name="T38" fmla="*/ 2147483646 w 9"/>
              <a:gd name="T39" fmla="*/ 2147483646 h 21"/>
              <a:gd name="T40" fmla="*/ 2147483646 w 9"/>
              <a:gd name="T41" fmla="*/ 2147483646 h 21"/>
              <a:gd name="T42" fmla="*/ 2147483646 w 9"/>
              <a:gd name="T43" fmla="*/ 2147483646 h 21"/>
              <a:gd name="T44" fmla="*/ 2147483646 w 9"/>
              <a:gd name="T45" fmla="*/ 2147483646 h 21"/>
              <a:gd name="T46" fmla="*/ 2147483646 w 9"/>
              <a:gd name="T47" fmla="*/ 2147483646 h 21"/>
              <a:gd name="T48" fmla="*/ 2147483646 w 9"/>
              <a:gd name="T49" fmla="*/ 2147483646 h 21"/>
              <a:gd name="T50" fmla="*/ 2147483646 w 9"/>
              <a:gd name="T51" fmla="*/ 2147483646 h 21"/>
              <a:gd name="T52" fmla="*/ 2147483646 w 9"/>
              <a:gd name="T53" fmla="*/ 2147483646 h 21"/>
              <a:gd name="T54" fmla="*/ 2147483646 w 9"/>
              <a:gd name="T55" fmla="*/ 2147483646 h 21"/>
              <a:gd name="T56" fmla="*/ 0 w 9"/>
              <a:gd name="T57" fmla="*/ 2147483646 h 21"/>
              <a:gd name="T58" fmla="*/ 0 w 9"/>
              <a:gd name="T59" fmla="*/ 2147483646 h 21"/>
              <a:gd name="T60" fmla="*/ 0 w 9"/>
              <a:gd name="T61" fmla="*/ 2147483646 h 21"/>
              <a:gd name="T62" fmla="*/ 0 w 9"/>
              <a:gd name="T63" fmla="*/ 2147483646 h 21"/>
              <a:gd name="T64" fmla="*/ 2147483646 w 9"/>
              <a:gd name="T65" fmla="*/ 2147483646 h 21"/>
              <a:gd name="T66" fmla="*/ 2147483646 w 9"/>
              <a:gd name="T67" fmla="*/ 2147483646 h 21"/>
              <a:gd name="T68" fmla="*/ 2147483646 w 9"/>
              <a:gd name="T69" fmla="*/ 2147483646 h 21"/>
              <a:gd name="T70" fmla="*/ 2147483646 w 9"/>
              <a:gd name="T71" fmla="*/ 2147483646 h 21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9" h="21">
                <a:moveTo>
                  <a:pt x="4" y="19"/>
                </a:moveTo>
                <a:lnTo>
                  <a:pt x="4" y="20"/>
                </a:lnTo>
                <a:lnTo>
                  <a:pt x="4" y="21"/>
                </a:lnTo>
                <a:lnTo>
                  <a:pt x="4" y="19"/>
                </a:lnTo>
                <a:lnTo>
                  <a:pt x="4" y="18"/>
                </a:lnTo>
                <a:lnTo>
                  <a:pt x="7" y="16"/>
                </a:lnTo>
                <a:lnTo>
                  <a:pt x="7" y="14"/>
                </a:lnTo>
                <a:lnTo>
                  <a:pt x="7" y="13"/>
                </a:lnTo>
                <a:lnTo>
                  <a:pt x="7" y="12"/>
                </a:lnTo>
                <a:lnTo>
                  <a:pt x="7" y="11"/>
                </a:lnTo>
                <a:lnTo>
                  <a:pt x="7" y="9"/>
                </a:lnTo>
                <a:lnTo>
                  <a:pt x="9" y="8"/>
                </a:lnTo>
                <a:lnTo>
                  <a:pt x="9" y="7"/>
                </a:lnTo>
                <a:lnTo>
                  <a:pt x="9" y="4"/>
                </a:lnTo>
                <a:lnTo>
                  <a:pt x="9" y="3"/>
                </a:lnTo>
                <a:lnTo>
                  <a:pt x="9" y="1"/>
                </a:lnTo>
                <a:lnTo>
                  <a:pt x="9" y="0"/>
                </a:lnTo>
                <a:lnTo>
                  <a:pt x="4" y="0"/>
                </a:lnTo>
                <a:lnTo>
                  <a:pt x="4" y="1"/>
                </a:lnTo>
                <a:lnTo>
                  <a:pt x="4" y="4"/>
                </a:lnTo>
                <a:lnTo>
                  <a:pt x="3" y="7"/>
                </a:lnTo>
                <a:lnTo>
                  <a:pt x="3" y="9"/>
                </a:lnTo>
                <a:lnTo>
                  <a:pt x="3" y="11"/>
                </a:lnTo>
                <a:lnTo>
                  <a:pt x="3" y="12"/>
                </a:lnTo>
                <a:lnTo>
                  <a:pt x="2" y="14"/>
                </a:lnTo>
                <a:lnTo>
                  <a:pt x="2" y="16"/>
                </a:lnTo>
                <a:lnTo>
                  <a:pt x="2" y="19"/>
                </a:lnTo>
                <a:lnTo>
                  <a:pt x="2" y="20"/>
                </a:lnTo>
                <a:lnTo>
                  <a:pt x="0" y="16"/>
                </a:lnTo>
                <a:lnTo>
                  <a:pt x="0" y="13"/>
                </a:lnTo>
                <a:lnTo>
                  <a:pt x="0" y="12"/>
                </a:lnTo>
                <a:lnTo>
                  <a:pt x="0" y="9"/>
                </a:lnTo>
                <a:lnTo>
                  <a:pt x="2" y="8"/>
                </a:lnTo>
                <a:lnTo>
                  <a:pt x="2" y="7"/>
                </a:lnTo>
                <a:lnTo>
                  <a:pt x="2" y="3"/>
                </a:lnTo>
                <a:lnTo>
                  <a:pt x="2" y="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54" name="Freeform 208"/>
          <p:cNvSpPr>
            <a:spLocks/>
          </p:cNvSpPr>
          <p:nvPr/>
        </p:nvSpPr>
        <p:spPr bwMode="auto">
          <a:xfrm>
            <a:off x="5767388" y="2501900"/>
            <a:ext cx="9525" cy="42863"/>
          </a:xfrm>
          <a:custGeom>
            <a:avLst/>
            <a:gdLst>
              <a:gd name="T0" fmla="*/ 2147483646 w 18"/>
              <a:gd name="T1" fmla="*/ 2147483646 h 82"/>
              <a:gd name="T2" fmla="*/ 2147483646 w 18"/>
              <a:gd name="T3" fmla="*/ 2147483646 h 82"/>
              <a:gd name="T4" fmla="*/ 2147483646 w 18"/>
              <a:gd name="T5" fmla="*/ 2147483646 h 82"/>
              <a:gd name="T6" fmla="*/ 2147483646 w 18"/>
              <a:gd name="T7" fmla="*/ 2147483646 h 82"/>
              <a:gd name="T8" fmla="*/ 2147483646 w 18"/>
              <a:gd name="T9" fmla="*/ 2147483646 h 82"/>
              <a:gd name="T10" fmla="*/ 2147483646 w 18"/>
              <a:gd name="T11" fmla="*/ 2147483646 h 82"/>
              <a:gd name="T12" fmla="*/ 2147483646 w 18"/>
              <a:gd name="T13" fmla="*/ 2147483646 h 82"/>
              <a:gd name="T14" fmla="*/ 2147483646 w 18"/>
              <a:gd name="T15" fmla="*/ 2147483646 h 82"/>
              <a:gd name="T16" fmla="*/ 2147483646 w 18"/>
              <a:gd name="T17" fmla="*/ 2147483646 h 82"/>
              <a:gd name="T18" fmla="*/ 2147483646 w 18"/>
              <a:gd name="T19" fmla="*/ 2147483646 h 82"/>
              <a:gd name="T20" fmla="*/ 2147483646 w 18"/>
              <a:gd name="T21" fmla="*/ 2147483646 h 82"/>
              <a:gd name="T22" fmla="*/ 2147483646 w 18"/>
              <a:gd name="T23" fmla="*/ 2147483646 h 82"/>
              <a:gd name="T24" fmla="*/ 2147483646 w 18"/>
              <a:gd name="T25" fmla="*/ 2147483646 h 82"/>
              <a:gd name="T26" fmla="*/ 2147483646 w 18"/>
              <a:gd name="T27" fmla="*/ 2147483646 h 82"/>
              <a:gd name="T28" fmla="*/ 2147483646 w 18"/>
              <a:gd name="T29" fmla="*/ 2147483646 h 82"/>
              <a:gd name="T30" fmla="*/ 2147483646 w 18"/>
              <a:gd name="T31" fmla="*/ 2147483646 h 82"/>
              <a:gd name="T32" fmla="*/ 2147483646 w 18"/>
              <a:gd name="T33" fmla="*/ 2147483646 h 82"/>
              <a:gd name="T34" fmla="*/ 2147483646 w 18"/>
              <a:gd name="T35" fmla="*/ 2147483646 h 82"/>
              <a:gd name="T36" fmla="*/ 2147483646 w 18"/>
              <a:gd name="T37" fmla="*/ 2147483646 h 82"/>
              <a:gd name="T38" fmla="*/ 2147483646 w 18"/>
              <a:gd name="T39" fmla="*/ 2147483646 h 82"/>
              <a:gd name="T40" fmla="*/ 2147483646 w 18"/>
              <a:gd name="T41" fmla="*/ 2147483646 h 82"/>
              <a:gd name="T42" fmla="*/ 2147483646 w 18"/>
              <a:gd name="T43" fmla="*/ 2147483646 h 82"/>
              <a:gd name="T44" fmla="*/ 2147483646 w 18"/>
              <a:gd name="T45" fmla="*/ 2147483646 h 82"/>
              <a:gd name="T46" fmla="*/ 2147483646 w 18"/>
              <a:gd name="T47" fmla="*/ 2147483646 h 82"/>
              <a:gd name="T48" fmla="*/ 2147483646 w 18"/>
              <a:gd name="T49" fmla="*/ 2147483646 h 82"/>
              <a:gd name="T50" fmla="*/ 2147483646 w 18"/>
              <a:gd name="T51" fmla="*/ 2147483646 h 82"/>
              <a:gd name="T52" fmla="*/ 2147483646 w 18"/>
              <a:gd name="T53" fmla="*/ 2147483646 h 82"/>
              <a:gd name="T54" fmla="*/ 2147483646 w 18"/>
              <a:gd name="T55" fmla="*/ 2147483646 h 82"/>
              <a:gd name="T56" fmla="*/ 2147483646 w 18"/>
              <a:gd name="T57" fmla="*/ 2147483646 h 82"/>
              <a:gd name="T58" fmla="*/ 2147483646 w 18"/>
              <a:gd name="T59" fmla="*/ 2147483646 h 82"/>
              <a:gd name="T60" fmla="*/ 2147483646 w 18"/>
              <a:gd name="T61" fmla="*/ 2147483646 h 82"/>
              <a:gd name="T62" fmla="*/ 2147483646 w 18"/>
              <a:gd name="T63" fmla="*/ 2147483646 h 82"/>
              <a:gd name="T64" fmla="*/ 2147483646 w 18"/>
              <a:gd name="T65" fmla="*/ 2147483646 h 82"/>
              <a:gd name="T66" fmla="*/ 2147483646 w 18"/>
              <a:gd name="T67" fmla="*/ 2147483646 h 82"/>
              <a:gd name="T68" fmla="*/ 0 w 18"/>
              <a:gd name="T69" fmla="*/ 2147483646 h 82"/>
              <a:gd name="T70" fmla="*/ 0 w 18"/>
              <a:gd name="T71" fmla="*/ 2147483646 h 82"/>
              <a:gd name="T72" fmla="*/ 0 w 18"/>
              <a:gd name="T73" fmla="*/ 2147483646 h 82"/>
              <a:gd name="T74" fmla="*/ 0 w 18"/>
              <a:gd name="T75" fmla="*/ 2147483646 h 82"/>
              <a:gd name="T76" fmla="*/ 2147483646 w 18"/>
              <a:gd name="T77" fmla="*/ 2147483646 h 82"/>
              <a:gd name="T78" fmla="*/ 2147483646 w 18"/>
              <a:gd name="T79" fmla="*/ 2147483646 h 82"/>
              <a:gd name="T80" fmla="*/ 2147483646 w 18"/>
              <a:gd name="T81" fmla="*/ 2147483646 h 82"/>
              <a:gd name="T82" fmla="*/ 2147483646 w 18"/>
              <a:gd name="T83" fmla="*/ 2147483646 h 82"/>
              <a:gd name="T84" fmla="*/ 2147483646 w 18"/>
              <a:gd name="T85" fmla="*/ 2147483646 h 8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8" h="82">
                <a:moveTo>
                  <a:pt x="11" y="23"/>
                </a:moveTo>
                <a:lnTo>
                  <a:pt x="9" y="24"/>
                </a:lnTo>
                <a:lnTo>
                  <a:pt x="9" y="26"/>
                </a:lnTo>
                <a:lnTo>
                  <a:pt x="9" y="29"/>
                </a:lnTo>
                <a:lnTo>
                  <a:pt x="12" y="29"/>
                </a:lnTo>
                <a:lnTo>
                  <a:pt x="12" y="31"/>
                </a:lnTo>
                <a:lnTo>
                  <a:pt x="12" y="32"/>
                </a:lnTo>
                <a:lnTo>
                  <a:pt x="12" y="29"/>
                </a:lnTo>
                <a:lnTo>
                  <a:pt x="13" y="26"/>
                </a:lnTo>
                <a:lnTo>
                  <a:pt x="13" y="25"/>
                </a:lnTo>
                <a:lnTo>
                  <a:pt x="13" y="24"/>
                </a:lnTo>
                <a:lnTo>
                  <a:pt x="13" y="23"/>
                </a:lnTo>
                <a:lnTo>
                  <a:pt x="9" y="29"/>
                </a:lnTo>
                <a:lnTo>
                  <a:pt x="9" y="32"/>
                </a:lnTo>
                <a:lnTo>
                  <a:pt x="9" y="33"/>
                </a:lnTo>
                <a:lnTo>
                  <a:pt x="12" y="33"/>
                </a:lnTo>
                <a:lnTo>
                  <a:pt x="12" y="34"/>
                </a:lnTo>
                <a:lnTo>
                  <a:pt x="12" y="36"/>
                </a:lnTo>
                <a:lnTo>
                  <a:pt x="12" y="37"/>
                </a:lnTo>
                <a:lnTo>
                  <a:pt x="12" y="38"/>
                </a:lnTo>
                <a:lnTo>
                  <a:pt x="12" y="39"/>
                </a:lnTo>
                <a:lnTo>
                  <a:pt x="12" y="41"/>
                </a:lnTo>
                <a:lnTo>
                  <a:pt x="11" y="43"/>
                </a:lnTo>
                <a:lnTo>
                  <a:pt x="11" y="44"/>
                </a:lnTo>
                <a:lnTo>
                  <a:pt x="11" y="45"/>
                </a:lnTo>
                <a:lnTo>
                  <a:pt x="11" y="46"/>
                </a:lnTo>
                <a:lnTo>
                  <a:pt x="11" y="48"/>
                </a:lnTo>
                <a:lnTo>
                  <a:pt x="11" y="49"/>
                </a:lnTo>
                <a:lnTo>
                  <a:pt x="11" y="50"/>
                </a:lnTo>
                <a:lnTo>
                  <a:pt x="11" y="52"/>
                </a:lnTo>
                <a:lnTo>
                  <a:pt x="11" y="53"/>
                </a:lnTo>
                <a:lnTo>
                  <a:pt x="11" y="56"/>
                </a:lnTo>
                <a:lnTo>
                  <a:pt x="11" y="57"/>
                </a:lnTo>
                <a:lnTo>
                  <a:pt x="11" y="58"/>
                </a:lnTo>
                <a:lnTo>
                  <a:pt x="11" y="59"/>
                </a:lnTo>
                <a:lnTo>
                  <a:pt x="11" y="61"/>
                </a:lnTo>
                <a:lnTo>
                  <a:pt x="11" y="62"/>
                </a:lnTo>
                <a:lnTo>
                  <a:pt x="11" y="64"/>
                </a:lnTo>
                <a:lnTo>
                  <a:pt x="11" y="65"/>
                </a:lnTo>
                <a:lnTo>
                  <a:pt x="11" y="66"/>
                </a:lnTo>
                <a:lnTo>
                  <a:pt x="11" y="68"/>
                </a:lnTo>
                <a:lnTo>
                  <a:pt x="11" y="69"/>
                </a:lnTo>
                <a:lnTo>
                  <a:pt x="11" y="70"/>
                </a:lnTo>
                <a:lnTo>
                  <a:pt x="11" y="71"/>
                </a:lnTo>
                <a:lnTo>
                  <a:pt x="11" y="72"/>
                </a:lnTo>
                <a:lnTo>
                  <a:pt x="11" y="74"/>
                </a:lnTo>
                <a:lnTo>
                  <a:pt x="11" y="76"/>
                </a:lnTo>
                <a:lnTo>
                  <a:pt x="11" y="77"/>
                </a:lnTo>
                <a:lnTo>
                  <a:pt x="11" y="78"/>
                </a:lnTo>
                <a:lnTo>
                  <a:pt x="11" y="80"/>
                </a:lnTo>
                <a:lnTo>
                  <a:pt x="11" y="82"/>
                </a:lnTo>
                <a:lnTo>
                  <a:pt x="11" y="68"/>
                </a:lnTo>
                <a:lnTo>
                  <a:pt x="11" y="48"/>
                </a:lnTo>
                <a:lnTo>
                  <a:pt x="13" y="26"/>
                </a:lnTo>
                <a:lnTo>
                  <a:pt x="18" y="7"/>
                </a:lnTo>
                <a:lnTo>
                  <a:pt x="4" y="7"/>
                </a:lnTo>
                <a:lnTo>
                  <a:pt x="5" y="3"/>
                </a:lnTo>
                <a:lnTo>
                  <a:pt x="5" y="1"/>
                </a:lnTo>
                <a:lnTo>
                  <a:pt x="5" y="0"/>
                </a:lnTo>
                <a:lnTo>
                  <a:pt x="5" y="3"/>
                </a:lnTo>
                <a:lnTo>
                  <a:pt x="5" y="4"/>
                </a:lnTo>
                <a:lnTo>
                  <a:pt x="4" y="7"/>
                </a:lnTo>
                <a:lnTo>
                  <a:pt x="4" y="9"/>
                </a:lnTo>
                <a:lnTo>
                  <a:pt x="4" y="8"/>
                </a:lnTo>
                <a:lnTo>
                  <a:pt x="4" y="7"/>
                </a:lnTo>
                <a:lnTo>
                  <a:pt x="4" y="9"/>
                </a:lnTo>
                <a:lnTo>
                  <a:pt x="4" y="11"/>
                </a:lnTo>
                <a:lnTo>
                  <a:pt x="4" y="12"/>
                </a:lnTo>
                <a:lnTo>
                  <a:pt x="4" y="14"/>
                </a:lnTo>
                <a:lnTo>
                  <a:pt x="0" y="16"/>
                </a:lnTo>
                <a:lnTo>
                  <a:pt x="0" y="18"/>
                </a:lnTo>
                <a:lnTo>
                  <a:pt x="0" y="20"/>
                </a:lnTo>
                <a:lnTo>
                  <a:pt x="0" y="21"/>
                </a:lnTo>
                <a:lnTo>
                  <a:pt x="0" y="19"/>
                </a:lnTo>
                <a:lnTo>
                  <a:pt x="0" y="18"/>
                </a:lnTo>
                <a:lnTo>
                  <a:pt x="0" y="16"/>
                </a:lnTo>
                <a:lnTo>
                  <a:pt x="0" y="13"/>
                </a:lnTo>
                <a:lnTo>
                  <a:pt x="4" y="12"/>
                </a:lnTo>
                <a:lnTo>
                  <a:pt x="4" y="9"/>
                </a:lnTo>
                <a:lnTo>
                  <a:pt x="7" y="18"/>
                </a:lnTo>
                <a:lnTo>
                  <a:pt x="7" y="19"/>
                </a:lnTo>
                <a:lnTo>
                  <a:pt x="11" y="20"/>
                </a:lnTo>
                <a:lnTo>
                  <a:pt x="11" y="23"/>
                </a:lnTo>
                <a:lnTo>
                  <a:pt x="13" y="23"/>
                </a:lnTo>
                <a:lnTo>
                  <a:pt x="13" y="21"/>
                </a:lnTo>
                <a:lnTo>
                  <a:pt x="12" y="32"/>
                </a:lnTo>
                <a:lnTo>
                  <a:pt x="12" y="3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55" name="Freeform 209"/>
          <p:cNvSpPr>
            <a:spLocks/>
          </p:cNvSpPr>
          <p:nvPr/>
        </p:nvSpPr>
        <p:spPr bwMode="auto">
          <a:xfrm>
            <a:off x="5767388" y="2532063"/>
            <a:ext cx="4762" cy="12700"/>
          </a:xfrm>
          <a:custGeom>
            <a:avLst/>
            <a:gdLst>
              <a:gd name="T0" fmla="*/ 2147483646 w 9"/>
              <a:gd name="T1" fmla="*/ 2147483646 h 24"/>
              <a:gd name="T2" fmla="*/ 2147483646 w 9"/>
              <a:gd name="T3" fmla="*/ 0 h 24"/>
              <a:gd name="T4" fmla="*/ 0 w 9"/>
              <a:gd name="T5" fmla="*/ 2147483646 h 24"/>
              <a:gd name="T6" fmla="*/ 0 w 9"/>
              <a:gd name="T7" fmla="*/ 2147483646 h 24"/>
              <a:gd name="T8" fmla="*/ 0 w 9"/>
              <a:gd name="T9" fmla="*/ 2147483646 h 24"/>
              <a:gd name="T10" fmla="*/ 0 w 9"/>
              <a:gd name="T11" fmla="*/ 2147483646 h 24"/>
              <a:gd name="T12" fmla="*/ 0 w 9"/>
              <a:gd name="T13" fmla="*/ 2147483646 h 24"/>
              <a:gd name="T14" fmla="*/ 0 w 9"/>
              <a:gd name="T15" fmla="*/ 2147483646 h 24"/>
              <a:gd name="T16" fmla="*/ 0 w 9"/>
              <a:gd name="T17" fmla="*/ 2147483646 h 24"/>
              <a:gd name="T18" fmla="*/ 0 w 9"/>
              <a:gd name="T19" fmla="*/ 2147483646 h 24"/>
              <a:gd name="T20" fmla="*/ 0 w 9"/>
              <a:gd name="T21" fmla="*/ 2147483646 h 24"/>
              <a:gd name="T22" fmla="*/ 0 w 9"/>
              <a:gd name="T23" fmla="*/ 2147483646 h 24"/>
              <a:gd name="T24" fmla="*/ 0 w 9"/>
              <a:gd name="T25" fmla="*/ 2147483646 h 24"/>
              <a:gd name="T26" fmla="*/ 0 w 9"/>
              <a:gd name="T27" fmla="*/ 2147483646 h 24"/>
              <a:gd name="T28" fmla="*/ 0 w 9"/>
              <a:gd name="T29" fmla="*/ 2147483646 h 24"/>
              <a:gd name="T30" fmla="*/ 0 w 9"/>
              <a:gd name="T31" fmla="*/ 2147483646 h 24"/>
              <a:gd name="T32" fmla="*/ 0 w 9"/>
              <a:gd name="T33" fmla="*/ 2147483646 h 24"/>
              <a:gd name="T34" fmla="*/ 2147483646 w 9"/>
              <a:gd name="T35" fmla="*/ 2147483646 h 24"/>
              <a:gd name="T36" fmla="*/ 0 w 9"/>
              <a:gd name="T37" fmla="*/ 2147483646 h 24"/>
              <a:gd name="T38" fmla="*/ 2147483646 w 9"/>
              <a:gd name="T39" fmla="*/ 2147483646 h 24"/>
              <a:gd name="T40" fmla="*/ 2147483646 w 9"/>
              <a:gd name="T41" fmla="*/ 2147483646 h 24"/>
              <a:gd name="T42" fmla="*/ 2147483646 w 9"/>
              <a:gd name="T43" fmla="*/ 2147483646 h 24"/>
              <a:gd name="T44" fmla="*/ 2147483646 w 9"/>
              <a:gd name="T45" fmla="*/ 2147483646 h 24"/>
              <a:gd name="T46" fmla="*/ 2147483646 w 9"/>
              <a:gd name="T47" fmla="*/ 2147483646 h 24"/>
              <a:gd name="T48" fmla="*/ 2147483646 w 9"/>
              <a:gd name="T49" fmla="*/ 2147483646 h 24"/>
              <a:gd name="T50" fmla="*/ 2147483646 w 9"/>
              <a:gd name="T51" fmla="*/ 2147483646 h 24"/>
              <a:gd name="T52" fmla="*/ 2147483646 w 9"/>
              <a:gd name="T53" fmla="*/ 2147483646 h 24"/>
              <a:gd name="T54" fmla="*/ 2147483646 w 9"/>
              <a:gd name="T55" fmla="*/ 2147483646 h 24"/>
              <a:gd name="T56" fmla="*/ 2147483646 w 9"/>
              <a:gd name="T57" fmla="*/ 2147483646 h 24"/>
              <a:gd name="T58" fmla="*/ 2147483646 w 9"/>
              <a:gd name="T59" fmla="*/ 2147483646 h 24"/>
              <a:gd name="T60" fmla="*/ 2147483646 w 9"/>
              <a:gd name="T61" fmla="*/ 2147483646 h 24"/>
              <a:gd name="T62" fmla="*/ 2147483646 w 9"/>
              <a:gd name="T63" fmla="*/ 2147483646 h 2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9" h="24">
                <a:moveTo>
                  <a:pt x="9" y="0"/>
                </a:moveTo>
                <a:lnTo>
                  <a:pt x="9" y="2"/>
                </a:lnTo>
                <a:lnTo>
                  <a:pt x="7" y="2"/>
                </a:lnTo>
                <a:lnTo>
                  <a:pt x="7" y="0"/>
                </a:lnTo>
                <a:lnTo>
                  <a:pt x="0" y="0"/>
                </a:lnTo>
                <a:lnTo>
                  <a:pt x="0" y="2"/>
                </a:lnTo>
                <a:lnTo>
                  <a:pt x="0" y="3"/>
                </a:lnTo>
                <a:lnTo>
                  <a:pt x="0" y="5"/>
                </a:lnTo>
                <a:lnTo>
                  <a:pt x="0" y="3"/>
                </a:lnTo>
                <a:lnTo>
                  <a:pt x="0" y="2"/>
                </a:lnTo>
                <a:lnTo>
                  <a:pt x="0" y="0"/>
                </a:lnTo>
                <a:lnTo>
                  <a:pt x="0" y="5"/>
                </a:lnTo>
                <a:lnTo>
                  <a:pt x="0" y="8"/>
                </a:lnTo>
                <a:lnTo>
                  <a:pt x="0" y="5"/>
                </a:lnTo>
                <a:lnTo>
                  <a:pt x="0" y="8"/>
                </a:lnTo>
                <a:lnTo>
                  <a:pt x="0" y="9"/>
                </a:lnTo>
                <a:lnTo>
                  <a:pt x="0" y="8"/>
                </a:lnTo>
                <a:lnTo>
                  <a:pt x="0" y="9"/>
                </a:lnTo>
                <a:lnTo>
                  <a:pt x="0" y="10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2"/>
                </a:lnTo>
                <a:lnTo>
                  <a:pt x="0" y="10"/>
                </a:lnTo>
                <a:lnTo>
                  <a:pt x="0" y="14"/>
                </a:lnTo>
                <a:lnTo>
                  <a:pt x="0" y="15"/>
                </a:lnTo>
                <a:lnTo>
                  <a:pt x="0" y="14"/>
                </a:lnTo>
                <a:lnTo>
                  <a:pt x="0" y="15"/>
                </a:lnTo>
                <a:lnTo>
                  <a:pt x="0" y="18"/>
                </a:lnTo>
                <a:lnTo>
                  <a:pt x="0" y="20"/>
                </a:lnTo>
                <a:lnTo>
                  <a:pt x="0" y="16"/>
                </a:lnTo>
                <a:lnTo>
                  <a:pt x="0" y="15"/>
                </a:lnTo>
                <a:lnTo>
                  <a:pt x="0" y="20"/>
                </a:lnTo>
                <a:lnTo>
                  <a:pt x="1" y="21"/>
                </a:lnTo>
                <a:lnTo>
                  <a:pt x="1" y="22"/>
                </a:lnTo>
                <a:lnTo>
                  <a:pt x="0" y="21"/>
                </a:lnTo>
                <a:lnTo>
                  <a:pt x="0" y="20"/>
                </a:lnTo>
                <a:lnTo>
                  <a:pt x="7" y="20"/>
                </a:lnTo>
                <a:lnTo>
                  <a:pt x="7" y="18"/>
                </a:lnTo>
                <a:lnTo>
                  <a:pt x="7" y="15"/>
                </a:lnTo>
                <a:lnTo>
                  <a:pt x="7" y="14"/>
                </a:lnTo>
                <a:lnTo>
                  <a:pt x="7" y="13"/>
                </a:lnTo>
                <a:lnTo>
                  <a:pt x="7" y="10"/>
                </a:lnTo>
                <a:lnTo>
                  <a:pt x="7" y="9"/>
                </a:lnTo>
                <a:lnTo>
                  <a:pt x="7" y="8"/>
                </a:lnTo>
                <a:lnTo>
                  <a:pt x="7" y="5"/>
                </a:lnTo>
                <a:lnTo>
                  <a:pt x="7" y="3"/>
                </a:lnTo>
                <a:lnTo>
                  <a:pt x="7" y="2"/>
                </a:lnTo>
                <a:lnTo>
                  <a:pt x="9" y="2"/>
                </a:lnTo>
                <a:lnTo>
                  <a:pt x="9" y="3"/>
                </a:lnTo>
                <a:lnTo>
                  <a:pt x="9" y="6"/>
                </a:lnTo>
                <a:lnTo>
                  <a:pt x="9" y="8"/>
                </a:lnTo>
                <a:lnTo>
                  <a:pt x="9" y="10"/>
                </a:lnTo>
                <a:lnTo>
                  <a:pt x="9" y="12"/>
                </a:lnTo>
                <a:lnTo>
                  <a:pt x="9" y="13"/>
                </a:lnTo>
                <a:lnTo>
                  <a:pt x="9" y="15"/>
                </a:lnTo>
                <a:lnTo>
                  <a:pt x="9" y="16"/>
                </a:lnTo>
                <a:lnTo>
                  <a:pt x="9" y="20"/>
                </a:lnTo>
                <a:lnTo>
                  <a:pt x="9" y="21"/>
                </a:lnTo>
                <a:lnTo>
                  <a:pt x="9" y="24"/>
                </a:lnTo>
                <a:lnTo>
                  <a:pt x="7" y="24"/>
                </a:lnTo>
                <a:lnTo>
                  <a:pt x="7" y="21"/>
                </a:lnTo>
                <a:lnTo>
                  <a:pt x="7" y="2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56" name="Freeform 210"/>
          <p:cNvSpPr>
            <a:spLocks/>
          </p:cNvSpPr>
          <p:nvPr/>
        </p:nvSpPr>
        <p:spPr bwMode="auto">
          <a:xfrm>
            <a:off x="5786438" y="2514600"/>
            <a:ext cx="14287" cy="25400"/>
          </a:xfrm>
          <a:custGeom>
            <a:avLst/>
            <a:gdLst>
              <a:gd name="T0" fmla="*/ 0 w 27"/>
              <a:gd name="T1" fmla="*/ 2147483646 h 47"/>
              <a:gd name="T2" fmla="*/ 2147483646 w 27"/>
              <a:gd name="T3" fmla="*/ 2147483646 h 47"/>
              <a:gd name="T4" fmla="*/ 2147483646 w 27"/>
              <a:gd name="T5" fmla="*/ 2147483646 h 47"/>
              <a:gd name="T6" fmla="*/ 2147483646 w 27"/>
              <a:gd name="T7" fmla="*/ 2147483646 h 47"/>
              <a:gd name="T8" fmla="*/ 2147483646 w 27"/>
              <a:gd name="T9" fmla="*/ 2147483646 h 47"/>
              <a:gd name="T10" fmla="*/ 2147483646 w 27"/>
              <a:gd name="T11" fmla="*/ 0 h 4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7" h="47">
                <a:moveTo>
                  <a:pt x="0" y="47"/>
                </a:moveTo>
                <a:lnTo>
                  <a:pt x="2" y="38"/>
                </a:lnTo>
                <a:lnTo>
                  <a:pt x="6" y="26"/>
                </a:lnTo>
                <a:lnTo>
                  <a:pt x="10" y="17"/>
                </a:lnTo>
                <a:lnTo>
                  <a:pt x="16" y="8"/>
                </a:lnTo>
                <a:lnTo>
                  <a:pt x="27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57" name="Freeform 211"/>
          <p:cNvSpPr>
            <a:spLocks/>
          </p:cNvSpPr>
          <p:nvPr/>
        </p:nvSpPr>
        <p:spPr bwMode="auto">
          <a:xfrm>
            <a:off x="5797550" y="2527300"/>
            <a:ext cx="1588" cy="15875"/>
          </a:xfrm>
          <a:custGeom>
            <a:avLst/>
            <a:gdLst>
              <a:gd name="T0" fmla="*/ 2147483646 w 1"/>
              <a:gd name="T1" fmla="*/ 0 h 30"/>
              <a:gd name="T2" fmla="*/ 0 w 1"/>
              <a:gd name="T3" fmla="*/ 2147483646 h 30"/>
              <a:gd name="T4" fmla="*/ 2147483646 w 1"/>
              <a:gd name="T5" fmla="*/ 0 h 30"/>
              <a:gd name="T6" fmla="*/ 0 w 1"/>
              <a:gd name="T7" fmla="*/ 2147483646 h 30"/>
              <a:gd name="T8" fmla="*/ 0 w 1"/>
              <a:gd name="T9" fmla="*/ 2147483646 h 30"/>
              <a:gd name="T10" fmla="*/ 0 w 1"/>
              <a:gd name="T11" fmla="*/ 2147483646 h 30"/>
              <a:gd name="T12" fmla="*/ 0 w 1"/>
              <a:gd name="T13" fmla="*/ 2147483646 h 30"/>
              <a:gd name="T14" fmla="*/ 0 w 1"/>
              <a:gd name="T15" fmla="*/ 2147483646 h 30"/>
              <a:gd name="T16" fmla="*/ 0 w 1"/>
              <a:gd name="T17" fmla="*/ 2147483646 h 30"/>
              <a:gd name="T18" fmla="*/ 0 w 1"/>
              <a:gd name="T19" fmla="*/ 2147483646 h 30"/>
              <a:gd name="T20" fmla="*/ 0 w 1"/>
              <a:gd name="T21" fmla="*/ 2147483646 h 30"/>
              <a:gd name="T22" fmla="*/ 2147483646 w 1"/>
              <a:gd name="T23" fmla="*/ 2147483646 h 30"/>
              <a:gd name="T24" fmla="*/ 0 w 1"/>
              <a:gd name="T25" fmla="*/ 2147483646 h 30"/>
              <a:gd name="T26" fmla="*/ 0 w 1"/>
              <a:gd name="T27" fmla="*/ 2147483646 h 30"/>
              <a:gd name="T28" fmla="*/ 0 w 1"/>
              <a:gd name="T29" fmla="*/ 2147483646 h 3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" h="30">
                <a:moveTo>
                  <a:pt x="1" y="0"/>
                </a:moveTo>
                <a:lnTo>
                  <a:pt x="0" y="5"/>
                </a:lnTo>
                <a:lnTo>
                  <a:pt x="1" y="0"/>
                </a:lnTo>
                <a:lnTo>
                  <a:pt x="0" y="5"/>
                </a:lnTo>
                <a:lnTo>
                  <a:pt x="0" y="11"/>
                </a:lnTo>
                <a:lnTo>
                  <a:pt x="0" y="5"/>
                </a:lnTo>
                <a:lnTo>
                  <a:pt x="0" y="11"/>
                </a:lnTo>
                <a:lnTo>
                  <a:pt x="0" y="18"/>
                </a:lnTo>
                <a:lnTo>
                  <a:pt x="0" y="11"/>
                </a:lnTo>
                <a:lnTo>
                  <a:pt x="0" y="18"/>
                </a:lnTo>
                <a:lnTo>
                  <a:pt x="0" y="23"/>
                </a:lnTo>
                <a:lnTo>
                  <a:pt x="1" y="30"/>
                </a:lnTo>
                <a:lnTo>
                  <a:pt x="0" y="30"/>
                </a:lnTo>
                <a:lnTo>
                  <a:pt x="0" y="23"/>
                </a:lnTo>
                <a:lnTo>
                  <a:pt x="0" y="1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58" name="Line 212"/>
          <p:cNvSpPr>
            <a:spLocks noChangeShapeType="1"/>
          </p:cNvSpPr>
          <p:nvPr/>
        </p:nvSpPr>
        <p:spPr bwMode="auto">
          <a:xfrm>
            <a:off x="5786438" y="2540000"/>
            <a:ext cx="1587" cy="47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59" name="Freeform 213"/>
          <p:cNvSpPr>
            <a:spLocks/>
          </p:cNvSpPr>
          <p:nvPr/>
        </p:nvSpPr>
        <p:spPr bwMode="auto">
          <a:xfrm>
            <a:off x="5767388" y="2509838"/>
            <a:ext cx="4762" cy="22225"/>
          </a:xfrm>
          <a:custGeom>
            <a:avLst/>
            <a:gdLst>
              <a:gd name="T0" fmla="*/ 2147483646 w 11"/>
              <a:gd name="T1" fmla="*/ 2147483646 h 40"/>
              <a:gd name="T2" fmla="*/ 2147483646 w 11"/>
              <a:gd name="T3" fmla="*/ 2147483646 h 40"/>
              <a:gd name="T4" fmla="*/ 2147483646 w 11"/>
              <a:gd name="T5" fmla="*/ 2147483646 h 40"/>
              <a:gd name="T6" fmla="*/ 2147483646 w 11"/>
              <a:gd name="T7" fmla="*/ 2147483646 h 40"/>
              <a:gd name="T8" fmla="*/ 2147483646 w 11"/>
              <a:gd name="T9" fmla="*/ 2147483646 h 40"/>
              <a:gd name="T10" fmla="*/ 2147483646 w 11"/>
              <a:gd name="T11" fmla="*/ 2147483646 h 40"/>
              <a:gd name="T12" fmla="*/ 2147483646 w 11"/>
              <a:gd name="T13" fmla="*/ 2147483646 h 40"/>
              <a:gd name="T14" fmla="*/ 2147483646 w 11"/>
              <a:gd name="T15" fmla="*/ 2147483646 h 40"/>
              <a:gd name="T16" fmla="*/ 2147483646 w 11"/>
              <a:gd name="T17" fmla="*/ 2147483646 h 40"/>
              <a:gd name="T18" fmla="*/ 2147483646 w 11"/>
              <a:gd name="T19" fmla="*/ 2147483646 h 40"/>
              <a:gd name="T20" fmla="*/ 2147483646 w 11"/>
              <a:gd name="T21" fmla="*/ 2147483646 h 40"/>
              <a:gd name="T22" fmla="*/ 2147483646 w 11"/>
              <a:gd name="T23" fmla="*/ 2147483646 h 40"/>
              <a:gd name="T24" fmla="*/ 2147483646 w 11"/>
              <a:gd name="T25" fmla="*/ 2147483646 h 40"/>
              <a:gd name="T26" fmla="*/ 2147483646 w 11"/>
              <a:gd name="T27" fmla="*/ 2147483646 h 40"/>
              <a:gd name="T28" fmla="*/ 0 w 11"/>
              <a:gd name="T29" fmla="*/ 2147483646 h 40"/>
              <a:gd name="T30" fmla="*/ 2147483646 w 11"/>
              <a:gd name="T31" fmla="*/ 2147483646 h 40"/>
              <a:gd name="T32" fmla="*/ 0 w 11"/>
              <a:gd name="T33" fmla="*/ 2147483646 h 40"/>
              <a:gd name="T34" fmla="*/ 0 w 11"/>
              <a:gd name="T35" fmla="*/ 2147483646 h 40"/>
              <a:gd name="T36" fmla="*/ 0 w 11"/>
              <a:gd name="T37" fmla="*/ 2147483646 h 40"/>
              <a:gd name="T38" fmla="*/ 0 w 11"/>
              <a:gd name="T39" fmla="*/ 2147483646 h 40"/>
              <a:gd name="T40" fmla="*/ 0 w 11"/>
              <a:gd name="T41" fmla="*/ 2147483646 h 40"/>
              <a:gd name="T42" fmla="*/ 0 w 11"/>
              <a:gd name="T43" fmla="*/ 2147483646 h 40"/>
              <a:gd name="T44" fmla="*/ 0 w 11"/>
              <a:gd name="T45" fmla="*/ 2147483646 h 40"/>
              <a:gd name="T46" fmla="*/ 0 w 11"/>
              <a:gd name="T47" fmla="*/ 2147483646 h 40"/>
              <a:gd name="T48" fmla="*/ 0 w 11"/>
              <a:gd name="T49" fmla="*/ 2147483646 h 40"/>
              <a:gd name="T50" fmla="*/ 2147483646 w 11"/>
              <a:gd name="T51" fmla="*/ 2147483646 h 40"/>
              <a:gd name="T52" fmla="*/ 2147483646 w 11"/>
              <a:gd name="T53" fmla="*/ 2147483646 h 40"/>
              <a:gd name="T54" fmla="*/ 2147483646 w 11"/>
              <a:gd name="T55" fmla="*/ 2147483646 h 40"/>
              <a:gd name="T56" fmla="*/ 2147483646 w 11"/>
              <a:gd name="T57" fmla="*/ 2147483646 h 40"/>
              <a:gd name="T58" fmla="*/ 2147483646 w 11"/>
              <a:gd name="T59" fmla="*/ 2147483646 h 40"/>
              <a:gd name="T60" fmla="*/ 2147483646 w 11"/>
              <a:gd name="T61" fmla="*/ 2147483646 h 40"/>
              <a:gd name="T62" fmla="*/ 2147483646 w 11"/>
              <a:gd name="T63" fmla="*/ 2147483646 h 40"/>
              <a:gd name="T64" fmla="*/ 2147483646 w 11"/>
              <a:gd name="T65" fmla="*/ 2147483646 h 40"/>
              <a:gd name="T66" fmla="*/ 2147483646 w 11"/>
              <a:gd name="T67" fmla="*/ 2147483646 h 40"/>
              <a:gd name="T68" fmla="*/ 2147483646 w 11"/>
              <a:gd name="T69" fmla="*/ 2147483646 h 40"/>
              <a:gd name="T70" fmla="*/ 2147483646 w 11"/>
              <a:gd name="T71" fmla="*/ 2147483646 h 40"/>
              <a:gd name="T72" fmla="*/ 2147483646 w 11"/>
              <a:gd name="T73" fmla="*/ 2147483646 h 40"/>
              <a:gd name="T74" fmla="*/ 2147483646 w 11"/>
              <a:gd name="T75" fmla="*/ 2147483646 h 40"/>
              <a:gd name="T76" fmla="*/ 2147483646 w 11"/>
              <a:gd name="T77" fmla="*/ 2147483646 h 40"/>
              <a:gd name="T78" fmla="*/ 2147483646 w 11"/>
              <a:gd name="T79" fmla="*/ 2147483646 h 40"/>
              <a:gd name="T80" fmla="*/ 2147483646 w 11"/>
              <a:gd name="T81" fmla="*/ 2147483646 h 40"/>
              <a:gd name="T82" fmla="*/ 2147483646 w 11"/>
              <a:gd name="T83" fmla="*/ 2147483646 h 40"/>
              <a:gd name="T84" fmla="*/ 2147483646 w 11"/>
              <a:gd name="T85" fmla="*/ 2147483646 h 40"/>
              <a:gd name="T86" fmla="*/ 2147483646 w 11"/>
              <a:gd name="T87" fmla="*/ 2147483646 h 40"/>
              <a:gd name="T88" fmla="*/ 2147483646 w 11"/>
              <a:gd name="T89" fmla="*/ 2147483646 h 40"/>
              <a:gd name="T90" fmla="*/ 2147483646 w 11"/>
              <a:gd name="T91" fmla="*/ 2147483646 h 40"/>
              <a:gd name="T92" fmla="*/ 2147483646 w 11"/>
              <a:gd name="T93" fmla="*/ 2147483646 h 40"/>
              <a:gd name="T94" fmla="*/ 2147483646 w 11"/>
              <a:gd name="T95" fmla="*/ 2147483646 h 40"/>
              <a:gd name="T96" fmla="*/ 2147483646 w 11"/>
              <a:gd name="T97" fmla="*/ 2147483646 h 40"/>
              <a:gd name="T98" fmla="*/ 2147483646 w 11"/>
              <a:gd name="T99" fmla="*/ 2147483646 h 40"/>
              <a:gd name="T100" fmla="*/ 2147483646 w 11"/>
              <a:gd name="T101" fmla="*/ 2147483646 h 40"/>
              <a:gd name="T102" fmla="*/ 2147483646 w 11"/>
              <a:gd name="T103" fmla="*/ 2147483646 h 40"/>
              <a:gd name="T104" fmla="*/ 2147483646 w 11"/>
              <a:gd name="T105" fmla="*/ 2147483646 h 40"/>
              <a:gd name="T106" fmla="*/ 2147483646 w 11"/>
              <a:gd name="T107" fmla="*/ 2147483646 h 40"/>
              <a:gd name="T108" fmla="*/ 2147483646 w 11"/>
              <a:gd name="T109" fmla="*/ 2147483646 h 40"/>
              <a:gd name="T110" fmla="*/ 2147483646 w 11"/>
              <a:gd name="T111" fmla="*/ 2147483646 h 40"/>
              <a:gd name="T112" fmla="*/ 2147483646 w 11"/>
              <a:gd name="T113" fmla="*/ 2147483646 h 40"/>
              <a:gd name="T114" fmla="*/ 2147483646 w 11"/>
              <a:gd name="T115" fmla="*/ 2147483646 h 40"/>
              <a:gd name="T116" fmla="*/ 2147483646 w 11"/>
              <a:gd name="T117" fmla="*/ 0 h 4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1" h="40">
                <a:moveTo>
                  <a:pt x="9" y="28"/>
                </a:moveTo>
                <a:lnTo>
                  <a:pt x="6" y="28"/>
                </a:lnTo>
                <a:lnTo>
                  <a:pt x="6" y="27"/>
                </a:lnTo>
                <a:lnTo>
                  <a:pt x="2" y="27"/>
                </a:lnTo>
                <a:lnTo>
                  <a:pt x="2" y="25"/>
                </a:lnTo>
                <a:lnTo>
                  <a:pt x="2" y="23"/>
                </a:lnTo>
                <a:lnTo>
                  <a:pt x="2" y="22"/>
                </a:lnTo>
                <a:lnTo>
                  <a:pt x="2" y="21"/>
                </a:lnTo>
                <a:lnTo>
                  <a:pt x="2" y="25"/>
                </a:lnTo>
                <a:lnTo>
                  <a:pt x="2" y="22"/>
                </a:lnTo>
                <a:lnTo>
                  <a:pt x="2" y="23"/>
                </a:lnTo>
                <a:lnTo>
                  <a:pt x="2" y="21"/>
                </a:lnTo>
                <a:lnTo>
                  <a:pt x="2" y="20"/>
                </a:lnTo>
                <a:lnTo>
                  <a:pt x="2" y="21"/>
                </a:lnTo>
                <a:lnTo>
                  <a:pt x="7" y="17"/>
                </a:lnTo>
                <a:lnTo>
                  <a:pt x="1" y="17"/>
                </a:lnTo>
                <a:lnTo>
                  <a:pt x="1" y="15"/>
                </a:lnTo>
                <a:lnTo>
                  <a:pt x="1" y="13"/>
                </a:lnTo>
                <a:lnTo>
                  <a:pt x="1" y="10"/>
                </a:lnTo>
                <a:lnTo>
                  <a:pt x="1" y="15"/>
                </a:lnTo>
                <a:lnTo>
                  <a:pt x="1" y="16"/>
                </a:lnTo>
                <a:lnTo>
                  <a:pt x="1" y="17"/>
                </a:lnTo>
                <a:lnTo>
                  <a:pt x="1" y="20"/>
                </a:lnTo>
                <a:lnTo>
                  <a:pt x="1" y="21"/>
                </a:lnTo>
                <a:lnTo>
                  <a:pt x="1" y="18"/>
                </a:lnTo>
                <a:lnTo>
                  <a:pt x="1" y="17"/>
                </a:lnTo>
                <a:lnTo>
                  <a:pt x="1" y="21"/>
                </a:lnTo>
                <a:lnTo>
                  <a:pt x="1" y="22"/>
                </a:lnTo>
                <a:lnTo>
                  <a:pt x="0" y="25"/>
                </a:lnTo>
                <a:lnTo>
                  <a:pt x="0" y="23"/>
                </a:lnTo>
                <a:lnTo>
                  <a:pt x="0" y="22"/>
                </a:lnTo>
                <a:lnTo>
                  <a:pt x="1" y="21"/>
                </a:lnTo>
                <a:lnTo>
                  <a:pt x="2" y="21"/>
                </a:lnTo>
                <a:lnTo>
                  <a:pt x="0" y="23"/>
                </a:lnTo>
                <a:lnTo>
                  <a:pt x="0" y="27"/>
                </a:lnTo>
                <a:lnTo>
                  <a:pt x="0" y="28"/>
                </a:lnTo>
                <a:lnTo>
                  <a:pt x="0" y="30"/>
                </a:lnTo>
                <a:lnTo>
                  <a:pt x="0" y="32"/>
                </a:lnTo>
                <a:lnTo>
                  <a:pt x="0" y="33"/>
                </a:lnTo>
                <a:lnTo>
                  <a:pt x="0" y="36"/>
                </a:lnTo>
                <a:lnTo>
                  <a:pt x="0" y="37"/>
                </a:lnTo>
                <a:lnTo>
                  <a:pt x="0" y="40"/>
                </a:lnTo>
                <a:lnTo>
                  <a:pt x="0" y="37"/>
                </a:lnTo>
                <a:lnTo>
                  <a:pt x="0" y="34"/>
                </a:lnTo>
                <a:lnTo>
                  <a:pt x="0" y="33"/>
                </a:lnTo>
                <a:lnTo>
                  <a:pt x="0" y="32"/>
                </a:lnTo>
                <a:lnTo>
                  <a:pt x="0" y="29"/>
                </a:lnTo>
                <a:lnTo>
                  <a:pt x="0" y="28"/>
                </a:lnTo>
                <a:lnTo>
                  <a:pt x="0" y="27"/>
                </a:lnTo>
                <a:lnTo>
                  <a:pt x="0" y="25"/>
                </a:lnTo>
                <a:lnTo>
                  <a:pt x="6" y="27"/>
                </a:lnTo>
                <a:lnTo>
                  <a:pt x="6" y="28"/>
                </a:lnTo>
                <a:lnTo>
                  <a:pt x="7" y="28"/>
                </a:lnTo>
                <a:lnTo>
                  <a:pt x="2" y="21"/>
                </a:lnTo>
                <a:lnTo>
                  <a:pt x="2" y="20"/>
                </a:lnTo>
                <a:lnTo>
                  <a:pt x="2" y="18"/>
                </a:lnTo>
                <a:lnTo>
                  <a:pt x="6" y="18"/>
                </a:lnTo>
                <a:lnTo>
                  <a:pt x="6" y="17"/>
                </a:lnTo>
                <a:lnTo>
                  <a:pt x="7" y="17"/>
                </a:lnTo>
                <a:lnTo>
                  <a:pt x="6" y="17"/>
                </a:lnTo>
                <a:lnTo>
                  <a:pt x="6" y="18"/>
                </a:lnTo>
                <a:lnTo>
                  <a:pt x="2" y="18"/>
                </a:lnTo>
                <a:lnTo>
                  <a:pt x="2" y="20"/>
                </a:lnTo>
                <a:lnTo>
                  <a:pt x="8" y="18"/>
                </a:lnTo>
                <a:lnTo>
                  <a:pt x="8" y="17"/>
                </a:lnTo>
                <a:lnTo>
                  <a:pt x="8" y="16"/>
                </a:lnTo>
                <a:lnTo>
                  <a:pt x="8" y="15"/>
                </a:lnTo>
                <a:lnTo>
                  <a:pt x="9" y="10"/>
                </a:lnTo>
                <a:lnTo>
                  <a:pt x="9" y="9"/>
                </a:lnTo>
                <a:lnTo>
                  <a:pt x="9" y="7"/>
                </a:lnTo>
                <a:lnTo>
                  <a:pt x="9" y="5"/>
                </a:lnTo>
                <a:lnTo>
                  <a:pt x="2" y="5"/>
                </a:lnTo>
                <a:lnTo>
                  <a:pt x="2" y="7"/>
                </a:lnTo>
                <a:lnTo>
                  <a:pt x="1" y="9"/>
                </a:lnTo>
                <a:lnTo>
                  <a:pt x="1" y="10"/>
                </a:lnTo>
                <a:lnTo>
                  <a:pt x="1" y="8"/>
                </a:lnTo>
                <a:lnTo>
                  <a:pt x="2" y="7"/>
                </a:lnTo>
                <a:lnTo>
                  <a:pt x="7" y="17"/>
                </a:lnTo>
                <a:lnTo>
                  <a:pt x="8" y="18"/>
                </a:lnTo>
                <a:lnTo>
                  <a:pt x="9" y="18"/>
                </a:lnTo>
                <a:lnTo>
                  <a:pt x="9" y="20"/>
                </a:lnTo>
                <a:lnTo>
                  <a:pt x="9" y="21"/>
                </a:lnTo>
                <a:lnTo>
                  <a:pt x="9" y="23"/>
                </a:lnTo>
                <a:lnTo>
                  <a:pt x="9" y="21"/>
                </a:lnTo>
                <a:lnTo>
                  <a:pt x="11" y="20"/>
                </a:lnTo>
                <a:lnTo>
                  <a:pt x="9" y="23"/>
                </a:lnTo>
                <a:lnTo>
                  <a:pt x="9" y="25"/>
                </a:lnTo>
                <a:lnTo>
                  <a:pt x="9" y="23"/>
                </a:lnTo>
                <a:lnTo>
                  <a:pt x="9" y="25"/>
                </a:lnTo>
                <a:lnTo>
                  <a:pt x="9" y="28"/>
                </a:lnTo>
                <a:lnTo>
                  <a:pt x="9" y="29"/>
                </a:lnTo>
                <a:lnTo>
                  <a:pt x="9" y="32"/>
                </a:lnTo>
                <a:lnTo>
                  <a:pt x="9" y="33"/>
                </a:lnTo>
                <a:lnTo>
                  <a:pt x="9" y="34"/>
                </a:lnTo>
                <a:lnTo>
                  <a:pt x="9" y="37"/>
                </a:lnTo>
                <a:lnTo>
                  <a:pt x="9" y="40"/>
                </a:lnTo>
                <a:lnTo>
                  <a:pt x="7" y="40"/>
                </a:lnTo>
                <a:lnTo>
                  <a:pt x="7" y="37"/>
                </a:lnTo>
                <a:lnTo>
                  <a:pt x="7" y="36"/>
                </a:lnTo>
                <a:lnTo>
                  <a:pt x="7" y="33"/>
                </a:lnTo>
                <a:lnTo>
                  <a:pt x="7" y="32"/>
                </a:lnTo>
                <a:lnTo>
                  <a:pt x="7" y="30"/>
                </a:lnTo>
                <a:lnTo>
                  <a:pt x="7" y="28"/>
                </a:lnTo>
                <a:lnTo>
                  <a:pt x="8" y="28"/>
                </a:lnTo>
                <a:lnTo>
                  <a:pt x="8" y="29"/>
                </a:lnTo>
                <a:lnTo>
                  <a:pt x="9" y="27"/>
                </a:lnTo>
                <a:lnTo>
                  <a:pt x="9" y="25"/>
                </a:lnTo>
                <a:lnTo>
                  <a:pt x="11" y="20"/>
                </a:lnTo>
                <a:lnTo>
                  <a:pt x="11" y="17"/>
                </a:lnTo>
                <a:lnTo>
                  <a:pt x="8" y="17"/>
                </a:lnTo>
                <a:lnTo>
                  <a:pt x="7" y="17"/>
                </a:lnTo>
                <a:lnTo>
                  <a:pt x="2" y="7"/>
                </a:lnTo>
                <a:lnTo>
                  <a:pt x="2" y="5"/>
                </a:lnTo>
                <a:lnTo>
                  <a:pt x="2" y="4"/>
                </a:lnTo>
                <a:lnTo>
                  <a:pt x="9" y="3"/>
                </a:lnTo>
                <a:lnTo>
                  <a:pt x="9" y="5"/>
                </a:lnTo>
                <a:lnTo>
                  <a:pt x="9" y="2"/>
                </a:lnTo>
                <a:lnTo>
                  <a:pt x="11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60" name="Freeform 214"/>
          <p:cNvSpPr>
            <a:spLocks/>
          </p:cNvSpPr>
          <p:nvPr/>
        </p:nvSpPr>
        <p:spPr bwMode="auto">
          <a:xfrm>
            <a:off x="5767388" y="2543175"/>
            <a:ext cx="4762" cy="1588"/>
          </a:xfrm>
          <a:custGeom>
            <a:avLst/>
            <a:gdLst>
              <a:gd name="T0" fmla="*/ 2147483646 w 8"/>
              <a:gd name="T1" fmla="*/ 2147483646 h 4"/>
              <a:gd name="T2" fmla="*/ 2147483646 w 8"/>
              <a:gd name="T3" fmla="*/ 2147483646 h 4"/>
              <a:gd name="T4" fmla="*/ 2147483646 w 8"/>
              <a:gd name="T5" fmla="*/ 2147483646 h 4"/>
              <a:gd name="T6" fmla="*/ 2147483646 w 8"/>
              <a:gd name="T7" fmla="*/ 2147483646 h 4"/>
              <a:gd name="T8" fmla="*/ 0 w 8"/>
              <a:gd name="T9" fmla="*/ 2147483646 h 4"/>
              <a:gd name="T10" fmla="*/ 0 w 8"/>
              <a:gd name="T11" fmla="*/ 0 h 4"/>
              <a:gd name="T12" fmla="*/ 0 w 8"/>
              <a:gd name="T13" fmla="*/ 2147483646 h 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8" h="4">
                <a:moveTo>
                  <a:pt x="8" y="2"/>
                </a:moveTo>
                <a:lnTo>
                  <a:pt x="8" y="4"/>
                </a:lnTo>
                <a:lnTo>
                  <a:pt x="6" y="4"/>
                </a:lnTo>
                <a:lnTo>
                  <a:pt x="6" y="2"/>
                </a:lnTo>
                <a:lnTo>
                  <a:pt x="0" y="4"/>
                </a:lnTo>
                <a:lnTo>
                  <a:pt x="0" y="0"/>
                </a:lnTo>
                <a:lnTo>
                  <a:pt x="0" y="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61" name="Freeform 215"/>
          <p:cNvSpPr>
            <a:spLocks/>
          </p:cNvSpPr>
          <p:nvPr/>
        </p:nvSpPr>
        <p:spPr bwMode="auto">
          <a:xfrm>
            <a:off x="5821363" y="2516188"/>
            <a:ext cx="3175" cy="1587"/>
          </a:xfrm>
          <a:custGeom>
            <a:avLst/>
            <a:gdLst>
              <a:gd name="T0" fmla="*/ 2147483646 w 6"/>
              <a:gd name="T1" fmla="*/ 2147483646 h 5"/>
              <a:gd name="T2" fmla="*/ 2147483646 w 6"/>
              <a:gd name="T3" fmla="*/ 2147483646 h 5"/>
              <a:gd name="T4" fmla="*/ 2147483646 w 6"/>
              <a:gd name="T5" fmla="*/ 0 h 5"/>
              <a:gd name="T6" fmla="*/ 0 w 6"/>
              <a:gd name="T7" fmla="*/ 2147483646 h 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" h="5">
                <a:moveTo>
                  <a:pt x="1" y="5"/>
                </a:moveTo>
                <a:lnTo>
                  <a:pt x="6" y="3"/>
                </a:lnTo>
                <a:lnTo>
                  <a:pt x="4" y="0"/>
                </a:lnTo>
                <a:lnTo>
                  <a:pt x="0" y="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62" name="Freeform 216"/>
          <p:cNvSpPr>
            <a:spLocks/>
          </p:cNvSpPr>
          <p:nvPr/>
        </p:nvSpPr>
        <p:spPr bwMode="auto">
          <a:xfrm>
            <a:off x="5818188" y="2506663"/>
            <a:ext cx="6350" cy="1587"/>
          </a:xfrm>
          <a:custGeom>
            <a:avLst/>
            <a:gdLst>
              <a:gd name="T0" fmla="*/ 2147483646 w 11"/>
              <a:gd name="T1" fmla="*/ 2147483646 h 3"/>
              <a:gd name="T2" fmla="*/ 2147483646 w 11"/>
              <a:gd name="T3" fmla="*/ 2147483646 h 3"/>
              <a:gd name="T4" fmla="*/ 2147483646 w 11"/>
              <a:gd name="T5" fmla="*/ 0 h 3"/>
              <a:gd name="T6" fmla="*/ 0 w 11"/>
              <a:gd name="T7" fmla="*/ 2147483646 h 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" h="3">
                <a:moveTo>
                  <a:pt x="2" y="3"/>
                </a:moveTo>
                <a:lnTo>
                  <a:pt x="8" y="1"/>
                </a:lnTo>
                <a:lnTo>
                  <a:pt x="11" y="0"/>
                </a:lnTo>
                <a:lnTo>
                  <a:pt x="0" y="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63" name="Freeform 217"/>
          <p:cNvSpPr>
            <a:spLocks/>
          </p:cNvSpPr>
          <p:nvPr/>
        </p:nvSpPr>
        <p:spPr bwMode="auto">
          <a:xfrm>
            <a:off x="5876925" y="2503488"/>
            <a:ext cx="6350" cy="39687"/>
          </a:xfrm>
          <a:custGeom>
            <a:avLst/>
            <a:gdLst>
              <a:gd name="T0" fmla="*/ 2147483646 w 12"/>
              <a:gd name="T1" fmla="*/ 2147483646 h 75"/>
              <a:gd name="T2" fmla="*/ 2147483646 w 12"/>
              <a:gd name="T3" fmla="*/ 2147483646 h 75"/>
              <a:gd name="T4" fmla="*/ 2147483646 w 12"/>
              <a:gd name="T5" fmla="*/ 2147483646 h 75"/>
              <a:gd name="T6" fmla="*/ 0 w 12"/>
              <a:gd name="T7" fmla="*/ 2147483646 h 75"/>
              <a:gd name="T8" fmla="*/ 0 w 12"/>
              <a:gd name="T9" fmla="*/ 2147483646 h 75"/>
              <a:gd name="T10" fmla="*/ 0 w 12"/>
              <a:gd name="T11" fmla="*/ 2147483646 h 75"/>
              <a:gd name="T12" fmla="*/ 2147483646 w 12"/>
              <a:gd name="T13" fmla="*/ 2147483646 h 75"/>
              <a:gd name="T14" fmla="*/ 2147483646 w 12"/>
              <a:gd name="T15" fmla="*/ 2147483646 h 75"/>
              <a:gd name="T16" fmla="*/ 2147483646 w 12"/>
              <a:gd name="T17" fmla="*/ 2147483646 h 75"/>
              <a:gd name="T18" fmla="*/ 2147483646 w 12"/>
              <a:gd name="T19" fmla="*/ 0 h 7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2" h="75">
                <a:moveTo>
                  <a:pt x="8" y="9"/>
                </a:moveTo>
                <a:lnTo>
                  <a:pt x="3" y="29"/>
                </a:lnTo>
                <a:lnTo>
                  <a:pt x="1" y="49"/>
                </a:lnTo>
                <a:lnTo>
                  <a:pt x="0" y="69"/>
                </a:lnTo>
                <a:lnTo>
                  <a:pt x="0" y="75"/>
                </a:lnTo>
                <a:lnTo>
                  <a:pt x="0" y="61"/>
                </a:lnTo>
                <a:lnTo>
                  <a:pt x="1" y="45"/>
                </a:lnTo>
                <a:lnTo>
                  <a:pt x="3" y="30"/>
                </a:lnTo>
                <a:lnTo>
                  <a:pt x="7" y="15"/>
                </a:lnTo>
                <a:lnTo>
                  <a:pt x="12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64" name="Freeform 218"/>
          <p:cNvSpPr>
            <a:spLocks/>
          </p:cNvSpPr>
          <p:nvPr/>
        </p:nvSpPr>
        <p:spPr bwMode="auto">
          <a:xfrm>
            <a:off x="5883275" y="2508250"/>
            <a:ext cx="6350" cy="33338"/>
          </a:xfrm>
          <a:custGeom>
            <a:avLst/>
            <a:gdLst>
              <a:gd name="T0" fmla="*/ 2147483646 w 11"/>
              <a:gd name="T1" fmla="*/ 0 h 64"/>
              <a:gd name="T2" fmla="*/ 2147483646 w 11"/>
              <a:gd name="T3" fmla="*/ 2147483646 h 64"/>
              <a:gd name="T4" fmla="*/ 2147483646 w 11"/>
              <a:gd name="T5" fmla="*/ 2147483646 h 64"/>
              <a:gd name="T6" fmla="*/ 2147483646 w 11"/>
              <a:gd name="T7" fmla="*/ 2147483646 h 64"/>
              <a:gd name="T8" fmla="*/ 2147483646 w 11"/>
              <a:gd name="T9" fmla="*/ 2147483646 h 64"/>
              <a:gd name="T10" fmla="*/ 0 w 11"/>
              <a:gd name="T11" fmla="*/ 2147483646 h 6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" h="64">
                <a:moveTo>
                  <a:pt x="11" y="0"/>
                </a:moveTo>
                <a:lnTo>
                  <a:pt x="7" y="12"/>
                </a:lnTo>
                <a:lnTo>
                  <a:pt x="4" y="25"/>
                </a:lnTo>
                <a:lnTo>
                  <a:pt x="2" y="38"/>
                </a:lnTo>
                <a:lnTo>
                  <a:pt x="1" y="52"/>
                </a:lnTo>
                <a:lnTo>
                  <a:pt x="0" y="6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65" name="Freeform 219"/>
          <p:cNvSpPr>
            <a:spLocks/>
          </p:cNvSpPr>
          <p:nvPr/>
        </p:nvSpPr>
        <p:spPr bwMode="auto">
          <a:xfrm>
            <a:off x="5892800" y="2505075"/>
            <a:ext cx="14288" cy="39688"/>
          </a:xfrm>
          <a:custGeom>
            <a:avLst/>
            <a:gdLst>
              <a:gd name="T0" fmla="*/ 0 w 26"/>
              <a:gd name="T1" fmla="*/ 2147483646 h 73"/>
              <a:gd name="T2" fmla="*/ 2147483646 w 26"/>
              <a:gd name="T3" fmla="*/ 2147483646 h 73"/>
              <a:gd name="T4" fmla="*/ 2147483646 w 26"/>
              <a:gd name="T5" fmla="*/ 2147483646 h 73"/>
              <a:gd name="T6" fmla="*/ 2147483646 w 26"/>
              <a:gd name="T7" fmla="*/ 2147483646 h 73"/>
              <a:gd name="T8" fmla="*/ 2147483646 w 26"/>
              <a:gd name="T9" fmla="*/ 2147483646 h 73"/>
              <a:gd name="T10" fmla="*/ 2147483646 w 26"/>
              <a:gd name="T11" fmla="*/ 2147483646 h 73"/>
              <a:gd name="T12" fmla="*/ 2147483646 w 26"/>
              <a:gd name="T13" fmla="*/ 2147483646 h 73"/>
              <a:gd name="T14" fmla="*/ 2147483646 w 26"/>
              <a:gd name="T15" fmla="*/ 2147483646 h 73"/>
              <a:gd name="T16" fmla="*/ 2147483646 w 26"/>
              <a:gd name="T17" fmla="*/ 2147483646 h 73"/>
              <a:gd name="T18" fmla="*/ 2147483646 w 26"/>
              <a:gd name="T19" fmla="*/ 2147483646 h 73"/>
              <a:gd name="T20" fmla="*/ 2147483646 w 26"/>
              <a:gd name="T21" fmla="*/ 2147483646 h 73"/>
              <a:gd name="T22" fmla="*/ 2147483646 w 26"/>
              <a:gd name="T23" fmla="*/ 2147483646 h 73"/>
              <a:gd name="T24" fmla="*/ 2147483646 w 26"/>
              <a:gd name="T25" fmla="*/ 2147483646 h 73"/>
              <a:gd name="T26" fmla="*/ 2147483646 w 26"/>
              <a:gd name="T27" fmla="*/ 2147483646 h 73"/>
              <a:gd name="T28" fmla="*/ 2147483646 w 26"/>
              <a:gd name="T29" fmla="*/ 2147483646 h 73"/>
              <a:gd name="T30" fmla="*/ 2147483646 w 26"/>
              <a:gd name="T31" fmla="*/ 2147483646 h 73"/>
              <a:gd name="T32" fmla="*/ 2147483646 w 26"/>
              <a:gd name="T33" fmla="*/ 2147483646 h 73"/>
              <a:gd name="T34" fmla="*/ 2147483646 w 26"/>
              <a:gd name="T35" fmla="*/ 2147483646 h 73"/>
              <a:gd name="T36" fmla="*/ 2147483646 w 26"/>
              <a:gd name="T37" fmla="*/ 2147483646 h 73"/>
              <a:gd name="T38" fmla="*/ 2147483646 w 26"/>
              <a:gd name="T39" fmla="*/ 2147483646 h 73"/>
              <a:gd name="T40" fmla="*/ 2147483646 w 26"/>
              <a:gd name="T41" fmla="*/ 0 h 73"/>
              <a:gd name="T42" fmla="*/ 2147483646 w 26"/>
              <a:gd name="T43" fmla="*/ 2147483646 h 73"/>
              <a:gd name="T44" fmla="*/ 2147483646 w 26"/>
              <a:gd name="T45" fmla="*/ 2147483646 h 73"/>
              <a:gd name="T46" fmla="*/ 2147483646 w 26"/>
              <a:gd name="T47" fmla="*/ 2147483646 h 73"/>
              <a:gd name="T48" fmla="*/ 2147483646 w 26"/>
              <a:gd name="T49" fmla="*/ 2147483646 h 73"/>
              <a:gd name="T50" fmla="*/ 2147483646 w 26"/>
              <a:gd name="T51" fmla="*/ 2147483646 h 73"/>
              <a:gd name="T52" fmla="*/ 2147483646 w 26"/>
              <a:gd name="T53" fmla="*/ 2147483646 h 73"/>
              <a:gd name="T54" fmla="*/ 2147483646 w 26"/>
              <a:gd name="T55" fmla="*/ 2147483646 h 73"/>
              <a:gd name="T56" fmla="*/ 2147483646 w 26"/>
              <a:gd name="T57" fmla="*/ 2147483646 h 73"/>
              <a:gd name="T58" fmla="*/ 2147483646 w 26"/>
              <a:gd name="T59" fmla="*/ 2147483646 h 73"/>
              <a:gd name="T60" fmla="*/ 2147483646 w 26"/>
              <a:gd name="T61" fmla="*/ 2147483646 h 73"/>
              <a:gd name="T62" fmla="*/ 2147483646 w 26"/>
              <a:gd name="T63" fmla="*/ 2147483646 h 73"/>
              <a:gd name="T64" fmla="*/ 2147483646 w 26"/>
              <a:gd name="T65" fmla="*/ 2147483646 h 73"/>
              <a:gd name="T66" fmla="*/ 2147483646 w 26"/>
              <a:gd name="T67" fmla="*/ 2147483646 h 73"/>
              <a:gd name="T68" fmla="*/ 2147483646 w 26"/>
              <a:gd name="T69" fmla="*/ 2147483646 h 73"/>
              <a:gd name="T70" fmla="*/ 2147483646 w 26"/>
              <a:gd name="T71" fmla="*/ 2147483646 h 73"/>
              <a:gd name="T72" fmla="*/ 2147483646 w 26"/>
              <a:gd name="T73" fmla="*/ 2147483646 h 73"/>
              <a:gd name="T74" fmla="*/ 2147483646 w 26"/>
              <a:gd name="T75" fmla="*/ 2147483646 h 73"/>
              <a:gd name="T76" fmla="*/ 2147483646 w 26"/>
              <a:gd name="T77" fmla="*/ 2147483646 h 73"/>
              <a:gd name="T78" fmla="*/ 2147483646 w 26"/>
              <a:gd name="T79" fmla="*/ 2147483646 h 73"/>
              <a:gd name="T80" fmla="*/ 2147483646 w 26"/>
              <a:gd name="T81" fmla="*/ 2147483646 h 7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26" h="73">
                <a:moveTo>
                  <a:pt x="0" y="64"/>
                </a:moveTo>
                <a:lnTo>
                  <a:pt x="3" y="45"/>
                </a:lnTo>
                <a:lnTo>
                  <a:pt x="6" y="27"/>
                </a:lnTo>
                <a:lnTo>
                  <a:pt x="12" y="9"/>
                </a:lnTo>
                <a:lnTo>
                  <a:pt x="16" y="9"/>
                </a:lnTo>
                <a:lnTo>
                  <a:pt x="14" y="14"/>
                </a:lnTo>
                <a:lnTo>
                  <a:pt x="13" y="19"/>
                </a:lnTo>
                <a:lnTo>
                  <a:pt x="12" y="26"/>
                </a:lnTo>
                <a:lnTo>
                  <a:pt x="9" y="32"/>
                </a:lnTo>
                <a:lnTo>
                  <a:pt x="9" y="38"/>
                </a:lnTo>
                <a:lnTo>
                  <a:pt x="8" y="45"/>
                </a:lnTo>
                <a:lnTo>
                  <a:pt x="6" y="51"/>
                </a:lnTo>
                <a:lnTo>
                  <a:pt x="6" y="57"/>
                </a:lnTo>
                <a:lnTo>
                  <a:pt x="6" y="63"/>
                </a:lnTo>
                <a:lnTo>
                  <a:pt x="5" y="69"/>
                </a:lnTo>
                <a:lnTo>
                  <a:pt x="3" y="71"/>
                </a:lnTo>
                <a:lnTo>
                  <a:pt x="5" y="57"/>
                </a:lnTo>
                <a:lnTo>
                  <a:pt x="6" y="42"/>
                </a:lnTo>
                <a:lnTo>
                  <a:pt x="8" y="29"/>
                </a:lnTo>
                <a:lnTo>
                  <a:pt x="13" y="13"/>
                </a:lnTo>
                <a:lnTo>
                  <a:pt x="16" y="0"/>
                </a:lnTo>
                <a:lnTo>
                  <a:pt x="17" y="2"/>
                </a:lnTo>
                <a:lnTo>
                  <a:pt x="16" y="9"/>
                </a:lnTo>
                <a:lnTo>
                  <a:pt x="24" y="9"/>
                </a:lnTo>
                <a:lnTo>
                  <a:pt x="23" y="16"/>
                </a:lnTo>
                <a:lnTo>
                  <a:pt x="22" y="22"/>
                </a:lnTo>
                <a:lnTo>
                  <a:pt x="19" y="34"/>
                </a:lnTo>
                <a:lnTo>
                  <a:pt x="17" y="39"/>
                </a:lnTo>
                <a:lnTo>
                  <a:pt x="16" y="50"/>
                </a:lnTo>
                <a:lnTo>
                  <a:pt x="16" y="52"/>
                </a:lnTo>
                <a:lnTo>
                  <a:pt x="14" y="59"/>
                </a:lnTo>
                <a:lnTo>
                  <a:pt x="14" y="65"/>
                </a:lnTo>
                <a:lnTo>
                  <a:pt x="14" y="70"/>
                </a:lnTo>
                <a:lnTo>
                  <a:pt x="17" y="73"/>
                </a:lnTo>
                <a:lnTo>
                  <a:pt x="19" y="65"/>
                </a:lnTo>
                <a:lnTo>
                  <a:pt x="19" y="54"/>
                </a:lnTo>
                <a:lnTo>
                  <a:pt x="22" y="50"/>
                </a:lnTo>
                <a:lnTo>
                  <a:pt x="23" y="41"/>
                </a:lnTo>
                <a:lnTo>
                  <a:pt x="23" y="36"/>
                </a:lnTo>
                <a:lnTo>
                  <a:pt x="23" y="34"/>
                </a:lnTo>
                <a:lnTo>
                  <a:pt x="26" y="2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66" name="Freeform 220"/>
          <p:cNvSpPr>
            <a:spLocks/>
          </p:cNvSpPr>
          <p:nvPr/>
        </p:nvSpPr>
        <p:spPr bwMode="auto">
          <a:xfrm>
            <a:off x="5902325" y="2501900"/>
            <a:ext cx="9525" cy="4763"/>
          </a:xfrm>
          <a:custGeom>
            <a:avLst/>
            <a:gdLst>
              <a:gd name="T0" fmla="*/ 2147483646 w 19"/>
              <a:gd name="T1" fmla="*/ 2147483646 h 10"/>
              <a:gd name="T2" fmla="*/ 2147483646 w 19"/>
              <a:gd name="T3" fmla="*/ 0 h 10"/>
              <a:gd name="T4" fmla="*/ 2147483646 w 19"/>
              <a:gd name="T5" fmla="*/ 2147483646 h 10"/>
              <a:gd name="T6" fmla="*/ 2147483646 w 19"/>
              <a:gd name="T7" fmla="*/ 2147483646 h 10"/>
              <a:gd name="T8" fmla="*/ 2147483646 w 19"/>
              <a:gd name="T9" fmla="*/ 2147483646 h 10"/>
              <a:gd name="T10" fmla="*/ 0 w 19"/>
              <a:gd name="T11" fmla="*/ 2147483646 h 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9" h="10">
                <a:moveTo>
                  <a:pt x="12" y="5"/>
                </a:moveTo>
                <a:lnTo>
                  <a:pt x="13" y="0"/>
                </a:lnTo>
                <a:lnTo>
                  <a:pt x="19" y="1"/>
                </a:lnTo>
                <a:lnTo>
                  <a:pt x="14" y="8"/>
                </a:lnTo>
                <a:lnTo>
                  <a:pt x="2" y="4"/>
                </a:lnTo>
                <a:lnTo>
                  <a:pt x="0" y="1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67" name="Freeform 221"/>
          <p:cNvSpPr>
            <a:spLocks/>
          </p:cNvSpPr>
          <p:nvPr/>
        </p:nvSpPr>
        <p:spPr bwMode="auto">
          <a:xfrm>
            <a:off x="5911850" y="2459038"/>
            <a:ext cx="31750" cy="23812"/>
          </a:xfrm>
          <a:custGeom>
            <a:avLst/>
            <a:gdLst>
              <a:gd name="T0" fmla="*/ 2147483646 w 60"/>
              <a:gd name="T1" fmla="*/ 2147483646 h 45"/>
              <a:gd name="T2" fmla="*/ 2147483646 w 60"/>
              <a:gd name="T3" fmla="*/ 2147483646 h 45"/>
              <a:gd name="T4" fmla="*/ 2147483646 w 60"/>
              <a:gd name="T5" fmla="*/ 2147483646 h 45"/>
              <a:gd name="T6" fmla="*/ 2147483646 w 60"/>
              <a:gd name="T7" fmla="*/ 2147483646 h 45"/>
              <a:gd name="T8" fmla="*/ 2147483646 w 60"/>
              <a:gd name="T9" fmla="*/ 2147483646 h 45"/>
              <a:gd name="T10" fmla="*/ 2147483646 w 60"/>
              <a:gd name="T11" fmla="*/ 2147483646 h 45"/>
              <a:gd name="T12" fmla="*/ 2147483646 w 60"/>
              <a:gd name="T13" fmla="*/ 2147483646 h 45"/>
              <a:gd name="T14" fmla="*/ 2147483646 w 60"/>
              <a:gd name="T15" fmla="*/ 2147483646 h 45"/>
              <a:gd name="T16" fmla="*/ 2147483646 w 60"/>
              <a:gd name="T17" fmla="*/ 2147483646 h 45"/>
              <a:gd name="T18" fmla="*/ 2147483646 w 60"/>
              <a:gd name="T19" fmla="*/ 2147483646 h 45"/>
              <a:gd name="T20" fmla="*/ 2147483646 w 60"/>
              <a:gd name="T21" fmla="*/ 2147483646 h 45"/>
              <a:gd name="T22" fmla="*/ 2147483646 w 60"/>
              <a:gd name="T23" fmla="*/ 0 h 45"/>
              <a:gd name="T24" fmla="*/ 2147483646 w 60"/>
              <a:gd name="T25" fmla="*/ 2147483646 h 45"/>
              <a:gd name="T26" fmla="*/ 2147483646 w 60"/>
              <a:gd name="T27" fmla="*/ 2147483646 h 45"/>
              <a:gd name="T28" fmla="*/ 2147483646 w 60"/>
              <a:gd name="T29" fmla="*/ 2147483646 h 45"/>
              <a:gd name="T30" fmla="*/ 2147483646 w 60"/>
              <a:gd name="T31" fmla="*/ 2147483646 h 45"/>
              <a:gd name="T32" fmla="*/ 2147483646 w 60"/>
              <a:gd name="T33" fmla="*/ 2147483646 h 45"/>
              <a:gd name="T34" fmla="*/ 2147483646 w 60"/>
              <a:gd name="T35" fmla="*/ 2147483646 h 45"/>
              <a:gd name="T36" fmla="*/ 2147483646 w 60"/>
              <a:gd name="T37" fmla="*/ 2147483646 h 45"/>
              <a:gd name="T38" fmla="*/ 2147483646 w 60"/>
              <a:gd name="T39" fmla="*/ 2147483646 h 45"/>
              <a:gd name="T40" fmla="*/ 2147483646 w 60"/>
              <a:gd name="T41" fmla="*/ 2147483646 h 45"/>
              <a:gd name="T42" fmla="*/ 2147483646 w 60"/>
              <a:gd name="T43" fmla="*/ 2147483646 h 45"/>
              <a:gd name="T44" fmla="*/ 2147483646 w 60"/>
              <a:gd name="T45" fmla="*/ 2147483646 h 45"/>
              <a:gd name="T46" fmla="*/ 2147483646 w 60"/>
              <a:gd name="T47" fmla="*/ 2147483646 h 45"/>
              <a:gd name="T48" fmla="*/ 2147483646 w 60"/>
              <a:gd name="T49" fmla="*/ 2147483646 h 45"/>
              <a:gd name="T50" fmla="*/ 2147483646 w 60"/>
              <a:gd name="T51" fmla="*/ 2147483646 h 45"/>
              <a:gd name="T52" fmla="*/ 2147483646 w 60"/>
              <a:gd name="T53" fmla="*/ 2147483646 h 45"/>
              <a:gd name="T54" fmla="*/ 2147483646 w 60"/>
              <a:gd name="T55" fmla="*/ 2147483646 h 45"/>
              <a:gd name="T56" fmla="*/ 2147483646 w 60"/>
              <a:gd name="T57" fmla="*/ 2147483646 h 45"/>
              <a:gd name="T58" fmla="*/ 2147483646 w 60"/>
              <a:gd name="T59" fmla="*/ 2147483646 h 45"/>
              <a:gd name="T60" fmla="*/ 2147483646 w 60"/>
              <a:gd name="T61" fmla="*/ 2147483646 h 45"/>
              <a:gd name="T62" fmla="*/ 2147483646 w 60"/>
              <a:gd name="T63" fmla="*/ 2147483646 h 45"/>
              <a:gd name="T64" fmla="*/ 0 w 60"/>
              <a:gd name="T65" fmla="*/ 2147483646 h 4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60" h="45">
                <a:moveTo>
                  <a:pt x="23" y="35"/>
                </a:moveTo>
                <a:lnTo>
                  <a:pt x="28" y="31"/>
                </a:lnTo>
                <a:lnTo>
                  <a:pt x="30" y="26"/>
                </a:lnTo>
                <a:lnTo>
                  <a:pt x="32" y="24"/>
                </a:lnTo>
                <a:lnTo>
                  <a:pt x="36" y="20"/>
                </a:lnTo>
                <a:lnTo>
                  <a:pt x="40" y="16"/>
                </a:lnTo>
                <a:lnTo>
                  <a:pt x="43" y="13"/>
                </a:lnTo>
                <a:lnTo>
                  <a:pt x="46" y="11"/>
                </a:lnTo>
                <a:lnTo>
                  <a:pt x="49" y="7"/>
                </a:lnTo>
                <a:lnTo>
                  <a:pt x="54" y="4"/>
                </a:lnTo>
                <a:lnTo>
                  <a:pt x="58" y="2"/>
                </a:lnTo>
                <a:lnTo>
                  <a:pt x="60" y="0"/>
                </a:lnTo>
                <a:lnTo>
                  <a:pt x="55" y="2"/>
                </a:lnTo>
                <a:lnTo>
                  <a:pt x="50" y="3"/>
                </a:lnTo>
                <a:lnTo>
                  <a:pt x="47" y="5"/>
                </a:lnTo>
                <a:lnTo>
                  <a:pt x="44" y="9"/>
                </a:lnTo>
                <a:lnTo>
                  <a:pt x="40" y="12"/>
                </a:lnTo>
                <a:lnTo>
                  <a:pt x="36" y="16"/>
                </a:lnTo>
                <a:lnTo>
                  <a:pt x="32" y="19"/>
                </a:lnTo>
                <a:lnTo>
                  <a:pt x="30" y="23"/>
                </a:lnTo>
                <a:lnTo>
                  <a:pt x="28" y="26"/>
                </a:lnTo>
                <a:lnTo>
                  <a:pt x="22" y="31"/>
                </a:lnTo>
                <a:lnTo>
                  <a:pt x="17" y="28"/>
                </a:lnTo>
                <a:lnTo>
                  <a:pt x="14" y="31"/>
                </a:lnTo>
                <a:lnTo>
                  <a:pt x="10" y="35"/>
                </a:lnTo>
                <a:lnTo>
                  <a:pt x="7" y="39"/>
                </a:lnTo>
                <a:lnTo>
                  <a:pt x="5" y="45"/>
                </a:lnTo>
                <a:lnTo>
                  <a:pt x="5" y="39"/>
                </a:lnTo>
                <a:lnTo>
                  <a:pt x="10" y="30"/>
                </a:lnTo>
                <a:lnTo>
                  <a:pt x="18" y="20"/>
                </a:lnTo>
                <a:lnTo>
                  <a:pt x="17" y="16"/>
                </a:lnTo>
                <a:lnTo>
                  <a:pt x="7" y="28"/>
                </a:lnTo>
                <a:lnTo>
                  <a:pt x="0" y="4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68" name="Freeform 222"/>
          <p:cNvSpPr>
            <a:spLocks/>
          </p:cNvSpPr>
          <p:nvPr/>
        </p:nvSpPr>
        <p:spPr bwMode="auto">
          <a:xfrm>
            <a:off x="5919788" y="2459038"/>
            <a:ext cx="20637" cy="20637"/>
          </a:xfrm>
          <a:custGeom>
            <a:avLst/>
            <a:gdLst>
              <a:gd name="T0" fmla="*/ 0 w 38"/>
              <a:gd name="T1" fmla="*/ 2147483646 h 39"/>
              <a:gd name="T2" fmla="*/ 2147483646 w 38"/>
              <a:gd name="T3" fmla="*/ 2147483646 h 39"/>
              <a:gd name="T4" fmla="*/ 2147483646 w 38"/>
              <a:gd name="T5" fmla="*/ 2147483646 h 39"/>
              <a:gd name="T6" fmla="*/ 2147483646 w 38"/>
              <a:gd name="T7" fmla="*/ 2147483646 h 39"/>
              <a:gd name="T8" fmla="*/ 2147483646 w 38"/>
              <a:gd name="T9" fmla="*/ 2147483646 h 39"/>
              <a:gd name="T10" fmla="*/ 2147483646 w 38"/>
              <a:gd name="T11" fmla="*/ 2147483646 h 39"/>
              <a:gd name="T12" fmla="*/ 2147483646 w 38"/>
              <a:gd name="T13" fmla="*/ 2147483646 h 39"/>
              <a:gd name="T14" fmla="*/ 2147483646 w 38"/>
              <a:gd name="T15" fmla="*/ 2147483646 h 39"/>
              <a:gd name="T16" fmla="*/ 2147483646 w 38"/>
              <a:gd name="T17" fmla="*/ 2147483646 h 39"/>
              <a:gd name="T18" fmla="*/ 2147483646 w 38"/>
              <a:gd name="T19" fmla="*/ 2147483646 h 39"/>
              <a:gd name="T20" fmla="*/ 2147483646 w 38"/>
              <a:gd name="T21" fmla="*/ 2147483646 h 39"/>
              <a:gd name="T22" fmla="*/ 2147483646 w 38"/>
              <a:gd name="T23" fmla="*/ 2147483646 h 39"/>
              <a:gd name="T24" fmla="*/ 2147483646 w 38"/>
              <a:gd name="T25" fmla="*/ 2147483646 h 39"/>
              <a:gd name="T26" fmla="*/ 2147483646 w 38"/>
              <a:gd name="T27" fmla="*/ 0 h 3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8" h="39">
                <a:moveTo>
                  <a:pt x="0" y="39"/>
                </a:moveTo>
                <a:lnTo>
                  <a:pt x="2" y="35"/>
                </a:lnTo>
                <a:lnTo>
                  <a:pt x="1" y="28"/>
                </a:lnTo>
                <a:lnTo>
                  <a:pt x="4" y="24"/>
                </a:lnTo>
                <a:lnTo>
                  <a:pt x="7" y="22"/>
                </a:lnTo>
                <a:lnTo>
                  <a:pt x="12" y="17"/>
                </a:lnTo>
                <a:lnTo>
                  <a:pt x="14" y="15"/>
                </a:lnTo>
                <a:lnTo>
                  <a:pt x="16" y="12"/>
                </a:lnTo>
                <a:lnTo>
                  <a:pt x="20" y="9"/>
                </a:lnTo>
                <a:lnTo>
                  <a:pt x="24" y="7"/>
                </a:lnTo>
                <a:lnTo>
                  <a:pt x="28" y="4"/>
                </a:lnTo>
                <a:lnTo>
                  <a:pt x="31" y="3"/>
                </a:lnTo>
                <a:lnTo>
                  <a:pt x="34" y="2"/>
                </a:lnTo>
                <a:lnTo>
                  <a:pt x="38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69" name="Line 223"/>
          <p:cNvSpPr>
            <a:spLocks noChangeShapeType="1"/>
          </p:cNvSpPr>
          <p:nvPr/>
        </p:nvSpPr>
        <p:spPr bwMode="auto">
          <a:xfrm flipH="1">
            <a:off x="5926138" y="2460625"/>
            <a:ext cx="4762" cy="47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70" name="Line 224"/>
          <p:cNvSpPr>
            <a:spLocks noChangeShapeType="1"/>
          </p:cNvSpPr>
          <p:nvPr/>
        </p:nvSpPr>
        <p:spPr bwMode="auto">
          <a:xfrm flipH="1">
            <a:off x="5908675" y="2460625"/>
            <a:ext cx="4763" cy="6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71" name="Freeform 225"/>
          <p:cNvSpPr>
            <a:spLocks/>
          </p:cNvSpPr>
          <p:nvPr/>
        </p:nvSpPr>
        <p:spPr bwMode="auto">
          <a:xfrm>
            <a:off x="5907088" y="2460625"/>
            <a:ext cx="19050" cy="41275"/>
          </a:xfrm>
          <a:custGeom>
            <a:avLst/>
            <a:gdLst>
              <a:gd name="T0" fmla="*/ 2147483646 w 38"/>
              <a:gd name="T1" fmla="*/ 2147483646 h 77"/>
              <a:gd name="T2" fmla="*/ 2147483646 w 38"/>
              <a:gd name="T3" fmla="*/ 2147483646 h 77"/>
              <a:gd name="T4" fmla="*/ 0 w 38"/>
              <a:gd name="T5" fmla="*/ 2147483646 h 77"/>
              <a:gd name="T6" fmla="*/ 0 w 38"/>
              <a:gd name="T7" fmla="*/ 2147483646 h 77"/>
              <a:gd name="T8" fmla="*/ 2147483646 w 38"/>
              <a:gd name="T9" fmla="*/ 2147483646 h 77"/>
              <a:gd name="T10" fmla="*/ 2147483646 w 38"/>
              <a:gd name="T11" fmla="*/ 2147483646 h 77"/>
              <a:gd name="T12" fmla="*/ 2147483646 w 38"/>
              <a:gd name="T13" fmla="*/ 2147483646 h 77"/>
              <a:gd name="T14" fmla="*/ 2147483646 w 38"/>
              <a:gd name="T15" fmla="*/ 2147483646 h 77"/>
              <a:gd name="T16" fmla="*/ 2147483646 w 38"/>
              <a:gd name="T17" fmla="*/ 2147483646 h 77"/>
              <a:gd name="T18" fmla="*/ 2147483646 w 38"/>
              <a:gd name="T19" fmla="*/ 2147483646 h 77"/>
              <a:gd name="T20" fmla="*/ 2147483646 w 38"/>
              <a:gd name="T21" fmla="*/ 2147483646 h 77"/>
              <a:gd name="T22" fmla="*/ 2147483646 w 38"/>
              <a:gd name="T23" fmla="*/ 2147483646 h 77"/>
              <a:gd name="T24" fmla="*/ 2147483646 w 38"/>
              <a:gd name="T25" fmla="*/ 2147483646 h 77"/>
              <a:gd name="T26" fmla="*/ 2147483646 w 38"/>
              <a:gd name="T27" fmla="*/ 2147483646 h 77"/>
              <a:gd name="T28" fmla="*/ 2147483646 w 38"/>
              <a:gd name="T29" fmla="*/ 2147483646 h 77"/>
              <a:gd name="T30" fmla="*/ 2147483646 w 38"/>
              <a:gd name="T31" fmla="*/ 2147483646 h 77"/>
              <a:gd name="T32" fmla="*/ 2147483646 w 38"/>
              <a:gd name="T33" fmla="*/ 2147483646 h 77"/>
              <a:gd name="T34" fmla="*/ 2147483646 w 38"/>
              <a:gd name="T35" fmla="*/ 2147483646 h 77"/>
              <a:gd name="T36" fmla="*/ 2147483646 w 38"/>
              <a:gd name="T37" fmla="*/ 2147483646 h 77"/>
              <a:gd name="T38" fmla="*/ 2147483646 w 38"/>
              <a:gd name="T39" fmla="*/ 2147483646 h 77"/>
              <a:gd name="T40" fmla="*/ 2147483646 w 38"/>
              <a:gd name="T41" fmla="*/ 2147483646 h 77"/>
              <a:gd name="T42" fmla="*/ 2147483646 w 38"/>
              <a:gd name="T43" fmla="*/ 2147483646 h 77"/>
              <a:gd name="T44" fmla="*/ 2147483646 w 38"/>
              <a:gd name="T45" fmla="*/ 2147483646 h 77"/>
              <a:gd name="T46" fmla="*/ 2147483646 w 38"/>
              <a:gd name="T47" fmla="*/ 2147483646 h 77"/>
              <a:gd name="T48" fmla="*/ 2147483646 w 38"/>
              <a:gd name="T49" fmla="*/ 2147483646 h 77"/>
              <a:gd name="T50" fmla="*/ 2147483646 w 38"/>
              <a:gd name="T51" fmla="*/ 2147483646 h 77"/>
              <a:gd name="T52" fmla="*/ 2147483646 w 38"/>
              <a:gd name="T53" fmla="*/ 2147483646 h 77"/>
              <a:gd name="T54" fmla="*/ 2147483646 w 38"/>
              <a:gd name="T55" fmla="*/ 2147483646 h 77"/>
              <a:gd name="T56" fmla="*/ 2147483646 w 38"/>
              <a:gd name="T57" fmla="*/ 2147483646 h 77"/>
              <a:gd name="T58" fmla="*/ 2147483646 w 38"/>
              <a:gd name="T59" fmla="*/ 2147483646 h 77"/>
              <a:gd name="T60" fmla="*/ 2147483646 w 38"/>
              <a:gd name="T61" fmla="*/ 2147483646 h 77"/>
              <a:gd name="T62" fmla="*/ 2147483646 w 38"/>
              <a:gd name="T63" fmla="*/ 0 h 77"/>
              <a:gd name="T64" fmla="*/ 2147483646 w 38"/>
              <a:gd name="T65" fmla="*/ 2147483646 h 7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8" h="77">
                <a:moveTo>
                  <a:pt x="10" y="38"/>
                </a:moveTo>
                <a:lnTo>
                  <a:pt x="2" y="51"/>
                </a:lnTo>
                <a:lnTo>
                  <a:pt x="0" y="52"/>
                </a:lnTo>
                <a:lnTo>
                  <a:pt x="0" y="55"/>
                </a:lnTo>
                <a:lnTo>
                  <a:pt x="2" y="58"/>
                </a:lnTo>
                <a:lnTo>
                  <a:pt x="5" y="45"/>
                </a:lnTo>
                <a:lnTo>
                  <a:pt x="15" y="34"/>
                </a:lnTo>
                <a:lnTo>
                  <a:pt x="15" y="40"/>
                </a:lnTo>
                <a:lnTo>
                  <a:pt x="11" y="44"/>
                </a:lnTo>
                <a:lnTo>
                  <a:pt x="9" y="49"/>
                </a:lnTo>
                <a:lnTo>
                  <a:pt x="5" y="53"/>
                </a:lnTo>
                <a:lnTo>
                  <a:pt x="3" y="60"/>
                </a:lnTo>
                <a:lnTo>
                  <a:pt x="2" y="64"/>
                </a:lnTo>
                <a:lnTo>
                  <a:pt x="10" y="65"/>
                </a:lnTo>
                <a:lnTo>
                  <a:pt x="9" y="68"/>
                </a:lnTo>
                <a:lnTo>
                  <a:pt x="4" y="76"/>
                </a:lnTo>
                <a:lnTo>
                  <a:pt x="10" y="77"/>
                </a:lnTo>
                <a:lnTo>
                  <a:pt x="12" y="68"/>
                </a:lnTo>
                <a:lnTo>
                  <a:pt x="15" y="65"/>
                </a:lnTo>
                <a:lnTo>
                  <a:pt x="16" y="62"/>
                </a:lnTo>
                <a:lnTo>
                  <a:pt x="20" y="51"/>
                </a:lnTo>
                <a:lnTo>
                  <a:pt x="20" y="50"/>
                </a:lnTo>
                <a:lnTo>
                  <a:pt x="24" y="44"/>
                </a:lnTo>
                <a:lnTo>
                  <a:pt x="30" y="34"/>
                </a:lnTo>
                <a:lnTo>
                  <a:pt x="33" y="30"/>
                </a:lnTo>
                <a:lnTo>
                  <a:pt x="28" y="30"/>
                </a:lnTo>
                <a:lnTo>
                  <a:pt x="32" y="26"/>
                </a:lnTo>
                <a:lnTo>
                  <a:pt x="30" y="19"/>
                </a:lnTo>
                <a:lnTo>
                  <a:pt x="33" y="17"/>
                </a:lnTo>
                <a:lnTo>
                  <a:pt x="28" y="15"/>
                </a:lnTo>
                <a:lnTo>
                  <a:pt x="38" y="7"/>
                </a:lnTo>
                <a:lnTo>
                  <a:pt x="38" y="0"/>
                </a:lnTo>
                <a:lnTo>
                  <a:pt x="27" y="1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72" name="Freeform 226"/>
          <p:cNvSpPr>
            <a:spLocks/>
          </p:cNvSpPr>
          <p:nvPr/>
        </p:nvSpPr>
        <p:spPr bwMode="auto">
          <a:xfrm>
            <a:off x="5911850" y="2479675"/>
            <a:ext cx="7938" cy="15875"/>
          </a:xfrm>
          <a:custGeom>
            <a:avLst/>
            <a:gdLst>
              <a:gd name="T0" fmla="*/ 2147483646 w 16"/>
              <a:gd name="T1" fmla="*/ 0 h 31"/>
              <a:gd name="T2" fmla="*/ 2147483646 w 16"/>
              <a:gd name="T3" fmla="*/ 2147483646 h 31"/>
              <a:gd name="T4" fmla="*/ 2147483646 w 16"/>
              <a:gd name="T5" fmla="*/ 2147483646 h 31"/>
              <a:gd name="T6" fmla="*/ 2147483646 w 16"/>
              <a:gd name="T7" fmla="*/ 2147483646 h 31"/>
              <a:gd name="T8" fmla="*/ 2147483646 w 16"/>
              <a:gd name="T9" fmla="*/ 2147483646 h 31"/>
              <a:gd name="T10" fmla="*/ 0 w 16"/>
              <a:gd name="T11" fmla="*/ 2147483646 h 3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" h="31">
                <a:moveTo>
                  <a:pt x="16" y="0"/>
                </a:moveTo>
                <a:lnTo>
                  <a:pt x="10" y="10"/>
                </a:lnTo>
                <a:lnTo>
                  <a:pt x="7" y="15"/>
                </a:lnTo>
                <a:lnTo>
                  <a:pt x="6" y="17"/>
                </a:lnTo>
                <a:lnTo>
                  <a:pt x="2" y="26"/>
                </a:lnTo>
                <a:lnTo>
                  <a:pt x="0" y="3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73" name="Freeform 227"/>
          <p:cNvSpPr>
            <a:spLocks/>
          </p:cNvSpPr>
          <p:nvPr/>
        </p:nvSpPr>
        <p:spPr bwMode="auto">
          <a:xfrm>
            <a:off x="5975350" y="2495550"/>
            <a:ext cx="3175" cy="7938"/>
          </a:xfrm>
          <a:custGeom>
            <a:avLst/>
            <a:gdLst>
              <a:gd name="T0" fmla="*/ 2147483646 w 7"/>
              <a:gd name="T1" fmla="*/ 0 h 15"/>
              <a:gd name="T2" fmla="*/ 2147483646 w 7"/>
              <a:gd name="T3" fmla="*/ 2147483646 h 15"/>
              <a:gd name="T4" fmla="*/ 2147483646 w 7"/>
              <a:gd name="T5" fmla="*/ 2147483646 h 15"/>
              <a:gd name="T6" fmla="*/ 0 w 7"/>
              <a:gd name="T7" fmla="*/ 2147483646 h 1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" h="15">
                <a:moveTo>
                  <a:pt x="7" y="0"/>
                </a:moveTo>
                <a:lnTo>
                  <a:pt x="4" y="9"/>
                </a:lnTo>
                <a:lnTo>
                  <a:pt x="4" y="10"/>
                </a:lnTo>
                <a:lnTo>
                  <a:pt x="0" y="1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74" name="Freeform 228"/>
          <p:cNvSpPr>
            <a:spLocks/>
          </p:cNvSpPr>
          <p:nvPr/>
        </p:nvSpPr>
        <p:spPr bwMode="auto">
          <a:xfrm>
            <a:off x="5983288" y="2498725"/>
            <a:ext cx="3175" cy="9525"/>
          </a:xfrm>
          <a:custGeom>
            <a:avLst/>
            <a:gdLst>
              <a:gd name="T0" fmla="*/ 0 w 6"/>
              <a:gd name="T1" fmla="*/ 2147483646 h 17"/>
              <a:gd name="T2" fmla="*/ 2147483646 w 6"/>
              <a:gd name="T3" fmla="*/ 2147483646 h 17"/>
              <a:gd name="T4" fmla="*/ 2147483646 w 6"/>
              <a:gd name="T5" fmla="*/ 2147483646 h 17"/>
              <a:gd name="T6" fmla="*/ 2147483646 w 6"/>
              <a:gd name="T7" fmla="*/ 2147483646 h 17"/>
              <a:gd name="T8" fmla="*/ 2147483646 w 6"/>
              <a:gd name="T9" fmla="*/ 0 h 17"/>
              <a:gd name="T10" fmla="*/ 0 w 6"/>
              <a:gd name="T11" fmla="*/ 2147483646 h 17"/>
              <a:gd name="T12" fmla="*/ 2147483646 w 6"/>
              <a:gd name="T13" fmla="*/ 2147483646 h 17"/>
              <a:gd name="T14" fmla="*/ 2147483646 w 6"/>
              <a:gd name="T15" fmla="*/ 2147483646 h 17"/>
              <a:gd name="T16" fmla="*/ 0 w 6"/>
              <a:gd name="T17" fmla="*/ 2147483646 h 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" h="17">
                <a:moveTo>
                  <a:pt x="0" y="5"/>
                </a:moveTo>
                <a:lnTo>
                  <a:pt x="1" y="4"/>
                </a:lnTo>
                <a:lnTo>
                  <a:pt x="1" y="3"/>
                </a:lnTo>
                <a:lnTo>
                  <a:pt x="3" y="2"/>
                </a:lnTo>
                <a:lnTo>
                  <a:pt x="3" y="0"/>
                </a:lnTo>
                <a:lnTo>
                  <a:pt x="0" y="5"/>
                </a:lnTo>
                <a:lnTo>
                  <a:pt x="1" y="5"/>
                </a:lnTo>
                <a:lnTo>
                  <a:pt x="6" y="3"/>
                </a:lnTo>
                <a:lnTo>
                  <a:pt x="0" y="1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75" name="Freeform 229"/>
          <p:cNvSpPr>
            <a:spLocks/>
          </p:cNvSpPr>
          <p:nvPr/>
        </p:nvSpPr>
        <p:spPr bwMode="auto">
          <a:xfrm>
            <a:off x="5989638" y="2465388"/>
            <a:ext cx="31750" cy="46037"/>
          </a:xfrm>
          <a:custGeom>
            <a:avLst/>
            <a:gdLst>
              <a:gd name="T0" fmla="*/ 0 w 59"/>
              <a:gd name="T1" fmla="*/ 2147483646 h 87"/>
              <a:gd name="T2" fmla="*/ 2147483646 w 59"/>
              <a:gd name="T3" fmla="*/ 2147483646 h 87"/>
              <a:gd name="T4" fmla="*/ 2147483646 w 59"/>
              <a:gd name="T5" fmla="*/ 2147483646 h 87"/>
              <a:gd name="T6" fmla="*/ 2147483646 w 59"/>
              <a:gd name="T7" fmla="*/ 2147483646 h 87"/>
              <a:gd name="T8" fmla="*/ 2147483646 w 59"/>
              <a:gd name="T9" fmla="*/ 2147483646 h 87"/>
              <a:gd name="T10" fmla="*/ 2147483646 w 59"/>
              <a:gd name="T11" fmla="*/ 2147483646 h 87"/>
              <a:gd name="T12" fmla="*/ 2147483646 w 59"/>
              <a:gd name="T13" fmla="*/ 0 h 87"/>
              <a:gd name="T14" fmla="*/ 2147483646 w 59"/>
              <a:gd name="T15" fmla="*/ 2147483646 h 87"/>
              <a:gd name="T16" fmla="*/ 2147483646 w 59"/>
              <a:gd name="T17" fmla="*/ 2147483646 h 87"/>
              <a:gd name="T18" fmla="*/ 2147483646 w 59"/>
              <a:gd name="T19" fmla="*/ 2147483646 h 87"/>
              <a:gd name="T20" fmla="*/ 2147483646 w 59"/>
              <a:gd name="T21" fmla="*/ 2147483646 h 87"/>
              <a:gd name="T22" fmla="*/ 2147483646 w 59"/>
              <a:gd name="T23" fmla="*/ 2147483646 h 87"/>
              <a:gd name="T24" fmla="*/ 2147483646 w 59"/>
              <a:gd name="T25" fmla="*/ 2147483646 h 87"/>
              <a:gd name="T26" fmla="*/ 2147483646 w 59"/>
              <a:gd name="T27" fmla="*/ 2147483646 h 8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59" h="87">
                <a:moveTo>
                  <a:pt x="0" y="87"/>
                </a:moveTo>
                <a:lnTo>
                  <a:pt x="7" y="68"/>
                </a:lnTo>
                <a:lnTo>
                  <a:pt x="15" y="52"/>
                </a:lnTo>
                <a:lnTo>
                  <a:pt x="25" y="35"/>
                </a:lnTo>
                <a:lnTo>
                  <a:pt x="36" y="21"/>
                </a:lnTo>
                <a:lnTo>
                  <a:pt x="47" y="10"/>
                </a:lnTo>
                <a:lnTo>
                  <a:pt x="59" y="0"/>
                </a:lnTo>
                <a:lnTo>
                  <a:pt x="51" y="6"/>
                </a:lnTo>
                <a:lnTo>
                  <a:pt x="43" y="13"/>
                </a:lnTo>
                <a:lnTo>
                  <a:pt x="35" y="24"/>
                </a:lnTo>
                <a:lnTo>
                  <a:pt x="27" y="34"/>
                </a:lnTo>
                <a:lnTo>
                  <a:pt x="18" y="45"/>
                </a:lnTo>
                <a:lnTo>
                  <a:pt x="13" y="57"/>
                </a:lnTo>
                <a:lnTo>
                  <a:pt x="7" y="7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76" name="Freeform 230"/>
          <p:cNvSpPr>
            <a:spLocks/>
          </p:cNvSpPr>
          <p:nvPr/>
        </p:nvSpPr>
        <p:spPr bwMode="auto">
          <a:xfrm>
            <a:off x="5986463" y="2455863"/>
            <a:ext cx="60325" cy="44450"/>
          </a:xfrm>
          <a:custGeom>
            <a:avLst/>
            <a:gdLst>
              <a:gd name="T0" fmla="*/ 0 w 113"/>
              <a:gd name="T1" fmla="*/ 2147483646 h 85"/>
              <a:gd name="T2" fmla="*/ 2147483646 w 113"/>
              <a:gd name="T3" fmla="*/ 2147483646 h 85"/>
              <a:gd name="T4" fmla="*/ 2147483646 w 113"/>
              <a:gd name="T5" fmla="*/ 2147483646 h 85"/>
              <a:gd name="T6" fmla="*/ 2147483646 w 113"/>
              <a:gd name="T7" fmla="*/ 2147483646 h 85"/>
              <a:gd name="T8" fmla="*/ 2147483646 w 113"/>
              <a:gd name="T9" fmla="*/ 2147483646 h 85"/>
              <a:gd name="T10" fmla="*/ 2147483646 w 113"/>
              <a:gd name="T11" fmla="*/ 2147483646 h 85"/>
              <a:gd name="T12" fmla="*/ 2147483646 w 113"/>
              <a:gd name="T13" fmla="*/ 2147483646 h 85"/>
              <a:gd name="T14" fmla="*/ 2147483646 w 113"/>
              <a:gd name="T15" fmla="*/ 2147483646 h 85"/>
              <a:gd name="T16" fmla="*/ 2147483646 w 113"/>
              <a:gd name="T17" fmla="*/ 2147483646 h 85"/>
              <a:gd name="T18" fmla="*/ 2147483646 w 113"/>
              <a:gd name="T19" fmla="*/ 2147483646 h 85"/>
              <a:gd name="T20" fmla="*/ 2147483646 w 113"/>
              <a:gd name="T21" fmla="*/ 2147483646 h 85"/>
              <a:gd name="T22" fmla="*/ 2147483646 w 113"/>
              <a:gd name="T23" fmla="*/ 2147483646 h 85"/>
              <a:gd name="T24" fmla="*/ 2147483646 w 113"/>
              <a:gd name="T25" fmla="*/ 2147483646 h 85"/>
              <a:gd name="T26" fmla="*/ 2147483646 w 113"/>
              <a:gd name="T27" fmla="*/ 2147483646 h 85"/>
              <a:gd name="T28" fmla="*/ 2147483646 w 113"/>
              <a:gd name="T29" fmla="*/ 2147483646 h 85"/>
              <a:gd name="T30" fmla="*/ 2147483646 w 113"/>
              <a:gd name="T31" fmla="*/ 2147483646 h 85"/>
              <a:gd name="T32" fmla="*/ 2147483646 w 113"/>
              <a:gd name="T33" fmla="*/ 2147483646 h 85"/>
              <a:gd name="T34" fmla="*/ 2147483646 w 113"/>
              <a:gd name="T35" fmla="*/ 0 h 85"/>
              <a:gd name="T36" fmla="*/ 2147483646 w 113"/>
              <a:gd name="T37" fmla="*/ 2147483646 h 85"/>
              <a:gd name="T38" fmla="*/ 2147483646 w 113"/>
              <a:gd name="T39" fmla="*/ 2147483646 h 85"/>
              <a:gd name="T40" fmla="*/ 2147483646 w 113"/>
              <a:gd name="T41" fmla="*/ 2147483646 h 85"/>
              <a:gd name="T42" fmla="*/ 2147483646 w 113"/>
              <a:gd name="T43" fmla="*/ 2147483646 h 85"/>
              <a:gd name="T44" fmla="*/ 2147483646 w 113"/>
              <a:gd name="T45" fmla="*/ 2147483646 h 85"/>
              <a:gd name="T46" fmla="*/ 2147483646 w 113"/>
              <a:gd name="T47" fmla="*/ 2147483646 h 85"/>
              <a:gd name="T48" fmla="*/ 2147483646 w 113"/>
              <a:gd name="T49" fmla="*/ 2147483646 h 85"/>
              <a:gd name="T50" fmla="*/ 2147483646 w 113"/>
              <a:gd name="T51" fmla="*/ 2147483646 h 85"/>
              <a:gd name="T52" fmla="*/ 2147483646 w 113"/>
              <a:gd name="T53" fmla="*/ 2147483646 h 8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13" h="85">
                <a:moveTo>
                  <a:pt x="0" y="85"/>
                </a:moveTo>
                <a:lnTo>
                  <a:pt x="2" y="81"/>
                </a:lnTo>
                <a:lnTo>
                  <a:pt x="6" y="75"/>
                </a:lnTo>
                <a:lnTo>
                  <a:pt x="10" y="62"/>
                </a:lnTo>
                <a:lnTo>
                  <a:pt x="16" y="52"/>
                </a:lnTo>
                <a:lnTo>
                  <a:pt x="24" y="42"/>
                </a:lnTo>
                <a:lnTo>
                  <a:pt x="32" y="33"/>
                </a:lnTo>
                <a:lnTo>
                  <a:pt x="39" y="25"/>
                </a:lnTo>
                <a:lnTo>
                  <a:pt x="43" y="21"/>
                </a:lnTo>
                <a:lnTo>
                  <a:pt x="48" y="18"/>
                </a:lnTo>
                <a:lnTo>
                  <a:pt x="56" y="10"/>
                </a:lnTo>
                <a:lnTo>
                  <a:pt x="65" y="7"/>
                </a:lnTo>
                <a:lnTo>
                  <a:pt x="66" y="7"/>
                </a:lnTo>
                <a:lnTo>
                  <a:pt x="68" y="5"/>
                </a:lnTo>
                <a:lnTo>
                  <a:pt x="71" y="5"/>
                </a:lnTo>
                <a:lnTo>
                  <a:pt x="73" y="4"/>
                </a:lnTo>
                <a:lnTo>
                  <a:pt x="80" y="2"/>
                </a:lnTo>
                <a:lnTo>
                  <a:pt x="89" y="0"/>
                </a:lnTo>
                <a:lnTo>
                  <a:pt x="96" y="2"/>
                </a:lnTo>
                <a:lnTo>
                  <a:pt x="97" y="2"/>
                </a:lnTo>
                <a:lnTo>
                  <a:pt x="102" y="3"/>
                </a:lnTo>
                <a:lnTo>
                  <a:pt x="91" y="4"/>
                </a:lnTo>
                <a:lnTo>
                  <a:pt x="90" y="5"/>
                </a:lnTo>
                <a:lnTo>
                  <a:pt x="102" y="3"/>
                </a:lnTo>
                <a:lnTo>
                  <a:pt x="113" y="3"/>
                </a:lnTo>
                <a:lnTo>
                  <a:pt x="109" y="3"/>
                </a:lnTo>
                <a:lnTo>
                  <a:pt x="102" y="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77" name="Freeform 231"/>
          <p:cNvSpPr>
            <a:spLocks/>
          </p:cNvSpPr>
          <p:nvPr/>
        </p:nvSpPr>
        <p:spPr bwMode="auto">
          <a:xfrm>
            <a:off x="6021388" y="2459038"/>
            <a:ext cx="9525" cy="6350"/>
          </a:xfrm>
          <a:custGeom>
            <a:avLst/>
            <a:gdLst>
              <a:gd name="T0" fmla="*/ 2147483646 w 17"/>
              <a:gd name="T1" fmla="*/ 0 h 11"/>
              <a:gd name="T2" fmla="*/ 2147483646 w 17"/>
              <a:gd name="T3" fmla="*/ 2147483646 h 11"/>
              <a:gd name="T4" fmla="*/ 0 w 17"/>
              <a:gd name="T5" fmla="*/ 2147483646 h 11"/>
              <a:gd name="T6" fmla="*/ 2147483646 w 17"/>
              <a:gd name="T7" fmla="*/ 2147483646 h 1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7" h="11">
                <a:moveTo>
                  <a:pt x="17" y="0"/>
                </a:moveTo>
                <a:lnTo>
                  <a:pt x="8" y="3"/>
                </a:lnTo>
                <a:lnTo>
                  <a:pt x="0" y="11"/>
                </a:lnTo>
                <a:lnTo>
                  <a:pt x="11" y="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78" name="Freeform 232"/>
          <p:cNvSpPr>
            <a:spLocks/>
          </p:cNvSpPr>
          <p:nvPr/>
        </p:nvSpPr>
        <p:spPr bwMode="auto">
          <a:xfrm>
            <a:off x="5978525" y="2463800"/>
            <a:ext cx="34925" cy="34925"/>
          </a:xfrm>
          <a:custGeom>
            <a:avLst/>
            <a:gdLst>
              <a:gd name="T0" fmla="*/ 2147483646 w 65"/>
              <a:gd name="T1" fmla="*/ 0 h 66"/>
              <a:gd name="T2" fmla="*/ 2147483646 w 65"/>
              <a:gd name="T3" fmla="*/ 2147483646 h 66"/>
              <a:gd name="T4" fmla="*/ 2147483646 w 65"/>
              <a:gd name="T5" fmla="*/ 2147483646 h 66"/>
              <a:gd name="T6" fmla="*/ 2147483646 w 65"/>
              <a:gd name="T7" fmla="*/ 2147483646 h 66"/>
              <a:gd name="T8" fmla="*/ 2147483646 w 65"/>
              <a:gd name="T9" fmla="*/ 2147483646 h 66"/>
              <a:gd name="T10" fmla="*/ 2147483646 w 65"/>
              <a:gd name="T11" fmla="*/ 2147483646 h 66"/>
              <a:gd name="T12" fmla="*/ 2147483646 w 65"/>
              <a:gd name="T13" fmla="*/ 2147483646 h 66"/>
              <a:gd name="T14" fmla="*/ 2147483646 w 65"/>
              <a:gd name="T15" fmla="*/ 2147483646 h 66"/>
              <a:gd name="T16" fmla="*/ 2147483646 w 65"/>
              <a:gd name="T17" fmla="*/ 2147483646 h 66"/>
              <a:gd name="T18" fmla="*/ 2147483646 w 65"/>
              <a:gd name="T19" fmla="*/ 2147483646 h 66"/>
              <a:gd name="T20" fmla="*/ 2147483646 w 65"/>
              <a:gd name="T21" fmla="*/ 2147483646 h 66"/>
              <a:gd name="T22" fmla="*/ 2147483646 w 65"/>
              <a:gd name="T23" fmla="*/ 2147483646 h 66"/>
              <a:gd name="T24" fmla="*/ 2147483646 w 65"/>
              <a:gd name="T25" fmla="*/ 2147483646 h 66"/>
              <a:gd name="T26" fmla="*/ 2147483646 w 65"/>
              <a:gd name="T27" fmla="*/ 2147483646 h 66"/>
              <a:gd name="T28" fmla="*/ 2147483646 w 65"/>
              <a:gd name="T29" fmla="*/ 2147483646 h 66"/>
              <a:gd name="T30" fmla="*/ 2147483646 w 65"/>
              <a:gd name="T31" fmla="*/ 2147483646 h 66"/>
              <a:gd name="T32" fmla="*/ 2147483646 w 65"/>
              <a:gd name="T33" fmla="*/ 2147483646 h 66"/>
              <a:gd name="T34" fmla="*/ 2147483646 w 65"/>
              <a:gd name="T35" fmla="*/ 2147483646 h 66"/>
              <a:gd name="T36" fmla="*/ 0 w 65"/>
              <a:gd name="T37" fmla="*/ 2147483646 h 66"/>
              <a:gd name="T38" fmla="*/ 2147483646 w 65"/>
              <a:gd name="T39" fmla="*/ 2147483646 h 66"/>
              <a:gd name="T40" fmla="*/ 2147483646 w 65"/>
              <a:gd name="T41" fmla="*/ 2147483646 h 66"/>
              <a:gd name="T42" fmla="*/ 2147483646 w 65"/>
              <a:gd name="T43" fmla="*/ 2147483646 h 66"/>
              <a:gd name="T44" fmla="*/ 2147483646 w 65"/>
              <a:gd name="T45" fmla="*/ 2147483646 h 66"/>
              <a:gd name="T46" fmla="*/ 2147483646 w 65"/>
              <a:gd name="T47" fmla="*/ 2147483646 h 66"/>
              <a:gd name="T48" fmla="*/ 2147483646 w 65"/>
              <a:gd name="T49" fmla="*/ 2147483646 h 66"/>
              <a:gd name="T50" fmla="*/ 2147483646 w 65"/>
              <a:gd name="T51" fmla="*/ 2147483646 h 66"/>
              <a:gd name="T52" fmla="*/ 2147483646 w 65"/>
              <a:gd name="T53" fmla="*/ 2147483646 h 66"/>
              <a:gd name="T54" fmla="*/ 2147483646 w 65"/>
              <a:gd name="T55" fmla="*/ 2147483646 h 66"/>
              <a:gd name="T56" fmla="*/ 2147483646 w 65"/>
              <a:gd name="T57" fmla="*/ 2147483646 h 66"/>
              <a:gd name="T58" fmla="*/ 2147483646 w 65"/>
              <a:gd name="T59" fmla="*/ 2147483646 h 66"/>
              <a:gd name="T60" fmla="*/ 2147483646 w 65"/>
              <a:gd name="T61" fmla="*/ 2147483646 h 66"/>
              <a:gd name="T62" fmla="*/ 2147483646 w 65"/>
              <a:gd name="T63" fmla="*/ 2147483646 h 66"/>
              <a:gd name="T64" fmla="*/ 2147483646 w 65"/>
              <a:gd name="T65" fmla="*/ 2147483646 h 66"/>
              <a:gd name="T66" fmla="*/ 2147483646 w 65"/>
              <a:gd name="T67" fmla="*/ 2147483646 h 6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5" h="66">
                <a:moveTo>
                  <a:pt x="65" y="0"/>
                </a:moveTo>
                <a:lnTo>
                  <a:pt x="60" y="1"/>
                </a:lnTo>
                <a:lnTo>
                  <a:pt x="57" y="1"/>
                </a:lnTo>
                <a:lnTo>
                  <a:pt x="53" y="4"/>
                </a:lnTo>
                <a:lnTo>
                  <a:pt x="51" y="5"/>
                </a:lnTo>
                <a:lnTo>
                  <a:pt x="46" y="6"/>
                </a:lnTo>
                <a:lnTo>
                  <a:pt x="42" y="9"/>
                </a:lnTo>
                <a:lnTo>
                  <a:pt x="39" y="12"/>
                </a:lnTo>
                <a:lnTo>
                  <a:pt x="36" y="14"/>
                </a:lnTo>
                <a:lnTo>
                  <a:pt x="34" y="17"/>
                </a:lnTo>
                <a:lnTo>
                  <a:pt x="28" y="20"/>
                </a:lnTo>
                <a:lnTo>
                  <a:pt x="24" y="24"/>
                </a:lnTo>
                <a:lnTo>
                  <a:pt x="22" y="27"/>
                </a:lnTo>
                <a:lnTo>
                  <a:pt x="20" y="32"/>
                </a:lnTo>
                <a:lnTo>
                  <a:pt x="12" y="39"/>
                </a:lnTo>
                <a:lnTo>
                  <a:pt x="9" y="44"/>
                </a:lnTo>
                <a:lnTo>
                  <a:pt x="9" y="45"/>
                </a:lnTo>
                <a:lnTo>
                  <a:pt x="4" y="54"/>
                </a:lnTo>
                <a:lnTo>
                  <a:pt x="0" y="59"/>
                </a:lnTo>
                <a:lnTo>
                  <a:pt x="12" y="62"/>
                </a:lnTo>
                <a:lnTo>
                  <a:pt x="14" y="62"/>
                </a:lnTo>
                <a:lnTo>
                  <a:pt x="20" y="59"/>
                </a:lnTo>
                <a:lnTo>
                  <a:pt x="16" y="62"/>
                </a:lnTo>
                <a:lnTo>
                  <a:pt x="14" y="62"/>
                </a:lnTo>
                <a:lnTo>
                  <a:pt x="12" y="62"/>
                </a:lnTo>
                <a:lnTo>
                  <a:pt x="12" y="63"/>
                </a:lnTo>
                <a:lnTo>
                  <a:pt x="11" y="65"/>
                </a:lnTo>
                <a:lnTo>
                  <a:pt x="11" y="66"/>
                </a:lnTo>
                <a:lnTo>
                  <a:pt x="11" y="65"/>
                </a:lnTo>
                <a:lnTo>
                  <a:pt x="20" y="49"/>
                </a:lnTo>
                <a:lnTo>
                  <a:pt x="28" y="36"/>
                </a:lnTo>
                <a:lnTo>
                  <a:pt x="38" y="24"/>
                </a:lnTo>
                <a:lnTo>
                  <a:pt x="48" y="13"/>
                </a:lnTo>
                <a:lnTo>
                  <a:pt x="57" y="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79" name="Line 233"/>
          <p:cNvSpPr>
            <a:spLocks noChangeShapeType="1"/>
          </p:cNvSpPr>
          <p:nvPr/>
        </p:nvSpPr>
        <p:spPr bwMode="auto">
          <a:xfrm flipH="1">
            <a:off x="5991225" y="2501900"/>
            <a:ext cx="3175" cy="79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80" name="Line 234"/>
          <p:cNvSpPr>
            <a:spLocks noChangeShapeType="1"/>
          </p:cNvSpPr>
          <p:nvPr/>
        </p:nvSpPr>
        <p:spPr bwMode="auto">
          <a:xfrm flipH="1">
            <a:off x="5986463" y="2517775"/>
            <a:ext cx="1587" cy="79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81" name="Freeform 235"/>
          <p:cNvSpPr>
            <a:spLocks/>
          </p:cNvSpPr>
          <p:nvPr/>
        </p:nvSpPr>
        <p:spPr bwMode="auto">
          <a:xfrm>
            <a:off x="5981700" y="2520950"/>
            <a:ext cx="4763" cy="22225"/>
          </a:xfrm>
          <a:custGeom>
            <a:avLst/>
            <a:gdLst>
              <a:gd name="T0" fmla="*/ 2147483646 w 9"/>
              <a:gd name="T1" fmla="*/ 2147483646 h 41"/>
              <a:gd name="T2" fmla="*/ 0 w 9"/>
              <a:gd name="T3" fmla="*/ 2147483646 h 41"/>
              <a:gd name="T4" fmla="*/ 2147483646 w 9"/>
              <a:gd name="T5" fmla="*/ 2147483646 h 41"/>
              <a:gd name="T6" fmla="*/ 2147483646 w 9"/>
              <a:gd name="T7" fmla="*/ 2147483646 h 41"/>
              <a:gd name="T8" fmla="*/ 2147483646 w 9"/>
              <a:gd name="T9" fmla="*/ 2147483646 h 41"/>
              <a:gd name="T10" fmla="*/ 2147483646 w 9"/>
              <a:gd name="T11" fmla="*/ 0 h 41"/>
              <a:gd name="T12" fmla="*/ 2147483646 w 9"/>
              <a:gd name="T13" fmla="*/ 2147483646 h 41"/>
              <a:gd name="T14" fmla="*/ 2147483646 w 9"/>
              <a:gd name="T15" fmla="*/ 2147483646 h 4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9" h="41">
                <a:moveTo>
                  <a:pt x="5" y="21"/>
                </a:moveTo>
                <a:lnTo>
                  <a:pt x="0" y="41"/>
                </a:lnTo>
                <a:lnTo>
                  <a:pt x="2" y="37"/>
                </a:lnTo>
                <a:lnTo>
                  <a:pt x="3" y="22"/>
                </a:lnTo>
                <a:lnTo>
                  <a:pt x="5" y="21"/>
                </a:lnTo>
                <a:lnTo>
                  <a:pt x="9" y="0"/>
                </a:lnTo>
                <a:lnTo>
                  <a:pt x="8" y="7"/>
                </a:lnTo>
                <a:lnTo>
                  <a:pt x="3" y="2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82" name="Freeform 236"/>
          <p:cNvSpPr>
            <a:spLocks/>
          </p:cNvSpPr>
          <p:nvPr/>
        </p:nvSpPr>
        <p:spPr bwMode="auto">
          <a:xfrm>
            <a:off x="5965825" y="2501900"/>
            <a:ext cx="17463" cy="39688"/>
          </a:xfrm>
          <a:custGeom>
            <a:avLst/>
            <a:gdLst>
              <a:gd name="T0" fmla="*/ 2147483646 w 34"/>
              <a:gd name="T1" fmla="*/ 2147483646 h 76"/>
              <a:gd name="T2" fmla="*/ 2147483646 w 34"/>
              <a:gd name="T3" fmla="*/ 2147483646 h 76"/>
              <a:gd name="T4" fmla="*/ 2147483646 w 34"/>
              <a:gd name="T5" fmla="*/ 2147483646 h 76"/>
              <a:gd name="T6" fmla="*/ 2147483646 w 34"/>
              <a:gd name="T7" fmla="*/ 2147483646 h 76"/>
              <a:gd name="T8" fmla="*/ 2147483646 w 34"/>
              <a:gd name="T9" fmla="*/ 2147483646 h 76"/>
              <a:gd name="T10" fmla="*/ 2147483646 w 34"/>
              <a:gd name="T11" fmla="*/ 2147483646 h 76"/>
              <a:gd name="T12" fmla="*/ 2147483646 w 34"/>
              <a:gd name="T13" fmla="*/ 2147483646 h 76"/>
              <a:gd name="T14" fmla="*/ 2147483646 w 34"/>
              <a:gd name="T15" fmla="*/ 2147483646 h 76"/>
              <a:gd name="T16" fmla="*/ 2147483646 w 34"/>
              <a:gd name="T17" fmla="*/ 2147483646 h 76"/>
              <a:gd name="T18" fmla="*/ 2147483646 w 34"/>
              <a:gd name="T19" fmla="*/ 2147483646 h 76"/>
              <a:gd name="T20" fmla="*/ 2147483646 w 34"/>
              <a:gd name="T21" fmla="*/ 2147483646 h 76"/>
              <a:gd name="T22" fmla="*/ 2147483646 w 34"/>
              <a:gd name="T23" fmla="*/ 2147483646 h 76"/>
              <a:gd name="T24" fmla="*/ 2147483646 w 34"/>
              <a:gd name="T25" fmla="*/ 0 h 76"/>
              <a:gd name="T26" fmla="*/ 2147483646 w 34"/>
              <a:gd name="T27" fmla="*/ 2147483646 h 76"/>
              <a:gd name="T28" fmla="*/ 2147483646 w 34"/>
              <a:gd name="T29" fmla="*/ 2147483646 h 76"/>
              <a:gd name="T30" fmla="*/ 2147483646 w 34"/>
              <a:gd name="T31" fmla="*/ 2147483646 h 76"/>
              <a:gd name="T32" fmla="*/ 2147483646 w 34"/>
              <a:gd name="T33" fmla="*/ 2147483646 h 76"/>
              <a:gd name="T34" fmla="*/ 2147483646 w 34"/>
              <a:gd name="T35" fmla="*/ 2147483646 h 76"/>
              <a:gd name="T36" fmla="*/ 2147483646 w 34"/>
              <a:gd name="T37" fmla="*/ 2147483646 h 76"/>
              <a:gd name="T38" fmla="*/ 2147483646 w 34"/>
              <a:gd name="T39" fmla="*/ 2147483646 h 76"/>
              <a:gd name="T40" fmla="*/ 2147483646 w 34"/>
              <a:gd name="T41" fmla="*/ 2147483646 h 76"/>
              <a:gd name="T42" fmla="*/ 2147483646 w 34"/>
              <a:gd name="T43" fmla="*/ 2147483646 h 76"/>
              <a:gd name="T44" fmla="*/ 2147483646 w 34"/>
              <a:gd name="T45" fmla="*/ 2147483646 h 76"/>
              <a:gd name="T46" fmla="*/ 2147483646 w 34"/>
              <a:gd name="T47" fmla="*/ 2147483646 h 76"/>
              <a:gd name="T48" fmla="*/ 0 w 34"/>
              <a:gd name="T49" fmla="*/ 2147483646 h 76"/>
              <a:gd name="T50" fmla="*/ 0 w 34"/>
              <a:gd name="T51" fmla="*/ 2147483646 h 7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4" h="76">
                <a:moveTo>
                  <a:pt x="23" y="53"/>
                </a:moveTo>
                <a:lnTo>
                  <a:pt x="19" y="68"/>
                </a:lnTo>
                <a:lnTo>
                  <a:pt x="14" y="58"/>
                </a:lnTo>
                <a:lnTo>
                  <a:pt x="16" y="52"/>
                </a:lnTo>
                <a:lnTo>
                  <a:pt x="18" y="45"/>
                </a:lnTo>
                <a:lnTo>
                  <a:pt x="19" y="39"/>
                </a:lnTo>
                <a:lnTo>
                  <a:pt x="20" y="34"/>
                </a:lnTo>
                <a:lnTo>
                  <a:pt x="23" y="29"/>
                </a:lnTo>
                <a:lnTo>
                  <a:pt x="24" y="21"/>
                </a:lnTo>
                <a:lnTo>
                  <a:pt x="26" y="16"/>
                </a:lnTo>
                <a:lnTo>
                  <a:pt x="28" y="11"/>
                </a:lnTo>
                <a:lnTo>
                  <a:pt x="30" y="7"/>
                </a:lnTo>
                <a:lnTo>
                  <a:pt x="34" y="0"/>
                </a:lnTo>
                <a:lnTo>
                  <a:pt x="26" y="18"/>
                </a:lnTo>
                <a:lnTo>
                  <a:pt x="20" y="36"/>
                </a:lnTo>
                <a:lnTo>
                  <a:pt x="16" y="53"/>
                </a:lnTo>
                <a:lnTo>
                  <a:pt x="12" y="71"/>
                </a:lnTo>
                <a:lnTo>
                  <a:pt x="12" y="70"/>
                </a:lnTo>
                <a:lnTo>
                  <a:pt x="11" y="76"/>
                </a:lnTo>
                <a:lnTo>
                  <a:pt x="12" y="70"/>
                </a:lnTo>
                <a:lnTo>
                  <a:pt x="12" y="64"/>
                </a:lnTo>
                <a:lnTo>
                  <a:pt x="14" y="58"/>
                </a:lnTo>
                <a:lnTo>
                  <a:pt x="2" y="58"/>
                </a:lnTo>
                <a:lnTo>
                  <a:pt x="1" y="64"/>
                </a:lnTo>
                <a:lnTo>
                  <a:pt x="0" y="71"/>
                </a:lnTo>
                <a:lnTo>
                  <a:pt x="0" y="7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83" name="Freeform 237"/>
          <p:cNvSpPr>
            <a:spLocks/>
          </p:cNvSpPr>
          <p:nvPr/>
        </p:nvSpPr>
        <p:spPr bwMode="auto">
          <a:xfrm>
            <a:off x="5965825" y="2501900"/>
            <a:ext cx="17463" cy="30163"/>
          </a:xfrm>
          <a:custGeom>
            <a:avLst/>
            <a:gdLst>
              <a:gd name="T0" fmla="*/ 0 w 33"/>
              <a:gd name="T1" fmla="*/ 2147483646 h 58"/>
              <a:gd name="T2" fmla="*/ 0 w 33"/>
              <a:gd name="T3" fmla="*/ 2147483646 h 58"/>
              <a:gd name="T4" fmla="*/ 2147483646 w 33"/>
              <a:gd name="T5" fmla="*/ 2147483646 h 58"/>
              <a:gd name="T6" fmla="*/ 2147483646 w 33"/>
              <a:gd name="T7" fmla="*/ 2147483646 h 58"/>
              <a:gd name="T8" fmla="*/ 2147483646 w 33"/>
              <a:gd name="T9" fmla="*/ 2147483646 h 58"/>
              <a:gd name="T10" fmla="*/ 2147483646 w 33"/>
              <a:gd name="T11" fmla="*/ 2147483646 h 58"/>
              <a:gd name="T12" fmla="*/ 2147483646 w 33"/>
              <a:gd name="T13" fmla="*/ 2147483646 h 58"/>
              <a:gd name="T14" fmla="*/ 2147483646 w 33"/>
              <a:gd name="T15" fmla="*/ 2147483646 h 58"/>
              <a:gd name="T16" fmla="*/ 2147483646 w 33"/>
              <a:gd name="T17" fmla="*/ 2147483646 h 58"/>
              <a:gd name="T18" fmla="*/ 2147483646 w 33"/>
              <a:gd name="T19" fmla="*/ 2147483646 h 58"/>
              <a:gd name="T20" fmla="*/ 2147483646 w 33"/>
              <a:gd name="T21" fmla="*/ 2147483646 h 58"/>
              <a:gd name="T22" fmla="*/ 2147483646 w 33"/>
              <a:gd name="T23" fmla="*/ 0 h 58"/>
              <a:gd name="T24" fmla="*/ 2147483646 w 33"/>
              <a:gd name="T25" fmla="*/ 0 h 58"/>
              <a:gd name="T26" fmla="*/ 2147483646 w 33"/>
              <a:gd name="T27" fmla="*/ 2147483646 h 58"/>
              <a:gd name="T28" fmla="*/ 2147483646 w 33"/>
              <a:gd name="T29" fmla="*/ 2147483646 h 58"/>
              <a:gd name="T30" fmla="*/ 2147483646 w 33"/>
              <a:gd name="T31" fmla="*/ 2147483646 h 58"/>
              <a:gd name="T32" fmla="*/ 2147483646 w 33"/>
              <a:gd name="T33" fmla="*/ 2147483646 h 58"/>
              <a:gd name="T34" fmla="*/ 2147483646 w 33"/>
              <a:gd name="T35" fmla="*/ 2147483646 h 5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33" h="58">
                <a:moveTo>
                  <a:pt x="0" y="58"/>
                </a:moveTo>
                <a:lnTo>
                  <a:pt x="0" y="57"/>
                </a:lnTo>
                <a:lnTo>
                  <a:pt x="4" y="45"/>
                </a:lnTo>
                <a:lnTo>
                  <a:pt x="6" y="38"/>
                </a:lnTo>
                <a:lnTo>
                  <a:pt x="8" y="33"/>
                </a:lnTo>
                <a:lnTo>
                  <a:pt x="9" y="26"/>
                </a:lnTo>
                <a:lnTo>
                  <a:pt x="10" y="21"/>
                </a:lnTo>
                <a:lnTo>
                  <a:pt x="12" y="14"/>
                </a:lnTo>
                <a:lnTo>
                  <a:pt x="16" y="9"/>
                </a:lnTo>
                <a:lnTo>
                  <a:pt x="17" y="3"/>
                </a:lnTo>
                <a:lnTo>
                  <a:pt x="32" y="1"/>
                </a:lnTo>
                <a:lnTo>
                  <a:pt x="32" y="0"/>
                </a:lnTo>
                <a:lnTo>
                  <a:pt x="33" y="0"/>
                </a:lnTo>
                <a:lnTo>
                  <a:pt x="32" y="1"/>
                </a:lnTo>
                <a:lnTo>
                  <a:pt x="32" y="12"/>
                </a:lnTo>
                <a:lnTo>
                  <a:pt x="26" y="24"/>
                </a:lnTo>
                <a:lnTo>
                  <a:pt x="23" y="38"/>
                </a:lnTo>
                <a:lnTo>
                  <a:pt x="21" y="5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84" name="Freeform 238"/>
          <p:cNvSpPr>
            <a:spLocks/>
          </p:cNvSpPr>
          <p:nvPr/>
        </p:nvSpPr>
        <p:spPr bwMode="auto">
          <a:xfrm>
            <a:off x="5986463" y="2509838"/>
            <a:ext cx="4762" cy="11112"/>
          </a:xfrm>
          <a:custGeom>
            <a:avLst/>
            <a:gdLst>
              <a:gd name="T0" fmla="*/ 0 w 7"/>
              <a:gd name="T1" fmla="*/ 2147483646 h 23"/>
              <a:gd name="T2" fmla="*/ 2147483646 w 7"/>
              <a:gd name="T3" fmla="*/ 2147483646 h 23"/>
              <a:gd name="T4" fmla="*/ 2147483646 w 7"/>
              <a:gd name="T5" fmla="*/ 0 h 23"/>
              <a:gd name="T6" fmla="*/ 2147483646 w 7"/>
              <a:gd name="T7" fmla="*/ 2147483646 h 2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" h="23">
                <a:moveTo>
                  <a:pt x="0" y="23"/>
                </a:moveTo>
                <a:lnTo>
                  <a:pt x="6" y="4"/>
                </a:lnTo>
                <a:lnTo>
                  <a:pt x="7" y="0"/>
                </a:lnTo>
                <a:lnTo>
                  <a:pt x="1" y="1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85" name="Freeform 239"/>
          <p:cNvSpPr>
            <a:spLocks/>
          </p:cNvSpPr>
          <p:nvPr/>
        </p:nvSpPr>
        <p:spPr bwMode="auto">
          <a:xfrm>
            <a:off x="6005513" y="2532063"/>
            <a:ext cx="41275" cy="12700"/>
          </a:xfrm>
          <a:custGeom>
            <a:avLst/>
            <a:gdLst>
              <a:gd name="T0" fmla="*/ 0 w 76"/>
              <a:gd name="T1" fmla="*/ 2147483646 h 24"/>
              <a:gd name="T2" fmla="*/ 2147483646 w 76"/>
              <a:gd name="T3" fmla="*/ 2147483646 h 24"/>
              <a:gd name="T4" fmla="*/ 2147483646 w 76"/>
              <a:gd name="T5" fmla="*/ 2147483646 h 24"/>
              <a:gd name="T6" fmla="*/ 2147483646 w 76"/>
              <a:gd name="T7" fmla="*/ 2147483646 h 24"/>
              <a:gd name="T8" fmla="*/ 2147483646 w 76"/>
              <a:gd name="T9" fmla="*/ 2147483646 h 24"/>
              <a:gd name="T10" fmla="*/ 2147483646 w 76"/>
              <a:gd name="T11" fmla="*/ 2147483646 h 24"/>
              <a:gd name="T12" fmla="*/ 2147483646 w 76"/>
              <a:gd name="T13" fmla="*/ 2147483646 h 24"/>
              <a:gd name="T14" fmla="*/ 2147483646 w 76"/>
              <a:gd name="T15" fmla="*/ 2147483646 h 24"/>
              <a:gd name="T16" fmla="*/ 2147483646 w 76"/>
              <a:gd name="T17" fmla="*/ 2147483646 h 24"/>
              <a:gd name="T18" fmla="*/ 2147483646 w 76"/>
              <a:gd name="T19" fmla="*/ 2147483646 h 24"/>
              <a:gd name="T20" fmla="*/ 2147483646 w 76"/>
              <a:gd name="T21" fmla="*/ 2147483646 h 24"/>
              <a:gd name="T22" fmla="*/ 2147483646 w 76"/>
              <a:gd name="T23" fmla="*/ 2147483646 h 24"/>
              <a:gd name="T24" fmla="*/ 2147483646 w 76"/>
              <a:gd name="T25" fmla="*/ 2147483646 h 24"/>
              <a:gd name="T26" fmla="*/ 2147483646 w 76"/>
              <a:gd name="T27" fmla="*/ 2147483646 h 24"/>
              <a:gd name="T28" fmla="*/ 2147483646 w 76"/>
              <a:gd name="T29" fmla="*/ 2147483646 h 24"/>
              <a:gd name="T30" fmla="*/ 2147483646 w 76"/>
              <a:gd name="T31" fmla="*/ 2147483646 h 24"/>
              <a:gd name="T32" fmla="*/ 2147483646 w 76"/>
              <a:gd name="T33" fmla="*/ 2147483646 h 24"/>
              <a:gd name="T34" fmla="*/ 2147483646 w 76"/>
              <a:gd name="T35" fmla="*/ 2147483646 h 24"/>
              <a:gd name="T36" fmla="*/ 2147483646 w 76"/>
              <a:gd name="T37" fmla="*/ 2147483646 h 24"/>
              <a:gd name="T38" fmla="*/ 2147483646 w 76"/>
              <a:gd name="T39" fmla="*/ 2147483646 h 24"/>
              <a:gd name="T40" fmla="*/ 2147483646 w 76"/>
              <a:gd name="T41" fmla="*/ 2147483646 h 24"/>
              <a:gd name="T42" fmla="*/ 2147483646 w 76"/>
              <a:gd name="T43" fmla="*/ 0 h 24"/>
              <a:gd name="T44" fmla="*/ 2147483646 w 76"/>
              <a:gd name="T45" fmla="*/ 2147483646 h 24"/>
              <a:gd name="T46" fmla="*/ 2147483646 w 76"/>
              <a:gd name="T47" fmla="*/ 2147483646 h 24"/>
              <a:gd name="T48" fmla="*/ 2147483646 w 76"/>
              <a:gd name="T49" fmla="*/ 2147483646 h 24"/>
              <a:gd name="T50" fmla="*/ 2147483646 w 76"/>
              <a:gd name="T51" fmla="*/ 2147483646 h 24"/>
              <a:gd name="T52" fmla="*/ 2147483646 w 76"/>
              <a:gd name="T53" fmla="*/ 2147483646 h 24"/>
              <a:gd name="T54" fmla="*/ 2147483646 w 76"/>
              <a:gd name="T55" fmla="*/ 2147483646 h 24"/>
              <a:gd name="T56" fmla="*/ 2147483646 w 76"/>
              <a:gd name="T57" fmla="*/ 2147483646 h 24"/>
              <a:gd name="T58" fmla="*/ 2147483646 w 76"/>
              <a:gd name="T59" fmla="*/ 2147483646 h 24"/>
              <a:gd name="T60" fmla="*/ 2147483646 w 76"/>
              <a:gd name="T61" fmla="*/ 2147483646 h 24"/>
              <a:gd name="T62" fmla="*/ 2147483646 w 76"/>
              <a:gd name="T63" fmla="*/ 2147483646 h 24"/>
              <a:gd name="T64" fmla="*/ 2147483646 w 76"/>
              <a:gd name="T65" fmla="*/ 2147483646 h 24"/>
              <a:gd name="T66" fmla="*/ 2147483646 w 76"/>
              <a:gd name="T67" fmla="*/ 2147483646 h 24"/>
              <a:gd name="T68" fmla="*/ 2147483646 w 76"/>
              <a:gd name="T69" fmla="*/ 2147483646 h 24"/>
              <a:gd name="T70" fmla="*/ 2147483646 w 76"/>
              <a:gd name="T71" fmla="*/ 0 h 24"/>
              <a:gd name="T72" fmla="*/ 2147483646 w 76"/>
              <a:gd name="T73" fmla="*/ 2147483646 h 24"/>
              <a:gd name="T74" fmla="*/ 2147483646 w 76"/>
              <a:gd name="T75" fmla="*/ 2147483646 h 24"/>
              <a:gd name="T76" fmla="*/ 2147483646 w 76"/>
              <a:gd name="T77" fmla="*/ 2147483646 h 24"/>
              <a:gd name="T78" fmla="*/ 2147483646 w 76"/>
              <a:gd name="T79" fmla="*/ 2147483646 h 24"/>
              <a:gd name="T80" fmla="*/ 2147483646 w 76"/>
              <a:gd name="T81" fmla="*/ 2147483646 h 24"/>
              <a:gd name="T82" fmla="*/ 2147483646 w 76"/>
              <a:gd name="T83" fmla="*/ 2147483646 h 24"/>
              <a:gd name="T84" fmla="*/ 2147483646 w 76"/>
              <a:gd name="T85" fmla="*/ 2147483646 h 24"/>
              <a:gd name="T86" fmla="*/ 2147483646 w 76"/>
              <a:gd name="T87" fmla="*/ 2147483646 h 24"/>
              <a:gd name="T88" fmla="*/ 2147483646 w 76"/>
              <a:gd name="T89" fmla="*/ 2147483646 h 24"/>
              <a:gd name="T90" fmla="*/ 2147483646 w 76"/>
              <a:gd name="T91" fmla="*/ 2147483646 h 24"/>
              <a:gd name="T92" fmla="*/ 2147483646 w 76"/>
              <a:gd name="T93" fmla="*/ 2147483646 h 24"/>
              <a:gd name="T94" fmla="*/ 2147483646 w 76"/>
              <a:gd name="T95" fmla="*/ 2147483646 h 24"/>
              <a:gd name="T96" fmla="*/ 2147483646 w 76"/>
              <a:gd name="T97" fmla="*/ 2147483646 h 24"/>
              <a:gd name="T98" fmla="*/ 2147483646 w 76"/>
              <a:gd name="T99" fmla="*/ 2147483646 h 24"/>
              <a:gd name="T100" fmla="*/ 2147483646 w 76"/>
              <a:gd name="T101" fmla="*/ 2147483646 h 24"/>
              <a:gd name="T102" fmla="*/ 2147483646 w 76"/>
              <a:gd name="T103" fmla="*/ 2147483646 h 2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6" h="24">
                <a:moveTo>
                  <a:pt x="0" y="16"/>
                </a:moveTo>
                <a:lnTo>
                  <a:pt x="11" y="10"/>
                </a:lnTo>
                <a:lnTo>
                  <a:pt x="23" y="4"/>
                </a:lnTo>
                <a:lnTo>
                  <a:pt x="34" y="1"/>
                </a:lnTo>
                <a:lnTo>
                  <a:pt x="29" y="3"/>
                </a:lnTo>
                <a:lnTo>
                  <a:pt x="30" y="3"/>
                </a:lnTo>
                <a:lnTo>
                  <a:pt x="28" y="4"/>
                </a:lnTo>
                <a:lnTo>
                  <a:pt x="24" y="6"/>
                </a:lnTo>
                <a:lnTo>
                  <a:pt x="19" y="8"/>
                </a:lnTo>
                <a:lnTo>
                  <a:pt x="14" y="12"/>
                </a:lnTo>
                <a:lnTo>
                  <a:pt x="9" y="14"/>
                </a:lnTo>
                <a:lnTo>
                  <a:pt x="6" y="19"/>
                </a:lnTo>
                <a:lnTo>
                  <a:pt x="1" y="24"/>
                </a:lnTo>
                <a:lnTo>
                  <a:pt x="6" y="19"/>
                </a:lnTo>
                <a:lnTo>
                  <a:pt x="9" y="14"/>
                </a:lnTo>
                <a:lnTo>
                  <a:pt x="14" y="11"/>
                </a:lnTo>
                <a:lnTo>
                  <a:pt x="15" y="10"/>
                </a:lnTo>
                <a:lnTo>
                  <a:pt x="28" y="3"/>
                </a:lnTo>
                <a:lnTo>
                  <a:pt x="30" y="3"/>
                </a:lnTo>
                <a:lnTo>
                  <a:pt x="36" y="1"/>
                </a:lnTo>
                <a:lnTo>
                  <a:pt x="34" y="1"/>
                </a:lnTo>
                <a:lnTo>
                  <a:pt x="44" y="0"/>
                </a:lnTo>
                <a:lnTo>
                  <a:pt x="56" y="1"/>
                </a:lnTo>
                <a:lnTo>
                  <a:pt x="66" y="3"/>
                </a:lnTo>
                <a:lnTo>
                  <a:pt x="76" y="7"/>
                </a:lnTo>
                <a:lnTo>
                  <a:pt x="62" y="6"/>
                </a:lnTo>
                <a:lnTo>
                  <a:pt x="62" y="4"/>
                </a:lnTo>
                <a:lnTo>
                  <a:pt x="60" y="3"/>
                </a:lnTo>
                <a:lnTo>
                  <a:pt x="59" y="3"/>
                </a:lnTo>
                <a:lnTo>
                  <a:pt x="59" y="4"/>
                </a:lnTo>
                <a:lnTo>
                  <a:pt x="59" y="6"/>
                </a:lnTo>
                <a:lnTo>
                  <a:pt x="60" y="6"/>
                </a:lnTo>
                <a:lnTo>
                  <a:pt x="62" y="6"/>
                </a:lnTo>
                <a:lnTo>
                  <a:pt x="59" y="6"/>
                </a:lnTo>
                <a:lnTo>
                  <a:pt x="59" y="4"/>
                </a:lnTo>
                <a:lnTo>
                  <a:pt x="47" y="0"/>
                </a:lnTo>
                <a:lnTo>
                  <a:pt x="42" y="1"/>
                </a:lnTo>
                <a:lnTo>
                  <a:pt x="36" y="3"/>
                </a:lnTo>
                <a:lnTo>
                  <a:pt x="30" y="4"/>
                </a:lnTo>
                <a:lnTo>
                  <a:pt x="24" y="6"/>
                </a:lnTo>
                <a:lnTo>
                  <a:pt x="19" y="8"/>
                </a:lnTo>
                <a:lnTo>
                  <a:pt x="14" y="11"/>
                </a:lnTo>
                <a:lnTo>
                  <a:pt x="14" y="14"/>
                </a:lnTo>
                <a:lnTo>
                  <a:pt x="13" y="16"/>
                </a:lnTo>
                <a:lnTo>
                  <a:pt x="14" y="18"/>
                </a:lnTo>
                <a:lnTo>
                  <a:pt x="15" y="18"/>
                </a:lnTo>
                <a:lnTo>
                  <a:pt x="15" y="16"/>
                </a:lnTo>
                <a:lnTo>
                  <a:pt x="15" y="14"/>
                </a:lnTo>
                <a:lnTo>
                  <a:pt x="14" y="14"/>
                </a:lnTo>
                <a:lnTo>
                  <a:pt x="15" y="16"/>
                </a:lnTo>
                <a:lnTo>
                  <a:pt x="15" y="18"/>
                </a:lnTo>
                <a:lnTo>
                  <a:pt x="13" y="1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86" name="Freeform 240"/>
          <p:cNvSpPr>
            <a:spLocks/>
          </p:cNvSpPr>
          <p:nvPr/>
        </p:nvSpPr>
        <p:spPr bwMode="auto">
          <a:xfrm>
            <a:off x="6022975" y="2541588"/>
            <a:ext cx="17463" cy="3175"/>
          </a:xfrm>
          <a:custGeom>
            <a:avLst/>
            <a:gdLst>
              <a:gd name="T0" fmla="*/ 0 w 34"/>
              <a:gd name="T1" fmla="*/ 2147483646 h 6"/>
              <a:gd name="T2" fmla="*/ 2147483646 w 34"/>
              <a:gd name="T3" fmla="*/ 2147483646 h 6"/>
              <a:gd name="T4" fmla="*/ 2147483646 w 34"/>
              <a:gd name="T5" fmla="*/ 2147483646 h 6"/>
              <a:gd name="T6" fmla="*/ 2147483646 w 34"/>
              <a:gd name="T7" fmla="*/ 0 h 6"/>
              <a:gd name="T8" fmla="*/ 2147483646 w 34"/>
              <a:gd name="T9" fmla="*/ 0 h 6"/>
              <a:gd name="T10" fmla="*/ 2147483646 w 34"/>
              <a:gd name="T11" fmla="*/ 0 h 6"/>
              <a:gd name="T12" fmla="*/ 2147483646 w 34"/>
              <a:gd name="T13" fmla="*/ 2147483646 h 6"/>
              <a:gd name="T14" fmla="*/ 2147483646 w 34"/>
              <a:gd name="T15" fmla="*/ 2147483646 h 6"/>
              <a:gd name="T16" fmla="*/ 2147483646 w 34"/>
              <a:gd name="T17" fmla="*/ 2147483646 h 6"/>
              <a:gd name="T18" fmla="*/ 2147483646 w 34"/>
              <a:gd name="T19" fmla="*/ 2147483646 h 6"/>
              <a:gd name="T20" fmla="*/ 2147483646 w 34"/>
              <a:gd name="T21" fmla="*/ 2147483646 h 6"/>
              <a:gd name="T22" fmla="*/ 2147483646 w 34"/>
              <a:gd name="T23" fmla="*/ 2147483646 h 6"/>
              <a:gd name="T24" fmla="*/ 2147483646 w 34"/>
              <a:gd name="T25" fmla="*/ 2147483646 h 6"/>
              <a:gd name="T26" fmla="*/ 2147483646 w 34"/>
              <a:gd name="T27" fmla="*/ 2147483646 h 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4" h="6">
                <a:moveTo>
                  <a:pt x="0" y="6"/>
                </a:moveTo>
                <a:lnTo>
                  <a:pt x="6" y="2"/>
                </a:lnTo>
                <a:lnTo>
                  <a:pt x="11" y="1"/>
                </a:lnTo>
                <a:lnTo>
                  <a:pt x="16" y="0"/>
                </a:lnTo>
                <a:lnTo>
                  <a:pt x="22" y="0"/>
                </a:lnTo>
                <a:lnTo>
                  <a:pt x="27" y="0"/>
                </a:lnTo>
                <a:lnTo>
                  <a:pt x="34" y="1"/>
                </a:lnTo>
                <a:lnTo>
                  <a:pt x="28" y="1"/>
                </a:lnTo>
                <a:lnTo>
                  <a:pt x="22" y="1"/>
                </a:lnTo>
                <a:lnTo>
                  <a:pt x="16" y="1"/>
                </a:lnTo>
                <a:lnTo>
                  <a:pt x="12" y="2"/>
                </a:lnTo>
                <a:lnTo>
                  <a:pt x="7" y="4"/>
                </a:lnTo>
                <a:lnTo>
                  <a:pt x="6" y="4"/>
                </a:lnTo>
                <a:lnTo>
                  <a:pt x="5" y="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87" name="Line 241"/>
          <p:cNvSpPr>
            <a:spLocks noChangeShapeType="1"/>
          </p:cNvSpPr>
          <p:nvPr/>
        </p:nvSpPr>
        <p:spPr bwMode="auto">
          <a:xfrm>
            <a:off x="6024563" y="2533650"/>
            <a:ext cx="1587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88" name="Freeform 242"/>
          <p:cNvSpPr>
            <a:spLocks/>
          </p:cNvSpPr>
          <p:nvPr/>
        </p:nvSpPr>
        <p:spPr bwMode="auto">
          <a:xfrm>
            <a:off x="6040438" y="2543175"/>
            <a:ext cx="6350" cy="1588"/>
          </a:xfrm>
          <a:custGeom>
            <a:avLst/>
            <a:gdLst>
              <a:gd name="T0" fmla="*/ 0 w 11"/>
              <a:gd name="T1" fmla="*/ 0 h 5"/>
              <a:gd name="T2" fmla="*/ 2147483646 w 11"/>
              <a:gd name="T3" fmla="*/ 2147483646 h 5"/>
              <a:gd name="T4" fmla="*/ 0 w 11"/>
              <a:gd name="T5" fmla="*/ 0 h 5"/>
              <a:gd name="T6" fmla="*/ 2147483646 w 11"/>
              <a:gd name="T7" fmla="*/ 2147483646 h 5"/>
              <a:gd name="T8" fmla="*/ 2147483646 w 11"/>
              <a:gd name="T9" fmla="*/ 2147483646 h 5"/>
              <a:gd name="T10" fmla="*/ 2147483646 w 11"/>
              <a:gd name="T11" fmla="*/ 2147483646 h 5"/>
              <a:gd name="T12" fmla="*/ 2147483646 w 11"/>
              <a:gd name="T13" fmla="*/ 2147483646 h 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" h="5">
                <a:moveTo>
                  <a:pt x="0" y="0"/>
                </a:moveTo>
                <a:lnTo>
                  <a:pt x="3" y="1"/>
                </a:lnTo>
                <a:lnTo>
                  <a:pt x="0" y="0"/>
                </a:lnTo>
                <a:lnTo>
                  <a:pt x="3" y="1"/>
                </a:lnTo>
                <a:lnTo>
                  <a:pt x="8" y="3"/>
                </a:lnTo>
                <a:lnTo>
                  <a:pt x="11" y="5"/>
                </a:lnTo>
                <a:lnTo>
                  <a:pt x="3" y="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89" name="Freeform 243"/>
          <p:cNvSpPr>
            <a:spLocks/>
          </p:cNvSpPr>
          <p:nvPr/>
        </p:nvSpPr>
        <p:spPr bwMode="auto">
          <a:xfrm>
            <a:off x="5876925" y="2544763"/>
            <a:ext cx="87313" cy="53975"/>
          </a:xfrm>
          <a:custGeom>
            <a:avLst/>
            <a:gdLst>
              <a:gd name="T0" fmla="*/ 2147483646 w 166"/>
              <a:gd name="T1" fmla="*/ 2147483646 h 102"/>
              <a:gd name="T2" fmla="*/ 2147483646 w 166"/>
              <a:gd name="T3" fmla="*/ 2147483646 h 102"/>
              <a:gd name="T4" fmla="*/ 2147483646 w 166"/>
              <a:gd name="T5" fmla="*/ 2147483646 h 102"/>
              <a:gd name="T6" fmla="*/ 2147483646 w 166"/>
              <a:gd name="T7" fmla="*/ 2147483646 h 102"/>
              <a:gd name="T8" fmla="*/ 2147483646 w 166"/>
              <a:gd name="T9" fmla="*/ 2147483646 h 102"/>
              <a:gd name="T10" fmla="*/ 2147483646 w 166"/>
              <a:gd name="T11" fmla="*/ 2147483646 h 102"/>
              <a:gd name="T12" fmla="*/ 2147483646 w 166"/>
              <a:gd name="T13" fmla="*/ 2147483646 h 102"/>
              <a:gd name="T14" fmla="*/ 2147483646 w 166"/>
              <a:gd name="T15" fmla="*/ 2147483646 h 102"/>
              <a:gd name="T16" fmla="*/ 2147483646 w 166"/>
              <a:gd name="T17" fmla="*/ 2147483646 h 102"/>
              <a:gd name="T18" fmla="*/ 2147483646 w 166"/>
              <a:gd name="T19" fmla="*/ 2147483646 h 102"/>
              <a:gd name="T20" fmla="*/ 2147483646 w 166"/>
              <a:gd name="T21" fmla="*/ 2147483646 h 102"/>
              <a:gd name="T22" fmla="*/ 2147483646 w 166"/>
              <a:gd name="T23" fmla="*/ 2147483646 h 102"/>
              <a:gd name="T24" fmla="*/ 2147483646 w 166"/>
              <a:gd name="T25" fmla="*/ 2147483646 h 102"/>
              <a:gd name="T26" fmla="*/ 2147483646 w 166"/>
              <a:gd name="T27" fmla="*/ 2147483646 h 102"/>
              <a:gd name="T28" fmla="*/ 2147483646 w 166"/>
              <a:gd name="T29" fmla="*/ 2147483646 h 102"/>
              <a:gd name="T30" fmla="*/ 2147483646 w 166"/>
              <a:gd name="T31" fmla="*/ 2147483646 h 102"/>
              <a:gd name="T32" fmla="*/ 2147483646 w 166"/>
              <a:gd name="T33" fmla="*/ 2147483646 h 102"/>
              <a:gd name="T34" fmla="*/ 2147483646 w 166"/>
              <a:gd name="T35" fmla="*/ 2147483646 h 102"/>
              <a:gd name="T36" fmla="*/ 2147483646 w 166"/>
              <a:gd name="T37" fmla="*/ 2147483646 h 102"/>
              <a:gd name="T38" fmla="*/ 2147483646 w 166"/>
              <a:gd name="T39" fmla="*/ 2147483646 h 102"/>
              <a:gd name="T40" fmla="*/ 2147483646 w 166"/>
              <a:gd name="T41" fmla="*/ 2147483646 h 102"/>
              <a:gd name="T42" fmla="*/ 2147483646 w 166"/>
              <a:gd name="T43" fmla="*/ 2147483646 h 102"/>
              <a:gd name="T44" fmla="*/ 2147483646 w 166"/>
              <a:gd name="T45" fmla="*/ 2147483646 h 102"/>
              <a:gd name="T46" fmla="*/ 2147483646 w 166"/>
              <a:gd name="T47" fmla="*/ 2147483646 h 102"/>
              <a:gd name="T48" fmla="*/ 2147483646 w 166"/>
              <a:gd name="T49" fmla="*/ 2147483646 h 102"/>
              <a:gd name="T50" fmla="*/ 2147483646 w 166"/>
              <a:gd name="T51" fmla="*/ 2147483646 h 102"/>
              <a:gd name="T52" fmla="*/ 2147483646 w 166"/>
              <a:gd name="T53" fmla="*/ 2147483646 h 102"/>
              <a:gd name="T54" fmla="*/ 2147483646 w 166"/>
              <a:gd name="T55" fmla="*/ 2147483646 h 102"/>
              <a:gd name="T56" fmla="*/ 2147483646 w 166"/>
              <a:gd name="T57" fmla="*/ 2147483646 h 102"/>
              <a:gd name="T58" fmla="*/ 2147483646 w 166"/>
              <a:gd name="T59" fmla="*/ 2147483646 h 102"/>
              <a:gd name="T60" fmla="*/ 2147483646 w 166"/>
              <a:gd name="T61" fmla="*/ 2147483646 h 102"/>
              <a:gd name="T62" fmla="*/ 2147483646 w 166"/>
              <a:gd name="T63" fmla="*/ 2147483646 h 102"/>
              <a:gd name="T64" fmla="*/ 2147483646 w 166"/>
              <a:gd name="T65" fmla="*/ 2147483646 h 102"/>
              <a:gd name="T66" fmla="*/ 2147483646 w 166"/>
              <a:gd name="T67" fmla="*/ 2147483646 h 102"/>
              <a:gd name="T68" fmla="*/ 2147483646 w 166"/>
              <a:gd name="T69" fmla="*/ 2147483646 h 102"/>
              <a:gd name="T70" fmla="*/ 2147483646 w 166"/>
              <a:gd name="T71" fmla="*/ 2147483646 h 102"/>
              <a:gd name="T72" fmla="*/ 2147483646 w 166"/>
              <a:gd name="T73" fmla="*/ 2147483646 h 102"/>
              <a:gd name="T74" fmla="*/ 0 w 166"/>
              <a:gd name="T75" fmla="*/ 2147483646 h 102"/>
              <a:gd name="T76" fmla="*/ 0 w 166"/>
              <a:gd name="T77" fmla="*/ 2147483646 h 102"/>
              <a:gd name="T78" fmla="*/ 2147483646 w 166"/>
              <a:gd name="T79" fmla="*/ 2147483646 h 102"/>
              <a:gd name="T80" fmla="*/ 2147483646 w 166"/>
              <a:gd name="T81" fmla="*/ 2147483646 h 102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66" h="102">
                <a:moveTo>
                  <a:pt x="166" y="25"/>
                </a:moveTo>
                <a:lnTo>
                  <a:pt x="48" y="9"/>
                </a:lnTo>
                <a:lnTo>
                  <a:pt x="48" y="3"/>
                </a:lnTo>
                <a:lnTo>
                  <a:pt x="45" y="2"/>
                </a:lnTo>
                <a:lnTo>
                  <a:pt x="45" y="8"/>
                </a:lnTo>
                <a:lnTo>
                  <a:pt x="45" y="54"/>
                </a:lnTo>
                <a:lnTo>
                  <a:pt x="45" y="99"/>
                </a:lnTo>
                <a:lnTo>
                  <a:pt x="48" y="102"/>
                </a:lnTo>
                <a:lnTo>
                  <a:pt x="48" y="55"/>
                </a:lnTo>
                <a:lnTo>
                  <a:pt x="48" y="9"/>
                </a:lnTo>
                <a:lnTo>
                  <a:pt x="47" y="9"/>
                </a:lnTo>
                <a:lnTo>
                  <a:pt x="45" y="9"/>
                </a:lnTo>
                <a:lnTo>
                  <a:pt x="45" y="8"/>
                </a:lnTo>
                <a:lnTo>
                  <a:pt x="36" y="7"/>
                </a:lnTo>
                <a:lnTo>
                  <a:pt x="36" y="0"/>
                </a:lnTo>
                <a:lnTo>
                  <a:pt x="36" y="7"/>
                </a:lnTo>
                <a:lnTo>
                  <a:pt x="36" y="12"/>
                </a:lnTo>
                <a:lnTo>
                  <a:pt x="36" y="18"/>
                </a:lnTo>
                <a:lnTo>
                  <a:pt x="37" y="22"/>
                </a:lnTo>
                <a:lnTo>
                  <a:pt x="37" y="29"/>
                </a:lnTo>
                <a:lnTo>
                  <a:pt x="37" y="34"/>
                </a:lnTo>
                <a:lnTo>
                  <a:pt x="39" y="40"/>
                </a:lnTo>
                <a:lnTo>
                  <a:pt x="36" y="37"/>
                </a:lnTo>
                <a:lnTo>
                  <a:pt x="34" y="25"/>
                </a:lnTo>
                <a:lnTo>
                  <a:pt x="34" y="10"/>
                </a:lnTo>
                <a:lnTo>
                  <a:pt x="32" y="10"/>
                </a:lnTo>
                <a:lnTo>
                  <a:pt x="32" y="13"/>
                </a:lnTo>
                <a:lnTo>
                  <a:pt x="31" y="14"/>
                </a:lnTo>
                <a:lnTo>
                  <a:pt x="31" y="15"/>
                </a:lnTo>
                <a:lnTo>
                  <a:pt x="30" y="15"/>
                </a:lnTo>
                <a:lnTo>
                  <a:pt x="28" y="18"/>
                </a:lnTo>
                <a:lnTo>
                  <a:pt x="26" y="18"/>
                </a:lnTo>
                <a:lnTo>
                  <a:pt x="25" y="18"/>
                </a:lnTo>
                <a:lnTo>
                  <a:pt x="16" y="18"/>
                </a:lnTo>
                <a:lnTo>
                  <a:pt x="18" y="15"/>
                </a:lnTo>
                <a:lnTo>
                  <a:pt x="18" y="14"/>
                </a:lnTo>
                <a:lnTo>
                  <a:pt x="20" y="13"/>
                </a:lnTo>
                <a:lnTo>
                  <a:pt x="20" y="10"/>
                </a:lnTo>
                <a:lnTo>
                  <a:pt x="20" y="9"/>
                </a:lnTo>
                <a:lnTo>
                  <a:pt x="20" y="7"/>
                </a:lnTo>
                <a:lnTo>
                  <a:pt x="18" y="9"/>
                </a:lnTo>
                <a:lnTo>
                  <a:pt x="16" y="8"/>
                </a:lnTo>
                <a:lnTo>
                  <a:pt x="15" y="8"/>
                </a:lnTo>
                <a:lnTo>
                  <a:pt x="15" y="9"/>
                </a:lnTo>
                <a:lnTo>
                  <a:pt x="15" y="10"/>
                </a:lnTo>
                <a:lnTo>
                  <a:pt x="15" y="12"/>
                </a:lnTo>
                <a:lnTo>
                  <a:pt x="15" y="13"/>
                </a:lnTo>
                <a:lnTo>
                  <a:pt x="15" y="14"/>
                </a:lnTo>
                <a:lnTo>
                  <a:pt x="16" y="14"/>
                </a:lnTo>
                <a:lnTo>
                  <a:pt x="16" y="13"/>
                </a:lnTo>
                <a:lnTo>
                  <a:pt x="18" y="13"/>
                </a:lnTo>
                <a:lnTo>
                  <a:pt x="18" y="12"/>
                </a:lnTo>
                <a:lnTo>
                  <a:pt x="18" y="10"/>
                </a:lnTo>
                <a:lnTo>
                  <a:pt x="18" y="9"/>
                </a:lnTo>
                <a:lnTo>
                  <a:pt x="18" y="10"/>
                </a:lnTo>
                <a:lnTo>
                  <a:pt x="15" y="9"/>
                </a:lnTo>
                <a:lnTo>
                  <a:pt x="16" y="8"/>
                </a:lnTo>
                <a:lnTo>
                  <a:pt x="14" y="7"/>
                </a:lnTo>
                <a:lnTo>
                  <a:pt x="12" y="7"/>
                </a:lnTo>
                <a:lnTo>
                  <a:pt x="12" y="9"/>
                </a:lnTo>
                <a:lnTo>
                  <a:pt x="12" y="13"/>
                </a:lnTo>
                <a:lnTo>
                  <a:pt x="12" y="15"/>
                </a:lnTo>
                <a:lnTo>
                  <a:pt x="12" y="19"/>
                </a:lnTo>
                <a:lnTo>
                  <a:pt x="16" y="18"/>
                </a:lnTo>
                <a:lnTo>
                  <a:pt x="14" y="19"/>
                </a:lnTo>
                <a:lnTo>
                  <a:pt x="12" y="19"/>
                </a:lnTo>
                <a:lnTo>
                  <a:pt x="14" y="19"/>
                </a:lnTo>
                <a:lnTo>
                  <a:pt x="14" y="33"/>
                </a:lnTo>
                <a:lnTo>
                  <a:pt x="15" y="45"/>
                </a:lnTo>
                <a:lnTo>
                  <a:pt x="18" y="58"/>
                </a:lnTo>
                <a:lnTo>
                  <a:pt x="21" y="70"/>
                </a:lnTo>
                <a:lnTo>
                  <a:pt x="25" y="82"/>
                </a:lnTo>
                <a:lnTo>
                  <a:pt x="9" y="83"/>
                </a:lnTo>
                <a:lnTo>
                  <a:pt x="6" y="66"/>
                </a:lnTo>
                <a:lnTo>
                  <a:pt x="2" y="49"/>
                </a:lnTo>
                <a:lnTo>
                  <a:pt x="0" y="31"/>
                </a:lnTo>
                <a:lnTo>
                  <a:pt x="0" y="10"/>
                </a:lnTo>
                <a:lnTo>
                  <a:pt x="0" y="26"/>
                </a:lnTo>
                <a:lnTo>
                  <a:pt x="1" y="40"/>
                </a:lnTo>
                <a:lnTo>
                  <a:pt x="2" y="53"/>
                </a:lnTo>
                <a:lnTo>
                  <a:pt x="6" y="65"/>
                </a:lnTo>
                <a:lnTo>
                  <a:pt x="8" y="78"/>
                </a:lnTo>
                <a:lnTo>
                  <a:pt x="14" y="8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90" name="Freeform 244"/>
          <p:cNvSpPr>
            <a:spLocks/>
          </p:cNvSpPr>
          <p:nvPr/>
        </p:nvSpPr>
        <p:spPr bwMode="auto">
          <a:xfrm>
            <a:off x="5883275" y="2549525"/>
            <a:ext cx="17463" cy="39688"/>
          </a:xfrm>
          <a:custGeom>
            <a:avLst/>
            <a:gdLst>
              <a:gd name="T0" fmla="*/ 2147483646 w 31"/>
              <a:gd name="T1" fmla="*/ 2147483646 h 77"/>
              <a:gd name="T2" fmla="*/ 2147483646 w 31"/>
              <a:gd name="T3" fmla="*/ 2147483646 h 77"/>
              <a:gd name="T4" fmla="*/ 2147483646 w 31"/>
              <a:gd name="T5" fmla="*/ 2147483646 h 77"/>
              <a:gd name="T6" fmla="*/ 2147483646 w 31"/>
              <a:gd name="T7" fmla="*/ 2147483646 h 77"/>
              <a:gd name="T8" fmla="*/ 2147483646 w 31"/>
              <a:gd name="T9" fmla="*/ 2147483646 h 77"/>
              <a:gd name="T10" fmla="*/ 2147483646 w 31"/>
              <a:gd name="T11" fmla="*/ 2147483646 h 77"/>
              <a:gd name="T12" fmla="*/ 2147483646 w 31"/>
              <a:gd name="T13" fmla="*/ 2147483646 h 77"/>
              <a:gd name="T14" fmla="*/ 0 w 31"/>
              <a:gd name="T15" fmla="*/ 2147483646 h 77"/>
              <a:gd name="T16" fmla="*/ 0 w 31"/>
              <a:gd name="T17" fmla="*/ 0 h 77"/>
              <a:gd name="T18" fmla="*/ 2147483646 w 31"/>
              <a:gd name="T19" fmla="*/ 0 h 77"/>
              <a:gd name="T20" fmla="*/ 2147483646 w 31"/>
              <a:gd name="T21" fmla="*/ 0 h 77"/>
              <a:gd name="T22" fmla="*/ 2147483646 w 31"/>
              <a:gd name="T23" fmla="*/ 0 h 77"/>
              <a:gd name="T24" fmla="*/ 2147483646 w 31"/>
              <a:gd name="T25" fmla="*/ 0 h 77"/>
              <a:gd name="T26" fmla="*/ 2147483646 w 31"/>
              <a:gd name="T27" fmla="*/ 2147483646 h 77"/>
              <a:gd name="T28" fmla="*/ 2147483646 w 31"/>
              <a:gd name="T29" fmla="*/ 2147483646 h 77"/>
              <a:gd name="T30" fmla="*/ 2147483646 w 31"/>
              <a:gd name="T31" fmla="*/ 2147483646 h 77"/>
              <a:gd name="T32" fmla="*/ 2147483646 w 31"/>
              <a:gd name="T33" fmla="*/ 2147483646 h 77"/>
              <a:gd name="T34" fmla="*/ 2147483646 w 31"/>
              <a:gd name="T35" fmla="*/ 0 h 7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31" h="77">
                <a:moveTo>
                  <a:pt x="31" y="77"/>
                </a:moveTo>
                <a:lnTo>
                  <a:pt x="30" y="72"/>
                </a:lnTo>
                <a:lnTo>
                  <a:pt x="25" y="58"/>
                </a:lnTo>
                <a:lnTo>
                  <a:pt x="20" y="42"/>
                </a:lnTo>
                <a:lnTo>
                  <a:pt x="18" y="26"/>
                </a:lnTo>
                <a:lnTo>
                  <a:pt x="17" y="8"/>
                </a:lnTo>
                <a:lnTo>
                  <a:pt x="11" y="11"/>
                </a:lnTo>
                <a:lnTo>
                  <a:pt x="0" y="12"/>
                </a:lnTo>
                <a:lnTo>
                  <a:pt x="0" y="0"/>
                </a:lnTo>
                <a:lnTo>
                  <a:pt x="11" y="0"/>
                </a:lnTo>
                <a:lnTo>
                  <a:pt x="12" y="0"/>
                </a:lnTo>
                <a:lnTo>
                  <a:pt x="14" y="0"/>
                </a:lnTo>
                <a:lnTo>
                  <a:pt x="16" y="0"/>
                </a:lnTo>
                <a:lnTo>
                  <a:pt x="17" y="1"/>
                </a:lnTo>
                <a:lnTo>
                  <a:pt x="18" y="2"/>
                </a:lnTo>
                <a:lnTo>
                  <a:pt x="18" y="3"/>
                </a:lnTo>
                <a:lnTo>
                  <a:pt x="17" y="1"/>
                </a:lnTo>
                <a:lnTo>
                  <a:pt x="14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91" name="Freeform 245"/>
          <p:cNvSpPr>
            <a:spLocks/>
          </p:cNvSpPr>
          <p:nvPr/>
        </p:nvSpPr>
        <p:spPr bwMode="auto">
          <a:xfrm>
            <a:off x="5895975" y="2565400"/>
            <a:ext cx="4763" cy="20638"/>
          </a:xfrm>
          <a:custGeom>
            <a:avLst/>
            <a:gdLst>
              <a:gd name="T0" fmla="*/ 0 w 9"/>
              <a:gd name="T1" fmla="*/ 0 h 40"/>
              <a:gd name="T2" fmla="*/ 2147483646 w 9"/>
              <a:gd name="T3" fmla="*/ 2147483646 h 40"/>
              <a:gd name="T4" fmla="*/ 2147483646 w 9"/>
              <a:gd name="T5" fmla="*/ 2147483646 h 40"/>
              <a:gd name="T6" fmla="*/ 2147483646 w 9"/>
              <a:gd name="T7" fmla="*/ 2147483646 h 40"/>
              <a:gd name="T8" fmla="*/ 2147483646 w 9"/>
              <a:gd name="T9" fmla="*/ 2147483646 h 40"/>
              <a:gd name="T10" fmla="*/ 2147483646 w 9"/>
              <a:gd name="T11" fmla="*/ 2147483646 h 40"/>
              <a:gd name="T12" fmla="*/ 2147483646 w 9"/>
              <a:gd name="T13" fmla="*/ 2147483646 h 40"/>
              <a:gd name="T14" fmla="*/ 2147483646 w 9"/>
              <a:gd name="T15" fmla="*/ 2147483646 h 40"/>
              <a:gd name="T16" fmla="*/ 2147483646 w 9"/>
              <a:gd name="T17" fmla="*/ 2147483646 h 40"/>
              <a:gd name="T18" fmla="*/ 2147483646 w 9"/>
              <a:gd name="T19" fmla="*/ 2147483646 h 40"/>
              <a:gd name="T20" fmla="*/ 2147483646 w 9"/>
              <a:gd name="T21" fmla="*/ 2147483646 h 4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9" h="40">
                <a:moveTo>
                  <a:pt x="0" y="0"/>
                </a:moveTo>
                <a:lnTo>
                  <a:pt x="1" y="15"/>
                </a:lnTo>
                <a:lnTo>
                  <a:pt x="4" y="25"/>
                </a:lnTo>
                <a:lnTo>
                  <a:pt x="8" y="35"/>
                </a:lnTo>
                <a:lnTo>
                  <a:pt x="9" y="40"/>
                </a:lnTo>
                <a:lnTo>
                  <a:pt x="9" y="28"/>
                </a:lnTo>
                <a:lnTo>
                  <a:pt x="8" y="23"/>
                </a:lnTo>
                <a:lnTo>
                  <a:pt x="7" y="18"/>
                </a:lnTo>
                <a:lnTo>
                  <a:pt x="4" y="15"/>
                </a:lnTo>
                <a:lnTo>
                  <a:pt x="4" y="8"/>
                </a:lnTo>
                <a:lnTo>
                  <a:pt x="3" y="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92" name="Freeform 246"/>
          <p:cNvSpPr>
            <a:spLocks/>
          </p:cNvSpPr>
          <p:nvPr/>
        </p:nvSpPr>
        <p:spPr bwMode="auto">
          <a:xfrm>
            <a:off x="5900738" y="2573338"/>
            <a:ext cx="71437" cy="80962"/>
          </a:xfrm>
          <a:custGeom>
            <a:avLst/>
            <a:gdLst>
              <a:gd name="T0" fmla="*/ 0 w 137"/>
              <a:gd name="T1" fmla="*/ 0 h 152"/>
              <a:gd name="T2" fmla="*/ 0 w 137"/>
              <a:gd name="T3" fmla="*/ 2147483646 h 152"/>
              <a:gd name="T4" fmla="*/ 2147483646 w 137"/>
              <a:gd name="T5" fmla="*/ 2147483646 h 152"/>
              <a:gd name="T6" fmla="*/ 2147483646 w 137"/>
              <a:gd name="T7" fmla="*/ 2147483646 h 152"/>
              <a:gd name="T8" fmla="*/ 2147483646 w 137"/>
              <a:gd name="T9" fmla="*/ 2147483646 h 152"/>
              <a:gd name="T10" fmla="*/ 2147483646 w 137"/>
              <a:gd name="T11" fmla="*/ 2147483646 h 152"/>
              <a:gd name="T12" fmla="*/ 2147483646 w 137"/>
              <a:gd name="T13" fmla="*/ 2147483646 h 152"/>
              <a:gd name="T14" fmla="*/ 2147483646 w 137"/>
              <a:gd name="T15" fmla="*/ 2147483646 h 15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37" h="152">
                <a:moveTo>
                  <a:pt x="0" y="0"/>
                </a:moveTo>
                <a:lnTo>
                  <a:pt x="0" y="1"/>
                </a:lnTo>
                <a:lnTo>
                  <a:pt x="2" y="1"/>
                </a:lnTo>
                <a:lnTo>
                  <a:pt x="3" y="1"/>
                </a:lnTo>
                <a:lnTo>
                  <a:pt x="121" y="16"/>
                </a:lnTo>
                <a:lnTo>
                  <a:pt x="129" y="152"/>
                </a:lnTo>
                <a:lnTo>
                  <a:pt x="137" y="145"/>
                </a:lnTo>
                <a:lnTo>
                  <a:pt x="133" y="1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93" name="Line 247"/>
          <p:cNvSpPr>
            <a:spLocks noChangeShapeType="1"/>
          </p:cNvSpPr>
          <p:nvPr/>
        </p:nvSpPr>
        <p:spPr bwMode="auto">
          <a:xfrm flipV="1">
            <a:off x="5978525" y="2628900"/>
            <a:ext cx="31750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94" name="Freeform 248"/>
          <p:cNvSpPr>
            <a:spLocks/>
          </p:cNvSpPr>
          <p:nvPr/>
        </p:nvSpPr>
        <p:spPr bwMode="auto">
          <a:xfrm>
            <a:off x="5900738" y="2620963"/>
            <a:ext cx="1587" cy="25400"/>
          </a:xfrm>
          <a:custGeom>
            <a:avLst/>
            <a:gdLst>
              <a:gd name="T0" fmla="*/ 2147483646 w 3"/>
              <a:gd name="T1" fmla="*/ 0 h 48"/>
              <a:gd name="T2" fmla="*/ 2147483646 w 3"/>
              <a:gd name="T3" fmla="*/ 2147483646 h 48"/>
              <a:gd name="T4" fmla="*/ 2147483646 w 3"/>
              <a:gd name="T5" fmla="*/ 2147483646 h 48"/>
              <a:gd name="T6" fmla="*/ 0 w 3"/>
              <a:gd name="T7" fmla="*/ 0 h 4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" h="48">
                <a:moveTo>
                  <a:pt x="3" y="0"/>
                </a:moveTo>
                <a:lnTo>
                  <a:pt x="3" y="48"/>
                </a:lnTo>
                <a:lnTo>
                  <a:pt x="1" y="44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95" name="Line 249"/>
          <p:cNvSpPr>
            <a:spLocks noChangeShapeType="1"/>
          </p:cNvSpPr>
          <p:nvPr/>
        </p:nvSpPr>
        <p:spPr bwMode="auto">
          <a:xfrm>
            <a:off x="5884863" y="2632075"/>
            <a:ext cx="1587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96" name="Freeform 250"/>
          <p:cNvSpPr>
            <a:spLocks/>
          </p:cNvSpPr>
          <p:nvPr/>
        </p:nvSpPr>
        <p:spPr bwMode="auto">
          <a:xfrm>
            <a:off x="5848350" y="2546350"/>
            <a:ext cx="15875" cy="30163"/>
          </a:xfrm>
          <a:custGeom>
            <a:avLst/>
            <a:gdLst>
              <a:gd name="T0" fmla="*/ 2147483646 w 29"/>
              <a:gd name="T1" fmla="*/ 2147483646 h 56"/>
              <a:gd name="T2" fmla="*/ 2147483646 w 29"/>
              <a:gd name="T3" fmla="*/ 2147483646 h 56"/>
              <a:gd name="T4" fmla="*/ 2147483646 w 29"/>
              <a:gd name="T5" fmla="*/ 2147483646 h 56"/>
              <a:gd name="T6" fmla="*/ 2147483646 w 29"/>
              <a:gd name="T7" fmla="*/ 2147483646 h 56"/>
              <a:gd name="T8" fmla="*/ 2147483646 w 29"/>
              <a:gd name="T9" fmla="*/ 2147483646 h 56"/>
              <a:gd name="T10" fmla="*/ 2147483646 w 29"/>
              <a:gd name="T11" fmla="*/ 2147483646 h 56"/>
              <a:gd name="T12" fmla="*/ 2147483646 w 29"/>
              <a:gd name="T13" fmla="*/ 2147483646 h 56"/>
              <a:gd name="T14" fmla="*/ 2147483646 w 29"/>
              <a:gd name="T15" fmla="*/ 2147483646 h 56"/>
              <a:gd name="T16" fmla="*/ 2147483646 w 29"/>
              <a:gd name="T17" fmla="*/ 2147483646 h 56"/>
              <a:gd name="T18" fmla="*/ 2147483646 w 29"/>
              <a:gd name="T19" fmla="*/ 2147483646 h 56"/>
              <a:gd name="T20" fmla="*/ 2147483646 w 29"/>
              <a:gd name="T21" fmla="*/ 2147483646 h 56"/>
              <a:gd name="T22" fmla="*/ 2147483646 w 29"/>
              <a:gd name="T23" fmla="*/ 2147483646 h 56"/>
              <a:gd name="T24" fmla="*/ 2147483646 w 29"/>
              <a:gd name="T25" fmla="*/ 2147483646 h 56"/>
              <a:gd name="T26" fmla="*/ 2147483646 w 29"/>
              <a:gd name="T27" fmla="*/ 2147483646 h 56"/>
              <a:gd name="T28" fmla="*/ 2147483646 w 29"/>
              <a:gd name="T29" fmla="*/ 2147483646 h 56"/>
              <a:gd name="T30" fmla="*/ 2147483646 w 29"/>
              <a:gd name="T31" fmla="*/ 2147483646 h 56"/>
              <a:gd name="T32" fmla="*/ 2147483646 w 29"/>
              <a:gd name="T33" fmla="*/ 0 h 56"/>
              <a:gd name="T34" fmla="*/ 2147483646 w 29"/>
              <a:gd name="T35" fmla="*/ 2147483646 h 56"/>
              <a:gd name="T36" fmla="*/ 2147483646 w 29"/>
              <a:gd name="T37" fmla="*/ 2147483646 h 56"/>
              <a:gd name="T38" fmla="*/ 2147483646 w 29"/>
              <a:gd name="T39" fmla="*/ 2147483646 h 56"/>
              <a:gd name="T40" fmla="*/ 2147483646 w 29"/>
              <a:gd name="T41" fmla="*/ 2147483646 h 56"/>
              <a:gd name="T42" fmla="*/ 2147483646 w 29"/>
              <a:gd name="T43" fmla="*/ 2147483646 h 56"/>
              <a:gd name="T44" fmla="*/ 2147483646 w 29"/>
              <a:gd name="T45" fmla="*/ 2147483646 h 56"/>
              <a:gd name="T46" fmla="*/ 2147483646 w 29"/>
              <a:gd name="T47" fmla="*/ 2147483646 h 56"/>
              <a:gd name="T48" fmla="*/ 0 w 29"/>
              <a:gd name="T49" fmla="*/ 2147483646 h 56"/>
              <a:gd name="T50" fmla="*/ 0 w 29"/>
              <a:gd name="T51" fmla="*/ 2147483646 h 56"/>
              <a:gd name="T52" fmla="*/ 2147483646 w 29"/>
              <a:gd name="T53" fmla="*/ 2147483646 h 56"/>
              <a:gd name="T54" fmla="*/ 2147483646 w 29"/>
              <a:gd name="T55" fmla="*/ 2147483646 h 56"/>
              <a:gd name="T56" fmla="*/ 2147483646 w 29"/>
              <a:gd name="T57" fmla="*/ 2147483646 h 56"/>
              <a:gd name="T58" fmla="*/ 2147483646 w 29"/>
              <a:gd name="T59" fmla="*/ 2147483646 h 56"/>
              <a:gd name="T60" fmla="*/ 2147483646 w 29"/>
              <a:gd name="T61" fmla="*/ 2147483646 h 56"/>
              <a:gd name="T62" fmla="*/ 2147483646 w 29"/>
              <a:gd name="T63" fmla="*/ 2147483646 h 56"/>
              <a:gd name="T64" fmla="*/ 2147483646 w 29"/>
              <a:gd name="T65" fmla="*/ 2147483646 h 5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29" h="56">
                <a:moveTo>
                  <a:pt x="13" y="50"/>
                </a:moveTo>
                <a:lnTo>
                  <a:pt x="4" y="55"/>
                </a:lnTo>
                <a:lnTo>
                  <a:pt x="1" y="56"/>
                </a:lnTo>
                <a:lnTo>
                  <a:pt x="1" y="54"/>
                </a:lnTo>
                <a:lnTo>
                  <a:pt x="7" y="51"/>
                </a:lnTo>
                <a:lnTo>
                  <a:pt x="8" y="51"/>
                </a:lnTo>
                <a:lnTo>
                  <a:pt x="7" y="51"/>
                </a:lnTo>
                <a:lnTo>
                  <a:pt x="13" y="49"/>
                </a:lnTo>
                <a:lnTo>
                  <a:pt x="13" y="50"/>
                </a:lnTo>
                <a:lnTo>
                  <a:pt x="17" y="42"/>
                </a:lnTo>
                <a:lnTo>
                  <a:pt x="22" y="34"/>
                </a:lnTo>
                <a:lnTo>
                  <a:pt x="25" y="24"/>
                </a:lnTo>
                <a:lnTo>
                  <a:pt x="26" y="15"/>
                </a:lnTo>
                <a:lnTo>
                  <a:pt x="29" y="5"/>
                </a:lnTo>
                <a:lnTo>
                  <a:pt x="18" y="6"/>
                </a:lnTo>
                <a:lnTo>
                  <a:pt x="20" y="3"/>
                </a:lnTo>
                <a:lnTo>
                  <a:pt x="20" y="0"/>
                </a:lnTo>
                <a:lnTo>
                  <a:pt x="18" y="6"/>
                </a:lnTo>
                <a:lnTo>
                  <a:pt x="18" y="11"/>
                </a:lnTo>
                <a:lnTo>
                  <a:pt x="16" y="16"/>
                </a:lnTo>
                <a:lnTo>
                  <a:pt x="14" y="19"/>
                </a:lnTo>
                <a:lnTo>
                  <a:pt x="11" y="24"/>
                </a:lnTo>
                <a:lnTo>
                  <a:pt x="7" y="29"/>
                </a:lnTo>
                <a:lnTo>
                  <a:pt x="2" y="31"/>
                </a:lnTo>
                <a:lnTo>
                  <a:pt x="0" y="34"/>
                </a:lnTo>
                <a:lnTo>
                  <a:pt x="0" y="32"/>
                </a:lnTo>
                <a:lnTo>
                  <a:pt x="2" y="30"/>
                </a:lnTo>
                <a:lnTo>
                  <a:pt x="7" y="28"/>
                </a:lnTo>
                <a:lnTo>
                  <a:pt x="11" y="23"/>
                </a:lnTo>
                <a:lnTo>
                  <a:pt x="13" y="18"/>
                </a:lnTo>
                <a:lnTo>
                  <a:pt x="16" y="15"/>
                </a:lnTo>
                <a:lnTo>
                  <a:pt x="17" y="10"/>
                </a:lnTo>
                <a:lnTo>
                  <a:pt x="18" y="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97" name="Freeform 251"/>
          <p:cNvSpPr>
            <a:spLocks/>
          </p:cNvSpPr>
          <p:nvPr/>
        </p:nvSpPr>
        <p:spPr bwMode="auto">
          <a:xfrm>
            <a:off x="5857875" y="2566988"/>
            <a:ext cx="1588" cy="1587"/>
          </a:xfrm>
          <a:custGeom>
            <a:avLst/>
            <a:gdLst>
              <a:gd name="T0" fmla="*/ 2147483646 w 2"/>
              <a:gd name="T1" fmla="*/ 0 h 3"/>
              <a:gd name="T2" fmla="*/ 0 w 2"/>
              <a:gd name="T3" fmla="*/ 0 h 3"/>
              <a:gd name="T4" fmla="*/ 0 w 2"/>
              <a:gd name="T5" fmla="*/ 2147483646 h 3"/>
              <a:gd name="T6" fmla="*/ 0 w 2"/>
              <a:gd name="T7" fmla="*/ 2147483646 h 3"/>
              <a:gd name="T8" fmla="*/ 2147483646 w 2"/>
              <a:gd name="T9" fmla="*/ 2147483646 h 3"/>
              <a:gd name="T10" fmla="*/ 2147483646 w 2"/>
              <a:gd name="T11" fmla="*/ 2147483646 h 3"/>
              <a:gd name="T12" fmla="*/ 2147483646 w 2"/>
              <a:gd name="T13" fmla="*/ 2147483646 h 3"/>
              <a:gd name="T14" fmla="*/ 2147483646 w 2"/>
              <a:gd name="T15" fmla="*/ 2147483646 h 3"/>
              <a:gd name="T16" fmla="*/ 2147483646 w 2"/>
              <a:gd name="T17" fmla="*/ 0 h 3"/>
              <a:gd name="T18" fmla="*/ 0 w 2"/>
              <a:gd name="T19" fmla="*/ 0 h 3"/>
              <a:gd name="T20" fmla="*/ 0 w 2"/>
              <a:gd name="T21" fmla="*/ 2147483646 h 3"/>
              <a:gd name="T22" fmla="*/ 2147483646 w 2"/>
              <a:gd name="T23" fmla="*/ 2147483646 h 3"/>
              <a:gd name="T24" fmla="*/ 2147483646 w 2"/>
              <a:gd name="T25" fmla="*/ 2147483646 h 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3"/>
                </a:lnTo>
                <a:lnTo>
                  <a:pt x="1" y="3"/>
                </a:lnTo>
                <a:lnTo>
                  <a:pt x="2" y="3"/>
                </a:lnTo>
                <a:lnTo>
                  <a:pt x="2" y="1"/>
                </a:lnTo>
                <a:lnTo>
                  <a:pt x="1" y="1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2" y="1"/>
                </a:lnTo>
                <a:lnTo>
                  <a:pt x="1" y="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98" name="Freeform 252"/>
          <p:cNvSpPr>
            <a:spLocks/>
          </p:cNvSpPr>
          <p:nvPr/>
        </p:nvSpPr>
        <p:spPr bwMode="auto">
          <a:xfrm>
            <a:off x="5810250" y="2566988"/>
            <a:ext cx="42863" cy="12700"/>
          </a:xfrm>
          <a:custGeom>
            <a:avLst/>
            <a:gdLst>
              <a:gd name="T0" fmla="*/ 2147483646 w 79"/>
              <a:gd name="T1" fmla="*/ 2147483646 h 24"/>
              <a:gd name="T2" fmla="*/ 2147483646 w 79"/>
              <a:gd name="T3" fmla="*/ 2147483646 h 24"/>
              <a:gd name="T4" fmla="*/ 2147483646 w 79"/>
              <a:gd name="T5" fmla="*/ 2147483646 h 24"/>
              <a:gd name="T6" fmla="*/ 2147483646 w 79"/>
              <a:gd name="T7" fmla="*/ 2147483646 h 24"/>
              <a:gd name="T8" fmla="*/ 2147483646 w 79"/>
              <a:gd name="T9" fmla="*/ 2147483646 h 24"/>
              <a:gd name="T10" fmla="*/ 2147483646 w 79"/>
              <a:gd name="T11" fmla="*/ 2147483646 h 24"/>
              <a:gd name="T12" fmla="*/ 2147483646 w 79"/>
              <a:gd name="T13" fmla="*/ 2147483646 h 24"/>
              <a:gd name="T14" fmla="*/ 2147483646 w 79"/>
              <a:gd name="T15" fmla="*/ 2147483646 h 24"/>
              <a:gd name="T16" fmla="*/ 2147483646 w 79"/>
              <a:gd name="T17" fmla="*/ 2147483646 h 24"/>
              <a:gd name="T18" fmla="*/ 2147483646 w 79"/>
              <a:gd name="T19" fmla="*/ 2147483646 h 24"/>
              <a:gd name="T20" fmla="*/ 2147483646 w 79"/>
              <a:gd name="T21" fmla="*/ 2147483646 h 24"/>
              <a:gd name="T22" fmla="*/ 2147483646 w 79"/>
              <a:gd name="T23" fmla="*/ 2147483646 h 24"/>
              <a:gd name="T24" fmla="*/ 2147483646 w 79"/>
              <a:gd name="T25" fmla="*/ 2147483646 h 24"/>
              <a:gd name="T26" fmla="*/ 2147483646 w 79"/>
              <a:gd name="T27" fmla="*/ 2147483646 h 24"/>
              <a:gd name="T28" fmla="*/ 2147483646 w 79"/>
              <a:gd name="T29" fmla="*/ 2147483646 h 24"/>
              <a:gd name="T30" fmla="*/ 2147483646 w 79"/>
              <a:gd name="T31" fmla="*/ 2147483646 h 24"/>
              <a:gd name="T32" fmla="*/ 2147483646 w 79"/>
              <a:gd name="T33" fmla="*/ 2147483646 h 24"/>
              <a:gd name="T34" fmla="*/ 2147483646 w 79"/>
              <a:gd name="T35" fmla="*/ 2147483646 h 24"/>
              <a:gd name="T36" fmla="*/ 2147483646 w 79"/>
              <a:gd name="T37" fmla="*/ 2147483646 h 24"/>
              <a:gd name="T38" fmla="*/ 2147483646 w 79"/>
              <a:gd name="T39" fmla="*/ 2147483646 h 24"/>
              <a:gd name="T40" fmla="*/ 2147483646 w 79"/>
              <a:gd name="T41" fmla="*/ 2147483646 h 24"/>
              <a:gd name="T42" fmla="*/ 2147483646 w 79"/>
              <a:gd name="T43" fmla="*/ 2147483646 h 24"/>
              <a:gd name="T44" fmla="*/ 2147483646 w 79"/>
              <a:gd name="T45" fmla="*/ 2147483646 h 24"/>
              <a:gd name="T46" fmla="*/ 2147483646 w 79"/>
              <a:gd name="T47" fmla="*/ 2147483646 h 24"/>
              <a:gd name="T48" fmla="*/ 2147483646 w 79"/>
              <a:gd name="T49" fmla="*/ 2147483646 h 24"/>
              <a:gd name="T50" fmla="*/ 2147483646 w 79"/>
              <a:gd name="T51" fmla="*/ 2147483646 h 24"/>
              <a:gd name="T52" fmla="*/ 2147483646 w 79"/>
              <a:gd name="T53" fmla="*/ 2147483646 h 24"/>
              <a:gd name="T54" fmla="*/ 2147483646 w 79"/>
              <a:gd name="T55" fmla="*/ 2147483646 h 24"/>
              <a:gd name="T56" fmla="*/ 2147483646 w 79"/>
              <a:gd name="T57" fmla="*/ 2147483646 h 24"/>
              <a:gd name="T58" fmla="*/ 2147483646 w 79"/>
              <a:gd name="T59" fmla="*/ 2147483646 h 24"/>
              <a:gd name="T60" fmla="*/ 2147483646 w 79"/>
              <a:gd name="T61" fmla="*/ 2147483646 h 24"/>
              <a:gd name="T62" fmla="*/ 2147483646 w 79"/>
              <a:gd name="T63" fmla="*/ 2147483646 h 24"/>
              <a:gd name="T64" fmla="*/ 2147483646 w 79"/>
              <a:gd name="T65" fmla="*/ 2147483646 h 24"/>
              <a:gd name="T66" fmla="*/ 2147483646 w 79"/>
              <a:gd name="T67" fmla="*/ 2147483646 h 24"/>
              <a:gd name="T68" fmla="*/ 0 w 79"/>
              <a:gd name="T69" fmla="*/ 0 h 24"/>
              <a:gd name="T70" fmla="*/ 0 w 79"/>
              <a:gd name="T71" fmla="*/ 2147483646 h 24"/>
              <a:gd name="T72" fmla="*/ 2147483646 w 79"/>
              <a:gd name="T73" fmla="*/ 2147483646 h 24"/>
              <a:gd name="T74" fmla="*/ 2147483646 w 79"/>
              <a:gd name="T75" fmla="*/ 2147483646 h 2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79" h="24">
                <a:moveTo>
                  <a:pt x="79" y="14"/>
                </a:moveTo>
                <a:lnTo>
                  <a:pt x="78" y="15"/>
                </a:lnTo>
                <a:lnTo>
                  <a:pt x="72" y="18"/>
                </a:lnTo>
                <a:lnTo>
                  <a:pt x="65" y="19"/>
                </a:lnTo>
                <a:lnTo>
                  <a:pt x="61" y="19"/>
                </a:lnTo>
                <a:lnTo>
                  <a:pt x="68" y="18"/>
                </a:lnTo>
                <a:lnTo>
                  <a:pt x="74" y="17"/>
                </a:lnTo>
                <a:lnTo>
                  <a:pt x="78" y="15"/>
                </a:lnTo>
                <a:lnTo>
                  <a:pt x="73" y="17"/>
                </a:lnTo>
                <a:lnTo>
                  <a:pt x="68" y="18"/>
                </a:lnTo>
                <a:lnTo>
                  <a:pt x="61" y="19"/>
                </a:lnTo>
                <a:lnTo>
                  <a:pt x="56" y="19"/>
                </a:lnTo>
                <a:lnTo>
                  <a:pt x="49" y="19"/>
                </a:lnTo>
                <a:lnTo>
                  <a:pt x="43" y="19"/>
                </a:lnTo>
                <a:lnTo>
                  <a:pt x="49" y="20"/>
                </a:lnTo>
                <a:lnTo>
                  <a:pt x="56" y="20"/>
                </a:lnTo>
                <a:lnTo>
                  <a:pt x="61" y="19"/>
                </a:lnTo>
                <a:lnTo>
                  <a:pt x="68" y="20"/>
                </a:lnTo>
                <a:lnTo>
                  <a:pt x="59" y="24"/>
                </a:lnTo>
                <a:lnTo>
                  <a:pt x="49" y="24"/>
                </a:lnTo>
                <a:lnTo>
                  <a:pt x="37" y="24"/>
                </a:lnTo>
                <a:lnTo>
                  <a:pt x="26" y="20"/>
                </a:lnTo>
                <a:lnTo>
                  <a:pt x="25" y="15"/>
                </a:lnTo>
                <a:lnTo>
                  <a:pt x="30" y="17"/>
                </a:lnTo>
                <a:lnTo>
                  <a:pt x="36" y="18"/>
                </a:lnTo>
                <a:lnTo>
                  <a:pt x="43" y="19"/>
                </a:lnTo>
                <a:lnTo>
                  <a:pt x="36" y="18"/>
                </a:lnTo>
                <a:lnTo>
                  <a:pt x="30" y="17"/>
                </a:lnTo>
                <a:lnTo>
                  <a:pt x="23" y="14"/>
                </a:lnTo>
                <a:lnTo>
                  <a:pt x="19" y="13"/>
                </a:lnTo>
                <a:lnTo>
                  <a:pt x="12" y="7"/>
                </a:lnTo>
                <a:lnTo>
                  <a:pt x="19" y="12"/>
                </a:lnTo>
                <a:lnTo>
                  <a:pt x="12" y="7"/>
                </a:lnTo>
                <a:lnTo>
                  <a:pt x="6" y="4"/>
                </a:lnTo>
                <a:lnTo>
                  <a:pt x="0" y="0"/>
                </a:lnTo>
                <a:lnTo>
                  <a:pt x="0" y="1"/>
                </a:lnTo>
                <a:lnTo>
                  <a:pt x="7" y="5"/>
                </a:lnTo>
                <a:lnTo>
                  <a:pt x="12" y="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399" name="Freeform 253"/>
          <p:cNvSpPr>
            <a:spLocks/>
          </p:cNvSpPr>
          <p:nvPr/>
        </p:nvSpPr>
        <p:spPr bwMode="auto">
          <a:xfrm>
            <a:off x="5797550" y="2546350"/>
            <a:ext cx="11113" cy="23813"/>
          </a:xfrm>
          <a:custGeom>
            <a:avLst/>
            <a:gdLst>
              <a:gd name="T0" fmla="*/ 2147483646 w 21"/>
              <a:gd name="T1" fmla="*/ 2147483646 h 44"/>
              <a:gd name="T2" fmla="*/ 2147483646 w 21"/>
              <a:gd name="T3" fmla="*/ 2147483646 h 44"/>
              <a:gd name="T4" fmla="*/ 2147483646 w 21"/>
              <a:gd name="T5" fmla="*/ 2147483646 h 44"/>
              <a:gd name="T6" fmla="*/ 2147483646 w 21"/>
              <a:gd name="T7" fmla="*/ 2147483646 h 44"/>
              <a:gd name="T8" fmla="*/ 2147483646 w 21"/>
              <a:gd name="T9" fmla="*/ 2147483646 h 44"/>
              <a:gd name="T10" fmla="*/ 2147483646 w 21"/>
              <a:gd name="T11" fmla="*/ 2147483646 h 44"/>
              <a:gd name="T12" fmla="*/ 2147483646 w 21"/>
              <a:gd name="T13" fmla="*/ 2147483646 h 44"/>
              <a:gd name="T14" fmla="*/ 2147483646 w 21"/>
              <a:gd name="T15" fmla="*/ 2147483646 h 44"/>
              <a:gd name="T16" fmla="*/ 2147483646 w 21"/>
              <a:gd name="T17" fmla="*/ 2147483646 h 44"/>
              <a:gd name="T18" fmla="*/ 2147483646 w 21"/>
              <a:gd name="T19" fmla="*/ 2147483646 h 44"/>
              <a:gd name="T20" fmla="*/ 2147483646 w 21"/>
              <a:gd name="T21" fmla="*/ 2147483646 h 44"/>
              <a:gd name="T22" fmla="*/ 2147483646 w 21"/>
              <a:gd name="T23" fmla="*/ 2147483646 h 44"/>
              <a:gd name="T24" fmla="*/ 2147483646 w 21"/>
              <a:gd name="T25" fmla="*/ 2147483646 h 44"/>
              <a:gd name="T26" fmla="*/ 2147483646 w 21"/>
              <a:gd name="T27" fmla="*/ 2147483646 h 44"/>
              <a:gd name="T28" fmla="*/ 2147483646 w 21"/>
              <a:gd name="T29" fmla="*/ 2147483646 h 44"/>
              <a:gd name="T30" fmla="*/ 2147483646 w 21"/>
              <a:gd name="T31" fmla="*/ 2147483646 h 44"/>
              <a:gd name="T32" fmla="*/ 2147483646 w 21"/>
              <a:gd name="T33" fmla="*/ 2147483646 h 44"/>
              <a:gd name="T34" fmla="*/ 2147483646 w 21"/>
              <a:gd name="T35" fmla="*/ 2147483646 h 44"/>
              <a:gd name="T36" fmla="*/ 2147483646 w 21"/>
              <a:gd name="T37" fmla="*/ 2147483646 h 44"/>
              <a:gd name="T38" fmla="*/ 2147483646 w 21"/>
              <a:gd name="T39" fmla="*/ 2147483646 h 44"/>
              <a:gd name="T40" fmla="*/ 2147483646 w 21"/>
              <a:gd name="T41" fmla="*/ 2147483646 h 44"/>
              <a:gd name="T42" fmla="*/ 2147483646 w 21"/>
              <a:gd name="T43" fmla="*/ 2147483646 h 44"/>
              <a:gd name="T44" fmla="*/ 2147483646 w 21"/>
              <a:gd name="T45" fmla="*/ 2147483646 h 44"/>
              <a:gd name="T46" fmla="*/ 2147483646 w 21"/>
              <a:gd name="T47" fmla="*/ 0 h 44"/>
              <a:gd name="T48" fmla="*/ 0 w 21"/>
              <a:gd name="T49" fmla="*/ 0 h 44"/>
              <a:gd name="T50" fmla="*/ 2147483646 w 21"/>
              <a:gd name="T51" fmla="*/ 2147483646 h 4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1" h="44">
                <a:moveTo>
                  <a:pt x="17" y="44"/>
                </a:moveTo>
                <a:lnTo>
                  <a:pt x="7" y="36"/>
                </a:lnTo>
                <a:lnTo>
                  <a:pt x="15" y="30"/>
                </a:lnTo>
                <a:lnTo>
                  <a:pt x="20" y="33"/>
                </a:lnTo>
                <a:lnTo>
                  <a:pt x="15" y="30"/>
                </a:lnTo>
                <a:lnTo>
                  <a:pt x="13" y="24"/>
                </a:lnTo>
                <a:lnTo>
                  <a:pt x="15" y="30"/>
                </a:lnTo>
                <a:lnTo>
                  <a:pt x="20" y="31"/>
                </a:lnTo>
                <a:lnTo>
                  <a:pt x="21" y="31"/>
                </a:lnTo>
                <a:lnTo>
                  <a:pt x="20" y="31"/>
                </a:lnTo>
                <a:lnTo>
                  <a:pt x="21" y="29"/>
                </a:lnTo>
                <a:lnTo>
                  <a:pt x="20" y="30"/>
                </a:lnTo>
                <a:lnTo>
                  <a:pt x="20" y="31"/>
                </a:lnTo>
                <a:lnTo>
                  <a:pt x="13" y="24"/>
                </a:lnTo>
                <a:lnTo>
                  <a:pt x="7" y="18"/>
                </a:lnTo>
                <a:lnTo>
                  <a:pt x="13" y="24"/>
                </a:lnTo>
                <a:lnTo>
                  <a:pt x="7" y="18"/>
                </a:lnTo>
                <a:lnTo>
                  <a:pt x="3" y="12"/>
                </a:lnTo>
                <a:lnTo>
                  <a:pt x="7" y="18"/>
                </a:lnTo>
                <a:lnTo>
                  <a:pt x="3" y="12"/>
                </a:lnTo>
                <a:lnTo>
                  <a:pt x="2" y="6"/>
                </a:lnTo>
                <a:lnTo>
                  <a:pt x="3" y="12"/>
                </a:lnTo>
                <a:lnTo>
                  <a:pt x="2" y="6"/>
                </a:lnTo>
                <a:lnTo>
                  <a:pt x="1" y="0"/>
                </a:lnTo>
                <a:lnTo>
                  <a:pt x="0" y="0"/>
                </a:lnTo>
                <a:lnTo>
                  <a:pt x="2" y="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00" name="Freeform 254"/>
          <p:cNvSpPr>
            <a:spLocks/>
          </p:cNvSpPr>
          <p:nvPr/>
        </p:nvSpPr>
        <p:spPr bwMode="auto">
          <a:xfrm>
            <a:off x="5807075" y="2546350"/>
            <a:ext cx="41275" cy="20638"/>
          </a:xfrm>
          <a:custGeom>
            <a:avLst/>
            <a:gdLst>
              <a:gd name="T0" fmla="*/ 2147483646 w 78"/>
              <a:gd name="T1" fmla="*/ 2147483646 h 40"/>
              <a:gd name="T2" fmla="*/ 0 w 78"/>
              <a:gd name="T3" fmla="*/ 2147483646 h 40"/>
              <a:gd name="T4" fmla="*/ 2147483646 w 78"/>
              <a:gd name="T5" fmla="*/ 0 h 40"/>
              <a:gd name="T6" fmla="*/ 2147483646 w 78"/>
              <a:gd name="T7" fmla="*/ 2147483646 h 40"/>
              <a:gd name="T8" fmla="*/ 2147483646 w 78"/>
              <a:gd name="T9" fmla="*/ 2147483646 h 40"/>
              <a:gd name="T10" fmla="*/ 2147483646 w 78"/>
              <a:gd name="T11" fmla="*/ 2147483646 h 40"/>
              <a:gd name="T12" fmla="*/ 2147483646 w 78"/>
              <a:gd name="T13" fmla="*/ 2147483646 h 40"/>
              <a:gd name="T14" fmla="*/ 2147483646 w 78"/>
              <a:gd name="T15" fmla="*/ 2147483646 h 40"/>
              <a:gd name="T16" fmla="*/ 2147483646 w 78"/>
              <a:gd name="T17" fmla="*/ 2147483646 h 40"/>
              <a:gd name="T18" fmla="*/ 2147483646 w 78"/>
              <a:gd name="T19" fmla="*/ 2147483646 h 40"/>
              <a:gd name="T20" fmla="*/ 2147483646 w 78"/>
              <a:gd name="T21" fmla="*/ 2147483646 h 40"/>
              <a:gd name="T22" fmla="*/ 2147483646 w 78"/>
              <a:gd name="T23" fmla="*/ 2147483646 h 40"/>
              <a:gd name="T24" fmla="*/ 2147483646 w 78"/>
              <a:gd name="T25" fmla="*/ 2147483646 h 40"/>
              <a:gd name="T26" fmla="*/ 2147483646 w 78"/>
              <a:gd name="T27" fmla="*/ 2147483646 h 40"/>
              <a:gd name="T28" fmla="*/ 2147483646 w 78"/>
              <a:gd name="T29" fmla="*/ 2147483646 h 40"/>
              <a:gd name="T30" fmla="*/ 2147483646 w 78"/>
              <a:gd name="T31" fmla="*/ 2147483646 h 40"/>
              <a:gd name="T32" fmla="*/ 2147483646 w 78"/>
              <a:gd name="T33" fmla="*/ 2147483646 h 40"/>
              <a:gd name="T34" fmla="*/ 2147483646 w 78"/>
              <a:gd name="T35" fmla="*/ 2147483646 h 40"/>
              <a:gd name="T36" fmla="*/ 2147483646 w 78"/>
              <a:gd name="T37" fmla="*/ 2147483646 h 40"/>
              <a:gd name="T38" fmla="*/ 2147483646 w 78"/>
              <a:gd name="T39" fmla="*/ 0 h 40"/>
              <a:gd name="T40" fmla="*/ 2147483646 w 78"/>
              <a:gd name="T41" fmla="*/ 2147483646 h 40"/>
              <a:gd name="T42" fmla="*/ 2147483646 w 78"/>
              <a:gd name="T43" fmla="*/ 2147483646 h 40"/>
              <a:gd name="T44" fmla="*/ 2147483646 w 78"/>
              <a:gd name="T45" fmla="*/ 2147483646 h 40"/>
              <a:gd name="T46" fmla="*/ 2147483646 w 78"/>
              <a:gd name="T47" fmla="*/ 2147483646 h 40"/>
              <a:gd name="T48" fmla="*/ 2147483646 w 78"/>
              <a:gd name="T49" fmla="*/ 2147483646 h 40"/>
              <a:gd name="T50" fmla="*/ 2147483646 w 78"/>
              <a:gd name="T51" fmla="*/ 2147483646 h 40"/>
              <a:gd name="T52" fmla="*/ 2147483646 w 78"/>
              <a:gd name="T53" fmla="*/ 2147483646 h 40"/>
              <a:gd name="T54" fmla="*/ 2147483646 w 78"/>
              <a:gd name="T55" fmla="*/ 2147483646 h 40"/>
              <a:gd name="T56" fmla="*/ 2147483646 w 78"/>
              <a:gd name="T57" fmla="*/ 2147483646 h 40"/>
              <a:gd name="T58" fmla="*/ 2147483646 w 78"/>
              <a:gd name="T59" fmla="*/ 2147483646 h 40"/>
              <a:gd name="T60" fmla="*/ 2147483646 w 78"/>
              <a:gd name="T61" fmla="*/ 2147483646 h 40"/>
              <a:gd name="T62" fmla="*/ 2147483646 w 78"/>
              <a:gd name="T63" fmla="*/ 2147483646 h 40"/>
              <a:gd name="T64" fmla="*/ 2147483646 w 78"/>
              <a:gd name="T65" fmla="*/ 2147483646 h 40"/>
              <a:gd name="T66" fmla="*/ 2147483646 w 78"/>
              <a:gd name="T67" fmla="*/ 2147483646 h 40"/>
              <a:gd name="T68" fmla="*/ 2147483646 w 78"/>
              <a:gd name="T69" fmla="*/ 2147483646 h 40"/>
              <a:gd name="T70" fmla="*/ 2147483646 w 78"/>
              <a:gd name="T71" fmla="*/ 2147483646 h 40"/>
              <a:gd name="T72" fmla="*/ 2147483646 w 78"/>
              <a:gd name="T73" fmla="*/ 2147483646 h 40"/>
              <a:gd name="T74" fmla="*/ 2147483646 w 78"/>
              <a:gd name="T75" fmla="*/ 2147483646 h 40"/>
              <a:gd name="T76" fmla="*/ 2147483646 w 78"/>
              <a:gd name="T77" fmla="*/ 2147483646 h 40"/>
              <a:gd name="T78" fmla="*/ 2147483646 w 78"/>
              <a:gd name="T79" fmla="*/ 2147483646 h 40"/>
              <a:gd name="T80" fmla="*/ 2147483646 w 78"/>
              <a:gd name="T81" fmla="*/ 2147483646 h 40"/>
              <a:gd name="T82" fmla="*/ 2147483646 w 78"/>
              <a:gd name="T83" fmla="*/ 2147483646 h 40"/>
              <a:gd name="T84" fmla="*/ 2147483646 w 78"/>
              <a:gd name="T85" fmla="*/ 2147483646 h 40"/>
              <a:gd name="T86" fmla="*/ 2147483646 w 78"/>
              <a:gd name="T87" fmla="*/ 2147483646 h 40"/>
              <a:gd name="T88" fmla="*/ 2147483646 w 78"/>
              <a:gd name="T89" fmla="*/ 2147483646 h 40"/>
              <a:gd name="T90" fmla="*/ 2147483646 w 78"/>
              <a:gd name="T91" fmla="*/ 2147483646 h 40"/>
              <a:gd name="T92" fmla="*/ 2147483646 w 78"/>
              <a:gd name="T93" fmla="*/ 2147483646 h 40"/>
              <a:gd name="T94" fmla="*/ 2147483646 w 78"/>
              <a:gd name="T95" fmla="*/ 2147483646 h 40"/>
              <a:gd name="T96" fmla="*/ 2147483646 w 78"/>
              <a:gd name="T97" fmla="*/ 2147483646 h 40"/>
              <a:gd name="T98" fmla="*/ 2147483646 w 78"/>
              <a:gd name="T99" fmla="*/ 2147483646 h 40"/>
              <a:gd name="T100" fmla="*/ 2147483646 w 78"/>
              <a:gd name="T101" fmla="*/ 2147483646 h 40"/>
              <a:gd name="T102" fmla="*/ 2147483646 w 78"/>
              <a:gd name="T103" fmla="*/ 2147483646 h 40"/>
              <a:gd name="T104" fmla="*/ 2147483646 w 78"/>
              <a:gd name="T105" fmla="*/ 2147483646 h 40"/>
              <a:gd name="T106" fmla="*/ 2147483646 w 78"/>
              <a:gd name="T107" fmla="*/ 2147483646 h 40"/>
              <a:gd name="T108" fmla="*/ 2147483646 w 78"/>
              <a:gd name="T109" fmla="*/ 2147483646 h 40"/>
              <a:gd name="T110" fmla="*/ 2147483646 w 78"/>
              <a:gd name="T111" fmla="*/ 2147483646 h 40"/>
              <a:gd name="T112" fmla="*/ 2147483646 w 78"/>
              <a:gd name="T113" fmla="*/ 2147483646 h 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8" h="40">
                <a:moveTo>
                  <a:pt x="2" y="7"/>
                </a:moveTo>
                <a:lnTo>
                  <a:pt x="0" y="1"/>
                </a:lnTo>
                <a:lnTo>
                  <a:pt x="2" y="0"/>
                </a:lnTo>
                <a:lnTo>
                  <a:pt x="5" y="6"/>
                </a:lnTo>
                <a:lnTo>
                  <a:pt x="6" y="6"/>
                </a:lnTo>
                <a:lnTo>
                  <a:pt x="8" y="9"/>
                </a:lnTo>
                <a:lnTo>
                  <a:pt x="12" y="13"/>
                </a:lnTo>
                <a:lnTo>
                  <a:pt x="14" y="19"/>
                </a:lnTo>
                <a:lnTo>
                  <a:pt x="19" y="21"/>
                </a:lnTo>
                <a:lnTo>
                  <a:pt x="23" y="26"/>
                </a:lnTo>
                <a:lnTo>
                  <a:pt x="27" y="30"/>
                </a:lnTo>
                <a:lnTo>
                  <a:pt x="26" y="31"/>
                </a:lnTo>
                <a:lnTo>
                  <a:pt x="21" y="26"/>
                </a:lnTo>
                <a:lnTo>
                  <a:pt x="18" y="24"/>
                </a:lnTo>
                <a:lnTo>
                  <a:pt x="13" y="19"/>
                </a:lnTo>
                <a:lnTo>
                  <a:pt x="11" y="14"/>
                </a:lnTo>
                <a:lnTo>
                  <a:pt x="6" y="11"/>
                </a:lnTo>
                <a:lnTo>
                  <a:pt x="5" y="6"/>
                </a:lnTo>
                <a:lnTo>
                  <a:pt x="6" y="6"/>
                </a:lnTo>
                <a:lnTo>
                  <a:pt x="3" y="0"/>
                </a:lnTo>
                <a:lnTo>
                  <a:pt x="2" y="7"/>
                </a:lnTo>
                <a:lnTo>
                  <a:pt x="5" y="11"/>
                </a:lnTo>
                <a:lnTo>
                  <a:pt x="8" y="17"/>
                </a:lnTo>
                <a:lnTo>
                  <a:pt x="12" y="20"/>
                </a:lnTo>
                <a:lnTo>
                  <a:pt x="17" y="25"/>
                </a:lnTo>
                <a:lnTo>
                  <a:pt x="19" y="28"/>
                </a:lnTo>
                <a:lnTo>
                  <a:pt x="25" y="32"/>
                </a:lnTo>
                <a:lnTo>
                  <a:pt x="32" y="32"/>
                </a:lnTo>
                <a:lnTo>
                  <a:pt x="37" y="34"/>
                </a:lnTo>
                <a:lnTo>
                  <a:pt x="42" y="36"/>
                </a:lnTo>
                <a:lnTo>
                  <a:pt x="49" y="37"/>
                </a:lnTo>
                <a:lnTo>
                  <a:pt x="54" y="39"/>
                </a:lnTo>
                <a:lnTo>
                  <a:pt x="57" y="39"/>
                </a:lnTo>
                <a:lnTo>
                  <a:pt x="64" y="37"/>
                </a:lnTo>
                <a:lnTo>
                  <a:pt x="70" y="37"/>
                </a:lnTo>
                <a:lnTo>
                  <a:pt x="74" y="36"/>
                </a:lnTo>
                <a:lnTo>
                  <a:pt x="72" y="36"/>
                </a:lnTo>
                <a:lnTo>
                  <a:pt x="78" y="34"/>
                </a:lnTo>
                <a:lnTo>
                  <a:pt x="78" y="36"/>
                </a:lnTo>
                <a:lnTo>
                  <a:pt x="72" y="37"/>
                </a:lnTo>
                <a:lnTo>
                  <a:pt x="67" y="39"/>
                </a:lnTo>
                <a:lnTo>
                  <a:pt x="62" y="40"/>
                </a:lnTo>
                <a:lnTo>
                  <a:pt x="56" y="40"/>
                </a:lnTo>
                <a:lnTo>
                  <a:pt x="51" y="40"/>
                </a:lnTo>
                <a:lnTo>
                  <a:pt x="44" y="40"/>
                </a:lnTo>
                <a:lnTo>
                  <a:pt x="41" y="39"/>
                </a:lnTo>
                <a:lnTo>
                  <a:pt x="36" y="37"/>
                </a:lnTo>
                <a:lnTo>
                  <a:pt x="29" y="34"/>
                </a:lnTo>
                <a:lnTo>
                  <a:pt x="31" y="33"/>
                </a:lnTo>
                <a:lnTo>
                  <a:pt x="36" y="34"/>
                </a:lnTo>
                <a:lnTo>
                  <a:pt x="42" y="37"/>
                </a:lnTo>
                <a:lnTo>
                  <a:pt x="48" y="39"/>
                </a:lnTo>
                <a:lnTo>
                  <a:pt x="51" y="39"/>
                </a:lnTo>
                <a:lnTo>
                  <a:pt x="56" y="39"/>
                </a:lnTo>
                <a:lnTo>
                  <a:pt x="64" y="39"/>
                </a:lnTo>
                <a:lnTo>
                  <a:pt x="67" y="37"/>
                </a:lnTo>
                <a:lnTo>
                  <a:pt x="72" y="3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01" name="Line 255"/>
          <p:cNvSpPr>
            <a:spLocks noChangeShapeType="1"/>
          </p:cNvSpPr>
          <p:nvPr/>
        </p:nvSpPr>
        <p:spPr bwMode="auto">
          <a:xfrm flipV="1">
            <a:off x="5846763" y="2576513"/>
            <a:ext cx="3175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02" name="Freeform 256"/>
          <p:cNvSpPr>
            <a:spLocks/>
          </p:cNvSpPr>
          <p:nvPr/>
        </p:nvSpPr>
        <p:spPr bwMode="auto">
          <a:xfrm>
            <a:off x="5832475" y="2573338"/>
            <a:ext cx="1588" cy="1587"/>
          </a:xfrm>
          <a:custGeom>
            <a:avLst/>
            <a:gdLst>
              <a:gd name="T0" fmla="*/ 2147483646 w 2"/>
              <a:gd name="T1" fmla="*/ 2147483646 h 3"/>
              <a:gd name="T2" fmla="*/ 2147483646 w 2"/>
              <a:gd name="T3" fmla="*/ 2147483646 h 3"/>
              <a:gd name="T4" fmla="*/ 2147483646 w 2"/>
              <a:gd name="T5" fmla="*/ 0 h 3"/>
              <a:gd name="T6" fmla="*/ 2147483646 w 2"/>
              <a:gd name="T7" fmla="*/ 0 h 3"/>
              <a:gd name="T8" fmla="*/ 0 w 2"/>
              <a:gd name="T9" fmla="*/ 0 h 3"/>
              <a:gd name="T10" fmla="*/ 0 w 2"/>
              <a:gd name="T11" fmla="*/ 2147483646 h 3"/>
              <a:gd name="T12" fmla="*/ 0 w 2"/>
              <a:gd name="T13" fmla="*/ 2147483646 h 3"/>
              <a:gd name="T14" fmla="*/ 2147483646 w 2"/>
              <a:gd name="T15" fmla="*/ 2147483646 h 3"/>
              <a:gd name="T16" fmla="*/ 2147483646 w 2"/>
              <a:gd name="T17" fmla="*/ 2147483646 h 3"/>
              <a:gd name="T18" fmla="*/ 2147483646 w 2"/>
              <a:gd name="T19" fmla="*/ 2147483646 h 3"/>
              <a:gd name="T20" fmla="*/ 0 w 2"/>
              <a:gd name="T21" fmla="*/ 2147483646 h 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" h="3">
                <a:moveTo>
                  <a:pt x="2" y="3"/>
                </a:move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3"/>
                </a:lnTo>
                <a:lnTo>
                  <a:pt x="1" y="3"/>
                </a:lnTo>
                <a:lnTo>
                  <a:pt x="2" y="3"/>
                </a:lnTo>
                <a:lnTo>
                  <a:pt x="2" y="1"/>
                </a:lnTo>
                <a:lnTo>
                  <a:pt x="0" y="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03" name="Freeform 257"/>
          <p:cNvSpPr>
            <a:spLocks/>
          </p:cNvSpPr>
          <p:nvPr/>
        </p:nvSpPr>
        <p:spPr bwMode="auto">
          <a:xfrm>
            <a:off x="5807075" y="2562225"/>
            <a:ext cx="11113" cy="14288"/>
          </a:xfrm>
          <a:custGeom>
            <a:avLst/>
            <a:gdLst>
              <a:gd name="T0" fmla="*/ 2147483646 w 22"/>
              <a:gd name="T1" fmla="*/ 2147483646 h 27"/>
              <a:gd name="T2" fmla="*/ 2147483646 w 22"/>
              <a:gd name="T3" fmla="*/ 2147483646 h 27"/>
              <a:gd name="T4" fmla="*/ 0 w 22"/>
              <a:gd name="T5" fmla="*/ 2147483646 h 27"/>
              <a:gd name="T6" fmla="*/ 2147483646 w 22"/>
              <a:gd name="T7" fmla="*/ 2147483646 h 27"/>
              <a:gd name="T8" fmla="*/ 2147483646 w 22"/>
              <a:gd name="T9" fmla="*/ 2147483646 h 27"/>
              <a:gd name="T10" fmla="*/ 2147483646 w 22"/>
              <a:gd name="T11" fmla="*/ 2147483646 h 27"/>
              <a:gd name="T12" fmla="*/ 2147483646 w 22"/>
              <a:gd name="T13" fmla="*/ 2147483646 h 27"/>
              <a:gd name="T14" fmla="*/ 2147483646 w 22"/>
              <a:gd name="T15" fmla="*/ 2147483646 h 27"/>
              <a:gd name="T16" fmla="*/ 2147483646 w 22"/>
              <a:gd name="T17" fmla="*/ 0 h 27"/>
              <a:gd name="T18" fmla="*/ 2147483646 w 22"/>
              <a:gd name="T19" fmla="*/ 0 h 27"/>
              <a:gd name="T20" fmla="*/ 2147483646 w 22"/>
              <a:gd name="T21" fmla="*/ 0 h 27"/>
              <a:gd name="T22" fmla="*/ 2147483646 w 22"/>
              <a:gd name="T23" fmla="*/ 2147483646 h 27"/>
              <a:gd name="T24" fmla="*/ 2147483646 w 22"/>
              <a:gd name="T25" fmla="*/ 2147483646 h 27"/>
              <a:gd name="T26" fmla="*/ 2147483646 w 22"/>
              <a:gd name="T27" fmla="*/ 2147483646 h 27"/>
              <a:gd name="T28" fmla="*/ 2147483646 w 22"/>
              <a:gd name="T29" fmla="*/ 2147483646 h 27"/>
              <a:gd name="T30" fmla="*/ 2147483646 w 22"/>
              <a:gd name="T31" fmla="*/ 2147483646 h 27"/>
              <a:gd name="T32" fmla="*/ 2147483646 w 22"/>
              <a:gd name="T33" fmla="*/ 0 h 27"/>
              <a:gd name="T34" fmla="*/ 2147483646 w 22"/>
              <a:gd name="T35" fmla="*/ 0 h 2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2" h="27">
                <a:moveTo>
                  <a:pt x="22" y="27"/>
                </a:moveTo>
                <a:lnTo>
                  <a:pt x="12" y="22"/>
                </a:lnTo>
                <a:lnTo>
                  <a:pt x="0" y="15"/>
                </a:lnTo>
                <a:lnTo>
                  <a:pt x="7" y="10"/>
                </a:lnTo>
                <a:lnTo>
                  <a:pt x="3" y="4"/>
                </a:lnTo>
                <a:lnTo>
                  <a:pt x="7" y="9"/>
                </a:lnTo>
                <a:lnTo>
                  <a:pt x="4" y="2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1" y="0"/>
                </a:lnTo>
                <a:lnTo>
                  <a:pt x="1" y="1"/>
                </a:lnTo>
                <a:lnTo>
                  <a:pt x="3" y="1"/>
                </a:lnTo>
                <a:lnTo>
                  <a:pt x="1" y="1"/>
                </a:lnTo>
                <a:lnTo>
                  <a:pt x="4" y="1"/>
                </a:lnTo>
                <a:lnTo>
                  <a:pt x="4" y="2"/>
                </a:lnTo>
                <a:lnTo>
                  <a:pt x="4" y="0"/>
                </a:lnTo>
                <a:lnTo>
                  <a:pt x="3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04" name="Freeform 258"/>
          <p:cNvSpPr>
            <a:spLocks/>
          </p:cNvSpPr>
          <p:nvPr/>
        </p:nvSpPr>
        <p:spPr bwMode="auto">
          <a:xfrm>
            <a:off x="5789613" y="2549525"/>
            <a:ext cx="7937" cy="12700"/>
          </a:xfrm>
          <a:custGeom>
            <a:avLst/>
            <a:gdLst>
              <a:gd name="T0" fmla="*/ 2147483646 w 14"/>
              <a:gd name="T1" fmla="*/ 2147483646 h 22"/>
              <a:gd name="T2" fmla="*/ 2147483646 w 14"/>
              <a:gd name="T3" fmla="*/ 2147483646 h 22"/>
              <a:gd name="T4" fmla="*/ 0 w 14"/>
              <a:gd name="T5" fmla="*/ 0 h 2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" h="22">
                <a:moveTo>
                  <a:pt x="14" y="22"/>
                </a:moveTo>
                <a:lnTo>
                  <a:pt x="4" y="11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05" name="Freeform 259"/>
          <p:cNvSpPr>
            <a:spLocks/>
          </p:cNvSpPr>
          <p:nvPr/>
        </p:nvSpPr>
        <p:spPr bwMode="auto">
          <a:xfrm>
            <a:off x="5767388" y="2546350"/>
            <a:ext cx="20637" cy="42863"/>
          </a:xfrm>
          <a:custGeom>
            <a:avLst/>
            <a:gdLst>
              <a:gd name="T0" fmla="*/ 2147483646 w 39"/>
              <a:gd name="T1" fmla="*/ 2147483646 h 83"/>
              <a:gd name="T2" fmla="*/ 2147483646 w 39"/>
              <a:gd name="T3" fmla="*/ 2147483646 h 83"/>
              <a:gd name="T4" fmla="*/ 2147483646 w 39"/>
              <a:gd name="T5" fmla="*/ 2147483646 h 83"/>
              <a:gd name="T6" fmla="*/ 2147483646 w 39"/>
              <a:gd name="T7" fmla="*/ 2147483646 h 83"/>
              <a:gd name="T8" fmla="*/ 2147483646 w 39"/>
              <a:gd name="T9" fmla="*/ 2147483646 h 83"/>
              <a:gd name="T10" fmla="*/ 2147483646 w 39"/>
              <a:gd name="T11" fmla="*/ 2147483646 h 83"/>
              <a:gd name="T12" fmla="*/ 2147483646 w 39"/>
              <a:gd name="T13" fmla="*/ 2147483646 h 83"/>
              <a:gd name="T14" fmla="*/ 2147483646 w 39"/>
              <a:gd name="T15" fmla="*/ 2147483646 h 83"/>
              <a:gd name="T16" fmla="*/ 2147483646 w 39"/>
              <a:gd name="T17" fmla="*/ 2147483646 h 83"/>
              <a:gd name="T18" fmla="*/ 2147483646 w 39"/>
              <a:gd name="T19" fmla="*/ 2147483646 h 83"/>
              <a:gd name="T20" fmla="*/ 2147483646 w 39"/>
              <a:gd name="T21" fmla="*/ 2147483646 h 83"/>
              <a:gd name="T22" fmla="*/ 2147483646 w 39"/>
              <a:gd name="T23" fmla="*/ 2147483646 h 83"/>
              <a:gd name="T24" fmla="*/ 2147483646 w 39"/>
              <a:gd name="T25" fmla="*/ 2147483646 h 83"/>
              <a:gd name="T26" fmla="*/ 2147483646 w 39"/>
              <a:gd name="T27" fmla="*/ 2147483646 h 83"/>
              <a:gd name="T28" fmla="*/ 2147483646 w 39"/>
              <a:gd name="T29" fmla="*/ 2147483646 h 83"/>
              <a:gd name="T30" fmla="*/ 2147483646 w 39"/>
              <a:gd name="T31" fmla="*/ 2147483646 h 83"/>
              <a:gd name="T32" fmla="*/ 2147483646 w 39"/>
              <a:gd name="T33" fmla="*/ 2147483646 h 83"/>
              <a:gd name="T34" fmla="*/ 2147483646 w 39"/>
              <a:gd name="T35" fmla="*/ 2147483646 h 83"/>
              <a:gd name="T36" fmla="*/ 2147483646 w 39"/>
              <a:gd name="T37" fmla="*/ 2147483646 h 83"/>
              <a:gd name="T38" fmla="*/ 2147483646 w 39"/>
              <a:gd name="T39" fmla="*/ 2147483646 h 83"/>
              <a:gd name="T40" fmla="*/ 2147483646 w 39"/>
              <a:gd name="T41" fmla="*/ 2147483646 h 83"/>
              <a:gd name="T42" fmla="*/ 2147483646 w 39"/>
              <a:gd name="T43" fmla="*/ 2147483646 h 83"/>
              <a:gd name="T44" fmla="*/ 2147483646 w 39"/>
              <a:gd name="T45" fmla="*/ 2147483646 h 83"/>
              <a:gd name="T46" fmla="*/ 2147483646 w 39"/>
              <a:gd name="T47" fmla="*/ 2147483646 h 83"/>
              <a:gd name="T48" fmla="*/ 2147483646 w 39"/>
              <a:gd name="T49" fmla="*/ 2147483646 h 83"/>
              <a:gd name="T50" fmla="*/ 2147483646 w 39"/>
              <a:gd name="T51" fmla="*/ 2147483646 h 83"/>
              <a:gd name="T52" fmla="*/ 2147483646 w 39"/>
              <a:gd name="T53" fmla="*/ 2147483646 h 83"/>
              <a:gd name="T54" fmla="*/ 2147483646 w 39"/>
              <a:gd name="T55" fmla="*/ 2147483646 h 83"/>
              <a:gd name="T56" fmla="*/ 2147483646 w 39"/>
              <a:gd name="T57" fmla="*/ 2147483646 h 83"/>
              <a:gd name="T58" fmla="*/ 2147483646 w 39"/>
              <a:gd name="T59" fmla="*/ 2147483646 h 83"/>
              <a:gd name="T60" fmla="*/ 2147483646 w 39"/>
              <a:gd name="T61" fmla="*/ 2147483646 h 83"/>
              <a:gd name="T62" fmla="*/ 2147483646 w 39"/>
              <a:gd name="T63" fmla="*/ 2147483646 h 83"/>
              <a:gd name="T64" fmla="*/ 2147483646 w 39"/>
              <a:gd name="T65" fmla="*/ 2147483646 h 83"/>
              <a:gd name="T66" fmla="*/ 2147483646 w 39"/>
              <a:gd name="T67" fmla="*/ 2147483646 h 83"/>
              <a:gd name="T68" fmla="*/ 2147483646 w 39"/>
              <a:gd name="T69" fmla="*/ 2147483646 h 83"/>
              <a:gd name="T70" fmla="*/ 2147483646 w 39"/>
              <a:gd name="T71" fmla="*/ 2147483646 h 83"/>
              <a:gd name="T72" fmla="*/ 2147483646 w 39"/>
              <a:gd name="T73" fmla="*/ 2147483646 h 83"/>
              <a:gd name="T74" fmla="*/ 2147483646 w 39"/>
              <a:gd name="T75" fmla="*/ 2147483646 h 83"/>
              <a:gd name="T76" fmla="*/ 2147483646 w 39"/>
              <a:gd name="T77" fmla="*/ 2147483646 h 83"/>
              <a:gd name="T78" fmla="*/ 2147483646 w 39"/>
              <a:gd name="T79" fmla="*/ 2147483646 h 83"/>
              <a:gd name="T80" fmla="*/ 2147483646 w 39"/>
              <a:gd name="T81" fmla="*/ 2147483646 h 83"/>
              <a:gd name="T82" fmla="*/ 2147483646 w 39"/>
              <a:gd name="T83" fmla="*/ 2147483646 h 83"/>
              <a:gd name="T84" fmla="*/ 2147483646 w 39"/>
              <a:gd name="T85" fmla="*/ 2147483646 h 83"/>
              <a:gd name="T86" fmla="*/ 2147483646 w 39"/>
              <a:gd name="T87" fmla="*/ 2147483646 h 83"/>
              <a:gd name="T88" fmla="*/ 2147483646 w 39"/>
              <a:gd name="T89" fmla="*/ 2147483646 h 83"/>
              <a:gd name="T90" fmla="*/ 2147483646 w 39"/>
              <a:gd name="T91" fmla="*/ 2147483646 h 83"/>
              <a:gd name="T92" fmla="*/ 2147483646 w 39"/>
              <a:gd name="T93" fmla="*/ 2147483646 h 83"/>
              <a:gd name="T94" fmla="*/ 2147483646 w 39"/>
              <a:gd name="T95" fmla="*/ 2147483646 h 83"/>
              <a:gd name="T96" fmla="*/ 2147483646 w 39"/>
              <a:gd name="T97" fmla="*/ 2147483646 h 83"/>
              <a:gd name="T98" fmla="*/ 2147483646 w 39"/>
              <a:gd name="T99" fmla="*/ 2147483646 h 83"/>
              <a:gd name="T100" fmla="*/ 2147483646 w 39"/>
              <a:gd name="T101" fmla="*/ 2147483646 h 83"/>
              <a:gd name="T102" fmla="*/ 2147483646 w 39"/>
              <a:gd name="T103" fmla="*/ 2147483646 h 83"/>
              <a:gd name="T104" fmla="*/ 2147483646 w 39"/>
              <a:gd name="T105" fmla="*/ 2147483646 h 83"/>
              <a:gd name="T106" fmla="*/ 2147483646 w 39"/>
              <a:gd name="T107" fmla="*/ 2147483646 h 83"/>
              <a:gd name="T108" fmla="*/ 2147483646 w 39"/>
              <a:gd name="T109" fmla="*/ 2147483646 h 83"/>
              <a:gd name="T110" fmla="*/ 2147483646 w 39"/>
              <a:gd name="T111" fmla="*/ 2147483646 h 83"/>
              <a:gd name="T112" fmla="*/ 2147483646 w 39"/>
              <a:gd name="T113" fmla="*/ 2147483646 h 83"/>
              <a:gd name="T114" fmla="*/ 2147483646 w 39"/>
              <a:gd name="T115" fmla="*/ 2147483646 h 83"/>
              <a:gd name="T116" fmla="*/ 2147483646 w 39"/>
              <a:gd name="T117" fmla="*/ 2147483646 h 83"/>
              <a:gd name="T118" fmla="*/ 0 w 39"/>
              <a:gd name="T119" fmla="*/ 2147483646 h 83"/>
              <a:gd name="T120" fmla="*/ 0 w 39"/>
              <a:gd name="T121" fmla="*/ 2147483646 h 83"/>
              <a:gd name="T122" fmla="*/ 2147483646 w 39"/>
              <a:gd name="T123" fmla="*/ 2147483646 h 83"/>
              <a:gd name="T124" fmla="*/ 2147483646 w 39"/>
              <a:gd name="T125" fmla="*/ 2147483646 h 8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39" h="83">
                <a:moveTo>
                  <a:pt x="14" y="24"/>
                </a:moveTo>
                <a:lnTo>
                  <a:pt x="19" y="40"/>
                </a:lnTo>
                <a:lnTo>
                  <a:pt x="19" y="39"/>
                </a:lnTo>
                <a:lnTo>
                  <a:pt x="19" y="37"/>
                </a:lnTo>
                <a:lnTo>
                  <a:pt x="19" y="36"/>
                </a:lnTo>
                <a:lnTo>
                  <a:pt x="17" y="34"/>
                </a:lnTo>
                <a:lnTo>
                  <a:pt x="17" y="33"/>
                </a:lnTo>
                <a:lnTo>
                  <a:pt x="17" y="32"/>
                </a:lnTo>
                <a:lnTo>
                  <a:pt x="17" y="31"/>
                </a:lnTo>
                <a:lnTo>
                  <a:pt x="13" y="31"/>
                </a:lnTo>
                <a:lnTo>
                  <a:pt x="13" y="32"/>
                </a:lnTo>
                <a:lnTo>
                  <a:pt x="13" y="33"/>
                </a:lnTo>
                <a:lnTo>
                  <a:pt x="13" y="34"/>
                </a:lnTo>
                <a:lnTo>
                  <a:pt x="14" y="37"/>
                </a:lnTo>
                <a:lnTo>
                  <a:pt x="14" y="39"/>
                </a:lnTo>
                <a:lnTo>
                  <a:pt x="14" y="40"/>
                </a:lnTo>
                <a:lnTo>
                  <a:pt x="14" y="41"/>
                </a:lnTo>
                <a:lnTo>
                  <a:pt x="17" y="43"/>
                </a:lnTo>
                <a:lnTo>
                  <a:pt x="17" y="44"/>
                </a:lnTo>
                <a:lnTo>
                  <a:pt x="13" y="44"/>
                </a:lnTo>
                <a:lnTo>
                  <a:pt x="13" y="43"/>
                </a:lnTo>
                <a:lnTo>
                  <a:pt x="13" y="40"/>
                </a:lnTo>
                <a:lnTo>
                  <a:pt x="13" y="39"/>
                </a:lnTo>
                <a:lnTo>
                  <a:pt x="12" y="37"/>
                </a:lnTo>
                <a:lnTo>
                  <a:pt x="12" y="36"/>
                </a:lnTo>
                <a:lnTo>
                  <a:pt x="12" y="34"/>
                </a:lnTo>
                <a:lnTo>
                  <a:pt x="12" y="33"/>
                </a:lnTo>
                <a:lnTo>
                  <a:pt x="10" y="31"/>
                </a:lnTo>
                <a:lnTo>
                  <a:pt x="10" y="41"/>
                </a:lnTo>
                <a:lnTo>
                  <a:pt x="10" y="43"/>
                </a:lnTo>
                <a:lnTo>
                  <a:pt x="10" y="41"/>
                </a:lnTo>
                <a:lnTo>
                  <a:pt x="10" y="43"/>
                </a:lnTo>
                <a:lnTo>
                  <a:pt x="10" y="44"/>
                </a:lnTo>
                <a:lnTo>
                  <a:pt x="12" y="44"/>
                </a:lnTo>
                <a:lnTo>
                  <a:pt x="10" y="43"/>
                </a:lnTo>
                <a:lnTo>
                  <a:pt x="12" y="45"/>
                </a:lnTo>
                <a:lnTo>
                  <a:pt x="12" y="46"/>
                </a:lnTo>
                <a:lnTo>
                  <a:pt x="13" y="46"/>
                </a:lnTo>
                <a:lnTo>
                  <a:pt x="13" y="48"/>
                </a:lnTo>
                <a:lnTo>
                  <a:pt x="12" y="46"/>
                </a:lnTo>
                <a:lnTo>
                  <a:pt x="13" y="46"/>
                </a:lnTo>
                <a:lnTo>
                  <a:pt x="13" y="48"/>
                </a:lnTo>
                <a:lnTo>
                  <a:pt x="14" y="48"/>
                </a:lnTo>
                <a:lnTo>
                  <a:pt x="14" y="51"/>
                </a:lnTo>
                <a:lnTo>
                  <a:pt x="13" y="51"/>
                </a:lnTo>
                <a:lnTo>
                  <a:pt x="13" y="48"/>
                </a:lnTo>
                <a:lnTo>
                  <a:pt x="13" y="46"/>
                </a:lnTo>
                <a:lnTo>
                  <a:pt x="13" y="48"/>
                </a:lnTo>
                <a:lnTo>
                  <a:pt x="13" y="51"/>
                </a:lnTo>
                <a:lnTo>
                  <a:pt x="14" y="52"/>
                </a:lnTo>
                <a:lnTo>
                  <a:pt x="14" y="51"/>
                </a:lnTo>
                <a:lnTo>
                  <a:pt x="17" y="53"/>
                </a:lnTo>
                <a:lnTo>
                  <a:pt x="17" y="52"/>
                </a:lnTo>
                <a:lnTo>
                  <a:pt x="17" y="51"/>
                </a:lnTo>
                <a:lnTo>
                  <a:pt x="14" y="48"/>
                </a:lnTo>
                <a:lnTo>
                  <a:pt x="14" y="46"/>
                </a:lnTo>
                <a:lnTo>
                  <a:pt x="14" y="45"/>
                </a:lnTo>
                <a:lnTo>
                  <a:pt x="13" y="46"/>
                </a:lnTo>
                <a:lnTo>
                  <a:pt x="13" y="48"/>
                </a:lnTo>
                <a:lnTo>
                  <a:pt x="13" y="51"/>
                </a:lnTo>
                <a:lnTo>
                  <a:pt x="14" y="52"/>
                </a:lnTo>
                <a:lnTo>
                  <a:pt x="14" y="53"/>
                </a:lnTo>
                <a:lnTo>
                  <a:pt x="14" y="52"/>
                </a:lnTo>
                <a:lnTo>
                  <a:pt x="14" y="53"/>
                </a:lnTo>
                <a:lnTo>
                  <a:pt x="14" y="54"/>
                </a:lnTo>
                <a:lnTo>
                  <a:pt x="14" y="53"/>
                </a:lnTo>
                <a:lnTo>
                  <a:pt x="17" y="53"/>
                </a:lnTo>
                <a:lnTo>
                  <a:pt x="17" y="54"/>
                </a:lnTo>
                <a:lnTo>
                  <a:pt x="19" y="54"/>
                </a:lnTo>
                <a:lnTo>
                  <a:pt x="19" y="53"/>
                </a:lnTo>
                <a:lnTo>
                  <a:pt x="17" y="53"/>
                </a:lnTo>
                <a:lnTo>
                  <a:pt x="19" y="53"/>
                </a:lnTo>
                <a:lnTo>
                  <a:pt x="19" y="54"/>
                </a:lnTo>
                <a:lnTo>
                  <a:pt x="20" y="54"/>
                </a:lnTo>
                <a:lnTo>
                  <a:pt x="20" y="53"/>
                </a:lnTo>
                <a:lnTo>
                  <a:pt x="19" y="52"/>
                </a:lnTo>
                <a:lnTo>
                  <a:pt x="19" y="51"/>
                </a:lnTo>
                <a:lnTo>
                  <a:pt x="19" y="48"/>
                </a:lnTo>
                <a:lnTo>
                  <a:pt x="17" y="46"/>
                </a:lnTo>
                <a:lnTo>
                  <a:pt x="17" y="44"/>
                </a:lnTo>
                <a:lnTo>
                  <a:pt x="14" y="45"/>
                </a:lnTo>
                <a:lnTo>
                  <a:pt x="13" y="44"/>
                </a:lnTo>
                <a:lnTo>
                  <a:pt x="12" y="44"/>
                </a:lnTo>
                <a:lnTo>
                  <a:pt x="12" y="45"/>
                </a:lnTo>
                <a:lnTo>
                  <a:pt x="10" y="44"/>
                </a:lnTo>
                <a:lnTo>
                  <a:pt x="12" y="45"/>
                </a:lnTo>
                <a:lnTo>
                  <a:pt x="12" y="46"/>
                </a:lnTo>
                <a:lnTo>
                  <a:pt x="20" y="45"/>
                </a:lnTo>
                <a:lnTo>
                  <a:pt x="20" y="44"/>
                </a:lnTo>
                <a:lnTo>
                  <a:pt x="20" y="43"/>
                </a:lnTo>
                <a:lnTo>
                  <a:pt x="20" y="41"/>
                </a:lnTo>
                <a:lnTo>
                  <a:pt x="19" y="40"/>
                </a:lnTo>
                <a:lnTo>
                  <a:pt x="20" y="41"/>
                </a:lnTo>
                <a:lnTo>
                  <a:pt x="20" y="45"/>
                </a:lnTo>
                <a:lnTo>
                  <a:pt x="22" y="45"/>
                </a:lnTo>
                <a:lnTo>
                  <a:pt x="22" y="46"/>
                </a:lnTo>
                <a:lnTo>
                  <a:pt x="22" y="48"/>
                </a:lnTo>
                <a:lnTo>
                  <a:pt x="22" y="51"/>
                </a:lnTo>
                <a:lnTo>
                  <a:pt x="23" y="52"/>
                </a:lnTo>
                <a:lnTo>
                  <a:pt x="23" y="53"/>
                </a:lnTo>
                <a:lnTo>
                  <a:pt x="23" y="54"/>
                </a:lnTo>
                <a:lnTo>
                  <a:pt x="24" y="57"/>
                </a:lnTo>
                <a:lnTo>
                  <a:pt x="31" y="70"/>
                </a:lnTo>
                <a:lnTo>
                  <a:pt x="39" y="83"/>
                </a:lnTo>
                <a:lnTo>
                  <a:pt x="37" y="81"/>
                </a:lnTo>
                <a:lnTo>
                  <a:pt x="36" y="79"/>
                </a:lnTo>
                <a:lnTo>
                  <a:pt x="36" y="78"/>
                </a:lnTo>
                <a:lnTo>
                  <a:pt x="35" y="78"/>
                </a:lnTo>
                <a:lnTo>
                  <a:pt x="35" y="77"/>
                </a:lnTo>
                <a:lnTo>
                  <a:pt x="35" y="76"/>
                </a:lnTo>
                <a:lnTo>
                  <a:pt x="36" y="79"/>
                </a:lnTo>
                <a:lnTo>
                  <a:pt x="37" y="81"/>
                </a:lnTo>
                <a:lnTo>
                  <a:pt x="35" y="81"/>
                </a:lnTo>
                <a:lnTo>
                  <a:pt x="34" y="81"/>
                </a:lnTo>
                <a:lnTo>
                  <a:pt x="31" y="81"/>
                </a:lnTo>
                <a:lnTo>
                  <a:pt x="30" y="77"/>
                </a:lnTo>
                <a:lnTo>
                  <a:pt x="28" y="76"/>
                </a:lnTo>
                <a:lnTo>
                  <a:pt x="28" y="71"/>
                </a:lnTo>
                <a:lnTo>
                  <a:pt x="28" y="70"/>
                </a:lnTo>
                <a:lnTo>
                  <a:pt x="27" y="69"/>
                </a:lnTo>
                <a:lnTo>
                  <a:pt x="27" y="68"/>
                </a:lnTo>
                <a:lnTo>
                  <a:pt x="24" y="66"/>
                </a:lnTo>
                <a:lnTo>
                  <a:pt x="24" y="65"/>
                </a:lnTo>
                <a:lnTo>
                  <a:pt x="23" y="64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22" y="59"/>
                </a:lnTo>
                <a:lnTo>
                  <a:pt x="22" y="61"/>
                </a:lnTo>
                <a:lnTo>
                  <a:pt x="23" y="63"/>
                </a:lnTo>
                <a:lnTo>
                  <a:pt x="22" y="63"/>
                </a:lnTo>
                <a:lnTo>
                  <a:pt x="20" y="61"/>
                </a:lnTo>
                <a:lnTo>
                  <a:pt x="22" y="63"/>
                </a:lnTo>
                <a:lnTo>
                  <a:pt x="22" y="64"/>
                </a:lnTo>
                <a:lnTo>
                  <a:pt x="23" y="65"/>
                </a:lnTo>
                <a:lnTo>
                  <a:pt x="23" y="66"/>
                </a:lnTo>
                <a:lnTo>
                  <a:pt x="24" y="68"/>
                </a:lnTo>
                <a:lnTo>
                  <a:pt x="24" y="69"/>
                </a:lnTo>
                <a:lnTo>
                  <a:pt x="24" y="70"/>
                </a:lnTo>
                <a:lnTo>
                  <a:pt x="27" y="70"/>
                </a:lnTo>
                <a:lnTo>
                  <a:pt x="27" y="71"/>
                </a:lnTo>
                <a:lnTo>
                  <a:pt x="19" y="58"/>
                </a:lnTo>
                <a:lnTo>
                  <a:pt x="17" y="57"/>
                </a:lnTo>
                <a:lnTo>
                  <a:pt x="17" y="56"/>
                </a:lnTo>
                <a:lnTo>
                  <a:pt x="19" y="56"/>
                </a:lnTo>
                <a:lnTo>
                  <a:pt x="19" y="57"/>
                </a:lnTo>
                <a:lnTo>
                  <a:pt x="20" y="61"/>
                </a:lnTo>
                <a:lnTo>
                  <a:pt x="22" y="61"/>
                </a:lnTo>
                <a:lnTo>
                  <a:pt x="22" y="63"/>
                </a:lnTo>
                <a:lnTo>
                  <a:pt x="23" y="63"/>
                </a:lnTo>
                <a:lnTo>
                  <a:pt x="27" y="63"/>
                </a:lnTo>
                <a:lnTo>
                  <a:pt x="27" y="61"/>
                </a:lnTo>
                <a:lnTo>
                  <a:pt x="24" y="59"/>
                </a:lnTo>
                <a:lnTo>
                  <a:pt x="24" y="58"/>
                </a:lnTo>
                <a:lnTo>
                  <a:pt x="24" y="57"/>
                </a:lnTo>
                <a:lnTo>
                  <a:pt x="24" y="56"/>
                </a:lnTo>
                <a:lnTo>
                  <a:pt x="24" y="57"/>
                </a:lnTo>
                <a:lnTo>
                  <a:pt x="22" y="57"/>
                </a:lnTo>
                <a:lnTo>
                  <a:pt x="20" y="56"/>
                </a:lnTo>
                <a:lnTo>
                  <a:pt x="20" y="57"/>
                </a:lnTo>
                <a:lnTo>
                  <a:pt x="20" y="58"/>
                </a:lnTo>
                <a:lnTo>
                  <a:pt x="22" y="59"/>
                </a:lnTo>
                <a:lnTo>
                  <a:pt x="22" y="58"/>
                </a:lnTo>
                <a:lnTo>
                  <a:pt x="22" y="57"/>
                </a:lnTo>
                <a:lnTo>
                  <a:pt x="20" y="58"/>
                </a:lnTo>
                <a:lnTo>
                  <a:pt x="19" y="58"/>
                </a:lnTo>
                <a:lnTo>
                  <a:pt x="17" y="57"/>
                </a:lnTo>
                <a:lnTo>
                  <a:pt x="17" y="56"/>
                </a:lnTo>
                <a:lnTo>
                  <a:pt x="14" y="54"/>
                </a:lnTo>
                <a:lnTo>
                  <a:pt x="17" y="56"/>
                </a:lnTo>
                <a:lnTo>
                  <a:pt x="17" y="54"/>
                </a:lnTo>
                <a:lnTo>
                  <a:pt x="19" y="54"/>
                </a:lnTo>
                <a:lnTo>
                  <a:pt x="20" y="56"/>
                </a:lnTo>
                <a:lnTo>
                  <a:pt x="20" y="54"/>
                </a:lnTo>
                <a:lnTo>
                  <a:pt x="23" y="54"/>
                </a:lnTo>
                <a:lnTo>
                  <a:pt x="24" y="56"/>
                </a:lnTo>
                <a:lnTo>
                  <a:pt x="24" y="57"/>
                </a:lnTo>
                <a:lnTo>
                  <a:pt x="19" y="40"/>
                </a:lnTo>
                <a:lnTo>
                  <a:pt x="19" y="36"/>
                </a:lnTo>
                <a:lnTo>
                  <a:pt x="17" y="31"/>
                </a:lnTo>
                <a:lnTo>
                  <a:pt x="17" y="30"/>
                </a:lnTo>
                <a:lnTo>
                  <a:pt x="17" y="28"/>
                </a:lnTo>
                <a:lnTo>
                  <a:pt x="14" y="26"/>
                </a:lnTo>
                <a:lnTo>
                  <a:pt x="14" y="25"/>
                </a:lnTo>
                <a:lnTo>
                  <a:pt x="14" y="24"/>
                </a:lnTo>
                <a:lnTo>
                  <a:pt x="13" y="5"/>
                </a:lnTo>
                <a:lnTo>
                  <a:pt x="12" y="2"/>
                </a:lnTo>
                <a:lnTo>
                  <a:pt x="12" y="1"/>
                </a:lnTo>
                <a:lnTo>
                  <a:pt x="12" y="0"/>
                </a:lnTo>
                <a:lnTo>
                  <a:pt x="13" y="5"/>
                </a:lnTo>
                <a:lnTo>
                  <a:pt x="13" y="6"/>
                </a:lnTo>
                <a:lnTo>
                  <a:pt x="13" y="7"/>
                </a:lnTo>
                <a:lnTo>
                  <a:pt x="13" y="8"/>
                </a:lnTo>
                <a:lnTo>
                  <a:pt x="13" y="9"/>
                </a:lnTo>
                <a:lnTo>
                  <a:pt x="13" y="11"/>
                </a:lnTo>
                <a:lnTo>
                  <a:pt x="13" y="12"/>
                </a:lnTo>
                <a:lnTo>
                  <a:pt x="13" y="13"/>
                </a:lnTo>
                <a:lnTo>
                  <a:pt x="13" y="14"/>
                </a:lnTo>
                <a:lnTo>
                  <a:pt x="13" y="17"/>
                </a:lnTo>
                <a:lnTo>
                  <a:pt x="13" y="18"/>
                </a:lnTo>
                <a:lnTo>
                  <a:pt x="14" y="19"/>
                </a:lnTo>
                <a:lnTo>
                  <a:pt x="14" y="20"/>
                </a:lnTo>
                <a:lnTo>
                  <a:pt x="14" y="21"/>
                </a:lnTo>
                <a:lnTo>
                  <a:pt x="14" y="24"/>
                </a:lnTo>
                <a:lnTo>
                  <a:pt x="12" y="25"/>
                </a:lnTo>
                <a:lnTo>
                  <a:pt x="12" y="21"/>
                </a:lnTo>
                <a:lnTo>
                  <a:pt x="12" y="20"/>
                </a:lnTo>
                <a:lnTo>
                  <a:pt x="10" y="19"/>
                </a:lnTo>
                <a:lnTo>
                  <a:pt x="10" y="18"/>
                </a:lnTo>
                <a:lnTo>
                  <a:pt x="10" y="14"/>
                </a:lnTo>
                <a:lnTo>
                  <a:pt x="10" y="13"/>
                </a:lnTo>
                <a:lnTo>
                  <a:pt x="10" y="12"/>
                </a:lnTo>
                <a:lnTo>
                  <a:pt x="6" y="11"/>
                </a:lnTo>
                <a:lnTo>
                  <a:pt x="5" y="11"/>
                </a:lnTo>
                <a:lnTo>
                  <a:pt x="5" y="9"/>
                </a:lnTo>
                <a:lnTo>
                  <a:pt x="5" y="11"/>
                </a:lnTo>
                <a:lnTo>
                  <a:pt x="6" y="11"/>
                </a:lnTo>
                <a:lnTo>
                  <a:pt x="1" y="11"/>
                </a:lnTo>
                <a:lnTo>
                  <a:pt x="1" y="9"/>
                </a:lnTo>
                <a:lnTo>
                  <a:pt x="1" y="8"/>
                </a:lnTo>
                <a:lnTo>
                  <a:pt x="1" y="9"/>
                </a:lnTo>
                <a:lnTo>
                  <a:pt x="0" y="8"/>
                </a:lnTo>
                <a:lnTo>
                  <a:pt x="1" y="9"/>
                </a:lnTo>
                <a:lnTo>
                  <a:pt x="1" y="12"/>
                </a:lnTo>
                <a:lnTo>
                  <a:pt x="1" y="13"/>
                </a:lnTo>
                <a:lnTo>
                  <a:pt x="1" y="11"/>
                </a:lnTo>
                <a:lnTo>
                  <a:pt x="1" y="13"/>
                </a:lnTo>
                <a:lnTo>
                  <a:pt x="1" y="14"/>
                </a:lnTo>
                <a:lnTo>
                  <a:pt x="1" y="13"/>
                </a:lnTo>
                <a:lnTo>
                  <a:pt x="1" y="6"/>
                </a:lnTo>
                <a:lnTo>
                  <a:pt x="5" y="6"/>
                </a:lnTo>
                <a:lnTo>
                  <a:pt x="5" y="7"/>
                </a:lnTo>
                <a:lnTo>
                  <a:pt x="7" y="6"/>
                </a:lnTo>
                <a:lnTo>
                  <a:pt x="6" y="2"/>
                </a:lnTo>
                <a:lnTo>
                  <a:pt x="5" y="2"/>
                </a:lnTo>
                <a:lnTo>
                  <a:pt x="5" y="7"/>
                </a:lnTo>
                <a:lnTo>
                  <a:pt x="5" y="8"/>
                </a:lnTo>
                <a:lnTo>
                  <a:pt x="5" y="9"/>
                </a:lnTo>
                <a:lnTo>
                  <a:pt x="1" y="8"/>
                </a:lnTo>
                <a:lnTo>
                  <a:pt x="0" y="7"/>
                </a:lnTo>
                <a:lnTo>
                  <a:pt x="0" y="6"/>
                </a:lnTo>
                <a:lnTo>
                  <a:pt x="0" y="2"/>
                </a:lnTo>
                <a:lnTo>
                  <a:pt x="0" y="6"/>
                </a:lnTo>
                <a:lnTo>
                  <a:pt x="0" y="7"/>
                </a:lnTo>
                <a:lnTo>
                  <a:pt x="0" y="8"/>
                </a:lnTo>
                <a:lnTo>
                  <a:pt x="1" y="6"/>
                </a:lnTo>
                <a:lnTo>
                  <a:pt x="1" y="5"/>
                </a:lnTo>
                <a:lnTo>
                  <a:pt x="1" y="6"/>
                </a:lnTo>
                <a:lnTo>
                  <a:pt x="1" y="2"/>
                </a:lnTo>
                <a:lnTo>
                  <a:pt x="1" y="5"/>
                </a:lnTo>
                <a:lnTo>
                  <a:pt x="5" y="2"/>
                </a:lnTo>
                <a:lnTo>
                  <a:pt x="1" y="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06" name="Freeform 260"/>
          <p:cNvSpPr>
            <a:spLocks/>
          </p:cNvSpPr>
          <p:nvPr/>
        </p:nvSpPr>
        <p:spPr bwMode="auto">
          <a:xfrm>
            <a:off x="5767388" y="2546350"/>
            <a:ext cx="9525" cy="20638"/>
          </a:xfrm>
          <a:custGeom>
            <a:avLst/>
            <a:gdLst>
              <a:gd name="T0" fmla="*/ 0 w 17"/>
              <a:gd name="T1" fmla="*/ 2147483646 h 40"/>
              <a:gd name="T2" fmla="*/ 0 w 17"/>
              <a:gd name="T3" fmla="*/ 0 h 40"/>
              <a:gd name="T4" fmla="*/ 0 w 17"/>
              <a:gd name="T5" fmla="*/ 2147483646 h 40"/>
              <a:gd name="T6" fmla="*/ 2147483646 w 17"/>
              <a:gd name="T7" fmla="*/ 2147483646 h 40"/>
              <a:gd name="T8" fmla="*/ 2147483646 w 17"/>
              <a:gd name="T9" fmla="*/ 2147483646 h 40"/>
              <a:gd name="T10" fmla="*/ 2147483646 w 17"/>
              <a:gd name="T11" fmla="*/ 2147483646 h 40"/>
              <a:gd name="T12" fmla="*/ 2147483646 w 17"/>
              <a:gd name="T13" fmla="*/ 2147483646 h 40"/>
              <a:gd name="T14" fmla="*/ 2147483646 w 17"/>
              <a:gd name="T15" fmla="*/ 2147483646 h 40"/>
              <a:gd name="T16" fmla="*/ 2147483646 w 17"/>
              <a:gd name="T17" fmla="*/ 2147483646 h 40"/>
              <a:gd name="T18" fmla="*/ 2147483646 w 17"/>
              <a:gd name="T19" fmla="*/ 2147483646 h 40"/>
              <a:gd name="T20" fmla="*/ 2147483646 w 17"/>
              <a:gd name="T21" fmla="*/ 2147483646 h 40"/>
              <a:gd name="T22" fmla="*/ 2147483646 w 17"/>
              <a:gd name="T23" fmla="*/ 2147483646 h 40"/>
              <a:gd name="T24" fmla="*/ 2147483646 w 17"/>
              <a:gd name="T25" fmla="*/ 2147483646 h 40"/>
              <a:gd name="T26" fmla="*/ 2147483646 w 17"/>
              <a:gd name="T27" fmla="*/ 2147483646 h 40"/>
              <a:gd name="T28" fmla="*/ 2147483646 w 17"/>
              <a:gd name="T29" fmla="*/ 2147483646 h 40"/>
              <a:gd name="T30" fmla="*/ 2147483646 w 17"/>
              <a:gd name="T31" fmla="*/ 2147483646 h 40"/>
              <a:gd name="T32" fmla="*/ 2147483646 w 17"/>
              <a:gd name="T33" fmla="*/ 2147483646 h 40"/>
              <a:gd name="T34" fmla="*/ 2147483646 w 17"/>
              <a:gd name="T35" fmla="*/ 2147483646 h 40"/>
              <a:gd name="T36" fmla="*/ 2147483646 w 17"/>
              <a:gd name="T37" fmla="*/ 2147483646 h 40"/>
              <a:gd name="T38" fmla="*/ 2147483646 w 17"/>
              <a:gd name="T39" fmla="*/ 2147483646 h 40"/>
              <a:gd name="T40" fmla="*/ 2147483646 w 17"/>
              <a:gd name="T41" fmla="*/ 2147483646 h 40"/>
              <a:gd name="T42" fmla="*/ 2147483646 w 17"/>
              <a:gd name="T43" fmla="*/ 2147483646 h 40"/>
              <a:gd name="T44" fmla="*/ 2147483646 w 17"/>
              <a:gd name="T45" fmla="*/ 2147483646 h 40"/>
              <a:gd name="T46" fmla="*/ 2147483646 w 17"/>
              <a:gd name="T47" fmla="*/ 2147483646 h 40"/>
              <a:gd name="T48" fmla="*/ 2147483646 w 17"/>
              <a:gd name="T49" fmla="*/ 2147483646 h 40"/>
              <a:gd name="T50" fmla="*/ 2147483646 w 17"/>
              <a:gd name="T51" fmla="*/ 2147483646 h 40"/>
              <a:gd name="T52" fmla="*/ 2147483646 w 17"/>
              <a:gd name="T53" fmla="*/ 2147483646 h 40"/>
              <a:gd name="T54" fmla="*/ 2147483646 w 17"/>
              <a:gd name="T55" fmla="*/ 2147483646 h 40"/>
              <a:gd name="T56" fmla="*/ 2147483646 w 17"/>
              <a:gd name="T57" fmla="*/ 2147483646 h 40"/>
              <a:gd name="T58" fmla="*/ 2147483646 w 17"/>
              <a:gd name="T59" fmla="*/ 2147483646 h 40"/>
              <a:gd name="T60" fmla="*/ 2147483646 w 17"/>
              <a:gd name="T61" fmla="*/ 2147483646 h 40"/>
              <a:gd name="T62" fmla="*/ 2147483646 w 17"/>
              <a:gd name="T63" fmla="*/ 2147483646 h 40"/>
              <a:gd name="T64" fmla="*/ 2147483646 w 17"/>
              <a:gd name="T65" fmla="*/ 2147483646 h 40"/>
              <a:gd name="T66" fmla="*/ 2147483646 w 17"/>
              <a:gd name="T67" fmla="*/ 2147483646 h 40"/>
              <a:gd name="T68" fmla="*/ 2147483646 w 17"/>
              <a:gd name="T69" fmla="*/ 2147483646 h 4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7" h="40">
                <a:moveTo>
                  <a:pt x="1" y="2"/>
                </a:moveTo>
                <a:lnTo>
                  <a:pt x="0" y="2"/>
                </a:lnTo>
                <a:lnTo>
                  <a:pt x="0" y="1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7" y="6"/>
                </a:lnTo>
                <a:lnTo>
                  <a:pt x="8" y="14"/>
                </a:lnTo>
                <a:lnTo>
                  <a:pt x="8" y="17"/>
                </a:lnTo>
                <a:lnTo>
                  <a:pt x="10" y="17"/>
                </a:lnTo>
                <a:lnTo>
                  <a:pt x="8" y="18"/>
                </a:lnTo>
                <a:lnTo>
                  <a:pt x="8" y="14"/>
                </a:lnTo>
                <a:lnTo>
                  <a:pt x="8" y="12"/>
                </a:lnTo>
                <a:lnTo>
                  <a:pt x="8" y="14"/>
                </a:lnTo>
                <a:lnTo>
                  <a:pt x="10" y="17"/>
                </a:lnTo>
                <a:lnTo>
                  <a:pt x="8" y="18"/>
                </a:lnTo>
                <a:lnTo>
                  <a:pt x="8" y="19"/>
                </a:lnTo>
                <a:lnTo>
                  <a:pt x="8" y="20"/>
                </a:lnTo>
                <a:lnTo>
                  <a:pt x="8" y="21"/>
                </a:lnTo>
                <a:lnTo>
                  <a:pt x="8" y="25"/>
                </a:lnTo>
                <a:lnTo>
                  <a:pt x="10" y="26"/>
                </a:lnTo>
                <a:lnTo>
                  <a:pt x="12" y="26"/>
                </a:lnTo>
                <a:lnTo>
                  <a:pt x="12" y="25"/>
                </a:lnTo>
                <a:lnTo>
                  <a:pt x="12" y="26"/>
                </a:lnTo>
                <a:lnTo>
                  <a:pt x="12" y="28"/>
                </a:lnTo>
                <a:lnTo>
                  <a:pt x="13" y="31"/>
                </a:lnTo>
                <a:lnTo>
                  <a:pt x="10" y="31"/>
                </a:lnTo>
                <a:lnTo>
                  <a:pt x="10" y="30"/>
                </a:lnTo>
                <a:lnTo>
                  <a:pt x="10" y="28"/>
                </a:lnTo>
                <a:lnTo>
                  <a:pt x="6" y="26"/>
                </a:lnTo>
                <a:lnTo>
                  <a:pt x="6" y="25"/>
                </a:lnTo>
                <a:lnTo>
                  <a:pt x="5" y="24"/>
                </a:lnTo>
                <a:lnTo>
                  <a:pt x="5" y="21"/>
                </a:lnTo>
                <a:lnTo>
                  <a:pt x="5" y="19"/>
                </a:lnTo>
                <a:lnTo>
                  <a:pt x="5" y="18"/>
                </a:lnTo>
                <a:lnTo>
                  <a:pt x="1" y="17"/>
                </a:lnTo>
                <a:lnTo>
                  <a:pt x="1" y="14"/>
                </a:lnTo>
                <a:lnTo>
                  <a:pt x="1" y="17"/>
                </a:lnTo>
                <a:lnTo>
                  <a:pt x="5" y="18"/>
                </a:lnTo>
                <a:lnTo>
                  <a:pt x="5" y="20"/>
                </a:lnTo>
                <a:lnTo>
                  <a:pt x="5" y="21"/>
                </a:lnTo>
                <a:lnTo>
                  <a:pt x="5" y="24"/>
                </a:lnTo>
                <a:lnTo>
                  <a:pt x="6" y="25"/>
                </a:lnTo>
                <a:lnTo>
                  <a:pt x="6" y="26"/>
                </a:lnTo>
                <a:lnTo>
                  <a:pt x="7" y="31"/>
                </a:lnTo>
                <a:lnTo>
                  <a:pt x="7" y="32"/>
                </a:lnTo>
                <a:lnTo>
                  <a:pt x="7" y="33"/>
                </a:lnTo>
                <a:lnTo>
                  <a:pt x="7" y="32"/>
                </a:lnTo>
                <a:lnTo>
                  <a:pt x="7" y="33"/>
                </a:lnTo>
                <a:lnTo>
                  <a:pt x="7" y="34"/>
                </a:lnTo>
                <a:lnTo>
                  <a:pt x="7" y="33"/>
                </a:lnTo>
                <a:lnTo>
                  <a:pt x="7" y="34"/>
                </a:lnTo>
                <a:lnTo>
                  <a:pt x="8" y="36"/>
                </a:lnTo>
                <a:lnTo>
                  <a:pt x="8" y="37"/>
                </a:lnTo>
                <a:lnTo>
                  <a:pt x="7" y="34"/>
                </a:lnTo>
                <a:lnTo>
                  <a:pt x="8" y="37"/>
                </a:lnTo>
                <a:lnTo>
                  <a:pt x="8" y="39"/>
                </a:lnTo>
                <a:lnTo>
                  <a:pt x="8" y="37"/>
                </a:lnTo>
                <a:lnTo>
                  <a:pt x="8" y="39"/>
                </a:lnTo>
                <a:lnTo>
                  <a:pt x="8" y="40"/>
                </a:lnTo>
                <a:lnTo>
                  <a:pt x="10" y="40"/>
                </a:lnTo>
                <a:lnTo>
                  <a:pt x="8" y="39"/>
                </a:lnTo>
                <a:lnTo>
                  <a:pt x="6" y="30"/>
                </a:lnTo>
                <a:lnTo>
                  <a:pt x="6" y="28"/>
                </a:lnTo>
                <a:lnTo>
                  <a:pt x="6" y="26"/>
                </a:lnTo>
                <a:lnTo>
                  <a:pt x="6" y="28"/>
                </a:lnTo>
                <a:lnTo>
                  <a:pt x="6" y="30"/>
                </a:lnTo>
                <a:lnTo>
                  <a:pt x="7" y="31"/>
                </a:lnTo>
                <a:lnTo>
                  <a:pt x="7" y="32"/>
                </a:lnTo>
                <a:lnTo>
                  <a:pt x="6" y="30"/>
                </a:lnTo>
                <a:lnTo>
                  <a:pt x="17" y="3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07" name="Freeform 261"/>
          <p:cNvSpPr>
            <a:spLocks/>
          </p:cNvSpPr>
          <p:nvPr/>
        </p:nvSpPr>
        <p:spPr bwMode="auto">
          <a:xfrm>
            <a:off x="5770563" y="2546350"/>
            <a:ext cx="1587" cy="6350"/>
          </a:xfrm>
          <a:custGeom>
            <a:avLst/>
            <a:gdLst>
              <a:gd name="T0" fmla="*/ 2147483646 w 4"/>
              <a:gd name="T1" fmla="*/ 2147483646 h 14"/>
              <a:gd name="T2" fmla="*/ 0 w 4"/>
              <a:gd name="T3" fmla="*/ 2147483646 h 14"/>
              <a:gd name="T4" fmla="*/ 2147483646 w 4"/>
              <a:gd name="T5" fmla="*/ 2147483646 h 14"/>
              <a:gd name="T6" fmla="*/ 2147483646 w 4"/>
              <a:gd name="T7" fmla="*/ 2147483646 h 14"/>
              <a:gd name="T8" fmla="*/ 2147483646 w 4"/>
              <a:gd name="T9" fmla="*/ 2147483646 h 14"/>
              <a:gd name="T10" fmla="*/ 2147483646 w 4"/>
              <a:gd name="T11" fmla="*/ 2147483646 h 14"/>
              <a:gd name="T12" fmla="*/ 2147483646 w 4"/>
              <a:gd name="T13" fmla="*/ 2147483646 h 14"/>
              <a:gd name="T14" fmla="*/ 2147483646 w 4"/>
              <a:gd name="T15" fmla="*/ 2147483646 h 14"/>
              <a:gd name="T16" fmla="*/ 2147483646 w 4"/>
              <a:gd name="T17" fmla="*/ 2147483646 h 14"/>
              <a:gd name="T18" fmla="*/ 2147483646 w 4"/>
              <a:gd name="T19" fmla="*/ 2147483646 h 14"/>
              <a:gd name="T20" fmla="*/ 2147483646 w 4"/>
              <a:gd name="T21" fmla="*/ 2147483646 h 14"/>
              <a:gd name="T22" fmla="*/ 0 w 4"/>
              <a:gd name="T23" fmla="*/ 0 h 14"/>
              <a:gd name="T24" fmla="*/ 2147483646 w 4"/>
              <a:gd name="T25" fmla="*/ 0 h 14"/>
              <a:gd name="T26" fmla="*/ 2147483646 w 4"/>
              <a:gd name="T27" fmla="*/ 2147483646 h 14"/>
              <a:gd name="T28" fmla="*/ 2147483646 w 4"/>
              <a:gd name="T29" fmla="*/ 2147483646 h 14"/>
              <a:gd name="T30" fmla="*/ 2147483646 w 4"/>
              <a:gd name="T31" fmla="*/ 2147483646 h 14"/>
              <a:gd name="T32" fmla="*/ 2147483646 w 4"/>
              <a:gd name="T33" fmla="*/ 2147483646 h 14"/>
              <a:gd name="T34" fmla="*/ 2147483646 w 4"/>
              <a:gd name="T35" fmla="*/ 2147483646 h 14"/>
              <a:gd name="T36" fmla="*/ 2147483646 w 4"/>
              <a:gd name="T37" fmla="*/ 2147483646 h 14"/>
              <a:gd name="T38" fmla="*/ 2147483646 w 4"/>
              <a:gd name="T39" fmla="*/ 2147483646 h 14"/>
              <a:gd name="T40" fmla="*/ 0 w 4"/>
              <a:gd name="T41" fmla="*/ 2147483646 h 14"/>
              <a:gd name="T42" fmla="*/ 0 w 4"/>
              <a:gd name="T43" fmla="*/ 2147483646 h 14"/>
              <a:gd name="T44" fmla="*/ 0 w 4"/>
              <a:gd name="T45" fmla="*/ 2147483646 h 14"/>
              <a:gd name="T46" fmla="*/ 0 w 4"/>
              <a:gd name="T47" fmla="*/ 2147483646 h 14"/>
              <a:gd name="T48" fmla="*/ 2147483646 w 4"/>
              <a:gd name="T49" fmla="*/ 2147483646 h 1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" h="14">
                <a:moveTo>
                  <a:pt x="2" y="14"/>
                </a:moveTo>
                <a:lnTo>
                  <a:pt x="0" y="13"/>
                </a:lnTo>
                <a:lnTo>
                  <a:pt x="2" y="13"/>
                </a:lnTo>
                <a:lnTo>
                  <a:pt x="2" y="12"/>
                </a:lnTo>
                <a:lnTo>
                  <a:pt x="2" y="11"/>
                </a:lnTo>
                <a:lnTo>
                  <a:pt x="2" y="9"/>
                </a:lnTo>
                <a:lnTo>
                  <a:pt x="2" y="8"/>
                </a:lnTo>
                <a:lnTo>
                  <a:pt x="2" y="6"/>
                </a:lnTo>
                <a:lnTo>
                  <a:pt x="1" y="6"/>
                </a:lnTo>
                <a:lnTo>
                  <a:pt x="1" y="5"/>
                </a:lnTo>
                <a:lnTo>
                  <a:pt x="1" y="1"/>
                </a:lnTo>
                <a:lnTo>
                  <a:pt x="0" y="0"/>
                </a:lnTo>
                <a:lnTo>
                  <a:pt x="2" y="0"/>
                </a:lnTo>
                <a:lnTo>
                  <a:pt x="2" y="2"/>
                </a:lnTo>
                <a:lnTo>
                  <a:pt x="2" y="5"/>
                </a:lnTo>
                <a:lnTo>
                  <a:pt x="2" y="6"/>
                </a:lnTo>
                <a:lnTo>
                  <a:pt x="2" y="7"/>
                </a:lnTo>
                <a:lnTo>
                  <a:pt x="2" y="8"/>
                </a:lnTo>
                <a:lnTo>
                  <a:pt x="4" y="9"/>
                </a:lnTo>
                <a:lnTo>
                  <a:pt x="4" y="12"/>
                </a:lnTo>
                <a:lnTo>
                  <a:pt x="0" y="12"/>
                </a:lnTo>
                <a:lnTo>
                  <a:pt x="0" y="11"/>
                </a:lnTo>
                <a:lnTo>
                  <a:pt x="0" y="12"/>
                </a:lnTo>
                <a:lnTo>
                  <a:pt x="0" y="13"/>
                </a:lnTo>
                <a:lnTo>
                  <a:pt x="1" y="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08" name="Freeform 262"/>
          <p:cNvSpPr>
            <a:spLocks/>
          </p:cNvSpPr>
          <p:nvPr/>
        </p:nvSpPr>
        <p:spPr bwMode="auto">
          <a:xfrm>
            <a:off x="5772150" y="2559050"/>
            <a:ext cx="1588" cy="7938"/>
          </a:xfrm>
          <a:custGeom>
            <a:avLst/>
            <a:gdLst>
              <a:gd name="T0" fmla="*/ 2147483646 w 2"/>
              <a:gd name="T1" fmla="*/ 0 h 15"/>
              <a:gd name="T2" fmla="*/ 2147483646 w 2"/>
              <a:gd name="T3" fmla="*/ 2147483646 h 15"/>
              <a:gd name="T4" fmla="*/ 2147483646 w 2"/>
              <a:gd name="T5" fmla="*/ 2147483646 h 15"/>
              <a:gd name="T6" fmla="*/ 2147483646 w 2"/>
              <a:gd name="T7" fmla="*/ 2147483646 h 15"/>
              <a:gd name="T8" fmla="*/ 0 w 2"/>
              <a:gd name="T9" fmla="*/ 2147483646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15">
                <a:moveTo>
                  <a:pt x="2" y="0"/>
                </a:moveTo>
                <a:lnTo>
                  <a:pt x="2" y="2"/>
                </a:lnTo>
                <a:lnTo>
                  <a:pt x="2" y="14"/>
                </a:lnTo>
                <a:lnTo>
                  <a:pt x="2" y="15"/>
                </a:lnTo>
                <a:lnTo>
                  <a:pt x="0" y="1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09" name="Freeform 263"/>
          <p:cNvSpPr>
            <a:spLocks/>
          </p:cNvSpPr>
          <p:nvPr/>
        </p:nvSpPr>
        <p:spPr bwMode="auto">
          <a:xfrm>
            <a:off x="5776913" y="2576513"/>
            <a:ext cx="9525" cy="12700"/>
          </a:xfrm>
          <a:custGeom>
            <a:avLst/>
            <a:gdLst>
              <a:gd name="T0" fmla="*/ 0 w 16"/>
              <a:gd name="T1" fmla="*/ 0 h 23"/>
              <a:gd name="T2" fmla="*/ 2147483646 w 16"/>
              <a:gd name="T3" fmla="*/ 2147483646 h 23"/>
              <a:gd name="T4" fmla="*/ 2147483646 w 16"/>
              <a:gd name="T5" fmla="*/ 2147483646 h 23"/>
              <a:gd name="T6" fmla="*/ 2147483646 w 16"/>
              <a:gd name="T7" fmla="*/ 2147483646 h 23"/>
              <a:gd name="T8" fmla="*/ 2147483646 w 16"/>
              <a:gd name="T9" fmla="*/ 2147483646 h 23"/>
              <a:gd name="T10" fmla="*/ 2147483646 w 16"/>
              <a:gd name="T11" fmla="*/ 2147483646 h 23"/>
              <a:gd name="T12" fmla="*/ 2147483646 w 16"/>
              <a:gd name="T13" fmla="*/ 2147483646 h 23"/>
              <a:gd name="T14" fmla="*/ 2147483646 w 16"/>
              <a:gd name="T15" fmla="*/ 2147483646 h 23"/>
              <a:gd name="T16" fmla="*/ 2147483646 w 16"/>
              <a:gd name="T17" fmla="*/ 2147483646 h 23"/>
              <a:gd name="T18" fmla="*/ 2147483646 w 16"/>
              <a:gd name="T19" fmla="*/ 2147483646 h 23"/>
              <a:gd name="T20" fmla="*/ 2147483646 w 16"/>
              <a:gd name="T21" fmla="*/ 2147483646 h 23"/>
              <a:gd name="T22" fmla="*/ 2147483646 w 16"/>
              <a:gd name="T23" fmla="*/ 2147483646 h 23"/>
              <a:gd name="T24" fmla="*/ 2147483646 w 16"/>
              <a:gd name="T25" fmla="*/ 2147483646 h 23"/>
              <a:gd name="T26" fmla="*/ 2147483646 w 16"/>
              <a:gd name="T27" fmla="*/ 2147483646 h 23"/>
              <a:gd name="T28" fmla="*/ 2147483646 w 16"/>
              <a:gd name="T29" fmla="*/ 2147483646 h 23"/>
              <a:gd name="T30" fmla="*/ 2147483646 w 16"/>
              <a:gd name="T31" fmla="*/ 2147483646 h 23"/>
              <a:gd name="T32" fmla="*/ 2147483646 w 16"/>
              <a:gd name="T33" fmla="*/ 2147483646 h 23"/>
              <a:gd name="T34" fmla="*/ 2147483646 w 16"/>
              <a:gd name="T35" fmla="*/ 2147483646 h 23"/>
              <a:gd name="T36" fmla="*/ 2147483646 w 16"/>
              <a:gd name="T37" fmla="*/ 2147483646 h 23"/>
              <a:gd name="T38" fmla="*/ 2147483646 w 16"/>
              <a:gd name="T39" fmla="*/ 2147483646 h 23"/>
              <a:gd name="T40" fmla="*/ 2147483646 w 16"/>
              <a:gd name="T41" fmla="*/ 2147483646 h 23"/>
              <a:gd name="T42" fmla="*/ 2147483646 w 16"/>
              <a:gd name="T43" fmla="*/ 2147483646 h 23"/>
              <a:gd name="T44" fmla="*/ 2147483646 w 16"/>
              <a:gd name="T45" fmla="*/ 2147483646 h 23"/>
              <a:gd name="T46" fmla="*/ 2147483646 w 16"/>
              <a:gd name="T47" fmla="*/ 2147483646 h 23"/>
              <a:gd name="T48" fmla="*/ 2147483646 w 16"/>
              <a:gd name="T49" fmla="*/ 2147483646 h 23"/>
              <a:gd name="T50" fmla="*/ 2147483646 w 16"/>
              <a:gd name="T51" fmla="*/ 2147483646 h 23"/>
              <a:gd name="T52" fmla="*/ 2147483646 w 16"/>
              <a:gd name="T53" fmla="*/ 2147483646 h 23"/>
              <a:gd name="T54" fmla="*/ 2147483646 w 16"/>
              <a:gd name="T55" fmla="*/ 2147483646 h 23"/>
              <a:gd name="T56" fmla="*/ 2147483646 w 16"/>
              <a:gd name="T57" fmla="*/ 2147483646 h 23"/>
              <a:gd name="T58" fmla="*/ 2147483646 w 16"/>
              <a:gd name="T59" fmla="*/ 2147483646 h 23"/>
              <a:gd name="T60" fmla="*/ 2147483646 w 16"/>
              <a:gd name="T61" fmla="*/ 2147483646 h 23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6" h="23">
                <a:moveTo>
                  <a:pt x="0" y="0"/>
                </a:moveTo>
                <a:lnTo>
                  <a:pt x="8" y="3"/>
                </a:lnTo>
                <a:lnTo>
                  <a:pt x="8" y="5"/>
                </a:lnTo>
                <a:lnTo>
                  <a:pt x="9" y="6"/>
                </a:lnTo>
                <a:lnTo>
                  <a:pt x="9" y="7"/>
                </a:lnTo>
                <a:lnTo>
                  <a:pt x="9" y="8"/>
                </a:lnTo>
                <a:lnTo>
                  <a:pt x="11" y="8"/>
                </a:lnTo>
                <a:lnTo>
                  <a:pt x="11" y="10"/>
                </a:lnTo>
                <a:lnTo>
                  <a:pt x="11" y="11"/>
                </a:lnTo>
                <a:lnTo>
                  <a:pt x="12" y="12"/>
                </a:lnTo>
                <a:lnTo>
                  <a:pt x="12" y="13"/>
                </a:lnTo>
                <a:lnTo>
                  <a:pt x="15" y="14"/>
                </a:lnTo>
                <a:lnTo>
                  <a:pt x="15" y="18"/>
                </a:lnTo>
                <a:lnTo>
                  <a:pt x="16" y="18"/>
                </a:lnTo>
                <a:lnTo>
                  <a:pt x="11" y="18"/>
                </a:lnTo>
                <a:lnTo>
                  <a:pt x="11" y="14"/>
                </a:lnTo>
                <a:lnTo>
                  <a:pt x="9" y="13"/>
                </a:lnTo>
                <a:lnTo>
                  <a:pt x="9" y="12"/>
                </a:lnTo>
                <a:lnTo>
                  <a:pt x="9" y="14"/>
                </a:lnTo>
                <a:lnTo>
                  <a:pt x="8" y="13"/>
                </a:lnTo>
                <a:lnTo>
                  <a:pt x="9" y="14"/>
                </a:lnTo>
                <a:lnTo>
                  <a:pt x="9" y="18"/>
                </a:lnTo>
                <a:lnTo>
                  <a:pt x="11" y="18"/>
                </a:lnTo>
                <a:lnTo>
                  <a:pt x="12" y="19"/>
                </a:lnTo>
                <a:lnTo>
                  <a:pt x="12" y="20"/>
                </a:lnTo>
                <a:lnTo>
                  <a:pt x="15" y="21"/>
                </a:lnTo>
                <a:lnTo>
                  <a:pt x="15" y="23"/>
                </a:lnTo>
                <a:lnTo>
                  <a:pt x="12" y="23"/>
                </a:lnTo>
                <a:lnTo>
                  <a:pt x="12" y="21"/>
                </a:lnTo>
                <a:lnTo>
                  <a:pt x="11" y="20"/>
                </a:lnTo>
                <a:lnTo>
                  <a:pt x="11" y="1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10" name="Line 264"/>
          <p:cNvSpPr>
            <a:spLocks noChangeShapeType="1"/>
          </p:cNvSpPr>
          <p:nvPr/>
        </p:nvSpPr>
        <p:spPr bwMode="auto">
          <a:xfrm flipH="1" flipV="1">
            <a:off x="5797550" y="2562225"/>
            <a:ext cx="4763" cy="31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11" name="Freeform 265"/>
          <p:cNvSpPr>
            <a:spLocks/>
          </p:cNvSpPr>
          <p:nvPr/>
        </p:nvSpPr>
        <p:spPr bwMode="auto">
          <a:xfrm>
            <a:off x="5821363" y="2562225"/>
            <a:ext cx="3175" cy="1588"/>
          </a:xfrm>
          <a:custGeom>
            <a:avLst/>
            <a:gdLst>
              <a:gd name="T0" fmla="*/ 2147483646 w 7"/>
              <a:gd name="T1" fmla="*/ 0 h 4"/>
              <a:gd name="T2" fmla="*/ 2147483646 w 7"/>
              <a:gd name="T3" fmla="*/ 2147483646 h 4"/>
              <a:gd name="T4" fmla="*/ 2147483646 w 7"/>
              <a:gd name="T5" fmla="*/ 2147483646 h 4"/>
              <a:gd name="T6" fmla="*/ 2147483646 w 7"/>
              <a:gd name="T7" fmla="*/ 2147483646 h 4"/>
              <a:gd name="T8" fmla="*/ 0 w 7"/>
              <a:gd name="T9" fmla="*/ 2147483646 h 4"/>
              <a:gd name="T10" fmla="*/ 2147483646 w 7"/>
              <a:gd name="T11" fmla="*/ 2147483646 h 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" h="4">
                <a:moveTo>
                  <a:pt x="2" y="0"/>
                </a:moveTo>
                <a:lnTo>
                  <a:pt x="7" y="2"/>
                </a:lnTo>
                <a:lnTo>
                  <a:pt x="6" y="3"/>
                </a:lnTo>
                <a:lnTo>
                  <a:pt x="1" y="1"/>
                </a:lnTo>
                <a:lnTo>
                  <a:pt x="0" y="2"/>
                </a:lnTo>
                <a:lnTo>
                  <a:pt x="4" y="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12" name="Freeform 266"/>
          <p:cNvSpPr>
            <a:spLocks/>
          </p:cNvSpPr>
          <p:nvPr/>
        </p:nvSpPr>
        <p:spPr bwMode="auto">
          <a:xfrm>
            <a:off x="5818188" y="2573338"/>
            <a:ext cx="6350" cy="3175"/>
          </a:xfrm>
          <a:custGeom>
            <a:avLst/>
            <a:gdLst>
              <a:gd name="T0" fmla="*/ 2147483646 w 11"/>
              <a:gd name="T1" fmla="*/ 2147483646 h 8"/>
              <a:gd name="T2" fmla="*/ 2147483646 w 11"/>
              <a:gd name="T3" fmla="*/ 0 h 8"/>
              <a:gd name="T4" fmla="*/ 2147483646 w 11"/>
              <a:gd name="T5" fmla="*/ 2147483646 h 8"/>
              <a:gd name="T6" fmla="*/ 2147483646 w 11"/>
              <a:gd name="T7" fmla="*/ 2147483646 h 8"/>
              <a:gd name="T8" fmla="*/ 2147483646 w 11"/>
              <a:gd name="T9" fmla="*/ 2147483646 h 8"/>
              <a:gd name="T10" fmla="*/ 0 w 11"/>
              <a:gd name="T11" fmla="*/ 2147483646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" h="8">
                <a:moveTo>
                  <a:pt x="8" y="2"/>
                </a:moveTo>
                <a:lnTo>
                  <a:pt x="4" y="0"/>
                </a:lnTo>
                <a:lnTo>
                  <a:pt x="4" y="1"/>
                </a:lnTo>
                <a:lnTo>
                  <a:pt x="10" y="3"/>
                </a:lnTo>
                <a:lnTo>
                  <a:pt x="11" y="8"/>
                </a:lnTo>
                <a:lnTo>
                  <a:pt x="0" y="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13" name="Freeform 267"/>
          <p:cNvSpPr>
            <a:spLocks/>
          </p:cNvSpPr>
          <p:nvPr/>
        </p:nvSpPr>
        <p:spPr bwMode="auto">
          <a:xfrm>
            <a:off x="5802313" y="2601913"/>
            <a:ext cx="6350" cy="1587"/>
          </a:xfrm>
          <a:custGeom>
            <a:avLst/>
            <a:gdLst>
              <a:gd name="T0" fmla="*/ 2147483646 w 12"/>
              <a:gd name="T1" fmla="*/ 2147483646 h 4"/>
              <a:gd name="T2" fmla="*/ 0 w 12"/>
              <a:gd name="T3" fmla="*/ 0 h 4"/>
              <a:gd name="T4" fmla="*/ 2147483646 w 12"/>
              <a:gd name="T5" fmla="*/ 2147483646 h 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" h="4">
                <a:moveTo>
                  <a:pt x="12" y="4"/>
                </a:moveTo>
                <a:lnTo>
                  <a:pt x="0" y="0"/>
                </a:lnTo>
                <a:lnTo>
                  <a:pt x="9" y="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14" name="Freeform 268"/>
          <p:cNvSpPr>
            <a:spLocks/>
          </p:cNvSpPr>
          <p:nvPr/>
        </p:nvSpPr>
        <p:spPr bwMode="auto">
          <a:xfrm>
            <a:off x="5797550" y="2598738"/>
            <a:ext cx="11113" cy="4762"/>
          </a:xfrm>
          <a:custGeom>
            <a:avLst/>
            <a:gdLst>
              <a:gd name="T0" fmla="*/ 2147483646 w 21"/>
              <a:gd name="T1" fmla="*/ 2147483646 h 8"/>
              <a:gd name="T2" fmla="*/ 2147483646 w 21"/>
              <a:gd name="T3" fmla="*/ 2147483646 h 8"/>
              <a:gd name="T4" fmla="*/ 2147483646 w 21"/>
              <a:gd name="T5" fmla="*/ 2147483646 h 8"/>
              <a:gd name="T6" fmla="*/ 2147483646 w 21"/>
              <a:gd name="T7" fmla="*/ 2147483646 h 8"/>
              <a:gd name="T8" fmla="*/ 0 w 21"/>
              <a:gd name="T9" fmla="*/ 0 h 8"/>
              <a:gd name="T10" fmla="*/ 2147483646 w 21"/>
              <a:gd name="T11" fmla="*/ 2147483646 h 8"/>
              <a:gd name="T12" fmla="*/ 2147483646 w 21"/>
              <a:gd name="T13" fmla="*/ 2147483646 h 8"/>
              <a:gd name="T14" fmla="*/ 2147483646 w 21"/>
              <a:gd name="T15" fmla="*/ 2147483646 h 8"/>
              <a:gd name="T16" fmla="*/ 2147483646 w 21"/>
              <a:gd name="T17" fmla="*/ 2147483646 h 8"/>
              <a:gd name="T18" fmla="*/ 2147483646 w 21"/>
              <a:gd name="T19" fmla="*/ 2147483646 h 8"/>
              <a:gd name="T20" fmla="*/ 0 w 21"/>
              <a:gd name="T21" fmla="*/ 2147483646 h 8"/>
              <a:gd name="T22" fmla="*/ 2147483646 w 21"/>
              <a:gd name="T23" fmla="*/ 2147483646 h 8"/>
              <a:gd name="T24" fmla="*/ 2147483646 w 21"/>
              <a:gd name="T25" fmla="*/ 2147483646 h 8"/>
              <a:gd name="T26" fmla="*/ 2147483646 w 21"/>
              <a:gd name="T27" fmla="*/ 2147483646 h 8"/>
              <a:gd name="T28" fmla="*/ 2147483646 w 21"/>
              <a:gd name="T29" fmla="*/ 2147483646 h 8"/>
              <a:gd name="T30" fmla="*/ 2147483646 w 21"/>
              <a:gd name="T31" fmla="*/ 2147483646 h 8"/>
              <a:gd name="T32" fmla="*/ 2147483646 w 21"/>
              <a:gd name="T33" fmla="*/ 2147483646 h 8"/>
              <a:gd name="T34" fmla="*/ 2147483646 w 21"/>
              <a:gd name="T35" fmla="*/ 2147483646 h 8"/>
              <a:gd name="T36" fmla="*/ 2147483646 w 21"/>
              <a:gd name="T37" fmla="*/ 2147483646 h 8"/>
              <a:gd name="T38" fmla="*/ 2147483646 w 21"/>
              <a:gd name="T39" fmla="*/ 2147483646 h 8"/>
              <a:gd name="T40" fmla="*/ 2147483646 w 21"/>
              <a:gd name="T41" fmla="*/ 2147483646 h 8"/>
              <a:gd name="T42" fmla="*/ 2147483646 w 21"/>
              <a:gd name="T43" fmla="*/ 2147483646 h 8"/>
              <a:gd name="T44" fmla="*/ 2147483646 w 21"/>
              <a:gd name="T45" fmla="*/ 2147483646 h 8"/>
              <a:gd name="T46" fmla="*/ 2147483646 w 21"/>
              <a:gd name="T47" fmla="*/ 2147483646 h 8"/>
              <a:gd name="T48" fmla="*/ 2147483646 w 21"/>
              <a:gd name="T49" fmla="*/ 2147483646 h 8"/>
              <a:gd name="T50" fmla="*/ 2147483646 w 21"/>
              <a:gd name="T51" fmla="*/ 2147483646 h 8"/>
              <a:gd name="T52" fmla="*/ 2147483646 w 21"/>
              <a:gd name="T53" fmla="*/ 2147483646 h 8"/>
              <a:gd name="T54" fmla="*/ 2147483646 w 21"/>
              <a:gd name="T55" fmla="*/ 2147483646 h 8"/>
              <a:gd name="T56" fmla="*/ 2147483646 w 21"/>
              <a:gd name="T57" fmla="*/ 2147483646 h 8"/>
              <a:gd name="T58" fmla="*/ 2147483646 w 21"/>
              <a:gd name="T59" fmla="*/ 2147483646 h 8"/>
              <a:gd name="T60" fmla="*/ 2147483646 w 21"/>
              <a:gd name="T61" fmla="*/ 2147483646 h 8"/>
              <a:gd name="T62" fmla="*/ 2147483646 w 21"/>
              <a:gd name="T63" fmla="*/ 2147483646 h 8"/>
              <a:gd name="T64" fmla="*/ 2147483646 w 21"/>
              <a:gd name="T65" fmla="*/ 2147483646 h 8"/>
              <a:gd name="T66" fmla="*/ 2147483646 w 21"/>
              <a:gd name="T67" fmla="*/ 2147483646 h 8"/>
              <a:gd name="T68" fmla="*/ 2147483646 w 21"/>
              <a:gd name="T69" fmla="*/ 2147483646 h 8"/>
              <a:gd name="T70" fmla="*/ 2147483646 w 21"/>
              <a:gd name="T71" fmla="*/ 2147483646 h 8"/>
              <a:gd name="T72" fmla="*/ 2147483646 w 21"/>
              <a:gd name="T73" fmla="*/ 2147483646 h 8"/>
              <a:gd name="T74" fmla="*/ 2147483646 w 21"/>
              <a:gd name="T75" fmla="*/ 2147483646 h 8"/>
              <a:gd name="T76" fmla="*/ 2147483646 w 21"/>
              <a:gd name="T77" fmla="*/ 2147483646 h 8"/>
              <a:gd name="T78" fmla="*/ 2147483646 w 21"/>
              <a:gd name="T79" fmla="*/ 2147483646 h 8"/>
              <a:gd name="T80" fmla="*/ 2147483646 w 21"/>
              <a:gd name="T81" fmla="*/ 2147483646 h 8"/>
              <a:gd name="T82" fmla="*/ 2147483646 w 21"/>
              <a:gd name="T83" fmla="*/ 2147483646 h 8"/>
              <a:gd name="T84" fmla="*/ 2147483646 w 21"/>
              <a:gd name="T85" fmla="*/ 2147483646 h 8"/>
              <a:gd name="T86" fmla="*/ 2147483646 w 21"/>
              <a:gd name="T87" fmla="*/ 2147483646 h 8"/>
              <a:gd name="T88" fmla="*/ 2147483646 w 21"/>
              <a:gd name="T89" fmla="*/ 2147483646 h 8"/>
              <a:gd name="T90" fmla="*/ 2147483646 w 21"/>
              <a:gd name="T91" fmla="*/ 2147483646 h 8"/>
              <a:gd name="T92" fmla="*/ 2147483646 w 21"/>
              <a:gd name="T93" fmla="*/ 2147483646 h 8"/>
              <a:gd name="T94" fmla="*/ 2147483646 w 21"/>
              <a:gd name="T95" fmla="*/ 2147483646 h 8"/>
              <a:gd name="T96" fmla="*/ 2147483646 w 21"/>
              <a:gd name="T97" fmla="*/ 2147483646 h 8"/>
              <a:gd name="T98" fmla="*/ 2147483646 w 21"/>
              <a:gd name="T99" fmla="*/ 2147483646 h 8"/>
              <a:gd name="T100" fmla="*/ 2147483646 w 21"/>
              <a:gd name="T101" fmla="*/ 2147483646 h 8"/>
              <a:gd name="T102" fmla="*/ 2147483646 w 21"/>
              <a:gd name="T103" fmla="*/ 2147483646 h 8"/>
              <a:gd name="T104" fmla="*/ 2147483646 w 21"/>
              <a:gd name="T105" fmla="*/ 2147483646 h 8"/>
              <a:gd name="T106" fmla="*/ 2147483646 w 21"/>
              <a:gd name="T107" fmla="*/ 2147483646 h 8"/>
              <a:gd name="T108" fmla="*/ 2147483646 w 21"/>
              <a:gd name="T109" fmla="*/ 2147483646 h 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1" h="8">
                <a:moveTo>
                  <a:pt x="3" y="2"/>
                </a:moveTo>
                <a:lnTo>
                  <a:pt x="2" y="2"/>
                </a:lnTo>
                <a:lnTo>
                  <a:pt x="2" y="1"/>
                </a:lnTo>
                <a:lnTo>
                  <a:pt x="1" y="1"/>
                </a:lnTo>
                <a:lnTo>
                  <a:pt x="0" y="0"/>
                </a:lnTo>
                <a:lnTo>
                  <a:pt x="9" y="4"/>
                </a:lnTo>
                <a:lnTo>
                  <a:pt x="6" y="3"/>
                </a:lnTo>
                <a:lnTo>
                  <a:pt x="3" y="2"/>
                </a:lnTo>
                <a:lnTo>
                  <a:pt x="2" y="2"/>
                </a:lnTo>
                <a:lnTo>
                  <a:pt x="1" y="2"/>
                </a:lnTo>
                <a:lnTo>
                  <a:pt x="0" y="2"/>
                </a:lnTo>
                <a:lnTo>
                  <a:pt x="1" y="2"/>
                </a:lnTo>
                <a:lnTo>
                  <a:pt x="2" y="2"/>
                </a:lnTo>
                <a:lnTo>
                  <a:pt x="3" y="3"/>
                </a:lnTo>
                <a:lnTo>
                  <a:pt x="2" y="3"/>
                </a:lnTo>
                <a:lnTo>
                  <a:pt x="2" y="2"/>
                </a:lnTo>
                <a:lnTo>
                  <a:pt x="2" y="1"/>
                </a:lnTo>
                <a:lnTo>
                  <a:pt x="1" y="1"/>
                </a:lnTo>
                <a:lnTo>
                  <a:pt x="3" y="3"/>
                </a:lnTo>
                <a:lnTo>
                  <a:pt x="2" y="3"/>
                </a:lnTo>
                <a:lnTo>
                  <a:pt x="3" y="3"/>
                </a:lnTo>
                <a:lnTo>
                  <a:pt x="6" y="3"/>
                </a:lnTo>
                <a:lnTo>
                  <a:pt x="3" y="3"/>
                </a:lnTo>
                <a:lnTo>
                  <a:pt x="6" y="3"/>
                </a:lnTo>
                <a:lnTo>
                  <a:pt x="7" y="3"/>
                </a:lnTo>
                <a:lnTo>
                  <a:pt x="8" y="4"/>
                </a:lnTo>
                <a:lnTo>
                  <a:pt x="9" y="4"/>
                </a:lnTo>
                <a:lnTo>
                  <a:pt x="13" y="4"/>
                </a:lnTo>
                <a:lnTo>
                  <a:pt x="13" y="6"/>
                </a:lnTo>
                <a:lnTo>
                  <a:pt x="8" y="4"/>
                </a:lnTo>
                <a:lnTo>
                  <a:pt x="7" y="4"/>
                </a:lnTo>
                <a:lnTo>
                  <a:pt x="6" y="3"/>
                </a:lnTo>
                <a:lnTo>
                  <a:pt x="6" y="4"/>
                </a:lnTo>
                <a:lnTo>
                  <a:pt x="7" y="4"/>
                </a:lnTo>
                <a:lnTo>
                  <a:pt x="8" y="4"/>
                </a:lnTo>
                <a:lnTo>
                  <a:pt x="9" y="4"/>
                </a:lnTo>
                <a:lnTo>
                  <a:pt x="9" y="6"/>
                </a:lnTo>
                <a:lnTo>
                  <a:pt x="8" y="4"/>
                </a:lnTo>
                <a:lnTo>
                  <a:pt x="9" y="6"/>
                </a:lnTo>
                <a:lnTo>
                  <a:pt x="13" y="6"/>
                </a:lnTo>
                <a:lnTo>
                  <a:pt x="9" y="6"/>
                </a:lnTo>
                <a:lnTo>
                  <a:pt x="13" y="6"/>
                </a:lnTo>
                <a:lnTo>
                  <a:pt x="14" y="6"/>
                </a:lnTo>
                <a:lnTo>
                  <a:pt x="13" y="6"/>
                </a:lnTo>
                <a:lnTo>
                  <a:pt x="14" y="6"/>
                </a:lnTo>
                <a:lnTo>
                  <a:pt x="15" y="6"/>
                </a:lnTo>
                <a:lnTo>
                  <a:pt x="14" y="6"/>
                </a:lnTo>
                <a:lnTo>
                  <a:pt x="15" y="6"/>
                </a:lnTo>
                <a:lnTo>
                  <a:pt x="17" y="8"/>
                </a:lnTo>
                <a:lnTo>
                  <a:pt x="15" y="6"/>
                </a:lnTo>
                <a:lnTo>
                  <a:pt x="17" y="6"/>
                </a:lnTo>
                <a:lnTo>
                  <a:pt x="17" y="8"/>
                </a:lnTo>
                <a:lnTo>
                  <a:pt x="18" y="8"/>
                </a:lnTo>
                <a:lnTo>
                  <a:pt x="20" y="8"/>
                </a:lnTo>
                <a:lnTo>
                  <a:pt x="21" y="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15" name="Freeform 269"/>
          <p:cNvSpPr>
            <a:spLocks/>
          </p:cNvSpPr>
          <p:nvPr/>
        </p:nvSpPr>
        <p:spPr bwMode="auto">
          <a:xfrm>
            <a:off x="5788025" y="2589213"/>
            <a:ext cx="9525" cy="11112"/>
          </a:xfrm>
          <a:custGeom>
            <a:avLst/>
            <a:gdLst>
              <a:gd name="T0" fmla="*/ 2147483646 w 19"/>
              <a:gd name="T1" fmla="*/ 2147483646 h 19"/>
              <a:gd name="T2" fmla="*/ 2147483646 w 19"/>
              <a:gd name="T3" fmla="*/ 2147483646 h 19"/>
              <a:gd name="T4" fmla="*/ 0 w 19"/>
              <a:gd name="T5" fmla="*/ 0 h 19"/>
              <a:gd name="T6" fmla="*/ 2147483646 w 19"/>
              <a:gd name="T7" fmla="*/ 2147483646 h 19"/>
              <a:gd name="T8" fmla="*/ 2147483646 w 19"/>
              <a:gd name="T9" fmla="*/ 2147483646 h 19"/>
              <a:gd name="T10" fmla="*/ 2147483646 w 19"/>
              <a:gd name="T11" fmla="*/ 2147483646 h 19"/>
              <a:gd name="T12" fmla="*/ 2147483646 w 19"/>
              <a:gd name="T13" fmla="*/ 2147483646 h 19"/>
              <a:gd name="T14" fmla="*/ 2147483646 w 19"/>
              <a:gd name="T15" fmla="*/ 2147483646 h 19"/>
              <a:gd name="T16" fmla="*/ 2147483646 w 19"/>
              <a:gd name="T17" fmla="*/ 2147483646 h 19"/>
              <a:gd name="T18" fmla="*/ 2147483646 w 19"/>
              <a:gd name="T19" fmla="*/ 2147483646 h 19"/>
              <a:gd name="T20" fmla="*/ 2147483646 w 19"/>
              <a:gd name="T21" fmla="*/ 2147483646 h 19"/>
              <a:gd name="T22" fmla="*/ 2147483646 w 19"/>
              <a:gd name="T23" fmla="*/ 2147483646 h 19"/>
              <a:gd name="T24" fmla="*/ 2147483646 w 19"/>
              <a:gd name="T25" fmla="*/ 2147483646 h 19"/>
              <a:gd name="T26" fmla="*/ 2147483646 w 19"/>
              <a:gd name="T27" fmla="*/ 2147483646 h 19"/>
              <a:gd name="T28" fmla="*/ 2147483646 w 19"/>
              <a:gd name="T29" fmla="*/ 2147483646 h 19"/>
              <a:gd name="T30" fmla="*/ 2147483646 w 19"/>
              <a:gd name="T31" fmla="*/ 2147483646 h 19"/>
              <a:gd name="T32" fmla="*/ 2147483646 w 19"/>
              <a:gd name="T33" fmla="*/ 2147483646 h 19"/>
              <a:gd name="T34" fmla="*/ 2147483646 w 19"/>
              <a:gd name="T35" fmla="*/ 2147483646 h 19"/>
              <a:gd name="T36" fmla="*/ 2147483646 w 19"/>
              <a:gd name="T37" fmla="*/ 2147483646 h 19"/>
              <a:gd name="T38" fmla="*/ 2147483646 w 19"/>
              <a:gd name="T39" fmla="*/ 2147483646 h 19"/>
              <a:gd name="T40" fmla="*/ 2147483646 w 19"/>
              <a:gd name="T41" fmla="*/ 2147483646 h 19"/>
              <a:gd name="T42" fmla="*/ 2147483646 w 19"/>
              <a:gd name="T43" fmla="*/ 2147483646 h 19"/>
              <a:gd name="T44" fmla="*/ 2147483646 w 19"/>
              <a:gd name="T45" fmla="*/ 2147483646 h 19"/>
              <a:gd name="T46" fmla="*/ 2147483646 w 19"/>
              <a:gd name="T47" fmla="*/ 2147483646 h 19"/>
              <a:gd name="T48" fmla="*/ 2147483646 w 19"/>
              <a:gd name="T49" fmla="*/ 2147483646 h 19"/>
              <a:gd name="T50" fmla="*/ 2147483646 w 19"/>
              <a:gd name="T51" fmla="*/ 2147483646 h 19"/>
              <a:gd name="T52" fmla="*/ 2147483646 w 19"/>
              <a:gd name="T53" fmla="*/ 2147483646 h 19"/>
              <a:gd name="T54" fmla="*/ 2147483646 w 19"/>
              <a:gd name="T55" fmla="*/ 2147483646 h 19"/>
              <a:gd name="T56" fmla="*/ 2147483646 w 19"/>
              <a:gd name="T57" fmla="*/ 2147483646 h 19"/>
              <a:gd name="T58" fmla="*/ 2147483646 w 19"/>
              <a:gd name="T59" fmla="*/ 2147483646 h 19"/>
              <a:gd name="T60" fmla="*/ 2147483646 w 19"/>
              <a:gd name="T61" fmla="*/ 2147483646 h 19"/>
              <a:gd name="T62" fmla="*/ 2147483646 w 19"/>
              <a:gd name="T63" fmla="*/ 2147483646 h 19"/>
              <a:gd name="T64" fmla="*/ 2147483646 w 19"/>
              <a:gd name="T65" fmla="*/ 2147483646 h 19"/>
              <a:gd name="T66" fmla="*/ 2147483646 w 19"/>
              <a:gd name="T67" fmla="*/ 2147483646 h 19"/>
              <a:gd name="T68" fmla="*/ 2147483646 w 19"/>
              <a:gd name="T69" fmla="*/ 2147483646 h 19"/>
              <a:gd name="T70" fmla="*/ 2147483646 w 19"/>
              <a:gd name="T71" fmla="*/ 2147483646 h 19"/>
              <a:gd name="T72" fmla="*/ 2147483646 w 19"/>
              <a:gd name="T73" fmla="*/ 2147483646 h 19"/>
              <a:gd name="T74" fmla="*/ 2147483646 w 19"/>
              <a:gd name="T75" fmla="*/ 2147483646 h 1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9" h="19">
                <a:moveTo>
                  <a:pt x="13" y="15"/>
                </a:moveTo>
                <a:lnTo>
                  <a:pt x="13" y="14"/>
                </a:lnTo>
                <a:lnTo>
                  <a:pt x="13" y="18"/>
                </a:lnTo>
                <a:lnTo>
                  <a:pt x="14" y="18"/>
                </a:lnTo>
                <a:lnTo>
                  <a:pt x="8" y="10"/>
                </a:lnTo>
                <a:lnTo>
                  <a:pt x="0" y="0"/>
                </a:lnTo>
                <a:lnTo>
                  <a:pt x="0" y="6"/>
                </a:lnTo>
                <a:lnTo>
                  <a:pt x="2" y="7"/>
                </a:lnTo>
                <a:lnTo>
                  <a:pt x="4" y="7"/>
                </a:lnTo>
                <a:lnTo>
                  <a:pt x="2" y="6"/>
                </a:lnTo>
                <a:lnTo>
                  <a:pt x="6" y="6"/>
                </a:lnTo>
                <a:lnTo>
                  <a:pt x="6" y="7"/>
                </a:lnTo>
                <a:lnTo>
                  <a:pt x="4" y="8"/>
                </a:lnTo>
                <a:lnTo>
                  <a:pt x="4" y="10"/>
                </a:lnTo>
                <a:lnTo>
                  <a:pt x="6" y="10"/>
                </a:lnTo>
                <a:lnTo>
                  <a:pt x="7" y="8"/>
                </a:lnTo>
                <a:lnTo>
                  <a:pt x="7" y="7"/>
                </a:lnTo>
                <a:lnTo>
                  <a:pt x="6" y="7"/>
                </a:lnTo>
                <a:lnTo>
                  <a:pt x="6" y="8"/>
                </a:lnTo>
                <a:lnTo>
                  <a:pt x="4" y="8"/>
                </a:lnTo>
                <a:lnTo>
                  <a:pt x="4" y="7"/>
                </a:lnTo>
                <a:lnTo>
                  <a:pt x="4" y="8"/>
                </a:lnTo>
                <a:lnTo>
                  <a:pt x="2" y="7"/>
                </a:lnTo>
                <a:lnTo>
                  <a:pt x="4" y="8"/>
                </a:lnTo>
                <a:lnTo>
                  <a:pt x="6" y="8"/>
                </a:lnTo>
                <a:lnTo>
                  <a:pt x="6" y="10"/>
                </a:lnTo>
                <a:lnTo>
                  <a:pt x="4" y="8"/>
                </a:lnTo>
                <a:lnTo>
                  <a:pt x="6" y="10"/>
                </a:lnTo>
                <a:lnTo>
                  <a:pt x="7" y="11"/>
                </a:lnTo>
                <a:lnTo>
                  <a:pt x="6" y="10"/>
                </a:lnTo>
                <a:lnTo>
                  <a:pt x="8" y="10"/>
                </a:lnTo>
                <a:lnTo>
                  <a:pt x="8" y="8"/>
                </a:lnTo>
                <a:lnTo>
                  <a:pt x="7" y="8"/>
                </a:lnTo>
                <a:lnTo>
                  <a:pt x="8" y="8"/>
                </a:lnTo>
                <a:lnTo>
                  <a:pt x="8" y="10"/>
                </a:lnTo>
                <a:lnTo>
                  <a:pt x="10" y="10"/>
                </a:lnTo>
                <a:lnTo>
                  <a:pt x="10" y="11"/>
                </a:lnTo>
                <a:lnTo>
                  <a:pt x="12" y="12"/>
                </a:lnTo>
                <a:lnTo>
                  <a:pt x="8" y="12"/>
                </a:lnTo>
                <a:lnTo>
                  <a:pt x="8" y="11"/>
                </a:lnTo>
                <a:lnTo>
                  <a:pt x="7" y="11"/>
                </a:lnTo>
                <a:lnTo>
                  <a:pt x="6" y="11"/>
                </a:lnTo>
                <a:lnTo>
                  <a:pt x="6" y="10"/>
                </a:lnTo>
                <a:lnTo>
                  <a:pt x="7" y="11"/>
                </a:lnTo>
                <a:lnTo>
                  <a:pt x="8" y="12"/>
                </a:lnTo>
                <a:lnTo>
                  <a:pt x="10" y="14"/>
                </a:lnTo>
                <a:lnTo>
                  <a:pt x="10" y="12"/>
                </a:lnTo>
                <a:lnTo>
                  <a:pt x="8" y="12"/>
                </a:lnTo>
                <a:lnTo>
                  <a:pt x="10" y="14"/>
                </a:lnTo>
                <a:lnTo>
                  <a:pt x="12" y="14"/>
                </a:lnTo>
                <a:lnTo>
                  <a:pt x="13" y="15"/>
                </a:lnTo>
                <a:lnTo>
                  <a:pt x="12" y="15"/>
                </a:lnTo>
                <a:lnTo>
                  <a:pt x="10" y="14"/>
                </a:lnTo>
                <a:lnTo>
                  <a:pt x="12" y="15"/>
                </a:lnTo>
                <a:lnTo>
                  <a:pt x="13" y="18"/>
                </a:lnTo>
                <a:lnTo>
                  <a:pt x="13" y="14"/>
                </a:lnTo>
                <a:lnTo>
                  <a:pt x="13" y="12"/>
                </a:lnTo>
                <a:lnTo>
                  <a:pt x="12" y="12"/>
                </a:lnTo>
                <a:lnTo>
                  <a:pt x="6" y="11"/>
                </a:lnTo>
                <a:lnTo>
                  <a:pt x="6" y="10"/>
                </a:lnTo>
                <a:lnTo>
                  <a:pt x="6" y="11"/>
                </a:lnTo>
                <a:lnTo>
                  <a:pt x="7" y="11"/>
                </a:lnTo>
                <a:lnTo>
                  <a:pt x="13" y="14"/>
                </a:lnTo>
                <a:lnTo>
                  <a:pt x="14" y="14"/>
                </a:lnTo>
                <a:lnTo>
                  <a:pt x="14" y="15"/>
                </a:lnTo>
                <a:lnTo>
                  <a:pt x="18" y="15"/>
                </a:lnTo>
                <a:lnTo>
                  <a:pt x="18" y="18"/>
                </a:lnTo>
                <a:lnTo>
                  <a:pt x="14" y="18"/>
                </a:lnTo>
                <a:lnTo>
                  <a:pt x="13" y="15"/>
                </a:lnTo>
                <a:lnTo>
                  <a:pt x="14" y="18"/>
                </a:lnTo>
                <a:lnTo>
                  <a:pt x="18" y="19"/>
                </a:lnTo>
                <a:lnTo>
                  <a:pt x="18" y="18"/>
                </a:lnTo>
                <a:lnTo>
                  <a:pt x="19" y="18"/>
                </a:lnTo>
                <a:lnTo>
                  <a:pt x="19" y="19"/>
                </a:lnTo>
                <a:lnTo>
                  <a:pt x="18" y="19"/>
                </a:lnTo>
                <a:lnTo>
                  <a:pt x="19" y="1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16" name="Freeform 270"/>
          <p:cNvSpPr>
            <a:spLocks/>
          </p:cNvSpPr>
          <p:nvPr/>
        </p:nvSpPr>
        <p:spPr bwMode="auto">
          <a:xfrm>
            <a:off x="5784850" y="2589213"/>
            <a:ext cx="14288" cy="11112"/>
          </a:xfrm>
          <a:custGeom>
            <a:avLst/>
            <a:gdLst>
              <a:gd name="T0" fmla="*/ 2147483646 w 25"/>
              <a:gd name="T1" fmla="*/ 2147483646 h 22"/>
              <a:gd name="T2" fmla="*/ 2147483646 w 25"/>
              <a:gd name="T3" fmla="*/ 2147483646 h 22"/>
              <a:gd name="T4" fmla="*/ 2147483646 w 25"/>
              <a:gd name="T5" fmla="*/ 2147483646 h 22"/>
              <a:gd name="T6" fmla="*/ 2147483646 w 25"/>
              <a:gd name="T7" fmla="*/ 0 h 22"/>
              <a:gd name="T8" fmla="*/ 2147483646 w 25"/>
              <a:gd name="T9" fmla="*/ 0 h 22"/>
              <a:gd name="T10" fmla="*/ 2147483646 w 25"/>
              <a:gd name="T11" fmla="*/ 2147483646 h 22"/>
              <a:gd name="T12" fmla="*/ 2147483646 w 25"/>
              <a:gd name="T13" fmla="*/ 2147483646 h 22"/>
              <a:gd name="T14" fmla="*/ 2147483646 w 25"/>
              <a:gd name="T15" fmla="*/ 2147483646 h 22"/>
              <a:gd name="T16" fmla="*/ 2147483646 w 25"/>
              <a:gd name="T17" fmla="*/ 2147483646 h 22"/>
              <a:gd name="T18" fmla="*/ 2147483646 w 25"/>
              <a:gd name="T19" fmla="*/ 2147483646 h 22"/>
              <a:gd name="T20" fmla="*/ 2147483646 w 25"/>
              <a:gd name="T21" fmla="*/ 2147483646 h 22"/>
              <a:gd name="T22" fmla="*/ 2147483646 w 25"/>
              <a:gd name="T23" fmla="*/ 2147483646 h 22"/>
              <a:gd name="T24" fmla="*/ 2147483646 w 25"/>
              <a:gd name="T25" fmla="*/ 2147483646 h 22"/>
              <a:gd name="T26" fmla="*/ 2147483646 w 25"/>
              <a:gd name="T27" fmla="*/ 2147483646 h 22"/>
              <a:gd name="T28" fmla="*/ 2147483646 w 25"/>
              <a:gd name="T29" fmla="*/ 2147483646 h 22"/>
              <a:gd name="T30" fmla="*/ 2147483646 w 25"/>
              <a:gd name="T31" fmla="*/ 2147483646 h 22"/>
              <a:gd name="T32" fmla="*/ 2147483646 w 25"/>
              <a:gd name="T33" fmla="*/ 2147483646 h 22"/>
              <a:gd name="T34" fmla="*/ 2147483646 w 25"/>
              <a:gd name="T35" fmla="*/ 2147483646 h 22"/>
              <a:gd name="T36" fmla="*/ 2147483646 w 25"/>
              <a:gd name="T37" fmla="*/ 2147483646 h 22"/>
              <a:gd name="T38" fmla="*/ 2147483646 w 25"/>
              <a:gd name="T39" fmla="*/ 2147483646 h 22"/>
              <a:gd name="T40" fmla="*/ 2147483646 w 25"/>
              <a:gd name="T41" fmla="*/ 2147483646 h 22"/>
              <a:gd name="T42" fmla="*/ 2147483646 w 25"/>
              <a:gd name="T43" fmla="*/ 2147483646 h 22"/>
              <a:gd name="T44" fmla="*/ 0 w 25"/>
              <a:gd name="T45" fmla="*/ 2147483646 h 22"/>
              <a:gd name="T46" fmla="*/ 2147483646 w 25"/>
              <a:gd name="T47" fmla="*/ 2147483646 h 22"/>
              <a:gd name="T48" fmla="*/ 2147483646 w 25"/>
              <a:gd name="T49" fmla="*/ 2147483646 h 22"/>
              <a:gd name="T50" fmla="*/ 2147483646 w 25"/>
              <a:gd name="T51" fmla="*/ 2147483646 h 22"/>
              <a:gd name="T52" fmla="*/ 2147483646 w 25"/>
              <a:gd name="T53" fmla="*/ 2147483646 h 22"/>
              <a:gd name="T54" fmla="*/ 2147483646 w 25"/>
              <a:gd name="T55" fmla="*/ 2147483646 h 22"/>
              <a:gd name="T56" fmla="*/ 2147483646 w 25"/>
              <a:gd name="T57" fmla="*/ 2147483646 h 22"/>
              <a:gd name="T58" fmla="*/ 2147483646 w 25"/>
              <a:gd name="T59" fmla="*/ 2147483646 h 22"/>
              <a:gd name="T60" fmla="*/ 2147483646 w 25"/>
              <a:gd name="T61" fmla="*/ 2147483646 h 22"/>
              <a:gd name="T62" fmla="*/ 2147483646 w 25"/>
              <a:gd name="T63" fmla="*/ 2147483646 h 22"/>
              <a:gd name="T64" fmla="*/ 2147483646 w 25"/>
              <a:gd name="T65" fmla="*/ 2147483646 h 22"/>
              <a:gd name="T66" fmla="*/ 2147483646 w 25"/>
              <a:gd name="T67" fmla="*/ 2147483646 h 22"/>
              <a:gd name="T68" fmla="*/ 2147483646 w 25"/>
              <a:gd name="T69" fmla="*/ 2147483646 h 22"/>
              <a:gd name="T70" fmla="*/ 2147483646 w 25"/>
              <a:gd name="T71" fmla="*/ 2147483646 h 22"/>
              <a:gd name="T72" fmla="*/ 2147483646 w 25"/>
              <a:gd name="T73" fmla="*/ 2147483646 h 22"/>
              <a:gd name="T74" fmla="*/ 2147483646 w 25"/>
              <a:gd name="T75" fmla="*/ 2147483646 h 22"/>
              <a:gd name="T76" fmla="*/ 2147483646 w 25"/>
              <a:gd name="T77" fmla="*/ 2147483646 h 2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5" h="22">
                <a:moveTo>
                  <a:pt x="5" y="2"/>
                </a:moveTo>
                <a:lnTo>
                  <a:pt x="5" y="1"/>
                </a:lnTo>
                <a:lnTo>
                  <a:pt x="3" y="1"/>
                </a:lnTo>
                <a:lnTo>
                  <a:pt x="3" y="0"/>
                </a:lnTo>
                <a:lnTo>
                  <a:pt x="1" y="0"/>
                </a:lnTo>
                <a:lnTo>
                  <a:pt x="1" y="1"/>
                </a:lnTo>
                <a:lnTo>
                  <a:pt x="2" y="2"/>
                </a:lnTo>
                <a:lnTo>
                  <a:pt x="2" y="3"/>
                </a:lnTo>
                <a:lnTo>
                  <a:pt x="3" y="5"/>
                </a:lnTo>
                <a:lnTo>
                  <a:pt x="7" y="5"/>
                </a:lnTo>
                <a:lnTo>
                  <a:pt x="7" y="3"/>
                </a:lnTo>
                <a:lnTo>
                  <a:pt x="5" y="2"/>
                </a:lnTo>
                <a:lnTo>
                  <a:pt x="7" y="3"/>
                </a:lnTo>
                <a:lnTo>
                  <a:pt x="7" y="5"/>
                </a:lnTo>
                <a:lnTo>
                  <a:pt x="9" y="5"/>
                </a:lnTo>
                <a:lnTo>
                  <a:pt x="9" y="7"/>
                </a:lnTo>
                <a:lnTo>
                  <a:pt x="5" y="7"/>
                </a:lnTo>
                <a:lnTo>
                  <a:pt x="5" y="5"/>
                </a:lnTo>
                <a:lnTo>
                  <a:pt x="3" y="5"/>
                </a:lnTo>
                <a:lnTo>
                  <a:pt x="2" y="5"/>
                </a:lnTo>
                <a:lnTo>
                  <a:pt x="1" y="3"/>
                </a:lnTo>
                <a:lnTo>
                  <a:pt x="1" y="2"/>
                </a:lnTo>
                <a:lnTo>
                  <a:pt x="0" y="1"/>
                </a:lnTo>
                <a:lnTo>
                  <a:pt x="3" y="5"/>
                </a:lnTo>
                <a:lnTo>
                  <a:pt x="3" y="7"/>
                </a:lnTo>
                <a:lnTo>
                  <a:pt x="5" y="7"/>
                </a:lnTo>
                <a:lnTo>
                  <a:pt x="5" y="8"/>
                </a:lnTo>
                <a:lnTo>
                  <a:pt x="7" y="8"/>
                </a:lnTo>
                <a:lnTo>
                  <a:pt x="5" y="7"/>
                </a:lnTo>
                <a:lnTo>
                  <a:pt x="7" y="8"/>
                </a:lnTo>
                <a:lnTo>
                  <a:pt x="11" y="8"/>
                </a:lnTo>
                <a:lnTo>
                  <a:pt x="9" y="7"/>
                </a:lnTo>
                <a:lnTo>
                  <a:pt x="11" y="8"/>
                </a:lnTo>
                <a:lnTo>
                  <a:pt x="13" y="12"/>
                </a:lnTo>
                <a:lnTo>
                  <a:pt x="24" y="20"/>
                </a:lnTo>
                <a:lnTo>
                  <a:pt x="24" y="21"/>
                </a:lnTo>
                <a:lnTo>
                  <a:pt x="25" y="22"/>
                </a:lnTo>
                <a:lnTo>
                  <a:pt x="24" y="22"/>
                </a:lnTo>
                <a:lnTo>
                  <a:pt x="24" y="2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17" name="Freeform 272"/>
          <p:cNvSpPr>
            <a:spLocks/>
          </p:cNvSpPr>
          <p:nvPr/>
        </p:nvSpPr>
        <p:spPr bwMode="auto">
          <a:xfrm>
            <a:off x="5807075" y="2589213"/>
            <a:ext cx="95250" cy="41275"/>
          </a:xfrm>
          <a:custGeom>
            <a:avLst/>
            <a:gdLst>
              <a:gd name="T0" fmla="*/ 0 w 179"/>
              <a:gd name="T1" fmla="*/ 2147483646 h 77"/>
              <a:gd name="T2" fmla="*/ 2147483646 w 179"/>
              <a:gd name="T3" fmla="*/ 2147483646 h 77"/>
              <a:gd name="T4" fmla="*/ 2147483646 w 179"/>
              <a:gd name="T5" fmla="*/ 2147483646 h 77"/>
              <a:gd name="T6" fmla="*/ 2147483646 w 179"/>
              <a:gd name="T7" fmla="*/ 2147483646 h 77"/>
              <a:gd name="T8" fmla="*/ 2147483646 w 179"/>
              <a:gd name="T9" fmla="*/ 2147483646 h 77"/>
              <a:gd name="T10" fmla="*/ 2147483646 w 179"/>
              <a:gd name="T11" fmla="*/ 2147483646 h 77"/>
              <a:gd name="T12" fmla="*/ 2147483646 w 179"/>
              <a:gd name="T13" fmla="*/ 2147483646 h 77"/>
              <a:gd name="T14" fmla="*/ 2147483646 w 179"/>
              <a:gd name="T15" fmla="*/ 2147483646 h 77"/>
              <a:gd name="T16" fmla="*/ 2147483646 w 179"/>
              <a:gd name="T17" fmla="*/ 0 h 77"/>
              <a:gd name="T18" fmla="*/ 2147483646 w 179"/>
              <a:gd name="T19" fmla="*/ 2147483646 h 77"/>
              <a:gd name="T20" fmla="*/ 2147483646 w 179"/>
              <a:gd name="T21" fmla="*/ 2147483646 h 77"/>
              <a:gd name="T22" fmla="*/ 2147483646 w 179"/>
              <a:gd name="T23" fmla="*/ 2147483646 h 77"/>
              <a:gd name="T24" fmla="*/ 2147483646 w 179"/>
              <a:gd name="T25" fmla="*/ 2147483646 h 77"/>
              <a:gd name="T26" fmla="*/ 2147483646 w 179"/>
              <a:gd name="T27" fmla="*/ 2147483646 h 77"/>
              <a:gd name="T28" fmla="*/ 2147483646 w 179"/>
              <a:gd name="T29" fmla="*/ 2147483646 h 77"/>
              <a:gd name="T30" fmla="*/ 2147483646 w 179"/>
              <a:gd name="T31" fmla="*/ 2147483646 h 77"/>
              <a:gd name="T32" fmla="*/ 2147483646 w 179"/>
              <a:gd name="T33" fmla="*/ 2147483646 h 77"/>
              <a:gd name="T34" fmla="*/ 2147483646 w 179"/>
              <a:gd name="T35" fmla="*/ 2147483646 h 77"/>
              <a:gd name="T36" fmla="*/ 2147483646 w 179"/>
              <a:gd name="T37" fmla="*/ 2147483646 h 77"/>
              <a:gd name="T38" fmla="*/ 2147483646 w 179"/>
              <a:gd name="T39" fmla="*/ 2147483646 h 77"/>
              <a:gd name="T40" fmla="*/ 2147483646 w 179"/>
              <a:gd name="T41" fmla="*/ 2147483646 h 77"/>
              <a:gd name="T42" fmla="*/ 2147483646 w 179"/>
              <a:gd name="T43" fmla="*/ 2147483646 h 77"/>
              <a:gd name="T44" fmla="*/ 2147483646 w 179"/>
              <a:gd name="T45" fmla="*/ 2147483646 h 77"/>
              <a:gd name="T46" fmla="*/ 2147483646 w 179"/>
              <a:gd name="T47" fmla="*/ 2147483646 h 77"/>
              <a:gd name="T48" fmla="*/ 2147483646 w 179"/>
              <a:gd name="T49" fmla="*/ 2147483646 h 77"/>
              <a:gd name="T50" fmla="*/ 2147483646 w 179"/>
              <a:gd name="T51" fmla="*/ 2147483646 h 77"/>
              <a:gd name="T52" fmla="*/ 2147483646 w 179"/>
              <a:gd name="T53" fmla="*/ 2147483646 h 77"/>
              <a:gd name="T54" fmla="*/ 2147483646 w 179"/>
              <a:gd name="T55" fmla="*/ 2147483646 h 77"/>
              <a:gd name="T56" fmla="*/ 2147483646 w 179"/>
              <a:gd name="T57" fmla="*/ 2147483646 h 77"/>
              <a:gd name="T58" fmla="*/ 2147483646 w 179"/>
              <a:gd name="T59" fmla="*/ 2147483646 h 77"/>
              <a:gd name="T60" fmla="*/ 2147483646 w 179"/>
              <a:gd name="T61" fmla="*/ 2147483646 h 77"/>
              <a:gd name="T62" fmla="*/ 2147483646 w 179"/>
              <a:gd name="T63" fmla="*/ 2147483646 h 77"/>
              <a:gd name="T64" fmla="*/ 2147483646 w 179"/>
              <a:gd name="T65" fmla="*/ 2147483646 h 77"/>
              <a:gd name="T66" fmla="*/ 2147483646 w 179"/>
              <a:gd name="T67" fmla="*/ 2147483646 h 77"/>
              <a:gd name="T68" fmla="*/ 2147483646 w 179"/>
              <a:gd name="T69" fmla="*/ 2147483646 h 7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79" h="77">
                <a:moveTo>
                  <a:pt x="0" y="27"/>
                </a:moveTo>
                <a:lnTo>
                  <a:pt x="178" y="48"/>
                </a:lnTo>
                <a:lnTo>
                  <a:pt x="178" y="45"/>
                </a:lnTo>
                <a:lnTo>
                  <a:pt x="175" y="45"/>
                </a:lnTo>
                <a:lnTo>
                  <a:pt x="168" y="39"/>
                </a:lnTo>
                <a:lnTo>
                  <a:pt x="162" y="32"/>
                </a:lnTo>
                <a:lnTo>
                  <a:pt x="156" y="25"/>
                </a:lnTo>
                <a:lnTo>
                  <a:pt x="147" y="13"/>
                </a:lnTo>
                <a:lnTo>
                  <a:pt x="140" y="0"/>
                </a:lnTo>
                <a:lnTo>
                  <a:pt x="145" y="6"/>
                </a:lnTo>
                <a:lnTo>
                  <a:pt x="149" y="15"/>
                </a:lnTo>
                <a:lnTo>
                  <a:pt x="156" y="25"/>
                </a:lnTo>
                <a:lnTo>
                  <a:pt x="165" y="35"/>
                </a:lnTo>
                <a:lnTo>
                  <a:pt x="175" y="44"/>
                </a:lnTo>
                <a:lnTo>
                  <a:pt x="178" y="45"/>
                </a:lnTo>
                <a:lnTo>
                  <a:pt x="178" y="53"/>
                </a:lnTo>
                <a:lnTo>
                  <a:pt x="176" y="54"/>
                </a:lnTo>
                <a:lnTo>
                  <a:pt x="175" y="55"/>
                </a:lnTo>
                <a:lnTo>
                  <a:pt x="174" y="57"/>
                </a:lnTo>
                <a:lnTo>
                  <a:pt x="171" y="58"/>
                </a:lnTo>
                <a:lnTo>
                  <a:pt x="170" y="59"/>
                </a:lnTo>
                <a:lnTo>
                  <a:pt x="170" y="60"/>
                </a:lnTo>
                <a:lnTo>
                  <a:pt x="170" y="63"/>
                </a:lnTo>
                <a:lnTo>
                  <a:pt x="168" y="64"/>
                </a:lnTo>
                <a:lnTo>
                  <a:pt x="168" y="65"/>
                </a:lnTo>
                <a:lnTo>
                  <a:pt x="170" y="66"/>
                </a:lnTo>
                <a:lnTo>
                  <a:pt x="170" y="67"/>
                </a:lnTo>
                <a:lnTo>
                  <a:pt x="170" y="70"/>
                </a:lnTo>
                <a:lnTo>
                  <a:pt x="171" y="71"/>
                </a:lnTo>
                <a:lnTo>
                  <a:pt x="174" y="72"/>
                </a:lnTo>
                <a:lnTo>
                  <a:pt x="174" y="74"/>
                </a:lnTo>
                <a:lnTo>
                  <a:pt x="175" y="76"/>
                </a:lnTo>
                <a:lnTo>
                  <a:pt x="176" y="76"/>
                </a:lnTo>
                <a:lnTo>
                  <a:pt x="178" y="77"/>
                </a:lnTo>
                <a:lnTo>
                  <a:pt x="179" y="7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18" name="Freeform 273"/>
          <p:cNvSpPr>
            <a:spLocks/>
          </p:cNvSpPr>
          <p:nvPr/>
        </p:nvSpPr>
        <p:spPr bwMode="auto">
          <a:xfrm>
            <a:off x="5884863" y="2597150"/>
            <a:ext cx="17462" cy="34925"/>
          </a:xfrm>
          <a:custGeom>
            <a:avLst/>
            <a:gdLst>
              <a:gd name="T0" fmla="*/ 2147483646 w 34"/>
              <a:gd name="T1" fmla="*/ 2147483646 h 64"/>
              <a:gd name="T2" fmla="*/ 2147483646 w 34"/>
              <a:gd name="T3" fmla="*/ 2147483646 h 64"/>
              <a:gd name="T4" fmla="*/ 2147483646 w 34"/>
              <a:gd name="T5" fmla="*/ 0 h 64"/>
              <a:gd name="T6" fmla="*/ 2147483646 w 34"/>
              <a:gd name="T7" fmla="*/ 2147483646 h 64"/>
              <a:gd name="T8" fmla="*/ 2147483646 w 34"/>
              <a:gd name="T9" fmla="*/ 2147483646 h 64"/>
              <a:gd name="T10" fmla="*/ 2147483646 w 34"/>
              <a:gd name="T11" fmla="*/ 2147483646 h 64"/>
              <a:gd name="T12" fmla="*/ 2147483646 w 34"/>
              <a:gd name="T13" fmla="*/ 2147483646 h 64"/>
              <a:gd name="T14" fmla="*/ 2147483646 w 34"/>
              <a:gd name="T15" fmla="*/ 2147483646 h 64"/>
              <a:gd name="T16" fmla="*/ 2147483646 w 34"/>
              <a:gd name="T17" fmla="*/ 2147483646 h 64"/>
              <a:gd name="T18" fmla="*/ 2147483646 w 34"/>
              <a:gd name="T19" fmla="*/ 2147483646 h 64"/>
              <a:gd name="T20" fmla="*/ 2147483646 w 34"/>
              <a:gd name="T21" fmla="*/ 2147483646 h 64"/>
              <a:gd name="T22" fmla="*/ 2147483646 w 34"/>
              <a:gd name="T23" fmla="*/ 2147483646 h 64"/>
              <a:gd name="T24" fmla="*/ 0 w 34"/>
              <a:gd name="T25" fmla="*/ 2147483646 h 64"/>
              <a:gd name="T26" fmla="*/ 0 w 34"/>
              <a:gd name="T27" fmla="*/ 2147483646 h 64"/>
              <a:gd name="T28" fmla="*/ 2147483646 w 34"/>
              <a:gd name="T29" fmla="*/ 2147483646 h 6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4" h="64">
                <a:moveTo>
                  <a:pt x="34" y="44"/>
                </a:moveTo>
                <a:lnTo>
                  <a:pt x="32" y="3"/>
                </a:lnTo>
                <a:lnTo>
                  <a:pt x="29" y="0"/>
                </a:lnTo>
                <a:lnTo>
                  <a:pt x="31" y="44"/>
                </a:lnTo>
                <a:lnTo>
                  <a:pt x="23" y="44"/>
                </a:lnTo>
                <a:lnTo>
                  <a:pt x="24" y="42"/>
                </a:lnTo>
                <a:lnTo>
                  <a:pt x="28" y="39"/>
                </a:lnTo>
                <a:lnTo>
                  <a:pt x="6" y="56"/>
                </a:lnTo>
                <a:lnTo>
                  <a:pt x="5" y="58"/>
                </a:lnTo>
                <a:lnTo>
                  <a:pt x="4" y="60"/>
                </a:lnTo>
                <a:lnTo>
                  <a:pt x="2" y="61"/>
                </a:lnTo>
                <a:lnTo>
                  <a:pt x="2" y="62"/>
                </a:lnTo>
                <a:lnTo>
                  <a:pt x="0" y="63"/>
                </a:lnTo>
                <a:lnTo>
                  <a:pt x="0" y="64"/>
                </a:lnTo>
                <a:lnTo>
                  <a:pt x="2" y="6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19" name="Freeform 274"/>
          <p:cNvSpPr>
            <a:spLocks/>
          </p:cNvSpPr>
          <p:nvPr/>
        </p:nvSpPr>
        <p:spPr bwMode="auto">
          <a:xfrm>
            <a:off x="5889625" y="2589213"/>
            <a:ext cx="11113" cy="17462"/>
          </a:xfrm>
          <a:custGeom>
            <a:avLst/>
            <a:gdLst>
              <a:gd name="T0" fmla="*/ 2147483646 w 22"/>
              <a:gd name="T1" fmla="*/ 2147483646 h 34"/>
              <a:gd name="T2" fmla="*/ 2147483646 w 22"/>
              <a:gd name="T3" fmla="*/ 2147483646 h 34"/>
              <a:gd name="T4" fmla="*/ 2147483646 w 22"/>
              <a:gd name="T5" fmla="*/ 2147483646 h 34"/>
              <a:gd name="T6" fmla="*/ 2147483646 w 22"/>
              <a:gd name="T7" fmla="*/ 2147483646 h 34"/>
              <a:gd name="T8" fmla="*/ 2147483646 w 22"/>
              <a:gd name="T9" fmla="*/ 2147483646 h 34"/>
              <a:gd name="T10" fmla="*/ 2147483646 w 22"/>
              <a:gd name="T11" fmla="*/ 2147483646 h 34"/>
              <a:gd name="T12" fmla="*/ 2147483646 w 22"/>
              <a:gd name="T13" fmla="*/ 2147483646 h 34"/>
              <a:gd name="T14" fmla="*/ 2147483646 w 22"/>
              <a:gd name="T15" fmla="*/ 2147483646 h 34"/>
              <a:gd name="T16" fmla="*/ 2147483646 w 22"/>
              <a:gd name="T17" fmla="*/ 2147483646 h 34"/>
              <a:gd name="T18" fmla="*/ 2147483646 w 22"/>
              <a:gd name="T19" fmla="*/ 2147483646 h 34"/>
              <a:gd name="T20" fmla="*/ 2147483646 w 22"/>
              <a:gd name="T21" fmla="*/ 2147483646 h 34"/>
              <a:gd name="T22" fmla="*/ 2147483646 w 22"/>
              <a:gd name="T23" fmla="*/ 2147483646 h 34"/>
              <a:gd name="T24" fmla="*/ 2147483646 w 22"/>
              <a:gd name="T25" fmla="*/ 2147483646 h 34"/>
              <a:gd name="T26" fmla="*/ 0 w 22"/>
              <a:gd name="T27" fmla="*/ 0 h 3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2" h="34">
                <a:moveTo>
                  <a:pt x="19" y="34"/>
                </a:moveTo>
                <a:lnTo>
                  <a:pt x="15" y="32"/>
                </a:lnTo>
                <a:lnTo>
                  <a:pt x="14" y="28"/>
                </a:lnTo>
                <a:lnTo>
                  <a:pt x="22" y="24"/>
                </a:lnTo>
                <a:lnTo>
                  <a:pt x="20" y="24"/>
                </a:lnTo>
                <a:lnTo>
                  <a:pt x="20" y="26"/>
                </a:lnTo>
                <a:lnTo>
                  <a:pt x="20" y="28"/>
                </a:lnTo>
                <a:lnTo>
                  <a:pt x="19" y="29"/>
                </a:lnTo>
                <a:lnTo>
                  <a:pt x="18" y="29"/>
                </a:lnTo>
                <a:lnTo>
                  <a:pt x="18" y="28"/>
                </a:lnTo>
                <a:lnTo>
                  <a:pt x="14" y="28"/>
                </a:lnTo>
                <a:lnTo>
                  <a:pt x="9" y="20"/>
                </a:lnTo>
                <a:lnTo>
                  <a:pt x="5" y="10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20" name="Freeform 275"/>
          <p:cNvSpPr>
            <a:spLocks/>
          </p:cNvSpPr>
          <p:nvPr/>
        </p:nvSpPr>
        <p:spPr bwMode="auto">
          <a:xfrm>
            <a:off x="5897563" y="2603500"/>
            <a:ext cx="3175" cy="3175"/>
          </a:xfrm>
          <a:custGeom>
            <a:avLst/>
            <a:gdLst>
              <a:gd name="T0" fmla="*/ 0 w 8"/>
              <a:gd name="T1" fmla="*/ 0 h 7"/>
              <a:gd name="T2" fmla="*/ 2147483646 w 8"/>
              <a:gd name="T3" fmla="*/ 2147483646 h 7"/>
              <a:gd name="T4" fmla="*/ 2147483646 w 8"/>
              <a:gd name="T5" fmla="*/ 2147483646 h 7"/>
              <a:gd name="T6" fmla="*/ 2147483646 w 8"/>
              <a:gd name="T7" fmla="*/ 2147483646 h 7"/>
              <a:gd name="T8" fmla="*/ 2147483646 w 8"/>
              <a:gd name="T9" fmla="*/ 2147483646 h 7"/>
              <a:gd name="T10" fmla="*/ 2147483646 w 8"/>
              <a:gd name="T11" fmla="*/ 2147483646 h 7"/>
              <a:gd name="T12" fmla="*/ 2147483646 w 8"/>
              <a:gd name="T13" fmla="*/ 2147483646 h 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8" h="7">
                <a:moveTo>
                  <a:pt x="0" y="0"/>
                </a:moveTo>
                <a:lnTo>
                  <a:pt x="8" y="1"/>
                </a:lnTo>
                <a:lnTo>
                  <a:pt x="5" y="6"/>
                </a:lnTo>
                <a:lnTo>
                  <a:pt x="6" y="6"/>
                </a:lnTo>
                <a:lnTo>
                  <a:pt x="8" y="5"/>
                </a:lnTo>
                <a:lnTo>
                  <a:pt x="8" y="7"/>
                </a:lnTo>
                <a:lnTo>
                  <a:pt x="6" y="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21" name="Freeform 276"/>
          <p:cNvSpPr>
            <a:spLocks/>
          </p:cNvSpPr>
          <p:nvPr/>
        </p:nvSpPr>
        <p:spPr bwMode="auto">
          <a:xfrm>
            <a:off x="5972175" y="2581275"/>
            <a:ext cx="3175" cy="9525"/>
          </a:xfrm>
          <a:custGeom>
            <a:avLst/>
            <a:gdLst>
              <a:gd name="T0" fmla="*/ 2147483646 w 6"/>
              <a:gd name="T1" fmla="*/ 2147483646 h 18"/>
              <a:gd name="T2" fmla="*/ 2147483646 w 6"/>
              <a:gd name="T3" fmla="*/ 2147483646 h 18"/>
              <a:gd name="T4" fmla="*/ 2147483646 w 6"/>
              <a:gd name="T5" fmla="*/ 2147483646 h 18"/>
              <a:gd name="T6" fmla="*/ 0 w 6"/>
              <a:gd name="T7" fmla="*/ 0 h 1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" h="18">
                <a:moveTo>
                  <a:pt x="6" y="18"/>
                </a:moveTo>
                <a:lnTo>
                  <a:pt x="5" y="8"/>
                </a:lnTo>
                <a:lnTo>
                  <a:pt x="4" y="15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22" name="Freeform 277"/>
          <p:cNvSpPr>
            <a:spLocks/>
          </p:cNvSpPr>
          <p:nvPr/>
        </p:nvSpPr>
        <p:spPr bwMode="auto">
          <a:xfrm>
            <a:off x="5983288" y="2584450"/>
            <a:ext cx="1587" cy="9525"/>
          </a:xfrm>
          <a:custGeom>
            <a:avLst/>
            <a:gdLst>
              <a:gd name="T0" fmla="*/ 0 w 3"/>
              <a:gd name="T1" fmla="*/ 0 h 19"/>
              <a:gd name="T2" fmla="*/ 2147483646 w 3"/>
              <a:gd name="T3" fmla="*/ 2147483646 h 19"/>
              <a:gd name="T4" fmla="*/ 2147483646 w 3"/>
              <a:gd name="T5" fmla="*/ 2147483646 h 19"/>
              <a:gd name="T6" fmla="*/ 0 w 3"/>
              <a:gd name="T7" fmla="*/ 2147483646 h 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" h="19">
                <a:moveTo>
                  <a:pt x="0" y="0"/>
                </a:moveTo>
                <a:lnTo>
                  <a:pt x="3" y="19"/>
                </a:lnTo>
                <a:lnTo>
                  <a:pt x="3" y="18"/>
                </a:lnTo>
                <a:lnTo>
                  <a:pt x="0" y="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23" name="Line 278"/>
          <p:cNvSpPr>
            <a:spLocks noChangeShapeType="1"/>
          </p:cNvSpPr>
          <p:nvPr/>
        </p:nvSpPr>
        <p:spPr bwMode="auto">
          <a:xfrm>
            <a:off x="6000750" y="2587625"/>
            <a:ext cx="6350" cy="47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24" name="Freeform 279"/>
          <p:cNvSpPr>
            <a:spLocks/>
          </p:cNvSpPr>
          <p:nvPr/>
        </p:nvSpPr>
        <p:spPr bwMode="auto">
          <a:xfrm>
            <a:off x="6011863" y="2589213"/>
            <a:ext cx="3175" cy="1587"/>
          </a:xfrm>
          <a:custGeom>
            <a:avLst/>
            <a:gdLst>
              <a:gd name="T0" fmla="*/ 2147483646 w 6"/>
              <a:gd name="T1" fmla="*/ 2147483646 h 3"/>
              <a:gd name="T2" fmla="*/ 0 w 6"/>
              <a:gd name="T3" fmla="*/ 0 h 3"/>
              <a:gd name="T4" fmla="*/ 2147483646 w 6"/>
              <a:gd name="T5" fmla="*/ 2147483646 h 3"/>
              <a:gd name="T6" fmla="*/ 2147483646 w 6"/>
              <a:gd name="T7" fmla="*/ 0 h 3"/>
              <a:gd name="T8" fmla="*/ 2147483646 w 6"/>
              <a:gd name="T9" fmla="*/ 0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" h="3">
                <a:moveTo>
                  <a:pt x="4" y="3"/>
                </a:moveTo>
                <a:lnTo>
                  <a:pt x="0" y="0"/>
                </a:lnTo>
                <a:lnTo>
                  <a:pt x="4" y="3"/>
                </a:lnTo>
                <a:lnTo>
                  <a:pt x="6" y="0"/>
                </a:lnTo>
                <a:lnTo>
                  <a:pt x="3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25" name="Freeform 280"/>
          <p:cNvSpPr>
            <a:spLocks/>
          </p:cNvSpPr>
          <p:nvPr/>
        </p:nvSpPr>
        <p:spPr bwMode="auto">
          <a:xfrm>
            <a:off x="6018213" y="2579688"/>
            <a:ext cx="12700" cy="9525"/>
          </a:xfrm>
          <a:custGeom>
            <a:avLst/>
            <a:gdLst>
              <a:gd name="T0" fmla="*/ 2147483646 w 22"/>
              <a:gd name="T1" fmla="*/ 2147483646 h 18"/>
              <a:gd name="T2" fmla="*/ 2147483646 w 22"/>
              <a:gd name="T3" fmla="*/ 2147483646 h 18"/>
              <a:gd name="T4" fmla="*/ 2147483646 w 22"/>
              <a:gd name="T5" fmla="*/ 2147483646 h 18"/>
              <a:gd name="T6" fmla="*/ 2147483646 w 22"/>
              <a:gd name="T7" fmla="*/ 2147483646 h 18"/>
              <a:gd name="T8" fmla="*/ 2147483646 w 22"/>
              <a:gd name="T9" fmla="*/ 2147483646 h 18"/>
              <a:gd name="T10" fmla="*/ 2147483646 w 22"/>
              <a:gd name="T11" fmla="*/ 2147483646 h 18"/>
              <a:gd name="T12" fmla="*/ 2147483646 w 22"/>
              <a:gd name="T13" fmla="*/ 2147483646 h 18"/>
              <a:gd name="T14" fmla="*/ 0 w 22"/>
              <a:gd name="T15" fmla="*/ 0 h 18"/>
              <a:gd name="T16" fmla="*/ 2147483646 w 22"/>
              <a:gd name="T17" fmla="*/ 2147483646 h 18"/>
              <a:gd name="T18" fmla="*/ 2147483646 w 22"/>
              <a:gd name="T19" fmla="*/ 2147483646 h 18"/>
              <a:gd name="T20" fmla="*/ 2147483646 w 22"/>
              <a:gd name="T21" fmla="*/ 2147483646 h 18"/>
              <a:gd name="T22" fmla="*/ 2147483646 w 22"/>
              <a:gd name="T23" fmla="*/ 2147483646 h 18"/>
              <a:gd name="T24" fmla="*/ 2147483646 w 22"/>
              <a:gd name="T25" fmla="*/ 2147483646 h 18"/>
              <a:gd name="T26" fmla="*/ 2147483646 w 22"/>
              <a:gd name="T27" fmla="*/ 2147483646 h 18"/>
              <a:gd name="T28" fmla="*/ 2147483646 w 22"/>
              <a:gd name="T29" fmla="*/ 2147483646 h 18"/>
              <a:gd name="T30" fmla="*/ 2147483646 w 22"/>
              <a:gd name="T31" fmla="*/ 2147483646 h 1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2" h="18">
                <a:moveTo>
                  <a:pt x="10" y="13"/>
                </a:moveTo>
                <a:lnTo>
                  <a:pt x="14" y="17"/>
                </a:lnTo>
                <a:lnTo>
                  <a:pt x="16" y="16"/>
                </a:lnTo>
                <a:lnTo>
                  <a:pt x="12" y="13"/>
                </a:lnTo>
                <a:lnTo>
                  <a:pt x="13" y="12"/>
                </a:lnTo>
                <a:lnTo>
                  <a:pt x="7" y="6"/>
                </a:lnTo>
                <a:lnTo>
                  <a:pt x="5" y="4"/>
                </a:lnTo>
                <a:lnTo>
                  <a:pt x="0" y="0"/>
                </a:lnTo>
                <a:lnTo>
                  <a:pt x="4" y="4"/>
                </a:lnTo>
                <a:lnTo>
                  <a:pt x="1" y="5"/>
                </a:lnTo>
                <a:lnTo>
                  <a:pt x="5" y="11"/>
                </a:lnTo>
                <a:lnTo>
                  <a:pt x="13" y="12"/>
                </a:lnTo>
                <a:lnTo>
                  <a:pt x="18" y="14"/>
                </a:lnTo>
                <a:lnTo>
                  <a:pt x="22" y="17"/>
                </a:lnTo>
                <a:lnTo>
                  <a:pt x="20" y="18"/>
                </a:lnTo>
                <a:lnTo>
                  <a:pt x="16" y="1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26" name="Line 281"/>
          <p:cNvSpPr>
            <a:spLocks noChangeShapeType="1"/>
          </p:cNvSpPr>
          <p:nvPr/>
        </p:nvSpPr>
        <p:spPr bwMode="auto">
          <a:xfrm flipV="1">
            <a:off x="6015038" y="2587625"/>
            <a:ext cx="1587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27" name="Freeform 282"/>
          <p:cNvSpPr>
            <a:spLocks/>
          </p:cNvSpPr>
          <p:nvPr/>
        </p:nvSpPr>
        <p:spPr bwMode="auto">
          <a:xfrm>
            <a:off x="6011863" y="2546350"/>
            <a:ext cx="9525" cy="34925"/>
          </a:xfrm>
          <a:custGeom>
            <a:avLst/>
            <a:gdLst>
              <a:gd name="T0" fmla="*/ 2147483646 w 19"/>
              <a:gd name="T1" fmla="*/ 2147483646 h 65"/>
              <a:gd name="T2" fmla="*/ 2147483646 w 19"/>
              <a:gd name="T3" fmla="*/ 2147483646 h 65"/>
              <a:gd name="T4" fmla="*/ 2147483646 w 19"/>
              <a:gd name="T5" fmla="*/ 2147483646 h 65"/>
              <a:gd name="T6" fmla="*/ 2147483646 w 19"/>
              <a:gd name="T7" fmla="*/ 2147483646 h 65"/>
              <a:gd name="T8" fmla="*/ 2147483646 w 19"/>
              <a:gd name="T9" fmla="*/ 2147483646 h 65"/>
              <a:gd name="T10" fmla="*/ 2147483646 w 19"/>
              <a:gd name="T11" fmla="*/ 2147483646 h 65"/>
              <a:gd name="T12" fmla="*/ 2147483646 w 19"/>
              <a:gd name="T13" fmla="*/ 2147483646 h 65"/>
              <a:gd name="T14" fmla="*/ 2147483646 w 19"/>
              <a:gd name="T15" fmla="*/ 2147483646 h 65"/>
              <a:gd name="T16" fmla="*/ 2147483646 w 19"/>
              <a:gd name="T17" fmla="*/ 2147483646 h 65"/>
              <a:gd name="T18" fmla="*/ 2147483646 w 19"/>
              <a:gd name="T19" fmla="*/ 2147483646 h 65"/>
              <a:gd name="T20" fmla="*/ 2147483646 w 19"/>
              <a:gd name="T21" fmla="*/ 2147483646 h 65"/>
              <a:gd name="T22" fmla="*/ 2147483646 w 19"/>
              <a:gd name="T23" fmla="*/ 2147483646 h 65"/>
              <a:gd name="T24" fmla="*/ 2147483646 w 19"/>
              <a:gd name="T25" fmla="*/ 2147483646 h 65"/>
              <a:gd name="T26" fmla="*/ 2147483646 w 19"/>
              <a:gd name="T27" fmla="*/ 2147483646 h 65"/>
              <a:gd name="T28" fmla="*/ 2147483646 w 19"/>
              <a:gd name="T29" fmla="*/ 2147483646 h 65"/>
              <a:gd name="T30" fmla="*/ 2147483646 w 19"/>
              <a:gd name="T31" fmla="*/ 2147483646 h 65"/>
              <a:gd name="T32" fmla="*/ 2147483646 w 19"/>
              <a:gd name="T33" fmla="*/ 2147483646 h 65"/>
              <a:gd name="T34" fmla="*/ 2147483646 w 19"/>
              <a:gd name="T35" fmla="*/ 2147483646 h 65"/>
              <a:gd name="T36" fmla="*/ 2147483646 w 19"/>
              <a:gd name="T37" fmla="*/ 2147483646 h 65"/>
              <a:gd name="T38" fmla="*/ 2147483646 w 19"/>
              <a:gd name="T39" fmla="*/ 0 h 65"/>
              <a:gd name="T40" fmla="*/ 2147483646 w 19"/>
              <a:gd name="T41" fmla="*/ 0 h 65"/>
              <a:gd name="T42" fmla="*/ 2147483646 w 19"/>
              <a:gd name="T43" fmla="*/ 2147483646 h 65"/>
              <a:gd name="T44" fmla="*/ 2147483646 w 19"/>
              <a:gd name="T45" fmla="*/ 2147483646 h 65"/>
              <a:gd name="T46" fmla="*/ 2147483646 w 19"/>
              <a:gd name="T47" fmla="*/ 2147483646 h 65"/>
              <a:gd name="T48" fmla="*/ 2147483646 w 19"/>
              <a:gd name="T49" fmla="*/ 2147483646 h 65"/>
              <a:gd name="T50" fmla="*/ 2147483646 w 19"/>
              <a:gd name="T51" fmla="*/ 2147483646 h 65"/>
              <a:gd name="T52" fmla="*/ 2147483646 w 19"/>
              <a:gd name="T53" fmla="*/ 2147483646 h 65"/>
              <a:gd name="T54" fmla="*/ 0 w 19"/>
              <a:gd name="T55" fmla="*/ 2147483646 h 65"/>
              <a:gd name="T56" fmla="*/ 0 w 19"/>
              <a:gd name="T57" fmla="*/ 2147483646 h 65"/>
              <a:gd name="T58" fmla="*/ 0 w 19"/>
              <a:gd name="T59" fmla="*/ 2147483646 h 65"/>
              <a:gd name="T60" fmla="*/ 2147483646 w 19"/>
              <a:gd name="T61" fmla="*/ 2147483646 h 65"/>
              <a:gd name="T62" fmla="*/ 2147483646 w 19"/>
              <a:gd name="T63" fmla="*/ 2147483646 h 65"/>
              <a:gd name="T64" fmla="*/ 2147483646 w 19"/>
              <a:gd name="T65" fmla="*/ 2147483646 h 65"/>
              <a:gd name="T66" fmla="*/ 2147483646 w 19"/>
              <a:gd name="T67" fmla="*/ 2147483646 h 65"/>
              <a:gd name="T68" fmla="*/ 2147483646 w 19"/>
              <a:gd name="T69" fmla="*/ 2147483646 h 65"/>
              <a:gd name="T70" fmla="*/ 2147483646 w 19"/>
              <a:gd name="T71" fmla="*/ 2147483646 h 65"/>
              <a:gd name="T72" fmla="*/ 2147483646 w 19"/>
              <a:gd name="T73" fmla="*/ 2147483646 h 65"/>
              <a:gd name="T74" fmla="*/ 2147483646 w 19"/>
              <a:gd name="T75" fmla="*/ 2147483646 h 65"/>
              <a:gd name="T76" fmla="*/ 2147483646 w 19"/>
              <a:gd name="T77" fmla="*/ 2147483646 h 65"/>
              <a:gd name="T78" fmla="*/ 2147483646 w 19"/>
              <a:gd name="T79" fmla="*/ 2147483646 h 65"/>
              <a:gd name="T80" fmla="*/ 2147483646 w 19"/>
              <a:gd name="T81" fmla="*/ 2147483646 h 65"/>
              <a:gd name="T82" fmla="*/ 2147483646 w 19"/>
              <a:gd name="T83" fmla="*/ 2147483646 h 65"/>
              <a:gd name="T84" fmla="*/ 2147483646 w 19"/>
              <a:gd name="T85" fmla="*/ 2147483646 h 65"/>
              <a:gd name="T86" fmla="*/ 2147483646 w 19"/>
              <a:gd name="T87" fmla="*/ 2147483646 h 65"/>
              <a:gd name="T88" fmla="*/ 2147483646 w 19"/>
              <a:gd name="T89" fmla="*/ 2147483646 h 65"/>
              <a:gd name="T90" fmla="*/ 2147483646 w 19"/>
              <a:gd name="T91" fmla="*/ 2147483646 h 65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9" h="65">
                <a:moveTo>
                  <a:pt x="10" y="65"/>
                </a:moveTo>
                <a:lnTo>
                  <a:pt x="6" y="60"/>
                </a:lnTo>
                <a:lnTo>
                  <a:pt x="4" y="56"/>
                </a:lnTo>
                <a:lnTo>
                  <a:pt x="6" y="55"/>
                </a:lnTo>
                <a:lnTo>
                  <a:pt x="10" y="60"/>
                </a:lnTo>
                <a:lnTo>
                  <a:pt x="13" y="64"/>
                </a:lnTo>
                <a:lnTo>
                  <a:pt x="12" y="58"/>
                </a:lnTo>
                <a:lnTo>
                  <a:pt x="8" y="55"/>
                </a:lnTo>
                <a:lnTo>
                  <a:pt x="4" y="51"/>
                </a:lnTo>
                <a:lnTo>
                  <a:pt x="3" y="44"/>
                </a:lnTo>
                <a:lnTo>
                  <a:pt x="2" y="39"/>
                </a:lnTo>
                <a:lnTo>
                  <a:pt x="2" y="33"/>
                </a:lnTo>
                <a:lnTo>
                  <a:pt x="2" y="30"/>
                </a:lnTo>
                <a:lnTo>
                  <a:pt x="3" y="24"/>
                </a:lnTo>
                <a:lnTo>
                  <a:pt x="4" y="19"/>
                </a:lnTo>
                <a:lnTo>
                  <a:pt x="6" y="16"/>
                </a:lnTo>
                <a:lnTo>
                  <a:pt x="8" y="11"/>
                </a:lnTo>
                <a:lnTo>
                  <a:pt x="12" y="7"/>
                </a:lnTo>
                <a:lnTo>
                  <a:pt x="14" y="4"/>
                </a:lnTo>
                <a:lnTo>
                  <a:pt x="19" y="0"/>
                </a:lnTo>
                <a:lnTo>
                  <a:pt x="18" y="0"/>
                </a:lnTo>
                <a:lnTo>
                  <a:pt x="13" y="4"/>
                </a:lnTo>
                <a:lnTo>
                  <a:pt x="10" y="6"/>
                </a:lnTo>
                <a:lnTo>
                  <a:pt x="6" y="10"/>
                </a:lnTo>
                <a:lnTo>
                  <a:pt x="4" y="13"/>
                </a:lnTo>
                <a:lnTo>
                  <a:pt x="2" y="19"/>
                </a:lnTo>
                <a:lnTo>
                  <a:pt x="2" y="24"/>
                </a:lnTo>
                <a:lnTo>
                  <a:pt x="0" y="30"/>
                </a:lnTo>
                <a:lnTo>
                  <a:pt x="0" y="35"/>
                </a:lnTo>
                <a:lnTo>
                  <a:pt x="0" y="39"/>
                </a:lnTo>
                <a:lnTo>
                  <a:pt x="2" y="44"/>
                </a:lnTo>
                <a:lnTo>
                  <a:pt x="3" y="51"/>
                </a:lnTo>
                <a:lnTo>
                  <a:pt x="4" y="56"/>
                </a:lnTo>
                <a:lnTo>
                  <a:pt x="6" y="55"/>
                </a:lnTo>
                <a:lnTo>
                  <a:pt x="4" y="51"/>
                </a:lnTo>
                <a:lnTo>
                  <a:pt x="6" y="50"/>
                </a:lnTo>
                <a:lnTo>
                  <a:pt x="4" y="43"/>
                </a:lnTo>
                <a:lnTo>
                  <a:pt x="3" y="39"/>
                </a:lnTo>
                <a:lnTo>
                  <a:pt x="3" y="33"/>
                </a:lnTo>
                <a:lnTo>
                  <a:pt x="3" y="29"/>
                </a:lnTo>
                <a:lnTo>
                  <a:pt x="4" y="24"/>
                </a:lnTo>
                <a:lnTo>
                  <a:pt x="6" y="19"/>
                </a:lnTo>
                <a:lnTo>
                  <a:pt x="8" y="13"/>
                </a:lnTo>
                <a:lnTo>
                  <a:pt x="10" y="10"/>
                </a:lnTo>
                <a:lnTo>
                  <a:pt x="13" y="7"/>
                </a:lnTo>
                <a:lnTo>
                  <a:pt x="17" y="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28" name="Freeform 283"/>
          <p:cNvSpPr>
            <a:spLocks/>
          </p:cNvSpPr>
          <p:nvPr/>
        </p:nvSpPr>
        <p:spPr bwMode="auto">
          <a:xfrm>
            <a:off x="5992813" y="2544763"/>
            <a:ext cx="14287" cy="42862"/>
          </a:xfrm>
          <a:custGeom>
            <a:avLst/>
            <a:gdLst>
              <a:gd name="T0" fmla="*/ 2147483646 w 26"/>
              <a:gd name="T1" fmla="*/ 2147483646 h 80"/>
              <a:gd name="T2" fmla="*/ 2147483646 w 26"/>
              <a:gd name="T3" fmla="*/ 2147483646 h 80"/>
              <a:gd name="T4" fmla="*/ 2147483646 w 26"/>
              <a:gd name="T5" fmla="*/ 2147483646 h 80"/>
              <a:gd name="T6" fmla="*/ 2147483646 w 26"/>
              <a:gd name="T7" fmla="*/ 2147483646 h 80"/>
              <a:gd name="T8" fmla="*/ 2147483646 w 26"/>
              <a:gd name="T9" fmla="*/ 2147483646 h 80"/>
              <a:gd name="T10" fmla="*/ 2147483646 w 26"/>
              <a:gd name="T11" fmla="*/ 2147483646 h 80"/>
              <a:gd name="T12" fmla="*/ 2147483646 w 26"/>
              <a:gd name="T13" fmla="*/ 2147483646 h 80"/>
              <a:gd name="T14" fmla="*/ 2147483646 w 26"/>
              <a:gd name="T15" fmla="*/ 2147483646 h 80"/>
              <a:gd name="T16" fmla="*/ 2147483646 w 26"/>
              <a:gd name="T17" fmla="*/ 2147483646 h 80"/>
              <a:gd name="T18" fmla="*/ 2147483646 w 26"/>
              <a:gd name="T19" fmla="*/ 2147483646 h 80"/>
              <a:gd name="T20" fmla="*/ 2147483646 w 26"/>
              <a:gd name="T21" fmla="*/ 2147483646 h 80"/>
              <a:gd name="T22" fmla="*/ 2147483646 w 26"/>
              <a:gd name="T23" fmla="*/ 2147483646 h 80"/>
              <a:gd name="T24" fmla="*/ 2147483646 w 26"/>
              <a:gd name="T25" fmla="*/ 0 h 80"/>
              <a:gd name="T26" fmla="*/ 2147483646 w 26"/>
              <a:gd name="T27" fmla="*/ 2147483646 h 80"/>
              <a:gd name="T28" fmla="*/ 2147483646 w 26"/>
              <a:gd name="T29" fmla="*/ 2147483646 h 80"/>
              <a:gd name="T30" fmla="*/ 0 w 26"/>
              <a:gd name="T31" fmla="*/ 2147483646 h 80"/>
              <a:gd name="T32" fmla="*/ 0 w 26"/>
              <a:gd name="T33" fmla="*/ 2147483646 h 80"/>
              <a:gd name="T34" fmla="*/ 0 w 26"/>
              <a:gd name="T35" fmla="*/ 2147483646 h 80"/>
              <a:gd name="T36" fmla="*/ 2147483646 w 26"/>
              <a:gd name="T37" fmla="*/ 2147483646 h 80"/>
              <a:gd name="T38" fmla="*/ 2147483646 w 26"/>
              <a:gd name="T39" fmla="*/ 2147483646 h 80"/>
              <a:gd name="T40" fmla="*/ 2147483646 w 26"/>
              <a:gd name="T41" fmla="*/ 2147483646 h 8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6" h="80">
                <a:moveTo>
                  <a:pt x="24" y="6"/>
                </a:moveTo>
                <a:lnTo>
                  <a:pt x="21" y="10"/>
                </a:lnTo>
                <a:lnTo>
                  <a:pt x="19" y="15"/>
                </a:lnTo>
                <a:lnTo>
                  <a:pt x="17" y="21"/>
                </a:lnTo>
                <a:lnTo>
                  <a:pt x="15" y="29"/>
                </a:lnTo>
                <a:lnTo>
                  <a:pt x="15" y="34"/>
                </a:lnTo>
                <a:lnTo>
                  <a:pt x="15" y="27"/>
                </a:lnTo>
                <a:lnTo>
                  <a:pt x="17" y="21"/>
                </a:lnTo>
                <a:lnTo>
                  <a:pt x="19" y="15"/>
                </a:lnTo>
                <a:lnTo>
                  <a:pt x="21" y="10"/>
                </a:lnTo>
                <a:lnTo>
                  <a:pt x="24" y="6"/>
                </a:lnTo>
                <a:lnTo>
                  <a:pt x="26" y="1"/>
                </a:lnTo>
                <a:lnTo>
                  <a:pt x="15" y="0"/>
                </a:lnTo>
                <a:lnTo>
                  <a:pt x="8" y="9"/>
                </a:lnTo>
                <a:lnTo>
                  <a:pt x="2" y="19"/>
                </a:lnTo>
                <a:lnTo>
                  <a:pt x="0" y="31"/>
                </a:lnTo>
                <a:lnTo>
                  <a:pt x="0" y="40"/>
                </a:lnTo>
                <a:lnTo>
                  <a:pt x="0" y="49"/>
                </a:lnTo>
                <a:lnTo>
                  <a:pt x="2" y="60"/>
                </a:lnTo>
                <a:lnTo>
                  <a:pt x="9" y="70"/>
                </a:lnTo>
                <a:lnTo>
                  <a:pt x="15" y="8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29" name="Freeform 284"/>
          <p:cNvSpPr>
            <a:spLocks/>
          </p:cNvSpPr>
          <p:nvPr/>
        </p:nvSpPr>
        <p:spPr bwMode="auto">
          <a:xfrm>
            <a:off x="6000750" y="2563813"/>
            <a:ext cx="14288" cy="25400"/>
          </a:xfrm>
          <a:custGeom>
            <a:avLst/>
            <a:gdLst>
              <a:gd name="T0" fmla="*/ 2147483646 w 26"/>
              <a:gd name="T1" fmla="*/ 2147483646 h 48"/>
              <a:gd name="T2" fmla="*/ 2147483646 w 26"/>
              <a:gd name="T3" fmla="*/ 2147483646 h 48"/>
              <a:gd name="T4" fmla="*/ 2147483646 w 26"/>
              <a:gd name="T5" fmla="*/ 2147483646 h 48"/>
              <a:gd name="T6" fmla="*/ 2147483646 w 26"/>
              <a:gd name="T7" fmla="*/ 2147483646 h 48"/>
              <a:gd name="T8" fmla="*/ 2147483646 w 26"/>
              <a:gd name="T9" fmla="*/ 2147483646 h 48"/>
              <a:gd name="T10" fmla="*/ 2147483646 w 26"/>
              <a:gd name="T11" fmla="*/ 2147483646 h 48"/>
              <a:gd name="T12" fmla="*/ 2147483646 w 26"/>
              <a:gd name="T13" fmla="*/ 2147483646 h 48"/>
              <a:gd name="T14" fmla="*/ 0 w 26"/>
              <a:gd name="T15" fmla="*/ 0 h 48"/>
              <a:gd name="T16" fmla="*/ 0 w 26"/>
              <a:gd name="T17" fmla="*/ 2147483646 h 48"/>
              <a:gd name="T18" fmla="*/ 2147483646 w 26"/>
              <a:gd name="T19" fmla="*/ 2147483646 h 48"/>
              <a:gd name="T20" fmla="*/ 2147483646 w 26"/>
              <a:gd name="T21" fmla="*/ 2147483646 h 48"/>
              <a:gd name="T22" fmla="*/ 2147483646 w 26"/>
              <a:gd name="T23" fmla="*/ 2147483646 h 48"/>
              <a:gd name="T24" fmla="*/ 2147483646 w 26"/>
              <a:gd name="T25" fmla="*/ 2147483646 h 48"/>
              <a:gd name="T26" fmla="*/ 2147483646 w 26"/>
              <a:gd name="T27" fmla="*/ 2147483646 h 48"/>
              <a:gd name="T28" fmla="*/ 2147483646 w 26"/>
              <a:gd name="T29" fmla="*/ 2147483646 h 48"/>
              <a:gd name="T30" fmla="*/ 2147483646 w 26"/>
              <a:gd name="T31" fmla="*/ 2147483646 h 48"/>
              <a:gd name="T32" fmla="*/ 2147483646 w 26"/>
              <a:gd name="T33" fmla="*/ 2147483646 h 48"/>
              <a:gd name="T34" fmla="*/ 2147483646 w 26"/>
              <a:gd name="T35" fmla="*/ 2147483646 h 48"/>
              <a:gd name="T36" fmla="*/ 2147483646 w 26"/>
              <a:gd name="T37" fmla="*/ 2147483646 h 48"/>
              <a:gd name="T38" fmla="*/ 2147483646 w 26"/>
              <a:gd name="T39" fmla="*/ 2147483646 h 48"/>
              <a:gd name="T40" fmla="*/ 2147483646 w 26"/>
              <a:gd name="T41" fmla="*/ 2147483646 h 48"/>
              <a:gd name="T42" fmla="*/ 2147483646 w 26"/>
              <a:gd name="T43" fmla="*/ 2147483646 h 48"/>
              <a:gd name="T44" fmla="*/ 2147483646 w 26"/>
              <a:gd name="T45" fmla="*/ 2147483646 h 4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6" h="48">
                <a:moveTo>
                  <a:pt x="15" y="43"/>
                </a:moveTo>
                <a:lnTo>
                  <a:pt x="11" y="36"/>
                </a:lnTo>
                <a:lnTo>
                  <a:pt x="9" y="31"/>
                </a:lnTo>
                <a:lnTo>
                  <a:pt x="6" y="25"/>
                </a:lnTo>
                <a:lnTo>
                  <a:pt x="4" y="19"/>
                </a:lnTo>
                <a:lnTo>
                  <a:pt x="2" y="12"/>
                </a:lnTo>
                <a:lnTo>
                  <a:pt x="2" y="6"/>
                </a:lnTo>
                <a:lnTo>
                  <a:pt x="0" y="0"/>
                </a:lnTo>
                <a:lnTo>
                  <a:pt x="0" y="6"/>
                </a:lnTo>
                <a:lnTo>
                  <a:pt x="2" y="12"/>
                </a:lnTo>
                <a:lnTo>
                  <a:pt x="4" y="19"/>
                </a:lnTo>
                <a:lnTo>
                  <a:pt x="6" y="24"/>
                </a:lnTo>
                <a:lnTo>
                  <a:pt x="9" y="31"/>
                </a:lnTo>
                <a:lnTo>
                  <a:pt x="11" y="36"/>
                </a:lnTo>
                <a:lnTo>
                  <a:pt x="15" y="43"/>
                </a:lnTo>
                <a:lnTo>
                  <a:pt x="20" y="48"/>
                </a:lnTo>
                <a:lnTo>
                  <a:pt x="15" y="43"/>
                </a:lnTo>
                <a:lnTo>
                  <a:pt x="23" y="46"/>
                </a:lnTo>
                <a:lnTo>
                  <a:pt x="23" y="48"/>
                </a:lnTo>
                <a:lnTo>
                  <a:pt x="23" y="46"/>
                </a:lnTo>
                <a:lnTo>
                  <a:pt x="24" y="46"/>
                </a:lnTo>
                <a:lnTo>
                  <a:pt x="26" y="46"/>
                </a:lnTo>
                <a:lnTo>
                  <a:pt x="26" y="4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30" name="Freeform 285"/>
          <p:cNvSpPr>
            <a:spLocks/>
          </p:cNvSpPr>
          <p:nvPr/>
        </p:nvSpPr>
        <p:spPr bwMode="auto">
          <a:xfrm>
            <a:off x="6016625" y="2581275"/>
            <a:ext cx="4763" cy="3175"/>
          </a:xfrm>
          <a:custGeom>
            <a:avLst/>
            <a:gdLst>
              <a:gd name="T0" fmla="*/ 2147483646 w 9"/>
              <a:gd name="T1" fmla="*/ 2147483646 h 6"/>
              <a:gd name="T2" fmla="*/ 0 w 9"/>
              <a:gd name="T3" fmla="*/ 0 h 6"/>
              <a:gd name="T4" fmla="*/ 2147483646 w 9"/>
              <a:gd name="T5" fmla="*/ 2147483646 h 6"/>
              <a:gd name="T6" fmla="*/ 2147483646 w 9"/>
              <a:gd name="T7" fmla="*/ 2147483646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" h="6">
                <a:moveTo>
                  <a:pt x="4" y="4"/>
                </a:moveTo>
                <a:lnTo>
                  <a:pt x="0" y="0"/>
                </a:lnTo>
                <a:lnTo>
                  <a:pt x="7" y="3"/>
                </a:lnTo>
                <a:lnTo>
                  <a:pt x="9" y="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31" name="Line 286"/>
          <p:cNvSpPr>
            <a:spLocks noChangeShapeType="1"/>
          </p:cNvSpPr>
          <p:nvPr/>
        </p:nvSpPr>
        <p:spPr bwMode="auto">
          <a:xfrm flipH="1" flipV="1">
            <a:off x="6015038" y="2573338"/>
            <a:ext cx="1587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32" name="Freeform 287"/>
          <p:cNvSpPr>
            <a:spLocks/>
          </p:cNvSpPr>
          <p:nvPr/>
        </p:nvSpPr>
        <p:spPr bwMode="auto">
          <a:xfrm>
            <a:off x="6003925" y="2562225"/>
            <a:ext cx="1588" cy="1588"/>
          </a:xfrm>
          <a:custGeom>
            <a:avLst/>
            <a:gdLst>
              <a:gd name="T0" fmla="*/ 2147483646 w 4"/>
              <a:gd name="T1" fmla="*/ 2147483646 h 2"/>
              <a:gd name="T2" fmla="*/ 2147483646 w 4"/>
              <a:gd name="T3" fmla="*/ 2147483646 h 2"/>
              <a:gd name="T4" fmla="*/ 2147483646 w 4"/>
              <a:gd name="T5" fmla="*/ 0 h 2"/>
              <a:gd name="T6" fmla="*/ 0 w 4"/>
              <a:gd name="T7" fmla="*/ 0 h 2"/>
              <a:gd name="T8" fmla="*/ 0 w 4"/>
              <a:gd name="T9" fmla="*/ 2147483646 h 2"/>
              <a:gd name="T10" fmla="*/ 0 w 4"/>
              <a:gd name="T11" fmla="*/ 2147483646 h 2"/>
              <a:gd name="T12" fmla="*/ 2147483646 w 4"/>
              <a:gd name="T13" fmla="*/ 2147483646 h 2"/>
              <a:gd name="T14" fmla="*/ 2147483646 w 4"/>
              <a:gd name="T15" fmla="*/ 2147483646 h 2"/>
              <a:gd name="T16" fmla="*/ 2147483646 w 4"/>
              <a:gd name="T17" fmla="*/ 2147483646 h 2"/>
              <a:gd name="T18" fmla="*/ 0 w 4"/>
              <a:gd name="T19" fmla="*/ 2147483646 h 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" h="2">
                <a:moveTo>
                  <a:pt x="4" y="2"/>
                </a:moveTo>
                <a:lnTo>
                  <a:pt x="4" y="1"/>
                </a:ln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2" y="2"/>
                </a:lnTo>
                <a:lnTo>
                  <a:pt x="4" y="2"/>
                </a:lnTo>
                <a:lnTo>
                  <a:pt x="4" y="1"/>
                </a:lnTo>
                <a:lnTo>
                  <a:pt x="0" y="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33" name="Freeform 288"/>
          <p:cNvSpPr>
            <a:spLocks/>
          </p:cNvSpPr>
          <p:nvPr/>
        </p:nvSpPr>
        <p:spPr bwMode="auto">
          <a:xfrm>
            <a:off x="5964238" y="2544763"/>
            <a:ext cx="19050" cy="42862"/>
          </a:xfrm>
          <a:custGeom>
            <a:avLst/>
            <a:gdLst>
              <a:gd name="T0" fmla="*/ 2147483646 w 36"/>
              <a:gd name="T1" fmla="*/ 2147483646 h 79"/>
              <a:gd name="T2" fmla="*/ 2147483646 w 36"/>
              <a:gd name="T3" fmla="*/ 2147483646 h 79"/>
              <a:gd name="T4" fmla="*/ 2147483646 w 36"/>
              <a:gd name="T5" fmla="*/ 2147483646 h 79"/>
              <a:gd name="T6" fmla="*/ 2147483646 w 36"/>
              <a:gd name="T7" fmla="*/ 2147483646 h 79"/>
              <a:gd name="T8" fmla="*/ 2147483646 w 36"/>
              <a:gd name="T9" fmla="*/ 2147483646 h 79"/>
              <a:gd name="T10" fmla="*/ 2147483646 w 36"/>
              <a:gd name="T11" fmla="*/ 2147483646 h 79"/>
              <a:gd name="T12" fmla="*/ 2147483646 w 36"/>
              <a:gd name="T13" fmla="*/ 2147483646 h 79"/>
              <a:gd name="T14" fmla="*/ 2147483646 w 36"/>
              <a:gd name="T15" fmla="*/ 2147483646 h 79"/>
              <a:gd name="T16" fmla="*/ 2147483646 w 36"/>
              <a:gd name="T17" fmla="*/ 2147483646 h 79"/>
              <a:gd name="T18" fmla="*/ 2147483646 w 36"/>
              <a:gd name="T19" fmla="*/ 2147483646 h 79"/>
              <a:gd name="T20" fmla="*/ 2147483646 w 36"/>
              <a:gd name="T21" fmla="*/ 2147483646 h 79"/>
              <a:gd name="T22" fmla="*/ 0 w 36"/>
              <a:gd name="T23" fmla="*/ 2147483646 h 79"/>
              <a:gd name="T24" fmla="*/ 2147483646 w 36"/>
              <a:gd name="T25" fmla="*/ 2147483646 h 79"/>
              <a:gd name="T26" fmla="*/ 2147483646 w 36"/>
              <a:gd name="T27" fmla="*/ 2147483646 h 79"/>
              <a:gd name="T28" fmla="*/ 2147483646 w 36"/>
              <a:gd name="T29" fmla="*/ 2147483646 h 79"/>
              <a:gd name="T30" fmla="*/ 2147483646 w 36"/>
              <a:gd name="T31" fmla="*/ 2147483646 h 79"/>
              <a:gd name="T32" fmla="*/ 2147483646 w 36"/>
              <a:gd name="T33" fmla="*/ 2147483646 h 79"/>
              <a:gd name="T34" fmla="*/ 2147483646 w 36"/>
              <a:gd name="T35" fmla="*/ 0 h 79"/>
              <a:gd name="T36" fmla="*/ 2147483646 w 36"/>
              <a:gd name="T37" fmla="*/ 2147483646 h 79"/>
              <a:gd name="T38" fmla="*/ 2147483646 w 36"/>
              <a:gd name="T39" fmla="*/ 2147483646 h 79"/>
              <a:gd name="T40" fmla="*/ 2147483646 w 36"/>
              <a:gd name="T41" fmla="*/ 2147483646 h 79"/>
              <a:gd name="T42" fmla="*/ 2147483646 w 36"/>
              <a:gd name="T43" fmla="*/ 2147483646 h 79"/>
              <a:gd name="T44" fmla="*/ 2147483646 w 36"/>
              <a:gd name="T45" fmla="*/ 2147483646 h 79"/>
              <a:gd name="T46" fmla="*/ 2147483646 w 36"/>
              <a:gd name="T47" fmla="*/ 2147483646 h 79"/>
              <a:gd name="T48" fmla="*/ 2147483646 w 36"/>
              <a:gd name="T49" fmla="*/ 2147483646 h 79"/>
              <a:gd name="T50" fmla="*/ 2147483646 w 36"/>
              <a:gd name="T51" fmla="*/ 2147483646 h 79"/>
              <a:gd name="T52" fmla="*/ 2147483646 w 36"/>
              <a:gd name="T53" fmla="*/ 2147483646 h 79"/>
              <a:gd name="T54" fmla="*/ 0 w 36"/>
              <a:gd name="T55" fmla="*/ 2147483646 h 79"/>
              <a:gd name="T56" fmla="*/ 0 w 36"/>
              <a:gd name="T57" fmla="*/ 2147483646 h 79"/>
              <a:gd name="T58" fmla="*/ 2147483646 w 36"/>
              <a:gd name="T59" fmla="*/ 2147483646 h 79"/>
              <a:gd name="T60" fmla="*/ 2147483646 w 36"/>
              <a:gd name="T61" fmla="*/ 2147483646 h 79"/>
              <a:gd name="T62" fmla="*/ 2147483646 w 36"/>
              <a:gd name="T63" fmla="*/ 2147483646 h 79"/>
              <a:gd name="T64" fmla="*/ 2147483646 w 36"/>
              <a:gd name="T65" fmla="*/ 2147483646 h 79"/>
              <a:gd name="T66" fmla="*/ 2147483646 w 36"/>
              <a:gd name="T67" fmla="*/ 2147483646 h 79"/>
              <a:gd name="T68" fmla="*/ 2147483646 w 36"/>
              <a:gd name="T69" fmla="*/ 2147483646 h 79"/>
              <a:gd name="T70" fmla="*/ 2147483646 w 36"/>
              <a:gd name="T71" fmla="*/ 2147483646 h 79"/>
              <a:gd name="T72" fmla="*/ 2147483646 w 36"/>
              <a:gd name="T73" fmla="*/ 2147483646 h 7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36" h="79">
                <a:moveTo>
                  <a:pt x="32" y="37"/>
                </a:moveTo>
                <a:lnTo>
                  <a:pt x="32" y="15"/>
                </a:lnTo>
                <a:lnTo>
                  <a:pt x="32" y="21"/>
                </a:lnTo>
                <a:lnTo>
                  <a:pt x="32" y="37"/>
                </a:lnTo>
                <a:lnTo>
                  <a:pt x="32" y="52"/>
                </a:lnTo>
                <a:lnTo>
                  <a:pt x="34" y="65"/>
                </a:lnTo>
                <a:lnTo>
                  <a:pt x="36" y="79"/>
                </a:lnTo>
                <a:lnTo>
                  <a:pt x="36" y="73"/>
                </a:lnTo>
                <a:lnTo>
                  <a:pt x="32" y="57"/>
                </a:lnTo>
                <a:lnTo>
                  <a:pt x="32" y="37"/>
                </a:lnTo>
                <a:lnTo>
                  <a:pt x="18" y="38"/>
                </a:lnTo>
                <a:lnTo>
                  <a:pt x="18" y="41"/>
                </a:lnTo>
                <a:lnTo>
                  <a:pt x="16" y="41"/>
                </a:lnTo>
                <a:lnTo>
                  <a:pt x="18" y="53"/>
                </a:lnTo>
                <a:lnTo>
                  <a:pt x="20" y="65"/>
                </a:lnTo>
                <a:lnTo>
                  <a:pt x="21" y="77"/>
                </a:lnTo>
                <a:lnTo>
                  <a:pt x="12" y="70"/>
                </a:lnTo>
                <a:lnTo>
                  <a:pt x="10" y="70"/>
                </a:lnTo>
                <a:lnTo>
                  <a:pt x="8" y="70"/>
                </a:lnTo>
                <a:lnTo>
                  <a:pt x="7" y="70"/>
                </a:lnTo>
                <a:lnTo>
                  <a:pt x="4" y="70"/>
                </a:lnTo>
                <a:lnTo>
                  <a:pt x="3" y="70"/>
                </a:lnTo>
                <a:lnTo>
                  <a:pt x="2" y="70"/>
                </a:lnTo>
                <a:lnTo>
                  <a:pt x="0" y="70"/>
                </a:lnTo>
                <a:lnTo>
                  <a:pt x="0" y="25"/>
                </a:lnTo>
                <a:lnTo>
                  <a:pt x="2" y="25"/>
                </a:lnTo>
                <a:lnTo>
                  <a:pt x="3" y="25"/>
                </a:lnTo>
                <a:lnTo>
                  <a:pt x="4" y="25"/>
                </a:lnTo>
                <a:lnTo>
                  <a:pt x="7" y="25"/>
                </a:lnTo>
                <a:lnTo>
                  <a:pt x="8" y="25"/>
                </a:lnTo>
                <a:lnTo>
                  <a:pt x="10" y="25"/>
                </a:lnTo>
                <a:lnTo>
                  <a:pt x="12" y="25"/>
                </a:lnTo>
                <a:lnTo>
                  <a:pt x="12" y="19"/>
                </a:lnTo>
                <a:lnTo>
                  <a:pt x="12" y="12"/>
                </a:lnTo>
                <a:lnTo>
                  <a:pt x="13" y="7"/>
                </a:lnTo>
                <a:lnTo>
                  <a:pt x="13" y="0"/>
                </a:lnTo>
                <a:lnTo>
                  <a:pt x="20" y="0"/>
                </a:lnTo>
                <a:lnTo>
                  <a:pt x="18" y="14"/>
                </a:lnTo>
                <a:lnTo>
                  <a:pt x="16" y="29"/>
                </a:lnTo>
                <a:lnTo>
                  <a:pt x="18" y="29"/>
                </a:lnTo>
                <a:lnTo>
                  <a:pt x="18" y="32"/>
                </a:lnTo>
                <a:lnTo>
                  <a:pt x="18" y="34"/>
                </a:lnTo>
                <a:lnTo>
                  <a:pt x="18" y="38"/>
                </a:lnTo>
                <a:lnTo>
                  <a:pt x="14" y="38"/>
                </a:lnTo>
                <a:lnTo>
                  <a:pt x="13" y="37"/>
                </a:lnTo>
                <a:lnTo>
                  <a:pt x="13" y="35"/>
                </a:lnTo>
                <a:lnTo>
                  <a:pt x="12" y="34"/>
                </a:lnTo>
                <a:lnTo>
                  <a:pt x="13" y="33"/>
                </a:lnTo>
                <a:lnTo>
                  <a:pt x="13" y="32"/>
                </a:lnTo>
                <a:lnTo>
                  <a:pt x="13" y="31"/>
                </a:lnTo>
                <a:lnTo>
                  <a:pt x="13" y="29"/>
                </a:lnTo>
                <a:lnTo>
                  <a:pt x="13" y="27"/>
                </a:lnTo>
                <a:lnTo>
                  <a:pt x="12" y="26"/>
                </a:lnTo>
                <a:lnTo>
                  <a:pt x="13" y="8"/>
                </a:lnTo>
                <a:lnTo>
                  <a:pt x="0" y="7"/>
                </a:lnTo>
                <a:lnTo>
                  <a:pt x="0" y="12"/>
                </a:lnTo>
                <a:lnTo>
                  <a:pt x="0" y="19"/>
                </a:lnTo>
                <a:lnTo>
                  <a:pt x="0" y="25"/>
                </a:lnTo>
                <a:lnTo>
                  <a:pt x="12" y="25"/>
                </a:lnTo>
                <a:lnTo>
                  <a:pt x="12" y="31"/>
                </a:lnTo>
                <a:lnTo>
                  <a:pt x="12" y="35"/>
                </a:lnTo>
                <a:lnTo>
                  <a:pt x="13" y="41"/>
                </a:lnTo>
                <a:lnTo>
                  <a:pt x="13" y="46"/>
                </a:lnTo>
                <a:lnTo>
                  <a:pt x="13" y="49"/>
                </a:lnTo>
                <a:lnTo>
                  <a:pt x="13" y="53"/>
                </a:lnTo>
                <a:lnTo>
                  <a:pt x="12" y="34"/>
                </a:lnTo>
                <a:lnTo>
                  <a:pt x="12" y="35"/>
                </a:lnTo>
                <a:lnTo>
                  <a:pt x="12" y="69"/>
                </a:lnTo>
                <a:lnTo>
                  <a:pt x="12" y="70"/>
                </a:lnTo>
                <a:lnTo>
                  <a:pt x="8" y="70"/>
                </a:lnTo>
                <a:lnTo>
                  <a:pt x="7" y="70"/>
                </a:lnTo>
                <a:lnTo>
                  <a:pt x="4" y="70"/>
                </a:lnTo>
                <a:lnTo>
                  <a:pt x="3" y="70"/>
                </a:lnTo>
                <a:lnTo>
                  <a:pt x="2" y="70"/>
                </a:lnTo>
                <a:lnTo>
                  <a:pt x="0" y="7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34" name="Freeform 289"/>
          <p:cNvSpPr>
            <a:spLocks/>
          </p:cNvSpPr>
          <p:nvPr/>
        </p:nvSpPr>
        <p:spPr bwMode="auto">
          <a:xfrm>
            <a:off x="5970588" y="2559050"/>
            <a:ext cx="1587" cy="22225"/>
          </a:xfrm>
          <a:custGeom>
            <a:avLst/>
            <a:gdLst>
              <a:gd name="T0" fmla="*/ 2147483646 w 4"/>
              <a:gd name="T1" fmla="*/ 2147483646 h 43"/>
              <a:gd name="T2" fmla="*/ 2147483646 w 4"/>
              <a:gd name="T3" fmla="*/ 2147483646 h 43"/>
              <a:gd name="T4" fmla="*/ 2147483646 w 4"/>
              <a:gd name="T5" fmla="*/ 2147483646 h 43"/>
              <a:gd name="T6" fmla="*/ 2147483646 w 4"/>
              <a:gd name="T7" fmla="*/ 2147483646 h 43"/>
              <a:gd name="T8" fmla="*/ 2147483646 w 4"/>
              <a:gd name="T9" fmla="*/ 2147483646 h 43"/>
              <a:gd name="T10" fmla="*/ 2147483646 w 4"/>
              <a:gd name="T11" fmla="*/ 0 h 43"/>
              <a:gd name="T12" fmla="*/ 2147483646 w 4"/>
              <a:gd name="T13" fmla="*/ 0 h 43"/>
              <a:gd name="T14" fmla="*/ 2147483646 w 4"/>
              <a:gd name="T15" fmla="*/ 2147483646 h 43"/>
              <a:gd name="T16" fmla="*/ 2147483646 w 4"/>
              <a:gd name="T17" fmla="*/ 0 h 43"/>
              <a:gd name="T18" fmla="*/ 0 w 4"/>
              <a:gd name="T19" fmla="*/ 0 h 4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" h="43">
                <a:moveTo>
                  <a:pt x="4" y="43"/>
                </a:moveTo>
                <a:lnTo>
                  <a:pt x="1" y="27"/>
                </a:lnTo>
                <a:lnTo>
                  <a:pt x="4" y="15"/>
                </a:lnTo>
                <a:lnTo>
                  <a:pt x="2" y="12"/>
                </a:lnTo>
                <a:lnTo>
                  <a:pt x="1" y="11"/>
                </a:lnTo>
                <a:lnTo>
                  <a:pt x="1" y="0"/>
                </a:lnTo>
                <a:lnTo>
                  <a:pt x="2" y="0"/>
                </a:lnTo>
                <a:lnTo>
                  <a:pt x="4" y="3"/>
                </a:lnTo>
                <a:lnTo>
                  <a:pt x="1" y="0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35" name="Line 290"/>
          <p:cNvSpPr>
            <a:spLocks noChangeShapeType="1"/>
          </p:cNvSpPr>
          <p:nvPr/>
        </p:nvSpPr>
        <p:spPr bwMode="auto">
          <a:xfrm flipV="1">
            <a:off x="5981700" y="2549525"/>
            <a:ext cx="1588" cy="6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36" name="Line 291"/>
          <p:cNvSpPr>
            <a:spLocks noChangeShapeType="1"/>
          </p:cNvSpPr>
          <p:nvPr/>
        </p:nvSpPr>
        <p:spPr bwMode="auto">
          <a:xfrm>
            <a:off x="5965825" y="2546350"/>
            <a:ext cx="1588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37" name="Freeform 292"/>
          <p:cNvSpPr>
            <a:spLocks/>
          </p:cNvSpPr>
          <p:nvPr/>
        </p:nvSpPr>
        <p:spPr bwMode="auto">
          <a:xfrm>
            <a:off x="6021388" y="2544763"/>
            <a:ext cx="3175" cy="3175"/>
          </a:xfrm>
          <a:custGeom>
            <a:avLst/>
            <a:gdLst>
              <a:gd name="T0" fmla="*/ 0 w 6"/>
              <a:gd name="T1" fmla="*/ 2147483646 h 6"/>
              <a:gd name="T2" fmla="*/ 2147483646 w 6"/>
              <a:gd name="T3" fmla="*/ 2147483646 h 6"/>
              <a:gd name="T4" fmla="*/ 2147483646 w 6"/>
              <a:gd name="T5" fmla="*/ 2147483646 h 6"/>
              <a:gd name="T6" fmla="*/ 2147483646 w 6"/>
              <a:gd name="T7" fmla="*/ 0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" h="6">
                <a:moveTo>
                  <a:pt x="0" y="6"/>
                </a:moveTo>
                <a:lnTo>
                  <a:pt x="3" y="2"/>
                </a:lnTo>
                <a:lnTo>
                  <a:pt x="2" y="2"/>
                </a:lnTo>
                <a:lnTo>
                  <a:pt x="6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38" name="Freeform 293"/>
          <p:cNvSpPr>
            <a:spLocks/>
          </p:cNvSpPr>
          <p:nvPr/>
        </p:nvSpPr>
        <p:spPr bwMode="auto">
          <a:xfrm>
            <a:off x="6021388" y="2582863"/>
            <a:ext cx="3175" cy="4762"/>
          </a:xfrm>
          <a:custGeom>
            <a:avLst/>
            <a:gdLst>
              <a:gd name="T0" fmla="*/ 2147483646 w 7"/>
              <a:gd name="T1" fmla="*/ 2147483646 h 9"/>
              <a:gd name="T2" fmla="*/ 0 w 7"/>
              <a:gd name="T3" fmla="*/ 0 h 9"/>
              <a:gd name="T4" fmla="*/ 2147483646 w 7"/>
              <a:gd name="T5" fmla="*/ 2147483646 h 9"/>
              <a:gd name="T6" fmla="*/ 2147483646 w 7"/>
              <a:gd name="T7" fmla="*/ 2147483646 h 9"/>
              <a:gd name="T8" fmla="*/ 2147483646 w 7"/>
              <a:gd name="T9" fmla="*/ 2147483646 h 9"/>
              <a:gd name="T10" fmla="*/ 0 w 7"/>
              <a:gd name="T11" fmla="*/ 2147483646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" h="9">
                <a:moveTo>
                  <a:pt x="2" y="2"/>
                </a:moveTo>
                <a:lnTo>
                  <a:pt x="0" y="0"/>
                </a:lnTo>
                <a:lnTo>
                  <a:pt x="1" y="3"/>
                </a:lnTo>
                <a:lnTo>
                  <a:pt x="7" y="9"/>
                </a:lnTo>
                <a:lnTo>
                  <a:pt x="5" y="9"/>
                </a:lnTo>
                <a:lnTo>
                  <a:pt x="0" y="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39" name="Freeform 294"/>
          <p:cNvSpPr>
            <a:spLocks/>
          </p:cNvSpPr>
          <p:nvPr/>
        </p:nvSpPr>
        <p:spPr bwMode="auto">
          <a:xfrm>
            <a:off x="6026150" y="2589213"/>
            <a:ext cx="22225" cy="4762"/>
          </a:xfrm>
          <a:custGeom>
            <a:avLst/>
            <a:gdLst>
              <a:gd name="T0" fmla="*/ 0 w 42"/>
              <a:gd name="T1" fmla="*/ 0 h 8"/>
              <a:gd name="T2" fmla="*/ 2147483646 w 42"/>
              <a:gd name="T3" fmla="*/ 2147483646 h 8"/>
              <a:gd name="T4" fmla="*/ 2147483646 w 42"/>
              <a:gd name="T5" fmla="*/ 2147483646 h 8"/>
              <a:gd name="T6" fmla="*/ 2147483646 w 42"/>
              <a:gd name="T7" fmla="*/ 2147483646 h 8"/>
              <a:gd name="T8" fmla="*/ 2147483646 w 42"/>
              <a:gd name="T9" fmla="*/ 2147483646 h 8"/>
              <a:gd name="T10" fmla="*/ 2147483646 w 42"/>
              <a:gd name="T11" fmla="*/ 2147483646 h 8"/>
              <a:gd name="T12" fmla="*/ 2147483646 w 42"/>
              <a:gd name="T13" fmla="*/ 2147483646 h 8"/>
              <a:gd name="T14" fmla="*/ 2147483646 w 42"/>
              <a:gd name="T15" fmla="*/ 2147483646 h 8"/>
              <a:gd name="T16" fmla="*/ 2147483646 w 42"/>
              <a:gd name="T17" fmla="*/ 2147483646 h 8"/>
              <a:gd name="T18" fmla="*/ 2147483646 w 42"/>
              <a:gd name="T19" fmla="*/ 2147483646 h 8"/>
              <a:gd name="T20" fmla="*/ 2147483646 w 42"/>
              <a:gd name="T21" fmla="*/ 2147483646 h 8"/>
              <a:gd name="T22" fmla="*/ 2147483646 w 42"/>
              <a:gd name="T23" fmla="*/ 2147483646 h 8"/>
              <a:gd name="T24" fmla="*/ 2147483646 w 42"/>
              <a:gd name="T25" fmla="*/ 2147483646 h 8"/>
              <a:gd name="T26" fmla="*/ 2147483646 w 42"/>
              <a:gd name="T27" fmla="*/ 2147483646 h 8"/>
              <a:gd name="T28" fmla="*/ 2147483646 w 42"/>
              <a:gd name="T29" fmla="*/ 2147483646 h 8"/>
              <a:gd name="T30" fmla="*/ 2147483646 w 42"/>
              <a:gd name="T31" fmla="*/ 2147483646 h 8"/>
              <a:gd name="T32" fmla="*/ 2147483646 w 42"/>
              <a:gd name="T33" fmla="*/ 2147483646 h 8"/>
              <a:gd name="T34" fmla="*/ 2147483646 w 42"/>
              <a:gd name="T35" fmla="*/ 0 h 8"/>
              <a:gd name="T36" fmla="*/ 2147483646 w 42"/>
              <a:gd name="T37" fmla="*/ 2147483646 h 8"/>
              <a:gd name="T38" fmla="*/ 2147483646 w 42"/>
              <a:gd name="T39" fmla="*/ 2147483646 h 8"/>
              <a:gd name="T40" fmla="*/ 2147483646 w 42"/>
              <a:gd name="T41" fmla="*/ 2147483646 h 8"/>
              <a:gd name="T42" fmla="*/ 2147483646 w 42"/>
              <a:gd name="T43" fmla="*/ 2147483646 h 8"/>
              <a:gd name="T44" fmla="*/ 2147483646 w 42"/>
              <a:gd name="T45" fmla="*/ 2147483646 h 8"/>
              <a:gd name="T46" fmla="*/ 2147483646 w 42"/>
              <a:gd name="T47" fmla="*/ 2147483646 h 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2" h="8">
                <a:moveTo>
                  <a:pt x="0" y="0"/>
                </a:moveTo>
                <a:lnTo>
                  <a:pt x="5" y="2"/>
                </a:lnTo>
                <a:lnTo>
                  <a:pt x="9" y="6"/>
                </a:lnTo>
                <a:lnTo>
                  <a:pt x="15" y="7"/>
                </a:lnTo>
                <a:lnTo>
                  <a:pt x="21" y="8"/>
                </a:lnTo>
                <a:lnTo>
                  <a:pt x="27" y="8"/>
                </a:lnTo>
                <a:lnTo>
                  <a:pt x="33" y="8"/>
                </a:lnTo>
                <a:lnTo>
                  <a:pt x="38" y="8"/>
                </a:lnTo>
                <a:lnTo>
                  <a:pt x="42" y="7"/>
                </a:lnTo>
                <a:lnTo>
                  <a:pt x="42" y="6"/>
                </a:lnTo>
                <a:lnTo>
                  <a:pt x="38" y="7"/>
                </a:lnTo>
                <a:lnTo>
                  <a:pt x="33" y="7"/>
                </a:lnTo>
                <a:lnTo>
                  <a:pt x="28" y="7"/>
                </a:lnTo>
                <a:lnTo>
                  <a:pt x="21" y="7"/>
                </a:lnTo>
                <a:lnTo>
                  <a:pt x="16" y="6"/>
                </a:lnTo>
                <a:lnTo>
                  <a:pt x="12" y="2"/>
                </a:lnTo>
                <a:lnTo>
                  <a:pt x="6" y="1"/>
                </a:lnTo>
                <a:lnTo>
                  <a:pt x="8" y="0"/>
                </a:lnTo>
                <a:lnTo>
                  <a:pt x="14" y="2"/>
                </a:lnTo>
                <a:lnTo>
                  <a:pt x="18" y="4"/>
                </a:lnTo>
                <a:lnTo>
                  <a:pt x="22" y="6"/>
                </a:lnTo>
                <a:lnTo>
                  <a:pt x="29" y="7"/>
                </a:lnTo>
                <a:lnTo>
                  <a:pt x="34" y="7"/>
                </a:lnTo>
                <a:lnTo>
                  <a:pt x="39" y="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40" name="Freeform 295"/>
          <p:cNvSpPr>
            <a:spLocks/>
          </p:cNvSpPr>
          <p:nvPr/>
        </p:nvSpPr>
        <p:spPr bwMode="auto">
          <a:xfrm>
            <a:off x="6007100" y="2592388"/>
            <a:ext cx="41275" cy="12700"/>
          </a:xfrm>
          <a:custGeom>
            <a:avLst/>
            <a:gdLst>
              <a:gd name="T0" fmla="*/ 2147483646 w 79"/>
              <a:gd name="T1" fmla="*/ 2147483646 h 25"/>
              <a:gd name="T2" fmla="*/ 2147483646 w 79"/>
              <a:gd name="T3" fmla="*/ 2147483646 h 25"/>
              <a:gd name="T4" fmla="*/ 2147483646 w 79"/>
              <a:gd name="T5" fmla="*/ 2147483646 h 25"/>
              <a:gd name="T6" fmla="*/ 2147483646 w 79"/>
              <a:gd name="T7" fmla="*/ 2147483646 h 25"/>
              <a:gd name="T8" fmla="*/ 2147483646 w 79"/>
              <a:gd name="T9" fmla="*/ 2147483646 h 25"/>
              <a:gd name="T10" fmla="*/ 2147483646 w 79"/>
              <a:gd name="T11" fmla="*/ 2147483646 h 25"/>
              <a:gd name="T12" fmla="*/ 2147483646 w 79"/>
              <a:gd name="T13" fmla="*/ 2147483646 h 25"/>
              <a:gd name="T14" fmla="*/ 2147483646 w 79"/>
              <a:gd name="T15" fmla="*/ 2147483646 h 25"/>
              <a:gd name="T16" fmla="*/ 2147483646 w 79"/>
              <a:gd name="T17" fmla="*/ 2147483646 h 25"/>
              <a:gd name="T18" fmla="*/ 2147483646 w 79"/>
              <a:gd name="T19" fmla="*/ 2147483646 h 25"/>
              <a:gd name="T20" fmla="*/ 2147483646 w 79"/>
              <a:gd name="T21" fmla="*/ 2147483646 h 25"/>
              <a:gd name="T22" fmla="*/ 2147483646 w 79"/>
              <a:gd name="T23" fmla="*/ 2147483646 h 25"/>
              <a:gd name="T24" fmla="*/ 2147483646 w 79"/>
              <a:gd name="T25" fmla="*/ 2147483646 h 25"/>
              <a:gd name="T26" fmla="*/ 2147483646 w 79"/>
              <a:gd name="T27" fmla="*/ 2147483646 h 25"/>
              <a:gd name="T28" fmla="*/ 2147483646 w 79"/>
              <a:gd name="T29" fmla="*/ 2147483646 h 25"/>
              <a:gd name="T30" fmla="*/ 2147483646 w 79"/>
              <a:gd name="T31" fmla="*/ 2147483646 h 25"/>
              <a:gd name="T32" fmla="*/ 2147483646 w 79"/>
              <a:gd name="T33" fmla="*/ 2147483646 h 25"/>
              <a:gd name="T34" fmla="*/ 2147483646 w 79"/>
              <a:gd name="T35" fmla="*/ 2147483646 h 25"/>
              <a:gd name="T36" fmla="*/ 2147483646 w 79"/>
              <a:gd name="T37" fmla="*/ 2147483646 h 25"/>
              <a:gd name="T38" fmla="*/ 2147483646 w 79"/>
              <a:gd name="T39" fmla="*/ 2147483646 h 25"/>
              <a:gd name="T40" fmla="*/ 2147483646 w 79"/>
              <a:gd name="T41" fmla="*/ 2147483646 h 25"/>
              <a:gd name="T42" fmla="*/ 2147483646 w 79"/>
              <a:gd name="T43" fmla="*/ 2147483646 h 25"/>
              <a:gd name="T44" fmla="*/ 2147483646 w 79"/>
              <a:gd name="T45" fmla="*/ 2147483646 h 25"/>
              <a:gd name="T46" fmla="*/ 2147483646 w 79"/>
              <a:gd name="T47" fmla="*/ 2147483646 h 25"/>
              <a:gd name="T48" fmla="*/ 2147483646 w 79"/>
              <a:gd name="T49" fmla="*/ 2147483646 h 25"/>
              <a:gd name="T50" fmla="*/ 0 w 79"/>
              <a:gd name="T51" fmla="*/ 0 h 2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9" h="25">
                <a:moveTo>
                  <a:pt x="75" y="21"/>
                </a:moveTo>
                <a:lnTo>
                  <a:pt x="67" y="21"/>
                </a:lnTo>
                <a:lnTo>
                  <a:pt x="61" y="21"/>
                </a:lnTo>
                <a:lnTo>
                  <a:pt x="55" y="19"/>
                </a:lnTo>
                <a:lnTo>
                  <a:pt x="49" y="17"/>
                </a:lnTo>
                <a:lnTo>
                  <a:pt x="42" y="15"/>
                </a:lnTo>
                <a:lnTo>
                  <a:pt x="36" y="13"/>
                </a:lnTo>
                <a:lnTo>
                  <a:pt x="29" y="9"/>
                </a:lnTo>
                <a:lnTo>
                  <a:pt x="30" y="9"/>
                </a:lnTo>
                <a:lnTo>
                  <a:pt x="36" y="14"/>
                </a:lnTo>
                <a:lnTo>
                  <a:pt x="42" y="16"/>
                </a:lnTo>
                <a:lnTo>
                  <a:pt x="49" y="17"/>
                </a:lnTo>
                <a:lnTo>
                  <a:pt x="55" y="19"/>
                </a:lnTo>
                <a:lnTo>
                  <a:pt x="61" y="21"/>
                </a:lnTo>
                <a:lnTo>
                  <a:pt x="67" y="22"/>
                </a:lnTo>
                <a:lnTo>
                  <a:pt x="75" y="22"/>
                </a:lnTo>
                <a:lnTo>
                  <a:pt x="75" y="21"/>
                </a:lnTo>
                <a:lnTo>
                  <a:pt x="79" y="21"/>
                </a:lnTo>
                <a:lnTo>
                  <a:pt x="76" y="25"/>
                </a:lnTo>
                <a:lnTo>
                  <a:pt x="66" y="25"/>
                </a:lnTo>
                <a:lnTo>
                  <a:pt x="57" y="25"/>
                </a:lnTo>
                <a:lnTo>
                  <a:pt x="45" y="22"/>
                </a:lnTo>
                <a:lnTo>
                  <a:pt x="35" y="19"/>
                </a:lnTo>
                <a:lnTo>
                  <a:pt x="23" y="14"/>
                </a:lnTo>
                <a:lnTo>
                  <a:pt x="12" y="7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41" name="Freeform 296"/>
          <p:cNvSpPr>
            <a:spLocks/>
          </p:cNvSpPr>
          <p:nvPr/>
        </p:nvSpPr>
        <p:spPr bwMode="auto">
          <a:xfrm>
            <a:off x="6013450" y="2589213"/>
            <a:ext cx="9525" cy="7937"/>
          </a:xfrm>
          <a:custGeom>
            <a:avLst/>
            <a:gdLst>
              <a:gd name="T0" fmla="*/ 2147483646 w 17"/>
              <a:gd name="T1" fmla="*/ 2147483646 h 16"/>
              <a:gd name="T2" fmla="*/ 2147483646 w 17"/>
              <a:gd name="T3" fmla="*/ 2147483646 h 16"/>
              <a:gd name="T4" fmla="*/ 2147483646 w 17"/>
              <a:gd name="T5" fmla="*/ 2147483646 h 16"/>
              <a:gd name="T6" fmla="*/ 2147483646 w 17"/>
              <a:gd name="T7" fmla="*/ 2147483646 h 16"/>
              <a:gd name="T8" fmla="*/ 2147483646 w 17"/>
              <a:gd name="T9" fmla="*/ 2147483646 h 16"/>
              <a:gd name="T10" fmla="*/ 2147483646 w 17"/>
              <a:gd name="T11" fmla="*/ 2147483646 h 16"/>
              <a:gd name="T12" fmla="*/ 2147483646 w 17"/>
              <a:gd name="T13" fmla="*/ 2147483646 h 16"/>
              <a:gd name="T14" fmla="*/ 2147483646 w 17"/>
              <a:gd name="T15" fmla="*/ 2147483646 h 16"/>
              <a:gd name="T16" fmla="*/ 2147483646 w 17"/>
              <a:gd name="T17" fmla="*/ 2147483646 h 16"/>
              <a:gd name="T18" fmla="*/ 2147483646 w 17"/>
              <a:gd name="T19" fmla="*/ 2147483646 h 16"/>
              <a:gd name="T20" fmla="*/ 2147483646 w 17"/>
              <a:gd name="T21" fmla="*/ 0 h 16"/>
              <a:gd name="T22" fmla="*/ 0 w 17"/>
              <a:gd name="T23" fmla="*/ 0 h 16"/>
              <a:gd name="T24" fmla="*/ 0 w 17"/>
              <a:gd name="T25" fmla="*/ 2147483646 h 16"/>
              <a:gd name="T26" fmla="*/ 2147483646 w 17"/>
              <a:gd name="T27" fmla="*/ 2147483646 h 1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7" h="16">
                <a:moveTo>
                  <a:pt x="1" y="3"/>
                </a:moveTo>
                <a:lnTo>
                  <a:pt x="7" y="9"/>
                </a:lnTo>
                <a:lnTo>
                  <a:pt x="11" y="13"/>
                </a:lnTo>
                <a:lnTo>
                  <a:pt x="17" y="16"/>
                </a:lnTo>
                <a:lnTo>
                  <a:pt x="16" y="16"/>
                </a:lnTo>
                <a:lnTo>
                  <a:pt x="11" y="12"/>
                </a:lnTo>
                <a:lnTo>
                  <a:pt x="7" y="8"/>
                </a:lnTo>
                <a:lnTo>
                  <a:pt x="1" y="3"/>
                </a:lnTo>
                <a:lnTo>
                  <a:pt x="1" y="1"/>
                </a:lnTo>
                <a:lnTo>
                  <a:pt x="3" y="1"/>
                </a:lnTo>
                <a:lnTo>
                  <a:pt x="3" y="0"/>
                </a:lnTo>
                <a:lnTo>
                  <a:pt x="0" y="0"/>
                </a:lnTo>
                <a:lnTo>
                  <a:pt x="0" y="1"/>
                </a:lnTo>
                <a:lnTo>
                  <a:pt x="1" y="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42" name="Freeform 297"/>
          <p:cNvSpPr>
            <a:spLocks/>
          </p:cNvSpPr>
          <p:nvPr/>
        </p:nvSpPr>
        <p:spPr bwMode="auto">
          <a:xfrm>
            <a:off x="5984875" y="2593975"/>
            <a:ext cx="31750" cy="36513"/>
          </a:xfrm>
          <a:custGeom>
            <a:avLst/>
            <a:gdLst>
              <a:gd name="T0" fmla="*/ 0 w 59"/>
              <a:gd name="T1" fmla="*/ 0 h 69"/>
              <a:gd name="T2" fmla="*/ 2147483646 w 59"/>
              <a:gd name="T3" fmla="*/ 2147483646 h 69"/>
              <a:gd name="T4" fmla="*/ 2147483646 w 59"/>
              <a:gd name="T5" fmla="*/ 2147483646 h 69"/>
              <a:gd name="T6" fmla="*/ 2147483646 w 59"/>
              <a:gd name="T7" fmla="*/ 2147483646 h 69"/>
              <a:gd name="T8" fmla="*/ 2147483646 w 59"/>
              <a:gd name="T9" fmla="*/ 2147483646 h 69"/>
              <a:gd name="T10" fmla="*/ 2147483646 w 59"/>
              <a:gd name="T11" fmla="*/ 2147483646 h 69"/>
              <a:gd name="T12" fmla="*/ 2147483646 w 59"/>
              <a:gd name="T13" fmla="*/ 2147483646 h 69"/>
              <a:gd name="T14" fmla="*/ 2147483646 w 59"/>
              <a:gd name="T15" fmla="*/ 2147483646 h 69"/>
              <a:gd name="T16" fmla="*/ 2147483646 w 59"/>
              <a:gd name="T17" fmla="*/ 2147483646 h 69"/>
              <a:gd name="T18" fmla="*/ 2147483646 w 59"/>
              <a:gd name="T19" fmla="*/ 2147483646 h 69"/>
              <a:gd name="T20" fmla="*/ 2147483646 w 59"/>
              <a:gd name="T21" fmla="*/ 2147483646 h 69"/>
              <a:gd name="T22" fmla="*/ 2147483646 w 59"/>
              <a:gd name="T23" fmla="*/ 2147483646 h 69"/>
              <a:gd name="T24" fmla="*/ 2147483646 w 59"/>
              <a:gd name="T25" fmla="*/ 2147483646 h 69"/>
              <a:gd name="T26" fmla="*/ 2147483646 w 59"/>
              <a:gd name="T27" fmla="*/ 2147483646 h 69"/>
              <a:gd name="T28" fmla="*/ 2147483646 w 59"/>
              <a:gd name="T29" fmla="*/ 2147483646 h 69"/>
              <a:gd name="T30" fmla="*/ 2147483646 w 59"/>
              <a:gd name="T31" fmla="*/ 2147483646 h 69"/>
              <a:gd name="T32" fmla="*/ 2147483646 w 59"/>
              <a:gd name="T33" fmla="*/ 2147483646 h 69"/>
              <a:gd name="T34" fmla="*/ 0 w 59"/>
              <a:gd name="T35" fmla="*/ 2147483646 h 6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9" h="69">
                <a:moveTo>
                  <a:pt x="0" y="0"/>
                </a:moveTo>
                <a:lnTo>
                  <a:pt x="3" y="13"/>
                </a:lnTo>
                <a:lnTo>
                  <a:pt x="9" y="23"/>
                </a:lnTo>
                <a:lnTo>
                  <a:pt x="12" y="33"/>
                </a:lnTo>
                <a:lnTo>
                  <a:pt x="18" y="43"/>
                </a:lnTo>
                <a:lnTo>
                  <a:pt x="25" y="50"/>
                </a:lnTo>
                <a:lnTo>
                  <a:pt x="31" y="56"/>
                </a:lnTo>
                <a:lnTo>
                  <a:pt x="40" y="62"/>
                </a:lnTo>
                <a:lnTo>
                  <a:pt x="48" y="66"/>
                </a:lnTo>
                <a:lnTo>
                  <a:pt x="55" y="69"/>
                </a:lnTo>
                <a:lnTo>
                  <a:pt x="59" y="69"/>
                </a:lnTo>
                <a:lnTo>
                  <a:pt x="49" y="66"/>
                </a:lnTo>
                <a:lnTo>
                  <a:pt x="39" y="62"/>
                </a:lnTo>
                <a:lnTo>
                  <a:pt x="28" y="52"/>
                </a:lnTo>
                <a:lnTo>
                  <a:pt x="19" y="44"/>
                </a:lnTo>
                <a:lnTo>
                  <a:pt x="12" y="31"/>
                </a:lnTo>
                <a:lnTo>
                  <a:pt x="5" y="17"/>
                </a:lnTo>
                <a:lnTo>
                  <a:pt x="0" y="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43" name="Freeform 298"/>
          <p:cNvSpPr>
            <a:spLocks/>
          </p:cNvSpPr>
          <p:nvPr/>
        </p:nvSpPr>
        <p:spPr bwMode="auto">
          <a:xfrm>
            <a:off x="5975350" y="2589213"/>
            <a:ext cx="9525" cy="22225"/>
          </a:xfrm>
          <a:custGeom>
            <a:avLst/>
            <a:gdLst>
              <a:gd name="T0" fmla="*/ 2147483646 w 19"/>
              <a:gd name="T1" fmla="*/ 2147483646 h 40"/>
              <a:gd name="T2" fmla="*/ 2147483646 w 19"/>
              <a:gd name="T3" fmla="*/ 2147483646 h 40"/>
              <a:gd name="T4" fmla="*/ 0 w 19"/>
              <a:gd name="T5" fmla="*/ 0 h 40"/>
              <a:gd name="T6" fmla="*/ 2147483646 w 19"/>
              <a:gd name="T7" fmla="*/ 2147483646 h 40"/>
              <a:gd name="T8" fmla="*/ 2147483646 w 19"/>
              <a:gd name="T9" fmla="*/ 2147483646 h 40"/>
              <a:gd name="T10" fmla="*/ 2147483646 w 19"/>
              <a:gd name="T11" fmla="*/ 2147483646 h 40"/>
              <a:gd name="T12" fmla="*/ 2147483646 w 19"/>
              <a:gd name="T13" fmla="*/ 2147483646 h 40"/>
              <a:gd name="T14" fmla="*/ 2147483646 w 19"/>
              <a:gd name="T15" fmla="*/ 2147483646 h 40"/>
              <a:gd name="T16" fmla="*/ 2147483646 w 19"/>
              <a:gd name="T17" fmla="*/ 2147483646 h 40"/>
              <a:gd name="T18" fmla="*/ 2147483646 w 19"/>
              <a:gd name="T19" fmla="*/ 2147483646 h 40"/>
              <a:gd name="T20" fmla="*/ 2147483646 w 19"/>
              <a:gd name="T21" fmla="*/ 2147483646 h 4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9" h="40">
                <a:moveTo>
                  <a:pt x="6" y="12"/>
                </a:moveTo>
                <a:lnTo>
                  <a:pt x="2" y="3"/>
                </a:lnTo>
                <a:lnTo>
                  <a:pt x="0" y="0"/>
                </a:lnTo>
                <a:lnTo>
                  <a:pt x="5" y="14"/>
                </a:lnTo>
                <a:lnTo>
                  <a:pt x="10" y="27"/>
                </a:lnTo>
                <a:lnTo>
                  <a:pt x="12" y="30"/>
                </a:lnTo>
                <a:lnTo>
                  <a:pt x="17" y="38"/>
                </a:lnTo>
                <a:lnTo>
                  <a:pt x="19" y="40"/>
                </a:lnTo>
                <a:lnTo>
                  <a:pt x="14" y="32"/>
                </a:lnTo>
                <a:lnTo>
                  <a:pt x="8" y="22"/>
                </a:lnTo>
                <a:lnTo>
                  <a:pt x="6" y="12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44" name="Freeform 299"/>
          <p:cNvSpPr>
            <a:spLocks/>
          </p:cNvSpPr>
          <p:nvPr/>
        </p:nvSpPr>
        <p:spPr bwMode="auto">
          <a:xfrm>
            <a:off x="5984875" y="2611438"/>
            <a:ext cx="23813" cy="17462"/>
          </a:xfrm>
          <a:custGeom>
            <a:avLst/>
            <a:gdLst>
              <a:gd name="T0" fmla="*/ 0 w 45"/>
              <a:gd name="T1" fmla="*/ 0 h 35"/>
              <a:gd name="T2" fmla="*/ 2147483646 w 45"/>
              <a:gd name="T3" fmla="*/ 2147483646 h 35"/>
              <a:gd name="T4" fmla="*/ 2147483646 w 45"/>
              <a:gd name="T5" fmla="*/ 2147483646 h 35"/>
              <a:gd name="T6" fmla="*/ 2147483646 w 45"/>
              <a:gd name="T7" fmla="*/ 2147483646 h 35"/>
              <a:gd name="T8" fmla="*/ 2147483646 w 45"/>
              <a:gd name="T9" fmla="*/ 2147483646 h 35"/>
              <a:gd name="T10" fmla="*/ 2147483646 w 45"/>
              <a:gd name="T11" fmla="*/ 2147483646 h 35"/>
              <a:gd name="T12" fmla="*/ 2147483646 w 45"/>
              <a:gd name="T13" fmla="*/ 2147483646 h 35"/>
              <a:gd name="T14" fmla="*/ 2147483646 w 45"/>
              <a:gd name="T15" fmla="*/ 2147483646 h 35"/>
              <a:gd name="T16" fmla="*/ 2147483646 w 45"/>
              <a:gd name="T17" fmla="*/ 2147483646 h 35"/>
              <a:gd name="T18" fmla="*/ 2147483646 w 45"/>
              <a:gd name="T19" fmla="*/ 2147483646 h 35"/>
              <a:gd name="T20" fmla="*/ 2147483646 w 45"/>
              <a:gd name="T21" fmla="*/ 2147483646 h 35"/>
              <a:gd name="T22" fmla="*/ 2147483646 w 45"/>
              <a:gd name="T23" fmla="*/ 2147483646 h 35"/>
              <a:gd name="T24" fmla="*/ 2147483646 w 45"/>
              <a:gd name="T25" fmla="*/ 2147483646 h 3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5" h="35">
                <a:moveTo>
                  <a:pt x="0" y="0"/>
                </a:moveTo>
                <a:lnTo>
                  <a:pt x="4" y="7"/>
                </a:lnTo>
                <a:lnTo>
                  <a:pt x="5" y="7"/>
                </a:lnTo>
                <a:lnTo>
                  <a:pt x="9" y="12"/>
                </a:lnTo>
                <a:lnTo>
                  <a:pt x="11" y="14"/>
                </a:lnTo>
                <a:lnTo>
                  <a:pt x="10" y="14"/>
                </a:lnTo>
                <a:lnTo>
                  <a:pt x="9" y="11"/>
                </a:lnTo>
                <a:lnTo>
                  <a:pt x="10" y="14"/>
                </a:lnTo>
                <a:lnTo>
                  <a:pt x="16" y="19"/>
                </a:lnTo>
                <a:lnTo>
                  <a:pt x="24" y="25"/>
                </a:lnTo>
                <a:lnTo>
                  <a:pt x="30" y="30"/>
                </a:lnTo>
                <a:lnTo>
                  <a:pt x="39" y="33"/>
                </a:lnTo>
                <a:lnTo>
                  <a:pt x="45" y="3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45" name="Freeform 300"/>
          <p:cNvSpPr>
            <a:spLocks/>
          </p:cNvSpPr>
          <p:nvPr/>
        </p:nvSpPr>
        <p:spPr bwMode="auto">
          <a:xfrm>
            <a:off x="6037263" y="2600325"/>
            <a:ext cx="3175" cy="1588"/>
          </a:xfrm>
          <a:custGeom>
            <a:avLst/>
            <a:gdLst>
              <a:gd name="T0" fmla="*/ 0 w 5"/>
              <a:gd name="T1" fmla="*/ 2147483646 h 2"/>
              <a:gd name="T2" fmla="*/ 2147483646 w 5"/>
              <a:gd name="T3" fmla="*/ 2147483646 h 2"/>
              <a:gd name="T4" fmla="*/ 2147483646 w 5"/>
              <a:gd name="T5" fmla="*/ 2147483646 h 2"/>
              <a:gd name="T6" fmla="*/ 2147483646 w 5"/>
              <a:gd name="T7" fmla="*/ 2147483646 h 2"/>
              <a:gd name="T8" fmla="*/ 2147483646 w 5"/>
              <a:gd name="T9" fmla="*/ 2147483646 h 2"/>
              <a:gd name="T10" fmla="*/ 2147483646 w 5"/>
              <a:gd name="T11" fmla="*/ 0 h 2"/>
              <a:gd name="T12" fmla="*/ 0 w 5"/>
              <a:gd name="T13" fmla="*/ 0 h 2"/>
              <a:gd name="T14" fmla="*/ 0 w 5"/>
              <a:gd name="T15" fmla="*/ 2147483646 h 2"/>
              <a:gd name="T16" fmla="*/ 0 w 5"/>
              <a:gd name="T17" fmla="*/ 2147483646 h 2"/>
              <a:gd name="T18" fmla="*/ 0 w 5"/>
              <a:gd name="T19" fmla="*/ 2147483646 h 2"/>
              <a:gd name="T20" fmla="*/ 0 w 5"/>
              <a:gd name="T21" fmla="*/ 0 h 2"/>
              <a:gd name="T22" fmla="*/ 2147483646 w 5"/>
              <a:gd name="T23" fmla="*/ 2147483646 h 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" h="2">
                <a:moveTo>
                  <a:pt x="0" y="2"/>
                </a:moveTo>
                <a:lnTo>
                  <a:pt x="2" y="2"/>
                </a:lnTo>
                <a:lnTo>
                  <a:pt x="5" y="2"/>
                </a:lnTo>
                <a:lnTo>
                  <a:pt x="5" y="1"/>
                </a:lnTo>
                <a:lnTo>
                  <a:pt x="2" y="1"/>
                </a:ln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1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46" name="Freeform 301"/>
          <p:cNvSpPr>
            <a:spLocks/>
          </p:cNvSpPr>
          <p:nvPr/>
        </p:nvSpPr>
        <p:spPr bwMode="auto">
          <a:xfrm>
            <a:off x="6035675" y="2633663"/>
            <a:ext cx="9525" cy="3175"/>
          </a:xfrm>
          <a:custGeom>
            <a:avLst/>
            <a:gdLst>
              <a:gd name="T0" fmla="*/ 2147483646 w 17"/>
              <a:gd name="T1" fmla="*/ 2147483646 h 6"/>
              <a:gd name="T2" fmla="*/ 2147483646 w 17"/>
              <a:gd name="T3" fmla="*/ 2147483646 h 6"/>
              <a:gd name="T4" fmla="*/ 2147483646 w 17"/>
              <a:gd name="T5" fmla="*/ 0 h 6"/>
              <a:gd name="T6" fmla="*/ 2147483646 w 17"/>
              <a:gd name="T7" fmla="*/ 2147483646 h 6"/>
              <a:gd name="T8" fmla="*/ 2147483646 w 17"/>
              <a:gd name="T9" fmla="*/ 2147483646 h 6"/>
              <a:gd name="T10" fmla="*/ 2147483646 w 17"/>
              <a:gd name="T11" fmla="*/ 2147483646 h 6"/>
              <a:gd name="T12" fmla="*/ 2147483646 w 17"/>
              <a:gd name="T13" fmla="*/ 2147483646 h 6"/>
              <a:gd name="T14" fmla="*/ 2147483646 w 17"/>
              <a:gd name="T15" fmla="*/ 2147483646 h 6"/>
              <a:gd name="T16" fmla="*/ 0 w 17"/>
              <a:gd name="T17" fmla="*/ 2147483646 h 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7" h="6">
                <a:moveTo>
                  <a:pt x="12" y="3"/>
                </a:moveTo>
                <a:lnTo>
                  <a:pt x="16" y="2"/>
                </a:lnTo>
                <a:lnTo>
                  <a:pt x="17" y="0"/>
                </a:lnTo>
                <a:lnTo>
                  <a:pt x="17" y="4"/>
                </a:lnTo>
                <a:lnTo>
                  <a:pt x="12" y="6"/>
                </a:lnTo>
                <a:lnTo>
                  <a:pt x="12" y="3"/>
                </a:lnTo>
                <a:lnTo>
                  <a:pt x="9" y="3"/>
                </a:lnTo>
                <a:lnTo>
                  <a:pt x="4" y="4"/>
                </a:lnTo>
                <a:lnTo>
                  <a:pt x="0" y="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47" name="Line 302"/>
          <p:cNvSpPr>
            <a:spLocks noChangeShapeType="1"/>
          </p:cNvSpPr>
          <p:nvPr/>
        </p:nvSpPr>
        <p:spPr bwMode="auto">
          <a:xfrm flipV="1">
            <a:off x="6045200" y="2635250"/>
            <a:ext cx="1588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48" name="Freeform 303"/>
          <p:cNvSpPr>
            <a:spLocks/>
          </p:cNvSpPr>
          <p:nvPr/>
        </p:nvSpPr>
        <p:spPr bwMode="auto">
          <a:xfrm>
            <a:off x="6034088" y="2662238"/>
            <a:ext cx="12700" cy="1587"/>
          </a:xfrm>
          <a:custGeom>
            <a:avLst/>
            <a:gdLst>
              <a:gd name="T0" fmla="*/ 2147483646 w 22"/>
              <a:gd name="T1" fmla="*/ 0 h 4"/>
              <a:gd name="T2" fmla="*/ 2147483646 w 22"/>
              <a:gd name="T3" fmla="*/ 2147483646 h 4"/>
              <a:gd name="T4" fmla="*/ 2147483646 w 22"/>
              <a:gd name="T5" fmla="*/ 2147483646 h 4"/>
              <a:gd name="T6" fmla="*/ 2147483646 w 22"/>
              <a:gd name="T7" fmla="*/ 2147483646 h 4"/>
              <a:gd name="T8" fmla="*/ 2147483646 w 22"/>
              <a:gd name="T9" fmla="*/ 2147483646 h 4"/>
              <a:gd name="T10" fmla="*/ 2147483646 w 22"/>
              <a:gd name="T11" fmla="*/ 2147483646 h 4"/>
              <a:gd name="T12" fmla="*/ 0 w 22"/>
              <a:gd name="T13" fmla="*/ 2147483646 h 4"/>
              <a:gd name="T14" fmla="*/ 2147483646 w 22"/>
              <a:gd name="T15" fmla="*/ 2147483646 h 4"/>
              <a:gd name="T16" fmla="*/ 2147483646 w 22"/>
              <a:gd name="T17" fmla="*/ 2147483646 h 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2" h="4">
                <a:moveTo>
                  <a:pt x="22" y="0"/>
                </a:moveTo>
                <a:lnTo>
                  <a:pt x="18" y="2"/>
                </a:lnTo>
                <a:lnTo>
                  <a:pt x="14" y="2"/>
                </a:lnTo>
                <a:lnTo>
                  <a:pt x="12" y="3"/>
                </a:lnTo>
                <a:lnTo>
                  <a:pt x="8" y="3"/>
                </a:lnTo>
                <a:lnTo>
                  <a:pt x="5" y="4"/>
                </a:lnTo>
                <a:lnTo>
                  <a:pt x="0" y="4"/>
                </a:lnTo>
                <a:lnTo>
                  <a:pt x="11" y="3"/>
                </a:lnTo>
                <a:lnTo>
                  <a:pt x="13" y="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49" name="Freeform 304"/>
          <p:cNvSpPr>
            <a:spLocks/>
          </p:cNvSpPr>
          <p:nvPr/>
        </p:nvSpPr>
        <p:spPr bwMode="auto">
          <a:xfrm>
            <a:off x="6037263" y="2647950"/>
            <a:ext cx="11112" cy="1588"/>
          </a:xfrm>
          <a:custGeom>
            <a:avLst/>
            <a:gdLst>
              <a:gd name="T0" fmla="*/ 2147483646 w 21"/>
              <a:gd name="T1" fmla="*/ 2147483646 h 4"/>
              <a:gd name="T2" fmla="*/ 2147483646 w 21"/>
              <a:gd name="T3" fmla="*/ 2147483646 h 4"/>
              <a:gd name="T4" fmla="*/ 0 w 21"/>
              <a:gd name="T5" fmla="*/ 2147483646 h 4"/>
              <a:gd name="T6" fmla="*/ 2147483646 w 21"/>
              <a:gd name="T7" fmla="*/ 2147483646 h 4"/>
              <a:gd name="T8" fmla="*/ 2147483646 w 21"/>
              <a:gd name="T9" fmla="*/ 2147483646 h 4"/>
              <a:gd name="T10" fmla="*/ 2147483646 w 21"/>
              <a:gd name="T11" fmla="*/ 2147483646 h 4"/>
              <a:gd name="T12" fmla="*/ 2147483646 w 21"/>
              <a:gd name="T13" fmla="*/ 0 h 4"/>
              <a:gd name="T14" fmla="*/ 2147483646 w 21"/>
              <a:gd name="T15" fmla="*/ 2147483646 h 4"/>
              <a:gd name="T16" fmla="*/ 2147483646 w 21"/>
              <a:gd name="T17" fmla="*/ 2147483646 h 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1" h="4">
                <a:moveTo>
                  <a:pt x="8" y="2"/>
                </a:moveTo>
                <a:lnTo>
                  <a:pt x="2" y="4"/>
                </a:lnTo>
                <a:lnTo>
                  <a:pt x="0" y="4"/>
                </a:lnTo>
                <a:lnTo>
                  <a:pt x="10" y="2"/>
                </a:lnTo>
                <a:lnTo>
                  <a:pt x="14" y="1"/>
                </a:lnTo>
                <a:lnTo>
                  <a:pt x="18" y="1"/>
                </a:lnTo>
                <a:lnTo>
                  <a:pt x="21" y="0"/>
                </a:lnTo>
                <a:lnTo>
                  <a:pt x="10" y="2"/>
                </a:lnTo>
                <a:lnTo>
                  <a:pt x="8" y="2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50" name="Freeform 305"/>
          <p:cNvSpPr>
            <a:spLocks/>
          </p:cNvSpPr>
          <p:nvPr/>
        </p:nvSpPr>
        <p:spPr bwMode="auto">
          <a:xfrm>
            <a:off x="6034088" y="2636838"/>
            <a:ext cx="6350" cy="1587"/>
          </a:xfrm>
          <a:custGeom>
            <a:avLst/>
            <a:gdLst>
              <a:gd name="T0" fmla="*/ 2147483646 w 11"/>
              <a:gd name="T1" fmla="*/ 0 h 1"/>
              <a:gd name="T2" fmla="*/ 2147483646 w 11"/>
              <a:gd name="T3" fmla="*/ 2147483646 h 1"/>
              <a:gd name="T4" fmla="*/ 0 w 11"/>
              <a:gd name="T5" fmla="*/ 2147483646 h 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" h="1">
                <a:moveTo>
                  <a:pt x="11" y="0"/>
                </a:moveTo>
                <a:lnTo>
                  <a:pt x="5" y="1"/>
                </a:lnTo>
                <a:lnTo>
                  <a:pt x="0" y="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51" name="Freeform 306"/>
          <p:cNvSpPr>
            <a:spLocks/>
          </p:cNvSpPr>
          <p:nvPr/>
        </p:nvSpPr>
        <p:spPr bwMode="auto">
          <a:xfrm>
            <a:off x="6021388" y="2663825"/>
            <a:ext cx="12700" cy="1588"/>
          </a:xfrm>
          <a:custGeom>
            <a:avLst/>
            <a:gdLst>
              <a:gd name="T0" fmla="*/ 2147483646 w 22"/>
              <a:gd name="T1" fmla="*/ 0 h 3"/>
              <a:gd name="T2" fmla="*/ 2147483646 w 22"/>
              <a:gd name="T3" fmla="*/ 2147483646 h 3"/>
              <a:gd name="T4" fmla="*/ 2147483646 w 22"/>
              <a:gd name="T5" fmla="*/ 2147483646 h 3"/>
              <a:gd name="T6" fmla="*/ 2147483646 w 22"/>
              <a:gd name="T7" fmla="*/ 2147483646 h 3"/>
              <a:gd name="T8" fmla="*/ 2147483646 w 22"/>
              <a:gd name="T9" fmla="*/ 2147483646 h 3"/>
              <a:gd name="T10" fmla="*/ 0 w 22"/>
              <a:gd name="T11" fmla="*/ 2147483646 h 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2" h="3">
                <a:moveTo>
                  <a:pt x="22" y="0"/>
                </a:moveTo>
                <a:lnTo>
                  <a:pt x="16" y="2"/>
                </a:lnTo>
                <a:lnTo>
                  <a:pt x="13" y="2"/>
                </a:lnTo>
                <a:lnTo>
                  <a:pt x="10" y="3"/>
                </a:lnTo>
                <a:lnTo>
                  <a:pt x="6" y="3"/>
                </a:lnTo>
                <a:lnTo>
                  <a:pt x="0" y="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52" name="Freeform 307"/>
          <p:cNvSpPr>
            <a:spLocks/>
          </p:cNvSpPr>
          <p:nvPr/>
        </p:nvSpPr>
        <p:spPr bwMode="auto">
          <a:xfrm>
            <a:off x="6024563" y="2649538"/>
            <a:ext cx="9525" cy="1587"/>
          </a:xfrm>
          <a:custGeom>
            <a:avLst/>
            <a:gdLst>
              <a:gd name="T0" fmla="*/ 0 w 16"/>
              <a:gd name="T1" fmla="*/ 2147483646 h 1"/>
              <a:gd name="T2" fmla="*/ 2147483646 w 16"/>
              <a:gd name="T3" fmla="*/ 2147483646 h 1"/>
              <a:gd name="T4" fmla="*/ 2147483646 w 16"/>
              <a:gd name="T5" fmla="*/ 2147483646 h 1"/>
              <a:gd name="T6" fmla="*/ 2147483646 w 16"/>
              <a:gd name="T7" fmla="*/ 0 h 1"/>
              <a:gd name="T8" fmla="*/ 2147483646 w 16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" h="1">
                <a:moveTo>
                  <a:pt x="0" y="1"/>
                </a:moveTo>
                <a:lnTo>
                  <a:pt x="2" y="1"/>
                </a:lnTo>
                <a:lnTo>
                  <a:pt x="7" y="1"/>
                </a:lnTo>
                <a:lnTo>
                  <a:pt x="10" y="0"/>
                </a:lnTo>
                <a:lnTo>
                  <a:pt x="16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53" name="Freeform 308"/>
          <p:cNvSpPr>
            <a:spLocks/>
          </p:cNvSpPr>
          <p:nvPr/>
        </p:nvSpPr>
        <p:spPr bwMode="auto">
          <a:xfrm>
            <a:off x="6024563" y="2636838"/>
            <a:ext cx="9525" cy="3175"/>
          </a:xfrm>
          <a:custGeom>
            <a:avLst/>
            <a:gdLst>
              <a:gd name="T0" fmla="*/ 2147483646 w 18"/>
              <a:gd name="T1" fmla="*/ 2147483646 h 7"/>
              <a:gd name="T2" fmla="*/ 2147483646 w 18"/>
              <a:gd name="T3" fmla="*/ 2147483646 h 7"/>
              <a:gd name="T4" fmla="*/ 2147483646 w 18"/>
              <a:gd name="T5" fmla="*/ 2147483646 h 7"/>
              <a:gd name="T6" fmla="*/ 0 w 18"/>
              <a:gd name="T7" fmla="*/ 2147483646 h 7"/>
              <a:gd name="T8" fmla="*/ 2147483646 w 18"/>
              <a:gd name="T9" fmla="*/ 2147483646 h 7"/>
              <a:gd name="T10" fmla="*/ 2147483646 w 18"/>
              <a:gd name="T11" fmla="*/ 2147483646 h 7"/>
              <a:gd name="T12" fmla="*/ 2147483646 w 18"/>
              <a:gd name="T13" fmla="*/ 0 h 7"/>
              <a:gd name="T14" fmla="*/ 2147483646 w 18"/>
              <a:gd name="T15" fmla="*/ 0 h 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8" h="7">
                <a:moveTo>
                  <a:pt x="16" y="2"/>
                </a:moveTo>
                <a:lnTo>
                  <a:pt x="10" y="5"/>
                </a:lnTo>
                <a:lnTo>
                  <a:pt x="6" y="5"/>
                </a:lnTo>
                <a:lnTo>
                  <a:pt x="0" y="7"/>
                </a:lnTo>
                <a:lnTo>
                  <a:pt x="2" y="2"/>
                </a:lnTo>
                <a:lnTo>
                  <a:pt x="8" y="1"/>
                </a:lnTo>
                <a:lnTo>
                  <a:pt x="12" y="0"/>
                </a:lnTo>
                <a:lnTo>
                  <a:pt x="18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54" name="Freeform 309"/>
          <p:cNvSpPr>
            <a:spLocks/>
          </p:cNvSpPr>
          <p:nvPr/>
        </p:nvSpPr>
        <p:spPr bwMode="auto">
          <a:xfrm>
            <a:off x="6034088" y="2649538"/>
            <a:ext cx="3175" cy="1587"/>
          </a:xfrm>
          <a:custGeom>
            <a:avLst/>
            <a:gdLst>
              <a:gd name="T0" fmla="*/ 0 w 6"/>
              <a:gd name="T1" fmla="*/ 2147483646 h 1"/>
              <a:gd name="T2" fmla="*/ 2147483646 w 6"/>
              <a:gd name="T3" fmla="*/ 0 h 1"/>
              <a:gd name="T4" fmla="*/ 2147483646 w 6"/>
              <a:gd name="T5" fmla="*/ 0 h 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" h="1">
                <a:moveTo>
                  <a:pt x="0" y="1"/>
                </a:moveTo>
                <a:lnTo>
                  <a:pt x="2" y="0"/>
                </a:lnTo>
                <a:lnTo>
                  <a:pt x="6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55" name="Freeform 310"/>
          <p:cNvSpPr>
            <a:spLocks/>
          </p:cNvSpPr>
          <p:nvPr/>
        </p:nvSpPr>
        <p:spPr bwMode="auto">
          <a:xfrm>
            <a:off x="6032500" y="2633663"/>
            <a:ext cx="15875" cy="4762"/>
          </a:xfrm>
          <a:custGeom>
            <a:avLst/>
            <a:gdLst>
              <a:gd name="T0" fmla="*/ 2147483646 w 30"/>
              <a:gd name="T1" fmla="*/ 2147483646 h 7"/>
              <a:gd name="T2" fmla="*/ 0 w 30"/>
              <a:gd name="T3" fmla="*/ 2147483646 h 7"/>
              <a:gd name="T4" fmla="*/ 2147483646 w 30"/>
              <a:gd name="T5" fmla="*/ 2147483646 h 7"/>
              <a:gd name="T6" fmla="*/ 2147483646 w 30"/>
              <a:gd name="T7" fmla="*/ 2147483646 h 7"/>
              <a:gd name="T8" fmla="*/ 2147483646 w 30"/>
              <a:gd name="T9" fmla="*/ 2147483646 h 7"/>
              <a:gd name="T10" fmla="*/ 2147483646 w 30"/>
              <a:gd name="T11" fmla="*/ 2147483646 h 7"/>
              <a:gd name="T12" fmla="*/ 2147483646 w 30"/>
              <a:gd name="T13" fmla="*/ 2147483646 h 7"/>
              <a:gd name="T14" fmla="*/ 2147483646 w 30"/>
              <a:gd name="T15" fmla="*/ 0 h 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0" h="7">
                <a:moveTo>
                  <a:pt x="4" y="6"/>
                </a:moveTo>
                <a:lnTo>
                  <a:pt x="0" y="7"/>
                </a:lnTo>
                <a:lnTo>
                  <a:pt x="2" y="5"/>
                </a:lnTo>
                <a:lnTo>
                  <a:pt x="6" y="4"/>
                </a:lnTo>
                <a:lnTo>
                  <a:pt x="15" y="5"/>
                </a:lnTo>
                <a:lnTo>
                  <a:pt x="18" y="4"/>
                </a:lnTo>
                <a:lnTo>
                  <a:pt x="27" y="1"/>
                </a:lnTo>
                <a:lnTo>
                  <a:pt x="3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56" name="Freeform 311"/>
          <p:cNvSpPr>
            <a:spLocks/>
          </p:cNvSpPr>
          <p:nvPr/>
        </p:nvSpPr>
        <p:spPr bwMode="auto">
          <a:xfrm>
            <a:off x="6029325" y="2660650"/>
            <a:ext cx="19050" cy="4763"/>
          </a:xfrm>
          <a:custGeom>
            <a:avLst/>
            <a:gdLst>
              <a:gd name="T0" fmla="*/ 2147483646 w 35"/>
              <a:gd name="T1" fmla="*/ 0 h 7"/>
              <a:gd name="T2" fmla="*/ 2147483646 w 35"/>
              <a:gd name="T3" fmla="*/ 2147483646 h 7"/>
              <a:gd name="T4" fmla="*/ 2147483646 w 35"/>
              <a:gd name="T5" fmla="*/ 2147483646 h 7"/>
              <a:gd name="T6" fmla="*/ 0 w 35"/>
              <a:gd name="T7" fmla="*/ 2147483646 h 7"/>
              <a:gd name="T8" fmla="*/ 2147483646 w 35"/>
              <a:gd name="T9" fmla="*/ 2147483646 h 7"/>
              <a:gd name="T10" fmla="*/ 2147483646 w 35"/>
              <a:gd name="T11" fmla="*/ 2147483646 h 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5" h="7">
                <a:moveTo>
                  <a:pt x="35" y="0"/>
                </a:moveTo>
                <a:lnTo>
                  <a:pt x="32" y="1"/>
                </a:lnTo>
                <a:lnTo>
                  <a:pt x="21" y="4"/>
                </a:lnTo>
                <a:lnTo>
                  <a:pt x="0" y="7"/>
                </a:lnTo>
                <a:lnTo>
                  <a:pt x="8" y="5"/>
                </a:lnTo>
                <a:lnTo>
                  <a:pt x="10" y="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57" name="Freeform 312"/>
          <p:cNvSpPr>
            <a:spLocks/>
          </p:cNvSpPr>
          <p:nvPr/>
        </p:nvSpPr>
        <p:spPr bwMode="auto">
          <a:xfrm>
            <a:off x="6010275" y="2667000"/>
            <a:ext cx="11113" cy="1588"/>
          </a:xfrm>
          <a:custGeom>
            <a:avLst/>
            <a:gdLst>
              <a:gd name="T0" fmla="*/ 2147483646 w 19"/>
              <a:gd name="T1" fmla="*/ 0 h 1"/>
              <a:gd name="T2" fmla="*/ 2147483646 w 19"/>
              <a:gd name="T3" fmla="*/ 0 h 1"/>
              <a:gd name="T4" fmla="*/ 2147483646 w 19"/>
              <a:gd name="T5" fmla="*/ 0 h 1"/>
              <a:gd name="T6" fmla="*/ 2147483646 w 19"/>
              <a:gd name="T7" fmla="*/ 2147483646 h 1"/>
              <a:gd name="T8" fmla="*/ 0 w 19"/>
              <a:gd name="T9" fmla="*/ 2147483646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" h="1">
                <a:moveTo>
                  <a:pt x="19" y="0"/>
                </a:moveTo>
                <a:lnTo>
                  <a:pt x="14" y="0"/>
                </a:lnTo>
                <a:lnTo>
                  <a:pt x="10" y="0"/>
                </a:lnTo>
                <a:lnTo>
                  <a:pt x="5" y="1"/>
                </a:lnTo>
                <a:lnTo>
                  <a:pt x="0" y="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58" name="Freeform 313"/>
          <p:cNvSpPr>
            <a:spLocks/>
          </p:cNvSpPr>
          <p:nvPr/>
        </p:nvSpPr>
        <p:spPr bwMode="auto">
          <a:xfrm>
            <a:off x="6010275" y="2651125"/>
            <a:ext cx="11113" cy="1588"/>
          </a:xfrm>
          <a:custGeom>
            <a:avLst/>
            <a:gdLst>
              <a:gd name="T0" fmla="*/ 0 w 19"/>
              <a:gd name="T1" fmla="*/ 2147483646 h 1"/>
              <a:gd name="T2" fmla="*/ 2147483646 w 19"/>
              <a:gd name="T3" fmla="*/ 2147483646 h 1"/>
              <a:gd name="T4" fmla="*/ 2147483646 w 19"/>
              <a:gd name="T5" fmla="*/ 2147483646 h 1"/>
              <a:gd name="T6" fmla="*/ 2147483646 w 19"/>
              <a:gd name="T7" fmla="*/ 2147483646 h 1"/>
              <a:gd name="T8" fmla="*/ 2147483646 w 19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" h="1">
                <a:moveTo>
                  <a:pt x="0" y="1"/>
                </a:moveTo>
                <a:lnTo>
                  <a:pt x="5" y="1"/>
                </a:lnTo>
                <a:lnTo>
                  <a:pt x="10" y="1"/>
                </a:lnTo>
                <a:lnTo>
                  <a:pt x="14" y="1"/>
                </a:lnTo>
                <a:lnTo>
                  <a:pt x="19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59" name="Freeform 314"/>
          <p:cNvSpPr>
            <a:spLocks/>
          </p:cNvSpPr>
          <p:nvPr/>
        </p:nvSpPr>
        <p:spPr bwMode="auto">
          <a:xfrm>
            <a:off x="6011863" y="2638425"/>
            <a:ext cx="9525" cy="3175"/>
          </a:xfrm>
          <a:custGeom>
            <a:avLst/>
            <a:gdLst>
              <a:gd name="T0" fmla="*/ 2147483646 w 19"/>
              <a:gd name="T1" fmla="*/ 2147483646 h 7"/>
              <a:gd name="T2" fmla="*/ 2147483646 w 19"/>
              <a:gd name="T3" fmla="*/ 2147483646 h 7"/>
              <a:gd name="T4" fmla="*/ 2147483646 w 19"/>
              <a:gd name="T5" fmla="*/ 2147483646 h 7"/>
              <a:gd name="T6" fmla="*/ 2147483646 w 19"/>
              <a:gd name="T7" fmla="*/ 2147483646 h 7"/>
              <a:gd name="T8" fmla="*/ 2147483646 w 19"/>
              <a:gd name="T9" fmla="*/ 2147483646 h 7"/>
              <a:gd name="T10" fmla="*/ 2147483646 w 19"/>
              <a:gd name="T11" fmla="*/ 2147483646 h 7"/>
              <a:gd name="T12" fmla="*/ 0 w 19"/>
              <a:gd name="T13" fmla="*/ 2147483646 h 7"/>
              <a:gd name="T14" fmla="*/ 2147483646 w 19"/>
              <a:gd name="T15" fmla="*/ 2147483646 h 7"/>
              <a:gd name="T16" fmla="*/ 2147483646 w 19"/>
              <a:gd name="T17" fmla="*/ 2147483646 h 7"/>
              <a:gd name="T18" fmla="*/ 2147483646 w 19"/>
              <a:gd name="T19" fmla="*/ 2147483646 h 7"/>
              <a:gd name="T20" fmla="*/ 2147483646 w 19"/>
              <a:gd name="T21" fmla="*/ 0 h 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9" h="7">
                <a:moveTo>
                  <a:pt x="18" y="5"/>
                </a:moveTo>
                <a:lnTo>
                  <a:pt x="12" y="6"/>
                </a:lnTo>
                <a:lnTo>
                  <a:pt x="13" y="3"/>
                </a:lnTo>
                <a:lnTo>
                  <a:pt x="8" y="3"/>
                </a:lnTo>
                <a:lnTo>
                  <a:pt x="2" y="5"/>
                </a:lnTo>
                <a:lnTo>
                  <a:pt x="3" y="7"/>
                </a:lnTo>
                <a:lnTo>
                  <a:pt x="0" y="7"/>
                </a:lnTo>
                <a:lnTo>
                  <a:pt x="3" y="7"/>
                </a:lnTo>
                <a:lnTo>
                  <a:pt x="12" y="6"/>
                </a:lnTo>
                <a:lnTo>
                  <a:pt x="13" y="3"/>
                </a:lnTo>
                <a:lnTo>
                  <a:pt x="19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60" name="Line 315"/>
          <p:cNvSpPr>
            <a:spLocks noChangeShapeType="1"/>
          </p:cNvSpPr>
          <p:nvPr/>
        </p:nvSpPr>
        <p:spPr bwMode="auto">
          <a:xfrm flipH="1">
            <a:off x="6021388" y="2651125"/>
            <a:ext cx="1587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61" name="Freeform 316"/>
          <p:cNvSpPr>
            <a:spLocks/>
          </p:cNvSpPr>
          <p:nvPr/>
        </p:nvSpPr>
        <p:spPr bwMode="auto">
          <a:xfrm>
            <a:off x="5999163" y="2654300"/>
            <a:ext cx="9525" cy="1588"/>
          </a:xfrm>
          <a:custGeom>
            <a:avLst/>
            <a:gdLst>
              <a:gd name="T0" fmla="*/ 2147483646 w 18"/>
              <a:gd name="T1" fmla="*/ 0 h 1588"/>
              <a:gd name="T2" fmla="*/ 2147483646 w 18"/>
              <a:gd name="T3" fmla="*/ 0 h 1588"/>
              <a:gd name="T4" fmla="*/ 2147483646 w 18"/>
              <a:gd name="T5" fmla="*/ 0 h 1588"/>
              <a:gd name="T6" fmla="*/ 2147483646 w 18"/>
              <a:gd name="T7" fmla="*/ 0 h 1588"/>
              <a:gd name="T8" fmla="*/ 0 w 18"/>
              <a:gd name="T9" fmla="*/ 0 h 1588"/>
              <a:gd name="T10" fmla="*/ 2147483646 w 18"/>
              <a:gd name="T11" fmla="*/ 0 h 1588"/>
              <a:gd name="T12" fmla="*/ 2147483646 w 18"/>
              <a:gd name="T13" fmla="*/ 0 h 15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" h="1588">
                <a:moveTo>
                  <a:pt x="18" y="0"/>
                </a:moveTo>
                <a:lnTo>
                  <a:pt x="13" y="0"/>
                </a:lnTo>
                <a:lnTo>
                  <a:pt x="9" y="0"/>
                </a:lnTo>
                <a:lnTo>
                  <a:pt x="3" y="0"/>
                </a:lnTo>
                <a:lnTo>
                  <a:pt x="0" y="0"/>
                </a:lnTo>
                <a:lnTo>
                  <a:pt x="9" y="0"/>
                </a:lnTo>
                <a:lnTo>
                  <a:pt x="13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62" name="Freeform 317"/>
          <p:cNvSpPr>
            <a:spLocks/>
          </p:cNvSpPr>
          <p:nvPr/>
        </p:nvSpPr>
        <p:spPr bwMode="auto">
          <a:xfrm>
            <a:off x="5997575" y="2640013"/>
            <a:ext cx="15875" cy="1587"/>
          </a:xfrm>
          <a:custGeom>
            <a:avLst/>
            <a:gdLst>
              <a:gd name="T0" fmla="*/ 2147483646 w 28"/>
              <a:gd name="T1" fmla="*/ 2147483646 h 3"/>
              <a:gd name="T2" fmla="*/ 2147483646 w 28"/>
              <a:gd name="T3" fmla="*/ 2147483646 h 3"/>
              <a:gd name="T4" fmla="*/ 2147483646 w 28"/>
              <a:gd name="T5" fmla="*/ 2147483646 h 3"/>
              <a:gd name="T6" fmla="*/ 2147483646 w 28"/>
              <a:gd name="T7" fmla="*/ 2147483646 h 3"/>
              <a:gd name="T8" fmla="*/ 0 w 28"/>
              <a:gd name="T9" fmla="*/ 2147483646 h 3"/>
              <a:gd name="T10" fmla="*/ 2147483646 w 28"/>
              <a:gd name="T11" fmla="*/ 2147483646 h 3"/>
              <a:gd name="T12" fmla="*/ 2147483646 w 28"/>
              <a:gd name="T13" fmla="*/ 2147483646 h 3"/>
              <a:gd name="T14" fmla="*/ 2147483646 w 28"/>
              <a:gd name="T15" fmla="*/ 2147483646 h 3"/>
              <a:gd name="T16" fmla="*/ 2147483646 w 28"/>
              <a:gd name="T17" fmla="*/ 2147483646 h 3"/>
              <a:gd name="T18" fmla="*/ 2147483646 w 28"/>
              <a:gd name="T19" fmla="*/ 2147483646 h 3"/>
              <a:gd name="T20" fmla="*/ 2147483646 w 28"/>
              <a:gd name="T21" fmla="*/ 0 h 3"/>
              <a:gd name="T22" fmla="*/ 2147483646 w 28"/>
              <a:gd name="T23" fmla="*/ 0 h 3"/>
              <a:gd name="T24" fmla="*/ 2147483646 w 28"/>
              <a:gd name="T25" fmla="*/ 2147483646 h 3"/>
              <a:gd name="T26" fmla="*/ 2147483646 w 28"/>
              <a:gd name="T27" fmla="*/ 2147483646 h 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8" h="3">
                <a:moveTo>
                  <a:pt x="17" y="2"/>
                </a:moveTo>
                <a:lnTo>
                  <a:pt x="14" y="3"/>
                </a:lnTo>
                <a:lnTo>
                  <a:pt x="12" y="1"/>
                </a:lnTo>
                <a:lnTo>
                  <a:pt x="2" y="1"/>
                </a:lnTo>
                <a:lnTo>
                  <a:pt x="0" y="3"/>
                </a:lnTo>
                <a:lnTo>
                  <a:pt x="6" y="3"/>
                </a:lnTo>
                <a:lnTo>
                  <a:pt x="14" y="3"/>
                </a:lnTo>
                <a:lnTo>
                  <a:pt x="15" y="1"/>
                </a:lnTo>
                <a:lnTo>
                  <a:pt x="12" y="1"/>
                </a:lnTo>
                <a:lnTo>
                  <a:pt x="15" y="1"/>
                </a:lnTo>
                <a:lnTo>
                  <a:pt x="23" y="0"/>
                </a:lnTo>
                <a:lnTo>
                  <a:pt x="28" y="0"/>
                </a:lnTo>
                <a:lnTo>
                  <a:pt x="26" y="2"/>
                </a:lnTo>
                <a:lnTo>
                  <a:pt x="17" y="2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63" name="Freeform 318"/>
          <p:cNvSpPr>
            <a:spLocks/>
          </p:cNvSpPr>
          <p:nvPr/>
        </p:nvSpPr>
        <p:spPr bwMode="auto">
          <a:xfrm>
            <a:off x="5984875" y="2641600"/>
            <a:ext cx="9525" cy="1588"/>
          </a:xfrm>
          <a:custGeom>
            <a:avLst/>
            <a:gdLst>
              <a:gd name="T0" fmla="*/ 2147483646 w 18"/>
              <a:gd name="T1" fmla="*/ 0 h 1588"/>
              <a:gd name="T2" fmla="*/ 2147483646 w 18"/>
              <a:gd name="T3" fmla="*/ 0 h 1588"/>
              <a:gd name="T4" fmla="*/ 2147483646 w 18"/>
              <a:gd name="T5" fmla="*/ 0 h 1588"/>
              <a:gd name="T6" fmla="*/ 0 w 18"/>
              <a:gd name="T7" fmla="*/ 0 h 158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" h="1588">
                <a:moveTo>
                  <a:pt x="18" y="0"/>
                </a:moveTo>
                <a:lnTo>
                  <a:pt x="12" y="0"/>
                </a:lnTo>
                <a:lnTo>
                  <a:pt x="8" y="0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64" name="Freeform 319"/>
          <p:cNvSpPr>
            <a:spLocks/>
          </p:cNvSpPr>
          <p:nvPr/>
        </p:nvSpPr>
        <p:spPr bwMode="auto">
          <a:xfrm>
            <a:off x="5984875" y="2654300"/>
            <a:ext cx="12700" cy="1588"/>
          </a:xfrm>
          <a:custGeom>
            <a:avLst/>
            <a:gdLst>
              <a:gd name="T0" fmla="*/ 0 w 23"/>
              <a:gd name="T1" fmla="*/ 0 h 1588"/>
              <a:gd name="T2" fmla="*/ 2147483646 w 23"/>
              <a:gd name="T3" fmla="*/ 0 h 1588"/>
              <a:gd name="T4" fmla="*/ 2147483646 w 23"/>
              <a:gd name="T5" fmla="*/ 0 h 1588"/>
              <a:gd name="T6" fmla="*/ 2147483646 w 23"/>
              <a:gd name="T7" fmla="*/ 0 h 1588"/>
              <a:gd name="T8" fmla="*/ 2147483646 w 23"/>
              <a:gd name="T9" fmla="*/ 0 h 1588"/>
              <a:gd name="T10" fmla="*/ 2147483646 w 23"/>
              <a:gd name="T11" fmla="*/ 0 h 1588"/>
              <a:gd name="T12" fmla="*/ 2147483646 w 23"/>
              <a:gd name="T13" fmla="*/ 0 h 1588"/>
              <a:gd name="T14" fmla="*/ 2147483646 w 23"/>
              <a:gd name="T15" fmla="*/ 0 h 15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3" h="1588">
                <a:moveTo>
                  <a:pt x="0" y="0"/>
                </a:moveTo>
                <a:lnTo>
                  <a:pt x="4" y="0"/>
                </a:lnTo>
                <a:lnTo>
                  <a:pt x="9" y="0"/>
                </a:lnTo>
                <a:lnTo>
                  <a:pt x="12" y="0"/>
                </a:lnTo>
                <a:lnTo>
                  <a:pt x="17" y="0"/>
                </a:lnTo>
                <a:lnTo>
                  <a:pt x="23" y="0"/>
                </a:lnTo>
                <a:lnTo>
                  <a:pt x="17" y="0"/>
                </a:lnTo>
                <a:lnTo>
                  <a:pt x="12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65" name="Freeform 320"/>
          <p:cNvSpPr>
            <a:spLocks/>
          </p:cNvSpPr>
          <p:nvPr/>
        </p:nvSpPr>
        <p:spPr bwMode="auto">
          <a:xfrm>
            <a:off x="5988050" y="2641600"/>
            <a:ext cx="6350" cy="1588"/>
          </a:xfrm>
          <a:custGeom>
            <a:avLst/>
            <a:gdLst>
              <a:gd name="T0" fmla="*/ 2147483646 w 13"/>
              <a:gd name="T1" fmla="*/ 2147483646 h 3"/>
              <a:gd name="T2" fmla="*/ 0 w 13"/>
              <a:gd name="T3" fmla="*/ 2147483646 h 3"/>
              <a:gd name="T4" fmla="*/ 2147483646 w 13"/>
              <a:gd name="T5" fmla="*/ 0 h 3"/>
              <a:gd name="T6" fmla="*/ 2147483646 w 13"/>
              <a:gd name="T7" fmla="*/ 0 h 3"/>
              <a:gd name="T8" fmla="*/ 2147483646 w 13"/>
              <a:gd name="T9" fmla="*/ 2147483646 h 3"/>
              <a:gd name="T10" fmla="*/ 2147483646 w 13"/>
              <a:gd name="T11" fmla="*/ 2147483646 h 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" h="3">
                <a:moveTo>
                  <a:pt x="7" y="3"/>
                </a:moveTo>
                <a:lnTo>
                  <a:pt x="0" y="3"/>
                </a:lnTo>
                <a:lnTo>
                  <a:pt x="4" y="0"/>
                </a:lnTo>
                <a:lnTo>
                  <a:pt x="8" y="0"/>
                </a:lnTo>
                <a:lnTo>
                  <a:pt x="7" y="3"/>
                </a:lnTo>
                <a:lnTo>
                  <a:pt x="13" y="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66" name="Freeform 321"/>
          <p:cNvSpPr>
            <a:spLocks/>
          </p:cNvSpPr>
          <p:nvPr/>
        </p:nvSpPr>
        <p:spPr bwMode="auto">
          <a:xfrm>
            <a:off x="5972175" y="2643188"/>
            <a:ext cx="12700" cy="11112"/>
          </a:xfrm>
          <a:custGeom>
            <a:avLst/>
            <a:gdLst>
              <a:gd name="T0" fmla="*/ 2147483646 w 23"/>
              <a:gd name="T1" fmla="*/ 0 h 21"/>
              <a:gd name="T2" fmla="*/ 2147483646 w 23"/>
              <a:gd name="T3" fmla="*/ 0 h 21"/>
              <a:gd name="T4" fmla="*/ 2147483646 w 23"/>
              <a:gd name="T5" fmla="*/ 0 h 21"/>
              <a:gd name="T6" fmla="*/ 2147483646 w 23"/>
              <a:gd name="T7" fmla="*/ 2147483646 h 21"/>
              <a:gd name="T8" fmla="*/ 2147483646 w 23"/>
              <a:gd name="T9" fmla="*/ 2147483646 h 21"/>
              <a:gd name="T10" fmla="*/ 2147483646 w 23"/>
              <a:gd name="T11" fmla="*/ 2147483646 h 21"/>
              <a:gd name="T12" fmla="*/ 0 w 23"/>
              <a:gd name="T13" fmla="*/ 2147483646 h 21"/>
              <a:gd name="T14" fmla="*/ 2147483646 w 23"/>
              <a:gd name="T15" fmla="*/ 2147483646 h 21"/>
              <a:gd name="T16" fmla="*/ 2147483646 w 23"/>
              <a:gd name="T17" fmla="*/ 2147483646 h 21"/>
              <a:gd name="T18" fmla="*/ 2147483646 w 23"/>
              <a:gd name="T19" fmla="*/ 2147483646 h 21"/>
              <a:gd name="T20" fmla="*/ 2147483646 w 23"/>
              <a:gd name="T21" fmla="*/ 2147483646 h 2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3" h="21">
                <a:moveTo>
                  <a:pt x="23" y="0"/>
                </a:moveTo>
                <a:lnTo>
                  <a:pt x="14" y="0"/>
                </a:lnTo>
                <a:lnTo>
                  <a:pt x="9" y="0"/>
                </a:lnTo>
                <a:lnTo>
                  <a:pt x="5" y="6"/>
                </a:lnTo>
                <a:lnTo>
                  <a:pt x="4" y="10"/>
                </a:lnTo>
                <a:lnTo>
                  <a:pt x="5" y="21"/>
                </a:lnTo>
                <a:lnTo>
                  <a:pt x="0" y="21"/>
                </a:lnTo>
                <a:lnTo>
                  <a:pt x="5" y="21"/>
                </a:lnTo>
                <a:lnTo>
                  <a:pt x="10" y="21"/>
                </a:lnTo>
                <a:lnTo>
                  <a:pt x="14" y="21"/>
                </a:lnTo>
                <a:lnTo>
                  <a:pt x="20" y="2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67" name="Freeform 322"/>
          <p:cNvSpPr>
            <a:spLocks/>
          </p:cNvSpPr>
          <p:nvPr/>
        </p:nvSpPr>
        <p:spPr bwMode="auto">
          <a:xfrm>
            <a:off x="5976938" y="2641600"/>
            <a:ext cx="22225" cy="1588"/>
          </a:xfrm>
          <a:custGeom>
            <a:avLst/>
            <a:gdLst>
              <a:gd name="T0" fmla="*/ 2147483646 w 41"/>
              <a:gd name="T1" fmla="*/ 2147483646 h 4"/>
              <a:gd name="T2" fmla="*/ 0 w 41"/>
              <a:gd name="T3" fmla="*/ 2147483646 h 4"/>
              <a:gd name="T4" fmla="*/ 2147483646 w 41"/>
              <a:gd name="T5" fmla="*/ 2147483646 h 4"/>
              <a:gd name="T6" fmla="*/ 2147483646 w 41"/>
              <a:gd name="T7" fmla="*/ 2147483646 h 4"/>
              <a:gd name="T8" fmla="*/ 2147483646 w 41"/>
              <a:gd name="T9" fmla="*/ 2147483646 h 4"/>
              <a:gd name="T10" fmla="*/ 2147483646 w 41"/>
              <a:gd name="T11" fmla="*/ 2147483646 h 4"/>
              <a:gd name="T12" fmla="*/ 2147483646 w 41"/>
              <a:gd name="T13" fmla="*/ 2147483646 h 4"/>
              <a:gd name="T14" fmla="*/ 2147483646 w 41"/>
              <a:gd name="T15" fmla="*/ 2147483646 h 4"/>
              <a:gd name="T16" fmla="*/ 2147483646 w 41"/>
              <a:gd name="T17" fmla="*/ 2147483646 h 4"/>
              <a:gd name="T18" fmla="*/ 2147483646 w 41"/>
              <a:gd name="T19" fmla="*/ 2147483646 h 4"/>
              <a:gd name="T20" fmla="*/ 2147483646 w 41"/>
              <a:gd name="T21" fmla="*/ 2147483646 h 4"/>
              <a:gd name="T22" fmla="*/ 2147483646 w 41"/>
              <a:gd name="T23" fmla="*/ 0 h 4"/>
              <a:gd name="T24" fmla="*/ 2147483646 w 41"/>
              <a:gd name="T25" fmla="*/ 2147483646 h 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1" h="4">
                <a:moveTo>
                  <a:pt x="5" y="4"/>
                </a:moveTo>
                <a:lnTo>
                  <a:pt x="0" y="4"/>
                </a:lnTo>
                <a:lnTo>
                  <a:pt x="1" y="2"/>
                </a:lnTo>
                <a:lnTo>
                  <a:pt x="1" y="1"/>
                </a:lnTo>
                <a:lnTo>
                  <a:pt x="2" y="1"/>
                </a:lnTo>
                <a:lnTo>
                  <a:pt x="9" y="1"/>
                </a:lnTo>
                <a:lnTo>
                  <a:pt x="15" y="1"/>
                </a:lnTo>
                <a:lnTo>
                  <a:pt x="14" y="4"/>
                </a:lnTo>
                <a:lnTo>
                  <a:pt x="19" y="4"/>
                </a:lnTo>
                <a:lnTo>
                  <a:pt x="32" y="4"/>
                </a:lnTo>
                <a:lnTo>
                  <a:pt x="39" y="2"/>
                </a:lnTo>
                <a:lnTo>
                  <a:pt x="41" y="0"/>
                </a:lnTo>
                <a:lnTo>
                  <a:pt x="33" y="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68" name="Line 323"/>
          <p:cNvSpPr>
            <a:spLocks noChangeShapeType="1"/>
          </p:cNvSpPr>
          <p:nvPr/>
        </p:nvSpPr>
        <p:spPr bwMode="auto">
          <a:xfrm flipV="1">
            <a:off x="5997575" y="2654300"/>
            <a:ext cx="1588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69" name="Line 324"/>
          <p:cNvSpPr>
            <a:spLocks noChangeShapeType="1"/>
          </p:cNvSpPr>
          <p:nvPr/>
        </p:nvSpPr>
        <p:spPr bwMode="auto">
          <a:xfrm flipV="1">
            <a:off x="6008688" y="2651125"/>
            <a:ext cx="1587" cy="31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70" name="Freeform 325"/>
          <p:cNvSpPr>
            <a:spLocks/>
          </p:cNvSpPr>
          <p:nvPr/>
        </p:nvSpPr>
        <p:spPr bwMode="auto">
          <a:xfrm>
            <a:off x="5976938" y="2667000"/>
            <a:ext cx="39687" cy="1588"/>
          </a:xfrm>
          <a:custGeom>
            <a:avLst/>
            <a:gdLst>
              <a:gd name="T0" fmla="*/ 2147483646 w 75"/>
              <a:gd name="T1" fmla="*/ 2147483646 h 3"/>
              <a:gd name="T2" fmla="*/ 2147483646 w 75"/>
              <a:gd name="T3" fmla="*/ 2147483646 h 3"/>
              <a:gd name="T4" fmla="*/ 2147483646 w 75"/>
              <a:gd name="T5" fmla="*/ 2147483646 h 3"/>
              <a:gd name="T6" fmla="*/ 2147483646 w 75"/>
              <a:gd name="T7" fmla="*/ 2147483646 h 3"/>
              <a:gd name="T8" fmla="*/ 2147483646 w 75"/>
              <a:gd name="T9" fmla="*/ 2147483646 h 3"/>
              <a:gd name="T10" fmla="*/ 2147483646 w 75"/>
              <a:gd name="T11" fmla="*/ 2147483646 h 3"/>
              <a:gd name="T12" fmla="*/ 2147483646 w 75"/>
              <a:gd name="T13" fmla="*/ 2147483646 h 3"/>
              <a:gd name="T14" fmla="*/ 2147483646 w 75"/>
              <a:gd name="T15" fmla="*/ 2147483646 h 3"/>
              <a:gd name="T16" fmla="*/ 2147483646 w 75"/>
              <a:gd name="T17" fmla="*/ 2147483646 h 3"/>
              <a:gd name="T18" fmla="*/ 2147483646 w 75"/>
              <a:gd name="T19" fmla="*/ 2147483646 h 3"/>
              <a:gd name="T20" fmla="*/ 2147483646 w 75"/>
              <a:gd name="T21" fmla="*/ 2147483646 h 3"/>
              <a:gd name="T22" fmla="*/ 2147483646 w 75"/>
              <a:gd name="T23" fmla="*/ 2147483646 h 3"/>
              <a:gd name="T24" fmla="*/ 2147483646 w 75"/>
              <a:gd name="T25" fmla="*/ 2147483646 h 3"/>
              <a:gd name="T26" fmla="*/ 0 w 75"/>
              <a:gd name="T27" fmla="*/ 2147483646 h 3"/>
              <a:gd name="T28" fmla="*/ 2147483646 w 75"/>
              <a:gd name="T29" fmla="*/ 2147483646 h 3"/>
              <a:gd name="T30" fmla="*/ 2147483646 w 75"/>
              <a:gd name="T31" fmla="*/ 2147483646 h 3"/>
              <a:gd name="T32" fmla="*/ 2147483646 w 75"/>
              <a:gd name="T33" fmla="*/ 2147483646 h 3"/>
              <a:gd name="T34" fmla="*/ 2147483646 w 75"/>
              <a:gd name="T35" fmla="*/ 2147483646 h 3"/>
              <a:gd name="T36" fmla="*/ 2147483646 w 75"/>
              <a:gd name="T37" fmla="*/ 2147483646 h 3"/>
              <a:gd name="T38" fmla="*/ 2147483646 w 75"/>
              <a:gd name="T39" fmla="*/ 0 h 3"/>
              <a:gd name="T40" fmla="*/ 2147483646 w 75"/>
              <a:gd name="T41" fmla="*/ 2147483646 h 3"/>
              <a:gd name="T42" fmla="*/ 2147483646 w 75"/>
              <a:gd name="T43" fmla="*/ 2147483646 h 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75" h="3">
                <a:moveTo>
                  <a:pt x="59" y="1"/>
                </a:moveTo>
                <a:lnTo>
                  <a:pt x="55" y="1"/>
                </a:lnTo>
                <a:lnTo>
                  <a:pt x="51" y="2"/>
                </a:lnTo>
                <a:lnTo>
                  <a:pt x="45" y="2"/>
                </a:lnTo>
                <a:lnTo>
                  <a:pt x="41" y="2"/>
                </a:lnTo>
                <a:lnTo>
                  <a:pt x="37" y="2"/>
                </a:lnTo>
                <a:lnTo>
                  <a:pt x="31" y="2"/>
                </a:lnTo>
                <a:lnTo>
                  <a:pt x="26" y="2"/>
                </a:lnTo>
                <a:lnTo>
                  <a:pt x="24" y="3"/>
                </a:lnTo>
                <a:lnTo>
                  <a:pt x="18" y="3"/>
                </a:lnTo>
                <a:lnTo>
                  <a:pt x="14" y="3"/>
                </a:lnTo>
                <a:lnTo>
                  <a:pt x="9" y="3"/>
                </a:lnTo>
                <a:lnTo>
                  <a:pt x="3" y="3"/>
                </a:lnTo>
                <a:lnTo>
                  <a:pt x="0" y="3"/>
                </a:lnTo>
                <a:lnTo>
                  <a:pt x="25" y="3"/>
                </a:lnTo>
                <a:lnTo>
                  <a:pt x="51" y="2"/>
                </a:lnTo>
                <a:lnTo>
                  <a:pt x="41" y="2"/>
                </a:lnTo>
                <a:lnTo>
                  <a:pt x="37" y="2"/>
                </a:lnTo>
                <a:lnTo>
                  <a:pt x="51" y="2"/>
                </a:lnTo>
                <a:lnTo>
                  <a:pt x="75" y="0"/>
                </a:lnTo>
                <a:lnTo>
                  <a:pt x="63" y="1"/>
                </a:lnTo>
                <a:lnTo>
                  <a:pt x="59" y="1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71" name="Freeform 326"/>
          <p:cNvSpPr>
            <a:spLocks/>
          </p:cNvSpPr>
          <p:nvPr/>
        </p:nvSpPr>
        <p:spPr bwMode="auto">
          <a:xfrm>
            <a:off x="5975350" y="2668588"/>
            <a:ext cx="11113" cy="1587"/>
          </a:xfrm>
          <a:custGeom>
            <a:avLst/>
            <a:gdLst>
              <a:gd name="T0" fmla="*/ 2147483646 w 23"/>
              <a:gd name="T1" fmla="*/ 0 h 1587"/>
              <a:gd name="T2" fmla="*/ 2147483646 w 23"/>
              <a:gd name="T3" fmla="*/ 0 h 1587"/>
              <a:gd name="T4" fmla="*/ 2147483646 w 23"/>
              <a:gd name="T5" fmla="*/ 0 h 1587"/>
              <a:gd name="T6" fmla="*/ 0 w 23"/>
              <a:gd name="T7" fmla="*/ 0 h 158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3" h="1587">
                <a:moveTo>
                  <a:pt x="23" y="0"/>
                </a:moveTo>
                <a:lnTo>
                  <a:pt x="19" y="0"/>
                </a:lnTo>
                <a:lnTo>
                  <a:pt x="5" y="0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72" name="Freeform 327"/>
          <p:cNvSpPr>
            <a:spLocks/>
          </p:cNvSpPr>
          <p:nvPr/>
        </p:nvSpPr>
        <p:spPr bwMode="auto">
          <a:xfrm>
            <a:off x="5962650" y="2651125"/>
            <a:ext cx="9525" cy="3175"/>
          </a:xfrm>
          <a:custGeom>
            <a:avLst/>
            <a:gdLst>
              <a:gd name="T0" fmla="*/ 2147483646 w 19"/>
              <a:gd name="T1" fmla="*/ 2147483646 h 6"/>
              <a:gd name="T2" fmla="*/ 2147483646 w 19"/>
              <a:gd name="T3" fmla="*/ 2147483646 h 6"/>
              <a:gd name="T4" fmla="*/ 2147483646 w 19"/>
              <a:gd name="T5" fmla="*/ 2147483646 h 6"/>
              <a:gd name="T6" fmla="*/ 0 w 19"/>
              <a:gd name="T7" fmla="*/ 2147483646 h 6"/>
              <a:gd name="T8" fmla="*/ 2147483646 w 19"/>
              <a:gd name="T9" fmla="*/ 2147483646 h 6"/>
              <a:gd name="T10" fmla="*/ 2147483646 w 19"/>
              <a:gd name="T11" fmla="*/ 2147483646 h 6"/>
              <a:gd name="T12" fmla="*/ 2147483646 w 19"/>
              <a:gd name="T13" fmla="*/ 2147483646 h 6"/>
              <a:gd name="T14" fmla="*/ 2147483646 w 19"/>
              <a:gd name="T15" fmla="*/ 2147483646 h 6"/>
              <a:gd name="T16" fmla="*/ 2147483646 w 19"/>
              <a:gd name="T17" fmla="*/ 2147483646 h 6"/>
              <a:gd name="T18" fmla="*/ 2147483646 w 19"/>
              <a:gd name="T19" fmla="*/ 2147483646 h 6"/>
              <a:gd name="T20" fmla="*/ 2147483646 w 19"/>
              <a:gd name="T21" fmla="*/ 2147483646 h 6"/>
              <a:gd name="T22" fmla="*/ 2147483646 w 19"/>
              <a:gd name="T23" fmla="*/ 2147483646 h 6"/>
              <a:gd name="T24" fmla="*/ 2147483646 w 19"/>
              <a:gd name="T25" fmla="*/ 0 h 6"/>
              <a:gd name="T26" fmla="*/ 2147483646 w 19"/>
              <a:gd name="T27" fmla="*/ 0 h 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9" h="6">
                <a:moveTo>
                  <a:pt x="16" y="6"/>
                </a:moveTo>
                <a:lnTo>
                  <a:pt x="11" y="6"/>
                </a:lnTo>
                <a:lnTo>
                  <a:pt x="5" y="6"/>
                </a:lnTo>
                <a:lnTo>
                  <a:pt x="0" y="6"/>
                </a:lnTo>
                <a:lnTo>
                  <a:pt x="11" y="6"/>
                </a:lnTo>
                <a:lnTo>
                  <a:pt x="13" y="6"/>
                </a:lnTo>
                <a:lnTo>
                  <a:pt x="15" y="6"/>
                </a:lnTo>
                <a:lnTo>
                  <a:pt x="17" y="1"/>
                </a:lnTo>
                <a:lnTo>
                  <a:pt x="16" y="5"/>
                </a:lnTo>
                <a:lnTo>
                  <a:pt x="15" y="5"/>
                </a:lnTo>
                <a:lnTo>
                  <a:pt x="15" y="6"/>
                </a:lnTo>
                <a:lnTo>
                  <a:pt x="17" y="1"/>
                </a:lnTo>
                <a:lnTo>
                  <a:pt x="17" y="0"/>
                </a:lnTo>
                <a:lnTo>
                  <a:pt x="19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73" name="Line 328"/>
          <p:cNvSpPr>
            <a:spLocks noChangeShapeType="1"/>
          </p:cNvSpPr>
          <p:nvPr/>
        </p:nvSpPr>
        <p:spPr bwMode="auto">
          <a:xfrm>
            <a:off x="5983288" y="2654300"/>
            <a:ext cx="1587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74" name="Freeform 329"/>
          <p:cNvSpPr>
            <a:spLocks/>
          </p:cNvSpPr>
          <p:nvPr/>
        </p:nvSpPr>
        <p:spPr bwMode="auto">
          <a:xfrm>
            <a:off x="5949950" y="2654300"/>
            <a:ext cx="12700" cy="1588"/>
          </a:xfrm>
          <a:custGeom>
            <a:avLst/>
            <a:gdLst>
              <a:gd name="T0" fmla="*/ 2147483646 w 23"/>
              <a:gd name="T1" fmla="*/ 2147483646 h 1"/>
              <a:gd name="T2" fmla="*/ 2147483646 w 23"/>
              <a:gd name="T3" fmla="*/ 2147483646 h 1"/>
              <a:gd name="T4" fmla="*/ 2147483646 w 23"/>
              <a:gd name="T5" fmla="*/ 0 h 1"/>
              <a:gd name="T6" fmla="*/ 2147483646 w 23"/>
              <a:gd name="T7" fmla="*/ 0 h 1"/>
              <a:gd name="T8" fmla="*/ 0 w 23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" h="1">
                <a:moveTo>
                  <a:pt x="23" y="1"/>
                </a:moveTo>
                <a:lnTo>
                  <a:pt x="16" y="1"/>
                </a:lnTo>
                <a:lnTo>
                  <a:pt x="11" y="0"/>
                </a:lnTo>
                <a:lnTo>
                  <a:pt x="7" y="0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75" name="Freeform 330"/>
          <p:cNvSpPr>
            <a:spLocks/>
          </p:cNvSpPr>
          <p:nvPr/>
        </p:nvSpPr>
        <p:spPr bwMode="auto">
          <a:xfrm>
            <a:off x="5922963" y="2663825"/>
            <a:ext cx="22225" cy="3175"/>
          </a:xfrm>
          <a:custGeom>
            <a:avLst/>
            <a:gdLst>
              <a:gd name="T0" fmla="*/ 2147483646 w 42"/>
              <a:gd name="T1" fmla="*/ 2147483646 h 7"/>
              <a:gd name="T2" fmla="*/ 2147483646 w 42"/>
              <a:gd name="T3" fmla="*/ 2147483646 h 7"/>
              <a:gd name="T4" fmla="*/ 2147483646 w 42"/>
              <a:gd name="T5" fmla="*/ 2147483646 h 7"/>
              <a:gd name="T6" fmla="*/ 2147483646 w 42"/>
              <a:gd name="T7" fmla="*/ 2147483646 h 7"/>
              <a:gd name="T8" fmla="*/ 2147483646 w 42"/>
              <a:gd name="T9" fmla="*/ 2147483646 h 7"/>
              <a:gd name="T10" fmla="*/ 2147483646 w 42"/>
              <a:gd name="T11" fmla="*/ 2147483646 h 7"/>
              <a:gd name="T12" fmla="*/ 2147483646 w 42"/>
              <a:gd name="T13" fmla="*/ 2147483646 h 7"/>
              <a:gd name="T14" fmla="*/ 2147483646 w 42"/>
              <a:gd name="T15" fmla="*/ 2147483646 h 7"/>
              <a:gd name="T16" fmla="*/ 0 w 42"/>
              <a:gd name="T17" fmla="*/ 0 h 7"/>
              <a:gd name="T18" fmla="*/ 2147483646 w 42"/>
              <a:gd name="T19" fmla="*/ 2147483646 h 7"/>
              <a:gd name="T20" fmla="*/ 2147483646 w 42"/>
              <a:gd name="T21" fmla="*/ 2147483646 h 7"/>
              <a:gd name="T22" fmla="*/ 2147483646 w 42"/>
              <a:gd name="T23" fmla="*/ 2147483646 h 7"/>
              <a:gd name="T24" fmla="*/ 2147483646 w 42"/>
              <a:gd name="T25" fmla="*/ 2147483646 h 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2" h="7">
                <a:moveTo>
                  <a:pt x="42" y="7"/>
                </a:moveTo>
                <a:lnTo>
                  <a:pt x="37" y="7"/>
                </a:lnTo>
                <a:lnTo>
                  <a:pt x="32" y="6"/>
                </a:lnTo>
                <a:lnTo>
                  <a:pt x="28" y="6"/>
                </a:lnTo>
                <a:lnTo>
                  <a:pt x="24" y="6"/>
                </a:lnTo>
                <a:lnTo>
                  <a:pt x="20" y="3"/>
                </a:lnTo>
                <a:lnTo>
                  <a:pt x="16" y="3"/>
                </a:lnTo>
                <a:lnTo>
                  <a:pt x="3" y="2"/>
                </a:lnTo>
                <a:lnTo>
                  <a:pt x="0" y="0"/>
                </a:lnTo>
                <a:lnTo>
                  <a:pt x="3" y="2"/>
                </a:lnTo>
                <a:lnTo>
                  <a:pt x="8" y="2"/>
                </a:lnTo>
                <a:lnTo>
                  <a:pt x="10" y="3"/>
                </a:lnTo>
                <a:lnTo>
                  <a:pt x="16" y="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76" name="Freeform 331"/>
          <p:cNvSpPr>
            <a:spLocks/>
          </p:cNvSpPr>
          <p:nvPr/>
        </p:nvSpPr>
        <p:spPr bwMode="auto">
          <a:xfrm>
            <a:off x="5932488" y="2651125"/>
            <a:ext cx="14287" cy="3175"/>
          </a:xfrm>
          <a:custGeom>
            <a:avLst/>
            <a:gdLst>
              <a:gd name="T0" fmla="*/ 0 w 29"/>
              <a:gd name="T1" fmla="*/ 0 h 6"/>
              <a:gd name="T2" fmla="*/ 2147483646 w 29"/>
              <a:gd name="T3" fmla="*/ 2147483646 h 6"/>
              <a:gd name="T4" fmla="*/ 2147483646 w 29"/>
              <a:gd name="T5" fmla="*/ 2147483646 h 6"/>
              <a:gd name="T6" fmla="*/ 2147483646 w 29"/>
              <a:gd name="T7" fmla="*/ 2147483646 h 6"/>
              <a:gd name="T8" fmla="*/ 2147483646 w 29"/>
              <a:gd name="T9" fmla="*/ 2147483646 h 6"/>
              <a:gd name="T10" fmla="*/ 2147483646 w 29"/>
              <a:gd name="T11" fmla="*/ 2147483646 h 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" h="6">
                <a:moveTo>
                  <a:pt x="0" y="0"/>
                </a:moveTo>
                <a:lnTo>
                  <a:pt x="5" y="1"/>
                </a:lnTo>
                <a:lnTo>
                  <a:pt x="11" y="1"/>
                </a:lnTo>
                <a:lnTo>
                  <a:pt x="17" y="2"/>
                </a:lnTo>
                <a:lnTo>
                  <a:pt x="22" y="2"/>
                </a:lnTo>
                <a:lnTo>
                  <a:pt x="29" y="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77" name="Freeform 332"/>
          <p:cNvSpPr>
            <a:spLocks/>
          </p:cNvSpPr>
          <p:nvPr/>
        </p:nvSpPr>
        <p:spPr bwMode="auto">
          <a:xfrm>
            <a:off x="5922963" y="2649538"/>
            <a:ext cx="9525" cy="1587"/>
          </a:xfrm>
          <a:custGeom>
            <a:avLst/>
            <a:gdLst>
              <a:gd name="T0" fmla="*/ 2147483646 w 16"/>
              <a:gd name="T1" fmla="*/ 2147483646 h 1"/>
              <a:gd name="T2" fmla="*/ 2147483646 w 16"/>
              <a:gd name="T3" fmla="*/ 2147483646 h 1"/>
              <a:gd name="T4" fmla="*/ 2147483646 w 16"/>
              <a:gd name="T5" fmla="*/ 0 h 1"/>
              <a:gd name="T6" fmla="*/ 0 w 16"/>
              <a:gd name="T7" fmla="*/ 0 h 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6" h="1">
                <a:moveTo>
                  <a:pt x="16" y="1"/>
                </a:moveTo>
                <a:lnTo>
                  <a:pt x="9" y="1"/>
                </a:lnTo>
                <a:lnTo>
                  <a:pt x="6" y="0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78" name="Line 333"/>
          <p:cNvSpPr>
            <a:spLocks noChangeShapeType="1"/>
          </p:cNvSpPr>
          <p:nvPr/>
        </p:nvSpPr>
        <p:spPr bwMode="auto">
          <a:xfrm>
            <a:off x="5934075" y="2651125"/>
            <a:ext cx="3175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79" name="Line 334"/>
          <p:cNvSpPr>
            <a:spLocks noChangeShapeType="1"/>
          </p:cNvSpPr>
          <p:nvPr/>
        </p:nvSpPr>
        <p:spPr bwMode="auto">
          <a:xfrm>
            <a:off x="5946775" y="2654300"/>
            <a:ext cx="3175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80" name="Freeform 335"/>
          <p:cNvSpPr>
            <a:spLocks/>
          </p:cNvSpPr>
          <p:nvPr/>
        </p:nvSpPr>
        <p:spPr bwMode="auto">
          <a:xfrm>
            <a:off x="5962650" y="2668588"/>
            <a:ext cx="9525" cy="1587"/>
          </a:xfrm>
          <a:custGeom>
            <a:avLst/>
            <a:gdLst>
              <a:gd name="T0" fmla="*/ 0 w 18"/>
              <a:gd name="T1" fmla="*/ 0 h 1"/>
              <a:gd name="T2" fmla="*/ 2147483646 w 18"/>
              <a:gd name="T3" fmla="*/ 0 h 1"/>
              <a:gd name="T4" fmla="*/ 2147483646 w 18"/>
              <a:gd name="T5" fmla="*/ 2147483646 h 1"/>
              <a:gd name="T6" fmla="*/ 2147483646 w 18"/>
              <a:gd name="T7" fmla="*/ 2147483646 h 1"/>
              <a:gd name="T8" fmla="*/ 2147483646 w 18"/>
              <a:gd name="T9" fmla="*/ 2147483646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1">
                <a:moveTo>
                  <a:pt x="0" y="0"/>
                </a:moveTo>
                <a:lnTo>
                  <a:pt x="4" y="0"/>
                </a:lnTo>
                <a:lnTo>
                  <a:pt x="8" y="1"/>
                </a:lnTo>
                <a:lnTo>
                  <a:pt x="14" y="1"/>
                </a:lnTo>
                <a:lnTo>
                  <a:pt x="18" y="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81" name="Freeform 336"/>
          <p:cNvSpPr>
            <a:spLocks/>
          </p:cNvSpPr>
          <p:nvPr/>
        </p:nvSpPr>
        <p:spPr bwMode="auto">
          <a:xfrm>
            <a:off x="5946775" y="2667000"/>
            <a:ext cx="15875" cy="1588"/>
          </a:xfrm>
          <a:custGeom>
            <a:avLst/>
            <a:gdLst>
              <a:gd name="T0" fmla="*/ 2147483646 w 30"/>
              <a:gd name="T1" fmla="*/ 2147483646 h 2"/>
              <a:gd name="T2" fmla="*/ 2147483646 w 30"/>
              <a:gd name="T3" fmla="*/ 2147483646 h 2"/>
              <a:gd name="T4" fmla="*/ 2147483646 w 30"/>
              <a:gd name="T5" fmla="*/ 2147483646 h 2"/>
              <a:gd name="T6" fmla="*/ 2147483646 w 30"/>
              <a:gd name="T7" fmla="*/ 2147483646 h 2"/>
              <a:gd name="T8" fmla="*/ 2147483646 w 30"/>
              <a:gd name="T9" fmla="*/ 0 h 2"/>
              <a:gd name="T10" fmla="*/ 0 w 30"/>
              <a:gd name="T11" fmla="*/ 0 h 2"/>
              <a:gd name="T12" fmla="*/ 2147483646 w 30"/>
              <a:gd name="T13" fmla="*/ 2147483646 h 2"/>
              <a:gd name="T14" fmla="*/ 2147483646 w 30"/>
              <a:gd name="T15" fmla="*/ 2147483646 h 2"/>
              <a:gd name="T16" fmla="*/ 2147483646 w 30"/>
              <a:gd name="T17" fmla="*/ 2147483646 h 2"/>
              <a:gd name="T18" fmla="*/ 2147483646 w 30"/>
              <a:gd name="T19" fmla="*/ 2147483646 h 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" h="2">
                <a:moveTo>
                  <a:pt x="23" y="1"/>
                </a:moveTo>
                <a:lnTo>
                  <a:pt x="19" y="1"/>
                </a:lnTo>
                <a:lnTo>
                  <a:pt x="15" y="1"/>
                </a:lnTo>
                <a:lnTo>
                  <a:pt x="9" y="1"/>
                </a:lnTo>
                <a:lnTo>
                  <a:pt x="5" y="0"/>
                </a:lnTo>
                <a:lnTo>
                  <a:pt x="0" y="0"/>
                </a:lnTo>
                <a:lnTo>
                  <a:pt x="5" y="1"/>
                </a:lnTo>
                <a:lnTo>
                  <a:pt x="30" y="2"/>
                </a:lnTo>
                <a:lnTo>
                  <a:pt x="28" y="1"/>
                </a:lnTo>
                <a:lnTo>
                  <a:pt x="23" y="1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82" name="Freeform 337"/>
          <p:cNvSpPr>
            <a:spLocks/>
          </p:cNvSpPr>
          <p:nvPr/>
        </p:nvSpPr>
        <p:spPr bwMode="auto">
          <a:xfrm>
            <a:off x="5926138" y="2665413"/>
            <a:ext cx="23812" cy="3175"/>
          </a:xfrm>
          <a:custGeom>
            <a:avLst/>
            <a:gdLst>
              <a:gd name="T0" fmla="*/ 2147483646 w 44"/>
              <a:gd name="T1" fmla="*/ 2147483646 h 6"/>
              <a:gd name="T2" fmla="*/ 2147483646 w 44"/>
              <a:gd name="T3" fmla="*/ 2147483646 h 6"/>
              <a:gd name="T4" fmla="*/ 0 w 44"/>
              <a:gd name="T5" fmla="*/ 0 h 6"/>
              <a:gd name="T6" fmla="*/ 2147483646 w 44"/>
              <a:gd name="T7" fmla="*/ 2147483646 h 6"/>
              <a:gd name="T8" fmla="*/ 2147483646 w 44"/>
              <a:gd name="T9" fmla="*/ 2147483646 h 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4" h="6">
                <a:moveTo>
                  <a:pt x="44" y="6"/>
                </a:moveTo>
                <a:lnTo>
                  <a:pt x="19" y="4"/>
                </a:lnTo>
                <a:lnTo>
                  <a:pt x="0" y="0"/>
                </a:lnTo>
                <a:lnTo>
                  <a:pt x="14" y="1"/>
                </a:lnTo>
                <a:lnTo>
                  <a:pt x="18" y="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83" name="Line 338"/>
          <p:cNvSpPr>
            <a:spLocks noChangeShapeType="1"/>
          </p:cNvSpPr>
          <p:nvPr/>
        </p:nvSpPr>
        <p:spPr bwMode="auto">
          <a:xfrm>
            <a:off x="5945188" y="2667000"/>
            <a:ext cx="1587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84" name="Freeform 339"/>
          <p:cNvSpPr>
            <a:spLocks/>
          </p:cNvSpPr>
          <p:nvPr/>
        </p:nvSpPr>
        <p:spPr bwMode="auto">
          <a:xfrm>
            <a:off x="5962650" y="2668588"/>
            <a:ext cx="14288" cy="1587"/>
          </a:xfrm>
          <a:custGeom>
            <a:avLst/>
            <a:gdLst>
              <a:gd name="T0" fmla="*/ 0 w 27"/>
              <a:gd name="T1" fmla="*/ 0 h 1587"/>
              <a:gd name="T2" fmla="*/ 2147483646 w 27"/>
              <a:gd name="T3" fmla="*/ 0 h 1587"/>
              <a:gd name="T4" fmla="*/ 2147483646 w 27"/>
              <a:gd name="T5" fmla="*/ 0 h 1587"/>
              <a:gd name="T6" fmla="*/ 2147483646 w 27"/>
              <a:gd name="T7" fmla="*/ 0 h 158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7" h="1587">
                <a:moveTo>
                  <a:pt x="0" y="0"/>
                </a:moveTo>
                <a:lnTo>
                  <a:pt x="27" y="0"/>
                </a:lnTo>
                <a:lnTo>
                  <a:pt x="22" y="0"/>
                </a:lnTo>
                <a:lnTo>
                  <a:pt x="16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85" name="Freeform 340"/>
          <p:cNvSpPr>
            <a:spLocks/>
          </p:cNvSpPr>
          <p:nvPr/>
        </p:nvSpPr>
        <p:spPr bwMode="auto">
          <a:xfrm>
            <a:off x="5970588" y="2647950"/>
            <a:ext cx="4762" cy="6350"/>
          </a:xfrm>
          <a:custGeom>
            <a:avLst/>
            <a:gdLst>
              <a:gd name="T0" fmla="*/ 2147483646 w 7"/>
              <a:gd name="T1" fmla="*/ 2147483646 h 11"/>
              <a:gd name="T2" fmla="*/ 0 w 7"/>
              <a:gd name="T3" fmla="*/ 2147483646 h 11"/>
              <a:gd name="T4" fmla="*/ 2147483646 w 7"/>
              <a:gd name="T5" fmla="*/ 2147483646 h 11"/>
              <a:gd name="T6" fmla="*/ 2147483646 w 7"/>
              <a:gd name="T7" fmla="*/ 0 h 1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" h="11">
                <a:moveTo>
                  <a:pt x="3" y="11"/>
                </a:moveTo>
                <a:lnTo>
                  <a:pt x="0" y="11"/>
                </a:lnTo>
                <a:lnTo>
                  <a:pt x="3" y="5"/>
                </a:lnTo>
                <a:lnTo>
                  <a:pt x="7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86" name="Freeform 341"/>
          <p:cNvSpPr>
            <a:spLocks/>
          </p:cNvSpPr>
          <p:nvPr/>
        </p:nvSpPr>
        <p:spPr bwMode="auto">
          <a:xfrm>
            <a:off x="5884863" y="2633663"/>
            <a:ext cx="41275" cy="31750"/>
          </a:xfrm>
          <a:custGeom>
            <a:avLst/>
            <a:gdLst>
              <a:gd name="T0" fmla="*/ 2147483646 w 79"/>
              <a:gd name="T1" fmla="*/ 2147483646 h 60"/>
              <a:gd name="T2" fmla="*/ 2147483646 w 79"/>
              <a:gd name="T3" fmla="*/ 2147483646 h 60"/>
              <a:gd name="T4" fmla="*/ 2147483646 w 79"/>
              <a:gd name="T5" fmla="*/ 2147483646 h 60"/>
              <a:gd name="T6" fmla="*/ 2147483646 w 79"/>
              <a:gd name="T7" fmla="*/ 2147483646 h 60"/>
              <a:gd name="T8" fmla="*/ 2147483646 w 79"/>
              <a:gd name="T9" fmla="*/ 2147483646 h 60"/>
              <a:gd name="T10" fmla="*/ 2147483646 w 79"/>
              <a:gd name="T11" fmla="*/ 2147483646 h 60"/>
              <a:gd name="T12" fmla="*/ 2147483646 w 79"/>
              <a:gd name="T13" fmla="*/ 2147483646 h 60"/>
              <a:gd name="T14" fmla="*/ 2147483646 w 79"/>
              <a:gd name="T15" fmla="*/ 2147483646 h 60"/>
              <a:gd name="T16" fmla="*/ 2147483646 w 79"/>
              <a:gd name="T17" fmla="*/ 2147483646 h 60"/>
              <a:gd name="T18" fmla="*/ 2147483646 w 79"/>
              <a:gd name="T19" fmla="*/ 2147483646 h 60"/>
              <a:gd name="T20" fmla="*/ 2147483646 w 79"/>
              <a:gd name="T21" fmla="*/ 2147483646 h 60"/>
              <a:gd name="T22" fmla="*/ 2147483646 w 79"/>
              <a:gd name="T23" fmla="*/ 2147483646 h 60"/>
              <a:gd name="T24" fmla="*/ 2147483646 w 79"/>
              <a:gd name="T25" fmla="*/ 2147483646 h 60"/>
              <a:gd name="T26" fmla="*/ 0 w 79"/>
              <a:gd name="T27" fmla="*/ 2147483646 h 60"/>
              <a:gd name="T28" fmla="*/ 0 w 79"/>
              <a:gd name="T29" fmla="*/ 0 h 60"/>
              <a:gd name="T30" fmla="*/ 0 w 79"/>
              <a:gd name="T31" fmla="*/ 2147483646 h 60"/>
              <a:gd name="T32" fmla="*/ 0 w 79"/>
              <a:gd name="T33" fmla="*/ 2147483646 h 60"/>
              <a:gd name="T34" fmla="*/ 2147483646 w 79"/>
              <a:gd name="T35" fmla="*/ 2147483646 h 60"/>
              <a:gd name="T36" fmla="*/ 2147483646 w 79"/>
              <a:gd name="T37" fmla="*/ 2147483646 h 60"/>
              <a:gd name="T38" fmla="*/ 2147483646 w 79"/>
              <a:gd name="T39" fmla="*/ 2147483646 h 60"/>
              <a:gd name="T40" fmla="*/ 2147483646 w 79"/>
              <a:gd name="T41" fmla="*/ 2147483646 h 60"/>
              <a:gd name="T42" fmla="*/ 2147483646 w 79"/>
              <a:gd name="T43" fmla="*/ 2147483646 h 60"/>
              <a:gd name="T44" fmla="*/ 2147483646 w 79"/>
              <a:gd name="T45" fmla="*/ 2147483646 h 60"/>
              <a:gd name="T46" fmla="*/ 2147483646 w 79"/>
              <a:gd name="T47" fmla="*/ 2147483646 h 60"/>
              <a:gd name="T48" fmla="*/ 2147483646 w 79"/>
              <a:gd name="T49" fmla="*/ 2147483646 h 60"/>
              <a:gd name="T50" fmla="*/ 2147483646 w 79"/>
              <a:gd name="T51" fmla="*/ 2147483646 h 60"/>
              <a:gd name="T52" fmla="*/ 2147483646 w 79"/>
              <a:gd name="T53" fmla="*/ 2147483646 h 60"/>
              <a:gd name="T54" fmla="*/ 2147483646 w 79"/>
              <a:gd name="T55" fmla="*/ 2147483646 h 60"/>
              <a:gd name="T56" fmla="*/ 2147483646 w 79"/>
              <a:gd name="T57" fmla="*/ 2147483646 h 60"/>
              <a:gd name="T58" fmla="*/ 2147483646 w 79"/>
              <a:gd name="T59" fmla="*/ 2147483646 h 60"/>
              <a:gd name="T60" fmla="*/ 2147483646 w 79"/>
              <a:gd name="T61" fmla="*/ 2147483646 h 60"/>
              <a:gd name="T62" fmla="*/ 2147483646 w 79"/>
              <a:gd name="T63" fmla="*/ 2147483646 h 60"/>
              <a:gd name="T64" fmla="*/ 2147483646 w 79"/>
              <a:gd name="T65" fmla="*/ 2147483646 h 6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60">
                <a:moveTo>
                  <a:pt x="43" y="26"/>
                </a:moveTo>
                <a:lnTo>
                  <a:pt x="38" y="25"/>
                </a:lnTo>
                <a:lnTo>
                  <a:pt x="34" y="25"/>
                </a:lnTo>
                <a:lnTo>
                  <a:pt x="34" y="22"/>
                </a:lnTo>
                <a:lnTo>
                  <a:pt x="32" y="22"/>
                </a:lnTo>
                <a:lnTo>
                  <a:pt x="32" y="21"/>
                </a:lnTo>
                <a:lnTo>
                  <a:pt x="32" y="22"/>
                </a:lnTo>
                <a:lnTo>
                  <a:pt x="34" y="25"/>
                </a:lnTo>
                <a:lnTo>
                  <a:pt x="34" y="22"/>
                </a:lnTo>
                <a:lnTo>
                  <a:pt x="32" y="22"/>
                </a:lnTo>
                <a:lnTo>
                  <a:pt x="29" y="21"/>
                </a:lnTo>
                <a:lnTo>
                  <a:pt x="27" y="21"/>
                </a:lnTo>
                <a:lnTo>
                  <a:pt x="24" y="20"/>
                </a:lnTo>
                <a:lnTo>
                  <a:pt x="23" y="19"/>
                </a:lnTo>
                <a:lnTo>
                  <a:pt x="20" y="19"/>
                </a:lnTo>
                <a:lnTo>
                  <a:pt x="18" y="17"/>
                </a:lnTo>
                <a:lnTo>
                  <a:pt x="16" y="16"/>
                </a:lnTo>
                <a:lnTo>
                  <a:pt x="15" y="16"/>
                </a:lnTo>
                <a:lnTo>
                  <a:pt x="12" y="15"/>
                </a:lnTo>
                <a:lnTo>
                  <a:pt x="10" y="14"/>
                </a:lnTo>
                <a:lnTo>
                  <a:pt x="9" y="12"/>
                </a:lnTo>
                <a:lnTo>
                  <a:pt x="6" y="9"/>
                </a:lnTo>
                <a:lnTo>
                  <a:pt x="5" y="9"/>
                </a:lnTo>
                <a:lnTo>
                  <a:pt x="4" y="8"/>
                </a:lnTo>
                <a:lnTo>
                  <a:pt x="4" y="7"/>
                </a:lnTo>
                <a:lnTo>
                  <a:pt x="2" y="6"/>
                </a:lnTo>
                <a:lnTo>
                  <a:pt x="2" y="4"/>
                </a:lnTo>
                <a:lnTo>
                  <a:pt x="0" y="3"/>
                </a:lnTo>
                <a:lnTo>
                  <a:pt x="0" y="2"/>
                </a:lnTo>
                <a:lnTo>
                  <a:pt x="0" y="0"/>
                </a:lnTo>
                <a:lnTo>
                  <a:pt x="0" y="27"/>
                </a:lnTo>
                <a:lnTo>
                  <a:pt x="0" y="28"/>
                </a:lnTo>
                <a:lnTo>
                  <a:pt x="0" y="29"/>
                </a:lnTo>
                <a:lnTo>
                  <a:pt x="0" y="31"/>
                </a:lnTo>
                <a:lnTo>
                  <a:pt x="2" y="32"/>
                </a:lnTo>
                <a:lnTo>
                  <a:pt x="2" y="33"/>
                </a:lnTo>
                <a:lnTo>
                  <a:pt x="4" y="34"/>
                </a:lnTo>
                <a:lnTo>
                  <a:pt x="5" y="35"/>
                </a:lnTo>
                <a:lnTo>
                  <a:pt x="6" y="39"/>
                </a:lnTo>
                <a:lnTo>
                  <a:pt x="9" y="40"/>
                </a:lnTo>
                <a:lnTo>
                  <a:pt x="10" y="40"/>
                </a:lnTo>
                <a:lnTo>
                  <a:pt x="12" y="41"/>
                </a:lnTo>
                <a:lnTo>
                  <a:pt x="14" y="42"/>
                </a:lnTo>
                <a:lnTo>
                  <a:pt x="15" y="44"/>
                </a:lnTo>
                <a:lnTo>
                  <a:pt x="16" y="44"/>
                </a:lnTo>
                <a:lnTo>
                  <a:pt x="18" y="45"/>
                </a:lnTo>
                <a:lnTo>
                  <a:pt x="21" y="46"/>
                </a:lnTo>
                <a:lnTo>
                  <a:pt x="23" y="46"/>
                </a:lnTo>
                <a:lnTo>
                  <a:pt x="27" y="47"/>
                </a:lnTo>
                <a:lnTo>
                  <a:pt x="28" y="49"/>
                </a:lnTo>
                <a:lnTo>
                  <a:pt x="31" y="49"/>
                </a:lnTo>
                <a:lnTo>
                  <a:pt x="32" y="51"/>
                </a:lnTo>
                <a:lnTo>
                  <a:pt x="37" y="51"/>
                </a:lnTo>
                <a:lnTo>
                  <a:pt x="39" y="52"/>
                </a:lnTo>
                <a:lnTo>
                  <a:pt x="43" y="53"/>
                </a:lnTo>
                <a:lnTo>
                  <a:pt x="45" y="53"/>
                </a:lnTo>
                <a:lnTo>
                  <a:pt x="50" y="54"/>
                </a:lnTo>
                <a:lnTo>
                  <a:pt x="52" y="54"/>
                </a:lnTo>
                <a:lnTo>
                  <a:pt x="56" y="56"/>
                </a:lnTo>
                <a:lnTo>
                  <a:pt x="58" y="56"/>
                </a:lnTo>
                <a:lnTo>
                  <a:pt x="61" y="57"/>
                </a:lnTo>
                <a:lnTo>
                  <a:pt x="65" y="57"/>
                </a:lnTo>
                <a:lnTo>
                  <a:pt x="69" y="58"/>
                </a:lnTo>
                <a:lnTo>
                  <a:pt x="73" y="58"/>
                </a:lnTo>
                <a:lnTo>
                  <a:pt x="79" y="60"/>
                </a:lnTo>
                <a:lnTo>
                  <a:pt x="57" y="56"/>
                </a:lnTo>
                <a:lnTo>
                  <a:pt x="56" y="5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87" name="Freeform 342"/>
          <p:cNvSpPr>
            <a:spLocks/>
          </p:cNvSpPr>
          <p:nvPr/>
        </p:nvSpPr>
        <p:spPr bwMode="auto">
          <a:xfrm>
            <a:off x="5913438" y="2647950"/>
            <a:ext cx="9525" cy="1588"/>
          </a:xfrm>
          <a:custGeom>
            <a:avLst/>
            <a:gdLst>
              <a:gd name="T0" fmla="*/ 0 w 20"/>
              <a:gd name="T1" fmla="*/ 0 h 4"/>
              <a:gd name="T2" fmla="*/ 2147483646 w 20"/>
              <a:gd name="T3" fmla="*/ 2147483646 h 4"/>
              <a:gd name="T4" fmla="*/ 2147483646 w 20"/>
              <a:gd name="T5" fmla="*/ 2147483646 h 4"/>
              <a:gd name="T6" fmla="*/ 2147483646 w 20"/>
              <a:gd name="T7" fmla="*/ 2147483646 h 4"/>
              <a:gd name="T8" fmla="*/ 2147483646 w 20"/>
              <a:gd name="T9" fmla="*/ 2147483646 h 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" h="4">
                <a:moveTo>
                  <a:pt x="0" y="0"/>
                </a:moveTo>
                <a:lnTo>
                  <a:pt x="5" y="1"/>
                </a:lnTo>
                <a:lnTo>
                  <a:pt x="11" y="1"/>
                </a:lnTo>
                <a:lnTo>
                  <a:pt x="15" y="3"/>
                </a:lnTo>
                <a:lnTo>
                  <a:pt x="20" y="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88" name="Freeform 343"/>
          <p:cNvSpPr>
            <a:spLocks/>
          </p:cNvSpPr>
          <p:nvPr/>
        </p:nvSpPr>
        <p:spPr bwMode="auto">
          <a:xfrm>
            <a:off x="5907088" y="2646363"/>
            <a:ext cx="6350" cy="1587"/>
          </a:xfrm>
          <a:custGeom>
            <a:avLst/>
            <a:gdLst>
              <a:gd name="T0" fmla="*/ 2147483646 w 10"/>
              <a:gd name="T1" fmla="*/ 2147483646 h 2"/>
              <a:gd name="T2" fmla="*/ 2147483646 w 10"/>
              <a:gd name="T3" fmla="*/ 2147483646 h 2"/>
              <a:gd name="T4" fmla="*/ 2147483646 w 10"/>
              <a:gd name="T5" fmla="*/ 2147483646 h 2"/>
              <a:gd name="T6" fmla="*/ 0 w 10"/>
              <a:gd name="T7" fmla="*/ 0 h 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" h="2">
                <a:moveTo>
                  <a:pt x="10" y="2"/>
                </a:moveTo>
                <a:lnTo>
                  <a:pt x="7" y="1"/>
                </a:lnTo>
                <a:lnTo>
                  <a:pt x="2" y="1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89" name="Freeform 344"/>
          <p:cNvSpPr>
            <a:spLocks/>
          </p:cNvSpPr>
          <p:nvPr/>
        </p:nvSpPr>
        <p:spPr bwMode="auto">
          <a:xfrm>
            <a:off x="5884863" y="2647950"/>
            <a:ext cx="1587" cy="42863"/>
          </a:xfrm>
          <a:custGeom>
            <a:avLst/>
            <a:gdLst>
              <a:gd name="T0" fmla="*/ 0 w 2"/>
              <a:gd name="T1" fmla="*/ 0 h 81"/>
              <a:gd name="T2" fmla="*/ 2147483646 w 2"/>
              <a:gd name="T3" fmla="*/ 2147483646 h 81"/>
              <a:gd name="T4" fmla="*/ 2147483646 w 2"/>
              <a:gd name="T5" fmla="*/ 2147483646 h 81"/>
              <a:gd name="T6" fmla="*/ 0 w 2"/>
              <a:gd name="T7" fmla="*/ 2147483646 h 81"/>
              <a:gd name="T8" fmla="*/ 0 w 2"/>
              <a:gd name="T9" fmla="*/ 2147483646 h 81"/>
              <a:gd name="T10" fmla="*/ 0 w 2"/>
              <a:gd name="T11" fmla="*/ 2147483646 h 81"/>
              <a:gd name="T12" fmla="*/ 2147483646 w 2"/>
              <a:gd name="T13" fmla="*/ 2147483646 h 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" h="81">
                <a:moveTo>
                  <a:pt x="0" y="0"/>
                </a:moveTo>
                <a:lnTo>
                  <a:pt x="2" y="5"/>
                </a:lnTo>
                <a:lnTo>
                  <a:pt x="2" y="16"/>
                </a:lnTo>
                <a:lnTo>
                  <a:pt x="0" y="32"/>
                </a:lnTo>
                <a:lnTo>
                  <a:pt x="0" y="48"/>
                </a:lnTo>
                <a:lnTo>
                  <a:pt x="0" y="64"/>
                </a:lnTo>
                <a:lnTo>
                  <a:pt x="2" y="8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90" name="Line 345"/>
          <p:cNvSpPr>
            <a:spLocks noChangeShapeType="1"/>
          </p:cNvSpPr>
          <p:nvPr/>
        </p:nvSpPr>
        <p:spPr bwMode="auto">
          <a:xfrm flipV="1">
            <a:off x="5884863" y="2632075"/>
            <a:ext cx="1587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91" name="Freeform 346"/>
          <p:cNvSpPr>
            <a:spLocks/>
          </p:cNvSpPr>
          <p:nvPr/>
        </p:nvSpPr>
        <p:spPr bwMode="auto">
          <a:xfrm>
            <a:off x="6021388" y="2638425"/>
            <a:ext cx="3175" cy="1588"/>
          </a:xfrm>
          <a:custGeom>
            <a:avLst/>
            <a:gdLst>
              <a:gd name="T0" fmla="*/ 2147483646 w 7"/>
              <a:gd name="T1" fmla="*/ 0 h 5"/>
              <a:gd name="T2" fmla="*/ 2147483646 w 7"/>
              <a:gd name="T3" fmla="*/ 0 h 5"/>
              <a:gd name="T4" fmla="*/ 2147483646 w 7"/>
              <a:gd name="T5" fmla="*/ 2147483646 h 5"/>
              <a:gd name="T6" fmla="*/ 0 w 7"/>
              <a:gd name="T7" fmla="*/ 2147483646 h 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" h="5">
                <a:moveTo>
                  <a:pt x="1" y="0"/>
                </a:moveTo>
                <a:lnTo>
                  <a:pt x="7" y="0"/>
                </a:lnTo>
                <a:lnTo>
                  <a:pt x="5" y="5"/>
                </a:lnTo>
                <a:lnTo>
                  <a:pt x="0" y="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92" name="Line 347"/>
          <p:cNvSpPr>
            <a:spLocks noChangeShapeType="1"/>
          </p:cNvSpPr>
          <p:nvPr/>
        </p:nvSpPr>
        <p:spPr bwMode="auto">
          <a:xfrm flipV="1">
            <a:off x="6021388" y="2651125"/>
            <a:ext cx="3175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93" name="Freeform 348"/>
          <p:cNvSpPr>
            <a:spLocks/>
          </p:cNvSpPr>
          <p:nvPr/>
        </p:nvSpPr>
        <p:spPr bwMode="auto">
          <a:xfrm>
            <a:off x="6016625" y="2665413"/>
            <a:ext cx="12700" cy="1587"/>
          </a:xfrm>
          <a:custGeom>
            <a:avLst/>
            <a:gdLst>
              <a:gd name="T0" fmla="*/ 2147483646 w 23"/>
              <a:gd name="T1" fmla="*/ 2147483646 h 4"/>
              <a:gd name="T2" fmla="*/ 2147483646 w 23"/>
              <a:gd name="T3" fmla="*/ 2147483646 h 4"/>
              <a:gd name="T4" fmla="*/ 0 w 23"/>
              <a:gd name="T5" fmla="*/ 2147483646 h 4"/>
              <a:gd name="T6" fmla="*/ 2147483646 w 23"/>
              <a:gd name="T7" fmla="*/ 0 h 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3" h="4">
                <a:moveTo>
                  <a:pt x="9" y="1"/>
                </a:moveTo>
                <a:lnTo>
                  <a:pt x="7" y="4"/>
                </a:lnTo>
                <a:lnTo>
                  <a:pt x="0" y="4"/>
                </a:lnTo>
                <a:lnTo>
                  <a:pt x="23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94" name="Line 349"/>
          <p:cNvSpPr>
            <a:spLocks noChangeShapeType="1"/>
          </p:cNvSpPr>
          <p:nvPr/>
        </p:nvSpPr>
        <p:spPr bwMode="auto">
          <a:xfrm flipH="1" flipV="1">
            <a:off x="6056313" y="2543175"/>
            <a:ext cx="3175" cy="47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95" name="Freeform 350"/>
          <p:cNvSpPr>
            <a:spLocks/>
          </p:cNvSpPr>
          <p:nvPr/>
        </p:nvSpPr>
        <p:spPr bwMode="auto">
          <a:xfrm>
            <a:off x="6084888" y="2535238"/>
            <a:ext cx="3175" cy="11112"/>
          </a:xfrm>
          <a:custGeom>
            <a:avLst/>
            <a:gdLst>
              <a:gd name="T0" fmla="*/ 0 w 6"/>
              <a:gd name="T1" fmla="*/ 2147483646 h 21"/>
              <a:gd name="T2" fmla="*/ 0 w 6"/>
              <a:gd name="T3" fmla="*/ 2147483646 h 21"/>
              <a:gd name="T4" fmla="*/ 0 w 6"/>
              <a:gd name="T5" fmla="*/ 2147483646 h 21"/>
              <a:gd name="T6" fmla="*/ 2147483646 w 6"/>
              <a:gd name="T7" fmla="*/ 0 h 2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" h="21">
                <a:moveTo>
                  <a:pt x="0" y="18"/>
                </a:moveTo>
                <a:lnTo>
                  <a:pt x="0" y="20"/>
                </a:lnTo>
                <a:lnTo>
                  <a:pt x="0" y="21"/>
                </a:lnTo>
                <a:lnTo>
                  <a:pt x="6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96" name="Freeform 351"/>
          <p:cNvSpPr>
            <a:spLocks/>
          </p:cNvSpPr>
          <p:nvPr/>
        </p:nvSpPr>
        <p:spPr bwMode="auto">
          <a:xfrm>
            <a:off x="6088063" y="2544763"/>
            <a:ext cx="1587" cy="1587"/>
          </a:xfrm>
          <a:custGeom>
            <a:avLst/>
            <a:gdLst>
              <a:gd name="T0" fmla="*/ 2147483646 w 5"/>
              <a:gd name="T1" fmla="*/ 0 h 1"/>
              <a:gd name="T2" fmla="*/ 0 w 5"/>
              <a:gd name="T3" fmla="*/ 2147483646 h 1"/>
              <a:gd name="T4" fmla="*/ 2147483646 w 5"/>
              <a:gd name="T5" fmla="*/ 2147483646 h 1"/>
              <a:gd name="T6" fmla="*/ 2147483646 w 5"/>
              <a:gd name="T7" fmla="*/ 0 h 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" h="1">
                <a:moveTo>
                  <a:pt x="2" y="0"/>
                </a:moveTo>
                <a:lnTo>
                  <a:pt x="0" y="1"/>
                </a:lnTo>
                <a:lnTo>
                  <a:pt x="5" y="1"/>
                </a:lnTo>
                <a:lnTo>
                  <a:pt x="5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97" name="Freeform 352"/>
          <p:cNvSpPr>
            <a:spLocks/>
          </p:cNvSpPr>
          <p:nvPr/>
        </p:nvSpPr>
        <p:spPr bwMode="auto">
          <a:xfrm>
            <a:off x="6103938" y="2544763"/>
            <a:ext cx="9525" cy="1587"/>
          </a:xfrm>
          <a:custGeom>
            <a:avLst/>
            <a:gdLst>
              <a:gd name="T0" fmla="*/ 0 w 18"/>
              <a:gd name="T1" fmla="*/ 0 h 3"/>
              <a:gd name="T2" fmla="*/ 0 w 18"/>
              <a:gd name="T3" fmla="*/ 2147483646 h 3"/>
              <a:gd name="T4" fmla="*/ 2147483646 w 18"/>
              <a:gd name="T5" fmla="*/ 2147483646 h 3"/>
              <a:gd name="T6" fmla="*/ 2147483646 w 18"/>
              <a:gd name="T7" fmla="*/ 0 h 3"/>
              <a:gd name="T8" fmla="*/ 2147483646 w 18"/>
              <a:gd name="T9" fmla="*/ 0 h 3"/>
              <a:gd name="T10" fmla="*/ 2147483646 w 18"/>
              <a:gd name="T11" fmla="*/ 2147483646 h 3"/>
              <a:gd name="T12" fmla="*/ 2147483646 w 18"/>
              <a:gd name="T13" fmla="*/ 2147483646 h 3"/>
              <a:gd name="T14" fmla="*/ 2147483646 w 18"/>
              <a:gd name="T15" fmla="*/ 2147483646 h 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8" h="3">
                <a:moveTo>
                  <a:pt x="0" y="0"/>
                </a:moveTo>
                <a:lnTo>
                  <a:pt x="0" y="3"/>
                </a:lnTo>
                <a:lnTo>
                  <a:pt x="2" y="3"/>
                </a:lnTo>
                <a:lnTo>
                  <a:pt x="2" y="0"/>
                </a:lnTo>
                <a:lnTo>
                  <a:pt x="15" y="0"/>
                </a:lnTo>
                <a:lnTo>
                  <a:pt x="14" y="3"/>
                </a:lnTo>
                <a:lnTo>
                  <a:pt x="18" y="3"/>
                </a:lnTo>
                <a:lnTo>
                  <a:pt x="18" y="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98" name="Freeform 353"/>
          <p:cNvSpPr>
            <a:spLocks/>
          </p:cNvSpPr>
          <p:nvPr/>
        </p:nvSpPr>
        <p:spPr bwMode="auto">
          <a:xfrm>
            <a:off x="6100763" y="2497138"/>
            <a:ext cx="6350" cy="9525"/>
          </a:xfrm>
          <a:custGeom>
            <a:avLst/>
            <a:gdLst>
              <a:gd name="T0" fmla="*/ 2147483646 w 13"/>
              <a:gd name="T1" fmla="*/ 2147483646 h 17"/>
              <a:gd name="T2" fmla="*/ 2147483646 w 13"/>
              <a:gd name="T3" fmla="*/ 2147483646 h 17"/>
              <a:gd name="T4" fmla="*/ 2147483646 w 13"/>
              <a:gd name="T5" fmla="*/ 2147483646 h 17"/>
              <a:gd name="T6" fmla="*/ 2147483646 w 13"/>
              <a:gd name="T7" fmla="*/ 2147483646 h 17"/>
              <a:gd name="T8" fmla="*/ 2147483646 w 13"/>
              <a:gd name="T9" fmla="*/ 2147483646 h 17"/>
              <a:gd name="T10" fmla="*/ 2147483646 w 13"/>
              <a:gd name="T11" fmla="*/ 2147483646 h 17"/>
              <a:gd name="T12" fmla="*/ 0 w 13"/>
              <a:gd name="T13" fmla="*/ 2147483646 h 17"/>
              <a:gd name="T14" fmla="*/ 2147483646 w 13"/>
              <a:gd name="T15" fmla="*/ 0 h 1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3" h="17">
                <a:moveTo>
                  <a:pt x="13" y="9"/>
                </a:moveTo>
                <a:lnTo>
                  <a:pt x="13" y="8"/>
                </a:lnTo>
                <a:lnTo>
                  <a:pt x="8" y="8"/>
                </a:lnTo>
                <a:lnTo>
                  <a:pt x="8" y="9"/>
                </a:lnTo>
                <a:lnTo>
                  <a:pt x="6" y="8"/>
                </a:lnTo>
                <a:lnTo>
                  <a:pt x="5" y="9"/>
                </a:lnTo>
                <a:lnTo>
                  <a:pt x="0" y="17"/>
                </a:lnTo>
                <a:lnTo>
                  <a:pt x="9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499" name="Freeform 354"/>
          <p:cNvSpPr>
            <a:spLocks/>
          </p:cNvSpPr>
          <p:nvPr/>
        </p:nvSpPr>
        <p:spPr bwMode="auto">
          <a:xfrm>
            <a:off x="6121400" y="2501900"/>
            <a:ext cx="3175" cy="1588"/>
          </a:xfrm>
          <a:custGeom>
            <a:avLst/>
            <a:gdLst>
              <a:gd name="T0" fmla="*/ 2147483646 w 4"/>
              <a:gd name="T1" fmla="*/ 0 h 1"/>
              <a:gd name="T2" fmla="*/ 0 w 4"/>
              <a:gd name="T3" fmla="*/ 2147483646 h 1"/>
              <a:gd name="T4" fmla="*/ 2147483646 w 4"/>
              <a:gd name="T5" fmla="*/ 2147483646 h 1"/>
              <a:gd name="T6" fmla="*/ 2147483646 w 4"/>
              <a:gd name="T7" fmla="*/ 0 h 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" h="1">
                <a:moveTo>
                  <a:pt x="1" y="0"/>
                </a:moveTo>
                <a:lnTo>
                  <a:pt x="0" y="1"/>
                </a:lnTo>
                <a:lnTo>
                  <a:pt x="4" y="1"/>
                </a:lnTo>
                <a:lnTo>
                  <a:pt x="4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00" name="Freeform 355"/>
          <p:cNvSpPr>
            <a:spLocks/>
          </p:cNvSpPr>
          <p:nvPr/>
        </p:nvSpPr>
        <p:spPr bwMode="auto">
          <a:xfrm>
            <a:off x="6134100" y="2501900"/>
            <a:ext cx="4763" cy="1588"/>
          </a:xfrm>
          <a:custGeom>
            <a:avLst/>
            <a:gdLst>
              <a:gd name="T0" fmla="*/ 0 w 11"/>
              <a:gd name="T1" fmla="*/ 2147483646 h 1"/>
              <a:gd name="T2" fmla="*/ 2147483646 w 11"/>
              <a:gd name="T3" fmla="*/ 2147483646 h 1"/>
              <a:gd name="T4" fmla="*/ 2147483646 w 11"/>
              <a:gd name="T5" fmla="*/ 2147483646 h 1"/>
              <a:gd name="T6" fmla="*/ 2147483646 w 11"/>
              <a:gd name="T7" fmla="*/ 0 h 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" h="1">
                <a:moveTo>
                  <a:pt x="0" y="1"/>
                </a:moveTo>
                <a:lnTo>
                  <a:pt x="2" y="1"/>
                </a:lnTo>
                <a:lnTo>
                  <a:pt x="10" y="1"/>
                </a:lnTo>
                <a:lnTo>
                  <a:pt x="11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01" name="Freeform 356"/>
          <p:cNvSpPr>
            <a:spLocks/>
          </p:cNvSpPr>
          <p:nvPr/>
        </p:nvSpPr>
        <p:spPr bwMode="auto">
          <a:xfrm>
            <a:off x="6167438" y="2501900"/>
            <a:ext cx="4762" cy="1588"/>
          </a:xfrm>
          <a:custGeom>
            <a:avLst/>
            <a:gdLst>
              <a:gd name="T0" fmla="*/ 0 w 11"/>
              <a:gd name="T1" fmla="*/ 0 h 1"/>
              <a:gd name="T2" fmla="*/ 2147483646 w 11"/>
              <a:gd name="T3" fmla="*/ 2147483646 h 1"/>
              <a:gd name="T4" fmla="*/ 2147483646 w 11"/>
              <a:gd name="T5" fmla="*/ 2147483646 h 1"/>
              <a:gd name="T6" fmla="*/ 2147483646 w 11"/>
              <a:gd name="T7" fmla="*/ 0 h 1"/>
              <a:gd name="T8" fmla="*/ 2147483646 w 11"/>
              <a:gd name="T9" fmla="*/ 0 h 1"/>
              <a:gd name="T10" fmla="*/ 2147483646 w 11"/>
              <a:gd name="T11" fmla="*/ 2147483646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" h="1">
                <a:moveTo>
                  <a:pt x="0" y="0"/>
                </a:moveTo>
                <a:lnTo>
                  <a:pt x="1" y="1"/>
                </a:lnTo>
                <a:lnTo>
                  <a:pt x="2" y="1"/>
                </a:lnTo>
                <a:lnTo>
                  <a:pt x="1" y="0"/>
                </a:lnTo>
                <a:lnTo>
                  <a:pt x="8" y="0"/>
                </a:lnTo>
                <a:lnTo>
                  <a:pt x="11" y="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02" name="Freeform 357"/>
          <p:cNvSpPr>
            <a:spLocks/>
          </p:cNvSpPr>
          <p:nvPr/>
        </p:nvSpPr>
        <p:spPr bwMode="auto">
          <a:xfrm>
            <a:off x="6181725" y="2501900"/>
            <a:ext cx="1588" cy="1588"/>
          </a:xfrm>
          <a:custGeom>
            <a:avLst/>
            <a:gdLst>
              <a:gd name="T0" fmla="*/ 0 w 1"/>
              <a:gd name="T1" fmla="*/ 2147483646 h 1"/>
              <a:gd name="T2" fmla="*/ 0 w 1"/>
              <a:gd name="T3" fmla="*/ 0 h 1"/>
              <a:gd name="T4" fmla="*/ 2147483646 w 1"/>
              <a:gd name="T5" fmla="*/ 0 h 1"/>
              <a:gd name="T6" fmla="*/ 2147483646 w 1"/>
              <a:gd name="T7" fmla="*/ 2147483646 h 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" h="1">
                <a:moveTo>
                  <a:pt x="0" y="1"/>
                </a:moveTo>
                <a:lnTo>
                  <a:pt x="0" y="0"/>
                </a:lnTo>
                <a:lnTo>
                  <a:pt x="1" y="0"/>
                </a:lnTo>
                <a:lnTo>
                  <a:pt x="1" y="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03" name="Freeform 358"/>
          <p:cNvSpPr>
            <a:spLocks/>
          </p:cNvSpPr>
          <p:nvPr/>
        </p:nvSpPr>
        <p:spPr bwMode="auto">
          <a:xfrm>
            <a:off x="6148388" y="2471738"/>
            <a:ext cx="22225" cy="11112"/>
          </a:xfrm>
          <a:custGeom>
            <a:avLst/>
            <a:gdLst>
              <a:gd name="T0" fmla="*/ 2147483646 w 42"/>
              <a:gd name="T1" fmla="*/ 2147483646 h 20"/>
              <a:gd name="T2" fmla="*/ 2147483646 w 42"/>
              <a:gd name="T3" fmla="*/ 2147483646 h 20"/>
              <a:gd name="T4" fmla="*/ 2147483646 w 42"/>
              <a:gd name="T5" fmla="*/ 2147483646 h 20"/>
              <a:gd name="T6" fmla="*/ 2147483646 w 42"/>
              <a:gd name="T7" fmla="*/ 2147483646 h 20"/>
              <a:gd name="T8" fmla="*/ 2147483646 w 42"/>
              <a:gd name="T9" fmla="*/ 2147483646 h 20"/>
              <a:gd name="T10" fmla="*/ 2147483646 w 42"/>
              <a:gd name="T11" fmla="*/ 2147483646 h 20"/>
              <a:gd name="T12" fmla="*/ 2147483646 w 42"/>
              <a:gd name="T13" fmla="*/ 2147483646 h 20"/>
              <a:gd name="T14" fmla="*/ 2147483646 w 42"/>
              <a:gd name="T15" fmla="*/ 2147483646 h 20"/>
              <a:gd name="T16" fmla="*/ 2147483646 w 42"/>
              <a:gd name="T17" fmla="*/ 2147483646 h 20"/>
              <a:gd name="T18" fmla="*/ 2147483646 w 42"/>
              <a:gd name="T19" fmla="*/ 2147483646 h 20"/>
              <a:gd name="T20" fmla="*/ 2147483646 w 42"/>
              <a:gd name="T21" fmla="*/ 2147483646 h 20"/>
              <a:gd name="T22" fmla="*/ 2147483646 w 42"/>
              <a:gd name="T23" fmla="*/ 2147483646 h 20"/>
              <a:gd name="T24" fmla="*/ 2147483646 w 42"/>
              <a:gd name="T25" fmla="*/ 2147483646 h 20"/>
              <a:gd name="T26" fmla="*/ 2147483646 w 42"/>
              <a:gd name="T27" fmla="*/ 2147483646 h 20"/>
              <a:gd name="T28" fmla="*/ 2147483646 w 42"/>
              <a:gd name="T29" fmla="*/ 2147483646 h 20"/>
              <a:gd name="T30" fmla="*/ 2147483646 w 42"/>
              <a:gd name="T31" fmla="*/ 2147483646 h 20"/>
              <a:gd name="T32" fmla="*/ 2147483646 w 42"/>
              <a:gd name="T33" fmla="*/ 2147483646 h 20"/>
              <a:gd name="T34" fmla="*/ 2147483646 w 42"/>
              <a:gd name="T35" fmla="*/ 2147483646 h 20"/>
              <a:gd name="T36" fmla="*/ 2147483646 w 42"/>
              <a:gd name="T37" fmla="*/ 2147483646 h 20"/>
              <a:gd name="T38" fmla="*/ 2147483646 w 42"/>
              <a:gd name="T39" fmla="*/ 2147483646 h 20"/>
              <a:gd name="T40" fmla="*/ 2147483646 w 42"/>
              <a:gd name="T41" fmla="*/ 2147483646 h 20"/>
              <a:gd name="T42" fmla="*/ 2147483646 w 42"/>
              <a:gd name="T43" fmla="*/ 2147483646 h 20"/>
              <a:gd name="T44" fmla="*/ 2147483646 w 42"/>
              <a:gd name="T45" fmla="*/ 2147483646 h 20"/>
              <a:gd name="T46" fmla="*/ 2147483646 w 42"/>
              <a:gd name="T47" fmla="*/ 2147483646 h 20"/>
              <a:gd name="T48" fmla="*/ 2147483646 w 42"/>
              <a:gd name="T49" fmla="*/ 0 h 20"/>
              <a:gd name="T50" fmla="*/ 2147483646 w 42"/>
              <a:gd name="T51" fmla="*/ 0 h 20"/>
              <a:gd name="T52" fmla="*/ 2147483646 w 42"/>
              <a:gd name="T53" fmla="*/ 2147483646 h 20"/>
              <a:gd name="T54" fmla="*/ 2147483646 w 42"/>
              <a:gd name="T55" fmla="*/ 2147483646 h 20"/>
              <a:gd name="T56" fmla="*/ 2147483646 w 42"/>
              <a:gd name="T57" fmla="*/ 2147483646 h 20"/>
              <a:gd name="T58" fmla="*/ 2147483646 w 42"/>
              <a:gd name="T59" fmla="*/ 2147483646 h 20"/>
              <a:gd name="T60" fmla="*/ 2147483646 w 42"/>
              <a:gd name="T61" fmla="*/ 2147483646 h 20"/>
              <a:gd name="T62" fmla="*/ 2147483646 w 42"/>
              <a:gd name="T63" fmla="*/ 2147483646 h 20"/>
              <a:gd name="T64" fmla="*/ 2147483646 w 42"/>
              <a:gd name="T65" fmla="*/ 2147483646 h 20"/>
              <a:gd name="T66" fmla="*/ 2147483646 w 42"/>
              <a:gd name="T67" fmla="*/ 2147483646 h 20"/>
              <a:gd name="T68" fmla="*/ 2147483646 w 42"/>
              <a:gd name="T69" fmla="*/ 2147483646 h 20"/>
              <a:gd name="T70" fmla="*/ 2147483646 w 42"/>
              <a:gd name="T71" fmla="*/ 2147483646 h 20"/>
              <a:gd name="T72" fmla="*/ 2147483646 w 42"/>
              <a:gd name="T73" fmla="*/ 2147483646 h 2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42" h="20">
                <a:moveTo>
                  <a:pt x="42" y="20"/>
                </a:moveTo>
                <a:lnTo>
                  <a:pt x="42" y="19"/>
                </a:lnTo>
                <a:lnTo>
                  <a:pt x="41" y="18"/>
                </a:lnTo>
                <a:lnTo>
                  <a:pt x="38" y="18"/>
                </a:lnTo>
                <a:lnTo>
                  <a:pt x="38" y="19"/>
                </a:lnTo>
                <a:lnTo>
                  <a:pt x="38" y="18"/>
                </a:lnTo>
                <a:lnTo>
                  <a:pt x="38" y="17"/>
                </a:lnTo>
                <a:lnTo>
                  <a:pt x="37" y="17"/>
                </a:lnTo>
                <a:lnTo>
                  <a:pt x="37" y="14"/>
                </a:lnTo>
                <a:lnTo>
                  <a:pt x="36" y="13"/>
                </a:lnTo>
                <a:lnTo>
                  <a:pt x="34" y="12"/>
                </a:lnTo>
                <a:lnTo>
                  <a:pt x="32" y="10"/>
                </a:lnTo>
                <a:lnTo>
                  <a:pt x="30" y="9"/>
                </a:lnTo>
                <a:lnTo>
                  <a:pt x="29" y="7"/>
                </a:lnTo>
                <a:lnTo>
                  <a:pt x="28" y="7"/>
                </a:lnTo>
                <a:lnTo>
                  <a:pt x="28" y="6"/>
                </a:lnTo>
                <a:lnTo>
                  <a:pt x="26" y="6"/>
                </a:lnTo>
                <a:lnTo>
                  <a:pt x="24" y="5"/>
                </a:lnTo>
                <a:lnTo>
                  <a:pt x="23" y="5"/>
                </a:lnTo>
                <a:lnTo>
                  <a:pt x="24" y="6"/>
                </a:lnTo>
                <a:lnTo>
                  <a:pt x="26" y="6"/>
                </a:lnTo>
                <a:lnTo>
                  <a:pt x="28" y="7"/>
                </a:lnTo>
                <a:lnTo>
                  <a:pt x="29" y="7"/>
                </a:lnTo>
                <a:lnTo>
                  <a:pt x="29" y="9"/>
                </a:lnTo>
                <a:lnTo>
                  <a:pt x="30" y="9"/>
                </a:lnTo>
                <a:lnTo>
                  <a:pt x="30" y="10"/>
                </a:lnTo>
                <a:lnTo>
                  <a:pt x="32" y="10"/>
                </a:lnTo>
                <a:lnTo>
                  <a:pt x="34" y="12"/>
                </a:lnTo>
                <a:lnTo>
                  <a:pt x="36" y="13"/>
                </a:lnTo>
                <a:lnTo>
                  <a:pt x="38" y="18"/>
                </a:lnTo>
                <a:lnTo>
                  <a:pt x="38" y="19"/>
                </a:lnTo>
                <a:lnTo>
                  <a:pt x="41" y="19"/>
                </a:lnTo>
                <a:lnTo>
                  <a:pt x="41" y="20"/>
                </a:lnTo>
                <a:lnTo>
                  <a:pt x="42" y="20"/>
                </a:lnTo>
                <a:lnTo>
                  <a:pt x="41" y="19"/>
                </a:lnTo>
                <a:lnTo>
                  <a:pt x="36" y="13"/>
                </a:lnTo>
                <a:lnTo>
                  <a:pt x="30" y="20"/>
                </a:lnTo>
                <a:lnTo>
                  <a:pt x="29" y="19"/>
                </a:lnTo>
                <a:lnTo>
                  <a:pt x="28" y="19"/>
                </a:lnTo>
                <a:lnTo>
                  <a:pt x="26" y="19"/>
                </a:lnTo>
                <a:lnTo>
                  <a:pt x="24" y="18"/>
                </a:lnTo>
                <a:lnTo>
                  <a:pt x="23" y="18"/>
                </a:lnTo>
                <a:lnTo>
                  <a:pt x="19" y="18"/>
                </a:lnTo>
                <a:lnTo>
                  <a:pt x="18" y="18"/>
                </a:lnTo>
                <a:lnTo>
                  <a:pt x="18" y="12"/>
                </a:lnTo>
                <a:lnTo>
                  <a:pt x="18" y="9"/>
                </a:lnTo>
                <a:lnTo>
                  <a:pt x="18" y="7"/>
                </a:lnTo>
                <a:lnTo>
                  <a:pt x="18" y="6"/>
                </a:lnTo>
                <a:lnTo>
                  <a:pt x="16" y="6"/>
                </a:lnTo>
                <a:lnTo>
                  <a:pt x="13" y="0"/>
                </a:lnTo>
                <a:lnTo>
                  <a:pt x="12" y="0"/>
                </a:lnTo>
                <a:lnTo>
                  <a:pt x="6" y="0"/>
                </a:lnTo>
                <a:lnTo>
                  <a:pt x="11" y="5"/>
                </a:lnTo>
                <a:lnTo>
                  <a:pt x="12" y="5"/>
                </a:lnTo>
                <a:lnTo>
                  <a:pt x="12" y="6"/>
                </a:lnTo>
                <a:lnTo>
                  <a:pt x="12" y="7"/>
                </a:lnTo>
                <a:lnTo>
                  <a:pt x="13" y="7"/>
                </a:lnTo>
                <a:lnTo>
                  <a:pt x="13" y="9"/>
                </a:lnTo>
                <a:lnTo>
                  <a:pt x="14" y="9"/>
                </a:lnTo>
                <a:lnTo>
                  <a:pt x="14" y="10"/>
                </a:lnTo>
                <a:lnTo>
                  <a:pt x="16" y="10"/>
                </a:lnTo>
                <a:lnTo>
                  <a:pt x="16" y="12"/>
                </a:lnTo>
                <a:lnTo>
                  <a:pt x="18" y="12"/>
                </a:lnTo>
                <a:lnTo>
                  <a:pt x="18" y="18"/>
                </a:lnTo>
                <a:lnTo>
                  <a:pt x="16" y="18"/>
                </a:lnTo>
                <a:lnTo>
                  <a:pt x="14" y="17"/>
                </a:lnTo>
                <a:lnTo>
                  <a:pt x="13" y="17"/>
                </a:lnTo>
                <a:lnTo>
                  <a:pt x="12" y="18"/>
                </a:lnTo>
                <a:lnTo>
                  <a:pt x="11" y="18"/>
                </a:lnTo>
                <a:lnTo>
                  <a:pt x="7" y="18"/>
                </a:lnTo>
                <a:lnTo>
                  <a:pt x="6" y="18"/>
                </a:lnTo>
                <a:lnTo>
                  <a:pt x="5" y="18"/>
                </a:lnTo>
                <a:lnTo>
                  <a:pt x="4" y="18"/>
                </a:lnTo>
                <a:lnTo>
                  <a:pt x="1" y="19"/>
                </a:lnTo>
                <a:lnTo>
                  <a:pt x="0" y="1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04" name="Freeform 359"/>
          <p:cNvSpPr>
            <a:spLocks/>
          </p:cNvSpPr>
          <p:nvPr/>
        </p:nvSpPr>
        <p:spPr bwMode="auto">
          <a:xfrm>
            <a:off x="6146800" y="2470150"/>
            <a:ext cx="12700" cy="11113"/>
          </a:xfrm>
          <a:custGeom>
            <a:avLst/>
            <a:gdLst>
              <a:gd name="T0" fmla="*/ 2147483646 w 24"/>
              <a:gd name="T1" fmla="*/ 2147483646 h 20"/>
              <a:gd name="T2" fmla="*/ 2147483646 w 24"/>
              <a:gd name="T3" fmla="*/ 2147483646 h 20"/>
              <a:gd name="T4" fmla="*/ 2147483646 w 24"/>
              <a:gd name="T5" fmla="*/ 2147483646 h 20"/>
              <a:gd name="T6" fmla="*/ 2147483646 w 24"/>
              <a:gd name="T7" fmla="*/ 2147483646 h 20"/>
              <a:gd name="T8" fmla="*/ 2147483646 w 24"/>
              <a:gd name="T9" fmla="*/ 2147483646 h 20"/>
              <a:gd name="T10" fmla="*/ 2147483646 w 24"/>
              <a:gd name="T11" fmla="*/ 2147483646 h 20"/>
              <a:gd name="T12" fmla="*/ 2147483646 w 24"/>
              <a:gd name="T13" fmla="*/ 0 h 20"/>
              <a:gd name="T14" fmla="*/ 2147483646 w 24"/>
              <a:gd name="T15" fmla="*/ 2147483646 h 20"/>
              <a:gd name="T16" fmla="*/ 2147483646 w 24"/>
              <a:gd name="T17" fmla="*/ 2147483646 h 20"/>
              <a:gd name="T18" fmla="*/ 2147483646 w 24"/>
              <a:gd name="T19" fmla="*/ 2147483646 h 20"/>
              <a:gd name="T20" fmla="*/ 2147483646 w 24"/>
              <a:gd name="T21" fmla="*/ 0 h 20"/>
              <a:gd name="T22" fmla="*/ 2147483646 w 24"/>
              <a:gd name="T23" fmla="*/ 0 h 20"/>
              <a:gd name="T24" fmla="*/ 2147483646 w 24"/>
              <a:gd name="T25" fmla="*/ 0 h 20"/>
              <a:gd name="T26" fmla="*/ 2147483646 w 24"/>
              <a:gd name="T27" fmla="*/ 0 h 20"/>
              <a:gd name="T28" fmla="*/ 0 w 24"/>
              <a:gd name="T29" fmla="*/ 0 h 20"/>
              <a:gd name="T30" fmla="*/ 2147483646 w 24"/>
              <a:gd name="T31" fmla="*/ 0 h 20"/>
              <a:gd name="T32" fmla="*/ 2147483646 w 24"/>
              <a:gd name="T33" fmla="*/ 0 h 20"/>
              <a:gd name="T34" fmla="*/ 2147483646 w 24"/>
              <a:gd name="T35" fmla="*/ 2147483646 h 20"/>
              <a:gd name="T36" fmla="*/ 2147483646 w 24"/>
              <a:gd name="T37" fmla="*/ 2147483646 h 20"/>
              <a:gd name="T38" fmla="*/ 2147483646 w 24"/>
              <a:gd name="T39" fmla="*/ 2147483646 h 20"/>
              <a:gd name="T40" fmla="*/ 2147483646 w 24"/>
              <a:gd name="T41" fmla="*/ 2147483646 h 20"/>
              <a:gd name="T42" fmla="*/ 2147483646 w 24"/>
              <a:gd name="T43" fmla="*/ 2147483646 h 20"/>
              <a:gd name="T44" fmla="*/ 2147483646 w 24"/>
              <a:gd name="T45" fmla="*/ 2147483646 h 20"/>
              <a:gd name="T46" fmla="*/ 2147483646 w 24"/>
              <a:gd name="T47" fmla="*/ 2147483646 h 20"/>
              <a:gd name="T48" fmla="*/ 2147483646 w 24"/>
              <a:gd name="T49" fmla="*/ 2147483646 h 20"/>
              <a:gd name="T50" fmla="*/ 2147483646 w 24"/>
              <a:gd name="T51" fmla="*/ 2147483646 h 20"/>
              <a:gd name="T52" fmla="*/ 2147483646 w 24"/>
              <a:gd name="T53" fmla="*/ 2147483646 h 20"/>
              <a:gd name="T54" fmla="*/ 2147483646 w 24"/>
              <a:gd name="T55" fmla="*/ 2147483646 h 20"/>
              <a:gd name="T56" fmla="*/ 2147483646 w 24"/>
              <a:gd name="T57" fmla="*/ 2147483646 h 20"/>
              <a:gd name="T58" fmla="*/ 2147483646 w 24"/>
              <a:gd name="T59" fmla="*/ 2147483646 h 20"/>
              <a:gd name="T60" fmla="*/ 2147483646 w 24"/>
              <a:gd name="T61" fmla="*/ 2147483646 h 20"/>
              <a:gd name="T62" fmla="*/ 2147483646 w 24"/>
              <a:gd name="T63" fmla="*/ 2147483646 h 20"/>
              <a:gd name="T64" fmla="*/ 2147483646 w 24"/>
              <a:gd name="T65" fmla="*/ 2147483646 h 20"/>
              <a:gd name="T66" fmla="*/ 2147483646 w 24"/>
              <a:gd name="T67" fmla="*/ 2147483646 h 20"/>
              <a:gd name="T68" fmla="*/ 2147483646 w 24"/>
              <a:gd name="T69" fmla="*/ 2147483646 h 20"/>
              <a:gd name="T70" fmla="*/ 2147483646 w 24"/>
              <a:gd name="T71" fmla="*/ 2147483646 h 20"/>
              <a:gd name="T72" fmla="*/ 2147483646 w 24"/>
              <a:gd name="T73" fmla="*/ 2147483646 h 20"/>
              <a:gd name="T74" fmla="*/ 2147483646 w 24"/>
              <a:gd name="T75" fmla="*/ 2147483646 h 20"/>
              <a:gd name="T76" fmla="*/ 2147483646 w 24"/>
              <a:gd name="T77" fmla="*/ 2147483646 h 20"/>
              <a:gd name="T78" fmla="*/ 2147483646 w 24"/>
              <a:gd name="T79" fmla="*/ 2147483646 h 20"/>
              <a:gd name="T80" fmla="*/ 2147483646 w 24"/>
              <a:gd name="T81" fmla="*/ 2147483646 h 20"/>
              <a:gd name="T82" fmla="*/ 2147483646 w 24"/>
              <a:gd name="T83" fmla="*/ 2147483646 h 20"/>
              <a:gd name="T84" fmla="*/ 2147483646 w 24"/>
              <a:gd name="T85" fmla="*/ 2147483646 h 20"/>
              <a:gd name="T86" fmla="*/ 2147483646 w 24"/>
              <a:gd name="T87" fmla="*/ 2147483646 h 20"/>
              <a:gd name="T88" fmla="*/ 2147483646 w 24"/>
              <a:gd name="T89" fmla="*/ 2147483646 h 20"/>
              <a:gd name="T90" fmla="*/ 2147483646 w 24"/>
              <a:gd name="T91" fmla="*/ 2147483646 h 20"/>
              <a:gd name="T92" fmla="*/ 2147483646 w 24"/>
              <a:gd name="T93" fmla="*/ 2147483646 h 20"/>
              <a:gd name="T94" fmla="*/ 2147483646 w 24"/>
              <a:gd name="T95" fmla="*/ 2147483646 h 20"/>
              <a:gd name="T96" fmla="*/ 2147483646 w 24"/>
              <a:gd name="T97" fmla="*/ 2147483646 h 20"/>
              <a:gd name="T98" fmla="*/ 2147483646 w 24"/>
              <a:gd name="T99" fmla="*/ 2147483646 h 20"/>
              <a:gd name="T100" fmla="*/ 2147483646 w 24"/>
              <a:gd name="T101" fmla="*/ 2147483646 h 20"/>
              <a:gd name="T102" fmla="*/ 2147483646 w 24"/>
              <a:gd name="T103" fmla="*/ 2147483646 h 20"/>
              <a:gd name="T104" fmla="*/ 2147483646 w 24"/>
              <a:gd name="T105" fmla="*/ 2147483646 h 20"/>
              <a:gd name="T106" fmla="*/ 2147483646 w 24"/>
              <a:gd name="T107" fmla="*/ 2147483646 h 20"/>
              <a:gd name="T108" fmla="*/ 2147483646 w 24"/>
              <a:gd name="T109" fmla="*/ 2147483646 h 20"/>
              <a:gd name="T110" fmla="*/ 2147483646 w 24"/>
              <a:gd name="T111" fmla="*/ 2147483646 h 20"/>
              <a:gd name="T112" fmla="*/ 2147483646 w 24"/>
              <a:gd name="T113" fmla="*/ 2147483646 h 20"/>
              <a:gd name="T114" fmla="*/ 2147483646 w 24"/>
              <a:gd name="T115" fmla="*/ 2147483646 h 20"/>
              <a:gd name="T116" fmla="*/ 2147483646 w 24"/>
              <a:gd name="T117" fmla="*/ 2147483646 h 2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4" h="20">
                <a:moveTo>
                  <a:pt x="1" y="1"/>
                </a:moveTo>
                <a:lnTo>
                  <a:pt x="2" y="1"/>
                </a:lnTo>
                <a:lnTo>
                  <a:pt x="5" y="1"/>
                </a:lnTo>
                <a:lnTo>
                  <a:pt x="6" y="1"/>
                </a:lnTo>
                <a:lnTo>
                  <a:pt x="7" y="1"/>
                </a:lnTo>
                <a:lnTo>
                  <a:pt x="6" y="1"/>
                </a:lnTo>
                <a:lnTo>
                  <a:pt x="6" y="0"/>
                </a:lnTo>
                <a:lnTo>
                  <a:pt x="6" y="1"/>
                </a:lnTo>
                <a:lnTo>
                  <a:pt x="7" y="2"/>
                </a:lnTo>
                <a:lnTo>
                  <a:pt x="7" y="1"/>
                </a:lnTo>
                <a:lnTo>
                  <a:pt x="6" y="0"/>
                </a:lnTo>
                <a:lnTo>
                  <a:pt x="5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1" y="0"/>
                </a:lnTo>
                <a:lnTo>
                  <a:pt x="6" y="0"/>
                </a:lnTo>
                <a:lnTo>
                  <a:pt x="7" y="1"/>
                </a:lnTo>
                <a:lnTo>
                  <a:pt x="8" y="1"/>
                </a:lnTo>
                <a:lnTo>
                  <a:pt x="7" y="1"/>
                </a:lnTo>
                <a:lnTo>
                  <a:pt x="8" y="1"/>
                </a:lnTo>
                <a:lnTo>
                  <a:pt x="12" y="1"/>
                </a:lnTo>
                <a:lnTo>
                  <a:pt x="8" y="1"/>
                </a:lnTo>
                <a:lnTo>
                  <a:pt x="12" y="1"/>
                </a:lnTo>
                <a:lnTo>
                  <a:pt x="13" y="1"/>
                </a:lnTo>
                <a:lnTo>
                  <a:pt x="12" y="7"/>
                </a:lnTo>
                <a:lnTo>
                  <a:pt x="17" y="8"/>
                </a:lnTo>
                <a:lnTo>
                  <a:pt x="19" y="11"/>
                </a:lnTo>
                <a:lnTo>
                  <a:pt x="19" y="12"/>
                </a:lnTo>
                <a:lnTo>
                  <a:pt x="20" y="12"/>
                </a:lnTo>
                <a:lnTo>
                  <a:pt x="20" y="14"/>
                </a:lnTo>
                <a:lnTo>
                  <a:pt x="19" y="14"/>
                </a:lnTo>
                <a:lnTo>
                  <a:pt x="20" y="12"/>
                </a:lnTo>
                <a:lnTo>
                  <a:pt x="19" y="11"/>
                </a:lnTo>
                <a:lnTo>
                  <a:pt x="19" y="5"/>
                </a:lnTo>
                <a:lnTo>
                  <a:pt x="19" y="3"/>
                </a:lnTo>
                <a:lnTo>
                  <a:pt x="17" y="2"/>
                </a:lnTo>
                <a:lnTo>
                  <a:pt x="15" y="2"/>
                </a:lnTo>
                <a:lnTo>
                  <a:pt x="14" y="2"/>
                </a:lnTo>
                <a:lnTo>
                  <a:pt x="13" y="1"/>
                </a:lnTo>
                <a:lnTo>
                  <a:pt x="12" y="1"/>
                </a:lnTo>
                <a:lnTo>
                  <a:pt x="13" y="1"/>
                </a:lnTo>
                <a:lnTo>
                  <a:pt x="13" y="2"/>
                </a:lnTo>
                <a:lnTo>
                  <a:pt x="14" y="2"/>
                </a:lnTo>
                <a:lnTo>
                  <a:pt x="15" y="3"/>
                </a:lnTo>
                <a:lnTo>
                  <a:pt x="17" y="3"/>
                </a:lnTo>
                <a:lnTo>
                  <a:pt x="19" y="3"/>
                </a:lnTo>
                <a:lnTo>
                  <a:pt x="20" y="3"/>
                </a:lnTo>
                <a:lnTo>
                  <a:pt x="21" y="5"/>
                </a:lnTo>
                <a:lnTo>
                  <a:pt x="20" y="5"/>
                </a:lnTo>
                <a:lnTo>
                  <a:pt x="19" y="5"/>
                </a:lnTo>
                <a:lnTo>
                  <a:pt x="21" y="5"/>
                </a:lnTo>
                <a:lnTo>
                  <a:pt x="21" y="7"/>
                </a:lnTo>
                <a:lnTo>
                  <a:pt x="24" y="7"/>
                </a:lnTo>
                <a:lnTo>
                  <a:pt x="21" y="5"/>
                </a:lnTo>
                <a:lnTo>
                  <a:pt x="24" y="7"/>
                </a:lnTo>
                <a:lnTo>
                  <a:pt x="24" y="20"/>
                </a:lnTo>
                <a:lnTo>
                  <a:pt x="21" y="20"/>
                </a:lnTo>
                <a:lnTo>
                  <a:pt x="20" y="2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05" name="Freeform 360"/>
          <p:cNvSpPr>
            <a:spLocks/>
          </p:cNvSpPr>
          <p:nvPr/>
        </p:nvSpPr>
        <p:spPr bwMode="auto">
          <a:xfrm>
            <a:off x="6122988" y="2470150"/>
            <a:ext cx="25400" cy="12700"/>
          </a:xfrm>
          <a:custGeom>
            <a:avLst/>
            <a:gdLst>
              <a:gd name="T0" fmla="*/ 2147483646 w 48"/>
              <a:gd name="T1" fmla="*/ 2147483646 h 22"/>
              <a:gd name="T2" fmla="*/ 2147483646 w 48"/>
              <a:gd name="T3" fmla="*/ 2147483646 h 22"/>
              <a:gd name="T4" fmla="*/ 2147483646 w 48"/>
              <a:gd name="T5" fmla="*/ 2147483646 h 22"/>
              <a:gd name="T6" fmla="*/ 2147483646 w 48"/>
              <a:gd name="T7" fmla="*/ 2147483646 h 22"/>
              <a:gd name="T8" fmla="*/ 2147483646 w 48"/>
              <a:gd name="T9" fmla="*/ 2147483646 h 22"/>
              <a:gd name="T10" fmla="*/ 2147483646 w 48"/>
              <a:gd name="T11" fmla="*/ 2147483646 h 22"/>
              <a:gd name="T12" fmla="*/ 2147483646 w 48"/>
              <a:gd name="T13" fmla="*/ 2147483646 h 22"/>
              <a:gd name="T14" fmla="*/ 2147483646 w 48"/>
              <a:gd name="T15" fmla="*/ 2147483646 h 22"/>
              <a:gd name="T16" fmla="*/ 2147483646 w 48"/>
              <a:gd name="T17" fmla="*/ 2147483646 h 22"/>
              <a:gd name="T18" fmla="*/ 2147483646 w 48"/>
              <a:gd name="T19" fmla="*/ 2147483646 h 22"/>
              <a:gd name="T20" fmla="*/ 2147483646 w 48"/>
              <a:gd name="T21" fmla="*/ 2147483646 h 22"/>
              <a:gd name="T22" fmla="*/ 2147483646 w 48"/>
              <a:gd name="T23" fmla="*/ 2147483646 h 22"/>
              <a:gd name="T24" fmla="*/ 2147483646 w 48"/>
              <a:gd name="T25" fmla="*/ 2147483646 h 22"/>
              <a:gd name="T26" fmla="*/ 2147483646 w 48"/>
              <a:gd name="T27" fmla="*/ 2147483646 h 22"/>
              <a:gd name="T28" fmla="*/ 2147483646 w 48"/>
              <a:gd name="T29" fmla="*/ 2147483646 h 22"/>
              <a:gd name="T30" fmla="*/ 2147483646 w 48"/>
              <a:gd name="T31" fmla="*/ 2147483646 h 22"/>
              <a:gd name="T32" fmla="*/ 2147483646 w 48"/>
              <a:gd name="T33" fmla="*/ 2147483646 h 22"/>
              <a:gd name="T34" fmla="*/ 2147483646 w 48"/>
              <a:gd name="T35" fmla="*/ 0 h 22"/>
              <a:gd name="T36" fmla="*/ 2147483646 w 48"/>
              <a:gd name="T37" fmla="*/ 0 h 22"/>
              <a:gd name="T38" fmla="*/ 2147483646 w 48"/>
              <a:gd name="T39" fmla="*/ 2147483646 h 22"/>
              <a:gd name="T40" fmla="*/ 2147483646 w 48"/>
              <a:gd name="T41" fmla="*/ 2147483646 h 22"/>
              <a:gd name="T42" fmla="*/ 2147483646 w 48"/>
              <a:gd name="T43" fmla="*/ 0 h 22"/>
              <a:gd name="T44" fmla="*/ 2147483646 w 48"/>
              <a:gd name="T45" fmla="*/ 0 h 22"/>
              <a:gd name="T46" fmla="*/ 2147483646 w 48"/>
              <a:gd name="T47" fmla="*/ 0 h 22"/>
              <a:gd name="T48" fmla="*/ 2147483646 w 48"/>
              <a:gd name="T49" fmla="*/ 0 h 22"/>
              <a:gd name="T50" fmla="*/ 2147483646 w 48"/>
              <a:gd name="T51" fmla="*/ 0 h 22"/>
              <a:gd name="T52" fmla="*/ 2147483646 w 48"/>
              <a:gd name="T53" fmla="*/ 2147483646 h 22"/>
              <a:gd name="T54" fmla="*/ 2147483646 w 48"/>
              <a:gd name="T55" fmla="*/ 2147483646 h 22"/>
              <a:gd name="T56" fmla="*/ 2147483646 w 48"/>
              <a:gd name="T57" fmla="*/ 2147483646 h 22"/>
              <a:gd name="T58" fmla="*/ 2147483646 w 48"/>
              <a:gd name="T59" fmla="*/ 2147483646 h 22"/>
              <a:gd name="T60" fmla="*/ 2147483646 w 48"/>
              <a:gd name="T61" fmla="*/ 2147483646 h 22"/>
              <a:gd name="T62" fmla="*/ 2147483646 w 48"/>
              <a:gd name="T63" fmla="*/ 2147483646 h 22"/>
              <a:gd name="T64" fmla="*/ 2147483646 w 48"/>
              <a:gd name="T65" fmla="*/ 2147483646 h 22"/>
              <a:gd name="T66" fmla="*/ 2147483646 w 48"/>
              <a:gd name="T67" fmla="*/ 2147483646 h 22"/>
              <a:gd name="T68" fmla="*/ 2147483646 w 48"/>
              <a:gd name="T69" fmla="*/ 2147483646 h 22"/>
              <a:gd name="T70" fmla="*/ 2147483646 w 48"/>
              <a:gd name="T71" fmla="*/ 2147483646 h 22"/>
              <a:gd name="T72" fmla="*/ 2147483646 w 48"/>
              <a:gd name="T73" fmla="*/ 2147483646 h 22"/>
              <a:gd name="T74" fmla="*/ 2147483646 w 48"/>
              <a:gd name="T75" fmla="*/ 2147483646 h 22"/>
              <a:gd name="T76" fmla="*/ 2147483646 w 48"/>
              <a:gd name="T77" fmla="*/ 2147483646 h 22"/>
              <a:gd name="T78" fmla="*/ 2147483646 w 48"/>
              <a:gd name="T79" fmla="*/ 2147483646 h 22"/>
              <a:gd name="T80" fmla="*/ 2147483646 w 48"/>
              <a:gd name="T81" fmla="*/ 2147483646 h 22"/>
              <a:gd name="T82" fmla="*/ 2147483646 w 48"/>
              <a:gd name="T83" fmla="*/ 2147483646 h 22"/>
              <a:gd name="T84" fmla="*/ 2147483646 w 48"/>
              <a:gd name="T85" fmla="*/ 2147483646 h 22"/>
              <a:gd name="T86" fmla="*/ 2147483646 w 48"/>
              <a:gd name="T87" fmla="*/ 2147483646 h 22"/>
              <a:gd name="T88" fmla="*/ 2147483646 w 48"/>
              <a:gd name="T89" fmla="*/ 2147483646 h 22"/>
              <a:gd name="T90" fmla="*/ 2147483646 w 48"/>
              <a:gd name="T91" fmla="*/ 2147483646 h 22"/>
              <a:gd name="T92" fmla="*/ 2147483646 w 48"/>
              <a:gd name="T93" fmla="*/ 2147483646 h 22"/>
              <a:gd name="T94" fmla="*/ 2147483646 w 48"/>
              <a:gd name="T95" fmla="*/ 2147483646 h 22"/>
              <a:gd name="T96" fmla="*/ 2147483646 w 48"/>
              <a:gd name="T97" fmla="*/ 2147483646 h 22"/>
              <a:gd name="T98" fmla="*/ 2147483646 w 48"/>
              <a:gd name="T99" fmla="*/ 2147483646 h 22"/>
              <a:gd name="T100" fmla="*/ 2147483646 w 48"/>
              <a:gd name="T101" fmla="*/ 2147483646 h 22"/>
              <a:gd name="T102" fmla="*/ 2147483646 w 48"/>
              <a:gd name="T103" fmla="*/ 2147483646 h 22"/>
              <a:gd name="T104" fmla="*/ 2147483646 w 48"/>
              <a:gd name="T105" fmla="*/ 2147483646 h 22"/>
              <a:gd name="T106" fmla="*/ 2147483646 w 48"/>
              <a:gd name="T107" fmla="*/ 0 h 22"/>
              <a:gd name="T108" fmla="*/ 2147483646 w 48"/>
              <a:gd name="T109" fmla="*/ 0 h 22"/>
              <a:gd name="T110" fmla="*/ 2147483646 w 48"/>
              <a:gd name="T111" fmla="*/ 2147483646 h 22"/>
              <a:gd name="T112" fmla="*/ 2147483646 w 48"/>
              <a:gd name="T113" fmla="*/ 2147483646 h 2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8" h="22">
                <a:moveTo>
                  <a:pt x="37" y="15"/>
                </a:moveTo>
                <a:lnTo>
                  <a:pt x="36" y="14"/>
                </a:lnTo>
                <a:lnTo>
                  <a:pt x="36" y="12"/>
                </a:lnTo>
                <a:lnTo>
                  <a:pt x="36" y="11"/>
                </a:lnTo>
                <a:lnTo>
                  <a:pt x="33" y="11"/>
                </a:lnTo>
                <a:lnTo>
                  <a:pt x="33" y="9"/>
                </a:lnTo>
                <a:lnTo>
                  <a:pt x="30" y="5"/>
                </a:lnTo>
                <a:lnTo>
                  <a:pt x="30" y="3"/>
                </a:lnTo>
                <a:lnTo>
                  <a:pt x="26" y="3"/>
                </a:lnTo>
                <a:lnTo>
                  <a:pt x="24" y="8"/>
                </a:lnTo>
                <a:lnTo>
                  <a:pt x="24" y="9"/>
                </a:lnTo>
                <a:lnTo>
                  <a:pt x="24" y="8"/>
                </a:lnTo>
                <a:lnTo>
                  <a:pt x="24" y="9"/>
                </a:lnTo>
                <a:lnTo>
                  <a:pt x="26" y="9"/>
                </a:lnTo>
                <a:lnTo>
                  <a:pt x="26" y="3"/>
                </a:lnTo>
                <a:lnTo>
                  <a:pt x="24" y="9"/>
                </a:lnTo>
                <a:lnTo>
                  <a:pt x="24" y="8"/>
                </a:lnTo>
                <a:lnTo>
                  <a:pt x="26" y="12"/>
                </a:lnTo>
                <a:lnTo>
                  <a:pt x="26" y="14"/>
                </a:lnTo>
                <a:lnTo>
                  <a:pt x="30" y="14"/>
                </a:lnTo>
                <a:lnTo>
                  <a:pt x="30" y="15"/>
                </a:lnTo>
                <a:lnTo>
                  <a:pt x="31" y="15"/>
                </a:lnTo>
                <a:lnTo>
                  <a:pt x="31" y="16"/>
                </a:lnTo>
                <a:lnTo>
                  <a:pt x="32" y="16"/>
                </a:lnTo>
                <a:lnTo>
                  <a:pt x="33" y="16"/>
                </a:lnTo>
                <a:lnTo>
                  <a:pt x="33" y="19"/>
                </a:lnTo>
                <a:lnTo>
                  <a:pt x="36" y="19"/>
                </a:lnTo>
                <a:lnTo>
                  <a:pt x="36" y="16"/>
                </a:lnTo>
                <a:lnTo>
                  <a:pt x="37" y="16"/>
                </a:lnTo>
                <a:lnTo>
                  <a:pt x="37" y="15"/>
                </a:lnTo>
                <a:lnTo>
                  <a:pt x="36" y="16"/>
                </a:lnTo>
                <a:lnTo>
                  <a:pt x="36" y="19"/>
                </a:lnTo>
                <a:lnTo>
                  <a:pt x="33" y="9"/>
                </a:lnTo>
                <a:lnTo>
                  <a:pt x="26" y="9"/>
                </a:lnTo>
                <a:lnTo>
                  <a:pt x="25" y="9"/>
                </a:lnTo>
                <a:lnTo>
                  <a:pt x="25" y="11"/>
                </a:lnTo>
                <a:lnTo>
                  <a:pt x="25" y="12"/>
                </a:lnTo>
                <a:lnTo>
                  <a:pt x="25" y="11"/>
                </a:lnTo>
                <a:lnTo>
                  <a:pt x="24" y="11"/>
                </a:lnTo>
                <a:lnTo>
                  <a:pt x="24" y="9"/>
                </a:lnTo>
                <a:lnTo>
                  <a:pt x="24" y="8"/>
                </a:lnTo>
                <a:lnTo>
                  <a:pt x="26" y="9"/>
                </a:lnTo>
                <a:lnTo>
                  <a:pt x="26" y="3"/>
                </a:lnTo>
                <a:lnTo>
                  <a:pt x="25" y="3"/>
                </a:lnTo>
                <a:lnTo>
                  <a:pt x="24" y="3"/>
                </a:lnTo>
                <a:lnTo>
                  <a:pt x="25" y="3"/>
                </a:lnTo>
                <a:lnTo>
                  <a:pt x="26" y="2"/>
                </a:lnTo>
                <a:lnTo>
                  <a:pt x="30" y="2"/>
                </a:lnTo>
                <a:lnTo>
                  <a:pt x="31" y="1"/>
                </a:lnTo>
                <a:lnTo>
                  <a:pt x="30" y="1"/>
                </a:lnTo>
                <a:lnTo>
                  <a:pt x="26" y="1"/>
                </a:lnTo>
                <a:lnTo>
                  <a:pt x="25" y="1"/>
                </a:lnTo>
                <a:lnTo>
                  <a:pt x="24" y="2"/>
                </a:lnTo>
                <a:lnTo>
                  <a:pt x="37" y="0"/>
                </a:lnTo>
                <a:lnTo>
                  <a:pt x="36" y="0"/>
                </a:lnTo>
                <a:lnTo>
                  <a:pt x="33" y="0"/>
                </a:lnTo>
                <a:lnTo>
                  <a:pt x="32" y="0"/>
                </a:lnTo>
                <a:lnTo>
                  <a:pt x="31" y="0"/>
                </a:lnTo>
                <a:lnTo>
                  <a:pt x="31" y="1"/>
                </a:lnTo>
                <a:lnTo>
                  <a:pt x="32" y="1"/>
                </a:lnTo>
                <a:lnTo>
                  <a:pt x="33" y="1"/>
                </a:lnTo>
                <a:lnTo>
                  <a:pt x="36" y="1"/>
                </a:lnTo>
                <a:lnTo>
                  <a:pt x="37" y="1"/>
                </a:lnTo>
                <a:lnTo>
                  <a:pt x="37" y="0"/>
                </a:lnTo>
                <a:lnTo>
                  <a:pt x="38" y="0"/>
                </a:lnTo>
                <a:lnTo>
                  <a:pt x="37" y="0"/>
                </a:lnTo>
                <a:lnTo>
                  <a:pt x="38" y="0"/>
                </a:lnTo>
                <a:lnTo>
                  <a:pt x="40" y="0"/>
                </a:lnTo>
                <a:lnTo>
                  <a:pt x="38" y="0"/>
                </a:lnTo>
                <a:lnTo>
                  <a:pt x="40" y="0"/>
                </a:lnTo>
                <a:lnTo>
                  <a:pt x="41" y="0"/>
                </a:lnTo>
                <a:lnTo>
                  <a:pt x="40" y="0"/>
                </a:lnTo>
                <a:lnTo>
                  <a:pt x="41" y="0"/>
                </a:lnTo>
                <a:lnTo>
                  <a:pt x="44" y="0"/>
                </a:lnTo>
                <a:lnTo>
                  <a:pt x="41" y="0"/>
                </a:lnTo>
                <a:lnTo>
                  <a:pt x="44" y="0"/>
                </a:lnTo>
                <a:lnTo>
                  <a:pt x="46" y="0"/>
                </a:lnTo>
                <a:lnTo>
                  <a:pt x="44" y="0"/>
                </a:lnTo>
                <a:lnTo>
                  <a:pt x="44" y="1"/>
                </a:lnTo>
                <a:lnTo>
                  <a:pt x="41" y="2"/>
                </a:lnTo>
                <a:lnTo>
                  <a:pt x="40" y="2"/>
                </a:lnTo>
                <a:lnTo>
                  <a:pt x="38" y="2"/>
                </a:lnTo>
                <a:lnTo>
                  <a:pt x="37" y="2"/>
                </a:lnTo>
                <a:lnTo>
                  <a:pt x="36" y="2"/>
                </a:lnTo>
                <a:lnTo>
                  <a:pt x="36" y="3"/>
                </a:lnTo>
                <a:lnTo>
                  <a:pt x="33" y="3"/>
                </a:lnTo>
                <a:lnTo>
                  <a:pt x="32" y="3"/>
                </a:lnTo>
                <a:lnTo>
                  <a:pt x="31" y="3"/>
                </a:lnTo>
                <a:lnTo>
                  <a:pt x="31" y="5"/>
                </a:lnTo>
                <a:lnTo>
                  <a:pt x="30" y="5"/>
                </a:lnTo>
                <a:lnTo>
                  <a:pt x="23" y="7"/>
                </a:lnTo>
                <a:lnTo>
                  <a:pt x="23" y="8"/>
                </a:lnTo>
                <a:lnTo>
                  <a:pt x="23" y="7"/>
                </a:lnTo>
                <a:lnTo>
                  <a:pt x="21" y="7"/>
                </a:lnTo>
                <a:lnTo>
                  <a:pt x="19" y="7"/>
                </a:lnTo>
                <a:lnTo>
                  <a:pt x="18" y="7"/>
                </a:lnTo>
                <a:lnTo>
                  <a:pt x="17" y="8"/>
                </a:lnTo>
                <a:lnTo>
                  <a:pt x="14" y="8"/>
                </a:lnTo>
                <a:lnTo>
                  <a:pt x="12" y="9"/>
                </a:lnTo>
                <a:lnTo>
                  <a:pt x="11" y="9"/>
                </a:lnTo>
                <a:lnTo>
                  <a:pt x="9" y="11"/>
                </a:lnTo>
                <a:lnTo>
                  <a:pt x="9" y="12"/>
                </a:lnTo>
                <a:lnTo>
                  <a:pt x="8" y="12"/>
                </a:lnTo>
                <a:lnTo>
                  <a:pt x="7" y="14"/>
                </a:lnTo>
                <a:lnTo>
                  <a:pt x="5" y="15"/>
                </a:lnTo>
                <a:lnTo>
                  <a:pt x="3" y="16"/>
                </a:lnTo>
                <a:lnTo>
                  <a:pt x="1" y="16"/>
                </a:lnTo>
                <a:lnTo>
                  <a:pt x="1" y="19"/>
                </a:lnTo>
                <a:lnTo>
                  <a:pt x="5" y="20"/>
                </a:lnTo>
                <a:lnTo>
                  <a:pt x="3" y="21"/>
                </a:lnTo>
                <a:lnTo>
                  <a:pt x="1" y="22"/>
                </a:lnTo>
                <a:lnTo>
                  <a:pt x="5" y="20"/>
                </a:lnTo>
                <a:lnTo>
                  <a:pt x="7" y="19"/>
                </a:lnTo>
                <a:lnTo>
                  <a:pt x="8" y="16"/>
                </a:lnTo>
                <a:lnTo>
                  <a:pt x="9" y="15"/>
                </a:lnTo>
                <a:lnTo>
                  <a:pt x="11" y="15"/>
                </a:lnTo>
                <a:lnTo>
                  <a:pt x="12" y="14"/>
                </a:lnTo>
                <a:lnTo>
                  <a:pt x="12" y="12"/>
                </a:lnTo>
                <a:lnTo>
                  <a:pt x="14" y="12"/>
                </a:lnTo>
                <a:lnTo>
                  <a:pt x="17" y="11"/>
                </a:lnTo>
                <a:lnTo>
                  <a:pt x="18" y="11"/>
                </a:lnTo>
                <a:lnTo>
                  <a:pt x="19" y="9"/>
                </a:lnTo>
                <a:lnTo>
                  <a:pt x="21" y="8"/>
                </a:lnTo>
                <a:lnTo>
                  <a:pt x="23" y="8"/>
                </a:lnTo>
                <a:lnTo>
                  <a:pt x="26" y="12"/>
                </a:lnTo>
                <a:lnTo>
                  <a:pt x="24" y="8"/>
                </a:lnTo>
                <a:lnTo>
                  <a:pt x="23" y="8"/>
                </a:lnTo>
                <a:lnTo>
                  <a:pt x="24" y="8"/>
                </a:lnTo>
                <a:lnTo>
                  <a:pt x="24" y="3"/>
                </a:lnTo>
                <a:lnTo>
                  <a:pt x="23" y="5"/>
                </a:lnTo>
                <a:lnTo>
                  <a:pt x="21" y="5"/>
                </a:lnTo>
                <a:lnTo>
                  <a:pt x="19" y="5"/>
                </a:lnTo>
                <a:lnTo>
                  <a:pt x="19" y="7"/>
                </a:lnTo>
                <a:lnTo>
                  <a:pt x="21" y="5"/>
                </a:lnTo>
                <a:lnTo>
                  <a:pt x="23" y="5"/>
                </a:lnTo>
                <a:lnTo>
                  <a:pt x="24" y="3"/>
                </a:lnTo>
                <a:lnTo>
                  <a:pt x="24" y="2"/>
                </a:lnTo>
                <a:lnTo>
                  <a:pt x="12" y="7"/>
                </a:lnTo>
                <a:lnTo>
                  <a:pt x="0" y="15"/>
                </a:lnTo>
                <a:lnTo>
                  <a:pt x="1" y="14"/>
                </a:lnTo>
                <a:lnTo>
                  <a:pt x="3" y="14"/>
                </a:lnTo>
                <a:lnTo>
                  <a:pt x="3" y="12"/>
                </a:lnTo>
                <a:lnTo>
                  <a:pt x="5" y="12"/>
                </a:lnTo>
                <a:lnTo>
                  <a:pt x="5" y="11"/>
                </a:lnTo>
                <a:lnTo>
                  <a:pt x="7" y="11"/>
                </a:lnTo>
                <a:lnTo>
                  <a:pt x="7" y="9"/>
                </a:lnTo>
                <a:lnTo>
                  <a:pt x="8" y="9"/>
                </a:lnTo>
                <a:lnTo>
                  <a:pt x="9" y="8"/>
                </a:lnTo>
                <a:lnTo>
                  <a:pt x="11" y="8"/>
                </a:lnTo>
                <a:lnTo>
                  <a:pt x="11" y="7"/>
                </a:lnTo>
                <a:lnTo>
                  <a:pt x="12" y="7"/>
                </a:lnTo>
                <a:lnTo>
                  <a:pt x="14" y="7"/>
                </a:lnTo>
                <a:lnTo>
                  <a:pt x="14" y="5"/>
                </a:lnTo>
                <a:lnTo>
                  <a:pt x="17" y="5"/>
                </a:lnTo>
                <a:lnTo>
                  <a:pt x="18" y="5"/>
                </a:lnTo>
                <a:lnTo>
                  <a:pt x="18" y="3"/>
                </a:lnTo>
                <a:lnTo>
                  <a:pt x="19" y="3"/>
                </a:lnTo>
                <a:lnTo>
                  <a:pt x="21" y="3"/>
                </a:lnTo>
                <a:lnTo>
                  <a:pt x="21" y="2"/>
                </a:lnTo>
                <a:lnTo>
                  <a:pt x="23" y="2"/>
                </a:lnTo>
                <a:lnTo>
                  <a:pt x="24" y="2"/>
                </a:lnTo>
                <a:lnTo>
                  <a:pt x="37" y="0"/>
                </a:lnTo>
                <a:lnTo>
                  <a:pt x="48" y="0"/>
                </a:lnTo>
                <a:lnTo>
                  <a:pt x="47" y="0"/>
                </a:lnTo>
                <a:lnTo>
                  <a:pt x="46" y="0"/>
                </a:lnTo>
                <a:lnTo>
                  <a:pt x="47" y="0"/>
                </a:lnTo>
                <a:lnTo>
                  <a:pt x="47" y="1"/>
                </a:lnTo>
                <a:lnTo>
                  <a:pt x="46" y="1"/>
                </a:lnTo>
                <a:lnTo>
                  <a:pt x="44" y="1"/>
                </a:lnTo>
                <a:lnTo>
                  <a:pt x="47" y="1"/>
                </a:lnTo>
                <a:lnTo>
                  <a:pt x="48" y="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06" name="Freeform 361"/>
          <p:cNvSpPr>
            <a:spLocks/>
          </p:cNvSpPr>
          <p:nvPr/>
        </p:nvSpPr>
        <p:spPr bwMode="auto">
          <a:xfrm>
            <a:off x="6146800" y="2481263"/>
            <a:ext cx="1588" cy="1587"/>
          </a:xfrm>
          <a:custGeom>
            <a:avLst/>
            <a:gdLst>
              <a:gd name="T0" fmla="*/ 2147483646 w 2"/>
              <a:gd name="T1" fmla="*/ 0 h 1"/>
              <a:gd name="T2" fmla="*/ 2147483646 w 2"/>
              <a:gd name="T3" fmla="*/ 0 h 1"/>
              <a:gd name="T4" fmla="*/ 0 w 2"/>
              <a:gd name="T5" fmla="*/ 0 h 1"/>
              <a:gd name="T6" fmla="*/ 0 w 2"/>
              <a:gd name="T7" fmla="*/ 2147483646 h 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" h="1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07" name="Freeform 362"/>
          <p:cNvSpPr>
            <a:spLocks/>
          </p:cNvSpPr>
          <p:nvPr/>
        </p:nvSpPr>
        <p:spPr bwMode="auto">
          <a:xfrm>
            <a:off x="6172200" y="2484438"/>
            <a:ext cx="11113" cy="17462"/>
          </a:xfrm>
          <a:custGeom>
            <a:avLst/>
            <a:gdLst>
              <a:gd name="T0" fmla="*/ 2147483646 w 19"/>
              <a:gd name="T1" fmla="*/ 2147483646 h 31"/>
              <a:gd name="T2" fmla="*/ 2147483646 w 19"/>
              <a:gd name="T3" fmla="*/ 2147483646 h 31"/>
              <a:gd name="T4" fmla="*/ 2147483646 w 19"/>
              <a:gd name="T5" fmla="*/ 2147483646 h 31"/>
              <a:gd name="T6" fmla="*/ 2147483646 w 19"/>
              <a:gd name="T7" fmla="*/ 2147483646 h 31"/>
              <a:gd name="T8" fmla="*/ 0 w 19"/>
              <a:gd name="T9" fmla="*/ 2147483646 h 31"/>
              <a:gd name="T10" fmla="*/ 2147483646 w 19"/>
              <a:gd name="T11" fmla="*/ 2147483646 h 31"/>
              <a:gd name="T12" fmla="*/ 2147483646 w 19"/>
              <a:gd name="T13" fmla="*/ 2147483646 h 31"/>
              <a:gd name="T14" fmla="*/ 2147483646 w 19"/>
              <a:gd name="T15" fmla="*/ 2147483646 h 31"/>
              <a:gd name="T16" fmla="*/ 0 w 19"/>
              <a:gd name="T17" fmla="*/ 2147483646 h 31"/>
              <a:gd name="T18" fmla="*/ 2147483646 w 19"/>
              <a:gd name="T19" fmla="*/ 2147483646 h 31"/>
              <a:gd name="T20" fmla="*/ 2147483646 w 19"/>
              <a:gd name="T21" fmla="*/ 2147483646 h 31"/>
              <a:gd name="T22" fmla="*/ 2147483646 w 19"/>
              <a:gd name="T23" fmla="*/ 2147483646 h 31"/>
              <a:gd name="T24" fmla="*/ 2147483646 w 19"/>
              <a:gd name="T25" fmla="*/ 2147483646 h 31"/>
              <a:gd name="T26" fmla="*/ 2147483646 w 19"/>
              <a:gd name="T27" fmla="*/ 2147483646 h 31"/>
              <a:gd name="T28" fmla="*/ 2147483646 w 19"/>
              <a:gd name="T29" fmla="*/ 2147483646 h 31"/>
              <a:gd name="T30" fmla="*/ 2147483646 w 19"/>
              <a:gd name="T31" fmla="*/ 2147483646 h 31"/>
              <a:gd name="T32" fmla="*/ 2147483646 w 19"/>
              <a:gd name="T33" fmla="*/ 2147483646 h 31"/>
              <a:gd name="T34" fmla="*/ 2147483646 w 19"/>
              <a:gd name="T35" fmla="*/ 2147483646 h 31"/>
              <a:gd name="T36" fmla="*/ 2147483646 w 19"/>
              <a:gd name="T37" fmla="*/ 2147483646 h 31"/>
              <a:gd name="T38" fmla="*/ 2147483646 w 19"/>
              <a:gd name="T39" fmla="*/ 2147483646 h 31"/>
              <a:gd name="T40" fmla="*/ 2147483646 w 19"/>
              <a:gd name="T41" fmla="*/ 2147483646 h 31"/>
              <a:gd name="T42" fmla="*/ 2147483646 w 19"/>
              <a:gd name="T43" fmla="*/ 2147483646 h 31"/>
              <a:gd name="T44" fmla="*/ 2147483646 w 19"/>
              <a:gd name="T45" fmla="*/ 2147483646 h 31"/>
              <a:gd name="T46" fmla="*/ 2147483646 w 19"/>
              <a:gd name="T47" fmla="*/ 2147483646 h 31"/>
              <a:gd name="T48" fmla="*/ 2147483646 w 19"/>
              <a:gd name="T49" fmla="*/ 2147483646 h 31"/>
              <a:gd name="T50" fmla="*/ 2147483646 w 19"/>
              <a:gd name="T51" fmla="*/ 2147483646 h 31"/>
              <a:gd name="T52" fmla="*/ 2147483646 w 19"/>
              <a:gd name="T53" fmla="*/ 2147483646 h 31"/>
              <a:gd name="T54" fmla="*/ 2147483646 w 19"/>
              <a:gd name="T55" fmla="*/ 2147483646 h 31"/>
              <a:gd name="T56" fmla="*/ 2147483646 w 19"/>
              <a:gd name="T57" fmla="*/ 2147483646 h 31"/>
              <a:gd name="T58" fmla="*/ 2147483646 w 19"/>
              <a:gd name="T59" fmla="*/ 2147483646 h 31"/>
              <a:gd name="T60" fmla="*/ 2147483646 w 19"/>
              <a:gd name="T61" fmla="*/ 2147483646 h 31"/>
              <a:gd name="T62" fmla="*/ 2147483646 w 19"/>
              <a:gd name="T63" fmla="*/ 2147483646 h 3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9" h="31">
                <a:moveTo>
                  <a:pt x="0" y="0"/>
                </a:moveTo>
                <a:lnTo>
                  <a:pt x="2" y="1"/>
                </a:lnTo>
                <a:lnTo>
                  <a:pt x="0" y="0"/>
                </a:lnTo>
                <a:lnTo>
                  <a:pt x="2" y="1"/>
                </a:lnTo>
                <a:lnTo>
                  <a:pt x="3" y="4"/>
                </a:lnTo>
                <a:lnTo>
                  <a:pt x="3" y="5"/>
                </a:lnTo>
                <a:lnTo>
                  <a:pt x="2" y="4"/>
                </a:lnTo>
                <a:lnTo>
                  <a:pt x="2" y="1"/>
                </a:lnTo>
                <a:lnTo>
                  <a:pt x="2" y="6"/>
                </a:lnTo>
                <a:lnTo>
                  <a:pt x="0" y="5"/>
                </a:lnTo>
                <a:lnTo>
                  <a:pt x="3" y="5"/>
                </a:lnTo>
                <a:lnTo>
                  <a:pt x="5" y="6"/>
                </a:lnTo>
                <a:lnTo>
                  <a:pt x="3" y="5"/>
                </a:lnTo>
                <a:lnTo>
                  <a:pt x="3" y="7"/>
                </a:lnTo>
                <a:lnTo>
                  <a:pt x="2" y="7"/>
                </a:lnTo>
                <a:lnTo>
                  <a:pt x="2" y="6"/>
                </a:lnTo>
                <a:lnTo>
                  <a:pt x="2" y="8"/>
                </a:lnTo>
                <a:lnTo>
                  <a:pt x="0" y="7"/>
                </a:lnTo>
                <a:lnTo>
                  <a:pt x="3" y="7"/>
                </a:lnTo>
                <a:lnTo>
                  <a:pt x="3" y="8"/>
                </a:lnTo>
                <a:lnTo>
                  <a:pt x="5" y="8"/>
                </a:lnTo>
                <a:lnTo>
                  <a:pt x="5" y="10"/>
                </a:lnTo>
                <a:lnTo>
                  <a:pt x="6" y="12"/>
                </a:lnTo>
                <a:lnTo>
                  <a:pt x="6" y="13"/>
                </a:lnTo>
                <a:lnTo>
                  <a:pt x="8" y="13"/>
                </a:lnTo>
                <a:lnTo>
                  <a:pt x="8" y="15"/>
                </a:lnTo>
                <a:lnTo>
                  <a:pt x="9" y="17"/>
                </a:lnTo>
                <a:lnTo>
                  <a:pt x="11" y="18"/>
                </a:lnTo>
                <a:lnTo>
                  <a:pt x="11" y="19"/>
                </a:lnTo>
                <a:lnTo>
                  <a:pt x="12" y="20"/>
                </a:lnTo>
                <a:lnTo>
                  <a:pt x="12" y="21"/>
                </a:lnTo>
                <a:lnTo>
                  <a:pt x="13" y="21"/>
                </a:lnTo>
                <a:lnTo>
                  <a:pt x="5" y="7"/>
                </a:lnTo>
                <a:lnTo>
                  <a:pt x="5" y="6"/>
                </a:lnTo>
                <a:lnTo>
                  <a:pt x="5" y="7"/>
                </a:lnTo>
                <a:lnTo>
                  <a:pt x="5" y="12"/>
                </a:lnTo>
                <a:lnTo>
                  <a:pt x="3" y="12"/>
                </a:lnTo>
                <a:lnTo>
                  <a:pt x="3" y="10"/>
                </a:lnTo>
                <a:lnTo>
                  <a:pt x="2" y="10"/>
                </a:lnTo>
                <a:lnTo>
                  <a:pt x="2" y="8"/>
                </a:lnTo>
                <a:lnTo>
                  <a:pt x="5" y="12"/>
                </a:lnTo>
                <a:lnTo>
                  <a:pt x="5" y="13"/>
                </a:lnTo>
                <a:lnTo>
                  <a:pt x="6" y="15"/>
                </a:lnTo>
                <a:lnTo>
                  <a:pt x="8" y="17"/>
                </a:lnTo>
                <a:lnTo>
                  <a:pt x="8" y="18"/>
                </a:lnTo>
                <a:lnTo>
                  <a:pt x="9" y="18"/>
                </a:lnTo>
                <a:lnTo>
                  <a:pt x="9" y="19"/>
                </a:lnTo>
                <a:lnTo>
                  <a:pt x="11" y="20"/>
                </a:lnTo>
                <a:lnTo>
                  <a:pt x="11" y="21"/>
                </a:lnTo>
                <a:lnTo>
                  <a:pt x="12" y="23"/>
                </a:lnTo>
                <a:lnTo>
                  <a:pt x="12" y="24"/>
                </a:lnTo>
                <a:lnTo>
                  <a:pt x="13" y="26"/>
                </a:lnTo>
                <a:lnTo>
                  <a:pt x="13" y="27"/>
                </a:lnTo>
                <a:lnTo>
                  <a:pt x="17" y="29"/>
                </a:lnTo>
                <a:lnTo>
                  <a:pt x="17" y="30"/>
                </a:lnTo>
                <a:lnTo>
                  <a:pt x="18" y="31"/>
                </a:lnTo>
                <a:lnTo>
                  <a:pt x="18" y="30"/>
                </a:lnTo>
                <a:lnTo>
                  <a:pt x="18" y="29"/>
                </a:lnTo>
                <a:lnTo>
                  <a:pt x="17" y="27"/>
                </a:lnTo>
                <a:lnTo>
                  <a:pt x="17" y="26"/>
                </a:lnTo>
                <a:lnTo>
                  <a:pt x="13" y="24"/>
                </a:lnTo>
                <a:lnTo>
                  <a:pt x="13" y="23"/>
                </a:lnTo>
                <a:lnTo>
                  <a:pt x="13" y="21"/>
                </a:lnTo>
                <a:lnTo>
                  <a:pt x="18" y="30"/>
                </a:lnTo>
                <a:lnTo>
                  <a:pt x="19" y="3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08" name="Freeform 363"/>
          <p:cNvSpPr>
            <a:spLocks/>
          </p:cNvSpPr>
          <p:nvPr/>
        </p:nvSpPr>
        <p:spPr bwMode="auto">
          <a:xfrm>
            <a:off x="6159500" y="2493963"/>
            <a:ext cx="11113" cy="7937"/>
          </a:xfrm>
          <a:custGeom>
            <a:avLst/>
            <a:gdLst>
              <a:gd name="T0" fmla="*/ 2147483646 w 21"/>
              <a:gd name="T1" fmla="*/ 2147483646 h 14"/>
              <a:gd name="T2" fmla="*/ 2147483646 w 21"/>
              <a:gd name="T3" fmla="*/ 2147483646 h 14"/>
              <a:gd name="T4" fmla="*/ 2147483646 w 21"/>
              <a:gd name="T5" fmla="*/ 2147483646 h 14"/>
              <a:gd name="T6" fmla="*/ 2147483646 w 21"/>
              <a:gd name="T7" fmla="*/ 2147483646 h 14"/>
              <a:gd name="T8" fmla="*/ 2147483646 w 21"/>
              <a:gd name="T9" fmla="*/ 2147483646 h 14"/>
              <a:gd name="T10" fmla="*/ 2147483646 w 21"/>
              <a:gd name="T11" fmla="*/ 2147483646 h 14"/>
              <a:gd name="T12" fmla="*/ 2147483646 w 21"/>
              <a:gd name="T13" fmla="*/ 2147483646 h 14"/>
              <a:gd name="T14" fmla="*/ 2147483646 w 21"/>
              <a:gd name="T15" fmla="*/ 2147483646 h 14"/>
              <a:gd name="T16" fmla="*/ 2147483646 w 21"/>
              <a:gd name="T17" fmla="*/ 2147483646 h 14"/>
              <a:gd name="T18" fmla="*/ 2147483646 w 21"/>
              <a:gd name="T19" fmla="*/ 2147483646 h 14"/>
              <a:gd name="T20" fmla="*/ 2147483646 w 21"/>
              <a:gd name="T21" fmla="*/ 2147483646 h 14"/>
              <a:gd name="T22" fmla="*/ 2147483646 w 21"/>
              <a:gd name="T23" fmla="*/ 2147483646 h 14"/>
              <a:gd name="T24" fmla="*/ 2147483646 w 21"/>
              <a:gd name="T25" fmla="*/ 2147483646 h 14"/>
              <a:gd name="T26" fmla="*/ 2147483646 w 21"/>
              <a:gd name="T27" fmla="*/ 2147483646 h 14"/>
              <a:gd name="T28" fmla="*/ 2147483646 w 21"/>
              <a:gd name="T29" fmla="*/ 2147483646 h 14"/>
              <a:gd name="T30" fmla="*/ 2147483646 w 21"/>
              <a:gd name="T31" fmla="*/ 2147483646 h 14"/>
              <a:gd name="T32" fmla="*/ 2147483646 w 21"/>
              <a:gd name="T33" fmla="*/ 2147483646 h 14"/>
              <a:gd name="T34" fmla="*/ 2147483646 w 21"/>
              <a:gd name="T35" fmla="*/ 0 h 14"/>
              <a:gd name="T36" fmla="*/ 0 w 21"/>
              <a:gd name="T37" fmla="*/ 0 h 14"/>
              <a:gd name="T38" fmla="*/ 0 w 21"/>
              <a:gd name="T39" fmla="*/ 2147483646 h 14"/>
              <a:gd name="T40" fmla="*/ 2147483646 w 21"/>
              <a:gd name="T41" fmla="*/ 2147483646 h 14"/>
              <a:gd name="T42" fmla="*/ 2147483646 w 21"/>
              <a:gd name="T43" fmla="*/ 2147483646 h 14"/>
              <a:gd name="T44" fmla="*/ 2147483646 w 21"/>
              <a:gd name="T45" fmla="*/ 2147483646 h 14"/>
              <a:gd name="T46" fmla="*/ 2147483646 w 21"/>
              <a:gd name="T47" fmla="*/ 2147483646 h 14"/>
              <a:gd name="T48" fmla="*/ 2147483646 w 21"/>
              <a:gd name="T49" fmla="*/ 2147483646 h 14"/>
              <a:gd name="T50" fmla="*/ 2147483646 w 21"/>
              <a:gd name="T51" fmla="*/ 2147483646 h 14"/>
              <a:gd name="T52" fmla="*/ 2147483646 w 21"/>
              <a:gd name="T53" fmla="*/ 2147483646 h 14"/>
              <a:gd name="T54" fmla="*/ 2147483646 w 21"/>
              <a:gd name="T55" fmla="*/ 2147483646 h 14"/>
              <a:gd name="T56" fmla="*/ 2147483646 w 21"/>
              <a:gd name="T57" fmla="*/ 2147483646 h 14"/>
              <a:gd name="T58" fmla="*/ 2147483646 w 21"/>
              <a:gd name="T59" fmla="*/ 2147483646 h 14"/>
              <a:gd name="T60" fmla="*/ 2147483646 w 21"/>
              <a:gd name="T61" fmla="*/ 2147483646 h 14"/>
              <a:gd name="T62" fmla="*/ 2147483646 w 21"/>
              <a:gd name="T63" fmla="*/ 2147483646 h 14"/>
              <a:gd name="T64" fmla="*/ 2147483646 w 21"/>
              <a:gd name="T65" fmla="*/ 2147483646 h 14"/>
              <a:gd name="T66" fmla="*/ 2147483646 w 21"/>
              <a:gd name="T67" fmla="*/ 2147483646 h 14"/>
              <a:gd name="T68" fmla="*/ 2147483646 w 21"/>
              <a:gd name="T69" fmla="*/ 2147483646 h 14"/>
              <a:gd name="T70" fmla="*/ 2147483646 w 21"/>
              <a:gd name="T71" fmla="*/ 2147483646 h 14"/>
              <a:gd name="T72" fmla="*/ 2147483646 w 21"/>
              <a:gd name="T73" fmla="*/ 2147483646 h 14"/>
              <a:gd name="T74" fmla="*/ 2147483646 w 21"/>
              <a:gd name="T75" fmla="*/ 2147483646 h 14"/>
              <a:gd name="T76" fmla="*/ 2147483646 w 21"/>
              <a:gd name="T77" fmla="*/ 2147483646 h 14"/>
              <a:gd name="T78" fmla="*/ 2147483646 w 21"/>
              <a:gd name="T79" fmla="*/ 2147483646 h 14"/>
              <a:gd name="T80" fmla="*/ 2147483646 w 21"/>
              <a:gd name="T81" fmla="*/ 2147483646 h 14"/>
              <a:gd name="T82" fmla="*/ 2147483646 w 21"/>
              <a:gd name="T83" fmla="*/ 2147483646 h 14"/>
              <a:gd name="T84" fmla="*/ 2147483646 w 21"/>
              <a:gd name="T85" fmla="*/ 2147483646 h 14"/>
              <a:gd name="T86" fmla="*/ 0 w 21"/>
              <a:gd name="T87" fmla="*/ 2147483646 h 1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1" h="14">
                <a:moveTo>
                  <a:pt x="21" y="14"/>
                </a:moveTo>
                <a:lnTo>
                  <a:pt x="20" y="13"/>
                </a:lnTo>
                <a:lnTo>
                  <a:pt x="19" y="10"/>
                </a:lnTo>
                <a:lnTo>
                  <a:pt x="18" y="10"/>
                </a:lnTo>
                <a:lnTo>
                  <a:pt x="18" y="9"/>
                </a:lnTo>
                <a:lnTo>
                  <a:pt x="15" y="9"/>
                </a:lnTo>
                <a:lnTo>
                  <a:pt x="15" y="7"/>
                </a:lnTo>
                <a:lnTo>
                  <a:pt x="14" y="7"/>
                </a:lnTo>
                <a:lnTo>
                  <a:pt x="14" y="6"/>
                </a:lnTo>
                <a:lnTo>
                  <a:pt x="13" y="6"/>
                </a:lnTo>
                <a:lnTo>
                  <a:pt x="11" y="4"/>
                </a:lnTo>
                <a:lnTo>
                  <a:pt x="9" y="3"/>
                </a:lnTo>
                <a:lnTo>
                  <a:pt x="7" y="3"/>
                </a:lnTo>
                <a:lnTo>
                  <a:pt x="7" y="2"/>
                </a:lnTo>
                <a:lnTo>
                  <a:pt x="6" y="2"/>
                </a:lnTo>
                <a:lnTo>
                  <a:pt x="5" y="1"/>
                </a:lnTo>
                <a:lnTo>
                  <a:pt x="3" y="1"/>
                </a:lnTo>
                <a:lnTo>
                  <a:pt x="1" y="0"/>
                </a:lnTo>
                <a:lnTo>
                  <a:pt x="0" y="0"/>
                </a:lnTo>
                <a:lnTo>
                  <a:pt x="0" y="4"/>
                </a:lnTo>
                <a:lnTo>
                  <a:pt x="1" y="4"/>
                </a:lnTo>
                <a:lnTo>
                  <a:pt x="3" y="4"/>
                </a:lnTo>
                <a:lnTo>
                  <a:pt x="3" y="6"/>
                </a:lnTo>
                <a:lnTo>
                  <a:pt x="5" y="6"/>
                </a:lnTo>
                <a:lnTo>
                  <a:pt x="6" y="7"/>
                </a:lnTo>
                <a:lnTo>
                  <a:pt x="7" y="9"/>
                </a:lnTo>
                <a:lnTo>
                  <a:pt x="9" y="9"/>
                </a:lnTo>
                <a:lnTo>
                  <a:pt x="9" y="10"/>
                </a:lnTo>
                <a:lnTo>
                  <a:pt x="11" y="10"/>
                </a:lnTo>
                <a:lnTo>
                  <a:pt x="11" y="12"/>
                </a:lnTo>
                <a:lnTo>
                  <a:pt x="13" y="12"/>
                </a:lnTo>
                <a:lnTo>
                  <a:pt x="13" y="13"/>
                </a:lnTo>
                <a:lnTo>
                  <a:pt x="14" y="14"/>
                </a:lnTo>
                <a:lnTo>
                  <a:pt x="13" y="14"/>
                </a:lnTo>
                <a:lnTo>
                  <a:pt x="11" y="13"/>
                </a:lnTo>
                <a:lnTo>
                  <a:pt x="9" y="12"/>
                </a:lnTo>
                <a:lnTo>
                  <a:pt x="7" y="12"/>
                </a:lnTo>
                <a:lnTo>
                  <a:pt x="7" y="10"/>
                </a:lnTo>
                <a:lnTo>
                  <a:pt x="6" y="10"/>
                </a:lnTo>
                <a:lnTo>
                  <a:pt x="5" y="9"/>
                </a:lnTo>
                <a:lnTo>
                  <a:pt x="3" y="9"/>
                </a:lnTo>
                <a:lnTo>
                  <a:pt x="3" y="7"/>
                </a:lnTo>
                <a:lnTo>
                  <a:pt x="1" y="7"/>
                </a:lnTo>
                <a:lnTo>
                  <a:pt x="0" y="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09" name="Line 364"/>
          <p:cNvSpPr>
            <a:spLocks noChangeShapeType="1"/>
          </p:cNvSpPr>
          <p:nvPr/>
        </p:nvSpPr>
        <p:spPr bwMode="auto">
          <a:xfrm>
            <a:off x="6165850" y="2500313"/>
            <a:ext cx="1588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10" name="Freeform 365"/>
          <p:cNvSpPr>
            <a:spLocks/>
          </p:cNvSpPr>
          <p:nvPr/>
        </p:nvSpPr>
        <p:spPr bwMode="auto">
          <a:xfrm>
            <a:off x="6159500" y="2482850"/>
            <a:ext cx="12700" cy="6350"/>
          </a:xfrm>
          <a:custGeom>
            <a:avLst/>
            <a:gdLst>
              <a:gd name="T0" fmla="*/ 2147483646 w 24"/>
              <a:gd name="T1" fmla="*/ 2147483646 h 12"/>
              <a:gd name="T2" fmla="*/ 2147483646 w 24"/>
              <a:gd name="T3" fmla="*/ 2147483646 h 12"/>
              <a:gd name="T4" fmla="*/ 2147483646 w 24"/>
              <a:gd name="T5" fmla="*/ 2147483646 h 12"/>
              <a:gd name="T6" fmla="*/ 2147483646 w 24"/>
              <a:gd name="T7" fmla="*/ 2147483646 h 12"/>
              <a:gd name="T8" fmla="*/ 2147483646 w 24"/>
              <a:gd name="T9" fmla="*/ 2147483646 h 12"/>
              <a:gd name="T10" fmla="*/ 0 w 24"/>
              <a:gd name="T11" fmla="*/ 2147483646 h 12"/>
              <a:gd name="T12" fmla="*/ 2147483646 w 24"/>
              <a:gd name="T13" fmla="*/ 0 h 12"/>
              <a:gd name="T14" fmla="*/ 2147483646 w 24"/>
              <a:gd name="T15" fmla="*/ 2147483646 h 12"/>
              <a:gd name="T16" fmla="*/ 2147483646 w 24"/>
              <a:gd name="T17" fmla="*/ 2147483646 h 12"/>
              <a:gd name="T18" fmla="*/ 2147483646 w 24"/>
              <a:gd name="T19" fmla="*/ 2147483646 h 12"/>
              <a:gd name="T20" fmla="*/ 2147483646 w 24"/>
              <a:gd name="T21" fmla="*/ 2147483646 h 12"/>
              <a:gd name="T22" fmla="*/ 2147483646 w 24"/>
              <a:gd name="T23" fmla="*/ 2147483646 h 12"/>
              <a:gd name="T24" fmla="*/ 2147483646 w 24"/>
              <a:gd name="T25" fmla="*/ 2147483646 h 12"/>
              <a:gd name="T26" fmla="*/ 2147483646 w 24"/>
              <a:gd name="T27" fmla="*/ 0 h 12"/>
              <a:gd name="T28" fmla="*/ 2147483646 w 24"/>
              <a:gd name="T29" fmla="*/ 2147483646 h 12"/>
              <a:gd name="T30" fmla="*/ 2147483646 w 24"/>
              <a:gd name="T31" fmla="*/ 2147483646 h 12"/>
              <a:gd name="T32" fmla="*/ 2147483646 w 24"/>
              <a:gd name="T33" fmla="*/ 2147483646 h 12"/>
              <a:gd name="T34" fmla="*/ 2147483646 w 24"/>
              <a:gd name="T35" fmla="*/ 2147483646 h 12"/>
              <a:gd name="T36" fmla="*/ 2147483646 w 24"/>
              <a:gd name="T37" fmla="*/ 2147483646 h 12"/>
              <a:gd name="T38" fmla="*/ 2147483646 w 24"/>
              <a:gd name="T39" fmla="*/ 2147483646 h 12"/>
              <a:gd name="T40" fmla="*/ 2147483646 w 24"/>
              <a:gd name="T41" fmla="*/ 2147483646 h 12"/>
              <a:gd name="T42" fmla="*/ 2147483646 w 24"/>
              <a:gd name="T43" fmla="*/ 2147483646 h 12"/>
              <a:gd name="T44" fmla="*/ 2147483646 w 24"/>
              <a:gd name="T45" fmla="*/ 2147483646 h 12"/>
              <a:gd name="T46" fmla="*/ 2147483646 w 24"/>
              <a:gd name="T47" fmla="*/ 2147483646 h 12"/>
              <a:gd name="T48" fmla="*/ 2147483646 w 24"/>
              <a:gd name="T49" fmla="*/ 2147483646 h 12"/>
              <a:gd name="T50" fmla="*/ 2147483646 w 24"/>
              <a:gd name="T51" fmla="*/ 2147483646 h 12"/>
              <a:gd name="T52" fmla="*/ 2147483646 w 24"/>
              <a:gd name="T53" fmla="*/ 2147483646 h 12"/>
              <a:gd name="T54" fmla="*/ 2147483646 w 24"/>
              <a:gd name="T55" fmla="*/ 2147483646 h 12"/>
              <a:gd name="T56" fmla="*/ 2147483646 w 24"/>
              <a:gd name="T57" fmla="*/ 2147483646 h 12"/>
              <a:gd name="T58" fmla="*/ 2147483646 w 24"/>
              <a:gd name="T59" fmla="*/ 2147483646 h 12"/>
              <a:gd name="T60" fmla="*/ 2147483646 w 24"/>
              <a:gd name="T61" fmla="*/ 2147483646 h 12"/>
              <a:gd name="T62" fmla="*/ 2147483646 w 24"/>
              <a:gd name="T63" fmla="*/ 2147483646 h 12"/>
              <a:gd name="T64" fmla="*/ 2147483646 w 24"/>
              <a:gd name="T65" fmla="*/ 2147483646 h 12"/>
              <a:gd name="T66" fmla="*/ 2147483646 w 24"/>
              <a:gd name="T67" fmla="*/ 2147483646 h 1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4" h="12">
                <a:moveTo>
                  <a:pt x="14" y="6"/>
                </a:moveTo>
                <a:lnTo>
                  <a:pt x="14" y="5"/>
                </a:lnTo>
                <a:lnTo>
                  <a:pt x="13" y="5"/>
                </a:lnTo>
                <a:lnTo>
                  <a:pt x="13" y="4"/>
                </a:lnTo>
                <a:lnTo>
                  <a:pt x="11" y="4"/>
                </a:lnTo>
                <a:lnTo>
                  <a:pt x="9" y="4"/>
                </a:lnTo>
                <a:lnTo>
                  <a:pt x="7" y="3"/>
                </a:lnTo>
                <a:lnTo>
                  <a:pt x="6" y="3"/>
                </a:lnTo>
                <a:lnTo>
                  <a:pt x="5" y="2"/>
                </a:lnTo>
                <a:lnTo>
                  <a:pt x="3" y="2"/>
                </a:lnTo>
                <a:lnTo>
                  <a:pt x="1" y="2"/>
                </a:lnTo>
                <a:lnTo>
                  <a:pt x="0" y="2"/>
                </a:lnTo>
                <a:lnTo>
                  <a:pt x="7" y="0"/>
                </a:lnTo>
                <a:lnTo>
                  <a:pt x="9" y="0"/>
                </a:lnTo>
                <a:lnTo>
                  <a:pt x="11" y="2"/>
                </a:lnTo>
                <a:lnTo>
                  <a:pt x="13" y="2"/>
                </a:lnTo>
                <a:lnTo>
                  <a:pt x="13" y="3"/>
                </a:lnTo>
                <a:lnTo>
                  <a:pt x="14" y="3"/>
                </a:lnTo>
                <a:lnTo>
                  <a:pt x="15" y="3"/>
                </a:lnTo>
                <a:lnTo>
                  <a:pt x="15" y="4"/>
                </a:lnTo>
                <a:lnTo>
                  <a:pt x="18" y="4"/>
                </a:lnTo>
                <a:lnTo>
                  <a:pt x="18" y="5"/>
                </a:lnTo>
                <a:lnTo>
                  <a:pt x="19" y="5"/>
                </a:lnTo>
                <a:lnTo>
                  <a:pt x="19" y="4"/>
                </a:lnTo>
                <a:lnTo>
                  <a:pt x="19" y="3"/>
                </a:lnTo>
                <a:lnTo>
                  <a:pt x="19" y="2"/>
                </a:lnTo>
                <a:lnTo>
                  <a:pt x="18" y="2"/>
                </a:lnTo>
                <a:lnTo>
                  <a:pt x="18" y="0"/>
                </a:lnTo>
                <a:lnTo>
                  <a:pt x="18" y="2"/>
                </a:lnTo>
                <a:lnTo>
                  <a:pt x="19" y="2"/>
                </a:lnTo>
                <a:lnTo>
                  <a:pt x="19" y="3"/>
                </a:lnTo>
                <a:lnTo>
                  <a:pt x="20" y="3"/>
                </a:lnTo>
                <a:lnTo>
                  <a:pt x="20" y="4"/>
                </a:lnTo>
                <a:lnTo>
                  <a:pt x="19" y="4"/>
                </a:lnTo>
                <a:lnTo>
                  <a:pt x="20" y="4"/>
                </a:lnTo>
                <a:lnTo>
                  <a:pt x="21" y="4"/>
                </a:lnTo>
                <a:lnTo>
                  <a:pt x="21" y="3"/>
                </a:lnTo>
                <a:lnTo>
                  <a:pt x="20" y="2"/>
                </a:lnTo>
                <a:lnTo>
                  <a:pt x="20" y="0"/>
                </a:lnTo>
                <a:lnTo>
                  <a:pt x="20" y="2"/>
                </a:lnTo>
                <a:lnTo>
                  <a:pt x="21" y="3"/>
                </a:lnTo>
                <a:lnTo>
                  <a:pt x="24" y="4"/>
                </a:lnTo>
                <a:lnTo>
                  <a:pt x="21" y="4"/>
                </a:lnTo>
                <a:lnTo>
                  <a:pt x="21" y="5"/>
                </a:lnTo>
                <a:lnTo>
                  <a:pt x="20" y="5"/>
                </a:lnTo>
                <a:lnTo>
                  <a:pt x="20" y="4"/>
                </a:lnTo>
                <a:lnTo>
                  <a:pt x="20" y="5"/>
                </a:lnTo>
                <a:lnTo>
                  <a:pt x="21" y="5"/>
                </a:lnTo>
                <a:lnTo>
                  <a:pt x="21" y="6"/>
                </a:lnTo>
                <a:lnTo>
                  <a:pt x="21" y="5"/>
                </a:lnTo>
                <a:lnTo>
                  <a:pt x="21" y="6"/>
                </a:lnTo>
                <a:lnTo>
                  <a:pt x="21" y="9"/>
                </a:lnTo>
                <a:lnTo>
                  <a:pt x="20" y="6"/>
                </a:lnTo>
                <a:lnTo>
                  <a:pt x="19" y="6"/>
                </a:lnTo>
                <a:lnTo>
                  <a:pt x="19" y="5"/>
                </a:lnTo>
                <a:lnTo>
                  <a:pt x="19" y="9"/>
                </a:lnTo>
                <a:lnTo>
                  <a:pt x="18" y="9"/>
                </a:lnTo>
                <a:lnTo>
                  <a:pt x="18" y="6"/>
                </a:lnTo>
                <a:lnTo>
                  <a:pt x="15" y="6"/>
                </a:lnTo>
                <a:lnTo>
                  <a:pt x="14" y="6"/>
                </a:lnTo>
                <a:lnTo>
                  <a:pt x="19" y="9"/>
                </a:lnTo>
                <a:lnTo>
                  <a:pt x="19" y="10"/>
                </a:lnTo>
                <a:lnTo>
                  <a:pt x="20" y="10"/>
                </a:lnTo>
                <a:lnTo>
                  <a:pt x="20" y="11"/>
                </a:lnTo>
                <a:lnTo>
                  <a:pt x="21" y="11"/>
                </a:lnTo>
                <a:lnTo>
                  <a:pt x="24" y="12"/>
                </a:lnTo>
                <a:lnTo>
                  <a:pt x="21" y="4"/>
                </a:lnTo>
                <a:lnTo>
                  <a:pt x="20" y="3"/>
                </a:lnTo>
                <a:lnTo>
                  <a:pt x="19" y="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11" name="Freeform 366"/>
          <p:cNvSpPr>
            <a:spLocks/>
          </p:cNvSpPr>
          <p:nvPr/>
        </p:nvSpPr>
        <p:spPr bwMode="auto">
          <a:xfrm>
            <a:off x="6148388" y="2482850"/>
            <a:ext cx="9525" cy="1588"/>
          </a:xfrm>
          <a:custGeom>
            <a:avLst/>
            <a:gdLst>
              <a:gd name="T0" fmla="*/ 2147483646 w 19"/>
              <a:gd name="T1" fmla="*/ 0 h 3"/>
              <a:gd name="T2" fmla="*/ 2147483646 w 19"/>
              <a:gd name="T3" fmla="*/ 0 h 3"/>
              <a:gd name="T4" fmla="*/ 2147483646 w 19"/>
              <a:gd name="T5" fmla="*/ 0 h 3"/>
              <a:gd name="T6" fmla="*/ 2147483646 w 19"/>
              <a:gd name="T7" fmla="*/ 0 h 3"/>
              <a:gd name="T8" fmla="*/ 2147483646 w 19"/>
              <a:gd name="T9" fmla="*/ 0 h 3"/>
              <a:gd name="T10" fmla="*/ 2147483646 w 19"/>
              <a:gd name="T11" fmla="*/ 0 h 3"/>
              <a:gd name="T12" fmla="*/ 2147483646 w 19"/>
              <a:gd name="T13" fmla="*/ 0 h 3"/>
              <a:gd name="T14" fmla="*/ 2147483646 w 19"/>
              <a:gd name="T15" fmla="*/ 0 h 3"/>
              <a:gd name="T16" fmla="*/ 2147483646 w 19"/>
              <a:gd name="T17" fmla="*/ 0 h 3"/>
              <a:gd name="T18" fmla="*/ 2147483646 w 19"/>
              <a:gd name="T19" fmla="*/ 2147483646 h 3"/>
              <a:gd name="T20" fmla="*/ 2147483646 w 19"/>
              <a:gd name="T21" fmla="*/ 2147483646 h 3"/>
              <a:gd name="T22" fmla="*/ 2147483646 w 19"/>
              <a:gd name="T23" fmla="*/ 2147483646 h 3"/>
              <a:gd name="T24" fmla="*/ 2147483646 w 19"/>
              <a:gd name="T25" fmla="*/ 2147483646 h 3"/>
              <a:gd name="T26" fmla="*/ 0 w 19"/>
              <a:gd name="T27" fmla="*/ 2147483646 h 3"/>
              <a:gd name="T28" fmla="*/ 0 w 19"/>
              <a:gd name="T29" fmla="*/ 2147483646 h 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9" h="3">
                <a:moveTo>
                  <a:pt x="19" y="0"/>
                </a:moveTo>
                <a:lnTo>
                  <a:pt x="18" y="0"/>
                </a:lnTo>
                <a:lnTo>
                  <a:pt x="16" y="0"/>
                </a:lnTo>
                <a:lnTo>
                  <a:pt x="14" y="0"/>
                </a:lnTo>
                <a:lnTo>
                  <a:pt x="13" y="0"/>
                </a:lnTo>
                <a:lnTo>
                  <a:pt x="12" y="0"/>
                </a:lnTo>
                <a:lnTo>
                  <a:pt x="11" y="0"/>
                </a:lnTo>
                <a:lnTo>
                  <a:pt x="7" y="0"/>
                </a:lnTo>
                <a:lnTo>
                  <a:pt x="6" y="0"/>
                </a:lnTo>
                <a:lnTo>
                  <a:pt x="6" y="2"/>
                </a:lnTo>
                <a:lnTo>
                  <a:pt x="5" y="2"/>
                </a:lnTo>
                <a:lnTo>
                  <a:pt x="4" y="2"/>
                </a:lnTo>
                <a:lnTo>
                  <a:pt x="1" y="2"/>
                </a:lnTo>
                <a:lnTo>
                  <a:pt x="0" y="2"/>
                </a:lnTo>
                <a:lnTo>
                  <a:pt x="0" y="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12" name="Freeform 367"/>
          <p:cNvSpPr>
            <a:spLocks/>
          </p:cNvSpPr>
          <p:nvPr/>
        </p:nvSpPr>
        <p:spPr bwMode="auto">
          <a:xfrm>
            <a:off x="6135688" y="2492375"/>
            <a:ext cx="23812" cy="9525"/>
          </a:xfrm>
          <a:custGeom>
            <a:avLst/>
            <a:gdLst>
              <a:gd name="T0" fmla="*/ 2147483646 w 47"/>
              <a:gd name="T1" fmla="*/ 2147483646 h 16"/>
              <a:gd name="T2" fmla="*/ 2147483646 w 47"/>
              <a:gd name="T3" fmla="*/ 2147483646 h 16"/>
              <a:gd name="T4" fmla="*/ 2147483646 w 47"/>
              <a:gd name="T5" fmla="*/ 0 h 16"/>
              <a:gd name="T6" fmla="*/ 2147483646 w 47"/>
              <a:gd name="T7" fmla="*/ 0 h 16"/>
              <a:gd name="T8" fmla="*/ 2147483646 w 47"/>
              <a:gd name="T9" fmla="*/ 0 h 16"/>
              <a:gd name="T10" fmla="*/ 2147483646 w 47"/>
              <a:gd name="T11" fmla="*/ 0 h 16"/>
              <a:gd name="T12" fmla="*/ 2147483646 w 47"/>
              <a:gd name="T13" fmla="*/ 0 h 16"/>
              <a:gd name="T14" fmla="*/ 2147483646 w 47"/>
              <a:gd name="T15" fmla="*/ 2147483646 h 16"/>
              <a:gd name="T16" fmla="*/ 2147483646 w 47"/>
              <a:gd name="T17" fmla="*/ 2147483646 h 16"/>
              <a:gd name="T18" fmla="*/ 2147483646 w 47"/>
              <a:gd name="T19" fmla="*/ 2147483646 h 16"/>
              <a:gd name="T20" fmla="*/ 2147483646 w 47"/>
              <a:gd name="T21" fmla="*/ 2147483646 h 16"/>
              <a:gd name="T22" fmla="*/ 2147483646 w 47"/>
              <a:gd name="T23" fmla="*/ 2147483646 h 16"/>
              <a:gd name="T24" fmla="*/ 2147483646 w 47"/>
              <a:gd name="T25" fmla="*/ 2147483646 h 16"/>
              <a:gd name="T26" fmla="*/ 2147483646 w 47"/>
              <a:gd name="T27" fmla="*/ 2147483646 h 16"/>
              <a:gd name="T28" fmla="*/ 2147483646 w 47"/>
              <a:gd name="T29" fmla="*/ 2147483646 h 16"/>
              <a:gd name="T30" fmla="*/ 2147483646 w 47"/>
              <a:gd name="T31" fmla="*/ 2147483646 h 16"/>
              <a:gd name="T32" fmla="*/ 2147483646 w 47"/>
              <a:gd name="T33" fmla="*/ 2147483646 h 16"/>
              <a:gd name="T34" fmla="*/ 2147483646 w 47"/>
              <a:gd name="T35" fmla="*/ 2147483646 h 16"/>
              <a:gd name="T36" fmla="*/ 2147483646 w 47"/>
              <a:gd name="T37" fmla="*/ 2147483646 h 16"/>
              <a:gd name="T38" fmla="*/ 2147483646 w 47"/>
              <a:gd name="T39" fmla="*/ 2147483646 h 16"/>
              <a:gd name="T40" fmla="*/ 2147483646 w 47"/>
              <a:gd name="T41" fmla="*/ 2147483646 h 16"/>
              <a:gd name="T42" fmla="*/ 2147483646 w 47"/>
              <a:gd name="T43" fmla="*/ 2147483646 h 16"/>
              <a:gd name="T44" fmla="*/ 2147483646 w 47"/>
              <a:gd name="T45" fmla="*/ 2147483646 h 16"/>
              <a:gd name="T46" fmla="*/ 0 w 47"/>
              <a:gd name="T47" fmla="*/ 2147483646 h 16"/>
              <a:gd name="T48" fmla="*/ 2147483646 w 47"/>
              <a:gd name="T49" fmla="*/ 2147483646 h 16"/>
              <a:gd name="T50" fmla="*/ 2147483646 w 47"/>
              <a:gd name="T51" fmla="*/ 2147483646 h 16"/>
              <a:gd name="T52" fmla="*/ 2147483646 w 47"/>
              <a:gd name="T53" fmla="*/ 2147483646 h 16"/>
              <a:gd name="T54" fmla="*/ 2147483646 w 47"/>
              <a:gd name="T55" fmla="*/ 2147483646 h 16"/>
              <a:gd name="T56" fmla="*/ 2147483646 w 47"/>
              <a:gd name="T57" fmla="*/ 2147483646 h 16"/>
              <a:gd name="T58" fmla="*/ 2147483646 w 47"/>
              <a:gd name="T59" fmla="*/ 2147483646 h 16"/>
              <a:gd name="T60" fmla="*/ 2147483646 w 47"/>
              <a:gd name="T61" fmla="*/ 2147483646 h 16"/>
              <a:gd name="T62" fmla="*/ 2147483646 w 47"/>
              <a:gd name="T63" fmla="*/ 2147483646 h 16"/>
              <a:gd name="T64" fmla="*/ 2147483646 w 47"/>
              <a:gd name="T65" fmla="*/ 2147483646 h 16"/>
              <a:gd name="T66" fmla="*/ 2147483646 w 47"/>
              <a:gd name="T67" fmla="*/ 2147483646 h 16"/>
              <a:gd name="T68" fmla="*/ 2147483646 w 47"/>
              <a:gd name="T69" fmla="*/ 2147483646 h 16"/>
              <a:gd name="T70" fmla="*/ 2147483646 w 47"/>
              <a:gd name="T71" fmla="*/ 2147483646 h 16"/>
              <a:gd name="T72" fmla="*/ 2147483646 w 47"/>
              <a:gd name="T73" fmla="*/ 2147483646 h 16"/>
              <a:gd name="T74" fmla="*/ 2147483646 w 47"/>
              <a:gd name="T75" fmla="*/ 2147483646 h 16"/>
              <a:gd name="T76" fmla="*/ 2147483646 w 47"/>
              <a:gd name="T77" fmla="*/ 2147483646 h 16"/>
              <a:gd name="T78" fmla="*/ 2147483646 w 47"/>
              <a:gd name="T79" fmla="*/ 2147483646 h 16"/>
              <a:gd name="T80" fmla="*/ 2147483646 w 47"/>
              <a:gd name="T81" fmla="*/ 2147483646 h 16"/>
              <a:gd name="T82" fmla="*/ 2147483646 w 47"/>
              <a:gd name="T83" fmla="*/ 2147483646 h 16"/>
              <a:gd name="T84" fmla="*/ 2147483646 w 47"/>
              <a:gd name="T85" fmla="*/ 2147483646 h 16"/>
              <a:gd name="T86" fmla="*/ 2147483646 w 47"/>
              <a:gd name="T87" fmla="*/ 2147483646 h 16"/>
              <a:gd name="T88" fmla="*/ 2147483646 w 47"/>
              <a:gd name="T89" fmla="*/ 2147483646 h 16"/>
              <a:gd name="T90" fmla="*/ 2147483646 w 47"/>
              <a:gd name="T91" fmla="*/ 2147483646 h 16"/>
              <a:gd name="T92" fmla="*/ 2147483646 w 47"/>
              <a:gd name="T93" fmla="*/ 2147483646 h 16"/>
              <a:gd name="T94" fmla="*/ 2147483646 w 47"/>
              <a:gd name="T95" fmla="*/ 2147483646 h 16"/>
              <a:gd name="T96" fmla="*/ 2147483646 w 47"/>
              <a:gd name="T97" fmla="*/ 2147483646 h 16"/>
              <a:gd name="T98" fmla="*/ 2147483646 w 47"/>
              <a:gd name="T99" fmla="*/ 2147483646 h 16"/>
              <a:gd name="T100" fmla="*/ 2147483646 w 47"/>
              <a:gd name="T101" fmla="*/ 2147483646 h 16"/>
              <a:gd name="T102" fmla="*/ 2147483646 w 47"/>
              <a:gd name="T103" fmla="*/ 2147483646 h 16"/>
              <a:gd name="T104" fmla="*/ 2147483646 w 47"/>
              <a:gd name="T105" fmla="*/ 2147483646 h 1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47" h="16">
                <a:moveTo>
                  <a:pt x="24" y="2"/>
                </a:moveTo>
                <a:lnTo>
                  <a:pt x="25" y="2"/>
                </a:lnTo>
                <a:lnTo>
                  <a:pt x="28" y="2"/>
                </a:lnTo>
                <a:lnTo>
                  <a:pt x="29" y="2"/>
                </a:lnTo>
                <a:lnTo>
                  <a:pt x="29" y="0"/>
                </a:lnTo>
                <a:lnTo>
                  <a:pt x="30" y="0"/>
                </a:lnTo>
                <a:lnTo>
                  <a:pt x="31" y="0"/>
                </a:lnTo>
                <a:lnTo>
                  <a:pt x="35" y="0"/>
                </a:lnTo>
                <a:lnTo>
                  <a:pt x="36" y="0"/>
                </a:lnTo>
                <a:lnTo>
                  <a:pt x="37" y="0"/>
                </a:lnTo>
                <a:lnTo>
                  <a:pt x="38" y="0"/>
                </a:lnTo>
                <a:lnTo>
                  <a:pt x="40" y="0"/>
                </a:lnTo>
                <a:lnTo>
                  <a:pt x="42" y="0"/>
                </a:lnTo>
                <a:lnTo>
                  <a:pt x="43" y="0"/>
                </a:lnTo>
                <a:lnTo>
                  <a:pt x="43" y="2"/>
                </a:lnTo>
                <a:lnTo>
                  <a:pt x="44" y="2"/>
                </a:lnTo>
                <a:lnTo>
                  <a:pt x="47" y="2"/>
                </a:lnTo>
                <a:lnTo>
                  <a:pt x="47" y="6"/>
                </a:lnTo>
                <a:lnTo>
                  <a:pt x="44" y="5"/>
                </a:lnTo>
                <a:lnTo>
                  <a:pt x="43" y="5"/>
                </a:lnTo>
                <a:lnTo>
                  <a:pt x="42" y="4"/>
                </a:lnTo>
                <a:lnTo>
                  <a:pt x="40" y="4"/>
                </a:lnTo>
                <a:lnTo>
                  <a:pt x="38" y="4"/>
                </a:lnTo>
                <a:lnTo>
                  <a:pt x="37" y="4"/>
                </a:lnTo>
                <a:lnTo>
                  <a:pt x="36" y="4"/>
                </a:lnTo>
                <a:lnTo>
                  <a:pt x="36" y="3"/>
                </a:lnTo>
                <a:lnTo>
                  <a:pt x="35" y="3"/>
                </a:lnTo>
                <a:lnTo>
                  <a:pt x="31" y="3"/>
                </a:lnTo>
                <a:lnTo>
                  <a:pt x="30" y="3"/>
                </a:lnTo>
                <a:lnTo>
                  <a:pt x="29" y="3"/>
                </a:lnTo>
                <a:lnTo>
                  <a:pt x="28" y="4"/>
                </a:lnTo>
                <a:lnTo>
                  <a:pt x="25" y="4"/>
                </a:lnTo>
                <a:lnTo>
                  <a:pt x="24" y="4"/>
                </a:lnTo>
                <a:lnTo>
                  <a:pt x="20" y="4"/>
                </a:lnTo>
                <a:lnTo>
                  <a:pt x="17" y="4"/>
                </a:lnTo>
                <a:lnTo>
                  <a:pt x="17" y="5"/>
                </a:lnTo>
                <a:lnTo>
                  <a:pt x="20" y="5"/>
                </a:lnTo>
                <a:lnTo>
                  <a:pt x="13" y="6"/>
                </a:lnTo>
                <a:lnTo>
                  <a:pt x="12" y="6"/>
                </a:lnTo>
                <a:lnTo>
                  <a:pt x="9" y="8"/>
                </a:lnTo>
                <a:lnTo>
                  <a:pt x="8" y="9"/>
                </a:lnTo>
                <a:lnTo>
                  <a:pt x="7" y="11"/>
                </a:lnTo>
                <a:lnTo>
                  <a:pt x="6" y="11"/>
                </a:lnTo>
                <a:lnTo>
                  <a:pt x="6" y="12"/>
                </a:lnTo>
                <a:lnTo>
                  <a:pt x="2" y="12"/>
                </a:lnTo>
                <a:lnTo>
                  <a:pt x="2" y="14"/>
                </a:lnTo>
                <a:lnTo>
                  <a:pt x="1" y="14"/>
                </a:lnTo>
                <a:lnTo>
                  <a:pt x="0" y="15"/>
                </a:lnTo>
                <a:lnTo>
                  <a:pt x="1" y="15"/>
                </a:lnTo>
                <a:lnTo>
                  <a:pt x="1" y="14"/>
                </a:lnTo>
                <a:lnTo>
                  <a:pt x="2" y="14"/>
                </a:lnTo>
                <a:lnTo>
                  <a:pt x="2" y="12"/>
                </a:lnTo>
                <a:lnTo>
                  <a:pt x="6" y="12"/>
                </a:lnTo>
                <a:lnTo>
                  <a:pt x="7" y="11"/>
                </a:lnTo>
                <a:lnTo>
                  <a:pt x="8" y="11"/>
                </a:lnTo>
                <a:lnTo>
                  <a:pt x="8" y="9"/>
                </a:lnTo>
                <a:lnTo>
                  <a:pt x="9" y="9"/>
                </a:lnTo>
                <a:lnTo>
                  <a:pt x="9" y="8"/>
                </a:lnTo>
                <a:lnTo>
                  <a:pt x="12" y="8"/>
                </a:lnTo>
                <a:lnTo>
                  <a:pt x="13" y="8"/>
                </a:lnTo>
                <a:lnTo>
                  <a:pt x="13" y="6"/>
                </a:lnTo>
                <a:lnTo>
                  <a:pt x="14" y="5"/>
                </a:lnTo>
                <a:lnTo>
                  <a:pt x="16" y="4"/>
                </a:lnTo>
                <a:lnTo>
                  <a:pt x="16" y="12"/>
                </a:lnTo>
                <a:lnTo>
                  <a:pt x="14" y="12"/>
                </a:lnTo>
                <a:lnTo>
                  <a:pt x="13" y="14"/>
                </a:lnTo>
                <a:lnTo>
                  <a:pt x="12" y="14"/>
                </a:lnTo>
                <a:lnTo>
                  <a:pt x="12" y="15"/>
                </a:lnTo>
                <a:lnTo>
                  <a:pt x="9" y="15"/>
                </a:lnTo>
                <a:lnTo>
                  <a:pt x="8" y="16"/>
                </a:lnTo>
                <a:lnTo>
                  <a:pt x="8" y="9"/>
                </a:lnTo>
                <a:lnTo>
                  <a:pt x="9" y="9"/>
                </a:lnTo>
                <a:lnTo>
                  <a:pt x="13" y="6"/>
                </a:lnTo>
                <a:lnTo>
                  <a:pt x="14" y="6"/>
                </a:lnTo>
                <a:lnTo>
                  <a:pt x="13" y="6"/>
                </a:lnTo>
                <a:lnTo>
                  <a:pt x="13" y="8"/>
                </a:lnTo>
                <a:lnTo>
                  <a:pt x="17" y="11"/>
                </a:lnTo>
                <a:lnTo>
                  <a:pt x="16" y="12"/>
                </a:lnTo>
                <a:lnTo>
                  <a:pt x="17" y="5"/>
                </a:lnTo>
                <a:lnTo>
                  <a:pt x="16" y="6"/>
                </a:lnTo>
                <a:lnTo>
                  <a:pt x="14" y="6"/>
                </a:lnTo>
                <a:lnTo>
                  <a:pt x="16" y="4"/>
                </a:lnTo>
                <a:lnTo>
                  <a:pt x="17" y="4"/>
                </a:lnTo>
                <a:lnTo>
                  <a:pt x="23" y="4"/>
                </a:lnTo>
                <a:lnTo>
                  <a:pt x="23" y="3"/>
                </a:lnTo>
                <a:lnTo>
                  <a:pt x="23" y="9"/>
                </a:lnTo>
                <a:lnTo>
                  <a:pt x="22" y="9"/>
                </a:lnTo>
                <a:lnTo>
                  <a:pt x="23" y="9"/>
                </a:lnTo>
                <a:lnTo>
                  <a:pt x="24" y="9"/>
                </a:lnTo>
                <a:lnTo>
                  <a:pt x="25" y="8"/>
                </a:lnTo>
                <a:lnTo>
                  <a:pt x="28" y="8"/>
                </a:lnTo>
                <a:lnTo>
                  <a:pt x="29" y="8"/>
                </a:lnTo>
                <a:lnTo>
                  <a:pt x="30" y="8"/>
                </a:lnTo>
                <a:lnTo>
                  <a:pt x="31" y="8"/>
                </a:lnTo>
                <a:lnTo>
                  <a:pt x="31" y="6"/>
                </a:lnTo>
                <a:lnTo>
                  <a:pt x="35" y="6"/>
                </a:lnTo>
                <a:lnTo>
                  <a:pt x="36" y="6"/>
                </a:lnTo>
                <a:lnTo>
                  <a:pt x="37" y="6"/>
                </a:lnTo>
                <a:lnTo>
                  <a:pt x="38" y="8"/>
                </a:lnTo>
                <a:lnTo>
                  <a:pt x="40" y="8"/>
                </a:lnTo>
                <a:lnTo>
                  <a:pt x="42" y="8"/>
                </a:lnTo>
                <a:lnTo>
                  <a:pt x="43" y="8"/>
                </a:lnTo>
                <a:lnTo>
                  <a:pt x="44" y="8"/>
                </a:lnTo>
                <a:lnTo>
                  <a:pt x="44" y="9"/>
                </a:lnTo>
                <a:lnTo>
                  <a:pt x="47" y="9"/>
                </a:lnTo>
                <a:lnTo>
                  <a:pt x="47" y="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13" name="Freeform 368"/>
          <p:cNvSpPr>
            <a:spLocks/>
          </p:cNvSpPr>
          <p:nvPr/>
        </p:nvSpPr>
        <p:spPr bwMode="auto">
          <a:xfrm>
            <a:off x="6170613" y="2498725"/>
            <a:ext cx="1587" cy="1588"/>
          </a:xfrm>
          <a:custGeom>
            <a:avLst/>
            <a:gdLst>
              <a:gd name="T0" fmla="*/ 0 w 1"/>
              <a:gd name="T1" fmla="*/ 0 h 3"/>
              <a:gd name="T2" fmla="*/ 0 w 1"/>
              <a:gd name="T3" fmla="*/ 2147483646 h 3"/>
              <a:gd name="T4" fmla="*/ 2147483646 w 1"/>
              <a:gd name="T5" fmla="*/ 2147483646 h 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" h="3">
                <a:moveTo>
                  <a:pt x="0" y="0"/>
                </a:moveTo>
                <a:lnTo>
                  <a:pt x="0" y="2"/>
                </a:lnTo>
                <a:lnTo>
                  <a:pt x="1" y="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14" name="Freeform 369"/>
          <p:cNvSpPr>
            <a:spLocks/>
          </p:cNvSpPr>
          <p:nvPr/>
        </p:nvSpPr>
        <p:spPr bwMode="auto">
          <a:xfrm>
            <a:off x="6143625" y="2493963"/>
            <a:ext cx="3175" cy="4762"/>
          </a:xfrm>
          <a:custGeom>
            <a:avLst/>
            <a:gdLst>
              <a:gd name="T0" fmla="*/ 2147483646 w 6"/>
              <a:gd name="T1" fmla="*/ 2147483646 h 8"/>
              <a:gd name="T2" fmla="*/ 0 w 6"/>
              <a:gd name="T3" fmla="*/ 2147483646 h 8"/>
              <a:gd name="T4" fmla="*/ 2147483646 w 6"/>
              <a:gd name="T5" fmla="*/ 2147483646 h 8"/>
              <a:gd name="T6" fmla="*/ 2147483646 w 6"/>
              <a:gd name="T7" fmla="*/ 2147483646 h 8"/>
              <a:gd name="T8" fmla="*/ 2147483646 w 6"/>
              <a:gd name="T9" fmla="*/ 2147483646 h 8"/>
              <a:gd name="T10" fmla="*/ 2147483646 w 6"/>
              <a:gd name="T11" fmla="*/ 2147483646 h 8"/>
              <a:gd name="T12" fmla="*/ 2147483646 w 6"/>
              <a:gd name="T13" fmla="*/ 2147483646 h 8"/>
              <a:gd name="T14" fmla="*/ 2147483646 w 6"/>
              <a:gd name="T15" fmla="*/ 0 h 8"/>
              <a:gd name="T16" fmla="*/ 2147483646 w 6"/>
              <a:gd name="T17" fmla="*/ 0 h 8"/>
              <a:gd name="T18" fmla="*/ 2147483646 w 6"/>
              <a:gd name="T19" fmla="*/ 0 h 8"/>
              <a:gd name="T20" fmla="*/ 2147483646 w 6"/>
              <a:gd name="T21" fmla="*/ 2147483646 h 8"/>
              <a:gd name="T22" fmla="*/ 2147483646 w 6"/>
              <a:gd name="T23" fmla="*/ 2147483646 h 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" h="8">
                <a:moveTo>
                  <a:pt x="3" y="8"/>
                </a:moveTo>
                <a:lnTo>
                  <a:pt x="0" y="8"/>
                </a:lnTo>
                <a:lnTo>
                  <a:pt x="3" y="8"/>
                </a:lnTo>
                <a:lnTo>
                  <a:pt x="5" y="6"/>
                </a:lnTo>
                <a:lnTo>
                  <a:pt x="5" y="1"/>
                </a:lnTo>
                <a:lnTo>
                  <a:pt x="3" y="2"/>
                </a:lnTo>
                <a:lnTo>
                  <a:pt x="3" y="1"/>
                </a:lnTo>
                <a:lnTo>
                  <a:pt x="3" y="0"/>
                </a:lnTo>
                <a:lnTo>
                  <a:pt x="5" y="0"/>
                </a:lnTo>
                <a:lnTo>
                  <a:pt x="6" y="0"/>
                </a:lnTo>
                <a:lnTo>
                  <a:pt x="6" y="1"/>
                </a:lnTo>
                <a:lnTo>
                  <a:pt x="5" y="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15" name="Freeform 370"/>
          <p:cNvSpPr>
            <a:spLocks/>
          </p:cNvSpPr>
          <p:nvPr/>
        </p:nvSpPr>
        <p:spPr bwMode="auto">
          <a:xfrm>
            <a:off x="6130925" y="2482850"/>
            <a:ext cx="15875" cy="11113"/>
          </a:xfrm>
          <a:custGeom>
            <a:avLst/>
            <a:gdLst>
              <a:gd name="T0" fmla="*/ 2147483646 w 30"/>
              <a:gd name="T1" fmla="*/ 2147483646 h 23"/>
              <a:gd name="T2" fmla="*/ 2147483646 w 30"/>
              <a:gd name="T3" fmla="*/ 2147483646 h 23"/>
              <a:gd name="T4" fmla="*/ 2147483646 w 30"/>
              <a:gd name="T5" fmla="*/ 2147483646 h 23"/>
              <a:gd name="T6" fmla="*/ 2147483646 w 30"/>
              <a:gd name="T7" fmla="*/ 2147483646 h 23"/>
              <a:gd name="T8" fmla="*/ 2147483646 w 30"/>
              <a:gd name="T9" fmla="*/ 2147483646 h 23"/>
              <a:gd name="T10" fmla="*/ 2147483646 w 30"/>
              <a:gd name="T11" fmla="*/ 2147483646 h 23"/>
              <a:gd name="T12" fmla="*/ 2147483646 w 30"/>
              <a:gd name="T13" fmla="*/ 2147483646 h 23"/>
              <a:gd name="T14" fmla="*/ 2147483646 w 30"/>
              <a:gd name="T15" fmla="*/ 2147483646 h 23"/>
              <a:gd name="T16" fmla="*/ 2147483646 w 30"/>
              <a:gd name="T17" fmla="*/ 2147483646 h 23"/>
              <a:gd name="T18" fmla="*/ 2147483646 w 30"/>
              <a:gd name="T19" fmla="*/ 2147483646 h 23"/>
              <a:gd name="T20" fmla="*/ 2147483646 w 30"/>
              <a:gd name="T21" fmla="*/ 2147483646 h 23"/>
              <a:gd name="T22" fmla="*/ 2147483646 w 30"/>
              <a:gd name="T23" fmla="*/ 2147483646 h 23"/>
              <a:gd name="T24" fmla="*/ 2147483646 w 30"/>
              <a:gd name="T25" fmla="*/ 2147483646 h 23"/>
              <a:gd name="T26" fmla="*/ 2147483646 w 30"/>
              <a:gd name="T27" fmla="*/ 2147483646 h 23"/>
              <a:gd name="T28" fmla="*/ 2147483646 w 30"/>
              <a:gd name="T29" fmla="*/ 2147483646 h 23"/>
              <a:gd name="T30" fmla="*/ 2147483646 w 30"/>
              <a:gd name="T31" fmla="*/ 2147483646 h 23"/>
              <a:gd name="T32" fmla="*/ 2147483646 w 30"/>
              <a:gd name="T33" fmla="*/ 2147483646 h 23"/>
              <a:gd name="T34" fmla="*/ 2147483646 w 30"/>
              <a:gd name="T35" fmla="*/ 2147483646 h 23"/>
              <a:gd name="T36" fmla="*/ 2147483646 w 30"/>
              <a:gd name="T37" fmla="*/ 2147483646 h 23"/>
              <a:gd name="T38" fmla="*/ 2147483646 w 30"/>
              <a:gd name="T39" fmla="*/ 2147483646 h 23"/>
              <a:gd name="T40" fmla="*/ 0 w 30"/>
              <a:gd name="T41" fmla="*/ 2147483646 h 23"/>
              <a:gd name="T42" fmla="*/ 2147483646 w 30"/>
              <a:gd name="T43" fmla="*/ 2147483646 h 23"/>
              <a:gd name="T44" fmla="*/ 2147483646 w 30"/>
              <a:gd name="T45" fmla="*/ 2147483646 h 23"/>
              <a:gd name="T46" fmla="*/ 2147483646 w 30"/>
              <a:gd name="T47" fmla="*/ 2147483646 h 23"/>
              <a:gd name="T48" fmla="*/ 2147483646 w 30"/>
              <a:gd name="T49" fmla="*/ 2147483646 h 23"/>
              <a:gd name="T50" fmla="*/ 2147483646 w 30"/>
              <a:gd name="T51" fmla="*/ 2147483646 h 23"/>
              <a:gd name="T52" fmla="*/ 2147483646 w 30"/>
              <a:gd name="T53" fmla="*/ 2147483646 h 23"/>
              <a:gd name="T54" fmla="*/ 2147483646 w 30"/>
              <a:gd name="T55" fmla="*/ 2147483646 h 23"/>
              <a:gd name="T56" fmla="*/ 2147483646 w 30"/>
              <a:gd name="T57" fmla="*/ 2147483646 h 23"/>
              <a:gd name="T58" fmla="*/ 2147483646 w 30"/>
              <a:gd name="T59" fmla="*/ 2147483646 h 23"/>
              <a:gd name="T60" fmla="*/ 2147483646 w 30"/>
              <a:gd name="T61" fmla="*/ 2147483646 h 23"/>
              <a:gd name="T62" fmla="*/ 2147483646 w 30"/>
              <a:gd name="T63" fmla="*/ 2147483646 h 23"/>
              <a:gd name="T64" fmla="*/ 2147483646 w 30"/>
              <a:gd name="T65" fmla="*/ 2147483646 h 23"/>
              <a:gd name="T66" fmla="*/ 2147483646 w 30"/>
              <a:gd name="T67" fmla="*/ 2147483646 h 23"/>
              <a:gd name="T68" fmla="*/ 2147483646 w 30"/>
              <a:gd name="T69" fmla="*/ 2147483646 h 23"/>
              <a:gd name="T70" fmla="*/ 2147483646 w 30"/>
              <a:gd name="T71" fmla="*/ 0 h 23"/>
              <a:gd name="T72" fmla="*/ 2147483646 w 30"/>
              <a:gd name="T73" fmla="*/ 0 h 23"/>
              <a:gd name="T74" fmla="*/ 2147483646 w 30"/>
              <a:gd name="T75" fmla="*/ 2147483646 h 23"/>
              <a:gd name="T76" fmla="*/ 2147483646 w 30"/>
              <a:gd name="T77" fmla="*/ 2147483646 h 23"/>
              <a:gd name="T78" fmla="*/ 2147483646 w 30"/>
              <a:gd name="T79" fmla="*/ 2147483646 h 23"/>
              <a:gd name="T80" fmla="*/ 2147483646 w 30"/>
              <a:gd name="T81" fmla="*/ 2147483646 h 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30" h="23">
                <a:moveTo>
                  <a:pt x="27" y="4"/>
                </a:moveTo>
                <a:lnTo>
                  <a:pt x="24" y="4"/>
                </a:lnTo>
                <a:lnTo>
                  <a:pt x="23" y="5"/>
                </a:lnTo>
                <a:lnTo>
                  <a:pt x="21" y="5"/>
                </a:lnTo>
                <a:lnTo>
                  <a:pt x="21" y="6"/>
                </a:lnTo>
                <a:lnTo>
                  <a:pt x="20" y="6"/>
                </a:lnTo>
                <a:lnTo>
                  <a:pt x="19" y="6"/>
                </a:lnTo>
                <a:lnTo>
                  <a:pt x="19" y="9"/>
                </a:lnTo>
                <a:lnTo>
                  <a:pt x="16" y="9"/>
                </a:lnTo>
                <a:lnTo>
                  <a:pt x="15" y="10"/>
                </a:lnTo>
                <a:lnTo>
                  <a:pt x="14" y="11"/>
                </a:lnTo>
                <a:lnTo>
                  <a:pt x="13" y="11"/>
                </a:lnTo>
                <a:lnTo>
                  <a:pt x="13" y="12"/>
                </a:lnTo>
                <a:lnTo>
                  <a:pt x="9" y="12"/>
                </a:lnTo>
                <a:lnTo>
                  <a:pt x="8" y="13"/>
                </a:lnTo>
                <a:lnTo>
                  <a:pt x="7" y="15"/>
                </a:lnTo>
                <a:lnTo>
                  <a:pt x="2" y="15"/>
                </a:lnTo>
                <a:lnTo>
                  <a:pt x="1" y="15"/>
                </a:lnTo>
                <a:lnTo>
                  <a:pt x="1" y="17"/>
                </a:lnTo>
                <a:lnTo>
                  <a:pt x="1" y="22"/>
                </a:lnTo>
                <a:lnTo>
                  <a:pt x="0" y="23"/>
                </a:lnTo>
                <a:lnTo>
                  <a:pt x="1" y="22"/>
                </a:lnTo>
                <a:lnTo>
                  <a:pt x="2" y="20"/>
                </a:lnTo>
                <a:lnTo>
                  <a:pt x="7" y="10"/>
                </a:lnTo>
                <a:lnTo>
                  <a:pt x="8" y="10"/>
                </a:lnTo>
                <a:lnTo>
                  <a:pt x="9" y="9"/>
                </a:lnTo>
                <a:lnTo>
                  <a:pt x="13" y="6"/>
                </a:lnTo>
                <a:lnTo>
                  <a:pt x="14" y="6"/>
                </a:lnTo>
                <a:lnTo>
                  <a:pt x="14" y="5"/>
                </a:lnTo>
                <a:lnTo>
                  <a:pt x="15" y="5"/>
                </a:lnTo>
                <a:lnTo>
                  <a:pt x="16" y="4"/>
                </a:lnTo>
                <a:lnTo>
                  <a:pt x="19" y="4"/>
                </a:lnTo>
                <a:lnTo>
                  <a:pt x="20" y="3"/>
                </a:lnTo>
                <a:lnTo>
                  <a:pt x="21" y="2"/>
                </a:lnTo>
                <a:lnTo>
                  <a:pt x="23" y="2"/>
                </a:lnTo>
                <a:lnTo>
                  <a:pt x="24" y="0"/>
                </a:lnTo>
                <a:lnTo>
                  <a:pt x="27" y="0"/>
                </a:lnTo>
                <a:lnTo>
                  <a:pt x="29" y="3"/>
                </a:lnTo>
                <a:lnTo>
                  <a:pt x="27" y="4"/>
                </a:lnTo>
                <a:lnTo>
                  <a:pt x="29" y="3"/>
                </a:lnTo>
                <a:lnTo>
                  <a:pt x="30" y="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16" name="Freeform 371"/>
          <p:cNvSpPr>
            <a:spLocks/>
          </p:cNvSpPr>
          <p:nvPr/>
        </p:nvSpPr>
        <p:spPr bwMode="auto">
          <a:xfrm>
            <a:off x="6157913" y="2482850"/>
            <a:ext cx="1587" cy="1588"/>
          </a:xfrm>
          <a:custGeom>
            <a:avLst/>
            <a:gdLst>
              <a:gd name="T0" fmla="*/ 0 w 4"/>
              <a:gd name="T1" fmla="*/ 0 h 2"/>
              <a:gd name="T2" fmla="*/ 2147483646 w 4"/>
              <a:gd name="T3" fmla="*/ 0 h 2"/>
              <a:gd name="T4" fmla="*/ 2147483646 w 4"/>
              <a:gd name="T5" fmla="*/ 0 h 2"/>
              <a:gd name="T6" fmla="*/ 2147483646 w 4"/>
              <a:gd name="T7" fmla="*/ 2147483646 h 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" h="2">
                <a:moveTo>
                  <a:pt x="0" y="0"/>
                </a:moveTo>
                <a:lnTo>
                  <a:pt x="1" y="0"/>
                </a:lnTo>
                <a:lnTo>
                  <a:pt x="4" y="0"/>
                </a:lnTo>
                <a:lnTo>
                  <a:pt x="4" y="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17" name="Freeform 372"/>
          <p:cNvSpPr>
            <a:spLocks/>
          </p:cNvSpPr>
          <p:nvPr/>
        </p:nvSpPr>
        <p:spPr bwMode="auto">
          <a:xfrm>
            <a:off x="6122988" y="2487613"/>
            <a:ext cx="12700" cy="14287"/>
          </a:xfrm>
          <a:custGeom>
            <a:avLst/>
            <a:gdLst>
              <a:gd name="T0" fmla="*/ 2147483646 w 24"/>
              <a:gd name="T1" fmla="*/ 2147483646 h 27"/>
              <a:gd name="T2" fmla="*/ 2147483646 w 24"/>
              <a:gd name="T3" fmla="*/ 2147483646 h 27"/>
              <a:gd name="T4" fmla="*/ 2147483646 w 24"/>
              <a:gd name="T5" fmla="*/ 2147483646 h 27"/>
              <a:gd name="T6" fmla="*/ 2147483646 w 24"/>
              <a:gd name="T7" fmla="*/ 2147483646 h 27"/>
              <a:gd name="T8" fmla="*/ 2147483646 w 24"/>
              <a:gd name="T9" fmla="*/ 2147483646 h 27"/>
              <a:gd name="T10" fmla="*/ 2147483646 w 24"/>
              <a:gd name="T11" fmla="*/ 2147483646 h 27"/>
              <a:gd name="T12" fmla="*/ 2147483646 w 24"/>
              <a:gd name="T13" fmla="*/ 2147483646 h 27"/>
              <a:gd name="T14" fmla="*/ 2147483646 w 24"/>
              <a:gd name="T15" fmla="*/ 2147483646 h 27"/>
              <a:gd name="T16" fmla="*/ 2147483646 w 24"/>
              <a:gd name="T17" fmla="*/ 2147483646 h 27"/>
              <a:gd name="T18" fmla="*/ 2147483646 w 24"/>
              <a:gd name="T19" fmla="*/ 2147483646 h 27"/>
              <a:gd name="T20" fmla="*/ 2147483646 w 24"/>
              <a:gd name="T21" fmla="*/ 2147483646 h 27"/>
              <a:gd name="T22" fmla="*/ 2147483646 w 24"/>
              <a:gd name="T23" fmla="*/ 2147483646 h 27"/>
              <a:gd name="T24" fmla="*/ 2147483646 w 24"/>
              <a:gd name="T25" fmla="*/ 2147483646 h 27"/>
              <a:gd name="T26" fmla="*/ 2147483646 w 24"/>
              <a:gd name="T27" fmla="*/ 0 h 27"/>
              <a:gd name="T28" fmla="*/ 2147483646 w 24"/>
              <a:gd name="T29" fmla="*/ 2147483646 h 27"/>
              <a:gd name="T30" fmla="*/ 0 w 24"/>
              <a:gd name="T31" fmla="*/ 2147483646 h 27"/>
              <a:gd name="T32" fmla="*/ 2147483646 w 24"/>
              <a:gd name="T33" fmla="*/ 2147483646 h 27"/>
              <a:gd name="T34" fmla="*/ 2147483646 w 24"/>
              <a:gd name="T35" fmla="*/ 2147483646 h 27"/>
              <a:gd name="T36" fmla="*/ 2147483646 w 24"/>
              <a:gd name="T37" fmla="*/ 2147483646 h 27"/>
              <a:gd name="T38" fmla="*/ 2147483646 w 24"/>
              <a:gd name="T39" fmla="*/ 2147483646 h 27"/>
              <a:gd name="T40" fmla="*/ 2147483646 w 24"/>
              <a:gd name="T41" fmla="*/ 2147483646 h 27"/>
              <a:gd name="T42" fmla="*/ 2147483646 w 24"/>
              <a:gd name="T43" fmla="*/ 2147483646 h 27"/>
              <a:gd name="T44" fmla="*/ 2147483646 w 24"/>
              <a:gd name="T45" fmla="*/ 2147483646 h 27"/>
              <a:gd name="T46" fmla="*/ 2147483646 w 24"/>
              <a:gd name="T47" fmla="*/ 2147483646 h 27"/>
              <a:gd name="T48" fmla="*/ 2147483646 w 24"/>
              <a:gd name="T49" fmla="*/ 2147483646 h 27"/>
              <a:gd name="T50" fmla="*/ 2147483646 w 24"/>
              <a:gd name="T51" fmla="*/ 2147483646 h 27"/>
              <a:gd name="T52" fmla="*/ 2147483646 w 24"/>
              <a:gd name="T53" fmla="*/ 2147483646 h 27"/>
              <a:gd name="T54" fmla="*/ 2147483646 w 24"/>
              <a:gd name="T55" fmla="*/ 2147483646 h 27"/>
              <a:gd name="T56" fmla="*/ 2147483646 w 24"/>
              <a:gd name="T57" fmla="*/ 2147483646 h 27"/>
              <a:gd name="T58" fmla="*/ 2147483646 w 24"/>
              <a:gd name="T59" fmla="*/ 2147483646 h 27"/>
              <a:gd name="T60" fmla="*/ 2147483646 w 24"/>
              <a:gd name="T61" fmla="*/ 2147483646 h 27"/>
              <a:gd name="T62" fmla="*/ 2147483646 w 24"/>
              <a:gd name="T63" fmla="*/ 2147483646 h 27"/>
              <a:gd name="T64" fmla="*/ 2147483646 w 24"/>
              <a:gd name="T65" fmla="*/ 2147483646 h 27"/>
              <a:gd name="T66" fmla="*/ 2147483646 w 24"/>
              <a:gd name="T67" fmla="*/ 2147483646 h 27"/>
              <a:gd name="T68" fmla="*/ 2147483646 w 24"/>
              <a:gd name="T69" fmla="*/ 2147483646 h 27"/>
              <a:gd name="T70" fmla="*/ 2147483646 w 24"/>
              <a:gd name="T71" fmla="*/ 2147483646 h 27"/>
              <a:gd name="T72" fmla="*/ 2147483646 w 24"/>
              <a:gd name="T73" fmla="*/ 2147483646 h 27"/>
              <a:gd name="T74" fmla="*/ 2147483646 w 24"/>
              <a:gd name="T75" fmla="*/ 2147483646 h 27"/>
              <a:gd name="T76" fmla="*/ 2147483646 w 24"/>
              <a:gd name="T77" fmla="*/ 2147483646 h 27"/>
              <a:gd name="T78" fmla="*/ 2147483646 w 24"/>
              <a:gd name="T79" fmla="*/ 2147483646 h 27"/>
              <a:gd name="T80" fmla="*/ 2147483646 w 24"/>
              <a:gd name="T81" fmla="*/ 2147483646 h 27"/>
              <a:gd name="T82" fmla="*/ 2147483646 w 24"/>
              <a:gd name="T83" fmla="*/ 2147483646 h 27"/>
              <a:gd name="T84" fmla="*/ 2147483646 w 24"/>
              <a:gd name="T85" fmla="*/ 2147483646 h 27"/>
              <a:gd name="T86" fmla="*/ 2147483646 w 24"/>
              <a:gd name="T87" fmla="*/ 2147483646 h 27"/>
              <a:gd name="T88" fmla="*/ 2147483646 w 24"/>
              <a:gd name="T89" fmla="*/ 2147483646 h 27"/>
              <a:gd name="T90" fmla="*/ 2147483646 w 24"/>
              <a:gd name="T91" fmla="*/ 2147483646 h 27"/>
              <a:gd name="T92" fmla="*/ 2147483646 w 24"/>
              <a:gd name="T93" fmla="*/ 2147483646 h 27"/>
              <a:gd name="T94" fmla="*/ 2147483646 w 24"/>
              <a:gd name="T95" fmla="*/ 2147483646 h 27"/>
              <a:gd name="T96" fmla="*/ 2147483646 w 24"/>
              <a:gd name="T97" fmla="*/ 2147483646 h 27"/>
              <a:gd name="T98" fmla="*/ 2147483646 w 24"/>
              <a:gd name="T99" fmla="*/ 2147483646 h 27"/>
              <a:gd name="T100" fmla="*/ 2147483646 w 24"/>
              <a:gd name="T101" fmla="*/ 2147483646 h 27"/>
              <a:gd name="T102" fmla="*/ 2147483646 w 24"/>
              <a:gd name="T103" fmla="*/ 2147483646 h 27"/>
              <a:gd name="T104" fmla="*/ 2147483646 w 24"/>
              <a:gd name="T105" fmla="*/ 2147483646 h 27"/>
              <a:gd name="T106" fmla="*/ 2147483646 w 24"/>
              <a:gd name="T107" fmla="*/ 2147483646 h 27"/>
              <a:gd name="T108" fmla="*/ 2147483646 w 24"/>
              <a:gd name="T109" fmla="*/ 2147483646 h 27"/>
              <a:gd name="T110" fmla="*/ 2147483646 w 24"/>
              <a:gd name="T111" fmla="*/ 2147483646 h 27"/>
              <a:gd name="T112" fmla="*/ 2147483646 w 24"/>
              <a:gd name="T113" fmla="*/ 2147483646 h 27"/>
              <a:gd name="T114" fmla="*/ 2147483646 w 24"/>
              <a:gd name="T115" fmla="*/ 2147483646 h 27"/>
              <a:gd name="T116" fmla="*/ 2147483646 w 24"/>
              <a:gd name="T117" fmla="*/ 2147483646 h 27"/>
              <a:gd name="T118" fmla="*/ 2147483646 w 24"/>
              <a:gd name="T119" fmla="*/ 2147483646 h 27"/>
              <a:gd name="T120" fmla="*/ 2147483646 w 24"/>
              <a:gd name="T121" fmla="*/ 2147483646 h 27"/>
              <a:gd name="T122" fmla="*/ 2147483646 w 24"/>
              <a:gd name="T123" fmla="*/ 2147483646 h 2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4" h="27">
                <a:moveTo>
                  <a:pt x="5" y="2"/>
                </a:moveTo>
                <a:lnTo>
                  <a:pt x="5" y="3"/>
                </a:lnTo>
                <a:lnTo>
                  <a:pt x="7" y="4"/>
                </a:lnTo>
                <a:lnTo>
                  <a:pt x="7" y="6"/>
                </a:lnTo>
                <a:lnTo>
                  <a:pt x="7" y="8"/>
                </a:lnTo>
                <a:lnTo>
                  <a:pt x="5" y="8"/>
                </a:lnTo>
                <a:lnTo>
                  <a:pt x="7" y="8"/>
                </a:lnTo>
                <a:lnTo>
                  <a:pt x="7" y="6"/>
                </a:lnTo>
                <a:lnTo>
                  <a:pt x="7" y="4"/>
                </a:lnTo>
                <a:lnTo>
                  <a:pt x="5" y="3"/>
                </a:lnTo>
                <a:lnTo>
                  <a:pt x="5" y="2"/>
                </a:lnTo>
                <a:lnTo>
                  <a:pt x="3" y="2"/>
                </a:lnTo>
                <a:lnTo>
                  <a:pt x="3" y="1"/>
                </a:lnTo>
                <a:lnTo>
                  <a:pt x="1" y="0"/>
                </a:lnTo>
                <a:lnTo>
                  <a:pt x="1" y="8"/>
                </a:lnTo>
                <a:lnTo>
                  <a:pt x="0" y="8"/>
                </a:lnTo>
                <a:lnTo>
                  <a:pt x="1" y="8"/>
                </a:lnTo>
                <a:lnTo>
                  <a:pt x="1" y="9"/>
                </a:lnTo>
                <a:lnTo>
                  <a:pt x="3" y="9"/>
                </a:lnTo>
                <a:lnTo>
                  <a:pt x="5" y="9"/>
                </a:lnTo>
                <a:lnTo>
                  <a:pt x="5" y="8"/>
                </a:lnTo>
                <a:lnTo>
                  <a:pt x="14" y="9"/>
                </a:lnTo>
                <a:lnTo>
                  <a:pt x="14" y="11"/>
                </a:lnTo>
                <a:lnTo>
                  <a:pt x="12" y="13"/>
                </a:lnTo>
                <a:lnTo>
                  <a:pt x="11" y="14"/>
                </a:lnTo>
                <a:lnTo>
                  <a:pt x="9" y="15"/>
                </a:lnTo>
                <a:lnTo>
                  <a:pt x="8" y="16"/>
                </a:lnTo>
                <a:lnTo>
                  <a:pt x="8" y="17"/>
                </a:lnTo>
                <a:lnTo>
                  <a:pt x="7" y="19"/>
                </a:lnTo>
                <a:lnTo>
                  <a:pt x="5" y="20"/>
                </a:lnTo>
                <a:lnTo>
                  <a:pt x="3" y="22"/>
                </a:lnTo>
                <a:lnTo>
                  <a:pt x="3" y="23"/>
                </a:lnTo>
                <a:lnTo>
                  <a:pt x="1" y="25"/>
                </a:lnTo>
                <a:lnTo>
                  <a:pt x="1" y="26"/>
                </a:lnTo>
                <a:lnTo>
                  <a:pt x="5" y="26"/>
                </a:lnTo>
                <a:lnTo>
                  <a:pt x="3" y="27"/>
                </a:lnTo>
                <a:lnTo>
                  <a:pt x="5" y="26"/>
                </a:lnTo>
                <a:lnTo>
                  <a:pt x="7" y="25"/>
                </a:lnTo>
                <a:lnTo>
                  <a:pt x="7" y="23"/>
                </a:lnTo>
                <a:lnTo>
                  <a:pt x="8" y="23"/>
                </a:lnTo>
                <a:lnTo>
                  <a:pt x="8" y="22"/>
                </a:lnTo>
                <a:lnTo>
                  <a:pt x="9" y="20"/>
                </a:lnTo>
                <a:lnTo>
                  <a:pt x="11" y="19"/>
                </a:lnTo>
                <a:lnTo>
                  <a:pt x="11" y="17"/>
                </a:lnTo>
                <a:lnTo>
                  <a:pt x="12" y="17"/>
                </a:lnTo>
                <a:lnTo>
                  <a:pt x="12" y="16"/>
                </a:lnTo>
                <a:lnTo>
                  <a:pt x="14" y="15"/>
                </a:lnTo>
                <a:lnTo>
                  <a:pt x="17" y="14"/>
                </a:lnTo>
                <a:lnTo>
                  <a:pt x="17" y="9"/>
                </a:lnTo>
                <a:lnTo>
                  <a:pt x="14" y="9"/>
                </a:lnTo>
                <a:lnTo>
                  <a:pt x="17" y="9"/>
                </a:lnTo>
                <a:lnTo>
                  <a:pt x="18" y="8"/>
                </a:lnTo>
                <a:lnTo>
                  <a:pt x="19" y="6"/>
                </a:lnTo>
                <a:lnTo>
                  <a:pt x="21" y="4"/>
                </a:lnTo>
                <a:lnTo>
                  <a:pt x="21" y="3"/>
                </a:lnTo>
                <a:lnTo>
                  <a:pt x="23" y="3"/>
                </a:lnTo>
                <a:lnTo>
                  <a:pt x="24" y="2"/>
                </a:lnTo>
                <a:lnTo>
                  <a:pt x="24" y="1"/>
                </a:lnTo>
                <a:lnTo>
                  <a:pt x="24" y="6"/>
                </a:lnTo>
                <a:lnTo>
                  <a:pt x="23" y="8"/>
                </a:lnTo>
                <a:lnTo>
                  <a:pt x="21" y="9"/>
                </a:lnTo>
                <a:lnTo>
                  <a:pt x="19" y="1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18" name="Freeform 373"/>
          <p:cNvSpPr>
            <a:spLocks/>
          </p:cNvSpPr>
          <p:nvPr/>
        </p:nvSpPr>
        <p:spPr bwMode="auto">
          <a:xfrm>
            <a:off x="6134100" y="2500313"/>
            <a:ext cx="1588" cy="1587"/>
          </a:xfrm>
          <a:custGeom>
            <a:avLst/>
            <a:gdLst>
              <a:gd name="T0" fmla="*/ 2147483646 w 1"/>
              <a:gd name="T1" fmla="*/ 0 h 2"/>
              <a:gd name="T2" fmla="*/ 0 w 1"/>
              <a:gd name="T3" fmla="*/ 2147483646 h 2"/>
              <a:gd name="T4" fmla="*/ 0 w 1"/>
              <a:gd name="T5" fmla="*/ 2147483646 h 2"/>
              <a:gd name="T6" fmla="*/ 0 w 1"/>
              <a:gd name="T7" fmla="*/ 2147483646 h 2"/>
              <a:gd name="T8" fmla="*/ 2147483646 w 1"/>
              <a:gd name="T9" fmla="*/ 0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" h="2">
                <a:moveTo>
                  <a:pt x="1" y="0"/>
                </a:moveTo>
                <a:lnTo>
                  <a:pt x="0" y="1"/>
                </a:lnTo>
                <a:lnTo>
                  <a:pt x="0" y="2"/>
                </a:lnTo>
                <a:lnTo>
                  <a:pt x="0" y="1"/>
                </a:lnTo>
                <a:lnTo>
                  <a:pt x="1" y="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19" name="Freeform 374"/>
          <p:cNvSpPr>
            <a:spLocks/>
          </p:cNvSpPr>
          <p:nvPr/>
        </p:nvSpPr>
        <p:spPr bwMode="auto">
          <a:xfrm>
            <a:off x="6146800" y="2493963"/>
            <a:ext cx="1588" cy="3175"/>
          </a:xfrm>
          <a:custGeom>
            <a:avLst/>
            <a:gdLst>
              <a:gd name="T0" fmla="*/ 0 w 1"/>
              <a:gd name="T1" fmla="*/ 2147483646 h 7"/>
              <a:gd name="T2" fmla="*/ 0 w 1"/>
              <a:gd name="T3" fmla="*/ 2147483646 h 7"/>
              <a:gd name="T4" fmla="*/ 2147483646 w 1"/>
              <a:gd name="T5" fmla="*/ 2147483646 h 7"/>
              <a:gd name="T6" fmla="*/ 2147483646 w 1"/>
              <a:gd name="T7" fmla="*/ 0 h 7"/>
              <a:gd name="T8" fmla="*/ 0 w 1"/>
              <a:gd name="T9" fmla="*/ 2147483646 h 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" h="7">
                <a:moveTo>
                  <a:pt x="0" y="7"/>
                </a:moveTo>
                <a:lnTo>
                  <a:pt x="0" y="2"/>
                </a:lnTo>
                <a:lnTo>
                  <a:pt x="1" y="2"/>
                </a:lnTo>
                <a:lnTo>
                  <a:pt x="1" y="0"/>
                </a:lnTo>
                <a:lnTo>
                  <a:pt x="0" y="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20" name="Freeform 375"/>
          <p:cNvSpPr>
            <a:spLocks/>
          </p:cNvSpPr>
          <p:nvPr/>
        </p:nvSpPr>
        <p:spPr bwMode="auto">
          <a:xfrm>
            <a:off x="6145213" y="2482850"/>
            <a:ext cx="3175" cy="1588"/>
          </a:xfrm>
          <a:custGeom>
            <a:avLst/>
            <a:gdLst>
              <a:gd name="T0" fmla="*/ 2147483646 w 4"/>
              <a:gd name="T1" fmla="*/ 2147483646 h 3"/>
              <a:gd name="T2" fmla="*/ 2147483646 w 4"/>
              <a:gd name="T3" fmla="*/ 2147483646 h 3"/>
              <a:gd name="T4" fmla="*/ 2147483646 w 4"/>
              <a:gd name="T5" fmla="*/ 0 h 3"/>
              <a:gd name="T6" fmla="*/ 0 w 4"/>
              <a:gd name="T7" fmla="*/ 0 h 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" h="3">
                <a:moveTo>
                  <a:pt x="3" y="3"/>
                </a:moveTo>
                <a:lnTo>
                  <a:pt x="4" y="3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21" name="Freeform 376"/>
          <p:cNvSpPr>
            <a:spLocks/>
          </p:cNvSpPr>
          <p:nvPr/>
        </p:nvSpPr>
        <p:spPr bwMode="auto">
          <a:xfrm>
            <a:off x="6164263" y="2481263"/>
            <a:ext cx="7937" cy="7937"/>
          </a:xfrm>
          <a:custGeom>
            <a:avLst/>
            <a:gdLst>
              <a:gd name="T0" fmla="*/ 0 w 17"/>
              <a:gd name="T1" fmla="*/ 2147483646 h 13"/>
              <a:gd name="T2" fmla="*/ 2147483646 w 17"/>
              <a:gd name="T3" fmla="*/ 2147483646 h 13"/>
              <a:gd name="T4" fmla="*/ 2147483646 w 17"/>
              <a:gd name="T5" fmla="*/ 0 h 13"/>
              <a:gd name="T6" fmla="*/ 2147483646 w 17"/>
              <a:gd name="T7" fmla="*/ 2147483646 h 13"/>
              <a:gd name="T8" fmla="*/ 2147483646 w 17"/>
              <a:gd name="T9" fmla="*/ 2147483646 h 13"/>
              <a:gd name="T10" fmla="*/ 2147483646 w 17"/>
              <a:gd name="T11" fmla="*/ 2147483646 h 13"/>
              <a:gd name="T12" fmla="*/ 2147483646 w 17"/>
              <a:gd name="T13" fmla="*/ 2147483646 h 13"/>
              <a:gd name="T14" fmla="*/ 2147483646 w 17"/>
              <a:gd name="T15" fmla="*/ 2147483646 h 13"/>
              <a:gd name="T16" fmla="*/ 2147483646 w 17"/>
              <a:gd name="T17" fmla="*/ 2147483646 h 13"/>
              <a:gd name="T18" fmla="*/ 2147483646 w 17"/>
              <a:gd name="T19" fmla="*/ 2147483646 h 13"/>
              <a:gd name="T20" fmla="*/ 2147483646 w 17"/>
              <a:gd name="T21" fmla="*/ 2147483646 h 13"/>
              <a:gd name="T22" fmla="*/ 2147483646 w 17"/>
              <a:gd name="T23" fmla="*/ 2147483646 h 13"/>
              <a:gd name="T24" fmla="*/ 2147483646 w 17"/>
              <a:gd name="T25" fmla="*/ 2147483646 h 1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7" h="13">
                <a:moveTo>
                  <a:pt x="0" y="1"/>
                </a:moveTo>
                <a:lnTo>
                  <a:pt x="11" y="1"/>
                </a:lnTo>
                <a:lnTo>
                  <a:pt x="11" y="0"/>
                </a:lnTo>
                <a:lnTo>
                  <a:pt x="13" y="4"/>
                </a:lnTo>
                <a:lnTo>
                  <a:pt x="13" y="1"/>
                </a:lnTo>
                <a:lnTo>
                  <a:pt x="12" y="1"/>
                </a:lnTo>
                <a:lnTo>
                  <a:pt x="13" y="1"/>
                </a:lnTo>
                <a:lnTo>
                  <a:pt x="14" y="5"/>
                </a:lnTo>
                <a:lnTo>
                  <a:pt x="17" y="6"/>
                </a:lnTo>
                <a:lnTo>
                  <a:pt x="17" y="5"/>
                </a:lnTo>
                <a:lnTo>
                  <a:pt x="17" y="11"/>
                </a:lnTo>
                <a:lnTo>
                  <a:pt x="14" y="10"/>
                </a:lnTo>
                <a:lnTo>
                  <a:pt x="17" y="1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22" name="Freeform 377"/>
          <p:cNvSpPr>
            <a:spLocks/>
          </p:cNvSpPr>
          <p:nvPr/>
        </p:nvSpPr>
        <p:spPr bwMode="auto">
          <a:xfrm>
            <a:off x="6103938" y="2484438"/>
            <a:ext cx="19050" cy="17462"/>
          </a:xfrm>
          <a:custGeom>
            <a:avLst/>
            <a:gdLst>
              <a:gd name="T0" fmla="*/ 2147483646 w 36"/>
              <a:gd name="T1" fmla="*/ 2147483646 h 33"/>
              <a:gd name="T2" fmla="*/ 2147483646 w 36"/>
              <a:gd name="T3" fmla="*/ 2147483646 h 33"/>
              <a:gd name="T4" fmla="*/ 2147483646 w 36"/>
              <a:gd name="T5" fmla="*/ 2147483646 h 33"/>
              <a:gd name="T6" fmla="*/ 2147483646 w 36"/>
              <a:gd name="T7" fmla="*/ 2147483646 h 33"/>
              <a:gd name="T8" fmla="*/ 2147483646 w 36"/>
              <a:gd name="T9" fmla="*/ 2147483646 h 33"/>
              <a:gd name="T10" fmla="*/ 2147483646 w 36"/>
              <a:gd name="T11" fmla="*/ 2147483646 h 33"/>
              <a:gd name="T12" fmla="*/ 2147483646 w 36"/>
              <a:gd name="T13" fmla="*/ 2147483646 h 33"/>
              <a:gd name="T14" fmla="*/ 2147483646 w 36"/>
              <a:gd name="T15" fmla="*/ 2147483646 h 33"/>
              <a:gd name="T16" fmla="*/ 2147483646 w 36"/>
              <a:gd name="T17" fmla="*/ 0 h 33"/>
              <a:gd name="T18" fmla="*/ 2147483646 w 36"/>
              <a:gd name="T19" fmla="*/ 2147483646 h 33"/>
              <a:gd name="T20" fmla="*/ 2147483646 w 36"/>
              <a:gd name="T21" fmla="*/ 2147483646 h 33"/>
              <a:gd name="T22" fmla="*/ 2147483646 w 36"/>
              <a:gd name="T23" fmla="*/ 2147483646 h 33"/>
              <a:gd name="T24" fmla="*/ 2147483646 w 36"/>
              <a:gd name="T25" fmla="*/ 2147483646 h 33"/>
              <a:gd name="T26" fmla="*/ 2147483646 w 36"/>
              <a:gd name="T27" fmla="*/ 2147483646 h 33"/>
              <a:gd name="T28" fmla="*/ 2147483646 w 36"/>
              <a:gd name="T29" fmla="*/ 2147483646 h 33"/>
              <a:gd name="T30" fmla="*/ 2147483646 w 36"/>
              <a:gd name="T31" fmla="*/ 2147483646 h 33"/>
              <a:gd name="T32" fmla="*/ 2147483646 w 36"/>
              <a:gd name="T33" fmla="*/ 2147483646 h 33"/>
              <a:gd name="T34" fmla="*/ 2147483646 w 36"/>
              <a:gd name="T35" fmla="*/ 2147483646 h 33"/>
              <a:gd name="T36" fmla="*/ 2147483646 w 36"/>
              <a:gd name="T37" fmla="*/ 2147483646 h 33"/>
              <a:gd name="T38" fmla="*/ 2147483646 w 36"/>
              <a:gd name="T39" fmla="*/ 2147483646 h 33"/>
              <a:gd name="T40" fmla="*/ 2147483646 w 36"/>
              <a:gd name="T41" fmla="*/ 2147483646 h 33"/>
              <a:gd name="T42" fmla="*/ 2147483646 w 36"/>
              <a:gd name="T43" fmla="*/ 2147483646 h 33"/>
              <a:gd name="T44" fmla="*/ 2147483646 w 36"/>
              <a:gd name="T45" fmla="*/ 2147483646 h 33"/>
              <a:gd name="T46" fmla="*/ 2147483646 w 36"/>
              <a:gd name="T47" fmla="*/ 2147483646 h 33"/>
              <a:gd name="T48" fmla="*/ 2147483646 w 36"/>
              <a:gd name="T49" fmla="*/ 2147483646 h 33"/>
              <a:gd name="T50" fmla="*/ 2147483646 w 36"/>
              <a:gd name="T51" fmla="*/ 2147483646 h 33"/>
              <a:gd name="T52" fmla="*/ 2147483646 w 36"/>
              <a:gd name="T53" fmla="*/ 2147483646 h 33"/>
              <a:gd name="T54" fmla="*/ 2147483646 w 36"/>
              <a:gd name="T55" fmla="*/ 2147483646 h 33"/>
              <a:gd name="T56" fmla="*/ 2147483646 w 36"/>
              <a:gd name="T57" fmla="*/ 2147483646 h 33"/>
              <a:gd name="T58" fmla="*/ 2147483646 w 36"/>
              <a:gd name="T59" fmla="*/ 2147483646 h 33"/>
              <a:gd name="T60" fmla="*/ 2147483646 w 36"/>
              <a:gd name="T61" fmla="*/ 2147483646 h 33"/>
              <a:gd name="T62" fmla="*/ 2147483646 w 36"/>
              <a:gd name="T63" fmla="*/ 2147483646 h 33"/>
              <a:gd name="T64" fmla="*/ 2147483646 w 36"/>
              <a:gd name="T65" fmla="*/ 2147483646 h 33"/>
              <a:gd name="T66" fmla="*/ 2147483646 w 36"/>
              <a:gd name="T67" fmla="*/ 2147483646 h 33"/>
              <a:gd name="T68" fmla="*/ 2147483646 w 36"/>
              <a:gd name="T69" fmla="*/ 2147483646 h 33"/>
              <a:gd name="T70" fmla="*/ 0 w 36"/>
              <a:gd name="T71" fmla="*/ 2147483646 h 33"/>
              <a:gd name="T72" fmla="*/ 2147483646 w 36"/>
              <a:gd name="T73" fmla="*/ 2147483646 h 33"/>
              <a:gd name="T74" fmla="*/ 2147483646 w 36"/>
              <a:gd name="T75" fmla="*/ 2147483646 h 33"/>
              <a:gd name="T76" fmla="*/ 2147483646 w 36"/>
              <a:gd name="T77" fmla="*/ 2147483646 h 33"/>
              <a:gd name="T78" fmla="*/ 2147483646 w 36"/>
              <a:gd name="T79" fmla="*/ 2147483646 h 33"/>
              <a:gd name="T80" fmla="*/ 2147483646 w 36"/>
              <a:gd name="T81" fmla="*/ 2147483646 h 33"/>
              <a:gd name="T82" fmla="*/ 2147483646 w 36"/>
              <a:gd name="T83" fmla="*/ 2147483646 h 33"/>
              <a:gd name="T84" fmla="*/ 2147483646 w 36"/>
              <a:gd name="T85" fmla="*/ 2147483646 h 3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6" h="33">
                <a:moveTo>
                  <a:pt x="31" y="8"/>
                </a:moveTo>
                <a:lnTo>
                  <a:pt x="30" y="7"/>
                </a:lnTo>
                <a:lnTo>
                  <a:pt x="30" y="6"/>
                </a:lnTo>
                <a:lnTo>
                  <a:pt x="29" y="6"/>
                </a:lnTo>
                <a:lnTo>
                  <a:pt x="26" y="7"/>
                </a:lnTo>
                <a:lnTo>
                  <a:pt x="26" y="8"/>
                </a:lnTo>
                <a:lnTo>
                  <a:pt x="31" y="10"/>
                </a:lnTo>
                <a:lnTo>
                  <a:pt x="31" y="8"/>
                </a:lnTo>
                <a:lnTo>
                  <a:pt x="30" y="8"/>
                </a:lnTo>
                <a:lnTo>
                  <a:pt x="30" y="7"/>
                </a:lnTo>
                <a:lnTo>
                  <a:pt x="30" y="8"/>
                </a:lnTo>
                <a:lnTo>
                  <a:pt x="31" y="8"/>
                </a:lnTo>
                <a:lnTo>
                  <a:pt x="31" y="9"/>
                </a:lnTo>
                <a:lnTo>
                  <a:pt x="31" y="10"/>
                </a:lnTo>
                <a:lnTo>
                  <a:pt x="31" y="9"/>
                </a:lnTo>
                <a:lnTo>
                  <a:pt x="31" y="8"/>
                </a:lnTo>
                <a:lnTo>
                  <a:pt x="30" y="8"/>
                </a:lnTo>
                <a:lnTo>
                  <a:pt x="26" y="8"/>
                </a:lnTo>
                <a:lnTo>
                  <a:pt x="26" y="7"/>
                </a:lnTo>
                <a:lnTo>
                  <a:pt x="24" y="7"/>
                </a:lnTo>
                <a:lnTo>
                  <a:pt x="23" y="7"/>
                </a:lnTo>
                <a:lnTo>
                  <a:pt x="26" y="7"/>
                </a:lnTo>
                <a:lnTo>
                  <a:pt x="29" y="7"/>
                </a:lnTo>
                <a:lnTo>
                  <a:pt x="29" y="6"/>
                </a:lnTo>
                <a:lnTo>
                  <a:pt x="31" y="6"/>
                </a:lnTo>
                <a:lnTo>
                  <a:pt x="31" y="3"/>
                </a:lnTo>
                <a:lnTo>
                  <a:pt x="30" y="0"/>
                </a:lnTo>
                <a:lnTo>
                  <a:pt x="31" y="0"/>
                </a:lnTo>
                <a:lnTo>
                  <a:pt x="30" y="1"/>
                </a:lnTo>
                <a:lnTo>
                  <a:pt x="29" y="2"/>
                </a:lnTo>
                <a:lnTo>
                  <a:pt x="26" y="2"/>
                </a:lnTo>
                <a:lnTo>
                  <a:pt x="26" y="3"/>
                </a:lnTo>
                <a:lnTo>
                  <a:pt x="24" y="6"/>
                </a:lnTo>
                <a:lnTo>
                  <a:pt x="23" y="7"/>
                </a:lnTo>
                <a:lnTo>
                  <a:pt x="23" y="6"/>
                </a:lnTo>
                <a:lnTo>
                  <a:pt x="21" y="7"/>
                </a:lnTo>
                <a:lnTo>
                  <a:pt x="21" y="8"/>
                </a:lnTo>
                <a:lnTo>
                  <a:pt x="24" y="8"/>
                </a:lnTo>
                <a:lnTo>
                  <a:pt x="24" y="9"/>
                </a:lnTo>
                <a:lnTo>
                  <a:pt x="23" y="10"/>
                </a:lnTo>
                <a:lnTo>
                  <a:pt x="21" y="12"/>
                </a:lnTo>
                <a:lnTo>
                  <a:pt x="21" y="14"/>
                </a:lnTo>
                <a:lnTo>
                  <a:pt x="20" y="15"/>
                </a:lnTo>
                <a:lnTo>
                  <a:pt x="20" y="17"/>
                </a:lnTo>
                <a:lnTo>
                  <a:pt x="18" y="19"/>
                </a:lnTo>
                <a:lnTo>
                  <a:pt x="17" y="20"/>
                </a:lnTo>
                <a:lnTo>
                  <a:pt x="17" y="21"/>
                </a:lnTo>
                <a:lnTo>
                  <a:pt x="15" y="22"/>
                </a:lnTo>
                <a:lnTo>
                  <a:pt x="14" y="23"/>
                </a:lnTo>
                <a:lnTo>
                  <a:pt x="14" y="25"/>
                </a:lnTo>
                <a:lnTo>
                  <a:pt x="14" y="17"/>
                </a:lnTo>
                <a:lnTo>
                  <a:pt x="11" y="19"/>
                </a:lnTo>
                <a:lnTo>
                  <a:pt x="14" y="17"/>
                </a:lnTo>
                <a:lnTo>
                  <a:pt x="15" y="15"/>
                </a:lnTo>
                <a:lnTo>
                  <a:pt x="15" y="14"/>
                </a:lnTo>
                <a:lnTo>
                  <a:pt x="17" y="12"/>
                </a:lnTo>
                <a:lnTo>
                  <a:pt x="18" y="12"/>
                </a:lnTo>
                <a:lnTo>
                  <a:pt x="18" y="10"/>
                </a:lnTo>
                <a:lnTo>
                  <a:pt x="20" y="9"/>
                </a:lnTo>
                <a:lnTo>
                  <a:pt x="21" y="8"/>
                </a:lnTo>
                <a:lnTo>
                  <a:pt x="24" y="8"/>
                </a:lnTo>
                <a:lnTo>
                  <a:pt x="26" y="8"/>
                </a:lnTo>
                <a:lnTo>
                  <a:pt x="30" y="8"/>
                </a:lnTo>
                <a:lnTo>
                  <a:pt x="30" y="9"/>
                </a:lnTo>
                <a:lnTo>
                  <a:pt x="29" y="9"/>
                </a:lnTo>
                <a:lnTo>
                  <a:pt x="31" y="9"/>
                </a:lnTo>
                <a:lnTo>
                  <a:pt x="31" y="10"/>
                </a:lnTo>
                <a:lnTo>
                  <a:pt x="30" y="10"/>
                </a:lnTo>
                <a:lnTo>
                  <a:pt x="31" y="10"/>
                </a:lnTo>
                <a:lnTo>
                  <a:pt x="31" y="12"/>
                </a:lnTo>
                <a:lnTo>
                  <a:pt x="32" y="12"/>
                </a:lnTo>
                <a:lnTo>
                  <a:pt x="35" y="14"/>
                </a:lnTo>
                <a:lnTo>
                  <a:pt x="36" y="14"/>
                </a:lnTo>
                <a:lnTo>
                  <a:pt x="31" y="7"/>
                </a:lnTo>
                <a:lnTo>
                  <a:pt x="31" y="6"/>
                </a:lnTo>
                <a:lnTo>
                  <a:pt x="31" y="7"/>
                </a:lnTo>
                <a:lnTo>
                  <a:pt x="31" y="8"/>
                </a:lnTo>
                <a:lnTo>
                  <a:pt x="31" y="7"/>
                </a:lnTo>
                <a:lnTo>
                  <a:pt x="29" y="6"/>
                </a:lnTo>
                <a:lnTo>
                  <a:pt x="29" y="1"/>
                </a:lnTo>
                <a:lnTo>
                  <a:pt x="26" y="2"/>
                </a:lnTo>
                <a:lnTo>
                  <a:pt x="24" y="3"/>
                </a:lnTo>
                <a:lnTo>
                  <a:pt x="23" y="6"/>
                </a:lnTo>
                <a:lnTo>
                  <a:pt x="20" y="6"/>
                </a:lnTo>
                <a:lnTo>
                  <a:pt x="18" y="6"/>
                </a:lnTo>
                <a:lnTo>
                  <a:pt x="18" y="7"/>
                </a:lnTo>
                <a:lnTo>
                  <a:pt x="17" y="8"/>
                </a:lnTo>
                <a:lnTo>
                  <a:pt x="15" y="9"/>
                </a:lnTo>
                <a:lnTo>
                  <a:pt x="15" y="10"/>
                </a:lnTo>
                <a:lnTo>
                  <a:pt x="14" y="10"/>
                </a:lnTo>
                <a:lnTo>
                  <a:pt x="14" y="12"/>
                </a:lnTo>
                <a:lnTo>
                  <a:pt x="11" y="14"/>
                </a:lnTo>
                <a:lnTo>
                  <a:pt x="11" y="15"/>
                </a:lnTo>
                <a:lnTo>
                  <a:pt x="9" y="15"/>
                </a:lnTo>
                <a:lnTo>
                  <a:pt x="9" y="17"/>
                </a:lnTo>
                <a:lnTo>
                  <a:pt x="8" y="19"/>
                </a:lnTo>
                <a:lnTo>
                  <a:pt x="7" y="20"/>
                </a:lnTo>
                <a:lnTo>
                  <a:pt x="7" y="21"/>
                </a:lnTo>
                <a:lnTo>
                  <a:pt x="6" y="22"/>
                </a:lnTo>
                <a:lnTo>
                  <a:pt x="6" y="23"/>
                </a:lnTo>
                <a:lnTo>
                  <a:pt x="3" y="23"/>
                </a:lnTo>
                <a:lnTo>
                  <a:pt x="3" y="25"/>
                </a:lnTo>
                <a:lnTo>
                  <a:pt x="3" y="26"/>
                </a:lnTo>
                <a:lnTo>
                  <a:pt x="2" y="28"/>
                </a:lnTo>
                <a:lnTo>
                  <a:pt x="1" y="29"/>
                </a:lnTo>
                <a:lnTo>
                  <a:pt x="1" y="31"/>
                </a:lnTo>
                <a:lnTo>
                  <a:pt x="0" y="32"/>
                </a:lnTo>
                <a:lnTo>
                  <a:pt x="0" y="33"/>
                </a:lnTo>
                <a:lnTo>
                  <a:pt x="2" y="33"/>
                </a:lnTo>
                <a:lnTo>
                  <a:pt x="3" y="32"/>
                </a:lnTo>
                <a:lnTo>
                  <a:pt x="3" y="31"/>
                </a:lnTo>
                <a:lnTo>
                  <a:pt x="6" y="29"/>
                </a:lnTo>
                <a:lnTo>
                  <a:pt x="7" y="28"/>
                </a:lnTo>
                <a:lnTo>
                  <a:pt x="7" y="26"/>
                </a:lnTo>
                <a:lnTo>
                  <a:pt x="8" y="23"/>
                </a:lnTo>
                <a:lnTo>
                  <a:pt x="9" y="22"/>
                </a:lnTo>
                <a:lnTo>
                  <a:pt x="9" y="21"/>
                </a:lnTo>
                <a:lnTo>
                  <a:pt x="11" y="20"/>
                </a:lnTo>
                <a:lnTo>
                  <a:pt x="11" y="19"/>
                </a:lnTo>
                <a:lnTo>
                  <a:pt x="11" y="14"/>
                </a:lnTo>
                <a:lnTo>
                  <a:pt x="14" y="10"/>
                </a:lnTo>
                <a:lnTo>
                  <a:pt x="3" y="25"/>
                </a:lnTo>
                <a:lnTo>
                  <a:pt x="14" y="25"/>
                </a:lnTo>
                <a:lnTo>
                  <a:pt x="11" y="26"/>
                </a:lnTo>
                <a:lnTo>
                  <a:pt x="11" y="28"/>
                </a:lnTo>
                <a:lnTo>
                  <a:pt x="9" y="29"/>
                </a:lnTo>
                <a:lnTo>
                  <a:pt x="8" y="31"/>
                </a:lnTo>
                <a:lnTo>
                  <a:pt x="8" y="32"/>
                </a:lnTo>
                <a:lnTo>
                  <a:pt x="7" y="3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23" name="Line 378"/>
          <p:cNvSpPr>
            <a:spLocks noChangeShapeType="1"/>
          </p:cNvSpPr>
          <p:nvPr/>
        </p:nvSpPr>
        <p:spPr bwMode="auto">
          <a:xfrm flipV="1">
            <a:off x="6122988" y="2500313"/>
            <a:ext cx="1587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24" name="Freeform 379"/>
          <p:cNvSpPr>
            <a:spLocks/>
          </p:cNvSpPr>
          <p:nvPr/>
        </p:nvSpPr>
        <p:spPr bwMode="auto">
          <a:xfrm>
            <a:off x="6110288" y="2482850"/>
            <a:ext cx="12700" cy="7938"/>
          </a:xfrm>
          <a:custGeom>
            <a:avLst/>
            <a:gdLst>
              <a:gd name="T0" fmla="*/ 2147483646 w 23"/>
              <a:gd name="T1" fmla="*/ 2147483646 h 17"/>
              <a:gd name="T2" fmla="*/ 2147483646 w 23"/>
              <a:gd name="T3" fmla="*/ 2147483646 h 17"/>
              <a:gd name="T4" fmla="*/ 2147483646 w 23"/>
              <a:gd name="T5" fmla="*/ 2147483646 h 17"/>
              <a:gd name="T6" fmla="*/ 2147483646 w 23"/>
              <a:gd name="T7" fmla="*/ 2147483646 h 17"/>
              <a:gd name="T8" fmla="*/ 2147483646 w 23"/>
              <a:gd name="T9" fmla="*/ 2147483646 h 17"/>
              <a:gd name="T10" fmla="*/ 2147483646 w 23"/>
              <a:gd name="T11" fmla="*/ 2147483646 h 17"/>
              <a:gd name="T12" fmla="*/ 2147483646 w 23"/>
              <a:gd name="T13" fmla="*/ 2147483646 h 17"/>
              <a:gd name="T14" fmla="*/ 2147483646 w 23"/>
              <a:gd name="T15" fmla="*/ 2147483646 h 17"/>
              <a:gd name="T16" fmla="*/ 2147483646 w 23"/>
              <a:gd name="T17" fmla="*/ 2147483646 h 17"/>
              <a:gd name="T18" fmla="*/ 2147483646 w 23"/>
              <a:gd name="T19" fmla="*/ 2147483646 h 17"/>
              <a:gd name="T20" fmla="*/ 2147483646 w 23"/>
              <a:gd name="T21" fmla="*/ 0 h 17"/>
              <a:gd name="T22" fmla="*/ 2147483646 w 23"/>
              <a:gd name="T23" fmla="*/ 2147483646 h 17"/>
              <a:gd name="T24" fmla="*/ 2147483646 w 23"/>
              <a:gd name="T25" fmla="*/ 2147483646 h 17"/>
              <a:gd name="T26" fmla="*/ 2147483646 w 23"/>
              <a:gd name="T27" fmla="*/ 2147483646 h 17"/>
              <a:gd name="T28" fmla="*/ 2147483646 w 23"/>
              <a:gd name="T29" fmla="*/ 0 h 17"/>
              <a:gd name="T30" fmla="*/ 2147483646 w 23"/>
              <a:gd name="T31" fmla="*/ 0 h 17"/>
              <a:gd name="T32" fmla="*/ 2147483646 w 23"/>
              <a:gd name="T33" fmla="*/ 2147483646 h 17"/>
              <a:gd name="T34" fmla="*/ 2147483646 w 23"/>
              <a:gd name="T35" fmla="*/ 2147483646 h 17"/>
              <a:gd name="T36" fmla="*/ 2147483646 w 23"/>
              <a:gd name="T37" fmla="*/ 2147483646 h 17"/>
              <a:gd name="T38" fmla="*/ 2147483646 w 23"/>
              <a:gd name="T39" fmla="*/ 2147483646 h 17"/>
              <a:gd name="T40" fmla="*/ 2147483646 w 23"/>
              <a:gd name="T41" fmla="*/ 2147483646 h 17"/>
              <a:gd name="T42" fmla="*/ 2147483646 w 23"/>
              <a:gd name="T43" fmla="*/ 2147483646 h 17"/>
              <a:gd name="T44" fmla="*/ 2147483646 w 23"/>
              <a:gd name="T45" fmla="*/ 2147483646 h 17"/>
              <a:gd name="T46" fmla="*/ 2147483646 w 23"/>
              <a:gd name="T47" fmla="*/ 2147483646 h 17"/>
              <a:gd name="T48" fmla="*/ 2147483646 w 23"/>
              <a:gd name="T49" fmla="*/ 2147483646 h 17"/>
              <a:gd name="T50" fmla="*/ 2147483646 w 23"/>
              <a:gd name="T51" fmla="*/ 2147483646 h 17"/>
              <a:gd name="T52" fmla="*/ 2147483646 w 23"/>
              <a:gd name="T53" fmla="*/ 2147483646 h 17"/>
              <a:gd name="T54" fmla="*/ 0 w 23"/>
              <a:gd name="T55" fmla="*/ 2147483646 h 17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3" h="17">
                <a:moveTo>
                  <a:pt x="22" y="17"/>
                </a:moveTo>
                <a:lnTo>
                  <a:pt x="23" y="9"/>
                </a:lnTo>
                <a:lnTo>
                  <a:pt x="17" y="6"/>
                </a:lnTo>
                <a:lnTo>
                  <a:pt x="17" y="4"/>
                </a:lnTo>
                <a:lnTo>
                  <a:pt x="17" y="3"/>
                </a:lnTo>
                <a:lnTo>
                  <a:pt x="18" y="3"/>
                </a:lnTo>
                <a:lnTo>
                  <a:pt x="18" y="4"/>
                </a:lnTo>
                <a:lnTo>
                  <a:pt x="17" y="4"/>
                </a:lnTo>
                <a:lnTo>
                  <a:pt x="18" y="4"/>
                </a:lnTo>
                <a:lnTo>
                  <a:pt x="23" y="9"/>
                </a:lnTo>
                <a:lnTo>
                  <a:pt x="23" y="0"/>
                </a:lnTo>
                <a:lnTo>
                  <a:pt x="22" y="2"/>
                </a:lnTo>
                <a:lnTo>
                  <a:pt x="21" y="3"/>
                </a:lnTo>
                <a:lnTo>
                  <a:pt x="18" y="3"/>
                </a:lnTo>
                <a:lnTo>
                  <a:pt x="18" y="0"/>
                </a:lnTo>
                <a:lnTo>
                  <a:pt x="17" y="0"/>
                </a:lnTo>
                <a:lnTo>
                  <a:pt x="16" y="2"/>
                </a:lnTo>
                <a:lnTo>
                  <a:pt x="16" y="3"/>
                </a:lnTo>
                <a:lnTo>
                  <a:pt x="16" y="4"/>
                </a:lnTo>
                <a:lnTo>
                  <a:pt x="16" y="3"/>
                </a:lnTo>
                <a:lnTo>
                  <a:pt x="15" y="4"/>
                </a:lnTo>
                <a:lnTo>
                  <a:pt x="10" y="3"/>
                </a:lnTo>
                <a:lnTo>
                  <a:pt x="9" y="4"/>
                </a:lnTo>
                <a:lnTo>
                  <a:pt x="7" y="5"/>
                </a:lnTo>
                <a:lnTo>
                  <a:pt x="6" y="6"/>
                </a:lnTo>
                <a:lnTo>
                  <a:pt x="6" y="9"/>
                </a:lnTo>
                <a:lnTo>
                  <a:pt x="10" y="3"/>
                </a:lnTo>
                <a:lnTo>
                  <a:pt x="0" y="1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25" name="Freeform 380"/>
          <p:cNvSpPr>
            <a:spLocks/>
          </p:cNvSpPr>
          <p:nvPr/>
        </p:nvSpPr>
        <p:spPr bwMode="auto">
          <a:xfrm>
            <a:off x="6116638" y="2478088"/>
            <a:ext cx="6350" cy="6350"/>
          </a:xfrm>
          <a:custGeom>
            <a:avLst/>
            <a:gdLst>
              <a:gd name="T0" fmla="*/ 0 w 13"/>
              <a:gd name="T1" fmla="*/ 2147483646 h 10"/>
              <a:gd name="T2" fmla="*/ 2147483646 w 13"/>
              <a:gd name="T3" fmla="*/ 2147483646 h 10"/>
              <a:gd name="T4" fmla="*/ 2147483646 w 13"/>
              <a:gd name="T5" fmla="*/ 2147483646 h 10"/>
              <a:gd name="T6" fmla="*/ 2147483646 w 13"/>
              <a:gd name="T7" fmla="*/ 2147483646 h 10"/>
              <a:gd name="T8" fmla="*/ 2147483646 w 13"/>
              <a:gd name="T9" fmla="*/ 2147483646 h 10"/>
              <a:gd name="T10" fmla="*/ 2147483646 w 13"/>
              <a:gd name="T11" fmla="*/ 2147483646 h 10"/>
              <a:gd name="T12" fmla="*/ 2147483646 w 13"/>
              <a:gd name="T13" fmla="*/ 2147483646 h 10"/>
              <a:gd name="T14" fmla="*/ 2147483646 w 13"/>
              <a:gd name="T15" fmla="*/ 2147483646 h 10"/>
              <a:gd name="T16" fmla="*/ 2147483646 w 13"/>
              <a:gd name="T17" fmla="*/ 2147483646 h 10"/>
              <a:gd name="T18" fmla="*/ 2147483646 w 13"/>
              <a:gd name="T19" fmla="*/ 2147483646 h 10"/>
              <a:gd name="T20" fmla="*/ 2147483646 w 13"/>
              <a:gd name="T21" fmla="*/ 0 h 10"/>
              <a:gd name="T22" fmla="*/ 0 w 13"/>
              <a:gd name="T23" fmla="*/ 2147483646 h 10"/>
              <a:gd name="T24" fmla="*/ 2147483646 w 13"/>
              <a:gd name="T25" fmla="*/ 2147483646 h 10"/>
              <a:gd name="T26" fmla="*/ 2147483646 w 13"/>
              <a:gd name="T27" fmla="*/ 2147483646 h 10"/>
              <a:gd name="T28" fmla="*/ 2147483646 w 13"/>
              <a:gd name="T29" fmla="*/ 2147483646 h 10"/>
              <a:gd name="T30" fmla="*/ 2147483646 w 13"/>
              <a:gd name="T31" fmla="*/ 2147483646 h 10"/>
              <a:gd name="T32" fmla="*/ 2147483646 w 13"/>
              <a:gd name="T33" fmla="*/ 2147483646 h 10"/>
              <a:gd name="T34" fmla="*/ 2147483646 w 13"/>
              <a:gd name="T35" fmla="*/ 2147483646 h 10"/>
              <a:gd name="T36" fmla="*/ 2147483646 w 13"/>
              <a:gd name="T37" fmla="*/ 0 h 1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3" h="10">
                <a:moveTo>
                  <a:pt x="0" y="10"/>
                </a:moveTo>
                <a:lnTo>
                  <a:pt x="2" y="9"/>
                </a:lnTo>
                <a:lnTo>
                  <a:pt x="5" y="7"/>
                </a:lnTo>
                <a:lnTo>
                  <a:pt x="5" y="6"/>
                </a:lnTo>
                <a:lnTo>
                  <a:pt x="6" y="6"/>
                </a:lnTo>
                <a:lnTo>
                  <a:pt x="6" y="5"/>
                </a:lnTo>
                <a:lnTo>
                  <a:pt x="7" y="5"/>
                </a:lnTo>
                <a:lnTo>
                  <a:pt x="7" y="4"/>
                </a:lnTo>
                <a:lnTo>
                  <a:pt x="8" y="4"/>
                </a:lnTo>
                <a:lnTo>
                  <a:pt x="11" y="1"/>
                </a:lnTo>
                <a:lnTo>
                  <a:pt x="12" y="0"/>
                </a:lnTo>
                <a:lnTo>
                  <a:pt x="0" y="10"/>
                </a:lnTo>
                <a:lnTo>
                  <a:pt x="8" y="7"/>
                </a:lnTo>
                <a:lnTo>
                  <a:pt x="8" y="6"/>
                </a:lnTo>
                <a:lnTo>
                  <a:pt x="11" y="5"/>
                </a:lnTo>
                <a:lnTo>
                  <a:pt x="12" y="5"/>
                </a:lnTo>
                <a:lnTo>
                  <a:pt x="13" y="4"/>
                </a:lnTo>
                <a:lnTo>
                  <a:pt x="13" y="7"/>
                </a:lnTo>
                <a:lnTo>
                  <a:pt x="12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26" name="Freeform 381"/>
          <p:cNvSpPr>
            <a:spLocks/>
          </p:cNvSpPr>
          <p:nvPr/>
        </p:nvSpPr>
        <p:spPr bwMode="auto">
          <a:xfrm>
            <a:off x="6172200" y="2501900"/>
            <a:ext cx="6350" cy="11113"/>
          </a:xfrm>
          <a:custGeom>
            <a:avLst/>
            <a:gdLst>
              <a:gd name="T0" fmla="*/ 0 w 11"/>
              <a:gd name="T1" fmla="*/ 0 h 19"/>
              <a:gd name="T2" fmla="*/ 2147483646 w 11"/>
              <a:gd name="T3" fmla="*/ 2147483646 h 19"/>
              <a:gd name="T4" fmla="*/ 2147483646 w 11"/>
              <a:gd name="T5" fmla="*/ 2147483646 h 19"/>
              <a:gd name="T6" fmla="*/ 2147483646 w 11"/>
              <a:gd name="T7" fmla="*/ 2147483646 h 19"/>
              <a:gd name="T8" fmla="*/ 2147483646 w 11"/>
              <a:gd name="T9" fmla="*/ 2147483646 h 19"/>
              <a:gd name="T10" fmla="*/ 2147483646 w 11"/>
              <a:gd name="T11" fmla="*/ 2147483646 h 19"/>
              <a:gd name="T12" fmla="*/ 2147483646 w 11"/>
              <a:gd name="T13" fmla="*/ 2147483646 h 19"/>
              <a:gd name="T14" fmla="*/ 2147483646 w 11"/>
              <a:gd name="T15" fmla="*/ 2147483646 h 19"/>
              <a:gd name="T16" fmla="*/ 2147483646 w 11"/>
              <a:gd name="T17" fmla="*/ 2147483646 h 19"/>
              <a:gd name="T18" fmla="*/ 2147483646 w 11"/>
              <a:gd name="T19" fmla="*/ 2147483646 h 19"/>
              <a:gd name="T20" fmla="*/ 2147483646 w 11"/>
              <a:gd name="T21" fmla="*/ 2147483646 h 19"/>
              <a:gd name="T22" fmla="*/ 2147483646 w 11"/>
              <a:gd name="T23" fmla="*/ 2147483646 h 19"/>
              <a:gd name="T24" fmla="*/ 2147483646 w 11"/>
              <a:gd name="T25" fmla="*/ 2147483646 h 19"/>
              <a:gd name="T26" fmla="*/ 2147483646 w 11"/>
              <a:gd name="T27" fmla="*/ 2147483646 h 19"/>
              <a:gd name="T28" fmla="*/ 2147483646 w 11"/>
              <a:gd name="T29" fmla="*/ 2147483646 h 19"/>
              <a:gd name="T30" fmla="*/ 2147483646 w 11"/>
              <a:gd name="T31" fmla="*/ 2147483646 h 19"/>
              <a:gd name="T32" fmla="*/ 2147483646 w 11"/>
              <a:gd name="T33" fmla="*/ 2147483646 h 19"/>
              <a:gd name="T34" fmla="*/ 2147483646 w 11"/>
              <a:gd name="T35" fmla="*/ 2147483646 h 19"/>
              <a:gd name="T36" fmla="*/ 2147483646 w 11"/>
              <a:gd name="T37" fmla="*/ 2147483646 h 19"/>
              <a:gd name="T38" fmla="*/ 2147483646 w 11"/>
              <a:gd name="T39" fmla="*/ 2147483646 h 19"/>
              <a:gd name="T40" fmla="*/ 2147483646 w 11"/>
              <a:gd name="T41" fmla="*/ 2147483646 h 19"/>
              <a:gd name="T42" fmla="*/ 2147483646 w 11"/>
              <a:gd name="T43" fmla="*/ 2147483646 h 19"/>
              <a:gd name="T44" fmla="*/ 0 w 11"/>
              <a:gd name="T45" fmla="*/ 2147483646 h 1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1" h="19">
                <a:moveTo>
                  <a:pt x="0" y="0"/>
                </a:moveTo>
                <a:lnTo>
                  <a:pt x="2" y="2"/>
                </a:lnTo>
                <a:lnTo>
                  <a:pt x="3" y="3"/>
                </a:lnTo>
                <a:lnTo>
                  <a:pt x="3" y="6"/>
                </a:lnTo>
                <a:lnTo>
                  <a:pt x="5" y="7"/>
                </a:lnTo>
                <a:lnTo>
                  <a:pt x="5" y="8"/>
                </a:lnTo>
                <a:lnTo>
                  <a:pt x="6" y="10"/>
                </a:lnTo>
                <a:lnTo>
                  <a:pt x="6" y="11"/>
                </a:lnTo>
                <a:lnTo>
                  <a:pt x="8" y="12"/>
                </a:lnTo>
                <a:lnTo>
                  <a:pt x="8" y="13"/>
                </a:lnTo>
                <a:lnTo>
                  <a:pt x="8" y="15"/>
                </a:lnTo>
                <a:lnTo>
                  <a:pt x="9" y="17"/>
                </a:lnTo>
                <a:lnTo>
                  <a:pt x="9" y="18"/>
                </a:lnTo>
                <a:lnTo>
                  <a:pt x="11" y="19"/>
                </a:lnTo>
                <a:lnTo>
                  <a:pt x="5" y="19"/>
                </a:lnTo>
                <a:lnTo>
                  <a:pt x="5" y="18"/>
                </a:lnTo>
                <a:lnTo>
                  <a:pt x="3" y="18"/>
                </a:lnTo>
                <a:lnTo>
                  <a:pt x="3" y="17"/>
                </a:lnTo>
                <a:lnTo>
                  <a:pt x="3" y="15"/>
                </a:lnTo>
                <a:lnTo>
                  <a:pt x="2" y="15"/>
                </a:lnTo>
                <a:lnTo>
                  <a:pt x="2" y="13"/>
                </a:lnTo>
                <a:lnTo>
                  <a:pt x="2" y="12"/>
                </a:lnTo>
                <a:lnTo>
                  <a:pt x="0" y="1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27" name="Freeform 382"/>
          <p:cNvSpPr>
            <a:spLocks/>
          </p:cNvSpPr>
          <p:nvPr/>
        </p:nvSpPr>
        <p:spPr bwMode="auto">
          <a:xfrm>
            <a:off x="6175375" y="2501900"/>
            <a:ext cx="14288" cy="44450"/>
          </a:xfrm>
          <a:custGeom>
            <a:avLst/>
            <a:gdLst>
              <a:gd name="T0" fmla="*/ 2147483646 w 28"/>
              <a:gd name="T1" fmla="*/ 2147483646 h 83"/>
              <a:gd name="T2" fmla="*/ 2147483646 w 28"/>
              <a:gd name="T3" fmla="*/ 2147483646 h 83"/>
              <a:gd name="T4" fmla="*/ 2147483646 w 28"/>
              <a:gd name="T5" fmla="*/ 2147483646 h 83"/>
              <a:gd name="T6" fmla="*/ 2147483646 w 28"/>
              <a:gd name="T7" fmla="*/ 2147483646 h 83"/>
              <a:gd name="T8" fmla="*/ 2147483646 w 28"/>
              <a:gd name="T9" fmla="*/ 2147483646 h 83"/>
              <a:gd name="T10" fmla="*/ 2147483646 w 28"/>
              <a:gd name="T11" fmla="*/ 2147483646 h 83"/>
              <a:gd name="T12" fmla="*/ 2147483646 w 28"/>
              <a:gd name="T13" fmla="*/ 2147483646 h 83"/>
              <a:gd name="T14" fmla="*/ 2147483646 w 28"/>
              <a:gd name="T15" fmla="*/ 2147483646 h 83"/>
              <a:gd name="T16" fmla="*/ 2147483646 w 28"/>
              <a:gd name="T17" fmla="*/ 2147483646 h 83"/>
              <a:gd name="T18" fmla="*/ 2147483646 w 28"/>
              <a:gd name="T19" fmla="*/ 2147483646 h 83"/>
              <a:gd name="T20" fmla="*/ 2147483646 w 28"/>
              <a:gd name="T21" fmla="*/ 2147483646 h 83"/>
              <a:gd name="T22" fmla="*/ 2147483646 w 28"/>
              <a:gd name="T23" fmla="*/ 2147483646 h 83"/>
              <a:gd name="T24" fmla="*/ 2147483646 w 28"/>
              <a:gd name="T25" fmla="*/ 2147483646 h 83"/>
              <a:gd name="T26" fmla="*/ 2147483646 w 28"/>
              <a:gd name="T27" fmla="*/ 2147483646 h 83"/>
              <a:gd name="T28" fmla="*/ 2147483646 w 28"/>
              <a:gd name="T29" fmla="*/ 2147483646 h 83"/>
              <a:gd name="T30" fmla="*/ 2147483646 w 28"/>
              <a:gd name="T31" fmla="*/ 2147483646 h 83"/>
              <a:gd name="T32" fmla="*/ 2147483646 w 28"/>
              <a:gd name="T33" fmla="*/ 2147483646 h 83"/>
              <a:gd name="T34" fmla="*/ 2147483646 w 28"/>
              <a:gd name="T35" fmla="*/ 2147483646 h 83"/>
              <a:gd name="T36" fmla="*/ 2147483646 w 28"/>
              <a:gd name="T37" fmla="*/ 2147483646 h 83"/>
              <a:gd name="T38" fmla="*/ 2147483646 w 28"/>
              <a:gd name="T39" fmla="*/ 2147483646 h 83"/>
              <a:gd name="T40" fmla="*/ 2147483646 w 28"/>
              <a:gd name="T41" fmla="*/ 2147483646 h 83"/>
              <a:gd name="T42" fmla="*/ 2147483646 w 28"/>
              <a:gd name="T43" fmla="*/ 2147483646 h 83"/>
              <a:gd name="T44" fmla="*/ 2147483646 w 28"/>
              <a:gd name="T45" fmla="*/ 2147483646 h 83"/>
              <a:gd name="T46" fmla="*/ 2147483646 w 28"/>
              <a:gd name="T47" fmla="*/ 2147483646 h 83"/>
              <a:gd name="T48" fmla="*/ 2147483646 w 28"/>
              <a:gd name="T49" fmla="*/ 2147483646 h 83"/>
              <a:gd name="T50" fmla="*/ 2147483646 w 28"/>
              <a:gd name="T51" fmla="*/ 2147483646 h 83"/>
              <a:gd name="T52" fmla="*/ 2147483646 w 28"/>
              <a:gd name="T53" fmla="*/ 2147483646 h 83"/>
              <a:gd name="T54" fmla="*/ 2147483646 w 28"/>
              <a:gd name="T55" fmla="*/ 2147483646 h 83"/>
              <a:gd name="T56" fmla="*/ 2147483646 w 28"/>
              <a:gd name="T57" fmla="*/ 2147483646 h 83"/>
              <a:gd name="T58" fmla="*/ 2147483646 w 28"/>
              <a:gd name="T59" fmla="*/ 2147483646 h 83"/>
              <a:gd name="T60" fmla="*/ 2147483646 w 28"/>
              <a:gd name="T61" fmla="*/ 2147483646 h 83"/>
              <a:gd name="T62" fmla="*/ 2147483646 w 28"/>
              <a:gd name="T63" fmla="*/ 2147483646 h 83"/>
              <a:gd name="T64" fmla="*/ 2147483646 w 28"/>
              <a:gd name="T65" fmla="*/ 2147483646 h 83"/>
              <a:gd name="T66" fmla="*/ 2147483646 w 28"/>
              <a:gd name="T67" fmla="*/ 2147483646 h 83"/>
              <a:gd name="T68" fmla="*/ 0 w 28"/>
              <a:gd name="T69" fmla="*/ 2147483646 h 83"/>
              <a:gd name="T70" fmla="*/ 2147483646 w 28"/>
              <a:gd name="T71" fmla="*/ 2147483646 h 83"/>
              <a:gd name="T72" fmla="*/ 2147483646 w 28"/>
              <a:gd name="T73" fmla="*/ 2147483646 h 83"/>
              <a:gd name="T74" fmla="*/ 2147483646 w 28"/>
              <a:gd name="T75" fmla="*/ 2147483646 h 83"/>
              <a:gd name="T76" fmla="*/ 2147483646 w 28"/>
              <a:gd name="T77" fmla="*/ 2147483646 h 83"/>
              <a:gd name="T78" fmla="*/ 2147483646 w 28"/>
              <a:gd name="T79" fmla="*/ 2147483646 h 83"/>
              <a:gd name="T80" fmla="*/ 2147483646 w 28"/>
              <a:gd name="T81" fmla="*/ 2147483646 h 83"/>
              <a:gd name="T82" fmla="*/ 2147483646 w 28"/>
              <a:gd name="T83" fmla="*/ 2147483646 h 83"/>
              <a:gd name="T84" fmla="*/ 2147483646 w 28"/>
              <a:gd name="T85" fmla="*/ 2147483646 h 83"/>
              <a:gd name="T86" fmla="*/ 2147483646 w 28"/>
              <a:gd name="T87" fmla="*/ 2147483646 h 83"/>
              <a:gd name="T88" fmla="*/ 2147483646 w 28"/>
              <a:gd name="T89" fmla="*/ 2147483646 h 83"/>
              <a:gd name="T90" fmla="*/ 2147483646 w 28"/>
              <a:gd name="T91" fmla="*/ 2147483646 h 83"/>
              <a:gd name="T92" fmla="*/ 2147483646 w 28"/>
              <a:gd name="T93" fmla="*/ 2147483646 h 83"/>
              <a:gd name="T94" fmla="*/ 2147483646 w 28"/>
              <a:gd name="T95" fmla="*/ 2147483646 h 83"/>
              <a:gd name="T96" fmla="*/ 2147483646 w 28"/>
              <a:gd name="T97" fmla="*/ 2147483646 h 83"/>
              <a:gd name="T98" fmla="*/ 2147483646 w 28"/>
              <a:gd name="T99" fmla="*/ 2147483646 h 83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28" h="83">
                <a:moveTo>
                  <a:pt x="18" y="12"/>
                </a:moveTo>
                <a:lnTo>
                  <a:pt x="18" y="11"/>
                </a:lnTo>
                <a:lnTo>
                  <a:pt x="15" y="9"/>
                </a:lnTo>
                <a:lnTo>
                  <a:pt x="15" y="8"/>
                </a:lnTo>
                <a:lnTo>
                  <a:pt x="15" y="7"/>
                </a:lnTo>
                <a:lnTo>
                  <a:pt x="14" y="4"/>
                </a:lnTo>
                <a:lnTo>
                  <a:pt x="14" y="3"/>
                </a:lnTo>
                <a:lnTo>
                  <a:pt x="14" y="1"/>
                </a:lnTo>
                <a:lnTo>
                  <a:pt x="13" y="0"/>
                </a:lnTo>
                <a:lnTo>
                  <a:pt x="14" y="0"/>
                </a:lnTo>
                <a:lnTo>
                  <a:pt x="14" y="1"/>
                </a:lnTo>
                <a:lnTo>
                  <a:pt x="15" y="3"/>
                </a:lnTo>
                <a:lnTo>
                  <a:pt x="15" y="4"/>
                </a:lnTo>
                <a:lnTo>
                  <a:pt x="15" y="7"/>
                </a:lnTo>
                <a:lnTo>
                  <a:pt x="18" y="8"/>
                </a:lnTo>
                <a:lnTo>
                  <a:pt x="18" y="9"/>
                </a:lnTo>
                <a:lnTo>
                  <a:pt x="18" y="11"/>
                </a:lnTo>
                <a:lnTo>
                  <a:pt x="19" y="12"/>
                </a:lnTo>
                <a:lnTo>
                  <a:pt x="19" y="13"/>
                </a:lnTo>
                <a:lnTo>
                  <a:pt x="19" y="14"/>
                </a:lnTo>
                <a:lnTo>
                  <a:pt x="18" y="13"/>
                </a:lnTo>
                <a:lnTo>
                  <a:pt x="18" y="12"/>
                </a:lnTo>
                <a:lnTo>
                  <a:pt x="19" y="14"/>
                </a:lnTo>
                <a:lnTo>
                  <a:pt x="20" y="16"/>
                </a:lnTo>
                <a:lnTo>
                  <a:pt x="20" y="18"/>
                </a:lnTo>
                <a:lnTo>
                  <a:pt x="20" y="19"/>
                </a:lnTo>
                <a:lnTo>
                  <a:pt x="19" y="18"/>
                </a:lnTo>
                <a:lnTo>
                  <a:pt x="19" y="16"/>
                </a:lnTo>
                <a:lnTo>
                  <a:pt x="19" y="14"/>
                </a:lnTo>
                <a:lnTo>
                  <a:pt x="20" y="19"/>
                </a:lnTo>
                <a:lnTo>
                  <a:pt x="21" y="21"/>
                </a:lnTo>
                <a:lnTo>
                  <a:pt x="21" y="23"/>
                </a:lnTo>
                <a:lnTo>
                  <a:pt x="21" y="24"/>
                </a:lnTo>
                <a:lnTo>
                  <a:pt x="20" y="23"/>
                </a:lnTo>
                <a:lnTo>
                  <a:pt x="20" y="21"/>
                </a:lnTo>
                <a:lnTo>
                  <a:pt x="20" y="20"/>
                </a:lnTo>
                <a:lnTo>
                  <a:pt x="20" y="19"/>
                </a:lnTo>
                <a:lnTo>
                  <a:pt x="21" y="24"/>
                </a:lnTo>
                <a:lnTo>
                  <a:pt x="21" y="25"/>
                </a:lnTo>
                <a:lnTo>
                  <a:pt x="21" y="24"/>
                </a:lnTo>
                <a:lnTo>
                  <a:pt x="21" y="25"/>
                </a:lnTo>
                <a:lnTo>
                  <a:pt x="24" y="26"/>
                </a:lnTo>
                <a:lnTo>
                  <a:pt x="24" y="29"/>
                </a:lnTo>
                <a:lnTo>
                  <a:pt x="24" y="32"/>
                </a:lnTo>
                <a:lnTo>
                  <a:pt x="21" y="31"/>
                </a:lnTo>
                <a:lnTo>
                  <a:pt x="21" y="26"/>
                </a:lnTo>
                <a:lnTo>
                  <a:pt x="21" y="25"/>
                </a:lnTo>
                <a:lnTo>
                  <a:pt x="24" y="32"/>
                </a:lnTo>
                <a:lnTo>
                  <a:pt x="24" y="33"/>
                </a:lnTo>
                <a:lnTo>
                  <a:pt x="24" y="32"/>
                </a:lnTo>
                <a:lnTo>
                  <a:pt x="24" y="33"/>
                </a:lnTo>
                <a:lnTo>
                  <a:pt x="26" y="34"/>
                </a:lnTo>
                <a:lnTo>
                  <a:pt x="26" y="36"/>
                </a:lnTo>
                <a:lnTo>
                  <a:pt x="26" y="37"/>
                </a:lnTo>
                <a:lnTo>
                  <a:pt x="26" y="39"/>
                </a:lnTo>
                <a:lnTo>
                  <a:pt x="26" y="41"/>
                </a:lnTo>
                <a:lnTo>
                  <a:pt x="26" y="38"/>
                </a:lnTo>
                <a:lnTo>
                  <a:pt x="24" y="37"/>
                </a:lnTo>
                <a:lnTo>
                  <a:pt x="24" y="36"/>
                </a:lnTo>
                <a:lnTo>
                  <a:pt x="24" y="34"/>
                </a:lnTo>
                <a:lnTo>
                  <a:pt x="24" y="33"/>
                </a:lnTo>
                <a:lnTo>
                  <a:pt x="26" y="41"/>
                </a:lnTo>
                <a:lnTo>
                  <a:pt x="26" y="43"/>
                </a:lnTo>
                <a:lnTo>
                  <a:pt x="26" y="41"/>
                </a:lnTo>
                <a:lnTo>
                  <a:pt x="26" y="43"/>
                </a:lnTo>
                <a:lnTo>
                  <a:pt x="27" y="44"/>
                </a:lnTo>
                <a:lnTo>
                  <a:pt x="27" y="46"/>
                </a:lnTo>
                <a:lnTo>
                  <a:pt x="27" y="48"/>
                </a:lnTo>
                <a:lnTo>
                  <a:pt x="27" y="49"/>
                </a:lnTo>
                <a:lnTo>
                  <a:pt x="27" y="50"/>
                </a:lnTo>
                <a:lnTo>
                  <a:pt x="26" y="49"/>
                </a:lnTo>
                <a:lnTo>
                  <a:pt x="26" y="46"/>
                </a:lnTo>
                <a:lnTo>
                  <a:pt x="26" y="45"/>
                </a:lnTo>
                <a:lnTo>
                  <a:pt x="26" y="44"/>
                </a:lnTo>
                <a:lnTo>
                  <a:pt x="26" y="43"/>
                </a:lnTo>
                <a:lnTo>
                  <a:pt x="27" y="50"/>
                </a:lnTo>
                <a:lnTo>
                  <a:pt x="27" y="53"/>
                </a:lnTo>
                <a:lnTo>
                  <a:pt x="27" y="52"/>
                </a:lnTo>
                <a:lnTo>
                  <a:pt x="27" y="50"/>
                </a:lnTo>
                <a:lnTo>
                  <a:pt x="27" y="53"/>
                </a:lnTo>
                <a:lnTo>
                  <a:pt x="27" y="57"/>
                </a:lnTo>
                <a:lnTo>
                  <a:pt x="27" y="56"/>
                </a:lnTo>
                <a:lnTo>
                  <a:pt x="27" y="53"/>
                </a:lnTo>
                <a:lnTo>
                  <a:pt x="27" y="57"/>
                </a:lnTo>
                <a:lnTo>
                  <a:pt x="27" y="58"/>
                </a:lnTo>
                <a:lnTo>
                  <a:pt x="27" y="57"/>
                </a:lnTo>
                <a:lnTo>
                  <a:pt x="27" y="58"/>
                </a:lnTo>
                <a:lnTo>
                  <a:pt x="28" y="61"/>
                </a:lnTo>
                <a:lnTo>
                  <a:pt x="28" y="62"/>
                </a:lnTo>
                <a:lnTo>
                  <a:pt x="28" y="64"/>
                </a:lnTo>
                <a:lnTo>
                  <a:pt x="28" y="66"/>
                </a:lnTo>
                <a:lnTo>
                  <a:pt x="28" y="68"/>
                </a:lnTo>
                <a:lnTo>
                  <a:pt x="28" y="69"/>
                </a:lnTo>
                <a:lnTo>
                  <a:pt x="28" y="71"/>
                </a:lnTo>
                <a:lnTo>
                  <a:pt x="28" y="72"/>
                </a:lnTo>
                <a:lnTo>
                  <a:pt x="28" y="74"/>
                </a:lnTo>
                <a:lnTo>
                  <a:pt x="28" y="77"/>
                </a:lnTo>
                <a:lnTo>
                  <a:pt x="28" y="78"/>
                </a:lnTo>
                <a:lnTo>
                  <a:pt x="27" y="78"/>
                </a:lnTo>
                <a:lnTo>
                  <a:pt x="27" y="77"/>
                </a:lnTo>
                <a:lnTo>
                  <a:pt x="27" y="76"/>
                </a:lnTo>
                <a:lnTo>
                  <a:pt x="27" y="72"/>
                </a:lnTo>
                <a:lnTo>
                  <a:pt x="27" y="71"/>
                </a:lnTo>
                <a:lnTo>
                  <a:pt x="27" y="70"/>
                </a:lnTo>
                <a:lnTo>
                  <a:pt x="27" y="69"/>
                </a:lnTo>
                <a:lnTo>
                  <a:pt x="27" y="66"/>
                </a:lnTo>
                <a:lnTo>
                  <a:pt x="27" y="65"/>
                </a:lnTo>
                <a:lnTo>
                  <a:pt x="27" y="64"/>
                </a:lnTo>
                <a:lnTo>
                  <a:pt x="27" y="61"/>
                </a:lnTo>
                <a:lnTo>
                  <a:pt x="27" y="59"/>
                </a:lnTo>
                <a:lnTo>
                  <a:pt x="27" y="58"/>
                </a:lnTo>
                <a:lnTo>
                  <a:pt x="15" y="58"/>
                </a:lnTo>
                <a:lnTo>
                  <a:pt x="14" y="57"/>
                </a:lnTo>
                <a:lnTo>
                  <a:pt x="12" y="58"/>
                </a:lnTo>
                <a:lnTo>
                  <a:pt x="8" y="57"/>
                </a:lnTo>
                <a:lnTo>
                  <a:pt x="8" y="56"/>
                </a:lnTo>
                <a:lnTo>
                  <a:pt x="8" y="53"/>
                </a:lnTo>
                <a:lnTo>
                  <a:pt x="8" y="52"/>
                </a:lnTo>
                <a:lnTo>
                  <a:pt x="8" y="50"/>
                </a:lnTo>
                <a:lnTo>
                  <a:pt x="8" y="49"/>
                </a:lnTo>
                <a:lnTo>
                  <a:pt x="8" y="48"/>
                </a:lnTo>
                <a:lnTo>
                  <a:pt x="7" y="46"/>
                </a:lnTo>
                <a:lnTo>
                  <a:pt x="7" y="45"/>
                </a:lnTo>
                <a:lnTo>
                  <a:pt x="7" y="44"/>
                </a:lnTo>
                <a:lnTo>
                  <a:pt x="7" y="43"/>
                </a:lnTo>
                <a:lnTo>
                  <a:pt x="7" y="41"/>
                </a:lnTo>
                <a:lnTo>
                  <a:pt x="6" y="39"/>
                </a:lnTo>
                <a:lnTo>
                  <a:pt x="6" y="38"/>
                </a:lnTo>
                <a:lnTo>
                  <a:pt x="6" y="37"/>
                </a:lnTo>
                <a:lnTo>
                  <a:pt x="6" y="36"/>
                </a:lnTo>
                <a:lnTo>
                  <a:pt x="4" y="34"/>
                </a:lnTo>
                <a:lnTo>
                  <a:pt x="4" y="33"/>
                </a:lnTo>
                <a:lnTo>
                  <a:pt x="4" y="32"/>
                </a:lnTo>
                <a:lnTo>
                  <a:pt x="3" y="31"/>
                </a:lnTo>
                <a:lnTo>
                  <a:pt x="3" y="29"/>
                </a:lnTo>
                <a:lnTo>
                  <a:pt x="3" y="26"/>
                </a:lnTo>
                <a:lnTo>
                  <a:pt x="3" y="25"/>
                </a:lnTo>
                <a:lnTo>
                  <a:pt x="1" y="24"/>
                </a:lnTo>
                <a:lnTo>
                  <a:pt x="1" y="23"/>
                </a:lnTo>
                <a:lnTo>
                  <a:pt x="0" y="21"/>
                </a:lnTo>
                <a:lnTo>
                  <a:pt x="0" y="20"/>
                </a:lnTo>
                <a:lnTo>
                  <a:pt x="6" y="20"/>
                </a:lnTo>
                <a:lnTo>
                  <a:pt x="6" y="21"/>
                </a:lnTo>
                <a:lnTo>
                  <a:pt x="6" y="23"/>
                </a:lnTo>
                <a:lnTo>
                  <a:pt x="7" y="24"/>
                </a:lnTo>
                <a:lnTo>
                  <a:pt x="7" y="25"/>
                </a:lnTo>
                <a:lnTo>
                  <a:pt x="7" y="26"/>
                </a:lnTo>
                <a:lnTo>
                  <a:pt x="8" y="26"/>
                </a:lnTo>
                <a:lnTo>
                  <a:pt x="8" y="29"/>
                </a:lnTo>
                <a:lnTo>
                  <a:pt x="8" y="31"/>
                </a:lnTo>
                <a:lnTo>
                  <a:pt x="8" y="32"/>
                </a:lnTo>
                <a:lnTo>
                  <a:pt x="12" y="33"/>
                </a:lnTo>
                <a:lnTo>
                  <a:pt x="12" y="34"/>
                </a:lnTo>
                <a:lnTo>
                  <a:pt x="12" y="36"/>
                </a:lnTo>
                <a:lnTo>
                  <a:pt x="12" y="37"/>
                </a:lnTo>
                <a:lnTo>
                  <a:pt x="12" y="38"/>
                </a:lnTo>
                <a:lnTo>
                  <a:pt x="13" y="39"/>
                </a:lnTo>
                <a:lnTo>
                  <a:pt x="13" y="41"/>
                </a:lnTo>
                <a:lnTo>
                  <a:pt x="13" y="43"/>
                </a:lnTo>
                <a:lnTo>
                  <a:pt x="13" y="44"/>
                </a:lnTo>
                <a:lnTo>
                  <a:pt x="13" y="45"/>
                </a:lnTo>
                <a:lnTo>
                  <a:pt x="14" y="46"/>
                </a:lnTo>
                <a:lnTo>
                  <a:pt x="14" y="48"/>
                </a:lnTo>
                <a:lnTo>
                  <a:pt x="14" y="49"/>
                </a:lnTo>
                <a:lnTo>
                  <a:pt x="14" y="52"/>
                </a:lnTo>
                <a:lnTo>
                  <a:pt x="14" y="53"/>
                </a:lnTo>
                <a:lnTo>
                  <a:pt x="14" y="56"/>
                </a:lnTo>
                <a:lnTo>
                  <a:pt x="14" y="57"/>
                </a:lnTo>
                <a:lnTo>
                  <a:pt x="15" y="58"/>
                </a:lnTo>
                <a:lnTo>
                  <a:pt x="15" y="59"/>
                </a:lnTo>
                <a:lnTo>
                  <a:pt x="15" y="61"/>
                </a:lnTo>
                <a:lnTo>
                  <a:pt x="15" y="62"/>
                </a:lnTo>
                <a:lnTo>
                  <a:pt x="15" y="64"/>
                </a:lnTo>
                <a:lnTo>
                  <a:pt x="15" y="66"/>
                </a:lnTo>
                <a:lnTo>
                  <a:pt x="15" y="68"/>
                </a:lnTo>
                <a:lnTo>
                  <a:pt x="15" y="69"/>
                </a:lnTo>
                <a:lnTo>
                  <a:pt x="15" y="70"/>
                </a:lnTo>
                <a:lnTo>
                  <a:pt x="15" y="71"/>
                </a:lnTo>
                <a:lnTo>
                  <a:pt x="15" y="72"/>
                </a:lnTo>
                <a:lnTo>
                  <a:pt x="15" y="74"/>
                </a:lnTo>
                <a:lnTo>
                  <a:pt x="15" y="77"/>
                </a:lnTo>
                <a:lnTo>
                  <a:pt x="15" y="78"/>
                </a:lnTo>
                <a:lnTo>
                  <a:pt x="15" y="80"/>
                </a:lnTo>
                <a:lnTo>
                  <a:pt x="15" y="82"/>
                </a:lnTo>
                <a:lnTo>
                  <a:pt x="15" y="83"/>
                </a:lnTo>
                <a:lnTo>
                  <a:pt x="13" y="83"/>
                </a:lnTo>
                <a:lnTo>
                  <a:pt x="13" y="82"/>
                </a:lnTo>
                <a:lnTo>
                  <a:pt x="13" y="80"/>
                </a:lnTo>
                <a:lnTo>
                  <a:pt x="13" y="78"/>
                </a:lnTo>
                <a:lnTo>
                  <a:pt x="13" y="77"/>
                </a:lnTo>
                <a:lnTo>
                  <a:pt x="12" y="76"/>
                </a:lnTo>
                <a:lnTo>
                  <a:pt x="12" y="74"/>
                </a:lnTo>
                <a:lnTo>
                  <a:pt x="12" y="71"/>
                </a:lnTo>
                <a:lnTo>
                  <a:pt x="12" y="70"/>
                </a:lnTo>
                <a:lnTo>
                  <a:pt x="12" y="69"/>
                </a:lnTo>
                <a:lnTo>
                  <a:pt x="12" y="68"/>
                </a:lnTo>
                <a:lnTo>
                  <a:pt x="12" y="66"/>
                </a:lnTo>
                <a:lnTo>
                  <a:pt x="12" y="65"/>
                </a:lnTo>
                <a:lnTo>
                  <a:pt x="12" y="64"/>
                </a:lnTo>
                <a:lnTo>
                  <a:pt x="12" y="62"/>
                </a:lnTo>
                <a:lnTo>
                  <a:pt x="12" y="61"/>
                </a:lnTo>
                <a:lnTo>
                  <a:pt x="12" y="59"/>
                </a:lnTo>
                <a:lnTo>
                  <a:pt x="12" y="5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28" name="Freeform 383"/>
          <p:cNvSpPr>
            <a:spLocks/>
          </p:cNvSpPr>
          <p:nvPr/>
        </p:nvSpPr>
        <p:spPr bwMode="auto">
          <a:xfrm>
            <a:off x="6189663" y="2543175"/>
            <a:ext cx="1587" cy="3175"/>
          </a:xfrm>
          <a:custGeom>
            <a:avLst/>
            <a:gdLst>
              <a:gd name="T0" fmla="*/ 0 w 1"/>
              <a:gd name="T1" fmla="*/ 0 h 5"/>
              <a:gd name="T2" fmla="*/ 0 w 1"/>
              <a:gd name="T3" fmla="*/ 2147483646 h 5"/>
              <a:gd name="T4" fmla="*/ 0 w 1"/>
              <a:gd name="T5" fmla="*/ 2147483646 h 5"/>
              <a:gd name="T6" fmla="*/ 2147483646 w 1"/>
              <a:gd name="T7" fmla="*/ 2147483646 h 5"/>
              <a:gd name="T8" fmla="*/ 2147483646 w 1"/>
              <a:gd name="T9" fmla="*/ 2147483646 h 5"/>
              <a:gd name="T10" fmla="*/ 2147483646 w 1"/>
              <a:gd name="T11" fmla="*/ 0 h 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5">
                <a:moveTo>
                  <a:pt x="0" y="0"/>
                </a:moveTo>
                <a:lnTo>
                  <a:pt x="0" y="4"/>
                </a:lnTo>
                <a:lnTo>
                  <a:pt x="0" y="5"/>
                </a:lnTo>
                <a:lnTo>
                  <a:pt x="1" y="5"/>
                </a:lnTo>
                <a:lnTo>
                  <a:pt x="1" y="2"/>
                </a:lnTo>
                <a:lnTo>
                  <a:pt x="1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29" name="Freeform 384"/>
          <p:cNvSpPr>
            <a:spLocks/>
          </p:cNvSpPr>
          <p:nvPr/>
        </p:nvSpPr>
        <p:spPr bwMode="auto">
          <a:xfrm>
            <a:off x="6186488" y="2513013"/>
            <a:ext cx="1587" cy="1587"/>
          </a:xfrm>
          <a:custGeom>
            <a:avLst/>
            <a:gdLst>
              <a:gd name="T0" fmla="*/ 2147483646 w 1"/>
              <a:gd name="T1" fmla="*/ 2147483646 h 3"/>
              <a:gd name="T2" fmla="*/ 2147483646 w 1"/>
              <a:gd name="T3" fmla="*/ 2147483646 h 3"/>
              <a:gd name="T4" fmla="*/ 0 w 1"/>
              <a:gd name="T5" fmla="*/ 2147483646 h 3"/>
              <a:gd name="T6" fmla="*/ 0 w 1"/>
              <a:gd name="T7" fmla="*/ 0 h 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" h="3">
                <a:moveTo>
                  <a:pt x="1" y="3"/>
                </a:moveTo>
                <a:lnTo>
                  <a:pt x="1" y="1"/>
                </a:ln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30" name="Freeform 385"/>
          <p:cNvSpPr>
            <a:spLocks/>
          </p:cNvSpPr>
          <p:nvPr/>
        </p:nvSpPr>
        <p:spPr bwMode="auto">
          <a:xfrm>
            <a:off x="6167438" y="2501900"/>
            <a:ext cx="6350" cy="7938"/>
          </a:xfrm>
          <a:custGeom>
            <a:avLst/>
            <a:gdLst>
              <a:gd name="T0" fmla="*/ 2147483646 w 12"/>
              <a:gd name="T1" fmla="*/ 2147483646 h 14"/>
              <a:gd name="T2" fmla="*/ 2147483646 w 12"/>
              <a:gd name="T3" fmla="*/ 2147483646 h 14"/>
              <a:gd name="T4" fmla="*/ 2147483646 w 12"/>
              <a:gd name="T5" fmla="*/ 2147483646 h 14"/>
              <a:gd name="T6" fmla="*/ 2147483646 w 12"/>
              <a:gd name="T7" fmla="*/ 2147483646 h 14"/>
              <a:gd name="T8" fmla="*/ 2147483646 w 12"/>
              <a:gd name="T9" fmla="*/ 2147483646 h 14"/>
              <a:gd name="T10" fmla="*/ 2147483646 w 12"/>
              <a:gd name="T11" fmla="*/ 2147483646 h 14"/>
              <a:gd name="T12" fmla="*/ 2147483646 w 12"/>
              <a:gd name="T13" fmla="*/ 2147483646 h 14"/>
              <a:gd name="T14" fmla="*/ 2147483646 w 12"/>
              <a:gd name="T15" fmla="*/ 2147483646 h 14"/>
              <a:gd name="T16" fmla="*/ 2147483646 w 12"/>
              <a:gd name="T17" fmla="*/ 2147483646 h 14"/>
              <a:gd name="T18" fmla="*/ 2147483646 w 12"/>
              <a:gd name="T19" fmla="*/ 2147483646 h 14"/>
              <a:gd name="T20" fmla="*/ 2147483646 w 12"/>
              <a:gd name="T21" fmla="*/ 0 h 14"/>
              <a:gd name="T22" fmla="*/ 2147483646 w 12"/>
              <a:gd name="T23" fmla="*/ 2147483646 h 14"/>
              <a:gd name="T24" fmla="*/ 0 w 12"/>
              <a:gd name="T25" fmla="*/ 0 h 14"/>
              <a:gd name="T26" fmla="*/ 2147483646 w 12"/>
              <a:gd name="T27" fmla="*/ 2147483646 h 14"/>
              <a:gd name="T28" fmla="*/ 2147483646 w 12"/>
              <a:gd name="T29" fmla="*/ 2147483646 h 14"/>
              <a:gd name="T30" fmla="*/ 2147483646 w 12"/>
              <a:gd name="T31" fmla="*/ 2147483646 h 14"/>
              <a:gd name="T32" fmla="*/ 2147483646 w 12"/>
              <a:gd name="T33" fmla="*/ 2147483646 h 14"/>
              <a:gd name="T34" fmla="*/ 2147483646 w 12"/>
              <a:gd name="T35" fmla="*/ 2147483646 h 14"/>
              <a:gd name="T36" fmla="*/ 2147483646 w 12"/>
              <a:gd name="T37" fmla="*/ 2147483646 h 14"/>
              <a:gd name="T38" fmla="*/ 2147483646 w 12"/>
              <a:gd name="T39" fmla="*/ 2147483646 h 14"/>
              <a:gd name="T40" fmla="*/ 2147483646 w 12"/>
              <a:gd name="T41" fmla="*/ 2147483646 h 14"/>
              <a:gd name="T42" fmla="*/ 2147483646 w 12"/>
              <a:gd name="T43" fmla="*/ 2147483646 h 14"/>
              <a:gd name="T44" fmla="*/ 2147483646 w 12"/>
              <a:gd name="T45" fmla="*/ 2147483646 h 14"/>
              <a:gd name="T46" fmla="*/ 2147483646 w 12"/>
              <a:gd name="T47" fmla="*/ 2147483646 h 14"/>
              <a:gd name="T48" fmla="*/ 2147483646 w 12"/>
              <a:gd name="T49" fmla="*/ 0 h 1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2" h="14">
                <a:moveTo>
                  <a:pt x="10" y="11"/>
                </a:moveTo>
                <a:lnTo>
                  <a:pt x="7" y="11"/>
                </a:lnTo>
                <a:lnTo>
                  <a:pt x="7" y="9"/>
                </a:lnTo>
                <a:lnTo>
                  <a:pt x="7" y="8"/>
                </a:lnTo>
                <a:lnTo>
                  <a:pt x="6" y="8"/>
                </a:lnTo>
                <a:lnTo>
                  <a:pt x="6" y="7"/>
                </a:lnTo>
                <a:lnTo>
                  <a:pt x="5" y="4"/>
                </a:lnTo>
                <a:lnTo>
                  <a:pt x="5" y="3"/>
                </a:lnTo>
                <a:lnTo>
                  <a:pt x="4" y="3"/>
                </a:lnTo>
                <a:lnTo>
                  <a:pt x="4" y="1"/>
                </a:lnTo>
                <a:lnTo>
                  <a:pt x="1" y="0"/>
                </a:lnTo>
                <a:lnTo>
                  <a:pt x="1" y="1"/>
                </a:lnTo>
                <a:lnTo>
                  <a:pt x="0" y="0"/>
                </a:lnTo>
                <a:lnTo>
                  <a:pt x="1" y="1"/>
                </a:lnTo>
                <a:lnTo>
                  <a:pt x="4" y="3"/>
                </a:lnTo>
                <a:lnTo>
                  <a:pt x="5" y="4"/>
                </a:lnTo>
                <a:lnTo>
                  <a:pt x="5" y="7"/>
                </a:lnTo>
                <a:lnTo>
                  <a:pt x="6" y="8"/>
                </a:lnTo>
                <a:lnTo>
                  <a:pt x="7" y="9"/>
                </a:lnTo>
                <a:lnTo>
                  <a:pt x="7" y="11"/>
                </a:lnTo>
                <a:lnTo>
                  <a:pt x="10" y="12"/>
                </a:lnTo>
                <a:lnTo>
                  <a:pt x="10" y="11"/>
                </a:lnTo>
                <a:lnTo>
                  <a:pt x="12" y="14"/>
                </a:lnTo>
                <a:lnTo>
                  <a:pt x="10" y="1"/>
                </a:lnTo>
                <a:lnTo>
                  <a:pt x="1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31" name="Freeform 386"/>
          <p:cNvSpPr>
            <a:spLocks/>
          </p:cNvSpPr>
          <p:nvPr/>
        </p:nvSpPr>
        <p:spPr bwMode="auto">
          <a:xfrm>
            <a:off x="6122988" y="2501900"/>
            <a:ext cx="15875" cy="19050"/>
          </a:xfrm>
          <a:custGeom>
            <a:avLst/>
            <a:gdLst>
              <a:gd name="T0" fmla="*/ 2147483646 w 31"/>
              <a:gd name="T1" fmla="*/ 0 h 37"/>
              <a:gd name="T2" fmla="*/ 2147483646 w 31"/>
              <a:gd name="T3" fmla="*/ 0 h 37"/>
              <a:gd name="T4" fmla="*/ 2147483646 w 31"/>
              <a:gd name="T5" fmla="*/ 2147483646 h 37"/>
              <a:gd name="T6" fmla="*/ 2147483646 w 31"/>
              <a:gd name="T7" fmla="*/ 2147483646 h 37"/>
              <a:gd name="T8" fmla="*/ 2147483646 w 31"/>
              <a:gd name="T9" fmla="*/ 2147483646 h 37"/>
              <a:gd name="T10" fmla="*/ 2147483646 w 31"/>
              <a:gd name="T11" fmla="*/ 2147483646 h 37"/>
              <a:gd name="T12" fmla="*/ 2147483646 w 31"/>
              <a:gd name="T13" fmla="*/ 2147483646 h 37"/>
              <a:gd name="T14" fmla="*/ 2147483646 w 31"/>
              <a:gd name="T15" fmla="*/ 2147483646 h 37"/>
              <a:gd name="T16" fmla="*/ 2147483646 w 31"/>
              <a:gd name="T17" fmla="*/ 2147483646 h 37"/>
              <a:gd name="T18" fmla="*/ 2147483646 w 31"/>
              <a:gd name="T19" fmla="*/ 2147483646 h 37"/>
              <a:gd name="T20" fmla="*/ 2147483646 w 31"/>
              <a:gd name="T21" fmla="*/ 2147483646 h 37"/>
              <a:gd name="T22" fmla="*/ 2147483646 w 31"/>
              <a:gd name="T23" fmla="*/ 2147483646 h 37"/>
              <a:gd name="T24" fmla="*/ 2147483646 w 31"/>
              <a:gd name="T25" fmla="*/ 2147483646 h 37"/>
              <a:gd name="T26" fmla="*/ 2147483646 w 31"/>
              <a:gd name="T27" fmla="*/ 2147483646 h 37"/>
              <a:gd name="T28" fmla="*/ 2147483646 w 31"/>
              <a:gd name="T29" fmla="*/ 2147483646 h 37"/>
              <a:gd name="T30" fmla="*/ 2147483646 w 31"/>
              <a:gd name="T31" fmla="*/ 2147483646 h 37"/>
              <a:gd name="T32" fmla="*/ 2147483646 w 31"/>
              <a:gd name="T33" fmla="*/ 2147483646 h 37"/>
              <a:gd name="T34" fmla="*/ 2147483646 w 31"/>
              <a:gd name="T35" fmla="*/ 2147483646 h 37"/>
              <a:gd name="T36" fmla="*/ 2147483646 w 31"/>
              <a:gd name="T37" fmla="*/ 2147483646 h 37"/>
              <a:gd name="T38" fmla="*/ 2147483646 w 31"/>
              <a:gd name="T39" fmla="*/ 2147483646 h 37"/>
              <a:gd name="T40" fmla="*/ 2147483646 w 31"/>
              <a:gd name="T41" fmla="*/ 2147483646 h 37"/>
              <a:gd name="T42" fmla="*/ 2147483646 w 31"/>
              <a:gd name="T43" fmla="*/ 2147483646 h 37"/>
              <a:gd name="T44" fmla="*/ 2147483646 w 31"/>
              <a:gd name="T45" fmla="*/ 2147483646 h 37"/>
              <a:gd name="T46" fmla="*/ 2147483646 w 31"/>
              <a:gd name="T47" fmla="*/ 2147483646 h 37"/>
              <a:gd name="T48" fmla="*/ 2147483646 w 31"/>
              <a:gd name="T49" fmla="*/ 2147483646 h 37"/>
              <a:gd name="T50" fmla="*/ 2147483646 w 31"/>
              <a:gd name="T51" fmla="*/ 2147483646 h 37"/>
              <a:gd name="T52" fmla="*/ 2147483646 w 31"/>
              <a:gd name="T53" fmla="*/ 2147483646 h 37"/>
              <a:gd name="T54" fmla="*/ 2147483646 w 31"/>
              <a:gd name="T55" fmla="*/ 2147483646 h 37"/>
              <a:gd name="T56" fmla="*/ 2147483646 w 31"/>
              <a:gd name="T57" fmla="*/ 2147483646 h 37"/>
              <a:gd name="T58" fmla="*/ 2147483646 w 31"/>
              <a:gd name="T59" fmla="*/ 2147483646 h 37"/>
              <a:gd name="T60" fmla="*/ 2147483646 w 31"/>
              <a:gd name="T61" fmla="*/ 2147483646 h 37"/>
              <a:gd name="T62" fmla="*/ 2147483646 w 31"/>
              <a:gd name="T63" fmla="*/ 2147483646 h 37"/>
              <a:gd name="T64" fmla="*/ 2147483646 w 31"/>
              <a:gd name="T65" fmla="*/ 2147483646 h 37"/>
              <a:gd name="T66" fmla="*/ 0 w 31"/>
              <a:gd name="T67" fmla="*/ 2147483646 h 37"/>
              <a:gd name="T68" fmla="*/ 0 w 31"/>
              <a:gd name="T69" fmla="*/ 2147483646 h 37"/>
              <a:gd name="T70" fmla="*/ 0 w 31"/>
              <a:gd name="T71" fmla="*/ 2147483646 h 37"/>
              <a:gd name="T72" fmla="*/ 2147483646 w 31"/>
              <a:gd name="T73" fmla="*/ 2147483646 h 37"/>
              <a:gd name="T74" fmla="*/ 2147483646 w 31"/>
              <a:gd name="T75" fmla="*/ 2147483646 h 37"/>
              <a:gd name="T76" fmla="*/ 2147483646 w 31"/>
              <a:gd name="T77" fmla="*/ 2147483646 h 37"/>
              <a:gd name="T78" fmla="*/ 2147483646 w 31"/>
              <a:gd name="T79" fmla="*/ 2147483646 h 37"/>
              <a:gd name="T80" fmla="*/ 2147483646 w 31"/>
              <a:gd name="T81" fmla="*/ 2147483646 h 37"/>
              <a:gd name="T82" fmla="*/ 2147483646 w 31"/>
              <a:gd name="T83" fmla="*/ 2147483646 h 37"/>
              <a:gd name="T84" fmla="*/ 2147483646 w 31"/>
              <a:gd name="T85" fmla="*/ 2147483646 h 37"/>
              <a:gd name="T86" fmla="*/ 2147483646 w 31"/>
              <a:gd name="T87" fmla="*/ 2147483646 h 37"/>
              <a:gd name="T88" fmla="*/ 2147483646 w 31"/>
              <a:gd name="T89" fmla="*/ 2147483646 h 37"/>
              <a:gd name="T90" fmla="*/ 2147483646 w 31"/>
              <a:gd name="T91" fmla="*/ 2147483646 h 37"/>
              <a:gd name="T92" fmla="*/ 2147483646 w 31"/>
              <a:gd name="T93" fmla="*/ 2147483646 h 37"/>
              <a:gd name="T94" fmla="*/ 2147483646 w 31"/>
              <a:gd name="T95" fmla="*/ 2147483646 h 37"/>
              <a:gd name="T96" fmla="*/ 2147483646 w 31"/>
              <a:gd name="T97" fmla="*/ 2147483646 h 37"/>
              <a:gd name="T98" fmla="*/ 2147483646 w 31"/>
              <a:gd name="T99" fmla="*/ 2147483646 h 37"/>
              <a:gd name="T100" fmla="*/ 2147483646 w 31"/>
              <a:gd name="T101" fmla="*/ 2147483646 h 37"/>
              <a:gd name="T102" fmla="*/ 2147483646 w 31"/>
              <a:gd name="T103" fmla="*/ 2147483646 h 37"/>
              <a:gd name="T104" fmla="*/ 2147483646 w 31"/>
              <a:gd name="T105" fmla="*/ 2147483646 h 37"/>
              <a:gd name="T106" fmla="*/ 2147483646 w 31"/>
              <a:gd name="T107" fmla="*/ 2147483646 h 37"/>
              <a:gd name="T108" fmla="*/ 2147483646 w 31"/>
              <a:gd name="T109" fmla="*/ 2147483646 h 37"/>
              <a:gd name="T110" fmla="*/ 2147483646 w 31"/>
              <a:gd name="T111" fmla="*/ 2147483646 h 37"/>
              <a:gd name="T112" fmla="*/ 2147483646 w 31"/>
              <a:gd name="T113" fmla="*/ 0 h 37"/>
              <a:gd name="T114" fmla="*/ 2147483646 w 31"/>
              <a:gd name="T115" fmla="*/ 2147483646 h 3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31" h="37">
                <a:moveTo>
                  <a:pt x="31" y="0"/>
                </a:moveTo>
                <a:lnTo>
                  <a:pt x="30" y="0"/>
                </a:lnTo>
                <a:lnTo>
                  <a:pt x="30" y="1"/>
                </a:lnTo>
                <a:lnTo>
                  <a:pt x="26" y="1"/>
                </a:lnTo>
                <a:lnTo>
                  <a:pt x="26" y="3"/>
                </a:lnTo>
                <a:lnTo>
                  <a:pt x="25" y="3"/>
                </a:lnTo>
                <a:lnTo>
                  <a:pt x="25" y="4"/>
                </a:lnTo>
                <a:lnTo>
                  <a:pt x="24" y="4"/>
                </a:lnTo>
                <a:lnTo>
                  <a:pt x="24" y="7"/>
                </a:lnTo>
                <a:lnTo>
                  <a:pt x="23" y="8"/>
                </a:lnTo>
                <a:lnTo>
                  <a:pt x="21" y="8"/>
                </a:lnTo>
                <a:lnTo>
                  <a:pt x="21" y="9"/>
                </a:lnTo>
                <a:lnTo>
                  <a:pt x="19" y="9"/>
                </a:lnTo>
                <a:lnTo>
                  <a:pt x="19" y="11"/>
                </a:lnTo>
                <a:lnTo>
                  <a:pt x="18" y="12"/>
                </a:lnTo>
                <a:lnTo>
                  <a:pt x="17" y="13"/>
                </a:lnTo>
                <a:lnTo>
                  <a:pt x="17" y="14"/>
                </a:lnTo>
                <a:lnTo>
                  <a:pt x="14" y="14"/>
                </a:lnTo>
                <a:lnTo>
                  <a:pt x="14" y="16"/>
                </a:lnTo>
                <a:lnTo>
                  <a:pt x="12" y="18"/>
                </a:lnTo>
                <a:lnTo>
                  <a:pt x="12" y="19"/>
                </a:lnTo>
                <a:lnTo>
                  <a:pt x="11" y="19"/>
                </a:lnTo>
                <a:lnTo>
                  <a:pt x="11" y="20"/>
                </a:lnTo>
                <a:lnTo>
                  <a:pt x="9" y="21"/>
                </a:lnTo>
                <a:lnTo>
                  <a:pt x="9" y="23"/>
                </a:lnTo>
                <a:lnTo>
                  <a:pt x="8" y="24"/>
                </a:lnTo>
                <a:lnTo>
                  <a:pt x="7" y="25"/>
                </a:lnTo>
                <a:lnTo>
                  <a:pt x="7" y="26"/>
                </a:lnTo>
                <a:lnTo>
                  <a:pt x="5" y="29"/>
                </a:lnTo>
                <a:lnTo>
                  <a:pt x="5" y="31"/>
                </a:lnTo>
                <a:lnTo>
                  <a:pt x="3" y="32"/>
                </a:lnTo>
                <a:lnTo>
                  <a:pt x="1" y="33"/>
                </a:lnTo>
                <a:lnTo>
                  <a:pt x="1" y="34"/>
                </a:lnTo>
                <a:lnTo>
                  <a:pt x="0" y="36"/>
                </a:lnTo>
                <a:lnTo>
                  <a:pt x="0" y="37"/>
                </a:lnTo>
                <a:lnTo>
                  <a:pt x="0" y="26"/>
                </a:lnTo>
                <a:lnTo>
                  <a:pt x="1" y="25"/>
                </a:lnTo>
                <a:lnTo>
                  <a:pt x="1" y="24"/>
                </a:lnTo>
                <a:lnTo>
                  <a:pt x="3" y="23"/>
                </a:lnTo>
                <a:lnTo>
                  <a:pt x="3" y="21"/>
                </a:lnTo>
                <a:lnTo>
                  <a:pt x="5" y="20"/>
                </a:lnTo>
                <a:lnTo>
                  <a:pt x="7" y="19"/>
                </a:lnTo>
                <a:lnTo>
                  <a:pt x="7" y="18"/>
                </a:lnTo>
                <a:lnTo>
                  <a:pt x="8" y="16"/>
                </a:lnTo>
                <a:lnTo>
                  <a:pt x="8" y="14"/>
                </a:lnTo>
                <a:lnTo>
                  <a:pt x="9" y="13"/>
                </a:lnTo>
                <a:lnTo>
                  <a:pt x="11" y="12"/>
                </a:lnTo>
                <a:lnTo>
                  <a:pt x="11" y="11"/>
                </a:lnTo>
                <a:lnTo>
                  <a:pt x="12" y="9"/>
                </a:lnTo>
                <a:lnTo>
                  <a:pt x="14" y="9"/>
                </a:lnTo>
                <a:lnTo>
                  <a:pt x="14" y="8"/>
                </a:lnTo>
                <a:lnTo>
                  <a:pt x="17" y="7"/>
                </a:lnTo>
                <a:lnTo>
                  <a:pt x="17" y="4"/>
                </a:lnTo>
                <a:lnTo>
                  <a:pt x="18" y="4"/>
                </a:lnTo>
                <a:lnTo>
                  <a:pt x="18" y="3"/>
                </a:lnTo>
                <a:lnTo>
                  <a:pt x="19" y="1"/>
                </a:lnTo>
                <a:lnTo>
                  <a:pt x="21" y="0"/>
                </a:lnTo>
                <a:lnTo>
                  <a:pt x="18" y="1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32" name="Freeform 387"/>
          <p:cNvSpPr>
            <a:spLocks/>
          </p:cNvSpPr>
          <p:nvPr/>
        </p:nvSpPr>
        <p:spPr bwMode="auto">
          <a:xfrm>
            <a:off x="6115050" y="2501900"/>
            <a:ext cx="9525" cy="11113"/>
          </a:xfrm>
          <a:custGeom>
            <a:avLst/>
            <a:gdLst>
              <a:gd name="T0" fmla="*/ 2147483646 w 16"/>
              <a:gd name="T1" fmla="*/ 2147483646 h 20"/>
              <a:gd name="T2" fmla="*/ 2147483646 w 16"/>
              <a:gd name="T3" fmla="*/ 2147483646 h 20"/>
              <a:gd name="T4" fmla="*/ 2147483646 w 16"/>
              <a:gd name="T5" fmla="*/ 2147483646 h 20"/>
              <a:gd name="T6" fmla="*/ 2147483646 w 16"/>
              <a:gd name="T7" fmla="*/ 2147483646 h 20"/>
              <a:gd name="T8" fmla="*/ 2147483646 w 16"/>
              <a:gd name="T9" fmla="*/ 2147483646 h 20"/>
              <a:gd name="T10" fmla="*/ 2147483646 w 16"/>
              <a:gd name="T11" fmla="*/ 2147483646 h 20"/>
              <a:gd name="T12" fmla="*/ 2147483646 w 16"/>
              <a:gd name="T13" fmla="*/ 2147483646 h 20"/>
              <a:gd name="T14" fmla="*/ 0 w 16"/>
              <a:gd name="T15" fmla="*/ 2147483646 h 20"/>
              <a:gd name="T16" fmla="*/ 0 w 16"/>
              <a:gd name="T17" fmla="*/ 2147483646 h 20"/>
              <a:gd name="T18" fmla="*/ 2147483646 w 16"/>
              <a:gd name="T19" fmla="*/ 2147483646 h 20"/>
              <a:gd name="T20" fmla="*/ 2147483646 w 16"/>
              <a:gd name="T21" fmla="*/ 2147483646 h 20"/>
              <a:gd name="T22" fmla="*/ 2147483646 w 16"/>
              <a:gd name="T23" fmla="*/ 2147483646 h 20"/>
              <a:gd name="T24" fmla="*/ 2147483646 w 16"/>
              <a:gd name="T25" fmla="*/ 2147483646 h 20"/>
              <a:gd name="T26" fmla="*/ 2147483646 w 16"/>
              <a:gd name="T27" fmla="*/ 2147483646 h 20"/>
              <a:gd name="T28" fmla="*/ 2147483646 w 16"/>
              <a:gd name="T29" fmla="*/ 2147483646 h 20"/>
              <a:gd name="T30" fmla="*/ 2147483646 w 16"/>
              <a:gd name="T31" fmla="*/ 2147483646 h 20"/>
              <a:gd name="T32" fmla="*/ 2147483646 w 16"/>
              <a:gd name="T33" fmla="*/ 2147483646 h 20"/>
              <a:gd name="T34" fmla="*/ 2147483646 w 16"/>
              <a:gd name="T35" fmla="*/ 2147483646 h 20"/>
              <a:gd name="T36" fmla="*/ 2147483646 w 16"/>
              <a:gd name="T37" fmla="*/ 2147483646 h 20"/>
              <a:gd name="T38" fmla="*/ 2147483646 w 16"/>
              <a:gd name="T39" fmla="*/ 2147483646 h 20"/>
              <a:gd name="T40" fmla="*/ 2147483646 w 16"/>
              <a:gd name="T41" fmla="*/ 2147483646 h 20"/>
              <a:gd name="T42" fmla="*/ 2147483646 w 16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6" h="20">
                <a:moveTo>
                  <a:pt x="8" y="12"/>
                </a:moveTo>
                <a:lnTo>
                  <a:pt x="8" y="13"/>
                </a:lnTo>
                <a:lnTo>
                  <a:pt x="7" y="14"/>
                </a:lnTo>
                <a:lnTo>
                  <a:pt x="7" y="16"/>
                </a:lnTo>
                <a:lnTo>
                  <a:pt x="6" y="18"/>
                </a:lnTo>
                <a:lnTo>
                  <a:pt x="6" y="19"/>
                </a:lnTo>
                <a:lnTo>
                  <a:pt x="3" y="20"/>
                </a:lnTo>
                <a:lnTo>
                  <a:pt x="0" y="20"/>
                </a:lnTo>
                <a:lnTo>
                  <a:pt x="0" y="19"/>
                </a:lnTo>
                <a:lnTo>
                  <a:pt x="1" y="18"/>
                </a:lnTo>
                <a:lnTo>
                  <a:pt x="1" y="16"/>
                </a:lnTo>
                <a:lnTo>
                  <a:pt x="3" y="14"/>
                </a:lnTo>
                <a:lnTo>
                  <a:pt x="3" y="13"/>
                </a:lnTo>
                <a:lnTo>
                  <a:pt x="6" y="11"/>
                </a:lnTo>
                <a:lnTo>
                  <a:pt x="6" y="9"/>
                </a:lnTo>
                <a:lnTo>
                  <a:pt x="7" y="8"/>
                </a:lnTo>
                <a:lnTo>
                  <a:pt x="7" y="7"/>
                </a:lnTo>
                <a:lnTo>
                  <a:pt x="8" y="4"/>
                </a:lnTo>
                <a:lnTo>
                  <a:pt x="13" y="4"/>
                </a:lnTo>
                <a:lnTo>
                  <a:pt x="14" y="3"/>
                </a:lnTo>
                <a:lnTo>
                  <a:pt x="14" y="1"/>
                </a:lnTo>
                <a:lnTo>
                  <a:pt x="16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33" name="Freeform 388"/>
          <p:cNvSpPr>
            <a:spLocks/>
          </p:cNvSpPr>
          <p:nvPr/>
        </p:nvSpPr>
        <p:spPr bwMode="auto">
          <a:xfrm>
            <a:off x="6097588" y="2501900"/>
            <a:ext cx="14287" cy="11113"/>
          </a:xfrm>
          <a:custGeom>
            <a:avLst/>
            <a:gdLst>
              <a:gd name="T0" fmla="*/ 2147483646 w 26"/>
              <a:gd name="T1" fmla="*/ 2147483646 h 21"/>
              <a:gd name="T2" fmla="*/ 2147483646 w 26"/>
              <a:gd name="T3" fmla="*/ 2147483646 h 21"/>
              <a:gd name="T4" fmla="*/ 2147483646 w 26"/>
              <a:gd name="T5" fmla="*/ 2147483646 h 21"/>
              <a:gd name="T6" fmla="*/ 2147483646 w 26"/>
              <a:gd name="T7" fmla="*/ 2147483646 h 21"/>
              <a:gd name="T8" fmla="*/ 2147483646 w 26"/>
              <a:gd name="T9" fmla="*/ 2147483646 h 21"/>
              <a:gd name="T10" fmla="*/ 2147483646 w 26"/>
              <a:gd name="T11" fmla="*/ 2147483646 h 21"/>
              <a:gd name="T12" fmla="*/ 2147483646 w 26"/>
              <a:gd name="T13" fmla="*/ 2147483646 h 21"/>
              <a:gd name="T14" fmla="*/ 2147483646 w 26"/>
              <a:gd name="T15" fmla="*/ 2147483646 h 21"/>
              <a:gd name="T16" fmla="*/ 2147483646 w 26"/>
              <a:gd name="T17" fmla="*/ 2147483646 h 21"/>
              <a:gd name="T18" fmla="*/ 2147483646 w 26"/>
              <a:gd name="T19" fmla="*/ 2147483646 h 21"/>
              <a:gd name="T20" fmla="*/ 2147483646 w 26"/>
              <a:gd name="T21" fmla="*/ 2147483646 h 21"/>
              <a:gd name="T22" fmla="*/ 2147483646 w 26"/>
              <a:gd name="T23" fmla="*/ 2147483646 h 21"/>
              <a:gd name="T24" fmla="*/ 2147483646 w 26"/>
              <a:gd name="T25" fmla="*/ 2147483646 h 21"/>
              <a:gd name="T26" fmla="*/ 2147483646 w 26"/>
              <a:gd name="T27" fmla="*/ 2147483646 h 21"/>
              <a:gd name="T28" fmla="*/ 2147483646 w 26"/>
              <a:gd name="T29" fmla="*/ 2147483646 h 21"/>
              <a:gd name="T30" fmla="*/ 2147483646 w 26"/>
              <a:gd name="T31" fmla="*/ 2147483646 h 21"/>
              <a:gd name="T32" fmla="*/ 2147483646 w 26"/>
              <a:gd name="T33" fmla="*/ 2147483646 h 21"/>
              <a:gd name="T34" fmla="*/ 2147483646 w 26"/>
              <a:gd name="T35" fmla="*/ 2147483646 h 21"/>
              <a:gd name="T36" fmla="*/ 2147483646 w 26"/>
              <a:gd name="T37" fmla="*/ 2147483646 h 21"/>
              <a:gd name="T38" fmla="*/ 2147483646 w 26"/>
              <a:gd name="T39" fmla="*/ 2147483646 h 21"/>
              <a:gd name="T40" fmla="*/ 2147483646 w 26"/>
              <a:gd name="T41" fmla="*/ 2147483646 h 21"/>
              <a:gd name="T42" fmla="*/ 2147483646 w 26"/>
              <a:gd name="T43" fmla="*/ 2147483646 h 21"/>
              <a:gd name="T44" fmla="*/ 2147483646 w 26"/>
              <a:gd name="T45" fmla="*/ 2147483646 h 21"/>
              <a:gd name="T46" fmla="*/ 2147483646 w 26"/>
              <a:gd name="T47" fmla="*/ 2147483646 h 21"/>
              <a:gd name="T48" fmla="*/ 2147483646 w 26"/>
              <a:gd name="T49" fmla="*/ 2147483646 h 21"/>
              <a:gd name="T50" fmla="*/ 0 w 26"/>
              <a:gd name="T51" fmla="*/ 2147483646 h 21"/>
              <a:gd name="T52" fmla="*/ 2147483646 w 26"/>
              <a:gd name="T53" fmla="*/ 2147483646 h 21"/>
              <a:gd name="T54" fmla="*/ 2147483646 w 26"/>
              <a:gd name="T55" fmla="*/ 2147483646 h 21"/>
              <a:gd name="T56" fmla="*/ 2147483646 w 26"/>
              <a:gd name="T57" fmla="*/ 2147483646 h 21"/>
              <a:gd name="T58" fmla="*/ 2147483646 w 26"/>
              <a:gd name="T59" fmla="*/ 0 h 21"/>
              <a:gd name="T60" fmla="*/ 2147483646 w 26"/>
              <a:gd name="T61" fmla="*/ 2147483646 h 21"/>
              <a:gd name="T62" fmla="*/ 2147483646 w 26"/>
              <a:gd name="T63" fmla="*/ 2147483646 h 21"/>
              <a:gd name="T64" fmla="*/ 2147483646 w 26"/>
              <a:gd name="T65" fmla="*/ 2147483646 h 21"/>
              <a:gd name="T66" fmla="*/ 2147483646 w 26"/>
              <a:gd name="T67" fmla="*/ 2147483646 h 21"/>
              <a:gd name="T68" fmla="*/ 2147483646 w 26"/>
              <a:gd name="T69" fmla="*/ 2147483646 h 21"/>
              <a:gd name="T70" fmla="*/ 2147483646 w 26"/>
              <a:gd name="T71" fmla="*/ 2147483646 h 21"/>
              <a:gd name="T72" fmla="*/ 2147483646 w 26"/>
              <a:gd name="T73" fmla="*/ 2147483646 h 21"/>
              <a:gd name="T74" fmla="*/ 2147483646 w 26"/>
              <a:gd name="T75" fmla="*/ 2147483646 h 21"/>
              <a:gd name="T76" fmla="*/ 2147483646 w 26"/>
              <a:gd name="T77" fmla="*/ 2147483646 h 21"/>
              <a:gd name="T78" fmla="*/ 2147483646 w 26"/>
              <a:gd name="T79" fmla="*/ 2147483646 h 21"/>
              <a:gd name="T80" fmla="*/ 2147483646 w 26"/>
              <a:gd name="T81" fmla="*/ 2147483646 h 21"/>
              <a:gd name="T82" fmla="*/ 2147483646 w 26"/>
              <a:gd name="T83" fmla="*/ 2147483646 h 21"/>
              <a:gd name="T84" fmla="*/ 2147483646 w 26"/>
              <a:gd name="T85" fmla="*/ 2147483646 h 21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26" h="21">
                <a:moveTo>
                  <a:pt x="26" y="12"/>
                </a:moveTo>
                <a:lnTo>
                  <a:pt x="26" y="13"/>
                </a:lnTo>
                <a:lnTo>
                  <a:pt x="26" y="14"/>
                </a:lnTo>
                <a:lnTo>
                  <a:pt x="26" y="16"/>
                </a:lnTo>
                <a:lnTo>
                  <a:pt x="26" y="18"/>
                </a:lnTo>
                <a:lnTo>
                  <a:pt x="25" y="18"/>
                </a:lnTo>
                <a:lnTo>
                  <a:pt x="25" y="19"/>
                </a:lnTo>
                <a:lnTo>
                  <a:pt x="22" y="19"/>
                </a:lnTo>
                <a:lnTo>
                  <a:pt x="25" y="19"/>
                </a:lnTo>
                <a:lnTo>
                  <a:pt x="25" y="18"/>
                </a:lnTo>
                <a:lnTo>
                  <a:pt x="26" y="18"/>
                </a:lnTo>
                <a:lnTo>
                  <a:pt x="26" y="16"/>
                </a:lnTo>
                <a:lnTo>
                  <a:pt x="26" y="14"/>
                </a:lnTo>
                <a:lnTo>
                  <a:pt x="26" y="13"/>
                </a:lnTo>
                <a:lnTo>
                  <a:pt x="26" y="12"/>
                </a:lnTo>
                <a:lnTo>
                  <a:pt x="25" y="12"/>
                </a:lnTo>
                <a:lnTo>
                  <a:pt x="25" y="11"/>
                </a:lnTo>
                <a:lnTo>
                  <a:pt x="22" y="11"/>
                </a:lnTo>
                <a:lnTo>
                  <a:pt x="20" y="8"/>
                </a:lnTo>
                <a:lnTo>
                  <a:pt x="14" y="4"/>
                </a:lnTo>
                <a:lnTo>
                  <a:pt x="14" y="8"/>
                </a:lnTo>
                <a:lnTo>
                  <a:pt x="14" y="9"/>
                </a:lnTo>
                <a:lnTo>
                  <a:pt x="14" y="8"/>
                </a:lnTo>
                <a:lnTo>
                  <a:pt x="20" y="8"/>
                </a:lnTo>
                <a:lnTo>
                  <a:pt x="14" y="8"/>
                </a:lnTo>
                <a:lnTo>
                  <a:pt x="12" y="3"/>
                </a:lnTo>
                <a:lnTo>
                  <a:pt x="14" y="4"/>
                </a:lnTo>
                <a:lnTo>
                  <a:pt x="13" y="4"/>
                </a:lnTo>
                <a:lnTo>
                  <a:pt x="13" y="11"/>
                </a:lnTo>
                <a:lnTo>
                  <a:pt x="12" y="11"/>
                </a:lnTo>
                <a:lnTo>
                  <a:pt x="12" y="9"/>
                </a:lnTo>
                <a:lnTo>
                  <a:pt x="13" y="11"/>
                </a:lnTo>
                <a:lnTo>
                  <a:pt x="13" y="12"/>
                </a:lnTo>
                <a:lnTo>
                  <a:pt x="13" y="11"/>
                </a:lnTo>
                <a:lnTo>
                  <a:pt x="14" y="11"/>
                </a:lnTo>
                <a:lnTo>
                  <a:pt x="14" y="9"/>
                </a:lnTo>
                <a:lnTo>
                  <a:pt x="13" y="11"/>
                </a:lnTo>
                <a:lnTo>
                  <a:pt x="12" y="9"/>
                </a:lnTo>
                <a:lnTo>
                  <a:pt x="12" y="13"/>
                </a:lnTo>
                <a:lnTo>
                  <a:pt x="12" y="14"/>
                </a:lnTo>
                <a:lnTo>
                  <a:pt x="11" y="14"/>
                </a:lnTo>
                <a:lnTo>
                  <a:pt x="17" y="18"/>
                </a:lnTo>
                <a:lnTo>
                  <a:pt x="18" y="18"/>
                </a:lnTo>
                <a:lnTo>
                  <a:pt x="18" y="19"/>
                </a:lnTo>
                <a:lnTo>
                  <a:pt x="12" y="14"/>
                </a:lnTo>
                <a:lnTo>
                  <a:pt x="11" y="14"/>
                </a:lnTo>
                <a:lnTo>
                  <a:pt x="10" y="13"/>
                </a:lnTo>
                <a:lnTo>
                  <a:pt x="6" y="13"/>
                </a:lnTo>
                <a:lnTo>
                  <a:pt x="11" y="13"/>
                </a:lnTo>
                <a:lnTo>
                  <a:pt x="12" y="13"/>
                </a:lnTo>
                <a:lnTo>
                  <a:pt x="11" y="13"/>
                </a:lnTo>
                <a:lnTo>
                  <a:pt x="11" y="12"/>
                </a:lnTo>
                <a:lnTo>
                  <a:pt x="11" y="11"/>
                </a:lnTo>
                <a:lnTo>
                  <a:pt x="12" y="9"/>
                </a:lnTo>
                <a:lnTo>
                  <a:pt x="11" y="11"/>
                </a:lnTo>
                <a:lnTo>
                  <a:pt x="13" y="12"/>
                </a:lnTo>
                <a:lnTo>
                  <a:pt x="13" y="13"/>
                </a:lnTo>
                <a:lnTo>
                  <a:pt x="12" y="13"/>
                </a:lnTo>
                <a:lnTo>
                  <a:pt x="12" y="14"/>
                </a:lnTo>
                <a:lnTo>
                  <a:pt x="13" y="14"/>
                </a:lnTo>
                <a:lnTo>
                  <a:pt x="14" y="14"/>
                </a:lnTo>
                <a:lnTo>
                  <a:pt x="14" y="13"/>
                </a:lnTo>
                <a:lnTo>
                  <a:pt x="14" y="12"/>
                </a:lnTo>
                <a:lnTo>
                  <a:pt x="14" y="11"/>
                </a:lnTo>
                <a:lnTo>
                  <a:pt x="12" y="11"/>
                </a:lnTo>
                <a:lnTo>
                  <a:pt x="11" y="11"/>
                </a:lnTo>
                <a:lnTo>
                  <a:pt x="11" y="9"/>
                </a:lnTo>
                <a:lnTo>
                  <a:pt x="10" y="11"/>
                </a:lnTo>
                <a:lnTo>
                  <a:pt x="10" y="12"/>
                </a:lnTo>
                <a:lnTo>
                  <a:pt x="6" y="13"/>
                </a:lnTo>
                <a:lnTo>
                  <a:pt x="6" y="12"/>
                </a:lnTo>
                <a:lnTo>
                  <a:pt x="5" y="14"/>
                </a:lnTo>
                <a:lnTo>
                  <a:pt x="5" y="16"/>
                </a:lnTo>
                <a:lnTo>
                  <a:pt x="4" y="18"/>
                </a:lnTo>
                <a:lnTo>
                  <a:pt x="4" y="19"/>
                </a:lnTo>
                <a:lnTo>
                  <a:pt x="2" y="21"/>
                </a:lnTo>
                <a:lnTo>
                  <a:pt x="0" y="18"/>
                </a:lnTo>
                <a:lnTo>
                  <a:pt x="0" y="16"/>
                </a:lnTo>
                <a:lnTo>
                  <a:pt x="2" y="14"/>
                </a:lnTo>
                <a:lnTo>
                  <a:pt x="2" y="13"/>
                </a:lnTo>
                <a:lnTo>
                  <a:pt x="2" y="12"/>
                </a:lnTo>
                <a:lnTo>
                  <a:pt x="4" y="11"/>
                </a:lnTo>
                <a:lnTo>
                  <a:pt x="4" y="9"/>
                </a:lnTo>
                <a:lnTo>
                  <a:pt x="5" y="8"/>
                </a:lnTo>
                <a:lnTo>
                  <a:pt x="5" y="7"/>
                </a:lnTo>
                <a:lnTo>
                  <a:pt x="6" y="4"/>
                </a:lnTo>
                <a:lnTo>
                  <a:pt x="6" y="3"/>
                </a:lnTo>
                <a:lnTo>
                  <a:pt x="10" y="1"/>
                </a:lnTo>
                <a:lnTo>
                  <a:pt x="10" y="0"/>
                </a:lnTo>
                <a:lnTo>
                  <a:pt x="13" y="0"/>
                </a:lnTo>
                <a:lnTo>
                  <a:pt x="12" y="1"/>
                </a:lnTo>
                <a:lnTo>
                  <a:pt x="11" y="4"/>
                </a:lnTo>
                <a:lnTo>
                  <a:pt x="11" y="7"/>
                </a:lnTo>
                <a:lnTo>
                  <a:pt x="10" y="8"/>
                </a:lnTo>
                <a:lnTo>
                  <a:pt x="10" y="9"/>
                </a:lnTo>
                <a:lnTo>
                  <a:pt x="6" y="11"/>
                </a:lnTo>
                <a:lnTo>
                  <a:pt x="6" y="12"/>
                </a:lnTo>
                <a:lnTo>
                  <a:pt x="11" y="14"/>
                </a:lnTo>
                <a:lnTo>
                  <a:pt x="10" y="16"/>
                </a:lnTo>
                <a:lnTo>
                  <a:pt x="10" y="18"/>
                </a:lnTo>
                <a:lnTo>
                  <a:pt x="6" y="19"/>
                </a:lnTo>
                <a:lnTo>
                  <a:pt x="6" y="20"/>
                </a:lnTo>
                <a:lnTo>
                  <a:pt x="12" y="14"/>
                </a:lnTo>
                <a:lnTo>
                  <a:pt x="12" y="13"/>
                </a:lnTo>
                <a:lnTo>
                  <a:pt x="12" y="14"/>
                </a:lnTo>
                <a:lnTo>
                  <a:pt x="13" y="14"/>
                </a:lnTo>
                <a:lnTo>
                  <a:pt x="13" y="16"/>
                </a:lnTo>
                <a:lnTo>
                  <a:pt x="13" y="13"/>
                </a:lnTo>
                <a:lnTo>
                  <a:pt x="12" y="11"/>
                </a:lnTo>
                <a:lnTo>
                  <a:pt x="12" y="9"/>
                </a:lnTo>
                <a:lnTo>
                  <a:pt x="11" y="9"/>
                </a:lnTo>
                <a:lnTo>
                  <a:pt x="11" y="8"/>
                </a:lnTo>
                <a:lnTo>
                  <a:pt x="12" y="7"/>
                </a:lnTo>
                <a:lnTo>
                  <a:pt x="12" y="3"/>
                </a:lnTo>
                <a:lnTo>
                  <a:pt x="13" y="4"/>
                </a:lnTo>
                <a:lnTo>
                  <a:pt x="14" y="4"/>
                </a:lnTo>
                <a:lnTo>
                  <a:pt x="17" y="3"/>
                </a:lnTo>
                <a:lnTo>
                  <a:pt x="17" y="1"/>
                </a:lnTo>
                <a:lnTo>
                  <a:pt x="18" y="0"/>
                </a:lnTo>
                <a:lnTo>
                  <a:pt x="20" y="8"/>
                </a:lnTo>
                <a:lnTo>
                  <a:pt x="20" y="9"/>
                </a:lnTo>
                <a:lnTo>
                  <a:pt x="22" y="9"/>
                </a:lnTo>
                <a:lnTo>
                  <a:pt x="22" y="11"/>
                </a:lnTo>
                <a:lnTo>
                  <a:pt x="22" y="9"/>
                </a:lnTo>
                <a:lnTo>
                  <a:pt x="20" y="9"/>
                </a:lnTo>
                <a:lnTo>
                  <a:pt x="20" y="8"/>
                </a:lnTo>
                <a:lnTo>
                  <a:pt x="20" y="19"/>
                </a:lnTo>
                <a:lnTo>
                  <a:pt x="19" y="19"/>
                </a:lnTo>
                <a:lnTo>
                  <a:pt x="18" y="19"/>
                </a:lnTo>
                <a:lnTo>
                  <a:pt x="19" y="19"/>
                </a:lnTo>
                <a:lnTo>
                  <a:pt x="20" y="1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34" name="Freeform 389"/>
          <p:cNvSpPr>
            <a:spLocks/>
          </p:cNvSpPr>
          <p:nvPr/>
        </p:nvSpPr>
        <p:spPr bwMode="auto">
          <a:xfrm>
            <a:off x="6108700" y="2511425"/>
            <a:ext cx="7938" cy="15875"/>
          </a:xfrm>
          <a:custGeom>
            <a:avLst/>
            <a:gdLst>
              <a:gd name="T0" fmla="*/ 0 w 15"/>
              <a:gd name="T1" fmla="*/ 0 h 29"/>
              <a:gd name="T2" fmla="*/ 2147483646 w 15"/>
              <a:gd name="T3" fmla="*/ 0 h 29"/>
              <a:gd name="T4" fmla="*/ 2147483646 w 15"/>
              <a:gd name="T5" fmla="*/ 2147483646 h 29"/>
              <a:gd name="T6" fmla="*/ 2147483646 w 15"/>
              <a:gd name="T7" fmla="*/ 2147483646 h 29"/>
              <a:gd name="T8" fmla="*/ 2147483646 w 15"/>
              <a:gd name="T9" fmla="*/ 2147483646 h 29"/>
              <a:gd name="T10" fmla="*/ 2147483646 w 15"/>
              <a:gd name="T11" fmla="*/ 2147483646 h 29"/>
              <a:gd name="T12" fmla="*/ 2147483646 w 15"/>
              <a:gd name="T13" fmla="*/ 2147483646 h 29"/>
              <a:gd name="T14" fmla="*/ 2147483646 w 15"/>
              <a:gd name="T15" fmla="*/ 2147483646 h 29"/>
              <a:gd name="T16" fmla="*/ 2147483646 w 15"/>
              <a:gd name="T17" fmla="*/ 2147483646 h 29"/>
              <a:gd name="T18" fmla="*/ 2147483646 w 15"/>
              <a:gd name="T19" fmla="*/ 2147483646 h 29"/>
              <a:gd name="T20" fmla="*/ 2147483646 w 15"/>
              <a:gd name="T21" fmla="*/ 2147483646 h 29"/>
              <a:gd name="T22" fmla="*/ 2147483646 w 15"/>
              <a:gd name="T23" fmla="*/ 2147483646 h 29"/>
              <a:gd name="T24" fmla="*/ 2147483646 w 15"/>
              <a:gd name="T25" fmla="*/ 2147483646 h 29"/>
              <a:gd name="T26" fmla="*/ 2147483646 w 15"/>
              <a:gd name="T27" fmla="*/ 2147483646 h 29"/>
              <a:gd name="T28" fmla="*/ 2147483646 w 15"/>
              <a:gd name="T29" fmla="*/ 2147483646 h 29"/>
              <a:gd name="T30" fmla="*/ 2147483646 w 15"/>
              <a:gd name="T31" fmla="*/ 2147483646 h 29"/>
              <a:gd name="T32" fmla="*/ 2147483646 w 15"/>
              <a:gd name="T33" fmla="*/ 2147483646 h 29"/>
              <a:gd name="T34" fmla="*/ 2147483646 w 15"/>
              <a:gd name="T35" fmla="*/ 2147483646 h 29"/>
              <a:gd name="T36" fmla="*/ 2147483646 w 15"/>
              <a:gd name="T37" fmla="*/ 2147483646 h 29"/>
              <a:gd name="T38" fmla="*/ 2147483646 w 15"/>
              <a:gd name="T39" fmla="*/ 2147483646 h 29"/>
              <a:gd name="T40" fmla="*/ 2147483646 w 15"/>
              <a:gd name="T41" fmla="*/ 2147483646 h 29"/>
              <a:gd name="T42" fmla="*/ 2147483646 w 15"/>
              <a:gd name="T43" fmla="*/ 2147483646 h 29"/>
              <a:gd name="T44" fmla="*/ 2147483646 w 15"/>
              <a:gd name="T45" fmla="*/ 2147483646 h 29"/>
              <a:gd name="T46" fmla="*/ 2147483646 w 15"/>
              <a:gd name="T47" fmla="*/ 2147483646 h 29"/>
              <a:gd name="T48" fmla="*/ 2147483646 w 15"/>
              <a:gd name="T49" fmla="*/ 2147483646 h 29"/>
              <a:gd name="T50" fmla="*/ 2147483646 w 15"/>
              <a:gd name="T51" fmla="*/ 2147483646 h 29"/>
              <a:gd name="T52" fmla="*/ 2147483646 w 15"/>
              <a:gd name="T53" fmla="*/ 2147483646 h 29"/>
              <a:gd name="T54" fmla="*/ 2147483646 w 15"/>
              <a:gd name="T55" fmla="*/ 2147483646 h 29"/>
              <a:gd name="T56" fmla="*/ 2147483646 w 15"/>
              <a:gd name="T57" fmla="*/ 2147483646 h 29"/>
              <a:gd name="T58" fmla="*/ 2147483646 w 15"/>
              <a:gd name="T59" fmla="*/ 2147483646 h 29"/>
              <a:gd name="T60" fmla="*/ 2147483646 w 15"/>
              <a:gd name="T61" fmla="*/ 2147483646 h 29"/>
              <a:gd name="T62" fmla="*/ 2147483646 w 15"/>
              <a:gd name="T63" fmla="*/ 2147483646 h 29"/>
              <a:gd name="T64" fmla="*/ 2147483646 w 15"/>
              <a:gd name="T65" fmla="*/ 2147483646 h 29"/>
              <a:gd name="T66" fmla="*/ 2147483646 w 15"/>
              <a:gd name="T67" fmla="*/ 2147483646 h 29"/>
              <a:gd name="T68" fmla="*/ 2147483646 w 15"/>
              <a:gd name="T69" fmla="*/ 2147483646 h 29"/>
              <a:gd name="T70" fmla="*/ 2147483646 w 15"/>
              <a:gd name="T71" fmla="*/ 2147483646 h 29"/>
              <a:gd name="T72" fmla="*/ 2147483646 w 15"/>
              <a:gd name="T73" fmla="*/ 2147483646 h 29"/>
              <a:gd name="T74" fmla="*/ 2147483646 w 15"/>
              <a:gd name="T75" fmla="*/ 2147483646 h 29"/>
              <a:gd name="T76" fmla="*/ 2147483646 w 15"/>
              <a:gd name="T77" fmla="*/ 2147483646 h 29"/>
              <a:gd name="T78" fmla="*/ 2147483646 w 15"/>
              <a:gd name="T79" fmla="*/ 2147483646 h 29"/>
              <a:gd name="T80" fmla="*/ 2147483646 w 15"/>
              <a:gd name="T81" fmla="*/ 2147483646 h 29"/>
              <a:gd name="T82" fmla="*/ 2147483646 w 15"/>
              <a:gd name="T83" fmla="*/ 2147483646 h 29"/>
              <a:gd name="T84" fmla="*/ 2147483646 w 15"/>
              <a:gd name="T85" fmla="*/ 2147483646 h 2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5" h="29">
                <a:moveTo>
                  <a:pt x="0" y="0"/>
                </a:moveTo>
                <a:lnTo>
                  <a:pt x="2" y="0"/>
                </a:lnTo>
                <a:lnTo>
                  <a:pt x="12" y="2"/>
                </a:lnTo>
                <a:lnTo>
                  <a:pt x="12" y="4"/>
                </a:lnTo>
                <a:lnTo>
                  <a:pt x="11" y="5"/>
                </a:lnTo>
                <a:lnTo>
                  <a:pt x="14" y="5"/>
                </a:lnTo>
                <a:lnTo>
                  <a:pt x="14" y="6"/>
                </a:lnTo>
                <a:lnTo>
                  <a:pt x="12" y="7"/>
                </a:lnTo>
                <a:lnTo>
                  <a:pt x="11" y="6"/>
                </a:lnTo>
                <a:lnTo>
                  <a:pt x="11" y="5"/>
                </a:lnTo>
                <a:lnTo>
                  <a:pt x="14" y="5"/>
                </a:lnTo>
                <a:lnTo>
                  <a:pt x="15" y="4"/>
                </a:lnTo>
                <a:lnTo>
                  <a:pt x="15" y="2"/>
                </a:lnTo>
                <a:lnTo>
                  <a:pt x="12" y="7"/>
                </a:lnTo>
                <a:lnTo>
                  <a:pt x="12" y="10"/>
                </a:lnTo>
                <a:lnTo>
                  <a:pt x="9" y="10"/>
                </a:lnTo>
                <a:lnTo>
                  <a:pt x="11" y="6"/>
                </a:lnTo>
                <a:lnTo>
                  <a:pt x="12" y="10"/>
                </a:lnTo>
                <a:lnTo>
                  <a:pt x="11" y="12"/>
                </a:lnTo>
                <a:lnTo>
                  <a:pt x="9" y="12"/>
                </a:lnTo>
                <a:lnTo>
                  <a:pt x="9" y="10"/>
                </a:lnTo>
                <a:lnTo>
                  <a:pt x="8" y="13"/>
                </a:lnTo>
                <a:lnTo>
                  <a:pt x="8" y="14"/>
                </a:lnTo>
                <a:lnTo>
                  <a:pt x="6" y="15"/>
                </a:lnTo>
                <a:lnTo>
                  <a:pt x="6" y="17"/>
                </a:lnTo>
                <a:lnTo>
                  <a:pt x="5" y="19"/>
                </a:lnTo>
                <a:lnTo>
                  <a:pt x="5" y="20"/>
                </a:lnTo>
                <a:lnTo>
                  <a:pt x="2" y="22"/>
                </a:lnTo>
                <a:lnTo>
                  <a:pt x="6" y="24"/>
                </a:lnTo>
                <a:lnTo>
                  <a:pt x="6" y="25"/>
                </a:lnTo>
                <a:lnTo>
                  <a:pt x="5" y="26"/>
                </a:lnTo>
                <a:lnTo>
                  <a:pt x="5" y="27"/>
                </a:lnTo>
                <a:lnTo>
                  <a:pt x="5" y="29"/>
                </a:lnTo>
                <a:lnTo>
                  <a:pt x="6" y="24"/>
                </a:lnTo>
                <a:lnTo>
                  <a:pt x="8" y="20"/>
                </a:lnTo>
                <a:lnTo>
                  <a:pt x="8" y="19"/>
                </a:lnTo>
                <a:lnTo>
                  <a:pt x="9" y="18"/>
                </a:lnTo>
                <a:lnTo>
                  <a:pt x="9" y="17"/>
                </a:lnTo>
                <a:lnTo>
                  <a:pt x="11" y="15"/>
                </a:lnTo>
                <a:lnTo>
                  <a:pt x="11" y="14"/>
                </a:lnTo>
                <a:lnTo>
                  <a:pt x="11" y="12"/>
                </a:lnTo>
                <a:lnTo>
                  <a:pt x="9" y="12"/>
                </a:lnTo>
                <a:lnTo>
                  <a:pt x="8" y="1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35" name="Freeform 390"/>
          <p:cNvSpPr>
            <a:spLocks/>
          </p:cNvSpPr>
          <p:nvPr/>
        </p:nvSpPr>
        <p:spPr bwMode="auto">
          <a:xfrm>
            <a:off x="6111875" y="2517775"/>
            <a:ext cx="11113" cy="25400"/>
          </a:xfrm>
          <a:custGeom>
            <a:avLst/>
            <a:gdLst>
              <a:gd name="T0" fmla="*/ 2147483646 w 21"/>
              <a:gd name="T1" fmla="*/ 2147483646 h 49"/>
              <a:gd name="T2" fmla="*/ 2147483646 w 21"/>
              <a:gd name="T3" fmla="*/ 2147483646 h 49"/>
              <a:gd name="T4" fmla="*/ 2147483646 w 21"/>
              <a:gd name="T5" fmla="*/ 2147483646 h 49"/>
              <a:gd name="T6" fmla="*/ 2147483646 w 21"/>
              <a:gd name="T7" fmla="*/ 2147483646 h 49"/>
              <a:gd name="T8" fmla="*/ 2147483646 w 21"/>
              <a:gd name="T9" fmla="*/ 2147483646 h 49"/>
              <a:gd name="T10" fmla="*/ 2147483646 w 21"/>
              <a:gd name="T11" fmla="*/ 2147483646 h 49"/>
              <a:gd name="T12" fmla="*/ 2147483646 w 21"/>
              <a:gd name="T13" fmla="*/ 2147483646 h 49"/>
              <a:gd name="T14" fmla="*/ 2147483646 w 21"/>
              <a:gd name="T15" fmla="*/ 2147483646 h 49"/>
              <a:gd name="T16" fmla="*/ 2147483646 w 21"/>
              <a:gd name="T17" fmla="*/ 2147483646 h 49"/>
              <a:gd name="T18" fmla="*/ 2147483646 w 21"/>
              <a:gd name="T19" fmla="*/ 2147483646 h 49"/>
              <a:gd name="T20" fmla="*/ 2147483646 w 21"/>
              <a:gd name="T21" fmla="*/ 2147483646 h 49"/>
              <a:gd name="T22" fmla="*/ 2147483646 w 21"/>
              <a:gd name="T23" fmla="*/ 2147483646 h 49"/>
              <a:gd name="T24" fmla="*/ 2147483646 w 21"/>
              <a:gd name="T25" fmla="*/ 2147483646 h 49"/>
              <a:gd name="T26" fmla="*/ 2147483646 w 21"/>
              <a:gd name="T27" fmla="*/ 2147483646 h 49"/>
              <a:gd name="T28" fmla="*/ 2147483646 w 21"/>
              <a:gd name="T29" fmla="*/ 2147483646 h 49"/>
              <a:gd name="T30" fmla="*/ 0 w 21"/>
              <a:gd name="T31" fmla="*/ 2147483646 h 49"/>
              <a:gd name="T32" fmla="*/ 2147483646 w 21"/>
              <a:gd name="T33" fmla="*/ 2147483646 h 49"/>
              <a:gd name="T34" fmla="*/ 2147483646 w 21"/>
              <a:gd name="T35" fmla="*/ 2147483646 h 49"/>
              <a:gd name="T36" fmla="*/ 2147483646 w 21"/>
              <a:gd name="T37" fmla="*/ 2147483646 h 49"/>
              <a:gd name="T38" fmla="*/ 2147483646 w 21"/>
              <a:gd name="T39" fmla="*/ 2147483646 h 49"/>
              <a:gd name="T40" fmla="*/ 2147483646 w 21"/>
              <a:gd name="T41" fmla="*/ 2147483646 h 49"/>
              <a:gd name="T42" fmla="*/ 2147483646 w 21"/>
              <a:gd name="T43" fmla="*/ 2147483646 h 49"/>
              <a:gd name="T44" fmla="*/ 2147483646 w 21"/>
              <a:gd name="T45" fmla="*/ 2147483646 h 49"/>
              <a:gd name="T46" fmla="*/ 2147483646 w 21"/>
              <a:gd name="T47" fmla="*/ 2147483646 h 49"/>
              <a:gd name="T48" fmla="*/ 2147483646 w 21"/>
              <a:gd name="T49" fmla="*/ 2147483646 h 49"/>
              <a:gd name="T50" fmla="*/ 2147483646 w 21"/>
              <a:gd name="T51" fmla="*/ 2147483646 h 49"/>
              <a:gd name="T52" fmla="*/ 2147483646 w 21"/>
              <a:gd name="T53" fmla="*/ 2147483646 h 49"/>
              <a:gd name="T54" fmla="*/ 2147483646 w 21"/>
              <a:gd name="T55" fmla="*/ 2147483646 h 49"/>
              <a:gd name="T56" fmla="*/ 2147483646 w 21"/>
              <a:gd name="T57" fmla="*/ 2147483646 h 49"/>
              <a:gd name="T58" fmla="*/ 2147483646 w 21"/>
              <a:gd name="T59" fmla="*/ 2147483646 h 49"/>
              <a:gd name="T60" fmla="*/ 2147483646 w 21"/>
              <a:gd name="T61" fmla="*/ 2147483646 h 49"/>
              <a:gd name="T62" fmla="*/ 2147483646 w 21"/>
              <a:gd name="T63" fmla="*/ 2147483646 h 4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1" h="49">
                <a:moveTo>
                  <a:pt x="20" y="3"/>
                </a:moveTo>
                <a:lnTo>
                  <a:pt x="17" y="4"/>
                </a:lnTo>
                <a:lnTo>
                  <a:pt x="17" y="5"/>
                </a:lnTo>
                <a:lnTo>
                  <a:pt x="16" y="7"/>
                </a:lnTo>
                <a:lnTo>
                  <a:pt x="16" y="8"/>
                </a:lnTo>
                <a:lnTo>
                  <a:pt x="15" y="9"/>
                </a:lnTo>
                <a:lnTo>
                  <a:pt x="15" y="10"/>
                </a:lnTo>
                <a:lnTo>
                  <a:pt x="15" y="12"/>
                </a:lnTo>
                <a:lnTo>
                  <a:pt x="14" y="14"/>
                </a:lnTo>
                <a:lnTo>
                  <a:pt x="14" y="15"/>
                </a:lnTo>
                <a:lnTo>
                  <a:pt x="11" y="16"/>
                </a:lnTo>
                <a:lnTo>
                  <a:pt x="11" y="17"/>
                </a:lnTo>
                <a:lnTo>
                  <a:pt x="11" y="19"/>
                </a:lnTo>
                <a:lnTo>
                  <a:pt x="9" y="20"/>
                </a:lnTo>
                <a:lnTo>
                  <a:pt x="9" y="21"/>
                </a:lnTo>
                <a:lnTo>
                  <a:pt x="8" y="23"/>
                </a:lnTo>
                <a:lnTo>
                  <a:pt x="8" y="24"/>
                </a:lnTo>
                <a:lnTo>
                  <a:pt x="8" y="27"/>
                </a:lnTo>
                <a:lnTo>
                  <a:pt x="6" y="28"/>
                </a:lnTo>
                <a:lnTo>
                  <a:pt x="6" y="29"/>
                </a:lnTo>
                <a:lnTo>
                  <a:pt x="6" y="32"/>
                </a:lnTo>
                <a:lnTo>
                  <a:pt x="5" y="33"/>
                </a:lnTo>
                <a:lnTo>
                  <a:pt x="5" y="35"/>
                </a:lnTo>
                <a:lnTo>
                  <a:pt x="3" y="36"/>
                </a:lnTo>
                <a:lnTo>
                  <a:pt x="3" y="37"/>
                </a:lnTo>
                <a:lnTo>
                  <a:pt x="3" y="39"/>
                </a:lnTo>
                <a:lnTo>
                  <a:pt x="3" y="40"/>
                </a:lnTo>
                <a:lnTo>
                  <a:pt x="2" y="41"/>
                </a:lnTo>
                <a:lnTo>
                  <a:pt x="2" y="43"/>
                </a:lnTo>
                <a:lnTo>
                  <a:pt x="2" y="45"/>
                </a:lnTo>
                <a:lnTo>
                  <a:pt x="0" y="47"/>
                </a:lnTo>
                <a:lnTo>
                  <a:pt x="0" y="48"/>
                </a:lnTo>
                <a:lnTo>
                  <a:pt x="0" y="49"/>
                </a:lnTo>
                <a:lnTo>
                  <a:pt x="5" y="49"/>
                </a:lnTo>
                <a:lnTo>
                  <a:pt x="5" y="48"/>
                </a:lnTo>
                <a:lnTo>
                  <a:pt x="5" y="47"/>
                </a:lnTo>
                <a:lnTo>
                  <a:pt x="5" y="45"/>
                </a:lnTo>
                <a:lnTo>
                  <a:pt x="6" y="42"/>
                </a:lnTo>
                <a:lnTo>
                  <a:pt x="6" y="41"/>
                </a:lnTo>
                <a:lnTo>
                  <a:pt x="6" y="40"/>
                </a:lnTo>
                <a:lnTo>
                  <a:pt x="8" y="39"/>
                </a:lnTo>
                <a:lnTo>
                  <a:pt x="8" y="37"/>
                </a:lnTo>
                <a:lnTo>
                  <a:pt x="8" y="36"/>
                </a:lnTo>
                <a:lnTo>
                  <a:pt x="9" y="35"/>
                </a:lnTo>
                <a:lnTo>
                  <a:pt x="9" y="33"/>
                </a:lnTo>
                <a:lnTo>
                  <a:pt x="9" y="32"/>
                </a:lnTo>
                <a:lnTo>
                  <a:pt x="11" y="30"/>
                </a:lnTo>
                <a:lnTo>
                  <a:pt x="11" y="29"/>
                </a:lnTo>
                <a:lnTo>
                  <a:pt x="11" y="28"/>
                </a:lnTo>
                <a:lnTo>
                  <a:pt x="14" y="27"/>
                </a:lnTo>
                <a:lnTo>
                  <a:pt x="14" y="24"/>
                </a:lnTo>
                <a:lnTo>
                  <a:pt x="14" y="23"/>
                </a:lnTo>
                <a:lnTo>
                  <a:pt x="15" y="21"/>
                </a:lnTo>
                <a:lnTo>
                  <a:pt x="15" y="20"/>
                </a:lnTo>
                <a:lnTo>
                  <a:pt x="16" y="19"/>
                </a:lnTo>
                <a:lnTo>
                  <a:pt x="16" y="17"/>
                </a:lnTo>
                <a:lnTo>
                  <a:pt x="16" y="16"/>
                </a:lnTo>
                <a:lnTo>
                  <a:pt x="17" y="15"/>
                </a:lnTo>
                <a:lnTo>
                  <a:pt x="17" y="14"/>
                </a:lnTo>
                <a:lnTo>
                  <a:pt x="20" y="12"/>
                </a:lnTo>
                <a:lnTo>
                  <a:pt x="20" y="10"/>
                </a:lnTo>
                <a:lnTo>
                  <a:pt x="21" y="9"/>
                </a:lnTo>
                <a:lnTo>
                  <a:pt x="20" y="3"/>
                </a:lnTo>
                <a:lnTo>
                  <a:pt x="20" y="2"/>
                </a:lnTo>
                <a:lnTo>
                  <a:pt x="21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36" name="Freeform 391"/>
          <p:cNvSpPr>
            <a:spLocks/>
          </p:cNvSpPr>
          <p:nvPr/>
        </p:nvSpPr>
        <p:spPr bwMode="auto">
          <a:xfrm>
            <a:off x="6119813" y="2501900"/>
            <a:ext cx="1587" cy="6350"/>
          </a:xfrm>
          <a:custGeom>
            <a:avLst/>
            <a:gdLst>
              <a:gd name="T0" fmla="*/ 2147483646 w 4"/>
              <a:gd name="T1" fmla="*/ 2147483646 h 12"/>
              <a:gd name="T2" fmla="*/ 0 w 4"/>
              <a:gd name="T3" fmla="*/ 2147483646 h 12"/>
              <a:gd name="T4" fmla="*/ 2147483646 w 4"/>
              <a:gd name="T5" fmla="*/ 2147483646 h 12"/>
              <a:gd name="T6" fmla="*/ 2147483646 w 4"/>
              <a:gd name="T7" fmla="*/ 2147483646 h 12"/>
              <a:gd name="T8" fmla="*/ 2147483646 w 4"/>
              <a:gd name="T9" fmla="*/ 2147483646 h 12"/>
              <a:gd name="T10" fmla="*/ 2147483646 w 4"/>
              <a:gd name="T11" fmla="*/ 2147483646 h 12"/>
              <a:gd name="T12" fmla="*/ 2147483646 w 4"/>
              <a:gd name="T13" fmla="*/ 2147483646 h 12"/>
              <a:gd name="T14" fmla="*/ 0 w 4"/>
              <a:gd name="T15" fmla="*/ 2147483646 h 12"/>
              <a:gd name="T16" fmla="*/ 2147483646 w 4"/>
              <a:gd name="T17" fmla="*/ 2147483646 h 12"/>
              <a:gd name="T18" fmla="*/ 2147483646 w 4"/>
              <a:gd name="T19" fmla="*/ 2147483646 h 12"/>
              <a:gd name="T20" fmla="*/ 2147483646 w 4"/>
              <a:gd name="T21" fmla="*/ 0 h 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" h="12">
                <a:moveTo>
                  <a:pt x="1" y="11"/>
                </a:moveTo>
                <a:lnTo>
                  <a:pt x="0" y="12"/>
                </a:lnTo>
                <a:lnTo>
                  <a:pt x="1" y="11"/>
                </a:lnTo>
                <a:lnTo>
                  <a:pt x="1" y="9"/>
                </a:lnTo>
                <a:lnTo>
                  <a:pt x="4" y="8"/>
                </a:lnTo>
                <a:lnTo>
                  <a:pt x="4" y="7"/>
                </a:lnTo>
                <a:lnTo>
                  <a:pt x="1" y="3"/>
                </a:lnTo>
                <a:lnTo>
                  <a:pt x="0" y="4"/>
                </a:lnTo>
                <a:lnTo>
                  <a:pt x="1" y="3"/>
                </a:lnTo>
                <a:lnTo>
                  <a:pt x="4" y="1"/>
                </a:lnTo>
                <a:lnTo>
                  <a:pt x="4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37" name="Freeform 392"/>
          <p:cNvSpPr>
            <a:spLocks/>
          </p:cNvSpPr>
          <p:nvPr/>
        </p:nvSpPr>
        <p:spPr bwMode="auto">
          <a:xfrm>
            <a:off x="6103938" y="2532063"/>
            <a:ext cx="4762" cy="7937"/>
          </a:xfrm>
          <a:custGeom>
            <a:avLst/>
            <a:gdLst>
              <a:gd name="T0" fmla="*/ 2147483646 w 7"/>
              <a:gd name="T1" fmla="*/ 0 h 15"/>
              <a:gd name="T2" fmla="*/ 2147483646 w 7"/>
              <a:gd name="T3" fmla="*/ 2147483646 h 15"/>
              <a:gd name="T4" fmla="*/ 2147483646 w 7"/>
              <a:gd name="T5" fmla="*/ 2147483646 h 15"/>
              <a:gd name="T6" fmla="*/ 2147483646 w 7"/>
              <a:gd name="T7" fmla="*/ 2147483646 h 15"/>
              <a:gd name="T8" fmla="*/ 2147483646 w 7"/>
              <a:gd name="T9" fmla="*/ 2147483646 h 15"/>
              <a:gd name="T10" fmla="*/ 2147483646 w 7"/>
              <a:gd name="T11" fmla="*/ 2147483646 h 15"/>
              <a:gd name="T12" fmla="*/ 2147483646 w 7"/>
              <a:gd name="T13" fmla="*/ 2147483646 h 15"/>
              <a:gd name="T14" fmla="*/ 2147483646 w 7"/>
              <a:gd name="T15" fmla="*/ 2147483646 h 15"/>
              <a:gd name="T16" fmla="*/ 2147483646 w 7"/>
              <a:gd name="T17" fmla="*/ 2147483646 h 15"/>
              <a:gd name="T18" fmla="*/ 0 w 7"/>
              <a:gd name="T19" fmla="*/ 2147483646 h 15"/>
              <a:gd name="T20" fmla="*/ 0 w 7"/>
              <a:gd name="T21" fmla="*/ 2147483646 h 15"/>
              <a:gd name="T22" fmla="*/ 2147483646 w 7"/>
              <a:gd name="T23" fmla="*/ 2147483646 h 15"/>
              <a:gd name="T24" fmla="*/ 2147483646 w 7"/>
              <a:gd name="T25" fmla="*/ 2147483646 h 15"/>
              <a:gd name="T26" fmla="*/ 2147483646 w 7"/>
              <a:gd name="T27" fmla="*/ 2147483646 h 15"/>
              <a:gd name="T28" fmla="*/ 2147483646 w 7"/>
              <a:gd name="T29" fmla="*/ 2147483646 h 15"/>
              <a:gd name="T30" fmla="*/ 2147483646 w 7"/>
              <a:gd name="T31" fmla="*/ 2147483646 h 15"/>
              <a:gd name="T32" fmla="*/ 2147483646 w 7"/>
              <a:gd name="T33" fmla="*/ 2147483646 h 15"/>
              <a:gd name="T34" fmla="*/ 2147483646 w 7"/>
              <a:gd name="T35" fmla="*/ 2147483646 h 15"/>
              <a:gd name="T36" fmla="*/ 2147483646 w 7"/>
              <a:gd name="T37" fmla="*/ 0 h 1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" h="15">
                <a:moveTo>
                  <a:pt x="7" y="0"/>
                </a:moveTo>
                <a:lnTo>
                  <a:pt x="7" y="2"/>
                </a:lnTo>
                <a:lnTo>
                  <a:pt x="5" y="1"/>
                </a:lnTo>
                <a:lnTo>
                  <a:pt x="4" y="3"/>
                </a:lnTo>
                <a:lnTo>
                  <a:pt x="4" y="5"/>
                </a:lnTo>
                <a:lnTo>
                  <a:pt x="4" y="6"/>
                </a:lnTo>
                <a:lnTo>
                  <a:pt x="1" y="8"/>
                </a:lnTo>
                <a:lnTo>
                  <a:pt x="1" y="10"/>
                </a:lnTo>
                <a:lnTo>
                  <a:pt x="1" y="12"/>
                </a:lnTo>
                <a:lnTo>
                  <a:pt x="0" y="13"/>
                </a:lnTo>
                <a:lnTo>
                  <a:pt x="0" y="15"/>
                </a:lnTo>
                <a:lnTo>
                  <a:pt x="4" y="15"/>
                </a:lnTo>
                <a:lnTo>
                  <a:pt x="4" y="14"/>
                </a:lnTo>
                <a:lnTo>
                  <a:pt x="5" y="12"/>
                </a:lnTo>
                <a:lnTo>
                  <a:pt x="5" y="10"/>
                </a:lnTo>
                <a:lnTo>
                  <a:pt x="5" y="9"/>
                </a:lnTo>
                <a:lnTo>
                  <a:pt x="6" y="8"/>
                </a:lnTo>
                <a:lnTo>
                  <a:pt x="5" y="1"/>
                </a:lnTo>
                <a:lnTo>
                  <a:pt x="5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38" name="Freeform 393"/>
          <p:cNvSpPr>
            <a:spLocks/>
          </p:cNvSpPr>
          <p:nvPr/>
        </p:nvSpPr>
        <p:spPr bwMode="auto">
          <a:xfrm>
            <a:off x="6086475" y="2524125"/>
            <a:ext cx="14288" cy="20638"/>
          </a:xfrm>
          <a:custGeom>
            <a:avLst/>
            <a:gdLst>
              <a:gd name="T0" fmla="*/ 2147483646 w 26"/>
              <a:gd name="T1" fmla="*/ 2147483646 h 37"/>
              <a:gd name="T2" fmla="*/ 2147483646 w 26"/>
              <a:gd name="T3" fmla="*/ 2147483646 h 37"/>
              <a:gd name="T4" fmla="*/ 2147483646 w 26"/>
              <a:gd name="T5" fmla="*/ 2147483646 h 37"/>
              <a:gd name="T6" fmla="*/ 2147483646 w 26"/>
              <a:gd name="T7" fmla="*/ 2147483646 h 37"/>
              <a:gd name="T8" fmla="*/ 2147483646 w 26"/>
              <a:gd name="T9" fmla="*/ 2147483646 h 37"/>
              <a:gd name="T10" fmla="*/ 2147483646 w 26"/>
              <a:gd name="T11" fmla="*/ 2147483646 h 37"/>
              <a:gd name="T12" fmla="*/ 2147483646 w 26"/>
              <a:gd name="T13" fmla="*/ 2147483646 h 37"/>
              <a:gd name="T14" fmla="*/ 2147483646 w 26"/>
              <a:gd name="T15" fmla="*/ 2147483646 h 37"/>
              <a:gd name="T16" fmla="*/ 2147483646 w 26"/>
              <a:gd name="T17" fmla="*/ 2147483646 h 37"/>
              <a:gd name="T18" fmla="*/ 2147483646 w 26"/>
              <a:gd name="T19" fmla="*/ 2147483646 h 37"/>
              <a:gd name="T20" fmla="*/ 2147483646 w 26"/>
              <a:gd name="T21" fmla="*/ 2147483646 h 37"/>
              <a:gd name="T22" fmla="*/ 2147483646 w 26"/>
              <a:gd name="T23" fmla="*/ 2147483646 h 37"/>
              <a:gd name="T24" fmla="*/ 2147483646 w 26"/>
              <a:gd name="T25" fmla="*/ 2147483646 h 37"/>
              <a:gd name="T26" fmla="*/ 2147483646 w 26"/>
              <a:gd name="T27" fmla="*/ 2147483646 h 37"/>
              <a:gd name="T28" fmla="*/ 2147483646 w 26"/>
              <a:gd name="T29" fmla="*/ 2147483646 h 37"/>
              <a:gd name="T30" fmla="*/ 2147483646 w 26"/>
              <a:gd name="T31" fmla="*/ 2147483646 h 37"/>
              <a:gd name="T32" fmla="*/ 2147483646 w 26"/>
              <a:gd name="T33" fmla="*/ 2147483646 h 37"/>
              <a:gd name="T34" fmla="*/ 2147483646 w 26"/>
              <a:gd name="T35" fmla="*/ 2147483646 h 37"/>
              <a:gd name="T36" fmla="*/ 2147483646 w 26"/>
              <a:gd name="T37" fmla="*/ 2147483646 h 37"/>
              <a:gd name="T38" fmla="*/ 2147483646 w 26"/>
              <a:gd name="T39" fmla="*/ 2147483646 h 37"/>
              <a:gd name="T40" fmla="*/ 2147483646 w 26"/>
              <a:gd name="T41" fmla="*/ 2147483646 h 37"/>
              <a:gd name="T42" fmla="*/ 2147483646 w 26"/>
              <a:gd name="T43" fmla="*/ 2147483646 h 37"/>
              <a:gd name="T44" fmla="*/ 2147483646 w 26"/>
              <a:gd name="T45" fmla="*/ 2147483646 h 37"/>
              <a:gd name="T46" fmla="*/ 2147483646 w 26"/>
              <a:gd name="T47" fmla="*/ 0 h 37"/>
              <a:gd name="T48" fmla="*/ 2147483646 w 26"/>
              <a:gd name="T49" fmla="*/ 2147483646 h 37"/>
              <a:gd name="T50" fmla="*/ 2147483646 w 26"/>
              <a:gd name="T51" fmla="*/ 2147483646 h 37"/>
              <a:gd name="T52" fmla="*/ 2147483646 w 26"/>
              <a:gd name="T53" fmla="*/ 2147483646 h 37"/>
              <a:gd name="T54" fmla="*/ 2147483646 w 26"/>
              <a:gd name="T55" fmla="*/ 2147483646 h 37"/>
              <a:gd name="T56" fmla="*/ 2147483646 w 26"/>
              <a:gd name="T57" fmla="*/ 2147483646 h 37"/>
              <a:gd name="T58" fmla="*/ 2147483646 w 26"/>
              <a:gd name="T59" fmla="*/ 2147483646 h 37"/>
              <a:gd name="T60" fmla="*/ 2147483646 w 26"/>
              <a:gd name="T61" fmla="*/ 2147483646 h 37"/>
              <a:gd name="T62" fmla="*/ 2147483646 w 26"/>
              <a:gd name="T63" fmla="*/ 2147483646 h 37"/>
              <a:gd name="T64" fmla="*/ 0 w 26"/>
              <a:gd name="T65" fmla="*/ 2147483646 h 37"/>
              <a:gd name="T66" fmla="*/ 0 w 26"/>
              <a:gd name="T67" fmla="*/ 2147483646 h 37"/>
              <a:gd name="T68" fmla="*/ 2147483646 w 26"/>
              <a:gd name="T69" fmla="*/ 2147483646 h 37"/>
              <a:gd name="T70" fmla="*/ 2147483646 w 26"/>
              <a:gd name="T71" fmla="*/ 2147483646 h 37"/>
              <a:gd name="T72" fmla="*/ 2147483646 w 26"/>
              <a:gd name="T73" fmla="*/ 2147483646 h 37"/>
              <a:gd name="T74" fmla="*/ 2147483646 w 26"/>
              <a:gd name="T75" fmla="*/ 2147483646 h 37"/>
              <a:gd name="T76" fmla="*/ 2147483646 w 26"/>
              <a:gd name="T77" fmla="*/ 2147483646 h 37"/>
              <a:gd name="T78" fmla="*/ 2147483646 w 26"/>
              <a:gd name="T79" fmla="*/ 2147483646 h 37"/>
              <a:gd name="T80" fmla="*/ 2147483646 w 26"/>
              <a:gd name="T81" fmla="*/ 2147483646 h 37"/>
              <a:gd name="T82" fmla="*/ 2147483646 w 26"/>
              <a:gd name="T83" fmla="*/ 2147483646 h 37"/>
              <a:gd name="T84" fmla="*/ 2147483646 w 26"/>
              <a:gd name="T85" fmla="*/ 2147483646 h 37"/>
              <a:gd name="T86" fmla="*/ 2147483646 w 26"/>
              <a:gd name="T87" fmla="*/ 2147483646 h 37"/>
              <a:gd name="T88" fmla="*/ 2147483646 w 26"/>
              <a:gd name="T89" fmla="*/ 2147483646 h 37"/>
              <a:gd name="T90" fmla="*/ 2147483646 w 26"/>
              <a:gd name="T91" fmla="*/ 2147483646 h 37"/>
              <a:gd name="T92" fmla="*/ 2147483646 w 26"/>
              <a:gd name="T93" fmla="*/ 2147483646 h 3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6" h="37">
                <a:moveTo>
                  <a:pt x="26" y="18"/>
                </a:moveTo>
                <a:lnTo>
                  <a:pt x="26" y="19"/>
                </a:lnTo>
                <a:lnTo>
                  <a:pt x="26" y="21"/>
                </a:lnTo>
                <a:lnTo>
                  <a:pt x="26" y="22"/>
                </a:lnTo>
                <a:lnTo>
                  <a:pt x="26" y="21"/>
                </a:lnTo>
                <a:lnTo>
                  <a:pt x="26" y="19"/>
                </a:lnTo>
                <a:lnTo>
                  <a:pt x="26" y="18"/>
                </a:lnTo>
                <a:lnTo>
                  <a:pt x="25" y="18"/>
                </a:lnTo>
                <a:lnTo>
                  <a:pt x="25" y="16"/>
                </a:lnTo>
                <a:lnTo>
                  <a:pt x="24" y="16"/>
                </a:lnTo>
                <a:lnTo>
                  <a:pt x="24" y="15"/>
                </a:lnTo>
                <a:lnTo>
                  <a:pt x="22" y="15"/>
                </a:lnTo>
                <a:lnTo>
                  <a:pt x="20" y="14"/>
                </a:lnTo>
                <a:lnTo>
                  <a:pt x="20" y="25"/>
                </a:lnTo>
                <a:lnTo>
                  <a:pt x="22" y="25"/>
                </a:lnTo>
                <a:lnTo>
                  <a:pt x="24" y="25"/>
                </a:lnTo>
                <a:lnTo>
                  <a:pt x="24" y="23"/>
                </a:lnTo>
                <a:lnTo>
                  <a:pt x="25" y="23"/>
                </a:lnTo>
                <a:lnTo>
                  <a:pt x="26" y="22"/>
                </a:lnTo>
                <a:lnTo>
                  <a:pt x="18" y="25"/>
                </a:lnTo>
                <a:lnTo>
                  <a:pt x="10" y="23"/>
                </a:lnTo>
                <a:lnTo>
                  <a:pt x="10" y="21"/>
                </a:lnTo>
                <a:lnTo>
                  <a:pt x="10" y="19"/>
                </a:lnTo>
                <a:lnTo>
                  <a:pt x="10" y="21"/>
                </a:lnTo>
                <a:lnTo>
                  <a:pt x="12" y="18"/>
                </a:lnTo>
                <a:lnTo>
                  <a:pt x="12" y="16"/>
                </a:lnTo>
                <a:lnTo>
                  <a:pt x="12" y="18"/>
                </a:lnTo>
                <a:lnTo>
                  <a:pt x="10" y="19"/>
                </a:lnTo>
                <a:lnTo>
                  <a:pt x="10" y="21"/>
                </a:lnTo>
                <a:lnTo>
                  <a:pt x="10" y="19"/>
                </a:lnTo>
                <a:lnTo>
                  <a:pt x="12" y="18"/>
                </a:lnTo>
                <a:lnTo>
                  <a:pt x="12" y="16"/>
                </a:lnTo>
                <a:lnTo>
                  <a:pt x="14" y="16"/>
                </a:lnTo>
                <a:lnTo>
                  <a:pt x="16" y="16"/>
                </a:lnTo>
                <a:lnTo>
                  <a:pt x="16" y="18"/>
                </a:lnTo>
                <a:lnTo>
                  <a:pt x="16" y="16"/>
                </a:lnTo>
                <a:lnTo>
                  <a:pt x="14" y="16"/>
                </a:lnTo>
                <a:lnTo>
                  <a:pt x="14" y="15"/>
                </a:lnTo>
                <a:lnTo>
                  <a:pt x="14" y="14"/>
                </a:lnTo>
                <a:lnTo>
                  <a:pt x="14" y="13"/>
                </a:lnTo>
                <a:lnTo>
                  <a:pt x="20" y="14"/>
                </a:lnTo>
                <a:lnTo>
                  <a:pt x="12" y="14"/>
                </a:lnTo>
                <a:lnTo>
                  <a:pt x="12" y="16"/>
                </a:lnTo>
                <a:lnTo>
                  <a:pt x="12" y="18"/>
                </a:lnTo>
                <a:lnTo>
                  <a:pt x="12" y="19"/>
                </a:lnTo>
                <a:lnTo>
                  <a:pt x="14" y="19"/>
                </a:lnTo>
                <a:lnTo>
                  <a:pt x="14" y="18"/>
                </a:lnTo>
                <a:lnTo>
                  <a:pt x="16" y="18"/>
                </a:lnTo>
                <a:lnTo>
                  <a:pt x="12" y="16"/>
                </a:lnTo>
                <a:lnTo>
                  <a:pt x="10" y="18"/>
                </a:lnTo>
                <a:lnTo>
                  <a:pt x="10" y="19"/>
                </a:lnTo>
                <a:lnTo>
                  <a:pt x="10" y="21"/>
                </a:lnTo>
                <a:lnTo>
                  <a:pt x="14" y="21"/>
                </a:lnTo>
                <a:lnTo>
                  <a:pt x="14" y="19"/>
                </a:lnTo>
                <a:lnTo>
                  <a:pt x="12" y="19"/>
                </a:lnTo>
                <a:lnTo>
                  <a:pt x="14" y="19"/>
                </a:lnTo>
                <a:lnTo>
                  <a:pt x="12" y="19"/>
                </a:lnTo>
                <a:lnTo>
                  <a:pt x="10" y="18"/>
                </a:lnTo>
                <a:lnTo>
                  <a:pt x="9" y="16"/>
                </a:lnTo>
                <a:lnTo>
                  <a:pt x="8" y="19"/>
                </a:lnTo>
                <a:lnTo>
                  <a:pt x="8" y="21"/>
                </a:lnTo>
                <a:lnTo>
                  <a:pt x="6" y="22"/>
                </a:lnTo>
                <a:lnTo>
                  <a:pt x="6" y="23"/>
                </a:lnTo>
                <a:lnTo>
                  <a:pt x="4" y="26"/>
                </a:lnTo>
                <a:lnTo>
                  <a:pt x="3" y="23"/>
                </a:lnTo>
                <a:lnTo>
                  <a:pt x="1" y="25"/>
                </a:lnTo>
                <a:lnTo>
                  <a:pt x="1" y="26"/>
                </a:lnTo>
                <a:lnTo>
                  <a:pt x="3" y="23"/>
                </a:lnTo>
                <a:lnTo>
                  <a:pt x="3" y="22"/>
                </a:lnTo>
                <a:lnTo>
                  <a:pt x="3" y="21"/>
                </a:lnTo>
                <a:lnTo>
                  <a:pt x="3" y="19"/>
                </a:lnTo>
                <a:lnTo>
                  <a:pt x="9" y="0"/>
                </a:lnTo>
                <a:lnTo>
                  <a:pt x="9" y="13"/>
                </a:lnTo>
                <a:lnTo>
                  <a:pt x="9" y="14"/>
                </a:lnTo>
                <a:lnTo>
                  <a:pt x="9" y="15"/>
                </a:lnTo>
                <a:lnTo>
                  <a:pt x="9" y="16"/>
                </a:lnTo>
                <a:lnTo>
                  <a:pt x="8" y="16"/>
                </a:lnTo>
                <a:lnTo>
                  <a:pt x="8" y="18"/>
                </a:lnTo>
                <a:lnTo>
                  <a:pt x="8" y="21"/>
                </a:lnTo>
                <a:lnTo>
                  <a:pt x="8" y="22"/>
                </a:lnTo>
                <a:lnTo>
                  <a:pt x="9" y="22"/>
                </a:lnTo>
                <a:lnTo>
                  <a:pt x="9" y="23"/>
                </a:lnTo>
                <a:lnTo>
                  <a:pt x="10" y="23"/>
                </a:lnTo>
                <a:lnTo>
                  <a:pt x="9" y="25"/>
                </a:lnTo>
                <a:lnTo>
                  <a:pt x="9" y="26"/>
                </a:lnTo>
                <a:lnTo>
                  <a:pt x="9" y="28"/>
                </a:lnTo>
                <a:lnTo>
                  <a:pt x="8" y="29"/>
                </a:lnTo>
                <a:lnTo>
                  <a:pt x="8" y="33"/>
                </a:lnTo>
                <a:lnTo>
                  <a:pt x="8" y="34"/>
                </a:lnTo>
                <a:lnTo>
                  <a:pt x="3" y="34"/>
                </a:lnTo>
                <a:lnTo>
                  <a:pt x="4" y="31"/>
                </a:lnTo>
                <a:lnTo>
                  <a:pt x="4" y="29"/>
                </a:lnTo>
                <a:lnTo>
                  <a:pt x="4" y="27"/>
                </a:lnTo>
                <a:lnTo>
                  <a:pt x="4" y="26"/>
                </a:lnTo>
                <a:lnTo>
                  <a:pt x="1" y="26"/>
                </a:lnTo>
                <a:lnTo>
                  <a:pt x="1" y="27"/>
                </a:lnTo>
                <a:lnTo>
                  <a:pt x="1" y="28"/>
                </a:lnTo>
                <a:lnTo>
                  <a:pt x="0" y="29"/>
                </a:lnTo>
                <a:lnTo>
                  <a:pt x="0" y="31"/>
                </a:lnTo>
                <a:lnTo>
                  <a:pt x="0" y="33"/>
                </a:lnTo>
                <a:lnTo>
                  <a:pt x="0" y="34"/>
                </a:lnTo>
                <a:lnTo>
                  <a:pt x="0" y="35"/>
                </a:lnTo>
                <a:lnTo>
                  <a:pt x="0" y="37"/>
                </a:lnTo>
                <a:lnTo>
                  <a:pt x="3" y="35"/>
                </a:lnTo>
                <a:lnTo>
                  <a:pt x="3" y="34"/>
                </a:lnTo>
                <a:lnTo>
                  <a:pt x="8" y="34"/>
                </a:lnTo>
                <a:lnTo>
                  <a:pt x="8" y="35"/>
                </a:lnTo>
                <a:lnTo>
                  <a:pt x="9" y="23"/>
                </a:lnTo>
                <a:lnTo>
                  <a:pt x="9" y="22"/>
                </a:lnTo>
                <a:lnTo>
                  <a:pt x="8" y="22"/>
                </a:lnTo>
                <a:lnTo>
                  <a:pt x="10" y="21"/>
                </a:lnTo>
                <a:lnTo>
                  <a:pt x="14" y="21"/>
                </a:lnTo>
                <a:lnTo>
                  <a:pt x="14" y="19"/>
                </a:lnTo>
                <a:lnTo>
                  <a:pt x="12" y="19"/>
                </a:lnTo>
                <a:lnTo>
                  <a:pt x="12" y="21"/>
                </a:lnTo>
                <a:lnTo>
                  <a:pt x="12" y="19"/>
                </a:lnTo>
                <a:lnTo>
                  <a:pt x="10" y="18"/>
                </a:lnTo>
                <a:lnTo>
                  <a:pt x="10" y="16"/>
                </a:lnTo>
                <a:lnTo>
                  <a:pt x="12" y="16"/>
                </a:lnTo>
                <a:lnTo>
                  <a:pt x="10" y="16"/>
                </a:lnTo>
                <a:lnTo>
                  <a:pt x="8" y="16"/>
                </a:lnTo>
                <a:lnTo>
                  <a:pt x="9" y="14"/>
                </a:lnTo>
                <a:lnTo>
                  <a:pt x="4" y="14"/>
                </a:lnTo>
                <a:lnTo>
                  <a:pt x="4" y="15"/>
                </a:lnTo>
                <a:lnTo>
                  <a:pt x="4" y="16"/>
                </a:lnTo>
                <a:lnTo>
                  <a:pt x="3" y="18"/>
                </a:lnTo>
                <a:lnTo>
                  <a:pt x="3" y="19"/>
                </a:lnTo>
                <a:lnTo>
                  <a:pt x="4" y="14"/>
                </a:lnTo>
                <a:lnTo>
                  <a:pt x="10" y="16"/>
                </a:lnTo>
                <a:lnTo>
                  <a:pt x="10" y="21"/>
                </a:lnTo>
                <a:lnTo>
                  <a:pt x="12" y="21"/>
                </a:lnTo>
                <a:lnTo>
                  <a:pt x="10" y="21"/>
                </a:lnTo>
                <a:lnTo>
                  <a:pt x="14" y="21"/>
                </a:lnTo>
                <a:lnTo>
                  <a:pt x="14" y="22"/>
                </a:lnTo>
                <a:lnTo>
                  <a:pt x="12" y="22"/>
                </a:lnTo>
                <a:lnTo>
                  <a:pt x="12" y="23"/>
                </a:lnTo>
                <a:lnTo>
                  <a:pt x="14" y="22"/>
                </a:lnTo>
                <a:lnTo>
                  <a:pt x="12" y="19"/>
                </a:lnTo>
                <a:lnTo>
                  <a:pt x="12" y="16"/>
                </a:lnTo>
                <a:lnTo>
                  <a:pt x="10" y="16"/>
                </a:lnTo>
                <a:lnTo>
                  <a:pt x="12" y="16"/>
                </a:lnTo>
                <a:lnTo>
                  <a:pt x="12" y="14"/>
                </a:lnTo>
                <a:lnTo>
                  <a:pt x="14" y="1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39" name="Freeform 394"/>
          <p:cNvSpPr>
            <a:spLocks/>
          </p:cNvSpPr>
          <p:nvPr/>
        </p:nvSpPr>
        <p:spPr bwMode="auto">
          <a:xfrm>
            <a:off x="6089650" y="2506663"/>
            <a:ext cx="11113" cy="31750"/>
          </a:xfrm>
          <a:custGeom>
            <a:avLst/>
            <a:gdLst>
              <a:gd name="T0" fmla="*/ 2147483646 w 21"/>
              <a:gd name="T1" fmla="*/ 2147483646 h 60"/>
              <a:gd name="T2" fmla="*/ 2147483646 w 21"/>
              <a:gd name="T3" fmla="*/ 2147483646 h 60"/>
              <a:gd name="T4" fmla="*/ 2147483646 w 21"/>
              <a:gd name="T5" fmla="*/ 2147483646 h 60"/>
              <a:gd name="T6" fmla="*/ 2147483646 w 21"/>
              <a:gd name="T7" fmla="*/ 2147483646 h 60"/>
              <a:gd name="T8" fmla="*/ 0 w 21"/>
              <a:gd name="T9" fmla="*/ 2147483646 h 60"/>
              <a:gd name="T10" fmla="*/ 2147483646 w 21"/>
              <a:gd name="T11" fmla="*/ 2147483646 h 60"/>
              <a:gd name="T12" fmla="*/ 2147483646 w 21"/>
              <a:gd name="T13" fmla="*/ 2147483646 h 60"/>
              <a:gd name="T14" fmla="*/ 2147483646 w 21"/>
              <a:gd name="T15" fmla="*/ 2147483646 h 60"/>
              <a:gd name="T16" fmla="*/ 2147483646 w 21"/>
              <a:gd name="T17" fmla="*/ 2147483646 h 60"/>
              <a:gd name="T18" fmla="*/ 2147483646 w 21"/>
              <a:gd name="T19" fmla="*/ 2147483646 h 60"/>
              <a:gd name="T20" fmla="*/ 2147483646 w 21"/>
              <a:gd name="T21" fmla="*/ 2147483646 h 60"/>
              <a:gd name="T22" fmla="*/ 2147483646 w 21"/>
              <a:gd name="T23" fmla="*/ 2147483646 h 60"/>
              <a:gd name="T24" fmla="*/ 2147483646 w 21"/>
              <a:gd name="T25" fmla="*/ 2147483646 h 60"/>
              <a:gd name="T26" fmla="*/ 2147483646 w 21"/>
              <a:gd name="T27" fmla="*/ 2147483646 h 60"/>
              <a:gd name="T28" fmla="*/ 2147483646 w 21"/>
              <a:gd name="T29" fmla="*/ 2147483646 h 60"/>
              <a:gd name="T30" fmla="*/ 2147483646 w 21"/>
              <a:gd name="T31" fmla="*/ 2147483646 h 60"/>
              <a:gd name="T32" fmla="*/ 2147483646 w 21"/>
              <a:gd name="T33" fmla="*/ 2147483646 h 60"/>
              <a:gd name="T34" fmla="*/ 2147483646 w 21"/>
              <a:gd name="T35" fmla="*/ 2147483646 h 60"/>
              <a:gd name="T36" fmla="*/ 2147483646 w 21"/>
              <a:gd name="T37" fmla="*/ 2147483646 h 60"/>
              <a:gd name="T38" fmla="*/ 2147483646 w 21"/>
              <a:gd name="T39" fmla="*/ 2147483646 h 60"/>
              <a:gd name="T40" fmla="*/ 2147483646 w 21"/>
              <a:gd name="T41" fmla="*/ 2147483646 h 60"/>
              <a:gd name="T42" fmla="*/ 2147483646 w 21"/>
              <a:gd name="T43" fmla="*/ 2147483646 h 60"/>
              <a:gd name="T44" fmla="*/ 2147483646 w 21"/>
              <a:gd name="T45" fmla="*/ 2147483646 h 60"/>
              <a:gd name="T46" fmla="*/ 2147483646 w 21"/>
              <a:gd name="T47" fmla="*/ 2147483646 h 60"/>
              <a:gd name="T48" fmla="*/ 2147483646 w 21"/>
              <a:gd name="T49" fmla="*/ 2147483646 h 60"/>
              <a:gd name="T50" fmla="*/ 2147483646 w 21"/>
              <a:gd name="T51" fmla="*/ 2147483646 h 60"/>
              <a:gd name="T52" fmla="*/ 2147483646 w 21"/>
              <a:gd name="T53" fmla="*/ 2147483646 h 60"/>
              <a:gd name="T54" fmla="*/ 2147483646 w 21"/>
              <a:gd name="T55" fmla="*/ 2147483646 h 60"/>
              <a:gd name="T56" fmla="*/ 2147483646 w 21"/>
              <a:gd name="T57" fmla="*/ 2147483646 h 60"/>
              <a:gd name="T58" fmla="*/ 2147483646 w 21"/>
              <a:gd name="T59" fmla="*/ 2147483646 h 60"/>
              <a:gd name="T60" fmla="*/ 2147483646 w 21"/>
              <a:gd name="T61" fmla="*/ 2147483646 h 60"/>
              <a:gd name="T62" fmla="*/ 2147483646 w 21"/>
              <a:gd name="T63" fmla="*/ 2147483646 h 60"/>
              <a:gd name="T64" fmla="*/ 2147483646 w 21"/>
              <a:gd name="T65" fmla="*/ 2147483646 h 60"/>
              <a:gd name="T66" fmla="*/ 2147483646 w 21"/>
              <a:gd name="T67" fmla="*/ 2147483646 h 60"/>
              <a:gd name="T68" fmla="*/ 2147483646 w 21"/>
              <a:gd name="T69" fmla="*/ 2147483646 h 60"/>
              <a:gd name="T70" fmla="*/ 2147483646 w 21"/>
              <a:gd name="T71" fmla="*/ 2147483646 h 60"/>
              <a:gd name="T72" fmla="*/ 2147483646 w 21"/>
              <a:gd name="T73" fmla="*/ 2147483646 h 60"/>
              <a:gd name="T74" fmla="*/ 2147483646 w 21"/>
              <a:gd name="T75" fmla="*/ 2147483646 h 60"/>
              <a:gd name="T76" fmla="*/ 2147483646 w 21"/>
              <a:gd name="T77" fmla="*/ 2147483646 h 60"/>
              <a:gd name="T78" fmla="*/ 2147483646 w 21"/>
              <a:gd name="T79" fmla="*/ 2147483646 h 60"/>
              <a:gd name="T80" fmla="*/ 2147483646 w 21"/>
              <a:gd name="T81" fmla="*/ 2147483646 h 60"/>
              <a:gd name="T82" fmla="*/ 2147483646 w 21"/>
              <a:gd name="T83" fmla="*/ 2147483646 h 60"/>
              <a:gd name="T84" fmla="*/ 2147483646 w 21"/>
              <a:gd name="T85" fmla="*/ 2147483646 h 60"/>
              <a:gd name="T86" fmla="*/ 2147483646 w 21"/>
              <a:gd name="T87" fmla="*/ 2147483646 h 60"/>
              <a:gd name="T88" fmla="*/ 2147483646 w 21"/>
              <a:gd name="T89" fmla="*/ 2147483646 h 6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21" h="60">
                <a:moveTo>
                  <a:pt x="10" y="49"/>
                </a:moveTo>
                <a:lnTo>
                  <a:pt x="10" y="48"/>
                </a:lnTo>
                <a:lnTo>
                  <a:pt x="8" y="48"/>
                </a:lnTo>
                <a:lnTo>
                  <a:pt x="6" y="48"/>
                </a:lnTo>
                <a:lnTo>
                  <a:pt x="6" y="45"/>
                </a:lnTo>
                <a:lnTo>
                  <a:pt x="5" y="49"/>
                </a:lnTo>
                <a:lnTo>
                  <a:pt x="8" y="49"/>
                </a:lnTo>
                <a:lnTo>
                  <a:pt x="6" y="45"/>
                </a:lnTo>
                <a:lnTo>
                  <a:pt x="2" y="48"/>
                </a:lnTo>
                <a:lnTo>
                  <a:pt x="0" y="49"/>
                </a:lnTo>
                <a:lnTo>
                  <a:pt x="10" y="42"/>
                </a:lnTo>
                <a:lnTo>
                  <a:pt x="12" y="41"/>
                </a:lnTo>
                <a:lnTo>
                  <a:pt x="8" y="37"/>
                </a:lnTo>
                <a:lnTo>
                  <a:pt x="8" y="36"/>
                </a:lnTo>
                <a:lnTo>
                  <a:pt x="10" y="33"/>
                </a:lnTo>
                <a:lnTo>
                  <a:pt x="10" y="31"/>
                </a:lnTo>
                <a:lnTo>
                  <a:pt x="12" y="29"/>
                </a:lnTo>
                <a:lnTo>
                  <a:pt x="8" y="28"/>
                </a:lnTo>
                <a:lnTo>
                  <a:pt x="6" y="29"/>
                </a:lnTo>
                <a:lnTo>
                  <a:pt x="6" y="30"/>
                </a:lnTo>
                <a:lnTo>
                  <a:pt x="6" y="31"/>
                </a:lnTo>
                <a:lnTo>
                  <a:pt x="6" y="33"/>
                </a:lnTo>
                <a:lnTo>
                  <a:pt x="5" y="35"/>
                </a:lnTo>
                <a:lnTo>
                  <a:pt x="5" y="36"/>
                </a:lnTo>
                <a:lnTo>
                  <a:pt x="4" y="37"/>
                </a:lnTo>
                <a:lnTo>
                  <a:pt x="4" y="38"/>
                </a:lnTo>
                <a:lnTo>
                  <a:pt x="4" y="40"/>
                </a:lnTo>
                <a:lnTo>
                  <a:pt x="4" y="41"/>
                </a:lnTo>
                <a:lnTo>
                  <a:pt x="2" y="42"/>
                </a:lnTo>
                <a:lnTo>
                  <a:pt x="2" y="44"/>
                </a:lnTo>
                <a:lnTo>
                  <a:pt x="2" y="45"/>
                </a:lnTo>
                <a:lnTo>
                  <a:pt x="2" y="48"/>
                </a:lnTo>
                <a:lnTo>
                  <a:pt x="5" y="48"/>
                </a:lnTo>
                <a:lnTo>
                  <a:pt x="5" y="45"/>
                </a:lnTo>
                <a:lnTo>
                  <a:pt x="6" y="42"/>
                </a:lnTo>
                <a:lnTo>
                  <a:pt x="6" y="41"/>
                </a:lnTo>
                <a:lnTo>
                  <a:pt x="8" y="38"/>
                </a:lnTo>
                <a:lnTo>
                  <a:pt x="8" y="37"/>
                </a:lnTo>
                <a:lnTo>
                  <a:pt x="5" y="35"/>
                </a:lnTo>
                <a:lnTo>
                  <a:pt x="14" y="16"/>
                </a:lnTo>
                <a:lnTo>
                  <a:pt x="12" y="17"/>
                </a:lnTo>
                <a:lnTo>
                  <a:pt x="12" y="18"/>
                </a:lnTo>
                <a:lnTo>
                  <a:pt x="12" y="21"/>
                </a:lnTo>
                <a:lnTo>
                  <a:pt x="10" y="23"/>
                </a:lnTo>
                <a:lnTo>
                  <a:pt x="10" y="24"/>
                </a:lnTo>
                <a:lnTo>
                  <a:pt x="8" y="25"/>
                </a:lnTo>
                <a:lnTo>
                  <a:pt x="8" y="26"/>
                </a:lnTo>
                <a:lnTo>
                  <a:pt x="8" y="28"/>
                </a:lnTo>
                <a:lnTo>
                  <a:pt x="12" y="28"/>
                </a:lnTo>
                <a:lnTo>
                  <a:pt x="12" y="29"/>
                </a:lnTo>
                <a:lnTo>
                  <a:pt x="12" y="28"/>
                </a:lnTo>
                <a:lnTo>
                  <a:pt x="14" y="26"/>
                </a:lnTo>
                <a:lnTo>
                  <a:pt x="14" y="24"/>
                </a:lnTo>
                <a:lnTo>
                  <a:pt x="15" y="23"/>
                </a:lnTo>
                <a:lnTo>
                  <a:pt x="15" y="21"/>
                </a:lnTo>
                <a:lnTo>
                  <a:pt x="16" y="18"/>
                </a:lnTo>
                <a:lnTo>
                  <a:pt x="16" y="16"/>
                </a:lnTo>
                <a:lnTo>
                  <a:pt x="18" y="15"/>
                </a:lnTo>
                <a:lnTo>
                  <a:pt x="18" y="13"/>
                </a:lnTo>
                <a:lnTo>
                  <a:pt x="15" y="13"/>
                </a:lnTo>
                <a:lnTo>
                  <a:pt x="14" y="15"/>
                </a:lnTo>
                <a:lnTo>
                  <a:pt x="14" y="16"/>
                </a:lnTo>
                <a:lnTo>
                  <a:pt x="21" y="0"/>
                </a:lnTo>
                <a:lnTo>
                  <a:pt x="16" y="10"/>
                </a:lnTo>
                <a:lnTo>
                  <a:pt x="15" y="11"/>
                </a:lnTo>
                <a:lnTo>
                  <a:pt x="15" y="12"/>
                </a:lnTo>
                <a:lnTo>
                  <a:pt x="15" y="13"/>
                </a:lnTo>
                <a:lnTo>
                  <a:pt x="21" y="15"/>
                </a:lnTo>
                <a:lnTo>
                  <a:pt x="21" y="16"/>
                </a:lnTo>
                <a:lnTo>
                  <a:pt x="20" y="17"/>
                </a:lnTo>
                <a:lnTo>
                  <a:pt x="20" y="18"/>
                </a:lnTo>
                <a:lnTo>
                  <a:pt x="18" y="23"/>
                </a:lnTo>
                <a:lnTo>
                  <a:pt x="18" y="24"/>
                </a:lnTo>
                <a:lnTo>
                  <a:pt x="18" y="25"/>
                </a:lnTo>
                <a:lnTo>
                  <a:pt x="16" y="26"/>
                </a:lnTo>
                <a:lnTo>
                  <a:pt x="16" y="29"/>
                </a:lnTo>
                <a:lnTo>
                  <a:pt x="15" y="30"/>
                </a:lnTo>
                <a:lnTo>
                  <a:pt x="15" y="31"/>
                </a:lnTo>
                <a:lnTo>
                  <a:pt x="14" y="35"/>
                </a:lnTo>
                <a:lnTo>
                  <a:pt x="14" y="36"/>
                </a:lnTo>
                <a:lnTo>
                  <a:pt x="14" y="37"/>
                </a:lnTo>
                <a:lnTo>
                  <a:pt x="12" y="40"/>
                </a:lnTo>
                <a:lnTo>
                  <a:pt x="12" y="41"/>
                </a:lnTo>
                <a:lnTo>
                  <a:pt x="10" y="42"/>
                </a:lnTo>
                <a:lnTo>
                  <a:pt x="10" y="45"/>
                </a:lnTo>
                <a:lnTo>
                  <a:pt x="10" y="48"/>
                </a:lnTo>
                <a:lnTo>
                  <a:pt x="16" y="49"/>
                </a:lnTo>
                <a:lnTo>
                  <a:pt x="16" y="60"/>
                </a:lnTo>
                <a:lnTo>
                  <a:pt x="15" y="60"/>
                </a:lnTo>
                <a:lnTo>
                  <a:pt x="14" y="60"/>
                </a:lnTo>
                <a:lnTo>
                  <a:pt x="15" y="6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40" name="Freeform 395"/>
          <p:cNvSpPr>
            <a:spLocks/>
          </p:cNvSpPr>
          <p:nvPr/>
        </p:nvSpPr>
        <p:spPr bwMode="auto">
          <a:xfrm>
            <a:off x="6103938" y="2524125"/>
            <a:ext cx="6350" cy="20638"/>
          </a:xfrm>
          <a:custGeom>
            <a:avLst/>
            <a:gdLst>
              <a:gd name="T0" fmla="*/ 2147483646 w 14"/>
              <a:gd name="T1" fmla="*/ 2147483646 h 39"/>
              <a:gd name="T2" fmla="*/ 2147483646 w 14"/>
              <a:gd name="T3" fmla="*/ 2147483646 h 39"/>
              <a:gd name="T4" fmla="*/ 2147483646 w 14"/>
              <a:gd name="T5" fmla="*/ 2147483646 h 39"/>
              <a:gd name="T6" fmla="*/ 2147483646 w 14"/>
              <a:gd name="T7" fmla="*/ 2147483646 h 39"/>
              <a:gd name="T8" fmla="*/ 2147483646 w 14"/>
              <a:gd name="T9" fmla="*/ 2147483646 h 39"/>
              <a:gd name="T10" fmla="*/ 0 w 14"/>
              <a:gd name="T11" fmla="*/ 2147483646 h 39"/>
              <a:gd name="T12" fmla="*/ 2147483646 w 14"/>
              <a:gd name="T13" fmla="*/ 2147483646 h 39"/>
              <a:gd name="T14" fmla="*/ 2147483646 w 14"/>
              <a:gd name="T15" fmla="*/ 2147483646 h 39"/>
              <a:gd name="T16" fmla="*/ 2147483646 w 14"/>
              <a:gd name="T17" fmla="*/ 2147483646 h 39"/>
              <a:gd name="T18" fmla="*/ 2147483646 w 14"/>
              <a:gd name="T19" fmla="*/ 2147483646 h 39"/>
              <a:gd name="T20" fmla="*/ 2147483646 w 14"/>
              <a:gd name="T21" fmla="*/ 2147483646 h 39"/>
              <a:gd name="T22" fmla="*/ 2147483646 w 14"/>
              <a:gd name="T23" fmla="*/ 2147483646 h 39"/>
              <a:gd name="T24" fmla="*/ 2147483646 w 14"/>
              <a:gd name="T25" fmla="*/ 2147483646 h 39"/>
              <a:gd name="T26" fmla="*/ 2147483646 w 14"/>
              <a:gd name="T27" fmla="*/ 2147483646 h 39"/>
              <a:gd name="T28" fmla="*/ 2147483646 w 14"/>
              <a:gd name="T29" fmla="*/ 2147483646 h 39"/>
              <a:gd name="T30" fmla="*/ 2147483646 w 14"/>
              <a:gd name="T31" fmla="*/ 2147483646 h 39"/>
              <a:gd name="T32" fmla="*/ 2147483646 w 14"/>
              <a:gd name="T33" fmla="*/ 2147483646 h 39"/>
              <a:gd name="T34" fmla="*/ 2147483646 w 14"/>
              <a:gd name="T35" fmla="*/ 2147483646 h 39"/>
              <a:gd name="T36" fmla="*/ 2147483646 w 14"/>
              <a:gd name="T37" fmla="*/ 2147483646 h 39"/>
              <a:gd name="T38" fmla="*/ 2147483646 w 14"/>
              <a:gd name="T39" fmla="*/ 2147483646 h 39"/>
              <a:gd name="T40" fmla="*/ 2147483646 w 14"/>
              <a:gd name="T41" fmla="*/ 2147483646 h 39"/>
              <a:gd name="T42" fmla="*/ 2147483646 w 14"/>
              <a:gd name="T43" fmla="*/ 2147483646 h 39"/>
              <a:gd name="T44" fmla="*/ 2147483646 w 14"/>
              <a:gd name="T45" fmla="*/ 2147483646 h 39"/>
              <a:gd name="T46" fmla="*/ 2147483646 w 14"/>
              <a:gd name="T47" fmla="*/ 2147483646 h 39"/>
              <a:gd name="T48" fmla="*/ 2147483646 w 14"/>
              <a:gd name="T49" fmla="*/ 2147483646 h 39"/>
              <a:gd name="T50" fmla="*/ 2147483646 w 14"/>
              <a:gd name="T51" fmla="*/ 2147483646 h 39"/>
              <a:gd name="T52" fmla="*/ 2147483646 w 14"/>
              <a:gd name="T53" fmla="*/ 2147483646 h 39"/>
              <a:gd name="T54" fmla="*/ 2147483646 w 14"/>
              <a:gd name="T55" fmla="*/ 2147483646 h 39"/>
              <a:gd name="T56" fmla="*/ 2147483646 w 14"/>
              <a:gd name="T57" fmla="*/ 2147483646 h 39"/>
              <a:gd name="T58" fmla="*/ 2147483646 w 14"/>
              <a:gd name="T59" fmla="*/ 2147483646 h 39"/>
              <a:gd name="T60" fmla="*/ 2147483646 w 14"/>
              <a:gd name="T61" fmla="*/ 0 h 3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4" h="39">
                <a:moveTo>
                  <a:pt x="2" y="30"/>
                </a:moveTo>
                <a:lnTo>
                  <a:pt x="2" y="31"/>
                </a:lnTo>
                <a:lnTo>
                  <a:pt x="1" y="33"/>
                </a:lnTo>
                <a:lnTo>
                  <a:pt x="1" y="36"/>
                </a:lnTo>
                <a:lnTo>
                  <a:pt x="1" y="37"/>
                </a:lnTo>
                <a:lnTo>
                  <a:pt x="0" y="39"/>
                </a:lnTo>
                <a:lnTo>
                  <a:pt x="2" y="39"/>
                </a:lnTo>
                <a:lnTo>
                  <a:pt x="3" y="37"/>
                </a:lnTo>
                <a:lnTo>
                  <a:pt x="3" y="36"/>
                </a:lnTo>
                <a:lnTo>
                  <a:pt x="3" y="35"/>
                </a:lnTo>
                <a:lnTo>
                  <a:pt x="6" y="31"/>
                </a:lnTo>
                <a:lnTo>
                  <a:pt x="6" y="30"/>
                </a:lnTo>
                <a:lnTo>
                  <a:pt x="8" y="23"/>
                </a:lnTo>
                <a:lnTo>
                  <a:pt x="8" y="20"/>
                </a:lnTo>
                <a:lnTo>
                  <a:pt x="8" y="18"/>
                </a:lnTo>
                <a:lnTo>
                  <a:pt x="9" y="17"/>
                </a:lnTo>
                <a:lnTo>
                  <a:pt x="9" y="15"/>
                </a:lnTo>
                <a:lnTo>
                  <a:pt x="9" y="12"/>
                </a:lnTo>
                <a:lnTo>
                  <a:pt x="11" y="11"/>
                </a:lnTo>
                <a:lnTo>
                  <a:pt x="11" y="9"/>
                </a:lnTo>
                <a:lnTo>
                  <a:pt x="14" y="7"/>
                </a:lnTo>
                <a:lnTo>
                  <a:pt x="9" y="7"/>
                </a:lnTo>
                <a:lnTo>
                  <a:pt x="8" y="8"/>
                </a:lnTo>
                <a:lnTo>
                  <a:pt x="8" y="9"/>
                </a:lnTo>
                <a:lnTo>
                  <a:pt x="7" y="12"/>
                </a:lnTo>
                <a:lnTo>
                  <a:pt x="7" y="15"/>
                </a:lnTo>
                <a:lnTo>
                  <a:pt x="9" y="7"/>
                </a:lnTo>
                <a:lnTo>
                  <a:pt x="9" y="5"/>
                </a:lnTo>
                <a:lnTo>
                  <a:pt x="9" y="3"/>
                </a:lnTo>
                <a:lnTo>
                  <a:pt x="11" y="2"/>
                </a:lnTo>
                <a:lnTo>
                  <a:pt x="11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41" name="Freeform 396"/>
          <p:cNvSpPr>
            <a:spLocks/>
          </p:cNvSpPr>
          <p:nvPr/>
        </p:nvSpPr>
        <p:spPr bwMode="auto">
          <a:xfrm>
            <a:off x="6122988" y="2516188"/>
            <a:ext cx="1587" cy="6350"/>
          </a:xfrm>
          <a:custGeom>
            <a:avLst/>
            <a:gdLst>
              <a:gd name="T0" fmla="*/ 0 w 1587"/>
              <a:gd name="T1" fmla="*/ 2147483646 h 12"/>
              <a:gd name="T2" fmla="*/ 0 w 1587"/>
              <a:gd name="T3" fmla="*/ 2147483646 h 12"/>
              <a:gd name="T4" fmla="*/ 0 w 1587"/>
              <a:gd name="T5" fmla="*/ 2147483646 h 12"/>
              <a:gd name="T6" fmla="*/ 0 w 1587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87" h="12">
                <a:moveTo>
                  <a:pt x="0" y="12"/>
                </a:moveTo>
                <a:lnTo>
                  <a:pt x="0" y="11"/>
                </a:lnTo>
                <a:lnTo>
                  <a:pt x="0" y="3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42" name="Freeform 397"/>
          <p:cNvSpPr>
            <a:spLocks/>
          </p:cNvSpPr>
          <p:nvPr/>
        </p:nvSpPr>
        <p:spPr bwMode="auto">
          <a:xfrm>
            <a:off x="6115050" y="2513013"/>
            <a:ext cx="1588" cy="1587"/>
          </a:xfrm>
          <a:custGeom>
            <a:avLst/>
            <a:gdLst>
              <a:gd name="T0" fmla="*/ 2147483646 w 5"/>
              <a:gd name="T1" fmla="*/ 0 h 1"/>
              <a:gd name="T2" fmla="*/ 2147483646 w 5"/>
              <a:gd name="T3" fmla="*/ 2147483646 h 1"/>
              <a:gd name="T4" fmla="*/ 2147483646 w 5"/>
              <a:gd name="T5" fmla="*/ 0 h 1"/>
              <a:gd name="T6" fmla="*/ 0 w 5"/>
              <a:gd name="T7" fmla="*/ 2147483646 h 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" h="1">
                <a:moveTo>
                  <a:pt x="5" y="0"/>
                </a:moveTo>
                <a:lnTo>
                  <a:pt x="3" y="1"/>
                </a:lnTo>
                <a:lnTo>
                  <a:pt x="2" y="0"/>
                </a:lnTo>
                <a:lnTo>
                  <a:pt x="0" y="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43" name="Line 398"/>
          <p:cNvSpPr>
            <a:spLocks noChangeShapeType="1"/>
          </p:cNvSpPr>
          <p:nvPr/>
        </p:nvSpPr>
        <p:spPr bwMode="auto">
          <a:xfrm flipH="1">
            <a:off x="6100763" y="2513013"/>
            <a:ext cx="1587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44" name="Line 399"/>
          <p:cNvSpPr>
            <a:spLocks noChangeShapeType="1"/>
          </p:cNvSpPr>
          <p:nvPr/>
        </p:nvSpPr>
        <p:spPr bwMode="auto">
          <a:xfrm flipV="1">
            <a:off x="6121400" y="2503488"/>
            <a:ext cx="1588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45" name="Freeform 400"/>
          <p:cNvSpPr>
            <a:spLocks/>
          </p:cNvSpPr>
          <p:nvPr/>
        </p:nvSpPr>
        <p:spPr bwMode="auto">
          <a:xfrm>
            <a:off x="6111875" y="2543175"/>
            <a:ext cx="1588" cy="1588"/>
          </a:xfrm>
          <a:custGeom>
            <a:avLst/>
            <a:gdLst>
              <a:gd name="T0" fmla="*/ 2147483646 w 5"/>
              <a:gd name="T1" fmla="*/ 0 h 4"/>
              <a:gd name="T2" fmla="*/ 2147483646 w 5"/>
              <a:gd name="T3" fmla="*/ 2147483646 h 4"/>
              <a:gd name="T4" fmla="*/ 2147483646 w 5"/>
              <a:gd name="T5" fmla="*/ 2147483646 h 4"/>
              <a:gd name="T6" fmla="*/ 0 w 5"/>
              <a:gd name="T7" fmla="*/ 2147483646 h 4"/>
              <a:gd name="T8" fmla="*/ 0 w 5"/>
              <a:gd name="T9" fmla="*/ 0 h 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" h="4">
                <a:moveTo>
                  <a:pt x="5" y="0"/>
                </a:moveTo>
                <a:lnTo>
                  <a:pt x="3" y="2"/>
                </a:lnTo>
                <a:lnTo>
                  <a:pt x="3" y="4"/>
                </a:lnTo>
                <a:lnTo>
                  <a:pt x="0" y="2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46" name="Freeform 401"/>
          <p:cNvSpPr>
            <a:spLocks/>
          </p:cNvSpPr>
          <p:nvPr/>
        </p:nvSpPr>
        <p:spPr bwMode="auto">
          <a:xfrm>
            <a:off x="6084888" y="2543175"/>
            <a:ext cx="6350" cy="1588"/>
          </a:xfrm>
          <a:custGeom>
            <a:avLst/>
            <a:gdLst>
              <a:gd name="T0" fmla="*/ 2147483646 w 11"/>
              <a:gd name="T1" fmla="*/ 0 h 4"/>
              <a:gd name="T2" fmla="*/ 2147483646 w 11"/>
              <a:gd name="T3" fmla="*/ 2147483646 h 4"/>
              <a:gd name="T4" fmla="*/ 2147483646 w 11"/>
              <a:gd name="T5" fmla="*/ 2147483646 h 4"/>
              <a:gd name="T6" fmla="*/ 2147483646 w 11"/>
              <a:gd name="T7" fmla="*/ 0 h 4"/>
              <a:gd name="T8" fmla="*/ 2147483646 w 11"/>
              <a:gd name="T9" fmla="*/ 2147483646 h 4"/>
              <a:gd name="T10" fmla="*/ 0 w 11"/>
              <a:gd name="T11" fmla="*/ 2147483646 h 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" h="4">
                <a:moveTo>
                  <a:pt x="11" y="0"/>
                </a:moveTo>
                <a:lnTo>
                  <a:pt x="9" y="4"/>
                </a:lnTo>
                <a:lnTo>
                  <a:pt x="6" y="4"/>
                </a:lnTo>
                <a:lnTo>
                  <a:pt x="6" y="0"/>
                </a:lnTo>
                <a:lnTo>
                  <a:pt x="3" y="2"/>
                </a:lnTo>
                <a:lnTo>
                  <a:pt x="0" y="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47" name="Line 402"/>
          <p:cNvSpPr>
            <a:spLocks noChangeShapeType="1"/>
          </p:cNvSpPr>
          <p:nvPr/>
        </p:nvSpPr>
        <p:spPr bwMode="auto">
          <a:xfrm flipH="1" flipV="1">
            <a:off x="6049963" y="2538413"/>
            <a:ext cx="6350" cy="47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48" name="Freeform 403"/>
          <p:cNvSpPr>
            <a:spLocks/>
          </p:cNvSpPr>
          <p:nvPr/>
        </p:nvSpPr>
        <p:spPr bwMode="auto">
          <a:xfrm>
            <a:off x="6056313" y="2587625"/>
            <a:ext cx="1587" cy="1588"/>
          </a:xfrm>
          <a:custGeom>
            <a:avLst/>
            <a:gdLst>
              <a:gd name="T0" fmla="*/ 2147483646 w 2"/>
              <a:gd name="T1" fmla="*/ 0 h 4"/>
              <a:gd name="T2" fmla="*/ 0 w 2"/>
              <a:gd name="T3" fmla="*/ 2147483646 h 4"/>
              <a:gd name="T4" fmla="*/ 0 w 2"/>
              <a:gd name="T5" fmla="*/ 2147483646 h 4"/>
              <a:gd name="T6" fmla="*/ 2147483646 w 2"/>
              <a:gd name="T7" fmla="*/ 2147483646 h 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" h="4">
                <a:moveTo>
                  <a:pt x="2" y="0"/>
                </a:moveTo>
                <a:lnTo>
                  <a:pt x="0" y="3"/>
                </a:lnTo>
                <a:lnTo>
                  <a:pt x="0" y="4"/>
                </a:lnTo>
                <a:lnTo>
                  <a:pt x="2" y="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49" name="Line 404"/>
          <p:cNvSpPr>
            <a:spLocks noChangeShapeType="1"/>
          </p:cNvSpPr>
          <p:nvPr/>
        </p:nvSpPr>
        <p:spPr bwMode="auto">
          <a:xfrm flipV="1">
            <a:off x="6065838" y="2586038"/>
            <a:ext cx="3175" cy="47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50" name="Freeform 405"/>
          <p:cNvSpPr>
            <a:spLocks/>
          </p:cNvSpPr>
          <p:nvPr/>
        </p:nvSpPr>
        <p:spPr bwMode="auto">
          <a:xfrm>
            <a:off x="6083300" y="2587625"/>
            <a:ext cx="1588" cy="9525"/>
          </a:xfrm>
          <a:custGeom>
            <a:avLst/>
            <a:gdLst>
              <a:gd name="T0" fmla="*/ 0 w 1"/>
              <a:gd name="T1" fmla="*/ 0 h 19"/>
              <a:gd name="T2" fmla="*/ 0 w 1"/>
              <a:gd name="T3" fmla="*/ 2147483646 h 19"/>
              <a:gd name="T4" fmla="*/ 2147483646 w 1"/>
              <a:gd name="T5" fmla="*/ 2147483646 h 1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" h="19">
                <a:moveTo>
                  <a:pt x="0" y="0"/>
                </a:moveTo>
                <a:lnTo>
                  <a:pt x="0" y="2"/>
                </a:lnTo>
                <a:lnTo>
                  <a:pt x="1" y="1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51" name="Freeform 406"/>
          <p:cNvSpPr>
            <a:spLocks/>
          </p:cNvSpPr>
          <p:nvPr/>
        </p:nvSpPr>
        <p:spPr bwMode="auto">
          <a:xfrm>
            <a:off x="6084888" y="2587625"/>
            <a:ext cx="3175" cy="1588"/>
          </a:xfrm>
          <a:custGeom>
            <a:avLst/>
            <a:gdLst>
              <a:gd name="T0" fmla="*/ 0 w 5"/>
              <a:gd name="T1" fmla="*/ 2147483646 h 3"/>
              <a:gd name="T2" fmla="*/ 0 w 5"/>
              <a:gd name="T3" fmla="*/ 2147483646 h 3"/>
              <a:gd name="T4" fmla="*/ 2147483646 w 5"/>
              <a:gd name="T5" fmla="*/ 2147483646 h 3"/>
              <a:gd name="T6" fmla="*/ 2147483646 w 5"/>
              <a:gd name="T7" fmla="*/ 0 h 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" h="3">
                <a:moveTo>
                  <a:pt x="0" y="3"/>
                </a:moveTo>
                <a:lnTo>
                  <a:pt x="0" y="2"/>
                </a:lnTo>
                <a:lnTo>
                  <a:pt x="5" y="2"/>
                </a:lnTo>
                <a:lnTo>
                  <a:pt x="5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52" name="Freeform 407"/>
          <p:cNvSpPr>
            <a:spLocks/>
          </p:cNvSpPr>
          <p:nvPr/>
        </p:nvSpPr>
        <p:spPr bwMode="auto">
          <a:xfrm>
            <a:off x="6100763" y="2587625"/>
            <a:ext cx="11112" cy="1588"/>
          </a:xfrm>
          <a:custGeom>
            <a:avLst/>
            <a:gdLst>
              <a:gd name="T0" fmla="*/ 0 w 21"/>
              <a:gd name="T1" fmla="*/ 0 h 3"/>
              <a:gd name="T2" fmla="*/ 0 w 21"/>
              <a:gd name="T3" fmla="*/ 2147483646 h 3"/>
              <a:gd name="T4" fmla="*/ 2147483646 w 21"/>
              <a:gd name="T5" fmla="*/ 2147483646 h 3"/>
              <a:gd name="T6" fmla="*/ 2147483646 w 21"/>
              <a:gd name="T7" fmla="*/ 2147483646 h 3"/>
              <a:gd name="T8" fmla="*/ 2147483646 w 21"/>
              <a:gd name="T9" fmla="*/ 0 h 3"/>
              <a:gd name="T10" fmla="*/ 2147483646 w 21"/>
              <a:gd name="T11" fmla="*/ 2147483646 h 3"/>
              <a:gd name="T12" fmla="*/ 2147483646 w 21"/>
              <a:gd name="T13" fmla="*/ 2147483646 h 3"/>
              <a:gd name="T14" fmla="*/ 2147483646 w 21"/>
              <a:gd name="T15" fmla="*/ 2147483646 h 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" h="3">
                <a:moveTo>
                  <a:pt x="0" y="0"/>
                </a:moveTo>
                <a:lnTo>
                  <a:pt x="0" y="2"/>
                </a:lnTo>
                <a:lnTo>
                  <a:pt x="5" y="2"/>
                </a:lnTo>
                <a:lnTo>
                  <a:pt x="5" y="3"/>
                </a:lnTo>
                <a:lnTo>
                  <a:pt x="14" y="0"/>
                </a:lnTo>
                <a:lnTo>
                  <a:pt x="15" y="2"/>
                </a:lnTo>
                <a:lnTo>
                  <a:pt x="21" y="2"/>
                </a:lnTo>
                <a:lnTo>
                  <a:pt x="21" y="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53" name="Freeform 408"/>
          <p:cNvSpPr>
            <a:spLocks/>
          </p:cNvSpPr>
          <p:nvPr/>
        </p:nvSpPr>
        <p:spPr bwMode="auto">
          <a:xfrm>
            <a:off x="6097588" y="2630488"/>
            <a:ext cx="14287" cy="4762"/>
          </a:xfrm>
          <a:custGeom>
            <a:avLst/>
            <a:gdLst>
              <a:gd name="T0" fmla="*/ 2147483646 w 29"/>
              <a:gd name="T1" fmla="*/ 2147483646 h 9"/>
              <a:gd name="T2" fmla="*/ 2147483646 w 29"/>
              <a:gd name="T3" fmla="*/ 2147483646 h 9"/>
              <a:gd name="T4" fmla="*/ 2147483646 w 29"/>
              <a:gd name="T5" fmla="*/ 2147483646 h 9"/>
              <a:gd name="T6" fmla="*/ 2147483646 w 29"/>
              <a:gd name="T7" fmla="*/ 2147483646 h 9"/>
              <a:gd name="T8" fmla="*/ 2147483646 w 29"/>
              <a:gd name="T9" fmla="*/ 2147483646 h 9"/>
              <a:gd name="T10" fmla="*/ 2147483646 w 29"/>
              <a:gd name="T11" fmla="*/ 2147483646 h 9"/>
              <a:gd name="T12" fmla="*/ 2147483646 w 29"/>
              <a:gd name="T13" fmla="*/ 2147483646 h 9"/>
              <a:gd name="T14" fmla="*/ 2147483646 w 29"/>
              <a:gd name="T15" fmla="*/ 2147483646 h 9"/>
              <a:gd name="T16" fmla="*/ 0 w 29"/>
              <a:gd name="T17" fmla="*/ 0 h 9"/>
              <a:gd name="T18" fmla="*/ 2147483646 w 29"/>
              <a:gd name="T19" fmla="*/ 2147483646 h 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9" h="9">
                <a:moveTo>
                  <a:pt x="29" y="3"/>
                </a:moveTo>
                <a:lnTo>
                  <a:pt x="19" y="3"/>
                </a:lnTo>
                <a:lnTo>
                  <a:pt x="19" y="2"/>
                </a:lnTo>
                <a:lnTo>
                  <a:pt x="13" y="6"/>
                </a:lnTo>
                <a:lnTo>
                  <a:pt x="12" y="3"/>
                </a:lnTo>
                <a:lnTo>
                  <a:pt x="7" y="3"/>
                </a:lnTo>
                <a:lnTo>
                  <a:pt x="6" y="3"/>
                </a:lnTo>
                <a:lnTo>
                  <a:pt x="3" y="3"/>
                </a:lnTo>
                <a:lnTo>
                  <a:pt x="0" y="0"/>
                </a:lnTo>
                <a:lnTo>
                  <a:pt x="11" y="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54" name="Freeform 409"/>
          <p:cNvSpPr>
            <a:spLocks/>
          </p:cNvSpPr>
          <p:nvPr/>
        </p:nvSpPr>
        <p:spPr bwMode="auto">
          <a:xfrm>
            <a:off x="6119813" y="2632075"/>
            <a:ext cx="4762" cy="1588"/>
          </a:xfrm>
          <a:custGeom>
            <a:avLst/>
            <a:gdLst>
              <a:gd name="T0" fmla="*/ 0 w 10"/>
              <a:gd name="T1" fmla="*/ 0 h 1588"/>
              <a:gd name="T2" fmla="*/ 2147483646 w 10"/>
              <a:gd name="T3" fmla="*/ 0 h 1588"/>
              <a:gd name="T4" fmla="*/ 2147483646 w 10"/>
              <a:gd name="T5" fmla="*/ 0 h 1588"/>
              <a:gd name="T6" fmla="*/ 2147483646 w 10"/>
              <a:gd name="T7" fmla="*/ 0 h 158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" h="1588">
                <a:moveTo>
                  <a:pt x="0" y="0"/>
                </a:moveTo>
                <a:lnTo>
                  <a:pt x="1" y="0"/>
                </a:lnTo>
                <a:lnTo>
                  <a:pt x="8" y="0"/>
                </a:lnTo>
                <a:lnTo>
                  <a:pt x="1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55" name="Freeform 410"/>
          <p:cNvSpPr>
            <a:spLocks/>
          </p:cNvSpPr>
          <p:nvPr/>
        </p:nvSpPr>
        <p:spPr bwMode="auto">
          <a:xfrm>
            <a:off x="6146800" y="2625725"/>
            <a:ext cx="11113" cy="6350"/>
          </a:xfrm>
          <a:custGeom>
            <a:avLst/>
            <a:gdLst>
              <a:gd name="T0" fmla="*/ 0 w 19"/>
              <a:gd name="T1" fmla="*/ 2147483646 h 10"/>
              <a:gd name="T2" fmla="*/ 2147483646 w 19"/>
              <a:gd name="T3" fmla="*/ 2147483646 h 10"/>
              <a:gd name="T4" fmla="*/ 2147483646 w 19"/>
              <a:gd name="T5" fmla="*/ 2147483646 h 10"/>
              <a:gd name="T6" fmla="*/ 2147483646 w 19"/>
              <a:gd name="T7" fmla="*/ 2147483646 h 10"/>
              <a:gd name="T8" fmla="*/ 2147483646 w 19"/>
              <a:gd name="T9" fmla="*/ 2147483646 h 10"/>
              <a:gd name="T10" fmla="*/ 2147483646 w 19"/>
              <a:gd name="T11" fmla="*/ 0 h 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9" h="10">
                <a:moveTo>
                  <a:pt x="0" y="10"/>
                </a:moveTo>
                <a:lnTo>
                  <a:pt x="1" y="9"/>
                </a:lnTo>
                <a:lnTo>
                  <a:pt x="6" y="9"/>
                </a:lnTo>
                <a:lnTo>
                  <a:pt x="5" y="10"/>
                </a:lnTo>
                <a:lnTo>
                  <a:pt x="6" y="10"/>
                </a:lnTo>
                <a:lnTo>
                  <a:pt x="19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56" name="Freeform 411"/>
          <p:cNvSpPr>
            <a:spLocks/>
          </p:cNvSpPr>
          <p:nvPr/>
        </p:nvSpPr>
        <p:spPr bwMode="auto">
          <a:xfrm>
            <a:off x="6170613" y="2589213"/>
            <a:ext cx="11112" cy="1587"/>
          </a:xfrm>
          <a:custGeom>
            <a:avLst/>
            <a:gdLst>
              <a:gd name="T0" fmla="*/ 0 w 21"/>
              <a:gd name="T1" fmla="*/ 2147483646 h 1"/>
              <a:gd name="T2" fmla="*/ 2147483646 w 21"/>
              <a:gd name="T3" fmla="*/ 0 h 1"/>
              <a:gd name="T4" fmla="*/ 2147483646 w 21"/>
              <a:gd name="T5" fmla="*/ 2147483646 h 1"/>
              <a:gd name="T6" fmla="*/ 2147483646 w 21"/>
              <a:gd name="T7" fmla="*/ 0 h 1"/>
              <a:gd name="T8" fmla="*/ 2147483646 w 21"/>
              <a:gd name="T9" fmla="*/ 0 h 1"/>
              <a:gd name="T10" fmla="*/ 2147483646 w 21"/>
              <a:gd name="T11" fmla="*/ 2147483646 h 1"/>
              <a:gd name="T12" fmla="*/ 2147483646 w 2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1" h="1">
                <a:moveTo>
                  <a:pt x="0" y="1"/>
                </a:moveTo>
                <a:lnTo>
                  <a:pt x="3" y="0"/>
                </a:lnTo>
                <a:lnTo>
                  <a:pt x="6" y="1"/>
                </a:lnTo>
                <a:lnTo>
                  <a:pt x="8" y="0"/>
                </a:lnTo>
                <a:lnTo>
                  <a:pt x="20" y="0"/>
                </a:lnTo>
                <a:lnTo>
                  <a:pt x="20" y="1"/>
                </a:lnTo>
                <a:lnTo>
                  <a:pt x="21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57" name="Freeform 412"/>
          <p:cNvSpPr>
            <a:spLocks/>
          </p:cNvSpPr>
          <p:nvPr/>
        </p:nvSpPr>
        <p:spPr bwMode="auto">
          <a:xfrm>
            <a:off x="6172200" y="2546350"/>
            <a:ext cx="14288" cy="42863"/>
          </a:xfrm>
          <a:custGeom>
            <a:avLst/>
            <a:gdLst>
              <a:gd name="T0" fmla="*/ 2147483646 w 26"/>
              <a:gd name="T1" fmla="*/ 2147483646 h 81"/>
              <a:gd name="T2" fmla="*/ 2147483646 w 26"/>
              <a:gd name="T3" fmla="*/ 2147483646 h 81"/>
              <a:gd name="T4" fmla="*/ 2147483646 w 26"/>
              <a:gd name="T5" fmla="*/ 2147483646 h 81"/>
              <a:gd name="T6" fmla="*/ 2147483646 w 26"/>
              <a:gd name="T7" fmla="*/ 2147483646 h 81"/>
              <a:gd name="T8" fmla="*/ 2147483646 w 26"/>
              <a:gd name="T9" fmla="*/ 2147483646 h 81"/>
              <a:gd name="T10" fmla="*/ 2147483646 w 26"/>
              <a:gd name="T11" fmla="*/ 2147483646 h 81"/>
              <a:gd name="T12" fmla="*/ 2147483646 w 26"/>
              <a:gd name="T13" fmla="*/ 2147483646 h 81"/>
              <a:gd name="T14" fmla="*/ 2147483646 w 26"/>
              <a:gd name="T15" fmla="*/ 2147483646 h 81"/>
              <a:gd name="T16" fmla="*/ 2147483646 w 26"/>
              <a:gd name="T17" fmla="*/ 2147483646 h 81"/>
              <a:gd name="T18" fmla="*/ 2147483646 w 26"/>
              <a:gd name="T19" fmla="*/ 2147483646 h 81"/>
              <a:gd name="T20" fmla="*/ 2147483646 w 26"/>
              <a:gd name="T21" fmla="*/ 2147483646 h 81"/>
              <a:gd name="T22" fmla="*/ 2147483646 w 26"/>
              <a:gd name="T23" fmla="*/ 2147483646 h 81"/>
              <a:gd name="T24" fmla="*/ 2147483646 w 26"/>
              <a:gd name="T25" fmla="*/ 2147483646 h 81"/>
              <a:gd name="T26" fmla="*/ 2147483646 w 26"/>
              <a:gd name="T27" fmla="*/ 2147483646 h 81"/>
              <a:gd name="T28" fmla="*/ 2147483646 w 26"/>
              <a:gd name="T29" fmla="*/ 2147483646 h 81"/>
              <a:gd name="T30" fmla="*/ 2147483646 w 26"/>
              <a:gd name="T31" fmla="*/ 0 h 81"/>
              <a:gd name="T32" fmla="*/ 2147483646 w 26"/>
              <a:gd name="T33" fmla="*/ 2147483646 h 81"/>
              <a:gd name="T34" fmla="*/ 2147483646 w 26"/>
              <a:gd name="T35" fmla="*/ 2147483646 h 81"/>
              <a:gd name="T36" fmla="*/ 2147483646 w 26"/>
              <a:gd name="T37" fmla="*/ 2147483646 h 81"/>
              <a:gd name="T38" fmla="*/ 2147483646 w 26"/>
              <a:gd name="T39" fmla="*/ 2147483646 h 81"/>
              <a:gd name="T40" fmla="*/ 2147483646 w 26"/>
              <a:gd name="T41" fmla="*/ 2147483646 h 81"/>
              <a:gd name="T42" fmla="*/ 2147483646 w 26"/>
              <a:gd name="T43" fmla="*/ 2147483646 h 81"/>
              <a:gd name="T44" fmla="*/ 2147483646 w 26"/>
              <a:gd name="T45" fmla="*/ 2147483646 h 81"/>
              <a:gd name="T46" fmla="*/ 2147483646 w 26"/>
              <a:gd name="T47" fmla="*/ 2147483646 h 81"/>
              <a:gd name="T48" fmla="*/ 2147483646 w 26"/>
              <a:gd name="T49" fmla="*/ 2147483646 h 81"/>
              <a:gd name="T50" fmla="*/ 2147483646 w 26"/>
              <a:gd name="T51" fmla="*/ 2147483646 h 81"/>
              <a:gd name="T52" fmla="*/ 2147483646 w 26"/>
              <a:gd name="T53" fmla="*/ 2147483646 h 81"/>
              <a:gd name="T54" fmla="*/ 2147483646 w 26"/>
              <a:gd name="T55" fmla="*/ 2147483646 h 81"/>
              <a:gd name="T56" fmla="*/ 2147483646 w 26"/>
              <a:gd name="T57" fmla="*/ 2147483646 h 81"/>
              <a:gd name="T58" fmla="*/ 2147483646 w 26"/>
              <a:gd name="T59" fmla="*/ 2147483646 h 81"/>
              <a:gd name="T60" fmla="*/ 2147483646 w 26"/>
              <a:gd name="T61" fmla="*/ 2147483646 h 81"/>
              <a:gd name="T62" fmla="*/ 2147483646 w 26"/>
              <a:gd name="T63" fmla="*/ 2147483646 h 81"/>
              <a:gd name="T64" fmla="*/ 2147483646 w 26"/>
              <a:gd name="T65" fmla="*/ 2147483646 h 81"/>
              <a:gd name="T66" fmla="*/ 2147483646 w 26"/>
              <a:gd name="T67" fmla="*/ 2147483646 h 81"/>
              <a:gd name="T68" fmla="*/ 0 w 26"/>
              <a:gd name="T69" fmla="*/ 2147483646 h 81"/>
              <a:gd name="T70" fmla="*/ 2147483646 w 26"/>
              <a:gd name="T71" fmla="*/ 2147483646 h 81"/>
              <a:gd name="T72" fmla="*/ 2147483646 w 26"/>
              <a:gd name="T73" fmla="*/ 2147483646 h 81"/>
              <a:gd name="T74" fmla="*/ 2147483646 w 26"/>
              <a:gd name="T75" fmla="*/ 2147483646 h 81"/>
              <a:gd name="T76" fmla="*/ 2147483646 w 26"/>
              <a:gd name="T77" fmla="*/ 2147483646 h 81"/>
              <a:gd name="T78" fmla="*/ 2147483646 w 26"/>
              <a:gd name="T79" fmla="*/ 2147483646 h 81"/>
              <a:gd name="T80" fmla="*/ 2147483646 w 26"/>
              <a:gd name="T81" fmla="*/ 2147483646 h 81"/>
              <a:gd name="T82" fmla="*/ 2147483646 w 26"/>
              <a:gd name="T83" fmla="*/ 2147483646 h 81"/>
              <a:gd name="T84" fmla="*/ 2147483646 w 26"/>
              <a:gd name="T85" fmla="*/ 2147483646 h 81"/>
              <a:gd name="T86" fmla="*/ 2147483646 w 26"/>
              <a:gd name="T87" fmla="*/ 2147483646 h 81"/>
              <a:gd name="T88" fmla="*/ 2147483646 w 26"/>
              <a:gd name="T89" fmla="*/ 2147483646 h 81"/>
              <a:gd name="T90" fmla="*/ 2147483646 w 26"/>
              <a:gd name="T91" fmla="*/ 2147483646 h 81"/>
              <a:gd name="T92" fmla="*/ 2147483646 w 26"/>
              <a:gd name="T93" fmla="*/ 2147483646 h 81"/>
              <a:gd name="T94" fmla="*/ 2147483646 w 26"/>
              <a:gd name="T95" fmla="*/ 2147483646 h 81"/>
              <a:gd name="T96" fmla="*/ 2147483646 w 26"/>
              <a:gd name="T97" fmla="*/ 2147483646 h 81"/>
              <a:gd name="T98" fmla="*/ 2147483646 w 26"/>
              <a:gd name="T99" fmla="*/ 2147483646 h 8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26" h="81">
                <a:moveTo>
                  <a:pt x="24" y="54"/>
                </a:moveTo>
                <a:lnTo>
                  <a:pt x="25" y="52"/>
                </a:lnTo>
                <a:lnTo>
                  <a:pt x="26" y="48"/>
                </a:lnTo>
                <a:lnTo>
                  <a:pt x="26" y="46"/>
                </a:lnTo>
                <a:lnTo>
                  <a:pt x="26" y="45"/>
                </a:lnTo>
                <a:lnTo>
                  <a:pt x="26" y="43"/>
                </a:lnTo>
                <a:lnTo>
                  <a:pt x="26" y="44"/>
                </a:lnTo>
                <a:lnTo>
                  <a:pt x="26" y="45"/>
                </a:lnTo>
                <a:lnTo>
                  <a:pt x="25" y="48"/>
                </a:lnTo>
                <a:lnTo>
                  <a:pt x="25" y="51"/>
                </a:lnTo>
                <a:lnTo>
                  <a:pt x="25" y="52"/>
                </a:lnTo>
                <a:lnTo>
                  <a:pt x="25" y="53"/>
                </a:lnTo>
                <a:lnTo>
                  <a:pt x="25" y="54"/>
                </a:lnTo>
                <a:lnTo>
                  <a:pt x="12" y="54"/>
                </a:lnTo>
                <a:lnTo>
                  <a:pt x="13" y="52"/>
                </a:lnTo>
                <a:lnTo>
                  <a:pt x="13" y="51"/>
                </a:lnTo>
                <a:lnTo>
                  <a:pt x="13" y="48"/>
                </a:lnTo>
                <a:lnTo>
                  <a:pt x="13" y="46"/>
                </a:lnTo>
                <a:lnTo>
                  <a:pt x="17" y="45"/>
                </a:lnTo>
                <a:lnTo>
                  <a:pt x="17" y="43"/>
                </a:lnTo>
                <a:lnTo>
                  <a:pt x="17" y="41"/>
                </a:lnTo>
                <a:lnTo>
                  <a:pt x="17" y="40"/>
                </a:lnTo>
                <a:lnTo>
                  <a:pt x="18" y="39"/>
                </a:lnTo>
                <a:lnTo>
                  <a:pt x="18" y="37"/>
                </a:lnTo>
                <a:lnTo>
                  <a:pt x="18" y="34"/>
                </a:lnTo>
                <a:lnTo>
                  <a:pt x="18" y="33"/>
                </a:lnTo>
                <a:lnTo>
                  <a:pt x="18" y="32"/>
                </a:lnTo>
                <a:lnTo>
                  <a:pt x="18" y="31"/>
                </a:lnTo>
                <a:lnTo>
                  <a:pt x="13" y="31"/>
                </a:lnTo>
                <a:lnTo>
                  <a:pt x="13" y="30"/>
                </a:lnTo>
                <a:lnTo>
                  <a:pt x="13" y="28"/>
                </a:lnTo>
                <a:lnTo>
                  <a:pt x="13" y="25"/>
                </a:lnTo>
                <a:lnTo>
                  <a:pt x="13" y="24"/>
                </a:lnTo>
                <a:lnTo>
                  <a:pt x="17" y="21"/>
                </a:lnTo>
                <a:lnTo>
                  <a:pt x="17" y="20"/>
                </a:lnTo>
                <a:lnTo>
                  <a:pt x="17" y="19"/>
                </a:lnTo>
                <a:lnTo>
                  <a:pt x="17" y="18"/>
                </a:lnTo>
                <a:lnTo>
                  <a:pt x="17" y="17"/>
                </a:lnTo>
                <a:lnTo>
                  <a:pt x="17" y="13"/>
                </a:lnTo>
                <a:lnTo>
                  <a:pt x="17" y="12"/>
                </a:lnTo>
                <a:lnTo>
                  <a:pt x="17" y="11"/>
                </a:lnTo>
                <a:lnTo>
                  <a:pt x="17" y="9"/>
                </a:lnTo>
                <a:lnTo>
                  <a:pt x="17" y="8"/>
                </a:lnTo>
                <a:lnTo>
                  <a:pt x="17" y="7"/>
                </a:lnTo>
                <a:lnTo>
                  <a:pt x="17" y="6"/>
                </a:lnTo>
                <a:lnTo>
                  <a:pt x="17" y="5"/>
                </a:lnTo>
                <a:lnTo>
                  <a:pt x="17" y="1"/>
                </a:lnTo>
                <a:lnTo>
                  <a:pt x="18" y="0"/>
                </a:lnTo>
                <a:lnTo>
                  <a:pt x="20" y="0"/>
                </a:lnTo>
                <a:lnTo>
                  <a:pt x="20" y="1"/>
                </a:lnTo>
                <a:lnTo>
                  <a:pt x="20" y="7"/>
                </a:lnTo>
                <a:lnTo>
                  <a:pt x="20" y="8"/>
                </a:lnTo>
                <a:lnTo>
                  <a:pt x="20" y="9"/>
                </a:lnTo>
                <a:lnTo>
                  <a:pt x="20" y="12"/>
                </a:lnTo>
                <a:lnTo>
                  <a:pt x="20" y="13"/>
                </a:lnTo>
                <a:lnTo>
                  <a:pt x="20" y="14"/>
                </a:lnTo>
                <a:lnTo>
                  <a:pt x="20" y="17"/>
                </a:lnTo>
                <a:lnTo>
                  <a:pt x="19" y="18"/>
                </a:lnTo>
                <a:lnTo>
                  <a:pt x="19" y="20"/>
                </a:lnTo>
                <a:lnTo>
                  <a:pt x="19" y="21"/>
                </a:lnTo>
                <a:lnTo>
                  <a:pt x="19" y="24"/>
                </a:lnTo>
                <a:lnTo>
                  <a:pt x="19" y="25"/>
                </a:lnTo>
                <a:lnTo>
                  <a:pt x="19" y="26"/>
                </a:lnTo>
                <a:lnTo>
                  <a:pt x="19" y="30"/>
                </a:lnTo>
                <a:lnTo>
                  <a:pt x="18" y="31"/>
                </a:lnTo>
                <a:lnTo>
                  <a:pt x="13" y="31"/>
                </a:lnTo>
                <a:lnTo>
                  <a:pt x="13" y="32"/>
                </a:lnTo>
                <a:lnTo>
                  <a:pt x="13" y="33"/>
                </a:lnTo>
                <a:lnTo>
                  <a:pt x="12" y="34"/>
                </a:lnTo>
                <a:lnTo>
                  <a:pt x="12" y="36"/>
                </a:lnTo>
                <a:lnTo>
                  <a:pt x="12" y="39"/>
                </a:lnTo>
                <a:lnTo>
                  <a:pt x="12" y="40"/>
                </a:lnTo>
                <a:lnTo>
                  <a:pt x="12" y="41"/>
                </a:lnTo>
                <a:lnTo>
                  <a:pt x="11" y="43"/>
                </a:lnTo>
                <a:lnTo>
                  <a:pt x="11" y="44"/>
                </a:lnTo>
                <a:lnTo>
                  <a:pt x="11" y="45"/>
                </a:lnTo>
                <a:lnTo>
                  <a:pt x="11" y="46"/>
                </a:lnTo>
                <a:lnTo>
                  <a:pt x="9" y="51"/>
                </a:lnTo>
                <a:lnTo>
                  <a:pt x="9" y="52"/>
                </a:lnTo>
                <a:lnTo>
                  <a:pt x="9" y="53"/>
                </a:lnTo>
                <a:lnTo>
                  <a:pt x="9" y="54"/>
                </a:lnTo>
                <a:lnTo>
                  <a:pt x="8" y="56"/>
                </a:lnTo>
                <a:lnTo>
                  <a:pt x="8" y="57"/>
                </a:lnTo>
                <a:lnTo>
                  <a:pt x="8" y="58"/>
                </a:lnTo>
                <a:lnTo>
                  <a:pt x="6" y="59"/>
                </a:lnTo>
                <a:lnTo>
                  <a:pt x="6" y="61"/>
                </a:lnTo>
                <a:lnTo>
                  <a:pt x="11" y="61"/>
                </a:lnTo>
                <a:lnTo>
                  <a:pt x="11" y="59"/>
                </a:lnTo>
                <a:lnTo>
                  <a:pt x="12" y="58"/>
                </a:lnTo>
                <a:lnTo>
                  <a:pt x="12" y="57"/>
                </a:lnTo>
                <a:lnTo>
                  <a:pt x="12" y="56"/>
                </a:lnTo>
                <a:lnTo>
                  <a:pt x="11" y="61"/>
                </a:lnTo>
                <a:lnTo>
                  <a:pt x="11" y="63"/>
                </a:lnTo>
                <a:lnTo>
                  <a:pt x="9" y="65"/>
                </a:lnTo>
                <a:lnTo>
                  <a:pt x="9" y="66"/>
                </a:lnTo>
                <a:lnTo>
                  <a:pt x="9" y="68"/>
                </a:lnTo>
                <a:lnTo>
                  <a:pt x="8" y="69"/>
                </a:lnTo>
                <a:lnTo>
                  <a:pt x="8" y="70"/>
                </a:lnTo>
                <a:lnTo>
                  <a:pt x="8" y="71"/>
                </a:lnTo>
                <a:lnTo>
                  <a:pt x="6" y="72"/>
                </a:lnTo>
                <a:lnTo>
                  <a:pt x="6" y="76"/>
                </a:lnTo>
                <a:lnTo>
                  <a:pt x="5" y="77"/>
                </a:lnTo>
                <a:lnTo>
                  <a:pt x="5" y="79"/>
                </a:lnTo>
                <a:lnTo>
                  <a:pt x="5" y="81"/>
                </a:lnTo>
                <a:lnTo>
                  <a:pt x="0" y="79"/>
                </a:lnTo>
                <a:lnTo>
                  <a:pt x="0" y="78"/>
                </a:lnTo>
                <a:lnTo>
                  <a:pt x="2" y="77"/>
                </a:lnTo>
                <a:lnTo>
                  <a:pt x="2" y="76"/>
                </a:lnTo>
                <a:lnTo>
                  <a:pt x="3" y="72"/>
                </a:lnTo>
                <a:lnTo>
                  <a:pt x="3" y="71"/>
                </a:lnTo>
                <a:lnTo>
                  <a:pt x="3" y="70"/>
                </a:lnTo>
                <a:lnTo>
                  <a:pt x="5" y="69"/>
                </a:lnTo>
                <a:lnTo>
                  <a:pt x="5" y="68"/>
                </a:lnTo>
                <a:lnTo>
                  <a:pt x="5" y="66"/>
                </a:lnTo>
                <a:lnTo>
                  <a:pt x="6" y="64"/>
                </a:lnTo>
                <a:lnTo>
                  <a:pt x="6" y="63"/>
                </a:lnTo>
                <a:lnTo>
                  <a:pt x="6" y="61"/>
                </a:lnTo>
                <a:lnTo>
                  <a:pt x="6" y="72"/>
                </a:lnTo>
                <a:lnTo>
                  <a:pt x="6" y="76"/>
                </a:lnTo>
                <a:lnTo>
                  <a:pt x="18" y="76"/>
                </a:lnTo>
                <a:lnTo>
                  <a:pt x="18" y="77"/>
                </a:lnTo>
                <a:lnTo>
                  <a:pt x="18" y="79"/>
                </a:lnTo>
                <a:lnTo>
                  <a:pt x="17" y="81"/>
                </a:lnTo>
                <a:lnTo>
                  <a:pt x="18" y="81"/>
                </a:lnTo>
                <a:lnTo>
                  <a:pt x="18" y="78"/>
                </a:lnTo>
                <a:lnTo>
                  <a:pt x="19" y="77"/>
                </a:lnTo>
                <a:lnTo>
                  <a:pt x="19" y="76"/>
                </a:lnTo>
                <a:lnTo>
                  <a:pt x="19" y="72"/>
                </a:lnTo>
                <a:lnTo>
                  <a:pt x="20" y="70"/>
                </a:lnTo>
                <a:lnTo>
                  <a:pt x="20" y="69"/>
                </a:lnTo>
                <a:lnTo>
                  <a:pt x="20" y="68"/>
                </a:lnTo>
                <a:lnTo>
                  <a:pt x="23" y="65"/>
                </a:lnTo>
                <a:lnTo>
                  <a:pt x="20" y="66"/>
                </a:lnTo>
                <a:lnTo>
                  <a:pt x="20" y="68"/>
                </a:lnTo>
                <a:lnTo>
                  <a:pt x="20" y="69"/>
                </a:lnTo>
                <a:lnTo>
                  <a:pt x="19" y="71"/>
                </a:lnTo>
                <a:lnTo>
                  <a:pt x="19" y="72"/>
                </a:lnTo>
                <a:lnTo>
                  <a:pt x="18" y="76"/>
                </a:lnTo>
                <a:lnTo>
                  <a:pt x="23" y="65"/>
                </a:lnTo>
                <a:lnTo>
                  <a:pt x="23" y="64"/>
                </a:lnTo>
                <a:lnTo>
                  <a:pt x="23" y="63"/>
                </a:lnTo>
                <a:lnTo>
                  <a:pt x="24" y="59"/>
                </a:lnTo>
                <a:lnTo>
                  <a:pt x="24" y="58"/>
                </a:lnTo>
                <a:lnTo>
                  <a:pt x="24" y="57"/>
                </a:lnTo>
                <a:lnTo>
                  <a:pt x="25" y="54"/>
                </a:lnTo>
                <a:lnTo>
                  <a:pt x="24" y="54"/>
                </a:lnTo>
                <a:lnTo>
                  <a:pt x="24" y="56"/>
                </a:lnTo>
                <a:lnTo>
                  <a:pt x="24" y="57"/>
                </a:lnTo>
                <a:lnTo>
                  <a:pt x="24" y="59"/>
                </a:lnTo>
                <a:lnTo>
                  <a:pt x="23" y="61"/>
                </a:lnTo>
                <a:lnTo>
                  <a:pt x="23" y="63"/>
                </a:lnTo>
                <a:lnTo>
                  <a:pt x="23" y="6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58" name="Freeform 413"/>
          <p:cNvSpPr>
            <a:spLocks/>
          </p:cNvSpPr>
          <p:nvPr/>
        </p:nvSpPr>
        <p:spPr bwMode="auto">
          <a:xfrm>
            <a:off x="6176963" y="2574925"/>
            <a:ext cx="1587" cy="1588"/>
          </a:xfrm>
          <a:custGeom>
            <a:avLst/>
            <a:gdLst>
              <a:gd name="T0" fmla="*/ 2147483646 w 4"/>
              <a:gd name="T1" fmla="*/ 2147483646 h 2"/>
              <a:gd name="T2" fmla="*/ 2147483646 w 4"/>
              <a:gd name="T3" fmla="*/ 0 h 2"/>
              <a:gd name="T4" fmla="*/ 2147483646 w 4"/>
              <a:gd name="T5" fmla="*/ 0 h 2"/>
              <a:gd name="T6" fmla="*/ 0 w 4"/>
              <a:gd name="T7" fmla="*/ 2147483646 h 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" h="2">
                <a:moveTo>
                  <a:pt x="4" y="2"/>
                </a:moveTo>
                <a:lnTo>
                  <a:pt x="4" y="0"/>
                </a:lnTo>
                <a:lnTo>
                  <a:pt x="1" y="0"/>
                </a:lnTo>
                <a:lnTo>
                  <a:pt x="0" y="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59" name="Freeform 414"/>
          <p:cNvSpPr>
            <a:spLocks/>
          </p:cNvSpPr>
          <p:nvPr/>
        </p:nvSpPr>
        <p:spPr bwMode="auto">
          <a:xfrm>
            <a:off x="6183313" y="2546350"/>
            <a:ext cx="6350" cy="22225"/>
          </a:xfrm>
          <a:custGeom>
            <a:avLst/>
            <a:gdLst>
              <a:gd name="T0" fmla="*/ 2147483646 w 13"/>
              <a:gd name="T1" fmla="*/ 2147483646 h 43"/>
              <a:gd name="T2" fmla="*/ 2147483646 w 13"/>
              <a:gd name="T3" fmla="*/ 2147483646 h 43"/>
              <a:gd name="T4" fmla="*/ 2147483646 w 13"/>
              <a:gd name="T5" fmla="*/ 2147483646 h 43"/>
              <a:gd name="T6" fmla="*/ 2147483646 w 13"/>
              <a:gd name="T7" fmla="*/ 2147483646 h 43"/>
              <a:gd name="T8" fmla="*/ 2147483646 w 13"/>
              <a:gd name="T9" fmla="*/ 2147483646 h 43"/>
              <a:gd name="T10" fmla="*/ 2147483646 w 13"/>
              <a:gd name="T11" fmla="*/ 2147483646 h 43"/>
              <a:gd name="T12" fmla="*/ 2147483646 w 13"/>
              <a:gd name="T13" fmla="*/ 2147483646 h 43"/>
              <a:gd name="T14" fmla="*/ 2147483646 w 13"/>
              <a:gd name="T15" fmla="*/ 2147483646 h 43"/>
              <a:gd name="T16" fmla="*/ 2147483646 w 13"/>
              <a:gd name="T17" fmla="*/ 2147483646 h 43"/>
              <a:gd name="T18" fmla="*/ 2147483646 w 13"/>
              <a:gd name="T19" fmla="*/ 2147483646 h 43"/>
              <a:gd name="T20" fmla="*/ 2147483646 w 13"/>
              <a:gd name="T21" fmla="*/ 2147483646 h 43"/>
              <a:gd name="T22" fmla="*/ 2147483646 w 13"/>
              <a:gd name="T23" fmla="*/ 2147483646 h 43"/>
              <a:gd name="T24" fmla="*/ 2147483646 w 13"/>
              <a:gd name="T25" fmla="*/ 2147483646 h 43"/>
              <a:gd name="T26" fmla="*/ 2147483646 w 13"/>
              <a:gd name="T27" fmla="*/ 2147483646 h 43"/>
              <a:gd name="T28" fmla="*/ 2147483646 w 13"/>
              <a:gd name="T29" fmla="*/ 2147483646 h 43"/>
              <a:gd name="T30" fmla="*/ 2147483646 w 13"/>
              <a:gd name="T31" fmla="*/ 2147483646 h 43"/>
              <a:gd name="T32" fmla="*/ 2147483646 w 13"/>
              <a:gd name="T33" fmla="*/ 2147483646 h 43"/>
              <a:gd name="T34" fmla="*/ 2147483646 w 13"/>
              <a:gd name="T35" fmla="*/ 2147483646 h 43"/>
              <a:gd name="T36" fmla="*/ 2147483646 w 13"/>
              <a:gd name="T37" fmla="*/ 2147483646 h 43"/>
              <a:gd name="T38" fmla="*/ 2147483646 w 13"/>
              <a:gd name="T39" fmla="*/ 2147483646 h 43"/>
              <a:gd name="T40" fmla="*/ 2147483646 w 13"/>
              <a:gd name="T41" fmla="*/ 2147483646 h 43"/>
              <a:gd name="T42" fmla="*/ 2147483646 w 13"/>
              <a:gd name="T43" fmla="*/ 2147483646 h 43"/>
              <a:gd name="T44" fmla="*/ 2147483646 w 13"/>
              <a:gd name="T45" fmla="*/ 2147483646 h 43"/>
              <a:gd name="T46" fmla="*/ 2147483646 w 13"/>
              <a:gd name="T47" fmla="*/ 2147483646 h 43"/>
              <a:gd name="T48" fmla="*/ 2147483646 w 13"/>
              <a:gd name="T49" fmla="*/ 2147483646 h 43"/>
              <a:gd name="T50" fmla="*/ 2147483646 w 13"/>
              <a:gd name="T51" fmla="*/ 2147483646 h 43"/>
              <a:gd name="T52" fmla="*/ 2147483646 w 13"/>
              <a:gd name="T53" fmla="*/ 2147483646 h 43"/>
              <a:gd name="T54" fmla="*/ 2147483646 w 13"/>
              <a:gd name="T55" fmla="*/ 2147483646 h 43"/>
              <a:gd name="T56" fmla="*/ 2147483646 w 13"/>
              <a:gd name="T57" fmla="*/ 2147483646 h 43"/>
              <a:gd name="T58" fmla="*/ 2147483646 w 13"/>
              <a:gd name="T59" fmla="*/ 2147483646 h 43"/>
              <a:gd name="T60" fmla="*/ 2147483646 w 13"/>
              <a:gd name="T61" fmla="*/ 2147483646 h 43"/>
              <a:gd name="T62" fmla="*/ 2147483646 w 13"/>
              <a:gd name="T63" fmla="*/ 2147483646 h 43"/>
              <a:gd name="T64" fmla="*/ 2147483646 w 13"/>
              <a:gd name="T65" fmla="*/ 2147483646 h 43"/>
              <a:gd name="T66" fmla="*/ 2147483646 w 13"/>
              <a:gd name="T67" fmla="*/ 2147483646 h 43"/>
              <a:gd name="T68" fmla="*/ 2147483646 w 13"/>
              <a:gd name="T69" fmla="*/ 2147483646 h 43"/>
              <a:gd name="T70" fmla="*/ 2147483646 w 13"/>
              <a:gd name="T71" fmla="*/ 2147483646 h 43"/>
              <a:gd name="T72" fmla="*/ 2147483646 w 13"/>
              <a:gd name="T73" fmla="*/ 2147483646 h 43"/>
              <a:gd name="T74" fmla="*/ 2147483646 w 13"/>
              <a:gd name="T75" fmla="*/ 2147483646 h 43"/>
              <a:gd name="T76" fmla="*/ 2147483646 w 13"/>
              <a:gd name="T77" fmla="*/ 2147483646 h 43"/>
              <a:gd name="T78" fmla="*/ 2147483646 w 13"/>
              <a:gd name="T79" fmla="*/ 2147483646 h 43"/>
              <a:gd name="T80" fmla="*/ 2147483646 w 13"/>
              <a:gd name="T81" fmla="*/ 2147483646 h 43"/>
              <a:gd name="T82" fmla="*/ 2147483646 w 13"/>
              <a:gd name="T83" fmla="*/ 2147483646 h 43"/>
              <a:gd name="T84" fmla="*/ 2147483646 w 13"/>
              <a:gd name="T85" fmla="*/ 2147483646 h 43"/>
              <a:gd name="T86" fmla="*/ 2147483646 w 13"/>
              <a:gd name="T87" fmla="*/ 2147483646 h 43"/>
              <a:gd name="T88" fmla="*/ 2147483646 w 13"/>
              <a:gd name="T89" fmla="*/ 2147483646 h 43"/>
              <a:gd name="T90" fmla="*/ 2147483646 w 13"/>
              <a:gd name="T91" fmla="*/ 2147483646 h 43"/>
              <a:gd name="T92" fmla="*/ 2147483646 w 13"/>
              <a:gd name="T93" fmla="*/ 2147483646 h 43"/>
              <a:gd name="T94" fmla="*/ 2147483646 w 13"/>
              <a:gd name="T95" fmla="*/ 2147483646 h 43"/>
              <a:gd name="T96" fmla="*/ 2147483646 w 13"/>
              <a:gd name="T97" fmla="*/ 2147483646 h 43"/>
              <a:gd name="T98" fmla="*/ 2147483646 w 13"/>
              <a:gd name="T99" fmla="*/ 2147483646 h 43"/>
              <a:gd name="T100" fmla="*/ 2147483646 w 13"/>
              <a:gd name="T101" fmla="*/ 2147483646 h 43"/>
              <a:gd name="T102" fmla="*/ 2147483646 w 13"/>
              <a:gd name="T103" fmla="*/ 0 h 43"/>
              <a:gd name="T104" fmla="*/ 2147483646 w 13"/>
              <a:gd name="T105" fmla="*/ 0 h 43"/>
              <a:gd name="T106" fmla="*/ 2147483646 w 13"/>
              <a:gd name="T107" fmla="*/ 2147483646 h 43"/>
              <a:gd name="T108" fmla="*/ 2147483646 w 13"/>
              <a:gd name="T109" fmla="*/ 2147483646 h 43"/>
              <a:gd name="T110" fmla="*/ 2147483646 w 13"/>
              <a:gd name="T111" fmla="*/ 2147483646 h 43"/>
              <a:gd name="T112" fmla="*/ 2147483646 w 13"/>
              <a:gd name="T113" fmla="*/ 2147483646 h 43"/>
              <a:gd name="T114" fmla="*/ 0 w 13"/>
              <a:gd name="T115" fmla="*/ 2147483646 h 43"/>
              <a:gd name="T116" fmla="*/ 0 w 13"/>
              <a:gd name="T117" fmla="*/ 2147483646 h 43"/>
              <a:gd name="T118" fmla="*/ 0 w 13"/>
              <a:gd name="T119" fmla="*/ 2147483646 h 43"/>
              <a:gd name="T120" fmla="*/ 0 w 13"/>
              <a:gd name="T121" fmla="*/ 2147483646 h 4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3" h="43">
                <a:moveTo>
                  <a:pt x="6" y="43"/>
                </a:moveTo>
                <a:lnTo>
                  <a:pt x="9" y="41"/>
                </a:lnTo>
                <a:lnTo>
                  <a:pt x="9" y="40"/>
                </a:lnTo>
                <a:lnTo>
                  <a:pt x="9" y="37"/>
                </a:lnTo>
                <a:lnTo>
                  <a:pt x="6" y="39"/>
                </a:lnTo>
                <a:lnTo>
                  <a:pt x="6" y="40"/>
                </a:lnTo>
                <a:lnTo>
                  <a:pt x="6" y="43"/>
                </a:lnTo>
                <a:lnTo>
                  <a:pt x="9" y="37"/>
                </a:lnTo>
                <a:lnTo>
                  <a:pt x="9" y="36"/>
                </a:lnTo>
                <a:lnTo>
                  <a:pt x="9" y="33"/>
                </a:lnTo>
                <a:lnTo>
                  <a:pt x="9" y="34"/>
                </a:lnTo>
                <a:lnTo>
                  <a:pt x="9" y="37"/>
                </a:lnTo>
                <a:lnTo>
                  <a:pt x="9" y="33"/>
                </a:lnTo>
                <a:lnTo>
                  <a:pt x="11" y="32"/>
                </a:lnTo>
                <a:lnTo>
                  <a:pt x="11" y="31"/>
                </a:lnTo>
                <a:lnTo>
                  <a:pt x="11" y="28"/>
                </a:lnTo>
                <a:lnTo>
                  <a:pt x="9" y="30"/>
                </a:lnTo>
                <a:lnTo>
                  <a:pt x="9" y="32"/>
                </a:lnTo>
                <a:lnTo>
                  <a:pt x="9" y="33"/>
                </a:lnTo>
                <a:lnTo>
                  <a:pt x="11" y="28"/>
                </a:lnTo>
                <a:lnTo>
                  <a:pt x="11" y="26"/>
                </a:lnTo>
                <a:lnTo>
                  <a:pt x="11" y="28"/>
                </a:lnTo>
                <a:lnTo>
                  <a:pt x="11" y="26"/>
                </a:lnTo>
                <a:lnTo>
                  <a:pt x="11" y="25"/>
                </a:lnTo>
                <a:lnTo>
                  <a:pt x="12" y="21"/>
                </a:lnTo>
                <a:lnTo>
                  <a:pt x="12" y="20"/>
                </a:lnTo>
                <a:lnTo>
                  <a:pt x="12" y="18"/>
                </a:lnTo>
                <a:lnTo>
                  <a:pt x="12" y="17"/>
                </a:lnTo>
                <a:lnTo>
                  <a:pt x="12" y="14"/>
                </a:lnTo>
                <a:lnTo>
                  <a:pt x="11" y="17"/>
                </a:lnTo>
                <a:lnTo>
                  <a:pt x="11" y="18"/>
                </a:lnTo>
                <a:lnTo>
                  <a:pt x="11" y="20"/>
                </a:lnTo>
                <a:lnTo>
                  <a:pt x="11" y="21"/>
                </a:lnTo>
                <a:lnTo>
                  <a:pt x="11" y="24"/>
                </a:lnTo>
                <a:lnTo>
                  <a:pt x="11" y="26"/>
                </a:lnTo>
                <a:lnTo>
                  <a:pt x="12" y="14"/>
                </a:lnTo>
                <a:lnTo>
                  <a:pt x="12" y="12"/>
                </a:lnTo>
                <a:lnTo>
                  <a:pt x="12" y="14"/>
                </a:lnTo>
                <a:lnTo>
                  <a:pt x="12" y="12"/>
                </a:lnTo>
                <a:lnTo>
                  <a:pt x="12" y="11"/>
                </a:lnTo>
                <a:lnTo>
                  <a:pt x="12" y="12"/>
                </a:lnTo>
                <a:lnTo>
                  <a:pt x="12" y="11"/>
                </a:lnTo>
                <a:lnTo>
                  <a:pt x="12" y="9"/>
                </a:lnTo>
                <a:lnTo>
                  <a:pt x="12" y="11"/>
                </a:lnTo>
                <a:lnTo>
                  <a:pt x="12" y="9"/>
                </a:lnTo>
                <a:lnTo>
                  <a:pt x="12" y="7"/>
                </a:lnTo>
                <a:lnTo>
                  <a:pt x="12" y="9"/>
                </a:lnTo>
                <a:lnTo>
                  <a:pt x="12" y="7"/>
                </a:lnTo>
                <a:lnTo>
                  <a:pt x="13" y="6"/>
                </a:lnTo>
                <a:lnTo>
                  <a:pt x="13" y="5"/>
                </a:lnTo>
                <a:lnTo>
                  <a:pt x="13" y="1"/>
                </a:lnTo>
                <a:lnTo>
                  <a:pt x="13" y="0"/>
                </a:lnTo>
                <a:lnTo>
                  <a:pt x="12" y="0"/>
                </a:lnTo>
                <a:lnTo>
                  <a:pt x="12" y="1"/>
                </a:lnTo>
                <a:lnTo>
                  <a:pt x="12" y="5"/>
                </a:lnTo>
                <a:lnTo>
                  <a:pt x="12" y="6"/>
                </a:lnTo>
                <a:lnTo>
                  <a:pt x="12" y="7"/>
                </a:lnTo>
                <a:lnTo>
                  <a:pt x="0" y="7"/>
                </a:lnTo>
                <a:lnTo>
                  <a:pt x="0" y="6"/>
                </a:lnTo>
                <a:lnTo>
                  <a:pt x="0" y="5"/>
                </a:lnTo>
                <a:lnTo>
                  <a:pt x="0" y="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60" name="Line 415"/>
          <p:cNvSpPr>
            <a:spLocks noChangeShapeType="1"/>
          </p:cNvSpPr>
          <p:nvPr/>
        </p:nvSpPr>
        <p:spPr bwMode="auto">
          <a:xfrm>
            <a:off x="6172200" y="2587625"/>
            <a:ext cx="1588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61" name="Freeform 416"/>
          <p:cNvSpPr>
            <a:spLocks/>
          </p:cNvSpPr>
          <p:nvPr/>
        </p:nvSpPr>
        <p:spPr bwMode="auto">
          <a:xfrm>
            <a:off x="6099175" y="2546350"/>
            <a:ext cx="14288" cy="42863"/>
          </a:xfrm>
          <a:custGeom>
            <a:avLst/>
            <a:gdLst>
              <a:gd name="T0" fmla="*/ 2147483646 w 25"/>
              <a:gd name="T1" fmla="*/ 2147483646 h 81"/>
              <a:gd name="T2" fmla="*/ 2147483646 w 25"/>
              <a:gd name="T3" fmla="*/ 2147483646 h 81"/>
              <a:gd name="T4" fmla="*/ 2147483646 w 25"/>
              <a:gd name="T5" fmla="*/ 2147483646 h 81"/>
              <a:gd name="T6" fmla="*/ 0 w 25"/>
              <a:gd name="T7" fmla="*/ 2147483646 h 81"/>
              <a:gd name="T8" fmla="*/ 0 w 25"/>
              <a:gd name="T9" fmla="*/ 2147483646 h 81"/>
              <a:gd name="T10" fmla="*/ 2147483646 w 25"/>
              <a:gd name="T11" fmla="*/ 2147483646 h 81"/>
              <a:gd name="T12" fmla="*/ 2147483646 w 25"/>
              <a:gd name="T13" fmla="*/ 2147483646 h 81"/>
              <a:gd name="T14" fmla="*/ 2147483646 w 25"/>
              <a:gd name="T15" fmla="*/ 2147483646 h 81"/>
              <a:gd name="T16" fmla="*/ 2147483646 w 25"/>
              <a:gd name="T17" fmla="*/ 2147483646 h 81"/>
              <a:gd name="T18" fmla="*/ 2147483646 w 25"/>
              <a:gd name="T19" fmla="*/ 2147483646 h 81"/>
              <a:gd name="T20" fmla="*/ 2147483646 w 25"/>
              <a:gd name="T21" fmla="*/ 0 h 81"/>
              <a:gd name="T22" fmla="*/ 2147483646 w 25"/>
              <a:gd name="T23" fmla="*/ 2147483646 h 81"/>
              <a:gd name="T24" fmla="*/ 2147483646 w 25"/>
              <a:gd name="T25" fmla="*/ 2147483646 h 81"/>
              <a:gd name="T26" fmla="*/ 2147483646 w 25"/>
              <a:gd name="T27" fmla="*/ 2147483646 h 81"/>
              <a:gd name="T28" fmla="*/ 2147483646 w 25"/>
              <a:gd name="T29" fmla="*/ 2147483646 h 81"/>
              <a:gd name="T30" fmla="*/ 2147483646 w 25"/>
              <a:gd name="T31" fmla="*/ 2147483646 h 81"/>
              <a:gd name="T32" fmla="*/ 2147483646 w 25"/>
              <a:gd name="T33" fmla="*/ 2147483646 h 81"/>
              <a:gd name="T34" fmla="*/ 2147483646 w 25"/>
              <a:gd name="T35" fmla="*/ 2147483646 h 81"/>
              <a:gd name="T36" fmla="*/ 2147483646 w 25"/>
              <a:gd name="T37" fmla="*/ 2147483646 h 81"/>
              <a:gd name="T38" fmla="*/ 2147483646 w 25"/>
              <a:gd name="T39" fmla="*/ 2147483646 h 81"/>
              <a:gd name="T40" fmla="*/ 2147483646 w 25"/>
              <a:gd name="T41" fmla="*/ 2147483646 h 81"/>
              <a:gd name="T42" fmla="*/ 2147483646 w 25"/>
              <a:gd name="T43" fmla="*/ 2147483646 h 81"/>
              <a:gd name="T44" fmla="*/ 2147483646 w 25"/>
              <a:gd name="T45" fmla="*/ 2147483646 h 81"/>
              <a:gd name="T46" fmla="*/ 2147483646 w 25"/>
              <a:gd name="T47" fmla="*/ 2147483646 h 81"/>
              <a:gd name="T48" fmla="*/ 2147483646 w 25"/>
              <a:gd name="T49" fmla="*/ 2147483646 h 81"/>
              <a:gd name="T50" fmla="*/ 2147483646 w 25"/>
              <a:gd name="T51" fmla="*/ 2147483646 h 81"/>
              <a:gd name="T52" fmla="*/ 2147483646 w 25"/>
              <a:gd name="T53" fmla="*/ 2147483646 h 81"/>
              <a:gd name="T54" fmla="*/ 2147483646 w 25"/>
              <a:gd name="T55" fmla="*/ 2147483646 h 81"/>
              <a:gd name="T56" fmla="*/ 2147483646 w 25"/>
              <a:gd name="T57" fmla="*/ 2147483646 h 81"/>
              <a:gd name="T58" fmla="*/ 2147483646 w 25"/>
              <a:gd name="T59" fmla="*/ 2147483646 h 81"/>
              <a:gd name="T60" fmla="*/ 2147483646 w 25"/>
              <a:gd name="T61" fmla="*/ 2147483646 h 81"/>
              <a:gd name="T62" fmla="*/ 2147483646 w 25"/>
              <a:gd name="T63" fmla="*/ 2147483646 h 81"/>
              <a:gd name="T64" fmla="*/ 2147483646 w 25"/>
              <a:gd name="T65" fmla="*/ 2147483646 h 81"/>
              <a:gd name="T66" fmla="*/ 2147483646 w 25"/>
              <a:gd name="T67" fmla="*/ 2147483646 h 81"/>
              <a:gd name="T68" fmla="*/ 2147483646 w 25"/>
              <a:gd name="T69" fmla="*/ 2147483646 h 81"/>
              <a:gd name="T70" fmla="*/ 2147483646 w 25"/>
              <a:gd name="T71" fmla="*/ 2147483646 h 81"/>
              <a:gd name="T72" fmla="*/ 2147483646 w 25"/>
              <a:gd name="T73" fmla="*/ 2147483646 h 81"/>
              <a:gd name="T74" fmla="*/ 2147483646 w 25"/>
              <a:gd name="T75" fmla="*/ 2147483646 h 81"/>
              <a:gd name="T76" fmla="*/ 2147483646 w 25"/>
              <a:gd name="T77" fmla="*/ 2147483646 h 81"/>
              <a:gd name="T78" fmla="*/ 2147483646 w 25"/>
              <a:gd name="T79" fmla="*/ 2147483646 h 81"/>
              <a:gd name="T80" fmla="*/ 2147483646 w 25"/>
              <a:gd name="T81" fmla="*/ 2147483646 h 81"/>
              <a:gd name="T82" fmla="*/ 2147483646 w 25"/>
              <a:gd name="T83" fmla="*/ 2147483646 h 81"/>
              <a:gd name="T84" fmla="*/ 2147483646 w 25"/>
              <a:gd name="T85" fmla="*/ 2147483646 h 81"/>
              <a:gd name="T86" fmla="*/ 2147483646 w 25"/>
              <a:gd name="T87" fmla="*/ 2147483646 h 81"/>
              <a:gd name="T88" fmla="*/ 2147483646 w 25"/>
              <a:gd name="T89" fmla="*/ 2147483646 h 81"/>
              <a:gd name="T90" fmla="*/ 2147483646 w 25"/>
              <a:gd name="T91" fmla="*/ 2147483646 h 81"/>
              <a:gd name="T92" fmla="*/ 0 w 25"/>
              <a:gd name="T93" fmla="*/ 2147483646 h 81"/>
              <a:gd name="T94" fmla="*/ 0 w 25"/>
              <a:gd name="T95" fmla="*/ 2147483646 h 81"/>
              <a:gd name="T96" fmla="*/ 0 w 25"/>
              <a:gd name="T97" fmla="*/ 2147483646 h 8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5" h="81">
                <a:moveTo>
                  <a:pt x="14" y="54"/>
                </a:moveTo>
                <a:lnTo>
                  <a:pt x="14" y="53"/>
                </a:lnTo>
                <a:lnTo>
                  <a:pt x="14" y="52"/>
                </a:lnTo>
                <a:lnTo>
                  <a:pt x="14" y="48"/>
                </a:lnTo>
                <a:lnTo>
                  <a:pt x="14" y="46"/>
                </a:lnTo>
                <a:lnTo>
                  <a:pt x="14" y="45"/>
                </a:lnTo>
                <a:lnTo>
                  <a:pt x="14" y="44"/>
                </a:lnTo>
                <a:lnTo>
                  <a:pt x="2" y="44"/>
                </a:lnTo>
                <a:lnTo>
                  <a:pt x="2" y="45"/>
                </a:lnTo>
                <a:lnTo>
                  <a:pt x="2" y="48"/>
                </a:lnTo>
                <a:lnTo>
                  <a:pt x="2" y="51"/>
                </a:lnTo>
                <a:lnTo>
                  <a:pt x="2" y="52"/>
                </a:lnTo>
                <a:lnTo>
                  <a:pt x="2" y="53"/>
                </a:lnTo>
                <a:lnTo>
                  <a:pt x="0" y="53"/>
                </a:lnTo>
                <a:lnTo>
                  <a:pt x="0" y="54"/>
                </a:lnTo>
                <a:lnTo>
                  <a:pt x="0" y="53"/>
                </a:lnTo>
                <a:lnTo>
                  <a:pt x="0" y="51"/>
                </a:lnTo>
                <a:lnTo>
                  <a:pt x="0" y="48"/>
                </a:lnTo>
                <a:lnTo>
                  <a:pt x="0" y="46"/>
                </a:lnTo>
                <a:lnTo>
                  <a:pt x="0" y="44"/>
                </a:lnTo>
                <a:lnTo>
                  <a:pt x="0" y="43"/>
                </a:lnTo>
                <a:lnTo>
                  <a:pt x="0" y="40"/>
                </a:lnTo>
                <a:lnTo>
                  <a:pt x="1" y="39"/>
                </a:lnTo>
                <a:lnTo>
                  <a:pt x="1" y="37"/>
                </a:lnTo>
                <a:lnTo>
                  <a:pt x="1" y="34"/>
                </a:lnTo>
                <a:lnTo>
                  <a:pt x="1" y="33"/>
                </a:lnTo>
                <a:lnTo>
                  <a:pt x="1" y="32"/>
                </a:lnTo>
                <a:lnTo>
                  <a:pt x="1" y="30"/>
                </a:lnTo>
                <a:lnTo>
                  <a:pt x="1" y="28"/>
                </a:lnTo>
                <a:lnTo>
                  <a:pt x="1" y="26"/>
                </a:lnTo>
                <a:lnTo>
                  <a:pt x="1" y="24"/>
                </a:lnTo>
                <a:lnTo>
                  <a:pt x="2" y="21"/>
                </a:lnTo>
                <a:lnTo>
                  <a:pt x="2" y="20"/>
                </a:lnTo>
                <a:lnTo>
                  <a:pt x="2" y="18"/>
                </a:lnTo>
                <a:lnTo>
                  <a:pt x="2" y="17"/>
                </a:lnTo>
                <a:lnTo>
                  <a:pt x="2" y="13"/>
                </a:lnTo>
                <a:lnTo>
                  <a:pt x="6" y="12"/>
                </a:lnTo>
                <a:lnTo>
                  <a:pt x="6" y="11"/>
                </a:lnTo>
                <a:lnTo>
                  <a:pt x="6" y="8"/>
                </a:lnTo>
                <a:lnTo>
                  <a:pt x="6" y="7"/>
                </a:lnTo>
                <a:lnTo>
                  <a:pt x="6" y="6"/>
                </a:lnTo>
                <a:lnTo>
                  <a:pt x="7" y="2"/>
                </a:lnTo>
                <a:lnTo>
                  <a:pt x="7" y="1"/>
                </a:lnTo>
                <a:lnTo>
                  <a:pt x="7" y="0"/>
                </a:lnTo>
                <a:lnTo>
                  <a:pt x="9" y="0"/>
                </a:lnTo>
                <a:lnTo>
                  <a:pt x="9" y="1"/>
                </a:lnTo>
                <a:lnTo>
                  <a:pt x="9" y="2"/>
                </a:lnTo>
                <a:lnTo>
                  <a:pt x="8" y="6"/>
                </a:lnTo>
                <a:lnTo>
                  <a:pt x="8" y="7"/>
                </a:lnTo>
                <a:lnTo>
                  <a:pt x="8" y="8"/>
                </a:lnTo>
                <a:lnTo>
                  <a:pt x="8" y="11"/>
                </a:lnTo>
                <a:lnTo>
                  <a:pt x="8" y="12"/>
                </a:lnTo>
                <a:lnTo>
                  <a:pt x="7" y="13"/>
                </a:lnTo>
                <a:lnTo>
                  <a:pt x="7" y="17"/>
                </a:lnTo>
                <a:lnTo>
                  <a:pt x="7" y="18"/>
                </a:lnTo>
                <a:lnTo>
                  <a:pt x="7" y="19"/>
                </a:lnTo>
                <a:lnTo>
                  <a:pt x="7" y="21"/>
                </a:lnTo>
                <a:lnTo>
                  <a:pt x="7" y="24"/>
                </a:lnTo>
                <a:lnTo>
                  <a:pt x="6" y="26"/>
                </a:lnTo>
                <a:lnTo>
                  <a:pt x="6" y="28"/>
                </a:lnTo>
                <a:lnTo>
                  <a:pt x="6" y="30"/>
                </a:lnTo>
                <a:lnTo>
                  <a:pt x="6" y="32"/>
                </a:lnTo>
                <a:lnTo>
                  <a:pt x="6" y="33"/>
                </a:lnTo>
                <a:lnTo>
                  <a:pt x="6" y="34"/>
                </a:lnTo>
                <a:lnTo>
                  <a:pt x="6" y="37"/>
                </a:lnTo>
                <a:lnTo>
                  <a:pt x="6" y="39"/>
                </a:lnTo>
                <a:lnTo>
                  <a:pt x="2" y="40"/>
                </a:lnTo>
                <a:lnTo>
                  <a:pt x="2" y="43"/>
                </a:lnTo>
                <a:lnTo>
                  <a:pt x="2" y="44"/>
                </a:lnTo>
                <a:lnTo>
                  <a:pt x="14" y="44"/>
                </a:lnTo>
                <a:lnTo>
                  <a:pt x="14" y="43"/>
                </a:lnTo>
                <a:lnTo>
                  <a:pt x="14" y="41"/>
                </a:lnTo>
                <a:lnTo>
                  <a:pt x="14" y="39"/>
                </a:lnTo>
                <a:lnTo>
                  <a:pt x="15" y="37"/>
                </a:lnTo>
                <a:lnTo>
                  <a:pt x="15" y="36"/>
                </a:lnTo>
                <a:lnTo>
                  <a:pt x="15" y="34"/>
                </a:lnTo>
                <a:lnTo>
                  <a:pt x="15" y="33"/>
                </a:lnTo>
                <a:lnTo>
                  <a:pt x="15" y="31"/>
                </a:lnTo>
                <a:lnTo>
                  <a:pt x="15" y="30"/>
                </a:lnTo>
                <a:lnTo>
                  <a:pt x="15" y="28"/>
                </a:lnTo>
                <a:lnTo>
                  <a:pt x="15" y="26"/>
                </a:lnTo>
                <a:lnTo>
                  <a:pt x="15" y="25"/>
                </a:lnTo>
                <a:lnTo>
                  <a:pt x="16" y="21"/>
                </a:lnTo>
                <a:lnTo>
                  <a:pt x="16" y="20"/>
                </a:lnTo>
                <a:lnTo>
                  <a:pt x="16" y="19"/>
                </a:lnTo>
                <a:lnTo>
                  <a:pt x="16" y="18"/>
                </a:lnTo>
                <a:lnTo>
                  <a:pt x="16" y="17"/>
                </a:lnTo>
                <a:lnTo>
                  <a:pt x="16" y="13"/>
                </a:lnTo>
                <a:lnTo>
                  <a:pt x="18" y="12"/>
                </a:lnTo>
                <a:lnTo>
                  <a:pt x="18" y="11"/>
                </a:lnTo>
                <a:lnTo>
                  <a:pt x="18" y="9"/>
                </a:lnTo>
                <a:lnTo>
                  <a:pt x="18" y="8"/>
                </a:lnTo>
                <a:lnTo>
                  <a:pt x="18" y="6"/>
                </a:lnTo>
                <a:lnTo>
                  <a:pt x="21" y="5"/>
                </a:lnTo>
                <a:lnTo>
                  <a:pt x="21" y="2"/>
                </a:lnTo>
                <a:lnTo>
                  <a:pt x="21" y="1"/>
                </a:lnTo>
                <a:lnTo>
                  <a:pt x="21" y="0"/>
                </a:lnTo>
                <a:lnTo>
                  <a:pt x="25" y="0"/>
                </a:lnTo>
                <a:lnTo>
                  <a:pt x="25" y="1"/>
                </a:lnTo>
                <a:lnTo>
                  <a:pt x="24" y="2"/>
                </a:lnTo>
                <a:lnTo>
                  <a:pt x="24" y="6"/>
                </a:lnTo>
                <a:lnTo>
                  <a:pt x="24" y="7"/>
                </a:lnTo>
                <a:lnTo>
                  <a:pt x="24" y="8"/>
                </a:lnTo>
                <a:lnTo>
                  <a:pt x="24" y="9"/>
                </a:lnTo>
                <a:lnTo>
                  <a:pt x="22" y="11"/>
                </a:lnTo>
                <a:lnTo>
                  <a:pt x="22" y="12"/>
                </a:lnTo>
                <a:lnTo>
                  <a:pt x="22" y="13"/>
                </a:lnTo>
                <a:lnTo>
                  <a:pt x="22" y="17"/>
                </a:lnTo>
                <a:lnTo>
                  <a:pt x="22" y="18"/>
                </a:lnTo>
                <a:lnTo>
                  <a:pt x="21" y="19"/>
                </a:lnTo>
                <a:lnTo>
                  <a:pt x="21" y="20"/>
                </a:lnTo>
                <a:lnTo>
                  <a:pt x="21" y="21"/>
                </a:lnTo>
                <a:lnTo>
                  <a:pt x="21" y="24"/>
                </a:lnTo>
                <a:lnTo>
                  <a:pt x="21" y="25"/>
                </a:lnTo>
                <a:lnTo>
                  <a:pt x="21" y="28"/>
                </a:lnTo>
                <a:lnTo>
                  <a:pt x="21" y="30"/>
                </a:lnTo>
                <a:lnTo>
                  <a:pt x="21" y="31"/>
                </a:lnTo>
                <a:lnTo>
                  <a:pt x="18" y="32"/>
                </a:lnTo>
                <a:lnTo>
                  <a:pt x="18" y="33"/>
                </a:lnTo>
                <a:lnTo>
                  <a:pt x="18" y="34"/>
                </a:lnTo>
                <a:lnTo>
                  <a:pt x="18" y="36"/>
                </a:lnTo>
                <a:lnTo>
                  <a:pt x="18" y="39"/>
                </a:lnTo>
                <a:lnTo>
                  <a:pt x="18" y="40"/>
                </a:lnTo>
                <a:lnTo>
                  <a:pt x="18" y="41"/>
                </a:lnTo>
                <a:lnTo>
                  <a:pt x="18" y="43"/>
                </a:lnTo>
                <a:lnTo>
                  <a:pt x="18" y="44"/>
                </a:lnTo>
                <a:lnTo>
                  <a:pt x="18" y="45"/>
                </a:lnTo>
                <a:lnTo>
                  <a:pt x="18" y="46"/>
                </a:lnTo>
                <a:lnTo>
                  <a:pt x="18" y="48"/>
                </a:lnTo>
                <a:lnTo>
                  <a:pt x="18" y="52"/>
                </a:lnTo>
                <a:lnTo>
                  <a:pt x="18" y="53"/>
                </a:lnTo>
                <a:lnTo>
                  <a:pt x="18" y="54"/>
                </a:lnTo>
                <a:lnTo>
                  <a:pt x="18" y="56"/>
                </a:lnTo>
                <a:lnTo>
                  <a:pt x="18" y="57"/>
                </a:lnTo>
                <a:lnTo>
                  <a:pt x="18" y="58"/>
                </a:lnTo>
                <a:lnTo>
                  <a:pt x="18" y="59"/>
                </a:lnTo>
                <a:lnTo>
                  <a:pt x="18" y="61"/>
                </a:lnTo>
                <a:lnTo>
                  <a:pt x="18" y="63"/>
                </a:lnTo>
                <a:lnTo>
                  <a:pt x="18" y="64"/>
                </a:lnTo>
                <a:lnTo>
                  <a:pt x="18" y="66"/>
                </a:lnTo>
                <a:lnTo>
                  <a:pt x="18" y="68"/>
                </a:lnTo>
                <a:lnTo>
                  <a:pt x="21" y="69"/>
                </a:lnTo>
                <a:lnTo>
                  <a:pt x="21" y="70"/>
                </a:lnTo>
                <a:lnTo>
                  <a:pt x="21" y="71"/>
                </a:lnTo>
                <a:lnTo>
                  <a:pt x="21" y="72"/>
                </a:lnTo>
                <a:lnTo>
                  <a:pt x="21" y="76"/>
                </a:lnTo>
                <a:lnTo>
                  <a:pt x="21" y="77"/>
                </a:lnTo>
                <a:lnTo>
                  <a:pt x="21" y="78"/>
                </a:lnTo>
                <a:lnTo>
                  <a:pt x="21" y="79"/>
                </a:lnTo>
                <a:lnTo>
                  <a:pt x="22" y="81"/>
                </a:lnTo>
                <a:lnTo>
                  <a:pt x="15" y="79"/>
                </a:lnTo>
                <a:lnTo>
                  <a:pt x="15" y="78"/>
                </a:lnTo>
                <a:lnTo>
                  <a:pt x="15" y="77"/>
                </a:lnTo>
                <a:lnTo>
                  <a:pt x="15" y="76"/>
                </a:lnTo>
                <a:lnTo>
                  <a:pt x="15" y="72"/>
                </a:lnTo>
                <a:lnTo>
                  <a:pt x="15" y="71"/>
                </a:lnTo>
                <a:lnTo>
                  <a:pt x="15" y="69"/>
                </a:lnTo>
                <a:lnTo>
                  <a:pt x="15" y="68"/>
                </a:lnTo>
                <a:lnTo>
                  <a:pt x="15" y="66"/>
                </a:lnTo>
                <a:lnTo>
                  <a:pt x="15" y="65"/>
                </a:lnTo>
                <a:lnTo>
                  <a:pt x="14" y="64"/>
                </a:lnTo>
                <a:lnTo>
                  <a:pt x="14" y="63"/>
                </a:lnTo>
                <a:lnTo>
                  <a:pt x="14" y="61"/>
                </a:lnTo>
                <a:lnTo>
                  <a:pt x="14" y="58"/>
                </a:lnTo>
                <a:lnTo>
                  <a:pt x="14" y="57"/>
                </a:lnTo>
                <a:lnTo>
                  <a:pt x="14" y="56"/>
                </a:lnTo>
                <a:lnTo>
                  <a:pt x="14" y="54"/>
                </a:lnTo>
                <a:lnTo>
                  <a:pt x="2" y="56"/>
                </a:lnTo>
                <a:lnTo>
                  <a:pt x="2" y="57"/>
                </a:lnTo>
                <a:lnTo>
                  <a:pt x="2" y="58"/>
                </a:lnTo>
                <a:lnTo>
                  <a:pt x="2" y="61"/>
                </a:lnTo>
                <a:lnTo>
                  <a:pt x="2" y="63"/>
                </a:lnTo>
                <a:lnTo>
                  <a:pt x="2" y="64"/>
                </a:lnTo>
                <a:lnTo>
                  <a:pt x="2" y="66"/>
                </a:lnTo>
                <a:lnTo>
                  <a:pt x="2" y="68"/>
                </a:lnTo>
                <a:lnTo>
                  <a:pt x="2" y="69"/>
                </a:lnTo>
                <a:lnTo>
                  <a:pt x="2" y="70"/>
                </a:lnTo>
                <a:lnTo>
                  <a:pt x="6" y="72"/>
                </a:lnTo>
                <a:lnTo>
                  <a:pt x="6" y="76"/>
                </a:lnTo>
                <a:lnTo>
                  <a:pt x="6" y="77"/>
                </a:lnTo>
                <a:lnTo>
                  <a:pt x="6" y="78"/>
                </a:lnTo>
                <a:lnTo>
                  <a:pt x="6" y="81"/>
                </a:lnTo>
                <a:lnTo>
                  <a:pt x="1" y="79"/>
                </a:lnTo>
                <a:lnTo>
                  <a:pt x="1" y="78"/>
                </a:lnTo>
                <a:lnTo>
                  <a:pt x="1" y="77"/>
                </a:lnTo>
                <a:lnTo>
                  <a:pt x="0" y="72"/>
                </a:lnTo>
                <a:lnTo>
                  <a:pt x="0" y="71"/>
                </a:lnTo>
                <a:lnTo>
                  <a:pt x="0" y="70"/>
                </a:lnTo>
                <a:lnTo>
                  <a:pt x="0" y="68"/>
                </a:lnTo>
                <a:lnTo>
                  <a:pt x="0" y="66"/>
                </a:lnTo>
                <a:lnTo>
                  <a:pt x="0" y="65"/>
                </a:lnTo>
                <a:lnTo>
                  <a:pt x="0" y="63"/>
                </a:lnTo>
                <a:lnTo>
                  <a:pt x="0" y="61"/>
                </a:lnTo>
                <a:lnTo>
                  <a:pt x="0" y="59"/>
                </a:lnTo>
                <a:lnTo>
                  <a:pt x="0" y="58"/>
                </a:lnTo>
                <a:lnTo>
                  <a:pt x="0" y="56"/>
                </a:lnTo>
                <a:lnTo>
                  <a:pt x="0" y="54"/>
                </a:lnTo>
                <a:lnTo>
                  <a:pt x="2" y="53"/>
                </a:lnTo>
                <a:lnTo>
                  <a:pt x="2" y="5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62" name="Freeform 417"/>
          <p:cNvSpPr>
            <a:spLocks/>
          </p:cNvSpPr>
          <p:nvPr/>
        </p:nvSpPr>
        <p:spPr bwMode="auto">
          <a:xfrm>
            <a:off x="6084888" y="2546350"/>
            <a:ext cx="11112" cy="28575"/>
          </a:xfrm>
          <a:custGeom>
            <a:avLst/>
            <a:gdLst>
              <a:gd name="T0" fmla="*/ 2147483646 w 22"/>
              <a:gd name="T1" fmla="*/ 2147483646 h 54"/>
              <a:gd name="T2" fmla="*/ 2147483646 w 22"/>
              <a:gd name="T3" fmla="*/ 2147483646 h 54"/>
              <a:gd name="T4" fmla="*/ 2147483646 w 22"/>
              <a:gd name="T5" fmla="*/ 2147483646 h 54"/>
              <a:gd name="T6" fmla="*/ 2147483646 w 22"/>
              <a:gd name="T7" fmla="*/ 2147483646 h 54"/>
              <a:gd name="T8" fmla="*/ 2147483646 w 22"/>
              <a:gd name="T9" fmla="*/ 2147483646 h 54"/>
              <a:gd name="T10" fmla="*/ 2147483646 w 22"/>
              <a:gd name="T11" fmla="*/ 2147483646 h 54"/>
              <a:gd name="T12" fmla="*/ 2147483646 w 22"/>
              <a:gd name="T13" fmla="*/ 2147483646 h 54"/>
              <a:gd name="T14" fmla="*/ 2147483646 w 22"/>
              <a:gd name="T15" fmla="*/ 2147483646 h 54"/>
              <a:gd name="T16" fmla="*/ 2147483646 w 22"/>
              <a:gd name="T17" fmla="*/ 2147483646 h 54"/>
              <a:gd name="T18" fmla="*/ 2147483646 w 22"/>
              <a:gd name="T19" fmla="*/ 2147483646 h 54"/>
              <a:gd name="T20" fmla="*/ 2147483646 w 22"/>
              <a:gd name="T21" fmla="*/ 2147483646 h 54"/>
              <a:gd name="T22" fmla="*/ 2147483646 w 22"/>
              <a:gd name="T23" fmla="*/ 2147483646 h 54"/>
              <a:gd name="T24" fmla="*/ 2147483646 w 22"/>
              <a:gd name="T25" fmla="*/ 2147483646 h 54"/>
              <a:gd name="T26" fmla="*/ 2147483646 w 22"/>
              <a:gd name="T27" fmla="*/ 2147483646 h 54"/>
              <a:gd name="T28" fmla="*/ 2147483646 w 22"/>
              <a:gd name="T29" fmla="*/ 2147483646 h 54"/>
              <a:gd name="T30" fmla="*/ 2147483646 w 22"/>
              <a:gd name="T31" fmla="*/ 2147483646 h 54"/>
              <a:gd name="T32" fmla="*/ 2147483646 w 22"/>
              <a:gd name="T33" fmla="*/ 2147483646 h 54"/>
              <a:gd name="T34" fmla="*/ 2147483646 w 22"/>
              <a:gd name="T35" fmla="*/ 2147483646 h 54"/>
              <a:gd name="T36" fmla="*/ 2147483646 w 22"/>
              <a:gd name="T37" fmla="*/ 2147483646 h 54"/>
              <a:gd name="T38" fmla="*/ 2147483646 w 22"/>
              <a:gd name="T39" fmla="*/ 2147483646 h 54"/>
              <a:gd name="T40" fmla="*/ 0 w 22"/>
              <a:gd name="T41" fmla="*/ 2147483646 h 54"/>
              <a:gd name="T42" fmla="*/ 0 w 22"/>
              <a:gd name="T43" fmla="*/ 2147483646 h 54"/>
              <a:gd name="T44" fmla="*/ 0 w 22"/>
              <a:gd name="T45" fmla="*/ 2147483646 h 54"/>
              <a:gd name="T46" fmla="*/ 0 w 22"/>
              <a:gd name="T47" fmla="*/ 2147483646 h 54"/>
              <a:gd name="T48" fmla="*/ 2147483646 w 22"/>
              <a:gd name="T49" fmla="*/ 2147483646 h 54"/>
              <a:gd name="T50" fmla="*/ 2147483646 w 22"/>
              <a:gd name="T51" fmla="*/ 2147483646 h 54"/>
              <a:gd name="T52" fmla="*/ 2147483646 w 22"/>
              <a:gd name="T53" fmla="*/ 2147483646 h 54"/>
              <a:gd name="T54" fmla="*/ 2147483646 w 22"/>
              <a:gd name="T55" fmla="*/ 2147483646 h 54"/>
              <a:gd name="T56" fmla="*/ 2147483646 w 22"/>
              <a:gd name="T57" fmla="*/ 2147483646 h 54"/>
              <a:gd name="T58" fmla="*/ 2147483646 w 22"/>
              <a:gd name="T59" fmla="*/ 2147483646 h 54"/>
              <a:gd name="T60" fmla="*/ 2147483646 w 22"/>
              <a:gd name="T61" fmla="*/ 2147483646 h 54"/>
              <a:gd name="T62" fmla="*/ 2147483646 w 22"/>
              <a:gd name="T63" fmla="*/ 2147483646 h 54"/>
              <a:gd name="T64" fmla="*/ 2147483646 w 22"/>
              <a:gd name="T65" fmla="*/ 2147483646 h 54"/>
              <a:gd name="T66" fmla="*/ 2147483646 w 22"/>
              <a:gd name="T67" fmla="*/ 2147483646 h 54"/>
              <a:gd name="T68" fmla="*/ 2147483646 w 22"/>
              <a:gd name="T69" fmla="*/ 2147483646 h 54"/>
              <a:gd name="T70" fmla="*/ 2147483646 w 22"/>
              <a:gd name="T71" fmla="*/ 2147483646 h 54"/>
              <a:gd name="T72" fmla="*/ 2147483646 w 22"/>
              <a:gd name="T73" fmla="*/ 2147483646 h 54"/>
              <a:gd name="T74" fmla="*/ 2147483646 w 22"/>
              <a:gd name="T75" fmla="*/ 2147483646 h 54"/>
              <a:gd name="T76" fmla="*/ 2147483646 w 22"/>
              <a:gd name="T77" fmla="*/ 2147483646 h 54"/>
              <a:gd name="T78" fmla="*/ 2147483646 w 22"/>
              <a:gd name="T79" fmla="*/ 2147483646 h 54"/>
              <a:gd name="T80" fmla="*/ 2147483646 w 22"/>
              <a:gd name="T81" fmla="*/ 2147483646 h 54"/>
              <a:gd name="T82" fmla="*/ 2147483646 w 22"/>
              <a:gd name="T83" fmla="*/ 2147483646 h 54"/>
              <a:gd name="T84" fmla="*/ 2147483646 w 22"/>
              <a:gd name="T85" fmla="*/ 2147483646 h 54"/>
              <a:gd name="T86" fmla="*/ 2147483646 w 22"/>
              <a:gd name="T87" fmla="*/ 2147483646 h 54"/>
              <a:gd name="T88" fmla="*/ 2147483646 w 22"/>
              <a:gd name="T89" fmla="*/ 2147483646 h 54"/>
              <a:gd name="T90" fmla="*/ 2147483646 w 22"/>
              <a:gd name="T91" fmla="*/ 2147483646 h 54"/>
              <a:gd name="T92" fmla="*/ 2147483646 w 22"/>
              <a:gd name="T93" fmla="*/ 2147483646 h 54"/>
              <a:gd name="T94" fmla="*/ 2147483646 w 22"/>
              <a:gd name="T95" fmla="*/ 2147483646 h 54"/>
              <a:gd name="T96" fmla="*/ 2147483646 w 22"/>
              <a:gd name="T97" fmla="*/ 2147483646 h 54"/>
              <a:gd name="T98" fmla="*/ 2147483646 w 22"/>
              <a:gd name="T99" fmla="*/ 2147483646 h 54"/>
              <a:gd name="T100" fmla="*/ 2147483646 w 22"/>
              <a:gd name="T101" fmla="*/ 2147483646 h 54"/>
              <a:gd name="T102" fmla="*/ 2147483646 w 22"/>
              <a:gd name="T103" fmla="*/ 2147483646 h 54"/>
              <a:gd name="T104" fmla="*/ 2147483646 w 22"/>
              <a:gd name="T105" fmla="*/ 2147483646 h 54"/>
              <a:gd name="T106" fmla="*/ 2147483646 w 22"/>
              <a:gd name="T107" fmla="*/ 2147483646 h 54"/>
              <a:gd name="T108" fmla="*/ 2147483646 w 22"/>
              <a:gd name="T109" fmla="*/ 2147483646 h 54"/>
              <a:gd name="T110" fmla="*/ 2147483646 w 22"/>
              <a:gd name="T111" fmla="*/ 2147483646 h 54"/>
              <a:gd name="T112" fmla="*/ 2147483646 w 22"/>
              <a:gd name="T113" fmla="*/ 2147483646 h 54"/>
              <a:gd name="T114" fmla="*/ 2147483646 w 22"/>
              <a:gd name="T115" fmla="*/ 0 h 54"/>
              <a:gd name="T116" fmla="*/ 2147483646 w 22"/>
              <a:gd name="T117" fmla="*/ 2147483646 h 54"/>
              <a:gd name="T118" fmla="*/ 2147483646 w 22"/>
              <a:gd name="T119" fmla="*/ 2147483646 h 54"/>
              <a:gd name="T120" fmla="*/ 2147483646 w 22"/>
              <a:gd name="T121" fmla="*/ 2147483646 h 5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2" h="54">
                <a:moveTo>
                  <a:pt x="20" y="37"/>
                </a:moveTo>
                <a:lnTo>
                  <a:pt x="20" y="32"/>
                </a:lnTo>
                <a:lnTo>
                  <a:pt x="8" y="32"/>
                </a:lnTo>
                <a:lnTo>
                  <a:pt x="8" y="33"/>
                </a:lnTo>
                <a:lnTo>
                  <a:pt x="7" y="33"/>
                </a:lnTo>
                <a:lnTo>
                  <a:pt x="7" y="32"/>
                </a:lnTo>
                <a:lnTo>
                  <a:pt x="7" y="33"/>
                </a:lnTo>
                <a:lnTo>
                  <a:pt x="8" y="33"/>
                </a:lnTo>
                <a:lnTo>
                  <a:pt x="8" y="34"/>
                </a:lnTo>
                <a:lnTo>
                  <a:pt x="8" y="36"/>
                </a:lnTo>
                <a:lnTo>
                  <a:pt x="8" y="34"/>
                </a:lnTo>
                <a:lnTo>
                  <a:pt x="8" y="33"/>
                </a:lnTo>
                <a:lnTo>
                  <a:pt x="7" y="33"/>
                </a:lnTo>
                <a:lnTo>
                  <a:pt x="8" y="34"/>
                </a:lnTo>
                <a:lnTo>
                  <a:pt x="5" y="34"/>
                </a:lnTo>
                <a:lnTo>
                  <a:pt x="4" y="34"/>
                </a:lnTo>
                <a:lnTo>
                  <a:pt x="4" y="33"/>
                </a:lnTo>
                <a:lnTo>
                  <a:pt x="4" y="32"/>
                </a:lnTo>
                <a:lnTo>
                  <a:pt x="1" y="32"/>
                </a:lnTo>
                <a:lnTo>
                  <a:pt x="1" y="33"/>
                </a:lnTo>
                <a:lnTo>
                  <a:pt x="0" y="33"/>
                </a:lnTo>
                <a:lnTo>
                  <a:pt x="1" y="31"/>
                </a:lnTo>
                <a:lnTo>
                  <a:pt x="8" y="32"/>
                </a:lnTo>
                <a:lnTo>
                  <a:pt x="7" y="33"/>
                </a:lnTo>
                <a:lnTo>
                  <a:pt x="7" y="34"/>
                </a:lnTo>
                <a:lnTo>
                  <a:pt x="5" y="34"/>
                </a:lnTo>
                <a:lnTo>
                  <a:pt x="5" y="37"/>
                </a:lnTo>
                <a:lnTo>
                  <a:pt x="7" y="37"/>
                </a:lnTo>
                <a:lnTo>
                  <a:pt x="7" y="36"/>
                </a:lnTo>
                <a:lnTo>
                  <a:pt x="8" y="36"/>
                </a:lnTo>
                <a:lnTo>
                  <a:pt x="5" y="34"/>
                </a:lnTo>
                <a:lnTo>
                  <a:pt x="5" y="37"/>
                </a:lnTo>
                <a:lnTo>
                  <a:pt x="5" y="39"/>
                </a:lnTo>
                <a:lnTo>
                  <a:pt x="5" y="40"/>
                </a:lnTo>
                <a:lnTo>
                  <a:pt x="5" y="43"/>
                </a:lnTo>
                <a:lnTo>
                  <a:pt x="4" y="44"/>
                </a:lnTo>
                <a:lnTo>
                  <a:pt x="4" y="45"/>
                </a:lnTo>
                <a:lnTo>
                  <a:pt x="4" y="48"/>
                </a:lnTo>
                <a:lnTo>
                  <a:pt x="4" y="51"/>
                </a:lnTo>
                <a:lnTo>
                  <a:pt x="4" y="52"/>
                </a:lnTo>
                <a:lnTo>
                  <a:pt x="4" y="54"/>
                </a:lnTo>
                <a:lnTo>
                  <a:pt x="0" y="44"/>
                </a:lnTo>
                <a:lnTo>
                  <a:pt x="0" y="43"/>
                </a:lnTo>
                <a:lnTo>
                  <a:pt x="0" y="40"/>
                </a:lnTo>
                <a:lnTo>
                  <a:pt x="0" y="39"/>
                </a:lnTo>
                <a:lnTo>
                  <a:pt x="0" y="37"/>
                </a:lnTo>
                <a:lnTo>
                  <a:pt x="0" y="34"/>
                </a:lnTo>
                <a:lnTo>
                  <a:pt x="0" y="33"/>
                </a:lnTo>
                <a:lnTo>
                  <a:pt x="1" y="33"/>
                </a:lnTo>
                <a:lnTo>
                  <a:pt x="1" y="34"/>
                </a:lnTo>
                <a:lnTo>
                  <a:pt x="1" y="37"/>
                </a:lnTo>
                <a:lnTo>
                  <a:pt x="1" y="39"/>
                </a:lnTo>
                <a:lnTo>
                  <a:pt x="4" y="39"/>
                </a:lnTo>
                <a:lnTo>
                  <a:pt x="5" y="39"/>
                </a:lnTo>
                <a:lnTo>
                  <a:pt x="12" y="39"/>
                </a:lnTo>
                <a:lnTo>
                  <a:pt x="5" y="39"/>
                </a:lnTo>
                <a:lnTo>
                  <a:pt x="1" y="39"/>
                </a:lnTo>
                <a:lnTo>
                  <a:pt x="12" y="39"/>
                </a:lnTo>
                <a:lnTo>
                  <a:pt x="13" y="39"/>
                </a:lnTo>
                <a:lnTo>
                  <a:pt x="14" y="39"/>
                </a:lnTo>
                <a:lnTo>
                  <a:pt x="16" y="39"/>
                </a:lnTo>
                <a:lnTo>
                  <a:pt x="16" y="37"/>
                </a:lnTo>
                <a:lnTo>
                  <a:pt x="18" y="37"/>
                </a:lnTo>
                <a:lnTo>
                  <a:pt x="20" y="37"/>
                </a:lnTo>
                <a:lnTo>
                  <a:pt x="20" y="36"/>
                </a:lnTo>
                <a:lnTo>
                  <a:pt x="20" y="34"/>
                </a:lnTo>
                <a:lnTo>
                  <a:pt x="22" y="34"/>
                </a:lnTo>
                <a:lnTo>
                  <a:pt x="22" y="33"/>
                </a:lnTo>
                <a:lnTo>
                  <a:pt x="22" y="32"/>
                </a:lnTo>
                <a:lnTo>
                  <a:pt x="20" y="32"/>
                </a:lnTo>
                <a:lnTo>
                  <a:pt x="20" y="31"/>
                </a:lnTo>
                <a:lnTo>
                  <a:pt x="18" y="31"/>
                </a:lnTo>
                <a:lnTo>
                  <a:pt x="18" y="30"/>
                </a:lnTo>
                <a:lnTo>
                  <a:pt x="16" y="30"/>
                </a:lnTo>
                <a:lnTo>
                  <a:pt x="14" y="30"/>
                </a:lnTo>
                <a:lnTo>
                  <a:pt x="14" y="28"/>
                </a:lnTo>
                <a:lnTo>
                  <a:pt x="8" y="28"/>
                </a:lnTo>
                <a:lnTo>
                  <a:pt x="8" y="30"/>
                </a:lnTo>
                <a:lnTo>
                  <a:pt x="8" y="31"/>
                </a:lnTo>
                <a:lnTo>
                  <a:pt x="8" y="32"/>
                </a:lnTo>
                <a:lnTo>
                  <a:pt x="8" y="31"/>
                </a:lnTo>
                <a:lnTo>
                  <a:pt x="8" y="30"/>
                </a:lnTo>
                <a:lnTo>
                  <a:pt x="8" y="28"/>
                </a:lnTo>
                <a:lnTo>
                  <a:pt x="7" y="28"/>
                </a:lnTo>
                <a:lnTo>
                  <a:pt x="5" y="28"/>
                </a:lnTo>
                <a:lnTo>
                  <a:pt x="4" y="28"/>
                </a:lnTo>
                <a:lnTo>
                  <a:pt x="1" y="28"/>
                </a:lnTo>
                <a:lnTo>
                  <a:pt x="1" y="30"/>
                </a:lnTo>
                <a:lnTo>
                  <a:pt x="1" y="32"/>
                </a:lnTo>
                <a:lnTo>
                  <a:pt x="5" y="31"/>
                </a:lnTo>
                <a:lnTo>
                  <a:pt x="5" y="32"/>
                </a:lnTo>
                <a:lnTo>
                  <a:pt x="4" y="32"/>
                </a:lnTo>
                <a:lnTo>
                  <a:pt x="5" y="31"/>
                </a:lnTo>
                <a:lnTo>
                  <a:pt x="7" y="31"/>
                </a:lnTo>
                <a:lnTo>
                  <a:pt x="7" y="32"/>
                </a:lnTo>
                <a:lnTo>
                  <a:pt x="5" y="28"/>
                </a:lnTo>
                <a:lnTo>
                  <a:pt x="12" y="28"/>
                </a:lnTo>
                <a:lnTo>
                  <a:pt x="13" y="28"/>
                </a:lnTo>
                <a:lnTo>
                  <a:pt x="14" y="28"/>
                </a:lnTo>
                <a:lnTo>
                  <a:pt x="13" y="28"/>
                </a:lnTo>
                <a:lnTo>
                  <a:pt x="5" y="28"/>
                </a:lnTo>
                <a:lnTo>
                  <a:pt x="5" y="26"/>
                </a:lnTo>
                <a:lnTo>
                  <a:pt x="7" y="24"/>
                </a:lnTo>
                <a:lnTo>
                  <a:pt x="7" y="21"/>
                </a:lnTo>
                <a:lnTo>
                  <a:pt x="7" y="19"/>
                </a:lnTo>
                <a:lnTo>
                  <a:pt x="7" y="18"/>
                </a:lnTo>
                <a:lnTo>
                  <a:pt x="7" y="14"/>
                </a:lnTo>
                <a:lnTo>
                  <a:pt x="7" y="13"/>
                </a:lnTo>
                <a:lnTo>
                  <a:pt x="8" y="12"/>
                </a:lnTo>
                <a:lnTo>
                  <a:pt x="8" y="9"/>
                </a:lnTo>
                <a:lnTo>
                  <a:pt x="8" y="8"/>
                </a:lnTo>
                <a:lnTo>
                  <a:pt x="8" y="6"/>
                </a:lnTo>
                <a:lnTo>
                  <a:pt x="10" y="5"/>
                </a:lnTo>
                <a:lnTo>
                  <a:pt x="10" y="2"/>
                </a:lnTo>
                <a:lnTo>
                  <a:pt x="10" y="0"/>
                </a:lnTo>
                <a:lnTo>
                  <a:pt x="5" y="0"/>
                </a:lnTo>
                <a:lnTo>
                  <a:pt x="5" y="2"/>
                </a:lnTo>
                <a:lnTo>
                  <a:pt x="5" y="5"/>
                </a:lnTo>
                <a:lnTo>
                  <a:pt x="5" y="6"/>
                </a:lnTo>
                <a:lnTo>
                  <a:pt x="4" y="8"/>
                </a:lnTo>
                <a:lnTo>
                  <a:pt x="4" y="9"/>
                </a:lnTo>
                <a:lnTo>
                  <a:pt x="4" y="12"/>
                </a:lnTo>
                <a:lnTo>
                  <a:pt x="4" y="1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63" name="Freeform 418"/>
          <p:cNvSpPr>
            <a:spLocks/>
          </p:cNvSpPr>
          <p:nvPr/>
        </p:nvSpPr>
        <p:spPr bwMode="auto">
          <a:xfrm>
            <a:off x="6083300" y="2552700"/>
            <a:ext cx="4763" cy="36513"/>
          </a:xfrm>
          <a:custGeom>
            <a:avLst/>
            <a:gdLst>
              <a:gd name="T0" fmla="*/ 2147483646 w 9"/>
              <a:gd name="T1" fmla="*/ 2147483646 h 68"/>
              <a:gd name="T2" fmla="*/ 2147483646 w 9"/>
              <a:gd name="T3" fmla="*/ 2147483646 h 68"/>
              <a:gd name="T4" fmla="*/ 2147483646 w 9"/>
              <a:gd name="T5" fmla="*/ 2147483646 h 68"/>
              <a:gd name="T6" fmla="*/ 2147483646 w 9"/>
              <a:gd name="T7" fmla="*/ 2147483646 h 68"/>
              <a:gd name="T8" fmla="*/ 2147483646 w 9"/>
              <a:gd name="T9" fmla="*/ 2147483646 h 68"/>
              <a:gd name="T10" fmla="*/ 2147483646 w 9"/>
              <a:gd name="T11" fmla="*/ 2147483646 h 68"/>
              <a:gd name="T12" fmla="*/ 2147483646 w 9"/>
              <a:gd name="T13" fmla="*/ 2147483646 h 68"/>
              <a:gd name="T14" fmla="*/ 2147483646 w 9"/>
              <a:gd name="T15" fmla="*/ 2147483646 h 68"/>
              <a:gd name="T16" fmla="*/ 2147483646 w 9"/>
              <a:gd name="T17" fmla="*/ 2147483646 h 68"/>
              <a:gd name="T18" fmla="*/ 2147483646 w 9"/>
              <a:gd name="T19" fmla="*/ 2147483646 h 68"/>
              <a:gd name="T20" fmla="*/ 0 w 9"/>
              <a:gd name="T21" fmla="*/ 2147483646 h 68"/>
              <a:gd name="T22" fmla="*/ 0 w 9"/>
              <a:gd name="T23" fmla="*/ 2147483646 h 68"/>
              <a:gd name="T24" fmla="*/ 0 w 9"/>
              <a:gd name="T25" fmla="*/ 2147483646 h 68"/>
              <a:gd name="T26" fmla="*/ 2147483646 w 9"/>
              <a:gd name="T27" fmla="*/ 2147483646 h 68"/>
              <a:gd name="T28" fmla="*/ 2147483646 w 9"/>
              <a:gd name="T29" fmla="*/ 2147483646 h 68"/>
              <a:gd name="T30" fmla="*/ 2147483646 w 9"/>
              <a:gd name="T31" fmla="*/ 2147483646 h 68"/>
              <a:gd name="T32" fmla="*/ 2147483646 w 9"/>
              <a:gd name="T33" fmla="*/ 2147483646 h 68"/>
              <a:gd name="T34" fmla="*/ 2147483646 w 9"/>
              <a:gd name="T35" fmla="*/ 2147483646 h 68"/>
              <a:gd name="T36" fmla="*/ 2147483646 w 9"/>
              <a:gd name="T37" fmla="*/ 2147483646 h 68"/>
              <a:gd name="T38" fmla="*/ 2147483646 w 9"/>
              <a:gd name="T39" fmla="*/ 2147483646 h 68"/>
              <a:gd name="T40" fmla="*/ 2147483646 w 9"/>
              <a:gd name="T41" fmla="*/ 2147483646 h 68"/>
              <a:gd name="T42" fmla="*/ 0 w 9"/>
              <a:gd name="T43" fmla="*/ 2147483646 h 68"/>
              <a:gd name="T44" fmla="*/ 0 w 9"/>
              <a:gd name="T45" fmla="*/ 2147483646 h 68"/>
              <a:gd name="T46" fmla="*/ 0 w 9"/>
              <a:gd name="T47" fmla="*/ 2147483646 h 68"/>
              <a:gd name="T48" fmla="*/ 0 w 9"/>
              <a:gd name="T49" fmla="*/ 2147483646 h 68"/>
              <a:gd name="T50" fmla="*/ 2147483646 w 9"/>
              <a:gd name="T51" fmla="*/ 2147483646 h 68"/>
              <a:gd name="T52" fmla="*/ 2147483646 w 9"/>
              <a:gd name="T53" fmla="*/ 2147483646 h 68"/>
              <a:gd name="T54" fmla="*/ 2147483646 w 9"/>
              <a:gd name="T55" fmla="*/ 2147483646 h 68"/>
              <a:gd name="T56" fmla="*/ 2147483646 w 9"/>
              <a:gd name="T57" fmla="*/ 2147483646 h 68"/>
              <a:gd name="T58" fmla="*/ 2147483646 w 9"/>
              <a:gd name="T59" fmla="*/ 2147483646 h 68"/>
              <a:gd name="T60" fmla="*/ 2147483646 w 9"/>
              <a:gd name="T61" fmla="*/ 2147483646 h 68"/>
              <a:gd name="T62" fmla="*/ 2147483646 w 9"/>
              <a:gd name="T63" fmla="*/ 2147483646 h 68"/>
              <a:gd name="T64" fmla="*/ 2147483646 w 9"/>
              <a:gd name="T65" fmla="*/ 2147483646 h 68"/>
              <a:gd name="T66" fmla="*/ 2147483646 w 9"/>
              <a:gd name="T67" fmla="*/ 2147483646 h 68"/>
              <a:gd name="T68" fmla="*/ 2147483646 w 9"/>
              <a:gd name="T69" fmla="*/ 2147483646 h 68"/>
              <a:gd name="T70" fmla="*/ 2147483646 w 9"/>
              <a:gd name="T71" fmla="*/ 2147483646 h 68"/>
              <a:gd name="T72" fmla="*/ 2147483646 w 9"/>
              <a:gd name="T73" fmla="*/ 2147483646 h 68"/>
              <a:gd name="T74" fmla="*/ 2147483646 w 9"/>
              <a:gd name="T75" fmla="*/ 2147483646 h 68"/>
              <a:gd name="T76" fmla="*/ 2147483646 w 9"/>
              <a:gd name="T77" fmla="*/ 2147483646 h 68"/>
              <a:gd name="T78" fmla="*/ 2147483646 w 9"/>
              <a:gd name="T79" fmla="*/ 2147483646 h 68"/>
              <a:gd name="T80" fmla="*/ 0 w 9"/>
              <a:gd name="T81" fmla="*/ 2147483646 h 68"/>
              <a:gd name="T82" fmla="*/ 0 w 9"/>
              <a:gd name="T83" fmla="*/ 2147483646 h 68"/>
              <a:gd name="T84" fmla="*/ 0 w 9"/>
              <a:gd name="T85" fmla="*/ 2147483646 h 6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" h="68">
                <a:moveTo>
                  <a:pt x="8" y="0"/>
                </a:moveTo>
                <a:lnTo>
                  <a:pt x="8" y="4"/>
                </a:lnTo>
                <a:lnTo>
                  <a:pt x="5" y="5"/>
                </a:lnTo>
                <a:lnTo>
                  <a:pt x="5" y="7"/>
                </a:lnTo>
                <a:lnTo>
                  <a:pt x="5" y="8"/>
                </a:lnTo>
                <a:lnTo>
                  <a:pt x="5" y="12"/>
                </a:lnTo>
                <a:lnTo>
                  <a:pt x="5" y="13"/>
                </a:lnTo>
                <a:lnTo>
                  <a:pt x="5" y="17"/>
                </a:lnTo>
                <a:lnTo>
                  <a:pt x="5" y="18"/>
                </a:lnTo>
                <a:lnTo>
                  <a:pt x="2" y="18"/>
                </a:lnTo>
                <a:lnTo>
                  <a:pt x="2" y="19"/>
                </a:lnTo>
                <a:lnTo>
                  <a:pt x="2" y="20"/>
                </a:lnTo>
                <a:lnTo>
                  <a:pt x="2" y="21"/>
                </a:lnTo>
                <a:lnTo>
                  <a:pt x="2" y="23"/>
                </a:lnTo>
                <a:lnTo>
                  <a:pt x="2" y="24"/>
                </a:lnTo>
                <a:lnTo>
                  <a:pt x="2" y="26"/>
                </a:lnTo>
                <a:lnTo>
                  <a:pt x="2" y="27"/>
                </a:lnTo>
                <a:lnTo>
                  <a:pt x="2" y="28"/>
                </a:lnTo>
                <a:lnTo>
                  <a:pt x="2" y="30"/>
                </a:lnTo>
                <a:lnTo>
                  <a:pt x="2" y="31"/>
                </a:lnTo>
                <a:lnTo>
                  <a:pt x="2" y="32"/>
                </a:lnTo>
                <a:lnTo>
                  <a:pt x="0" y="33"/>
                </a:lnTo>
                <a:lnTo>
                  <a:pt x="0" y="35"/>
                </a:lnTo>
                <a:lnTo>
                  <a:pt x="0" y="38"/>
                </a:lnTo>
                <a:lnTo>
                  <a:pt x="0" y="39"/>
                </a:lnTo>
                <a:lnTo>
                  <a:pt x="0" y="40"/>
                </a:lnTo>
                <a:lnTo>
                  <a:pt x="0" y="41"/>
                </a:lnTo>
                <a:lnTo>
                  <a:pt x="4" y="43"/>
                </a:lnTo>
                <a:lnTo>
                  <a:pt x="4" y="44"/>
                </a:lnTo>
                <a:lnTo>
                  <a:pt x="4" y="46"/>
                </a:lnTo>
                <a:lnTo>
                  <a:pt x="4" y="48"/>
                </a:lnTo>
                <a:lnTo>
                  <a:pt x="4" y="50"/>
                </a:lnTo>
                <a:lnTo>
                  <a:pt x="4" y="52"/>
                </a:lnTo>
                <a:lnTo>
                  <a:pt x="4" y="53"/>
                </a:lnTo>
                <a:lnTo>
                  <a:pt x="4" y="56"/>
                </a:lnTo>
                <a:lnTo>
                  <a:pt x="4" y="57"/>
                </a:lnTo>
                <a:lnTo>
                  <a:pt x="4" y="58"/>
                </a:lnTo>
                <a:lnTo>
                  <a:pt x="4" y="63"/>
                </a:lnTo>
                <a:lnTo>
                  <a:pt x="4" y="64"/>
                </a:lnTo>
                <a:lnTo>
                  <a:pt x="4" y="66"/>
                </a:lnTo>
                <a:lnTo>
                  <a:pt x="4" y="68"/>
                </a:lnTo>
                <a:lnTo>
                  <a:pt x="2" y="68"/>
                </a:lnTo>
                <a:lnTo>
                  <a:pt x="0" y="48"/>
                </a:lnTo>
                <a:lnTo>
                  <a:pt x="0" y="46"/>
                </a:lnTo>
                <a:lnTo>
                  <a:pt x="0" y="48"/>
                </a:lnTo>
                <a:lnTo>
                  <a:pt x="0" y="50"/>
                </a:lnTo>
                <a:lnTo>
                  <a:pt x="0" y="51"/>
                </a:lnTo>
                <a:lnTo>
                  <a:pt x="0" y="52"/>
                </a:lnTo>
                <a:lnTo>
                  <a:pt x="0" y="53"/>
                </a:lnTo>
                <a:lnTo>
                  <a:pt x="0" y="55"/>
                </a:lnTo>
                <a:lnTo>
                  <a:pt x="2" y="56"/>
                </a:lnTo>
                <a:lnTo>
                  <a:pt x="2" y="57"/>
                </a:lnTo>
                <a:lnTo>
                  <a:pt x="2" y="58"/>
                </a:lnTo>
                <a:lnTo>
                  <a:pt x="2" y="59"/>
                </a:lnTo>
                <a:lnTo>
                  <a:pt x="2" y="63"/>
                </a:lnTo>
                <a:lnTo>
                  <a:pt x="2" y="64"/>
                </a:lnTo>
                <a:lnTo>
                  <a:pt x="2" y="65"/>
                </a:lnTo>
                <a:lnTo>
                  <a:pt x="2" y="66"/>
                </a:lnTo>
                <a:lnTo>
                  <a:pt x="9" y="66"/>
                </a:lnTo>
                <a:lnTo>
                  <a:pt x="9" y="65"/>
                </a:lnTo>
                <a:lnTo>
                  <a:pt x="9" y="63"/>
                </a:lnTo>
                <a:lnTo>
                  <a:pt x="9" y="59"/>
                </a:lnTo>
                <a:lnTo>
                  <a:pt x="8" y="58"/>
                </a:lnTo>
                <a:lnTo>
                  <a:pt x="8" y="57"/>
                </a:lnTo>
                <a:lnTo>
                  <a:pt x="8" y="55"/>
                </a:lnTo>
                <a:lnTo>
                  <a:pt x="8" y="53"/>
                </a:lnTo>
                <a:lnTo>
                  <a:pt x="8" y="52"/>
                </a:lnTo>
                <a:lnTo>
                  <a:pt x="8" y="50"/>
                </a:lnTo>
                <a:lnTo>
                  <a:pt x="8" y="48"/>
                </a:lnTo>
                <a:lnTo>
                  <a:pt x="8" y="46"/>
                </a:lnTo>
                <a:lnTo>
                  <a:pt x="8" y="44"/>
                </a:lnTo>
                <a:lnTo>
                  <a:pt x="8" y="43"/>
                </a:lnTo>
                <a:lnTo>
                  <a:pt x="8" y="41"/>
                </a:lnTo>
                <a:lnTo>
                  <a:pt x="4" y="40"/>
                </a:lnTo>
                <a:lnTo>
                  <a:pt x="4" y="43"/>
                </a:lnTo>
                <a:lnTo>
                  <a:pt x="4" y="40"/>
                </a:lnTo>
                <a:lnTo>
                  <a:pt x="4" y="39"/>
                </a:lnTo>
                <a:lnTo>
                  <a:pt x="4" y="35"/>
                </a:lnTo>
                <a:lnTo>
                  <a:pt x="4" y="33"/>
                </a:lnTo>
                <a:lnTo>
                  <a:pt x="4" y="31"/>
                </a:lnTo>
                <a:lnTo>
                  <a:pt x="2" y="27"/>
                </a:lnTo>
                <a:lnTo>
                  <a:pt x="0" y="48"/>
                </a:lnTo>
                <a:lnTo>
                  <a:pt x="0" y="46"/>
                </a:lnTo>
                <a:lnTo>
                  <a:pt x="0" y="45"/>
                </a:lnTo>
                <a:lnTo>
                  <a:pt x="0" y="44"/>
                </a:lnTo>
                <a:lnTo>
                  <a:pt x="0" y="43"/>
                </a:lnTo>
                <a:lnTo>
                  <a:pt x="0" y="4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64" name="Freeform 419"/>
          <p:cNvSpPr>
            <a:spLocks/>
          </p:cNvSpPr>
          <p:nvPr/>
        </p:nvSpPr>
        <p:spPr bwMode="auto">
          <a:xfrm>
            <a:off x="6083300" y="2546350"/>
            <a:ext cx="3175" cy="20638"/>
          </a:xfrm>
          <a:custGeom>
            <a:avLst/>
            <a:gdLst>
              <a:gd name="T0" fmla="*/ 0 w 6"/>
              <a:gd name="T1" fmla="*/ 2147483646 h 40"/>
              <a:gd name="T2" fmla="*/ 2147483646 w 6"/>
              <a:gd name="T3" fmla="*/ 2147483646 h 40"/>
              <a:gd name="T4" fmla="*/ 2147483646 w 6"/>
              <a:gd name="T5" fmla="*/ 2147483646 h 40"/>
              <a:gd name="T6" fmla="*/ 2147483646 w 6"/>
              <a:gd name="T7" fmla="*/ 2147483646 h 40"/>
              <a:gd name="T8" fmla="*/ 2147483646 w 6"/>
              <a:gd name="T9" fmla="*/ 2147483646 h 40"/>
              <a:gd name="T10" fmla="*/ 2147483646 w 6"/>
              <a:gd name="T11" fmla="*/ 2147483646 h 40"/>
              <a:gd name="T12" fmla="*/ 2147483646 w 6"/>
              <a:gd name="T13" fmla="*/ 2147483646 h 40"/>
              <a:gd name="T14" fmla="*/ 0 w 6"/>
              <a:gd name="T15" fmla="*/ 2147483646 h 40"/>
              <a:gd name="T16" fmla="*/ 0 w 6"/>
              <a:gd name="T17" fmla="*/ 2147483646 h 40"/>
              <a:gd name="T18" fmla="*/ 0 w 6"/>
              <a:gd name="T19" fmla="*/ 2147483646 h 40"/>
              <a:gd name="T20" fmla="*/ 2147483646 w 6"/>
              <a:gd name="T21" fmla="*/ 2147483646 h 40"/>
              <a:gd name="T22" fmla="*/ 2147483646 w 6"/>
              <a:gd name="T23" fmla="*/ 2147483646 h 40"/>
              <a:gd name="T24" fmla="*/ 2147483646 w 6"/>
              <a:gd name="T25" fmla="*/ 2147483646 h 40"/>
              <a:gd name="T26" fmla="*/ 2147483646 w 6"/>
              <a:gd name="T27" fmla="*/ 2147483646 h 40"/>
              <a:gd name="T28" fmla="*/ 2147483646 w 6"/>
              <a:gd name="T29" fmla="*/ 2147483646 h 40"/>
              <a:gd name="T30" fmla="*/ 2147483646 w 6"/>
              <a:gd name="T31" fmla="*/ 2147483646 h 40"/>
              <a:gd name="T32" fmla="*/ 2147483646 w 6"/>
              <a:gd name="T33" fmla="*/ 2147483646 h 40"/>
              <a:gd name="T34" fmla="*/ 2147483646 w 6"/>
              <a:gd name="T35" fmla="*/ 2147483646 h 40"/>
              <a:gd name="T36" fmla="*/ 2147483646 w 6"/>
              <a:gd name="T37" fmla="*/ 2147483646 h 40"/>
              <a:gd name="T38" fmla="*/ 2147483646 w 6"/>
              <a:gd name="T39" fmla="*/ 2147483646 h 40"/>
              <a:gd name="T40" fmla="*/ 2147483646 w 6"/>
              <a:gd name="T41" fmla="*/ 2147483646 h 40"/>
              <a:gd name="T42" fmla="*/ 2147483646 w 6"/>
              <a:gd name="T43" fmla="*/ 2147483646 h 40"/>
              <a:gd name="T44" fmla="*/ 2147483646 w 6"/>
              <a:gd name="T45" fmla="*/ 2147483646 h 40"/>
              <a:gd name="T46" fmla="*/ 2147483646 w 6"/>
              <a:gd name="T47" fmla="*/ 2147483646 h 40"/>
              <a:gd name="T48" fmla="*/ 2147483646 w 6"/>
              <a:gd name="T49" fmla="*/ 2147483646 h 40"/>
              <a:gd name="T50" fmla="*/ 2147483646 w 6"/>
              <a:gd name="T51" fmla="*/ 0 h 40"/>
              <a:gd name="T52" fmla="*/ 2147483646 w 6"/>
              <a:gd name="T53" fmla="*/ 2147483646 h 4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6" h="40">
                <a:moveTo>
                  <a:pt x="0" y="40"/>
                </a:moveTo>
                <a:lnTo>
                  <a:pt x="1" y="19"/>
                </a:lnTo>
                <a:lnTo>
                  <a:pt x="1" y="20"/>
                </a:lnTo>
                <a:lnTo>
                  <a:pt x="1" y="21"/>
                </a:lnTo>
                <a:lnTo>
                  <a:pt x="1" y="24"/>
                </a:lnTo>
                <a:lnTo>
                  <a:pt x="1" y="25"/>
                </a:lnTo>
                <a:lnTo>
                  <a:pt x="1" y="26"/>
                </a:lnTo>
                <a:lnTo>
                  <a:pt x="0" y="28"/>
                </a:lnTo>
                <a:lnTo>
                  <a:pt x="0" y="30"/>
                </a:lnTo>
                <a:lnTo>
                  <a:pt x="0" y="31"/>
                </a:lnTo>
                <a:lnTo>
                  <a:pt x="6" y="28"/>
                </a:lnTo>
                <a:lnTo>
                  <a:pt x="1" y="19"/>
                </a:lnTo>
                <a:lnTo>
                  <a:pt x="1" y="18"/>
                </a:lnTo>
                <a:lnTo>
                  <a:pt x="1" y="17"/>
                </a:lnTo>
                <a:lnTo>
                  <a:pt x="1" y="14"/>
                </a:lnTo>
                <a:lnTo>
                  <a:pt x="2" y="13"/>
                </a:lnTo>
                <a:lnTo>
                  <a:pt x="2" y="12"/>
                </a:lnTo>
                <a:lnTo>
                  <a:pt x="2" y="11"/>
                </a:lnTo>
                <a:lnTo>
                  <a:pt x="2" y="9"/>
                </a:lnTo>
                <a:lnTo>
                  <a:pt x="2" y="8"/>
                </a:lnTo>
                <a:lnTo>
                  <a:pt x="2" y="7"/>
                </a:lnTo>
                <a:lnTo>
                  <a:pt x="2" y="6"/>
                </a:lnTo>
                <a:lnTo>
                  <a:pt x="3" y="5"/>
                </a:lnTo>
                <a:lnTo>
                  <a:pt x="3" y="2"/>
                </a:lnTo>
                <a:lnTo>
                  <a:pt x="3" y="1"/>
                </a:lnTo>
                <a:lnTo>
                  <a:pt x="3" y="0"/>
                </a:lnTo>
                <a:lnTo>
                  <a:pt x="1" y="1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65" name="Line 420"/>
          <p:cNvSpPr>
            <a:spLocks noChangeShapeType="1"/>
          </p:cNvSpPr>
          <p:nvPr/>
        </p:nvSpPr>
        <p:spPr bwMode="auto">
          <a:xfrm flipV="1">
            <a:off x="6084888" y="2544763"/>
            <a:ext cx="1587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66" name="Freeform 421"/>
          <p:cNvSpPr>
            <a:spLocks/>
          </p:cNvSpPr>
          <p:nvPr/>
        </p:nvSpPr>
        <p:spPr bwMode="auto">
          <a:xfrm>
            <a:off x="6096000" y="2562225"/>
            <a:ext cx="1588" cy="1588"/>
          </a:xfrm>
          <a:custGeom>
            <a:avLst/>
            <a:gdLst>
              <a:gd name="T0" fmla="*/ 0 w 1588"/>
              <a:gd name="T1" fmla="*/ 0 h 1"/>
              <a:gd name="T2" fmla="*/ 0 w 1588"/>
              <a:gd name="T3" fmla="*/ 2147483646 h 1"/>
              <a:gd name="T4" fmla="*/ 0 w 1588"/>
              <a:gd name="T5" fmla="*/ 0 h 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8" h="1">
                <a:moveTo>
                  <a:pt x="0" y="0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67" name="Freeform 422"/>
          <p:cNvSpPr>
            <a:spLocks/>
          </p:cNvSpPr>
          <p:nvPr/>
        </p:nvSpPr>
        <p:spPr bwMode="auto">
          <a:xfrm>
            <a:off x="6057900" y="2565400"/>
            <a:ext cx="11113" cy="23813"/>
          </a:xfrm>
          <a:custGeom>
            <a:avLst/>
            <a:gdLst>
              <a:gd name="T0" fmla="*/ 2147483646 w 22"/>
              <a:gd name="T1" fmla="*/ 0 h 45"/>
              <a:gd name="T2" fmla="*/ 2147483646 w 22"/>
              <a:gd name="T3" fmla="*/ 2147483646 h 45"/>
              <a:gd name="T4" fmla="*/ 2147483646 w 22"/>
              <a:gd name="T5" fmla="*/ 2147483646 h 45"/>
              <a:gd name="T6" fmla="*/ 2147483646 w 22"/>
              <a:gd name="T7" fmla="*/ 2147483646 h 45"/>
              <a:gd name="T8" fmla="*/ 2147483646 w 22"/>
              <a:gd name="T9" fmla="*/ 2147483646 h 45"/>
              <a:gd name="T10" fmla="*/ 2147483646 w 22"/>
              <a:gd name="T11" fmla="*/ 2147483646 h 45"/>
              <a:gd name="T12" fmla="*/ 0 w 22"/>
              <a:gd name="T13" fmla="*/ 2147483646 h 45"/>
              <a:gd name="T14" fmla="*/ 0 w 22"/>
              <a:gd name="T15" fmla="*/ 2147483646 h 45"/>
              <a:gd name="T16" fmla="*/ 2147483646 w 22"/>
              <a:gd name="T17" fmla="*/ 2147483646 h 45"/>
              <a:gd name="T18" fmla="*/ 2147483646 w 22"/>
              <a:gd name="T19" fmla="*/ 2147483646 h 45"/>
              <a:gd name="T20" fmla="*/ 2147483646 w 22"/>
              <a:gd name="T21" fmla="*/ 2147483646 h 45"/>
              <a:gd name="T22" fmla="*/ 2147483646 w 22"/>
              <a:gd name="T23" fmla="*/ 2147483646 h 45"/>
              <a:gd name="T24" fmla="*/ 2147483646 w 22"/>
              <a:gd name="T25" fmla="*/ 2147483646 h 45"/>
              <a:gd name="T26" fmla="*/ 2147483646 w 22"/>
              <a:gd name="T27" fmla="*/ 2147483646 h 45"/>
              <a:gd name="T28" fmla="*/ 2147483646 w 22"/>
              <a:gd name="T29" fmla="*/ 2147483646 h 45"/>
              <a:gd name="T30" fmla="*/ 2147483646 w 22"/>
              <a:gd name="T31" fmla="*/ 2147483646 h 45"/>
              <a:gd name="T32" fmla="*/ 2147483646 w 22"/>
              <a:gd name="T33" fmla="*/ 2147483646 h 4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2" h="45">
                <a:moveTo>
                  <a:pt x="19" y="0"/>
                </a:moveTo>
                <a:lnTo>
                  <a:pt x="22" y="10"/>
                </a:lnTo>
                <a:lnTo>
                  <a:pt x="22" y="21"/>
                </a:lnTo>
                <a:lnTo>
                  <a:pt x="22" y="30"/>
                </a:lnTo>
                <a:lnTo>
                  <a:pt x="21" y="41"/>
                </a:lnTo>
                <a:lnTo>
                  <a:pt x="5" y="41"/>
                </a:lnTo>
                <a:lnTo>
                  <a:pt x="0" y="45"/>
                </a:lnTo>
                <a:lnTo>
                  <a:pt x="0" y="43"/>
                </a:lnTo>
                <a:lnTo>
                  <a:pt x="5" y="40"/>
                </a:lnTo>
                <a:lnTo>
                  <a:pt x="7" y="34"/>
                </a:lnTo>
                <a:lnTo>
                  <a:pt x="11" y="30"/>
                </a:lnTo>
                <a:lnTo>
                  <a:pt x="12" y="27"/>
                </a:lnTo>
                <a:lnTo>
                  <a:pt x="13" y="22"/>
                </a:lnTo>
                <a:lnTo>
                  <a:pt x="12" y="28"/>
                </a:lnTo>
                <a:lnTo>
                  <a:pt x="11" y="32"/>
                </a:lnTo>
                <a:lnTo>
                  <a:pt x="7" y="35"/>
                </a:lnTo>
                <a:lnTo>
                  <a:pt x="5" y="4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68" name="Freeform 423"/>
          <p:cNvSpPr>
            <a:spLocks/>
          </p:cNvSpPr>
          <p:nvPr/>
        </p:nvSpPr>
        <p:spPr bwMode="auto">
          <a:xfrm>
            <a:off x="6049963" y="2546350"/>
            <a:ext cx="15875" cy="30163"/>
          </a:xfrm>
          <a:custGeom>
            <a:avLst/>
            <a:gdLst>
              <a:gd name="T0" fmla="*/ 2147483646 w 28"/>
              <a:gd name="T1" fmla="*/ 2147483646 h 56"/>
              <a:gd name="T2" fmla="*/ 2147483646 w 28"/>
              <a:gd name="T3" fmla="*/ 2147483646 h 56"/>
              <a:gd name="T4" fmla="*/ 2147483646 w 28"/>
              <a:gd name="T5" fmla="*/ 2147483646 h 56"/>
              <a:gd name="T6" fmla="*/ 2147483646 w 28"/>
              <a:gd name="T7" fmla="*/ 2147483646 h 56"/>
              <a:gd name="T8" fmla="*/ 2147483646 w 28"/>
              <a:gd name="T9" fmla="*/ 2147483646 h 56"/>
              <a:gd name="T10" fmla="*/ 2147483646 w 28"/>
              <a:gd name="T11" fmla="*/ 2147483646 h 56"/>
              <a:gd name="T12" fmla="*/ 2147483646 w 28"/>
              <a:gd name="T13" fmla="*/ 2147483646 h 56"/>
              <a:gd name="T14" fmla="*/ 2147483646 w 28"/>
              <a:gd name="T15" fmla="*/ 2147483646 h 56"/>
              <a:gd name="T16" fmla="*/ 2147483646 w 28"/>
              <a:gd name="T17" fmla="*/ 2147483646 h 56"/>
              <a:gd name="T18" fmla="*/ 2147483646 w 28"/>
              <a:gd name="T19" fmla="*/ 2147483646 h 56"/>
              <a:gd name="T20" fmla="*/ 2147483646 w 28"/>
              <a:gd name="T21" fmla="*/ 2147483646 h 56"/>
              <a:gd name="T22" fmla="*/ 2147483646 w 28"/>
              <a:gd name="T23" fmla="*/ 2147483646 h 56"/>
              <a:gd name="T24" fmla="*/ 0 w 28"/>
              <a:gd name="T25" fmla="*/ 0 h 56"/>
              <a:gd name="T26" fmla="*/ 2147483646 w 28"/>
              <a:gd name="T27" fmla="*/ 2147483646 h 56"/>
              <a:gd name="T28" fmla="*/ 2147483646 w 28"/>
              <a:gd name="T29" fmla="*/ 2147483646 h 56"/>
              <a:gd name="T30" fmla="*/ 2147483646 w 28"/>
              <a:gd name="T31" fmla="*/ 2147483646 h 56"/>
              <a:gd name="T32" fmla="*/ 2147483646 w 28"/>
              <a:gd name="T33" fmla="*/ 2147483646 h 56"/>
              <a:gd name="T34" fmla="*/ 2147483646 w 28"/>
              <a:gd name="T35" fmla="*/ 2147483646 h 56"/>
              <a:gd name="T36" fmla="*/ 2147483646 w 28"/>
              <a:gd name="T37" fmla="*/ 2147483646 h 56"/>
              <a:gd name="T38" fmla="*/ 2147483646 w 28"/>
              <a:gd name="T39" fmla="*/ 2147483646 h 56"/>
              <a:gd name="T40" fmla="*/ 2147483646 w 28"/>
              <a:gd name="T41" fmla="*/ 2147483646 h 56"/>
              <a:gd name="T42" fmla="*/ 2147483646 w 28"/>
              <a:gd name="T43" fmla="*/ 2147483646 h 56"/>
              <a:gd name="T44" fmla="*/ 2147483646 w 28"/>
              <a:gd name="T45" fmla="*/ 2147483646 h 56"/>
              <a:gd name="T46" fmla="*/ 2147483646 w 28"/>
              <a:gd name="T47" fmla="*/ 2147483646 h 56"/>
              <a:gd name="T48" fmla="*/ 2147483646 w 28"/>
              <a:gd name="T49" fmla="*/ 2147483646 h 5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8" h="56">
                <a:moveTo>
                  <a:pt x="26" y="56"/>
                </a:moveTo>
                <a:lnTo>
                  <a:pt x="26" y="52"/>
                </a:lnTo>
                <a:lnTo>
                  <a:pt x="28" y="46"/>
                </a:lnTo>
                <a:lnTo>
                  <a:pt x="26" y="41"/>
                </a:lnTo>
                <a:lnTo>
                  <a:pt x="26" y="35"/>
                </a:lnTo>
                <a:lnTo>
                  <a:pt x="25" y="31"/>
                </a:lnTo>
                <a:lnTo>
                  <a:pt x="24" y="26"/>
                </a:lnTo>
                <a:lnTo>
                  <a:pt x="20" y="19"/>
                </a:lnTo>
                <a:lnTo>
                  <a:pt x="18" y="16"/>
                </a:lnTo>
                <a:lnTo>
                  <a:pt x="13" y="11"/>
                </a:lnTo>
                <a:lnTo>
                  <a:pt x="10" y="7"/>
                </a:lnTo>
                <a:lnTo>
                  <a:pt x="6" y="4"/>
                </a:lnTo>
                <a:lnTo>
                  <a:pt x="0" y="0"/>
                </a:lnTo>
                <a:lnTo>
                  <a:pt x="6" y="5"/>
                </a:lnTo>
                <a:lnTo>
                  <a:pt x="10" y="7"/>
                </a:lnTo>
                <a:lnTo>
                  <a:pt x="13" y="11"/>
                </a:lnTo>
                <a:lnTo>
                  <a:pt x="18" y="16"/>
                </a:lnTo>
                <a:lnTo>
                  <a:pt x="20" y="19"/>
                </a:lnTo>
                <a:lnTo>
                  <a:pt x="22" y="26"/>
                </a:lnTo>
                <a:lnTo>
                  <a:pt x="24" y="31"/>
                </a:lnTo>
                <a:lnTo>
                  <a:pt x="25" y="35"/>
                </a:lnTo>
                <a:lnTo>
                  <a:pt x="26" y="41"/>
                </a:lnTo>
                <a:lnTo>
                  <a:pt x="26" y="46"/>
                </a:lnTo>
                <a:lnTo>
                  <a:pt x="26" y="51"/>
                </a:lnTo>
                <a:lnTo>
                  <a:pt x="26" y="56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69" name="Freeform 424"/>
          <p:cNvSpPr>
            <a:spLocks/>
          </p:cNvSpPr>
          <p:nvPr/>
        </p:nvSpPr>
        <p:spPr bwMode="auto">
          <a:xfrm>
            <a:off x="6059488" y="2547938"/>
            <a:ext cx="7937" cy="17462"/>
          </a:xfrm>
          <a:custGeom>
            <a:avLst/>
            <a:gdLst>
              <a:gd name="T0" fmla="*/ 2147483646 w 14"/>
              <a:gd name="T1" fmla="*/ 2147483646 h 31"/>
              <a:gd name="T2" fmla="*/ 2147483646 w 14"/>
              <a:gd name="T3" fmla="*/ 2147483646 h 31"/>
              <a:gd name="T4" fmla="*/ 2147483646 w 14"/>
              <a:gd name="T5" fmla="*/ 2147483646 h 31"/>
              <a:gd name="T6" fmla="*/ 0 w 14"/>
              <a:gd name="T7" fmla="*/ 0 h 3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" h="31">
                <a:moveTo>
                  <a:pt x="14" y="31"/>
                </a:moveTo>
                <a:lnTo>
                  <a:pt x="10" y="20"/>
                </a:lnTo>
                <a:lnTo>
                  <a:pt x="6" y="8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70" name="Line 425"/>
          <p:cNvSpPr>
            <a:spLocks noChangeShapeType="1"/>
          </p:cNvSpPr>
          <p:nvPr/>
        </p:nvSpPr>
        <p:spPr bwMode="auto">
          <a:xfrm>
            <a:off x="6084888" y="2582863"/>
            <a:ext cx="1587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71" name="Freeform 426"/>
          <p:cNvSpPr>
            <a:spLocks/>
          </p:cNvSpPr>
          <p:nvPr/>
        </p:nvSpPr>
        <p:spPr bwMode="auto">
          <a:xfrm>
            <a:off x="6162675" y="2589213"/>
            <a:ext cx="19050" cy="15875"/>
          </a:xfrm>
          <a:custGeom>
            <a:avLst/>
            <a:gdLst>
              <a:gd name="T0" fmla="*/ 2147483646 w 36"/>
              <a:gd name="T1" fmla="*/ 2147483646 h 31"/>
              <a:gd name="T2" fmla="*/ 2147483646 w 36"/>
              <a:gd name="T3" fmla="*/ 2147483646 h 31"/>
              <a:gd name="T4" fmla="*/ 2147483646 w 36"/>
              <a:gd name="T5" fmla="*/ 2147483646 h 31"/>
              <a:gd name="T6" fmla="*/ 2147483646 w 36"/>
              <a:gd name="T7" fmla="*/ 2147483646 h 31"/>
              <a:gd name="T8" fmla="*/ 2147483646 w 36"/>
              <a:gd name="T9" fmla="*/ 2147483646 h 31"/>
              <a:gd name="T10" fmla="*/ 2147483646 w 36"/>
              <a:gd name="T11" fmla="*/ 2147483646 h 31"/>
              <a:gd name="T12" fmla="*/ 2147483646 w 36"/>
              <a:gd name="T13" fmla="*/ 2147483646 h 31"/>
              <a:gd name="T14" fmla="*/ 2147483646 w 36"/>
              <a:gd name="T15" fmla="*/ 2147483646 h 31"/>
              <a:gd name="T16" fmla="*/ 2147483646 w 36"/>
              <a:gd name="T17" fmla="*/ 2147483646 h 31"/>
              <a:gd name="T18" fmla="*/ 2147483646 w 36"/>
              <a:gd name="T19" fmla="*/ 2147483646 h 31"/>
              <a:gd name="T20" fmla="*/ 2147483646 w 36"/>
              <a:gd name="T21" fmla="*/ 2147483646 h 31"/>
              <a:gd name="T22" fmla="*/ 0 w 36"/>
              <a:gd name="T23" fmla="*/ 2147483646 h 31"/>
              <a:gd name="T24" fmla="*/ 2147483646 w 36"/>
              <a:gd name="T25" fmla="*/ 2147483646 h 31"/>
              <a:gd name="T26" fmla="*/ 2147483646 w 36"/>
              <a:gd name="T27" fmla="*/ 2147483646 h 31"/>
              <a:gd name="T28" fmla="*/ 2147483646 w 36"/>
              <a:gd name="T29" fmla="*/ 2147483646 h 31"/>
              <a:gd name="T30" fmla="*/ 2147483646 w 36"/>
              <a:gd name="T31" fmla="*/ 2147483646 h 31"/>
              <a:gd name="T32" fmla="*/ 2147483646 w 36"/>
              <a:gd name="T33" fmla="*/ 2147483646 h 31"/>
              <a:gd name="T34" fmla="*/ 2147483646 w 36"/>
              <a:gd name="T35" fmla="*/ 2147483646 h 31"/>
              <a:gd name="T36" fmla="*/ 2147483646 w 36"/>
              <a:gd name="T37" fmla="*/ 2147483646 h 31"/>
              <a:gd name="T38" fmla="*/ 2147483646 w 36"/>
              <a:gd name="T39" fmla="*/ 2147483646 h 31"/>
              <a:gd name="T40" fmla="*/ 2147483646 w 36"/>
              <a:gd name="T41" fmla="*/ 2147483646 h 31"/>
              <a:gd name="T42" fmla="*/ 2147483646 w 36"/>
              <a:gd name="T43" fmla="*/ 2147483646 h 31"/>
              <a:gd name="T44" fmla="*/ 2147483646 w 36"/>
              <a:gd name="T45" fmla="*/ 2147483646 h 31"/>
              <a:gd name="T46" fmla="*/ 2147483646 w 36"/>
              <a:gd name="T47" fmla="*/ 2147483646 h 31"/>
              <a:gd name="T48" fmla="*/ 2147483646 w 36"/>
              <a:gd name="T49" fmla="*/ 2147483646 h 31"/>
              <a:gd name="T50" fmla="*/ 2147483646 w 36"/>
              <a:gd name="T51" fmla="*/ 2147483646 h 31"/>
              <a:gd name="T52" fmla="*/ 2147483646 w 36"/>
              <a:gd name="T53" fmla="*/ 2147483646 h 31"/>
              <a:gd name="T54" fmla="*/ 2147483646 w 36"/>
              <a:gd name="T55" fmla="*/ 2147483646 h 31"/>
              <a:gd name="T56" fmla="*/ 2147483646 w 36"/>
              <a:gd name="T57" fmla="*/ 2147483646 h 31"/>
              <a:gd name="T58" fmla="*/ 2147483646 w 36"/>
              <a:gd name="T59" fmla="*/ 2147483646 h 31"/>
              <a:gd name="T60" fmla="*/ 2147483646 w 36"/>
              <a:gd name="T61" fmla="*/ 2147483646 h 31"/>
              <a:gd name="T62" fmla="*/ 2147483646 w 36"/>
              <a:gd name="T63" fmla="*/ 2147483646 h 31"/>
              <a:gd name="T64" fmla="*/ 2147483646 w 36"/>
              <a:gd name="T65" fmla="*/ 2147483646 h 31"/>
              <a:gd name="T66" fmla="*/ 2147483646 w 36"/>
              <a:gd name="T67" fmla="*/ 2147483646 h 31"/>
              <a:gd name="T68" fmla="*/ 2147483646 w 36"/>
              <a:gd name="T69" fmla="*/ 2147483646 h 31"/>
              <a:gd name="T70" fmla="*/ 2147483646 w 36"/>
              <a:gd name="T71" fmla="*/ 2147483646 h 31"/>
              <a:gd name="T72" fmla="*/ 2147483646 w 36"/>
              <a:gd name="T73" fmla="*/ 2147483646 h 31"/>
              <a:gd name="T74" fmla="*/ 2147483646 w 36"/>
              <a:gd name="T75" fmla="*/ 2147483646 h 31"/>
              <a:gd name="T76" fmla="*/ 2147483646 w 36"/>
              <a:gd name="T77" fmla="*/ 2147483646 h 31"/>
              <a:gd name="T78" fmla="*/ 2147483646 w 36"/>
              <a:gd name="T79" fmla="*/ 2147483646 h 31"/>
              <a:gd name="T80" fmla="*/ 2147483646 w 36"/>
              <a:gd name="T81" fmla="*/ 2147483646 h 31"/>
              <a:gd name="T82" fmla="*/ 2147483646 w 36"/>
              <a:gd name="T83" fmla="*/ 2147483646 h 31"/>
              <a:gd name="T84" fmla="*/ 2147483646 w 36"/>
              <a:gd name="T85" fmla="*/ 2147483646 h 31"/>
              <a:gd name="T86" fmla="*/ 2147483646 w 36"/>
              <a:gd name="T87" fmla="*/ 2147483646 h 31"/>
              <a:gd name="T88" fmla="*/ 2147483646 w 36"/>
              <a:gd name="T89" fmla="*/ 2147483646 h 31"/>
              <a:gd name="T90" fmla="*/ 2147483646 w 36"/>
              <a:gd name="T91" fmla="*/ 2147483646 h 31"/>
              <a:gd name="T92" fmla="*/ 2147483646 w 36"/>
              <a:gd name="T93" fmla="*/ 2147483646 h 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36" h="31">
                <a:moveTo>
                  <a:pt x="22" y="0"/>
                </a:moveTo>
                <a:lnTo>
                  <a:pt x="22" y="1"/>
                </a:lnTo>
                <a:lnTo>
                  <a:pt x="22" y="2"/>
                </a:lnTo>
                <a:lnTo>
                  <a:pt x="21" y="4"/>
                </a:lnTo>
                <a:lnTo>
                  <a:pt x="21" y="6"/>
                </a:lnTo>
                <a:lnTo>
                  <a:pt x="19" y="7"/>
                </a:lnTo>
                <a:lnTo>
                  <a:pt x="19" y="8"/>
                </a:lnTo>
                <a:lnTo>
                  <a:pt x="16" y="9"/>
                </a:lnTo>
                <a:lnTo>
                  <a:pt x="16" y="11"/>
                </a:lnTo>
                <a:lnTo>
                  <a:pt x="16" y="12"/>
                </a:lnTo>
                <a:lnTo>
                  <a:pt x="15" y="13"/>
                </a:lnTo>
                <a:lnTo>
                  <a:pt x="15" y="15"/>
                </a:lnTo>
                <a:lnTo>
                  <a:pt x="14" y="16"/>
                </a:lnTo>
                <a:lnTo>
                  <a:pt x="14" y="19"/>
                </a:lnTo>
                <a:lnTo>
                  <a:pt x="13" y="20"/>
                </a:lnTo>
                <a:lnTo>
                  <a:pt x="13" y="21"/>
                </a:lnTo>
                <a:lnTo>
                  <a:pt x="10" y="22"/>
                </a:lnTo>
                <a:lnTo>
                  <a:pt x="10" y="23"/>
                </a:lnTo>
                <a:lnTo>
                  <a:pt x="9" y="25"/>
                </a:lnTo>
                <a:lnTo>
                  <a:pt x="8" y="27"/>
                </a:lnTo>
                <a:lnTo>
                  <a:pt x="8" y="28"/>
                </a:lnTo>
                <a:lnTo>
                  <a:pt x="6" y="29"/>
                </a:lnTo>
                <a:lnTo>
                  <a:pt x="6" y="31"/>
                </a:lnTo>
                <a:lnTo>
                  <a:pt x="0" y="31"/>
                </a:lnTo>
                <a:lnTo>
                  <a:pt x="0" y="29"/>
                </a:lnTo>
                <a:lnTo>
                  <a:pt x="1" y="28"/>
                </a:lnTo>
                <a:lnTo>
                  <a:pt x="2" y="27"/>
                </a:lnTo>
                <a:lnTo>
                  <a:pt x="2" y="25"/>
                </a:lnTo>
                <a:lnTo>
                  <a:pt x="4" y="23"/>
                </a:lnTo>
                <a:lnTo>
                  <a:pt x="4" y="22"/>
                </a:lnTo>
                <a:lnTo>
                  <a:pt x="6" y="22"/>
                </a:lnTo>
                <a:lnTo>
                  <a:pt x="6" y="21"/>
                </a:lnTo>
                <a:lnTo>
                  <a:pt x="8" y="20"/>
                </a:lnTo>
                <a:lnTo>
                  <a:pt x="8" y="19"/>
                </a:lnTo>
                <a:lnTo>
                  <a:pt x="9" y="16"/>
                </a:lnTo>
                <a:lnTo>
                  <a:pt x="9" y="15"/>
                </a:lnTo>
                <a:lnTo>
                  <a:pt x="10" y="13"/>
                </a:lnTo>
                <a:lnTo>
                  <a:pt x="10" y="12"/>
                </a:lnTo>
                <a:lnTo>
                  <a:pt x="13" y="11"/>
                </a:lnTo>
                <a:lnTo>
                  <a:pt x="13" y="9"/>
                </a:lnTo>
                <a:lnTo>
                  <a:pt x="14" y="8"/>
                </a:lnTo>
                <a:lnTo>
                  <a:pt x="14" y="7"/>
                </a:lnTo>
                <a:lnTo>
                  <a:pt x="15" y="6"/>
                </a:lnTo>
                <a:lnTo>
                  <a:pt x="15" y="4"/>
                </a:lnTo>
                <a:lnTo>
                  <a:pt x="15" y="2"/>
                </a:lnTo>
                <a:lnTo>
                  <a:pt x="16" y="1"/>
                </a:lnTo>
                <a:lnTo>
                  <a:pt x="16" y="0"/>
                </a:lnTo>
                <a:lnTo>
                  <a:pt x="16" y="9"/>
                </a:lnTo>
                <a:lnTo>
                  <a:pt x="19" y="8"/>
                </a:lnTo>
                <a:lnTo>
                  <a:pt x="31" y="8"/>
                </a:lnTo>
                <a:lnTo>
                  <a:pt x="32" y="7"/>
                </a:lnTo>
                <a:lnTo>
                  <a:pt x="32" y="6"/>
                </a:lnTo>
                <a:lnTo>
                  <a:pt x="36" y="2"/>
                </a:lnTo>
                <a:lnTo>
                  <a:pt x="36" y="1"/>
                </a:lnTo>
                <a:lnTo>
                  <a:pt x="36" y="0"/>
                </a:lnTo>
                <a:lnTo>
                  <a:pt x="32" y="1"/>
                </a:lnTo>
                <a:lnTo>
                  <a:pt x="32" y="4"/>
                </a:lnTo>
                <a:lnTo>
                  <a:pt x="32" y="6"/>
                </a:lnTo>
                <a:lnTo>
                  <a:pt x="31" y="7"/>
                </a:lnTo>
                <a:lnTo>
                  <a:pt x="31" y="8"/>
                </a:lnTo>
                <a:lnTo>
                  <a:pt x="30" y="9"/>
                </a:lnTo>
                <a:lnTo>
                  <a:pt x="30" y="11"/>
                </a:lnTo>
                <a:lnTo>
                  <a:pt x="28" y="13"/>
                </a:lnTo>
                <a:lnTo>
                  <a:pt x="28" y="15"/>
                </a:lnTo>
                <a:lnTo>
                  <a:pt x="30" y="13"/>
                </a:lnTo>
                <a:lnTo>
                  <a:pt x="30" y="12"/>
                </a:lnTo>
                <a:lnTo>
                  <a:pt x="31" y="9"/>
                </a:lnTo>
                <a:lnTo>
                  <a:pt x="31" y="8"/>
                </a:lnTo>
                <a:lnTo>
                  <a:pt x="28" y="15"/>
                </a:lnTo>
                <a:lnTo>
                  <a:pt x="27" y="16"/>
                </a:lnTo>
                <a:lnTo>
                  <a:pt x="27" y="19"/>
                </a:lnTo>
                <a:lnTo>
                  <a:pt x="28" y="16"/>
                </a:lnTo>
                <a:lnTo>
                  <a:pt x="28" y="15"/>
                </a:lnTo>
                <a:lnTo>
                  <a:pt x="27" y="19"/>
                </a:lnTo>
                <a:lnTo>
                  <a:pt x="27" y="20"/>
                </a:lnTo>
                <a:lnTo>
                  <a:pt x="25" y="21"/>
                </a:lnTo>
                <a:lnTo>
                  <a:pt x="25" y="22"/>
                </a:lnTo>
                <a:lnTo>
                  <a:pt x="27" y="21"/>
                </a:lnTo>
                <a:lnTo>
                  <a:pt x="27" y="19"/>
                </a:lnTo>
                <a:lnTo>
                  <a:pt x="25" y="22"/>
                </a:lnTo>
                <a:lnTo>
                  <a:pt x="24" y="25"/>
                </a:lnTo>
                <a:lnTo>
                  <a:pt x="25" y="23"/>
                </a:lnTo>
                <a:lnTo>
                  <a:pt x="25" y="22"/>
                </a:lnTo>
                <a:lnTo>
                  <a:pt x="24" y="25"/>
                </a:lnTo>
                <a:lnTo>
                  <a:pt x="24" y="27"/>
                </a:lnTo>
                <a:lnTo>
                  <a:pt x="24" y="25"/>
                </a:lnTo>
                <a:lnTo>
                  <a:pt x="24" y="27"/>
                </a:lnTo>
                <a:lnTo>
                  <a:pt x="22" y="28"/>
                </a:lnTo>
                <a:lnTo>
                  <a:pt x="24" y="27"/>
                </a:lnTo>
                <a:lnTo>
                  <a:pt x="22" y="28"/>
                </a:lnTo>
                <a:lnTo>
                  <a:pt x="21" y="29"/>
                </a:lnTo>
                <a:lnTo>
                  <a:pt x="21" y="31"/>
                </a:lnTo>
                <a:lnTo>
                  <a:pt x="22" y="29"/>
                </a:lnTo>
                <a:lnTo>
                  <a:pt x="22" y="2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72" name="Freeform 427"/>
          <p:cNvSpPr>
            <a:spLocks/>
          </p:cNvSpPr>
          <p:nvPr/>
        </p:nvSpPr>
        <p:spPr bwMode="auto">
          <a:xfrm>
            <a:off x="6100763" y="2589213"/>
            <a:ext cx="15875" cy="15875"/>
          </a:xfrm>
          <a:custGeom>
            <a:avLst/>
            <a:gdLst>
              <a:gd name="T0" fmla="*/ 2147483646 w 30"/>
              <a:gd name="T1" fmla="*/ 2147483646 h 32"/>
              <a:gd name="T2" fmla="*/ 2147483646 w 30"/>
              <a:gd name="T3" fmla="*/ 2147483646 h 32"/>
              <a:gd name="T4" fmla="*/ 2147483646 w 30"/>
              <a:gd name="T5" fmla="*/ 2147483646 h 32"/>
              <a:gd name="T6" fmla="*/ 2147483646 w 30"/>
              <a:gd name="T7" fmla="*/ 2147483646 h 32"/>
              <a:gd name="T8" fmla="*/ 2147483646 w 30"/>
              <a:gd name="T9" fmla="*/ 2147483646 h 32"/>
              <a:gd name="T10" fmla="*/ 2147483646 w 30"/>
              <a:gd name="T11" fmla="*/ 2147483646 h 32"/>
              <a:gd name="T12" fmla="*/ 2147483646 w 30"/>
              <a:gd name="T13" fmla="*/ 2147483646 h 32"/>
              <a:gd name="T14" fmla="*/ 2147483646 w 30"/>
              <a:gd name="T15" fmla="*/ 2147483646 h 32"/>
              <a:gd name="T16" fmla="*/ 2147483646 w 30"/>
              <a:gd name="T17" fmla="*/ 2147483646 h 32"/>
              <a:gd name="T18" fmla="*/ 2147483646 w 30"/>
              <a:gd name="T19" fmla="*/ 2147483646 h 32"/>
              <a:gd name="T20" fmla="*/ 2147483646 w 30"/>
              <a:gd name="T21" fmla="*/ 2147483646 h 32"/>
              <a:gd name="T22" fmla="*/ 2147483646 w 30"/>
              <a:gd name="T23" fmla="*/ 2147483646 h 32"/>
              <a:gd name="T24" fmla="*/ 2147483646 w 30"/>
              <a:gd name="T25" fmla="*/ 2147483646 h 32"/>
              <a:gd name="T26" fmla="*/ 2147483646 w 30"/>
              <a:gd name="T27" fmla="*/ 2147483646 h 32"/>
              <a:gd name="T28" fmla="*/ 2147483646 w 30"/>
              <a:gd name="T29" fmla="*/ 2147483646 h 32"/>
              <a:gd name="T30" fmla="*/ 2147483646 w 30"/>
              <a:gd name="T31" fmla="*/ 2147483646 h 32"/>
              <a:gd name="T32" fmla="*/ 2147483646 w 30"/>
              <a:gd name="T33" fmla="*/ 2147483646 h 32"/>
              <a:gd name="T34" fmla="*/ 2147483646 w 30"/>
              <a:gd name="T35" fmla="*/ 2147483646 h 32"/>
              <a:gd name="T36" fmla="*/ 2147483646 w 30"/>
              <a:gd name="T37" fmla="*/ 2147483646 h 32"/>
              <a:gd name="T38" fmla="*/ 2147483646 w 30"/>
              <a:gd name="T39" fmla="*/ 2147483646 h 32"/>
              <a:gd name="T40" fmla="*/ 2147483646 w 30"/>
              <a:gd name="T41" fmla="*/ 2147483646 h 32"/>
              <a:gd name="T42" fmla="*/ 2147483646 w 30"/>
              <a:gd name="T43" fmla="*/ 2147483646 h 32"/>
              <a:gd name="T44" fmla="*/ 2147483646 w 30"/>
              <a:gd name="T45" fmla="*/ 2147483646 h 32"/>
              <a:gd name="T46" fmla="*/ 2147483646 w 30"/>
              <a:gd name="T47" fmla="*/ 2147483646 h 32"/>
              <a:gd name="T48" fmla="*/ 2147483646 w 30"/>
              <a:gd name="T49" fmla="*/ 2147483646 h 32"/>
              <a:gd name="T50" fmla="*/ 2147483646 w 30"/>
              <a:gd name="T51" fmla="*/ 2147483646 h 32"/>
              <a:gd name="T52" fmla="*/ 2147483646 w 30"/>
              <a:gd name="T53" fmla="*/ 2147483646 h 32"/>
              <a:gd name="T54" fmla="*/ 2147483646 w 30"/>
              <a:gd name="T55" fmla="*/ 2147483646 h 32"/>
              <a:gd name="T56" fmla="*/ 2147483646 w 30"/>
              <a:gd name="T57" fmla="*/ 2147483646 h 32"/>
              <a:gd name="T58" fmla="*/ 2147483646 w 30"/>
              <a:gd name="T59" fmla="*/ 2147483646 h 32"/>
              <a:gd name="T60" fmla="*/ 2147483646 w 30"/>
              <a:gd name="T61" fmla="*/ 2147483646 h 32"/>
              <a:gd name="T62" fmla="*/ 2147483646 w 30"/>
              <a:gd name="T63" fmla="*/ 2147483646 h 32"/>
              <a:gd name="T64" fmla="*/ 2147483646 w 30"/>
              <a:gd name="T65" fmla="*/ 2147483646 h 32"/>
              <a:gd name="T66" fmla="*/ 2147483646 w 30"/>
              <a:gd name="T67" fmla="*/ 2147483646 h 32"/>
              <a:gd name="T68" fmla="*/ 0 w 30"/>
              <a:gd name="T69" fmla="*/ 0 h 32"/>
              <a:gd name="T70" fmla="*/ 0 w 30"/>
              <a:gd name="T71" fmla="*/ 2147483646 h 32"/>
              <a:gd name="T72" fmla="*/ 0 w 30"/>
              <a:gd name="T73" fmla="*/ 2147483646 h 32"/>
              <a:gd name="T74" fmla="*/ 2147483646 w 30"/>
              <a:gd name="T75" fmla="*/ 2147483646 h 32"/>
              <a:gd name="T76" fmla="*/ 2147483646 w 30"/>
              <a:gd name="T77" fmla="*/ 2147483646 h 32"/>
              <a:gd name="T78" fmla="*/ 2147483646 w 30"/>
              <a:gd name="T79" fmla="*/ 2147483646 h 32"/>
              <a:gd name="T80" fmla="*/ 2147483646 w 30"/>
              <a:gd name="T81" fmla="*/ 2147483646 h 32"/>
              <a:gd name="T82" fmla="*/ 2147483646 w 30"/>
              <a:gd name="T83" fmla="*/ 2147483646 h 32"/>
              <a:gd name="T84" fmla="*/ 2147483646 w 30"/>
              <a:gd name="T85" fmla="*/ 2147483646 h 32"/>
              <a:gd name="T86" fmla="*/ 2147483646 w 30"/>
              <a:gd name="T87" fmla="*/ 2147483646 h 3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32">
                <a:moveTo>
                  <a:pt x="29" y="29"/>
                </a:moveTo>
                <a:lnTo>
                  <a:pt x="30" y="30"/>
                </a:lnTo>
                <a:lnTo>
                  <a:pt x="30" y="32"/>
                </a:lnTo>
                <a:lnTo>
                  <a:pt x="29" y="29"/>
                </a:lnTo>
                <a:lnTo>
                  <a:pt x="29" y="28"/>
                </a:lnTo>
                <a:lnTo>
                  <a:pt x="27" y="26"/>
                </a:lnTo>
                <a:lnTo>
                  <a:pt x="27" y="24"/>
                </a:lnTo>
                <a:lnTo>
                  <a:pt x="27" y="23"/>
                </a:lnTo>
                <a:lnTo>
                  <a:pt x="26" y="22"/>
                </a:lnTo>
                <a:lnTo>
                  <a:pt x="26" y="21"/>
                </a:lnTo>
                <a:lnTo>
                  <a:pt x="26" y="20"/>
                </a:lnTo>
                <a:lnTo>
                  <a:pt x="24" y="17"/>
                </a:lnTo>
                <a:lnTo>
                  <a:pt x="24" y="16"/>
                </a:lnTo>
                <a:lnTo>
                  <a:pt x="24" y="14"/>
                </a:lnTo>
                <a:lnTo>
                  <a:pt x="24" y="13"/>
                </a:lnTo>
                <a:lnTo>
                  <a:pt x="24" y="12"/>
                </a:lnTo>
                <a:lnTo>
                  <a:pt x="23" y="12"/>
                </a:lnTo>
                <a:lnTo>
                  <a:pt x="23" y="10"/>
                </a:lnTo>
                <a:lnTo>
                  <a:pt x="23" y="9"/>
                </a:lnTo>
                <a:lnTo>
                  <a:pt x="23" y="8"/>
                </a:lnTo>
                <a:lnTo>
                  <a:pt x="21" y="7"/>
                </a:lnTo>
                <a:lnTo>
                  <a:pt x="21" y="5"/>
                </a:lnTo>
                <a:lnTo>
                  <a:pt x="21" y="3"/>
                </a:lnTo>
                <a:lnTo>
                  <a:pt x="21" y="2"/>
                </a:lnTo>
                <a:lnTo>
                  <a:pt x="21" y="1"/>
                </a:lnTo>
                <a:lnTo>
                  <a:pt x="15" y="1"/>
                </a:lnTo>
                <a:lnTo>
                  <a:pt x="15" y="2"/>
                </a:lnTo>
                <a:lnTo>
                  <a:pt x="15" y="3"/>
                </a:lnTo>
                <a:lnTo>
                  <a:pt x="15" y="5"/>
                </a:lnTo>
                <a:lnTo>
                  <a:pt x="15" y="7"/>
                </a:lnTo>
                <a:lnTo>
                  <a:pt x="17" y="8"/>
                </a:lnTo>
                <a:lnTo>
                  <a:pt x="17" y="9"/>
                </a:lnTo>
                <a:lnTo>
                  <a:pt x="17" y="10"/>
                </a:lnTo>
                <a:lnTo>
                  <a:pt x="17" y="12"/>
                </a:lnTo>
                <a:lnTo>
                  <a:pt x="17" y="13"/>
                </a:lnTo>
                <a:lnTo>
                  <a:pt x="20" y="14"/>
                </a:lnTo>
                <a:lnTo>
                  <a:pt x="20" y="16"/>
                </a:lnTo>
                <a:lnTo>
                  <a:pt x="20" y="17"/>
                </a:lnTo>
                <a:lnTo>
                  <a:pt x="20" y="20"/>
                </a:lnTo>
                <a:lnTo>
                  <a:pt x="21" y="21"/>
                </a:lnTo>
                <a:lnTo>
                  <a:pt x="21" y="22"/>
                </a:lnTo>
                <a:lnTo>
                  <a:pt x="21" y="23"/>
                </a:lnTo>
                <a:lnTo>
                  <a:pt x="23" y="24"/>
                </a:lnTo>
                <a:lnTo>
                  <a:pt x="23" y="26"/>
                </a:lnTo>
                <a:lnTo>
                  <a:pt x="23" y="28"/>
                </a:lnTo>
                <a:lnTo>
                  <a:pt x="23" y="29"/>
                </a:lnTo>
                <a:lnTo>
                  <a:pt x="24" y="30"/>
                </a:lnTo>
                <a:lnTo>
                  <a:pt x="24" y="32"/>
                </a:lnTo>
                <a:lnTo>
                  <a:pt x="9" y="32"/>
                </a:lnTo>
                <a:lnTo>
                  <a:pt x="9" y="30"/>
                </a:lnTo>
                <a:lnTo>
                  <a:pt x="8" y="29"/>
                </a:lnTo>
                <a:lnTo>
                  <a:pt x="8" y="26"/>
                </a:lnTo>
                <a:lnTo>
                  <a:pt x="8" y="24"/>
                </a:lnTo>
                <a:lnTo>
                  <a:pt x="8" y="23"/>
                </a:lnTo>
                <a:lnTo>
                  <a:pt x="7" y="22"/>
                </a:lnTo>
                <a:lnTo>
                  <a:pt x="7" y="21"/>
                </a:lnTo>
                <a:lnTo>
                  <a:pt x="7" y="20"/>
                </a:lnTo>
                <a:lnTo>
                  <a:pt x="7" y="17"/>
                </a:lnTo>
                <a:lnTo>
                  <a:pt x="7" y="16"/>
                </a:lnTo>
                <a:lnTo>
                  <a:pt x="6" y="13"/>
                </a:lnTo>
                <a:lnTo>
                  <a:pt x="6" y="12"/>
                </a:lnTo>
                <a:lnTo>
                  <a:pt x="6" y="10"/>
                </a:lnTo>
                <a:lnTo>
                  <a:pt x="6" y="9"/>
                </a:lnTo>
                <a:lnTo>
                  <a:pt x="6" y="8"/>
                </a:lnTo>
                <a:lnTo>
                  <a:pt x="5" y="7"/>
                </a:lnTo>
                <a:lnTo>
                  <a:pt x="5" y="3"/>
                </a:lnTo>
                <a:lnTo>
                  <a:pt x="5" y="2"/>
                </a:lnTo>
                <a:lnTo>
                  <a:pt x="5" y="1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3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1" y="10"/>
                </a:lnTo>
                <a:lnTo>
                  <a:pt x="1" y="12"/>
                </a:lnTo>
                <a:lnTo>
                  <a:pt x="1" y="13"/>
                </a:lnTo>
                <a:lnTo>
                  <a:pt x="1" y="14"/>
                </a:lnTo>
                <a:lnTo>
                  <a:pt x="1" y="16"/>
                </a:lnTo>
                <a:lnTo>
                  <a:pt x="5" y="20"/>
                </a:lnTo>
                <a:lnTo>
                  <a:pt x="5" y="21"/>
                </a:lnTo>
                <a:lnTo>
                  <a:pt x="5" y="22"/>
                </a:lnTo>
                <a:lnTo>
                  <a:pt x="5" y="23"/>
                </a:lnTo>
                <a:lnTo>
                  <a:pt x="6" y="24"/>
                </a:lnTo>
                <a:lnTo>
                  <a:pt x="6" y="26"/>
                </a:lnTo>
                <a:lnTo>
                  <a:pt x="6" y="28"/>
                </a:lnTo>
                <a:lnTo>
                  <a:pt x="6" y="30"/>
                </a:lnTo>
                <a:lnTo>
                  <a:pt x="7" y="3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73" name="Freeform 428"/>
          <p:cNvSpPr>
            <a:spLocks/>
          </p:cNvSpPr>
          <p:nvPr/>
        </p:nvSpPr>
        <p:spPr bwMode="auto">
          <a:xfrm>
            <a:off x="6084888" y="2589213"/>
            <a:ext cx="6350" cy="15875"/>
          </a:xfrm>
          <a:custGeom>
            <a:avLst/>
            <a:gdLst>
              <a:gd name="T0" fmla="*/ 2147483646 w 13"/>
              <a:gd name="T1" fmla="*/ 2147483646 h 32"/>
              <a:gd name="T2" fmla="*/ 2147483646 w 13"/>
              <a:gd name="T3" fmla="*/ 2147483646 h 32"/>
              <a:gd name="T4" fmla="*/ 2147483646 w 13"/>
              <a:gd name="T5" fmla="*/ 2147483646 h 32"/>
              <a:gd name="T6" fmla="*/ 2147483646 w 13"/>
              <a:gd name="T7" fmla="*/ 2147483646 h 32"/>
              <a:gd name="T8" fmla="*/ 2147483646 w 13"/>
              <a:gd name="T9" fmla="*/ 2147483646 h 32"/>
              <a:gd name="T10" fmla="*/ 2147483646 w 13"/>
              <a:gd name="T11" fmla="*/ 2147483646 h 32"/>
              <a:gd name="T12" fmla="*/ 2147483646 w 13"/>
              <a:gd name="T13" fmla="*/ 2147483646 h 32"/>
              <a:gd name="T14" fmla="*/ 2147483646 w 13"/>
              <a:gd name="T15" fmla="*/ 2147483646 h 32"/>
              <a:gd name="T16" fmla="*/ 2147483646 w 13"/>
              <a:gd name="T17" fmla="*/ 2147483646 h 32"/>
              <a:gd name="T18" fmla="*/ 2147483646 w 13"/>
              <a:gd name="T19" fmla="*/ 2147483646 h 32"/>
              <a:gd name="T20" fmla="*/ 2147483646 w 13"/>
              <a:gd name="T21" fmla="*/ 2147483646 h 32"/>
              <a:gd name="T22" fmla="*/ 2147483646 w 13"/>
              <a:gd name="T23" fmla="*/ 2147483646 h 32"/>
              <a:gd name="T24" fmla="*/ 2147483646 w 13"/>
              <a:gd name="T25" fmla="*/ 2147483646 h 32"/>
              <a:gd name="T26" fmla="*/ 2147483646 w 13"/>
              <a:gd name="T27" fmla="*/ 2147483646 h 32"/>
              <a:gd name="T28" fmla="*/ 2147483646 w 13"/>
              <a:gd name="T29" fmla="*/ 2147483646 h 32"/>
              <a:gd name="T30" fmla="*/ 2147483646 w 13"/>
              <a:gd name="T31" fmla="*/ 2147483646 h 32"/>
              <a:gd name="T32" fmla="*/ 2147483646 w 13"/>
              <a:gd name="T33" fmla="*/ 2147483646 h 32"/>
              <a:gd name="T34" fmla="*/ 2147483646 w 13"/>
              <a:gd name="T35" fmla="*/ 2147483646 h 32"/>
              <a:gd name="T36" fmla="*/ 2147483646 w 13"/>
              <a:gd name="T37" fmla="*/ 0 h 32"/>
              <a:gd name="T38" fmla="*/ 2147483646 w 13"/>
              <a:gd name="T39" fmla="*/ 2147483646 h 32"/>
              <a:gd name="T40" fmla="*/ 2147483646 w 13"/>
              <a:gd name="T41" fmla="*/ 2147483646 h 32"/>
              <a:gd name="T42" fmla="*/ 2147483646 w 13"/>
              <a:gd name="T43" fmla="*/ 2147483646 h 32"/>
              <a:gd name="T44" fmla="*/ 2147483646 w 13"/>
              <a:gd name="T45" fmla="*/ 2147483646 h 32"/>
              <a:gd name="T46" fmla="*/ 2147483646 w 13"/>
              <a:gd name="T47" fmla="*/ 2147483646 h 32"/>
              <a:gd name="T48" fmla="*/ 2147483646 w 13"/>
              <a:gd name="T49" fmla="*/ 2147483646 h 32"/>
              <a:gd name="T50" fmla="*/ 2147483646 w 13"/>
              <a:gd name="T51" fmla="*/ 2147483646 h 32"/>
              <a:gd name="T52" fmla="*/ 2147483646 w 13"/>
              <a:gd name="T53" fmla="*/ 2147483646 h 32"/>
              <a:gd name="T54" fmla="*/ 2147483646 w 13"/>
              <a:gd name="T55" fmla="*/ 2147483646 h 32"/>
              <a:gd name="T56" fmla="*/ 2147483646 w 13"/>
              <a:gd name="T57" fmla="*/ 2147483646 h 32"/>
              <a:gd name="T58" fmla="*/ 2147483646 w 13"/>
              <a:gd name="T59" fmla="*/ 2147483646 h 32"/>
              <a:gd name="T60" fmla="*/ 2147483646 w 13"/>
              <a:gd name="T61" fmla="*/ 2147483646 h 32"/>
              <a:gd name="T62" fmla="*/ 2147483646 w 13"/>
              <a:gd name="T63" fmla="*/ 2147483646 h 32"/>
              <a:gd name="T64" fmla="*/ 2147483646 w 13"/>
              <a:gd name="T65" fmla="*/ 2147483646 h 32"/>
              <a:gd name="T66" fmla="*/ 2147483646 w 13"/>
              <a:gd name="T67" fmla="*/ 2147483646 h 32"/>
              <a:gd name="T68" fmla="*/ 2147483646 w 13"/>
              <a:gd name="T69" fmla="*/ 2147483646 h 32"/>
              <a:gd name="T70" fmla="*/ 2147483646 w 13"/>
              <a:gd name="T71" fmla="*/ 2147483646 h 32"/>
              <a:gd name="T72" fmla="*/ 2147483646 w 13"/>
              <a:gd name="T73" fmla="*/ 2147483646 h 32"/>
              <a:gd name="T74" fmla="*/ 2147483646 w 13"/>
              <a:gd name="T75" fmla="*/ 2147483646 h 32"/>
              <a:gd name="T76" fmla="*/ 2147483646 w 13"/>
              <a:gd name="T77" fmla="*/ 2147483646 h 32"/>
              <a:gd name="T78" fmla="*/ 2147483646 w 13"/>
              <a:gd name="T79" fmla="*/ 2147483646 h 32"/>
              <a:gd name="T80" fmla="*/ 2147483646 w 13"/>
              <a:gd name="T81" fmla="*/ 2147483646 h 32"/>
              <a:gd name="T82" fmla="*/ 2147483646 w 13"/>
              <a:gd name="T83" fmla="*/ 2147483646 h 32"/>
              <a:gd name="T84" fmla="*/ 2147483646 w 13"/>
              <a:gd name="T85" fmla="*/ 2147483646 h 32"/>
              <a:gd name="T86" fmla="*/ 2147483646 w 13"/>
              <a:gd name="T87" fmla="*/ 2147483646 h 32"/>
              <a:gd name="T88" fmla="*/ 2147483646 w 13"/>
              <a:gd name="T89" fmla="*/ 2147483646 h 32"/>
              <a:gd name="T90" fmla="*/ 2147483646 w 13"/>
              <a:gd name="T91" fmla="*/ 2147483646 h 32"/>
              <a:gd name="T92" fmla="*/ 2147483646 w 13"/>
              <a:gd name="T93" fmla="*/ 2147483646 h 32"/>
              <a:gd name="T94" fmla="*/ 2147483646 w 13"/>
              <a:gd name="T95" fmla="*/ 2147483646 h 32"/>
              <a:gd name="T96" fmla="*/ 2147483646 w 13"/>
              <a:gd name="T97" fmla="*/ 2147483646 h 32"/>
              <a:gd name="T98" fmla="*/ 0 w 13"/>
              <a:gd name="T99" fmla="*/ 2147483646 h 32"/>
              <a:gd name="T100" fmla="*/ 0 w 13"/>
              <a:gd name="T101" fmla="*/ 2147483646 h 32"/>
              <a:gd name="T102" fmla="*/ 2147483646 w 13"/>
              <a:gd name="T103" fmla="*/ 2147483646 h 3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3" h="32">
                <a:moveTo>
                  <a:pt x="10" y="30"/>
                </a:moveTo>
                <a:lnTo>
                  <a:pt x="10" y="29"/>
                </a:lnTo>
                <a:lnTo>
                  <a:pt x="10" y="28"/>
                </a:lnTo>
                <a:lnTo>
                  <a:pt x="8" y="26"/>
                </a:lnTo>
                <a:lnTo>
                  <a:pt x="8" y="24"/>
                </a:lnTo>
                <a:lnTo>
                  <a:pt x="8" y="22"/>
                </a:lnTo>
                <a:lnTo>
                  <a:pt x="8" y="21"/>
                </a:lnTo>
                <a:lnTo>
                  <a:pt x="7" y="20"/>
                </a:lnTo>
                <a:lnTo>
                  <a:pt x="7" y="17"/>
                </a:lnTo>
                <a:lnTo>
                  <a:pt x="7" y="14"/>
                </a:lnTo>
                <a:lnTo>
                  <a:pt x="7" y="13"/>
                </a:lnTo>
                <a:lnTo>
                  <a:pt x="7" y="12"/>
                </a:lnTo>
                <a:lnTo>
                  <a:pt x="13" y="10"/>
                </a:lnTo>
                <a:lnTo>
                  <a:pt x="7" y="9"/>
                </a:lnTo>
                <a:lnTo>
                  <a:pt x="4" y="12"/>
                </a:lnTo>
                <a:lnTo>
                  <a:pt x="5" y="12"/>
                </a:lnTo>
                <a:lnTo>
                  <a:pt x="7" y="12"/>
                </a:lnTo>
                <a:lnTo>
                  <a:pt x="7" y="9"/>
                </a:lnTo>
                <a:lnTo>
                  <a:pt x="4" y="9"/>
                </a:lnTo>
                <a:lnTo>
                  <a:pt x="4" y="10"/>
                </a:lnTo>
                <a:lnTo>
                  <a:pt x="4" y="12"/>
                </a:lnTo>
                <a:lnTo>
                  <a:pt x="1" y="12"/>
                </a:lnTo>
                <a:lnTo>
                  <a:pt x="1" y="10"/>
                </a:lnTo>
                <a:lnTo>
                  <a:pt x="1" y="9"/>
                </a:lnTo>
                <a:lnTo>
                  <a:pt x="1" y="7"/>
                </a:lnTo>
                <a:lnTo>
                  <a:pt x="4" y="9"/>
                </a:lnTo>
                <a:lnTo>
                  <a:pt x="5" y="7"/>
                </a:lnTo>
                <a:lnTo>
                  <a:pt x="5" y="5"/>
                </a:lnTo>
                <a:lnTo>
                  <a:pt x="5" y="7"/>
                </a:lnTo>
                <a:lnTo>
                  <a:pt x="7" y="3"/>
                </a:lnTo>
                <a:lnTo>
                  <a:pt x="7" y="2"/>
                </a:lnTo>
                <a:lnTo>
                  <a:pt x="7" y="3"/>
                </a:lnTo>
                <a:lnTo>
                  <a:pt x="8" y="3"/>
                </a:lnTo>
                <a:lnTo>
                  <a:pt x="8" y="2"/>
                </a:lnTo>
                <a:lnTo>
                  <a:pt x="8" y="1"/>
                </a:lnTo>
                <a:lnTo>
                  <a:pt x="7" y="2"/>
                </a:lnTo>
                <a:lnTo>
                  <a:pt x="5" y="2"/>
                </a:lnTo>
                <a:lnTo>
                  <a:pt x="5" y="0"/>
                </a:lnTo>
                <a:lnTo>
                  <a:pt x="7" y="3"/>
                </a:lnTo>
                <a:lnTo>
                  <a:pt x="7" y="5"/>
                </a:lnTo>
                <a:lnTo>
                  <a:pt x="5" y="5"/>
                </a:lnTo>
                <a:lnTo>
                  <a:pt x="7" y="5"/>
                </a:lnTo>
                <a:lnTo>
                  <a:pt x="7" y="3"/>
                </a:lnTo>
                <a:lnTo>
                  <a:pt x="8" y="3"/>
                </a:lnTo>
                <a:lnTo>
                  <a:pt x="8" y="5"/>
                </a:lnTo>
                <a:lnTo>
                  <a:pt x="8" y="3"/>
                </a:lnTo>
                <a:lnTo>
                  <a:pt x="7" y="2"/>
                </a:lnTo>
                <a:lnTo>
                  <a:pt x="7" y="5"/>
                </a:lnTo>
                <a:lnTo>
                  <a:pt x="5" y="5"/>
                </a:lnTo>
                <a:lnTo>
                  <a:pt x="5" y="7"/>
                </a:lnTo>
                <a:lnTo>
                  <a:pt x="8" y="7"/>
                </a:lnTo>
                <a:lnTo>
                  <a:pt x="8" y="5"/>
                </a:lnTo>
                <a:lnTo>
                  <a:pt x="7" y="5"/>
                </a:lnTo>
                <a:lnTo>
                  <a:pt x="5" y="5"/>
                </a:lnTo>
                <a:lnTo>
                  <a:pt x="5" y="3"/>
                </a:lnTo>
                <a:lnTo>
                  <a:pt x="1" y="3"/>
                </a:lnTo>
                <a:lnTo>
                  <a:pt x="1" y="5"/>
                </a:lnTo>
                <a:lnTo>
                  <a:pt x="1" y="7"/>
                </a:lnTo>
                <a:lnTo>
                  <a:pt x="5" y="7"/>
                </a:lnTo>
                <a:lnTo>
                  <a:pt x="7" y="7"/>
                </a:lnTo>
                <a:lnTo>
                  <a:pt x="7" y="5"/>
                </a:lnTo>
                <a:lnTo>
                  <a:pt x="5" y="3"/>
                </a:lnTo>
                <a:lnTo>
                  <a:pt x="7" y="2"/>
                </a:lnTo>
                <a:lnTo>
                  <a:pt x="7" y="5"/>
                </a:lnTo>
                <a:lnTo>
                  <a:pt x="8" y="7"/>
                </a:lnTo>
                <a:lnTo>
                  <a:pt x="8" y="8"/>
                </a:lnTo>
                <a:lnTo>
                  <a:pt x="8" y="7"/>
                </a:lnTo>
                <a:lnTo>
                  <a:pt x="5" y="7"/>
                </a:lnTo>
                <a:lnTo>
                  <a:pt x="5" y="3"/>
                </a:lnTo>
                <a:lnTo>
                  <a:pt x="7" y="2"/>
                </a:lnTo>
                <a:lnTo>
                  <a:pt x="7" y="7"/>
                </a:lnTo>
                <a:lnTo>
                  <a:pt x="5" y="7"/>
                </a:lnTo>
                <a:lnTo>
                  <a:pt x="5" y="3"/>
                </a:lnTo>
                <a:lnTo>
                  <a:pt x="7" y="7"/>
                </a:lnTo>
                <a:lnTo>
                  <a:pt x="8" y="8"/>
                </a:lnTo>
                <a:lnTo>
                  <a:pt x="7" y="7"/>
                </a:lnTo>
                <a:lnTo>
                  <a:pt x="8" y="8"/>
                </a:lnTo>
                <a:lnTo>
                  <a:pt x="7" y="7"/>
                </a:lnTo>
                <a:lnTo>
                  <a:pt x="5" y="3"/>
                </a:lnTo>
                <a:lnTo>
                  <a:pt x="7" y="7"/>
                </a:lnTo>
                <a:lnTo>
                  <a:pt x="8" y="8"/>
                </a:lnTo>
                <a:lnTo>
                  <a:pt x="5" y="3"/>
                </a:lnTo>
                <a:lnTo>
                  <a:pt x="1" y="2"/>
                </a:lnTo>
                <a:lnTo>
                  <a:pt x="1" y="12"/>
                </a:lnTo>
                <a:lnTo>
                  <a:pt x="1" y="14"/>
                </a:lnTo>
                <a:lnTo>
                  <a:pt x="4" y="16"/>
                </a:lnTo>
                <a:lnTo>
                  <a:pt x="4" y="17"/>
                </a:lnTo>
                <a:lnTo>
                  <a:pt x="4" y="21"/>
                </a:lnTo>
                <a:lnTo>
                  <a:pt x="4" y="22"/>
                </a:lnTo>
                <a:lnTo>
                  <a:pt x="4" y="23"/>
                </a:lnTo>
                <a:lnTo>
                  <a:pt x="5" y="26"/>
                </a:lnTo>
                <a:lnTo>
                  <a:pt x="5" y="28"/>
                </a:lnTo>
                <a:lnTo>
                  <a:pt x="5" y="29"/>
                </a:lnTo>
                <a:lnTo>
                  <a:pt x="5" y="30"/>
                </a:lnTo>
                <a:lnTo>
                  <a:pt x="1" y="30"/>
                </a:lnTo>
                <a:lnTo>
                  <a:pt x="1" y="29"/>
                </a:lnTo>
                <a:lnTo>
                  <a:pt x="1" y="28"/>
                </a:lnTo>
                <a:lnTo>
                  <a:pt x="1" y="26"/>
                </a:lnTo>
                <a:lnTo>
                  <a:pt x="0" y="26"/>
                </a:lnTo>
                <a:lnTo>
                  <a:pt x="0" y="24"/>
                </a:lnTo>
                <a:lnTo>
                  <a:pt x="0" y="23"/>
                </a:lnTo>
                <a:lnTo>
                  <a:pt x="0" y="22"/>
                </a:lnTo>
                <a:lnTo>
                  <a:pt x="1" y="30"/>
                </a:lnTo>
                <a:lnTo>
                  <a:pt x="1" y="3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74" name="Freeform 429"/>
          <p:cNvSpPr>
            <a:spLocks/>
          </p:cNvSpPr>
          <p:nvPr/>
        </p:nvSpPr>
        <p:spPr bwMode="auto">
          <a:xfrm>
            <a:off x="6084888" y="2589213"/>
            <a:ext cx="11112" cy="4762"/>
          </a:xfrm>
          <a:custGeom>
            <a:avLst/>
            <a:gdLst>
              <a:gd name="T0" fmla="*/ 2147483646 w 22"/>
              <a:gd name="T1" fmla="*/ 2147483646 h 9"/>
              <a:gd name="T2" fmla="*/ 2147483646 w 22"/>
              <a:gd name="T3" fmla="*/ 2147483646 h 9"/>
              <a:gd name="T4" fmla="*/ 2147483646 w 22"/>
              <a:gd name="T5" fmla="*/ 2147483646 h 9"/>
              <a:gd name="T6" fmla="*/ 2147483646 w 22"/>
              <a:gd name="T7" fmla="*/ 2147483646 h 9"/>
              <a:gd name="T8" fmla="*/ 2147483646 w 22"/>
              <a:gd name="T9" fmla="*/ 2147483646 h 9"/>
              <a:gd name="T10" fmla="*/ 2147483646 w 22"/>
              <a:gd name="T11" fmla="*/ 2147483646 h 9"/>
              <a:gd name="T12" fmla="*/ 2147483646 w 22"/>
              <a:gd name="T13" fmla="*/ 2147483646 h 9"/>
              <a:gd name="T14" fmla="*/ 2147483646 w 22"/>
              <a:gd name="T15" fmla="*/ 2147483646 h 9"/>
              <a:gd name="T16" fmla="*/ 2147483646 w 22"/>
              <a:gd name="T17" fmla="*/ 2147483646 h 9"/>
              <a:gd name="T18" fmla="*/ 2147483646 w 22"/>
              <a:gd name="T19" fmla="*/ 2147483646 h 9"/>
              <a:gd name="T20" fmla="*/ 2147483646 w 22"/>
              <a:gd name="T21" fmla="*/ 2147483646 h 9"/>
              <a:gd name="T22" fmla="*/ 2147483646 w 22"/>
              <a:gd name="T23" fmla="*/ 2147483646 h 9"/>
              <a:gd name="T24" fmla="*/ 2147483646 w 22"/>
              <a:gd name="T25" fmla="*/ 2147483646 h 9"/>
              <a:gd name="T26" fmla="*/ 2147483646 w 22"/>
              <a:gd name="T27" fmla="*/ 2147483646 h 9"/>
              <a:gd name="T28" fmla="*/ 2147483646 w 22"/>
              <a:gd name="T29" fmla="*/ 2147483646 h 9"/>
              <a:gd name="T30" fmla="*/ 2147483646 w 22"/>
              <a:gd name="T31" fmla="*/ 2147483646 h 9"/>
              <a:gd name="T32" fmla="*/ 2147483646 w 22"/>
              <a:gd name="T33" fmla="*/ 2147483646 h 9"/>
              <a:gd name="T34" fmla="*/ 2147483646 w 22"/>
              <a:gd name="T35" fmla="*/ 2147483646 h 9"/>
              <a:gd name="T36" fmla="*/ 2147483646 w 22"/>
              <a:gd name="T37" fmla="*/ 0 h 9"/>
              <a:gd name="T38" fmla="*/ 2147483646 w 22"/>
              <a:gd name="T39" fmla="*/ 0 h 9"/>
              <a:gd name="T40" fmla="*/ 2147483646 w 22"/>
              <a:gd name="T41" fmla="*/ 0 h 9"/>
              <a:gd name="T42" fmla="*/ 2147483646 w 22"/>
              <a:gd name="T43" fmla="*/ 0 h 9"/>
              <a:gd name="T44" fmla="*/ 2147483646 w 22"/>
              <a:gd name="T45" fmla="*/ 0 h 9"/>
              <a:gd name="T46" fmla="*/ 2147483646 w 22"/>
              <a:gd name="T47" fmla="*/ 0 h 9"/>
              <a:gd name="T48" fmla="*/ 2147483646 w 22"/>
              <a:gd name="T49" fmla="*/ 0 h 9"/>
              <a:gd name="T50" fmla="*/ 2147483646 w 22"/>
              <a:gd name="T51" fmla="*/ 0 h 9"/>
              <a:gd name="T52" fmla="*/ 2147483646 w 22"/>
              <a:gd name="T53" fmla="*/ 0 h 9"/>
              <a:gd name="T54" fmla="*/ 2147483646 w 22"/>
              <a:gd name="T55" fmla="*/ 0 h 9"/>
              <a:gd name="T56" fmla="*/ 2147483646 w 22"/>
              <a:gd name="T57" fmla="*/ 0 h 9"/>
              <a:gd name="T58" fmla="*/ 2147483646 w 22"/>
              <a:gd name="T59" fmla="*/ 2147483646 h 9"/>
              <a:gd name="T60" fmla="*/ 2147483646 w 22"/>
              <a:gd name="T61" fmla="*/ 2147483646 h 9"/>
              <a:gd name="T62" fmla="*/ 2147483646 w 22"/>
              <a:gd name="T63" fmla="*/ 2147483646 h 9"/>
              <a:gd name="T64" fmla="*/ 0 w 22"/>
              <a:gd name="T65" fmla="*/ 0 h 9"/>
              <a:gd name="T66" fmla="*/ 2147483646 w 22"/>
              <a:gd name="T67" fmla="*/ 2147483646 h 9"/>
              <a:gd name="T68" fmla="*/ 2147483646 w 22"/>
              <a:gd name="T69" fmla="*/ 2147483646 h 9"/>
              <a:gd name="T70" fmla="*/ 2147483646 w 22"/>
              <a:gd name="T71" fmla="*/ 2147483646 h 9"/>
              <a:gd name="T72" fmla="*/ 2147483646 w 22"/>
              <a:gd name="T73" fmla="*/ 2147483646 h 9"/>
              <a:gd name="T74" fmla="*/ 2147483646 w 22"/>
              <a:gd name="T75" fmla="*/ 2147483646 h 9"/>
              <a:gd name="T76" fmla="*/ 2147483646 w 22"/>
              <a:gd name="T77" fmla="*/ 2147483646 h 9"/>
              <a:gd name="T78" fmla="*/ 2147483646 w 22"/>
              <a:gd name="T79" fmla="*/ 2147483646 h 9"/>
              <a:gd name="T80" fmla="*/ 2147483646 w 22"/>
              <a:gd name="T81" fmla="*/ 2147483646 h 9"/>
              <a:gd name="T82" fmla="*/ 2147483646 w 22"/>
              <a:gd name="T83" fmla="*/ 2147483646 h 9"/>
              <a:gd name="T84" fmla="*/ 2147483646 w 22"/>
              <a:gd name="T85" fmla="*/ 2147483646 h 9"/>
              <a:gd name="T86" fmla="*/ 2147483646 w 22"/>
              <a:gd name="T87" fmla="*/ 2147483646 h 9"/>
              <a:gd name="T88" fmla="*/ 2147483646 w 22"/>
              <a:gd name="T89" fmla="*/ 2147483646 h 9"/>
              <a:gd name="T90" fmla="*/ 2147483646 w 22"/>
              <a:gd name="T91" fmla="*/ 2147483646 h 9"/>
              <a:gd name="T92" fmla="*/ 2147483646 w 22"/>
              <a:gd name="T93" fmla="*/ 2147483646 h 9"/>
              <a:gd name="T94" fmla="*/ 2147483646 w 22"/>
              <a:gd name="T95" fmla="*/ 2147483646 h 9"/>
              <a:gd name="T96" fmla="*/ 2147483646 w 22"/>
              <a:gd name="T97" fmla="*/ 2147483646 h 9"/>
              <a:gd name="T98" fmla="*/ 2147483646 w 22"/>
              <a:gd name="T99" fmla="*/ 2147483646 h 9"/>
              <a:gd name="T100" fmla="*/ 2147483646 w 22"/>
              <a:gd name="T101" fmla="*/ 2147483646 h 9"/>
              <a:gd name="T102" fmla="*/ 2147483646 w 22"/>
              <a:gd name="T103" fmla="*/ 2147483646 h 9"/>
              <a:gd name="T104" fmla="*/ 2147483646 w 22"/>
              <a:gd name="T105" fmla="*/ 2147483646 h 9"/>
              <a:gd name="T106" fmla="*/ 2147483646 w 22"/>
              <a:gd name="T107" fmla="*/ 0 h 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2" h="9">
                <a:moveTo>
                  <a:pt x="7" y="8"/>
                </a:moveTo>
                <a:lnTo>
                  <a:pt x="8" y="7"/>
                </a:lnTo>
                <a:lnTo>
                  <a:pt x="7" y="6"/>
                </a:lnTo>
                <a:lnTo>
                  <a:pt x="5" y="6"/>
                </a:lnTo>
                <a:lnTo>
                  <a:pt x="5" y="2"/>
                </a:lnTo>
                <a:lnTo>
                  <a:pt x="4" y="1"/>
                </a:lnTo>
                <a:lnTo>
                  <a:pt x="1" y="1"/>
                </a:lnTo>
                <a:lnTo>
                  <a:pt x="4" y="1"/>
                </a:lnTo>
                <a:lnTo>
                  <a:pt x="5" y="1"/>
                </a:lnTo>
                <a:lnTo>
                  <a:pt x="5" y="2"/>
                </a:lnTo>
                <a:lnTo>
                  <a:pt x="5" y="1"/>
                </a:lnTo>
                <a:lnTo>
                  <a:pt x="7" y="1"/>
                </a:lnTo>
                <a:lnTo>
                  <a:pt x="5" y="1"/>
                </a:lnTo>
                <a:lnTo>
                  <a:pt x="5" y="6"/>
                </a:lnTo>
                <a:lnTo>
                  <a:pt x="7" y="6"/>
                </a:lnTo>
                <a:lnTo>
                  <a:pt x="5" y="6"/>
                </a:lnTo>
                <a:lnTo>
                  <a:pt x="7" y="6"/>
                </a:lnTo>
                <a:lnTo>
                  <a:pt x="5" y="1"/>
                </a:lnTo>
                <a:lnTo>
                  <a:pt x="12" y="0"/>
                </a:lnTo>
                <a:lnTo>
                  <a:pt x="13" y="0"/>
                </a:lnTo>
                <a:lnTo>
                  <a:pt x="14" y="0"/>
                </a:lnTo>
                <a:lnTo>
                  <a:pt x="16" y="0"/>
                </a:lnTo>
                <a:lnTo>
                  <a:pt x="18" y="0"/>
                </a:lnTo>
                <a:lnTo>
                  <a:pt x="20" y="0"/>
                </a:lnTo>
                <a:lnTo>
                  <a:pt x="18" y="0"/>
                </a:lnTo>
                <a:lnTo>
                  <a:pt x="16" y="0"/>
                </a:lnTo>
                <a:lnTo>
                  <a:pt x="14" y="0"/>
                </a:lnTo>
                <a:lnTo>
                  <a:pt x="13" y="0"/>
                </a:lnTo>
                <a:lnTo>
                  <a:pt x="12" y="0"/>
                </a:lnTo>
                <a:lnTo>
                  <a:pt x="5" y="1"/>
                </a:lnTo>
                <a:lnTo>
                  <a:pt x="1" y="1"/>
                </a:lnTo>
                <a:lnTo>
                  <a:pt x="1" y="2"/>
                </a:lnTo>
                <a:lnTo>
                  <a:pt x="0" y="0"/>
                </a:lnTo>
                <a:lnTo>
                  <a:pt x="1" y="1"/>
                </a:lnTo>
                <a:lnTo>
                  <a:pt x="1" y="2"/>
                </a:lnTo>
                <a:lnTo>
                  <a:pt x="1" y="4"/>
                </a:lnTo>
                <a:lnTo>
                  <a:pt x="1" y="6"/>
                </a:lnTo>
                <a:lnTo>
                  <a:pt x="5" y="6"/>
                </a:lnTo>
                <a:lnTo>
                  <a:pt x="7" y="6"/>
                </a:lnTo>
                <a:lnTo>
                  <a:pt x="5" y="6"/>
                </a:lnTo>
                <a:lnTo>
                  <a:pt x="13" y="9"/>
                </a:lnTo>
                <a:lnTo>
                  <a:pt x="14" y="9"/>
                </a:lnTo>
                <a:lnTo>
                  <a:pt x="16" y="9"/>
                </a:lnTo>
                <a:lnTo>
                  <a:pt x="16" y="8"/>
                </a:lnTo>
                <a:lnTo>
                  <a:pt x="18" y="8"/>
                </a:lnTo>
                <a:lnTo>
                  <a:pt x="18" y="7"/>
                </a:lnTo>
                <a:lnTo>
                  <a:pt x="20" y="7"/>
                </a:lnTo>
                <a:lnTo>
                  <a:pt x="20" y="6"/>
                </a:lnTo>
                <a:lnTo>
                  <a:pt x="22" y="6"/>
                </a:lnTo>
                <a:lnTo>
                  <a:pt x="22" y="4"/>
                </a:lnTo>
                <a:lnTo>
                  <a:pt x="22" y="2"/>
                </a:lnTo>
                <a:lnTo>
                  <a:pt x="22" y="1"/>
                </a:lnTo>
                <a:lnTo>
                  <a:pt x="20" y="1"/>
                </a:lnTo>
                <a:lnTo>
                  <a:pt x="2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75" name="Freeform 430"/>
          <p:cNvSpPr>
            <a:spLocks/>
          </p:cNvSpPr>
          <p:nvPr/>
        </p:nvSpPr>
        <p:spPr bwMode="auto">
          <a:xfrm>
            <a:off x="6083300" y="2589213"/>
            <a:ext cx="1588" cy="11112"/>
          </a:xfrm>
          <a:custGeom>
            <a:avLst/>
            <a:gdLst>
              <a:gd name="T0" fmla="*/ 0 w 2"/>
              <a:gd name="T1" fmla="*/ 2147483646 h 22"/>
              <a:gd name="T2" fmla="*/ 0 w 2"/>
              <a:gd name="T3" fmla="*/ 0 h 22"/>
              <a:gd name="T4" fmla="*/ 0 w 2"/>
              <a:gd name="T5" fmla="*/ 2147483646 h 22"/>
              <a:gd name="T6" fmla="*/ 0 w 2"/>
              <a:gd name="T7" fmla="*/ 2147483646 h 22"/>
              <a:gd name="T8" fmla="*/ 0 w 2"/>
              <a:gd name="T9" fmla="*/ 2147483646 h 22"/>
              <a:gd name="T10" fmla="*/ 0 w 2"/>
              <a:gd name="T11" fmla="*/ 2147483646 h 22"/>
              <a:gd name="T12" fmla="*/ 0 w 2"/>
              <a:gd name="T13" fmla="*/ 2147483646 h 22"/>
              <a:gd name="T14" fmla="*/ 2147483646 w 2"/>
              <a:gd name="T15" fmla="*/ 2147483646 h 22"/>
              <a:gd name="T16" fmla="*/ 2147483646 w 2"/>
              <a:gd name="T17" fmla="*/ 2147483646 h 22"/>
              <a:gd name="T18" fmla="*/ 2147483646 w 2"/>
              <a:gd name="T19" fmla="*/ 2147483646 h 22"/>
              <a:gd name="T20" fmla="*/ 2147483646 w 2"/>
              <a:gd name="T21" fmla="*/ 2147483646 h 22"/>
              <a:gd name="T22" fmla="*/ 2147483646 w 2"/>
              <a:gd name="T23" fmla="*/ 2147483646 h 22"/>
              <a:gd name="T24" fmla="*/ 2147483646 w 2"/>
              <a:gd name="T25" fmla="*/ 2147483646 h 22"/>
              <a:gd name="T26" fmla="*/ 2147483646 w 2"/>
              <a:gd name="T27" fmla="*/ 2147483646 h 22"/>
              <a:gd name="T28" fmla="*/ 2147483646 w 2"/>
              <a:gd name="T29" fmla="*/ 2147483646 h 22"/>
              <a:gd name="T30" fmla="*/ 2147483646 w 2"/>
              <a:gd name="T31" fmla="*/ 2147483646 h 22"/>
              <a:gd name="T32" fmla="*/ 2147483646 w 2"/>
              <a:gd name="T33" fmla="*/ 2147483646 h 22"/>
              <a:gd name="T34" fmla="*/ 2147483646 w 2"/>
              <a:gd name="T35" fmla="*/ 2147483646 h 2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" h="22">
                <a:moveTo>
                  <a:pt x="0" y="1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1" y="9"/>
                </a:lnTo>
                <a:lnTo>
                  <a:pt x="1" y="10"/>
                </a:lnTo>
                <a:lnTo>
                  <a:pt x="1" y="12"/>
                </a:lnTo>
                <a:lnTo>
                  <a:pt x="1" y="13"/>
                </a:lnTo>
                <a:lnTo>
                  <a:pt x="1" y="14"/>
                </a:lnTo>
                <a:lnTo>
                  <a:pt x="1" y="16"/>
                </a:lnTo>
                <a:lnTo>
                  <a:pt x="1" y="17"/>
                </a:lnTo>
                <a:lnTo>
                  <a:pt x="2" y="20"/>
                </a:lnTo>
                <a:lnTo>
                  <a:pt x="2" y="21"/>
                </a:lnTo>
                <a:lnTo>
                  <a:pt x="2" y="2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76" name="Freeform 431"/>
          <p:cNvSpPr>
            <a:spLocks/>
          </p:cNvSpPr>
          <p:nvPr/>
        </p:nvSpPr>
        <p:spPr bwMode="auto">
          <a:xfrm>
            <a:off x="6049963" y="2590800"/>
            <a:ext cx="15875" cy="12700"/>
          </a:xfrm>
          <a:custGeom>
            <a:avLst/>
            <a:gdLst>
              <a:gd name="T0" fmla="*/ 2147483646 w 31"/>
              <a:gd name="T1" fmla="*/ 2147483646 h 24"/>
              <a:gd name="T2" fmla="*/ 2147483646 w 31"/>
              <a:gd name="T3" fmla="*/ 2147483646 h 24"/>
              <a:gd name="T4" fmla="*/ 2147483646 w 31"/>
              <a:gd name="T5" fmla="*/ 2147483646 h 24"/>
              <a:gd name="T6" fmla="*/ 2147483646 w 31"/>
              <a:gd name="T7" fmla="*/ 2147483646 h 24"/>
              <a:gd name="T8" fmla="*/ 2147483646 w 31"/>
              <a:gd name="T9" fmla="*/ 2147483646 h 24"/>
              <a:gd name="T10" fmla="*/ 0 w 31"/>
              <a:gd name="T11" fmla="*/ 2147483646 h 24"/>
              <a:gd name="T12" fmla="*/ 2147483646 w 31"/>
              <a:gd name="T13" fmla="*/ 2147483646 h 24"/>
              <a:gd name="T14" fmla="*/ 2147483646 w 31"/>
              <a:gd name="T15" fmla="*/ 2147483646 h 24"/>
              <a:gd name="T16" fmla="*/ 2147483646 w 31"/>
              <a:gd name="T17" fmla="*/ 2147483646 h 24"/>
              <a:gd name="T18" fmla="*/ 2147483646 w 31"/>
              <a:gd name="T19" fmla="*/ 2147483646 h 24"/>
              <a:gd name="T20" fmla="*/ 2147483646 w 31"/>
              <a:gd name="T21" fmla="*/ 2147483646 h 24"/>
              <a:gd name="T22" fmla="*/ 2147483646 w 31"/>
              <a:gd name="T23" fmla="*/ 2147483646 h 24"/>
              <a:gd name="T24" fmla="*/ 2147483646 w 31"/>
              <a:gd name="T25" fmla="*/ 2147483646 h 24"/>
              <a:gd name="T26" fmla="*/ 2147483646 w 31"/>
              <a:gd name="T27" fmla="*/ 2147483646 h 24"/>
              <a:gd name="T28" fmla="*/ 2147483646 w 31"/>
              <a:gd name="T29" fmla="*/ 2147483646 h 24"/>
              <a:gd name="T30" fmla="*/ 2147483646 w 31"/>
              <a:gd name="T31" fmla="*/ 2147483646 h 24"/>
              <a:gd name="T32" fmla="*/ 2147483646 w 31"/>
              <a:gd name="T33" fmla="*/ 2147483646 h 24"/>
              <a:gd name="T34" fmla="*/ 2147483646 w 31"/>
              <a:gd name="T35" fmla="*/ 0 h 24"/>
              <a:gd name="T36" fmla="*/ 2147483646 w 31"/>
              <a:gd name="T37" fmla="*/ 2147483646 h 24"/>
              <a:gd name="T38" fmla="*/ 2147483646 w 31"/>
              <a:gd name="T39" fmla="*/ 2147483646 h 24"/>
              <a:gd name="T40" fmla="*/ 2147483646 w 31"/>
              <a:gd name="T41" fmla="*/ 2147483646 h 24"/>
              <a:gd name="T42" fmla="*/ 2147483646 w 31"/>
              <a:gd name="T43" fmla="*/ 2147483646 h 24"/>
              <a:gd name="T44" fmla="*/ 2147483646 w 31"/>
              <a:gd name="T45" fmla="*/ 2147483646 h 24"/>
              <a:gd name="T46" fmla="*/ 2147483646 w 31"/>
              <a:gd name="T47" fmla="*/ 2147483646 h 24"/>
              <a:gd name="T48" fmla="*/ 2147483646 w 31"/>
              <a:gd name="T49" fmla="*/ 2147483646 h 24"/>
              <a:gd name="T50" fmla="*/ 2147483646 w 31"/>
              <a:gd name="T51" fmla="*/ 2147483646 h 24"/>
              <a:gd name="T52" fmla="*/ 2147483646 w 31"/>
              <a:gd name="T53" fmla="*/ 2147483646 h 24"/>
              <a:gd name="T54" fmla="*/ 2147483646 w 31"/>
              <a:gd name="T55" fmla="*/ 2147483646 h 24"/>
              <a:gd name="T56" fmla="*/ 2147483646 w 31"/>
              <a:gd name="T57" fmla="*/ 2147483646 h 2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31" h="24">
                <a:moveTo>
                  <a:pt x="22" y="15"/>
                </a:moveTo>
                <a:lnTo>
                  <a:pt x="21" y="15"/>
                </a:lnTo>
                <a:lnTo>
                  <a:pt x="15" y="17"/>
                </a:lnTo>
                <a:lnTo>
                  <a:pt x="12" y="19"/>
                </a:lnTo>
                <a:lnTo>
                  <a:pt x="7" y="21"/>
                </a:lnTo>
                <a:lnTo>
                  <a:pt x="0" y="23"/>
                </a:lnTo>
                <a:lnTo>
                  <a:pt x="1" y="23"/>
                </a:lnTo>
                <a:lnTo>
                  <a:pt x="9" y="21"/>
                </a:lnTo>
                <a:lnTo>
                  <a:pt x="15" y="18"/>
                </a:lnTo>
                <a:lnTo>
                  <a:pt x="14" y="18"/>
                </a:lnTo>
                <a:lnTo>
                  <a:pt x="12" y="19"/>
                </a:lnTo>
                <a:lnTo>
                  <a:pt x="4" y="21"/>
                </a:lnTo>
                <a:lnTo>
                  <a:pt x="4" y="24"/>
                </a:lnTo>
                <a:lnTo>
                  <a:pt x="12" y="23"/>
                </a:lnTo>
                <a:lnTo>
                  <a:pt x="13" y="21"/>
                </a:lnTo>
                <a:lnTo>
                  <a:pt x="21" y="16"/>
                </a:lnTo>
                <a:lnTo>
                  <a:pt x="27" y="8"/>
                </a:lnTo>
                <a:lnTo>
                  <a:pt x="31" y="0"/>
                </a:lnTo>
                <a:lnTo>
                  <a:pt x="27" y="4"/>
                </a:lnTo>
                <a:lnTo>
                  <a:pt x="26" y="4"/>
                </a:lnTo>
                <a:lnTo>
                  <a:pt x="24" y="5"/>
                </a:lnTo>
                <a:lnTo>
                  <a:pt x="24" y="7"/>
                </a:lnTo>
                <a:lnTo>
                  <a:pt x="26" y="7"/>
                </a:lnTo>
                <a:lnTo>
                  <a:pt x="27" y="7"/>
                </a:lnTo>
                <a:lnTo>
                  <a:pt x="27" y="5"/>
                </a:lnTo>
                <a:lnTo>
                  <a:pt x="27" y="4"/>
                </a:lnTo>
                <a:lnTo>
                  <a:pt x="27" y="7"/>
                </a:lnTo>
                <a:lnTo>
                  <a:pt x="24" y="7"/>
                </a:lnTo>
                <a:lnTo>
                  <a:pt x="24" y="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77" name="Freeform 432"/>
          <p:cNvSpPr>
            <a:spLocks/>
          </p:cNvSpPr>
          <p:nvPr/>
        </p:nvSpPr>
        <p:spPr bwMode="auto">
          <a:xfrm>
            <a:off x="6056313" y="2600325"/>
            <a:ext cx="1587" cy="1588"/>
          </a:xfrm>
          <a:custGeom>
            <a:avLst/>
            <a:gdLst>
              <a:gd name="T0" fmla="*/ 2147483646 w 2"/>
              <a:gd name="T1" fmla="*/ 0 h 1"/>
              <a:gd name="T2" fmla="*/ 0 w 2"/>
              <a:gd name="T3" fmla="*/ 2147483646 h 1"/>
              <a:gd name="T4" fmla="*/ 2147483646 w 2"/>
              <a:gd name="T5" fmla="*/ 0 h 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">
                <a:moveTo>
                  <a:pt x="2" y="0"/>
                </a:moveTo>
                <a:lnTo>
                  <a:pt x="0" y="1"/>
                </a:lnTo>
                <a:lnTo>
                  <a:pt x="2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78" name="Freeform 433"/>
          <p:cNvSpPr>
            <a:spLocks/>
          </p:cNvSpPr>
          <p:nvPr/>
        </p:nvSpPr>
        <p:spPr bwMode="auto">
          <a:xfrm>
            <a:off x="6049963" y="2589213"/>
            <a:ext cx="6350" cy="3175"/>
          </a:xfrm>
          <a:custGeom>
            <a:avLst/>
            <a:gdLst>
              <a:gd name="T0" fmla="*/ 2147483646 w 13"/>
              <a:gd name="T1" fmla="*/ 2147483646 h 6"/>
              <a:gd name="T2" fmla="*/ 2147483646 w 13"/>
              <a:gd name="T3" fmla="*/ 2147483646 h 6"/>
              <a:gd name="T4" fmla="*/ 2147483646 w 13"/>
              <a:gd name="T5" fmla="*/ 2147483646 h 6"/>
              <a:gd name="T6" fmla="*/ 2147483646 w 13"/>
              <a:gd name="T7" fmla="*/ 2147483646 h 6"/>
              <a:gd name="T8" fmla="*/ 2147483646 w 13"/>
              <a:gd name="T9" fmla="*/ 2147483646 h 6"/>
              <a:gd name="T10" fmla="*/ 0 w 13"/>
              <a:gd name="T11" fmla="*/ 2147483646 h 6"/>
              <a:gd name="T12" fmla="*/ 2147483646 w 13"/>
              <a:gd name="T13" fmla="*/ 2147483646 h 6"/>
              <a:gd name="T14" fmla="*/ 2147483646 w 13"/>
              <a:gd name="T15" fmla="*/ 2147483646 h 6"/>
              <a:gd name="T16" fmla="*/ 2147483646 w 13"/>
              <a:gd name="T17" fmla="*/ 0 h 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3" h="6">
                <a:moveTo>
                  <a:pt x="13" y="1"/>
                </a:moveTo>
                <a:lnTo>
                  <a:pt x="8" y="4"/>
                </a:lnTo>
                <a:lnTo>
                  <a:pt x="2" y="6"/>
                </a:lnTo>
                <a:lnTo>
                  <a:pt x="2" y="4"/>
                </a:lnTo>
                <a:lnTo>
                  <a:pt x="4" y="4"/>
                </a:lnTo>
                <a:lnTo>
                  <a:pt x="0" y="6"/>
                </a:lnTo>
                <a:lnTo>
                  <a:pt x="4" y="4"/>
                </a:lnTo>
                <a:lnTo>
                  <a:pt x="8" y="2"/>
                </a:lnTo>
                <a:lnTo>
                  <a:pt x="13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79" name="Line 434"/>
          <p:cNvSpPr>
            <a:spLocks noChangeShapeType="1"/>
          </p:cNvSpPr>
          <p:nvPr/>
        </p:nvSpPr>
        <p:spPr bwMode="auto">
          <a:xfrm flipV="1">
            <a:off x="6108700" y="2589213"/>
            <a:ext cx="1588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80" name="Freeform 435"/>
          <p:cNvSpPr>
            <a:spLocks/>
          </p:cNvSpPr>
          <p:nvPr/>
        </p:nvSpPr>
        <p:spPr bwMode="auto">
          <a:xfrm>
            <a:off x="6157913" y="2606675"/>
            <a:ext cx="6350" cy="7938"/>
          </a:xfrm>
          <a:custGeom>
            <a:avLst/>
            <a:gdLst>
              <a:gd name="T0" fmla="*/ 2147483646 w 14"/>
              <a:gd name="T1" fmla="*/ 2147483646 h 16"/>
              <a:gd name="T2" fmla="*/ 2147483646 w 14"/>
              <a:gd name="T3" fmla="*/ 2147483646 h 16"/>
              <a:gd name="T4" fmla="*/ 2147483646 w 14"/>
              <a:gd name="T5" fmla="*/ 2147483646 h 16"/>
              <a:gd name="T6" fmla="*/ 2147483646 w 14"/>
              <a:gd name="T7" fmla="*/ 0 h 16"/>
              <a:gd name="T8" fmla="*/ 2147483646 w 14"/>
              <a:gd name="T9" fmla="*/ 2147483646 h 16"/>
              <a:gd name="T10" fmla="*/ 2147483646 w 14"/>
              <a:gd name="T11" fmla="*/ 2147483646 h 16"/>
              <a:gd name="T12" fmla="*/ 2147483646 w 14"/>
              <a:gd name="T13" fmla="*/ 0 h 16"/>
              <a:gd name="T14" fmla="*/ 2147483646 w 14"/>
              <a:gd name="T15" fmla="*/ 2147483646 h 16"/>
              <a:gd name="T16" fmla="*/ 2147483646 w 14"/>
              <a:gd name="T17" fmla="*/ 2147483646 h 16"/>
              <a:gd name="T18" fmla="*/ 2147483646 w 14"/>
              <a:gd name="T19" fmla="*/ 2147483646 h 16"/>
              <a:gd name="T20" fmla="*/ 2147483646 w 14"/>
              <a:gd name="T21" fmla="*/ 2147483646 h 16"/>
              <a:gd name="T22" fmla="*/ 2147483646 w 14"/>
              <a:gd name="T23" fmla="*/ 2147483646 h 16"/>
              <a:gd name="T24" fmla="*/ 2147483646 w 14"/>
              <a:gd name="T25" fmla="*/ 2147483646 h 16"/>
              <a:gd name="T26" fmla="*/ 2147483646 w 14"/>
              <a:gd name="T27" fmla="*/ 2147483646 h 16"/>
              <a:gd name="T28" fmla="*/ 2147483646 w 14"/>
              <a:gd name="T29" fmla="*/ 2147483646 h 16"/>
              <a:gd name="T30" fmla="*/ 2147483646 w 14"/>
              <a:gd name="T31" fmla="*/ 2147483646 h 16"/>
              <a:gd name="T32" fmla="*/ 2147483646 w 14"/>
              <a:gd name="T33" fmla="*/ 2147483646 h 16"/>
              <a:gd name="T34" fmla="*/ 0 w 14"/>
              <a:gd name="T35" fmla="*/ 2147483646 h 16"/>
              <a:gd name="T36" fmla="*/ 0 w 14"/>
              <a:gd name="T37" fmla="*/ 2147483646 h 16"/>
              <a:gd name="T38" fmla="*/ 0 w 14"/>
              <a:gd name="T39" fmla="*/ 2147483646 h 1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4" h="16">
                <a:moveTo>
                  <a:pt x="5" y="2"/>
                </a:moveTo>
                <a:lnTo>
                  <a:pt x="6" y="2"/>
                </a:lnTo>
                <a:lnTo>
                  <a:pt x="6" y="1"/>
                </a:lnTo>
                <a:lnTo>
                  <a:pt x="8" y="0"/>
                </a:lnTo>
                <a:lnTo>
                  <a:pt x="12" y="1"/>
                </a:lnTo>
                <a:lnTo>
                  <a:pt x="14" y="1"/>
                </a:lnTo>
                <a:lnTo>
                  <a:pt x="14" y="0"/>
                </a:lnTo>
                <a:lnTo>
                  <a:pt x="12" y="1"/>
                </a:lnTo>
                <a:lnTo>
                  <a:pt x="12" y="2"/>
                </a:lnTo>
                <a:lnTo>
                  <a:pt x="11" y="3"/>
                </a:lnTo>
                <a:lnTo>
                  <a:pt x="11" y="6"/>
                </a:lnTo>
                <a:lnTo>
                  <a:pt x="10" y="6"/>
                </a:lnTo>
                <a:lnTo>
                  <a:pt x="8" y="7"/>
                </a:lnTo>
                <a:lnTo>
                  <a:pt x="8" y="8"/>
                </a:lnTo>
                <a:lnTo>
                  <a:pt x="6" y="9"/>
                </a:lnTo>
                <a:lnTo>
                  <a:pt x="5" y="12"/>
                </a:lnTo>
                <a:lnTo>
                  <a:pt x="1" y="8"/>
                </a:lnTo>
                <a:lnTo>
                  <a:pt x="0" y="8"/>
                </a:lnTo>
                <a:lnTo>
                  <a:pt x="0" y="15"/>
                </a:lnTo>
                <a:lnTo>
                  <a:pt x="0" y="1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81" name="Freeform 436"/>
          <p:cNvSpPr>
            <a:spLocks/>
          </p:cNvSpPr>
          <p:nvPr/>
        </p:nvSpPr>
        <p:spPr bwMode="auto">
          <a:xfrm>
            <a:off x="6148388" y="2605088"/>
            <a:ext cx="25400" cy="25400"/>
          </a:xfrm>
          <a:custGeom>
            <a:avLst/>
            <a:gdLst>
              <a:gd name="T0" fmla="*/ 2147483646 w 49"/>
              <a:gd name="T1" fmla="*/ 2147483646 h 48"/>
              <a:gd name="T2" fmla="*/ 2147483646 w 49"/>
              <a:gd name="T3" fmla="*/ 2147483646 h 48"/>
              <a:gd name="T4" fmla="*/ 2147483646 w 49"/>
              <a:gd name="T5" fmla="*/ 2147483646 h 48"/>
              <a:gd name="T6" fmla="*/ 2147483646 w 49"/>
              <a:gd name="T7" fmla="*/ 2147483646 h 48"/>
              <a:gd name="T8" fmla="*/ 2147483646 w 49"/>
              <a:gd name="T9" fmla="*/ 2147483646 h 48"/>
              <a:gd name="T10" fmla="*/ 2147483646 w 49"/>
              <a:gd name="T11" fmla="*/ 2147483646 h 48"/>
              <a:gd name="T12" fmla="*/ 2147483646 w 49"/>
              <a:gd name="T13" fmla="*/ 2147483646 h 48"/>
              <a:gd name="T14" fmla="*/ 2147483646 w 49"/>
              <a:gd name="T15" fmla="*/ 2147483646 h 48"/>
              <a:gd name="T16" fmla="*/ 2147483646 w 49"/>
              <a:gd name="T17" fmla="*/ 2147483646 h 48"/>
              <a:gd name="T18" fmla="*/ 2147483646 w 49"/>
              <a:gd name="T19" fmla="*/ 2147483646 h 48"/>
              <a:gd name="T20" fmla="*/ 2147483646 w 49"/>
              <a:gd name="T21" fmla="*/ 2147483646 h 48"/>
              <a:gd name="T22" fmla="*/ 2147483646 w 49"/>
              <a:gd name="T23" fmla="*/ 2147483646 h 48"/>
              <a:gd name="T24" fmla="*/ 2147483646 w 49"/>
              <a:gd name="T25" fmla="*/ 2147483646 h 48"/>
              <a:gd name="T26" fmla="*/ 2147483646 w 49"/>
              <a:gd name="T27" fmla="*/ 2147483646 h 48"/>
              <a:gd name="T28" fmla="*/ 2147483646 w 49"/>
              <a:gd name="T29" fmla="*/ 2147483646 h 48"/>
              <a:gd name="T30" fmla="*/ 2147483646 w 49"/>
              <a:gd name="T31" fmla="*/ 2147483646 h 48"/>
              <a:gd name="T32" fmla="*/ 2147483646 w 49"/>
              <a:gd name="T33" fmla="*/ 2147483646 h 48"/>
              <a:gd name="T34" fmla="*/ 2147483646 w 49"/>
              <a:gd name="T35" fmla="*/ 2147483646 h 48"/>
              <a:gd name="T36" fmla="*/ 2147483646 w 49"/>
              <a:gd name="T37" fmla="*/ 2147483646 h 48"/>
              <a:gd name="T38" fmla="*/ 2147483646 w 49"/>
              <a:gd name="T39" fmla="*/ 2147483646 h 48"/>
              <a:gd name="T40" fmla="*/ 2147483646 w 49"/>
              <a:gd name="T41" fmla="*/ 2147483646 h 48"/>
              <a:gd name="T42" fmla="*/ 2147483646 w 49"/>
              <a:gd name="T43" fmla="*/ 2147483646 h 48"/>
              <a:gd name="T44" fmla="*/ 2147483646 w 49"/>
              <a:gd name="T45" fmla="*/ 2147483646 h 48"/>
              <a:gd name="T46" fmla="*/ 2147483646 w 49"/>
              <a:gd name="T47" fmla="*/ 2147483646 h 48"/>
              <a:gd name="T48" fmla="*/ 2147483646 w 49"/>
              <a:gd name="T49" fmla="*/ 2147483646 h 48"/>
              <a:gd name="T50" fmla="*/ 2147483646 w 49"/>
              <a:gd name="T51" fmla="*/ 2147483646 h 48"/>
              <a:gd name="T52" fmla="*/ 2147483646 w 49"/>
              <a:gd name="T53" fmla="*/ 2147483646 h 48"/>
              <a:gd name="T54" fmla="*/ 2147483646 w 49"/>
              <a:gd name="T55" fmla="*/ 2147483646 h 48"/>
              <a:gd name="T56" fmla="*/ 2147483646 w 49"/>
              <a:gd name="T57" fmla="*/ 2147483646 h 48"/>
              <a:gd name="T58" fmla="*/ 2147483646 w 49"/>
              <a:gd name="T59" fmla="*/ 2147483646 h 48"/>
              <a:gd name="T60" fmla="*/ 2147483646 w 49"/>
              <a:gd name="T61" fmla="*/ 2147483646 h 48"/>
              <a:gd name="T62" fmla="*/ 2147483646 w 49"/>
              <a:gd name="T63" fmla="*/ 2147483646 h 48"/>
              <a:gd name="T64" fmla="*/ 2147483646 w 49"/>
              <a:gd name="T65" fmla="*/ 2147483646 h 48"/>
              <a:gd name="T66" fmla="*/ 2147483646 w 49"/>
              <a:gd name="T67" fmla="*/ 2147483646 h 48"/>
              <a:gd name="T68" fmla="*/ 0 w 49"/>
              <a:gd name="T69" fmla="*/ 2147483646 h 48"/>
              <a:gd name="T70" fmla="*/ 2147483646 w 49"/>
              <a:gd name="T71" fmla="*/ 2147483646 h 48"/>
              <a:gd name="T72" fmla="*/ 2147483646 w 49"/>
              <a:gd name="T73" fmla="*/ 2147483646 h 48"/>
              <a:gd name="T74" fmla="*/ 2147483646 w 49"/>
              <a:gd name="T75" fmla="*/ 2147483646 h 48"/>
              <a:gd name="T76" fmla="*/ 2147483646 w 49"/>
              <a:gd name="T77" fmla="*/ 2147483646 h 48"/>
              <a:gd name="T78" fmla="*/ 2147483646 w 49"/>
              <a:gd name="T79" fmla="*/ 2147483646 h 48"/>
              <a:gd name="T80" fmla="*/ 2147483646 w 49"/>
              <a:gd name="T81" fmla="*/ 2147483646 h 48"/>
              <a:gd name="T82" fmla="*/ 2147483646 w 49"/>
              <a:gd name="T83" fmla="*/ 2147483646 h 48"/>
              <a:gd name="T84" fmla="*/ 2147483646 w 49"/>
              <a:gd name="T85" fmla="*/ 2147483646 h 48"/>
              <a:gd name="T86" fmla="*/ 2147483646 w 49"/>
              <a:gd name="T87" fmla="*/ 2147483646 h 48"/>
              <a:gd name="T88" fmla="*/ 2147483646 w 49"/>
              <a:gd name="T89" fmla="*/ 2147483646 h 48"/>
              <a:gd name="T90" fmla="*/ 2147483646 w 49"/>
              <a:gd name="T91" fmla="*/ 2147483646 h 4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49" h="48">
                <a:moveTo>
                  <a:pt x="36" y="20"/>
                </a:moveTo>
                <a:lnTo>
                  <a:pt x="34" y="21"/>
                </a:lnTo>
                <a:lnTo>
                  <a:pt x="32" y="22"/>
                </a:lnTo>
                <a:lnTo>
                  <a:pt x="32" y="23"/>
                </a:lnTo>
                <a:lnTo>
                  <a:pt x="34" y="23"/>
                </a:lnTo>
                <a:lnTo>
                  <a:pt x="36" y="22"/>
                </a:lnTo>
                <a:lnTo>
                  <a:pt x="36" y="21"/>
                </a:lnTo>
                <a:lnTo>
                  <a:pt x="37" y="20"/>
                </a:lnTo>
                <a:lnTo>
                  <a:pt x="37" y="17"/>
                </a:lnTo>
                <a:lnTo>
                  <a:pt x="38" y="16"/>
                </a:lnTo>
                <a:lnTo>
                  <a:pt x="41" y="15"/>
                </a:lnTo>
                <a:lnTo>
                  <a:pt x="41" y="14"/>
                </a:lnTo>
                <a:lnTo>
                  <a:pt x="42" y="13"/>
                </a:lnTo>
                <a:lnTo>
                  <a:pt x="42" y="10"/>
                </a:lnTo>
                <a:lnTo>
                  <a:pt x="43" y="9"/>
                </a:lnTo>
                <a:lnTo>
                  <a:pt x="44" y="8"/>
                </a:lnTo>
                <a:lnTo>
                  <a:pt x="44" y="7"/>
                </a:lnTo>
                <a:lnTo>
                  <a:pt x="47" y="4"/>
                </a:lnTo>
                <a:lnTo>
                  <a:pt x="47" y="3"/>
                </a:lnTo>
                <a:lnTo>
                  <a:pt x="49" y="2"/>
                </a:lnTo>
                <a:lnTo>
                  <a:pt x="49" y="0"/>
                </a:lnTo>
                <a:lnTo>
                  <a:pt x="47" y="1"/>
                </a:lnTo>
                <a:lnTo>
                  <a:pt x="47" y="2"/>
                </a:lnTo>
                <a:lnTo>
                  <a:pt x="44" y="3"/>
                </a:lnTo>
                <a:lnTo>
                  <a:pt x="44" y="4"/>
                </a:lnTo>
                <a:lnTo>
                  <a:pt x="43" y="7"/>
                </a:lnTo>
                <a:lnTo>
                  <a:pt x="43" y="8"/>
                </a:lnTo>
                <a:lnTo>
                  <a:pt x="42" y="9"/>
                </a:lnTo>
                <a:lnTo>
                  <a:pt x="42" y="10"/>
                </a:lnTo>
                <a:lnTo>
                  <a:pt x="41" y="13"/>
                </a:lnTo>
                <a:lnTo>
                  <a:pt x="38" y="14"/>
                </a:lnTo>
                <a:lnTo>
                  <a:pt x="38" y="15"/>
                </a:lnTo>
                <a:lnTo>
                  <a:pt x="37" y="16"/>
                </a:lnTo>
                <a:lnTo>
                  <a:pt x="37" y="17"/>
                </a:lnTo>
                <a:lnTo>
                  <a:pt x="36" y="20"/>
                </a:lnTo>
                <a:lnTo>
                  <a:pt x="32" y="23"/>
                </a:lnTo>
                <a:lnTo>
                  <a:pt x="30" y="24"/>
                </a:lnTo>
                <a:lnTo>
                  <a:pt x="29" y="26"/>
                </a:lnTo>
                <a:lnTo>
                  <a:pt x="28" y="27"/>
                </a:lnTo>
                <a:lnTo>
                  <a:pt x="28" y="28"/>
                </a:lnTo>
                <a:lnTo>
                  <a:pt x="26" y="29"/>
                </a:lnTo>
                <a:lnTo>
                  <a:pt x="24" y="32"/>
                </a:lnTo>
                <a:lnTo>
                  <a:pt x="23" y="33"/>
                </a:lnTo>
                <a:lnTo>
                  <a:pt x="23" y="34"/>
                </a:lnTo>
                <a:lnTo>
                  <a:pt x="24" y="33"/>
                </a:lnTo>
                <a:lnTo>
                  <a:pt x="26" y="32"/>
                </a:lnTo>
                <a:lnTo>
                  <a:pt x="28" y="29"/>
                </a:lnTo>
                <a:lnTo>
                  <a:pt x="29" y="28"/>
                </a:lnTo>
                <a:lnTo>
                  <a:pt x="29" y="27"/>
                </a:lnTo>
                <a:lnTo>
                  <a:pt x="30" y="26"/>
                </a:lnTo>
                <a:lnTo>
                  <a:pt x="32" y="24"/>
                </a:lnTo>
                <a:lnTo>
                  <a:pt x="32" y="23"/>
                </a:lnTo>
                <a:lnTo>
                  <a:pt x="29" y="26"/>
                </a:lnTo>
                <a:lnTo>
                  <a:pt x="24" y="32"/>
                </a:lnTo>
                <a:lnTo>
                  <a:pt x="18" y="36"/>
                </a:lnTo>
                <a:lnTo>
                  <a:pt x="16" y="39"/>
                </a:lnTo>
                <a:lnTo>
                  <a:pt x="16" y="40"/>
                </a:lnTo>
                <a:lnTo>
                  <a:pt x="16" y="41"/>
                </a:lnTo>
                <a:lnTo>
                  <a:pt x="14" y="43"/>
                </a:lnTo>
                <a:lnTo>
                  <a:pt x="13" y="43"/>
                </a:lnTo>
                <a:lnTo>
                  <a:pt x="13" y="45"/>
                </a:lnTo>
                <a:lnTo>
                  <a:pt x="12" y="45"/>
                </a:lnTo>
                <a:lnTo>
                  <a:pt x="11" y="46"/>
                </a:lnTo>
                <a:lnTo>
                  <a:pt x="7" y="46"/>
                </a:lnTo>
                <a:lnTo>
                  <a:pt x="7" y="47"/>
                </a:lnTo>
                <a:lnTo>
                  <a:pt x="6" y="48"/>
                </a:lnTo>
                <a:lnTo>
                  <a:pt x="5" y="48"/>
                </a:lnTo>
                <a:lnTo>
                  <a:pt x="4" y="48"/>
                </a:lnTo>
                <a:lnTo>
                  <a:pt x="1" y="48"/>
                </a:lnTo>
                <a:lnTo>
                  <a:pt x="0" y="48"/>
                </a:lnTo>
                <a:lnTo>
                  <a:pt x="4" y="48"/>
                </a:lnTo>
                <a:lnTo>
                  <a:pt x="4" y="47"/>
                </a:lnTo>
                <a:lnTo>
                  <a:pt x="5" y="47"/>
                </a:lnTo>
                <a:lnTo>
                  <a:pt x="6" y="46"/>
                </a:lnTo>
                <a:lnTo>
                  <a:pt x="7" y="45"/>
                </a:lnTo>
                <a:lnTo>
                  <a:pt x="11" y="45"/>
                </a:lnTo>
                <a:lnTo>
                  <a:pt x="11" y="43"/>
                </a:lnTo>
                <a:lnTo>
                  <a:pt x="12" y="43"/>
                </a:lnTo>
                <a:lnTo>
                  <a:pt x="13" y="41"/>
                </a:lnTo>
                <a:lnTo>
                  <a:pt x="14" y="40"/>
                </a:lnTo>
                <a:lnTo>
                  <a:pt x="16" y="40"/>
                </a:lnTo>
                <a:lnTo>
                  <a:pt x="18" y="40"/>
                </a:lnTo>
                <a:lnTo>
                  <a:pt x="18" y="39"/>
                </a:lnTo>
                <a:lnTo>
                  <a:pt x="19" y="39"/>
                </a:lnTo>
                <a:lnTo>
                  <a:pt x="19" y="36"/>
                </a:lnTo>
                <a:lnTo>
                  <a:pt x="20" y="35"/>
                </a:lnTo>
                <a:lnTo>
                  <a:pt x="23" y="35"/>
                </a:lnTo>
                <a:lnTo>
                  <a:pt x="23" y="34"/>
                </a:lnTo>
                <a:lnTo>
                  <a:pt x="23" y="33"/>
                </a:lnTo>
                <a:lnTo>
                  <a:pt x="20" y="34"/>
                </a:lnTo>
                <a:lnTo>
                  <a:pt x="19" y="35"/>
                </a:lnTo>
                <a:lnTo>
                  <a:pt x="18" y="36"/>
                </a:lnTo>
                <a:lnTo>
                  <a:pt x="20" y="3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82" name="Freeform 437"/>
          <p:cNvSpPr>
            <a:spLocks/>
          </p:cNvSpPr>
          <p:nvPr/>
        </p:nvSpPr>
        <p:spPr bwMode="auto">
          <a:xfrm>
            <a:off x="6135688" y="2606675"/>
            <a:ext cx="23812" cy="15875"/>
          </a:xfrm>
          <a:custGeom>
            <a:avLst/>
            <a:gdLst>
              <a:gd name="T0" fmla="*/ 2147483646 w 47"/>
              <a:gd name="T1" fmla="*/ 2147483646 h 29"/>
              <a:gd name="T2" fmla="*/ 2147483646 w 47"/>
              <a:gd name="T3" fmla="*/ 2147483646 h 29"/>
              <a:gd name="T4" fmla="*/ 2147483646 w 47"/>
              <a:gd name="T5" fmla="*/ 2147483646 h 29"/>
              <a:gd name="T6" fmla="*/ 2147483646 w 47"/>
              <a:gd name="T7" fmla="*/ 2147483646 h 29"/>
              <a:gd name="T8" fmla="*/ 2147483646 w 47"/>
              <a:gd name="T9" fmla="*/ 2147483646 h 29"/>
              <a:gd name="T10" fmla="*/ 2147483646 w 47"/>
              <a:gd name="T11" fmla="*/ 2147483646 h 29"/>
              <a:gd name="T12" fmla="*/ 2147483646 w 47"/>
              <a:gd name="T13" fmla="*/ 2147483646 h 29"/>
              <a:gd name="T14" fmla="*/ 2147483646 w 47"/>
              <a:gd name="T15" fmla="*/ 2147483646 h 29"/>
              <a:gd name="T16" fmla="*/ 2147483646 w 47"/>
              <a:gd name="T17" fmla="*/ 2147483646 h 29"/>
              <a:gd name="T18" fmla="*/ 2147483646 w 47"/>
              <a:gd name="T19" fmla="*/ 2147483646 h 29"/>
              <a:gd name="T20" fmla="*/ 2147483646 w 47"/>
              <a:gd name="T21" fmla="*/ 2147483646 h 29"/>
              <a:gd name="T22" fmla="*/ 2147483646 w 47"/>
              <a:gd name="T23" fmla="*/ 2147483646 h 29"/>
              <a:gd name="T24" fmla="*/ 2147483646 w 47"/>
              <a:gd name="T25" fmla="*/ 2147483646 h 29"/>
              <a:gd name="T26" fmla="*/ 2147483646 w 47"/>
              <a:gd name="T27" fmla="*/ 2147483646 h 29"/>
              <a:gd name="T28" fmla="*/ 2147483646 w 47"/>
              <a:gd name="T29" fmla="*/ 2147483646 h 29"/>
              <a:gd name="T30" fmla="*/ 2147483646 w 47"/>
              <a:gd name="T31" fmla="*/ 2147483646 h 29"/>
              <a:gd name="T32" fmla="*/ 2147483646 w 47"/>
              <a:gd name="T33" fmla="*/ 2147483646 h 29"/>
              <a:gd name="T34" fmla="*/ 2147483646 w 47"/>
              <a:gd name="T35" fmla="*/ 2147483646 h 29"/>
              <a:gd name="T36" fmla="*/ 2147483646 w 47"/>
              <a:gd name="T37" fmla="*/ 2147483646 h 29"/>
              <a:gd name="T38" fmla="*/ 2147483646 w 47"/>
              <a:gd name="T39" fmla="*/ 2147483646 h 29"/>
              <a:gd name="T40" fmla="*/ 2147483646 w 47"/>
              <a:gd name="T41" fmla="*/ 2147483646 h 29"/>
              <a:gd name="T42" fmla="*/ 2147483646 w 47"/>
              <a:gd name="T43" fmla="*/ 2147483646 h 29"/>
              <a:gd name="T44" fmla="*/ 2147483646 w 47"/>
              <a:gd name="T45" fmla="*/ 2147483646 h 29"/>
              <a:gd name="T46" fmla="*/ 2147483646 w 47"/>
              <a:gd name="T47" fmla="*/ 2147483646 h 29"/>
              <a:gd name="T48" fmla="*/ 2147483646 w 47"/>
              <a:gd name="T49" fmla="*/ 2147483646 h 29"/>
              <a:gd name="T50" fmla="*/ 2147483646 w 47"/>
              <a:gd name="T51" fmla="*/ 2147483646 h 29"/>
              <a:gd name="T52" fmla="*/ 2147483646 w 47"/>
              <a:gd name="T53" fmla="*/ 2147483646 h 29"/>
              <a:gd name="T54" fmla="*/ 2147483646 w 47"/>
              <a:gd name="T55" fmla="*/ 2147483646 h 29"/>
              <a:gd name="T56" fmla="*/ 2147483646 w 47"/>
              <a:gd name="T57" fmla="*/ 2147483646 h 29"/>
              <a:gd name="T58" fmla="*/ 2147483646 w 47"/>
              <a:gd name="T59" fmla="*/ 2147483646 h 29"/>
              <a:gd name="T60" fmla="*/ 2147483646 w 47"/>
              <a:gd name="T61" fmla="*/ 2147483646 h 29"/>
              <a:gd name="T62" fmla="*/ 2147483646 w 47"/>
              <a:gd name="T63" fmla="*/ 2147483646 h 29"/>
              <a:gd name="T64" fmla="*/ 2147483646 w 47"/>
              <a:gd name="T65" fmla="*/ 2147483646 h 29"/>
              <a:gd name="T66" fmla="*/ 2147483646 w 47"/>
              <a:gd name="T67" fmla="*/ 2147483646 h 29"/>
              <a:gd name="T68" fmla="*/ 2147483646 w 47"/>
              <a:gd name="T69" fmla="*/ 2147483646 h 29"/>
              <a:gd name="T70" fmla="*/ 2147483646 w 47"/>
              <a:gd name="T71" fmla="*/ 2147483646 h 29"/>
              <a:gd name="T72" fmla="*/ 2147483646 w 47"/>
              <a:gd name="T73" fmla="*/ 2147483646 h 29"/>
              <a:gd name="T74" fmla="*/ 2147483646 w 47"/>
              <a:gd name="T75" fmla="*/ 2147483646 h 29"/>
              <a:gd name="T76" fmla="*/ 2147483646 w 47"/>
              <a:gd name="T77" fmla="*/ 2147483646 h 29"/>
              <a:gd name="T78" fmla="*/ 2147483646 w 47"/>
              <a:gd name="T79" fmla="*/ 2147483646 h 29"/>
              <a:gd name="T80" fmla="*/ 2147483646 w 47"/>
              <a:gd name="T81" fmla="*/ 2147483646 h 29"/>
              <a:gd name="T82" fmla="*/ 2147483646 w 47"/>
              <a:gd name="T83" fmla="*/ 2147483646 h 29"/>
              <a:gd name="T84" fmla="*/ 2147483646 w 47"/>
              <a:gd name="T85" fmla="*/ 2147483646 h 29"/>
              <a:gd name="T86" fmla="*/ 2147483646 w 47"/>
              <a:gd name="T87" fmla="*/ 2147483646 h 29"/>
              <a:gd name="T88" fmla="*/ 2147483646 w 47"/>
              <a:gd name="T89" fmla="*/ 2147483646 h 29"/>
              <a:gd name="T90" fmla="*/ 2147483646 w 47"/>
              <a:gd name="T91" fmla="*/ 2147483646 h 29"/>
              <a:gd name="T92" fmla="*/ 2147483646 w 47"/>
              <a:gd name="T93" fmla="*/ 2147483646 h 29"/>
              <a:gd name="T94" fmla="*/ 2147483646 w 47"/>
              <a:gd name="T95" fmla="*/ 2147483646 h 29"/>
              <a:gd name="T96" fmla="*/ 2147483646 w 47"/>
              <a:gd name="T97" fmla="*/ 2147483646 h 29"/>
              <a:gd name="T98" fmla="*/ 2147483646 w 47"/>
              <a:gd name="T99" fmla="*/ 2147483646 h 2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47" h="29">
                <a:moveTo>
                  <a:pt x="43" y="13"/>
                </a:moveTo>
                <a:lnTo>
                  <a:pt x="44" y="12"/>
                </a:lnTo>
                <a:lnTo>
                  <a:pt x="44" y="11"/>
                </a:lnTo>
                <a:lnTo>
                  <a:pt x="47" y="11"/>
                </a:lnTo>
                <a:lnTo>
                  <a:pt x="47" y="10"/>
                </a:lnTo>
                <a:lnTo>
                  <a:pt x="40" y="10"/>
                </a:lnTo>
                <a:lnTo>
                  <a:pt x="40" y="7"/>
                </a:lnTo>
                <a:lnTo>
                  <a:pt x="42" y="6"/>
                </a:lnTo>
                <a:lnTo>
                  <a:pt x="43" y="6"/>
                </a:lnTo>
                <a:lnTo>
                  <a:pt x="43" y="5"/>
                </a:lnTo>
                <a:lnTo>
                  <a:pt x="44" y="4"/>
                </a:lnTo>
                <a:lnTo>
                  <a:pt x="47" y="1"/>
                </a:lnTo>
                <a:lnTo>
                  <a:pt x="47" y="0"/>
                </a:lnTo>
                <a:lnTo>
                  <a:pt x="40" y="10"/>
                </a:lnTo>
                <a:lnTo>
                  <a:pt x="38" y="10"/>
                </a:lnTo>
                <a:lnTo>
                  <a:pt x="36" y="12"/>
                </a:lnTo>
                <a:lnTo>
                  <a:pt x="37" y="12"/>
                </a:lnTo>
                <a:lnTo>
                  <a:pt x="37" y="11"/>
                </a:lnTo>
                <a:lnTo>
                  <a:pt x="38" y="11"/>
                </a:lnTo>
                <a:lnTo>
                  <a:pt x="38" y="10"/>
                </a:lnTo>
                <a:lnTo>
                  <a:pt x="36" y="12"/>
                </a:lnTo>
                <a:lnTo>
                  <a:pt x="35" y="13"/>
                </a:lnTo>
                <a:lnTo>
                  <a:pt x="36" y="13"/>
                </a:lnTo>
                <a:lnTo>
                  <a:pt x="36" y="12"/>
                </a:lnTo>
                <a:lnTo>
                  <a:pt x="35" y="13"/>
                </a:lnTo>
                <a:lnTo>
                  <a:pt x="35" y="14"/>
                </a:lnTo>
                <a:lnTo>
                  <a:pt x="31" y="14"/>
                </a:lnTo>
                <a:lnTo>
                  <a:pt x="35" y="13"/>
                </a:lnTo>
                <a:lnTo>
                  <a:pt x="31" y="14"/>
                </a:lnTo>
                <a:lnTo>
                  <a:pt x="31" y="17"/>
                </a:lnTo>
                <a:lnTo>
                  <a:pt x="30" y="17"/>
                </a:lnTo>
                <a:lnTo>
                  <a:pt x="31" y="14"/>
                </a:lnTo>
                <a:lnTo>
                  <a:pt x="30" y="17"/>
                </a:lnTo>
                <a:lnTo>
                  <a:pt x="30" y="18"/>
                </a:lnTo>
                <a:lnTo>
                  <a:pt x="29" y="18"/>
                </a:lnTo>
                <a:lnTo>
                  <a:pt x="30" y="17"/>
                </a:lnTo>
                <a:lnTo>
                  <a:pt x="29" y="18"/>
                </a:lnTo>
                <a:lnTo>
                  <a:pt x="28" y="19"/>
                </a:lnTo>
                <a:lnTo>
                  <a:pt x="25" y="20"/>
                </a:lnTo>
                <a:lnTo>
                  <a:pt x="24" y="20"/>
                </a:lnTo>
                <a:lnTo>
                  <a:pt x="24" y="19"/>
                </a:lnTo>
                <a:lnTo>
                  <a:pt x="25" y="19"/>
                </a:lnTo>
                <a:lnTo>
                  <a:pt x="28" y="18"/>
                </a:lnTo>
                <a:lnTo>
                  <a:pt x="29" y="18"/>
                </a:lnTo>
                <a:lnTo>
                  <a:pt x="28" y="19"/>
                </a:lnTo>
                <a:lnTo>
                  <a:pt x="25" y="20"/>
                </a:lnTo>
                <a:lnTo>
                  <a:pt x="24" y="20"/>
                </a:lnTo>
                <a:lnTo>
                  <a:pt x="23" y="21"/>
                </a:lnTo>
                <a:lnTo>
                  <a:pt x="20" y="21"/>
                </a:lnTo>
                <a:lnTo>
                  <a:pt x="17" y="21"/>
                </a:lnTo>
                <a:lnTo>
                  <a:pt x="17" y="23"/>
                </a:lnTo>
                <a:lnTo>
                  <a:pt x="16" y="23"/>
                </a:lnTo>
                <a:lnTo>
                  <a:pt x="16" y="24"/>
                </a:lnTo>
                <a:lnTo>
                  <a:pt x="14" y="25"/>
                </a:lnTo>
                <a:lnTo>
                  <a:pt x="13" y="25"/>
                </a:lnTo>
                <a:lnTo>
                  <a:pt x="12" y="25"/>
                </a:lnTo>
                <a:lnTo>
                  <a:pt x="9" y="26"/>
                </a:lnTo>
                <a:lnTo>
                  <a:pt x="8" y="26"/>
                </a:lnTo>
                <a:lnTo>
                  <a:pt x="7" y="26"/>
                </a:lnTo>
                <a:lnTo>
                  <a:pt x="6" y="26"/>
                </a:lnTo>
                <a:lnTo>
                  <a:pt x="2" y="26"/>
                </a:lnTo>
                <a:lnTo>
                  <a:pt x="1" y="26"/>
                </a:lnTo>
                <a:lnTo>
                  <a:pt x="0" y="29"/>
                </a:lnTo>
                <a:lnTo>
                  <a:pt x="1" y="26"/>
                </a:lnTo>
                <a:lnTo>
                  <a:pt x="6" y="26"/>
                </a:lnTo>
                <a:lnTo>
                  <a:pt x="7" y="26"/>
                </a:lnTo>
                <a:lnTo>
                  <a:pt x="9" y="26"/>
                </a:lnTo>
                <a:lnTo>
                  <a:pt x="12" y="25"/>
                </a:lnTo>
                <a:lnTo>
                  <a:pt x="12" y="24"/>
                </a:lnTo>
                <a:lnTo>
                  <a:pt x="13" y="24"/>
                </a:lnTo>
                <a:lnTo>
                  <a:pt x="13" y="23"/>
                </a:lnTo>
                <a:lnTo>
                  <a:pt x="14" y="23"/>
                </a:lnTo>
                <a:lnTo>
                  <a:pt x="16" y="23"/>
                </a:lnTo>
                <a:lnTo>
                  <a:pt x="16" y="24"/>
                </a:lnTo>
                <a:lnTo>
                  <a:pt x="17" y="24"/>
                </a:lnTo>
                <a:lnTo>
                  <a:pt x="20" y="23"/>
                </a:lnTo>
                <a:lnTo>
                  <a:pt x="22" y="23"/>
                </a:lnTo>
                <a:lnTo>
                  <a:pt x="22" y="21"/>
                </a:lnTo>
                <a:lnTo>
                  <a:pt x="23" y="20"/>
                </a:lnTo>
                <a:lnTo>
                  <a:pt x="23" y="21"/>
                </a:lnTo>
                <a:lnTo>
                  <a:pt x="22" y="21"/>
                </a:lnTo>
                <a:lnTo>
                  <a:pt x="20" y="21"/>
                </a:lnTo>
                <a:lnTo>
                  <a:pt x="20" y="29"/>
                </a:lnTo>
                <a:lnTo>
                  <a:pt x="22" y="29"/>
                </a:lnTo>
                <a:lnTo>
                  <a:pt x="23" y="26"/>
                </a:lnTo>
                <a:lnTo>
                  <a:pt x="24" y="26"/>
                </a:lnTo>
                <a:lnTo>
                  <a:pt x="25" y="25"/>
                </a:lnTo>
                <a:lnTo>
                  <a:pt x="28" y="25"/>
                </a:lnTo>
                <a:lnTo>
                  <a:pt x="29" y="24"/>
                </a:lnTo>
                <a:lnTo>
                  <a:pt x="30" y="23"/>
                </a:lnTo>
                <a:lnTo>
                  <a:pt x="31" y="21"/>
                </a:lnTo>
                <a:lnTo>
                  <a:pt x="35" y="21"/>
                </a:lnTo>
                <a:lnTo>
                  <a:pt x="36" y="20"/>
                </a:lnTo>
                <a:lnTo>
                  <a:pt x="36" y="19"/>
                </a:lnTo>
                <a:lnTo>
                  <a:pt x="37" y="19"/>
                </a:lnTo>
                <a:lnTo>
                  <a:pt x="38" y="18"/>
                </a:lnTo>
                <a:lnTo>
                  <a:pt x="40" y="17"/>
                </a:lnTo>
                <a:lnTo>
                  <a:pt x="42" y="14"/>
                </a:lnTo>
                <a:lnTo>
                  <a:pt x="42" y="13"/>
                </a:lnTo>
                <a:lnTo>
                  <a:pt x="43" y="13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83" name="Freeform 438"/>
          <p:cNvSpPr>
            <a:spLocks/>
          </p:cNvSpPr>
          <p:nvPr/>
        </p:nvSpPr>
        <p:spPr bwMode="auto">
          <a:xfrm>
            <a:off x="6122988" y="2617788"/>
            <a:ext cx="25400" cy="6350"/>
          </a:xfrm>
          <a:custGeom>
            <a:avLst/>
            <a:gdLst>
              <a:gd name="T0" fmla="*/ 2147483646 w 48"/>
              <a:gd name="T1" fmla="*/ 2147483646 h 12"/>
              <a:gd name="T2" fmla="*/ 2147483646 w 48"/>
              <a:gd name="T3" fmla="*/ 2147483646 h 12"/>
              <a:gd name="T4" fmla="*/ 2147483646 w 48"/>
              <a:gd name="T5" fmla="*/ 2147483646 h 12"/>
              <a:gd name="T6" fmla="*/ 2147483646 w 48"/>
              <a:gd name="T7" fmla="*/ 2147483646 h 12"/>
              <a:gd name="T8" fmla="*/ 2147483646 w 48"/>
              <a:gd name="T9" fmla="*/ 2147483646 h 12"/>
              <a:gd name="T10" fmla="*/ 2147483646 w 48"/>
              <a:gd name="T11" fmla="*/ 2147483646 h 12"/>
              <a:gd name="T12" fmla="*/ 2147483646 w 48"/>
              <a:gd name="T13" fmla="*/ 2147483646 h 12"/>
              <a:gd name="T14" fmla="*/ 2147483646 w 48"/>
              <a:gd name="T15" fmla="*/ 2147483646 h 12"/>
              <a:gd name="T16" fmla="*/ 2147483646 w 48"/>
              <a:gd name="T17" fmla="*/ 2147483646 h 12"/>
              <a:gd name="T18" fmla="*/ 2147483646 w 48"/>
              <a:gd name="T19" fmla="*/ 2147483646 h 12"/>
              <a:gd name="T20" fmla="*/ 2147483646 w 48"/>
              <a:gd name="T21" fmla="*/ 2147483646 h 12"/>
              <a:gd name="T22" fmla="*/ 2147483646 w 48"/>
              <a:gd name="T23" fmla="*/ 2147483646 h 12"/>
              <a:gd name="T24" fmla="*/ 2147483646 w 48"/>
              <a:gd name="T25" fmla="*/ 2147483646 h 12"/>
              <a:gd name="T26" fmla="*/ 2147483646 w 48"/>
              <a:gd name="T27" fmla="*/ 2147483646 h 12"/>
              <a:gd name="T28" fmla="*/ 2147483646 w 48"/>
              <a:gd name="T29" fmla="*/ 2147483646 h 12"/>
              <a:gd name="T30" fmla="*/ 0 w 48"/>
              <a:gd name="T31" fmla="*/ 0 h 12"/>
              <a:gd name="T32" fmla="*/ 2147483646 w 48"/>
              <a:gd name="T33" fmla="*/ 2147483646 h 12"/>
              <a:gd name="T34" fmla="*/ 2147483646 w 48"/>
              <a:gd name="T35" fmla="*/ 2147483646 h 12"/>
              <a:gd name="T36" fmla="*/ 2147483646 w 48"/>
              <a:gd name="T37" fmla="*/ 2147483646 h 12"/>
              <a:gd name="T38" fmla="*/ 2147483646 w 48"/>
              <a:gd name="T39" fmla="*/ 2147483646 h 12"/>
              <a:gd name="T40" fmla="*/ 2147483646 w 48"/>
              <a:gd name="T41" fmla="*/ 2147483646 h 12"/>
              <a:gd name="T42" fmla="*/ 2147483646 w 48"/>
              <a:gd name="T43" fmla="*/ 2147483646 h 12"/>
              <a:gd name="T44" fmla="*/ 2147483646 w 48"/>
              <a:gd name="T45" fmla="*/ 2147483646 h 12"/>
              <a:gd name="T46" fmla="*/ 2147483646 w 48"/>
              <a:gd name="T47" fmla="*/ 2147483646 h 12"/>
              <a:gd name="T48" fmla="*/ 2147483646 w 48"/>
              <a:gd name="T49" fmla="*/ 2147483646 h 12"/>
              <a:gd name="T50" fmla="*/ 2147483646 w 48"/>
              <a:gd name="T51" fmla="*/ 2147483646 h 12"/>
              <a:gd name="T52" fmla="*/ 2147483646 w 48"/>
              <a:gd name="T53" fmla="*/ 2147483646 h 12"/>
              <a:gd name="T54" fmla="*/ 2147483646 w 48"/>
              <a:gd name="T55" fmla="*/ 2147483646 h 12"/>
              <a:gd name="T56" fmla="*/ 2147483646 w 48"/>
              <a:gd name="T57" fmla="*/ 2147483646 h 12"/>
              <a:gd name="T58" fmla="*/ 2147483646 w 48"/>
              <a:gd name="T59" fmla="*/ 2147483646 h 12"/>
              <a:gd name="T60" fmla="*/ 2147483646 w 48"/>
              <a:gd name="T61" fmla="*/ 2147483646 h 12"/>
              <a:gd name="T62" fmla="*/ 2147483646 w 48"/>
              <a:gd name="T63" fmla="*/ 2147483646 h 12"/>
              <a:gd name="T64" fmla="*/ 2147483646 w 48"/>
              <a:gd name="T65" fmla="*/ 2147483646 h 12"/>
              <a:gd name="T66" fmla="*/ 2147483646 w 48"/>
              <a:gd name="T67" fmla="*/ 2147483646 h 12"/>
              <a:gd name="T68" fmla="*/ 2147483646 w 48"/>
              <a:gd name="T69" fmla="*/ 0 h 1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48" h="12">
                <a:moveTo>
                  <a:pt x="44" y="9"/>
                </a:moveTo>
                <a:lnTo>
                  <a:pt x="41" y="10"/>
                </a:lnTo>
                <a:lnTo>
                  <a:pt x="40" y="10"/>
                </a:lnTo>
                <a:lnTo>
                  <a:pt x="38" y="10"/>
                </a:lnTo>
                <a:lnTo>
                  <a:pt x="37" y="11"/>
                </a:lnTo>
                <a:lnTo>
                  <a:pt x="36" y="11"/>
                </a:lnTo>
                <a:lnTo>
                  <a:pt x="33" y="11"/>
                </a:lnTo>
                <a:lnTo>
                  <a:pt x="32" y="11"/>
                </a:lnTo>
                <a:lnTo>
                  <a:pt x="31" y="11"/>
                </a:lnTo>
                <a:lnTo>
                  <a:pt x="30" y="12"/>
                </a:lnTo>
                <a:lnTo>
                  <a:pt x="26" y="12"/>
                </a:lnTo>
                <a:lnTo>
                  <a:pt x="25" y="12"/>
                </a:lnTo>
                <a:lnTo>
                  <a:pt x="24" y="11"/>
                </a:lnTo>
                <a:lnTo>
                  <a:pt x="19" y="11"/>
                </a:lnTo>
                <a:lnTo>
                  <a:pt x="18" y="11"/>
                </a:lnTo>
                <a:lnTo>
                  <a:pt x="18" y="6"/>
                </a:lnTo>
                <a:lnTo>
                  <a:pt x="17" y="6"/>
                </a:lnTo>
                <a:lnTo>
                  <a:pt x="18" y="6"/>
                </a:lnTo>
                <a:lnTo>
                  <a:pt x="19" y="6"/>
                </a:lnTo>
                <a:lnTo>
                  <a:pt x="14" y="6"/>
                </a:lnTo>
                <a:lnTo>
                  <a:pt x="14" y="5"/>
                </a:lnTo>
                <a:lnTo>
                  <a:pt x="12" y="5"/>
                </a:lnTo>
                <a:lnTo>
                  <a:pt x="11" y="5"/>
                </a:lnTo>
                <a:lnTo>
                  <a:pt x="9" y="5"/>
                </a:lnTo>
                <a:lnTo>
                  <a:pt x="9" y="4"/>
                </a:lnTo>
                <a:lnTo>
                  <a:pt x="8" y="4"/>
                </a:lnTo>
                <a:lnTo>
                  <a:pt x="7" y="4"/>
                </a:lnTo>
                <a:lnTo>
                  <a:pt x="7" y="3"/>
                </a:lnTo>
                <a:lnTo>
                  <a:pt x="5" y="3"/>
                </a:lnTo>
                <a:lnTo>
                  <a:pt x="3" y="1"/>
                </a:lnTo>
                <a:lnTo>
                  <a:pt x="1" y="0"/>
                </a:lnTo>
                <a:lnTo>
                  <a:pt x="0" y="0"/>
                </a:lnTo>
                <a:lnTo>
                  <a:pt x="1" y="0"/>
                </a:lnTo>
                <a:lnTo>
                  <a:pt x="3" y="1"/>
                </a:lnTo>
                <a:lnTo>
                  <a:pt x="5" y="3"/>
                </a:lnTo>
                <a:lnTo>
                  <a:pt x="5" y="4"/>
                </a:lnTo>
                <a:lnTo>
                  <a:pt x="5" y="5"/>
                </a:lnTo>
                <a:lnTo>
                  <a:pt x="7" y="5"/>
                </a:lnTo>
                <a:lnTo>
                  <a:pt x="8" y="6"/>
                </a:lnTo>
                <a:lnTo>
                  <a:pt x="9" y="6"/>
                </a:lnTo>
                <a:lnTo>
                  <a:pt x="9" y="9"/>
                </a:lnTo>
                <a:lnTo>
                  <a:pt x="11" y="9"/>
                </a:lnTo>
                <a:lnTo>
                  <a:pt x="12" y="9"/>
                </a:lnTo>
                <a:lnTo>
                  <a:pt x="12" y="10"/>
                </a:lnTo>
                <a:lnTo>
                  <a:pt x="14" y="10"/>
                </a:lnTo>
                <a:lnTo>
                  <a:pt x="17" y="10"/>
                </a:lnTo>
                <a:lnTo>
                  <a:pt x="18" y="11"/>
                </a:lnTo>
                <a:lnTo>
                  <a:pt x="19" y="11"/>
                </a:lnTo>
                <a:lnTo>
                  <a:pt x="21" y="11"/>
                </a:lnTo>
                <a:lnTo>
                  <a:pt x="23" y="11"/>
                </a:lnTo>
                <a:lnTo>
                  <a:pt x="24" y="11"/>
                </a:lnTo>
                <a:lnTo>
                  <a:pt x="24" y="9"/>
                </a:lnTo>
                <a:lnTo>
                  <a:pt x="23" y="6"/>
                </a:lnTo>
                <a:lnTo>
                  <a:pt x="21" y="6"/>
                </a:lnTo>
                <a:lnTo>
                  <a:pt x="19" y="6"/>
                </a:lnTo>
                <a:lnTo>
                  <a:pt x="23" y="6"/>
                </a:lnTo>
                <a:lnTo>
                  <a:pt x="23" y="4"/>
                </a:lnTo>
                <a:lnTo>
                  <a:pt x="24" y="4"/>
                </a:lnTo>
                <a:lnTo>
                  <a:pt x="25" y="4"/>
                </a:lnTo>
                <a:lnTo>
                  <a:pt x="26" y="4"/>
                </a:lnTo>
                <a:lnTo>
                  <a:pt x="30" y="4"/>
                </a:lnTo>
                <a:lnTo>
                  <a:pt x="31" y="4"/>
                </a:lnTo>
                <a:lnTo>
                  <a:pt x="32" y="4"/>
                </a:lnTo>
                <a:lnTo>
                  <a:pt x="33" y="4"/>
                </a:lnTo>
                <a:lnTo>
                  <a:pt x="36" y="4"/>
                </a:lnTo>
                <a:lnTo>
                  <a:pt x="38" y="5"/>
                </a:lnTo>
                <a:lnTo>
                  <a:pt x="47" y="6"/>
                </a:lnTo>
                <a:lnTo>
                  <a:pt x="48" y="6"/>
                </a:lnTo>
                <a:lnTo>
                  <a:pt x="47" y="1"/>
                </a:lnTo>
                <a:lnTo>
                  <a:pt x="47" y="0"/>
                </a:lnTo>
                <a:lnTo>
                  <a:pt x="48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84" name="Freeform 439"/>
          <p:cNvSpPr>
            <a:spLocks/>
          </p:cNvSpPr>
          <p:nvPr/>
        </p:nvSpPr>
        <p:spPr bwMode="auto">
          <a:xfrm>
            <a:off x="6122988" y="2613025"/>
            <a:ext cx="11112" cy="7938"/>
          </a:xfrm>
          <a:custGeom>
            <a:avLst/>
            <a:gdLst>
              <a:gd name="T0" fmla="*/ 2147483646 w 23"/>
              <a:gd name="T1" fmla="*/ 2147483646 h 14"/>
              <a:gd name="T2" fmla="*/ 2147483646 w 23"/>
              <a:gd name="T3" fmla="*/ 2147483646 h 14"/>
              <a:gd name="T4" fmla="*/ 2147483646 w 23"/>
              <a:gd name="T5" fmla="*/ 2147483646 h 14"/>
              <a:gd name="T6" fmla="*/ 2147483646 w 23"/>
              <a:gd name="T7" fmla="*/ 2147483646 h 14"/>
              <a:gd name="T8" fmla="*/ 2147483646 w 23"/>
              <a:gd name="T9" fmla="*/ 2147483646 h 14"/>
              <a:gd name="T10" fmla="*/ 2147483646 w 23"/>
              <a:gd name="T11" fmla="*/ 2147483646 h 14"/>
              <a:gd name="T12" fmla="*/ 2147483646 w 23"/>
              <a:gd name="T13" fmla="*/ 2147483646 h 14"/>
              <a:gd name="T14" fmla="*/ 2147483646 w 23"/>
              <a:gd name="T15" fmla="*/ 2147483646 h 14"/>
              <a:gd name="T16" fmla="*/ 2147483646 w 23"/>
              <a:gd name="T17" fmla="*/ 2147483646 h 14"/>
              <a:gd name="T18" fmla="*/ 2147483646 w 23"/>
              <a:gd name="T19" fmla="*/ 2147483646 h 14"/>
              <a:gd name="T20" fmla="*/ 2147483646 w 23"/>
              <a:gd name="T21" fmla="*/ 2147483646 h 14"/>
              <a:gd name="T22" fmla="*/ 2147483646 w 23"/>
              <a:gd name="T23" fmla="*/ 2147483646 h 14"/>
              <a:gd name="T24" fmla="*/ 2147483646 w 23"/>
              <a:gd name="T25" fmla="*/ 2147483646 h 14"/>
              <a:gd name="T26" fmla="*/ 2147483646 w 23"/>
              <a:gd name="T27" fmla="*/ 2147483646 h 14"/>
              <a:gd name="T28" fmla="*/ 2147483646 w 23"/>
              <a:gd name="T29" fmla="*/ 2147483646 h 14"/>
              <a:gd name="T30" fmla="*/ 2147483646 w 23"/>
              <a:gd name="T31" fmla="*/ 2147483646 h 14"/>
              <a:gd name="T32" fmla="*/ 0 w 23"/>
              <a:gd name="T33" fmla="*/ 0 h 14"/>
              <a:gd name="T34" fmla="*/ 0 w 23"/>
              <a:gd name="T35" fmla="*/ 2147483646 h 14"/>
              <a:gd name="T36" fmla="*/ 2147483646 w 23"/>
              <a:gd name="T37" fmla="*/ 2147483646 h 14"/>
              <a:gd name="T38" fmla="*/ 2147483646 w 23"/>
              <a:gd name="T39" fmla="*/ 2147483646 h 14"/>
              <a:gd name="T40" fmla="*/ 2147483646 w 23"/>
              <a:gd name="T41" fmla="*/ 2147483646 h 14"/>
              <a:gd name="T42" fmla="*/ 2147483646 w 23"/>
              <a:gd name="T43" fmla="*/ 2147483646 h 14"/>
              <a:gd name="T44" fmla="*/ 2147483646 w 23"/>
              <a:gd name="T45" fmla="*/ 2147483646 h 14"/>
              <a:gd name="T46" fmla="*/ 2147483646 w 23"/>
              <a:gd name="T47" fmla="*/ 2147483646 h 14"/>
              <a:gd name="T48" fmla="*/ 2147483646 w 23"/>
              <a:gd name="T49" fmla="*/ 2147483646 h 1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3" h="14">
                <a:moveTo>
                  <a:pt x="23" y="12"/>
                </a:moveTo>
                <a:lnTo>
                  <a:pt x="21" y="12"/>
                </a:lnTo>
                <a:lnTo>
                  <a:pt x="19" y="11"/>
                </a:lnTo>
                <a:lnTo>
                  <a:pt x="18" y="11"/>
                </a:lnTo>
                <a:lnTo>
                  <a:pt x="17" y="11"/>
                </a:lnTo>
                <a:lnTo>
                  <a:pt x="14" y="9"/>
                </a:lnTo>
                <a:lnTo>
                  <a:pt x="12" y="9"/>
                </a:lnTo>
                <a:lnTo>
                  <a:pt x="11" y="8"/>
                </a:lnTo>
                <a:lnTo>
                  <a:pt x="9" y="8"/>
                </a:lnTo>
                <a:lnTo>
                  <a:pt x="9" y="7"/>
                </a:lnTo>
                <a:lnTo>
                  <a:pt x="8" y="7"/>
                </a:lnTo>
                <a:lnTo>
                  <a:pt x="7" y="6"/>
                </a:lnTo>
                <a:lnTo>
                  <a:pt x="5" y="6"/>
                </a:lnTo>
                <a:lnTo>
                  <a:pt x="5" y="5"/>
                </a:lnTo>
                <a:lnTo>
                  <a:pt x="3" y="2"/>
                </a:lnTo>
                <a:lnTo>
                  <a:pt x="1" y="1"/>
                </a:lnTo>
                <a:lnTo>
                  <a:pt x="0" y="0"/>
                </a:lnTo>
                <a:lnTo>
                  <a:pt x="0" y="9"/>
                </a:lnTo>
                <a:lnTo>
                  <a:pt x="1" y="11"/>
                </a:lnTo>
                <a:lnTo>
                  <a:pt x="3" y="12"/>
                </a:lnTo>
                <a:lnTo>
                  <a:pt x="5" y="12"/>
                </a:lnTo>
                <a:lnTo>
                  <a:pt x="8" y="12"/>
                </a:lnTo>
                <a:lnTo>
                  <a:pt x="11" y="13"/>
                </a:lnTo>
                <a:lnTo>
                  <a:pt x="14" y="14"/>
                </a:lnTo>
                <a:lnTo>
                  <a:pt x="17" y="1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85" name="Freeform 440"/>
          <p:cNvSpPr>
            <a:spLocks/>
          </p:cNvSpPr>
          <p:nvPr/>
        </p:nvSpPr>
        <p:spPr bwMode="auto">
          <a:xfrm>
            <a:off x="6108700" y="2624138"/>
            <a:ext cx="15875" cy="7937"/>
          </a:xfrm>
          <a:custGeom>
            <a:avLst/>
            <a:gdLst>
              <a:gd name="T0" fmla="*/ 2147483646 w 28"/>
              <a:gd name="T1" fmla="*/ 2147483646 h 15"/>
              <a:gd name="T2" fmla="*/ 2147483646 w 28"/>
              <a:gd name="T3" fmla="*/ 2147483646 h 15"/>
              <a:gd name="T4" fmla="*/ 2147483646 w 28"/>
              <a:gd name="T5" fmla="*/ 2147483646 h 15"/>
              <a:gd name="T6" fmla="*/ 2147483646 w 28"/>
              <a:gd name="T7" fmla="*/ 2147483646 h 15"/>
              <a:gd name="T8" fmla="*/ 2147483646 w 28"/>
              <a:gd name="T9" fmla="*/ 2147483646 h 15"/>
              <a:gd name="T10" fmla="*/ 2147483646 w 28"/>
              <a:gd name="T11" fmla="*/ 2147483646 h 15"/>
              <a:gd name="T12" fmla="*/ 2147483646 w 28"/>
              <a:gd name="T13" fmla="*/ 2147483646 h 15"/>
              <a:gd name="T14" fmla="*/ 2147483646 w 28"/>
              <a:gd name="T15" fmla="*/ 2147483646 h 15"/>
              <a:gd name="T16" fmla="*/ 2147483646 w 28"/>
              <a:gd name="T17" fmla="*/ 2147483646 h 15"/>
              <a:gd name="T18" fmla="*/ 2147483646 w 28"/>
              <a:gd name="T19" fmla="*/ 2147483646 h 15"/>
              <a:gd name="T20" fmla="*/ 2147483646 w 28"/>
              <a:gd name="T21" fmla="*/ 2147483646 h 15"/>
              <a:gd name="T22" fmla="*/ 2147483646 w 28"/>
              <a:gd name="T23" fmla="*/ 2147483646 h 15"/>
              <a:gd name="T24" fmla="*/ 2147483646 w 28"/>
              <a:gd name="T25" fmla="*/ 2147483646 h 15"/>
              <a:gd name="T26" fmla="*/ 2147483646 w 28"/>
              <a:gd name="T27" fmla="*/ 2147483646 h 15"/>
              <a:gd name="T28" fmla="*/ 2147483646 w 28"/>
              <a:gd name="T29" fmla="*/ 2147483646 h 15"/>
              <a:gd name="T30" fmla="*/ 2147483646 w 28"/>
              <a:gd name="T31" fmla="*/ 2147483646 h 15"/>
              <a:gd name="T32" fmla="*/ 2147483646 w 28"/>
              <a:gd name="T33" fmla="*/ 2147483646 h 15"/>
              <a:gd name="T34" fmla="*/ 2147483646 w 28"/>
              <a:gd name="T35" fmla="*/ 2147483646 h 15"/>
              <a:gd name="T36" fmla="*/ 2147483646 w 28"/>
              <a:gd name="T37" fmla="*/ 2147483646 h 15"/>
              <a:gd name="T38" fmla="*/ 2147483646 w 28"/>
              <a:gd name="T39" fmla="*/ 2147483646 h 15"/>
              <a:gd name="T40" fmla="*/ 2147483646 w 28"/>
              <a:gd name="T41" fmla="*/ 2147483646 h 15"/>
              <a:gd name="T42" fmla="*/ 2147483646 w 28"/>
              <a:gd name="T43" fmla="*/ 0 h 15"/>
              <a:gd name="T44" fmla="*/ 2147483646 w 28"/>
              <a:gd name="T45" fmla="*/ 0 h 15"/>
              <a:gd name="T46" fmla="*/ 2147483646 w 28"/>
              <a:gd name="T47" fmla="*/ 2147483646 h 15"/>
              <a:gd name="T48" fmla="*/ 2147483646 w 28"/>
              <a:gd name="T49" fmla="*/ 2147483646 h 15"/>
              <a:gd name="T50" fmla="*/ 2147483646 w 28"/>
              <a:gd name="T51" fmla="*/ 2147483646 h 15"/>
              <a:gd name="T52" fmla="*/ 2147483646 w 28"/>
              <a:gd name="T53" fmla="*/ 2147483646 h 15"/>
              <a:gd name="T54" fmla="*/ 2147483646 w 28"/>
              <a:gd name="T55" fmla="*/ 2147483646 h 15"/>
              <a:gd name="T56" fmla="*/ 2147483646 w 28"/>
              <a:gd name="T57" fmla="*/ 2147483646 h 15"/>
              <a:gd name="T58" fmla="*/ 2147483646 w 28"/>
              <a:gd name="T59" fmla="*/ 2147483646 h 15"/>
              <a:gd name="T60" fmla="*/ 2147483646 w 28"/>
              <a:gd name="T61" fmla="*/ 2147483646 h 15"/>
              <a:gd name="T62" fmla="*/ 2147483646 w 28"/>
              <a:gd name="T63" fmla="*/ 2147483646 h 15"/>
              <a:gd name="T64" fmla="*/ 2147483646 w 28"/>
              <a:gd name="T65" fmla="*/ 2147483646 h 15"/>
              <a:gd name="T66" fmla="*/ 2147483646 w 28"/>
              <a:gd name="T67" fmla="*/ 2147483646 h 15"/>
              <a:gd name="T68" fmla="*/ 2147483646 w 28"/>
              <a:gd name="T69" fmla="*/ 2147483646 h 15"/>
              <a:gd name="T70" fmla="*/ 2147483646 w 28"/>
              <a:gd name="T71" fmla="*/ 2147483646 h 15"/>
              <a:gd name="T72" fmla="*/ 2147483646 w 28"/>
              <a:gd name="T73" fmla="*/ 2147483646 h 15"/>
              <a:gd name="T74" fmla="*/ 2147483646 w 28"/>
              <a:gd name="T75" fmla="*/ 2147483646 h 15"/>
              <a:gd name="T76" fmla="*/ 2147483646 w 28"/>
              <a:gd name="T77" fmla="*/ 2147483646 h 15"/>
              <a:gd name="T78" fmla="*/ 2147483646 w 28"/>
              <a:gd name="T79" fmla="*/ 2147483646 h 15"/>
              <a:gd name="T80" fmla="*/ 2147483646 w 28"/>
              <a:gd name="T81" fmla="*/ 2147483646 h 15"/>
              <a:gd name="T82" fmla="*/ 0 w 28"/>
              <a:gd name="T83" fmla="*/ 2147483646 h 1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28" h="15">
                <a:moveTo>
                  <a:pt x="28" y="14"/>
                </a:moveTo>
                <a:lnTo>
                  <a:pt x="26" y="14"/>
                </a:lnTo>
                <a:lnTo>
                  <a:pt x="25" y="14"/>
                </a:lnTo>
                <a:lnTo>
                  <a:pt x="28" y="14"/>
                </a:lnTo>
                <a:lnTo>
                  <a:pt x="28" y="15"/>
                </a:lnTo>
                <a:lnTo>
                  <a:pt x="20" y="15"/>
                </a:lnTo>
                <a:lnTo>
                  <a:pt x="20" y="14"/>
                </a:lnTo>
                <a:lnTo>
                  <a:pt x="19" y="14"/>
                </a:lnTo>
                <a:lnTo>
                  <a:pt x="19" y="13"/>
                </a:lnTo>
                <a:lnTo>
                  <a:pt x="18" y="13"/>
                </a:lnTo>
                <a:lnTo>
                  <a:pt x="18" y="12"/>
                </a:lnTo>
                <a:lnTo>
                  <a:pt x="15" y="11"/>
                </a:lnTo>
                <a:lnTo>
                  <a:pt x="13" y="11"/>
                </a:lnTo>
                <a:lnTo>
                  <a:pt x="13" y="9"/>
                </a:lnTo>
                <a:lnTo>
                  <a:pt x="12" y="9"/>
                </a:lnTo>
                <a:lnTo>
                  <a:pt x="12" y="7"/>
                </a:lnTo>
                <a:lnTo>
                  <a:pt x="10" y="6"/>
                </a:lnTo>
                <a:lnTo>
                  <a:pt x="9" y="5"/>
                </a:lnTo>
                <a:lnTo>
                  <a:pt x="9" y="2"/>
                </a:lnTo>
                <a:lnTo>
                  <a:pt x="7" y="2"/>
                </a:lnTo>
                <a:lnTo>
                  <a:pt x="7" y="1"/>
                </a:lnTo>
                <a:lnTo>
                  <a:pt x="6" y="0"/>
                </a:lnTo>
                <a:lnTo>
                  <a:pt x="10" y="0"/>
                </a:lnTo>
                <a:lnTo>
                  <a:pt x="12" y="1"/>
                </a:lnTo>
                <a:lnTo>
                  <a:pt x="12" y="2"/>
                </a:lnTo>
                <a:lnTo>
                  <a:pt x="13" y="2"/>
                </a:lnTo>
                <a:lnTo>
                  <a:pt x="13" y="5"/>
                </a:lnTo>
                <a:lnTo>
                  <a:pt x="15" y="5"/>
                </a:lnTo>
                <a:lnTo>
                  <a:pt x="15" y="6"/>
                </a:lnTo>
                <a:lnTo>
                  <a:pt x="18" y="7"/>
                </a:lnTo>
                <a:lnTo>
                  <a:pt x="19" y="9"/>
                </a:lnTo>
                <a:lnTo>
                  <a:pt x="20" y="11"/>
                </a:lnTo>
                <a:lnTo>
                  <a:pt x="10" y="6"/>
                </a:lnTo>
                <a:lnTo>
                  <a:pt x="7" y="13"/>
                </a:lnTo>
                <a:lnTo>
                  <a:pt x="7" y="14"/>
                </a:lnTo>
                <a:lnTo>
                  <a:pt x="6" y="15"/>
                </a:lnTo>
                <a:lnTo>
                  <a:pt x="7" y="14"/>
                </a:lnTo>
                <a:lnTo>
                  <a:pt x="7" y="13"/>
                </a:lnTo>
                <a:lnTo>
                  <a:pt x="6" y="13"/>
                </a:lnTo>
                <a:lnTo>
                  <a:pt x="4" y="13"/>
                </a:lnTo>
                <a:lnTo>
                  <a:pt x="3" y="13"/>
                </a:lnTo>
                <a:lnTo>
                  <a:pt x="0" y="1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86" name="Freeform 441"/>
          <p:cNvSpPr>
            <a:spLocks/>
          </p:cNvSpPr>
          <p:nvPr/>
        </p:nvSpPr>
        <p:spPr bwMode="auto">
          <a:xfrm>
            <a:off x="6108700" y="2616200"/>
            <a:ext cx="6350" cy="7938"/>
          </a:xfrm>
          <a:custGeom>
            <a:avLst/>
            <a:gdLst>
              <a:gd name="T0" fmla="*/ 2147483646 w 10"/>
              <a:gd name="T1" fmla="*/ 2147483646 h 13"/>
              <a:gd name="T2" fmla="*/ 2147483646 w 10"/>
              <a:gd name="T3" fmla="*/ 2147483646 h 13"/>
              <a:gd name="T4" fmla="*/ 2147483646 w 10"/>
              <a:gd name="T5" fmla="*/ 2147483646 h 13"/>
              <a:gd name="T6" fmla="*/ 2147483646 w 10"/>
              <a:gd name="T7" fmla="*/ 2147483646 h 13"/>
              <a:gd name="T8" fmla="*/ 2147483646 w 10"/>
              <a:gd name="T9" fmla="*/ 2147483646 h 13"/>
              <a:gd name="T10" fmla="*/ 2147483646 w 10"/>
              <a:gd name="T11" fmla="*/ 2147483646 h 13"/>
              <a:gd name="T12" fmla="*/ 2147483646 w 10"/>
              <a:gd name="T13" fmla="*/ 2147483646 h 13"/>
              <a:gd name="T14" fmla="*/ 2147483646 w 10"/>
              <a:gd name="T15" fmla="*/ 2147483646 h 13"/>
              <a:gd name="T16" fmla="*/ 2147483646 w 10"/>
              <a:gd name="T17" fmla="*/ 2147483646 h 13"/>
              <a:gd name="T18" fmla="*/ 2147483646 w 10"/>
              <a:gd name="T19" fmla="*/ 2147483646 h 13"/>
              <a:gd name="T20" fmla="*/ 2147483646 w 10"/>
              <a:gd name="T21" fmla="*/ 2147483646 h 13"/>
              <a:gd name="T22" fmla="*/ 2147483646 w 10"/>
              <a:gd name="T23" fmla="*/ 2147483646 h 13"/>
              <a:gd name="T24" fmla="*/ 0 w 10"/>
              <a:gd name="T25" fmla="*/ 0 h 13"/>
              <a:gd name="T26" fmla="*/ 2147483646 w 10"/>
              <a:gd name="T27" fmla="*/ 2147483646 h 13"/>
              <a:gd name="T28" fmla="*/ 2147483646 w 10"/>
              <a:gd name="T29" fmla="*/ 2147483646 h 13"/>
              <a:gd name="T30" fmla="*/ 2147483646 w 10"/>
              <a:gd name="T31" fmla="*/ 2147483646 h 13"/>
              <a:gd name="T32" fmla="*/ 2147483646 w 10"/>
              <a:gd name="T33" fmla="*/ 2147483646 h 13"/>
              <a:gd name="T34" fmla="*/ 2147483646 w 10"/>
              <a:gd name="T35" fmla="*/ 2147483646 h 13"/>
              <a:gd name="T36" fmla="*/ 2147483646 w 10"/>
              <a:gd name="T37" fmla="*/ 2147483646 h 13"/>
              <a:gd name="T38" fmla="*/ 2147483646 w 10"/>
              <a:gd name="T39" fmla="*/ 2147483646 h 13"/>
              <a:gd name="T40" fmla="*/ 2147483646 w 10"/>
              <a:gd name="T41" fmla="*/ 2147483646 h 1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" h="13">
                <a:moveTo>
                  <a:pt x="4" y="12"/>
                </a:moveTo>
                <a:lnTo>
                  <a:pt x="4" y="11"/>
                </a:lnTo>
                <a:lnTo>
                  <a:pt x="4" y="8"/>
                </a:lnTo>
                <a:lnTo>
                  <a:pt x="3" y="8"/>
                </a:lnTo>
                <a:lnTo>
                  <a:pt x="3" y="7"/>
                </a:lnTo>
                <a:lnTo>
                  <a:pt x="6" y="7"/>
                </a:lnTo>
                <a:lnTo>
                  <a:pt x="6" y="6"/>
                </a:lnTo>
                <a:lnTo>
                  <a:pt x="6" y="5"/>
                </a:lnTo>
                <a:lnTo>
                  <a:pt x="4" y="5"/>
                </a:lnTo>
                <a:lnTo>
                  <a:pt x="4" y="3"/>
                </a:lnTo>
                <a:lnTo>
                  <a:pt x="3" y="2"/>
                </a:lnTo>
                <a:lnTo>
                  <a:pt x="3" y="1"/>
                </a:lnTo>
                <a:lnTo>
                  <a:pt x="0" y="0"/>
                </a:lnTo>
                <a:lnTo>
                  <a:pt x="6" y="7"/>
                </a:lnTo>
                <a:lnTo>
                  <a:pt x="7" y="8"/>
                </a:lnTo>
                <a:lnTo>
                  <a:pt x="9" y="11"/>
                </a:lnTo>
                <a:lnTo>
                  <a:pt x="9" y="12"/>
                </a:lnTo>
                <a:lnTo>
                  <a:pt x="10" y="13"/>
                </a:lnTo>
                <a:lnTo>
                  <a:pt x="6" y="13"/>
                </a:lnTo>
                <a:lnTo>
                  <a:pt x="4" y="12"/>
                </a:lnTo>
                <a:lnTo>
                  <a:pt x="6" y="1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87" name="Freeform 442"/>
          <p:cNvSpPr>
            <a:spLocks/>
          </p:cNvSpPr>
          <p:nvPr/>
        </p:nvSpPr>
        <p:spPr bwMode="auto">
          <a:xfrm>
            <a:off x="6107113" y="2606675"/>
            <a:ext cx="15875" cy="11113"/>
          </a:xfrm>
          <a:custGeom>
            <a:avLst/>
            <a:gdLst>
              <a:gd name="T0" fmla="*/ 2147483646 w 29"/>
              <a:gd name="T1" fmla="*/ 2147483646 h 22"/>
              <a:gd name="T2" fmla="*/ 0 w 29"/>
              <a:gd name="T3" fmla="*/ 2147483646 h 22"/>
              <a:gd name="T4" fmla="*/ 0 w 29"/>
              <a:gd name="T5" fmla="*/ 2147483646 h 22"/>
              <a:gd name="T6" fmla="*/ 0 w 29"/>
              <a:gd name="T7" fmla="*/ 2147483646 h 22"/>
              <a:gd name="T8" fmla="*/ 2147483646 w 29"/>
              <a:gd name="T9" fmla="*/ 2147483646 h 22"/>
              <a:gd name="T10" fmla="*/ 2147483646 w 29"/>
              <a:gd name="T11" fmla="*/ 2147483646 h 22"/>
              <a:gd name="T12" fmla="*/ 2147483646 w 29"/>
              <a:gd name="T13" fmla="*/ 2147483646 h 22"/>
              <a:gd name="T14" fmla="*/ 2147483646 w 29"/>
              <a:gd name="T15" fmla="*/ 2147483646 h 22"/>
              <a:gd name="T16" fmla="*/ 2147483646 w 29"/>
              <a:gd name="T17" fmla="*/ 2147483646 h 22"/>
              <a:gd name="T18" fmla="*/ 2147483646 w 29"/>
              <a:gd name="T19" fmla="*/ 2147483646 h 22"/>
              <a:gd name="T20" fmla="*/ 2147483646 w 29"/>
              <a:gd name="T21" fmla="*/ 2147483646 h 22"/>
              <a:gd name="T22" fmla="*/ 2147483646 w 29"/>
              <a:gd name="T23" fmla="*/ 2147483646 h 22"/>
              <a:gd name="T24" fmla="*/ 2147483646 w 29"/>
              <a:gd name="T25" fmla="*/ 2147483646 h 22"/>
              <a:gd name="T26" fmla="*/ 2147483646 w 29"/>
              <a:gd name="T27" fmla="*/ 2147483646 h 22"/>
              <a:gd name="T28" fmla="*/ 2147483646 w 29"/>
              <a:gd name="T29" fmla="*/ 2147483646 h 22"/>
              <a:gd name="T30" fmla="*/ 2147483646 w 29"/>
              <a:gd name="T31" fmla="*/ 2147483646 h 22"/>
              <a:gd name="T32" fmla="*/ 2147483646 w 29"/>
              <a:gd name="T33" fmla="*/ 2147483646 h 22"/>
              <a:gd name="T34" fmla="*/ 2147483646 w 29"/>
              <a:gd name="T35" fmla="*/ 2147483646 h 22"/>
              <a:gd name="T36" fmla="*/ 2147483646 w 29"/>
              <a:gd name="T37" fmla="*/ 2147483646 h 22"/>
              <a:gd name="T38" fmla="*/ 2147483646 w 29"/>
              <a:gd name="T39" fmla="*/ 2147483646 h 22"/>
              <a:gd name="T40" fmla="*/ 2147483646 w 29"/>
              <a:gd name="T41" fmla="*/ 2147483646 h 22"/>
              <a:gd name="T42" fmla="*/ 2147483646 w 29"/>
              <a:gd name="T43" fmla="*/ 2147483646 h 22"/>
              <a:gd name="T44" fmla="*/ 2147483646 w 29"/>
              <a:gd name="T45" fmla="*/ 2147483646 h 22"/>
              <a:gd name="T46" fmla="*/ 2147483646 w 29"/>
              <a:gd name="T47" fmla="*/ 2147483646 h 22"/>
              <a:gd name="T48" fmla="*/ 2147483646 w 29"/>
              <a:gd name="T49" fmla="*/ 2147483646 h 22"/>
              <a:gd name="T50" fmla="*/ 2147483646 w 29"/>
              <a:gd name="T51" fmla="*/ 2147483646 h 22"/>
              <a:gd name="T52" fmla="*/ 2147483646 w 29"/>
              <a:gd name="T53" fmla="*/ 2147483646 h 22"/>
              <a:gd name="T54" fmla="*/ 2147483646 w 29"/>
              <a:gd name="T55" fmla="*/ 2147483646 h 22"/>
              <a:gd name="T56" fmla="*/ 2147483646 w 29"/>
              <a:gd name="T57" fmla="*/ 2147483646 h 22"/>
              <a:gd name="T58" fmla="*/ 2147483646 w 29"/>
              <a:gd name="T59" fmla="*/ 2147483646 h 22"/>
              <a:gd name="T60" fmla="*/ 2147483646 w 29"/>
              <a:gd name="T61" fmla="*/ 2147483646 h 22"/>
              <a:gd name="T62" fmla="*/ 2147483646 w 29"/>
              <a:gd name="T63" fmla="*/ 2147483646 h 22"/>
              <a:gd name="T64" fmla="*/ 2147483646 w 29"/>
              <a:gd name="T65" fmla="*/ 2147483646 h 22"/>
              <a:gd name="T66" fmla="*/ 2147483646 w 29"/>
              <a:gd name="T67" fmla="*/ 2147483646 h 22"/>
              <a:gd name="T68" fmla="*/ 2147483646 w 29"/>
              <a:gd name="T69" fmla="*/ 2147483646 h 22"/>
              <a:gd name="T70" fmla="*/ 2147483646 w 29"/>
              <a:gd name="T71" fmla="*/ 2147483646 h 22"/>
              <a:gd name="T72" fmla="*/ 2147483646 w 29"/>
              <a:gd name="T73" fmla="*/ 2147483646 h 22"/>
              <a:gd name="T74" fmla="*/ 2147483646 w 29"/>
              <a:gd name="T75" fmla="*/ 2147483646 h 22"/>
              <a:gd name="T76" fmla="*/ 2147483646 w 29"/>
              <a:gd name="T77" fmla="*/ 2147483646 h 22"/>
              <a:gd name="T78" fmla="*/ 2147483646 w 29"/>
              <a:gd name="T79" fmla="*/ 2147483646 h 22"/>
              <a:gd name="T80" fmla="*/ 2147483646 w 29"/>
              <a:gd name="T81" fmla="*/ 2147483646 h 22"/>
              <a:gd name="T82" fmla="*/ 2147483646 w 29"/>
              <a:gd name="T83" fmla="*/ 2147483646 h 22"/>
              <a:gd name="T84" fmla="*/ 2147483646 w 29"/>
              <a:gd name="T85" fmla="*/ 0 h 22"/>
              <a:gd name="T86" fmla="*/ 2147483646 w 29"/>
              <a:gd name="T87" fmla="*/ 0 h 22"/>
              <a:gd name="T88" fmla="*/ 2147483646 w 29"/>
              <a:gd name="T89" fmla="*/ 0 h 22"/>
              <a:gd name="T90" fmla="*/ 2147483646 w 29"/>
              <a:gd name="T91" fmla="*/ 2147483646 h 22"/>
              <a:gd name="T92" fmla="*/ 2147483646 w 29"/>
              <a:gd name="T93" fmla="*/ 2147483646 h 22"/>
              <a:gd name="T94" fmla="*/ 2147483646 w 29"/>
              <a:gd name="T95" fmla="*/ 2147483646 h 22"/>
              <a:gd name="T96" fmla="*/ 2147483646 w 29"/>
              <a:gd name="T97" fmla="*/ 2147483646 h 22"/>
              <a:gd name="T98" fmla="*/ 2147483646 w 29"/>
              <a:gd name="T99" fmla="*/ 2147483646 h 22"/>
              <a:gd name="T100" fmla="*/ 2147483646 w 29"/>
              <a:gd name="T101" fmla="*/ 2147483646 h 22"/>
              <a:gd name="T102" fmla="*/ 2147483646 w 29"/>
              <a:gd name="T103" fmla="*/ 2147483646 h 22"/>
              <a:gd name="T104" fmla="*/ 2147483646 w 29"/>
              <a:gd name="T105" fmla="*/ 2147483646 h 22"/>
              <a:gd name="T106" fmla="*/ 2147483646 w 29"/>
              <a:gd name="T107" fmla="*/ 2147483646 h 22"/>
              <a:gd name="T108" fmla="*/ 2147483646 w 29"/>
              <a:gd name="T109" fmla="*/ 2147483646 h 22"/>
              <a:gd name="T110" fmla="*/ 2147483646 w 29"/>
              <a:gd name="T111" fmla="*/ 2147483646 h 22"/>
              <a:gd name="T112" fmla="*/ 2147483646 w 29"/>
              <a:gd name="T113" fmla="*/ 2147483646 h 22"/>
              <a:gd name="T114" fmla="*/ 2147483646 w 29"/>
              <a:gd name="T115" fmla="*/ 2147483646 h 2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9" h="22">
                <a:moveTo>
                  <a:pt x="1" y="20"/>
                </a:moveTo>
                <a:lnTo>
                  <a:pt x="0" y="19"/>
                </a:lnTo>
                <a:lnTo>
                  <a:pt x="0" y="9"/>
                </a:lnTo>
                <a:lnTo>
                  <a:pt x="0" y="8"/>
                </a:lnTo>
                <a:lnTo>
                  <a:pt x="16" y="8"/>
                </a:lnTo>
                <a:lnTo>
                  <a:pt x="17" y="8"/>
                </a:lnTo>
                <a:lnTo>
                  <a:pt x="17" y="9"/>
                </a:lnTo>
                <a:lnTo>
                  <a:pt x="17" y="12"/>
                </a:lnTo>
                <a:lnTo>
                  <a:pt x="19" y="12"/>
                </a:lnTo>
                <a:lnTo>
                  <a:pt x="19" y="13"/>
                </a:lnTo>
                <a:lnTo>
                  <a:pt x="22" y="14"/>
                </a:lnTo>
                <a:lnTo>
                  <a:pt x="22" y="15"/>
                </a:lnTo>
                <a:lnTo>
                  <a:pt x="23" y="16"/>
                </a:lnTo>
                <a:lnTo>
                  <a:pt x="24" y="19"/>
                </a:lnTo>
                <a:lnTo>
                  <a:pt x="25" y="20"/>
                </a:lnTo>
                <a:lnTo>
                  <a:pt x="25" y="21"/>
                </a:lnTo>
                <a:lnTo>
                  <a:pt x="28" y="21"/>
                </a:lnTo>
                <a:lnTo>
                  <a:pt x="28" y="22"/>
                </a:lnTo>
                <a:lnTo>
                  <a:pt x="29" y="22"/>
                </a:lnTo>
                <a:lnTo>
                  <a:pt x="29" y="21"/>
                </a:lnTo>
                <a:lnTo>
                  <a:pt x="28" y="21"/>
                </a:lnTo>
                <a:lnTo>
                  <a:pt x="28" y="20"/>
                </a:lnTo>
                <a:lnTo>
                  <a:pt x="25" y="20"/>
                </a:lnTo>
                <a:lnTo>
                  <a:pt x="25" y="19"/>
                </a:lnTo>
                <a:lnTo>
                  <a:pt x="24" y="19"/>
                </a:lnTo>
                <a:lnTo>
                  <a:pt x="24" y="16"/>
                </a:lnTo>
                <a:lnTo>
                  <a:pt x="23" y="16"/>
                </a:lnTo>
                <a:lnTo>
                  <a:pt x="23" y="15"/>
                </a:lnTo>
                <a:lnTo>
                  <a:pt x="22" y="14"/>
                </a:lnTo>
                <a:lnTo>
                  <a:pt x="22" y="13"/>
                </a:lnTo>
                <a:lnTo>
                  <a:pt x="19" y="13"/>
                </a:lnTo>
                <a:lnTo>
                  <a:pt x="19" y="12"/>
                </a:lnTo>
                <a:lnTo>
                  <a:pt x="17" y="9"/>
                </a:lnTo>
                <a:lnTo>
                  <a:pt x="17" y="8"/>
                </a:lnTo>
                <a:lnTo>
                  <a:pt x="16" y="7"/>
                </a:lnTo>
                <a:lnTo>
                  <a:pt x="16" y="8"/>
                </a:lnTo>
                <a:lnTo>
                  <a:pt x="16" y="7"/>
                </a:lnTo>
                <a:lnTo>
                  <a:pt x="14" y="6"/>
                </a:lnTo>
                <a:lnTo>
                  <a:pt x="14" y="3"/>
                </a:lnTo>
                <a:lnTo>
                  <a:pt x="14" y="2"/>
                </a:lnTo>
                <a:lnTo>
                  <a:pt x="13" y="2"/>
                </a:lnTo>
                <a:lnTo>
                  <a:pt x="13" y="1"/>
                </a:lnTo>
                <a:lnTo>
                  <a:pt x="13" y="0"/>
                </a:lnTo>
                <a:lnTo>
                  <a:pt x="17" y="0"/>
                </a:lnTo>
                <a:lnTo>
                  <a:pt x="19" y="0"/>
                </a:lnTo>
                <a:lnTo>
                  <a:pt x="19" y="1"/>
                </a:lnTo>
                <a:lnTo>
                  <a:pt x="22" y="2"/>
                </a:lnTo>
                <a:lnTo>
                  <a:pt x="22" y="3"/>
                </a:lnTo>
                <a:lnTo>
                  <a:pt x="23" y="6"/>
                </a:lnTo>
                <a:lnTo>
                  <a:pt x="23" y="7"/>
                </a:lnTo>
                <a:lnTo>
                  <a:pt x="24" y="8"/>
                </a:lnTo>
                <a:lnTo>
                  <a:pt x="25" y="9"/>
                </a:lnTo>
                <a:lnTo>
                  <a:pt x="25" y="12"/>
                </a:lnTo>
                <a:lnTo>
                  <a:pt x="28" y="13"/>
                </a:lnTo>
                <a:lnTo>
                  <a:pt x="29" y="14"/>
                </a:lnTo>
                <a:lnTo>
                  <a:pt x="23" y="15"/>
                </a:lnTo>
                <a:lnTo>
                  <a:pt x="24" y="8"/>
                </a:lnTo>
                <a:lnTo>
                  <a:pt x="17" y="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88" name="Freeform 443"/>
          <p:cNvSpPr>
            <a:spLocks/>
          </p:cNvSpPr>
          <p:nvPr/>
        </p:nvSpPr>
        <p:spPr bwMode="auto">
          <a:xfrm>
            <a:off x="6086475" y="2606675"/>
            <a:ext cx="20638" cy="25400"/>
          </a:xfrm>
          <a:custGeom>
            <a:avLst/>
            <a:gdLst>
              <a:gd name="T0" fmla="*/ 2147483646 w 38"/>
              <a:gd name="T1" fmla="*/ 2147483646 h 48"/>
              <a:gd name="T2" fmla="*/ 2147483646 w 38"/>
              <a:gd name="T3" fmla="*/ 2147483646 h 48"/>
              <a:gd name="T4" fmla="*/ 2147483646 w 38"/>
              <a:gd name="T5" fmla="*/ 2147483646 h 48"/>
              <a:gd name="T6" fmla="*/ 2147483646 w 38"/>
              <a:gd name="T7" fmla="*/ 2147483646 h 48"/>
              <a:gd name="T8" fmla="*/ 2147483646 w 38"/>
              <a:gd name="T9" fmla="*/ 2147483646 h 48"/>
              <a:gd name="T10" fmla="*/ 2147483646 w 38"/>
              <a:gd name="T11" fmla="*/ 2147483646 h 48"/>
              <a:gd name="T12" fmla="*/ 2147483646 w 38"/>
              <a:gd name="T13" fmla="*/ 2147483646 h 48"/>
              <a:gd name="T14" fmla="*/ 2147483646 w 38"/>
              <a:gd name="T15" fmla="*/ 2147483646 h 48"/>
              <a:gd name="T16" fmla="*/ 2147483646 w 38"/>
              <a:gd name="T17" fmla="*/ 2147483646 h 48"/>
              <a:gd name="T18" fmla="*/ 2147483646 w 38"/>
              <a:gd name="T19" fmla="*/ 2147483646 h 48"/>
              <a:gd name="T20" fmla="*/ 2147483646 w 38"/>
              <a:gd name="T21" fmla="*/ 2147483646 h 48"/>
              <a:gd name="T22" fmla="*/ 2147483646 w 38"/>
              <a:gd name="T23" fmla="*/ 2147483646 h 48"/>
              <a:gd name="T24" fmla="*/ 2147483646 w 38"/>
              <a:gd name="T25" fmla="*/ 2147483646 h 48"/>
              <a:gd name="T26" fmla="*/ 2147483646 w 38"/>
              <a:gd name="T27" fmla="*/ 2147483646 h 48"/>
              <a:gd name="T28" fmla="*/ 2147483646 w 38"/>
              <a:gd name="T29" fmla="*/ 2147483646 h 48"/>
              <a:gd name="T30" fmla="*/ 2147483646 w 38"/>
              <a:gd name="T31" fmla="*/ 2147483646 h 48"/>
              <a:gd name="T32" fmla="*/ 2147483646 w 38"/>
              <a:gd name="T33" fmla="*/ 2147483646 h 48"/>
              <a:gd name="T34" fmla="*/ 2147483646 w 38"/>
              <a:gd name="T35" fmla="*/ 2147483646 h 48"/>
              <a:gd name="T36" fmla="*/ 2147483646 w 38"/>
              <a:gd name="T37" fmla="*/ 2147483646 h 48"/>
              <a:gd name="T38" fmla="*/ 2147483646 w 38"/>
              <a:gd name="T39" fmla="*/ 2147483646 h 48"/>
              <a:gd name="T40" fmla="*/ 2147483646 w 38"/>
              <a:gd name="T41" fmla="*/ 2147483646 h 48"/>
              <a:gd name="T42" fmla="*/ 2147483646 w 38"/>
              <a:gd name="T43" fmla="*/ 2147483646 h 48"/>
              <a:gd name="T44" fmla="*/ 2147483646 w 38"/>
              <a:gd name="T45" fmla="*/ 2147483646 h 48"/>
              <a:gd name="T46" fmla="*/ 2147483646 w 38"/>
              <a:gd name="T47" fmla="*/ 2147483646 h 48"/>
              <a:gd name="T48" fmla="*/ 2147483646 w 38"/>
              <a:gd name="T49" fmla="*/ 2147483646 h 48"/>
              <a:gd name="T50" fmla="*/ 2147483646 w 38"/>
              <a:gd name="T51" fmla="*/ 2147483646 h 48"/>
              <a:gd name="T52" fmla="*/ 2147483646 w 38"/>
              <a:gd name="T53" fmla="*/ 2147483646 h 48"/>
              <a:gd name="T54" fmla="*/ 2147483646 w 38"/>
              <a:gd name="T55" fmla="*/ 2147483646 h 48"/>
              <a:gd name="T56" fmla="*/ 2147483646 w 38"/>
              <a:gd name="T57" fmla="*/ 2147483646 h 48"/>
              <a:gd name="T58" fmla="*/ 2147483646 w 38"/>
              <a:gd name="T59" fmla="*/ 2147483646 h 48"/>
              <a:gd name="T60" fmla="*/ 2147483646 w 38"/>
              <a:gd name="T61" fmla="*/ 2147483646 h 48"/>
              <a:gd name="T62" fmla="*/ 2147483646 w 38"/>
              <a:gd name="T63" fmla="*/ 0 h 48"/>
              <a:gd name="T64" fmla="*/ 2147483646 w 38"/>
              <a:gd name="T65" fmla="*/ 2147483646 h 48"/>
              <a:gd name="T66" fmla="*/ 2147483646 w 38"/>
              <a:gd name="T67" fmla="*/ 2147483646 h 48"/>
              <a:gd name="T68" fmla="*/ 2147483646 w 38"/>
              <a:gd name="T69" fmla="*/ 2147483646 h 48"/>
              <a:gd name="T70" fmla="*/ 2147483646 w 38"/>
              <a:gd name="T71" fmla="*/ 2147483646 h 48"/>
              <a:gd name="T72" fmla="*/ 2147483646 w 38"/>
              <a:gd name="T73" fmla="*/ 2147483646 h 48"/>
              <a:gd name="T74" fmla="*/ 0 w 38"/>
              <a:gd name="T75" fmla="*/ 2147483646 h 48"/>
              <a:gd name="T76" fmla="*/ 2147483646 w 38"/>
              <a:gd name="T77" fmla="*/ 2147483646 h 48"/>
              <a:gd name="T78" fmla="*/ 2147483646 w 38"/>
              <a:gd name="T79" fmla="*/ 2147483646 h 48"/>
              <a:gd name="T80" fmla="*/ 2147483646 w 38"/>
              <a:gd name="T81" fmla="*/ 2147483646 h 48"/>
              <a:gd name="T82" fmla="*/ 2147483646 w 38"/>
              <a:gd name="T83" fmla="*/ 2147483646 h 48"/>
              <a:gd name="T84" fmla="*/ 2147483646 w 38"/>
              <a:gd name="T85" fmla="*/ 2147483646 h 48"/>
              <a:gd name="T86" fmla="*/ 2147483646 w 38"/>
              <a:gd name="T87" fmla="*/ 2147483646 h 48"/>
              <a:gd name="T88" fmla="*/ 2147483646 w 38"/>
              <a:gd name="T89" fmla="*/ 2147483646 h 48"/>
              <a:gd name="T90" fmla="*/ 0 w 38"/>
              <a:gd name="T91" fmla="*/ 2147483646 h 4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8" h="48">
                <a:moveTo>
                  <a:pt x="38" y="8"/>
                </a:moveTo>
                <a:lnTo>
                  <a:pt x="38" y="7"/>
                </a:lnTo>
                <a:lnTo>
                  <a:pt x="37" y="6"/>
                </a:lnTo>
                <a:lnTo>
                  <a:pt x="37" y="3"/>
                </a:lnTo>
                <a:lnTo>
                  <a:pt x="37" y="2"/>
                </a:lnTo>
                <a:lnTo>
                  <a:pt x="37" y="1"/>
                </a:lnTo>
                <a:lnTo>
                  <a:pt x="34" y="0"/>
                </a:lnTo>
                <a:lnTo>
                  <a:pt x="32" y="0"/>
                </a:lnTo>
                <a:lnTo>
                  <a:pt x="32" y="1"/>
                </a:lnTo>
                <a:lnTo>
                  <a:pt x="33" y="2"/>
                </a:lnTo>
                <a:lnTo>
                  <a:pt x="33" y="3"/>
                </a:lnTo>
                <a:lnTo>
                  <a:pt x="33" y="6"/>
                </a:lnTo>
                <a:lnTo>
                  <a:pt x="33" y="7"/>
                </a:lnTo>
                <a:lnTo>
                  <a:pt x="34" y="8"/>
                </a:lnTo>
                <a:lnTo>
                  <a:pt x="34" y="9"/>
                </a:lnTo>
                <a:lnTo>
                  <a:pt x="34" y="12"/>
                </a:lnTo>
                <a:lnTo>
                  <a:pt x="37" y="13"/>
                </a:lnTo>
                <a:lnTo>
                  <a:pt x="37" y="14"/>
                </a:lnTo>
                <a:lnTo>
                  <a:pt x="38" y="15"/>
                </a:lnTo>
                <a:lnTo>
                  <a:pt x="38" y="16"/>
                </a:lnTo>
                <a:lnTo>
                  <a:pt x="38" y="19"/>
                </a:lnTo>
                <a:lnTo>
                  <a:pt x="30" y="16"/>
                </a:lnTo>
                <a:lnTo>
                  <a:pt x="30" y="15"/>
                </a:lnTo>
                <a:lnTo>
                  <a:pt x="30" y="14"/>
                </a:lnTo>
                <a:lnTo>
                  <a:pt x="26" y="14"/>
                </a:lnTo>
                <a:lnTo>
                  <a:pt x="25" y="14"/>
                </a:lnTo>
                <a:lnTo>
                  <a:pt x="25" y="13"/>
                </a:lnTo>
                <a:lnTo>
                  <a:pt x="24" y="13"/>
                </a:lnTo>
                <a:lnTo>
                  <a:pt x="22" y="13"/>
                </a:lnTo>
                <a:lnTo>
                  <a:pt x="20" y="13"/>
                </a:lnTo>
                <a:lnTo>
                  <a:pt x="20" y="14"/>
                </a:lnTo>
                <a:lnTo>
                  <a:pt x="22" y="21"/>
                </a:lnTo>
                <a:lnTo>
                  <a:pt x="22" y="22"/>
                </a:lnTo>
                <a:lnTo>
                  <a:pt x="22" y="21"/>
                </a:lnTo>
                <a:lnTo>
                  <a:pt x="24" y="21"/>
                </a:lnTo>
                <a:lnTo>
                  <a:pt x="25" y="21"/>
                </a:lnTo>
                <a:lnTo>
                  <a:pt x="25" y="20"/>
                </a:lnTo>
                <a:lnTo>
                  <a:pt x="26" y="20"/>
                </a:lnTo>
                <a:lnTo>
                  <a:pt x="26" y="19"/>
                </a:lnTo>
                <a:lnTo>
                  <a:pt x="30" y="19"/>
                </a:lnTo>
                <a:lnTo>
                  <a:pt x="30" y="16"/>
                </a:lnTo>
                <a:lnTo>
                  <a:pt x="20" y="14"/>
                </a:lnTo>
                <a:lnTo>
                  <a:pt x="22" y="22"/>
                </a:lnTo>
                <a:lnTo>
                  <a:pt x="20" y="33"/>
                </a:lnTo>
                <a:lnTo>
                  <a:pt x="20" y="34"/>
                </a:lnTo>
                <a:lnTo>
                  <a:pt x="20" y="35"/>
                </a:lnTo>
                <a:lnTo>
                  <a:pt x="22" y="38"/>
                </a:lnTo>
                <a:lnTo>
                  <a:pt x="22" y="39"/>
                </a:lnTo>
                <a:lnTo>
                  <a:pt x="24" y="39"/>
                </a:lnTo>
                <a:lnTo>
                  <a:pt x="24" y="40"/>
                </a:lnTo>
                <a:lnTo>
                  <a:pt x="25" y="42"/>
                </a:lnTo>
                <a:lnTo>
                  <a:pt x="25" y="44"/>
                </a:lnTo>
                <a:lnTo>
                  <a:pt x="26" y="45"/>
                </a:lnTo>
                <a:lnTo>
                  <a:pt x="30" y="46"/>
                </a:lnTo>
                <a:lnTo>
                  <a:pt x="30" y="47"/>
                </a:lnTo>
                <a:lnTo>
                  <a:pt x="31" y="48"/>
                </a:lnTo>
                <a:lnTo>
                  <a:pt x="25" y="48"/>
                </a:lnTo>
                <a:lnTo>
                  <a:pt x="24" y="47"/>
                </a:lnTo>
                <a:lnTo>
                  <a:pt x="24" y="46"/>
                </a:lnTo>
                <a:lnTo>
                  <a:pt x="22" y="45"/>
                </a:lnTo>
                <a:lnTo>
                  <a:pt x="22" y="44"/>
                </a:lnTo>
                <a:lnTo>
                  <a:pt x="20" y="44"/>
                </a:lnTo>
                <a:lnTo>
                  <a:pt x="20" y="42"/>
                </a:lnTo>
                <a:lnTo>
                  <a:pt x="19" y="40"/>
                </a:lnTo>
                <a:lnTo>
                  <a:pt x="19" y="39"/>
                </a:lnTo>
                <a:lnTo>
                  <a:pt x="18" y="38"/>
                </a:lnTo>
                <a:lnTo>
                  <a:pt x="18" y="35"/>
                </a:lnTo>
                <a:lnTo>
                  <a:pt x="16" y="34"/>
                </a:lnTo>
                <a:lnTo>
                  <a:pt x="16" y="33"/>
                </a:lnTo>
                <a:lnTo>
                  <a:pt x="16" y="32"/>
                </a:lnTo>
                <a:lnTo>
                  <a:pt x="12" y="33"/>
                </a:lnTo>
                <a:lnTo>
                  <a:pt x="12" y="34"/>
                </a:lnTo>
                <a:lnTo>
                  <a:pt x="14" y="35"/>
                </a:lnTo>
                <a:lnTo>
                  <a:pt x="14" y="38"/>
                </a:lnTo>
                <a:lnTo>
                  <a:pt x="16" y="39"/>
                </a:lnTo>
                <a:lnTo>
                  <a:pt x="16" y="40"/>
                </a:lnTo>
                <a:lnTo>
                  <a:pt x="18" y="40"/>
                </a:lnTo>
                <a:lnTo>
                  <a:pt x="18" y="42"/>
                </a:lnTo>
                <a:lnTo>
                  <a:pt x="18" y="44"/>
                </a:lnTo>
                <a:lnTo>
                  <a:pt x="19" y="44"/>
                </a:lnTo>
                <a:lnTo>
                  <a:pt x="19" y="45"/>
                </a:lnTo>
                <a:lnTo>
                  <a:pt x="10" y="32"/>
                </a:lnTo>
                <a:lnTo>
                  <a:pt x="16" y="25"/>
                </a:lnTo>
                <a:lnTo>
                  <a:pt x="16" y="21"/>
                </a:lnTo>
                <a:lnTo>
                  <a:pt x="14" y="16"/>
                </a:lnTo>
                <a:lnTo>
                  <a:pt x="14" y="15"/>
                </a:lnTo>
                <a:lnTo>
                  <a:pt x="12" y="16"/>
                </a:lnTo>
                <a:lnTo>
                  <a:pt x="18" y="14"/>
                </a:lnTo>
                <a:lnTo>
                  <a:pt x="12" y="19"/>
                </a:lnTo>
                <a:lnTo>
                  <a:pt x="9" y="8"/>
                </a:lnTo>
                <a:lnTo>
                  <a:pt x="9" y="7"/>
                </a:lnTo>
                <a:lnTo>
                  <a:pt x="8" y="6"/>
                </a:lnTo>
                <a:lnTo>
                  <a:pt x="8" y="3"/>
                </a:lnTo>
                <a:lnTo>
                  <a:pt x="8" y="2"/>
                </a:lnTo>
                <a:lnTo>
                  <a:pt x="8" y="1"/>
                </a:lnTo>
                <a:lnTo>
                  <a:pt x="6" y="0"/>
                </a:lnTo>
                <a:lnTo>
                  <a:pt x="3" y="1"/>
                </a:lnTo>
                <a:lnTo>
                  <a:pt x="3" y="2"/>
                </a:lnTo>
                <a:lnTo>
                  <a:pt x="4" y="3"/>
                </a:lnTo>
                <a:lnTo>
                  <a:pt x="4" y="6"/>
                </a:lnTo>
                <a:lnTo>
                  <a:pt x="4" y="7"/>
                </a:lnTo>
                <a:lnTo>
                  <a:pt x="4" y="9"/>
                </a:lnTo>
                <a:lnTo>
                  <a:pt x="6" y="12"/>
                </a:lnTo>
                <a:lnTo>
                  <a:pt x="6" y="13"/>
                </a:lnTo>
                <a:lnTo>
                  <a:pt x="6" y="14"/>
                </a:lnTo>
                <a:lnTo>
                  <a:pt x="3" y="14"/>
                </a:lnTo>
                <a:lnTo>
                  <a:pt x="3" y="13"/>
                </a:lnTo>
                <a:lnTo>
                  <a:pt x="3" y="12"/>
                </a:lnTo>
                <a:lnTo>
                  <a:pt x="1" y="9"/>
                </a:lnTo>
                <a:lnTo>
                  <a:pt x="1" y="8"/>
                </a:lnTo>
                <a:lnTo>
                  <a:pt x="1" y="7"/>
                </a:lnTo>
                <a:lnTo>
                  <a:pt x="1" y="6"/>
                </a:lnTo>
                <a:lnTo>
                  <a:pt x="0" y="3"/>
                </a:lnTo>
                <a:lnTo>
                  <a:pt x="0" y="2"/>
                </a:lnTo>
                <a:lnTo>
                  <a:pt x="0" y="1"/>
                </a:lnTo>
                <a:lnTo>
                  <a:pt x="0" y="2"/>
                </a:lnTo>
                <a:lnTo>
                  <a:pt x="4" y="19"/>
                </a:lnTo>
                <a:lnTo>
                  <a:pt x="4" y="16"/>
                </a:lnTo>
                <a:lnTo>
                  <a:pt x="3" y="15"/>
                </a:lnTo>
                <a:lnTo>
                  <a:pt x="3" y="14"/>
                </a:lnTo>
                <a:lnTo>
                  <a:pt x="3" y="13"/>
                </a:lnTo>
                <a:lnTo>
                  <a:pt x="6" y="14"/>
                </a:lnTo>
                <a:lnTo>
                  <a:pt x="8" y="15"/>
                </a:lnTo>
                <a:lnTo>
                  <a:pt x="8" y="16"/>
                </a:lnTo>
                <a:lnTo>
                  <a:pt x="8" y="19"/>
                </a:lnTo>
                <a:lnTo>
                  <a:pt x="9" y="20"/>
                </a:lnTo>
                <a:lnTo>
                  <a:pt x="10" y="21"/>
                </a:lnTo>
                <a:lnTo>
                  <a:pt x="9" y="21"/>
                </a:lnTo>
                <a:lnTo>
                  <a:pt x="9" y="20"/>
                </a:lnTo>
                <a:lnTo>
                  <a:pt x="9" y="19"/>
                </a:lnTo>
                <a:lnTo>
                  <a:pt x="9" y="16"/>
                </a:lnTo>
                <a:lnTo>
                  <a:pt x="10" y="15"/>
                </a:lnTo>
                <a:lnTo>
                  <a:pt x="10" y="14"/>
                </a:lnTo>
                <a:lnTo>
                  <a:pt x="10" y="13"/>
                </a:lnTo>
                <a:lnTo>
                  <a:pt x="9" y="12"/>
                </a:lnTo>
                <a:lnTo>
                  <a:pt x="9" y="8"/>
                </a:lnTo>
                <a:lnTo>
                  <a:pt x="1" y="8"/>
                </a:lnTo>
                <a:lnTo>
                  <a:pt x="0" y="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89" name="Freeform 444"/>
          <p:cNvSpPr>
            <a:spLocks/>
          </p:cNvSpPr>
          <p:nvPr/>
        </p:nvSpPr>
        <p:spPr bwMode="auto">
          <a:xfrm>
            <a:off x="6089650" y="2614613"/>
            <a:ext cx="19050" cy="17462"/>
          </a:xfrm>
          <a:custGeom>
            <a:avLst/>
            <a:gdLst>
              <a:gd name="T0" fmla="*/ 0 w 38"/>
              <a:gd name="T1" fmla="*/ 2147483646 h 33"/>
              <a:gd name="T2" fmla="*/ 2147483646 w 38"/>
              <a:gd name="T3" fmla="*/ 2147483646 h 33"/>
              <a:gd name="T4" fmla="*/ 2147483646 w 38"/>
              <a:gd name="T5" fmla="*/ 2147483646 h 33"/>
              <a:gd name="T6" fmla="*/ 2147483646 w 38"/>
              <a:gd name="T7" fmla="*/ 2147483646 h 33"/>
              <a:gd name="T8" fmla="*/ 2147483646 w 38"/>
              <a:gd name="T9" fmla="*/ 2147483646 h 33"/>
              <a:gd name="T10" fmla="*/ 2147483646 w 38"/>
              <a:gd name="T11" fmla="*/ 2147483646 h 33"/>
              <a:gd name="T12" fmla="*/ 2147483646 w 38"/>
              <a:gd name="T13" fmla="*/ 2147483646 h 33"/>
              <a:gd name="T14" fmla="*/ 2147483646 w 38"/>
              <a:gd name="T15" fmla="*/ 2147483646 h 33"/>
              <a:gd name="T16" fmla="*/ 2147483646 w 38"/>
              <a:gd name="T17" fmla="*/ 2147483646 h 33"/>
              <a:gd name="T18" fmla="*/ 2147483646 w 38"/>
              <a:gd name="T19" fmla="*/ 2147483646 h 33"/>
              <a:gd name="T20" fmla="*/ 0 w 38"/>
              <a:gd name="T21" fmla="*/ 2147483646 h 33"/>
              <a:gd name="T22" fmla="*/ 2147483646 w 38"/>
              <a:gd name="T23" fmla="*/ 2147483646 h 33"/>
              <a:gd name="T24" fmla="*/ 2147483646 w 38"/>
              <a:gd name="T25" fmla="*/ 0 h 33"/>
              <a:gd name="T26" fmla="*/ 2147483646 w 38"/>
              <a:gd name="T27" fmla="*/ 2147483646 h 33"/>
              <a:gd name="T28" fmla="*/ 2147483646 w 38"/>
              <a:gd name="T29" fmla="*/ 2147483646 h 33"/>
              <a:gd name="T30" fmla="*/ 2147483646 w 38"/>
              <a:gd name="T31" fmla="*/ 2147483646 h 33"/>
              <a:gd name="T32" fmla="*/ 2147483646 w 38"/>
              <a:gd name="T33" fmla="*/ 2147483646 h 33"/>
              <a:gd name="T34" fmla="*/ 2147483646 w 38"/>
              <a:gd name="T35" fmla="*/ 2147483646 h 33"/>
              <a:gd name="T36" fmla="*/ 2147483646 w 38"/>
              <a:gd name="T37" fmla="*/ 2147483646 h 33"/>
              <a:gd name="T38" fmla="*/ 2147483646 w 38"/>
              <a:gd name="T39" fmla="*/ 2147483646 h 33"/>
              <a:gd name="T40" fmla="*/ 2147483646 w 38"/>
              <a:gd name="T41" fmla="*/ 2147483646 h 33"/>
              <a:gd name="T42" fmla="*/ 2147483646 w 38"/>
              <a:gd name="T43" fmla="*/ 2147483646 h 33"/>
              <a:gd name="T44" fmla="*/ 2147483646 w 38"/>
              <a:gd name="T45" fmla="*/ 2147483646 h 33"/>
              <a:gd name="T46" fmla="*/ 2147483646 w 38"/>
              <a:gd name="T47" fmla="*/ 2147483646 h 33"/>
              <a:gd name="T48" fmla="*/ 2147483646 w 38"/>
              <a:gd name="T49" fmla="*/ 2147483646 h 33"/>
              <a:gd name="T50" fmla="*/ 2147483646 w 38"/>
              <a:gd name="T51" fmla="*/ 2147483646 h 33"/>
              <a:gd name="T52" fmla="*/ 2147483646 w 38"/>
              <a:gd name="T53" fmla="*/ 2147483646 h 33"/>
              <a:gd name="T54" fmla="*/ 2147483646 w 38"/>
              <a:gd name="T55" fmla="*/ 2147483646 h 33"/>
              <a:gd name="T56" fmla="*/ 2147483646 w 38"/>
              <a:gd name="T57" fmla="*/ 2147483646 h 33"/>
              <a:gd name="T58" fmla="*/ 2147483646 w 38"/>
              <a:gd name="T59" fmla="*/ 2147483646 h 33"/>
              <a:gd name="T60" fmla="*/ 2147483646 w 38"/>
              <a:gd name="T61" fmla="*/ 2147483646 h 33"/>
              <a:gd name="T62" fmla="*/ 2147483646 w 38"/>
              <a:gd name="T63" fmla="*/ 2147483646 h 33"/>
              <a:gd name="T64" fmla="*/ 2147483646 w 38"/>
              <a:gd name="T65" fmla="*/ 2147483646 h 33"/>
              <a:gd name="T66" fmla="*/ 2147483646 w 38"/>
              <a:gd name="T67" fmla="*/ 2147483646 h 33"/>
              <a:gd name="T68" fmla="*/ 2147483646 w 38"/>
              <a:gd name="T69" fmla="*/ 2147483646 h 33"/>
              <a:gd name="T70" fmla="*/ 2147483646 w 38"/>
              <a:gd name="T71" fmla="*/ 2147483646 h 33"/>
              <a:gd name="T72" fmla="*/ 2147483646 w 38"/>
              <a:gd name="T73" fmla="*/ 2147483646 h 33"/>
              <a:gd name="T74" fmla="*/ 2147483646 w 38"/>
              <a:gd name="T75" fmla="*/ 2147483646 h 33"/>
              <a:gd name="T76" fmla="*/ 2147483646 w 38"/>
              <a:gd name="T77" fmla="*/ 2147483646 h 33"/>
              <a:gd name="T78" fmla="*/ 2147483646 w 38"/>
              <a:gd name="T79" fmla="*/ 2147483646 h 33"/>
              <a:gd name="T80" fmla="*/ 2147483646 w 38"/>
              <a:gd name="T81" fmla="*/ 2147483646 h 33"/>
              <a:gd name="T82" fmla="*/ 2147483646 w 38"/>
              <a:gd name="T83" fmla="*/ 2147483646 h 33"/>
              <a:gd name="T84" fmla="*/ 2147483646 w 38"/>
              <a:gd name="T85" fmla="*/ 2147483646 h 33"/>
              <a:gd name="T86" fmla="*/ 2147483646 w 38"/>
              <a:gd name="T87" fmla="*/ 2147483646 h 33"/>
              <a:gd name="T88" fmla="*/ 2147483646 w 38"/>
              <a:gd name="T89" fmla="*/ 2147483646 h 33"/>
              <a:gd name="T90" fmla="*/ 2147483646 w 38"/>
              <a:gd name="T91" fmla="*/ 2147483646 h 33"/>
              <a:gd name="T92" fmla="*/ 2147483646 w 38"/>
              <a:gd name="T93" fmla="*/ 2147483646 h 33"/>
              <a:gd name="T94" fmla="*/ 2147483646 w 38"/>
              <a:gd name="T95" fmla="*/ 0 h 33"/>
              <a:gd name="T96" fmla="*/ 2147483646 w 38"/>
              <a:gd name="T97" fmla="*/ 2147483646 h 33"/>
              <a:gd name="T98" fmla="*/ 2147483646 w 38"/>
              <a:gd name="T99" fmla="*/ 2147483646 h 33"/>
              <a:gd name="T100" fmla="*/ 2147483646 w 38"/>
              <a:gd name="T101" fmla="*/ 2147483646 h 33"/>
              <a:gd name="T102" fmla="*/ 2147483646 w 38"/>
              <a:gd name="T103" fmla="*/ 2147483646 h 33"/>
              <a:gd name="T104" fmla="*/ 2147483646 w 38"/>
              <a:gd name="T105" fmla="*/ 2147483646 h 33"/>
              <a:gd name="T106" fmla="*/ 2147483646 w 38"/>
              <a:gd name="T107" fmla="*/ 2147483646 h 33"/>
              <a:gd name="T108" fmla="*/ 2147483646 w 38"/>
              <a:gd name="T109" fmla="*/ 2147483646 h 33"/>
              <a:gd name="T110" fmla="*/ 2147483646 w 38"/>
              <a:gd name="T111" fmla="*/ 2147483646 h 33"/>
              <a:gd name="T112" fmla="*/ 2147483646 w 38"/>
              <a:gd name="T113" fmla="*/ 2147483646 h 33"/>
              <a:gd name="T114" fmla="*/ 2147483646 w 38"/>
              <a:gd name="T115" fmla="*/ 2147483646 h 33"/>
              <a:gd name="T116" fmla="*/ 2147483646 w 38"/>
              <a:gd name="T117" fmla="*/ 2147483646 h 33"/>
              <a:gd name="T118" fmla="*/ 2147483646 w 38"/>
              <a:gd name="T119" fmla="*/ 2147483646 h 33"/>
              <a:gd name="T120" fmla="*/ 2147483646 w 38"/>
              <a:gd name="T121" fmla="*/ 2147483646 h 3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38" h="33">
                <a:moveTo>
                  <a:pt x="0" y="1"/>
                </a:moveTo>
                <a:lnTo>
                  <a:pt x="0" y="4"/>
                </a:lnTo>
                <a:lnTo>
                  <a:pt x="0" y="5"/>
                </a:lnTo>
                <a:lnTo>
                  <a:pt x="2" y="5"/>
                </a:lnTo>
                <a:lnTo>
                  <a:pt x="2" y="6"/>
                </a:lnTo>
                <a:lnTo>
                  <a:pt x="2" y="7"/>
                </a:lnTo>
                <a:lnTo>
                  <a:pt x="4" y="8"/>
                </a:lnTo>
                <a:lnTo>
                  <a:pt x="4" y="10"/>
                </a:lnTo>
                <a:lnTo>
                  <a:pt x="4" y="11"/>
                </a:lnTo>
                <a:lnTo>
                  <a:pt x="5" y="11"/>
                </a:lnTo>
                <a:lnTo>
                  <a:pt x="5" y="12"/>
                </a:lnTo>
                <a:lnTo>
                  <a:pt x="6" y="11"/>
                </a:lnTo>
                <a:lnTo>
                  <a:pt x="6" y="10"/>
                </a:lnTo>
                <a:lnTo>
                  <a:pt x="6" y="8"/>
                </a:lnTo>
                <a:lnTo>
                  <a:pt x="8" y="10"/>
                </a:lnTo>
                <a:lnTo>
                  <a:pt x="8" y="12"/>
                </a:lnTo>
                <a:lnTo>
                  <a:pt x="6" y="11"/>
                </a:lnTo>
                <a:lnTo>
                  <a:pt x="5" y="12"/>
                </a:lnTo>
                <a:lnTo>
                  <a:pt x="5" y="13"/>
                </a:lnTo>
                <a:lnTo>
                  <a:pt x="6" y="16"/>
                </a:lnTo>
                <a:lnTo>
                  <a:pt x="6" y="17"/>
                </a:lnTo>
                <a:lnTo>
                  <a:pt x="0" y="4"/>
                </a:lnTo>
                <a:lnTo>
                  <a:pt x="8" y="4"/>
                </a:lnTo>
                <a:lnTo>
                  <a:pt x="8" y="5"/>
                </a:lnTo>
                <a:lnTo>
                  <a:pt x="8" y="1"/>
                </a:lnTo>
                <a:lnTo>
                  <a:pt x="6" y="0"/>
                </a:lnTo>
                <a:lnTo>
                  <a:pt x="10" y="0"/>
                </a:lnTo>
                <a:lnTo>
                  <a:pt x="8" y="5"/>
                </a:lnTo>
                <a:lnTo>
                  <a:pt x="8" y="4"/>
                </a:lnTo>
                <a:lnTo>
                  <a:pt x="10" y="1"/>
                </a:lnTo>
                <a:lnTo>
                  <a:pt x="8" y="5"/>
                </a:lnTo>
                <a:lnTo>
                  <a:pt x="8" y="4"/>
                </a:lnTo>
                <a:lnTo>
                  <a:pt x="10" y="1"/>
                </a:lnTo>
                <a:lnTo>
                  <a:pt x="8" y="4"/>
                </a:lnTo>
                <a:lnTo>
                  <a:pt x="8" y="5"/>
                </a:lnTo>
                <a:lnTo>
                  <a:pt x="10" y="4"/>
                </a:lnTo>
                <a:lnTo>
                  <a:pt x="10" y="1"/>
                </a:lnTo>
                <a:lnTo>
                  <a:pt x="8" y="1"/>
                </a:lnTo>
                <a:lnTo>
                  <a:pt x="8" y="4"/>
                </a:lnTo>
                <a:lnTo>
                  <a:pt x="10" y="1"/>
                </a:lnTo>
                <a:lnTo>
                  <a:pt x="10" y="4"/>
                </a:lnTo>
                <a:lnTo>
                  <a:pt x="8" y="4"/>
                </a:lnTo>
                <a:lnTo>
                  <a:pt x="8" y="5"/>
                </a:lnTo>
                <a:lnTo>
                  <a:pt x="8" y="1"/>
                </a:lnTo>
                <a:lnTo>
                  <a:pt x="10" y="4"/>
                </a:lnTo>
                <a:lnTo>
                  <a:pt x="8" y="1"/>
                </a:lnTo>
                <a:lnTo>
                  <a:pt x="8" y="5"/>
                </a:lnTo>
                <a:lnTo>
                  <a:pt x="10" y="4"/>
                </a:lnTo>
                <a:lnTo>
                  <a:pt x="8" y="1"/>
                </a:lnTo>
                <a:lnTo>
                  <a:pt x="8" y="5"/>
                </a:lnTo>
                <a:lnTo>
                  <a:pt x="10" y="5"/>
                </a:lnTo>
                <a:lnTo>
                  <a:pt x="10" y="4"/>
                </a:lnTo>
                <a:lnTo>
                  <a:pt x="10" y="5"/>
                </a:lnTo>
                <a:lnTo>
                  <a:pt x="8" y="5"/>
                </a:lnTo>
                <a:lnTo>
                  <a:pt x="6" y="6"/>
                </a:lnTo>
                <a:lnTo>
                  <a:pt x="6" y="7"/>
                </a:lnTo>
                <a:lnTo>
                  <a:pt x="6" y="8"/>
                </a:lnTo>
                <a:lnTo>
                  <a:pt x="5" y="6"/>
                </a:lnTo>
                <a:lnTo>
                  <a:pt x="5" y="1"/>
                </a:lnTo>
                <a:lnTo>
                  <a:pt x="8" y="5"/>
                </a:lnTo>
                <a:lnTo>
                  <a:pt x="10" y="5"/>
                </a:lnTo>
                <a:lnTo>
                  <a:pt x="12" y="6"/>
                </a:lnTo>
                <a:lnTo>
                  <a:pt x="8" y="10"/>
                </a:lnTo>
                <a:lnTo>
                  <a:pt x="10" y="10"/>
                </a:lnTo>
                <a:lnTo>
                  <a:pt x="8" y="12"/>
                </a:lnTo>
                <a:lnTo>
                  <a:pt x="8" y="13"/>
                </a:lnTo>
                <a:lnTo>
                  <a:pt x="10" y="16"/>
                </a:lnTo>
                <a:lnTo>
                  <a:pt x="10" y="17"/>
                </a:lnTo>
                <a:lnTo>
                  <a:pt x="12" y="17"/>
                </a:lnTo>
                <a:lnTo>
                  <a:pt x="6" y="17"/>
                </a:lnTo>
                <a:lnTo>
                  <a:pt x="6" y="16"/>
                </a:lnTo>
                <a:lnTo>
                  <a:pt x="6" y="17"/>
                </a:lnTo>
                <a:lnTo>
                  <a:pt x="8" y="18"/>
                </a:lnTo>
                <a:lnTo>
                  <a:pt x="10" y="10"/>
                </a:lnTo>
                <a:lnTo>
                  <a:pt x="12" y="6"/>
                </a:lnTo>
                <a:lnTo>
                  <a:pt x="10" y="5"/>
                </a:lnTo>
                <a:lnTo>
                  <a:pt x="8" y="5"/>
                </a:lnTo>
                <a:lnTo>
                  <a:pt x="8" y="1"/>
                </a:lnTo>
                <a:lnTo>
                  <a:pt x="6" y="1"/>
                </a:lnTo>
                <a:lnTo>
                  <a:pt x="5" y="1"/>
                </a:lnTo>
                <a:lnTo>
                  <a:pt x="6" y="1"/>
                </a:lnTo>
                <a:lnTo>
                  <a:pt x="8" y="1"/>
                </a:lnTo>
                <a:lnTo>
                  <a:pt x="8" y="5"/>
                </a:lnTo>
                <a:lnTo>
                  <a:pt x="10" y="10"/>
                </a:lnTo>
                <a:lnTo>
                  <a:pt x="12" y="10"/>
                </a:lnTo>
                <a:lnTo>
                  <a:pt x="12" y="11"/>
                </a:lnTo>
                <a:lnTo>
                  <a:pt x="12" y="12"/>
                </a:lnTo>
                <a:lnTo>
                  <a:pt x="14" y="12"/>
                </a:lnTo>
                <a:lnTo>
                  <a:pt x="14" y="13"/>
                </a:lnTo>
                <a:lnTo>
                  <a:pt x="15" y="16"/>
                </a:lnTo>
                <a:lnTo>
                  <a:pt x="15" y="17"/>
                </a:lnTo>
                <a:lnTo>
                  <a:pt x="10" y="10"/>
                </a:lnTo>
                <a:lnTo>
                  <a:pt x="12" y="4"/>
                </a:lnTo>
                <a:lnTo>
                  <a:pt x="12" y="1"/>
                </a:lnTo>
                <a:lnTo>
                  <a:pt x="14" y="1"/>
                </a:lnTo>
                <a:lnTo>
                  <a:pt x="14" y="0"/>
                </a:lnTo>
                <a:lnTo>
                  <a:pt x="12" y="0"/>
                </a:lnTo>
                <a:lnTo>
                  <a:pt x="12" y="4"/>
                </a:lnTo>
                <a:lnTo>
                  <a:pt x="12" y="5"/>
                </a:lnTo>
                <a:lnTo>
                  <a:pt x="12" y="6"/>
                </a:lnTo>
                <a:lnTo>
                  <a:pt x="12" y="5"/>
                </a:lnTo>
                <a:lnTo>
                  <a:pt x="12" y="4"/>
                </a:lnTo>
                <a:lnTo>
                  <a:pt x="12" y="6"/>
                </a:lnTo>
                <a:lnTo>
                  <a:pt x="18" y="7"/>
                </a:lnTo>
                <a:lnTo>
                  <a:pt x="12" y="10"/>
                </a:lnTo>
                <a:lnTo>
                  <a:pt x="15" y="17"/>
                </a:lnTo>
                <a:lnTo>
                  <a:pt x="16" y="18"/>
                </a:lnTo>
                <a:lnTo>
                  <a:pt x="16" y="27"/>
                </a:lnTo>
                <a:lnTo>
                  <a:pt x="15" y="25"/>
                </a:lnTo>
                <a:lnTo>
                  <a:pt x="15" y="30"/>
                </a:lnTo>
                <a:lnTo>
                  <a:pt x="16" y="31"/>
                </a:lnTo>
                <a:lnTo>
                  <a:pt x="16" y="32"/>
                </a:lnTo>
                <a:lnTo>
                  <a:pt x="18" y="32"/>
                </a:lnTo>
                <a:lnTo>
                  <a:pt x="18" y="33"/>
                </a:lnTo>
                <a:lnTo>
                  <a:pt x="34" y="33"/>
                </a:lnTo>
                <a:lnTo>
                  <a:pt x="34" y="32"/>
                </a:lnTo>
                <a:lnTo>
                  <a:pt x="35" y="32"/>
                </a:lnTo>
                <a:lnTo>
                  <a:pt x="36" y="32"/>
                </a:lnTo>
                <a:lnTo>
                  <a:pt x="36" y="31"/>
                </a:lnTo>
                <a:lnTo>
                  <a:pt x="38" y="31"/>
                </a:lnTo>
                <a:lnTo>
                  <a:pt x="36" y="31"/>
                </a:lnTo>
                <a:lnTo>
                  <a:pt x="35" y="32"/>
                </a:lnTo>
                <a:lnTo>
                  <a:pt x="34" y="3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90" name="Freeform 445"/>
          <p:cNvSpPr>
            <a:spLocks/>
          </p:cNvSpPr>
          <p:nvPr/>
        </p:nvSpPr>
        <p:spPr bwMode="auto">
          <a:xfrm>
            <a:off x="6107113" y="2611438"/>
            <a:ext cx="3175" cy="9525"/>
          </a:xfrm>
          <a:custGeom>
            <a:avLst/>
            <a:gdLst>
              <a:gd name="T0" fmla="*/ 2147483646 w 7"/>
              <a:gd name="T1" fmla="*/ 2147483646 h 18"/>
              <a:gd name="T2" fmla="*/ 2147483646 w 7"/>
              <a:gd name="T3" fmla="*/ 2147483646 h 18"/>
              <a:gd name="T4" fmla="*/ 2147483646 w 7"/>
              <a:gd name="T5" fmla="*/ 2147483646 h 18"/>
              <a:gd name="T6" fmla="*/ 2147483646 w 7"/>
              <a:gd name="T7" fmla="*/ 2147483646 h 18"/>
              <a:gd name="T8" fmla="*/ 2147483646 w 7"/>
              <a:gd name="T9" fmla="*/ 2147483646 h 18"/>
              <a:gd name="T10" fmla="*/ 2147483646 w 7"/>
              <a:gd name="T11" fmla="*/ 2147483646 h 18"/>
              <a:gd name="T12" fmla="*/ 2147483646 w 7"/>
              <a:gd name="T13" fmla="*/ 2147483646 h 18"/>
              <a:gd name="T14" fmla="*/ 2147483646 w 7"/>
              <a:gd name="T15" fmla="*/ 2147483646 h 18"/>
              <a:gd name="T16" fmla="*/ 2147483646 w 7"/>
              <a:gd name="T17" fmla="*/ 2147483646 h 18"/>
              <a:gd name="T18" fmla="*/ 2147483646 w 7"/>
              <a:gd name="T19" fmla="*/ 2147483646 h 18"/>
              <a:gd name="T20" fmla="*/ 2147483646 w 7"/>
              <a:gd name="T21" fmla="*/ 2147483646 h 18"/>
              <a:gd name="T22" fmla="*/ 2147483646 w 7"/>
              <a:gd name="T23" fmla="*/ 2147483646 h 18"/>
              <a:gd name="T24" fmla="*/ 2147483646 w 7"/>
              <a:gd name="T25" fmla="*/ 2147483646 h 18"/>
              <a:gd name="T26" fmla="*/ 2147483646 w 7"/>
              <a:gd name="T27" fmla="*/ 2147483646 h 18"/>
              <a:gd name="T28" fmla="*/ 0 w 7"/>
              <a:gd name="T29" fmla="*/ 0 h 18"/>
              <a:gd name="T30" fmla="*/ 2147483646 w 7"/>
              <a:gd name="T31" fmla="*/ 2147483646 h 18"/>
              <a:gd name="T32" fmla="*/ 2147483646 w 7"/>
              <a:gd name="T33" fmla="*/ 2147483646 h 18"/>
              <a:gd name="T34" fmla="*/ 2147483646 w 7"/>
              <a:gd name="T35" fmla="*/ 2147483646 h 1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" h="18">
                <a:moveTo>
                  <a:pt x="4" y="17"/>
                </a:moveTo>
                <a:lnTo>
                  <a:pt x="4" y="16"/>
                </a:lnTo>
                <a:lnTo>
                  <a:pt x="2" y="14"/>
                </a:lnTo>
                <a:lnTo>
                  <a:pt x="2" y="13"/>
                </a:lnTo>
                <a:lnTo>
                  <a:pt x="1" y="12"/>
                </a:lnTo>
                <a:lnTo>
                  <a:pt x="1" y="11"/>
                </a:lnTo>
                <a:lnTo>
                  <a:pt x="1" y="12"/>
                </a:lnTo>
                <a:lnTo>
                  <a:pt x="4" y="11"/>
                </a:lnTo>
                <a:lnTo>
                  <a:pt x="4" y="10"/>
                </a:lnTo>
                <a:lnTo>
                  <a:pt x="4" y="7"/>
                </a:lnTo>
                <a:lnTo>
                  <a:pt x="2" y="6"/>
                </a:lnTo>
                <a:lnTo>
                  <a:pt x="2" y="5"/>
                </a:lnTo>
                <a:lnTo>
                  <a:pt x="1" y="4"/>
                </a:lnTo>
                <a:lnTo>
                  <a:pt x="1" y="3"/>
                </a:lnTo>
                <a:lnTo>
                  <a:pt x="0" y="0"/>
                </a:lnTo>
                <a:lnTo>
                  <a:pt x="2" y="6"/>
                </a:lnTo>
                <a:lnTo>
                  <a:pt x="4" y="17"/>
                </a:lnTo>
                <a:lnTo>
                  <a:pt x="7" y="1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91" name="Freeform 446"/>
          <p:cNvSpPr>
            <a:spLocks/>
          </p:cNvSpPr>
          <p:nvPr/>
        </p:nvSpPr>
        <p:spPr bwMode="auto">
          <a:xfrm>
            <a:off x="6122988" y="2613025"/>
            <a:ext cx="1587" cy="4763"/>
          </a:xfrm>
          <a:custGeom>
            <a:avLst/>
            <a:gdLst>
              <a:gd name="T0" fmla="*/ 0 w 1587"/>
              <a:gd name="T1" fmla="*/ 2147483646 h 9"/>
              <a:gd name="T2" fmla="*/ 0 w 1587"/>
              <a:gd name="T3" fmla="*/ 2147483646 h 9"/>
              <a:gd name="T4" fmla="*/ 0 w 1587"/>
              <a:gd name="T5" fmla="*/ 2147483646 h 9"/>
              <a:gd name="T6" fmla="*/ 0 w 1587"/>
              <a:gd name="T7" fmla="*/ 0 h 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87" h="9">
                <a:moveTo>
                  <a:pt x="0" y="9"/>
                </a:moveTo>
                <a:lnTo>
                  <a:pt x="0" y="8"/>
                </a:ln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92" name="Freeform 447"/>
          <p:cNvSpPr>
            <a:spLocks/>
          </p:cNvSpPr>
          <p:nvPr/>
        </p:nvSpPr>
        <p:spPr bwMode="auto">
          <a:xfrm>
            <a:off x="6103938" y="2605088"/>
            <a:ext cx="12700" cy="1587"/>
          </a:xfrm>
          <a:custGeom>
            <a:avLst/>
            <a:gdLst>
              <a:gd name="T0" fmla="*/ 2147483646 w 23"/>
              <a:gd name="T1" fmla="*/ 2147483646 h 1"/>
              <a:gd name="T2" fmla="*/ 2147483646 w 23"/>
              <a:gd name="T3" fmla="*/ 0 h 1"/>
              <a:gd name="T4" fmla="*/ 2147483646 w 23"/>
              <a:gd name="T5" fmla="*/ 0 h 1"/>
              <a:gd name="T6" fmla="*/ 2147483646 w 23"/>
              <a:gd name="T7" fmla="*/ 2147483646 h 1"/>
              <a:gd name="T8" fmla="*/ 2147483646 w 23"/>
              <a:gd name="T9" fmla="*/ 2147483646 h 1"/>
              <a:gd name="T10" fmla="*/ 2147483646 w 23"/>
              <a:gd name="T11" fmla="*/ 0 h 1"/>
              <a:gd name="T12" fmla="*/ 0 w 23"/>
              <a:gd name="T13" fmla="*/ 0 h 1"/>
              <a:gd name="T14" fmla="*/ 0 w 23"/>
              <a:gd name="T15" fmla="*/ 2147483646 h 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3" h="1">
                <a:moveTo>
                  <a:pt x="23" y="1"/>
                </a:moveTo>
                <a:lnTo>
                  <a:pt x="23" y="0"/>
                </a:lnTo>
                <a:lnTo>
                  <a:pt x="17" y="0"/>
                </a:lnTo>
                <a:lnTo>
                  <a:pt x="19" y="1"/>
                </a:lnTo>
                <a:lnTo>
                  <a:pt x="2" y="1"/>
                </a:ln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93" name="Freeform 448"/>
          <p:cNvSpPr>
            <a:spLocks/>
          </p:cNvSpPr>
          <p:nvPr/>
        </p:nvSpPr>
        <p:spPr bwMode="auto">
          <a:xfrm>
            <a:off x="6084888" y="2597150"/>
            <a:ext cx="4762" cy="9525"/>
          </a:xfrm>
          <a:custGeom>
            <a:avLst/>
            <a:gdLst>
              <a:gd name="T0" fmla="*/ 2147483646 w 11"/>
              <a:gd name="T1" fmla="*/ 2147483646 h 18"/>
              <a:gd name="T2" fmla="*/ 2147483646 w 11"/>
              <a:gd name="T3" fmla="*/ 2147483646 h 18"/>
              <a:gd name="T4" fmla="*/ 2147483646 w 11"/>
              <a:gd name="T5" fmla="*/ 2147483646 h 18"/>
              <a:gd name="T6" fmla="*/ 2147483646 w 11"/>
              <a:gd name="T7" fmla="*/ 2147483646 h 18"/>
              <a:gd name="T8" fmla="*/ 2147483646 w 11"/>
              <a:gd name="T9" fmla="*/ 2147483646 h 18"/>
              <a:gd name="T10" fmla="*/ 2147483646 w 11"/>
              <a:gd name="T11" fmla="*/ 2147483646 h 18"/>
              <a:gd name="T12" fmla="*/ 2147483646 w 11"/>
              <a:gd name="T13" fmla="*/ 2147483646 h 18"/>
              <a:gd name="T14" fmla="*/ 2147483646 w 11"/>
              <a:gd name="T15" fmla="*/ 2147483646 h 18"/>
              <a:gd name="T16" fmla="*/ 2147483646 w 11"/>
              <a:gd name="T17" fmla="*/ 2147483646 h 18"/>
              <a:gd name="T18" fmla="*/ 2147483646 w 11"/>
              <a:gd name="T19" fmla="*/ 2147483646 h 18"/>
              <a:gd name="T20" fmla="*/ 0 w 11"/>
              <a:gd name="T21" fmla="*/ 0 h 1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1" h="18">
                <a:moveTo>
                  <a:pt x="11" y="16"/>
                </a:moveTo>
                <a:lnTo>
                  <a:pt x="11" y="13"/>
                </a:lnTo>
                <a:lnTo>
                  <a:pt x="8" y="15"/>
                </a:lnTo>
                <a:lnTo>
                  <a:pt x="6" y="13"/>
                </a:lnTo>
                <a:lnTo>
                  <a:pt x="8" y="15"/>
                </a:lnTo>
                <a:lnTo>
                  <a:pt x="8" y="17"/>
                </a:lnTo>
                <a:lnTo>
                  <a:pt x="5" y="17"/>
                </a:lnTo>
                <a:lnTo>
                  <a:pt x="5" y="16"/>
                </a:lnTo>
                <a:lnTo>
                  <a:pt x="2" y="15"/>
                </a:lnTo>
                <a:lnTo>
                  <a:pt x="5" y="18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94" name="Freeform 449"/>
          <p:cNvSpPr>
            <a:spLocks/>
          </p:cNvSpPr>
          <p:nvPr/>
        </p:nvSpPr>
        <p:spPr bwMode="auto">
          <a:xfrm>
            <a:off x="6096000" y="2613025"/>
            <a:ext cx="1588" cy="1588"/>
          </a:xfrm>
          <a:custGeom>
            <a:avLst/>
            <a:gdLst>
              <a:gd name="T0" fmla="*/ 0 w 2"/>
              <a:gd name="T1" fmla="*/ 0 h 1588"/>
              <a:gd name="T2" fmla="*/ 2147483646 w 2"/>
              <a:gd name="T3" fmla="*/ 0 h 1588"/>
              <a:gd name="T4" fmla="*/ 2147483646 w 2"/>
              <a:gd name="T5" fmla="*/ 0 h 1588"/>
              <a:gd name="T6" fmla="*/ 2147483646 w 2"/>
              <a:gd name="T7" fmla="*/ 0 h 158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" h="1588">
                <a:moveTo>
                  <a:pt x="0" y="0"/>
                </a:moveTo>
                <a:lnTo>
                  <a:pt x="1" y="0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95" name="Freeform 450"/>
          <p:cNvSpPr>
            <a:spLocks/>
          </p:cNvSpPr>
          <p:nvPr/>
        </p:nvSpPr>
        <p:spPr bwMode="auto">
          <a:xfrm>
            <a:off x="6119813" y="2628900"/>
            <a:ext cx="3175" cy="1588"/>
          </a:xfrm>
          <a:custGeom>
            <a:avLst/>
            <a:gdLst>
              <a:gd name="T0" fmla="*/ 0 w 5"/>
              <a:gd name="T1" fmla="*/ 0 h 3"/>
              <a:gd name="T2" fmla="*/ 2147483646 w 5"/>
              <a:gd name="T3" fmla="*/ 0 h 3"/>
              <a:gd name="T4" fmla="*/ 2147483646 w 5"/>
              <a:gd name="T5" fmla="*/ 2147483646 h 3"/>
              <a:gd name="T6" fmla="*/ 2147483646 w 5"/>
              <a:gd name="T7" fmla="*/ 2147483646 h 3"/>
              <a:gd name="T8" fmla="*/ 2147483646 w 5"/>
              <a:gd name="T9" fmla="*/ 2147483646 h 3"/>
              <a:gd name="T10" fmla="*/ 2147483646 w 5"/>
              <a:gd name="T11" fmla="*/ 2147483646 h 3"/>
              <a:gd name="T12" fmla="*/ 2147483646 w 5"/>
              <a:gd name="T13" fmla="*/ 2147483646 h 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" h="3">
                <a:moveTo>
                  <a:pt x="0" y="0"/>
                </a:moveTo>
                <a:lnTo>
                  <a:pt x="1" y="0"/>
                </a:lnTo>
                <a:lnTo>
                  <a:pt x="1" y="1"/>
                </a:lnTo>
                <a:lnTo>
                  <a:pt x="4" y="1"/>
                </a:lnTo>
                <a:lnTo>
                  <a:pt x="4" y="2"/>
                </a:lnTo>
                <a:lnTo>
                  <a:pt x="5" y="2"/>
                </a:lnTo>
                <a:lnTo>
                  <a:pt x="5" y="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96" name="Freeform 451"/>
          <p:cNvSpPr>
            <a:spLocks/>
          </p:cNvSpPr>
          <p:nvPr/>
        </p:nvSpPr>
        <p:spPr bwMode="auto">
          <a:xfrm>
            <a:off x="6135688" y="2632075"/>
            <a:ext cx="14287" cy="4763"/>
          </a:xfrm>
          <a:custGeom>
            <a:avLst/>
            <a:gdLst>
              <a:gd name="T0" fmla="*/ 2147483646 w 29"/>
              <a:gd name="T1" fmla="*/ 2147483646 h 11"/>
              <a:gd name="T2" fmla="*/ 2147483646 w 29"/>
              <a:gd name="T3" fmla="*/ 2147483646 h 11"/>
              <a:gd name="T4" fmla="*/ 2147483646 w 29"/>
              <a:gd name="T5" fmla="*/ 2147483646 h 11"/>
              <a:gd name="T6" fmla="*/ 2147483646 w 29"/>
              <a:gd name="T7" fmla="*/ 2147483646 h 11"/>
              <a:gd name="T8" fmla="*/ 2147483646 w 29"/>
              <a:gd name="T9" fmla="*/ 2147483646 h 11"/>
              <a:gd name="T10" fmla="*/ 2147483646 w 29"/>
              <a:gd name="T11" fmla="*/ 2147483646 h 11"/>
              <a:gd name="T12" fmla="*/ 2147483646 w 29"/>
              <a:gd name="T13" fmla="*/ 2147483646 h 11"/>
              <a:gd name="T14" fmla="*/ 2147483646 w 29"/>
              <a:gd name="T15" fmla="*/ 2147483646 h 11"/>
              <a:gd name="T16" fmla="*/ 2147483646 w 29"/>
              <a:gd name="T17" fmla="*/ 2147483646 h 11"/>
              <a:gd name="T18" fmla="*/ 2147483646 w 29"/>
              <a:gd name="T19" fmla="*/ 2147483646 h 11"/>
              <a:gd name="T20" fmla="*/ 2147483646 w 29"/>
              <a:gd name="T21" fmla="*/ 2147483646 h 11"/>
              <a:gd name="T22" fmla="*/ 2147483646 w 29"/>
              <a:gd name="T23" fmla="*/ 2147483646 h 11"/>
              <a:gd name="T24" fmla="*/ 2147483646 w 29"/>
              <a:gd name="T25" fmla="*/ 2147483646 h 11"/>
              <a:gd name="T26" fmla="*/ 2147483646 w 29"/>
              <a:gd name="T27" fmla="*/ 2147483646 h 11"/>
              <a:gd name="T28" fmla="*/ 2147483646 w 29"/>
              <a:gd name="T29" fmla="*/ 2147483646 h 11"/>
              <a:gd name="T30" fmla="*/ 2147483646 w 29"/>
              <a:gd name="T31" fmla="*/ 2147483646 h 11"/>
              <a:gd name="T32" fmla="*/ 2147483646 w 29"/>
              <a:gd name="T33" fmla="*/ 2147483646 h 11"/>
              <a:gd name="T34" fmla="*/ 2147483646 w 29"/>
              <a:gd name="T35" fmla="*/ 2147483646 h 11"/>
              <a:gd name="T36" fmla="*/ 2147483646 w 29"/>
              <a:gd name="T37" fmla="*/ 0 h 11"/>
              <a:gd name="T38" fmla="*/ 2147483646 w 29"/>
              <a:gd name="T39" fmla="*/ 0 h 11"/>
              <a:gd name="T40" fmla="*/ 2147483646 w 29"/>
              <a:gd name="T41" fmla="*/ 0 h 11"/>
              <a:gd name="T42" fmla="*/ 2147483646 w 29"/>
              <a:gd name="T43" fmla="*/ 2147483646 h 11"/>
              <a:gd name="T44" fmla="*/ 2147483646 w 29"/>
              <a:gd name="T45" fmla="*/ 2147483646 h 11"/>
              <a:gd name="T46" fmla="*/ 2147483646 w 29"/>
              <a:gd name="T47" fmla="*/ 2147483646 h 11"/>
              <a:gd name="T48" fmla="*/ 2147483646 w 29"/>
              <a:gd name="T49" fmla="*/ 2147483646 h 11"/>
              <a:gd name="T50" fmla="*/ 2147483646 w 29"/>
              <a:gd name="T51" fmla="*/ 2147483646 h 11"/>
              <a:gd name="T52" fmla="*/ 2147483646 w 29"/>
              <a:gd name="T53" fmla="*/ 2147483646 h 11"/>
              <a:gd name="T54" fmla="*/ 2147483646 w 29"/>
              <a:gd name="T55" fmla="*/ 2147483646 h 11"/>
              <a:gd name="T56" fmla="*/ 2147483646 w 29"/>
              <a:gd name="T57" fmla="*/ 2147483646 h 11"/>
              <a:gd name="T58" fmla="*/ 2147483646 w 29"/>
              <a:gd name="T59" fmla="*/ 2147483646 h 11"/>
              <a:gd name="T60" fmla="*/ 2147483646 w 29"/>
              <a:gd name="T61" fmla="*/ 2147483646 h 11"/>
              <a:gd name="T62" fmla="*/ 2147483646 w 29"/>
              <a:gd name="T63" fmla="*/ 2147483646 h 11"/>
              <a:gd name="T64" fmla="*/ 2147483646 w 29"/>
              <a:gd name="T65" fmla="*/ 2147483646 h 11"/>
              <a:gd name="T66" fmla="*/ 2147483646 w 29"/>
              <a:gd name="T67" fmla="*/ 2147483646 h 11"/>
              <a:gd name="T68" fmla="*/ 2147483646 w 29"/>
              <a:gd name="T69" fmla="*/ 2147483646 h 11"/>
              <a:gd name="T70" fmla="*/ 2147483646 w 29"/>
              <a:gd name="T71" fmla="*/ 2147483646 h 11"/>
              <a:gd name="T72" fmla="*/ 2147483646 w 29"/>
              <a:gd name="T73" fmla="*/ 2147483646 h 11"/>
              <a:gd name="T74" fmla="*/ 2147483646 w 29"/>
              <a:gd name="T75" fmla="*/ 2147483646 h 11"/>
              <a:gd name="T76" fmla="*/ 2147483646 w 29"/>
              <a:gd name="T77" fmla="*/ 2147483646 h 11"/>
              <a:gd name="T78" fmla="*/ 2147483646 w 29"/>
              <a:gd name="T79" fmla="*/ 2147483646 h 11"/>
              <a:gd name="T80" fmla="*/ 2147483646 w 29"/>
              <a:gd name="T81" fmla="*/ 0 h 1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29" h="11">
                <a:moveTo>
                  <a:pt x="0" y="6"/>
                </a:moveTo>
                <a:lnTo>
                  <a:pt x="1" y="6"/>
                </a:lnTo>
                <a:lnTo>
                  <a:pt x="2" y="6"/>
                </a:lnTo>
                <a:lnTo>
                  <a:pt x="6" y="5"/>
                </a:lnTo>
                <a:lnTo>
                  <a:pt x="7" y="5"/>
                </a:lnTo>
                <a:lnTo>
                  <a:pt x="8" y="5"/>
                </a:lnTo>
                <a:lnTo>
                  <a:pt x="9" y="5"/>
                </a:lnTo>
                <a:lnTo>
                  <a:pt x="12" y="5"/>
                </a:lnTo>
                <a:lnTo>
                  <a:pt x="13" y="5"/>
                </a:lnTo>
                <a:lnTo>
                  <a:pt x="12" y="7"/>
                </a:lnTo>
                <a:lnTo>
                  <a:pt x="9" y="7"/>
                </a:lnTo>
                <a:lnTo>
                  <a:pt x="8" y="7"/>
                </a:lnTo>
                <a:lnTo>
                  <a:pt x="7" y="7"/>
                </a:lnTo>
                <a:lnTo>
                  <a:pt x="6" y="9"/>
                </a:lnTo>
                <a:lnTo>
                  <a:pt x="2" y="9"/>
                </a:lnTo>
                <a:lnTo>
                  <a:pt x="1" y="9"/>
                </a:lnTo>
                <a:lnTo>
                  <a:pt x="0" y="9"/>
                </a:lnTo>
                <a:lnTo>
                  <a:pt x="1" y="9"/>
                </a:lnTo>
                <a:lnTo>
                  <a:pt x="6" y="9"/>
                </a:lnTo>
                <a:lnTo>
                  <a:pt x="8" y="7"/>
                </a:lnTo>
                <a:lnTo>
                  <a:pt x="13" y="9"/>
                </a:lnTo>
                <a:lnTo>
                  <a:pt x="14" y="9"/>
                </a:lnTo>
                <a:lnTo>
                  <a:pt x="16" y="9"/>
                </a:lnTo>
                <a:lnTo>
                  <a:pt x="14" y="9"/>
                </a:lnTo>
                <a:lnTo>
                  <a:pt x="13" y="9"/>
                </a:lnTo>
                <a:lnTo>
                  <a:pt x="13" y="7"/>
                </a:lnTo>
                <a:lnTo>
                  <a:pt x="12" y="7"/>
                </a:lnTo>
                <a:lnTo>
                  <a:pt x="13" y="7"/>
                </a:lnTo>
                <a:lnTo>
                  <a:pt x="13" y="6"/>
                </a:lnTo>
                <a:lnTo>
                  <a:pt x="14" y="6"/>
                </a:lnTo>
                <a:lnTo>
                  <a:pt x="16" y="6"/>
                </a:lnTo>
                <a:lnTo>
                  <a:pt x="17" y="5"/>
                </a:lnTo>
                <a:lnTo>
                  <a:pt x="20" y="5"/>
                </a:lnTo>
                <a:lnTo>
                  <a:pt x="22" y="3"/>
                </a:lnTo>
                <a:lnTo>
                  <a:pt x="23" y="3"/>
                </a:lnTo>
                <a:lnTo>
                  <a:pt x="24" y="2"/>
                </a:lnTo>
                <a:lnTo>
                  <a:pt x="25" y="2"/>
                </a:lnTo>
                <a:lnTo>
                  <a:pt x="25" y="0"/>
                </a:lnTo>
                <a:lnTo>
                  <a:pt x="28" y="0"/>
                </a:lnTo>
                <a:lnTo>
                  <a:pt x="29" y="0"/>
                </a:lnTo>
                <a:lnTo>
                  <a:pt x="29" y="2"/>
                </a:lnTo>
                <a:lnTo>
                  <a:pt x="29" y="0"/>
                </a:lnTo>
                <a:lnTo>
                  <a:pt x="29" y="2"/>
                </a:lnTo>
                <a:lnTo>
                  <a:pt x="28" y="3"/>
                </a:lnTo>
                <a:lnTo>
                  <a:pt x="29" y="2"/>
                </a:lnTo>
                <a:lnTo>
                  <a:pt x="28" y="3"/>
                </a:lnTo>
                <a:lnTo>
                  <a:pt x="25" y="3"/>
                </a:lnTo>
                <a:lnTo>
                  <a:pt x="28" y="3"/>
                </a:lnTo>
                <a:lnTo>
                  <a:pt x="25" y="3"/>
                </a:lnTo>
                <a:lnTo>
                  <a:pt x="25" y="5"/>
                </a:lnTo>
                <a:lnTo>
                  <a:pt x="24" y="6"/>
                </a:lnTo>
                <a:lnTo>
                  <a:pt x="24" y="5"/>
                </a:lnTo>
                <a:lnTo>
                  <a:pt x="25" y="3"/>
                </a:lnTo>
                <a:lnTo>
                  <a:pt x="23" y="6"/>
                </a:lnTo>
                <a:lnTo>
                  <a:pt x="23" y="7"/>
                </a:lnTo>
                <a:lnTo>
                  <a:pt x="22" y="7"/>
                </a:lnTo>
                <a:lnTo>
                  <a:pt x="23" y="6"/>
                </a:lnTo>
                <a:lnTo>
                  <a:pt x="22" y="7"/>
                </a:lnTo>
                <a:lnTo>
                  <a:pt x="20" y="9"/>
                </a:lnTo>
                <a:lnTo>
                  <a:pt x="22" y="7"/>
                </a:lnTo>
                <a:lnTo>
                  <a:pt x="20" y="9"/>
                </a:lnTo>
                <a:lnTo>
                  <a:pt x="17" y="10"/>
                </a:lnTo>
                <a:lnTo>
                  <a:pt x="17" y="9"/>
                </a:lnTo>
                <a:lnTo>
                  <a:pt x="16" y="9"/>
                </a:lnTo>
                <a:lnTo>
                  <a:pt x="14" y="9"/>
                </a:lnTo>
                <a:lnTo>
                  <a:pt x="14" y="10"/>
                </a:lnTo>
                <a:lnTo>
                  <a:pt x="13" y="10"/>
                </a:lnTo>
                <a:lnTo>
                  <a:pt x="13" y="11"/>
                </a:lnTo>
                <a:lnTo>
                  <a:pt x="9" y="11"/>
                </a:lnTo>
                <a:lnTo>
                  <a:pt x="13" y="11"/>
                </a:lnTo>
                <a:lnTo>
                  <a:pt x="13" y="10"/>
                </a:lnTo>
                <a:lnTo>
                  <a:pt x="14" y="10"/>
                </a:lnTo>
                <a:lnTo>
                  <a:pt x="14" y="9"/>
                </a:lnTo>
                <a:lnTo>
                  <a:pt x="14" y="3"/>
                </a:lnTo>
                <a:lnTo>
                  <a:pt x="13" y="3"/>
                </a:lnTo>
                <a:lnTo>
                  <a:pt x="13" y="5"/>
                </a:lnTo>
                <a:lnTo>
                  <a:pt x="14" y="3"/>
                </a:lnTo>
                <a:lnTo>
                  <a:pt x="16" y="3"/>
                </a:lnTo>
                <a:lnTo>
                  <a:pt x="17" y="2"/>
                </a:lnTo>
                <a:lnTo>
                  <a:pt x="20" y="2"/>
                </a:lnTo>
                <a:lnTo>
                  <a:pt x="22" y="0"/>
                </a:lnTo>
                <a:lnTo>
                  <a:pt x="23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97" name="Freeform 452"/>
          <p:cNvSpPr>
            <a:spLocks/>
          </p:cNvSpPr>
          <p:nvPr/>
        </p:nvSpPr>
        <p:spPr bwMode="auto">
          <a:xfrm>
            <a:off x="6122988" y="2632075"/>
            <a:ext cx="20637" cy="11113"/>
          </a:xfrm>
          <a:custGeom>
            <a:avLst/>
            <a:gdLst>
              <a:gd name="T0" fmla="*/ 2147483646 w 41"/>
              <a:gd name="T1" fmla="*/ 2147483646 h 23"/>
              <a:gd name="T2" fmla="*/ 2147483646 w 41"/>
              <a:gd name="T3" fmla="*/ 2147483646 h 23"/>
              <a:gd name="T4" fmla="*/ 2147483646 w 41"/>
              <a:gd name="T5" fmla="*/ 2147483646 h 23"/>
              <a:gd name="T6" fmla="*/ 2147483646 w 41"/>
              <a:gd name="T7" fmla="*/ 2147483646 h 23"/>
              <a:gd name="T8" fmla="*/ 2147483646 w 41"/>
              <a:gd name="T9" fmla="*/ 0 h 23"/>
              <a:gd name="T10" fmla="*/ 2147483646 w 41"/>
              <a:gd name="T11" fmla="*/ 2147483646 h 23"/>
              <a:gd name="T12" fmla="*/ 2147483646 w 41"/>
              <a:gd name="T13" fmla="*/ 2147483646 h 23"/>
              <a:gd name="T14" fmla="*/ 2147483646 w 41"/>
              <a:gd name="T15" fmla="*/ 2147483646 h 23"/>
              <a:gd name="T16" fmla="*/ 2147483646 w 41"/>
              <a:gd name="T17" fmla="*/ 2147483646 h 23"/>
              <a:gd name="T18" fmla="*/ 2147483646 w 41"/>
              <a:gd name="T19" fmla="*/ 2147483646 h 23"/>
              <a:gd name="T20" fmla="*/ 2147483646 w 41"/>
              <a:gd name="T21" fmla="*/ 2147483646 h 23"/>
              <a:gd name="T22" fmla="*/ 2147483646 w 41"/>
              <a:gd name="T23" fmla="*/ 2147483646 h 23"/>
              <a:gd name="T24" fmla="*/ 2147483646 w 41"/>
              <a:gd name="T25" fmla="*/ 2147483646 h 23"/>
              <a:gd name="T26" fmla="*/ 2147483646 w 41"/>
              <a:gd name="T27" fmla="*/ 2147483646 h 23"/>
              <a:gd name="T28" fmla="*/ 2147483646 w 41"/>
              <a:gd name="T29" fmla="*/ 2147483646 h 23"/>
              <a:gd name="T30" fmla="*/ 2147483646 w 41"/>
              <a:gd name="T31" fmla="*/ 2147483646 h 23"/>
              <a:gd name="T32" fmla="*/ 2147483646 w 41"/>
              <a:gd name="T33" fmla="*/ 2147483646 h 23"/>
              <a:gd name="T34" fmla="*/ 2147483646 w 41"/>
              <a:gd name="T35" fmla="*/ 2147483646 h 23"/>
              <a:gd name="T36" fmla="*/ 2147483646 w 41"/>
              <a:gd name="T37" fmla="*/ 2147483646 h 23"/>
              <a:gd name="T38" fmla="*/ 2147483646 w 41"/>
              <a:gd name="T39" fmla="*/ 2147483646 h 23"/>
              <a:gd name="T40" fmla="*/ 2147483646 w 41"/>
              <a:gd name="T41" fmla="*/ 2147483646 h 23"/>
              <a:gd name="T42" fmla="*/ 2147483646 w 41"/>
              <a:gd name="T43" fmla="*/ 2147483646 h 23"/>
              <a:gd name="T44" fmla="*/ 2147483646 w 41"/>
              <a:gd name="T45" fmla="*/ 2147483646 h 23"/>
              <a:gd name="T46" fmla="*/ 2147483646 w 41"/>
              <a:gd name="T47" fmla="*/ 2147483646 h 23"/>
              <a:gd name="T48" fmla="*/ 2147483646 w 41"/>
              <a:gd name="T49" fmla="*/ 2147483646 h 23"/>
              <a:gd name="T50" fmla="*/ 2147483646 w 41"/>
              <a:gd name="T51" fmla="*/ 2147483646 h 23"/>
              <a:gd name="T52" fmla="*/ 2147483646 w 41"/>
              <a:gd name="T53" fmla="*/ 2147483646 h 23"/>
              <a:gd name="T54" fmla="*/ 2147483646 w 41"/>
              <a:gd name="T55" fmla="*/ 2147483646 h 23"/>
              <a:gd name="T56" fmla="*/ 0 w 41"/>
              <a:gd name="T57" fmla="*/ 2147483646 h 23"/>
              <a:gd name="T58" fmla="*/ 2147483646 w 41"/>
              <a:gd name="T59" fmla="*/ 2147483646 h 23"/>
              <a:gd name="T60" fmla="*/ 2147483646 w 41"/>
              <a:gd name="T61" fmla="*/ 2147483646 h 23"/>
              <a:gd name="T62" fmla="*/ 2147483646 w 41"/>
              <a:gd name="T63" fmla="*/ 2147483646 h 23"/>
              <a:gd name="T64" fmla="*/ 2147483646 w 41"/>
              <a:gd name="T65" fmla="*/ 2147483646 h 23"/>
              <a:gd name="T66" fmla="*/ 2147483646 w 41"/>
              <a:gd name="T67" fmla="*/ 2147483646 h 23"/>
              <a:gd name="T68" fmla="*/ 2147483646 w 41"/>
              <a:gd name="T69" fmla="*/ 2147483646 h 23"/>
              <a:gd name="T70" fmla="*/ 0 w 41"/>
              <a:gd name="T71" fmla="*/ 2147483646 h 23"/>
              <a:gd name="T72" fmla="*/ 2147483646 w 41"/>
              <a:gd name="T73" fmla="*/ 2147483646 h 23"/>
              <a:gd name="T74" fmla="*/ 2147483646 w 41"/>
              <a:gd name="T75" fmla="*/ 2147483646 h 23"/>
              <a:gd name="T76" fmla="*/ 2147483646 w 41"/>
              <a:gd name="T77" fmla="*/ 2147483646 h 23"/>
              <a:gd name="T78" fmla="*/ 2147483646 w 41"/>
              <a:gd name="T79" fmla="*/ 2147483646 h 23"/>
              <a:gd name="T80" fmla="*/ 2147483646 w 41"/>
              <a:gd name="T81" fmla="*/ 2147483646 h 23"/>
              <a:gd name="T82" fmla="*/ 2147483646 w 41"/>
              <a:gd name="T83" fmla="*/ 2147483646 h 23"/>
              <a:gd name="T84" fmla="*/ 2147483646 w 41"/>
              <a:gd name="T85" fmla="*/ 2147483646 h 23"/>
              <a:gd name="T86" fmla="*/ 2147483646 w 41"/>
              <a:gd name="T87" fmla="*/ 2147483646 h 23"/>
              <a:gd name="T88" fmla="*/ 2147483646 w 41"/>
              <a:gd name="T89" fmla="*/ 2147483646 h 2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41" h="23">
                <a:moveTo>
                  <a:pt x="24" y="6"/>
                </a:moveTo>
                <a:lnTo>
                  <a:pt x="23" y="6"/>
                </a:lnTo>
                <a:lnTo>
                  <a:pt x="21" y="6"/>
                </a:lnTo>
                <a:lnTo>
                  <a:pt x="21" y="5"/>
                </a:lnTo>
                <a:lnTo>
                  <a:pt x="19" y="5"/>
                </a:lnTo>
                <a:lnTo>
                  <a:pt x="18" y="5"/>
                </a:lnTo>
                <a:lnTo>
                  <a:pt x="17" y="5"/>
                </a:lnTo>
                <a:lnTo>
                  <a:pt x="14" y="5"/>
                </a:lnTo>
                <a:lnTo>
                  <a:pt x="12" y="5"/>
                </a:lnTo>
                <a:lnTo>
                  <a:pt x="12" y="3"/>
                </a:lnTo>
                <a:lnTo>
                  <a:pt x="11" y="3"/>
                </a:lnTo>
                <a:lnTo>
                  <a:pt x="9" y="3"/>
                </a:lnTo>
                <a:lnTo>
                  <a:pt x="8" y="2"/>
                </a:lnTo>
                <a:lnTo>
                  <a:pt x="7" y="2"/>
                </a:lnTo>
                <a:lnTo>
                  <a:pt x="5" y="0"/>
                </a:lnTo>
                <a:lnTo>
                  <a:pt x="5" y="5"/>
                </a:lnTo>
                <a:lnTo>
                  <a:pt x="3" y="5"/>
                </a:lnTo>
                <a:lnTo>
                  <a:pt x="3" y="3"/>
                </a:lnTo>
                <a:lnTo>
                  <a:pt x="1" y="3"/>
                </a:lnTo>
                <a:lnTo>
                  <a:pt x="0" y="3"/>
                </a:lnTo>
                <a:lnTo>
                  <a:pt x="5" y="5"/>
                </a:lnTo>
                <a:lnTo>
                  <a:pt x="7" y="6"/>
                </a:lnTo>
                <a:lnTo>
                  <a:pt x="8" y="6"/>
                </a:lnTo>
                <a:lnTo>
                  <a:pt x="9" y="6"/>
                </a:lnTo>
                <a:lnTo>
                  <a:pt x="11" y="7"/>
                </a:lnTo>
                <a:lnTo>
                  <a:pt x="12" y="7"/>
                </a:lnTo>
                <a:lnTo>
                  <a:pt x="14" y="7"/>
                </a:lnTo>
                <a:lnTo>
                  <a:pt x="17" y="7"/>
                </a:lnTo>
                <a:lnTo>
                  <a:pt x="17" y="9"/>
                </a:lnTo>
                <a:lnTo>
                  <a:pt x="18" y="9"/>
                </a:lnTo>
                <a:lnTo>
                  <a:pt x="19" y="9"/>
                </a:lnTo>
                <a:lnTo>
                  <a:pt x="21" y="9"/>
                </a:lnTo>
                <a:lnTo>
                  <a:pt x="23" y="9"/>
                </a:lnTo>
                <a:lnTo>
                  <a:pt x="24" y="9"/>
                </a:lnTo>
                <a:lnTo>
                  <a:pt x="31" y="12"/>
                </a:lnTo>
                <a:lnTo>
                  <a:pt x="32" y="12"/>
                </a:lnTo>
                <a:lnTo>
                  <a:pt x="32" y="11"/>
                </a:lnTo>
                <a:lnTo>
                  <a:pt x="33" y="11"/>
                </a:lnTo>
                <a:lnTo>
                  <a:pt x="36" y="10"/>
                </a:lnTo>
                <a:lnTo>
                  <a:pt x="37" y="10"/>
                </a:lnTo>
                <a:lnTo>
                  <a:pt x="36" y="10"/>
                </a:lnTo>
                <a:lnTo>
                  <a:pt x="33" y="11"/>
                </a:lnTo>
                <a:lnTo>
                  <a:pt x="32" y="11"/>
                </a:lnTo>
                <a:lnTo>
                  <a:pt x="32" y="12"/>
                </a:lnTo>
                <a:lnTo>
                  <a:pt x="31" y="12"/>
                </a:lnTo>
                <a:lnTo>
                  <a:pt x="31" y="15"/>
                </a:lnTo>
                <a:lnTo>
                  <a:pt x="31" y="17"/>
                </a:lnTo>
                <a:lnTo>
                  <a:pt x="32" y="17"/>
                </a:lnTo>
                <a:lnTo>
                  <a:pt x="33" y="15"/>
                </a:lnTo>
                <a:lnTo>
                  <a:pt x="36" y="15"/>
                </a:lnTo>
                <a:lnTo>
                  <a:pt x="37" y="12"/>
                </a:lnTo>
                <a:lnTo>
                  <a:pt x="38" y="12"/>
                </a:lnTo>
                <a:lnTo>
                  <a:pt x="38" y="11"/>
                </a:lnTo>
                <a:lnTo>
                  <a:pt x="40" y="10"/>
                </a:lnTo>
                <a:lnTo>
                  <a:pt x="41" y="10"/>
                </a:lnTo>
                <a:lnTo>
                  <a:pt x="40" y="11"/>
                </a:lnTo>
                <a:lnTo>
                  <a:pt x="38" y="11"/>
                </a:lnTo>
                <a:lnTo>
                  <a:pt x="38" y="12"/>
                </a:lnTo>
                <a:lnTo>
                  <a:pt x="37" y="12"/>
                </a:lnTo>
                <a:lnTo>
                  <a:pt x="36" y="12"/>
                </a:lnTo>
                <a:lnTo>
                  <a:pt x="33" y="15"/>
                </a:lnTo>
                <a:lnTo>
                  <a:pt x="32" y="17"/>
                </a:lnTo>
                <a:lnTo>
                  <a:pt x="37" y="11"/>
                </a:lnTo>
                <a:lnTo>
                  <a:pt x="37" y="10"/>
                </a:lnTo>
                <a:lnTo>
                  <a:pt x="37" y="9"/>
                </a:lnTo>
                <a:lnTo>
                  <a:pt x="37" y="10"/>
                </a:lnTo>
                <a:lnTo>
                  <a:pt x="32" y="17"/>
                </a:lnTo>
                <a:lnTo>
                  <a:pt x="31" y="17"/>
                </a:lnTo>
                <a:lnTo>
                  <a:pt x="30" y="18"/>
                </a:lnTo>
                <a:lnTo>
                  <a:pt x="26" y="18"/>
                </a:lnTo>
                <a:lnTo>
                  <a:pt x="25" y="19"/>
                </a:lnTo>
                <a:lnTo>
                  <a:pt x="31" y="15"/>
                </a:lnTo>
                <a:lnTo>
                  <a:pt x="25" y="19"/>
                </a:lnTo>
                <a:lnTo>
                  <a:pt x="24" y="19"/>
                </a:lnTo>
                <a:lnTo>
                  <a:pt x="25" y="19"/>
                </a:lnTo>
                <a:lnTo>
                  <a:pt x="19" y="20"/>
                </a:lnTo>
                <a:lnTo>
                  <a:pt x="18" y="20"/>
                </a:lnTo>
                <a:lnTo>
                  <a:pt x="17" y="20"/>
                </a:lnTo>
                <a:lnTo>
                  <a:pt x="17" y="22"/>
                </a:lnTo>
                <a:lnTo>
                  <a:pt x="18" y="22"/>
                </a:lnTo>
                <a:lnTo>
                  <a:pt x="19" y="20"/>
                </a:lnTo>
                <a:lnTo>
                  <a:pt x="8" y="22"/>
                </a:lnTo>
                <a:lnTo>
                  <a:pt x="7" y="22"/>
                </a:lnTo>
                <a:lnTo>
                  <a:pt x="5" y="22"/>
                </a:lnTo>
                <a:lnTo>
                  <a:pt x="3" y="22"/>
                </a:lnTo>
                <a:lnTo>
                  <a:pt x="1" y="22"/>
                </a:lnTo>
                <a:lnTo>
                  <a:pt x="0" y="22"/>
                </a:lnTo>
                <a:lnTo>
                  <a:pt x="1" y="23"/>
                </a:lnTo>
                <a:lnTo>
                  <a:pt x="3" y="23"/>
                </a:lnTo>
                <a:lnTo>
                  <a:pt x="5" y="23"/>
                </a:lnTo>
                <a:lnTo>
                  <a:pt x="7" y="23"/>
                </a:lnTo>
                <a:lnTo>
                  <a:pt x="5" y="22"/>
                </a:lnTo>
                <a:lnTo>
                  <a:pt x="8" y="22"/>
                </a:lnTo>
                <a:lnTo>
                  <a:pt x="9" y="22"/>
                </a:lnTo>
                <a:lnTo>
                  <a:pt x="8" y="17"/>
                </a:lnTo>
                <a:lnTo>
                  <a:pt x="7" y="17"/>
                </a:lnTo>
                <a:lnTo>
                  <a:pt x="8" y="17"/>
                </a:lnTo>
                <a:lnTo>
                  <a:pt x="8" y="15"/>
                </a:lnTo>
                <a:lnTo>
                  <a:pt x="8" y="12"/>
                </a:lnTo>
                <a:lnTo>
                  <a:pt x="9" y="12"/>
                </a:lnTo>
                <a:lnTo>
                  <a:pt x="8" y="12"/>
                </a:lnTo>
                <a:lnTo>
                  <a:pt x="8" y="11"/>
                </a:lnTo>
                <a:lnTo>
                  <a:pt x="7" y="12"/>
                </a:lnTo>
                <a:lnTo>
                  <a:pt x="5" y="12"/>
                </a:lnTo>
                <a:lnTo>
                  <a:pt x="3" y="12"/>
                </a:lnTo>
                <a:lnTo>
                  <a:pt x="3" y="15"/>
                </a:lnTo>
                <a:lnTo>
                  <a:pt x="1" y="15"/>
                </a:lnTo>
                <a:lnTo>
                  <a:pt x="0" y="15"/>
                </a:lnTo>
                <a:lnTo>
                  <a:pt x="0" y="17"/>
                </a:lnTo>
                <a:lnTo>
                  <a:pt x="5" y="18"/>
                </a:lnTo>
                <a:lnTo>
                  <a:pt x="7" y="18"/>
                </a:lnTo>
                <a:lnTo>
                  <a:pt x="7" y="17"/>
                </a:lnTo>
                <a:lnTo>
                  <a:pt x="7" y="12"/>
                </a:lnTo>
                <a:lnTo>
                  <a:pt x="5" y="12"/>
                </a:lnTo>
                <a:lnTo>
                  <a:pt x="9" y="12"/>
                </a:lnTo>
                <a:lnTo>
                  <a:pt x="9" y="22"/>
                </a:lnTo>
                <a:lnTo>
                  <a:pt x="11" y="22"/>
                </a:lnTo>
                <a:lnTo>
                  <a:pt x="12" y="22"/>
                </a:lnTo>
                <a:lnTo>
                  <a:pt x="14" y="22"/>
                </a:lnTo>
                <a:lnTo>
                  <a:pt x="17" y="22"/>
                </a:lnTo>
                <a:lnTo>
                  <a:pt x="14" y="22"/>
                </a:lnTo>
                <a:lnTo>
                  <a:pt x="12" y="22"/>
                </a:lnTo>
                <a:lnTo>
                  <a:pt x="11" y="22"/>
                </a:lnTo>
                <a:lnTo>
                  <a:pt x="11" y="23"/>
                </a:lnTo>
                <a:lnTo>
                  <a:pt x="9" y="23"/>
                </a:lnTo>
                <a:lnTo>
                  <a:pt x="8" y="23"/>
                </a:lnTo>
                <a:lnTo>
                  <a:pt x="7" y="23"/>
                </a:lnTo>
                <a:lnTo>
                  <a:pt x="17" y="22"/>
                </a:lnTo>
                <a:lnTo>
                  <a:pt x="17" y="20"/>
                </a:lnTo>
                <a:lnTo>
                  <a:pt x="19" y="20"/>
                </a:lnTo>
                <a:lnTo>
                  <a:pt x="21" y="20"/>
                </a:lnTo>
                <a:lnTo>
                  <a:pt x="23" y="20"/>
                </a:lnTo>
                <a:lnTo>
                  <a:pt x="23" y="19"/>
                </a:lnTo>
                <a:lnTo>
                  <a:pt x="24" y="19"/>
                </a:lnTo>
                <a:lnTo>
                  <a:pt x="23" y="19"/>
                </a:lnTo>
                <a:lnTo>
                  <a:pt x="21" y="20"/>
                </a:lnTo>
                <a:lnTo>
                  <a:pt x="19" y="2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98" name="Freeform 453"/>
          <p:cNvSpPr>
            <a:spLocks/>
          </p:cNvSpPr>
          <p:nvPr/>
        </p:nvSpPr>
        <p:spPr bwMode="auto">
          <a:xfrm>
            <a:off x="6099175" y="2632075"/>
            <a:ext cx="33338" cy="11113"/>
          </a:xfrm>
          <a:custGeom>
            <a:avLst/>
            <a:gdLst>
              <a:gd name="T0" fmla="*/ 2147483646 w 63"/>
              <a:gd name="T1" fmla="*/ 2147483646 h 23"/>
              <a:gd name="T2" fmla="*/ 2147483646 w 63"/>
              <a:gd name="T3" fmla="*/ 2147483646 h 23"/>
              <a:gd name="T4" fmla="*/ 2147483646 w 63"/>
              <a:gd name="T5" fmla="*/ 0 h 23"/>
              <a:gd name="T6" fmla="*/ 2147483646 w 63"/>
              <a:gd name="T7" fmla="*/ 2147483646 h 23"/>
              <a:gd name="T8" fmla="*/ 2147483646 w 63"/>
              <a:gd name="T9" fmla="*/ 2147483646 h 23"/>
              <a:gd name="T10" fmla="*/ 2147483646 w 63"/>
              <a:gd name="T11" fmla="*/ 2147483646 h 23"/>
              <a:gd name="T12" fmla="*/ 2147483646 w 63"/>
              <a:gd name="T13" fmla="*/ 2147483646 h 23"/>
              <a:gd name="T14" fmla="*/ 2147483646 w 63"/>
              <a:gd name="T15" fmla="*/ 2147483646 h 23"/>
              <a:gd name="T16" fmla="*/ 0 w 63"/>
              <a:gd name="T17" fmla="*/ 0 h 23"/>
              <a:gd name="T18" fmla="*/ 2147483646 w 63"/>
              <a:gd name="T19" fmla="*/ 2147483646 h 23"/>
              <a:gd name="T20" fmla="*/ 2147483646 w 63"/>
              <a:gd name="T21" fmla="*/ 2147483646 h 23"/>
              <a:gd name="T22" fmla="*/ 2147483646 w 63"/>
              <a:gd name="T23" fmla="*/ 2147483646 h 23"/>
              <a:gd name="T24" fmla="*/ 2147483646 w 63"/>
              <a:gd name="T25" fmla="*/ 2147483646 h 23"/>
              <a:gd name="T26" fmla="*/ 2147483646 w 63"/>
              <a:gd name="T27" fmla="*/ 2147483646 h 23"/>
              <a:gd name="T28" fmla="*/ 2147483646 w 63"/>
              <a:gd name="T29" fmla="*/ 2147483646 h 23"/>
              <a:gd name="T30" fmla="*/ 2147483646 w 63"/>
              <a:gd name="T31" fmla="*/ 0 h 23"/>
              <a:gd name="T32" fmla="*/ 2147483646 w 63"/>
              <a:gd name="T33" fmla="*/ 2147483646 h 23"/>
              <a:gd name="T34" fmla="*/ 2147483646 w 63"/>
              <a:gd name="T35" fmla="*/ 2147483646 h 23"/>
              <a:gd name="T36" fmla="*/ 2147483646 w 63"/>
              <a:gd name="T37" fmla="*/ 2147483646 h 23"/>
              <a:gd name="T38" fmla="*/ 2147483646 w 63"/>
              <a:gd name="T39" fmla="*/ 2147483646 h 23"/>
              <a:gd name="T40" fmla="*/ 2147483646 w 63"/>
              <a:gd name="T41" fmla="*/ 2147483646 h 23"/>
              <a:gd name="T42" fmla="*/ 2147483646 w 63"/>
              <a:gd name="T43" fmla="*/ 2147483646 h 23"/>
              <a:gd name="T44" fmla="*/ 2147483646 w 63"/>
              <a:gd name="T45" fmla="*/ 2147483646 h 23"/>
              <a:gd name="T46" fmla="*/ 2147483646 w 63"/>
              <a:gd name="T47" fmla="*/ 2147483646 h 23"/>
              <a:gd name="T48" fmla="*/ 2147483646 w 63"/>
              <a:gd name="T49" fmla="*/ 2147483646 h 23"/>
              <a:gd name="T50" fmla="*/ 2147483646 w 63"/>
              <a:gd name="T51" fmla="*/ 2147483646 h 23"/>
              <a:gd name="T52" fmla="*/ 2147483646 w 63"/>
              <a:gd name="T53" fmla="*/ 2147483646 h 23"/>
              <a:gd name="T54" fmla="*/ 2147483646 w 63"/>
              <a:gd name="T55" fmla="*/ 2147483646 h 23"/>
              <a:gd name="T56" fmla="*/ 2147483646 w 63"/>
              <a:gd name="T57" fmla="*/ 2147483646 h 23"/>
              <a:gd name="T58" fmla="*/ 2147483646 w 63"/>
              <a:gd name="T59" fmla="*/ 2147483646 h 23"/>
              <a:gd name="T60" fmla="*/ 2147483646 w 63"/>
              <a:gd name="T61" fmla="*/ 2147483646 h 23"/>
              <a:gd name="T62" fmla="*/ 2147483646 w 63"/>
              <a:gd name="T63" fmla="*/ 2147483646 h 23"/>
              <a:gd name="T64" fmla="*/ 2147483646 w 63"/>
              <a:gd name="T65" fmla="*/ 2147483646 h 23"/>
              <a:gd name="T66" fmla="*/ 2147483646 w 63"/>
              <a:gd name="T67" fmla="*/ 2147483646 h 23"/>
              <a:gd name="T68" fmla="*/ 2147483646 w 63"/>
              <a:gd name="T69" fmla="*/ 2147483646 h 23"/>
              <a:gd name="T70" fmla="*/ 2147483646 w 63"/>
              <a:gd name="T71" fmla="*/ 2147483646 h 23"/>
              <a:gd name="T72" fmla="*/ 2147483646 w 63"/>
              <a:gd name="T73" fmla="*/ 2147483646 h 23"/>
              <a:gd name="T74" fmla="*/ 2147483646 w 63"/>
              <a:gd name="T75" fmla="*/ 2147483646 h 23"/>
              <a:gd name="T76" fmla="*/ 2147483646 w 63"/>
              <a:gd name="T77" fmla="*/ 2147483646 h 23"/>
              <a:gd name="T78" fmla="*/ 2147483646 w 63"/>
              <a:gd name="T79" fmla="*/ 2147483646 h 23"/>
              <a:gd name="T80" fmla="*/ 2147483646 w 63"/>
              <a:gd name="T81" fmla="*/ 2147483646 h 23"/>
              <a:gd name="T82" fmla="*/ 2147483646 w 63"/>
              <a:gd name="T83" fmla="*/ 2147483646 h 23"/>
              <a:gd name="T84" fmla="*/ 2147483646 w 63"/>
              <a:gd name="T85" fmla="*/ 2147483646 h 23"/>
              <a:gd name="T86" fmla="*/ 2147483646 w 63"/>
              <a:gd name="T87" fmla="*/ 2147483646 h 23"/>
              <a:gd name="T88" fmla="*/ 2147483646 w 63"/>
              <a:gd name="T89" fmla="*/ 2147483646 h 23"/>
              <a:gd name="T90" fmla="*/ 2147483646 w 63"/>
              <a:gd name="T91" fmla="*/ 2147483646 h 23"/>
              <a:gd name="T92" fmla="*/ 2147483646 w 63"/>
              <a:gd name="T93" fmla="*/ 2147483646 h 23"/>
              <a:gd name="T94" fmla="*/ 2147483646 w 63"/>
              <a:gd name="T95" fmla="*/ 2147483646 h 23"/>
              <a:gd name="T96" fmla="*/ 2147483646 w 63"/>
              <a:gd name="T97" fmla="*/ 2147483646 h 23"/>
              <a:gd name="T98" fmla="*/ 2147483646 w 63"/>
              <a:gd name="T99" fmla="*/ 2147483646 h 23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63" h="23">
                <a:moveTo>
                  <a:pt x="63" y="5"/>
                </a:moveTo>
                <a:lnTo>
                  <a:pt x="62" y="5"/>
                </a:lnTo>
                <a:lnTo>
                  <a:pt x="54" y="3"/>
                </a:lnTo>
                <a:lnTo>
                  <a:pt x="53" y="2"/>
                </a:lnTo>
                <a:lnTo>
                  <a:pt x="45" y="2"/>
                </a:lnTo>
                <a:lnTo>
                  <a:pt x="44" y="2"/>
                </a:lnTo>
                <a:lnTo>
                  <a:pt x="44" y="0"/>
                </a:lnTo>
                <a:lnTo>
                  <a:pt x="41" y="0"/>
                </a:lnTo>
                <a:lnTo>
                  <a:pt x="26" y="0"/>
                </a:lnTo>
                <a:lnTo>
                  <a:pt x="26" y="2"/>
                </a:lnTo>
                <a:lnTo>
                  <a:pt x="24" y="2"/>
                </a:lnTo>
                <a:lnTo>
                  <a:pt x="24" y="3"/>
                </a:lnTo>
                <a:lnTo>
                  <a:pt x="23" y="3"/>
                </a:lnTo>
                <a:lnTo>
                  <a:pt x="23" y="5"/>
                </a:lnTo>
                <a:lnTo>
                  <a:pt x="20" y="5"/>
                </a:lnTo>
                <a:lnTo>
                  <a:pt x="15" y="3"/>
                </a:lnTo>
                <a:lnTo>
                  <a:pt x="11" y="3"/>
                </a:lnTo>
                <a:lnTo>
                  <a:pt x="11" y="2"/>
                </a:lnTo>
                <a:lnTo>
                  <a:pt x="10" y="2"/>
                </a:lnTo>
                <a:lnTo>
                  <a:pt x="9" y="0"/>
                </a:lnTo>
                <a:lnTo>
                  <a:pt x="9" y="3"/>
                </a:lnTo>
                <a:lnTo>
                  <a:pt x="9" y="5"/>
                </a:lnTo>
                <a:lnTo>
                  <a:pt x="8" y="3"/>
                </a:lnTo>
                <a:lnTo>
                  <a:pt x="4" y="2"/>
                </a:lnTo>
                <a:lnTo>
                  <a:pt x="4" y="0"/>
                </a:lnTo>
                <a:lnTo>
                  <a:pt x="2" y="2"/>
                </a:lnTo>
                <a:lnTo>
                  <a:pt x="0" y="0"/>
                </a:lnTo>
                <a:lnTo>
                  <a:pt x="2" y="2"/>
                </a:lnTo>
                <a:lnTo>
                  <a:pt x="3" y="3"/>
                </a:lnTo>
                <a:lnTo>
                  <a:pt x="4" y="5"/>
                </a:lnTo>
                <a:lnTo>
                  <a:pt x="4" y="6"/>
                </a:lnTo>
                <a:lnTo>
                  <a:pt x="8" y="6"/>
                </a:lnTo>
                <a:lnTo>
                  <a:pt x="8" y="7"/>
                </a:lnTo>
                <a:lnTo>
                  <a:pt x="9" y="7"/>
                </a:lnTo>
                <a:lnTo>
                  <a:pt x="9" y="9"/>
                </a:lnTo>
                <a:lnTo>
                  <a:pt x="10" y="9"/>
                </a:lnTo>
                <a:lnTo>
                  <a:pt x="11" y="9"/>
                </a:lnTo>
                <a:lnTo>
                  <a:pt x="11" y="7"/>
                </a:lnTo>
                <a:lnTo>
                  <a:pt x="12" y="9"/>
                </a:lnTo>
                <a:lnTo>
                  <a:pt x="16" y="9"/>
                </a:lnTo>
                <a:lnTo>
                  <a:pt x="16" y="7"/>
                </a:lnTo>
                <a:lnTo>
                  <a:pt x="20" y="5"/>
                </a:lnTo>
                <a:lnTo>
                  <a:pt x="23" y="5"/>
                </a:lnTo>
                <a:lnTo>
                  <a:pt x="23" y="3"/>
                </a:lnTo>
                <a:lnTo>
                  <a:pt x="24" y="3"/>
                </a:lnTo>
                <a:lnTo>
                  <a:pt x="24" y="2"/>
                </a:lnTo>
                <a:lnTo>
                  <a:pt x="26" y="2"/>
                </a:lnTo>
                <a:lnTo>
                  <a:pt x="16" y="0"/>
                </a:lnTo>
                <a:lnTo>
                  <a:pt x="15" y="2"/>
                </a:lnTo>
                <a:lnTo>
                  <a:pt x="15" y="3"/>
                </a:lnTo>
                <a:lnTo>
                  <a:pt x="12" y="9"/>
                </a:lnTo>
                <a:lnTo>
                  <a:pt x="11" y="7"/>
                </a:lnTo>
                <a:lnTo>
                  <a:pt x="10" y="6"/>
                </a:lnTo>
                <a:lnTo>
                  <a:pt x="9" y="6"/>
                </a:lnTo>
                <a:lnTo>
                  <a:pt x="9" y="5"/>
                </a:lnTo>
                <a:lnTo>
                  <a:pt x="10" y="5"/>
                </a:lnTo>
                <a:lnTo>
                  <a:pt x="10" y="6"/>
                </a:lnTo>
                <a:lnTo>
                  <a:pt x="11" y="7"/>
                </a:lnTo>
                <a:lnTo>
                  <a:pt x="12" y="9"/>
                </a:lnTo>
                <a:lnTo>
                  <a:pt x="12" y="3"/>
                </a:lnTo>
                <a:lnTo>
                  <a:pt x="12" y="2"/>
                </a:lnTo>
                <a:lnTo>
                  <a:pt x="12" y="0"/>
                </a:lnTo>
                <a:lnTo>
                  <a:pt x="12" y="2"/>
                </a:lnTo>
                <a:lnTo>
                  <a:pt x="12" y="3"/>
                </a:lnTo>
                <a:lnTo>
                  <a:pt x="11" y="3"/>
                </a:lnTo>
                <a:lnTo>
                  <a:pt x="12" y="3"/>
                </a:lnTo>
                <a:lnTo>
                  <a:pt x="11" y="3"/>
                </a:lnTo>
                <a:lnTo>
                  <a:pt x="10" y="3"/>
                </a:lnTo>
                <a:lnTo>
                  <a:pt x="10" y="2"/>
                </a:lnTo>
                <a:lnTo>
                  <a:pt x="10" y="3"/>
                </a:lnTo>
                <a:lnTo>
                  <a:pt x="9" y="3"/>
                </a:lnTo>
                <a:lnTo>
                  <a:pt x="10" y="3"/>
                </a:lnTo>
                <a:lnTo>
                  <a:pt x="8" y="3"/>
                </a:lnTo>
                <a:lnTo>
                  <a:pt x="15" y="3"/>
                </a:lnTo>
                <a:lnTo>
                  <a:pt x="15" y="2"/>
                </a:lnTo>
                <a:lnTo>
                  <a:pt x="16" y="0"/>
                </a:lnTo>
                <a:lnTo>
                  <a:pt x="16" y="7"/>
                </a:lnTo>
                <a:lnTo>
                  <a:pt x="15" y="7"/>
                </a:lnTo>
                <a:lnTo>
                  <a:pt x="15" y="9"/>
                </a:lnTo>
                <a:lnTo>
                  <a:pt x="12" y="9"/>
                </a:lnTo>
                <a:lnTo>
                  <a:pt x="20" y="5"/>
                </a:lnTo>
                <a:lnTo>
                  <a:pt x="23" y="12"/>
                </a:lnTo>
                <a:lnTo>
                  <a:pt x="24" y="15"/>
                </a:lnTo>
                <a:lnTo>
                  <a:pt x="26" y="15"/>
                </a:lnTo>
                <a:lnTo>
                  <a:pt x="26" y="17"/>
                </a:lnTo>
                <a:lnTo>
                  <a:pt x="27" y="17"/>
                </a:lnTo>
                <a:lnTo>
                  <a:pt x="29" y="18"/>
                </a:lnTo>
                <a:lnTo>
                  <a:pt x="30" y="18"/>
                </a:lnTo>
                <a:lnTo>
                  <a:pt x="32" y="19"/>
                </a:lnTo>
                <a:lnTo>
                  <a:pt x="33" y="19"/>
                </a:lnTo>
                <a:lnTo>
                  <a:pt x="35" y="19"/>
                </a:lnTo>
                <a:lnTo>
                  <a:pt x="38" y="20"/>
                </a:lnTo>
                <a:lnTo>
                  <a:pt x="38" y="22"/>
                </a:lnTo>
                <a:lnTo>
                  <a:pt x="26" y="19"/>
                </a:lnTo>
                <a:lnTo>
                  <a:pt x="24" y="19"/>
                </a:lnTo>
                <a:lnTo>
                  <a:pt x="23" y="18"/>
                </a:lnTo>
                <a:lnTo>
                  <a:pt x="23" y="17"/>
                </a:lnTo>
                <a:lnTo>
                  <a:pt x="20" y="17"/>
                </a:lnTo>
                <a:lnTo>
                  <a:pt x="23" y="17"/>
                </a:lnTo>
                <a:lnTo>
                  <a:pt x="24" y="18"/>
                </a:lnTo>
                <a:lnTo>
                  <a:pt x="26" y="18"/>
                </a:lnTo>
                <a:lnTo>
                  <a:pt x="27" y="19"/>
                </a:lnTo>
                <a:lnTo>
                  <a:pt x="26" y="19"/>
                </a:lnTo>
                <a:lnTo>
                  <a:pt x="24" y="19"/>
                </a:lnTo>
                <a:lnTo>
                  <a:pt x="27" y="19"/>
                </a:lnTo>
                <a:lnTo>
                  <a:pt x="29" y="19"/>
                </a:lnTo>
                <a:lnTo>
                  <a:pt x="30" y="20"/>
                </a:lnTo>
                <a:lnTo>
                  <a:pt x="29" y="20"/>
                </a:lnTo>
                <a:lnTo>
                  <a:pt x="27" y="20"/>
                </a:lnTo>
                <a:lnTo>
                  <a:pt x="27" y="19"/>
                </a:lnTo>
                <a:lnTo>
                  <a:pt x="29" y="20"/>
                </a:lnTo>
                <a:lnTo>
                  <a:pt x="30" y="20"/>
                </a:lnTo>
                <a:lnTo>
                  <a:pt x="32" y="22"/>
                </a:lnTo>
                <a:lnTo>
                  <a:pt x="33" y="22"/>
                </a:lnTo>
                <a:lnTo>
                  <a:pt x="33" y="20"/>
                </a:lnTo>
                <a:lnTo>
                  <a:pt x="32" y="20"/>
                </a:lnTo>
                <a:lnTo>
                  <a:pt x="30" y="20"/>
                </a:lnTo>
                <a:lnTo>
                  <a:pt x="33" y="22"/>
                </a:lnTo>
                <a:lnTo>
                  <a:pt x="35" y="22"/>
                </a:lnTo>
                <a:lnTo>
                  <a:pt x="38" y="22"/>
                </a:lnTo>
                <a:lnTo>
                  <a:pt x="35" y="22"/>
                </a:lnTo>
                <a:lnTo>
                  <a:pt x="33" y="22"/>
                </a:lnTo>
                <a:lnTo>
                  <a:pt x="35" y="22"/>
                </a:lnTo>
                <a:lnTo>
                  <a:pt x="38" y="22"/>
                </a:lnTo>
                <a:lnTo>
                  <a:pt x="39" y="22"/>
                </a:lnTo>
                <a:lnTo>
                  <a:pt x="38" y="22"/>
                </a:lnTo>
                <a:lnTo>
                  <a:pt x="35" y="22"/>
                </a:lnTo>
                <a:lnTo>
                  <a:pt x="38" y="22"/>
                </a:lnTo>
                <a:lnTo>
                  <a:pt x="39" y="22"/>
                </a:lnTo>
                <a:lnTo>
                  <a:pt x="40" y="22"/>
                </a:lnTo>
                <a:lnTo>
                  <a:pt x="39" y="22"/>
                </a:lnTo>
                <a:lnTo>
                  <a:pt x="39" y="20"/>
                </a:lnTo>
                <a:lnTo>
                  <a:pt x="38" y="20"/>
                </a:lnTo>
                <a:lnTo>
                  <a:pt x="39" y="20"/>
                </a:lnTo>
                <a:lnTo>
                  <a:pt x="44" y="18"/>
                </a:lnTo>
                <a:lnTo>
                  <a:pt x="41" y="23"/>
                </a:lnTo>
                <a:lnTo>
                  <a:pt x="44" y="23"/>
                </a:lnTo>
                <a:lnTo>
                  <a:pt x="45" y="23"/>
                </a:lnTo>
                <a:lnTo>
                  <a:pt x="44" y="23"/>
                </a:lnTo>
                <a:lnTo>
                  <a:pt x="44" y="22"/>
                </a:lnTo>
                <a:lnTo>
                  <a:pt x="45" y="22"/>
                </a:lnTo>
                <a:lnTo>
                  <a:pt x="44" y="22"/>
                </a:lnTo>
                <a:lnTo>
                  <a:pt x="44" y="23"/>
                </a:lnTo>
                <a:lnTo>
                  <a:pt x="41" y="23"/>
                </a:lnTo>
                <a:lnTo>
                  <a:pt x="40" y="22"/>
                </a:lnTo>
                <a:lnTo>
                  <a:pt x="40" y="23"/>
                </a:lnTo>
                <a:lnTo>
                  <a:pt x="41" y="23"/>
                </a:lnTo>
                <a:lnTo>
                  <a:pt x="44" y="18"/>
                </a:lnTo>
                <a:lnTo>
                  <a:pt x="44" y="17"/>
                </a:lnTo>
                <a:lnTo>
                  <a:pt x="45" y="17"/>
                </a:lnTo>
                <a:lnTo>
                  <a:pt x="44" y="17"/>
                </a:lnTo>
                <a:lnTo>
                  <a:pt x="44" y="1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599" name="Freeform 454"/>
          <p:cNvSpPr>
            <a:spLocks/>
          </p:cNvSpPr>
          <p:nvPr/>
        </p:nvSpPr>
        <p:spPr bwMode="auto">
          <a:xfrm>
            <a:off x="6102350" y="2635250"/>
            <a:ext cx="9525" cy="6350"/>
          </a:xfrm>
          <a:custGeom>
            <a:avLst/>
            <a:gdLst>
              <a:gd name="T0" fmla="*/ 2147483646 w 18"/>
              <a:gd name="T1" fmla="*/ 2147483646 h 13"/>
              <a:gd name="T2" fmla="*/ 2147483646 w 18"/>
              <a:gd name="T3" fmla="*/ 2147483646 h 13"/>
              <a:gd name="T4" fmla="*/ 0 w 18"/>
              <a:gd name="T5" fmla="*/ 0 h 13"/>
              <a:gd name="T6" fmla="*/ 2147483646 w 18"/>
              <a:gd name="T7" fmla="*/ 2147483646 h 13"/>
              <a:gd name="T8" fmla="*/ 2147483646 w 18"/>
              <a:gd name="T9" fmla="*/ 2147483646 h 13"/>
              <a:gd name="T10" fmla="*/ 2147483646 w 18"/>
              <a:gd name="T11" fmla="*/ 2147483646 h 13"/>
              <a:gd name="T12" fmla="*/ 2147483646 w 18"/>
              <a:gd name="T13" fmla="*/ 2147483646 h 13"/>
              <a:gd name="T14" fmla="*/ 2147483646 w 18"/>
              <a:gd name="T15" fmla="*/ 2147483646 h 13"/>
              <a:gd name="T16" fmla="*/ 2147483646 w 18"/>
              <a:gd name="T17" fmla="*/ 2147483646 h 13"/>
              <a:gd name="T18" fmla="*/ 2147483646 w 18"/>
              <a:gd name="T19" fmla="*/ 2147483646 h 13"/>
              <a:gd name="T20" fmla="*/ 2147483646 w 18"/>
              <a:gd name="T21" fmla="*/ 2147483646 h 13"/>
              <a:gd name="T22" fmla="*/ 2147483646 w 18"/>
              <a:gd name="T23" fmla="*/ 2147483646 h 13"/>
              <a:gd name="T24" fmla="*/ 2147483646 w 18"/>
              <a:gd name="T25" fmla="*/ 2147483646 h 13"/>
              <a:gd name="T26" fmla="*/ 2147483646 w 18"/>
              <a:gd name="T27" fmla="*/ 2147483646 h 13"/>
              <a:gd name="T28" fmla="*/ 2147483646 w 18"/>
              <a:gd name="T29" fmla="*/ 2147483646 h 13"/>
              <a:gd name="T30" fmla="*/ 2147483646 w 18"/>
              <a:gd name="T31" fmla="*/ 2147483646 h 13"/>
              <a:gd name="T32" fmla="*/ 2147483646 w 18"/>
              <a:gd name="T33" fmla="*/ 2147483646 h 13"/>
              <a:gd name="T34" fmla="*/ 2147483646 w 18"/>
              <a:gd name="T35" fmla="*/ 2147483646 h 13"/>
              <a:gd name="T36" fmla="*/ 2147483646 w 18"/>
              <a:gd name="T37" fmla="*/ 2147483646 h 13"/>
              <a:gd name="T38" fmla="*/ 2147483646 w 18"/>
              <a:gd name="T39" fmla="*/ 2147483646 h 13"/>
              <a:gd name="T40" fmla="*/ 2147483646 w 18"/>
              <a:gd name="T41" fmla="*/ 2147483646 h 13"/>
              <a:gd name="T42" fmla="*/ 2147483646 w 18"/>
              <a:gd name="T43" fmla="*/ 2147483646 h 13"/>
              <a:gd name="T44" fmla="*/ 2147483646 w 18"/>
              <a:gd name="T45" fmla="*/ 2147483646 h 13"/>
              <a:gd name="T46" fmla="*/ 2147483646 w 18"/>
              <a:gd name="T47" fmla="*/ 2147483646 h 13"/>
              <a:gd name="T48" fmla="*/ 2147483646 w 18"/>
              <a:gd name="T49" fmla="*/ 2147483646 h 13"/>
              <a:gd name="T50" fmla="*/ 2147483646 w 18"/>
              <a:gd name="T51" fmla="*/ 2147483646 h 13"/>
              <a:gd name="T52" fmla="*/ 2147483646 w 18"/>
              <a:gd name="T53" fmla="*/ 2147483646 h 13"/>
              <a:gd name="T54" fmla="*/ 2147483646 w 18"/>
              <a:gd name="T55" fmla="*/ 2147483646 h 13"/>
              <a:gd name="T56" fmla="*/ 2147483646 w 18"/>
              <a:gd name="T57" fmla="*/ 2147483646 h 13"/>
              <a:gd name="T58" fmla="*/ 2147483646 w 18"/>
              <a:gd name="T59" fmla="*/ 2147483646 h 13"/>
              <a:gd name="T60" fmla="*/ 2147483646 w 18"/>
              <a:gd name="T61" fmla="*/ 2147483646 h 13"/>
              <a:gd name="T62" fmla="*/ 2147483646 w 18"/>
              <a:gd name="T63" fmla="*/ 2147483646 h 1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8" h="13">
                <a:moveTo>
                  <a:pt x="18" y="13"/>
                </a:moveTo>
                <a:lnTo>
                  <a:pt x="8" y="9"/>
                </a:lnTo>
                <a:lnTo>
                  <a:pt x="0" y="0"/>
                </a:lnTo>
                <a:lnTo>
                  <a:pt x="2" y="3"/>
                </a:lnTo>
                <a:lnTo>
                  <a:pt x="2" y="4"/>
                </a:lnTo>
                <a:lnTo>
                  <a:pt x="3" y="4"/>
                </a:lnTo>
                <a:lnTo>
                  <a:pt x="3" y="5"/>
                </a:lnTo>
                <a:lnTo>
                  <a:pt x="4" y="5"/>
                </a:lnTo>
                <a:lnTo>
                  <a:pt x="7" y="6"/>
                </a:lnTo>
                <a:lnTo>
                  <a:pt x="8" y="9"/>
                </a:lnTo>
                <a:lnTo>
                  <a:pt x="9" y="9"/>
                </a:lnTo>
                <a:lnTo>
                  <a:pt x="9" y="11"/>
                </a:lnTo>
                <a:lnTo>
                  <a:pt x="10" y="11"/>
                </a:lnTo>
                <a:lnTo>
                  <a:pt x="12" y="12"/>
                </a:lnTo>
                <a:lnTo>
                  <a:pt x="15" y="12"/>
                </a:lnTo>
                <a:lnTo>
                  <a:pt x="12" y="11"/>
                </a:lnTo>
                <a:lnTo>
                  <a:pt x="12" y="9"/>
                </a:lnTo>
                <a:lnTo>
                  <a:pt x="10" y="9"/>
                </a:lnTo>
                <a:lnTo>
                  <a:pt x="9" y="6"/>
                </a:lnTo>
                <a:lnTo>
                  <a:pt x="8" y="5"/>
                </a:lnTo>
                <a:lnTo>
                  <a:pt x="7" y="4"/>
                </a:lnTo>
                <a:lnTo>
                  <a:pt x="4" y="4"/>
                </a:lnTo>
                <a:lnTo>
                  <a:pt x="4" y="3"/>
                </a:lnTo>
                <a:lnTo>
                  <a:pt x="3" y="3"/>
                </a:lnTo>
                <a:lnTo>
                  <a:pt x="8" y="3"/>
                </a:lnTo>
                <a:lnTo>
                  <a:pt x="9" y="3"/>
                </a:lnTo>
                <a:lnTo>
                  <a:pt x="9" y="4"/>
                </a:lnTo>
                <a:lnTo>
                  <a:pt x="10" y="4"/>
                </a:lnTo>
                <a:lnTo>
                  <a:pt x="12" y="5"/>
                </a:lnTo>
                <a:lnTo>
                  <a:pt x="15" y="6"/>
                </a:lnTo>
                <a:lnTo>
                  <a:pt x="9" y="6"/>
                </a:lnTo>
                <a:lnTo>
                  <a:pt x="8" y="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00" name="Freeform 455"/>
          <p:cNvSpPr>
            <a:spLocks/>
          </p:cNvSpPr>
          <p:nvPr/>
        </p:nvSpPr>
        <p:spPr bwMode="auto">
          <a:xfrm>
            <a:off x="6121400" y="2640013"/>
            <a:ext cx="3175" cy="3175"/>
          </a:xfrm>
          <a:custGeom>
            <a:avLst/>
            <a:gdLst>
              <a:gd name="T0" fmla="*/ 2147483646 w 6"/>
              <a:gd name="T1" fmla="*/ 0 h 6"/>
              <a:gd name="T2" fmla="*/ 0 w 6"/>
              <a:gd name="T3" fmla="*/ 2147483646 h 6"/>
              <a:gd name="T4" fmla="*/ 2147483646 w 6"/>
              <a:gd name="T5" fmla="*/ 2147483646 h 6"/>
              <a:gd name="T6" fmla="*/ 2147483646 w 6"/>
              <a:gd name="T7" fmla="*/ 2147483646 h 6"/>
              <a:gd name="T8" fmla="*/ 2147483646 w 6"/>
              <a:gd name="T9" fmla="*/ 2147483646 h 6"/>
              <a:gd name="T10" fmla="*/ 2147483646 w 6"/>
              <a:gd name="T11" fmla="*/ 2147483646 h 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" h="6">
                <a:moveTo>
                  <a:pt x="1" y="0"/>
                </a:moveTo>
                <a:lnTo>
                  <a:pt x="0" y="1"/>
                </a:lnTo>
                <a:lnTo>
                  <a:pt x="6" y="1"/>
                </a:lnTo>
                <a:lnTo>
                  <a:pt x="1" y="5"/>
                </a:lnTo>
                <a:lnTo>
                  <a:pt x="1" y="6"/>
                </a:lnTo>
                <a:lnTo>
                  <a:pt x="2" y="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01" name="Line 456"/>
          <p:cNvSpPr>
            <a:spLocks noChangeShapeType="1"/>
          </p:cNvSpPr>
          <p:nvPr/>
        </p:nvSpPr>
        <p:spPr bwMode="auto">
          <a:xfrm flipV="1">
            <a:off x="6122988" y="2632075"/>
            <a:ext cx="1587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02" name="Freeform 457"/>
          <p:cNvSpPr>
            <a:spLocks/>
          </p:cNvSpPr>
          <p:nvPr/>
        </p:nvSpPr>
        <p:spPr bwMode="auto">
          <a:xfrm>
            <a:off x="6142038" y="2632075"/>
            <a:ext cx="6350" cy="4763"/>
          </a:xfrm>
          <a:custGeom>
            <a:avLst/>
            <a:gdLst>
              <a:gd name="T0" fmla="*/ 0 w 11"/>
              <a:gd name="T1" fmla="*/ 2147483646 h 9"/>
              <a:gd name="T2" fmla="*/ 2147483646 w 11"/>
              <a:gd name="T3" fmla="*/ 2147483646 h 9"/>
              <a:gd name="T4" fmla="*/ 2147483646 w 11"/>
              <a:gd name="T5" fmla="*/ 2147483646 h 9"/>
              <a:gd name="T6" fmla="*/ 2147483646 w 11"/>
              <a:gd name="T7" fmla="*/ 2147483646 h 9"/>
              <a:gd name="T8" fmla="*/ 2147483646 w 11"/>
              <a:gd name="T9" fmla="*/ 2147483646 h 9"/>
              <a:gd name="T10" fmla="*/ 2147483646 w 11"/>
              <a:gd name="T11" fmla="*/ 2147483646 h 9"/>
              <a:gd name="T12" fmla="*/ 2147483646 w 11"/>
              <a:gd name="T13" fmla="*/ 2147483646 h 9"/>
              <a:gd name="T14" fmla="*/ 2147483646 w 11"/>
              <a:gd name="T15" fmla="*/ 2147483646 h 9"/>
              <a:gd name="T16" fmla="*/ 2147483646 w 11"/>
              <a:gd name="T17" fmla="*/ 0 h 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" h="9">
                <a:moveTo>
                  <a:pt x="0" y="9"/>
                </a:moveTo>
                <a:lnTo>
                  <a:pt x="1" y="9"/>
                </a:lnTo>
                <a:lnTo>
                  <a:pt x="4" y="9"/>
                </a:lnTo>
                <a:lnTo>
                  <a:pt x="7" y="9"/>
                </a:lnTo>
                <a:lnTo>
                  <a:pt x="10" y="6"/>
                </a:lnTo>
                <a:lnTo>
                  <a:pt x="11" y="6"/>
                </a:lnTo>
                <a:lnTo>
                  <a:pt x="10" y="6"/>
                </a:lnTo>
                <a:lnTo>
                  <a:pt x="10" y="3"/>
                </a:lnTo>
                <a:lnTo>
                  <a:pt x="1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03" name="Freeform 458"/>
          <p:cNvSpPr>
            <a:spLocks/>
          </p:cNvSpPr>
          <p:nvPr/>
        </p:nvSpPr>
        <p:spPr bwMode="auto">
          <a:xfrm>
            <a:off x="6161088" y="2605088"/>
            <a:ext cx="12700" cy="3175"/>
          </a:xfrm>
          <a:custGeom>
            <a:avLst/>
            <a:gdLst>
              <a:gd name="T0" fmla="*/ 0 w 24"/>
              <a:gd name="T1" fmla="*/ 2147483646 h 6"/>
              <a:gd name="T2" fmla="*/ 2147483646 w 24"/>
              <a:gd name="T3" fmla="*/ 2147483646 h 6"/>
              <a:gd name="T4" fmla="*/ 2147483646 w 24"/>
              <a:gd name="T5" fmla="*/ 2147483646 h 6"/>
              <a:gd name="T6" fmla="*/ 2147483646 w 24"/>
              <a:gd name="T7" fmla="*/ 2147483646 h 6"/>
              <a:gd name="T8" fmla="*/ 2147483646 w 24"/>
              <a:gd name="T9" fmla="*/ 2147483646 h 6"/>
              <a:gd name="T10" fmla="*/ 2147483646 w 24"/>
              <a:gd name="T11" fmla="*/ 2147483646 h 6"/>
              <a:gd name="T12" fmla="*/ 2147483646 w 24"/>
              <a:gd name="T13" fmla="*/ 2147483646 h 6"/>
              <a:gd name="T14" fmla="*/ 2147483646 w 24"/>
              <a:gd name="T15" fmla="*/ 2147483646 h 6"/>
              <a:gd name="T16" fmla="*/ 2147483646 w 24"/>
              <a:gd name="T17" fmla="*/ 2147483646 h 6"/>
              <a:gd name="T18" fmla="*/ 2147483646 w 24"/>
              <a:gd name="T19" fmla="*/ 2147483646 h 6"/>
              <a:gd name="T20" fmla="*/ 2147483646 w 24"/>
              <a:gd name="T21" fmla="*/ 2147483646 h 6"/>
              <a:gd name="T22" fmla="*/ 2147483646 w 24"/>
              <a:gd name="T23" fmla="*/ 0 h 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4" h="6">
                <a:moveTo>
                  <a:pt x="0" y="3"/>
                </a:moveTo>
                <a:lnTo>
                  <a:pt x="2" y="2"/>
                </a:lnTo>
                <a:lnTo>
                  <a:pt x="6" y="3"/>
                </a:lnTo>
                <a:lnTo>
                  <a:pt x="8" y="2"/>
                </a:lnTo>
                <a:lnTo>
                  <a:pt x="23" y="2"/>
                </a:lnTo>
                <a:lnTo>
                  <a:pt x="21" y="3"/>
                </a:lnTo>
                <a:lnTo>
                  <a:pt x="21" y="4"/>
                </a:lnTo>
                <a:lnTo>
                  <a:pt x="18" y="5"/>
                </a:lnTo>
                <a:lnTo>
                  <a:pt x="21" y="5"/>
                </a:lnTo>
                <a:lnTo>
                  <a:pt x="21" y="6"/>
                </a:lnTo>
                <a:lnTo>
                  <a:pt x="23" y="2"/>
                </a:lnTo>
                <a:lnTo>
                  <a:pt x="24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04" name="Freeform 459"/>
          <p:cNvSpPr>
            <a:spLocks/>
          </p:cNvSpPr>
          <p:nvPr/>
        </p:nvSpPr>
        <p:spPr bwMode="auto">
          <a:xfrm>
            <a:off x="6049963" y="2636838"/>
            <a:ext cx="22225" cy="23812"/>
          </a:xfrm>
          <a:custGeom>
            <a:avLst/>
            <a:gdLst>
              <a:gd name="T0" fmla="*/ 2147483646 w 43"/>
              <a:gd name="T1" fmla="*/ 0 h 46"/>
              <a:gd name="T2" fmla="*/ 2147483646 w 43"/>
              <a:gd name="T3" fmla="*/ 2147483646 h 46"/>
              <a:gd name="T4" fmla="*/ 2147483646 w 43"/>
              <a:gd name="T5" fmla="*/ 2147483646 h 46"/>
              <a:gd name="T6" fmla="*/ 2147483646 w 43"/>
              <a:gd name="T7" fmla="*/ 2147483646 h 46"/>
              <a:gd name="T8" fmla="*/ 2147483646 w 43"/>
              <a:gd name="T9" fmla="*/ 2147483646 h 46"/>
              <a:gd name="T10" fmla="*/ 2147483646 w 43"/>
              <a:gd name="T11" fmla="*/ 2147483646 h 46"/>
              <a:gd name="T12" fmla="*/ 2147483646 w 43"/>
              <a:gd name="T13" fmla="*/ 2147483646 h 46"/>
              <a:gd name="T14" fmla="*/ 2147483646 w 43"/>
              <a:gd name="T15" fmla="*/ 2147483646 h 46"/>
              <a:gd name="T16" fmla="*/ 2147483646 w 43"/>
              <a:gd name="T17" fmla="*/ 2147483646 h 46"/>
              <a:gd name="T18" fmla="*/ 2147483646 w 43"/>
              <a:gd name="T19" fmla="*/ 2147483646 h 46"/>
              <a:gd name="T20" fmla="*/ 2147483646 w 43"/>
              <a:gd name="T21" fmla="*/ 2147483646 h 46"/>
              <a:gd name="T22" fmla="*/ 2147483646 w 43"/>
              <a:gd name="T23" fmla="*/ 2147483646 h 46"/>
              <a:gd name="T24" fmla="*/ 2147483646 w 43"/>
              <a:gd name="T25" fmla="*/ 2147483646 h 46"/>
              <a:gd name="T26" fmla="*/ 2147483646 w 43"/>
              <a:gd name="T27" fmla="*/ 2147483646 h 46"/>
              <a:gd name="T28" fmla="*/ 2147483646 w 43"/>
              <a:gd name="T29" fmla="*/ 2147483646 h 46"/>
              <a:gd name="T30" fmla="*/ 2147483646 w 43"/>
              <a:gd name="T31" fmla="*/ 2147483646 h 46"/>
              <a:gd name="T32" fmla="*/ 2147483646 w 43"/>
              <a:gd name="T33" fmla="*/ 2147483646 h 46"/>
              <a:gd name="T34" fmla="*/ 2147483646 w 43"/>
              <a:gd name="T35" fmla="*/ 2147483646 h 46"/>
              <a:gd name="T36" fmla="*/ 2147483646 w 43"/>
              <a:gd name="T37" fmla="*/ 2147483646 h 46"/>
              <a:gd name="T38" fmla="*/ 2147483646 w 43"/>
              <a:gd name="T39" fmla="*/ 2147483646 h 46"/>
              <a:gd name="T40" fmla="*/ 2147483646 w 43"/>
              <a:gd name="T41" fmla="*/ 2147483646 h 46"/>
              <a:gd name="T42" fmla="*/ 2147483646 w 43"/>
              <a:gd name="T43" fmla="*/ 2147483646 h 46"/>
              <a:gd name="T44" fmla="*/ 2147483646 w 43"/>
              <a:gd name="T45" fmla="*/ 2147483646 h 46"/>
              <a:gd name="T46" fmla="*/ 2147483646 w 43"/>
              <a:gd name="T47" fmla="*/ 2147483646 h 46"/>
              <a:gd name="T48" fmla="*/ 2147483646 w 43"/>
              <a:gd name="T49" fmla="*/ 2147483646 h 46"/>
              <a:gd name="T50" fmla="*/ 2147483646 w 43"/>
              <a:gd name="T51" fmla="*/ 2147483646 h 46"/>
              <a:gd name="T52" fmla="*/ 2147483646 w 43"/>
              <a:gd name="T53" fmla="*/ 2147483646 h 46"/>
              <a:gd name="T54" fmla="*/ 0 w 43"/>
              <a:gd name="T55" fmla="*/ 2147483646 h 4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43" h="46">
                <a:moveTo>
                  <a:pt x="43" y="0"/>
                </a:moveTo>
                <a:lnTo>
                  <a:pt x="43" y="20"/>
                </a:lnTo>
                <a:lnTo>
                  <a:pt x="43" y="21"/>
                </a:lnTo>
                <a:lnTo>
                  <a:pt x="43" y="22"/>
                </a:lnTo>
                <a:lnTo>
                  <a:pt x="42" y="24"/>
                </a:lnTo>
                <a:lnTo>
                  <a:pt x="42" y="25"/>
                </a:lnTo>
                <a:lnTo>
                  <a:pt x="42" y="26"/>
                </a:lnTo>
                <a:lnTo>
                  <a:pt x="39" y="26"/>
                </a:lnTo>
                <a:lnTo>
                  <a:pt x="39" y="27"/>
                </a:lnTo>
                <a:lnTo>
                  <a:pt x="38" y="28"/>
                </a:lnTo>
                <a:lnTo>
                  <a:pt x="37" y="32"/>
                </a:lnTo>
                <a:lnTo>
                  <a:pt x="36" y="32"/>
                </a:lnTo>
                <a:lnTo>
                  <a:pt x="36" y="33"/>
                </a:lnTo>
                <a:lnTo>
                  <a:pt x="34" y="34"/>
                </a:lnTo>
                <a:lnTo>
                  <a:pt x="31" y="34"/>
                </a:lnTo>
                <a:lnTo>
                  <a:pt x="30" y="35"/>
                </a:lnTo>
                <a:lnTo>
                  <a:pt x="27" y="37"/>
                </a:lnTo>
                <a:lnTo>
                  <a:pt x="26" y="38"/>
                </a:lnTo>
                <a:lnTo>
                  <a:pt x="24" y="38"/>
                </a:lnTo>
                <a:lnTo>
                  <a:pt x="22" y="39"/>
                </a:lnTo>
                <a:lnTo>
                  <a:pt x="20" y="40"/>
                </a:lnTo>
                <a:lnTo>
                  <a:pt x="16" y="40"/>
                </a:lnTo>
                <a:lnTo>
                  <a:pt x="14" y="42"/>
                </a:lnTo>
                <a:lnTo>
                  <a:pt x="12" y="42"/>
                </a:lnTo>
                <a:lnTo>
                  <a:pt x="9" y="44"/>
                </a:lnTo>
                <a:lnTo>
                  <a:pt x="7" y="45"/>
                </a:lnTo>
                <a:lnTo>
                  <a:pt x="2" y="45"/>
                </a:lnTo>
                <a:lnTo>
                  <a:pt x="0" y="4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05" name="Freeform 460"/>
          <p:cNvSpPr>
            <a:spLocks/>
          </p:cNvSpPr>
          <p:nvPr/>
        </p:nvSpPr>
        <p:spPr bwMode="auto">
          <a:xfrm>
            <a:off x="6049963" y="2636838"/>
            <a:ext cx="20637" cy="9525"/>
          </a:xfrm>
          <a:custGeom>
            <a:avLst/>
            <a:gdLst>
              <a:gd name="T0" fmla="*/ 0 w 39"/>
              <a:gd name="T1" fmla="*/ 2147483646 h 19"/>
              <a:gd name="T2" fmla="*/ 2147483646 w 39"/>
              <a:gd name="T3" fmla="*/ 2147483646 h 19"/>
              <a:gd name="T4" fmla="*/ 2147483646 w 39"/>
              <a:gd name="T5" fmla="*/ 2147483646 h 19"/>
              <a:gd name="T6" fmla="*/ 2147483646 w 39"/>
              <a:gd name="T7" fmla="*/ 2147483646 h 19"/>
              <a:gd name="T8" fmla="*/ 2147483646 w 39"/>
              <a:gd name="T9" fmla="*/ 2147483646 h 19"/>
              <a:gd name="T10" fmla="*/ 2147483646 w 39"/>
              <a:gd name="T11" fmla="*/ 2147483646 h 19"/>
              <a:gd name="T12" fmla="*/ 2147483646 w 39"/>
              <a:gd name="T13" fmla="*/ 2147483646 h 19"/>
              <a:gd name="T14" fmla="*/ 2147483646 w 39"/>
              <a:gd name="T15" fmla="*/ 2147483646 h 19"/>
              <a:gd name="T16" fmla="*/ 2147483646 w 39"/>
              <a:gd name="T17" fmla="*/ 2147483646 h 19"/>
              <a:gd name="T18" fmla="*/ 2147483646 w 39"/>
              <a:gd name="T19" fmla="*/ 2147483646 h 19"/>
              <a:gd name="T20" fmla="*/ 2147483646 w 39"/>
              <a:gd name="T21" fmla="*/ 2147483646 h 19"/>
              <a:gd name="T22" fmla="*/ 2147483646 w 39"/>
              <a:gd name="T23" fmla="*/ 2147483646 h 19"/>
              <a:gd name="T24" fmla="*/ 2147483646 w 39"/>
              <a:gd name="T25" fmla="*/ 2147483646 h 19"/>
              <a:gd name="T26" fmla="*/ 2147483646 w 39"/>
              <a:gd name="T27" fmla="*/ 2147483646 h 19"/>
              <a:gd name="T28" fmla="*/ 2147483646 w 39"/>
              <a:gd name="T29" fmla="*/ 2147483646 h 19"/>
              <a:gd name="T30" fmla="*/ 2147483646 w 39"/>
              <a:gd name="T31" fmla="*/ 2147483646 h 19"/>
              <a:gd name="T32" fmla="*/ 2147483646 w 39"/>
              <a:gd name="T33" fmla="*/ 2147483646 h 19"/>
              <a:gd name="T34" fmla="*/ 2147483646 w 39"/>
              <a:gd name="T35" fmla="*/ 2147483646 h 19"/>
              <a:gd name="T36" fmla="*/ 2147483646 w 39"/>
              <a:gd name="T37" fmla="*/ 2147483646 h 19"/>
              <a:gd name="T38" fmla="*/ 2147483646 w 39"/>
              <a:gd name="T39" fmla="*/ 0 h 1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9" h="19">
                <a:moveTo>
                  <a:pt x="0" y="19"/>
                </a:moveTo>
                <a:lnTo>
                  <a:pt x="1" y="19"/>
                </a:lnTo>
                <a:lnTo>
                  <a:pt x="4" y="18"/>
                </a:lnTo>
                <a:lnTo>
                  <a:pt x="8" y="18"/>
                </a:lnTo>
                <a:lnTo>
                  <a:pt x="12" y="15"/>
                </a:lnTo>
                <a:lnTo>
                  <a:pt x="13" y="15"/>
                </a:lnTo>
                <a:lnTo>
                  <a:pt x="15" y="14"/>
                </a:lnTo>
                <a:lnTo>
                  <a:pt x="16" y="13"/>
                </a:lnTo>
                <a:lnTo>
                  <a:pt x="21" y="13"/>
                </a:lnTo>
                <a:lnTo>
                  <a:pt x="22" y="12"/>
                </a:lnTo>
                <a:lnTo>
                  <a:pt x="24" y="10"/>
                </a:lnTo>
                <a:lnTo>
                  <a:pt x="27" y="10"/>
                </a:lnTo>
                <a:lnTo>
                  <a:pt x="28" y="9"/>
                </a:lnTo>
                <a:lnTo>
                  <a:pt x="30" y="8"/>
                </a:lnTo>
                <a:lnTo>
                  <a:pt x="31" y="8"/>
                </a:lnTo>
                <a:lnTo>
                  <a:pt x="34" y="7"/>
                </a:lnTo>
                <a:lnTo>
                  <a:pt x="36" y="5"/>
                </a:lnTo>
                <a:lnTo>
                  <a:pt x="37" y="2"/>
                </a:lnTo>
                <a:lnTo>
                  <a:pt x="38" y="1"/>
                </a:lnTo>
                <a:lnTo>
                  <a:pt x="39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06" name="Freeform 461"/>
          <p:cNvSpPr>
            <a:spLocks/>
          </p:cNvSpPr>
          <p:nvPr/>
        </p:nvSpPr>
        <p:spPr bwMode="auto">
          <a:xfrm>
            <a:off x="6070600" y="2651125"/>
            <a:ext cx="1588" cy="30163"/>
          </a:xfrm>
          <a:custGeom>
            <a:avLst/>
            <a:gdLst>
              <a:gd name="T0" fmla="*/ 0 w 4"/>
              <a:gd name="T1" fmla="*/ 0 h 59"/>
              <a:gd name="T2" fmla="*/ 2147483646 w 4"/>
              <a:gd name="T3" fmla="*/ 2147483646 h 59"/>
              <a:gd name="T4" fmla="*/ 2147483646 w 4"/>
              <a:gd name="T5" fmla="*/ 2147483646 h 59"/>
              <a:gd name="T6" fmla="*/ 2147483646 w 4"/>
              <a:gd name="T7" fmla="*/ 2147483646 h 59"/>
              <a:gd name="T8" fmla="*/ 2147483646 w 4"/>
              <a:gd name="T9" fmla="*/ 2147483646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" h="59">
                <a:moveTo>
                  <a:pt x="0" y="0"/>
                </a:moveTo>
                <a:lnTo>
                  <a:pt x="3" y="11"/>
                </a:lnTo>
                <a:lnTo>
                  <a:pt x="4" y="27"/>
                </a:lnTo>
                <a:lnTo>
                  <a:pt x="4" y="44"/>
                </a:lnTo>
                <a:lnTo>
                  <a:pt x="4" y="5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07" name="Freeform 462"/>
          <p:cNvSpPr>
            <a:spLocks/>
          </p:cNvSpPr>
          <p:nvPr/>
        </p:nvSpPr>
        <p:spPr bwMode="auto">
          <a:xfrm>
            <a:off x="6346825" y="2474913"/>
            <a:ext cx="20638" cy="223837"/>
          </a:xfrm>
          <a:custGeom>
            <a:avLst/>
            <a:gdLst>
              <a:gd name="T0" fmla="*/ 0 w 39"/>
              <a:gd name="T1" fmla="*/ 2147483646 h 423"/>
              <a:gd name="T2" fmla="*/ 2147483646 w 39"/>
              <a:gd name="T3" fmla="*/ 2147483646 h 423"/>
              <a:gd name="T4" fmla="*/ 2147483646 w 39"/>
              <a:gd name="T5" fmla="*/ 2147483646 h 423"/>
              <a:gd name="T6" fmla="*/ 2147483646 w 39"/>
              <a:gd name="T7" fmla="*/ 2147483646 h 423"/>
              <a:gd name="T8" fmla="*/ 2147483646 w 39"/>
              <a:gd name="T9" fmla="*/ 2147483646 h 423"/>
              <a:gd name="T10" fmla="*/ 2147483646 w 39"/>
              <a:gd name="T11" fmla="*/ 0 h 4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" h="423">
                <a:moveTo>
                  <a:pt x="0" y="423"/>
                </a:moveTo>
                <a:lnTo>
                  <a:pt x="35" y="49"/>
                </a:lnTo>
                <a:lnTo>
                  <a:pt x="31" y="49"/>
                </a:lnTo>
                <a:lnTo>
                  <a:pt x="31" y="9"/>
                </a:lnTo>
                <a:lnTo>
                  <a:pt x="37" y="8"/>
                </a:lnTo>
                <a:lnTo>
                  <a:pt x="39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08" name="Freeform 463"/>
          <p:cNvSpPr>
            <a:spLocks/>
          </p:cNvSpPr>
          <p:nvPr/>
        </p:nvSpPr>
        <p:spPr bwMode="auto">
          <a:xfrm>
            <a:off x="6359525" y="2432050"/>
            <a:ext cx="15875" cy="19050"/>
          </a:xfrm>
          <a:custGeom>
            <a:avLst/>
            <a:gdLst>
              <a:gd name="T0" fmla="*/ 2147483646 w 31"/>
              <a:gd name="T1" fmla="*/ 2147483646 h 36"/>
              <a:gd name="T2" fmla="*/ 2147483646 w 31"/>
              <a:gd name="T3" fmla="*/ 2147483646 h 36"/>
              <a:gd name="T4" fmla="*/ 2147483646 w 31"/>
              <a:gd name="T5" fmla="*/ 2147483646 h 36"/>
              <a:gd name="T6" fmla="*/ 0 w 31"/>
              <a:gd name="T7" fmla="*/ 0 h 3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1" h="36">
                <a:moveTo>
                  <a:pt x="28" y="36"/>
                </a:moveTo>
                <a:lnTo>
                  <a:pt x="28" y="33"/>
                </a:lnTo>
                <a:lnTo>
                  <a:pt x="31" y="28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09" name="Line 464"/>
          <p:cNvSpPr>
            <a:spLocks noChangeShapeType="1"/>
          </p:cNvSpPr>
          <p:nvPr/>
        </p:nvSpPr>
        <p:spPr bwMode="auto">
          <a:xfrm flipH="1" flipV="1">
            <a:off x="6375400" y="2424113"/>
            <a:ext cx="4763" cy="95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10" name="Freeform 465"/>
          <p:cNvSpPr>
            <a:spLocks/>
          </p:cNvSpPr>
          <p:nvPr/>
        </p:nvSpPr>
        <p:spPr bwMode="auto">
          <a:xfrm>
            <a:off x="6386513" y="2413000"/>
            <a:ext cx="39687" cy="17463"/>
          </a:xfrm>
          <a:custGeom>
            <a:avLst/>
            <a:gdLst>
              <a:gd name="T0" fmla="*/ 0 w 74"/>
              <a:gd name="T1" fmla="*/ 2147483646 h 32"/>
              <a:gd name="T2" fmla="*/ 2147483646 w 74"/>
              <a:gd name="T3" fmla="*/ 2147483646 h 32"/>
              <a:gd name="T4" fmla="*/ 2147483646 w 74"/>
              <a:gd name="T5" fmla="*/ 2147483646 h 32"/>
              <a:gd name="T6" fmla="*/ 2147483646 w 74"/>
              <a:gd name="T7" fmla="*/ 2147483646 h 32"/>
              <a:gd name="T8" fmla="*/ 2147483646 w 74"/>
              <a:gd name="T9" fmla="*/ 2147483646 h 32"/>
              <a:gd name="T10" fmla="*/ 2147483646 w 74"/>
              <a:gd name="T11" fmla="*/ 2147483646 h 32"/>
              <a:gd name="T12" fmla="*/ 2147483646 w 74"/>
              <a:gd name="T13" fmla="*/ 2147483646 h 32"/>
              <a:gd name="T14" fmla="*/ 2147483646 w 74"/>
              <a:gd name="T15" fmla="*/ 2147483646 h 32"/>
              <a:gd name="T16" fmla="*/ 2147483646 w 74"/>
              <a:gd name="T17" fmla="*/ 2147483646 h 32"/>
              <a:gd name="T18" fmla="*/ 2147483646 w 74"/>
              <a:gd name="T19" fmla="*/ 2147483646 h 32"/>
              <a:gd name="T20" fmla="*/ 2147483646 w 74"/>
              <a:gd name="T21" fmla="*/ 2147483646 h 32"/>
              <a:gd name="T22" fmla="*/ 2147483646 w 74"/>
              <a:gd name="T23" fmla="*/ 2147483646 h 32"/>
              <a:gd name="T24" fmla="*/ 2147483646 w 74"/>
              <a:gd name="T25" fmla="*/ 2147483646 h 32"/>
              <a:gd name="T26" fmla="*/ 2147483646 w 74"/>
              <a:gd name="T27" fmla="*/ 2147483646 h 32"/>
              <a:gd name="T28" fmla="*/ 2147483646 w 74"/>
              <a:gd name="T29" fmla="*/ 2147483646 h 32"/>
              <a:gd name="T30" fmla="*/ 2147483646 w 74"/>
              <a:gd name="T31" fmla="*/ 0 h 32"/>
              <a:gd name="T32" fmla="*/ 2147483646 w 74"/>
              <a:gd name="T33" fmla="*/ 2147483646 h 32"/>
              <a:gd name="T34" fmla="*/ 2147483646 w 74"/>
              <a:gd name="T35" fmla="*/ 2147483646 h 3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4" h="32">
                <a:moveTo>
                  <a:pt x="0" y="22"/>
                </a:moveTo>
                <a:lnTo>
                  <a:pt x="1" y="22"/>
                </a:lnTo>
                <a:lnTo>
                  <a:pt x="20" y="15"/>
                </a:lnTo>
                <a:lnTo>
                  <a:pt x="24" y="27"/>
                </a:lnTo>
                <a:lnTo>
                  <a:pt x="50" y="22"/>
                </a:lnTo>
                <a:lnTo>
                  <a:pt x="71" y="32"/>
                </a:lnTo>
                <a:lnTo>
                  <a:pt x="64" y="29"/>
                </a:lnTo>
                <a:lnTo>
                  <a:pt x="74" y="25"/>
                </a:lnTo>
                <a:lnTo>
                  <a:pt x="70" y="15"/>
                </a:lnTo>
                <a:lnTo>
                  <a:pt x="70" y="9"/>
                </a:lnTo>
                <a:lnTo>
                  <a:pt x="64" y="7"/>
                </a:lnTo>
                <a:lnTo>
                  <a:pt x="59" y="3"/>
                </a:lnTo>
                <a:lnTo>
                  <a:pt x="61" y="6"/>
                </a:lnTo>
                <a:lnTo>
                  <a:pt x="65" y="5"/>
                </a:lnTo>
                <a:lnTo>
                  <a:pt x="65" y="1"/>
                </a:lnTo>
                <a:lnTo>
                  <a:pt x="61" y="0"/>
                </a:lnTo>
                <a:lnTo>
                  <a:pt x="61" y="13"/>
                </a:lnTo>
                <a:lnTo>
                  <a:pt x="70" y="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11" name="Line 466"/>
          <p:cNvSpPr>
            <a:spLocks noChangeShapeType="1"/>
          </p:cNvSpPr>
          <p:nvPr/>
        </p:nvSpPr>
        <p:spPr bwMode="auto">
          <a:xfrm>
            <a:off x="6426200" y="2425700"/>
            <a:ext cx="1588" cy="31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12" name="Freeform 467"/>
          <p:cNvSpPr>
            <a:spLocks/>
          </p:cNvSpPr>
          <p:nvPr/>
        </p:nvSpPr>
        <p:spPr bwMode="auto">
          <a:xfrm>
            <a:off x="6413500" y="2424113"/>
            <a:ext cx="3175" cy="7937"/>
          </a:xfrm>
          <a:custGeom>
            <a:avLst/>
            <a:gdLst>
              <a:gd name="T0" fmla="*/ 2147483646 w 6"/>
              <a:gd name="T1" fmla="*/ 2147483646 h 13"/>
              <a:gd name="T2" fmla="*/ 2147483646 w 6"/>
              <a:gd name="T3" fmla="*/ 2147483646 h 13"/>
              <a:gd name="T4" fmla="*/ 2147483646 w 6"/>
              <a:gd name="T5" fmla="*/ 0 h 13"/>
              <a:gd name="T6" fmla="*/ 0 w 6"/>
              <a:gd name="T7" fmla="*/ 0 h 1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" h="13">
                <a:moveTo>
                  <a:pt x="6" y="13"/>
                </a:moveTo>
                <a:lnTo>
                  <a:pt x="2" y="3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13" name="Freeform 468"/>
          <p:cNvSpPr>
            <a:spLocks/>
          </p:cNvSpPr>
          <p:nvPr/>
        </p:nvSpPr>
        <p:spPr bwMode="auto">
          <a:xfrm>
            <a:off x="6380163" y="2430463"/>
            <a:ext cx="25400" cy="4762"/>
          </a:xfrm>
          <a:custGeom>
            <a:avLst/>
            <a:gdLst>
              <a:gd name="T0" fmla="*/ 2147483646 w 48"/>
              <a:gd name="T1" fmla="*/ 2147483646 h 11"/>
              <a:gd name="T2" fmla="*/ 2147483646 w 48"/>
              <a:gd name="T3" fmla="*/ 0 h 11"/>
              <a:gd name="T4" fmla="*/ 0 w 48"/>
              <a:gd name="T5" fmla="*/ 2147483646 h 11"/>
              <a:gd name="T6" fmla="*/ 0 w 48"/>
              <a:gd name="T7" fmla="*/ 2147483646 h 1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8" h="11">
                <a:moveTo>
                  <a:pt x="48" y="3"/>
                </a:moveTo>
                <a:lnTo>
                  <a:pt x="26" y="0"/>
                </a:lnTo>
                <a:lnTo>
                  <a:pt x="0" y="7"/>
                </a:lnTo>
                <a:lnTo>
                  <a:pt x="0" y="1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14" name="Freeform 469"/>
          <p:cNvSpPr>
            <a:spLocks/>
          </p:cNvSpPr>
          <p:nvPr/>
        </p:nvSpPr>
        <p:spPr bwMode="auto">
          <a:xfrm>
            <a:off x="6384925" y="2420938"/>
            <a:ext cx="1588" cy="3175"/>
          </a:xfrm>
          <a:custGeom>
            <a:avLst/>
            <a:gdLst>
              <a:gd name="T0" fmla="*/ 2147483646 w 4"/>
              <a:gd name="T1" fmla="*/ 2147483646 h 6"/>
              <a:gd name="T2" fmla="*/ 2147483646 w 4"/>
              <a:gd name="T3" fmla="*/ 2147483646 h 6"/>
              <a:gd name="T4" fmla="*/ 0 w 4"/>
              <a:gd name="T5" fmla="*/ 0 h 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" h="6">
                <a:moveTo>
                  <a:pt x="4" y="6"/>
                </a:moveTo>
                <a:lnTo>
                  <a:pt x="4" y="5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15" name="Line 470"/>
          <p:cNvSpPr>
            <a:spLocks noChangeShapeType="1"/>
          </p:cNvSpPr>
          <p:nvPr/>
        </p:nvSpPr>
        <p:spPr bwMode="auto">
          <a:xfrm flipV="1">
            <a:off x="6378575" y="2408238"/>
            <a:ext cx="15875" cy="47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16" name="Line 471"/>
          <p:cNvSpPr>
            <a:spLocks noChangeShapeType="1"/>
          </p:cNvSpPr>
          <p:nvPr/>
        </p:nvSpPr>
        <p:spPr bwMode="auto">
          <a:xfrm flipV="1">
            <a:off x="6403975" y="2406650"/>
            <a:ext cx="7938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17" name="Freeform 473"/>
          <p:cNvSpPr>
            <a:spLocks/>
          </p:cNvSpPr>
          <p:nvPr/>
        </p:nvSpPr>
        <p:spPr bwMode="auto">
          <a:xfrm>
            <a:off x="6381750" y="2395538"/>
            <a:ext cx="22225" cy="12700"/>
          </a:xfrm>
          <a:custGeom>
            <a:avLst/>
            <a:gdLst>
              <a:gd name="T0" fmla="*/ 2147483646 w 42"/>
              <a:gd name="T1" fmla="*/ 2147483646 h 23"/>
              <a:gd name="T2" fmla="*/ 2147483646 w 42"/>
              <a:gd name="T3" fmla="*/ 2147483646 h 23"/>
              <a:gd name="T4" fmla="*/ 2147483646 w 42"/>
              <a:gd name="T5" fmla="*/ 2147483646 h 23"/>
              <a:gd name="T6" fmla="*/ 2147483646 w 42"/>
              <a:gd name="T7" fmla="*/ 2147483646 h 23"/>
              <a:gd name="T8" fmla="*/ 2147483646 w 42"/>
              <a:gd name="T9" fmla="*/ 2147483646 h 23"/>
              <a:gd name="T10" fmla="*/ 2147483646 w 42"/>
              <a:gd name="T11" fmla="*/ 2147483646 h 23"/>
              <a:gd name="T12" fmla="*/ 2147483646 w 42"/>
              <a:gd name="T13" fmla="*/ 2147483646 h 23"/>
              <a:gd name="T14" fmla="*/ 2147483646 w 42"/>
              <a:gd name="T15" fmla="*/ 2147483646 h 23"/>
              <a:gd name="T16" fmla="*/ 2147483646 w 42"/>
              <a:gd name="T17" fmla="*/ 2147483646 h 23"/>
              <a:gd name="T18" fmla="*/ 2147483646 w 42"/>
              <a:gd name="T19" fmla="*/ 2147483646 h 23"/>
              <a:gd name="T20" fmla="*/ 2147483646 w 42"/>
              <a:gd name="T21" fmla="*/ 2147483646 h 23"/>
              <a:gd name="T22" fmla="*/ 0 w 42"/>
              <a:gd name="T23" fmla="*/ 2147483646 h 23"/>
              <a:gd name="T24" fmla="*/ 0 w 42"/>
              <a:gd name="T25" fmla="*/ 0 h 23"/>
              <a:gd name="T26" fmla="*/ 2147483646 w 42"/>
              <a:gd name="T27" fmla="*/ 2147483646 h 2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2" h="23">
                <a:moveTo>
                  <a:pt x="42" y="23"/>
                </a:moveTo>
                <a:lnTo>
                  <a:pt x="15" y="10"/>
                </a:lnTo>
                <a:lnTo>
                  <a:pt x="14" y="7"/>
                </a:lnTo>
                <a:lnTo>
                  <a:pt x="10" y="6"/>
                </a:lnTo>
                <a:lnTo>
                  <a:pt x="5" y="7"/>
                </a:lnTo>
                <a:lnTo>
                  <a:pt x="3" y="10"/>
                </a:lnTo>
                <a:lnTo>
                  <a:pt x="5" y="13"/>
                </a:lnTo>
                <a:lnTo>
                  <a:pt x="10" y="14"/>
                </a:lnTo>
                <a:lnTo>
                  <a:pt x="14" y="13"/>
                </a:lnTo>
                <a:lnTo>
                  <a:pt x="15" y="10"/>
                </a:lnTo>
                <a:lnTo>
                  <a:pt x="6" y="14"/>
                </a:lnTo>
                <a:lnTo>
                  <a:pt x="0" y="19"/>
                </a:lnTo>
                <a:lnTo>
                  <a:pt x="0" y="0"/>
                </a:lnTo>
                <a:lnTo>
                  <a:pt x="5" y="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18" name="Freeform 474"/>
          <p:cNvSpPr>
            <a:spLocks/>
          </p:cNvSpPr>
          <p:nvPr/>
        </p:nvSpPr>
        <p:spPr bwMode="auto">
          <a:xfrm>
            <a:off x="6396038" y="2441575"/>
            <a:ext cx="20637" cy="6350"/>
          </a:xfrm>
          <a:custGeom>
            <a:avLst/>
            <a:gdLst>
              <a:gd name="T0" fmla="*/ 0 w 39"/>
              <a:gd name="T1" fmla="*/ 2147483646 h 12"/>
              <a:gd name="T2" fmla="*/ 2147483646 w 39"/>
              <a:gd name="T3" fmla="*/ 2147483646 h 12"/>
              <a:gd name="T4" fmla="*/ 2147483646 w 39"/>
              <a:gd name="T5" fmla="*/ 0 h 1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9" h="12">
                <a:moveTo>
                  <a:pt x="0" y="12"/>
                </a:moveTo>
                <a:lnTo>
                  <a:pt x="19" y="10"/>
                </a:lnTo>
                <a:lnTo>
                  <a:pt x="39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19" name="Line 475"/>
          <p:cNvSpPr>
            <a:spLocks noChangeShapeType="1"/>
          </p:cNvSpPr>
          <p:nvPr/>
        </p:nvSpPr>
        <p:spPr bwMode="auto">
          <a:xfrm>
            <a:off x="6396038" y="2449513"/>
            <a:ext cx="1587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20" name="Freeform 476"/>
          <p:cNvSpPr>
            <a:spLocks/>
          </p:cNvSpPr>
          <p:nvPr/>
        </p:nvSpPr>
        <p:spPr bwMode="auto">
          <a:xfrm>
            <a:off x="6399213" y="2478088"/>
            <a:ext cx="6350" cy="225425"/>
          </a:xfrm>
          <a:custGeom>
            <a:avLst/>
            <a:gdLst>
              <a:gd name="T0" fmla="*/ 0 w 12"/>
              <a:gd name="T1" fmla="*/ 0 h 425"/>
              <a:gd name="T2" fmla="*/ 0 w 12"/>
              <a:gd name="T3" fmla="*/ 2147483646 h 425"/>
              <a:gd name="T4" fmla="*/ 2147483646 w 12"/>
              <a:gd name="T5" fmla="*/ 2147483646 h 42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" h="425">
                <a:moveTo>
                  <a:pt x="0" y="0"/>
                </a:moveTo>
                <a:lnTo>
                  <a:pt x="0" y="39"/>
                </a:lnTo>
                <a:lnTo>
                  <a:pt x="12" y="42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21" name="Freeform 477"/>
          <p:cNvSpPr>
            <a:spLocks/>
          </p:cNvSpPr>
          <p:nvPr/>
        </p:nvSpPr>
        <p:spPr bwMode="auto">
          <a:xfrm>
            <a:off x="6343650" y="2474913"/>
            <a:ext cx="85725" cy="247650"/>
          </a:xfrm>
          <a:custGeom>
            <a:avLst/>
            <a:gdLst>
              <a:gd name="T0" fmla="*/ 2147483646 w 161"/>
              <a:gd name="T1" fmla="*/ 2147483646 h 468"/>
              <a:gd name="T2" fmla="*/ 2147483646 w 161"/>
              <a:gd name="T3" fmla="*/ 2147483646 h 468"/>
              <a:gd name="T4" fmla="*/ 2147483646 w 161"/>
              <a:gd name="T5" fmla="*/ 2147483646 h 468"/>
              <a:gd name="T6" fmla="*/ 2147483646 w 161"/>
              <a:gd name="T7" fmla="*/ 2147483646 h 468"/>
              <a:gd name="T8" fmla="*/ 2147483646 w 161"/>
              <a:gd name="T9" fmla="*/ 0 h 468"/>
              <a:gd name="T10" fmla="*/ 2147483646 w 161"/>
              <a:gd name="T11" fmla="*/ 2147483646 h 468"/>
              <a:gd name="T12" fmla="*/ 2147483646 w 161"/>
              <a:gd name="T13" fmla="*/ 2147483646 h 468"/>
              <a:gd name="T14" fmla="*/ 2147483646 w 161"/>
              <a:gd name="T15" fmla="*/ 2147483646 h 468"/>
              <a:gd name="T16" fmla="*/ 2147483646 w 161"/>
              <a:gd name="T17" fmla="*/ 2147483646 h 468"/>
              <a:gd name="T18" fmla="*/ 2147483646 w 161"/>
              <a:gd name="T19" fmla="*/ 2147483646 h 468"/>
              <a:gd name="T20" fmla="*/ 2147483646 w 161"/>
              <a:gd name="T21" fmla="*/ 2147483646 h 468"/>
              <a:gd name="T22" fmla="*/ 2147483646 w 161"/>
              <a:gd name="T23" fmla="*/ 2147483646 h 468"/>
              <a:gd name="T24" fmla="*/ 2147483646 w 161"/>
              <a:gd name="T25" fmla="*/ 2147483646 h 468"/>
              <a:gd name="T26" fmla="*/ 2147483646 w 161"/>
              <a:gd name="T27" fmla="*/ 2147483646 h 468"/>
              <a:gd name="T28" fmla="*/ 2147483646 w 161"/>
              <a:gd name="T29" fmla="*/ 2147483646 h 468"/>
              <a:gd name="T30" fmla="*/ 2147483646 w 161"/>
              <a:gd name="T31" fmla="*/ 2147483646 h 468"/>
              <a:gd name="T32" fmla="*/ 2147483646 w 161"/>
              <a:gd name="T33" fmla="*/ 2147483646 h 468"/>
              <a:gd name="T34" fmla="*/ 0 w 161"/>
              <a:gd name="T35" fmla="*/ 2147483646 h 468"/>
              <a:gd name="T36" fmla="*/ 0 w 161"/>
              <a:gd name="T37" fmla="*/ 2147483646 h 46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61" h="468">
                <a:moveTo>
                  <a:pt x="142" y="427"/>
                </a:moveTo>
                <a:lnTo>
                  <a:pt x="116" y="47"/>
                </a:lnTo>
                <a:lnTo>
                  <a:pt x="116" y="8"/>
                </a:lnTo>
                <a:lnTo>
                  <a:pt x="118" y="8"/>
                </a:lnTo>
                <a:lnTo>
                  <a:pt x="118" y="0"/>
                </a:lnTo>
                <a:lnTo>
                  <a:pt x="124" y="9"/>
                </a:lnTo>
                <a:lnTo>
                  <a:pt x="124" y="49"/>
                </a:lnTo>
                <a:lnTo>
                  <a:pt x="124" y="47"/>
                </a:lnTo>
                <a:lnTo>
                  <a:pt x="158" y="423"/>
                </a:lnTo>
                <a:lnTo>
                  <a:pt x="161" y="424"/>
                </a:lnTo>
                <a:lnTo>
                  <a:pt x="161" y="451"/>
                </a:lnTo>
                <a:lnTo>
                  <a:pt x="161" y="454"/>
                </a:lnTo>
                <a:lnTo>
                  <a:pt x="159" y="455"/>
                </a:lnTo>
                <a:lnTo>
                  <a:pt x="122" y="465"/>
                </a:lnTo>
                <a:lnTo>
                  <a:pt x="81" y="468"/>
                </a:lnTo>
                <a:lnTo>
                  <a:pt x="41" y="465"/>
                </a:lnTo>
                <a:lnTo>
                  <a:pt x="3" y="455"/>
                </a:lnTo>
                <a:lnTo>
                  <a:pt x="0" y="454"/>
                </a:lnTo>
                <a:lnTo>
                  <a:pt x="0" y="42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22" name="Line 478"/>
          <p:cNvSpPr>
            <a:spLocks noChangeShapeType="1"/>
          </p:cNvSpPr>
          <p:nvPr/>
        </p:nvSpPr>
        <p:spPr bwMode="auto">
          <a:xfrm>
            <a:off x="6405563" y="2705100"/>
            <a:ext cx="1587" cy="158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23" name="Freeform 479"/>
          <p:cNvSpPr>
            <a:spLocks/>
          </p:cNvSpPr>
          <p:nvPr/>
        </p:nvSpPr>
        <p:spPr bwMode="auto">
          <a:xfrm>
            <a:off x="6421438" y="2700338"/>
            <a:ext cx="6350" cy="17462"/>
          </a:xfrm>
          <a:custGeom>
            <a:avLst/>
            <a:gdLst>
              <a:gd name="T0" fmla="*/ 0 w 12"/>
              <a:gd name="T1" fmla="*/ 2147483646 h 31"/>
              <a:gd name="T2" fmla="*/ 0 w 12"/>
              <a:gd name="T3" fmla="*/ 2147483646 h 31"/>
              <a:gd name="T4" fmla="*/ 2147483646 w 12"/>
              <a:gd name="T5" fmla="*/ 0 h 31"/>
              <a:gd name="T6" fmla="*/ 2147483646 w 12"/>
              <a:gd name="T7" fmla="*/ 2147483646 h 3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" h="31">
                <a:moveTo>
                  <a:pt x="0" y="31"/>
                </a:moveTo>
                <a:lnTo>
                  <a:pt x="0" y="4"/>
                </a:lnTo>
                <a:lnTo>
                  <a:pt x="12" y="0"/>
                </a:lnTo>
                <a:lnTo>
                  <a:pt x="12" y="2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24" name="Freeform 480"/>
          <p:cNvSpPr>
            <a:spLocks/>
          </p:cNvSpPr>
          <p:nvPr/>
        </p:nvSpPr>
        <p:spPr bwMode="auto">
          <a:xfrm>
            <a:off x="6421438" y="2633663"/>
            <a:ext cx="4762" cy="39687"/>
          </a:xfrm>
          <a:custGeom>
            <a:avLst/>
            <a:gdLst>
              <a:gd name="T0" fmla="*/ 2147483646 w 8"/>
              <a:gd name="T1" fmla="*/ 2147483646 h 77"/>
              <a:gd name="T2" fmla="*/ 2147483646 w 8"/>
              <a:gd name="T3" fmla="*/ 2147483646 h 77"/>
              <a:gd name="T4" fmla="*/ 2147483646 w 8"/>
              <a:gd name="T5" fmla="*/ 0 h 77"/>
              <a:gd name="T6" fmla="*/ 2147483646 w 8"/>
              <a:gd name="T7" fmla="*/ 0 h 77"/>
              <a:gd name="T8" fmla="*/ 0 w 8"/>
              <a:gd name="T9" fmla="*/ 0 h 7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" h="77">
                <a:moveTo>
                  <a:pt x="8" y="77"/>
                </a:moveTo>
                <a:lnTo>
                  <a:pt x="8" y="2"/>
                </a:lnTo>
                <a:lnTo>
                  <a:pt x="7" y="0"/>
                </a:lnTo>
                <a:lnTo>
                  <a:pt x="6" y="0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25" name="Freeform 481"/>
          <p:cNvSpPr>
            <a:spLocks/>
          </p:cNvSpPr>
          <p:nvPr/>
        </p:nvSpPr>
        <p:spPr bwMode="auto">
          <a:xfrm>
            <a:off x="6418263" y="2587625"/>
            <a:ext cx="3175" cy="34925"/>
          </a:xfrm>
          <a:custGeom>
            <a:avLst/>
            <a:gdLst>
              <a:gd name="T0" fmla="*/ 2147483646 w 7"/>
              <a:gd name="T1" fmla="*/ 2147483646 h 66"/>
              <a:gd name="T2" fmla="*/ 2147483646 w 7"/>
              <a:gd name="T3" fmla="*/ 2147483646 h 66"/>
              <a:gd name="T4" fmla="*/ 2147483646 w 7"/>
              <a:gd name="T5" fmla="*/ 2147483646 h 66"/>
              <a:gd name="T6" fmla="*/ 2147483646 w 7"/>
              <a:gd name="T7" fmla="*/ 2147483646 h 66"/>
              <a:gd name="T8" fmla="*/ 0 w 7"/>
              <a:gd name="T9" fmla="*/ 0 h 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" h="66">
                <a:moveTo>
                  <a:pt x="7" y="66"/>
                </a:moveTo>
                <a:lnTo>
                  <a:pt x="6" y="63"/>
                </a:lnTo>
                <a:lnTo>
                  <a:pt x="6" y="57"/>
                </a:lnTo>
                <a:lnTo>
                  <a:pt x="6" y="2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26" name="Freeform 482"/>
          <p:cNvSpPr>
            <a:spLocks/>
          </p:cNvSpPr>
          <p:nvPr/>
        </p:nvSpPr>
        <p:spPr bwMode="auto">
          <a:xfrm>
            <a:off x="6632575" y="2587625"/>
            <a:ext cx="3175" cy="34925"/>
          </a:xfrm>
          <a:custGeom>
            <a:avLst/>
            <a:gdLst>
              <a:gd name="T0" fmla="*/ 0 w 7"/>
              <a:gd name="T1" fmla="*/ 0 h 66"/>
              <a:gd name="T2" fmla="*/ 2147483646 w 7"/>
              <a:gd name="T3" fmla="*/ 2147483646 h 66"/>
              <a:gd name="T4" fmla="*/ 2147483646 w 7"/>
              <a:gd name="T5" fmla="*/ 2147483646 h 66"/>
              <a:gd name="T6" fmla="*/ 2147483646 w 7"/>
              <a:gd name="T7" fmla="*/ 2147483646 h 66"/>
              <a:gd name="T8" fmla="*/ 2147483646 w 7"/>
              <a:gd name="T9" fmla="*/ 2147483646 h 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" h="66">
                <a:moveTo>
                  <a:pt x="0" y="0"/>
                </a:moveTo>
                <a:lnTo>
                  <a:pt x="6" y="2"/>
                </a:lnTo>
                <a:lnTo>
                  <a:pt x="6" y="57"/>
                </a:lnTo>
                <a:lnTo>
                  <a:pt x="6" y="63"/>
                </a:lnTo>
                <a:lnTo>
                  <a:pt x="7" y="6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27" name="Line 483"/>
          <p:cNvSpPr>
            <a:spLocks noChangeShapeType="1"/>
          </p:cNvSpPr>
          <p:nvPr/>
        </p:nvSpPr>
        <p:spPr bwMode="auto">
          <a:xfrm>
            <a:off x="6635750" y="2633663"/>
            <a:ext cx="3175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28" name="Freeform 484"/>
          <p:cNvSpPr>
            <a:spLocks/>
          </p:cNvSpPr>
          <p:nvPr/>
        </p:nvSpPr>
        <p:spPr bwMode="auto">
          <a:xfrm>
            <a:off x="6638925" y="2633663"/>
            <a:ext cx="1588" cy="1587"/>
          </a:xfrm>
          <a:custGeom>
            <a:avLst/>
            <a:gdLst>
              <a:gd name="T0" fmla="*/ 0 w 1"/>
              <a:gd name="T1" fmla="*/ 0 h 2"/>
              <a:gd name="T2" fmla="*/ 2147483646 w 1"/>
              <a:gd name="T3" fmla="*/ 0 h 2"/>
              <a:gd name="T4" fmla="*/ 2147483646 w 1"/>
              <a:gd name="T5" fmla="*/ 2147483646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" h="2">
                <a:moveTo>
                  <a:pt x="0" y="0"/>
                </a:moveTo>
                <a:lnTo>
                  <a:pt x="1" y="0"/>
                </a:lnTo>
                <a:lnTo>
                  <a:pt x="1" y="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29" name="Line 485"/>
          <p:cNvSpPr>
            <a:spLocks noChangeShapeType="1"/>
          </p:cNvSpPr>
          <p:nvPr/>
        </p:nvSpPr>
        <p:spPr bwMode="auto">
          <a:xfrm>
            <a:off x="6640513" y="2633663"/>
            <a:ext cx="1587" cy="396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30" name="Freeform 486"/>
          <p:cNvSpPr>
            <a:spLocks/>
          </p:cNvSpPr>
          <p:nvPr/>
        </p:nvSpPr>
        <p:spPr bwMode="auto">
          <a:xfrm>
            <a:off x="6621463" y="2474913"/>
            <a:ext cx="20637" cy="242887"/>
          </a:xfrm>
          <a:custGeom>
            <a:avLst/>
            <a:gdLst>
              <a:gd name="T0" fmla="*/ 2147483646 w 39"/>
              <a:gd name="T1" fmla="*/ 2147483646 h 459"/>
              <a:gd name="T2" fmla="*/ 2147483646 w 39"/>
              <a:gd name="T3" fmla="*/ 2147483646 h 459"/>
              <a:gd name="T4" fmla="*/ 2147483646 w 39"/>
              <a:gd name="T5" fmla="*/ 2147483646 h 459"/>
              <a:gd name="T6" fmla="*/ 2147483646 w 39"/>
              <a:gd name="T7" fmla="*/ 2147483646 h 459"/>
              <a:gd name="T8" fmla="*/ 2147483646 w 39"/>
              <a:gd name="T9" fmla="*/ 2147483646 h 459"/>
              <a:gd name="T10" fmla="*/ 2147483646 w 39"/>
              <a:gd name="T11" fmla="*/ 0 h 459"/>
              <a:gd name="T12" fmla="*/ 0 w 39"/>
              <a:gd name="T13" fmla="*/ 2147483646 h 459"/>
              <a:gd name="T14" fmla="*/ 0 w 39"/>
              <a:gd name="T15" fmla="*/ 2147483646 h 459"/>
              <a:gd name="T16" fmla="*/ 2147483646 w 39"/>
              <a:gd name="T17" fmla="*/ 2147483646 h 459"/>
              <a:gd name="T18" fmla="*/ 2147483646 w 39"/>
              <a:gd name="T19" fmla="*/ 2147483646 h 459"/>
              <a:gd name="T20" fmla="*/ 2147483646 w 39"/>
              <a:gd name="T21" fmla="*/ 2147483646 h 45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" h="459">
                <a:moveTo>
                  <a:pt x="39" y="423"/>
                </a:moveTo>
                <a:lnTo>
                  <a:pt x="6" y="47"/>
                </a:lnTo>
                <a:lnTo>
                  <a:pt x="8" y="49"/>
                </a:lnTo>
                <a:lnTo>
                  <a:pt x="8" y="9"/>
                </a:lnTo>
                <a:lnTo>
                  <a:pt x="3" y="8"/>
                </a:lnTo>
                <a:lnTo>
                  <a:pt x="1" y="0"/>
                </a:lnTo>
                <a:lnTo>
                  <a:pt x="0" y="8"/>
                </a:lnTo>
                <a:lnTo>
                  <a:pt x="0" y="47"/>
                </a:lnTo>
                <a:lnTo>
                  <a:pt x="24" y="427"/>
                </a:lnTo>
                <a:lnTo>
                  <a:pt x="29" y="432"/>
                </a:lnTo>
                <a:lnTo>
                  <a:pt x="29" y="45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31" name="Freeform 487"/>
          <p:cNvSpPr>
            <a:spLocks/>
          </p:cNvSpPr>
          <p:nvPr/>
        </p:nvSpPr>
        <p:spPr bwMode="auto">
          <a:xfrm>
            <a:off x="6559550" y="2474913"/>
            <a:ext cx="85725" cy="247650"/>
          </a:xfrm>
          <a:custGeom>
            <a:avLst/>
            <a:gdLst>
              <a:gd name="T0" fmla="*/ 2147483646 w 161"/>
              <a:gd name="T1" fmla="*/ 2147483646 h 468"/>
              <a:gd name="T2" fmla="*/ 2147483646 w 161"/>
              <a:gd name="T3" fmla="*/ 2147483646 h 468"/>
              <a:gd name="T4" fmla="*/ 2147483646 w 161"/>
              <a:gd name="T5" fmla="*/ 2147483646 h 468"/>
              <a:gd name="T6" fmla="*/ 2147483646 w 161"/>
              <a:gd name="T7" fmla="*/ 2147483646 h 468"/>
              <a:gd name="T8" fmla="*/ 2147483646 w 161"/>
              <a:gd name="T9" fmla="*/ 2147483646 h 468"/>
              <a:gd name="T10" fmla="*/ 2147483646 w 161"/>
              <a:gd name="T11" fmla="*/ 2147483646 h 468"/>
              <a:gd name="T12" fmla="*/ 2147483646 w 161"/>
              <a:gd name="T13" fmla="*/ 2147483646 h 468"/>
              <a:gd name="T14" fmla="*/ 2147483646 w 161"/>
              <a:gd name="T15" fmla="*/ 2147483646 h 468"/>
              <a:gd name="T16" fmla="*/ 2147483646 w 161"/>
              <a:gd name="T17" fmla="*/ 2147483646 h 468"/>
              <a:gd name="T18" fmla="*/ 2147483646 w 161"/>
              <a:gd name="T19" fmla="*/ 2147483646 h 468"/>
              <a:gd name="T20" fmla="*/ 0 w 161"/>
              <a:gd name="T21" fmla="*/ 2147483646 h 468"/>
              <a:gd name="T22" fmla="*/ 0 w 161"/>
              <a:gd name="T23" fmla="*/ 2147483646 h 468"/>
              <a:gd name="T24" fmla="*/ 2147483646 w 161"/>
              <a:gd name="T25" fmla="*/ 2147483646 h 468"/>
              <a:gd name="T26" fmla="*/ 2147483646 w 161"/>
              <a:gd name="T27" fmla="*/ 2147483646 h 468"/>
              <a:gd name="T28" fmla="*/ 2147483646 w 161"/>
              <a:gd name="T29" fmla="*/ 2147483646 h 468"/>
              <a:gd name="T30" fmla="*/ 2147483646 w 161"/>
              <a:gd name="T31" fmla="*/ 2147483646 h 468"/>
              <a:gd name="T32" fmla="*/ 2147483646 w 161"/>
              <a:gd name="T33" fmla="*/ 0 h 46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61" h="468">
                <a:moveTo>
                  <a:pt x="158" y="455"/>
                </a:moveTo>
                <a:lnTo>
                  <a:pt x="158" y="428"/>
                </a:lnTo>
                <a:lnTo>
                  <a:pt x="161" y="424"/>
                </a:lnTo>
                <a:lnTo>
                  <a:pt x="161" y="451"/>
                </a:lnTo>
                <a:lnTo>
                  <a:pt x="160" y="454"/>
                </a:lnTo>
                <a:lnTo>
                  <a:pt x="160" y="455"/>
                </a:lnTo>
                <a:lnTo>
                  <a:pt x="121" y="465"/>
                </a:lnTo>
                <a:lnTo>
                  <a:pt x="80" y="468"/>
                </a:lnTo>
                <a:lnTo>
                  <a:pt x="41" y="465"/>
                </a:lnTo>
                <a:lnTo>
                  <a:pt x="2" y="455"/>
                </a:lnTo>
                <a:lnTo>
                  <a:pt x="0" y="454"/>
                </a:lnTo>
                <a:lnTo>
                  <a:pt x="0" y="424"/>
                </a:lnTo>
                <a:lnTo>
                  <a:pt x="3" y="423"/>
                </a:lnTo>
                <a:lnTo>
                  <a:pt x="37" y="49"/>
                </a:lnTo>
                <a:lnTo>
                  <a:pt x="37" y="9"/>
                </a:lnTo>
                <a:lnTo>
                  <a:pt x="42" y="8"/>
                </a:lnTo>
                <a:lnTo>
                  <a:pt x="42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32" name="Freeform 488"/>
          <p:cNvSpPr>
            <a:spLocks/>
          </p:cNvSpPr>
          <p:nvPr/>
        </p:nvSpPr>
        <p:spPr bwMode="auto">
          <a:xfrm>
            <a:off x="6573838" y="2432050"/>
            <a:ext cx="15875" cy="19050"/>
          </a:xfrm>
          <a:custGeom>
            <a:avLst/>
            <a:gdLst>
              <a:gd name="T0" fmla="*/ 2147483646 w 30"/>
              <a:gd name="T1" fmla="*/ 2147483646 h 36"/>
              <a:gd name="T2" fmla="*/ 2147483646 w 30"/>
              <a:gd name="T3" fmla="*/ 2147483646 h 36"/>
              <a:gd name="T4" fmla="*/ 2147483646 w 30"/>
              <a:gd name="T5" fmla="*/ 2147483646 h 36"/>
              <a:gd name="T6" fmla="*/ 0 w 30"/>
              <a:gd name="T7" fmla="*/ 0 h 3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0" h="36">
                <a:moveTo>
                  <a:pt x="28" y="36"/>
                </a:moveTo>
                <a:lnTo>
                  <a:pt x="28" y="33"/>
                </a:lnTo>
                <a:lnTo>
                  <a:pt x="30" y="28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33" name="Line 489"/>
          <p:cNvSpPr>
            <a:spLocks noChangeShapeType="1"/>
          </p:cNvSpPr>
          <p:nvPr/>
        </p:nvSpPr>
        <p:spPr bwMode="auto">
          <a:xfrm flipH="1" flipV="1">
            <a:off x="6589713" y="2424113"/>
            <a:ext cx="4762" cy="95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34" name="Freeform 490"/>
          <p:cNvSpPr>
            <a:spLocks/>
          </p:cNvSpPr>
          <p:nvPr/>
        </p:nvSpPr>
        <p:spPr bwMode="auto">
          <a:xfrm>
            <a:off x="6600825" y="2420938"/>
            <a:ext cx="11113" cy="3175"/>
          </a:xfrm>
          <a:custGeom>
            <a:avLst/>
            <a:gdLst>
              <a:gd name="T0" fmla="*/ 0 w 20"/>
              <a:gd name="T1" fmla="*/ 2147483646 h 7"/>
              <a:gd name="T2" fmla="*/ 2147483646 w 20"/>
              <a:gd name="T3" fmla="*/ 2147483646 h 7"/>
              <a:gd name="T4" fmla="*/ 2147483646 w 20"/>
              <a:gd name="T5" fmla="*/ 2147483646 h 7"/>
              <a:gd name="T6" fmla="*/ 2147483646 w 20"/>
              <a:gd name="T7" fmla="*/ 0 h 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" h="7">
                <a:moveTo>
                  <a:pt x="0" y="6"/>
                </a:moveTo>
                <a:lnTo>
                  <a:pt x="1" y="7"/>
                </a:lnTo>
                <a:lnTo>
                  <a:pt x="2" y="7"/>
                </a:lnTo>
                <a:lnTo>
                  <a:pt x="2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35" name="Freeform 491"/>
          <p:cNvSpPr>
            <a:spLocks/>
          </p:cNvSpPr>
          <p:nvPr/>
        </p:nvSpPr>
        <p:spPr bwMode="auto">
          <a:xfrm>
            <a:off x="6615113" y="2413000"/>
            <a:ext cx="25400" cy="17463"/>
          </a:xfrm>
          <a:custGeom>
            <a:avLst/>
            <a:gdLst>
              <a:gd name="T0" fmla="*/ 0 w 50"/>
              <a:gd name="T1" fmla="*/ 2147483646 h 32"/>
              <a:gd name="T2" fmla="*/ 2147483646 w 50"/>
              <a:gd name="T3" fmla="*/ 2147483646 h 32"/>
              <a:gd name="T4" fmla="*/ 2147483646 w 50"/>
              <a:gd name="T5" fmla="*/ 2147483646 h 32"/>
              <a:gd name="T6" fmla="*/ 2147483646 w 50"/>
              <a:gd name="T7" fmla="*/ 2147483646 h 32"/>
              <a:gd name="T8" fmla="*/ 2147483646 w 50"/>
              <a:gd name="T9" fmla="*/ 2147483646 h 32"/>
              <a:gd name="T10" fmla="*/ 2147483646 w 50"/>
              <a:gd name="T11" fmla="*/ 2147483646 h 32"/>
              <a:gd name="T12" fmla="*/ 2147483646 w 50"/>
              <a:gd name="T13" fmla="*/ 2147483646 h 32"/>
              <a:gd name="T14" fmla="*/ 2147483646 w 50"/>
              <a:gd name="T15" fmla="*/ 2147483646 h 32"/>
              <a:gd name="T16" fmla="*/ 2147483646 w 50"/>
              <a:gd name="T17" fmla="*/ 2147483646 h 32"/>
              <a:gd name="T18" fmla="*/ 2147483646 w 50"/>
              <a:gd name="T19" fmla="*/ 2147483646 h 32"/>
              <a:gd name="T20" fmla="*/ 2147483646 w 50"/>
              <a:gd name="T21" fmla="*/ 2147483646 h 32"/>
              <a:gd name="T22" fmla="*/ 2147483646 w 50"/>
              <a:gd name="T23" fmla="*/ 2147483646 h 32"/>
              <a:gd name="T24" fmla="*/ 2147483646 w 50"/>
              <a:gd name="T25" fmla="*/ 2147483646 h 32"/>
              <a:gd name="T26" fmla="*/ 2147483646 w 50"/>
              <a:gd name="T27" fmla="*/ 0 h 3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50" h="32">
                <a:moveTo>
                  <a:pt x="0" y="27"/>
                </a:moveTo>
                <a:lnTo>
                  <a:pt x="27" y="22"/>
                </a:lnTo>
                <a:lnTo>
                  <a:pt x="28" y="22"/>
                </a:lnTo>
                <a:lnTo>
                  <a:pt x="46" y="32"/>
                </a:lnTo>
                <a:lnTo>
                  <a:pt x="41" y="29"/>
                </a:lnTo>
                <a:lnTo>
                  <a:pt x="50" y="25"/>
                </a:lnTo>
                <a:lnTo>
                  <a:pt x="44" y="15"/>
                </a:lnTo>
                <a:lnTo>
                  <a:pt x="44" y="9"/>
                </a:lnTo>
                <a:lnTo>
                  <a:pt x="41" y="7"/>
                </a:lnTo>
                <a:lnTo>
                  <a:pt x="35" y="3"/>
                </a:lnTo>
                <a:lnTo>
                  <a:pt x="35" y="6"/>
                </a:lnTo>
                <a:lnTo>
                  <a:pt x="42" y="5"/>
                </a:lnTo>
                <a:lnTo>
                  <a:pt x="42" y="1"/>
                </a:lnTo>
                <a:lnTo>
                  <a:pt x="36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36" name="Line 492"/>
          <p:cNvSpPr>
            <a:spLocks noChangeShapeType="1"/>
          </p:cNvSpPr>
          <p:nvPr/>
        </p:nvSpPr>
        <p:spPr bwMode="auto">
          <a:xfrm flipV="1">
            <a:off x="6632575" y="2417763"/>
            <a:ext cx="4763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37" name="Line 493"/>
          <p:cNvSpPr>
            <a:spLocks noChangeShapeType="1"/>
          </p:cNvSpPr>
          <p:nvPr/>
        </p:nvSpPr>
        <p:spPr bwMode="auto">
          <a:xfrm>
            <a:off x="6640513" y="2425700"/>
            <a:ext cx="3175" cy="31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38" name="Freeform 494"/>
          <p:cNvSpPr>
            <a:spLocks/>
          </p:cNvSpPr>
          <p:nvPr/>
        </p:nvSpPr>
        <p:spPr bwMode="auto">
          <a:xfrm>
            <a:off x="6629400" y="2424113"/>
            <a:ext cx="1588" cy="7937"/>
          </a:xfrm>
          <a:custGeom>
            <a:avLst/>
            <a:gdLst>
              <a:gd name="T0" fmla="*/ 2147483646 w 4"/>
              <a:gd name="T1" fmla="*/ 2147483646 h 13"/>
              <a:gd name="T2" fmla="*/ 2147483646 w 4"/>
              <a:gd name="T3" fmla="*/ 2147483646 h 13"/>
              <a:gd name="T4" fmla="*/ 0 w 4"/>
              <a:gd name="T5" fmla="*/ 0 h 1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" h="13">
                <a:moveTo>
                  <a:pt x="4" y="13"/>
                </a:moveTo>
                <a:lnTo>
                  <a:pt x="1" y="3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39" name="Freeform 495"/>
          <p:cNvSpPr>
            <a:spLocks/>
          </p:cNvSpPr>
          <p:nvPr/>
        </p:nvSpPr>
        <p:spPr bwMode="auto">
          <a:xfrm>
            <a:off x="6594475" y="2430463"/>
            <a:ext cx="26988" cy="4762"/>
          </a:xfrm>
          <a:custGeom>
            <a:avLst/>
            <a:gdLst>
              <a:gd name="T0" fmla="*/ 2147483646 w 51"/>
              <a:gd name="T1" fmla="*/ 2147483646 h 11"/>
              <a:gd name="T2" fmla="*/ 2147483646 w 51"/>
              <a:gd name="T3" fmla="*/ 0 h 11"/>
              <a:gd name="T4" fmla="*/ 0 w 51"/>
              <a:gd name="T5" fmla="*/ 2147483646 h 11"/>
              <a:gd name="T6" fmla="*/ 2147483646 w 51"/>
              <a:gd name="T7" fmla="*/ 2147483646 h 1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1" h="11">
                <a:moveTo>
                  <a:pt x="51" y="3"/>
                </a:moveTo>
                <a:lnTo>
                  <a:pt x="29" y="0"/>
                </a:lnTo>
                <a:lnTo>
                  <a:pt x="0" y="7"/>
                </a:lnTo>
                <a:lnTo>
                  <a:pt x="1" y="1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40" name="Line 496"/>
          <p:cNvSpPr>
            <a:spLocks noChangeShapeType="1"/>
          </p:cNvSpPr>
          <p:nvPr/>
        </p:nvSpPr>
        <p:spPr bwMode="auto">
          <a:xfrm flipH="1" flipV="1">
            <a:off x="6600825" y="2420938"/>
            <a:ext cx="1588" cy="31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41" name="Line 497"/>
          <p:cNvSpPr>
            <a:spLocks noChangeShapeType="1"/>
          </p:cNvSpPr>
          <p:nvPr/>
        </p:nvSpPr>
        <p:spPr bwMode="auto">
          <a:xfrm flipV="1">
            <a:off x="6594475" y="2408238"/>
            <a:ext cx="14288" cy="47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42" name="Line 498"/>
          <p:cNvSpPr>
            <a:spLocks noChangeShapeType="1"/>
          </p:cNvSpPr>
          <p:nvPr/>
        </p:nvSpPr>
        <p:spPr bwMode="auto">
          <a:xfrm flipV="1">
            <a:off x="6619875" y="2406650"/>
            <a:ext cx="7938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43" name="Freeform 499"/>
          <p:cNvSpPr>
            <a:spLocks/>
          </p:cNvSpPr>
          <p:nvPr/>
        </p:nvSpPr>
        <p:spPr bwMode="auto">
          <a:xfrm>
            <a:off x="6596063" y="2395538"/>
            <a:ext cx="23812" cy="12700"/>
          </a:xfrm>
          <a:custGeom>
            <a:avLst/>
            <a:gdLst>
              <a:gd name="T0" fmla="*/ 2147483646 w 44"/>
              <a:gd name="T1" fmla="*/ 2147483646 h 23"/>
              <a:gd name="T2" fmla="*/ 2147483646 w 44"/>
              <a:gd name="T3" fmla="*/ 2147483646 h 23"/>
              <a:gd name="T4" fmla="*/ 2147483646 w 44"/>
              <a:gd name="T5" fmla="*/ 2147483646 h 23"/>
              <a:gd name="T6" fmla="*/ 2147483646 w 44"/>
              <a:gd name="T7" fmla="*/ 2147483646 h 23"/>
              <a:gd name="T8" fmla="*/ 2147483646 w 44"/>
              <a:gd name="T9" fmla="*/ 2147483646 h 23"/>
              <a:gd name="T10" fmla="*/ 2147483646 w 44"/>
              <a:gd name="T11" fmla="*/ 2147483646 h 23"/>
              <a:gd name="T12" fmla="*/ 2147483646 w 44"/>
              <a:gd name="T13" fmla="*/ 2147483646 h 23"/>
              <a:gd name="T14" fmla="*/ 2147483646 w 44"/>
              <a:gd name="T15" fmla="*/ 2147483646 h 23"/>
              <a:gd name="T16" fmla="*/ 2147483646 w 44"/>
              <a:gd name="T17" fmla="*/ 2147483646 h 23"/>
              <a:gd name="T18" fmla="*/ 2147483646 w 44"/>
              <a:gd name="T19" fmla="*/ 2147483646 h 23"/>
              <a:gd name="T20" fmla="*/ 2147483646 w 44"/>
              <a:gd name="T21" fmla="*/ 2147483646 h 23"/>
              <a:gd name="T22" fmla="*/ 2147483646 w 44"/>
              <a:gd name="T23" fmla="*/ 2147483646 h 23"/>
              <a:gd name="T24" fmla="*/ 0 w 44"/>
              <a:gd name="T25" fmla="*/ 0 h 23"/>
              <a:gd name="T26" fmla="*/ 2147483646 w 44"/>
              <a:gd name="T27" fmla="*/ 2147483646 h 2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4" h="23">
                <a:moveTo>
                  <a:pt x="44" y="23"/>
                </a:moveTo>
                <a:lnTo>
                  <a:pt x="15" y="10"/>
                </a:lnTo>
                <a:lnTo>
                  <a:pt x="12" y="7"/>
                </a:lnTo>
                <a:lnTo>
                  <a:pt x="10" y="6"/>
                </a:lnTo>
                <a:lnTo>
                  <a:pt x="8" y="7"/>
                </a:lnTo>
                <a:lnTo>
                  <a:pt x="4" y="10"/>
                </a:lnTo>
                <a:lnTo>
                  <a:pt x="8" y="13"/>
                </a:lnTo>
                <a:lnTo>
                  <a:pt x="10" y="14"/>
                </a:lnTo>
                <a:lnTo>
                  <a:pt x="12" y="13"/>
                </a:lnTo>
                <a:lnTo>
                  <a:pt x="15" y="10"/>
                </a:lnTo>
                <a:lnTo>
                  <a:pt x="9" y="14"/>
                </a:lnTo>
                <a:lnTo>
                  <a:pt x="2" y="19"/>
                </a:lnTo>
                <a:lnTo>
                  <a:pt x="0" y="0"/>
                </a:lnTo>
                <a:lnTo>
                  <a:pt x="8" y="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44" name="Freeform 500"/>
          <p:cNvSpPr>
            <a:spLocks/>
          </p:cNvSpPr>
          <p:nvPr/>
        </p:nvSpPr>
        <p:spPr bwMode="auto">
          <a:xfrm>
            <a:off x="6610350" y="2441575"/>
            <a:ext cx="19050" cy="6350"/>
          </a:xfrm>
          <a:custGeom>
            <a:avLst/>
            <a:gdLst>
              <a:gd name="T0" fmla="*/ 0 w 37"/>
              <a:gd name="T1" fmla="*/ 2147483646 h 12"/>
              <a:gd name="T2" fmla="*/ 2147483646 w 37"/>
              <a:gd name="T3" fmla="*/ 2147483646 h 12"/>
              <a:gd name="T4" fmla="*/ 2147483646 w 37"/>
              <a:gd name="T5" fmla="*/ 0 h 1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7" h="12">
                <a:moveTo>
                  <a:pt x="0" y="12"/>
                </a:moveTo>
                <a:lnTo>
                  <a:pt x="20" y="10"/>
                </a:lnTo>
                <a:lnTo>
                  <a:pt x="37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45" name="Line 501"/>
          <p:cNvSpPr>
            <a:spLocks noChangeShapeType="1"/>
          </p:cNvSpPr>
          <p:nvPr/>
        </p:nvSpPr>
        <p:spPr bwMode="auto">
          <a:xfrm>
            <a:off x="6611938" y="2449513"/>
            <a:ext cx="1587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46" name="Freeform 502"/>
          <p:cNvSpPr>
            <a:spLocks/>
          </p:cNvSpPr>
          <p:nvPr/>
        </p:nvSpPr>
        <p:spPr bwMode="auto">
          <a:xfrm>
            <a:off x="6613525" y="2478088"/>
            <a:ext cx="7938" cy="242887"/>
          </a:xfrm>
          <a:custGeom>
            <a:avLst/>
            <a:gdLst>
              <a:gd name="T0" fmla="*/ 0 w 16"/>
              <a:gd name="T1" fmla="*/ 0 h 458"/>
              <a:gd name="T2" fmla="*/ 0 w 16"/>
              <a:gd name="T3" fmla="*/ 2147483646 h 458"/>
              <a:gd name="T4" fmla="*/ 2147483646 w 16"/>
              <a:gd name="T5" fmla="*/ 2147483646 h 458"/>
              <a:gd name="T6" fmla="*/ 2147483646 w 16"/>
              <a:gd name="T7" fmla="*/ 2147483646 h 458"/>
              <a:gd name="T8" fmla="*/ 2147483646 w 16"/>
              <a:gd name="T9" fmla="*/ 2147483646 h 4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" h="458">
                <a:moveTo>
                  <a:pt x="0" y="0"/>
                </a:moveTo>
                <a:lnTo>
                  <a:pt x="0" y="39"/>
                </a:lnTo>
                <a:lnTo>
                  <a:pt x="13" y="425"/>
                </a:lnTo>
                <a:lnTo>
                  <a:pt x="16" y="429"/>
                </a:lnTo>
                <a:lnTo>
                  <a:pt x="16" y="45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47" name="Freeform 503"/>
          <p:cNvSpPr>
            <a:spLocks/>
          </p:cNvSpPr>
          <p:nvPr/>
        </p:nvSpPr>
        <p:spPr bwMode="auto">
          <a:xfrm>
            <a:off x="5907088" y="2503488"/>
            <a:ext cx="1587" cy="11112"/>
          </a:xfrm>
          <a:custGeom>
            <a:avLst/>
            <a:gdLst>
              <a:gd name="T0" fmla="*/ 0 w 3"/>
              <a:gd name="T1" fmla="*/ 2147483646 h 20"/>
              <a:gd name="T2" fmla="*/ 2147483646 w 3"/>
              <a:gd name="T3" fmla="*/ 2147483646 h 20"/>
              <a:gd name="T4" fmla="*/ 2147483646 w 3"/>
              <a:gd name="T5" fmla="*/ 2147483646 h 20"/>
              <a:gd name="T6" fmla="*/ 2147483646 w 3"/>
              <a:gd name="T7" fmla="*/ 2147483646 h 20"/>
              <a:gd name="T8" fmla="*/ 2147483646 w 3"/>
              <a:gd name="T9" fmla="*/ 0 h 20"/>
              <a:gd name="T10" fmla="*/ 0 w 3"/>
              <a:gd name="T11" fmla="*/ 2147483646 h 2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" h="20">
                <a:moveTo>
                  <a:pt x="0" y="20"/>
                </a:moveTo>
                <a:lnTo>
                  <a:pt x="1" y="14"/>
                </a:lnTo>
                <a:lnTo>
                  <a:pt x="2" y="8"/>
                </a:lnTo>
                <a:lnTo>
                  <a:pt x="3" y="3"/>
                </a:lnTo>
                <a:lnTo>
                  <a:pt x="1" y="0"/>
                </a:lnTo>
                <a:lnTo>
                  <a:pt x="0" y="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48" name="Line 504"/>
          <p:cNvSpPr>
            <a:spLocks noChangeShapeType="1"/>
          </p:cNvSpPr>
          <p:nvPr/>
        </p:nvSpPr>
        <p:spPr bwMode="auto">
          <a:xfrm>
            <a:off x="5784850" y="2589213"/>
            <a:ext cx="1588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49" name="Freeform 505"/>
          <p:cNvSpPr>
            <a:spLocks/>
          </p:cNvSpPr>
          <p:nvPr/>
        </p:nvSpPr>
        <p:spPr bwMode="auto">
          <a:xfrm>
            <a:off x="4889500" y="3089275"/>
            <a:ext cx="93663" cy="84138"/>
          </a:xfrm>
          <a:custGeom>
            <a:avLst/>
            <a:gdLst>
              <a:gd name="T0" fmla="*/ 2147483646 w 177"/>
              <a:gd name="T1" fmla="*/ 2147483646 h 159"/>
              <a:gd name="T2" fmla="*/ 2147483646 w 177"/>
              <a:gd name="T3" fmla="*/ 0 h 159"/>
              <a:gd name="T4" fmla="*/ 0 w 177"/>
              <a:gd name="T5" fmla="*/ 2147483646 h 15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7" h="159">
                <a:moveTo>
                  <a:pt x="177" y="30"/>
                </a:moveTo>
                <a:lnTo>
                  <a:pt x="120" y="0"/>
                </a:lnTo>
                <a:lnTo>
                  <a:pt x="0" y="15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50" name="Freeform 506"/>
          <p:cNvSpPr>
            <a:spLocks/>
          </p:cNvSpPr>
          <p:nvPr/>
        </p:nvSpPr>
        <p:spPr bwMode="auto">
          <a:xfrm>
            <a:off x="4797425" y="3089275"/>
            <a:ext cx="80963" cy="92075"/>
          </a:xfrm>
          <a:custGeom>
            <a:avLst/>
            <a:gdLst>
              <a:gd name="T0" fmla="*/ 2147483646 w 153"/>
              <a:gd name="T1" fmla="*/ 2147483646 h 173"/>
              <a:gd name="T2" fmla="*/ 2147483646 w 153"/>
              <a:gd name="T3" fmla="*/ 0 h 173"/>
              <a:gd name="T4" fmla="*/ 0 w 153"/>
              <a:gd name="T5" fmla="*/ 2147483646 h 17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3" h="173">
                <a:moveTo>
                  <a:pt x="153" y="24"/>
                </a:moveTo>
                <a:lnTo>
                  <a:pt x="94" y="0"/>
                </a:lnTo>
                <a:lnTo>
                  <a:pt x="0" y="17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51" name="Line 507"/>
          <p:cNvSpPr>
            <a:spLocks noChangeShapeType="1"/>
          </p:cNvSpPr>
          <p:nvPr/>
        </p:nvSpPr>
        <p:spPr bwMode="auto">
          <a:xfrm flipV="1">
            <a:off x="4751388" y="3087688"/>
            <a:ext cx="28575" cy="984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52" name="Line 508"/>
          <p:cNvSpPr>
            <a:spLocks noChangeShapeType="1"/>
          </p:cNvSpPr>
          <p:nvPr/>
        </p:nvSpPr>
        <p:spPr bwMode="auto">
          <a:xfrm flipH="1" flipV="1">
            <a:off x="4743450" y="3089275"/>
            <a:ext cx="34925" cy="79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53" name="Line 509"/>
          <p:cNvSpPr>
            <a:spLocks noChangeShapeType="1"/>
          </p:cNvSpPr>
          <p:nvPr/>
        </p:nvSpPr>
        <p:spPr bwMode="auto">
          <a:xfrm flipH="1">
            <a:off x="4718050" y="3081338"/>
            <a:ext cx="28575" cy="984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54" name="Freeform 510"/>
          <p:cNvSpPr>
            <a:spLocks/>
          </p:cNvSpPr>
          <p:nvPr/>
        </p:nvSpPr>
        <p:spPr bwMode="auto">
          <a:xfrm>
            <a:off x="4081463" y="2406650"/>
            <a:ext cx="261937" cy="19050"/>
          </a:xfrm>
          <a:custGeom>
            <a:avLst/>
            <a:gdLst>
              <a:gd name="T0" fmla="*/ 2147483646 w 497"/>
              <a:gd name="T1" fmla="*/ 2147483646 h 36"/>
              <a:gd name="T2" fmla="*/ 0 w 497"/>
              <a:gd name="T3" fmla="*/ 2147483646 h 36"/>
              <a:gd name="T4" fmla="*/ 0 w 497"/>
              <a:gd name="T5" fmla="*/ 0 h 36"/>
              <a:gd name="T6" fmla="*/ 2147483646 w 497"/>
              <a:gd name="T7" fmla="*/ 2147483646 h 3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97" h="36">
                <a:moveTo>
                  <a:pt x="497" y="36"/>
                </a:moveTo>
                <a:lnTo>
                  <a:pt x="0" y="4"/>
                </a:lnTo>
                <a:lnTo>
                  <a:pt x="0" y="0"/>
                </a:lnTo>
                <a:lnTo>
                  <a:pt x="497" y="3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55" name="Freeform 511"/>
          <p:cNvSpPr>
            <a:spLocks/>
          </p:cNvSpPr>
          <p:nvPr/>
        </p:nvSpPr>
        <p:spPr bwMode="auto">
          <a:xfrm>
            <a:off x="4137025" y="2451100"/>
            <a:ext cx="22225" cy="6350"/>
          </a:xfrm>
          <a:custGeom>
            <a:avLst/>
            <a:gdLst>
              <a:gd name="T0" fmla="*/ 2147483646 w 41"/>
              <a:gd name="T1" fmla="*/ 2147483646 h 11"/>
              <a:gd name="T2" fmla="*/ 2147483646 w 41"/>
              <a:gd name="T3" fmla="*/ 2147483646 h 11"/>
              <a:gd name="T4" fmla="*/ 0 w 41"/>
              <a:gd name="T5" fmla="*/ 0 h 1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1" h="11">
                <a:moveTo>
                  <a:pt x="41" y="11"/>
                </a:moveTo>
                <a:lnTo>
                  <a:pt x="23" y="3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56" name="Freeform 512"/>
          <p:cNvSpPr>
            <a:spLocks/>
          </p:cNvSpPr>
          <p:nvPr/>
        </p:nvSpPr>
        <p:spPr bwMode="auto">
          <a:xfrm>
            <a:off x="4002088" y="2457450"/>
            <a:ext cx="165100" cy="7938"/>
          </a:xfrm>
          <a:custGeom>
            <a:avLst/>
            <a:gdLst>
              <a:gd name="T0" fmla="*/ 2147483646 w 311"/>
              <a:gd name="T1" fmla="*/ 0 h 15"/>
              <a:gd name="T2" fmla="*/ 2147483646 w 311"/>
              <a:gd name="T3" fmla="*/ 2147483646 h 15"/>
              <a:gd name="T4" fmla="*/ 0 w 311"/>
              <a:gd name="T5" fmla="*/ 2147483646 h 1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11" h="15">
                <a:moveTo>
                  <a:pt x="296" y="0"/>
                </a:moveTo>
                <a:lnTo>
                  <a:pt x="311" y="15"/>
                </a:lnTo>
                <a:lnTo>
                  <a:pt x="0" y="1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57" name="Line 513"/>
          <p:cNvSpPr>
            <a:spLocks noChangeShapeType="1"/>
          </p:cNvSpPr>
          <p:nvPr/>
        </p:nvSpPr>
        <p:spPr bwMode="auto">
          <a:xfrm flipH="1">
            <a:off x="3973513" y="2433638"/>
            <a:ext cx="22225" cy="793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58" name="Freeform 514"/>
          <p:cNvSpPr>
            <a:spLocks/>
          </p:cNvSpPr>
          <p:nvPr/>
        </p:nvSpPr>
        <p:spPr bwMode="auto">
          <a:xfrm>
            <a:off x="3995738" y="2425700"/>
            <a:ext cx="95250" cy="15875"/>
          </a:xfrm>
          <a:custGeom>
            <a:avLst/>
            <a:gdLst>
              <a:gd name="T0" fmla="*/ 0 w 180"/>
              <a:gd name="T1" fmla="*/ 2147483646 h 28"/>
              <a:gd name="T2" fmla="*/ 2147483646 w 180"/>
              <a:gd name="T3" fmla="*/ 2147483646 h 28"/>
              <a:gd name="T4" fmla="*/ 2147483646 w 180"/>
              <a:gd name="T5" fmla="*/ 0 h 28"/>
              <a:gd name="T6" fmla="*/ 2147483646 w 180"/>
              <a:gd name="T7" fmla="*/ 0 h 28"/>
              <a:gd name="T8" fmla="*/ 2147483646 w 180"/>
              <a:gd name="T9" fmla="*/ 2147483646 h 28"/>
              <a:gd name="T10" fmla="*/ 2147483646 w 180"/>
              <a:gd name="T11" fmla="*/ 2147483646 h 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80" h="28">
                <a:moveTo>
                  <a:pt x="0" y="14"/>
                </a:moveTo>
                <a:lnTo>
                  <a:pt x="42" y="4"/>
                </a:lnTo>
                <a:lnTo>
                  <a:pt x="86" y="0"/>
                </a:lnTo>
                <a:lnTo>
                  <a:pt x="131" y="0"/>
                </a:lnTo>
                <a:lnTo>
                  <a:pt x="176" y="3"/>
                </a:lnTo>
                <a:lnTo>
                  <a:pt x="180" y="2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59" name="Freeform 515"/>
          <p:cNvSpPr>
            <a:spLocks/>
          </p:cNvSpPr>
          <p:nvPr/>
        </p:nvSpPr>
        <p:spPr bwMode="auto">
          <a:xfrm>
            <a:off x="4057650" y="2389188"/>
            <a:ext cx="12700" cy="38100"/>
          </a:xfrm>
          <a:custGeom>
            <a:avLst/>
            <a:gdLst>
              <a:gd name="T0" fmla="*/ 2147483646 w 23"/>
              <a:gd name="T1" fmla="*/ 2147483646 h 71"/>
              <a:gd name="T2" fmla="*/ 2147483646 w 23"/>
              <a:gd name="T3" fmla="*/ 2147483646 h 71"/>
              <a:gd name="T4" fmla="*/ 2147483646 w 23"/>
              <a:gd name="T5" fmla="*/ 2147483646 h 71"/>
              <a:gd name="T6" fmla="*/ 2147483646 w 23"/>
              <a:gd name="T7" fmla="*/ 2147483646 h 71"/>
              <a:gd name="T8" fmla="*/ 2147483646 w 23"/>
              <a:gd name="T9" fmla="*/ 2147483646 h 71"/>
              <a:gd name="T10" fmla="*/ 0 w 23"/>
              <a:gd name="T11" fmla="*/ 2147483646 h 71"/>
              <a:gd name="T12" fmla="*/ 0 w 23"/>
              <a:gd name="T13" fmla="*/ 2147483646 h 71"/>
              <a:gd name="T14" fmla="*/ 2147483646 w 23"/>
              <a:gd name="T15" fmla="*/ 2147483646 h 71"/>
              <a:gd name="T16" fmla="*/ 2147483646 w 23"/>
              <a:gd name="T17" fmla="*/ 0 h 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3" h="71">
                <a:moveTo>
                  <a:pt x="23" y="71"/>
                </a:moveTo>
                <a:lnTo>
                  <a:pt x="21" y="47"/>
                </a:lnTo>
                <a:lnTo>
                  <a:pt x="19" y="37"/>
                </a:lnTo>
                <a:lnTo>
                  <a:pt x="13" y="29"/>
                </a:lnTo>
                <a:lnTo>
                  <a:pt x="1" y="27"/>
                </a:lnTo>
                <a:lnTo>
                  <a:pt x="0" y="27"/>
                </a:lnTo>
                <a:lnTo>
                  <a:pt x="0" y="70"/>
                </a:lnTo>
                <a:lnTo>
                  <a:pt x="1" y="70"/>
                </a:lnTo>
                <a:lnTo>
                  <a:pt x="1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60" name="Freeform 516"/>
          <p:cNvSpPr>
            <a:spLocks/>
          </p:cNvSpPr>
          <p:nvPr/>
        </p:nvSpPr>
        <p:spPr bwMode="auto">
          <a:xfrm>
            <a:off x="4046538" y="2403475"/>
            <a:ext cx="12700" cy="22225"/>
          </a:xfrm>
          <a:custGeom>
            <a:avLst/>
            <a:gdLst>
              <a:gd name="T0" fmla="*/ 2147483646 w 25"/>
              <a:gd name="T1" fmla="*/ 0 h 43"/>
              <a:gd name="T2" fmla="*/ 2147483646 w 25"/>
              <a:gd name="T3" fmla="*/ 2147483646 h 43"/>
              <a:gd name="T4" fmla="*/ 2147483646 w 25"/>
              <a:gd name="T5" fmla="*/ 2147483646 h 43"/>
              <a:gd name="T6" fmla="*/ 2147483646 w 25"/>
              <a:gd name="T7" fmla="*/ 2147483646 h 43"/>
              <a:gd name="T8" fmla="*/ 2147483646 w 25"/>
              <a:gd name="T9" fmla="*/ 2147483646 h 43"/>
              <a:gd name="T10" fmla="*/ 0 w 25"/>
              <a:gd name="T11" fmla="*/ 2147483646 h 43"/>
              <a:gd name="T12" fmla="*/ 0 w 25"/>
              <a:gd name="T13" fmla="*/ 2147483646 h 43"/>
              <a:gd name="T14" fmla="*/ 2147483646 w 25"/>
              <a:gd name="T15" fmla="*/ 2147483646 h 43"/>
              <a:gd name="T16" fmla="*/ 2147483646 w 25"/>
              <a:gd name="T17" fmla="*/ 2147483646 h 43"/>
              <a:gd name="T18" fmla="*/ 2147483646 w 25"/>
              <a:gd name="T19" fmla="*/ 0 h 4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5" h="43">
                <a:moveTo>
                  <a:pt x="25" y="0"/>
                </a:moveTo>
                <a:lnTo>
                  <a:pt x="25" y="43"/>
                </a:lnTo>
                <a:lnTo>
                  <a:pt x="23" y="30"/>
                </a:lnTo>
                <a:lnTo>
                  <a:pt x="4" y="30"/>
                </a:lnTo>
                <a:lnTo>
                  <a:pt x="5" y="21"/>
                </a:lnTo>
                <a:lnTo>
                  <a:pt x="0" y="19"/>
                </a:lnTo>
                <a:lnTo>
                  <a:pt x="0" y="20"/>
                </a:lnTo>
                <a:lnTo>
                  <a:pt x="4" y="10"/>
                </a:lnTo>
                <a:lnTo>
                  <a:pt x="11" y="2"/>
                </a:lnTo>
                <a:lnTo>
                  <a:pt x="22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61" name="Freeform 517"/>
          <p:cNvSpPr>
            <a:spLocks/>
          </p:cNvSpPr>
          <p:nvPr/>
        </p:nvSpPr>
        <p:spPr bwMode="auto">
          <a:xfrm>
            <a:off x="4057650" y="2403475"/>
            <a:ext cx="23813" cy="11113"/>
          </a:xfrm>
          <a:custGeom>
            <a:avLst/>
            <a:gdLst>
              <a:gd name="T0" fmla="*/ 0 w 43"/>
              <a:gd name="T1" fmla="*/ 2147483646 h 20"/>
              <a:gd name="T2" fmla="*/ 2147483646 w 43"/>
              <a:gd name="T3" fmla="*/ 2147483646 h 20"/>
              <a:gd name="T4" fmla="*/ 2147483646 w 43"/>
              <a:gd name="T5" fmla="*/ 2147483646 h 20"/>
              <a:gd name="T6" fmla="*/ 2147483646 w 43"/>
              <a:gd name="T7" fmla="*/ 0 h 20"/>
              <a:gd name="T8" fmla="*/ 2147483646 w 43"/>
              <a:gd name="T9" fmla="*/ 2147483646 h 20"/>
              <a:gd name="T10" fmla="*/ 2147483646 w 43"/>
              <a:gd name="T11" fmla="*/ 2147483646 h 2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3" h="20">
                <a:moveTo>
                  <a:pt x="0" y="20"/>
                </a:moveTo>
                <a:lnTo>
                  <a:pt x="18" y="9"/>
                </a:lnTo>
                <a:lnTo>
                  <a:pt x="18" y="7"/>
                </a:lnTo>
                <a:lnTo>
                  <a:pt x="43" y="0"/>
                </a:lnTo>
                <a:lnTo>
                  <a:pt x="43" y="14"/>
                </a:lnTo>
                <a:lnTo>
                  <a:pt x="20" y="1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62" name="Freeform 518"/>
          <p:cNvSpPr>
            <a:spLocks/>
          </p:cNvSpPr>
          <p:nvPr/>
        </p:nvSpPr>
        <p:spPr bwMode="auto">
          <a:xfrm>
            <a:off x="4033838" y="2403475"/>
            <a:ext cx="15875" cy="60325"/>
          </a:xfrm>
          <a:custGeom>
            <a:avLst/>
            <a:gdLst>
              <a:gd name="T0" fmla="*/ 2147483646 w 29"/>
              <a:gd name="T1" fmla="*/ 2147483646 h 114"/>
              <a:gd name="T2" fmla="*/ 0 w 29"/>
              <a:gd name="T3" fmla="*/ 2147483646 h 114"/>
              <a:gd name="T4" fmla="*/ 0 w 29"/>
              <a:gd name="T5" fmla="*/ 0 h 114"/>
              <a:gd name="T6" fmla="*/ 2147483646 w 29"/>
              <a:gd name="T7" fmla="*/ 2147483646 h 114"/>
              <a:gd name="T8" fmla="*/ 2147483646 w 29"/>
              <a:gd name="T9" fmla="*/ 2147483646 h 114"/>
              <a:gd name="T10" fmla="*/ 2147483646 w 29"/>
              <a:gd name="T11" fmla="*/ 2147483646 h 114"/>
              <a:gd name="T12" fmla="*/ 2147483646 w 29"/>
              <a:gd name="T13" fmla="*/ 2147483646 h 114"/>
              <a:gd name="T14" fmla="*/ 2147483646 w 29"/>
              <a:gd name="T15" fmla="*/ 2147483646 h 11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9" h="114">
                <a:moveTo>
                  <a:pt x="23" y="17"/>
                </a:moveTo>
                <a:lnTo>
                  <a:pt x="0" y="14"/>
                </a:lnTo>
                <a:lnTo>
                  <a:pt x="0" y="0"/>
                </a:lnTo>
                <a:lnTo>
                  <a:pt x="27" y="7"/>
                </a:lnTo>
                <a:lnTo>
                  <a:pt x="28" y="20"/>
                </a:lnTo>
                <a:lnTo>
                  <a:pt x="26" y="42"/>
                </a:lnTo>
                <a:lnTo>
                  <a:pt x="27" y="42"/>
                </a:lnTo>
                <a:lnTo>
                  <a:pt x="29" y="11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63" name="Freeform 519"/>
          <p:cNvSpPr>
            <a:spLocks/>
          </p:cNvSpPr>
          <p:nvPr/>
        </p:nvSpPr>
        <p:spPr bwMode="auto">
          <a:xfrm>
            <a:off x="3887788" y="2457450"/>
            <a:ext cx="150812" cy="80963"/>
          </a:xfrm>
          <a:custGeom>
            <a:avLst/>
            <a:gdLst>
              <a:gd name="T0" fmla="*/ 2147483646 w 284"/>
              <a:gd name="T1" fmla="*/ 2147483646 h 153"/>
              <a:gd name="T2" fmla="*/ 2147483646 w 284"/>
              <a:gd name="T3" fmla="*/ 2147483646 h 153"/>
              <a:gd name="T4" fmla="*/ 2147483646 w 284"/>
              <a:gd name="T5" fmla="*/ 2147483646 h 153"/>
              <a:gd name="T6" fmla="*/ 2147483646 w 284"/>
              <a:gd name="T7" fmla="*/ 2147483646 h 153"/>
              <a:gd name="T8" fmla="*/ 2147483646 w 284"/>
              <a:gd name="T9" fmla="*/ 2147483646 h 153"/>
              <a:gd name="T10" fmla="*/ 2147483646 w 284"/>
              <a:gd name="T11" fmla="*/ 2147483646 h 153"/>
              <a:gd name="T12" fmla="*/ 0 w 284"/>
              <a:gd name="T13" fmla="*/ 2147483646 h 153"/>
              <a:gd name="T14" fmla="*/ 0 w 284"/>
              <a:gd name="T15" fmla="*/ 0 h 15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84" h="153">
                <a:moveTo>
                  <a:pt x="284" y="36"/>
                </a:moveTo>
                <a:lnTo>
                  <a:pt x="284" y="153"/>
                </a:lnTo>
                <a:lnTo>
                  <a:pt x="223" y="150"/>
                </a:lnTo>
                <a:lnTo>
                  <a:pt x="165" y="141"/>
                </a:lnTo>
                <a:lnTo>
                  <a:pt x="109" y="127"/>
                </a:lnTo>
                <a:lnTo>
                  <a:pt x="53" y="107"/>
                </a:lnTo>
                <a:lnTo>
                  <a:pt x="0" y="82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64" name="Freeform 520"/>
          <p:cNvSpPr>
            <a:spLocks/>
          </p:cNvSpPr>
          <p:nvPr/>
        </p:nvSpPr>
        <p:spPr bwMode="auto">
          <a:xfrm>
            <a:off x="3617913" y="2411413"/>
            <a:ext cx="269875" cy="88900"/>
          </a:xfrm>
          <a:custGeom>
            <a:avLst/>
            <a:gdLst>
              <a:gd name="T0" fmla="*/ 2147483646 w 509"/>
              <a:gd name="T1" fmla="*/ 2147483646 h 170"/>
              <a:gd name="T2" fmla="*/ 2147483646 w 509"/>
              <a:gd name="T3" fmla="*/ 2147483646 h 170"/>
              <a:gd name="T4" fmla="*/ 2147483646 w 509"/>
              <a:gd name="T5" fmla="*/ 2147483646 h 170"/>
              <a:gd name="T6" fmla="*/ 2147483646 w 509"/>
              <a:gd name="T7" fmla="*/ 2147483646 h 170"/>
              <a:gd name="T8" fmla="*/ 2147483646 w 509"/>
              <a:gd name="T9" fmla="*/ 2147483646 h 170"/>
              <a:gd name="T10" fmla="*/ 2147483646 w 509"/>
              <a:gd name="T11" fmla="*/ 2147483646 h 170"/>
              <a:gd name="T12" fmla="*/ 2147483646 w 509"/>
              <a:gd name="T13" fmla="*/ 2147483646 h 170"/>
              <a:gd name="T14" fmla="*/ 2147483646 w 509"/>
              <a:gd name="T15" fmla="*/ 0 h 170"/>
              <a:gd name="T16" fmla="*/ 0 w 509"/>
              <a:gd name="T17" fmla="*/ 2147483646 h 170"/>
              <a:gd name="T18" fmla="*/ 2147483646 w 509"/>
              <a:gd name="T19" fmla="*/ 2147483646 h 17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509" h="170">
                <a:moveTo>
                  <a:pt x="509" y="170"/>
                </a:moveTo>
                <a:lnTo>
                  <a:pt x="172" y="148"/>
                </a:lnTo>
                <a:lnTo>
                  <a:pt x="75" y="45"/>
                </a:lnTo>
                <a:lnTo>
                  <a:pt x="74" y="39"/>
                </a:lnTo>
                <a:lnTo>
                  <a:pt x="78" y="33"/>
                </a:lnTo>
                <a:lnTo>
                  <a:pt x="81" y="32"/>
                </a:lnTo>
                <a:lnTo>
                  <a:pt x="78" y="20"/>
                </a:lnTo>
                <a:lnTo>
                  <a:pt x="4" y="0"/>
                </a:lnTo>
                <a:lnTo>
                  <a:pt x="0" y="10"/>
                </a:lnTo>
                <a:lnTo>
                  <a:pt x="109" y="3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65" name="Freeform 521"/>
          <p:cNvSpPr>
            <a:spLocks/>
          </p:cNvSpPr>
          <p:nvPr/>
        </p:nvSpPr>
        <p:spPr bwMode="auto">
          <a:xfrm>
            <a:off x="3660775" y="2422525"/>
            <a:ext cx="15875" cy="4763"/>
          </a:xfrm>
          <a:custGeom>
            <a:avLst/>
            <a:gdLst>
              <a:gd name="T0" fmla="*/ 2147483646 w 30"/>
              <a:gd name="T1" fmla="*/ 0 h 8"/>
              <a:gd name="T2" fmla="*/ 2147483646 w 30"/>
              <a:gd name="T3" fmla="*/ 2147483646 h 8"/>
              <a:gd name="T4" fmla="*/ 0 w 30"/>
              <a:gd name="T5" fmla="*/ 2147483646 h 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0" h="8">
                <a:moveTo>
                  <a:pt x="30" y="0"/>
                </a:moveTo>
                <a:lnTo>
                  <a:pt x="14" y="2"/>
                </a:lnTo>
                <a:lnTo>
                  <a:pt x="0" y="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66" name="Line 522"/>
          <p:cNvSpPr>
            <a:spLocks noChangeShapeType="1"/>
          </p:cNvSpPr>
          <p:nvPr/>
        </p:nvSpPr>
        <p:spPr bwMode="auto">
          <a:xfrm flipH="1" flipV="1">
            <a:off x="3640138" y="2422525"/>
            <a:ext cx="3175" cy="31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67" name="Freeform 523"/>
          <p:cNvSpPr>
            <a:spLocks/>
          </p:cNvSpPr>
          <p:nvPr/>
        </p:nvSpPr>
        <p:spPr bwMode="auto">
          <a:xfrm>
            <a:off x="3676650" y="2416175"/>
            <a:ext cx="73025" cy="15875"/>
          </a:xfrm>
          <a:custGeom>
            <a:avLst/>
            <a:gdLst>
              <a:gd name="T0" fmla="*/ 0 w 138"/>
              <a:gd name="T1" fmla="*/ 2147483646 h 30"/>
              <a:gd name="T2" fmla="*/ 2147483646 w 138"/>
              <a:gd name="T3" fmla="*/ 2147483646 h 30"/>
              <a:gd name="T4" fmla="*/ 2147483646 w 138"/>
              <a:gd name="T5" fmla="*/ 2147483646 h 30"/>
              <a:gd name="T6" fmla="*/ 2147483646 w 138"/>
              <a:gd name="T7" fmla="*/ 0 h 30"/>
              <a:gd name="T8" fmla="*/ 2147483646 w 138"/>
              <a:gd name="T9" fmla="*/ 2147483646 h 30"/>
              <a:gd name="T10" fmla="*/ 2147483646 w 138"/>
              <a:gd name="T11" fmla="*/ 2147483646 h 30"/>
              <a:gd name="T12" fmla="*/ 2147483646 w 138"/>
              <a:gd name="T13" fmla="*/ 2147483646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38" h="30">
                <a:moveTo>
                  <a:pt x="0" y="14"/>
                </a:moveTo>
                <a:lnTo>
                  <a:pt x="16" y="21"/>
                </a:lnTo>
                <a:lnTo>
                  <a:pt x="28" y="30"/>
                </a:lnTo>
                <a:lnTo>
                  <a:pt x="135" y="0"/>
                </a:lnTo>
                <a:lnTo>
                  <a:pt x="138" y="9"/>
                </a:lnTo>
                <a:lnTo>
                  <a:pt x="65" y="28"/>
                </a:lnTo>
                <a:lnTo>
                  <a:pt x="55" y="2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68" name="Freeform 524"/>
          <p:cNvSpPr>
            <a:spLocks/>
          </p:cNvSpPr>
          <p:nvPr/>
        </p:nvSpPr>
        <p:spPr bwMode="auto">
          <a:xfrm>
            <a:off x="3683000" y="2376488"/>
            <a:ext cx="6350" cy="50800"/>
          </a:xfrm>
          <a:custGeom>
            <a:avLst/>
            <a:gdLst>
              <a:gd name="T0" fmla="*/ 0 w 11"/>
              <a:gd name="T1" fmla="*/ 2147483646 h 97"/>
              <a:gd name="T2" fmla="*/ 0 w 11"/>
              <a:gd name="T3" fmla="*/ 0 h 97"/>
              <a:gd name="T4" fmla="*/ 2147483646 w 11"/>
              <a:gd name="T5" fmla="*/ 0 h 97"/>
              <a:gd name="T6" fmla="*/ 2147483646 w 11"/>
              <a:gd name="T7" fmla="*/ 2147483646 h 97"/>
              <a:gd name="T8" fmla="*/ 0 w 11"/>
              <a:gd name="T9" fmla="*/ 2147483646 h 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" h="97">
                <a:moveTo>
                  <a:pt x="0" y="97"/>
                </a:moveTo>
                <a:lnTo>
                  <a:pt x="0" y="0"/>
                </a:lnTo>
                <a:lnTo>
                  <a:pt x="11" y="0"/>
                </a:lnTo>
                <a:lnTo>
                  <a:pt x="11" y="66"/>
                </a:lnTo>
                <a:lnTo>
                  <a:pt x="0" y="7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69" name="Freeform 525"/>
          <p:cNvSpPr>
            <a:spLocks/>
          </p:cNvSpPr>
          <p:nvPr/>
        </p:nvSpPr>
        <p:spPr bwMode="auto">
          <a:xfrm>
            <a:off x="3640138" y="2438400"/>
            <a:ext cx="39687" cy="42863"/>
          </a:xfrm>
          <a:custGeom>
            <a:avLst/>
            <a:gdLst>
              <a:gd name="T0" fmla="*/ 2147483646 w 75"/>
              <a:gd name="T1" fmla="*/ 0 h 80"/>
              <a:gd name="T2" fmla="*/ 2147483646 w 75"/>
              <a:gd name="T3" fmla="*/ 2147483646 h 80"/>
              <a:gd name="T4" fmla="*/ 0 w 75"/>
              <a:gd name="T5" fmla="*/ 2147483646 h 80"/>
              <a:gd name="T6" fmla="*/ 2147483646 w 75"/>
              <a:gd name="T7" fmla="*/ 2147483646 h 80"/>
              <a:gd name="T8" fmla="*/ 2147483646 w 75"/>
              <a:gd name="T9" fmla="*/ 2147483646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5" h="80">
                <a:moveTo>
                  <a:pt x="75" y="0"/>
                </a:moveTo>
                <a:lnTo>
                  <a:pt x="7" y="80"/>
                </a:lnTo>
                <a:lnTo>
                  <a:pt x="0" y="75"/>
                </a:lnTo>
                <a:lnTo>
                  <a:pt x="45" y="21"/>
                </a:lnTo>
                <a:lnTo>
                  <a:pt x="57" y="2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70" name="Freeform 526"/>
          <p:cNvSpPr>
            <a:spLocks/>
          </p:cNvSpPr>
          <p:nvPr/>
        </p:nvSpPr>
        <p:spPr bwMode="auto">
          <a:xfrm>
            <a:off x="3689350" y="2435225"/>
            <a:ext cx="258763" cy="49213"/>
          </a:xfrm>
          <a:custGeom>
            <a:avLst/>
            <a:gdLst>
              <a:gd name="T0" fmla="*/ 2147483646 w 489"/>
              <a:gd name="T1" fmla="*/ 2147483646 h 93"/>
              <a:gd name="T2" fmla="*/ 2147483646 w 489"/>
              <a:gd name="T3" fmla="*/ 2147483646 h 93"/>
              <a:gd name="T4" fmla="*/ 2147483646 w 489"/>
              <a:gd name="T5" fmla="*/ 2147483646 h 93"/>
              <a:gd name="T6" fmla="*/ 2147483646 w 489"/>
              <a:gd name="T7" fmla="*/ 2147483646 h 93"/>
              <a:gd name="T8" fmla="*/ 0 w 489"/>
              <a:gd name="T9" fmla="*/ 2147483646 h 93"/>
              <a:gd name="T10" fmla="*/ 2147483646 w 489"/>
              <a:gd name="T11" fmla="*/ 0 h 93"/>
              <a:gd name="T12" fmla="*/ 2147483646 w 489"/>
              <a:gd name="T13" fmla="*/ 2147483646 h 93"/>
              <a:gd name="T14" fmla="*/ 2147483646 w 489"/>
              <a:gd name="T15" fmla="*/ 2147483646 h 93"/>
              <a:gd name="T16" fmla="*/ 2147483646 w 489"/>
              <a:gd name="T17" fmla="*/ 2147483646 h 93"/>
              <a:gd name="T18" fmla="*/ 2147483646 w 489"/>
              <a:gd name="T19" fmla="*/ 2147483646 h 93"/>
              <a:gd name="T20" fmla="*/ 2147483646 w 489"/>
              <a:gd name="T21" fmla="*/ 2147483646 h 93"/>
              <a:gd name="T22" fmla="*/ 2147483646 w 489"/>
              <a:gd name="T23" fmla="*/ 2147483646 h 93"/>
              <a:gd name="T24" fmla="*/ 2147483646 w 489"/>
              <a:gd name="T25" fmla="*/ 2147483646 h 93"/>
              <a:gd name="T26" fmla="*/ 2147483646 w 489"/>
              <a:gd name="T27" fmla="*/ 2147483646 h 93"/>
              <a:gd name="T28" fmla="*/ 2147483646 w 489"/>
              <a:gd name="T29" fmla="*/ 2147483646 h 9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89" h="93">
                <a:moveTo>
                  <a:pt x="15" y="28"/>
                </a:moveTo>
                <a:lnTo>
                  <a:pt x="10" y="38"/>
                </a:lnTo>
                <a:lnTo>
                  <a:pt x="57" y="93"/>
                </a:lnTo>
                <a:lnTo>
                  <a:pt x="66" y="88"/>
                </a:lnTo>
                <a:lnTo>
                  <a:pt x="0" y="8"/>
                </a:lnTo>
                <a:lnTo>
                  <a:pt x="6" y="0"/>
                </a:lnTo>
                <a:lnTo>
                  <a:pt x="83" y="42"/>
                </a:lnTo>
                <a:lnTo>
                  <a:pt x="98" y="48"/>
                </a:lnTo>
                <a:lnTo>
                  <a:pt x="115" y="49"/>
                </a:lnTo>
                <a:lnTo>
                  <a:pt x="489" y="38"/>
                </a:lnTo>
                <a:lnTo>
                  <a:pt x="489" y="56"/>
                </a:lnTo>
                <a:lnTo>
                  <a:pt x="111" y="67"/>
                </a:lnTo>
                <a:lnTo>
                  <a:pt x="95" y="65"/>
                </a:lnTo>
                <a:lnTo>
                  <a:pt x="79" y="58"/>
                </a:lnTo>
                <a:lnTo>
                  <a:pt x="27" y="2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71" name="Freeform 527"/>
          <p:cNvSpPr>
            <a:spLocks/>
          </p:cNvSpPr>
          <p:nvPr/>
        </p:nvSpPr>
        <p:spPr bwMode="auto">
          <a:xfrm>
            <a:off x="3759200" y="2389188"/>
            <a:ext cx="274638" cy="20637"/>
          </a:xfrm>
          <a:custGeom>
            <a:avLst/>
            <a:gdLst>
              <a:gd name="T0" fmla="*/ 0 w 518"/>
              <a:gd name="T1" fmla="*/ 2147483646 h 39"/>
              <a:gd name="T2" fmla="*/ 2147483646 w 518"/>
              <a:gd name="T3" fmla="*/ 2147483646 h 39"/>
              <a:gd name="T4" fmla="*/ 2147483646 w 518"/>
              <a:gd name="T5" fmla="*/ 2147483646 h 39"/>
              <a:gd name="T6" fmla="*/ 0 w 518"/>
              <a:gd name="T7" fmla="*/ 0 h 39"/>
              <a:gd name="T8" fmla="*/ 0 w 518"/>
              <a:gd name="T9" fmla="*/ 2147483646 h 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18" h="39">
                <a:moveTo>
                  <a:pt x="0" y="2"/>
                </a:moveTo>
                <a:lnTo>
                  <a:pt x="518" y="39"/>
                </a:lnTo>
                <a:lnTo>
                  <a:pt x="518" y="35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72" name="Freeform 528"/>
          <p:cNvSpPr>
            <a:spLocks/>
          </p:cNvSpPr>
          <p:nvPr/>
        </p:nvSpPr>
        <p:spPr bwMode="auto">
          <a:xfrm>
            <a:off x="3948113" y="2441575"/>
            <a:ext cx="25400" cy="12700"/>
          </a:xfrm>
          <a:custGeom>
            <a:avLst/>
            <a:gdLst>
              <a:gd name="T0" fmla="*/ 0 w 50"/>
              <a:gd name="T1" fmla="*/ 2147483646 h 25"/>
              <a:gd name="T2" fmla="*/ 2147483646 w 50"/>
              <a:gd name="T3" fmla="*/ 2147483646 h 25"/>
              <a:gd name="T4" fmla="*/ 2147483646 w 50"/>
              <a:gd name="T5" fmla="*/ 2147483646 h 25"/>
              <a:gd name="T6" fmla="*/ 2147483646 w 50"/>
              <a:gd name="T7" fmla="*/ 0 h 2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0" h="25">
                <a:moveTo>
                  <a:pt x="0" y="25"/>
                </a:moveTo>
                <a:lnTo>
                  <a:pt x="20" y="22"/>
                </a:lnTo>
                <a:lnTo>
                  <a:pt x="36" y="12"/>
                </a:lnTo>
                <a:lnTo>
                  <a:pt x="5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73" name="Line 529"/>
          <p:cNvSpPr>
            <a:spLocks noChangeShapeType="1"/>
          </p:cNvSpPr>
          <p:nvPr/>
        </p:nvSpPr>
        <p:spPr bwMode="auto">
          <a:xfrm flipH="1">
            <a:off x="3948113" y="2462213"/>
            <a:ext cx="26987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74" name="Line 530"/>
          <p:cNvSpPr>
            <a:spLocks noChangeShapeType="1"/>
          </p:cNvSpPr>
          <p:nvPr/>
        </p:nvSpPr>
        <p:spPr bwMode="auto">
          <a:xfrm>
            <a:off x="3975100" y="2462213"/>
            <a:ext cx="26988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75" name="Line 531"/>
          <p:cNvSpPr>
            <a:spLocks noChangeShapeType="1"/>
          </p:cNvSpPr>
          <p:nvPr/>
        </p:nvSpPr>
        <p:spPr bwMode="auto">
          <a:xfrm flipV="1">
            <a:off x="4011613" y="2474913"/>
            <a:ext cx="131762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76" name="Freeform 532"/>
          <p:cNvSpPr>
            <a:spLocks/>
          </p:cNvSpPr>
          <p:nvPr/>
        </p:nvSpPr>
        <p:spPr bwMode="auto">
          <a:xfrm>
            <a:off x="4143375" y="2465388"/>
            <a:ext cx="53975" cy="68262"/>
          </a:xfrm>
          <a:custGeom>
            <a:avLst/>
            <a:gdLst>
              <a:gd name="T0" fmla="*/ 0 w 102"/>
              <a:gd name="T1" fmla="*/ 0 h 129"/>
              <a:gd name="T2" fmla="*/ 0 w 102"/>
              <a:gd name="T3" fmla="*/ 2147483646 h 129"/>
              <a:gd name="T4" fmla="*/ 2147483646 w 102"/>
              <a:gd name="T5" fmla="*/ 2147483646 h 129"/>
              <a:gd name="T6" fmla="*/ 2147483646 w 102"/>
              <a:gd name="T7" fmla="*/ 2147483646 h 12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2" h="129">
                <a:moveTo>
                  <a:pt x="0" y="0"/>
                </a:moveTo>
                <a:lnTo>
                  <a:pt x="0" y="129"/>
                </a:lnTo>
                <a:lnTo>
                  <a:pt x="50" y="123"/>
                </a:lnTo>
                <a:lnTo>
                  <a:pt x="102" y="11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77" name="Line 533"/>
          <p:cNvSpPr>
            <a:spLocks noChangeShapeType="1"/>
          </p:cNvSpPr>
          <p:nvPr/>
        </p:nvSpPr>
        <p:spPr bwMode="auto">
          <a:xfrm flipH="1" flipV="1">
            <a:off x="4143375" y="2514600"/>
            <a:ext cx="63500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78" name="Line 534"/>
          <p:cNvSpPr>
            <a:spLocks noChangeShapeType="1"/>
          </p:cNvSpPr>
          <p:nvPr/>
        </p:nvSpPr>
        <p:spPr bwMode="auto">
          <a:xfrm>
            <a:off x="4143375" y="2490788"/>
            <a:ext cx="57150" cy="31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79" name="Freeform 535"/>
          <p:cNvSpPr>
            <a:spLocks/>
          </p:cNvSpPr>
          <p:nvPr/>
        </p:nvSpPr>
        <p:spPr bwMode="auto">
          <a:xfrm>
            <a:off x="4143375" y="2465388"/>
            <a:ext cx="23813" cy="87312"/>
          </a:xfrm>
          <a:custGeom>
            <a:avLst/>
            <a:gdLst>
              <a:gd name="T0" fmla="*/ 2147483646 w 44"/>
              <a:gd name="T1" fmla="*/ 0 h 164"/>
              <a:gd name="T2" fmla="*/ 2147483646 w 44"/>
              <a:gd name="T3" fmla="*/ 2147483646 h 164"/>
              <a:gd name="T4" fmla="*/ 2147483646 w 44"/>
              <a:gd name="T5" fmla="*/ 2147483646 h 164"/>
              <a:gd name="T6" fmla="*/ 2147483646 w 44"/>
              <a:gd name="T7" fmla="*/ 2147483646 h 164"/>
              <a:gd name="T8" fmla="*/ 0 w 44"/>
              <a:gd name="T9" fmla="*/ 2147483646 h 164"/>
              <a:gd name="T10" fmla="*/ 2147483646 w 44"/>
              <a:gd name="T11" fmla="*/ 2147483646 h 164"/>
              <a:gd name="T12" fmla="*/ 2147483646 w 44"/>
              <a:gd name="T13" fmla="*/ 2147483646 h 164"/>
              <a:gd name="T14" fmla="*/ 2147483646 w 44"/>
              <a:gd name="T15" fmla="*/ 2147483646 h 164"/>
              <a:gd name="T16" fmla="*/ 2147483646 w 44"/>
              <a:gd name="T17" fmla="*/ 2147483646 h 164"/>
              <a:gd name="T18" fmla="*/ 2147483646 w 44"/>
              <a:gd name="T19" fmla="*/ 2147483646 h 164"/>
              <a:gd name="T20" fmla="*/ 2147483646 w 44"/>
              <a:gd name="T21" fmla="*/ 2147483646 h 164"/>
              <a:gd name="T22" fmla="*/ 2147483646 w 44"/>
              <a:gd name="T23" fmla="*/ 2147483646 h 164"/>
              <a:gd name="T24" fmla="*/ 2147483646 w 44"/>
              <a:gd name="T25" fmla="*/ 2147483646 h 164"/>
              <a:gd name="T26" fmla="*/ 2147483646 w 44"/>
              <a:gd name="T27" fmla="*/ 2147483646 h 16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4" h="164">
                <a:moveTo>
                  <a:pt x="17" y="0"/>
                </a:moveTo>
                <a:lnTo>
                  <a:pt x="21" y="127"/>
                </a:lnTo>
                <a:lnTo>
                  <a:pt x="11" y="130"/>
                </a:lnTo>
                <a:lnTo>
                  <a:pt x="3" y="137"/>
                </a:lnTo>
                <a:lnTo>
                  <a:pt x="0" y="145"/>
                </a:lnTo>
                <a:lnTo>
                  <a:pt x="3" y="154"/>
                </a:lnTo>
                <a:lnTo>
                  <a:pt x="11" y="161"/>
                </a:lnTo>
                <a:lnTo>
                  <a:pt x="21" y="164"/>
                </a:lnTo>
                <a:lnTo>
                  <a:pt x="33" y="161"/>
                </a:lnTo>
                <a:lnTo>
                  <a:pt x="41" y="154"/>
                </a:lnTo>
                <a:lnTo>
                  <a:pt x="44" y="145"/>
                </a:lnTo>
                <a:lnTo>
                  <a:pt x="41" y="137"/>
                </a:lnTo>
                <a:lnTo>
                  <a:pt x="33" y="130"/>
                </a:lnTo>
                <a:lnTo>
                  <a:pt x="21" y="12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80" name="Freeform 536"/>
          <p:cNvSpPr>
            <a:spLocks/>
          </p:cNvSpPr>
          <p:nvPr/>
        </p:nvSpPr>
        <p:spPr bwMode="auto">
          <a:xfrm>
            <a:off x="3938588" y="2513013"/>
            <a:ext cx="204787" cy="23812"/>
          </a:xfrm>
          <a:custGeom>
            <a:avLst/>
            <a:gdLst>
              <a:gd name="T0" fmla="*/ 2147483646 w 385"/>
              <a:gd name="T1" fmla="*/ 2147483646 h 46"/>
              <a:gd name="T2" fmla="*/ 2147483646 w 385"/>
              <a:gd name="T3" fmla="*/ 2147483646 h 46"/>
              <a:gd name="T4" fmla="*/ 2147483646 w 385"/>
              <a:gd name="T5" fmla="*/ 2147483646 h 46"/>
              <a:gd name="T6" fmla="*/ 2147483646 w 385"/>
              <a:gd name="T7" fmla="*/ 2147483646 h 46"/>
              <a:gd name="T8" fmla="*/ 2147483646 w 385"/>
              <a:gd name="T9" fmla="*/ 2147483646 h 46"/>
              <a:gd name="T10" fmla="*/ 2147483646 w 385"/>
              <a:gd name="T11" fmla="*/ 2147483646 h 46"/>
              <a:gd name="T12" fmla="*/ 2147483646 w 385"/>
              <a:gd name="T13" fmla="*/ 2147483646 h 46"/>
              <a:gd name="T14" fmla="*/ 2147483646 w 385"/>
              <a:gd name="T15" fmla="*/ 2147483646 h 46"/>
              <a:gd name="T16" fmla="*/ 2147483646 w 385"/>
              <a:gd name="T17" fmla="*/ 2147483646 h 46"/>
              <a:gd name="T18" fmla="*/ 2147483646 w 385"/>
              <a:gd name="T19" fmla="*/ 2147483646 h 46"/>
              <a:gd name="T20" fmla="*/ 2147483646 w 385"/>
              <a:gd name="T21" fmla="*/ 0 h 46"/>
              <a:gd name="T22" fmla="*/ 0 w 385"/>
              <a:gd name="T23" fmla="*/ 0 h 46"/>
              <a:gd name="T24" fmla="*/ 2147483646 w 385"/>
              <a:gd name="T25" fmla="*/ 2147483646 h 46"/>
              <a:gd name="T26" fmla="*/ 2147483646 w 385"/>
              <a:gd name="T27" fmla="*/ 2147483646 h 46"/>
              <a:gd name="T28" fmla="*/ 2147483646 w 385"/>
              <a:gd name="T29" fmla="*/ 2147483646 h 46"/>
              <a:gd name="T30" fmla="*/ 2147483646 w 385"/>
              <a:gd name="T31" fmla="*/ 2147483646 h 46"/>
              <a:gd name="T32" fmla="*/ 2147483646 w 385"/>
              <a:gd name="T33" fmla="*/ 2147483646 h 46"/>
              <a:gd name="T34" fmla="*/ 2147483646 w 385"/>
              <a:gd name="T35" fmla="*/ 2147483646 h 46"/>
              <a:gd name="T36" fmla="*/ 2147483646 w 385"/>
              <a:gd name="T37" fmla="*/ 2147483646 h 46"/>
              <a:gd name="T38" fmla="*/ 2147483646 w 385"/>
              <a:gd name="T39" fmla="*/ 2147483646 h 4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85" h="46">
                <a:moveTo>
                  <a:pt x="385" y="39"/>
                </a:moveTo>
                <a:lnTo>
                  <a:pt x="319" y="46"/>
                </a:lnTo>
                <a:lnTo>
                  <a:pt x="253" y="46"/>
                </a:lnTo>
                <a:lnTo>
                  <a:pt x="187" y="42"/>
                </a:lnTo>
                <a:lnTo>
                  <a:pt x="187" y="29"/>
                </a:lnTo>
                <a:lnTo>
                  <a:pt x="172" y="29"/>
                </a:lnTo>
                <a:lnTo>
                  <a:pt x="171" y="23"/>
                </a:lnTo>
                <a:lnTo>
                  <a:pt x="165" y="17"/>
                </a:lnTo>
                <a:lnTo>
                  <a:pt x="148" y="9"/>
                </a:lnTo>
                <a:lnTo>
                  <a:pt x="126" y="4"/>
                </a:lnTo>
                <a:lnTo>
                  <a:pt x="65" y="0"/>
                </a:lnTo>
                <a:lnTo>
                  <a:pt x="0" y="0"/>
                </a:lnTo>
                <a:lnTo>
                  <a:pt x="29" y="18"/>
                </a:lnTo>
                <a:lnTo>
                  <a:pt x="59" y="32"/>
                </a:lnTo>
                <a:lnTo>
                  <a:pt x="94" y="41"/>
                </a:lnTo>
                <a:lnTo>
                  <a:pt x="128" y="44"/>
                </a:lnTo>
                <a:lnTo>
                  <a:pt x="162" y="42"/>
                </a:lnTo>
                <a:lnTo>
                  <a:pt x="164" y="42"/>
                </a:lnTo>
                <a:lnTo>
                  <a:pt x="171" y="37"/>
                </a:lnTo>
                <a:lnTo>
                  <a:pt x="172" y="2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81" name="Line 537"/>
          <p:cNvSpPr>
            <a:spLocks noChangeShapeType="1"/>
          </p:cNvSpPr>
          <p:nvPr/>
        </p:nvSpPr>
        <p:spPr bwMode="auto">
          <a:xfrm flipH="1">
            <a:off x="4021138" y="2535238"/>
            <a:ext cx="4762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82" name="Freeform 538"/>
          <p:cNvSpPr>
            <a:spLocks/>
          </p:cNvSpPr>
          <p:nvPr/>
        </p:nvSpPr>
        <p:spPr bwMode="auto">
          <a:xfrm>
            <a:off x="3997325" y="2536825"/>
            <a:ext cx="17463" cy="12700"/>
          </a:xfrm>
          <a:custGeom>
            <a:avLst/>
            <a:gdLst>
              <a:gd name="T0" fmla="*/ 2147483646 w 32"/>
              <a:gd name="T1" fmla="*/ 2147483646 h 23"/>
              <a:gd name="T2" fmla="*/ 2147483646 w 32"/>
              <a:gd name="T3" fmla="*/ 2147483646 h 23"/>
              <a:gd name="T4" fmla="*/ 2147483646 w 32"/>
              <a:gd name="T5" fmla="*/ 0 h 23"/>
              <a:gd name="T6" fmla="*/ 2147483646 w 32"/>
              <a:gd name="T7" fmla="*/ 2147483646 h 23"/>
              <a:gd name="T8" fmla="*/ 2147483646 w 32"/>
              <a:gd name="T9" fmla="*/ 2147483646 h 23"/>
              <a:gd name="T10" fmla="*/ 0 w 32"/>
              <a:gd name="T11" fmla="*/ 2147483646 h 23"/>
              <a:gd name="T12" fmla="*/ 2147483646 w 32"/>
              <a:gd name="T13" fmla="*/ 2147483646 h 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2" h="23">
                <a:moveTo>
                  <a:pt x="32" y="6"/>
                </a:moveTo>
                <a:lnTo>
                  <a:pt x="26" y="2"/>
                </a:lnTo>
                <a:lnTo>
                  <a:pt x="17" y="0"/>
                </a:lnTo>
                <a:lnTo>
                  <a:pt x="9" y="2"/>
                </a:lnTo>
                <a:lnTo>
                  <a:pt x="2" y="6"/>
                </a:lnTo>
                <a:lnTo>
                  <a:pt x="0" y="14"/>
                </a:lnTo>
                <a:lnTo>
                  <a:pt x="2" y="2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83" name="Line 539"/>
          <p:cNvSpPr>
            <a:spLocks noChangeShapeType="1"/>
          </p:cNvSpPr>
          <p:nvPr/>
        </p:nvSpPr>
        <p:spPr bwMode="auto">
          <a:xfrm>
            <a:off x="3998913" y="2549525"/>
            <a:ext cx="3175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84" name="Line 540"/>
          <p:cNvSpPr>
            <a:spLocks noChangeShapeType="1"/>
          </p:cNvSpPr>
          <p:nvPr/>
        </p:nvSpPr>
        <p:spPr bwMode="auto">
          <a:xfrm>
            <a:off x="4002088" y="2551113"/>
            <a:ext cx="4762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85" name="Line 541"/>
          <p:cNvSpPr>
            <a:spLocks noChangeShapeType="1"/>
          </p:cNvSpPr>
          <p:nvPr/>
        </p:nvSpPr>
        <p:spPr bwMode="auto">
          <a:xfrm flipV="1">
            <a:off x="4006850" y="2551113"/>
            <a:ext cx="4763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86" name="Freeform 542"/>
          <p:cNvSpPr>
            <a:spLocks/>
          </p:cNvSpPr>
          <p:nvPr/>
        </p:nvSpPr>
        <p:spPr bwMode="auto">
          <a:xfrm>
            <a:off x="4002088" y="2540000"/>
            <a:ext cx="14287" cy="11113"/>
          </a:xfrm>
          <a:custGeom>
            <a:avLst/>
            <a:gdLst>
              <a:gd name="T0" fmla="*/ 2147483646 w 29"/>
              <a:gd name="T1" fmla="*/ 2147483646 h 23"/>
              <a:gd name="T2" fmla="*/ 2147483646 w 29"/>
              <a:gd name="T3" fmla="*/ 2147483646 h 23"/>
              <a:gd name="T4" fmla="*/ 2147483646 w 29"/>
              <a:gd name="T5" fmla="*/ 2147483646 h 23"/>
              <a:gd name="T6" fmla="*/ 2147483646 w 29"/>
              <a:gd name="T7" fmla="*/ 2147483646 h 23"/>
              <a:gd name="T8" fmla="*/ 2147483646 w 29"/>
              <a:gd name="T9" fmla="*/ 2147483646 h 23"/>
              <a:gd name="T10" fmla="*/ 2147483646 w 29"/>
              <a:gd name="T11" fmla="*/ 0 h 23"/>
              <a:gd name="T12" fmla="*/ 2147483646 w 29"/>
              <a:gd name="T13" fmla="*/ 2147483646 h 23"/>
              <a:gd name="T14" fmla="*/ 0 w 29"/>
              <a:gd name="T15" fmla="*/ 2147483646 h 23"/>
              <a:gd name="T16" fmla="*/ 2147483646 w 29"/>
              <a:gd name="T17" fmla="*/ 2147483646 h 23"/>
              <a:gd name="T18" fmla="*/ 2147483646 w 29"/>
              <a:gd name="T19" fmla="*/ 2147483646 h 23"/>
              <a:gd name="T20" fmla="*/ 2147483646 w 29"/>
              <a:gd name="T21" fmla="*/ 2147483646 h 23"/>
              <a:gd name="T22" fmla="*/ 2147483646 w 29"/>
              <a:gd name="T23" fmla="*/ 2147483646 h 23"/>
              <a:gd name="T24" fmla="*/ 2147483646 w 29"/>
              <a:gd name="T25" fmla="*/ 2147483646 h 2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23">
                <a:moveTo>
                  <a:pt x="19" y="23"/>
                </a:moveTo>
                <a:lnTo>
                  <a:pt x="25" y="18"/>
                </a:lnTo>
                <a:lnTo>
                  <a:pt x="29" y="9"/>
                </a:lnTo>
                <a:lnTo>
                  <a:pt x="25" y="1"/>
                </a:lnTo>
                <a:lnTo>
                  <a:pt x="19" y="3"/>
                </a:lnTo>
                <a:lnTo>
                  <a:pt x="10" y="0"/>
                </a:lnTo>
                <a:lnTo>
                  <a:pt x="2" y="3"/>
                </a:lnTo>
                <a:lnTo>
                  <a:pt x="0" y="9"/>
                </a:lnTo>
                <a:lnTo>
                  <a:pt x="2" y="17"/>
                </a:lnTo>
                <a:lnTo>
                  <a:pt x="10" y="19"/>
                </a:lnTo>
                <a:lnTo>
                  <a:pt x="19" y="17"/>
                </a:lnTo>
                <a:lnTo>
                  <a:pt x="22" y="9"/>
                </a:lnTo>
                <a:lnTo>
                  <a:pt x="19" y="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87" name="Line 543"/>
          <p:cNvSpPr>
            <a:spLocks noChangeShapeType="1"/>
          </p:cNvSpPr>
          <p:nvPr/>
        </p:nvSpPr>
        <p:spPr bwMode="auto">
          <a:xfrm>
            <a:off x="4038600" y="2520950"/>
            <a:ext cx="104775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88" name="Line 544"/>
          <p:cNvSpPr>
            <a:spLocks noChangeShapeType="1"/>
          </p:cNvSpPr>
          <p:nvPr/>
        </p:nvSpPr>
        <p:spPr bwMode="auto">
          <a:xfrm>
            <a:off x="4124325" y="2520950"/>
            <a:ext cx="1588" cy="142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89" name="Line 545"/>
          <p:cNvSpPr>
            <a:spLocks noChangeShapeType="1"/>
          </p:cNvSpPr>
          <p:nvPr/>
        </p:nvSpPr>
        <p:spPr bwMode="auto">
          <a:xfrm flipV="1">
            <a:off x="4111625" y="2520950"/>
            <a:ext cx="1588" cy="158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90" name="Line 546"/>
          <p:cNvSpPr>
            <a:spLocks noChangeShapeType="1"/>
          </p:cNvSpPr>
          <p:nvPr/>
        </p:nvSpPr>
        <p:spPr bwMode="auto">
          <a:xfrm>
            <a:off x="4095750" y="2520950"/>
            <a:ext cx="1588" cy="158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91" name="Line 547"/>
          <p:cNvSpPr>
            <a:spLocks noChangeShapeType="1"/>
          </p:cNvSpPr>
          <p:nvPr/>
        </p:nvSpPr>
        <p:spPr bwMode="auto">
          <a:xfrm flipV="1">
            <a:off x="4089400" y="2476500"/>
            <a:ext cx="1588" cy="444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92" name="Rectangle 548"/>
          <p:cNvSpPr>
            <a:spLocks noChangeArrowheads="1"/>
          </p:cNvSpPr>
          <p:nvPr/>
        </p:nvSpPr>
        <p:spPr bwMode="auto">
          <a:xfrm>
            <a:off x="4068763" y="2489200"/>
            <a:ext cx="11112" cy="1588"/>
          </a:xfrm>
          <a:prstGeom prst="rect">
            <a:avLst/>
          </a:prstGeom>
          <a:noFill/>
          <a:ln w="47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94693" name="Rectangle 549"/>
          <p:cNvSpPr>
            <a:spLocks noChangeArrowheads="1"/>
          </p:cNvSpPr>
          <p:nvPr/>
        </p:nvSpPr>
        <p:spPr bwMode="auto">
          <a:xfrm>
            <a:off x="4103688" y="2489200"/>
            <a:ext cx="12700" cy="1588"/>
          </a:xfrm>
          <a:prstGeom prst="rect">
            <a:avLst/>
          </a:prstGeom>
          <a:noFill/>
          <a:ln w="47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94694" name="Rectangle 550"/>
          <p:cNvSpPr>
            <a:spLocks noChangeArrowheads="1"/>
          </p:cNvSpPr>
          <p:nvPr/>
        </p:nvSpPr>
        <p:spPr bwMode="auto">
          <a:xfrm>
            <a:off x="4048125" y="2489200"/>
            <a:ext cx="7938" cy="1588"/>
          </a:xfrm>
          <a:prstGeom prst="rect">
            <a:avLst/>
          </a:prstGeom>
          <a:noFill/>
          <a:ln w="47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94695" name="Freeform 551"/>
          <p:cNvSpPr>
            <a:spLocks/>
          </p:cNvSpPr>
          <p:nvPr/>
        </p:nvSpPr>
        <p:spPr bwMode="auto">
          <a:xfrm>
            <a:off x="4011613" y="2476500"/>
            <a:ext cx="26987" cy="1588"/>
          </a:xfrm>
          <a:custGeom>
            <a:avLst/>
            <a:gdLst>
              <a:gd name="T0" fmla="*/ 2147483646 w 50"/>
              <a:gd name="T1" fmla="*/ 2147483646 h 2"/>
              <a:gd name="T2" fmla="*/ 0 w 50"/>
              <a:gd name="T3" fmla="*/ 2147483646 h 2"/>
              <a:gd name="T4" fmla="*/ 0 w 50"/>
              <a:gd name="T5" fmla="*/ 0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0" h="2">
                <a:moveTo>
                  <a:pt x="50" y="2"/>
                </a:moveTo>
                <a:lnTo>
                  <a:pt x="0" y="2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96" name="Rectangle 552"/>
          <p:cNvSpPr>
            <a:spLocks noChangeArrowheads="1"/>
          </p:cNvSpPr>
          <p:nvPr/>
        </p:nvSpPr>
        <p:spPr bwMode="auto">
          <a:xfrm>
            <a:off x="3986213" y="2489200"/>
            <a:ext cx="11112" cy="3175"/>
          </a:xfrm>
          <a:prstGeom prst="rect">
            <a:avLst/>
          </a:prstGeom>
          <a:noFill/>
          <a:ln w="47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94697" name="Line 553"/>
          <p:cNvSpPr>
            <a:spLocks noChangeShapeType="1"/>
          </p:cNvSpPr>
          <p:nvPr/>
        </p:nvSpPr>
        <p:spPr bwMode="auto">
          <a:xfrm flipV="1">
            <a:off x="4049713" y="2452688"/>
            <a:ext cx="4762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98" name="Line 554"/>
          <p:cNvSpPr>
            <a:spLocks noChangeShapeType="1"/>
          </p:cNvSpPr>
          <p:nvPr/>
        </p:nvSpPr>
        <p:spPr bwMode="auto">
          <a:xfrm>
            <a:off x="4073525" y="2454275"/>
            <a:ext cx="63500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699" name="Freeform 555"/>
          <p:cNvSpPr>
            <a:spLocks/>
          </p:cNvSpPr>
          <p:nvPr/>
        </p:nvSpPr>
        <p:spPr bwMode="auto">
          <a:xfrm>
            <a:off x="4073525" y="2439988"/>
            <a:ext cx="63500" cy="26987"/>
          </a:xfrm>
          <a:custGeom>
            <a:avLst/>
            <a:gdLst>
              <a:gd name="T0" fmla="*/ 2147483646 w 121"/>
              <a:gd name="T1" fmla="*/ 2147483646 h 50"/>
              <a:gd name="T2" fmla="*/ 2147483646 w 121"/>
              <a:gd name="T3" fmla="*/ 2147483646 h 50"/>
              <a:gd name="T4" fmla="*/ 2147483646 w 121"/>
              <a:gd name="T5" fmla="*/ 0 h 50"/>
              <a:gd name="T6" fmla="*/ 2147483646 w 121"/>
              <a:gd name="T7" fmla="*/ 2147483646 h 50"/>
              <a:gd name="T8" fmla="*/ 2147483646 w 121"/>
              <a:gd name="T9" fmla="*/ 2147483646 h 50"/>
              <a:gd name="T10" fmla="*/ 2147483646 w 121"/>
              <a:gd name="T11" fmla="*/ 2147483646 h 50"/>
              <a:gd name="T12" fmla="*/ 0 w 121"/>
              <a:gd name="T13" fmla="*/ 2147483646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1" h="50">
                <a:moveTo>
                  <a:pt x="121" y="50"/>
                </a:moveTo>
                <a:lnTo>
                  <a:pt x="121" y="3"/>
                </a:lnTo>
                <a:lnTo>
                  <a:pt x="73" y="0"/>
                </a:lnTo>
                <a:lnTo>
                  <a:pt x="28" y="2"/>
                </a:lnTo>
                <a:lnTo>
                  <a:pt x="18" y="3"/>
                </a:lnTo>
                <a:lnTo>
                  <a:pt x="7" y="8"/>
                </a:lnTo>
                <a:lnTo>
                  <a:pt x="0" y="1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00" name="Freeform 556"/>
          <p:cNvSpPr>
            <a:spLocks/>
          </p:cNvSpPr>
          <p:nvPr/>
        </p:nvSpPr>
        <p:spPr bwMode="auto">
          <a:xfrm>
            <a:off x="4108450" y="2439988"/>
            <a:ext cx="14288" cy="4762"/>
          </a:xfrm>
          <a:custGeom>
            <a:avLst/>
            <a:gdLst>
              <a:gd name="T0" fmla="*/ 0 w 26"/>
              <a:gd name="T1" fmla="*/ 2147483646 h 10"/>
              <a:gd name="T2" fmla="*/ 0 w 26"/>
              <a:gd name="T3" fmla="*/ 0 h 10"/>
              <a:gd name="T4" fmla="*/ 0 w 26"/>
              <a:gd name="T5" fmla="*/ 2147483646 h 10"/>
              <a:gd name="T6" fmla="*/ 2147483646 w 26"/>
              <a:gd name="T7" fmla="*/ 2147483646 h 10"/>
              <a:gd name="T8" fmla="*/ 2147483646 w 26"/>
              <a:gd name="T9" fmla="*/ 2147483646 h 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" h="10">
                <a:moveTo>
                  <a:pt x="0" y="10"/>
                </a:moveTo>
                <a:lnTo>
                  <a:pt x="0" y="0"/>
                </a:lnTo>
                <a:lnTo>
                  <a:pt x="0" y="10"/>
                </a:lnTo>
                <a:lnTo>
                  <a:pt x="26" y="10"/>
                </a:lnTo>
                <a:lnTo>
                  <a:pt x="26" y="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01" name="Freeform 557"/>
          <p:cNvSpPr>
            <a:spLocks/>
          </p:cNvSpPr>
          <p:nvPr/>
        </p:nvSpPr>
        <p:spPr bwMode="auto">
          <a:xfrm>
            <a:off x="4167188" y="2465388"/>
            <a:ext cx="1587" cy="66675"/>
          </a:xfrm>
          <a:custGeom>
            <a:avLst/>
            <a:gdLst>
              <a:gd name="T0" fmla="*/ 0 w 3"/>
              <a:gd name="T1" fmla="*/ 0 h 125"/>
              <a:gd name="T2" fmla="*/ 2147483646 w 3"/>
              <a:gd name="T3" fmla="*/ 2147483646 h 125"/>
              <a:gd name="T4" fmla="*/ 2147483646 w 3"/>
              <a:gd name="T5" fmla="*/ 2147483646 h 12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" h="125">
                <a:moveTo>
                  <a:pt x="0" y="0"/>
                </a:moveTo>
                <a:lnTo>
                  <a:pt x="3" y="61"/>
                </a:lnTo>
                <a:lnTo>
                  <a:pt x="3" y="12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02" name="Line 558"/>
          <p:cNvSpPr>
            <a:spLocks noChangeShapeType="1"/>
          </p:cNvSpPr>
          <p:nvPr/>
        </p:nvSpPr>
        <p:spPr bwMode="auto">
          <a:xfrm flipV="1">
            <a:off x="4179888" y="2514600"/>
            <a:ext cx="1587" cy="142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03" name="Freeform 559"/>
          <p:cNvSpPr>
            <a:spLocks/>
          </p:cNvSpPr>
          <p:nvPr/>
        </p:nvSpPr>
        <p:spPr bwMode="auto">
          <a:xfrm>
            <a:off x="4167188" y="2465388"/>
            <a:ext cx="44450" cy="49212"/>
          </a:xfrm>
          <a:custGeom>
            <a:avLst/>
            <a:gdLst>
              <a:gd name="T0" fmla="*/ 2147483646 w 85"/>
              <a:gd name="T1" fmla="*/ 2147483646 h 94"/>
              <a:gd name="T2" fmla="*/ 2147483646 w 85"/>
              <a:gd name="T3" fmla="*/ 2147483646 h 94"/>
              <a:gd name="T4" fmla="*/ 2147483646 w 85"/>
              <a:gd name="T5" fmla="*/ 2147483646 h 94"/>
              <a:gd name="T6" fmla="*/ 2147483646 w 85"/>
              <a:gd name="T7" fmla="*/ 2147483646 h 94"/>
              <a:gd name="T8" fmla="*/ 2147483646 w 85"/>
              <a:gd name="T9" fmla="*/ 2147483646 h 94"/>
              <a:gd name="T10" fmla="*/ 2147483646 w 85"/>
              <a:gd name="T11" fmla="*/ 2147483646 h 94"/>
              <a:gd name="T12" fmla="*/ 2147483646 w 85"/>
              <a:gd name="T13" fmla="*/ 2147483646 h 94"/>
              <a:gd name="T14" fmla="*/ 2147483646 w 85"/>
              <a:gd name="T15" fmla="*/ 2147483646 h 94"/>
              <a:gd name="T16" fmla="*/ 2147483646 w 85"/>
              <a:gd name="T17" fmla="*/ 2147483646 h 94"/>
              <a:gd name="T18" fmla="*/ 2147483646 w 85"/>
              <a:gd name="T19" fmla="*/ 2147483646 h 94"/>
              <a:gd name="T20" fmla="*/ 0 w 85"/>
              <a:gd name="T21" fmla="*/ 0 h 9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5" h="94">
                <a:moveTo>
                  <a:pt x="74" y="94"/>
                </a:moveTo>
                <a:lnTo>
                  <a:pt x="81" y="90"/>
                </a:lnTo>
                <a:lnTo>
                  <a:pt x="85" y="83"/>
                </a:lnTo>
                <a:lnTo>
                  <a:pt x="81" y="69"/>
                </a:lnTo>
                <a:lnTo>
                  <a:pt x="79" y="61"/>
                </a:lnTo>
                <a:lnTo>
                  <a:pt x="70" y="56"/>
                </a:lnTo>
                <a:lnTo>
                  <a:pt x="62" y="54"/>
                </a:lnTo>
                <a:lnTo>
                  <a:pt x="67" y="55"/>
                </a:lnTo>
                <a:lnTo>
                  <a:pt x="49" y="34"/>
                </a:lnTo>
                <a:lnTo>
                  <a:pt x="26" y="15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04" name="Freeform 560"/>
          <p:cNvSpPr>
            <a:spLocks/>
          </p:cNvSpPr>
          <p:nvPr/>
        </p:nvSpPr>
        <p:spPr bwMode="auto">
          <a:xfrm>
            <a:off x="4146550" y="2535238"/>
            <a:ext cx="17463" cy="14287"/>
          </a:xfrm>
          <a:custGeom>
            <a:avLst/>
            <a:gdLst>
              <a:gd name="T0" fmla="*/ 2147483646 w 32"/>
              <a:gd name="T1" fmla="*/ 2147483646 h 26"/>
              <a:gd name="T2" fmla="*/ 2147483646 w 32"/>
              <a:gd name="T3" fmla="*/ 0 h 26"/>
              <a:gd name="T4" fmla="*/ 2147483646 w 32"/>
              <a:gd name="T5" fmla="*/ 2147483646 h 26"/>
              <a:gd name="T6" fmla="*/ 2147483646 w 32"/>
              <a:gd name="T7" fmla="*/ 2147483646 h 26"/>
              <a:gd name="T8" fmla="*/ 0 w 32"/>
              <a:gd name="T9" fmla="*/ 2147483646 h 26"/>
              <a:gd name="T10" fmla="*/ 2147483646 w 32"/>
              <a:gd name="T11" fmla="*/ 2147483646 h 26"/>
              <a:gd name="T12" fmla="*/ 2147483646 w 32"/>
              <a:gd name="T13" fmla="*/ 2147483646 h 26"/>
              <a:gd name="T14" fmla="*/ 2147483646 w 32"/>
              <a:gd name="T15" fmla="*/ 2147483646 h 26"/>
              <a:gd name="T16" fmla="*/ 2147483646 w 32"/>
              <a:gd name="T17" fmla="*/ 2147483646 h 26"/>
              <a:gd name="T18" fmla="*/ 2147483646 w 32"/>
              <a:gd name="T19" fmla="*/ 2147483646 h 26"/>
              <a:gd name="T20" fmla="*/ 2147483646 w 32"/>
              <a:gd name="T21" fmla="*/ 2147483646 h 26"/>
              <a:gd name="T22" fmla="*/ 2147483646 w 32"/>
              <a:gd name="T23" fmla="*/ 2147483646 h 26"/>
              <a:gd name="T24" fmla="*/ 2147483646 w 32"/>
              <a:gd name="T25" fmla="*/ 2147483646 h 2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2" h="26">
                <a:moveTo>
                  <a:pt x="23" y="1"/>
                </a:moveTo>
                <a:lnTo>
                  <a:pt x="15" y="0"/>
                </a:lnTo>
                <a:lnTo>
                  <a:pt x="8" y="1"/>
                </a:lnTo>
                <a:lnTo>
                  <a:pt x="2" y="6"/>
                </a:lnTo>
                <a:lnTo>
                  <a:pt x="0" y="12"/>
                </a:lnTo>
                <a:lnTo>
                  <a:pt x="2" y="19"/>
                </a:lnTo>
                <a:lnTo>
                  <a:pt x="8" y="25"/>
                </a:lnTo>
                <a:lnTo>
                  <a:pt x="15" y="26"/>
                </a:lnTo>
                <a:lnTo>
                  <a:pt x="23" y="25"/>
                </a:lnTo>
                <a:lnTo>
                  <a:pt x="28" y="19"/>
                </a:lnTo>
                <a:lnTo>
                  <a:pt x="32" y="12"/>
                </a:lnTo>
                <a:lnTo>
                  <a:pt x="28" y="6"/>
                </a:lnTo>
                <a:lnTo>
                  <a:pt x="23" y="1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05" name="Freeform 561"/>
          <p:cNvSpPr>
            <a:spLocks/>
          </p:cNvSpPr>
          <p:nvPr/>
        </p:nvSpPr>
        <p:spPr bwMode="auto">
          <a:xfrm>
            <a:off x="4197350" y="2514600"/>
            <a:ext cx="12700" cy="11113"/>
          </a:xfrm>
          <a:custGeom>
            <a:avLst/>
            <a:gdLst>
              <a:gd name="T0" fmla="*/ 0 w 25"/>
              <a:gd name="T1" fmla="*/ 2147483646 h 22"/>
              <a:gd name="T2" fmla="*/ 2147483646 w 25"/>
              <a:gd name="T3" fmla="*/ 2147483646 h 22"/>
              <a:gd name="T4" fmla="*/ 2147483646 w 25"/>
              <a:gd name="T5" fmla="*/ 0 h 2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5" h="22">
                <a:moveTo>
                  <a:pt x="0" y="22"/>
                </a:moveTo>
                <a:lnTo>
                  <a:pt x="16" y="14"/>
                </a:lnTo>
                <a:lnTo>
                  <a:pt x="25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06" name="Line 562"/>
          <p:cNvSpPr>
            <a:spLocks noChangeShapeType="1"/>
          </p:cNvSpPr>
          <p:nvPr/>
        </p:nvSpPr>
        <p:spPr bwMode="auto">
          <a:xfrm>
            <a:off x="4279900" y="2535238"/>
            <a:ext cx="1588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07" name="Line 563"/>
          <p:cNvSpPr>
            <a:spLocks noChangeShapeType="1"/>
          </p:cNvSpPr>
          <p:nvPr/>
        </p:nvSpPr>
        <p:spPr bwMode="auto">
          <a:xfrm flipV="1">
            <a:off x="4064000" y="2520950"/>
            <a:ext cx="1588" cy="158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08" name="Line 564"/>
          <p:cNvSpPr>
            <a:spLocks noChangeShapeType="1"/>
          </p:cNvSpPr>
          <p:nvPr/>
        </p:nvSpPr>
        <p:spPr bwMode="auto">
          <a:xfrm flipV="1">
            <a:off x="4044950" y="2414588"/>
            <a:ext cx="1588" cy="1111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09" name="Line 565"/>
          <p:cNvSpPr>
            <a:spLocks noChangeShapeType="1"/>
          </p:cNvSpPr>
          <p:nvPr/>
        </p:nvSpPr>
        <p:spPr bwMode="auto">
          <a:xfrm>
            <a:off x="4746625" y="3081338"/>
            <a:ext cx="33338" cy="6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10" name="Freeform 566"/>
          <p:cNvSpPr>
            <a:spLocks/>
          </p:cNvSpPr>
          <p:nvPr/>
        </p:nvSpPr>
        <p:spPr bwMode="auto">
          <a:xfrm>
            <a:off x="4697413" y="3097213"/>
            <a:ext cx="144462" cy="117475"/>
          </a:xfrm>
          <a:custGeom>
            <a:avLst/>
            <a:gdLst>
              <a:gd name="T0" fmla="*/ 2147483646 w 273"/>
              <a:gd name="T1" fmla="*/ 0 h 223"/>
              <a:gd name="T2" fmla="*/ 2147483646 w 273"/>
              <a:gd name="T3" fmla="*/ 2147483646 h 223"/>
              <a:gd name="T4" fmla="*/ 2147483646 w 273"/>
              <a:gd name="T5" fmla="*/ 2147483646 h 223"/>
              <a:gd name="T6" fmla="*/ 2147483646 w 273"/>
              <a:gd name="T7" fmla="*/ 2147483646 h 223"/>
              <a:gd name="T8" fmla="*/ 2147483646 w 273"/>
              <a:gd name="T9" fmla="*/ 2147483646 h 223"/>
              <a:gd name="T10" fmla="*/ 0 w 273"/>
              <a:gd name="T11" fmla="*/ 2147483646 h 223"/>
              <a:gd name="T12" fmla="*/ 2147483646 w 273"/>
              <a:gd name="T13" fmla="*/ 2147483646 h 223"/>
              <a:gd name="T14" fmla="*/ 2147483646 w 273"/>
              <a:gd name="T15" fmla="*/ 2147483646 h 223"/>
              <a:gd name="T16" fmla="*/ 2147483646 w 273"/>
              <a:gd name="T17" fmla="*/ 2147483646 h 223"/>
              <a:gd name="T18" fmla="*/ 2147483646 w 273"/>
              <a:gd name="T19" fmla="*/ 2147483646 h 223"/>
              <a:gd name="T20" fmla="*/ 2147483646 w 273"/>
              <a:gd name="T21" fmla="*/ 2147483646 h 223"/>
              <a:gd name="T22" fmla="*/ 2147483646 w 273"/>
              <a:gd name="T23" fmla="*/ 2147483646 h 223"/>
              <a:gd name="T24" fmla="*/ 2147483646 w 273"/>
              <a:gd name="T25" fmla="*/ 2147483646 h 223"/>
              <a:gd name="T26" fmla="*/ 2147483646 w 273"/>
              <a:gd name="T27" fmla="*/ 2147483646 h 223"/>
              <a:gd name="T28" fmla="*/ 2147483646 w 273"/>
              <a:gd name="T29" fmla="*/ 2147483646 h 223"/>
              <a:gd name="T30" fmla="*/ 2147483646 w 273"/>
              <a:gd name="T31" fmla="*/ 2147483646 h 223"/>
              <a:gd name="T32" fmla="*/ 2147483646 w 273"/>
              <a:gd name="T33" fmla="*/ 2147483646 h 22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73" h="223">
                <a:moveTo>
                  <a:pt x="151" y="0"/>
                </a:moveTo>
                <a:lnTo>
                  <a:pt x="170" y="4"/>
                </a:lnTo>
                <a:lnTo>
                  <a:pt x="121" y="175"/>
                </a:lnTo>
                <a:lnTo>
                  <a:pt x="131" y="176"/>
                </a:lnTo>
                <a:lnTo>
                  <a:pt x="121" y="209"/>
                </a:lnTo>
                <a:lnTo>
                  <a:pt x="0" y="182"/>
                </a:lnTo>
                <a:lnTo>
                  <a:pt x="9" y="150"/>
                </a:lnTo>
                <a:lnTo>
                  <a:pt x="131" y="176"/>
                </a:lnTo>
                <a:lnTo>
                  <a:pt x="146" y="178"/>
                </a:lnTo>
                <a:lnTo>
                  <a:pt x="259" y="223"/>
                </a:lnTo>
                <a:lnTo>
                  <a:pt x="273" y="195"/>
                </a:lnTo>
                <a:lnTo>
                  <a:pt x="161" y="149"/>
                </a:lnTo>
                <a:lnTo>
                  <a:pt x="146" y="178"/>
                </a:lnTo>
                <a:lnTo>
                  <a:pt x="149" y="168"/>
                </a:lnTo>
                <a:lnTo>
                  <a:pt x="264" y="214"/>
                </a:lnTo>
                <a:lnTo>
                  <a:pt x="268" y="204"/>
                </a:lnTo>
                <a:lnTo>
                  <a:pt x="155" y="15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11" name="Line 567"/>
          <p:cNvSpPr>
            <a:spLocks noChangeShapeType="1"/>
          </p:cNvSpPr>
          <p:nvPr/>
        </p:nvSpPr>
        <p:spPr bwMode="auto">
          <a:xfrm flipH="1">
            <a:off x="4772025" y="3197225"/>
            <a:ext cx="17463" cy="301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12" name="Freeform 568"/>
          <p:cNvSpPr>
            <a:spLocks/>
          </p:cNvSpPr>
          <p:nvPr/>
        </p:nvSpPr>
        <p:spPr bwMode="auto">
          <a:xfrm>
            <a:off x="4745038" y="3206750"/>
            <a:ext cx="77787" cy="20638"/>
          </a:xfrm>
          <a:custGeom>
            <a:avLst/>
            <a:gdLst>
              <a:gd name="T0" fmla="*/ 2147483646 w 148"/>
              <a:gd name="T1" fmla="*/ 2147483646 h 40"/>
              <a:gd name="T2" fmla="*/ 0 w 148"/>
              <a:gd name="T3" fmla="*/ 2147483646 h 40"/>
              <a:gd name="T4" fmla="*/ 2147483646 w 148"/>
              <a:gd name="T5" fmla="*/ 0 h 40"/>
              <a:gd name="T6" fmla="*/ 2147483646 w 148"/>
              <a:gd name="T7" fmla="*/ 2147483646 h 40"/>
              <a:gd name="T8" fmla="*/ 2147483646 w 148"/>
              <a:gd name="T9" fmla="*/ 2147483646 h 40"/>
              <a:gd name="T10" fmla="*/ 2147483646 w 148"/>
              <a:gd name="T11" fmla="*/ 2147483646 h 40"/>
              <a:gd name="T12" fmla="*/ 2147483646 w 148"/>
              <a:gd name="T13" fmla="*/ 2147483646 h 40"/>
              <a:gd name="T14" fmla="*/ 2147483646 w 148"/>
              <a:gd name="T15" fmla="*/ 2147483646 h 40"/>
              <a:gd name="T16" fmla="*/ 2147483646 w 148"/>
              <a:gd name="T17" fmla="*/ 2147483646 h 40"/>
              <a:gd name="T18" fmla="*/ 2147483646 w 148"/>
              <a:gd name="T19" fmla="*/ 2147483646 h 4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48" h="40">
                <a:moveTo>
                  <a:pt x="61" y="22"/>
                </a:moveTo>
                <a:lnTo>
                  <a:pt x="0" y="9"/>
                </a:lnTo>
                <a:lnTo>
                  <a:pt x="4" y="0"/>
                </a:lnTo>
                <a:lnTo>
                  <a:pt x="66" y="13"/>
                </a:lnTo>
                <a:lnTo>
                  <a:pt x="67" y="13"/>
                </a:lnTo>
                <a:lnTo>
                  <a:pt x="128" y="36"/>
                </a:lnTo>
                <a:lnTo>
                  <a:pt x="125" y="40"/>
                </a:lnTo>
                <a:lnTo>
                  <a:pt x="143" y="6"/>
                </a:lnTo>
                <a:lnTo>
                  <a:pt x="148" y="7"/>
                </a:lnTo>
                <a:lnTo>
                  <a:pt x="131" y="4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13" name="Line 569"/>
          <p:cNvSpPr>
            <a:spLocks noChangeShapeType="1"/>
          </p:cNvSpPr>
          <p:nvPr/>
        </p:nvSpPr>
        <p:spPr bwMode="auto">
          <a:xfrm flipV="1">
            <a:off x="4849813" y="3189288"/>
            <a:ext cx="28575" cy="381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14" name="Freeform 570"/>
          <p:cNvSpPr>
            <a:spLocks/>
          </p:cNvSpPr>
          <p:nvPr/>
        </p:nvSpPr>
        <p:spPr bwMode="auto">
          <a:xfrm>
            <a:off x="4865688" y="3167063"/>
            <a:ext cx="66675" cy="36512"/>
          </a:xfrm>
          <a:custGeom>
            <a:avLst/>
            <a:gdLst>
              <a:gd name="T0" fmla="*/ 0 w 127"/>
              <a:gd name="T1" fmla="*/ 2147483646 h 68"/>
              <a:gd name="T2" fmla="*/ 2147483646 w 127"/>
              <a:gd name="T3" fmla="*/ 0 h 68"/>
              <a:gd name="T4" fmla="*/ 2147483646 w 127"/>
              <a:gd name="T5" fmla="*/ 2147483646 h 68"/>
              <a:gd name="T6" fmla="*/ 2147483646 w 127"/>
              <a:gd name="T7" fmla="*/ 2147483646 h 68"/>
              <a:gd name="T8" fmla="*/ 2147483646 w 127"/>
              <a:gd name="T9" fmla="*/ 2147483646 h 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7" h="68">
                <a:moveTo>
                  <a:pt x="0" y="29"/>
                </a:moveTo>
                <a:lnTo>
                  <a:pt x="22" y="0"/>
                </a:lnTo>
                <a:lnTo>
                  <a:pt x="127" y="60"/>
                </a:lnTo>
                <a:lnTo>
                  <a:pt x="119" y="68"/>
                </a:lnTo>
                <a:lnTo>
                  <a:pt x="15" y="1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15" name="Freeform 571"/>
          <p:cNvSpPr>
            <a:spLocks/>
          </p:cNvSpPr>
          <p:nvPr/>
        </p:nvSpPr>
        <p:spPr bwMode="auto">
          <a:xfrm>
            <a:off x="4865688" y="3176588"/>
            <a:ext cx="58737" cy="36512"/>
          </a:xfrm>
          <a:custGeom>
            <a:avLst/>
            <a:gdLst>
              <a:gd name="T0" fmla="*/ 2147483646 w 112"/>
              <a:gd name="T1" fmla="*/ 0 h 69"/>
              <a:gd name="T2" fmla="*/ 2147483646 w 112"/>
              <a:gd name="T3" fmla="*/ 2147483646 h 69"/>
              <a:gd name="T4" fmla="*/ 2147483646 w 112"/>
              <a:gd name="T5" fmla="*/ 2147483646 h 69"/>
              <a:gd name="T6" fmla="*/ 0 w 112"/>
              <a:gd name="T7" fmla="*/ 2147483646 h 6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2" h="69">
                <a:moveTo>
                  <a:pt x="8" y="0"/>
                </a:moveTo>
                <a:lnTo>
                  <a:pt x="112" y="60"/>
                </a:lnTo>
                <a:lnTo>
                  <a:pt x="105" y="69"/>
                </a:lnTo>
                <a:lnTo>
                  <a:pt x="0" y="1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16" name="Line 572"/>
          <p:cNvSpPr>
            <a:spLocks noChangeShapeType="1"/>
          </p:cNvSpPr>
          <p:nvPr/>
        </p:nvSpPr>
        <p:spPr bwMode="auto">
          <a:xfrm>
            <a:off x="4867275" y="3203575"/>
            <a:ext cx="28575" cy="174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17" name="Freeform 573"/>
          <p:cNvSpPr>
            <a:spLocks/>
          </p:cNvSpPr>
          <p:nvPr/>
        </p:nvSpPr>
        <p:spPr bwMode="auto">
          <a:xfrm>
            <a:off x="4697413" y="3232150"/>
            <a:ext cx="201612" cy="42863"/>
          </a:xfrm>
          <a:custGeom>
            <a:avLst/>
            <a:gdLst>
              <a:gd name="T0" fmla="*/ 2147483646 w 380"/>
              <a:gd name="T1" fmla="*/ 0 h 83"/>
              <a:gd name="T2" fmla="*/ 2147483646 w 380"/>
              <a:gd name="T3" fmla="*/ 0 h 83"/>
              <a:gd name="T4" fmla="*/ 2147483646 w 380"/>
              <a:gd name="T5" fmla="*/ 2147483646 h 83"/>
              <a:gd name="T6" fmla="*/ 0 w 380"/>
              <a:gd name="T7" fmla="*/ 2147483646 h 83"/>
              <a:gd name="T8" fmla="*/ 0 w 380"/>
              <a:gd name="T9" fmla="*/ 2147483646 h 83"/>
              <a:gd name="T10" fmla="*/ 2147483646 w 380"/>
              <a:gd name="T11" fmla="*/ 2147483646 h 83"/>
              <a:gd name="T12" fmla="*/ 0 w 380"/>
              <a:gd name="T13" fmla="*/ 2147483646 h 83"/>
              <a:gd name="T14" fmla="*/ 2147483646 w 380"/>
              <a:gd name="T15" fmla="*/ 2147483646 h 8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80" h="83">
                <a:moveTo>
                  <a:pt x="369" y="0"/>
                </a:moveTo>
                <a:lnTo>
                  <a:pt x="6" y="0"/>
                </a:lnTo>
                <a:lnTo>
                  <a:pt x="6" y="17"/>
                </a:lnTo>
                <a:lnTo>
                  <a:pt x="0" y="26"/>
                </a:lnTo>
                <a:lnTo>
                  <a:pt x="0" y="36"/>
                </a:lnTo>
                <a:lnTo>
                  <a:pt x="6" y="43"/>
                </a:lnTo>
                <a:lnTo>
                  <a:pt x="0" y="83"/>
                </a:lnTo>
                <a:lnTo>
                  <a:pt x="380" y="8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18" name="Line 574"/>
          <p:cNvSpPr>
            <a:spLocks noChangeShapeType="1"/>
          </p:cNvSpPr>
          <p:nvPr/>
        </p:nvSpPr>
        <p:spPr bwMode="auto">
          <a:xfrm flipH="1">
            <a:off x="4700588" y="3254375"/>
            <a:ext cx="192087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19" name="Freeform 575"/>
          <p:cNvSpPr>
            <a:spLocks/>
          </p:cNvSpPr>
          <p:nvPr/>
        </p:nvSpPr>
        <p:spPr bwMode="auto">
          <a:xfrm>
            <a:off x="4659313" y="3182938"/>
            <a:ext cx="125412" cy="84137"/>
          </a:xfrm>
          <a:custGeom>
            <a:avLst/>
            <a:gdLst>
              <a:gd name="T0" fmla="*/ 2147483646 w 237"/>
              <a:gd name="T1" fmla="*/ 2147483646 h 161"/>
              <a:gd name="T2" fmla="*/ 2147483646 w 237"/>
              <a:gd name="T3" fmla="*/ 2147483646 h 161"/>
              <a:gd name="T4" fmla="*/ 0 w 237"/>
              <a:gd name="T5" fmla="*/ 2147483646 h 161"/>
              <a:gd name="T6" fmla="*/ 2147483646 w 237"/>
              <a:gd name="T7" fmla="*/ 2147483646 h 161"/>
              <a:gd name="T8" fmla="*/ 2147483646 w 237"/>
              <a:gd name="T9" fmla="*/ 2147483646 h 161"/>
              <a:gd name="T10" fmla="*/ 2147483646 w 237"/>
              <a:gd name="T11" fmla="*/ 2147483646 h 161"/>
              <a:gd name="T12" fmla="*/ 2147483646 w 237"/>
              <a:gd name="T13" fmla="*/ 2147483646 h 161"/>
              <a:gd name="T14" fmla="*/ 2147483646 w 237"/>
              <a:gd name="T15" fmla="*/ 2147483646 h 161"/>
              <a:gd name="T16" fmla="*/ 2147483646 w 237"/>
              <a:gd name="T17" fmla="*/ 2147483646 h 161"/>
              <a:gd name="T18" fmla="*/ 2147483646 w 237"/>
              <a:gd name="T19" fmla="*/ 2147483646 h 161"/>
              <a:gd name="T20" fmla="*/ 2147483646 w 237"/>
              <a:gd name="T21" fmla="*/ 2147483646 h 161"/>
              <a:gd name="T22" fmla="*/ 2147483646 w 237"/>
              <a:gd name="T23" fmla="*/ 2147483646 h 161"/>
              <a:gd name="T24" fmla="*/ 2147483646 w 237"/>
              <a:gd name="T25" fmla="*/ 0 h 16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37" h="161">
                <a:moveTo>
                  <a:pt x="66" y="129"/>
                </a:moveTo>
                <a:lnTo>
                  <a:pt x="59" y="161"/>
                </a:lnTo>
                <a:lnTo>
                  <a:pt x="0" y="148"/>
                </a:lnTo>
                <a:lnTo>
                  <a:pt x="29" y="57"/>
                </a:lnTo>
                <a:lnTo>
                  <a:pt x="66" y="14"/>
                </a:lnTo>
                <a:lnTo>
                  <a:pt x="75" y="8"/>
                </a:lnTo>
                <a:lnTo>
                  <a:pt x="196" y="35"/>
                </a:lnTo>
                <a:lnTo>
                  <a:pt x="196" y="39"/>
                </a:lnTo>
                <a:lnTo>
                  <a:pt x="233" y="48"/>
                </a:lnTo>
                <a:lnTo>
                  <a:pt x="237" y="38"/>
                </a:lnTo>
                <a:lnTo>
                  <a:pt x="197" y="29"/>
                </a:lnTo>
                <a:lnTo>
                  <a:pt x="199" y="26"/>
                </a:lnTo>
                <a:lnTo>
                  <a:pt x="78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20" name="Freeform 576"/>
          <p:cNvSpPr>
            <a:spLocks/>
          </p:cNvSpPr>
          <p:nvPr/>
        </p:nvSpPr>
        <p:spPr bwMode="auto">
          <a:xfrm>
            <a:off x="4702175" y="3195638"/>
            <a:ext cx="182563" cy="36512"/>
          </a:xfrm>
          <a:custGeom>
            <a:avLst/>
            <a:gdLst>
              <a:gd name="T0" fmla="*/ 2147483646 w 344"/>
              <a:gd name="T1" fmla="*/ 0 h 67"/>
              <a:gd name="T2" fmla="*/ 0 w 344"/>
              <a:gd name="T3" fmla="*/ 2147483646 h 67"/>
              <a:gd name="T4" fmla="*/ 2147483646 w 344"/>
              <a:gd name="T5" fmla="*/ 2147483646 h 67"/>
              <a:gd name="T6" fmla="*/ 2147483646 w 344"/>
              <a:gd name="T7" fmla="*/ 2147483646 h 67"/>
              <a:gd name="T8" fmla="*/ 2147483646 w 344"/>
              <a:gd name="T9" fmla="*/ 2147483646 h 67"/>
              <a:gd name="T10" fmla="*/ 2147483646 w 344"/>
              <a:gd name="T11" fmla="*/ 2147483646 h 67"/>
              <a:gd name="T12" fmla="*/ 2147483646 w 344"/>
              <a:gd name="T13" fmla="*/ 2147483646 h 67"/>
              <a:gd name="T14" fmla="*/ 2147483646 w 344"/>
              <a:gd name="T15" fmla="*/ 2147483646 h 6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44" h="67">
                <a:moveTo>
                  <a:pt x="20" y="0"/>
                </a:moveTo>
                <a:lnTo>
                  <a:pt x="0" y="67"/>
                </a:lnTo>
                <a:lnTo>
                  <a:pt x="13" y="67"/>
                </a:lnTo>
                <a:lnTo>
                  <a:pt x="17" y="59"/>
                </a:lnTo>
                <a:lnTo>
                  <a:pt x="340" y="59"/>
                </a:lnTo>
                <a:lnTo>
                  <a:pt x="344" y="67"/>
                </a:lnTo>
                <a:lnTo>
                  <a:pt x="341" y="63"/>
                </a:lnTo>
                <a:lnTo>
                  <a:pt x="15" y="6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21" name="Line 577"/>
          <p:cNvSpPr>
            <a:spLocks noChangeShapeType="1"/>
          </p:cNvSpPr>
          <p:nvPr/>
        </p:nvSpPr>
        <p:spPr bwMode="auto">
          <a:xfrm>
            <a:off x="4708525" y="3213100"/>
            <a:ext cx="33338" cy="79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22" name="Line 578"/>
          <p:cNvSpPr>
            <a:spLocks noChangeShapeType="1"/>
          </p:cNvSpPr>
          <p:nvPr/>
        </p:nvSpPr>
        <p:spPr bwMode="auto">
          <a:xfrm flipV="1">
            <a:off x="4740275" y="3203575"/>
            <a:ext cx="6350" cy="238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23" name="Line 579"/>
          <p:cNvSpPr>
            <a:spLocks noChangeShapeType="1"/>
          </p:cNvSpPr>
          <p:nvPr/>
        </p:nvSpPr>
        <p:spPr bwMode="auto">
          <a:xfrm flipH="1">
            <a:off x="4749800" y="3213100"/>
            <a:ext cx="6350" cy="142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24" name="Line 580"/>
          <p:cNvSpPr>
            <a:spLocks noChangeShapeType="1"/>
          </p:cNvSpPr>
          <p:nvPr/>
        </p:nvSpPr>
        <p:spPr bwMode="auto">
          <a:xfrm flipV="1">
            <a:off x="4702175" y="3208338"/>
            <a:ext cx="6350" cy="793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25" name="Line 581"/>
          <p:cNvSpPr>
            <a:spLocks noChangeShapeType="1"/>
          </p:cNvSpPr>
          <p:nvPr/>
        </p:nvSpPr>
        <p:spPr bwMode="auto">
          <a:xfrm flipH="1" flipV="1">
            <a:off x="4675188" y="3213100"/>
            <a:ext cx="26987" cy="31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26" name="Line 582"/>
          <p:cNvSpPr>
            <a:spLocks noChangeShapeType="1"/>
          </p:cNvSpPr>
          <p:nvPr/>
        </p:nvSpPr>
        <p:spPr bwMode="auto">
          <a:xfrm>
            <a:off x="4700588" y="3240088"/>
            <a:ext cx="192087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27" name="Line 583"/>
          <p:cNvSpPr>
            <a:spLocks noChangeShapeType="1"/>
          </p:cNvSpPr>
          <p:nvPr/>
        </p:nvSpPr>
        <p:spPr bwMode="auto">
          <a:xfrm flipV="1">
            <a:off x="4889500" y="3206750"/>
            <a:ext cx="19050" cy="254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28" name="Line 584"/>
          <p:cNvSpPr>
            <a:spLocks noChangeShapeType="1"/>
          </p:cNvSpPr>
          <p:nvPr/>
        </p:nvSpPr>
        <p:spPr bwMode="auto">
          <a:xfrm flipV="1">
            <a:off x="4921250" y="3198813"/>
            <a:ext cx="11113" cy="142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29" name="Line 585"/>
          <p:cNvSpPr>
            <a:spLocks noChangeShapeType="1"/>
          </p:cNvSpPr>
          <p:nvPr/>
        </p:nvSpPr>
        <p:spPr bwMode="auto">
          <a:xfrm flipV="1">
            <a:off x="4918075" y="3105150"/>
            <a:ext cx="65088" cy="857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30" name="Line 586"/>
          <p:cNvSpPr>
            <a:spLocks noChangeShapeType="1"/>
          </p:cNvSpPr>
          <p:nvPr/>
        </p:nvSpPr>
        <p:spPr bwMode="auto">
          <a:xfrm flipH="1" flipV="1">
            <a:off x="4948238" y="3097213"/>
            <a:ext cx="28575" cy="158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31" name="Freeform 587"/>
          <p:cNvSpPr>
            <a:spLocks/>
          </p:cNvSpPr>
          <p:nvPr/>
        </p:nvSpPr>
        <p:spPr bwMode="auto">
          <a:xfrm>
            <a:off x="4829175" y="3097213"/>
            <a:ext cx="49213" cy="96837"/>
          </a:xfrm>
          <a:custGeom>
            <a:avLst/>
            <a:gdLst>
              <a:gd name="T0" fmla="*/ 2147483646 w 94"/>
              <a:gd name="T1" fmla="*/ 2147483646 h 185"/>
              <a:gd name="T2" fmla="*/ 0 w 94"/>
              <a:gd name="T3" fmla="*/ 2147483646 h 185"/>
              <a:gd name="T4" fmla="*/ 2147483646 w 94"/>
              <a:gd name="T5" fmla="*/ 2147483646 h 185"/>
              <a:gd name="T6" fmla="*/ 2147483646 w 94"/>
              <a:gd name="T7" fmla="*/ 2147483646 h 185"/>
              <a:gd name="T8" fmla="*/ 2147483646 w 94"/>
              <a:gd name="T9" fmla="*/ 2147483646 h 185"/>
              <a:gd name="T10" fmla="*/ 2147483646 w 94"/>
              <a:gd name="T11" fmla="*/ 2147483646 h 185"/>
              <a:gd name="T12" fmla="*/ 2147483646 w 94"/>
              <a:gd name="T13" fmla="*/ 0 h 1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94" h="185">
                <a:moveTo>
                  <a:pt x="94" y="10"/>
                </a:moveTo>
                <a:lnTo>
                  <a:pt x="0" y="184"/>
                </a:lnTo>
                <a:lnTo>
                  <a:pt x="3" y="185"/>
                </a:lnTo>
                <a:lnTo>
                  <a:pt x="94" y="17"/>
                </a:lnTo>
                <a:lnTo>
                  <a:pt x="89" y="16"/>
                </a:lnTo>
                <a:lnTo>
                  <a:pt x="86" y="23"/>
                </a:lnTo>
                <a:lnTo>
                  <a:pt x="26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32" name="Line 588"/>
          <p:cNvSpPr>
            <a:spLocks noChangeShapeType="1"/>
          </p:cNvSpPr>
          <p:nvPr/>
        </p:nvSpPr>
        <p:spPr bwMode="auto">
          <a:xfrm>
            <a:off x="4872038" y="3113088"/>
            <a:ext cx="3175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33" name="Line 589"/>
          <p:cNvSpPr>
            <a:spLocks noChangeShapeType="1"/>
          </p:cNvSpPr>
          <p:nvPr/>
        </p:nvSpPr>
        <p:spPr bwMode="auto">
          <a:xfrm flipH="1" flipV="1">
            <a:off x="4775200" y="3105150"/>
            <a:ext cx="9525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34" name="Line 590"/>
          <p:cNvSpPr>
            <a:spLocks noChangeShapeType="1"/>
          </p:cNvSpPr>
          <p:nvPr/>
        </p:nvSpPr>
        <p:spPr bwMode="auto">
          <a:xfrm>
            <a:off x="4892675" y="3232150"/>
            <a:ext cx="1588" cy="79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35" name="Freeform 591"/>
          <p:cNvSpPr>
            <a:spLocks/>
          </p:cNvSpPr>
          <p:nvPr/>
        </p:nvSpPr>
        <p:spPr bwMode="auto">
          <a:xfrm>
            <a:off x="4892675" y="3251200"/>
            <a:ext cx="6350" cy="23813"/>
          </a:xfrm>
          <a:custGeom>
            <a:avLst/>
            <a:gdLst>
              <a:gd name="T0" fmla="*/ 2147483646 w 11"/>
              <a:gd name="T1" fmla="*/ 0 h 47"/>
              <a:gd name="T2" fmla="*/ 0 w 11"/>
              <a:gd name="T3" fmla="*/ 2147483646 h 47"/>
              <a:gd name="T4" fmla="*/ 2147483646 w 11"/>
              <a:gd name="T5" fmla="*/ 2147483646 h 4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" h="47">
                <a:moveTo>
                  <a:pt x="7" y="0"/>
                </a:moveTo>
                <a:lnTo>
                  <a:pt x="0" y="7"/>
                </a:lnTo>
                <a:lnTo>
                  <a:pt x="11" y="4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36" name="Freeform 592"/>
          <p:cNvSpPr>
            <a:spLocks/>
          </p:cNvSpPr>
          <p:nvPr/>
        </p:nvSpPr>
        <p:spPr bwMode="auto">
          <a:xfrm>
            <a:off x="4892675" y="3240088"/>
            <a:ext cx="3175" cy="11112"/>
          </a:xfrm>
          <a:custGeom>
            <a:avLst/>
            <a:gdLst>
              <a:gd name="T0" fmla="*/ 2147483646 w 7"/>
              <a:gd name="T1" fmla="*/ 2147483646 h 19"/>
              <a:gd name="T2" fmla="*/ 2147483646 w 7"/>
              <a:gd name="T3" fmla="*/ 2147483646 h 19"/>
              <a:gd name="T4" fmla="*/ 0 w 7"/>
              <a:gd name="T5" fmla="*/ 0 h 1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" h="19">
                <a:moveTo>
                  <a:pt x="7" y="19"/>
                </a:moveTo>
                <a:lnTo>
                  <a:pt x="7" y="9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37" name="Freeform 593"/>
          <p:cNvSpPr>
            <a:spLocks/>
          </p:cNvSpPr>
          <p:nvPr/>
        </p:nvSpPr>
        <p:spPr bwMode="auto">
          <a:xfrm>
            <a:off x="2055813" y="2619375"/>
            <a:ext cx="30162" cy="157163"/>
          </a:xfrm>
          <a:custGeom>
            <a:avLst/>
            <a:gdLst>
              <a:gd name="T0" fmla="*/ 2147483646 w 58"/>
              <a:gd name="T1" fmla="*/ 2147483646 h 297"/>
              <a:gd name="T2" fmla="*/ 2147483646 w 58"/>
              <a:gd name="T3" fmla="*/ 2147483646 h 297"/>
              <a:gd name="T4" fmla="*/ 2147483646 w 58"/>
              <a:gd name="T5" fmla="*/ 2147483646 h 297"/>
              <a:gd name="T6" fmla="*/ 2147483646 w 58"/>
              <a:gd name="T7" fmla="*/ 0 h 297"/>
              <a:gd name="T8" fmla="*/ 2147483646 w 58"/>
              <a:gd name="T9" fmla="*/ 2147483646 h 297"/>
              <a:gd name="T10" fmla="*/ 0 w 58"/>
              <a:gd name="T11" fmla="*/ 2147483646 h 2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8" h="297">
                <a:moveTo>
                  <a:pt x="3" y="297"/>
                </a:moveTo>
                <a:lnTo>
                  <a:pt x="3" y="92"/>
                </a:lnTo>
                <a:lnTo>
                  <a:pt x="57" y="9"/>
                </a:lnTo>
                <a:lnTo>
                  <a:pt x="58" y="0"/>
                </a:lnTo>
                <a:lnTo>
                  <a:pt x="52" y="7"/>
                </a:lnTo>
                <a:lnTo>
                  <a:pt x="0" y="1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38" name="Freeform 594"/>
          <p:cNvSpPr>
            <a:spLocks/>
          </p:cNvSpPr>
          <p:nvPr/>
        </p:nvSpPr>
        <p:spPr bwMode="auto">
          <a:xfrm>
            <a:off x="1987550" y="2608263"/>
            <a:ext cx="58738" cy="20637"/>
          </a:xfrm>
          <a:custGeom>
            <a:avLst/>
            <a:gdLst>
              <a:gd name="T0" fmla="*/ 2147483646 w 112"/>
              <a:gd name="T1" fmla="*/ 2147483646 h 39"/>
              <a:gd name="T2" fmla="*/ 2147483646 w 112"/>
              <a:gd name="T3" fmla="*/ 2147483646 h 39"/>
              <a:gd name="T4" fmla="*/ 2147483646 w 112"/>
              <a:gd name="T5" fmla="*/ 2147483646 h 39"/>
              <a:gd name="T6" fmla="*/ 2147483646 w 112"/>
              <a:gd name="T7" fmla="*/ 2147483646 h 39"/>
              <a:gd name="T8" fmla="*/ 2147483646 w 112"/>
              <a:gd name="T9" fmla="*/ 0 h 39"/>
              <a:gd name="T10" fmla="*/ 2147483646 w 112"/>
              <a:gd name="T11" fmla="*/ 2147483646 h 39"/>
              <a:gd name="T12" fmla="*/ 2147483646 w 112"/>
              <a:gd name="T13" fmla="*/ 2147483646 h 39"/>
              <a:gd name="T14" fmla="*/ 2147483646 w 112"/>
              <a:gd name="T15" fmla="*/ 2147483646 h 39"/>
              <a:gd name="T16" fmla="*/ 2147483646 w 112"/>
              <a:gd name="T17" fmla="*/ 2147483646 h 39"/>
              <a:gd name="T18" fmla="*/ 2147483646 w 112"/>
              <a:gd name="T19" fmla="*/ 2147483646 h 39"/>
              <a:gd name="T20" fmla="*/ 2147483646 w 112"/>
              <a:gd name="T21" fmla="*/ 2147483646 h 39"/>
              <a:gd name="T22" fmla="*/ 2147483646 w 112"/>
              <a:gd name="T23" fmla="*/ 2147483646 h 39"/>
              <a:gd name="T24" fmla="*/ 2147483646 w 112"/>
              <a:gd name="T25" fmla="*/ 2147483646 h 39"/>
              <a:gd name="T26" fmla="*/ 0 w 112"/>
              <a:gd name="T27" fmla="*/ 2147483646 h 3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12" h="39">
                <a:moveTo>
                  <a:pt x="106" y="39"/>
                </a:moveTo>
                <a:lnTo>
                  <a:pt x="108" y="32"/>
                </a:lnTo>
                <a:lnTo>
                  <a:pt x="112" y="12"/>
                </a:lnTo>
                <a:lnTo>
                  <a:pt x="108" y="6"/>
                </a:lnTo>
                <a:lnTo>
                  <a:pt x="112" y="0"/>
                </a:lnTo>
                <a:lnTo>
                  <a:pt x="108" y="6"/>
                </a:lnTo>
                <a:lnTo>
                  <a:pt x="104" y="10"/>
                </a:lnTo>
                <a:lnTo>
                  <a:pt x="31" y="19"/>
                </a:lnTo>
                <a:lnTo>
                  <a:pt x="24" y="18"/>
                </a:lnTo>
                <a:lnTo>
                  <a:pt x="19" y="13"/>
                </a:lnTo>
                <a:lnTo>
                  <a:pt x="19" y="20"/>
                </a:lnTo>
                <a:lnTo>
                  <a:pt x="11" y="22"/>
                </a:lnTo>
                <a:lnTo>
                  <a:pt x="4" y="20"/>
                </a:lnTo>
                <a:lnTo>
                  <a:pt x="0" y="1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39" name="Freeform 595"/>
          <p:cNvSpPr>
            <a:spLocks/>
          </p:cNvSpPr>
          <p:nvPr/>
        </p:nvSpPr>
        <p:spPr bwMode="auto">
          <a:xfrm>
            <a:off x="1984375" y="2628900"/>
            <a:ext cx="58738" cy="7938"/>
          </a:xfrm>
          <a:custGeom>
            <a:avLst/>
            <a:gdLst>
              <a:gd name="T0" fmla="*/ 0 w 111"/>
              <a:gd name="T1" fmla="*/ 2147483646 h 16"/>
              <a:gd name="T2" fmla="*/ 2147483646 w 111"/>
              <a:gd name="T3" fmla="*/ 2147483646 h 16"/>
              <a:gd name="T4" fmla="*/ 2147483646 w 111"/>
              <a:gd name="T5" fmla="*/ 2147483646 h 16"/>
              <a:gd name="T6" fmla="*/ 2147483646 w 111"/>
              <a:gd name="T7" fmla="*/ 2147483646 h 16"/>
              <a:gd name="T8" fmla="*/ 2147483646 w 111"/>
              <a:gd name="T9" fmla="*/ 0 h 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1" h="16">
                <a:moveTo>
                  <a:pt x="0" y="11"/>
                </a:moveTo>
                <a:lnTo>
                  <a:pt x="5" y="16"/>
                </a:lnTo>
                <a:lnTo>
                  <a:pt x="14" y="16"/>
                </a:lnTo>
                <a:lnTo>
                  <a:pt x="105" y="3"/>
                </a:lnTo>
                <a:lnTo>
                  <a:pt x="111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40" name="Freeform 596"/>
          <p:cNvSpPr>
            <a:spLocks/>
          </p:cNvSpPr>
          <p:nvPr/>
        </p:nvSpPr>
        <p:spPr bwMode="auto">
          <a:xfrm>
            <a:off x="1984375" y="2636838"/>
            <a:ext cx="1588" cy="1587"/>
          </a:xfrm>
          <a:custGeom>
            <a:avLst/>
            <a:gdLst>
              <a:gd name="T0" fmla="*/ 2147483646 w 4"/>
              <a:gd name="T1" fmla="*/ 2147483646 h 1"/>
              <a:gd name="T2" fmla="*/ 2147483646 w 4"/>
              <a:gd name="T3" fmla="*/ 2147483646 h 1"/>
              <a:gd name="T4" fmla="*/ 0 w 4"/>
              <a:gd name="T5" fmla="*/ 0 h 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" h="1">
                <a:moveTo>
                  <a:pt x="4" y="1"/>
                </a:moveTo>
                <a:lnTo>
                  <a:pt x="2" y="1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41" name="Rectangle 597"/>
          <p:cNvSpPr>
            <a:spLocks noChangeArrowheads="1"/>
          </p:cNvSpPr>
          <p:nvPr/>
        </p:nvSpPr>
        <p:spPr bwMode="auto">
          <a:xfrm>
            <a:off x="1447800" y="5800725"/>
            <a:ext cx="700088" cy="163513"/>
          </a:xfrm>
          <a:prstGeom prst="rect">
            <a:avLst/>
          </a:prstGeom>
          <a:noFill/>
          <a:ln w="47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94742" name="Freeform 598"/>
          <p:cNvSpPr>
            <a:spLocks/>
          </p:cNvSpPr>
          <p:nvPr/>
        </p:nvSpPr>
        <p:spPr bwMode="auto">
          <a:xfrm>
            <a:off x="7366000" y="5797550"/>
            <a:ext cx="69850" cy="71438"/>
          </a:xfrm>
          <a:custGeom>
            <a:avLst/>
            <a:gdLst>
              <a:gd name="T0" fmla="*/ 0 w 134"/>
              <a:gd name="T1" fmla="*/ 2147483646 h 135"/>
              <a:gd name="T2" fmla="*/ 2147483646 w 134"/>
              <a:gd name="T3" fmla="*/ 0 h 135"/>
              <a:gd name="T4" fmla="*/ 2147483646 w 134"/>
              <a:gd name="T5" fmla="*/ 2147483646 h 135"/>
              <a:gd name="T6" fmla="*/ 2147483646 w 134"/>
              <a:gd name="T7" fmla="*/ 2147483646 h 13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4" h="135">
                <a:moveTo>
                  <a:pt x="0" y="10"/>
                </a:moveTo>
                <a:lnTo>
                  <a:pt x="23" y="0"/>
                </a:lnTo>
                <a:lnTo>
                  <a:pt x="23" y="12"/>
                </a:lnTo>
                <a:lnTo>
                  <a:pt x="134" y="13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43" name="Line 599"/>
          <p:cNvSpPr>
            <a:spLocks noChangeShapeType="1"/>
          </p:cNvSpPr>
          <p:nvPr/>
        </p:nvSpPr>
        <p:spPr bwMode="auto">
          <a:xfrm flipV="1">
            <a:off x="7442200" y="5842000"/>
            <a:ext cx="1588" cy="412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44" name="Line 600"/>
          <p:cNvSpPr>
            <a:spLocks noChangeShapeType="1"/>
          </p:cNvSpPr>
          <p:nvPr/>
        </p:nvSpPr>
        <p:spPr bwMode="auto">
          <a:xfrm>
            <a:off x="7451725" y="5842000"/>
            <a:ext cx="60325" cy="666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45" name="Freeform 601"/>
          <p:cNvSpPr>
            <a:spLocks/>
          </p:cNvSpPr>
          <p:nvPr/>
        </p:nvSpPr>
        <p:spPr bwMode="auto">
          <a:xfrm>
            <a:off x="7369175" y="5634038"/>
            <a:ext cx="265113" cy="306387"/>
          </a:xfrm>
          <a:custGeom>
            <a:avLst/>
            <a:gdLst>
              <a:gd name="T0" fmla="*/ 2147483646 w 500"/>
              <a:gd name="T1" fmla="*/ 2147483646 h 579"/>
              <a:gd name="T2" fmla="*/ 2147483646 w 500"/>
              <a:gd name="T3" fmla="*/ 2147483646 h 579"/>
              <a:gd name="T4" fmla="*/ 2147483646 w 500"/>
              <a:gd name="T5" fmla="*/ 2147483646 h 579"/>
              <a:gd name="T6" fmla="*/ 2147483646 w 500"/>
              <a:gd name="T7" fmla="*/ 2147483646 h 579"/>
              <a:gd name="T8" fmla="*/ 2147483646 w 500"/>
              <a:gd name="T9" fmla="*/ 2147483646 h 579"/>
              <a:gd name="T10" fmla="*/ 2147483646 w 500"/>
              <a:gd name="T11" fmla="*/ 2147483646 h 579"/>
              <a:gd name="T12" fmla="*/ 2147483646 w 500"/>
              <a:gd name="T13" fmla="*/ 2147483646 h 579"/>
              <a:gd name="T14" fmla="*/ 2147483646 w 500"/>
              <a:gd name="T15" fmla="*/ 2147483646 h 579"/>
              <a:gd name="T16" fmla="*/ 2147483646 w 500"/>
              <a:gd name="T17" fmla="*/ 2147483646 h 579"/>
              <a:gd name="T18" fmla="*/ 0 w 500"/>
              <a:gd name="T19" fmla="*/ 0 h 579"/>
              <a:gd name="T20" fmla="*/ 0 w 500"/>
              <a:gd name="T21" fmla="*/ 2147483646 h 579"/>
              <a:gd name="T22" fmla="*/ 2147483646 w 500"/>
              <a:gd name="T23" fmla="*/ 2147483646 h 579"/>
              <a:gd name="T24" fmla="*/ 2147483646 w 500"/>
              <a:gd name="T25" fmla="*/ 2147483646 h 579"/>
              <a:gd name="T26" fmla="*/ 2147483646 w 500"/>
              <a:gd name="T27" fmla="*/ 2147483646 h 579"/>
              <a:gd name="T28" fmla="*/ 2147483646 w 500"/>
              <a:gd name="T29" fmla="*/ 2147483646 h 57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00" h="579">
                <a:moveTo>
                  <a:pt x="270" y="579"/>
                </a:moveTo>
                <a:lnTo>
                  <a:pt x="270" y="231"/>
                </a:lnTo>
                <a:lnTo>
                  <a:pt x="280" y="234"/>
                </a:lnTo>
                <a:lnTo>
                  <a:pt x="500" y="149"/>
                </a:lnTo>
                <a:lnTo>
                  <a:pt x="500" y="138"/>
                </a:lnTo>
                <a:lnTo>
                  <a:pt x="281" y="225"/>
                </a:lnTo>
                <a:lnTo>
                  <a:pt x="143" y="157"/>
                </a:lnTo>
                <a:lnTo>
                  <a:pt x="139" y="161"/>
                </a:lnTo>
                <a:lnTo>
                  <a:pt x="139" y="73"/>
                </a:lnTo>
                <a:lnTo>
                  <a:pt x="0" y="0"/>
                </a:lnTo>
                <a:lnTo>
                  <a:pt x="0" y="95"/>
                </a:lnTo>
                <a:lnTo>
                  <a:pt x="138" y="162"/>
                </a:lnTo>
                <a:lnTo>
                  <a:pt x="138" y="504"/>
                </a:lnTo>
                <a:lnTo>
                  <a:pt x="127" y="507"/>
                </a:lnTo>
                <a:lnTo>
                  <a:pt x="127" y="15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46" name="Line 602"/>
          <p:cNvSpPr>
            <a:spLocks noChangeShapeType="1"/>
          </p:cNvSpPr>
          <p:nvPr/>
        </p:nvSpPr>
        <p:spPr bwMode="auto">
          <a:xfrm flipH="1" flipV="1">
            <a:off x="7369175" y="5678488"/>
            <a:ext cx="73025" cy="349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47" name="Freeform 603"/>
          <p:cNvSpPr>
            <a:spLocks/>
          </p:cNvSpPr>
          <p:nvPr/>
        </p:nvSpPr>
        <p:spPr bwMode="auto">
          <a:xfrm>
            <a:off x="7366000" y="5686425"/>
            <a:ext cx="11113" cy="174625"/>
          </a:xfrm>
          <a:custGeom>
            <a:avLst/>
            <a:gdLst>
              <a:gd name="T0" fmla="*/ 2147483646 w 23"/>
              <a:gd name="T1" fmla="*/ 0 h 331"/>
              <a:gd name="T2" fmla="*/ 0 w 23"/>
              <a:gd name="T3" fmla="*/ 2147483646 h 331"/>
              <a:gd name="T4" fmla="*/ 2147483646 w 23"/>
              <a:gd name="T5" fmla="*/ 2147483646 h 331"/>
              <a:gd name="T6" fmla="*/ 2147483646 w 23"/>
              <a:gd name="T7" fmla="*/ 2147483646 h 331"/>
              <a:gd name="T8" fmla="*/ 2147483646 w 23"/>
              <a:gd name="T9" fmla="*/ 2147483646 h 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" h="331">
                <a:moveTo>
                  <a:pt x="14" y="0"/>
                </a:moveTo>
                <a:lnTo>
                  <a:pt x="0" y="5"/>
                </a:lnTo>
                <a:lnTo>
                  <a:pt x="23" y="14"/>
                </a:lnTo>
                <a:lnTo>
                  <a:pt x="23" y="4"/>
                </a:lnTo>
                <a:lnTo>
                  <a:pt x="23" y="33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48" name="Freeform 604"/>
          <p:cNvSpPr>
            <a:spLocks/>
          </p:cNvSpPr>
          <p:nvPr/>
        </p:nvSpPr>
        <p:spPr bwMode="auto">
          <a:xfrm>
            <a:off x="7366000" y="5803900"/>
            <a:ext cx="11113" cy="44450"/>
          </a:xfrm>
          <a:custGeom>
            <a:avLst/>
            <a:gdLst>
              <a:gd name="T0" fmla="*/ 2147483646 w 23"/>
              <a:gd name="T1" fmla="*/ 2147483646 h 86"/>
              <a:gd name="T2" fmla="*/ 0 w 23"/>
              <a:gd name="T3" fmla="*/ 2147483646 h 86"/>
              <a:gd name="T4" fmla="*/ 0 w 23"/>
              <a:gd name="T5" fmla="*/ 0 h 86"/>
              <a:gd name="T6" fmla="*/ 2147483646 w 23"/>
              <a:gd name="T7" fmla="*/ 2147483646 h 8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3" h="86">
                <a:moveTo>
                  <a:pt x="23" y="86"/>
                </a:moveTo>
                <a:lnTo>
                  <a:pt x="0" y="78"/>
                </a:lnTo>
                <a:lnTo>
                  <a:pt x="0" y="0"/>
                </a:lnTo>
                <a:lnTo>
                  <a:pt x="23" y="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49" name="Line 605"/>
          <p:cNvSpPr>
            <a:spLocks noChangeShapeType="1"/>
          </p:cNvSpPr>
          <p:nvPr/>
        </p:nvSpPr>
        <p:spPr bwMode="auto">
          <a:xfrm flipV="1">
            <a:off x="7377113" y="5762625"/>
            <a:ext cx="58737" cy="206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50" name="Freeform 606"/>
          <p:cNvSpPr>
            <a:spLocks/>
          </p:cNvSpPr>
          <p:nvPr/>
        </p:nvSpPr>
        <p:spPr bwMode="auto">
          <a:xfrm>
            <a:off x="7377113" y="5702300"/>
            <a:ext cx="58737" cy="41275"/>
          </a:xfrm>
          <a:custGeom>
            <a:avLst/>
            <a:gdLst>
              <a:gd name="T0" fmla="*/ 2147483646 w 110"/>
              <a:gd name="T1" fmla="*/ 2147483646 h 77"/>
              <a:gd name="T2" fmla="*/ 2147483646 w 110"/>
              <a:gd name="T3" fmla="*/ 0 h 77"/>
              <a:gd name="T4" fmla="*/ 0 w 110"/>
              <a:gd name="T5" fmla="*/ 2147483646 h 7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0" h="77">
                <a:moveTo>
                  <a:pt x="110" y="77"/>
                </a:moveTo>
                <a:lnTo>
                  <a:pt x="56" y="0"/>
                </a:lnTo>
                <a:lnTo>
                  <a:pt x="0" y="2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51" name="Freeform 607"/>
          <p:cNvSpPr>
            <a:spLocks/>
          </p:cNvSpPr>
          <p:nvPr/>
        </p:nvSpPr>
        <p:spPr bwMode="auto">
          <a:xfrm>
            <a:off x="7377113" y="5726113"/>
            <a:ext cx="74612" cy="179387"/>
          </a:xfrm>
          <a:custGeom>
            <a:avLst/>
            <a:gdLst>
              <a:gd name="T0" fmla="*/ 0 w 141"/>
              <a:gd name="T1" fmla="*/ 2147483646 h 339"/>
              <a:gd name="T2" fmla="*/ 2147483646 w 141"/>
              <a:gd name="T3" fmla="*/ 2147483646 h 339"/>
              <a:gd name="T4" fmla="*/ 2147483646 w 141"/>
              <a:gd name="T5" fmla="*/ 2147483646 h 339"/>
              <a:gd name="T6" fmla="*/ 2147483646 w 141"/>
              <a:gd name="T7" fmla="*/ 0 h 339"/>
              <a:gd name="T8" fmla="*/ 2147483646 w 141"/>
              <a:gd name="T9" fmla="*/ 2147483646 h 339"/>
              <a:gd name="T10" fmla="*/ 2147483646 w 141"/>
              <a:gd name="T11" fmla="*/ 0 h 339"/>
              <a:gd name="T12" fmla="*/ 2147483646 w 141"/>
              <a:gd name="T13" fmla="*/ 2147483646 h 3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41" h="339">
                <a:moveTo>
                  <a:pt x="0" y="22"/>
                </a:moveTo>
                <a:lnTo>
                  <a:pt x="111" y="151"/>
                </a:lnTo>
                <a:lnTo>
                  <a:pt x="121" y="146"/>
                </a:lnTo>
                <a:lnTo>
                  <a:pt x="121" y="0"/>
                </a:lnTo>
                <a:lnTo>
                  <a:pt x="141" y="10"/>
                </a:lnTo>
                <a:lnTo>
                  <a:pt x="141" y="0"/>
                </a:lnTo>
                <a:lnTo>
                  <a:pt x="141" y="33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52" name="Freeform 608"/>
          <p:cNvSpPr>
            <a:spLocks/>
          </p:cNvSpPr>
          <p:nvPr/>
        </p:nvSpPr>
        <p:spPr bwMode="auto">
          <a:xfrm>
            <a:off x="7481888" y="5740400"/>
            <a:ext cx="30162" cy="182563"/>
          </a:xfrm>
          <a:custGeom>
            <a:avLst/>
            <a:gdLst>
              <a:gd name="T0" fmla="*/ 0 w 56"/>
              <a:gd name="T1" fmla="*/ 2147483646 h 345"/>
              <a:gd name="T2" fmla="*/ 0 w 56"/>
              <a:gd name="T3" fmla="*/ 0 h 345"/>
              <a:gd name="T4" fmla="*/ 2147483646 w 56"/>
              <a:gd name="T5" fmla="*/ 2147483646 h 34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6" h="345">
                <a:moveTo>
                  <a:pt x="0" y="345"/>
                </a:moveTo>
                <a:lnTo>
                  <a:pt x="0" y="0"/>
                </a:lnTo>
                <a:lnTo>
                  <a:pt x="56" y="7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53" name="Line 609"/>
          <p:cNvSpPr>
            <a:spLocks noChangeShapeType="1"/>
          </p:cNvSpPr>
          <p:nvPr/>
        </p:nvSpPr>
        <p:spPr bwMode="auto">
          <a:xfrm flipH="1">
            <a:off x="7451725" y="5799138"/>
            <a:ext cx="60325" cy="222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54" name="Line 610"/>
          <p:cNvSpPr>
            <a:spLocks noChangeShapeType="1"/>
          </p:cNvSpPr>
          <p:nvPr/>
        </p:nvSpPr>
        <p:spPr bwMode="auto">
          <a:xfrm flipH="1" flipV="1">
            <a:off x="7442200" y="5803900"/>
            <a:ext cx="9525" cy="6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55" name="Line 611"/>
          <p:cNvSpPr>
            <a:spLocks noChangeShapeType="1"/>
          </p:cNvSpPr>
          <p:nvPr/>
        </p:nvSpPr>
        <p:spPr bwMode="auto">
          <a:xfrm flipH="1">
            <a:off x="7375525" y="5826125"/>
            <a:ext cx="60325" cy="142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56" name="Line 612"/>
          <p:cNvSpPr>
            <a:spLocks noChangeShapeType="1"/>
          </p:cNvSpPr>
          <p:nvPr/>
        </p:nvSpPr>
        <p:spPr bwMode="auto">
          <a:xfrm flipH="1">
            <a:off x="7350125" y="5848350"/>
            <a:ext cx="25400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57" name="Freeform 613"/>
          <p:cNvSpPr>
            <a:spLocks/>
          </p:cNvSpPr>
          <p:nvPr/>
        </p:nvSpPr>
        <p:spPr bwMode="auto">
          <a:xfrm>
            <a:off x="7378700" y="5702300"/>
            <a:ext cx="28575" cy="174625"/>
          </a:xfrm>
          <a:custGeom>
            <a:avLst/>
            <a:gdLst>
              <a:gd name="T0" fmla="*/ 0 w 55"/>
              <a:gd name="T1" fmla="*/ 2147483646 h 330"/>
              <a:gd name="T2" fmla="*/ 2147483646 w 55"/>
              <a:gd name="T3" fmla="*/ 2147483646 h 330"/>
              <a:gd name="T4" fmla="*/ 2147483646 w 55"/>
              <a:gd name="T5" fmla="*/ 2147483646 h 330"/>
              <a:gd name="T6" fmla="*/ 2147483646 w 55"/>
              <a:gd name="T7" fmla="*/ 0 h 3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5" h="330">
                <a:moveTo>
                  <a:pt x="0" y="279"/>
                </a:moveTo>
                <a:lnTo>
                  <a:pt x="54" y="330"/>
                </a:lnTo>
                <a:lnTo>
                  <a:pt x="55" y="330"/>
                </a:lnTo>
                <a:lnTo>
                  <a:pt x="55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58" name="Freeform 614"/>
          <p:cNvSpPr>
            <a:spLocks/>
          </p:cNvSpPr>
          <p:nvPr/>
        </p:nvSpPr>
        <p:spPr bwMode="auto">
          <a:xfrm>
            <a:off x="7369175" y="5649913"/>
            <a:ext cx="22225" cy="38100"/>
          </a:xfrm>
          <a:custGeom>
            <a:avLst/>
            <a:gdLst>
              <a:gd name="T0" fmla="*/ 2147483646 w 42"/>
              <a:gd name="T1" fmla="*/ 2147483646 h 72"/>
              <a:gd name="T2" fmla="*/ 2147483646 w 42"/>
              <a:gd name="T3" fmla="*/ 2147483646 h 72"/>
              <a:gd name="T4" fmla="*/ 0 w 42"/>
              <a:gd name="T5" fmla="*/ 0 h 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2" h="72">
                <a:moveTo>
                  <a:pt x="42" y="72"/>
                </a:moveTo>
                <a:lnTo>
                  <a:pt x="42" y="22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59" name="Freeform 615"/>
          <p:cNvSpPr>
            <a:spLocks/>
          </p:cNvSpPr>
          <p:nvPr/>
        </p:nvSpPr>
        <p:spPr bwMode="auto">
          <a:xfrm>
            <a:off x="7369175" y="5640388"/>
            <a:ext cx="265113" cy="298450"/>
          </a:xfrm>
          <a:custGeom>
            <a:avLst/>
            <a:gdLst>
              <a:gd name="T0" fmla="*/ 0 w 500"/>
              <a:gd name="T1" fmla="*/ 0 h 564"/>
              <a:gd name="T2" fmla="*/ 2147483646 w 500"/>
              <a:gd name="T3" fmla="*/ 2147483646 h 564"/>
              <a:gd name="T4" fmla="*/ 2147483646 w 500"/>
              <a:gd name="T5" fmla="*/ 2147483646 h 564"/>
              <a:gd name="T6" fmla="*/ 2147483646 w 500"/>
              <a:gd name="T7" fmla="*/ 2147483646 h 564"/>
              <a:gd name="T8" fmla="*/ 2147483646 w 500"/>
              <a:gd name="T9" fmla="*/ 2147483646 h 564"/>
              <a:gd name="T10" fmla="*/ 2147483646 w 500"/>
              <a:gd name="T11" fmla="*/ 2147483646 h 564"/>
              <a:gd name="T12" fmla="*/ 2147483646 w 500"/>
              <a:gd name="T13" fmla="*/ 2147483646 h 564"/>
              <a:gd name="T14" fmla="*/ 2147483646 w 500"/>
              <a:gd name="T15" fmla="*/ 2147483646 h 564"/>
              <a:gd name="T16" fmla="*/ 2147483646 w 500"/>
              <a:gd name="T17" fmla="*/ 2147483646 h 564"/>
              <a:gd name="T18" fmla="*/ 2147483646 w 500"/>
              <a:gd name="T19" fmla="*/ 2147483646 h 5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500" h="564">
                <a:moveTo>
                  <a:pt x="0" y="0"/>
                </a:moveTo>
                <a:lnTo>
                  <a:pt x="139" y="71"/>
                </a:lnTo>
                <a:lnTo>
                  <a:pt x="141" y="72"/>
                </a:lnTo>
                <a:lnTo>
                  <a:pt x="281" y="143"/>
                </a:lnTo>
                <a:lnTo>
                  <a:pt x="500" y="64"/>
                </a:lnTo>
                <a:lnTo>
                  <a:pt x="500" y="53"/>
                </a:lnTo>
                <a:lnTo>
                  <a:pt x="281" y="134"/>
                </a:lnTo>
                <a:lnTo>
                  <a:pt x="281" y="221"/>
                </a:lnTo>
                <a:lnTo>
                  <a:pt x="280" y="221"/>
                </a:lnTo>
                <a:lnTo>
                  <a:pt x="280" y="56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60" name="Freeform 616"/>
          <p:cNvSpPr>
            <a:spLocks/>
          </p:cNvSpPr>
          <p:nvPr/>
        </p:nvSpPr>
        <p:spPr bwMode="auto">
          <a:xfrm>
            <a:off x="7553325" y="5816600"/>
            <a:ext cx="71438" cy="85725"/>
          </a:xfrm>
          <a:custGeom>
            <a:avLst/>
            <a:gdLst>
              <a:gd name="T0" fmla="*/ 0 w 136"/>
              <a:gd name="T1" fmla="*/ 2147483646 h 161"/>
              <a:gd name="T2" fmla="*/ 2147483646 w 136"/>
              <a:gd name="T3" fmla="*/ 2147483646 h 161"/>
              <a:gd name="T4" fmla="*/ 2147483646 w 136"/>
              <a:gd name="T5" fmla="*/ 0 h 161"/>
              <a:gd name="T6" fmla="*/ 2147483646 w 136"/>
              <a:gd name="T7" fmla="*/ 2147483646 h 16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6" h="161">
                <a:moveTo>
                  <a:pt x="0" y="161"/>
                </a:moveTo>
                <a:lnTo>
                  <a:pt x="125" y="3"/>
                </a:lnTo>
                <a:lnTo>
                  <a:pt x="136" y="0"/>
                </a:lnTo>
                <a:lnTo>
                  <a:pt x="136" y="14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61" name="Line 617"/>
          <p:cNvSpPr>
            <a:spLocks noChangeShapeType="1"/>
          </p:cNvSpPr>
          <p:nvPr/>
        </p:nvSpPr>
        <p:spPr bwMode="auto">
          <a:xfrm flipV="1">
            <a:off x="7593013" y="5829300"/>
            <a:ext cx="1587" cy="793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62" name="Line 618"/>
          <p:cNvSpPr>
            <a:spLocks noChangeShapeType="1"/>
          </p:cNvSpPr>
          <p:nvPr/>
        </p:nvSpPr>
        <p:spPr bwMode="auto">
          <a:xfrm>
            <a:off x="7585075" y="5830888"/>
            <a:ext cx="39688" cy="254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63" name="Line 619"/>
          <p:cNvSpPr>
            <a:spLocks noChangeShapeType="1"/>
          </p:cNvSpPr>
          <p:nvPr/>
        </p:nvSpPr>
        <p:spPr bwMode="auto">
          <a:xfrm>
            <a:off x="7670800" y="5857875"/>
            <a:ext cx="90488" cy="555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64" name="Freeform 620"/>
          <p:cNvSpPr>
            <a:spLocks/>
          </p:cNvSpPr>
          <p:nvPr/>
        </p:nvSpPr>
        <p:spPr bwMode="auto">
          <a:xfrm>
            <a:off x="7759700" y="5715000"/>
            <a:ext cx="4763" cy="182563"/>
          </a:xfrm>
          <a:custGeom>
            <a:avLst/>
            <a:gdLst>
              <a:gd name="T0" fmla="*/ 0 w 10"/>
              <a:gd name="T1" fmla="*/ 2147483646 h 346"/>
              <a:gd name="T2" fmla="*/ 0 w 10"/>
              <a:gd name="T3" fmla="*/ 0 h 346"/>
              <a:gd name="T4" fmla="*/ 2147483646 w 10"/>
              <a:gd name="T5" fmla="*/ 2147483646 h 346"/>
              <a:gd name="T6" fmla="*/ 2147483646 w 10"/>
              <a:gd name="T7" fmla="*/ 2147483646 h 34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" h="346">
                <a:moveTo>
                  <a:pt x="0" y="346"/>
                </a:moveTo>
                <a:lnTo>
                  <a:pt x="0" y="0"/>
                </a:lnTo>
                <a:lnTo>
                  <a:pt x="10" y="3"/>
                </a:lnTo>
                <a:lnTo>
                  <a:pt x="10" y="34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65" name="Freeform 621"/>
          <p:cNvSpPr>
            <a:spLocks/>
          </p:cNvSpPr>
          <p:nvPr/>
        </p:nvSpPr>
        <p:spPr bwMode="auto">
          <a:xfrm>
            <a:off x="7775575" y="5738813"/>
            <a:ext cx="28575" cy="180975"/>
          </a:xfrm>
          <a:custGeom>
            <a:avLst/>
            <a:gdLst>
              <a:gd name="T0" fmla="*/ 0 w 54"/>
              <a:gd name="T1" fmla="*/ 2147483646 h 343"/>
              <a:gd name="T2" fmla="*/ 2147483646 w 54"/>
              <a:gd name="T3" fmla="*/ 2147483646 h 343"/>
              <a:gd name="T4" fmla="*/ 2147483646 w 54"/>
              <a:gd name="T5" fmla="*/ 2147483646 h 343"/>
              <a:gd name="T6" fmla="*/ 2147483646 w 54"/>
              <a:gd name="T7" fmla="*/ 0 h 34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4" h="343">
                <a:moveTo>
                  <a:pt x="0" y="290"/>
                </a:moveTo>
                <a:lnTo>
                  <a:pt x="54" y="342"/>
                </a:lnTo>
                <a:lnTo>
                  <a:pt x="54" y="343"/>
                </a:lnTo>
                <a:lnTo>
                  <a:pt x="54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66" name="Freeform 622"/>
          <p:cNvSpPr>
            <a:spLocks/>
          </p:cNvSpPr>
          <p:nvPr/>
        </p:nvSpPr>
        <p:spPr bwMode="auto">
          <a:xfrm>
            <a:off x="7775575" y="5722938"/>
            <a:ext cx="171450" cy="215900"/>
          </a:xfrm>
          <a:custGeom>
            <a:avLst/>
            <a:gdLst>
              <a:gd name="T0" fmla="*/ 0 w 325"/>
              <a:gd name="T1" fmla="*/ 0 h 407"/>
              <a:gd name="T2" fmla="*/ 0 w 325"/>
              <a:gd name="T3" fmla="*/ 2147483646 h 407"/>
              <a:gd name="T4" fmla="*/ 2147483646 w 325"/>
              <a:gd name="T5" fmla="*/ 2147483646 h 407"/>
              <a:gd name="T6" fmla="*/ 2147483646 w 325"/>
              <a:gd name="T7" fmla="*/ 2147483646 h 40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25" h="407">
                <a:moveTo>
                  <a:pt x="0" y="0"/>
                </a:moveTo>
                <a:lnTo>
                  <a:pt x="0" y="339"/>
                </a:lnTo>
                <a:lnTo>
                  <a:pt x="118" y="407"/>
                </a:lnTo>
                <a:lnTo>
                  <a:pt x="325" y="31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67" name="Freeform 623"/>
          <p:cNvSpPr>
            <a:spLocks/>
          </p:cNvSpPr>
          <p:nvPr/>
        </p:nvSpPr>
        <p:spPr bwMode="auto">
          <a:xfrm>
            <a:off x="7956550" y="5905500"/>
            <a:ext cx="1588" cy="25400"/>
          </a:xfrm>
          <a:custGeom>
            <a:avLst/>
            <a:gdLst>
              <a:gd name="T0" fmla="*/ 0 w 4"/>
              <a:gd name="T1" fmla="*/ 2147483646 h 49"/>
              <a:gd name="T2" fmla="*/ 0 w 4"/>
              <a:gd name="T3" fmla="*/ 2147483646 h 49"/>
              <a:gd name="T4" fmla="*/ 2147483646 w 4"/>
              <a:gd name="T5" fmla="*/ 2147483646 h 49"/>
              <a:gd name="T6" fmla="*/ 2147483646 w 4"/>
              <a:gd name="T7" fmla="*/ 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" h="49">
                <a:moveTo>
                  <a:pt x="0" y="3"/>
                </a:moveTo>
                <a:lnTo>
                  <a:pt x="0" y="45"/>
                </a:lnTo>
                <a:lnTo>
                  <a:pt x="4" y="49"/>
                </a:lnTo>
                <a:lnTo>
                  <a:pt x="4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68" name="Freeform 624"/>
          <p:cNvSpPr>
            <a:spLocks/>
          </p:cNvSpPr>
          <p:nvPr/>
        </p:nvSpPr>
        <p:spPr bwMode="auto">
          <a:xfrm>
            <a:off x="7745413" y="5895975"/>
            <a:ext cx="236537" cy="61913"/>
          </a:xfrm>
          <a:custGeom>
            <a:avLst/>
            <a:gdLst>
              <a:gd name="T0" fmla="*/ 2147483646 w 449"/>
              <a:gd name="T1" fmla="*/ 0 h 119"/>
              <a:gd name="T2" fmla="*/ 2147483646 w 449"/>
              <a:gd name="T3" fmla="*/ 2147483646 h 119"/>
              <a:gd name="T4" fmla="*/ 0 w 449"/>
              <a:gd name="T5" fmla="*/ 2147483646 h 119"/>
              <a:gd name="T6" fmla="*/ 2147483646 w 449"/>
              <a:gd name="T7" fmla="*/ 2147483646 h 119"/>
              <a:gd name="T8" fmla="*/ 2147483646 w 449"/>
              <a:gd name="T9" fmla="*/ 2147483646 h 1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49" h="119">
                <a:moveTo>
                  <a:pt x="449" y="0"/>
                </a:moveTo>
                <a:lnTo>
                  <a:pt x="175" y="119"/>
                </a:lnTo>
                <a:lnTo>
                  <a:pt x="0" y="13"/>
                </a:lnTo>
                <a:lnTo>
                  <a:pt x="2" y="14"/>
                </a:lnTo>
                <a:lnTo>
                  <a:pt x="2" y="5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69" name="Line 625"/>
          <p:cNvSpPr>
            <a:spLocks noChangeShapeType="1"/>
          </p:cNvSpPr>
          <p:nvPr/>
        </p:nvSpPr>
        <p:spPr bwMode="auto">
          <a:xfrm flipV="1">
            <a:off x="7732713" y="5895975"/>
            <a:ext cx="1587" cy="222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70" name="Line 626"/>
          <p:cNvSpPr>
            <a:spLocks noChangeShapeType="1"/>
          </p:cNvSpPr>
          <p:nvPr/>
        </p:nvSpPr>
        <p:spPr bwMode="auto">
          <a:xfrm>
            <a:off x="7718425" y="5886450"/>
            <a:ext cx="1588" cy="238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71" name="Freeform 627"/>
          <p:cNvSpPr>
            <a:spLocks/>
          </p:cNvSpPr>
          <p:nvPr/>
        </p:nvSpPr>
        <p:spPr bwMode="auto">
          <a:xfrm>
            <a:off x="7689850" y="5895975"/>
            <a:ext cx="77788" cy="42863"/>
          </a:xfrm>
          <a:custGeom>
            <a:avLst/>
            <a:gdLst>
              <a:gd name="T0" fmla="*/ 2147483646 w 146"/>
              <a:gd name="T1" fmla="*/ 0 h 82"/>
              <a:gd name="T2" fmla="*/ 2147483646 w 146"/>
              <a:gd name="T3" fmla="*/ 2147483646 h 82"/>
              <a:gd name="T4" fmla="*/ 2147483646 w 146"/>
              <a:gd name="T5" fmla="*/ 2147483646 h 82"/>
              <a:gd name="T6" fmla="*/ 0 w 146"/>
              <a:gd name="T7" fmla="*/ 0 h 8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6" h="82">
                <a:moveTo>
                  <a:pt x="5" y="0"/>
                </a:moveTo>
                <a:lnTo>
                  <a:pt x="146" y="82"/>
                </a:lnTo>
                <a:lnTo>
                  <a:pt x="138" y="78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72" name="Freeform 628"/>
          <p:cNvSpPr>
            <a:spLocks/>
          </p:cNvSpPr>
          <p:nvPr/>
        </p:nvSpPr>
        <p:spPr bwMode="auto">
          <a:xfrm>
            <a:off x="7689850" y="5630863"/>
            <a:ext cx="266700" cy="306387"/>
          </a:xfrm>
          <a:custGeom>
            <a:avLst/>
            <a:gdLst>
              <a:gd name="T0" fmla="*/ 2147483646 w 506"/>
              <a:gd name="T1" fmla="*/ 2147483646 h 579"/>
              <a:gd name="T2" fmla="*/ 2147483646 w 506"/>
              <a:gd name="T3" fmla="*/ 2147483646 h 579"/>
              <a:gd name="T4" fmla="*/ 2147483646 w 506"/>
              <a:gd name="T5" fmla="*/ 2147483646 h 579"/>
              <a:gd name="T6" fmla="*/ 0 w 506"/>
              <a:gd name="T7" fmla="*/ 2147483646 h 579"/>
              <a:gd name="T8" fmla="*/ 2147483646 w 506"/>
              <a:gd name="T9" fmla="*/ 2147483646 h 579"/>
              <a:gd name="T10" fmla="*/ 2147483646 w 506"/>
              <a:gd name="T11" fmla="*/ 2147483646 h 579"/>
              <a:gd name="T12" fmla="*/ 2147483646 w 506"/>
              <a:gd name="T13" fmla="*/ 2147483646 h 579"/>
              <a:gd name="T14" fmla="*/ 2147483646 w 506"/>
              <a:gd name="T15" fmla="*/ 2147483646 h 579"/>
              <a:gd name="T16" fmla="*/ 2147483646 w 506"/>
              <a:gd name="T17" fmla="*/ 2147483646 h 579"/>
              <a:gd name="T18" fmla="*/ 2147483646 w 506"/>
              <a:gd name="T19" fmla="*/ 2147483646 h 579"/>
              <a:gd name="T20" fmla="*/ 2147483646 w 506"/>
              <a:gd name="T21" fmla="*/ 2147483646 h 579"/>
              <a:gd name="T22" fmla="*/ 2147483646 w 506"/>
              <a:gd name="T23" fmla="*/ 2147483646 h 579"/>
              <a:gd name="T24" fmla="*/ 2147483646 w 506"/>
              <a:gd name="T25" fmla="*/ 2147483646 h 579"/>
              <a:gd name="T26" fmla="*/ 2147483646 w 506"/>
              <a:gd name="T27" fmla="*/ 2147483646 h 579"/>
              <a:gd name="T28" fmla="*/ 2147483646 w 506"/>
              <a:gd name="T29" fmla="*/ 2147483646 h 579"/>
              <a:gd name="T30" fmla="*/ 2147483646 w 506"/>
              <a:gd name="T31" fmla="*/ 2147483646 h 579"/>
              <a:gd name="T32" fmla="*/ 2147483646 w 506"/>
              <a:gd name="T33" fmla="*/ 2147483646 h 579"/>
              <a:gd name="T34" fmla="*/ 2147483646 w 506"/>
              <a:gd name="T35" fmla="*/ 2147483646 h 579"/>
              <a:gd name="T36" fmla="*/ 2147483646 w 506"/>
              <a:gd name="T37" fmla="*/ 2147483646 h 579"/>
              <a:gd name="T38" fmla="*/ 2147483646 w 506"/>
              <a:gd name="T39" fmla="*/ 0 h 579"/>
              <a:gd name="T40" fmla="*/ 2147483646 w 506"/>
              <a:gd name="T41" fmla="*/ 2147483646 h 579"/>
              <a:gd name="T42" fmla="*/ 2147483646 w 506"/>
              <a:gd name="T43" fmla="*/ 2147483646 h 579"/>
              <a:gd name="T44" fmla="*/ 2147483646 w 506"/>
              <a:gd name="T45" fmla="*/ 2147483646 h 579"/>
              <a:gd name="T46" fmla="*/ 2147483646 w 506"/>
              <a:gd name="T47" fmla="*/ 2147483646 h 579"/>
              <a:gd name="T48" fmla="*/ 2147483646 w 506"/>
              <a:gd name="T49" fmla="*/ 2147483646 h 579"/>
              <a:gd name="T50" fmla="*/ 2147483646 w 506"/>
              <a:gd name="T51" fmla="*/ 2147483646 h 57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06" h="579">
                <a:moveTo>
                  <a:pt x="21" y="429"/>
                </a:moveTo>
                <a:lnTo>
                  <a:pt x="21" y="103"/>
                </a:lnTo>
                <a:lnTo>
                  <a:pt x="21" y="111"/>
                </a:lnTo>
                <a:lnTo>
                  <a:pt x="0" y="103"/>
                </a:lnTo>
                <a:lnTo>
                  <a:pt x="12" y="98"/>
                </a:lnTo>
                <a:lnTo>
                  <a:pt x="3" y="95"/>
                </a:lnTo>
                <a:lnTo>
                  <a:pt x="143" y="162"/>
                </a:lnTo>
                <a:lnTo>
                  <a:pt x="145" y="161"/>
                </a:lnTo>
                <a:lnTo>
                  <a:pt x="145" y="72"/>
                </a:lnTo>
                <a:lnTo>
                  <a:pt x="287" y="144"/>
                </a:lnTo>
                <a:lnTo>
                  <a:pt x="287" y="233"/>
                </a:lnTo>
                <a:lnTo>
                  <a:pt x="283" y="235"/>
                </a:lnTo>
                <a:lnTo>
                  <a:pt x="506" y="149"/>
                </a:lnTo>
                <a:lnTo>
                  <a:pt x="506" y="64"/>
                </a:lnTo>
                <a:lnTo>
                  <a:pt x="287" y="144"/>
                </a:lnTo>
                <a:lnTo>
                  <a:pt x="287" y="155"/>
                </a:lnTo>
                <a:lnTo>
                  <a:pt x="145" y="83"/>
                </a:lnTo>
                <a:lnTo>
                  <a:pt x="145" y="82"/>
                </a:lnTo>
                <a:lnTo>
                  <a:pt x="3" y="11"/>
                </a:lnTo>
                <a:lnTo>
                  <a:pt x="3" y="0"/>
                </a:lnTo>
                <a:lnTo>
                  <a:pt x="145" y="72"/>
                </a:lnTo>
                <a:lnTo>
                  <a:pt x="145" y="166"/>
                </a:lnTo>
                <a:lnTo>
                  <a:pt x="283" y="235"/>
                </a:lnTo>
                <a:lnTo>
                  <a:pt x="283" y="576"/>
                </a:lnTo>
                <a:lnTo>
                  <a:pt x="276" y="579"/>
                </a:lnTo>
                <a:lnTo>
                  <a:pt x="276" y="23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73" name="Freeform 629"/>
          <p:cNvSpPr>
            <a:spLocks/>
          </p:cNvSpPr>
          <p:nvPr/>
        </p:nvSpPr>
        <p:spPr bwMode="auto">
          <a:xfrm>
            <a:off x="7691438" y="5589588"/>
            <a:ext cx="265112" cy="160337"/>
          </a:xfrm>
          <a:custGeom>
            <a:avLst/>
            <a:gdLst>
              <a:gd name="T0" fmla="*/ 2147483646 w 503"/>
              <a:gd name="T1" fmla="*/ 2147483646 h 302"/>
              <a:gd name="T2" fmla="*/ 2147483646 w 503"/>
              <a:gd name="T3" fmla="*/ 2147483646 h 302"/>
              <a:gd name="T4" fmla="*/ 2147483646 w 503"/>
              <a:gd name="T5" fmla="*/ 2147483646 h 302"/>
              <a:gd name="T6" fmla="*/ 2147483646 w 503"/>
              <a:gd name="T7" fmla="*/ 2147483646 h 302"/>
              <a:gd name="T8" fmla="*/ 0 w 503"/>
              <a:gd name="T9" fmla="*/ 2147483646 h 302"/>
              <a:gd name="T10" fmla="*/ 0 w 503"/>
              <a:gd name="T11" fmla="*/ 2147483646 h 302"/>
              <a:gd name="T12" fmla="*/ 2147483646 w 503"/>
              <a:gd name="T13" fmla="*/ 0 h 302"/>
              <a:gd name="T14" fmla="*/ 2147483646 w 503"/>
              <a:gd name="T15" fmla="*/ 2147483646 h 302"/>
              <a:gd name="T16" fmla="*/ 2147483646 w 503"/>
              <a:gd name="T17" fmla="*/ 2147483646 h 302"/>
              <a:gd name="T18" fmla="*/ 2147483646 w 503"/>
              <a:gd name="T19" fmla="*/ 2147483646 h 302"/>
              <a:gd name="T20" fmla="*/ 2147483646 w 503"/>
              <a:gd name="T21" fmla="*/ 2147483646 h 302"/>
              <a:gd name="T22" fmla="*/ 2147483646 w 503"/>
              <a:gd name="T23" fmla="*/ 2147483646 h 302"/>
              <a:gd name="T24" fmla="*/ 2147483646 w 503"/>
              <a:gd name="T25" fmla="*/ 2147483646 h 30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03" h="302">
                <a:moveTo>
                  <a:pt x="284" y="302"/>
                </a:moveTo>
                <a:lnTo>
                  <a:pt x="144" y="233"/>
                </a:lnTo>
                <a:lnTo>
                  <a:pt x="142" y="228"/>
                </a:lnTo>
                <a:lnTo>
                  <a:pt x="3" y="161"/>
                </a:lnTo>
                <a:lnTo>
                  <a:pt x="0" y="173"/>
                </a:lnTo>
                <a:lnTo>
                  <a:pt x="0" y="78"/>
                </a:lnTo>
                <a:lnTo>
                  <a:pt x="226" y="0"/>
                </a:lnTo>
                <a:lnTo>
                  <a:pt x="368" y="72"/>
                </a:lnTo>
                <a:lnTo>
                  <a:pt x="142" y="150"/>
                </a:lnTo>
                <a:lnTo>
                  <a:pt x="368" y="72"/>
                </a:lnTo>
                <a:lnTo>
                  <a:pt x="503" y="142"/>
                </a:lnTo>
                <a:lnTo>
                  <a:pt x="503" y="153"/>
                </a:lnTo>
                <a:lnTo>
                  <a:pt x="284" y="23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74" name="Line 630"/>
          <p:cNvSpPr>
            <a:spLocks noChangeShapeType="1"/>
          </p:cNvSpPr>
          <p:nvPr/>
        </p:nvSpPr>
        <p:spPr bwMode="auto">
          <a:xfrm>
            <a:off x="7862888" y="5707063"/>
            <a:ext cx="1587" cy="3333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75" name="Line 631"/>
          <p:cNvSpPr>
            <a:spLocks noChangeShapeType="1"/>
          </p:cNvSpPr>
          <p:nvPr/>
        </p:nvSpPr>
        <p:spPr bwMode="auto">
          <a:xfrm flipV="1">
            <a:off x="7840663" y="5703888"/>
            <a:ext cx="115887" cy="4603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76" name="Line 632"/>
          <p:cNvSpPr>
            <a:spLocks noChangeShapeType="1"/>
          </p:cNvSpPr>
          <p:nvPr/>
        </p:nvSpPr>
        <p:spPr bwMode="auto">
          <a:xfrm>
            <a:off x="7947025" y="5713413"/>
            <a:ext cx="1588" cy="793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77" name="Freeform 633"/>
          <p:cNvSpPr>
            <a:spLocks/>
          </p:cNvSpPr>
          <p:nvPr/>
        </p:nvSpPr>
        <p:spPr bwMode="auto">
          <a:xfrm>
            <a:off x="7916863" y="5724525"/>
            <a:ext cx="30162" cy="80963"/>
          </a:xfrm>
          <a:custGeom>
            <a:avLst/>
            <a:gdLst>
              <a:gd name="T0" fmla="*/ 0 w 56"/>
              <a:gd name="T1" fmla="*/ 2147483646 h 151"/>
              <a:gd name="T2" fmla="*/ 0 w 56"/>
              <a:gd name="T3" fmla="*/ 0 h 151"/>
              <a:gd name="T4" fmla="*/ 2147483646 w 56"/>
              <a:gd name="T5" fmla="*/ 2147483646 h 15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6" h="151">
                <a:moveTo>
                  <a:pt x="0" y="151"/>
                </a:moveTo>
                <a:lnTo>
                  <a:pt x="0" y="0"/>
                </a:lnTo>
                <a:lnTo>
                  <a:pt x="56" y="3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78" name="Line 634"/>
          <p:cNvSpPr>
            <a:spLocks noChangeShapeType="1"/>
          </p:cNvSpPr>
          <p:nvPr/>
        </p:nvSpPr>
        <p:spPr bwMode="auto">
          <a:xfrm flipH="1">
            <a:off x="7881938" y="5724525"/>
            <a:ext cx="34925" cy="523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79" name="Freeform 635"/>
          <p:cNvSpPr>
            <a:spLocks/>
          </p:cNvSpPr>
          <p:nvPr/>
        </p:nvSpPr>
        <p:spPr bwMode="auto">
          <a:xfrm>
            <a:off x="7775575" y="5738813"/>
            <a:ext cx="58738" cy="41275"/>
          </a:xfrm>
          <a:custGeom>
            <a:avLst/>
            <a:gdLst>
              <a:gd name="T0" fmla="*/ 2147483646 w 111"/>
              <a:gd name="T1" fmla="*/ 2147483646 h 78"/>
              <a:gd name="T2" fmla="*/ 2147483646 w 111"/>
              <a:gd name="T3" fmla="*/ 0 h 78"/>
              <a:gd name="T4" fmla="*/ 0 w 111"/>
              <a:gd name="T5" fmla="*/ 2147483646 h 7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1" h="78">
                <a:moveTo>
                  <a:pt x="111" y="78"/>
                </a:moveTo>
                <a:lnTo>
                  <a:pt x="54" y="0"/>
                </a:lnTo>
                <a:lnTo>
                  <a:pt x="0" y="2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80" name="Freeform 636"/>
          <p:cNvSpPr>
            <a:spLocks/>
          </p:cNvSpPr>
          <p:nvPr/>
        </p:nvSpPr>
        <p:spPr bwMode="auto">
          <a:xfrm>
            <a:off x="7762875" y="5721350"/>
            <a:ext cx="12700" cy="7938"/>
          </a:xfrm>
          <a:custGeom>
            <a:avLst/>
            <a:gdLst>
              <a:gd name="T0" fmla="*/ 2147483646 w 23"/>
              <a:gd name="T1" fmla="*/ 2147483646 h 13"/>
              <a:gd name="T2" fmla="*/ 0 w 23"/>
              <a:gd name="T3" fmla="*/ 2147483646 h 13"/>
              <a:gd name="T4" fmla="*/ 2147483646 w 23"/>
              <a:gd name="T5" fmla="*/ 0 h 1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3" h="13">
                <a:moveTo>
                  <a:pt x="23" y="13"/>
                </a:moveTo>
                <a:lnTo>
                  <a:pt x="0" y="4"/>
                </a:lnTo>
                <a:lnTo>
                  <a:pt x="13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81" name="Freeform 637"/>
          <p:cNvSpPr>
            <a:spLocks/>
          </p:cNvSpPr>
          <p:nvPr/>
        </p:nvSpPr>
        <p:spPr bwMode="auto">
          <a:xfrm>
            <a:off x="7762875" y="5724525"/>
            <a:ext cx="12700" cy="80963"/>
          </a:xfrm>
          <a:custGeom>
            <a:avLst/>
            <a:gdLst>
              <a:gd name="T0" fmla="*/ 0 w 23"/>
              <a:gd name="T1" fmla="*/ 0 h 155"/>
              <a:gd name="T2" fmla="*/ 0 w 23"/>
              <a:gd name="T3" fmla="*/ 2147483646 h 155"/>
              <a:gd name="T4" fmla="*/ 2147483646 w 23"/>
              <a:gd name="T5" fmla="*/ 2147483646 h 15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3" h="155">
                <a:moveTo>
                  <a:pt x="0" y="0"/>
                </a:moveTo>
                <a:lnTo>
                  <a:pt x="0" y="143"/>
                </a:lnTo>
                <a:lnTo>
                  <a:pt x="23" y="15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82" name="Line 638"/>
          <p:cNvSpPr>
            <a:spLocks noChangeShapeType="1"/>
          </p:cNvSpPr>
          <p:nvPr/>
        </p:nvSpPr>
        <p:spPr bwMode="auto">
          <a:xfrm flipV="1">
            <a:off x="7775575" y="5797550"/>
            <a:ext cx="60325" cy="206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83" name="Line 639"/>
          <p:cNvSpPr>
            <a:spLocks noChangeShapeType="1"/>
          </p:cNvSpPr>
          <p:nvPr/>
        </p:nvSpPr>
        <p:spPr bwMode="auto">
          <a:xfrm flipH="1" flipV="1">
            <a:off x="7775575" y="5773738"/>
            <a:ext cx="60325" cy="682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84" name="Line 640"/>
          <p:cNvSpPr>
            <a:spLocks noChangeShapeType="1"/>
          </p:cNvSpPr>
          <p:nvPr/>
        </p:nvSpPr>
        <p:spPr bwMode="auto">
          <a:xfrm flipH="1">
            <a:off x="7700963" y="5759450"/>
            <a:ext cx="58737" cy="206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85" name="Freeform 641"/>
          <p:cNvSpPr>
            <a:spLocks/>
          </p:cNvSpPr>
          <p:nvPr/>
        </p:nvSpPr>
        <p:spPr bwMode="auto">
          <a:xfrm>
            <a:off x="7689850" y="5684838"/>
            <a:ext cx="11113" cy="82550"/>
          </a:xfrm>
          <a:custGeom>
            <a:avLst/>
            <a:gdLst>
              <a:gd name="T0" fmla="*/ 2147483646 w 21"/>
              <a:gd name="T1" fmla="*/ 2147483646 h 155"/>
              <a:gd name="T2" fmla="*/ 0 w 21"/>
              <a:gd name="T3" fmla="*/ 2147483646 h 155"/>
              <a:gd name="T4" fmla="*/ 0 w 21"/>
              <a:gd name="T5" fmla="*/ 0 h 15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" h="155">
                <a:moveTo>
                  <a:pt x="21" y="155"/>
                </a:moveTo>
                <a:lnTo>
                  <a:pt x="0" y="145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86" name="Freeform 642"/>
          <p:cNvSpPr>
            <a:spLocks/>
          </p:cNvSpPr>
          <p:nvPr/>
        </p:nvSpPr>
        <p:spPr bwMode="auto">
          <a:xfrm>
            <a:off x="7691438" y="5646738"/>
            <a:ext cx="22225" cy="38100"/>
          </a:xfrm>
          <a:custGeom>
            <a:avLst/>
            <a:gdLst>
              <a:gd name="T0" fmla="*/ 2147483646 w 44"/>
              <a:gd name="T1" fmla="*/ 2147483646 h 73"/>
              <a:gd name="T2" fmla="*/ 2147483646 w 44"/>
              <a:gd name="T3" fmla="*/ 2147483646 h 73"/>
              <a:gd name="T4" fmla="*/ 0 w 44"/>
              <a:gd name="T5" fmla="*/ 0 h 7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" h="73">
                <a:moveTo>
                  <a:pt x="44" y="73"/>
                </a:moveTo>
                <a:lnTo>
                  <a:pt x="44" y="22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87" name="Freeform 643"/>
          <p:cNvSpPr>
            <a:spLocks/>
          </p:cNvSpPr>
          <p:nvPr/>
        </p:nvSpPr>
        <p:spPr bwMode="auto">
          <a:xfrm>
            <a:off x="7727950" y="5607050"/>
            <a:ext cx="119063" cy="42863"/>
          </a:xfrm>
          <a:custGeom>
            <a:avLst/>
            <a:gdLst>
              <a:gd name="T0" fmla="*/ 0 w 226"/>
              <a:gd name="T1" fmla="*/ 2147483646 h 82"/>
              <a:gd name="T2" fmla="*/ 2147483646 w 226"/>
              <a:gd name="T3" fmla="*/ 0 h 82"/>
              <a:gd name="T4" fmla="*/ 2147483646 w 226"/>
              <a:gd name="T5" fmla="*/ 2147483646 h 82"/>
              <a:gd name="T6" fmla="*/ 2147483646 w 226"/>
              <a:gd name="T7" fmla="*/ 2147483646 h 8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82">
                <a:moveTo>
                  <a:pt x="0" y="79"/>
                </a:moveTo>
                <a:lnTo>
                  <a:pt x="222" y="0"/>
                </a:lnTo>
                <a:lnTo>
                  <a:pt x="226" y="2"/>
                </a:lnTo>
                <a:lnTo>
                  <a:pt x="4" y="8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88" name="Freeform 644"/>
          <p:cNvSpPr>
            <a:spLocks/>
          </p:cNvSpPr>
          <p:nvPr/>
        </p:nvSpPr>
        <p:spPr bwMode="auto">
          <a:xfrm>
            <a:off x="7726363" y="5618163"/>
            <a:ext cx="144462" cy="77787"/>
          </a:xfrm>
          <a:custGeom>
            <a:avLst/>
            <a:gdLst>
              <a:gd name="T0" fmla="*/ 0 w 274"/>
              <a:gd name="T1" fmla="*/ 0 h 147"/>
              <a:gd name="T2" fmla="*/ 2147483646 w 274"/>
              <a:gd name="T3" fmla="*/ 2147483646 h 147"/>
              <a:gd name="T4" fmla="*/ 2147483646 w 274"/>
              <a:gd name="T5" fmla="*/ 2147483646 h 147"/>
              <a:gd name="T6" fmla="*/ 2147483646 w 274"/>
              <a:gd name="T7" fmla="*/ 2147483646 h 147"/>
              <a:gd name="T8" fmla="*/ 2147483646 w 274"/>
              <a:gd name="T9" fmla="*/ 2147483646 h 147"/>
              <a:gd name="T10" fmla="*/ 2147483646 w 274"/>
              <a:gd name="T11" fmla="*/ 2147483646 h 147"/>
              <a:gd name="T12" fmla="*/ 2147483646 w 274"/>
              <a:gd name="T13" fmla="*/ 2147483646 h 147"/>
              <a:gd name="T14" fmla="*/ 2147483646 w 274"/>
              <a:gd name="T15" fmla="*/ 2147483646 h 14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74" h="147">
                <a:moveTo>
                  <a:pt x="0" y="0"/>
                </a:moveTo>
                <a:lnTo>
                  <a:pt x="65" y="36"/>
                </a:lnTo>
                <a:lnTo>
                  <a:pt x="68" y="38"/>
                </a:lnTo>
                <a:lnTo>
                  <a:pt x="133" y="75"/>
                </a:lnTo>
                <a:lnTo>
                  <a:pt x="145" y="72"/>
                </a:lnTo>
                <a:lnTo>
                  <a:pt x="207" y="109"/>
                </a:lnTo>
                <a:lnTo>
                  <a:pt x="212" y="111"/>
                </a:lnTo>
                <a:lnTo>
                  <a:pt x="274" y="14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89" name="Line 645"/>
          <p:cNvSpPr>
            <a:spLocks noChangeShapeType="1"/>
          </p:cNvSpPr>
          <p:nvPr/>
        </p:nvSpPr>
        <p:spPr bwMode="auto">
          <a:xfrm>
            <a:off x="7889875" y="5695950"/>
            <a:ext cx="1588" cy="317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90" name="Line 646"/>
          <p:cNvSpPr>
            <a:spLocks noChangeShapeType="1"/>
          </p:cNvSpPr>
          <p:nvPr/>
        </p:nvSpPr>
        <p:spPr bwMode="auto">
          <a:xfrm>
            <a:off x="7896225" y="5732463"/>
            <a:ext cx="1588" cy="793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91" name="Freeform 647"/>
          <p:cNvSpPr>
            <a:spLocks/>
          </p:cNvSpPr>
          <p:nvPr/>
        </p:nvSpPr>
        <p:spPr bwMode="auto">
          <a:xfrm>
            <a:off x="7896225" y="5832475"/>
            <a:ext cx="50800" cy="82550"/>
          </a:xfrm>
          <a:custGeom>
            <a:avLst/>
            <a:gdLst>
              <a:gd name="T0" fmla="*/ 0 w 96"/>
              <a:gd name="T1" fmla="*/ 0 h 157"/>
              <a:gd name="T2" fmla="*/ 0 w 96"/>
              <a:gd name="T3" fmla="*/ 2147483646 h 157"/>
              <a:gd name="T4" fmla="*/ 0 w 96"/>
              <a:gd name="T5" fmla="*/ 2147483646 h 157"/>
              <a:gd name="T6" fmla="*/ 2147483646 w 96"/>
              <a:gd name="T7" fmla="*/ 2147483646 h 15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6" h="157">
                <a:moveTo>
                  <a:pt x="0" y="0"/>
                </a:moveTo>
                <a:lnTo>
                  <a:pt x="0" y="153"/>
                </a:lnTo>
                <a:lnTo>
                  <a:pt x="0" y="157"/>
                </a:lnTo>
                <a:lnTo>
                  <a:pt x="96" y="3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92" name="Line 648"/>
          <p:cNvSpPr>
            <a:spLocks noChangeShapeType="1"/>
          </p:cNvSpPr>
          <p:nvPr/>
        </p:nvSpPr>
        <p:spPr bwMode="auto">
          <a:xfrm>
            <a:off x="7947025" y="5815013"/>
            <a:ext cx="1588" cy="762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93" name="Line 649"/>
          <p:cNvSpPr>
            <a:spLocks noChangeShapeType="1"/>
          </p:cNvSpPr>
          <p:nvPr/>
        </p:nvSpPr>
        <p:spPr bwMode="auto">
          <a:xfrm flipV="1">
            <a:off x="7875588" y="5815013"/>
            <a:ext cx="65087" cy="8413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94" name="Freeform 650"/>
          <p:cNvSpPr>
            <a:spLocks/>
          </p:cNvSpPr>
          <p:nvPr/>
        </p:nvSpPr>
        <p:spPr bwMode="auto">
          <a:xfrm>
            <a:off x="7839075" y="5743575"/>
            <a:ext cx="138113" cy="104775"/>
          </a:xfrm>
          <a:custGeom>
            <a:avLst/>
            <a:gdLst>
              <a:gd name="T0" fmla="*/ 2147483646 w 260"/>
              <a:gd name="T1" fmla="*/ 2147483646 h 198"/>
              <a:gd name="T2" fmla="*/ 2147483646 w 260"/>
              <a:gd name="T3" fmla="*/ 2147483646 h 198"/>
              <a:gd name="T4" fmla="*/ 2147483646 w 260"/>
              <a:gd name="T5" fmla="*/ 2147483646 h 198"/>
              <a:gd name="T6" fmla="*/ 2147483646 w 260"/>
              <a:gd name="T7" fmla="*/ 2147483646 h 198"/>
              <a:gd name="T8" fmla="*/ 0 w 260"/>
              <a:gd name="T9" fmla="*/ 2147483646 h 198"/>
              <a:gd name="T10" fmla="*/ 2147483646 w 260"/>
              <a:gd name="T11" fmla="*/ 2147483646 h 198"/>
              <a:gd name="T12" fmla="*/ 2147483646 w 260"/>
              <a:gd name="T13" fmla="*/ 2147483646 h 198"/>
              <a:gd name="T14" fmla="*/ 2147483646 w 260"/>
              <a:gd name="T15" fmla="*/ 2147483646 h 198"/>
              <a:gd name="T16" fmla="*/ 2147483646 w 260"/>
              <a:gd name="T17" fmla="*/ 0 h 198"/>
              <a:gd name="T18" fmla="*/ 2147483646 w 260"/>
              <a:gd name="T19" fmla="*/ 2147483646 h 19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60" h="198">
                <a:moveTo>
                  <a:pt x="205" y="85"/>
                </a:moveTo>
                <a:lnTo>
                  <a:pt x="260" y="114"/>
                </a:lnTo>
                <a:lnTo>
                  <a:pt x="29" y="198"/>
                </a:lnTo>
                <a:lnTo>
                  <a:pt x="29" y="57"/>
                </a:lnTo>
                <a:lnTo>
                  <a:pt x="0" y="43"/>
                </a:lnTo>
                <a:lnTo>
                  <a:pt x="5" y="45"/>
                </a:lnTo>
                <a:lnTo>
                  <a:pt x="56" y="26"/>
                </a:lnTo>
                <a:lnTo>
                  <a:pt x="57" y="27"/>
                </a:lnTo>
                <a:lnTo>
                  <a:pt x="57" y="0"/>
                </a:lnTo>
                <a:lnTo>
                  <a:pt x="205" y="9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95" name="Line 651"/>
          <p:cNvSpPr>
            <a:spLocks noChangeShapeType="1"/>
          </p:cNvSpPr>
          <p:nvPr/>
        </p:nvSpPr>
        <p:spPr bwMode="auto">
          <a:xfrm flipH="1">
            <a:off x="7896225" y="5748338"/>
            <a:ext cx="50800" cy="635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96" name="Line 652"/>
          <p:cNvSpPr>
            <a:spLocks noChangeShapeType="1"/>
          </p:cNvSpPr>
          <p:nvPr/>
        </p:nvSpPr>
        <p:spPr bwMode="auto">
          <a:xfrm flipV="1">
            <a:off x="7881938" y="5792788"/>
            <a:ext cx="65087" cy="254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97" name="Line 653"/>
          <p:cNvSpPr>
            <a:spLocks noChangeShapeType="1"/>
          </p:cNvSpPr>
          <p:nvPr/>
        </p:nvSpPr>
        <p:spPr bwMode="auto">
          <a:xfrm flipH="1">
            <a:off x="7854950" y="5764213"/>
            <a:ext cx="26988" cy="95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98" name="Freeform 654"/>
          <p:cNvSpPr>
            <a:spLocks/>
          </p:cNvSpPr>
          <p:nvPr/>
        </p:nvSpPr>
        <p:spPr bwMode="auto">
          <a:xfrm>
            <a:off x="7869238" y="5756275"/>
            <a:ext cx="12700" cy="82550"/>
          </a:xfrm>
          <a:custGeom>
            <a:avLst/>
            <a:gdLst>
              <a:gd name="T0" fmla="*/ 0 w 24"/>
              <a:gd name="T1" fmla="*/ 0 h 155"/>
              <a:gd name="T2" fmla="*/ 2147483646 w 24"/>
              <a:gd name="T3" fmla="*/ 2147483646 h 155"/>
              <a:gd name="T4" fmla="*/ 2147483646 w 24"/>
              <a:gd name="T5" fmla="*/ 2147483646 h 15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4" h="155">
                <a:moveTo>
                  <a:pt x="0" y="0"/>
                </a:moveTo>
                <a:lnTo>
                  <a:pt x="24" y="15"/>
                </a:lnTo>
                <a:lnTo>
                  <a:pt x="24" y="15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799" name="Line 655"/>
          <p:cNvSpPr>
            <a:spLocks noChangeShapeType="1"/>
          </p:cNvSpPr>
          <p:nvPr/>
        </p:nvSpPr>
        <p:spPr bwMode="auto">
          <a:xfrm>
            <a:off x="7869238" y="5857875"/>
            <a:ext cx="63500" cy="412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00" name="Line 656"/>
          <p:cNvSpPr>
            <a:spLocks noChangeShapeType="1"/>
          </p:cNvSpPr>
          <p:nvPr/>
        </p:nvSpPr>
        <p:spPr bwMode="auto">
          <a:xfrm flipV="1">
            <a:off x="7916863" y="5824538"/>
            <a:ext cx="1587" cy="809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01" name="Freeform 657"/>
          <p:cNvSpPr>
            <a:spLocks/>
          </p:cNvSpPr>
          <p:nvPr/>
        </p:nvSpPr>
        <p:spPr bwMode="auto">
          <a:xfrm>
            <a:off x="7869238" y="5842000"/>
            <a:ext cx="6350" cy="74613"/>
          </a:xfrm>
          <a:custGeom>
            <a:avLst/>
            <a:gdLst>
              <a:gd name="T0" fmla="*/ 0 w 11"/>
              <a:gd name="T1" fmla="*/ 0 h 139"/>
              <a:gd name="T2" fmla="*/ 0 w 11"/>
              <a:gd name="T3" fmla="*/ 2147483646 h 139"/>
              <a:gd name="T4" fmla="*/ 2147483646 w 11"/>
              <a:gd name="T5" fmla="*/ 2147483646 h 139"/>
              <a:gd name="T6" fmla="*/ 2147483646 w 11"/>
              <a:gd name="T7" fmla="*/ 2147483646 h 13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" h="139">
                <a:moveTo>
                  <a:pt x="0" y="0"/>
                </a:moveTo>
                <a:lnTo>
                  <a:pt x="0" y="52"/>
                </a:lnTo>
                <a:lnTo>
                  <a:pt x="11" y="56"/>
                </a:lnTo>
                <a:lnTo>
                  <a:pt x="11" y="13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02" name="Freeform 658"/>
          <p:cNvSpPr>
            <a:spLocks/>
          </p:cNvSpPr>
          <p:nvPr/>
        </p:nvSpPr>
        <p:spPr bwMode="auto">
          <a:xfrm>
            <a:off x="7839075" y="5864225"/>
            <a:ext cx="36513" cy="58738"/>
          </a:xfrm>
          <a:custGeom>
            <a:avLst/>
            <a:gdLst>
              <a:gd name="T0" fmla="*/ 2147483646 w 68"/>
              <a:gd name="T1" fmla="*/ 2147483646 h 111"/>
              <a:gd name="T2" fmla="*/ 2147483646 w 68"/>
              <a:gd name="T3" fmla="*/ 2147483646 h 111"/>
              <a:gd name="T4" fmla="*/ 0 w 68"/>
              <a:gd name="T5" fmla="*/ 2147483646 h 111"/>
              <a:gd name="T6" fmla="*/ 0 w 68"/>
              <a:gd name="T7" fmla="*/ 2147483646 h 111"/>
              <a:gd name="T8" fmla="*/ 2147483646 w 68"/>
              <a:gd name="T9" fmla="*/ 0 h 111"/>
              <a:gd name="T10" fmla="*/ 2147483646 w 68"/>
              <a:gd name="T11" fmla="*/ 2147483646 h 111"/>
              <a:gd name="T12" fmla="*/ 2147483646 w 68"/>
              <a:gd name="T13" fmla="*/ 2147483646 h 11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8" h="111">
                <a:moveTo>
                  <a:pt x="30" y="111"/>
                </a:moveTo>
                <a:lnTo>
                  <a:pt x="30" y="26"/>
                </a:lnTo>
                <a:lnTo>
                  <a:pt x="0" y="12"/>
                </a:lnTo>
                <a:lnTo>
                  <a:pt x="0" y="6"/>
                </a:lnTo>
                <a:lnTo>
                  <a:pt x="23" y="0"/>
                </a:lnTo>
                <a:lnTo>
                  <a:pt x="68" y="16"/>
                </a:lnTo>
                <a:lnTo>
                  <a:pt x="35" y="2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03" name="Line 659"/>
          <p:cNvSpPr>
            <a:spLocks noChangeShapeType="1"/>
          </p:cNvSpPr>
          <p:nvPr/>
        </p:nvSpPr>
        <p:spPr bwMode="auto">
          <a:xfrm flipH="1" flipV="1">
            <a:off x="7839075" y="5840413"/>
            <a:ext cx="15875" cy="793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04" name="Line 660"/>
          <p:cNvSpPr>
            <a:spLocks noChangeShapeType="1"/>
          </p:cNvSpPr>
          <p:nvPr/>
        </p:nvSpPr>
        <p:spPr bwMode="auto">
          <a:xfrm flipH="1">
            <a:off x="7773988" y="5861050"/>
            <a:ext cx="61912" cy="142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05" name="Freeform 661"/>
          <p:cNvSpPr>
            <a:spLocks/>
          </p:cNvSpPr>
          <p:nvPr/>
        </p:nvSpPr>
        <p:spPr bwMode="auto">
          <a:xfrm>
            <a:off x="7762875" y="5834063"/>
            <a:ext cx="73025" cy="69850"/>
          </a:xfrm>
          <a:custGeom>
            <a:avLst/>
            <a:gdLst>
              <a:gd name="T0" fmla="*/ 2147483646 w 136"/>
              <a:gd name="T1" fmla="*/ 2147483646 h 133"/>
              <a:gd name="T2" fmla="*/ 0 w 136"/>
              <a:gd name="T3" fmla="*/ 2147483646 h 133"/>
              <a:gd name="T4" fmla="*/ 0 w 136"/>
              <a:gd name="T5" fmla="*/ 2147483646 h 133"/>
              <a:gd name="T6" fmla="*/ 2147483646 w 136"/>
              <a:gd name="T7" fmla="*/ 0 h 133"/>
              <a:gd name="T8" fmla="*/ 2147483646 w 136"/>
              <a:gd name="T9" fmla="*/ 2147483646 h 133"/>
              <a:gd name="T10" fmla="*/ 2147483646 w 136"/>
              <a:gd name="T11" fmla="*/ 2147483646 h 13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6" h="133">
                <a:moveTo>
                  <a:pt x="23" y="96"/>
                </a:moveTo>
                <a:lnTo>
                  <a:pt x="0" y="85"/>
                </a:lnTo>
                <a:lnTo>
                  <a:pt x="0" y="8"/>
                </a:lnTo>
                <a:lnTo>
                  <a:pt x="23" y="0"/>
                </a:lnTo>
                <a:lnTo>
                  <a:pt x="23" y="11"/>
                </a:lnTo>
                <a:lnTo>
                  <a:pt x="136" y="13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06" name="Line 662"/>
          <p:cNvSpPr>
            <a:spLocks noChangeShapeType="1"/>
          </p:cNvSpPr>
          <p:nvPr/>
        </p:nvSpPr>
        <p:spPr bwMode="auto">
          <a:xfrm flipH="1">
            <a:off x="7747000" y="5894388"/>
            <a:ext cx="25400" cy="1111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07" name="Line 663"/>
          <p:cNvSpPr>
            <a:spLocks noChangeShapeType="1"/>
          </p:cNvSpPr>
          <p:nvPr/>
        </p:nvSpPr>
        <p:spPr bwMode="auto">
          <a:xfrm flipH="1" flipV="1">
            <a:off x="7700963" y="5857875"/>
            <a:ext cx="63500" cy="396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08" name="Freeform 664"/>
          <p:cNvSpPr>
            <a:spLocks/>
          </p:cNvSpPr>
          <p:nvPr/>
        </p:nvSpPr>
        <p:spPr bwMode="auto">
          <a:xfrm>
            <a:off x="7700963" y="5699125"/>
            <a:ext cx="28575" cy="174625"/>
          </a:xfrm>
          <a:custGeom>
            <a:avLst/>
            <a:gdLst>
              <a:gd name="T0" fmla="*/ 2147483646 w 56"/>
              <a:gd name="T1" fmla="*/ 2147483646 h 331"/>
              <a:gd name="T2" fmla="*/ 2147483646 w 56"/>
              <a:gd name="T3" fmla="*/ 2147483646 h 331"/>
              <a:gd name="T4" fmla="*/ 2147483646 w 56"/>
              <a:gd name="T5" fmla="*/ 0 h 331"/>
              <a:gd name="T6" fmla="*/ 0 w 56"/>
              <a:gd name="T7" fmla="*/ 2147483646 h 33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" h="331">
                <a:moveTo>
                  <a:pt x="1" y="279"/>
                </a:moveTo>
                <a:lnTo>
                  <a:pt x="56" y="331"/>
                </a:lnTo>
                <a:lnTo>
                  <a:pt x="56" y="0"/>
                </a:lnTo>
                <a:lnTo>
                  <a:pt x="0" y="2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09" name="Line 665"/>
          <p:cNvSpPr>
            <a:spLocks noChangeShapeType="1"/>
          </p:cNvSpPr>
          <p:nvPr/>
        </p:nvSpPr>
        <p:spPr bwMode="auto">
          <a:xfrm>
            <a:off x="7700963" y="5735638"/>
            <a:ext cx="58737" cy="682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10" name="Line 666"/>
          <p:cNvSpPr>
            <a:spLocks noChangeShapeType="1"/>
          </p:cNvSpPr>
          <p:nvPr/>
        </p:nvSpPr>
        <p:spPr bwMode="auto">
          <a:xfrm flipH="1">
            <a:off x="7699375" y="5822950"/>
            <a:ext cx="60325" cy="142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11" name="Line 667"/>
          <p:cNvSpPr>
            <a:spLocks noChangeShapeType="1"/>
          </p:cNvSpPr>
          <p:nvPr/>
        </p:nvSpPr>
        <p:spPr bwMode="auto">
          <a:xfrm flipH="1">
            <a:off x="7673975" y="5845175"/>
            <a:ext cx="23813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12" name="Freeform 668"/>
          <p:cNvSpPr>
            <a:spLocks/>
          </p:cNvSpPr>
          <p:nvPr/>
        </p:nvSpPr>
        <p:spPr bwMode="auto">
          <a:xfrm>
            <a:off x="7689850" y="5868988"/>
            <a:ext cx="3175" cy="26987"/>
          </a:xfrm>
          <a:custGeom>
            <a:avLst/>
            <a:gdLst>
              <a:gd name="T0" fmla="*/ 0 w 5"/>
              <a:gd name="T1" fmla="*/ 0 h 50"/>
              <a:gd name="T2" fmla="*/ 0 w 5"/>
              <a:gd name="T3" fmla="*/ 2147483646 h 50"/>
              <a:gd name="T4" fmla="*/ 2147483646 w 5"/>
              <a:gd name="T5" fmla="*/ 2147483646 h 50"/>
              <a:gd name="T6" fmla="*/ 2147483646 w 5"/>
              <a:gd name="T7" fmla="*/ 2147483646 h 5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" h="50">
                <a:moveTo>
                  <a:pt x="0" y="0"/>
                </a:moveTo>
                <a:lnTo>
                  <a:pt x="0" y="50"/>
                </a:lnTo>
                <a:lnTo>
                  <a:pt x="5" y="50"/>
                </a:lnTo>
                <a:lnTo>
                  <a:pt x="5" y="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13" name="Line 669"/>
          <p:cNvSpPr>
            <a:spLocks noChangeShapeType="1"/>
          </p:cNvSpPr>
          <p:nvPr/>
        </p:nvSpPr>
        <p:spPr bwMode="auto">
          <a:xfrm>
            <a:off x="7705725" y="5878513"/>
            <a:ext cx="1588" cy="2381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14" name="Freeform 670"/>
          <p:cNvSpPr>
            <a:spLocks/>
          </p:cNvSpPr>
          <p:nvPr/>
        </p:nvSpPr>
        <p:spPr bwMode="auto">
          <a:xfrm>
            <a:off x="7423150" y="5899150"/>
            <a:ext cx="236538" cy="61913"/>
          </a:xfrm>
          <a:custGeom>
            <a:avLst/>
            <a:gdLst>
              <a:gd name="T0" fmla="*/ 2147483646 w 448"/>
              <a:gd name="T1" fmla="*/ 0 h 118"/>
              <a:gd name="T2" fmla="*/ 2147483646 w 448"/>
              <a:gd name="T3" fmla="*/ 2147483646 h 118"/>
              <a:gd name="T4" fmla="*/ 0 w 448"/>
              <a:gd name="T5" fmla="*/ 2147483646 h 11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8" h="118">
                <a:moveTo>
                  <a:pt x="448" y="0"/>
                </a:moveTo>
                <a:lnTo>
                  <a:pt x="172" y="118"/>
                </a:lnTo>
                <a:lnTo>
                  <a:pt x="0" y="1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15" name="Line 671"/>
          <p:cNvSpPr>
            <a:spLocks noChangeShapeType="1"/>
          </p:cNvSpPr>
          <p:nvPr/>
        </p:nvSpPr>
        <p:spPr bwMode="auto">
          <a:xfrm flipH="1" flipV="1">
            <a:off x="7377113" y="5861050"/>
            <a:ext cx="65087" cy="396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16" name="Freeform 672"/>
          <p:cNvSpPr>
            <a:spLocks/>
          </p:cNvSpPr>
          <p:nvPr/>
        </p:nvSpPr>
        <p:spPr bwMode="auto">
          <a:xfrm>
            <a:off x="7348538" y="5861050"/>
            <a:ext cx="96837" cy="85725"/>
          </a:xfrm>
          <a:custGeom>
            <a:avLst/>
            <a:gdLst>
              <a:gd name="T0" fmla="*/ 2147483646 w 183"/>
              <a:gd name="T1" fmla="*/ 2147483646 h 162"/>
              <a:gd name="T2" fmla="*/ 2147483646 w 183"/>
              <a:gd name="T3" fmla="*/ 2147483646 h 162"/>
              <a:gd name="T4" fmla="*/ 2147483646 w 183"/>
              <a:gd name="T5" fmla="*/ 2147483646 h 162"/>
              <a:gd name="T6" fmla="*/ 2147483646 w 183"/>
              <a:gd name="T7" fmla="*/ 2147483646 h 162"/>
              <a:gd name="T8" fmla="*/ 2147483646 w 183"/>
              <a:gd name="T9" fmla="*/ 2147483646 h 162"/>
              <a:gd name="T10" fmla="*/ 2147483646 w 183"/>
              <a:gd name="T11" fmla="*/ 2147483646 h 162"/>
              <a:gd name="T12" fmla="*/ 2147483646 w 183"/>
              <a:gd name="T13" fmla="*/ 2147483646 h 162"/>
              <a:gd name="T14" fmla="*/ 2147483646 w 183"/>
              <a:gd name="T15" fmla="*/ 2147483646 h 162"/>
              <a:gd name="T16" fmla="*/ 2147483646 w 183"/>
              <a:gd name="T17" fmla="*/ 2147483646 h 162"/>
              <a:gd name="T18" fmla="*/ 2147483646 w 183"/>
              <a:gd name="T19" fmla="*/ 2147483646 h 162"/>
              <a:gd name="T20" fmla="*/ 0 w 183"/>
              <a:gd name="T21" fmla="*/ 0 h 16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83" h="162">
                <a:moveTo>
                  <a:pt x="41" y="25"/>
                </a:moveTo>
                <a:lnTo>
                  <a:pt x="41" y="72"/>
                </a:lnTo>
                <a:lnTo>
                  <a:pt x="181" y="156"/>
                </a:lnTo>
                <a:lnTo>
                  <a:pt x="183" y="158"/>
                </a:lnTo>
                <a:lnTo>
                  <a:pt x="183" y="111"/>
                </a:lnTo>
                <a:lnTo>
                  <a:pt x="178" y="109"/>
                </a:lnTo>
                <a:lnTo>
                  <a:pt x="178" y="158"/>
                </a:lnTo>
                <a:lnTo>
                  <a:pt x="172" y="162"/>
                </a:lnTo>
                <a:lnTo>
                  <a:pt x="172" y="118"/>
                </a:lnTo>
                <a:lnTo>
                  <a:pt x="172" y="105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17" name="Freeform 674"/>
          <p:cNvSpPr>
            <a:spLocks/>
          </p:cNvSpPr>
          <p:nvPr/>
        </p:nvSpPr>
        <p:spPr bwMode="auto">
          <a:xfrm>
            <a:off x="7367588" y="5872163"/>
            <a:ext cx="71437" cy="68262"/>
          </a:xfrm>
          <a:custGeom>
            <a:avLst/>
            <a:gdLst>
              <a:gd name="T0" fmla="*/ 0 w 135"/>
              <a:gd name="T1" fmla="*/ 0 h 129"/>
              <a:gd name="T2" fmla="*/ 0 w 135"/>
              <a:gd name="T3" fmla="*/ 2147483646 h 129"/>
              <a:gd name="T4" fmla="*/ 2147483646 w 135"/>
              <a:gd name="T5" fmla="*/ 2147483646 h 12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5" h="129">
                <a:moveTo>
                  <a:pt x="0" y="0"/>
                </a:moveTo>
                <a:lnTo>
                  <a:pt x="0" y="52"/>
                </a:lnTo>
                <a:lnTo>
                  <a:pt x="135" y="12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18" name="Line 675"/>
          <p:cNvSpPr>
            <a:spLocks noChangeShapeType="1"/>
          </p:cNvSpPr>
          <p:nvPr/>
        </p:nvSpPr>
        <p:spPr bwMode="auto">
          <a:xfrm flipV="1">
            <a:off x="7458075" y="5927725"/>
            <a:ext cx="1588" cy="238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19" name="Line 676"/>
          <p:cNvSpPr>
            <a:spLocks noChangeShapeType="1"/>
          </p:cNvSpPr>
          <p:nvPr/>
        </p:nvSpPr>
        <p:spPr bwMode="auto">
          <a:xfrm>
            <a:off x="7470775" y="5935663"/>
            <a:ext cx="1588" cy="2381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20" name="Freeform 677"/>
          <p:cNvSpPr>
            <a:spLocks/>
          </p:cNvSpPr>
          <p:nvPr/>
        </p:nvSpPr>
        <p:spPr bwMode="auto">
          <a:xfrm>
            <a:off x="7423150" y="5895975"/>
            <a:ext cx="58738" cy="33338"/>
          </a:xfrm>
          <a:custGeom>
            <a:avLst/>
            <a:gdLst>
              <a:gd name="T0" fmla="*/ 2147483646 w 113"/>
              <a:gd name="T1" fmla="*/ 2147483646 h 64"/>
              <a:gd name="T2" fmla="*/ 2147483646 w 113"/>
              <a:gd name="T3" fmla="*/ 0 h 64"/>
              <a:gd name="T4" fmla="*/ 2147483646 w 113"/>
              <a:gd name="T5" fmla="*/ 2147483646 h 64"/>
              <a:gd name="T6" fmla="*/ 2147483646 w 113"/>
              <a:gd name="T7" fmla="*/ 2147483646 h 64"/>
              <a:gd name="T8" fmla="*/ 0 w 113"/>
              <a:gd name="T9" fmla="*/ 2147483646 h 64"/>
              <a:gd name="T10" fmla="*/ 0 w 113"/>
              <a:gd name="T11" fmla="*/ 2147483646 h 6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3" h="64">
                <a:moveTo>
                  <a:pt x="113" y="52"/>
                </a:moveTo>
                <a:lnTo>
                  <a:pt x="59" y="0"/>
                </a:lnTo>
                <a:lnTo>
                  <a:pt x="52" y="3"/>
                </a:lnTo>
                <a:lnTo>
                  <a:pt x="4" y="27"/>
                </a:lnTo>
                <a:lnTo>
                  <a:pt x="0" y="20"/>
                </a:lnTo>
                <a:lnTo>
                  <a:pt x="0" y="6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21" name="Line 678"/>
          <p:cNvSpPr>
            <a:spLocks noChangeShapeType="1"/>
          </p:cNvSpPr>
          <p:nvPr/>
        </p:nvSpPr>
        <p:spPr bwMode="auto">
          <a:xfrm flipV="1">
            <a:off x="7410450" y="5899150"/>
            <a:ext cx="1588" cy="238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22" name="Line 679"/>
          <p:cNvSpPr>
            <a:spLocks noChangeShapeType="1"/>
          </p:cNvSpPr>
          <p:nvPr/>
        </p:nvSpPr>
        <p:spPr bwMode="auto">
          <a:xfrm>
            <a:off x="7396163" y="5889625"/>
            <a:ext cx="1587" cy="238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23" name="Line 680"/>
          <p:cNvSpPr>
            <a:spLocks noChangeShapeType="1"/>
          </p:cNvSpPr>
          <p:nvPr/>
        </p:nvSpPr>
        <p:spPr bwMode="auto">
          <a:xfrm flipV="1">
            <a:off x="7383463" y="5881688"/>
            <a:ext cx="1587" cy="2381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24" name="Line 681"/>
          <p:cNvSpPr>
            <a:spLocks noChangeShapeType="1"/>
          </p:cNvSpPr>
          <p:nvPr/>
        </p:nvSpPr>
        <p:spPr bwMode="auto">
          <a:xfrm flipV="1">
            <a:off x="7407275" y="5875338"/>
            <a:ext cx="31750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25" name="Line 682"/>
          <p:cNvSpPr>
            <a:spLocks noChangeShapeType="1"/>
          </p:cNvSpPr>
          <p:nvPr/>
        </p:nvSpPr>
        <p:spPr bwMode="auto">
          <a:xfrm>
            <a:off x="7442200" y="5883275"/>
            <a:ext cx="9525" cy="47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26" name="Line 683"/>
          <p:cNvSpPr>
            <a:spLocks noChangeShapeType="1"/>
          </p:cNvSpPr>
          <p:nvPr/>
        </p:nvSpPr>
        <p:spPr bwMode="auto">
          <a:xfrm flipV="1">
            <a:off x="7451725" y="5865813"/>
            <a:ext cx="60325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27" name="Freeform 684"/>
          <p:cNvSpPr>
            <a:spLocks/>
          </p:cNvSpPr>
          <p:nvPr/>
        </p:nvSpPr>
        <p:spPr bwMode="auto">
          <a:xfrm>
            <a:off x="7516813" y="5865813"/>
            <a:ext cx="36512" cy="15875"/>
          </a:xfrm>
          <a:custGeom>
            <a:avLst/>
            <a:gdLst>
              <a:gd name="T0" fmla="*/ 0 w 67"/>
              <a:gd name="T1" fmla="*/ 2147483646 h 30"/>
              <a:gd name="T2" fmla="*/ 2147483646 w 67"/>
              <a:gd name="T3" fmla="*/ 0 h 30"/>
              <a:gd name="T4" fmla="*/ 2147483646 w 67"/>
              <a:gd name="T5" fmla="*/ 2147483646 h 30"/>
              <a:gd name="T6" fmla="*/ 2147483646 w 67"/>
              <a:gd name="T7" fmla="*/ 2147483646 h 30"/>
              <a:gd name="T8" fmla="*/ 2147483646 w 67"/>
              <a:gd name="T9" fmla="*/ 2147483646 h 30"/>
              <a:gd name="T10" fmla="*/ 0 w 67"/>
              <a:gd name="T11" fmla="*/ 2147483646 h 3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7" h="30">
                <a:moveTo>
                  <a:pt x="0" y="8"/>
                </a:moveTo>
                <a:lnTo>
                  <a:pt x="22" y="0"/>
                </a:lnTo>
                <a:lnTo>
                  <a:pt x="67" y="19"/>
                </a:lnTo>
                <a:lnTo>
                  <a:pt x="31" y="30"/>
                </a:lnTo>
                <a:lnTo>
                  <a:pt x="30" y="27"/>
                </a:lnTo>
                <a:lnTo>
                  <a:pt x="0" y="1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28" name="Freeform 685"/>
          <p:cNvSpPr>
            <a:spLocks/>
          </p:cNvSpPr>
          <p:nvPr/>
        </p:nvSpPr>
        <p:spPr bwMode="auto">
          <a:xfrm>
            <a:off x="7481888" y="5880100"/>
            <a:ext cx="50800" cy="46038"/>
          </a:xfrm>
          <a:custGeom>
            <a:avLst/>
            <a:gdLst>
              <a:gd name="T0" fmla="*/ 2147483646 w 96"/>
              <a:gd name="T1" fmla="*/ 0 h 86"/>
              <a:gd name="T2" fmla="*/ 2147483646 w 96"/>
              <a:gd name="T3" fmla="*/ 2147483646 h 86"/>
              <a:gd name="T4" fmla="*/ 2147483646 w 96"/>
              <a:gd name="T5" fmla="*/ 2147483646 h 86"/>
              <a:gd name="T6" fmla="*/ 2147483646 w 96"/>
              <a:gd name="T7" fmla="*/ 2147483646 h 86"/>
              <a:gd name="T8" fmla="*/ 0 w 96"/>
              <a:gd name="T9" fmla="*/ 2147483646 h 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6" h="86">
                <a:moveTo>
                  <a:pt x="96" y="0"/>
                </a:moveTo>
                <a:lnTo>
                  <a:pt x="96" y="86"/>
                </a:lnTo>
                <a:lnTo>
                  <a:pt x="66" y="72"/>
                </a:lnTo>
                <a:lnTo>
                  <a:pt x="58" y="79"/>
                </a:lnTo>
                <a:lnTo>
                  <a:pt x="0" y="8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29" name="Line 686"/>
          <p:cNvSpPr>
            <a:spLocks noChangeShapeType="1"/>
          </p:cNvSpPr>
          <p:nvPr/>
        </p:nvSpPr>
        <p:spPr bwMode="auto">
          <a:xfrm>
            <a:off x="7485063" y="5943600"/>
            <a:ext cx="1587" cy="238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30" name="Line 687"/>
          <p:cNvSpPr>
            <a:spLocks noChangeShapeType="1"/>
          </p:cNvSpPr>
          <p:nvPr/>
        </p:nvSpPr>
        <p:spPr bwMode="auto">
          <a:xfrm flipV="1">
            <a:off x="7497763" y="5951538"/>
            <a:ext cx="1587" cy="222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31" name="Freeform 688"/>
          <p:cNvSpPr>
            <a:spLocks/>
          </p:cNvSpPr>
          <p:nvPr/>
        </p:nvSpPr>
        <p:spPr bwMode="auto">
          <a:xfrm>
            <a:off x="7513638" y="5961063"/>
            <a:ext cx="1587" cy="25400"/>
          </a:xfrm>
          <a:custGeom>
            <a:avLst/>
            <a:gdLst>
              <a:gd name="T0" fmla="*/ 0 w 1587"/>
              <a:gd name="T1" fmla="*/ 0 h 47"/>
              <a:gd name="T2" fmla="*/ 0 w 1587"/>
              <a:gd name="T3" fmla="*/ 2147483646 h 47"/>
              <a:gd name="T4" fmla="*/ 0 w 1587"/>
              <a:gd name="T5" fmla="*/ 0 h 4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47">
                <a:moveTo>
                  <a:pt x="0" y="0"/>
                </a:moveTo>
                <a:lnTo>
                  <a:pt x="0" y="47"/>
                </a:lnTo>
                <a:lnTo>
                  <a:pt x="0" y="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32" name="Freeform 689"/>
          <p:cNvSpPr>
            <a:spLocks/>
          </p:cNvSpPr>
          <p:nvPr/>
        </p:nvSpPr>
        <p:spPr bwMode="auto">
          <a:xfrm>
            <a:off x="7442200" y="5908675"/>
            <a:ext cx="192088" cy="77788"/>
          </a:xfrm>
          <a:custGeom>
            <a:avLst/>
            <a:gdLst>
              <a:gd name="T0" fmla="*/ 2147483646 w 364"/>
              <a:gd name="T1" fmla="*/ 2147483646 h 145"/>
              <a:gd name="T2" fmla="*/ 2147483646 w 364"/>
              <a:gd name="T3" fmla="*/ 2147483646 h 145"/>
              <a:gd name="T4" fmla="*/ 2147483646 w 364"/>
              <a:gd name="T5" fmla="*/ 2147483646 h 145"/>
              <a:gd name="T6" fmla="*/ 2147483646 w 364"/>
              <a:gd name="T7" fmla="*/ 2147483646 h 145"/>
              <a:gd name="T8" fmla="*/ 2147483646 w 364"/>
              <a:gd name="T9" fmla="*/ 2147483646 h 145"/>
              <a:gd name="T10" fmla="*/ 2147483646 w 364"/>
              <a:gd name="T11" fmla="*/ 2147483646 h 145"/>
              <a:gd name="T12" fmla="*/ 2147483646 w 364"/>
              <a:gd name="T13" fmla="*/ 2147483646 h 145"/>
              <a:gd name="T14" fmla="*/ 2147483646 w 364"/>
              <a:gd name="T15" fmla="*/ 0 h 145"/>
              <a:gd name="T16" fmla="*/ 2147483646 w 364"/>
              <a:gd name="T17" fmla="*/ 2147483646 h 145"/>
              <a:gd name="T18" fmla="*/ 2147483646 w 364"/>
              <a:gd name="T19" fmla="*/ 2147483646 h 145"/>
              <a:gd name="T20" fmla="*/ 0 w 364"/>
              <a:gd name="T21" fmla="*/ 2147483646 h 145"/>
              <a:gd name="T22" fmla="*/ 2147483646 w 364"/>
              <a:gd name="T23" fmla="*/ 2147483646 h 145"/>
              <a:gd name="T24" fmla="*/ 2147483646 w 364"/>
              <a:gd name="T25" fmla="*/ 2147483646 h 145"/>
              <a:gd name="T26" fmla="*/ 2147483646 w 364"/>
              <a:gd name="T27" fmla="*/ 2147483646 h 145"/>
              <a:gd name="T28" fmla="*/ 2147483646 w 364"/>
              <a:gd name="T29" fmla="*/ 2147483646 h 145"/>
              <a:gd name="T30" fmla="*/ 2147483646 w 364"/>
              <a:gd name="T31" fmla="*/ 2147483646 h 14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364" h="145">
                <a:moveTo>
                  <a:pt x="173" y="96"/>
                </a:moveTo>
                <a:lnTo>
                  <a:pt x="278" y="53"/>
                </a:lnTo>
                <a:lnTo>
                  <a:pt x="278" y="38"/>
                </a:lnTo>
                <a:lnTo>
                  <a:pt x="278" y="84"/>
                </a:lnTo>
                <a:lnTo>
                  <a:pt x="278" y="81"/>
                </a:lnTo>
                <a:lnTo>
                  <a:pt x="360" y="43"/>
                </a:lnTo>
                <a:lnTo>
                  <a:pt x="360" y="1"/>
                </a:lnTo>
                <a:lnTo>
                  <a:pt x="364" y="0"/>
                </a:lnTo>
                <a:lnTo>
                  <a:pt x="364" y="46"/>
                </a:lnTo>
                <a:lnTo>
                  <a:pt x="136" y="145"/>
                </a:lnTo>
                <a:lnTo>
                  <a:pt x="0" y="66"/>
                </a:lnTo>
                <a:lnTo>
                  <a:pt x="5" y="66"/>
                </a:lnTo>
                <a:lnTo>
                  <a:pt x="135" y="141"/>
                </a:lnTo>
                <a:lnTo>
                  <a:pt x="173" y="126"/>
                </a:lnTo>
                <a:lnTo>
                  <a:pt x="173" y="129"/>
                </a:lnTo>
                <a:lnTo>
                  <a:pt x="173" y="8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33" name="Line 690"/>
          <p:cNvSpPr>
            <a:spLocks noChangeShapeType="1"/>
          </p:cNvSpPr>
          <p:nvPr/>
        </p:nvSpPr>
        <p:spPr bwMode="auto">
          <a:xfrm flipH="1" flipV="1">
            <a:off x="7451725" y="5905500"/>
            <a:ext cx="63500" cy="365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34" name="Freeform 691"/>
          <p:cNvSpPr>
            <a:spLocks/>
          </p:cNvSpPr>
          <p:nvPr/>
        </p:nvSpPr>
        <p:spPr bwMode="auto">
          <a:xfrm>
            <a:off x="7442200" y="5837238"/>
            <a:ext cx="9525" cy="9525"/>
          </a:xfrm>
          <a:custGeom>
            <a:avLst/>
            <a:gdLst>
              <a:gd name="T0" fmla="*/ 2147483646 w 20"/>
              <a:gd name="T1" fmla="*/ 2147483646 h 19"/>
              <a:gd name="T2" fmla="*/ 0 w 20"/>
              <a:gd name="T3" fmla="*/ 2147483646 h 19"/>
              <a:gd name="T4" fmla="*/ 2147483646 w 20"/>
              <a:gd name="T5" fmla="*/ 0 h 1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" h="19">
                <a:moveTo>
                  <a:pt x="20" y="19"/>
                </a:moveTo>
                <a:lnTo>
                  <a:pt x="0" y="9"/>
                </a:lnTo>
                <a:lnTo>
                  <a:pt x="2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35" name="Freeform 692"/>
          <p:cNvSpPr>
            <a:spLocks/>
          </p:cNvSpPr>
          <p:nvPr/>
        </p:nvSpPr>
        <p:spPr bwMode="auto">
          <a:xfrm>
            <a:off x="7451725" y="5716588"/>
            <a:ext cx="203200" cy="134937"/>
          </a:xfrm>
          <a:custGeom>
            <a:avLst/>
            <a:gdLst>
              <a:gd name="T0" fmla="*/ 0 w 382"/>
              <a:gd name="T1" fmla="*/ 2147483646 h 255"/>
              <a:gd name="T2" fmla="*/ 2147483646 w 382"/>
              <a:gd name="T3" fmla="*/ 2147483646 h 255"/>
              <a:gd name="T4" fmla="*/ 2147483646 w 382"/>
              <a:gd name="T5" fmla="*/ 2147483646 h 255"/>
              <a:gd name="T6" fmla="*/ 2147483646 w 382"/>
              <a:gd name="T7" fmla="*/ 2147483646 h 255"/>
              <a:gd name="T8" fmla="*/ 2147483646 w 382"/>
              <a:gd name="T9" fmla="*/ 2147483646 h 255"/>
              <a:gd name="T10" fmla="*/ 2147483646 w 382"/>
              <a:gd name="T11" fmla="*/ 2147483646 h 255"/>
              <a:gd name="T12" fmla="*/ 2147483646 w 382"/>
              <a:gd name="T13" fmla="*/ 2147483646 h 255"/>
              <a:gd name="T14" fmla="*/ 2147483646 w 382"/>
              <a:gd name="T15" fmla="*/ 0 h 2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82" h="255">
                <a:moveTo>
                  <a:pt x="0" y="114"/>
                </a:moveTo>
                <a:lnTo>
                  <a:pt x="113" y="244"/>
                </a:lnTo>
                <a:lnTo>
                  <a:pt x="123" y="240"/>
                </a:lnTo>
                <a:lnTo>
                  <a:pt x="152" y="255"/>
                </a:lnTo>
                <a:lnTo>
                  <a:pt x="382" y="169"/>
                </a:lnTo>
                <a:lnTo>
                  <a:pt x="326" y="141"/>
                </a:lnTo>
                <a:lnTo>
                  <a:pt x="326" y="152"/>
                </a:lnTo>
                <a:lnTo>
                  <a:pt x="326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36" name="Freeform 693"/>
          <p:cNvSpPr>
            <a:spLocks/>
          </p:cNvSpPr>
          <p:nvPr/>
        </p:nvSpPr>
        <p:spPr bwMode="auto">
          <a:xfrm>
            <a:off x="7369175" y="5592763"/>
            <a:ext cx="265113" cy="119062"/>
          </a:xfrm>
          <a:custGeom>
            <a:avLst/>
            <a:gdLst>
              <a:gd name="T0" fmla="*/ 2147483646 w 500"/>
              <a:gd name="T1" fmla="*/ 2147483646 h 226"/>
              <a:gd name="T2" fmla="*/ 2147483646 w 500"/>
              <a:gd name="T3" fmla="*/ 2147483646 h 226"/>
              <a:gd name="T4" fmla="*/ 2147483646 w 500"/>
              <a:gd name="T5" fmla="*/ 2147483646 h 226"/>
              <a:gd name="T6" fmla="*/ 2147483646 w 500"/>
              <a:gd name="T7" fmla="*/ 0 h 226"/>
              <a:gd name="T8" fmla="*/ 0 w 500"/>
              <a:gd name="T9" fmla="*/ 2147483646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00" h="226">
                <a:moveTo>
                  <a:pt x="500" y="226"/>
                </a:moveTo>
                <a:lnTo>
                  <a:pt x="500" y="143"/>
                </a:lnTo>
                <a:lnTo>
                  <a:pt x="367" y="73"/>
                </a:lnTo>
                <a:lnTo>
                  <a:pt x="225" y="0"/>
                </a:lnTo>
                <a:lnTo>
                  <a:pt x="0" y="7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37" name="Freeform 694"/>
          <p:cNvSpPr>
            <a:spLocks/>
          </p:cNvSpPr>
          <p:nvPr/>
        </p:nvSpPr>
        <p:spPr bwMode="auto">
          <a:xfrm>
            <a:off x="7404100" y="5621338"/>
            <a:ext cx="144463" cy="77787"/>
          </a:xfrm>
          <a:custGeom>
            <a:avLst/>
            <a:gdLst>
              <a:gd name="T0" fmla="*/ 0 w 273"/>
              <a:gd name="T1" fmla="*/ 0 h 148"/>
              <a:gd name="T2" fmla="*/ 2147483646 w 273"/>
              <a:gd name="T3" fmla="*/ 2147483646 h 148"/>
              <a:gd name="T4" fmla="*/ 2147483646 w 273"/>
              <a:gd name="T5" fmla="*/ 2147483646 h 148"/>
              <a:gd name="T6" fmla="*/ 2147483646 w 273"/>
              <a:gd name="T7" fmla="*/ 2147483646 h 148"/>
              <a:gd name="T8" fmla="*/ 2147483646 w 273"/>
              <a:gd name="T9" fmla="*/ 2147483646 h 148"/>
              <a:gd name="T10" fmla="*/ 2147483646 w 273"/>
              <a:gd name="T11" fmla="*/ 2147483646 h 148"/>
              <a:gd name="T12" fmla="*/ 2147483646 w 273"/>
              <a:gd name="T13" fmla="*/ 2147483646 h 148"/>
              <a:gd name="T14" fmla="*/ 2147483646 w 273"/>
              <a:gd name="T15" fmla="*/ 2147483646 h 14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73" h="148">
                <a:moveTo>
                  <a:pt x="0" y="0"/>
                </a:moveTo>
                <a:lnTo>
                  <a:pt x="65" y="38"/>
                </a:lnTo>
                <a:lnTo>
                  <a:pt x="67" y="39"/>
                </a:lnTo>
                <a:lnTo>
                  <a:pt x="131" y="75"/>
                </a:lnTo>
                <a:lnTo>
                  <a:pt x="141" y="74"/>
                </a:lnTo>
                <a:lnTo>
                  <a:pt x="206" y="109"/>
                </a:lnTo>
                <a:lnTo>
                  <a:pt x="208" y="113"/>
                </a:lnTo>
                <a:lnTo>
                  <a:pt x="273" y="14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38" name="Line 695"/>
          <p:cNvSpPr>
            <a:spLocks noChangeShapeType="1"/>
          </p:cNvSpPr>
          <p:nvPr/>
        </p:nvSpPr>
        <p:spPr bwMode="auto">
          <a:xfrm>
            <a:off x="7567613" y="5699125"/>
            <a:ext cx="1587" cy="317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39" name="Freeform 696"/>
          <p:cNvSpPr>
            <a:spLocks/>
          </p:cNvSpPr>
          <p:nvPr/>
        </p:nvSpPr>
        <p:spPr bwMode="auto">
          <a:xfrm>
            <a:off x="7573963" y="5735638"/>
            <a:ext cx="50800" cy="80962"/>
          </a:xfrm>
          <a:custGeom>
            <a:avLst/>
            <a:gdLst>
              <a:gd name="T0" fmla="*/ 0 w 96"/>
              <a:gd name="T1" fmla="*/ 0 h 152"/>
              <a:gd name="T2" fmla="*/ 0 w 96"/>
              <a:gd name="T3" fmla="*/ 2147483646 h 152"/>
              <a:gd name="T4" fmla="*/ 2147483646 w 96"/>
              <a:gd name="T5" fmla="*/ 2147483646 h 15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6" h="152">
                <a:moveTo>
                  <a:pt x="0" y="0"/>
                </a:moveTo>
                <a:lnTo>
                  <a:pt x="0" y="152"/>
                </a:lnTo>
                <a:lnTo>
                  <a:pt x="96" y="3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40" name="Freeform 697"/>
          <p:cNvSpPr>
            <a:spLocks/>
          </p:cNvSpPr>
          <p:nvPr/>
        </p:nvSpPr>
        <p:spPr bwMode="auto">
          <a:xfrm>
            <a:off x="7559675" y="5727700"/>
            <a:ext cx="65088" cy="52388"/>
          </a:xfrm>
          <a:custGeom>
            <a:avLst/>
            <a:gdLst>
              <a:gd name="T0" fmla="*/ 2147483646 w 121"/>
              <a:gd name="T1" fmla="*/ 2147483646 h 99"/>
              <a:gd name="T2" fmla="*/ 2147483646 w 121"/>
              <a:gd name="T3" fmla="*/ 0 h 99"/>
              <a:gd name="T4" fmla="*/ 0 w 121"/>
              <a:gd name="T5" fmla="*/ 2147483646 h 9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1" h="99">
                <a:moveTo>
                  <a:pt x="121" y="31"/>
                </a:moveTo>
                <a:lnTo>
                  <a:pt x="62" y="0"/>
                </a:lnTo>
                <a:lnTo>
                  <a:pt x="0" y="9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41" name="Freeform 698"/>
          <p:cNvSpPr>
            <a:spLocks/>
          </p:cNvSpPr>
          <p:nvPr/>
        </p:nvSpPr>
        <p:spPr bwMode="auto">
          <a:xfrm>
            <a:off x="7532688" y="5767388"/>
            <a:ext cx="25400" cy="84137"/>
          </a:xfrm>
          <a:custGeom>
            <a:avLst/>
            <a:gdLst>
              <a:gd name="T0" fmla="*/ 2147483646 w 47"/>
              <a:gd name="T1" fmla="*/ 0 h 159"/>
              <a:gd name="T2" fmla="*/ 0 w 47"/>
              <a:gd name="T3" fmla="*/ 2147483646 h 159"/>
              <a:gd name="T4" fmla="*/ 0 w 47"/>
              <a:gd name="T5" fmla="*/ 2147483646 h 15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7" h="159">
                <a:moveTo>
                  <a:pt x="47" y="0"/>
                </a:moveTo>
                <a:lnTo>
                  <a:pt x="0" y="18"/>
                </a:lnTo>
                <a:lnTo>
                  <a:pt x="0" y="15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42" name="Freeform 699"/>
          <p:cNvSpPr>
            <a:spLocks/>
          </p:cNvSpPr>
          <p:nvPr/>
        </p:nvSpPr>
        <p:spPr bwMode="auto">
          <a:xfrm>
            <a:off x="7532688" y="5845175"/>
            <a:ext cx="20637" cy="80963"/>
          </a:xfrm>
          <a:custGeom>
            <a:avLst/>
            <a:gdLst>
              <a:gd name="T0" fmla="*/ 2147483646 w 37"/>
              <a:gd name="T1" fmla="*/ 0 h 151"/>
              <a:gd name="T2" fmla="*/ 2147483646 w 37"/>
              <a:gd name="T3" fmla="*/ 2147483646 h 151"/>
              <a:gd name="T4" fmla="*/ 2147483646 w 37"/>
              <a:gd name="T5" fmla="*/ 2147483646 h 151"/>
              <a:gd name="T6" fmla="*/ 2147483646 w 37"/>
              <a:gd name="T7" fmla="*/ 2147483646 h 151"/>
              <a:gd name="T8" fmla="*/ 0 w 37"/>
              <a:gd name="T9" fmla="*/ 2147483646 h 1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" h="151">
                <a:moveTo>
                  <a:pt x="25" y="0"/>
                </a:moveTo>
                <a:lnTo>
                  <a:pt x="25" y="53"/>
                </a:lnTo>
                <a:lnTo>
                  <a:pt x="37" y="57"/>
                </a:lnTo>
                <a:lnTo>
                  <a:pt x="37" y="140"/>
                </a:lnTo>
                <a:lnTo>
                  <a:pt x="0" y="15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43" name="Line 700"/>
          <p:cNvSpPr>
            <a:spLocks noChangeShapeType="1"/>
          </p:cNvSpPr>
          <p:nvPr/>
        </p:nvSpPr>
        <p:spPr bwMode="auto">
          <a:xfrm flipV="1">
            <a:off x="7546975" y="5921375"/>
            <a:ext cx="1588" cy="6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44" name="Line 701"/>
          <p:cNvSpPr>
            <a:spLocks noChangeShapeType="1"/>
          </p:cNvSpPr>
          <p:nvPr/>
        </p:nvSpPr>
        <p:spPr bwMode="auto">
          <a:xfrm>
            <a:off x="7546975" y="5946775"/>
            <a:ext cx="1588" cy="79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45" name="Line 702"/>
          <p:cNvSpPr>
            <a:spLocks noChangeShapeType="1"/>
          </p:cNvSpPr>
          <p:nvPr/>
        </p:nvSpPr>
        <p:spPr bwMode="auto">
          <a:xfrm flipV="1">
            <a:off x="7561263" y="5940425"/>
            <a:ext cx="1587" cy="95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46" name="Line 703"/>
          <p:cNvSpPr>
            <a:spLocks noChangeShapeType="1"/>
          </p:cNvSpPr>
          <p:nvPr/>
        </p:nvSpPr>
        <p:spPr bwMode="auto">
          <a:xfrm flipV="1">
            <a:off x="7577138" y="5934075"/>
            <a:ext cx="1587" cy="79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47" name="Line 704"/>
          <p:cNvSpPr>
            <a:spLocks noChangeShapeType="1"/>
          </p:cNvSpPr>
          <p:nvPr/>
        </p:nvSpPr>
        <p:spPr bwMode="auto">
          <a:xfrm flipV="1">
            <a:off x="7573963" y="5854700"/>
            <a:ext cx="50800" cy="650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48" name="Line 705"/>
          <p:cNvSpPr>
            <a:spLocks noChangeShapeType="1"/>
          </p:cNvSpPr>
          <p:nvPr/>
        </p:nvSpPr>
        <p:spPr bwMode="auto">
          <a:xfrm>
            <a:off x="7627938" y="5881688"/>
            <a:ext cx="31750" cy="174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49" name="Line 706"/>
          <p:cNvSpPr>
            <a:spLocks noChangeShapeType="1"/>
          </p:cNvSpPr>
          <p:nvPr/>
        </p:nvSpPr>
        <p:spPr bwMode="auto">
          <a:xfrm flipH="1">
            <a:off x="7515225" y="5895975"/>
            <a:ext cx="109538" cy="460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50" name="Line 707"/>
          <p:cNvSpPr>
            <a:spLocks noChangeShapeType="1"/>
          </p:cNvSpPr>
          <p:nvPr/>
        </p:nvSpPr>
        <p:spPr bwMode="auto">
          <a:xfrm flipV="1">
            <a:off x="7573963" y="5835650"/>
            <a:ext cx="1587" cy="809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51" name="Freeform 708"/>
          <p:cNvSpPr>
            <a:spLocks/>
          </p:cNvSpPr>
          <p:nvPr/>
        </p:nvSpPr>
        <p:spPr bwMode="auto">
          <a:xfrm>
            <a:off x="7516813" y="5761038"/>
            <a:ext cx="41275" cy="80962"/>
          </a:xfrm>
          <a:custGeom>
            <a:avLst/>
            <a:gdLst>
              <a:gd name="T0" fmla="*/ 2147483646 w 76"/>
              <a:gd name="T1" fmla="*/ 2147483646 h 154"/>
              <a:gd name="T2" fmla="*/ 2147483646 w 76"/>
              <a:gd name="T3" fmla="*/ 2147483646 h 154"/>
              <a:gd name="T4" fmla="*/ 2147483646 w 76"/>
              <a:gd name="T5" fmla="*/ 0 h 154"/>
              <a:gd name="T6" fmla="*/ 2147483646 w 76"/>
              <a:gd name="T7" fmla="*/ 2147483646 h 154"/>
              <a:gd name="T8" fmla="*/ 0 w 76"/>
              <a:gd name="T9" fmla="*/ 2147483646 h 154"/>
              <a:gd name="T10" fmla="*/ 2147483646 w 76"/>
              <a:gd name="T11" fmla="*/ 2147483646 h 15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6" h="154">
                <a:moveTo>
                  <a:pt x="76" y="154"/>
                </a:moveTo>
                <a:lnTo>
                  <a:pt x="76" y="13"/>
                </a:lnTo>
                <a:lnTo>
                  <a:pt x="54" y="0"/>
                </a:lnTo>
                <a:lnTo>
                  <a:pt x="5" y="17"/>
                </a:lnTo>
                <a:lnTo>
                  <a:pt x="0" y="14"/>
                </a:lnTo>
                <a:lnTo>
                  <a:pt x="29" y="3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52" name="Freeform 709"/>
          <p:cNvSpPr>
            <a:spLocks/>
          </p:cNvSpPr>
          <p:nvPr/>
        </p:nvSpPr>
        <p:spPr bwMode="auto">
          <a:xfrm>
            <a:off x="7546975" y="5746750"/>
            <a:ext cx="77788" cy="74613"/>
          </a:xfrm>
          <a:custGeom>
            <a:avLst/>
            <a:gdLst>
              <a:gd name="T0" fmla="*/ 0 w 148"/>
              <a:gd name="T1" fmla="*/ 2147483646 h 141"/>
              <a:gd name="T2" fmla="*/ 0 w 148"/>
              <a:gd name="T3" fmla="*/ 0 h 141"/>
              <a:gd name="T4" fmla="*/ 2147483646 w 148"/>
              <a:gd name="T5" fmla="*/ 2147483646 h 141"/>
              <a:gd name="T6" fmla="*/ 2147483646 w 148"/>
              <a:gd name="T7" fmla="*/ 2147483646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8" h="141">
                <a:moveTo>
                  <a:pt x="0" y="26"/>
                </a:moveTo>
                <a:lnTo>
                  <a:pt x="0" y="0"/>
                </a:lnTo>
                <a:lnTo>
                  <a:pt x="148" y="94"/>
                </a:lnTo>
                <a:lnTo>
                  <a:pt x="21" y="14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53" name="Line 710"/>
          <p:cNvSpPr>
            <a:spLocks noChangeShapeType="1"/>
          </p:cNvSpPr>
          <p:nvPr/>
        </p:nvSpPr>
        <p:spPr bwMode="auto">
          <a:xfrm flipV="1">
            <a:off x="7593013" y="5727700"/>
            <a:ext cx="1587" cy="809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54" name="Line 711"/>
          <p:cNvSpPr>
            <a:spLocks noChangeShapeType="1"/>
          </p:cNvSpPr>
          <p:nvPr/>
        </p:nvSpPr>
        <p:spPr bwMode="auto">
          <a:xfrm flipV="1">
            <a:off x="7594600" y="5689600"/>
            <a:ext cx="1588" cy="301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55" name="Freeform 712"/>
          <p:cNvSpPr>
            <a:spLocks/>
          </p:cNvSpPr>
          <p:nvPr/>
        </p:nvSpPr>
        <p:spPr bwMode="auto">
          <a:xfrm>
            <a:off x="7439025" y="5608638"/>
            <a:ext cx="144463" cy="79375"/>
          </a:xfrm>
          <a:custGeom>
            <a:avLst/>
            <a:gdLst>
              <a:gd name="T0" fmla="*/ 2147483646 w 272"/>
              <a:gd name="T1" fmla="*/ 2147483646 h 148"/>
              <a:gd name="T2" fmla="*/ 2147483646 w 272"/>
              <a:gd name="T3" fmla="*/ 2147483646 h 148"/>
              <a:gd name="T4" fmla="*/ 2147483646 w 272"/>
              <a:gd name="T5" fmla="*/ 2147483646 h 148"/>
              <a:gd name="T6" fmla="*/ 2147483646 w 272"/>
              <a:gd name="T7" fmla="*/ 2147483646 h 148"/>
              <a:gd name="T8" fmla="*/ 2147483646 w 272"/>
              <a:gd name="T9" fmla="*/ 2147483646 h 148"/>
              <a:gd name="T10" fmla="*/ 2147483646 w 272"/>
              <a:gd name="T11" fmla="*/ 2147483646 h 148"/>
              <a:gd name="T12" fmla="*/ 2147483646 w 272"/>
              <a:gd name="T13" fmla="*/ 2147483646 h 148"/>
              <a:gd name="T14" fmla="*/ 0 w 272"/>
              <a:gd name="T15" fmla="*/ 0 h 14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72" h="148">
                <a:moveTo>
                  <a:pt x="272" y="148"/>
                </a:moveTo>
                <a:lnTo>
                  <a:pt x="208" y="112"/>
                </a:lnTo>
                <a:lnTo>
                  <a:pt x="205" y="110"/>
                </a:lnTo>
                <a:lnTo>
                  <a:pt x="141" y="73"/>
                </a:lnTo>
                <a:lnTo>
                  <a:pt x="131" y="75"/>
                </a:lnTo>
                <a:lnTo>
                  <a:pt x="67" y="38"/>
                </a:lnTo>
                <a:lnTo>
                  <a:pt x="64" y="36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56" name="Freeform 713"/>
          <p:cNvSpPr>
            <a:spLocks/>
          </p:cNvSpPr>
          <p:nvPr/>
        </p:nvSpPr>
        <p:spPr bwMode="auto">
          <a:xfrm>
            <a:off x="7462838" y="5600700"/>
            <a:ext cx="147637" cy="77788"/>
          </a:xfrm>
          <a:custGeom>
            <a:avLst/>
            <a:gdLst>
              <a:gd name="T0" fmla="*/ 0 w 278"/>
              <a:gd name="T1" fmla="*/ 0 h 145"/>
              <a:gd name="T2" fmla="*/ 2147483646 w 278"/>
              <a:gd name="T3" fmla="*/ 2147483646 h 145"/>
              <a:gd name="T4" fmla="*/ 2147483646 w 278"/>
              <a:gd name="T5" fmla="*/ 2147483646 h 145"/>
              <a:gd name="T6" fmla="*/ 2147483646 w 278"/>
              <a:gd name="T7" fmla="*/ 2147483646 h 145"/>
              <a:gd name="T8" fmla="*/ 2147483646 w 278"/>
              <a:gd name="T9" fmla="*/ 2147483646 h 145"/>
              <a:gd name="T10" fmla="*/ 2147483646 w 278"/>
              <a:gd name="T11" fmla="*/ 2147483646 h 145"/>
              <a:gd name="T12" fmla="*/ 2147483646 w 278"/>
              <a:gd name="T13" fmla="*/ 2147483646 h 145"/>
              <a:gd name="T14" fmla="*/ 2147483646 w 278"/>
              <a:gd name="T15" fmla="*/ 2147483646 h 14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78" h="145">
                <a:moveTo>
                  <a:pt x="0" y="0"/>
                </a:moveTo>
                <a:lnTo>
                  <a:pt x="66" y="35"/>
                </a:lnTo>
                <a:lnTo>
                  <a:pt x="70" y="36"/>
                </a:lnTo>
                <a:lnTo>
                  <a:pt x="135" y="70"/>
                </a:lnTo>
                <a:lnTo>
                  <a:pt x="142" y="72"/>
                </a:lnTo>
                <a:lnTo>
                  <a:pt x="208" y="107"/>
                </a:lnTo>
                <a:lnTo>
                  <a:pt x="211" y="109"/>
                </a:lnTo>
                <a:lnTo>
                  <a:pt x="278" y="14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57" name="Freeform 714"/>
          <p:cNvSpPr>
            <a:spLocks/>
          </p:cNvSpPr>
          <p:nvPr/>
        </p:nvSpPr>
        <p:spPr bwMode="auto">
          <a:xfrm>
            <a:off x="7478713" y="5648325"/>
            <a:ext cx="120650" cy="42863"/>
          </a:xfrm>
          <a:custGeom>
            <a:avLst/>
            <a:gdLst>
              <a:gd name="T0" fmla="*/ 2147483646 w 227"/>
              <a:gd name="T1" fmla="*/ 2147483646 h 81"/>
              <a:gd name="T2" fmla="*/ 2147483646 w 227"/>
              <a:gd name="T3" fmla="*/ 2147483646 h 81"/>
              <a:gd name="T4" fmla="*/ 0 w 227"/>
              <a:gd name="T5" fmla="*/ 2147483646 h 81"/>
              <a:gd name="T6" fmla="*/ 2147483646 w 227"/>
              <a:gd name="T7" fmla="*/ 0 h 8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" h="81">
                <a:moveTo>
                  <a:pt x="227" y="3"/>
                </a:moveTo>
                <a:lnTo>
                  <a:pt x="6" y="81"/>
                </a:lnTo>
                <a:lnTo>
                  <a:pt x="0" y="80"/>
                </a:lnTo>
                <a:lnTo>
                  <a:pt x="225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58" name="Freeform 715"/>
          <p:cNvSpPr>
            <a:spLocks/>
          </p:cNvSpPr>
          <p:nvPr/>
        </p:nvSpPr>
        <p:spPr bwMode="auto">
          <a:xfrm>
            <a:off x="7443788" y="5630863"/>
            <a:ext cx="119062" cy="127000"/>
          </a:xfrm>
          <a:custGeom>
            <a:avLst/>
            <a:gdLst>
              <a:gd name="T0" fmla="*/ 2147483646 w 226"/>
              <a:gd name="T1" fmla="*/ 0 h 238"/>
              <a:gd name="T2" fmla="*/ 0 w 226"/>
              <a:gd name="T3" fmla="*/ 2147483646 h 238"/>
              <a:gd name="T4" fmla="*/ 0 w 226"/>
              <a:gd name="T5" fmla="*/ 2147483646 h 238"/>
              <a:gd name="T6" fmla="*/ 2147483646 w 226"/>
              <a:gd name="T7" fmla="*/ 2147483646 h 23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238">
                <a:moveTo>
                  <a:pt x="226" y="0"/>
                </a:moveTo>
                <a:lnTo>
                  <a:pt x="0" y="77"/>
                </a:lnTo>
                <a:lnTo>
                  <a:pt x="0" y="173"/>
                </a:lnTo>
                <a:lnTo>
                  <a:pt x="139" y="23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59" name="Line 716"/>
          <p:cNvSpPr>
            <a:spLocks noChangeShapeType="1"/>
          </p:cNvSpPr>
          <p:nvPr/>
        </p:nvSpPr>
        <p:spPr bwMode="auto">
          <a:xfrm flipV="1">
            <a:off x="7540625" y="5710238"/>
            <a:ext cx="1588" cy="3333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60" name="Freeform 717"/>
          <p:cNvSpPr>
            <a:spLocks/>
          </p:cNvSpPr>
          <p:nvPr/>
        </p:nvSpPr>
        <p:spPr bwMode="auto">
          <a:xfrm>
            <a:off x="7442200" y="5630863"/>
            <a:ext cx="120650" cy="80962"/>
          </a:xfrm>
          <a:custGeom>
            <a:avLst/>
            <a:gdLst>
              <a:gd name="T0" fmla="*/ 2147483646 w 228"/>
              <a:gd name="T1" fmla="*/ 2147483646 h 151"/>
              <a:gd name="T2" fmla="*/ 2147483646 w 228"/>
              <a:gd name="T3" fmla="*/ 2147483646 h 151"/>
              <a:gd name="T4" fmla="*/ 0 w 228"/>
              <a:gd name="T5" fmla="*/ 2147483646 h 151"/>
              <a:gd name="T6" fmla="*/ 2147483646 w 228"/>
              <a:gd name="T7" fmla="*/ 0 h 15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8" h="151">
                <a:moveTo>
                  <a:pt x="142" y="151"/>
                </a:moveTo>
                <a:lnTo>
                  <a:pt x="2" y="77"/>
                </a:lnTo>
                <a:lnTo>
                  <a:pt x="0" y="77"/>
                </a:lnTo>
                <a:lnTo>
                  <a:pt x="228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61" name="Freeform 718"/>
          <p:cNvSpPr>
            <a:spLocks/>
          </p:cNvSpPr>
          <p:nvPr/>
        </p:nvSpPr>
        <p:spPr bwMode="auto">
          <a:xfrm>
            <a:off x="7404100" y="5610225"/>
            <a:ext cx="120650" cy="44450"/>
          </a:xfrm>
          <a:custGeom>
            <a:avLst/>
            <a:gdLst>
              <a:gd name="T0" fmla="*/ 2147483646 w 227"/>
              <a:gd name="T1" fmla="*/ 2147483646 h 82"/>
              <a:gd name="T2" fmla="*/ 2147483646 w 227"/>
              <a:gd name="T3" fmla="*/ 2147483646 h 82"/>
              <a:gd name="T4" fmla="*/ 0 w 227"/>
              <a:gd name="T5" fmla="*/ 2147483646 h 82"/>
              <a:gd name="T6" fmla="*/ 2147483646 w 227"/>
              <a:gd name="T7" fmla="*/ 0 h 8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" h="82">
                <a:moveTo>
                  <a:pt x="227" y="1"/>
                </a:moveTo>
                <a:lnTo>
                  <a:pt x="5" y="82"/>
                </a:lnTo>
                <a:lnTo>
                  <a:pt x="0" y="77"/>
                </a:lnTo>
                <a:lnTo>
                  <a:pt x="224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62" name="Line 719"/>
          <p:cNvSpPr>
            <a:spLocks noChangeShapeType="1"/>
          </p:cNvSpPr>
          <p:nvPr/>
        </p:nvSpPr>
        <p:spPr bwMode="auto">
          <a:xfrm flipH="1" flipV="1">
            <a:off x="7443788" y="5688013"/>
            <a:ext cx="22225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63" name="Line 720"/>
          <p:cNvSpPr>
            <a:spLocks noChangeShapeType="1"/>
          </p:cNvSpPr>
          <p:nvPr/>
        </p:nvSpPr>
        <p:spPr bwMode="auto">
          <a:xfrm>
            <a:off x="7466013" y="5700713"/>
            <a:ext cx="1587" cy="254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64" name="Line 721"/>
          <p:cNvSpPr>
            <a:spLocks noChangeShapeType="1"/>
          </p:cNvSpPr>
          <p:nvPr/>
        </p:nvSpPr>
        <p:spPr bwMode="auto">
          <a:xfrm flipH="1">
            <a:off x="7442200" y="5724525"/>
            <a:ext cx="6350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65" name="Line 722"/>
          <p:cNvSpPr>
            <a:spLocks noChangeShapeType="1"/>
          </p:cNvSpPr>
          <p:nvPr/>
        </p:nvSpPr>
        <p:spPr bwMode="auto">
          <a:xfrm flipV="1">
            <a:off x="7451725" y="5740400"/>
            <a:ext cx="30163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66" name="Freeform 723"/>
          <p:cNvSpPr>
            <a:spLocks/>
          </p:cNvSpPr>
          <p:nvPr/>
        </p:nvSpPr>
        <p:spPr bwMode="auto">
          <a:xfrm>
            <a:off x="7366000" y="5688013"/>
            <a:ext cx="11113" cy="82550"/>
          </a:xfrm>
          <a:custGeom>
            <a:avLst/>
            <a:gdLst>
              <a:gd name="T0" fmla="*/ 2147483646 w 23"/>
              <a:gd name="T1" fmla="*/ 2147483646 h 155"/>
              <a:gd name="T2" fmla="*/ 0 w 23"/>
              <a:gd name="T3" fmla="*/ 2147483646 h 155"/>
              <a:gd name="T4" fmla="*/ 0 w 23"/>
              <a:gd name="T5" fmla="*/ 0 h 15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3" h="155">
                <a:moveTo>
                  <a:pt x="23" y="155"/>
                </a:moveTo>
                <a:lnTo>
                  <a:pt x="0" y="144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67" name="Line 724"/>
          <p:cNvSpPr>
            <a:spLocks noChangeShapeType="1"/>
          </p:cNvSpPr>
          <p:nvPr/>
        </p:nvSpPr>
        <p:spPr bwMode="auto">
          <a:xfrm>
            <a:off x="7729538" y="5699125"/>
            <a:ext cx="30162" cy="412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68" name="Freeform 725"/>
          <p:cNvSpPr>
            <a:spLocks/>
          </p:cNvSpPr>
          <p:nvPr/>
        </p:nvSpPr>
        <p:spPr bwMode="auto">
          <a:xfrm>
            <a:off x="7766050" y="5686425"/>
            <a:ext cx="22225" cy="38100"/>
          </a:xfrm>
          <a:custGeom>
            <a:avLst/>
            <a:gdLst>
              <a:gd name="T0" fmla="*/ 2147483646 w 43"/>
              <a:gd name="T1" fmla="*/ 2147483646 h 72"/>
              <a:gd name="T2" fmla="*/ 2147483646 w 43"/>
              <a:gd name="T3" fmla="*/ 2147483646 h 72"/>
              <a:gd name="T4" fmla="*/ 0 w 43"/>
              <a:gd name="T5" fmla="*/ 0 h 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" h="72">
                <a:moveTo>
                  <a:pt x="43" y="72"/>
                </a:moveTo>
                <a:lnTo>
                  <a:pt x="43" y="23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69" name="Freeform 726"/>
          <p:cNvSpPr>
            <a:spLocks/>
          </p:cNvSpPr>
          <p:nvPr/>
        </p:nvSpPr>
        <p:spPr bwMode="auto">
          <a:xfrm>
            <a:off x="7802563" y="5645150"/>
            <a:ext cx="120650" cy="42863"/>
          </a:xfrm>
          <a:custGeom>
            <a:avLst/>
            <a:gdLst>
              <a:gd name="T0" fmla="*/ 0 w 226"/>
              <a:gd name="T1" fmla="*/ 2147483646 h 81"/>
              <a:gd name="T2" fmla="*/ 2147483646 w 226"/>
              <a:gd name="T3" fmla="*/ 0 h 81"/>
              <a:gd name="T4" fmla="*/ 2147483646 w 226"/>
              <a:gd name="T5" fmla="*/ 2147483646 h 81"/>
              <a:gd name="T6" fmla="*/ 2147483646 w 226"/>
              <a:gd name="T7" fmla="*/ 2147483646 h 8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81">
                <a:moveTo>
                  <a:pt x="0" y="79"/>
                </a:moveTo>
                <a:lnTo>
                  <a:pt x="222" y="0"/>
                </a:lnTo>
                <a:lnTo>
                  <a:pt x="226" y="2"/>
                </a:lnTo>
                <a:lnTo>
                  <a:pt x="2" y="8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70" name="Freeform 727"/>
          <p:cNvSpPr>
            <a:spLocks/>
          </p:cNvSpPr>
          <p:nvPr/>
        </p:nvSpPr>
        <p:spPr bwMode="auto">
          <a:xfrm>
            <a:off x="7761288" y="5607050"/>
            <a:ext cx="69850" cy="38100"/>
          </a:xfrm>
          <a:custGeom>
            <a:avLst/>
            <a:gdLst>
              <a:gd name="T0" fmla="*/ 2147483646 w 132"/>
              <a:gd name="T1" fmla="*/ 2147483646 h 74"/>
              <a:gd name="T2" fmla="*/ 2147483646 w 132"/>
              <a:gd name="T3" fmla="*/ 2147483646 h 74"/>
              <a:gd name="T4" fmla="*/ 2147483646 w 132"/>
              <a:gd name="T5" fmla="*/ 2147483646 h 74"/>
              <a:gd name="T6" fmla="*/ 0 w 132"/>
              <a:gd name="T7" fmla="*/ 0 h 7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2" h="74">
                <a:moveTo>
                  <a:pt x="132" y="74"/>
                </a:moveTo>
                <a:lnTo>
                  <a:pt x="68" y="38"/>
                </a:lnTo>
                <a:lnTo>
                  <a:pt x="63" y="34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71" name="Freeform 728"/>
          <p:cNvSpPr>
            <a:spLocks/>
          </p:cNvSpPr>
          <p:nvPr/>
        </p:nvSpPr>
        <p:spPr bwMode="auto">
          <a:xfrm>
            <a:off x="7786688" y="5597525"/>
            <a:ext cx="146050" cy="76200"/>
          </a:xfrm>
          <a:custGeom>
            <a:avLst/>
            <a:gdLst>
              <a:gd name="T0" fmla="*/ 0 w 274"/>
              <a:gd name="T1" fmla="*/ 0 h 146"/>
              <a:gd name="T2" fmla="*/ 2147483646 w 274"/>
              <a:gd name="T3" fmla="*/ 2147483646 h 146"/>
              <a:gd name="T4" fmla="*/ 2147483646 w 274"/>
              <a:gd name="T5" fmla="*/ 2147483646 h 146"/>
              <a:gd name="T6" fmla="*/ 2147483646 w 274"/>
              <a:gd name="T7" fmla="*/ 2147483646 h 146"/>
              <a:gd name="T8" fmla="*/ 2147483646 w 274"/>
              <a:gd name="T9" fmla="*/ 2147483646 h 146"/>
              <a:gd name="T10" fmla="*/ 2147483646 w 274"/>
              <a:gd name="T11" fmla="*/ 2147483646 h 146"/>
              <a:gd name="T12" fmla="*/ 2147483646 w 274"/>
              <a:gd name="T13" fmla="*/ 2147483646 h 146"/>
              <a:gd name="T14" fmla="*/ 2147483646 w 274"/>
              <a:gd name="T15" fmla="*/ 2147483646 h 14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74" h="146">
                <a:moveTo>
                  <a:pt x="0" y="0"/>
                </a:moveTo>
                <a:lnTo>
                  <a:pt x="62" y="36"/>
                </a:lnTo>
                <a:lnTo>
                  <a:pt x="68" y="39"/>
                </a:lnTo>
                <a:lnTo>
                  <a:pt x="133" y="73"/>
                </a:lnTo>
                <a:lnTo>
                  <a:pt x="140" y="75"/>
                </a:lnTo>
                <a:lnTo>
                  <a:pt x="205" y="110"/>
                </a:lnTo>
                <a:lnTo>
                  <a:pt x="209" y="111"/>
                </a:lnTo>
                <a:lnTo>
                  <a:pt x="274" y="14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72" name="Line 729"/>
          <p:cNvSpPr>
            <a:spLocks noChangeShapeType="1"/>
          </p:cNvSpPr>
          <p:nvPr/>
        </p:nvSpPr>
        <p:spPr bwMode="auto">
          <a:xfrm>
            <a:off x="7916863" y="5686425"/>
            <a:ext cx="1587" cy="301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73" name="Freeform 730"/>
          <p:cNvSpPr>
            <a:spLocks/>
          </p:cNvSpPr>
          <p:nvPr/>
        </p:nvSpPr>
        <p:spPr bwMode="auto">
          <a:xfrm>
            <a:off x="7837488" y="5645150"/>
            <a:ext cx="69850" cy="39688"/>
          </a:xfrm>
          <a:custGeom>
            <a:avLst/>
            <a:gdLst>
              <a:gd name="T0" fmla="*/ 2147483646 w 131"/>
              <a:gd name="T1" fmla="*/ 2147483646 h 76"/>
              <a:gd name="T2" fmla="*/ 2147483646 w 131"/>
              <a:gd name="T3" fmla="*/ 2147483646 h 76"/>
              <a:gd name="T4" fmla="*/ 2147483646 w 131"/>
              <a:gd name="T5" fmla="*/ 2147483646 h 76"/>
              <a:gd name="T6" fmla="*/ 0 w 131"/>
              <a:gd name="T7" fmla="*/ 0 h 7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1" h="76">
                <a:moveTo>
                  <a:pt x="131" y="76"/>
                </a:moveTo>
                <a:lnTo>
                  <a:pt x="67" y="37"/>
                </a:lnTo>
                <a:lnTo>
                  <a:pt x="63" y="36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74" name="Line 731"/>
          <p:cNvSpPr>
            <a:spLocks noChangeShapeType="1"/>
          </p:cNvSpPr>
          <p:nvPr/>
        </p:nvSpPr>
        <p:spPr bwMode="auto">
          <a:xfrm>
            <a:off x="7908925" y="5827713"/>
            <a:ext cx="38100" cy="254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75" name="Line 732"/>
          <p:cNvSpPr>
            <a:spLocks noChangeShapeType="1"/>
          </p:cNvSpPr>
          <p:nvPr/>
        </p:nvSpPr>
        <p:spPr bwMode="auto">
          <a:xfrm>
            <a:off x="7950200" y="5878513"/>
            <a:ext cx="31750" cy="174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76" name="Line 733"/>
          <p:cNvSpPr>
            <a:spLocks noChangeShapeType="1"/>
          </p:cNvSpPr>
          <p:nvPr/>
        </p:nvSpPr>
        <p:spPr bwMode="auto">
          <a:xfrm>
            <a:off x="7939088" y="5913438"/>
            <a:ext cx="1587" cy="254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77" name="Line 734"/>
          <p:cNvSpPr>
            <a:spLocks noChangeShapeType="1"/>
          </p:cNvSpPr>
          <p:nvPr/>
        </p:nvSpPr>
        <p:spPr bwMode="auto">
          <a:xfrm flipV="1">
            <a:off x="7924800" y="5919788"/>
            <a:ext cx="1588" cy="254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78" name="Freeform 735"/>
          <p:cNvSpPr>
            <a:spLocks/>
          </p:cNvSpPr>
          <p:nvPr/>
        </p:nvSpPr>
        <p:spPr bwMode="auto">
          <a:xfrm>
            <a:off x="7766050" y="5913438"/>
            <a:ext cx="192088" cy="69850"/>
          </a:xfrm>
          <a:custGeom>
            <a:avLst/>
            <a:gdLst>
              <a:gd name="T0" fmla="*/ 2147483646 w 365"/>
              <a:gd name="T1" fmla="*/ 2147483646 h 130"/>
              <a:gd name="T2" fmla="*/ 2147483646 w 365"/>
              <a:gd name="T3" fmla="*/ 2147483646 h 130"/>
              <a:gd name="T4" fmla="*/ 2147483646 w 365"/>
              <a:gd name="T5" fmla="*/ 2147483646 h 130"/>
              <a:gd name="T6" fmla="*/ 2147483646 w 365"/>
              <a:gd name="T7" fmla="*/ 2147483646 h 130"/>
              <a:gd name="T8" fmla="*/ 2147483646 w 365"/>
              <a:gd name="T9" fmla="*/ 2147483646 h 130"/>
              <a:gd name="T10" fmla="*/ 2147483646 w 365"/>
              <a:gd name="T11" fmla="*/ 2147483646 h 130"/>
              <a:gd name="T12" fmla="*/ 0 w 365"/>
              <a:gd name="T13" fmla="*/ 2147483646 h 130"/>
              <a:gd name="T14" fmla="*/ 0 w 365"/>
              <a:gd name="T15" fmla="*/ 0 h 130"/>
              <a:gd name="T16" fmla="*/ 2147483646 w 365"/>
              <a:gd name="T17" fmla="*/ 2147483646 h 130"/>
              <a:gd name="T18" fmla="*/ 2147483646 w 365"/>
              <a:gd name="T19" fmla="*/ 2147483646 h 130"/>
              <a:gd name="T20" fmla="*/ 2147483646 w 365"/>
              <a:gd name="T21" fmla="*/ 2147483646 h 130"/>
              <a:gd name="T22" fmla="*/ 2147483646 w 365"/>
              <a:gd name="T23" fmla="*/ 2147483646 h 130"/>
              <a:gd name="T24" fmla="*/ 2147483646 w 365"/>
              <a:gd name="T25" fmla="*/ 2147483646 h 130"/>
              <a:gd name="T26" fmla="*/ 2147483646 w 365"/>
              <a:gd name="T27" fmla="*/ 2147483646 h 13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65" h="130">
                <a:moveTo>
                  <a:pt x="276" y="23"/>
                </a:moveTo>
                <a:lnTo>
                  <a:pt x="276" y="70"/>
                </a:lnTo>
                <a:lnTo>
                  <a:pt x="276" y="63"/>
                </a:lnTo>
                <a:lnTo>
                  <a:pt x="361" y="28"/>
                </a:lnTo>
                <a:lnTo>
                  <a:pt x="365" y="32"/>
                </a:lnTo>
                <a:lnTo>
                  <a:pt x="137" y="130"/>
                </a:lnTo>
                <a:lnTo>
                  <a:pt x="0" y="52"/>
                </a:lnTo>
                <a:lnTo>
                  <a:pt x="0" y="0"/>
                </a:lnTo>
                <a:lnTo>
                  <a:pt x="3" y="3"/>
                </a:lnTo>
                <a:lnTo>
                  <a:pt x="3" y="50"/>
                </a:lnTo>
                <a:lnTo>
                  <a:pt x="136" y="127"/>
                </a:lnTo>
                <a:lnTo>
                  <a:pt x="174" y="108"/>
                </a:lnTo>
                <a:lnTo>
                  <a:pt x="174" y="114"/>
                </a:lnTo>
                <a:lnTo>
                  <a:pt x="174" y="6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79" name="Line 736"/>
          <p:cNvSpPr>
            <a:spLocks noChangeShapeType="1"/>
          </p:cNvSpPr>
          <p:nvPr/>
        </p:nvSpPr>
        <p:spPr bwMode="auto">
          <a:xfrm flipV="1">
            <a:off x="7858125" y="5934075"/>
            <a:ext cx="53975" cy="238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80" name="Line 737"/>
          <p:cNvSpPr>
            <a:spLocks noChangeShapeType="1"/>
          </p:cNvSpPr>
          <p:nvPr/>
        </p:nvSpPr>
        <p:spPr bwMode="auto">
          <a:xfrm>
            <a:off x="7897813" y="5930900"/>
            <a:ext cx="1587" cy="79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81" name="Line 738"/>
          <p:cNvSpPr>
            <a:spLocks noChangeShapeType="1"/>
          </p:cNvSpPr>
          <p:nvPr/>
        </p:nvSpPr>
        <p:spPr bwMode="auto">
          <a:xfrm>
            <a:off x="7885113" y="5937250"/>
            <a:ext cx="1587" cy="79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82" name="Line 739"/>
          <p:cNvSpPr>
            <a:spLocks noChangeShapeType="1"/>
          </p:cNvSpPr>
          <p:nvPr/>
        </p:nvSpPr>
        <p:spPr bwMode="auto">
          <a:xfrm>
            <a:off x="7869238" y="5943600"/>
            <a:ext cx="1587" cy="79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83" name="Freeform 740"/>
          <p:cNvSpPr>
            <a:spLocks/>
          </p:cNvSpPr>
          <p:nvPr/>
        </p:nvSpPr>
        <p:spPr bwMode="auto">
          <a:xfrm>
            <a:off x="7804150" y="5915025"/>
            <a:ext cx="71438" cy="11113"/>
          </a:xfrm>
          <a:custGeom>
            <a:avLst/>
            <a:gdLst>
              <a:gd name="T0" fmla="*/ 2147483646 w 134"/>
              <a:gd name="T1" fmla="*/ 2147483646 h 20"/>
              <a:gd name="T2" fmla="*/ 2147483646 w 134"/>
              <a:gd name="T3" fmla="*/ 2147483646 h 20"/>
              <a:gd name="T4" fmla="*/ 2147483646 w 134"/>
              <a:gd name="T5" fmla="*/ 2147483646 h 20"/>
              <a:gd name="T6" fmla="*/ 2147483646 w 134"/>
              <a:gd name="T7" fmla="*/ 2147483646 h 20"/>
              <a:gd name="T8" fmla="*/ 2147483646 w 134"/>
              <a:gd name="T9" fmla="*/ 0 h 20"/>
              <a:gd name="T10" fmla="*/ 2147483646 w 134"/>
              <a:gd name="T11" fmla="*/ 2147483646 h 20"/>
              <a:gd name="T12" fmla="*/ 0 w 134"/>
              <a:gd name="T13" fmla="*/ 2147483646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34" h="20">
                <a:moveTo>
                  <a:pt x="123" y="20"/>
                </a:moveTo>
                <a:lnTo>
                  <a:pt x="123" y="6"/>
                </a:lnTo>
                <a:lnTo>
                  <a:pt x="134" y="2"/>
                </a:lnTo>
                <a:lnTo>
                  <a:pt x="96" y="14"/>
                </a:lnTo>
                <a:lnTo>
                  <a:pt x="66" y="0"/>
                </a:lnTo>
                <a:lnTo>
                  <a:pt x="59" y="6"/>
                </a:lnTo>
                <a:lnTo>
                  <a:pt x="0" y="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84" name="Line 741"/>
          <p:cNvSpPr>
            <a:spLocks noChangeShapeType="1"/>
          </p:cNvSpPr>
          <p:nvPr/>
        </p:nvSpPr>
        <p:spPr bwMode="auto">
          <a:xfrm>
            <a:off x="7794625" y="5932488"/>
            <a:ext cx="1588" cy="2381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85" name="Line 742"/>
          <p:cNvSpPr>
            <a:spLocks noChangeShapeType="1"/>
          </p:cNvSpPr>
          <p:nvPr/>
        </p:nvSpPr>
        <p:spPr bwMode="auto">
          <a:xfrm flipV="1">
            <a:off x="7807325" y="5940425"/>
            <a:ext cx="1588" cy="238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86" name="Line 743"/>
          <p:cNvSpPr>
            <a:spLocks noChangeShapeType="1"/>
          </p:cNvSpPr>
          <p:nvPr/>
        </p:nvSpPr>
        <p:spPr bwMode="auto">
          <a:xfrm>
            <a:off x="7820025" y="5946775"/>
            <a:ext cx="1588" cy="238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87" name="Freeform 744"/>
          <p:cNvSpPr>
            <a:spLocks/>
          </p:cNvSpPr>
          <p:nvPr/>
        </p:nvSpPr>
        <p:spPr bwMode="auto">
          <a:xfrm>
            <a:off x="7837488" y="5957888"/>
            <a:ext cx="1587" cy="23812"/>
          </a:xfrm>
          <a:custGeom>
            <a:avLst/>
            <a:gdLst>
              <a:gd name="T0" fmla="*/ 0 w 1587"/>
              <a:gd name="T1" fmla="*/ 2147483646 h 44"/>
              <a:gd name="T2" fmla="*/ 0 w 1587"/>
              <a:gd name="T3" fmla="*/ 0 h 44"/>
              <a:gd name="T4" fmla="*/ 0 w 1587"/>
              <a:gd name="T5" fmla="*/ 2147483646 h 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44">
                <a:moveTo>
                  <a:pt x="0" y="44"/>
                </a:moveTo>
                <a:lnTo>
                  <a:pt x="0" y="0"/>
                </a:lnTo>
                <a:lnTo>
                  <a:pt x="0" y="44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88" name="Line 745"/>
          <p:cNvSpPr>
            <a:spLocks noChangeShapeType="1"/>
          </p:cNvSpPr>
          <p:nvPr/>
        </p:nvSpPr>
        <p:spPr bwMode="auto">
          <a:xfrm flipV="1">
            <a:off x="7780338" y="5922963"/>
            <a:ext cx="1587" cy="2381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89" name="Line 746"/>
          <p:cNvSpPr>
            <a:spLocks noChangeShapeType="1"/>
          </p:cNvSpPr>
          <p:nvPr/>
        </p:nvSpPr>
        <p:spPr bwMode="auto">
          <a:xfrm>
            <a:off x="7761288" y="5919788"/>
            <a:ext cx="1587" cy="2381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90" name="Line 747"/>
          <p:cNvSpPr>
            <a:spLocks noChangeShapeType="1"/>
          </p:cNvSpPr>
          <p:nvPr/>
        </p:nvSpPr>
        <p:spPr bwMode="auto">
          <a:xfrm flipH="1">
            <a:off x="7729538" y="5872163"/>
            <a:ext cx="30162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91" name="Freeform 748"/>
          <p:cNvSpPr>
            <a:spLocks/>
          </p:cNvSpPr>
          <p:nvPr/>
        </p:nvSpPr>
        <p:spPr bwMode="auto">
          <a:xfrm>
            <a:off x="7689850" y="5794375"/>
            <a:ext cx="69850" cy="71438"/>
          </a:xfrm>
          <a:custGeom>
            <a:avLst/>
            <a:gdLst>
              <a:gd name="T0" fmla="*/ 2147483646 w 133"/>
              <a:gd name="T1" fmla="*/ 2147483646 h 135"/>
              <a:gd name="T2" fmla="*/ 2147483646 w 133"/>
              <a:gd name="T3" fmla="*/ 2147483646 h 135"/>
              <a:gd name="T4" fmla="*/ 2147483646 w 133"/>
              <a:gd name="T5" fmla="*/ 2147483646 h 135"/>
              <a:gd name="T6" fmla="*/ 0 w 133"/>
              <a:gd name="T7" fmla="*/ 2147483646 h 135"/>
              <a:gd name="T8" fmla="*/ 2147483646 w 133"/>
              <a:gd name="T9" fmla="*/ 0 h 1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3" h="135">
                <a:moveTo>
                  <a:pt x="133" y="135"/>
                </a:moveTo>
                <a:lnTo>
                  <a:pt x="21" y="12"/>
                </a:lnTo>
                <a:lnTo>
                  <a:pt x="21" y="19"/>
                </a:lnTo>
                <a:lnTo>
                  <a:pt x="0" y="9"/>
                </a:lnTo>
                <a:lnTo>
                  <a:pt x="21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92" name="Freeform 749"/>
          <p:cNvSpPr>
            <a:spLocks/>
          </p:cNvSpPr>
          <p:nvPr/>
        </p:nvSpPr>
        <p:spPr bwMode="auto">
          <a:xfrm>
            <a:off x="7689850" y="5799138"/>
            <a:ext cx="11113" cy="46037"/>
          </a:xfrm>
          <a:custGeom>
            <a:avLst/>
            <a:gdLst>
              <a:gd name="T0" fmla="*/ 0 w 21"/>
              <a:gd name="T1" fmla="*/ 0 h 88"/>
              <a:gd name="T2" fmla="*/ 0 w 21"/>
              <a:gd name="T3" fmla="*/ 2147483646 h 88"/>
              <a:gd name="T4" fmla="*/ 2147483646 w 21"/>
              <a:gd name="T5" fmla="*/ 2147483646 h 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" h="88">
                <a:moveTo>
                  <a:pt x="0" y="0"/>
                </a:moveTo>
                <a:lnTo>
                  <a:pt x="0" y="78"/>
                </a:lnTo>
                <a:lnTo>
                  <a:pt x="21" y="8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93" name="Line 750"/>
          <p:cNvSpPr>
            <a:spLocks noChangeShapeType="1"/>
          </p:cNvSpPr>
          <p:nvPr/>
        </p:nvSpPr>
        <p:spPr bwMode="auto">
          <a:xfrm>
            <a:off x="7762875" y="5838825"/>
            <a:ext cx="12700" cy="31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94" name="Line 751"/>
          <p:cNvSpPr>
            <a:spLocks noChangeShapeType="1"/>
          </p:cNvSpPr>
          <p:nvPr/>
        </p:nvSpPr>
        <p:spPr bwMode="auto">
          <a:xfrm flipH="1" flipV="1">
            <a:off x="7546975" y="5861050"/>
            <a:ext cx="63500" cy="412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95" name="Line 752"/>
          <p:cNvSpPr>
            <a:spLocks noChangeShapeType="1"/>
          </p:cNvSpPr>
          <p:nvPr/>
        </p:nvSpPr>
        <p:spPr bwMode="auto">
          <a:xfrm>
            <a:off x="7602538" y="5922963"/>
            <a:ext cx="1587" cy="269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96" name="Line 753"/>
          <p:cNvSpPr>
            <a:spLocks noChangeShapeType="1"/>
          </p:cNvSpPr>
          <p:nvPr/>
        </p:nvSpPr>
        <p:spPr bwMode="auto">
          <a:xfrm flipV="1">
            <a:off x="7615238" y="5916613"/>
            <a:ext cx="1587" cy="269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97" name="Freeform 754"/>
          <p:cNvSpPr>
            <a:spLocks/>
          </p:cNvSpPr>
          <p:nvPr/>
        </p:nvSpPr>
        <p:spPr bwMode="auto">
          <a:xfrm>
            <a:off x="5603875" y="5918200"/>
            <a:ext cx="63500" cy="136525"/>
          </a:xfrm>
          <a:custGeom>
            <a:avLst/>
            <a:gdLst>
              <a:gd name="T0" fmla="*/ 2147483646 w 120"/>
              <a:gd name="T1" fmla="*/ 0 h 256"/>
              <a:gd name="T2" fmla="*/ 2147483646 w 120"/>
              <a:gd name="T3" fmla="*/ 2147483646 h 256"/>
              <a:gd name="T4" fmla="*/ 2147483646 w 120"/>
              <a:gd name="T5" fmla="*/ 2147483646 h 256"/>
              <a:gd name="T6" fmla="*/ 0 w 120"/>
              <a:gd name="T7" fmla="*/ 2147483646 h 25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0" h="256">
                <a:moveTo>
                  <a:pt x="120" y="0"/>
                </a:moveTo>
                <a:lnTo>
                  <a:pt x="106" y="9"/>
                </a:lnTo>
                <a:lnTo>
                  <a:pt x="94" y="7"/>
                </a:lnTo>
                <a:lnTo>
                  <a:pt x="0" y="25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98" name="Freeform 755"/>
          <p:cNvSpPr>
            <a:spLocks/>
          </p:cNvSpPr>
          <p:nvPr/>
        </p:nvSpPr>
        <p:spPr bwMode="auto">
          <a:xfrm>
            <a:off x="5516563" y="5959475"/>
            <a:ext cx="84137" cy="88900"/>
          </a:xfrm>
          <a:custGeom>
            <a:avLst/>
            <a:gdLst>
              <a:gd name="T0" fmla="*/ 2147483646 w 161"/>
              <a:gd name="T1" fmla="*/ 2147483646 h 167"/>
              <a:gd name="T2" fmla="*/ 2147483646 w 161"/>
              <a:gd name="T3" fmla="*/ 2147483646 h 167"/>
              <a:gd name="T4" fmla="*/ 2147483646 w 161"/>
              <a:gd name="T5" fmla="*/ 0 h 167"/>
              <a:gd name="T6" fmla="*/ 0 w 161"/>
              <a:gd name="T7" fmla="*/ 2147483646 h 16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61" h="167">
                <a:moveTo>
                  <a:pt x="158" y="167"/>
                </a:moveTo>
                <a:lnTo>
                  <a:pt x="158" y="6"/>
                </a:lnTo>
                <a:lnTo>
                  <a:pt x="161" y="0"/>
                </a:lnTo>
                <a:lnTo>
                  <a:pt x="0" y="11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899" name="Freeform 756"/>
          <p:cNvSpPr>
            <a:spLocks/>
          </p:cNvSpPr>
          <p:nvPr/>
        </p:nvSpPr>
        <p:spPr bwMode="auto">
          <a:xfrm>
            <a:off x="5383213" y="5821363"/>
            <a:ext cx="280987" cy="196850"/>
          </a:xfrm>
          <a:custGeom>
            <a:avLst/>
            <a:gdLst>
              <a:gd name="T0" fmla="*/ 2147483646 w 531"/>
              <a:gd name="T1" fmla="*/ 2147483646 h 372"/>
              <a:gd name="T2" fmla="*/ 2147483646 w 531"/>
              <a:gd name="T3" fmla="*/ 2147483646 h 372"/>
              <a:gd name="T4" fmla="*/ 2147483646 w 531"/>
              <a:gd name="T5" fmla="*/ 2147483646 h 372"/>
              <a:gd name="T6" fmla="*/ 0 w 531"/>
              <a:gd name="T7" fmla="*/ 2147483646 h 372"/>
              <a:gd name="T8" fmla="*/ 2147483646 w 531"/>
              <a:gd name="T9" fmla="*/ 2147483646 h 372"/>
              <a:gd name="T10" fmla="*/ 2147483646 w 531"/>
              <a:gd name="T11" fmla="*/ 2147483646 h 372"/>
              <a:gd name="T12" fmla="*/ 2147483646 w 531"/>
              <a:gd name="T13" fmla="*/ 2147483646 h 372"/>
              <a:gd name="T14" fmla="*/ 2147483646 w 531"/>
              <a:gd name="T15" fmla="*/ 2147483646 h 372"/>
              <a:gd name="T16" fmla="*/ 2147483646 w 531"/>
              <a:gd name="T17" fmla="*/ 2147483646 h 372"/>
              <a:gd name="T18" fmla="*/ 2147483646 w 531"/>
              <a:gd name="T19" fmla="*/ 2147483646 h 372"/>
              <a:gd name="T20" fmla="*/ 2147483646 w 531"/>
              <a:gd name="T21" fmla="*/ 2147483646 h 372"/>
              <a:gd name="T22" fmla="*/ 2147483646 w 531"/>
              <a:gd name="T23" fmla="*/ 2147483646 h 372"/>
              <a:gd name="T24" fmla="*/ 2147483646 w 531"/>
              <a:gd name="T25" fmla="*/ 2147483646 h 372"/>
              <a:gd name="T26" fmla="*/ 2147483646 w 531"/>
              <a:gd name="T27" fmla="*/ 2147483646 h 372"/>
              <a:gd name="T28" fmla="*/ 2147483646 w 531"/>
              <a:gd name="T29" fmla="*/ 2147483646 h 372"/>
              <a:gd name="T30" fmla="*/ 2147483646 w 531"/>
              <a:gd name="T31" fmla="*/ 0 h 372"/>
              <a:gd name="T32" fmla="*/ 2147483646 w 531"/>
              <a:gd name="T33" fmla="*/ 2147483646 h 372"/>
              <a:gd name="T34" fmla="*/ 2147483646 w 531"/>
              <a:gd name="T35" fmla="*/ 2147483646 h 372"/>
              <a:gd name="T36" fmla="*/ 2147483646 w 531"/>
              <a:gd name="T37" fmla="*/ 2147483646 h 372"/>
              <a:gd name="T38" fmla="*/ 2147483646 w 531"/>
              <a:gd name="T39" fmla="*/ 2147483646 h 372"/>
              <a:gd name="T40" fmla="*/ 2147483646 w 531"/>
              <a:gd name="T41" fmla="*/ 2147483646 h 372"/>
              <a:gd name="T42" fmla="*/ 2147483646 w 531"/>
              <a:gd name="T43" fmla="*/ 2147483646 h 372"/>
              <a:gd name="T44" fmla="*/ 2147483646 w 531"/>
              <a:gd name="T45" fmla="*/ 2147483646 h 37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531" h="372">
                <a:moveTo>
                  <a:pt x="228" y="366"/>
                </a:moveTo>
                <a:lnTo>
                  <a:pt x="169" y="251"/>
                </a:lnTo>
                <a:lnTo>
                  <a:pt x="14" y="200"/>
                </a:lnTo>
                <a:lnTo>
                  <a:pt x="0" y="210"/>
                </a:lnTo>
                <a:lnTo>
                  <a:pt x="157" y="261"/>
                </a:lnTo>
                <a:lnTo>
                  <a:pt x="221" y="372"/>
                </a:lnTo>
                <a:lnTo>
                  <a:pt x="228" y="365"/>
                </a:lnTo>
                <a:lnTo>
                  <a:pt x="401" y="244"/>
                </a:lnTo>
                <a:lnTo>
                  <a:pt x="422" y="250"/>
                </a:lnTo>
                <a:lnTo>
                  <a:pt x="436" y="242"/>
                </a:lnTo>
                <a:lnTo>
                  <a:pt x="416" y="232"/>
                </a:lnTo>
                <a:lnTo>
                  <a:pt x="492" y="179"/>
                </a:lnTo>
                <a:lnTo>
                  <a:pt x="436" y="72"/>
                </a:lnTo>
                <a:lnTo>
                  <a:pt x="288" y="24"/>
                </a:lnTo>
                <a:lnTo>
                  <a:pt x="281" y="8"/>
                </a:lnTo>
                <a:lnTo>
                  <a:pt x="296" y="0"/>
                </a:lnTo>
                <a:lnTo>
                  <a:pt x="460" y="55"/>
                </a:lnTo>
                <a:lnTo>
                  <a:pt x="512" y="165"/>
                </a:lnTo>
                <a:lnTo>
                  <a:pt x="531" y="172"/>
                </a:lnTo>
                <a:lnTo>
                  <a:pt x="517" y="180"/>
                </a:lnTo>
                <a:lnTo>
                  <a:pt x="502" y="175"/>
                </a:lnTo>
                <a:lnTo>
                  <a:pt x="447" y="65"/>
                </a:lnTo>
                <a:lnTo>
                  <a:pt x="281" y="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00" name="Line 757"/>
          <p:cNvSpPr>
            <a:spLocks noChangeShapeType="1"/>
          </p:cNvSpPr>
          <p:nvPr/>
        </p:nvSpPr>
        <p:spPr bwMode="auto">
          <a:xfrm flipH="1">
            <a:off x="5499100" y="5834063"/>
            <a:ext cx="38100" cy="269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01" name="Freeform 758"/>
          <p:cNvSpPr>
            <a:spLocks/>
          </p:cNvSpPr>
          <p:nvPr/>
        </p:nvSpPr>
        <p:spPr bwMode="auto">
          <a:xfrm>
            <a:off x="5478463" y="5857875"/>
            <a:ext cx="173037" cy="166688"/>
          </a:xfrm>
          <a:custGeom>
            <a:avLst/>
            <a:gdLst>
              <a:gd name="T0" fmla="*/ 2147483646 w 327"/>
              <a:gd name="T1" fmla="*/ 0 h 314"/>
              <a:gd name="T2" fmla="*/ 0 w 327"/>
              <a:gd name="T3" fmla="*/ 2147483646 h 314"/>
              <a:gd name="T4" fmla="*/ 2147483646 w 327"/>
              <a:gd name="T5" fmla="*/ 2147483646 h 314"/>
              <a:gd name="T6" fmla="*/ 2147483646 w 327"/>
              <a:gd name="T7" fmla="*/ 2147483646 h 314"/>
              <a:gd name="T8" fmla="*/ 2147483646 w 327"/>
              <a:gd name="T9" fmla="*/ 2147483646 h 314"/>
              <a:gd name="T10" fmla="*/ 2147483646 w 327"/>
              <a:gd name="T11" fmla="*/ 2147483646 h 314"/>
              <a:gd name="T12" fmla="*/ 2147483646 w 327"/>
              <a:gd name="T13" fmla="*/ 2147483646 h 314"/>
              <a:gd name="T14" fmla="*/ 2147483646 w 327"/>
              <a:gd name="T15" fmla="*/ 2147483646 h 314"/>
              <a:gd name="T16" fmla="*/ 2147483646 w 327"/>
              <a:gd name="T17" fmla="*/ 2147483646 h 314"/>
              <a:gd name="T18" fmla="*/ 2147483646 w 327"/>
              <a:gd name="T19" fmla="*/ 2147483646 h 314"/>
              <a:gd name="T20" fmla="*/ 2147483646 w 327"/>
              <a:gd name="T21" fmla="*/ 2147483646 h 314"/>
              <a:gd name="T22" fmla="*/ 2147483646 w 327"/>
              <a:gd name="T23" fmla="*/ 2147483646 h 314"/>
              <a:gd name="T24" fmla="*/ 2147483646 w 327"/>
              <a:gd name="T25" fmla="*/ 2147483646 h 314"/>
              <a:gd name="T26" fmla="*/ 2147483646 w 327"/>
              <a:gd name="T27" fmla="*/ 2147483646 h 314"/>
              <a:gd name="T28" fmla="*/ 2147483646 w 327"/>
              <a:gd name="T29" fmla="*/ 2147483646 h 314"/>
              <a:gd name="T30" fmla="*/ 2147483646 w 327"/>
              <a:gd name="T31" fmla="*/ 2147483646 h 31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327" h="314">
                <a:moveTo>
                  <a:pt x="15" y="0"/>
                </a:moveTo>
                <a:lnTo>
                  <a:pt x="0" y="9"/>
                </a:lnTo>
                <a:lnTo>
                  <a:pt x="11" y="25"/>
                </a:lnTo>
                <a:lnTo>
                  <a:pt x="19" y="23"/>
                </a:lnTo>
                <a:lnTo>
                  <a:pt x="159" y="72"/>
                </a:lnTo>
                <a:lnTo>
                  <a:pt x="219" y="176"/>
                </a:lnTo>
                <a:lnTo>
                  <a:pt x="222" y="175"/>
                </a:lnTo>
                <a:lnTo>
                  <a:pt x="226" y="192"/>
                </a:lnTo>
                <a:lnTo>
                  <a:pt x="245" y="199"/>
                </a:lnTo>
                <a:lnTo>
                  <a:pt x="262" y="187"/>
                </a:lnTo>
                <a:lnTo>
                  <a:pt x="257" y="173"/>
                </a:lnTo>
                <a:lnTo>
                  <a:pt x="259" y="176"/>
                </a:lnTo>
                <a:lnTo>
                  <a:pt x="327" y="128"/>
                </a:lnTo>
                <a:lnTo>
                  <a:pt x="323" y="131"/>
                </a:lnTo>
                <a:lnTo>
                  <a:pt x="256" y="314"/>
                </a:lnTo>
                <a:lnTo>
                  <a:pt x="256" y="19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02" name="Line 759"/>
          <p:cNvSpPr>
            <a:spLocks noChangeShapeType="1"/>
          </p:cNvSpPr>
          <p:nvPr/>
        </p:nvSpPr>
        <p:spPr bwMode="auto">
          <a:xfrm flipH="1" flipV="1">
            <a:off x="5607050" y="5953125"/>
            <a:ext cx="1588" cy="95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03" name="Freeform 760"/>
          <p:cNvSpPr>
            <a:spLocks/>
          </p:cNvSpPr>
          <p:nvPr/>
        </p:nvSpPr>
        <p:spPr bwMode="auto">
          <a:xfrm>
            <a:off x="5486400" y="5857875"/>
            <a:ext cx="115888" cy="85725"/>
          </a:xfrm>
          <a:custGeom>
            <a:avLst/>
            <a:gdLst>
              <a:gd name="T0" fmla="*/ 2147483646 w 221"/>
              <a:gd name="T1" fmla="*/ 2147483646 h 163"/>
              <a:gd name="T2" fmla="*/ 2147483646 w 221"/>
              <a:gd name="T3" fmla="*/ 2147483646 h 163"/>
              <a:gd name="T4" fmla="*/ 0 w 221"/>
              <a:gd name="T5" fmla="*/ 0 h 16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1" h="163">
                <a:moveTo>
                  <a:pt x="221" y="163"/>
                </a:moveTo>
                <a:lnTo>
                  <a:pt x="164" y="53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04" name="Freeform 761"/>
          <p:cNvSpPr>
            <a:spLocks/>
          </p:cNvSpPr>
          <p:nvPr/>
        </p:nvSpPr>
        <p:spPr bwMode="auto">
          <a:xfrm>
            <a:off x="5478463" y="5862638"/>
            <a:ext cx="117475" cy="87312"/>
          </a:xfrm>
          <a:custGeom>
            <a:avLst/>
            <a:gdLst>
              <a:gd name="T0" fmla="*/ 0 w 222"/>
              <a:gd name="T1" fmla="*/ 0 h 166"/>
              <a:gd name="T2" fmla="*/ 2147483646 w 222"/>
              <a:gd name="T3" fmla="*/ 2147483646 h 166"/>
              <a:gd name="T4" fmla="*/ 2147483646 w 222"/>
              <a:gd name="T5" fmla="*/ 2147483646 h 1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2" h="166">
                <a:moveTo>
                  <a:pt x="0" y="0"/>
                </a:moveTo>
                <a:lnTo>
                  <a:pt x="164" y="55"/>
                </a:lnTo>
                <a:lnTo>
                  <a:pt x="222" y="16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05" name="Line 762"/>
          <p:cNvSpPr>
            <a:spLocks noChangeShapeType="1"/>
          </p:cNvSpPr>
          <p:nvPr/>
        </p:nvSpPr>
        <p:spPr bwMode="auto">
          <a:xfrm flipH="1">
            <a:off x="5497513" y="5940425"/>
            <a:ext cx="90487" cy="635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06" name="Freeform 763"/>
          <p:cNvSpPr>
            <a:spLocks/>
          </p:cNvSpPr>
          <p:nvPr/>
        </p:nvSpPr>
        <p:spPr bwMode="auto">
          <a:xfrm>
            <a:off x="5503863" y="6008688"/>
            <a:ext cx="28575" cy="22225"/>
          </a:xfrm>
          <a:custGeom>
            <a:avLst/>
            <a:gdLst>
              <a:gd name="T0" fmla="*/ 0 w 53"/>
              <a:gd name="T1" fmla="*/ 2147483646 h 42"/>
              <a:gd name="T2" fmla="*/ 2147483646 w 53"/>
              <a:gd name="T3" fmla="*/ 2147483646 h 42"/>
              <a:gd name="T4" fmla="*/ 2147483646 w 53"/>
              <a:gd name="T5" fmla="*/ 2147483646 h 42"/>
              <a:gd name="T6" fmla="*/ 2147483646 w 53"/>
              <a:gd name="T7" fmla="*/ 2147483646 h 42"/>
              <a:gd name="T8" fmla="*/ 2147483646 w 53"/>
              <a:gd name="T9" fmla="*/ 2147483646 h 42"/>
              <a:gd name="T10" fmla="*/ 2147483646 w 53"/>
              <a:gd name="T11" fmla="*/ 2147483646 h 42"/>
              <a:gd name="T12" fmla="*/ 2147483646 w 53"/>
              <a:gd name="T13" fmla="*/ 2147483646 h 42"/>
              <a:gd name="T14" fmla="*/ 2147483646 w 53"/>
              <a:gd name="T15" fmla="*/ 2147483646 h 42"/>
              <a:gd name="T16" fmla="*/ 2147483646 w 53"/>
              <a:gd name="T17" fmla="*/ 0 h 4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3" h="42">
                <a:moveTo>
                  <a:pt x="0" y="11"/>
                </a:moveTo>
                <a:lnTo>
                  <a:pt x="22" y="18"/>
                </a:lnTo>
                <a:lnTo>
                  <a:pt x="26" y="34"/>
                </a:lnTo>
                <a:lnTo>
                  <a:pt x="16" y="42"/>
                </a:lnTo>
                <a:lnTo>
                  <a:pt x="11" y="28"/>
                </a:lnTo>
                <a:lnTo>
                  <a:pt x="22" y="18"/>
                </a:lnTo>
                <a:lnTo>
                  <a:pt x="34" y="18"/>
                </a:lnTo>
                <a:lnTo>
                  <a:pt x="53" y="24"/>
                </a:lnTo>
                <a:lnTo>
                  <a:pt x="53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07" name="Line 764"/>
          <p:cNvSpPr>
            <a:spLocks noChangeShapeType="1"/>
          </p:cNvSpPr>
          <p:nvPr/>
        </p:nvSpPr>
        <p:spPr bwMode="auto">
          <a:xfrm flipV="1">
            <a:off x="5532438" y="5980113"/>
            <a:ext cx="1587" cy="142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08" name="Line 765"/>
          <p:cNvSpPr>
            <a:spLocks noChangeShapeType="1"/>
          </p:cNvSpPr>
          <p:nvPr/>
        </p:nvSpPr>
        <p:spPr bwMode="auto">
          <a:xfrm flipV="1">
            <a:off x="5543550" y="5973763"/>
            <a:ext cx="1588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09" name="Freeform 766"/>
          <p:cNvSpPr>
            <a:spLocks/>
          </p:cNvSpPr>
          <p:nvPr/>
        </p:nvSpPr>
        <p:spPr bwMode="auto">
          <a:xfrm>
            <a:off x="5457825" y="6000750"/>
            <a:ext cx="146050" cy="63500"/>
          </a:xfrm>
          <a:custGeom>
            <a:avLst/>
            <a:gdLst>
              <a:gd name="T0" fmla="*/ 2147483646 w 276"/>
              <a:gd name="T1" fmla="*/ 0 h 121"/>
              <a:gd name="T2" fmla="*/ 2147483646 w 276"/>
              <a:gd name="T3" fmla="*/ 2147483646 h 121"/>
              <a:gd name="T4" fmla="*/ 2147483646 w 276"/>
              <a:gd name="T5" fmla="*/ 2147483646 h 121"/>
              <a:gd name="T6" fmla="*/ 2147483646 w 276"/>
              <a:gd name="T7" fmla="*/ 2147483646 h 121"/>
              <a:gd name="T8" fmla="*/ 2147483646 w 276"/>
              <a:gd name="T9" fmla="*/ 2147483646 h 121"/>
              <a:gd name="T10" fmla="*/ 0 w 276"/>
              <a:gd name="T11" fmla="*/ 2147483646 h 121"/>
              <a:gd name="T12" fmla="*/ 2147483646 w 276"/>
              <a:gd name="T13" fmla="*/ 2147483646 h 121"/>
              <a:gd name="T14" fmla="*/ 2147483646 w 276"/>
              <a:gd name="T15" fmla="*/ 2147483646 h 12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76" h="121">
                <a:moveTo>
                  <a:pt x="163" y="0"/>
                </a:moveTo>
                <a:lnTo>
                  <a:pt x="162" y="48"/>
                </a:lnTo>
                <a:lnTo>
                  <a:pt x="268" y="90"/>
                </a:lnTo>
                <a:lnTo>
                  <a:pt x="259" y="95"/>
                </a:lnTo>
                <a:lnTo>
                  <a:pt x="9" y="114"/>
                </a:lnTo>
                <a:lnTo>
                  <a:pt x="0" y="115"/>
                </a:lnTo>
                <a:lnTo>
                  <a:pt x="4" y="121"/>
                </a:lnTo>
                <a:lnTo>
                  <a:pt x="276" y="10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10" name="Freeform 767"/>
          <p:cNvSpPr>
            <a:spLocks/>
          </p:cNvSpPr>
          <p:nvPr/>
        </p:nvSpPr>
        <p:spPr bwMode="auto">
          <a:xfrm>
            <a:off x="5608638" y="5916613"/>
            <a:ext cx="50800" cy="146050"/>
          </a:xfrm>
          <a:custGeom>
            <a:avLst/>
            <a:gdLst>
              <a:gd name="T0" fmla="*/ 0 w 96"/>
              <a:gd name="T1" fmla="*/ 2147483646 h 275"/>
              <a:gd name="T2" fmla="*/ 2147483646 w 96"/>
              <a:gd name="T3" fmla="*/ 2147483646 h 275"/>
              <a:gd name="T4" fmla="*/ 2147483646 w 96"/>
              <a:gd name="T5" fmla="*/ 0 h 27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6" h="275">
                <a:moveTo>
                  <a:pt x="0" y="275"/>
                </a:moveTo>
                <a:lnTo>
                  <a:pt x="96" y="13"/>
                </a:lnTo>
                <a:lnTo>
                  <a:pt x="9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11" name="Line 768"/>
          <p:cNvSpPr>
            <a:spLocks noChangeShapeType="1"/>
          </p:cNvSpPr>
          <p:nvPr/>
        </p:nvSpPr>
        <p:spPr bwMode="auto">
          <a:xfrm flipH="1" flipV="1">
            <a:off x="5664200" y="5911850"/>
            <a:ext cx="3175" cy="6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12" name="Line 769"/>
          <p:cNvSpPr>
            <a:spLocks noChangeShapeType="1"/>
          </p:cNvSpPr>
          <p:nvPr/>
        </p:nvSpPr>
        <p:spPr bwMode="auto">
          <a:xfrm flipV="1">
            <a:off x="5648325" y="5865813"/>
            <a:ext cx="44450" cy="301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13" name="Line 770"/>
          <p:cNvSpPr>
            <a:spLocks noChangeShapeType="1"/>
          </p:cNvSpPr>
          <p:nvPr/>
        </p:nvSpPr>
        <p:spPr bwMode="auto">
          <a:xfrm flipH="1">
            <a:off x="5630863" y="5834063"/>
            <a:ext cx="34925" cy="254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14" name="Line 771"/>
          <p:cNvSpPr>
            <a:spLocks noChangeShapeType="1"/>
          </p:cNvSpPr>
          <p:nvPr/>
        </p:nvSpPr>
        <p:spPr bwMode="auto">
          <a:xfrm flipH="1">
            <a:off x="5578475" y="5867400"/>
            <a:ext cx="39688" cy="285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15" name="Line 772"/>
          <p:cNvSpPr>
            <a:spLocks noChangeShapeType="1"/>
          </p:cNvSpPr>
          <p:nvPr/>
        </p:nvSpPr>
        <p:spPr bwMode="auto">
          <a:xfrm flipH="1">
            <a:off x="5480050" y="5903913"/>
            <a:ext cx="87313" cy="635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16" name="Freeform 773"/>
          <p:cNvSpPr>
            <a:spLocks/>
          </p:cNvSpPr>
          <p:nvPr/>
        </p:nvSpPr>
        <p:spPr bwMode="auto">
          <a:xfrm>
            <a:off x="5383213" y="5932488"/>
            <a:ext cx="77787" cy="31750"/>
          </a:xfrm>
          <a:custGeom>
            <a:avLst/>
            <a:gdLst>
              <a:gd name="T0" fmla="*/ 2147483646 w 148"/>
              <a:gd name="T1" fmla="*/ 2147483646 h 61"/>
              <a:gd name="T2" fmla="*/ 2147483646 w 148"/>
              <a:gd name="T3" fmla="*/ 2147483646 h 61"/>
              <a:gd name="T4" fmla="*/ 0 w 148"/>
              <a:gd name="T5" fmla="*/ 0 h 6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8" h="61">
                <a:moveTo>
                  <a:pt x="148" y="61"/>
                </a:moveTo>
                <a:lnTo>
                  <a:pt x="7" y="14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17" name="Freeform 774"/>
          <p:cNvSpPr>
            <a:spLocks/>
          </p:cNvSpPr>
          <p:nvPr/>
        </p:nvSpPr>
        <p:spPr bwMode="auto">
          <a:xfrm>
            <a:off x="5354638" y="5927725"/>
            <a:ext cx="34925" cy="38100"/>
          </a:xfrm>
          <a:custGeom>
            <a:avLst/>
            <a:gdLst>
              <a:gd name="T0" fmla="*/ 2147483646 w 66"/>
              <a:gd name="T1" fmla="*/ 2147483646 h 72"/>
              <a:gd name="T2" fmla="*/ 0 w 66"/>
              <a:gd name="T3" fmla="*/ 2147483646 h 72"/>
              <a:gd name="T4" fmla="*/ 2147483646 w 66"/>
              <a:gd name="T5" fmla="*/ 2147483646 h 72"/>
              <a:gd name="T6" fmla="*/ 2147483646 w 66"/>
              <a:gd name="T7" fmla="*/ 0 h 72"/>
              <a:gd name="T8" fmla="*/ 2147483646 w 66"/>
              <a:gd name="T9" fmla="*/ 0 h 72"/>
              <a:gd name="T10" fmla="*/ 2147483646 w 66"/>
              <a:gd name="T11" fmla="*/ 2147483646 h 7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6" h="72">
                <a:moveTo>
                  <a:pt x="66" y="23"/>
                </a:moveTo>
                <a:lnTo>
                  <a:pt x="0" y="72"/>
                </a:lnTo>
                <a:lnTo>
                  <a:pt x="1" y="66"/>
                </a:lnTo>
                <a:lnTo>
                  <a:pt x="5" y="0"/>
                </a:lnTo>
                <a:lnTo>
                  <a:pt x="2" y="0"/>
                </a:lnTo>
                <a:lnTo>
                  <a:pt x="26" y="4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18" name="Freeform 775"/>
          <p:cNvSpPr>
            <a:spLocks/>
          </p:cNvSpPr>
          <p:nvPr/>
        </p:nvSpPr>
        <p:spPr bwMode="auto">
          <a:xfrm>
            <a:off x="5284788" y="5884863"/>
            <a:ext cx="90487" cy="61912"/>
          </a:xfrm>
          <a:custGeom>
            <a:avLst/>
            <a:gdLst>
              <a:gd name="T0" fmla="*/ 2147483646 w 170"/>
              <a:gd name="T1" fmla="*/ 2147483646 h 119"/>
              <a:gd name="T2" fmla="*/ 2147483646 w 170"/>
              <a:gd name="T3" fmla="*/ 2147483646 h 119"/>
              <a:gd name="T4" fmla="*/ 2147483646 w 170"/>
              <a:gd name="T5" fmla="*/ 2147483646 h 119"/>
              <a:gd name="T6" fmla="*/ 0 w 170"/>
              <a:gd name="T7" fmla="*/ 0 h 1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70" h="119">
                <a:moveTo>
                  <a:pt x="170" y="119"/>
                </a:moveTo>
                <a:lnTo>
                  <a:pt x="142" y="54"/>
                </a:lnTo>
                <a:lnTo>
                  <a:pt x="137" y="54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19" name="Freeform 776"/>
          <p:cNvSpPr>
            <a:spLocks/>
          </p:cNvSpPr>
          <p:nvPr/>
        </p:nvSpPr>
        <p:spPr bwMode="auto">
          <a:xfrm>
            <a:off x="5276850" y="5862638"/>
            <a:ext cx="12700" cy="15875"/>
          </a:xfrm>
          <a:custGeom>
            <a:avLst/>
            <a:gdLst>
              <a:gd name="T0" fmla="*/ 2147483646 w 24"/>
              <a:gd name="T1" fmla="*/ 2147483646 h 29"/>
              <a:gd name="T2" fmla="*/ 2147483646 w 24"/>
              <a:gd name="T3" fmla="*/ 2147483646 h 29"/>
              <a:gd name="T4" fmla="*/ 2147483646 w 24"/>
              <a:gd name="T5" fmla="*/ 0 h 29"/>
              <a:gd name="T6" fmla="*/ 0 w 24"/>
              <a:gd name="T7" fmla="*/ 2147483646 h 2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" h="29">
                <a:moveTo>
                  <a:pt x="14" y="25"/>
                </a:moveTo>
                <a:lnTo>
                  <a:pt x="24" y="4"/>
                </a:lnTo>
                <a:lnTo>
                  <a:pt x="18" y="0"/>
                </a:lnTo>
                <a:lnTo>
                  <a:pt x="0" y="2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20" name="Freeform 777"/>
          <p:cNvSpPr>
            <a:spLocks/>
          </p:cNvSpPr>
          <p:nvPr/>
        </p:nvSpPr>
        <p:spPr bwMode="auto">
          <a:xfrm>
            <a:off x="5268913" y="5851525"/>
            <a:ext cx="47625" cy="34925"/>
          </a:xfrm>
          <a:custGeom>
            <a:avLst/>
            <a:gdLst>
              <a:gd name="T0" fmla="*/ 2147483646 w 89"/>
              <a:gd name="T1" fmla="*/ 2147483646 h 65"/>
              <a:gd name="T2" fmla="*/ 2147483646 w 89"/>
              <a:gd name="T3" fmla="*/ 2147483646 h 65"/>
              <a:gd name="T4" fmla="*/ 2147483646 w 89"/>
              <a:gd name="T5" fmla="*/ 2147483646 h 65"/>
              <a:gd name="T6" fmla="*/ 2147483646 w 89"/>
              <a:gd name="T7" fmla="*/ 2147483646 h 65"/>
              <a:gd name="T8" fmla="*/ 0 w 89"/>
              <a:gd name="T9" fmla="*/ 0 h 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9" h="65">
                <a:moveTo>
                  <a:pt x="29" y="46"/>
                </a:moveTo>
                <a:lnTo>
                  <a:pt x="77" y="65"/>
                </a:lnTo>
                <a:lnTo>
                  <a:pt x="89" y="46"/>
                </a:lnTo>
                <a:lnTo>
                  <a:pt x="85" y="47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21" name="Line 778"/>
          <p:cNvSpPr>
            <a:spLocks noChangeShapeType="1"/>
          </p:cNvSpPr>
          <p:nvPr/>
        </p:nvSpPr>
        <p:spPr bwMode="auto">
          <a:xfrm>
            <a:off x="5292725" y="5861050"/>
            <a:ext cx="63500" cy="349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22" name="Freeform 779"/>
          <p:cNvSpPr>
            <a:spLocks/>
          </p:cNvSpPr>
          <p:nvPr/>
        </p:nvSpPr>
        <p:spPr bwMode="auto">
          <a:xfrm>
            <a:off x="5316538" y="5878513"/>
            <a:ext cx="34925" cy="23812"/>
          </a:xfrm>
          <a:custGeom>
            <a:avLst/>
            <a:gdLst>
              <a:gd name="T0" fmla="*/ 2147483646 w 67"/>
              <a:gd name="T1" fmla="*/ 2147483646 h 46"/>
              <a:gd name="T2" fmla="*/ 2147483646 w 67"/>
              <a:gd name="T3" fmla="*/ 2147483646 h 46"/>
              <a:gd name="T4" fmla="*/ 2147483646 w 67"/>
              <a:gd name="T5" fmla="*/ 2147483646 h 46"/>
              <a:gd name="T6" fmla="*/ 2147483646 w 67"/>
              <a:gd name="T7" fmla="*/ 0 h 46"/>
              <a:gd name="T8" fmla="*/ 0 w 67"/>
              <a:gd name="T9" fmla="*/ 2147483646 h 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7" h="46">
                <a:moveTo>
                  <a:pt x="67" y="46"/>
                </a:moveTo>
                <a:lnTo>
                  <a:pt x="7" y="22"/>
                </a:lnTo>
                <a:lnTo>
                  <a:pt x="17" y="4"/>
                </a:lnTo>
                <a:lnTo>
                  <a:pt x="9" y="0"/>
                </a:lnTo>
                <a:lnTo>
                  <a:pt x="0" y="1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23" name="Freeform 780"/>
          <p:cNvSpPr>
            <a:spLocks/>
          </p:cNvSpPr>
          <p:nvPr/>
        </p:nvSpPr>
        <p:spPr bwMode="auto">
          <a:xfrm>
            <a:off x="5316538" y="5897563"/>
            <a:ext cx="31750" cy="107950"/>
          </a:xfrm>
          <a:custGeom>
            <a:avLst/>
            <a:gdLst>
              <a:gd name="T0" fmla="*/ 0 w 60"/>
              <a:gd name="T1" fmla="*/ 0 h 202"/>
              <a:gd name="T2" fmla="*/ 2147483646 w 60"/>
              <a:gd name="T3" fmla="*/ 2147483646 h 202"/>
              <a:gd name="T4" fmla="*/ 2147483646 w 60"/>
              <a:gd name="T5" fmla="*/ 2147483646 h 20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0" h="202">
                <a:moveTo>
                  <a:pt x="0" y="0"/>
                </a:moveTo>
                <a:lnTo>
                  <a:pt x="59" y="202"/>
                </a:lnTo>
                <a:lnTo>
                  <a:pt x="60" y="16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24" name="Freeform 781"/>
          <p:cNvSpPr>
            <a:spLocks/>
          </p:cNvSpPr>
          <p:nvPr/>
        </p:nvSpPr>
        <p:spPr bwMode="auto">
          <a:xfrm>
            <a:off x="5343525" y="5794375"/>
            <a:ext cx="69850" cy="174625"/>
          </a:xfrm>
          <a:custGeom>
            <a:avLst/>
            <a:gdLst>
              <a:gd name="T0" fmla="*/ 2147483646 w 134"/>
              <a:gd name="T1" fmla="*/ 2147483646 h 331"/>
              <a:gd name="T2" fmla="*/ 2147483646 w 134"/>
              <a:gd name="T3" fmla="*/ 2147483646 h 331"/>
              <a:gd name="T4" fmla="*/ 2147483646 w 134"/>
              <a:gd name="T5" fmla="*/ 2147483646 h 331"/>
              <a:gd name="T6" fmla="*/ 2147483646 w 134"/>
              <a:gd name="T7" fmla="*/ 2147483646 h 331"/>
              <a:gd name="T8" fmla="*/ 2147483646 w 134"/>
              <a:gd name="T9" fmla="*/ 2147483646 h 331"/>
              <a:gd name="T10" fmla="*/ 2147483646 w 134"/>
              <a:gd name="T11" fmla="*/ 2147483646 h 331"/>
              <a:gd name="T12" fmla="*/ 2147483646 w 134"/>
              <a:gd name="T13" fmla="*/ 2147483646 h 331"/>
              <a:gd name="T14" fmla="*/ 2147483646 w 134"/>
              <a:gd name="T15" fmla="*/ 2147483646 h 331"/>
              <a:gd name="T16" fmla="*/ 2147483646 w 134"/>
              <a:gd name="T17" fmla="*/ 2147483646 h 331"/>
              <a:gd name="T18" fmla="*/ 2147483646 w 134"/>
              <a:gd name="T19" fmla="*/ 2147483646 h 331"/>
              <a:gd name="T20" fmla="*/ 0 w 134"/>
              <a:gd name="T21" fmla="*/ 0 h 33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34" h="331">
                <a:moveTo>
                  <a:pt x="11" y="331"/>
                </a:moveTo>
                <a:lnTo>
                  <a:pt x="16" y="222"/>
                </a:lnTo>
                <a:lnTo>
                  <a:pt x="30" y="220"/>
                </a:lnTo>
                <a:lnTo>
                  <a:pt x="120" y="254"/>
                </a:lnTo>
                <a:lnTo>
                  <a:pt x="122" y="244"/>
                </a:lnTo>
                <a:lnTo>
                  <a:pt x="36" y="212"/>
                </a:lnTo>
                <a:lnTo>
                  <a:pt x="33" y="219"/>
                </a:lnTo>
                <a:lnTo>
                  <a:pt x="134" y="55"/>
                </a:lnTo>
                <a:lnTo>
                  <a:pt x="123" y="47"/>
                </a:lnTo>
                <a:lnTo>
                  <a:pt x="125" y="50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25" name="Freeform 782"/>
          <p:cNvSpPr>
            <a:spLocks/>
          </p:cNvSpPr>
          <p:nvPr/>
        </p:nvSpPr>
        <p:spPr bwMode="auto">
          <a:xfrm>
            <a:off x="5346700" y="5799138"/>
            <a:ext cx="55563" cy="103187"/>
          </a:xfrm>
          <a:custGeom>
            <a:avLst/>
            <a:gdLst>
              <a:gd name="T0" fmla="*/ 0 w 106"/>
              <a:gd name="T1" fmla="*/ 0 h 195"/>
              <a:gd name="T2" fmla="*/ 2147483646 w 106"/>
              <a:gd name="T3" fmla="*/ 2147483646 h 195"/>
              <a:gd name="T4" fmla="*/ 2147483646 w 106"/>
              <a:gd name="T5" fmla="*/ 2147483646 h 19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6" h="195">
                <a:moveTo>
                  <a:pt x="0" y="0"/>
                </a:moveTo>
                <a:lnTo>
                  <a:pt x="106" y="42"/>
                </a:lnTo>
                <a:lnTo>
                  <a:pt x="10" y="19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26" name="Line 783"/>
          <p:cNvSpPr>
            <a:spLocks noChangeShapeType="1"/>
          </p:cNvSpPr>
          <p:nvPr/>
        </p:nvSpPr>
        <p:spPr bwMode="auto">
          <a:xfrm>
            <a:off x="5365750" y="5902325"/>
            <a:ext cx="30163" cy="174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27" name="Freeform 784"/>
          <p:cNvSpPr>
            <a:spLocks/>
          </p:cNvSpPr>
          <p:nvPr/>
        </p:nvSpPr>
        <p:spPr bwMode="auto">
          <a:xfrm>
            <a:off x="5407025" y="5842000"/>
            <a:ext cx="46038" cy="80963"/>
          </a:xfrm>
          <a:custGeom>
            <a:avLst/>
            <a:gdLst>
              <a:gd name="T0" fmla="*/ 0 w 86"/>
              <a:gd name="T1" fmla="*/ 2147483646 h 152"/>
              <a:gd name="T2" fmla="*/ 2147483646 w 86"/>
              <a:gd name="T3" fmla="*/ 2147483646 h 152"/>
              <a:gd name="T4" fmla="*/ 2147483646 w 86"/>
              <a:gd name="T5" fmla="*/ 0 h 15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6" h="152">
                <a:moveTo>
                  <a:pt x="0" y="152"/>
                </a:moveTo>
                <a:lnTo>
                  <a:pt x="86" y="23"/>
                </a:lnTo>
                <a:lnTo>
                  <a:pt x="3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28" name="Freeform 785"/>
          <p:cNvSpPr>
            <a:spLocks/>
          </p:cNvSpPr>
          <p:nvPr/>
        </p:nvSpPr>
        <p:spPr bwMode="auto">
          <a:xfrm>
            <a:off x="5413375" y="5835650"/>
            <a:ext cx="49213" cy="82550"/>
          </a:xfrm>
          <a:custGeom>
            <a:avLst/>
            <a:gdLst>
              <a:gd name="T0" fmla="*/ 0 w 92"/>
              <a:gd name="T1" fmla="*/ 0 h 156"/>
              <a:gd name="T2" fmla="*/ 2147483646 w 92"/>
              <a:gd name="T3" fmla="*/ 2147483646 h 156"/>
              <a:gd name="T4" fmla="*/ 2147483646 w 92"/>
              <a:gd name="T5" fmla="*/ 2147483646 h 156"/>
              <a:gd name="T6" fmla="*/ 2147483646 w 92"/>
              <a:gd name="T7" fmla="*/ 2147483646 h 15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2" h="156">
                <a:moveTo>
                  <a:pt x="0" y="0"/>
                </a:moveTo>
                <a:lnTo>
                  <a:pt x="85" y="31"/>
                </a:lnTo>
                <a:lnTo>
                  <a:pt x="92" y="38"/>
                </a:lnTo>
                <a:lnTo>
                  <a:pt x="15" y="15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29" name="Freeform 786"/>
          <p:cNvSpPr>
            <a:spLocks/>
          </p:cNvSpPr>
          <p:nvPr/>
        </p:nvSpPr>
        <p:spPr bwMode="auto">
          <a:xfrm>
            <a:off x="5402263" y="5870575"/>
            <a:ext cx="85725" cy="60325"/>
          </a:xfrm>
          <a:custGeom>
            <a:avLst/>
            <a:gdLst>
              <a:gd name="T0" fmla="*/ 0 w 161"/>
              <a:gd name="T1" fmla="*/ 2147483646 h 115"/>
              <a:gd name="T2" fmla="*/ 2147483646 w 161"/>
              <a:gd name="T3" fmla="*/ 2147483646 h 115"/>
              <a:gd name="T4" fmla="*/ 2147483646 w 161"/>
              <a:gd name="T5" fmla="*/ 2147483646 h 115"/>
              <a:gd name="T6" fmla="*/ 2147483646 w 161"/>
              <a:gd name="T7" fmla="*/ 2147483646 h 115"/>
              <a:gd name="T8" fmla="*/ 2147483646 w 161"/>
              <a:gd name="T9" fmla="*/ 2147483646 h 115"/>
              <a:gd name="T10" fmla="*/ 2147483646 w 161"/>
              <a:gd name="T11" fmla="*/ 0 h 11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1" h="115">
                <a:moveTo>
                  <a:pt x="0" y="115"/>
                </a:moveTo>
                <a:lnTo>
                  <a:pt x="71" y="63"/>
                </a:lnTo>
                <a:lnTo>
                  <a:pt x="76" y="61"/>
                </a:lnTo>
                <a:lnTo>
                  <a:pt x="95" y="48"/>
                </a:lnTo>
                <a:lnTo>
                  <a:pt x="99" y="42"/>
                </a:lnTo>
                <a:lnTo>
                  <a:pt x="161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30" name="Line 787"/>
          <p:cNvSpPr>
            <a:spLocks noChangeShapeType="1"/>
          </p:cNvSpPr>
          <p:nvPr/>
        </p:nvSpPr>
        <p:spPr bwMode="auto">
          <a:xfrm flipH="1" flipV="1">
            <a:off x="5459413" y="5861050"/>
            <a:ext cx="20637" cy="111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31" name="Line 788"/>
          <p:cNvSpPr>
            <a:spLocks noChangeShapeType="1"/>
          </p:cNvSpPr>
          <p:nvPr/>
        </p:nvSpPr>
        <p:spPr bwMode="auto">
          <a:xfrm flipH="1" flipV="1">
            <a:off x="5407025" y="5834063"/>
            <a:ext cx="44450" cy="2381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32" name="Line 789"/>
          <p:cNvSpPr>
            <a:spLocks noChangeShapeType="1"/>
          </p:cNvSpPr>
          <p:nvPr/>
        </p:nvSpPr>
        <p:spPr bwMode="auto">
          <a:xfrm flipH="1" flipV="1">
            <a:off x="5394325" y="5824538"/>
            <a:ext cx="4763" cy="31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33" name="Line 790"/>
          <p:cNvSpPr>
            <a:spLocks noChangeShapeType="1"/>
          </p:cNvSpPr>
          <p:nvPr/>
        </p:nvSpPr>
        <p:spPr bwMode="auto">
          <a:xfrm flipH="1" flipV="1">
            <a:off x="5348288" y="5800725"/>
            <a:ext cx="31750" cy="174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34" name="Line 791"/>
          <p:cNvSpPr>
            <a:spLocks noChangeShapeType="1"/>
          </p:cNvSpPr>
          <p:nvPr/>
        </p:nvSpPr>
        <p:spPr bwMode="auto">
          <a:xfrm flipH="1" flipV="1">
            <a:off x="5311775" y="5784850"/>
            <a:ext cx="14288" cy="6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35" name="Line 792"/>
          <p:cNvSpPr>
            <a:spLocks noChangeShapeType="1"/>
          </p:cNvSpPr>
          <p:nvPr/>
        </p:nvSpPr>
        <p:spPr bwMode="auto">
          <a:xfrm>
            <a:off x="5316538" y="5822950"/>
            <a:ext cx="61912" cy="381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36" name="Line 793"/>
          <p:cNvSpPr>
            <a:spLocks noChangeShapeType="1"/>
          </p:cNvSpPr>
          <p:nvPr/>
        </p:nvSpPr>
        <p:spPr bwMode="auto">
          <a:xfrm>
            <a:off x="5386388" y="5865813"/>
            <a:ext cx="42862" cy="254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37" name="Line 794"/>
          <p:cNvSpPr>
            <a:spLocks noChangeShapeType="1"/>
          </p:cNvSpPr>
          <p:nvPr/>
        </p:nvSpPr>
        <p:spPr bwMode="auto">
          <a:xfrm flipH="1">
            <a:off x="5394325" y="5953125"/>
            <a:ext cx="34925" cy="254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38" name="Line 795"/>
          <p:cNvSpPr>
            <a:spLocks noChangeShapeType="1"/>
          </p:cNvSpPr>
          <p:nvPr/>
        </p:nvSpPr>
        <p:spPr bwMode="auto">
          <a:xfrm flipH="1" flipV="1">
            <a:off x="5367338" y="5913438"/>
            <a:ext cx="12700" cy="317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39" name="Line 796"/>
          <p:cNvSpPr>
            <a:spLocks noChangeShapeType="1"/>
          </p:cNvSpPr>
          <p:nvPr/>
        </p:nvSpPr>
        <p:spPr bwMode="auto">
          <a:xfrm flipH="1">
            <a:off x="5362575" y="5945188"/>
            <a:ext cx="1588" cy="142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40" name="Line 797"/>
          <p:cNvSpPr>
            <a:spLocks noChangeShapeType="1"/>
          </p:cNvSpPr>
          <p:nvPr/>
        </p:nvSpPr>
        <p:spPr bwMode="auto">
          <a:xfrm>
            <a:off x="5354638" y="5995988"/>
            <a:ext cx="1587" cy="2381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41" name="Line 798"/>
          <p:cNvSpPr>
            <a:spLocks noChangeShapeType="1"/>
          </p:cNvSpPr>
          <p:nvPr/>
        </p:nvSpPr>
        <p:spPr bwMode="auto">
          <a:xfrm flipH="1" flipV="1">
            <a:off x="5300663" y="5891213"/>
            <a:ext cx="36512" cy="12223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42" name="Line 799"/>
          <p:cNvSpPr>
            <a:spLocks noChangeShapeType="1"/>
          </p:cNvSpPr>
          <p:nvPr/>
        </p:nvSpPr>
        <p:spPr bwMode="auto">
          <a:xfrm flipH="1" flipV="1">
            <a:off x="5289550" y="5816600"/>
            <a:ext cx="17463" cy="95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43" name="Line 800"/>
          <p:cNvSpPr>
            <a:spLocks noChangeShapeType="1"/>
          </p:cNvSpPr>
          <p:nvPr/>
        </p:nvSpPr>
        <p:spPr bwMode="auto">
          <a:xfrm>
            <a:off x="5319713" y="5830888"/>
            <a:ext cx="31750" cy="190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44" name="Line 801"/>
          <p:cNvSpPr>
            <a:spLocks noChangeShapeType="1"/>
          </p:cNvSpPr>
          <p:nvPr/>
        </p:nvSpPr>
        <p:spPr bwMode="auto">
          <a:xfrm flipV="1">
            <a:off x="5441950" y="5883275"/>
            <a:ext cx="84138" cy="603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45" name="Line 802"/>
          <p:cNvSpPr>
            <a:spLocks noChangeShapeType="1"/>
          </p:cNvSpPr>
          <p:nvPr/>
        </p:nvSpPr>
        <p:spPr bwMode="auto">
          <a:xfrm flipV="1">
            <a:off x="5538788" y="5846763"/>
            <a:ext cx="36512" cy="269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46" name="Line 803"/>
          <p:cNvSpPr>
            <a:spLocks noChangeShapeType="1"/>
          </p:cNvSpPr>
          <p:nvPr/>
        </p:nvSpPr>
        <p:spPr bwMode="auto">
          <a:xfrm flipV="1">
            <a:off x="5589588" y="5803900"/>
            <a:ext cx="47625" cy="333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47" name="Line 804"/>
          <p:cNvSpPr>
            <a:spLocks noChangeShapeType="1"/>
          </p:cNvSpPr>
          <p:nvPr/>
        </p:nvSpPr>
        <p:spPr bwMode="auto">
          <a:xfrm flipH="1">
            <a:off x="5551488" y="5791200"/>
            <a:ext cx="46037" cy="333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48" name="Line 805"/>
          <p:cNvSpPr>
            <a:spLocks noChangeShapeType="1"/>
          </p:cNvSpPr>
          <p:nvPr/>
        </p:nvSpPr>
        <p:spPr bwMode="auto">
          <a:xfrm flipV="1">
            <a:off x="5597525" y="5903913"/>
            <a:ext cx="39688" cy="285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49" name="Freeform 806"/>
          <p:cNvSpPr>
            <a:spLocks/>
          </p:cNvSpPr>
          <p:nvPr/>
        </p:nvSpPr>
        <p:spPr bwMode="auto">
          <a:xfrm>
            <a:off x="5324475" y="6022975"/>
            <a:ext cx="284163" cy="49213"/>
          </a:xfrm>
          <a:custGeom>
            <a:avLst/>
            <a:gdLst>
              <a:gd name="T0" fmla="*/ 2147483646 w 538"/>
              <a:gd name="T1" fmla="*/ 2147483646 h 93"/>
              <a:gd name="T2" fmla="*/ 2147483646 w 538"/>
              <a:gd name="T3" fmla="*/ 2147483646 h 93"/>
              <a:gd name="T4" fmla="*/ 0 w 538"/>
              <a:gd name="T5" fmla="*/ 0 h 9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38" h="93">
                <a:moveTo>
                  <a:pt x="538" y="73"/>
                </a:moveTo>
                <a:lnTo>
                  <a:pt x="247" y="93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50" name="Freeform 807"/>
          <p:cNvSpPr>
            <a:spLocks/>
          </p:cNvSpPr>
          <p:nvPr/>
        </p:nvSpPr>
        <p:spPr bwMode="auto">
          <a:xfrm>
            <a:off x="5335588" y="5964238"/>
            <a:ext cx="157162" cy="90487"/>
          </a:xfrm>
          <a:custGeom>
            <a:avLst/>
            <a:gdLst>
              <a:gd name="T0" fmla="*/ 0 w 299"/>
              <a:gd name="T1" fmla="*/ 2147483646 h 170"/>
              <a:gd name="T2" fmla="*/ 2147483646 w 299"/>
              <a:gd name="T3" fmla="*/ 2147483646 h 170"/>
              <a:gd name="T4" fmla="*/ 2147483646 w 299"/>
              <a:gd name="T5" fmla="*/ 2147483646 h 170"/>
              <a:gd name="T6" fmla="*/ 2147483646 w 299"/>
              <a:gd name="T7" fmla="*/ 0 h 1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9" h="170">
                <a:moveTo>
                  <a:pt x="0" y="92"/>
                </a:moveTo>
                <a:lnTo>
                  <a:pt x="211" y="170"/>
                </a:lnTo>
                <a:lnTo>
                  <a:pt x="299" y="107"/>
                </a:lnTo>
                <a:lnTo>
                  <a:pt x="239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51" name="Line 808"/>
          <p:cNvSpPr>
            <a:spLocks noChangeShapeType="1"/>
          </p:cNvSpPr>
          <p:nvPr/>
        </p:nvSpPr>
        <p:spPr bwMode="auto">
          <a:xfrm flipH="1">
            <a:off x="5421313" y="5976938"/>
            <a:ext cx="46037" cy="317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52" name="Freeform 809"/>
          <p:cNvSpPr>
            <a:spLocks/>
          </p:cNvSpPr>
          <p:nvPr/>
        </p:nvSpPr>
        <p:spPr bwMode="auto">
          <a:xfrm>
            <a:off x="5440363" y="6011863"/>
            <a:ext cx="47625" cy="31750"/>
          </a:xfrm>
          <a:custGeom>
            <a:avLst/>
            <a:gdLst>
              <a:gd name="T0" fmla="*/ 0 w 88"/>
              <a:gd name="T1" fmla="*/ 2147483646 h 62"/>
              <a:gd name="T2" fmla="*/ 2147483646 w 88"/>
              <a:gd name="T3" fmla="*/ 2147483646 h 62"/>
              <a:gd name="T4" fmla="*/ 2147483646 w 88"/>
              <a:gd name="T5" fmla="*/ 2147483646 h 62"/>
              <a:gd name="T6" fmla="*/ 2147483646 w 88"/>
              <a:gd name="T7" fmla="*/ 0 h 6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8" h="62">
                <a:moveTo>
                  <a:pt x="0" y="62"/>
                </a:moveTo>
                <a:lnTo>
                  <a:pt x="70" y="13"/>
                </a:lnTo>
                <a:lnTo>
                  <a:pt x="77" y="6"/>
                </a:lnTo>
                <a:lnTo>
                  <a:pt x="88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53" name="Freeform 810"/>
          <p:cNvSpPr>
            <a:spLocks/>
          </p:cNvSpPr>
          <p:nvPr/>
        </p:nvSpPr>
        <p:spPr bwMode="auto">
          <a:xfrm>
            <a:off x="5457825" y="6021388"/>
            <a:ext cx="52388" cy="39687"/>
          </a:xfrm>
          <a:custGeom>
            <a:avLst/>
            <a:gdLst>
              <a:gd name="T0" fmla="*/ 2147483646 w 98"/>
              <a:gd name="T1" fmla="*/ 0 h 76"/>
              <a:gd name="T2" fmla="*/ 2147483646 w 98"/>
              <a:gd name="T3" fmla="*/ 2147483646 h 76"/>
              <a:gd name="T4" fmla="*/ 2147483646 w 98"/>
              <a:gd name="T5" fmla="*/ 2147483646 h 76"/>
              <a:gd name="T6" fmla="*/ 0 w 98"/>
              <a:gd name="T7" fmla="*/ 2147483646 h 7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8" h="76">
                <a:moveTo>
                  <a:pt x="86" y="0"/>
                </a:moveTo>
                <a:lnTo>
                  <a:pt x="98" y="5"/>
                </a:lnTo>
                <a:lnTo>
                  <a:pt x="98" y="6"/>
                </a:lnTo>
                <a:lnTo>
                  <a:pt x="0" y="7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54" name="Line 811"/>
          <p:cNvSpPr>
            <a:spLocks noChangeShapeType="1"/>
          </p:cNvSpPr>
          <p:nvPr/>
        </p:nvSpPr>
        <p:spPr bwMode="auto">
          <a:xfrm>
            <a:off x="5451475" y="6057900"/>
            <a:ext cx="3175" cy="158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55" name="Line 812"/>
          <p:cNvSpPr>
            <a:spLocks noChangeShapeType="1"/>
          </p:cNvSpPr>
          <p:nvPr/>
        </p:nvSpPr>
        <p:spPr bwMode="auto">
          <a:xfrm>
            <a:off x="5449888" y="6038850"/>
            <a:ext cx="19050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56" name="Line 813"/>
          <p:cNvSpPr>
            <a:spLocks noChangeShapeType="1"/>
          </p:cNvSpPr>
          <p:nvPr/>
        </p:nvSpPr>
        <p:spPr bwMode="auto">
          <a:xfrm flipH="1">
            <a:off x="5492750" y="6038850"/>
            <a:ext cx="1588" cy="190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57" name="Freeform 814"/>
          <p:cNvSpPr>
            <a:spLocks/>
          </p:cNvSpPr>
          <p:nvPr/>
        </p:nvSpPr>
        <p:spPr bwMode="auto">
          <a:xfrm>
            <a:off x="5503863" y="6035675"/>
            <a:ext cx="76200" cy="22225"/>
          </a:xfrm>
          <a:custGeom>
            <a:avLst/>
            <a:gdLst>
              <a:gd name="T0" fmla="*/ 0 w 146"/>
              <a:gd name="T1" fmla="*/ 2147483646 h 42"/>
              <a:gd name="T2" fmla="*/ 2147483646 w 146"/>
              <a:gd name="T3" fmla="*/ 0 h 42"/>
              <a:gd name="T4" fmla="*/ 2147483646 w 146"/>
              <a:gd name="T5" fmla="*/ 0 h 42"/>
              <a:gd name="T6" fmla="*/ 2147483646 w 146"/>
              <a:gd name="T7" fmla="*/ 2147483646 h 4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6" h="42">
                <a:moveTo>
                  <a:pt x="0" y="42"/>
                </a:moveTo>
                <a:lnTo>
                  <a:pt x="3" y="0"/>
                </a:lnTo>
                <a:lnTo>
                  <a:pt x="66" y="0"/>
                </a:lnTo>
                <a:lnTo>
                  <a:pt x="146" y="3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58" name="Line 815"/>
          <p:cNvSpPr>
            <a:spLocks noChangeShapeType="1"/>
          </p:cNvSpPr>
          <p:nvPr/>
        </p:nvSpPr>
        <p:spPr bwMode="auto">
          <a:xfrm flipH="1">
            <a:off x="2663825" y="6062663"/>
            <a:ext cx="801688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59" name="Freeform 816"/>
          <p:cNvSpPr>
            <a:spLocks/>
          </p:cNvSpPr>
          <p:nvPr/>
        </p:nvSpPr>
        <p:spPr bwMode="auto">
          <a:xfrm>
            <a:off x="2690813" y="5973763"/>
            <a:ext cx="30162" cy="4762"/>
          </a:xfrm>
          <a:custGeom>
            <a:avLst/>
            <a:gdLst>
              <a:gd name="T0" fmla="*/ 0 w 55"/>
              <a:gd name="T1" fmla="*/ 0 h 11"/>
              <a:gd name="T2" fmla="*/ 2147483646 w 55"/>
              <a:gd name="T3" fmla="*/ 2147483646 h 11"/>
              <a:gd name="T4" fmla="*/ 2147483646 w 55"/>
              <a:gd name="T5" fmla="*/ 2147483646 h 11"/>
              <a:gd name="T6" fmla="*/ 2147483646 w 55"/>
              <a:gd name="T7" fmla="*/ 2147483646 h 1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5" h="11">
                <a:moveTo>
                  <a:pt x="0" y="0"/>
                </a:moveTo>
                <a:lnTo>
                  <a:pt x="17" y="8"/>
                </a:lnTo>
                <a:lnTo>
                  <a:pt x="36" y="11"/>
                </a:lnTo>
                <a:lnTo>
                  <a:pt x="55" y="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60" name="Freeform 817"/>
          <p:cNvSpPr>
            <a:spLocks/>
          </p:cNvSpPr>
          <p:nvPr/>
        </p:nvSpPr>
        <p:spPr bwMode="auto">
          <a:xfrm>
            <a:off x="2695575" y="5937250"/>
            <a:ext cx="31750" cy="28575"/>
          </a:xfrm>
          <a:custGeom>
            <a:avLst/>
            <a:gdLst>
              <a:gd name="T0" fmla="*/ 2147483646 w 60"/>
              <a:gd name="T1" fmla="*/ 2147483646 h 53"/>
              <a:gd name="T2" fmla="*/ 2147483646 w 60"/>
              <a:gd name="T3" fmla="*/ 2147483646 h 53"/>
              <a:gd name="T4" fmla="*/ 2147483646 w 60"/>
              <a:gd name="T5" fmla="*/ 2147483646 h 53"/>
              <a:gd name="T6" fmla="*/ 2147483646 w 60"/>
              <a:gd name="T7" fmla="*/ 2147483646 h 53"/>
              <a:gd name="T8" fmla="*/ 2147483646 w 60"/>
              <a:gd name="T9" fmla="*/ 2147483646 h 53"/>
              <a:gd name="T10" fmla="*/ 2147483646 w 60"/>
              <a:gd name="T11" fmla="*/ 2147483646 h 53"/>
              <a:gd name="T12" fmla="*/ 2147483646 w 60"/>
              <a:gd name="T13" fmla="*/ 2147483646 h 53"/>
              <a:gd name="T14" fmla="*/ 2147483646 w 60"/>
              <a:gd name="T15" fmla="*/ 0 h 53"/>
              <a:gd name="T16" fmla="*/ 2147483646 w 60"/>
              <a:gd name="T17" fmla="*/ 2147483646 h 53"/>
              <a:gd name="T18" fmla="*/ 2147483646 w 60"/>
              <a:gd name="T19" fmla="*/ 2147483646 h 53"/>
              <a:gd name="T20" fmla="*/ 2147483646 w 60"/>
              <a:gd name="T21" fmla="*/ 2147483646 h 53"/>
              <a:gd name="T22" fmla="*/ 0 w 60"/>
              <a:gd name="T23" fmla="*/ 2147483646 h 53"/>
              <a:gd name="T24" fmla="*/ 2147483646 w 60"/>
              <a:gd name="T25" fmla="*/ 2147483646 h 53"/>
              <a:gd name="T26" fmla="*/ 2147483646 w 60"/>
              <a:gd name="T27" fmla="*/ 2147483646 h 53"/>
              <a:gd name="T28" fmla="*/ 2147483646 w 60"/>
              <a:gd name="T29" fmla="*/ 2147483646 h 53"/>
              <a:gd name="T30" fmla="*/ 2147483646 w 60"/>
              <a:gd name="T31" fmla="*/ 2147483646 h 53"/>
              <a:gd name="T32" fmla="*/ 2147483646 w 60"/>
              <a:gd name="T33" fmla="*/ 2147483646 h 5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0" h="53">
                <a:moveTo>
                  <a:pt x="41" y="50"/>
                </a:moveTo>
                <a:lnTo>
                  <a:pt x="52" y="44"/>
                </a:lnTo>
                <a:lnTo>
                  <a:pt x="59" y="36"/>
                </a:lnTo>
                <a:lnTo>
                  <a:pt x="60" y="27"/>
                </a:lnTo>
                <a:lnTo>
                  <a:pt x="59" y="16"/>
                </a:lnTo>
                <a:lnTo>
                  <a:pt x="52" y="7"/>
                </a:lnTo>
                <a:lnTo>
                  <a:pt x="41" y="2"/>
                </a:lnTo>
                <a:lnTo>
                  <a:pt x="30" y="0"/>
                </a:lnTo>
                <a:lnTo>
                  <a:pt x="18" y="2"/>
                </a:lnTo>
                <a:lnTo>
                  <a:pt x="10" y="7"/>
                </a:lnTo>
                <a:lnTo>
                  <a:pt x="3" y="16"/>
                </a:lnTo>
                <a:lnTo>
                  <a:pt x="0" y="27"/>
                </a:lnTo>
                <a:lnTo>
                  <a:pt x="3" y="36"/>
                </a:lnTo>
                <a:lnTo>
                  <a:pt x="10" y="44"/>
                </a:lnTo>
                <a:lnTo>
                  <a:pt x="18" y="50"/>
                </a:lnTo>
                <a:lnTo>
                  <a:pt x="30" y="53"/>
                </a:lnTo>
                <a:lnTo>
                  <a:pt x="41" y="5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61" name="Freeform 818"/>
          <p:cNvSpPr>
            <a:spLocks/>
          </p:cNvSpPr>
          <p:nvPr/>
        </p:nvSpPr>
        <p:spPr bwMode="auto">
          <a:xfrm>
            <a:off x="2681288" y="5922963"/>
            <a:ext cx="63500" cy="50800"/>
          </a:xfrm>
          <a:custGeom>
            <a:avLst/>
            <a:gdLst>
              <a:gd name="T0" fmla="*/ 2147483646 w 121"/>
              <a:gd name="T1" fmla="*/ 2147483646 h 94"/>
              <a:gd name="T2" fmla="*/ 2147483646 w 121"/>
              <a:gd name="T3" fmla="*/ 2147483646 h 94"/>
              <a:gd name="T4" fmla="*/ 2147483646 w 121"/>
              <a:gd name="T5" fmla="*/ 2147483646 h 94"/>
              <a:gd name="T6" fmla="*/ 2147483646 w 121"/>
              <a:gd name="T7" fmla="*/ 2147483646 h 94"/>
              <a:gd name="T8" fmla="*/ 2147483646 w 121"/>
              <a:gd name="T9" fmla="*/ 2147483646 h 94"/>
              <a:gd name="T10" fmla="*/ 2147483646 w 121"/>
              <a:gd name="T11" fmla="*/ 2147483646 h 94"/>
              <a:gd name="T12" fmla="*/ 2147483646 w 121"/>
              <a:gd name="T13" fmla="*/ 2147483646 h 94"/>
              <a:gd name="T14" fmla="*/ 2147483646 w 121"/>
              <a:gd name="T15" fmla="*/ 0 h 94"/>
              <a:gd name="T16" fmla="*/ 2147483646 w 121"/>
              <a:gd name="T17" fmla="*/ 2147483646 h 94"/>
              <a:gd name="T18" fmla="*/ 2147483646 w 121"/>
              <a:gd name="T19" fmla="*/ 2147483646 h 94"/>
              <a:gd name="T20" fmla="*/ 2147483646 w 121"/>
              <a:gd name="T21" fmla="*/ 2147483646 h 94"/>
              <a:gd name="T22" fmla="*/ 2147483646 w 121"/>
              <a:gd name="T23" fmla="*/ 2147483646 h 94"/>
              <a:gd name="T24" fmla="*/ 0 w 121"/>
              <a:gd name="T25" fmla="*/ 2147483646 h 94"/>
              <a:gd name="T26" fmla="*/ 2147483646 w 121"/>
              <a:gd name="T27" fmla="*/ 2147483646 h 94"/>
              <a:gd name="T28" fmla="*/ 2147483646 w 121"/>
              <a:gd name="T29" fmla="*/ 2147483646 h 94"/>
              <a:gd name="T30" fmla="*/ 2147483646 w 121"/>
              <a:gd name="T31" fmla="*/ 2147483646 h 9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21" h="94">
                <a:moveTo>
                  <a:pt x="105" y="88"/>
                </a:moveTo>
                <a:lnTo>
                  <a:pt x="115" y="75"/>
                </a:lnTo>
                <a:lnTo>
                  <a:pt x="121" y="57"/>
                </a:lnTo>
                <a:lnTo>
                  <a:pt x="119" y="42"/>
                </a:lnTo>
                <a:lnTo>
                  <a:pt x="112" y="27"/>
                </a:lnTo>
                <a:lnTo>
                  <a:pt x="99" y="13"/>
                </a:lnTo>
                <a:lnTo>
                  <a:pt x="83" y="5"/>
                </a:lnTo>
                <a:lnTo>
                  <a:pt x="63" y="0"/>
                </a:lnTo>
                <a:lnTo>
                  <a:pt x="45" y="3"/>
                </a:lnTo>
                <a:lnTo>
                  <a:pt x="27" y="9"/>
                </a:lnTo>
                <a:lnTo>
                  <a:pt x="12" y="18"/>
                </a:lnTo>
                <a:lnTo>
                  <a:pt x="3" y="32"/>
                </a:lnTo>
                <a:lnTo>
                  <a:pt x="0" y="50"/>
                </a:lnTo>
                <a:lnTo>
                  <a:pt x="2" y="66"/>
                </a:lnTo>
                <a:lnTo>
                  <a:pt x="8" y="81"/>
                </a:lnTo>
                <a:lnTo>
                  <a:pt x="20" y="9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62" name="Freeform 819"/>
          <p:cNvSpPr>
            <a:spLocks/>
          </p:cNvSpPr>
          <p:nvPr/>
        </p:nvSpPr>
        <p:spPr bwMode="auto">
          <a:xfrm>
            <a:off x="2784475" y="5976938"/>
            <a:ext cx="23813" cy="23812"/>
          </a:xfrm>
          <a:custGeom>
            <a:avLst/>
            <a:gdLst>
              <a:gd name="T0" fmla="*/ 0 w 46"/>
              <a:gd name="T1" fmla="*/ 0 h 47"/>
              <a:gd name="T2" fmla="*/ 2147483646 w 46"/>
              <a:gd name="T3" fmla="*/ 2147483646 h 47"/>
              <a:gd name="T4" fmla="*/ 2147483646 w 46"/>
              <a:gd name="T5" fmla="*/ 2147483646 h 4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6" h="47">
                <a:moveTo>
                  <a:pt x="0" y="0"/>
                </a:moveTo>
                <a:lnTo>
                  <a:pt x="22" y="26"/>
                </a:lnTo>
                <a:lnTo>
                  <a:pt x="46" y="4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63" name="Freeform 820"/>
          <p:cNvSpPr>
            <a:spLocks/>
          </p:cNvSpPr>
          <p:nvPr/>
        </p:nvSpPr>
        <p:spPr bwMode="auto">
          <a:xfrm>
            <a:off x="2808288" y="5868988"/>
            <a:ext cx="144462" cy="96837"/>
          </a:xfrm>
          <a:custGeom>
            <a:avLst/>
            <a:gdLst>
              <a:gd name="T0" fmla="*/ 0 w 273"/>
              <a:gd name="T1" fmla="*/ 2147483646 h 184"/>
              <a:gd name="T2" fmla="*/ 2147483646 w 273"/>
              <a:gd name="T3" fmla="*/ 2147483646 h 184"/>
              <a:gd name="T4" fmla="*/ 2147483646 w 273"/>
              <a:gd name="T5" fmla="*/ 2147483646 h 184"/>
              <a:gd name="T6" fmla="*/ 2147483646 w 273"/>
              <a:gd name="T7" fmla="*/ 2147483646 h 184"/>
              <a:gd name="T8" fmla="*/ 2147483646 w 273"/>
              <a:gd name="T9" fmla="*/ 2147483646 h 184"/>
              <a:gd name="T10" fmla="*/ 2147483646 w 273"/>
              <a:gd name="T11" fmla="*/ 2147483646 h 184"/>
              <a:gd name="T12" fmla="*/ 2147483646 w 273"/>
              <a:gd name="T13" fmla="*/ 2147483646 h 184"/>
              <a:gd name="T14" fmla="*/ 2147483646 w 273"/>
              <a:gd name="T15" fmla="*/ 2147483646 h 184"/>
              <a:gd name="T16" fmla="*/ 2147483646 w 273"/>
              <a:gd name="T17" fmla="*/ 2147483646 h 184"/>
              <a:gd name="T18" fmla="*/ 2147483646 w 273"/>
              <a:gd name="T19" fmla="*/ 0 h 184"/>
              <a:gd name="T20" fmla="*/ 2147483646 w 273"/>
              <a:gd name="T21" fmla="*/ 0 h 184"/>
              <a:gd name="T22" fmla="*/ 2147483646 w 273"/>
              <a:gd name="T23" fmla="*/ 2147483646 h 184"/>
              <a:gd name="T24" fmla="*/ 2147483646 w 273"/>
              <a:gd name="T25" fmla="*/ 2147483646 h 184"/>
              <a:gd name="T26" fmla="*/ 2147483646 w 273"/>
              <a:gd name="T27" fmla="*/ 2147483646 h 184"/>
              <a:gd name="T28" fmla="*/ 2147483646 w 273"/>
              <a:gd name="T29" fmla="*/ 2147483646 h 184"/>
              <a:gd name="T30" fmla="*/ 2147483646 w 273"/>
              <a:gd name="T31" fmla="*/ 2147483646 h 184"/>
              <a:gd name="T32" fmla="*/ 2147483646 w 273"/>
              <a:gd name="T33" fmla="*/ 2147483646 h 184"/>
              <a:gd name="T34" fmla="*/ 2147483646 w 273"/>
              <a:gd name="T35" fmla="*/ 2147483646 h 184"/>
              <a:gd name="T36" fmla="*/ 2147483646 w 273"/>
              <a:gd name="T37" fmla="*/ 2147483646 h 184"/>
              <a:gd name="T38" fmla="*/ 2147483646 w 273"/>
              <a:gd name="T39" fmla="*/ 2147483646 h 184"/>
              <a:gd name="T40" fmla="*/ 2147483646 w 273"/>
              <a:gd name="T41" fmla="*/ 2147483646 h 184"/>
              <a:gd name="T42" fmla="*/ 2147483646 w 273"/>
              <a:gd name="T43" fmla="*/ 2147483646 h 184"/>
              <a:gd name="T44" fmla="*/ 2147483646 w 273"/>
              <a:gd name="T45" fmla="*/ 2147483646 h 184"/>
              <a:gd name="T46" fmla="*/ 2147483646 w 273"/>
              <a:gd name="T47" fmla="*/ 2147483646 h 184"/>
              <a:gd name="T48" fmla="*/ 2147483646 w 273"/>
              <a:gd name="T49" fmla="*/ 2147483646 h 184"/>
              <a:gd name="T50" fmla="*/ 2147483646 w 273"/>
              <a:gd name="T51" fmla="*/ 2147483646 h 184"/>
              <a:gd name="T52" fmla="*/ 2147483646 w 273"/>
              <a:gd name="T53" fmla="*/ 2147483646 h 184"/>
              <a:gd name="T54" fmla="*/ 2147483646 w 273"/>
              <a:gd name="T55" fmla="*/ 2147483646 h 184"/>
              <a:gd name="T56" fmla="*/ 2147483646 w 273"/>
              <a:gd name="T57" fmla="*/ 2147483646 h 184"/>
              <a:gd name="T58" fmla="*/ 2147483646 w 273"/>
              <a:gd name="T59" fmla="*/ 2147483646 h 184"/>
              <a:gd name="T60" fmla="*/ 2147483646 w 273"/>
              <a:gd name="T61" fmla="*/ 2147483646 h 184"/>
              <a:gd name="T62" fmla="*/ 2147483646 w 273"/>
              <a:gd name="T63" fmla="*/ 2147483646 h 184"/>
              <a:gd name="T64" fmla="*/ 2147483646 w 273"/>
              <a:gd name="T65" fmla="*/ 2147483646 h 184"/>
              <a:gd name="T66" fmla="*/ 2147483646 w 273"/>
              <a:gd name="T67" fmla="*/ 2147483646 h 184"/>
              <a:gd name="T68" fmla="*/ 2147483646 w 273"/>
              <a:gd name="T69" fmla="*/ 2147483646 h 18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73" h="184">
                <a:moveTo>
                  <a:pt x="0" y="184"/>
                </a:moveTo>
                <a:lnTo>
                  <a:pt x="37" y="143"/>
                </a:lnTo>
                <a:lnTo>
                  <a:pt x="32" y="120"/>
                </a:lnTo>
                <a:lnTo>
                  <a:pt x="30" y="96"/>
                </a:lnTo>
                <a:lnTo>
                  <a:pt x="36" y="72"/>
                </a:lnTo>
                <a:lnTo>
                  <a:pt x="48" y="52"/>
                </a:lnTo>
                <a:lnTo>
                  <a:pt x="64" y="32"/>
                </a:lnTo>
                <a:lnTo>
                  <a:pt x="85" y="17"/>
                </a:lnTo>
                <a:lnTo>
                  <a:pt x="109" y="6"/>
                </a:lnTo>
                <a:lnTo>
                  <a:pt x="137" y="0"/>
                </a:lnTo>
                <a:lnTo>
                  <a:pt x="163" y="0"/>
                </a:lnTo>
                <a:lnTo>
                  <a:pt x="190" y="6"/>
                </a:lnTo>
                <a:lnTo>
                  <a:pt x="215" y="15"/>
                </a:lnTo>
                <a:lnTo>
                  <a:pt x="235" y="30"/>
                </a:lnTo>
                <a:lnTo>
                  <a:pt x="255" y="47"/>
                </a:lnTo>
                <a:lnTo>
                  <a:pt x="267" y="69"/>
                </a:lnTo>
                <a:lnTo>
                  <a:pt x="273" y="91"/>
                </a:lnTo>
                <a:lnTo>
                  <a:pt x="273" y="115"/>
                </a:lnTo>
                <a:lnTo>
                  <a:pt x="267" y="139"/>
                </a:lnTo>
                <a:lnTo>
                  <a:pt x="255" y="160"/>
                </a:lnTo>
                <a:lnTo>
                  <a:pt x="234" y="139"/>
                </a:lnTo>
                <a:lnTo>
                  <a:pt x="241" y="118"/>
                </a:lnTo>
                <a:lnTo>
                  <a:pt x="243" y="97"/>
                </a:lnTo>
                <a:lnTo>
                  <a:pt x="237" y="77"/>
                </a:lnTo>
                <a:lnTo>
                  <a:pt x="225" y="59"/>
                </a:lnTo>
                <a:lnTo>
                  <a:pt x="208" y="43"/>
                </a:lnTo>
                <a:lnTo>
                  <a:pt x="189" y="32"/>
                </a:lnTo>
                <a:lnTo>
                  <a:pt x="163" y="27"/>
                </a:lnTo>
                <a:lnTo>
                  <a:pt x="139" y="27"/>
                </a:lnTo>
                <a:lnTo>
                  <a:pt x="115" y="32"/>
                </a:lnTo>
                <a:lnTo>
                  <a:pt x="95" y="43"/>
                </a:lnTo>
                <a:lnTo>
                  <a:pt x="79" y="59"/>
                </a:lnTo>
                <a:lnTo>
                  <a:pt x="67" y="77"/>
                </a:lnTo>
                <a:lnTo>
                  <a:pt x="60" y="97"/>
                </a:lnTo>
                <a:lnTo>
                  <a:pt x="62" y="11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64" name="Freeform 821"/>
          <p:cNvSpPr>
            <a:spLocks/>
          </p:cNvSpPr>
          <p:nvPr/>
        </p:nvSpPr>
        <p:spPr bwMode="auto">
          <a:xfrm>
            <a:off x="2847975" y="5889625"/>
            <a:ext cx="84138" cy="52388"/>
          </a:xfrm>
          <a:custGeom>
            <a:avLst/>
            <a:gdLst>
              <a:gd name="T0" fmla="*/ 0 w 160"/>
              <a:gd name="T1" fmla="*/ 2147483646 h 100"/>
              <a:gd name="T2" fmla="*/ 2147483646 w 160"/>
              <a:gd name="T3" fmla="*/ 2147483646 h 100"/>
              <a:gd name="T4" fmla="*/ 2147483646 w 160"/>
              <a:gd name="T5" fmla="*/ 2147483646 h 100"/>
              <a:gd name="T6" fmla="*/ 2147483646 w 160"/>
              <a:gd name="T7" fmla="*/ 2147483646 h 100"/>
              <a:gd name="T8" fmla="*/ 2147483646 w 160"/>
              <a:gd name="T9" fmla="*/ 2147483646 h 100"/>
              <a:gd name="T10" fmla="*/ 2147483646 w 160"/>
              <a:gd name="T11" fmla="*/ 2147483646 h 100"/>
              <a:gd name="T12" fmla="*/ 2147483646 w 160"/>
              <a:gd name="T13" fmla="*/ 0 h 100"/>
              <a:gd name="T14" fmla="*/ 2147483646 w 160"/>
              <a:gd name="T15" fmla="*/ 2147483646 h 100"/>
              <a:gd name="T16" fmla="*/ 2147483646 w 160"/>
              <a:gd name="T17" fmla="*/ 2147483646 h 100"/>
              <a:gd name="T18" fmla="*/ 2147483646 w 160"/>
              <a:gd name="T19" fmla="*/ 2147483646 h 100"/>
              <a:gd name="T20" fmla="*/ 2147483646 w 160"/>
              <a:gd name="T21" fmla="*/ 2147483646 h 100"/>
              <a:gd name="T22" fmla="*/ 2147483646 w 160"/>
              <a:gd name="T23" fmla="*/ 2147483646 h 100"/>
              <a:gd name="T24" fmla="*/ 2147483646 w 160"/>
              <a:gd name="T25" fmla="*/ 2147483646 h 100"/>
              <a:gd name="T26" fmla="*/ 2147483646 w 160"/>
              <a:gd name="T27" fmla="*/ 2147483646 h 100"/>
              <a:gd name="T28" fmla="*/ 2147483646 w 160"/>
              <a:gd name="T29" fmla="*/ 2147483646 h 10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60" h="100">
                <a:moveTo>
                  <a:pt x="0" y="65"/>
                </a:moveTo>
                <a:lnTo>
                  <a:pt x="5" y="49"/>
                </a:lnTo>
                <a:lnTo>
                  <a:pt x="12" y="32"/>
                </a:lnTo>
                <a:lnTo>
                  <a:pt x="26" y="18"/>
                </a:lnTo>
                <a:lnTo>
                  <a:pt x="41" y="8"/>
                </a:lnTo>
                <a:lnTo>
                  <a:pt x="61" y="1"/>
                </a:lnTo>
                <a:lnTo>
                  <a:pt x="81" y="0"/>
                </a:lnTo>
                <a:lnTo>
                  <a:pt x="101" y="3"/>
                </a:lnTo>
                <a:lnTo>
                  <a:pt x="121" y="12"/>
                </a:lnTo>
                <a:lnTo>
                  <a:pt x="134" y="23"/>
                </a:lnTo>
                <a:lnTo>
                  <a:pt x="146" y="38"/>
                </a:lnTo>
                <a:lnTo>
                  <a:pt x="153" y="55"/>
                </a:lnTo>
                <a:lnTo>
                  <a:pt x="154" y="71"/>
                </a:lnTo>
                <a:lnTo>
                  <a:pt x="148" y="90"/>
                </a:lnTo>
                <a:lnTo>
                  <a:pt x="160" y="10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65" name="Freeform 822"/>
          <p:cNvSpPr>
            <a:spLocks/>
          </p:cNvSpPr>
          <p:nvPr/>
        </p:nvSpPr>
        <p:spPr bwMode="auto">
          <a:xfrm>
            <a:off x="2868613" y="5907088"/>
            <a:ext cx="39687" cy="33337"/>
          </a:xfrm>
          <a:custGeom>
            <a:avLst/>
            <a:gdLst>
              <a:gd name="T0" fmla="*/ 2147483646 w 76"/>
              <a:gd name="T1" fmla="*/ 2147483646 h 64"/>
              <a:gd name="T2" fmla="*/ 2147483646 w 76"/>
              <a:gd name="T3" fmla="*/ 2147483646 h 64"/>
              <a:gd name="T4" fmla="*/ 2147483646 w 76"/>
              <a:gd name="T5" fmla="*/ 2147483646 h 64"/>
              <a:gd name="T6" fmla="*/ 2147483646 w 76"/>
              <a:gd name="T7" fmla="*/ 2147483646 h 64"/>
              <a:gd name="T8" fmla="*/ 2147483646 w 76"/>
              <a:gd name="T9" fmla="*/ 2147483646 h 64"/>
              <a:gd name="T10" fmla="*/ 2147483646 w 76"/>
              <a:gd name="T11" fmla="*/ 2147483646 h 64"/>
              <a:gd name="T12" fmla="*/ 2147483646 w 76"/>
              <a:gd name="T13" fmla="*/ 0 h 64"/>
              <a:gd name="T14" fmla="*/ 2147483646 w 76"/>
              <a:gd name="T15" fmla="*/ 0 h 64"/>
              <a:gd name="T16" fmla="*/ 2147483646 w 76"/>
              <a:gd name="T17" fmla="*/ 2147483646 h 64"/>
              <a:gd name="T18" fmla="*/ 2147483646 w 76"/>
              <a:gd name="T19" fmla="*/ 2147483646 h 64"/>
              <a:gd name="T20" fmla="*/ 0 w 76"/>
              <a:gd name="T21" fmla="*/ 2147483646 h 64"/>
              <a:gd name="T22" fmla="*/ 2147483646 w 76"/>
              <a:gd name="T23" fmla="*/ 2147483646 h 64"/>
              <a:gd name="T24" fmla="*/ 2147483646 w 76"/>
              <a:gd name="T25" fmla="*/ 2147483646 h 64"/>
              <a:gd name="T26" fmla="*/ 2147483646 w 76"/>
              <a:gd name="T27" fmla="*/ 2147483646 h 64"/>
              <a:gd name="T28" fmla="*/ 2147483646 w 76"/>
              <a:gd name="T29" fmla="*/ 2147483646 h 64"/>
              <a:gd name="T30" fmla="*/ 2147483646 w 76"/>
              <a:gd name="T31" fmla="*/ 2147483646 h 64"/>
              <a:gd name="T32" fmla="*/ 2147483646 w 76"/>
              <a:gd name="T33" fmla="*/ 2147483646 h 6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76" h="64">
                <a:moveTo>
                  <a:pt x="61" y="59"/>
                </a:moveTo>
                <a:lnTo>
                  <a:pt x="70" y="49"/>
                </a:lnTo>
                <a:lnTo>
                  <a:pt x="76" y="37"/>
                </a:lnTo>
                <a:lnTo>
                  <a:pt x="75" y="23"/>
                </a:lnTo>
                <a:lnTo>
                  <a:pt x="67" y="12"/>
                </a:lnTo>
                <a:lnTo>
                  <a:pt x="55" y="4"/>
                </a:lnTo>
                <a:lnTo>
                  <a:pt x="41" y="0"/>
                </a:lnTo>
                <a:lnTo>
                  <a:pt x="27" y="0"/>
                </a:lnTo>
                <a:lnTo>
                  <a:pt x="14" y="6"/>
                </a:lnTo>
                <a:lnTo>
                  <a:pt x="4" y="16"/>
                </a:lnTo>
                <a:lnTo>
                  <a:pt x="0" y="29"/>
                </a:lnTo>
                <a:lnTo>
                  <a:pt x="1" y="41"/>
                </a:lnTo>
                <a:lnTo>
                  <a:pt x="8" y="51"/>
                </a:lnTo>
                <a:lnTo>
                  <a:pt x="19" y="61"/>
                </a:lnTo>
                <a:lnTo>
                  <a:pt x="33" y="64"/>
                </a:lnTo>
                <a:lnTo>
                  <a:pt x="48" y="64"/>
                </a:lnTo>
                <a:lnTo>
                  <a:pt x="61" y="59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66" name="Freeform 823"/>
          <p:cNvSpPr>
            <a:spLocks/>
          </p:cNvSpPr>
          <p:nvPr/>
        </p:nvSpPr>
        <p:spPr bwMode="auto">
          <a:xfrm>
            <a:off x="2881313" y="5916613"/>
            <a:ext cx="15875" cy="14287"/>
          </a:xfrm>
          <a:custGeom>
            <a:avLst/>
            <a:gdLst>
              <a:gd name="T0" fmla="*/ 2147483646 w 30"/>
              <a:gd name="T1" fmla="*/ 2147483646 h 27"/>
              <a:gd name="T2" fmla="*/ 2147483646 w 30"/>
              <a:gd name="T3" fmla="*/ 2147483646 h 27"/>
              <a:gd name="T4" fmla="*/ 2147483646 w 30"/>
              <a:gd name="T5" fmla="*/ 2147483646 h 27"/>
              <a:gd name="T6" fmla="*/ 2147483646 w 30"/>
              <a:gd name="T7" fmla="*/ 2147483646 h 27"/>
              <a:gd name="T8" fmla="*/ 2147483646 w 30"/>
              <a:gd name="T9" fmla="*/ 0 h 27"/>
              <a:gd name="T10" fmla="*/ 2147483646 w 30"/>
              <a:gd name="T11" fmla="*/ 2147483646 h 27"/>
              <a:gd name="T12" fmla="*/ 2147483646 w 30"/>
              <a:gd name="T13" fmla="*/ 2147483646 h 27"/>
              <a:gd name="T14" fmla="*/ 0 w 30"/>
              <a:gd name="T15" fmla="*/ 2147483646 h 27"/>
              <a:gd name="T16" fmla="*/ 2147483646 w 30"/>
              <a:gd name="T17" fmla="*/ 2147483646 h 27"/>
              <a:gd name="T18" fmla="*/ 2147483646 w 30"/>
              <a:gd name="T19" fmla="*/ 2147483646 h 27"/>
              <a:gd name="T20" fmla="*/ 2147483646 w 30"/>
              <a:gd name="T21" fmla="*/ 2147483646 h 27"/>
              <a:gd name="T22" fmla="*/ 2147483646 w 30"/>
              <a:gd name="T23" fmla="*/ 2147483646 h 27"/>
              <a:gd name="T24" fmla="*/ 2147483646 w 30"/>
              <a:gd name="T25" fmla="*/ 2147483646 h 2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0" h="27">
                <a:moveTo>
                  <a:pt x="29" y="20"/>
                </a:moveTo>
                <a:lnTo>
                  <a:pt x="30" y="13"/>
                </a:lnTo>
                <a:lnTo>
                  <a:pt x="29" y="6"/>
                </a:lnTo>
                <a:lnTo>
                  <a:pt x="23" y="3"/>
                </a:lnTo>
                <a:lnTo>
                  <a:pt x="16" y="0"/>
                </a:lnTo>
                <a:lnTo>
                  <a:pt x="7" y="3"/>
                </a:lnTo>
                <a:lnTo>
                  <a:pt x="1" y="6"/>
                </a:lnTo>
                <a:lnTo>
                  <a:pt x="0" y="13"/>
                </a:lnTo>
                <a:lnTo>
                  <a:pt x="1" y="20"/>
                </a:lnTo>
                <a:lnTo>
                  <a:pt x="7" y="24"/>
                </a:lnTo>
                <a:lnTo>
                  <a:pt x="16" y="27"/>
                </a:lnTo>
                <a:lnTo>
                  <a:pt x="23" y="24"/>
                </a:lnTo>
                <a:lnTo>
                  <a:pt x="29" y="2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67" name="Line 824"/>
          <p:cNvSpPr>
            <a:spLocks noChangeShapeType="1"/>
          </p:cNvSpPr>
          <p:nvPr/>
        </p:nvSpPr>
        <p:spPr bwMode="auto">
          <a:xfrm>
            <a:off x="2889250" y="5922963"/>
            <a:ext cx="1588" cy="349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68" name="Line 825"/>
          <p:cNvSpPr>
            <a:spLocks noChangeShapeType="1"/>
          </p:cNvSpPr>
          <p:nvPr/>
        </p:nvSpPr>
        <p:spPr bwMode="auto">
          <a:xfrm flipH="1" flipV="1">
            <a:off x="2868613" y="5927725"/>
            <a:ext cx="7937" cy="285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69" name="Line 826"/>
          <p:cNvSpPr>
            <a:spLocks noChangeShapeType="1"/>
          </p:cNvSpPr>
          <p:nvPr/>
        </p:nvSpPr>
        <p:spPr bwMode="auto">
          <a:xfrm>
            <a:off x="2889250" y="5922963"/>
            <a:ext cx="119063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70" name="Freeform 827"/>
          <p:cNvSpPr>
            <a:spLocks/>
          </p:cNvSpPr>
          <p:nvPr/>
        </p:nvSpPr>
        <p:spPr bwMode="auto">
          <a:xfrm>
            <a:off x="2768600" y="5819775"/>
            <a:ext cx="239713" cy="157163"/>
          </a:xfrm>
          <a:custGeom>
            <a:avLst/>
            <a:gdLst>
              <a:gd name="T0" fmla="*/ 2147483646 w 455"/>
              <a:gd name="T1" fmla="*/ 2147483646 h 295"/>
              <a:gd name="T2" fmla="*/ 2147483646 w 455"/>
              <a:gd name="T3" fmla="*/ 2147483646 h 295"/>
              <a:gd name="T4" fmla="*/ 2147483646 w 455"/>
              <a:gd name="T5" fmla="*/ 2147483646 h 295"/>
              <a:gd name="T6" fmla="*/ 2147483646 w 455"/>
              <a:gd name="T7" fmla="*/ 2147483646 h 295"/>
              <a:gd name="T8" fmla="*/ 2147483646 w 455"/>
              <a:gd name="T9" fmla="*/ 2147483646 h 295"/>
              <a:gd name="T10" fmla="*/ 2147483646 w 455"/>
              <a:gd name="T11" fmla="*/ 2147483646 h 295"/>
              <a:gd name="T12" fmla="*/ 2147483646 w 455"/>
              <a:gd name="T13" fmla="*/ 2147483646 h 295"/>
              <a:gd name="T14" fmla="*/ 2147483646 w 455"/>
              <a:gd name="T15" fmla="*/ 2147483646 h 295"/>
              <a:gd name="T16" fmla="*/ 2147483646 w 455"/>
              <a:gd name="T17" fmla="*/ 2147483646 h 295"/>
              <a:gd name="T18" fmla="*/ 2147483646 w 455"/>
              <a:gd name="T19" fmla="*/ 2147483646 h 295"/>
              <a:gd name="T20" fmla="*/ 2147483646 w 455"/>
              <a:gd name="T21" fmla="*/ 0 h 295"/>
              <a:gd name="T22" fmla="*/ 2147483646 w 455"/>
              <a:gd name="T23" fmla="*/ 0 h 295"/>
              <a:gd name="T24" fmla="*/ 2147483646 w 455"/>
              <a:gd name="T25" fmla="*/ 2147483646 h 295"/>
              <a:gd name="T26" fmla="*/ 2147483646 w 455"/>
              <a:gd name="T27" fmla="*/ 2147483646 h 295"/>
              <a:gd name="T28" fmla="*/ 2147483646 w 455"/>
              <a:gd name="T29" fmla="*/ 2147483646 h 295"/>
              <a:gd name="T30" fmla="*/ 2147483646 w 455"/>
              <a:gd name="T31" fmla="*/ 2147483646 h 295"/>
              <a:gd name="T32" fmla="*/ 2147483646 w 455"/>
              <a:gd name="T33" fmla="*/ 2147483646 h 295"/>
              <a:gd name="T34" fmla="*/ 2147483646 w 455"/>
              <a:gd name="T35" fmla="*/ 2147483646 h 295"/>
              <a:gd name="T36" fmla="*/ 2147483646 w 455"/>
              <a:gd name="T37" fmla="*/ 2147483646 h 295"/>
              <a:gd name="T38" fmla="*/ 2147483646 w 455"/>
              <a:gd name="T39" fmla="*/ 2147483646 h 295"/>
              <a:gd name="T40" fmla="*/ 2147483646 w 455"/>
              <a:gd name="T41" fmla="*/ 2147483646 h 295"/>
              <a:gd name="T42" fmla="*/ 0 w 455"/>
              <a:gd name="T43" fmla="*/ 2147483646 h 295"/>
              <a:gd name="T44" fmla="*/ 2147483646 w 455"/>
              <a:gd name="T45" fmla="*/ 2147483646 h 295"/>
              <a:gd name="T46" fmla="*/ 2147483646 w 455"/>
              <a:gd name="T47" fmla="*/ 2147483646 h 295"/>
              <a:gd name="T48" fmla="*/ 2147483646 w 455"/>
              <a:gd name="T49" fmla="*/ 2147483646 h 29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55" h="295">
                <a:moveTo>
                  <a:pt x="455" y="211"/>
                </a:moveTo>
                <a:lnTo>
                  <a:pt x="455" y="180"/>
                </a:lnTo>
                <a:lnTo>
                  <a:pt x="449" y="150"/>
                </a:lnTo>
                <a:lnTo>
                  <a:pt x="438" y="121"/>
                </a:lnTo>
                <a:lnTo>
                  <a:pt x="421" y="93"/>
                </a:lnTo>
                <a:lnTo>
                  <a:pt x="400" y="67"/>
                </a:lnTo>
                <a:lnTo>
                  <a:pt x="376" y="47"/>
                </a:lnTo>
                <a:lnTo>
                  <a:pt x="348" y="28"/>
                </a:lnTo>
                <a:lnTo>
                  <a:pt x="316" y="15"/>
                </a:lnTo>
                <a:lnTo>
                  <a:pt x="281" y="5"/>
                </a:lnTo>
                <a:lnTo>
                  <a:pt x="245" y="0"/>
                </a:lnTo>
                <a:lnTo>
                  <a:pt x="211" y="0"/>
                </a:lnTo>
                <a:lnTo>
                  <a:pt x="177" y="3"/>
                </a:lnTo>
                <a:lnTo>
                  <a:pt x="143" y="14"/>
                </a:lnTo>
                <a:lnTo>
                  <a:pt x="111" y="27"/>
                </a:lnTo>
                <a:lnTo>
                  <a:pt x="82" y="46"/>
                </a:lnTo>
                <a:lnTo>
                  <a:pt x="57" y="66"/>
                </a:lnTo>
                <a:lnTo>
                  <a:pt x="36" y="91"/>
                </a:lnTo>
                <a:lnTo>
                  <a:pt x="21" y="118"/>
                </a:lnTo>
                <a:lnTo>
                  <a:pt x="9" y="147"/>
                </a:lnTo>
                <a:lnTo>
                  <a:pt x="1" y="177"/>
                </a:lnTo>
                <a:lnTo>
                  <a:pt x="0" y="208"/>
                </a:lnTo>
                <a:lnTo>
                  <a:pt x="5" y="238"/>
                </a:lnTo>
                <a:lnTo>
                  <a:pt x="16" y="269"/>
                </a:lnTo>
                <a:lnTo>
                  <a:pt x="30" y="29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71" name="Freeform 828"/>
          <p:cNvSpPr>
            <a:spLocks/>
          </p:cNvSpPr>
          <p:nvPr/>
        </p:nvSpPr>
        <p:spPr bwMode="auto">
          <a:xfrm>
            <a:off x="2760663" y="5965825"/>
            <a:ext cx="47625" cy="34925"/>
          </a:xfrm>
          <a:custGeom>
            <a:avLst/>
            <a:gdLst>
              <a:gd name="T0" fmla="*/ 0 w 90"/>
              <a:gd name="T1" fmla="*/ 2147483646 h 67"/>
              <a:gd name="T2" fmla="*/ 2147483646 w 90"/>
              <a:gd name="T3" fmla="*/ 2147483646 h 67"/>
              <a:gd name="T4" fmla="*/ 2147483646 w 90"/>
              <a:gd name="T5" fmla="*/ 0 h 6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0" h="67">
                <a:moveTo>
                  <a:pt x="0" y="27"/>
                </a:moveTo>
                <a:lnTo>
                  <a:pt x="90" y="67"/>
                </a:lnTo>
                <a:lnTo>
                  <a:pt x="9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72" name="Freeform 829"/>
          <p:cNvSpPr>
            <a:spLocks/>
          </p:cNvSpPr>
          <p:nvPr/>
        </p:nvSpPr>
        <p:spPr bwMode="auto">
          <a:xfrm>
            <a:off x="2827338" y="5922963"/>
            <a:ext cx="39687" cy="30162"/>
          </a:xfrm>
          <a:custGeom>
            <a:avLst/>
            <a:gdLst>
              <a:gd name="T0" fmla="*/ 0 w 75"/>
              <a:gd name="T1" fmla="*/ 2147483646 h 56"/>
              <a:gd name="T2" fmla="*/ 2147483646 w 75"/>
              <a:gd name="T3" fmla="*/ 2147483646 h 56"/>
              <a:gd name="T4" fmla="*/ 2147483646 w 75"/>
              <a:gd name="T5" fmla="*/ 0 h 56"/>
              <a:gd name="T6" fmla="*/ 2147483646 w 75"/>
              <a:gd name="T7" fmla="*/ 2147483646 h 5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" h="56">
                <a:moveTo>
                  <a:pt x="0" y="39"/>
                </a:moveTo>
                <a:lnTo>
                  <a:pt x="25" y="14"/>
                </a:lnTo>
                <a:lnTo>
                  <a:pt x="37" y="0"/>
                </a:lnTo>
                <a:lnTo>
                  <a:pt x="75" y="5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73" name="Freeform 830"/>
          <p:cNvSpPr>
            <a:spLocks/>
          </p:cNvSpPr>
          <p:nvPr/>
        </p:nvSpPr>
        <p:spPr bwMode="auto">
          <a:xfrm>
            <a:off x="2889250" y="5969000"/>
            <a:ext cx="9525" cy="23813"/>
          </a:xfrm>
          <a:custGeom>
            <a:avLst/>
            <a:gdLst>
              <a:gd name="T0" fmla="*/ 2147483646 w 18"/>
              <a:gd name="T1" fmla="*/ 0 h 45"/>
              <a:gd name="T2" fmla="*/ 2147483646 w 18"/>
              <a:gd name="T3" fmla="*/ 2147483646 h 45"/>
              <a:gd name="T4" fmla="*/ 2147483646 w 18"/>
              <a:gd name="T5" fmla="*/ 2147483646 h 45"/>
              <a:gd name="T6" fmla="*/ 0 w 18"/>
              <a:gd name="T7" fmla="*/ 2147483646 h 4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" h="45">
                <a:moveTo>
                  <a:pt x="18" y="0"/>
                </a:moveTo>
                <a:lnTo>
                  <a:pt x="8" y="14"/>
                </a:lnTo>
                <a:lnTo>
                  <a:pt x="1" y="28"/>
                </a:lnTo>
                <a:lnTo>
                  <a:pt x="0" y="4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74" name="Freeform 831"/>
          <p:cNvSpPr>
            <a:spLocks/>
          </p:cNvSpPr>
          <p:nvPr/>
        </p:nvSpPr>
        <p:spPr bwMode="auto">
          <a:xfrm>
            <a:off x="2898775" y="5957888"/>
            <a:ext cx="69850" cy="31750"/>
          </a:xfrm>
          <a:custGeom>
            <a:avLst/>
            <a:gdLst>
              <a:gd name="T0" fmla="*/ 0 w 132"/>
              <a:gd name="T1" fmla="*/ 2147483646 h 59"/>
              <a:gd name="T2" fmla="*/ 2147483646 w 132"/>
              <a:gd name="T3" fmla="*/ 2147483646 h 59"/>
              <a:gd name="T4" fmla="*/ 2147483646 w 132"/>
              <a:gd name="T5" fmla="*/ 2147483646 h 59"/>
              <a:gd name="T6" fmla="*/ 2147483646 w 132"/>
              <a:gd name="T7" fmla="*/ 0 h 59"/>
              <a:gd name="T8" fmla="*/ 2147483646 w 132"/>
              <a:gd name="T9" fmla="*/ 2147483646 h 59"/>
              <a:gd name="T10" fmla="*/ 2147483646 w 132"/>
              <a:gd name="T11" fmla="*/ 2147483646 h 59"/>
              <a:gd name="T12" fmla="*/ 2147483646 w 132"/>
              <a:gd name="T13" fmla="*/ 2147483646 h 59"/>
              <a:gd name="T14" fmla="*/ 2147483646 w 132"/>
              <a:gd name="T15" fmla="*/ 2147483646 h 59"/>
              <a:gd name="T16" fmla="*/ 2147483646 w 132"/>
              <a:gd name="T17" fmla="*/ 2147483646 h 59"/>
              <a:gd name="T18" fmla="*/ 2147483646 w 132"/>
              <a:gd name="T19" fmla="*/ 2147483646 h 59"/>
              <a:gd name="T20" fmla="*/ 2147483646 w 132"/>
              <a:gd name="T21" fmla="*/ 2147483646 h 5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32" h="59">
                <a:moveTo>
                  <a:pt x="0" y="21"/>
                </a:moveTo>
                <a:lnTo>
                  <a:pt x="18" y="10"/>
                </a:lnTo>
                <a:lnTo>
                  <a:pt x="33" y="2"/>
                </a:lnTo>
                <a:lnTo>
                  <a:pt x="51" y="0"/>
                </a:lnTo>
                <a:lnTo>
                  <a:pt x="72" y="1"/>
                </a:lnTo>
                <a:lnTo>
                  <a:pt x="89" y="8"/>
                </a:lnTo>
                <a:lnTo>
                  <a:pt x="105" y="15"/>
                </a:lnTo>
                <a:lnTo>
                  <a:pt x="117" y="28"/>
                </a:lnTo>
                <a:lnTo>
                  <a:pt x="128" y="43"/>
                </a:lnTo>
                <a:lnTo>
                  <a:pt x="132" y="59"/>
                </a:lnTo>
                <a:lnTo>
                  <a:pt x="60" y="4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75" name="Freeform 832"/>
          <p:cNvSpPr>
            <a:spLocks/>
          </p:cNvSpPr>
          <p:nvPr/>
        </p:nvSpPr>
        <p:spPr bwMode="auto">
          <a:xfrm>
            <a:off x="2916238" y="5983288"/>
            <a:ext cx="73025" cy="34925"/>
          </a:xfrm>
          <a:custGeom>
            <a:avLst/>
            <a:gdLst>
              <a:gd name="T0" fmla="*/ 2147483646 w 136"/>
              <a:gd name="T1" fmla="*/ 2147483646 h 66"/>
              <a:gd name="T2" fmla="*/ 2147483646 w 136"/>
              <a:gd name="T3" fmla="*/ 2147483646 h 66"/>
              <a:gd name="T4" fmla="*/ 2147483646 w 136"/>
              <a:gd name="T5" fmla="*/ 2147483646 h 66"/>
              <a:gd name="T6" fmla="*/ 2147483646 w 136"/>
              <a:gd name="T7" fmla="*/ 2147483646 h 66"/>
              <a:gd name="T8" fmla="*/ 2147483646 w 136"/>
              <a:gd name="T9" fmla="*/ 2147483646 h 66"/>
              <a:gd name="T10" fmla="*/ 2147483646 w 136"/>
              <a:gd name="T11" fmla="*/ 2147483646 h 66"/>
              <a:gd name="T12" fmla="*/ 2147483646 w 136"/>
              <a:gd name="T13" fmla="*/ 0 h 66"/>
              <a:gd name="T14" fmla="*/ 2147483646 w 136"/>
              <a:gd name="T15" fmla="*/ 2147483646 h 66"/>
              <a:gd name="T16" fmla="*/ 2147483646 w 136"/>
              <a:gd name="T17" fmla="*/ 2147483646 h 66"/>
              <a:gd name="T18" fmla="*/ 0 w 136"/>
              <a:gd name="T19" fmla="*/ 2147483646 h 66"/>
              <a:gd name="T20" fmla="*/ 2147483646 w 136"/>
              <a:gd name="T21" fmla="*/ 2147483646 h 66"/>
              <a:gd name="T22" fmla="*/ 2147483646 w 136"/>
              <a:gd name="T23" fmla="*/ 2147483646 h 66"/>
              <a:gd name="T24" fmla="*/ 2147483646 w 136"/>
              <a:gd name="T25" fmla="*/ 2147483646 h 66"/>
              <a:gd name="T26" fmla="*/ 2147483646 w 136"/>
              <a:gd name="T27" fmla="*/ 2147483646 h 66"/>
              <a:gd name="T28" fmla="*/ 2147483646 w 136"/>
              <a:gd name="T29" fmla="*/ 2147483646 h 6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36" h="66">
                <a:moveTo>
                  <a:pt x="23" y="41"/>
                </a:moveTo>
                <a:lnTo>
                  <a:pt x="35" y="38"/>
                </a:lnTo>
                <a:lnTo>
                  <a:pt x="43" y="29"/>
                </a:lnTo>
                <a:lnTo>
                  <a:pt x="45" y="20"/>
                </a:lnTo>
                <a:lnTo>
                  <a:pt x="43" y="9"/>
                </a:lnTo>
                <a:lnTo>
                  <a:pt x="35" y="2"/>
                </a:lnTo>
                <a:lnTo>
                  <a:pt x="23" y="0"/>
                </a:lnTo>
                <a:lnTo>
                  <a:pt x="12" y="2"/>
                </a:lnTo>
                <a:lnTo>
                  <a:pt x="3" y="9"/>
                </a:lnTo>
                <a:lnTo>
                  <a:pt x="0" y="20"/>
                </a:lnTo>
                <a:lnTo>
                  <a:pt x="3" y="29"/>
                </a:lnTo>
                <a:lnTo>
                  <a:pt x="12" y="38"/>
                </a:lnTo>
                <a:lnTo>
                  <a:pt x="23" y="41"/>
                </a:lnTo>
                <a:lnTo>
                  <a:pt x="16" y="39"/>
                </a:lnTo>
                <a:lnTo>
                  <a:pt x="136" y="6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76" name="Line 833"/>
          <p:cNvSpPr>
            <a:spLocks noChangeShapeType="1"/>
          </p:cNvSpPr>
          <p:nvPr/>
        </p:nvSpPr>
        <p:spPr bwMode="auto">
          <a:xfrm flipV="1">
            <a:off x="2962275" y="6002338"/>
            <a:ext cx="4763" cy="95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77" name="Freeform 834"/>
          <p:cNvSpPr>
            <a:spLocks/>
          </p:cNvSpPr>
          <p:nvPr/>
        </p:nvSpPr>
        <p:spPr bwMode="auto">
          <a:xfrm>
            <a:off x="2914650" y="6011863"/>
            <a:ext cx="47625" cy="15875"/>
          </a:xfrm>
          <a:custGeom>
            <a:avLst/>
            <a:gdLst>
              <a:gd name="T0" fmla="*/ 2147483646 w 91"/>
              <a:gd name="T1" fmla="*/ 0 h 30"/>
              <a:gd name="T2" fmla="*/ 2147483646 w 91"/>
              <a:gd name="T3" fmla="*/ 2147483646 h 30"/>
              <a:gd name="T4" fmla="*/ 2147483646 w 91"/>
              <a:gd name="T5" fmla="*/ 2147483646 h 30"/>
              <a:gd name="T6" fmla="*/ 2147483646 w 91"/>
              <a:gd name="T7" fmla="*/ 2147483646 h 30"/>
              <a:gd name="T8" fmla="*/ 2147483646 w 91"/>
              <a:gd name="T9" fmla="*/ 2147483646 h 30"/>
              <a:gd name="T10" fmla="*/ 0 w 91"/>
              <a:gd name="T11" fmla="*/ 2147483646 h 3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1" h="30">
                <a:moveTo>
                  <a:pt x="91" y="0"/>
                </a:moveTo>
                <a:lnTo>
                  <a:pt x="78" y="14"/>
                </a:lnTo>
                <a:lnTo>
                  <a:pt x="61" y="25"/>
                </a:lnTo>
                <a:lnTo>
                  <a:pt x="40" y="30"/>
                </a:lnTo>
                <a:lnTo>
                  <a:pt x="19" y="30"/>
                </a:lnTo>
                <a:lnTo>
                  <a:pt x="0" y="2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78" name="Line 835"/>
          <p:cNvSpPr>
            <a:spLocks noChangeShapeType="1"/>
          </p:cNvSpPr>
          <p:nvPr/>
        </p:nvSpPr>
        <p:spPr bwMode="auto">
          <a:xfrm>
            <a:off x="2903538" y="6035675"/>
            <a:ext cx="1587" cy="269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79" name="Line 836"/>
          <p:cNvSpPr>
            <a:spLocks noChangeShapeType="1"/>
          </p:cNvSpPr>
          <p:nvPr/>
        </p:nvSpPr>
        <p:spPr bwMode="auto">
          <a:xfrm flipV="1">
            <a:off x="2865438" y="6035675"/>
            <a:ext cx="1587" cy="269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80" name="Freeform 837"/>
          <p:cNvSpPr>
            <a:spLocks/>
          </p:cNvSpPr>
          <p:nvPr/>
        </p:nvSpPr>
        <p:spPr bwMode="auto">
          <a:xfrm>
            <a:off x="2889250" y="5992813"/>
            <a:ext cx="3175" cy="34925"/>
          </a:xfrm>
          <a:custGeom>
            <a:avLst/>
            <a:gdLst>
              <a:gd name="T0" fmla="*/ 0 w 7"/>
              <a:gd name="T1" fmla="*/ 2147483646 h 65"/>
              <a:gd name="T2" fmla="*/ 0 w 7"/>
              <a:gd name="T3" fmla="*/ 0 h 65"/>
              <a:gd name="T4" fmla="*/ 2147483646 w 7"/>
              <a:gd name="T5" fmla="*/ 2147483646 h 65"/>
              <a:gd name="T6" fmla="*/ 2147483646 w 7"/>
              <a:gd name="T7" fmla="*/ 2147483646 h 6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" h="65">
                <a:moveTo>
                  <a:pt x="0" y="65"/>
                </a:moveTo>
                <a:lnTo>
                  <a:pt x="0" y="0"/>
                </a:lnTo>
                <a:lnTo>
                  <a:pt x="1" y="13"/>
                </a:lnTo>
                <a:lnTo>
                  <a:pt x="7" y="2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81" name="Freeform 838"/>
          <p:cNvSpPr>
            <a:spLocks/>
          </p:cNvSpPr>
          <p:nvPr/>
        </p:nvSpPr>
        <p:spPr bwMode="auto">
          <a:xfrm>
            <a:off x="2867025" y="5953125"/>
            <a:ext cx="22225" cy="47625"/>
          </a:xfrm>
          <a:custGeom>
            <a:avLst/>
            <a:gdLst>
              <a:gd name="T0" fmla="*/ 2147483646 w 42"/>
              <a:gd name="T1" fmla="*/ 2147483646 h 91"/>
              <a:gd name="T2" fmla="*/ 2147483646 w 42"/>
              <a:gd name="T3" fmla="*/ 2147483646 h 91"/>
              <a:gd name="T4" fmla="*/ 2147483646 w 42"/>
              <a:gd name="T5" fmla="*/ 2147483646 h 91"/>
              <a:gd name="T6" fmla="*/ 0 w 42"/>
              <a:gd name="T7" fmla="*/ 0 h 9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" h="91">
                <a:moveTo>
                  <a:pt x="42" y="91"/>
                </a:moveTo>
                <a:lnTo>
                  <a:pt x="23" y="22"/>
                </a:lnTo>
                <a:lnTo>
                  <a:pt x="12" y="20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82" name="Freeform 839"/>
          <p:cNvSpPr>
            <a:spLocks/>
          </p:cNvSpPr>
          <p:nvPr/>
        </p:nvSpPr>
        <p:spPr bwMode="auto">
          <a:xfrm>
            <a:off x="2873375" y="5964238"/>
            <a:ext cx="15875" cy="36512"/>
          </a:xfrm>
          <a:custGeom>
            <a:avLst/>
            <a:gdLst>
              <a:gd name="T0" fmla="*/ 0 w 30"/>
              <a:gd name="T1" fmla="*/ 0 h 71"/>
              <a:gd name="T2" fmla="*/ 2147483646 w 30"/>
              <a:gd name="T3" fmla="*/ 2147483646 h 71"/>
              <a:gd name="T4" fmla="*/ 0 w 30"/>
              <a:gd name="T5" fmla="*/ 0 h 71"/>
              <a:gd name="T6" fmla="*/ 2147483646 w 30"/>
              <a:gd name="T7" fmla="*/ 2147483646 h 71"/>
              <a:gd name="T8" fmla="*/ 2147483646 w 30"/>
              <a:gd name="T9" fmla="*/ 2147483646 h 71"/>
              <a:gd name="T10" fmla="*/ 2147483646 w 30"/>
              <a:gd name="T11" fmla="*/ 2147483646 h 71"/>
              <a:gd name="T12" fmla="*/ 2147483646 w 30"/>
              <a:gd name="T13" fmla="*/ 2147483646 h 71"/>
              <a:gd name="T14" fmla="*/ 2147483646 w 30"/>
              <a:gd name="T15" fmla="*/ 2147483646 h 7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0" h="71">
                <a:moveTo>
                  <a:pt x="0" y="0"/>
                </a:moveTo>
                <a:lnTo>
                  <a:pt x="11" y="2"/>
                </a:lnTo>
                <a:lnTo>
                  <a:pt x="0" y="0"/>
                </a:lnTo>
                <a:lnTo>
                  <a:pt x="19" y="29"/>
                </a:lnTo>
                <a:lnTo>
                  <a:pt x="29" y="31"/>
                </a:lnTo>
                <a:lnTo>
                  <a:pt x="29" y="43"/>
                </a:lnTo>
                <a:lnTo>
                  <a:pt x="29" y="56"/>
                </a:lnTo>
                <a:lnTo>
                  <a:pt x="30" y="7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83" name="Freeform 840"/>
          <p:cNvSpPr>
            <a:spLocks/>
          </p:cNvSpPr>
          <p:nvPr/>
        </p:nvSpPr>
        <p:spPr bwMode="auto">
          <a:xfrm>
            <a:off x="2892425" y="6007100"/>
            <a:ext cx="22225" cy="17463"/>
          </a:xfrm>
          <a:custGeom>
            <a:avLst/>
            <a:gdLst>
              <a:gd name="T0" fmla="*/ 0 w 41"/>
              <a:gd name="T1" fmla="*/ 0 h 33"/>
              <a:gd name="T2" fmla="*/ 2147483646 w 41"/>
              <a:gd name="T3" fmla="*/ 2147483646 h 33"/>
              <a:gd name="T4" fmla="*/ 2147483646 w 41"/>
              <a:gd name="T5" fmla="*/ 2147483646 h 33"/>
              <a:gd name="T6" fmla="*/ 2147483646 w 41"/>
              <a:gd name="T7" fmla="*/ 2147483646 h 3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1" h="33">
                <a:moveTo>
                  <a:pt x="0" y="0"/>
                </a:moveTo>
                <a:lnTo>
                  <a:pt x="8" y="13"/>
                </a:lnTo>
                <a:lnTo>
                  <a:pt x="23" y="26"/>
                </a:lnTo>
                <a:lnTo>
                  <a:pt x="41" y="3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84" name="Line 841"/>
          <p:cNvSpPr>
            <a:spLocks noChangeShapeType="1"/>
          </p:cNvSpPr>
          <p:nvPr/>
        </p:nvSpPr>
        <p:spPr bwMode="auto">
          <a:xfrm>
            <a:off x="2889250" y="6027738"/>
            <a:ext cx="1588" cy="793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85" name="Freeform 842"/>
          <p:cNvSpPr>
            <a:spLocks/>
          </p:cNvSpPr>
          <p:nvPr/>
        </p:nvSpPr>
        <p:spPr bwMode="auto">
          <a:xfrm>
            <a:off x="2884488" y="5957888"/>
            <a:ext cx="4762" cy="34925"/>
          </a:xfrm>
          <a:custGeom>
            <a:avLst/>
            <a:gdLst>
              <a:gd name="T0" fmla="*/ 2147483646 w 11"/>
              <a:gd name="T1" fmla="*/ 2147483646 h 66"/>
              <a:gd name="T2" fmla="*/ 2147483646 w 11"/>
              <a:gd name="T3" fmla="*/ 2147483646 h 66"/>
              <a:gd name="T4" fmla="*/ 2147483646 w 11"/>
              <a:gd name="T5" fmla="*/ 2147483646 h 66"/>
              <a:gd name="T6" fmla="*/ 0 w 11"/>
              <a:gd name="T7" fmla="*/ 2147483646 h 66"/>
              <a:gd name="T8" fmla="*/ 2147483646 w 11"/>
              <a:gd name="T9" fmla="*/ 2147483646 h 66"/>
              <a:gd name="T10" fmla="*/ 2147483646 w 11"/>
              <a:gd name="T11" fmla="*/ 2147483646 h 66"/>
              <a:gd name="T12" fmla="*/ 2147483646 w 11"/>
              <a:gd name="T13" fmla="*/ 0 h 6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" h="66">
                <a:moveTo>
                  <a:pt x="10" y="66"/>
                </a:moveTo>
                <a:lnTo>
                  <a:pt x="11" y="48"/>
                </a:lnTo>
                <a:lnTo>
                  <a:pt x="10" y="53"/>
                </a:lnTo>
                <a:lnTo>
                  <a:pt x="0" y="39"/>
                </a:lnTo>
                <a:lnTo>
                  <a:pt x="10" y="41"/>
                </a:lnTo>
                <a:lnTo>
                  <a:pt x="10" y="14"/>
                </a:lnTo>
                <a:lnTo>
                  <a:pt x="1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86" name="Line 843"/>
          <p:cNvSpPr>
            <a:spLocks noChangeShapeType="1"/>
          </p:cNvSpPr>
          <p:nvPr/>
        </p:nvSpPr>
        <p:spPr bwMode="auto">
          <a:xfrm flipH="1" flipV="1">
            <a:off x="2867025" y="5953125"/>
            <a:ext cx="9525" cy="31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87" name="Line 844"/>
          <p:cNvSpPr>
            <a:spLocks noChangeShapeType="1"/>
          </p:cNvSpPr>
          <p:nvPr/>
        </p:nvSpPr>
        <p:spPr bwMode="auto">
          <a:xfrm>
            <a:off x="2876550" y="5956300"/>
            <a:ext cx="3175" cy="79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88" name="Freeform 845"/>
          <p:cNvSpPr>
            <a:spLocks/>
          </p:cNvSpPr>
          <p:nvPr/>
        </p:nvSpPr>
        <p:spPr bwMode="auto">
          <a:xfrm>
            <a:off x="2889250" y="5845175"/>
            <a:ext cx="98425" cy="77788"/>
          </a:xfrm>
          <a:custGeom>
            <a:avLst/>
            <a:gdLst>
              <a:gd name="T0" fmla="*/ 0 w 186"/>
              <a:gd name="T1" fmla="*/ 2147483646 h 148"/>
              <a:gd name="T2" fmla="*/ 2147483646 w 186"/>
              <a:gd name="T3" fmla="*/ 2147483646 h 148"/>
              <a:gd name="T4" fmla="*/ 2147483646 w 186"/>
              <a:gd name="T5" fmla="*/ 2147483646 h 148"/>
              <a:gd name="T6" fmla="*/ 2147483646 w 186"/>
              <a:gd name="T7" fmla="*/ 2147483646 h 148"/>
              <a:gd name="T8" fmla="*/ 2147483646 w 186"/>
              <a:gd name="T9" fmla="*/ 2147483646 h 148"/>
              <a:gd name="T10" fmla="*/ 2147483646 w 186"/>
              <a:gd name="T11" fmla="*/ 2147483646 h 148"/>
              <a:gd name="T12" fmla="*/ 2147483646 w 186"/>
              <a:gd name="T13" fmla="*/ 2147483646 h 148"/>
              <a:gd name="T14" fmla="*/ 2147483646 w 186"/>
              <a:gd name="T15" fmla="*/ 0 h 148"/>
              <a:gd name="T16" fmla="*/ 2147483646 w 186"/>
              <a:gd name="T17" fmla="*/ 2147483646 h 148"/>
              <a:gd name="T18" fmla="*/ 2147483646 w 186"/>
              <a:gd name="T19" fmla="*/ 2147483646 h 148"/>
              <a:gd name="T20" fmla="*/ 2147483646 w 186"/>
              <a:gd name="T21" fmla="*/ 2147483646 h 14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86" h="148">
                <a:moveTo>
                  <a:pt x="0" y="148"/>
                </a:moveTo>
                <a:lnTo>
                  <a:pt x="164" y="18"/>
                </a:lnTo>
                <a:lnTo>
                  <a:pt x="165" y="16"/>
                </a:lnTo>
                <a:lnTo>
                  <a:pt x="175" y="19"/>
                </a:lnTo>
                <a:lnTo>
                  <a:pt x="183" y="16"/>
                </a:lnTo>
                <a:lnTo>
                  <a:pt x="186" y="10"/>
                </a:lnTo>
                <a:lnTo>
                  <a:pt x="183" y="3"/>
                </a:lnTo>
                <a:lnTo>
                  <a:pt x="175" y="0"/>
                </a:lnTo>
                <a:lnTo>
                  <a:pt x="165" y="3"/>
                </a:lnTo>
                <a:lnTo>
                  <a:pt x="163" y="10"/>
                </a:lnTo>
                <a:lnTo>
                  <a:pt x="165" y="1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89" name="Line 846"/>
          <p:cNvSpPr>
            <a:spLocks noChangeShapeType="1"/>
          </p:cNvSpPr>
          <p:nvPr/>
        </p:nvSpPr>
        <p:spPr bwMode="auto">
          <a:xfrm flipH="1" flipV="1">
            <a:off x="2935288" y="5827713"/>
            <a:ext cx="49212" cy="174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90" name="Line 847"/>
          <p:cNvSpPr>
            <a:spLocks noChangeShapeType="1"/>
          </p:cNvSpPr>
          <p:nvPr/>
        </p:nvSpPr>
        <p:spPr bwMode="auto">
          <a:xfrm>
            <a:off x="2987675" y="5848350"/>
            <a:ext cx="15875" cy="444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91" name="Freeform 848"/>
          <p:cNvSpPr>
            <a:spLocks/>
          </p:cNvSpPr>
          <p:nvPr/>
        </p:nvSpPr>
        <p:spPr bwMode="auto">
          <a:xfrm>
            <a:off x="2979738" y="5927725"/>
            <a:ext cx="141287" cy="82550"/>
          </a:xfrm>
          <a:custGeom>
            <a:avLst/>
            <a:gdLst>
              <a:gd name="T0" fmla="*/ 2147483646 w 267"/>
              <a:gd name="T1" fmla="*/ 2147483646 h 157"/>
              <a:gd name="T2" fmla="*/ 2147483646 w 267"/>
              <a:gd name="T3" fmla="*/ 2147483646 h 157"/>
              <a:gd name="T4" fmla="*/ 2147483646 w 267"/>
              <a:gd name="T5" fmla="*/ 2147483646 h 157"/>
              <a:gd name="T6" fmla="*/ 2147483646 w 267"/>
              <a:gd name="T7" fmla="*/ 2147483646 h 157"/>
              <a:gd name="T8" fmla="*/ 0 w 267"/>
              <a:gd name="T9" fmla="*/ 2147483646 h 157"/>
              <a:gd name="T10" fmla="*/ 2147483646 w 267"/>
              <a:gd name="T11" fmla="*/ 2147483646 h 157"/>
              <a:gd name="T12" fmla="*/ 2147483646 w 267"/>
              <a:gd name="T13" fmla="*/ 2147483646 h 157"/>
              <a:gd name="T14" fmla="*/ 2147483646 w 267"/>
              <a:gd name="T15" fmla="*/ 2147483646 h 157"/>
              <a:gd name="T16" fmla="*/ 2147483646 w 267"/>
              <a:gd name="T17" fmla="*/ 2147483646 h 157"/>
              <a:gd name="T18" fmla="*/ 2147483646 w 267"/>
              <a:gd name="T19" fmla="*/ 2147483646 h 157"/>
              <a:gd name="T20" fmla="*/ 2147483646 w 267"/>
              <a:gd name="T21" fmla="*/ 2147483646 h 157"/>
              <a:gd name="T22" fmla="*/ 2147483646 w 267"/>
              <a:gd name="T23" fmla="*/ 2147483646 h 157"/>
              <a:gd name="T24" fmla="*/ 2147483646 w 267"/>
              <a:gd name="T25" fmla="*/ 2147483646 h 157"/>
              <a:gd name="T26" fmla="*/ 2147483646 w 267"/>
              <a:gd name="T27" fmla="*/ 2147483646 h 157"/>
              <a:gd name="T28" fmla="*/ 2147483646 w 267"/>
              <a:gd name="T29" fmla="*/ 2147483646 h 157"/>
              <a:gd name="T30" fmla="*/ 2147483646 w 267"/>
              <a:gd name="T31" fmla="*/ 0 h 157"/>
              <a:gd name="T32" fmla="*/ 2147483646 w 267"/>
              <a:gd name="T33" fmla="*/ 2147483646 h 157"/>
              <a:gd name="T34" fmla="*/ 2147483646 w 267"/>
              <a:gd name="T35" fmla="*/ 2147483646 h 157"/>
              <a:gd name="T36" fmla="*/ 2147483646 w 267"/>
              <a:gd name="T37" fmla="*/ 2147483646 h 157"/>
              <a:gd name="T38" fmla="*/ 2147483646 w 267"/>
              <a:gd name="T39" fmla="*/ 2147483646 h 157"/>
              <a:gd name="T40" fmla="*/ 2147483646 w 267"/>
              <a:gd name="T41" fmla="*/ 2147483646 h 157"/>
              <a:gd name="T42" fmla="*/ 2147483646 w 267"/>
              <a:gd name="T43" fmla="*/ 2147483646 h 157"/>
              <a:gd name="T44" fmla="*/ 2147483646 w 267"/>
              <a:gd name="T45" fmla="*/ 2147483646 h 157"/>
              <a:gd name="T46" fmla="*/ 2147483646 w 267"/>
              <a:gd name="T47" fmla="*/ 2147483646 h 157"/>
              <a:gd name="T48" fmla="*/ 2147483646 w 267"/>
              <a:gd name="T49" fmla="*/ 2147483646 h 157"/>
              <a:gd name="T50" fmla="*/ 2147483646 w 267"/>
              <a:gd name="T51" fmla="*/ 2147483646 h 157"/>
              <a:gd name="T52" fmla="*/ 2147483646 w 267"/>
              <a:gd name="T53" fmla="*/ 2147483646 h 157"/>
              <a:gd name="T54" fmla="*/ 2147483646 w 267"/>
              <a:gd name="T55" fmla="*/ 2147483646 h 157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67" h="157">
                <a:moveTo>
                  <a:pt x="55" y="9"/>
                </a:moveTo>
                <a:lnTo>
                  <a:pt x="49" y="38"/>
                </a:lnTo>
                <a:lnTo>
                  <a:pt x="38" y="69"/>
                </a:lnTo>
                <a:lnTo>
                  <a:pt x="21" y="96"/>
                </a:lnTo>
                <a:lnTo>
                  <a:pt x="0" y="121"/>
                </a:lnTo>
                <a:lnTo>
                  <a:pt x="121" y="140"/>
                </a:lnTo>
                <a:lnTo>
                  <a:pt x="105" y="127"/>
                </a:lnTo>
                <a:lnTo>
                  <a:pt x="92" y="108"/>
                </a:lnTo>
                <a:lnTo>
                  <a:pt x="86" y="89"/>
                </a:lnTo>
                <a:lnTo>
                  <a:pt x="86" y="70"/>
                </a:lnTo>
                <a:lnTo>
                  <a:pt x="92" y="49"/>
                </a:lnTo>
                <a:lnTo>
                  <a:pt x="104" y="32"/>
                </a:lnTo>
                <a:lnTo>
                  <a:pt x="119" y="18"/>
                </a:lnTo>
                <a:lnTo>
                  <a:pt x="140" y="7"/>
                </a:lnTo>
                <a:lnTo>
                  <a:pt x="163" y="2"/>
                </a:lnTo>
                <a:lnTo>
                  <a:pt x="186" y="0"/>
                </a:lnTo>
                <a:lnTo>
                  <a:pt x="207" y="4"/>
                </a:lnTo>
                <a:lnTo>
                  <a:pt x="229" y="14"/>
                </a:lnTo>
                <a:lnTo>
                  <a:pt x="246" y="28"/>
                </a:lnTo>
                <a:lnTo>
                  <a:pt x="259" y="45"/>
                </a:lnTo>
                <a:lnTo>
                  <a:pt x="266" y="64"/>
                </a:lnTo>
                <a:lnTo>
                  <a:pt x="267" y="85"/>
                </a:lnTo>
                <a:lnTo>
                  <a:pt x="261" y="105"/>
                </a:lnTo>
                <a:lnTo>
                  <a:pt x="252" y="124"/>
                </a:lnTo>
                <a:lnTo>
                  <a:pt x="236" y="138"/>
                </a:lnTo>
                <a:lnTo>
                  <a:pt x="216" y="150"/>
                </a:lnTo>
                <a:lnTo>
                  <a:pt x="194" y="157"/>
                </a:lnTo>
                <a:lnTo>
                  <a:pt x="182" y="15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92" name="Freeform 849"/>
          <p:cNvSpPr>
            <a:spLocks/>
          </p:cNvSpPr>
          <p:nvPr/>
        </p:nvSpPr>
        <p:spPr bwMode="auto">
          <a:xfrm>
            <a:off x="3086100" y="6007100"/>
            <a:ext cx="11113" cy="11113"/>
          </a:xfrm>
          <a:custGeom>
            <a:avLst/>
            <a:gdLst>
              <a:gd name="T0" fmla="*/ 2147483646 w 22"/>
              <a:gd name="T1" fmla="*/ 2147483646 h 20"/>
              <a:gd name="T2" fmla="*/ 0 w 22"/>
              <a:gd name="T3" fmla="*/ 2147483646 h 20"/>
              <a:gd name="T4" fmla="*/ 2147483646 w 22"/>
              <a:gd name="T5" fmla="*/ 2147483646 h 20"/>
              <a:gd name="T6" fmla="*/ 2147483646 w 22"/>
              <a:gd name="T7" fmla="*/ 2147483646 h 20"/>
              <a:gd name="T8" fmla="*/ 2147483646 w 22"/>
              <a:gd name="T9" fmla="*/ 2147483646 h 20"/>
              <a:gd name="T10" fmla="*/ 2147483646 w 22"/>
              <a:gd name="T11" fmla="*/ 2147483646 h 20"/>
              <a:gd name="T12" fmla="*/ 2147483646 w 22"/>
              <a:gd name="T13" fmla="*/ 2147483646 h 20"/>
              <a:gd name="T14" fmla="*/ 2147483646 w 22"/>
              <a:gd name="T15" fmla="*/ 0 h 20"/>
              <a:gd name="T16" fmla="*/ 2147483646 w 22"/>
              <a:gd name="T17" fmla="*/ 2147483646 h 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2" h="20">
                <a:moveTo>
                  <a:pt x="4" y="3"/>
                </a:moveTo>
                <a:lnTo>
                  <a:pt x="0" y="10"/>
                </a:lnTo>
                <a:lnTo>
                  <a:pt x="4" y="18"/>
                </a:lnTo>
                <a:lnTo>
                  <a:pt x="12" y="20"/>
                </a:lnTo>
                <a:lnTo>
                  <a:pt x="19" y="18"/>
                </a:lnTo>
                <a:lnTo>
                  <a:pt x="22" y="10"/>
                </a:lnTo>
                <a:lnTo>
                  <a:pt x="19" y="3"/>
                </a:lnTo>
                <a:lnTo>
                  <a:pt x="12" y="0"/>
                </a:lnTo>
                <a:lnTo>
                  <a:pt x="4" y="3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93" name="Freeform 850"/>
          <p:cNvSpPr>
            <a:spLocks/>
          </p:cNvSpPr>
          <p:nvPr/>
        </p:nvSpPr>
        <p:spPr bwMode="auto">
          <a:xfrm>
            <a:off x="3057525" y="5956300"/>
            <a:ext cx="38100" cy="49213"/>
          </a:xfrm>
          <a:custGeom>
            <a:avLst/>
            <a:gdLst>
              <a:gd name="T0" fmla="*/ 2147483646 w 73"/>
              <a:gd name="T1" fmla="*/ 2147483646 h 94"/>
              <a:gd name="T2" fmla="*/ 2147483646 w 73"/>
              <a:gd name="T3" fmla="*/ 2147483646 h 94"/>
              <a:gd name="T4" fmla="*/ 2147483646 w 73"/>
              <a:gd name="T5" fmla="*/ 2147483646 h 94"/>
              <a:gd name="T6" fmla="*/ 2147483646 w 73"/>
              <a:gd name="T7" fmla="*/ 2147483646 h 94"/>
              <a:gd name="T8" fmla="*/ 2147483646 w 73"/>
              <a:gd name="T9" fmla="*/ 2147483646 h 94"/>
              <a:gd name="T10" fmla="*/ 2147483646 w 73"/>
              <a:gd name="T11" fmla="*/ 2147483646 h 94"/>
              <a:gd name="T12" fmla="*/ 2147483646 w 73"/>
              <a:gd name="T13" fmla="*/ 2147483646 h 94"/>
              <a:gd name="T14" fmla="*/ 2147483646 w 73"/>
              <a:gd name="T15" fmla="*/ 2147483646 h 94"/>
              <a:gd name="T16" fmla="*/ 2147483646 w 73"/>
              <a:gd name="T17" fmla="*/ 2147483646 h 94"/>
              <a:gd name="T18" fmla="*/ 2147483646 w 73"/>
              <a:gd name="T19" fmla="*/ 0 h 94"/>
              <a:gd name="T20" fmla="*/ 2147483646 w 73"/>
              <a:gd name="T21" fmla="*/ 2147483646 h 94"/>
              <a:gd name="T22" fmla="*/ 2147483646 w 73"/>
              <a:gd name="T23" fmla="*/ 2147483646 h 94"/>
              <a:gd name="T24" fmla="*/ 2147483646 w 73"/>
              <a:gd name="T25" fmla="*/ 2147483646 h 94"/>
              <a:gd name="T26" fmla="*/ 0 w 73"/>
              <a:gd name="T27" fmla="*/ 2147483646 h 94"/>
              <a:gd name="T28" fmla="*/ 2147483646 w 73"/>
              <a:gd name="T29" fmla="*/ 2147483646 h 94"/>
              <a:gd name="T30" fmla="*/ 2147483646 w 73"/>
              <a:gd name="T31" fmla="*/ 2147483646 h 94"/>
              <a:gd name="T32" fmla="*/ 2147483646 w 73"/>
              <a:gd name="T33" fmla="*/ 2147483646 h 94"/>
              <a:gd name="T34" fmla="*/ 2147483646 w 73"/>
              <a:gd name="T35" fmla="*/ 2147483646 h 94"/>
              <a:gd name="T36" fmla="*/ 2147483646 w 73"/>
              <a:gd name="T37" fmla="*/ 2147483646 h 9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3" h="94">
                <a:moveTo>
                  <a:pt x="73" y="94"/>
                </a:moveTo>
                <a:lnTo>
                  <a:pt x="45" y="48"/>
                </a:lnTo>
                <a:lnTo>
                  <a:pt x="42" y="49"/>
                </a:lnTo>
                <a:lnTo>
                  <a:pt x="52" y="44"/>
                </a:lnTo>
                <a:lnTo>
                  <a:pt x="58" y="35"/>
                </a:lnTo>
                <a:lnTo>
                  <a:pt x="59" y="25"/>
                </a:lnTo>
                <a:lnTo>
                  <a:pt x="58" y="15"/>
                </a:lnTo>
                <a:lnTo>
                  <a:pt x="52" y="6"/>
                </a:lnTo>
                <a:lnTo>
                  <a:pt x="42" y="1"/>
                </a:lnTo>
                <a:lnTo>
                  <a:pt x="30" y="0"/>
                </a:lnTo>
                <a:lnTo>
                  <a:pt x="17" y="1"/>
                </a:lnTo>
                <a:lnTo>
                  <a:pt x="7" y="6"/>
                </a:lnTo>
                <a:lnTo>
                  <a:pt x="1" y="15"/>
                </a:lnTo>
                <a:lnTo>
                  <a:pt x="0" y="25"/>
                </a:lnTo>
                <a:lnTo>
                  <a:pt x="1" y="35"/>
                </a:lnTo>
                <a:lnTo>
                  <a:pt x="7" y="44"/>
                </a:lnTo>
                <a:lnTo>
                  <a:pt x="17" y="49"/>
                </a:lnTo>
                <a:lnTo>
                  <a:pt x="30" y="51"/>
                </a:lnTo>
                <a:lnTo>
                  <a:pt x="42" y="4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94" name="Line 851"/>
          <p:cNvSpPr>
            <a:spLocks noChangeShapeType="1"/>
          </p:cNvSpPr>
          <p:nvPr/>
        </p:nvSpPr>
        <p:spPr bwMode="auto">
          <a:xfrm flipH="1">
            <a:off x="3060700" y="5981700"/>
            <a:ext cx="6350" cy="238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95" name="Line 852"/>
          <p:cNvSpPr>
            <a:spLocks noChangeShapeType="1"/>
          </p:cNvSpPr>
          <p:nvPr/>
        </p:nvSpPr>
        <p:spPr bwMode="auto">
          <a:xfrm flipV="1">
            <a:off x="3048000" y="5972175"/>
            <a:ext cx="9525" cy="301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96" name="Line 853"/>
          <p:cNvSpPr>
            <a:spLocks noChangeShapeType="1"/>
          </p:cNvSpPr>
          <p:nvPr/>
        </p:nvSpPr>
        <p:spPr bwMode="auto">
          <a:xfrm flipH="1" flipV="1">
            <a:off x="3044825" y="5935663"/>
            <a:ext cx="15875" cy="2381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97" name="Line 854"/>
          <p:cNvSpPr>
            <a:spLocks noChangeShapeType="1"/>
          </p:cNvSpPr>
          <p:nvPr/>
        </p:nvSpPr>
        <p:spPr bwMode="auto">
          <a:xfrm>
            <a:off x="3063875" y="5927725"/>
            <a:ext cx="15875" cy="285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98" name="Line 855"/>
          <p:cNvSpPr>
            <a:spLocks noChangeShapeType="1"/>
          </p:cNvSpPr>
          <p:nvPr/>
        </p:nvSpPr>
        <p:spPr bwMode="auto">
          <a:xfrm>
            <a:off x="3089275" y="5970588"/>
            <a:ext cx="15875" cy="285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999" name="Line 856"/>
          <p:cNvSpPr>
            <a:spLocks noChangeShapeType="1"/>
          </p:cNvSpPr>
          <p:nvPr/>
        </p:nvSpPr>
        <p:spPr bwMode="auto">
          <a:xfrm>
            <a:off x="3097213" y="6035675"/>
            <a:ext cx="1587" cy="269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00" name="Freeform 857"/>
          <p:cNvSpPr>
            <a:spLocks/>
          </p:cNvSpPr>
          <p:nvPr/>
        </p:nvSpPr>
        <p:spPr bwMode="auto">
          <a:xfrm>
            <a:off x="3044825" y="6019800"/>
            <a:ext cx="12700" cy="42863"/>
          </a:xfrm>
          <a:custGeom>
            <a:avLst/>
            <a:gdLst>
              <a:gd name="T0" fmla="*/ 2147483646 w 24"/>
              <a:gd name="T1" fmla="*/ 2147483646 h 80"/>
              <a:gd name="T2" fmla="*/ 2147483646 w 24"/>
              <a:gd name="T3" fmla="*/ 2147483646 h 80"/>
              <a:gd name="T4" fmla="*/ 2147483646 w 24"/>
              <a:gd name="T5" fmla="*/ 2147483646 h 80"/>
              <a:gd name="T6" fmla="*/ 2147483646 w 24"/>
              <a:gd name="T7" fmla="*/ 2147483646 h 80"/>
              <a:gd name="T8" fmla="*/ 2147483646 w 24"/>
              <a:gd name="T9" fmla="*/ 2147483646 h 80"/>
              <a:gd name="T10" fmla="*/ 2147483646 w 24"/>
              <a:gd name="T11" fmla="*/ 2147483646 h 80"/>
              <a:gd name="T12" fmla="*/ 2147483646 w 24"/>
              <a:gd name="T13" fmla="*/ 0 h 80"/>
              <a:gd name="T14" fmla="*/ 2147483646 w 24"/>
              <a:gd name="T15" fmla="*/ 2147483646 h 80"/>
              <a:gd name="T16" fmla="*/ 0 w 24"/>
              <a:gd name="T17" fmla="*/ 2147483646 h 80"/>
              <a:gd name="T18" fmla="*/ 2147483646 w 24"/>
              <a:gd name="T19" fmla="*/ 2147483646 h 80"/>
              <a:gd name="T20" fmla="*/ 2147483646 w 24"/>
              <a:gd name="T21" fmla="*/ 2147483646 h 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4" h="80">
                <a:moveTo>
                  <a:pt x="15" y="80"/>
                </a:moveTo>
                <a:lnTo>
                  <a:pt x="15" y="28"/>
                </a:lnTo>
                <a:lnTo>
                  <a:pt x="13" y="20"/>
                </a:lnTo>
                <a:lnTo>
                  <a:pt x="22" y="16"/>
                </a:lnTo>
                <a:lnTo>
                  <a:pt x="24" y="9"/>
                </a:lnTo>
                <a:lnTo>
                  <a:pt x="22" y="2"/>
                </a:lnTo>
                <a:lnTo>
                  <a:pt x="13" y="0"/>
                </a:lnTo>
                <a:lnTo>
                  <a:pt x="4" y="2"/>
                </a:lnTo>
                <a:lnTo>
                  <a:pt x="0" y="9"/>
                </a:lnTo>
                <a:lnTo>
                  <a:pt x="4" y="16"/>
                </a:lnTo>
                <a:lnTo>
                  <a:pt x="13" y="2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01" name="Freeform 858"/>
          <p:cNvSpPr>
            <a:spLocks/>
          </p:cNvSpPr>
          <p:nvPr/>
        </p:nvSpPr>
        <p:spPr bwMode="auto">
          <a:xfrm>
            <a:off x="2989263" y="5995988"/>
            <a:ext cx="79375" cy="38100"/>
          </a:xfrm>
          <a:custGeom>
            <a:avLst/>
            <a:gdLst>
              <a:gd name="T0" fmla="*/ 2147483646 w 152"/>
              <a:gd name="T1" fmla="*/ 2147483646 h 71"/>
              <a:gd name="T2" fmla="*/ 2147483646 w 152"/>
              <a:gd name="T3" fmla="*/ 2147483646 h 71"/>
              <a:gd name="T4" fmla="*/ 2147483646 w 152"/>
              <a:gd name="T5" fmla="*/ 2147483646 h 71"/>
              <a:gd name="T6" fmla="*/ 2147483646 w 152"/>
              <a:gd name="T7" fmla="*/ 2147483646 h 71"/>
              <a:gd name="T8" fmla="*/ 2147483646 w 152"/>
              <a:gd name="T9" fmla="*/ 2147483646 h 71"/>
              <a:gd name="T10" fmla="*/ 2147483646 w 152"/>
              <a:gd name="T11" fmla="*/ 2147483646 h 71"/>
              <a:gd name="T12" fmla="*/ 2147483646 w 152"/>
              <a:gd name="T13" fmla="*/ 2147483646 h 71"/>
              <a:gd name="T14" fmla="*/ 2147483646 w 152"/>
              <a:gd name="T15" fmla="*/ 0 h 71"/>
              <a:gd name="T16" fmla="*/ 2147483646 w 152"/>
              <a:gd name="T17" fmla="*/ 2147483646 h 71"/>
              <a:gd name="T18" fmla="*/ 2147483646 w 152"/>
              <a:gd name="T19" fmla="*/ 2147483646 h 71"/>
              <a:gd name="T20" fmla="*/ 0 w 152"/>
              <a:gd name="T21" fmla="*/ 2147483646 h 71"/>
              <a:gd name="T22" fmla="*/ 0 w 152"/>
              <a:gd name="T23" fmla="*/ 2147483646 h 71"/>
              <a:gd name="T24" fmla="*/ 2147483646 w 152"/>
              <a:gd name="T25" fmla="*/ 2147483646 h 71"/>
              <a:gd name="T26" fmla="*/ 2147483646 w 152"/>
              <a:gd name="T27" fmla="*/ 2147483646 h 71"/>
              <a:gd name="T28" fmla="*/ 2147483646 w 152"/>
              <a:gd name="T29" fmla="*/ 2147483646 h 71"/>
              <a:gd name="T30" fmla="*/ 2147483646 w 152"/>
              <a:gd name="T31" fmla="*/ 2147483646 h 71"/>
              <a:gd name="T32" fmla="*/ 2147483646 w 152"/>
              <a:gd name="T33" fmla="*/ 2147483646 h 71"/>
              <a:gd name="T34" fmla="*/ 2147483646 w 152"/>
              <a:gd name="T35" fmla="*/ 2147483646 h 71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52" h="71">
                <a:moveTo>
                  <a:pt x="152" y="71"/>
                </a:moveTo>
                <a:lnTo>
                  <a:pt x="69" y="53"/>
                </a:lnTo>
                <a:lnTo>
                  <a:pt x="75" y="42"/>
                </a:lnTo>
                <a:lnTo>
                  <a:pt x="75" y="29"/>
                </a:lnTo>
                <a:lnTo>
                  <a:pt x="70" y="17"/>
                </a:lnTo>
                <a:lnTo>
                  <a:pt x="62" y="7"/>
                </a:lnTo>
                <a:lnTo>
                  <a:pt x="48" y="1"/>
                </a:lnTo>
                <a:lnTo>
                  <a:pt x="32" y="0"/>
                </a:lnTo>
                <a:lnTo>
                  <a:pt x="18" y="6"/>
                </a:lnTo>
                <a:lnTo>
                  <a:pt x="7" y="15"/>
                </a:lnTo>
                <a:lnTo>
                  <a:pt x="0" y="26"/>
                </a:lnTo>
                <a:lnTo>
                  <a:pt x="0" y="40"/>
                </a:lnTo>
                <a:lnTo>
                  <a:pt x="6" y="51"/>
                </a:lnTo>
                <a:lnTo>
                  <a:pt x="15" y="59"/>
                </a:lnTo>
                <a:lnTo>
                  <a:pt x="28" y="66"/>
                </a:lnTo>
                <a:lnTo>
                  <a:pt x="42" y="66"/>
                </a:lnTo>
                <a:lnTo>
                  <a:pt x="57" y="61"/>
                </a:lnTo>
                <a:lnTo>
                  <a:pt x="69" y="5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02" name="Freeform 859"/>
          <p:cNvSpPr>
            <a:spLocks/>
          </p:cNvSpPr>
          <p:nvPr/>
        </p:nvSpPr>
        <p:spPr bwMode="auto">
          <a:xfrm>
            <a:off x="2998788" y="6005513"/>
            <a:ext cx="20637" cy="15875"/>
          </a:xfrm>
          <a:custGeom>
            <a:avLst/>
            <a:gdLst>
              <a:gd name="T0" fmla="*/ 2147483646 w 39"/>
              <a:gd name="T1" fmla="*/ 2147483646 h 31"/>
              <a:gd name="T2" fmla="*/ 2147483646 w 39"/>
              <a:gd name="T3" fmla="*/ 2147483646 h 31"/>
              <a:gd name="T4" fmla="*/ 2147483646 w 39"/>
              <a:gd name="T5" fmla="*/ 2147483646 h 31"/>
              <a:gd name="T6" fmla="*/ 2147483646 w 39"/>
              <a:gd name="T7" fmla="*/ 2147483646 h 31"/>
              <a:gd name="T8" fmla="*/ 2147483646 w 39"/>
              <a:gd name="T9" fmla="*/ 2147483646 h 31"/>
              <a:gd name="T10" fmla="*/ 2147483646 w 39"/>
              <a:gd name="T11" fmla="*/ 0 h 31"/>
              <a:gd name="T12" fmla="*/ 2147483646 w 39"/>
              <a:gd name="T13" fmla="*/ 2147483646 h 31"/>
              <a:gd name="T14" fmla="*/ 2147483646 w 39"/>
              <a:gd name="T15" fmla="*/ 2147483646 h 31"/>
              <a:gd name="T16" fmla="*/ 0 w 39"/>
              <a:gd name="T17" fmla="*/ 2147483646 h 31"/>
              <a:gd name="T18" fmla="*/ 2147483646 w 39"/>
              <a:gd name="T19" fmla="*/ 2147483646 h 31"/>
              <a:gd name="T20" fmla="*/ 2147483646 w 39"/>
              <a:gd name="T21" fmla="*/ 2147483646 h 31"/>
              <a:gd name="T22" fmla="*/ 2147483646 w 39"/>
              <a:gd name="T23" fmla="*/ 2147483646 h 31"/>
              <a:gd name="T24" fmla="*/ 2147483646 w 39"/>
              <a:gd name="T25" fmla="*/ 2147483646 h 3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31">
                <a:moveTo>
                  <a:pt x="30" y="30"/>
                </a:moveTo>
                <a:lnTo>
                  <a:pt x="36" y="25"/>
                </a:lnTo>
                <a:lnTo>
                  <a:pt x="39" y="16"/>
                </a:lnTo>
                <a:lnTo>
                  <a:pt x="36" y="9"/>
                </a:lnTo>
                <a:lnTo>
                  <a:pt x="30" y="2"/>
                </a:lnTo>
                <a:lnTo>
                  <a:pt x="20" y="0"/>
                </a:lnTo>
                <a:lnTo>
                  <a:pt x="10" y="2"/>
                </a:lnTo>
                <a:lnTo>
                  <a:pt x="4" y="9"/>
                </a:lnTo>
                <a:lnTo>
                  <a:pt x="0" y="16"/>
                </a:lnTo>
                <a:lnTo>
                  <a:pt x="4" y="25"/>
                </a:lnTo>
                <a:lnTo>
                  <a:pt x="10" y="30"/>
                </a:lnTo>
                <a:lnTo>
                  <a:pt x="20" y="31"/>
                </a:lnTo>
                <a:lnTo>
                  <a:pt x="30" y="3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03" name="Freeform 860"/>
          <p:cNvSpPr>
            <a:spLocks/>
          </p:cNvSpPr>
          <p:nvPr/>
        </p:nvSpPr>
        <p:spPr bwMode="auto">
          <a:xfrm>
            <a:off x="3057525" y="6007100"/>
            <a:ext cx="31750" cy="28575"/>
          </a:xfrm>
          <a:custGeom>
            <a:avLst/>
            <a:gdLst>
              <a:gd name="T0" fmla="*/ 0 w 59"/>
              <a:gd name="T1" fmla="*/ 2147483646 h 52"/>
              <a:gd name="T2" fmla="*/ 2147483646 w 59"/>
              <a:gd name="T3" fmla="*/ 2147483646 h 52"/>
              <a:gd name="T4" fmla="*/ 2147483646 w 59"/>
              <a:gd name="T5" fmla="*/ 2147483646 h 52"/>
              <a:gd name="T6" fmla="*/ 2147483646 w 59"/>
              <a:gd name="T7" fmla="*/ 2147483646 h 52"/>
              <a:gd name="T8" fmla="*/ 2147483646 w 59"/>
              <a:gd name="T9" fmla="*/ 2147483646 h 52"/>
              <a:gd name="T10" fmla="*/ 2147483646 w 59"/>
              <a:gd name="T11" fmla="*/ 2147483646 h 52"/>
              <a:gd name="T12" fmla="*/ 2147483646 w 59"/>
              <a:gd name="T13" fmla="*/ 2147483646 h 52"/>
              <a:gd name="T14" fmla="*/ 2147483646 w 59"/>
              <a:gd name="T15" fmla="*/ 2147483646 h 52"/>
              <a:gd name="T16" fmla="*/ 2147483646 w 59"/>
              <a:gd name="T17" fmla="*/ 2147483646 h 52"/>
              <a:gd name="T18" fmla="*/ 2147483646 w 59"/>
              <a:gd name="T19" fmla="*/ 2147483646 h 52"/>
              <a:gd name="T20" fmla="*/ 2147483646 w 59"/>
              <a:gd name="T21" fmla="*/ 2147483646 h 52"/>
              <a:gd name="T22" fmla="*/ 2147483646 w 59"/>
              <a:gd name="T23" fmla="*/ 2147483646 h 52"/>
              <a:gd name="T24" fmla="*/ 2147483646 w 59"/>
              <a:gd name="T25" fmla="*/ 0 h 52"/>
              <a:gd name="T26" fmla="*/ 2147483646 w 59"/>
              <a:gd name="T27" fmla="*/ 0 h 52"/>
              <a:gd name="T28" fmla="*/ 2147483646 w 59"/>
              <a:gd name="T29" fmla="*/ 2147483646 h 52"/>
              <a:gd name="T30" fmla="*/ 2147483646 w 59"/>
              <a:gd name="T31" fmla="*/ 2147483646 h 52"/>
              <a:gd name="T32" fmla="*/ 0 w 59"/>
              <a:gd name="T33" fmla="*/ 2147483646 h 52"/>
              <a:gd name="T34" fmla="*/ 0 w 59"/>
              <a:gd name="T35" fmla="*/ 2147483646 h 5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9" h="52">
                <a:moveTo>
                  <a:pt x="0" y="31"/>
                </a:moveTo>
                <a:lnTo>
                  <a:pt x="5" y="40"/>
                </a:lnTo>
                <a:lnTo>
                  <a:pt x="13" y="47"/>
                </a:lnTo>
                <a:lnTo>
                  <a:pt x="24" y="52"/>
                </a:lnTo>
                <a:lnTo>
                  <a:pt x="35" y="52"/>
                </a:lnTo>
                <a:lnTo>
                  <a:pt x="46" y="47"/>
                </a:lnTo>
                <a:lnTo>
                  <a:pt x="54" y="40"/>
                </a:lnTo>
                <a:lnTo>
                  <a:pt x="59" y="31"/>
                </a:lnTo>
                <a:lnTo>
                  <a:pt x="59" y="21"/>
                </a:lnTo>
                <a:lnTo>
                  <a:pt x="55" y="11"/>
                </a:lnTo>
                <a:lnTo>
                  <a:pt x="47" y="5"/>
                </a:lnTo>
                <a:lnTo>
                  <a:pt x="46" y="3"/>
                </a:lnTo>
                <a:lnTo>
                  <a:pt x="35" y="0"/>
                </a:lnTo>
                <a:lnTo>
                  <a:pt x="22" y="0"/>
                </a:lnTo>
                <a:lnTo>
                  <a:pt x="11" y="5"/>
                </a:lnTo>
                <a:lnTo>
                  <a:pt x="2" y="11"/>
                </a:lnTo>
                <a:lnTo>
                  <a:pt x="0" y="21"/>
                </a:lnTo>
                <a:lnTo>
                  <a:pt x="0" y="31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04" name="Freeform 861"/>
          <p:cNvSpPr>
            <a:spLocks/>
          </p:cNvSpPr>
          <p:nvPr/>
        </p:nvSpPr>
        <p:spPr bwMode="auto">
          <a:xfrm>
            <a:off x="3068638" y="6018213"/>
            <a:ext cx="7937" cy="6350"/>
          </a:xfrm>
          <a:custGeom>
            <a:avLst/>
            <a:gdLst>
              <a:gd name="T0" fmla="*/ 2147483646 w 15"/>
              <a:gd name="T1" fmla="*/ 2147483646 h 13"/>
              <a:gd name="T2" fmla="*/ 2147483646 w 15"/>
              <a:gd name="T3" fmla="*/ 2147483646 h 13"/>
              <a:gd name="T4" fmla="*/ 2147483646 w 15"/>
              <a:gd name="T5" fmla="*/ 2147483646 h 13"/>
              <a:gd name="T6" fmla="*/ 2147483646 w 15"/>
              <a:gd name="T7" fmla="*/ 2147483646 h 13"/>
              <a:gd name="T8" fmla="*/ 2147483646 w 15"/>
              <a:gd name="T9" fmla="*/ 2147483646 h 13"/>
              <a:gd name="T10" fmla="*/ 2147483646 w 15"/>
              <a:gd name="T11" fmla="*/ 0 h 13"/>
              <a:gd name="T12" fmla="*/ 2147483646 w 15"/>
              <a:gd name="T13" fmla="*/ 2147483646 h 13"/>
              <a:gd name="T14" fmla="*/ 0 w 15"/>
              <a:gd name="T15" fmla="*/ 2147483646 h 13"/>
              <a:gd name="T16" fmla="*/ 2147483646 w 15"/>
              <a:gd name="T17" fmla="*/ 2147483646 h 1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5" h="13">
                <a:moveTo>
                  <a:pt x="2" y="11"/>
                </a:moveTo>
                <a:lnTo>
                  <a:pt x="8" y="13"/>
                </a:lnTo>
                <a:lnTo>
                  <a:pt x="13" y="11"/>
                </a:lnTo>
                <a:lnTo>
                  <a:pt x="15" y="6"/>
                </a:lnTo>
                <a:lnTo>
                  <a:pt x="13" y="2"/>
                </a:lnTo>
                <a:lnTo>
                  <a:pt x="8" y="0"/>
                </a:lnTo>
                <a:lnTo>
                  <a:pt x="2" y="2"/>
                </a:lnTo>
                <a:lnTo>
                  <a:pt x="0" y="6"/>
                </a:lnTo>
                <a:lnTo>
                  <a:pt x="2" y="11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05" name="Freeform 862"/>
          <p:cNvSpPr>
            <a:spLocks/>
          </p:cNvSpPr>
          <p:nvPr/>
        </p:nvSpPr>
        <p:spPr bwMode="auto">
          <a:xfrm>
            <a:off x="3043238" y="6000750"/>
            <a:ext cx="46037" cy="34925"/>
          </a:xfrm>
          <a:custGeom>
            <a:avLst/>
            <a:gdLst>
              <a:gd name="T0" fmla="*/ 2147483646 w 85"/>
              <a:gd name="T1" fmla="*/ 2147483646 h 64"/>
              <a:gd name="T2" fmla="*/ 2147483646 w 85"/>
              <a:gd name="T3" fmla="*/ 2147483646 h 64"/>
              <a:gd name="T4" fmla="*/ 2147483646 w 85"/>
              <a:gd name="T5" fmla="*/ 2147483646 h 64"/>
              <a:gd name="T6" fmla="*/ 2147483646 w 85"/>
              <a:gd name="T7" fmla="*/ 2147483646 h 64"/>
              <a:gd name="T8" fmla="*/ 2147483646 w 85"/>
              <a:gd name="T9" fmla="*/ 2147483646 h 64"/>
              <a:gd name="T10" fmla="*/ 2147483646 w 85"/>
              <a:gd name="T11" fmla="*/ 2147483646 h 64"/>
              <a:gd name="T12" fmla="*/ 2147483646 w 85"/>
              <a:gd name="T13" fmla="*/ 2147483646 h 64"/>
              <a:gd name="T14" fmla="*/ 2147483646 w 85"/>
              <a:gd name="T15" fmla="*/ 2147483646 h 64"/>
              <a:gd name="T16" fmla="*/ 2147483646 w 85"/>
              <a:gd name="T17" fmla="*/ 2147483646 h 64"/>
              <a:gd name="T18" fmla="*/ 0 w 85"/>
              <a:gd name="T19" fmla="*/ 0 h 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85" h="64">
                <a:moveTo>
                  <a:pt x="48" y="62"/>
                </a:moveTo>
                <a:lnTo>
                  <a:pt x="59" y="64"/>
                </a:lnTo>
                <a:lnTo>
                  <a:pt x="71" y="59"/>
                </a:lnTo>
                <a:lnTo>
                  <a:pt x="80" y="52"/>
                </a:lnTo>
                <a:lnTo>
                  <a:pt x="85" y="43"/>
                </a:lnTo>
                <a:lnTo>
                  <a:pt x="85" y="33"/>
                </a:lnTo>
                <a:lnTo>
                  <a:pt x="80" y="23"/>
                </a:lnTo>
                <a:lnTo>
                  <a:pt x="72" y="15"/>
                </a:lnTo>
                <a:lnTo>
                  <a:pt x="61" y="12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06" name="Freeform 863"/>
          <p:cNvSpPr>
            <a:spLocks/>
          </p:cNvSpPr>
          <p:nvPr/>
        </p:nvSpPr>
        <p:spPr bwMode="auto">
          <a:xfrm>
            <a:off x="2967038" y="5989638"/>
            <a:ext cx="12700" cy="12700"/>
          </a:xfrm>
          <a:custGeom>
            <a:avLst/>
            <a:gdLst>
              <a:gd name="T0" fmla="*/ 2147483646 w 24"/>
              <a:gd name="T1" fmla="*/ 2147483646 h 25"/>
              <a:gd name="T2" fmla="*/ 2147483646 w 24"/>
              <a:gd name="T3" fmla="*/ 0 h 25"/>
              <a:gd name="T4" fmla="*/ 0 w 24"/>
              <a:gd name="T5" fmla="*/ 2147483646 h 2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4" h="25">
                <a:moveTo>
                  <a:pt x="24" y="3"/>
                </a:moveTo>
                <a:lnTo>
                  <a:pt x="3" y="0"/>
                </a:lnTo>
                <a:lnTo>
                  <a:pt x="0" y="2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07" name="Line 864"/>
          <p:cNvSpPr>
            <a:spLocks noChangeShapeType="1"/>
          </p:cNvSpPr>
          <p:nvPr/>
        </p:nvSpPr>
        <p:spPr bwMode="auto">
          <a:xfrm flipH="1" flipV="1">
            <a:off x="2943225" y="5953125"/>
            <a:ext cx="15875" cy="174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08" name="Line 865"/>
          <p:cNvSpPr>
            <a:spLocks noChangeShapeType="1"/>
          </p:cNvSpPr>
          <p:nvPr/>
        </p:nvSpPr>
        <p:spPr bwMode="auto">
          <a:xfrm flipH="1" flipV="1">
            <a:off x="2903538" y="5913438"/>
            <a:ext cx="22225" cy="2381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09" name="Line 866"/>
          <p:cNvSpPr>
            <a:spLocks noChangeShapeType="1"/>
          </p:cNvSpPr>
          <p:nvPr/>
        </p:nvSpPr>
        <p:spPr bwMode="auto">
          <a:xfrm flipH="1" flipV="1">
            <a:off x="2800350" y="5854700"/>
            <a:ext cx="88900" cy="682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10" name="Line 867"/>
          <p:cNvSpPr>
            <a:spLocks noChangeShapeType="1"/>
          </p:cNvSpPr>
          <p:nvPr/>
        </p:nvSpPr>
        <p:spPr bwMode="auto">
          <a:xfrm>
            <a:off x="2768600" y="5922963"/>
            <a:ext cx="120650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11" name="Freeform 868"/>
          <p:cNvSpPr>
            <a:spLocks/>
          </p:cNvSpPr>
          <p:nvPr/>
        </p:nvSpPr>
        <p:spPr bwMode="auto">
          <a:xfrm>
            <a:off x="2689225" y="5910263"/>
            <a:ext cx="47625" cy="22225"/>
          </a:xfrm>
          <a:custGeom>
            <a:avLst/>
            <a:gdLst>
              <a:gd name="T0" fmla="*/ 2147483646 w 90"/>
              <a:gd name="T1" fmla="*/ 2147483646 h 44"/>
              <a:gd name="T2" fmla="*/ 0 w 90"/>
              <a:gd name="T3" fmla="*/ 2147483646 h 44"/>
              <a:gd name="T4" fmla="*/ 0 w 90"/>
              <a:gd name="T5" fmla="*/ 0 h 44"/>
              <a:gd name="T6" fmla="*/ 2147483646 w 90"/>
              <a:gd name="T7" fmla="*/ 0 h 44"/>
              <a:gd name="T8" fmla="*/ 2147483646 w 90"/>
              <a:gd name="T9" fmla="*/ 2147483646 h 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0" h="44">
                <a:moveTo>
                  <a:pt x="90" y="13"/>
                </a:moveTo>
                <a:lnTo>
                  <a:pt x="0" y="13"/>
                </a:lnTo>
                <a:lnTo>
                  <a:pt x="0" y="0"/>
                </a:lnTo>
                <a:lnTo>
                  <a:pt x="90" y="0"/>
                </a:lnTo>
                <a:lnTo>
                  <a:pt x="90" y="4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12" name="Freeform 869"/>
          <p:cNvSpPr>
            <a:spLocks/>
          </p:cNvSpPr>
          <p:nvPr/>
        </p:nvSpPr>
        <p:spPr bwMode="auto">
          <a:xfrm>
            <a:off x="2736850" y="5970588"/>
            <a:ext cx="23813" cy="57150"/>
          </a:xfrm>
          <a:custGeom>
            <a:avLst/>
            <a:gdLst>
              <a:gd name="T0" fmla="*/ 0 w 46"/>
              <a:gd name="T1" fmla="*/ 0 h 109"/>
              <a:gd name="T2" fmla="*/ 2147483646 w 46"/>
              <a:gd name="T3" fmla="*/ 2147483646 h 109"/>
              <a:gd name="T4" fmla="*/ 2147483646 w 46"/>
              <a:gd name="T5" fmla="*/ 2147483646 h 109"/>
              <a:gd name="T6" fmla="*/ 2147483646 w 46"/>
              <a:gd name="T7" fmla="*/ 2147483646 h 109"/>
              <a:gd name="T8" fmla="*/ 0 w 46"/>
              <a:gd name="T9" fmla="*/ 2147483646 h 109"/>
              <a:gd name="T10" fmla="*/ 0 w 46"/>
              <a:gd name="T11" fmla="*/ 2147483646 h 109"/>
              <a:gd name="T12" fmla="*/ 2147483646 w 46"/>
              <a:gd name="T13" fmla="*/ 2147483646 h 109"/>
              <a:gd name="T14" fmla="*/ 2147483646 w 46"/>
              <a:gd name="T15" fmla="*/ 2147483646 h 109"/>
              <a:gd name="T16" fmla="*/ 2147483646 w 46"/>
              <a:gd name="T17" fmla="*/ 2147483646 h 10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6" h="109">
                <a:moveTo>
                  <a:pt x="0" y="0"/>
                </a:moveTo>
                <a:lnTo>
                  <a:pt x="35" y="11"/>
                </a:lnTo>
                <a:lnTo>
                  <a:pt x="30" y="19"/>
                </a:lnTo>
                <a:lnTo>
                  <a:pt x="30" y="109"/>
                </a:lnTo>
                <a:lnTo>
                  <a:pt x="0" y="109"/>
                </a:lnTo>
                <a:lnTo>
                  <a:pt x="0" y="31"/>
                </a:lnTo>
                <a:lnTo>
                  <a:pt x="46" y="4"/>
                </a:lnTo>
                <a:lnTo>
                  <a:pt x="46" y="19"/>
                </a:lnTo>
                <a:lnTo>
                  <a:pt x="30" y="1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13" name="Freeform 870"/>
          <p:cNvSpPr>
            <a:spLocks/>
          </p:cNvSpPr>
          <p:nvPr/>
        </p:nvSpPr>
        <p:spPr bwMode="auto">
          <a:xfrm>
            <a:off x="2752725" y="5991225"/>
            <a:ext cx="55563" cy="44450"/>
          </a:xfrm>
          <a:custGeom>
            <a:avLst/>
            <a:gdLst>
              <a:gd name="T0" fmla="*/ 0 w 105"/>
              <a:gd name="T1" fmla="*/ 0 h 83"/>
              <a:gd name="T2" fmla="*/ 2147483646 w 105"/>
              <a:gd name="T3" fmla="*/ 2147483646 h 83"/>
              <a:gd name="T4" fmla="*/ 2147483646 w 105"/>
              <a:gd name="T5" fmla="*/ 2147483646 h 83"/>
              <a:gd name="T6" fmla="*/ 2147483646 w 105"/>
              <a:gd name="T7" fmla="*/ 2147483646 h 83"/>
              <a:gd name="T8" fmla="*/ 2147483646 w 105"/>
              <a:gd name="T9" fmla="*/ 2147483646 h 8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5" h="83">
                <a:moveTo>
                  <a:pt x="0" y="0"/>
                </a:moveTo>
                <a:lnTo>
                  <a:pt x="105" y="50"/>
                </a:lnTo>
                <a:lnTo>
                  <a:pt x="105" y="56"/>
                </a:lnTo>
                <a:lnTo>
                  <a:pt x="15" y="56"/>
                </a:lnTo>
                <a:lnTo>
                  <a:pt x="15" y="8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14" name="Line 871"/>
          <p:cNvSpPr>
            <a:spLocks noChangeShapeType="1"/>
          </p:cNvSpPr>
          <p:nvPr/>
        </p:nvSpPr>
        <p:spPr bwMode="auto">
          <a:xfrm flipV="1">
            <a:off x="2744788" y="6027738"/>
            <a:ext cx="1587" cy="793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15" name="Freeform 872"/>
          <p:cNvSpPr>
            <a:spLocks/>
          </p:cNvSpPr>
          <p:nvPr/>
        </p:nvSpPr>
        <p:spPr bwMode="auto">
          <a:xfrm>
            <a:off x="2720975" y="5965825"/>
            <a:ext cx="15875" cy="69850"/>
          </a:xfrm>
          <a:custGeom>
            <a:avLst/>
            <a:gdLst>
              <a:gd name="T0" fmla="*/ 0 w 30"/>
              <a:gd name="T1" fmla="*/ 2147483646 h 131"/>
              <a:gd name="T2" fmla="*/ 0 w 30"/>
              <a:gd name="T3" fmla="*/ 2147483646 h 131"/>
              <a:gd name="T4" fmla="*/ 0 w 30"/>
              <a:gd name="T5" fmla="*/ 0 h 131"/>
              <a:gd name="T6" fmla="*/ 2147483646 w 30"/>
              <a:gd name="T7" fmla="*/ 2147483646 h 13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0" h="131">
                <a:moveTo>
                  <a:pt x="0" y="131"/>
                </a:moveTo>
                <a:lnTo>
                  <a:pt x="0" y="23"/>
                </a:lnTo>
                <a:lnTo>
                  <a:pt x="0" y="0"/>
                </a:lnTo>
                <a:lnTo>
                  <a:pt x="30" y="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16" name="Freeform 873"/>
          <p:cNvSpPr>
            <a:spLocks/>
          </p:cNvSpPr>
          <p:nvPr/>
        </p:nvSpPr>
        <p:spPr bwMode="auto">
          <a:xfrm>
            <a:off x="2663825" y="5969000"/>
            <a:ext cx="47625" cy="11113"/>
          </a:xfrm>
          <a:custGeom>
            <a:avLst/>
            <a:gdLst>
              <a:gd name="T0" fmla="*/ 2147483646 w 90"/>
              <a:gd name="T1" fmla="*/ 2147483646 h 21"/>
              <a:gd name="T2" fmla="*/ 0 w 90"/>
              <a:gd name="T3" fmla="*/ 2147483646 h 21"/>
              <a:gd name="T4" fmla="*/ 2147483646 w 90"/>
              <a:gd name="T5" fmla="*/ 2147483646 h 21"/>
              <a:gd name="T6" fmla="*/ 2147483646 w 90"/>
              <a:gd name="T7" fmla="*/ 0 h 21"/>
              <a:gd name="T8" fmla="*/ 2147483646 w 90"/>
              <a:gd name="T9" fmla="*/ 0 h 21"/>
              <a:gd name="T10" fmla="*/ 2147483646 w 90"/>
              <a:gd name="T11" fmla="*/ 2147483646 h 2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0" h="21">
                <a:moveTo>
                  <a:pt x="90" y="21"/>
                </a:moveTo>
                <a:lnTo>
                  <a:pt x="0" y="21"/>
                </a:lnTo>
                <a:lnTo>
                  <a:pt x="13" y="21"/>
                </a:lnTo>
                <a:lnTo>
                  <a:pt x="13" y="0"/>
                </a:lnTo>
                <a:lnTo>
                  <a:pt x="37" y="0"/>
                </a:lnTo>
                <a:lnTo>
                  <a:pt x="37" y="2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17" name="Freeform 875"/>
          <p:cNvSpPr>
            <a:spLocks/>
          </p:cNvSpPr>
          <p:nvPr/>
        </p:nvSpPr>
        <p:spPr bwMode="auto">
          <a:xfrm>
            <a:off x="2663825" y="5980113"/>
            <a:ext cx="41275" cy="47625"/>
          </a:xfrm>
          <a:custGeom>
            <a:avLst/>
            <a:gdLst>
              <a:gd name="T0" fmla="*/ 0 w 76"/>
              <a:gd name="T1" fmla="*/ 0 h 90"/>
              <a:gd name="T2" fmla="*/ 0 w 76"/>
              <a:gd name="T3" fmla="*/ 2147483646 h 90"/>
              <a:gd name="T4" fmla="*/ 2147483646 w 76"/>
              <a:gd name="T5" fmla="*/ 2147483646 h 90"/>
              <a:gd name="T6" fmla="*/ 2147483646 w 76"/>
              <a:gd name="T7" fmla="*/ 2147483646 h 90"/>
              <a:gd name="T8" fmla="*/ 2147483646 w 76"/>
              <a:gd name="T9" fmla="*/ 0 h 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6" h="90">
                <a:moveTo>
                  <a:pt x="0" y="0"/>
                </a:moveTo>
                <a:lnTo>
                  <a:pt x="0" y="90"/>
                </a:lnTo>
                <a:lnTo>
                  <a:pt x="46" y="90"/>
                </a:lnTo>
                <a:lnTo>
                  <a:pt x="76" y="12"/>
                </a:lnTo>
                <a:lnTo>
                  <a:pt x="76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18" name="Line 876"/>
          <p:cNvSpPr>
            <a:spLocks noChangeShapeType="1"/>
          </p:cNvSpPr>
          <p:nvPr/>
        </p:nvSpPr>
        <p:spPr bwMode="auto">
          <a:xfrm flipV="1">
            <a:off x="2689225" y="5910263"/>
            <a:ext cx="1588" cy="222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19" name="Freeform 877"/>
          <p:cNvSpPr>
            <a:spLocks/>
          </p:cNvSpPr>
          <p:nvPr/>
        </p:nvSpPr>
        <p:spPr bwMode="auto">
          <a:xfrm>
            <a:off x="2700338" y="5902325"/>
            <a:ext cx="4762" cy="7938"/>
          </a:xfrm>
          <a:custGeom>
            <a:avLst/>
            <a:gdLst>
              <a:gd name="T0" fmla="*/ 0 w 8"/>
              <a:gd name="T1" fmla="*/ 2147483646 h 13"/>
              <a:gd name="T2" fmla="*/ 0 w 8"/>
              <a:gd name="T3" fmla="*/ 0 h 13"/>
              <a:gd name="T4" fmla="*/ 2147483646 w 8"/>
              <a:gd name="T5" fmla="*/ 0 h 13"/>
              <a:gd name="T6" fmla="*/ 2147483646 w 8"/>
              <a:gd name="T7" fmla="*/ 2147483646 h 1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" h="13">
                <a:moveTo>
                  <a:pt x="0" y="13"/>
                </a:moveTo>
                <a:lnTo>
                  <a:pt x="0" y="0"/>
                </a:lnTo>
                <a:lnTo>
                  <a:pt x="8" y="0"/>
                </a:lnTo>
                <a:lnTo>
                  <a:pt x="8" y="1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20" name="Line 878"/>
          <p:cNvSpPr>
            <a:spLocks noChangeShapeType="1"/>
          </p:cNvSpPr>
          <p:nvPr/>
        </p:nvSpPr>
        <p:spPr bwMode="auto">
          <a:xfrm>
            <a:off x="2679700" y="6035675"/>
            <a:ext cx="1588" cy="269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21" name="Freeform 879"/>
          <p:cNvSpPr>
            <a:spLocks/>
          </p:cNvSpPr>
          <p:nvPr/>
        </p:nvSpPr>
        <p:spPr bwMode="auto">
          <a:xfrm>
            <a:off x="2663825" y="5980113"/>
            <a:ext cx="582613" cy="82550"/>
          </a:xfrm>
          <a:custGeom>
            <a:avLst/>
            <a:gdLst>
              <a:gd name="T0" fmla="*/ 0 w 1100"/>
              <a:gd name="T1" fmla="*/ 2147483646 h 155"/>
              <a:gd name="T2" fmla="*/ 2147483646 w 1100"/>
              <a:gd name="T3" fmla="*/ 2147483646 h 155"/>
              <a:gd name="T4" fmla="*/ 2147483646 w 1100"/>
              <a:gd name="T5" fmla="*/ 2147483646 h 155"/>
              <a:gd name="T6" fmla="*/ 2147483646 w 1100"/>
              <a:gd name="T7" fmla="*/ 2147483646 h 155"/>
              <a:gd name="T8" fmla="*/ 2147483646 w 1100"/>
              <a:gd name="T9" fmla="*/ 2147483646 h 155"/>
              <a:gd name="T10" fmla="*/ 2147483646 w 1100"/>
              <a:gd name="T11" fmla="*/ 2147483646 h 155"/>
              <a:gd name="T12" fmla="*/ 2147483646 w 1100"/>
              <a:gd name="T13" fmla="*/ 2147483646 h 155"/>
              <a:gd name="T14" fmla="*/ 2147483646 w 1100"/>
              <a:gd name="T15" fmla="*/ 2147483646 h 155"/>
              <a:gd name="T16" fmla="*/ 2147483646 w 1100"/>
              <a:gd name="T17" fmla="*/ 2147483646 h 155"/>
              <a:gd name="T18" fmla="*/ 2147483646 w 1100"/>
              <a:gd name="T19" fmla="*/ 2147483646 h 155"/>
              <a:gd name="T20" fmla="*/ 2147483646 w 1100"/>
              <a:gd name="T21" fmla="*/ 2147483646 h 155"/>
              <a:gd name="T22" fmla="*/ 2147483646 w 1100"/>
              <a:gd name="T23" fmla="*/ 2147483646 h 155"/>
              <a:gd name="T24" fmla="*/ 2147483646 w 1100"/>
              <a:gd name="T25" fmla="*/ 2147483646 h 155"/>
              <a:gd name="T26" fmla="*/ 2147483646 w 1100"/>
              <a:gd name="T27" fmla="*/ 2147483646 h 155"/>
              <a:gd name="T28" fmla="*/ 2147483646 w 1100"/>
              <a:gd name="T29" fmla="*/ 2147483646 h 155"/>
              <a:gd name="T30" fmla="*/ 2147483646 w 1100"/>
              <a:gd name="T31" fmla="*/ 2147483646 h 155"/>
              <a:gd name="T32" fmla="*/ 2147483646 w 1100"/>
              <a:gd name="T33" fmla="*/ 2147483646 h 155"/>
              <a:gd name="T34" fmla="*/ 2147483646 w 1100"/>
              <a:gd name="T35" fmla="*/ 2147483646 h 155"/>
              <a:gd name="T36" fmla="*/ 2147483646 w 1100"/>
              <a:gd name="T37" fmla="*/ 2147483646 h 155"/>
              <a:gd name="T38" fmla="*/ 2147483646 w 1100"/>
              <a:gd name="T39" fmla="*/ 2147483646 h 155"/>
              <a:gd name="T40" fmla="*/ 2147483646 w 1100"/>
              <a:gd name="T41" fmla="*/ 2147483646 h 155"/>
              <a:gd name="T42" fmla="*/ 2147483646 w 1100"/>
              <a:gd name="T43" fmla="*/ 2147483646 h 155"/>
              <a:gd name="T44" fmla="*/ 2147483646 w 1100"/>
              <a:gd name="T45" fmla="*/ 2147483646 h 155"/>
              <a:gd name="T46" fmla="*/ 2147483646 w 1100"/>
              <a:gd name="T47" fmla="*/ 2147483646 h 155"/>
              <a:gd name="T48" fmla="*/ 2147483646 w 1100"/>
              <a:gd name="T49" fmla="*/ 2147483646 h 155"/>
              <a:gd name="T50" fmla="*/ 2147483646 w 1100"/>
              <a:gd name="T51" fmla="*/ 2147483646 h 155"/>
              <a:gd name="T52" fmla="*/ 2147483646 w 1100"/>
              <a:gd name="T53" fmla="*/ 2147483646 h 155"/>
              <a:gd name="T54" fmla="*/ 2147483646 w 1100"/>
              <a:gd name="T55" fmla="*/ 2147483646 h 155"/>
              <a:gd name="T56" fmla="*/ 2147483646 w 1100"/>
              <a:gd name="T57" fmla="*/ 0 h 155"/>
              <a:gd name="T58" fmla="*/ 2147483646 w 1100"/>
              <a:gd name="T59" fmla="*/ 2147483646 h 155"/>
              <a:gd name="T60" fmla="*/ 2147483646 w 1100"/>
              <a:gd name="T61" fmla="*/ 2147483646 h 155"/>
              <a:gd name="T62" fmla="*/ 2147483646 w 1100"/>
              <a:gd name="T63" fmla="*/ 2147483646 h 155"/>
              <a:gd name="T64" fmla="*/ 2147483646 w 1100"/>
              <a:gd name="T65" fmla="*/ 2147483646 h 155"/>
              <a:gd name="T66" fmla="*/ 2147483646 w 1100"/>
              <a:gd name="T67" fmla="*/ 2147483646 h 155"/>
              <a:gd name="T68" fmla="*/ 2147483646 w 1100"/>
              <a:gd name="T69" fmla="*/ 2147483646 h 155"/>
              <a:gd name="T70" fmla="*/ 2147483646 w 1100"/>
              <a:gd name="T71" fmla="*/ 2147483646 h 155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100" h="155">
                <a:moveTo>
                  <a:pt x="0" y="104"/>
                </a:moveTo>
                <a:lnTo>
                  <a:pt x="929" y="104"/>
                </a:lnTo>
                <a:lnTo>
                  <a:pt x="941" y="123"/>
                </a:lnTo>
                <a:lnTo>
                  <a:pt x="958" y="139"/>
                </a:lnTo>
                <a:lnTo>
                  <a:pt x="979" y="149"/>
                </a:lnTo>
                <a:lnTo>
                  <a:pt x="1003" y="155"/>
                </a:lnTo>
                <a:lnTo>
                  <a:pt x="1027" y="155"/>
                </a:lnTo>
                <a:lnTo>
                  <a:pt x="1052" y="149"/>
                </a:lnTo>
                <a:lnTo>
                  <a:pt x="1071" y="139"/>
                </a:lnTo>
                <a:lnTo>
                  <a:pt x="1091" y="123"/>
                </a:lnTo>
                <a:lnTo>
                  <a:pt x="1100" y="104"/>
                </a:lnTo>
                <a:lnTo>
                  <a:pt x="1100" y="102"/>
                </a:lnTo>
                <a:lnTo>
                  <a:pt x="1054" y="98"/>
                </a:lnTo>
                <a:lnTo>
                  <a:pt x="1056" y="96"/>
                </a:lnTo>
                <a:lnTo>
                  <a:pt x="1047" y="104"/>
                </a:lnTo>
                <a:lnTo>
                  <a:pt x="1033" y="113"/>
                </a:lnTo>
                <a:lnTo>
                  <a:pt x="1015" y="116"/>
                </a:lnTo>
                <a:lnTo>
                  <a:pt x="997" y="113"/>
                </a:lnTo>
                <a:lnTo>
                  <a:pt x="980" y="104"/>
                </a:lnTo>
                <a:lnTo>
                  <a:pt x="973" y="90"/>
                </a:lnTo>
                <a:lnTo>
                  <a:pt x="969" y="76"/>
                </a:lnTo>
                <a:lnTo>
                  <a:pt x="974" y="62"/>
                </a:lnTo>
                <a:lnTo>
                  <a:pt x="984" y="50"/>
                </a:lnTo>
                <a:lnTo>
                  <a:pt x="998" y="40"/>
                </a:lnTo>
                <a:lnTo>
                  <a:pt x="1015" y="38"/>
                </a:lnTo>
                <a:lnTo>
                  <a:pt x="1033" y="38"/>
                </a:lnTo>
                <a:lnTo>
                  <a:pt x="1059" y="8"/>
                </a:lnTo>
                <a:lnTo>
                  <a:pt x="1038" y="1"/>
                </a:lnTo>
                <a:lnTo>
                  <a:pt x="1015" y="0"/>
                </a:lnTo>
                <a:lnTo>
                  <a:pt x="990" y="2"/>
                </a:lnTo>
                <a:lnTo>
                  <a:pt x="969" y="8"/>
                </a:lnTo>
                <a:lnTo>
                  <a:pt x="950" y="21"/>
                </a:lnTo>
                <a:lnTo>
                  <a:pt x="935" y="38"/>
                </a:lnTo>
                <a:lnTo>
                  <a:pt x="926" y="59"/>
                </a:lnTo>
                <a:lnTo>
                  <a:pt x="923" y="82"/>
                </a:lnTo>
                <a:lnTo>
                  <a:pt x="929" y="10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22" name="Freeform 880"/>
          <p:cNvSpPr>
            <a:spLocks/>
          </p:cNvSpPr>
          <p:nvPr/>
        </p:nvSpPr>
        <p:spPr bwMode="auto">
          <a:xfrm>
            <a:off x="3128963" y="6000750"/>
            <a:ext cx="30162" cy="34925"/>
          </a:xfrm>
          <a:custGeom>
            <a:avLst/>
            <a:gdLst>
              <a:gd name="T0" fmla="*/ 0 w 56"/>
              <a:gd name="T1" fmla="*/ 2147483646 h 66"/>
              <a:gd name="T2" fmla="*/ 0 w 56"/>
              <a:gd name="T3" fmla="*/ 0 h 66"/>
              <a:gd name="T4" fmla="*/ 2147483646 w 56"/>
              <a:gd name="T5" fmla="*/ 0 h 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6" h="66">
                <a:moveTo>
                  <a:pt x="0" y="66"/>
                </a:moveTo>
                <a:lnTo>
                  <a:pt x="0" y="0"/>
                </a:lnTo>
                <a:lnTo>
                  <a:pt x="56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23" name="Freeform 881"/>
          <p:cNvSpPr>
            <a:spLocks/>
          </p:cNvSpPr>
          <p:nvPr/>
        </p:nvSpPr>
        <p:spPr bwMode="auto">
          <a:xfrm>
            <a:off x="3186113" y="5929313"/>
            <a:ext cx="106362" cy="106362"/>
          </a:xfrm>
          <a:custGeom>
            <a:avLst/>
            <a:gdLst>
              <a:gd name="T0" fmla="*/ 2147483646 w 201"/>
              <a:gd name="T1" fmla="*/ 2147483646 h 200"/>
              <a:gd name="T2" fmla="*/ 2147483646 w 201"/>
              <a:gd name="T3" fmla="*/ 2147483646 h 200"/>
              <a:gd name="T4" fmla="*/ 2147483646 w 201"/>
              <a:gd name="T5" fmla="*/ 2147483646 h 200"/>
              <a:gd name="T6" fmla="*/ 2147483646 w 201"/>
              <a:gd name="T7" fmla="*/ 2147483646 h 200"/>
              <a:gd name="T8" fmla="*/ 2147483646 w 201"/>
              <a:gd name="T9" fmla="*/ 2147483646 h 200"/>
              <a:gd name="T10" fmla="*/ 2147483646 w 201"/>
              <a:gd name="T11" fmla="*/ 2147483646 h 200"/>
              <a:gd name="T12" fmla="*/ 2147483646 w 201"/>
              <a:gd name="T13" fmla="*/ 2147483646 h 200"/>
              <a:gd name="T14" fmla="*/ 2147483646 w 201"/>
              <a:gd name="T15" fmla="*/ 2147483646 h 200"/>
              <a:gd name="T16" fmla="*/ 0 w 201"/>
              <a:gd name="T17" fmla="*/ 2147483646 h 200"/>
              <a:gd name="T18" fmla="*/ 0 w 201"/>
              <a:gd name="T19" fmla="*/ 2147483646 h 200"/>
              <a:gd name="T20" fmla="*/ 2147483646 w 201"/>
              <a:gd name="T21" fmla="*/ 2147483646 h 200"/>
              <a:gd name="T22" fmla="*/ 2147483646 w 201"/>
              <a:gd name="T23" fmla="*/ 2147483646 h 200"/>
              <a:gd name="T24" fmla="*/ 2147483646 w 201"/>
              <a:gd name="T25" fmla="*/ 2147483646 h 200"/>
              <a:gd name="T26" fmla="*/ 2147483646 w 201"/>
              <a:gd name="T27" fmla="*/ 2147483646 h 200"/>
              <a:gd name="T28" fmla="*/ 2147483646 w 201"/>
              <a:gd name="T29" fmla="*/ 2147483646 h 200"/>
              <a:gd name="T30" fmla="*/ 2147483646 w 201"/>
              <a:gd name="T31" fmla="*/ 2147483646 h 200"/>
              <a:gd name="T32" fmla="*/ 2147483646 w 201"/>
              <a:gd name="T33" fmla="*/ 2147483646 h 200"/>
              <a:gd name="T34" fmla="*/ 2147483646 w 201"/>
              <a:gd name="T35" fmla="*/ 2147483646 h 200"/>
              <a:gd name="T36" fmla="*/ 2147483646 w 201"/>
              <a:gd name="T37" fmla="*/ 2147483646 h 200"/>
              <a:gd name="T38" fmla="*/ 2147483646 w 201"/>
              <a:gd name="T39" fmla="*/ 2147483646 h 200"/>
              <a:gd name="T40" fmla="*/ 2147483646 w 201"/>
              <a:gd name="T41" fmla="*/ 2147483646 h 200"/>
              <a:gd name="T42" fmla="*/ 2147483646 w 201"/>
              <a:gd name="T43" fmla="*/ 2147483646 h 200"/>
              <a:gd name="T44" fmla="*/ 2147483646 w 201"/>
              <a:gd name="T45" fmla="*/ 2147483646 h 200"/>
              <a:gd name="T46" fmla="*/ 2147483646 w 201"/>
              <a:gd name="T47" fmla="*/ 0 h 20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01" h="200">
                <a:moveTo>
                  <a:pt x="29" y="134"/>
                </a:moveTo>
                <a:lnTo>
                  <a:pt x="46" y="136"/>
                </a:lnTo>
                <a:lnTo>
                  <a:pt x="47" y="134"/>
                </a:lnTo>
                <a:lnTo>
                  <a:pt x="46" y="136"/>
                </a:lnTo>
                <a:lnTo>
                  <a:pt x="37" y="148"/>
                </a:lnTo>
                <a:lnTo>
                  <a:pt x="24" y="148"/>
                </a:lnTo>
                <a:lnTo>
                  <a:pt x="12" y="151"/>
                </a:lnTo>
                <a:lnTo>
                  <a:pt x="4" y="159"/>
                </a:lnTo>
                <a:lnTo>
                  <a:pt x="0" y="169"/>
                </a:lnTo>
                <a:lnTo>
                  <a:pt x="0" y="179"/>
                </a:lnTo>
                <a:lnTo>
                  <a:pt x="4" y="188"/>
                </a:lnTo>
                <a:lnTo>
                  <a:pt x="12" y="195"/>
                </a:lnTo>
                <a:lnTo>
                  <a:pt x="25" y="200"/>
                </a:lnTo>
                <a:lnTo>
                  <a:pt x="37" y="198"/>
                </a:lnTo>
                <a:lnTo>
                  <a:pt x="47" y="194"/>
                </a:lnTo>
                <a:lnTo>
                  <a:pt x="55" y="185"/>
                </a:lnTo>
                <a:lnTo>
                  <a:pt x="59" y="175"/>
                </a:lnTo>
                <a:lnTo>
                  <a:pt x="56" y="167"/>
                </a:lnTo>
                <a:lnTo>
                  <a:pt x="68" y="154"/>
                </a:lnTo>
                <a:lnTo>
                  <a:pt x="85" y="134"/>
                </a:lnTo>
                <a:lnTo>
                  <a:pt x="97" y="121"/>
                </a:lnTo>
                <a:lnTo>
                  <a:pt x="174" y="31"/>
                </a:lnTo>
                <a:lnTo>
                  <a:pt x="201" y="32"/>
                </a:lnTo>
                <a:lnTo>
                  <a:pt x="201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24" name="Freeform 882"/>
          <p:cNvSpPr>
            <a:spLocks/>
          </p:cNvSpPr>
          <p:nvPr/>
        </p:nvSpPr>
        <p:spPr bwMode="auto">
          <a:xfrm>
            <a:off x="3292475" y="5940425"/>
            <a:ext cx="15875" cy="12700"/>
          </a:xfrm>
          <a:custGeom>
            <a:avLst/>
            <a:gdLst>
              <a:gd name="T0" fmla="*/ 2147483646 w 30"/>
              <a:gd name="T1" fmla="*/ 2147483646 h 26"/>
              <a:gd name="T2" fmla="*/ 2147483646 w 30"/>
              <a:gd name="T3" fmla="*/ 2147483646 h 26"/>
              <a:gd name="T4" fmla="*/ 0 w 30"/>
              <a:gd name="T5" fmla="*/ 2147483646 h 26"/>
              <a:gd name="T6" fmla="*/ 2147483646 w 30"/>
              <a:gd name="T7" fmla="*/ 2147483646 h 26"/>
              <a:gd name="T8" fmla="*/ 2147483646 w 30"/>
              <a:gd name="T9" fmla="*/ 2147483646 h 26"/>
              <a:gd name="T10" fmla="*/ 2147483646 w 30"/>
              <a:gd name="T11" fmla="*/ 2147483646 h 26"/>
              <a:gd name="T12" fmla="*/ 2147483646 w 30"/>
              <a:gd name="T13" fmla="*/ 2147483646 h 26"/>
              <a:gd name="T14" fmla="*/ 2147483646 w 30"/>
              <a:gd name="T15" fmla="*/ 2147483646 h 26"/>
              <a:gd name="T16" fmla="*/ 2147483646 w 30"/>
              <a:gd name="T17" fmla="*/ 2147483646 h 26"/>
              <a:gd name="T18" fmla="*/ 2147483646 w 30"/>
              <a:gd name="T19" fmla="*/ 2147483646 h 26"/>
              <a:gd name="T20" fmla="*/ 2147483646 w 30"/>
              <a:gd name="T21" fmla="*/ 2147483646 h 26"/>
              <a:gd name="T22" fmla="*/ 2147483646 w 30"/>
              <a:gd name="T23" fmla="*/ 0 h 26"/>
              <a:gd name="T24" fmla="*/ 2147483646 w 30"/>
              <a:gd name="T25" fmla="*/ 2147483646 h 2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0" h="26">
                <a:moveTo>
                  <a:pt x="7" y="1"/>
                </a:moveTo>
                <a:lnTo>
                  <a:pt x="2" y="7"/>
                </a:lnTo>
                <a:lnTo>
                  <a:pt x="0" y="13"/>
                </a:lnTo>
                <a:lnTo>
                  <a:pt x="2" y="20"/>
                </a:lnTo>
                <a:lnTo>
                  <a:pt x="7" y="25"/>
                </a:lnTo>
                <a:lnTo>
                  <a:pt x="15" y="26"/>
                </a:lnTo>
                <a:lnTo>
                  <a:pt x="24" y="25"/>
                </a:lnTo>
                <a:lnTo>
                  <a:pt x="29" y="20"/>
                </a:lnTo>
                <a:lnTo>
                  <a:pt x="30" y="13"/>
                </a:lnTo>
                <a:lnTo>
                  <a:pt x="29" y="7"/>
                </a:lnTo>
                <a:lnTo>
                  <a:pt x="24" y="1"/>
                </a:lnTo>
                <a:lnTo>
                  <a:pt x="15" y="0"/>
                </a:lnTo>
                <a:lnTo>
                  <a:pt x="7" y="1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25" name="Freeform 883"/>
          <p:cNvSpPr>
            <a:spLocks/>
          </p:cNvSpPr>
          <p:nvPr/>
        </p:nvSpPr>
        <p:spPr bwMode="auto">
          <a:xfrm>
            <a:off x="3281363" y="5918200"/>
            <a:ext cx="63500" cy="136525"/>
          </a:xfrm>
          <a:custGeom>
            <a:avLst/>
            <a:gdLst>
              <a:gd name="T0" fmla="*/ 0 w 120"/>
              <a:gd name="T1" fmla="*/ 2147483646 h 258"/>
              <a:gd name="T2" fmla="*/ 2147483646 w 120"/>
              <a:gd name="T3" fmla="*/ 0 h 258"/>
              <a:gd name="T4" fmla="*/ 2147483646 w 120"/>
              <a:gd name="T5" fmla="*/ 2147483646 h 258"/>
              <a:gd name="T6" fmla="*/ 2147483646 w 120"/>
              <a:gd name="T7" fmla="*/ 2147483646 h 25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0" h="258">
                <a:moveTo>
                  <a:pt x="0" y="44"/>
                </a:moveTo>
                <a:lnTo>
                  <a:pt x="39" y="0"/>
                </a:lnTo>
                <a:lnTo>
                  <a:pt x="120" y="71"/>
                </a:lnTo>
                <a:lnTo>
                  <a:pt x="120" y="25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26" name="Freeform 884"/>
          <p:cNvSpPr>
            <a:spLocks/>
          </p:cNvSpPr>
          <p:nvPr/>
        </p:nvSpPr>
        <p:spPr bwMode="auto">
          <a:xfrm>
            <a:off x="3246438" y="6034088"/>
            <a:ext cx="98425" cy="11112"/>
          </a:xfrm>
          <a:custGeom>
            <a:avLst/>
            <a:gdLst>
              <a:gd name="T0" fmla="*/ 2147483646 w 186"/>
              <a:gd name="T1" fmla="*/ 2147483646 h 21"/>
              <a:gd name="T2" fmla="*/ 2147483646 w 186"/>
              <a:gd name="T3" fmla="*/ 2147483646 h 21"/>
              <a:gd name="T4" fmla="*/ 2147483646 w 186"/>
              <a:gd name="T5" fmla="*/ 2147483646 h 21"/>
              <a:gd name="T6" fmla="*/ 0 w 186"/>
              <a:gd name="T7" fmla="*/ 0 h 21"/>
              <a:gd name="T8" fmla="*/ 0 w 186"/>
              <a:gd name="T9" fmla="*/ 2147483646 h 21"/>
              <a:gd name="T10" fmla="*/ 2147483646 w 186"/>
              <a:gd name="T11" fmla="*/ 2147483646 h 2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86" h="21">
                <a:moveTo>
                  <a:pt x="186" y="21"/>
                </a:moveTo>
                <a:lnTo>
                  <a:pt x="126" y="14"/>
                </a:lnTo>
                <a:lnTo>
                  <a:pt x="9" y="2"/>
                </a:lnTo>
                <a:lnTo>
                  <a:pt x="0" y="0"/>
                </a:lnTo>
                <a:lnTo>
                  <a:pt x="0" y="2"/>
                </a:lnTo>
                <a:lnTo>
                  <a:pt x="9" y="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27" name="Freeform 885"/>
          <p:cNvSpPr>
            <a:spLocks/>
          </p:cNvSpPr>
          <p:nvPr/>
        </p:nvSpPr>
        <p:spPr bwMode="auto">
          <a:xfrm>
            <a:off x="3222625" y="6010275"/>
            <a:ext cx="26988" cy="7938"/>
          </a:xfrm>
          <a:custGeom>
            <a:avLst/>
            <a:gdLst>
              <a:gd name="T0" fmla="*/ 2147483646 w 52"/>
              <a:gd name="T1" fmla="*/ 2147483646 h 13"/>
              <a:gd name="T2" fmla="*/ 2147483646 w 52"/>
              <a:gd name="T3" fmla="*/ 2147483646 h 13"/>
              <a:gd name="T4" fmla="*/ 2147483646 w 52"/>
              <a:gd name="T5" fmla="*/ 2147483646 h 13"/>
              <a:gd name="T6" fmla="*/ 0 w 52"/>
              <a:gd name="T7" fmla="*/ 0 h 1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2" h="13">
                <a:moveTo>
                  <a:pt x="52" y="13"/>
                </a:moveTo>
                <a:lnTo>
                  <a:pt x="5" y="6"/>
                </a:lnTo>
                <a:lnTo>
                  <a:pt x="5" y="12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28" name="Line 886"/>
          <p:cNvSpPr>
            <a:spLocks noChangeShapeType="1"/>
          </p:cNvSpPr>
          <p:nvPr/>
        </p:nvSpPr>
        <p:spPr bwMode="auto">
          <a:xfrm flipH="1">
            <a:off x="3222625" y="6016625"/>
            <a:ext cx="1588" cy="142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29" name="Line 887"/>
          <p:cNvSpPr>
            <a:spLocks noChangeShapeType="1"/>
          </p:cNvSpPr>
          <p:nvPr/>
        </p:nvSpPr>
        <p:spPr bwMode="auto">
          <a:xfrm flipV="1">
            <a:off x="3211513" y="6018213"/>
            <a:ext cx="4762" cy="31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30" name="Freeform 888"/>
          <p:cNvSpPr>
            <a:spLocks/>
          </p:cNvSpPr>
          <p:nvPr/>
        </p:nvSpPr>
        <p:spPr bwMode="auto">
          <a:xfrm>
            <a:off x="3198813" y="6007100"/>
            <a:ext cx="12700" cy="14288"/>
          </a:xfrm>
          <a:custGeom>
            <a:avLst/>
            <a:gdLst>
              <a:gd name="T0" fmla="*/ 2147483646 w 24"/>
              <a:gd name="T1" fmla="*/ 2147483646 h 27"/>
              <a:gd name="T2" fmla="*/ 0 w 24"/>
              <a:gd name="T3" fmla="*/ 2147483646 h 27"/>
              <a:gd name="T4" fmla="*/ 2147483646 w 24"/>
              <a:gd name="T5" fmla="*/ 0 h 2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4" h="27">
                <a:moveTo>
                  <a:pt x="24" y="27"/>
                </a:moveTo>
                <a:lnTo>
                  <a:pt x="0" y="12"/>
                </a:lnTo>
                <a:lnTo>
                  <a:pt x="12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31" name="Freeform 889"/>
          <p:cNvSpPr>
            <a:spLocks/>
          </p:cNvSpPr>
          <p:nvPr/>
        </p:nvSpPr>
        <p:spPr bwMode="auto">
          <a:xfrm>
            <a:off x="3236913" y="5992813"/>
            <a:ext cx="9525" cy="15875"/>
          </a:xfrm>
          <a:custGeom>
            <a:avLst/>
            <a:gdLst>
              <a:gd name="T0" fmla="*/ 2147483646 w 17"/>
              <a:gd name="T1" fmla="*/ 2147483646 h 28"/>
              <a:gd name="T2" fmla="*/ 2147483646 w 17"/>
              <a:gd name="T3" fmla="*/ 2147483646 h 28"/>
              <a:gd name="T4" fmla="*/ 0 w 17"/>
              <a:gd name="T5" fmla="*/ 0 h 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" h="28">
                <a:moveTo>
                  <a:pt x="17" y="28"/>
                </a:moveTo>
                <a:lnTo>
                  <a:pt x="10" y="13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32" name="Freeform 890"/>
          <p:cNvSpPr>
            <a:spLocks/>
          </p:cNvSpPr>
          <p:nvPr/>
        </p:nvSpPr>
        <p:spPr bwMode="auto">
          <a:xfrm>
            <a:off x="3243263" y="6000750"/>
            <a:ext cx="22225" cy="17463"/>
          </a:xfrm>
          <a:custGeom>
            <a:avLst/>
            <a:gdLst>
              <a:gd name="T0" fmla="*/ 0 w 43"/>
              <a:gd name="T1" fmla="*/ 0 h 35"/>
              <a:gd name="T2" fmla="*/ 2147483646 w 43"/>
              <a:gd name="T3" fmla="*/ 0 h 35"/>
              <a:gd name="T4" fmla="*/ 2147483646 w 43"/>
              <a:gd name="T5" fmla="*/ 2147483646 h 35"/>
              <a:gd name="T6" fmla="*/ 2147483646 w 43"/>
              <a:gd name="T7" fmla="*/ 2147483646 h 35"/>
              <a:gd name="T8" fmla="*/ 2147483646 w 43"/>
              <a:gd name="T9" fmla="*/ 2147483646 h 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3" h="35">
                <a:moveTo>
                  <a:pt x="0" y="0"/>
                </a:moveTo>
                <a:lnTo>
                  <a:pt x="43" y="0"/>
                </a:lnTo>
                <a:lnTo>
                  <a:pt x="43" y="35"/>
                </a:lnTo>
                <a:lnTo>
                  <a:pt x="13" y="33"/>
                </a:lnTo>
                <a:lnTo>
                  <a:pt x="7" y="1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33" name="Freeform 891"/>
          <p:cNvSpPr>
            <a:spLocks/>
          </p:cNvSpPr>
          <p:nvPr/>
        </p:nvSpPr>
        <p:spPr bwMode="auto">
          <a:xfrm>
            <a:off x="3265488" y="5942013"/>
            <a:ext cx="15875" cy="79375"/>
          </a:xfrm>
          <a:custGeom>
            <a:avLst/>
            <a:gdLst>
              <a:gd name="T0" fmla="*/ 0 w 30"/>
              <a:gd name="T1" fmla="*/ 2147483646 h 149"/>
              <a:gd name="T2" fmla="*/ 2147483646 w 30"/>
              <a:gd name="T3" fmla="*/ 2147483646 h 149"/>
              <a:gd name="T4" fmla="*/ 2147483646 w 30"/>
              <a:gd name="T5" fmla="*/ 0 h 149"/>
              <a:gd name="T6" fmla="*/ 2147483646 w 30"/>
              <a:gd name="T7" fmla="*/ 2147483646 h 1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0" h="149">
                <a:moveTo>
                  <a:pt x="0" y="145"/>
                </a:moveTo>
                <a:lnTo>
                  <a:pt x="30" y="149"/>
                </a:lnTo>
                <a:lnTo>
                  <a:pt x="30" y="0"/>
                </a:lnTo>
                <a:lnTo>
                  <a:pt x="24" y="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34" name="Freeform 892"/>
          <p:cNvSpPr>
            <a:spLocks/>
          </p:cNvSpPr>
          <p:nvPr/>
        </p:nvSpPr>
        <p:spPr bwMode="auto">
          <a:xfrm>
            <a:off x="3259138" y="5861050"/>
            <a:ext cx="214312" cy="195263"/>
          </a:xfrm>
          <a:custGeom>
            <a:avLst/>
            <a:gdLst>
              <a:gd name="T0" fmla="*/ 0 w 403"/>
              <a:gd name="T1" fmla="*/ 2147483646 h 369"/>
              <a:gd name="T2" fmla="*/ 2147483646 w 403"/>
              <a:gd name="T3" fmla="*/ 2147483646 h 369"/>
              <a:gd name="T4" fmla="*/ 2147483646 w 403"/>
              <a:gd name="T5" fmla="*/ 0 h 369"/>
              <a:gd name="T6" fmla="*/ 2147483646 w 403"/>
              <a:gd name="T7" fmla="*/ 0 h 369"/>
              <a:gd name="T8" fmla="*/ 2147483646 w 403"/>
              <a:gd name="T9" fmla="*/ 2147483646 h 369"/>
              <a:gd name="T10" fmla="*/ 2147483646 w 403"/>
              <a:gd name="T11" fmla="*/ 2147483646 h 369"/>
              <a:gd name="T12" fmla="*/ 2147483646 w 403"/>
              <a:gd name="T13" fmla="*/ 2147483646 h 369"/>
              <a:gd name="T14" fmla="*/ 2147483646 w 403"/>
              <a:gd name="T15" fmla="*/ 2147483646 h 369"/>
              <a:gd name="T16" fmla="*/ 2147483646 w 403"/>
              <a:gd name="T17" fmla="*/ 2147483646 h 369"/>
              <a:gd name="T18" fmla="*/ 2147483646 w 403"/>
              <a:gd name="T19" fmla="*/ 2147483646 h 369"/>
              <a:gd name="T20" fmla="*/ 2147483646 w 403"/>
              <a:gd name="T21" fmla="*/ 2147483646 h 369"/>
              <a:gd name="T22" fmla="*/ 2147483646 w 403"/>
              <a:gd name="T23" fmla="*/ 2147483646 h 369"/>
              <a:gd name="T24" fmla="*/ 2147483646 w 403"/>
              <a:gd name="T25" fmla="*/ 2147483646 h 36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3" h="369">
                <a:moveTo>
                  <a:pt x="0" y="157"/>
                </a:moveTo>
                <a:lnTo>
                  <a:pt x="41" y="110"/>
                </a:lnTo>
                <a:lnTo>
                  <a:pt x="41" y="0"/>
                </a:lnTo>
                <a:lnTo>
                  <a:pt x="161" y="0"/>
                </a:lnTo>
                <a:lnTo>
                  <a:pt x="161" y="144"/>
                </a:lnTo>
                <a:lnTo>
                  <a:pt x="224" y="195"/>
                </a:lnTo>
                <a:lnTo>
                  <a:pt x="332" y="289"/>
                </a:lnTo>
                <a:lnTo>
                  <a:pt x="344" y="289"/>
                </a:lnTo>
                <a:lnTo>
                  <a:pt x="344" y="300"/>
                </a:lnTo>
                <a:lnTo>
                  <a:pt x="403" y="352"/>
                </a:lnTo>
                <a:lnTo>
                  <a:pt x="383" y="369"/>
                </a:lnTo>
                <a:lnTo>
                  <a:pt x="313" y="309"/>
                </a:lnTo>
                <a:lnTo>
                  <a:pt x="284" y="30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35" name="Line 893"/>
          <p:cNvSpPr>
            <a:spLocks noChangeShapeType="1"/>
          </p:cNvSpPr>
          <p:nvPr/>
        </p:nvSpPr>
        <p:spPr bwMode="auto">
          <a:xfrm>
            <a:off x="3409950" y="6013450"/>
            <a:ext cx="1588" cy="412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36" name="Line 894"/>
          <p:cNvSpPr>
            <a:spLocks noChangeShapeType="1"/>
          </p:cNvSpPr>
          <p:nvPr/>
        </p:nvSpPr>
        <p:spPr bwMode="auto">
          <a:xfrm>
            <a:off x="3409950" y="6045200"/>
            <a:ext cx="39688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37" name="Freeform 895"/>
          <p:cNvSpPr>
            <a:spLocks/>
          </p:cNvSpPr>
          <p:nvPr/>
        </p:nvSpPr>
        <p:spPr bwMode="auto">
          <a:xfrm>
            <a:off x="3313113" y="6042025"/>
            <a:ext cx="152400" cy="20638"/>
          </a:xfrm>
          <a:custGeom>
            <a:avLst/>
            <a:gdLst>
              <a:gd name="T0" fmla="*/ 2147483646 w 289"/>
              <a:gd name="T1" fmla="*/ 2147483646 h 40"/>
              <a:gd name="T2" fmla="*/ 2147483646 w 289"/>
              <a:gd name="T3" fmla="*/ 2147483646 h 40"/>
              <a:gd name="T4" fmla="*/ 2147483646 w 289"/>
              <a:gd name="T5" fmla="*/ 2147483646 h 40"/>
              <a:gd name="T6" fmla="*/ 2147483646 w 289"/>
              <a:gd name="T7" fmla="*/ 2147483646 h 40"/>
              <a:gd name="T8" fmla="*/ 2147483646 w 289"/>
              <a:gd name="T9" fmla="*/ 2147483646 h 40"/>
              <a:gd name="T10" fmla="*/ 2147483646 w 289"/>
              <a:gd name="T11" fmla="*/ 2147483646 h 40"/>
              <a:gd name="T12" fmla="*/ 0 w 289"/>
              <a:gd name="T13" fmla="*/ 0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9" h="40">
                <a:moveTo>
                  <a:pt x="289" y="26"/>
                </a:moveTo>
                <a:lnTo>
                  <a:pt x="289" y="40"/>
                </a:lnTo>
                <a:lnTo>
                  <a:pt x="289" y="26"/>
                </a:lnTo>
                <a:lnTo>
                  <a:pt x="30" y="26"/>
                </a:lnTo>
                <a:lnTo>
                  <a:pt x="30" y="40"/>
                </a:lnTo>
                <a:lnTo>
                  <a:pt x="30" y="26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38" name="Line 896"/>
          <p:cNvSpPr>
            <a:spLocks noChangeShapeType="1"/>
          </p:cNvSpPr>
          <p:nvPr/>
        </p:nvSpPr>
        <p:spPr bwMode="auto">
          <a:xfrm>
            <a:off x="3344863" y="6045200"/>
            <a:ext cx="41275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39" name="Freeform 897"/>
          <p:cNvSpPr>
            <a:spLocks/>
          </p:cNvSpPr>
          <p:nvPr/>
        </p:nvSpPr>
        <p:spPr bwMode="auto">
          <a:xfrm>
            <a:off x="3378200" y="5983288"/>
            <a:ext cx="57150" cy="71437"/>
          </a:xfrm>
          <a:custGeom>
            <a:avLst/>
            <a:gdLst>
              <a:gd name="T0" fmla="*/ 2147483646 w 108"/>
              <a:gd name="T1" fmla="*/ 2147483646 h 135"/>
              <a:gd name="T2" fmla="*/ 2147483646 w 108"/>
              <a:gd name="T3" fmla="*/ 2147483646 h 135"/>
              <a:gd name="T4" fmla="*/ 0 w 108"/>
              <a:gd name="T5" fmla="*/ 2147483646 h 135"/>
              <a:gd name="T6" fmla="*/ 0 w 108"/>
              <a:gd name="T7" fmla="*/ 0 h 135"/>
              <a:gd name="T8" fmla="*/ 2147483646 w 108"/>
              <a:gd name="T9" fmla="*/ 2147483646 h 135"/>
              <a:gd name="T10" fmla="*/ 2147483646 w 108"/>
              <a:gd name="T11" fmla="*/ 2147483646 h 13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8" h="135">
                <a:moveTo>
                  <a:pt x="14" y="135"/>
                </a:moveTo>
                <a:lnTo>
                  <a:pt x="14" y="57"/>
                </a:lnTo>
                <a:lnTo>
                  <a:pt x="0" y="57"/>
                </a:lnTo>
                <a:lnTo>
                  <a:pt x="0" y="0"/>
                </a:lnTo>
                <a:lnTo>
                  <a:pt x="66" y="57"/>
                </a:lnTo>
                <a:lnTo>
                  <a:pt x="108" y="5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40" name="Freeform 898"/>
          <p:cNvSpPr>
            <a:spLocks/>
          </p:cNvSpPr>
          <p:nvPr/>
        </p:nvSpPr>
        <p:spPr bwMode="auto">
          <a:xfrm>
            <a:off x="3425825" y="6019800"/>
            <a:ext cx="15875" cy="4763"/>
          </a:xfrm>
          <a:custGeom>
            <a:avLst/>
            <a:gdLst>
              <a:gd name="T0" fmla="*/ 2147483646 w 31"/>
              <a:gd name="T1" fmla="*/ 0 h 9"/>
              <a:gd name="T2" fmla="*/ 2147483646 w 31"/>
              <a:gd name="T3" fmla="*/ 2147483646 h 9"/>
              <a:gd name="T4" fmla="*/ 0 w 31"/>
              <a:gd name="T5" fmla="*/ 2147483646 h 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1" h="9">
                <a:moveTo>
                  <a:pt x="31" y="0"/>
                </a:moveTo>
                <a:lnTo>
                  <a:pt x="31" y="9"/>
                </a:lnTo>
                <a:lnTo>
                  <a:pt x="0" y="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41" name="Line 899"/>
          <p:cNvSpPr>
            <a:spLocks noChangeShapeType="1"/>
          </p:cNvSpPr>
          <p:nvPr/>
        </p:nvSpPr>
        <p:spPr bwMode="auto">
          <a:xfrm flipH="1">
            <a:off x="3344863" y="6013450"/>
            <a:ext cx="68262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42" name="Line 900"/>
          <p:cNvSpPr>
            <a:spLocks noChangeShapeType="1"/>
          </p:cNvSpPr>
          <p:nvPr/>
        </p:nvSpPr>
        <p:spPr bwMode="auto">
          <a:xfrm>
            <a:off x="3344863" y="6024563"/>
            <a:ext cx="41275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43" name="Line 901"/>
          <p:cNvSpPr>
            <a:spLocks noChangeShapeType="1"/>
          </p:cNvSpPr>
          <p:nvPr/>
        </p:nvSpPr>
        <p:spPr bwMode="auto">
          <a:xfrm flipH="1" flipV="1">
            <a:off x="3281363" y="6021388"/>
            <a:ext cx="63500" cy="6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44" name="Freeform 902"/>
          <p:cNvSpPr>
            <a:spLocks/>
          </p:cNvSpPr>
          <p:nvPr/>
        </p:nvSpPr>
        <p:spPr bwMode="auto">
          <a:xfrm>
            <a:off x="3101975" y="5935663"/>
            <a:ext cx="157163" cy="49212"/>
          </a:xfrm>
          <a:custGeom>
            <a:avLst/>
            <a:gdLst>
              <a:gd name="T0" fmla="*/ 2147483646 w 298"/>
              <a:gd name="T1" fmla="*/ 2147483646 h 92"/>
              <a:gd name="T2" fmla="*/ 2147483646 w 298"/>
              <a:gd name="T3" fmla="*/ 2147483646 h 92"/>
              <a:gd name="T4" fmla="*/ 0 w 298"/>
              <a:gd name="T5" fmla="*/ 0 h 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98" h="92">
                <a:moveTo>
                  <a:pt x="232" y="92"/>
                </a:moveTo>
                <a:lnTo>
                  <a:pt x="298" y="16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45" name="Freeform 903"/>
          <p:cNvSpPr>
            <a:spLocks/>
          </p:cNvSpPr>
          <p:nvPr/>
        </p:nvSpPr>
        <p:spPr bwMode="auto">
          <a:xfrm>
            <a:off x="3155950" y="5932488"/>
            <a:ext cx="87313" cy="30162"/>
          </a:xfrm>
          <a:custGeom>
            <a:avLst/>
            <a:gdLst>
              <a:gd name="T0" fmla="*/ 0 w 165"/>
              <a:gd name="T1" fmla="*/ 2147483646 h 59"/>
              <a:gd name="T2" fmla="*/ 0 w 165"/>
              <a:gd name="T3" fmla="*/ 0 h 59"/>
              <a:gd name="T4" fmla="*/ 2147483646 w 165"/>
              <a:gd name="T5" fmla="*/ 2147483646 h 59"/>
              <a:gd name="T6" fmla="*/ 2147483646 w 165"/>
              <a:gd name="T7" fmla="*/ 2147483646 h 59"/>
              <a:gd name="T8" fmla="*/ 2147483646 w 165"/>
              <a:gd name="T9" fmla="*/ 2147483646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5" h="59">
                <a:moveTo>
                  <a:pt x="0" y="13"/>
                </a:moveTo>
                <a:lnTo>
                  <a:pt x="0" y="0"/>
                </a:lnTo>
                <a:lnTo>
                  <a:pt x="153" y="9"/>
                </a:lnTo>
                <a:lnTo>
                  <a:pt x="151" y="21"/>
                </a:lnTo>
                <a:lnTo>
                  <a:pt x="165" y="5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46" name="Freeform 904"/>
          <p:cNvSpPr>
            <a:spLocks/>
          </p:cNvSpPr>
          <p:nvPr/>
        </p:nvSpPr>
        <p:spPr bwMode="auto">
          <a:xfrm>
            <a:off x="3281363" y="5899150"/>
            <a:ext cx="63500" cy="38100"/>
          </a:xfrm>
          <a:custGeom>
            <a:avLst/>
            <a:gdLst>
              <a:gd name="T0" fmla="*/ 0 w 120"/>
              <a:gd name="T1" fmla="*/ 2147483646 h 71"/>
              <a:gd name="T2" fmla="*/ 2147483646 w 120"/>
              <a:gd name="T3" fmla="*/ 0 h 71"/>
              <a:gd name="T4" fmla="*/ 2147483646 w 120"/>
              <a:gd name="T5" fmla="*/ 2147483646 h 71"/>
              <a:gd name="T6" fmla="*/ 2147483646 w 120"/>
              <a:gd name="T7" fmla="*/ 2147483646 h 7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0" h="71">
                <a:moveTo>
                  <a:pt x="0" y="37"/>
                </a:moveTo>
                <a:lnTo>
                  <a:pt x="34" y="0"/>
                </a:lnTo>
                <a:lnTo>
                  <a:pt x="58" y="15"/>
                </a:lnTo>
                <a:lnTo>
                  <a:pt x="120" y="7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47" name="Line 905"/>
          <p:cNvSpPr>
            <a:spLocks noChangeShapeType="1"/>
          </p:cNvSpPr>
          <p:nvPr/>
        </p:nvSpPr>
        <p:spPr bwMode="auto">
          <a:xfrm>
            <a:off x="3344863" y="5956300"/>
            <a:ext cx="33337" cy="269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48" name="Freeform 906"/>
          <p:cNvSpPr>
            <a:spLocks/>
          </p:cNvSpPr>
          <p:nvPr/>
        </p:nvSpPr>
        <p:spPr bwMode="auto">
          <a:xfrm>
            <a:off x="3344863" y="5875338"/>
            <a:ext cx="33337" cy="88900"/>
          </a:xfrm>
          <a:custGeom>
            <a:avLst/>
            <a:gdLst>
              <a:gd name="T0" fmla="*/ 2147483646 w 63"/>
              <a:gd name="T1" fmla="*/ 2147483646 h 168"/>
              <a:gd name="T2" fmla="*/ 2147483646 w 63"/>
              <a:gd name="T3" fmla="*/ 0 h 168"/>
              <a:gd name="T4" fmla="*/ 0 w 63"/>
              <a:gd name="T5" fmla="*/ 0 h 16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3" h="168">
                <a:moveTo>
                  <a:pt x="63" y="168"/>
                </a:moveTo>
                <a:lnTo>
                  <a:pt x="63" y="0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49" name="Freeform 907"/>
          <p:cNvSpPr>
            <a:spLocks/>
          </p:cNvSpPr>
          <p:nvPr/>
        </p:nvSpPr>
        <p:spPr bwMode="auto">
          <a:xfrm>
            <a:off x="3297238" y="5864225"/>
            <a:ext cx="47625" cy="28575"/>
          </a:xfrm>
          <a:custGeom>
            <a:avLst/>
            <a:gdLst>
              <a:gd name="T0" fmla="*/ 2147483646 w 89"/>
              <a:gd name="T1" fmla="*/ 0 h 56"/>
              <a:gd name="T2" fmla="*/ 2147483646 w 89"/>
              <a:gd name="T3" fmla="*/ 2147483646 h 56"/>
              <a:gd name="T4" fmla="*/ 0 w 89"/>
              <a:gd name="T5" fmla="*/ 2147483646 h 56"/>
              <a:gd name="T6" fmla="*/ 2147483646 w 89"/>
              <a:gd name="T7" fmla="*/ 0 h 56"/>
              <a:gd name="T8" fmla="*/ 2147483646 w 89"/>
              <a:gd name="T9" fmla="*/ 2147483646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9" h="56">
                <a:moveTo>
                  <a:pt x="89" y="0"/>
                </a:moveTo>
                <a:lnTo>
                  <a:pt x="10" y="56"/>
                </a:lnTo>
                <a:lnTo>
                  <a:pt x="0" y="47"/>
                </a:lnTo>
                <a:lnTo>
                  <a:pt x="68" y="0"/>
                </a:lnTo>
                <a:lnTo>
                  <a:pt x="76" y="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50" name="Line 908"/>
          <p:cNvSpPr>
            <a:spLocks noChangeShapeType="1"/>
          </p:cNvSpPr>
          <p:nvPr/>
        </p:nvSpPr>
        <p:spPr bwMode="auto">
          <a:xfrm>
            <a:off x="3344863" y="5895975"/>
            <a:ext cx="33337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51" name="Line 909"/>
          <p:cNvSpPr>
            <a:spLocks noChangeShapeType="1"/>
          </p:cNvSpPr>
          <p:nvPr/>
        </p:nvSpPr>
        <p:spPr bwMode="auto">
          <a:xfrm flipH="1">
            <a:off x="3344863" y="5910263"/>
            <a:ext cx="33337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52" name="Freeform 910"/>
          <p:cNvSpPr>
            <a:spLocks/>
          </p:cNvSpPr>
          <p:nvPr/>
        </p:nvSpPr>
        <p:spPr bwMode="auto">
          <a:xfrm>
            <a:off x="3300413" y="5891213"/>
            <a:ext cx="44450" cy="14287"/>
          </a:xfrm>
          <a:custGeom>
            <a:avLst/>
            <a:gdLst>
              <a:gd name="T0" fmla="*/ 2147483646 w 84"/>
              <a:gd name="T1" fmla="*/ 2147483646 h 26"/>
              <a:gd name="T2" fmla="*/ 2147483646 w 84"/>
              <a:gd name="T3" fmla="*/ 2147483646 h 26"/>
              <a:gd name="T4" fmla="*/ 2147483646 w 84"/>
              <a:gd name="T5" fmla="*/ 2147483646 h 26"/>
              <a:gd name="T6" fmla="*/ 2147483646 w 84"/>
              <a:gd name="T7" fmla="*/ 2147483646 h 26"/>
              <a:gd name="T8" fmla="*/ 2147483646 w 84"/>
              <a:gd name="T9" fmla="*/ 2147483646 h 26"/>
              <a:gd name="T10" fmla="*/ 2147483646 w 84"/>
              <a:gd name="T11" fmla="*/ 0 h 26"/>
              <a:gd name="T12" fmla="*/ 2147483646 w 84"/>
              <a:gd name="T13" fmla="*/ 2147483646 h 26"/>
              <a:gd name="T14" fmla="*/ 2147483646 w 84"/>
              <a:gd name="T15" fmla="*/ 2147483646 h 26"/>
              <a:gd name="T16" fmla="*/ 0 w 84"/>
              <a:gd name="T17" fmla="*/ 2147483646 h 26"/>
              <a:gd name="T18" fmla="*/ 2147483646 w 84"/>
              <a:gd name="T19" fmla="*/ 2147483646 h 26"/>
              <a:gd name="T20" fmla="*/ 2147483646 w 84"/>
              <a:gd name="T21" fmla="*/ 2147483646 h 26"/>
              <a:gd name="T22" fmla="*/ 2147483646 w 84"/>
              <a:gd name="T23" fmla="*/ 2147483646 h 26"/>
              <a:gd name="T24" fmla="*/ 2147483646 w 84"/>
              <a:gd name="T25" fmla="*/ 2147483646 h 26"/>
              <a:gd name="T26" fmla="*/ 2147483646 w 84"/>
              <a:gd name="T27" fmla="*/ 2147483646 h 26"/>
              <a:gd name="T28" fmla="*/ 2147483646 w 84"/>
              <a:gd name="T29" fmla="*/ 2147483646 h 26"/>
              <a:gd name="T30" fmla="*/ 2147483646 w 84"/>
              <a:gd name="T31" fmla="*/ 2147483646 h 2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84" h="26">
                <a:moveTo>
                  <a:pt x="84" y="9"/>
                </a:moveTo>
                <a:lnTo>
                  <a:pt x="39" y="19"/>
                </a:lnTo>
                <a:lnTo>
                  <a:pt x="28" y="8"/>
                </a:lnTo>
                <a:lnTo>
                  <a:pt x="29" y="8"/>
                </a:lnTo>
                <a:lnTo>
                  <a:pt x="23" y="1"/>
                </a:lnTo>
                <a:lnTo>
                  <a:pt x="16" y="0"/>
                </a:lnTo>
                <a:lnTo>
                  <a:pt x="9" y="1"/>
                </a:lnTo>
                <a:lnTo>
                  <a:pt x="1" y="8"/>
                </a:lnTo>
                <a:lnTo>
                  <a:pt x="0" y="13"/>
                </a:lnTo>
                <a:lnTo>
                  <a:pt x="1" y="20"/>
                </a:lnTo>
                <a:lnTo>
                  <a:pt x="9" y="25"/>
                </a:lnTo>
                <a:lnTo>
                  <a:pt x="16" y="26"/>
                </a:lnTo>
                <a:lnTo>
                  <a:pt x="23" y="25"/>
                </a:lnTo>
                <a:lnTo>
                  <a:pt x="29" y="20"/>
                </a:lnTo>
                <a:lnTo>
                  <a:pt x="30" y="13"/>
                </a:lnTo>
                <a:lnTo>
                  <a:pt x="29" y="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53" name="Line 911"/>
          <p:cNvSpPr>
            <a:spLocks noChangeShapeType="1"/>
          </p:cNvSpPr>
          <p:nvPr/>
        </p:nvSpPr>
        <p:spPr bwMode="auto">
          <a:xfrm flipH="1">
            <a:off x="3302000" y="5907088"/>
            <a:ext cx="9525" cy="1111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54" name="Line 912"/>
          <p:cNvSpPr>
            <a:spLocks noChangeShapeType="1"/>
          </p:cNvSpPr>
          <p:nvPr/>
        </p:nvSpPr>
        <p:spPr bwMode="auto">
          <a:xfrm>
            <a:off x="2944813" y="6024563"/>
            <a:ext cx="1587" cy="381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55" name="Line 913"/>
          <p:cNvSpPr>
            <a:spLocks noChangeShapeType="1"/>
          </p:cNvSpPr>
          <p:nvPr/>
        </p:nvSpPr>
        <p:spPr bwMode="auto">
          <a:xfrm flipV="1">
            <a:off x="2824163" y="6035675"/>
            <a:ext cx="1587" cy="269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56" name="Line 914"/>
          <p:cNvSpPr>
            <a:spLocks noChangeShapeType="1"/>
          </p:cNvSpPr>
          <p:nvPr/>
        </p:nvSpPr>
        <p:spPr bwMode="auto">
          <a:xfrm flipV="1">
            <a:off x="2808288" y="6000750"/>
            <a:ext cx="1587" cy="349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57" name="Line 915"/>
          <p:cNvSpPr>
            <a:spLocks noChangeShapeType="1"/>
          </p:cNvSpPr>
          <p:nvPr/>
        </p:nvSpPr>
        <p:spPr bwMode="auto">
          <a:xfrm>
            <a:off x="2784475" y="6035675"/>
            <a:ext cx="1588" cy="269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58" name="Line 916"/>
          <p:cNvSpPr>
            <a:spLocks noChangeShapeType="1"/>
          </p:cNvSpPr>
          <p:nvPr/>
        </p:nvSpPr>
        <p:spPr bwMode="auto">
          <a:xfrm>
            <a:off x="8131175" y="6021388"/>
            <a:ext cx="30163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59" name="Line 917"/>
          <p:cNvSpPr>
            <a:spLocks noChangeShapeType="1"/>
          </p:cNvSpPr>
          <p:nvPr/>
        </p:nvSpPr>
        <p:spPr bwMode="auto">
          <a:xfrm>
            <a:off x="8153400" y="6024563"/>
            <a:ext cx="87313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60" name="Line 918"/>
          <p:cNvSpPr>
            <a:spLocks noChangeShapeType="1"/>
          </p:cNvSpPr>
          <p:nvPr/>
        </p:nvSpPr>
        <p:spPr bwMode="auto">
          <a:xfrm flipH="1">
            <a:off x="8135938" y="6016625"/>
            <a:ext cx="107950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61" name="Freeform 919"/>
          <p:cNvSpPr>
            <a:spLocks/>
          </p:cNvSpPr>
          <p:nvPr/>
        </p:nvSpPr>
        <p:spPr bwMode="auto">
          <a:xfrm>
            <a:off x="8131175" y="5851525"/>
            <a:ext cx="58738" cy="169863"/>
          </a:xfrm>
          <a:custGeom>
            <a:avLst/>
            <a:gdLst>
              <a:gd name="T0" fmla="*/ 0 w 110"/>
              <a:gd name="T1" fmla="*/ 2147483646 h 320"/>
              <a:gd name="T2" fmla="*/ 2147483646 w 110"/>
              <a:gd name="T3" fmla="*/ 0 h 320"/>
              <a:gd name="T4" fmla="*/ 2147483646 w 110"/>
              <a:gd name="T5" fmla="*/ 2147483646 h 320"/>
              <a:gd name="T6" fmla="*/ 2147483646 w 110"/>
              <a:gd name="T7" fmla="*/ 2147483646 h 320"/>
              <a:gd name="T8" fmla="*/ 2147483646 w 110"/>
              <a:gd name="T9" fmla="*/ 2147483646 h 320"/>
              <a:gd name="T10" fmla="*/ 2147483646 w 110"/>
              <a:gd name="T11" fmla="*/ 2147483646 h 320"/>
              <a:gd name="T12" fmla="*/ 2147483646 w 110"/>
              <a:gd name="T13" fmla="*/ 2147483646 h 3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0" h="320">
                <a:moveTo>
                  <a:pt x="0" y="320"/>
                </a:moveTo>
                <a:lnTo>
                  <a:pt x="110" y="0"/>
                </a:lnTo>
                <a:lnTo>
                  <a:pt x="107" y="1"/>
                </a:lnTo>
                <a:lnTo>
                  <a:pt x="95" y="6"/>
                </a:lnTo>
                <a:lnTo>
                  <a:pt x="18" y="219"/>
                </a:lnTo>
                <a:lnTo>
                  <a:pt x="20" y="224"/>
                </a:lnTo>
                <a:lnTo>
                  <a:pt x="28" y="23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62" name="Freeform 920"/>
          <p:cNvSpPr>
            <a:spLocks/>
          </p:cNvSpPr>
          <p:nvPr/>
        </p:nvSpPr>
        <p:spPr bwMode="auto">
          <a:xfrm>
            <a:off x="8143875" y="5867400"/>
            <a:ext cx="34925" cy="85725"/>
          </a:xfrm>
          <a:custGeom>
            <a:avLst/>
            <a:gdLst>
              <a:gd name="T0" fmla="*/ 2147483646 w 65"/>
              <a:gd name="T1" fmla="*/ 2147483646 h 163"/>
              <a:gd name="T2" fmla="*/ 0 w 65"/>
              <a:gd name="T3" fmla="*/ 2147483646 h 163"/>
              <a:gd name="T4" fmla="*/ 2147483646 w 65"/>
              <a:gd name="T5" fmla="*/ 2147483646 h 163"/>
              <a:gd name="T6" fmla="*/ 2147483646 w 65"/>
              <a:gd name="T7" fmla="*/ 2147483646 h 163"/>
              <a:gd name="T8" fmla="*/ 2147483646 w 65"/>
              <a:gd name="T9" fmla="*/ 2147483646 h 163"/>
              <a:gd name="T10" fmla="*/ 2147483646 w 65"/>
              <a:gd name="T11" fmla="*/ 2147483646 h 163"/>
              <a:gd name="T12" fmla="*/ 2147483646 w 65"/>
              <a:gd name="T13" fmla="*/ 0 h 1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5" h="163">
                <a:moveTo>
                  <a:pt x="5" y="163"/>
                </a:moveTo>
                <a:lnTo>
                  <a:pt x="0" y="135"/>
                </a:lnTo>
                <a:lnTo>
                  <a:pt x="1" y="105"/>
                </a:lnTo>
                <a:lnTo>
                  <a:pt x="10" y="76"/>
                </a:lnTo>
                <a:lnTo>
                  <a:pt x="23" y="47"/>
                </a:lnTo>
                <a:lnTo>
                  <a:pt x="42" y="22"/>
                </a:lnTo>
                <a:lnTo>
                  <a:pt x="65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63" name="Line 921"/>
          <p:cNvSpPr>
            <a:spLocks noChangeShapeType="1"/>
          </p:cNvSpPr>
          <p:nvPr/>
        </p:nvSpPr>
        <p:spPr bwMode="auto">
          <a:xfrm flipV="1">
            <a:off x="8199438" y="5854700"/>
            <a:ext cx="3175" cy="158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64" name="Freeform 922"/>
          <p:cNvSpPr>
            <a:spLocks/>
          </p:cNvSpPr>
          <p:nvPr/>
        </p:nvSpPr>
        <p:spPr bwMode="auto">
          <a:xfrm>
            <a:off x="8199438" y="5870575"/>
            <a:ext cx="103187" cy="31750"/>
          </a:xfrm>
          <a:custGeom>
            <a:avLst/>
            <a:gdLst>
              <a:gd name="T0" fmla="*/ 0 w 196"/>
              <a:gd name="T1" fmla="*/ 0 h 62"/>
              <a:gd name="T2" fmla="*/ 2147483646 w 196"/>
              <a:gd name="T3" fmla="*/ 2147483646 h 62"/>
              <a:gd name="T4" fmla="*/ 2147483646 w 196"/>
              <a:gd name="T5" fmla="*/ 2147483646 h 62"/>
              <a:gd name="T6" fmla="*/ 2147483646 w 196"/>
              <a:gd name="T7" fmla="*/ 2147483646 h 62"/>
              <a:gd name="T8" fmla="*/ 2147483646 w 196"/>
              <a:gd name="T9" fmla="*/ 2147483646 h 62"/>
              <a:gd name="T10" fmla="*/ 2147483646 w 196"/>
              <a:gd name="T11" fmla="*/ 2147483646 h 62"/>
              <a:gd name="T12" fmla="*/ 2147483646 w 196"/>
              <a:gd name="T13" fmla="*/ 2147483646 h 62"/>
              <a:gd name="T14" fmla="*/ 2147483646 w 196"/>
              <a:gd name="T15" fmla="*/ 2147483646 h 6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6" h="62">
                <a:moveTo>
                  <a:pt x="0" y="0"/>
                </a:moveTo>
                <a:lnTo>
                  <a:pt x="1" y="5"/>
                </a:lnTo>
                <a:lnTo>
                  <a:pt x="7" y="8"/>
                </a:lnTo>
                <a:lnTo>
                  <a:pt x="96" y="8"/>
                </a:lnTo>
                <a:lnTo>
                  <a:pt x="93" y="10"/>
                </a:lnTo>
                <a:lnTo>
                  <a:pt x="81" y="57"/>
                </a:lnTo>
                <a:lnTo>
                  <a:pt x="85" y="62"/>
                </a:lnTo>
                <a:lnTo>
                  <a:pt x="196" y="6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65" name="Freeform 923"/>
          <p:cNvSpPr>
            <a:spLocks/>
          </p:cNvSpPr>
          <p:nvPr/>
        </p:nvSpPr>
        <p:spPr bwMode="auto">
          <a:xfrm>
            <a:off x="8221663" y="5875338"/>
            <a:ext cx="66675" cy="17462"/>
          </a:xfrm>
          <a:custGeom>
            <a:avLst/>
            <a:gdLst>
              <a:gd name="T0" fmla="*/ 2147483646 w 124"/>
              <a:gd name="T1" fmla="*/ 2147483646 h 33"/>
              <a:gd name="T2" fmla="*/ 2147483646 w 124"/>
              <a:gd name="T3" fmla="*/ 0 h 33"/>
              <a:gd name="T4" fmla="*/ 0 w 124"/>
              <a:gd name="T5" fmla="*/ 2147483646 h 33"/>
              <a:gd name="T6" fmla="*/ 2147483646 w 124"/>
              <a:gd name="T7" fmla="*/ 2147483646 h 3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4" h="33">
                <a:moveTo>
                  <a:pt x="124" y="31"/>
                </a:moveTo>
                <a:lnTo>
                  <a:pt x="2" y="0"/>
                </a:lnTo>
                <a:lnTo>
                  <a:pt x="0" y="6"/>
                </a:lnTo>
                <a:lnTo>
                  <a:pt x="28" y="3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66" name="Freeform 924"/>
          <p:cNvSpPr>
            <a:spLocks/>
          </p:cNvSpPr>
          <p:nvPr/>
        </p:nvSpPr>
        <p:spPr bwMode="auto">
          <a:xfrm>
            <a:off x="8156575" y="5827713"/>
            <a:ext cx="79375" cy="31750"/>
          </a:xfrm>
          <a:custGeom>
            <a:avLst/>
            <a:gdLst>
              <a:gd name="T0" fmla="*/ 2147483646 w 148"/>
              <a:gd name="T1" fmla="*/ 2147483646 h 60"/>
              <a:gd name="T2" fmla="*/ 2147483646 w 148"/>
              <a:gd name="T3" fmla="*/ 2147483646 h 60"/>
              <a:gd name="T4" fmla="*/ 2147483646 w 148"/>
              <a:gd name="T5" fmla="*/ 2147483646 h 60"/>
              <a:gd name="T6" fmla="*/ 0 w 148"/>
              <a:gd name="T7" fmla="*/ 0 h 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8" h="60">
                <a:moveTo>
                  <a:pt x="148" y="60"/>
                </a:moveTo>
                <a:lnTo>
                  <a:pt x="44" y="17"/>
                </a:lnTo>
                <a:lnTo>
                  <a:pt x="38" y="14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67" name="Freeform 925"/>
          <p:cNvSpPr>
            <a:spLocks/>
          </p:cNvSpPr>
          <p:nvPr/>
        </p:nvSpPr>
        <p:spPr bwMode="auto">
          <a:xfrm>
            <a:off x="8162925" y="5822950"/>
            <a:ext cx="77788" cy="31750"/>
          </a:xfrm>
          <a:custGeom>
            <a:avLst/>
            <a:gdLst>
              <a:gd name="T0" fmla="*/ 0 w 147"/>
              <a:gd name="T1" fmla="*/ 0 h 60"/>
              <a:gd name="T2" fmla="*/ 2147483646 w 147"/>
              <a:gd name="T3" fmla="*/ 2147483646 h 60"/>
              <a:gd name="T4" fmla="*/ 2147483646 w 147"/>
              <a:gd name="T5" fmla="*/ 2147483646 h 60"/>
              <a:gd name="T6" fmla="*/ 2147483646 w 147"/>
              <a:gd name="T7" fmla="*/ 2147483646 h 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7" h="60">
                <a:moveTo>
                  <a:pt x="0" y="0"/>
                </a:moveTo>
                <a:lnTo>
                  <a:pt x="36" y="14"/>
                </a:lnTo>
                <a:lnTo>
                  <a:pt x="45" y="18"/>
                </a:lnTo>
                <a:lnTo>
                  <a:pt x="147" y="6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68" name="Line 926"/>
          <p:cNvSpPr>
            <a:spLocks noChangeShapeType="1"/>
          </p:cNvSpPr>
          <p:nvPr/>
        </p:nvSpPr>
        <p:spPr bwMode="auto">
          <a:xfrm flipH="1">
            <a:off x="8234363" y="5857875"/>
            <a:ext cx="1587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69" name="Line 927"/>
          <p:cNvSpPr>
            <a:spLocks noChangeShapeType="1"/>
          </p:cNvSpPr>
          <p:nvPr/>
        </p:nvSpPr>
        <p:spPr bwMode="auto">
          <a:xfrm flipH="1" flipV="1">
            <a:off x="8172450" y="5842000"/>
            <a:ext cx="46038" cy="206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70" name="Line 928"/>
          <p:cNvSpPr>
            <a:spLocks noChangeShapeType="1"/>
          </p:cNvSpPr>
          <p:nvPr/>
        </p:nvSpPr>
        <p:spPr bwMode="auto">
          <a:xfrm flipH="1" flipV="1">
            <a:off x="8139113" y="5827713"/>
            <a:ext cx="23812" cy="1111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71" name="Freeform 929"/>
          <p:cNvSpPr>
            <a:spLocks/>
          </p:cNvSpPr>
          <p:nvPr/>
        </p:nvSpPr>
        <p:spPr bwMode="auto">
          <a:xfrm>
            <a:off x="8169275" y="5810250"/>
            <a:ext cx="76200" cy="34925"/>
          </a:xfrm>
          <a:custGeom>
            <a:avLst/>
            <a:gdLst>
              <a:gd name="T0" fmla="*/ 0 w 144"/>
              <a:gd name="T1" fmla="*/ 0 h 65"/>
              <a:gd name="T2" fmla="*/ 2147483646 w 144"/>
              <a:gd name="T3" fmla="*/ 2147483646 h 65"/>
              <a:gd name="T4" fmla="*/ 2147483646 w 144"/>
              <a:gd name="T5" fmla="*/ 2147483646 h 65"/>
              <a:gd name="T6" fmla="*/ 2147483646 w 144"/>
              <a:gd name="T7" fmla="*/ 2147483646 h 6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4" h="65">
                <a:moveTo>
                  <a:pt x="0" y="0"/>
                </a:moveTo>
                <a:lnTo>
                  <a:pt x="35" y="15"/>
                </a:lnTo>
                <a:lnTo>
                  <a:pt x="43" y="20"/>
                </a:lnTo>
                <a:lnTo>
                  <a:pt x="144" y="6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72" name="Freeform 930"/>
          <p:cNvSpPr>
            <a:spLocks/>
          </p:cNvSpPr>
          <p:nvPr/>
        </p:nvSpPr>
        <p:spPr bwMode="auto">
          <a:xfrm>
            <a:off x="8162925" y="5792788"/>
            <a:ext cx="76200" cy="38100"/>
          </a:xfrm>
          <a:custGeom>
            <a:avLst/>
            <a:gdLst>
              <a:gd name="T0" fmla="*/ 2147483646 w 142"/>
              <a:gd name="T1" fmla="*/ 2147483646 h 71"/>
              <a:gd name="T2" fmla="*/ 2147483646 w 142"/>
              <a:gd name="T3" fmla="*/ 2147483646 h 71"/>
              <a:gd name="T4" fmla="*/ 2147483646 w 142"/>
              <a:gd name="T5" fmla="*/ 2147483646 h 71"/>
              <a:gd name="T6" fmla="*/ 2147483646 w 142"/>
              <a:gd name="T7" fmla="*/ 2147483646 h 71"/>
              <a:gd name="T8" fmla="*/ 0 w 142"/>
              <a:gd name="T9" fmla="*/ 0 h 71"/>
              <a:gd name="T10" fmla="*/ 2147483646 w 142"/>
              <a:gd name="T11" fmla="*/ 2147483646 h 71"/>
              <a:gd name="T12" fmla="*/ 2147483646 w 142"/>
              <a:gd name="T13" fmla="*/ 2147483646 h 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42" h="71">
                <a:moveTo>
                  <a:pt x="142" y="71"/>
                </a:moveTo>
                <a:lnTo>
                  <a:pt x="52" y="32"/>
                </a:lnTo>
                <a:lnTo>
                  <a:pt x="42" y="28"/>
                </a:lnTo>
                <a:lnTo>
                  <a:pt x="3" y="10"/>
                </a:lnTo>
                <a:lnTo>
                  <a:pt x="0" y="0"/>
                </a:lnTo>
                <a:lnTo>
                  <a:pt x="26" y="12"/>
                </a:lnTo>
                <a:lnTo>
                  <a:pt x="24" y="1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73" name="Line 931"/>
          <p:cNvSpPr>
            <a:spLocks noChangeShapeType="1"/>
          </p:cNvSpPr>
          <p:nvPr/>
        </p:nvSpPr>
        <p:spPr bwMode="auto">
          <a:xfrm>
            <a:off x="8215313" y="5818188"/>
            <a:ext cx="42862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74" name="Freeform 932"/>
          <p:cNvSpPr>
            <a:spLocks/>
          </p:cNvSpPr>
          <p:nvPr/>
        </p:nvSpPr>
        <p:spPr bwMode="auto">
          <a:xfrm>
            <a:off x="8250238" y="5775325"/>
            <a:ext cx="23812" cy="17463"/>
          </a:xfrm>
          <a:custGeom>
            <a:avLst/>
            <a:gdLst>
              <a:gd name="T0" fmla="*/ 2147483646 w 45"/>
              <a:gd name="T1" fmla="*/ 2147483646 h 33"/>
              <a:gd name="T2" fmla="*/ 0 w 45"/>
              <a:gd name="T3" fmla="*/ 2147483646 h 33"/>
              <a:gd name="T4" fmla="*/ 0 w 45"/>
              <a:gd name="T5" fmla="*/ 0 h 33"/>
              <a:gd name="T6" fmla="*/ 2147483646 w 45"/>
              <a:gd name="T7" fmla="*/ 0 h 3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" h="33">
                <a:moveTo>
                  <a:pt x="30" y="33"/>
                </a:moveTo>
                <a:lnTo>
                  <a:pt x="0" y="33"/>
                </a:lnTo>
                <a:lnTo>
                  <a:pt x="0" y="0"/>
                </a:lnTo>
                <a:lnTo>
                  <a:pt x="45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75" name="Line 933"/>
          <p:cNvSpPr>
            <a:spLocks noChangeShapeType="1"/>
          </p:cNvSpPr>
          <p:nvPr/>
        </p:nvSpPr>
        <p:spPr bwMode="auto">
          <a:xfrm>
            <a:off x="8264525" y="5835650"/>
            <a:ext cx="36513" cy="555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76" name="Freeform 934"/>
          <p:cNvSpPr>
            <a:spLocks/>
          </p:cNvSpPr>
          <p:nvPr/>
        </p:nvSpPr>
        <p:spPr bwMode="auto">
          <a:xfrm>
            <a:off x="8312150" y="5837238"/>
            <a:ext cx="50800" cy="82550"/>
          </a:xfrm>
          <a:custGeom>
            <a:avLst/>
            <a:gdLst>
              <a:gd name="T0" fmla="*/ 0 w 95"/>
              <a:gd name="T1" fmla="*/ 2147483646 h 155"/>
              <a:gd name="T2" fmla="*/ 2147483646 w 95"/>
              <a:gd name="T3" fmla="*/ 0 h 155"/>
              <a:gd name="T4" fmla="*/ 2147483646 w 95"/>
              <a:gd name="T5" fmla="*/ 2147483646 h 15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5" h="155">
                <a:moveTo>
                  <a:pt x="0" y="109"/>
                </a:moveTo>
                <a:lnTo>
                  <a:pt x="8" y="0"/>
                </a:lnTo>
                <a:lnTo>
                  <a:pt x="95" y="15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77" name="Line 935"/>
          <p:cNvSpPr>
            <a:spLocks noChangeShapeType="1"/>
          </p:cNvSpPr>
          <p:nvPr/>
        </p:nvSpPr>
        <p:spPr bwMode="auto">
          <a:xfrm flipV="1">
            <a:off x="8362950" y="5838825"/>
            <a:ext cx="9525" cy="889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78" name="Line 936"/>
          <p:cNvSpPr>
            <a:spLocks noChangeShapeType="1"/>
          </p:cNvSpPr>
          <p:nvPr/>
        </p:nvSpPr>
        <p:spPr bwMode="auto">
          <a:xfrm flipH="1">
            <a:off x="8315325" y="5848350"/>
            <a:ext cx="50800" cy="476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79" name="Line 937"/>
          <p:cNvSpPr>
            <a:spLocks noChangeShapeType="1"/>
          </p:cNvSpPr>
          <p:nvPr/>
        </p:nvSpPr>
        <p:spPr bwMode="auto">
          <a:xfrm>
            <a:off x="8316913" y="5875338"/>
            <a:ext cx="11112" cy="31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80" name="Line 938"/>
          <p:cNvSpPr>
            <a:spLocks noChangeShapeType="1"/>
          </p:cNvSpPr>
          <p:nvPr/>
        </p:nvSpPr>
        <p:spPr bwMode="auto">
          <a:xfrm flipH="1" flipV="1">
            <a:off x="8266113" y="5870575"/>
            <a:ext cx="22225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81" name="Line 939"/>
          <p:cNvSpPr>
            <a:spLocks noChangeShapeType="1"/>
          </p:cNvSpPr>
          <p:nvPr/>
        </p:nvSpPr>
        <p:spPr bwMode="auto">
          <a:xfrm>
            <a:off x="8259763" y="5875338"/>
            <a:ext cx="98425" cy="539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82" name="Line 940"/>
          <p:cNvSpPr>
            <a:spLocks noChangeShapeType="1"/>
          </p:cNvSpPr>
          <p:nvPr/>
        </p:nvSpPr>
        <p:spPr bwMode="auto">
          <a:xfrm flipV="1">
            <a:off x="8391525" y="5857875"/>
            <a:ext cx="1588" cy="174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83" name="Line 941"/>
          <p:cNvSpPr>
            <a:spLocks noChangeShapeType="1"/>
          </p:cNvSpPr>
          <p:nvPr/>
        </p:nvSpPr>
        <p:spPr bwMode="auto">
          <a:xfrm flipH="1">
            <a:off x="8386763" y="5834063"/>
            <a:ext cx="17462" cy="18573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84" name="Freeform 942"/>
          <p:cNvSpPr>
            <a:spLocks/>
          </p:cNvSpPr>
          <p:nvPr/>
        </p:nvSpPr>
        <p:spPr bwMode="auto">
          <a:xfrm>
            <a:off x="8228013" y="6029325"/>
            <a:ext cx="166687" cy="11113"/>
          </a:xfrm>
          <a:custGeom>
            <a:avLst/>
            <a:gdLst>
              <a:gd name="T0" fmla="*/ 2147483646 w 314"/>
              <a:gd name="T1" fmla="*/ 2147483646 h 23"/>
              <a:gd name="T2" fmla="*/ 2147483646 w 314"/>
              <a:gd name="T3" fmla="*/ 2147483646 h 23"/>
              <a:gd name="T4" fmla="*/ 2147483646 w 314"/>
              <a:gd name="T5" fmla="*/ 2147483646 h 23"/>
              <a:gd name="T6" fmla="*/ 2147483646 w 314"/>
              <a:gd name="T7" fmla="*/ 2147483646 h 23"/>
              <a:gd name="T8" fmla="*/ 0 w 314"/>
              <a:gd name="T9" fmla="*/ 0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4" h="23">
                <a:moveTo>
                  <a:pt x="314" y="19"/>
                </a:moveTo>
                <a:lnTo>
                  <a:pt x="234" y="23"/>
                </a:lnTo>
                <a:lnTo>
                  <a:pt x="155" y="19"/>
                </a:lnTo>
                <a:lnTo>
                  <a:pt x="78" y="13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85" name="Freeform 943"/>
          <p:cNvSpPr>
            <a:spLocks/>
          </p:cNvSpPr>
          <p:nvPr/>
        </p:nvSpPr>
        <p:spPr bwMode="auto">
          <a:xfrm>
            <a:off x="8213725" y="6024563"/>
            <a:ext cx="284163" cy="25400"/>
          </a:xfrm>
          <a:custGeom>
            <a:avLst/>
            <a:gdLst>
              <a:gd name="T0" fmla="*/ 2147483646 w 538"/>
              <a:gd name="T1" fmla="*/ 0 h 46"/>
              <a:gd name="T2" fmla="*/ 0 w 538"/>
              <a:gd name="T3" fmla="*/ 2147483646 h 46"/>
              <a:gd name="T4" fmla="*/ 2147483646 w 538"/>
              <a:gd name="T5" fmla="*/ 2147483646 h 46"/>
              <a:gd name="T6" fmla="*/ 2147483646 w 538"/>
              <a:gd name="T7" fmla="*/ 2147483646 h 46"/>
              <a:gd name="T8" fmla="*/ 2147483646 w 538"/>
              <a:gd name="T9" fmla="*/ 2147483646 h 46"/>
              <a:gd name="T10" fmla="*/ 2147483646 w 538"/>
              <a:gd name="T11" fmla="*/ 2147483646 h 46"/>
              <a:gd name="T12" fmla="*/ 2147483646 w 538"/>
              <a:gd name="T13" fmla="*/ 2147483646 h 46"/>
              <a:gd name="T14" fmla="*/ 2147483646 w 538"/>
              <a:gd name="T15" fmla="*/ 2147483646 h 4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538" h="46">
                <a:moveTo>
                  <a:pt x="11" y="0"/>
                </a:moveTo>
                <a:lnTo>
                  <a:pt x="0" y="23"/>
                </a:lnTo>
                <a:lnTo>
                  <a:pt x="87" y="36"/>
                </a:lnTo>
                <a:lnTo>
                  <a:pt x="178" y="44"/>
                </a:lnTo>
                <a:lnTo>
                  <a:pt x="268" y="46"/>
                </a:lnTo>
                <a:lnTo>
                  <a:pt x="357" y="44"/>
                </a:lnTo>
                <a:lnTo>
                  <a:pt x="447" y="37"/>
                </a:lnTo>
                <a:lnTo>
                  <a:pt x="538" y="2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86" name="Line 944"/>
          <p:cNvSpPr>
            <a:spLocks noChangeShapeType="1"/>
          </p:cNvSpPr>
          <p:nvPr/>
        </p:nvSpPr>
        <p:spPr bwMode="auto">
          <a:xfrm flipH="1" flipV="1">
            <a:off x="8494713" y="5851525"/>
            <a:ext cx="17462" cy="1476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87" name="Line 945"/>
          <p:cNvSpPr>
            <a:spLocks noChangeShapeType="1"/>
          </p:cNvSpPr>
          <p:nvPr/>
        </p:nvSpPr>
        <p:spPr bwMode="auto">
          <a:xfrm>
            <a:off x="8512175" y="5849938"/>
            <a:ext cx="34925" cy="1444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88" name="Line 946"/>
          <p:cNvSpPr>
            <a:spLocks noChangeShapeType="1"/>
          </p:cNvSpPr>
          <p:nvPr/>
        </p:nvSpPr>
        <p:spPr bwMode="auto">
          <a:xfrm flipV="1">
            <a:off x="8547100" y="5838825"/>
            <a:ext cx="42863" cy="1746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89" name="Freeform 947"/>
          <p:cNvSpPr>
            <a:spLocks/>
          </p:cNvSpPr>
          <p:nvPr/>
        </p:nvSpPr>
        <p:spPr bwMode="auto">
          <a:xfrm>
            <a:off x="8491538" y="5724525"/>
            <a:ext cx="155575" cy="106363"/>
          </a:xfrm>
          <a:custGeom>
            <a:avLst/>
            <a:gdLst>
              <a:gd name="T0" fmla="*/ 2147483646 w 295"/>
              <a:gd name="T1" fmla="*/ 2147483646 h 201"/>
              <a:gd name="T2" fmla="*/ 0 w 295"/>
              <a:gd name="T3" fmla="*/ 2147483646 h 201"/>
              <a:gd name="T4" fmla="*/ 2147483646 w 295"/>
              <a:gd name="T5" fmla="*/ 0 h 201"/>
              <a:gd name="T6" fmla="*/ 2147483646 w 295"/>
              <a:gd name="T7" fmla="*/ 0 h 201"/>
              <a:gd name="T8" fmla="*/ 2147483646 w 295"/>
              <a:gd name="T9" fmla="*/ 2147483646 h 201"/>
              <a:gd name="T10" fmla="*/ 2147483646 w 295"/>
              <a:gd name="T11" fmla="*/ 2147483646 h 201"/>
              <a:gd name="T12" fmla="*/ 2147483646 w 295"/>
              <a:gd name="T13" fmla="*/ 2147483646 h 201"/>
              <a:gd name="T14" fmla="*/ 2147483646 w 295"/>
              <a:gd name="T15" fmla="*/ 2147483646 h 201"/>
              <a:gd name="T16" fmla="*/ 2147483646 w 295"/>
              <a:gd name="T17" fmla="*/ 2147483646 h 201"/>
              <a:gd name="T18" fmla="*/ 2147483646 w 295"/>
              <a:gd name="T19" fmla="*/ 2147483646 h 201"/>
              <a:gd name="T20" fmla="*/ 2147483646 w 295"/>
              <a:gd name="T21" fmla="*/ 2147483646 h 20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5" h="201">
                <a:moveTo>
                  <a:pt x="181" y="201"/>
                </a:moveTo>
                <a:lnTo>
                  <a:pt x="0" y="201"/>
                </a:lnTo>
                <a:lnTo>
                  <a:pt x="187" y="0"/>
                </a:lnTo>
                <a:lnTo>
                  <a:pt x="275" y="0"/>
                </a:lnTo>
                <a:lnTo>
                  <a:pt x="295" y="2"/>
                </a:lnTo>
                <a:lnTo>
                  <a:pt x="295" y="111"/>
                </a:lnTo>
                <a:lnTo>
                  <a:pt x="249" y="173"/>
                </a:lnTo>
                <a:lnTo>
                  <a:pt x="245" y="176"/>
                </a:lnTo>
                <a:lnTo>
                  <a:pt x="249" y="112"/>
                </a:lnTo>
                <a:lnTo>
                  <a:pt x="278" y="15"/>
                </a:lnTo>
                <a:lnTo>
                  <a:pt x="291" y="1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90" name="Freeform 948"/>
          <p:cNvSpPr>
            <a:spLocks/>
          </p:cNvSpPr>
          <p:nvPr/>
        </p:nvSpPr>
        <p:spPr bwMode="auto">
          <a:xfrm>
            <a:off x="8643938" y="5695950"/>
            <a:ext cx="23812" cy="23813"/>
          </a:xfrm>
          <a:custGeom>
            <a:avLst/>
            <a:gdLst>
              <a:gd name="T0" fmla="*/ 0 w 46"/>
              <a:gd name="T1" fmla="*/ 2147483646 h 44"/>
              <a:gd name="T2" fmla="*/ 2147483646 w 46"/>
              <a:gd name="T3" fmla="*/ 2147483646 h 44"/>
              <a:gd name="T4" fmla="*/ 2147483646 w 46"/>
              <a:gd name="T5" fmla="*/ 2147483646 h 44"/>
              <a:gd name="T6" fmla="*/ 2147483646 w 46"/>
              <a:gd name="T7" fmla="*/ 0 h 44"/>
              <a:gd name="T8" fmla="*/ 2147483646 w 46"/>
              <a:gd name="T9" fmla="*/ 0 h 44"/>
              <a:gd name="T10" fmla="*/ 2147483646 w 46"/>
              <a:gd name="T11" fmla="*/ 2147483646 h 44"/>
              <a:gd name="T12" fmla="*/ 2147483646 w 46"/>
              <a:gd name="T13" fmla="*/ 2147483646 h 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6" h="44">
                <a:moveTo>
                  <a:pt x="0" y="44"/>
                </a:moveTo>
                <a:lnTo>
                  <a:pt x="20" y="41"/>
                </a:lnTo>
                <a:lnTo>
                  <a:pt x="37" y="30"/>
                </a:lnTo>
                <a:lnTo>
                  <a:pt x="37" y="0"/>
                </a:lnTo>
                <a:lnTo>
                  <a:pt x="46" y="0"/>
                </a:lnTo>
                <a:lnTo>
                  <a:pt x="46" y="27"/>
                </a:lnTo>
                <a:lnTo>
                  <a:pt x="37" y="3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91" name="Freeform 949"/>
          <p:cNvSpPr>
            <a:spLocks/>
          </p:cNvSpPr>
          <p:nvPr/>
        </p:nvSpPr>
        <p:spPr bwMode="auto">
          <a:xfrm>
            <a:off x="8640763" y="5680075"/>
            <a:ext cx="22225" cy="19050"/>
          </a:xfrm>
          <a:custGeom>
            <a:avLst/>
            <a:gdLst>
              <a:gd name="T0" fmla="*/ 2147483646 w 43"/>
              <a:gd name="T1" fmla="*/ 2147483646 h 35"/>
              <a:gd name="T2" fmla="*/ 2147483646 w 43"/>
              <a:gd name="T3" fmla="*/ 2147483646 h 35"/>
              <a:gd name="T4" fmla="*/ 2147483646 w 43"/>
              <a:gd name="T5" fmla="*/ 2147483646 h 35"/>
              <a:gd name="T6" fmla="*/ 2147483646 w 43"/>
              <a:gd name="T7" fmla="*/ 2147483646 h 35"/>
              <a:gd name="T8" fmla="*/ 2147483646 w 43"/>
              <a:gd name="T9" fmla="*/ 0 h 35"/>
              <a:gd name="T10" fmla="*/ 0 w 43"/>
              <a:gd name="T11" fmla="*/ 2147483646 h 3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3" h="35">
                <a:moveTo>
                  <a:pt x="43" y="30"/>
                </a:moveTo>
                <a:lnTo>
                  <a:pt x="23" y="35"/>
                </a:lnTo>
                <a:lnTo>
                  <a:pt x="16" y="28"/>
                </a:lnTo>
                <a:lnTo>
                  <a:pt x="29" y="7"/>
                </a:lnTo>
                <a:lnTo>
                  <a:pt x="12" y="0"/>
                </a:lnTo>
                <a:lnTo>
                  <a:pt x="0" y="1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92" name="Line 950"/>
          <p:cNvSpPr>
            <a:spLocks noChangeShapeType="1"/>
          </p:cNvSpPr>
          <p:nvPr/>
        </p:nvSpPr>
        <p:spPr bwMode="auto">
          <a:xfrm>
            <a:off x="8640763" y="5681663"/>
            <a:ext cx="1587" cy="301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93" name="Line 951"/>
          <p:cNvSpPr>
            <a:spLocks noChangeShapeType="1"/>
          </p:cNvSpPr>
          <p:nvPr/>
        </p:nvSpPr>
        <p:spPr bwMode="auto">
          <a:xfrm flipH="1">
            <a:off x="8596313" y="5724525"/>
            <a:ext cx="39687" cy="952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94" name="Line 952"/>
          <p:cNvSpPr>
            <a:spLocks noChangeShapeType="1"/>
          </p:cNvSpPr>
          <p:nvPr/>
        </p:nvSpPr>
        <p:spPr bwMode="auto">
          <a:xfrm flipH="1">
            <a:off x="8582025" y="5845175"/>
            <a:ext cx="33338" cy="1524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95" name="Freeform 953"/>
          <p:cNvSpPr>
            <a:spLocks/>
          </p:cNvSpPr>
          <p:nvPr/>
        </p:nvSpPr>
        <p:spPr bwMode="auto">
          <a:xfrm>
            <a:off x="8407400" y="5808663"/>
            <a:ext cx="103188" cy="36512"/>
          </a:xfrm>
          <a:custGeom>
            <a:avLst/>
            <a:gdLst>
              <a:gd name="T0" fmla="*/ 2147483646 w 197"/>
              <a:gd name="T1" fmla="*/ 2147483646 h 68"/>
              <a:gd name="T2" fmla="*/ 2147483646 w 197"/>
              <a:gd name="T3" fmla="*/ 2147483646 h 68"/>
              <a:gd name="T4" fmla="*/ 0 w 197"/>
              <a:gd name="T5" fmla="*/ 2147483646 h 68"/>
              <a:gd name="T6" fmla="*/ 2147483646 w 197"/>
              <a:gd name="T7" fmla="*/ 2147483646 h 68"/>
              <a:gd name="T8" fmla="*/ 2147483646 w 197"/>
              <a:gd name="T9" fmla="*/ 2147483646 h 68"/>
              <a:gd name="T10" fmla="*/ 2147483646 w 197"/>
              <a:gd name="T11" fmla="*/ 0 h 6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97" h="68">
                <a:moveTo>
                  <a:pt x="197" y="68"/>
                </a:moveTo>
                <a:lnTo>
                  <a:pt x="193" y="62"/>
                </a:lnTo>
                <a:lnTo>
                  <a:pt x="0" y="51"/>
                </a:lnTo>
                <a:lnTo>
                  <a:pt x="1" y="40"/>
                </a:lnTo>
                <a:lnTo>
                  <a:pt x="56" y="40"/>
                </a:lnTo>
                <a:lnTo>
                  <a:pt x="56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96" name="Freeform 954"/>
          <p:cNvSpPr>
            <a:spLocks/>
          </p:cNvSpPr>
          <p:nvPr/>
        </p:nvSpPr>
        <p:spPr bwMode="auto">
          <a:xfrm>
            <a:off x="8355013" y="5800725"/>
            <a:ext cx="71437" cy="20638"/>
          </a:xfrm>
          <a:custGeom>
            <a:avLst/>
            <a:gdLst>
              <a:gd name="T0" fmla="*/ 2147483646 w 137"/>
              <a:gd name="T1" fmla="*/ 2147483646 h 38"/>
              <a:gd name="T2" fmla="*/ 2147483646 w 137"/>
              <a:gd name="T3" fmla="*/ 0 h 38"/>
              <a:gd name="T4" fmla="*/ 2147483646 w 137"/>
              <a:gd name="T5" fmla="*/ 2147483646 h 38"/>
              <a:gd name="T6" fmla="*/ 2147483646 w 137"/>
              <a:gd name="T7" fmla="*/ 2147483646 h 38"/>
              <a:gd name="T8" fmla="*/ 0 w 137"/>
              <a:gd name="T9" fmla="*/ 2147483646 h 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7" h="38">
                <a:moveTo>
                  <a:pt x="137" y="13"/>
                </a:moveTo>
                <a:lnTo>
                  <a:pt x="137" y="0"/>
                </a:lnTo>
                <a:lnTo>
                  <a:pt x="137" y="13"/>
                </a:lnTo>
                <a:lnTo>
                  <a:pt x="96" y="33"/>
                </a:lnTo>
                <a:lnTo>
                  <a:pt x="0" y="3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97" name="Line 955"/>
          <p:cNvSpPr>
            <a:spLocks noChangeShapeType="1"/>
          </p:cNvSpPr>
          <p:nvPr/>
        </p:nvSpPr>
        <p:spPr bwMode="auto">
          <a:xfrm>
            <a:off x="8343900" y="5832475"/>
            <a:ext cx="26988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98" name="Freeform 956"/>
          <p:cNvSpPr>
            <a:spLocks/>
          </p:cNvSpPr>
          <p:nvPr/>
        </p:nvSpPr>
        <p:spPr bwMode="auto">
          <a:xfrm>
            <a:off x="8250238" y="5818188"/>
            <a:ext cx="122237" cy="55562"/>
          </a:xfrm>
          <a:custGeom>
            <a:avLst/>
            <a:gdLst>
              <a:gd name="T0" fmla="*/ 2147483646 w 231"/>
              <a:gd name="T1" fmla="*/ 2147483646 h 105"/>
              <a:gd name="T2" fmla="*/ 2147483646 w 231"/>
              <a:gd name="T3" fmla="*/ 2147483646 h 105"/>
              <a:gd name="T4" fmla="*/ 2147483646 w 231"/>
              <a:gd name="T5" fmla="*/ 2147483646 h 105"/>
              <a:gd name="T6" fmla="*/ 2147483646 w 231"/>
              <a:gd name="T7" fmla="*/ 0 h 105"/>
              <a:gd name="T8" fmla="*/ 2147483646 w 231"/>
              <a:gd name="T9" fmla="*/ 2147483646 h 105"/>
              <a:gd name="T10" fmla="*/ 2147483646 w 231"/>
              <a:gd name="T11" fmla="*/ 2147483646 h 105"/>
              <a:gd name="T12" fmla="*/ 2147483646 w 231"/>
              <a:gd name="T13" fmla="*/ 2147483646 h 105"/>
              <a:gd name="T14" fmla="*/ 2147483646 w 231"/>
              <a:gd name="T15" fmla="*/ 2147483646 h 105"/>
              <a:gd name="T16" fmla="*/ 0 w 231"/>
              <a:gd name="T17" fmla="*/ 2147483646 h 10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31" h="105">
                <a:moveTo>
                  <a:pt x="231" y="40"/>
                </a:moveTo>
                <a:lnTo>
                  <a:pt x="28" y="3"/>
                </a:lnTo>
                <a:lnTo>
                  <a:pt x="23" y="3"/>
                </a:lnTo>
                <a:lnTo>
                  <a:pt x="16" y="0"/>
                </a:lnTo>
                <a:lnTo>
                  <a:pt x="23" y="3"/>
                </a:lnTo>
                <a:lnTo>
                  <a:pt x="24" y="8"/>
                </a:lnTo>
                <a:lnTo>
                  <a:pt x="6" y="100"/>
                </a:lnTo>
                <a:lnTo>
                  <a:pt x="5" y="104"/>
                </a:lnTo>
                <a:lnTo>
                  <a:pt x="0" y="10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99" name="Line 957"/>
          <p:cNvSpPr>
            <a:spLocks noChangeShapeType="1"/>
          </p:cNvSpPr>
          <p:nvPr/>
        </p:nvSpPr>
        <p:spPr bwMode="auto">
          <a:xfrm>
            <a:off x="8255000" y="5878513"/>
            <a:ext cx="9525" cy="47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00" name="Line 958"/>
          <p:cNvSpPr>
            <a:spLocks noChangeShapeType="1"/>
          </p:cNvSpPr>
          <p:nvPr/>
        </p:nvSpPr>
        <p:spPr bwMode="auto">
          <a:xfrm>
            <a:off x="8266113" y="5865813"/>
            <a:ext cx="17462" cy="6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01" name="Line 959"/>
          <p:cNvSpPr>
            <a:spLocks noChangeShapeType="1"/>
          </p:cNvSpPr>
          <p:nvPr/>
        </p:nvSpPr>
        <p:spPr bwMode="auto">
          <a:xfrm>
            <a:off x="8286750" y="5861050"/>
            <a:ext cx="20638" cy="111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02" name="Line 960"/>
          <p:cNvSpPr>
            <a:spLocks noChangeShapeType="1"/>
          </p:cNvSpPr>
          <p:nvPr/>
        </p:nvSpPr>
        <p:spPr bwMode="auto">
          <a:xfrm flipH="1" flipV="1">
            <a:off x="8291513" y="5851525"/>
            <a:ext cx="15875" cy="79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03" name="Line 961"/>
          <p:cNvSpPr>
            <a:spLocks noChangeShapeType="1"/>
          </p:cNvSpPr>
          <p:nvPr/>
        </p:nvSpPr>
        <p:spPr bwMode="auto">
          <a:xfrm flipH="1" flipV="1">
            <a:off x="8272463" y="5845175"/>
            <a:ext cx="9525" cy="31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04" name="Line 962"/>
          <p:cNvSpPr>
            <a:spLocks noChangeShapeType="1"/>
          </p:cNvSpPr>
          <p:nvPr/>
        </p:nvSpPr>
        <p:spPr bwMode="auto">
          <a:xfrm flipH="1" flipV="1">
            <a:off x="8259763" y="5838825"/>
            <a:ext cx="6350" cy="31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05" name="Line 963"/>
          <p:cNvSpPr>
            <a:spLocks noChangeShapeType="1"/>
          </p:cNvSpPr>
          <p:nvPr/>
        </p:nvSpPr>
        <p:spPr bwMode="auto">
          <a:xfrm>
            <a:off x="8258175" y="5848350"/>
            <a:ext cx="11113" cy="47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06" name="Freeform 964"/>
          <p:cNvSpPr>
            <a:spLocks/>
          </p:cNvSpPr>
          <p:nvPr/>
        </p:nvSpPr>
        <p:spPr bwMode="auto">
          <a:xfrm>
            <a:off x="8262938" y="5830888"/>
            <a:ext cx="44450" cy="31750"/>
          </a:xfrm>
          <a:custGeom>
            <a:avLst/>
            <a:gdLst>
              <a:gd name="T0" fmla="*/ 0 w 85"/>
              <a:gd name="T1" fmla="*/ 2147483646 h 59"/>
              <a:gd name="T2" fmla="*/ 2147483646 w 85"/>
              <a:gd name="T3" fmla="*/ 2147483646 h 59"/>
              <a:gd name="T4" fmla="*/ 2147483646 w 85"/>
              <a:gd name="T5" fmla="*/ 2147483646 h 59"/>
              <a:gd name="T6" fmla="*/ 2147483646 w 85"/>
              <a:gd name="T7" fmla="*/ 0 h 5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5" h="59">
                <a:moveTo>
                  <a:pt x="0" y="59"/>
                </a:moveTo>
                <a:lnTo>
                  <a:pt x="85" y="13"/>
                </a:lnTo>
                <a:lnTo>
                  <a:pt x="74" y="11"/>
                </a:lnTo>
                <a:lnTo>
                  <a:pt x="13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07" name="Freeform 965"/>
          <p:cNvSpPr>
            <a:spLocks/>
          </p:cNvSpPr>
          <p:nvPr/>
        </p:nvSpPr>
        <p:spPr bwMode="auto">
          <a:xfrm>
            <a:off x="8278813" y="5807075"/>
            <a:ext cx="57150" cy="19050"/>
          </a:xfrm>
          <a:custGeom>
            <a:avLst/>
            <a:gdLst>
              <a:gd name="T0" fmla="*/ 2147483646 w 107"/>
              <a:gd name="T1" fmla="*/ 2147483646 h 36"/>
              <a:gd name="T2" fmla="*/ 0 w 107"/>
              <a:gd name="T3" fmla="*/ 2147483646 h 36"/>
              <a:gd name="T4" fmla="*/ 2147483646 w 107"/>
              <a:gd name="T5" fmla="*/ 0 h 36"/>
              <a:gd name="T6" fmla="*/ 2147483646 w 107"/>
              <a:gd name="T7" fmla="*/ 2147483646 h 36"/>
              <a:gd name="T8" fmla="*/ 2147483646 w 107"/>
              <a:gd name="T9" fmla="*/ 2147483646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7" h="36">
                <a:moveTo>
                  <a:pt x="4" y="24"/>
                </a:moveTo>
                <a:lnTo>
                  <a:pt x="0" y="11"/>
                </a:lnTo>
                <a:lnTo>
                  <a:pt x="2" y="0"/>
                </a:lnTo>
                <a:lnTo>
                  <a:pt x="58" y="27"/>
                </a:lnTo>
                <a:lnTo>
                  <a:pt x="107" y="3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08" name="Line 966"/>
          <p:cNvSpPr>
            <a:spLocks noChangeShapeType="1"/>
          </p:cNvSpPr>
          <p:nvPr/>
        </p:nvSpPr>
        <p:spPr bwMode="auto">
          <a:xfrm>
            <a:off x="8329613" y="5842000"/>
            <a:ext cx="30162" cy="47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09" name="Line 967"/>
          <p:cNvSpPr>
            <a:spLocks noChangeShapeType="1"/>
          </p:cNvSpPr>
          <p:nvPr/>
        </p:nvSpPr>
        <p:spPr bwMode="auto">
          <a:xfrm>
            <a:off x="8393113" y="5857875"/>
            <a:ext cx="6350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10" name="Freeform 968"/>
          <p:cNvSpPr>
            <a:spLocks/>
          </p:cNvSpPr>
          <p:nvPr/>
        </p:nvSpPr>
        <p:spPr bwMode="auto">
          <a:xfrm>
            <a:off x="8385175" y="5880100"/>
            <a:ext cx="11113" cy="52388"/>
          </a:xfrm>
          <a:custGeom>
            <a:avLst/>
            <a:gdLst>
              <a:gd name="T0" fmla="*/ 2147483646 w 20"/>
              <a:gd name="T1" fmla="*/ 2147483646 h 99"/>
              <a:gd name="T2" fmla="*/ 2147483646 w 20"/>
              <a:gd name="T3" fmla="*/ 0 h 99"/>
              <a:gd name="T4" fmla="*/ 0 w 20"/>
              <a:gd name="T5" fmla="*/ 2147483646 h 9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" h="99">
                <a:moveTo>
                  <a:pt x="20" y="3"/>
                </a:moveTo>
                <a:lnTo>
                  <a:pt x="10" y="0"/>
                </a:lnTo>
                <a:lnTo>
                  <a:pt x="0" y="9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11" name="Freeform 969"/>
          <p:cNvSpPr>
            <a:spLocks/>
          </p:cNvSpPr>
          <p:nvPr/>
        </p:nvSpPr>
        <p:spPr bwMode="auto">
          <a:xfrm>
            <a:off x="8277225" y="5943600"/>
            <a:ext cx="109538" cy="9525"/>
          </a:xfrm>
          <a:custGeom>
            <a:avLst/>
            <a:gdLst>
              <a:gd name="T0" fmla="*/ 2147483646 w 208"/>
              <a:gd name="T1" fmla="*/ 0 h 17"/>
              <a:gd name="T2" fmla="*/ 0 w 208"/>
              <a:gd name="T3" fmla="*/ 0 h 17"/>
              <a:gd name="T4" fmla="*/ 0 w 208"/>
              <a:gd name="T5" fmla="*/ 2147483646 h 17"/>
              <a:gd name="T6" fmla="*/ 2147483646 w 208"/>
              <a:gd name="T7" fmla="*/ 2147483646 h 1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8" h="17">
                <a:moveTo>
                  <a:pt x="202" y="0"/>
                </a:moveTo>
                <a:lnTo>
                  <a:pt x="0" y="0"/>
                </a:lnTo>
                <a:lnTo>
                  <a:pt x="0" y="17"/>
                </a:lnTo>
                <a:lnTo>
                  <a:pt x="208" y="1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12" name="Freeform 970"/>
          <p:cNvSpPr>
            <a:spLocks/>
          </p:cNvSpPr>
          <p:nvPr/>
        </p:nvSpPr>
        <p:spPr bwMode="auto">
          <a:xfrm>
            <a:off x="8358188" y="5927725"/>
            <a:ext cx="4762" cy="4763"/>
          </a:xfrm>
          <a:custGeom>
            <a:avLst/>
            <a:gdLst>
              <a:gd name="T0" fmla="*/ 0 w 9"/>
              <a:gd name="T1" fmla="*/ 2147483646 h 11"/>
              <a:gd name="T2" fmla="*/ 2147483646 w 9"/>
              <a:gd name="T3" fmla="*/ 2147483646 h 11"/>
              <a:gd name="T4" fmla="*/ 2147483646 w 9"/>
              <a:gd name="T5" fmla="*/ 0 h 1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" h="11">
                <a:moveTo>
                  <a:pt x="0" y="11"/>
                </a:moveTo>
                <a:lnTo>
                  <a:pt x="6" y="7"/>
                </a:lnTo>
                <a:lnTo>
                  <a:pt x="9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13" name="Freeform 971"/>
          <p:cNvSpPr>
            <a:spLocks/>
          </p:cNvSpPr>
          <p:nvPr/>
        </p:nvSpPr>
        <p:spPr bwMode="auto">
          <a:xfrm>
            <a:off x="8270875" y="5903913"/>
            <a:ext cx="87313" cy="30162"/>
          </a:xfrm>
          <a:custGeom>
            <a:avLst/>
            <a:gdLst>
              <a:gd name="T0" fmla="*/ 2147483646 w 167"/>
              <a:gd name="T1" fmla="*/ 2147483646 h 57"/>
              <a:gd name="T2" fmla="*/ 2147483646 w 167"/>
              <a:gd name="T3" fmla="*/ 2147483646 h 57"/>
              <a:gd name="T4" fmla="*/ 0 w 167"/>
              <a:gd name="T5" fmla="*/ 2147483646 h 57"/>
              <a:gd name="T6" fmla="*/ 0 w 167"/>
              <a:gd name="T7" fmla="*/ 2147483646 h 57"/>
              <a:gd name="T8" fmla="*/ 2147483646 w 167"/>
              <a:gd name="T9" fmla="*/ 0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7" h="57">
                <a:moveTo>
                  <a:pt x="167" y="56"/>
                </a:moveTo>
                <a:lnTo>
                  <a:pt x="160" y="57"/>
                </a:lnTo>
                <a:lnTo>
                  <a:pt x="0" y="57"/>
                </a:lnTo>
                <a:lnTo>
                  <a:pt x="0" y="51"/>
                </a:lnTo>
                <a:lnTo>
                  <a:pt x="65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14" name="Line 972"/>
          <p:cNvSpPr>
            <a:spLocks noChangeShapeType="1"/>
          </p:cNvSpPr>
          <p:nvPr/>
        </p:nvSpPr>
        <p:spPr bwMode="auto">
          <a:xfrm>
            <a:off x="8308975" y="5908675"/>
            <a:ext cx="20638" cy="111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15" name="Line 973"/>
          <p:cNvSpPr>
            <a:spLocks noChangeShapeType="1"/>
          </p:cNvSpPr>
          <p:nvPr/>
        </p:nvSpPr>
        <p:spPr bwMode="auto">
          <a:xfrm>
            <a:off x="8328025" y="5897563"/>
            <a:ext cx="11113" cy="47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16" name="Line 974"/>
          <p:cNvSpPr>
            <a:spLocks noChangeShapeType="1"/>
          </p:cNvSpPr>
          <p:nvPr/>
        </p:nvSpPr>
        <p:spPr bwMode="auto">
          <a:xfrm flipH="1" flipV="1">
            <a:off x="8326438" y="5891213"/>
            <a:ext cx="17462" cy="6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17" name="Line 975"/>
          <p:cNvSpPr>
            <a:spLocks noChangeShapeType="1"/>
          </p:cNvSpPr>
          <p:nvPr/>
        </p:nvSpPr>
        <p:spPr bwMode="auto">
          <a:xfrm>
            <a:off x="8320088" y="5899150"/>
            <a:ext cx="34925" cy="190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18" name="Freeform 976"/>
          <p:cNvSpPr>
            <a:spLocks/>
          </p:cNvSpPr>
          <p:nvPr/>
        </p:nvSpPr>
        <p:spPr bwMode="auto">
          <a:xfrm>
            <a:off x="8250238" y="5907088"/>
            <a:ext cx="101600" cy="23812"/>
          </a:xfrm>
          <a:custGeom>
            <a:avLst/>
            <a:gdLst>
              <a:gd name="T0" fmla="*/ 2147483646 w 191"/>
              <a:gd name="T1" fmla="*/ 2147483646 h 45"/>
              <a:gd name="T2" fmla="*/ 0 w 191"/>
              <a:gd name="T3" fmla="*/ 0 h 45"/>
              <a:gd name="T4" fmla="*/ 2147483646 w 191"/>
              <a:gd name="T5" fmla="*/ 2147483646 h 45"/>
              <a:gd name="T6" fmla="*/ 2147483646 w 191"/>
              <a:gd name="T7" fmla="*/ 2147483646 h 4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1" h="45">
                <a:moveTo>
                  <a:pt x="191" y="45"/>
                </a:moveTo>
                <a:lnTo>
                  <a:pt x="0" y="0"/>
                </a:lnTo>
                <a:lnTo>
                  <a:pt x="1" y="2"/>
                </a:lnTo>
                <a:lnTo>
                  <a:pt x="37" y="3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19" name="Freeform 977"/>
          <p:cNvSpPr>
            <a:spLocks/>
          </p:cNvSpPr>
          <p:nvPr/>
        </p:nvSpPr>
        <p:spPr bwMode="auto">
          <a:xfrm>
            <a:off x="8239125" y="5924550"/>
            <a:ext cx="12700" cy="88900"/>
          </a:xfrm>
          <a:custGeom>
            <a:avLst/>
            <a:gdLst>
              <a:gd name="T0" fmla="*/ 2147483646 w 23"/>
              <a:gd name="T1" fmla="*/ 0 h 168"/>
              <a:gd name="T2" fmla="*/ 0 w 23"/>
              <a:gd name="T3" fmla="*/ 2147483646 h 168"/>
              <a:gd name="T4" fmla="*/ 2147483646 w 23"/>
              <a:gd name="T5" fmla="*/ 2147483646 h 16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3" h="168">
                <a:moveTo>
                  <a:pt x="23" y="0"/>
                </a:moveTo>
                <a:lnTo>
                  <a:pt x="0" y="161"/>
                </a:lnTo>
                <a:lnTo>
                  <a:pt x="20" y="16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20" name="Freeform 978"/>
          <p:cNvSpPr>
            <a:spLocks/>
          </p:cNvSpPr>
          <p:nvPr/>
        </p:nvSpPr>
        <p:spPr bwMode="auto">
          <a:xfrm>
            <a:off x="8261350" y="5983288"/>
            <a:ext cx="65088" cy="31750"/>
          </a:xfrm>
          <a:custGeom>
            <a:avLst/>
            <a:gdLst>
              <a:gd name="T0" fmla="*/ 0 w 123"/>
              <a:gd name="T1" fmla="*/ 2147483646 h 58"/>
              <a:gd name="T2" fmla="*/ 2147483646 w 123"/>
              <a:gd name="T3" fmla="*/ 0 h 58"/>
              <a:gd name="T4" fmla="*/ 2147483646 w 123"/>
              <a:gd name="T5" fmla="*/ 0 h 5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3" h="58">
                <a:moveTo>
                  <a:pt x="0" y="58"/>
                </a:moveTo>
                <a:lnTo>
                  <a:pt x="6" y="0"/>
                </a:lnTo>
                <a:lnTo>
                  <a:pt x="123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21" name="Freeform 979"/>
          <p:cNvSpPr>
            <a:spLocks/>
          </p:cNvSpPr>
          <p:nvPr/>
        </p:nvSpPr>
        <p:spPr bwMode="auto">
          <a:xfrm>
            <a:off x="8339138" y="5981700"/>
            <a:ext cx="33337" cy="22225"/>
          </a:xfrm>
          <a:custGeom>
            <a:avLst/>
            <a:gdLst>
              <a:gd name="T0" fmla="*/ 0 w 64"/>
              <a:gd name="T1" fmla="*/ 0 h 44"/>
              <a:gd name="T2" fmla="*/ 2147483646 w 64"/>
              <a:gd name="T3" fmla="*/ 2147483646 h 44"/>
              <a:gd name="T4" fmla="*/ 2147483646 w 64"/>
              <a:gd name="T5" fmla="*/ 2147483646 h 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4" h="44">
                <a:moveTo>
                  <a:pt x="0" y="0"/>
                </a:moveTo>
                <a:lnTo>
                  <a:pt x="64" y="5"/>
                </a:lnTo>
                <a:lnTo>
                  <a:pt x="61" y="4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22" name="Line 980"/>
          <p:cNvSpPr>
            <a:spLocks noChangeShapeType="1"/>
          </p:cNvSpPr>
          <p:nvPr/>
        </p:nvSpPr>
        <p:spPr bwMode="auto">
          <a:xfrm flipH="1" flipV="1">
            <a:off x="8308975" y="5986463"/>
            <a:ext cx="63500" cy="269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23" name="Line 981"/>
          <p:cNvSpPr>
            <a:spLocks noChangeShapeType="1"/>
          </p:cNvSpPr>
          <p:nvPr/>
        </p:nvSpPr>
        <p:spPr bwMode="auto">
          <a:xfrm flipH="1">
            <a:off x="8264525" y="5980113"/>
            <a:ext cx="30163" cy="31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24" name="Freeform 982"/>
          <p:cNvSpPr>
            <a:spLocks/>
          </p:cNvSpPr>
          <p:nvPr/>
        </p:nvSpPr>
        <p:spPr bwMode="auto">
          <a:xfrm>
            <a:off x="8293100" y="5973763"/>
            <a:ext cx="1588" cy="6350"/>
          </a:xfrm>
          <a:custGeom>
            <a:avLst/>
            <a:gdLst>
              <a:gd name="T0" fmla="*/ 2147483646 w 3"/>
              <a:gd name="T1" fmla="*/ 2147483646 h 12"/>
              <a:gd name="T2" fmla="*/ 0 w 3"/>
              <a:gd name="T3" fmla="*/ 2147483646 h 12"/>
              <a:gd name="T4" fmla="*/ 2147483646 w 3"/>
              <a:gd name="T5" fmla="*/ 0 h 1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" h="12">
                <a:moveTo>
                  <a:pt x="1" y="12"/>
                </a:moveTo>
                <a:lnTo>
                  <a:pt x="0" y="6"/>
                </a:lnTo>
                <a:lnTo>
                  <a:pt x="3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25" name="Line 983"/>
          <p:cNvSpPr>
            <a:spLocks noChangeShapeType="1"/>
          </p:cNvSpPr>
          <p:nvPr/>
        </p:nvSpPr>
        <p:spPr bwMode="auto">
          <a:xfrm>
            <a:off x="8286750" y="5973763"/>
            <a:ext cx="49213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26" name="Freeform 984"/>
          <p:cNvSpPr>
            <a:spLocks/>
          </p:cNvSpPr>
          <p:nvPr/>
        </p:nvSpPr>
        <p:spPr bwMode="auto">
          <a:xfrm>
            <a:off x="8261350" y="6015038"/>
            <a:ext cx="98425" cy="3175"/>
          </a:xfrm>
          <a:custGeom>
            <a:avLst/>
            <a:gdLst>
              <a:gd name="T0" fmla="*/ 2147483646 w 186"/>
              <a:gd name="T1" fmla="*/ 0 h 7"/>
              <a:gd name="T2" fmla="*/ 2147483646 w 186"/>
              <a:gd name="T3" fmla="*/ 2147483646 h 7"/>
              <a:gd name="T4" fmla="*/ 0 w 186"/>
              <a:gd name="T5" fmla="*/ 0 h 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6" h="7">
                <a:moveTo>
                  <a:pt x="186" y="0"/>
                </a:moveTo>
                <a:lnTo>
                  <a:pt x="81" y="7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27" name="Line 985"/>
          <p:cNvSpPr>
            <a:spLocks noChangeShapeType="1"/>
          </p:cNvSpPr>
          <p:nvPr/>
        </p:nvSpPr>
        <p:spPr bwMode="auto">
          <a:xfrm>
            <a:off x="8251825" y="6021388"/>
            <a:ext cx="119063" cy="6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28" name="Line 986"/>
          <p:cNvSpPr>
            <a:spLocks noChangeShapeType="1"/>
          </p:cNvSpPr>
          <p:nvPr/>
        </p:nvSpPr>
        <p:spPr bwMode="auto">
          <a:xfrm flipV="1">
            <a:off x="8372475" y="6013450"/>
            <a:ext cx="1588" cy="47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29" name="Freeform 987"/>
          <p:cNvSpPr>
            <a:spLocks/>
          </p:cNvSpPr>
          <p:nvPr/>
        </p:nvSpPr>
        <p:spPr bwMode="auto">
          <a:xfrm>
            <a:off x="8386763" y="6010275"/>
            <a:ext cx="185737" cy="12700"/>
          </a:xfrm>
          <a:custGeom>
            <a:avLst/>
            <a:gdLst>
              <a:gd name="T0" fmla="*/ 0 w 351"/>
              <a:gd name="T1" fmla="*/ 2147483646 h 24"/>
              <a:gd name="T2" fmla="*/ 2147483646 w 351"/>
              <a:gd name="T3" fmla="*/ 2147483646 h 24"/>
              <a:gd name="T4" fmla="*/ 2147483646 w 351"/>
              <a:gd name="T5" fmla="*/ 0 h 2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51" h="24">
                <a:moveTo>
                  <a:pt x="0" y="18"/>
                </a:moveTo>
                <a:lnTo>
                  <a:pt x="239" y="24"/>
                </a:lnTo>
                <a:lnTo>
                  <a:pt x="351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30" name="Freeform 988"/>
          <p:cNvSpPr>
            <a:spLocks/>
          </p:cNvSpPr>
          <p:nvPr/>
        </p:nvSpPr>
        <p:spPr bwMode="auto">
          <a:xfrm>
            <a:off x="8562975" y="5997575"/>
            <a:ext cx="19050" cy="20638"/>
          </a:xfrm>
          <a:custGeom>
            <a:avLst/>
            <a:gdLst>
              <a:gd name="T0" fmla="*/ 2147483646 w 37"/>
              <a:gd name="T1" fmla="*/ 2147483646 h 39"/>
              <a:gd name="T2" fmla="*/ 2147483646 w 37"/>
              <a:gd name="T3" fmla="*/ 0 h 39"/>
              <a:gd name="T4" fmla="*/ 2147483646 w 37"/>
              <a:gd name="T5" fmla="*/ 0 h 39"/>
              <a:gd name="T6" fmla="*/ 0 w 37"/>
              <a:gd name="T7" fmla="*/ 2147483646 h 3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" h="39">
                <a:moveTo>
                  <a:pt x="24" y="39"/>
                </a:moveTo>
                <a:lnTo>
                  <a:pt x="31" y="0"/>
                </a:lnTo>
                <a:lnTo>
                  <a:pt x="37" y="0"/>
                </a:lnTo>
                <a:lnTo>
                  <a:pt x="0" y="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31" name="Freeform 989"/>
          <p:cNvSpPr>
            <a:spLocks/>
          </p:cNvSpPr>
          <p:nvPr/>
        </p:nvSpPr>
        <p:spPr bwMode="auto">
          <a:xfrm>
            <a:off x="8543925" y="5994400"/>
            <a:ext cx="3175" cy="6350"/>
          </a:xfrm>
          <a:custGeom>
            <a:avLst/>
            <a:gdLst>
              <a:gd name="T0" fmla="*/ 0 w 6"/>
              <a:gd name="T1" fmla="*/ 2147483646 h 12"/>
              <a:gd name="T2" fmla="*/ 2147483646 w 6"/>
              <a:gd name="T3" fmla="*/ 2147483646 h 12"/>
              <a:gd name="T4" fmla="*/ 2147483646 w 6"/>
              <a:gd name="T5" fmla="*/ 0 h 1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" h="12">
                <a:moveTo>
                  <a:pt x="0" y="12"/>
                </a:moveTo>
                <a:lnTo>
                  <a:pt x="6" y="7"/>
                </a:lnTo>
                <a:lnTo>
                  <a:pt x="6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32" name="Freeform 990"/>
          <p:cNvSpPr>
            <a:spLocks/>
          </p:cNvSpPr>
          <p:nvPr/>
        </p:nvSpPr>
        <p:spPr bwMode="auto">
          <a:xfrm>
            <a:off x="8512175" y="5999163"/>
            <a:ext cx="31750" cy="6350"/>
          </a:xfrm>
          <a:custGeom>
            <a:avLst/>
            <a:gdLst>
              <a:gd name="T0" fmla="*/ 2147483646 w 60"/>
              <a:gd name="T1" fmla="*/ 2147483646 h 12"/>
              <a:gd name="T2" fmla="*/ 2147483646 w 60"/>
              <a:gd name="T3" fmla="*/ 2147483646 h 12"/>
              <a:gd name="T4" fmla="*/ 2147483646 w 60"/>
              <a:gd name="T5" fmla="*/ 2147483646 h 12"/>
              <a:gd name="T6" fmla="*/ 2147483646 w 60"/>
              <a:gd name="T7" fmla="*/ 2147483646 h 12"/>
              <a:gd name="T8" fmla="*/ 2147483646 w 60"/>
              <a:gd name="T9" fmla="*/ 2147483646 h 12"/>
              <a:gd name="T10" fmla="*/ 0 w 60"/>
              <a:gd name="T11" fmla="*/ 0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0" h="12">
                <a:moveTo>
                  <a:pt x="60" y="4"/>
                </a:moveTo>
                <a:lnTo>
                  <a:pt x="53" y="8"/>
                </a:lnTo>
                <a:lnTo>
                  <a:pt x="16" y="12"/>
                </a:lnTo>
                <a:lnTo>
                  <a:pt x="7" y="12"/>
                </a:lnTo>
                <a:lnTo>
                  <a:pt x="2" y="8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33" name="Freeform 991"/>
          <p:cNvSpPr>
            <a:spLocks/>
          </p:cNvSpPr>
          <p:nvPr/>
        </p:nvSpPr>
        <p:spPr bwMode="auto">
          <a:xfrm>
            <a:off x="8516938" y="6018213"/>
            <a:ext cx="58737" cy="15875"/>
          </a:xfrm>
          <a:custGeom>
            <a:avLst/>
            <a:gdLst>
              <a:gd name="T0" fmla="*/ 0 w 109"/>
              <a:gd name="T1" fmla="*/ 2147483646 h 31"/>
              <a:gd name="T2" fmla="*/ 2147483646 w 109"/>
              <a:gd name="T3" fmla="*/ 2147483646 h 31"/>
              <a:gd name="T4" fmla="*/ 2147483646 w 109"/>
              <a:gd name="T5" fmla="*/ 2147483646 h 31"/>
              <a:gd name="T6" fmla="*/ 2147483646 w 109"/>
              <a:gd name="T7" fmla="*/ 0 h 3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9" h="31">
                <a:moveTo>
                  <a:pt x="0" y="31"/>
                </a:moveTo>
                <a:lnTo>
                  <a:pt x="89" y="12"/>
                </a:lnTo>
                <a:lnTo>
                  <a:pt x="94" y="6"/>
                </a:lnTo>
                <a:lnTo>
                  <a:pt x="109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34" name="Line 992"/>
          <p:cNvSpPr>
            <a:spLocks noChangeShapeType="1"/>
          </p:cNvSpPr>
          <p:nvPr/>
        </p:nvSpPr>
        <p:spPr bwMode="auto">
          <a:xfrm flipH="1" flipV="1">
            <a:off x="8383588" y="6030913"/>
            <a:ext cx="133350" cy="31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35" name="Line 993"/>
          <p:cNvSpPr>
            <a:spLocks noChangeShapeType="1"/>
          </p:cNvSpPr>
          <p:nvPr/>
        </p:nvSpPr>
        <p:spPr bwMode="auto">
          <a:xfrm>
            <a:off x="8497888" y="6037263"/>
            <a:ext cx="28575" cy="269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36" name="Freeform 994"/>
          <p:cNvSpPr>
            <a:spLocks/>
          </p:cNvSpPr>
          <p:nvPr/>
        </p:nvSpPr>
        <p:spPr bwMode="auto">
          <a:xfrm>
            <a:off x="8494713" y="5845175"/>
            <a:ext cx="17462" cy="6350"/>
          </a:xfrm>
          <a:custGeom>
            <a:avLst/>
            <a:gdLst>
              <a:gd name="T0" fmla="*/ 2147483646 w 32"/>
              <a:gd name="T1" fmla="*/ 2147483646 h 13"/>
              <a:gd name="T2" fmla="*/ 2147483646 w 32"/>
              <a:gd name="T3" fmla="*/ 2147483646 h 13"/>
              <a:gd name="T4" fmla="*/ 2147483646 w 32"/>
              <a:gd name="T5" fmla="*/ 2147483646 h 13"/>
              <a:gd name="T6" fmla="*/ 2147483646 w 32"/>
              <a:gd name="T7" fmla="*/ 0 h 13"/>
              <a:gd name="T8" fmla="*/ 2147483646 w 32"/>
              <a:gd name="T9" fmla="*/ 0 h 13"/>
              <a:gd name="T10" fmla="*/ 2147483646 w 32"/>
              <a:gd name="T11" fmla="*/ 2147483646 h 13"/>
              <a:gd name="T12" fmla="*/ 2147483646 w 32"/>
              <a:gd name="T13" fmla="*/ 2147483646 h 13"/>
              <a:gd name="T14" fmla="*/ 0 w 32"/>
              <a:gd name="T15" fmla="*/ 2147483646 h 1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2" h="13">
                <a:moveTo>
                  <a:pt x="32" y="10"/>
                </a:moveTo>
                <a:lnTo>
                  <a:pt x="30" y="4"/>
                </a:lnTo>
                <a:lnTo>
                  <a:pt x="23" y="1"/>
                </a:lnTo>
                <a:lnTo>
                  <a:pt x="17" y="0"/>
                </a:lnTo>
                <a:lnTo>
                  <a:pt x="12" y="0"/>
                </a:lnTo>
                <a:lnTo>
                  <a:pt x="6" y="3"/>
                </a:lnTo>
                <a:lnTo>
                  <a:pt x="2" y="6"/>
                </a:lnTo>
                <a:lnTo>
                  <a:pt x="0" y="1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37" name="Line 995"/>
          <p:cNvSpPr>
            <a:spLocks noChangeShapeType="1"/>
          </p:cNvSpPr>
          <p:nvPr/>
        </p:nvSpPr>
        <p:spPr bwMode="auto">
          <a:xfrm flipV="1">
            <a:off x="8488363" y="5830888"/>
            <a:ext cx="3175" cy="6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38" name="Freeform 996"/>
          <p:cNvSpPr>
            <a:spLocks/>
          </p:cNvSpPr>
          <p:nvPr/>
        </p:nvSpPr>
        <p:spPr bwMode="auto">
          <a:xfrm>
            <a:off x="8423275" y="5759450"/>
            <a:ext cx="60325" cy="53975"/>
          </a:xfrm>
          <a:custGeom>
            <a:avLst/>
            <a:gdLst>
              <a:gd name="T0" fmla="*/ 2147483646 w 115"/>
              <a:gd name="T1" fmla="*/ 2147483646 h 102"/>
              <a:gd name="T2" fmla="*/ 2147483646 w 115"/>
              <a:gd name="T3" fmla="*/ 2147483646 h 102"/>
              <a:gd name="T4" fmla="*/ 2147483646 w 115"/>
              <a:gd name="T5" fmla="*/ 2147483646 h 102"/>
              <a:gd name="T6" fmla="*/ 0 w 115"/>
              <a:gd name="T7" fmla="*/ 2147483646 h 102"/>
              <a:gd name="T8" fmla="*/ 2147483646 w 115"/>
              <a:gd name="T9" fmla="*/ 2147483646 h 102"/>
              <a:gd name="T10" fmla="*/ 2147483646 w 115"/>
              <a:gd name="T11" fmla="*/ 0 h 10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5" h="102">
                <a:moveTo>
                  <a:pt x="115" y="102"/>
                </a:moveTo>
                <a:lnTo>
                  <a:pt x="115" y="59"/>
                </a:lnTo>
                <a:lnTo>
                  <a:pt x="49" y="14"/>
                </a:lnTo>
                <a:lnTo>
                  <a:pt x="0" y="14"/>
                </a:lnTo>
                <a:lnTo>
                  <a:pt x="6" y="10"/>
                </a:lnTo>
                <a:lnTo>
                  <a:pt x="6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39" name="Freeform 997"/>
          <p:cNvSpPr>
            <a:spLocks/>
          </p:cNvSpPr>
          <p:nvPr/>
        </p:nvSpPr>
        <p:spPr bwMode="auto">
          <a:xfrm>
            <a:off x="8420100" y="5746750"/>
            <a:ext cx="63500" cy="66675"/>
          </a:xfrm>
          <a:custGeom>
            <a:avLst/>
            <a:gdLst>
              <a:gd name="T0" fmla="*/ 2147483646 w 121"/>
              <a:gd name="T1" fmla="*/ 0 h 127"/>
              <a:gd name="T2" fmla="*/ 2147483646 w 121"/>
              <a:gd name="T3" fmla="*/ 0 h 127"/>
              <a:gd name="T4" fmla="*/ 2147483646 w 121"/>
              <a:gd name="T5" fmla="*/ 2147483646 h 127"/>
              <a:gd name="T6" fmla="*/ 2147483646 w 121"/>
              <a:gd name="T7" fmla="*/ 2147483646 h 127"/>
              <a:gd name="T8" fmla="*/ 2147483646 w 121"/>
              <a:gd name="T9" fmla="*/ 2147483646 h 127"/>
              <a:gd name="T10" fmla="*/ 2147483646 w 121"/>
              <a:gd name="T11" fmla="*/ 2147483646 h 127"/>
              <a:gd name="T12" fmla="*/ 2147483646 w 121"/>
              <a:gd name="T13" fmla="*/ 2147483646 h 127"/>
              <a:gd name="T14" fmla="*/ 2147483646 w 121"/>
              <a:gd name="T15" fmla="*/ 2147483646 h 127"/>
              <a:gd name="T16" fmla="*/ 2147483646 w 121"/>
              <a:gd name="T17" fmla="*/ 2147483646 h 127"/>
              <a:gd name="T18" fmla="*/ 0 w 121"/>
              <a:gd name="T19" fmla="*/ 2147483646 h 127"/>
              <a:gd name="T20" fmla="*/ 2147483646 w 121"/>
              <a:gd name="T21" fmla="*/ 2147483646 h 12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21" h="127">
                <a:moveTo>
                  <a:pt x="14" y="0"/>
                </a:moveTo>
                <a:lnTo>
                  <a:pt x="32" y="0"/>
                </a:lnTo>
                <a:lnTo>
                  <a:pt x="42" y="28"/>
                </a:lnTo>
                <a:lnTo>
                  <a:pt x="56" y="28"/>
                </a:lnTo>
                <a:lnTo>
                  <a:pt x="60" y="37"/>
                </a:lnTo>
                <a:lnTo>
                  <a:pt x="55" y="39"/>
                </a:lnTo>
                <a:lnTo>
                  <a:pt x="55" y="90"/>
                </a:lnTo>
                <a:lnTo>
                  <a:pt x="121" y="127"/>
                </a:lnTo>
                <a:lnTo>
                  <a:pt x="71" y="127"/>
                </a:lnTo>
                <a:lnTo>
                  <a:pt x="0" y="90"/>
                </a:lnTo>
                <a:lnTo>
                  <a:pt x="55" y="9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40" name="Line 998"/>
          <p:cNvSpPr>
            <a:spLocks noChangeShapeType="1"/>
          </p:cNvSpPr>
          <p:nvPr/>
        </p:nvSpPr>
        <p:spPr bwMode="auto">
          <a:xfrm flipV="1">
            <a:off x="8420100" y="5772150"/>
            <a:ext cx="1588" cy="222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41" name="Freeform 999"/>
          <p:cNvSpPr>
            <a:spLocks/>
          </p:cNvSpPr>
          <p:nvPr/>
        </p:nvSpPr>
        <p:spPr bwMode="auto">
          <a:xfrm>
            <a:off x="8397875" y="5783263"/>
            <a:ext cx="19050" cy="23812"/>
          </a:xfrm>
          <a:custGeom>
            <a:avLst/>
            <a:gdLst>
              <a:gd name="T0" fmla="*/ 2147483646 w 35"/>
              <a:gd name="T1" fmla="*/ 0 h 44"/>
              <a:gd name="T2" fmla="*/ 2147483646 w 35"/>
              <a:gd name="T3" fmla="*/ 2147483646 h 44"/>
              <a:gd name="T4" fmla="*/ 0 w 35"/>
              <a:gd name="T5" fmla="*/ 2147483646 h 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5" h="44">
                <a:moveTo>
                  <a:pt x="35" y="0"/>
                </a:moveTo>
                <a:lnTo>
                  <a:pt x="35" y="28"/>
                </a:lnTo>
                <a:lnTo>
                  <a:pt x="0" y="4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42" name="Line 1000"/>
          <p:cNvSpPr>
            <a:spLocks noChangeShapeType="1"/>
          </p:cNvSpPr>
          <p:nvPr/>
        </p:nvSpPr>
        <p:spPr bwMode="auto">
          <a:xfrm>
            <a:off x="8421688" y="5816600"/>
            <a:ext cx="1587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43" name="Line 1001"/>
          <p:cNvSpPr>
            <a:spLocks noChangeShapeType="1"/>
          </p:cNvSpPr>
          <p:nvPr/>
        </p:nvSpPr>
        <p:spPr bwMode="auto">
          <a:xfrm flipH="1" flipV="1">
            <a:off x="8342313" y="5873750"/>
            <a:ext cx="6350" cy="31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44" name="Line 1002"/>
          <p:cNvSpPr>
            <a:spLocks noChangeShapeType="1"/>
          </p:cNvSpPr>
          <p:nvPr/>
        </p:nvSpPr>
        <p:spPr bwMode="auto">
          <a:xfrm flipH="1" flipV="1">
            <a:off x="8316913" y="5864225"/>
            <a:ext cx="14287" cy="47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45" name="Line 1003"/>
          <p:cNvSpPr>
            <a:spLocks noChangeShapeType="1"/>
          </p:cNvSpPr>
          <p:nvPr/>
        </p:nvSpPr>
        <p:spPr bwMode="auto">
          <a:xfrm flipH="1" flipV="1">
            <a:off x="8299450" y="5878513"/>
            <a:ext cx="9525" cy="47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46" name="Line 1004"/>
          <p:cNvSpPr>
            <a:spLocks noChangeShapeType="1"/>
          </p:cNvSpPr>
          <p:nvPr/>
        </p:nvSpPr>
        <p:spPr bwMode="auto">
          <a:xfrm>
            <a:off x="8304213" y="5888038"/>
            <a:ext cx="4762" cy="31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47" name="Line 1005"/>
          <p:cNvSpPr>
            <a:spLocks noChangeShapeType="1"/>
          </p:cNvSpPr>
          <p:nvPr/>
        </p:nvSpPr>
        <p:spPr bwMode="auto">
          <a:xfrm>
            <a:off x="8332788" y="5883275"/>
            <a:ext cx="15875" cy="6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48" name="Freeform 1006"/>
          <p:cNvSpPr>
            <a:spLocks/>
          </p:cNvSpPr>
          <p:nvPr/>
        </p:nvSpPr>
        <p:spPr bwMode="auto">
          <a:xfrm>
            <a:off x="8255000" y="5861050"/>
            <a:ext cx="1588" cy="7938"/>
          </a:xfrm>
          <a:custGeom>
            <a:avLst/>
            <a:gdLst>
              <a:gd name="T0" fmla="*/ 2147483646 w 5"/>
              <a:gd name="T1" fmla="*/ 2147483646 h 14"/>
              <a:gd name="T2" fmla="*/ 0 w 5"/>
              <a:gd name="T3" fmla="*/ 2147483646 h 14"/>
              <a:gd name="T4" fmla="*/ 2147483646 w 5"/>
              <a:gd name="T5" fmla="*/ 0 h 14"/>
              <a:gd name="T6" fmla="*/ 2147483646 w 5"/>
              <a:gd name="T7" fmla="*/ 2147483646 h 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" h="14">
                <a:moveTo>
                  <a:pt x="4" y="14"/>
                </a:moveTo>
                <a:lnTo>
                  <a:pt x="0" y="12"/>
                </a:lnTo>
                <a:lnTo>
                  <a:pt x="1" y="0"/>
                </a:lnTo>
                <a:lnTo>
                  <a:pt x="5" y="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49" name="Line 1007"/>
          <p:cNvSpPr>
            <a:spLocks noChangeShapeType="1"/>
          </p:cNvSpPr>
          <p:nvPr/>
        </p:nvSpPr>
        <p:spPr bwMode="auto">
          <a:xfrm>
            <a:off x="8205788" y="5875338"/>
            <a:ext cx="68262" cy="682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50" name="Line 1008"/>
          <p:cNvSpPr>
            <a:spLocks noChangeShapeType="1"/>
          </p:cNvSpPr>
          <p:nvPr/>
        </p:nvSpPr>
        <p:spPr bwMode="auto">
          <a:xfrm flipV="1">
            <a:off x="8288338" y="5816600"/>
            <a:ext cx="3175" cy="47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51" name="Freeform 1009"/>
          <p:cNvSpPr>
            <a:spLocks/>
          </p:cNvSpPr>
          <p:nvPr/>
        </p:nvSpPr>
        <p:spPr bwMode="auto">
          <a:xfrm>
            <a:off x="8266113" y="5792788"/>
            <a:ext cx="11112" cy="15875"/>
          </a:xfrm>
          <a:custGeom>
            <a:avLst/>
            <a:gdLst>
              <a:gd name="T0" fmla="*/ 2147483646 w 23"/>
              <a:gd name="T1" fmla="*/ 2147483646 h 28"/>
              <a:gd name="T2" fmla="*/ 0 w 23"/>
              <a:gd name="T3" fmla="*/ 2147483646 h 28"/>
              <a:gd name="T4" fmla="*/ 0 w 23"/>
              <a:gd name="T5" fmla="*/ 0 h 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3" h="28">
                <a:moveTo>
                  <a:pt x="23" y="28"/>
                </a:moveTo>
                <a:lnTo>
                  <a:pt x="0" y="28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52" name="Line 1010"/>
          <p:cNvSpPr>
            <a:spLocks noChangeShapeType="1"/>
          </p:cNvSpPr>
          <p:nvPr/>
        </p:nvSpPr>
        <p:spPr bwMode="auto">
          <a:xfrm>
            <a:off x="8274050" y="5794375"/>
            <a:ext cx="1588" cy="111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53" name="Line 1011"/>
          <p:cNvSpPr>
            <a:spLocks noChangeShapeType="1"/>
          </p:cNvSpPr>
          <p:nvPr/>
        </p:nvSpPr>
        <p:spPr bwMode="auto">
          <a:xfrm flipH="1">
            <a:off x="8185150" y="6038850"/>
            <a:ext cx="36513" cy="254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54" name="Freeform 1012"/>
          <p:cNvSpPr>
            <a:spLocks/>
          </p:cNvSpPr>
          <p:nvPr/>
        </p:nvSpPr>
        <p:spPr bwMode="auto">
          <a:xfrm>
            <a:off x="8586788" y="5815013"/>
            <a:ext cx="36512" cy="23812"/>
          </a:xfrm>
          <a:custGeom>
            <a:avLst/>
            <a:gdLst>
              <a:gd name="T0" fmla="*/ 2147483646 w 68"/>
              <a:gd name="T1" fmla="*/ 2147483646 h 43"/>
              <a:gd name="T2" fmla="*/ 2147483646 w 68"/>
              <a:gd name="T3" fmla="*/ 2147483646 h 43"/>
              <a:gd name="T4" fmla="*/ 0 w 68"/>
              <a:gd name="T5" fmla="*/ 2147483646 h 43"/>
              <a:gd name="T6" fmla="*/ 2147483646 w 68"/>
              <a:gd name="T7" fmla="*/ 2147483646 h 43"/>
              <a:gd name="T8" fmla="*/ 2147483646 w 68"/>
              <a:gd name="T9" fmla="*/ 0 h 43"/>
              <a:gd name="T10" fmla="*/ 2147483646 w 68"/>
              <a:gd name="T11" fmla="*/ 2147483646 h 43"/>
              <a:gd name="T12" fmla="*/ 2147483646 w 68"/>
              <a:gd name="T13" fmla="*/ 2147483646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8" h="43">
                <a:moveTo>
                  <a:pt x="7" y="43"/>
                </a:moveTo>
                <a:lnTo>
                  <a:pt x="6" y="37"/>
                </a:lnTo>
                <a:lnTo>
                  <a:pt x="0" y="28"/>
                </a:lnTo>
                <a:lnTo>
                  <a:pt x="54" y="34"/>
                </a:lnTo>
                <a:lnTo>
                  <a:pt x="68" y="0"/>
                </a:lnTo>
                <a:lnTo>
                  <a:pt x="67" y="4"/>
                </a:lnTo>
                <a:lnTo>
                  <a:pt x="64" y="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55" name="Freeform 1013"/>
          <p:cNvSpPr>
            <a:spLocks/>
          </p:cNvSpPr>
          <p:nvPr/>
        </p:nvSpPr>
        <p:spPr bwMode="auto">
          <a:xfrm>
            <a:off x="8605838" y="5834063"/>
            <a:ext cx="9525" cy="11112"/>
          </a:xfrm>
          <a:custGeom>
            <a:avLst/>
            <a:gdLst>
              <a:gd name="T0" fmla="*/ 2147483646 w 19"/>
              <a:gd name="T1" fmla="*/ 0 h 23"/>
              <a:gd name="T2" fmla="*/ 2147483646 w 19"/>
              <a:gd name="T3" fmla="*/ 2147483646 h 23"/>
              <a:gd name="T4" fmla="*/ 2147483646 w 19"/>
              <a:gd name="T5" fmla="*/ 2147483646 h 23"/>
              <a:gd name="T6" fmla="*/ 0 w 19"/>
              <a:gd name="T7" fmla="*/ 2147483646 h 2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" h="23">
                <a:moveTo>
                  <a:pt x="19" y="0"/>
                </a:moveTo>
                <a:lnTo>
                  <a:pt x="15" y="22"/>
                </a:lnTo>
                <a:lnTo>
                  <a:pt x="18" y="22"/>
                </a:lnTo>
                <a:lnTo>
                  <a:pt x="0" y="2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56" name="Freeform 1014"/>
          <p:cNvSpPr>
            <a:spLocks/>
          </p:cNvSpPr>
          <p:nvPr/>
        </p:nvSpPr>
        <p:spPr bwMode="auto">
          <a:xfrm>
            <a:off x="8586788" y="5819775"/>
            <a:ext cx="9525" cy="11113"/>
          </a:xfrm>
          <a:custGeom>
            <a:avLst/>
            <a:gdLst>
              <a:gd name="T0" fmla="*/ 0 w 18"/>
              <a:gd name="T1" fmla="*/ 2147483646 h 19"/>
              <a:gd name="T2" fmla="*/ 2147483646 w 18"/>
              <a:gd name="T3" fmla="*/ 2147483646 h 19"/>
              <a:gd name="T4" fmla="*/ 2147483646 w 18"/>
              <a:gd name="T5" fmla="*/ 0 h 1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" h="19">
                <a:moveTo>
                  <a:pt x="0" y="19"/>
                </a:moveTo>
                <a:lnTo>
                  <a:pt x="4" y="3"/>
                </a:lnTo>
                <a:lnTo>
                  <a:pt x="18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57" name="Freeform 1015"/>
          <p:cNvSpPr>
            <a:spLocks/>
          </p:cNvSpPr>
          <p:nvPr/>
        </p:nvSpPr>
        <p:spPr bwMode="auto">
          <a:xfrm>
            <a:off x="8623300" y="5780088"/>
            <a:ext cx="22225" cy="3175"/>
          </a:xfrm>
          <a:custGeom>
            <a:avLst/>
            <a:gdLst>
              <a:gd name="T0" fmla="*/ 0 w 44"/>
              <a:gd name="T1" fmla="*/ 2147483646 h 6"/>
              <a:gd name="T2" fmla="*/ 2147483646 w 44"/>
              <a:gd name="T3" fmla="*/ 0 h 6"/>
              <a:gd name="T4" fmla="*/ 2147483646 w 44"/>
              <a:gd name="T5" fmla="*/ 2147483646 h 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" h="6">
                <a:moveTo>
                  <a:pt x="0" y="6"/>
                </a:moveTo>
                <a:lnTo>
                  <a:pt x="35" y="0"/>
                </a:lnTo>
                <a:lnTo>
                  <a:pt x="44" y="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58" name="Freeform 1016"/>
          <p:cNvSpPr>
            <a:spLocks/>
          </p:cNvSpPr>
          <p:nvPr/>
        </p:nvSpPr>
        <p:spPr bwMode="auto">
          <a:xfrm>
            <a:off x="8578850" y="5643563"/>
            <a:ext cx="14288" cy="80962"/>
          </a:xfrm>
          <a:custGeom>
            <a:avLst/>
            <a:gdLst>
              <a:gd name="T0" fmla="*/ 2147483646 w 29"/>
              <a:gd name="T1" fmla="*/ 2147483646 h 151"/>
              <a:gd name="T2" fmla="*/ 2147483646 w 29"/>
              <a:gd name="T3" fmla="*/ 2147483646 h 151"/>
              <a:gd name="T4" fmla="*/ 2147483646 w 29"/>
              <a:gd name="T5" fmla="*/ 2147483646 h 151"/>
              <a:gd name="T6" fmla="*/ 2147483646 w 29"/>
              <a:gd name="T7" fmla="*/ 2147483646 h 151"/>
              <a:gd name="T8" fmla="*/ 2147483646 w 29"/>
              <a:gd name="T9" fmla="*/ 2147483646 h 151"/>
              <a:gd name="T10" fmla="*/ 0 w 29"/>
              <a:gd name="T11" fmla="*/ 0 h 15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" h="151">
                <a:moveTo>
                  <a:pt x="28" y="151"/>
                </a:moveTo>
                <a:lnTo>
                  <a:pt x="28" y="71"/>
                </a:lnTo>
                <a:lnTo>
                  <a:pt x="29" y="55"/>
                </a:lnTo>
                <a:lnTo>
                  <a:pt x="10" y="19"/>
                </a:lnTo>
                <a:lnTo>
                  <a:pt x="10" y="15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59" name="Freeform 1017"/>
          <p:cNvSpPr>
            <a:spLocks/>
          </p:cNvSpPr>
          <p:nvPr/>
        </p:nvSpPr>
        <p:spPr bwMode="auto">
          <a:xfrm>
            <a:off x="8593138" y="5640388"/>
            <a:ext cx="49212" cy="14287"/>
          </a:xfrm>
          <a:custGeom>
            <a:avLst/>
            <a:gdLst>
              <a:gd name="T0" fmla="*/ 0 w 94"/>
              <a:gd name="T1" fmla="*/ 2147483646 h 27"/>
              <a:gd name="T2" fmla="*/ 2147483646 w 94"/>
              <a:gd name="T3" fmla="*/ 2147483646 h 27"/>
              <a:gd name="T4" fmla="*/ 2147483646 w 94"/>
              <a:gd name="T5" fmla="*/ 2147483646 h 27"/>
              <a:gd name="T6" fmla="*/ 2147483646 w 94"/>
              <a:gd name="T7" fmla="*/ 2147483646 h 27"/>
              <a:gd name="T8" fmla="*/ 2147483646 w 94"/>
              <a:gd name="T9" fmla="*/ 2147483646 h 27"/>
              <a:gd name="T10" fmla="*/ 2147483646 w 94"/>
              <a:gd name="T11" fmla="*/ 2147483646 h 27"/>
              <a:gd name="T12" fmla="*/ 2147483646 w 94"/>
              <a:gd name="T13" fmla="*/ 2147483646 h 27"/>
              <a:gd name="T14" fmla="*/ 2147483646 w 94"/>
              <a:gd name="T15" fmla="*/ 0 h 2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94" h="27">
                <a:moveTo>
                  <a:pt x="0" y="6"/>
                </a:moveTo>
                <a:lnTo>
                  <a:pt x="9" y="16"/>
                </a:lnTo>
                <a:lnTo>
                  <a:pt x="24" y="22"/>
                </a:lnTo>
                <a:lnTo>
                  <a:pt x="39" y="27"/>
                </a:lnTo>
                <a:lnTo>
                  <a:pt x="56" y="27"/>
                </a:lnTo>
                <a:lnTo>
                  <a:pt x="72" y="20"/>
                </a:lnTo>
                <a:lnTo>
                  <a:pt x="85" y="10"/>
                </a:lnTo>
                <a:lnTo>
                  <a:pt x="94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60" name="Line 1018"/>
          <p:cNvSpPr>
            <a:spLocks noChangeShapeType="1"/>
          </p:cNvSpPr>
          <p:nvPr/>
        </p:nvSpPr>
        <p:spPr bwMode="auto">
          <a:xfrm flipH="1">
            <a:off x="8632825" y="5648325"/>
            <a:ext cx="4763" cy="79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61" name="Freeform 1019"/>
          <p:cNvSpPr>
            <a:spLocks/>
          </p:cNvSpPr>
          <p:nvPr/>
        </p:nvSpPr>
        <p:spPr bwMode="auto">
          <a:xfrm>
            <a:off x="8593138" y="5654675"/>
            <a:ext cx="57150" cy="19050"/>
          </a:xfrm>
          <a:custGeom>
            <a:avLst/>
            <a:gdLst>
              <a:gd name="T0" fmla="*/ 2147483646 w 106"/>
              <a:gd name="T1" fmla="*/ 0 h 38"/>
              <a:gd name="T2" fmla="*/ 2147483646 w 106"/>
              <a:gd name="T3" fmla="*/ 2147483646 h 38"/>
              <a:gd name="T4" fmla="*/ 2147483646 w 106"/>
              <a:gd name="T5" fmla="*/ 2147483646 h 38"/>
              <a:gd name="T6" fmla="*/ 0 w 106"/>
              <a:gd name="T7" fmla="*/ 2147483646 h 3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6" h="38">
                <a:moveTo>
                  <a:pt x="106" y="0"/>
                </a:moveTo>
                <a:lnTo>
                  <a:pt x="85" y="38"/>
                </a:lnTo>
                <a:lnTo>
                  <a:pt x="44" y="34"/>
                </a:lnTo>
                <a:lnTo>
                  <a:pt x="0" y="3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62" name="Freeform 1020"/>
          <p:cNvSpPr>
            <a:spLocks/>
          </p:cNvSpPr>
          <p:nvPr/>
        </p:nvSpPr>
        <p:spPr bwMode="auto">
          <a:xfrm>
            <a:off x="8564563" y="5681663"/>
            <a:ext cx="28575" cy="44450"/>
          </a:xfrm>
          <a:custGeom>
            <a:avLst/>
            <a:gdLst>
              <a:gd name="T0" fmla="*/ 2147483646 w 55"/>
              <a:gd name="T1" fmla="*/ 0 h 82"/>
              <a:gd name="T2" fmla="*/ 2147483646 w 55"/>
              <a:gd name="T3" fmla="*/ 0 h 82"/>
              <a:gd name="T4" fmla="*/ 0 w 55"/>
              <a:gd name="T5" fmla="*/ 2147483646 h 82"/>
              <a:gd name="T6" fmla="*/ 0 w 55"/>
              <a:gd name="T7" fmla="*/ 2147483646 h 82"/>
              <a:gd name="T8" fmla="*/ 2147483646 w 55"/>
              <a:gd name="T9" fmla="*/ 2147483646 h 82"/>
              <a:gd name="T10" fmla="*/ 2147483646 w 55"/>
              <a:gd name="T11" fmla="*/ 2147483646 h 8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5" h="82">
                <a:moveTo>
                  <a:pt x="55" y="0"/>
                </a:moveTo>
                <a:lnTo>
                  <a:pt x="42" y="0"/>
                </a:lnTo>
                <a:lnTo>
                  <a:pt x="0" y="19"/>
                </a:lnTo>
                <a:lnTo>
                  <a:pt x="0" y="72"/>
                </a:lnTo>
                <a:lnTo>
                  <a:pt x="34" y="82"/>
                </a:lnTo>
                <a:lnTo>
                  <a:pt x="43" y="8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63" name="Freeform 1021"/>
          <p:cNvSpPr>
            <a:spLocks/>
          </p:cNvSpPr>
          <p:nvPr/>
        </p:nvSpPr>
        <p:spPr bwMode="auto">
          <a:xfrm>
            <a:off x="8564563" y="5716588"/>
            <a:ext cx="26987" cy="3175"/>
          </a:xfrm>
          <a:custGeom>
            <a:avLst/>
            <a:gdLst>
              <a:gd name="T0" fmla="*/ 2147483646 w 50"/>
              <a:gd name="T1" fmla="*/ 0 h 5"/>
              <a:gd name="T2" fmla="*/ 2147483646 w 50"/>
              <a:gd name="T3" fmla="*/ 0 h 5"/>
              <a:gd name="T4" fmla="*/ 0 w 50"/>
              <a:gd name="T5" fmla="*/ 2147483646 h 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0" h="5">
                <a:moveTo>
                  <a:pt x="50" y="0"/>
                </a:moveTo>
                <a:lnTo>
                  <a:pt x="14" y="0"/>
                </a:lnTo>
                <a:lnTo>
                  <a:pt x="0" y="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64" name="Freeform 1022"/>
          <p:cNvSpPr>
            <a:spLocks/>
          </p:cNvSpPr>
          <p:nvPr/>
        </p:nvSpPr>
        <p:spPr bwMode="auto">
          <a:xfrm>
            <a:off x="8593138" y="5673725"/>
            <a:ext cx="47625" cy="7938"/>
          </a:xfrm>
          <a:custGeom>
            <a:avLst/>
            <a:gdLst>
              <a:gd name="T0" fmla="*/ 0 w 90"/>
              <a:gd name="T1" fmla="*/ 2147483646 h 15"/>
              <a:gd name="T2" fmla="*/ 2147483646 w 90"/>
              <a:gd name="T3" fmla="*/ 2147483646 h 15"/>
              <a:gd name="T4" fmla="*/ 2147483646 w 90"/>
              <a:gd name="T5" fmla="*/ 2147483646 h 15"/>
              <a:gd name="T6" fmla="*/ 2147483646 w 90"/>
              <a:gd name="T7" fmla="*/ 2147483646 h 15"/>
              <a:gd name="T8" fmla="*/ 2147483646 w 90"/>
              <a:gd name="T9" fmla="*/ 0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0" h="15">
                <a:moveTo>
                  <a:pt x="0" y="15"/>
                </a:moveTo>
                <a:lnTo>
                  <a:pt x="27" y="11"/>
                </a:lnTo>
                <a:lnTo>
                  <a:pt x="60" y="11"/>
                </a:lnTo>
                <a:lnTo>
                  <a:pt x="90" y="15"/>
                </a:lnTo>
                <a:lnTo>
                  <a:pt x="86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65" name="Line 1023"/>
          <p:cNvSpPr>
            <a:spLocks noChangeShapeType="1"/>
          </p:cNvSpPr>
          <p:nvPr/>
        </p:nvSpPr>
        <p:spPr bwMode="auto">
          <a:xfrm flipV="1">
            <a:off x="8650288" y="5638800"/>
            <a:ext cx="6350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66" name="Freeform 1024"/>
          <p:cNvSpPr>
            <a:spLocks/>
          </p:cNvSpPr>
          <p:nvPr/>
        </p:nvSpPr>
        <p:spPr bwMode="auto">
          <a:xfrm>
            <a:off x="8632825" y="5594350"/>
            <a:ext cx="14288" cy="7938"/>
          </a:xfrm>
          <a:custGeom>
            <a:avLst/>
            <a:gdLst>
              <a:gd name="T0" fmla="*/ 2147483646 w 25"/>
              <a:gd name="T1" fmla="*/ 2147483646 h 16"/>
              <a:gd name="T2" fmla="*/ 2147483646 w 25"/>
              <a:gd name="T3" fmla="*/ 0 h 16"/>
              <a:gd name="T4" fmla="*/ 0 w 25"/>
              <a:gd name="T5" fmla="*/ 2147483646 h 16"/>
              <a:gd name="T6" fmla="*/ 2147483646 w 25"/>
              <a:gd name="T7" fmla="*/ 2147483646 h 1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5" h="16">
                <a:moveTo>
                  <a:pt x="25" y="16"/>
                </a:moveTo>
                <a:lnTo>
                  <a:pt x="10" y="0"/>
                </a:lnTo>
                <a:lnTo>
                  <a:pt x="0" y="1"/>
                </a:lnTo>
                <a:lnTo>
                  <a:pt x="14" y="1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67" name="Freeform 1025"/>
          <p:cNvSpPr>
            <a:spLocks/>
          </p:cNvSpPr>
          <p:nvPr/>
        </p:nvSpPr>
        <p:spPr bwMode="auto">
          <a:xfrm>
            <a:off x="8605838" y="5580063"/>
            <a:ext cx="34925" cy="15875"/>
          </a:xfrm>
          <a:custGeom>
            <a:avLst/>
            <a:gdLst>
              <a:gd name="T0" fmla="*/ 2147483646 w 64"/>
              <a:gd name="T1" fmla="*/ 2147483646 h 30"/>
              <a:gd name="T2" fmla="*/ 2147483646 w 64"/>
              <a:gd name="T3" fmla="*/ 2147483646 h 30"/>
              <a:gd name="T4" fmla="*/ 2147483646 w 64"/>
              <a:gd name="T5" fmla="*/ 0 h 30"/>
              <a:gd name="T6" fmla="*/ 2147483646 w 64"/>
              <a:gd name="T7" fmla="*/ 2147483646 h 30"/>
              <a:gd name="T8" fmla="*/ 2147483646 w 64"/>
              <a:gd name="T9" fmla="*/ 2147483646 h 30"/>
              <a:gd name="T10" fmla="*/ 0 w 64"/>
              <a:gd name="T11" fmla="*/ 2147483646 h 30"/>
              <a:gd name="T12" fmla="*/ 2147483646 w 64"/>
              <a:gd name="T13" fmla="*/ 2147483646 h 30"/>
              <a:gd name="T14" fmla="*/ 2147483646 w 64"/>
              <a:gd name="T15" fmla="*/ 2147483646 h 30"/>
              <a:gd name="T16" fmla="*/ 2147483646 w 64"/>
              <a:gd name="T17" fmla="*/ 2147483646 h 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4" h="30">
                <a:moveTo>
                  <a:pt x="64" y="26"/>
                </a:moveTo>
                <a:lnTo>
                  <a:pt x="64" y="7"/>
                </a:lnTo>
                <a:lnTo>
                  <a:pt x="49" y="0"/>
                </a:lnTo>
                <a:lnTo>
                  <a:pt x="6" y="4"/>
                </a:lnTo>
                <a:lnTo>
                  <a:pt x="6" y="30"/>
                </a:lnTo>
                <a:lnTo>
                  <a:pt x="0" y="30"/>
                </a:lnTo>
                <a:lnTo>
                  <a:pt x="51" y="28"/>
                </a:lnTo>
                <a:lnTo>
                  <a:pt x="49" y="24"/>
                </a:lnTo>
                <a:lnTo>
                  <a:pt x="49" y="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68" name="Line 1026"/>
          <p:cNvSpPr>
            <a:spLocks noChangeShapeType="1"/>
          </p:cNvSpPr>
          <p:nvPr/>
        </p:nvSpPr>
        <p:spPr bwMode="auto">
          <a:xfrm flipH="1">
            <a:off x="8599488" y="5595938"/>
            <a:ext cx="6350" cy="95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69" name="Line 1027"/>
          <p:cNvSpPr>
            <a:spLocks noChangeShapeType="1"/>
          </p:cNvSpPr>
          <p:nvPr/>
        </p:nvSpPr>
        <p:spPr bwMode="auto">
          <a:xfrm>
            <a:off x="8596313" y="5648325"/>
            <a:ext cx="4762" cy="79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70" name="Line 1028"/>
          <p:cNvSpPr>
            <a:spLocks noChangeShapeType="1"/>
          </p:cNvSpPr>
          <p:nvPr/>
        </p:nvSpPr>
        <p:spPr bwMode="auto">
          <a:xfrm flipV="1">
            <a:off x="8455025" y="5632450"/>
            <a:ext cx="327025" cy="190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71" name="Line 1029"/>
          <p:cNvSpPr>
            <a:spLocks noChangeShapeType="1"/>
          </p:cNvSpPr>
          <p:nvPr/>
        </p:nvSpPr>
        <p:spPr bwMode="auto">
          <a:xfrm flipH="1">
            <a:off x="8451850" y="5594350"/>
            <a:ext cx="327025" cy="190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72" name="Freeform 1030"/>
          <p:cNvSpPr>
            <a:spLocks/>
          </p:cNvSpPr>
          <p:nvPr/>
        </p:nvSpPr>
        <p:spPr bwMode="auto">
          <a:xfrm>
            <a:off x="6027738" y="4827588"/>
            <a:ext cx="239712" cy="58737"/>
          </a:xfrm>
          <a:custGeom>
            <a:avLst/>
            <a:gdLst>
              <a:gd name="T0" fmla="*/ 2147483646 w 454"/>
              <a:gd name="T1" fmla="*/ 2147483646 h 112"/>
              <a:gd name="T2" fmla="*/ 2147483646 w 454"/>
              <a:gd name="T3" fmla="*/ 2147483646 h 112"/>
              <a:gd name="T4" fmla="*/ 2147483646 w 454"/>
              <a:gd name="T5" fmla="*/ 2147483646 h 112"/>
              <a:gd name="T6" fmla="*/ 0 w 454"/>
              <a:gd name="T7" fmla="*/ 2147483646 h 112"/>
              <a:gd name="T8" fmla="*/ 0 w 454"/>
              <a:gd name="T9" fmla="*/ 2147483646 h 112"/>
              <a:gd name="T10" fmla="*/ 2147483646 w 454"/>
              <a:gd name="T11" fmla="*/ 2147483646 h 112"/>
              <a:gd name="T12" fmla="*/ 2147483646 w 454"/>
              <a:gd name="T13" fmla="*/ 2147483646 h 112"/>
              <a:gd name="T14" fmla="*/ 2147483646 w 454"/>
              <a:gd name="T15" fmla="*/ 2147483646 h 112"/>
              <a:gd name="T16" fmla="*/ 2147483646 w 454"/>
              <a:gd name="T17" fmla="*/ 2147483646 h 112"/>
              <a:gd name="T18" fmla="*/ 2147483646 w 454"/>
              <a:gd name="T19" fmla="*/ 2147483646 h 112"/>
              <a:gd name="T20" fmla="*/ 2147483646 w 454"/>
              <a:gd name="T21" fmla="*/ 2147483646 h 112"/>
              <a:gd name="T22" fmla="*/ 0 w 454"/>
              <a:gd name="T23" fmla="*/ 0 h 112"/>
              <a:gd name="T24" fmla="*/ 0 w 454"/>
              <a:gd name="T25" fmla="*/ 2147483646 h 1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54" h="112">
                <a:moveTo>
                  <a:pt x="454" y="112"/>
                </a:moveTo>
                <a:lnTo>
                  <a:pt x="376" y="110"/>
                </a:lnTo>
                <a:lnTo>
                  <a:pt x="372" y="112"/>
                </a:lnTo>
                <a:lnTo>
                  <a:pt x="0" y="104"/>
                </a:lnTo>
                <a:lnTo>
                  <a:pt x="0" y="84"/>
                </a:lnTo>
                <a:lnTo>
                  <a:pt x="372" y="92"/>
                </a:lnTo>
                <a:lnTo>
                  <a:pt x="372" y="112"/>
                </a:lnTo>
                <a:lnTo>
                  <a:pt x="376" y="110"/>
                </a:lnTo>
                <a:lnTo>
                  <a:pt x="376" y="91"/>
                </a:lnTo>
                <a:lnTo>
                  <a:pt x="372" y="92"/>
                </a:lnTo>
                <a:lnTo>
                  <a:pt x="372" y="7"/>
                </a:lnTo>
                <a:lnTo>
                  <a:pt x="0" y="0"/>
                </a:lnTo>
                <a:lnTo>
                  <a:pt x="0" y="8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73" name="Freeform 1031"/>
          <p:cNvSpPr>
            <a:spLocks/>
          </p:cNvSpPr>
          <p:nvPr/>
        </p:nvSpPr>
        <p:spPr bwMode="auto">
          <a:xfrm>
            <a:off x="6042025" y="4775200"/>
            <a:ext cx="34925" cy="96838"/>
          </a:xfrm>
          <a:custGeom>
            <a:avLst/>
            <a:gdLst>
              <a:gd name="T0" fmla="*/ 0 w 65"/>
              <a:gd name="T1" fmla="*/ 2147483646 h 181"/>
              <a:gd name="T2" fmla="*/ 0 w 65"/>
              <a:gd name="T3" fmla="*/ 2147483646 h 181"/>
              <a:gd name="T4" fmla="*/ 2147483646 w 65"/>
              <a:gd name="T5" fmla="*/ 0 h 1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5" h="181">
                <a:moveTo>
                  <a:pt x="0" y="181"/>
                </a:moveTo>
                <a:lnTo>
                  <a:pt x="0" y="39"/>
                </a:lnTo>
                <a:lnTo>
                  <a:pt x="65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74" name="Freeform 1032"/>
          <p:cNvSpPr>
            <a:spLocks/>
          </p:cNvSpPr>
          <p:nvPr/>
        </p:nvSpPr>
        <p:spPr bwMode="auto">
          <a:xfrm>
            <a:off x="6080125" y="4778375"/>
            <a:ext cx="112713" cy="9525"/>
          </a:xfrm>
          <a:custGeom>
            <a:avLst/>
            <a:gdLst>
              <a:gd name="T0" fmla="*/ 0 w 214"/>
              <a:gd name="T1" fmla="*/ 2147483646 h 17"/>
              <a:gd name="T2" fmla="*/ 2147483646 w 214"/>
              <a:gd name="T3" fmla="*/ 0 h 17"/>
              <a:gd name="T4" fmla="*/ 2147483646 w 214"/>
              <a:gd name="T5" fmla="*/ 2147483646 h 17"/>
              <a:gd name="T6" fmla="*/ 2147483646 w 214"/>
              <a:gd name="T7" fmla="*/ 2147483646 h 17"/>
              <a:gd name="T8" fmla="*/ 0 w 214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4" h="17">
                <a:moveTo>
                  <a:pt x="0" y="13"/>
                </a:moveTo>
                <a:lnTo>
                  <a:pt x="22" y="0"/>
                </a:lnTo>
                <a:lnTo>
                  <a:pt x="214" y="4"/>
                </a:lnTo>
                <a:lnTo>
                  <a:pt x="214" y="17"/>
                </a:lnTo>
                <a:lnTo>
                  <a:pt x="0" y="13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75" name="Freeform 1033"/>
          <p:cNvSpPr>
            <a:spLocks/>
          </p:cNvSpPr>
          <p:nvPr/>
        </p:nvSpPr>
        <p:spPr bwMode="auto">
          <a:xfrm>
            <a:off x="6040438" y="4775200"/>
            <a:ext cx="187325" cy="15875"/>
          </a:xfrm>
          <a:custGeom>
            <a:avLst/>
            <a:gdLst>
              <a:gd name="T0" fmla="*/ 2147483646 w 353"/>
              <a:gd name="T1" fmla="*/ 0 h 28"/>
              <a:gd name="T2" fmla="*/ 2147483646 w 353"/>
              <a:gd name="T3" fmla="*/ 2147483646 h 28"/>
              <a:gd name="T4" fmla="*/ 2147483646 w 353"/>
              <a:gd name="T5" fmla="*/ 2147483646 h 28"/>
              <a:gd name="T6" fmla="*/ 0 w 353"/>
              <a:gd name="T7" fmla="*/ 2147483646 h 28"/>
              <a:gd name="T8" fmla="*/ 0 w 353"/>
              <a:gd name="T9" fmla="*/ 2147483646 h 28"/>
              <a:gd name="T10" fmla="*/ 0 w 353"/>
              <a:gd name="T11" fmla="*/ 2147483646 h 28"/>
              <a:gd name="T12" fmla="*/ 2147483646 w 353"/>
              <a:gd name="T13" fmla="*/ 0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53" h="28">
                <a:moveTo>
                  <a:pt x="37" y="0"/>
                </a:moveTo>
                <a:lnTo>
                  <a:pt x="347" y="6"/>
                </a:lnTo>
                <a:lnTo>
                  <a:pt x="353" y="28"/>
                </a:lnTo>
                <a:lnTo>
                  <a:pt x="0" y="22"/>
                </a:lnTo>
                <a:lnTo>
                  <a:pt x="0" y="28"/>
                </a:lnTo>
                <a:lnTo>
                  <a:pt x="0" y="22"/>
                </a:lnTo>
                <a:lnTo>
                  <a:pt x="37" y="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76" name="Freeform 1034"/>
          <p:cNvSpPr>
            <a:spLocks/>
          </p:cNvSpPr>
          <p:nvPr/>
        </p:nvSpPr>
        <p:spPr bwMode="auto">
          <a:xfrm>
            <a:off x="6030913" y="4787900"/>
            <a:ext cx="196850" cy="42863"/>
          </a:xfrm>
          <a:custGeom>
            <a:avLst/>
            <a:gdLst>
              <a:gd name="T0" fmla="*/ 2147483646 w 372"/>
              <a:gd name="T1" fmla="*/ 0 h 82"/>
              <a:gd name="T2" fmla="*/ 2147483646 w 372"/>
              <a:gd name="T3" fmla="*/ 2147483646 h 82"/>
              <a:gd name="T4" fmla="*/ 2147483646 w 372"/>
              <a:gd name="T5" fmla="*/ 2147483646 h 82"/>
              <a:gd name="T6" fmla="*/ 0 w 372"/>
              <a:gd name="T7" fmla="*/ 2147483646 h 82"/>
              <a:gd name="T8" fmla="*/ 2147483646 w 372"/>
              <a:gd name="T9" fmla="*/ 2147483646 h 82"/>
              <a:gd name="T10" fmla="*/ 2147483646 w 372"/>
              <a:gd name="T11" fmla="*/ 2147483646 h 82"/>
              <a:gd name="T12" fmla="*/ 2147483646 w 372"/>
              <a:gd name="T13" fmla="*/ 2147483646 h 82"/>
              <a:gd name="T14" fmla="*/ 2147483646 w 372"/>
              <a:gd name="T15" fmla="*/ 2147483646 h 82"/>
              <a:gd name="T16" fmla="*/ 2147483646 w 372"/>
              <a:gd name="T17" fmla="*/ 2147483646 h 82"/>
              <a:gd name="T18" fmla="*/ 2147483646 w 372"/>
              <a:gd name="T19" fmla="*/ 2147483646 h 82"/>
              <a:gd name="T20" fmla="*/ 2147483646 w 372"/>
              <a:gd name="T21" fmla="*/ 2147483646 h 82"/>
              <a:gd name="T22" fmla="*/ 2147483646 w 372"/>
              <a:gd name="T23" fmla="*/ 2147483646 h 82"/>
              <a:gd name="T24" fmla="*/ 2147483646 w 372"/>
              <a:gd name="T25" fmla="*/ 2147483646 h 82"/>
              <a:gd name="T26" fmla="*/ 2147483646 w 372"/>
              <a:gd name="T27" fmla="*/ 2147483646 h 82"/>
              <a:gd name="T28" fmla="*/ 2147483646 w 372"/>
              <a:gd name="T29" fmla="*/ 2147483646 h 8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72" h="82">
                <a:moveTo>
                  <a:pt x="30" y="0"/>
                </a:moveTo>
                <a:lnTo>
                  <a:pt x="3" y="17"/>
                </a:lnTo>
                <a:lnTo>
                  <a:pt x="3" y="70"/>
                </a:lnTo>
                <a:lnTo>
                  <a:pt x="0" y="69"/>
                </a:lnTo>
                <a:lnTo>
                  <a:pt x="359" y="75"/>
                </a:lnTo>
                <a:lnTo>
                  <a:pt x="365" y="82"/>
                </a:lnTo>
                <a:lnTo>
                  <a:pt x="359" y="75"/>
                </a:lnTo>
                <a:lnTo>
                  <a:pt x="359" y="18"/>
                </a:lnTo>
                <a:lnTo>
                  <a:pt x="358" y="18"/>
                </a:lnTo>
                <a:lnTo>
                  <a:pt x="372" y="18"/>
                </a:lnTo>
                <a:lnTo>
                  <a:pt x="372" y="6"/>
                </a:lnTo>
                <a:lnTo>
                  <a:pt x="358" y="6"/>
                </a:lnTo>
                <a:lnTo>
                  <a:pt x="358" y="18"/>
                </a:lnTo>
                <a:lnTo>
                  <a:pt x="359" y="24"/>
                </a:lnTo>
                <a:lnTo>
                  <a:pt x="3" y="1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77" name="Line 1035"/>
          <p:cNvSpPr>
            <a:spLocks noChangeShapeType="1"/>
          </p:cNvSpPr>
          <p:nvPr/>
        </p:nvSpPr>
        <p:spPr bwMode="auto">
          <a:xfrm flipH="1">
            <a:off x="6027738" y="4824413"/>
            <a:ext cx="3175" cy="31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78" name="Freeform 1036"/>
          <p:cNvSpPr>
            <a:spLocks/>
          </p:cNvSpPr>
          <p:nvPr/>
        </p:nvSpPr>
        <p:spPr bwMode="auto">
          <a:xfrm>
            <a:off x="6027738" y="4845050"/>
            <a:ext cx="239712" cy="4763"/>
          </a:xfrm>
          <a:custGeom>
            <a:avLst/>
            <a:gdLst>
              <a:gd name="T0" fmla="*/ 0 w 454"/>
              <a:gd name="T1" fmla="*/ 0 h 7"/>
              <a:gd name="T2" fmla="*/ 2147483646 w 454"/>
              <a:gd name="T3" fmla="*/ 2147483646 h 7"/>
              <a:gd name="T4" fmla="*/ 2147483646 w 454"/>
              <a:gd name="T5" fmla="*/ 2147483646 h 7"/>
              <a:gd name="T6" fmla="*/ 2147483646 w 454"/>
              <a:gd name="T7" fmla="*/ 2147483646 h 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7">
                <a:moveTo>
                  <a:pt x="0" y="0"/>
                </a:moveTo>
                <a:lnTo>
                  <a:pt x="372" y="7"/>
                </a:lnTo>
                <a:lnTo>
                  <a:pt x="376" y="6"/>
                </a:lnTo>
                <a:lnTo>
                  <a:pt x="454" y="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79" name="Freeform 1037"/>
          <p:cNvSpPr>
            <a:spLocks/>
          </p:cNvSpPr>
          <p:nvPr/>
        </p:nvSpPr>
        <p:spPr bwMode="auto">
          <a:xfrm>
            <a:off x="6227763" y="4833938"/>
            <a:ext cx="33337" cy="36512"/>
          </a:xfrm>
          <a:custGeom>
            <a:avLst/>
            <a:gdLst>
              <a:gd name="T0" fmla="*/ 2147483646 w 63"/>
              <a:gd name="T1" fmla="*/ 2147483646 h 68"/>
              <a:gd name="T2" fmla="*/ 0 w 63"/>
              <a:gd name="T3" fmla="*/ 0 h 68"/>
              <a:gd name="T4" fmla="*/ 0 w 63"/>
              <a:gd name="T5" fmla="*/ 2147483646 h 68"/>
              <a:gd name="T6" fmla="*/ 2147483646 w 63"/>
              <a:gd name="T7" fmla="*/ 2147483646 h 68"/>
              <a:gd name="T8" fmla="*/ 2147483646 w 63"/>
              <a:gd name="T9" fmla="*/ 2147483646 h 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3" h="68">
                <a:moveTo>
                  <a:pt x="63" y="1"/>
                </a:moveTo>
                <a:lnTo>
                  <a:pt x="0" y="0"/>
                </a:lnTo>
                <a:lnTo>
                  <a:pt x="0" y="67"/>
                </a:lnTo>
                <a:lnTo>
                  <a:pt x="63" y="68"/>
                </a:lnTo>
                <a:lnTo>
                  <a:pt x="63" y="1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80" name="Line 1038"/>
          <p:cNvSpPr>
            <a:spLocks noChangeShapeType="1"/>
          </p:cNvSpPr>
          <p:nvPr/>
        </p:nvSpPr>
        <p:spPr bwMode="auto">
          <a:xfrm flipH="1" flipV="1">
            <a:off x="6221413" y="4805363"/>
            <a:ext cx="46037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81" name="Freeform 1039"/>
          <p:cNvSpPr>
            <a:spLocks/>
          </p:cNvSpPr>
          <p:nvPr/>
        </p:nvSpPr>
        <p:spPr bwMode="auto">
          <a:xfrm>
            <a:off x="6226175" y="4784725"/>
            <a:ext cx="41275" cy="101600"/>
          </a:xfrm>
          <a:custGeom>
            <a:avLst/>
            <a:gdLst>
              <a:gd name="T0" fmla="*/ 0 w 78"/>
              <a:gd name="T1" fmla="*/ 0 h 191"/>
              <a:gd name="T2" fmla="*/ 2147483646 w 78"/>
              <a:gd name="T3" fmla="*/ 2147483646 h 191"/>
              <a:gd name="T4" fmla="*/ 2147483646 w 78"/>
              <a:gd name="T5" fmla="*/ 2147483646 h 191"/>
              <a:gd name="T6" fmla="*/ 2147483646 w 78"/>
              <a:gd name="T7" fmla="*/ 2147483646 h 191"/>
              <a:gd name="T8" fmla="*/ 2147483646 w 78"/>
              <a:gd name="T9" fmla="*/ 2147483646 h 1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8" h="191">
                <a:moveTo>
                  <a:pt x="0" y="0"/>
                </a:moveTo>
                <a:lnTo>
                  <a:pt x="67" y="1"/>
                </a:lnTo>
                <a:lnTo>
                  <a:pt x="78" y="42"/>
                </a:lnTo>
                <a:lnTo>
                  <a:pt x="78" y="171"/>
                </a:lnTo>
                <a:lnTo>
                  <a:pt x="78" y="19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82" name="Line 1040"/>
          <p:cNvSpPr>
            <a:spLocks noChangeShapeType="1"/>
          </p:cNvSpPr>
          <p:nvPr/>
        </p:nvSpPr>
        <p:spPr bwMode="auto">
          <a:xfrm flipH="1" flipV="1">
            <a:off x="6226175" y="4875213"/>
            <a:ext cx="41275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83" name="Freeform 1041"/>
          <p:cNvSpPr>
            <a:spLocks/>
          </p:cNvSpPr>
          <p:nvPr/>
        </p:nvSpPr>
        <p:spPr bwMode="auto">
          <a:xfrm>
            <a:off x="6056313" y="4835525"/>
            <a:ext cx="136525" cy="31750"/>
          </a:xfrm>
          <a:custGeom>
            <a:avLst/>
            <a:gdLst>
              <a:gd name="T0" fmla="*/ 2147483646 w 258"/>
              <a:gd name="T1" fmla="*/ 2147483646 h 62"/>
              <a:gd name="T2" fmla="*/ 0 w 258"/>
              <a:gd name="T3" fmla="*/ 2147483646 h 62"/>
              <a:gd name="T4" fmla="*/ 0 w 258"/>
              <a:gd name="T5" fmla="*/ 2147483646 h 62"/>
              <a:gd name="T6" fmla="*/ 2147483646 w 258"/>
              <a:gd name="T7" fmla="*/ 2147483646 h 62"/>
              <a:gd name="T8" fmla="*/ 2147483646 w 258"/>
              <a:gd name="T9" fmla="*/ 2147483646 h 62"/>
              <a:gd name="T10" fmla="*/ 2147483646 w 258"/>
              <a:gd name="T11" fmla="*/ 0 h 62"/>
              <a:gd name="T12" fmla="*/ 2147483646 w 258"/>
              <a:gd name="T13" fmla="*/ 2147483646 h 62"/>
              <a:gd name="T14" fmla="*/ 2147483646 w 258"/>
              <a:gd name="T15" fmla="*/ 2147483646 h 62"/>
              <a:gd name="T16" fmla="*/ 2147483646 w 258"/>
              <a:gd name="T17" fmla="*/ 2147483646 h 6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58" h="62">
                <a:moveTo>
                  <a:pt x="258" y="62"/>
                </a:moveTo>
                <a:lnTo>
                  <a:pt x="0" y="56"/>
                </a:lnTo>
                <a:lnTo>
                  <a:pt x="0" y="31"/>
                </a:lnTo>
                <a:lnTo>
                  <a:pt x="14" y="22"/>
                </a:lnTo>
                <a:lnTo>
                  <a:pt x="14" y="6"/>
                </a:lnTo>
                <a:lnTo>
                  <a:pt x="24" y="0"/>
                </a:lnTo>
                <a:lnTo>
                  <a:pt x="250" y="5"/>
                </a:lnTo>
                <a:lnTo>
                  <a:pt x="258" y="10"/>
                </a:lnTo>
                <a:lnTo>
                  <a:pt x="14" y="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84" name="Line 1042"/>
          <p:cNvSpPr>
            <a:spLocks noChangeShapeType="1"/>
          </p:cNvSpPr>
          <p:nvPr/>
        </p:nvSpPr>
        <p:spPr bwMode="auto">
          <a:xfrm>
            <a:off x="6056313" y="4851400"/>
            <a:ext cx="136525" cy="31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85" name="Line 1043"/>
          <p:cNvSpPr>
            <a:spLocks noChangeShapeType="1"/>
          </p:cNvSpPr>
          <p:nvPr/>
        </p:nvSpPr>
        <p:spPr bwMode="auto">
          <a:xfrm>
            <a:off x="6192838" y="4840288"/>
            <a:ext cx="1587" cy="269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86" name="Line 1044"/>
          <p:cNvSpPr>
            <a:spLocks noChangeShapeType="1"/>
          </p:cNvSpPr>
          <p:nvPr/>
        </p:nvSpPr>
        <p:spPr bwMode="auto">
          <a:xfrm>
            <a:off x="6049963" y="6034088"/>
            <a:ext cx="19050" cy="396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87" name="Line 1045"/>
          <p:cNvSpPr>
            <a:spLocks noChangeShapeType="1"/>
          </p:cNvSpPr>
          <p:nvPr/>
        </p:nvSpPr>
        <p:spPr bwMode="auto">
          <a:xfrm flipV="1">
            <a:off x="5965825" y="6022975"/>
            <a:ext cx="1588" cy="508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88" name="Line 1046"/>
          <p:cNvSpPr>
            <a:spLocks noChangeShapeType="1"/>
          </p:cNvSpPr>
          <p:nvPr/>
        </p:nvSpPr>
        <p:spPr bwMode="auto">
          <a:xfrm>
            <a:off x="5965825" y="6038850"/>
            <a:ext cx="14288" cy="349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89" name="Line 1047"/>
          <p:cNvSpPr>
            <a:spLocks noChangeShapeType="1"/>
          </p:cNvSpPr>
          <p:nvPr/>
        </p:nvSpPr>
        <p:spPr bwMode="auto">
          <a:xfrm flipH="1" flipV="1">
            <a:off x="5994400" y="6035675"/>
            <a:ext cx="17463" cy="381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90" name="Line 1048"/>
          <p:cNvSpPr>
            <a:spLocks noChangeShapeType="1"/>
          </p:cNvSpPr>
          <p:nvPr/>
        </p:nvSpPr>
        <p:spPr bwMode="auto">
          <a:xfrm>
            <a:off x="5994400" y="6024563"/>
            <a:ext cx="1588" cy="4921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91" name="Line 1049"/>
          <p:cNvSpPr>
            <a:spLocks noChangeShapeType="1"/>
          </p:cNvSpPr>
          <p:nvPr/>
        </p:nvSpPr>
        <p:spPr bwMode="auto">
          <a:xfrm flipH="1" flipV="1">
            <a:off x="6029325" y="6034088"/>
            <a:ext cx="19050" cy="396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92" name="Line 1050"/>
          <p:cNvSpPr>
            <a:spLocks noChangeShapeType="1"/>
          </p:cNvSpPr>
          <p:nvPr/>
        </p:nvSpPr>
        <p:spPr bwMode="auto">
          <a:xfrm>
            <a:off x="6029325" y="6024563"/>
            <a:ext cx="1588" cy="4921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93" name="Line 1051"/>
          <p:cNvSpPr>
            <a:spLocks noChangeShapeType="1"/>
          </p:cNvSpPr>
          <p:nvPr/>
        </p:nvSpPr>
        <p:spPr bwMode="auto">
          <a:xfrm flipV="1">
            <a:off x="5916613" y="6021388"/>
            <a:ext cx="1587" cy="523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94" name="Line 1052"/>
          <p:cNvSpPr>
            <a:spLocks noChangeShapeType="1"/>
          </p:cNvSpPr>
          <p:nvPr/>
        </p:nvSpPr>
        <p:spPr bwMode="auto">
          <a:xfrm flipH="1">
            <a:off x="5900738" y="6038850"/>
            <a:ext cx="15875" cy="349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95" name="Line 1053"/>
          <p:cNvSpPr>
            <a:spLocks noChangeShapeType="1"/>
          </p:cNvSpPr>
          <p:nvPr/>
        </p:nvSpPr>
        <p:spPr bwMode="auto">
          <a:xfrm flipV="1">
            <a:off x="5888038" y="6021388"/>
            <a:ext cx="1587" cy="523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96" name="Line 1054"/>
          <p:cNvSpPr>
            <a:spLocks noChangeShapeType="1"/>
          </p:cNvSpPr>
          <p:nvPr/>
        </p:nvSpPr>
        <p:spPr bwMode="auto">
          <a:xfrm flipH="1">
            <a:off x="5872163" y="6037263"/>
            <a:ext cx="15875" cy="3651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97" name="Line 1055"/>
          <p:cNvSpPr>
            <a:spLocks noChangeShapeType="1"/>
          </p:cNvSpPr>
          <p:nvPr/>
        </p:nvSpPr>
        <p:spPr bwMode="auto">
          <a:xfrm flipV="1">
            <a:off x="5861050" y="6019800"/>
            <a:ext cx="1588" cy="539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98" name="Line 1056"/>
          <p:cNvSpPr>
            <a:spLocks noChangeShapeType="1"/>
          </p:cNvSpPr>
          <p:nvPr/>
        </p:nvSpPr>
        <p:spPr bwMode="auto">
          <a:xfrm flipH="1">
            <a:off x="5816600" y="6019800"/>
            <a:ext cx="25400" cy="539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99" name="Line 1057"/>
          <p:cNvSpPr>
            <a:spLocks noChangeShapeType="1"/>
          </p:cNvSpPr>
          <p:nvPr/>
        </p:nvSpPr>
        <p:spPr bwMode="auto">
          <a:xfrm flipV="1">
            <a:off x="5845175" y="6038850"/>
            <a:ext cx="15875" cy="349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00" name="Freeform 1058"/>
          <p:cNvSpPr>
            <a:spLocks/>
          </p:cNvSpPr>
          <p:nvPr/>
        </p:nvSpPr>
        <p:spPr bwMode="auto">
          <a:xfrm>
            <a:off x="5830888" y="5862638"/>
            <a:ext cx="69850" cy="39687"/>
          </a:xfrm>
          <a:custGeom>
            <a:avLst/>
            <a:gdLst>
              <a:gd name="T0" fmla="*/ 0 w 131"/>
              <a:gd name="T1" fmla="*/ 2147483646 h 76"/>
              <a:gd name="T2" fmla="*/ 2147483646 w 131"/>
              <a:gd name="T3" fmla="*/ 2147483646 h 76"/>
              <a:gd name="T4" fmla="*/ 2147483646 w 131"/>
              <a:gd name="T5" fmla="*/ 2147483646 h 76"/>
              <a:gd name="T6" fmla="*/ 2147483646 w 131"/>
              <a:gd name="T7" fmla="*/ 2147483646 h 76"/>
              <a:gd name="T8" fmla="*/ 2147483646 w 131"/>
              <a:gd name="T9" fmla="*/ 2147483646 h 76"/>
              <a:gd name="T10" fmla="*/ 2147483646 w 131"/>
              <a:gd name="T11" fmla="*/ 2147483646 h 76"/>
              <a:gd name="T12" fmla="*/ 2147483646 w 131"/>
              <a:gd name="T13" fmla="*/ 0 h 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31" h="76">
                <a:moveTo>
                  <a:pt x="0" y="76"/>
                </a:moveTo>
                <a:lnTo>
                  <a:pt x="13" y="55"/>
                </a:lnTo>
                <a:lnTo>
                  <a:pt x="33" y="37"/>
                </a:lnTo>
                <a:lnTo>
                  <a:pt x="52" y="21"/>
                </a:lnTo>
                <a:lnTo>
                  <a:pt x="77" y="9"/>
                </a:lnTo>
                <a:lnTo>
                  <a:pt x="104" y="3"/>
                </a:lnTo>
                <a:lnTo>
                  <a:pt x="131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01" name="Freeform 1059"/>
          <p:cNvSpPr>
            <a:spLocks/>
          </p:cNvSpPr>
          <p:nvPr/>
        </p:nvSpPr>
        <p:spPr bwMode="auto">
          <a:xfrm>
            <a:off x="5826125" y="5902325"/>
            <a:ext cx="4763" cy="25400"/>
          </a:xfrm>
          <a:custGeom>
            <a:avLst/>
            <a:gdLst>
              <a:gd name="T0" fmla="*/ 2147483646 w 8"/>
              <a:gd name="T1" fmla="*/ 0 h 48"/>
              <a:gd name="T2" fmla="*/ 2147483646 w 8"/>
              <a:gd name="T3" fmla="*/ 2147483646 h 48"/>
              <a:gd name="T4" fmla="*/ 0 w 8"/>
              <a:gd name="T5" fmla="*/ 2147483646 h 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" h="48">
                <a:moveTo>
                  <a:pt x="8" y="0"/>
                </a:moveTo>
                <a:lnTo>
                  <a:pt x="1" y="23"/>
                </a:lnTo>
                <a:lnTo>
                  <a:pt x="0" y="4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02" name="Freeform 1060"/>
          <p:cNvSpPr>
            <a:spLocks/>
          </p:cNvSpPr>
          <p:nvPr/>
        </p:nvSpPr>
        <p:spPr bwMode="auto">
          <a:xfrm>
            <a:off x="5900738" y="5862638"/>
            <a:ext cx="161925" cy="57150"/>
          </a:xfrm>
          <a:custGeom>
            <a:avLst/>
            <a:gdLst>
              <a:gd name="T0" fmla="*/ 2147483646 w 306"/>
              <a:gd name="T1" fmla="*/ 2147483646 h 109"/>
              <a:gd name="T2" fmla="*/ 2147483646 w 306"/>
              <a:gd name="T3" fmla="*/ 2147483646 h 109"/>
              <a:gd name="T4" fmla="*/ 2147483646 w 306"/>
              <a:gd name="T5" fmla="*/ 2147483646 h 109"/>
              <a:gd name="T6" fmla="*/ 2147483646 w 306"/>
              <a:gd name="T7" fmla="*/ 2147483646 h 109"/>
              <a:gd name="T8" fmla="*/ 2147483646 w 306"/>
              <a:gd name="T9" fmla="*/ 2147483646 h 109"/>
              <a:gd name="T10" fmla="*/ 2147483646 w 306"/>
              <a:gd name="T11" fmla="*/ 2147483646 h 109"/>
              <a:gd name="T12" fmla="*/ 2147483646 w 306"/>
              <a:gd name="T13" fmla="*/ 2147483646 h 109"/>
              <a:gd name="T14" fmla="*/ 2147483646 w 306"/>
              <a:gd name="T15" fmla="*/ 2147483646 h 109"/>
              <a:gd name="T16" fmla="*/ 2147483646 w 306"/>
              <a:gd name="T17" fmla="*/ 0 h 109"/>
              <a:gd name="T18" fmla="*/ 0 w 306"/>
              <a:gd name="T19" fmla="*/ 0 h 10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6" h="109">
                <a:moveTo>
                  <a:pt x="306" y="109"/>
                </a:moveTo>
                <a:lnTo>
                  <a:pt x="302" y="89"/>
                </a:lnTo>
                <a:lnTo>
                  <a:pt x="291" y="68"/>
                </a:lnTo>
                <a:lnTo>
                  <a:pt x="279" y="49"/>
                </a:lnTo>
                <a:lnTo>
                  <a:pt x="260" y="31"/>
                </a:lnTo>
                <a:lnTo>
                  <a:pt x="240" y="18"/>
                </a:lnTo>
                <a:lnTo>
                  <a:pt x="217" y="8"/>
                </a:lnTo>
                <a:lnTo>
                  <a:pt x="191" y="2"/>
                </a:lnTo>
                <a:lnTo>
                  <a:pt x="165" y="0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03" name="Freeform 1061"/>
          <p:cNvSpPr>
            <a:spLocks/>
          </p:cNvSpPr>
          <p:nvPr/>
        </p:nvSpPr>
        <p:spPr bwMode="auto">
          <a:xfrm>
            <a:off x="5865813" y="5956300"/>
            <a:ext cx="22225" cy="19050"/>
          </a:xfrm>
          <a:custGeom>
            <a:avLst/>
            <a:gdLst>
              <a:gd name="T0" fmla="*/ 2147483646 w 41"/>
              <a:gd name="T1" fmla="*/ 0 h 36"/>
              <a:gd name="T2" fmla="*/ 2147483646 w 41"/>
              <a:gd name="T3" fmla="*/ 2147483646 h 36"/>
              <a:gd name="T4" fmla="*/ 2147483646 w 41"/>
              <a:gd name="T5" fmla="*/ 2147483646 h 36"/>
              <a:gd name="T6" fmla="*/ 2147483646 w 41"/>
              <a:gd name="T7" fmla="*/ 2147483646 h 36"/>
              <a:gd name="T8" fmla="*/ 0 w 41"/>
              <a:gd name="T9" fmla="*/ 2147483646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" h="36">
                <a:moveTo>
                  <a:pt x="41" y="0"/>
                </a:moveTo>
                <a:lnTo>
                  <a:pt x="38" y="14"/>
                </a:lnTo>
                <a:lnTo>
                  <a:pt x="29" y="25"/>
                </a:lnTo>
                <a:lnTo>
                  <a:pt x="15" y="32"/>
                </a:lnTo>
                <a:lnTo>
                  <a:pt x="0" y="3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04" name="Freeform 1062"/>
          <p:cNvSpPr>
            <a:spLocks/>
          </p:cNvSpPr>
          <p:nvPr/>
        </p:nvSpPr>
        <p:spPr bwMode="auto">
          <a:xfrm>
            <a:off x="5845175" y="5938838"/>
            <a:ext cx="42863" cy="36512"/>
          </a:xfrm>
          <a:custGeom>
            <a:avLst/>
            <a:gdLst>
              <a:gd name="T0" fmla="*/ 2147483646 w 80"/>
              <a:gd name="T1" fmla="*/ 2147483646 h 70"/>
              <a:gd name="T2" fmla="*/ 2147483646 w 80"/>
              <a:gd name="T3" fmla="*/ 2147483646 h 70"/>
              <a:gd name="T4" fmla="*/ 2147483646 w 80"/>
              <a:gd name="T5" fmla="*/ 2147483646 h 70"/>
              <a:gd name="T6" fmla="*/ 2147483646 w 80"/>
              <a:gd name="T7" fmla="*/ 2147483646 h 70"/>
              <a:gd name="T8" fmla="*/ 2147483646 w 80"/>
              <a:gd name="T9" fmla="*/ 0 h 70"/>
              <a:gd name="T10" fmla="*/ 2147483646 w 80"/>
              <a:gd name="T11" fmla="*/ 2147483646 h 70"/>
              <a:gd name="T12" fmla="*/ 2147483646 w 80"/>
              <a:gd name="T13" fmla="*/ 2147483646 h 70"/>
              <a:gd name="T14" fmla="*/ 2147483646 w 80"/>
              <a:gd name="T15" fmla="*/ 2147483646 h 70"/>
              <a:gd name="T16" fmla="*/ 0 w 80"/>
              <a:gd name="T17" fmla="*/ 2147483646 h 70"/>
              <a:gd name="T18" fmla="*/ 2147483646 w 80"/>
              <a:gd name="T19" fmla="*/ 2147483646 h 70"/>
              <a:gd name="T20" fmla="*/ 2147483646 w 80"/>
              <a:gd name="T21" fmla="*/ 2147483646 h 70"/>
              <a:gd name="T22" fmla="*/ 2147483646 w 80"/>
              <a:gd name="T23" fmla="*/ 2147483646 h 70"/>
              <a:gd name="T24" fmla="*/ 2147483646 w 80"/>
              <a:gd name="T25" fmla="*/ 2147483646 h 7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80" h="70">
                <a:moveTo>
                  <a:pt x="80" y="34"/>
                </a:moveTo>
                <a:lnTo>
                  <a:pt x="77" y="22"/>
                </a:lnTo>
                <a:lnTo>
                  <a:pt x="68" y="10"/>
                </a:lnTo>
                <a:lnTo>
                  <a:pt x="54" y="2"/>
                </a:lnTo>
                <a:lnTo>
                  <a:pt x="39" y="0"/>
                </a:lnTo>
                <a:lnTo>
                  <a:pt x="24" y="2"/>
                </a:lnTo>
                <a:lnTo>
                  <a:pt x="11" y="10"/>
                </a:lnTo>
                <a:lnTo>
                  <a:pt x="3" y="22"/>
                </a:lnTo>
                <a:lnTo>
                  <a:pt x="0" y="34"/>
                </a:lnTo>
                <a:lnTo>
                  <a:pt x="3" y="48"/>
                </a:lnTo>
                <a:lnTo>
                  <a:pt x="11" y="59"/>
                </a:lnTo>
                <a:lnTo>
                  <a:pt x="24" y="66"/>
                </a:lnTo>
                <a:lnTo>
                  <a:pt x="39" y="7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05" name="Line 1063"/>
          <p:cNvSpPr>
            <a:spLocks noChangeShapeType="1"/>
          </p:cNvSpPr>
          <p:nvPr/>
        </p:nvSpPr>
        <p:spPr bwMode="auto">
          <a:xfrm flipH="1">
            <a:off x="5826125" y="5976938"/>
            <a:ext cx="1588" cy="428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06" name="Freeform 1064"/>
          <p:cNvSpPr>
            <a:spLocks/>
          </p:cNvSpPr>
          <p:nvPr/>
        </p:nvSpPr>
        <p:spPr bwMode="auto">
          <a:xfrm>
            <a:off x="5842000" y="6019800"/>
            <a:ext cx="222250" cy="4763"/>
          </a:xfrm>
          <a:custGeom>
            <a:avLst/>
            <a:gdLst>
              <a:gd name="T0" fmla="*/ 0 w 420"/>
              <a:gd name="T1" fmla="*/ 0 h 10"/>
              <a:gd name="T2" fmla="*/ 2147483646 w 420"/>
              <a:gd name="T3" fmla="*/ 2147483646 h 10"/>
              <a:gd name="T4" fmla="*/ 2147483646 w 420"/>
              <a:gd name="T5" fmla="*/ 2147483646 h 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20" h="10">
                <a:moveTo>
                  <a:pt x="0" y="0"/>
                </a:moveTo>
                <a:lnTo>
                  <a:pt x="163" y="4"/>
                </a:lnTo>
                <a:lnTo>
                  <a:pt x="420" y="1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07" name="Freeform 1065"/>
          <p:cNvSpPr>
            <a:spLocks/>
          </p:cNvSpPr>
          <p:nvPr/>
        </p:nvSpPr>
        <p:spPr bwMode="auto">
          <a:xfrm>
            <a:off x="6122988" y="5951538"/>
            <a:ext cx="9525" cy="7937"/>
          </a:xfrm>
          <a:custGeom>
            <a:avLst/>
            <a:gdLst>
              <a:gd name="T0" fmla="*/ 2147483646 w 17"/>
              <a:gd name="T1" fmla="*/ 2147483646 h 14"/>
              <a:gd name="T2" fmla="*/ 2147483646 w 17"/>
              <a:gd name="T3" fmla="*/ 0 h 14"/>
              <a:gd name="T4" fmla="*/ 0 w 17"/>
              <a:gd name="T5" fmla="*/ 0 h 14"/>
              <a:gd name="T6" fmla="*/ 0 w 17"/>
              <a:gd name="T7" fmla="*/ 2147483646 h 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7" h="14">
                <a:moveTo>
                  <a:pt x="17" y="14"/>
                </a:moveTo>
                <a:lnTo>
                  <a:pt x="17" y="0"/>
                </a:lnTo>
                <a:lnTo>
                  <a:pt x="0" y="0"/>
                </a:lnTo>
                <a:lnTo>
                  <a:pt x="0" y="1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08" name="Freeform 1066"/>
          <p:cNvSpPr>
            <a:spLocks/>
          </p:cNvSpPr>
          <p:nvPr/>
        </p:nvSpPr>
        <p:spPr bwMode="auto">
          <a:xfrm>
            <a:off x="6162675" y="5932488"/>
            <a:ext cx="231775" cy="23812"/>
          </a:xfrm>
          <a:custGeom>
            <a:avLst/>
            <a:gdLst>
              <a:gd name="T0" fmla="*/ 0 w 437"/>
              <a:gd name="T1" fmla="*/ 2147483646 h 43"/>
              <a:gd name="T2" fmla="*/ 2147483646 w 437"/>
              <a:gd name="T3" fmla="*/ 2147483646 h 43"/>
              <a:gd name="T4" fmla="*/ 2147483646 w 437"/>
              <a:gd name="T5" fmla="*/ 2147483646 h 43"/>
              <a:gd name="T6" fmla="*/ 0 w 437"/>
              <a:gd name="T7" fmla="*/ 0 h 4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37" h="43">
                <a:moveTo>
                  <a:pt x="0" y="43"/>
                </a:moveTo>
                <a:lnTo>
                  <a:pt x="437" y="27"/>
                </a:lnTo>
                <a:lnTo>
                  <a:pt x="437" y="14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09" name="Line 1067"/>
          <p:cNvSpPr>
            <a:spLocks noChangeShapeType="1"/>
          </p:cNvSpPr>
          <p:nvPr/>
        </p:nvSpPr>
        <p:spPr bwMode="auto">
          <a:xfrm>
            <a:off x="6162675" y="5943600"/>
            <a:ext cx="1588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10" name="Line 1068"/>
          <p:cNvSpPr>
            <a:spLocks noChangeShapeType="1"/>
          </p:cNvSpPr>
          <p:nvPr/>
        </p:nvSpPr>
        <p:spPr bwMode="auto">
          <a:xfrm flipV="1">
            <a:off x="6142038" y="5943600"/>
            <a:ext cx="1587" cy="158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11" name="Freeform 1069"/>
          <p:cNvSpPr>
            <a:spLocks/>
          </p:cNvSpPr>
          <p:nvPr/>
        </p:nvSpPr>
        <p:spPr bwMode="auto">
          <a:xfrm>
            <a:off x="6062663" y="5929313"/>
            <a:ext cx="60325" cy="30162"/>
          </a:xfrm>
          <a:custGeom>
            <a:avLst/>
            <a:gdLst>
              <a:gd name="T0" fmla="*/ 2147483646 w 113"/>
              <a:gd name="T1" fmla="*/ 0 h 57"/>
              <a:gd name="T2" fmla="*/ 0 w 113"/>
              <a:gd name="T3" fmla="*/ 0 h 57"/>
              <a:gd name="T4" fmla="*/ 2147483646 w 113"/>
              <a:gd name="T5" fmla="*/ 2147483646 h 5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3" h="57">
                <a:moveTo>
                  <a:pt x="113" y="0"/>
                </a:moveTo>
                <a:lnTo>
                  <a:pt x="0" y="0"/>
                </a:lnTo>
                <a:lnTo>
                  <a:pt x="4" y="5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12" name="Line 1070"/>
          <p:cNvSpPr>
            <a:spLocks noChangeShapeType="1"/>
          </p:cNvSpPr>
          <p:nvPr/>
        </p:nvSpPr>
        <p:spPr bwMode="auto">
          <a:xfrm flipH="1" flipV="1">
            <a:off x="6062663" y="5919788"/>
            <a:ext cx="1587" cy="95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13" name="Freeform 1071"/>
          <p:cNvSpPr>
            <a:spLocks/>
          </p:cNvSpPr>
          <p:nvPr/>
        </p:nvSpPr>
        <p:spPr bwMode="auto">
          <a:xfrm>
            <a:off x="6132513" y="5929313"/>
            <a:ext cx="9525" cy="14287"/>
          </a:xfrm>
          <a:custGeom>
            <a:avLst/>
            <a:gdLst>
              <a:gd name="T0" fmla="*/ 0 w 18"/>
              <a:gd name="T1" fmla="*/ 0 h 28"/>
              <a:gd name="T2" fmla="*/ 2147483646 w 18"/>
              <a:gd name="T3" fmla="*/ 0 h 28"/>
              <a:gd name="T4" fmla="*/ 2147483646 w 18"/>
              <a:gd name="T5" fmla="*/ 2147483646 h 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" h="28">
                <a:moveTo>
                  <a:pt x="0" y="0"/>
                </a:moveTo>
                <a:lnTo>
                  <a:pt x="18" y="0"/>
                </a:lnTo>
                <a:lnTo>
                  <a:pt x="18" y="2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14" name="Freeform 1072"/>
          <p:cNvSpPr>
            <a:spLocks/>
          </p:cNvSpPr>
          <p:nvPr/>
        </p:nvSpPr>
        <p:spPr bwMode="auto">
          <a:xfrm>
            <a:off x="6142038" y="5929313"/>
            <a:ext cx="20637" cy="14287"/>
          </a:xfrm>
          <a:custGeom>
            <a:avLst/>
            <a:gdLst>
              <a:gd name="T0" fmla="*/ 0 w 40"/>
              <a:gd name="T1" fmla="*/ 0 h 28"/>
              <a:gd name="T2" fmla="*/ 2147483646 w 40"/>
              <a:gd name="T3" fmla="*/ 2147483646 h 28"/>
              <a:gd name="T4" fmla="*/ 2147483646 w 40"/>
              <a:gd name="T5" fmla="*/ 2147483646 h 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" h="28">
                <a:moveTo>
                  <a:pt x="0" y="0"/>
                </a:moveTo>
                <a:lnTo>
                  <a:pt x="40" y="7"/>
                </a:lnTo>
                <a:lnTo>
                  <a:pt x="40" y="2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15" name="Freeform 1073"/>
          <p:cNvSpPr>
            <a:spLocks/>
          </p:cNvSpPr>
          <p:nvPr/>
        </p:nvSpPr>
        <p:spPr bwMode="auto">
          <a:xfrm>
            <a:off x="6122988" y="5929313"/>
            <a:ext cx="9525" cy="22225"/>
          </a:xfrm>
          <a:custGeom>
            <a:avLst/>
            <a:gdLst>
              <a:gd name="T0" fmla="*/ 2147483646 w 17"/>
              <a:gd name="T1" fmla="*/ 2147483646 h 43"/>
              <a:gd name="T2" fmla="*/ 0 w 17"/>
              <a:gd name="T3" fmla="*/ 2147483646 h 43"/>
              <a:gd name="T4" fmla="*/ 0 w 17"/>
              <a:gd name="T5" fmla="*/ 2147483646 h 43"/>
              <a:gd name="T6" fmla="*/ 2147483646 w 17"/>
              <a:gd name="T7" fmla="*/ 2147483646 h 43"/>
              <a:gd name="T8" fmla="*/ 2147483646 w 17"/>
              <a:gd name="T9" fmla="*/ 0 h 43"/>
              <a:gd name="T10" fmla="*/ 2147483646 w 17"/>
              <a:gd name="T11" fmla="*/ 2147483646 h 43"/>
              <a:gd name="T12" fmla="*/ 2147483646 w 17"/>
              <a:gd name="T13" fmla="*/ 2147483646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43">
                <a:moveTo>
                  <a:pt x="17" y="43"/>
                </a:moveTo>
                <a:lnTo>
                  <a:pt x="0" y="43"/>
                </a:lnTo>
                <a:lnTo>
                  <a:pt x="0" y="15"/>
                </a:lnTo>
                <a:lnTo>
                  <a:pt x="17" y="15"/>
                </a:lnTo>
                <a:lnTo>
                  <a:pt x="17" y="0"/>
                </a:lnTo>
                <a:lnTo>
                  <a:pt x="17" y="15"/>
                </a:lnTo>
                <a:lnTo>
                  <a:pt x="17" y="43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16" name="Line 1074"/>
          <p:cNvSpPr>
            <a:spLocks noChangeShapeType="1"/>
          </p:cNvSpPr>
          <p:nvPr/>
        </p:nvSpPr>
        <p:spPr bwMode="auto">
          <a:xfrm>
            <a:off x="6132513" y="5959475"/>
            <a:ext cx="9525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17" name="Freeform 1076"/>
          <p:cNvSpPr>
            <a:spLocks/>
          </p:cNvSpPr>
          <p:nvPr/>
        </p:nvSpPr>
        <p:spPr bwMode="auto">
          <a:xfrm>
            <a:off x="6049963" y="5959475"/>
            <a:ext cx="73025" cy="74613"/>
          </a:xfrm>
          <a:custGeom>
            <a:avLst/>
            <a:gdLst>
              <a:gd name="T0" fmla="*/ 2147483646 w 137"/>
              <a:gd name="T1" fmla="*/ 0 h 141"/>
              <a:gd name="T2" fmla="*/ 2147483646 w 137"/>
              <a:gd name="T3" fmla="*/ 0 h 141"/>
              <a:gd name="T4" fmla="*/ 2147483646 w 137"/>
              <a:gd name="T5" fmla="*/ 2147483646 h 141"/>
              <a:gd name="T6" fmla="*/ 2147483646 w 137"/>
              <a:gd name="T7" fmla="*/ 2147483646 h 141"/>
              <a:gd name="T8" fmla="*/ 0 w 137"/>
              <a:gd name="T9" fmla="*/ 2147483646 h 1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7" h="141">
                <a:moveTo>
                  <a:pt x="137" y="0"/>
                </a:moveTo>
                <a:lnTo>
                  <a:pt x="28" y="0"/>
                </a:lnTo>
                <a:lnTo>
                  <a:pt x="41" y="124"/>
                </a:lnTo>
                <a:lnTo>
                  <a:pt x="26" y="124"/>
                </a:lnTo>
                <a:lnTo>
                  <a:pt x="0" y="14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18" name="Line 1077"/>
          <p:cNvSpPr>
            <a:spLocks noChangeShapeType="1"/>
          </p:cNvSpPr>
          <p:nvPr/>
        </p:nvSpPr>
        <p:spPr bwMode="auto">
          <a:xfrm>
            <a:off x="6064250" y="6024563"/>
            <a:ext cx="7938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19" name="Line 1078"/>
          <p:cNvSpPr>
            <a:spLocks noChangeShapeType="1"/>
          </p:cNvSpPr>
          <p:nvPr/>
        </p:nvSpPr>
        <p:spPr bwMode="auto">
          <a:xfrm flipV="1">
            <a:off x="6142038" y="5956300"/>
            <a:ext cx="20637" cy="31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20" name="Line 1079"/>
          <p:cNvSpPr>
            <a:spLocks noChangeShapeType="1"/>
          </p:cNvSpPr>
          <p:nvPr/>
        </p:nvSpPr>
        <p:spPr bwMode="auto">
          <a:xfrm flipV="1">
            <a:off x="6122988" y="5929313"/>
            <a:ext cx="1587" cy="793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21" name="Freeform 1080"/>
          <p:cNvSpPr>
            <a:spLocks/>
          </p:cNvSpPr>
          <p:nvPr/>
        </p:nvSpPr>
        <p:spPr bwMode="auto">
          <a:xfrm>
            <a:off x="6394450" y="5937250"/>
            <a:ext cx="36513" cy="6350"/>
          </a:xfrm>
          <a:custGeom>
            <a:avLst/>
            <a:gdLst>
              <a:gd name="T0" fmla="*/ 0 w 71"/>
              <a:gd name="T1" fmla="*/ 2147483646 h 13"/>
              <a:gd name="T2" fmla="*/ 0 w 71"/>
              <a:gd name="T3" fmla="*/ 2147483646 h 13"/>
              <a:gd name="T4" fmla="*/ 0 w 71"/>
              <a:gd name="T5" fmla="*/ 2147483646 h 13"/>
              <a:gd name="T6" fmla="*/ 2147483646 w 71"/>
              <a:gd name="T7" fmla="*/ 2147483646 h 13"/>
              <a:gd name="T8" fmla="*/ 2147483646 w 71"/>
              <a:gd name="T9" fmla="*/ 2147483646 h 13"/>
              <a:gd name="T10" fmla="*/ 2147483646 w 71"/>
              <a:gd name="T11" fmla="*/ 2147483646 h 13"/>
              <a:gd name="T12" fmla="*/ 2147483646 w 71"/>
              <a:gd name="T13" fmla="*/ 0 h 13"/>
              <a:gd name="T14" fmla="*/ 2147483646 w 71"/>
              <a:gd name="T15" fmla="*/ 0 h 1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71" h="13">
                <a:moveTo>
                  <a:pt x="0" y="6"/>
                </a:moveTo>
                <a:lnTo>
                  <a:pt x="0" y="13"/>
                </a:lnTo>
                <a:lnTo>
                  <a:pt x="0" y="6"/>
                </a:lnTo>
                <a:lnTo>
                  <a:pt x="16" y="6"/>
                </a:lnTo>
                <a:lnTo>
                  <a:pt x="16" y="13"/>
                </a:lnTo>
                <a:lnTo>
                  <a:pt x="16" y="6"/>
                </a:lnTo>
                <a:lnTo>
                  <a:pt x="48" y="0"/>
                </a:lnTo>
                <a:lnTo>
                  <a:pt x="71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22" name="Line 1081"/>
          <p:cNvSpPr>
            <a:spLocks noChangeShapeType="1"/>
          </p:cNvSpPr>
          <p:nvPr/>
        </p:nvSpPr>
        <p:spPr bwMode="auto">
          <a:xfrm>
            <a:off x="6419850" y="5937250"/>
            <a:ext cx="1588" cy="6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23" name="Freeform 1082"/>
          <p:cNvSpPr>
            <a:spLocks/>
          </p:cNvSpPr>
          <p:nvPr/>
        </p:nvSpPr>
        <p:spPr bwMode="auto">
          <a:xfrm>
            <a:off x="6394450" y="5943600"/>
            <a:ext cx="7938" cy="3175"/>
          </a:xfrm>
          <a:custGeom>
            <a:avLst/>
            <a:gdLst>
              <a:gd name="T0" fmla="*/ 2147483646 w 16"/>
              <a:gd name="T1" fmla="*/ 0 h 7"/>
              <a:gd name="T2" fmla="*/ 2147483646 w 16"/>
              <a:gd name="T3" fmla="*/ 2147483646 h 7"/>
              <a:gd name="T4" fmla="*/ 0 w 16"/>
              <a:gd name="T5" fmla="*/ 2147483646 h 7"/>
              <a:gd name="T6" fmla="*/ 0 w 16"/>
              <a:gd name="T7" fmla="*/ 0 h 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6" h="7">
                <a:moveTo>
                  <a:pt x="16" y="0"/>
                </a:moveTo>
                <a:lnTo>
                  <a:pt x="16" y="7"/>
                </a:ln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24" name="Freeform 1083"/>
          <p:cNvSpPr>
            <a:spLocks/>
          </p:cNvSpPr>
          <p:nvPr/>
        </p:nvSpPr>
        <p:spPr bwMode="auto">
          <a:xfrm>
            <a:off x="6419850" y="5937250"/>
            <a:ext cx="11113" cy="14288"/>
          </a:xfrm>
          <a:custGeom>
            <a:avLst/>
            <a:gdLst>
              <a:gd name="T0" fmla="*/ 0 w 23"/>
              <a:gd name="T1" fmla="*/ 2147483646 h 28"/>
              <a:gd name="T2" fmla="*/ 0 w 23"/>
              <a:gd name="T3" fmla="*/ 2147483646 h 28"/>
              <a:gd name="T4" fmla="*/ 2147483646 w 23"/>
              <a:gd name="T5" fmla="*/ 2147483646 h 28"/>
              <a:gd name="T6" fmla="*/ 2147483646 w 23"/>
              <a:gd name="T7" fmla="*/ 0 h 2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3" h="28">
                <a:moveTo>
                  <a:pt x="0" y="12"/>
                </a:moveTo>
                <a:lnTo>
                  <a:pt x="0" y="28"/>
                </a:lnTo>
                <a:lnTo>
                  <a:pt x="23" y="28"/>
                </a:lnTo>
                <a:lnTo>
                  <a:pt x="23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25" name="Line 1084"/>
          <p:cNvSpPr>
            <a:spLocks noChangeShapeType="1"/>
          </p:cNvSpPr>
          <p:nvPr/>
        </p:nvSpPr>
        <p:spPr bwMode="auto">
          <a:xfrm flipH="1" flipV="1">
            <a:off x="6402388" y="5946775"/>
            <a:ext cx="17462" cy="47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26" name="Line 1085"/>
          <p:cNvSpPr>
            <a:spLocks noChangeShapeType="1"/>
          </p:cNvSpPr>
          <p:nvPr/>
        </p:nvSpPr>
        <p:spPr bwMode="auto">
          <a:xfrm flipV="1">
            <a:off x="6784975" y="5870575"/>
            <a:ext cx="1588" cy="650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27" name="Line 1086"/>
          <p:cNvSpPr>
            <a:spLocks noChangeShapeType="1"/>
          </p:cNvSpPr>
          <p:nvPr/>
        </p:nvSpPr>
        <p:spPr bwMode="auto">
          <a:xfrm>
            <a:off x="6997700" y="5851525"/>
            <a:ext cx="3175" cy="841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28" name="Line 1087"/>
          <p:cNvSpPr>
            <a:spLocks noChangeShapeType="1"/>
          </p:cNvSpPr>
          <p:nvPr/>
        </p:nvSpPr>
        <p:spPr bwMode="auto">
          <a:xfrm flipV="1">
            <a:off x="7151688" y="5815013"/>
            <a:ext cx="1587" cy="317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29" name="Freeform 1088"/>
          <p:cNvSpPr>
            <a:spLocks/>
          </p:cNvSpPr>
          <p:nvPr/>
        </p:nvSpPr>
        <p:spPr bwMode="auto">
          <a:xfrm>
            <a:off x="6643688" y="5634038"/>
            <a:ext cx="73025" cy="65087"/>
          </a:xfrm>
          <a:custGeom>
            <a:avLst/>
            <a:gdLst>
              <a:gd name="T0" fmla="*/ 2147483646 w 140"/>
              <a:gd name="T1" fmla="*/ 0 h 124"/>
              <a:gd name="T2" fmla="*/ 2147483646 w 140"/>
              <a:gd name="T3" fmla="*/ 2147483646 h 124"/>
              <a:gd name="T4" fmla="*/ 2147483646 w 140"/>
              <a:gd name="T5" fmla="*/ 2147483646 h 124"/>
              <a:gd name="T6" fmla="*/ 2147483646 w 140"/>
              <a:gd name="T7" fmla="*/ 2147483646 h 124"/>
              <a:gd name="T8" fmla="*/ 2147483646 w 140"/>
              <a:gd name="T9" fmla="*/ 2147483646 h 124"/>
              <a:gd name="T10" fmla="*/ 2147483646 w 140"/>
              <a:gd name="T11" fmla="*/ 2147483646 h 124"/>
              <a:gd name="T12" fmla="*/ 2147483646 w 140"/>
              <a:gd name="T13" fmla="*/ 2147483646 h 124"/>
              <a:gd name="T14" fmla="*/ 2147483646 w 140"/>
              <a:gd name="T15" fmla="*/ 2147483646 h 124"/>
              <a:gd name="T16" fmla="*/ 0 w 140"/>
              <a:gd name="T17" fmla="*/ 2147483646 h 1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40" h="124">
                <a:moveTo>
                  <a:pt x="140" y="0"/>
                </a:moveTo>
                <a:lnTo>
                  <a:pt x="112" y="3"/>
                </a:lnTo>
                <a:lnTo>
                  <a:pt x="85" y="9"/>
                </a:lnTo>
                <a:lnTo>
                  <a:pt x="60" y="21"/>
                </a:lnTo>
                <a:lnTo>
                  <a:pt x="40" y="35"/>
                </a:lnTo>
                <a:lnTo>
                  <a:pt x="22" y="54"/>
                </a:lnTo>
                <a:lnTo>
                  <a:pt x="9" y="77"/>
                </a:lnTo>
                <a:lnTo>
                  <a:pt x="2" y="99"/>
                </a:lnTo>
                <a:lnTo>
                  <a:pt x="0" y="12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30" name="Line 1089"/>
          <p:cNvSpPr>
            <a:spLocks noChangeShapeType="1"/>
          </p:cNvSpPr>
          <p:nvPr/>
        </p:nvSpPr>
        <p:spPr bwMode="auto">
          <a:xfrm>
            <a:off x="6643688" y="5797550"/>
            <a:ext cx="146050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31" name="Line 1090"/>
          <p:cNvSpPr>
            <a:spLocks noChangeShapeType="1"/>
          </p:cNvSpPr>
          <p:nvPr/>
        </p:nvSpPr>
        <p:spPr bwMode="auto">
          <a:xfrm flipH="1">
            <a:off x="6643688" y="5805488"/>
            <a:ext cx="142875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32" name="Line 1091"/>
          <p:cNvSpPr>
            <a:spLocks noChangeShapeType="1"/>
          </p:cNvSpPr>
          <p:nvPr/>
        </p:nvSpPr>
        <p:spPr bwMode="auto">
          <a:xfrm>
            <a:off x="6643688" y="5813425"/>
            <a:ext cx="141287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33" name="Line 1092"/>
          <p:cNvSpPr>
            <a:spLocks noChangeShapeType="1"/>
          </p:cNvSpPr>
          <p:nvPr/>
        </p:nvSpPr>
        <p:spPr bwMode="auto">
          <a:xfrm flipH="1">
            <a:off x="6626225" y="5837238"/>
            <a:ext cx="144463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34" name="Line 1093"/>
          <p:cNvSpPr>
            <a:spLocks noChangeShapeType="1"/>
          </p:cNvSpPr>
          <p:nvPr/>
        </p:nvSpPr>
        <p:spPr bwMode="auto">
          <a:xfrm flipV="1">
            <a:off x="6643688" y="5748338"/>
            <a:ext cx="1587" cy="650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35" name="Freeform 1094"/>
          <p:cNvSpPr>
            <a:spLocks/>
          </p:cNvSpPr>
          <p:nvPr/>
        </p:nvSpPr>
        <p:spPr bwMode="auto">
          <a:xfrm>
            <a:off x="6629400" y="5699125"/>
            <a:ext cx="14288" cy="49213"/>
          </a:xfrm>
          <a:custGeom>
            <a:avLst/>
            <a:gdLst>
              <a:gd name="T0" fmla="*/ 0 w 25"/>
              <a:gd name="T1" fmla="*/ 2147483646 h 92"/>
              <a:gd name="T2" fmla="*/ 0 w 25"/>
              <a:gd name="T3" fmla="*/ 2147483646 h 92"/>
              <a:gd name="T4" fmla="*/ 2147483646 w 25"/>
              <a:gd name="T5" fmla="*/ 2147483646 h 92"/>
              <a:gd name="T6" fmla="*/ 2147483646 w 25"/>
              <a:gd name="T7" fmla="*/ 0 h 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5" h="92">
                <a:moveTo>
                  <a:pt x="0" y="92"/>
                </a:moveTo>
                <a:lnTo>
                  <a:pt x="0" y="21"/>
                </a:lnTo>
                <a:lnTo>
                  <a:pt x="25" y="21"/>
                </a:lnTo>
                <a:lnTo>
                  <a:pt x="25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36" name="Line 1095"/>
          <p:cNvSpPr>
            <a:spLocks noChangeShapeType="1"/>
          </p:cNvSpPr>
          <p:nvPr/>
        </p:nvSpPr>
        <p:spPr bwMode="auto">
          <a:xfrm flipH="1" flipV="1">
            <a:off x="6629400" y="5748338"/>
            <a:ext cx="14288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37" name="Line 1096"/>
          <p:cNvSpPr>
            <a:spLocks noChangeShapeType="1"/>
          </p:cNvSpPr>
          <p:nvPr/>
        </p:nvSpPr>
        <p:spPr bwMode="auto">
          <a:xfrm flipH="1">
            <a:off x="6626225" y="5813425"/>
            <a:ext cx="17463" cy="238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38" name="Freeform 1097"/>
          <p:cNvSpPr>
            <a:spLocks/>
          </p:cNvSpPr>
          <p:nvPr/>
        </p:nvSpPr>
        <p:spPr bwMode="auto">
          <a:xfrm>
            <a:off x="6816725" y="5756275"/>
            <a:ext cx="41275" cy="11113"/>
          </a:xfrm>
          <a:custGeom>
            <a:avLst/>
            <a:gdLst>
              <a:gd name="T0" fmla="*/ 0 w 80"/>
              <a:gd name="T1" fmla="*/ 2147483646 h 21"/>
              <a:gd name="T2" fmla="*/ 2147483646 w 80"/>
              <a:gd name="T3" fmla="*/ 2147483646 h 21"/>
              <a:gd name="T4" fmla="*/ 2147483646 w 80"/>
              <a:gd name="T5" fmla="*/ 2147483646 h 21"/>
              <a:gd name="T6" fmla="*/ 2147483646 w 80"/>
              <a:gd name="T7" fmla="*/ 0 h 2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" h="21">
                <a:moveTo>
                  <a:pt x="0" y="21"/>
                </a:moveTo>
                <a:lnTo>
                  <a:pt x="24" y="10"/>
                </a:lnTo>
                <a:lnTo>
                  <a:pt x="52" y="1"/>
                </a:lnTo>
                <a:lnTo>
                  <a:pt x="8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39" name="Freeform 1098"/>
          <p:cNvSpPr>
            <a:spLocks/>
          </p:cNvSpPr>
          <p:nvPr/>
        </p:nvSpPr>
        <p:spPr bwMode="auto">
          <a:xfrm>
            <a:off x="6784975" y="5767388"/>
            <a:ext cx="31750" cy="53975"/>
          </a:xfrm>
          <a:custGeom>
            <a:avLst/>
            <a:gdLst>
              <a:gd name="T0" fmla="*/ 2147483646 w 60"/>
              <a:gd name="T1" fmla="*/ 0 h 102"/>
              <a:gd name="T2" fmla="*/ 2147483646 w 60"/>
              <a:gd name="T3" fmla="*/ 2147483646 h 102"/>
              <a:gd name="T4" fmla="*/ 2147483646 w 60"/>
              <a:gd name="T5" fmla="*/ 2147483646 h 102"/>
              <a:gd name="T6" fmla="*/ 2147483646 w 60"/>
              <a:gd name="T7" fmla="*/ 2147483646 h 102"/>
              <a:gd name="T8" fmla="*/ 2147483646 w 60"/>
              <a:gd name="T9" fmla="*/ 2147483646 h 102"/>
              <a:gd name="T10" fmla="*/ 0 w 60"/>
              <a:gd name="T11" fmla="*/ 2147483646 h 10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0" h="102">
                <a:moveTo>
                  <a:pt x="60" y="0"/>
                </a:moveTo>
                <a:lnTo>
                  <a:pt x="39" y="15"/>
                </a:lnTo>
                <a:lnTo>
                  <a:pt x="22" y="33"/>
                </a:lnTo>
                <a:lnTo>
                  <a:pt x="9" y="56"/>
                </a:lnTo>
                <a:lnTo>
                  <a:pt x="1" y="78"/>
                </a:lnTo>
                <a:lnTo>
                  <a:pt x="0" y="10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40" name="Freeform 1099"/>
          <p:cNvSpPr>
            <a:spLocks/>
          </p:cNvSpPr>
          <p:nvPr/>
        </p:nvSpPr>
        <p:spPr bwMode="auto">
          <a:xfrm>
            <a:off x="6919913" y="5756275"/>
            <a:ext cx="74612" cy="58738"/>
          </a:xfrm>
          <a:custGeom>
            <a:avLst/>
            <a:gdLst>
              <a:gd name="T0" fmla="*/ 2147483646 w 140"/>
              <a:gd name="T1" fmla="*/ 2147483646 h 111"/>
              <a:gd name="T2" fmla="*/ 2147483646 w 140"/>
              <a:gd name="T3" fmla="*/ 2147483646 h 111"/>
              <a:gd name="T4" fmla="*/ 2147483646 w 140"/>
              <a:gd name="T5" fmla="*/ 2147483646 h 111"/>
              <a:gd name="T6" fmla="*/ 2147483646 w 140"/>
              <a:gd name="T7" fmla="*/ 2147483646 h 111"/>
              <a:gd name="T8" fmla="*/ 2147483646 w 140"/>
              <a:gd name="T9" fmla="*/ 2147483646 h 111"/>
              <a:gd name="T10" fmla="*/ 2147483646 w 140"/>
              <a:gd name="T11" fmla="*/ 2147483646 h 111"/>
              <a:gd name="T12" fmla="*/ 2147483646 w 140"/>
              <a:gd name="T13" fmla="*/ 2147483646 h 111"/>
              <a:gd name="T14" fmla="*/ 2147483646 w 140"/>
              <a:gd name="T15" fmla="*/ 2147483646 h 111"/>
              <a:gd name="T16" fmla="*/ 0 w 140"/>
              <a:gd name="T17" fmla="*/ 0 h 11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40" h="111">
                <a:moveTo>
                  <a:pt x="140" y="111"/>
                </a:moveTo>
                <a:lnTo>
                  <a:pt x="136" y="88"/>
                </a:lnTo>
                <a:lnTo>
                  <a:pt x="125" y="67"/>
                </a:lnTo>
                <a:lnTo>
                  <a:pt x="113" y="48"/>
                </a:lnTo>
                <a:lnTo>
                  <a:pt x="95" y="32"/>
                </a:lnTo>
                <a:lnTo>
                  <a:pt x="74" y="19"/>
                </a:lnTo>
                <a:lnTo>
                  <a:pt x="51" y="9"/>
                </a:lnTo>
                <a:lnTo>
                  <a:pt x="27" y="1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41" name="Line 1100"/>
          <p:cNvSpPr>
            <a:spLocks noChangeShapeType="1"/>
          </p:cNvSpPr>
          <p:nvPr/>
        </p:nvSpPr>
        <p:spPr bwMode="auto">
          <a:xfrm>
            <a:off x="6854825" y="5718175"/>
            <a:ext cx="136525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42" name="Line 1101"/>
          <p:cNvSpPr>
            <a:spLocks noChangeShapeType="1"/>
          </p:cNvSpPr>
          <p:nvPr/>
        </p:nvSpPr>
        <p:spPr bwMode="auto">
          <a:xfrm flipH="1">
            <a:off x="6853238" y="5699125"/>
            <a:ext cx="138112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43" name="Freeform 1102"/>
          <p:cNvSpPr>
            <a:spLocks/>
          </p:cNvSpPr>
          <p:nvPr/>
        </p:nvSpPr>
        <p:spPr bwMode="auto">
          <a:xfrm>
            <a:off x="6716713" y="5634038"/>
            <a:ext cx="136525" cy="57150"/>
          </a:xfrm>
          <a:custGeom>
            <a:avLst/>
            <a:gdLst>
              <a:gd name="T0" fmla="*/ 2147483646 w 256"/>
              <a:gd name="T1" fmla="*/ 2147483646 h 110"/>
              <a:gd name="T2" fmla="*/ 2147483646 w 256"/>
              <a:gd name="T3" fmla="*/ 2147483646 h 110"/>
              <a:gd name="T4" fmla="*/ 2147483646 w 256"/>
              <a:gd name="T5" fmla="*/ 2147483646 h 110"/>
              <a:gd name="T6" fmla="*/ 2147483646 w 256"/>
              <a:gd name="T7" fmla="*/ 2147483646 h 110"/>
              <a:gd name="T8" fmla="*/ 2147483646 w 256"/>
              <a:gd name="T9" fmla="*/ 2147483646 h 110"/>
              <a:gd name="T10" fmla="*/ 2147483646 w 256"/>
              <a:gd name="T11" fmla="*/ 2147483646 h 110"/>
              <a:gd name="T12" fmla="*/ 2147483646 w 256"/>
              <a:gd name="T13" fmla="*/ 2147483646 h 110"/>
              <a:gd name="T14" fmla="*/ 2147483646 w 256"/>
              <a:gd name="T15" fmla="*/ 2147483646 h 110"/>
              <a:gd name="T16" fmla="*/ 2147483646 w 256"/>
              <a:gd name="T17" fmla="*/ 0 h 110"/>
              <a:gd name="T18" fmla="*/ 0 w 256"/>
              <a:gd name="T19" fmla="*/ 0 h 11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56" h="110">
                <a:moveTo>
                  <a:pt x="256" y="110"/>
                </a:moveTo>
                <a:lnTo>
                  <a:pt x="252" y="88"/>
                </a:lnTo>
                <a:lnTo>
                  <a:pt x="241" y="67"/>
                </a:lnTo>
                <a:lnTo>
                  <a:pt x="229" y="48"/>
                </a:lnTo>
                <a:lnTo>
                  <a:pt x="211" y="32"/>
                </a:lnTo>
                <a:lnTo>
                  <a:pt x="190" y="19"/>
                </a:lnTo>
                <a:lnTo>
                  <a:pt x="168" y="8"/>
                </a:lnTo>
                <a:lnTo>
                  <a:pt x="143" y="1"/>
                </a:lnTo>
                <a:lnTo>
                  <a:pt x="116" y="0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44" name="Freeform 1103"/>
          <p:cNvSpPr>
            <a:spLocks/>
          </p:cNvSpPr>
          <p:nvPr/>
        </p:nvSpPr>
        <p:spPr bwMode="auto">
          <a:xfrm>
            <a:off x="6719888" y="5703888"/>
            <a:ext cx="57150" cy="49212"/>
          </a:xfrm>
          <a:custGeom>
            <a:avLst/>
            <a:gdLst>
              <a:gd name="T0" fmla="*/ 2147483646 w 107"/>
              <a:gd name="T1" fmla="*/ 2147483646 h 93"/>
              <a:gd name="T2" fmla="*/ 2147483646 w 107"/>
              <a:gd name="T3" fmla="*/ 2147483646 h 93"/>
              <a:gd name="T4" fmla="*/ 2147483646 w 107"/>
              <a:gd name="T5" fmla="*/ 2147483646 h 93"/>
              <a:gd name="T6" fmla="*/ 2147483646 w 107"/>
              <a:gd name="T7" fmla="*/ 2147483646 h 93"/>
              <a:gd name="T8" fmla="*/ 2147483646 w 107"/>
              <a:gd name="T9" fmla="*/ 2147483646 h 93"/>
              <a:gd name="T10" fmla="*/ 2147483646 w 107"/>
              <a:gd name="T11" fmla="*/ 2147483646 h 93"/>
              <a:gd name="T12" fmla="*/ 2147483646 w 107"/>
              <a:gd name="T13" fmla="*/ 2147483646 h 93"/>
              <a:gd name="T14" fmla="*/ 2147483646 w 107"/>
              <a:gd name="T15" fmla="*/ 2147483646 h 93"/>
              <a:gd name="T16" fmla="*/ 2147483646 w 107"/>
              <a:gd name="T17" fmla="*/ 2147483646 h 93"/>
              <a:gd name="T18" fmla="*/ 2147483646 w 107"/>
              <a:gd name="T19" fmla="*/ 2147483646 h 93"/>
              <a:gd name="T20" fmla="*/ 2147483646 w 107"/>
              <a:gd name="T21" fmla="*/ 2147483646 h 93"/>
              <a:gd name="T22" fmla="*/ 2147483646 w 107"/>
              <a:gd name="T23" fmla="*/ 2147483646 h 93"/>
              <a:gd name="T24" fmla="*/ 2147483646 w 107"/>
              <a:gd name="T25" fmla="*/ 2147483646 h 93"/>
              <a:gd name="T26" fmla="*/ 2147483646 w 107"/>
              <a:gd name="T27" fmla="*/ 2147483646 h 93"/>
              <a:gd name="T28" fmla="*/ 2147483646 w 107"/>
              <a:gd name="T29" fmla="*/ 2147483646 h 93"/>
              <a:gd name="T30" fmla="*/ 2147483646 w 107"/>
              <a:gd name="T31" fmla="*/ 2147483646 h 93"/>
              <a:gd name="T32" fmla="*/ 2147483646 w 107"/>
              <a:gd name="T33" fmla="*/ 2147483646 h 93"/>
              <a:gd name="T34" fmla="*/ 2147483646 w 107"/>
              <a:gd name="T35" fmla="*/ 2147483646 h 93"/>
              <a:gd name="T36" fmla="*/ 2147483646 w 107"/>
              <a:gd name="T37" fmla="*/ 2147483646 h 93"/>
              <a:gd name="T38" fmla="*/ 2147483646 w 107"/>
              <a:gd name="T39" fmla="*/ 2147483646 h 93"/>
              <a:gd name="T40" fmla="*/ 2147483646 w 107"/>
              <a:gd name="T41" fmla="*/ 2147483646 h 93"/>
              <a:gd name="T42" fmla="*/ 2147483646 w 107"/>
              <a:gd name="T43" fmla="*/ 2147483646 h 93"/>
              <a:gd name="T44" fmla="*/ 2147483646 w 107"/>
              <a:gd name="T45" fmla="*/ 2147483646 h 93"/>
              <a:gd name="T46" fmla="*/ 2147483646 w 107"/>
              <a:gd name="T47" fmla="*/ 2147483646 h 93"/>
              <a:gd name="T48" fmla="*/ 2147483646 w 107"/>
              <a:gd name="T49" fmla="*/ 2147483646 h 93"/>
              <a:gd name="T50" fmla="*/ 2147483646 w 107"/>
              <a:gd name="T51" fmla="*/ 2147483646 h 93"/>
              <a:gd name="T52" fmla="*/ 2147483646 w 107"/>
              <a:gd name="T53" fmla="*/ 2147483646 h 93"/>
              <a:gd name="T54" fmla="*/ 2147483646 w 107"/>
              <a:gd name="T55" fmla="*/ 0 h 93"/>
              <a:gd name="T56" fmla="*/ 2147483646 w 107"/>
              <a:gd name="T57" fmla="*/ 2147483646 h 93"/>
              <a:gd name="T58" fmla="*/ 2147483646 w 107"/>
              <a:gd name="T59" fmla="*/ 2147483646 h 93"/>
              <a:gd name="T60" fmla="*/ 2147483646 w 107"/>
              <a:gd name="T61" fmla="*/ 2147483646 h 93"/>
              <a:gd name="T62" fmla="*/ 2147483646 w 107"/>
              <a:gd name="T63" fmla="*/ 2147483646 h 93"/>
              <a:gd name="T64" fmla="*/ 0 w 107"/>
              <a:gd name="T65" fmla="*/ 2147483646 h 93"/>
              <a:gd name="T66" fmla="*/ 2147483646 w 107"/>
              <a:gd name="T67" fmla="*/ 2147483646 h 93"/>
              <a:gd name="T68" fmla="*/ 2147483646 w 107"/>
              <a:gd name="T69" fmla="*/ 2147483646 h 93"/>
              <a:gd name="T70" fmla="*/ 2147483646 w 107"/>
              <a:gd name="T71" fmla="*/ 2147483646 h 93"/>
              <a:gd name="T72" fmla="*/ 2147483646 w 107"/>
              <a:gd name="T73" fmla="*/ 2147483646 h 93"/>
              <a:gd name="T74" fmla="*/ 2147483646 w 107"/>
              <a:gd name="T75" fmla="*/ 2147483646 h 9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7" h="93">
                <a:moveTo>
                  <a:pt x="55" y="79"/>
                </a:moveTo>
                <a:lnTo>
                  <a:pt x="71" y="76"/>
                </a:lnTo>
                <a:lnTo>
                  <a:pt x="83" y="69"/>
                </a:lnTo>
                <a:lnTo>
                  <a:pt x="91" y="59"/>
                </a:lnTo>
                <a:lnTo>
                  <a:pt x="93" y="45"/>
                </a:lnTo>
                <a:lnTo>
                  <a:pt x="91" y="33"/>
                </a:lnTo>
                <a:lnTo>
                  <a:pt x="83" y="21"/>
                </a:lnTo>
                <a:lnTo>
                  <a:pt x="71" y="13"/>
                </a:lnTo>
                <a:lnTo>
                  <a:pt x="55" y="10"/>
                </a:lnTo>
                <a:lnTo>
                  <a:pt x="37" y="13"/>
                </a:lnTo>
                <a:lnTo>
                  <a:pt x="25" y="21"/>
                </a:lnTo>
                <a:lnTo>
                  <a:pt x="18" y="33"/>
                </a:lnTo>
                <a:lnTo>
                  <a:pt x="13" y="45"/>
                </a:lnTo>
                <a:lnTo>
                  <a:pt x="18" y="59"/>
                </a:lnTo>
                <a:lnTo>
                  <a:pt x="25" y="69"/>
                </a:lnTo>
                <a:lnTo>
                  <a:pt x="37" y="76"/>
                </a:lnTo>
                <a:lnTo>
                  <a:pt x="55" y="79"/>
                </a:lnTo>
                <a:lnTo>
                  <a:pt x="55" y="93"/>
                </a:lnTo>
                <a:lnTo>
                  <a:pt x="71" y="91"/>
                </a:lnTo>
                <a:lnTo>
                  <a:pt x="86" y="84"/>
                </a:lnTo>
                <a:lnTo>
                  <a:pt x="97" y="73"/>
                </a:lnTo>
                <a:lnTo>
                  <a:pt x="105" y="61"/>
                </a:lnTo>
                <a:lnTo>
                  <a:pt x="107" y="47"/>
                </a:lnTo>
                <a:lnTo>
                  <a:pt x="105" y="33"/>
                </a:lnTo>
                <a:lnTo>
                  <a:pt x="97" y="20"/>
                </a:lnTo>
                <a:lnTo>
                  <a:pt x="86" y="10"/>
                </a:lnTo>
                <a:lnTo>
                  <a:pt x="71" y="2"/>
                </a:lnTo>
                <a:lnTo>
                  <a:pt x="55" y="0"/>
                </a:lnTo>
                <a:lnTo>
                  <a:pt x="37" y="2"/>
                </a:lnTo>
                <a:lnTo>
                  <a:pt x="22" y="10"/>
                </a:lnTo>
                <a:lnTo>
                  <a:pt x="10" y="20"/>
                </a:lnTo>
                <a:lnTo>
                  <a:pt x="4" y="33"/>
                </a:lnTo>
                <a:lnTo>
                  <a:pt x="0" y="47"/>
                </a:lnTo>
                <a:lnTo>
                  <a:pt x="4" y="61"/>
                </a:lnTo>
                <a:lnTo>
                  <a:pt x="10" y="73"/>
                </a:lnTo>
                <a:lnTo>
                  <a:pt x="22" y="84"/>
                </a:lnTo>
                <a:lnTo>
                  <a:pt x="37" y="91"/>
                </a:lnTo>
                <a:lnTo>
                  <a:pt x="55" y="9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45" name="Freeform 1104"/>
          <p:cNvSpPr>
            <a:spLocks/>
          </p:cNvSpPr>
          <p:nvPr/>
        </p:nvSpPr>
        <p:spPr bwMode="auto">
          <a:xfrm>
            <a:off x="6853238" y="5691188"/>
            <a:ext cx="4762" cy="65087"/>
          </a:xfrm>
          <a:custGeom>
            <a:avLst/>
            <a:gdLst>
              <a:gd name="T0" fmla="*/ 2147483646 w 11"/>
              <a:gd name="T1" fmla="*/ 2147483646 h 121"/>
              <a:gd name="T2" fmla="*/ 2147483646 w 11"/>
              <a:gd name="T3" fmla="*/ 2147483646 h 121"/>
              <a:gd name="T4" fmla="*/ 2147483646 w 11"/>
              <a:gd name="T5" fmla="*/ 2147483646 h 121"/>
              <a:gd name="T6" fmla="*/ 0 w 11"/>
              <a:gd name="T7" fmla="*/ 0 h 12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" h="121">
                <a:moveTo>
                  <a:pt x="11" y="121"/>
                </a:moveTo>
                <a:lnTo>
                  <a:pt x="7" y="72"/>
                </a:lnTo>
                <a:lnTo>
                  <a:pt x="1" y="15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46" name="Line 1105"/>
          <p:cNvSpPr>
            <a:spLocks noChangeShapeType="1"/>
          </p:cNvSpPr>
          <p:nvPr/>
        </p:nvSpPr>
        <p:spPr bwMode="auto">
          <a:xfrm>
            <a:off x="6858000" y="5756275"/>
            <a:ext cx="61913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47" name="Freeform 1106"/>
          <p:cNvSpPr>
            <a:spLocks/>
          </p:cNvSpPr>
          <p:nvPr/>
        </p:nvSpPr>
        <p:spPr bwMode="auto">
          <a:xfrm>
            <a:off x="6991350" y="5694363"/>
            <a:ext cx="19050" cy="30162"/>
          </a:xfrm>
          <a:custGeom>
            <a:avLst/>
            <a:gdLst>
              <a:gd name="T0" fmla="*/ 0 w 34"/>
              <a:gd name="T1" fmla="*/ 2147483646 h 56"/>
              <a:gd name="T2" fmla="*/ 0 w 34"/>
              <a:gd name="T3" fmla="*/ 2147483646 h 56"/>
              <a:gd name="T4" fmla="*/ 2147483646 w 34"/>
              <a:gd name="T5" fmla="*/ 0 h 56"/>
              <a:gd name="T6" fmla="*/ 2147483646 w 34"/>
              <a:gd name="T7" fmla="*/ 2147483646 h 56"/>
              <a:gd name="T8" fmla="*/ 0 w 34"/>
              <a:gd name="T9" fmla="*/ 2147483646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4" h="56">
                <a:moveTo>
                  <a:pt x="0" y="44"/>
                </a:moveTo>
                <a:lnTo>
                  <a:pt x="0" y="10"/>
                </a:lnTo>
                <a:lnTo>
                  <a:pt x="34" y="0"/>
                </a:lnTo>
                <a:lnTo>
                  <a:pt x="34" y="56"/>
                </a:lnTo>
                <a:lnTo>
                  <a:pt x="0" y="44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48" name="Line 1107"/>
          <p:cNvSpPr>
            <a:spLocks noChangeShapeType="1"/>
          </p:cNvSpPr>
          <p:nvPr/>
        </p:nvSpPr>
        <p:spPr bwMode="auto">
          <a:xfrm flipH="1">
            <a:off x="6784975" y="5919788"/>
            <a:ext cx="215900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49" name="Line 1108"/>
          <p:cNvSpPr>
            <a:spLocks noChangeShapeType="1"/>
          </p:cNvSpPr>
          <p:nvPr/>
        </p:nvSpPr>
        <p:spPr bwMode="auto">
          <a:xfrm>
            <a:off x="6784975" y="5927725"/>
            <a:ext cx="217488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50" name="Freeform 1109"/>
          <p:cNvSpPr>
            <a:spLocks/>
          </p:cNvSpPr>
          <p:nvPr/>
        </p:nvSpPr>
        <p:spPr bwMode="auto">
          <a:xfrm>
            <a:off x="6861175" y="5826125"/>
            <a:ext cx="55563" cy="49213"/>
          </a:xfrm>
          <a:custGeom>
            <a:avLst/>
            <a:gdLst>
              <a:gd name="T0" fmla="*/ 2147483646 w 107"/>
              <a:gd name="T1" fmla="*/ 2147483646 h 93"/>
              <a:gd name="T2" fmla="*/ 2147483646 w 107"/>
              <a:gd name="T3" fmla="*/ 2147483646 h 93"/>
              <a:gd name="T4" fmla="*/ 2147483646 w 107"/>
              <a:gd name="T5" fmla="*/ 2147483646 h 93"/>
              <a:gd name="T6" fmla="*/ 2147483646 w 107"/>
              <a:gd name="T7" fmla="*/ 2147483646 h 93"/>
              <a:gd name="T8" fmla="*/ 2147483646 w 107"/>
              <a:gd name="T9" fmla="*/ 2147483646 h 93"/>
              <a:gd name="T10" fmla="*/ 2147483646 w 107"/>
              <a:gd name="T11" fmla="*/ 2147483646 h 93"/>
              <a:gd name="T12" fmla="*/ 2147483646 w 107"/>
              <a:gd name="T13" fmla="*/ 2147483646 h 93"/>
              <a:gd name="T14" fmla="*/ 2147483646 w 107"/>
              <a:gd name="T15" fmla="*/ 2147483646 h 93"/>
              <a:gd name="T16" fmla="*/ 2147483646 w 107"/>
              <a:gd name="T17" fmla="*/ 0 h 93"/>
              <a:gd name="T18" fmla="*/ 2147483646 w 107"/>
              <a:gd name="T19" fmla="*/ 2147483646 h 93"/>
              <a:gd name="T20" fmla="*/ 2147483646 w 107"/>
              <a:gd name="T21" fmla="*/ 2147483646 h 93"/>
              <a:gd name="T22" fmla="*/ 2147483646 w 107"/>
              <a:gd name="T23" fmla="*/ 2147483646 h 93"/>
              <a:gd name="T24" fmla="*/ 2147483646 w 107"/>
              <a:gd name="T25" fmla="*/ 2147483646 h 93"/>
              <a:gd name="T26" fmla="*/ 0 w 107"/>
              <a:gd name="T27" fmla="*/ 2147483646 h 93"/>
              <a:gd name="T28" fmla="*/ 2147483646 w 107"/>
              <a:gd name="T29" fmla="*/ 2147483646 h 93"/>
              <a:gd name="T30" fmla="*/ 2147483646 w 107"/>
              <a:gd name="T31" fmla="*/ 2147483646 h 93"/>
              <a:gd name="T32" fmla="*/ 2147483646 w 107"/>
              <a:gd name="T33" fmla="*/ 2147483646 h 93"/>
              <a:gd name="T34" fmla="*/ 2147483646 w 107"/>
              <a:gd name="T35" fmla="*/ 2147483646 h 93"/>
              <a:gd name="T36" fmla="*/ 2147483646 w 107"/>
              <a:gd name="T37" fmla="*/ 2147483646 h 93"/>
              <a:gd name="T38" fmla="*/ 2147483646 w 107"/>
              <a:gd name="T39" fmla="*/ 2147483646 h 93"/>
              <a:gd name="T40" fmla="*/ 2147483646 w 107"/>
              <a:gd name="T41" fmla="*/ 2147483646 h 9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7" h="93">
                <a:moveTo>
                  <a:pt x="87" y="84"/>
                </a:moveTo>
                <a:lnTo>
                  <a:pt x="98" y="73"/>
                </a:lnTo>
                <a:lnTo>
                  <a:pt x="106" y="61"/>
                </a:lnTo>
                <a:lnTo>
                  <a:pt x="107" y="46"/>
                </a:lnTo>
                <a:lnTo>
                  <a:pt x="106" y="32"/>
                </a:lnTo>
                <a:lnTo>
                  <a:pt x="98" y="19"/>
                </a:lnTo>
                <a:lnTo>
                  <a:pt x="87" y="9"/>
                </a:lnTo>
                <a:lnTo>
                  <a:pt x="71" y="3"/>
                </a:lnTo>
                <a:lnTo>
                  <a:pt x="55" y="0"/>
                </a:lnTo>
                <a:lnTo>
                  <a:pt x="38" y="3"/>
                </a:lnTo>
                <a:lnTo>
                  <a:pt x="23" y="9"/>
                </a:lnTo>
                <a:lnTo>
                  <a:pt x="11" y="19"/>
                </a:lnTo>
                <a:lnTo>
                  <a:pt x="5" y="32"/>
                </a:lnTo>
                <a:lnTo>
                  <a:pt x="0" y="46"/>
                </a:lnTo>
                <a:lnTo>
                  <a:pt x="5" y="61"/>
                </a:lnTo>
                <a:lnTo>
                  <a:pt x="11" y="73"/>
                </a:lnTo>
                <a:lnTo>
                  <a:pt x="23" y="84"/>
                </a:lnTo>
                <a:lnTo>
                  <a:pt x="38" y="90"/>
                </a:lnTo>
                <a:lnTo>
                  <a:pt x="55" y="93"/>
                </a:lnTo>
                <a:lnTo>
                  <a:pt x="71" y="90"/>
                </a:lnTo>
                <a:lnTo>
                  <a:pt x="87" y="84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51" name="Freeform 1110"/>
          <p:cNvSpPr>
            <a:spLocks/>
          </p:cNvSpPr>
          <p:nvPr/>
        </p:nvSpPr>
        <p:spPr bwMode="auto">
          <a:xfrm>
            <a:off x="6889750" y="5864225"/>
            <a:ext cx="14288" cy="4763"/>
          </a:xfrm>
          <a:custGeom>
            <a:avLst/>
            <a:gdLst>
              <a:gd name="T0" fmla="*/ 2147483646 w 26"/>
              <a:gd name="T1" fmla="*/ 0 h 9"/>
              <a:gd name="T2" fmla="*/ 2147483646 w 26"/>
              <a:gd name="T3" fmla="*/ 2147483646 h 9"/>
              <a:gd name="T4" fmla="*/ 0 w 26"/>
              <a:gd name="T5" fmla="*/ 2147483646 h 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" h="9">
                <a:moveTo>
                  <a:pt x="26" y="0"/>
                </a:moveTo>
                <a:lnTo>
                  <a:pt x="14" y="6"/>
                </a:lnTo>
                <a:lnTo>
                  <a:pt x="0" y="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52" name="Freeform 1111"/>
          <p:cNvSpPr>
            <a:spLocks/>
          </p:cNvSpPr>
          <p:nvPr/>
        </p:nvSpPr>
        <p:spPr bwMode="auto">
          <a:xfrm>
            <a:off x="6867525" y="5830888"/>
            <a:ext cx="42863" cy="38100"/>
          </a:xfrm>
          <a:custGeom>
            <a:avLst/>
            <a:gdLst>
              <a:gd name="T0" fmla="*/ 2147483646 w 80"/>
              <a:gd name="T1" fmla="*/ 2147483646 h 70"/>
              <a:gd name="T2" fmla="*/ 2147483646 w 80"/>
              <a:gd name="T3" fmla="*/ 2147483646 h 70"/>
              <a:gd name="T4" fmla="*/ 2147483646 w 80"/>
              <a:gd name="T5" fmla="*/ 2147483646 h 70"/>
              <a:gd name="T6" fmla="*/ 2147483646 w 80"/>
              <a:gd name="T7" fmla="*/ 2147483646 h 70"/>
              <a:gd name="T8" fmla="*/ 2147483646 w 80"/>
              <a:gd name="T9" fmla="*/ 2147483646 h 70"/>
              <a:gd name="T10" fmla="*/ 2147483646 w 80"/>
              <a:gd name="T11" fmla="*/ 2147483646 h 70"/>
              <a:gd name="T12" fmla="*/ 2147483646 w 80"/>
              <a:gd name="T13" fmla="*/ 0 h 70"/>
              <a:gd name="T14" fmla="*/ 2147483646 w 80"/>
              <a:gd name="T15" fmla="*/ 2147483646 h 70"/>
              <a:gd name="T16" fmla="*/ 2147483646 w 80"/>
              <a:gd name="T17" fmla="*/ 2147483646 h 70"/>
              <a:gd name="T18" fmla="*/ 2147483646 w 80"/>
              <a:gd name="T19" fmla="*/ 2147483646 h 70"/>
              <a:gd name="T20" fmla="*/ 0 w 80"/>
              <a:gd name="T21" fmla="*/ 2147483646 h 70"/>
              <a:gd name="T22" fmla="*/ 2147483646 w 80"/>
              <a:gd name="T23" fmla="*/ 2147483646 h 70"/>
              <a:gd name="T24" fmla="*/ 2147483646 w 80"/>
              <a:gd name="T25" fmla="*/ 2147483646 h 70"/>
              <a:gd name="T26" fmla="*/ 2147483646 w 80"/>
              <a:gd name="T27" fmla="*/ 2147483646 h 70"/>
              <a:gd name="T28" fmla="*/ 2147483646 w 80"/>
              <a:gd name="T29" fmla="*/ 2147483646 h 7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0" h="70">
                <a:moveTo>
                  <a:pt x="67" y="61"/>
                </a:moveTo>
                <a:lnTo>
                  <a:pt x="78" y="50"/>
                </a:lnTo>
                <a:lnTo>
                  <a:pt x="80" y="36"/>
                </a:lnTo>
                <a:lnTo>
                  <a:pt x="78" y="23"/>
                </a:lnTo>
                <a:lnTo>
                  <a:pt x="67" y="10"/>
                </a:lnTo>
                <a:lnTo>
                  <a:pt x="55" y="4"/>
                </a:lnTo>
                <a:lnTo>
                  <a:pt x="41" y="0"/>
                </a:lnTo>
                <a:lnTo>
                  <a:pt x="24" y="4"/>
                </a:lnTo>
                <a:lnTo>
                  <a:pt x="12" y="10"/>
                </a:lnTo>
                <a:lnTo>
                  <a:pt x="5" y="23"/>
                </a:lnTo>
                <a:lnTo>
                  <a:pt x="0" y="36"/>
                </a:lnTo>
                <a:lnTo>
                  <a:pt x="5" y="50"/>
                </a:lnTo>
                <a:lnTo>
                  <a:pt x="12" y="61"/>
                </a:lnTo>
                <a:lnTo>
                  <a:pt x="24" y="67"/>
                </a:lnTo>
                <a:lnTo>
                  <a:pt x="41" y="7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53" name="Freeform 1112"/>
          <p:cNvSpPr>
            <a:spLocks/>
          </p:cNvSpPr>
          <p:nvPr/>
        </p:nvSpPr>
        <p:spPr bwMode="auto">
          <a:xfrm>
            <a:off x="6770688" y="5821363"/>
            <a:ext cx="14287" cy="49212"/>
          </a:xfrm>
          <a:custGeom>
            <a:avLst/>
            <a:gdLst>
              <a:gd name="T0" fmla="*/ 0 w 25"/>
              <a:gd name="T1" fmla="*/ 2147483646 h 93"/>
              <a:gd name="T2" fmla="*/ 0 w 25"/>
              <a:gd name="T3" fmla="*/ 2147483646 h 93"/>
              <a:gd name="T4" fmla="*/ 2147483646 w 25"/>
              <a:gd name="T5" fmla="*/ 2147483646 h 93"/>
              <a:gd name="T6" fmla="*/ 2147483646 w 25"/>
              <a:gd name="T7" fmla="*/ 0 h 9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5" h="93">
                <a:moveTo>
                  <a:pt x="0" y="93"/>
                </a:moveTo>
                <a:lnTo>
                  <a:pt x="0" y="22"/>
                </a:lnTo>
                <a:lnTo>
                  <a:pt x="25" y="22"/>
                </a:lnTo>
                <a:lnTo>
                  <a:pt x="25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54" name="Line 1113"/>
          <p:cNvSpPr>
            <a:spLocks noChangeShapeType="1"/>
          </p:cNvSpPr>
          <p:nvPr/>
        </p:nvSpPr>
        <p:spPr bwMode="auto">
          <a:xfrm flipH="1" flipV="1">
            <a:off x="6770688" y="5870575"/>
            <a:ext cx="14287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55" name="Freeform 1114"/>
          <p:cNvSpPr>
            <a:spLocks/>
          </p:cNvSpPr>
          <p:nvPr/>
        </p:nvSpPr>
        <p:spPr bwMode="auto">
          <a:xfrm>
            <a:off x="6994525" y="5821363"/>
            <a:ext cx="138113" cy="30162"/>
          </a:xfrm>
          <a:custGeom>
            <a:avLst/>
            <a:gdLst>
              <a:gd name="T0" fmla="*/ 2147483646 w 261"/>
              <a:gd name="T1" fmla="*/ 2147483646 h 57"/>
              <a:gd name="T2" fmla="*/ 0 w 261"/>
              <a:gd name="T3" fmla="*/ 0 h 57"/>
              <a:gd name="T4" fmla="*/ 2147483646 w 261"/>
              <a:gd name="T5" fmla="*/ 0 h 5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1" h="57">
                <a:moveTo>
                  <a:pt x="5" y="57"/>
                </a:moveTo>
                <a:lnTo>
                  <a:pt x="0" y="0"/>
                </a:lnTo>
                <a:lnTo>
                  <a:pt x="261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56" name="Line 1115"/>
          <p:cNvSpPr>
            <a:spLocks noChangeShapeType="1"/>
          </p:cNvSpPr>
          <p:nvPr/>
        </p:nvSpPr>
        <p:spPr bwMode="auto">
          <a:xfrm>
            <a:off x="7132638" y="5840413"/>
            <a:ext cx="19050" cy="6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57" name="Line 1116"/>
          <p:cNvSpPr>
            <a:spLocks noChangeShapeType="1"/>
          </p:cNvSpPr>
          <p:nvPr/>
        </p:nvSpPr>
        <p:spPr bwMode="auto">
          <a:xfrm flipH="1">
            <a:off x="6996113" y="5840413"/>
            <a:ext cx="136525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58" name="Line 1117"/>
          <p:cNvSpPr>
            <a:spLocks noChangeShapeType="1"/>
          </p:cNvSpPr>
          <p:nvPr/>
        </p:nvSpPr>
        <p:spPr bwMode="auto">
          <a:xfrm flipH="1" flipV="1">
            <a:off x="6994525" y="5815013"/>
            <a:ext cx="1588" cy="6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59" name="Line 1118"/>
          <p:cNvSpPr>
            <a:spLocks noChangeShapeType="1"/>
          </p:cNvSpPr>
          <p:nvPr/>
        </p:nvSpPr>
        <p:spPr bwMode="auto">
          <a:xfrm flipV="1">
            <a:off x="7132638" y="5815013"/>
            <a:ext cx="19050" cy="6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60" name="Line 1119"/>
          <p:cNvSpPr>
            <a:spLocks noChangeShapeType="1"/>
          </p:cNvSpPr>
          <p:nvPr/>
        </p:nvSpPr>
        <p:spPr bwMode="auto">
          <a:xfrm>
            <a:off x="7132638" y="5821363"/>
            <a:ext cx="1587" cy="190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61" name="Freeform 1120"/>
          <p:cNvSpPr>
            <a:spLocks/>
          </p:cNvSpPr>
          <p:nvPr/>
        </p:nvSpPr>
        <p:spPr bwMode="auto">
          <a:xfrm>
            <a:off x="6767513" y="5935663"/>
            <a:ext cx="234950" cy="23812"/>
          </a:xfrm>
          <a:custGeom>
            <a:avLst/>
            <a:gdLst>
              <a:gd name="T0" fmla="*/ 2147483646 w 444"/>
              <a:gd name="T1" fmla="*/ 0 h 45"/>
              <a:gd name="T2" fmla="*/ 2147483646 w 444"/>
              <a:gd name="T3" fmla="*/ 0 h 45"/>
              <a:gd name="T4" fmla="*/ 0 w 444"/>
              <a:gd name="T5" fmla="*/ 2147483646 h 4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4" h="45">
                <a:moveTo>
                  <a:pt x="444" y="0"/>
                </a:moveTo>
                <a:lnTo>
                  <a:pt x="33" y="0"/>
                </a:lnTo>
                <a:lnTo>
                  <a:pt x="0" y="4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62" name="Freeform 1121"/>
          <p:cNvSpPr>
            <a:spLocks/>
          </p:cNvSpPr>
          <p:nvPr/>
        </p:nvSpPr>
        <p:spPr bwMode="auto">
          <a:xfrm>
            <a:off x="6767513" y="5935663"/>
            <a:ext cx="252412" cy="23812"/>
          </a:xfrm>
          <a:custGeom>
            <a:avLst/>
            <a:gdLst>
              <a:gd name="T0" fmla="*/ 0 w 478"/>
              <a:gd name="T1" fmla="*/ 2147483646 h 45"/>
              <a:gd name="T2" fmla="*/ 2147483646 w 478"/>
              <a:gd name="T3" fmla="*/ 2147483646 h 45"/>
              <a:gd name="T4" fmla="*/ 2147483646 w 478"/>
              <a:gd name="T5" fmla="*/ 0 h 4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78" h="45">
                <a:moveTo>
                  <a:pt x="0" y="45"/>
                </a:moveTo>
                <a:lnTo>
                  <a:pt x="478" y="45"/>
                </a:lnTo>
                <a:lnTo>
                  <a:pt x="444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63" name="Line 1122"/>
          <p:cNvSpPr>
            <a:spLocks noChangeShapeType="1"/>
          </p:cNvSpPr>
          <p:nvPr/>
        </p:nvSpPr>
        <p:spPr bwMode="auto">
          <a:xfrm flipH="1">
            <a:off x="5816600" y="6073775"/>
            <a:ext cx="252413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64" name="Line 1123"/>
          <p:cNvSpPr>
            <a:spLocks noChangeShapeType="1"/>
          </p:cNvSpPr>
          <p:nvPr/>
        </p:nvSpPr>
        <p:spPr bwMode="auto">
          <a:xfrm>
            <a:off x="5826125" y="6019800"/>
            <a:ext cx="15875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65" name="Freeform 1124"/>
          <p:cNvSpPr>
            <a:spLocks/>
          </p:cNvSpPr>
          <p:nvPr/>
        </p:nvSpPr>
        <p:spPr bwMode="auto">
          <a:xfrm>
            <a:off x="5813425" y="5927725"/>
            <a:ext cx="12700" cy="49213"/>
          </a:xfrm>
          <a:custGeom>
            <a:avLst/>
            <a:gdLst>
              <a:gd name="T0" fmla="*/ 2147483646 w 24"/>
              <a:gd name="T1" fmla="*/ 2147483646 h 93"/>
              <a:gd name="T2" fmla="*/ 0 w 24"/>
              <a:gd name="T3" fmla="*/ 2147483646 h 93"/>
              <a:gd name="T4" fmla="*/ 0 w 24"/>
              <a:gd name="T5" fmla="*/ 2147483646 h 93"/>
              <a:gd name="T6" fmla="*/ 2147483646 w 24"/>
              <a:gd name="T7" fmla="*/ 2147483646 h 93"/>
              <a:gd name="T8" fmla="*/ 2147483646 w 24"/>
              <a:gd name="T9" fmla="*/ 0 h 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" h="93">
                <a:moveTo>
                  <a:pt x="24" y="93"/>
                </a:moveTo>
                <a:lnTo>
                  <a:pt x="0" y="92"/>
                </a:lnTo>
                <a:lnTo>
                  <a:pt x="0" y="21"/>
                </a:lnTo>
                <a:lnTo>
                  <a:pt x="24" y="21"/>
                </a:lnTo>
                <a:lnTo>
                  <a:pt x="24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66" name="Freeform 1125"/>
          <p:cNvSpPr>
            <a:spLocks/>
          </p:cNvSpPr>
          <p:nvPr/>
        </p:nvSpPr>
        <p:spPr bwMode="auto">
          <a:xfrm>
            <a:off x="1958975" y="5005388"/>
            <a:ext cx="69850" cy="17462"/>
          </a:xfrm>
          <a:custGeom>
            <a:avLst/>
            <a:gdLst>
              <a:gd name="T0" fmla="*/ 2147483646 w 131"/>
              <a:gd name="T1" fmla="*/ 2147483646 h 33"/>
              <a:gd name="T2" fmla="*/ 2147483646 w 131"/>
              <a:gd name="T3" fmla="*/ 0 h 33"/>
              <a:gd name="T4" fmla="*/ 2147483646 w 131"/>
              <a:gd name="T5" fmla="*/ 2147483646 h 33"/>
              <a:gd name="T6" fmla="*/ 2147483646 w 131"/>
              <a:gd name="T7" fmla="*/ 2147483646 h 33"/>
              <a:gd name="T8" fmla="*/ 0 w 131"/>
              <a:gd name="T9" fmla="*/ 2147483646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1" h="33">
                <a:moveTo>
                  <a:pt x="131" y="3"/>
                </a:moveTo>
                <a:lnTo>
                  <a:pt x="131" y="0"/>
                </a:lnTo>
                <a:lnTo>
                  <a:pt x="82" y="33"/>
                </a:lnTo>
                <a:lnTo>
                  <a:pt x="78" y="33"/>
                </a:lnTo>
                <a:lnTo>
                  <a:pt x="0" y="2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67" name="Freeform 1126"/>
          <p:cNvSpPr>
            <a:spLocks/>
          </p:cNvSpPr>
          <p:nvPr/>
        </p:nvSpPr>
        <p:spPr bwMode="auto">
          <a:xfrm>
            <a:off x="1958975" y="4997450"/>
            <a:ext cx="69850" cy="26988"/>
          </a:xfrm>
          <a:custGeom>
            <a:avLst/>
            <a:gdLst>
              <a:gd name="T0" fmla="*/ 0 w 131"/>
              <a:gd name="T1" fmla="*/ 2147483646 h 52"/>
              <a:gd name="T2" fmla="*/ 0 w 131"/>
              <a:gd name="T3" fmla="*/ 2147483646 h 52"/>
              <a:gd name="T4" fmla="*/ 2147483646 w 131"/>
              <a:gd name="T5" fmla="*/ 2147483646 h 52"/>
              <a:gd name="T6" fmla="*/ 2147483646 w 131"/>
              <a:gd name="T7" fmla="*/ 0 h 52"/>
              <a:gd name="T8" fmla="*/ 2147483646 w 131"/>
              <a:gd name="T9" fmla="*/ 2147483646 h 52"/>
              <a:gd name="T10" fmla="*/ 2147483646 w 131"/>
              <a:gd name="T11" fmla="*/ 2147483646 h 52"/>
              <a:gd name="T12" fmla="*/ 2147483646 w 131"/>
              <a:gd name="T13" fmla="*/ 2147483646 h 52"/>
              <a:gd name="T14" fmla="*/ 2147483646 w 131"/>
              <a:gd name="T15" fmla="*/ 2147483646 h 52"/>
              <a:gd name="T16" fmla="*/ 2147483646 w 131"/>
              <a:gd name="T17" fmla="*/ 2147483646 h 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31" h="52">
                <a:moveTo>
                  <a:pt x="0" y="46"/>
                </a:moveTo>
                <a:lnTo>
                  <a:pt x="0" y="27"/>
                </a:lnTo>
                <a:lnTo>
                  <a:pt x="80" y="30"/>
                </a:lnTo>
                <a:lnTo>
                  <a:pt x="130" y="0"/>
                </a:lnTo>
                <a:lnTo>
                  <a:pt x="131" y="17"/>
                </a:lnTo>
                <a:lnTo>
                  <a:pt x="131" y="20"/>
                </a:lnTo>
                <a:lnTo>
                  <a:pt x="82" y="52"/>
                </a:lnTo>
                <a:lnTo>
                  <a:pt x="1" y="47"/>
                </a:lnTo>
                <a:lnTo>
                  <a:pt x="1" y="4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68" name="Freeform 1127"/>
          <p:cNvSpPr>
            <a:spLocks/>
          </p:cNvSpPr>
          <p:nvPr/>
        </p:nvSpPr>
        <p:spPr bwMode="auto">
          <a:xfrm>
            <a:off x="1958975" y="4992688"/>
            <a:ext cx="69850" cy="19050"/>
          </a:xfrm>
          <a:custGeom>
            <a:avLst/>
            <a:gdLst>
              <a:gd name="T0" fmla="*/ 0 w 130"/>
              <a:gd name="T1" fmla="*/ 2147483646 h 36"/>
              <a:gd name="T2" fmla="*/ 2147483646 w 130"/>
              <a:gd name="T3" fmla="*/ 2147483646 h 36"/>
              <a:gd name="T4" fmla="*/ 2147483646 w 130"/>
              <a:gd name="T5" fmla="*/ 0 h 36"/>
              <a:gd name="T6" fmla="*/ 2147483646 w 130"/>
              <a:gd name="T7" fmla="*/ 0 h 36"/>
              <a:gd name="T8" fmla="*/ 2147483646 w 130"/>
              <a:gd name="T9" fmla="*/ 2147483646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0" h="36">
                <a:moveTo>
                  <a:pt x="0" y="36"/>
                </a:moveTo>
                <a:lnTo>
                  <a:pt x="11" y="25"/>
                </a:lnTo>
                <a:lnTo>
                  <a:pt x="64" y="0"/>
                </a:lnTo>
                <a:lnTo>
                  <a:pt x="120" y="0"/>
                </a:lnTo>
                <a:lnTo>
                  <a:pt x="130" y="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69" name="Freeform 1128"/>
          <p:cNvSpPr>
            <a:spLocks/>
          </p:cNvSpPr>
          <p:nvPr/>
        </p:nvSpPr>
        <p:spPr bwMode="auto">
          <a:xfrm>
            <a:off x="1965325" y="4992688"/>
            <a:ext cx="57150" cy="12700"/>
          </a:xfrm>
          <a:custGeom>
            <a:avLst/>
            <a:gdLst>
              <a:gd name="T0" fmla="*/ 2147483646 w 109"/>
              <a:gd name="T1" fmla="*/ 0 h 26"/>
              <a:gd name="T2" fmla="*/ 2147483646 w 109"/>
              <a:gd name="T3" fmla="*/ 2147483646 h 26"/>
              <a:gd name="T4" fmla="*/ 0 w 109"/>
              <a:gd name="T5" fmla="*/ 2147483646 h 2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9" h="26">
                <a:moveTo>
                  <a:pt x="109" y="0"/>
                </a:moveTo>
                <a:lnTo>
                  <a:pt x="67" y="26"/>
                </a:lnTo>
                <a:lnTo>
                  <a:pt x="0" y="2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70" name="Freeform 1129"/>
          <p:cNvSpPr>
            <a:spLocks/>
          </p:cNvSpPr>
          <p:nvPr/>
        </p:nvSpPr>
        <p:spPr bwMode="auto">
          <a:xfrm>
            <a:off x="1935163" y="4935538"/>
            <a:ext cx="46037" cy="57150"/>
          </a:xfrm>
          <a:custGeom>
            <a:avLst/>
            <a:gdLst>
              <a:gd name="T0" fmla="*/ 2147483646 w 87"/>
              <a:gd name="T1" fmla="*/ 2147483646 h 108"/>
              <a:gd name="T2" fmla="*/ 2147483646 w 87"/>
              <a:gd name="T3" fmla="*/ 2147483646 h 108"/>
              <a:gd name="T4" fmla="*/ 2147483646 w 87"/>
              <a:gd name="T5" fmla="*/ 2147483646 h 108"/>
              <a:gd name="T6" fmla="*/ 2147483646 w 87"/>
              <a:gd name="T7" fmla="*/ 2147483646 h 108"/>
              <a:gd name="T8" fmla="*/ 2147483646 w 87"/>
              <a:gd name="T9" fmla="*/ 2147483646 h 108"/>
              <a:gd name="T10" fmla="*/ 0 w 87"/>
              <a:gd name="T11" fmla="*/ 0 h 10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7" h="108">
                <a:moveTo>
                  <a:pt x="27" y="108"/>
                </a:moveTo>
                <a:lnTo>
                  <a:pt x="27" y="93"/>
                </a:lnTo>
                <a:lnTo>
                  <a:pt x="19" y="100"/>
                </a:lnTo>
                <a:lnTo>
                  <a:pt x="87" y="46"/>
                </a:lnTo>
                <a:lnTo>
                  <a:pt x="87" y="4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71" name="Freeform 1130"/>
          <p:cNvSpPr>
            <a:spLocks/>
          </p:cNvSpPr>
          <p:nvPr/>
        </p:nvSpPr>
        <p:spPr bwMode="auto">
          <a:xfrm>
            <a:off x="1736725" y="4776788"/>
            <a:ext cx="244475" cy="152400"/>
          </a:xfrm>
          <a:custGeom>
            <a:avLst/>
            <a:gdLst>
              <a:gd name="T0" fmla="*/ 2147483646 w 462"/>
              <a:gd name="T1" fmla="*/ 2147483646 h 286"/>
              <a:gd name="T2" fmla="*/ 2147483646 w 462"/>
              <a:gd name="T3" fmla="*/ 2147483646 h 286"/>
              <a:gd name="T4" fmla="*/ 2147483646 w 462"/>
              <a:gd name="T5" fmla="*/ 2147483646 h 286"/>
              <a:gd name="T6" fmla="*/ 2147483646 w 462"/>
              <a:gd name="T7" fmla="*/ 2147483646 h 286"/>
              <a:gd name="T8" fmla="*/ 2147483646 w 462"/>
              <a:gd name="T9" fmla="*/ 2147483646 h 286"/>
              <a:gd name="T10" fmla="*/ 2147483646 w 462"/>
              <a:gd name="T11" fmla="*/ 2147483646 h 286"/>
              <a:gd name="T12" fmla="*/ 2147483646 w 462"/>
              <a:gd name="T13" fmla="*/ 0 h 286"/>
              <a:gd name="T14" fmla="*/ 2147483646 w 462"/>
              <a:gd name="T15" fmla="*/ 2147483646 h 286"/>
              <a:gd name="T16" fmla="*/ 0 w 462"/>
              <a:gd name="T17" fmla="*/ 2147483646 h 286"/>
              <a:gd name="T18" fmla="*/ 0 w 462"/>
              <a:gd name="T19" fmla="*/ 2147483646 h 286"/>
              <a:gd name="T20" fmla="*/ 2147483646 w 462"/>
              <a:gd name="T21" fmla="*/ 2147483646 h 286"/>
              <a:gd name="T22" fmla="*/ 2147483646 w 462"/>
              <a:gd name="T23" fmla="*/ 2147483646 h 286"/>
              <a:gd name="T24" fmla="*/ 2147483646 w 462"/>
              <a:gd name="T25" fmla="*/ 2147483646 h 286"/>
              <a:gd name="T26" fmla="*/ 2147483646 w 462"/>
              <a:gd name="T27" fmla="*/ 2147483646 h 286"/>
              <a:gd name="T28" fmla="*/ 2147483646 w 462"/>
              <a:gd name="T29" fmla="*/ 2147483646 h 286"/>
              <a:gd name="T30" fmla="*/ 2147483646 w 462"/>
              <a:gd name="T31" fmla="*/ 2147483646 h 286"/>
              <a:gd name="T32" fmla="*/ 2147483646 w 462"/>
              <a:gd name="T33" fmla="*/ 2147483646 h 28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62" h="286">
                <a:moveTo>
                  <a:pt x="375" y="283"/>
                </a:moveTo>
                <a:lnTo>
                  <a:pt x="462" y="252"/>
                </a:lnTo>
                <a:lnTo>
                  <a:pt x="462" y="45"/>
                </a:lnTo>
                <a:lnTo>
                  <a:pt x="375" y="6"/>
                </a:lnTo>
                <a:lnTo>
                  <a:pt x="378" y="7"/>
                </a:lnTo>
                <a:lnTo>
                  <a:pt x="370" y="4"/>
                </a:lnTo>
                <a:lnTo>
                  <a:pt x="9" y="0"/>
                </a:lnTo>
                <a:lnTo>
                  <a:pt x="1" y="4"/>
                </a:lnTo>
                <a:lnTo>
                  <a:pt x="0" y="11"/>
                </a:lnTo>
                <a:lnTo>
                  <a:pt x="0" y="271"/>
                </a:lnTo>
                <a:lnTo>
                  <a:pt x="2" y="278"/>
                </a:lnTo>
                <a:lnTo>
                  <a:pt x="9" y="280"/>
                </a:lnTo>
                <a:lnTo>
                  <a:pt x="370" y="286"/>
                </a:lnTo>
                <a:lnTo>
                  <a:pt x="378" y="282"/>
                </a:lnTo>
                <a:lnTo>
                  <a:pt x="381" y="275"/>
                </a:lnTo>
                <a:lnTo>
                  <a:pt x="381" y="13"/>
                </a:lnTo>
                <a:lnTo>
                  <a:pt x="378" y="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72" name="Freeform 1131"/>
          <p:cNvSpPr>
            <a:spLocks/>
          </p:cNvSpPr>
          <p:nvPr/>
        </p:nvSpPr>
        <p:spPr bwMode="auto">
          <a:xfrm>
            <a:off x="1741488" y="4783138"/>
            <a:ext cx="192087" cy="139700"/>
          </a:xfrm>
          <a:custGeom>
            <a:avLst/>
            <a:gdLst>
              <a:gd name="T0" fmla="*/ 2147483646 w 361"/>
              <a:gd name="T1" fmla="*/ 2147483646 h 264"/>
              <a:gd name="T2" fmla="*/ 2147483646 w 361"/>
              <a:gd name="T3" fmla="*/ 2147483646 h 264"/>
              <a:gd name="T4" fmla="*/ 2147483646 w 361"/>
              <a:gd name="T5" fmla="*/ 0 h 264"/>
              <a:gd name="T6" fmla="*/ 2147483646 w 361"/>
              <a:gd name="T7" fmla="*/ 2147483646 h 264"/>
              <a:gd name="T8" fmla="*/ 0 w 361"/>
              <a:gd name="T9" fmla="*/ 2147483646 h 264"/>
              <a:gd name="T10" fmla="*/ 0 w 361"/>
              <a:gd name="T11" fmla="*/ 2147483646 h 264"/>
              <a:gd name="T12" fmla="*/ 2147483646 w 361"/>
              <a:gd name="T13" fmla="*/ 2147483646 h 264"/>
              <a:gd name="T14" fmla="*/ 2147483646 w 361"/>
              <a:gd name="T15" fmla="*/ 2147483646 h 264"/>
              <a:gd name="T16" fmla="*/ 2147483646 w 361"/>
              <a:gd name="T17" fmla="*/ 2147483646 h 264"/>
              <a:gd name="T18" fmla="*/ 2147483646 w 361"/>
              <a:gd name="T19" fmla="*/ 2147483646 h 264"/>
              <a:gd name="T20" fmla="*/ 2147483646 w 361"/>
              <a:gd name="T21" fmla="*/ 2147483646 h 264"/>
              <a:gd name="T22" fmla="*/ 2147483646 w 361"/>
              <a:gd name="T23" fmla="*/ 2147483646 h 264"/>
              <a:gd name="T24" fmla="*/ 2147483646 w 361"/>
              <a:gd name="T25" fmla="*/ 2147483646 h 264"/>
              <a:gd name="T26" fmla="*/ 2147483646 w 361"/>
              <a:gd name="T27" fmla="*/ 2147483646 h 264"/>
              <a:gd name="T28" fmla="*/ 2147483646 w 361"/>
              <a:gd name="T29" fmla="*/ 2147483646 h 264"/>
              <a:gd name="T30" fmla="*/ 2147483646 w 361"/>
              <a:gd name="T31" fmla="*/ 2147483646 h 264"/>
              <a:gd name="T32" fmla="*/ 2147483646 w 361"/>
              <a:gd name="T33" fmla="*/ 2147483646 h 264"/>
              <a:gd name="T34" fmla="*/ 2147483646 w 361"/>
              <a:gd name="T35" fmla="*/ 2147483646 h 264"/>
              <a:gd name="T36" fmla="*/ 2147483646 w 361"/>
              <a:gd name="T37" fmla="*/ 2147483646 h 264"/>
              <a:gd name="T38" fmla="*/ 2147483646 w 361"/>
              <a:gd name="T39" fmla="*/ 2147483646 h 264"/>
              <a:gd name="T40" fmla="*/ 2147483646 w 361"/>
              <a:gd name="T41" fmla="*/ 2147483646 h 264"/>
              <a:gd name="T42" fmla="*/ 2147483646 w 361"/>
              <a:gd name="T43" fmla="*/ 2147483646 h 264"/>
              <a:gd name="T44" fmla="*/ 2147483646 w 361"/>
              <a:gd name="T45" fmla="*/ 2147483646 h 264"/>
              <a:gd name="T46" fmla="*/ 2147483646 w 361"/>
              <a:gd name="T47" fmla="*/ 2147483646 h 264"/>
              <a:gd name="T48" fmla="*/ 2147483646 w 361"/>
              <a:gd name="T49" fmla="*/ 2147483646 h 264"/>
              <a:gd name="T50" fmla="*/ 2147483646 w 361"/>
              <a:gd name="T51" fmla="*/ 2147483646 h 26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61" h="264">
                <a:moveTo>
                  <a:pt x="357" y="5"/>
                </a:moveTo>
                <a:lnTo>
                  <a:pt x="350" y="2"/>
                </a:lnTo>
                <a:lnTo>
                  <a:pt x="10" y="0"/>
                </a:lnTo>
                <a:lnTo>
                  <a:pt x="3" y="2"/>
                </a:lnTo>
                <a:lnTo>
                  <a:pt x="0" y="9"/>
                </a:lnTo>
                <a:lnTo>
                  <a:pt x="0" y="251"/>
                </a:lnTo>
                <a:lnTo>
                  <a:pt x="3" y="257"/>
                </a:lnTo>
                <a:lnTo>
                  <a:pt x="10" y="260"/>
                </a:lnTo>
                <a:lnTo>
                  <a:pt x="350" y="264"/>
                </a:lnTo>
                <a:lnTo>
                  <a:pt x="357" y="262"/>
                </a:lnTo>
                <a:lnTo>
                  <a:pt x="361" y="255"/>
                </a:lnTo>
                <a:lnTo>
                  <a:pt x="361" y="12"/>
                </a:lnTo>
                <a:lnTo>
                  <a:pt x="357" y="5"/>
                </a:lnTo>
                <a:lnTo>
                  <a:pt x="331" y="28"/>
                </a:lnTo>
                <a:lnTo>
                  <a:pt x="324" y="26"/>
                </a:lnTo>
                <a:lnTo>
                  <a:pt x="37" y="24"/>
                </a:lnTo>
                <a:lnTo>
                  <a:pt x="30" y="26"/>
                </a:lnTo>
                <a:lnTo>
                  <a:pt x="28" y="32"/>
                </a:lnTo>
                <a:lnTo>
                  <a:pt x="28" y="226"/>
                </a:lnTo>
                <a:lnTo>
                  <a:pt x="30" y="233"/>
                </a:lnTo>
                <a:lnTo>
                  <a:pt x="37" y="236"/>
                </a:lnTo>
                <a:lnTo>
                  <a:pt x="324" y="241"/>
                </a:lnTo>
                <a:lnTo>
                  <a:pt x="331" y="237"/>
                </a:lnTo>
                <a:lnTo>
                  <a:pt x="333" y="232"/>
                </a:lnTo>
                <a:lnTo>
                  <a:pt x="333" y="36"/>
                </a:lnTo>
                <a:lnTo>
                  <a:pt x="331" y="2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73" name="Line 1132"/>
          <p:cNvSpPr>
            <a:spLocks noChangeShapeType="1"/>
          </p:cNvSpPr>
          <p:nvPr/>
        </p:nvSpPr>
        <p:spPr bwMode="auto">
          <a:xfrm>
            <a:off x="1917700" y="4908550"/>
            <a:ext cx="12700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74" name="Freeform 1133"/>
          <p:cNvSpPr>
            <a:spLocks/>
          </p:cNvSpPr>
          <p:nvPr/>
        </p:nvSpPr>
        <p:spPr bwMode="auto">
          <a:xfrm>
            <a:off x="1908175" y="4929188"/>
            <a:ext cx="19050" cy="7937"/>
          </a:xfrm>
          <a:custGeom>
            <a:avLst/>
            <a:gdLst>
              <a:gd name="T0" fmla="*/ 2147483646 w 36"/>
              <a:gd name="T1" fmla="*/ 0 h 17"/>
              <a:gd name="T2" fmla="*/ 0 w 36"/>
              <a:gd name="T3" fmla="*/ 2147483646 h 17"/>
              <a:gd name="T4" fmla="*/ 0 w 36"/>
              <a:gd name="T5" fmla="*/ 0 h 1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6" h="17">
                <a:moveTo>
                  <a:pt x="36" y="0"/>
                </a:moveTo>
                <a:lnTo>
                  <a:pt x="0" y="17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75" name="Freeform 1134"/>
          <p:cNvSpPr>
            <a:spLocks/>
          </p:cNvSpPr>
          <p:nvPr/>
        </p:nvSpPr>
        <p:spPr bwMode="auto">
          <a:xfrm>
            <a:off x="1770063" y="4924425"/>
            <a:ext cx="138112" cy="12700"/>
          </a:xfrm>
          <a:custGeom>
            <a:avLst/>
            <a:gdLst>
              <a:gd name="T0" fmla="*/ 2147483646 w 262"/>
              <a:gd name="T1" fmla="*/ 2147483646 h 24"/>
              <a:gd name="T2" fmla="*/ 0 w 262"/>
              <a:gd name="T3" fmla="*/ 2147483646 h 24"/>
              <a:gd name="T4" fmla="*/ 0 w 262"/>
              <a:gd name="T5" fmla="*/ 0 h 2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2" h="24">
                <a:moveTo>
                  <a:pt x="262" y="24"/>
                </a:moveTo>
                <a:lnTo>
                  <a:pt x="0" y="19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76" name="Freeform 1135"/>
          <p:cNvSpPr>
            <a:spLocks/>
          </p:cNvSpPr>
          <p:nvPr/>
        </p:nvSpPr>
        <p:spPr bwMode="auto">
          <a:xfrm>
            <a:off x="1771650" y="4935538"/>
            <a:ext cx="136525" cy="4762"/>
          </a:xfrm>
          <a:custGeom>
            <a:avLst/>
            <a:gdLst>
              <a:gd name="T0" fmla="*/ 0 w 257"/>
              <a:gd name="T1" fmla="*/ 0 h 9"/>
              <a:gd name="T2" fmla="*/ 2147483646 w 257"/>
              <a:gd name="T3" fmla="*/ 2147483646 h 9"/>
              <a:gd name="T4" fmla="*/ 2147483646 w 257"/>
              <a:gd name="T5" fmla="*/ 2147483646 h 9"/>
              <a:gd name="T6" fmla="*/ 2147483646 w 257"/>
              <a:gd name="T7" fmla="*/ 2147483646 h 9"/>
              <a:gd name="T8" fmla="*/ 2147483646 w 257"/>
              <a:gd name="T9" fmla="*/ 2147483646 h 9"/>
              <a:gd name="T10" fmla="*/ 2147483646 w 257"/>
              <a:gd name="T11" fmla="*/ 2147483646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57" h="9">
                <a:moveTo>
                  <a:pt x="0" y="0"/>
                </a:moveTo>
                <a:lnTo>
                  <a:pt x="2" y="6"/>
                </a:lnTo>
                <a:lnTo>
                  <a:pt x="252" y="9"/>
                </a:lnTo>
                <a:lnTo>
                  <a:pt x="257" y="5"/>
                </a:lnTo>
                <a:lnTo>
                  <a:pt x="253" y="5"/>
                </a:lnTo>
                <a:lnTo>
                  <a:pt x="252" y="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77" name="Line 1136"/>
          <p:cNvSpPr>
            <a:spLocks noChangeShapeType="1"/>
          </p:cNvSpPr>
          <p:nvPr/>
        </p:nvSpPr>
        <p:spPr bwMode="auto">
          <a:xfrm flipV="1">
            <a:off x="1933575" y="4937125"/>
            <a:ext cx="47625" cy="285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78" name="Freeform 1137"/>
          <p:cNvSpPr>
            <a:spLocks/>
          </p:cNvSpPr>
          <p:nvPr/>
        </p:nvSpPr>
        <p:spPr bwMode="auto">
          <a:xfrm>
            <a:off x="1989138" y="4992688"/>
            <a:ext cx="28575" cy="4762"/>
          </a:xfrm>
          <a:custGeom>
            <a:avLst/>
            <a:gdLst>
              <a:gd name="T0" fmla="*/ 0 w 54"/>
              <a:gd name="T1" fmla="*/ 2147483646 h 9"/>
              <a:gd name="T2" fmla="*/ 2147483646 w 54"/>
              <a:gd name="T3" fmla="*/ 2147483646 h 9"/>
              <a:gd name="T4" fmla="*/ 2147483646 w 54"/>
              <a:gd name="T5" fmla="*/ 0 h 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4" h="9">
                <a:moveTo>
                  <a:pt x="0" y="9"/>
                </a:moveTo>
                <a:lnTo>
                  <a:pt x="42" y="9"/>
                </a:lnTo>
                <a:lnTo>
                  <a:pt x="54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79" name="Line 1138"/>
          <p:cNvSpPr>
            <a:spLocks noChangeShapeType="1"/>
          </p:cNvSpPr>
          <p:nvPr/>
        </p:nvSpPr>
        <p:spPr bwMode="auto">
          <a:xfrm flipH="1">
            <a:off x="1989138" y="4992688"/>
            <a:ext cx="7937" cy="47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80" name="Freeform 1139"/>
          <p:cNvSpPr>
            <a:spLocks/>
          </p:cNvSpPr>
          <p:nvPr/>
        </p:nvSpPr>
        <p:spPr bwMode="auto">
          <a:xfrm>
            <a:off x="1674813" y="4970463"/>
            <a:ext cx="274637" cy="46037"/>
          </a:xfrm>
          <a:custGeom>
            <a:avLst/>
            <a:gdLst>
              <a:gd name="T0" fmla="*/ 2147483646 w 521"/>
              <a:gd name="T1" fmla="*/ 2147483646 h 88"/>
              <a:gd name="T2" fmla="*/ 2147483646 w 521"/>
              <a:gd name="T3" fmla="*/ 2147483646 h 88"/>
              <a:gd name="T4" fmla="*/ 2147483646 w 521"/>
              <a:gd name="T5" fmla="*/ 2147483646 h 88"/>
              <a:gd name="T6" fmla="*/ 2147483646 w 521"/>
              <a:gd name="T7" fmla="*/ 0 h 88"/>
              <a:gd name="T8" fmla="*/ 0 w 521"/>
              <a:gd name="T9" fmla="*/ 2147483646 h 88"/>
              <a:gd name="T10" fmla="*/ 2147483646 w 521"/>
              <a:gd name="T11" fmla="*/ 2147483646 h 88"/>
              <a:gd name="T12" fmla="*/ 2147483646 w 521"/>
              <a:gd name="T13" fmla="*/ 2147483646 h 88"/>
              <a:gd name="T14" fmla="*/ 2147483646 w 521"/>
              <a:gd name="T15" fmla="*/ 2147483646 h 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521" h="88">
                <a:moveTo>
                  <a:pt x="521" y="42"/>
                </a:moveTo>
                <a:lnTo>
                  <a:pt x="513" y="50"/>
                </a:lnTo>
                <a:lnTo>
                  <a:pt x="513" y="17"/>
                </a:lnTo>
                <a:lnTo>
                  <a:pt x="82" y="0"/>
                </a:lnTo>
                <a:lnTo>
                  <a:pt x="0" y="67"/>
                </a:lnTo>
                <a:lnTo>
                  <a:pt x="459" y="81"/>
                </a:lnTo>
                <a:lnTo>
                  <a:pt x="459" y="88"/>
                </a:lnTo>
                <a:lnTo>
                  <a:pt x="513" y="4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81" name="Freeform 1140"/>
          <p:cNvSpPr>
            <a:spLocks/>
          </p:cNvSpPr>
          <p:nvPr/>
        </p:nvSpPr>
        <p:spPr bwMode="auto">
          <a:xfrm>
            <a:off x="1674813" y="4979988"/>
            <a:ext cx="266700" cy="36512"/>
          </a:xfrm>
          <a:custGeom>
            <a:avLst/>
            <a:gdLst>
              <a:gd name="T0" fmla="*/ 2147483646 w 506"/>
              <a:gd name="T1" fmla="*/ 0 h 71"/>
              <a:gd name="T2" fmla="*/ 2147483646 w 506"/>
              <a:gd name="T3" fmla="*/ 2147483646 h 71"/>
              <a:gd name="T4" fmla="*/ 2147483646 w 506"/>
              <a:gd name="T5" fmla="*/ 2147483646 h 71"/>
              <a:gd name="T6" fmla="*/ 0 w 506"/>
              <a:gd name="T7" fmla="*/ 2147483646 h 71"/>
              <a:gd name="T8" fmla="*/ 0 w 506"/>
              <a:gd name="T9" fmla="*/ 2147483646 h 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06" h="71">
                <a:moveTo>
                  <a:pt x="506" y="0"/>
                </a:moveTo>
                <a:lnTo>
                  <a:pt x="459" y="64"/>
                </a:lnTo>
                <a:lnTo>
                  <a:pt x="459" y="71"/>
                </a:lnTo>
                <a:lnTo>
                  <a:pt x="0" y="59"/>
                </a:lnTo>
                <a:lnTo>
                  <a:pt x="0" y="5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82" name="Freeform 1141"/>
          <p:cNvSpPr>
            <a:spLocks/>
          </p:cNvSpPr>
          <p:nvPr/>
        </p:nvSpPr>
        <p:spPr bwMode="auto">
          <a:xfrm>
            <a:off x="1735138" y="4959350"/>
            <a:ext cx="198437" cy="19050"/>
          </a:xfrm>
          <a:custGeom>
            <a:avLst/>
            <a:gdLst>
              <a:gd name="T0" fmla="*/ 0 w 374"/>
              <a:gd name="T1" fmla="*/ 2147483646 h 36"/>
              <a:gd name="T2" fmla="*/ 0 w 374"/>
              <a:gd name="T3" fmla="*/ 0 h 36"/>
              <a:gd name="T4" fmla="*/ 2147483646 w 374"/>
              <a:gd name="T5" fmla="*/ 2147483646 h 36"/>
              <a:gd name="T6" fmla="*/ 2147483646 w 374"/>
              <a:gd name="T7" fmla="*/ 2147483646 h 3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4" h="36">
                <a:moveTo>
                  <a:pt x="0" y="23"/>
                </a:moveTo>
                <a:lnTo>
                  <a:pt x="0" y="0"/>
                </a:lnTo>
                <a:lnTo>
                  <a:pt x="374" y="10"/>
                </a:lnTo>
                <a:lnTo>
                  <a:pt x="374" y="3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83" name="Line 1142"/>
          <p:cNvSpPr>
            <a:spLocks noChangeShapeType="1"/>
          </p:cNvSpPr>
          <p:nvPr/>
        </p:nvSpPr>
        <p:spPr bwMode="auto">
          <a:xfrm flipH="1">
            <a:off x="1735138" y="4938713"/>
            <a:ext cx="53975" cy="2063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84" name="Line 1143"/>
          <p:cNvSpPr>
            <a:spLocks noChangeShapeType="1"/>
          </p:cNvSpPr>
          <p:nvPr/>
        </p:nvSpPr>
        <p:spPr bwMode="auto">
          <a:xfrm flipV="1">
            <a:off x="1743075" y="4906963"/>
            <a:ext cx="14288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85" name="Line 1144"/>
          <p:cNvSpPr>
            <a:spLocks noChangeShapeType="1"/>
          </p:cNvSpPr>
          <p:nvPr/>
        </p:nvSpPr>
        <p:spPr bwMode="auto">
          <a:xfrm flipH="1" flipV="1">
            <a:off x="1743075" y="4784725"/>
            <a:ext cx="14288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86" name="Freeform 1145"/>
          <p:cNvSpPr>
            <a:spLocks/>
          </p:cNvSpPr>
          <p:nvPr/>
        </p:nvSpPr>
        <p:spPr bwMode="auto">
          <a:xfrm>
            <a:off x="2260600" y="4776788"/>
            <a:ext cx="201613" cy="152400"/>
          </a:xfrm>
          <a:custGeom>
            <a:avLst/>
            <a:gdLst>
              <a:gd name="T0" fmla="*/ 0 w 382"/>
              <a:gd name="T1" fmla="*/ 2147483646 h 286"/>
              <a:gd name="T2" fmla="*/ 0 w 382"/>
              <a:gd name="T3" fmla="*/ 2147483646 h 286"/>
              <a:gd name="T4" fmla="*/ 2147483646 w 382"/>
              <a:gd name="T5" fmla="*/ 2147483646 h 286"/>
              <a:gd name="T6" fmla="*/ 2147483646 w 382"/>
              <a:gd name="T7" fmla="*/ 2147483646 h 286"/>
              <a:gd name="T8" fmla="*/ 2147483646 w 382"/>
              <a:gd name="T9" fmla="*/ 2147483646 h 286"/>
              <a:gd name="T10" fmla="*/ 2147483646 w 382"/>
              <a:gd name="T11" fmla="*/ 2147483646 h 286"/>
              <a:gd name="T12" fmla="*/ 2147483646 w 382"/>
              <a:gd name="T13" fmla="*/ 2147483646 h 286"/>
              <a:gd name="T14" fmla="*/ 2147483646 w 382"/>
              <a:gd name="T15" fmla="*/ 2147483646 h 286"/>
              <a:gd name="T16" fmla="*/ 2147483646 w 382"/>
              <a:gd name="T17" fmla="*/ 2147483646 h 286"/>
              <a:gd name="T18" fmla="*/ 2147483646 w 382"/>
              <a:gd name="T19" fmla="*/ 2147483646 h 286"/>
              <a:gd name="T20" fmla="*/ 2147483646 w 382"/>
              <a:gd name="T21" fmla="*/ 0 h 286"/>
              <a:gd name="T22" fmla="*/ 2147483646 w 382"/>
              <a:gd name="T23" fmla="*/ 2147483646 h 286"/>
              <a:gd name="T24" fmla="*/ 0 w 382"/>
              <a:gd name="T25" fmla="*/ 2147483646 h 28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82" h="286">
                <a:moveTo>
                  <a:pt x="0" y="11"/>
                </a:moveTo>
                <a:lnTo>
                  <a:pt x="0" y="271"/>
                </a:lnTo>
                <a:lnTo>
                  <a:pt x="3" y="278"/>
                </a:lnTo>
                <a:lnTo>
                  <a:pt x="11" y="280"/>
                </a:lnTo>
                <a:lnTo>
                  <a:pt x="373" y="286"/>
                </a:lnTo>
                <a:lnTo>
                  <a:pt x="380" y="282"/>
                </a:lnTo>
                <a:lnTo>
                  <a:pt x="382" y="275"/>
                </a:lnTo>
                <a:lnTo>
                  <a:pt x="382" y="13"/>
                </a:lnTo>
                <a:lnTo>
                  <a:pt x="380" y="7"/>
                </a:lnTo>
                <a:lnTo>
                  <a:pt x="373" y="4"/>
                </a:lnTo>
                <a:lnTo>
                  <a:pt x="11" y="0"/>
                </a:lnTo>
                <a:lnTo>
                  <a:pt x="3" y="4"/>
                </a:lnTo>
                <a:lnTo>
                  <a:pt x="0" y="11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87" name="Freeform 1146"/>
          <p:cNvSpPr>
            <a:spLocks/>
          </p:cNvSpPr>
          <p:nvPr/>
        </p:nvSpPr>
        <p:spPr bwMode="auto">
          <a:xfrm>
            <a:off x="2266950" y="4783138"/>
            <a:ext cx="190500" cy="139700"/>
          </a:xfrm>
          <a:custGeom>
            <a:avLst/>
            <a:gdLst>
              <a:gd name="T0" fmla="*/ 2147483646 w 362"/>
              <a:gd name="T1" fmla="*/ 2147483646 h 264"/>
              <a:gd name="T2" fmla="*/ 0 w 362"/>
              <a:gd name="T3" fmla="*/ 2147483646 h 264"/>
              <a:gd name="T4" fmla="*/ 0 w 362"/>
              <a:gd name="T5" fmla="*/ 2147483646 h 264"/>
              <a:gd name="T6" fmla="*/ 2147483646 w 362"/>
              <a:gd name="T7" fmla="*/ 2147483646 h 264"/>
              <a:gd name="T8" fmla="*/ 2147483646 w 362"/>
              <a:gd name="T9" fmla="*/ 2147483646 h 264"/>
              <a:gd name="T10" fmla="*/ 2147483646 w 362"/>
              <a:gd name="T11" fmla="*/ 2147483646 h 264"/>
              <a:gd name="T12" fmla="*/ 2147483646 w 362"/>
              <a:gd name="T13" fmla="*/ 2147483646 h 264"/>
              <a:gd name="T14" fmla="*/ 2147483646 w 362"/>
              <a:gd name="T15" fmla="*/ 2147483646 h 264"/>
              <a:gd name="T16" fmla="*/ 2147483646 w 362"/>
              <a:gd name="T17" fmla="*/ 2147483646 h 264"/>
              <a:gd name="T18" fmla="*/ 2147483646 w 362"/>
              <a:gd name="T19" fmla="*/ 2147483646 h 264"/>
              <a:gd name="T20" fmla="*/ 2147483646 w 362"/>
              <a:gd name="T21" fmla="*/ 2147483646 h 264"/>
              <a:gd name="T22" fmla="*/ 2147483646 w 362"/>
              <a:gd name="T23" fmla="*/ 0 h 264"/>
              <a:gd name="T24" fmla="*/ 2147483646 w 362"/>
              <a:gd name="T25" fmla="*/ 2147483646 h 264"/>
              <a:gd name="T26" fmla="*/ 2147483646 w 362"/>
              <a:gd name="T27" fmla="*/ 2147483646 h 264"/>
              <a:gd name="T28" fmla="*/ 2147483646 w 362"/>
              <a:gd name="T29" fmla="*/ 2147483646 h 264"/>
              <a:gd name="T30" fmla="*/ 2147483646 w 362"/>
              <a:gd name="T31" fmla="*/ 2147483646 h 264"/>
              <a:gd name="T32" fmla="*/ 2147483646 w 362"/>
              <a:gd name="T33" fmla="*/ 2147483646 h 264"/>
              <a:gd name="T34" fmla="*/ 2147483646 w 362"/>
              <a:gd name="T35" fmla="*/ 2147483646 h 264"/>
              <a:gd name="T36" fmla="*/ 2147483646 w 362"/>
              <a:gd name="T37" fmla="*/ 2147483646 h 264"/>
              <a:gd name="T38" fmla="*/ 2147483646 w 362"/>
              <a:gd name="T39" fmla="*/ 2147483646 h 264"/>
              <a:gd name="T40" fmla="*/ 2147483646 w 362"/>
              <a:gd name="T41" fmla="*/ 2147483646 h 264"/>
              <a:gd name="T42" fmla="*/ 2147483646 w 362"/>
              <a:gd name="T43" fmla="*/ 2147483646 h 264"/>
              <a:gd name="T44" fmla="*/ 2147483646 w 362"/>
              <a:gd name="T45" fmla="*/ 2147483646 h 264"/>
              <a:gd name="T46" fmla="*/ 2147483646 w 362"/>
              <a:gd name="T47" fmla="*/ 2147483646 h 264"/>
              <a:gd name="T48" fmla="*/ 2147483646 w 362"/>
              <a:gd name="T49" fmla="*/ 2147483646 h 264"/>
              <a:gd name="T50" fmla="*/ 2147483646 w 362"/>
              <a:gd name="T51" fmla="*/ 2147483646 h 26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62" h="264">
                <a:moveTo>
                  <a:pt x="3" y="2"/>
                </a:moveTo>
                <a:lnTo>
                  <a:pt x="0" y="9"/>
                </a:lnTo>
                <a:lnTo>
                  <a:pt x="0" y="251"/>
                </a:lnTo>
                <a:lnTo>
                  <a:pt x="3" y="257"/>
                </a:lnTo>
                <a:lnTo>
                  <a:pt x="10" y="260"/>
                </a:lnTo>
                <a:lnTo>
                  <a:pt x="349" y="264"/>
                </a:lnTo>
                <a:lnTo>
                  <a:pt x="358" y="262"/>
                </a:lnTo>
                <a:lnTo>
                  <a:pt x="362" y="255"/>
                </a:lnTo>
                <a:lnTo>
                  <a:pt x="362" y="12"/>
                </a:lnTo>
                <a:lnTo>
                  <a:pt x="358" y="5"/>
                </a:lnTo>
                <a:lnTo>
                  <a:pt x="349" y="2"/>
                </a:lnTo>
                <a:lnTo>
                  <a:pt x="10" y="0"/>
                </a:lnTo>
                <a:lnTo>
                  <a:pt x="3" y="2"/>
                </a:lnTo>
                <a:lnTo>
                  <a:pt x="31" y="26"/>
                </a:lnTo>
                <a:lnTo>
                  <a:pt x="27" y="32"/>
                </a:lnTo>
                <a:lnTo>
                  <a:pt x="27" y="226"/>
                </a:lnTo>
                <a:lnTo>
                  <a:pt x="31" y="233"/>
                </a:lnTo>
                <a:lnTo>
                  <a:pt x="38" y="236"/>
                </a:lnTo>
                <a:lnTo>
                  <a:pt x="323" y="241"/>
                </a:lnTo>
                <a:lnTo>
                  <a:pt x="331" y="237"/>
                </a:lnTo>
                <a:lnTo>
                  <a:pt x="334" y="232"/>
                </a:lnTo>
                <a:lnTo>
                  <a:pt x="334" y="36"/>
                </a:lnTo>
                <a:lnTo>
                  <a:pt x="331" y="28"/>
                </a:lnTo>
                <a:lnTo>
                  <a:pt x="323" y="26"/>
                </a:lnTo>
                <a:lnTo>
                  <a:pt x="38" y="24"/>
                </a:lnTo>
                <a:lnTo>
                  <a:pt x="31" y="2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88" name="Line 1147"/>
          <p:cNvSpPr>
            <a:spLocks noChangeShapeType="1"/>
          </p:cNvSpPr>
          <p:nvPr/>
        </p:nvSpPr>
        <p:spPr bwMode="auto">
          <a:xfrm flipH="1">
            <a:off x="2268538" y="4906963"/>
            <a:ext cx="14287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89" name="Freeform 1148"/>
          <p:cNvSpPr>
            <a:spLocks/>
          </p:cNvSpPr>
          <p:nvPr/>
        </p:nvSpPr>
        <p:spPr bwMode="auto">
          <a:xfrm>
            <a:off x="2293938" y="4924425"/>
            <a:ext cx="139700" cy="12700"/>
          </a:xfrm>
          <a:custGeom>
            <a:avLst/>
            <a:gdLst>
              <a:gd name="T0" fmla="*/ 0 w 264"/>
              <a:gd name="T1" fmla="*/ 0 h 24"/>
              <a:gd name="T2" fmla="*/ 0 w 264"/>
              <a:gd name="T3" fmla="*/ 2147483646 h 24"/>
              <a:gd name="T4" fmla="*/ 2147483646 w 264"/>
              <a:gd name="T5" fmla="*/ 2147483646 h 24"/>
              <a:gd name="T6" fmla="*/ 2147483646 w 264"/>
              <a:gd name="T7" fmla="*/ 2147483646 h 2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64" h="24">
                <a:moveTo>
                  <a:pt x="0" y="0"/>
                </a:moveTo>
                <a:lnTo>
                  <a:pt x="0" y="19"/>
                </a:lnTo>
                <a:lnTo>
                  <a:pt x="264" y="24"/>
                </a:lnTo>
                <a:lnTo>
                  <a:pt x="262" y="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90" name="Line 1149"/>
          <p:cNvSpPr>
            <a:spLocks noChangeShapeType="1"/>
          </p:cNvSpPr>
          <p:nvPr/>
        </p:nvSpPr>
        <p:spPr bwMode="auto">
          <a:xfrm flipV="1">
            <a:off x="2433638" y="4929188"/>
            <a:ext cx="17462" cy="793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91" name="Freeform 1150"/>
          <p:cNvSpPr>
            <a:spLocks/>
          </p:cNvSpPr>
          <p:nvPr/>
        </p:nvSpPr>
        <p:spPr bwMode="auto">
          <a:xfrm>
            <a:off x="2459038" y="4779963"/>
            <a:ext cx="47625" cy="147637"/>
          </a:xfrm>
          <a:custGeom>
            <a:avLst/>
            <a:gdLst>
              <a:gd name="T0" fmla="*/ 0 w 89"/>
              <a:gd name="T1" fmla="*/ 2147483646 h 277"/>
              <a:gd name="T2" fmla="*/ 2147483646 w 89"/>
              <a:gd name="T3" fmla="*/ 2147483646 h 277"/>
              <a:gd name="T4" fmla="*/ 2147483646 w 89"/>
              <a:gd name="T5" fmla="*/ 2147483646 h 277"/>
              <a:gd name="T6" fmla="*/ 2147483646 w 89"/>
              <a:gd name="T7" fmla="*/ 0 h 27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9" h="277">
                <a:moveTo>
                  <a:pt x="0" y="277"/>
                </a:moveTo>
                <a:lnTo>
                  <a:pt x="89" y="246"/>
                </a:lnTo>
                <a:lnTo>
                  <a:pt x="89" y="39"/>
                </a:lnTo>
                <a:lnTo>
                  <a:pt x="1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92" name="Line 1151"/>
          <p:cNvSpPr>
            <a:spLocks noChangeShapeType="1"/>
          </p:cNvSpPr>
          <p:nvPr/>
        </p:nvSpPr>
        <p:spPr bwMode="auto">
          <a:xfrm flipH="1">
            <a:off x="2441575" y="4786313"/>
            <a:ext cx="14288" cy="1111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93" name="Line 1152"/>
          <p:cNvSpPr>
            <a:spLocks noChangeShapeType="1"/>
          </p:cNvSpPr>
          <p:nvPr/>
        </p:nvSpPr>
        <p:spPr bwMode="auto">
          <a:xfrm>
            <a:off x="2441575" y="4908550"/>
            <a:ext cx="14288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94" name="Freeform 1153"/>
          <p:cNvSpPr>
            <a:spLocks/>
          </p:cNvSpPr>
          <p:nvPr/>
        </p:nvSpPr>
        <p:spPr bwMode="auto">
          <a:xfrm>
            <a:off x="2441575" y="4935538"/>
            <a:ext cx="65088" cy="80962"/>
          </a:xfrm>
          <a:custGeom>
            <a:avLst/>
            <a:gdLst>
              <a:gd name="T0" fmla="*/ 2147483646 w 123"/>
              <a:gd name="T1" fmla="*/ 0 h 154"/>
              <a:gd name="T2" fmla="*/ 2147483646 w 123"/>
              <a:gd name="T3" fmla="*/ 2147483646 h 154"/>
              <a:gd name="T4" fmla="*/ 2147483646 w 123"/>
              <a:gd name="T5" fmla="*/ 2147483646 h 154"/>
              <a:gd name="T6" fmla="*/ 2147483646 w 123"/>
              <a:gd name="T7" fmla="*/ 2147483646 h 154"/>
              <a:gd name="T8" fmla="*/ 2147483646 w 123"/>
              <a:gd name="T9" fmla="*/ 2147483646 h 154"/>
              <a:gd name="T10" fmla="*/ 0 w 123"/>
              <a:gd name="T11" fmla="*/ 2147483646 h 154"/>
              <a:gd name="T12" fmla="*/ 0 w 123"/>
              <a:gd name="T13" fmla="*/ 2147483646 h 154"/>
              <a:gd name="T14" fmla="*/ 2147483646 w 123"/>
              <a:gd name="T15" fmla="*/ 2147483646 h 154"/>
              <a:gd name="T16" fmla="*/ 2147483646 w 123"/>
              <a:gd name="T17" fmla="*/ 2147483646 h 154"/>
              <a:gd name="T18" fmla="*/ 2147483646 w 123"/>
              <a:gd name="T19" fmla="*/ 2147483646 h 154"/>
              <a:gd name="T20" fmla="*/ 2147483646 w 123"/>
              <a:gd name="T21" fmla="*/ 2147483646 h 154"/>
              <a:gd name="T22" fmla="*/ 2147483646 w 123"/>
              <a:gd name="T23" fmla="*/ 2147483646 h 15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3" h="154">
                <a:moveTo>
                  <a:pt x="34" y="0"/>
                </a:moveTo>
                <a:lnTo>
                  <a:pt x="123" y="4"/>
                </a:lnTo>
                <a:lnTo>
                  <a:pt x="123" y="46"/>
                </a:lnTo>
                <a:lnTo>
                  <a:pt x="55" y="100"/>
                </a:lnTo>
                <a:lnTo>
                  <a:pt x="55" y="110"/>
                </a:lnTo>
                <a:lnTo>
                  <a:pt x="0" y="154"/>
                </a:lnTo>
                <a:lnTo>
                  <a:pt x="0" y="147"/>
                </a:lnTo>
                <a:lnTo>
                  <a:pt x="47" y="83"/>
                </a:lnTo>
                <a:lnTo>
                  <a:pt x="55" y="83"/>
                </a:lnTo>
                <a:lnTo>
                  <a:pt x="55" y="116"/>
                </a:lnTo>
                <a:lnTo>
                  <a:pt x="63" y="108"/>
                </a:lnTo>
                <a:lnTo>
                  <a:pt x="63" y="9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95" name="Freeform 1154"/>
          <p:cNvSpPr>
            <a:spLocks/>
          </p:cNvSpPr>
          <p:nvPr/>
        </p:nvSpPr>
        <p:spPr bwMode="auto">
          <a:xfrm>
            <a:off x="2198688" y="4970463"/>
            <a:ext cx="271462" cy="46037"/>
          </a:xfrm>
          <a:custGeom>
            <a:avLst/>
            <a:gdLst>
              <a:gd name="T0" fmla="*/ 2147483646 w 514"/>
              <a:gd name="T1" fmla="*/ 2147483646 h 88"/>
              <a:gd name="T2" fmla="*/ 2147483646 w 514"/>
              <a:gd name="T3" fmla="*/ 0 h 88"/>
              <a:gd name="T4" fmla="*/ 0 w 514"/>
              <a:gd name="T5" fmla="*/ 2147483646 h 88"/>
              <a:gd name="T6" fmla="*/ 0 w 514"/>
              <a:gd name="T7" fmla="*/ 2147483646 h 88"/>
              <a:gd name="T8" fmla="*/ 2147483646 w 514"/>
              <a:gd name="T9" fmla="*/ 2147483646 h 88"/>
              <a:gd name="T10" fmla="*/ 2147483646 w 514"/>
              <a:gd name="T11" fmla="*/ 2147483646 h 88"/>
              <a:gd name="T12" fmla="*/ 0 w 514"/>
              <a:gd name="T13" fmla="*/ 2147483646 h 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14" h="88">
                <a:moveTo>
                  <a:pt x="514" y="17"/>
                </a:moveTo>
                <a:lnTo>
                  <a:pt x="83" y="0"/>
                </a:lnTo>
                <a:lnTo>
                  <a:pt x="0" y="67"/>
                </a:lnTo>
                <a:lnTo>
                  <a:pt x="0" y="76"/>
                </a:lnTo>
                <a:lnTo>
                  <a:pt x="459" y="88"/>
                </a:lnTo>
                <a:lnTo>
                  <a:pt x="459" y="81"/>
                </a:lnTo>
                <a:lnTo>
                  <a:pt x="0" y="6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96" name="Freeform 1155"/>
          <p:cNvSpPr>
            <a:spLocks/>
          </p:cNvSpPr>
          <p:nvPr/>
        </p:nvSpPr>
        <p:spPr bwMode="auto">
          <a:xfrm>
            <a:off x="2259013" y="4959350"/>
            <a:ext cx="198437" cy="19050"/>
          </a:xfrm>
          <a:custGeom>
            <a:avLst/>
            <a:gdLst>
              <a:gd name="T0" fmla="*/ 0 w 376"/>
              <a:gd name="T1" fmla="*/ 2147483646 h 36"/>
              <a:gd name="T2" fmla="*/ 0 w 376"/>
              <a:gd name="T3" fmla="*/ 0 h 36"/>
              <a:gd name="T4" fmla="*/ 2147483646 w 376"/>
              <a:gd name="T5" fmla="*/ 2147483646 h 36"/>
              <a:gd name="T6" fmla="*/ 2147483646 w 376"/>
              <a:gd name="T7" fmla="*/ 2147483646 h 3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6" h="36">
                <a:moveTo>
                  <a:pt x="0" y="23"/>
                </a:moveTo>
                <a:lnTo>
                  <a:pt x="0" y="0"/>
                </a:lnTo>
                <a:lnTo>
                  <a:pt x="376" y="10"/>
                </a:lnTo>
                <a:lnTo>
                  <a:pt x="376" y="3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97" name="Line 1156"/>
          <p:cNvSpPr>
            <a:spLocks noChangeShapeType="1"/>
          </p:cNvSpPr>
          <p:nvPr/>
        </p:nvSpPr>
        <p:spPr bwMode="auto">
          <a:xfrm flipV="1">
            <a:off x="2457450" y="4937125"/>
            <a:ext cx="49213" cy="285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98" name="Freeform 1157"/>
          <p:cNvSpPr>
            <a:spLocks/>
          </p:cNvSpPr>
          <p:nvPr/>
        </p:nvSpPr>
        <p:spPr bwMode="auto">
          <a:xfrm>
            <a:off x="2482850" y="4992688"/>
            <a:ext cx="69850" cy="20637"/>
          </a:xfrm>
          <a:custGeom>
            <a:avLst/>
            <a:gdLst>
              <a:gd name="T0" fmla="*/ 2147483646 w 132"/>
              <a:gd name="T1" fmla="*/ 0 h 39"/>
              <a:gd name="T2" fmla="*/ 2147483646 w 132"/>
              <a:gd name="T3" fmla="*/ 0 h 39"/>
              <a:gd name="T4" fmla="*/ 2147483646 w 132"/>
              <a:gd name="T5" fmla="*/ 2147483646 h 39"/>
              <a:gd name="T6" fmla="*/ 2147483646 w 132"/>
              <a:gd name="T7" fmla="*/ 2147483646 h 39"/>
              <a:gd name="T8" fmla="*/ 2147483646 w 132"/>
              <a:gd name="T9" fmla="*/ 0 h 39"/>
              <a:gd name="T10" fmla="*/ 2147483646 w 132"/>
              <a:gd name="T11" fmla="*/ 0 h 39"/>
              <a:gd name="T12" fmla="*/ 2147483646 w 132"/>
              <a:gd name="T13" fmla="*/ 2147483646 h 39"/>
              <a:gd name="T14" fmla="*/ 2147483646 w 132"/>
              <a:gd name="T15" fmla="*/ 2147483646 h 39"/>
              <a:gd name="T16" fmla="*/ 2147483646 w 132"/>
              <a:gd name="T17" fmla="*/ 0 h 39"/>
              <a:gd name="T18" fmla="*/ 2147483646 w 132"/>
              <a:gd name="T19" fmla="*/ 0 h 39"/>
              <a:gd name="T20" fmla="*/ 2147483646 w 132"/>
              <a:gd name="T21" fmla="*/ 2147483646 h 39"/>
              <a:gd name="T22" fmla="*/ 2147483646 w 132"/>
              <a:gd name="T23" fmla="*/ 2147483646 h 39"/>
              <a:gd name="T24" fmla="*/ 0 w 132"/>
              <a:gd name="T25" fmla="*/ 2147483646 h 39"/>
              <a:gd name="T26" fmla="*/ 2147483646 w 132"/>
              <a:gd name="T27" fmla="*/ 2147483646 h 3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32" h="39">
                <a:moveTo>
                  <a:pt x="66" y="0"/>
                </a:moveTo>
                <a:lnTo>
                  <a:pt x="122" y="0"/>
                </a:lnTo>
                <a:lnTo>
                  <a:pt x="80" y="26"/>
                </a:lnTo>
                <a:lnTo>
                  <a:pt x="13" y="25"/>
                </a:lnTo>
                <a:lnTo>
                  <a:pt x="66" y="0"/>
                </a:lnTo>
                <a:lnTo>
                  <a:pt x="73" y="0"/>
                </a:lnTo>
                <a:lnTo>
                  <a:pt x="57" y="9"/>
                </a:lnTo>
                <a:lnTo>
                  <a:pt x="99" y="9"/>
                </a:lnTo>
                <a:lnTo>
                  <a:pt x="111" y="0"/>
                </a:lnTo>
                <a:lnTo>
                  <a:pt x="122" y="0"/>
                </a:lnTo>
                <a:lnTo>
                  <a:pt x="132" y="9"/>
                </a:lnTo>
                <a:lnTo>
                  <a:pt x="81" y="39"/>
                </a:lnTo>
                <a:lnTo>
                  <a:pt x="0" y="36"/>
                </a:lnTo>
                <a:lnTo>
                  <a:pt x="13" y="2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99" name="Freeform 1158"/>
          <p:cNvSpPr>
            <a:spLocks/>
          </p:cNvSpPr>
          <p:nvPr/>
        </p:nvSpPr>
        <p:spPr bwMode="auto">
          <a:xfrm>
            <a:off x="2482850" y="5005388"/>
            <a:ext cx="71438" cy="19050"/>
          </a:xfrm>
          <a:custGeom>
            <a:avLst/>
            <a:gdLst>
              <a:gd name="T0" fmla="*/ 0 w 133"/>
              <a:gd name="T1" fmla="*/ 2147483646 h 35"/>
              <a:gd name="T2" fmla="*/ 2147483646 w 133"/>
              <a:gd name="T3" fmla="*/ 2147483646 h 35"/>
              <a:gd name="T4" fmla="*/ 2147483646 w 133"/>
              <a:gd name="T5" fmla="*/ 2147483646 h 35"/>
              <a:gd name="T6" fmla="*/ 2147483646 w 133"/>
              <a:gd name="T7" fmla="*/ 2147483646 h 35"/>
              <a:gd name="T8" fmla="*/ 2147483646 w 133"/>
              <a:gd name="T9" fmla="*/ 2147483646 h 35"/>
              <a:gd name="T10" fmla="*/ 2147483646 w 133"/>
              <a:gd name="T11" fmla="*/ 0 h 35"/>
              <a:gd name="T12" fmla="*/ 2147483646 w 133"/>
              <a:gd name="T13" fmla="*/ 2147483646 h 35"/>
              <a:gd name="T14" fmla="*/ 2147483646 w 133"/>
              <a:gd name="T15" fmla="*/ 2147483646 h 35"/>
              <a:gd name="T16" fmla="*/ 2147483646 w 133"/>
              <a:gd name="T17" fmla="*/ 2147483646 h 3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33" h="35">
                <a:moveTo>
                  <a:pt x="0" y="10"/>
                </a:moveTo>
                <a:lnTo>
                  <a:pt x="1" y="29"/>
                </a:lnTo>
                <a:lnTo>
                  <a:pt x="3" y="30"/>
                </a:lnTo>
                <a:lnTo>
                  <a:pt x="81" y="35"/>
                </a:lnTo>
                <a:lnTo>
                  <a:pt x="133" y="3"/>
                </a:lnTo>
                <a:lnTo>
                  <a:pt x="133" y="0"/>
                </a:lnTo>
                <a:lnTo>
                  <a:pt x="84" y="33"/>
                </a:lnTo>
                <a:lnTo>
                  <a:pt x="79" y="33"/>
                </a:lnTo>
                <a:lnTo>
                  <a:pt x="1" y="2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00" name="Line 1159"/>
          <p:cNvSpPr>
            <a:spLocks noChangeShapeType="1"/>
          </p:cNvSpPr>
          <p:nvPr/>
        </p:nvSpPr>
        <p:spPr bwMode="auto">
          <a:xfrm flipH="1" flipV="1">
            <a:off x="2552700" y="4997450"/>
            <a:ext cx="1588" cy="79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01" name="Line 1160"/>
          <p:cNvSpPr>
            <a:spLocks noChangeShapeType="1"/>
          </p:cNvSpPr>
          <p:nvPr/>
        </p:nvSpPr>
        <p:spPr bwMode="auto">
          <a:xfrm>
            <a:off x="2547938" y="4992688"/>
            <a:ext cx="1587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02" name="Freeform 1161"/>
          <p:cNvSpPr>
            <a:spLocks/>
          </p:cNvSpPr>
          <p:nvPr/>
        </p:nvSpPr>
        <p:spPr bwMode="auto">
          <a:xfrm>
            <a:off x="2295525" y="4935538"/>
            <a:ext cx="138113" cy="4762"/>
          </a:xfrm>
          <a:custGeom>
            <a:avLst/>
            <a:gdLst>
              <a:gd name="T0" fmla="*/ 2147483646 w 259"/>
              <a:gd name="T1" fmla="*/ 2147483646 h 9"/>
              <a:gd name="T2" fmla="*/ 2147483646 w 259"/>
              <a:gd name="T3" fmla="*/ 2147483646 h 9"/>
              <a:gd name="T4" fmla="*/ 2147483646 w 259"/>
              <a:gd name="T5" fmla="*/ 2147483646 h 9"/>
              <a:gd name="T6" fmla="*/ 2147483646 w 259"/>
              <a:gd name="T7" fmla="*/ 2147483646 h 9"/>
              <a:gd name="T8" fmla="*/ 2147483646 w 259"/>
              <a:gd name="T9" fmla="*/ 2147483646 h 9"/>
              <a:gd name="T10" fmla="*/ 2147483646 w 259"/>
              <a:gd name="T11" fmla="*/ 2147483646 h 9"/>
              <a:gd name="T12" fmla="*/ 0 w 259"/>
              <a:gd name="T13" fmla="*/ 0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59" h="9">
                <a:moveTo>
                  <a:pt x="259" y="5"/>
                </a:moveTo>
                <a:lnTo>
                  <a:pt x="253" y="9"/>
                </a:lnTo>
                <a:lnTo>
                  <a:pt x="255" y="5"/>
                </a:lnTo>
                <a:lnTo>
                  <a:pt x="253" y="9"/>
                </a:lnTo>
                <a:lnTo>
                  <a:pt x="3" y="6"/>
                </a:lnTo>
                <a:lnTo>
                  <a:pt x="4" y="6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03" name="Line 1162"/>
          <p:cNvSpPr>
            <a:spLocks noChangeShapeType="1"/>
          </p:cNvSpPr>
          <p:nvPr/>
        </p:nvSpPr>
        <p:spPr bwMode="auto">
          <a:xfrm flipH="1">
            <a:off x="2259013" y="4938713"/>
            <a:ext cx="53975" cy="2063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04" name="Freeform 1163"/>
          <p:cNvSpPr>
            <a:spLocks/>
          </p:cNvSpPr>
          <p:nvPr/>
        </p:nvSpPr>
        <p:spPr bwMode="auto">
          <a:xfrm>
            <a:off x="2752725" y="4979988"/>
            <a:ext cx="276225" cy="33337"/>
          </a:xfrm>
          <a:custGeom>
            <a:avLst/>
            <a:gdLst>
              <a:gd name="T0" fmla="*/ 0 w 522"/>
              <a:gd name="T1" fmla="*/ 2147483646 h 64"/>
              <a:gd name="T2" fmla="*/ 2147483646 w 522"/>
              <a:gd name="T3" fmla="*/ 2147483646 h 64"/>
              <a:gd name="T4" fmla="*/ 2147483646 w 522"/>
              <a:gd name="T5" fmla="*/ 0 h 64"/>
              <a:gd name="T6" fmla="*/ 2147483646 w 522"/>
              <a:gd name="T7" fmla="*/ 0 h 64"/>
              <a:gd name="T8" fmla="*/ 2147483646 w 522"/>
              <a:gd name="T9" fmla="*/ 2147483646 h 64"/>
              <a:gd name="T10" fmla="*/ 2147483646 w 522"/>
              <a:gd name="T11" fmla="*/ 2147483646 h 64"/>
              <a:gd name="T12" fmla="*/ 2147483646 w 522"/>
              <a:gd name="T13" fmla="*/ 2147483646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22" h="64">
                <a:moveTo>
                  <a:pt x="0" y="50"/>
                </a:moveTo>
                <a:lnTo>
                  <a:pt x="458" y="64"/>
                </a:lnTo>
                <a:lnTo>
                  <a:pt x="504" y="0"/>
                </a:lnTo>
                <a:lnTo>
                  <a:pt x="512" y="0"/>
                </a:lnTo>
                <a:lnTo>
                  <a:pt x="512" y="33"/>
                </a:lnTo>
                <a:lnTo>
                  <a:pt x="522" y="25"/>
                </a:lnTo>
                <a:lnTo>
                  <a:pt x="522" y="1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05" name="Freeform 1164"/>
          <p:cNvSpPr>
            <a:spLocks/>
          </p:cNvSpPr>
          <p:nvPr/>
        </p:nvSpPr>
        <p:spPr bwMode="auto">
          <a:xfrm>
            <a:off x="3013075" y="4935538"/>
            <a:ext cx="47625" cy="52387"/>
          </a:xfrm>
          <a:custGeom>
            <a:avLst/>
            <a:gdLst>
              <a:gd name="T0" fmla="*/ 2147483646 w 88"/>
              <a:gd name="T1" fmla="*/ 2147483646 h 100"/>
              <a:gd name="T2" fmla="*/ 2147483646 w 88"/>
              <a:gd name="T3" fmla="*/ 2147483646 h 100"/>
              <a:gd name="T4" fmla="*/ 2147483646 w 88"/>
              <a:gd name="T5" fmla="*/ 2147483646 h 100"/>
              <a:gd name="T6" fmla="*/ 0 w 88"/>
              <a:gd name="T7" fmla="*/ 0 h 1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8" h="100">
                <a:moveTo>
                  <a:pt x="18" y="100"/>
                </a:moveTo>
                <a:lnTo>
                  <a:pt x="88" y="46"/>
                </a:lnTo>
                <a:lnTo>
                  <a:pt x="88" y="4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06" name="Freeform 1165"/>
          <p:cNvSpPr>
            <a:spLocks/>
          </p:cNvSpPr>
          <p:nvPr/>
        </p:nvSpPr>
        <p:spPr bwMode="auto">
          <a:xfrm>
            <a:off x="2814638" y="4776788"/>
            <a:ext cx="246062" cy="152400"/>
          </a:xfrm>
          <a:custGeom>
            <a:avLst/>
            <a:gdLst>
              <a:gd name="T0" fmla="*/ 2147483646 w 464"/>
              <a:gd name="T1" fmla="*/ 2147483646 h 286"/>
              <a:gd name="T2" fmla="*/ 2147483646 w 464"/>
              <a:gd name="T3" fmla="*/ 2147483646 h 286"/>
              <a:gd name="T4" fmla="*/ 2147483646 w 464"/>
              <a:gd name="T5" fmla="*/ 2147483646 h 286"/>
              <a:gd name="T6" fmla="*/ 2147483646 w 464"/>
              <a:gd name="T7" fmla="*/ 2147483646 h 286"/>
              <a:gd name="T8" fmla="*/ 2147483646 w 464"/>
              <a:gd name="T9" fmla="*/ 2147483646 h 286"/>
              <a:gd name="T10" fmla="*/ 2147483646 w 464"/>
              <a:gd name="T11" fmla="*/ 2147483646 h 286"/>
              <a:gd name="T12" fmla="*/ 2147483646 w 464"/>
              <a:gd name="T13" fmla="*/ 0 h 286"/>
              <a:gd name="T14" fmla="*/ 2147483646 w 464"/>
              <a:gd name="T15" fmla="*/ 2147483646 h 286"/>
              <a:gd name="T16" fmla="*/ 0 w 464"/>
              <a:gd name="T17" fmla="*/ 2147483646 h 286"/>
              <a:gd name="T18" fmla="*/ 0 w 464"/>
              <a:gd name="T19" fmla="*/ 2147483646 h 286"/>
              <a:gd name="T20" fmla="*/ 2147483646 w 464"/>
              <a:gd name="T21" fmla="*/ 2147483646 h 286"/>
              <a:gd name="T22" fmla="*/ 2147483646 w 464"/>
              <a:gd name="T23" fmla="*/ 2147483646 h 286"/>
              <a:gd name="T24" fmla="*/ 2147483646 w 464"/>
              <a:gd name="T25" fmla="*/ 2147483646 h 286"/>
              <a:gd name="T26" fmla="*/ 2147483646 w 464"/>
              <a:gd name="T27" fmla="*/ 2147483646 h 286"/>
              <a:gd name="T28" fmla="*/ 2147483646 w 464"/>
              <a:gd name="T29" fmla="*/ 2147483646 h 286"/>
              <a:gd name="T30" fmla="*/ 2147483646 w 464"/>
              <a:gd name="T31" fmla="*/ 2147483646 h 286"/>
              <a:gd name="T32" fmla="*/ 2147483646 w 464"/>
              <a:gd name="T33" fmla="*/ 2147483646 h 28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64" h="286">
                <a:moveTo>
                  <a:pt x="376" y="283"/>
                </a:moveTo>
                <a:lnTo>
                  <a:pt x="464" y="252"/>
                </a:lnTo>
                <a:lnTo>
                  <a:pt x="464" y="45"/>
                </a:lnTo>
                <a:lnTo>
                  <a:pt x="376" y="6"/>
                </a:lnTo>
                <a:lnTo>
                  <a:pt x="379" y="7"/>
                </a:lnTo>
                <a:lnTo>
                  <a:pt x="370" y="4"/>
                </a:lnTo>
                <a:lnTo>
                  <a:pt x="8" y="0"/>
                </a:lnTo>
                <a:lnTo>
                  <a:pt x="2" y="4"/>
                </a:lnTo>
                <a:lnTo>
                  <a:pt x="0" y="11"/>
                </a:lnTo>
                <a:lnTo>
                  <a:pt x="0" y="271"/>
                </a:lnTo>
                <a:lnTo>
                  <a:pt x="2" y="278"/>
                </a:lnTo>
                <a:lnTo>
                  <a:pt x="10" y="280"/>
                </a:lnTo>
                <a:lnTo>
                  <a:pt x="370" y="286"/>
                </a:lnTo>
                <a:lnTo>
                  <a:pt x="379" y="282"/>
                </a:lnTo>
                <a:lnTo>
                  <a:pt x="381" y="275"/>
                </a:lnTo>
                <a:lnTo>
                  <a:pt x="381" y="13"/>
                </a:lnTo>
                <a:lnTo>
                  <a:pt x="379" y="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07" name="Freeform 1166"/>
          <p:cNvSpPr>
            <a:spLocks/>
          </p:cNvSpPr>
          <p:nvPr/>
        </p:nvSpPr>
        <p:spPr bwMode="auto">
          <a:xfrm>
            <a:off x="2833688" y="4786313"/>
            <a:ext cx="174625" cy="123825"/>
          </a:xfrm>
          <a:custGeom>
            <a:avLst/>
            <a:gdLst>
              <a:gd name="T0" fmla="*/ 2147483646 w 331"/>
              <a:gd name="T1" fmla="*/ 0 h 236"/>
              <a:gd name="T2" fmla="*/ 2147483646 w 331"/>
              <a:gd name="T3" fmla="*/ 2147483646 h 236"/>
              <a:gd name="T4" fmla="*/ 2147483646 w 331"/>
              <a:gd name="T5" fmla="*/ 2147483646 h 236"/>
              <a:gd name="T6" fmla="*/ 2147483646 w 331"/>
              <a:gd name="T7" fmla="*/ 2147483646 h 236"/>
              <a:gd name="T8" fmla="*/ 2147483646 w 331"/>
              <a:gd name="T9" fmla="*/ 2147483646 h 236"/>
              <a:gd name="T10" fmla="*/ 0 w 331"/>
              <a:gd name="T11" fmla="*/ 2147483646 h 236"/>
              <a:gd name="T12" fmla="*/ 0 w 331"/>
              <a:gd name="T13" fmla="*/ 2147483646 h 236"/>
              <a:gd name="T14" fmla="*/ 2147483646 w 331"/>
              <a:gd name="T15" fmla="*/ 2147483646 h 236"/>
              <a:gd name="T16" fmla="*/ 2147483646 w 331"/>
              <a:gd name="T17" fmla="*/ 2147483646 h 236"/>
              <a:gd name="T18" fmla="*/ 2147483646 w 331"/>
              <a:gd name="T19" fmla="*/ 2147483646 h 236"/>
              <a:gd name="T20" fmla="*/ 2147483646 w 331"/>
              <a:gd name="T21" fmla="*/ 2147483646 h 236"/>
              <a:gd name="T22" fmla="*/ 2147483646 w 331"/>
              <a:gd name="T23" fmla="*/ 2147483646 h 236"/>
              <a:gd name="T24" fmla="*/ 2147483646 w 331"/>
              <a:gd name="T25" fmla="*/ 2147483646 h 236"/>
              <a:gd name="T26" fmla="*/ 2147483646 w 331"/>
              <a:gd name="T27" fmla="*/ 2147483646 h 2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31" h="236">
                <a:moveTo>
                  <a:pt x="331" y="0"/>
                </a:moveTo>
                <a:lnTo>
                  <a:pt x="304" y="23"/>
                </a:lnTo>
                <a:lnTo>
                  <a:pt x="296" y="21"/>
                </a:lnTo>
                <a:lnTo>
                  <a:pt x="11" y="19"/>
                </a:lnTo>
                <a:lnTo>
                  <a:pt x="2" y="21"/>
                </a:lnTo>
                <a:lnTo>
                  <a:pt x="0" y="27"/>
                </a:lnTo>
                <a:lnTo>
                  <a:pt x="0" y="221"/>
                </a:lnTo>
                <a:lnTo>
                  <a:pt x="2" y="228"/>
                </a:lnTo>
                <a:lnTo>
                  <a:pt x="11" y="231"/>
                </a:lnTo>
                <a:lnTo>
                  <a:pt x="297" y="236"/>
                </a:lnTo>
                <a:lnTo>
                  <a:pt x="304" y="232"/>
                </a:lnTo>
                <a:lnTo>
                  <a:pt x="306" y="227"/>
                </a:lnTo>
                <a:lnTo>
                  <a:pt x="306" y="31"/>
                </a:lnTo>
                <a:lnTo>
                  <a:pt x="304" y="2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08" name="Freeform 1167"/>
          <p:cNvSpPr>
            <a:spLocks/>
          </p:cNvSpPr>
          <p:nvPr/>
        </p:nvSpPr>
        <p:spPr bwMode="auto">
          <a:xfrm>
            <a:off x="2819400" y="4783138"/>
            <a:ext cx="190500" cy="139700"/>
          </a:xfrm>
          <a:custGeom>
            <a:avLst/>
            <a:gdLst>
              <a:gd name="T0" fmla="*/ 2147483646 w 362"/>
              <a:gd name="T1" fmla="*/ 2147483646 h 264"/>
              <a:gd name="T2" fmla="*/ 2147483646 w 362"/>
              <a:gd name="T3" fmla="*/ 2147483646 h 264"/>
              <a:gd name="T4" fmla="*/ 2147483646 w 362"/>
              <a:gd name="T5" fmla="*/ 2147483646 h 264"/>
              <a:gd name="T6" fmla="*/ 2147483646 w 362"/>
              <a:gd name="T7" fmla="*/ 0 h 264"/>
              <a:gd name="T8" fmla="*/ 2147483646 w 362"/>
              <a:gd name="T9" fmla="*/ 2147483646 h 264"/>
              <a:gd name="T10" fmla="*/ 0 w 362"/>
              <a:gd name="T11" fmla="*/ 2147483646 h 264"/>
              <a:gd name="T12" fmla="*/ 0 w 362"/>
              <a:gd name="T13" fmla="*/ 2147483646 h 264"/>
              <a:gd name="T14" fmla="*/ 2147483646 w 362"/>
              <a:gd name="T15" fmla="*/ 2147483646 h 264"/>
              <a:gd name="T16" fmla="*/ 2147483646 w 362"/>
              <a:gd name="T17" fmla="*/ 2147483646 h 264"/>
              <a:gd name="T18" fmla="*/ 2147483646 w 362"/>
              <a:gd name="T19" fmla="*/ 2147483646 h 264"/>
              <a:gd name="T20" fmla="*/ 2147483646 w 362"/>
              <a:gd name="T21" fmla="*/ 2147483646 h 264"/>
              <a:gd name="T22" fmla="*/ 2147483646 w 362"/>
              <a:gd name="T23" fmla="*/ 2147483646 h 264"/>
              <a:gd name="T24" fmla="*/ 2147483646 w 362"/>
              <a:gd name="T25" fmla="*/ 2147483646 h 26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62" h="264">
                <a:moveTo>
                  <a:pt x="362" y="12"/>
                </a:moveTo>
                <a:lnTo>
                  <a:pt x="359" y="5"/>
                </a:lnTo>
                <a:lnTo>
                  <a:pt x="350" y="2"/>
                </a:lnTo>
                <a:lnTo>
                  <a:pt x="12" y="0"/>
                </a:lnTo>
                <a:lnTo>
                  <a:pt x="3" y="2"/>
                </a:lnTo>
                <a:lnTo>
                  <a:pt x="0" y="9"/>
                </a:lnTo>
                <a:lnTo>
                  <a:pt x="0" y="251"/>
                </a:lnTo>
                <a:lnTo>
                  <a:pt x="6" y="257"/>
                </a:lnTo>
                <a:lnTo>
                  <a:pt x="12" y="260"/>
                </a:lnTo>
                <a:lnTo>
                  <a:pt x="353" y="264"/>
                </a:lnTo>
                <a:lnTo>
                  <a:pt x="359" y="262"/>
                </a:lnTo>
                <a:lnTo>
                  <a:pt x="362" y="255"/>
                </a:lnTo>
                <a:lnTo>
                  <a:pt x="362" y="12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09" name="Line 1168"/>
          <p:cNvSpPr>
            <a:spLocks noChangeShapeType="1"/>
          </p:cNvSpPr>
          <p:nvPr/>
        </p:nvSpPr>
        <p:spPr bwMode="auto">
          <a:xfrm flipH="1" flipV="1">
            <a:off x="2994025" y="4908550"/>
            <a:ext cx="14288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10" name="Freeform 1169"/>
          <p:cNvSpPr>
            <a:spLocks/>
          </p:cNvSpPr>
          <p:nvPr/>
        </p:nvSpPr>
        <p:spPr bwMode="auto">
          <a:xfrm>
            <a:off x="2986088" y="4929188"/>
            <a:ext cx="17462" cy="7937"/>
          </a:xfrm>
          <a:custGeom>
            <a:avLst/>
            <a:gdLst>
              <a:gd name="T0" fmla="*/ 0 w 34"/>
              <a:gd name="T1" fmla="*/ 0 h 17"/>
              <a:gd name="T2" fmla="*/ 0 w 34"/>
              <a:gd name="T3" fmla="*/ 2147483646 h 17"/>
              <a:gd name="T4" fmla="*/ 2147483646 w 34"/>
              <a:gd name="T5" fmla="*/ 0 h 1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4" h="17">
                <a:moveTo>
                  <a:pt x="0" y="0"/>
                </a:moveTo>
                <a:lnTo>
                  <a:pt x="0" y="17"/>
                </a:lnTo>
                <a:lnTo>
                  <a:pt x="34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11" name="Freeform 1170"/>
          <p:cNvSpPr>
            <a:spLocks/>
          </p:cNvSpPr>
          <p:nvPr/>
        </p:nvSpPr>
        <p:spPr bwMode="auto">
          <a:xfrm>
            <a:off x="2846388" y="4924425"/>
            <a:ext cx="139700" cy="15875"/>
          </a:xfrm>
          <a:custGeom>
            <a:avLst/>
            <a:gdLst>
              <a:gd name="T0" fmla="*/ 2147483646 w 263"/>
              <a:gd name="T1" fmla="*/ 2147483646 h 28"/>
              <a:gd name="T2" fmla="*/ 2147483646 w 263"/>
              <a:gd name="T3" fmla="*/ 2147483646 h 28"/>
              <a:gd name="T4" fmla="*/ 2147483646 w 263"/>
              <a:gd name="T5" fmla="*/ 2147483646 h 28"/>
              <a:gd name="T6" fmla="*/ 2147483646 w 263"/>
              <a:gd name="T7" fmla="*/ 2147483646 h 28"/>
              <a:gd name="T8" fmla="*/ 0 w 263"/>
              <a:gd name="T9" fmla="*/ 2147483646 h 28"/>
              <a:gd name="T10" fmla="*/ 0 w 263"/>
              <a:gd name="T11" fmla="*/ 0 h 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63" h="28">
                <a:moveTo>
                  <a:pt x="263" y="24"/>
                </a:moveTo>
                <a:lnTo>
                  <a:pt x="256" y="28"/>
                </a:lnTo>
                <a:lnTo>
                  <a:pt x="259" y="24"/>
                </a:lnTo>
                <a:lnTo>
                  <a:pt x="263" y="24"/>
                </a:lnTo>
                <a:lnTo>
                  <a:pt x="0" y="19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12" name="Freeform 1171"/>
          <p:cNvSpPr>
            <a:spLocks/>
          </p:cNvSpPr>
          <p:nvPr/>
        </p:nvSpPr>
        <p:spPr bwMode="auto">
          <a:xfrm>
            <a:off x="2849563" y="4935538"/>
            <a:ext cx="133350" cy="4762"/>
          </a:xfrm>
          <a:custGeom>
            <a:avLst/>
            <a:gdLst>
              <a:gd name="T0" fmla="*/ 0 w 250"/>
              <a:gd name="T1" fmla="*/ 0 h 9"/>
              <a:gd name="T2" fmla="*/ 2147483646 w 250"/>
              <a:gd name="T3" fmla="*/ 2147483646 h 9"/>
              <a:gd name="T4" fmla="*/ 2147483646 w 250"/>
              <a:gd name="T5" fmla="*/ 2147483646 h 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50" h="9">
                <a:moveTo>
                  <a:pt x="0" y="0"/>
                </a:moveTo>
                <a:lnTo>
                  <a:pt x="1" y="6"/>
                </a:lnTo>
                <a:lnTo>
                  <a:pt x="250" y="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13" name="Line 1172"/>
          <p:cNvSpPr>
            <a:spLocks noChangeShapeType="1"/>
          </p:cNvSpPr>
          <p:nvPr/>
        </p:nvSpPr>
        <p:spPr bwMode="auto">
          <a:xfrm flipV="1">
            <a:off x="3009900" y="4937125"/>
            <a:ext cx="50800" cy="285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14" name="Freeform 1173"/>
          <p:cNvSpPr>
            <a:spLocks/>
          </p:cNvSpPr>
          <p:nvPr/>
        </p:nvSpPr>
        <p:spPr bwMode="auto">
          <a:xfrm>
            <a:off x="3036888" y="4992688"/>
            <a:ext cx="69850" cy="30162"/>
          </a:xfrm>
          <a:custGeom>
            <a:avLst/>
            <a:gdLst>
              <a:gd name="T0" fmla="*/ 2147483646 w 131"/>
              <a:gd name="T1" fmla="*/ 0 h 59"/>
              <a:gd name="T2" fmla="*/ 2147483646 w 131"/>
              <a:gd name="T3" fmla="*/ 0 h 59"/>
              <a:gd name="T4" fmla="*/ 2147483646 w 131"/>
              <a:gd name="T5" fmla="*/ 2147483646 h 59"/>
              <a:gd name="T6" fmla="*/ 2147483646 w 131"/>
              <a:gd name="T7" fmla="*/ 2147483646 h 59"/>
              <a:gd name="T8" fmla="*/ 2147483646 w 131"/>
              <a:gd name="T9" fmla="*/ 2147483646 h 59"/>
              <a:gd name="T10" fmla="*/ 2147483646 w 131"/>
              <a:gd name="T11" fmla="*/ 2147483646 h 59"/>
              <a:gd name="T12" fmla="*/ 0 w 131"/>
              <a:gd name="T13" fmla="*/ 2147483646 h 59"/>
              <a:gd name="T14" fmla="*/ 0 w 131"/>
              <a:gd name="T15" fmla="*/ 2147483646 h 59"/>
              <a:gd name="T16" fmla="*/ 2147483646 w 131"/>
              <a:gd name="T17" fmla="*/ 2147483646 h 59"/>
              <a:gd name="T18" fmla="*/ 2147483646 w 131"/>
              <a:gd name="T19" fmla="*/ 2147483646 h 5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31" h="59">
                <a:moveTo>
                  <a:pt x="63" y="0"/>
                </a:moveTo>
                <a:lnTo>
                  <a:pt x="120" y="0"/>
                </a:lnTo>
                <a:lnTo>
                  <a:pt x="131" y="9"/>
                </a:lnTo>
                <a:lnTo>
                  <a:pt x="131" y="26"/>
                </a:lnTo>
                <a:lnTo>
                  <a:pt x="81" y="59"/>
                </a:lnTo>
                <a:lnTo>
                  <a:pt x="78" y="59"/>
                </a:lnTo>
                <a:lnTo>
                  <a:pt x="0" y="55"/>
                </a:lnTo>
                <a:lnTo>
                  <a:pt x="0" y="36"/>
                </a:lnTo>
                <a:lnTo>
                  <a:pt x="80" y="39"/>
                </a:lnTo>
                <a:lnTo>
                  <a:pt x="131" y="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15" name="Freeform 1174"/>
          <p:cNvSpPr>
            <a:spLocks/>
          </p:cNvSpPr>
          <p:nvPr/>
        </p:nvSpPr>
        <p:spPr bwMode="auto">
          <a:xfrm>
            <a:off x="3043238" y="4992688"/>
            <a:ext cx="57150" cy="12700"/>
          </a:xfrm>
          <a:custGeom>
            <a:avLst/>
            <a:gdLst>
              <a:gd name="T0" fmla="*/ 2147483646 w 110"/>
              <a:gd name="T1" fmla="*/ 0 h 26"/>
              <a:gd name="T2" fmla="*/ 2147483646 w 110"/>
              <a:gd name="T3" fmla="*/ 2147483646 h 26"/>
              <a:gd name="T4" fmla="*/ 0 w 110"/>
              <a:gd name="T5" fmla="*/ 2147483646 h 26"/>
              <a:gd name="T6" fmla="*/ 2147483646 w 110"/>
              <a:gd name="T7" fmla="*/ 0 h 26"/>
              <a:gd name="T8" fmla="*/ 2147483646 w 110"/>
              <a:gd name="T9" fmla="*/ 0 h 26"/>
              <a:gd name="T10" fmla="*/ 2147483646 w 110"/>
              <a:gd name="T11" fmla="*/ 2147483646 h 26"/>
              <a:gd name="T12" fmla="*/ 2147483646 w 110"/>
              <a:gd name="T13" fmla="*/ 2147483646 h 26"/>
              <a:gd name="T14" fmla="*/ 2147483646 w 110"/>
              <a:gd name="T15" fmla="*/ 0 h 2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10" h="26">
                <a:moveTo>
                  <a:pt x="110" y="0"/>
                </a:moveTo>
                <a:lnTo>
                  <a:pt x="68" y="26"/>
                </a:lnTo>
                <a:lnTo>
                  <a:pt x="0" y="25"/>
                </a:lnTo>
                <a:lnTo>
                  <a:pt x="53" y="0"/>
                </a:lnTo>
                <a:lnTo>
                  <a:pt x="61" y="0"/>
                </a:lnTo>
                <a:lnTo>
                  <a:pt x="45" y="9"/>
                </a:lnTo>
                <a:lnTo>
                  <a:pt x="87" y="9"/>
                </a:lnTo>
                <a:lnTo>
                  <a:pt x="101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16" name="Freeform 1175"/>
          <p:cNvSpPr>
            <a:spLocks/>
          </p:cNvSpPr>
          <p:nvPr/>
        </p:nvSpPr>
        <p:spPr bwMode="auto">
          <a:xfrm>
            <a:off x="3038475" y="5005388"/>
            <a:ext cx="68263" cy="19050"/>
          </a:xfrm>
          <a:custGeom>
            <a:avLst/>
            <a:gdLst>
              <a:gd name="T0" fmla="*/ 2147483646 w 130"/>
              <a:gd name="T1" fmla="*/ 0 h 35"/>
              <a:gd name="T2" fmla="*/ 2147483646 w 130"/>
              <a:gd name="T3" fmla="*/ 2147483646 h 35"/>
              <a:gd name="T4" fmla="*/ 2147483646 w 130"/>
              <a:gd name="T5" fmla="*/ 2147483646 h 35"/>
              <a:gd name="T6" fmla="*/ 0 w 130"/>
              <a:gd name="T7" fmla="*/ 2147483646 h 35"/>
              <a:gd name="T8" fmla="*/ 0 w 130"/>
              <a:gd name="T9" fmla="*/ 2147483646 h 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0" h="35">
                <a:moveTo>
                  <a:pt x="130" y="0"/>
                </a:moveTo>
                <a:lnTo>
                  <a:pt x="130" y="3"/>
                </a:lnTo>
                <a:lnTo>
                  <a:pt x="80" y="35"/>
                </a:lnTo>
                <a:lnTo>
                  <a:pt x="0" y="30"/>
                </a:lnTo>
                <a:lnTo>
                  <a:pt x="0" y="2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17" name="Line 1176"/>
          <p:cNvSpPr>
            <a:spLocks noChangeShapeType="1"/>
          </p:cNvSpPr>
          <p:nvPr/>
        </p:nvSpPr>
        <p:spPr bwMode="auto">
          <a:xfrm flipV="1">
            <a:off x="3036888" y="5005388"/>
            <a:ext cx="6350" cy="6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18" name="Freeform 1177"/>
          <p:cNvSpPr>
            <a:spLocks/>
          </p:cNvSpPr>
          <p:nvPr/>
        </p:nvSpPr>
        <p:spPr bwMode="auto">
          <a:xfrm>
            <a:off x="2752725" y="4970463"/>
            <a:ext cx="269875" cy="46037"/>
          </a:xfrm>
          <a:custGeom>
            <a:avLst/>
            <a:gdLst>
              <a:gd name="T0" fmla="*/ 2147483646 w 512"/>
              <a:gd name="T1" fmla="*/ 2147483646 h 88"/>
              <a:gd name="T2" fmla="*/ 2147483646 w 512"/>
              <a:gd name="T3" fmla="*/ 2147483646 h 88"/>
              <a:gd name="T4" fmla="*/ 2147483646 w 512"/>
              <a:gd name="T5" fmla="*/ 2147483646 h 88"/>
              <a:gd name="T6" fmla="*/ 2147483646 w 512"/>
              <a:gd name="T7" fmla="*/ 2147483646 h 88"/>
              <a:gd name="T8" fmla="*/ 0 w 512"/>
              <a:gd name="T9" fmla="*/ 2147483646 h 88"/>
              <a:gd name="T10" fmla="*/ 0 w 512"/>
              <a:gd name="T11" fmla="*/ 2147483646 h 88"/>
              <a:gd name="T12" fmla="*/ 2147483646 w 512"/>
              <a:gd name="T13" fmla="*/ 0 h 88"/>
              <a:gd name="T14" fmla="*/ 2147483646 w 512"/>
              <a:gd name="T15" fmla="*/ 2147483646 h 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512" h="88">
                <a:moveTo>
                  <a:pt x="512" y="44"/>
                </a:moveTo>
                <a:lnTo>
                  <a:pt x="458" y="88"/>
                </a:lnTo>
                <a:lnTo>
                  <a:pt x="458" y="81"/>
                </a:lnTo>
                <a:lnTo>
                  <a:pt x="458" y="88"/>
                </a:lnTo>
                <a:lnTo>
                  <a:pt x="0" y="76"/>
                </a:lnTo>
                <a:lnTo>
                  <a:pt x="0" y="67"/>
                </a:lnTo>
                <a:lnTo>
                  <a:pt x="83" y="0"/>
                </a:lnTo>
                <a:lnTo>
                  <a:pt x="512" y="1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19" name="Freeform 1178"/>
          <p:cNvSpPr>
            <a:spLocks/>
          </p:cNvSpPr>
          <p:nvPr/>
        </p:nvSpPr>
        <p:spPr bwMode="auto">
          <a:xfrm>
            <a:off x="2811463" y="4959350"/>
            <a:ext cx="198437" cy="19050"/>
          </a:xfrm>
          <a:custGeom>
            <a:avLst/>
            <a:gdLst>
              <a:gd name="T0" fmla="*/ 2147483646 w 375"/>
              <a:gd name="T1" fmla="*/ 2147483646 h 36"/>
              <a:gd name="T2" fmla="*/ 2147483646 w 375"/>
              <a:gd name="T3" fmla="*/ 2147483646 h 36"/>
              <a:gd name="T4" fmla="*/ 0 w 375"/>
              <a:gd name="T5" fmla="*/ 0 h 36"/>
              <a:gd name="T6" fmla="*/ 0 w 375"/>
              <a:gd name="T7" fmla="*/ 2147483646 h 3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5" h="36">
                <a:moveTo>
                  <a:pt x="375" y="36"/>
                </a:moveTo>
                <a:lnTo>
                  <a:pt x="375" y="10"/>
                </a:lnTo>
                <a:lnTo>
                  <a:pt x="0" y="0"/>
                </a:lnTo>
                <a:lnTo>
                  <a:pt x="0" y="2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20" name="Line 1179"/>
          <p:cNvSpPr>
            <a:spLocks noChangeShapeType="1"/>
          </p:cNvSpPr>
          <p:nvPr/>
        </p:nvSpPr>
        <p:spPr bwMode="auto">
          <a:xfrm flipV="1">
            <a:off x="2811463" y="4938713"/>
            <a:ext cx="55562" cy="2063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21" name="Line 1180"/>
          <p:cNvSpPr>
            <a:spLocks noChangeShapeType="1"/>
          </p:cNvSpPr>
          <p:nvPr/>
        </p:nvSpPr>
        <p:spPr bwMode="auto">
          <a:xfrm flipV="1">
            <a:off x="2822575" y="4906963"/>
            <a:ext cx="12700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22" name="Line 1181"/>
          <p:cNvSpPr>
            <a:spLocks noChangeShapeType="1"/>
          </p:cNvSpPr>
          <p:nvPr/>
        </p:nvSpPr>
        <p:spPr bwMode="auto">
          <a:xfrm flipH="1" flipV="1">
            <a:off x="2820988" y="4784725"/>
            <a:ext cx="14287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23" name="Freeform 1182"/>
          <p:cNvSpPr>
            <a:spLocks/>
          </p:cNvSpPr>
          <p:nvPr/>
        </p:nvSpPr>
        <p:spPr bwMode="auto">
          <a:xfrm>
            <a:off x="3706813" y="4776788"/>
            <a:ext cx="201612" cy="152400"/>
          </a:xfrm>
          <a:custGeom>
            <a:avLst/>
            <a:gdLst>
              <a:gd name="T0" fmla="*/ 0 w 383"/>
              <a:gd name="T1" fmla="*/ 2147483646 h 286"/>
              <a:gd name="T2" fmla="*/ 0 w 383"/>
              <a:gd name="T3" fmla="*/ 2147483646 h 286"/>
              <a:gd name="T4" fmla="*/ 2147483646 w 383"/>
              <a:gd name="T5" fmla="*/ 2147483646 h 286"/>
              <a:gd name="T6" fmla="*/ 2147483646 w 383"/>
              <a:gd name="T7" fmla="*/ 2147483646 h 286"/>
              <a:gd name="T8" fmla="*/ 2147483646 w 383"/>
              <a:gd name="T9" fmla="*/ 2147483646 h 286"/>
              <a:gd name="T10" fmla="*/ 2147483646 w 383"/>
              <a:gd name="T11" fmla="*/ 2147483646 h 286"/>
              <a:gd name="T12" fmla="*/ 2147483646 w 383"/>
              <a:gd name="T13" fmla="*/ 2147483646 h 286"/>
              <a:gd name="T14" fmla="*/ 2147483646 w 383"/>
              <a:gd name="T15" fmla="*/ 2147483646 h 286"/>
              <a:gd name="T16" fmla="*/ 2147483646 w 383"/>
              <a:gd name="T17" fmla="*/ 2147483646 h 286"/>
              <a:gd name="T18" fmla="*/ 2147483646 w 383"/>
              <a:gd name="T19" fmla="*/ 2147483646 h 286"/>
              <a:gd name="T20" fmla="*/ 2147483646 w 383"/>
              <a:gd name="T21" fmla="*/ 0 h 286"/>
              <a:gd name="T22" fmla="*/ 2147483646 w 383"/>
              <a:gd name="T23" fmla="*/ 2147483646 h 286"/>
              <a:gd name="T24" fmla="*/ 0 w 383"/>
              <a:gd name="T25" fmla="*/ 2147483646 h 28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83" h="286">
                <a:moveTo>
                  <a:pt x="0" y="11"/>
                </a:moveTo>
                <a:lnTo>
                  <a:pt x="0" y="271"/>
                </a:lnTo>
                <a:lnTo>
                  <a:pt x="3" y="278"/>
                </a:lnTo>
                <a:lnTo>
                  <a:pt x="11" y="280"/>
                </a:lnTo>
                <a:lnTo>
                  <a:pt x="372" y="286"/>
                </a:lnTo>
                <a:lnTo>
                  <a:pt x="379" y="282"/>
                </a:lnTo>
                <a:lnTo>
                  <a:pt x="383" y="275"/>
                </a:lnTo>
                <a:lnTo>
                  <a:pt x="383" y="13"/>
                </a:lnTo>
                <a:lnTo>
                  <a:pt x="379" y="7"/>
                </a:lnTo>
                <a:lnTo>
                  <a:pt x="372" y="4"/>
                </a:lnTo>
                <a:lnTo>
                  <a:pt x="11" y="0"/>
                </a:lnTo>
                <a:lnTo>
                  <a:pt x="3" y="4"/>
                </a:lnTo>
                <a:lnTo>
                  <a:pt x="0" y="11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24" name="Freeform 1183"/>
          <p:cNvSpPr>
            <a:spLocks/>
          </p:cNvSpPr>
          <p:nvPr/>
        </p:nvSpPr>
        <p:spPr bwMode="auto">
          <a:xfrm>
            <a:off x="3711575" y="4783138"/>
            <a:ext cx="192088" cy="139700"/>
          </a:xfrm>
          <a:custGeom>
            <a:avLst/>
            <a:gdLst>
              <a:gd name="T0" fmla="*/ 2147483646 w 361"/>
              <a:gd name="T1" fmla="*/ 2147483646 h 264"/>
              <a:gd name="T2" fmla="*/ 0 w 361"/>
              <a:gd name="T3" fmla="*/ 2147483646 h 264"/>
              <a:gd name="T4" fmla="*/ 0 w 361"/>
              <a:gd name="T5" fmla="*/ 2147483646 h 264"/>
              <a:gd name="T6" fmla="*/ 2147483646 w 361"/>
              <a:gd name="T7" fmla="*/ 2147483646 h 264"/>
              <a:gd name="T8" fmla="*/ 2147483646 w 361"/>
              <a:gd name="T9" fmla="*/ 2147483646 h 264"/>
              <a:gd name="T10" fmla="*/ 2147483646 w 361"/>
              <a:gd name="T11" fmla="*/ 2147483646 h 264"/>
              <a:gd name="T12" fmla="*/ 2147483646 w 361"/>
              <a:gd name="T13" fmla="*/ 2147483646 h 264"/>
              <a:gd name="T14" fmla="*/ 2147483646 w 361"/>
              <a:gd name="T15" fmla="*/ 2147483646 h 264"/>
              <a:gd name="T16" fmla="*/ 2147483646 w 361"/>
              <a:gd name="T17" fmla="*/ 2147483646 h 264"/>
              <a:gd name="T18" fmla="*/ 2147483646 w 361"/>
              <a:gd name="T19" fmla="*/ 2147483646 h 264"/>
              <a:gd name="T20" fmla="*/ 2147483646 w 361"/>
              <a:gd name="T21" fmla="*/ 2147483646 h 264"/>
              <a:gd name="T22" fmla="*/ 2147483646 w 361"/>
              <a:gd name="T23" fmla="*/ 0 h 264"/>
              <a:gd name="T24" fmla="*/ 2147483646 w 361"/>
              <a:gd name="T25" fmla="*/ 2147483646 h 264"/>
              <a:gd name="T26" fmla="*/ 2147483646 w 361"/>
              <a:gd name="T27" fmla="*/ 2147483646 h 264"/>
              <a:gd name="T28" fmla="*/ 2147483646 w 361"/>
              <a:gd name="T29" fmla="*/ 2147483646 h 264"/>
              <a:gd name="T30" fmla="*/ 2147483646 w 361"/>
              <a:gd name="T31" fmla="*/ 2147483646 h 264"/>
              <a:gd name="T32" fmla="*/ 2147483646 w 361"/>
              <a:gd name="T33" fmla="*/ 2147483646 h 264"/>
              <a:gd name="T34" fmla="*/ 2147483646 w 361"/>
              <a:gd name="T35" fmla="*/ 2147483646 h 264"/>
              <a:gd name="T36" fmla="*/ 2147483646 w 361"/>
              <a:gd name="T37" fmla="*/ 2147483646 h 264"/>
              <a:gd name="T38" fmla="*/ 2147483646 w 361"/>
              <a:gd name="T39" fmla="*/ 2147483646 h 264"/>
              <a:gd name="T40" fmla="*/ 2147483646 w 361"/>
              <a:gd name="T41" fmla="*/ 2147483646 h 264"/>
              <a:gd name="T42" fmla="*/ 2147483646 w 361"/>
              <a:gd name="T43" fmla="*/ 2147483646 h 264"/>
              <a:gd name="T44" fmla="*/ 2147483646 w 361"/>
              <a:gd name="T45" fmla="*/ 2147483646 h 264"/>
              <a:gd name="T46" fmla="*/ 2147483646 w 361"/>
              <a:gd name="T47" fmla="*/ 2147483646 h 264"/>
              <a:gd name="T48" fmla="*/ 2147483646 w 361"/>
              <a:gd name="T49" fmla="*/ 2147483646 h 264"/>
              <a:gd name="T50" fmla="*/ 2147483646 w 361"/>
              <a:gd name="T51" fmla="*/ 2147483646 h 26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61" h="264">
                <a:moveTo>
                  <a:pt x="4" y="2"/>
                </a:moveTo>
                <a:lnTo>
                  <a:pt x="0" y="9"/>
                </a:lnTo>
                <a:lnTo>
                  <a:pt x="0" y="251"/>
                </a:lnTo>
                <a:lnTo>
                  <a:pt x="4" y="257"/>
                </a:lnTo>
                <a:lnTo>
                  <a:pt x="10" y="260"/>
                </a:lnTo>
                <a:lnTo>
                  <a:pt x="350" y="264"/>
                </a:lnTo>
                <a:lnTo>
                  <a:pt x="357" y="262"/>
                </a:lnTo>
                <a:lnTo>
                  <a:pt x="361" y="255"/>
                </a:lnTo>
                <a:lnTo>
                  <a:pt x="361" y="12"/>
                </a:lnTo>
                <a:lnTo>
                  <a:pt x="357" y="5"/>
                </a:lnTo>
                <a:lnTo>
                  <a:pt x="349" y="2"/>
                </a:lnTo>
                <a:lnTo>
                  <a:pt x="10" y="0"/>
                </a:lnTo>
                <a:lnTo>
                  <a:pt x="4" y="2"/>
                </a:lnTo>
                <a:lnTo>
                  <a:pt x="29" y="26"/>
                </a:lnTo>
                <a:lnTo>
                  <a:pt x="28" y="32"/>
                </a:lnTo>
                <a:lnTo>
                  <a:pt x="28" y="226"/>
                </a:lnTo>
                <a:lnTo>
                  <a:pt x="30" y="233"/>
                </a:lnTo>
                <a:lnTo>
                  <a:pt x="37" y="236"/>
                </a:lnTo>
                <a:lnTo>
                  <a:pt x="323" y="241"/>
                </a:lnTo>
                <a:lnTo>
                  <a:pt x="331" y="237"/>
                </a:lnTo>
                <a:lnTo>
                  <a:pt x="333" y="232"/>
                </a:lnTo>
                <a:lnTo>
                  <a:pt x="333" y="36"/>
                </a:lnTo>
                <a:lnTo>
                  <a:pt x="331" y="28"/>
                </a:lnTo>
                <a:lnTo>
                  <a:pt x="323" y="26"/>
                </a:lnTo>
                <a:lnTo>
                  <a:pt x="37" y="24"/>
                </a:lnTo>
                <a:lnTo>
                  <a:pt x="29" y="2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25" name="Line 1184"/>
          <p:cNvSpPr>
            <a:spLocks noChangeShapeType="1"/>
          </p:cNvSpPr>
          <p:nvPr/>
        </p:nvSpPr>
        <p:spPr bwMode="auto">
          <a:xfrm flipH="1">
            <a:off x="3714750" y="4906963"/>
            <a:ext cx="12700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26" name="Freeform 1185"/>
          <p:cNvSpPr>
            <a:spLocks/>
          </p:cNvSpPr>
          <p:nvPr/>
        </p:nvSpPr>
        <p:spPr bwMode="auto">
          <a:xfrm>
            <a:off x="3740150" y="4924425"/>
            <a:ext cx="138113" cy="12700"/>
          </a:xfrm>
          <a:custGeom>
            <a:avLst/>
            <a:gdLst>
              <a:gd name="T0" fmla="*/ 0 w 261"/>
              <a:gd name="T1" fmla="*/ 0 h 24"/>
              <a:gd name="T2" fmla="*/ 0 w 261"/>
              <a:gd name="T3" fmla="*/ 2147483646 h 24"/>
              <a:gd name="T4" fmla="*/ 2147483646 w 261"/>
              <a:gd name="T5" fmla="*/ 2147483646 h 24"/>
              <a:gd name="T6" fmla="*/ 2147483646 w 261"/>
              <a:gd name="T7" fmla="*/ 2147483646 h 2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61" h="24">
                <a:moveTo>
                  <a:pt x="0" y="0"/>
                </a:moveTo>
                <a:lnTo>
                  <a:pt x="0" y="19"/>
                </a:lnTo>
                <a:lnTo>
                  <a:pt x="261" y="24"/>
                </a:lnTo>
                <a:lnTo>
                  <a:pt x="261" y="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27" name="Line 1186"/>
          <p:cNvSpPr>
            <a:spLocks noChangeShapeType="1"/>
          </p:cNvSpPr>
          <p:nvPr/>
        </p:nvSpPr>
        <p:spPr bwMode="auto">
          <a:xfrm flipV="1">
            <a:off x="3878263" y="4929188"/>
            <a:ext cx="19050" cy="793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28" name="Freeform 1187"/>
          <p:cNvSpPr>
            <a:spLocks/>
          </p:cNvSpPr>
          <p:nvPr/>
        </p:nvSpPr>
        <p:spPr bwMode="auto">
          <a:xfrm>
            <a:off x="3905250" y="4779963"/>
            <a:ext cx="47625" cy="147637"/>
          </a:xfrm>
          <a:custGeom>
            <a:avLst/>
            <a:gdLst>
              <a:gd name="T0" fmla="*/ 0 w 92"/>
              <a:gd name="T1" fmla="*/ 2147483646 h 277"/>
              <a:gd name="T2" fmla="*/ 2147483646 w 92"/>
              <a:gd name="T3" fmla="*/ 2147483646 h 277"/>
              <a:gd name="T4" fmla="*/ 2147483646 w 92"/>
              <a:gd name="T5" fmla="*/ 2147483646 h 277"/>
              <a:gd name="T6" fmla="*/ 2147483646 w 92"/>
              <a:gd name="T7" fmla="*/ 0 h 27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2" h="277">
                <a:moveTo>
                  <a:pt x="0" y="277"/>
                </a:moveTo>
                <a:lnTo>
                  <a:pt x="92" y="246"/>
                </a:lnTo>
                <a:lnTo>
                  <a:pt x="92" y="39"/>
                </a:lnTo>
                <a:lnTo>
                  <a:pt x="3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29" name="Line 1188"/>
          <p:cNvSpPr>
            <a:spLocks noChangeShapeType="1"/>
          </p:cNvSpPr>
          <p:nvPr/>
        </p:nvSpPr>
        <p:spPr bwMode="auto">
          <a:xfrm flipH="1">
            <a:off x="3887788" y="4786313"/>
            <a:ext cx="12700" cy="1111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30" name="Line 1189"/>
          <p:cNvSpPr>
            <a:spLocks noChangeShapeType="1"/>
          </p:cNvSpPr>
          <p:nvPr/>
        </p:nvSpPr>
        <p:spPr bwMode="auto">
          <a:xfrm>
            <a:off x="3887788" y="4908550"/>
            <a:ext cx="12700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31" name="Freeform 1190"/>
          <p:cNvSpPr>
            <a:spLocks/>
          </p:cNvSpPr>
          <p:nvPr/>
        </p:nvSpPr>
        <p:spPr bwMode="auto">
          <a:xfrm>
            <a:off x="3643313" y="4935538"/>
            <a:ext cx="309562" cy="80962"/>
          </a:xfrm>
          <a:custGeom>
            <a:avLst/>
            <a:gdLst>
              <a:gd name="T0" fmla="*/ 2147483646 w 585"/>
              <a:gd name="T1" fmla="*/ 0 h 154"/>
              <a:gd name="T2" fmla="*/ 2147483646 w 585"/>
              <a:gd name="T3" fmla="*/ 2147483646 h 154"/>
              <a:gd name="T4" fmla="*/ 2147483646 w 585"/>
              <a:gd name="T5" fmla="*/ 2147483646 h 154"/>
              <a:gd name="T6" fmla="*/ 2147483646 w 585"/>
              <a:gd name="T7" fmla="*/ 2147483646 h 154"/>
              <a:gd name="T8" fmla="*/ 2147483646 w 585"/>
              <a:gd name="T9" fmla="*/ 2147483646 h 154"/>
              <a:gd name="T10" fmla="*/ 2147483646 w 585"/>
              <a:gd name="T11" fmla="*/ 2147483646 h 154"/>
              <a:gd name="T12" fmla="*/ 0 w 585"/>
              <a:gd name="T13" fmla="*/ 2147483646 h 154"/>
              <a:gd name="T14" fmla="*/ 0 w 585"/>
              <a:gd name="T15" fmla="*/ 2147483646 h 154"/>
              <a:gd name="T16" fmla="*/ 2147483646 w 585"/>
              <a:gd name="T17" fmla="*/ 2147483646 h 154"/>
              <a:gd name="T18" fmla="*/ 2147483646 w 585"/>
              <a:gd name="T19" fmla="*/ 2147483646 h 154"/>
              <a:gd name="T20" fmla="*/ 2147483646 w 585"/>
              <a:gd name="T21" fmla="*/ 2147483646 h 154"/>
              <a:gd name="T22" fmla="*/ 2147483646 w 585"/>
              <a:gd name="T23" fmla="*/ 2147483646 h 154"/>
              <a:gd name="T24" fmla="*/ 2147483646 w 585"/>
              <a:gd name="T25" fmla="*/ 2147483646 h 154"/>
              <a:gd name="T26" fmla="*/ 2147483646 w 585"/>
              <a:gd name="T27" fmla="*/ 2147483646 h 154"/>
              <a:gd name="T28" fmla="*/ 2147483646 w 585"/>
              <a:gd name="T29" fmla="*/ 2147483646 h 154"/>
              <a:gd name="T30" fmla="*/ 2147483646 w 585"/>
              <a:gd name="T31" fmla="*/ 2147483646 h 15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85" h="154">
                <a:moveTo>
                  <a:pt x="493" y="0"/>
                </a:moveTo>
                <a:lnTo>
                  <a:pt x="585" y="4"/>
                </a:lnTo>
                <a:lnTo>
                  <a:pt x="585" y="46"/>
                </a:lnTo>
                <a:lnTo>
                  <a:pt x="514" y="100"/>
                </a:lnTo>
                <a:lnTo>
                  <a:pt x="514" y="110"/>
                </a:lnTo>
                <a:lnTo>
                  <a:pt x="460" y="154"/>
                </a:lnTo>
                <a:lnTo>
                  <a:pt x="0" y="142"/>
                </a:lnTo>
                <a:lnTo>
                  <a:pt x="0" y="133"/>
                </a:lnTo>
                <a:lnTo>
                  <a:pt x="460" y="147"/>
                </a:lnTo>
                <a:lnTo>
                  <a:pt x="460" y="154"/>
                </a:lnTo>
                <a:lnTo>
                  <a:pt x="460" y="147"/>
                </a:lnTo>
                <a:lnTo>
                  <a:pt x="505" y="83"/>
                </a:lnTo>
                <a:lnTo>
                  <a:pt x="514" y="83"/>
                </a:lnTo>
                <a:lnTo>
                  <a:pt x="514" y="116"/>
                </a:lnTo>
                <a:lnTo>
                  <a:pt x="522" y="108"/>
                </a:lnTo>
                <a:lnTo>
                  <a:pt x="522" y="9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32" name="Freeform 1191"/>
          <p:cNvSpPr>
            <a:spLocks/>
          </p:cNvSpPr>
          <p:nvPr/>
        </p:nvSpPr>
        <p:spPr bwMode="auto">
          <a:xfrm>
            <a:off x="3643313" y="4970463"/>
            <a:ext cx="273050" cy="34925"/>
          </a:xfrm>
          <a:custGeom>
            <a:avLst/>
            <a:gdLst>
              <a:gd name="T0" fmla="*/ 2147483646 w 514"/>
              <a:gd name="T1" fmla="*/ 2147483646 h 67"/>
              <a:gd name="T2" fmla="*/ 2147483646 w 514"/>
              <a:gd name="T3" fmla="*/ 0 h 67"/>
              <a:gd name="T4" fmla="*/ 0 w 514"/>
              <a:gd name="T5" fmla="*/ 2147483646 h 6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14" h="67">
                <a:moveTo>
                  <a:pt x="514" y="17"/>
                </a:moveTo>
                <a:lnTo>
                  <a:pt x="85" y="0"/>
                </a:lnTo>
                <a:lnTo>
                  <a:pt x="0" y="6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33" name="Freeform 1192"/>
          <p:cNvSpPr>
            <a:spLocks/>
          </p:cNvSpPr>
          <p:nvPr/>
        </p:nvSpPr>
        <p:spPr bwMode="auto">
          <a:xfrm>
            <a:off x="3705225" y="4959350"/>
            <a:ext cx="198438" cy="19050"/>
          </a:xfrm>
          <a:custGeom>
            <a:avLst/>
            <a:gdLst>
              <a:gd name="T0" fmla="*/ 0 w 375"/>
              <a:gd name="T1" fmla="*/ 2147483646 h 36"/>
              <a:gd name="T2" fmla="*/ 0 w 375"/>
              <a:gd name="T3" fmla="*/ 0 h 36"/>
              <a:gd name="T4" fmla="*/ 2147483646 w 375"/>
              <a:gd name="T5" fmla="*/ 2147483646 h 36"/>
              <a:gd name="T6" fmla="*/ 2147483646 w 375"/>
              <a:gd name="T7" fmla="*/ 2147483646 h 3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5" h="36">
                <a:moveTo>
                  <a:pt x="0" y="23"/>
                </a:moveTo>
                <a:lnTo>
                  <a:pt x="0" y="0"/>
                </a:lnTo>
                <a:lnTo>
                  <a:pt x="375" y="10"/>
                </a:lnTo>
                <a:lnTo>
                  <a:pt x="375" y="3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34" name="Line 1193"/>
          <p:cNvSpPr>
            <a:spLocks noChangeShapeType="1"/>
          </p:cNvSpPr>
          <p:nvPr/>
        </p:nvSpPr>
        <p:spPr bwMode="auto">
          <a:xfrm flipV="1">
            <a:off x="3903663" y="4937125"/>
            <a:ext cx="49212" cy="285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35" name="Freeform 1194"/>
          <p:cNvSpPr>
            <a:spLocks/>
          </p:cNvSpPr>
          <p:nvPr/>
        </p:nvSpPr>
        <p:spPr bwMode="auto">
          <a:xfrm>
            <a:off x="3929063" y="4992688"/>
            <a:ext cx="69850" cy="20637"/>
          </a:xfrm>
          <a:custGeom>
            <a:avLst/>
            <a:gdLst>
              <a:gd name="T0" fmla="*/ 2147483646 w 132"/>
              <a:gd name="T1" fmla="*/ 0 h 39"/>
              <a:gd name="T2" fmla="*/ 2147483646 w 132"/>
              <a:gd name="T3" fmla="*/ 0 h 39"/>
              <a:gd name="T4" fmla="*/ 2147483646 w 132"/>
              <a:gd name="T5" fmla="*/ 2147483646 h 39"/>
              <a:gd name="T6" fmla="*/ 2147483646 w 132"/>
              <a:gd name="T7" fmla="*/ 2147483646 h 39"/>
              <a:gd name="T8" fmla="*/ 2147483646 w 132"/>
              <a:gd name="T9" fmla="*/ 0 h 39"/>
              <a:gd name="T10" fmla="*/ 2147483646 w 132"/>
              <a:gd name="T11" fmla="*/ 0 h 39"/>
              <a:gd name="T12" fmla="*/ 2147483646 w 132"/>
              <a:gd name="T13" fmla="*/ 2147483646 h 39"/>
              <a:gd name="T14" fmla="*/ 2147483646 w 132"/>
              <a:gd name="T15" fmla="*/ 2147483646 h 39"/>
              <a:gd name="T16" fmla="*/ 2147483646 w 132"/>
              <a:gd name="T17" fmla="*/ 0 h 39"/>
              <a:gd name="T18" fmla="*/ 2147483646 w 132"/>
              <a:gd name="T19" fmla="*/ 0 h 39"/>
              <a:gd name="T20" fmla="*/ 2147483646 w 132"/>
              <a:gd name="T21" fmla="*/ 2147483646 h 39"/>
              <a:gd name="T22" fmla="*/ 2147483646 w 132"/>
              <a:gd name="T23" fmla="*/ 2147483646 h 39"/>
              <a:gd name="T24" fmla="*/ 0 w 132"/>
              <a:gd name="T25" fmla="*/ 2147483646 h 39"/>
              <a:gd name="T26" fmla="*/ 2147483646 w 132"/>
              <a:gd name="T27" fmla="*/ 2147483646 h 3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32" h="39">
                <a:moveTo>
                  <a:pt x="65" y="0"/>
                </a:moveTo>
                <a:lnTo>
                  <a:pt x="121" y="0"/>
                </a:lnTo>
                <a:lnTo>
                  <a:pt x="79" y="26"/>
                </a:lnTo>
                <a:lnTo>
                  <a:pt x="12" y="25"/>
                </a:lnTo>
                <a:lnTo>
                  <a:pt x="65" y="0"/>
                </a:lnTo>
                <a:lnTo>
                  <a:pt x="73" y="0"/>
                </a:lnTo>
                <a:lnTo>
                  <a:pt x="59" y="9"/>
                </a:lnTo>
                <a:lnTo>
                  <a:pt x="100" y="9"/>
                </a:lnTo>
                <a:lnTo>
                  <a:pt x="114" y="0"/>
                </a:lnTo>
                <a:lnTo>
                  <a:pt x="121" y="0"/>
                </a:lnTo>
                <a:lnTo>
                  <a:pt x="132" y="9"/>
                </a:lnTo>
                <a:lnTo>
                  <a:pt x="80" y="39"/>
                </a:lnTo>
                <a:lnTo>
                  <a:pt x="0" y="36"/>
                </a:lnTo>
                <a:lnTo>
                  <a:pt x="12" y="2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36" name="Freeform 1195"/>
          <p:cNvSpPr>
            <a:spLocks/>
          </p:cNvSpPr>
          <p:nvPr/>
        </p:nvSpPr>
        <p:spPr bwMode="auto">
          <a:xfrm>
            <a:off x="3929063" y="5005388"/>
            <a:ext cx="69850" cy="19050"/>
          </a:xfrm>
          <a:custGeom>
            <a:avLst/>
            <a:gdLst>
              <a:gd name="T0" fmla="*/ 0 w 132"/>
              <a:gd name="T1" fmla="*/ 2147483646 h 35"/>
              <a:gd name="T2" fmla="*/ 0 w 132"/>
              <a:gd name="T3" fmla="*/ 2147483646 h 35"/>
              <a:gd name="T4" fmla="*/ 2147483646 w 132"/>
              <a:gd name="T5" fmla="*/ 2147483646 h 35"/>
              <a:gd name="T6" fmla="*/ 2147483646 w 132"/>
              <a:gd name="T7" fmla="*/ 2147483646 h 35"/>
              <a:gd name="T8" fmla="*/ 2147483646 w 132"/>
              <a:gd name="T9" fmla="*/ 0 h 35"/>
              <a:gd name="T10" fmla="*/ 2147483646 w 132"/>
              <a:gd name="T11" fmla="*/ 2147483646 h 35"/>
              <a:gd name="T12" fmla="*/ 2147483646 w 132"/>
              <a:gd name="T13" fmla="*/ 2147483646 h 35"/>
              <a:gd name="T14" fmla="*/ 2147483646 w 132"/>
              <a:gd name="T15" fmla="*/ 2147483646 h 35"/>
              <a:gd name="T16" fmla="*/ 2147483646 w 132"/>
              <a:gd name="T17" fmla="*/ 2147483646 h 3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32" h="35">
                <a:moveTo>
                  <a:pt x="0" y="10"/>
                </a:moveTo>
                <a:lnTo>
                  <a:pt x="0" y="29"/>
                </a:lnTo>
                <a:lnTo>
                  <a:pt x="79" y="33"/>
                </a:lnTo>
                <a:lnTo>
                  <a:pt x="85" y="33"/>
                </a:lnTo>
                <a:lnTo>
                  <a:pt x="132" y="0"/>
                </a:lnTo>
                <a:lnTo>
                  <a:pt x="132" y="3"/>
                </a:lnTo>
                <a:lnTo>
                  <a:pt x="84" y="35"/>
                </a:lnTo>
                <a:lnTo>
                  <a:pt x="3" y="30"/>
                </a:lnTo>
                <a:lnTo>
                  <a:pt x="3" y="2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37" name="Line 1196"/>
          <p:cNvSpPr>
            <a:spLocks noChangeShapeType="1"/>
          </p:cNvSpPr>
          <p:nvPr/>
        </p:nvSpPr>
        <p:spPr bwMode="auto">
          <a:xfrm flipV="1">
            <a:off x="3998913" y="4997450"/>
            <a:ext cx="1587" cy="79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38" name="Line 1197"/>
          <p:cNvSpPr>
            <a:spLocks noChangeShapeType="1"/>
          </p:cNvSpPr>
          <p:nvPr/>
        </p:nvSpPr>
        <p:spPr bwMode="auto">
          <a:xfrm>
            <a:off x="3992563" y="4992688"/>
            <a:ext cx="1587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39" name="Freeform 1198"/>
          <p:cNvSpPr>
            <a:spLocks/>
          </p:cNvSpPr>
          <p:nvPr/>
        </p:nvSpPr>
        <p:spPr bwMode="auto">
          <a:xfrm>
            <a:off x="3741738" y="4935538"/>
            <a:ext cx="136525" cy="4762"/>
          </a:xfrm>
          <a:custGeom>
            <a:avLst/>
            <a:gdLst>
              <a:gd name="T0" fmla="*/ 2147483646 w 256"/>
              <a:gd name="T1" fmla="*/ 2147483646 h 9"/>
              <a:gd name="T2" fmla="*/ 2147483646 w 256"/>
              <a:gd name="T3" fmla="*/ 2147483646 h 9"/>
              <a:gd name="T4" fmla="*/ 2147483646 w 256"/>
              <a:gd name="T5" fmla="*/ 2147483646 h 9"/>
              <a:gd name="T6" fmla="*/ 2147483646 w 256"/>
              <a:gd name="T7" fmla="*/ 2147483646 h 9"/>
              <a:gd name="T8" fmla="*/ 2147483646 w 256"/>
              <a:gd name="T9" fmla="*/ 2147483646 h 9"/>
              <a:gd name="T10" fmla="*/ 0 w 256"/>
              <a:gd name="T11" fmla="*/ 0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56" h="9">
                <a:moveTo>
                  <a:pt x="256" y="5"/>
                </a:moveTo>
                <a:lnTo>
                  <a:pt x="251" y="9"/>
                </a:lnTo>
                <a:lnTo>
                  <a:pt x="253" y="5"/>
                </a:lnTo>
                <a:lnTo>
                  <a:pt x="251" y="9"/>
                </a:lnTo>
                <a:lnTo>
                  <a:pt x="1" y="6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40" name="Line 1199"/>
          <p:cNvSpPr>
            <a:spLocks noChangeShapeType="1"/>
          </p:cNvSpPr>
          <p:nvPr/>
        </p:nvSpPr>
        <p:spPr bwMode="auto">
          <a:xfrm flipH="1">
            <a:off x="3705225" y="4938713"/>
            <a:ext cx="53975" cy="2063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41" name="Rectangle 1200"/>
          <p:cNvSpPr>
            <a:spLocks noChangeArrowheads="1"/>
          </p:cNvSpPr>
          <p:nvPr/>
        </p:nvSpPr>
        <p:spPr bwMode="auto">
          <a:xfrm>
            <a:off x="2967038" y="3225800"/>
            <a:ext cx="220662" cy="163513"/>
          </a:xfrm>
          <a:prstGeom prst="rect">
            <a:avLst/>
          </a:prstGeom>
          <a:noFill/>
          <a:ln w="47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95342" name="Line 1201"/>
          <p:cNvSpPr>
            <a:spLocks noChangeShapeType="1"/>
          </p:cNvSpPr>
          <p:nvPr/>
        </p:nvSpPr>
        <p:spPr bwMode="auto">
          <a:xfrm>
            <a:off x="5991225" y="4594225"/>
            <a:ext cx="101600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43" name="Freeform 1202"/>
          <p:cNvSpPr>
            <a:spLocks/>
          </p:cNvSpPr>
          <p:nvPr/>
        </p:nvSpPr>
        <p:spPr bwMode="auto">
          <a:xfrm>
            <a:off x="5983288" y="4594225"/>
            <a:ext cx="112712" cy="63500"/>
          </a:xfrm>
          <a:custGeom>
            <a:avLst/>
            <a:gdLst>
              <a:gd name="T0" fmla="*/ 2147483646 w 211"/>
              <a:gd name="T1" fmla="*/ 2147483646 h 122"/>
              <a:gd name="T2" fmla="*/ 2147483646 w 211"/>
              <a:gd name="T3" fmla="*/ 2147483646 h 122"/>
              <a:gd name="T4" fmla="*/ 2147483646 w 211"/>
              <a:gd name="T5" fmla="*/ 2147483646 h 122"/>
              <a:gd name="T6" fmla="*/ 2147483646 w 211"/>
              <a:gd name="T7" fmla="*/ 2147483646 h 122"/>
              <a:gd name="T8" fmla="*/ 2147483646 w 211"/>
              <a:gd name="T9" fmla="*/ 2147483646 h 122"/>
              <a:gd name="T10" fmla="*/ 2147483646 w 211"/>
              <a:gd name="T11" fmla="*/ 2147483646 h 122"/>
              <a:gd name="T12" fmla="*/ 0 w 211"/>
              <a:gd name="T13" fmla="*/ 2147483646 h 122"/>
              <a:gd name="T14" fmla="*/ 2147483646 w 211"/>
              <a:gd name="T15" fmla="*/ 0 h 12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1" h="122">
                <a:moveTo>
                  <a:pt x="207" y="5"/>
                </a:moveTo>
                <a:lnTo>
                  <a:pt x="192" y="122"/>
                </a:lnTo>
                <a:lnTo>
                  <a:pt x="207" y="5"/>
                </a:lnTo>
                <a:lnTo>
                  <a:pt x="211" y="7"/>
                </a:lnTo>
                <a:lnTo>
                  <a:pt x="198" y="118"/>
                </a:lnTo>
                <a:lnTo>
                  <a:pt x="192" y="122"/>
                </a:lnTo>
                <a:lnTo>
                  <a:pt x="0" y="103"/>
                </a:lnTo>
                <a:lnTo>
                  <a:pt x="14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44" name="Freeform 1203"/>
          <p:cNvSpPr>
            <a:spLocks/>
          </p:cNvSpPr>
          <p:nvPr/>
        </p:nvSpPr>
        <p:spPr bwMode="auto">
          <a:xfrm>
            <a:off x="6003925" y="4603750"/>
            <a:ext cx="65088" cy="42863"/>
          </a:xfrm>
          <a:custGeom>
            <a:avLst/>
            <a:gdLst>
              <a:gd name="T0" fmla="*/ 2147483646 w 125"/>
              <a:gd name="T1" fmla="*/ 0 h 81"/>
              <a:gd name="T2" fmla="*/ 0 w 125"/>
              <a:gd name="T3" fmla="*/ 2147483646 h 81"/>
              <a:gd name="T4" fmla="*/ 2147483646 w 125"/>
              <a:gd name="T5" fmla="*/ 2147483646 h 81"/>
              <a:gd name="T6" fmla="*/ 2147483646 w 125"/>
              <a:gd name="T7" fmla="*/ 2147483646 h 81"/>
              <a:gd name="T8" fmla="*/ 2147483646 w 125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5" h="81">
                <a:moveTo>
                  <a:pt x="10" y="0"/>
                </a:moveTo>
                <a:lnTo>
                  <a:pt x="0" y="70"/>
                </a:lnTo>
                <a:lnTo>
                  <a:pt x="115" y="81"/>
                </a:lnTo>
                <a:lnTo>
                  <a:pt x="125" y="4"/>
                </a:lnTo>
                <a:lnTo>
                  <a:pt x="10" y="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45" name="Freeform 1204"/>
          <p:cNvSpPr>
            <a:spLocks/>
          </p:cNvSpPr>
          <p:nvPr/>
        </p:nvSpPr>
        <p:spPr bwMode="auto">
          <a:xfrm>
            <a:off x="5981700" y="4652963"/>
            <a:ext cx="74613" cy="17462"/>
          </a:xfrm>
          <a:custGeom>
            <a:avLst/>
            <a:gdLst>
              <a:gd name="T0" fmla="*/ 2147483646 w 141"/>
              <a:gd name="T1" fmla="*/ 2147483646 h 35"/>
              <a:gd name="T2" fmla="*/ 2147483646 w 141"/>
              <a:gd name="T3" fmla="*/ 0 h 35"/>
              <a:gd name="T4" fmla="*/ 0 w 141"/>
              <a:gd name="T5" fmla="*/ 2147483646 h 35"/>
              <a:gd name="T6" fmla="*/ 2147483646 w 141"/>
              <a:gd name="T7" fmla="*/ 2147483646 h 35"/>
              <a:gd name="T8" fmla="*/ 2147483646 w 141"/>
              <a:gd name="T9" fmla="*/ 2147483646 h 35"/>
              <a:gd name="T10" fmla="*/ 2147483646 w 141"/>
              <a:gd name="T11" fmla="*/ 2147483646 h 35"/>
              <a:gd name="T12" fmla="*/ 2147483646 w 141"/>
              <a:gd name="T13" fmla="*/ 2147483646 h 35"/>
              <a:gd name="T14" fmla="*/ 2147483646 w 141"/>
              <a:gd name="T15" fmla="*/ 2147483646 h 35"/>
              <a:gd name="T16" fmla="*/ 2147483646 w 141"/>
              <a:gd name="T17" fmla="*/ 2147483646 h 35"/>
              <a:gd name="T18" fmla="*/ 2147483646 w 141"/>
              <a:gd name="T19" fmla="*/ 2147483646 h 3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41" h="35">
                <a:moveTo>
                  <a:pt x="48" y="3"/>
                </a:moveTo>
                <a:lnTo>
                  <a:pt x="18" y="0"/>
                </a:lnTo>
                <a:lnTo>
                  <a:pt x="0" y="7"/>
                </a:lnTo>
                <a:lnTo>
                  <a:pt x="44" y="12"/>
                </a:lnTo>
                <a:lnTo>
                  <a:pt x="42" y="27"/>
                </a:lnTo>
                <a:lnTo>
                  <a:pt x="47" y="22"/>
                </a:lnTo>
                <a:lnTo>
                  <a:pt x="47" y="18"/>
                </a:lnTo>
                <a:lnTo>
                  <a:pt x="141" y="28"/>
                </a:lnTo>
                <a:lnTo>
                  <a:pt x="138" y="35"/>
                </a:lnTo>
                <a:lnTo>
                  <a:pt x="48" y="2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46" name="Line 1205"/>
          <p:cNvSpPr>
            <a:spLocks noChangeShapeType="1"/>
          </p:cNvSpPr>
          <p:nvPr/>
        </p:nvSpPr>
        <p:spPr bwMode="auto">
          <a:xfrm flipH="1">
            <a:off x="6003925" y="4657725"/>
            <a:ext cx="1588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47" name="Freeform 1206"/>
          <p:cNvSpPr>
            <a:spLocks/>
          </p:cNvSpPr>
          <p:nvPr/>
        </p:nvSpPr>
        <p:spPr bwMode="auto">
          <a:xfrm>
            <a:off x="5937250" y="4656138"/>
            <a:ext cx="44450" cy="25400"/>
          </a:xfrm>
          <a:custGeom>
            <a:avLst/>
            <a:gdLst>
              <a:gd name="T0" fmla="*/ 2147483646 w 84"/>
              <a:gd name="T1" fmla="*/ 0 h 49"/>
              <a:gd name="T2" fmla="*/ 2147483646 w 84"/>
              <a:gd name="T3" fmla="*/ 2147483646 h 49"/>
              <a:gd name="T4" fmla="*/ 0 w 84"/>
              <a:gd name="T5" fmla="*/ 2147483646 h 4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4" h="49">
                <a:moveTo>
                  <a:pt x="84" y="0"/>
                </a:moveTo>
                <a:lnTo>
                  <a:pt x="80" y="15"/>
                </a:lnTo>
                <a:lnTo>
                  <a:pt x="0" y="4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48" name="Freeform 1207"/>
          <p:cNvSpPr>
            <a:spLocks/>
          </p:cNvSpPr>
          <p:nvPr/>
        </p:nvSpPr>
        <p:spPr bwMode="auto">
          <a:xfrm>
            <a:off x="5937250" y="4664075"/>
            <a:ext cx="146050" cy="34925"/>
          </a:xfrm>
          <a:custGeom>
            <a:avLst/>
            <a:gdLst>
              <a:gd name="T0" fmla="*/ 0 w 276"/>
              <a:gd name="T1" fmla="*/ 2147483646 h 65"/>
              <a:gd name="T2" fmla="*/ 2147483646 w 276"/>
              <a:gd name="T3" fmla="*/ 2147483646 h 65"/>
              <a:gd name="T4" fmla="*/ 2147483646 w 276"/>
              <a:gd name="T5" fmla="*/ 2147483646 h 65"/>
              <a:gd name="T6" fmla="*/ 2147483646 w 276"/>
              <a:gd name="T7" fmla="*/ 0 h 6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76" h="65">
                <a:moveTo>
                  <a:pt x="0" y="34"/>
                </a:moveTo>
                <a:lnTo>
                  <a:pt x="211" y="65"/>
                </a:lnTo>
                <a:lnTo>
                  <a:pt x="276" y="21"/>
                </a:lnTo>
                <a:lnTo>
                  <a:pt x="8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49" name="Freeform 1208"/>
          <p:cNvSpPr>
            <a:spLocks/>
          </p:cNvSpPr>
          <p:nvPr/>
        </p:nvSpPr>
        <p:spPr bwMode="auto">
          <a:xfrm>
            <a:off x="5943600" y="4672013"/>
            <a:ext cx="120650" cy="23812"/>
          </a:xfrm>
          <a:custGeom>
            <a:avLst/>
            <a:gdLst>
              <a:gd name="T0" fmla="*/ 2147483646 w 228"/>
              <a:gd name="T1" fmla="*/ 0 h 44"/>
              <a:gd name="T2" fmla="*/ 0 w 228"/>
              <a:gd name="T3" fmla="*/ 2147483646 h 44"/>
              <a:gd name="T4" fmla="*/ 2147483646 w 228"/>
              <a:gd name="T5" fmla="*/ 2147483646 h 44"/>
              <a:gd name="T6" fmla="*/ 2147483646 w 228"/>
              <a:gd name="T7" fmla="*/ 2147483646 h 44"/>
              <a:gd name="T8" fmla="*/ 2147483646 w 228"/>
              <a:gd name="T9" fmla="*/ 0 h 44"/>
              <a:gd name="T10" fmla="*/ 2147483646 w 228"/>
              <a:gd name="T11" fmla="*/ 2147483646 h 44"/>
              <a:gd name="T12" fmla="*/ 2147483646 w 228"/>
              <a:gd name="T13" fmla="*/ 2147483646 h 44"/>
              <a:gd name="T14" fmla="*/ 2147483646 w 228"/>
              <a:gd name="T15" fmla="*/ 2147483646 h 44"/>
              <a:gd name="T16" fmla="*/ 2147483646 w 228"/>
              <a:gd name="T17" fmla="*/ 2147483646 h 44"/>
              <a:gd name="T18" fmla="*/ 2147483646 w 228"/>
              <a:gd name="T19" fmla="*/ 2147483646 h 44"/>
              <a:gd name="T20" fmla="*/ 2147483646 w 228"/>
              <a:gd name="T21" fmla="*/ 2147483646 h 4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28" h="44">
                <a:moveTo>
                  <a:pt x="37" y="0"/>
                </a:moveTo>
                <a:lnTo>
                  <a:pt x="0" y="16"/>
                </a:lnTo>
                <a:lnTo>
                  <a:pt x="198" y="44"/>
                </a:lnTo>
                <a:lnTo>
                  <a:pt x="228" y="25"/>
                </a:lnTo>
                <a:lnTo>
                  <a:pt x="37" y="0"/>
                </a:lnTo>
                <a:lnTo>
                  <a:pt x="36" y="6"/>
                </a:lnTo>
                <a:lnTo>
                  <a:pt x="161" y="23"/>
                </a:lnTo>
                <a:lnTo>
                  <a:pt x="158" y="29"/>
                </a:lnTo>
                <a:lnTo>
                  <a:pt x="30" y="11"/>
                </a:lnTo>
                <a:lnTo>
                  <a:pt x="23" y="15"/>
                </a:lnTo>
                <a:lnTo>
                  <a:pt x="152" y="3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50" name="Freeform 1209"/>
          <p:cNvSpPr>
            <a:spLocks/>
          </p:cNvSpPr>
          <p:nvPr/>
        </p:nvSpPr>
        <p:spPr bwMode="auto">
          <a:xfrm>
            <a:off x="6034088" y="4686300"/>
            <a:ext cx="22225" cy="6350"/>
          </a:xfrm>
          <a:custGeom>
            <a:avLst/>
            <a:gdLst>
              <a:gd name="T0" fmla="*/ 0 w 40"/>
              <a:gd name="T1" fmla="*/ 2147483646 h 12"/>
              <a:gd name="T2" fmla="*/ 2147483646 w 40"/>
              <a:gd name="T3" fmla="*/ 2147483646 h 12"/>
              <a:gd name="T4" fmla="*/ 2147483646 w 40"/>
              <a:gd name="T5" fmla="*/ 2147483646 h 12"/>
              <a:gd name="T6" fmla="*/ 2147483646 w 40"/>
              <a:gd name="T7" fmla="*/ 2147483646 h 12"/>
              <a:gd name="T8" fmla="*/ 2147483646 w 40"/>
              <a:gd name="T9" fmla="*/ 0 h 12"/>
              <a:gd name="T10" fmla="*/ 2147483646 w 40"/>
              <a:gd name="T11" fmla="*/ 2147483646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0" h="12">
                <a:moveTo>
                  <a:pt x="0" y="10"/>
                </a:moveTo>
                <a:lnTo>
                  <a:pt x="26" y="12"/>
                </a:lnTo>
                <a:lnTo>
                  <a:pt x="32" y="9"/>
                </a:lnTo>
                <a:lnTo>
                  <a:pt x="6" y="5"/>
                </a:lnTo>
                <a:lnTo>
                  <a:pt x="17" y="0"/>
                </a:lnTo>
                <a:lnTo>
                  <a:pt x="40" y="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51" name="Freeform 1210"/>
          <p:cNvSpPr>
            <a:spLocks/>
          </p:cNvSpPr>
          <p:nvPr/>
        </p:nvSpPr>
        <p:spPr bwMode="auto">
          <a:xfrm>
            <a:off x="5937250" y="4686300"/>
            <a:ext cx="115888" cy="22225"/>
          </a:xfrm>
          <a:custGeom>
            <a:avLst/>
            <a:gdLst>
              <a:gd name="T0" fmla="*/ 2147483646 w 220"/>
              <a:gd name="T1" fmla="*/ 2147483646 h 44"/>
              <a:gd name="T2" fmla="*/ 2147483646 w 220"/>
              <a:gd name="T3" fmla="*/ 2147483646 h 44"/>
              <a:gd name="T4" fmla="*/ 0 w 220"/>
              <a:gd name="T5" fmla="*/ 0 h 44"/>
              <a:gd name="T6" fmla="*/ 2147483646 w 220"/>
              <a:gd name="T7" fmla="*/ 2147483646 h 44"/>
              <a:gd name="T8" fmla="*/ 2147483646 w 220"/>
              <a:gd name="T9" fmla="*/ 2147483646 h 44"/>
              <a:gd name="T10" fmla="*/ 2147483646 w 220"/>
              <a:gd name="T11" fmla="*/ 2147483646 h 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20" h="44">
                <a:moveTo>
                  <a:pt x="211" y="24"/>
                </a:moveTo>
                <a:lnTo>
                  <a:pt x="211" y="31"/>
                </a:lnTo>
                <a:lnTo>
                  <a:pt x="0" y="0"/>
                </a:lnTo>
                <a:lnTo>
                  <a:pt x="8" y="11"/>
                </a:lnTo>
                <a:lnTo>
                  <a:pt x="220" y="44"/>
                </a:lnTo>
                <a:lnTo>
                  <a:pt x="211" y="3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52" name="Freeform 1211"/>
          <p:cNvSpPr>
            <a:spLocks/>
          </p:cNvSpPr>
          <p:nvPr/>
        </p:nvSpPr>
        <p:spPr bwMode="auto">
          <a:xfrm>
            <a:off x="6053138" y="4657725"/>
            <a:ext cx="44450" cy="50800"/>
          </a:xfrm>
          <a:custGeom>
            <a:avLst/>
            <a:gdLst>
              <a:gd name="T0" fmla="*/ 0 w 83"/>
              <a:gd name="T1" fmla="*/ 2147483646 h 97"/>
              <a:gd name="T2" fmla="*/ 2147483646 w 83"/>
              <a:gd name="T3" fmla="*/ 2147483646 h 97"/>
              <a:gd name="T4" fmla="*/ 2147483646 w 83"/>
              <a:gd name="T5" fmla="*/ 2147483646 h 97"/>
              <a:gd name="T6" fmla="*/ 2147483646 w 83"/>
              <a:gd name="T7" fmla="*/ 0 h 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3" h="97">
                <a:moveTo>
                  <a:pt x="0" y="97"/>
                </a:moveTo>
                <a:lnTo>
                  <a:pt x="83" y="38"/>
                </a:lnTo>
                <a:lnTo>
                  <a:pt x="83" y="1"/>
                </a:lnTo>
                <a:lnTo>
                  <a:pt x="65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53" name="Freeform 1212"/>
          <p:cNvSpPr>
            <a:spLocks/>
          </p:cNvSpPr>
          <p:nvPr/>
        </p:nvSpPr>
        <p:spPr bwMode="auto">
          <a:xfrm>
            <a:off x="6083300" y="4657725"/>
            <a:ext cx="14288" cy="17463"/>
          </a:xfrm>
          <a:custGeom>
            <a:avLst/>
            <a:gdLst>
              <a:gd name="T0" fmla="*/ 2147483646 w 27"/>
              <a:gd name="T1" fmla="*/ 0 h 32"/>
              <a:gd name="T2" fmla="*/ 2147483646 w 27"/>
              <a:gd name="T3" fmla="*/ 2147483646 h 32"/>
              <a:gd name="T4" fmla="*/ 0 w 27"/>
              <a:gd name="T5" fmla="*/ 2147483646 h 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7" h="32">
                <a:moveTo>
                  <a:pt x="27" y="0"/>
                </a:moveTo>
                <a:lnTo>
                  <a:pt x="2" y="16"/>
                </a:lnTo>
                <a:lnTo>
                  <a:pt x="0" y="3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54" name="Freeform 1213"/>
          <p:cNvSpPr>
            <a:spLocks/>
          </p:cNvSpPr>
          <p:nvPr/>
        </p:nvSpPr>
        <p:spPr bwMode="auto">
          <a:xfrm>
            <a:off x="6053138" y="4664075"/>
            <a:ext cx="30162" cy="7938"/>
          </a:xfrm>
          <a:custGeom>
            <a:avLst/>
            <a:gdLst>
              <a:gd name="T0" fmla="*/ 2147483646 w 57"/>
              <a:gd name="T1" fmla="*/ 2147483646 h 16"/>
              <a:gd name="T2" fmla="*/ 2147483646 w 57"/>
              <a:gd name="T3" fmla="*/ 0 h 16"/>
              <a:gd name="T4" fmla="*/ 0 w 57"/>
              <a:gd name="T5" fmla="*/ 2147483646 h 1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7" h="16">
                <a:moveTo>
                  <a:pt x="57" y="5"/>
                </a:moveTo>
                <a:lnTo>
                  <a:pt x="5" y="0"/>
                </a:lnTo>
                <a:lnTo>
                  <a:pt x="0" y="1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55" name="Line 1214"/>
          <p:cNvSpPr>
            <a:spLocks noChangeShapeType="1"/>
          </p:cNvSpPr>
          <p:nvPr/>
        </p:nvSpPr>
        <p:spPr bwMode="auto">
          <a:xfrm flipV="1">
            <a:off x="6056313" y="4656138"/>
            <a:ext cx="12700" cy="793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56" name="Freeform 1215"/>
          <p:cNvSpPr>
            <a:spLocks/>
          </p:cNvSpPr>
          <p:nvPr/>
        </p:nvSpPr>
        <p:spPr bwMode="auto">
          <a:xfrm>
            <a:off x="6188075" y="4649788"/>
            <a:ext cx="133350" cy="36512"/>
          </a:xfrm>
          <a:custGeom>
            <a:avLst/>
            <a:gdLst>
              <a:gd name="T0" fmla="*/ 0 w 252"/>
              <a:gd name="T1" fmla="*/ 0 h 68"/>
              <a:gd name="T2" fmla="*/ 2147483646 w 252"/>
              <a:gd name="T3" fmla="*/ 2147483646 h 68"/>
              <a:gd name="T4" fmla="*/ 2147483646 w 252"/>
              <a:gd name="T5" fmla="*/ 2147483646 h 68"/>
              <a:gd name="T6" fmla="*/ 2147483646 w 252"/>
              <a:gd name="T7" fmla="*/ 2147483646 h 68"/>
              <a:gd name="T8" fmla="*/ 2147483646 w 252"/>
              <a:gd name="T9" fmla="*/ 2147483646 h 68"/>
              <a:gd name="T10" fmla="*/ 2147483646 w 252"/>
              <a:gd name="T11" fmla="*/ 2147483646 h 68"/>
              <a:gd name="T12" fmla="*/ 2147483646 w 252"/>
              <a:gd name="T13" fmla="*/ 2147483646 h 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52" h="68">
                <a:moveTo>
                  <a:pt x="0" y="0"/>
                </a:moveTo>
                <a:lnTo>
                  <a:pt x="233" y="8"/>
                </a:lnTo>
                <a:lnTo>
                  <a:pt x="233" y="68"/>
                </a:lnTo>
                <a:lnTo>
                  <a:pt x="232" y="68"/>
                </a:lnTo>
                <a:lnTo>
                  <a:pt x="241" y="67"/>
                </a:lnTo>
                <a:lnTo>
                  <a:pt x="252" y="62"/>
                </a:lnTo>
                <a:lnTo>
                  <a:pt x="252" y="4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57" name="Freeform 1216"/>
          <p:cNvSpPr>
            <a:spLocks/>
          </p:cNvSpPr>
          <p:nvPr/>
        </p:nvSpPr>
        <p:spPr bwMode="auto">
          <a:xfrm>
            <a:off x="6211888" y="4643438"/>
            <a:ext cx="115887" cy="38100"/>
          </a:xfrm>
          <a:custGeom>
            <a:avLst/>
            <a:gdLst>
              <a:gd name="T0" fmla="*/ 2147483646 w 220"/>
              <a:gd name="T1" fmla="*/ 2147483646 h 72"/>
              <a:gd name="T2" fmla="*/ 2147483646 w 220"/>
              <a:gd name="T3" fmla="*/ 2147483646 h 72"/>
              <a:gd name="T4" fmla="*/ 2147483646 w 220"/>
              <a:gd name="T5" fmla="*/ 0 h 72"/>
              <a:gd name="T6" fmla="*/ 2147483646 w 220"/>
              <a:gd name="T7" fmla="*/ 2147483646 h 72"/>
              <a:gd name="T8" fmla="*/ 2147483646 w 220"/>
              <a:gd name="T9" fmla="*/ 2147483646 h 72"/>
              <a:gd name="T10" fmla="*/ 0 w 220"/>
              <a:gd name="T11" fmla="*/ 2147483646 h 72"/>
              <a:gd name="T12" fmla="*/ 0 w 220"/>
              <a:gd name="T13" fmla="*/ 2147483646 h 72"/>
              <a:gd name="T14" fmla="*/ 2147483646 w 220"/>
              <a:gd name="T15" fmla="*/ 2147483646 h 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20" h="72">
                <a:moveTo>
                  <a:pt x="220" y="56"/>
                </a:moveTo>
                <a:lnTo>
                  <a:pt x="220" y="8"/>
                </a:lnTo>
                <a:lnTo>
                  <a:pt x="11" y="0"/>
                </a:lnTo>
                <a:lnTo>
                  <a:pt x="12" y="12"/>
                </a:lnTo>
                <a:lnTo>
                  <a:pt x="12" y="59"/>
                </a:lnTo>
                <a:lnTo>
                  <a:pt x="0" y="59"/>
                </a:lnTo>
                <a:lnTo>
                  <a:pt x="0" y="72"/>
                </a:lnTo>
                <a:lnTo>
                  <a:pt x="35" y="6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58" name="Freeform 1217"/>
          <p:cNvSpPr>
            <a:spLocks/>
          </p:cNvSpPr>
          <p:nvPr/>
        </p:nvSpPr>
        <p:spPr bwMode="auto">
          <a:xfrm>
            <a:off x="6227763" y="4654550"/>
            <a:ext cx="77787" cy="17463"/>
          </a:xfrm>
          <a:custGeom>
            <a:avLst/>
            <a:gdLst>
              <a:gd name="T0" fmla="*/ 0 w 148"/>
              <a:gd name="T1" fmla="*/ 2147483646 h 35"/>
              <a:gd name="T2" fmla="*/ 2147483646 w 148"/>
              <a:gd name="T3" fmla="*/ 2147483646 h 35"/>
              <a:gd name="T4" fmla="*/ 2147483646 w 148"/>
              <a:gd name="T5" fmla="*/ 2147483646 h 35"/>
              <a:gd name="T6" fmla="*/ 2147483646 w 148"/>
              <a:gd name="T7" fmla="*/ 2147483646 h 35"/>
              <a:gd name="T8" fmla="*/ 2147483646 w 148"/>
              <a:gd name="T9" fmla="*/ 2147483646 h 35"/>
              <a:gd name="T10" fmla="*/ 2147483646 w 148"/>
              <a:gd name="T11" fmla="*/ 2147483646 h 35"/>
              <a:gd name="T12" fmla="*/ 0 w 148"/>
              <a:gd name="T13" fmla="*/ 0 h 35"/>
              <a:gd name="T14" fmla="*/ 0 w 148"/>
              <a:gd name="T15" fmla="*/ 2147483646 h 35"/>
              <a:gd name="T16" fmla="*/ 2147483646 w 148"/>
              <a:gd name="T17" fmla="*/ 2147483646 h 35"/>
              <a:gd name="T18" fmla="*/ 2147483646 w 148"/>
              <a:gd name="T19" fmla="*/ 2147483646 h 35"/>
              <a:gd name="T20" fmla="*/ 2147483646 w 148"/>
              <a:gd name="T21" fmla="*/ 2147483646 h 35"/>
              <a:gd name="T22" fmla="*/ 2147483646 w 148"/>
              <a:gd name="T23" fmla="*/ 2147483646 h 35"/>
              <a:gd name="T24" fmla="*/ 2147483646 w 148"/>
              <a:gd name="T25" fmla="*/ 2147483646 h 35"/>
              <a:gd name="T26" fmla="*/ 2147483646 w 148"/>
              <a:gd name="T27" fmla="*/ 2147483646 h 35"/>
              <a:gd name="T28" fmla="*/ 2147483646 w 148"/>
              <a:gd name="T29" fmla="*/ 2147483646 h 35"/>
              <a:gd name="T30" fmla="*/ 2147483646 w 148"/>
              <a:gd name="T31" fmla="*/ 2147483646 h 3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48" h="35">
                <a:moveTo>
                  <a:pt x="0" y="28"/>
                </a:moveTo>
                <a:lnTo>
                  <a:pt x="15" y="28"/>
                </a:lnTo>
                <a:lnTo>
                  <a:pt x="23" y="33"/>
                </a:lnTo>
                <a:lnTo>
                  <a:pt x="30" y="32"/>
                </a:lnTo>
                <a:lnTo>
                  <a:pt x="148" y="35"/>
                </a:lnTo>
                <a:lnTo>
                  <a:pt x="148" y="7"/>
                </a:lnTo>
                <a:lnTo>
                  <a:pt x="0" y="0"/>
                </a:lnTo>
                <a:lnTo>
                  <a:pt x="0" y="28"/>
                </a:lnTo>
                <a:lnTo>
                  <a:pt x="3" y="20"/>
                </a:lnTo>
                <a:lnTo>
                  <a:pt x="15" y="20"/>
                </a:lnTo>
                <a:lnTo>
                  <a:pt x="23" y="22"/>
                </a:lnTo>
                <a:lnTo>
                  <a:pt x="30" y="20"/>
                </a:lnTo>
                <a:lnTo>
                  <a:pt x="145" y="25"/>
                </a:lnTo>
                <a:lnTo>
                  <a:pt x="145" y="9"/>
                </a:lnTo>
                <a:lnTo>
                  <a:pt x="3" y="2"/>
                </a:lnTo>
                <a:lnTo>
                  <a:pt x="3" y="2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59" name="Freeform 1218"/>
          <p:cNvSpPr>
            <a:spLocks/>
          </p:cNvSpPr>
          <p:nvPr/>
        </p:nvSpPr>
        <p:spPr bwMode="auto">
          <a:xfrm>
            <a:off x="6235700" y="4654550"/>
            <a:ext cx="7938" cy="15875"/>
          </a:xfrm>
          <a:custGeom>
            <a:avLst/>
            <a:gdLst>
              <a:gd name="T0" fmla="*/ 0 w 15"/>
              <a:gd name="T1" fmla="*/ 2147483646 h 30"/>
              <a:gd name="T2" fmla="*/ 0 w 15"/>
              <a:gd name="T3" fmla="*/ 0 h 30"/>
              <a:gd name="T4" fmla="*/ 2147483646 w 15"/>
              <a:gd name="T5" fmla="*/ 2147483646 h 30"/>
              <a:gd name="T6" fmla="*/ 2147483646 w 15"/>
              <a:gd name="T7" fmla="*/ 2147483646 h 30"/>
              <a:gd name="T8" fmla="*/ 2147483646 w 15"/>
              <a:gd name="T9" fmla="*/ 2147483646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" h="30">
                <a:moveTo>
                  <a:pt x="0" y="26"/>
                </a:moveTo>
                <a:lnTo>
                  <a:pt x="0" y="0"/>
                </a:lnTo>
                <a:lnTo>
                  <a:pt x="8" y="5"/>
                </a:lnTo>
                <a:lnTo>
                  <a:pt x="15" y="2"/>
                </a:lnTo>
                <a:lnTo>
                  <a:pt x="15" y="3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60" name="Line 1219"/>
          <p:cNvSpPr>
            <a:spLocks noChangeShapeType="1"/>
          </p:cNvSpPr>
          <p:nvPr/>
        </p:nvSpPr>
        <p:spPr bwMode="auto">
          <a:xfrm flipV="1">
            <a:off x="6254750" y="4656138"/>
            <a:ext cx="1588" cy="95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61" name="Line 1220"/>
          <p:cNvSpPr>
            <a:spLocks noChangeShapeType="1"/>
          </p:cNvSpPr>
          <p:nvPr/>
        </p:nvSpPr>
        <p:spPr bwMode="auto">
          <a:xfrm flipH="1">
            <a:off x="6218238" y="4645025"/>
            <a:ext cx="30162" cy="47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62" name="Freeform 1221"/>
          <p:cNvSpPr>
            <a:spLocks/>
          </p:cNvSpPr>
          <p:nvPr/>
        </p:nvSpPr>
        <p:spPr bwMode="auto">
          <a:xfrm>
            <a:off x="6188075" y="4630738"/>
            <a:ext cx="182563" cy="39687"/>
          </a:xfrm>
          <a:custGeom>
            <a:avLst/>
            <a:gdLst>
              <a:gd name="T0" fmla="*/ 0 w 346"/>
              <a:gd name="T1" fmla="*/ 2147483646 h 76"/>
              <a:gd name="T2" fmla="*/ 2147483646 w 346"/>
              <a:gd name="T3" fmla="*/ 0 h 76"/>
              <a:gd name="T4" fmla="*/ 2147483646 w 346"/>
              <a:gd name="T5" fmla="*/ 2147483646 h 76"/>
              <a:gd name="T6" fmla="*/ 2147483646 w 346"/>
              <a:gd name="T7" fmla="*/ 2147483646 h 76"/>
              <a:gd name="T8" fmla="*/ 2147483646 w 346"/>
              <a:gd name="T9" fmla="*/ 2147483646 h 76"/>
              <a:gd name="T10" fmla="*/ 2147483646 w 346"/>
              <a:gd name="T11" fmla="*/ 2147483646 h 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46" h="76">
                <a:moveTo>
                  <a:pt x="0" y="36"/>
                </a:moveTo>
                <a:lnTo>
                  <a:pt x="181" y="0"/>
                </a:lnTo>
                <a:lnTo>
                  <a:pt x="346" y="10"/>
                </a:lnTo>
                <a:lnTo>
                  <a:pt x="346" y="65"/>
                </a:lnTo>
                <a:lnTo>
                  <a:pt x="319" y="76"/>
                </a:lnTo>
                <a:lnTo>
                  <a:pt x="287" y="7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63" name="Line 1222"/>
          <p:cNvSpPr>
            <a:spLocks noChangeShapeType="1"/>
          </p:cNvSpPr>
          <p:nvPr/>
        </p:nvSpPr>
        <p:spPr bwMode="auto">
          <a:xfrm flipV="1">
            <a:off x="6356350" y="4664075"/>
            <a:ext cx="1588" cy="6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64" name="Freeform 1223"/>
          <p:cNvSpPr>
            <a:spLocks/>
          </p:cNvSpPr>
          <p:nvPr/>
        </p:nvSpPr>
        <p:spPr bwMode="auto">
          <a:xfrm>
            <a:off x="6188075" y="4659313"/>
            <a:ext cx="182563" cy="22225"/>
          </a:xfrm>
          <a:custGeom>
            <a:avLst/>
            <a:gdLst>
              <a:gd name="T0" fmla="*/ 2147483646 w 346"/>
              <a:gd name="T1" fmla="*/ 0 h 43"/>
              <a:gd name="T2" fmla="*/ 2147483646 w 346"/>
              <a:gd name="T3" fmla="*/ 2147483646 h 43"/>
              <a:gd name="T4" fmla="*/ 0 w 346"/>
              <a:gd name="T5" fmla="*/ 2147483646 h 43"/>
              <a:gd name="T6" fmla="*/ 0 w 346"/>
              <a:gd name="T7" fmla="*/ 2147483646 h 43"/>
              <a:gd name="T8" fmla="*/ 2147483646 w 346"/>
              <a:gd name="T9" fmla="*/ 2147483646 h 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46" h="43">
                <a:moveTo>
                  <a:pt x="346" y="0"/>
                </a:moveTo>
                <a:lnTo>
                  <a:pt x="233" y="37"/>
                </a:lnTo>
                <a:lnTo>
                  <a:pt x="0" y="29"/>
                </a:lnTo>
                <a:lnTo>
                  <a:pt x="0" y="40"/>
                </a:lnTo>
                <a:lnTo>
                  <a:pt x="45" y="4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65" name="Line 1224"/>
          <p:cNvSpPr>
            <a:spLocks noChangeShapeType="1"/>
          </p:cNvSpPr>
          <p:nvPr/>
        </p:nvSpPr>
        <p:spPr bwMode="auto">
          <a:xfrm flipV="1">
            <a:off x="6188075" y="4649788"/>
            <a:ext cx="1588" cy="301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66" name="Line 1225"/>
          <p:cNvSpPr>
            <a:spLocks noChangeShapeType="1"/>
          </p:cNvSpPr>
          <p:nvPr/>
        </p:nvSpPr>
        <p:spPr bwMode="auto">
          <a:xfrm flipV="1">
            <a:off x="6311900" y="4635500"/>
            <a:ext cx="58738" cy="190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67" name="Freeform 1226"/>
          <p:cNvSpPr>
            <a:spLocks/>
          </p:cNvSpPr>
          <p:nvPr/>
        </p:nvSpPr>
        <p:spPr bwMode="auto">
          <a:xfrm>
            <a:off x="6294438" y="4678363"/>
            <a:ext cx="15875" cy="7937"/>
          </a:xfrm>
          <a:custGeom>
            <a:avLst/>
            <a:gdLst>
              <a:gd name="T0" fmla="*/ 2147483646 w 30"/>
              <a:gd name="T1" fmla="*/ 2147483646 h 14"/>
              <a:gd name="T2" fmla="*/ 0 w 30"/>
              <a:gd name="T3" fmla="*/ 2147483646 h 14"/>
              <a:gd name="T4" fmla="*/ 0 w 30"/>
              <a:gd name="T5" fmla="*/ 0 h 1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0" h="14">
                <a:moveTo>
                  <a:pt x="30" y="14"/>
                </a:moveTo>
                <a:lnTo>
                  <a:pt x="0" y="13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68" name="Line 1227"/>
          <p:cNvSpPr>
            <a:spLocks noChangeShapeType="1"/>
          </p:cNvSpPr>
          <p:nvPr/>
        </p:nvSpPr>
        <p:spPr bwMode="auto">
          <a:xfrm>
            <a:off x="5937250" y="4681538"/>
            <a:ext cx="1588" cy="47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69" name="Line 1228"/>
          <p:cNvSpPr>
            <a:spLocks noChangeShapeType="1"/>
          </p:cNvSpPr>
          <p:nvPr/>
        </p:nvSpPr>
        <p:spPr bwMode="auto">
          <a:xfrm>
            <a:off x="5970588" y="5133975"/>
            <a:ext cx="1587" cy="1317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70" name="Rectangle 1229"/>
          <p:cNvSpPr>
            <a:spLocks noChangeArrowheads="1"/>
          </p:cNvSpPr>
          <p:nvPr/>
        </p:nvSpPr>
        <p:spPr bwMode="auto">
          <a:xfrm>
            <a:off x="5859463" y="5267325"/>
            <a:ext cx="222250" cy="163513"/>
          </a:xfrm>
          <a:prstGeom prst="rect">
            <a:avLst/>
          </a:prstGeom>
          <a:noFill/>
          <a:ln w="47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95371" name="Rectangle 1230"/>
          <p:cNvSpPr>
            <a:spLocks noChangeArrowheads="1"/>
          </p:cNvSpPr>
          <p:nvPr/>
        </p:nvSpPr>
        <p:spPr bwMode="auto">
          <a:xfrm>
            <a:off x="7364413" y="5267325"/>
            <a:ext cx="219075" cy="163513"/>
          </a:xfrm>
          <a:prstGeom prst="rect">
            <a:avLst/>
          </a:prstGeom>
          <a:noFill/>
          <a:ln w="47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95372" name="Line 1231"/>
          <p:cNvSpPr>
            <a:spLocks noChangeShapeType="1"/>
          </p:cNvSpPr>
          <p:nvPr/>
        </p:nvSpPr>
        <p:spPr bwMode="auto">
          <a:xfrm flipV="1">
            <a:off x="7473950" y="5133975"/>
            <a:ext cx="1588" cy="1317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73" name="Line 1232"/>
          <p:cNvSpPr>
            <a:spLocks noChangeShapeType="1"/>
          </p:cNvSpPr>
          <p:nvPr/>
        </p:nvSpPr>
        <p:spPr bwMode="auto">
          <a:xfrm>
            <a:off x="7826375" y="5133975"/>
            <a:ext cx="1588" cy="1317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74" name="Rectangle 1233"/>
          <p:cNvSpPr>
            <a:spLocks noChangeArrowheads="1"/>
          </p:cNvSpPr>
          <p:nvPr/>
        </p:nvSpPr>
        <p:spPr bwMode="auto">
          <a:xfrm>
            <a:off x="7715250" y="5267325"/>
            <a:ext cx="220663" cy="163513"/>
          </a:xfrm>
          <a:prstGeom prst="rect">
            <a:avLst/>
          </a:prstGeom>
          <a:noFill/>
          <a:ln w="47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95375" name="Line 1234"/>
          <p:cNvSpPr>
            <a:spLocks noChangeShapeType="1"/>
          </p:cNvSpPr>
          <p:nvPr/>
        </p:nvSpPr>
        <p:spPr bwMode="auto">
          <a:xfrm>
            <a:off x="7874000" y="5432425"/>
            <a:ext cx="1588" cy="1524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76" name="Freeform 1235"/>
          <p:cNvSpPr>
            <a:spLocks/>
          </p:cNvSpPr>
          <p:nvPr/>
        </p:nvSpPr>
        <p:spPr bwMode="auto">
          <a:xfrm>
            <a:off x="7521575" y="5432425"/>
            <a:ext cx="192088" cy="179388"/>
          </a:xfrm>
          <a:custGeom>
            <a:avLst/>
            <a:gdLst>
              <a:gd name="T0" fmla="*/ 2147483646 w 362"/>
              <a:gd name="T1" fmla="*/ 2147483646 h 340"/>
              <a:gd name="T2" fmla="*/ 0 w 362"/>
              <a:gd name="T3" fmla="*/ 2147483646 h 340"/>
              <a:gd name="T4" fmla="*/ 0 w 362"/>
              <a:gd name="T5" fmla="*/ 0 h 34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62" h="340">
                <a:moveTo>
                  <a:pt x="362" y="340"/>
                </a:moveTo>
                <a:lnTo>
                  <a:pt x="0" y="78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77" name="Line 1236"/>
          <p:cNvSpPr>
            <a:spLocks noChangeShapeType="1"/>
          </p:cNvSpPr>
          <p:nvPr/>
        </p:nvSpPr>
        <p:spPr bwMode="auto">
          <a:xfrm>
            <a:off x="7426325" y="5432425"/>
            <a:ext cx="1588" cy="1524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78" name="Freeform 1237"/>
          <p:cNvSpPr>
            <a:spLocks/>
          </p:cNvSpPr>
          <p:nvPr/>
        </p:nvSpPr>
        <p:spPr bwMode="auto">
          <a:xfrm>
            <a:off x="7585075" y="5432425"/>
            <a:ext cx="192088" cy="179388"/>
          </a:xfrm>
          <a:custGeom>
            <a:avLst/>
            <a:gdLst>
              <a:gd name="T0" fmla="*/ 0 w 362"/>
              <a:gd name="T1" fmla="*/ 2147483646 h 340"/>
              <a:gd name="T2" fmla="*/ 2147483646 w 362"/>
              <a:gd name="T3" fmla="*/ 2147483646 h 340"/>
              <a:gd name="T4" fmla="*/ 2147483646 w 362"/>
              <a:gd name="T5" fmla="*/ 0 h 34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62" h="340">
                <a:moveTo>
                  <a:pt x="0" y="340"/>
                </a:moveTo>
                <a:lnTo>
                  <a:pt x="362" y="78"/>
                </a:lnTo>
                <a:lnTo>
                  <a:pt x="362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79" name="Rectangle 1238"/>
          <p:cNvSpPr>
            <a:spLocks noChangeArrowheads="1"/>
          </p:cNvSpPr>
          <p:nvPr/>
        </p:nvSpPr>
        <p:spPr bwMode="auto">
          <a:xfrm>
            <a:off x="8020050" y="3225800"/>
            <a:ext cx="220663" cy="163513"/>
          </a:xfrm>
          <a:prstGeom prst="rect">
            <a:avLst/>
          </a:prstGeom>
          <a:noFill/>
          <a:ln w="47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95380" name="Rectangle 1239"/>
          <p:cNvSpPr>
            <a:spLocks noChangeArrowheads="1"/>
          </p:cNvSpPr>
          <p:nvPr/>
        </p:nvSpPr>
        <p:spPr bwMode="auto">
          <a:xfrm>
            <a:off x="8402638" y="3225800"/>
            <a:ext cx="220662" cy="163513"/>
          </a:xfrm>
          <a:prstGeom prst="rect">
            <a:avLst/>
          </a:prstGeom>
          <a:noFill/>
          <a:ln w="47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95381" name="Freeform 1240"/>
          <p:cNvSpPr>
            <a:spLocks/>
          </p:cNvSpPr>
          <p:nvPr/>
        </p:nvSpPr>
        <p:spPr bwMode="auto">
          <a:xfrm>
            <a:off x="3656013" y="4975225"/>
            <a:ext cx="49212" cy="28575"/>
          </a:xfrm>
          <a:custGeom>
            <a:avLst/>
            <a:gdLst>
              <a:gd name="T0" fmla="*/ 2147483646 w 93"/>
              <a:gd name="T1" fmla="*/ 2147483646 h 52"/>
              <a:gd name="T2" fmla="*/ 2147483646 w 93"/>
              <a:gd name="T3" fmla="*/ 0 h 52"/>
              <a:gd name="T4" fmla="*/ 0 w 93"/>
              <a:gd name="T5" fmla="*/ 2147483646 h 52"/>
              <a:gd name="T6" fmla="*/ 2147483646 w 93"/>
              <a:gd name="T7" fmla="*/ 2147483646 h 52"/>
              <a:gd name="T8" fmla="*/ 2147483646 w 93"/>
              <a:gd name="T9" fmla="*/ 2147483646 h 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3" h="52">
                <a:moveTo>
                  <a:pt x="93" y="1"/>
                </a:moveTo>
                <a:lnTo>
                  <a:pt x="63" y="0"/>
                </a:lnTo>
                <a:lnTo>
                  <a:pt x="0" y="51"/>
                </a:lnTo>
                <a:lnTo>
                  <a:pt x="30" y="52"/>
                </a:lnTo>
                <a:lnTo>
                  <a:pt x="93" y="1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82" name="Freeform 1241"/>
          <p:cNvSpPr>
            <a:spLocks/>
          </p:cNvSpPr>
          <p:nvPr/>
        </p:nvSpPr>
        <p:spPr bwMode="auto">
          <a:xfrm>
            <a:off x="1868488" y="4983163"/>
            <a:ext cx="58737" cy="26987"/>
          </a:xfrm>
          <a:custGeom>
            <a:avLst/>
            <a:gdLst>
              <a:gd name="T0" fmla="*/ 2147483646 w 111"/>
              <a:gd name="T1" fmla="*/ 2147483646 h 51"/>
              <a:gd name="T2" fmla="*/ 2147483646 w 111"/>
              <a:gd name="T3" fmla="*/ 0 h 51"/>
              <a:gd name="T4" fmla="*/ 0 w 111"/>
              <a:gd name="T5" fmla="*/ 2147483646 h 51"/>
              <a:gd name="T6" fmla="*/ 2147483646 w 111"/>
              <a:gd name="T7" fmla="*/ 2147483646 h 51"/>
              <a:gd name="T8" fmla="*/ 2147483646 w 111"/>
              <a:gd name="T9" fmla="*/ 214748364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1" h="51">
                <a:moveTo>
                  <a:pt x="111" y="3"/>
                </a:moveTo>
                <a:lnTo>
                  <a:pt x="35" y="0"/>
                </a:lnTo>
                <a:lnTo>
                  <a:pt x="0" y="47"/>
                </a:lnTo>
                <a:lnTo>
                  <a:pt x="77" y="51"/>
                </a:lnTo>
                <a:lnTo>
                  <a:pt x="111" y="3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83" name="Freeform 1242"/>
          <p:cNvSpPr>
            <a:spLocks/>
          </p:cNvSpPr>
          <p:nvPr/>
        </p:nvSpPr>
        <p:spPr bwMode="auto">
          <a:xfrm>
            <a:off x="1717675" y="4976813"/>
            <a:ext cx="153988" cy="30162"/>
          </a:xfrm>
          <a:custGeom>
            <a:avLst/>
            <a:gdLst>
              <a:gd name="T0" fmla="*/ 2147483646 w 291"/>
              <a:gd name="T1" fmla="*/ 2147483646 h 57"/>
              <a:gd name="T2" fmla="*/ 2147483646 w 291"/>
              <a:gd name="T3" fmla="*/ 0 h 57"/>
              <a:gd name="T4" fmla="*/ 0 w 291"/>
              <a:gd name="T5" fmla="*/ 2147483646 h 57"/>
              <a:gd name="T6" fmla="*/ 2147483646 w 291"/>
              <a:gd name="T7" fmla="*/ 2147483646 h 57"/>
              <a:gd name="T8" fmla="*/ 2147483646 w 291"/>
              <a:gd name="T9" fmla="*/ 2147483646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1" h="57">
                <a:moveTo>
                  <a:pt x="291" y="9"/>
                </a:moveTo>
                <a:lnTo>
                  <a:pt x="62" y="0"/>
                </a:lnTo>
                <a:lnTo>
                  <a:pt x="0" y="49"/>
                </a:lnTo>
                <a:lnTo>
                  <a:pt x="255" y="57"/>
                </a:lnTo>
                <a:lnTo>
                  <a:pt x="291" y="9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84" name="Freeform 1243"/>
          <p:cNvSpPr>
            <a:spLocks/>
          </p:cNvSpPr>
          <p:nvPr/>
        </p:nvSpPr>
        <p:spPr bwMode="auto">
          <a:xfrm>
            <a:off x="1866900" y="4930775"/>
            <a:ext cx="68263" cy="22225"/>
          </a:xfrm>
          <a:custGeom>
            <a:avLst/>
            <a:gdLst>
              <a:gd name="T0" fmla="*/ 0 w 129"/>
              <a:gd name="T1" fmla="*/ 2147483646 h 40"/>
              <a:gd name="T2" fmla="*/ 2147483646 w 129"/>
              <a:gd name="T3" fmla="*/ 2147483646 h 40"/>
              <a:gd name="T4" fmla="*/ 2147483646 w 129"/>
              <a:gd name="T5" fmla="*/ 2147483646 h 40"/>
              <a:gd name="T6" fmla="*/ 2147483646 w 129"/>
              <a:gd name="T7" fmla="*/ 2147483646 h 40"/>
              <a:gd name="T8" fmla="*/ 2147483646 w 129"/>
              <a:gd name="T9" fmla="*/ 2147483646 h 40"/>
              <a:gd name="T10" fmla="*/ 2147483646 w 129"/>
              <a:gd name="T11" fmla="*/ 2147483646 h 40"/>
              <a:gd name="T12" fmla="*/ 2147483646 w 129"/>
              <a:gd name="T13" fmla="*/ 2147483646 h 40"/>
              <a:gd name="T14" fmla="*/ 2147483646 w 129"/>
              <a:gd name="T15" fmla="*/ 2147483646 h 40"/>
              <a:gd name="T16" fmla="*/ 2147483646 w 129"/>
              <a:gd name="T17" fmla="*/ 2147483646 h 40"/>
              <a:gd name="T18" fmla="*/ 2147483646 w 129"/>
              <a:gd name="T19" fmla="*/ 2147483646 h 40"/>
              <a:gd name="T20" fmla="*/ 2147483646 w 129"/>
              <a:gd name="T21" fmla="*/ 2147483646 h 40"/>
              <a:gd name="T22" fmla="*/ 2147483646 w 129"/>
              <a:gd name="T23" fmla="*/ 2147483646 h 40"/>
              <a:gd name="T24" fmla="*/ 2147483646 w 129"/>
              <a:gd name="T25" fmla="*/ 2147483646 h 40"/>
              <a:gd name="T26" fmla="*/ 2147483646 w 129"/>
              <a:gd name="T27" fmla="*/ 2147483646 h 40"/>
              <a:gd name="T28" fmla="*/ 2147483646 w 129"/>
              <a:gd name="T29" fmla="*/ 2147483646 h 40"/>
              <a:gd name="T30" fmla="*/ 2147483646 w 129"/>
              <a:gd name="T31" fmla="*/ 2147483646 h 40"/>
              <a:gd name="T32" fmla="*/ 2147483646 w 129"/>
              <a:gd name="T33" fmla="*/ 2147483646 h 40"/>
              <a:gd name="T34" fmla="*/ 2147483646 w 129"/>
              <a:gd name="T35" fmla="*/ 2147483646 h 40"/>
              <a:gd name="T36" fmla="*/ 2147483646 w 129"/>
              <a:gd name="T37" fmla="*/ 2147483646 h 40"/>
              <a:gd name="T38" fmla="*/ 2147483646 w 129"/>
              <a:gd name="T39" fmla="*/ 2147483646 h 40"/>
              <a:gd name="T40" fmla="*/ 2147483646 w 129"/>
              <a:gd name="T41" fmla="*/ 2147483646 h 40"/>
              <a:gd name="T42" fmla="*/ 2147483646 w 129"/>
              <a:gd name="T43" fmla="*/ 2147483646 h 40"/>
              <a:gd name="T44" fmla="*/ 2147483646 w 129"/>
              <a:gd name="T45" fmla="*/ 2147483646 h 40"/>
              <a:gd name="T46" fmla="*/ 2147483646 w 129"/>
              <a:gd name="T47" fmla="*/ 2147483646 h 40"/>
              <a:gd name="T48" fmla="*/ 2147483646 w 129"/>
              <a:gd name="T49" fmla="*/ 2147483646 h 40"/>
              <a:gd name="T50" fmla="*/ 2147483646 w 129"/>
              <a:gd name="T51" fmla="*/ 2147483646 h 40"/>
              <a:gd name="T52" fmla="*/ 2147483646 w 129"/>
              <a:gd name="T53" fmla="*/ 2147483646 h 40"/>
              <a:gd name="T54" fmla="*/ 2147483646 w 129"/>
              <a:gd name="T55" fmla="*/ 2147483646 h 40"/>
              <a:gd name="T56" fmla="*/ 2147483646 w 129"/>
              <a:gd name="T57" fmla="*/ 2147483646 h 40"/>
              <a:gd name="T58" fmla="*/ 2147483646 w 129"/>
              <a:gd name="T59" fmla="*/ 2147483646 h 40"/>
              <a:gd name="T60" fmla="*/ 2147483646 w 129"/>
              <a:gd name="T61" fmla="*/ 2147483646 h 40"/>
              <a:gd name="T62" fmla="*/ 2147483646 w 129"/>
              <a:gd name="T63" fmla="*/ 2147483646 h 40"/>
              <a:gd name="T64" fmla="*/ 2147483646 w 129"/>
              <a:gd name="T65" fmla="*/ 2147483646 h 40"/>
              <a:gd name="T66" fmla="*/ 2147483646 w 129"/>
              <a:gd name="T67" fmla="*/ 2147483646 h 40"/>
              <a:gd name="T68" fmla="*/ 2147483646 w 129"/>
              <a:gd name="T69" fmla="*/ 2147483646 h 40"/>
              <a:gd name="T70" fmla="*/ 2147483646 w 129"/>
              <a:gd name="T71" fmla="*/ 2147483646 h 40"/>
              <a:gd name="T72" fmla="*/ 2147483646 w 129"/>
              <a:gd name="T73" fmla="*/ 2147483646 h 40"/>
              <a:gd name="T74" fmla="*/ 2147483646 w 129"/>
              <a:gd name="T75" fmla="*/ 2147483646 h 40"/>
              <a:gd name="T76" fmla="*/ 2147483646 w 129"/>
              <a:gd name="T77" fmla="*/ 2147483646 h 40"/>
              <a:gd name="T78" fmla="*/ 2147483646 w 129"/>
              <a:gd name="T79" fmla="*/ 2147483646 h 40"/>
              <a:gd name="T80" fmla="*/ 2147483646 w 129"/>
              <a:gd name="T81" fmla="*/ 2147483646 h 40"/>
              <a:gd name="T82" fmla="*/ 2147483646 w 129"/>
              <a:gd name="T83" fmla="*/ 2147483646 h 40"/>
              <a:gd name="T84" fmla="*/ 2147483646 w 129"/>
              <a:gd name="T85" fmla="*/ 2147483646 h 40"/>
              <a:gd name="T86" fmla="*/ 2147483646 w 129"/>
              <a:gd name="T87" fmla="*/ 2147483646 h 40"/>
              <a:gd name="T88" fmla="*/ 2147483646 w 129"/>
              <a:gd name="T89" fmla="*/ 2147483646 h 40"/>
              <a:gd name="T90" fmla="*/ 2147483646 w 129"/>
              <a:gd name="T91" fmla="*/ 2147483646 h 40"/>
              <a:gd name="T92" fmla="*/ 2147483646 w 129"/>
              <a:gd name="T93" fmla="*/ 2147483646 h 40"/>
              <a:gd name="T94" fmla="*/ 2147483646 w 129"/>
              <a:gd name="T95" fmla="*/ 2147483646 h 40"/>
              <a:gd name="T96" fmla="*/ 2147483646 w 129"/>
              <a:gd name="T97" fmla="*/ 2147483646 h 40"/>
              <a:gd name="T98" fmla="*/ 2147483646 w 129"/>
              <a:gd name="T99" fmla="*/ 2147483646 h 40"/>
              <a:gd name="T100" fmla="*/ 2147483646 w 129"/>
              <a:gd name="T101" fmla="*/ 2147483646 h 40"/>
              <a:gd name="T102" fmla="*/ 2147483646 w 129"/>
              <a:gd name="T103" fmla="*/ 2147483646 h 40"/>
              <a:gd name="T104" fmla="*/ 2147483646 w 129"/>
              <a:gd name="T105" fmla="*/ 2147483646 h 40"/>
              <a:gd name="T106" fmla="*/ 2147483646 w 129"/>
              <a:gd name="T107" fmla="*/ 2147483646 h 40"/>
              <a:gd name="T108" fmla="*/ 2147483646 w 129"/>
              <a:gd name="T109" fmla="*/ 2147483646 h 40"/>
              <a:gd name="T110" fmla="*/ 2147483646 w 129"/>
              <a:gd name="T111" fmla="*/ 2147483646 h 40"/>
              <a:gd name="T112" fmla="*/ 2147483646 w 129"/>
              <a:gd name="T113" fmla="*/ 2147483646 h 40"/>
              <a:gd name="T114" fmla="*/ 2147483646 w 129"/>
              <a:gd name="T115" fmla="*/ 2147483646 h 40"/>
              <a:gd name="T116" fmla="*/ 2147483646 w 129"/>
              <a:gd name="T117" fmla="*/ 2147483646 h 40"/>
              <a:gd name="T118" fmla="*/ 2147483646 w 129"/>
              <a:gd name="T119" fmla="*/ 2147483646 h 40"/>
              <a:gd name="T120" fmla="*/ 2147483646 w 129"/>
              <a:gd name="T121" fmla="*/ 2147483646 h 40"/>
              <a:gd name="T122" fmla="*/ 2147483646 w 129"/>
              <a:gd name="T123" fmla="*/ 0 h 4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29" h="40">
                <a:moveTo>
                  <a:pt x="0" y="40"/>
                </a:moveTo>
                <a:lnTo>
                  <a:pt x="1" y="40"/>
                </a:lnTo>
                <a:lnTo>
                  <a:pt x="2" y="40"/>
                </a:lnTo>
                <a:lnTo>
                  <a:pt x="3" y="40"/>
                </a:lnTo>
                <a:lnTo>
                  <a:pt x="4" y="40"/>
                </a:lnTo>
                <a:lnTo>
                  <a:pt x="8" y="40"/>
                </a:lnTo>
                <a:lnTo>
                  <a:pt x="9" y="38"/>
                </a:lnTo>
                <a:lnTo>
                  <a:pt x="10" y="38"/>
                </a:lnTo>
                <a:lnTo>
                  <a:pt x="12" y="38"/>
                </a:lnTo>
                <a:lnTo>
                  <a:pt x="14" y="38"/>
                </a:lnTo>
                <a:lnTo>
                  <a:pt x="15" y="38"/>
                </a:lnTo>
                <a:lnTo>
                  <a:pt x="16" y="38"/>
                </a:lnTo>
                <a:lnTo>
                  <a:pt x="18" y="38"/>
                </a:lnTo>
                <a:lnTo>
                  <a:pt x="19" y="38"/>
                </a:lnTo>
                <a:lnTo>
                  <a:pt x="22" y="36"/>
                </a:lnTo>
                <a:lnTo>
                  <a:pt x="24" y="36"/>
                </a:lnTo>
                <a:lnTo>
                  <a:pt x="26" y="36"/>
                </a:lnTo>
                <a:lnTo>
                  <a:pt x="28" y="36"/>
                </a:lnTo>
                <a:lnTo>
                  <a:pt x="30" y="36"/>
                </a:lnTo>
                <a:lnTo>
                  <a:pt x="32" y="35"/>
                </a:lnTo>
                <a:lnTo>
                  <a:pt x="37" y="35"/>
                </a:lnTo>
                <a:lnTo>
                  <a:pt x="39" y="35"/>
                </a:lnTo>
                <a:lnTo>
                  <a:pt x="44" y="34"/>
                </a:lnTo>
                <a:lnTo>
                  <a:pt x="49" y="34"/>
                </a:lnTo>
                <a:lnTo>
                  <a:pt x="54" y="33"/>
                </a:lnTo>
                <a:lnTo>
                  <a:pt x="58" y="33"/>
                </a:lnTo>
                <a:lnTo>
                  <a:pt x="63" y="32"/>
                </a:lnTo>
                <a:lnTo>
                  <a:pt x="69" y="30"/>
                </a:lnTo>
                <a:lnTo>
                  <a:pt x="75" y="30"/>
                </a:lnTo>
                <a:lnTo>
                  <a:pt x="79" y="29"/>
                </a:lnTo>
                <a:lnTo>
                  <a:pt x="82" y="27"/>
                </a:lnTo>
                <a:lnTo>
                  <a:pt x="89" y="27"/>
                </a:lnTo>
                <a:lnTo>
                  <a:pt x="91" y="26"/>
                </a:lnTo>
                <a:lnTo>
                  <a:pt x="93" y="26"/>
                </a:lnTo>
                <a:lnTo>
                  <a:pt x="96" y="24"/>
                </a:lnTo>
                <a:lnTo>
                  <a:pt x="98" y="24"/>
                </a:lnTo>
                <a:lnTo>
                  <a:pt x="99" y="23"/>
                </a:lnTo>
                <a:lnTo>
                  <a:pt x="104" y="23"/>
                </a:lnTo>
                <a:lnTo>
                  <a:pt x="105" y="23"/>
                </a:lnTo>
                <a:lnTo>
                  <a:pt x="107" y="22"/>
                </a:lnTo>
                <a:lnTo>
                  <a:pt x="108" y="22"/>
                </a:lnTo>
                <a:lnTo>
                  <a:pt x="110" y="21"/>
                </a:lnTo>
                <a:lnTo>
                  <a:pt x="111" y="21"/>
                </a:lnTo>
                <a:lnTo>
                  <a:pt x="113" y="20"/>
                </a:lnTo>
                <a:lnTo>
                  <a:pt x="115" y="20"/>
                </a:lnTo>
                <a:lnTo>
                  <a:pt x="116" y="18"/>
                </a:lnTo>
                <a:lnTo>
                  <a:pt x="119" y="16"/>
                </a:lnTo>
                <a:lnTo>
                  <a:pt x="120" y="16"/>
                </a:lnTo>
                <a:lnTo>
                  <a:pt x="120" y="14"/>
                </a:lnTo>
                <a:lnTo>
                  <a:pt x="121" y="14"/>
                </a:lnTo>
                <a:lnTo>
                  <a:pt x="122" y="13"/>
                </a:lnTo>
                <a:lnTo>
                  <a:pt x="122" y="12"/>
                </a:lnTo>
                <a:lnTo>
                  <a:pt x="125" y="12"/>
                </a:lnTo>
                <a:lnTo>
                  <a:pt x="125" y="10"/>
                </a:lnTo>
                <a:lnTo>
                  <a:pt x="126" y="9"/>
                </a:lnTo>
                <a:lnTo>
                  <a:pt x="126" y="8"/>
                </a:lnTo>
                <a:lnTo>
                  <a:pt x="128" y="7"/>
                </a:lnTo>
                <a:lnTo>
                  <a:pt x="128" y="4"/>
                </a:lnTo>
                <a:lnTo>
                  <a:pt x="128" y="3"/>
                </a:lnTo>
                <a:lnTo>
                  <a:pt x="129" y="2"/>
                </a:lnTo>
                <a:lnTo>
                  <a:pt x="129" y="1"/>
                </a:lnTo>
                <a:lnTo>
                  <a:pt x="129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85" name="Freeform 1244"/>
          <p:cNvSpPr>
            <a:spLocks/>
          </p:cNvSpPr>
          <p:nvPr/>
        </p:nvSpPr>
        <p:spPr bwMode="auto">
          <a:xfrm>
            <a:off x="1789113" y="4929188"/>
            <a:ext cx="146050" cy="30162"/>
          </a:xfrm>
          <a:custGeom>
            <a:avLst/>
            <a:gdLst>
              <a:gd name="T0" fmla="*/ 2147483646 w 277"/>
              <a:gd name="T1" fmla="*/ 2147483646 h 57"/>
              <a:gd name="T2" fmla="*/ 2147483646 w 277"/>
              <a:gd name="T3" fmla="*/ 2147483646 h 57"/>
              <a:gd name="T4" fmla="*/ 2147483646 w 277"/>
              <a:gd name="T5" fmla="*/ 2147483646 h 57"/>
              <a:gd name="T6" fmla="*/ 2147483646 w 277"/>
              <a:gd name="T7" fmla="*/ 2147483646 h 57"/>
              <a:gd name="T8" fmla="*/ 2147483646 w 277"/>
              <a:gd name="T9" fmla="*/ 2147483646 h 57"/>
              <a:gd name="T10" fmla="*/ 2147483646 w 277"/>
              <a:gd name="T11" fmla="*/ 2147483646 h 57"/>
              <a:gd name="T12" fmla="*/ 2147483646 w 277"/>
              <a:gd name="T13" fmla="*/ 2147483646 h 57"/>
              <a:gd name="T14" fmla="*/ 2147483646 w 277"/>
              <a:gd name="T15" fmla="*/ 2147483646 h 57"/>
              <a:gd name="T16" fmla="*/ 2147483646 w 277"/>
              <a:gd name="T17" fmla="*/ 2147483646 h 57"/>
              <a:gd name="T18" fmla="*/ 2147483646 w 277"/>
              <a:gd name="T19" fmla="*/ 2147483646 h 57"/>
              <a:gd name="T20" fmla="*/ 2147483646 w 277"/>
              <a:gd name="T21" fmla="*/ 2147483646 h 57"/>
              <a:gd name="T22" fmla="*/ 2147483646 w 277"/>
              <a:gd name="T23" fmla="*/ 2147483646 h 57"/>
              <a:gd name="T24" fmla="*/ 2147483646 w 277"/>
              <a:gd name="T25" fmla="*/ 2147483646 h 57"/>
              <a:gd name="T26" fmla="*/ 2147483646 w 277"/>
              <a:gd name="T27" fmla="*/ 2147483646 h 57"/>
              <a:gd name="T28" fmla="*/ 2147483646 w 277"/>
              <a:gd name="T29" fmla="*/ 2147483646 h 57"/>
              <a:gd name="T30" fmla="*/ 2147483646 w 277"/>
              <a:gd name="T31" fmla="*/ 2147483646 h 57"/>
              <a:gd name="T32" fmla="*/ 2147483646 w 277"/>
              <a:gd name="T33" fmla="*/ 2147483646 h 57"/>
              <a:gd name="T34" fmla="*/ 2147483646 w 277"/>
              <a:gd name="T35" fmla="*/ 2147483646 h 57"/>
              <a:gd name="T36" fmla="*/ 2147483646 w 277"/>
              <a:gd name="T37" fmla="*/ 2147483646 h 57"/>
              <a:gd name="T38" fmla="*/ 2147483646 w 277"/>
              <a:gd name="T39" fmla="*/ 2147483646 h 57"/>
              <a:gd name="T40" fmla="*/ 2147483646 w 277"/>
              <a:gd name="T41" fmla="*/ 2147483646 h 57"/>
              <a:gd name="T42" fmla="*/ 0 w 277"/>
              <a:gd name="T43" fmla="*/ 2147483646 h 57"/>
              <a:gd name="T44" fmla="*/ 2147483646 w 277"/>
              <a:gd name="T45" fmla="*/ 2147483646 h 57"/>
              <a:gd name="T46" fmla="*/ 2147483646 w 277"/>
              <a:gd name="T47" fmla="*/ 2147483646 h 57"/>
              <a:gd name="T48" fmla="*/ 2147483646 w 277"/>
              <a:gd name="T49" fmla="*/ 2147483646 h 57"/>
              <a:gd name="T50" fmla="*/ 2147483646 w 277"/>
              <a:gd name="T51" fmla="*/ 2147483646 h 57"/>
              <a:gd name="T52" fmla="*/ 2147483646 w 277"/>
              <a:gd name="T53" fmla="*/ 2147483646 h 57"/>
              <a:gd name="T54" fmla="*/ 2147483646 w 277"/>
              <a:gd name="T55" fmla="*/ 2147483646 h 57"/>
              <a:gd name="T56" fmla="*/ 2147483646 w 277"/>
              <a:gd name="T57" fmla="*/ 2147483646 h 57"/>
              <a:gd name="T58" fmla="*/ 2147483646 w 277"/>
              <a:gd name="T59" fmla="*/ 2147483646 h 57"/>
              <a:gd name="T60" fmla="*/ 2147483646 w 277"/>
              <a:gd name="T61" fmla="*/ 2147483646 h 57"/>
              <a:gd name="T62" fmla="*/ 2147483646 w 277"/>
              <a:gd name="T63" fmla="*/ 2147483646 h 57"/>
              <a:gd name="T64" fmla="*/ 2147483646 w 277"/>
              <a:gd name="T65" fmla="*/ 2147483646 h 57"/>
              <a:gd name="T66" fmla="*/ 2147483646 w 277"/>
              <a:gd name="T67" fmla="*/ 2147483646 h 57"/>
              <a:gd name="T68" fmla="*/ 2147483646 w 277"/>
              <a:gd name="T69" fmla="*/ 2147483646 h 57"/>
              <a:gd name="T70" fmla="*/ 2147483646 w 277"/>
              <a:gd name="T71" fmla="*/ 2147483646 h 57"/>
              <a:gd name="T72" fmla="*/ 2147483646 w 277"/>
              <a:gd name="T73" fmla="*/ 2147483646 h 57"/>
              <a:gd name="T74" fmla="*/ 2147483646 w 277"/>
              <a:gd name="T75" fmla="*/ 2147483646 h 57"/>
              <a:gd name="T76" fmla="*/ 2147483646 w 277"/>
              <a:gd name="T77" fmla="*/ 2147483646 h 57"/>
              <a:gd name="T78" fmla="*/ 2147483646 w 277"/>
              <a:gd name="T79" fmla="*/ 2147483646 h 57"/>
              <a:gd name="T80" fmla="*/ 2147483646 w 277"/>
              <a:gd name="T81" fmla="*/ 2147483646 h 57"/>
              <a:gd name="T82" fmla="*/ 2147483646 w 277"/>
              <a:gd name="T83" fmla="*/ 2147483646 h 57"/>
              <a:gd name="T84" fmla="*/ 2147483646 w 277"/>
              <a:gd name="T85" fmla="*/ 2147483646 h 57"/>
              <a:gd name="T86" fmla="*/ 2147483646 w 277"/>
              <a:gd name="T87" fmla="*/ 2147483646 h 57"/>
              <a:gd name="T88" fmla="*/ 2147483646 w 277"/>
              <a:gd name="T89" fmla="*/ 2147483646 h 57"/>
              <a:gd name="T90" fmla="*/ 2147483646 w 277"/>
              <a:gd name="T91" fmla="*/ 2147483646 h 57"/>
              <a:gd name="T92" fmla="*/ 2147483646 w 277"/>
              <a:gd name="T93" fmla="*/ 2147483646 h 57"/>
              <a:gd name="T94" fmla="*/ 2147483646 w 277"/>
              <a:gd name="T95" fmla="*/ 2147483646 h 57"/>
              <a:gd name="T96" fmla="*/ 2147483646 w 277"/>
              <a:gd name="T97" fmla="*/ 2147483646 h 57"/>
              <a:gd name="T98" fmla="*/ 2147483646 w 277"/>
              <a:gd name="T99" fmla="*/ 2147483646 h 57"/>
              <a:gd name="T100" fmla="*/ 2147483646 w 277"/>
              <a:gd name="T101" fmla="*/ 2147483646 h 57"/>
              <a:gd name="T102" fmla="*/ 2147483646 w 277"/>
              <a:gd name="T103" fmla="*/ 2147483646 h 57"/>
              <a:gd name="T104" fmla="*/ 2147483646 w 277"/>
              <a:gd name="T105" fmla="*/ 2147483646 h 57"/>
              <a:gd name="T106" fmla="*/ 2147483646 w 277"/>
              <a:gd name="T107" fmla="*/ 2147483646 h 57"/>
              <a:gd name="T108" fmla="*/ 2147483646 w 277"/>
              <a:gd name="T109" fmla="*/ 2147483646 h 57"/>
              <a:gd name="T110" fmla="*/ 2147483646 w 277"/>
              <a:gd name="T111" fmla="*/ 2147483646 h 57"/>
              <a:gd name="T112" fmla="*/ 2147483646 w 277"/>
              <a:gd name="T113" fmla="*/ 2147483646 h 57"/>
              <a:gd name="T114" fmla="*/ 2147483646 w 277"/>
              <a:gd name="T115" fmla="*/ 2147483646 h 57"/>
              <a:gd name="T116" fmla="*/ 2147483646 w 277"/>
              <a:gd name="T117" fmla="*/ 2147483646 h 57"/>
              <a:gd name="T118" fmla="*/ 2147483646 w 277"/>
              <a:gd name="T119" fmla="*/ 2147483646 h 57"/>
              <a:gd name="T120" fmla="*/ 2147483646 w 277"/>
              <a:gd name="T121" fmla="*/ 2147483646 h 57"/>
              <a:gd name="T122" fmla="*/ 2147483646 w 277"/>
              <a:gd name="T123" fmla="*/ 2147483646 h 5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77" h="57">
                <a:moveTo>
                  <a:pt x="146" y="45"/>
                </a:moveTo>
                <a:lnTo>
                  <a:pt x="143" y="45"/>
                </a:lnTo>
                <a:lnTo>
                  <a:pt x="142" y="45"/>
                </a:lnTo>
                <a:lnTo>
                  <a:pt x="141" y="45"/>
                </a:lnTo>
                <a:lnTo>
                  <a:pt x="140" y="45"/>
                </a:lnTo>
                <a:lnTo>
                  <a:pt x="137" y="45"/>
                </a:lnTo>
                <a:lnTo>
                  <a:pt x="135" y="45"/>
                </a:lnTo>
                <a:lnTo>
                  <a:pt x="134" y="45"/>
                </a:lnTo>
                <a:lnTo>
                  <a:pt x="132" y="45"/>
                </a:lnTo>
                <a:lnTo>
                  <a:pt x="131" y="45"/>
                </a:lnTo>
                <a:lnTo>
                  <a:pt x="128" y="45"/>
                </a:lnTo>
                <a:lnTo>
                  <a:pt x="126" y="45"/>
                </a:lnTo>
                <a:lnTo>
                  <a:pt x="123" y="45"/>
                </a:lnTo>
                <a:lnTo>
                  <a:pt x="120" y="45"/>
                </a:lnTo>
                <a:lnTo>
                  <a:pt x="118" y="45"/>
                </a:lnTo>
                <a:lnTo>
                  <a:pt x="114" y="45"/>
                </a:lnTo>
                <a:lnTo>
                  <a:pt x="113" y="45"/>
                </a:lnTo>
                <a:lnTo>
                  <a:pt x="109" y="45"/>
                </a:lnTo>
                <a:lnTo>
                  <a:pt x="108" y="45"/>
                </a:lnTo>
                <a:lnTo>
                  <a:pt x="106" y="45"/>
                </a:lnTo>
                <a:lnTo>
                  <a:pt x="103" y="45"/>
                </a:lnTo>
                <a:lnTo>
                  <a:pt x="102" y="45"/>
                </a:lnTo>
                <a:lnTo>
                  <a:pt x="101" y="45"/>
                </a:lnTo>
                <a:lnTo>
                  <a:pt x="97" y="45"/>
                </a:lnTo>
                <a:lnTo>
                  <a:pt x="96" y="45"/>
                </a:lnTo>
                <a:lnTo>
                  <a:pt x="95" y="45"/>
                </a:lnTo>
                <a:lnTo>
                  <a:pt x="94" y="45"/>
                </a:lnTo>
                <a:lnTo>
                  <a:pt x="91" y="45"/>
                </a:lnTo>
                <a:lnTo>
                  <a:pt x="90" y="45"/>
                </a:lnTo>
                <a:lnTo>
                  <a:pt x="89" y="45"/>
                </a:lnTo>
                <a:lnTo>
                  <a:pt x="88" y="45"/>
                </a:lnTo>
                <a:lnTo>
                  <a:pt x="87" y="45"/>
                </a:lnTo>
                <a:lnTo>
                  <a:pt x="83" y="45"/>
                </a:lnTo>
                <a:lnTo>
                  <a:pt x="82" y="45"/>
                </a:lnTo>
                <a:lnTo>
                  <a:pt x="81" y="45"/>
                </a:lnTo>
                <a:lnTo>
                  <a:pt x="79" y="45"/>
                </a:lnTo>
                <a:lnTo>
                  <a:pt x="77" y="45"/>
                </a:lnTo>
                <a:lnTo>
                  <a:pt x="76" y="45"/>
                </a:lnTo>
                <a:lnTo>
                  <a:pt x="75" y="45"/>
                </a:lnTo>
                <a:lnTo>
                  <a:pt x="73" y="45"/>
                </a:lnTo>
                <a:lnTo>
                  <a:pt x="72" y="45"/>
                </a:lnTo>
                <a:lnTo>
                  <a:pt x="69" y="45"/>
                </a:lnTo>
                <a:lnTo>
                  <a:pt x="67" y="45"/>
                </a:lnTo>
                <a:lnTo>
                  <a:pt x="66" y="45"/>
                </a:lnTo>
                <a:lnTo>
                  <a:pt x="65" y="45"/>
                </a:lnTo>
                <a:lnTo>
                  <a:pt x="64" y="45"/>
                </a:lnTo>
                <a:lnTo>
                  <a:pt x="61" y="45"/>
                </a:lnTo>
                <a:lnTo>
                  <a:pt x="60" y="45"/>
                </a:lnTo>
                <a:lnTo>
                  <a:pt x="59" y="43"/>
                </a:lnTo>
                <a:lnTo>
                  <a:pt x="54" y="43"/>
                </a:lnTo>
                <a:lnTo>
                  <a:pt x="53" y="43"/>
                </a:lnTo>
                <a:lnTo>
                  <a:pt x="52" y="43"/>
                </a:lnTo>
                <a:lnTo>
                  <a:pt x="51" y="43"/>
                </a:lnTo>
                <a:lnTo>
                  <a:pt x="49" y="43"/>
                </a:lnTo>
                <a:lnTo>
                  <a:pt x="47" y="41"/>
                </a:lnTo>
                <a:lnTo>
                  <a:pt x="43" y="41"/>
                </a:lnTo>
                <a:lnTo>
                  <a:pt x="42" y="41"/>
                </a:lnTo>
                <a:lnTo>
                  <a:pt x="40" y="41"/>
                </a:lnTo>
                <a:lnTo>
                  <a:pt x="39" y="40"/>
                </a:lnTo>
                <a:lnTo>
                  <a:pt x="36" y="40"/>
                </a:lnTo>
                <a:lnTo>
                  <a:pt x="35" y="40"/>
                </a:lnTo>
                <a:lnTo>
                  <a:pt x="33" y="40"/>
                </a:lnTo>
                <a:lnTo>
                  <a:pt x="30" y="39"/>
                </a:lnTo>
                <a:lnTo>
                  <a:pt x="29" y="39"/>
                </a:lnTo>
                <a:lnTo>
                  <a:pt x="27" y="39"/>
                </a:lnTo>
                <a:lnTo>
                  <a:pt x="24" y="38"/>
                </a:lnTo>
                <a:lnTo>
                  <a:pt x="23" y="38"/>
                </a:lnTo>
                <a:lnTo>
                  <a:pt x="22" y="37"/>
                </a:lnTo>
                <a:lnTo>
                  <a:pt x="21" y="37"/>
                </a:lnTo>
                <a:lnTo>
                  <a:pt x="17" y="37"/>
                </a:lnTo>
                <a:lnTo>
                  <a:pt x="16" y="35"/>
                </a:lnTo>
                <a:lnTo>
                  <a:pt x="15" y="35"/>
                </a:lnTo>
                <a:lnTo>
                  <a:pt x="13" y="34"/>
                </a:lnTo>
                <a:lnTo>
                  <a:pt x="12" y="34"/>
                </a:lnTo>
                <a:lnTo>
                  <a:pt x="10" y="32"/>
                </a:lnTo>
                <a:lnTo>
                  <a:pt x="9" y="32"/>
                </a:lnTo>
                <a:lnTo>
                  <a:pt x="9" y="31"/>
                </a:lnTo>
                <a:lnTo>
                  <a:pt x="7" y="31"/>
                </a:lnTo>
                <a:lnTo>
                  <a:pt x="7" y="29"/>
                </a:lnTo>
                <a:lnTo>
                  <a:pt x="6" y="29"/>
                </a:lnTo>
                <a:lnTo>
                  <a:pt x="4" y="28"/>
                </a:lnTo>
                <a:lnTo>
                  <a:pt x="4" y="27"/>
                </a:lnTo>
                <a:lnTo>
                  <a:pt x="1" y="27"/>
                </a:lnTo>
                <a:lnTo>
                  <a:pt x="1" y="26"/>
                </a:lnTo>
                <a:lnTo>
                  <a:pt x="1" y="25"/>
                </a:lnTo>
                <a:lnTo>
                  <a:pt x="0" y="23"/>
                </a:lnTo>
                <a:lnTo>
                  <a:pt x="0" y="26"/>
                </a:lnTo>
                <a:lnTo>
                  <a:pt x="0" y="28"/>
                </a:lnTo>
                <a:lnTo>
                  <a:pt x="1" y="29"/>
                </a:lnTo>
                <a:lnTo>
                  <a:pt x="1" y="31"/>
                </a:lnTo>
                <a:lnTo>
                  <a:pt x="1" y="32"/>
                </a:lnTo>
                <a:lnTo>
                  <a:pt x="1" y="34"/>
                </a:lnTo>
                <a:lnTo>
                  <a:pt x="4" y="35"/>
                </a:lnTo>
                <a:lnTo>
                  <a:pt x="4" y="37"/>
                </a:lnTo>
                <a:lnTo>
                  <a:pt x="6" y="38"/>
                </a:lnTo>
                <a:lnTo>
                  <a:pt x="6" y="39"/>
                </a:lnTo>
                <a:lnTo>
                  <a:pt x="7" y="39"/>
                </a:lnTo>
                <a:lnTo>
                  <a:pt x="7" y="40"/>
                </a:lnTo>
                <a:lnTo>
                  <a:pt x="9" y="40"/>
                </a:lnTo>
                <a:lnTo>
                  <a:pt x="10" y="41"/>
                </a:lnTo>
                <a:lnTo>
                  <a:pt x="12" y="43"/>
                </a:lnTo>
                <a:lnTo>
                  <a:pt x="13" y="43"/>
                </a:lnTo>
                <a:lnTo>
                  <a:pt x="13" y="45"/>
                </a:lnTo>
                <a:lnTo>
                  <a:pt x="15" y="45"/>
                </a:lnTo>
                <a:lnTo>
                  <a:pt x="16" y="45"/>
                </a:lnTo>
                <a:lnTo>
                  <a:pt x="17" y="47"/>
                </a:lnTo>
                <a:lnTo>
                  <a:pt x="21" y="47"/>
                </a:lnTo>
                <a:lnTo>
                  <a:pt x="22" y="48"/>
                </a:lnTo>
                <a:lnTo>
                  <a:pt x="23" y="48"/>
                </a:lnTo>
                <a:lnTo>
                  <a:pt x="24" y="48"/>
                </a:lnTo>
                <a:lnTo>
                  <a:pt x="27" y="50"/>
                </a:lnTo>
                <a:lnTo>
                  <a:pt x="28" y="50"/>
                </a:lnTo>
                <a:lnTo>
                  <a:pt x="29" y="51"/>
                </a:lnTo>
                <a:lnTo>
                  <a:pt x="33" y="51"/>
                </a:lnTo>
                <a:lnTo>
                  <a:pt x="35" y="51"/>
                </a:lnTo>
                <a:lnTo>
                  <a:pt x="36" y="51"/>
                </a:lnTo>
                <a:lnTo>
                  <a:pt x="37" y="52"/>
                </a:lnTo>
                <a:lnTo>
                  <a:pt x="40" y="52"/>
                </a:lnTo>
                <a:lnTo>
                  <a:pt x="42" y="52"/>
                </a:lnTo>
                <a:lnTo>
                  <a:pt x="43" y="52"/>
                </a:lnTo>
                <a:lnTo>
                  <a:pt x="46" y="53"/>
                </a:lnTo>
                <a:lnTo>
                  <a:pt x="47" y="53"/>
                </a:lnTo>
                <a:lnTo>
                  <a:pt x="51" y="53"/>
                </a:lnTo>
                <a:lnTo>
                  <a:pt x="52" y="53"/>
                </a:lnTo>
                <a:lnTo>
                  <a:pt x="53" y="53"/>
                </a:lnTo>
                <a:lnTo>
                  <a:pt x="54" y="54"/>
                </a:lnTo>
                <a:lnTo>
                  <a:pt x="57" y="54"/>
                </a:lnTo>
                <a:lnTo>
                  <a:pt x="59" y="54"/>
                </a:lnTo>
                <a:lnTo>
                  <a:pt x="60" y="54"/>
                </a:lnTo>
                <a:lnTo>
                  <a:pt x="64" y="54"/>
                </a:lnTo>
                <a:lnTo>
                  <a:pt x="65" y="54"/>
                </a:lnTo>
                <a:lnTo>
                  <a:pt x="66" y="54"/>
                </a:lnTo>
                <a:lnTo>
                  <a:pt x="67" y="54"/>
                </a:lnTo>
                <a:lnTo>
                  <a:pt x="69" y="54"/>
                </a:lnTo>
                <a:lnTo>
                  <a:pt x="72" y="57"/>
                </a:lnTo>
                <a:lnTo>
                  <a:pt x="73" y="57"/>
                </a:lnTo>
                <a:lnTo>
                  <a:pt x="75" y="57"/>
                </a:lnTo>
                <a:lnTo>
                  <a:pt x="76" y="57"/>
                </a:lnTo>
                <a:lnTo>
                  <a:pt x="77" y="57"/>
                </a:lnTo>
                <a:lnTo>
                  <a:pt x="79" y="57"/>
                </a:lnTo>
                <a:lnTo>
                  <a:pt x="81" y="57"/>
                </a:lnTo>
                <a:lnTo>
                  <a:pt x="82" y="57"/>
                </a:lnTo>
                <a:lnTo>
                  <a:pt x="83" y="57"/>
                </a:lnTo>
                <a:lnTo>
                  <a:pt x="87" y="57"/>
                </a:lnTo>
                <a:lnTo>
                  <a:pt x="88" y="57"/>
                </a:lnTo>
                <a:lnTo>
                  <a:pt x="89" y="57"/>
                </a:lnTo>
                <a:lnTo>
                  <a:pt x="90" y="57"/>
                </a:lnTo>
                <a:lnTo>
                  <a:pt x="91" y="57"/>
                </a:lnTo>
                <a:lnTo>
                  <a:pt x="94" y="57"/>
                </a:lnTo>
                <a:lnTo>
                  <a:pt x="95" y="57"/>
                </a:lnTo>
                <a:lnTo>
                  <a:pt x="96" y="57"/>
                </a:lnTo>
                <a:lnTo>
                  <a:pt x="97" y="57"/>
                </a:lnTo>
                <a:lnTo>
                  <a:pt x="101" y="57"/>
                </a:lnTo>
                <a:lnTo>
                  <a:pt x="102" y="57"/>
                </a:lnTo>
                <a:lnTo>
                  <a:pt x="103" y="57"/>
                </a:lnTo>
                <a:lnTo>
                  <a:pt x="105" y="57"/>
                </a:lnTo>
                <a:lnTo>
                  <a:pt x="108" y="57"/>
                </a:lnTo>
                <a:lnTo>
                  <a:pt x="109" y="57"/>
                </a:lnTo>
                <a:lnTo>
                  <a:pt x="111" y="57"/>
                </a:lnTo>
                <a:lnTo>
                  <a:pt x="114" y="57"/>
                </a:lnTo>
                <a:lnTo>
                  <a:pt x="117" y="57"/>
                </a:lnTo>
                <a:lnTo>
                  <a:pt x="119" y="57"/>
                </a:lnTo>
                <a:lnTo>
                  <a:pt x="123" y="57"/>
                </a:lnTo>
                <a:lnTo>
                  <a:pt x="124" y="57"/>
                </a:lnTo>
                <a:lnTo>
                  <a:pt x="128" y="57"/>
                </a:lnTo>
                <a:lnTo>
                  <a:pt x="129" y="57"/>
                </a:lnTo>
                <a:lnTo>
                  <a:pt x="132" y="57"/>
                </a:lnTo>
                <a:lnTo>
                  <a:pt x="134" y="57"/>
                </a:lnTo>
                <a:lnTo>
                  <a:pt x="135" y="57"/>
                </a:lnTo>
                <a:lnTo>
                  <a:pt x="137" y="57"/>
                </a:lnTo>
                <a:lnTo>
                  <a:pt x="140" y="57"/>
                </a:lnTo>
                <a:lnTo>
                  <a:pt x="141" y="57"/>
                </a:lnTo>
                <a:lnTo>
                  <a:pt x="142" y="57"/>
                </a:lnTo>
                <a:lnTo>
                  <a:pt x="143" y="57"/>
                </a:lnTo>
                <a:lnTo>
                  <a:pt x="146" y="57"/>
                </a:lnTo>
                <a:lnTo>
                  <a:pt x="147" y="57"/>
                </a:lnTo>
                <a:lnTo>
                  <a:pt x="147" y="54"/>
                </a:lnTo>
                <a:lnTo>
                  <a:pt x="148" y="54"/>
                </a:lnTo>
                <a:lnTo>
                  <a:pt x="149" y="54"/>
                </a:lnTo>
                <a:lnTo>
                  <a:pt x="150" y="54"/>
                </a:lnTo>
                <a:lnTo>
                  <a:pt x="154" y="54"/>
                </a:lnTo>
                <a:lnTo>
                  <a:pt x="155" y="54"/>
                </a:lnTo>
                <a:lnTo>
                  <a:pt x="156" y="54"/>
                </a:lnTo>
                <a:lnTo>
                  <a:pt x="158" y="54"/>
                </a:lnTo>
                <a:lnTo>
                  <a:pt x="161" y="54"/>
                </a:lnTo>
                <a:lnTo>
                  <a:pt x="162" y="54"/>
                </a:lnTo>
                <a:lnTo>
                  <a:pt x="164" y="53"/>
                </a:lnTo>
                <a:lnTo>
                  <a:pt x="165" y="53"/>
                </a:lnTo>
                <a:lnTo>
                  <a:pt x="168" y="53"/>
                </a:lnTo>
                <a:lnTo>
                  <a:pt x="170" y="53"/>
                </a:lnTo>
                <a:lnTo>
                  <a:pt x="171" y="53"/>
                </a:lnTo>
                <a:lnTo>
                  <a:pt x="172" y="53"/>
                </a:lnTo>
                <a:lnTo>
                  <a:pt x="176" y="52"/>
                </a:lnTo>
                <a:lnTo>
                  <a:pt x="177" y="52"/>
                </a:lnTo>
                <a:lnTo>
                  <a:pt x="180" y="52"/>
                </a:lnTo>
                <a:lnTo>
                  <a:pt x="184" y="52"/>
                </a:lnTo>
                <a:lnTo>
                  <a:pt x="186" y="51"/>
                </a:lnTo>
                <a:lnTo>
                  <a:pt x="191" y="51"/>
                </a:lnTo>
                <a:lnTo>
                  <a:pt x="197" y="50"/>
                </a:lnTo>
                <a:lnTo>
                  <a:pt x="201" y="50"/>
                </a:lnTo>
                <a:lnTo>
                  <a:pt x="207" y="48"/>
                </a:lnTo>
                <a:lnTo>
                  <a:pt x="212" y="47"/>
                </a:lnTo>
                <a:lnTo>
                  <a:pt x="215" y="47"/>
                </a:lnTo>
                <a:lnTo>
                  <a:pt x="222" y="45"/>
                </a:lnTo>
                <a:lnTo>
                  <a:pt x="225" y="45"/>
                </a:lnTo>
                <a:lnTo>
                  <a:pt x="230" y="43"/>
                </a:lnTo>
                <a:lnTo>
                  <a:pt x="235" y="41"/>
                </a:lnTo>
                <a:lnTo>
                  <a:pt x="238" y="41"/>
                </a:lnTo>
                <a:lnTo>
                  <a:pt x="239" y="40"/>
                </a:lnTo>
                <a:lnTo>
                  <a:pt x="243" y="40"/>
                </a:lnTo>
                <a:lnTo>
                  <a:pt x="245" y="39"/>
                </a:lnTo>
                <a:lnTo>
                  <a:pt x="249" y="39"/>
                </a:lnTo>
                <a:lnTo>
                  <a:pt x="250" y="39"/>
                </a:lnTo>
                <a:lnTo>
                  <a:pt x="253" y="38"/>
                </a:lnTo>
                <a:lnTo>
                  <a:pt x="254" y="38"/>
                </a:lnTo>
                <a:lnTo>
                  <a:pt x="256" y="37"/>
                </a:lnTo>
                <a:lnTo>
                  <a:pt x="257" y="37"/>
                </a:lnTo>
                <a:lnTo>
                  <a:pt x="259" y="35"/>
                </a:lnTo>
                <a:lnTo>
                  <a:pt x="261" y="35"/>
                </a:lnTo>
                <a:lnTo>
                  <a:pt x="262" y="35"/>
                </a:lnTo>
                <a:lnTo>
                  <a:pt x="262" y="34"/>
                </a:lnTo>
                <a:lnTo>
                  <a:pt x="265" y="34"/>
                </a:lnTo>
                <a:lnTo>
                  <a:pt x="266" y="32"/>
                </a:lnTo>
                <a:lnTo>
                  <a:pt x="267" y="31"/>
                </a:lnTo>
                <a:lnTo>
                  <a:pt x="268" y="29"/>
                </a:lnTo>
                <a:lnTo>
                  <a:pt x="271" y="28"/>
                </a:lnTo>
                <a:lnTo>
                  <a:pt x="271" y="27"/>
                </a:lnTo>
                <a:lnTo>
                  <a:pt x="272" y="27"/>
                </a:lnTo>
                <a:lnTo>
                  <a:pt x="272" y="26"/>
                </a:lnTo>
                <a:lnTo>
                  <a:pt x="274" y="25"/>
                </a:lnTo>
                <a:lnTo>
                  <a:pt x="274" y="23"/>
                </a:lnTo>
                <a:lnTo>
                  <a:pt x="275" y="23"/>
                </a:lnTo>
                <a:lnTo>
                  <a:pt x="275" y="21"/>
                </a:lnTo>
                <a:lnTo>
                  <a:pt x="275" y="19"/>
                </a:lnTo>
                <a:lnTo>
                  <a:pt x="275" y="18"/>
                </a:lnTo>
                <a:lnTo>
                  <a:pt x="275" y="17"/>
                </a:lnTo>
                <a:lnTo>
                  <a:pt x="275" y="15"/>
                </a:lnTo>
                <a:lnTo>
                  <a:pt x="277" y="14"/>
                </a:lnTo>
                <a:lnTo>
                  <a:pt x="277" y="13"/>
                </a:lnTo>
                <a:lnTo>
                  <a:pt x="277" y="12"/>
                </a:lnTo>
                <a:lnTo>
                  <a:pt x="275" y="9"/>
                </a:lnTo>
                <a:lnTo>
                  <a:pt x="275" y="8"/>
                </a:lnTo>
                <a:lnTo>
                  <a:pt x="275" y="7"/>
                </a:lnTo>
                <a:lnTo>
                  <a:pt x="275" y="6"/>
                </a:lnTo>
                <a:lnTo>
                  <a:pt x="275" y="5"/>
                </a:lnTo>
                <a:lnTo>
                  <a:pt x="274" y="5"/>
                </a:lnTo>
                <a:lnTo>
                  <a:pt x="274" y="3"/>
                </a:lnTo>
                <a:lnTo>
                  <a:pt x="274" y="2"/>
                </a:lnTo>
                <a:lnTo>
                  <a:pt x="272" y="1"/>
                </a:lnTo>
                <a:lnTo>
                  <a:pt x="271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86" name="Freeform 1245"/>
          <p:cNvSpPr>
            <a:spLocks/>
          </p:cNvSpPr>
          <p:nvPr/>
        </p:nvSpPr>
        <p:spPr bwMode="auto">
          <a:xfrm>
            <a:off x="1958975" y="4975225"/>
            <a:ext cx="50800" cy="17463"/>
          </a:xfrm>
          <a:custGeom>
            <a:avLst/>
            <a:gdLst>
              <a:gd name="T0" fmla="*/ 2147483646 w 96"/>
              <a:gd name="T1" fmla="*/ 2147483646 h 32"/>
              <a:gd name="T2" fmla="*/ 0 w 96"/>
              <a:gd name="T3" fmla="*/ 2147483646 h 32"/>
              <a:gd name="T4" fmla="*/ 2147483646 w 96"/>
              <a:gd name="T5" fmla="*/ 2147483646 h 32"/>
              <a:gd name="T6" fmla="*/ 2147483646 w 96"/>
              <a:gd name="T7" fmla="*/ 2147483646 h 32"/>
              <a:gd name="T8" fmla="*/ 2147483646 w 96"/>
              <a:gd name="T9" fmla="*/ 2147483646 h 32"/>
              <a:gd name="T10" fmla="*/ 2147483646 w 96"/>
              <a:gd name="T11" fmla="*/ 2147483646 h 32"/>
              <a:gd name="T12" fmla="*/ 2147483646 w 96"/>
              <a:gd name="T13" fmla="*/ 2147483646 h 32"/>
              <a:gd name="T14" fmla="*/ 2147483646 w 96"/>
              <a:gd name="T15" fmla="*/ 2147483646 h 32"/>
              <a:gd name="T16" fmla="*/ 2147483646 w 96"/>
              <a:gd name="T17" fmla="*/ 2147483646 h 32"/>
              <a:gd name="T18" fmla="*/ 2147483646 w 96"/>
              <a:gd name="T19" fmla="*/ 2147483646 h 32"/>
              <a:gd name="T20" fmla="*/ 2147483646 w 96"/>
              <a:gd name="T21" fmla="*/ 2147483646 h 32"/>
              <a:gd name="T22" fmla="*/ 2147483646 w 96"/>
              <a:gd name="T23" fmla="*/ 0 h 32"/>
              <a:gd name="T24" fmla="*/ 2147483646 w 96"/>
              <a:gd name="T25" fmla="*/ 0 h 32"/>
              <a:gd name="T26" fmla="*/ 2147483646 w 96"/>
              <a:gd name="T27" fmla="*/ 0 h 32"/>
              <a:gd name="T28" fmla="*/ 2147483646 w 96"/>
              <a:gd name="T29" fmla="*/ 0 h 32"/>
              <a:gd name="T30" fmla="*/ 2147483646 w 96"/>
              <a:gd name="T31" fmla="*/ 0 h 32"/>
              <a:gd name="T32" fmla="*/ 2147483646 w 96"/>
              <a:gd name="T33" fmla="*/ 0 h 32"/>
              <a:gd name="T34" fmla="*/ 2147483646 w 96"/>
              <a:gd name="T35" fmla="*/ 2147483646 h 32"/>
              <a:gd name="T36" fmla="*/ 2147483646 w 96"/>
              <a:gd name="T37" fmla="*/ 2147483646 h 32"/>
              <a:gd name="T38" fmla="*/ 2147483646 w 96"/>
              <a:gd name="T39" fmla="*/ 2147483646 h 32"/>
              <a:gd name="T40" fmla="*/ 2147483646 w 96"/>
              <a:gd name="T41" fmla="*/ 2147483646 h 32"/>
              <a:gd name="T42" fmla="*/ 2147483646 w 96"/>
              <a:gd name="T43" fmla="*/ 2147483646 h 32"/>
              <a:gd name="T44" fmla="*/ 2147483646 w 96"/>
              <a:gd name="T45" fmla="*/ 2147483646 h 32"/>
              <a:gd name="T46" fmla="*/ 2147483646 w 96"/>
              <a:gd name="T47" fmla="*/ 2147483646 h 32"/>
              <a:gd name="T48" fmla="*/ 2147483646 w 96"/>
              <a:gd name="T49" fmla="*/ 2147483646 h 32"/>
              <a:gd name="T50" fmla="*/ 2147483646 w 96"/>
              <a:gd name="T51" fmla="*/ 2147483646 h 32"/>
              <a:gd name="T52" fmla="*/ 2147483646 w 96"/>
              <a:gd name="T53" fmla="*/ 2147483646 h 32"/>
              <a:gd name="T54" fmla="*/ 2147483646 w 96"/>
              <a:gd name="T55" fmla="*/ 2147483646 h 32"/>
              <a:gd name="T56" fmla="*/ 2147483646 w 96"/>
              <a:gd name="T57" fmla="*/ 2147483646 h 32"/>
              <a:gd name="T58" fmla="*/ 2147483646 w 96"/>
              <a:gd name="T59" fmla="*/ 2147483646 h 32"/>
              <a:gd name="T60" fmla="*/ 2147483646 w 96"/>
              <a:gd name="T61" fmla="*/ 2147483646 h 32"/>
              <a:gd name="T62" fmla="*/ 2147483646 w 96"/>
              <a:gd name="T63" fmla="*/ 2147483646 h 32"/>
              <a:gd name="T64" fmla="*/ 2147483646 w 96"/>
              <a:gd name="T65" fmla="*/ 2147483646 h 32"/>
              <a:gd name="T66" fmla="*/ 2147483646 w 96"/>
              <a:gd name="T67" fmla="*/ 2147483646 h 32"/>
              <a:gd name="T68" fmla="*/ 2147483646 w 96"/>
              <a:gd name="T69" fmla="*/ 2147483646 h 32"/>
              <a:gd name="T70" fmla="*/ 2147483646 w 96"/>
              <a:gd name="T71" fmla="*/ 2147483646 h 32"/>
              <a:gd name="T72" fmla="*/ 2147483646 w 96"/>
              <a:gd name="T73" fmla="*/ 2147483646 h 32"/>
              <a:gd name="T74" fmla="*/ 2147483646 w 96"/>
              <a:gd name="T75" fmla="*/ 2147483646 h 32"/>
              <a:gd name="T76" fmla="*/ 2147483646 w 96"/>
              <a:gd name="T77" fmla="*/ 2147483646 h 32"/>
              <a:gd name="T78" fmla="*/ 2147483646 w 96"/>
              <a:gd name="T79" fmla="*/ 2147483646 h 32"/>
              <a:gd name="T80" fmla="*/ 2147483646 w 96"/>
              <a:gd name="T81" fmla="*/ 2147483646 h 32"/>
              <a:gd name="T82" fmla="*/ 2147483646 w 96"/>
              <a:gd name="T83" fmla="*/ 2147483646 h 32"/>
              <a:gd name="T84" fmla="*/ 2147483646 w 96"/>
              <a:gd name="T85" fmla="*/ 2147483646 h 32"/>
              <a:gd name="T86" fmla="*/ 2147483646 w 96"/>
              <a:gd name="T87" fmla="*/ 2147483646 h 32"/>
              <a:gd name="T88" fmla="*/ 2147483646 w 96"/>
              <a:gd name="T89" fmla="*/ 2147483646 h 3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6" h="32">
                <a:moveTo>
                  <a:pt x="2" y="5"/>
                </a:moveTo>
                <a:lnTo>
                  <a:pt x="0" y="7"/>
                </a:lnTo>
                <a:lnTo>
                  <a:pt x="2" y="5"/>
                </a:lnTo>
                <a:lnTo>
                  <a:pt x="5" y="5"/>
                </a:lnTo>
                <a:lnTo>
                  <a:pt x="6" y="4"/>
                </a:lnTo>
                <a:lnTo>
                  <a:pt x="11" y="2"/>
                </a:lnTo>
                <a:lnTo>
                  <a:pt x="13" y="2"/>
                </a:lnTo>
                <a:lnTo>
                  <a:pt x="15" y="1"/>
                </a:lnTo>
                <a:lnTo>
                  <a:pt x="19" y="1"/>
                </a:lnTo>
                <a:lnTo>
                  <a:pt x="21" y="1"/>
                </a:lnTo>
                <a:lnTo>
                  <a:pt x="25" y="1"/>
                </a:lnTo>
                <a:lnTo>
                  <a:pt x="28" y="0"/>
                </a:lnTo>
                <a:lnTo>
                  <a:pt x="30" y="0"/>
                </a:lnTo>
                <a:lnTo>
                  <a:pt x="35" y="0"/>
                </a:lnTo>
                <a:lnTo>
                  <a:pt x="37" y="0"/>
                </a:lnTo>
                <a:lnTo>
                  <a:pt x="41" y="0"/>
                </a:lnTo>
                <a:lnTo>
                  <a:pt x="43" y="0"/>
                </a:lnTo>
                <a:lnTo>
                  <a:pt x="48" y="1"/>
                </a:lnTo>
                <a:lnTo>
                  <a:pt x="50" y="1"/>
                </a:lnTo>
                <a:lnTo>
                  <a:pt x="53" y="1"/>
                </a:lnTo>
                <a:lnTo>
                  <a:pt x="56" y="1"/>
                </a:lnTo>
                <a:lnTo>
                  <a:pt x="59" y="2"/>
                </a:lnTo>
                <a:lnTo>
                  <a:pt x="64" y="2"/>
                </a:lnTo>
                <a:lnTo>
                  <a:pt x="65" y="4"/>
                </a:lnTo>
                <a:lnTo>
                  <a:pt x="67" y="5"/>
                </a:lnTo>
                <a:lnTo>
                  <a:pt x="71" y="5"/>
                </a:lnTo>
                <a:lnTo>
                  <a:pt x="74" y="7"/>
                </a:lnTo>
                <a:lnTo>
                  <a:pt x="78" y="8"/>
                </a:lnTo>
                <a:lnTo>
                  <a:pt x="80" y="10"/>
                </a:lnTo>
                <a:lnTo>
                  <a:pt x="82" y="11"/>
                </a:lnTo>
                <a:lnTo>
                  <a:pt x="85" y="11"/>
                </a:lnTo>
                <a:lnTo>
                  <a:pt x="86" y="13"/>
                </a:lnTo>
                <a:lnTo>
                  <a:pt x="89" y="14"/>
                </a:lnTo>
                <a:lnTo>
                  <a:pt x="90" y="16"/>
                </a:lnTo>
                <a:lnTo>
                  <a:pt x="92" y="17"/>
                </a:lnTo>
                <a:lnTo>
                  <a:pt x="94" y="18"/>
                </a:lnTo>
                <a:lnTo>
                  <a:pt x="94" y="20"/>
                </a:lnTo>
                <a:lnTo>
                  <a:pt x="95" y="21"/>
                </a:lnTo>
                <a:lnTo>
                  <a:pt x="95" y="22"/>
                </a:lnTo>
                <a:lnTo>
                  <a:pt x="96" y="23"/>
                </a:lnTo>
                <a:lnTo>
                  <a:pt x="96" y="25"/>
                </a:lnTo>
                <a:lnTo>
                  <a:pt x="96" y="28"/>
                </a:lnTo>
                <a:lnTo>
                  <a:pt x="95" y="29"/>
                </a:lnTo>
                <a:lnTo>
                  <a:pt x="95" y="30"/>
                </a:lnTo>
                <a:lnTo>
                  <a:pt x="95" y="3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87" name="Freeform 1246"/>
          <p:cNvSpPr>
            <a:spLocks/>
          </p:cNvSpPr>
          <p:nvPr/>
        </p:nvSpPr>
        <p:spPr bwMode="auto">
          <a:xfrm>
            <a:off x="1789113" y="4938713"/>
            <a:ext cx="1587" cy="1587"/>
          </a:xfrm>
          <a:custGeom>
            <a:avLst/>
            <a:gdLst>
              <a:gd name="T0" fmla="*/ 0 w 1587"/>
              <a:gd name="T1" fmla="*/ 2147483646 h 5"/>
              <a:gd name="T2" fmla="*/ 0 w 1587"/>
              <a:gd name="T3" fmla="*/ 0 h 5"/>
              <a:gd name="T4" fmla="*/ 0 w 1587"/>
              <a:gd name="T5" fmla="*/ 2147483646 h 5"/>
              <a:gd name="T6" fmla="*/ 0 w 1587"/>
              <a:gd name="T7" fmla="*/ 2147483646 h 5"/>
              <a:gd name="T8" fmla="*/ 0 w 1587"/>
              <a:gd name="T9" fmla="*/ 2147483646 h 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5">
                <a:moveTo>
                  <a:pt x="0" y="5"/>
                </a:moveTo>
                <a:lnTo>
                  <a:pt x="0" y="0"/>
                </a:lnTo>
                <a:lnTo>
                  <a:pt x="0" y="1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88" name="Freeform 1247"/>
          <p:cNvSpPr>
            <a:spLocks/>
          </p:cNvSpPr>
          <p:nvPr/>
        </p:nvSpPr>
        <p:spPr bwMode="auto">
          <a:xfrm>
            <a:off x="1687513" y="4975225"/>
            <a:ext cx="47625" cy="28575"/>
          </a:xfrm>
          <a:custGeom>
            <a:avLst/>
            <a:gdLst>
              <a:gd name="T0" fmla="*/ 2147483646 w 91"/>
              <a:gd name="T1" fmla="*/ 2147483646 h 52"/>
              <a:gd name="T2" fmla="*/ 2147483646 w 91"/>
              <a:gd name="T3" fmla="*/ 0 h 52"/>
              <a:gd name="T4" fmla="*/ 0 w 91"/>
              <a:gd name="T5" fmla="*/ 2147483646 h 52"/>
              <a:gd name="T6" fmla="*/ 2147483646 w 91"/>
              <a:gd name="T7" fmla="*/ 2147483646 h 52"/>
              <a:gd name="T8" fmla="*/ 2147483646 w 91"/>
              <a:gd name="T9" fmla="*/ 2147483646 h 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" h="52">
                <a:moveTo>
                  <a:pt x="91" y="1"/>
                </a:moveTo>
                <a:lnTo>
                  <a:pt x="61" y="0"/>
                </a:lnTo>
                <a:lnTo>
                  <a:pt x="0" y="51"/>
                </a:lnTo>
                <a:lnTo>
                  <a:pt x="28" y="52"/>
                </a:lnTo>
                <a:lnTo>
                  <a:pt x="91" y="1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89" name="Freeform 1248"/>
          <p:cNvSpPr>
            <a:spLocks/>
          </p:cNvSpPr>
          <p:nvPr/>
        </p:nvSpPr>
        <p:spPr bwMode="auto">
          <a:xfrm>
            <a:off x="2795588" y="4976813"/>
            <a:ext cx="153987" cy="30162"/>
          </a:xfrm>
          <a:custGeom>
            <a:avLst/>
            <a:gdLst>
              <a:gd name="T0" fmla="*/ 0 w 291"/>
              <a:gd name="T1" fmla="*/ 2147483646 h 57"/>
              <a:gd name="T2" fmla="*/ 2147483646 w 291"/>
              <a:gd name="T3" fmla="*/ 2147483646 h 57"/>
              <a:gd name="T4" fmla="*/ 2147483646 w 291"/>
              <a:gd name="T5" fmla="*/ 2147483646 h 57"/>
              <a:gd name="T6" fmla="*/ 2147483646 w 291"/>
              <a:gd name="T7" fmla="*/ 0 h 57"/>
              <a:gd name="T8" fmla="*/ 0 w 291"/>
              <a:gd name="T9" fmla="*/ 2147483646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1" h="57">
                <a:moveTo>
                  <a:pt x="0" y="49"/>
                </a:moveTo>
                <a:lnTo>
                  <a:pt x="255" y="57"/>
                </a:lnTo>
                <a:lnTo>
                  <a:pt x="291" y="9"/>
                </a:lnTo>
                <a:lnTo>
                  <a:pt x="61" y="0"/>
                </a:lnTo>
                <a:lnTo>
                  <a:pt x="0" y="49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90" name="Freeform 1249"/>
          <p:cNvSpPr>
            <a:spLocks/>
          </p:cNvSpPr>
          <p:nvPr/>
        </p:nvSpPr>
        <p:spPr bwMode="auto">
          <a:xfrm>
            <a:off x="2868613" y="4930775"/>
            <a:ext cx="142875" cy="22225"/>
          </a:xfrm>
          <a:custGeom>
            <a:avLst/>
            <a:gdLst>
              <a:gd name="T0" fmla="*/ 2147483646 w 271"/>
              <a:gd name="T1" fmla="*/ 2147483646 h 40"/>
              <a:gd name="T2" fmla="*/ 2147483646 w 271"/>
              <a:gd name="T3" fmla="*/ 2147483646 h 40"/>
              <a:gd name="T4" fmla="*/ 2147483646 w 271"/>
              <a:gd name="T5" fmla="*/ 2147483646 h 40"/>
              <a:gd name="T6" fmla="*/ 2147483646 w 271"/>
              <a:gd name="T7" fmla="*/ 2147483646 h 40"/>
              <a:gd name="T8" fmla="*/ 2147483646 w 271"/>
              <a:gd name="T9" fmla="*/ 2147483646 h 40"/>
              <a:gd name="T10" fmla="*/ 2147483646 w 271"/>
              <a:gd name="T11" fmla="*/ 2147483646 h 40"/>
              <a:gd name="T12" fmla="*/ 2147483646 w 271"/>
              <a:gd name="T13" fmla="*/ 2147483646 h 40"/>
              <a:gd name="T14" fmla="*/ 2147483646 w 271"/>
              <a:gd name="T15" fmla="*/ 2147483646 h 40"/>
              <a:gd name="T16" fmla="*/ 2147483646 w 271"/>
              <a:gd name="T17" fmla="*/ 2147483646 h 40"/>
              <a:gd name="T18" fmla="*/ 2147483646 w 271"/>
              <a:gd name="T19" fmla="*/ 2147483646 h 40"/>
              <a:gd name="T20" fmla="*/ 2147483646 w 271"/>
              <a:gd name="T21" fmla="*/ 2147483646 h 40"/>
              <a:gd name="T22" fmla="*/ 2147483646 w 271"/>
              <a:gd name="T23" fmla="*/ 2147483646 h 40"/>
              <a:gd name="T24" fmla="*/ 2147483646 w 271"/>
              <a:gd name="T25" fmla="*/ 2147483646 h 40"/>
              <a:gd name="T26" fmla="*/ 2147483646 w 271"/>
              <a:gd name="T27" fmla="*/ 2147483646 h 40"/>
              <a:gd name="T28" fmla="*/ 2147483646 w 271"/>
              <a:gd name="T29" fmla="*/ 2147483646 h 40"/>
              <a:gd name="T30" fmla="*/ 2147483646 w 271"/>
              <a:gd name="T31" fmla="*/ 2147483646 h 40"/>
              <a:gd name="T32" fmla="*/ 2147483646 w 271"/>
              <a:gd name="T33" fmla="*/ 2147483646 h 40"/>
              <a:gd name="T34" fmla="*/ 2147483646 w 271"/>
              <a:gd name="T35" fmla="*/ 2147483646 h 40"/>
              <a:gd name="T36" fmla="*/ 2147483646 w 271"/>
              <a:gd name="T37" fmla="*/ 2147483646 h 40"/>
              <a:gd name="T38" fmla="*/ 2147483646 w 271"/>
              <a:gd name="T39" fmla="*/ 2147483646 h 40"/>
              <a:gd name="T40" fmla="*/ 2147483646 w 271"/>
              <a:gd name="T41" fmla="*/ 2147483646 h 40"/>
              <a:gd name="T42" fmla="*/ 2147483646 w 271"/>
              <a:gd name="T43" fmla="*/ 2147483646 h 40"/>
              <a:gd name="T44" fmla="*/ 2147483646 w 271"/>
              <a:gd name="T45" fmla="*/ 2147483646 h 40"/>
              <a:gd name="T46" fmla="*/ 2147483646 w 271"/>
              <a:gd name="T47" fmla="*/ 2147483646 h 40"/>
              <a:gd name="T48" fmla="*/ 2147483646 w 271"/>
              <a:gd name="T49" fmla="*/ 2147483646 h 40"/>
              <a:gd name="T50" fmla="*/ 2147483646 w 271"/>
              <a:gd name="T51" fmla="*/ 2147483646 h 40"/>
              <a:gd name="T52" fmla="*/ 2147483646 w 271"/>
              <a:gd name="T53" fmla="*/ 2147483646 h 40"/>
              <a:gd name="T54" fmla="*/ 2147483646 w 271"/>
              <a:gd name="T55" fmla="*/ 2147483646 h 40"/>
              <a:gd name="T56" fmla="*/ 2147483646 w 271"/>
              <a:gd name="T57" fmla="*/ 2147483646 h 40"/>
              <a:gd name="T58" fmla="*/ 2147483646 w 271"/>
              <a:gd name="T59" fmla="*/ 2147483646 h 40"/>
              <a:gd name="T60" fmla="*/ 2147483646 w 271"/>
              <a:gd name="T61" fmla="*/ 2147483646 h 40"/>
              <a:gd name="T62" fmla="*/ 2147483646 w 271"/>
              <a:gd name="T63" fmla="*/ 2147483646 h 40"/>
              <a:gd name="T64" fmla="*/ 2147483646 w 271"/>
              <a:gd name="T65" fmla="*/ 2147483646 h 40"/>
              <a:gd name="T66" fmla="*/ 2147483646 w 271"/>
              <a:gd name="T67" fmla="*/ 2147483646 h 40"/>
              <a:gd name="T68" fmla="*/ 2147483646 w 271"/>
              <a:gd name="T69" fmla="*/ 2147483646 h 40"/>
              <a:gd name="T70" fmla="*/ 2147483646 w 271"/>
              <a:gd name="T71" fmla="*/ 2147483646 h 40"/>
              <a:gd name="T72" fmla="*/ 2147483646 w 271"/>
              <a:gd name="T73" fmla="*/ 2147483646 h 40"/>
              <a:gd name="T74" fmla="*/ 2147483646 w 271"/>
              <a:gd name="T75" fmla="*/ 2147483646 h 40"/>
              <a:gd name="T76" fmla="*/ 2147483646 w 271"/>
              <a:gd name="T77" fmla="*/ 2147483646 h 40"/>
              <a:gd name="T78" fmla="*/ 2147483646 w 271"/>
              <a:gd name="T79" fmla="*/ 2147483646 h 40"/>
              <a:gd name="T80" fmla="*/ 2147483646 w 271"/>
              <a:gd name="T81" fmla="*/ 2147483646 h 40"/>
              <a:gd name="T82" fmla="*/ 2147483646 w 271"/>
              <a:gd name="T83" fmla="*/ 2147483646 h 40"/>
              <a:gd name="T84" fmla="*/ 2147483646 w 271"/>
              <a:gd name="T85" fmla="*/ 2147483646 h 40"/>
              <a:gd name="T86" fmla="*/ 2147483646 w 271"/>
              <a:gd name="T87" fmla="*/ 2147483646 h 40"/>
              <a:gd name="T88" fmla="*/ 2147483646 w 271"/>
              <a:gd name="T89" fmla="*/ 2147483646 h 40"/>
              <a:gd name="T90" fmla="*/ 2147483646 w 271"/>
              <a:gd name="T91" fmla="*/ 2147483646 h 40"/>
              <a:gd name="T92" fmla="*/ 2147483646 w 271"/>
              <a:gd name="T93" fmla="*/ 2147483646 h 40"/>
              <a:gd name="T94" fmla="*/ 2147483646 w 271"/>
              <a:gd name="T95" fmla="*/ 0 h 4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271" h="40">
                <a:moveTo>
                  <a:pt x="0" y="23"/>
                </a:moveTo>
                <a:lnTo>
                  <a:pt x="1" y="23"/>
                </a:lnTo>
                <a:lnTo>
                  <a:pt x="1" y="24"/>
                </a:lnTo>
                <a:lnTo>
                  <a:pt x="2" y="24"/>
                </a:lnTo>
                <a:lnTo>
                  <a:pt x="4" y="26"/>
                </a:lnTo>
                <a:lnTo>
                  <a:pt x="7" y="27"/>
                </a:lnTo>
                <a:lnTo>
                  <a:pt x="8" y="29"/>
                </a:lnTo>
                <a:lnTo>
                  <a:pt x="10" y="29"/>
                </a:lnTo>
                <a:lnTo>
                  <a:pt x="11" y="29"/>
                </a:lnTo>
                <a:lnTo>
                  <a:pt x="11" y="30"/>
                </a:lnTo>
                <a:lnTo>
                  <a:pt x="12" y="30"/>
                </a:lnTo>
                <a:lnTo>
                  <a:pt x="14" y="32"/>
                </a:lnTo>
                <a:lnTo>
                  <a:pt x="16" y="32"/>
                </a:lnTo>
                <a:lnTo>
                  <a:pt x="17" y="32"/>
                </a:lnTo>
                <a:lnTo>
                  <a:pt x="19" y="33"/>
                </a:lnTo>
                <a:lnTo>
                  <a:pt x="21" y="33"/>
                </a:lnTo>
                <a:lnTo>
                  <a:pt x="24" y="34"/>
                </a:lnTo>
                <a:lnTo>
                  <a:pt x="25" y="34"/>
                </a:lnTo>
                <a:lnTo>
                  <a:pt x="27" y="34"/>
                </a:lnTo>
                <a:lnTo>
                  <a:pt x="29" y="35"/>
                </a:lnTo>
                <a:lnTo>
                  <a:pt x="30" y="35"/>
                </a:lnTo>
                <a:lnTo>
                  <a:pt x="34" y="35"/>
                </a:lnTo>
                <a:lnTo>
                  <a:pt x="35" y="35"/>
                </a:lnTo>
                <a:lnTo>
                  <a:pt x="37" y="36"/>
                </a:lnTo>
                <a:lnTo>
                  <a:pt x="39" y="36"/>
                </a:lnTo>
                <a:lnTo>
                  <a:pt x="41" y="36"/>
                </a:lnTo>
                <a:lnTo>
                  <a:pt x="43" y="36"/>
                </a:lnTo>
                <a:lnTo>
                  <a:pt x="46" y="38"/>
                </a:lnTo>
                <a:lnTo>
                  <a:pt x="47" y="38"/>
                </a:lnTo>
                <a:lnTo>
                  <a:pt x="48" y="38"/>
                </a:lnTo>
                <a:lnTo>
                  <a:pt x="52" y="38"/>
                </a:lnTo>
                <a:lnTo>
                  <a:pt x="53" y="38"/>
                </a:lnTo>
                <a:lnTo>
                  <a:pt x="54" y="38"/>
                </a:lnTo>
                <a:lnTo>
                  <a:pt x="55" y="40"/>
                </a:lnTo>
                <a:lnTo>
                  <a:pt x="57" y="40"/>
                </a:lnTo>
                <a:lnTo>
                  <a:pt x="60" y="40"/>
                </a:lnTo>
                <a:lnTo>
                  <a:pt x="61" y="40"/>
                </a:lnTo>
                <a:lnTo>
                  <a:pt x="63" y="40"/>
                </a:lnTo>
                <a:lnTo>
                  <a:pt x="64" y="40"/>
                </a:lnTo>
                <a:lnTo>
                  <a:pt x="66" y="40"/>
                </a:lnTo>
                <a:lnTo>
                  <a:pt x="67" y="40"/>
                </a:lnTo>
                <a:lnTo>
                  <a:pt x="69" y="40"/>
                </a:lnTo>
                <a:lnTo>
                  <a:pt x="70" y="40"/>
                </a:lnTo>
                <a:lnTo>
                  <a:pt x="72" y="40"/>
                </a:lnTo>
                <a:lnTo>
                  <a:pt x="75" y="40"/>
                </a:lnTo>
                <a:lnTo>
                  <a:pt x="76" y="40"/>
                </a:lnTo>
                <a:lnTo>
                  <a:pt x="77" y="40"/>
                </a:lnTo>
                <a:lnTo>
                  <a:pt x="78" y="40"/>
                </a:lnTo>
                <a:lnTo>
                  <a:pt x="81" y="40"/>
                </a:lnTo>
                <a:lnTo>
                  <a:pt x="82" y="40"/>
                </a:lnTo>
                <a:lnTo>
                  <a:pt x="83" y="40"/>
                </a:lnTo>
                <a:lnTo>
                  <a:pt x="84" y="40"/>
                </a:lnTo>
                <a:lnTo>
                  <a:pt x="87" y="40"/>
                </a:lnTo>
                <a:lnTo>
                  <a:pt x="89" y="40"/>
                </a:lnTo>
                <a:lnTo>
                  <a:pt x="90" y="40"/>
                </a:lnTo>
                <a:lnTo>
                  <a:pt x="91" y="40"/>
                </a:lnTo>
                <a:lnTo>
                  <a:pt x="93" y="40"/>
                </a:lnTo>
                <a:lnTo>
                  <a:pt x="94" y="40"/>
                </a:lnTo>
                <a:lnTo>
                  <a:pt x="96" y="40"/>
                </a:lnTo>
                <a:lnTo>
                  <a:pt x="97" y="40"/>
                </a:lnTo>
                <a:lnTo>
                  <a:pt x="100" y="40"/>
                </a:lnTo>
                <a:lnTo>
                  <a:pt x="101" y="40"/>
                </a:lnTo>
                <a:lnTo>
                  <a:pt x="103" y="40"/>
                </a:lnTo>
                <a:lnTo>
                  <a:pt x="105" y="40"/>
                </a:lnTo>
                <a:lnTo>
                  <a:pt x="107" y="40"/>
                </a:lnTo>
                <a:lnTo>
                  <a:pt x="108" y="40"/>
                </a:lnTo>
                <a:lnTo>
                  <a:pt x="113" y="40"/>
                </a:lnTo>
                <a:lnTo>
                  <a:pt x="114" y="40"/>
                </a:lnTo>
                <a:lnTo>
                  <a:pt x="117" y="40"/>
                </a:lnTo>
                <a:lnTo>
                  <a:pt x="120" y="40"/>
                </a:lnTo>
                <a:lnTo>
                  <a:pt x="121" y="40"/>
                </a:lnTo>
                <a:lnTo>
                  <a:pt x="126" y="40"/>
                </a:lnTo>
                <a:lnTo>
                  <a:pt x="127" y="40"/>
                </a:lnTo>
                <a:lnTo>
                  <a:pt x="129" y="40"/>
                </a:lnTo>
                <a:lnTo>
                  <a:pt x="130" y="40"/>
                </a:lnTo>
                <a:lnTo>
                  <a:pt x="131" y="40"/>
                </a:lnTo>
                <a:lnTo>
                  <a:pt x="134" y="40"/>
                </a:lnTo>
                <a:lnTo>
                  <a:pt x="135" y="40"/>
                </a:lnTo>
                <a:lnTo>
                  <a:pt x="136" y="40"/>
                </a:lnTo>
                <a:lnTo>
                  <a:pt x="137" y="40"/>
                </a:lnTo>
                <a:lnTo>
                  <a:pt x="141" y="40"/>
                </a:lnTo>
                <a:lnTo>
                  <a:pt x="142" y="40"/>
                </a:lnTo>
                <a:lnTo>
                  <a:pt x="143" y="40"/>
                </a:lnTo>
                <a:lnTo>
                  <a:pt x="144" y="40"/>
                </a:lnTo>
                <a:lnTo>
                  <a:pt x="146" y="40"/>
                </a:lnTo>
                <a:lnTo>
                  <a:pt x="148" y="40"/>
                </a:lnTo>
                <a:lnTo>
                  <a:pt x="149" y="40"/>
                </a:lnTo>
                <a:lnTo>
                  <a:pt x="150" y="38"/>
                </a:lnTo>
                <a:lnTo>
                  <a:pt x="153" y="38"/>
                </a:lnTo>
                <a:lnTo>
                  <a:pt x="154" y="38"/>
                </a:lnTo>
                <a:lnTo>
                  <a:pt x="156" y="38"/>
                </a:lnTo>
                <a:lnTo>
                  <a:pt x="158" y="38"/>
                </a:lnTo>
                <a:lnTo>
                  <a:pt x="159" y="38"/>
                </a:lnTo>
                <a:lnTo>
                  <a:pt x="160" y="38"/>
                </a:lnTo>
                <a:lnTo>
                  <a:pt x="162" y="38"/>
                </a:lnTo>
                <a:lnTo>
                  <a:pt x="164" y="36"/>
                </a:lnTo>
                <a:lnTo>
                  <a:pt x="167" y="36"/>
                </a:lnTo>
                <a:lnTo>
                  <a:pt x="168" y="36"/>
                </a:lnTo>
                <a:lnTo>
                  <a:pt x="171" y="36"/>
                </a:lnTo>
                <a:lnTo>
                  <a:pt x="173" y="36"/>
                </a:lnTo>
                <a:lnTo>
                  <a:pt x="174" y="35"/>
                </a:lnTo>
                <a:lnTo>
                  <a:pt x="178" y="35"/>
                </a:lnTo>
                <a:lnTo>
                  <a:pt x="183" y="35"/>
                </a:lnTo>
                <a:lnTo>
                  <a:pt x="186" y="34"/>
                </a:lnTo>
                <a:lnTo>
                  <a:pt x="190" y="34"/>
                </a:lnTo>
                <a:lnTo>
                  <a:pt x="196" y="33"/>
                </a:lnTo>
                <a:lnTo>
                  <a:pt x="201" y="33"/>
                </a:lnTo>
                <a:lnTo>
                  <a:pt x="208" y="32"/>
                </a:lnTo>
                <a:lnTo>
                  <a:pt x="212" y="30"/>
                </a:lnTo>
                <a:lnTo>
                  <a:pt x="216" y="30"/>
                </a:lnTo>
                <a:lnTo>
                  <a:pt x="222" y="29"/>
                </a:lnTo>
                <a:lnTo>
                  <a:pt x="225" y="27"/>
                </a:lnTo>
                <a:lnTo>
                  <a:pt x="230" y="27"/>
                </a:lnTo>
                <a:lnTo>
                  <a:pt x="233" y="26"/>
                </a:lnTo>
                <a:lnTo>
                  <a:pt x="237" y="26"/>
                </a:lnTo>
                <a:lnTo>
                  <a:pt x="239" y="24"/>
                </a:lnTo>
                <a:lnTo>
                  <a:pt x="240" y="24"/>
                </a:lnTo>
                <a:lnTo>
                  <a:pt x="242" y="23"/>
                </a:lnTo>
                <a:lnTo>
                  <a:pt x="245" y="23"/>
                </a:lnTo>
                <a:lnTo>
                  <a:pt x="248" y="23"/>
                </a:lnTo>
                <a:lnTo>
                  <a:pt x="249" y="22"/>
                </a:lnTo>
                <a:lnTo>
                  <a:pt x="251" y="22"/>
                </a:lnTo>
                <a:lnTo>
                  <a:pt x="253" y="21"/>
                </a:lnTo>
                <a:lnTo>
                  <a:pt x="254" y="21"/>
                </a:lnTo>
                <a:lnTo>
                  <a:pt x="255" y="20"/>
                </a:lnTo>
                <a:lnTo>
                  <a:pt x="256" y="20"/>
                </a:lnTo>
                <a:lnTo>
                  <a:pt x="259" y="20"/>
                </a:lnTo>
                <a:lnTo>
                  <a:pt x="259" y="18"/>
                </a:lnTo>
                <a:lnTo>
                  <a:pt x="261" y="16"/>
                </a:lnTo>
                <a:lnTo>
                  <a:pt x="262" y="16"/>
                </a:lnTo>
                <a:lnTo>
                  <a:pt x="263" y="14"/>
                </a:lnTo>
                <a:lnTo>
                  <a:pt x="265" y="13"/>
                </a:lnTo>
                <a:lnTo>
                  <a:pt x="265" y="12"/>
                </a:lnTo>
                <a:lnTo>
                  <a:pt x="267" y="12"/>
                </a:lnTo>
                <a:lnTo>
                  <a:pt x="267" y="10"/>
                </a:lnTo>
                <a:lnTo>
                  <a:pt x="268" y="9"/>
                </a:lnTo>
                <a:lnTo>
                  <a:pt x="269" y="8"/>
                </a:lnTo>
                <a:lnTo>
                  <a:pt x="269" y="7"/>
                </a:lnTo>
                <a:lnTo>
                  <a:pt x="269" y="4"/>
                </a:lnTo>
                <a:lnTo>
                  <a:pt x="269" y="3"/>
                </a:lnTo>
                <a:lnTo>
                  <a:pt x="271" y="3"/>
                </a:lnTo>
                <a:lnTo>
                  <a:pt x="271" y="2"/>
                </a:lnTo>
                <a:lnTo>
                  <a:pt x="271" y="1"/>
                </a:lnTo>
                <a:lnTo>
                  <a:pt x="271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91" name="Freeform 1250"/>
          <p:cNvSpPr>
            <a:spLocks/>
          </p:cNvSpPr>
          <p:nvPr/>
        </p:nvSpPr>
        <p:spPr bwMode="auto">
          <a:xfrm>
            <a:off x="2867025" y="4938713"/>
            <a:ext cx="71438" cy="20637"/>
          </a:xfrm>
          <a:custGeom>
            <a:avLst/>
            <a:gdLst>
              <a:gd name="T0" fmla="*/ 2147483646 w 135"/>
              <a:gd name="T1" fmla="*/ 2147483646 h 39"/>
              <a:gd name="T2" fmla="*/ 2147483646 w 135"/>
              <a:gd name="T3" fmla="*/ 2147483646 h 39"/>
              <a:gd name="T4" fmla="*/ 2147483646 w 135"/>
              <a:gd name="T5" fmla="*/ 2147483646 h 39"/>
              <a:gd name="T6" fmla="*/ 2147483646 w 135"/>
              <a:gd name="T7" fmla="*/ 2147483646 h 39"/>
              <a:gd name="T8" fmla="*/ 2147483646 w 135"/>
              <a:gd name="T9" fmla="*/ 2147483646 h 39"/>
              <a:gd name="T10" fmla="*/ 2147483646 w 135"/>
              <a:gd name="T11" fmla="*/ 2147483646 h 39"/>
              <a:gd name="T12" fmla="*/ 2147483646 w 135"/>
              <a:gd name="T13" fmla="*/ 2147483646 h 39"/>
              <a:gd name="T14" fmla="*/ 2147483646 w 135"/>
              <a:gd name="T15" fmla="*/ 2147483646 h 39"/>
              <a:gd name="T16" fmla="*/ 2147483646 w 135"/>
              <a:gd name="T17" fmla="*/ 2147483646 h 39"/>
              <a:gd name="T18" fmla="*/ 2147483646 w 135"/>
              <a:gd name="T19" fmla="*/ 2147483646 h 39"/>
              <a:gd name="T20" fmla="*/ 2147483646 w 135"/>
              <a:gd name="T21" fmla="*/ 2147483646 h 39"/>
              <a:gd name="T22" fmla="*/ 2147483646 w 135"/>
              <a:gd name="T23" fmla="*/ 2147483646 h 39"/>
              <a:gd name="T24" fmla="*/ 2147483646 w 135"/>
              <a:gd name="T25" fmla="*/ 2147483646 h 39"/>
              <a:gd name="T26" fmla="*/ 2147483646 w 135"/>
              <a:gd name="T27" fmla="*/ 2147483646 h 39"/>
              <a:gd name="T28" fmla="*/ 2147483646 w 135"/>
              <a:gd name="T29" fmla="*/ 2147483646 h 39"/>
              <a:gd name="T30" fmla="*/ 2147483646 w 135"/>
              <a:gd name="T31" fmla="*/ 2147483646 h 39"/>
              <a:gd name="T32" fmla="*/ 2147483646 w 135"/>
              <a:gd name="T33" fmla="*/ 2147483646 h 39"/>
              <a:gd name="T34" fmla="*/ 2147483646 w 135"/>
              <a:gd name="T35" fmla="*/ 2147483646 h 39"/>
              <a:gd name="T36" fmla="*/ 2147483646 w 135"/>
              <a:gd name="T37" fmla="*/ 2147483646 h 39"/>
              <a:gd name="T38" fmla="*/ 2147483646 w 135"/>
              <a:gd name="T39" fmla="*/ 2147483646 h 39"/>
              <a:gd name="T40" fmla="*/ 2147483646 w 135"/>
              <a:gd name="T41" fmla="*/ 2147483646 h 39"/>
              <a:gd name="T42" fmla="*/ 2147483646 w 135"/>
              <a:gd name="T43" fmla="*/ 2147483646 h 39"/>
              <a:gd name="T44" fmla="*/ 2147483646 w 135"/>
              <a:gd name="T45" fmla="*/ 2147483646 h 39"/>
              <a:gd name="T46" fmla="*/ 2147483646 w 135"/>
              <a:gd name="T47" fmla="*/ 2147483646 h 39"/>
              <a:gd name="T48" fmla="*/ 2147483646 w 135"/>
              <a:gd name="T49" fmla="*/ 2147483646 h 39"/>
              <a:gd name="T50" fmla="*/ 2147483646 w 135"/>
              <a:gd name="T51" fmla="*/ 2147483646 h 39"/>
              <a:gd name="T52" fmla="*/ 2147483646 w 135"/>
              <a:gd name="T53" fmla="*/ 2147483646 h 39"/>
              <a:gd name="T54" fmla="*/ 2147483646 w 135"/>
              <a:gd name="T55" fmla="*/ 2147483646 h 39"/>
              <a:gd name="T56" fmla="*/ 2147483646 w 135"/>
              <a:gd name="T57" fmla="*/ 2147483646 h 39"/>
              <a:gd name="T58" fmla="*/ 2147483646 w 135"/>
              <a:gd name="T59" fmla="*/ 2147483646 h 39"/>
              <a:gd name="T60" fmla="*/ 2147483646 w 135"/>
              <a:gd name="T61" fmla="*/ 2147483646 h 39"/>
              <a:gd name="T62" fmla="*/ 2147483646 w 135"/>
              <a:gd name="T63" fmla="*/ 2147483646 h 39"/>
              <a:gd name="T64" fmla="*/ 2147483646 w 135"/>
              <a:gd name="T65" fmla="*/ 2147483646 h 39"/>
              <a:gd name="T66" fmla="*/ 2147483646 w 135"/>
              <a:gd name="T67" fmla="*/ 2147483646 h 39"/>
              <a:gd name="T68" fmla="*/ 2147483646 w 135"/>
              <a:gd name="T69" fmla="*/ 2147483646 h 39"/>
              <a:gd name="T70" fmla="*/ 2147483646 w 135"/>
              <a:gd name="T71" fmla="*/ 2147483646 h 39"/>
              <a:gd name="T72" fmla="*/ 2147483646 w 135"/>
              <a:gd name="T73" fmla="*/ 2147483646 h 39"/>
              <a:gd name="T74" fmla="*/ 2147483646 w 135"/>
              <a:gd name="T75" fmla="*/ 2147483646 h 39"/>
              <a:gd name="T76" fmla="*/ 2147483646 w 135"/>
              <a:gd name="T77" fmla="*/ 2147483646 h 39"/>
              <a:gd name="T78" fmla="*/ 2147483646 w 135"/>
              <a:gd name="T79" fmla="*/ 2147483646 h 39"/>
              <a:gd name="T80" fmla="*/ 2147483646 w 135"/>
              <a:gd name="T81" fmla="*/ 2147483646 h 39"/>
              <a:gd name="T82" fmla="*/ 0 w 135"/>
              <a:gd name="T83" fmla="*/ 2147483646 h 39"/>
              <a:gd name="T84" fmla="*/ 2147483646 w 135"/>
              <a:gd name="T85" fmla="*/ 2147483646 h 39"/>
              <a:gd name="T86" fmla="*/ 2147483646 w 135"/>
              <a:gd name="T87" fmla="*/ 2147483646 h 39"/>
              <a:gd name="T88" fmla="*/ 2147483646 w 135"/>
              <a:gd name="T89" fmla="*/ 2147483646 h 39"/>
              <a:gd name="T90" fmla="*/ 0 w 135"/>
              <a:gd name="T91" fmla="*/ 0 h 39"/>
              <a:gd name="T92" fmla="*/ 0 w 135"/>
              <a:gd name="T93" fmla="*/ 2147483646 h 3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35" h="39">
                <a:moveTo>
                  <a:pt x="135" y="39"/>
                </a:moveTo>
                <a:lnTo>
                  <a:pt x="134" y="39"/>
                </a:lnTo>
                <a:lnTo>
                  <a:pt x="133" y="39"/>
                </a:lnTo>
                <a:lnTo>
                  <a:pt x="131" y="39"/>
                </a:lnTo>
                <a:lnTo>
                  <a:pt x="127" y="39"/>
                </a:lnTo>
                <a:lnTo>
                  <a:pt x="124" y="39"/>
                </a:lnTo>
                <a:lnTo>
                  <a:pt x="123" y="39"/>
                </a:lnTo>
                <a:lnTo>
                  <a:pt x="119" y="39"/>
                </a:lnTo>
                <a:lnTo>
                  <a:pt x="117" y="39"/>
                </a:lnTo>
                <a:lnTo>
                  <a:pt x="115" y="39"/>
                </a:lnTo>
                <a:lnTo>
                  <a:pt x="111" y="39"/>
                </a:lnTo>
                <a:lnTo>
                  <a:pt x="110" y="39"/>
                </a:lnTo>
                <a:lnTo>
                  <a:pt x="109" y="39"/>
                </a:lnTo>
                <a:lnTo>
                  <a:pt x="107" y="39"/>
                </a:lnTo>
                <a:lnTo>
                  <a:pt x="104" y="39"/>
                </a:lnTo>
                <a:lnTo>
                  <a:pt x="101" y="39"/>
                </a:lnTo>
                <a:lnTo>
                  <a:pt x="100" y="39"/>
                </a:lnTo>
                <a:lnTo>
                  <a:pt x="98" y="39"/>
                </a:lnTo>
                <a:lnTo>
                  <a:pt x="97" y="39"/>
                </a:lnTo>
                <a:lnTo>
                  <a:pt x="95" y="39"/>
                </a:lnTo>
                <a:lnTo>
                  <a:pt x="94" y="39"/>
                </a:lnTo>
                <a:lnTo>
                  <a:pt x="93" y="39"/>
                </a:lnTo>
                <a:lnTo>
                  <a:pt x="91" y="39"/>
                </a:lnTo>
                <a:lnTo>
                  <a:pt x="88" y="39"/>
                </a:lnTo>
                <a:lnTo>
                  <a:pt x="87" y="39"/>
                </a:lnTo>
                <a:lnTo>
                  <a:pt x="86" y="39"/>
                </a:lnTo>
                <a:lnTo>
                  <a:pt x="85" y="39"/>
                </a:lnTo>
                <a:lnTo>
                  <a:pt x="82" y="39"/>
                </a:lnTo>
                <a:lnTo>
                  <a:pt x="81" y="39"/>
                </a:lnTo>
                <a:lnTo>
                  <a:pt x="80" y="39"/>
                </a:lnTo>
                <a:lnTo>
                  <a:pt x="79" y="39"/>
                </a:lnTo>
                <a:lnTo>
                  <a:pt x="76" y="39"/>
                </a:lnTo>
                <a:lnTo>
                  <a:pt x="74" y="39"/>
                </a:lnTo>
                <a:lnTo>
                  <a:pt x="73" y="39"/>
                </a:lnTo>
                <a:lnTo>
                  <a:pt x="71" y="39"/>
                </a:lnTo>
                <a:lnTo>
                  <a:pt x="70" y="36"/>
                </a:lnTo>
                <a:lnTo>
                  <a:pt x="68" y="36"/>
                </a:lnTo>
                <a:lnTo>
                  <a:pt x="67" y="36"/>
                </a:lnTo>
                <a:lnTo>
                  <a:pt x="65" y="36"/>
                </a:lnTo>
                <a:lnTo>
                  <a:pt x="64" y="36"/>
                </a:lnTo>
                <a:lnTo>
                  <a:pt x="61" y="36"/>
                </a:lnTo>
                <a:lnTo>
                  <a:pt x="59" y="36"/>
                </a:lnTo>
                <a:lnTo>
                  <a:pt x="57" y="36"/>
                </a:lnTo>
                <a:lnTo>
                  <a:pt x="56" y="36"/>
                </a:lnTo>
                <a:lnTo>
                  <a:pt x="53" y="35"/>
                </a:lnTo>
                <a:lnTo>
                  <a:pt x="52" y="35"/>
                </a:lnTo>
                <a:lnTo>
                  <a:pt x="51" y="35"/>
                </a:lnTo>
                <a:lnTo>
                  <a:pt x="50" y="35"/>
                </a:lnTo>
                <a:lnTo>
                  <a:pt x="45" y="35"/>
                </a:lnTo>
                <a:lnTo>
                  <a:pt x="44" y="34"/>
                </a:lnTo>
                <a:lnTo>
                  <a:pt x="43" y="34"/>
                </a:lnTo>
                <a:lnTo>
                  <a:pt x="41" y="34"/>
                </a:lnTo>
                <a:lnTo>
                  <a:pt x="38" y="34"/>
                </a:lnTo>
                <a:lnTo>
                  <a:pt x="37" y="33"/>
                </a:lnTo>
                <a:lnTo>
                  <a:pt x="34" y="33"/>
                </a:lnTo>
                <a:lnTo>
                  <a:pt x="33" y="33"/>
                </a:lnTo>
                <a:lnTo>
                  <a:pt x="31" y="33"/>
                </a:lnTo>
                <a:lnTo>
                  <a:pt x="28" y="32"/>
                </a:lnTo>
                <a:lnTo>
                  <a:pt x="27" y="32"/>
                </a:lnTo>
                <a:lnTo>
                  <a:pt x="25" y="30"/>
                </a:lnTo>
                <a:lnTo>
                  <a:pt x="23" y="30"/>
                </a:lnTo>
                <a:lnTo>
                  <a:pt x="21" y="30"/>
                </a:lnTo>
                <a:lnTo>
                  <a:pt x="20" y="29"/>
                </a:lnTo>
                <a:lnTo>
                  <a:pt x="18" y="29"/>
                </a:lnTo>
                <a:lnTo>
                  <a:pt x="16" y="27"/>
                </a:lnTo>
                <a:lnTo>
                  <a:pt x="15" y="27"/>
                </a:lnTo>
                <a:lnTo>
                  <a:pt x="14" y="25"/>
                </a:lnTo>
                <a:lnTo>
                  <a:pt x="12" y="25"/>
                </a:lnTo>
                <a:lnTo>
                  <a:pt x="12" y="23"/>
                </a:lnTo>
                <a:lnTo>
                  <a:pt x="11" y="23"/>
                </a:lnTo>
                <a:lnTo>
                  <a:pt x="8" y="22"/>
                </a:lnTo>
                <a:lnTo>
                  <a:pt x="6" y="22"/>
                </a:lnTo>
                <a:lnTo>
                  <a:pt x="6" y="21"/>
                </a:lnTo>
                <a:lnTo>
                  <a:pt x="5" y="20"/>
                </a:lnTo>
                <a:lnTo>
                  <a:pt x="5" y="19"/>
                </a:lnTo>
                <a:lnTo>
                  <a:pt x="4" y="19"/>
                </a:lnTo>
                <a:lnTo>
                  <a:pt x="4" y="17"/>
                </a:lnTo>
                <a:lnTo>
                  <a:pt x="4" y="16"/>
                </a:lnTo>
                <a:lnTo>
                  <a:pt x="2" y="16"/>
                </a:lnTo>
                <a:lnTo>
                  <a:pt x="2" y="14"/>
                </a:lnTo>
                <a:lnTo>
                  <a:pt x="2" y="13"/>
                </a:lnTo>
                <a:lnTo>
                  <a:pt x="2" y="11"/>
                </a:lnTo>
                <a:lnTo>
                  <a:pt x="2" y="10"/>
                </a:lnTo>
                <a:lnTo>
                  <a:pt x="0" y="8"/>
                </a:lnTo>
                <a:lnTo>
                  <a:pt x="0" y="5"/>
                </a:lnTo>
                <a:lnTo>
                  <a:pt x="2" y="5"/>
                </a:lnTo>
                <a:lnTo>
                  <a:pt x="2" y="7"/>
                </a:lnTo>
                <a:lnTo>
                  <a:pt x="2" y="8"/>
                </a:lnTo>
                <a:lnTo>
                  <a:pt x="4" y="9"/>
                </a:lnTo>
                <a:lnTo>
                  <a:pt x="4" y="10"/>
                </a:lnTo>
                <a:lnTo>
                  <a:pt x="0" y="5"/>
                </a:lnTo>
                <a:lnTo>
                  <a:pt x="0" y="0"/>
                </a:lnTo>
                <a:lnTo>
                  <a:pt x="0" y="1"/>
                </a:lnTo>
                <a:lnTo>
                  <a:pt x="0" y="3"/>
                </a:lnTo>
                <a:lnTo>
                  <a:pt x="0" y="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92" name="Freeform 1251"/>
          <p:cNvSpPr>
            <a:spLocks/>
          </p:cNvSpPr>
          <p:nvPr/>
        </p:nvSpPr>
        <p:spPr bwMode="auto">
          <a:xfrm>
            <a:off x="2938463" y="4929188"/>
            <a:ext cx="74612" cy="30162"/>
          </a:xfrm>
          <a:custGeom>
            <a:avLst/>
            <a:gdLst>
              <a:gd name="T0" fmla="*/ 2147483646 w 143"/>
              <a:gd name="T1" fmla="*/ 2147483646 h 57"/>
              <a:gd name="T2" fmla="*/ 2147483646 w 143"/>
              <a:gd name="T3" fmla="*/ 2147483646 h 57"/>
              <a:gd name="T4" fmla="*/ 2147483646 w 143"/>
              <a:gd name="T5" fmla="*/ 2147483646 h 57"/>
              <a:gd name="T6" fmla="*/ 2147483646 w 143"/>
              <a:gd name="T7" fmla="*/ 2147483646 h 57"/>
              <a:gd name="T8" fmla="*/ 2147483646 w 143"/>
              <a:gd name="T9" fmla="*/ 2147483646 h 57"/>
              <a:gd name="T10" fmla="*/ 2147483646 w 143"/>
              <a:gd name="T11" fmla="*/ 2147483646 h 57"/>
              <a:gd name="T12" fmla="*/ 2147483646 w 143"/>
              <a:gd name="T13" fmla="*/ 2147483646 h 57"/>
              <a:gd name="T14" fmla="*/ 2147483646 w 143"/>
              <a:gd name="T15" fmla="*/ 2147483646 h 57"/>
              <a:gd name="T16" fmla="*/ 2147483646 w 143"/>
              <a:gd name="T17" fmla="*/ 2147483646 h 57"/>
              <a:gd name="T18" fmla="*/ 2147483646 w 143"/>
              <a:gd name="T19" fmla="*/ 2147483646 h 57"/>
              <a:gd name="T20" fmla="*/ 2147483646 w 143"/>
              <a:gd name="T21" fmla="*/ 2147483646 h 57"/>
              <a:gd name="T22" fmla="*/ 2147483646 w 143"/>
              <a:gd name="T23" fmla="*/ 2147483646 h 57"/>
              <a:gd name="T24" fmla="*/ 2147483646 w 143"/>
              <a:gd name="T25" fmla="*/ 2147483646 h 57"/>
              <a:gd name="T26" fmla="*/ 2147483646 w 143"/>
              <a:gd name="T27" fmla="*/ 2147483646 h 57"/>
              <a:gd name="T28" fmla="*/ 2147483646 w 143"/>
              <a:gd name="T29" fmla="*/ 2147483646 h 57"/>
              <a:gd name="T30" fmla="*/ 2147483646 w 143"/>
              <a:gd name="T31" fmla="*/ 2147483646 h 57"/>
              <a:gd name="T32" fmla="*/ 2147483646 w 143"/>
              <a:gd name="T33" fmla="*/ 2147483646 h 57"/>
              <a:gd name="T34" fmla="*/ 2147483646 w 143"/>
              <a:gd name="T35" fmla="*/ 2147483646 h 57"/>
              <a:gd name="T36" fmla="*/ 2147483646 w 143"/>
              <a:gd name="T37" fmla="*/ 2147483646 h 57"/>
              <a:gd name="T38" fmla="*/ 2147483646 w 143"/>
              <a:gd name="T39" fmla="*/ 2147483646 h 57"/>
              <a:gd name="T40" fmla="*/ 2147483646 w 143"/>
              <a:gd name="T41" fmla="*/ 2147483646 h 57"/>
              <a:gd name="T42" fmla="*/ 2147483646 w 143"/>
              <a:gd name="T43" fmla="*/ 2147483646 h 57"/>
              <a:gd name="T44" fmla="*/ 2147483646 w 143"/>
              <a:gd name="T45" fmla="*/ 2147483646 h 57"/>
              <a:gd name="T46" fmla="*/ 2147483646 w 143"/>
              <a:gd name="T47" fmla="*/ 2147483646 h 57"/>
              <a:gd name="T48" fmla="*/ 2147483646 w 143"/>
              <a:gd name="T49" fmla="*/ 2147483646 h 57"/>
              <a:gd name="T50" fmla="*/ 2147483646 w 143"/>
              <a:gd name="T51" fmla="*/ 2147483646 h 57"/>
              <a:gd name="T52" fmla="*/ 2147483646 w 143"/>
              <a:gd name="T53" fmla="*/ 2147483646 h 57"/>
              <a:gd name="T54" fmla="*/ 2147483646 w 143"/>
              <a:gd name="T55" fmla="*/ 2147483646 h 57"/>
              <a:gd name="T56" fmla="*/ 2147483646 w 143"/>
              <a:gd name="T57" fmla="*/ 2147483646 h 57"/>
              <a:gd name="T58" fmla="*/ 2147483646 w 143"/>
              <a:gd name="T59" fmla="*/ 2147483646 h 57"/>
              <a:gd name="T60" fmla="*/ 2147483646 w 143"/>
              <a:gd name="T61" fmla="*/ 2147483646 h 57"/>
              <a:gd name="T62" fmla="*/ 2147483646 w 143"/>
              <a:gd name="T63" fmla="*/ 2147483646 h 57"/>
              <a:gd name="T64" fmla="*/ 2147483646 w 143"/>
              <a:gd name="T65" fmla="*/ 2147483646 h 57"/>
              <a:gd name="T66" fmla="*/ 2147483646 w 143"/>
              <a:gd name="T67" fmla="*/ 2147483646 h 57"/>
              <a:gd name="T68" fmla="*/ 2147483646 w 143"/>
              <a:gd name="T69" fmla="*/ 2147483646 h 57"/>
              <a:gd name="T70" fmla="*/ 2147483646 w 143"/>
              <a:gd name="T71" fmla="*/ 2147483646 h 57"/>
              <a:gd name="T72" fmla="*/ 2147483646 w 143"/>
              <a:gd name="T73" fmla="*/ 2147483646 h 57"/>
              <a:gd name="T74" fmla="*/ 2147483646 w 143"/>
              <a:gd name="T75" fmla="*/ 2147483646 h 57"/>
              <a:gd name="T76" fmla="*/ 2147483646 w 143"/>
              <a:gd name="T77" fmla="*/ 2147483646 h 57"/>
              <a:gd name="T78" fmla="*/ 2147483646 w 143"/>
              <a:gd name="T79" fmla="*/ 2147483646 h 57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143" h="57">
                <a:moveTo>
                  <a:pt x="0" y="57"/>
                </a:moveTo>
                <a:lnTo>
                  <a:pt x="3" y="57"/>
                </a:lnTo>
                <a:lnTo>
                  <a:pt x="4" y="57"/>
                </a:lnTo>
                <a:lnTo>
                  <a:pt x="5" y="57"/>
                </a:lnTo>
                <a:lnTo>
                  <a:pt x="6" y="57"/>
                </a:lnTo>
                <a:lnTo>
                  <a:pt x="10" y="57"/>
                </a:lnTo>
                <a:lnTo>
                  <a:pt x="11" y="57"/>
                </a:lnTo>
                <a:lnTo>
                  <a:pt x="12" y="57"/>
                </a:lnTo>
                <a:lnTo>
                  <a:pt x="12" y="54"/>
                </a:lnTo>
                <a:lnTo>
                  <a:pt x="13" y="54"/>
                </a:lnTo>
                <a:lnTo>
                  <a:pt x="15" y="54"/>
                </a:lnTo>
                <a:lnTo>
                  <a:pt x="17" y="54"/>
                </a:lnTo>
                <a:lnTo>
                  <a:pt x="18" y="54"/>
                </a:lnTo>
                <a:lnTo>
                  <a:pt x="19" y="54"/>
                </a:lnTo>
                <a:lnTo>
                  <a:pt x="22" y="54"/>
                </a:lnTo>
                <a:lnTo>
                  <a:pt x="23" y="54"/>
                </a:lnTo>
                <a:lnTo>
                  <a:pt x="25" y="54"/>
                </a:lnTo>
                <a:lnTo>
                  <a:pt x="27" y="54"/>
                </a:lnTo>
                <a:lnTo>
                  <a:pt x="28" y="54"/>
                </a:lnTo>
                <a:lnTo>
                  <a:pt x="29" y="53"/>
                </a:lnTo>
                <a:lnTo>
                  <a:pt x="31" y="53"/>
                </a:lnTo>
                <a:lnTo>
                  <a:pt x="33" y="53"/>
                </a:lnTo>
                <a:lnTo>
                  <a:pt x="34" y="53"/>
                </a:lnTo>
                <a:lnTo>
                  <a:pt x="36" y="53"/>
                </a:lnTo>
                <a:lnTo>
                  <a:pt x="40" y="53"/>
                </a:lnTo>
                <a:lnTo>
                  <a:pt x="41" y="52"/>
                </a:lnTo>
                <a:lnTo>
                  <a:pt x="42" y="52"/>
                </a:lnTo>
                <a:lnTo>
                  <a:pt x="46" y="52"/>
                </a:lnTo>
                <a:lnTo>
                  <a:pt x="49" y="52"/>
                </a:lnTo>
                <a:lnTo>
                  <a:pt x="52" y="51"/>
                </a:lnTo>
                <a:lnTo>
                  <a:pt x="57" y="51"/>
                </a:lnTo>
                <a:lnTo>
                  <a:pt x="63" y="50"/>
                </a:lnTo>
                <a:lnTo>
                  <a:pt x="66" y="50"/>
                </a:lnTo>
                <a:lnTo>
                  <a:pt x="71" y="48"/>
                </a:lnTo>
                <a:lnTo>
                  <a:pt x="77" y="47"/>
                </a:lnTo>
                <a:lnTo>
                  <a:pt x="83" y="47"/>
                </a:lnTo>
                <a:lnTo>
                  <a:pt x="87" y="45"/>
                </a:lnTo>
                <a:lnTo>
                  <a:pt x="93" y="45"/>
                </a:lnTo>
                <a:lnTo>
                  <a:pt x="95" y="43"/>
                </a:lnTo>
                <a:lnTo>
                  <a:pt x="100" y="41"/>
                </a:lnTo>
                <a:lnTo>
                  <a:pt x="103" y="41"/>
                </a:lnTo>
                <a:lnTo>
                  <a:pt x="107" y="40"/>
                </a:lnTo>
                <a:lnTo>
                  <a:pt x="108" y="40"/>
                </a:lnTo>
                <a:lnTo>
                  <a:pt x="111" y="39"/>
                </a:lnTo>
                <a:lnTo>
                  <a:pt x="113" y="39"/>
                </a:lnTo>
                <a:lnTo>
                  <a:pt x="117" y="39"/>
                </a:lnTo>
                <a:lnTo>
                  <a:pt x="118" y="38"/>
                </a:lnTo>
                <a:lnTo>
                  <a:pt x="120" y="38"/>
                </a:lnTo>
                <a:lnTo>
                  <a:pt x="122" y="37"/>
                </a:lnTo>
                <a:lnTo>
                  <a:pt x="123" y="37"/>
                </a:lnTo>
                <a:lnTo>
                  <a:pt x="124" y="35"/>
                </a:lnTo>
                <a:lnTo>
                  <a:pt x="125" y="35"/>
                </a:lnTo>
                <a:lnTo>
                  <a:pt x="128" y="35"/>
                </a:lnTo>
                <a:lnTo>
                  <a:pt x="130" y="34"/>
                </a:lnTo>
                <a:lnTo>
                  <a:pt x="131" y="32"/>
                </a:lnTo>
                <a:lnTo>
                  <a:pt x="132" y="31"/>
                </a:lnTo>
                <a:lnTo>
                  <a:pt x="134" y="29"/>
                </a:lnTo>
                <a:lnTo>
                  <a:pt x="136" y="29"/>
                </a:lnTo>
                <a:lnTo>
                  <a:pt x="136" y="28"/>
                </a:lnTo>
                <a:lnTo>
                  <a:pt x="137" y="27"/>
                </a:lnTo>
                <a:lnTo>
                  <a:pt x="138" y="26"/>
                </a:lnTo>
                <a:lnTo>
                  <a:pt x="138" y="25"/>
                </a:lnTo>
                <a:lnTo>
                  <a:pt x="138" y="23"/>
                </a:lnTo>
                <a:lnTo>
                  <a:pt x="140" y="23"/>
                </a:lnTo>
                <a:lnTo>
                  <a:pt x="140" y="21"/>
                </a:lnTo>
                <a:lnTo>
                  <a:pt x="140" y="19"/>
                </a:lnTo>
                <a:lnTo>
                  <a:pt x="140" y="18"/>
                </a:lnTo>
                <a:lnTo>
                  <a:pt x="143" y="17"/>
                </a:lnTo>
                <a:lnTo>
                  <a:pt x="143" y="15"/>
                </a:lnTo>
                <a:lnTo>
                  <a:pt x="143" y="14"/>
                </a:lnTo>
                <a:lnTo>
                  <a:pt x="143" y="13"/>
                </a:lnTo>
                <a:lnTo>
                  <a:pt x="143" y="12"/>
                </a:lnTo>
                <a:lnTo>
                  <a:pt x="143" y="9"/>
                </a:lnTo>
                <a:lnTo>
                  <a:pt x="143" y="8"/>
                </a:lnTo>
                <a:lnTo>
                  <a:pt x="140" y="7"/>
                </a:lnTo>
                <a:lnTo>
                  <a:pt x="140" y="6"/>
                </a:lnTo>
                <a:lnTo>
                  <a:pt x="140" y="5"/>
                </a:lnTo>
                <a:lnTo>
                  <a:pt x="138" y="3"/>
                </a:lnTo>
                <a:lnTo>
                  <a:pt x="138" y="2"/>
                </a:lnTo>
                <a:lnTo>
                  <a:pt x="137" y="1"/>
                </a:lnTo>
                <a:lnTo>
                  <a:pt x="136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93" name="Freeform 1252"/>
          <p:cNvSpPr>
            <a:spLocks/>
          </p:cNvSpPr>
          <p:nvPr/>
        </p:nvSpPr>
        <p:spPr bwMode="auto">
          <a:xfrm>
            <a:off x="2482850" y="4975225"/>
            <a:ext cx="49213" cy="9525"/>
          </a:xfrm>
          <a:custGeom>
            <a:avLst/>
            <a:gdLst>
              <a:gd name="T0" fmla="*/ 2147483646 w 94"/>
              <a:gd name="T1" fmla="*/ 2147483646 h 17"/>
              <a:gd name="T2" fmla="*/ 2147483646 w 94"/>
              <a:gd name="T3" fmla="*/ 2147483646 h 17"/>
              <a:gd name="T4" fmla="*/ 2147483646 w 94"/>
              <a:gd name="T5" fmla="*/ 2147483646 h 17"/>
              <a:gd name="T6" fmla="*/ 2147483646 w 94"/>
              <a:gd name="T7" fmla="*/ 2147483646 h 17"/>
              <a:gd name="T8" fmla="*/ 2147483646 w 94"/>
              <a:gd name="T9" fmla="*/ 2147483646 h 17"/>
              <a:gd name="T10" fmla="*/ 2147483646 w 94"/>
              <a:gd name="T11" fmla="*/ 2147483646 h 17"/>
              <a:gd name="T12" fmla="*/ 2147483646 w 94"/>
              <a:gd name="T13" fmla="*/ 2147483646 h 17"/>
              <a:gd name="T14" fmla="*/ 2147483646 w 94"/>
              <a:gd name="T15" fmla="*/ 2147483646 h 17"/>
              <a:gd name="T16" fmla="*/ 2147483646 w 94"/>
              <a:gd name="T17" fmla="*/ 2147483646 h 17"/>
              <a:gd name="T18" fmla="*/ 2147483646 w 94"/>
              <a:gd name="T19" fmla="*/ 2147483646 h 17"/>
              <a:gd name="T20" fmla="*/ 2147483646 w 94"/>
              <a:gd name="T21" fmla="*/ 2147483646 h 17"/>
              <a:gd name="T22" fmla="*/ 2147483646 w 94"/>
              <a:gd name="T23" fmla="*/ 2147483646 h 17"/>
              <a:gd name="T24" fmla="*/ 2147483646 w 94"/>
              <a:gd name="T25" fmla="*/ 2147483646 h 17"/>
              <a:gd name="T26" fmla="*/ 2147483646 w 94"/>
              <a:gd name="T27" fmla="*/ 2147483646 h 17"/>
              <a:gd name="T28" fmla="*/ 2147483646 w 94"/>
              <a:gd name="T29" fmla="*/ 2147483646 h 17"/>
              <a:gd name="T30" fmla="*/ 2147483646 w 94"/>
              <a:gd name="T31" fmla="*/ 2147483646 h 17"/>
              <a:gd name="T32" fmla="*/ 2147483646 w 94"/>
              <a:gd name="T33" fmla="*/ 2147483646 h 17"/>
              <a:gd name="T34" fmla="*/ 2147483646 w 94"/>
              <a:gd name="T35" fmla="*/ 2147483646 h 17"/>
              <a:gd name="T36" fmla="*/ 2147483646 w 94"/>
              <a:gd name="T37" fmla="*/ 0 h 17"/>
              <a:gd name="T38" fmla="*/ 2147483646 w 94"/>
              <a:gd name="T39" fmla="*/ 0 h 17"/>
              <a:gd name="T40" fmla="*/ 2147483646 w 94"/>
              <a:gd name="T41" fmla="*/ 0 h 17"/>
              <a:gd name="T42" fmla="*/ 2147483646 w 94"/>
              <a:gd name="T43" fmla="*/ 0 h 17"/>
              <a:gd name="T44" fmla="*/ 2147483646 w 94"/>
              <a:gd name="T45" fmla="*/ 0 h 17"/>
              <a:gd name="T46" fmla="*/ 2147483646 w 94"/>
              <a:gd name="T47" fmla="*/ 0 h 17"/>
              <a:gd name="T48" fmla="*/ 2147483646 w 94"/>
              <a:gd name="T49" fmla="*/ 2147483646 h 17"/>
              <a:gd name="T50" fmla="*/ 2147483646 w 94"/>
              <a:gd name="T51" fmla="*/ 2147483646 h 17"/>
              <a:gd name="T52" fmla="*/ 2147483646 w 94"/>
              <a:gd name="T53" fmla="*/ 2147483646 h 17"/>
              <a:gd name="T54" fmla="*/ 2147483646 w 94"/>
              <a:gd name="T55" fmla="*/ 2147483646 h 17"/>
              <a:gd name="T56" fmla="*/ 2147483646 w 94"/>
              <a:gd name="T57" fmla="*/ 2147483646 h 17"/>
              <a:gd name="T58" fmla="*/ 2147483646 w 94"/>
              <a:gd name="T59" fmla="*/ 2147483646 h 17"/>
              <a:gd name="T60" fmla="*/ 2147483646 w 94"/>
              <a:gd name="T61" fmla="*/ 2147483646 h 17"/>
              <a:gd name="T62" fmla="*/ 2147483646 w 94"/>
              <a:gd name="T63" fmla="*/ 2147483646 h 17"/>
              <a:gd name="T64" fmla="*/ 2147483646 w 94"/>
              <a:gd name="T65" fmla="*/ 2147483646 h 17"/>
              <a:gd name="T66" fmla="*/ 0 w 94"/>
              <a:gd name="T67" fmla="*/ 2147483646 h 1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4" h="17">
                <a:moveTo>
                  <a:pt x="94" y="17"/>
                </a:moveTo>
                <a:lnTo>
                  <a:pt x="92" y="16"/>
                </a:lnTo>
                <a:lnTo>
                  <a:pt x="89" y="14"/>
                </a:lnTo>
                <a:lnTo>
                  <a:pt x="88" y="13"/>
                </a:lnTo>
                <a:lnTo>
                  <a:pt x="86" y="11"/>
                </a:lnTo>
                <a:lnTo>
                  <a:pt x="83" y="11"/>
                </a:lnTo>
                <a:lnTo>
                  <a:pt x="81" y="10"/>
                </a:lnTo>
                <a:lnTo>
                  <a:pt x="80" y="8"/>
                </a:lnTo>
                <a:lnTo>
                  <a:pt x="75" y="7"/>
                </a:lnTo>
                <a:lnTo>
                  <a:pt x="73" y="5"/>
                </a:lnTo>
                <a:lnTo>
                  <a:pt x="69" y="5"/>
                </a:lnTo>
                <a:lnTo>
                  <a:pt x="67" y="4"/>
                </a:lnTo>
                <a:lnTo>
                  <a:pt x="64" y="2"/>
                </a:lnTo>
                <a:lnTo>
                  <a:pt x="59" y="2"/>
                </a:lnTo>
                <a:lnTo>
                  <a:pt x="57" y="1"/>
                </a:lnTo>
                <a:lnTo>
                  <a:pt x="53" y="1"/>
                </a:lnTo>
                <a:lnTo>
                  <a:pt x="51" y="1"/>
                </a:lnTo>
                <a:lnTo>
                  <a:pt x="48" y="1"/>
                </a:lnTo>
                <a:lnTo>
                  <a:pt x="45" y="0"/>
                </a:lnTo>
                <a:lnTo>
                  <a:pt x="42" y="0"/>
                </a:lnTo>
                <a:lnTo>
                  <a:pt x="39" y="0"/>
                </a:lnTo>
                <a:lnTo>
                  <a:pt x="35" y="0"/>
                </a:lnTo>
                <a:lnTo>
                  <a:pt x="32" y="0"/>
                </a:lnTo>
                <a:lnTo>
                  <a:pt x="29" y="0"/>
                </a:lnTo>
                <a:lnTo>
                  <a:pt x="27" y="1"/>
                </a:lnTo>
                <a:lnTo>
                  <a:pt x="22" y="1"/>
                </a:lnTo>
                <a:lnTo>
                  <a:pt x="20" y="1"/>
                </a:lnTo>
                <a:lnTo>
                  <a:pt x="16" y="1"/>
                </a:lnTo>
                <a:lnTo>
                  <a:pt x="15" y="2"/>
                </a:lnTo>
                <a:lnTo>
                  <a:pt x="12" y="2"/>
                </a:lnTo>
                <a:lnTo>
                  <a:pt x="8" y="4"/>
                </a:lnTo>
                <a:lnTo>
                  <a:pt x="5" y="5"/>
                </a:lnTo>
                <a:lnTo>
                  <a:pt x="3" y="5"/>
                </a:lnTo>
                <a:lnTo>
                  <a:pt x="0" y="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94" name="Freeform 1253"/>
          <p:cNvSpPr>
            <a:spLocks/>
          </p:cNvSpPr>
          <p:nvPr/>
        </p:nvSpPr>
        <p:spPr bwMode="auto">
          <a:xfrm>
            <a:off x="2392363" y="4983163"/>
            <a:ext cx="58737" cy="26987"/>
          </a:xfrm>
          <a:custGeom>
            <a:avLst/>
            <a:gdLst>
              <a:gd name="T0" fmla="*/ 2147483646 w 110"/>
              <a:gd name="T1" fmla="*/ 2147483646 h 51"/>
              <a:gd name="T2" fmla="*/ 2147483646 w 110"/>
              <a:gd name="T3" fmla="*/ 0 h 51"/>
              <a:gd name="T4" fmla="*/ 0 w 110"/>
              <a:gd name="T5" fmla="*/ 2147483646 h 51"/>
              <a:gd name="T6" fmla="*/ 2147483646 w 110"/>
              <a:gd name="T7" fmla="*/ 2147483646 h 51"/>
              <a:gd name="T8" fmla="*/ 2147483646 w 110"/>
              <a:gd name="T9" fmla="*/ 214748364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0" h="51">
                <a:moveTo>
                  <a:pt x="110" y="3"/>
                </a:moveTo>
                <a:lnTo>
                  <a:pt x="36" y="0"/>
                </a:lnTo>
                <a:lnTo>
                  <a:pt x="0" y="47"/>
                </a:lnTo>
                <a:lnTo>
                  <a:pt x="78" y="51"/>
                </a:lnTo>
                <a:lnTo>
                  <a:pt x="110" y="3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95" name="Freeform 1254"/>
          <p:cNvSpPr>
            <a:spLocks/>
          </p:cNvSpPr>
          <p:nvPr/>
        </p:nvSpPr>
        <p:spPr bwMode="auto">
          <a:xfrm>
            <a:off x="2241550" y="4976813"/>
            <a:ext cx="153988" cy="30162"/>
          </a:xfrm>
          <a:custGeom>
            <a:avLst/>
            <a:gdLst>
              <a:gd name="T0" fmla="*/ 2147483646 w 291"/>
              <a:gd name="T1" fmla="*/ 2147483646 h 57"/>
              <a:gd name="T2" fmla="*/ 2147483646 w 291"/>
              <a:gd name="T3" fmla="*/ 0 h 57"/>
              <a:gd name="T4" fmla="*/ 0 w 291"/>
              <a:gd name="T5" fmla="*/ 2147483646 h 57"/>
              <a:gd name="T6" fmla="*/ 2147483646 w 291"/>
              <a:gd name="T7" fmla="*/ 2147483646 h 57"/>
              <a:gd name="T8" fmla="*/ 2147483646 w 291"/>
              <a:gd name="T9" fmla="*/ 2147483646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1" h="57">
                <a:moveTo>
                  <a:pt x="291" y="9"/>
                </a:moveTo>
                <a:lnTo>
                  <a:pt x="63" y="0"/>
                </a:lnTo>
                <a:lnTo>
                  <a:pt x="0" y="49"/>
                </a:lnTo>
                <a:lnTo>
                  <a:pt x="256" y="57"/>
                </a:lnTo>
                <a:lnTo>
                  <a:pt x="291" y="9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96" name="Freeform 1255"/>
          <p:cNvSpPr>
            <a:spLocks/>
          </p:cNvSpPr>
          <p:nvPr/>
        </p:nvSpPr>
        <p:spPr bwMode="auto">
          <a:xfrm>
            <a:off x="2312988" y="4929188"/>
            <a:ext cx="146050" cy="30162"/>
          </a:xfrm>
          <a:custGeom>
            <a:avLst/>
            <a:gdLst>
              <a:gd name="T0" fmla="*/ 2147483646 w 276"/>
              <a:gd name="T1" fmla="*/ 2147483646 h 57"/>
              <a:gd name="T2" fmla="*/ 2147483646 w 276"/>
              <a:gd name="T3" fmla="*/ 2147483646 h 57"/>
              <a:gd name="T4" fmla="*/ 2147483646 w 276"/>
              <a:gd name="T5" fmla="*/ 2147483646 h 57"/>
              <a:gd name="T6" fmla="*/ 2147483646 w 276"/>
              <a:gd name="T7" fmla="*/ 2147483646 h 57"/>
              <a:gd name="T8" fmla="*/ 2147483646 w 276"/>
              <a:gd name="T9" fmla="*/ 2147483646 h 57"/>
              <a:gd name="T10" fmla="*/ 2147483646 w 276"/>
              <a:gd name="T11" fmla="*/ 2147483646 h 57"/>
              <a:gd name="T12" fmla="*/ 2147483646 w 276"/>
              <a:gd name="T13" fmla="*/ 2147483646 h 57"/>
              <a:gd name="T14" fmla="*/ 2147483646 w 276"/>
              <a:gd name="T15" fmla="*/ 2147483646 h 57"/>
              <a:gd name="T16" fmla="*/ 2147483646 w 276"/>
              <a:gd name="T17" fmla="*/ 2147483646 h 57"/>
              <a:gd name="T18" fmla="*/ 2147483646 w 276"/>
              <a:gd name="T19" fmla="*/ 2147483646 h 57"/>
              <a:gd name="T20" fmla="*/ 2147483646 w 276"/>
              <a:gd name="T21" fmla="*/ 2147483646 h 57"/>
              <a:gd name="T22" fmla="*/ 2147483646 w 276"/>
              <a:gd name="T23" fmla="*/ 2147483646 h 57"/>
              <a:gd name="T24" fmla="*/ 2147483646 w 276"/>
              <a:gd name="T25" fmla="*/ 2147483646 h 57"/>
              <a:gd name="T26" fmla="*/ 2147483646 w 276"/>
              <a:gd name="T27" fmla="*/ 2147483646 h 57"/>
              <a:gd name="T28" fmla="*/ 2147483646 w 276"/>
              <a:gd name="T29" fmla="*/ 2147483646 h 57"/>
              <a:gd name="T30" fmla="*/ 2147483646 w 276"/>
              <a:gd name="T31" fmla="*/ 2147483646 h 57"/>
              <a:gd name="T32" fmla="*/ 2147483646 w 276"/>
              <a:gd name="T33" fmla="*/ 2147483646 h 57"/>
              <a:gd name="T34" fmla="*/ 2147483646 w 276"/>
              <a:gd name="T35" fmla="*/ 2147483646 h 57"/>
              <a:gd name="T36" fmla="*/ 2147483646 w 276"/>
              <a:gd name="T37" fmla="*/ 2147483646 h 57"/>
              <a:gd name="T38" fmla="*/ 2147483646 w 276"/>
              <a:gd name="T39" fmla="*/ 2147483646 h 57"/>
              <a:gd name="T40" fmla="*/ 2147483646 w 276"/>
              <a:gd name="T41" fmla="*/ 2147483646 h 57"/>
              <a:gd name="T42" fmla="*/ 2147483646 w 276"/>
              <a:gd name="T43" fmla="*/ 2147483646 h 57"/>
              <a:gd name="T44" fmla="*/ 2147483646 w 276"/>
              <a:gd name="T45" fmla="*/ 2147483646 h 57"/>
              <a:gd name="T46" fmla="*/ 2147483646 w 276"/>
              <a:gd name="T47" fmla="*/ 2147483646 h 57"/>
              <a:gd name="T48" fmla="*/ 2147483646 w 276"/>
              <a:gd name="T49" fmla="*/ 2147483646 h 57"/>
              <a:gd name="T50" fmla="*/ 2147483646 w 276"/>
              <a:gd name="T51" fmla="*/ 2147483646 h 57"/>
              <a:gd name="T52" fmla="*/ 2147483646 w 276"/>
              <a:gd name="T53" fmla="*/ 2147483646 h 57"/>
              <a:gd name="T54" fmla="*/ 2147483646 w 276"/>
              <a:gd name="T55" fmla="*/ 2147483646 h 57"/>
              <a:gd name="T56" fmla="*/ 2147483646 w 276"/>
              <a:gd name="T57" fmla="*/ 2147483646 h 57"/>
              <a:gd name="T58" fmla="*/ 2147483646 w 276"/>
              <a:gd name="T59" fmla="*/ 2147483646 h 57"/>
              <a:gd name="T60" fmla="*/ 2147483646 w 276"/>
              <a:gd name="T61" fmla="*/ 2147483646 h 57"/>
              <a:gd name="T62" fmla="*/ 2147483646 w 276"/>
              <a:gd name="T63" fmla="*/ 2147483646 h 57"/>
              <a:gd name="T64" fmla="*/ 2147483646 w 276"/>
              <a:gd name="T65" fmla="*/ 2147483646 h 57"/>
              <a:gd name="T66" fmla="*/ 2147483646 w 276"/>
              <a:gd name="T67" fmla="*/ 2147483646 h 57"/>
              <a:gd name="T68" fmla="*/ 2147483646 w 276"/>
              <a:gd name="T69" fmla="*/ 2147483646 h 57"/>
              <a:gd name="T70" fmla="*/ 2147483646 w 276"/>
              <a:gd name="T71" fmla="*/ 2147483646 h 57"/>
              <a:gd name="T72" fmla="*/ 2147483646 w 276"/>
              <a:gd name="T73" fmla="*/ 2147483646 h 57"/>
              <a:gd name="T74" fmla="*/ 2147483646 w 276"/>
              <a:gd name="T75" fmla="*/ 2147483646 h 57"/>
              <a:gd name="T76" fmla="*/ 2147483646 w 276"/>
              <a:gd name="T77" fmla="*/ 2147483646 h 57"/>
              <a:gd name="T78" fmla="*/ 2147483646 w 276"/>
              <a:gd name="T79" fmla="*/ 2147483646 h 57"/>
              <a:gd name="T80" fmla="*/ 2147483646 w 276"/>
              <a:gd name="T81" fmla="*/ 2147483646 h 57"/>
              <a:gd name="T82" fmla="*/ 2147483646 w 276"/>
              <a:gd name="T83" fmla="*/ 2147483646 h 57"/>
              <a:gd name="T84" fmla="*/ 2147483646 w 276"/>
              <a:gd name="T85" fmla="*/ 2147483646 h 57"/>
              <a:gd name="T86" fmla="*/ 2147483646 w 276"/>
              <a:gd name="T87" fmla="*/ 2147483646 h 57"/>
              <a:gd name="T88" fmla="*/ 2147483646 w 276"/>
              <a:gd name="T89" fmla="*/ 2147483646 h 57"/>
              <a:gd name="T90" fmla="*/ 2147483646 w 276"/>
              <a:gd name="T91" fmla="*/ 2147483646 h 57"/>
              <a:gd name="T92" fmla="*/ 2147483646 w 276"/>
              <a:gd name="T93" fmla="*/ 2147483646 h 57"/>
              <a:gd name="T94" fmla="*/ 2147483646 w 276"/>
              <a:gd name="T95" fmla="*/ 2147483646 h 57"/>
              <a:gd name="T96" fmla="*/ 2147483646 w 276"/>
              <a:gd name="T97" fmla="*/ 2147483646 h 57"/>
              <a:gd name="T98" fmla="*/ 2147483646 w 276"/>
              <a:gd name="T99" fmla="*/ 2147483646 h 57"/>
              <a:gd name="T100" fmla="*/ 2147483646 w 276"/>
              <a:gd name="T101" fmla="*/ 2147483646 h 57"/>
              <a:gd name="T102" fmla="*/ 2147483646 w 276"/>
              <a:gd name="T103" fmla="*/ 2147483646 h 57"/>
              <a:gd name="T104" fmla="*/ 2147483646 w 276"/>
              <a:gd name="T105" fmla="*/ 2147483646 h 57"/>
              <a:gd name="T106" fmla="*/ 2147483646 w 276"/>
              <a:gd name="T107" fmla="*/ 2147483646 h 57"/>
              <a:gd name="T108" fmla="*/ 2147483646 w 276"/>
              <a:gd name="T109" fmla="*/ 2147483646 h 57"/>
              <a:gd name="T110" fmla="*/ 2147483646 w 276"/>
              <a:gd name="T111" fmla="*/ 2147483646 h 5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276" h="57">
                <a:moveTo>
                  <a:pt x="135" y="57"/>
                </a:moveTo>
                <a:lnTo>
                  <a:pt x="134" y="57"/>
                </a:lnTo>
                <a:lnTo>
                  <a:pt x="132" y="57"/>
                </a:lnTo>
                <a:lnTo>
                  <a:pt x="129" y="57"/>
                </a:lnTo>
                <a:lnTo>
                  <a:pt x="128" y="57"/>
                </a:lnTo>
                <a:lnTo>
                  <a:pt x="125" y="57"/>
                </a:lnTo>
                <a:lnTo>
                  <a:pt x="121" y="57"/>
                </a:lnTo>
                <a:lnTo>
                  <a:pt x="120" y="57"/>
                </a:lnTo>
                <a:lnTo>
                  <a:pt x="117" y="57"/>
                </a:lnTo>
                <a:lnTo>
                  <a:pt x="113" y="57"/>
                </a:lnTo>
                <a:lnTo>
                  <a:pt x="111" y="57"/>
                </a:lnTo>
                <a:lnTo>
                  <a:pt x="109" y="57"/>
                </a:lnTo>
                <a:lnTo>
                  <a:pt x="107" y="57"/>
                </a:lnTo>
                <a:lnTo>
                  <a:pt x="105" y="57"/>
                </a:lnTo>
                <a:lnTo>
                  <a:pt x="104" y="57"/>
                </a:lnTo>
                <a:lnTo>
                  <a:pt x="103" y="57"/>
                </a:lnTo>
                <a:lnTo>
                  <a:pt x="102" y="57"/>
                </a:lnTo>
                <a:lnTo>
                  <a:pt x="98" y="57"/>
                </a:lnTo>
                <a:lnTo>
                  <a:pt x="97" y="57"/>
                </a:lnTo>
                <a:lnTo>
                  <a:pt x="96" y="57"/>
                </a:lnTo>
                <a:lnTo>
                  <a:pt x="95" y="57"/>
                </a:lnTo>
                <a:lnTo>
                  <a:pt x="92" y="57"/>
                </a:lnTo>
                <a:lnTo>
                  <a:pt x="91" y="57"/>
                </a:lnTo>
                <a:lnTo>
                  <a:pt x="90" y="57"/>
                </a:lnTo>
                <a:lnTo>
                  <a:pt x="89" y="57"/>
                </a:lnTo>
                <a:lnTo>
                  <a:pt x="86" y="57"/>
                </a:lnTo>
                <a:lnTo>
                  <a:pt x="84" y="57"/>
                </a:lnTo>
                <a:lnTo>
                  <a:pt x="83" y="57"/>
                </a:lnTo>
                <a:lnTo>
                  <a:pt x="81" y="57"/>
                </a:lnTo>
                <a:lnTo>
                  <a:pt x="80" y="57"/>
                </a:lnTo>
                <a:lnTo>
                  <a:pt x="78" y="57"/>
                </a:lnTo>
                <a:lnTo>
                  <a:pt x="77" y="57"/>
                </a:lnTo>
                <a:lnTo>
                  <a:pt x="75" y="57"/>
                </a:lnTo>
                <a:lnTo>
                  <a:pt x="73" y="57"/>
                </a:lnTo>
                <a:lnTo>
                  <a:pt x="72" y="57"/>
                </a:lnTo>
                <a:lnTo>
                  <a:pt x="69" y="54"/>
                </a:lnTo>
                <a:lnTo>
                  <a:pt x="67" y="54"/>
                </a:lnTo>
                <a:lnTo>
                  <a:pt x="66" y="54"/>
                </a:lnTo>
                <a:lnTo>
                  <a:pt x="65" y="54"/>
                </a:lnTo>
                <a:lnTo>
                  <a:pt x="62" y="54"/>
                </a:lnTo>
                <a:lnTo>
                  <a:pt x="61" y="54"/>
                </a:lnTo>
                <a:lnTo>
                  <a:pt x="59" y="54"/>
                </a:lnTo>
                <a:lnTo>
                  <a:pt x="57" y="54"/>
                </a:lnTo>
                <a:lnTo>
                  <a:pt x="55" y="54"/>
                </a:lnTo>
                <a:lnTo>
                  <a:pt x="54" y="53"/>
                </a:lnTo>
                <a:lnTo>
                  <a:pt x="53" y="53"/>
                </a:lnTo>
                <a:lnTo>
                  <a:pt x="50" y="53"/>
                </a:lnTo>
                <a:lnTo>
                  <a:pt x="48" y="53"/>
                </a:lnTo>
                <a:lnTo>
                  <a:pt x="45" y="53"/>
                </a:lnTo>
                <a:lnTo>
                  <a:pt x="44" y="52"/>
                </a:lnTo>
                <a:lnTo>
                  <a:pt x="41" y="52"/>
                </a:lnTo>
                <a:lnTo>
                  <a:pt x="39" y="52"/>
                </a:lnTo>
                <a:lnTo>
                  <a:pt x="38" y="52"/>
                </a:lnTo>
                <a:lnTo>
                  <a:pt x="37" y="51"/>
                </a:lnTo>
                <a:lnTo>
                  <a:pt x="32" y="51"/>
                </a:lnTo>
                <a:lnTo>
                  <a:pt x="31" y="51"/>
                </a:lnTo>
                <a:lnTo>
                  <a:pt x="30" y="51"/>
                </a:lnTo>
                <a:lnTo>
                  <a:pt x="28" y="50"/>
                </a:lnTo>
                <a:lnTo>
                  <a:pt x="27" y="50"/>
                </a:lnTo>
                <a:lnTo>
                  <a:pt x="25" y="48"/>
                </a:lnTo>
                <a:lnTo>
                  <a:pt x="24" y="48"/>
                </a:lnTo>
                <a:lnTo>
                  <a:pt x="22" y="48"/>
                </a:lnTo>
                <a:lnTo>
                  <a:pt x="21" y="47"/>
                </a:lnTo>
                <a:lnTo>
                  <a:pt x="18" y="47"/>
                </a:lnTo>
                <a:lnTo>
                  <a:pt x="16" y="45"/>
                </a:lnTo>
                <a:lnTo>
                  <a:pt x="15" y="45"/>
                </a:lnTo>
                <a:lnTo>
                  <a:pt x="14" y="45"/>
                </a:lnTo>
                <a:lnTo>
                  <a:pt x="13" y="43"/>
                </a:lnTo>
                <a:lnTo>
                  <a:pt x="10" y="41"/>
                </a:lnTo>
                <a:lnTo>
                  <a:pt x="9" y="41"/>
                </a:lnTo>
                <a:lnTo>
                  <a:pt x="9" y="40"/>
                </a:lnTo>
                <a:lnTo>
                  <a:pt x="8" y="40"/>
                </a:lnTo>
                <a:lnTo>
                  <a:pt x="6" y="39"/>
                </a:lnTo>
                <a:lnTo>
                  <a:pt x="6" y="38"/>
                </a:lnTo>
                <a:lnTo>
                  <a:pt x="3" y="38"/>
                </a:lnTo>
                <a:lnTo>
                  <a:pt x="3" y="37"/>
                </a:lnTo>
                <a:lnTo>
                  <a:pt x="2" y="35"/>
                </a:lnTo>
                <a:lnTo>
                  <a:pt x="2" y="34"/>
                </a:lnTo>
                <a:lnTo>
                  <a:pt x="2" y="32"/>
                </a:lnTo>
                <a:lnTo>
                  <a:pt x="2" y="31"/>
                </a:lnTo>
                <a:lnTo>
                  <a:pt x="1" y="29"/>
                </a:lnTo>
                <a:lnTo>
                  <a:pt x="1" y="28"/>
                </a:lnTo>
                <a:lnTo>
                  <a:pt x="1" y="26"/>
                </a:lnTo>
                <a:lnTo>
                  <a:pt x="1" y="23"/>
                </a:lnTo>
                <a:lnTo>
                  <a:pt x="1" y="21"/>
                </a:lnTo>
                <a:lnTo>
                  <a:pt x="1" y="19"/>
                </a:lnTo>
                <a:lnTo>
                  <a:pt x="0" y="18"/>
                </a:lnTo>
                <a:lnTo>
                  <a:pt x="1" y="23"/>
                </a:lnTo>
                <a:lnTo>
                  <a:pt x="1" y="25"/>
                </a:lnTo>
                <a:lnTo>
                  <a:pt x="2" y="26"/>
                </a:lnTo>
                <a:lnTo>
                  <a:pt x="2" y="27"/>
                </a:lnTo>
                <a:lnTo>
                  <a:pt x="3" y="28"/>
                </a:lnTo>
                <a:lnTo>
                  <a:pt x="6" y="29"/>
                </a:lnTo>
                <a:lnTo>
                  <a:pt x="8" y="29"/>
                </a:lnTo>
                <a:lnTo>
                  <a:pt x="8" y="31"/>
                </a:lnTo>
                <a:lnTo>
                  <a:pt x="9" y="31"/>
                </a:lnTo>
                <a:lnTo>
                  <a:pt x="9" y="32"/>
                </a:lnTo>
                <a:lnTo>
                  <a:pt x="10" y="32"/>
                </a:lnTo>
                <a:lnTo>
                  <a:pt x="13" y="34"/>
                </a:lnTo>
                <a:lnTo>
                  <a:pt x="14" y="34"/>
                </a:lnTo>
                <a:lnTo>
                  <a:pt x="15" y="35"/>
                </a:lnTo>
                <a:lnTo>
                  <a:pt x="16" y="35"/>
                </a:lnTo>
                <a:lnTo>
                  <a:pt x="18" y="37"/>
                </a:lnTo>
                <a:lnTo>
                  <a:pt x="21" y="37"/>
                </a:lnTo>
                <a:lnTo>
                  <a:pt x="22" y="37"/>
                </a:lnTo>
                <a:lnTo>
                  <a:pt x="24" y="38"/>
                </a:lnTo>
                <a:lnTo>
                  <a:pt x="25" y="38"/>
                </a:lnTo>
                <a:lnTo>
                  <a:pt x="27" y="39"/>
                </a:lnTo>
                <a:lnTo>
                  <a:pt x="28" y="39"/>
                </a:lnTo>
                <a:lnTo>
                  <a:pt x="30" y="39"/>
                </a:lnTo>
                <a:lnTo>
                  <a:pt x="32" y="40"/>
                </a:lnTo>
                <a:lnTo>
                  <a:pt x="36" y="40"/>
                </a:lnTo>
                <a:lnTo>
                  <a:pt x="37" y="40"/>
                </a:lnTo>
                <a:lnTo>
                  <a:pt x="38" y="40"/>
                </a:lnTo>
                <a:lnTo>
                  <a:pt x="41" y="41"/>
                </a:lnTo>
                <a:lnTo>
                  <a:pt x="43" y="41"/>
                </a:lnTo>
                <a:lnTo>
                  <a:pt x="44" y="41"/>
                </a:lnTo>
                <a:lnTo>
                  <a:pt x="45" y="41"/>
                </a:lnTo>
                <a:lnTo>
                  <a:pt x="50" y="43"/>
                </a:lnTo>
                <a:lnTo>
                  <a:pt x="51" y="43"/>
                </a:lnTo>
                <a:lnTo>
                  <a:pt x="53" y="43"/>
                </a:lnTo>
                <a:lnTo>
                  <a:pt x="54" y="43"/>
                </a:lnTo>
                <a:lnTo>
                  <a:pt x="55" y="43"/>
                </a:lnTo>
                <a:lnTo>
                  <a:pt x="57" y="43"/>
                </a:lnTo>
                <a:lnTo>
                  <a:pt x="59" y="45"/>
                </a:lnTo>
                <a:lnTo>
                  <a:pt x="61" y="45"/>
                </a:lnTo>
                <a:lnTo>
                  <a:pt x="65" y="45"/>
                </a:lnTo>
                <a:lnTo>
                  <a:pt x="66" y="45"/>
                </a:lnTo>
                <a:lnTo>
                  <a:pt x="67" y="45"/>
                </a:lnTo>
                <a:lnTo>
                  <a:pt x="68" y="45"/>
                </a:lnTo>
                <a:lnTo>
                  <a:pt x="69" y="45"/>
                </a:lnTo>
                <a:lnTo>
                  <a:pt x="72" y="45"/>
                </a:lnTo>
                <a:lnTo>
                  <a:pt x="73" y="45"/>
                </a:lnTo>
                <a:lnTo>
                  <a:pt x="75" y="45"/>
                </a:lnTo>
                <a:lnTo>
                  <a:pt x="77" y="45"/>
                </a:lnTo>
                <a:lnTo>
                  <a:pt x="78" y="45"/>
                </a:lnTo>
                <a:lnTo>
                  <a:pt x="80" y="45"/>
                </a:lnTo>
                <a:lnTo>
                  <a:pt x="81" y="45"/>
                </a:lnTo>
                <a:lnTo>
                  <a:pt x="83" y="45"/>
                </a:lnTo>
                <a:lnTo>
                  <a:pt x="84" y="45"/>
                </a:lnTo>
                <a:lnTo>
                  <a:pt x="86" y="45"/>
                </a:lnTo>
                <a:lnTo>
                  <a:pt x="89" y="45"/>
                </a:lnTo>
                <a:lnTo>
                  <a:pt x="90" y="45"/>
                </a:lnTo>
                <a:lnTo>
                  <a:pt x="91" y="45"/>
                </a:lnTo>
                <a:lnTo>
                  <a:pt x="92" y="45"/>
                </a:lnTo>
                <a:lnTo>
                  <a:pt x="95" y="45"/>
                </a:lnTo>
                <a:lnTo>
                  <a:pt x="96" y="45"/>
                </a:lnTo>
                <a:lnTo>
                  <a:pt x="97" y="45"/>
                </a:lnTo>
                <a:lnTo>
                  <a:pt x="98" y="45"/>
                </a:lnTo>
                <a:lnTo>
                  <a:pt x="102" y="45"/>
                </a:lnTo>
                <a:lnTo>
                  <a:pt x="103" y="45"/>
                </a:lnTo>
                <a:lnTo>
                  <a:pt x="104" y="45"/>
                </a:lnTo>
                <a:lnTo>
                  <a:pt x="105" y="45"/>
                </a:lnTo>
                <a:lnTo>
                  <a:pt x="109" y="45"/>
                </a:lnTo>
                <a:lnTo>
                  <a:pt x="110" y="45"/>
                </a:lnTo>
                <a:lnTo>
                  <a:pt x="113" y="45"/>
                </a:lnTo>
                <a:lnTo>
                  <a:pt x="115" y="45"/>
                </a:lnTo>
                <a:lnTo>
                  <a:pt x="119" y="45"/>
                </a:lnTo>
                <a:lnTo>
                  <a:pt x="120" y="45"/>
                </a:lnTo>
                <a:lnTo>
                  <a:pt x="123" y="45"/>
                </a:lnTo>
                <a:lnTo>
                  <a:pt x="126" y="45"/>
                </a:lnTo>
                <a:lnTo>
                  <a:pt x="128" y="45"/>
                </a:lnTo>
                <a:lnTo>
                  <a:pt x="132" y="45"/>
                </a:lnTo>
                <a:lnTo>
                  <a:pt x="133" y="45"/>
                </a:lnTo>
                <a:lnTo>
                  <a:pt x="134" y="45"/>
                </a:lnTo>
                <a:lnTo>
                  <a:pt x="135" y="45"/>
                </a:lnTo>
                <a:lnTo>
                  <a:pt x="138" y="45"/>
                </a:lnTo>
                <a:lnTo>
                  <a:pt x="139" y="45"/>
                </a:lnTo>
                <a:lnTo>
                  <a:pt x="141" y="45"/>
                </a:lnTo>
                <a:lnTo>
                  <a:pt x="143" y="45"/>
                </a:lnTo>
                <a:lnTo>
                  <a:pt x="144" y="45"/>
                </a:lnTo>
                <a:lnTo>
                  <a:pt x="146" y="45"/>
                </a:lnTo>
                <a:lnTo>
                  <a:pt x="147" y="45"/>
                </a:lnTo>
                <a:lnTo>
                  <a:pt x="149" y="45"/>
                </a:lnTo>
                <a:lnTo>
                  <a:pt x="150" y="45"/>
                </a:lnTo>
                <a:lnTo>
                  <a:pt x="151" y="45"/>
                </a:lnTo>
                <a:lnTo>
                  <a:pt x="153" y="43"/>
                </a:lnTo>
                <a:lnTo>
                  <a:pt x="156" y="43"/>
                </a:lnTo>
                <a:lnTo>
                  <a:pt x="157" y="43"/>
                </a:lnTo>
                <a:lnTo>
                  <a:pt x="158" y="43"/>
                </a:lnTo>
                <a:lnTo>
                  <a:pt x="162" y="43"/>
                </a:lnTo>
                <a:lnTo>
                  <a:pt x="163" y="43"/>
                </a:lnTo>
                <a:lnTo>
                  <a:pt x="164" y="43"/>
                </a:lnTo>
                <a:lnTo>
                  <a:pt x="166" y="43"/>
                </a:lnTo>
                <a:lnTo>
                  <a:pt x="169" y="41"/>
                </a:lnTo>
                <a:lnTo>
                  <a:pt x="170" y="41"/>
                </a:lnTo>
                <a:lnTo>
                  <a:pt x="172" y="41"/>
                </a:lnTo>
                <a:lnTo>
                  <a:pt x="175" y="41"/>
                </a:lnTo>
                <a:lnTo>
                  <a:pt x="176" y="41"/>
                </a:lnTo>
                <a:lnTo>
                  <a:pt x="179" y="40"/>
                </a:lnTo>
                <a:lnTo>
                  <a:pt x="184" y="40"/>
                </a:lnTo>
                <a:lnTo>
                  <a:pt x="186" y="40"/>
                </a:lnTo>
                <a:lnTo>
                  <a:pt x="191" y="39"/>
                </a:lnTo>
                <a:lnTo>
                  <a:pt x="196" y="39"/>
                </a:lnTo>
                <a:lnTo>
                  <a:pt x="200" y="38"/>
                </a:lnTo>
                <a:lnTo>
                  <a:pt x="205" y="38"/>
                </a:lnTo>
                <a:lnTo>
                  <a:pt x="210" y="37"/>
                </a:lnTo>
                <a:lnTo>
                  <a:pt x="215" y="35"/>
                </a:lnTo>
                <a:lnTo>
                  <a:pt x="220" y="35"/>
                </a:lnTo>
                <a:lnTo>
                  <a:pt x="224" y="34"/>
                </a:lnTo>
                <a:lnTo>
                  <a:pt x="229" y="32"/>
                </a:lnTo>
                <a:lnTo>
                  <a:pt x="232" y="32"/>
                </a:lnTo>
                <a:lnTo>
                  <a:pt x="236" y="31"/>
                </a:lnTo>
                <a:lnTo>
                  <a:pt x="239" y="31"/>
                </a:lnTo>
                <a:lnTo>
                  <a:pt x="242" y="29"/>
                </a:lnTo>
                <a:lnTo>
                  <a:pt x="245" y="29"/>
                </a:lnTo>
                <a:lnTo>
                  <a:pt x="246" y="28"/>
                </a:lnTo>
                <a:lnTo>
                  <a:pt x="247" y="28"/>
                </a:lnTo>
                <a:lnTo>
                  <a:pt x="251" y="28"/>
                </a:lnTo>
                <a:lnTo>
                  <a:pt x="253" y="27"/>
                </a:lnTo>
                <a:lnTo>
                  <a:pt x="254" y="27"/>
                </a:lnTo>
                <a:lnTo>
                  <a:pt x="257" y="26"/>
                </a:lnTo>
                <a:lnTo>
                  <a:pt x="258" y="26"/>
                </a:lnTo>
                <a:lnTo>
                  <a:pt x="259" y="25"/>
                </a:lnTo>
                <a:lnTo>
                  <a:pt x="260" y="25"/>
                </a:lnTo>
                <a:lnTo>
                  <a:pt x="263" y="23"/>
                </a:lnTo>
                <a:lnTo>
                  <a:pt x="265" y="21"/>
                </a:lnTo>
                <a:lnTo>
                  <a:pt x="266" y="19"/>
                </a:lnTo>
                <a:lnTo>
                  <a:pt x="268" y="19"/>
                </a:lnTo>
                <a:lnTo>
                  <a:pt x="268" y="18"/>
                </a:lnTo>
                <a:lnTo>
                  <a:pt x="269" y="17"/>
                </a:lnTo>
                <a:lnTo>
                  <a:pt x="271" y="15"/>
                </a:lnTo>
                <a:lnTo>
                  <a:pt x="271" y="14"/>
                </a:lnTo>
                <a:lnTo>
                  <a:pt x="273" y="14"/>
                </a:lnTo>
                <a:lnTo>
                  <a:pt x="273" y="13"/>
                </a:lnTo>
                <a:lnTo>
                  <a:pt x="273" y="12"/>
                </a:lnTo>
                <a:lnTo>
                  <a:pt x="274" y="9"/>
                </a:lnTo>
                <a:lnTo>
                  <a:pt x="274" y="8"/>
                </a:lnTo>
                <a:lnTo>
                  <a:pt x="274" y="7"/>
                </a:lnTo>
                <a:lnTo>
                  <a:pt x="274" y="6"/>
                </a:lnTo>
                <a:lnTo>
                  <a:pt x="274" y="5"/>
                </a:lnTo>
                <a:lnTo>
                  <a:pt x="274" y="3"/>
                </a:lnTo>
                <a:lnTo>
                  <a:pt x="273" y="2"/>
                </a:lnTo>
                <a:lnTo>
                  <a:pt x="273" y="1"/>
                </a:lnTo>
                <a:lnTo>
                  <a:pt x="271" y="1"/>
                </a:lnTo>
                <a:lnTo>
                  <a:pt x="271" y="0"/>
                </a:lnTo>
                <a:lnTo>
                  <a:pt x="274" y="5"/>
                </a:lnTo>
                <a:lnTo>
                  <a:pt x="276" y="6"/>
                </a:lnTo>
                <a:lnTo>
                  <a:pt x="276" y="7"/>
                </a:lnTo>
                <a:lnTo>
                  <a:pt x="276" y="8"/>
                </a:lnTo>
                <a:lnTo>
                  <a:pt x="276" y="9"/>
                </a:lnTo>
                <a:lnTo>
                  <a:pt x="276" y="12"/>
                </a:lnTo>
                <a:lnTo>
                  <a:pt x="276" y="13"/>
                </a:lnTo>
                <a:lnTo>
                  <a:pt x="276" y="14"/>
                </a:lnTo>
                <a:lnTo>
                  <a:pt x="276" y="15"/>
                </a:lnTo>
                <a:lnTo>
                  <a:pt x="276" y="17"/>
                </a:lnTo>
                <a:lnTo>
                  <a:pt x="276" y="18"/>
                </a:lnTo>
                <a:lnTo>
                  <a:pt x="276" y="19"/>
                </a:lnTo>
                <a:lnTo>
                  <a:pt x="274" y="21"/>
                </a:lnTo>
                <a:lnTo>
                  <a:pt x="274" y="23"/>
                </a:lnTo>
                <a:lnTo>
                  <a:pt x="274" y="25"/>
                </a:lnTo>
                <a:lnTo>
                  <a:pt x="273" y="26"/>
                </a:lnTo>
                <a:lnTo>
                  <a:pt x="273" y="27"/>
                </a:lnTo>
                <a:lnTo>
                  <a:pt x="271" y="27"/>
                </a:lnTo>
                <a:lnTo>
                  <a:pt x="271" y="28"/>
                </a:lnTo>
                <a:lnTo>
                  <a:pt x="269" y="29"/>
                </a:lnTo>
                <a:lnTo>
                  <a:pt x="268" y="31"/>
                </a:lnTo>
                <a:lnTo>
                  <a:pt x="266" y="31"/>
                </a:lnTo>
                <a:lnTo>
                  <a:pt x="266" y="32"/>
                </a:lnTo>
                <a:lnTo>
                  <a:pt x="265" y="34"/>
                </a:lnTo>
                <a:lnTo>
                  <a:pt x="263" y="34"/>
                </a:lnTo>
                <a:lnTo>
                  <a:pt x="260" y="35"/>
                </a:lnTo>
                <a:lnTo>
                  <a:pt x="259" y="35"/>
                </a:lnTo>
                <a:lnTo>
                  <a:pt x="258" y="35"/>
                </a:lnTo>
                <a:lnTo>
                  <a:pt x="258" y="37"/>
                </a:lnTo>
                <a:lnTo>
                  <a:pt x="257" y="37"/>
                </a:lnTo>
                <a:lnTo>
                  <a:pt x="253" y="38"/>
                </a:lnTo>
                <a:lnTo>
                  <a:pt x="252" y="38"/>
                </a:lnTo>
                <a:lnTo>
                  <a:pt x="251" y="39"/>
                </a:lnTo>
                <a:lnTo>
                  <a:pt x="247" y="39"/>
                </a:lnTo>
                <a:lnTo>
                  <a:pt x="245" y="39"/>
                </a:lnTo>
                <a:lnTo>
                  <a:pt x="244" y="40"/>
                </a:lnTo>
                <a:lnTo>
                  <a:pt x="240" y="40"/>
                </a:lnTo>
                <a:lnTo>
                  <a:pt x="238" y="41"/>
                </a:lnTo>
                <a:lnTo>
                  <a:pt x="234" y="41"/>
                </a:lnTo>
                <a:lnTo>
                  <a:pt x="230" y="43"/>
                </a:lnTo>
                <a:lnTo>
                  <a:pt x="226" y="45"/>
                </a:lnTo>
                <a:lnTo>
                  <a:pt x="222" y="45"/>
                </a:lnTo>
                <a:lnTo>
                  <a:pt x="216" y="47"/>
                </a:lnTo>
                <a:lnTo>
                  <a:pt x="212" y="47"/>
                </a:lnTo>
                <a:lnTo>
                  <a:pt x="206" y="4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97" name="Freeform 1256"/>
          <p:cNvSpPr>
            <a:spLocks/>
          </p:cNvSpPr>
          <p:nvPr/>
        </p:nvSpPr>
        <p:spPr bwMode="auto">
          <a:xfrm>
            <a:off x="2384425" y="4954588"/>
            <a:ext cx="38100" cy="4762"/>
          </a:xfrm>
          <a:custGeom>
            <a:avLst/>
            <a:gdLst>
              <a:gd name="T0" fmla="*/ 2147483646 w 71"/>
              <a:gd name="T1" fmla="*/ 0 h 9"/>
              <a:gd name="T2" fmla="*/ 2147483646 w 71"/>
              <a:gd name="T3" fmla="*/ 2147483646 h 9"/>
              <a:gd name="T4" fmla="*/ 2147483646 w 71"/>
              <a:gd name="T5" fmla="*/ 2147483646 h 9"/>
              <a:gd name="T6" fmla="*/ 2147483646 w 71"/>
              <a:gd name="T7" fmla="*/ 2147483646 h 9"/>
              <a:gd name="T8" fmla="*/ 2147483646 w 71"/>
              <a:gd name="T9" fmla="*/ 2147483646 h 9"/>
              <a:gd name="T10" fmla="*/ 2147483646 w 71"/>
              <a:gd name="T11" fmla="*/ 2147483646 h 9"/>
              <a:gd name="T12" fmla="*/ 2147483646 w 71"/>
              <a:gd name="T13" fmla="*/ 2147483646 h 9"/>
              <a:gd name="T14" fmla="*/ 2147483646 w 71"/>
              <a:gd name="T15" fmla="*/ 2147483646 h 9"/>
              <a:gd name="T16" fmla="*/ 2147483646 w 71"/>
              <a:gd name="T17" fmla="*/ 2147483646 h 9"/>
              <a:gd name="T18" fmla="*/ 2147483646 w 71"/>
              <a:gd name="T19" fmla="*/ 2147483646 h 9"/>
              <a:gd name="T20" fmla="*/ 2147483646 w 71"/>
              <a:gd name="T21" fmla="*/ 2147483646 h 9"/>
              <a:gd name="T22" fmla="*/ 2147483646 w 71"/>
              <a:gd name="T23" fmla="*/ 2147483646 h 9"/>
              <a:gd name="T24" fmla="*/ 2147483646 w 71"/>
              <a:gd name="T25" fmla="*/ 2147483646 h 9"/>
              <a:gd name="T26" fmla="*/ 2147483646 w 71"/>
              <a:gd name="T27" fmla="*/ 2147483646 h 9"/>
              <a:gd name="T28" fmla="*/ 2147483646 w 71"/>
              <a:gd name="T29" fmla="*/ 2147483646 h 9"/>
              <a:gd name="T30" fmla="*/ 2147483646 w 71"/>
              <a:gd name="T31" fmla="*/ 2147483646 h 9"/>
              <a:gd name="T32" fmla="*/ 2147483646 w 71"/>
              <a:gd name="T33" fmla="*/ 2147483646 h 9"/>
              <a:gd name="T34" fmla="*/ 2147483646 w 71"/>
              <a:gd name="T35" fmla="*/ 2147483646 h 9"/>
              <a:gd name="T36" fmla="*/ 2147483646 w 71"/>
              <a:gd name="T37" fmla="*/ 2147483646 h 9"/>
              <a:gd name="T38" fmla="*/ 2147483646 w 71"/>
              <a:gd name="T39" fmla="*/ 2147483646 h 9"/>
              <a:gd name="T40" fmla="*/ 2147483646 w 71"/>
              <a:gd name="T41" fmla="*/ 2147483646 h 9"/>
              <a:gd name="T42" fmla="*/ 2147483646 w 71"/>
              <a:gd name="T43" fmla="*/ 2147483646 h 9"/>
              <a:gd name="T44" fmla="*/ 2147483646 w 71"/>
              <a:gd name="T45" fmla="*/ 2147483646 h 9"/>
              <a:gd name="T46" fmla="*/ 2147483646 w 71"/>
              <a:gd name="T47" fmla="*/ 2147483646 h 9"/>
              <a:gd name="T48" fmla="*/ 2147483646 w 71"/>
              <a:gd name="T49" fmla="*/ 2147483646 h 9"/>
              <a:gd name="T50" fmla="*/ 2147483646 w 71"/>
              <a:gd name="T51" fmla="*/ 2147483646 h 9"/>
              <a:gd name="T52" fmla="*/ 2147483646 w 71"/>
              <a:gd name="T53" fmla="*/ 2147483646 h 9"/>
              <a:gd name="T54" fmla="*/ 2147483646 w 71"/>
              <a:gd name="T55" fmla="*/ 2147483646 h 9"/>
              <a:gd name="T56" fmla="*/ 2147483646 w 71"/>
              <a:gd name="T57" fmla="*/ 2147483646 h 9"/>
              <a:gd name="T58" fmla="*/ 2147483646 w 71"/>
              <a:gd name="T59" fmla="*/ 2147483646 h 9"/>
              <a:gd name="T60" fmla="*/ 2147483646 w 71"/>
              <a:gd name="T61" fmla="*/ 2147483646 h 9"/>
              <a:gd name="T62" fmla="*/ 0 w 71"/>
              <a:gd name="T63" fmla="*/ 2147483646 h 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1" h="9">
                <a:moveTo>
                  <a:pt x="71" y="0"/>
                </a:moveTo>
                <a:lnTo>
                  <a:pt x="67" y="2"/>
                </a:lnTo>
                <a:lnTo>
                  <a:pt x="61" y="2"/>
                </a:lnTo>
                <a:lnTo>
                  <a:pt x="57" y="3"/>
                </a:lnTo>
                <a:lnTo>
                  <a:pt x="52" y="3"/>
                </a:lnTo>
                <a:lnTo>
                  <a:pt x="50" y="4"/>
                </a:lnTo>
                <a:lnTo>
                  <a:pt x="45" y="4"/>
                </a:lnTo>
                <a:lnTo>
                  <a:pt x="43" y="4"/>
                </a:lnTo>
                <a:lnTo>
                  <a:pt x="40" y="4"/>
                </a:lnTo>
                <a:lnTo>
                  <a:pt x="38" y="5"/>
                </a:lnTo>
                <a:lnTo>
                  <a:pt x="37" y="5"/>
                </a:lnTo>
                <a:lnTo>
                  <a:pt x="35" y="5"/>
                </a:lnTo>
                <a:lnTo>
                  <a:pt x="34" y="5"/>
                </a:lnTo>
                <a:lnTo>
                  <a:pt x="31" y="5"/>
                </a:lnTo>
                <a:lnTo>
                  <a:pt x="28" y="5"/>
                </a:lnTo>
                <a:lnTo>
                  <a:pt x="27" y="6"/>
                </a:lnTo>
                <a:lnTo>
                  <a:pt x="26" y="6"/>
                </a:lnTo>
                <a:lnTo>
                  <a:pt x="23" y="6"/>
                </a:lnTo>
                <a:lnTo>
                  <a:pt x="22" y="6"/>
                </a:lnTo>
                <a:lnTo>
                  <a:pt x="21" y="6"/>
                </a:lnTo>
                <a:lnTo>
                  <a:pt x="18" y="6"/>
                </a:lnTo>
                <a:lnTo>
                  <a:pt x="16" y="6"/>
                </a:lnTo>
                <a:lnTo>
                  <a:pt x="15" y="6"/>
                </a:lnTo>
                <a:lnTo>
                  <a:pt x="14" y="6"/>
                </a:lnTo>
                <a:lnTo>
                  <a:pt x="12" y="6"/>
                </a:lnTo>
                <a:lnTo>
                  <a:pt x="11" y="9"/>
                </a:lnTo>
                <a:lnTo>
                  <a:pt x="9" y="9"/>
                </a:lnTo>
                <a:lnTo>
                  <a:pt x="8" y="9"/>
                </a:lnTo>
                <a:lnTo>
                  <a:pt x="6" y="9"/>
                </a:lnTo>
                <a:lnTo>
                  <a:pt x="4" y="9"/>
                </a:lnTo>
                <a:lnTo>
                  <a:pt x="3" y="9"/>
                </a:lnTo>
                <a:lnTo>
                  <a:pt x="0" y="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98" name="Freeform 1257"/>
          <p:cNvSpPr>
            <a:spLocks/>
          </p:cNvSpPr>
          <p:nvPr/>
        </p:nvSpPr>
        <p:spPr bwMode="auto">
          <a:xfrm>
            <a:off x="2211388" y="4975225"/>
            <a:ext cx="47625" cy="28575"/>
          </a:xfrm>
          <a:custGeom>
            <a:avLst/>
            <a:gdLst>
              <a:gd name="T0" fmla="*/ 2147483646 w 90"/>
              <a:gd name="T1" fmla="*/ 2147483646 h 52"/>
              <a:gd name="T2" fmla="*/ 2147483646 w 90"/>
              <a:gd name="T3" fmla="*/ 0 h 52"/>
              <a:gd name="T4" fmla="*/ 0 w 90"/>
              <a:gd name="T5" fmla="*/ 2147483646 h 52"/>
              <a:gd name="T6" fmla="*/ 2147483646 w 90"/>
              <a:gd name="T7" fmla="*/ 2147483646 h 52"/>
              <a:gd name="T8" fmla="*/ 2147483646 w 90"/>
              <a:gd name="T9" fmla="*/ 2147483646 h 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0" h="52">
                <a:moveTo>
                  <a:pt x="90" y="1"/>
                </a:moveTo>
                <a:lnTo>
                  <a:pt x="62" y="0"/>
                </a:lnTo>
                <a:lnTo>
                  <a:pt x="0" y="51"/>
                </a:lnTo>
                <a:lnTo>
                  <a:pt x="29" y="52"/>
                </a:lnTo>
                <a:lnTo>
                  <a:pt x="90" y="1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99" name="Freeform 1258"/>
          <p:cNvSpPr>
            <a:spLocks/>
          </p:cNvSpPr>
          <p:nvPr/>
        </p:nvSpPr>
        <p:spPr bwMode="auto">
          <a:xfrm>
            <a:off x="2532063" y="4984750"/>
            <a:ext cx="1587" cy="7938"/>
          </a:xfrm>
          <a:custGeom>
            <a:avLst/>
            <a:gdLst>
              <a:gd name="T0" fmla="*/ 0 w 3"/>
              <a:gd name="T1" fmla="*/ 0 h 15"/>
              <a:gd name="T2" fmla="*/ 0 w 3"/>
              <a:gd name="T3" fmla="*/ 2147483646 h 15"/>
              <a:gd name="T4" fmla="*/ 2147483646 w 3"/>
              <a:gd name="T5" fmla="*/ 2147483646 h 15"/>
              <a:gd name="T6" fmla="*/ 2147483646 w 3"/>
              <a:gd name="T7" fmla="*/ 2147483646 h 15"/>
              <a:gd name="T8" fmla="*/ 2147483646 w 3"/>
              <a:gd name="T9" fmla="*/ 2147483646 h 15"/>
              <a:gd name="T10" fmla="*/ 2147483646 w 3"/>
              <a:gd name="T11" fmla="*/ 2147483646 h 15"/>
              <a:gd name="T12" fmla="*/ 2147483646 w 3"/>
              <a:gd name="T13" fmla="*/ 2147483646 h 15"/>
              <a:gd name="T14" fmla="*/ 2147483646 w 3"/>
              <a:gd name="T15" fmla="*/ 2147483646 h 15"/>
              <a:gd name="T16" fmla="*/ 2147483646 w 3"/>
              <a:gd name="T17" fmla="*/ 2147483646 h 15"/>
              <a:gd name="T18" fmla="*/ 2147483646 w 3"/>
              <a:gd name="T19" fmla="*/ 2147483646 h 15"/>
              <a:gd name="T20" fmla="*/ 2147483646 w 3"/>
              <a:gd name="T21" fmla="*/ 2147483646 h 1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" h="15">
                <a:moveTo>
                  <a:pt x="0" y="0"/>
                </a:moveTo>
                <a:lnTo>
                  <a:pt x="0" y="1"/>
                </a:lnTo>
                <a:lnTo>
                  <a:pt x="1" y="3"/>
                </a:lnTo>
                <a:lnTo>
                  <a:pt x="3" y="4"/>
                </a:lnTo>
                <a:lnTo>
                  <a:pt x="3" y="5"/>
                </a:lnTo>
                <a:lnTo>
                  <a:pt x="3" y="6"/>
                </a:lnTo>
                <a:lnTo>
                  <a:pt x="3" y="8"/>
                </a:lnTo>
                <a:lnTo>
                  <a:pt x="3" y="11"/>
                </a:lnTo>
                <a:lnTo>
                  <a:pt x="3" y="12"/>
                </a:lnTo>
                <a:lnTo>
                  <a:pt x="1" y="13"/>
                </a:lnTo>
                <a:lnTo>
                  <a:pt x="1" y="1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00" name="Freeform 1259"/>
          <p:cNvSpPr>
            <a:spLocks/>
          </p:cNvSpPr>
          <p:nvPr/>
        </p:nvSpPr>
        <p:spPr bwMode="auto">
          <a:xfrm>
            <a:off x="2763838" y="4975225"/>
            <a:ext cx="47625" cy="28575"/>
          </a:xfrm>
          <a:custGeom>
            <a:avLst/>
            <a:gdLst>
              <a:gd name="T0" fmla="*/ 0 w 91"/>
              <a:gd name="T1" fmla="*/ 2147483646 h 52"/>
              <a:gd name="T2" fmla="*/ 2147483646 w 91"/>
              <a:gd name="T3" fmla="*/ 2147483646 h 52"/>
              <a:gd name="T4" fmla="*/ 2147483646 w 91"/>
              <a:gd name="T5" fmla="*/ 2147483646 h 52"/>
              <a:gd name="T6" fmla="*/ 2147483646 w 91"/>
              <a:gd name="T7" fmla="*/ 0 h 52"/>
              <a:gd name="T8" fmla="*/ 0 w 91"/>
              <a:gd name="T9" fmla="*/ 2147483646 h 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" h="52">
                <a:moveTo>
                  <a:pt x="0" y="51"/>
                </a:moveTo>
                <a:lnTo>
                  <a:pt x="30" y="52"/>
                </a:lnTo>
                <a:lnTo>
                  <a:pt x="91" y="1"/>
                </a:lnTo>
                <a:lnTo>
                  <a:pt x="62" y="0"/>
                </a:lnTo>
                <a:lnTo>
                  <a:pt x="0" y="51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01" name="Freeform 1260"/>
          <p:cNvSpPr>
            <a:spLocks/>
          </p:cNvSpPr>
          <p:nvPr/>
        </p:nvSpPr>
        <p:spPr bwMode="auto">
          <a:xfrm>
            <a:off x="2946400" y="4983163"/>
            <a:ext cx="57150" cy="26987"/>
          </a:xfrm>
          <a:custGeom>
            <a:avLst/>
            <a:gdLst>
              <a:gd name="T0" fmla="*/ 0 w 108"/>
              <a:gd name="T1" fmla="*/ 2147483646 h 51"/>
              <a:gd name="T2" fmla="*/ 2147483646 w 108"/>
              <a:gd name="T3" fmla="*/ 2147483646 h 51"/>
              <a:gd name="T4" fmla="*/ 2147483646 w 108"/>
              <a:gd name="T5" fmla="*/ 2147483646 h 51"/>
              <a:gd name="T6" fmla="*/ 2147483646 w 108"/>
              <a:gd name="T7" fmla="*/ 0 h 51"/>
              <a:gd name="T8" fmla="*/ 0 w 108"/>
              <a:gd name="T9" fmla="*/ 214748364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8" h="51">
                <a:moveTo>
                  <a:pt x="0" y="47"/>
                </a:moveTo>
                <a:lnTo>
                  <a:pt x="76" y="51"/>
                </a:lnTo>
                <a:lnTo>
                  <a:pt x="108" y="3"/>
                </a:lnTo>
                <a:lnTo>
                  <a:pt x="34" y="0"/>
                </a:lnTo>
                <a:lnTo>
                  <a:pt x="0" y="47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02" name="Freeform 1261"/>
          <p:cNvSpPr>
            <a:spLocks/>
          </p:cNvSpPr>
          <p:nvPr/>
        </p:nvSpPr>
        <p:spPr bwMode="auto">
          <a:xfrm>
            <a:off x="3035300" y="4975225"/>
            <a:ext cx="50800" cy="17463"/>
          </a:xfrm>
          <a:custGeom>
            <a:avLst/>
            <a:gdLst>
              <a:gd name="T0" fmla="*/ 0 w 96"/>
              <a:gd name="T1" fmla="*/ 2147483646 h 32"/>
              <a:gd name="T2" fmla="*/ 2147483646 w 96"/>
              <a:gd name="T3" fmla="*/ 2147483646 h 32"/>
              <a:gd name="T4" fmla="*/ 2147483646 w 96"/>
              <a:gd name="T5" fmla="*/ 2147483646 h 32"/>
              <a:gd name="T6" fmla="*/ 2147483646 w 96"/>
              <a:gd name="T7" fmla="*/ 2147483646 h 32"/>
              <a:gd name="T8" fmla="*/ 2147483646 w 96"/>
              <a:gd name="T9" fmla="*/ 2147483646 h 32"/>
              <a:gd name="T10" fmla="*/ 2147483646 w 96"/>
              <a:gd name="T11" fmla="*/ 2147483646 h 32"/>
              <a:gd name="T12" fmla="*/ 2147483646 w 96"/>
              <a:gd name="T13" fmla="*/ 2147483646 h 32"/>
              <a:gd name="T14" fmla="*/ 2147483646 w 96"/>
              <a:gd name="T15" fmla="*/ 2147483646 h 32"/>
              <a:gd name="T16" fmla="*/ 2147483646 w 96"/>
              <a:gd name="T17" fmla="*/ 2147483646 h 32"/>
              <a:gd name="T18" fmla="*/ 2147483646 w 96"/>
              <a:gd name="T19" fmla="*/ 2147483646 h 32"/>
              <a:gd name="T20" fmla="*/ 2147483646 w 96"/>
              <a:gd name="T21" fmla="*/ 0 h 32"/>
              <a:gd name="T22" fmla="*/ 2147483646 w 96"/>
              <a:gd name="T23" fmla="*/ 0 h 32"/>
              <a:gd name="T24" fmla="*/ 2147483646 w 96"/>
              <a:gd name="T25" fmla="*/ 0 h 32"/>
              <a:gd name="T26" fmla="*/ 2147483646 w 96"/>
              <a:gd name="T27" fmla="*/ 0 h 32"/>
              <a:gd name="T28" fmla="*/ 2147483646 w 96"/>
              <a:gd name="T29" fmla="*/ 0 h 32"/>
              <a:gd name="T30" fmla="*/ 2147483646 w 96"/>
              <a:gd name="T31" fmla="*/ 0 h 32"/>
              <a:gd name="T32" fmla="*/ 2147483646 w 96"/>
              <a:gd name="T33" fmla="*/ 2147483646 h 32"/>
              <a:gd name="T34" fmla="*/ 2147483646 w 96"/>
              <a:gd name="T35" fmla="*/ 2147483646 h 32"/>
              <a:gd name="T36" fmla="*/ 2147483646 w 96"/>
              <a:gd name="T37" fmla="*/ 2147483646 h 32"/>
              <a:gd name="T38" fmla="*/ 2147483646 w 96"/>
              <a:gd name="T39" fmla="*/ 2147483646 h 32"/>
              <a:gd name="T40" fmla="*/ 2147483646 w 96"/>
              <a:gd name="T41" fmla="*/ 2147483646 h 32"/>
              <a:gd name="T42" fmla="*/ 2147483646 w 96"/>
              <a:gd name="T43" fmla="*/ 2147483646 h 32"/>
              <a:gd name="T44" fmla="*/ 2147483646 w 96"/>
              <a:gd name="T45" fmla="*/ 2147483646 h 32"/>
              <a:gd name="T46" fmla="*/ 2147483646 w 96"/>
              <a:gd name="T47" fmla="*/ 2147483646 h 32"/>
              <a:gd name="T48" fmla="*/ 2147483646 w 96"/>
              <a:gd name="T49" fmla="*/ 2147483646 h 32"/>
              <a:gd name="T50" fmla="*/ 2147483646 w 96"/>
              <a:gd name="T51" fmla="*/ 2147483646 h 32"/>
              <a:gd name="T52" fmla="*/ 2147483646 w 96"/>
              <a:gd name="T53" fmla="*/ 2147483646 h 32"/>
              <a:gd name="T54" fmla="*/ 2147483646 w 96"/>
              <a:gd name="T55" fmla="*/ 2147483646 h 32"/>
              <a:gd name="T56" fmla="*/ 2147483646 w 96"/>
              <a:gd name="T57" fmla="*/ 2147483646 h 32"/>
              <a:gd name="T58" fmla="*/ 2147483646 w 96"/>
              <a:gd name="T59" fmla="*/ 2147483646 h 32"/>
              <a:gd name="T60" fmla="*/ 2147483646 w 96"/>
              <a:gd name="T61" fmla="*/ 2147483646 h 32"/>
              <a:gd name="T62" fmla="*/ 2147483646 w 96"/>
              <a:gd name="T63" fmla="*/ 2147483646 h 32"/>
              <a:gd name="T64" fmla="*/ 2147483646 w 96"/>
              <a:gd name="T65" fmla="*/ 2147483646 h 32"/>
              <a:gd name="T66" fmla="*/ 2147483646 w 96"/>
              <a:gd name="T67" fmla="*/ 2147483646 h 32"/>
              <a:gd name="T68" fmla="*/ 2147483646 w 96"/>
              <a:gd name="T69" fmla="*/ 2147483646 h 32"/>
              <a:gd name="T70" fmla="*/ 2147483646 w 96"/>
              <a:gd name="T71" fmla="*/ 2147483646 h 32"/>
              <a:gd name="T72" fmla="*/ 2147483646 w 96"/>
              <a:gd name="T73" fmla="*/ 2147483646 h 32"/>
              <a:gd name="T74" fmla="*/ 2147483646 w 96"/>
              <a:gd name="T75" fmla="*/ 2147483646 h 32"/>
              <a:gd name="T76" fmla="*/ 2147483646 w 96"/>
              <a:gd name="T77" fmla="*/ 2147483646 h 32"/>
              <a:gd name="T78" fmla="*/ 2147483646 w 96"/>
              <a:gd name="T79" fmla="*/ 2147483646 h 32"/>
              <a:gd name="T80" fmla="*/ 2147483646 w 96"/>
              <a:gd name="T81" fmla="*/ 2147483646 h 32"/>
              <a:gd name="T82" fmla="*/ 2147483646 w 96"/>
              <a:gd name="T83" fmla="*/ 2147483646 h 32"/>
              <a:gd name="T84" fmla="*/ 2147483646 w 96"/>
              <a:gd name="T85" fmla="*/ 2147483646 h 32"/>
              <a:gd name="T86" fmla="*/ 2147483646 w 96"/>
              <a:gd name="T87" fmla="*/ 2147483646 h 3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6" h="32">
                <a:moveTo>
                  <a:pt x="0" y="7"/>
                </a:moveTo>
                <a:lnTo>
                  <a:pt x="3" y="5"/>
                </a:lnTo>
                <a:lnTo>
                  <a:pt x="5" y="5"/>
                </a:lnTo>
                <a:lnTo>
                  <a:pt x="9" y="4"/>
                </a:lnTo>
                <a:lnTo>
                  <a:pt x="10" y="2"/>
                </a:lnTo>
                <a:lnTo>
                  <a:pt x="13" y="2"/>
                </a:lnTo>
                <a:lnTo>
                  <a:pt x="17" y="1"/>
                </a:lnTo>
                <a:lnTo>
                  <a:pt x="19" y="1"/>
                </a:lnTo>
                <a:lnTo>
                  <a:pt x="22" y="1"/>
                </a:lnTo>
                <a:lnTo>
                  <a:pt x="27" y="1"/>
                </a:lnTo>
                <a:lnTo>
                  <a:pt x="29" y="0"/>
                </a:lnTo>
                <a:lnTo>
                  <a:pt x="33" y="0"/>
                </a:lnTo>
                <a:lnTo>
                  <a:pt x="34" y="0"/>
                </a:lnTo>
                <a:lnTo>
                  <a:pt x="36" y="0"/>
                </a:lnTo>
                <a:lnTo>
                  <a:pt x="41" y="0"/>
                </a:lnTo>
                <a:lnTo>
                  <a:pt x="43" y="0"/>
                </a:lnTo>
                <a:lnTo>
                  <a:pt x="47" y="1"/>
                </a:lnTo>
                <a:lnTo>
                  <a:pt x="50" y="1"/>
                </a:lnTo>
                <a:lnTo>
                  <a:pt x="54" y="1"/>
                </a:lnTo>
                <a:lnTo>
                  <a:pt x="57" y="1"/>
                </a:lnTo>
                <a:lnTo>
                  <a:pt x="59" y="2"/>
                </a:lnTo>
                <a:lnTo>
                  <a:pt x="63" y="2"/>
                </a:lnTo>
                <a:lnTo>
                  <a:pt x="66" y="4"/>
                </a:lnTo>
                <a:lnTo>
                  <a:pt x="70" y="5"/>
                </a:lnTo>
                <a:lnTo>
                  <a:pt x="72" y="5"/>
                </a:lnTo>
                <a:lnTo>
                  <a:pt x="74" y="7"/>
                </a:lnTo>
                <a:lnTo>
                  <a:pt x="78" y="8"/>
                </a:lnTo>
                <a:lnTo>
                  <a:pt x="81" y="10"/>
                </a:lnTo>
                <a:lnTo>
                  <a:pt x="83" y="11"/>
                </a:lnTo>
                <a:lnTo>
                  <a:pt x="86" y="11"/>
                </a:lnTo>
                <a:lnTo>
                  <a:pt x="87" y="13"/>
                </a:lnTo>
                <a:lnTo>
                  <a:pt x="88" y="14"/>
                </a:lnTo>
                <a:lnTo>
                  <a:pt x="90" y="16"/>
                </a:lnTo>
                <a:lnTo>
                  <a:pt x="93" y="17"/>
                </a:lnTo>
                <a:lnTo>
                  <a:pt x="94" y="18"/>
                </a:lnTo>
                <a:lnTo>
                  <a:pt x="95" y="20"/>
                </a:lnTo>
                <a:lnTo>
                  <a:pt x="95" y="21"/>
                </a:lnTo>
                <a:lnTo>
                  <a:pt x="96" y="22"/>
                </a:lnTo>
                <a:lnTo>
                  <a:pt x="96" y="23"/>
                </a:lnTo>
                <a:lnTo>
                  <a:pt x="96" y="25"/>
                </a:lnTo>
                <a:lnTo>
                  <a:pt x="96" y="28"/>
                </a:lnTo>
                <a:lnTo>
                  <a:pt x="96" y="29"/>
                </a:lnTo>
                <a:lnTo>
                  <a:pt x="95" y="30"/>
                </a:lnTo>
                <a:lnTo>
                  <a:pt x="95" y="3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03" name="Freeform 1262"/>
          <p:cNvSpPr>
            <a:spLocks/>
          </p:cNvSpPr>
          <p:nvPr/>
        </p:nvSpPr>
        <p:spPr bwMode="auto">
          <a:xfrm>
            <a:off x="1949450" y="2519363"/>
            <a:ext cx="3175" cy="3175"/>
          </a:xfrm>
          <a:custGeom>
            <a:avLst/>
            <a:gdLst>
              <a:gd name="T0" fmla="*/ 2147483646 w 6"/>
              <a:gd name="T1" fmla="*/ 2147483646 h 6"/>
              <a:gd name="T2" fmla="*/ 2147483646 w 6"/>
              <a:gd name="T3" fmla="*/ 2147483646 h 6"/>
              <a:gd name="T4" fmla="*/ 2147483646 w 6"/>
              <a:gd name="T5" fmla="*/ 2147483646 h 6"/>
              <a:gd name="T6" fmla="*/ 2147483646 w 6"/>
              <a:gd name="T7" fmla="*/ 2147483646 h 6"/>
              <a:gd name="T8" fmla="*/ 2147483646 w 6"/>
              <a:gd name="T9" fmla="*/ 2147483646 h 6"/>
              <a:gd name="T10" fmla="*/ 2147483646 w 6"/>
              <a:gd name="T11" fmla="*/ 2147483646 h 6"/>
              <a:gd name="T12" fmla="*/ 2147483646 w 6"/>
              <a:gd name="T13" fmla="*/ 0 h 6"/>
              <a:gd name="T14" fmla="*/ 2147483646 w 6"/>
              <a:gd name="T15" fmla="*/ 2147483646 h 6"/>
              <a:gd name="T16" fmla="*/ 0 w 6"/>
              <a:gd name="T17" fmla="*/ 2147483646 h 6"/>
              <a:gd name="T18" fmla="*/ 2147483646 w 6"/>
              <a:gd name="T19" fmla="*/ 2147483646 h 6"/>
              <a:gd name="T20" fmla="*/ 2147483646 w 6"/>
              <a:gd name="T21" fmla="*/ 2147483646 h 6"/>
              <a:gd name="T22" fmla="*/ 2147483646 w 6"/>
              <a:gd name="T23" fmla="*/ 2147483646 h 6"/>
              <a:gd name="T24" fmla="*/ 2147483646 w 6"/>
              <a:gd name="T25" fmla="*/ 2147483646 h 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" h="6">
                <a:moveTo>
                  <a:pt x="5" y="6"/>
                </a:moveTo>
                <a:lnTo>
                  <a:pt x="6" y="5"/>
                </a:lnTo>
                <a:lnTo>
                  <a:pt x="6" y="4"/>
                </a:lnTo>
                <a:lnTo>
                  <a:pt x="6" y="3"/>
                </a:lnTo>
                <a:lnTo>
                  <a:pt x="6" y="1"/>
                </a:lnTo>
                <a:lnTo>
                  <a:pt x="5" y="1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1" y="4"/>
                </a:lnTo>
                <a:lnTo>
                  <a:pt x="1" y="5"/>
                </a:lnTo>
                <a:lnTo>
                  <a:pt x="2" y="6"/>
                </a:lnTo>
                <a:lnTo>
                  <a:pt x="5" y="6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04" name="Line 1263"/>
          <p:cNvSpPr>
            <a:spLocks noChangeShapeType="1"/>
          </p:cNvSpPr>
          <p:nvPr/>
        </p:nvSpPr>
        <p:spPr bwMode="auto">
          <a:xfrm flipH="1">
            <a:off x="1743075" y="2587625"/>
            <a:ext cx="33338" cy="381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05" name="Freeform 1264"/>
          <p:cNvSpPr>
            <a:spLocks/>
          </p:cNvSpPr>
          <p:nvPr/>
        </p:nvSpPr>
        <p:spPr bwMode="auto">
          <a:xfrm>
            <a:off x="1741488" y="2633663"/>
            <a:ext cx="3175" cy="3175"/>
          </a:xfrm>
          <a:custGeom>
            <a:avLst/>
            <a:gdLst>
              <a:gd name="T0" fmla="*/ 2147483646 w 6"/>
              <a:gd name="T1" fmla="*/ 0 h 6"/>
              <a:gd name="T2" fmla="*/ 0 w 6"/>
              <a:gd name="T3" fmla="*/ 2147483646 h 6"/>
              <a:gd name="T4" fmla="*/ 0 w 6"/>
              <a:gd name="T5" fmla="*/ 2147483646 h 6"/>
              <a:gd name="T6" fmla="*/ 0 w 6"/>
              <a:gd name="T7" fmla="*/ 2147483646 h 6"/>
              <a:gd name="T8" fmla="*/ 2147483646 w 6"/>
              <a:gd name="T9" fmla="*/ 2147483646 h 6"/>
              <a:gd name="T10" fmla="*/ 2147483646 w 6"/>
              <a:gd name="T11" fmla="*/ 2147483646 h 6"/>
              <a:gd name="T12" fmla="*/ 2147483646 w 6"/>
              <a:gd name="T13" fmla="*/ 2147483646 h 6"/>
              <a:gd name="T14" fmla="*/ 2147483646 w 6"/>
              <a:gd name="T15" fmla="*/ 2147483646 h 6"/>
              <a:gd name="T16" fmla="*/ 2147483646 w 6"/>
              <a:gd name="T17" fmla="*/ 2147483646 h 6"/>
              <a:gd name="T18" fmla="*/ 2147483646 w 6"/>
              <a:gd name="T19" fmla="*/ 2147483646 h 6"/>
              <a:gd name="T20" fmla="*/ 2147483646 w 6"/>
              <a:gd name="T21" fmla="*/ 2147483646 h 6"/>
              <a:gd name="T22" fmla="*/ 2147483646 w 6"/>
              <a:gd name="T23" fmla="*/ 0 h 6"/>
              <a:gd name="T24" fmla="*/ 2147483646 w 6"/>
              <a:gd name="T25" fmla="*/ 0 h 6"/>
              <a:gd name="T26" fmla="*/ 2147483646 w 6"/>
              <a:gd name="T27" fmla="*/ 0 h 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6" h="6">
                <a:moveTo>
                  <a:pt x="1" y="0"/>
                </a:move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  <a:lnTo>
                  <a:pt x="1" y="5"/>
                </a:lnTo>
                <a:lnTo>
                  <a:pt x="3" y="6"/>
                </a:lnTo>
                <a:lnTo>
                  <a:pt x="5" y="6"/>
                </a:lnTo>
                <a:lnTo>
                  <a:pt x="5" y="5"/>
                </a:lnTo>
                <a:lnTo>
                  <a:pt x="6" y="4"/>
                </a:lnTo>
                <a:lnTo>
                  <a:pt x="6" y="2"/>
                </a:lnTo>
                <a:lnTo>
                  <a:pt x="5" y="1"/>
                </a:lnTo>
                <a:lnTo>
                  <a:pt x="5" y="0"/>
                </a:lnTo>
                <a:lnTo>
                  <a:pt x="3" y="0"/>
                </a:lnTo>
                <a:lnTo>
                  <a:pt x="1" y="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06" name="Freeform 1265"/>
          <p:cNvSpPr>
            <a:spLocks/>
          </p:cNvSpPr>
          <p:nvPr/>
        </p:nvSpPr>
        <p:spPr bwMode="auto">
          <a:xfrm>
            <a:off x="1722438" y="2633663"/>
            <a:ext cx="3175" cy="3175"/>
          </a:xfrm>
          <a:custGeom>
            <a:avLst/>
            <a:gdLst>
              <a:gd name="T0" fmla="*/ 2147483646 w 6"/>
              <a:gd name="T1" fmla="*/ 0 h 7"/>
              <a:gd name="T2" fmla="*/ 2147483646 w 6"/>
              <a:gd name="T3" fmla="*/ 2147483646 h 7"/>
              <a:gd name="T4" fmla="*/ 0 w 6"/>
              <a:gd name="T5" fmla="*/ 2147483646 h 7"/>
              <a:gd name="T6" fmla="*/ 0 w 6"/>
              <a:gd name="T7" fmla="*/ 2147483646 h 7"/>
              <a:gd name="T8" fmla="*/ 0 w 6"/>
              <a:gd name="T9" fmla="*/ 2147483646 h 7"/>
              <a:gd name="T10" fmla="*/ 2147483646 w 6"/>
              <a:gd name="T11" fmla="*/ 2147483646 h 7"/>
              <a:gd name="T12" fmla="*/ 2147483646 w 6"/>
              <a:gd name="T13" fmla="*/ 2147483646 h 7"/>
              <a:gd name="T14" fmla="*/ 2147483646 w 6"/>
              <a:gd name="T15" fmla="*/ 2147483646 h 7"/>
              <a:gd name="T16" fmla="*/ 2147483646 w 6"/>
              <a:gd name="T17" fmla="*/ 2147483646 h 7"/>
              <a:gd name="T18" fmla="*/ 2147483646 w 6"/>
              <a:gd name="T19" fmla="*/ 2147483646 h 7"/>
              <a:gd name="T20" fmla="*/ 2147483646 w 6"/>
              <a:gd name="T21" fmla="*/ 2147483646 h 7"/>
              <a:gd name="T22" fmla="*/ 2147483646 w 6"/>
              <a:gd name="T23" fmla="*/ 2147483646 h 7"/>
              <a:gd name="T24" fmla="*/ 2147483646 w 6"/>
              <a:gd name="T25" fmla="*/ 2147483646 h 7"/>
              <a:gd name="T26" fmla="*/ 2147483646 w 6"/>
              <a:gd name="T27" fmla="*/ 0 h 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6" h="7">
                <a:moveTo>
                  <a:pt x="2" y="0"/>
                </a:moveTo>
                <a:lnTo>
                  <a:pt x="1" y="2"/>
                </a:lnTo>
                <a:lnTo>
                  <a:pt x="0" y="2"/>
                </a:lnTo>
                <a:lnTo>
                  <a:pt x="0" y="3"/>
                </a:lnTo>
                <a:lnTo>
                  <a:pt x="0" y="4"/>
                </a:lnTo>
                <a:lnTo>
                  <a:pt x="1" y="6"/>
                </a:lnTo>
                <a:lnTo>
                  <a:pt x="2" y="7"/>
                </a:lnTo>
                <a:lnTo>
                  <a:pt x="5" y="7"/>
                </a:lnTo>
                <a:lnTo>
                  <a:pt x="6" y="6"/>
                </a:lnTo>
                <a:lnTo>
                  <a:pt x="6" y="4"/>
                </a:lnTo>
                <a:lnTo>
                  <a:pt x="6" y="3"/>
                </a:lnTo>
                <a:lnTo>
                  <a:pt x="6" y="2"/>
                </a:lnTo>
                <a:lnTo>
                  <a:pt x="5" y="2"/>
                </a:lnTo>
                <a:lnTo>
                  <a:pt x="2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07" name="Freeform 1266"/>
          <p:cNvSpPr>
            <a:spLocks/>
          </p:cNvSpPr>
          <p:nvPr/>
        </p:nvSpPr>
        <p:spPr bwMode="auto">
          <a:xfrm>
            <a:off x="1700213" y="2632075"/>
            <a:ext cx="3175" cy="3175"/>
          </a:xfrm>
          <a:custGeom>
            <a:avLst/>
            <a:gdLst>
              <a:gd name="T0" fmla="*/ 2147483646 w 6"/>
              <a:gd name="T1" fmla="*/ 2147483646 h 7"/>
              <a:gd name="T2" fmla="*/ 2147483646 w 6"/>
              <a:gd name="T3" fmla="*/ 2147483646 h 7"/>
              <a:gd name="T4" fmla="*/ 2147483646 w 6"/>
              <a:gd name="T5" fmla="*/ 2147483646 h 7"/>
              <a:gd name="T6" fmla="*/ 2147483646 w 6"/>
              <a:gd name="T7" fmla="*/ 2147483646 h 7"/>
              <a:gd name="T8" fmla="*/ 2147483646 w 6"/>
              <a:gd name="T9" fmla="*/ 0 h 7"/>
              <a:gd name="T10" fmla="*/ 2147483646 w 6"/>
              <a:gd name="T11" fmla="*/ 0 h 7"/>
              <a:gd name="T12" fmla="*/ 0 w 6"/>
              <a:gd name="T13" fmla="*/ 2147483646 h 7"/>
              <a:gd name="T14" fmla="*/ 0 w 6"/>
              <a:gd name="T15" fmla="*/ 2147483646 h 7"/>
              <a:gd name="T16" fmla="*/ 0 w 6"/>
              <a:gd name="T17" fmla="*/ 2147483646 h 7"/>
              <a:gd name="T18" fmla="*/ 0 w 6"/>
              <a:gd name="T19" fmla="*/ 2147483646 h 7"/>
              <a:gd name="T20" fmla="*/ 2147483646 w 6"/>
              <a:gd name="T21" fmla="*/ 2147483646 h 7"/>
              <a:gd name="T22" fmla="*/ 2147483646 w 6"/>
              <a:gd name="T23" fmla="*/ 2147483646 h 7"/>
              <a:gd name="T24" fmla="*/ 2147483646 w 6"/>
              <a:gd name="T25" fmla="*/ 2147483646 h 7"/>
              <a:gd name="T26" fmla="*/ 2147483646 w 6"/>
              <a:gd name="T27" fmla="*/ 2147483646 h 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6" h="7">
                <a:moveTo>
                  <a:pt x="6" y="5"/>
                </a:moveTo>
                <a:lnTo>
                  <a:pt x="5" y="3"/>
                </a:lnTo>
                <a:lnTo>
                  <a:pt x="5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0" y="3"/>
                </a:lnTo>
                <a:lnTo>
                  <a:pt x="0" y="5"/>
                </a:lnTo>
                <a:lnTo>
                  <a:pt x="0" y="6"/>
                </a:lnTo>
                <a:lnTo>
                  <a:pt x="2" y="7"/>
                </a:lnTo>
                <a:lnTo>
                  <a:pt x="4" y="7"/>
                </a:lnTo>
                <a:lnTo>
                  <a:pt x="5" y="6"/>
                </a:lnTo>
                <a:lnTo>
                  <a:pt x="6" y="5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08" name="Freeform 1267"/>
          <p:cNvSpPr>
            <a:spLocks/>
          </p:cNvSpPr>
          <p:nvPr/>
        </p:nvSpPr>
        <p:spPr bwMode="auto">
          <a:xfrm>
            <a:off x="1681163" y="2630488"/>
            <a:ext cx="3175" cy="3175"/>
          </a:xfrm>
          <a:custGeom>
            <a:avLst/>
            <a:gdLst>
              <a:gd name="T0" fmla="*/ 2147483646 w 6"/>
              <a:gd name="T1" fmla="*/ 2147483646 h 6"/>
              <a:gd name="T2" fmla="*/ 2147483646 w 6"/>
              <a:gd name="T3" fmla="*/ 2147483646 h 6"/>
              <a:gd name="T4" fmla="*/ 2147483646 w 6"/>
              <a:gd name="T5" fmla="*/ 2147483646 h 6"/>
              <a:gd name="T6" fmla="*/ 2147483646 w 6"/>
              <a:gd name="T7" fmla="*/ 2147483646 h 6"/>
              <a:gd name="T8" fmla="*/ 2147483646 w 6"/>
              <a:gd name="T9" fmla="*/ 0 h 6"/>
              <a:gd name="T10" fmla="*/ 2147483646 w 6"/>
              <a:gd name="T11" fmla="*/ 0 h 6"/>
              <a:gd name="T12" fmla="*/ 2147483646 w 6"/>
              <a:gd name="T13" fmla="*/ 0 h 6"/>
              <a:gd name="T14" fmla="*/ 0 w 6"/>
              <a:gd name="T15" fmla="*/ 0 h 6"/>
              <a:gd name="T16" fmla="*/ 0 w 6"/>
              <a:gd name="T17" fmla="*/ 2147483646 h 6"/>
              <a:gd name="T18" fmla="*/ 0 w 6"/>
              <a:gd name="T19" fmla="*/ 2147483646 h 6"/>
              <a:gd name="T20" fmla="*/ 0 w 6"/>
              <a:gd name="T21" fmla="*/ 2147483646 h 6"/>
              <a:gd name="T22" fmla="*/ 0 w 6"/>
              <a:gd name="T23" fmla="*/ 2147483646 h 6"/>
              <a:gd name="T24" fmla="*/ 2147483646 w 6"/>
              <a:gd name="T25" fmla="*/ 2147483646 h 6"/>
              <a:gd name="T26" fmla="*/ 2147483646 w 6"/>
              <a:gd name="T27" fmla="*/ 2147483646 h 6"/>
              <a:gd name="T28" fmla="*/ 2147483646 w 6"/>
              <a:gd name="T29" fmla="*/ 2147483646 h 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6" h="6">
                <a:moveTo>
                  <a:pt x="4" y="6"/>
                </a:moveTo>
                <a:lnTo>
                  <a:pt x="6" y="4"/>
                </a:lnTo>
                <a:lnTo>
                  <a:pt x="6" y="3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3"/>
                </a:lnTo>
                <a:lnTo>
                  <a:pt x="0" y="4"/>
                </a:lnTo>
                <a:lnTo>
                  <a:pt x="0" y="6"/>
                </a:lnTo>
                <a:lnTo>
                  <a:pt x="1" y="6"/>
                </a:lnTo>
                <a:lnTo>
                  <a:pt x="3" y="6"/>
                </a:lnTo>
                <a:lnTo>
                  <a:pt x="4" y="6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09" name="Freeform 1268"/>
          <p:cNvSpPr>
            <a:spLocks/>
          </p:cNvSpPr>
          <p:nvPr/>
        </p:nvSpPr>
        <p:spPr bwMode="auto">
          <a:xfrm>
            <a:off x="1660525" y="2630488"/>
            <a:ext cx="3175" cy="1587"/>
          </a:xfrm>
          <a:custGeom>
            <a:avLst/>
            <a:gdLst>
              <a:gd name="T0" fmla="*/ 2147483646 w 5"/>
              <a:gd name="T1" fmla="*/ 2147483646 h 5"/>
              <a:gd name="T2" fmla="*/ 2147483646 w 5"/>
              <a:gd name="T3" fmla="*/ 2147483646 h 5"/>
              <a:gd name="T4" fmla="*/ 2147483646 w 5"/>
              <a:gd name="T5" fmla="*/ 2147483646 h 5"/>
              <a:gd name="T6" fmla="*/ 2147483646 w 5"/>
              <a:gd name="T7" fmla="*/ 2147483646 h 5"/>
              <a:gd name="T8" fmla="*/ 2147483646 w 5"/>
              <a:gd name="T9" fmla="*/ 0 h 5"/>
              <a:gd name="T10" fmla="*/ 2147483646 w 5"/>
              <a:gd name="T11" fmla="*/ 0 h 5"/>
              <a:gd name="T12" fmla="*/ 0 w 5"/>
              <a:gd name="T13" fmla="*/ 0 h 5"/>
              <a:gd name="T14" fmla="*/ 0 w 5"/>
              <a:gd name="T15" fmla="*/ 2147483646 h 5"/>
              <a:gd name="T16" fmla="*/ 0 w 5"/>
              <a:gd name="T17" fmla="*/ 2147483646 h 5"/>
              <a:gd name="T18" fmla="*/ 0 w 5"/>
              <a:gd name="T19" fmla="*/ 2147483646 h 5"/>
              <a:gd name="T20" fmla="*/ 0 w 5"/>
              <a:gd name="T21" fmla="*/ 2147483646 h 5"/>
              <a:gd name="T22" fmla="*/ 2147483646 w 5"/>
              <a:gd name="T23" fmla="*/ 2147483646 h 5"/>
              <a:gd name="T24" fmla="*/ 2147483646 w 5"/>
              <a:gd name="T25" fmla="*/ 2147483646 h 5"/>
              <a:gd name="T26" fmla="*/ 2147483646 w 5"/>
              <a:gd name="T27" fmla="*/ 2147483646 h 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5" h="5">
                <a:moveTo>
                  <a:pt x="5" y="5"/>
                </a:moveTo>
                <a:lnTo>
                  <a:pt x="5" y="3"/>
                </a:lnTo>
                <a:lnTo>
                  <a:pt x="5" y="2"/>
                </a:lnTo>
                <a:lnTo>
                  <a:pt x="5" y="1"/>
                </a:lnTo>
                <a:lnTo>
                  <a:pt x="4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5"/>
                </a:lnTo>
                <a:lnTo>
                  <a:pt x="1" y="5"/>
                </a:lnTo>
                <a:lnTo>
                  <a:pt x="4" y="5"/>
                </a:lnTo>
                <a:lnTo>
                  <a:pt x="5" y="5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10" name="Freeform 1269"/>
          <p:cNvSpPr>
            <a:spLocks/>
          </p:cNvSpPr>
          <p:nvPr/>
        </p:nvSpPr>
        <p:spPr bwMode="auto">
          <a:xfrm>
            <a:off x="1644650" y="2628900"/>
            <a:ext cx="3175" cy="3175"/>
          </a:xfrm>
          <a:custGeom>
            <a:avLst/>
            <a:gdLst>
              <a:gd name="T0" fmla="*/ 2147483646 w 6"/>
              <a:gd name="T1" fmla="*/ 2147483646 h 6"/>
              <a:gd name="T2" fmla="*/ 2147483646 w 6"/>
              <a:gd name="T3" fmla="*/ 2147483646 h 6"/>
              <a:gd name="T4" fmla="*/ 2147483646 w 6"/>
              <a:gd name="T5" fmla="*/ 2147483646 h 6"/>
              <a:gd name="T6" fmla="*/ 2147483646 w 6"/>
              <a:gd name="T7" fmla="*/ 2147483646 h 6"/>
              <a:gd name="T8" fmla="*/ 2147483646 w 6"/>
              <a:gd name="T9" fmla="*/ 2147483646 h 6"/>
              <a:gd name="T10" fmla="*/ 2147483646 w 6"/>
              <a:gd name="T11" fmla="*/ 2147483646 h 6"/>
              <a:gd name="T12" fmla="*/ 2147483646 w 6"/>
              <a:gd name="T13" fmla="*/ 0 h 6"/>
              <a:gd name="T14" fmla="*/ 2147483646 w 6"/>
              <a:gd name="T15" fmla="*/ 2147483646 h 6"/>
              <a:gd name="T16" fmla="*/ 0 w 6"/>
              <a:gd name="T17" fmla="*/ 2147483646 h 6"/>
              <a:gd name="T18" fmla="*/ 2147483646 w 6"/>
              <a:gd name="T19" fmla="*/ 2147483646 h 6"/>
              <a:gd name="T20" fmla="*/ 2147483646 w 6"/>
              <a:gd name="T21" fmla="*/ 2147483646 h 6"/>
              <a:gd name="T22" fmla="*/ 2147483646 w 6"/>
              <a:gd name="T23" fmla="*/ 2147483646 h 6"/>
              <a:gd name="T24" fmla="*/ 2147483646 w 6"/>
              <a:gd name="T25" fmla="*/ 2147483646 h 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" h="6">
                <a:moveTo>
                  <a:pt x="5" y="6"/>
                </a:moveTo>
                <a:lnTo>
                  <a:pt x="6" y="5"/>
                </a:lnTo>
                <a:lnTo>
                  <a:pt x="6" y="4"/>
                </a:lnTo>
                <a:lnTo>
                  <a:pt x="6" y="3"/>
                </a:lnTo>
                <a:lnTo>
                  <a:pt x="6" y="2"/>
                </a:lnTo>
                <a:lnTo>
                  <a:pt x="5" y="2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1" y="4"/>
                </a:lnTo>
                <a:lnTo>
                  <a:pt x="1" y="5"/>
                </a:lnTo>
                <a:lnTo>
                  <a:pt x="2" y="6"/>
                </a:lnTo>
                <a:lnTo>
                  <a:pt x="5" y="6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11" name="Freeform 1270"/>
          <p:cNvSpPr>
            <a:spLocks/>
          </p:cNvSpPr>
          <p:nvPr/>
        </p:nvSpPr>
        <p:spPr bwMode="auto">
          <a:xfrm>
            <a:off x="1757363" y="2619375"/>
            <a:ext cx="1587" cy="3175"/>
          </a:xfrm>
          <a:custGeom>
            <a:avLst/>
            <a:gdLst>
              <a:gd name="T0" fmla="*/ 0 w 5"/>
              <a:gd name="T1" fmla="*/ 2147483646 h 7"/>
              <a:gd name="T2" fmla="*/ 2147483646 w 5"/>
              <a:gd name="T3" fmla="*/ 2147483646 h 7"/>
              <a:gd name="T4" fmla="*/ 2147483646 w 5"/>
              <a:gd name="T5" fmla="*/ 2147483646 h 7"/>
              <a:gd name="T6" fmla="*/ 2147483646 w 5"/>
              <a:gd name="T7" fmla="*/ 2147483646 h 7"/>
              <a:gd name="T8" fmla="*/ 2147483646 w 5"/>
              <a:gd name="T9" fmla="*/ 2147483646 h 7"/>
              <a:gd name="T10" fmla="*/ 2147483646 w 5"/>
              <a:gd name="T11" fmla="*/ 2147483646 h 7"/>
              <a:gd name="T12" fmla="*/ 2147483646 w 5"/>
              <a:gd name="T13" fmla="*/ 2147483646 h 7"/>
              <a:gd name="T14" fmla="*/ 2147483646 w 5"/>
              <a:gd name="T15" fmla="*/ 2147483646 h 7"/>
              <a:gd name="T16" fmla="*/ 2147483646 w 5"/>
              <a:gd name="T17" fmla="*/ 2147483646 h 7"/>
              <a:gd name="T18" fmla="*/ 2147483646 w 5"/>
              <a:gd name="T19" fmla="*/ 0 h 7"/>
              <a:gd name="T20" fmla="*/ 2147483646 w 5"/>
              <a:gd name="T21" fmla="*/ 0 h 7"/>
              <a:gd name="T22" fmla="*/ 2147483646 w 5"/>
              <a:gd name="T23" fmla="*/ 0 h 7"/>
              <a:gd name="T24" fmla="*/ 0 w 5"/>
              <a:gd name="T25" fmla="*/ 2147483646 h 7"/>
              <a:gd name="T26" fmla="*/ 0 w 5"/>
              <a:gd name="T27" fmla="*/ 2147483646 h 7"/>
              <a:gd name="T28" fmla="*/ 0 w 5"/>
              <a:gd name="T29" fmla="*/ 2147483646 h 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" h="7">
                <a:moveTo>
                  <a:pt x="0" y="3"/>
                </a:moveTo>
                <a:lnTo>
                  <a:pt x="1" y="6"/>
                </a:lnTo>
                <a:lnTo>
                  <a:pt x="2" y="7"/>
                </a:lnTo>
                <a:lnTo>
                  <a:pt x="3" y="7"/>
                </a:lnTo>
                <a:lnTo>
                  <a:pt x="3" y="6"/>
                </a:lnTo>
                <a:lnTo>
                  <a:pt x="5" y="6"/>
                </a:lnTo>
                <a:lnTo>
                  <a:pt x="5" y="3"/>
                </a:lnTo>
                <a:lnTo>
                  <a:pt x="5" y="2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12" name="Freeform 1271"/>
          <p:cNvSpPr>
            <a:spLocks/>
          </p:cNvSpPr>
          <p:nvPr/>
        </p:nvSpPr>
        <p:spPr bwMode="auto">
          <a:xfrm>
            <a:off x="1782763" y="2587625"/>
            <a:ext cx="3175" cy="3175"/>
          </a:xfrm>
          <a:custGeom>
            <a:avLst/>
            <a:gdLst>
              <a:gd name="T0" fmla="*/ 0 w 5"/>
              <a:gd name="T1" fmla="*/ 2147483646 h 6"/>
              <a:gd name="T2" fmla="*/ 2147483646 w 5"/>
              <a:gd name="T3" fmla="*/ 2147483646 h 6"/>
              <a:gd name="T4" fmla="*/ 2147483646 w 5"/>
              <a:gd name="T5" fmla="*/ 2147483646 h 6"/>
              <a:gd name="T6" fmla="*/ 2147483646 w 5"/>
              <a:gd name="T7" fmla="*/ 2147483646 h 6"/>
              <a:gd name="T8" fmla="*/ 2147483646 w 5"/>
              <a:gd name="T9" fmla="*/ 2147483646 h 6"/>
              <a:gd name="T10" fmla="*/ 2147483646 w 5"/>
              <a:gd name="T11" fmla="*/ 2147483646 h 6"/>
              <a:gd name="T12" fmla="*/ 2147483646 w 5"/>
              <a:gd name="T13" fmla="*/ 2147483646 h 6"/>
              <a:gd name="T14" fmla="*/ 2147483646 w 5"/>
              <a:gd name="T15" fmla="*/ 2147483646 h 6"/>
              <a:gd name="T16" fmla="*/ 2147483646 w 5"/>
              <a:gd name="T17" fmla="*/ 0 h 6"/>
              <a:gd name="T18" fmla="*/ 0 w 5"/>
              <a:gd name="T19" fmla="*/ 2147483646 h 6"/>
              <a:gd name="T20" fmla="*/ 0 w 5"/>
              <a:gd name="T21" fmla="*/ 2147483646 h 6"/>
              <a:gd name="T22" fmla="*/ 0 w 5"/>
              <a:gd name="T23" fmla="*/ 2147483646 h 6"/>
              <a:gd name="T24" fmla="*/ 0 w 5"/>
              <a:gd name="T25" fmla="*/ 2147483646 h 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" h="6">
                <a:moveTo>
                  <a:pt x="0" y="5"/>
                </a:moveTo>
                <a:lnTo>
                  <a:pt x="3" y="6"/>
                </a:lnTo>
                <a:lnTo>
                  <a:pt x="4" y="6"/>
                </a:lnTo>
                <a:lnTo>
                  <a:pt x="5" y="5"/>
                </a:lnTo>
                <a:lnTo>
                  <a:pt x="5" y="4"/>
                </a:lnTo>
                <a:lnTo>
                  <a:pt x="5" y="3"/>
                </a:lnTo>
                <a:lnTo>
                  <a:pt x="5" y="1"/>
                </a:lnTo>
                <a:lnTo>
                  <a:pt x="4" y="1"/>
                </a:lnTo>
                <a:lnTo>
                  <a:pt x="3" y="0"/>
                </a:lnTo>
                <a:lnTo>
                  <a:pt x="0" y="1"/>
                </a:lnTo>
                <a:lnTo>
                  <a:pt x="0" y="3"/>
                </a:lnTo>
                <a:lnTo>
                  <a:pt x="0" y="4"/>
                </a:lnTo>
                <a:lnTo>
                  <a:pt x="0" y="5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13" name="Freeform 1272"/>
          <p:cNvSpPr>
            <a:spLocks/>
          </p:cNvSpPr>
          <p:nvPr/>
        </p:nvSpPr>
        <p:spPr bwMode="auto">
          <a:xfrm>
            <a:off x="1787525" y="2571750"/>
            <a:ext cx="3175" cy="3175"/>
          </a:xfrm>
          <a:custGeom>
            <a:avLst/>
            <a:gdLst>
              <a:gd name="T0" fmla="*/ 0 w 6"/>
              <a:gd name="T1" fmla="*/ 2147483646 h 8"/>
              <a:gd name="T2" fmla="*/ 2147483646 w 6"/>
              <a:gd name="T3" fmla="*/ 2147483646 h 8"/>
              <a:gd name="T4" fmla="*/ 2147483646 w 6"/>
              <a:gd name="T5" fmla="*/ 2147483646 h 8"/>
              <a:gd name="T6" fmla="*/ 2147483646 w 6"/>
              <a:gd name="T7" fmla="*/ 2147483646 h 8"/>
              <a:gd name="T8" fmla="*/ 2147483646 w 6"/>
              <a:gd name="T9" fmla="*/ 2147483646 h 8"/>
              <a:gd name="T10" fmla="*/ 2147483646 w 6"/>
              <a:gd name="T11" fmla="*/ 2147483646 h 8"/>
              <a:gd name="T12" fmla="*/ 2147483646 w 6"/>
              <a:gd name="T13" fmla="*/ 2147483646 h 8"/>
              <a:gd name="T14" fmla="*/ 2147483646 w 6"/>
              <a:gd name="T15" fmla="*/ 2147483646 h 8"/>
              <a:gd name="T16" fmla="*/ 2147483646 w 6"/>
              <a:gd name="T17" fmla="*/ 2147483646 h 8"/>
              <a:gd name="T18" fmla="*/ 2147483646 w 6"/>
              <a:gd name="T19" fmla="*/ 0 h 8"/>
              <a:gd name="T20" fmla="*/ 2147483646 w 6"/>
              <a:gd name="T21" fmla="*/ 0 h 8"/>
              <a:gd name="T22" fmla="*/ 2147483646 w 6"/>
              <a:gd name="T23" fmla="*/ 0 h 8"/>
              <a:gd name="T24" fmla="*/ 2147483646 w 6"/>
              <a:gd name="T25" fmla="*/ 2147483646 h 8"/>
              <a:gd name="T26" fmla="*/ 0 w 6"/>
              <a:gd name="T27" fmla="*/ 2147483646 h 8"/>
              <a:gd name="T28" fmla="*/ 0 w 6"/>
              <a:gd name="T29" fmla="*/ 2147483646 h 8"/>
              <a:gd name="T30" fmla="*/ 0 w 6"/>
              <a:gd name="T31" fmla="*/ 2147483646 h 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" h="8">
                <a:moveTo>
                  <a:pt x="0" y="5"/>
                </a:moveTo>
                <a:lnTo>
                  <a:pt x="1" y="6"/>
                </a:lnTo>
                <a:lnTo>
                  <a:pt x="2" y="8"/>
                </a:lnTo>
                <a:lnTo>
                  <a:pt x="3" y="8"/>
                </a:lnTo>
                <a:lnTo>
                  <a:pt x="3" y="6"/>
                </a:lnTo>
                <a:lnTo>
                  <a:pt x="6" y="6"/>
                </a:lnTo>
                <a:lnTo>
                  <a:pt x="6" y="5"/>
                </a:lnTo>
                <a:lnTo>
                  <a:pt x="6" y="4"/>
                </a:lnTo>
                <a:lnTo>
                  <a:pt x="3" y="3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3"/>
                </a:lnTo>
                <a:lnTo>
                  <a:pt x="0" y="3"/>
                </a:lnTo>
                <a:lnTo>
                  <a:pt x="0" y="4"/>
                </a:lnTo>
                <a:lnTo>
                  <a:pt x="0" y="5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14" name="Freeform 1273"/>
          <p:cNvSpPr>
            <a:spLocks/>
          </p:cNvSpPr>
          <p:nvPr/>
        </p:nvSpPr>
        <p:spPr bwMode="auto">
          <a:xfrm>
            <a:off x="1792288" y="2552700"/>
            <a:ext cx="3175" cy="4763"/>
          </a:xfrm>
          <a:custGeom>
            <a:avLst/>
            <a:gdLst>
              <a:gd name="T0" fmla="*/ 2147483646 w 6"/>
              <a:gd name="T1" fmla="*/ 2147483646 h 7"/>
              <a:gd name="T2" fmla="*/ 2147483646 w 6"/>
              <a:gd name="T3" fmla="*/ 2147483646 h 7"/>
              <a:gd name="T4" fmla="*/ 2147483646 w 6"/>
              <a:gd name="T5" fmla="*/ 2147483646 h 7"/>
              <a:gd name="T6" fmla="*/ 2147483646 w 6"/>
              <a:gd name="T7" fmla="*/ 2147483646 h 7"/>
              <a:gd name="T8" fmla="*/ 2147483646 w 6"/>
              <a:gd name="T9" fmla="*/ 2147483646 h 7"/>
              <a:gd name="T10" fmla="*/ 2147483646 w 6"/>
              <a:gd name="T11" fmla="*/ 2147483646 h 7"/>
              <a:gd name="T12" fmla="*/ 2147483646 w 6"/>
              <a:gd name="T13" fmla="*/ 2147483646 h 7"/>
              <a:gd name="T14" fmla="*/ 2147483646 w 6"/>
              <a:gd name="T15" fmla="*/ 2147483646 h 7"/>
              <a:gd name="T16" fmla="*/ 2147483646 w 6"/>
              <a:gd name="T17" fmla="*/ 0 h 7"/>
              <a:gd name="T18" fmla="*/ 2147483646 w 6"/>
              <a:gd name="T19" fmla="*/ 0 h 7"/>
              <a:gd name="T20" fmla="*/ 2147483646 w 6"/>
              <a:gd name="T21" fmla="*/ 2147483646 h 7"/>
              <a:gd name="T22" fmla="*/ 0 w 6"/>
              <a:gd name="T23" fmla="*/ 2147483646 h 7"/>
              <a:gd name="T24" fmla="*/ 0 w 6"/>
              <a:gd name="T25" fmla="*/ 2147483646 h 7"/>
              <a:gd name="T26" fmla="*/ 0 w 6"/>
              <a:gd name="T27" fmla="*/ 2147483646 h 7"/>
              <a:gd name="T28" fmla="*/ 2147483646 w 6"/>
              <a:gd name="T29" fmla="*/ 2147483646 h 7"/>
              <a:gd name="T30" fmla="*/ 2147483646 w 6"/>
              <a:gd name="T31" fmla="*/ 2147483646 h 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" h="7">
                <a:moveTo>
                  <a:pt x="2" y="7"/>
                </a:moveTo>
                <a:lnTo>
                  <a:pt x="3" y="7"/>
                </a:lnTo>
                <a:lnTo>
                  <a:pt x="5" y="7"/>
                </a:lnTo>
                <a:lnTo>
                  <a:pt x="5" y="6"/>
                </a:lnTo>
                <a:lnTo>
                  <a:pt x="6" y="6"/>
                </a:lnTo>
                <a:lnTo>
                  <a:pt x="6" y="5"/>
                </a:lnTo>
                <a:lnTo>
                  <a:pt x="6" y="4"/>
                </a:lnTo>
                <a:lnTo>
                  <a:pt x="5" y="3"/>
                </a:lnTo>
                <a:lnTo>
                  <a:pt x="3" y="0"/>
                </a:lnTo>
                <a:lnTo>
                  <a:pt x="2" y="0"/>
                </a:lnTo>
                <a:lnTo>
                  <a:pt x="2" y="3"/>
                </a:lnTo>
                <a:lnTo>
                  <a:pt x="0" y="3"/>
                </a:lnTo>
                <a:lnTo>
                  <a:pt x="0" y="4"/>
                </a:lnTo>
                <a:lnTo>
                  <a:pt x="0" y="5"/>
                </a:lnTo>
                <a:lnTo>
                  <a:pt x="2" y="6"/>
                </a:lnTo>
                <a:lnTo>
                  <a:pt x="2" y="7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15" name="Freeform 1274"/>
          <p:cNvSpPr>
            <a:spLocks/>
          </p:cNvSpPr>
          <p:nvPr/>
        </p:nvSpPr>
        <p:spPr bwMode="auto">
          <a:xfrm>
            <a:off x="1797050" y="2536825"/>
            <a:ext cx="3175" cy="3175"/>
          </a:xfrm>
          <a:custGeom>
            <a:avLst/>
            <a:gdLst>
              <a:gd name="T0" fmla="*/ 0 w 7"/>
              <a:gd name="T1" fmla="*/ 2147483646 h 5"/>
              <a:gd name="T2" fmla="*/ 2147483646 w 7"/>
              <a:gd name="T3" fmla="*/ 2147483646 h 5"/>
              <a:gd name="T4" fmla="*/ 2147483646 w 7"/>
              <a:gd name="T5" fmla="*/ 2147483646 h 5"/>
              <a:gd name="T6" fmla="*/ 2147483646 w 7"/>
              <a:gd name="T7" fmla="*/ 2147483646 h 5"/>
              <a:gd name="T8" fmla="*/ 2147483646 w 7"/>
              <a:gd name="T9" fmla="*/ 2147483646 h 5"/>
              <a:gd name="T10" fmla="*/ 2147483646 w 7"/>
              <a:gd name="T11" fmla="*/ 2147483646 h 5"/>
              <a:gd name="T12" fmla="*/ 2147483646 w 7"/>
              <a:gd name="T13" fmla="*/ 2147483646 h 5"/>
              <a:gd name="T14" fmla="*/ 2147483646 w 7"/>
              <a:gd name="T15" fmla="*/ 2147483646 h 5"/>
              <a:gd name="T16" fmla="*/ 2147483646 w 7"/>
              <a:gd name="T17" fmla="*/ 0 h 5"/>
              <a:gd name="T18" fmla="*/ 2147483646 w 7"/>
              <a:gd name="T19" fmla="*/ 0 h 5"/>
              <a:gd name="T20" fmla="*/ 0 w 7"/>
              <a:gd name="T21" fmla="*/ 0 h 5"/>
              <a:gd name="T22" fmla="*/ 0 w 7"/>
              <a:gd name="T23" fmla="*/ 2147483646 h 5"/>
              <a:gd name="T24" fmla="*/ 0 w 7"/>
              <a:gd name="T25" fmla="*/ 2147483646 h 5"/>
              <a:gd name="T26" fmla="*/ 0 w 7"/>
              <a:gd name="T27" fmla="*/ 2147483646 h 5"/>
              <a:gd name="T28" fmla="*/ 0 w 7"/>
              <a:gd name="T29" fmla="*/ 2147483646 h 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7" h="5">
                <a:moveTo>
                  <a:pt x="0" y="5"/>
                </a:moveTo>
                <a:lnTo>
                  <a:pt x="1" y="5"/>
                </a:lnTo>
                <a:lnTo>
                  <a:pt x="2" y="5"/>
                </a:lnTo>
                <a:lnTo>
                  <a:pt x="6" y="5"/>
                </a:lnTo>
                <a:lnTo>
                  <a:pt x="6" y="4"/>
                </a:lnTo>
                <a:lnTo>
                  <a:pt x="7" y="3"/>
                </a:lnTo>
                <a:lnTo>
                  <a:pt x="6" y="3"/>
                </a:lnTo>
                <a:lnTo>
                  <a:pt x="6" y="2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2"/>
                </a:lnTo>
                <a:lnTo>
                  <a:pt x="0" y="3"/>
                </a:lnTo>
                <a:lnTo>
                  <a:pt x="0" y="4"/>
                </a:lnTo>
                <a:lnTo>
                  <a:pt x="0" y="5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16" name="Freeform 1275"/>
          <p:cNvSpPr>
            <a:spLocks/>
          </p:cNvSpPr>
          <p:nvPr/>
        </p:nvSpPr>
        <p:spPr bwMode="auto">
          <a:xfrm>
            <a:off x="1801813" y="2519363"/>
            <a:ext cx="3175" cy="3175"/>
          </a:xfrm>
          <a:custGeom>
            <a:avLst/>
            <a:gdLst>
              <a:gd name="T0" fmla="*/ 0 w 6"/>
              <a:gd name="T1" fmla="*/ 2147483646 h 5"/>
              <a:gd name="T2" fmla="*/ 2147483646 w 6"/>
              <a:gd name="T3" fmla="*/ 2147483646 h 5"/>
              <a:gd name="T4" fmla="*/ 2147483646 w 6"/>
              <a:gd name="T5" fmla="*/ 2147483646 h 5"/>
              <a:gd name="T6" fmla="*/ 2147483646 w 6"/>
              <a:gd name="T7" fmla="*/ 2147483646 h 5"/>
              <a:gd name="T8" fmla="*/ 2147483646 w 6"/>
              <a:gd name="T9" fmla="*/ 2147483646 h 5"/>
              <a:gd name="T10" fmla="*/ 2147483646 w 6"/>
              <a:gd name="T11" fmla="*/ 2147483646 h 5"/>
              <a:gd name="T12" fmla="*/ 2147483646 w 6"/>
              <a:gd name="T13" fmla="*/ 2147483646 h 5"/>
              <a:gd name="T14" fmla="*/ 2147483646 w 6"/>
              <a:gd name="T15" fmla="*/ 2147483646 h 5"/>
              <a:gd name="T16" fmla="*/ 2147483646 w 6"/>
              <a:gd name="T17" fmla="*/ 0 h 5"/>
              <a:gd name="T18" fmla="*/ 2147483646 w 6"/>
              <a:gd name="T19" fmla="*/ 0 h 5"/>
              <a:gd name="T20" fmla="*/ 2147483646 w 6"/>
              <a:gd name="T21" fmla="*/ 0 h 5"/>
              <a:gd name="T22" fmla="*/ 2147483646 w 6"/>
              <a:gd name="T23" fmla="*/ 2147483646 h 5"/>
              <a:gd name="T24" fmla="*/ 0 w 6"/>
              <a:gd name="T25" fmla="*/ 2147483646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" h="5">
                <a:moveTo>
                  <a:pt x="0" y="3"/>
                </a:moveTo>
                <a:lnTo>
                  <a:pt x="1" y="4"/>
                </a:lnTo>
                <a:lnTo>
                  <a:pt x="4" y="5"/>
                </a:lnTo>
                <a:lnTo>
                  <a:pt x="5" y="5"/>
                </a:lnTo>
                <a:lnTo>
                  <a:pt x="6" y="5"/>
                </a:lnTo>
                <a:lnTo>
                  <a:pt x="6" y="4"/>
                </a:lnTo>
                <a:lnTo>
                  <a:pt x="6" y="3"/>
                </a:lnTo>
                <a:lnTo>
                  <a:pt x="6" y="2"/>
                </a:lnTo>
                <a:lnTo>
                  <a:pt x="5" y="0"/>
                </a:lnTo>
                <a:lnTo>
                  <a:pt x="4" y="0"/>
                </a:lnTo>
                <a:lnTo>
                  <a:pt x="1" y="0"/>
                </a:lnTo>
                <a:lnTo>
                  <a:pt x="1" y="2"/>
                </a:lnTo>
                <a:lnTo>
                  <a:pt x="0" y="3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17" name="Freeform 1277"/>
          <p:cNvSpPr>
            <a:spLocks/>
          </p:cNvSpPr>
          <p:nvPr/>
        </p:nvSpPr>
        <p:spPr bwMode="auto">
          <a:xfrm>
            <a:off x="1792288" y="2487613"/>
            <a:ext cx="3175" cy="3175"/>
          </a:xfrm>
          <a:custGeom>
            <a:avLst/>
            <a:gdLst>
              <a:gd name="T0" fmla="*/ 2147483646 w 6"/>
              <a:gd name="T1" fmla="*/ 2147483646 h 6"/>
              <a:gd name="T2" fmla="*/ 2147483646 w 6"/>
              <a:gd name="T3" fmla="*/ 2147483646 h 6"/>
              <a:gd name="T4" fmla="*/ 2147483646 w 6"/>
              <a:gd name="T5" fmla="*/ 2147483646 h 6"/>
              <a:gd name="T6" fmla="*/ 2147483646 w 6"/>
              <a:gd name="T7" fmla="*/ 2147483646 h 6"/>
              <a:gd name="T8" fmla="*/ 2147483646 w 6"/>
              <a:gd name="T9" fmla="*/ 2147483646 h 6"/>
              <a:gd name="T10" fmla="*/ 2147483646 w 6"/>
              <a:gd name="T11" fmla="*/ 0 h 6"/>
              <a:gd name="T12" fmla="*/ 2147483646 w 6"/>
              <a:gd name="T13" fmla="*/ 0 h 6"/>
              <a:gd name="T14" fmla="*/ 2147483646 w 6"/>
              <a:gd name="T15" fmla="*/ 0 h 6"/>
              <a:gd name="T16" fmla="*/ 2147483646 w 6"/>
              <a:gd name="T17" fmla="*/ 2147483646 h 6"/>
              <a:gd name="T18" fmla="*/ 0 w 6"/>
              <a:gd name="T19" fmla="*/ 2147483646 h 6"/>
              <a:gd name="T20" fmla="*/ 0 w 6"/>
              <a:gd name="T21" fmla="*/ 2147483646 h 6"/>
              <a:gd name="T22" fmla="*/ 0 w 6"/>
              <a:gd name="T23" fmla="*/ 2147483646 h 6"/>
              <a:gd name="T24" fmla="*/ 2147483646 w 6"/>
              <a:gd name="T25" fmla="*/ 2147483646 h 6"/>
              <a:gd name="T26" fmla="*/ 2147483646 w 6"/>
              <a:gd name="T27" fmla="*/ 2147483646 h 6"/>
              <a:gd name="T28" fmla="*/ 2147483646 w 6"/>
              <a:gd name="T29" fmla="*/ 2147483646 h 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6" h="6">
                <a:moveTo>
                  <a:pt x="4" y="6"/>
                </a:moveTo>
                <a:lnTo>
                  <a:pt x="6" y="4"/>
                </a:lnTo>
                <a:lnTo>
                  <a:pt x="6" y="3"/>
                </a:lnTo>
                <a:lnTo>
                  <a:pt x="6" y="2"/>
                </a:lnTo>
                <a:lnTo>
                  <a:pt x="6" y="1"/>
                </a:lnTo>
                <a:lnTo>
                  <a:pt x="4" y="0"/>
                </a:lnTo>
                <a:lnTo>
                  <a:pt x="3" y="0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4"/>
                </a:lnTo>
                <a:lnTo>
                  <a:pt x="3" y="6"/>
                </a:lnTo>
                <a:lnTo>
                  <a:pt x="4" y="6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18" name="Freeform 1278"/>
          <p:cNvSpPr>
            <a:spLocks/>
          </p:cNvSpPr>
          <p:nvPr/>
        </p:nvSpPr>
        <p:spPr bwMode="auto">
          <a:xfrm>
            <a:off x="1797050" y="2501900"/>
            <a:ext cx="3175" cy="3175"/>
          </a:xfrm>
          <a:custGeom>
            <a:avLst/>
            <a:gdLst>
              <a:gd name="T0" fmla="*/ 2147483646 w 7"/>
              <a:gd name="T1" fmla="*/ 0 h 8"/>
              <a:gd name="T2" fmla="*/ 2147483646 w 7"/>
              <a:gd name="T3" fmla="*/ 2147483646 h 8"/>
              <a:gd name="T4" fmla="*/ 0 w 7"/>
              <a:gd name="T5" fmla="*/ 2147483646 h 8"/>
              <a:gd name="T6" fmla="*/ 2147483646 w 7"/>
              <a:gd name="T7" fmla="*/ 2147483646 h 8"/>
              <a:gd name="T8" fmla="*/ 2147483646 w 7"/>
              <a:gd name="T9" fmla="*/ 2147483646 h 8"/>
              <a:gd name="T10" fmla="*/ 2147483646 w 7"/>
              <a:gd name="T11" fmla="*/ 2147483646 h 8"/>
              <a:gd name="T12" fmla="*/ 2147483646 w 7"/>
              <a:gd name="T13" fmla="*/ 2147483646 h 8"/>
              <a:gd name="T14" fmla="*/ 2147483646 w 7"/>
              <a:gd name="T15" fmla="*/ 2147483646 h 8"/>
              <a:gd name="T16" fmla="*/ 2147483646 w 7"/>
              <a:gd name="T17" fmla="*/ 2147483646 h 8"/>
              <a:gd name="T18" fmla="*/ 2147483646 w 7"/>
              <a:gd name="T19" fmla="*/ 2147483646 h 8"/>
              <a:gd name="T20" fmla="*/ 2147483646 w 7"/>
              <a:gd name="T21" fmla="*/ 2147483646 h 8"/>
              <a:gd name="T22" fmla="*/ 2147483646 w 7"/>
              <a:gd name="T23" fmla="*/ 2147483646 h 8"/>
              <a:gd name="T24" fmla="*/ 2147483646 w 7"/>
              <a:gd name="T25" fmla="*/ 0 h 8"/>
              <a:gd name="T26" fmla="*/ 2147483646 w 7"/>
              <a:gd name="T27" fmla="*/ 0 h 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" h="8">
                <a:moveTo>
                  <a:pt x="2" y="0"/>
                </a:moveTo>
                <a:lnTo>
                  <a:pt x="1" y="1"/>
                </a:lnTo>
                <a:lnTo>
                  <a:pt x="0" y="2"/>
                </a:lnTo>
                <a:lnTo>
                  <a:pt x="1" y="4"/>
                </a:lnTo>
                <a:lnTo>
                  <a:pt x="1" y="5"/>
                </a:lnTo>
                <a:lnTo>
                  <a:pt x="2" y="5"/>
                </a:lnTo>
                <a:lnTo>
                  <a:pt x="2" y="8"/>
                </a:lnTo>
                <a:lnTo>
                  <a:pt x="6" y="8"/>
                </a:lnTo>
                <a:lnTo>
                  <a:pt x="7" y="5"/>
                </a:lnTo>
                <a:lnTo>
                  <a:pt x="7" y="4"/>
                </a:lnTo>
                <a:lnTo>
                  <a:pt x="7" y="2"/>
                </a:lnTo>
                <a:lnTo>
                  <a:pt x="7" y="1"/>
                </a:lnTo>
                <a:lnTo>
                  <a:pt x="6" y="0"/>
                </a:lnTo>
                <a:lnTo>
                  <a:pt x="2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19" name="Freeform 1279"/>
          <p:cNvSpPr>
            <a:spLocks/>
          </p:cNvSpPr>
          <p:nvPr/>
        </p:nvSpPr>
        <p:spPr bwMode="auto">
          <a:xfrm>
            <a:off x="1785938" y="2470150"/>
            <a:ext cx="3175" cy="3175"/>
          </a:xfrm>
          <a:custGeom>
            <a:avLst/>
            <a:gdLst>
              <a:gd name="T0" fmla="*/ 2147483646 w 6"/>
              <a:gd name="T1" fmla="*/ 2147483646 h 6"/>
              <a:gd name="T2" fmla="*/ 2147483646 w 6"/>
              <a:gd name="T3" fmla="*/ 2147483646 h 6"/>
              <a:gd name="T4" fmla="*/ 2147483646 w 6"/>
              <a:gd name="T5" fmla="*/ 2147483646 h 6"/>
              <a:gd name="T6" fmla="*/ 2147483646 w 6"/>
              <a:gd name="T7" fmla="*/ 2147483646 h 6"/>
              <a:gd name="T8" fmla="*/ 2147483646 w 6"/>
              <a:gd name="T9" fmla="*/ 2147483646 h 6"/>
              <a:gd name="T10" fmla="*/ 2147483646 w 6"/>
              <a:gd name="T11" fmla="*/ 2147483646 h 6"/>
              <a:gd name="T12" fmla="*/ 2147483646 w 6"/>
              <a:gd name="T13" fmla="*/ 0 h 6"/>
              <a:gd name="T14" fmla="*/ 2147483646 w 6"/>
              <a:gd name="T15" fmla="*/ 2147483646 h 6"/>
              <a:gd name="T16" fmla="*/ 2147483646 w 6"/>
              <a:gd name="T17" fmla="*/ 2147483646 h 6"/>
              <a:gd name="T18" fmla="*/ 2147483646 w 6"/>
              <a:gd name="T19" fmla="*/ 2147483646 h 6"/>
              <a:gd name="T20" fmla="*/ 0 w 6"/>
              <a:gd name="T21" fmla="*/ 2147483646 h 6"/>
              <a:gd name="T22" fmla="*/ 2147483646 w 6"/>
              <a:gd name="T23" fmla="*/ 2147483646 h 6"/>
              <a:gd name="T24" fmla="*/ 2147483646 w 6"/>
              <a:gd name="T25" fmla="*/ 2147483646 h 6"/>
              <a:gd name="T26" fmla="*/ 2147483646 w 6"/>
              <a:gd name="T27" fmla="*/ 2147483646 h 6"/>
              <a:gd name="T28" fmla="*/ 2147483646 w 6"/>
              <a:gd name="T29" fmla="*/ 2147483646 h 6"/>
              <a:gd name="T30" fmla="*/ 2147483646 w 6"/>
              <a:gd name="T31" fmla="*/ 2147483646 h 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" h="6">
                <a:moveTo>
                  <a:pt x="6" y="6"/>
                </a:moveTo>
                <a:lnTo>
                  <a:pt x="6" y="4"/>
                </a:lnTo>
                <a:lnTo>
                  <a:pt x="6" y="3"/>
                </a:lnTo>
                <a:lnTo>
                  <a:pt x="6" y="2"/>
                </a:lnTo>
                <a:lnTo>
                  <a:pt x="6" y="1"/>
                </a:lnTo>
                <a:lnTo>
                  <a:pt x="5" y="1"/>
                </a:lnTo>
                <a:lnTo>
                  <a:pt x="4" y="0"/>
                </a:lnTo>
                <a:lnTo>
                  <a:pt x="4" y="1"/>
                </a:lnTo>
                <a:lnTo>
                  <a:pt x="1" y="1"/>
                </a:lnTo>
                <a:lnTo>
                  <a:pt x="1" y="2"/>
                </a:lnTo>
                <a:lnTo>
                  <a:pt x="0" y="2"/>
                </a:lnTo>
                <a:lnTo>
                  <a:pt x="1" y="3"/>
                </a:lnTo>
                <a:lnTo>
                  <a:pt x="1" y="4"/>
                </a:lnTo>
                <a:lnTo>
                  <a:pt x="4" y="6"/>
                </a:lnTo>
                <a:lnTo>
                  <a:pt x="5" y="6"/>
                </a:lnTo>
                <a:lnTo>
                  <a:pt x="6" y="6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20" name="Freeform 1280"/>
          <p:cNvSpPr>
            <a:spLocks/>
          </p:cNvSpPr>
          <p:nvPr/>
        </p:nvSpPr>
        <p:spPr bwMode="auto">
          <a:xfrm>
            <a:off x="1763713" y="2468563"/>
            <a:ext cx="3175" cy="3175"/>
          </a:xfrm>
          <a:custGeom>
            <a:avLst/>
            <a:gdLst>
              <a:gd name="T0" fmla="*/ 2147483646 w 5"/>
              <a:gd name="T1" fmla="*/ 2147483646 h 6"/>
              <a:gd name="T2" fmla="*/ 2147483646 w 5"/>
              <a:gd name="T3" fmla="*/ 2147483646 h 6"/>
              <a:gd name="T4" fmla="*/ 2147483646 w 5"/>
              <a:gd name="T5" fmla="*/ 2147483646 h 6"/>
              <a:gd name="T6" fmla="*/ 2147483646 w 5"/>
              <a:gd name="T7" fmla="*/ 2147483646 h 6"/>
              <a:gd name="T8" fmla="*/ 2147483646 w 5"/>
              <a:gd name="T9" fmla="*/ 0 h 6"/>
              <a:gd name="T10" fmla="*/ 2147483646 w 5"/>
              <a:gd name="T11" fmla="*/ 0 h 6"/>
              <a:gd name="T12" fmla="*/ 2147483646 w 5"/>
              <a:gd name="T13" fmla="*/ 0 h 6"/>
              <a:gd name="T14" fmla="*/ 2147483646 w 5"/>
              <a:gd name="T15" fmla="*/ 2147483646 h 6"/>
              <a:gd name="T16" fmla="*/ 0 w 5"/>
              <a:gd name="T17" fmla="*/ 2147483646 h 6"/>
              <a:gd name="T18" fmla="*/ 2147483646 w 5"/>
              <a:gd name="T19" fmla="*/ 2147483646 h 6"/>
              <a:gd name="T20" fmla="*/ 2147483646 w 5"/>
              <a:gd name="T21" fmla="*/ 2147483646 h 6"/>
              <a:gd name="T22" fmla="*/ 2147483646 w 5"/>
              <a:gd name="T23" fmla="*/ 2147483646 h 6"/>
              <a:gd name="T24" fmla="*/ 2147483646 w 5"/>
              <a:gd name="T25" fmla="*/ 2147483646 h 6"/>
              <a:gd name="T26" fmla="*/ 2147483646 w 5"/>
              <a:gd name="T27" fmla="*/ 2147483646 h 6"/>
              <a:gd name="T28" fmla="*/ 2147483646 w 5"/>
              <a:gd name="T29" fmla="*/ 2147483646 h 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" h="6">
                <a:moveTo>
                  <a:pt x="5" y="5"/>
                </a:moveTo>
                <a:lnTo>
                  <a:pt x="5" y="4"/>
                </a:lnTo>
                <a:lnTo>
                  <a:pt x="5" y="3"/>
                </a:lnTo>
                <a:lnTo>
                  <a:pt x="5" y="2"/>
                </a:lnTo>
                <a:lnTo>
                  <a:pt x="4" y="0"/>
                </a:lnTo>
                <a:lnTo>
                  <a:pt x="3" y="0"/>
                </a:lnTo>
                <a:lnTo>
                  <a:pt x="1" y="0"/>
                </a:lnTo>
                <a:lnTo>
                  <a:pt x="1" y="2"/>
                </a:lnTo>
                <a:lnTo>
                  <a:pt x="0" y="3"/>
                </a:lnTo>
                <a:lnTo>
                  <a:pt x="1" y="4"/>
                </a:lnTo>
                <a:lnTo>
                  <a:pt x="1" y="5"/>
                </a:lnTo>
                <a:lnTo>
                  <a:pt x="3" y="5"/>
                </a:lnTo>
                <a:lnTo>
                  <a:pt x="3" y="6"/>
                </a:lnTo>
                <a:lnTo>
                  <a:pt x="4" y="5"/>
                </a:lnTo>
                <a:lnTo>
                  <a:pt x="5" y="5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21" name="Freeform 1281"/>
          <p:cNvSpPr>
            <a:spLocks/>
          </p:cNvSpPr>
          <p:nvPr/>
        </p:nvSpPr>
        <p:spPr bwMode="auto">
          <a:xfrm>
            <a:off x="1743075" y="2470150"/>
            <a:ext cx="3175" cy="3175"/>
          </a:xfrm>
          <a:custGeom>
            <a:avLst/>
            <a:gdLst>
              <a:gd name="T0" fmla="*/ 2147483646 w 6"/>
              <a:gd name="T1" fmla="*/ 2147483646 h 6"/>
              <a:gd name="T2" fmla="*/ 2147483646 w 6"/>
              <a:gd name="T3" fmla="*/ 2147483646 h 6"/>
              <a:gd name="T4" fmla="*/ 2147483646 w 6"/>
              <a:gd name="T5" fmla="*/ 2147483646 h 6"/>
              <a:gd name="T6" fmla="*/ 2147483646 w 6"/>
              <a:gd name="T7" fmla="*/ 0 h 6"/>
              <a:gd name="T8" fmla="*/ 2147483646 w 6"/>
              <a:gd name="T9" fmla="*/ 0 h 6"/>
              <a:gd name="T10" fmla="*/ 2147483646 w 6"/>
              <a:gd name="T11" fmla="*/ 0 h 6"/>
              <a:gd name="T12" fmla="*/ 2147483646 w 6"/>
              <a:gd name="T13" fmla="*/ 2147483646 h 6"/>
              <a:gd name="T14" fmla="*/ 0 w 6"/>
              <a:gd name="T15" fmla="*/ 2147483646 h 6"/>
              <a:gd name="T16" fmla="*/ 0 w 6"/>
              <a:gd name="T17" fmla="*/ 2147483646 h 6"/>
              <a:gd name="T18" fmla="*/ 0 w 6"/>
              <a:gd name="T19" fmla="*/ 2147483646 h 6"/>
              <a:gd name="T20" fmla="*/ 2147483646 w 6"/>
              <a:gd name="T21" fmla="*/ 2147483646 h 6"/>
              <a:gd name="T22" fmla="*/ 2147483646 w 6"/>
              <a:gd name="T23" fmla="*/ 2147483646 h 6"/>
              <a:gd name="T24" fmla="*/ 2147483646 w 6"/>
              <a:gd name="T25" fmla="*/ 2147483646 h 6"/>
              <a:gd name="T26" fmla="*/ 2147483646 w 6"/>
              <a:gd name="T27" fmla="*/ 2147483646 h 6"/>
              <a:gd name="T28" fmla="*/ 2147483646 w 6"/>
              <a:gd name="T29" fmla="*/ 2147483646 h 6"/>
              <a:gd name="T30" fmla="*/ 2147483646 w 6"/>
              <a:gd name="T31" fmla="*/ 2147483646 h 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" h="6">
                <a:moveTo>
                  <a:pt x="6" y="3"/>
                </a:moveTo>
                <a:lnTo>
                  <a:pt x="6" y="2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2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2" y="4"/>
                </a:lnTo>
                <a:lnTo>
                  <a:pt x="3" y="6"/>
                </a:lnTo>
                <a:lnTo>
                  <a:pt x="4" y="6"/>
                </a:lnTo>
                <a:lnTo>
                  <a:pt x="4" y="4"/>
                </a:lnTo>
                <a:lnTo>
                  <a:pt x="6" y="4"/>
                </a:lnTo>
                <a:lnTo>
                  <a:pt x="6" y="3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22" name="Freeform 1282"/>
          <p:cNvSpPr>
            <a:spLocks/>
          </p:cNvSpPr>
          <p:nvPr/>
        </p:nvSpPr>
        <p:spPr bwMode="auto">
          <a:xfrm>
            <a:off x="1725613" y="2470150"/>
            <a:ext cx="3175" cy="4763"/>
          </a:xfrm>
          <a:custGeom>
            <a:avLst/>
            <a:gdLst>
              <a:gd name="T0" fmla="*/ 2147483646 w 7"/>
              <a:gd name="T1" fmla="*/ 2147483646 h 7"/>
              <a:gd name="T2" fmla="*/ 2147483646 w 7"/>
              <a:gd name="T3" fmla="*/ 2147483646 h 7"/>
              <a:gd name="T4" fmla="*/ 2147483646 w 7"/>
              <a:gd name="T5" fmla="*/ 2147483646 h 7"/>
              <a:gd name="T6" fmla="*/ 2147483646 w 7"/>
              <a:gd name="T7" fmla="*/ 2147483646 h 7"/>
              <a:gd name="T8" fmla="*/ 2147483646 w 7"/>
              <a:gd name="T9" fmla="*/ 0 h 7"/>
              <a:gd name="T10" fmla="*/ 2147483646 w 7"/>
              <a:gd name="T11" fmla="*/ 0 h 7"/>
              <a:gd name="T12" fmla="*/ 0 w 7"/>
              <a:gd name="T13" fmla="*/ 2147483646 h 7"/>
              <a:gd name="T14" fmla="*/ 0 w 7"/>
              <a:gd name="T15" fmla="*/ 2147483646 h 7"/>
              <a:gd name="T16" fmla="*/ 0 w 7"/>
              <a:gd name="T17" fmla="*/ 2147483646 h 7"/>
              <a:gd name="T18" fmla="*/ 0 w 7"/>
              <a:gd name="T19" fmla="*/ 2147483646 h 7"/>
              <a:gd name="T20" fmla="*/ 2147483646 w 7"/>
              <a:gd name="T21" fmla="*/ 2147483646 h 7"/>
              <a:gd name="T22" fmla="*/ 2147483646 w 7"/>
              <a:gd name="T23" fmla="*/ 2147483646 h 7"/>
              <a:gd name="T24" fmla="*/ 2147483646 w 7"/>
              <a:gd name="T25" fmla="*/ 2147483646 h 7"/>
              <a:gd name="T26" fmla="*/ 2147483646 w 7"/>
              <a:gd name="T27" fmla="*/ 2147483646 h 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" h="7">
                <a:moveTo>
                  <a:pt x="7" y="3"/>
                </a:moveTo>
                <a:lnTo>
                  <a:pt x="5" y="2"/>
                </a:lnTo>
                <a:lnTo>
                  <a:pt x="5" y="1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5"/>
                </a:lnTo>
                <a:lnTo>
                  <a:pt x="1" y="7"/>
                </a:lnTo>
                <a:lnTo>
                  <a:pt x="2" y="7"/>
                </a:lnTo>
                <a:lnTo>
                  <a:pt x="5" y="5"/>
                </a:lnTo>
                <a:lnTo>
                  <a:pt x="7" y="3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23" name="Freeform 1283"/>
          <p:cNvSpPr>
            <a:spLocks/>
          </p:cNvSpPr>
          <p:nvPr/>
        </p:nvSpPr>
        <p:spPr bwMode="auto">
          <a:xfrm>
            <a:off x="1708150" y="2471738"/>
            <a:ext cx="3175" cy="3175"/>
          </a:xfrm>
          <a:custGeom>
            <a:avLst/>
            <a:gdLst>
              <a:gd name="T0" fmla="*/ 2147483646 w 6"/>
              <a:gd name="T1" fmla="*/ 2147483646 h 6"/>
              <a:gd name="T2" fmla="*/ 2147483646 w 6"/>
              <a:gd name="T3" fmla="*/ 2147483646 h 6"/>
              <a:gd name="T4" fmla="*/ 2147483646 w 6"/>
              <a:gd name="T5" fmla="*/ 2147483646 h 6"/>
              <a:gd name="T6" fmla="*/ 2147483646 w 6"/>
              <a:gd name="T7" fmla="*/ 0 h 6"/>
              <a:gd name="T8" fmla="*/ 2147483646 w 6"/>
              <a:gd name="T9" fmla="*/ 0 h 6"/>
              <a:gd name="T10" fmla="*/ 2147483646 w 6"/>
              <a:gd name="T11" fmla="*/ 0 h 6"/>
              <a:gd name="T12" fmla="*/ 0 w 6"/>
              <a:gd name="T13" fmla="*/ 2147483646 h 6"/>
              <a:gd name="T14" fmla="*/ 0 w 6"/>
              <a:gd name="T15" fmla="*/ 2147483646 h 6"/>
              <a:gd name="T16" fmla="*/ 0 w 6"/>
              <a:gd name="T17" fmla="*/ 2147483646 h 6"/>
              <a:gd name="T18" fmla="*/ 2147483646 w 6"/>
              <a:gd name="T19" fmla="*/ 2147483646 h 6"/>
              <a:gd name="T20" fmla="*/ 2147483646 w 6"/>
              <a:gd name="T21" fmla="*/ 2147483646 h 6"/>
              <a:gd name="T22" fmla="*/ 2147483646 w 6"/>
              <a:gd name="T23" fmla="*/ 2147483646 h 6"/>
              <a:gd name="T24" fmla="*/ 2147483646 w 6"/>
              <a:gd name="T25" fmla="*/ 2147483646 h 6"/>
              <a:gd name="T26" fmla="*/ 2147483646 w 6"/>
              <a:gd name="T27" fmla="*/ 2147483646 h 6"/>
              <a:gd name="T28" fmla="*/ 2147483646 w 6"/>
              <a:gd name="T29" fmla="*/ 2147483646 h 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6" h="6">
                <a:moveTo>
                  <a:pt x="6" y="2"/>
                </a:moveTo>
                <a:lnTo>
                  <a:pt x="6" y="1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  <a:lnTo>
                  <a:pt x="1" y="4"/>
                </a:lnTo>
                <a:lnTo>
                  <a:pt x="1" y="6"/>
                </a:lnTo>
                <a:lnTo>
                  <a:pt x="4" y="6"/>
                </a:lnTo>
                <a:lnTo>
                  <a:pt x="5" y="6"/>
                </a:lnTo>
                <a:lnTo>
                  <a:pt x="6" y="4"/>
                </a:lnTo>
                <a:lnTo>
                  <a:pt x="6" y="2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24" name="Freeform 1284"/>
          <p:cNvSpPr>
            <a:spLocks/>
          </p:cNvSpPr>
          <p:nvPr/>
        </p:nvSpPr>
        <p:spPr bwMode="auto">
          <a:xfrm>
            <a:off x="1690688" y="2471738"/>
            <a:ext cx="3175" cy="3175"/>
          </a:xfrm>
          <a:custGeom>
            <a:avLst/>
            <a:gdLst>
              <a:gd name="T0" fmla="*/ 2147483646 w 7"/>
              <a:gd name="T1" fmla="*/ 2147483646 h 7"/>
              <a:gd name="T2" fmla="*/ 2147483646 w 7"/>
              <a:gd name="T3" fmla="*/ 2147483646 h 7"/>
              <a:gd name="T4" fmla="*/ 2147483646 w 7"/>
              <a:gd name="T5" fmla="*/ 2147483646 h 7"/>
              <a:gd name="T6" fmla="*/ 2147483646 w 7"/>
              <a:gd name="T7" fmla="*/ 0 h 7"/>
              <a:gd name="T8" fmla="*/ 2147483646 w 7"/>
              <a:gd name="T9" fmla="*/ 0 h 7"/>
              <a:gd name="T10" fmla="*/ 0 w 7"/>
              <a:gd name="T11" fmla="*/ 0 h 7"/>
              <a:gd name="T12" fmla="*/ 0 w 7"/>
              <a:gd name="T13" fmla="*/ 2147483646 h 7"/>
              <a:gd name="T14" fmla="*/ 0 w 7"/>
              <a:gd name="T15" fmla="*/ 2147483646 h 7"/>
              <a:gd name="T16" fmla="*/ 0 w 7"/>
              <a:gd name="T17" fmla="*/ 2147483646 h 7"/>
              <a:gd name="T18" fmla="*/ 0 w 7"/>
              <a:gd name="T19" fmla="*/ 2147483646 h 7"/>
              <a:gd name="T20" fmla="*/ 2147483646 w 7"/>
              <a:gd name="T21" fmla="*/ 2147483646 h 7"/>
              <a:gd name="T22" fmla="*/ 2147483646 w 7"/>
              <a:gd name="T23" fmla="*/ 2147483646 h 7"/>
              <a:gd name="T24" fmla="*/ 2147483646 w 7"/>
              <a:gd name="T25" fmla="*/ 2147483646 h 7"/>
              <a:gd name="T26" fmla="*/ 2147483646 w 7"/>
              <a:gd name="T27" fmla="*/ 2147483646 h 7"/>
              <a:gd name="T28" fmla="*/ 2147483646 w 7"/>
              <a:gd name="T29" fmla="*/ 2147483646 h 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7" h="7">
                <a:moveTo>
                  <a:pt x="7" y="4"/>
                </a:moveTo>
                <a:lnTo>
                  <a:pt x="6" y="2"/>
                </a:lnTo>
                <a:lnTo>
                  <a:pt x="6" y="1"/>
                </a:lnTo>
                <a:lnTo>
                  <a:pt x="3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  <a:lnTo>
                  <a:pt x="0" y="6"/>
                </a:lnTo>
                <a:lnTo>
                  <a:pt x="1" y="6"/>
                </a:lnTo>
                <a:lnTo>
                  <a:pt x="3" y="7"/>
                </a:lnTo>
                <a:lnTo>
                  <a:pt x="6" y="6"/>
                </a:lnTo>
                <a:lnTo>
                  <a:pt x="6" y="4"/>
                </a:lnTo>
                <a:lnTo>
                  <a:pt x="7" y="4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25" name="Freeform 1285"/>
          <p:cNvSpPr>
            <a:spLocks/>
          </p:cNvSpPr>
          <p:nvPr/>
        </p:nvSpPr>
        <p:spPr bwMode="auto">
          <a:xfrm>
            <a:off x="1770063" y="2603500"/>
            <a:ext cx="3175" cy="3175"/>
          </a:xfrm>
          <a:custGeom>
            <a:avLst/>
            <a:gdLst>
              <a:gd name="T0" fmla="*/ 0 w 7"/>
              <a:gd name="T1" fmla="*/ 0 h 5"/>
              <a:gd name="T2" fmla="*/ 0 w 7"/>
              <a:gd name="T3" fmla="*/ 2147483646 h 5"/>
              <a:gd name="T4" fmla="*/ 0 w 7"/>
              <a:gd name="T5" fmla="*/ 2147483646 h 5"/>
              <a:gd name="T6" fmla="*/ 0 w 7"/>
              <a:gd name="T7" fmla="*/ 2147483646 h 5"/>
              <a:gd name="T8" fmla="*/ 0 w 7"/>
              <a:gd name="T9" fmla="*/ 2147483646 h 5"/>
              <a:gd name="T10" fmla="*/ 2147483646 w 7"/>
              <a:gd name="T11" fmla="*/ 2147483646 h 5"/>
              <a:gd name="T12" fmla="*/ 2147483646 w 7"/>
              <a:gd name="T13" fmla="*/ 2147483646 h 5"/>
              <a:gd name="T14" fmla="*/ 2147483646 w 7"/>
              <a:gd name="T15" fmla="*/ 2147483646 h 5"/>
              <a:gd name="T16" fmla="*/ 2147483646 w 7"/>
              <a:gd name="T17" fmla="*/ 2147483646 h 5"/>
              <a:gd name="T18" fmla="*/ 2147483646 w 7"/>
              <a:gd name="T19" fmla="*/ 2147483646 h 5"/>
              <a:gd name="T20" fmla="*/ 2147483646 w 7"/>
              <a:gd name="T21" fmla="*/ 2147483646 h 5"/>
              <a:gd name="T22" fmla="*/ 2147483646 w 7"/>
              <a:gd name="T23" fmla="*/ 0 h 5"/>
              <a:gd name="T24" fmla="*/ 2147483646 w 7"/>
              <a:gd name="T25" fmla="*/ 0 h 5"/>
              <a:gd name="T26" fmla="*/ 2147483646 w 7"/>
              <a:gd name="T27" fmla="*/ 0 h 5"/>
              <a:gd name="T28" fmla="*/ 0 w 7"/>
              <a:gd name="T29" fmla="*/ 0 h 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7" h="5">
                <a:moveTo>
                  <a:pt x="0" y="0"/>
                </a:moveTo>
                <a:lnTo>
                  <a:pt x="0" y="1"/>
                </a:lnTo>
                <a:lnTo>
                  <a:pt x="0" y="3"/>
                </a:lnTo>
                <a:lnTo>
                  <a:pt x="0" y="4"/>
                </a:lnTo>
                <a:lnTo>
                  <a:pt x="0" y="5"/>
                </a:lnTo>
                <a:lnTo>
                  <a:pt x="2" y="5"/>
                </a:lnTo>
                <a:lnTo>
                  <a:pt x="5" y="5"/>
                </a:lnTo>
                <a:lnTo>
                  <a:pt x="6" y="5"/>
                </a:lnTo>
                <a:lnTo>
                  <a:pt x="7" y="4"/>
                </a:lnTo>
                <a:lnTo>
                  <a:pt x="7" y="3"/>
                </a:lnTo>
                <a:lnTo>
                  <a:pt x="6" y="1"/>
                </a:lnTo>
                <a:lnTo>
                  <a:pt x="6" y="0"/>
                </a:lnTo>
                <a:lnTo>
                  <a:pt x="5" y="0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26" name="Freeform 1286"/>
          <p:cNvSpPr>
            <a:spLocks/>
          </p:cNvSpPr>
          <p:nvPr/>
        </p:nvSpPr>
        <p:spPr bwMode="auto">
          <a:xfrm>
            <a:off x="1978025" y="2614613"/>
            <a:ext cx="3175" cy="3175"/>
          </a:xfrm>
          <a:custGeom>
            <a:avLst/>
            <a:gdLst>
              <a:gd name="T0" fmla="*/ 0 w 6"/>
              <a:gd name="T1" fmla="*/ 0 h 6"/>
              <a:gd name="T2" fmla="*/ 0 w 6"/>
              <a:gd name="T3" fmla="*/ 2147483646 h 6"/>
              <a:gd name="T4" fmla="*/ 0 w 6"/>
              <a:gd name="T5" fmla="*/ 2147483646 h 6"/>
              <a:gd name="T6" fmla="*/ 0 w 6"/>
              <a:gd name="T7" fmla="*/ 2147483646 h 6"/>
              <a:gd name="T8" fmla="*/ 0 w 6"/>
              <a:gd name="T9" fmla="*/ 2147483646 h 6"/>
              <a:gd name="T10" fmla="*/ 2147483646 w 6"/>
              <a:gd name="T11" fmla="*/ 2147483646 h 6"/>
              <a:gd name="T12" fmla="*/ 2147483646 w 6"/>
              <a:gd name="T13" fmla="*/ 2147483646 h 6"/>
              <a:gd name="T14" fmla="*/ 2147483646 w 6"/>
              <a:gd name="T15" fmla="*/ 2147483646 h 6"/>
              <a:gd name="T16" fmla="*/ 2147483646 w 6"/>
              <a:gd name="T17" fmla="*/ 2147483646 h 6"/>
              <a:gd name="T18" fmla="*/ 2147483646 w 6"/>
              <a:gd name="T19" fmla="*/ 2147483646 h 6"/>
              <a:gd name="T20" fmla="*/ 2147483646 w 6"/>
              <a:gd name="T21" fmla="*/ 2147483646 h 6"/>
              <a:gd name="T22" fmla="*/ 2147483646 w 6"/>
              <a:gd name="T23" fmla="*/ 2147483646 h 6"/>
              <a:gd name="T24" fmla="*/ 2147483646 w 6"/>
              <a:gd name="T25" fmla="*/ 0 h 6"/>
              <a:gd name="T26" fmla="*/ 2147483646 w 6"/>
              <a:gd name="T27" fmla="*/ 0 h 6"/>
              <a:gd name="T28" fmla="*/ 0 w 6"/>
              <a:gd name="T29" fmla="*/ 0 h 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6" h="6">
                <a:moveTo>
                  <a:pt x="0" y="0"/>
                </a:moveTo>
                <a:lnTo>
                  <a:pt x="0" y="1"/>
                </a:lnTo>
                <a:lnTo>
                  <a:pt x="0" y="4"/>
                </a:lnTo>
                <a:lnTo>
                  <a:pt x="0" y="5"/>
                </a:lnTo>
                <a:lnTo>
                  <a:pt x="0" y="6"/>
                </a:lnTo>
                <a:lnTo>
                  <a:pt x="3" y="6"/>
                </a:lnTo>
                <a:lnTo>
                  <a:pt x="4" y="6"/>
                </a:lnTo>
                <a:lnTo>
                  <a:pt x="5" y="6"/>
                </a:lnTo>
                <a:lnTo>
                  <a:pt x="5" y="5"/>
                </a:lnTo>
                <a:lnTo>
                  <a:pt x="6" y="4"/>
                </a:lnTo>
                <a:lnTo>
                  <a:pt x="5" y="4"/>
                </a:lnTo>
                <a:lnTo>
                  <a:pt x="5" y="1"/>
                </a:lnTo>
                <a:lnTo>
                  <a:pt x="4" y="0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27" name="Freeform 1287"/>
          <p:cNvSpPr>
            <a:spLocks/>
          </p:cNvSpPr>
          <p:nvPr/>
        </p:nvSpPr>
        <p:spPr bwMode="auto">
          <a:xfrm>
            <a:off x="1987550" y="2625725"/>
            <a:ext cx="3175" cy="3175"/>
          </a:xfrm>
          <a:custGeom>
            <a:avLst/>
            <a:gdLst>
              <a:gd name="T0" fmla="*/ 2147483646 w 7"/>
              <a:gd name="T1" fmla="*/ 0 h 6"/>
              <a:gd name="T2" fmla="*/ 0 w 7"/>
              <a:gd name="T3" fmla="*/ 2147483646 h 6"/>
              <a:gd name="T4" fmla="*/ 0 w 7"/>
              <a:gd name="T5" fmla="*/ 2147483646 h 6"/>
              <a:gd name="T6" fmla="*/ 0 w 7"/>
              <a:gd name="T7" fmla="*/ 2147483646 h 6"/>
              <a:gd name="T8" fmla="*/ 2147483646 w 7"/>
              <a:gd name="T9" fmla="*/ 2147483646 h 6"/>
              <a:gd name="T10" fmla="*/ 2147483646 w 7"/>
              <a:gd name="T11" fmla="*/ 2147483646 h 6"/>
              <a:gd name="T12" fmla="*/ 2147483646 w 7"/>
              <a:gd name="T13" fmla="*/ 2147483646 h 6"/>
              <a:gd name="T14" fmla="*/ 2147483646 w 7"/>
              <a:gd name="T15" fmla="*/ 2147483646 h 6"/>
              <a:gd name="T16" fmla="*/ 2147483646 w 7"/>
              <a:gd name="T17" fmla="*/ 2147483646 h 6"/>
              <a:gd name="T18" fmla="*/ 2147483646 w 7"/>
              <a:gd name="T19" fmla="*/ 2147483646 h 6"/>
              <a:gd name="T20" fmla="*/ 2147483646 w 7"/>
              <a:gd name="T21" fmla="*/ 0 h 6"/>
              <a:gd name="T22" fmla="*/ 2147483646 w 7"/>
              <a:gd name="T23" fmla="*/ 0 h 6"/>
              <a:gd name="T24" fmla="*/ 2147483646 w 7"/>
              <a:gd name="T25" fmla="*/ 0 h 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" h="6">
                <a:moveTo>
                  <a:pt x="1" y="0"/>
                </a:move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  <a:lnTo>
                  <a:pt x="1" y="6"/>
                </a:lnTo>
                <a:lnTo>
                  <a:pt x="3" y="6"/>
                </a:lnTo>
                <a:lnTo>
                  <a:pt x="4" y="6"/>
                </a:lnTo>
                <a:lnTo>
                  <a:pt x="7" y="4"/>
                </a:lnTo>
                <a:lnTo>
                  <a:pt x="7" y="2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1" y="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28" name="Freeform 1288"/>
          <p:cNvSpPr>
            <a:spLocks/>
          </p:cNvSpPr>
          <p:nvPr/>
        </p:nvSpPr>
        <p:spPr bwMode="auto">
          <a:xfrm>
            <a:off x="2000250" y="2624138"/>
            <a:ext cx="3175" cy="4762"/>
          </a:xfrm>
          <a:custGeom>
            <a:avLst/>
            <a:gdLst>
              <a:gd name="T0" fmla="*/ 0 w 6"/>
              <a:gd name="T1" fmla="*/ 2147483646 h 8"/>
              <a:gd name="T2" fmla="*/ 0 w 6"/>
              <a:gd name="T3" fmla="*/ 2147483646 h 8"/>
              <a:gd name="T4" fmla="*/ 0 w 6"/>
              <a:gd name="T5" fmla="*/ 2147483646 h 8"/>
              <a:gd name="T6" fmla="*/ 2147483646 w 6"/>
              <a:gd name="T7" fmla="*/ 2147483646 h 8"/>
              <a:gd name="T8" fmla="*/ 2147483646 w 6"/>
              <a:gd name="T9" fmla="*/ 2147483646 h 8"/>
              <a:gd name="T10" fmla="*/ 2147483646 w 6"/>
              <a:gd name="T11" fmla="*/ 2147483646 h 8"/>
              <a:gd name="T12" fmla="*/ 2147483646 w 6"/>
              <a:gd name="T13" fmla="*/ 2147483646 h 8"/>
              <a:gd name="T14" fmla="*/ 2147483646 w 6"/>
              <a:gd name="T15" fmla="*/ 2147483646 h 8"/>
              <a:gd name="T16" fmla="*/ 2147483646 w 6"/>
              <a:gd name="T17" fmla="*/ 2147483646 h 8"/>
              <a:gd name="T18" fmla="*/ 2147483646 w 6"/>
              <a:gd name="T19" fmla="*/ 2147483646 h 8"/>
              <a:gd name="T20" fmla="*/ 2147483646 w 6"/>
              <a:gd name="T21" fmla="*/ 0 h 8"/>
              <a:gd name="T22" fmla="*/ 2147483646 w 6"/>
              <a:gd name="T23" fmla="*/ 0 h 8"/>
              <a:gd name="T24" fmla="*/ 0 w 6"/>
              <a:gd name="T25" fmla="*/ 2147483646 h 8"/>
              <a:gd name="T26" fmla="*/ 0 w 6"/>
              <a:gd name="T27" fmla="*/ 2147483646 h 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6" h="8">
                <a:moveTo>
                  <a:pt x="0" y="4"/>
                </a:moveTo>
                <a:lnTo>
                  <a:pt x="0" y="5"/>
                </a:lnTo>
                <a:lnTo>
                  <a:pt x="0" y="6"/>
                </a:lnTo>
                <a:lnTo>
                  <a:pt x="1" y="8"/>
                </a:lnTo>
                <a:lnTo>
                  <a:pt x="2" y="8"/>
                </a:lnTo>
                <a:lnTo>
                  <a:pt x="4" y="8"/>
                </a:lnTo>
                <a:lnTo>
                  <a:pt x="6" y="6"/>
                </a:lnTo>
                <a:lnTo>
                  <a:pt x="6" y="5"/>
                </a:lnTo>
                <a:lnTo>
                  <a:pt x="6" y="4"/>
                </a:lnTo>
                <a:lnTo>
                  <a:pt x="4" y="1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4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29" name="Freeform 1289"/>
          <p:cNvSpPr>
            <a:spLocks/>
          </p:cNvSpPr>
          <p:nvPr/>
        </p:nvSpPr>
        <p:spPr bwMode="auto">
          <a:xfrm>
            <a:off x="2009775" y="2622550"/>
            <a:ext cx="3175" cy="4763"/>
          </a:xfrm>
          <a:custGeom>
            <a:avLst/>
            <a:gdLst>
              <a:gd name="T0" fmla="*/ 0 w 7"/>
              <a:gd name="T1" fmla="*/ 2147483646 h 7"/>
              <a:gd name="T2" fmla="*/ 2147483646 w 7"/>
              <a:gd name="T3" fmla="*/ 2147483646 h 7"/>
              <a:gd name="T4" fmla="*/ 2147483646 w 7"/>
              <a:gd name="T5" fmla="*/ 2147483646 h 7"/>
              <a:gd name="T6" fmla="*/ 2147483646 w 7"/>
              <a:gd name="T7" fmla="*/ 2147483646 h 7"/>
              <a:gd name="T8" fmla="*/ 2147483646 w 7"/>
              <a:gd name="T9" fmla="*/ 2147483646 h 7"/>
              <a:gd name="T10" fmla="*/ 2147483646 w 7"/>
              <a:gd name="T11" fmla="*/ 2147483646 h 7"/>
              <a:gd name="T12" fmla="*/ 2147483646 w 7"/>
              <a:gd name="T13" fmla="*/ 2147483646 h 7"/>
              <a:gd name="T14" fmla="*/ 2147483646 w 7"/>
              <a:gd name="T15" fmla="*/ 0 h 7"/>
              <a:gd name="T16" fmla="*/ 2147483646 w 7"/>
              <a:gd name="T17" fmla="*/ 0 h 7"/>
              <a:gd name="T18" fmla="*/ 0 w 7"/>
              <a:gd name="T19" fmla="*/ 2147483646 h 7"/>
              <a:gd name="T20" fmla="*/ 0 w 7"/>
              <a:gd name="T21" fmla="*/ 2147483646 h 7"/>
              <a:gd name="T22" fmla="*/ 0 w 7"/>
              <a:gd name="T23" fmla="*/ 2147483646 h 7"/>
              <a:gd name="T24" fmla="*/ 0 w 7"/>
              <a:gd name="T25" fmla="*/ 2147483646 h 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" h="7">
                <a:moveTo>
                  <a:pt x="0" y="6"/>
                </a:moveTo>
                <a:lnTo>
                  <a:pt x="2" y="6"/>
                </a:lnTo>
                <a:lnTo>
                  <a:pt x="4" y="7"/>
                </a:lnTo>
                <a:lnTo>
                  <a:pt x="6" y="6"/>
                </a:lnTo>
                <a:lnTo>
                  <a:pt x="7" y="3"/>
                </a:lnTo>
                <a:lnTo>
                  <a:pt x="6" y="2"/>
                </a:lnTo>
                <a:lnTo>
                  <a:pt x="6" y="1"/>
                </a:lnTo>
                <a:lnTo>
                  <a:pt x="4" y="0"/>
                </a:ln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6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30" name="Freeform 1290"/>
          <p:cNvSpPr>
            <a:spLocks/>
          </p:cNvSpPr>
          <p:nvPr/>
        </p:nvSpPr>
        <p:spPr bwMode="auto">
          <a:xfrm>
            <a:off x="2019300" y="2620963"/>
            <a:ext cx="3175" cy="3175"/>
          </a:xfrm>
          <a:custGeom>
            <a:avLst/>
            <a:gdLst>
              <a:gd name="T0" fmla="*/ 0 w 6"/>
              <a:gd name="T1" fmla="*/ 2147483646 h 6"/>
              <a:gd name="T2" fmla="*/ 2147483646 w 6"/>
              <a:gd name="T3" fmla="*/ 2147483646 h 6"/>
              <a:gd name="T4" fmla="*/ 2147483646 w 6"/>
              <a:gd name="T5" fmla="*/ 2147483646 h 6"/>
              <a:gd name="T6" fmla="*/ 2147483646 w 6"/>
              <a:gd name="T7" fmla="*/ 2147483646 h 6"/>
              <a:gd name="T8" fmla="*/ 2147483646 w 6"/>
              <a:gd name="T9" fmla="*/ 2147483646 h 6"/>
              <a:gd name="T10" fmla="*/ 2147483646 w 6"/>
              <a:gd name="T11" fmla="*/ 2147483646 h 6"/>
              <a:gd name="T12" fmla="*/ 2147483646 w 6"/>
              <a:gd name="T13" fmla="*/ 2147483646 h 6"/>
              <a:gd name="T14" fmla="*/ 2147483646 w 6"/>
              <a:gd name="T15" fmla="*/ 0 h 6"/>
              <a:gd name="T16" fmla="*/ 2147483646 w 6"/>
              <a:gd name="T17" fmla="*/ 0 h 6"/>
              <a:gd name="T18" fmla="*/ 2147483646 w 6"/>
              <a:gd name="T19" fmla="*/ 0 h 6"/>
              <a:gd name="T20" fmla="*/ 0 w 6"/>
              <a:gd name="T21" fmla="*/ 2147483646 h 6"/>
              <a:gd name="T22" fmla="*/ 0 w 6"/>
              <a:gd name="T23" fmla="*/ 2147483646 h 6"/>
              <a:gd name="T24" fmla="*/ 0 w 6"/>
              <a:gd name="T25" fmla="*/ 2147483646 h 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" h="6">
                <a:moveTo>
                  <a:pt x="0" y="5"/>
                </a:moveTo>
                <a:lnTo>
                  <a:pt x="2" y="6"/>
                </a:lnTo>
                <a:lnTo>
                  <a:pt x="3" y="6"/>
                </a:lnTo>
                <a:lnTo>
                  <a:pt x="5" y="6"/>
                </a:lnTo>
                <a:lnTo>
                  <a:pt x="6" y="5"/>
                </a:lnTo>
                <a:lnTo>
                  <a:pt x="6" y="4"/>
                </a:lnTo>
                <a:lnTo>
                  <a:pt x="5" y="3"/>
                </a:lnTo>
                <a:lnTo>
                  <a:pt x="5" y="0"/>
                </a:lnTo>
                <a:lnTo>
                  <a:pt x="3" y="0"/>
                </a:lnTo>
                <a:lnTo>
                  <a:pt x="2" y="0"/>
                </a:lnTo>
                <a:lnTo>
                  <a:pt x="0" y="3"/>
                </a:lnTo>
                <a:lnTo>
                  <a:pt x="0" y="4"/>
                </a:lnTo>
                <a:lnTo>
                  <a:pt x="0" y="5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31" name="Freeform 1291"/>
          <p:cNvSpPr>
            <a:spLocks/>
          </p:cNvSpPr>
          <p:nvPr/>
        </p:nvSpPr>
        <p:spPr bwMode="auto">
          <a:xfrm>
            <a:off x="2030413" y="2619375"/>
            <a:ext cx="4762" cy="4763"/>
          </a:xfrm>
          <a:custGeom>
            <a:avLst/>
            <a:gdLst>
              <a:gd name="T0" fmla="*/ 2147483646 w 7"/>
              <a:gd name="T1" fmla="*/ 2147483646 h 7"/>
              <a:gd name="T2" fmla="*/ 2147483646 w 7"/>
              <a:gd name="T3" fmla="*/ 2147483646 h 7"/>
              <a:gd name="T4" fmla="*/ 2147483646 w 7"/>
              <a:gd name="T5" fmla="*/ 2147483646 h 7"/>
              <a:gd name="T6" fmla="*/ 2147483646 w 7"/>
              <a:gd name="T7" fmla="*/ 2147483646 h 7"/>
              <a:gd name="T8" fmla="*/ 2147483646 w 7"/>
              <a:gd name="T9" fmla="*/ 2147483646 h 7"/>
              <a:gd name="T10" fmla="*/ 2147483646 w 7"/>
              <a:gd name="T11" fmla="*/ 2147483646 h 7"/>
              <a:gd name="T12" fmla="*/ 2147483646 w 7"/>
              <a:gd name="T13" fmla="*/ 2147483646 h 7"/>
              <a:gd name="T14" fmla="*/ 2147483646 w 7"/>
              <a:gd name="T15" fmla="*/ 2147483646 h 7"/>
              <a:gd name="T16" fmla="*/ 2147483646 w 7"/>
              <a:gd name="T17" fmla="*/ 2147483646 h 7"/>
              <a:gd name="T18" fmla="*/ 2147483646 w 7"/>
              <a:gd name="T19" fmla="*/ 0 h 7"/>
              <a:gd name="T20" fmla="*/ 2147483646 w 7"/>
              <a:gd name="T21" fmla="*/ 2147483646 h 7"/>
              <a:gd name="T22" fmla="*/ 2147483646 w 7"/>
              <a:gd name="T23" fmla="*/ 2147483646 h 7"/>
              <a:gd name="T24" fmla="*/ 0 w 7"/>
              <a:gd name="T25" fmla="*/ 2147483646 h 7"/>
              <a:gd name="T26" fmla="*/ 2147483646 w 7"/>
              <a:gd name="T27" fmla="*/ 2147483646 h 7"/>
              <a:gd name="T28" fmla="*/ 2147483646 w 7"/>
              <a:gd name="T29" fmla="*/ 2147483646 h 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7" h="7">
                <a:moveTo>
                  <a:pt x="1" y="6"/>
                </a:moveTo>
                <a:lnTo>
                  <a:pt x="2" y="7"/>
                </a:lnTo>
                <a:lnTo>
                  <a:pt x="5" y="7"/>
                </a:lnTo>
                <a:lnTo>
                  <a:pt x="7" y="7"/>
                </a:lnTo>
                <a:lnTo>
                  <a:pt x="7" y="6"/>
                </a:lnTo>
                <a:lnTo>
                  <a:pt x="7" y="5"/>
                </a:lnTo>
                <a:lnTo>
                  <a:pt x="7" y="2"/>
                </a:lnTo>
                <a:lnTo>
                  <a:pt x="7" y="1"/>
                </a:lnTo>
                <a:lnTo>
                  <a:pt x="5" y="1"/>
                </a:lnTo>
                <a:lnTo>
                  <a:pt x="2" y="0"/>
                </a:lnTo>
                <a:lnTo>
                  <a:pt x="1" y="1"/>
                </a:lnTo>
                <a:lnTo>
                  <a:pt x="1" y="2"/>
                </a:lnTo>
                <a:lnTo>
                  <a:pt x="0" y="2"/>
                </a:lnTo>
                <a:lnTo>
                  <a:pt x="1" y="5"/>
                </a:lnTo>
                <a:lnTo>
                  <a:pt x="1" y="6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32" name="Freeform 1292"/>
          <p:cNvSpPr>
            <a:spLocks/>
          </p:cNvSpPr>
          <p:nvPr/>
        </p:nvSpPr>
        <p:spPr bwMode="auto">
          <a:xfrm>
            <a:off x="2039938" y="2619375"/>
            <a:ext cx="3175" cy="3175"/>
          </a:xfrm>
          <a:custGeom>
            <a:avLst/>
            <a:gdLst>
              <a:gd name="T0" fmla="*/ 0 w 6"/>
              <a:gd name="T1" fmla="*/ 2147483646 h 7"/>
              <a:gd name="T2" fmla="*/ 2147483646 w 6"/>
              <a:gd name="T3" fmla="*/ 2147483646 h 7"/>
              <a:gd name="T4" fmla="*/ 2147483646 w 6"/>
              <a:gd name="T5" fmla="*/ 2147483646 h 7"/>
              <a:gd name="T6" fmla="*/ 2147483646 w 6"/>
              <a:gd name="T7" fmla="*/ 2147483646 h 7"/>
              <a:gd name="T8" fmla="*/ 2147483646 w 6"/>
              <a:gd name="T9" fmla="*/ 2147483646 h 7"/>
              <a:gd name="T10" fmla="*/ 2147483646 w 6"/>
              <a:gd name="T11" fmla="*/ 2147483646 h 7"/>
              <a:gd name="T12" fmla="*/ 2147483646 w 6"/>
              <a:gd name="T13" fmla="*/ 2147483646 h 7"/>
              <a:gd name="T14" fmla="*/ 2147483646 w 6"/>
              <a:gd name="T15" fmla="*/ 0 h 7"/>
              <a:gd name="T16" fmla="*/ 2147483646 w 6"/>
              <a:gd name="T17" fmla="*/ 0 h 7"/>
              <a:gd name="T18" fmla="*/ 2147483646 w 6"/>
              <a:gd name="T19" fmla="*/ 0 h 7"/>
              <a:gd name="T20" fmla="*/ 0 w 6"/>
              <a:gd name="T21" fmla="*/ 0 h 7"/>
              <a:gd name="T22" fmla="*/ 0 w 6"/>
              <a:gd name="T23" fmla="*/ 2147483646 h 7"/>
              <a:gd name="T24" fmla="*/ 0 w 6"/>
              <a:gd name="T25" fmla="*/ 2147483646 h 7"/>
              <a:gd name="T26" fmla="*/ 0 w 6"/>
              <a:gd name="T27" fmla="*/ 2147483646 h 7"/>
              <a:gd name="T28" fmla="*/ 0 w 6"/>
              <a:gd name="T29" fmla="*/ 2147483646 h 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6" h="7">
                <a:moveTo>
                  <a:pt x="0" y="6"/>
                </a:moveTo>
                <a:lnTo>
                  <a:pt x="1" y="6"/>
                </a:lnTo>
                <a:lnTo>
                  <a:pt x="4" y="7"/>
                </a:lnTo>
                <a:lnTo>
                  <a:pt x="5" y="6"/>
                </a:lnTo>
                <a:lnTo>
                  <a:pt x="6" y="3"/>
                </a:lnTo>
                <a:lnTo>
                  <a:pt x="6" y="2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6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33" name="Freeform 1293"/>
          <p:cNvSpPr>
            <a:spLocks/>
          </p:cNvSpPr>
          <p:nvPr/>
        </p:nvSpPr>
        <p:spPr bwMode="auto">
          <a:xfrm>
            <a:off x="1970088" y="2598738"/>
            <a:ext cx="3175" cy="3175"/>
          </a:xfrm>
          <a:custGeom>
            <a:avLst/>
            <a:gdLst>
              <a:gd name="T0" fmla="*/ 2147483646 w 7"/>
              <a:gd name="T1" fmla="*/ 2147483646 h 6"/>
              <a:gd name="T2" fmla="*/ 2147483646 w 7"/>
              <a:gd name="T3" fmla="*/ 2147483646 h 6"/>
              <a:gd name="T4" fmla="*/ 2147483646 w 7"/>
              <a:gd name="T5" fmla="*/ 2147483646 h 6"/>
              <a:gd name="T6" fmla="*/ 2147483646 w 7"/>
              <a:gd name="T7" fmla="*/ 2147483646 h 6"/>
              <a:gd name="T8" fmla="*/ 2147483646 w 7"/>
              <a:gd name="T9" fmla="*/ 2147483646 h 6"/>
              <a:gd name="T10" fmla="*/ 2147483646 w 7"/>
              <a:gd name="T11" fmla="*/ 2147483646 h 6"/>
              <a:gd name="T12" fmla="*/ 2147483646 w 7"/>
              <a:gd name="T13" fmla="*/ 0 h 6"/>
              <a:gd name="T14" fmla="*/ 2147483646 w 7"/>
              <a:gd name="T15" fmla="*/ 0 h 6"/>
              <a:gd name="T16" fmla="*/ 2147483646 w 7"/>
              <a:gd name="T17" fmla="*/ 2147483646 h 6"/>
              <a:gd name="T18" fmla="*/ 0 w 7"/>
              <a:gd name="T19" fmla="*/ 2147483646 h 6"/>
              <a:gd name="T20" fmla="*/ 0 w 7"/>
              <a:gd name="T21" fmla="*/ 2147483646 h 6"/>
              <a:gd name="T22" fmla="*/ 0 w 7"/>
              <a:gd name="T23" fmla="*/ 2147483646 h 6"/>
              <a:gd name="T24" fmla="*/ 2147483646 w 7"/>
              <a:gd name="T25" fmla="*/ 2147483646 h 6"/>
              <a:gd name="T26" fmla="*/ 2147483646 w 7"/>
              <a:gd name="T27" fmla="*/ 2147483646 h 6"/>
              <a:gd name="T28" fmla="*/ 2147483646 w 7"/>
              <a:gd name="T29" fmla="*/ 2147483646 h 6"/>
              <a:gd name="T30" fmla="*/ 2147483646 w 7"/>
              <a:gd name="T31" fmla="*/ 2147483646 h 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" h="6">
                <a:moveTo>
                  <a:pt x="5" y="6"/>
                </a:moveTo>
                <a:lnTo>
                  <a:pt x="7" y="4"/>
                </a:lnTo>
                <a:lnTo>
                  <a:pt x="7" y="3"/>
                </a:lnTo>
                <a:lnTo>
                  <a:pt x="7" y="2"/>
                </a:lnTo>
                <a:lnTo>
                  <a:pt x="7" y="1"/>
                </a:lnTo>
                <a:lnTo>
                  <a:pt x="5" y="1"/>
                </a:lnTo>
                <a:lnTo>
                  <a:pt x="4" y="0"/>
                </a:lnTo>
                <a:lnTo>
                  <a:pt x="2" y="0"/>
                </a:lnTo>
                <a:lnTo>
                  <a:pt x="2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2" y="4"/>
                </a:lnTo>
                <a:lnTo>
                  <a:pt x="2" y="6"/>
                </a:lnTo>
                <a:lnTo>
                  <a:pt x="4" y="6"/>
                </a:lnTo>
                <a:lnTo>
                  <a:pt x="5" y="6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34" name="Freeform 1294"/>
          <p:cNvSpPr>
            <a:spLocks/>
          </p:cNvSpPr>
          <p:nvPr/>
        </p:nvSpPr>
        <p:spPr bwMode="auto">
          <a:xfrm>
            <a:off x="1962150" y="2586038"/>
            <a:ext cx="3175" cy="3175"/>
          </a:xfrm>
          <a:custGeom>
            <a:avLst/>
            <a:gdLst>
              <a:gd name="T0" fmla="*/ 2147483646 w 6"/>
              <a:gd name="T1" fmla="*/ 2147483646 h 6"/>
              <a:gd name="T2" fmla="*/ 2147483646 w 6"/>
              <a:gd name="T3" fmla="*/ 2147483646 h 6"/>
              <a:gd name="T4" fmla="*/ 2147483646 w 6"/>
              <a:gd name="T5" fmla="*/ 2147483646 h 6"/>
              <a:gd name="T6" fmla="*/ 2147483646 w 6"/>
              <a:gd name="T7" fmla="*/ 2147483646 h 6"/>
              <a:gd name="T8" fmla="*/ 2147483646 w 6"/>
              <a:gd name="T9" fmla="*/ 2147483646 h 6"/>
              <a:gd name="T10" fmla="*/ 2147483646 w 6"/>
              <a:gd name="T11" fmla="*/ 0 h 6"/>
              <a:gd name="T12" fmla="*/ 2147483646 w 6"/>
              <a:gd name="T13" fmla="*/ 0 h 6"/>
              <a:gd name="T14" fmla="*/ 0 w 6"/>
              <a:gd name="T15" fmla="*/ 0 h 6"/>
              <a:gd name="T16" fmla="*/ 0 w 6"/>
              <a:gd name="T17" fmla="*/ 2147483646 h 6"/>
              <a:gd name="T18" fmla="*/ 0 w 6"/>
              <a:gd name="T19" fmla="*/ 2147483646 h 6"/>
              <a:gd name="T20" fmla="*/ 0 w 6"/>
              <a:gd name="T21" fmla="*/ 2147483646 h 6"/>
              <a:gd name="T22" fmla="*/ 0 w 6"/>
              <a:gd name="T23" fmla="*/ 2147483646 h 6"/>
              <a:gd name="T24" fmla="*/ 2147483646 w 6"/>
              <a:gd name="T25" fmla="*/ 2147483646 h 6"/>
              <a:gd name="T26" fmla="*/ 2147483646 w 6"/>
              <a:gd name="T27" fmla="*/ 2147483646 h 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6" h="6">
                <a:moveTo>
                  <a:pt x="5" y="6"/>
                </a:moveTo>
                <a:lnTo>
                  <a:pt x="6" y="5"/>
                </a:lnTo>
                <a:lnTo>
                  <a:pt x="6" y="3"/>
                </a:lnTo>
                <a:lnTo>
                  <a:pt x="6" y="2"/>
                </a:lnTo>
                <a:lnTo>
                  <a:pt x="6" y="1"/>
                </a:lnTo>
                <a:lnTo>
                  <a:pt x="5" y="0"/>
                </a:ln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5"/>
                </a:lnTo>
                <a:lnTo>
                  <a:pt x="2" y="5"/>
                </a:lnTo>
                <a:lnTo>
                  <a:pt x="5" y="6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35" name="Freeform 1295"/>
          <p:cNvSpPr>
            <a:spLocks/>
          </p:cNvSpPr>
          <p:nvPr/>
        </p:nvSpPr>
        <p:spPr bwMode="auto">
          <a:xfrm>
            <a:off x="1958975" y="2566988"/>
            <a:ext cx="3175" cy="3175"/>
          </a:xfrm>
          <a:custGeom>
            <a:avLst/>
            <a:gdLst>
              <a:gd name="T0" fmla="*/ 2147483646 w 6"/>
              <a:gd name="T1" fmla="*/ 2147483646 h 5"/>
              <a:gd name="T2" fmla="*/ 2147483646 w 6"/>
              <a:gd name="T3" fmla="*/ 2147483646 h 5"/>
              <a:gd name="T4" fmla="*/ 2147483646 w 6"/>
              <a:gd name="T5" fmla="*/ 2147483646 h 5"/>
              <a:gd name="T6" fmla="*/ 2147483646 w 6"/>
              <a:gd name="T7" fmla="*/ 2147483646 h 5"/>
              <a:gd name="T8" fmla="*/ 2147483646 w 6"/>
              <a:gd name="T9" fmla="*/ 2147483646 h 5"/>
              <a:gd name="T10" fmla="*/ 2147483646 w 6"/>
              <a:gd name="T11" fmla="*/ 0 h 5"/>
              <a:gd name="T12" fmla="*/ 2147483646 w 6"/>
              <a:gd name="T13" fmla="*/ 0 h 5"/>
              <a:gd name="T14" fmla="*/ 2147483646 w 6"/>
              <a:gd name="T15" fmla="*/ 0 h 5"/>
              <a:gd name="T16" fmla="*/ 0 w 6"/>
              <a:gd name="T17" fmla="*/ 0 h 5"/>
              <a:gd name="T18" fmla="*/ 0 w 6"/>
              <a:gd name="T19" fmla="*/ 2147483646 h 5"/>
              <a:gd name="T20" fmla="*/ 0 w 6"/>
              <a:gd name="T21" fmla="*/ 2147483646 h 5"/>
              <a:gd name="T22" fmla="*/ 0 w 6"/>
              <a:gd name="T23" fmla="*/ 2147483646 h 5"/>
              <a:gd name="T24" fmla="*/ 2147483646 w 6"/>
              <a:gd name="T25" fmla="*/ 2147483646 h 5"/>
              <a:gd name="T26" fmla="*/ 2147483646 w 6"/>
              <a:gd name="T27" fmla="*/ 2147483646 h 5"/>
              <a:gd name="T28" fmla="*/ 2147483646 w 6"/>
              <a:gd name="T29" fmla="*/ 2147483646 h 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6" h="5">
                <a:moveTo>
                  <a:pt x="5" y="5"/>
                </a:moveTo>
                <a:lnTo>
                  <a:pt x="6" y="4"/>
                </a:lnTo>
                <a:lnTo>
                  <a:pt x="6" y="3"/>
                </a:lnTo>
                <a:lnTo>
                  <a:pt x="6" y="2"/>
                </a:lnTo>
                <a:lnTo>
                  <a:pt x="5" y="2"/>
                </a:lnTo>
                <a:lnTo>
                  <a:pt x="5" y="0"/>
                </a:lnTo>
                <a:lnTo>
                  <a:pt x="3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3"/>
                </a:lnTo>
                <a:lnTo>
                  <a:pt x="0" y="4"/>
                </a:lnTo>
                <a:lnTo>
                  <a:pt x="2" y="5"/>
                </a:lnTo>
                <a:lnTo>
                  <a:pt x="3" y="5"/>
                </a:lnTo>
                <a:lnTo>
                  <a:pt x="5" y="5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36" name="Freeform 1296"/>
          <p:cNvSpPr>
            <a:spLocks/>
          </p:cNvSpPr>
          <p:nvPr/>
        </p:nvSpPr>
        <p:spPr bwMode="auto">
          <a:xfrm>
            <a:off x="1955800" y="2551113"/>
            <a:ext cx="3175" cy="1587"/>
          </a:xfrm>
          <a:custGeom>
            <a:avLst/>
            <a:gdLst>
              <a:gd name="T0" fmla="*/ 2147483646 w 6"/>
              <a:gd name="T1" fmla="*/ 2147483646 h 5"/>
              <a:gd name="T2" fmla="*/ 2147483646 w 6"/>
              <a:gd name="T3" fmla="*/ 2147483646 h 5"/>
              <a:gd name="T4" fmla="*/ 2147483646 w 6"/>
              <a:gd name="T5" fmla="*/ 2147483646 h 5"/>
              <a:gd name="T6" fmla="*/ 2147483646 w 6"/>
              <a:gd name="T7" fmla="*/ 2147483646 h 5"/>
              <a:gd name="T8" fmla="*/ 2147483646 w 6"/>
              <a:gd name="T9" fmla="*/ 0 h 5"/>
              <a:gd name="T10" fmla="*/ 2147483646 w 6"/>
              <a:gd name="T11" fmla="*/ 0 h 5"/>
              <a:gd name="T12" fmla="*/ 2147483646 w 6"/>
              <a:gd name="T13" fmla="*/ 0 h 5"/>
              <a:gd name="T14" fmla="*/ 0 w 6"/>
              <a:gd name="T15" fmla="*/ 0 h 5"/>
              <a:gd name="T16" fmla="*/ 0 w 6"/>
              <a:gd name="T17" fmla="*/ 2147483646 h 5"/>
              <a:gd name="T18" fmla="*/ 0 w 6"/>
              <a:gd name="T19" fmla="*/ 2147483646 h 5"/>
              <a:gd name="T20" fmla="*/ 0 w 6"/>
              <a:gd name="T21" fmla="*/ 2147483646 h 5"/>
              <a:gd name="T22" fmla="*/ 2147483646 w 6"/>
              <a:gd name="T23" fmla="*/ 2147483646 h 5"/>
              <a:gd name="T24" fmla="*/ 2147483646 w 6"/>
              <a:gd name="T25" fmla="*/ 2147483646 h 5"/>
              <a:gd name="T26" fmla="*/ 2147483646 w 6"/>
              <a:gd name="T27" fmla="*/ 2147483646 h 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6" h="5">
                <a:moveTo>
                  <a:pt x="5" y="5"/>
                </a:moveTo>
                <a:lnTo>
                  <a:pt x="5" y="4"/>
                </a:lnTo>
                <a:lnTo>
                  <a:pt x="6" y="3"/>
                </a:lnTo>
                <a:lnTo>
                  <a:pt x="5" y="2"/>
                </a:lnTo>
                <a:lnTo>
                  <a:pt x="5" y="0"/>
                </a:lnTo>
                <a:lnTo>
                  <a:pt x="3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3"/>
                </a:lnTo>
                <a:lnTo>
                  <a:pt x="0" y="4"/>
                </a:lnTo>
                <a:lnTo>
                  <a:pt x="2" y="5"/>
                </a:lnTo>
                <a:lnTo>
                  <a:pt x="3" y="5"/>
                </a:lnTo>
                <a:lnTo>
                  <a:pt x="5" y="5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37" name="Freeform 1297"/>
          <p:cNvSpPr>
            <a:spLocks/>
          </p:cNvSpPr>
          <p:nvPr/>
        </p:nvSpPr>
        <p:spPr bwMode="auto">
          <a:xfrm>
            <a:off x="1952625" y="2503488"/>
            <a:ext cx="3175" cy="4762"/>
          </a:xfrm>
          <a:custGeom>
            <a:avLst/>
            <a:gdLst>
              <a:gd name="T0" fmla="*/ 0 w 6"/>
              <a:gd name="T1" fmla="*/ 2147483646 h 8"/>
              <a:gd name="T2" fmla="*/ 0 w 6"/>
              <a:gd name="T3" fmla="*/ 2147483646 h 8"/>
              <a:gd name="T4" fmla="*/ 2147483646 w 6"/>
              <a:gd name="T5" fmla="*/ 2147483646 h 8"/>
              <a:gd name="T6" fmla="*/ 2147483646 w 6"/>
              <a:gd name="T7" fmla="*/ 0 h 8"/>
              <a:gd name="T8" fmla="*/ 0 w 6"/>
              <a:gd name="T9" fmla="*/ 2147483646 h 8"/>
              <a:gd name="T10" fmla="*/ 2147483646 w 6"/>
              <a:gd name="T11" fmla="*/ 2147483646 h 8"/>
              <a:gd name="T12" fmla="*/ 2147483646 w 6"/>
              <a:gd name="T13" fmla="*/ 2147483646 h 8"/>
              <a:gd name="T14" fmla="*/ 2147483646 w 6"/>
              <a:gd name="T15" fmla="*/ 2147483646 h 8"/>
              <a:gd name="T16" fmla="*/ 2147483646 w 6"/>
              <a:gd name="T17" fmla="*/ 2147483646 h 8"/>
              <a:gd name="T18" fmla="*/ 2147483646 w 6"/>
              <a:gd name="T19" fmla="*/ 2147483646 h 8"/>
              <a:gd name="T20" fmla="*/ 2147483646 w 6"/>
              <a:gd name="T21" fmla="*/ 2147483646 h 8"/>
              <a:gd name="T22" fmla="*/ 2147483646 w 6"/>
              <a:gd name="T23" fmla="*/ 2147483646 h 8"/>
              <a:gd name="T24" fmla="*/ 2147483646 w 6"/>
              <a:gd name="T25" fmla="*/ 2147483646 h 8"/>
              <a:gd name="T26" fmla="*/ 2147483646 w 6"/>
              <a:gd name="T27" fmla="*/ 0 h 8"/>
              <a:gd name="T28" fmla="*/ 2147483646 w 6"/>
              <a:gd name="T29" fmla="*/ 0 h 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6" h="8">
                <a:moveTo>
                  <a:pt x="0" y="5"/>
                </a:moveTo>
                <a:lnTo>
                  <a:pt x="0" y="4"/>
                </a:lnTo>
                <a:lnTo>
                  <a:pt x="1" y="1"/>
                </a:lnTo>
                <a:lnTo>
                  <a:pt x="1" y="0"/>
                </a:lnTo>
                <a:lnTo>
                  <a:pt x="0" y="5"/>
                </a:lnTo>
                <a:lnTo>
                  <a:pt x="1" y="6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6" y="6"/>
                </a:lnTo>
                <a:lnTo>
                  <a:pt x="6" y="5"/>
                </a:lnTo>
                <a:lnTo>
                  <a:pt x="6" y="4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38" name="Freeform 1298"/>
          <p:cNvSpPr>
            <a:spLocks/>
          </p:cNvSpPr>
          <p:nvPr/>
        </p:nvSpPr>
        <p:spPr bwMode="auto">
          <a:xfrm>
            <a:off x="1954213" y="2487613"/>
            <a:ext cx="3175" cy="4762"/>
          </a:xfrm>
          <a:custGeom>
            <a:avLst/>
            <a:gdLst>
              <a:gd name="T0" fmla="*/ 2147483646 w 8"/>
              <a:gd name="T1" fmla="*/ 2147483646 h 7"/>
              <a:gd name="T2" fmla="*/ 2147483646 w 8"/>
              <a:gd name="T3" fmla="*/ 2147483646 h 7"/>
              <a:gd name="T4" fmla="*/ 2147483646 w 8"/>
              <a:gd name="T5" fmla="*/ 2147483646 h 7"/>
              <a:gd name="T6" fmla="*/ 2147483646 w 8"/>
              <a:gd name="T7" fmla="*/ 2147483646 h 7"/>
              <a:gd name="T8" fmla="*/ 2147483646 w 8"/>
              <a:gd name="T9" fmla="*/ 2147483646 h 7"/>
              <a:gd name="T10" fmla="*/ 2147483646 w 8"/>
              <a:gd name="T11" fmla="*/ 2147483646 h 7"/>
              <a:gd name="T12" fmla="*/ 2147483646 w 8"/>
              <a:gd name="T13" fmla="*/ 2147483646 h 7"/>
              <a:gd name="T14" fmla="*/ 2147483646 w 8"/>
              <a:gd name="T15" fmla="*/ 2147483646 h 7"/>
              <a:gd name="T16" fmla="*/ 2147483646 w 8"/>
              <a:gd name="T17" fmla="*/ 2147483646 h 7"/>
              <a:gd name="T18" fmla="*/ 2147483646 w 8"/>
              <a:gd name="T19" fmla="*/ 0 h 7"/>
              <a:gd name="T20" fmla="*/ 2147483646 w 8"/>
              <a:gd name="T21" fmla="*/ 2147483646 h 7"/>
              <a:gd name="T22" fmla="*/ 2147483646 w 8"/>
              <a:gd name="T23" fmla="*/ 2147483646 h 7"/>
              <a:gd name="T24" fmla="*/ 2147483646 w 8"/>
              <a:gd name="T25" fmla="*/ 2147483646 h 7"/>
              <a:gd name="T26" fmla="*/ 0 w 8"/>
              <a:gd name="T27" fmla="*/ 2147483646 h 7"/>
              <a:gd name="T28" fmla="*/ 2147483646 w 8"/>
              <a:gd name="T29" fmla="*/ 2147483646 h 7"/>
              <a:gd name="T30" fmla="*/ 2147483646 w 8"/>
              <a:gd name="T31" fmla="*/ 2147483646 h 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8" h="7">
                <a:moveTo>
                  <a:pt x="3" y="6"/>
                </a:moveTo>
                <a:lnTo>
                  <a:pt x="5" y="7"/>
                </a:lnTo>
                <a:lnTo>
                  <a:pt x="6" y="7"/>
                </a:lnTo>
                <a:lnTo>
                  <a:pt x="8" y="7"/>
                </a:lnTo>
                <a:lnTo>
                  <a:pt x="8" y="6"/>
                </a:lnTo>
                <a:lnTo>
                  <a:pt x="8" y="4"/>
                </a:lnTo>
                <a:lnTo>
                  <a:pt x="8" y="2"/>
                </a:lnTo>
                <a:lnTo>
                  <a:pt x="8" y="1"/>
                </a:lnTo>
                <a:lnTo>
                  <a:pt x="6" y="1"/>
                </a:lnTo>
                <a:lnTo>
                  <a:pt x="5" y="0"/>
                </a:lnTo>
                <a:lnTo>
                  <a:pt x="5" y="1"/>
                </a:lnTo>
                <a:lnTo>
                  <a:pt x="3" y="1"/>
                </a:lnTo>
                <a:lnTo>
                  <a:pt x="3" y="2"/>
                </a:lnTo>
                <a:lnTo>
                  <a:pt x="0" y="2"/>
                </a:lnTo>
                <a:lnTo>
                  <a:pt x="3" y="4"/>
                </a:lnTo>
                <a:lnTo>
                  <a:pt x="3" y="6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39" name="Freeform 1299"/>
          <p:cNvSpPr>
            <a:spLocks/>
          </p:cNvSpPr>
          <p:nvPr/>
        </p:nvSpPr>
        <p:spPr bwMode="auto">
          <a:xfrm>
            <a:off x="1957388" y="2473325"/>
            <a:ext cx="3175" cy="3175"/>
          </a:xfrm>
          <a:custGeom>
            <a:avLst/>
            <a:gdLst>
              <a:gd name="T0" fmla="*/ 0 w 6"/>
              <a:gd name="T1" fmla="*/ 2147483646 h 7"/>
              <a:gd name="T2" fmla="*/ 2147483646 w 6"/>
              <a:gd name="T3" fmla="*/ 2147483646 h 7"/>
              <a:gd name="T4" fmla="*/ 2147483646 w 6"/>
              <a:gd name="T5" fmla="*/ 2147483646 h 7"/>
              <a:gd name="T6" fmla="*/ 2147483646 w 6"/>
              <a:gd name="T7" fmla="*/ 2147483646 h 7"/>
              <a:gd name="T8" fmla="*/ 2147483646 w 6"/>
              <a:gd name="T9" fmla="*/ 2147483646 h 7"/>
              <a:gd name="T10" fmla="*/ 2147483646 w 6"/>
              <a:gd name="T11" fmla="*/ 2147483646 h 7"/>
              <a:gd name="T12" fmla="*/ 2147483646 w 6"/>
              <a:gd name="T13" fmla="*/ 2147483646 h 7"/>
              <a:gd name="T14" fmla="*/ 2147483646 w 6"/>
              <a:gd name="T15" fmla="*/ 2147483646 h 7"/>
              <a:gd name="T16" fmla="*/ 2147483646 w 6"/>
              <a:gd name="T17" fmla="*/ 2147483646 h 7"/>
              <a:gd name="T18" fmla="*/ 2147483646 w 6"/>
              <a:gd name="T19" fmla="*/ 0 h 7"/>
              <a:gd name="T20" fmla="*/ 2147483646 w 6"/>
              <a:gd name="T21" fmla="*/ 0 h 7"/>
              <a:gd name="T22" fmla="*/ 0 w 6"/>
              <a:gd name="T23" fmla="*/ 0 h 7"/>
              <a:gd name="T24" fmla="*/ 0 w 6"/>
              <a:gd name="T25" fmla="*/ 2147483646 h 7"/>
              <a:gd name="T26" fmla="*/ 0 w 6"/>
              <a:gd name="T27" fmla="*/ 2147483646 h 7"/>
              <a:gd name="T28" fmla="*/ 0 w 6"/>
              <a:gd name="T29" fmla="*/ 2147483646 h 7"/>
              <a:gd name="T30" fmla="*/ 0 w 6"/>
              <a:gd name="T31" fmla="*/ 2147483646 h 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" h="7">
                <a:moveTo>
                  <a:pt x="0" y="6"/>
                </a:moveTo>
                <a:lnTo>
                  <a:pt x="1" y="6"/>
                </a:lnTo>
                <a:lnTo>
                  <a:pt x="3" y="7"/>
                </a:lnTo>
                <a:lnTo>
                  <a:pt x="3" y="6"/>
                </a:lnTo>
                <a:lnTo>
                  <a:pt x="4" y="6"/>
                </a:lnTo>
                <a:lnTo>
                  <a:pt x="4" y="4"/>
                </a:lnTo>
                <a:lnTo>
                  <a:pt x="6" y="4"/>
                </a:lnTo>
                <a:lnTo>
                  <a:pt x="4" y="3"/>
                </a:lnTo>
                <a:lnTo>
                  <a:pt x="4" y="2"/>
                </a:lnTo>
                <a:lnTo>
                  <a:pt x="3" y="0"/>
                </a:lnTo>
                <a:lnTo>
                  <a:pt x="1" y="0"/>
                </a:lnTo>
                <a:lnTo>
                  <a:pt x="0" y="0"/>
                </a:lnTo>
                <a:lnTo>
                  <a:pt x="0" y="2"/>
                </a:lnTo>
                <a:lnTo>
                  <a:pt x="0" y="3"/>
                </a:lnTo>
                <a:lnTo>
                  <a:pt x="0" y="4"/>
                </a:lnTo>
                <a:lnTo>
                  <a:pt x="0" y="6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40" name="Freeform 1300"/>
          <p:cNvSpPr>
            <a:spLocks/>
          </p:cNvSpPr>
          <p:nvPr/>
        </p:nvSpPr>
        <p:spPr bwMode="auto">
          <a:xfrm>
            <a:off x="1970088" y="2474913"/>
            <a:ext cx="3175" cy="1587"/>
          </a:xfrm>
          <a:custGeom>
            <a:avLst/>
            <a:gdLst>
              <a:gd name="T0" fmla="*/ 0 w 6"/>
              <a:gd name="T1" fmla="*/ 2147483646 h 5"/>
              <a:gd name="T2" fmla="*/ 2147483646 w 6"/>
              <a:gd name="T3" fmla="*/ 2147483646 h 5"/>
              <a:gd name="T4" fmla="*/ 2147483646 w 6"/>
              <a:gd name="T5" fmla="*/ 2147483646 h 5"/>
              <a:gd name="T6" fmla="*/ 2147483646 w 6"/>
              <a:gd name="T7" fmla="*/ 2147483646 h 5"/>
              <a:gd name="T8" fmla="*/ 2147483646 w 6"/>
              <a:gd name="T9" fmla="*/ 2147483646 h 5"/>
              <a:gd name="T10" fmla="*/ 2147483646 w 6"/>
              <a:gd name="T11" fmla="*/ 2147483646 h 5"/>
              <a:gd name="T12" fmla="*/ 2147483646 w 6"/>
              <a:gd name="T13" fmla="*/ 2147483646 h 5"/>
              <a:gd name="T14" fmla="*/ 2147483646 w 6"/>
              <a:gd name="T15" fmla="*/ 2147483646 h 5"/>
              <a:gd name="T16" fmla="*/ 2147483646 w 6"/>
              <a:gd name="T17" fmla="*/ 0 h 5"/>
              <a:gd name="T18" fmla="*/ 2147483646 w 6"/>
              <a:gd name="T19" fmla="*/ 0 h 5"/>
              <a:gd name="T20" fmla="*/ 2147483646 w 6"/>
              <a:gd name="T21" fmla="*/ 0 h 5"/>
              <a:gd name="T22" fmla="*/ 2147483646 w 6"/>
              <a:gd name="T23" fmla="*/ 2147483646 h 5"/>
              <a:gd name="T24" fmla="*/ 0 w 6"/>
              <a:gd name="T25" fmla="*/ 2147483646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" h="5">
                <a:moveTo>
                  <a:pt x="0" y="2"/>
                </a:moveTo>
                <a:lnTo>
                  <a:pt x="2" y="4"/>
                </a:lnTo>
                <a:lnTo>
                  <a:pt x="3" y="5"/>
                </a:lnTo>
                <a:lnTo>
                  <a:pt x="5" y="5"/>
                </a:lnTo>
                <a:lnTo>
                  <a:pt x="6" y="5"/>
                </a:lnTo>
                <a:lnTo>
                  <a:pt x="6" y="4"/>
                </a:lnTo>
                <a:lnTo>
                  <a:pt x="6" y="2"/>
                </a:lnTo>
                <a:lnTo>
                  <a:pt x="6" y="1"/>
                </a:lnTo>
                <a:lnTo>
                  <a:pt x="5" y="0"/>
                </a:lnTo>
                <a:lnTo>
                  <a:pt x="3" y="0"/>
                </a:lnTo>
                <a:lnTo>
                  <a:pt x="2" y="0"/>
                </a:lnTo>
                <a:lnTo>
                  <a:pt x="2" y="1"/>
                </a:lnTo>
                <a:lnTo>
                  <a:pt x="0" y="2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41" name="Freeform 1301"/>
          <p:cNvSpPr>
            <a:spLocks/>
          </p:cNvSpPr>
          <p:nvPr/>
        </p:nvSpPr>
        <p:spPr bwMode="auto">
          <a:xfrm>
            <a:off x="1984375" y="2474913"/>
            <a:ext cx="1588" cy="3175"/>
          </a:xfrm>
          <a:custGeom>
            <a:avLst/>
            <a:gdLst>
              <a:gd name="T0" fmla="*/ 0 w 4"/>
              <a:gd name="T1" fmla="*/ 2147483646 h 7"/>
              <a:gd name="T2" fmla="*/ 0 w 4"/>
              <a:gd name="T3" fmla="*/ 2147483646 h 7"/>
              <a:gd name="T4" fmla="*/ 0 w 4"/>
              <a:gd name="T5" fmla="*/ 2147483646 h 7"/>
              <a:gd name="T6" fmla="*/ 2147483646 w 4"/>
              <a:gd name="T7" fmla="*/ 2147483646 h 7"/>
              <a:gd name="T8" fmla="*/ 2147483646 w 4"/>
              <a:gd name="T9" fmla="*/ 2147483646 h 7"/>
              <a:gd name="T10" fmla="*/ 2147483646 w 4"/>
              <a:gd name="T11" fmla="*/ 2147483646 h 7"/>
              <a:gd name="T12" fmla="*/ 2147483646 w 4"/>
              <a:gd name="T13" fmla="*/ 2147483646 h 7"/>
              <a:gd name="T14" fmla="*/ 2147483646 w 4"/>
              <a:gd name="T15" fmla="*/ 2147483646 h 7"/>
              <a:gd name="T16" fmla="*/ 2147483646 w 4"/>
              <a:gd name="T17" fmla="*/ 2147483646 h 7"/>
              <a:gd name="T18" fmla="*/ 2147483646 w 4"/>
              <a:gd name="T19" fmla="*/ 2147483646 h 7"/>
              <a:gd name="T20" fmla="*/ 2147483646 w 4"/>
              <a:gd name="T21" fmla="*/ 2147483646 h 7"/>
              <a:gd name="T22" fmla="*/ 2147483646 w 4"/>
              <a:gd name="T23" fmla="*/ 0 h 7"/>
              <a:gd name="T24" fmla="*/ 0 w 4"/>
              <a:gd name="T25" fmla="*/ 2147483646 h 7"/>
              <a:gd name="T26" fmla="*/ 0 w 4"/>
              <a:gd name="T27" fmla="*/ 2147483646 h 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" h="7">
                <a:moveTo>
                  <a:pt x="0" y="2"/>
                </a:moveTo>
                <a:lnTo>
                  <a:pt x="0" y="4"/>
                </a:lnTo>
                <a:lnTo>
                  <a:pt x="0" y="5"/>
                </a:lnTo>
                <a:lnTo>
                  <a:pt x="1" y="7"/>
                </a:lnTo>
                <a:lnTo>
                  <a:pt x="2" y="7"/>
                </a:lnTo>
                <a:lnTo>
                  <a:pt x="4" y="7"/>
                </a:lnTo>
                <a:lnTo>
                  <a:pt x="4" y="5"/>
                </a:lnTo>
                <a:lnTo>
                  <a:pt x="4" y="4"/>
                </a:lnTo>
                <a:lnTo>
                  <a:pt x="4" y="2"/>
                </a:lnTo>
                <a:lnTo>
                  <a:pt x="4" y="1"/>
                </a:lnTo>
                <a:lnTo>
                  <a:pt x="2" y="1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42" name="Freeform 1302"/>
          <p:cNvSpPr>
            <a:spLocks/>
          </p:cNvSpPr>
          <p:nvPr/>
        </p:nvSpPr>
        <p:spPr bwMode="auto">
          <a:xfrm>
            <a:off x="1993900" y="2474913"/>
            <a:ext cx="3175" cy="4762"/>
          </a:xfrm>
          <a:custGeom>
            <a:avLst/>
            <a:gdLst>
              <a:gd name="T0" fmla="*/ 0 w 7"/>
              <a:gd name="T1" fmla="*/ 0 h 7"/>
              <a:gd name="T2" fmla="*/ 0 w 7"/>
              <a:gd name="T3" fmla="*/ 2147483646 h 7"/>
              <a:gd name="T4" fmla="*/ 0 w 7"/>
              <a:gd name="T5" fmla="*/ 2147483646 h 7"/>
              <a:gd name="T6" fmla="*/ 0 w 7"/>
              <a:gd name="T7" fmla="*/ 2147483646 h 7"/>
              <a:gd name="T8" fmla="*/ 2147483646 w 7"/>
              <a:gd name="T9" fmla="*/ 2147483646 h 7"/>
              <a:gd name="T10" fmla="*/ 2147483646 w 7"/>
              <a:gd name="T11" fmla="*/ 2147483646 h 7"/>
              <a:gd name="T12" fmla="*/ 2147483646 w 7"/>
              <a:gd name="T13" fmla="*/ 2147483646 h 7"/>
              <a:gd name="T14" fmla="*/ 2147483646 w 7"/>
              <a:gd name="T15" fmla="*/ 2147483646 h 7"/>
              <a:gd name="T16" fmla="*/ 2147483646 w 7"/>
              <a:gd name="T17" fmla="*/ 2147483646 h 7"/>
              <a:gd name="T18" fmla="*/ 2147483646 w 7"/>
              <a:gd name="T19" fmla="*/ 2147483646 h 7"/>
              <a:gd name="T20" fmla="*/ 2147483646 w 7"/>
              <a:gd name="T21" fmla="*/ 0 h 7"/>
              <a:gd name="T22" fmla="*/ 2147483646 w 7"/>
              <a:gd name="T23" fmla="*/ 0 h 7"/>
              <a:gd name="T24" fmla="*/ 2147483646 w 7"/>
              <a:gd name="T25" fmla="*/ 0 h 7"/>
              <a:gd name="T26" fmla="*/ 0 w 7"/>
              <a:gd name="T27" fmla="*/ 0 h 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" h="7">
                <a:moveTo>
                  <a:pt x="0" y="0"/>
                </a:moveTo>
                <a:lnTo>
                  <a:pt x="0" y="2"/>
                </a:lnTo>
                <a:lnTo>
                  <a:pt x="0" y="3"/>
                </a:lnTo>
                <a:lnTo>
                  <a:pt x="0" y="5"/>
                </a:lnTo>
                <a:lnTo>
                  <a:pt x="3" y="6"/>
                </a:lnTo>
                <a:lnTo>
                  <a:pt x="4" y="7"/>
                </a:lnTo>
                <a:lnTo>
                  <a:pt x="5" y="6"/>
                </a:lnTo>
                <a:lnTo>
                  <a:pt x="7" y="5"/>
                </a:lnTo>
                <a:lnTo>
                  <a:pt x="7" y="3"/>
                </a:lnTo>
                <a:lnTo>
                  <a:pt x="5" y="2"/>
                </a:lnTo>
                <a:lnTo>
                  <a:pt x="5" y="0"/>
                </a:lnTo>
                <a:lnTo>
                  <a:pt x="4" y="0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43" name="Freeform 1303"/>
          <p:cNvSpPr>
            <a:spLocks/>
          </p:cNvSpPr>
          <p:nvPr/>
        </p:nvSpPr>
        <p:spPr bwMode="auto">
          <a:xfrm>
            <a:off x="2003425" y="2476500"/>
            <a:ext cx="3175" cy="3175"/>
          </a:xfrm>
          <a:custGeom>
            <a:avLst/>
            <a:gdLst>
              <a:gd name="T0" fmla="*/ 0 w 7"/>
              <a:gd name="T1" fmla="*/ 0 h 5"/>
              <a:gd name="T2" fmla="*/ 0 w 7"/>
              <a:gd name="T3" fmla="*/ 2147483646 h 5"/>
              <a:gd name="T4" fmla="*/ 0 w 7"/>
              <a:gd name="T5" fmla="*/ 2147483646 h 5"/>
              <a:gd name="T6" fmla="*/ 0 w 7"/>
              <a:gd name="T7" fmla="*/ 2147483646 h 5"/>
              <a:gd name="T8" fmla="*/ 2147483646 w 7"/>
              <a:gd name="T9" fmla="*/ 2147483646 h 5"/>
              <a:gd name="T10" fmla="*/ 2147483646 w 7"/>
              <a:gd name="T11" fmla="*/ 2147483646 h 5"/>
              <a:gd name="T12" fmla="*/ 2147483646 w 7"/>
              <a:gd name="T13" fmla="*/ 2147483646 h 5"/>
              <a:gd name="T14" fmla="*/ 2147483646 w 7"/>
              <a:gd name="T15" fmla="*/ 2147483646 h 5"/>
              <a:gd name="T16" fmla="*/ 2147483646 w 7"/>
              <a:gd name="T17" fmla="*/ 2147483646 h 5"/>
              <a:gd name="T18" fmla="*/ 2147483646 w 7"/>
              <a:gd name="T19" fmla="*/ 2147483646 h 5"/>
              <a:gd name="T20" fmla="*/ 2147483646 w 7"/>
              <a:gd name="T21" fmla="*/ 0 h 5"/>
              <a:gd name="T22" fmla="*/ 2147483646 w 7"/>
              <a:gd name="T23" fmla="*/ 0 h 5"/>
              <a:gd name="T24" fmla="*/ 0 w 7"/>
              <a:gd name="T25" fmla="*/ 0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" h="5">
                <a:moveTo>
                  <a:pt x="0" y="0"/>
                </a:moveTo>
                <a:lnTo>
                  <a:pt x="0" y="1"/>
                </a:lnTo>
                <a:lnTo>
                  <a:pt x="0" y="3"/>
                </a:lnTo>
                <a:lnTo>
                  <a:pt x="0" y="4"/>
                </a:lnTo>
                <a:lnTo>
                  <a:pt x="1" y="5"/>
                </a:lnTo>
                <a:lnTo>
                  <a:pt x="4" y="5"/>
                </a:lnTo>
                <a:lnTo>
                  <a:pt x="5" y="5"/>
                </a:lnTo>
                <a:lnTo>
                  <a:pt x="5" y="4"/>
                </a:lnTo>
                <a:lnTo>
                  <a:pt x="7" y="3"/>
                </a:lnTo>
                <a:lnTo>
                  <a:pt x="5" y="1"/>
                </a:lnTo>
                <a:lnTo>
                  <a:pt x="4" y="0"/>
                </a:lnTo>
                <a:lnTo>
                  <a:pt x="1" y="0"/>
                </a:lnTo>
                <a:lnTo>
                  <a:pt x="0" y="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44" name="Freeform 1304"/>
          <p:cNvSpPr>
            <a:spLocks/>
          </p:cNvSpPr>
          <p:nvPr/>
        </p:nvSpPr>
        <p:spPr bwMode="auto">
          <a:xfrm>
            <a:off x="1952625" y="2535238"/>
            <a:ext cx="3175" cy="3175"/>
          </a:xfrm>
          <a:custGeom>
            <a:avLst/>
            <a:gdLst>
              <a:gd name="T0" fmla="*/ 2147483646 w 6"/>
              <a:gd name="T1" fmla="*/ 2147483646 h 7"/>
              <a:gd name="T2" fmla="*/ 2147483646 w 6"/>
              <a:gd name="T3" fmla="*/ 2147483646 h 7"/>
              <a:gd name="T4" fmla="*/ 2147483646 w 6"/>
              <a:gd name="T5" fmla="*/ 0 h 7"/>
              <a:gd name="T6" fmla="*/ 2147483646 w 6"/>
              <a:gd name="T7" fmla="*/ 0 h 7"/>
              <a:gd name="T8" fmla="*/ 2147483646 w 6"/>
              <a:gd name="T9" fmla="*/ 2147483646 h 7"/>
              <a:gd name="T10" fmla="*/ 0 w 6"/>
              <a:gd name="T11" fmla="*/ 2147483646 h 7"/>
              <a:gd name="T12" fmla="*/ 0 w 6"/>
              <a:gd name="T13" fmla="*/ 2147483646 h 7"/>
              <a:gd name="T14" fmla="*/ 0 w 6"/>
              <a:gd name="T15" fmla="*/ 2147483646 h 7"/>
              <a:gd name="T16" fmla="*/ 2147483646 w 6"/>
              <a:gd name="T17" fmla="*/ 2147483646 h 7"/>
              <a:gd name="T18" fmla="*/ 2147483646 w 6"/>
              <a:gd name="T19" fmla="*/ 2147483646 h 7"/>
              <a:gd name="T20" fmla="*/ 2147483646 w 6"/>
              <a:gd name="T21" fmla="*/ 2147483646 h 7"/>
              <a:gd name="T22" fmla="*/ 2147483646 w 6"/>
              <a:gd name="T23" fmla="*/ 2147483646 h 7"/>
              <a:gd name="T24" fmla="*/ 2147483646 w 6"/>
              <a:gd name="T25" fmla="*/ 2147483646 h 7"/>
              <a:gd name="T26" fmla="*/ 2147483646 w 6"/>
              <a:gd name="T27" fmla="*/ 2147483646 h 7"/>
              <a:gd name="T28" fmla="*/ 2147483646 w 6"/>
              <a:gd name="T29" fmla="*/ 2147483646 h 7"/>
              <a:gd name="T30" fmla="*/ 2147483646 w 6"/>
              <a:gd name="T31" fmla="*/ 2147483646 h 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" h="7">
                <a:moveTo>
                  <a:pt x="6" y="3"/>
                </a:moveTo>
                <a:lnTo>
                  <a:pt x="3" y="2"/>
                </a:lnTo>
                <a:lnTo>
                  <a:pt x="2" y="0"/>
                </a:lnTo>
                <a:lnTo>
                  <a:pt x="1" y="0"/>
                </a:lnTo>
                <a:lnTo>
                  <a:pt x="1" y="2"/>
                </a:lnTo>
                <a:lnTo>
                  <a:pt x="0" y="2"/>
                </a:lnTo>
                <a:lnTo>
                  <a:pt x="0" y="3"/>
                </a:lnTo>
                <a:lnTo>
                  <a:pt x="0" y="4"/>
                </a:lnTo>
                <a:lnTo>
                  <a:pt x="1" y="6"/>
                </a:lnTo>
                <a:lnTo>
                  <a:pt x="1" y="7"/>
                </a:lnTo>
                <a:lnTo>
                  <a:pt x="2" y="7"/>
                </a:lnTo>
                <a:lnTo>
                  <a:pt x="3" y="7"/>
                </a:lnTo>
                <a:lnTo>
                  <a:pt x="3" y="6"/>
                </a:lnTo>
                <a:lnTo>
                  <a:pt x="6" y="6"/>
                </a:lnTo>
                <a:lnTo>
                  <a:pt x="6" y="4"/>
                </a:lnTo>
                <a:lnTo>
                  <a:pt x="6" y="3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45" name="Freeform 1305"/>
          <p:cNvSpPr>
            <a:spLocks/>
          </p:cNvSpPr>
          <p:nvPr/>
        </p:nvSpPr>
        <p:spPr bwMode="auto">
          <a:xfrm>
            <a:off x="2581275" y="2497138"/>
            <a:ext cx="454025" cy="92075"/>
          </a:xfrm>
          <a:custGeom>
            <a:avLst/>
            <a:gdLst>
              <a:gd name="T0" fmla="*/ 0 w 856"/>
              <a:gd name="T1" fmla="*/ 2147483646 h 174"/>
              <a:gd name="T2" fmla="*/ 2147483646 w 856"/>
              <a:gd name="T3" fmla="*/ 0 h 174"/>
              <a:gd name="T4" fmla="*/ 2147483646 w 856"/>
              <a:gd name="T5" fmla="*/ 2147483646 h 174"/>
              <a:gd name="T6" fmla="*/ 2147483646 w 856"/>
              <a:gd name="T7" fmla="*/ 2147483646 h 174"/>
              <a:gd name="T8" fmla="*/ 2147483646 w 856"/>
              <a:gd name="T9" fmla="*/ 2147483646 h 174"/>
              <a:gd name="T10" fmla="*/ 2147483646 w 856"/>
              <a:gd name="T11" fmla="*/ 2147483646 h 174"/>
              <a:gd name="T12" fmla="*/ 2147483646 w 856"/>
              <a:gd name="T13" fmla="*/ 2147483646 h 174"/>
              <a:gd name="T14" fmla="*/ 2147483646 w 856"/>
              <a:gd name="T15" fmla="*/ 2147483646 h 174"/>
              <a:gd name="T16" fmla="*/ 2147483646 w 856"/>
              <a:gd name="T17" fmla="*/ 2147483646 h 174"/>
              <a:gd name="T18" fmla="*/ 2147483646 w 856"/>
              <a:gd name="T19" fmla="*/ 2147483646 h 174"/>
              <a:gd name="T20" fmla="*/ 2147483646 w 856"/>
              <a:gd name="T21" fmla="*/ 2147483646 h 174"/>
              <a:gd name="T22" fmla="*/ 2147483646 w 856"/>
              <a:gd name="T23" fmla="*/ 2147483646 h 174"/>
              <a:gd name="T24" fmla="*/ 2147483646 w 856"/>
              <a:gd name="T25" fmla="*/ 2147483646 h 174"/>
              <a:gd name="T26" fmla="*/ 2147483646 w 856"/>
              <a:gd name="T27" fmla="*/ 2147483646 h 174"/>
              <a:gd name="T28" fmla="*/ 2147483646 w 856"/>
              <a:gd name="T29" fmla="*/ 2147483646 h 174"/>
              <a:gd name="T30" fmla="*/ 2147483646 w 856"/>
              <a:gd name="T31" fmla="*/ 2147483646 h 174"/>
              <a:gd name="T32" fmla="*/ 2147483646 w 856"/>
              <a:gd name="T33" fmla="*/ 2147483646 h 174"/>
              <a:gd name="T34" fmla="*/ 0 w 856"/>
              <a:gd name="T35" fmla="*/ 2147483646 h 17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56" h="174">
                <a:moveTo>
                  <a:pt x="0" y="117"/>
                </a:moveTo>
                <a:lnTo>
                  <a:pt x="11" y="0"/>
                </a:lnTo>
                <a:lnTo>
                  <a:pt x="784" y="33"/>
                </a:lnTo>
                <a:lnTo>
                  <a:pt x="791" y="34"/>
                </a:lnTo>
                <a:lnTo>
                  <a:pt x="790" y="45"/>
                </a:lnTo>
                <a:lnTo>
                  <a:pt x="819" y="70"/>
                </a:lnTo>
                <a:lnTo>
                  <a:pt x="833" y="72"/>
                </a:lnTo>
                <a:lnTo>
                  <a:pt x="844" y="80"/>
                </a:lnTo>
                <a:lnTo>
                  <a:pt x="852" y="92"/>
                </a:lnTo>
                <a:lnTo>
                  <a:pt x="856" y="105"/>
                </a:lnTo>
                <a:lnTo>
                  <a:pt x="852" y="121"/>
                </a:lnTo>
                <a:lnTo>
                  <a:pt x="846" y="132"/>
                </a:lnTo>
                <a:lnTo>
                  <a:pt x="833" y="142"/>
                </a:lnTo>
                <a:lnTo>
                  <a:pt x="816" y="144"/>
                </a:lnTo>
                <a:lnTo>
                  <a:pt x="782" y="167"/>
                </a:lnTo>
                <a:lnTo>
                  <a:pt x="781" y="174"/>
                </a:lnTo>
                <a:lnTo>
                  <a:pt x="776" y="173"/>
                </a:lnTo>
                <a:lnTo>
                  <a:pt x="0" y="117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46" name="Freeform 1306"/>
          <p:cNvSpPr>
            <a:spLocks/>
          </p:cNvSpPr>
          <p:nvPr/>
        </p:nvSpPr>
        <p:spPr bwMode="auto">
          <a:xfrm>
            <a:off x="2590800" y="2503488"/>
            <a:ext cx="396875" cy="77787"/>
          </a:xfrm>
          <a:custGeom>
            <a:avLst/>
            <a:gdLst>
              <a:gd name="T0" fmla="*/ 0 w 749"/>
              <a:gd name="T1" fmla="*/ 2147483646 h 147"/>
              <a:gd name="T2" fmla="*/ 2147483646 w 749"/>
              <a:gd name="T3" fmla="*/ 0 h 147"/>
              <a:gd name="T4" fmla="*/ 2147483646 w 749"/>
              <a:gd name="T5" fmla="*/ 2147483646 h 147"/>
              <a:gd name="T6" fmla="*/ 2147483646 w 749"/>
              <a:gd name="T7" fmla="*/ 2147483646 h 147"/>
              <a:gd name="T8" fmla="*/ 0 w 749"/>
              <a:gd name="T9" fmla="*/ 2147483646 h 1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49" h="147">
                <a:moveTo>
                  <a:pt x="0" y="96"/>
                </a:moveTo>
                <a:lnTo>
                  <a:pt x="7" y="0"/>
                </a:lnTo>
                <a:lnTo>
                  <a:pt x="749" y="35"/>
                </a:lnTo>
                <a:lnTo>
                  <a:pt x="741" y="147"/>
                </a:lnTo>
                <a:lnTo>
                  <a:pt x="0" y="96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47" name="Line 1307"/>
          <p:cNvSpPr>
            <a:spLocks noChangeShapeType="1"/>
          </p:cNvSpPr>
          <p:nvPr/>
        </p:nvSpPr>
        <p:spPr bwMode="auto">
          <a:xfrm>
            <a:off x="2773363" y="2581275"/>
            <a:ext cx="1587" cy="142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48" name="Line 1308"/>
          <p:cNvSpPr>
            <a:spLocks noChangeShapeType="1"/>
          </p:cNvSpPr>
          <p:nvPr/>
        </p:nvSpPr>
        <p:spPr bwMode="auto">
          <a:xfrm>
            <a:off x="2808288" y="2609850"/>
            <a:ext cx="1587" cy="269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49" name="Freeform 1309"/>
          <p:cNvSpPr>
            <a:spLocks/>
          </p:cNvSpPr>
          <p:nvPr/>
        </p:nvSpPr>
        <p:spPr bwMode="auto">
          <a:xfrm>
            <a:off x="2811463" y="2632075"/>
            <a:ext cx="47625" cy="15875"/>
          </a:xfrm>
          <a:custGeom>
            <a:avLst/>
            <a:gdLst>
              <a:gd name="T0" fmla="*/ 0 w 89"/>
              <a:gd name="T1" fmla="*/ 2147483646 h 28"/>
              <a:gd name="T2" fmla="*/ 2147483646 w 89"/>
              <a:gd name="T3" fmla="*/ 2147483646 h 28"/>
              <a:gd name="T4" fmla="*/ 2147483646 w 89"/>
              <a:gd name="T5" fmla="*/ 2147483646 h 28"/>
              <a:gd name="T6" fmla="*/ 2147483646 w 89"/>
              <a:gd name="T7" fmla="*/ 2147483646 h 28"/>
              <a:gd name="T8" fmla="*/ 2147483646 w 89"/>
              <a:gd name="T9" fmla="*/ 2147483646 h 28"/>
              <a:gd name="T10" fmla="*/ 2147483646 w 89"/>
              <a:gd name="T11" fmla="*/ 0 h 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9" h="28">
                <a:moveTo>
                  <a:pt x="0" y="28"/>
                </a:moveTo>
                <a:lnTo>
                  <a:pt x="34" y="22"/>
                </a:lnTo>
                <a:lnTo>
                  <a:pt x="87" y="8"/>
                </a:lnTo>
                <a:lnTo>
                  <a:pt x="89" y="7"/>
                </a:lnTo>
                <a:lnTo>
                  <a:pt x="89" y="5"/>
                </a:lnTo>
                <a:lnTo>
                  <a:pt x="89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50" name="Freeform 1310"/>
          <p:cNvSpPr>
            <a:spLocks/>
          </p:cNvSpPr>
          <p:nvPr/>
        </p:nvSpPr>
        <p:spPr bwMode="auto">
          <a:xfrm>
            <a:off x="2841625" y="2636838"/>
            <a:ext cx="9525" cy="1587"/>
          </a:xfrm>
          <a:custGeom>
            <a:avLst/>
            <a:gdLst>
              <a:gd name="T0" fmla="*/ 2147483646 w 18"/>
              <a:gd name="T1" fmla="*/ 0 h 2"/>
              <a:gd name="T2" fmla="*/ 2147483646 w 18"/>
              <a:gd name="T3" fmla="*/ 0 h 2"/>
              <a:gd name="T4" fmla="*/ 2147483646 w 18"/>
              <a:gd name="T5" fmla="*/ 2147483646 h 2"/>
              <a:gd name="T6" fmla="*/ 0 w 18"/>
              <a:gd name="T7" fmla="*/ 2147483646 h 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" h="2">
                <a:moveTo>
                  <a:pt x="18" y="0"/>
                </a:moveTo>
                <a:lnTo>
                  <a:pt x="17" y="0"/>
                </a:lnTo>
                <a:lnTo>
                  <a:pt x="4" y="2"/>
                </a:lnTo>
                <a:lnTo>
                  <a:pt x="0" y="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51" name="Line 1311"/>
          <p:cNvSpPr>
            <a:spLocks noChangeShapeType="1"/>
          </p:cNvSpPr>
          <p:nvPr/>
        </p:nvSpPr>
        <p:spPr bwMode="auto">
          <a:xfrm>
            <a:off x="2833688" y="2640013"/>
            <a:ext cx="1587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52" name="Line 1312"/>
          <p:cNvSpPr>
            <a:spLocks noChangeShapeType="1"/>
          </p:cNvSpPr>
          <p:nvPr/>
        </p:nvSpPr>
        <p:spPr bwMode="auto">
          <a:xfrm flipH="1">
            <a:off x="2819400" y="2641600"/>
            <a:ext cx="1588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53" name="Freeform 1313"/>
          <p:cNvSpPr>
            <a:spLocks/>
          </p:cNvSpPr>
          <p:nvPr/>
        </p:nvSpPr>
        <p:spPr bwMode="auto">
          <a:xfrm>
            <a:off x="2760663" y="2636838"/>
            <a:ext cx="50800" cy="11112"/>
          </a:xfrm>
          <a:custGeom>
            <a:avLst/>
            <a:gdLst>
              <a:gd name="T0" fmla="*/ 2147483646 w 96"/>
              <a:gd name="T1" fmla="*/ 2147483646 h 19"/>
              <a:gd name="T2" fmla="*/ 2147483646 w 96"/>
              <a:gd name="T3" fmla="*/ 2147483646 h 19"/>
              <a:gd name="T4" fmla="*/ 2147483646 w 96"/>
              <a:gd name="T5" fmla="*/ 2147483646 h 19"/>
              <a:gd name="T6" fmla="*/ 2147483646 w 96"/>
              <a:gd name="T7" fmla="*/ 2147483646 h 19"/>
              <a:gd name="T8" fmla="*/ 0 w 96"/>
              <a:gd name="T9" fmla="*/ 2147483646 h 19"/>
              <a:gd name="T10" fmla="*/ 0 w 96"/>
              <a:gd name="T11" fmla="*/ 2147483646 h 19"/>
              <a:gd name="T12" fmla="*/ 0 w 96"/>
              <a:gd name="T13" fmla="*/ 0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96" h="19">
                <a:moveTo>
                  <a:pt x="96" y="19"/>
                </a:moveTo>
                <a:lnTo>
                  <a:pt x="66" y="19"/>
                </a:lnTo>
                <a:lnTo>
                  <a:pt x="35" y="17"/>
                </a:lnTo>
                <a:lnTo>
                  <a:pt x="4" y="11"/>
                </a:lnTo>
                <a:lnTo>
                  <a:pt x="0" y="8"/>
                </a:lnTo>
                <a:lnTo>
                  <a:pt x="0" y="6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54" name="Line 1314"/>
          <p:cNvSpPr>
            <a:spLocks noChangeShapeType="1"/>
          </p:cNvSpPr>
          <p:nvPr/>
        </p:nvSpPr>
        <p:spPr bwMode="auto">
          <a:xfrm>
            <a:off x="2773363" y="2641600"/>
            <a:ext cx="1587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55" name="Line 1315"/>
          <p:cNvSpPr>
            <a:spLocks noChangeShapeType="1"/>
          </p:cNvSpPr>
          <p:nvPr/>
        </p:nvSpPr>
        <p:spPr bwMode="auto">
          <a:xfrm>
            <a:off x="2790825" y="2643188"/>
            <a:ext cx="1588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56" name="Line 1316"/>
          <p:cNvSpPr>
            <a:spLocks noChangeShapeType="1"/>
          </p:cNvSpPr>
          <p:nvPr/>
        </p:nvSpPr>
        <p:spPr bwMode="auto">
          <a:xfrm flipV="1">
            <a:off x="2992438" y="2514600"/>
            <a:ext cx="4762" cy="746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57" name="Freeform 1317"/>
          <p:cNvSpPr>
            <a:spLocks/>
          </p:cNvSpPr>
          <p:nvPr/>
        </p:nvSpPr>
        <p:spPr bwMode="auto">
          <a:xfrm>
            <a:off x="3101975" y="2503488"/>
            <a:ext cx="396875" cy="77787"/>
          </a:xfrm>
          <a:custGeom>
            <a:avLst/>
            <a:gdLst>
              <a:gd name="T0" fmla="*/ 2147483646 w 750"/>
              <a:gd name="T1" fmla="*/ 0 h 147"/>
              <a:gd name="T2" fmla="*/ 0 w 750"/>
              <a:gd name="T3" fmla="*/ 2147483646 h 147"/>
              <a:gd name="T4" fmla="*/ 2147483646 w 750"/>
              <a:gd name="T5" fmla="*/ 2147483646 h 147"/>
              <a:gd name="T6" fmla="*/ 2147483646 w 750"/>
              <a:gd name="T7" fmla="*/ 2147483646 h 147"/>
              <a:gd name="T8" fmla="*/ 2147483646 w 750"/>
              <a:gd name="T9" fmla="*/ 0 h 1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50" h="147">
                <a:moveTo>
                  <a:pt x="7" y="0"/>
                </a:moveTo>
                <a:lnTo>
                  <a:pt x="0" y="96"/>
                </a:lnTo>
                <a:lnTo>
                  <a:pt x="741" y="147"/>
                </a:lnTo>
                <a:lnTo>
                  <a:pt x="750" y="35"/>
                </a:lnTo>
                <a:lnTo>
                  <a:pt x="7" y="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58" name="Freeform 1318"/>
          <p:cNvSpPr>
            <a:spLocks/>
          </p:cNvSpPr>
          <p:nvPr/>
        </p:nvSpPr>
        <p:spPr bwMode="auto">
          <a:xfrm>
            <a:off x="3094038" y="2497138"/>
            <a:ext cx="452437" cy="92075"/>
          </a:xfrm>
          <a:custGeom>
            <a:avLst/>
            <a:gdLst>
              <a:gd name="T0" fmla="*/ 2147483646 w 856"/>
              <a:gd name="T1" fmla="*/ 0 h 174"/>
              <a:gd name="T2" fmla="*/ 0 w 856"/>
              <a:gd name="T3" fmla="*/ 2147483646 h 174"/>
              <a:gd name="T4" fmla="*/ 2147483646 w 856"/>
              <a:gd name="T5" fmla="*/ 2147483646 h 174"/>
              <a:gd name="T6" fmla="*/ 2147483646 w 856"/>
              <a:gd name="T7" fmla="*/ 2147483646 h 174"/>
              <a:gd name="T8" fmla="*/ 2147483646 w 856"/>
              <a:gd name="T9" fmla="*/ 2147483646 h 174"/>
              <a:gd name="T10" fmla="*/ 2147483646 w 856"/>
              <a:gd name="T11" fmla="*/ 2147483646 h 174"/>
              <a:gd name="T12" fmla="*/ 2147483646 w 856"/>
              <a:gd name="T13" fmla="*/ 2147483646 h 174"/>
              <a:gd name="T14" fmla="*/ 2147483646 w 856"/>
              <a:gd name="T15" fmla="*/ 2147483646 h 174"/>
              <a:gd name="T16" fmla="*/ 2147483646 w 856"/>
              <a:gd name="T17" fmla="*/ 2147483646 h 174"/>
              <a:gd name="T18" fmla="*/ 2147483646 w 856"/>
              <a:gd name="T19" fmla="*/ 2147483646 h 174"/>
              <a:gd name="T20" fmla="*/ 2147483646 w 856"/>
              <a:gd name="T21" fmla="*/ 2147483646 h 174"/>
              <a:gd name="T22" fmla="*/ 2147483646 w 856"/>
              <a:gd name="T23" fmla="*/ 2147483646 h 174"/>
              <a:gd name="T24" fmla="*/ 2147483646 w 856"/>
              <a:gd name="T25" fmla="*/ 2147483646 h 174"/>
              <a:gd name="T26" fmla="*/ 2147483646 w 856"/>
              <a:gd name="T27" fmla="*/ 2147483646 h 174"/>
              <a:gd name="T28" fmla="*/ 2147483646 w 856"/>
              <a:gd name="T29" fmla="*/ 2147483646 h 174"/>
              <a:gd name="T30" fmla="*/ 2147483646 w 856"/>
              <a:gd name="T31" fmla="*/ 2147483646 h 174"/>
              <a:gd name="T32" fmla="*/ 2147483646 w 856"/>
              <a:gd name="T33" fmla="*/ 2147483646 h 174"/>
              <a:gd name="T34" fmla="*/ 2147483646 w 856"/>
              <a:gd name="T35" fmla="*/ 2147483646 h 17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56" h="174">
                <a:moveTo>
                  <a:pt x="9" y="0"/>
                </a:moveTo>
                <a:lnTo>
                  <a:pt x="0" y="117"/>
                </a:lnTo>
                <a:lnTo>
                  <a:pt x="775" y="173"/>
                </a:lnTo>
                <a:lnTo>
                  <a:pt x="781" y="174"/>
                </a:lnTo>
                <a:lnTo>
                  <a:pt x="781" y="167"/>
                </a:lnTo>
                <a:lnTo>
                  <a:pt x="812" y="144"/>
                </a:lnTo>
                <a:lnTo>
                  <a:pt x="833" y="142"/>
                </a:lnTo>
                <a:lnTo>
                  <a:pt x="843" y="132"/>
                </a:lnTo>
                <a:lnTo>
                  <a:pt x="851" y="121"/>
                </a:lnTo>
                <a:lnTo>
                  <a:pt x="856" y="105"/>
                </a:lnTo>
                <a:lnTo>
                  <a:pt x="851" y="92"/>
                </a:lnTo>
                <a:lnTo>
                  <a:pt x="843" y="80"/>
                </a:lnTo>
                <a:lnTo>
                  <a:pt x="830" y="72"/>
                </a:lnTo>
                <a:lnTo>
                  <a:pt x="817" y="70"/>
                </a:lnTo>
                <a:lnTo>
                  <a:pt x="789" y="45"/>
                </a:lnTo>
                <a:lnTo>
                  <a:pt x="789" y="34"/>
                </a:lnTo>
                <a:lnTo>
                  <a:pt x="783" y="33"/>
                </a:lnTo>
                <a:lnTo>
                  <a:pt x="775" y="17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59" name="Line 1319"/>
          <p:cNvSpPr>
            <a:spLocks noChangeShapeType="1"/>
          </p:cNvSpPr>
          <p:nvPr/>
        </p:nvSpPr>
        <p:spPr bwMode="auto">
          <a:xfrm flipH="1" flipV="1">
            <a:off x="3098800" y="2497138"/>
            <a:ext cx="409575" cy="174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60" name="Line 1320"/>
          <p:cNvSpPr>
            <a:spLocks noChangeShapeType="1"/>
          </p:cNvSpPr>
          <p:nvPr/>
        </p:nvSpPr>
        <p:spPr bwMode="auto">
          <a:xfrm>
            <a:off x="3284538" y="2581275"/>
            <a:ext cx="1587" cy="142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61" name="Line 1321"/>
          <p:cNvSpPr>
            <a:spLocks noChangeShapeType="1"/>
          </p:cNvSpPr>
          <p:nvPr/>
        </p:nvSpPr>
        <p:spPr bwMode="auto">
          <a:xfrm>
            <a:off x="3319463" y="2609850"/>
            <a:ext cx="1587" cy="269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62" name="Freeform 1322"/>
          <p:cNvSpPr>
            <a:spLocks/>
          </p:cNvSpPr>
          <p:nvPr/>
        </p:nvSpPr>
        <p:spPr bwMode="auto">
          <a:xfrm>
            <a:off x="3324225" y="2632075"/>
            <a:ext cx="47625" cy="15875"/>
          </a:xfrm>
          <a:custGeom>
            <a:avLst/>
            <a:gdLst>
              <a:gd name="T0" fmla="*/ 0 w 89"/>
              <a:gd name="T1" fmla="*/ 2147483646 h 28"/>
              <a:gd name="T2" fmla="*/ 2147483646 w 89"/>
              <a:gd name="T3" fmla="*/ 2147483646 h 28"/>
              <a:gd name="T4" fmla="*/ 2147483646 w 89"/>
              <a:gd name="T5" fmla="*/ 2147483646 h 28"/>
              <a:gd name="T6" fmla="*/ 2147483646 w 89"/>
              <a:gd name="T7" fmla="*/ 2147483646 h 28"/>
              <a:gd name="T8" fmla="*/ 2147483646 w 89"/>
              <a:gd name="T9" fmla="*/ 2147483646 h 28"/>
              <a:gd name="T10" fmla="*/ 2147483646 w 89"/>
              <a:gd name="T11" fmla="*/ 0 h 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9" h="28">
                <a:moveTo>
                  <a:pt x="0" y="28"/>
                </a:moveTo>
                <a:lnTo>
                  <a:pt x="31" y="22"/>
                </a:lnTo>
                <a:lnTo>
                  <a:pt x="86" y="8"/>
                </a:lnTo>
                <a:lnTo>
                  <a:pt x="88" y="7"/>
                </a:lnTo>
                <a:lnTo>
                  <a:pt x="89" y="5"/>
                </a:lnTo>
                <a:lnTo>
                  <a:pt x="89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63" name="Freeform 1323"/>
          <p:cNvSpPr>
            <a:spLocks/>
          </p:cNvSpPr>
          <p:nvPr/>
        </p:nvSpPr>
        <p:spPr bwMode="auto">
          <a:xfrm>
            <a:off x="3352800" y="2636838"/>
            <a:ext cx="9525" cy="1587"/>
          </a:xfrm>
          <a:custGeom>
            <a:avLst/>
            <a:gdLst>
              <a:gd name="T0" fmla="*/ 2147483646 w 19"/>
              <a:gd name="T1" fmla="*/ 0 h 2"/>
              <a:gd name="T2" fmla="*/ 2147483646 w 19"/>
              <a:gd name="T3" fmla="*/ 0 h 2"/>
              <a:gd name="T4" fmla="*/ 2147483646 w 19"/>
              <a:gd name="T5" fmla="*/ 2147483646 h 2"/>
              <a:gd name="T6" fmla="*/ 0 w 19"/>
              <a:gd name="T7" fmla="*/ 2147483646 h 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" h="2">
                <a:moveTo>
                  <a:pt x="19" y="0"/>
                </a:moveTo>
                <a:lnTo>
                  <a:pt x="14" y="0"/>
                </a:lnTo>
                <a:lnTo>
                  <a:pt x="3" y="2"/>
                </a:lnTo>
                <a:lnTo>
                  <a:pt x="0" y="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64" name="Line 1324"/>
          <p:cNvSpPr>
            <a:spLocks noChangeShapeType="1"/>
          </p:cNvSpPr>
          <p:nvPr/>
        </p:nvSpPr>
        <p:spPr bwMode="auto">
          <a:xfrm flipH="1">
            <a:off x="3343275" y="2640013"/>
            <a:ext cx="1588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65" name="Line 1325"/>
          <p:cNvSpPr>
            <a:spLocks noChangeShapeType="1"/>
          </p:cNvSpPr>
          <p:nvPr/>
        </p:nvSpPr>
        <p:spPr bwMode="auto">
          <a:xfrm flipH="1">
            <a:off x="3330575" y="2641600"/>
            <a:ext cx="3175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66" name="Freeform 1326"/>
          <p:cNvSpPr>
            <a:spLocks/>
          </p:cNvSpPr>
          <p:nvPr/>
        </p:nvSpPr>
        <p:spPr bwMode="auto">
          <a:xfrm>
            <a:off x="3273425" y="2636838"/>
            <a:ext cx="50800" cy="11112"/>
          </a:xfrm>
          <a:custGeom>
            <a:avLst/>
            <a:gdLst>
              <a:gd name="T0" fmla="*/ 2147483646 w 96"/>
              <a:gd name="T1" fmla="*/ 2147483646 h 19"/>
              <a:gd name="T2" fmla="*/ 2147483646 w 96"/>
              <a:gd name="T3" fmla="*/ 2147483646 h 19"/>
              <a:gd name="T4" fmla="*/ 2147483646 w 96"/>
              <a:gd name="T5" fmla="*/ 2147483646 h 19"/>
              <a:gd name="T6" fmla="*/ 2147483646 w 96"/>
              <a:gd name="T7" fmla="*/ 2147483646 h 19"/>
              <a:gd name="T8" fmla="*/ 0 w 96"/>
              <a:gd name="T9" fmla="*/ 2147483646 h 19"/>
              <a:gd name="T10" fmla="*/ 0 w 96"/>
              <a:gd name="T11" fmla="*/ 2147483646 h 19"/>
              <a:gd name="T12" fmla="*/ 0 w 96"/>
              <a:gd name="T13" fmla="*/ 0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96" h="19">
                <a:moveTo>
                  <a:pt x="96" y="19"/>
                </a:moveTo>
                <a:lnTo>
                  <a:pt x="65" y="19"/>
                </a:lnTo>
                <a:lnTo>
                  <a:pt x="34" y="17"/>
                </a:lnTo>
                <a:lnTo>
                  <a:pt x="2" y="11"/>
                </a:lnTo>
                <a:lnTo>
                  <a:pt x="0" y="8"/>
                </a:lnTo>
                <a:lnTo>
                  <a:pt x="0" y="6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67" name="Line 1327"/>
          <p:cNvSpPr>
            <a:spLocks noChangeShapeType="1"/>
          </p:cNvSpPr>
          <p:nvPr/>
        </p:nvSpPr>
        <p:spPr bwMode="auto">
          <a:xfrm>
            <a:off x="3284538" y="2641600"/>
            <a:ext cx="1587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68" name="Line 1328"/>
          <p:cNvSpPr>
            <a:spLocks noChangeShapeType="1"/>
          </p:cNvSpPr>
          <p:nvPr/>
        </p:nvSpPr>
        <p:spPr bwMode="auto">
          <a:xfrm>
            <a:off x="3302000" y="2643188"/>
            <a:ext cx="1588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69" name="Freeform 1329"/>
          <p:cNvSpPr>
            <a:spLocks/>
          </p:cNvSpPr>
          <p:nvPr/>
        </p:nvSpPr>
        <p:spPr bwMode="auto">
          <a:xfrm>
            <a:off x="3676650" y="2427288"/>
            <a:ext cx="15875" cy="12700"/>
          </a:xfrm>
          <a:custGeom>
            <a:avLst/>
            <a:gdLst>
              <a:gd name="T0" fmla="*/ 0 w 30"/>
              <a:gd name="T1" fmla="*/ 2147483646 h 23"/>
              <a:gd name="T2" fmla="*/ 2147483646 w 30"/>
              <a:gd name="T3" fmla="*/ 2147483646 h 23"/>
              <a:gd name="T4" fmla="*/ 2147483646 w 30"/>
              <a:gd name="T5" fmla="*/ 2147483646 h 23"/>
              <a:gd name="T6" fmla="*/ 2147483646 w 30"/>
              <a:gd name="T7" fmla="*/ 2147483646 h 23"/>
              <a:gd name="T8" fmla="*/ 2147483646 w 30"/>
              <a:gd name="T9" fmla="*/ 2147483646 h 23"/>
              <a:gd name="T10" fmla="*/ 2147483646 w 30"/>
              <a:gd name="T11" fmla="*/ 2147483646 h 23"/>
              <a:gd name="T12" fmla="*/ 2147483646 w 30"/>
              <a:gd name="T13" fmla="*/ 2147483646 h 23"/>
              <a:gd name="T14" fmla="*/ 2147483646 w 30"/>
              <a:gd name="T15" fmla="*/ 2147483646 h 23"/>
              <a:gd name="T16" fmla="*/ 2147483646 w 30"/>
              <a:gd name="T17" fmla="*/ 2147483646 h 23"/>
              <a:gd name="T18" fmla="*/ 2147483646 w 30"/>
              <a:gd name="T19" fmla="*/ 2147483646 h 23"/>
              <a:gd name="T20" fmla="*/ 2147483646 w 30"/>
              <a:gd name="T21" fmla="*/ 2147483646 h 23"/>
              <a:gd name="T22" fmla="*/ 2147483646 w 30"/>
              <a:gd name="T23" fmla="*/ 0 h 23"/>
              <a:gd name="T24" fmla="*/ 2147483646 w 30"/>
              <a:gd name="T25" fmla="*/ 2147483646 h 23"/>
              <a:gd name="T26" fmla="*/ 2147483646 w 30"/>
              <a:gd name="T27" fmla="*/ 2147483646 h 23"/>
              <a:gd name="T28" fmla="*/ 0 w 30"/>
              <a:gd name="T29" fmla="*/ 2147483646 h 23"/>
              <a:gd name="T30" fmla="*/ 0 w 30"/>
              <a:gd name="T31" fmla="*/ 2147483646 h 23"/>
              <a:gd name="T32" fmla="*/ 0 w 30"/>
              <a:gd name="T33" fmla="*/ 2147483646 h 2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0" h="23">
                <a:moveTo>
                  <a:pt x="0" y="15"/>
                </a:moveTo>
                <a:lnTo>
                  <a:pt x="3" y="20"/>
                </a:lnTo>
                <a:lnTo>
                  <a:pt x="9" y="23"/>
                </a:lnTo>
                <a:lnTo>
                  <a:pt x="15" y="23"/>
                </a:lnTo>
                <a:lnTo>
                  <a:pt x="20" y="23"/>
                </a:lnTo>
                <a:lnTo>
                  <a:pt x="26" y="20"/>
                </a:lnTo>
                <a:lnTo>
                  <a:pt x="30" y="15"/>
                </a:lnTo>
                <a:lnTo>
                  <a:pt x="30" y="11"/>
                </a:lnTo>
                <a:lnTo>
                  <a:pt x="30" y="7"/>
                </a:lnTo>
                <a:lnTo>
                  <a:pt x="26" y="4"/>
                </a:lnTo>
                <a:lnTo>
                  <a:pt x="20" y="1"/>
                </a:lnTo>
                <a:lnTo>
                  <a:pt x="15" y="0"/>
                </a:lnTo>
                <a:lnTo>
                  <a:pt x="9" y="1"/>
                </a:lnTo>
                <a:lnTo>
                  <a:pt x="3" y="4"/>
                </a:lnTo>
                <a:lnTo>
                  <a:pt x="0" y="7"/>
                </a:lnTo>
                <a:lnTo>
                  <a:pt x="0" y="11"/>
                </a:lnTo>
                <a:lnTo>
                  <a:pt x="0" y="15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70" name="Freeform 1330"/>
          <p:cNvSpPr>
            <a:spLocks/>
          </p:cNvSpPr>
          <p:nvPr/>
        </p:nvSpPr>
        <p:spPr bwMode="auto">
          <a:xfrm>
            <a:off x="5276850" y="5780088"/>
            <a:ext cx="34925" cy="34925"/>
          </a:xfrm>
          <a:custGeom>
            <a:avLst/>
            <a:gdLst>
              <a:gd name="T0" fmla="*/ 2147483646 w 64"/>
              <a:gd name="T1" fmla="*/ 2147483646 h 66"/>
              <a:gd name="T2" fmla="*/ 2147483646 w 64"/>
              <a:gd name="T3" fmla="*/ 2147483646 h 66"/>
              <a:gd name="T4" fmla="*/ 2147483646 w 64"/>
              <a:gd name="T5" fmla="*/ 2147483646 h 66"/>
              <a:gd name="T6" fmla="*/ 0 w 64"/>
              <a:gd name="T7" fmla="*/ 2147483646 h 66"/>
              <a:gd name="T8" fmla="*/ 2147483646 w 64"/>
              <a:gd name="T9" fmla="*/ 2147483646 h 66"/>
              <a:gd name="T10" fmla="*/ 2147483646 w 64"/>
              <a:gd name="T11" fmla="*/ 2147483646 h 66"/>
              <a:gd name="T12" fmla="*/ 2147483646 w 64"/>
              <a:gd name="T13" fmla="*/ 2147483646 h 66"/>
              <a:gd name="T14" fmla="*/ 2147483646 w 64"/>
              <a:gd name="T15" fmla="*/ 2147483646 h 66"/>
              <a:gd name="T16" fmla="*/ 2147483646 w 64"/>
              <a:gd name="T17" fmla="*/ 2147483646 h 66"/>
              <a:gd name="T18" fmla="*/ 2147483646 w 64"/>
              <a:gd name="T19" fmla="*/ 2147483646 h 66"/>
              <a:gd name="T20" fmla="*/ 2147483646 w 64"/>
              <a:gd name="T21" fmla="*/ 2147483646 h 66"/>
              <a:gd name="T22" fmla="*/ 2147483646 w 64"/>
              <a:gd name="T23" fmla="*/ 2147483646 h 66"/>
              <a:gd name="T24" fmla="*/ 2147483646 w 64"/>
              <a:gd name="T25" fmla="*/ 2147483646 h 66"/>
              <a:gd name="T26" fmla="*/ 2147483646 w 64"/>
              <a:gd name="T27" fmla="*/ 2147483646 h 66"/>
              <a:gd name="T28" fmla="*/ 2147483646 w 64"/>
              <a:gd name="T29" fmla="*/ 0 h 66"/>
              <a:gd name="T30" fmla="*/ 2147483646 w 64"/>
              <a:gd name="T31" fmla="*/ 2147483646 h 66"/>
              <a:gd name="T32" fmla="*/ 2147483646 w 64"/>
              <a:gd name="T33" fmla="*/ 2147483646 h 6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4" h="66">
                <a:moveTo>
                  <a:pt x="17" y="11"/>
                </a:moveTo>
                <a:lnTo>
                  <a:pt x="9" y="22"/>
                </a:lnTo>
                <a:lnTo>
                  <a:pt x="3" y="34"/>
                </a:lnTo>
                <a:lnTo>
                  <a:pt x="0" y="46"/>
                </a:lnTo>
                <a:lnTo>
                  <a:pt x="6" y="57"/>
                </a:lnTo>
                <a:lnTo>
                  <a:pt x="12" y="65"/>
                </a:lnTo>
                <a:lnTo>
                  <a:pt x="23" y="66"/>
                </a:lnTo>
                <a:lnTo>
                  <a:pt x="37" y="63"/>
                </a:lnTo>
                <a:lnTo>
                  <a:pt x="47" y="56"/>
                </a:lnTo>
                <a:lnTo>
                  <a:pt x="55" y="45"/>
                </a:lnTo>
                <a:lnTo>
                  <a:pt x="62" y="32"/>
                </a:lnTo>
                <a:lnTo>
                  <a:pt x="64" y="21"/>
                </a:lnTo>
                <a:lnTo>
                  <a:pt x="59" y="9"/>
                </a:lnTo>
                <a:lnTo>
                  <a:pt x="51" y="2"/>
                </a:lnTo>
                <a:lnTo>
                  <a:pt x="41" y="0"/>
                </a:lnTo>
                <a:lnTo>
                  <a:pt x="28" y="5"/>
                </a:lnTo>
                <a:lnTo>
                  <a:pt x="17" y="11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71" name="Freeform 1331"/>
          <p:cNvSpPr>
            <a:spLocks/>
          </p:cNvSpPr>
          <p:nvPr/>
        </p:nvSpPr>
        <p:spPr bwMode="auto">
          <a:xfrm>
            <a:off x="5253038" y="5783263"/>
            <a:ext cx="63500" cy="65087"/>
          </a:xfrm>
          <a:custGeom>
            <a:avLst/>
            <a:gdLst>
              <a:gd name="T0" fmla="*/ 2147483646 w 119"/>
              <a:gd name="T1" fmla="*/ 2147483646 h 123"/>
              <a:gd name="T2" fmla="*/ 2147483646 w 119"/>
              <a:gd name="T3" fmla="*/ 0 h 123"/>
              <a:gd name="T4" fmla="*/ 2147483646 w 119"/>
              <a:gd name="T5" fmla="*/ 2147483646 h 123"/>
              <a:gd name="T6" fmla="*/ 2147483646 w 119"/>
              <a:gd name="T7" fmla="*/ 2147483646 h 123"/>
              <a:gd name="T8" fmla="*/ 2147483646 w 119"/>
              <a:gd name="T9" fmla="*/ 2147483646 h 123"/>
              <a:gd name="T10" fmla="*/ 2147483646 w 119"/>
              <a:gd name="T11" fmla="*/ 2147483646 h 123"/>
              <a:gd name="T12" fmla="*/ 2147483646 w 119"/>
              <a:gd name="T13" fmla="*/ 2147483646 h 123"/>
              <a:gd name="T14" fmla="*/ 2147483646 w 119"/>
              <a:gd name="T15" fmla="*/ 2147483646 h 123"/>
              <a:gd name="T16" fmla="*/ 2147483646 w 119"/>
              <a:gd name="T17" fmla="*/ 2147483646 h 123"/>
              <a:gd name="T18" fmla="*/ 2147483646 w 119"/>
              <a:gd name="T19" fmla="*/ 2147483646 h 123"/>
              <a:gd name="T20" fmla="*/ 2147483646 w 119"/>
              <a:gd name="T21" fmla="*/ 2147483646 h 123"/>
              <a:gd name="T22" fmla="*/ 2147483646 w 119"/>
              <a:gd name="T23" fmla="*/ 2147483646 h 123"/>
              <a:gd name="T24" fmla="*/ 2147483646 w 119"/>
              <a:gd name="T25" fmla="*/ 2147483646 h 123"/>
              <a:gd name="T26" fmla="*/ 2147483646 w 119"/>
              <a:gd name="T27" fmla="*/ 2147483646 h 123"/>
              <a:gd name="T28" fmla="*/ 2147483646 w 119"/>
              <a:gd name="T29" fmla="*/ 2147483646 h 123"/>
              <a:gd name="T30" fmla="*/ 2147483646 w 119"/>
              <a:gd name="T31" fmla="*/ 2147483646 h 123"/>
              <a:gd name="T32" fmla="*/ 2147483646 w 119"/>
              <a:gd name="T33" fmla="*/ 2147483646 h 123"/>
              <a:gd name="T34" fmla="*/ 2147483646 w 119"/>
              <a:gd name="T35" fmla="*/ 2147483646 h 123"/>
              <a:gd name="T36" fmla="*/ 2147483646 w 119"/>
              <a:gd name="T37" fmla="*/ 2147483646 h 123"/>
              <a:gd name="T38" fmla="*/ 2147483646 w 119"/>
              <a:gd name="T39" fmla="*/ 2147483646 h 123"/>
              <a:gd name="T40" fmla="*/ 2147483646 w 119"/>
              <a:gd name="T41" fmla="*/ 2147483646 h 123"/>
              <a:gd name="T42" fmla="*/ 2147483646 w 119"/>
              <a:gd name="T43" fmla="*/ 2147483646 h 123"/>
              <a:gd name="T44" fmla="*/ 2147483646 w 119"/>
              <a:gd name="T45" fmla="*/ 2147483646 h 123"/>
              <a:gd name="T46" fmla="*/ 2147483646 w 119"/>
              <a:gd name="T47" fmla="*/ 2147483646 h 123"/>
              <a:gd name="T48" fmla="*/ 2147483646 w 119"/>
              <a:gd name="T49" fmla="*/ 2147483646 h 123"/>
              <a:gd name="T50" fmla="*/ 2147483646 w 119"/>
              <a:gd name="T51" fmla="*/ 2147483646 h 123"/>
              <a:gd name="T52" fmla="*/ 2147483646 w 119"/>
              <a:gd name="T53" fmla="*/ 2147483646 h 123"/>
              <a:gd name="T54" fmla="*/ 2147483646 w 119"/>
              <a:gd name="T55" fmla="*/ 2147483646 h 123"/>
              <a:gd name="T56" fmla="*/ 2147483646 w 119"/>
              <a:gd name="T57" fmla="*/ 2147483646 h 123"/>
              <a:gd name="T58" fmla="*/ 2147483646 w 119"/>
              <a:gd name="T59" fmla="*/ 2147483646 h 123"/>
              <a:gd name="T60" fmla="*/ 2147483646 w 119"/>
              <a:gd name="T61" fmla="*/ 2147483646 h 123"/>
              <a:gd name="T62" fmla="*/ 2147483646 w 119"/>
              <a:gd name="T63" fmla="*/ 2147483646 h 123"/>
              <a:gd name="T64" fmla="*/ 2147483646 w 119"/>
              <a:gd name="T65" fmla="*/ 2147483646 h 123"/>
              <a:gd name="T66" fmla="*/ 2147483646 w 119"/>
              <a:gd name="T67" fmla="*/ 2147483646 h 123"/>
              <a:gd name="T68" fmla="*/ 2147483646 w 119"/>
              <a:gd name="T69" fmla="*/ 2147483646 h 123"/>
              <a:gd name="T70" fmla="*/ 0 w 119"/>
              <a:gd name="T71" fmla="*/ 2147483646 h 123"/>
              <a:gd name="T72" fmla="*/ 2147483646 w 119"/>
              <a:gd name="T73" fmla="*/ 2147483646 h 123"/>
              <a:gd name="T74" fmla="*/ 2147483646 w 119"/>
              <a:gd name="T75" fmla="*/ 2147483646 h 12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19" h="123">
                <a:moveTo>
                  <a:pt x="113" y="5"/>
                </a:moveTo>
                <a:lnTo>
                  <a:pt x="110" y="0"/>
                </a:lnTo>
                <a:lnTo>
                  <a:pt x="113" y="5"/>
                </a:lnTo>
                <a:lnTo>
                  <a:pt x="119" y="17"/>
                </a:lnTo>
                <a:lnTo>
                  <a:pt x="116" y="27"/>
                </a:lnTo>
                <a:lnTo>
                  <a:pt x="111" y="40"/>
                </a:lnTo>
                <a:lnTo>
                  <a:pt x="101" y="51"/>
                </a:lnTo>
                <a:lnTo>
                  <a:pt x="91" y="59"/>
                </a:lnTo>
                <a:lnTo>
                  <a:pt x="78" y="62"/>
                </a:lnTo>
                <a:lnTo>
                  <a:pt x="68" y="60"/>
                </a:lnTo>
                <a:lnTo>
                  <a:pt x="63" y="58"/>
                </a:lnTo>
                <a:lnTo>
                  <a:pt x="56" y="62"/>
                </a:lnTo>
                <a:lnTo>
                  <a:pt x="64" y="69"/>
                </a:lnTo>
                <a:lnTo>
                  <a:pt x="68" y="79"/>
                </a:lnTo>
                <a:lnTo>
                  <a:pt x="67" y="90"/>
                </a:lnTo>
                <a:lnTo>
                  <a:pt x="62" y="103"/>
                </a:lnTo>
                <a:lnTo>
                  <a:pt x="52" y="115"/>
                </a:lnTo>
                <a:lnTo>
                  <a:pt x="40" y="121"/>
                </a:lnTo>
                <a:lnTo>
                  <a:pt x="30" y="123"/>
                </a:lnTo>
                <a:lnTo>
                  <a:pt x="18" y="122"/>
                </a:lnTo>
                <a:lnTo>
                  <a:pt x="14" y="120"/>
                </a:lnTo>
                <a:lnTo>
                  <a:pt x="12" y="119"/>
                </a:lnTo>
                <a:lnTo>
                  <a:pt x="22" y="121"/>
                </a:lnTo>
                <a:lnTo>
                  <a:pt x="33" y="117"/>
                </a:lnTo>
                <a:lnTo>
                  <a:pt x="45" y="110"/>
                </a:lnTo>
                <a:lnTo>
                  <a:pt x="54" y="98"/>
                </a:lnTo>
                <a:lnTo>
                  <a:pt x="60" y="88"/>
                </a:lnTo>
                <a:lnTo>
                  <a:pt x="62" y="75"/>
                </a:lnTo>
                <a:lnTo>
                  <a:pt x="56" y="64"/>
                </a:lnTo>
                <a:lnTo>
                  <a:pt x="51" y="58"/>
                </a:lnTo>
                <a:lnTo>
                  <a:pt x="39" y="56"/>
                </a:lnTo>
                <a:lnTo>
                  <a:pt x="26" y="59"/>
                </a:lnTo>
                <a:lnTo>
                  <a:pt x="15" y="65"/>
                </a:lnTo>
                <a:lnTo>
                  <a:pt x="7" y="76"/>
                </a:lnTo>
                <a:lnTo>
                  <a:pt x="1" y="89"/>
                </a:lnTo>
                <a:lnTo>
                  <a:pt x="0" y="101"/>
                </a:lnTo>
                <a:lnTo>
                  <a:pt x="3" y="113"/>
                </a:lnTo>
                <a:lnTo>
                  <a:pt x="12" y="11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72" name="Freeform 1332"/>
          <p:cNvSpPr>
            <a:spLocks/>
          </p:cNvSpPr>
          <p:nvPr/>
        </p:nvSpPr>
        <p:spPr bwMode="auto">
          <a:xfrm>
            <a:off x="5287963" y="5827713"/>
            <a:ext cx="31750" cy="33337"/>
          </a:xfrm>
          <a:custGeom>
            <a:avLst/>
            <a:gdLst>
              <a:gd name="T0" fmla="*/ 0 w 60"/>
              <a:gd name="T1" fmla="*/ 2147483646 h 64"/>
              <a:gd name="T2" fmla="*/ 0 w 60"/>
              <a:gd name="T3" fmla="*/ 2147483646 h 64"/>
              <a:gd name="T4" fmla="*/ 2147483646 w 60"/>
              <a:gd name="T5" fmla="*/ 2147483646 h 64"/>
              <a:gd name="T6" fmla="*/ 2147483646 w 60"/>
              <a:gd name="T7" fmla="*/ 2147483646 h 64"/>
              <a:gd name="T8" fmla="*/ 2147483646 w 60"/>
              <a:gd name="T9" fmla="*/ 2147483646 h 64"/>
              <a:gd name="T10" fmla="*/ 2147483646 w 60"/>
              <a:gd name="T11" fmla="*/ 2147483646 h 64"/>
              <a:gd name="T12" fmla="*/ 2147483646 w 60"/>
              <a:gd name="T13" fmla="*/ 2147483646 h 64"/>
              <a:gd name="T14" fmla="*/ 2147483646 w 60"/>
              <a:gd name="T15" fmla="*/ 2147483646 h 64"/>
              <a:gd name="T16" fmla="*/ 2147483646 w 60"/>
              <a:gd name="T17" fmla="*/ 2147483646 h 64"/>
              <a:gd name="T18" fmla="*/ 2147483646 w 60"/>
              <a:gd name="T19" fmla="*/ 2147483646 h 64"/>
              <a:gd name="T20" fmla="*/ 2147483646 w 60"/>
              <a:gd name="T21" fmla="*/ 2147483646 h 64"/>
              <a:gd name="T22" fmla="*/ 2147483646 w 60"/>
              <a:gd name="T23" fmla="*/ 2147483646 h 64"/>
              <a:gd name="T24" fmla="*/ 2147483646 w 60"/>
              <a:gd name="T25" fmla="*/ 0 h 64"/>
              <a:gd name="T26" fmla="*/ 2147483646 w 60"/>
              <a:gd name="T27" fmla="*/ 2147483646 h 64"/>
              <a:gd name="T28" fmla="*/ 2147483646 w 60"/>
              <a:gd name="T29" fmla="*/ 2147483646 h 64"/>
              <a:gd name="T30" fmla="*/ 2147483646 w 60"/>
              <a:gd name="T31" fmla="*/ 2147483646 h 64"/>
              <a:gd name="T32" fmla="*/ 0 w 60"/>
              <a:gd name="T33" fmla="*/ 2147483646 h 6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0" h="64">
                <a:moveTo>
                  <a:pt x="0" y="34"/>
                </a:moveTo>
                <a:lnTo>
                  <a:pt x="0" y="45"/>
                </a:lnTo>
                <a:lnTo>
                  <a:pt x="2" y="57"/>
                </a:lnTo>
                <a:lnTo>
                  <a:pt x="11" y="63"/>
                </a:lnTo>
                <a:lnTo>
                  <a:pt x="23" y="64"/>
                </a:lnTo>
                <a:lnTo>
                  <a:pt x="32" y="62"/>
                </a:lnTo>
                <a:lnTo>
                  <a:pt x="44" y="56"/>
                </a:lnTo>
                <a:lnTo>
                  <a:pt x="54" y="44"/>
                </a:lnTo>
                <a:lnTo>
                  <a:pt x="59" y="32"/>
                </a:lnTo>
                <a:lnTo>
                  <a:pt x="60" y="20"/>
                </a:lnTo>
                <a:lnTo>
                  <a:pt x="58" y="9"/>
                </a:lnTo>
                <a:lnTo>
                  <a:pt x="49" y="2"/>
                </a:lnTo>
                <a:lnTo>
                  <a:pt x="38" y="0"/>
                </a:lnTo>
                <a:lnTo>
                  <a:pt x="25" y="4"/>
                </a:lnTo>
                <a:lnTo>
                  <a:pt x="16" y="11"/>
                </a:lnTo>
                <a:lnTo>
                  <a:pt x="6" y="21"/>
                </a:lnTo>
                <a:lnTo>
                  <a:pt x="0" y="34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73" name="Freeform 1333"/>
          <p:cNvSpPr>
            <a:spLocks/>
          </p:cNvSpPr>
          <p:nvPr/>
        </p:nvSpPr>
        <p:spPr bwMode="auto">
          <a:xfrm>
            <a:off x="5294313" y="5791200"/>
            <a:ext cx="53975" cy="73025"/>
          </a:xfrm>
          <a:custGeom>
            <a:avLst/>
            <a:gdLst>
              <a:gd name="T0" fmla="*/ 0 w 100"/>
              <a:gd name="T1" fmla="*/ 2147483646 h 139"/>
              <a:gd name="T2" fmla="*/ 2147483646 w 100"/>
              <a:gd name="T3" fmla="*/ 2147483646 h 139"/>
              <a:gd name="T4" fmla="*/ 2147483646 w 100"/>
              <a:gd name="T5" fmla="*/ 2147483646 h 139"/>
              <a:gd name="T6" fmla="*/ 2147483646 w 100"/>
              <a:gd name="T7" fmla="*/ 2147483646 h 139"/>
              <a:gd name="T8" fmla="*/ 2147483646 w 100"/>
              <a:gd name="T9" fmla="*/ 2147483646 h 139"/>
              <a:gd name="T10" fmla="*/ 2147483646 w 100"/>
              <a:gd name="T11" fmla="*/ 2147483646 h 139"/>
              <a:gd name="T12" fmla="*/ 2147483646 w 100"/>
              <a:gd name="T13" fmla="*/ 2147483646 h 139"/>
              <a:gd name="T14" fmla="*/ 2147483646 w 100"/>
              <a:gd name="T15" fmla="*/ 2147483646 h 139"/>
              <a:gd name="T16" fmla="*/ 2147483646 w 100"/>
              <a:gd name="T17" fmla="*/ 2147483646 h 139"/>
              <a:gd name="T18" fmla="*/ 2147483646 w 100"/>
              <a:gd name="T19" fmla="*/ 2147483646 h 139"/>
              <a:gd name="T20" fmla="*/ 2147483646 w 100"/>
              <a:gd name="T21" fmla="*/ 2147483646 h 139"/>
              <a:gd name="T22" fmla="*/ 2147483646 w 100"/>
              <a:gd name="T23" fmla="*/ 2147483646 h 139"/>
              <a:gd name="T24" fmla="*/ 2147483646 w 100"/>
              <a:gd name="T25" fmla="*/ 2147483646 h 139"/>
              <a:gd name="T26" fmla="*/ 2147483646 w 100"/>
              <a:gd name="T27" fmla="*/ 2147483646 h 139"/>
              <a:gd name="T28" fmla="*/ 2147483646 w 100"/>
              <a:gd name="T29" fmla="*/ 2147483646 h 139"/>
              <a:gd name="T30" fmla="*/ 2147483646 w 100"/>
              <a:gd name="T31" fmla="*/ 2147483646 h 139"/>
              <a:gd name="T32" fmla="*/ 2147483646 w 100"/>
              <a:gd name="T33" fmla="*/ 2147483646 h 139"/>
              <a:gd name="T34" fmla="*/ 2147483646 w 100"/>
              <a:gd name="T35" fmla="*/ 2147483646 h 139"/>
              <a:gd name="T36" fmla="*/ 2147483646 w 100"/>
              <a:gd name="T37" fmla="*/ 2147483646 h 139"/>
              <a:gd name="T38" fmla="*/ 2147483646 w 100"/>
              <a:gd name="T39" fmla="*/ 2147483646 h 139"/>
              <a:gd name="T40" fmla="*/ 2147483646 w 100"/>
              <a:gd name="T41" fmla="*/ 2147483646 h 139"/>
              <a:gd name="T42" fmla="*/ 2147483646 w 100"/>
              <a:gd name="T43" fmla="*/ 2147483646 h 139"/>
              <a:gd name="T44" fmla="*/ 2147483646 w 100"/>
              <a:gd name="T45" fmla="*/ 0 h 139"/>
              <a:gd name="T46" fmla="*/ 2147483646 w 100"/>
              <a:gd name="T47" fmla="*/ 2147483646 h 139"/>
              <a:gd name="T48" fmla="*/ 2147483646 w 100"/>
              <a:gd name="T49" fmla="*/ 2147483646 h 139"/>
              <a:gd name="T50" fmla="*/ 2147483646 w 100"/>
              <a:gd name="T51" fmla="*/ 2147483646 h 139"/>
              <a:gd name="T52" fmla="*/ 2147483646 w 100"/>
              <a:gd name="T53" fmla="*/ 2147483646 h 139"/>
              <a:gd name="T54" fmla="*/ 2147483646 w 100"/>
              <a:gd name="T55" fmla="*/ 2147483646 h 139"/>
              <a:gd name="T56" fmla="*/ 2147483646 w 100"/>
              <a:gd name="T57" fmla="*/ 2147483646 h 139"/>
              <a:gd name="T58" fmla="*/ 2147483646 w 100"/>
              <a:gd name="T59" fmla="*/ 2147483646 h 139"/>
              <a:gd name="T60" fmla="*/ 2147483646 w 100"/>
              <a:gd name="T61" fmla="*/ 2147483646 h 139"/>
              <a:gd name="T62" fmla="*/ 2147483646 w 100"/>
              <a:gd name="T63" fmla="*/ 2147483646 h 139"/>
              <a:gd name="T64" fmla="*/ 2147483646 w 100"/>
              <a:gd name="T65" fmla="*/ 2147483646 h 139"/>
              <a:gd name="T66" fmla="*/ 2147483646 w 100"/>
              <a:gd name="T67" fmla="*/ 2147483646 h 139"/>
              <a:gd name="T68" fmla="*/ 2147483646 w 100"/>
              <a:gd name="T69" fmla="*/ 2147483646 h 139"/>
              <a:gd name="T70" fmla="*/ 2147483646 w 100"/>
              <a:gd name="T71" fmla="*/ 2147483646 h 139"/>
              <a:gd name="T72" fmla="*/ 2147483646 w 100"/>
              <a:gd name="T73" fmla="*/ 2147483646 h 13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00" h="139">
                <a:moveTo>
                  <a:pt x="0" y="134"/>
                </a:moveTo>
                <a:lnTo>
                  <a:pt x="5" y="136"/>
                </a:lnTo>
                <a:lnTo>
                  <a:pt x="17" y="139"/>
                </a:lnTo>
                <a:lnTo>
                  <a:pt x="28" y="134"/>
                </a:lnTo>
                <a:lnTo>
                  <a:pt x="40" y="128"/>
                </a:lnTo>
                <a:lnTo>
                  <a:pt x="48" y="117"/>
                </a:lnTo>
                <a:lnTo>
                  <a:pt x="54" y="106"/>
                </a:lnTo>
                <a:lnTo>
                  <a:pt x="55" y="93"/>
                </a:lnTo>
                <a:lnTo>
                  <a:pt x="52" y="82"/>
                </a:lnTo>
                <a:lnTo>
                  <a:pt x="43" y="75"/>
                </a:lnTo>
                <a:lnTo>
                  <a:pt x="46" y="64"/>
                </a:lnTo>
                <a:lnTo>
                  <a:pt x="50" y="68"/>
                </a:lnTo>
                <a:lnTo>
                  <a:pt x="61" y="70"/>
                </a:lnTo>
                <a:lnTo>
                  <a:pt x="72" y="66"/>
                </a:lnTo>
                <a:lnTo>
                  <a:pt x="84" y="59"/>
                </a:lnTo>
                <a:lnTo>
                  <a:pt x="94" y="49"/>
                </a:lnTo>
                <a:lnTo>
                  <a:pt x="98" y="36"/>
                </a:lnTo>
                <a:lnTo>
                  <a:pt x="100" y="24"/>
                </a:lnTo>
                <a:lnTo>
                  <a:pt x="96" y="12"/>
                </a:lnTo>
                <a:lnTo>
                  <a:pt x="88" y="6"/>
                </a:lnTo>
                <a:lnTo>
                  <a:pt x="88" y="10"/>
                </a:lnTo>
                <a:lnTo>
                  <a:pt x="80" y="2"/>
                </a:lnTo>
                <a:lnTo>
                  <a:pt x="70" y="0"/>
                </a:lnTo>
                <a:lnTo>
                  <a:pt x="56" y="4"/>
                </a:lnTo>
                <a:lnTo>
                  <a:pt x="46" y="11"/>
                </a:lnTo>
                <a:lnTo>
                  <a:pt x="37" y="22"/>
                </a:lnTo>
                <a:lnTo>
                  <a:pt x="31" y="34"/>
                </a:lnTo>
                <a:lnTo>
                  <a:pt x="31" y="46"/>
                </a:lnTo>
                <a:lnTo>
                  <a:pt x="34" y="57"/>
                </a:lnTo>
                <a:lnTo>
                  <a:pt x="42" y="63"/>
                </a:lnTo>
                <a:lnTo>
                  <a:pt x="52" y="64"/>
                </a:lnTo>
                <a:lnTo>
                  <a:pt x="65" y="62"/>
                </a:lnTo>
                <a:lnTo>
                  <a:pt x="76" y="56"/>
                </a:lnTo>
                <a:lnTo>
                  <a:pt x="85" y="45"/>
                </a:lnTo>
                <a:lnTo>
                  <a:pt x="91" y="32"/>
                </a:lnTo>
                <a:lnTo>
                  <a:pt x="92" y="21"/>
                </a:lnTo>
                <a:lnTo>
                  <a:pt x="88" y="1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74" name="Freeform 1334"/>
          <p:cNvSpPr>
            <a:spLocks/>
          </p:cNvSpPr>
          <p:nvPr/>
        </p:nvSpPr>
        <p:spPr bwMode="auto">
          <a:xfrm>
            <a:off x="5391150" y="5878513"/>
            <a:ext cx="22225" cy="36512"/>
          </a:xfrm>
          <a:custGeom>
            <a:avLst/>
            <a:gdLst>
              <a:gd name="T0" fmla="*/ 2147483646 w 44"/>
              <a:gd name="T1" fmla="*/ 0 h 68"/>
              <a:gd name="T2" fmla="*/ 2147483646 w 44"/>
              <a:gd name="T3" fmla="*/ 2147483646 h 68"/>
              <a:gd name="T4" fmla="*/ 2147483646 w 44"/>
              <a:gd name="T5" fmla="*/ 2147483646 h 68"/>
              <a:gd name="T6" fmla="*/ 2147483646 w 44"/>
              <a:gd name="T7" fmla="*/ 2147483646 h 68"/>
              <a:gd name="T8" fmla="*/ 2147483646 w 44"/>
              <a:gd name="T9" fmla="*/ 2147483646 h 68"/>
              <a:gd name="T10" fmla="*/ 2147483646 w 44"/>
              <a:gd name="T11" fmla="*/ 2147483646 h 68"/>
              <a:gd name="T12" fmla="*/ 2147483646 w 44"/>
              <a:gd name="T13" fmla="*/ 2147483646 h 68"/>
              <a:gd name="T14" fmla="*/ 0 w 44"/>
              <a:gd name="T15" fmla="*/ 2147483646 h 6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4" h="68">
                <a:moveTo>
                  <a:pt x="33" y="0"/>
                </a:moveTo>
                <a:lnTo>
                  <a:pt x="39" y="8"/>
                </a:lnTo>
                <a:lnTo>
                  <a:pt x="44" y="19"/>
                </a:lnTo>
                <a:lnTo>
                  <a:pt x="40" y="31"/>
                </a:lnTo>
                <a:lnTo>
                  <a:pt x="35" y="44"/>
                </a:lnTo>
                <a:lnTo>
                  <a:pt x="23" y="57"/>
                </a:lnTo>
                <a:lnTo>
                  <a:pt x="11" y="64"/>
                </a:lnTo>
                <a:lnTo>
                  <a:pt x="0" y="6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75" name="Freeform 1335"/>
          <p:cNvSpPr>
            <a:spLocks/>
          </p:cNvSpPr>
          <p:nvPr/>
        </p:nvSpPr>
        <p:spPr bwMode="auto">
          <a:xfrm>
            <a:off x="5441950" y="5902325"/>
            <a:ext cx="26988" cy="22225"/>
          </a:xfrm>
          <a:custGeom>
            <a:avLst/>
            <a:gdLst>
              <a:gd name="T0" fmla="*/ 0 w 50"/>
              <a:gd name="T1" fmla="*/ 0 h 43"/>
              <a:gd name="T2" fmla="*/ 2147483646 w 50"/>
              <a:gd name="T3" fmla="*/ 2147483646 h 43"/>
              <a:gd name="T4" fmla="*/ 2147483646 w 50"/>
              <a:gd name="T5" fmla="*/ 2147483646 h 43"/>
              <a:gd name="T6" fmla="*/ 2147483646 w 50"/>
              <a:gd name="T7" fmla="*/ 2147483646 h 43"/>
              <a:gd name="T8" fmla="*/ 2147483646 w 50"/>
              <a:gd name="T9" fmla="*/ 2147483646 h 43"/>
              <a:gd name="T10" fmla="*/ 2147483646 w 50"/>
              <a:gd name="T11" fmla="*/ 2147483646 h 4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0" h="43">
                <a:moveTo>
                  <a:pt x="0" y="0"/>
                </a:moveTo>
                <a:lnTo>
                  <a:pt x="13" y="4"/>
                </a:lnTo>
                <a:lnTo>
                  <a:pt x="23" y="12"/>
                </a:lnTo>
                <a:lnTo>
                  <a:pt x="36" y="24"/>
                </a:lnTo>
                <a:lnTo>
                  <a:pt x="48" y="38"/>
                </a:lnTo>
                <a:lnTo>
                  <a:pt x="50" y="4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76" name="Freeform 1336"/>
          <p:cNvSpPr>
            <a:spLocks/>
          </p:cNvSpPr>
          <p:nvPr/>
        </p:nvSpPr>
        <p:spPr bwMode="auto">
          <a:xfrm>
            <a:off x="5454650" y="5892800"/>
            <a:ext cx="26988" cy="22225"/>
          </a:xfrm>
          <a:custGeom>
            <a:avLst/>
            <a:gdLst>
              <a:gd name="T0" fmla="*/ 2147483646 w 51"/>
              <a:gd name="T1" fmla="*/ 2147483646 h 44"/>
              <a:gd name="T2" fmla="*/ 2147483646 w 51"/>
              <a:gd name="T3" fmla="*/ 2147483646 h 44"/>
              <a:gd name="T4" fmla="*/ 2147483646 w 51"/>
              <a:gd name="T5" fmla="*/ 2147483646 h 44"/>
              <a:gd name="T6" fmla="*/ 2147483646 w 51"/>
              <a:gd name="T7" fmla="*/ 2147483646 h 44"/>
              <a:gd name="T8" fmla="*/ 2147483646 w 51"/>
              <a:gd name="T9" fmla="*/ 2147483646 h 44"/>
              <a:gd name="T10" fmla="*/ 0 w 51"/>
              <a:gd name="T11" fmla="*/ 0 h 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1" h="44">
                <a:moveTo>
                  <a:pt x="51" y="44"/>
                </a:moveTo>
                <a:lnTo>
                  <a:pt x="49" y="39"/>
                </a:lnTo>
                <a:lnTo>
                  <a:pt x="37" y="24"/>
                </a:lnTo>
                <a:lnTo>
                  <a:pt x="25" y="14"/>
                </a:lnTo>
                <a:lnTo>
                  <a:pt x="13" y="6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77" name="Freeform 1337"/>
          <p:cNvSpPr>
            <a:spLocks/>
          </p:cNvSpPr>
          <p:nvPr/>
        </p:nvSpPr>
        <p:spPr bwMode="auto">
          <a:xfrm>
            <a:off x="5492750" y="5908675"/>
            <a:ext cx="50800" cy="65088"/>
          </a:xfrm>
          <a:custGeom>
            <a:avLst/>
            <a:gdLst>
              <a:gd name="T0" fmla="*/ 0 w 96"/>
              <a:gd name="T1" fmla="*/ 0 h 122"/>
              <a:gd name="T2" fmla="*/ 2147483646 w 96"/>
              <a:gd name="T3" fmla="*/ 2147483646 h 122"/>
              <a:gd name="T4" fmla="*/ 2147483646 w 96"/>
              <a:gd name="T5" fmla="*/ 2147483646 h 122"/>
              <a:gd name="T6" fmla="*/ 2147483646 w 96"/>
              <a:gd name="T7" fmla="*/ 2147483646 h 122"/>
              <a:gd name="T8" fmla="*/ 2147483646 w 96"/>
              <a:gd name="T9" fmla="*/ 2147483646 h 122"/>
              <a:gd name="T10" fmla="*/ 2147483646 w 96"/>
              <a:gd name="T11" fmla="*/ 2147483646 h 122"/>
              <a:gd name="T12" fmla="*/ 2147483646 w 96"/>
              <a:gd name="T13" fmla="*/ 2147483646 h 122"/>
              <a:gd name="T14" fmla="*/ 2147483646 w 96"/>
              <a:gd name="T15" fmla="*/ 2147483646 h 122"/>
              <a:gd name="T16" fmla="*/ 2147483646 w 96"/>
              <a:gd name="T17" fmla="*/ 2147483646 h 122"/>
              <a:gd name="T18" fmla="*/ 2147483646 w 96"/>
              <a:gd name="T19" fmla="*/ 2147483646 h 122"/>
              <a:gd name="T20" fmla="*/ 2147483646 w 96"/>
              <a:gd name="T21" fmla="*/ 2147483646 h 122"/>
              <a:gd name="T22" fmla="*/ 2147483646 w 96"/>
              <a:gd name="T23" fmla="*/ 2147483646 h 122"/>
              <a:gd name="T24" fmla="*/ 2147483646 w 96"/>
              <a:gd name="T25" fmla="*/ 2147483646 h 122"/>
              <a:gd name="T26" fmla="*/ 2147483646 w 96"/>
              <a:gd name="T27" fmla="*/ 2147483646 h 122"/>
              <a:gd name="T28" fmla="*/ 2147483646 w 96"/>
              <a:gd name="T29" fmla="*/ 2147483646 h 12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96" h="122">
                <a:moveTo>
                  <a:pt x="0" y="0"/>
                </a:moveTo>
                <a:lnTo>
                  <a:pt x="7" y="2"/>
                </a:lnTo>
                <a:lnTo>
                  <a:pt x="19" y="9"/>
                </a:lnTo>
                <a:lnTo>
                  <a:pt x="32" y="20"/>
                </a:lnTo>
                <a:lnTo>
                  <a:pt x="44" y="34"/>
                </a:lnTo>
                <a:lnTo>
                  <a:pt x="50" y="45"/>
                </a:lnTo>
                <a:lnTo>
                  <a:pt x="51" y="56"/>
                </a:lnTo>
                <a:lnTo>
                  <a:pt x="48" y="58"/>
                </a:lnTo>
                <a:lnTo>
                  <a:pt x="54" y="61"/>
                </a:lnTo>
                <a:lnTo>
                  <a:pt x="63" y="68"/>
                </a:lnTo>
                <a:lnTo>
                  <a:pt x="76" y="81"/>
                </a:lnTo>
                <a:lnTo>
                  <a:pt x="89" y="94"/>
                </a:lnTo>
                <a:lnTo>
                  <a:pt x="93" y="105"/>
                </a:lnTo>
                <a:lnTo>
                  <a:pt x="96" y="116"/>
                </a:lnTo>
                <a:lnTo>
                  <a:pt x="91" y="12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78" name="Freeform 1338"/>
          <p:cNvSpPr>
            <a:spLocks/>
          </p:cNvSpPr>
          <p:nvPr/>
        </p:nvSpPr>
        <p:spPr bwMode="auto">
          <a:xfrm>
            <a:off x="5508625" y="5946775"/>
            <a:ext cx="23813" cy="25400"/>
          </a:xfrm>
          <a:custGeom>
            <a:avLst/>
            <a:gdLst>
              <a:gd name="T0" fmla="*/ 2147483646 w 44"/>
              <a:gd name="T1" fmla="*/ 2147483646 h 48"/>
              <a:gd name="T2" fmla="*/ 2147483646 w 44"/>
              <a:gd name="T3" fmla="*/ 2147483646 h 48"/>
              <a:gd name="T4" fmla="*/ 2147483646 w 44"/>
              <a:gd name="T5" fmla="*/ 2147483646 h 48"/>
              <a:gd name="T6" fmla="*/ 2147483646 w 44"/>
              <a:gd name="T7" fmla="*/ 2147483646 h 48"/>
              <a:gd name="T8" fmla="*/ 2147483646 w 44"/>
              <a:gd name="T9" fmla="*/ 2147483646 h 48"/>
              <a:gd name="T10" fmla="*/ 0 w 44"/>
              <a:gd name="T11" fmla="*/ 0 h 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4" h="48">
                <a:moveTo>
                  <a:pt x="44" y="48"/>
                </a:moveTo>
                <a:lnTo>
                  <a:pt x="39" y="36"/>
                </a:lnTo>
                <a:lnTo>
                  <a:pt x="29" y="22"/>
                </a:lnTo>
                <a:lnTo>
                  <a:pt x="15" y="11"/>
                </a:lnTo>
                <a:lnTo>
                  <a:pt x="5" y="1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79" name="Freeform 1339"/>
          <p:cNvSpPr>
            <a:spLocks/>
          </p:cNvSpPr>
          <p:nvPr/>
        </p:nvSpPr>
        <p:spPr bwMode="auto">
          <a:xfrm>
            <a:off x="5530850" y="5972175"/>
            <a:ext cx="1588" cy="7938"/>
          </a:xfrm>
          <a:custGeom>
            <a:avLst/>
            <a:gdLst>
              <a:gd name="T0" fmla="*/ 2147483646 w 2"/>
              <a:gd name="T1" fmla="*/ 0 h 16"/>
              <a:gd name="T2" fmla="*/ 2147483646 w 2"/>
              <a:gd name="T3" fmla="*/ 2147483646 h 16"/>
              <a:gd name="T4" fmla="*/ 0 w 2"/>
              <a:gd name="T5" fmla="*/ 2147483646 h 1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6">
                <a:moveTo>
                  <a:pt x="1" y="0"/>
                </a:moveTo>
                <a:lnTo>
                  <a:pt x="2" y="11"/>
                </a:lnTo>
                <a:lnTo>
                  <a:pt x="0" y="1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80" name="Freeform 1340"/>
          <p:cNvSpPr>
            <a:spLocks/>
          </p:cNvSpPr>
          <p:nvPr/>
        </p:nvSpPr>
        <p:spPr bwMode="auto">
          <a:xfrm>
            <a:off x="5483225" y="6008688"/>
            <a:ext cx="3175" cy="7937"/>
          </a:xfrm>
          <a:custGeom>
            <a:avLst/>
            <a:gdLst>
              <a:gd name="T0" fmla="*/ 2147483646 w 4"/>
              <a:gd name="T1" fmla="*/ 0 h 17"/>
              <a:gd name="T2" fmla="*/ 2147483646 w 4"/>
              <a:gd name="T3" fmla="*/ 2147483646 h 17"/>
              <a:gd name="T4" fmla="*/ 0 w 4"/>
              <a:gd name="T5" fmla="*/ 2147483646 h 1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" h="17">
                <a:moveTo>
                  <a:pt x="2" y="0"/>
                </a:moveTo>
                <a:lnTo>
                  <a:pt x="4" y="11"/>
                </a:lnTo>
                <a:lnTo>
                  <a:pt x="0" y="1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81" name="Freeform 1341"/>
          <p:cNvSpPr>
            <a:spLocks/>
          </p:cNvSpPr>
          <p:nvPr/>
        </p:nvSpPr>
        <p:spPr bwMode="auto">
          <a:xfrm>
            <a:off x="5462588" y="5983288"/>
            <a:ext cx="22225" cy="25400"/>
          </a:xfrm>
          <a:custGeom>
            <a:avLst/>
            <a:gdLst>
              <a:gd name="T0" fmla="*/ 2147483646 w 43"/>
              <a:gd name="T1" fmla="*/ 2147483646 h 46"/>
              <a:gd name="T2" fmla="*/ 2147483646 w 43"/>
              <a:gd name="T3" fmla="*/ 2147483646 h 46"/>
              <a:gd name="T4" fmla="*/ 2147483646 w 43"/>
              <a:gd name="T5" fmla="*/ 2147483646 h 46"/>
              <a:gd name="T6" fmla="*/ 2147483646 w 43"/>
              <a:gd name="T7" fmla="*/ 2147483646 h 46"/>
              <a:gd name="T8" fmla="*/ 2147483646 w 43"/>
              <a:gd name="T9" fmla="*/ 0 h 46"/>
              <a:gd name="T10" fmla="*/ 0 w 43"/>
              <a:gd name="T11" fmla="*/ 0 h 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3" h="46">
                <a:moveTo>
                  <a:pt x="43" y="46"/>
                </a:moveTo>
                <a:lnTo>
                  <a:pt x="37" y="33"/>
                </a:lnTo>
                <a:lnTo>
                  <a:pt x="26" y="20"/>
                </a:lnTo>
                <a:lnTo>
                  <a:pt x="13" y="8"/>
                </a:lnTo>
                <a:lnTo>
                  <a:pt x="1" y="0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82" name="Freeform 1342"/>
          <p:cNvSpPr>
            <a:spLocks/>
          </p:cNvSpPr>
          <p:nvPr/>
        </p:nvSpPr>
        <p:spPr bwMode="auto">
          <a:xfrm>
            <a:off x="5380038" y="5980113"/>
            <a:ext cx="36512" cy="38100"/>
          </a:xfrm>
          <a:custGeom>
            <a:avLst/>
            <a:gdLst>
              <a:gd name="T0" fmla="*/ 2147483646 w 68"/>
              <a:gd name="T1" fmla="*/ 2147483646 h 70"/>
              <a:gd name="T2" fmla="*/ 2147483646 w 68"/>
              <a:gd name="T3" fmla="*/ 2147483646 h 70"/>
              <a:gd name="T4" fmla="*/ 2147483646 w 68"/>
              <a:gd name="T5" fmla="*/ 2147483646 h 70"/>
              <a:gd name="T6" fmla="*/ 2147483646 w 68"/>
              <a:gd name="T7" fmla="*/ 0 h 70"/>
              <a:gd name="T8" fmla="*/ 2147483646 w 68"/>
              <a:gd name="T9" fmla="*/ 2147483646 h 70"/>
              <a:gd name="T10" fmla="*/ 2147483646 w 68"/>
              <a:gd name="T11" fmla="*/ 2147483646 h 70"/>
              <a:gd name="T12" fmla="*/ 2147483646 w 68"/>
              <a:gd name="T13" fmla="*/ 2147483646 h 70"/>
              <a:gd name="T14" fmla="*/ 0 w 68"/>
              <a:gd name="T15" fmla="*/ 2147483646 h 70"/>
              <a:gd name="T16" fmla="*/ 2147483646 w 68"/>
              <a:gd name="T17" fmla="*/ 2147483646 h 70"/>
              <a:gd name="T18" fmla="*/ 2147483646 w 68"/>
              <a:gd name="T19" fmla="*/ 2147483646 h 70"/>
              <a:gd name="T20" fmla="*/ 2147483646 w 68"/>
              <a:gd name="T21" fmla="*/ 2147483646 h 70"/>
              <a:gd name="T22" fmla="*/ 2147483646 w 68"/>
              <a:gd name="T23" fmla="*/ 2147483646 h 70"/>
              <a:gd name="T24" fmla="*/ 2147483646 w 68"/>
              <a:gd name="T25" fmla="*/ 2147483646 h 70"/>
              <a:gd name="T26" fmla="*/ 2147483646 w 68"/>
              <a:gd name="T27" fmla="*/ 2147483646 h 70"/>
              <a:gd name="T28" fmla="*/ 2147483646 w 68"/>
              <a:gd name="T29" fmla="*/ 2147483646 h 70"/>
              <a:gd name="T30" fmla="*/ 2147483646 w 68"/>
              <a:gd name="T31" fmla="*/ 2147483646 h 70"/>
              <a:gd name="T32" fmla="*/ 2147483646 w 68"/>
              <a:gd name="T33" fmla="*/ 2147483646 h 70"/>
              <a:gd name="T34" fmla="*/ 2147483646 w 68"/>
              <a:gd name="T35" fmla="*/ 2147483646 h 70"/>
              <a:gd name="T36" fmla="*/ 2147483646 w 68"/>
              <a:gd name="T37" fmla="*/ 2147483646 h 70"/>
              <a:gd name="T38" fmla="*/ 2147483646 w 68"/>
              <a:gd name="T39" fmla="*/ 2147483646 h 70"/>
              <a:gd name="T40" fmla="*/ 2147483646 w 68"/>
              <a:gd name="T41" fmla="*/ 2147483646 h 70"/>
              <a:gd name="T42" fmla="*/ 2147483646 w 68"/>
              <a:gd name="T43" fmla="*/ 2147483646 h 7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68" h="70">
                <a:moveTo>
                  <a:pt x="57" y="23"/>
                </a:moveTo>
                <a:lnTo>
                  <a:pt x="42" y="10"/>
                </a:lnTo>
                <a:lnTo>
                  <a:pt x="30" y="2"/>
                </a:lnTo>
                <a:lnTo>
                  <a:pt x="18" y="0"/>
                </a:lnTo>
                <a:lnTo>
                  <a:pt x="12" y="1"/>
                </a:lnTo>
                <a:lnTo>
                  <a:pt x="11" y="4"/>
                </a:lnTo>
                <a:lnTo>
                  <a:pt x="4" y="5"/>
                </a:lnTo>
                <a:lnTo>
                  <a:pt x="0" y="11"/>
                </a:lnTo>
                <a:lnTo>
                  <a:pt x="4" y="23"/>
                </a:lnTo>
                <a:lnTo>
                  <a:pt x="7" y="33"/>
                </a:lnTo>
                <a:lnTo>
                  <a:pt x="21" y="47"/>
                </a:lnTo>
                <a:lnTo>
                  <a:pt x="34" y="58"/>
                </a:lnTo>
                <a:lnTo>
                  <a:pt x="45" y="64"/>
                </a:lnTo>
                <a:lnTo>
                  <a:pt x="58" y="70"/>
                </a:lnTo>
                <a:lnTo>
                  <a:pt x="65" y="69"/>
                </a:lnTo>
                <a:lnTo>
                  <a:pt x="68" y="62"/>
                </a:lnTo>
                <a:lnTo>
                  <a:pt x="66" y="51"/>
                </a:lnTo>
                <a:lnTo>
                  <a:pt x="59" y="39"/>
                </a:lnTo>
                <a:lnTo>
                  <a:pt x="49" y="26"/>
                </a:lnTo>
                <a:lnTo>
                  <a:pt x="34" y="14"/>
                </a:lnTo>
                <a:lnTo>
                  <a:pt x="23" y="6"/>
                </a:lnTo>
                <a:lnTo>
                  <a:pt x="11" y="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83" name="Freeform 1343"/>
          <p:cNvSpPr>
            <a:spLocks/>
          </p:cNvSpPr>
          <p:nvPr/>
        </p:nvSpPr>
        <p:spPr bwMode="auto">
          <a:xfrm>
            <a:off x="5345113" y="5965825"/>
            <a:ext cx="34925" cy="38100"/>
          </a:xfrm>
          <a:custGeom>
            <a:avLst/>
            <a:gdLst>
              <a:gd name="T0" fmla="*/ 2147483646 w 66"/>
              <a:gd name="T1" fmla="*/ 2147483646 h 71"/>
              <a:gd name="T2" fmla="*/ 2147483646 w 66"/>
              <a:gd name="T3" fmla="*/ 2147483646 h 71"/>
              <a:gd name="T4" fmla="*/ 2147483646 w 66"/>
              <a:gd name="T5" fmla="*/ 2147483646 h 71"/>
              <a:gd name="T6" fmla="*/ 2147483646 w 66"/>
              <a:gd name="T7" fmla="*/ 2147483646 h 71"/>
              <a:gd name="T8" fmla="*/ 2147483646 w 66"/>
              <a:gd name="T9" fmla="*/ 0 h 71"/>
              <a:gd name="T10" fmla="*/ 2147483646 w 66"/>
              <a:gd name="T11" fmla="*/ 2147483646 h 71"/>
              <a:gd name="T12" fmla="*/ 2147483646 w 66"/>
              <a:gd name="T13" fmla="*/ 2147483646 h 71"/>
              <a:gd name="T14" fmla="*/ 2147483646 w 66"/>
              <a:gd name="T15" fmla="*/ 2147483646 h 71"/>
              <a:gd name="T16" fmla="*/ 2147483646 w 66"/>
              <a:gd name="T17" fmla="*/ 2147483646 h 71"/>
              <a:gd name="T18" fmla="*/ 0 w 66"/>
              <a:gd name="T19" fmla="*/ 2147483646 h 71"/>
              <a:gd name="T20" fmla="*/ 2147483646 w 66"/>
              <a:gd name="T21" fmla="*/ 2147483646 h 71"/>
              <a:gd name="T22" fmla="*/ 2147483646 w 66"/>
              <a:gd name="T23" fmla="*/ 2147483646 h 71"/>
              <a:gd name="T24" fmla="*/ 2147483646 w 66"/>
              <a:gd name="T25" fmla="*/ 2147483646 h 71"/>
              <a:gd name="T26" fmla="*/ 2147483646 w 66"/>
              <a:gd name="T27" fmla="*/ 2147483646 h 71"/>
              <a:gd name="T28" fmla="*/ 2147483646 w 66"/>
              <a:gd name="T29" fmla="*/ 2147483646 h 71"/>
              <a:gd name="T30" fmla="*/ 2147483646 w 66"/>
              <a:gd name="T31" fmla="*/ 2147483646 h 71"/>
              <a:gd name="T32" fmla="*/ 2147483646 w 66"/>
              <a:gd name="T33" fmla="*/ 2147483646 h 71"/>
              <a:gd name="T34" fmla="*/ 2147483646 w 66"/>
              <a:gd name="T35" fmla="*/ 2147483646 h 71"/>
              <a:gd name="T36" fmla="*/ 2147483646 w 66"/>
              <a:gd name="T37" fmla="*/ 2147483646 h 71"/>
              <a:gd name="T38" fmla="*/ 2147483646 w 66"/>
              <a:gd name="T39" fmla="*/ 2147483646 h 71"/>
              <a:gd name="T40" fmla="*/ 2147483646 w 66"/>
              <a:gd name="T41" fmla="*/ 2147483646 h 71"/>
              <a:gd name="T42" fmla="*/ 2147483646 w 66"/>
              <a:gd name="T43" fmla="*/ 2147483646 h 71"/>
              <a:gd name="T44" fmla="*/ 2147483646 w 66"/>
              <a:gd name="T45" fmla="*/ 2147483646 h 71"/>
              <a:gd name="T46" fmla="*/ 2147483646 w 66"/>
              <a:gd name="T47" fmla="*/ 2147483646 h 71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6" h="71">
                <a:moveTo>
                  <a:pt x="66" y="38"/>
                </a:moveTo>
                <a:lnTo>
                  <a:pt x="54" y="23"/>
                </a:lnTo>
                <a:lnTo>
                  <a:pt x="42" y="12"/>
                </a:lnTo>
                <a:lnTo>
                  <a:pt x="29" y="4"/>
                </a:lnTo>
                <a:lnTo>
                  <a:pt x="16" y="0"/>
                </a:lnTo>
                <a:lnTo>
                  <a:pt x="12" y="1"/>
                </a:lnTo>
                <a:lnTo>
                  <a:pt x="8" y="6"/>
                </a:lnTo>
                <a:lnTo>
                  <a:pt x="8" y="4"/>
                </a:lnTo>
                <a:lnTo>
                  <a:pt x="2" y="6"/>
                </a:lnTo>
                <a:lnTo>
                  <a:pt x="0" y="10"/>
                </a:lnTo>
                <a:lnTo>
                  <a:pt x="2" y="22"/>
                </a:lnTo>
                <a:lnTo>
                  <a:pt x="8" y="33"/>
                </a:lnTo>
                <a:lnTo>
                  <a:pt x="20" y="47"/>
                </a:lnTo>
                <a:lnTo>
                  <a:pt x="33" y="59"/>
                </a:lnTo>
                <a:lnTo>
                  <a:pt x="44" y="66"/>
                </a:lnTo>
                <a:lnTo>
                  <a:pt x="57" y="71"/>
                </a:lnTo>
                <a:lnTo>
                  <a:pt x="61" y="70"/>
                </a:lnTo>
                <a:lnTo>
                  <a:pt x="66" y="65"/>
                </a:lnTo>
                <a:lnTo>
                  <a:pt x="65" y="54"/>
                </a:lnTo>
                <a:lnTo>
                  <a:pt x="57" y="42"/>
                </a:lnTo>
                <a:lnTo>
                  <a:pt x="45" y="29"/>
                </a:lnTo>
                <a:lnTo>
                  <a:pt x="33" y="16"/>
                </a:lnTo>
                <a:lnTo>
                  <a:pt x="20" y="8"/>
                </a:lnTo>
                <a:lnTo>
                  <a:pt x="8" y="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84" name="Freeform 1344"/>
          <p:cNvSpPr>
            <a:spLocks/>
          </p:cNvSpPr>
          <p:nvPr/>
        </p:nvSpPr>
        <p:spPr bwMode="auto">
          <a:xfrm>
            <a:off x="5364163" y="5986463"/>
            <a:ext cx="33337" cy="49212"/>
          </a:xfrm>
          <a:custGeom>
            <a:avLst/>
            <a:gdLst>
              <a:gd name="T0" fmla="*/ 2147483646 w 63"/>
              <a:gd name="T1" fmla="*/ 0 h 93"/>
              <a:gd name="T2" fmla="*/ 2147483646 w 63"/>
              <a:gd name="T3" fmla="*/ 2147483646 h 93"/>
              <a:gd name="T4" fmla="*/ 2147483646 w 63"/>
              <a:gd name="T5" fmla="*/ 2147483646 h 93"/>
              <a:gd name="T6" fmla="*/ 2147483646 w 63"/>
              <a:gd name="T7" fmla="*/ 2147483646 h 93"/>
              <a:gd name="T8" fmla="*/ 2147483646 w 63"/>
              <a:gd name="T9" fmla="*/ 2147483646 h 93"/>
              <a:gd name="T10" fmla="*/ 2147483646 w 63"/>
              <a:gd name="T11" fmla="*/ 2147483646 h 93"/>
              <a:gd name="T12" fmla="*/ 2147483646 w 63"/>
              <a:gd name="T13" fmla="*/ 2147483646 h 93"/>
              <a:gd name="T14" fmla="*/ 2147483646 w 63"/>
              <a:gd name="T15" fmla="*/ 2147483646 h 93"/>
              <a:gd name="T16" fmla="*/ 2147483646 w 63"/>
              <a:gd name="T17" fmla="*/ 2147483646 h 93"/>
              <a:gd name="T18" fmla="*/ 2147483646 w 63"/>
              <a:gd name="T19" fmla="*/ 2147483646 h 93"/>
              <a:gd name="T20" fmla="*/ 2147483646 w 63"/>
              <a:gd name="T21" fmla="*/ 2147483646 h 93"/>
              <a:gd name="T22" fmla="*/ 2147483646 w 63"/>
              <a:gd name="T23" fmla="*/ 2147483646 h 93"/>
              <a:gd name="T24" fmla="*/ 2147483646 w 63"/>
              <a:gd name="T25" fmla="*/ 2147483646 h 93"/>
              <a:gd name="T26" fmla="*/ 2147483646 w 63"/>
              <a:gd name="T27" fmla="*/ 2147483646 h 93"/>
              <a:gd name="T28" fmla="*/ 2147483646 w 63"/>
              <a:gd name="T29" fmla="*/ 2147483646 h 93"/>
              <a:gd name="T30" fmla="*/ 2147483646 w 63"/>
              <a:gd name="T31" fmla="*/ 2147483646 h 93"/>
              <a:gd name="T32" fmla="*/ 2147483646 w 63"/>
              <a:gd name="T33" fmla="*/ 2147483646 h 93"/>
              <a:gd name="T34" fmla="*/ 2147483646 w 63"/>
              <a:gd name="T35" fmla="*/ 2147483646 h 93"/>
              <a:gd name="T36" fmla="*/ 0 w 63"/>
              <a:gd name="T37" fmla="*/ 2147483646 h 93"/>
              <a:gd name="T38" fmla="*/ 2147483646 w 63"/>
              <a:gd name="T39" fmla="*/ 2147483646 h 9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63" h="93">
                <a:moveTo>
                  <a:pt x="28" y="0"/>
                </a:moveTo>
                <a:lnTo>
                  <a:pt x="34" y="13"/>
                </a:lnTo>
                <a:lnTo>
                  <a:pt x="35" y="23"/>
                </a:lnTo>
                <a:lnTo>
                  <a:pt x="33" y="27"/>
                </a:lnTo>
                <a:lnTo>
                  <a:pt x="28" y="28"/>
                </a:lnTo>
                <a:lnTo>
                  <a:pt x="27" y="32"/>
                </a:lnTo>
                <a:lnTo>
                  <a:pt x="33" y="37"/>
                </a:lnTo>
                <a:lnTo>
                  <a:pt x="45" y="49"/>
                </a:lnTo>
                <a:lnTo>
                  <a:pt x="55" y="64"/>
                </a:lnTo>
                <a:lnTo>
                  <a:pt x="60" y="76"/>
                </a:lnTo>
                <a:lnTo>
                  <a:pt x="63" y="87"/>
                </a:lnTo>
                <a:lnTo>
                  <a:pt x="59" y="91"/>
                </a:lnTo>
                <a:lnTo>
                  <a:pt x="53" y="93"/>
                </a:lnTo>
                <a:lnTo>
                  <a:pt x="42" y="88"/>
                </a:lnTo>
                <a:lnTo>
                  <a:pt x="30" y="79"/>
                </a:lnTo>
                <a:lnTo>
                  <a:pt x="18" y="67"/>
                </a:lnTo>
                <a:lnTo>
                  <a:pt x="6" y="52"/>
                </a:lnTo>
                <a:lnTo>
                  <a:pt x="1" y="41"/>
                </a:lnTo>
                <a:lnTo>
                  <a:pt x="0" y="28"/>
                </a:lnTo>
                <a:lnTo>
                  <a:pt x="1" y="2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85" name="Line 1345"/>
          <p:cNvSpPr>
            <a:spLocks noChangeShapeType="1"/>
          </p:cNvSpPr>
          <p:nvPr/>
        </p:nvSpPr>
        <p:spPr bwMode="auto">
          <a:xfrm flipH="1" flipV="1">
            <a:off x="5410200" y="5992813"/>
            <a:ext cx="6350" cy="6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86" name="Freeform 1346"/>
          <p:cNvSpPr>
            <a:spLocks/>
          </p:cNvSpPr>
          <p:nvPr/>
        </p:nvSpPr>
        <p:spPr bwMode="auto">
          <a:xfrm>
            <a:off x="5402263" y="5999163"/>
            <a:ext cx="36512" cy="50800"/>
          </a:xfrm>
          <a:custGeom>
            <a:avLst/>
            <a:gdLst>
              <a:gd name="T0" fmla="*/ 2147483646 w 71"/>
              <a:gd name="T1" fmla="*/ 0 h 94"/>
              <a:gd name="T2" fmla="*/ 2147483646 w 71"/>
              <a:gd name="T3" fmla="*/ 2147483646 h 94"/>
              <a:gd name="T4" fmla="*/ 2147483646 w 71"/>
              <a:gd name="T5" fmla="*/ 2147483646 h 94"/>
              <a:gd name="T6" fmla="*/ 2147483646 w 71"/>
              <a:gd name="T7" fmla="*/ 2147483646 h 94"/>
              <a:gd name="T8" fmla="*/ 2147483646 w 71"/>
              <a:gd name="T9" fmla="*/ 2147483646 h 94"/>
              <a:gd name="T10" fmla="*/ 2147483646 w 71"/>
              <a:gd name="T11" fmla="*/ 2147483646 h 94"/>
              <a:gd name="T12" fmla="*/ 2147483646 w 71"/>
              <a:gd name="T13" fmla="*/ 2147483646 h 94"/>
              <a:gd name="T14" fmla="*/ 2147483646 w 71"/>
              <a:gd name="T15" fmla="*/ 2147483646 h 94"/>
              <a:gd name="T16" fmla="*/ 2147483646 w 71"/>
              <a:gd name="T17" fmla="*/ 2147483646 h 94"/>
              <a:gd name="T18" fmla="*/ 2147483646 w 71"/>
              <a:gd name="T19" fmla="*/ 2147483646 h 94"/>
              <a:gd name="T20" fmla="*/ 2147483646 w 71"/>
              <a:gd name="T21" fmla="*/ 2147483646 h 94"/>
              <a:gd name="T22" fmla="*/ 2147483646 w 71"/>
              <a:gd name="T23" fmla="*/ 2147483646 h 94"/>
              <a:gd name="T24" fmla="*/ 2147483646 w 71"/>
              <a:gd name="T25" fmla="*/ 2147483646 h 94"/>
              <a:gd name="T26" fmla="*/ 2147483646 w 71"/>
              <a:gd name="T27" fmla="*/ 2147483646 h 94"/>
              <a:gd name="T28" fmla="*/ 2147483646 w 71"/>
              <a:gd name="T29" fmla="*/ 2147483646 h 94"/>
              <a:gd name="T30" fmla="*/ 2147483646 w 71"/>
              <a:gd name="T31" fmla="*/ 2147483646 h 94"/>
              <a:gd name="T32" fmla="*/ 2147483646 w 71"/>
              <a:gd name="T33" fmla="*/ 2147483646 h 94"/>
              <a:gd name="T34" fmla="*/ 2147483646 w 71"/>
              <a:gd name="T35" fmla="*/ 2147483646 h 94"/>
              <a:gd name="T36" fmla="*/ 2147483646 w 71"/>
              <a:gd name="T37" fmla="*/ 2147483646 h 94"/>
              <a:gd name="T38" fmla="*/ 2147483646 w 71"/>
              <a:gd name="T39" fmla="*/ 2147483646 h 94"/>
              <a:gd name="T40" fmla="*/ 2147483646 w 71"/>
              <a:gd name="T41" fmla="*/ 2147483646 h 94"/>
              <a:gd name="T42" fmla="*/ 2147483646 w 71"/>
              <a:gd name="T43" fmla="*/ 2147483646 h 94"/>
              <a:gd name="T44" fmla="*/ 2147483646 w 71"/>
              <a:gd name="T45" fmla="*/ 2147483646 h 94"/>
              <a:gd name="T46" fmla="*/ 2147483646 w 71"/>
              <a:gd name="T47" fmla="*/ 2147483646 h 94"/>
              <a:gd name="T48" fmla="*/ 0 w 71"/>
              <a:gd name="T49" fmla="*/ 2147483646 h 94"/>
              <a:gd name="T50" fmla="*/ 2147483646 w 71"/>
              <a:gd name="T51" fmla="*/ 2147483646 h 94"/>
              <a:gd name="T52" fmla="*/ 2147483646 w 71"/>
              <a:gd name="T53" fmla="*/ 2147483646 h 94"/>
              <a:gd name="T54" fmla="*/ 2147483646 w 71"/>
              <a:gd name="T55" fmla="*/ 2147483646 h 94"/>
              <a:gd name="T56" fmla="*/ 2147483646 w 71"/>
              <a:gd name="T57" fmla="*/ 2147483646 h 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71" h="94">
                <a:moveTo>
                  <a:pt x="28" y="0"/>
                </a:moveTo>
                <a:lnTo>
                  <a:pt x="34" y="11"/>
                </a:lnTo>
                <a:lnTo>
                  <a:pt x="37" y="22"/>
                </a:lnTo>
                <a:lnTo>
                  <a:pt x="32" y="26"/>
                </a:lnTo>
                <a:lnTo>
                  <a:pt x="28" y="28"/>
                </a:lnTo>
                <a:lnTo>
                  <a:pt x="30" y="28"/>
                </a:lnTo>
                <a:lnTo>
                  <a:pt x="28" y="27"/>
                </a:lnTo>
                <a:lnTo>
                  <a:pt x="30" y="28"/>
                </a:lnTo>
                <a:lnTo>
                  <a:pt x="41" y="36"/>
                </a:lnTo>
                <a:lnTo>
                  <a:pt x="54" y="48"/>
                </a:lnTo>
                <a:lnTo>
                  <a:pt x="65" y="62"/>
                </a:lnTo>
                <a:lnTo>
                  <a:pt x="70" y="73"/>
                </a:lnTo>
                <a:lnTo>
                  <a:pt x="71" y="85"/>
                </a:lnTo>
                <a:lnTo>
                  <a:pt x="68" y="91"/>
                </a:lnTo>
                <a:lnTo>
                  <a:pt x="61" y="92"/>
                </a:lnTo>
                <a:lnTo>
                  <a:pt x="60" y="94"/>
                </a:lnTo>
                <a:lnTo>
                  <a:pt x="64" y="90"/>
                </a:lnTo>
                <a:lnTo>
                  <a:pt x="61" y="78"/>
                </a:lnTo>
                <a:lnTo>
                  <a:pt x="55" y="67"/>
                </a:lnTo>
                <a:lnTo>
                  <a:pt x="46" y="52"/>
                </a:lnTo>
                <a:lnTo>
                  <a:pt x="32" y="40"/>
                </a:lnTo>
                <a:lnTo>
                  <a:pt x="23" y="34"/>
                </a:lnTo>
                <a:lnTo>
                  <a:pt x="9" y="28"/>
                </a:lnTo>
                <a:lnTo>
                  <a:pt x="2" y="29"/>
                </a:lnTo>
                <a:lnTo>
                  <a:pt x="0" y="35"/>
                </a:lnTo>
                <a:lnTo>
                  <a:pt x="1" y="47"/>
                </a:lnTo>
                <a:lnTo>
                  <a:pt x="5" y="59"/>
                </a:lnTo>
                <a:lnTo>
                  <a:pt x="17" y="72"/>
                </a:lnTo>
                <a:lnTo>
                  <a:pt x="28" y="8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87" name="Line 1347"/>
          <p:cNvSpPr>
            <a:spLocks noChangeShapeType="1"/>
          </p:cNvSpPr>
          <p:nvPr/>
        </p:nvSpPr>
        <p:spPr bwMode="auto">
          <a:xfrm>
            <a:off x="5432425" y="6049963"/>
            <a:ext cx="1588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88" name="Freeform 1348"/>
          <p:cNvSpPr>
            <a:spLocks/>
          </p:cNvSpPr>
          <p:nvPr/>
        </p:nvSpPr>
        <p:spPr bwMode="auto">
          <a:xfrm>
            <a:off x="5449888" y="5959475"/>
            <a:ext cx="12700" cy="20638"/>
          </a:xfrm>
          <a:custGeom>
            <a:avLst/>
            <a:gdLst>
              <a:gd name="T0" fmla="*/ 2147483646 w 24"/>
              <a:gd name="T1" fmla="*/ 2147483646 h 38"/>
              <a:gd name="T2" fmla="*/ 2147483646 w 24"/>
              <a:gd name="T3" fmla="*/ 2147483646 h 38"/>
              <a:gd name="T4" fmla="*/ 2147483646 w 24"/>
              <a:gd name="T5" fmla="*/ 2147483646 h 38"/>
              <a:gd name="T6" fmla="*/ 2147483646 w 24"/>
              <a:gd name="T7" fmla="*/ 2147483646 h 38"/>
              <a:gd name="T8" fmla="*/ 0 w 24"/>
              <a:gd name="T9" fmla="*/ 0 h 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" h="38">
                <a:moveTo>
                  <a:pt x="24" y="38"/>
                </a:moveTo>
                <a:lnTo>
                  <a:pt x="23" y="33"/>
                </a:lnTo>
                <a:lnTo>
                  <a:pt x="17" y="20"/>
                </a:lnTo>
                <a:lnTo>
                  <a:pt x="6" y="8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89" name="Freeform 1349"/>
          <p:cNvSpPr>
            <a:spLocks/>
          </p:cNvSpPr>
          <p:nvPr/>
        </p:nvSpPr>
        <p:spPr bwMode="auto">
          <a:xfrm>
            <a:off x="5414963" y="5949950"/>
            <a:ext cx="7937" cy="9525"/>
          </a:xfrm>
          <a:custGeom>
            <a:avLst/>
            <a:gdLst>
              <a:gd name="T0" fmla="*/ 2147483646 w 15"/>
              <a:gd name="T1" fmla="*/ 2147483646 h 17"/>
              <a:gd name="T2" fmla="*/ 2147483646 w 15"/>
              <a:gd name="T3" fmla="*/ 2147483646 h 17"/>
              <a:gd name="T4" fmla="*/ 2147483646 w 15"/>
              <a:gd name="T5" fmla="*/ 2147483646 h 17"/>
              <a:gd name="T6" fmla="*/ 0 w 15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" h="17">
                <a:moveTo>
                  <a:pt x="15" y="17"/>
                </a:moveTo>
                <a:lnTo>
                  <a:pt x="13" y="14"/>
                </a:lnTo>
                <a:lnTo>
                  <a:pt x="1" y="1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90" name="Line 1350"/>
          <p:cNvSpPr>
            <a:spLocks noChangeShapeType="1"/>
          </p:cNvSpPr>
          <p:nvPr/>
        </p:nvSpPr>
        <p:spPr bwMode="auto">
          <a:xfrm>
            <a:off x="5387975" y="5940425"/>
            <a:ext cx="1588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91" name="Freeform 1351"/>
          <p:cNvSpPr>
            <a:spLocks/>
          </p:cNvSpPr>
          <p:nvPr/>
        </p:nvSpPr>
        <p:spPr bwMode="auto">
          <a:xfrm>
            <a:off x="5380038" y="5867400"/>
            <a:ext cx="9525" cy="30163"/>
          </a:xfrm>
          <a:custGeom>
            <a:avLst/>
            <a:gdLst>
              <a:gd name="T0" fmla="*/ 0 w 19"/>
              <a:gd name="T1" fmla="*/ 2147483646 h 56"/>
              <a:gd name="T2" fmla="*/ 2147483646 w 19"/>
              <a:gd name="T3" fmla="*/ 2147483646 h 56"/>
              <a:gd name="T4" fmla="*/ 2147483646 w 19"/>
              <a:gd name="T5" fmla="*/ 2147483646 h 56"/>
              <a:gd name="T6" fmla="*/ 2147483646 w 19"/>
              <a:gd name="T7" fmla="*/ 2147483646 h 56"/>
              <a:gd name="T8" fmla="*/ 2147483646 w 19"/>
              <a:gd name="T9" fmla="*/ 2147483646 h 56"/>
              <a:gd name="T10" fmla="*/ 2147483646 w 19"/>
              <a:gd name="T11" fmla="*/ 0 h 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9" h="56">
                <a:moveTo>
                  <a:pt x="0" y="56"/>
                </a:moveTo>
                <a:lnTo>
                  <a:pt x="8" y="44"/>
                </a:lnTo>
                <a:lnTo>
                  <a:pt x="16" y="30"/>
                </a:lnTo>
                <a:lnTo>
                  <a:pt x="19" y="19"/>
                </a:lnTo>
                <a:lnTo>
                  <a:pt x="16" y="8"/>
                </a:lnTo>
                <a:lnTo>
                  <a:pt x="8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92" name="Freeform 1352"/>
          <p:cNvSpPr>
            <a:spLocks/>
          </p:cNvSpPr>
          <p:nvPr/>
        </p:nvSpPr>
        <p:spPr bwMode="auto">
          <a:xfrm>
            <a:off x="5394325" y="5837238"/>
            <a:ext cx="22225" cy="31750"/>
          </a:xfrm>
          <a:custGeom>
            <a:avLst/>
            <a:gdLst>
              <a:gd name="T0" fmla="*/ 0 w 43"/>
              <a:gd name="T1" fmla="*/ 2147483646 h 62"/>
              <a:gd name="T2" fmla="*/ 2147483646 w 43"/>
              <a:gd name="T3" fmla="*/ 2147483646 h 62"/>
              <a:gd name="T4" fmla="*/ 2147483646 w 43"/>
              <a:gd name="T5" fmla="*/ 2147483646 h 62"/>
              <a:gd name="T6" fmla="*/ 2147483646 w 43"/>
              <a:gd name="T7" fmla="*/ 2147483646 h 62"/>
              <a:gd name="T8" fmla="*/ 2147483646 w 43"/>
              <a:gd name="T9" fmla="*/ 2147483646 h 62"/>
              <a:gd name="T10" fmla="*/ 2147483646 w 43"/>
              <a:gd name="T11" fmla="*/ 2147483646 h 62"/>
              <a:gd name="T12" fmla="*/ 2147483646 w 43"/>
              <a:gd name="T13" fmla="*/ 2147483646 h 62"/>
              <a:gd name="T14" fmla="*/ 2147483646 w 43"/>
              <a:gd name="T15" fmla="*/ 0 h 6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3" h="62">
                <a:moveTo>
                  <a:pt x="0" y="62"/>
                </a:moveTo>
                <a:lnTo>
                  <a:pt x="12" y="57"/>
                </a:lnTo>
                <a:lnTo>
                  <a:pt x="24" y="51"/>
                </a:lnTo>
                <a:lnTo>
                  <a:pt x="33" y="39"/>
                </a:lnTo>
                <a:lnTo>
                  <a:pt x="40" y="23"/>
                </a:lnTo>
                <a:lnTo>
                  <a:pt x="43" y="13"/>
                </a:lnTo>
                <a:lnTo>
                  <a:pt x="40" y="1"/>
                </a:lnTo>
                <a:lnTo>
                  <a:pt x="39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93" name="Freeform 1353"/>
          <p:cNvSpPr>
            <a:spLocks/>
          </p:cNvSpPr>
          <p:nvPr/>
        </p:nvSpPr>
        <p:spPr bwMode="auto">
          <a:xfrm>
            <a:off x="5394325" y="5822950"/>
            <a:ext cx="1588" cy="12700"/>
          </a:xfrm>
          <a:custGeom>
            <a:avLst/>
            <a:gdLst>
              <a:gd name="T0" fmla="*/ 0 w 2"/>
              <a:gd name="T1" fmla="*/ 2147483646 h 22"/>
              <a:gd name="T2" fmla="*/ 2147483646 w 2"/>
              <a:gd name="T3" fmla="*/ 2147483646 h 22"/>
              <a:gd name="T4" fmla="*/ 0 w 2"/>
              <a:gd name="T5" fmla="*/ 0 h 2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22">
                <a:moveTo>
                  <a:pt x="0" y="22"/>
                </a:moveTo>
                <a:lnTo>
                  <a:pt x="2" y="10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94" name="Freeform 1354"/>
          <p:cNvSpPr>
            <a:spLocks/>
          </p:cNvSpPr>
          <p:nvPr/>
        </p:nvSpPr>
        <p:spPr bwMode="auto">
          <a:xfrm>
            <a:off x="5340350" y="5835650"/>
            <a:ext cx="53975" cy="52388"/>
          </a:xfrm>
          <a:custGeom>
            <a:avLst/>
            <a:gdLst>
              <a:gd name="T0" fmla="*/ 2147483646 w 102"/>
              <a:gd name="T1" fmla="*/ 0 h 101"/>
              <a:gd name="T2" fmla="*/ 2147483646 w 102"/>
              <a:gd name="T3" fmla="*/ 2147483646 h 101"/>
              <a:gd name="T4" fmla="*/ 2147483646 w 102"/>
              <a:gd name="T5" fmla="*/ 2147483646 h 101"/>
              <a:gd name="T6" fmla="*/ 2147483646 w 102"/>
              <a:gd name="T7" fmla="*/ 2147483646 h 101"/>
              <a:gd name="T8" fmla="*/ 2147483646 w 102"/>
              <a:gd name="T9" fmla="*/ 2147483646 h 101"/>
              <a:gd name="T10" fmla="*/ 2147483646 w 102"/>
              <a:gd name="T11" fmla="*/ 2147483646 h 101"/>
              <a:gd name="T12" fmla="*/ 2147483646 w 102"/>
              <a:gd name="T13" fmla="*/ 2147483646 h 101"/>
              <a:gd name="T14" fmla="*/ 2147483646 w 102"/>
              <a:gd name="T15" fmla="*/ 2147483646 h 101"/>
              <a:gd name="T16" fmla="*/ 2147483646 w 102"/>
              <a:gd name="T17" fmla="*/ 2147483646 h 101"/>
              <a:gd name="T18" fmla="*/ 2147483646 w 102"/>
              <a:gd name="T19" fmla="*/ 2147483646 h 101"/>
              <a:gd name="T20" fmla="*/ 2147483646 w 102"/>
              <a:gd name="T21" fmla="*/ 2147483646 h 101"/>
              <a:gd name="T22" fmla="*/ 2147483646 w 102"/>
              <a:gd name="T23" fmla="*/ 2147483646 h 101"/>
              <a:gd name="T24" fmla="*/ 2147483646 w 102"/>
              <a:gd name="T25" fmla="*/ 2147483646 h 101"/>
              <a:gd name="T26" fmla="*/ 2147483646 w 102"/>
              <a:gd name="T27" fmla="*/ 2147483646 h 101"/>
              <a:gd name="T28" fmla="*/ 2147483646 w 102"/>
              <a:gd name="T29" fmla="*/ 2147483646 h 101"/>
              <a:gd name="T30" fmla="*/ 2147483646 w 102"/>
              <a:gd name="T31" fmla="*/ 2147483646 h 101"/>
              <a:gd name="T32" fmla="*/ 0 w 102"/>
              <a:gd name="T33" fmla="*/ 2147483646 h 10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2" h="101">
                <a:moveTo>
                  <a:pt x="102" y="0"/>
                </a:moveTo>
                <a:lnTo>
                  <a:pt x="94" y="14"/>
                </a:lnTo>
                <a:lnTo>
                  <a:pt x="83" y="25"/>
                </a:lnTo>
                <a:lnTo>
                  <a:pt x="74" y="33"/>
                </a:lnTo>
                <a:lnTo>
                  <a:pt x="60" y="37"/>
                </a:lnTo>
                <a:lnTo>
                  <a:pt x="52" y="35"/>
                </a:lnTo>
                <a:lnTo>
                  <a:pt x="51" y="33"/>
                </a:lnTo>
                <a:lnTo>
                  <a:pt x="48" y="38"/>
                </a:lnTo>
                <a:lnTo>
                  <a:pt x="51" y="42"/>
                </a:lnTo>
                <a:lnTo>
                  <a:pt x="53" y="52"/>
                </a:lnTo>
                <a:lnTo>
                  <a:pt x="52" y="63"/>
                </a:lnTo>
                <a:lnTo>
                  <a:pt x="46" y="77"/>
                </a:lnTo>
                <a:lnTo>
                  <a:pt x="34" y="90"/>
                </a:lnTo>
                <a:lnTo>
                  <a:pt x="23" y="96"/>
                </a:lnTo>
                <a:lnTo>
                  <a:pt x="10" y="101"/>
                </a:lnTo>
                <a:lnTo>
                  <a:pt x="1" y="100"/>
                </a:lnTo>
                <a:lnTo>
                  <a:pt x="0" y="9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95" name="Freeform 1355"/>
          <p:cNvSpPr>
            <a:spLocks/>
          </p:cNvSpPr>
          <p:nvPr/>
        </p:nvSpPr>
        <p:spPr bwMode="auto">
          <a:xfrm>
            <a:off x="5338763" y="5816600"/>
            <a:ext cx="41275" cy="61913"/>
          </a:xfrm>
          <a:custGeom>
            <a:avLst/>
            <a:gdLst>
              <a:gd name="T0" fmla="*/ 0 w 78"/>
              <a:gd name="T1" fmla="*/ 2147483646 h 117"/>
              <a:gd name="T2" fmla="*/ 2147483646 w 78"/>
              <a:gd name="T3" fmla="*/ 2147483646 h 117"/>
              <a:gd name="T4" fmla="*/ 2147483646 w 78"/>
              <a:gd name="T5" fmla="*/ 2147483646 h 117"/>
              <a:gd name="T6" fmla="*/ 2147483646 w 78"/>
              <a:gd name="T7" fmla="*/ 2147483646 h 117"/>
              <a:gd name="T8" fmla="*/ 2147483646 w 78"/>
              <a:gd name="T9" fmla="*/ 2147483646 h 117"/>
              <a:gd name="T10" fmla="*/ 2147483646 w 78"/>
              <a:gd name="T11" fmla="*/ 2147483646 h 117"/>
              <a:gd name="T12" fmla="*/ 2147483646 w 78"/>
              <a:gd name="T13" fmla="*/ 2147483646 h 117"/>
              <a:gd name="T14" fmla="*/ 2147483646 w 78"/>
              <a:gd name="T15" fmla="*/ 2147483646 h 117"/>
              <a:gd name="T16" fmla="*/ 2147483646 w 78"/>
              <a:gd name="T17" fmla="*/ 2147483646 h 117"/>
              <a:gd name="T18" fmla="*/ 2147483646 w 78"/>
              <a:gd name="T19" fmla="*/ 2147483646 h 117"/>
              <a:gd name="T20" fmla="*/ 2147483646 w 78"/>
              <a:gd name="T21" fmla="*/ 2147483646 h 117"/>
              <a:gd name="T22" fmla="*/ 2147483646 w 78"/>
              <a:gd name="T23" fmla="*/ 2147483646 h 117"/>
              <a:gd name="T24" fmla="*/ 2147483646 w 78"/>
              <a:gd name="T25" fmla="*/ 2147483646 h 117"/>
              <a:gd name="T26" fmla="*/ 2147483646 w 78"/>
              <a:gd name="T27" fmla="*/ 2147483646 h 117"/>
              <a:gd name="T28" fmla="*/ 2147483646 w 78"/>
              <a:gd name="T29" fmla="*/ 2147483646 h 117"/>
              <a:gd name="T30" fmla="*/ 2147483646 w 78"/>
              <a:gd name="T31" fmla="*/ 2147483646 h 117"/>
              <a:gd name="T32" fmla="*/ 2147483646 w 78"/>
              <a:gd name="T33" fmla="*/ 0 h 11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78" h="117">
                <a:moveTo>
                  <a:pt x="0" y="117"/>
                </a:moveTo>
                <a:lnTo>
                  <a:pt x="11" y="111"/>
                </a:lnTo>
                <a:lnTo>
                  <a:pt x="19" y="98"/>
                </a:lnTo>
                <a:lnTo>
                  <a:pt x="26" y="84"/>
                </a:lnTo>
                <a:lnTo>
                  <a:pt x="30" y="72"/>
                </a:lnTo>
                <a:lnTo>
                  <a:pt x="26" y="60"/>
                </a:lnTo>
                <a:lnTo>
                  <a:pt x="19" y="55"/>
                </a:lnTo>
                <a:lnTo>
                  <a:pt x="18" y="55"/>
                </a:lnTo>
                <a:lnTo>
                  <a:pt x="25" y="55"/>
                </a:lnTo>
                <a:lnTo>
                  <a:pt x="26" y="55"/>
                </a:lnTo>
                <a:lnTo>
                  <a:pt x="36" y="58"/>
                </a:lnTo>
                <a:lnTo>
                  <a:pt x="49" y="54"/>
                </a:lnTo>
                <a:lnTo>
                  <a:pt x="59" y="47"/>
                </a:lnTo>
                <a:lnTo>
                  <a:pt x="70" y="34"/>
                </a:lnTo>
                <a:lnTo>
                  <a:pt x="77" y="21"/>
                </a:lnTo>
                <a:lnTo>
                  <a:pt x="78" y="8"/>
                </a:lnTo>
                <a:lnTo>
                  <a:pt x="77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96" name="Freeform 1356"/>
          <p:cNvSpPr>
            <a:spLocks/>
          </p:cNvSpPr>
          <p:nvPr/>
        </p:nvSpPr>
        <p:spPr bwMode="auto">
          <a:xfrm>
            <a:off x="5367338" y="5897563"/>
            <a:ext cx="12700" cy="4762"/>
          </a:xfrm>
          <a:custGeom>
            <a:avLst/>
            <a:gdLst>
              <a:gd name="T0" fmla="*/ 2147483646 w 23"/>
              <a:gd name="T1" fmla="*/ 0 h 11"/>
              <a:gd name="T2" fmla="*/ 2147483646 w 23"/>
              <a:gd name="T3" fmla="*/ 2147483646 h 11"/>
              <a:gd name="T4" fmla="*/ 0 w 23"/>
              <a:gd name="T5" fmla="*/ 2147483646 h 1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3" h="11">
                <a:moveTo>
                  <a:pt x="23" y="0"/>
                </a:moveTo>
                <a:lnTo>
                  <a:pt x="12" y="8"/>
                </a:lnTo>
                <a:lnTo>
                  <a:pt x="0" y="1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97" name="Freeform 1357"/>
          <p:cNvSpPr>
            <a:spLocks/>
          </p:cNvSpPr>
          <p:nvPr/>
        </p:nvSpPr>
        <p:spPr bwMode="auto">
          <a:xfrm>
            <a:off x="5326063" y="5878513"/>
            <a:ext cx="12700" cy="1587"/>
          </a:xfrm>
          <a:custGeom>
            <a:avLst/>
            <a:gdLst>
              <a:gd name="T0" fmla="*/ 2147483646 w 25"/>
              <a:gd name="T1" fmla="*/ 0 h 3"/>
              <a:gd name="T2" fmla="*/ 2147483646 w 25"/>
              <a:gd name="T3" fmla="*/ 2147483646 h 3"/>
              <a:gd name="T4" fmla="*/ 2147483646 w 25"/>
              <a:gd name="T5" fmla="*/ 2147483646 h 3"/>
              <a:gd name="T6" fmla="*/ 0 w 25"/>
              <a:gd name="T7" fmla="*/ 2147483646 h 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5" h="3">
                <a:moveTo>
                  <a:pt x="25" y="0"/>
                </a:moveTo>
                <a:lnTo>
                  <a:pt x="12" y="3"/>
                </a:lnTo>
                <a:lnTo>
                  <a:pt x="1" y="1"/>
                </a:lnTo>
                <a:lnTo>
                  <a:pt x="0" y="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98" name="Freeform 1358"/>
          <p:cNvSpPr>
            <a:spLocks/>
          </p:cNvSpPr>
          <p:nvPr/>
        </p:nvSpPr>
        <p:spPr bwMode="auto">
          <a:xfrm>
            <a:off x="5414963" y="5848350"/>
            <a:ext cx="22225" cy="31750"/>
          </a:xfrm>
          <a:custGeom>
            <a:avLst/>
            <a:gdLst>
              <a:gd name="T0" fmla="*/ 0 w 42"/>
              <a:gd name="T1" fmla="*/ 2147483646 h 59"/>
              <a:gd name="T2" fmla="*/ 2147483646 w 42"/>
              <a:gd name="T3" fmla="*/ 2147483646 h 59"/>
              <a:gd name="T4" fmla="*/ 2147483646 w 42"/>
              <a:gd name="T5" fmla="*/ 2147483646 h 59"/>
              <a:gd name="T6" fmla="*/ 2147483646 w 42"/>
              <a:gd name="T7" fmla="*/ 2147483646 h 59"/>
              <a:gd name="T8" fmla="*/ 2147483646 w 42"/>
              <a:gd name="T9" fmla="*/ 2147483646 h 59"/>
              <a:gd name="T10" fmla="*/ 2147483646 w 42"/>
              <a:gd name="T11" fmla="*/ 2147483646 h 59"/>
              <a:gd name="T12" fmla="*/ 2147483646 w 42"/>
              <a:gd name="T13" fmla="*/ 0 h 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" h="59">
                <a:moveTo>
                  <a:pt x="0" y="59"/>
                </a:moveTo>
                <a:lnTo>
                  <a:pt x="13" y="55"/>
                </a:lnTo>
                <a:lnTo>
                  <a:pt x="23" y="48"/>
                </a:lnTo>
                <a:lnTo>
                  <a:pt x="34" y="35"/>
                </a:lnTo>
                <a:lnTo>
                  <a:pt x="40" y="22"/>
                </a:lnTo>
                <a:lnTo>
                  <a:pt x="42" y="11"/>
                </a:lnTo>
                <a:lnTo>
                  <a:pt x="4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99" name="Freeform 1359"/>
          <p:cNvSpPr>
            <a:spLocks/>
          </p:cNvSpPr>
          <p:nvPr/>
        </p:nvSpPr>
        <p:spPr bwMode="auto">
          <a:xfrm>
            <a:off x="5461000" y="5867400"/>
            <a:ext cx="7938" cy="22225"/>
          </a:xfrm>
          <a:custGeom>
            <a:avLst/>
            <a:gdLst>
              <a:gd name="T0" fmla="*/ 2147483646 w 15"/>
              <a:gd name="T1" fmla="*/ 0 h 42"/>
              <a:gd name="T2" fmla="*/ 2147483646 w 15"/>
              <a:gd name="T3" fmla="*/ 2147483646 h 42"/>
              <a:gd name="T4" fmla="*/ 2147483646 w 15"/>
              <a:gd name="T5" fmla="*/ 2147483646 h 42"/>
              <a:gd name="T6" fmla="*/ 2147483646 w 15"/>
              <a:gd name="T7" fmla="*/ 2147483646 h 42"/>
              <a:gd name="T8" fmla="*/ 0 w 15"/>
              <a:gd name="T9" fmla="*/ 2147483646 h 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" h="42">
                <a:moveTo>
                  <a:pt x="15" y="0"/>
                </a:moveTo>
                <a:lnTo>
                  <a:pt x="15" y="7"/>
                </a:lnTo>
                <a:lnTo>
                  <a:pt x="14" y="19"/>
                </a:lnTo>
                <a:lnTo>
                  <a:pt x="8" y="32"/>
                </a:lnTo>
                <a:lnTo>
                  <a:pt x="0" y="4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00" name="Freeform 1360"/>
          <p:cNvSpPr>
            <a:spLocks/>
          </p:cNvSpPr>
          <p:nvPr/>
        </p:nvSpPr>
        <p:spPr bwMode="auto">
          <a:xfrm>
            <a:off x="5481638" y="5915025"/>
            <a:ext cx="30162" cy="30163"/>
          </a:xfrm>
          <a:custGeom>
            <a:avLst/>
            <a:gdLst>
              <a:gd name="T0" fmla="*/ 0 w 56"/>
              <a:gd name="T1" fmla="*/ 0 h 57"/>
              <a:gd name="T2" fmla="*/ 2147483646 w 56"/>
              <a:gd name="T3" fmla="*/ 2147483646 h 57"/>
              <a:gd name="T4" fmla="*/ 2147483646 w 56"/>
              <a:gd name="T5" fmla="*/ 2147483646 h 57"/>
              <a:gd name="T6" fmla="*/ 2147483646 w 56"/>
              <a:gd name="T7" fmla="*/ 2147483646 h 57"/>
              <a:gd name="T8" fmla="*/ 2147483646 w 56"/>
              <a:gd name="T9" fmla="*/ 2147483646 h 57"/>
              <a:gd name="T10" fmla="*/ 2147483646 w 56"/>
              <a:gd name="T11" fmla="*/ 2147483646 h 57"/>
              <a:gd name="T12" fmla="*/ 2147483646 w 56"/>
              <a:gd name="T13" fmla="*/ 2147483646 h 5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6" h="57">
                <a:moveTo>
                  <a:pt x="0" y="0"/>
                </a:moveTo>
                <a:lnTo>
                  <a:pt x="11" y="2"/>
                </a:lnTo>
                <a:lnTo>
                  <a:pt x="22" y="12"/>
                </a:lnTo>
                <a:lnTo>
                  <a:pt x="36" y="22"/>
                </a:lnTo>
                <a:lnTo>
                  <a:pt x="47" y="36"/>
                </a:lnTo>
                <a:lnTo>
                  <a:pt x="53" y="47"/>
                </a:lnTo>
                <a:lnTo>
                  <a:pt x="56" y="5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01" name="Freeform 1361"/>
          <p:cNvSpPr>
            <a:spLocks/>
          </p:cNvSpPr>
          <p:nvPr/>
        </p:nvSpPr>
        <p:spPr bwMode="auto">
          <a:xfrm>
            <a:off x="5513388" y="5878513"/>
            <a:ext cx="7937" cy="9525"/>
          </a:xfrm>
          <a:custGeom>
            <a:avLst/>
            <a:gdLst>
              <a:gd name="T0" fmla="*/ 2147483646 w 15"/>
              <a:gd name="T1" fmla="*/ 2147483646 h 19"/>
              <a:gd name="T2" fmla="*/ 2147483646 w 15"/>
              <a:gd name="T3" fmla="*/ 2147483646 h 19"/>
              <a:gd name="T4" fmla="*/ 2147483646 w 15"/>
              <a:gd name="T5" fmla="*/ 2147483646 h 19"/>
              <a:gd name="T6" fmla="*/ 0 w 15"/>
              <a:gd name="T7" fmla="*/ 0 h 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" h="19">
                <a:moveTo>
                  <a:pt x="15" y="19"/>
                </a:moveTo>
                <a:lnTo>
                  <a:pt x="14" y="18"/>
                </a:lnTo>
                <a:lnTo>
                  <a:pt x="2" y="3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02" name="Freeform 1362"/>
          <p:cNvSpPr>
            <a:spLocks/>
          </p:cNvSpPr>
          <p:nvPr/>
        </p:nvSpPr>
        <p:spPr bwMode="auto">
          <a:xfrm>
            <a:off x="5548313" y="5891213"/>
            <a:ext cx="36512" cy="52387"/>
          </a:xfrm>
          <a:custGeom>
            <a:avLst/>
            <a:gdLst>
              <a:gd name="T0" fmla="*/ 0 w 69"/>
              <a:gd name="T1" fmla="*/ 0 h 99"/>
              <a:gd name="T2" fmla="*/ 2147483646 w 69"/>
              <a:gd name="T3" fmla="*/ 2147483646 h 99"/>
              <a:gd name="T4" fmla="*/ 2147483646 w 69"/>
              <a:gd name="T5" fmla="*/ 2147483646 h 99"/>
              <a:gd name="T6" fmla="*/ 2147483646 w 69"/>
              <a:gd name="T7" fmla="*/ 2147483646 h 99"/>
              <a:gd name="T8" fmla="*/ 2147483646 w 69"/>
              <a:gd name="T9" fmla="*/ 2147483646 h 99"/>
              <a:gd name="T10" fmla="*/ 2147483646 w 69"/>
              <a:gd name="T11" fmla="*/ 2147483646 h 99"/>
              <a:gd name="T12" fmla="*/ 2147483646 w 69"/>
              <a:gd name="T13" fmla="*/ 2147483646 h 99"/>
              <a:gd name="T14" fmla="*/ 2147483646 w 69"/>
              <a:gd name="T15" fmla="*/ 2147483646 h 99"/>
              <a:gd name="T16" fmla="*/ 2147483646 w 69"/>
              <a:gd name="T17" fmla="*/ 2147483646 h 99"/>
              <a:gd name="T18" fmla="*/ 2147483646 w 69"/>
              <a:gd name="T19" fmla="*/ 2147483646 h 99"/>
              <a:gd name="T20" fmla="*/ 2147483646 w 69"/>
              <a:gd name="T21" fmla="*/ 2147483646 h 99"/>
              <a:gd name="T22" fmla="*/ 2147483646 w 69"/>
              <a:gd name="T23" fmla="*/ 2147483646 h 99"/>
              <a:gd name="T24" fmla="*/ 2147483646 w 69"/>
              <a:gd name="T25" fmla="*/ 2147483646 h 9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9" h="99">
                <a:moveTo>
                  <a:pt x="0" y="0"/>
                </a:moveTo>
                <a:lnTo>
                  <a:pt x="8" y="5"/>
                </a:lnTo>
                <a:lnTo>
                  <a:pt x="20" y="20"/>
                </a:lnTo>
                <a:lnTo>
                  <a:pt x="24" y="30"/>
                </a:lnTo>
                <a:lnTo>
                  <a:pt x="27" y="35"/>
                </a:lnTo>
                <a:lnTo>
                  <a:pt x="27" y="44"/>
                </a:lnTo>
                <a:lnTo>
                  <a:pt x="17" y="41"/>
                </a:lnTo>
                <a:lnTo>
                  <a:pt x="27" y="44"/>
                </a:lnTo>
                <a:lnTo>
                  <a:pt x="39" y="52"/>
                </a:lnTo>
                <a:lnTo>
                  <a:pt x="52" y="65"/>
                </a:lnTo>
                <a:lnTo>
                  <a:pt x="62" y="78"/>
                </a:lnTo>
                <a:lnTo>
                  <a:pt x="69" y="89"/>
                </a:lnTo>
                <a:lnTo>
                  <a:pt x="69" y="9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03" name="Freeform 1363"/>
          <p:cNvSpPr>
            <a:spLocks/>
          </p:cNvSpPr>
          <p:nvPr/>
        </p:nvSpPr>
        <p:spPr bwMode="auto">
          <a:xfrm>
            <a:off x="5561013" y="5843588"/>
            <a:ext cx="60325" cy="74612"/>
          </a:xfrm>
          <a:custGeom>
            <a:avLst/>
            <a:gdLst>
              <a:gd name="T0" fmla="*/ 2147483646 w 115"/>
              <a:gd name="T1" fmla="*/ 2147483646 h 141"/>
              <a:gd name="T2" fmla="*/ 2147483646 w 115"/>
              <a:gd name="T3" fmla="*/ 2147483646 h 141"/>
              <a:gd name="T4" fmla="*/ 2147483646 w 115"/>
              <a:gd name="T5" fmla="*/ 2147483646 h 141"/>
              <a:gd name="T6" fmla="*/ 2147483646 w 115"/>
              <a:gd name="T7" fmla="*/ 2147483646 h 141"/>
              <a:gd name="T8" fmla="*/ 2147483646 w 115"/>
              <a:gd name="T9" fmla="*/ 2147483646 h 141"/>
              <a:gd name="T10" fmla="*/ 2147483646 w 115"/>
              <a:gd name="T11" fmla="*/ 2147483646 h 141"/>
              <a:gd name="T12" fmla="*/ 2147483646 w 115"/>
              <a:gd name="T13" fmla="*/ 2147483646 h 141"/>
              <a:gd name="T14" fmla="*/ 2147483646 w 115"/>
              <a:gd name="T15" fmla="*/ 2147483646 h 141"/>
              <a:gd name="T16" fmla="*/ 2147483646 w 115"/>
              <a:gd name="T17" fmla="*/ 2147483646 h 141"/>
              <a:gd name="T18" fmla="*/ 2147483646 w 115"/>
              <a:gd name="T19" fmla="*/ 2147483646 h 141"/>
              <a:gd name="T20" fmla="*/ 2147483646 w 115"/>
              <a:gd name="T21" fmla="*/ 2147483646 h 141"/>
              <a:gd name="T22" fmla="*/ 2147483646 w 115"/>
              <a:gd name="T23" fmla="*/ 2147483646 h 141"/>
              <a:gd name="T24" fmla="*/ 2147483646 w 115"/>
              <a:gd name="T25" fmla="*/ 2147483646 h 141"/>
              <a:gd name="T26" fmla="*/ 2147483646 w 115"/>
              <a:gd name="T27" fmla="*/ 2147483646 h 141"/>
              <a:gd name="T28" fmla="*/ 2147483646 w 115"/>
              <a:gd name="T29" fmla="*/ 2147483646 h 141"/>
              <a:gd name="T30" fmla="*/ 2147483646 w 115"/>
              <a:gd name="T31" fmla="*/ 2147483646 h 141"/>
              <a:gd name="T32" fmla="*/ 2147483646 w 115"/>
              <a:gd name="T33" fmla="*/ 2147483646 h 141"/>
              <a:gd name="T34" fmla="*/ 2147483646 w 115"/>
              <a:gd name="T35" fmla="*/ 2147483646 h 141"/>
              <a:gd name="T36" fmla="*/ 0 w 115"/>
              <a:gd name="T37" fmla="*/ 0 h 14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15" h="141">
                <a:moveTo>
                  <a:pt x="110" y="141"/>
                </a:moveTo>
                <a:lnTo>
                  <a:pt x="115" y="135"/>
                </a:lnTo>
                <a:lnTo>
                  <a:pt x="112" y="124"/>
                </a:lnTo>
                <a:lnTo>
                  <a:pt x="106" y="112"/>
                </a:lnTo>
                <a:lnTo>
                  <a:pt x="95" y="99"/>
                </a:lnTo>
                <a:lnTo>
                  <a:pt x="82" y="86"/>
                </a:lnTo>
                <a:lnTo>
                  <a:pt x="73" y="79"/>
                </a:lnTo>
                <a:lnTo>
                  <a:pt x="66" y="77"/>
                </a:lnTo>
                <a:lnTo>
                  <a:pt x="63" y="80"/>
                </a:lnTo>
                <a:lnTo>
                  <a:pt x="60" y="72"/>
                </a:lnTo>
                <a:lnTo>
                  <a:pt x="54" y="60"/>
                </a:lnTo>
                <a:lnTo>
                  <a:pt x="42" y="45"/>
                </a:lnTo>
                <a:lnTo>
                  <a:pt x="29" y="34"/>
                </a:lnTo>
                <a:lnTo>
                  <a:pt x="18" y="28"/>
                </a:lnTo>
                <a:lnTo>
                  <a:pt x="9" y="26"/>
                </a:lnTo>
                <a:lnTo>
                  <a:pt x="15" y="17"/>
                </a:lnTo>
                <a:lnTo>
                  <a:pt x="14" y="15"/>
                </a:lnTo>
                <a:lnTo>
                  <a:pt x="3" y="2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04" name="Freeform 1364"/>
          <p:cNvSpPr>
            <a:spLocks/>
          </p:cNvSpPr>
          <p:nvPr/>
        </p:nvSpPr>
        <p:spPr bwMode="auto">
          <a:xfrm>
            <a:off x="5524500" y="5842000"/>
            <a:ext cx="19050" cy="12700"/>
          </a:xfrm>
          <a:custGeom>
            <a:avLst/>
            <a:gdLst>
              <a:gd name="T0" fmla="*/ 2147483646 w 37"/>
              <a:gd name="T1" fmla="*/ 2147483646 h 24"/>
              <a:gd name="T2" fmla="*/ 2147483646 w 37"/>
              <a:gd name="T3" fmla="*/ 2147483646 h 24"/>
              <a:gd name="T4" fmla="*/ 2147483646 w 37"/>
              <a:gd name="T5" fmla="*/ 2147483646 h 24"/>
              <a:gd name="T6" fmla="*/ 0 w 37"/>
              <a:gd name="T7" fmla="*/ 0 h 2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" h="24">
                <a:moveTo>
                  <a:pt x="37" y="24"/>
                </a:moveTo>
                <a:lnTo>
                  <a:pt x="24" y="12"/>
                </a:lnTo>
                <a:lnTo>
                  <a:pt x="13" y="5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05" name="Freeform 1365"/>
          <p:cNvSpPr>
            <a:spLocks/>
          </p:cNvSpPr>
          <p:nvPr/>
        </p:nvSpPr>
        <p:spPr bwMode="auto">
          <a:xfrm>
            <a:off x="5543550" y="5854700"/>
            <a:ext cx="7938" cy="11113"/>
          </a:xfrm>
          <a:custGeom>
            <a:avLst/>
            <a:gdLst>
              <a:gd name="T0" fmla="*/ 0 w 15"/>
              <a:gd name="T1" fmla="*/ 0 h 19"/>
              <a:gd name="T2" fmla="*/ 2147483646 w 15"/>
              <a:gd name="T3" fmla="*/ 2147483646 h 19"/>
              <a:gd name="T4" fmla="*/ 2147483646 w 15"/>
              <a:gd name="T5" fmla="*/ 2147483646 h 1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" h="19">
                <a:moveTo>
                  <a:pt x="0" y="0"/>
                </a:moveTo>
                <a:lnTo>
                  <a:pt x="12" y="14"/>
                </a:lnTo>
                <a:lnTo>
                  <a:pt x="15" y="1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06" name="Freeform 1366"/>
          <p:cNvSpPr>
            <a:spLocks/>
          </p:cNvSpPr>
          <p:nvPr/>
        </p:nvSpPr>
        <p:spPr bwMode="auto">
          <a:xfrm>
            <a:off x="5595938" y="5854700"/>
            <a:ext cx="9525" cy="9525"/>
          </a:xfrm>
          <a:custGeom>
            <a:avLst/>
            <a:gdLst>
              <a:gd name="T0" fmla="*/ 2147483646 w 20"/>
              <a:gd name="T1" fmla="*/ 2147483646 h 19"/>
              <a:gd name="T2" fmla="*/ 2147483646 w 20"/>
              <a:gd name="T3" fmla="*/ 2147483646 h 19"/>
              <a:gd name="T4" fmla="*/ 0 w 20"/>
              <a:gd name="T5" fmla="*/ 0 h 1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" h="19">
                <a:moveTo>
                  <a:pt x="20" y="19"/>
                </a:moveTo>
                <a:lnTo>
                  <a:pt x="8" y="7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07" name="Freeform 1367"/>
          <p:cNvSpPr>
            <a:spLocks/>
          </p:cNvSpPr>
          <p:nvPr/>
        </p:nvSpPr>
        <p:spPr bwMode="auto">
          <a:xfrm>
            <a:off x="5605463" y="5864225"/>
            <a:ext cx="25400" cy="46038"/>
          </a:xfrm>
          <a:custGeom>
            <a:avLst/>
            <a:gdLst>
              <a:gd name="T0" fmla="*/ 0 w 48"/>
              <a:gd name="T1" fmla="*/ 0 h 86"/>
              <a:gd name="T2" fmla="*/ 2147483646 w 48"/>
              <a:gd name="T3" fmla="*/ 2147483646 h 86"/>
              <a:gd name="T4" fmla="*/ 2147483646 w 48"/>
              <a:gd name="T5" fmla="*/ 2147483646 h 86"/>
              <a:gd name="T6" fmla="*/ 2147483646 w 48"/>
              <a:gd name="T7" fmla="*/ 2147483646 h 86"/>
              <a:gd name="T8" fmla="*/ 2147483646 w 48"/>
              <a:gd name="T9" fmla="*/ 2147483646 h 86"/>
              <a:gd name="T10" fmla="*/ 2147483646 w 48"/>
              <a:gd name="T11" fmla="*/ 2147483646 h 86"/>
              <a:gd name="T12" fmla="*/ 2147483646 w 48"/>
              <a:gd name="T13" fmla="*/ 2147483646 h 86"/>
              <a:gd name="T14" fmla="*/ 2147483646 w 48"/>
              <a:gd name="T15" fmla="*/ 2147483646 h 86"/>
              <a:gd name="T16" fmla="*/ 2147483646 w 48"/>
              <a:gd name="T17" fmla="*/ 2147483646 h 86"/>
              <a:gd name="T18" fmla="*/ 2147483646 w 48"/>
              <a:gd name="T19" fmla="*/ 2147483646 h 86"/>
              <a:gd name="T20" fmla="*/ 2147483646 w 48"/>
              <a:gd name="T21" fmla="*/ 2147483646 h 86"/>
              <a:gd name="T22" fmla="*/ 2147483646 w 48"/>
              <a:gd name="T23" fmla="*/ 2147483646 h 8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8" h="86">
                <a:moveTo>
                  <a:pt x="0" y="0"/>
                </a:moveTo>
                <a:lnTo>
                  <a:pt x="6" y="13"/>
                </a:lnTo>
                <a:lnTo>
                  <a:pt x="7" y="17"/>
                </a:lnTo>
                <a:lnTo>
                  <a:pt x="7" y="25"/>
                </a:lnTo>
                <a:lnTo>
                  <a:pt x="6" y="25"/>
                </a:lnTo>
                <a:lnTo>
                  <a:pt x="7" y="25"/>
                </a:lnTo>
                <a:lnTo>
                  <a:pt x="20" y="34"/>
                </a:lnTo>
                <a:lnTo>
                  <a:pt x="32" y="45"/>
                </a:lnTo>
                <a:lnTo>
                  <a:pt x="43" y="59"/>
                </a:lnTo>
                <a:lnTo>
                  <a:pt x="47" y="71"/>
                </a:lnTo>
                <a:lnTo>
                  <a:pt x="48" y="83"/>
                </a:lnTo>
                <a:lnTo>
                  <a:pt x="45" y="8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08" name="Freeform 1368"/>
          <p:cNvSpPr>
            <a:spLocks/>
          </p:cNvSpPr>
          <p:nvPr/>
        </p:nvSpPr>
        <p:spPr bwMode="auto">
          <a:xfrm>
            <a:off x="5607050" y="5827713"/>
            <a:ext cx="50800" cy="63500"/>
          </a:xfrm>
          <a:custGeom>
            <a:avLst/>
            <a:gdLst>
              <a:gd name="T0" fmla="*/ 2147483646 w 96"/>
              <a:gd name="T1" fmla="*/ 2147483646 h 121"/>
              <a:gd name="T2" fmla="*/ 2147483646 w 96"/>
              <a:gd name="T3" fmla="*/ 2147483646 h 121"/>
              <a:gd name="T4" fmla="*/ 2147483646 w 96"/>
              <a:gd name="T5" fmla="*/ 2147483646 h 121"/>
              <a:gd name="T6" fmla="*/ 2147483646 w 96"/>
              <a:gd name="T7" fmla="*/ 2147483646 h 121"/>
              <a:gd name="T8" fmla="*/ 2147483646 w 96"/>
              <a:gd name="T9" fmla="*/ 2147483646 h 121"/>
              <a:gd name="T10" fmla="*/ 2147483646 w 96"/>
              <a:gd name="T11" fmla="*/ 2147483646 h 121"/>
              <a:gd name="T12" fmla="*/ 2147483646 w 96"/>
              <a:gd name="T13" fmla="*/ 2147483646 h 121"/>
              <a:gd name="T14" fmla="*/ 2147483646 w 96"/>
              <a:gd name="T15" fmla="*/ 2147483646 h 121"/>
              <a:gd name="T16" fmla="*/ 2147483646 w 96"/>
              <a:gd name="T17" fmla="*/ 2147483646 h 121"/>
              <a:gd name="T18" fmla="*/ 2147483646 w 96"/>
              <a:gd name="T19" fmla="*/ 2147483646 h 121"/>
              <a:gd name="T20" fmla="*/ 2147483646 w 96"/>
              <a:gd name="T21" fmla="*/ 2147483646 h 121"/>
              <a:gd name="T22" fmla="*/ 2147483646 w 96"/>
              <a:gd name="T23" fmla="*/ 2147483646 h 121"/>
              <a:gd name="T24" fmla="*/ 2147483646 w 96"/>
              <a:gd name="T25" fmla="*/ 2147483646 h 121"/>
              <a:gd name="T26" fmla="*/ 2147483646 w 96"/>
              <a:gd name="T27" fmla="*/ 2147483646 h 121"/>
              <a:gd name="T28" fmla="*/ 0 w 96"/>
              <a:gd name="T29" fmla="*/ 0 h 12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96" h="121">
                <a:moveTo>
                  <a:pt x="94" y="121"/>
                </a:moveTo>
                <a:lnTo>
                  <a:pt x="96" y="117"/>
                </a:lnTo>
                <a:lnTo>
                  <a:pt x="95" y="107"/>
                </a:lnTo>
                <a:lnTo>
                  <a:pt x="89" y="95"/>
                </a:lnTo>
                <a:lnTo>
                  <a:pt x="79" y="82"/>
                </a:lnTo>
                <a:lnTo>
                  <a:pt x="66" y="69"/>
                </a:lnTo>
                <a:lnTo>
                  <a:pt x="54" y="60"/>
                </a:lnTo>
                <a:lnTo>
                  <a:pt x="49" y="59"/>
                </a:lnTo>
                <a:lnTo>
                  <a:pt x="54" y="57"/>
                </a:lnTo>
                <a:lnTo>
                  <a:pt x="50" y="46"/>
                </a:lnTo>
                <a:lnTo>
                  <a:pt x="46" y="36"/>
                </a:lnTo>
                <a:lnTo>
                  <a:pt x="32" y="21"/>
                </a:lnTo>
                <a:lnTo>
                  <a:pt x="20" y="11"/>
                </a:lnTo>
                <a:lnTo>
                  <a:pt x="8" y="4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09" name="Freeform 1369"/>
          <p:cNvSpPr>
            <a:spLocks/>
          </p:cNvSpPr>
          <p:nvPr/>
        </p:nvSpPr>
        <p:spPr bwMode="auto">
          <a:xfrm>
            <a:off x="5570538" y="5811838"/>
            <a:ext cx="25400" cy="19050"/>
          </a:xfrm>
          <a:custGeom>
            <a:avLst/>
            <a:gdLst>
              <a:gd name="T0" fmla="*/ 2147483646 w 48"/>
              <a:gd name="T1" fmla="*/ 2147483646 h 38"/>
              <a:gd name="T2" fmla="*/ 2147483646 w 48"/>
              <a:gd name="T3" fmla="*/ 2147483646 h 38"/>
              <a:gd name="T4" fmla="*/ 2147483646 w 48"/>
              <a:gd name="T5" fmla="*/ 2147483646 h 38"/>
              <a:gd name="T6" fmla="*/ 2147483646 w 48"/>
              <a:gd name="T7" fmla="*/ 2147483646 h 38"/>
              <a:gd name="T8" fmla="*/ 0 w 48"/>
              <a:gd name="T9" fmla="*/ 0 h 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38">
                <a:moveTo>
                  <a:pt x="48" y="38"/>
                </a:moveTo>
                <a:lnTo>
                  <a:pt x="38" y="24"/>
                </a:lnTo>
                <a:lnTo>
                  <a:pt x="23" y="12"/>
                </a:lnTo>
                <a:lnTo>
                  <a:pt x="11" y="6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10" name="Freeform 1370"/>
          <p:cNvSpPr>
            <a:spLocks/>
          </p:cNvSpPr>
          <p:nvPr/>
        </p:nvSpPr>
        <p:spPr bwMode="auto">
          <a:xfrm>
            <a:off x="5594350" y="5786438"/>
            <a:ext cx="31750" cy="23812"/>
          </a:xfrm>
          <a:custGeom>
            <a:avLst/>
            <a:gdLst>
              <a:gd name="T0" fmla="*/ 0 w 61"/>
              <a:gd name="T1" fmla="*/ 2147483646 h 47"/>
              <a:gd name="T2" fmla="*/ 0 w 61"/>
              <a:gd name="T3" fmla="*/ 2147483646 h 47"/>
              <a:gd name="T4" fmla="*/ 2147483646 w 61"/>
              <a:gd name="T5" fmla="*/ 2147483646 h 47"/>
              <a:gd name="T6" fmla="*/ 2147483646 w 61"/>
              <a:gd name="T7" fmla="*/ 0 h 47"/>
              <a:gd name="T8" fmla="*/ 2147483646 w 61"/>
              <a:gd name="T9" fmla="*/ 2147483646 h 47"/>
              <a:gd name="T10" fmla="*/ 2147483646 w 61"/>
              <a:gd name="T11" fmla="*/ 2147483646 h 47"/>
              <a:gd name="T12" fmla="*/ 2147483646 w 61"/>
              <a:gd name="T13" fmla="*/ 2147483646 h 47"/>
              <a:gd name="T14" fmla="*/ 2147483646 w 61"/>
              <a:gd name="T15" fmla="*/ 2147483646 h 47"/>
              <a:gd name="T16" fmla="*/ 2147483646 w 61"/>
              <a:gd name="T17" fmla="*/ 2147483646 h 47"/>
              <a:gd name="T18" fmla="*/ 2147483646 w 61"/>
              <a:gd name="T19" fmla="*/ 2147483646 h 47"/>
              <a:gd name="T20" fmla="*/ 2147483646 w 61"/>
              <a:gd name="T21" fmla="*/ 2147483646 h 47"/>
              <a:gd name="T22" fmla="*/ 2147483646 w 61"/>
              <a:gd name="T23" fmla="*/ 2147483646 h 47"/>
              <a:gd name="T24" fmla="*/ 2147483646 w 61"/>
              <a:gd name="T25" fmla="*/ 2147483646 h 47"/>
              <a:gd name="T26" fmla="*/ 0 w 61"/>
              <a:gd name="T27" fmla="*/ 2147483646 h 4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61" h="47">
                <a:moveTo>
                  <a:pt x="0" y="10"/>
                </a:moveTo>
                <a:lnTo>
                  <a:pt x="0" y="7"/>
                </a:lnTo>
                <a:lnTo>
                  <a:pt x="2" y="1"/>
                </a:lnTo>
                <a:lnTo>
                  <a:pt x="9" y="0"/>
                </a:lnTo>
                <a:lnTo>
                  <a:pt x="22" y="4"/>
                </a:lnTo>
                <a:lnTo>
                  <a:pt x="31" y="13"/>
                </a:lnTo>
                <a:lnTo>
                  <a:pt x="46" y="23"/>
                </a:lnTo>
                <a:lnTo>
                  <a:pt x="58" y="38"/>
                </a:lnTo>
                <a:lnTo>
                  <a:pt x="61" y="45"/>
                </a:lnTo>
                <a:lnTo>
                  <a:pt x="48" y="47"/>
                </a:lnTo>
                <a:lnTo>
                  <a:pt x="37" y="34"/>
                </a:lnTo>
                <a:lnTo>
                  <a:pt x="23" y="21"/>
                </a:lnTo>
                <a:lnTo>
                  <a:pt x="11" y="14"/>
                </a:lnTo>
                <a:lnTo>
                  <a:pt x="0" y="1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11" name="Line 1371"/>
          <p:cNvSpPr>
            <a:spLocks noChangeShapeType="1"/>
          </p:cNvSpPr>
          <p:nvPr/>
        </p:nvSpPr>
        <p:spPr bwMode="auto">
          <a:xfrm>
            <a:off x="5595938" y="5830888"/>
            <a:ext cx="1587" cy="31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12" name="Line 1372"/>
          <p:cNvSpPr>
            <a:spLocks noChangeShapeType="1"/>
          </p:cNvSpPr>
          <p:nvPr/>
        </p:nvSpPr>
        <p:spPr bwMode="auto">
          <a:xfrm flipH="1" flipV="1">
            <a:off x="5619750" y="5810250"/>
            <a:ext cx="1588" cy="47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13" name="Freeform 1373"/>
          <p:cNvSpPr>
            <a:spLocks/>
          </p:cNvSpPr>
          <p:nvPr/>
        </p:nvSpPr>
        <p:spPr bwMode="auto">
          <a:xfrm>
            <a:off x="5635625" y="5799138"/>
            <a:ext cx="34925" cy="34925"/>
          </a:xfrm>
          <a:custGeom>
            <a:avLst/>
            <a:gdLst>
              <a:gd name="T0" fmla="*/ 0 w 67"/>
              <a:gd name="T1" fmla="*/ 2147483646 h 67"/>
              <a:gd name="T2" fmla="*/ 2147483646 w 67"/>
              <a:gd name="T3" fmla="*/ 2147483646 h 67"/>
              <a:gd name="T4" fmla="*/ 2147483646 w 67"/>
              <a:gd name="T5" fmla="*/ 2147483646 h 67"/>
              <a:gd name="T6" fmla="*/ 2147483646 w 67"/>
              <a:gd name="T7" fmla="*/ 2147483646 h 67"/>
              <a:gd name="T8" fmla="*/ 2147483646 w 67"/>
              <a:gd name="T9" fmla="*/ 2147483646 h 67"/>
              <a:gd name="T10" fmla="*/ 2147483646 w 67"/>
              <a:gd name="T11" fmla="*/ 2147483646 h 67"/>
              <a:gd name="T12" fmla="*/ 2147483646 w 67"/>
              <a:gd name="T13" fmla="*/ 2147483646 h 67"/>
              <a:gd name="T14" fmla="*/ 2147483646 w 67"/>
              <a:gd name="T15" fmla="*/ 2147483646 h 67"/>
              <a:gd name="T16" fmla="*/ 2147483646 w 67"/>
              <a:gd name="T17" fmla="*/ 2147483646 h 67"/>
              <a:gd name="T18" fmla="*/ 2147483646 w 67"/>
              <a:gd name="T19" fmla="*/ 2147483646 h 67"/>
              <a:gd name="T20" fmla="*/ 2147483646 w 67"/>
              <a:gd name="T21" fmla="*/ 2147483646 h 67"/>
              <a:gd name="T22" fmla="*/ 2147483646 w 67"/>
              <a:gd name="T23" fmla="*/ 2147483646 h 67"/>
              <a:gd name="T24" fmla="*/ 2147483646 w 67"/>
              <a:gd name="T25" fmla="*/ 2147483646 h 67"/>
              <a:gd name="T26" fmla="*/ 2147483646 w 67"/>
              <a:gd name="T27" fmla="*/ 2147483646 h 67"/>
              <a:gd name="T28" fmla="*/ 2147483646 w 67"/>
              <a:gd name="T29" fmla="*/ 2147483646 h 67"/>
              <a:gd name="T30" fmla="*/ 2147483646 w 67"/>
              <a:gd name="T31" fmla="*/ 0 h 67"/>
              <a:gd name="T32" fmla="*/ 2147483646 w 67"/>
              <a:gd name="T33" fmla="*/ 2147483646 h 67"/>
              <a:gd name="T34" fmla="*/ 2147483646 w 67"/>
              <a:gd name="T35" fmla="*/ 2147483646 h 67"/>
              <a:gd name="T36" fmla="*/ 2147483646 w 67"/>
              <a:gd name="T37" fmla="*/ 2147483646 h 6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67" h="67">
                <a:moveTo>
                  <a:pt x="0" y="9"/>
                </a:moveTo>
                <a:lnTo>
                  <a:pt x="12" y="13"/>
                </a:lnTo>
                <a:lnTo>
                  <a:pt x="22" y="20"/>
                </a:lnTo>
                <a:lnTo>
                  <a:pt x="36" y="33"/>
                </a:lnTo>
                <a:lnTo>
                  <a:pt x="48" y="46"/>
                </a:lnTo>
                <a:lnTo>
                  <a:pt x="55" y="58"/>
                </a:lnTo>
                <a:lnTo>
                  <a:pt x="57" y="66"/>
                </a:lnTo>
                <a:lnTo>
                  <a:pt x="59" y="67"/>
                </a:lnTo>
                <a:lnTo>
                  <a:pt x="66" y="66"/>
                </a:lnTo>
                <a:lnTo>
                  <a:pt x="67" y="61"/>
                </a:lnTo>
                <a:lnTo>
                  <a:pt x="66" y="50"/>
                </a:lnTo>
                <a:lnTo>
                  <a:pt x="59" y="37"/>
                </a:lnTo>
                <a:lnTo>
                  <a:pt x="48" y="23"/>
                </a:lnTo>
                <a:lnTo>
                  <a:pt x="35" y="13"/>
                </a:lnTo>
                <a:lnTo>
                  <a:pt x="25" y="5"/>
                </a:lnTo>
                <a:lnTo>
                  <a:pt x="12" y="0"/>
                </a:lnTo>
                <a:lnTo>
                  <a:pt x="5" y="1"/>
                </a:lnTo>
                <a:lnTo>
                  <a:pt x="4" y="6"/>
                </a:lnTo>
                <a:lnTo>
                  <a:pt x="4" y="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14" name="Freeform 1374"/>
          <p:cNvSpPr>
            <a:spLocks/>
          </p:cNvSpPr>
          <p:nvPr/>
        </p:nvSpPr>
        <p:spPr bwMode="auto">
          <a:xfrm>
            <a:off x="5662613" y="5834063"/>
            <a:ext cx="33337" cy="33337"/>
          </a:xfrm>
          <a:custGeom>
            <a:avLst/>
            <a:gdLst>
              <a:gd name="T0" fmla="*/ 0 w 62"/>
              <a:gd name="T1" fmla="*/ 2147483646 h 64"/>
              <a:gd name="T2" fmla="*/ 2147483646 w 62"/>
              <a:gd name="T3" fmla="*/ 2147483646 h 64"/>
              <a:gd name="T4" fmla="*/ 2147483646 w 62"/>
              <a:gd name="T5" fmla="*/ 2147483646 h 64"/>
              <a:gd name="T6" fmla="*/ 2147483646 w 62"/>
              <a:gd name="T7" fmla="*/ 2147483646 h 64"/>
              <a:gd name="T8" fmla="*/ 2147483646 w 62"/>
              <a:gd name="T9" fmla="*/ 2147483646 h 64"/>
              <a:gd name="T10" fmla="*/ 2147483646 w 62"/>
              <a:gd name="T11" fmla="*/ 2147483646 h 64"/>
              <a:gd name="T12" fmla="*/ 2147483646 w 62"/>
              <a:gd name="T13" fmla="*/ 2147483646 h 64"/>
              <a:gd name="T14" fmla="*/ 2147483646 w 62"/>
              <a:gd name="T15" fmla="*/ 2147483646 h 64"/>
              <a:gd name="T16" fmla="*/ 2147483646 w 62"/>
              <a:gd name="T17" fmla="*/ 2147483646 h 64"/>
              <a:gd name="T18" fmla="*/ 2147483646 w 62"/>
              <a:gd name="T19" fmla="*/ 2147483646 h 64"/>
              <a:gd name="T20" fmla="*/ 2147483646 w 62"/>
              <a:gd name="T21" fmla="*/ 2147483646 h 64"/>
              <a:gd name="T22" fmla="*/ 2147483646 w 62"/>
              <a:gd name="T23" fmla="*/ 2147483646 h 64"/>
              <a:gd name="T24" fmla="*/ 2147483646 w 62"/>
              <a:gd name="T25" fmla="*/ 2147483646 h 64"/>
              <a:gd name="T26" fmla="*/ 2147483646 w 62"/>
              <a:gd name="T27" fmla="*/ 2147483646 h 64"/>
              <a:gd name="T28" fmla="*/ 2147483646 w 62"/>
              <a:gd name="T29" fmla="*/ 2147483646 h 64"/>
              <a:gd name="T30" fmla="*/ 2147483646 w 62"/>
              <a:gd name="T31" fmla="*/ 0 h 6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2" h="64">
                <a:moveTo>
                  <a:pt x="0" y="3"/>
                </a:moveTo>
                <a:lnTo>
                  <a:pt x="7" y="6"/>
                </a:lnTo>
                <a:lnTo>
                  <a:pt x="19" y="15"/>
                </a:lnTo>
                <a:lnTo>
                  <a:pt x="32" y="27"/>
                </a:lnTo>
                <a:lnTo>
                  <a:pt x="43" y="41"/>
                </a:lnTo>
                <a:lnTo>
                  <a:pt x="49" y="52"/>
                </a:lnTo>
                <a:lnTo>
                  <a:pt x="51" y="64"/>
                </a:lnTo>
                <a:lnTo>
                  <a:pt x="56" y="61"/>
                </a:lnTo>
                <a:lnTo>
                  <a:pt x="59" y="60"/>
                </a:lnTo>
                <a:lnTo>
                  <a:pt x="62" y="57"/>
                </a:lnTo>
                <a:lnTo>
                  <a:pt x="59" y="46"/>
                </a:lnTo>
                <a:lnTo>
                  <a:pt x="55" y="34"/>
                </a:lnTo>
                <a:lnTo>
                  <a:pt x="43" y="21"/>
                </a:lnTo>
                <a:lnTo>
                  <a:pt x="29" y="7"/>
                </a:lnTo>
                <a:lnTo>
                  <a:pt x="18" y="1"/>
                </a:lnTo>
                <a:lnTo>
                  <a:pt x="15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15" name="Freeform 1375"/>
          <p:cNvSpPr>
            <a:spLocks/>
          </p:cNvSpPr>
          <p:nvPr/>
        </p:nvSpPr>
        <p:spPr bwMode="auto">
          <a:xfrm>
            <a:off x="3838575" y="4983163"/>
            <a:ext cx="58738" cy="26987"/>
          </a:xfrm>
          <a:custGeom>
            <a:avLst/>
            <a:gdLst>
              <a:gd name="T0" fmla="*/ 2147483646 w 111"/>
              <a:gd name="T1" fmla="*/ 2147483646 h 51"/>
              <a:gd name="T2" fmla="*/ 2147483646 w 111"/>
              <a:gd name="T3" fmla="*/ 2147483646 h 51"/>
              <a:gd name="T4" fmla="*/ 2147483646 w 111"/>
              <a:gd name="T5" fmla="*/ 0 h 51"/>
              <a:gd name="T6" fmla="*/ 0 w 111"/>
              <a:gd name="T7" fmla="*/ 2147483646 h 51"/>
              <a:gd name="T8" fmla="*/ 2147483646 w 111"/>
              <a:gd name="T9" fmla="*/ 214748364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1" h="51">
                <a:moveTo>
                  <a:pt x="76" y="51"/>
                </a:moveTo>
                <a:lnTo>
                  <a:pt x="111" y="3"/>
                </a:lnTo>
                <a:lnTo>
                  <a:pt x="34" y="0"/>
                </a:lnTo>
                <a:lnTo>
                  <a:pt x="0" y="47"/>
                </a:lnTo>
                <a:lnTo>
                  <a:pt x="76" y="51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16" name="Freeform 1376"/>
          <p:cNvSpPr>
            <a:spLocks/>
          </p:cNvSpPr>
          <p:nvPr/>
        </p:nvSpPr>
        <p:spPr bwMode="auto">
          <a:xfrm>
            <a:off x="3687763" y="4976813"/>
            <a:ext cx="153987" cy="30162"/>
          </a:xfrm>
          <a:custGeom>
            <a:avLst/>
            <a:gdLst>
              <a:gd name="T0" fmla="*/ 2147483646 w 290"/>
              <a:gd name="T1" fmla="*/ 2147483646 h 57"/>
              <a:gd name="T2" fmla="*/ 2147483646 w 290"/>
              <a:gd name="T3" fmla="*/ 2147483646 h 57"/>
              <a:gd name="T4" fmla="*/ 2147483646 w 290"/>
              <a:gd name="T5" fmla="*/ 0 h 57"/>
              <a:gd name="T6" fmla="*/ 0 w 290"/>
              <a:gd name="T7" fmla="*/ 2147483646 h 57"/>
              <a:gd name="T8" fmla="*/ 2147483646 w 290"/>
              <a:gd name="T9" fmla="*/ 2147483646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0" h="57">
                <a:moveTo>
                  <a:pt x="254" y="57"/>
                </a:moveTo>
                <a:lnTo>
                  <a:pt x="290" y="9"/>
                </a:lnTo>
                <a:lnTo>
                  <a:pt x="62" y="0"/>
                </a:lnTo>
                <a:lnTo>
                  <a:pt x="0" y="49"/>
                </a:lnTo>
                <a:lnTo>
                  <a:pt x="254" y="57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17" name="Freeform 1377"/>
          <p:cNvSpPr>
            <a:spLocks/>
          </p:cNvSpPr>
          <p:nvPr/>
        </p:nvSpPr>
        <p:spPr bwMode="auto">
          <a:xfrm>
            <a:off x="3821113" y="4929188"/>
            <a:ext cx="84137" cy="30162"/>
          </a:xfrm>
          <a:custGeom>
            <a:avLst/>
            <a:gdLst>
              <a:gd name="T0" fmla="*/ 2147483646 w 157"/>
              <a:gd name="T1" fmla="*/ 2147483646 h 57"/>
              <a:gd name="T2" fmla="*/ 2147483646 w 157"/>
              <a:gd name="T3" fmla="*/ 2147483646 h 57"/>
              <a:gd name="T4" fmla="*/ 2147483646 w 157"/>
              <a:gd name="T5" fmla="*/ 2147483646 h 57"/>
              <a:gd name="T6" fmla="*/ 2147483646 w 157"/>
              <a:gd name="T7" fmla="*/ 2147483646 h 57"/>
              <a:gd name="T8" fmla="*/ 2147483646 w 157"/>
              <a:gd name="T9" fmla="*/ 2147483646 h 57"/>
              <a:gd name="T10" fmla="*/ 2147483646 w 157"/>
              <a:gd name="T11" fmla="*/ 2147483646 h 57"/>
              <a:gd name="T12" fmla="*/ 2147483646 w 157"/>
              <a:gd name="T13" fmla="*/ 2147483646 h 57"/>
              <a:gd name="T14" fmla="*/ 2147483646 w 157"/>
              <a:gd name="T15" fmla="*/ 2147483646 h 57"/>
              <a:gd name="T16" fmla="*/ 2147483646 w 157"/>
              <a:gd name="T17" fmla="*/ 2147483646 h 57"/>
              <a:gd name="T18" fmla="*/ 2147483646 w 157"/>
              <a:gd name="T19" fmla="*/ 2147483646 h 57"/>
              <a:gd name="T20" fmla="*/ 2147483646 w 157"/>
              <a:gd name="T21" fmla="*/ 2147483646 h 57"/>
              <a:gd name="T22" fmla="*/ 2147483646 w 157"/>
              <a:gd name="T23" fmla="*/ 2147483646 h 57"/>
              <a:gd name="T24" fmla="*/ 2147483646 w 157"/>
              <a:gd name="T25" fmla="*/ 2147483646 h 57"/>
              <a:gd name="T26" fmla="*/ 2147483646 w 157"/>
              <a:gd name="T27" fmla="*/ 2147483646 h 57"/>
              <a:gd name="T28" fmla="*/ 2147483646 w 157"/>
              <a:gd name="T29" fmla="*/ 2147483646 h 57"/>
              <a:gd name="T30" fmla="*/ 2147483646 w 157"/>
              <a:gd name="T31" fmla="*/ 2147483646 h 57"/>
              <a:gd name="T32" fmla="*/ 2147483646 w 157"/>
              <a:gd name="T33" fmla="*/ 2147483646 h 57"/>
              <a:gd name="T34" fmla="*/ 2147483646 w 157"/>
              <a:gd name="T35" fmla="*/ 2147483646 h 57"/>
              <a:gd name="T36" fmla="*/ 2147483646 w 157"/>
              <a:gd name="T37" fmla="*/ 2147483646 h 57"/>
              <a:gd name="T38" fmla="*/ 2147483646 w 157"/>
              <a:gd name="T39" fmla="*/ 2147483646 h 57"/>
              <a:gd name="T40" fmla="*/ 2147483646 w 157"/>
              <a:gd name="T41" fmla="*/ 2147483646 h 57"/>
              <a:gd name="T42" fmla="*/ 2147483646 w 157"/>
              <a:gd name="T43" fmla="*/ 2147483646 h 57"/>
              <a:gd name="T44" fmla="*/ 2147483646 w 157"/>
              <a:gd name="T45" fmla="*/ 2147483646 h 57"/>
              <a:gd name="T46" fmla="*/ 2147483646 w 157"/>
              <a:gd name="T47" fmla="*/ 2147483646 h 57"/>
              <a:gd name="T48" fmla="*/ 2147483646 w 157"/>
              <a:gd name="T49" fmla="*/ 2147483646 h 57"/>
              <a:gd name="T50" fmla="*/ 2147483646 w 157"/>
              <a:gd name="T51" fmla="*/ 2147483646 h 57"/>
              <a:gd name="T52" fmla="*/ 2147483646 w 157"/>
              <a:gd name="T53" fmla="*/ 2147483646 h 57"/>
              <a:gd name="T54" fmla="*/ 2147483646 w 157"/>
              <a:gd name="T55" fmla="*/ 2147483646 h 57"/>
              <a:gd name="T56" fmla="*/ 2147483646 w 157"/>
              <a:gd name="T57" fmla="*/ 2147483646 h 57"/>
              <a:gd name="T58" fmla="*/ 2147483646 w 157"/>
              <a:gd name="T59" fmla="*/ 2147483646 h 57"/>
              <a:gd name="T60" fmla="*/ 2147483646 w 157"/>
              <a:gd name="T61" fmla="*/ 2147483646 h 57"/>
              <a:gd name="T62" fmla="*/ 2147483646 w 157"/>
              <a:gd name="T63" fmla="*/ 2147483646 h 57"/>
              <a:gd name="T64" fmla="*/ 2147483646 w 157"/>
              <a:gd name="T65" fmla="*/ 2147483646 h 57"/>
              <a:gd name="T66" fmla="*/ 2147483646 w 157"/>
              <a:gd name="T67" fmla="*/ 2147483646 h 57"/>
              <a:gd name="T68" fmla="*/ 2147483646 w 157"/>
              <a:gd name="T69" fmla="*/ 2147483646 h 57"/>
              <a:gd name="T70" fmla="*/ 2147483646 w 157"/>
              <a:gd name="T71" fmla="*/ 2147483646 h 57"/>
              <a:gd name="T72" fmla="*/ 2147483646 w 157"/>
              <a:gd name="T73" fmla="*/ 2147483646 h 57"/>
              <a:gd name="T74" fmla="*/ 2147483646 w 157"/>
              <a:gd name="T75" fmla="*/ 2147483646 h 57"/>
              <a:gd name="T76" fmla="*/ 2147483646 w 157"/>
              <a:gd name="T77" fmla="*/ 2147483646 h 57"/>
              <a:gd name="T78" fmla="*/ 2147483646 w 157"/>
              <a:gd name="T79" fmla="*/ 2147483646 h 57"/>
              <a:gd name="T80" fmla="*/ 2147483646 w 157"/>
              <a:gd name="T81" fmla="*/ 2147483646 h 57"/>
              <a:gd name="T82" fmla="*/ 2147483646 w 157"/>
              <a:gd name="T83" fmla="*/ 2147483646 h 57"/>
              <a:gd name="T84" fmla="*/ 2147483646 w 157"/>
              <a:gd name="T85" fmla="*/ 2147483646 h 57"/>
              <a:gd name="T86" fmla="*/ 2147483646 w 157"/>
              <a:gd name="T87" fmla="*/ 0 h 5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57" h="57">
                <a:moveTo>
                  <a:pt x="0" y="57"/>
                </a:moveTo>
                <a:lnTo>
                  <a:pt x="5" y="57"/>
                </a:lnTo>
                <a:lnTo>
                  <a:pt x="7" y="57"/>
                </a:lnTo>
                <a:lnTo>
                  <a:pt x="8" y="57"/>
                </a:lnTo>
                <a:lnTo>
                  <a:pt x="12" y="57"/>
                </a:lnTo>
                <a:lnTo>
                  <a:pt x="13" y="57"/>
                </a:lnTo>
                <a:lnTo>
                  <a:pt x="14" y="57"/>
                </a:lnTo>
                <a:lnTo>
                  <a:pt x="17" y="57"/>
                </a:lnTo>
                <a:lnTo>
                  <a:pt x="18" y="57"/>
                </a:lnTo>
                <a:lnTo>
                  <a:pt x="20" y="57"/>
                </a:lnTo>
                <a:lnTo>
                  <a:pt x="21" y="57"/>
                </a:lnTo>
                <a:lnTo>
                  <a:pt x="23" y="57"/>
                </a:lnTo>
                <a:lnTo>
                  <a:pt x="24" y="57"/>
                </a:lnTo>
                <a:lnTo>
                  <a:pt x="26" y="57"/>
                </a:lnTo>
                <a:lnTo>
                  <a:pt x="27" y="57"/>
                </a:lnTo>
                <a:lnTo>
                  <a:pt x="30" y="54"/>
                </a:lnTo>
                <a:lnTo>
                  <a:pt x="31" y="54"/>
                </a:lnTo>
                <a:lnTo>
                  <a:pt x="32" y="54"/>
                </a:lnTo>
                <a:lnTo>
                  <a:pt x="35" y="54"/>
                </a:lnTo>
                <a:lnTo>
                  <a:pt x="36" y="54"/>
                </a:lnTo>
                <a:lnTo>
                  <a:pt x="37" y="54"/>
                </a:lnTo>
                <a:lnTo>
                  <a:pt x="38" y="54"/>
                </a:lnTo>
                <a:lnTo>
                  <a:pt x="41" y="54"/>
                </a:lnTo>
                <a:lnTo>
                  <a:pt x="43" y="54"/>
                </a:lnTo>
                <a:lnTo>
                  <a:pt x="44" y="54"/>
                </a:lnTo>
                <a:lnTo>
                  <a:pt x="46" y="53"/>
                </a:lnTo>
                <a:lnTo>
                  <a:pt x="47" y="53"/>
                </a:lnTo>
                <a:lnTo>
                  <a:pt x="49" y="53"/>
                </a:lnTo>
                <a:lnTo>
                  <a:pt x="50" y="53"/>
                </a:lnTo>
                <a:lnTo>
                  <a:pt x="53" y="53"/>
                </a:lnTo>
                <a:lnTo>
                  <a:pt x="54" y="53"/>
                </a:lnTo>
                <a:lnTo>
                  <a:pt x="58" y="52"/>
                </a:lnTo>
                <a:lnTo>
                  <a:pt x="60" y="52"/>
                </a:lnTo>
                <a:lnTo>
                  <a:pt x="61" y="52"/>
                </a:lnTo>
                <a:lnTo>
                  <a:pt x="65" y="52"/>
                </a:lnTo>
                <a:lnTo>
                  <a:pt x="70" y="51"/>
                </a:lnTo>
                <a:lnTo>
                  <a:pt x="73" y="51"/>
                </a:lnTo>
                <a:lnTo>
                  <a:pt x="78" y="50"/>
                </a:lnTo>
                <a:lnTo>
                  <a:pt x="82" y="50"/>
                </a:lnTo>
                <a:lnTo>
                  <a:pt x="88" y="48"/>
                </a:lnTo>
                <a:lnTo>
                  <a:pt x="94" y="47"/>
                </a:lnTo>
                <a:lnTo>
                  <a:pt x="98" y="47"/>
                </a:lnTo>
                <a:lnTo>
                  <a:pt x="103" y="45"/>
                </a:lnTo>
                <a:lnTo>
                  <a:pt x="108" y="45"/>
                </a:lnTo>
                <a:lnTo>
                  <a:pt x="112" y="43"/>
                </a:lnTo>
                <a:lnTo>
                  <a:pt x="116" y="41"/>
                </a:lnTo>
                <a:lnTo>
                  <a:pt x="119" y="41"/>
                </a:lnTo>
                <a:lnTo>
                  <a:pt x="124" y="40"/>
                </a:lnTo>
                <a:lnTo>
                  <a:pt x="125" y="40"/>
                </a:lnTo>
                <a:lnTo>
                  <a:pt x="127" y="39"/>
                </a:lnTo>
                <a:lnTo>
                  <a:pt x="128" y="39"/>
                </a:lnTo>
                <a:lnTo>
                  <a:pt x="132" y="39"/>
                </a:lnTo>
                <a:lnTo>
                  <a:pt x="133" y="38"/>
                </a:lnTo>
                <a:lnTo>
                  <a:pt x="134" y="38"/>
                </a:lnTo>
                <a:lnTo>
                  <a:pt x="138" y="37"/>
                </a:lnTo>
                <a:lnTo>
                  <a:pt x="139" y="37"/>
                </a:lnTo>
                <a:lnTo>
                  <a:pt x="140" y="35"/>
                </a:lnTo>
                <a:lnTo>
                  <a:pt x="142" y="35"/>
                </a:lnTo>
                <a:lnTo>
                  <a:pt x="143" y="35"/>
                </a:lnTo>
                <a:lnTo>
                  <a:pt x="145" y="34"/>
                </a:lnTo>
                <a:lnTo>
                  <a:pt x="146" y="32"/>
                </a:lnTo>
                <a:lnTo>
                  <a:pt x="148" y="31"/>
                </a:lnTo>
                <a:lnTo>
                  <a:pt x="150" y="31"/>
                </a:lnTo>
                <a:lnTo>
                  <a:pt x="150" y="29"/>
                </a:lnTo>
                <a:lnTo>
                  <a:pt x="151" y="29"/>
                </a:lnTo>
                <a:lnTo>
                  <a:pt x="151" y="28"/>
                </a:lnTo>
                <a:lnTo>
                  <a:pt x="154" y="27"/>
                </a:lnTo>
                <a:lnTo>
                  <a:pt x="155" y="26"/>
                </a:lnTo>
                <a:lnTo>
                  <a:pt x="155" y="25"/>
                </a:lnTo>
                <a:lnTo>
                  <a:pt x="156" y="23"/>
                </a:lnTo>
                <a:lnTo>
                  <a:pt x="156" y="21"/>
                </a:lnTo>
                <a:lnTo>
                  <a:pt x="156" y="19"/>
                </a:lnTo>
                <a:lnTo>
                  <a:pt x="157" y="18"/>
                </a:lnTo>
                <a:lnTo>
                  <a:pt x="157" y="17"/>
                </a:lnTo>
                <a:lnTo>
                  <a:pt x="157" y="15"/>
                </a:lnTo>
                <a:lnTo>
                  <a:pt x="157" y="14"/>
                </a:lnTo>
                <a:lnTo>
                  <a:pt x="157" y="13"/>
                </a:lnTo>
                <a:lnTo>
                  <a:pt x="157" y="12"/>
                </a:lnTo>
                <a:lnTo>
                  <a:pt x="157" y="9"/>
                </a:lnTo>
                <a:lnTo>
                  <a:pt x="157" y="8"/>
                </a:lnTo>
                <a:lnTo>
                  <a:pt x="157" y="7"/>
                </a:lnTo>
                <a:lnTo>
                  <a:pt x="156" y="6"/>
                </a:lnTo>
                <a:lnTo>
                  <a:pt x="156" y="5"/>
                </a:lnTo>
                <a:lnTo>
                  <a:pt x="155" y="3"/>
                </a:lnTo>
                <a:lnTo>
                  <a:pt x="155" y="2"/>
                </a:lnTo>
                <a:lnTo>
                  <a:pt x="155" y="1"/>
                </a:lnTo>
                <a:lnTo>
                  <a:pt x="154" y="1"/>
                </a:lnTo>
                <a:lnTo>
                  <a:pt x="151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18" name="Freeform 1378"/>
          <p:cNvSpPr>
            <a:spLocks/>
          </p:cNvSpPr>
          <p:nvPr/>
        </p:nvSpPr>
        <p:spPr bwMode="auto">
          <a:xfrm>
            <a:off x="3759200" y="4930775"/>
            <a:ext cx="144463" cy="28575"/>
          </a:xfrm>
          <a:custGeom>
            <a:avLst/>
            <a:gdLst>
              <a:gd name="T0" fmla="*/ 2147483646 w 273"/>
              <a:gd name="T1" fmla="*/ 2147483646 h 52"/>
              <a:gd name="T2" fmla="*/ 2147483646 w 273"/>
              <a:gd name="T3" fmla="*/ 2147483646 h 52"/>
              <a:gd name="T4" fmla="*/ 2147483646 w 273"/>
              <a:gd name="T5" fmla="*/ 2147483646 h 52"/>
              <a:gd name="T6" fmla="*/ 2147483646 w 273"/>
              <a:gd name="T7" fmla="*/ 2147483646 h 52"/>
              <a:gd name="T8" fmla="*/ 2147483646 w 273"/>
              <a:gd name="T9" fmla="*/ 2147483646 h 52"/>
              <a:gd name="T10" fmla="*/ 2147483646 w 273"/>
              <a:gd name="T11" fmla="*/ 2147483646 h 52"/>
              <a:gd name="T12" fmla="*/ 2147483646 w 273"/>
              <a:gd name="T13" fmla="*/ 2147483646 h 52"/>
              <a:gd name="T14" fmla="*/ 2147483646 w 273"/>
              <a:gd name="T15" fmla="*/ 2147483646 h 52"/>
              <a:gd name="T16" fmla="*/ 2147483646 w 273"/>
              <a:gd name="T17" fmla="*/ 2147483646 h 52"/>
              <a:gd name="T18" fmla="*/ 2147483646 w 273"/>
              <a:gd name="T19" fmla="*/ 2147483646 h 52"/>
              <a:gd name="T20" fmla="*/ 2147483646 w 273"/>
              <a:gd name="T21" fmla="*/ 2147483646 h 52"/>
              <a:gd name="T22" fmla="*/ 2147483646 w 273"/>
              <a:gd name="T23" fmla="*/ 2147483646 h 52"/>
              <a:gd name="T24" fmla="*/ 2147483646 w 273"/>
              <a:gd name="T25" fmla="*/ 2147483646 h 52"/>
              <a:gd name="T26" fmla="*/ 2147483646 w 273"/>
              <a:gd name="T27" fmla="*/ 2147483646 h 52"/>
              <a:gd name="T28" fmla="*/ 2147483646 w 273"/>
              <a:gd name="T29" fmla="*/ 2147483646 h 52"/>
              <a:gd name="T30" fmla="*/ 2147483646 w 273"/>
              <a:gd name="T31" fmla="*/ 2147483646 h 52"/>
              <a:gd name="T32" fmla="*/ 2147483646 w 273"/>
              <a:gd name="T33" fmla="*/ 2147483646 h 52"/>
              <a:gd name="T34" fmla="*/ 2147483646 w 273"/>
              <a:gd name="T35" fmla="*/ 2147483646 h 52"/>
              <a:gd name="T36" fmla="*/ 0 w 273"/>
              <a:gd name="T37" fmla="*/ 2147483646 h 52"/>
              <a:gd name="T38" fmla="*/ 2147483646 w 273"/>
              <a:gd name="T39" fmla="*/ 2147483646 h 52"/>
              <a:gd name="T40" fmla="*/ 2147483646 w 273"/>
              <a:gd name="T41" fmla="*/ 2147483646 h 52"/>
              <a:gd name="T42" fmla="*/ 2147483646 w 273"/>
              <a:gd name="T43" fmla="*/ 2147483646 h 52"/>
              <a:gd name="T44" fmla="*/ 2147483646 w 273"/>
              <a:gd name="T45" fmla="*/ 2147483646 h 52"/>
              <a:gd name="T46" fmla="*/ 2147483646 w 273"/>
              <a:gd name="T47" fmla="*/ 2147483646 h 52"/>
              <a:gd name="T48" fmla="*/ 2147483646 w 273"/>
              <a:gd name="T49" fmla="*/ 2147483646 h 52"/>
              <a:gd name="T50" fmla="*/ 2147483646 w 273"/>
              <a:gd name="T51" fmla="*/ 2147483646 h 52"/>
              <a:gd name="T52" fmla="*/ 2147483646 w 273"/>
              <a:gd name="T53" fmla="*/ 2147483646 h 52"/>
              <a:gd name="T54" fmla="*/ 2147483646 w 273"/>
              <a:gd name="T55" fmla="*/ 2147483646 h 52"/>
              <a:gd name="T56" fmla="*/ 2147483646 w 273"/>
              <a:gd name="T57" fmla="*/ 2147483646 h 52"/>
              <a:gd name="T58" fmla="*/ 2147483646 w 273"/>
              <a:gd name="T59" fmla="*/ 2147483646 h 52"/>
              <a:gd name="T60" fmla="*/ 2147483646 w 273"/>
              <a:gd name="T61" fmla="*/ 2147483646 h 52"/>
              <a:gd name="T62" fmla="*/ 2147483646 w 273"/>
              <a:gd name="T63" fmla="*/ 2147483646 h 52"/>
              <a:gd name="T64" fmla="*/ 2147483646 w 273"/>
              <a:gd name="T65" fmla="*/ 2147483646 h 52"/>
              <a:gd name="T66" fmla="*/ 2147483646 w 273"/>
              <a:gd name="T67" fmla="*/ 2147483646 h 52"/>
              <a:gd name="T68" fmla="*/ 2147483646 w 273"/>
              <a:gd name="T69" fmla="*/ 2147483646 h 52"/>
              <a:gd name="T70" fmla="*/ 2147483646 w 273"/>
              <a:gd name="T71" fmla="*/ 2147483646 h 52"/>
              <a:gd name="T72" fmla="*/ 2147483646 w 273"/>
              <a:gd name="T73" fmla="*/ 2147483646 h 52"/>
              <a:gd name="T74" fmla="*/ 2147483646 w 273"/>
              <a:gd name="T75" fmla="*/ 2147483646 h 52"/>
              <a:gd name="T76" fmla="*/ 2147483646 w 273"/>
              <a:gd name="T77" fmla="*/ 2147483646 h 52"/>
              <a:gd name="T78" fmla="*/ 2147483646 w 273"/>
              <a:gd name="T79" fmla="*/ 2147483646 h 52"/>
              <a:gd name="T80" fmla="*/ 2147483646 w 273"/>
              <a:gd name="T81" fmla="*/ 2147483646 h 52"/>
              <a:gd name="T82" fmla="*/ 2147483646 w 273"/>
              <a:gd name="T83" fmla="*/ 2147483646 h 52"/>
              <a:gd name="T84" fmla="*/ 2147483646 w 273"/>
              <a:gd name="T85" fmla="*/ 2147483646 h 52"/>
              <a:gd name="T86" fmla="*/ 2147483646 w 273"/>
              <a:gd name="T87" fmla="*/ 2147483646 h 52"/>
              <a:gd name="T88" fmla="*/ 2147483646 w 273"/>
              <a:gd name="T89" fmla="*/ 2147483646 h 52"/>
              <a:gd name="T90" fmla="*/ 2147483646 w 273"/>
              <a:gd name="T91" fmla="*/ 2147483646 h 52"/>
              <a:gd name="T92" fmla="*/ 2147483646 w 273"/>
              <a:gd name="T93" fmla="*/ 2147483646 h 52"/>
              <a:gd name="T94" fmla="*/ 2147483646 w 273"/>
              <a:gd name="T95" fmla="*/ 2147483646 h 52"/>
              <a:gd name="T96" fmla="*/ 2147483646 w 273"/>
              <a:gd name="T97" fmla="*/ 2147483646 h 52"/>
              <a:gd name="T98" fmla="*/ 2147483646 w 273"/>
              <a:gd name="T99" fmla="*/ 2147483646 h 52"/>
              <a:gd name="T100" fmla="*/ 2147483646 w 273"/>
              <a:gd name="T101" fmla="*/ 2147483646 h 52"/>
              <a:gd name="T102" fmla="*/ 2147483646 w 273"/>
              <a:gd name="T103" fmla="*/ 2147483646 h 52"/>
              <a:gd name="T104" fmla="*/ 2147483646 w 273"/>
              <a:gd name="T105" fmla="*/ 2147483646 h 52"/>
              <a:gd name="T106" fmla="*/ 2147483646 w 273"/>
              <a:gd name="T107" fmla="*/ 2147483646 h 5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73" h="52">
                <a:moveTo>
                  <a:pt x="117" y="52"/>
                </a:moveTo>
                <a:lnTo>
                  <a:pt x="116" y="52"/>
                </a:lnTo>
                <a:lnTo>
                  <a:pt x="112" y="52"/>
                </a:lnTo>
                <a:lnTo>
                  <a:pt x="111" y="52"/>
                </a:lnTo>
                <a:lnTo>
                  <a:pt x="108" y="52"/>
                </a:lnTo>
                <a:lnTo>
                  <a:pt x="107" y="52"/>
                </a:lnTo>
                <a:lnTo>
                  <a:pt x="104" y="52"/>
                </a:lnTo>
                <a:lnTo>
                  <a:pt x="102" y="52"/>
                </a:lnTo>
                <a:lnTo>
                  <a:pt x="101" y="52"/>
                </a:lnTo>
                <a:lnTo>
                  <a:pt x="100" y="52"/>
                </a:lnTo>
                <a:lnTo>
                  <a:pt x="98" y="52"/>
                </a:lnTo>
                <a:lnTo>
                  <a:pt x="96" y="52"/>
                </a:lnTo>
                <a:lnTo>
                  <a:pt x="95" y="52"/>
                </a:lnTo>
                <a:lnTo>
                  <a:pt x="94" y="52"/>
                </a:lnTo>
                <a:lnTo>
                  <a:pt x="93" y="52"/>
                </a:lnTo>
                <a:lnTo>
                  <a:pt x="89" y="52"/>
                </a:lnTo>
                <a:lnTo>
                  <a:pt x="88" y="52"/>
                </a:lnTo>
                <a:lnTo>
                  <a:pt x="87" y="52"/>
                </a:lnTo>
                <a:lnTo>
                  <a:pt x="86" y="52"/>
                </a:lnTo>
                <a:lnTo>
                  <a:pt x="84" y="52"/>
                </a:lnTo>
                <a:lnTo>
                  <a:pt x="82" y="52"/>
                </a:lnTo>
                <a:lnTo>
                  <a:pt x="81" y="52"/>
                </a:lnTo>
                <a:lnTo>
                  <a:pt x="80" y="52"/>
                </a:lnTo>
                <a:lnTo>
                  <a:pt x="77" y="52"/>
                </a:lnTo>
                <a:lnTo>
                  <a:pt x="75" y="52"/>
                </a:lnTo>
                <a:lnTo>
                  <a:pt x="74" y="52"/>
                </a:lnTo>
                <a:lnTo>
                  <a:pt x="72" y="52"/>
                </a:lnTo>
                <a:lnTo>
                  <a:pt x="71" y="52"/>
                </a:lnTo>
                <a:lnTo>
                  <a:pt x="70" y="52"/>
                </a:lnTo>
                <a:lnTo>
                  <a:pt x="68" y="49"/>
                </a:lnTo>
                <a:lnTo>
                  <a:pt x="66" y="49"/>
                </a:lnTo>
                <a:lnTo>
                  <a:pt x="64" y="49"/>
                </a:lnTo>
                <a:lnTo>
                  <a:pt x="63" y="49"/>
                </a:lnTo>
                <a:lnTo>
                  <a:pt x="60" y="49"/>
                </a:lnTo>
                <a:lnTo>
                  <a:pt x="59" y="49"/>
                </a:lnTo>
                <a:lnTo>
                  <a:pt x="58" y="49"/>
                </a:lnTo>
                <a:lnTo>
                  <a:pt x="57" y="49"/>
                </a:lnTo>
                <a:lnTo>
                  <a:pt x="53" y="49"/>
                </a:lnTo>
                <a:lnTo>
                  <a:pt x="51" y="48"/>
                </a:lnTo>
                <a:lnTo>
                  <a:pt x="50" y="48"/>
                </a:lnTo>
                <a:lnTo>
                  <a:pt x="48" y="48"/>
                </a:lnTo>
                <a:lnTo>
                  <a:pt x="47" y="48"/>
                </a:lnTo>
                <a:lnTo>
                  <a:pt x="45" y="48"/>
                </a:lnTo>
                <a:lnTo>
                  <a:pt x="42" y="47"/>
                </a:lnTo>
                <a:lnTo>
                  <a:pt x="41" y="47"/>
                </a:lnTo>
                <a:lnTo>
                  <a:pt x="37" y="47"/>
                </a:lnTo>
                <a:lnTo>
                  <a:pt x="36" y="47"/>
                </a:lnTo>
                <a:lnTo>
                  <a:pt x="34" y="46"/>
                </a:lnTo>
                <a:lnTo>
                  <a:pt x="33" y="46"/>
                </a:lnTo>
                <a:lnTo>
                  <a:pt x="30" y="46"/>
                </a:lnTo>
                <a:lnTo>
                  <a:pt x="29" y="46"/>
                </a:lnTo>
                <a:lnTo>
                  <a:pt x="28" y="45"/>
                </a:lnTo>
                <a:lnTo>
                  <a:pt x="23" y="45"/>
                </a:lnTo>
                <a:lnTo>
                  <a:pt x="22" y="43"/>
                </a:lnTo>
                <a:lnTo>
                  <a:pt x="21" y="43"/>
                </a:lnTo>
                <a:lnTo>
                  <a:pt x="19" y="43"/>
                </a:lnTo>
                <a:lnTo>
                  <a:pt x="18" y="42"/>
                </a:lnTo>
                <a:lnTo>
                  <a:pt x="16" y="42"/>
                </a:lnTo>
                <a:lnTo>
                  <a:pt x="15" y="40"/>
                </a:lnTo>
                <a:lnTo>
                  <a:pt x="13" y="40"/>
                </a:lnTo>
                <a:lnTo>
                  <a:pt x="12" y="38"/>
                </a:lnTo>
                <a:lnTo>
                  <a:pt x="10" y="38"/>
                </a:lnTo>
                <a:lnTo>
                  <a:pt x="10" y="36"/>
                </a:lnTo>
                <a:lnTo>
                  <a:pt x="7" y="36"/>
                </a:lnTo>
                <a:lnTo>
                  <a:pt x="7" y="35"/>
                </a:lnTo>
                <a:lnTo>
                  <a:pt x="6" y="35"/>
                </a:lnTo>
                <a:lnTo>
                  <a:pt x="5" y="34"/>
                </a:lnTo>
                <a:lnTo>
                  <a:pt x="4" y="33"/>
                </a:lnTo>
                <a:lnTo>
                  <a:pt x="4" y="32"/>
                </a:lnTo>
                <a:lnTo>
                  <a:pt x="1" y="32"/>
                </a:lnTo>
                <a:lnTo>
                  <a:pt x="1" y="30"/>
                </a:lnTo>
                <a:lnTo>
                  <a:pt x="1" y="29"/>
                </a:lnTo>
                <a:lnTo>
                  <a:pt x="0" y="27"/>
                </a:lnTo>
                <a:lnTo>
                  <a:pt x="0" y="26"/>
                </a:lnTo>
                <a:lnTo>
                  <a:pt x="0" y="24"/>
                </a:lnTo>
                <a:lnTo>
                  <a:pt x="0" y="23"/>
                </a:lnTo>
                <a:lnTo>
                  <a:pt x="0" y="21"/>
                </a:lnTo>
                <a:lnTo>
                  <a:pt x="1" y="22"/>
                </a:lnTo>
                <a:lnTo>
                  <a:pt x="1" y="23"/>
                </a:lnTo>
                <a:lnTo>
                  <a:pt x="4" y="23"/>
                </a:lnTo>
                <a:lnTo>
                  <a:pt x="4" y="24"/>
                </a:lnTo>
                <a:lnTo>
                  <a:pt x="5" y="24"/>
                </a:lnTo>
                <a:lnTo>
                  <a:pt x="6" y="26"/>
                </a:lnTo>
                <a:lnTo>
                  <a:pt x="7" y="27"/>
                </a:lnTo>
                <a:lnTo>
                  <a:pt x="10" y="29"/>
                </a:lnTo>
                <a:lnTo>
                  <a:pt x="12" y="29"/>
                </a:lnTo>
                <a:lnTo>
                  <a:pt x="13" y="29"/>
                </a:lnTo>
                <a:lnTo>
                  <a:pt x="15" y="30"/>
                </a:lnTo>
                <a:lnTo>
                  <a:pt x="16" y="32"/>
                </a:lnTo>
                <a:lnTo>
                  <a:pt x="18" y="32"/>
                </a:lnTo>
                <a:lnTo>
                  <a:pt x="19" y="32"/>
                </a:lnTo>
                <a:lnTo>
                  <a:pt x="21" y="33"/>
                </a:lnTo>
                <a:lnTo>
                  <a:pt x="23" y="33"/>
                </a:lnTo>
                <a:lnTo>
                  <a:pt x="27" y="34"/>
                </a:lnTo>
                <a:lnTo>
                  <a:pt x="28" y="34"/>
                </a:lnTo>
                <a:lnTo>
                  <a:pt x="29" y="34"/>
                </a:lnTo>
                <a:lnTo>
                  <a:pt x="30" y="35"/>
                </a:lnTo>
                <a:lnTo>
                  <a:pt x="34" y="35"/>
                </a:lnTo>
                <a:lnTo>
                  <a:pt x="35" y="35"/>
                </a:lnTo>
                <a:lnTo>
                  <a:pt x="36" y="35"/>
                </a:lnTo>
                <a:lnTo>
                  <a:pt x="37" y="36"/>
                </a:lnTo>
                <a:lnTo>
                  <a:pt x="42" y="36"/>
                </a:lnTo>
                <a:lnTo>
                  <a:pt x="43" y="36"/>
                </a:lnTo>
                <a:lnTo>
                  <a:pt x="45" y="36"/>
                </a:lnTo>
                <a:lnTo>
                  <a:pt x="47" y="38"/>
                </a:lnTo>
                <a:lnTo>
                  <a:pt x="48" y="38"/>
                </a:lnTo>
                <a:lnTo>
                  <a:pt x="50" y="38"/>
                </a:lnTo>
                <a:lnTo>
                  <a:pt x="53" y="38"/>
                </a:lnTo>
                <a:lnTo>
                  <a:pt x="56" y="38"/>
                </a:lnTo>
                <a:lnTo>
                  <a:pt x="57" y="38"/>
                </a:lnTo>
                <a:lnTo>
                  <a:pt x="58" y="40"/>
                </a:lnTo>
                <a:lnTo>
                  <a:pt x="59" y="40"/>
                </a:lnTo>
                <a:lnTo>
                  <a:pt x="60" y="40"/>
                </a:lnTo>
                <a:lnTo>
                  <a:pt x="63" y="40"/>
                </a:lnTo>
                <a:lnTo>
                  <a:pt x="64" y="40"/>
                </a:lnTo>
                <a:lnTo>
                  <a:pt x="66" y="40"/>
                </a:lnTo>
                <a:lnTo>
                  <a:pt x="68" y="40"/>
                </a:lnTo>
                <a:lnTo>
                  <a:pt x="70" y="40"/>
                </a:lnTo>
                <a:lnTo>
                  <a:pt x="71" y="40"/>
                </a:lnTo>
                <a:lnTo>
                  <a:pt x="72" y="40"/>
                </a:lnTo>
                <a:lnTo>
                  <a:pt x="74" y="40"/>
                </a:lnTo>
                <a:lnTo>
                  <a:pt x="75" y="40"/>
                </a:lnTo>
                <a:lnTo>
                  <a:pt x="77" y="40"/>
                </a:lnTo>
                <a:lnTo>
                  <a:pt x="80" y="40"/>
                </a:lnTo>
                <a:lnTo>
                  <a:pt x="81" y="40"/>
                </a:lnTo>
                <a:lnTo>
                  <a:pt x="82" y="40"/>
                </a:lnTo>
                <a:lnTo>
                  <a:pt x="84" y="40"/>
                </a:lnTo>
                <a:lnTo>
                  <a:pt x="86" y="40"/>
                </a:lnTo>
                <a:lnTo>
                  <a:pt x="87" y="40"/>
                </a:lnTo>
                <a:lnTo>
                  <a:pt x="88" y="40"/>
                </a:lnTo>
                <a:lnTo>
                  <a:pt x="89" y="40"/>
                </a:lnTo>
                <a:lnTo>
                  <a:pt x="93" y="40"/>
                </a:lnTo>
                <a:lnTo>
                  <a:pt x="94" y="40"/>
                </a:lnTo>
                <a:lnTo>
                  <a:pt x="95" y="40"/>
                </a:lnTo>
                <a:lnTo>
                  <a:pt x="96" y="40"/>
                </a:lnTo>
                <a:lnTo>
                  <a:pt x="98" y="40"/>
                </a:lnTo>
                <a:lnTo>
                  <a:pt x="100" y="40"/>
                </a:lnTo>
                <a:lnTo>
                  <a:pt x="101" y="40"/>
                </a:lnTo>
                <a:lnTo>
                  <a:pt x="102" y="40"/>
                </a:lnTo>
                <a:lnTo>
                  <a:pt x="104" y="40"/>
                </a:lnTo>
                <a:lnTo>
                  <a:pt x="107" y="40"/>
                </a:lnTo>
                <a:lnTo>
                  <a:pt x="110" y="40"/>
                </a:lnTo>
                <a:lnTo>
                  <a:pt x="111" y="40"/>
                </a:lnTo>
                <a:lnTo>
                  <a:pt x="114" y="40"/>
                </a:lnTo>
                <a:lnTo>
                  <a:pt x="116" y="40"/>
                </a:lnTo>
                <a:lnTo>
                  <a:pt x="118" y="40"/>
                </a:lnTo>
                <a:lnTo>
                  <a:pt x="123" y="40"/>
                </a:lnTo>
                <a:lnTo>
                  <a:pt x="124" y="40"/>
                </a:lnTo>
                <a:lnTo>
                  <a:pt x="126" y="40"/>
                </a:lnTo>
                <a:lnTo>
                  <a:pt x="129" y="40"/>
                </a:lnTo>
                <a:lnTo>
                  <a:pt x="130" y="40"/>
                </a:lnTo>
                <a:lnTo>
                  <a:pt x="134" y="40"/>
                </a:lnTo>
                <a:lnTo>
                  <a:pt x="135" y="40"/>
                </a:lnTo>
                <a:lnTo>
                  <a:pt x="137" y="40"/>
                </a:lnTo>
                <a:lnTo>
                  <a:pt x="138" y="40"/>
                </a:lnTo>
                <a:lnTo>
                  <a:pt x="140" y="40"/>
                </a:lnTo>
                <a:lnTo>
                  <a:pt x="141" y="40"/>
                </a:lnTo>
                <a:lnTo>
                  <a:pt x="143" y="40"/>
                </a:lnTo>
                <a:lnTo>
                  <a:pt x="144" y="40"/>
                </a:lnTo>
                <a:lnTo>
                  <a:pt x="147" y="40"/>
                </a:lnTo>
                <a:lnTo>
                  <a:pt x="148" y="40"/>
                </a:lnTo>
                <a:lnTo>
                  <a:pt x="149" y="40"/>
                </a:lnTo>
                <a:lnTo>
                  <a:pt x="152" y="40"/>
                </a:lnTo>
                <a:lnTo>
                  <a:pt x="153" y="38"/>
                </a:lnTo>
                <a:lnTo>
                  <a:pt x="154" y="38"/>
                </a:lnTo>
                <a:lnTo>
                  <a:pt x="155" y="38"/>
                </a:lnTo>
                <a:lnTo>
                  <a:pt x="158" y="38"/>
                </a:lnTo>
                <a:lnTo>
                  <a:pt x="160" y="38"/>
                </a:lnTo>
                <a:lnTo>
                  <a:pt x="161" y="38"/>
                </a:lnTo>
                <a:lnTo>
                  <a:pt x="163" y="38"/>
                </a:lnTo>
                <a:lnTo>
                  <a:pt x="166" y="38"/>
                </a:lnTo>
                <a:lnTo>
                  <a:pt x="167" y="36"/>
                </a:lnTo>
                <a:lnTo>
                  <a:pt x="169" y="36"/>
                </a:lnTo>
                <a:lnTo>
                  <a:pt x="170" y="36"/>
                </a:lnTo>
                <a:lnTo>
                  <a:pt x="171" y="36"/>
                </a:lnTo>
                <a:lnTo>
                  <a:pt x="176" y="36"/>
                </a:lnTo>
                <a:lnTo>
                  <a:pt x="177" y="35"/>
                </a:lnTo>
                <a:lnTo>
                  <a:pt x="181" y="35"/>
                </a:lnTo>
                <a:lnTo>
                  <a:pt x="184" y="35"/>
                </a:lnTo>
                <a:lnTo>
                  <a:pt x="189" y="34"/>
                </a:lnTo>
                <a:lnTo>
                  <a:pt x="193" y="34"/>
                </a:lnTo>
                <a:lnTo>
                  <a:pt x="197" y="33"/>
                </a:lnTo>
                <a:lnTo>
                  <a:pt x="205" y="33"/>
                </a:lnTo>
                <a:lnTo>
                  <a:pt x="208" y="32"/>
                </a:lnTo>
                <a:lnTo>
                  <a:pt x="214" y="30"/>
                </a:lnTo>
                <a:lnTo>
                  <a:pt x="219" y="30"/>
                </a:lnTo>
                <a:lnTo>
                  <a:pt x="223" y="29"/>
                </a:lnTo>
                <a:lnTo>
                  <a:pt x="229" y="27"/>
                </a:lnTo>
                <a:lnTo>
                  <a:pt x="232" y="27"/>
                </a:lnTo>
                <a:lnTo>
                  <a:pt x="235" y="26"/>
                </a:lnTo>
                <a:lnTo>
                  <a:pt x="237" y="26"/>
                </a:lnTo>
                <a:lnTo>
                  <a:pt x="242" y="24"/>
                </a:lnTo>
                <a:lnTo>
                  <a:pt x="243" y="24"/>
                </a:lnTo>
                <a:lnTo>
                  <a:pt x="245" y="23"/>
                </a:lnTo>
                <a:lnTo>
                  <a:pt x="248" y="23"/>
                </a:lnTo>
                <a:lnTo>
                  <a:pt x="249" y="23"/>
                </a:lnTo>
                <a:lnTo>
                  <a:pt x="250" y="22"/>
                </a:lnTo>
                <a:lnTo>
                  <a:pt x="251" y="22"/>
                </a:lnTo>
                <a:lnTo>
                  <a:pt x="255" y="21"/>
                </a:lnTo>
                <a:lnTo>
                  <a:pt x="256" y="21"/>
                </a:lnTo>
                <a:lnTo>
                  <a:pt x="257" y="20"/>
                </a:lnTo>
                <a:lnTo>
                  <a:pt x="259" y="20"/>
                </a:lnTo>
                <a:lnTo>
                  <a:pt x="260" y="20"/>
                </a:lnTo>
                <a:lnTo>
                  <a:pt x="262" y="18"/>
                </a:lnTo>
                <a:lnTo>
                  <a:pt x="262" y="16"/>
                </a:lnTo>
                <a:lnTo>
                  <a:pt x="263" y="16"/>
                </a:lnTo>
                <a:lnTo>
                  <a:pt x="265" y="14"/>
                </a:lnTo>
                <a:lnTo>
                  <a:pt x="267" y="13"/>
                </a:lnTo>
                <a:lnTo>
                  <a:pt x="267" y="12"/>
                </a:lnTo>
                <a:lnTo>
                  <a:pt x="268" y="12"/>
                </a:lnTo>
                <a:lnTo>
                  <a:pt x="268" y="10"/>
                </a:lnTo>
                <a:lnTo>
                  <a:pt x="271" y="9"/>
                </a:lnTo>
                <a:lnTo>
                  <a:pt x="272" y="8"/>
                </a:lnTo>
                <a:lnTo>
                  <a:pt x="272" y="7"/>
                </a:lnTo>
                <a:lnTo>
                  <a:pt x="272" y="4"/>
                </a:lnTo>
                <a:lnTo>
                  <a:pt x="273" y="3"/>
                </a:lnTo>
                <a:lnTo>
                  <a:pt x="273" y="2"/>
                </a:lnTo>
                <a:lnTo>
                  <a:pt x="273" y="1"/>
                </a:lnTo>
                <a:lnTo>
                  <a:pt x="273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19" name="Freeform 1379"/>
          <p:cNvSpPr>
            <a:spLocks/>
          </p:cNvSpPr>
          <p:nvPr/>
        </p:nvSpPr>
        <p:spPr bwMode="auto">
          <a:xfrm>
            <a:off x="3927475" y="4975225"/>
            <a:ext cx="52388" cy="17463"/>
          </a:xfrm>
          <a:custGeom>
            <a:avLst/>
            <a:gdLst>
              <a:gd name="T0" fmla="*/ 2147483646 w 97"/>
              <a:gd name="T1" fmla="*/ 2147483646 h 32"/>
              <a:gd name="T2" fmla="*/ 0 w 97"/>
              <a:gd name="T3" fmla="*/ 2147483646 h 32"/>
              <a:gd name="T4" fmla="*/ 2147483646 w 97"/>
              <a:gd name="T5" fmla="*/ 2147483646 h 32"/>
              <a:gd name="T6" fmla="*/ 2147483646 w 97"/>
              <a:gd name="T7" fmla="*/ 2147483646 h 32"/>
              <a:gd name="T8" fmla="*/ 2147483646 w 97"/>
              <a:gd name="T9" fmla="*/ 2147483646 h 32"/>
              <a:gd name="T10" fmla="*/ 2147483646 w 97"/>
              <a:gd name="T11" fmla="*/ 2147483646 h 32"/>
              <a:gd name="T12" fmla="*/ 2147483646 w 97"/>
              <a:gd name="T13" fmla="*/ 2147483646 h 32"/>
              <a:gd name="T14" fmla="*/ 2147483646 w 97"/>
              <a:gd name="T15" fmla="*/ 2147483646 h 32"/>
              <a:gd name="T16" fmla="*/ 2147483646 w 97"/>
              <a:gd name="T17" fmla="*/ 2147483646 h 32"/>
              <a:gd name="T18" fmla="*/ 2147483646 w 97"/>
              <a:gd name="T19" fmla="*/ 2147483646 h 32"/>
              <a:gd name="T20" fmla="*/ 2147483646 w 97"/>
              <a:gd name="T21" fmla="*/ 2147483646 h 32"/>
              <a:gd name="T22" fmla="*/ 2147483646 w 97"/>
              <a:gd name="T23" fmla="*/ 0 h 32"/>
              <a:gd name="T24" fmla="*/ 2147483646 w 97"/>
              <a:gd name="T25" fmla="*/ 0 h 32"/>
              <a:gd name="T26" fmla="*/ 2147483646 w 97"/>
              <a:gd name="T27" fmla="*/ 0 h 32"/>
              <a:gd name="T28" fmla="*/ 2147483646 w 97"/>
              <a:gd name="T29" fmla="*/ 0 h 32"/>
              <a:gd name="T30" fmla="*/ 2147483646 w 97"/>
              <a:gd name="T31" fmla="*/ 0 h 32"/>
              <a:gd name="T32" fmla="*/ 2147483646 w 97"/>
              <a:gd name="T33" fmla="*/ 0 h 32"/>
              <a:gd name="T34" fmla="*/ 2147483646 w 97"/>
              <a:gd name="T35" fmla="*/ 2147483646 h 32"/>
              <a:gd name="T36" fmla="*/ 2147483646 w 97"/>
              <a:gd name="T37" fmla="*/ 2147483646 h 32"/>
              <a:gd name="T38" fmla="*/ 2147483646 w 97"/>
              <a:gd name="T39" fmla="*/ 2147483646 h 32"/>
              <a:gd name="T40" fmla="*/ 2147483646 w 97"/>
              <a:gd name="T41" fmla="*/ 2147483646 h 32"/>
              <a:gd name="T42" fmla="*/ 2147483646 w 97"/>
              <a:gd name="T43" fmla="*/ 2147483646 h 32"/>
              <a:gd name="T44" fmla="*/ 2147483646 w 97"/>
              <a:gd name="T45" fmla="*/ 2147483646 h 32"/>
              <a:gd name="T46" fmla="*/ 2147483646 w 97"/>
              <a:gd name="T47" fmla="*/ 2147483646 h 32"/>
              <a:gd name="T48" fmla="*/ 2147483646 w 97"/>
              <a:gd name="T49" fmla="*/ 2147483646 h 32"/>
              <a:gd name="T50" fmla="*/ 2147483646 w 97"/>
              <a:gd name="T51" fmla="*/ 2147483646 h 32"/>
              <a:gd name="T52" fmla="*/ 2147483646 w 97"/>
              <a:gd name="T53" fmla="*/ 2147483646 h 32"/>
              <a:gd name="T54" fmla="*/ 2147483646 w 97"/>
              <a:gd name="T55" fmla="*/ 2147483646 h 32"/>
              <a:gd name="T56" fmla="*/ 2147483646 w 97"/>
              <a:gd name="T57" fmla="*/ 2147483646 h 32"/>
              <a:gd name="T58" fmla="*/ 2147483646 w 97"/>
              <a:gd name="T59" fmla="*/ 2147483646 h 32"/>
              <a:gd name="T60" fmla="*/ 2147483646 w 97"/>
              <a:gd name="T61" fmla="*/ 2147483646 h 32"/>
              <a:gd name="T62" fmla="*/ 2147483646 w 97"/>
              <a:gd name="T63" fmla="*/ 2147483646 h 32"/>
              <a:gd name="T64" fmla="*/ 2147483646 w 97"/>
              <a:gd name="T65" fmla="*/ 2147483646 h 32"/>
              <a:gd name="T66" fmla="*/ 2147483646 w 97"/>
              <a:gd name="T67" fmla="*/ 2147483646 h 32"/>
              <a:gd name="T68" fmla="*/ 2147483646 w 97"/>
              <a:gd name="T69" fmla="*/ 2147483646 h 32"/>
              <a:gd name="T70" fmla="*/ 2147483646 w 97"/>
              <a:gd name="T71" fmla="*/ 2147483646 h 32"/>
              <a:gd name="T72" fmla="*/ 2147483646 w 97"/>
              <a:gd name="T73" fmla="*/ 2147483646 h 32"/>
              <a:gd name="T74" fmla="*/ 2147483646 w 97"/>
              <a:gd name="T75" fmla="*/ 2147483646 h 32"/>
              <a:gd name="T76" fmla="*/ 2147483646 w 97"/>
              <a:gd name="T77" fmla="*/ 2147483646 h 32"/>
              <a:gd name="T78" fmla="*/ 2147483646 w 97"/>
              <a:gd name="T79" fmla="*/ 2147483646 h 32"/>
              <a:gd name="T80" fmla="*/ 2147483646 w 97"/>
              <a:gd name="T81" fmla="*/ 2147483646 h 32"/>
              <a:gd name="T82" fmla="*/ 2147483646 w 97"/>
              <a:gd name="T83" fmla="*/ 2147483646 h 32"/>
              <a:gd name="T84" fmla="*/ 2147483646 w 97"/>
              <a:gd name="T85" fmla="*/ 2147483646 h 32"/>
              <a:gd name="T86" fmla="*/ 2147483646 w 97"/>
              <a:gd name="T87" fmla="*/ 2147483646 h 32"/>
              <a:gd name="T88" fmla="*/ 2147483646 w 97"/>
              <a:gd name="T89" fmla="*/ 2147483646 h 3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7" h="32">
                <a:moveTo>
                  <a:pt x="1" y="5"/>
                </a:moveTo>
                <a:lnTo>
                  <a:pt x="0" y="7"/>
                </a:lnTo>
                <a:lnTo>
                  <a:pt x="1" y="5"/>
                </a:lnTo>
                <a:lnTo>
                  <a:pt x="6" y="5"/>
                </a:lnTo>
                <a:lnTo>
                  <a:pt x="8" y="4"/>
                </a:lnTo>
                <a:lnTo>
                  <a:pt x="10" y="2"/>
                </a:lnTo>
                <a:lnTo>
                  <a:pt x="13" y="2"/>
                </a:lnTo>
                <a:lnTo>
                  <a:pt x="16" y="1"/>
                </a:lnTo>
                <a:lnTo>
                  <a:pt x="20" y="1"/>
                </a:lnTo>
                <a:lnTo>
                  <a:pt x="22" y="1"/>
                </a:lnTo>
                <a:lnTo>
                  <a:pt x="26" y="1"/>
                </a:lnTo>
                <a:lnTo>
                  <a:pt x="30" y="0"/>
                </a:lnTo>
                <a:lnTo>
                  <a:pt x="33" y="0"/>
                </a:lnTo>
                <a:lnTo>
                  <a:pt x="36" y="0"/>
                </a:lnTo>
                <a:lnTo>
                  <a:pt x="37" y="0"/>
                </a:lnTo>
                <a:lnTo>
                  <a:pt x="40" y="0"/>
                </a:lnTo>
                <a:lnTo>
                  <a:pt x="44" y="0"/>
                </a:lnTo>
                <a:lnTo>
                  <a:pt x="48" y="1"/>
                </a:lnTo>
                <a:lnTo>
                  <a:pt x="50" y="1"/>
                </a:lnTo>
                <a:lnTo>
                  <a:pt x="52" y="1"/>
                </a:lnTo>
                <a:lnTo>
                  <a:pt x="57" y="1"/>
                </a:lnTo>
                <a:lnTo>
                  <a:pt x="60" y="2"/>
                </a:lnTo>
                <a:lnTo>
                  <a:pt x="63" y="2"/>
                </a:lnTo>
                <a:lnTo>
                  <a:pt x="66" y="4"/>
                </a:lnTo>
                <a:lnTo>
                  <a:pt x="70" y="5"/>
                </a:lnTo>
                <a:lnTo>
                  <a:pt x="73" y="5"/>
                </a:lnTo>
                <a:lnTo>
                  <a:pt x="75" y="7"/>
                </a:lnTo>
                <a:lnTo>
                  <a:pt x="78" y="8"/>
                </a:lnTo>
                <a:lnTo>
                  <a:pt x="80" y="10"/>
                </a:lnTo>
                <a:lnTo>
                  <a:pt x="85" y="11"/>
                </a:lnTo>
                <a:lnTo>
                  <a:pt x="86" y="11"/>
                </a:lnTo>
                <a:lnTo>
                  <a:pt x="87" y="13"/>
                </a:lnTo>
                <a:lnTo>
                  <a:pt x="89" y="14"/>
                </a:lnTo>
                <a:lnTo>
                  <a:pt x="90" y="16"/>
                </a:lnTo>
                <a:lnTo>
                  <a:pt x="92" y="17"/>
                </a:lnTo>
                <a:lnTo>
                  <a:pt x="93" y="18"/>
                </a:lnTo>
                <a:lnTo>
                  <a:pt x="95" y="20"/>
                </a:lnTo>
                <a:lnTo>
                  <a:pt x="95" y="21"/>
                </a:lnTo>
                <a:lnTo>
                  <a:pt x="97" y="22"/>
                </a:lnTo>
                <a:lnTo>
                  <a:pt x="97" y="23"/>
                </a:lnTo>
                <a:lnTo>
                  <a:pt x="97" y="25"/>
                </a:lnTo>
                <a:lnTo>
                  <a:pt x="97" y="28"/>
                </a:lnTo>
                <a:lnTo>
                  <a:pt x="97" y="29"/>
                </a:lnTo>
                <a:lnTo>
                  <a:pt x="95" y="30"/>
                </a:lnTo>
                <a:lnTo>
                  <a:pt x="95" y="3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20" name="Freeform 1380"/>
          <p:cNvSpPr>
            <a:spLocks/>
          </p:cNvSpPr>
          <p:nvPr/>
        </p:nvSpPr>
        <p:spPr bwMode="auto">
          <a:xfrm>
            <a:off x="3759200" y="4938713"/>
            <a:ext cx="1588" cy="3175"/>
          </a:xfrm>
          <a:custGeom>
            <a:avLst/>
            <a:gdLst>
              <a:gd name="T0" fmla="*/ 2147483646 w 1"/>
              <a:gd name="T1" fmla="*/ 2147483646 h 8"/>
              <a:gd name="T2" fmla="*/ 0 w 1"/>
              <a:gd name="T3" fmla="*/ 2147483646 h 8"/>
              <a:gd name="T4" fmla="*/ 0 w 1"/>
              <a:gd name="T5" fmla="*/ 0 h 8"/>
              <a:gd name="T6" fmla="*/ 0 w 1"/>
              <a:gd name="T7" fmla="*/ 2147483646 h 8"/>
              <a:gd name="T8" fmla="*/ 0 w 1"/>
              <a:gd name="T9" fmla="*/ 2147483646 h 8"/>
              <a:gd name="T10" fmla="*/ 2147483646 w 1"/>
              <a:gd name="T11" fmla="*/ 2147483646 h 8"/>
              <a:gd name="T12" fmla="*/ 2147483646 w 1"/>
              <a:gd name="T13" fmla="*/ 2147483646 h 8"/>
              <a:gd name="T14" fmla="*/ 2147483646 w 1"/>
              <a:gd name="T15" fmla="*/ 2147483646 h 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" h="8">
                <a:moveTo>
                  <a:pt x="1" y="8"/>
                </a:moveTo>
                <a:lnTo>
                  <a:pt x="0" y="5"/>
                </a:lnTo>
                <a:lnTo>
                  <a:pt x="0" y="0"/>
                </a:lnTo>
                <a:lnTo>
                  <a:pt x="0" y="1"/>
                </a:lnTo>
                <a:lnTo>
                  <a:pt x="0" y="3"/>
                </a:lnTo>
                <a:lnTo>
                  <a:pt x="1" y="5"/>
                </a:lnTo>
                <a:lnTo>
                  <a:pt x="1" y="7"/>
                </a:lnTo>
                <a:lnTo>
                  <a:pt x="1" y="8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21" name="Freeform 1381"/>
          <p:cNvSpPr>
            <a:spLocks/>
          </p:cNvSpPr>
          <p:nvPr/>
        </p:nvSpPr>
        <p:spPr bwMode="auto">
          <a:xfrm>
            <a:off x="4741863" y="5684838"/>
            <a:ext cx="33337" cy="17462"/>
          </a:xfrm>
          <a:custGeom>
            <a:avLst/>
            <a:gdLst>
              <a:gd name="T0" fmla="*/ 0 w 63"/>
              <a:gd name="T1" fmla="*/ 2147483646 h 32"/>
              <a:gd name="T2" fmla="*/ 2147483646 w 63"/>
              <a:gd name="T3" fmla="*/ 2147483646 h 32"/>
              <a:gd name="T4" fmla="*/ 2147483646 w 63"/>
              <a:gd name="T5" fmla="*/ 2147483646 h 32"/>
              <a:gd name="T6" fmla="*/ 2147483646 w 63"/>
              <a:gd name="T7" fmla="*/ 0 h 32"/>
              <a:gd name="T8" fmla="*/ 2147483646 w 63"/>
              <a:gd name="T9" fmla="*/ 2147483646 h 32"/>
              <a:gd name="T10" fmla="*/ 2147483646 w 63"/>
              <a:gd name="T11" fmla="*/ 2147483646 h 32"/>
              <a:gd name="T12" fmla="*/ 2147483646 w 63"/>
              <a:gd name="T13" fmla="*/ 2147483646 h 32"/>
              <a:gd name="T14" fmla="*/ 2147483646 w 63"/>
              <a:gd name="T15" fmla="*/ 2147483646 h 3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63" h="32">
                <a:moveTo>
                  <a:pt x="0" y="14"/>
                </a:moveTo>
                <a:lnTo>
                  <a:pt x="11" y="9"/>
                </a:lnTo>
                <a:lnTo>
                  <a:pt x="18" y="9"/>
                </a:lnTo>
                <a:lnTo>
                  <a:pt x="45" y="0"/>
                </a:lnTo>
                <a:lnTo>
                  <a:pt x="63" y="3"/>
                </a:lnTo>
                <a:lnTo>
                  <a:pt x="63" y="9"/>
                </a:lnTo>
                <a:lnTo>
                  <a:pt x="50" y="18"/>
                </a:lnTo>
                <a:lnTo>
                  <a:pt x="50" y="3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22" name="Line 1382"/>
          <p:cNvSpPr>
            <a:spLocks noChangeShapeType="1"/>
          </p:cNvSpPr>
          <p:nvPr/>
        </p:nvSpPr>
        <p:spPr bwMode="auto">
          <a:xfrm flipH="1" flipV="1">
            <a:off x="4751388" y="5689600"/>
            <a:ext cx="17462" cy="47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23" name="Line 1383"/>
          <p:cNvSpPr>
            <a:spLocks noChangeShapeType="1"/>
          </p:cNvSpPr>
          <p:nvPr/>
        </p:nvSpPr>
        <p:spPr bwMode="auto">
          <a:xfrm flipH="1">
            <a:off x="4748213" y="5699125"/>
            <a:ext cx="3175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24" name="Freeform 1384"/>
          <p:cNvSpPr>
            <a:spLocks/>
          </p:cNvSpPr>
          <p:nvPr/>
        </p:nvSpPr>
        <p:spPr bwMode="auto">
          <a:xfrm>
            <a:off x="4822825" y="5583238"/>
            <a:ext cx="169863" cy="115887"/>
          </a:xfrm>
          <a:custGeom>
            <a:avLst/>
            <a:gdLst>
              <a:gd name="T0" fmla="*/ 2147483646 w 321"/>
              <a:gd name="T1" fmla="*/ 2147483646 h 219"/>
              <a:gd name="T2" fmla="*/ 2147483646 w 321"/>
              <a:gd name="T3" fmla="*/ 2147483646 h 219"/>
              <a:gd name="T4" fmla="*/ 2147483646 w 321"/>
              <a:gd name="T5" fmla="*/ 2147483646 h 219"/>
              <a:gd name="T6" fmla="*/ 2147483646 w 321"/>
              <a:gd name="T7" fmla="*/ 2147483646 h 219"/>
              <a:gd name="T8" fmla="*/ 2147483646 w 321"/>
              <a:gd name="T9" fmla="*/ 2147483646 h 219"/>
              <a:gd name="T10" fmla="*/ 2147483646 w 321"/>
              <a:gd name="T11" fmla="*/ 2147483646 h 219"/>
              <a:gd name="T12" fmla="*/ 2147483646 w 321"/>
              <a:gd name="T13" fmla="*/ 2147483646 h 219"/>
              <a:gd name="T14" fmla="*/ 0 w 321"/>
              <a:gd name="T15" fmla="*/ 2147483646 h 219"/>
              <a:gd name="T16" fmla="*/ 0 w 321"/>
              <a:gd name="T17" fmla="*/ 2147483646 h 219"/>
              <a:gd name="T18" fmla="*/ 0 w 321"/>
              <a:gd name="T19" fmla="*/ 2147483646 h 219"/>
              <a:gd name="T20" fmla="*/ 2147483646 w 321"/>
              <a:gd name="T21" fmla="*/ 2147483646 h 219"/>
              <a:gd name="T22" fmla="*/ 2147483646 w 321"/>
              <a:gd name="T23" fmla="*/ 2147483646 h 219"/>
              <a:gd name="T24" fmla="*/ 2147483646 w 321"/>
              <a:gd name="T25" fmla="*/ 2147483646 h 219"/>
              <a:gd name="T26" fmla="*/ 2147483646 w 321"/>
              <a:gd name="T27" fmla="*/ 2147483646 h 219"/>
              <a:gd name="T28" fmla="*/ 2147483646 w 321"/>
              <a:gd name="T29" fmla="*/ 2147483646 h 219"/>
              <a:gd name="T30" fmla="*/ 2147483646 w 321"/>
              <a:gd name="T31" fmla="*/ 2147483646 h 219"/>
              <a:gd name="T32" fmla="*/ 2147483646 w 321"/>
              <a:gd name="T33" fmla="*/ 2147483646 h 219"/>
              <a:gd name="T34" fmla="*/ 2147483646 w 321"/>
              <a:gd name="T35" fmla="*/ 2147483646 h 219"/>
              <a:gd name="T36" fmla="*/ 2147483646 w 321"/>
              <a:gd name="T37" fmla="*/ 2147483646 h 219"/>
              <a:gd name="T38" fmla="*/ 2147483646 w 321"/>
              <a:gd name="T39" fmla="*/ 2147483646 h 219"/>
              <a:gd name="T40" fmla="*/ 2147483646 w 321"/>
              <a:gd name="T41" fmla="*/ 2147483646 h 219"/>
              <a:gd name="T42" fmla="*/ 2147483646 w 321"/>
              <a:gd name="T43" fmla="*/ 2147483646 h 219"/>
              <a:gd name="T44" fmla="*/ 2147483646 w 321"/>
              <a:gd name="T45" fmla="*/ 0 h 219"/>
              <a:gd name="T46" fmla="*/ 2147483646 w 321"/>
              <a:gd name="T47" fmla="*/ 2147483646 h 219"/>
              <a:gd name="T48" fmla="*/ 2147483646 w 321"/>
              <a:gd name="T49" fmla="*/ 2147483646 h 21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21" h="219">
                <a:moveTo>
                  <a:pt x="15" y="219"/>
                </a:moveTo>
                <a:lnTo>
                  <a:pt x="63" y="196"/>
                </a:lnTo>
                <a:lnTo>
                  <a:pt x="63" y="193"/>
                </a:lnTo>
                <a:lnTo>
                  <a:pt x="61" y="174"/>
                </a:lnTo>
                <a:lnTo>
                  <a:pt x="53" y="159"/>
                </a:lnTo>
                <a:lnTo>
                  <a:pt x="38" y="142"/>
                </a:lnTo>
                <a:lnTo>
                  <a:pt x="21" y="134"/>
                </a:lnTo>
                <a:lnTo>
                  <a:pt x="0" y="126"/>
                </a:lnTo>
                <a:lnTo>
                  <a:pt x="0" y="129"/>
                </a:lnTo>
                <a:lnTo>
                  <a:pt x="0" y="107"/>
                </a:lnTo>
                <a:lnTo>
                  <a:pt x="48" y="126"/>
                </a:lnTo>
                <a:lnTo>
                  <a:pt x="48" y="152"/>
                </a:lnTo>
                <a:lnTo>
                  <a:pt x="48" y="140"/>
                </a:lnTo>
                <a:lnTo>
                  <a:pt x="68" y="129"/>
                </a:lnTo>
                <a:lnTo>
                  <a:pt x="85" y="149"/>
                </a:lnTo>
                <a:lnTo>
                  <a:pt x="100" y="127"/>
                </a:lnTo>
                <a:lnTo>
                  <a:pt x="289" y="38"/>
                </a:lnTo>
                <a:lnTo>
                  <a:pt x="297" y="34"/>
                </a:lnTo>
                <a:lnTo>
                  <a:pt x="318" y="24"/>
                </a:lnTo>
                <a:lnTo>
                  <a:pt x="321" y="19"/>
                </a:lnTo>
                <a:lnTo>
                  <a:pt x="319" y="11"/>
                </a:lnTo>
                <a:lnTo>
                  <a:pt x="316" y="6"/>
                </a:lnTo>
                <a:lnTo>
                  <a:pt x="307" y="0"/>
                </a:lnTo>
                <a:lnTo>
                  <a:pt x="98" y="100"/>
                </a:lnTo>
                <a:lnTo>
                  <a:pt x="48" y="12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25" name="Freeform 1385"/>
          <p:cNvSpPr>
            <a:spLocks/>
          </p:cNvSpPr>
          <p:nvPr/>
        </p:nvSpPr>
        <p:spPr bwMode="auto">
          <a:xfrm>
            <a:off x="4794250" y="5651500"/>
            <a:ext cx="39688" cy="11113"/>
          </a:xfrm>
          <a:custGeom>
            <a:avLst/>
            <a:gdLst>
              <a:gd name="T0" fmla="*/ 2147483646 w 75"/>
              <a:gd name="T1" fmla="*/ 2147483646 h 21"/>
              <a:gd name="T2" fmla="*/ 2147483646 w 75"/>
              <a:gd name="T3" fmla="*/ 2147483646 h 21"/>
              <a:gd name="T4" fmla="*/ 2147483646 w 75"/>
              <a:gd name="T5" fmla="*/ 2147483646 h 21"/>
              <a:gd name="T6" fmla="*/ 2147483646 w 75"/>
              <a:gd name="T7" fmla="*/ 2147483646 h 21"/>
              <a:gd name="T8" fmla="*/ 2147483646 w 75"/>
              <a:gd name="T9" fmla="*/ 2147483646 h 21"/>
              <a:gd name="T10" fmla="*/ 2147483646 w 75"/>
              <a:gd name="T11" fmla="*/ 0 h 21"/>
              <a:gd name="T12" fmla="*/ 0 w 75"/>
              <a:gd name="T13" fmla="*/ 2147483646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5" h="21">
                <a:moveTo>
                  <a:pt x="75" y="10"/>
                </a:moveTo>
                <a:lnTo>
                  <a:pt x="48" y="21"/>
                </a:lnTo>
                <a:lnTo>
                  <a:pt x="18" y="10"/>
                </a:lnTo>
                <a:lnTo>
                  <a:pt x="12" y="9"/>
                </a:lnTo>
                <a:lnTo>
                  <a:pt x="11" y="2"/>
                </a:lnTo>
                <a:lnTo>
                  <a:pt x="7" y="0"/>
                </a:lnTo>
                <a:lnTo>
                  <a:pt x="0" y="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26" name="Line 1386"/>
          <p:cNvSpPr>
            <a:spLocks noChangeShapeType="1"/>
          </p:cNvSpPr>
          <p:nvPr/>
        </p:nvSpPr>
        <p:spPr bwMode="auto">
          <a:xfrm flipV="1">
            <a:off x="4789488" y="5646738"/>
            <a:ext cx="15875" cy="95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27" name="Freeform 1387"/>
          <p:cNvSpPr>
            <a:spLocks/>
          </p:cNvSpPr>
          <p:nvPr/>
        </p:nvSpPr>
        <p:spPr bwMode="auto">
          <a:xfrm>
            <a:off x="4811713" y="5649913"/>
            <a:ext cx="22225" cy="6350"/>
          </a:xfrm>
          <a:custGeom>
            <a:avLst/>
            <a:gdLst>
              <a:gd name="T0" fmla="*/ 0 w 44"/>
              <a:gd name="T1" fmla="*/ 2147483646 h 11"/>
              <a:gd name="T2" fmla="*/ 2147483646 w 44"/>
              <a:gd name="T3" fmla="*/ 0 h 11"/>
              <a:gd name="T4" fmla="*/ 2147483646 w 44"/>
              <a:gd name="T5" fmla="*/ 2147483646 h 1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" h="11">
                <a:moveTo>
                  <a:pt x="0" y="3"/>
                </a:moveTo>
                <a:lnTo>
                  <a:pt x="9" y="0"/>
                </a:lnTo>
                <a:lnTo>
                  <a:pt x="44" y="1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28" name="Freeform 1388"/>
          <p:cNvSpPr>
            <a:spLocks/>
          </p:cNvSpPr>
          <p:nvPr/>
        </p:nvSpPr>
        <p:spPr bwMode="auto">
          <a:xfrm>
            <a:off x="4792663" y="5648325"/>
            <a:ext cx="30162" cy="15875"/>
          </a:xfrm>
          <a:custGeom>
            <a:avLst/>
            <a:gdLst>
              <a:gd name="T0" fmla="*/ 2147483646 w 57"/>
              <a:gd name="T1" fmla="*/ 2147483646 h 30"/>
              <a:gd name="T2" fmla="*/ 2147483646 w 57"/>
              <a:gd name="T3" fmla="*/ 0 h 30"/>
              <a:gd name="T4" fmla="*/ 2147483646 w 57"/>
              <a:gd name="T5" fmla="*/ 2147483646 h 30"/>
              <a:gd name="T6" fmla="*/ 2147483646 w 57"/>
              <a:gd name="T7" fmla="*/ 2147483646 h 30"/>
              <a:gd name="T8" fmla="*/ 2147483646 w 57"/>
              <a:gd name="T9" fmla="*/ 2147483646 h 30"/>
              <a:gd name="T10" fmla="*/ 2147483646 w 57"/>
              <a:gd name="T11" fmla="*/ 2147483646 h 30"/>
              <a:gd name="T12" fmla="*/ 0 w 57"/>
              <a:gd name="T13" fmla="*/ 2147483646 h 30"/>
              <a:gd name="T14" fmla="*/ 0 w 57"/>
              <a:gd name="T15" fmla="*/ 2147483646 h 3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57" h="30">
                <a:moveTo>
                  <a:pt x="52" y="4"/>
                </a:moveTo>
                <a:lnTo>
                  <a:pt x="57" y="0"/>
                </a:lnTo>
                <a:lnTo>
                  <a:pt x="52" y="4"/>
                </a:lnTo>
                <a:lnTo>
                  <a:pt x="45" y="5"/>
                </a:lnTo>
                <a:lnTo>
                  <a:pt x="36" y="8"/>
                </a:lnTo>
                <a:lnTo>
                  <a:pt x="7" y="25"/>
                </a:lnTo>
                <a:lnTo>
                  <a:pt x="0" y="26"/>
                </a:lnTo>
                <a:lnTo>
                  <a:pt x="0" y="3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29" name="Line 1389"/>
          <p:cNvSpPr>
            <a:spLocks noChangeShapeType="1"/>
          </p:cNvSpPr>
          <p:nvPr/>
        </p:nvSpPr>
        <p:spPr bwMode="auto">
          <a:xfrm flipV="1">
            <a:off x="4800600" y="5656263"/>
            <a:ext cx="1588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30" name="Freeform 1390"/>
          <p:cNvSpPr>
            <a:spLocks/>
          </p:cNvSpPr>
          <p:nvPr/>
        </p:nvSpPr>
        <p:spPr bwMode="auto">
          <a:xfrm>
            <a:off x="4821238" y="5627688"/>
            <a:ext cx="52387" cy="12700"/>
          </a:xfrm>
          <a:custGeom>
            <a:avLst/>
            <a:gdLst>
              <a:gd name="T0" fmla="*/ 0 w 101"/>
              <a:gd name="T1" fmla="*/ 2147483646 h 25"/>
              <a:gd name="T2" fmla="*/ 2147483646 w 101"/>
              <a:gd name="T3" fmla="*/ 2147483646 h 25"/>
              <a:gd name="T4" fmla="*/ 0 w 101"/>
              <a:gd name="T5" fmla="*/ 2147483646 h 25"/>
              <a:gd name="T6" fmla="*/ 0 w 101"/>
              <a:gd name="T7" fmla="*/ 2147483646 h 25"/>
              <a:gd name="T8" fmla="*/ 2147483646 w 101"/>
              <a:gd name="T9" fmla="*/ 2147483646 h 25"/>
              <a:gd name="T10" fmla="*/ 2147483646 w 101"/>
              <a:gd name="T11" fmla="*/ 0 h 25"/>
              <a:gd name="T12" fmla="*/ 2147483646 w 101"/>
              <a:gd name="T13" fmla="*/ 2147483646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1" h="25">
                <a:moveTo>
                  <a:pt x="0" y="23"/>
                </a:moveTo>
                <a:lnTo>
                  <a:pt x="3" y="25"/>
                </a:lnTo>
                <a:lnTo>
                  <a:pt x="0" y="23"/>
                </a:lnTo>
                <a:lnTo>
                  <a:pt x="0" y="21"/>
                </a:lnTo>
                <a:lnTo>
                  <a:pt x="3" y="20"/>
                </a:lnTo>
                <a:lnTo>
                  <a:pt x="48" y="0"/>
                </a:lnTo>
                <a:lnTo>
                  <a:pt x="101" y="1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31" name="Freeform 1391"/>
          <p:cNvSpPr>
            <a:spLocks/>
          </p:cNvSpPr>
          <p:nvPr/>
        </p:nvSpPr>
        <p:spPr bwMode="auto">
          <a:xfrm>
            <a:off x="4860925" y="5549900"/>
            <a:ext cx="217488" cy="82550"/>
          </a:xfrm>
          <a:custGeom>
            <a:avLst/>
            <a:gdLst>
              <a:gd name="T0" fmla="*/ 0 w 411"/>
              <a:gd name="T1" fmla="*/ 2147483646 h 158"/>
              <a:gd name="T2" fmla="*/ 2147483646 w 411"/>
              <a:gd name="T3" fmla="*/ 2147483646 h 158"/>
              <a:gd name="T4" fmla="*/ 2147483646 w 411"/>
              <a:gd name="T5" fmla="*/ 0 h 158"/>
              <a:gd name="T6" fmla="*/ 2147483646 w 411"/>
              <a:gd name="T7" fmla="*/ 2147483646 h 158"/>
              <a:gd name="T8" fmla="*/ 2147483646 w 411"/>
              <a:gd name="T9" fmla="*/ 2147483646 h 158"/>
              <a:gd name="T10" fmla="*/ 2147483646 w 411"/>
              <a:gd name="T11" fmla="*/ 2147483646 h 158"/>
              <a:gd name="T12" fmla="*/ 2147483646 w 411"/>
              <a:gd name="T13" fmla="*/ 2147483646 h 158"/>
              <a:gd name="T14" fmla="*/ 2147483646 w 411"/>
              <a:gd name="T15" fmla="*/ 2147483646 h 158"/>
              <a:gd name="T16" fmla="*/ 2147483646 w 411"/>
              <a:gd name="T17" fmla="*/ 2147483646 h 158"/>
              <a:gd name="T18" fmla="*/ 2147483646 w 411"/>
              <a:gd name="T19" fmla="*/ 2147483646 h 15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11" h="158">
                <a:moveTo>
                  <a:pt x="0" y="158"/>
                </a:moveTo>
                <a:lnTo>
                  <a:pt x="333" y="1"/>
                </a:lnTo>
                <a:lnTo>
                  <a:pt x="352" y="0"/>
                </a:lnTo>
                <a:lnTo>
                  <a:pt x="374" y="5"/>
                </a:lnTo>
                <a:lnTo>
                  <a:pt x="392" y="14"/>
                </a:lnTo>
                <a:lnTo>
                  <a:pt x="404" y="30"/>
                </a:lnTo>
                <a:lnTo>
                  <a:pt x="411" y="47"/>
                </a:lnTo>
                <a:lnTo>
                  <a:pt x="411" y="64"/>
                </a:lnTo>
                <a:lnTo>
                  <a:pt x="407" y="83"/>
                </a:lnTo>
                <a:lnTo>
                  <a:pt x="355" y="10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32" name="Freeform 1392"/>
          <p:cNvSpPr>
            <a:spLocks/>
          </p:cNvSpPr>
          <p:nvPr/>
        </p:nvSpPr>
        <p:spPr bwMode="auto">
          <a:xfrm>
            <a:off x="5053013" y="5594350"/>
            <a:ext cx="4762" cy="14288"/>
          </a:xfrm>
          <a:custGeom>
            <a:avLst/>
            <a:gdLst>
              <a:gd name="T0" fmla="*/ 2147483646 w 9"/>
              <a:gd name="T1" fmla="*/ 2147483646 h 26"/>
              <a:gd name="T2" fmla="*/ 2147483646 w 9"/>
              <a:gd name="T3" fmla="*/ 2147483646 h 26"/>
              <a:gd name="T4" fmla="*/ 0 w 9"/>
              <a:gd name="T5" fmla="*/ 0 h 2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" h="26">
                <a:moveTo>
                  <a:pt x="9" y="26"/>
                </a:moveTo>
                <a:lnTo>
                  <a:pt x="3" y="14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33" name="Freeform 1393"/>
          <p:cNvSpPr>
            <a:spLocks/>
          </p:cNvSpPr>
          <p:nvPr/>
        </p:nvSpPr>
        <p:spPr bwMode="auto">
          <a:xfrm>
            <a:off x="5002213" y="5602288"/>
            <a:ext cx="58737" cy="34925"/>
          </a:xfrm>
          <a:custGeom>
            <a:avLst/>
            <a:gdLst>
              <a:gd name="T0" fmla="*/ 2147483646 w 111"/>
              <a:gd name="T1" fmla="*/ 0 h 68"/>
              <a:gd name="T2" fmla="*/ 2147483646 w 111"/>
              <a:gd name="T3" fmla="*/ 0 h 68"/>
              <a:gd name="T4" fmla="*/ 2147483646 w 111"/>
              <a:gd name="T5" fmla="*/ 0 h 68"/>
              <a:gd name="T6" fmla="*/ 2147483646 w 111"/>
              <a:gd name="T7" fmla="*/ 2147483646 h 68"/>
              <a:gd name="T8" fmla="*/ 2147483646 w 111"/>
              <a:gd name="T9" fmla="*/ 2147483646 h 68"/>
              <a:gd name="T10" fmla="*/ 0 w 111"/>
              <a:gd name="T11" fmla="*/ 2147483646 h 68"/>
              <a:gd name="T12" fmla="*/ 2147483646 w 111"/>
              <a:gd name="T13" fmla="*/ 2147483646 h 68"/>
              <a:gd name="T14" fmla="*/ 2147483646 w 111"/>
              <a:gd name="T15" fmla="*/ 2147483646 h 68"/>
              <a:gd name="T16" fmla="*/ 2147483646 w 111"/>
              <a:gd name="T17" fmla="*/ 2147483646 h 68"/>
              <a:gd name="T18" fmla="*/ 2147483646 w 111"/>
              <a:gd name="T19" fmla="*/ 2147483646 h 68"/>
              <a:gd name="T20" fmla="*/ 2147483646 w 111"/>
              <a:gd name="T21" fmla="*/ 2147483646 h 68"/>
              <a:gd name="T22" fmla="*/ 2147483646 w 111"/>
              <a:gd name="T23" fmla="*/ 2147483646 h 68"/>
              <a:gd name="T24" fmla="*/ 2147483646 w 111"/>
              <a:gd name="T25" fmla="*/ 2147483646 h 68"/>
              <a:gd name="T26" fmla="*/ 2147483646 w 111"/>
              <a:gd name="T27" fmla="*/ 0 h 6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11" h="68">
                <a:moveTo>
                  <a:pt x="76" y="0"/>
                </a:moveTo>
                <a:lnTo>
                  <a:pt x="75" y="0"/>
                </a:lnTo>
                <a:lnTo>
                  <a:pt x="73" y="0"/>
                </a:lnTo>
                <a:lnTo>
                  <a:pt x="3" y="35"/>
                </a:lnTo>
                <a:lnTo>
                  <a:pt x="1" y="37"/>
                </a:lnTo>
                <a:lnTo>
                  <a:pt x="0" y="41"/>
                </a:lnTo>
                <a:lnTo>
                  <a:pt x="1" y="42"/>
                </a:lnTo>
                <a:lnTo>
                  <a:pt x="40" y="67"/>
                </a:lnTo>
                <a:lnTo>
                  <a:pt x="41" y="68"/>
                </a:lnTo>
                <a:lnTo>
                  <a:pt x="43" y="67"/>
                </a:lnTo>
                <a:lnTo>
                  <a:pt x="108" y="32"/>
                </a:lnTo>
                <a:lnTo>
                  <a:pt x="111" y="30"/>
                </a:lnTo>
                <a:lnTo>
                  <a:pt x="108" y="25"/>
                </a:lnTo>
                <a:lnTo>
                  <a:pt x="76" y="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34" name="Freeform 1394"/>
          <p:cNvSpPr>
            <a:spLocks/>
          </p:cNvSpPr>
          <p:nvPr/>
        </p:nvSpPr>
        <p:spPr bwMode="auto">
          <a:xfrm>
            <a:off x="4848225" y="5592763"/>
            <a:ext cx="255588" cy="185737"/>
          </a:xfrm>
          <a:custGeom>
            <a:avLst/>
            <a:gdLst>
              <a:gd name="T0" fmla="*/ 2147483646 w 484"/>
              <a:gd name="T1" fmla="*/ 0 h 351"/>
              <a:gd name="T2" fmla="*/ 2147483646 w 484"/>
              <a:gd name="T3" fmla="*/ 2147483646 h 351"/>
              <a:gd name="T4" fmla="*/ 2147483646 w 484"/>
              <a:gd name="T5" fmla="*/ 2147483646 h 351"/>
              <a:gd name="T6" fmla="*/ 2147483646 w 484"/>
              <a:gd name="T7" fmla="*/ 2147483646 h 351"/>
              <a:gd name="T8" fmla="*/ 2147483646 w 484"/>
              <a:gd name="T9" fmla="*/ 2147483646 h 351"/>
              <a:gd name="T10" fmla="*/ 2147483646 w 484"/>
              <a:gd name="T11" fmla="*/ 2147483646 h 351"/>
              <a:gd name="T12" fmla="*/ 2147483646 w 484"/>
              <a:gd name="T13" fmla="*/ 2147483646 h 351"/>
              <a:gd name="T14" fmla="*/ 2147483646 w 484"/>
              <a:gd name="T15" fmla="*/ 2147483646 h 351"/>
              <a:gd name="T16" fmla="*/ 2147483646 w 484"/>
              <a:gd name="T17" fmla="*/ 2147483646 h 351"/>
              <a:gd name="T18" fmla="*/ 0 w 484"/>
              <a:gd name="T19" fmla="*/ 2147483646 h 35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84" h="351">
                <a:moveTo>
                  <a:pt x="432" y="0"/>
                </a:moveTo>
                <a:lnTo>
                  <a:pt x="450" y="6"/>
                </a:lnTo>
                <a:lnTo>
                  <a:pt x="466" y="18"/>
                </a:lnTo>
                <a:lnTo>
                  <a:pt x="480" y="33"/>
                </a:lnTo>
                <a:lnTo>
                  <a:pt x="484" y="51"/>
                </a:lnTo>
                <a:lnTo>
                  <a:pt x="484" y="70"/>
                </a:lnTo>
                <a:lnTo>
                  <a:pt x="478" y="85"/>
                </a:lnTo>
                <a:lnTo>
                  <a:pt x="465" y="101"/>
                </a:lnTo>
                <a:lnTo>
                  <a:pt x="448" y="111"/>
                </a:lnTo>
                <a:lnTo>
                  <a:pt x="0" y="35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35" name="Freeform 1395"/>
          <p:cNvSpPr>
            <a:spLocks/>
          </p:cNvSpPr>
          <p:nvPr/>
        </p:nvSpPr>
        <p:spPr bwMode="auto">
          <a:xfrm>
            <a:off x="4833938" y="5708650"/>
            <a:ext cx="52387" cy="50800"/>
          </a:xfrm>
          <a:custGeom>
            <a:avLst/>
            <a:gdLst>
              <a:gd name="T0" fmla="*/ 2147483646 w 99"/>
              <a:gd name="T1" fmla="*/ 2147483646 h 97"/>
              <a:gd name="T2" fmla="*/ 2147483646 w 99"/>
              <a:gd name="T3" fmla="*/ 2147483646 h 97"/>
              <a:gd name="T4" fmla="*/ 2147483646 w 99"/>
              <a:gd name="T5" fmla="*/ 2147483646 h 97"/>
              <a:gd name="T6" fmla="*/ 2147483646 w 99"/>
              <a:gd name="T7" fmla="*/ 2147483646 h 97"/>
              <a:gd name="T8" fmla="*/ 2147483646 w 99"/>
              <a:gd name="T9" fmla="*/ 2147483646 h 97"/>
              <a:gd name="T10" fmla="*/ 2147483646 w 99"/>
              <a:gd name="T11" fmla="*/ 2147483646 h 97"/>
              <a:gd name="T12" fmla="*/ 2147483646 w 99"/>
              <a:gd name="T13" fmla="*/ 2147483646 h 97"/>
              <a:gd name="T14" fmla="*/ 2147483646 w 99"/>
              <a:gd name="T15" fmla="*/ 0 h 97"/>
              <a:gd name="T16" fmla="*/ 2147483646 w 99"/>
              <a:gd name="T17" fmla="*/ 2147483646 h 97"/>
              <a:gd name="T18" fmla="*/ 2147483646 w 99"/>
              <a:gd name="T19" fmla="*/ 2147483646 h 97"/>
              <a:gd name="T20" fmla="*/ 2147483646 w 99"/>
              <a:gd name="T21" fmla="*/ 2147483646 h 97"/>
              <a:gd name="T22" fmla="*/ 0 w 99"/>
              <a:gd name="T23" fmla="*/ 2147483646 h 97"/>
              <a:gd name="T24" fmla="*/ 2147483646 w 99"/>
              <a:gd name="T25" fmla="*/ 2147483646 h 9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9" h="97">
                <a:moveTo>
                  <a:pt x="95" y="97"/>
                </a:moveTo>
                <a:lnTo>
                  <a:pt x="99" y="79"/>
                </a:lnTo>
                <a:lnTo>
                  <a:pt x="98" y="58"/>
                </a:lnTo>
                <a:lnTo>
                  <a:pt x="92" y="40"/>
                </a:lnTo>
                <a:lnTo>
                  <a:pt x="80" y="23"/>
                </a:lnTo>
                <a:lnTo>
                  <a:pt x="62" y="10"/>
                </a:lnTo>
                <a:lnTo>
                  <a:pt x="40" y="3"/>
                </a:lnTo>
                <a:lnTo>
                  <a:pt x="18" y="0"/>
                </a:lnTo>
                <a:lnTo>
                  <a:pt x="22" y="8"/>
                </a:lnTo>
                <a:lnTo>
                  <a:pt x="37" y="13"/>
                </a:lnTo>
                <a:lnTo>
                  <a:pt x="16" y="23"/>
                </a:lnTo>
                <a:lnTo>
                  <a:pt x="0" y="19"/>
                </a:lnTo>
                <a:lnTo>
                  <a:pt x="22" y="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36" name="Freeform 1396"/>
          <p:cNvSpPr>
            <a:spLocks/>
          </p:cNvSpPr>
          <p:nvPr/>
        </p:nvSpPr>
        <p:spPr bwMode="auto">
          <a:xfrm>
            <a:off x="4830763" y="5680075"/>
            <a:ext cx="25400" cy="25400"/>
          </a:xfrm>
          <a:custGeom>
            <a:avLst/>
            <a:gdLst>
              <a:gd name="T0" fmla="*/ 2147483646 w 48"/>
              <a:gd name="T1" fmla="*/ 2147483646 h 47"/>
              <a:gd name="T2" fmla="*/ 2147483646 w 48"/>
              <a:gd name="T3" fmla="*/ 2147483646 h 47"/>
              <a:gd name="T4" fmla="*/ 2147483646 w 48"/>
              <a:gd name="T5" fmla="*/ 2147483646 h 47"/>
              <a:gd name="T6" fmla="*/ 2147483646 w 48"/>
              <a:gd name="T7" fmla="*/ 0 h 47"/>
              <a:gd name="T8" fmla="*/ 0 w 48"/>
              <a:gd name="T9" fmla="*/ 2147483646 h 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47">
                <a:moveTo>
                  <a:pt x="38" y="47"/>
                </a:moveTo>
                <a:lnTo>
                  <a:pt x="46" y="29"/>
                </a:lnTo>
                <a:lnTo>
                  <a:pt x="48" y="11"/>
                </a:lnTo>
                <a:lnTo>
                  <a:pt x="47" y="0"/>
                </a:lnTo>
                <a:lnTo>
                  <a:pt x="0" y="2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37" name="Freeform 1397"/>
          <p:cNvSpPr>
            <a:spLocks/>
          </p:cNvSpPr>
          <p:nvPr/>
        </p:nvSpPr>
        <p:spPr bwMode="auto">
          <a:xfrm>
            <a:off x="4826000" y="5718175"/>
            <a:ext cx="7938" cy="6350"/>
          </a:xfrm>
          <a:custGeom>
            <a:avLst/>
            <a:gdLst>
              <a:gd name="T0" fmla="*/ 2147483646 w 16"/>
              <a:gd name="T1" fmla="*/ 0 h 13"/>
              <a:gd name="T2" fmla="*/ 2147483646 w 16"/>
              <a:gd name="T3" fmla="*/ 2147483646 h 13"/>
              <a:gd name="T4" fmla="*/ 0 w 16"/>
              <a:gd name="T5" fmla="*/ 2147483646 h 1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" h="13">
                <a:moveTo>
                  <a:pt x="16" y="0"/>
                </a:moveTo>
                <a:lnTo>
                  <a:pt x="16" y="4"/>
                </a:lnTo>
                <a:lnTo>
                  <a:pt x="0" y="1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38" name="Freeform 1398"/>
          <p:cNvSpPr>
            <a:spLocks/>
          </p:cNvSpPr>
          <p:nvPr/>
        </p:nvSpPr>
        <p:spPr bwMode="auto">
          <a:xfrm>
            <a:off x="4816475" y="5627688"/>
            <a:ext cx="193675" cy="95250"/>
          </a:xfrm>
          <a:custGeom>
            <a:avLst/>
            <a:gdLst>
              <a:gd name="T0" fmla="*/ 0 w 368"/>
              <a:gd name="T1" fmla="*/ 2147483646 h 180"/>
              <a:gd name="T2" fmla="*/ 2147483646 w 368"/>
              <a:gd name="T3" fmla="*/ 0 h 180"/>
              <a:gd name="T4" fmla="*/ 2147483646 w 368"/>
              <a:gd name="T5" fmla="*/ 2147483646 h 180"/>
              <a:gd name="T6" fmla="*/ 2147483646 w 368"/>
              <a:gd name="T7" fmla="*/ 2147483646 h 180"/>
              <a:gd name="T8" fmla="*/ 2147483646 w 368"/>
              <a:gd name="T9" fmla="*/ 2147483646 h 1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8" h="180">
                <a:moveTo>
                  <a:pt x="0" y="180"/>
                </a:moveTo>
                <a:lnTo>
                  <a:pt x="363" y="0"/>
                </a:lnTo>
                <a:lnTo>
                  <a:pt x="368" y="2"/>
                </a:lnTo>
                <a:lnTo>
                  <a:pt x="363" y="23"/>
                </a:lnTo>
                <a:lnTo>
                  <a:pt x="140" y="13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39" name="Freeform 1399"/>
          <p:cNvSpPr>
            <a:spLocks/>
          </p:cNvSpPr>
          <p:nvPr/>
        </p:nvSpPr>
        <p:spPr bwMode="auto">
          <a:xfrm>
            <a:off x="4900613" y="5638800"/>
            <a:ext cx="114300" cy="71438"/>
          </a:xfrm>
          <a:custGeom>
            <a:avLst/>
            <a:gdLst>
              <a:gd name="T0" fmla="*/ 0 w 216"/>
              <a:gd name="T1" fmla="*/ 2147483646 h 133"/>
              <a:gd name="T2" fmla="*/ 2147483646 w 216"/>
              <a:gd name="T3" fmla="*/ 2147483646 h 133"/>
              <a:gd name="T4" fmla="*/ 2147483646 w 216"/>
              <a:gd name="T5" fmla="*/ 2147483646 h 133"/>
              <a:gd name="T6" fmla="*/ 2147483646 w 216"/>
              <a:gd name="T7" fmla="*/ 2147483646 h 133"/>
              <a:gd name="T8" fmla="*/ 2147483646 w 216"/>
              <a:gd name="T9" fmla="*/ 2147483646 h 133"/>
              <a:gd name="T10" fmla="*/ 2147483646 w 216"/>
              <a:gd name="T11" fmla="*/ 2147483646 h 133"/>
              <a:gd name="T12" fmla="*/ 2147483646 w 216"/>
              <a:gd name="T13" fmla="*/ 2147483646 h 133"/>
              <a:gd name="T14" fmla="*/ 2147483646 w 216"/>
              <a:gd name="T15" fmla="*/ 0 h 13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6" h="133">
                <a:moveTo>
                  <a:pt x="0" y="133"/>
                </a:moveTo>
                <a:lnTo>
                  <a:pt x="186" y="37"/>
                </a:lnTo>
                <a:lnTo>
                  <a:pt x="194" y="34"/>
                </a:lnTo>
                <a:lnTo>
                  <a:pt x="214" y="23"/>
                </a:lnTo>
                <a:lnTo>
                  <a:pt x="216" y="17"/>
                </a:lnTo>
                <a:lnTo>
                  <a:pt x="215" y="10"/>
                </a:lnTo>
                <a:lnTo>
                  <a:pt x="211" y="5"/>
                </a:lnTo>
                <a:lnTo>
                  <a:pt x="203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40" name="Line 1400"/>
          <p:cNvSpPr>
            <a:spLocks noChangeShapeType="1"/>
          </p:cNvSpPr>
          <p:nvPr/>
        </p:nvSpPr>
        <p:spPr bwMode="auto">
          <a:xfrm>
            <a:off x="5010150" y="5627688"/>
            <a:ext cx="1588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41" name="Freeform 1401"/>
          <p:cNvSpPr>
            <a:spLocks/>
          </p:cNvSpPr>
          <p:nvPr/>
        </p:nvSpPr>
        <p:spPr bwMode="auto">
          <a:xfrm>
            <a:off x="5013325" y="5637213"/>
            <a:ext cx="11113" cy="14287"/>
          </a:xfrm>
          <a:custGeom>
            <a:avLst/>
            <a:gdLst>
              <a:gd name="T0" fmla="*/ 2147483646 w 19"/>
              <a:gd name="T1" fmla="*/ 0 h 28"/>
              <a:gd name="T2" fmla="*/ 2147483646 w 19"/>
              <a:gd name="T3" fmla="*/ 2147483646 h 28"/>
              <a:gd name="T4" fmla="*/ 0 w 19"/>
              <a:gd name="T5" fmla="*/ 2147483646 h 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" h="28">
                <a:moveTo>
                  <a:pt x="14" y="0"/>
                </a:moveTo>
                <a:lnTo>
                  <a:pt x="19" y="2"/>
                </a:lnTo>
                <a:lnTo>
                  <a:pt x="0" y="2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42" name="Freeform 1402"/>
          <p:cNvSpPr>
            <a:spLocks/>
          </p:cNvSpPr>
          <p:nvPr/>
        </p:nvSpPr>
        <p:spPr bwMode="auto">
          <a:xfrm>
            <a:off x="4940300" y="5621338"/>
            <a:ext cx="14288" cy="33337"/>
          </a:xfrm>
          <a:custGeom>
            <a:avLst/>
            <a:gdLst>
              <a:gd name="T0" fmla="*/ 2147483646 w 29"/>
              <a:gd name="T1" fmla="*/ 2147483646 h 63"/>
              <a:gd name="T2" fmla="*/ 2147483646 w 29"/>
              <a:gd name="T3" fmla="*/ 2147483646 h 63"/>
              <a:gd name="T4" fmla="*/ 2147483646 w 29"/>
              <a:gd name="T5" fmla="*/ 2147483646 h 63"/>
              <a:gd name="T6" fmla="*/ 2147483646 w 29"/>
              <a:gd name="T7" fmla="*/ 2147483646 h 63"/>
              <a:gd name="T8" fmla="*/ 0 w 29"/>
              <a:gd name="T9" fmla="*/ 0 h 6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" h="63">
                <a:moveTo>
                  <a:pt x="27" y="63"/>
                </a:moveTo>
                <a:lnTo>
                  <a:pt x="29" y="44"/>
                </a:lnTo>
                <a:lnTo>
                  <a:pt x="25" y="27"/>
                </a:lnTo>
                <a:lnTo>
                  <a:pt x="15" y="12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43" name="Line 1403"/>
          <p:cNvSpPr>
            <a:spLocks noChangeShapeType="1"/>
          </p:cNvSpPr>
          <p:nvPr/>
        </p:nvSpPr>
        <p:spPr bwMode="auto">
          <a:xfrm flipH="1">
            <a:off x="4848225" y="5580063"/>
            <a:ext cx="101600" cy="476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44" name="Freeform 1404"/>
          <p:cNvSpPr>
            <a:spLocks/>
          </p:cNvSpPr>
          <p:nvPr/>
        </p:nvSpPr>
        <p:spPr bwMode="auto">
          <a:xfrm>
            <a:off x="4776788" y="5722938"/>
            <a:ext cx="39687" cy="33337"/>
          </a:xfrm>
          <a:custGeom>
            <a:avLst/>
            <a:gdLst>
              <a:gd name="T0" fmla="*/ 2147483646 w 74"/>
              <a:gd name="T1" fmla="*/ 0 h 63"/>
              <a:gd name="T2" fmla="*/ 2147483646 w 74"/>
              <a:gd name="T3" fmla="*/ 2147483646 h 63"/>
              <a:gd name="T4" fmla="*/ 2147483646 w 74"/>
              <a:gd name="T5" fmla="*/ 2147483646 h 63"/>
              <a:gd name="T6" fmla="*/ 2147483646 w 74"/>
              <a:gd name="T7" fmla="*/ 2147483646 h 63"/>
              <a:gd name="T8" fmla="*/ 0 w 74"/>
              <a:gd name="T9" fmla="*/ 2147483646 h 6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4" h="63">
                <a:moveTo>
                  <a:pt x="74" y="0"/>
                </a:moveTo>
                <a:lnTo>
                  <a:pt x="64" y="8"/>
                </a:lnTo>
                <a:lnTo>
                  <a:pt x="57" y="22"/>
                </a:lnTo>
                <a:lnTo>
                  <a:pt x="53" y="35"/>
                </a:lnTo>
                <a:lnTo>
                  <a:pt x="0" y="6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45" name="Freeform 1405"/>
          <p:cNvSpPr>
            <a:spLocks/>
          </p:cNvSpPr>
          <p:nvPr/>
        </p:nvSpPr>
        <p:spPr bwMode="auto">
          <a:xfrm>
            <a:off x="4895850" y="5697538"/>
            <a:ext cx="107950" cy="57150"/>
          </a:xfrm>
          <a:custGeom>
            <a:avLst/>
            <a:gdLst>
              <a:gd name="T0" fmla="*/ 0 w 202"/>
              <a:gd name="T1" fmla="*/ 2147483646 h 110"/>
              <a:gd name="T2" fmla="*/ 2147483646 w 202"/>
              <a:gd name="T3" fmla="*/ 2147483646 h 110"/>
              <a:gd name="T4" fmla="*/ 2147483646 w 202"/>
              <a:gd name="T5" fmla="*/ 2147483646 h 110"/>
              <a:gd name="T6" fmla="*/ 2147483646 w 202"/>
              <a:gd name="T7" fmla="*/ 2147483646 h 110"/>
              <a:gd name="T8" fmla="*/ 2147483646 w 202"/>
              <a:gd name="T9" fmla="*/ 2147483646 h 110"/>
              <a:gd name="T10" fmla="*/ 2147483646 w 202"/>
              <a:gd name="T11" fmla="*/ 2147483646 h 110"/>
              <a:gd name="T12" fmla="*/ 2147483646 w 202"/>
              <a:gd name="T13" fmla="*/ 2147483646 h 110"/>
              <a:gd name="T14" fmla="*/ 2147483646 w 202"/>
              <a:gd name="T15" fmla="*/ 0 h 11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02" h="110">
                <a:moveTo>
                  <a:pt x="0" y="107"/>
                </a:moveTo>
                <a:lnTo>
                  <a:pt x="36" y="110"/>
                </a:lnTo>
                <a:lnTo>
                  <a:pt x="74" y="107"/>
                </a:lnTo>
                <a:lnTo>
                  <a:pt x="111" y="100"/>
                </a:lnTo>
                <a:lnTo>
                  <a:pt x="143" y="86"/>
                </a:lnTo>
                <a:lnTo>
                  <a:pt x="175" y="66"/>
                </a:lnTo>
                <a:lnTo>
                  <a:pt x="202" y="44"/>
                </a:lnTo>
                <a:lnTo>
                  <a:pt x="201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46" name="Line 1406"/>
          <p:cNvSpPr>
            <a:spLocks noChangeShapeType="1"/>
          </p:cNvSpPr>
          <p:nvPr/>
        </p:nvSpPr>
        <p:spPr bwMode="auto">
          <a:xfrm>
            <a:off x="4995863" y="5700713"/>
            <a:ext cx="1587" cy="2063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47" name="Line 1407"/>
          <p:cNvSpPr>
            <a:spLocks noChangeShapeType="1"/>
          </p:cNvSpPr>
          <p:nvPr/>
        </p:nvSpPr>
        <p:spPr bwMode="auto">
          <a:xfrm flipV="1">
            <a:off x="4986338" y="5705475"/>
            <a:ext cx="1587" cy="206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48" name="Line 1408"/>
          <p:cNvSpPr>
            <a:spLocks noChangeShapeType="1"/>
          </p:cNvSpPr>
          <p:nvPr/>
        </p:nvSpPr>
        <p:spPr bwMode="auto">
          <a:xfrm>
            <a:off x="4979988" y="5708650"/>
            <a:ext cx="1587" cy="238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49" name="Line 1409"/>
          <p:cNvSpPr>
            <a:spLocks noChangeShapeType="1"/>
          </p:cNvSpPr>
          <p:nvPr/>
        </p:nvSpPr>
        <p:spPr bwMode="auto">
          <a:xfrm flipH="1" flipV="1">
            <a:off x="4970463" y="5713413"/>
            <a:ext cx="1587" cy="222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50" name="Freeform 1410"/>
          <p:cNvSpPr>
            <a:spLocks/>
          </p:cNvSpPr>
          <p:nvPr/>
        </p:nvSpPr>
        <p:spPr bwMode="auto">
          <a:xfrm>
            <a:off x="4949825" y="5683250"/>
            <a:ext cx="15875" cy="33338"/>
          </a:xfrm>
          <a:custGeom>
            <a:avLst/>
            <a:gdLst>
              <a:gd name="T0" fmla="*/ 2147483646 w 29"/>
              <a:gd name="T1" fmla="*/ 2147483646 h 62"/>
              <a:gd name="T2" fmla="*/ 2147483646 w 29"/>
              <a:gd name="T3" fmla="*/ 2147483646 h 62"/>
              <a:gd name="T4" fmla="*/ 2147483646 w 29"/>
              <a:gd name="T5" fmla="*/ 2147483646 h 62"/>
              <a:gd name="T6" fmla="*/ 2147483646 w 29"/>
              <a:gd name="T7" fmla="*/ 2147483646 h 62"/>
              <a:gd name="T8" fmla="*/ 0 w 29"/>
              <a:gd name="T9" fmla="*/ 0 h 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" h="62">
                <a:moveTo>
                  <a:pt x="28" y="62"/>
                </a:moveTo>
                <a:lnTo>
                  <a:pt x="29" y="44"/>
                </a:lnTo>
                <a:lnTo>
                  <a:pt x="27" y="28"/>
                </a:lnTo>
                <a:lnTo>
                  <a:pt x="15" y="11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51" name="Freeform 1411"/>
          <p:cNvSpPr>
            <a:spLocks/>
          </p:cNvSpPr>
          <p:nvPr/>
        </p:nvSpPr>
        <p:spPr bwMode="auto">
          <a:xfrm>
            <a:off x="4949825" y="5580063"/>
            <a:ext cx="17463" cy="3175"/>
          </a:xfrm>
          <a:custGeom>
            <a:avLst/>
            <a:gdLst>
              <a:gd name="T0" fmla="*/ 0 w 34"/>
              <a:gd name="T1" fmla="*/ 0 h 5"/>
              <a:gd name="T2" fmla="*/ 2147483646 w 34"/>
              <a:gd name="T3" fmla="*/ 0 h 5"/>
              <a:gd name="T4" fmla="*/ 2147483646 w 34"/>
              <a:gd name="T5" fmla="*/ 2147483646 h 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4" h="5">
                <a:moveTo>
                  <a:pt x="0" y="0"/>
                </a:moveTo>
                <a:lnTo>
                  <a:pt x="16" y="0"/>
                </a:lnTo>
                <a:lnTo>
                  <a:pt x="34" y="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52" name="Freeform 1412"/>
          <p:cNvSpPr>
            <a:spLocks/>
          </p:cNvSpPr>
          <p:nvPr/>
        </p:nvSpPr>
        <p:spPr bwMode="auto">
          <a:xfrm>
            <a:off x="6007100" y="4605338"/>
            <a:ext cx="22225" cy="38100"/>
          </a:xfrm>
          <a:custGeom>
            <a:avLst/>
            <a:gdLst>
              <a:gd name="T0" fmla="*/ 2147483646 w 41"/>
              <a:gd name="T1" fmla="*/ 2147483646 h 72"/>
              <a:gd name="T2" fmla="*/ 2147483646 w 41"/>
              <a:gd name="T3" fmla="*/ 2147483646 h 72"/>
              <a:gd name="T4" fmla="*/ 2147483646 w 41"/>
              <a:gd name="T5" fmla="*/ 2147483646 h 72"/>
              <a:gd name="T6" fmla="*/ 2147483646 w 41"/>
              <a:gd name="T7" fmla="*/ 2147483646 h 72"/>
              <a:gd name="T8" fmla="*/ 2147483646 w 41"/>
              <a:gd name="T9" fmla="*/ 2147483646 h 72"/>
              <a:gd name="T10" fmla="*/ 2147483646 w 41"/>
              <a:gd name="T11" fmla="*/ 2147483646 h 72"/>
              <a:gd name="T12" fmla="*/ 2147483646 w 41"/>
              <a:gd name="T13" fmla="*/ 2147483646 h 72"/>
              <a:gd name="T14" fmla="*/ 2147483646 w 41"/>
              <a:gd name="T15" fmla="*/ 2147483646 h 72"/>
              <a:gd name="T16" fmla="*/ 2147483646 w 41"/>
              <a:gd name="T17" fmla="*/ 2147483646 h 72"/>
              <a:gd name="T18" fmla="*/ 2147483646 w 41"/>
              <a:gd name="T19" fmla="*/ 2147483646 h 72"/>
              <a:gd name="T20" fmla="*/ 2147483646 w 41"/>
              <a:gd name="T21" fmla="*/ 2147483646 h 72"/>
              <a:gd name="T22" fmla="*/ 2147483646 w 41"/>
              <a:gd name="T23" fmla="*/ 2147483646 h 72"/>
              <a:gd name="T24" fmla="*/ 2147483646 w 41"/>
              <a:gd name="T25" fmla="*/ 2147483646 h 72"/>
              <a:gd name="T26" fmla="*/ 2147483646 w 41"/>
              <a:gd name="T27" fmla="*/ 2147483646 h 72"/>
              <a:gd name="T28" fmla="*/ 2147483646 w 41"/>
              <a:gd name="T29" fmla="*/ 2147483646 h 72"/>
              <a:gd name="T30" fmla="*/ 2147483646 w 41"/>
              <a:gd name="T31" fmla="*/ 2147483646 h 72"/>
              <a:gd name="T32" fmla="*/ 2147483646 w 41"/>
              <a:gd name="T33" fmla="*/ 2147483646 h 72"/>
              <a:gd name="T34" fmla="*/ 2147483646 w 41"/>
              <a:gd name="T35" fmla="*/ 2147483646 h 72"/>
              <a:gd name="T36" fmla="*/ 2147483646 w 41"/>
              <a:gd name="T37" fmla="*/ 2147483646 h 72"/>
              <a:gd name="T38" fmla="*/ 2147483646 w 41"/>
              <a:gd name="T39" fmla="*/ 2147483646 h 72"/>
              <a:gd name="T40" fmla="*/ 2147483646 w 41"/>
              <a:gd name="T41" fmla="*/ 2147483646 h 72"/>
              <a:gd name="T42" fmla="*/ 2147483646 w 41"/>
              <a:gd name="T43" fmla="*/ 2147483646 h 72"/>
              <a:gd name="T44" fmla="*/ 2147483646 w 41"/>
              <a:gd name="T45" fmla="*/ 2147483646 h 72"/>
              <a:gd name="T46" fmla="*/ 2147483646 w 41"/>
              <a:gd name="T47" fmla="*/ 0 h 72"/>
              <a:gd name="T48" fmla="*/ 2147483646 w 41"/>
              <a:gd name="T49" fmla="*/ 2147483646 h 72"/>
              <a:gd name="T50" fmla="*/ 2147483646 w 41"/>
              <a:gd name="T51" fmla="*/ 2147483646 h 72"/>
              <a:gd name="T52" fmla="*/ 2147483646 w 41"/>
              <a:gd name="T53" fmla="*/ 2147483646 h 72"/>
              <a:gd name="T54" fmla="*/ 2147483646 w 41"/>
              <a:gd name="T55" fmla="*/ 2147483646 h 72"/>
              <a:gd name="T56" fmla="*/ 2147483646 w 41"/>
              <a:gd name="T57" fmla="*/ 2147483646 h 72"/>
              <a:gd name="T58" fmla="*/ 2147483646 w 41"/>
              <a:gd name="T59" fmla="*/ 2147483646 h 72"/>
              <a:gd name="T60" fmla="*/ 2147483646 w 41"/>
              <a:gd name="T61" fmla="*/ 2147483646 h 72"/>
              <a:gd name="T62" fmla="*/ 2147483646 w 41"/>
              <a:gd name="T63" fmla="*/ 2147483646 h 72"/>
              <a:gd name="T64" fmla="*/ 2147483646 w 41"/>
              <a:gd name="T65" fmla="*/ 2147483646 h 72"/>
              <a:gd name="T66" fmla="*/ 0 w 41"/>
              <a:gd name="T67" fmla="*/ 2147483646 h 72"/>
              <a:gd name="T68" fmla="*/ 2147483646 w 41"/>
              <a:gd name="T69" fmla="*/ 2147483646 h 72"/>
              <a:gd name="T70" fmla="*/ 2147483646 w 41"/>
              <a:gd name="T71" fmla="*/ 2147483646 h 72"/>
              <a:gd name="T72" fmla="*/ 2147483646 w 41"/>
              <a:gd name="T73" fmla="*/ 2147483646 h 7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41" h="72">
                <a:moveTo>
                  <a:pt x="4" y="69"/>
                </a:moveTo>
                <a:lnTo>
                  <a:pt x="6" y="63"/>
                </a:lnTo>
                <a:lnTo>
                  <a:pt x="6" y="59"/>
                </a:lnTo>
                <a:lnTo>
                  <a:pt x="7" y="54"/>
                </a:lnTo>
                <a:lnTo>
                  <a:pt x="7" y="46"/>
                </a:lnTo>
                <a:lnTo>
                  <a:pt x="9" y="41"/>
                </a:lnTo>
                <a:lnTo>
                  <a:pt x="9" y="35"/>
                </a:lnTo>
                <a:lnTo>
                  <a:pt x="11" y="30"/>
                </a:lnTo>
                <a:lnTo>
                  <a:pt x="11" y="24"/>
                </a:lnTo>
                <a:lnTo>
                  <a:pt x="11" y="18"/>
                </a:lnTo>
                <a:lnTo>
                  <a:pt x="12" y="12"/>
                </a:lnTo>
                <a:lnTo>
                  <a:pt x="12" y="7"/>
                </a:lnTo>
                <a:lnTo>
                  <a:pt x="6" y="9"/>
                </a:lnTo>
                <a:lnTo>
                  <a:pt x="6" y="3"/>
                </a:lnTo>
                <a:lnTo>
                  <a:pt x="13" y="0"/>
                </a:lnTo>
                <a:lnTo>
                  <a:pt x="21" y="4"/>
                </a:lnTo>
                <a:lnTo>
                  <a:pt x="19" y="10"/>
                </a:lnTo>
                <a:lnTo>
                  <a:pt x="19" y="15"/>
                </a:lnTo>
                <a:lnTo>
                  <a:pt x="26" y="14"/>
                </a:lnTo>
                <a:lnTo>
                  <a:pt x="26" y="19"/>
                </a:lnTo>
                <a:lnTo>
                  <a:pt x="23" y="25"/>
                </a:lnTo>
                <a:lnTo>
                  <a:pt x="23" y="31"/>
                </a:lnTo>
                <a:lnTo>
                  <a:pt x="22" y="36"/>
                </a:lnTo>
                <a:lnTo>
                  <a:pt x="22" y="42"/>
                </a:lnTo>
                <a:lnTo>
                  <a:pt x="28" y="41"/>
                </a:lnTo>
                <a:lnTo>
                  <a:pt x="28" y="46"/>
                </a:lnTo>
                <a:lnTo>
                  <a:pt x="27" y="51"/>
                </a:lnTo>
                <a:lnTo>
                  <a:pt x="27" y="57"/>
                </a:lnTo>
                <a:lnTo>
                  <a:pt x="27" y="62"/>
                </a:lnTo>
                <a:lnTo>
                  <a:pt x="26" y="68"/>
                </a:lnTo>
                <a:lnTo>
                  <a:pt x="32" y="67"/>
                </a:lnTo>
                <a:lnTo>
                  <a:pt x="32" y="72"/>
                </a:lnTo>
                <a:lnTo>
                  <a:pt x="38" y="69"/>
                </a:lnTo>
                <a:lnTo>
                  <a:pt x="40" y="63"/>
                </a:lnTo>
                <a:lnTo>
                  <a:pt x="40" y="59"/>
                </a:lnTo>
                <a:lnTo>
                  <a:pt x="41" y="54"/>
                </a:lnTo>
                <a:lnTo>
                  <a:pt x="41" y="47"/>
                </a:lnTo>
                <a:lnTo>
                  <a:pt x="35" y="49"/>
                </a:lnTo>
                <a:lnTo>
                  <a:pt x="35" y="43"/>
                </a:lnTo>
                <a:lnTo>
                  <a:pt x="36" y="37"/>
                </a:lnTo>
                <a:lnTo>
                  <a:pt x="36" y="32"/>
                </a:lnTo>
                <a:lnTo>
                  <a:pt x="38" y="27"/>
                </a:lnTo>
                <a:lnTo>
                  <a:pt x="38" y="21"/>
                </a:lnTo>
                <a:lnTo>
                  <a:pt x="38" y="14"/>
                </a:lnTo>
                <a:lnTo>
                  <a:pt x="40" y="9"/>
                </a:lnTo>
                <a:lnTo>
                  <a:pt x="40" y="3"/>
                </a:lnTo>
                <a:lnTo>
                  <a:pt x="34" y="5"/>
                </a:lnTo>
                <a:lnTo>
                  <a:pt x="34" y="0"/>
                </a:lnTo>
                <a:lnTo>
                  <a:pt x="27" y="2"/>
                </a:lnTo>
                <a:lnTo>
                  <a:pt x="27" y="7"/>
                </a:lnTo>
                <a:lnTo>
                  <a:pt x="34" y="11"/>
                </a:lnTo>
                <a:lnTo>
                  <a:pt x="32" y="16"/>
                </a:lnTo>
                <a:lnTo>
                  <a:pt x="32" y="23"/>
                </a:lnTo>
                <a:lnTo>
                  <a:pt x="29" y="28"/>
                </a:lnTo>
                <a:lnTo>
                  <a:pt x="29" y="34"/>
                </a:lnTo>
                <a:lnTo>
                  <a:pt x="15" y="34"/>
                </a:lnTo>
                <a:lnTo>
                  <a:pt x="15" y="38"/>
                </a:lnTo>
                <a:lnTo>
                  <a:pt x="15" y="44"/>
                </a:lnTo>
                <a:lnTo>
                  <a:pt x="21" y="47"/>
                </a:lnTo>
                <a:lnTo>
                  <a:pt x="21" y="54"/>
                </a:lnTo>
                <a:lnTo>
                  <a:pt x="21" y="60"/>
                </a:lnTo>
                <a:lnTo>
                  <a:pt x="19" y="66"/>
                </a:lnTo>
                <a:lnTo>
                  <a:pt x="19" y="70"/>
                </a:lnTo>
                <a:lnTo>
                  <a:pt x="12" y="67"/>
                </a:lnTo>
                <a:lnTo>
                  <a:pt x="12" y="61"/>
                </a:lnTo>
                <a:lnTo>
                  <a:pt x="13" y="56"/>
                </a:lnTo>
                <a:lnTo>
                  <a:pt x="13" y="50"/>
                </a:lnTo>
                <a:lnTo>
                  <a:pt x="0" y="49"/>
                </a:lnTo>
                <a:lnTo>
                  <a:pt x="0" y="43"/>
                </a:lnTo>
                <a:lnTo>
                  <a:pt x="3" y="37"/>
                </a:lnTo>
                <a:lnTo>
                  <a:pt x="3" y="32"/>
                </a:lnTo>
                <a:lnTo>
                  <a:pt x="4" y="27"/>
                </a:lnTo>
                <a:lnTo>
                  <a:pt x="4" y="19"/>
                </a:lnTo>
                <a:lnTo>
                  <a:pt x="6" y="1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53" name="Line 1413"/>
          <p:cNvSpPr>
            <a:spLocks noChangeShapeType="1"/>
          </p:cNvSpPr>
          <p:nvPr/>
        </p:nvSpPr>
        <p:spPr bwMode="auto">
          <a:xfrm>
            <a:off x="6016625" y="4616450"/>
            <a:ext cx="1588" cy="31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54" name="Freeform 1414"/>
          <p:cNvSpPr>
            <a:spLocks/>
          </p:cNvSpPr>
          <p:nvPr/>
        </p:nvSpPr>
        <p:spPr bwMode="auto">
          <a:xfrm>
            <a:off x="6029325" y="4605338"/>
            <a:ext cx="36513" cy="41275"/>
          </a:xfrm>
          <a:custGeom>
            <a:avLst/>
            <a:gdLst>
              <a:gd name="T0" fmla="*/ 0 w 68"/>
              <a:gd name="T1" fmla="*/ 2147483646 h 77"/>
              <a:gd name="T2" fmla="*/ 2147483646 w 68"/>
              <a:gd name="T3" fmla="*/ 2147483646 h 77"/>
              <a:gd name="T4" fmla="*/ 2147483646 w 68"/>
              <a:gd name="T5" fmla="*/ 2147483646 h 77"/>
              <a:gd name="T6" fmla="*/ 2147483646 w 68"/>
              <a:gd name="T7" fmla="*/ 2147483646 h 77"/>
              <a:gd name="T8" fmla="*/ 2147483646 w 68"/>
              <a:gd name="T9" fmla="*/ 2147483646 h 77"/>
              <a:gd name="T10" fmla="*/ 2147483646 w 68"/>
              <a:gd name="T11" fmla="*/ 2147483646 h 77"/>
              <a:gd name="T12" fmla="*/ 2147483646 w 68"/>
              <a:gd name="T13" fmla="*/ 2147483646 h 77"/>
              <a:gd name="T14" fmla="*/ 2147483646 w 68"/>
              <a:gd name="T15" fmla="*/ 2147483646 h 77"/>
              <a:gd name="T16" fmla="*/ 2147483646 w 68"/>
              <a:gd name="T17" fmla="*/ 2147483646 h 77"/>
              <a:gd name="T18" fmla="*/ 2147483646 w 68"/>
              <a:gd name="T19" fmla="*/ 2147483646 h 77"/>
              <a:gd name="T20" fmla="*/ 2147483646 w 68"/>
              <a:gd name="T21" fmla="*/ 2147483646 h 77"/>
              <a:gd name="T22" fmla="*/ 2147483646 w 68"/>
              <a:gd name="T23" fmla="*/ 2147483646 h 77"/>
              <a:gd name="T24" fmla="*/ 2147483646 w 68"/>
              <a:gd name="T25" fmla="*/ 2147483646 h 77"/>
              <a:gd name="T26" fmla="*/ 2147483646 w 68"/>
              <a:gd name="T27" fmla="*/ 2147483646 h 77"/>
              <a:gd name="T28" fmla="*/ 2147483646 w 68"/>
              <a:gd name="T29" fmla="*/ 2147483646 h 77"/>
              <a:gd name="T30" fmla="*/ 2147483646 w 68"/>
              <a:gd name="T31" fmla="*/ 2147483646 h 77"/>
              <a:gd name="T32" fmla="*/ 2147483646 w 68"/>
              <a:gd name="T33" fmla="*/ 2147483646 h 77"/>
              <a:gd name="T34" fmla="*/ 2147483646 w 68"/>
              <a:gd name="T35" fmla="*/ 2147483646 h 77"/>
              <a:gd name="T36" fmla="*/ 2147483646 w 68"/>
              <a:gd name="T37" fmla="*/ 2147483646 h 77"/>
              <a:gd name="T38" fmla="*/ 2147483646 w 68"/>
              <a:gd name="T39" fmla="*/ 2147483646 h 77"/>
              <a:gd name="T40" fmla="*/ 2147483646 w 68"/>
              <a:gd name="T41" fmla="*/ 2147483646 h 77"/>
              <a:gd name="T42" fmla="*/ 2147483646 w 68"/>
              <a:gd name="T43" fmla="*/ 2147483646 h 77"/>
              <a:gd name="T44" fmla="*/ 2147483646 w 68"/>
              <a:gd name="T45" fmla="*/ 2147483646 h 77"/>
              <a:gd name="T46" fmla="*/ 2147483646 w 68"/>
              <a:gd name="T47" fmla="*/ 2147483646 h 77"/>
              <a:gd name="T48" fmla="*/ 2147483646 w 68"/>
              <a:gd name="T49" fmla="*/ 2147483646 h 77"/>
              <a:gd name="T50" fmla="*/ 2147483646 w 68"/>
              <a:gd name="T51" fmla="*/ 2147483646 h 77"/>
              <a:gd name="T52" fmla="*/ 2147483646 w 68"/>
              <a:gd name="T53" fmla="*/ 2147483646 h 77"/>
              <a:gd name="T54" fmla="*/ 2147483646 w 68"/>
              <a:gd name="T55" fmla="*/ 2147483646 h 77"/>
              <a:gd name="T56" fmla="*/ 2147483646 w 68"/>
              <a:gd name="T57" fmla="*/ 2147483646 h 77"/>
              <a:gd name="T58" fmla="*/ 2147483646 w 68"/>
              <a:gd name="T59" fmla="*/ 2147483646 h 77"/>
              <a:gd name="T60" fmla="*/ 2147483646 w 68"/>
              <a:gd name="T61" fmla="*/ 2147483646 h 77"/>
              <a:gd name="T62" fmla="*/ 2147483646 w 68"/>
              <a:gd name="T63" fmla="*/ 2147483646 h 77"/>
              <a:gd name="T64" fmla="*/ 2147483646 w 68"/>
              <a:gd name="T65" fmla="*/ 2147483646 h 77"/>
              <a:gd name="T66" fmla="*/ 2147483646 w 68"/>
              <a:gd name="T67" fmla="*/ 2147483646 h 77"/>
              <a:gd name="T68" fmla="*/ 2147483646 w 68"/>
              <a:gd name="T69" fmla="*/ 2147483646 h 77"/>
              <a:gd name="T70" fmla="*/ 2147483646 w 68"/>
              <a:gd name="T71" fmla="*/ 2147483646 h 77"/>
              <a:gd name="T72" fmla="*/ 2147483646 w 68"/>
              <a:gd name="T73" fmla="*/ 2147483646 h 77"/>
              <a:gd name="T74" fmla="*/ 2147483646 w 68"/>
              <a:gd name="T75" fmla="*/ 2147483646 h 77"/>
              <a:gd name="T76" fmla="*/ 2147483646 w 68"/>
              <a:gd name="T77" fmla="*/ 2147483646 h 77"/>
              <a:gd name="T78" fmla="*/ 2147483646 w 68"/>
              <a:gd name="T79" fmla="*/ 2147483646 h 77"/>
              <a:gd name="T80" fmla="*/ 2147483646 w 68"/>
              <a:gd name="T81" fmla="*/ 2147483646 h 77"/>
              <a:gd name="T82" fmla="*/ 2147483646 w 68"/>
              <a:gd name="T83" fmla="*/ 2147483646 h 77"/>
              <a:gd name="T84" fmla="*/ 2147483646 w 68"/>
              <a:gd name="T85" fmla="*/ 2147483646 h 77"/>
              <a:gd name="T86" fmla="*/ 2147483646 w 68"/>
              <a:gd name="T87" fmla="*/ 2147483646 h 77"/>
              <a:gd name="T88" fmla="*/ 2147483646 w 68"/>
              <a:gd name="T89" fmla="*/ 2147483646 h 77"/>
              <a:gd name="T90" fmla="*/ 2147483646 w 68"/>
              <a:gd name="T91" fmla="*/ 2147483646 h 77"/>
              <a:gd name="T92" fmla="*/ 2147483646 w 68"/>
              <a:gd name="T93" fmla="*/ 2147483646 h 77"/>
              <a:gd name="T94" fmla="*/ 2147483646 w 68"/>
              <a:gd name="T95" fmla="*/ 2147483646 h 77"/>
              <a:gd name="T96" fmla="*/ 2147483646 w 68"/>
              <a:gd name="T97" fmla="*/ 2147483646 h 77"/>
              <a:gd name="T98" fmla="*/ 2147483646 w 68"/>
              <a:gd name="T99" fmla="*/ 2147483646 h 77"/>
              <a:gd name="T100" fmla="*/ 2147483646 w 68"/>
              <a:gd name="T101" fmla="*/ 2147483646 h 77"/>
              <a:gd name="T102" fmla="*/ 2147483646 w 68"/>
              <a:gd name="T103" fmla="*/ 2147483646 h 77"/>
              <a:gd name="T104" fmla="*/ 2147483646 w 68"/>
              <a:gd name="T105" fmla="*/ 2147483646 h 77"/>
              <a:gd name="T106" fmla="*/ 2147483646 w 68"/>
              <a:gd name="T107" fmla="*/ 2147483646 h 77"/>
              <a:gd name="T108" fmla="*/ 2147483646 w 68"/>
              <a:gd name="T109" fmla="*/ 2147483646 h 77"/>
              <a:gd name="T110" fmla="*/ 2147483646 w 68"/>
              <a:gd name="T111" fmla="*/ 0 h 7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68" h="77">
                <a:moveTo>
                  <a:pt x="0" y="28"/>
                </a:moveTo>
                <a:lnTo>
                  <a:pt x="0" y="33"/>
                </a:lnTo>
                <a:lnTo>
                  <a:pt x="0" y="39"/>
                </a:lnTo>
                <a:lnTo>
                  <a:pt x="8" y="36"/>
                </a:lnTo>
                <a:lnTo>
                  <a:pt x="8" y="32"/>
                </a:lnTo>
                <a:lnTo>
                  <a:pt x="9" y="26"/>
                </a:lnTo>
                <a:lnTo>
                  <a:pt x="9" y="19"/>
                </a:lnTo>
                <a:lnTo>
                  <a:pt x="10" y="13"/>
                </a:lnTo>
                <a:lnTo>
                  <a:pt x="10" y="8"/>
                </a:lnTo>
                <a:lnTo>
                  <a:pt x="12" y="2"/>
                </a:lnTo>
                <a:lnTo>
                  <a:pt x="6" y="0"/>
                </a:lnTo>
                <a:lnTo>
                  <a:pt x="3" y="5"/>
                </a:lnTo>
                <a:lnTo>
                  <a:pt x="3" y="10"/>
                </a:lnTo>
                <a:lnTo>
                  <a:pt x="2" y="16"/>
                </a:lnTo>
                <a:lnTo>
                  <a:pt x="2" y="22"/>
                </a:lnTo>
                <a:lnTo>
                  <a:pt x="15" y="23"/>
                </a:lnTo>
                <a:lnTo>
                  <a:pt x="15" y="29"/>
                </a:lnTo>
                <a:lnTo>
                  <a:pt x="14" y="34"/>
                </a:lnTo>
                <a:lnTo>
                  <a:pt x="14" y="40"/>
                </a:lnTo>
                <a:lnTo>
                  <a:pt x="21" y="39"/>
                </a:lnTo>
                <a:lnTo>
                  <a:pt x="21" y="44"/>
                </a:lnTo>
                <a:lnTo>
                  <a:pt x="18" y="49"/>
                </a:lnTo>
                <a:lnTo>
                  <a:pt x="18" y="55"/>
                </a:lnTo>
                <a:lnTo>
                  <a:pt x="24" y="54"/>
                </a:lnTo>
                <a:lnTo>
                  <a:pt x="24" y="59"/>
                </a:lnTo>
                <a:lnTo>
                  <a:pt x="23" y="65"/>
                </a:lnTo>
                <a:lnTo>
                  <a:pt x="23" y="70"/>
                </a:lnTo>
                <a:lnTo>
                  <a:pt x="29" y="73"/>
                </a:lnTo>
                <a:lnTo>
                  <a:pt x="29" y="67"/>
                </a:lnTo>
                <a:lnTo>
                  <a:pt x="32" y="61"/>
                </a:lnTo>
                <a:lnTo>
                  <a:pt x="32" y="57"/>
                </a:lnTo>
                <a:lnTo>
                  <a:pt x="33" y="52"/>
                </a:lnTo>
                <a:lnTo>
                  <a:pt x="33" y="45"/>
                </a:lnTo>
                <a:lnTo>
                  <a:pt x="33" y="40"/>
                </a:lnTo>
                <a:lnTo>
                  <a:pt x="27" y="41"/>
                </a:lnTo>
                <a:lnTo>
                  <a:pt x="27" y="47"/>
                </a:lnTo>
                <a:lnTo>
                  <a:pt x="28" y="35"/>
                </a:lnTo>
                <a:lnTo>
                  <a:pt x="28" y="30"/>
                </a:lnTo>
                <a:lnTo>
                  <a:pt x="28" y="25"/>
                </a:lnTo>
                <a:lnTo>
                  <a:pt x="29" y="19"/>
                </a:lnTo>
                <a:lnTo>
                  <a:pt x="29" y="13"/>
                </a:lnTo>
                <a:lnTo>
                  <a:pt x="23" y="14"/>
                </a:lnTo>
                <a:lnTo>
                  <a:pt x="23" y="9"/>
                </a:lnTo>
                <a:lnTo>
                  <a:pt x="24" y="3"/>
                </a:lnTo>
                <a:lnTo>
                  <a:pt x="32" y="7"/>
                </a:lnTo>
                <a:lnTo>
                  <a:pt x="32" y="1"/>
                </a:lnTo>
                <a:lnTo>
                  <a:pt x="38" y="5"/>
                </a:lnTo>
                <a:lnTo>
                  <a:pt x="38" y="10"/>
                </a:lnTo>
                <a:lnTo>
                  <a:pt x="36" y="16"/>
                </a:lnTo>
                <a:lnTo>
                  <a:pt x="36" y="22"/>
                </a:lnTo>
                <a:lnTo>
                  <a:pt x="42" y="21"/>
                </a:lnTo>
                <a:lnTo>
                  <a:pt x="42" y="26"/>
                </a:lnTo>
                <a:lnTo>
                  <a:pt x="40" y="32"/>
                </a:lnTo>
                <a:lnTo>
                  <a:pt x="40" y="36"/>
                </a:lnTo>
                <a:lnTo>
                  <a:pt x="39" y="42"/>
                </a:lnTo>
                <a:lnTo>
                  <a:pt x="39" y="48"/>
                </a:lnTo>
                <a:lnTo>
                  <a:pt x="46" y="47"/>
                </a:lnTo>
                <a:lnTo>
                  <a:pt x="46" y="53"/>
                </a:lnTo>
                <a:lnTo>
                  <a:pt x="45" y="58"/>
                </a:lnTo>
                <a:lnTo>
                  <a:pt x="45" y="64"/>
                </a:lnTo>
                <a:lnTo>
                  <a:pt x="42" y="68"/>
                </a:lnTo>
                <a:lnTo>
                  <a:pt x="42" y="75"/>
                </a:lnTo>
                <a:lnTo>
                  <a:pt x="50" y="73"/>
                </a:lnTo>
                <a:lnTo>
                  <a:pt x="51" y="67"/>
                </a:lnTo>
                <a:lnTo>
                  <a:pt x="51" y="60"/>
                </a:lnTo>
                <a:lnTo>
                  <a:pt x="52" y="55"/>
                </a:lnTo>
                <a:lnTo>
                  <a:pt x="52" y="49"/>
                </a:lnTo>
                <a:lnTo>
                  <a:pt x="53" y="44"/>
                </a:lnTo>
                <a:lnTo>
                  <a:pt x="53" y="39"/>
                </a:lnTo>
                <a:lnTo>
                  <a:pt x="53" y="33"/>
                </a:lnTo>
                <a:lnTo>
                  <a:pt x="54" y="28"/>
                </a:lnTo>
                <a:lnTo>
                  <a:pt x="54" y="22"/>
                </a:lnTo>
                <a:lnTo>
                  <a:pt x="50" y="23"/>
                </a:lnTo>
                <a:lnTo>
                  <a:pt x="50" y="17"/>
                </a:lnTo>
                <a:lnTo>
                  <a:pt x="51" y="12"/>
                </a:lnTo>
                <a:lnTo>
                  <a:pt x="51" y="7"/>
                </a:lnTo>
                <a:lnTo>
                  <a:pt x="52" y="1"/>
                </a:lnTo>
                <a:lnTo>
                  <a:pt x="59" y="3"/>
                </a:lnTo>
                <a:lnTo>
                  <a:pt x="58" y="9"/>
                </a:lnTo>
                <a:lnTo>
                  <a:pt x="58" y="14"/>
                </a:lnTo>
                <a:lnTo>
                  <a:pt x="64" y="13"/>
                </a:lnTo>
                <a:lnTo>
                  <a:pt x="64" y="19"/>
                </a:lnTo>
                <a:lnTo>
                  <a:pt x="62" y="25"/>
                </a:lnTo>
                <a:lnTo>
                  <a:pt x="62" y="30"/>
                </a:lnTo>
                <a:lnTo>
                  <a:pt x="68" y="29"/>
                </a:lnTo>
                <a:lnTo>
                  <a:pt x="68" y="34"/>
                </a:lnTo>
                <a:lnTo>
                  <a:pt x="66" y="40"/>
                </a:lnTo>
                <a:lnTo>
                  <a:pt x="66" y="45"/>
                </a:lnTo>
                <a:lnTo>
                  <a:pt x="65" y="52"/>
                </a:lnTo>
                <a:lnTo>
                  <a:pt x="65" y="57"/>
                </a:lnTo>
                <a:lnTo>
                  <a:pt x="65" y="61"/>
                </a:lnTo>
                <a:lnTo>
                  <a:pt x="64" y="67"/>
                </a:lnTo>
                <a:lnTo>
                  <a:pt x="64" y="75"/>
                </a:lnTo>
                <a:lnTo>
                  <a:pt x="54" y="77"/>
                </a:lnTo>
                <a:lnTo>
                  <a:pt x="58" y="70"/>
                </a:lnTo>
                <a:lnTo>
                  <a:pt x="58" y="65"/>
                </a:lnTo>
                <a:lnTo>
                  <a:pt x="59" y="59"/>
                </a:lnTo>
                <a:lnTo>
                  <a:pt x="59" y="54"/>
                </a:lnTo>
                <a:lnTo>
                  <a:pt x="59" y="48"/>
                </a:lnTo>
                <a:lnTo>
                  <a:pt x="60" y="41"/>
                </a:lnTo>
                <a:lnTo>
                  <a:pt x="60" y="35"/>
                </a:lnTo>
                <a:lnTo>
                  <a:pt x="47" y="34"/>
                </a:lnTo>
                <a:lnTo>
                  <a:pt x="50" y="29"/>
                </a:lnTo>
                <a:lnTo>
                  <a:pt x="35" y="28"/>
                </a:lnTo>
                <a:lnTo>
                  <a:pt x="35" y="33"/>
                </a:lnTo>
                <a:lnTo>
                  <a:pt x="22" y="33"/>
                </a:lnTo>
                <a:lnTo>
                  <a:pt x="22" y="26"/>
                </a:lnTo>
                <a:lnTo>
                  <a:pt x="22" y="21"/>
                </a:lnTo>
                <a:lnTo>
                  <a:pt x="16" y="17"/>
                </a:lnTo>
                <a:lnTo>
                  <a:pt x="16" y="12"/>
                </a:lnTo>
                <a:lnTo>
                  <a:pt x="16" y="7"/>
                </a:lnTo>
                <a:lnTo>
                  <a:pt x="18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55" name="Freeform 1415"/>
          <p:cNvSpPr>
            <a:spLocks/>
          </p:cNvSpPr>
          <p:nvPr/>
        </p:nvSpPr>
        <p:spPr bwMode="auto">
          <a:xfrm>
            <a:off x="6053138" y="4606925"/>
            <a:ext cx="1587" cy="6350"/>
          </a:xfrm>
          <a:custGeom>
            <a:avLst/>
            <a:gdLst>
              <a:gd name="T0" fmla="*/ 0 w 1587"/>
              <a:gd name="T1" fmla="*/ 0 h 11"/>
              <a:gd name="T2" fmla="*/ 0 w 1587"/>
              <a:gd name="T3" fmla="*/ 2147483646 h 11"/>
              <a:gd name="T4" fmla="*/ 0 w 1587"/>
              <a:gd name="T5" fmla="*/ 2147483646 h 1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1">
                <a:moveTo>
                  <a:pt x="0" y="0"/>
                </a:moveTo>
                <a:lnTo>
                  <a:pt x="0" y="6"/>
                </a:lnTo>
                <a:lnTo>
                  <a:pt x="0" y="1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56" name="Freeform 1416"/>
          <p:cNvSpPr>
            <a:spLocks/>
          </p:cNvSpPr>
          <p:nvPr/>
        </p:nvSpPr>
        <p:spPr bwMode="auto">
          <a:xfrm>
            <a:off x="6064250" y="4606925"/>
            <a:ext cx="3175" cy="11113"/>
          </a:xfrm>
          <a:custGeom>
            <a:avLst/>
            <a:gdLst>
              <a:gd name="T0" fmla="*/ 0 w 7"/>
              <a:gd name="T1" fmla="*/ 2147483646 h 21"/>
              <a:gd name="T2" fmla="*/ 0 w 7"/>
              <a:gd name="T3" fmla="*/ 0 h 21"/>
              <a:gd name="T4" fmla="*/ 2147483646 w 7"/>
              <a:gd name="T5" fmla="*/ 2147483646 h 21"/>
              <a:gd name="T6" fmla="*/ 2147483646 w 7"/>
              <a:gd name="T7" fmla="*/ 2147483646 h 21"/>
              <a:gd name="T8" fmla="*/ 2147483646 w 7"/>
              <a:gd name="T9" fmla="*/ 2147483646 h 21"/>
              <a:gd name="T10" fmla="*/ 2147483646 w 7"/>
              <a:gd name="T11" fmla="*/ 2147483646 h 2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" h="21">
                <a:moveTo>
                  <a:pt x="0" y="7"/>
                </a:moveTo>
                <a:lnTo>
                  <a:pt x="0" y="0"/>
                </a:lnTo>
                <a:lnTo>
                  <a:pt x="7" y="4"/>
                </a:lnTo>
                <a:lnTo>
                  <a:pt x="7" y="9"/>
                </a:lnTo>
                <a:lnTo>
                  <a:pt x="4" y="15"/>
                </a:lnTo>
                <a:lnTo>
                  <a:pt x="4" y="2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57" name="Line 1417"/>
          <p:cNvSpPr>
            <a:spLocks noChangeShapeType="1"/>
          </p:cNvSpPr>
          <p:nvPr/>
        </p:nvSpPr>
        <p:spPr bwMode="auto">
          <a:xfrm>
            <a:off x="6054725" y="4627563"/>
            <a:ext cx="1588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58" name="Freeform 1418"/>
          <p:cNvSpPr>
            <a:spLocks/>
          </p:cNvSpPr>
          <p:nvPr/>
        </p:nvSpPr>
        <p:spPr bwMode="auto">
          <a:xfrm>
            <a:off x="6048375" y="4633913"/>
            <a:ext cx="1588" cy="9525"/>
          </a:xfrm>
          <a:custGeom>
            <a:avLst/>
            <a:gdLst>
              <a:gd name="T0" fmla="*/ 2147483646 w 2"/>
              <a:gd name="T1" fmla="*/ 0 h 18"/>
              <a:gd name="T2" fmla="*/ 2147483646 w 2"/>
              <a:gd name="T3" fmla="*/ 2147483646 h 18"/>
              <a:gd name="T4" fmla="*/ 2147483646 w 2"/>
              <a:gd name="T5" fmla="*/ 2147483646 h 18"/>
              <a:gd name="T6" fmla="*/ 0 w 2"/>
              <a:gd name="T7" fmla="*/ 2147483646 h 1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" h="18">
                <a:moveTo>
                  <a:pt x="2" y="0"/>
                </a:moveTo>
                <a:lnTo>
                  <a:pt x="2" y="6"/>
                </a:lnTo>
                <a:lnTo>
                  <a:pt x="2" y="12"/>
                </a:lnTo>
                <a:lnTo>
                  <a:pt x="0" y="1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59" name="Freeform 1419"/>
          <p:cNvSpPr>
            <a:spLocks/>
          </p:cNvSpPr>
          <p:nvPr/>
        </p:nvSpPr>
        <p:spPr bwMode="auto">
          <a:xfrm>
            <a:off x="6030913" y="4627563"/>
            <a:ext cx="6350" cy="17462"/>
          </a:xfrm>
          <a:custGeom>
            <a:avLst/>
            <a:gdLst>
              <a:gd name="T0" fmla="*/ 2147483646 w 14"/>
              <a:gd name="T1" fmla="*/ 2147483646 h 31"/>
              <a:gd name="T2" fmla="*/ 2147483646 w 14"/>
              <a:gd name="T3" fmla="*/ 2147483646 h 31"/>
              <a:gd name="T4" fmla="*/ 2147483646 w 14"/>
              <a:gd name="T5" fmla="*/ 2147483646 h 31"/>
              <a:gd name="T6" fmla="*/ 2147483646 w 14"/>
              <a:gd name="T7" fmla="*/ 2147483646 h 31"/>
              <a:gd name="T8" fmla="*/ 2147483646 w 14"/>
              <a:gd name="T9" fmla="*/ 2147483646 h 31"/>
              <a:gd name="T10" fmla="*/ 2147483646 w 14"/>
              <a:gd name="T11" fmla="*/ 2147483646 h 31"/>
              <a:gd name="T12" fmla="*/ 2147483646 w 14"/>
              <a:gd name="T13" fmla="*/ 2147483646 h 31"/>
              <a:gd name="T14" fmla="*/ 2147483646 w 14"/>
              <a:gd name="T15" fmla="*/ 2147483646 h 31"/>
              <a:gd name="T16" fmla="*/ 2147483646 w 14"/>
              <a:gd name="T17" fmla="*/ 0 h 31"/>
              <a:gd name="T18" fmla="*/ 2147483646 w 14"/>
              <a:gd name="T19" fmla="*/ 2147483646 h 31"/>
              <a:gd name="T20" fmla="*/ 2147483646 w 14"/>
              <a:gd name="T21" fmla="*/ 2147483646 h 31"/>
              <a:gd name="T22" fmla="*/ 2147483646 w 14"/>
              <a:gd name="T23" fmla="*/ 2147483646 h 31"/>
              <a:gd name="T24" fmla="*/ 0 w 14"/>
              <a:gd name="T25" fmla="*/ 2147483646 h 31"/>
              <a:gd name="T26" fmla="*/ 2147483646 w 14"/>
              <a:gd name="T27" fmla="*/ 2147483646 h 3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" h="31">
                <a:moveTo>
                  <a:pt x="14" y="31"/>
                </a:moveTo>
                <a:lnTo>
                  <a:pt x="14" y="24"/>
                </a:lnTo>
                <a:lnTo>
                  <a:pt x="14" y="18"/>
                </a:lnTo>
                <a:lnTo>
                  <a:pt x="8" y="22"/>
                </a:lnTo>
                <a:lnTo>
                  <a:pt x="8" y="16"/>
                </a:lnTo>
                <a:lnTo>
                  <a:pt x="10" y="11"/>
                </a:lnTo>
                <a:lnTo>
                  <a:pt x="10" y="3"/>
                </a:lnTo>
                <a:lnTo>
                  <a:pt x="4" y="6"/>
                </a:lnTo>
                <a:lnTo>
                  <a:pt x="4" y="0"/>
                </a:lnTo>
                <a:lnTo>
                  <a:pt x="4" y="12"/>
                </a:lnTo>
                <a:lnTo>
                  <a:pt x="1" y="17"/>
                </a:lnTo>
                <a:lnTo>
                  <a:pt x="1" y="24"/>
                </a:lnTo>
                <a:lnTo>
                  <a:pt x="0" y="30"/>
                </a:lnTo>
                <a:lnTo>
                  <a:pt x="8" y="2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60" name="Line 1420"/>
          <p:cNvSpPr>
            <a:spLocks noChangeShapeType="1"/>
          </p:cNvSpPr>
          <p:nvPr/>
        </p:nvSpPr>
        <p:spPr bwMode="auto">
          <a:xfrm flipV="1">
            <a:off x="6024563" y="4633913"/>
            <a:ext cx="1587" cy="31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61" name="Freeform 1421"/>
          <p:cNvSpPr>
            <a:spLocks/>
          </p:cNvSpPr>
          <p:nvPr/>
        </p:nvSpPr>
        <p:spPr bwMode="auto">
          <a:xfrm>
            <a:off x="6007100" y="4633913"/>
            <a:ext cx="1588" cy="6350"/>
          </a:xfrm>
          <a:custGeom>
            <a:avLst/>
            <a:gdLst>
              <a:gd name="T0" fmla="*/ 0 w 1588"/>
              <a:gd name="T1" fmla="*/ 0 h 11"/>
              <a:gd name="T2" fmla="*/ 0 w 1588"/>
              <a:gd name="T3" fmla="*/ 2147483646 h 11"/>
              <a:gd name="T4" fmla="*/ 0 w 1588"/>
              <a:gd name="T5" fmla="*/ 2147483646 h 1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8" h="11">
                <a:moveTo>
                  <a:pt x="0" y="0"/>
                </a:moveTo>
                <a:lnTo>
                  <a:pt x="0" y="5"/>
                </a:lnTo>
                <a:lnTo>
                  <a:pt x="0" y="1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62" name="Freeform 1422"/>
          <p:cNvSpPr>
            <a:spLocks/>
          </p:cNvSpPr>
          <p:nvPr/>
        </p:nvSpPr>
        <p:spPr bwMode="auto">
          <a:xfrm>
            <a:off x="6005513" y="4649788"/>
            <a:ext cx="1587" cy="15875"/>
          </a:xfrm>
          <a:custGeom>
            <a:avLst/>
            <a:gdLst>
              <a:gd name="T0" fmla="*/ 2147483646 w 2"/>
              <a:gd name="T1" fmla="*/ 0 h 28"/>
              <a:gd name="T2" fmla="*/ 0 w 2"/>
              <a:gd name="T3" fmla="*/ 2147483646 h 28"/>
              <a:gd name="T4" fmla="*/ 2147483646 w 2"/>
              <a:gd name="T5" fmla="*/ 2147483646 h 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28">
                <a:moveTo>
                  <a:pt x="2" y="0"/>
                </a:moveTo>
                <a:lnTo>
                  <a:pt x="0" y="16"/>
                </a:lnTo>
                <a:lnTo>
                  <a:pt x="1" y="2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63" name="Freeform 1423"/>
          <p:cNvSpPr>
            <a:spLocks/>
          </p:cNvSpPr>
          <p:nvPr/>
        </p:nvSpPr>
        <p:spPr bwMode="auto">
          <a:xfrm>
            <a:off x="6056313" y="4654550"/>
            <a:ext cx="1587" cy="9525"/>
          </a:xfrm>
          <a:custGeom>
            <a:avLst/>
            <a:gdLst>
              <a:gd name="T0" fmla="*/ 0 w 2"/>
              <a:gd name="T1" fmla="*/ 2147483646 h 18"/>
              <a:gd name="T2" fmla="*/ 0 w 2"/>
              <a:gd name="T3" fmla="*/ 2147483646 h 18"/>
              <a:gd name="T4" fmla="*/ 2147483646 w 2"/>
              <a:gd name="T5" fmla="*/ 0 h 1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8">
                <a:moveTo>
                  <a:pt x="0" y="18"/>
                </a:moveTo>
                <a:lnTo>
                  <a:pt x="0" y="17"/>
                </a:lnTo>
                <a:lnTo>
                  <a:pt x="2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64" name="Freeform 1424"/>
          <p:cNvSpPr>
            <a:spLocks/>
          </p:cNvSpPr>
          <p:nvPr/>
        </p:nvSpPr>
        <p:spPr bwMode="auto">
          <a:xfrm>
            <a:off x="8270875" y="5672138"/>
            <a:ext cx="157163" cy="149225"/>
          </a:xfrm>
          <a:custGeom>
            <a:avLst/>
            <a:gdLst>
              <a:gd name="T0" fmla="*/ 2147483646 w 297"/>
              <a:gd name="T1" fmla="*/ 2147483646 h 280"/>
              <a:gd name="T2" fmla="*/ 2147483646 w 297"/>
              <a:gd name="T3" fmla="*/ 2147483646 h 280"/>
              <a:gd name="T4" fmla="*/ 2147483646 w 297"/>
              <a:gd name="T5" fmla="*/ 2147483646 h 280"/>
              <a:gd name="T6" fmla="*/ 2147483646 w 297"/>
              <a:gd name="T7" fmla="*/ 2147483646 h 280"/>
              <a:gd name="T8" fmla="*/ 0 w 297"/>
              <a:gd name="T9" fmla="*/ 2147483646 h 280"/>
              <a:gd name="T10" fmla="*/ 2147483646 w 297"/>
              <a:gd name="T11" fmla="*/ 2147483646 h 280"/>
              <a:gd name="T12" fmla="*/ 2147483646 w 297"/>
              <a:gd name="T13" fmla="*/ 2147483646 h 280"/>
              <a:gd name="T14" fmla="*/ 2147483646 w 297"/>
              <a:gd name="T15" fmla="*/ 2147483646 h 280"/>
              <a:gd name="T16" fmla="*/ 2147483646 w 297"/>
              <a:gd name="T17" fmla="*/ 2147483646 h 280"/>
              <a:gd name="T18" fmla="*/ 2147483646 w 297"/>
              <a:gd name="T19" fmla="*/ 2147483646 h 280"/>
              <a:gd name="T20" fmla="*/ 2147483646 w 297"/>
              <a:gd name="T21" fmla="*/ 2147483646 h 280"/>
              <a:gd name="T22" fmla="*/ 2147483646 w 297"/>
              <a:gd name="T23" fmla="*/ 2147483646 h 280"/>
              <a:gd name="T24" fmla="*/ 2147483646 w 297"/>
              <a:gd name="T25" fmla="*/ 2147483646 h 280"/>
              <a:gd name="T26" fmla="*/ 2147483646 w 297"/>
              <a:gd name="T27" fmla="*/ 2147483646 h 280"/>
              <a:gd name="T28" fmla="*/ 2147483646 w 297"/>
              <a:gd name="T29" fmla="*/ 2147483646 h 280"/>
              <a:gd name="T30" fmla="*/ 2147483646 w 297"/>
              <a:gd name="T31" fmla="*/ 2147483646 h 280"/>
              <a:gd name="T32" fmla="*/ 2147483646 w 297"/>
              <a:gd name="T33" fmla="*/ 2147483646 h 280"/>
              <a:gd name="T34" fmla="*/ 2147483646 w 297"/>
              <a:gd name="T35" fmla="*/ 2147483646 h 280"/>
              <a:gd name="T36" fmla="*/ 2147483646 w 297"/>
              <a:gd name="T37" fmla="*/ 2147483646 h 280"/>
              <a:gd name="T38" fmla="*/ 2147483646 w 297"/>
              <a:gd name="T39" fmla="*/ 2147483646 h 280"/>
              <a:gd name="T40" fmla="*/ 2147483646 w 297"/>
              <a:gd name="T41" fmla="*/ 2147483646 h 280"/>
              <a:gd name="T42" fmla="*/ 2147483646 w 297"/>
              <a:gd name="T43" fmla="*/ 2147483646 h 280"/>
              <a:gd name="T44" fmla="*/ 2147483646 w 297"/>
              <a:gd name="T45" fmla="*/ 2147483646 h 280"/>
              <a:gd name="T46" fmla="*/ 2147483646 w 297"/>
              <a:gd name="T47" fmla="*/ 2147483646 h 280"/>
              <a:gd name="T48" fmla="*/ 2147483646 w 297"/>
              <a:gd name="T49" fmla="*/ 2147483646 h 280"/>
              <a:gd name="T50" fmla="*/ 2147483646 w 297"/>
              <a:gd name="T51" fmla="*/ 2147483646 h 280"/>
              <a:gd name="T52" fmla="*/ 2147483646 w 297"/>
              <a:gd name="T53" fmla="*/ 2147483646 h 280"/>
              <a:gd name="T54" fmla="*/ 2147483646 w 297"/>
              <a:gd name="T55" fmla="*/ 2147483646 h 280"/>
              <a:gd name="T56" fmla="*/ 2147483646 w 297"/>
              <a:gd name="T57" fmla="*/ 0 h 280"/>
              <a:gd name="T58" fmla="*/ 2147483646 w 297"/>
              <a:gd name="T59" fmla="*/ 2147483646 h 280"/>
              <a:gd name="T60" fmla="*/ 2147483646 w 297"/>
              <a:gd name="T61" fmla="*/ 2147483646 h 280"/>
              <a:gd name="T62" fmla="*/ 2147483646 w 297"/>
              <a:gd name="T63" fmla="*/ 2147483646 h 280"/>
              <a:gd name="T64" fmla="*/ 2147483646 w 297"/>
              <a:gd name="T65" fmla="*/ 2147483646 h 28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297" h="280">
                <a:moveTo>
                  <a:pt x="47" y="46"/>
                </a:moveTo>
                <a:lnTo>
                  <a:pt x="28" y="69"/>
                </a:lnTo>
                <a:lnTo>
                  <a:pt x="14" y="94"/>
                </a:lnTo>
                <a:lnTo>
                  <a:pt x="4" y="120"/>
                </a:lnTo>
                <a:lnTo>
                  <a:pt x="0" y="147"/>
                </a:lnTo>
                <a:lnTo>
                  <a:pt x="2" y="174"/>
                </a:lnTo>
                <a:lnTo>
                  <a:pt x="11" y="201"/>
                </a:lnTo>
                <a:lnTo>
                  <a:pt x="22" y="224"/>
                </a:lnTo>
                <a:lnTo>
                  <a:pt x="41" y="245"/>
                </a:lnTo>
                <a:lnTo>
                  <a:pt x="64" y="260"/>
                </a:lnTo>
                <a:lnTo>
                  <a:pt x="87" y="272"/>
                </a:lnTo>
                <a:lnTo>
                  <a:pt x="115" y="279"/>
                </a:lnTo>
                <a:lnTo>
                  <a:pt x="145" y="280"/>
                </a:lnTo>
                <a:lnTo>
                  <a:pt x="175" y="275"/>
                </a:lnTo>
                <a:lnTo>
                  <a:pt x="201" y="268"/>
                </a:lnTo>
                <a:lnTo>
                  <a:pt x="228" y="253"/>
                </a:lnTo>
                <a:lnTo>
                  <a:pt x="250" y="235"/>
                </a:lnTo>
                <a:lnTo>
                  <a:pt x="271" y="212"/>
                </a:lnTo>
                <a:lnTo>
                  <a:pt x="285" y="188"/>
                </a:lnTo>
                <a:lnTo>
                  <a:pt x="295" y="159"/>
                </a:lnTo>
                <a:lnTo>
                  <a:pt x="297" y="132"/>
                </a:lnTo>
                <a:lnTo>
                  <a:pt x="296" y="106"/>
                </a:lnTo>
                <a:lnTo>
                  <a:pt x="288" y="81"/>
                </a:lnTo>
                <a:lnTo>
                  <a:pt x="274" y="57"/>
                </a:lnTo>
                <a:lnTo>
                  <a:pt x="256" y="36"/>
                </a:lnTo>
                <a:lnTo>
                  <a:pt x="235" y="19"/>
                </a:lnTo>
                <a:lnTo>
                  <a:pt x="210" y="8"/>
                </a:lnTo>
                <a:lnTo>
                  <a:pt x="182" y="1"/>
                </a:lnTo>
                <a:lnTo>
                  <a:pt x="153" y="0"/>
                </a:lnTo>
                <a:lnTo>
                  <a:pt x="124" y="4"/>
                </a:lnTo>
                <a:lnTo>
                  <a:pt x="95" y="14"/>
                </a:lnTo>
                <a:lnTo>
                  <a:pt x="70" y="28"/>
                </a:lnTo>
                <a:lnTo>
                  <a:pt x="47" y="46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65" name="Freeform 1425"/>
          <p:cNvSpPr>
            <a:spLocks/>
          </p:cNvSpPr>
          <p:nvPr/>
        </p:nvSpPr>
        <p:spPr bwMode="auto">
          <a:xfrm>
            <a:off x="8323263" y="5675313"/>
            <a:ext cx="96837" cy="136525"/>
          </a:xfrm>
          <a:custGeom>
            <a:avLst/>
            <a:gdLst>
              <a:gd name="T0" fmla="*/ 0 w 183"/>
              <a:gd name="T1" fmla="*/ 2147483646 h 258"/>
              <a:gd name="T2" fmla="*/ 2147483646 w 183"/>
              <a:gd name="T3" fmla="*/ 2147483646 h 258"/>
              <a:gd name="T4" fmla="*/ 2147483646 w 183"/>
              <a:gd name="T5" fmla="*/ 2147483646 h 258"/>
              <a:gd name="T6" fmla="*/ 2147483646 w 183"/>
              <a:gd name="T7" fmla="*/ 2147483646 h 258"/>
              <a:gd name="T8" fmla="*/ 2147483646 w 183"/>
              <a:gd name="T9" fmla="*/ 2147483646 h 258"/>
              <a:gd name="T10" fmla="*/ 2147483646 w 183"/>
              <a:gd name="T11" fmla="*/ 2147483646 h 258"/>
              <a:gd name="T12" fmla="*/ 2147483646 w 183"/>
              <a:gd name="T13" fmla="*/ 2147483646 h 258"/>
              <a:gd name="T14" fmla="*/ 2147483646 w 183"/>
              <a:gd name="T15" fmla="*/ 2147483646 h 258"/>
              <a:gd name="T16" fmla="*/ 2147483646 w 183"/>
              <a:gd name="T17" fmla="*/ 2147483646 h 258"/>
              <a:gd name="T18" fmla="*/ 2147483646 w 183"/>
              <a:gd name="T19" fmla="*/ 2147483646 h 258"/>
              <a:gd name="T20" fmla="*/ 2147483646 w 183"/>
              <a:gd name="T21" fmla="*/ 2147483646 h 258"/>
              <a:gd name="T22" fmla="*/ 2147483646 w 183"/>
              <a:gd name="T23" fmla="*/ 2147483646 h 258"/>
              <a:gd name="T24" fmla="*/ 2147483646 w 183"/>
              <a:gd name="T25" fmla="*/ 2147483646 h 258"/>
              <a:gd name="T26" fmla="*/ 2147483646 w 183"/>
              <a:gd name="T27" fmla="*/ 2147483646 h 258"/>
              <a:gd name="T28" fmla="*/ 2147483646 w 183"/>
              <a:gd name="T29" fmla="*/ 2147483646 h 258"/>
              <a:gd name="T30" fmla="*/ 2147483646 w 183"/>
              <a:gd name="T31" fmla="*/ 0 h 25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83" h="258">
                <a:moveTo>
                  <a:pt x="0" y="126"/>
                </a:moveTo>
                <a:lnTo>
                  <a:pt x="75" y="255"/>
                </a:lnTo>
                <a:lnTo>
                  <a:pt x="64" y="258"/>
                </a:lnTo>
                <a:lnTo>
                  <a:pt x="91" y="250"/>
                </a:lnTo>
                <a:lnTo>
                  <a:pt x="116" y="236"/>
                </a:lnTo>
                <a:lnTo>
                  <a:pt x="138" y="219"/>
                </a:lnTo>
                <a:lnTo>
                  <a:pt x="158" y="197"/>
                </a:lnTo>
                <a:lnTo>
                  <a:pt x="172" y="173"/>
                </a:lnTo>
                <a:lnTo>
                  <a:pt x="180" y="147"/>
                </a:lnTo>
                <a:lnTo>
                  <a:pt x="183" y="121"/>
                </a:lnTo>
                <a:lnTo>
                  <a:pt x="182" y="94"/>
                </a:lnTo>
                <a:lnTo>
                  <a:pt x="173" y="70"/>
                </a:lnTo>
                <a:lnTo>
                  <a:pt x="162" y="47"/>
                </a:lnTo>
                <a:lnTo>
                  <a:pt x="144" y="26"/>
                </a:lnTo>
                <a:lnTo>
                  <a:pt x="123" y="12"/>
                </a:lnTo>
                <a:lnTo>
                  <a:pt x="10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66" name="Line 1426"/>
          <p:cNvSpPr>
            <a:spLocks noChangeShapeType="1"/>
          </p:cNvSpPr>
          <p:nvPr/>
        </p:nvSpPr>
        <p:spPr bwMode="auto">
          <a:xfrm>
            <a:off x="8377238" y="5780088"/>
            <a:ext cx="7937" cy="6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67" name="Freeform 1427"/>
          <p:cNvSpPr>
            <a:spLocks/>
          </p:cNvSpPr>
          <p:nvPr/>
        </p:nvSpPr>
        <p:spPr bwMode="auto">
          <a:xfrm>
            <a:off x="8426450" y="5773738"/>
            <a:ext cx="11113" cy="12700"/>
          </a:xfrm>
          <a:custGeom>
            <a:avLst/>
            <a:gdLst>
              <a:gd name="T0" fmla="*/ 2147483646 w 23"/>
              <a:gd name="T1" fmla="*/ 2147483646 h 25"/>
              <a:gd name="T2" fmla="*/ 2147483646 w 23"/>
              <a:gd name="T3" fmla="*/ 2147483646 h 25"/>
              <a:gd name="T4" fmla="*/ 2147483646 w 23"/>
              <a:gd name="T5" fmla="*/ 2147483646 h 25"/>
              <a:gd name="T6" fmla="*/ 2147483646 w 23"/>
              <a:gd name="T7" fmla="*/ 2147483646 h 25"/>
              <a:gd name="T8" fmla="*/ 2147483646 w 23"/>
              <a:gd name="T9" fmla="*/ 2147483646 h 25"/>
              <a:gd name="T10" fmla="*/ 2147483646 w 23"/>
              <a:gd name="T11" fmla="*/ 2147483646 h 25"/>
              <a:gd name="T12" fmla="*/ 2147483646 w 23"/>
              <a:gd name="T13" fmla="*/ 2147483646 h 25"/>
              <a:gd name="T14" fmla="*/ 2147483646 w 23"/>
              <a:gd name="T15" fmla="*/ 2147483646 h 25"/>
              <a:gd name="T16" fmla="*/ 2147483646 w 23"/>
              <a:gd name="T17" fmla="*/ 2147483646 h 25"/>
              <a:gd name="T18" fmla="*/ 2147483646 w 23"/>
              <a:gd name="T19" fmla="*/ 2147483646 h 25"/>
              <a:gd name="T20" fmla="*/ 2147483646 w 23"/>
              <a:gd name="T21" fmla="*/ 0 h 25"/>
              <a:gd name="T22" fmla="*/ 2147483646 w 23"/>
              <a:gd name="T23" fmla="*/ 2147483646 h 25"/>
              <a:gd name="T24" fmla="*/ 2147483646 w 23"/>
              <a:gd name="T25" fmla="*/ 2147483646 h 25"/>
              <a:gd name="T26" fmla="*/ 2147483646 w 23"/>
              <a:gd name="T27" fmla="*/ 2147483646 h 25"/>
              <a:gd name="T28" fmla="*/ 0 w 23"/>
              <a:gd name="T29" fmla="*/ 2147483646 h 25"/>
              <a:gd name="T30" fmla="*/ 2147483646 w 23"/>
              <a:gd name="T31" fmla="*/ 2147483646 h 25"/>
              <a:gd name="T32" fmla="*/ 2147483646 w 23"/>
              <a:gd name="T33" fmla="*/ 2147483646 h 2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3" h="25">
                <a:moveTo>
                  <a:pt x="2" y="21"/>
                </a:moveTo>
                <a:lnTo>
                  <a:pt x="7" y="24"/>
                </a:lnTo>
                <a:lnTo>
                  <a:pt x="13" y="25"/>
                </a:lnTo>
                <a:lnTo>
                  <a:pt x="16" y="24"/>
                </a:lnTo>
                <a:lnTo>
                  <a:pt x="20" y="21"/>
                </a:lnTo>
                <a:lnTo>
                  <a:pt x="23" y="18"/>
                </a:lnTo>
                <a:lnTo>
                  <a:pt x="23" y="13"/>
                </a:lnTo>
                <a:lnTo>
                  <a:pt x="23" y="9"/>
                </a:lnTo>
                <a:lnTo>
                  <a:pt x="20" y="5"/>
                </a:lnTo>
                <a:lnTo>
                  <a:pt x="16" y="2"/>
                </a:lnTo>
                <a:lnTo>
                  <a:pt x="13" y="0"/>
                </a:lnTo>
                <a:lnTo>
                  <a:pt x="7" y="2"/>
                </a:lnTo>
                <a:lnTo>
                  <a:pt x="2" y="5"/>
                </a:lnTo>
                <a:lnTo>
                  <a:pt x="1" y="9"/>
                </a:lnTo>
                <a:lnTo>
                  <a:pt x="0" y="13"/>
                </a:lnTo>
                <a:lnTo>
                  <a:pt x="1" y="18"/>
                </a:lnTo>
                <a:lnTo>
                  <a:pt x="2" y="21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68" name="Freeform 1428"/>
          <p:cNvSpPr>
            <a:spLocks/>
          </p:cNvSpPr>
          <p:nvPr/>
        </p:nvSpPr>
        <p:spPr bwMode="auto">
          <a:xfrm>
            <a:off x="8370888" y="5827713"/>
            <a:ext cx="34925" cy="6350"/>
          </a:xfrm>
          <a:custGeom>
            <a:avLst/>
            <a:gdLst>
              <a:gd name="T0" fmla="*/ 2147483646 w 66"/>
              <a:gd name="T1" fmla="*/ 2147483646 h 11"/>
              <a:gd name="T2" fmla="*/ 2147483646 w 66"/>
              <a:gd name="T3" fmla="*/ 0 h 11"/>
              <a:gd name="T4" fmla="*/ 2147483646 w 66"/>
              <a:gd name="T5" fmla="*/ 0 h 11"/>
              <a:gd name="T6" fmla="*/ 2147483646 w 66"/>
              <a:gd name="T7" fmla="*/ 2147483646 h 11"/>
              <a:gd name="T8" fmla="*/ 0 w 66"/>
              <a:gd name="T9" fmla="*/ 2147483646 h 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6" h="11">
                <a:moveTo>
                  <a:pt x="66" y="11"/>
                </a:moveTo>
                <a:lnTo>
                  <a:pt x="25" y="0"/>
                </a:lnTo>
                <a:lnTo>
                  <a:pt x="12" y="0"/>
                </a:lnTo>
                <a:lnTo>
                  <a:pt x="1" y="5"/>
                </a:lnTo>
                <a:lnTo>
                  <a:pt x="0" y="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69" name="Freeform 1429"/>
          <p:cNvSpPr>
            <a:spLocks/>
          </p:cNvSpPr>
          <p:nvPr/>
        </p:nvSpPr>
        <p:spPr bwMode="auto">
          <a:xfrm>
            <a:off x="8294688" y="5800725"/>
            <a:ext cx="61912" cy="14288"/>
          </a:xfrm>
          <a:custGeom>
            <a:avLst/>
            <a:gdLst>
              <a:gd name="T0" fmla="*/ 2147483646 w 119"/>
              <a:gd name="T1" fmla="*/ 2147483646 h 27"/>
              <a:gd name="T2" fmla="*/ 2147483646 w 119"/>
              <a:gd name="T3" fmla="*/ 2147483646 h 27"/>
              <a:gd name="T4" fmla="*/ 2147483646 w 119"/>
              <a:gd name="T5" fmla="*/ 2147483646 h 27"/>
              <a:gd name="T6" fmla="*/ 2147483646 w 119"/>
              <a:gd name="T7" fmla="*/ 2147483646 h 27"/>
              <a:gd name="T8" fmla="*/ 2147483646 w 119"/>
              <a:gd name="T9" fmla="*/ 2147483646 h 27"/>
              <a:gd name="T10" fmla="*/ 0 w 119"/>
              <a:gd name="T11" fmla="*/ 0 h 2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9" h="27">
                <a:moveTo>
                  <a:pt x="119" y="22"/>
                </a:moveTo>
                <a:lnTo>
                  <a:pt x="91" y="27"/>
                </a:lnTo>
                <a:lnTo>
                  <a:pt x="64" y="26"/>
                </a:lnTo>
                <a:lnTo>
                  <a:pt x="37" y="19"/>
                </a:lnTo>
                <a:lnTo>
                  <a:pt x="19" y="11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70" name="Line 1430"/>
          <p:cNvSpPr>
            <a:spLocks noChangeShapeType="1"/>
          </p:cNvSpPr>
          <p:nvPr/>
        </p:nvSpPr>
        <p:spPr bwMode="auto">
          <a:xfrm flipV="1">
            <a:off x="8304213" y="5767388"/>
            <a:ext cx="7937" cy="301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71" name="Line 1431"/>
          <p:cNvSpPr>
            <a:spLocks noChangeShapeType="1"/>
          </p:cNvSpPr>
          <p:nvPr/>
        </p:nvSpPr>
        <p:spPr bwMode="auto">
          <a:xfrm>
            <a:off x="8320088" y="5746750"/>
            <a:ext cx="15875" cy="635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72" name="Freeform 1432"/>
          <p:cNvSpPr>
            <a:spLocks/>
          </p:cNvSpPr>
          <p:nvPr/>
        </p:nvSpPr>
        <p:spPr bwMode="auto">
          <a:xfrm>
            <a:off x="8178800" y="5797550"/>
            <a:ext cx="12700" cy="17463"/>
          </a:xfrm>
          <a:custGeom>
            <a:avLst/>
            <a:gdLst>
              <a:gd name="T0" fmla="*/ 2147483646 w 26"/>
              <a:gd name="T1" fmla="*/ 2147483646 h 32"/>
              <a:gd name="T2" fmla="*/ 2147483646 w 26"/>
              <a:gd name="T3" fmla="*/ 2147483646 h 32"/>
              <a:gd name="T4" fmla="*/ 2147483646 w 26"/>
              <a:gd name="T5" fmla="*/ 2147483646 h 32"/>
              <a:gd name="T6" fmla="*/ 0 w 26"/>
              <a:gd name="T7" fmla="*/ 0 h 3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6" h="32">
                <a:moveTo>
                  <a:pt x="26" y="32"/>
                </a:moveTo>
                <a:lnTo>
                  <a:pt x="22" y="18"/>
                </a:lnTo>
                <a:lnTo>
                  <a:pt x="11" y="7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73" name="Freeform 1433"/>
          <p:cNvSpPr>
            <a:spLocks/>
          </p:cNvSpPr>
          <p:nvPr/>
        </p:nvSpPr>
        <p:spPr bwMode="auto">
          <a:xfrm>
            <a:off x="8162925" y="5815013"/>
            <a:ext cx="28575" cy="25400"/>
          </a:xfrm>
          <a:custGeom>
            <a:avLst/>
            <a:gdLst>
              <a:gd name="T0" fmla="*/ 2147483646 w 54"/>
              <a:gd name="T1" fmla="*/ 0 h 47"/>
              <a:gd name="T2" fmla="*/ 2147483646 w 54"/>
              <a:gd name="T3" fmla="*/ 2147483646 h 47"/>
              <a:gd name="T4" fmla="*/ 2147483646 w 54"/>
              <a:gd name="T5" fmla="*/ 2147483646 h 47"/>
              <a:gd name="T6" fmla="*/ 2147483646 w 54"/>
              <a:gd name="T7" fmla="*/ 2147483646 h 47"/>
              <a:gd name="T8" fmla="*/ 2147483646 w 54"/>
              <a:gd name="T9" fmla="*/ 2147483646 h 47"/>
              <a:gd name="T10" fmla="*/ 2147483646 w 54"/>
              <a:gd name="T11" fmla="*/ 2147483646 h 47"/>
              <a:gd name="T12" fmla="*/ 0 w 54"/>
              <a:gd name="T13" fmla="*/ 2147483646 h 4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4" h="47">
                <a:moveTo>
                  <a:pt x="54" y="0"/>
                </a:moveTo>
                <a:lnTo>
                  <a:pt x="53" y="15"/>
                </a:lnTo>
                <a:lnTo>
                  <a:pt x="46" y="30"/>
                </a:lnTo>
                <a:lnTo>
                  <a:pt x="35" y="41"/>
                </a:lnTo>
                <a:lnTo>
                  <a:pt x="20" y="47"/>
                </a:lnTo>
                <a:lnTo>
                  <a:pt x="3" y="47"/>
                </a:lnTo>
                <a:lnTo>
                  <a:pt x="0" y="4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74" name="Freeform 1434"/>
          <p:cNvSpPr>
            <a:spLocks/>
          </p:cNvSpPr>
          <p:nvPr/>
        </p:nvSpPr>
        <p:spPr bwMode="auto">
          <a:xfrm>
            <a:off x="8151813" y="5818188"/>
            <a:ext cx="3175" cy="3175"/>
          </a:xfrm>
          <a:custGeom>
            <a:avLst/>
            <a:gdLst>
              <a:gd name="T0" fmla="*/ 2147483646 w 7"/>
              <a:gd name="T1" fmla="*/ 2147483646 h 6"/>
              <a:gd name="T2" fmla="*/ 2147483646 w 7"/>
              <a:gd name="T3" fmla="*/ 2147483646 h 6"/>
              <a:gd name="T4" fmla="*/ 2147483646 w 7"/>
              <a:gd name="T5" fmla="*/ 2147483646 h 6"/>
              <a:gd name="T6" fmla="*/ 2147483646 w 7"/>
              <a:gd name="T7" fmla="*/ 2147483646 h 6"/>
              <a:gd name="T8" fmla="*/ 2147483646 w 7"/>
              <a:gd name="T9" fmla="*/ 0 h 6"/>
              <a:gd name="T10" fmla="*/ 2147483646 w 7"/>
              <a:gd name="T11" fmla="*/ 0 h 6"/>
              <a:gd name="T12" fmla="*/ 0 w 7"/>
              <a:gd name="T13" fmla="*/ 2147483646 h 6"/>
              <a:gd name="T14" fmla="*/ 0 w 7"/>
              <a:gd name="T15" fmla="*/ 2147483646 h 6"/>
              <a:gd name="T16" fmla="*/ 0 w 7"/>
              <a:gd name="T17" fmla="*/ 2147483646 h 6"/>
              <a:gd name="T18" fmla="*/ 0 w 7"/>
              <a:gd name="T19" fmla="*/ 2147483646 h 6"/>
              <a:gd name="T20" fmla="*/ 2147483646 w 7"/>
              <a:gd name="T21" fmla="*/ 2147483646 h 6"/>
              <a:gd name="T22" fmla="*/ 2147483646 w 7"/>
              <a:gd name="T23" fmla="*/ 2147483646 h 6"/>
              <a:gd name="T24" fmla="*/ 2147483646 w 7"/>
              <a:gd name="T25" fmla="*/ 2147483646 h 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" h="6">
                <a:moveTo>
                  <a:pt x="4" y="6"/>
                </a:moveTo>
                <a:lnTo>
                  <a:pt x="4" y="5"/>
                </a:lnTo>
                <a:lnTo>
                  <a:pt x="7" y="4"/>
                </a:lnTo>
                <a:lnTo>
                  <a:pt x="4" y="3"/>
                </a:lnTo>
                <a:lnTo>
                  <a:pt x="2" y="0"/>
                </a:lnTo>
                <a:lnTo>
                  <a:pt x="1" y="0"/>
                </a:lnTo>
                <a:lnTo>
                  <a:pt x="0" y="3"/>
                </a:lnTo>
                <a:lnTo>
                  <a:pt x="0" y="4"/>
                </a:lnTo>
                <a:lnTo>
                  <a:pt x="0" y="5"/>
                </a:lnTo>
                <a:lnTo>
                  <a:pt x="0" y="6"/>
                </a:lnTo>
                <a:lnTo>
                  <a:pt x="1" y="6"/>
                </a:lnTo>
                <a:lnTo>
                  <a:pt x="2" y="6"/>
                </a:lnTo>
                <a:lnTo>
                  <a:pt x="4" y="6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75" name="Freeform 1435"/>
          <p:cNvSpPr>
            <a:spLocks/>
          </p:cNvSpPr>
          <p:nvPr/>
        </p:nvSpPr>
        <p:spPr bwMode="auto">
          <a:xfrm>
            <a:off x="8137525" y="5819775"/>
            <a:ext cx="3175" cy="3175"/>
          </a:xfrm>
          <a:custGeom>
            <a:avLst/>
            <a:gdLst>
              <a:gd name="T0" fmla="*/ 2147483646 w 5"/>
              <a:gd name="T1" fmla="*/ 2147483646 h 5"/>
              <a:gd name="T2" fmla="*/ 2147483646 w 5"/>
              <a:gd name="T3" fmla="*/ 2147483646 h 5"/>
              <a:gd name="T4" fmla="*/ 2147483646 w 5"/>
              <a:gd name="T5" fmla="*/ 2147483646 h 5"/>
              <a:gd name="T6" fmla="*/ 2147483646 w 5"/>
              <a:gd name="T7" fmla="*/ 0 h 5"/>
              <a:gd name="T8" fmla="*/ 2147483646 w 5"/>
              <a:gd name="T9" fmla="*/ 0 h 5"/>
              <a:gd name="T10" fmla="*/ 2147483646 w 5"/>
              <a:gd name="T11" fmla="*/ 0 h 5"/>
              <a:gd name="T12" fmla="*/ 0 w 5"/>
              <a:gd name="T13" fmla="*/ 2147483646 h 5"/>
              <a:gd name="T14" fmla="*/ 0 w 5"/>
              <a:gd name="T15" fmla="*/ 2147483646 h 5"/>
              <a:gd name="T16" fmla="*/ 0 w 5"/>
              <a:gd name="T17" fmla="*/ 2147483646 h 5"/>
              <a:gd name="T18" fmla="*/ 0 w 5"/>
              <a:gd name="T19" fmla="*/ 2147483646 h 5"/>
              <a:gd name="T20" fmla="*/ 2147483646 w 5"/>
              <a:gd name="T21" fmla="*/ 2147483646 h 5"/>
              <a:gd name="T22" fmla="*/ 2147483646 w 5"/>
              <a:gd name="T23" fmla="*/ 2147483646 h 5"/>
              <a:gd name="T24" fmla="*/ 2147483646 w 5"/>
              <a:gd name="T25" fmla="*/ 2147483646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" h="5">
                <a:moveTo>
                  <a:pt x="5" y="3"/>
                </a:moveTo>
                <a:lnTo>
                  <a:pt x="5" y="2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3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5"/>
                </a:lnTo>
                <a:lnTo>
                  <a:pt x="3" y="5"/>
                </a:lnTo>
                <a:lnTo>
                  <a:pt x="4" y="5"/>
                </a:lnTo>
                <a:lnTo>
                  <a:pt x="5" y="3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76" name="Freeform 1436"/>
          <p:cNvSpPr>
            <a:spLocks/>
          </p:cNvSpPr>
          <p:nvPr/>
        </p:nvSpPr>
        <p:spPr bwMode="auto">
          <a:xfrm>
            <a:off x="8129588" y="5811838"/>
            <a:ext cx="3175" cy="3175"/>
          </a:xfrm>
          <a:custGeom>
            <a:avLst/>
            <a:gdLst>
              <a:gd name="T0" fmla="*/ 2147483646 w 6"/>
              <a:gd name="T1" fmla="*/ 2147483646 h 7"/>
              <a:gd name="T2" fmla="*/ 2147483646 w 6"/>
              <a:gd name="T3" fmla="*/ 2147483646 h 7"/>
              <a:gd name="T4" fmla="*/ 2147483646 w 6"/>
              <a:gd name="T5" fmla="*/ 2147483646 h 7"/>
              <a:gd name="T6" fmla="*/ 2147483646 w 6"/>
              <a:gd name="T7" fmla="*/ 2147483646 h 7"/>
              <a:gd name="T8" fmla="*/ 2147483646 w 6"/>
              <a:gd name="T9" fmla="*/ 0 h 7"/>
              <a:gd name="T10" fmla="*/ 2147483646 w 6"/>
              <a:gd name="T11" fmla="*/ 0 h 7"/>
              <a:gd name="T12" fmla="*/ 2147483646 w 6"/>
              <a:gd name="T13" fmla="*/ 0 h 7"/>
              <a:gd name="T14" fmla="*/ 0 w 6"/>
              <a:gd name="T15" fmla="*/ 0 h 7"/>
              <a:gd name="T16" fmla="*/ 0 w 6"/>
              <a:gd name="T17" fmla="*/ 2147483646 h 7"/>
              <a:gd name="T18" fmla="*/ 0 w 6"/>
              <a:gd name="T19" fmla="*/ 2147483646 h 7"/>
              <a:gd name="T20" fmla="*/ 0 w 6"/>
              <a:gd name="T21" fmla="*/ 2147483646 h 7"/>
              <a:gd name="T22" fmla="*/ 2147483646 w 6"/>
              <a:gd name="T23" fmla="*/ 2147483646 h 7"/>
              <a:gd name="T24" fmla="*/ 2147483646 w 6"/>
              <a:gd name="T25" fmla="*/ 2147483646 h 7"/>
              <a:gd name="T26" fmla="*/ 2147483646 w 6"/>
              <a:gd name="T27" fmla="*/ 2147483646 h 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6" h="7">
                <a:moveTo>
                  <a:pt x="4" y="7"/>
                </a:moveTo>
                <a:lnTo>
                  <a:pt x="5" y="6"/>
                </a:lnTo>
                <a:lnTo>
                  <a:pt x="6" y="4"/>
                </a:lnTo>
                <a:lnTo>
                  <a:pt x="6" y="2"/>
                </a:lnTo>
                <a:lnTo>
                  <a:pt x="5" y="0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6"/>
                </a:lnTo>
                <a:lnTo>
                  <a:pt x="2" y="6"/>
                </a:lnTo>
                <a:lnTo>
                  <a:pt x="2" y="7"/>
                </a:lnTo>
                <a:lnTo>
                  <a:pt x="4" y="7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77" name="Freeform 1437"/>
          <p:cNvSpPr>
            <a:spLocks/>
          </p:cNvSpPr>
          <p:nvPr/>
        </p:nvSpPr>
        <p:spPr bwMode="auto">
          <a:xfrm>
            <a:off x="8131175" y="5797550"/>
            <a:ext cx="4763" cy="3175"/>
          </a:xfrm>
          <a:custGeom>
            <a:avLst/>
            <a:gdLst>
              <a:gd name="T0" fmla="*/ 2147483646 w 8"/>
              <a:gd name="T1" fmla="*/ 2147483646 h 6"/>
              <a:gd name="T2" fmla="*/ 2147483646 w 8"/>
              <a:gd name="T3" fmla="*/ 2147483646 h 6"/>
              <a:gd name="T4" fmla="*/ 2147483646 w 8"/>
              <a:gd name="T5" fmla="*/ 2147483646 h 6"/>
              <a:gd name="T6" fmla="*/ 2147483646 w 8"/>
              <a:gd name="T7" fmla="*/ 2147483646 h 6"/>
              <a:gd name="T8" fmla="*/ 2147483646 w 8"/>
              <a:gd name="T9" fmla="*/ 2147483646 h 6"/>
              <a:gd name="T10" fmla="*/ 2147483646 w 8"/>
              <a:gd name="T11" fmla="*/ 2147483646 h 6"/>
              <a:gd name="T12" fmla="*/ 2147483646 w 8"/>
              <a:gd name="T13" fmla="*/ 2147483646 h 6"/>
              <a:gd name="T14" fmla="*/ 2147483646 w 8"/>
              <a:gd name="T15" fmla="*/ 0 h 6"/>
              <a:gd name="T16" fmla="*/ 2147483646 w 8"/>
              <a:gd name="T17" fmla="*/ 0 h 6"/>
              <a:gd name="T18" fmla="*/ 2147483646 w 8"/>
              <a:gd name="T19" fmla="*/ 2147483646 h 6"/>
              <a:gd name="T20" fmla="*/ 2147483646 w 8"/>
              <a:gd name="T21" fmla="*/ 2147483646 h 6"/>
              <a:gd name="T22" fmla="*/ 0 w 8"/>
              <a:gd name="T23" fmla="*/ 2147483646 h 6"/>
              <a:gd name="T24" fmla="*/ 2147483646 w 8"/>
              <a:gd name="T25" fmla="*/ 2147483646 h 6"/>
              <a:gd name="T26" fmla="*/ 2147483646 w 8"/>
              <a:gd name="T27" fmla="*/ 2147483646 h 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8" h="6">
                <a:moveTo>
                  <a:pt x="1" y="6"/>
                </a:moveTo>
                <a:lnTo>
                  <a:pt x="4" y="6"/>
                </a:lnTo>
                <a:lnTo>
                  <a:pt x="6" y="6"/>
                </a:lnTo>
                <a:lnTo>
                  <a:pt x="8" y="6"/>
                </a:lnTo>
                <a:lnTo>
                  <a:pt x="8" y="4"/>
                </a:lnTo>
                <a:lnTo>
                  <a:pt x="8" y="3"/>
                </a:lnTo>
                <a:lnTo>
                  <a:pt x="8" y="1"/>
                </a:lnTo>
                <a:lnTo>
                  <a:pt x="6" y="0"/>
                </a:lnTo>
                <a:lnTo>
                  <a:pt x="4" y="0"/>
                </a:lnTo>
                <a:lnTo>
                  <a:pt x="1" y="1"/>
                </a:lnTo>
                <a:lnTo>
                  <a:pt x="1" y="3"/>
                </a:lnTo>
                <a:lnTo>
                  <a:pt x="0" y="3"/>
                </a:lnTo>
                <a:lnTo>
                  <a:pt x="1" y="4"/>
                </a:lnTo>
                <a:lnTo>
                  <a:pt x="1" y="6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78" name="Freeform 1438"/>
          <p:cNvSpPr>
            <a:spLocks/>
          </p:cNvSpPr>
          <p:nvPr/>
        </p:nvSpPr>
        <p:spPr bwMode="auto">
          <a:xfrm>
            <a:off x="8137525" y="5802313"/>
            <a:ext cx="12700" cy="12700"/>
          </a:xfrm>
          <a:custGeom>
            <a:avLst/>
            <a:gdLst>
              <a:gd name="T0" fmla="*/ 2147483646 w 23"/>
              <a:gd name="T1" fmla="*/ 2147483646 h 25"/>
              <a:gd name="T2" fmla="*/ 2147483646 w 23"/>
              <a:gd name="T3" fmla="*/ 2147483646 h 25"/>
              <a:gd name="T4" fmla="*/ 0 w 23"/>
              <a:gd name="T5" fmla="*/ 2147483646 h 25"/>
              <a:gd name="T6" fmla="*/ 0 w 23"/>
              <a:gd name="T7" fmla="*/ 2147483646 h 25"/>
              <a:gd name="T8" fmla="*/ 0 w 23"/>
              <a:gd name="T9" fmla="*/ 2147483646 h 25"/>
              <a:gd name="T10" fmla="*/ 2147483646 w 23"/>
              <a:gd name="T11" fmla="*/ 2147483646 h 25"/>
              <a:gd name="T12" fmla="*/ 2147483646 w 23"/>
              <a:gd name="T13" fmla="*/ 2147483646 h 25"/>
              <a:gd name="T14" fmla="*/ 2147483646 w 23"/>
              <a:gd name="T15" fmla="*/ 2147483646 h 25"/>
              <a:gd name="T16" fmla="*/ 2147483646 w 23"/>
              <a:gd name="T17" fmla="*/ 2147483646 h 25"/>
              <a:gd name="T18" fmla="*/ 2147483646 w 23"/>
              <a:gd name="T19" fmla="*/ 2147483646 h 25"/>
              <a:gd name="T20" fmla="*/ 2147483646 w 23"/>
              <a:gd name="T21" fmla="*/ 2147483646 h 25"/>
              <a:gd name="T22" fmla="*/ 2147483646 w 23"/>
              <a:gd name="T23" fmla="*/ 2147483646 h 25"/>
              <a:gd name="T24" fmla="*/ 2147483646 w 23"/>
              <a:gd name="T25" fmla="*/ 2147483646 h 25"/>
              <a:gd name="T26" fmla="*/ 2147483646 w 23"/>
              <a:gd name="T27" fmla="*/ 2147483646 h 25"/>
              <a:gd name="T28" fmla="*/ 2147483646 w 23"/>
              <a:gd name="T29" fmla="*/ 0 h 25"/>
              <a:gd name="T30" fmla="*/ 2147483646 w 23"/>
              <a:gd name="T31" fmla="*/ 0 h 25"/>
              <a:gd name="T32" fmla="*/ 2147483646 w 23"/>
              <a:gd name="T33" fmla="*/ 2147483646 h 2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3" h="25">
                <a:moveTo>
                  <a:pt x="7" y="3"/>
                </a:moveTo>
                <a:lnTo>
                  <a:pt x="4" y="5"/>
                </a:lnTo>
                <a:lnTo>
                  <a:pt x="0" y="9"/>
                </a:lnTo>
                <a:lnTo>
                  <a:pt x="0" y="15"/>
                </a:lnTo>
                <a:lnTo>
                  <a:pt x="0" y="18"/>
                </a:lnTo>
                <a:lnTo>
                  <a:pt x="4" y="24"/>
                </a:lnTo>
                <a:lnTo>
                  <a:pt x="7" y="25"/>
                </a:lnTo>
                <a:lnTo>
                  <a:pt x="12" y="25"/>
                </a:lnTo>
                <a:lnTo>
                  <a:pt x="17" y="24"/>
                </a:lnTo>
                <a:lnTo>
                  <a:pt x="21" y="18"/>
                </a:lnTo>
                <a:lnTo>
                  <a:pt x="22" y="15"/>
                </a:lnTo>
                <a:lnTo>
                  <a:pt x="23" y="11"/>
                </a:lnTo>
                <a:lnTo>
                  <a:pt x="22" y="5"/>
                </a:lnTo>
                <a:lnTo>
                  <a:pt x="21" y="3"/>
                </a:lnTo>
                <a:lnTo>
                  <a:pt x="15" y="0"/>
                </a:lnTo>
                <a:lnTo>
                  <a:pt x="12" y="0"/>
                </a:lnTo>
                <a:lnTo>
                  <a:pt x="7" y="3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79" name="Freeform 1439"/>
          <p:cNvSpPr>
            <a:spLocks/>
          </p:cNvSpPr>
          <p:nvPr/>
        </p:nvSpPr>
        <p:spPr bwMode="auto">
          <a:xfrm>
            <a:off x="8147050" y="5792788"/>
            <a:ext cx="3175" cy="3175"/>
          </a:xfrm>
          <a:custGeom>
            <a:avLst/>
            <a:gdLst>
              <a:gd name="T0" fmla="*/ 2147483646 w 6"/>
              <a:gd name="T1" fmla="*/ 2147483646 h 6"/>
              <a:gd name="T2" fmla="*/ 2147483646 w 6"/>
              <a:gd name="T3" fmla="*/ 2147483646 h 6"/>
              <a:gd name="T4" fmla="*/ 2147483646 w 6"/>
              <a:gd name="T5" fmla="*/ 2147483646 h 6"/>
              <a:gd name="T6" fmla="*/ 2147483646 w 6"/>
              <a:gd name="T7" fmla="*/ 2147483646 h 6"/>
              <a:gd name="T8" fmla="*/ 2147483646 w 6"/>
              <a:gd name="T9" fmla="*/ 2147483646 h 6"/>
              <a:gd name="T10" fmla="*/ 2147483646 w 6"/>
              <a:gd name="T11" fmla="*/ 2147483646 h 6"/>
              <a:gd name="T12" fmla="*/ 2147483646 w 6"/>
              <a:gd name="T13" fmla="*/ 0 h 6"/>
              <a:gd name="T14" fmla="*/ 2147483646 w 6"/>
              <a:gd name="T15" fmla="*/ 0 h 6"/>
              <a:gd name="T16" fmla="*/ 2147483646 w 6"/>
              <a:gd name="T17" fmla="*/ 0 h 6"/>
              <a:gd name="T18" fmla="*/ 2147483646 w 6"/>
              <a:gd name="T19" fmla="*/ 2147483646 h 6"/>
              <a:gd name="T20" fmla="*/ 0 w 6"/>
              <a:gd name="T21" fmla="*/ 2147483646 h 6"/>
              <a:gd name="T22" fmla="*/ 2147483646 w 6"/>
              <a:gd name="T23" fmla="*/ 2147483646 h 6"/>
              <a:gd name="T24" fmla="*/ 2147483646 w 6"/>
              <a:gd name="T25" fmla="*/ 2147483646 h 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" h="6">
                <a:moveTo>
                  <a:pt x="1" y="6"/>
                </a:moveTo>
                <a:lnTo>
                  <a:pt x="4" y="6"/>
                </a:lnTo>
                <a:lnTo>
                  <a:pt x="5" y="6"/>
                </a:lnTo>
                <a:lnTo>
                  <a:pt x="6" y="3"/>
                </a:lnTo>
                <a:lnTo>
                  <a:pt x="6" y="2"/>
                </a:lnTo>
                <a:lnTo>
                  <a:pt x="6" y="1"/>
                </a:lnTo>
                <a:lnTo>
                  <a:pt x="6" y="0"/>
                </a:lnTo>
                <a:lnTo>
                  <a:pt x="5" y="0"/>
                </a:lnTo>
                <a:lnTo>
                  <a:pt x="4" y="0"/>
                </a:lnTo>
                <a:lnTo>
                  <a:pt x="1" y="1"/>
                </a:lnTo>
                <a:lnTo>
                  <a:pt x="0" y="2"/>
                </a:lnTo>
                <a:lnTo>
                  <a:pt x="1" y="3"/>
                </a:lnTo>
                <a:lnTo>
                  <a:pt x="1" y="6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80" name="Freeform 1440"/>
          <p:cNvSpPr>
            <a:spLocks/>
          </p:cNvSpPr>
          <p:nvPr/>
        </p:nvSpPr>
        <p:spPr bwMode="auto">
          <a:xfrm>
            <a:off x="8123238" y="5788025"/>
            <a:ext cx="42862" cy="39688"/>
          </a:xfrm>
          <a:custGeom>
            <a:avLst/>
            <a:gdLst>
              <a:gd name="T0" fmla="*/ 2147483646 w 81"/>
              <a:gd name="T1" fmla="*/ 0 h 77"/>
              <a:gd name="T2" fmla="*/ 2147483646 w 81"/>
              <a:gd name="T3" fmla="*/ 2147483646 h 77"/>
              <a:gd name="T4" fmla="*/ 2147483646 w 81"/>
              <a:gd name="T5" fmla="*/ 2147483646 h 77"/>
              <a:gd name="T6" fmla="*/ 2147483646 w 81"/>
              <a:gd name="T7" fmla="*/ 2147483646 h 77"/>
              <a:gd name="T8" fmla="*/ 0 w 81"/>
              <a:gd name="T9" fmla="*/ 2147483646 h 77"/>
              <a:gd name="T10" fmla="*/ 2147483646 w 81"/>
              <a:gd name="T11" fmla="*/ 2147483646 h 77"/>
              <a:gd name="T12" fmla="*/ 2147483646 w 81"/>
              <a:gd name="T13" fmla="*/ 2147483646 h 77"/>
              <a:gd name="T14" fmla="*/ 2147483646 w 81"/>
              <a:gd name="T15" fmla="*/ 2147483646 h 77"/>
              <a:gd name="T16" fmla="*/ 2147483646 w 81"/>
              <a:gd name="T17" fmla="*/ 2147483646 h 77"/>
              <a:gd name="T18" fmla="*/ 2147483646 w 81"/>
              <a:gd name="T19" fmla="*/ 2147483646 h 77"/>
              <a:gd name="T20" fmla="*/ 2147483646 w 81"/>
              <a:gd name="T21" fmla="*/ 2147483646 h 77"/>
              <a:gd name="T22" fmla="*/ 2147483646 w 81"/>
              <a:gd name="T23" fmla="*/ 2147483646 h 77"/>
              <a:gd name="T24" fmla="*/ 2147483646 w 81"/>
              <a:gd name="T25" fmla="*/ 2147483646 h 77"/>
              <a:gd name="T26" fmla="*/ 2147483646 w 81"/>
              <a:gd name="T27" fmla="*/ 2147483646 h 77"/>
              <a:gd name="T28" fmla="*/ 2147483646 w 81"/>
              <a:gd name="T29" fmla="*/ 2147483646 h 77"/>
              <a:gd name="T30" fmla="*/ 2147483646 w 81"/>
              <a:gd name="T31" fmla="*/ 2147483646 h 77"/>
              <a:gd name="T32" fmla="*/ 2147483646 w 81"/>
              <a:gd name="T33" fmla="*/ 0 h 7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81" h="77">
                <a:moveTo>
                  <a:pt x="43" y="0"/>
                </a:moveTo>
                <a:lnTo>
                  <a:pt x="26" y="4"/>
                </a:lnTo>
                <a:lnTo>
                  <a:pt x="14" y="11"/>
                </a:lnTo>
                <a:lnTo>
                  <a:pt x="3" y="23"/>
                </a:lnTo>
                <a:lnTo>
                  <a:pt x="0" y="39"/>
                </a:lnTo>
                <a:lnTo>
                  <a:pt x="2" y="53"/>
                </a:lnTo>
                <a:lnTo>
                  <a:pt x="10" y="65"/>
                </a:lnTo>
                <a:lnTo>
                  <a:pt x="23" y="74"/>
                </a:lnTo>
                <a:lnTo>
                  <a:pt x="38" y="77"/>
                </a:lnTo>
                <a:lnTo>
                  <a:pt x="54" y="72"/>
                </a:lnTo>
                <a:lnTo>
                  <a:pt x="67" y="64"/>
                </a:lnTo>
                <a:lnTo>
                  <a:pt x="77" y="52"/>
                </a:lnTo>
                <a:lnTo>
                  <a:pt x="81" y="36"/>
                </a:lnTo>
                <a:lnTo>
                  <a:pt x="80" y="22"/>
                </a:lnTo>
                <a:lnTo>
                  <a:pt x="71" y="10"/>
                </a:lnTo>
                <a:lnTo>
                  <a:pt x="60" y="4"/>
                </a:lnTo>
                <a:lnTo>
                  <a:pt x="43" y="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81" name="Freeform 1441"/>
          <p:cNvSpPr>
            <a:spLocks/>
          </p:cNvSpPr>
          <p:nvPr/>
        </p:nvSpPr>
        <p:spPr bwMode="auto">
          <a:xfrm>
            <a:off x="8156575" y="5799138"/>
            <a:ext cx="3175" cy="3175"/>
          </a:xfrm>
          <a:custGeom>
            <a:avLst/>
            <a:gdLst>
              <a:gd name="T0" fmla="*/ 2147483646 w 6"/>
              <a:gd name="T1" fmla="*/ 0 h 6"/>
              <a:gd name="T2" fmla="*/ 2147483646 w 6"/>
              <a:gd name="T3" fmla="*/ 2147483646 h 6"/>
              <a:gd name="T4" fmla="*/ 2147483646 w 6"/>
              <a:gd name="T5" fmla="*/ 2147483646 h 6"/>
              <a:gd name="T6" fmla="*/ 0 w 6"/>
              <a:gd name="T7" fmla="*/ 2147483646 h 6"/>
              <a:gd name="T8" fmla="*/ 2147483646 w 6"/>
              <a:gd name="T9" fmla="*/ 2147483646 h 6"/>
              <a:gd name="T10" fmla="*/ 2147483646 w 6"/>
              <a:gd name="T11" fmla="*/ 2147483646 h 6"/>
              <a:gd name="T12" fmla="*/ 2147483646 w 6"/>
              <a:gd name="T13" fmla="*/ 2147483646 h 6"/>
              <a:gd name="T14" fmla="*/ 2147483646 w 6"/>
              <a:gd name="T15" fmla="*/ 2147483646 h 6"/>
              <a:gd name="T16" fmla="*/ 2147483646 w 6"/>
              <a:gd name="T17" fmla="*/ 2147483646 h 6"/>
              <a:gd name="T18" fmla="*/ 2147483646 w 6"/>
              <a:gd name="T19" fmla="*/ 2147483646 h 6"/>
              <a:gd name="T20" fmla="*/ 2147483646 w 6"/>
              <a:gd name="T21" fmla="*/ 2147483646 h 6"/>
              <a:gd name="T22" fmla="*/ 2147483646 w 6"/>
              <a:gd name="T23" fmla="*/ 2147483646 h 6"/>
              <a:gd name="T24" fmla="*/ 2147483646 w 6"/>
              <a:gd name="T25" fmla="*/ 0 h 6"/>
              <a:gd name="T26" fmla="*/ 2147483646 w 6"/>
              <a:gd name="T27" fmla="*/ 0 h 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6" h="6">
                <a:moveTo>
                  <a:pt x="4" y="0"/>
                </a:moveTo>
                <a:lnTo>
                  <a:pt x="1" y="1"/>
                </a:lnTo>
                <a:lnTo>
                  <a:pt x="1" y="3"/>
                </a:lnTo>
                <a:lnTo>
                  <a:pt x="0" y="5"/>
                </a:lnTo>
                <a:lnTo>
                  <a:pt x="1" y="5"/>
                </a:lnTo>
                <a:lnTo>
                  <a:pt x="1" y="6"/>
                </a:lnTo>
                <a:lnTo>
                  <a:pt x="4" y="6"/>
                </a:lnTo>
                <a:lnTo>
                  <a:pt x="5" y="6"/>
                </a:lnTo>
                <a:lnTo>
                  <a:pt x="6" y="6"/>
                </a:lnTo>
                <a:lnTo>
                  <a:pt x="6" y="5"/>
                </a:lnTo>
                <a:lnTo>
                  <a:pt x="6" y="3"/>
                </a:lnTo>
                <a:lnTo>
                  <a:pt x="6" y="1"/>
                </a:lnTo>
                <a:lnTo>
                  <a:pt x="5" y="0"/>
                </a:lnTo>
                <a:lnTo>
                  <a:pt x="4" y="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82" name="Freeform 1442"/>
          <p:cNvSpPr>
            <a:spLocks/>
          </p:cNvSpPr>
          <p:nvPr/>
        </p:nvSpPr>
        <p:spPr bwMode="auto">
          <a:xfrm>
            <a:off x="8159750" y="5810250"/>
            <a:ext cx="1588" cy="4763"/>
          </a:xfrm>
          <a:custGeom>
            <a:avLst/>
            <a:gdLst>
              <a:gd name="T0" fmla="*/ 0 w 4"/>
              <a:gd name="T1" fmla="*/ 0 h 7"/>
              <a:gd name="T2" fmla="*/ 0 w 4"/>
              <a:gd name="T3" fmla="*/ 2147483646 h 7"/>
              <a:gd name="T4" fmla="*/ 0 w 4"/>
              <a:gd name="T5" fmla="*/ 2147483646 h 7"/>
              <a:gd name="T6" fmla="*/ 0 w 4"/>
              <a:gd name="T7" fmla="*/ 2147483646 h 7"/>
              <a:gd name="T8" fmla="*/ 2147483646 w 4"/>
              <a:gd name="T9" fmla="*/ 2147483646 h 7"/>
              <a:gd name="T10" fmla="*/ 2147483646 w 4"/>
              <a:gd name="T11" fmla="*/ 2147483646 h 7"/>
              <a:gd name="T12" fmla="*/ 2147483646 w 4"/>
              <a:gd name="T13" fmla="*/ 2147483646 h 7"/>
              <a:gd name="T14" fmla="*/ 2147483646 w 4"/>
              <a:gd name="T15" fmla="*/ 2147483646 h 7"/>
              <a:gd name="T16" fmla="*/ 2147483646 w 4"/>
              <a:gd name="T17" fmla="*/ 2147483646 h 7"/>
              <a:gd name="T18" fmla="*/ 2147483646 w 4"/>
              <a:gd name="T19" fmla="*/ 2147483646 h 7"/>
              <a:gd name="T20" fmla="*/ 2147483646 w 4"/>
              <a:gd name="T21" fmla="*/ 0 h 7"/>
              <a:gd name="T22" fmla="*/ 2147483646 w 4"/>
              <a:gd name="T23" fmla="*/ 0 h 7"/>
              <a:gd name="T24" fmla="*/ 2147483646 w 4"/>
              <a:gd name="T25" fmla="*/ 0 h 7"/>
              <a:gd name="T26" fmla="*/ 0 w 4"/>
              <a:gd name="T27" fmla="*/ 0 h 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" h="7">
                <a:moveTo>
                  <a:pt x="0" y="0"/>
                </a:moveTo>
                <a:lnTo>
                  <a:pt x="0" y="1"/>
                </a:lnTo>
                <a:lnTo>
                  <a:pt x="0" y="3"/>
                </a:lnTo>
                <a:lnTo>
                  <a:pt x="0" y="5"/>
                </a:lnTo>
                <a:lnTo>
                  <a:pt x="1" y="7"/>
                </a:lnTo>
                <a:lnTo>
                  <a:pt x="2" y="7"/>
                </a:lnTo>
                <a:lnTo>
                  <a:pt x="2" y="5"/>
                </a:lnTo>
                <a:lnTo>
                  <a:pt x="4" y="5"/>
                </a:lnTo>
                <a:lnTo>
                  <a:pt x="4" y="3"/>
                </a:lnTo>
                <a:lnTo>
                  <a:pt x="4" y="1"/>
                </a:lnTo>
                <a:lnTo>
                  <a:pt x="4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83" name="Freeform 1443"/>
          <p:cNvSpPr>
            <a:spLocks/>
          </p:cNvSpPr>
          <p:nvPr/>
        </p:nvSpPr>
        <p:spPr bwMode="auto">
          <a:xfrm>
            <a:off x="8185150" y="5805488"/>
            <a:ext cx="1588" cy="1587"/>
          </a:xfrm>
          <a:custGeom>
            <a:avLst/>
            <a:gdLst>
              <a:gd name="T0" fmla="*/ 2147483646 w 2"/>
              <a:gd name="T1" fmla="*/ 2147483646 h 5"/>
              <a:gd name="T2" fmla="*/ 0 w 2"/>
              <a:gd name="T3" fmla="*/ 2147483646 h 5"/>
              <a:gd name="T4" fmla="*/ 0 w 2"/>
              <a:gd name="T5" fmla="*/ 0 h 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5">
                <a:moveTo>
                  <a:pt x="2" y="5"/>
                </a:moveTo>
                <a:lnTo>
                  <a:pt x="0" y="2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84" name="Line 1444"/>
          <p:cNvSpPr>
            <a:spLocks noChangeShapeType="1"/>
          </p:cNvSpPr>
          <p:nvPr/>
        </p:nvSpPr>
        <p:spPr bwMode="auto">
          <a:xfrm>
            <a:off x="8188325" y="5816600"/>
            <a:ext cx="1588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85" name="Freeform 1445"/>
          <p:cNvSpPr>
            <a:spLocks/>
          </p:cNvSpPr>
          <p:nvPr/>
        </p:nvSpPr>
        <p:spPr bwMode="auto">
          <a:xfrm>
            <a:off x="8181975" y="5829300"/>
            <a:ext cx="1588" cy="1588"/>
          </a:xfrm>
          <a:custGeom>
            <a:avLst/>
            <a:gdLst>
              <a:gd name="T0" fmla="*/ 2147483646 w 3"/>
              <a:gd name="T1" fmla="*/ 0 h 3"/>
              <a:gd name="T2" fmla="*/ 0 w 3"/>
              <a:gd name="T3" fmla="*/ 2147483646 h 3"/>
              <a:gd name="T4" fmla="*/ 0 w 3"/>
              <a:gd name="T5" fmla="*/ 2147483646 h 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" h="3">
                <a:moveTo>
                  <a:pt x="3" y="0"/>
                </a:moveTo>
                <a:lnTo>
                  <a:pt x="0" y="2"/>
                </a:lnTo>
                <a:lnTo>
                  <a:pt x="0" y="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86" name="Line 1446"/>
          <p:cNvSpPr>
            <a:spLocks noChangeShapeType="1"/>
          </p:cNvSpPr>
          <p:nvPr/>
        </p:nvSpPr>
        <p:spPr bwMode="auto">
          <a:xfrm flipH="1">
            <a:off x="8177213" y="5834063"/>
            <a:ext cx="1587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87" name="Freeform 1447"/>
          <p:cNvSpPr>
            <a:spLocks/>
          </p:cNvSpPr>
          <p:nvPr/>
        </p:nvSpPr>
        <p:spPr bwMode="auto">
          <a:xfrm>
            <a:off x="8201025" y="5818188"/>
            <a:ext cx="53975" cy="52387"/>
          </a:xfrm>
          <a:custGeom>
            <a:avLst/>
            <a:gdLst>
              <a:gd name="T0" fmla="*/ 0 w 102"/>
              <a:gd name="T1" fmla="*/ 2147483646 h 99"/>
              <a:gd name="T2" fmla="*/ 2147483646 w 102"/>
              <a:gd name="T3" fmla="*/ 2147483646 h 99"/>
              <a:gd name="T4" fmla="*/ 2147483646 w 102"/>
              <a:gd name="T5" fmla="*/ 2147483646 h 99"/>
              <a:gd name="T6" fmla="*/ 2147483646 w 102"/>
              <a:gd name="T7" fmla="*/ 2147483646 h 99"/>
              <a:gd name="T8" fmla="*/ 2147483646 w 102"/>
              <a:gd name="T9" fmla="*/ 2147483646 h 99"/>
              <a:gd name="T10" fmla="*/ 2147483646 w 102"/>
              <a:gd name="T11" fmla="*/ 2147483646 h 99"/>
              <a:gd name="T12" fmla="*/ 2147483646 w 102"/>
              <a:gd name="T13" fmla="*/ 2147483646 h 99"/>
              <a:gd name="T14" fmla="*/ 2147483646 w 102"/>
              <a:gd name="T15" fmla="*/ 2147483646 h 99"/>
              <a:gd name="T16" fmla="*/ 2147483646 w 102"/>
              <a:gd name="T17" fmla="*/ 2147483646 h 99"/>
              <a:gd name="T18" fmla="*/ 2147483646 w 102"/>
              <a:gd name="T19" fmla="*/ 2147483646 h 99"/>
              <a:gd name="T20" fmla="*/ 2147483646 w 102"/>
              <a:gd name="T21" fmla="*/ 2147483646 h 99"/>
              <a:gd name="T22" fmla="*/ 2147483646 w 102"/>
              <a:gd name="T23" fmla="*/ 0 h 99"/>
              <a:gd name="T24" fmla="*/ 2147483646 w 102"/>
              <a:gd name="T25" fmla="*/ 0 h 99"/>
              <a:gd name="T26" fmla="*/ 2147483646 w 102"/>
              <a:gd name="T27" fmla="*/ 2147483646 h 9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2" h="99">
                <a:moveTo>
                  <a:pt x="0" y="68"/>
                </a:moveTo>
                <a:lnTo>
                  <a:pt x="5" y="77"/>
                </a:lnTo>
                <a:lnTo>
                  <a:pt x="19" y="91"/>
                </a:lnTo>
                <a:lnTo>
                  <a:pt x="40" y="99"/>
                </a:lnTo>
                <a:lnTo>
                  <a:pt x="58" y="99"/>
                </a:lnTo>
                <a:lnTo>
                  <a:pt x="78" y="91"/>
                </a:lnTo>
                <a:lnTo>
                  <a:pt x="93" y="77"/>
                </a:lnTo>
                <a:lnTo>
                  <a:pt x="102" y="60"/>
                </a:lnTo>
                <a:lnTo>
                  <a:pt x="102" y="40"/>
                </a:lnTo>
                <a:lnTo>
                  <a:pt x="95" y="22"/>
                </a:lnTo>
                <a:lnTo>
                  <a:pt x="81" y="8"/>
                </a:lnTo>
                <a:lnTo>
                  <a:pt x="64" y="0"/>
                </a:lnTo>
                <a:lnTo>
                  <a:pt x="42" y="0"/>
                </a:lnTo>
                <a:lnTo>
                  <a:pt x="31" y="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88" name="Freeform 1448"/>
          <p:cNvSpPr>
            <a:spLocks/>
          </p:cNvSpPr>
          <p:nvPr/>
        </p:nvSpPr>
        <p:spPr bwMode="auto">
          <a:xfrm>
            <a:off x="8218488" y="5829300"/>
            <a:ext cx="26987" cy="34925"/>
          </a:xfrm>
          <a:custGeom>
            <a:avLst/>
            <a:gdLst>
              <a:gd name="T0" fmla="*/ 2147483646 w 50"/>
              <a:gd name="T1" fmla="*/ 0 h 64"/>
              <a:gd name="T2" fmla="*/ 2147483646 w 50"/>
              <a:gd name="T3" fmla="*/ 2147483646 h 64"/>
              <a:gd name="T4" fmla="*/ 2147483646 w 50"/>
              <a:gd name="T5" fmla="*/ 2147483646 h 64"/>
              <a:gd name="T6" fmla="*/ 2147483646 w 50"/>
              <a:gd name="T7" fmla="*/ 2147483646 h 64"/>
              <a:gd name="T8" fmla="*/ 2147483646 w 50"/>
              <a:gd name="T9" fmla="*/ 2147483646 h 64"/>
              <a:gd name="T10" fmla="*/ 2147483646 w 50"/>
              <a:gd name="T11" fmla="*/ 2147483646 h 64"/>
              <a:gd name="T12" fmla="*/ 2147483646 w 50"/>
              <a:gd name="T13" fmla="*/ 2147483646 h 64"/>
              <a:gd name="T14" fmla="*/ 2147483646 w 50"/>
              <a:gd name="T15" fmla="*/ 2147483646 h 64"/>
              <a:gd name="T16" fmla="*/ 2147483646 w 50"/>
              <a:gd name="T17" fmla="*/ 2147483646 h 64"/>
              <a:gd name="T18" fmla="*/ 0 w 50"/>
              <a:gd name="T19" fmla="*/ 2147483646 h 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50" h="64">
                <a:moveTo>
                  <a:pt x="36" y="0"/>
                </a:moveTo>
                <a:lnTo>
                  <a:pt x="37" y="1"/>
                </a:lnTo>
                <a:lnTo>
                  <a:pt x="46" y="7"/>
                </a:lnTo>
                <a:lnTo>
                  <a:pt x="50" y="17"/>
                </a:lnTo>
                <a:lnTo>
                  <a:pt x="50" y="30"/>
                </a:lnTo>
                <a:lnTo>
                  <a:pt x="44" y="42"/>
                </a:lnTo>
                <a:lnTo>
                  <a:pt x="35" y="54"/>
                </a:lnTo>
                <a:lnTo>
                  <a:pt x="23" y="60"/>
                </a:lnTo>
                <a:lnTo>
                  <a:pt x="11" y="64"/>
                </a:lnTo>
                <a:lnTo>
                  <a:pt x="0" y="6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89" name="Freeform 1449"/>
          <p:cNvSpPr>
            <a:spLocks/>
          </p:cNvSpPr>
          <p:nvPr/>
        </p:nvSpPr>
        <p:spPr bwMode="auto">
          <a:xfrm>
            <a:off x="8237538" y="5849938"/>
            <a:ext cx="1587" cy="3175"/>
          </a:xfrm>
          <a:custGeom>
            <a:avLst/>
            <a:gdLst>
              <a:gd name="T0" fmla="*/ 0 w 2"/>
              <a:gd name="T1" fmla="*/ 2147483646 h 4"/>
              <a:gd name="T2" fmla="*/ 2147483646 w 2"/>
              <a:gd name="T3" fmla="*/ 2147483646 h 4"/>
              <a:gd name="T4" fmla="*/ 2147483646 w 2"/>
              <a:gd name="T5" fmla="*/ 0 h 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4">
                <a:moveTo>
                  <a:pt x="0" y="4"/>
                </a:moveTo>
                <a:lnTo>
                  <a:pt x="1" y="1"/>
                </a:lnTo>
                <a:lnTo>
                  <a:pt x="2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90" name="Line 1450"/>
          <p:cNvSpPr>
            <a:spLocks noChangeShapeType="1"/>
          </p:cNvSpPr>
          <p:nvPr/>
        </p:nvSpPr>
        <p:spPr bwMode="auto">
          <a:xfrm flipV="1">
            <a:off x="8240713" y="5840413"/>
            <a:ext cx="1587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91" name="Freeform 1451"/>
          <p:cNvSpPr>
            <a:spLocks/>
          </p:cNvSpPr>
          <p:nvPr/>
        </p:nvSpPr>
        <p:spPr bwMode="auto">
          <a:xfrm>
            <a:off x="8281988" y="5745163"/>
            <a:ext cx="34925" cy="34925"/>
          </a:xfrm>
          <a:custGeom>
            <a:avLst/>
            <a:gdLst>
              <a:gd name="T0" fmla="*/ 0 w 66"/>
              <a:gd name="T1" fmla="*/ 2147483646 h 67"/>
              <a:gd name="T2" fmla="*/ 2147483646 w 66"/>
              <a:gd name="T3" fmla="*/ 2147483646 h 67"/>
              <a:gd name="T4" fmla="*/ 2147483646 w 66"/>
              <a:gd name="T5" fmla="*/ 2147483646 h 67"/>
              <a:gd name="T6" fmla="*/ 2147483646 w 66"/>
              <a:gd name="T7" fmla="*/ 2147483646 h 67"/>
              <a:gd name="T8" fmla="*/ 2147483646 w 66"/>
              <a:gd name="T9" fmla="*/ 2147483646 h 67"/>
              <a:gd name="T10" fmla="*/ 2147483646 w 66"/>
              <a:gd name="T11" fmla="*/ 2147483646 h 67"/>
              <a:gd name="T12" fmla="*/ 2147483646 w 66"/>
              <a:gd name="T13" fmla="*/ 0 h 67"/>
              <a:gd name="T14" fmla="*/ 2147483646 w 66"/>
              <a:gd name="T15" fmla="*/ 0 h 67"/>
              <a:gd name="T16" fmla="*/ 2147483646 w 66"/>
              <a:gd name="T17" fmla="*/ 2147483646 h 6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6" h="67">
                <a:moveTo>
                  <a:pt x="0" y="67"/>
                </a:moveTo>
                <a:lnTo>
                  <a:pt x="19" y="47"/>
                </a:lnTo>
                <a:lnTo>
                  <a:pt x="20" y="44"/>
                </a:lnTo>
                <a:lnTo>
                  <a:pt x="22" y="42"/>
                </a:lnTo>
                <a:lnTo>
                  <a:pt x="23" y="42"/>
                </a:lnTo>
                <a:lnTo>
                  <a:pt x="25" y="40"/>
                </a:lnTo>
                <a:lnTo>
                  <a:pt x="59" y="0"/>
                </a:lnTo>
                <a:lnTo>
                  <a:pt x="66" y="0"/>
                </a:lnTo>
                <a:lnTo>
                  <a:pt x="58" y="4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92" name="Freeform 1452"/>
          <p:cNvSpPr>
            <a:spLocks/>
          </p:cNvSpPr>
          <p:nvPr/>
        </p:nvSpPr>
        <p:spPr bwMode="auto">
          <a:xfrm>
            <a:off x="8329613" y="5740400"/>
            <a:ext cx="46037" cy="38100"/>
          </a:xfrm>
          <a:custGeom>
            <a:avLst/>
            <a:gdLst>
              <a:gd name="T0" fmla="*/ 0 w 88"/>
              <a:gd name="T1" fmla="*/ 0 h 73"/>
              <a:gd name="T2" fmla="*/ 2147483646 w 88"/>
              <a:gd name="T3" fmla="*/ 2147483646 h 73"/>
              <a:gd name="T4" fmla="*/ 2147483646 w 88"/>
              <a:gd name="T5" fmla="*/ 2147483646 h 73"/>
              <a:gd name="T6" fmla="*/ 2147483646 w 88"/>
              <a:gd name="T7" fmla="*/ 2147483646 h 73"/>
              <a:gd name="T8" fmla="*/ 2147483646 w 88"/>
              <a:gd name="T9" fmla="*/ 2147483646 h 73"/>
              <a:gd name="T10" fmla="*/ 2147483646 w 88"/>
              <a:gd name="T11" fmla="*/ 2147483646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8" h="73">
                <a:moveTo>
                  <a:pt x="0" y="0"/>
                </a:moveTo>
                <a:lnTo>
                  <a:pt x="29" y="24"/>
                </a:lnTo>
                <a:lnTo>
                  <a:pt x="34" y="25"/>
                </a:lnTo>
                <a:lnTo>
                  <a:pt x="56" y="46"/>
                </a:lnTo>
                <a:lnTo>
                  <a:pt x="59" y="48"/>
                </a:lnTo>
                <a:lnTo>
                  <a:pt x="88" y="7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93" name="Line 1453"/>
          <p:cNvSpPr>
            <a:spLocks noChangeShapeType="1"/>
          </p:cNvSpPr>
          <p:nvPr/>
        </p:nvSpPr>
        <p:spPr bwMode="auto">
          <a:xfrm flipH="1" flipV="1">
            <a:off x="8335963" y="5740400"/>
            <a:ext cx="82550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94" name="Line 1454"/>
          <p:cNvSpPr>
            <a:spLocks noChangeShapeType="1"/>
          </p:cNvSpPr>
          <p:nvPr/>
        </p:nvSpPr>
        <p:spPr bwMode="auto">
          <a:xfrm>
            <a:off x="8374063" y="5675313"/>
            <a:ext cx="1587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95" name="Freeform 1455"/>
          <p:cNvSpPr>
            <a:spLocks/>
          </p:cNvSpPr>
          <p:nvPr/>
        </p:nvSpPr>
        <p:spPr bwMode="auto">
          <a:xfrm>
            <a:off x="8445500" y="5613400"/>
            <a:ext cx="9525" cy="38100"/>
          </a:xfrm>
          <a:custGeom>
            <a:avLst/>
            <a:gdLst>
              <a:gd name="T0" fmla="*/ 2147483646 w 18"/>
              <a:gd name="T1" fmla="*/ 2147483646 h 70"/>
              <a:gd name="T2" fmla="*/ 2147483646 w 18"/>
              <a:gd name="T3" fmla="*/ 2147483646 h 70"/>
              <a:gd name="T4" fmla="*/ 2147483646 w 18"/>
              <a:gd name="T5" fmla="*/ 2147483646 h 70"/>
              <a:gd name="T6" fmla="*/ 2147483646 w 18"/>
              <a:gd name="T7" fmla="*/ 2147483646 h 70"/>
              <a:gd name="T8" fmla="*/ 2147483646 w 18"/>
              <a:gd name="T9" fmla="*/ 2147483646 h 70"/>
              <a:gd name="T10" fmla="*/ 0 w 18"/>
              <a:gd name="T11" fmla="*/ 2147483646 h 70"/>
              <a:gd name="T12" fmla="*/ 2147483646 w 18"/>
              <a:gd name="T13" fmla="*/ 2147483646 h 70"/>
              <a:gd name="T14" fmla="*/ 2147483646 w 18"/>
              <a:gd name="T15" fmla="*/ 2147483646 h 70"/>
              <a:gd name="T16" fmla="*/ 2147483646 w 18"/>
              <a:gd name="T17" fmla="*/ 2147483646 h 70"/>
              <a:gd name="T18" fmla="*/ 2147483646 w 18"/>
              <a:gd name="T19" fmla="*/ 0 h 7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" h="70">
                <a:moveTo>
                  <a:pt x="13" y="68"/>
                </a:moveTo>
                <a:lnTo>
                  <a:pt x="18" y="70"/>
                </a:lnTo>
                <a:lnTo>
                  <a:pt x="13" y="68"/>
                </a:lnTo>
                <a:lnTo>
                  <a:pt x="7" y="60"/>
                </a:lnTo>
                <a:lnTo>
                  <a:pt x="3" y="50"/>
                </a:lnTo>
                <a:lnTo>
                  <a:pt x="0" y="36"/>
                </a:lnTo>
                <a:lnTo>
                  <a:pt x="1" y="21"/>
                </a:lnTo>
                <a:lnTo>
                  <a:pt x="3" y="11"/>
                </a:lnTo>
                <a:lnTo>
                  <a:pt x="9" y="2"/>
                </a:lnTo>
                <a:lnTo>
                  <a:pt x="14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96" name="Line 1456"/>
          <p:cNvSpPr>
            <a:spLocks noChangeShapeType="1"/>
          </p:cNvSpPr>
          <p:nvPr/>
        </p:nvSpPr>
        <p:spPr bwMode="auto">
          <a:xfrm flipV="1">
            <a:off x="8453438" y="5627688"/>
            <a:ext cx="314325" cy="174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97" name="Freeform 1457"/>
          <p:cNvSpPr>
            <a:spLocks/>
          </p:cNvSpPr>
          <p:nvPr/>
        </p:nvSpPr>
        <p:spPr bwMode="auto">
          <a:xfrm>
            <a:off x="8772525" y="5594350"/>
            <a:ext cx="15875" cy="38100"/>
          </a:xfrm>
          <a:custGeom>
            <a:avLst/>
            <a:gdLst>
              <a:gd name="T0" fmla="*/ 2147483646 w 32"/>
              <a:gd name="T1" fmla="*/ 2147483646 h 71"/>
              <a:gd name="T2" fmla="*/ 2147483646 w 32"/>
              <a:gd name="T3" fmla="*/ 2147483646 h 71"/>
              <a:gd name="T4" fmla="*/ 2147483646 w 32"/>
              <a:gd name="T5" fmla="*/ 2147483646 h 71"/>
              <a:gd name="T6" fmla="*/ 2147483646 w 32"/>
              <a:gd name="T7" fmla="*/ 2147483646 h 71"/>
              <a:gd name="T8" fmla="*/ 2147483646 w 32"/>
              <a:gd name="T9" fmla="*/ 2147483646 h 71"/>
              <a:gd name="T10" fmla="*/ 2147483646 w 32"/>
              <a:gd name="T11" fmla="*/ 2147483646 h 71"/>
              <a:gd name="T12" fmla="*/ 2147483646 w 32"/>
              <a:gd name="T13" fmla="*/ 2147483646 h 71"/>
              <a:gd name="T14" fmla="*/ 2147483646 w 32"/>
              <a:gd name="T15" fmla="*/ 2147483646 h 71"/>
              <a:gd name="T16" fmla="*/ 2147483646 w 32"/>
              <a:gd name="T17" fmla="*/ 0 h 71"/>
              <a:gd name="T18" fmla="*/ 2147483646 w 32"/>
              <a:gd name="T19" fmla="*/ 2147483646 h 71"/>
              <a:gd name="T20" fmla="*/ 2147483646 w 32"/>
              <a:gd name="T21" fmla="*/ 2147483646 h 71"/>
              <a:gd name="T22" fmla="*/ 0 w 32"/>
              <a:gd name="T23" fmla="*/ 2147483646 h 71"/>
              <a:gd name="T24" fmla="*/ 0 w 32"/>
              <a:gd name="T25" fmla="*/ 2147483646 h 71"/>
              <a:gd name="T26" fmla="*/ 2147483646 w 32"/>
              <a:gd name="T27" fmla="*/ 2147483646 h 71"/>
              <a:gd name="T28" fmla="*/ 2147483646 w 32"/>
              <a:gd name="T29" fmla="*/ 2147483646 h 71"/>
              <a:gd name="T30" fmla="*/ 2147483646 w 32"/>
              <a:gd name="T31" fmla="*/ 2147483646 h 71"/>
              <a:gd name="T32" fmla="*/ 2147483646 w 32"/>
              <a:gd name="T33" fmla="*/ 2147483646 h 7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2" h="71">
                <a:moveTo>
                  <a:pt x="18" y="71"/>
                </a:moveTo>
                <a:lnTo>
                  <a:pt x="21" y="70"/>
                </a:lnTo>
                <a:lnTo>
                  <a:pt x="27" y="62"/>
                </a:lnTo>
                <a:lnTo>
                  <a:pt x="30" y="50"/>
                </a:lnTo>
                <a:lnTo>
                  <a:pt x="32" y="36"/>
                </a:lnTo>
                <a:lnTo>
                  <a:pt x="30" y="22"/>
                </a:lnTo>
                <a:lnTo>
                  <a:pt x="25" y="11"/>
                </a:lnTo>
                <a:lnTo>
                  <a:pt x="19" y="1"/>
                </a:lnTo>
                <a:lnTo>
                  <a:pt x="13" y="0"/>
                </a:lnTo>
                <a:lnTo>
                  <a:pt x="8" y="1"/>
                </a:lnTo>
                <a:lnTo>
                  <a:pt x="4" y="12"/>
                </a:lnTo>
                <a:lnTo>
                  <a:pt x="0" y="23"/>
                </a:lnTo>
                <a:lnTo>
                  <a:pt x="0" y="37"/>
                </a:lnTo>
                <a:lnTo>
                  <a:pt x="3" y="51"/>
                </a:lnTo>
                <a:lnTo>
                  <a:pt x="6" y="62"/>
                </a:lnTo>
                <a:lnTo>
                  <a:pt x="12" y="70"/>
                </a:lnTo>
                <a:lnTo>
                  <a:pt x="18" y="71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98" name="Freeform 1458"/>
          <p:cNvSpPr>
            <a:spLocks/>
          </p:cNvSpPr>
          <p:nvPr/>
        </p:nvSpPr>
        <p:spPr bwMode="auto">
          <a:xfrm>
            <a:off x="8637588" y="5646738"/>
            <a:ext cx="12700" cy="4762"/>
          </a:xfrm>
          <a:custGeom>
            <a:avLst/>
            <a:gdLst>
              <a:gd name="T0" fmla="*/ 2147483646 w 24"/>
              <a:gd name="T1" fmla="*/ 2147483646 h 10"/>
              <a:gd name="T2" fmla="*/ 2147483646 w 24"/>
              <a:gd name="T3" fmla="*/ 2147483646 h 10"/>
              <a:gd name="T4" fmla="*/ 2147483646 w 24"/>
              <a:gd name="T5" fmla="*/ 2147483646 h 10"/>
              <a:gd name="T6" fmla="*/ 2147483646 w 24"/>
              <a:gd name="T7" fmla="*/ 2147483646 h 10"/>
              <a:gd name="T8" fmla="*/ 2147483646 w 24"/>
              <a:gd name="T9" fmla="*/ 2147483646 h 10"/>
              <a:gd name="T10" fmla="*/ 2147483646 w 24"/>
              <a:gd name="T11" fmla="*/ 2147483646 h 10"/>
              <a:gd name="T12" fmla="*/ 2147483646 w 24"/>
              <a:gd name="T13" fmla="*/ 0 h 10"/>
              <a:gd name="T14" fmla="*/ 0 w 24"/>
              <a:gd name="T15" fmla="*/ 2147483646 h 1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4" h="10">
                <a:moveTo>
                  <a:pt x="24" y="10"/>
                </a:moveTo>
                <a:lnTo>
                  <a:pt x="21" y="9"/>
                </a:lnTo>
                <a:lnTo>
                  <a:pt x="18" y="7"/>
                </a:lnTo>
                <a:lnTo>
                  <a:pt x="13" y="4"/>
                </a:lnTo>
                <a:lnTo>
                  <a:pt x="8" y="3"/>
                </a:lnTo>
                <a:lnTo>
                  <a:pt x="6" y="2"/>
                </a:lnTo>
                <a:lnTo>
                  <a:pt x="2" y="0"/>
                </a:lnTo>
                <a:lnTo>
                  <a:pt x="0" y="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99" name="Line 1459"/>
          <p:cNvSpPr>
            <a:spLocks noChangeShapeType="1"/>
          </p:cNvSpPr>
          <p:nvPr/>
        </p:nvSpPr>
        <p:spPr bwMode="auto">
          <a:xfrm>
            <a:off x="8650288" y="5651500"/>
            <a:ext cx="1587" cy="31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00" name="Freeform 1460"/>
          <p:cNvSpPr>
            <a:spLocks/>
          </p:cNvSpPr>
          <p:nvPr/>
        </p:nvSpPr>
        <p:spPr bwMode="auto">
          <a:xfrm>
            <a:off x="8604250" y="5654675"/>
            <a:ext cx="25400" cy="9525"/>
          </a:xfrm>
          <a:custGeom>
            <a:avLst/>
            <a:gdLst>
              <a:gd name="T0" fmla="*/ 2147483646 w 48"/>
              <a:gd name="T1" fmla="*/ 2147483646 h 17"/>
              <a:gd name="T2" fmla="*/ 2147483646 w 48"/>
              <a:gd name="T3" fmla="*/ 2147483646 h 17"/>
              <a:gd name="T4" fmla="*/ 2147483646 w 48"/>
              <a:gd name="T5" fmla="*/ 2147483646 h 17"/>
              <a:gd name="T6" fmla="*/ 2147483646 w 48"/>
              <a:gd name="T7" fmla="*/ 0 h 17"/>
              <a:gd name="T8" fmla="*/ 2147483646 w 48"/>
              <a:gd name="T9" fmla="*/ 2147483646 h 17"/>
              <a:gd name="T10" fmla="*/ 2147483646 w 48"/>
              <a:gd name="T11" fmla="*/ 2147483646 h 17"/>
              <a:gd name="T12" fmla="*/ 0 w 48"/>
              <a:gd name="T13" fmla="*/ 2147483646 h 17"/>
              <a:gd name="T14" fmla="*/ 0 w 48"/>
              <a:gd name="T15" fmla="*/ 2147483646 h 17"/>
              <a:gd name="T16" fmla="*/ 0 w 48"/>
              <a:gd name="T17" fmla="*/ 2147483646 h 17"/>
              <a:gd name="T18" fmla="*/ 2147483646 w 48"/>
              <a:gd name="T19" fmla="*/ 2147483646 h 17"/>
              <a:gd name="T20" fmla="*/ 2147483646 w 48"/>
              <a:gd name="T21" fmla="*/ 2147483646 h 17"/>
              <a:gd name="T22" fmla="*/ 2147483646 w 48"/>
              <a:gd name="T23" fmla="*/ 2147483646 h 17"/>
              <a:gd name="T24" fmla="*/ 2147483646 w 48"/>
              <a:gd name="T25" fmla="*/ 2147483646 h 17"/>
              <a:gd name="T26" fmla="*/ 2147483646 w 48"/>
              <a:gd name="T27" fmla="*/ 2147483646 h 17"/>
              <a:gd name="T28" fmla="*/ 2147483646 w 48"/>
              <a:gd name="T29" fmla="*/ 2147483646 h 17"/>
              <a:gd name="T30" fmla="*/ 2147483646 w 48"/>
              <a:gd name="T31" fmla="*/ 2147483646 h 17"/>
              <a:gd name="T32" fmla="*/ 2147483646 w 48"/>
              <a:gd name="T33" fmla="*/ 2147483646 h 1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8" h="17">
                <a:moveTo>
                  <a:pt x="47" y="6"/>
                </a:moveTo>
                <a:lnTo>
                  <a:pt x="41" y="2"/>
                </a:lnTo>
                <a:lnTo>
                  <a:pt x="34" y="1"/>
                </a:lnTo>
                <a:lnTo>
                  <a:pt x="25" y="0"/>
                </a:lnTo>
                <a:lnTo>
                  <a:pt x="15" y="1"/>
                </a:lnTo>
                <a:lnTo>
                  <a:pt x="6" y="2"/>
                </a:lnTo>
                <a:lnTo>
                  <a:pt x="0" y="6"/>
                </a:lnTo>
                <a:lnTo>
                  <a:pt x="0" y="8"/>
                </a:lnTo>
                <a:lnTo>
                  <a:pt x="0" y="12"/>
                </a:lnTo>
                <a:lnTo>
                  <a:pt x="6" y="14"/>
                </a:lnTo>
                <a:lnTo>
                  <a:pt x="15" y="17"/>
                </a:lnTo>
                <a:lnTo>
                  <a:pt x="25" y="17"/>
                </a:lnTo>
                <a:lnTo>
                  <a:pt x="34" y="17"/>
                </a:lnTo>
                <a:lnTo>
                  <a:pt x="41" y="14"/>
                </a:lnTo>
                <a:lnTo>
                  <a:pt x="47" y="12"/>
                </a:lnTo>
                <a:lnTo>
                  <a:pt x="48" y="8"/>
                </a:lnTo>
                <a:lnTo>
                  <a:pt x="47" y="6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01" name="Freeform 1461"/>
          <p:cNvSpPr>
            <a:spLocks/>
          </p:cNvSpPr>
          <p:nvPr/>
        </p:nvSpPr>
        <p:spPr bwMode="auto">
          <a:xfrm>
            <a:off x="8621713" y="5688013"/>
            <a:ext cx="15875" cy="15875"/>
          </a:xfrm>
          <a:custGeom>
            <a:avLst/>
            <a:gdLst>
              <a:gd name="T0" fmla="*/ 2147483646 w 28"/>
              <a:gd name="T1" fmla="*/ 0 h 30"/>
              <a:gd name="T2" fmla="*/ 2147483646 w 28"/>
              <a:gd name="T3" fmla="*/ 2147483646 h 30"/>
              <a:gd name="T4" fmla="*/ 2147483646 w 28"/>
              <a:gd name="T5" fmla="*/ 2147483646 h 30"/>
              <a:gd name="T6" fmla="*/ 2147483646 w 28"/>
              <a:gd name="T7" fmla="*/ 2147483646 h 30"/>
              <a:gd name="T8" fmla="*/ 0 w 28"/>
              <a:gd name="T9" fmla="*/ 2147483646 h 30"/>
              <a:gd name="T10" fmla="*/ 2147483646 w 28"/>
              <a:gd name="T11" fmla="*/ 2147483646 h 30"/>
              <a:gd name="T12" fmla="*/ 2147483646 w 28"/>
              <a:gd name="T13" fmla="*/ 2147483646 h 30"/>
              <a:gd name="T14" fmla="*/ 2147483646 w 28"/>
              <a:gd name="T15" fmla="*/ 2147483646 h 30"/>
              <a:gd name="T16" fmla="*/ 2147483646 w 28"/>
              <a:gd name="T17" fmla="*/ 2147483646 h 30"/>
              <a:gd name="T18" fmla="*/ 2147483646 w 28"/>
              <a:gd name="T19" fmla="*/ 2147483646 h 30"/>
              <a:gd name="T20" fmla="*/ 2147483646 w 28"/>
              <a:gd name="T21" fmla="*/ 2147483646 h 30"/>
              <a:gd name="T22" fmla="*/ 2147483646 w 28"/>
              <a:gd name="T23" fmla="*/ 2147483646 h 30"/>
              <a:gd name="T24" fmla="*/ 2147483646 w 28"/>
              <a:gd name="T25" fmla="*/ 2147483646 h 30"/>
              <a:gd name="T26" fmla="*/ 2147483646 w 28"/>
              <a:gd name="T27" fmla="*/ 2147483646 h 30"/>
              <a:gd name="T28" fmla="*/ 2147483646 w 28"/>
              <a:gd name="T29" fmla="*/ 2147483646 h 30"/>
              <a:gd name="T30" fmla="*/ 2147483646 w 28"/>
              <a:gd name="T31" fmla="*/ 2147483646 h 30"/>
              <a:gd name="T32" fmla="*/ 2147483646 w 28"/>
              <a:gd name="T33" fmla="*/ 0 h 3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8" h="30">
                <a:moveTo>
                  <a:pt x="15" y="0"/>
                </a:moveTo>
                <a:lnTo>
                  <a:pt x="9" y="1"/>
                </a:lnTo>
                <a:lnTo>
                  <a:pt x="6" y="5"/>
                </a:lnTo>
                <a:lnTo>
                  <a:pt x="1" y="11"/>
                </a:lnTo>
                <a:lnTo>
                  <a:pt x="0" y="16"/>
                </a:lnTo>
                <a:lnTo>
                  <a:pt x="1" y="21"/>
                </a:lnTo>
                <a:lnTo>
                  <a:pt x="6" y="25"/>
                </a:lnTo>
                <a:lnTo>
                  <a:pt x="9" y="30"/>
                </a:lnTo>
                <a:lnTo>
                  <a:pt x="15" y="30"/>
                </a:lnTo>
                <a:lnTo>
                  <a:pt x="21" y="30"/>
                </a:lnTo>
                <a:lnTo>
                  <a:pt x="24" y="25"/>
                </a:lnTo>
                <a:lnTo>
                  <a:pt x="28" y="21"/>
                </a:lnTo>
                <a:lnTo>
                  <a:pt x="28" y="16"/>
                </a:lnTo>
                <a:lnTo>
                  <a:pt x="28" y="11"/>
                </a:lnTo>
                <a:lnTo>
                  <a:pt x="24" y="5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02" name="Freeform 1462"/>
          <p:cNvSpPr>
            <a:spLocks/>
          </p:cNvSpPr>
          <p:nvPr/>
        </p:nvSpPr>
        <p:spPr bwMode="auto">
          <a:xfrm>
            <a:off x="8640763" y="5691188"/>
            <a:ext cx="12700" cy="33337"/>
          </a:xfrm>
          <a:custGeom>
            <a:avLst/>
            <a:gdLst>
              <a:gd name="T0" fmla="*/ 0 w 23"/>
              <a:gd name="T1" fmla="*/ 0 h 64"/>
              <a:gd name="T2" fmla="*/ 2147483646 w 23"/>
              <a:gd name="T3" fmla="*/ 2147483646 h 64"/>
              <a:gd name="T4" fmla="*/ 2147483646 w 23"/>
              <a:gd name="T5" fmla="*/ 2147483646 h 64"/>
              <a:gd name="T6" fmla="*/ 2147483646 w 23"/>
              <a:gd name="T7" fmla="*/ 2147483646 h 64"/>
              <a:gd name="T8" fmla="*/ 2147483646 w 23"/>
              <a:gd name="T9" fmla="*/ 2147483646 h 64"/>
              <a:gd name="T10" fmla="*/ 2147483646 w 23"/>
              <a:gd name="T11" fmla="*/ 2147483646 h 64"/>
              <a:gd name="T12" fmla="*/ 2147483646 w 23"/>
              <a:gd name="T13" fmla="*/ 2147483646 h 64"/>
              <a:gd name="T14" fmla="*/ 2147483646 w 23"/>
              <a:gd name="T15" fmla="*/ 2147483646 h 64"/>
              <a:gd name="T16" fmla="*/ 2147483646 w 23"/>
              <a:gd name="T17" fmla="*/ 2147483646 h 64"/>
              <a:gd name="T18" fmla="*/ 2147483646 w 23"/>
              <a:gd name="T19" fmla="*/ 2147483646 h 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3" h="64">
                <a:moveTo>
                  <a:pt x="0" y="0"/>
                </a:moveTo>
                <a:lnTo>
                  <a:pt x="10" y="1"/>
                </a:lnTo>
                <a:lnTo>
                  <a:pt x="16" y="8"/>
                </a:lnTo>
                <a:lnTo>
                  <a:pt x="23" y="18"/>
                </a:lnTo>
                <a:lnTo>
                  <a:pt x="23" y="29"/>
                </a:lnTo>
                <a:lnTo>
                  <a:pt x="17" y="39"/>
                </a:lnTo>
                <a:lnTo>
                  <a:pt x="10" y="47"/>
                </a:lnTo>
                <a:lnTo>
                  <a:pt x="6" y="51"/>
                </a:lnTo>
                <a:lnTo>
                  <a:pt x="4" y="58"/>
                </a:lnTo>
                <a:lnTo>
                  <a:pt x="4" y="6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03" name="Freeform 1463"/>
          <p:cNvSpPr>
            <a:spLocks/>
          </p:cNvSpPr>
          <p:nvPr/>
        </p:nvSpPr>
        <p:spPr bwMode="auto">
          <a:xfrm>
            <a:off x="8583613" y="5646738"/>
            <a:ext cx="12700" cy="7937"/>
          </a:xfrm>
          <a:custGeom>
            <a:avLst/>
            <a:gdLst>
              <a:gd name="T0" fmla="*/ 2147483646 w 24"/>
              <a:gd name="T1" fmla="*/ 2147483646 h 14"/>
              <a:gd name="T2" fmla="*/ 2147483646 w 24"/>
              <a:gd name="T3" fmla="*/ 0 h 14"/>
              <a:gd name="T4" fmla="*/ 2147483646 w 24"/>
              <a:gd name="T5" fmla="*/ 2147483646 h 14"/>
              <a:gd name="T6" fmla="*/ 2147483646 w 24"/>
              <a:gd name="T7" fmla="*/ 2147483646 h 14"/>
              <a:gd name="T8" fmla="*/ 2147483646 w 24"/>
              <a:gd name="T9" fmla="*/ 2147483646 h 14"/>
              <a:gd name="T10" fmla="*/ 2147483646 w 24"/>
              <a:gd name="T11" fmla="*/ 2147483646 h 14"/>
              <a:gd name="T12" fmla="*/ 2147483646 w 24"/>
              <a:gd name="T13" fmla="*/ 2147483646 h 14"/>
              <a:gd name="T14" fmla="*/ 0 w 24"/>
              <a:gd name="T15" fmla="*/ 2147483646 h 14"/>
              <a:gd name="T16" fmla="*/ 0 w 24"/>
              <a:gd name="T17" fmla="*/ 2147483646 h 1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4" h="14">
                <a:moveTo>
                  <a:pt x="24" y="2"/>
                </a:moveTo>
                <a:lnTo>
                  <a:pt x="23" y="0"/>
                </a:lnTo>
                <a:lnTo>
                  <a:pt x="19" y="2"/>
                </a:lnTo>
                <a:lnTo>
                  <a:pt x="15" y="3"/>
                </a:lnTo>
                <a:lnTo>
                  <a:pt x="12" y="4"/>
                </a:lnTo>
                <a:lnTo>
                  <a:pt x="6" y="7"/>
                </a:lnTo>
                <a:lnTo>
                  <a:pt x="3" y="9"/>
                </a:lnTo>
                <a:lnTo>
                  <a:pt x="0" y="10"/>
                </a:lnTo>
                <a:lnTo>
                  <a:pt x="0" y="1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04" name="Freeform 1464"/>
          <p:cNvSpPr>
            <a:spLocks/>
          </p:cNvSpPr>
          <p:nvPr/>
        </p:nvSpPr>
        <p:spPr bwMode="auto">
          <a:xfrm>
            <a:off x="8345488" y="5867400"/>
            <a:ext cx="3175" cy="17463"/>
          </a:xfrm>
          <a:custGeom>
            <a:avLst/>
            <a:gdLst>
              <a:gd name="T0" fmla="*/ 0 w 8"/>
              <a:gd name="T1" fmla="*/ 0 h 34"/>
              <a:gd name="T2" fmla="*/ 2147483646 w 8"/>
              <a:gd name="T3" fmla="*/ 2147483646 h 34"/>
              <a:gd name="T4" fmla="*/ 2147483646 w 8"/>
              <a:gd name="T5" fmla="*/ 2147483646 h 3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" h="34">
                <a:moveTo>
                  <a:pt x="0" y="0"/>
                </a:moveTo>
                <a:lnTo>
                  <a:pt x="8" y="19"/>
                </a:lnTo>
                <a:lnTo>
                  <a:pt x="8" y="3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05" name="Freeform 1465"/>
          <p:cNvSpPr>
            <a:spLocks/>
          </p:cNvSpPr>
          <p:nvPr/>
        </p:nvSpPr>
        <p:spPr bwMode="auto">
          <a:xfrm>
            <a:off x="8335963" y="5894388"/>
            <a:ext cx="11112" cy="9525"/>
          </a:xfrm>
          <a:custGeom>
            <a:avLst/>
            <a:gdLst>
              <a:gd name="T0" fmla="*/ 2147483646 w 20"/>
              <a:gd name="T1" fmla="*/ 0 h 18"/>
              <a:gd name="T2" fmla="*/ 2147483646 w 20"/>
              <a:gd name="T3" fmla="*/ 2147483646 h 18"/>
              <a:gd name="T4" fmla="*/ 0 w 20"/>
              <a:gd name="T5" fmla="*/ 2147483646 h 1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" h="18">
                <a:moveTo>
                  <a:pt x="20" y="0"/>
                </a:moveTo>
                <a:lnTo>
                  <a:pt x="15" y="4"/>
                </a:lnTo>
                <a:lnTo>
                  <a:pt x="0" y="1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06" name="Freeform 1466"/>
          <p:cNvSpPr>
            <a:spLocks/>
          </p:cNvSpPr>
          <p:nvPr/>
        </p:nvSpPr>
        <p:spPr bwMode="auto">
          <a:xfrm>
            <a:off x="8355013" y="6057900"/>
            <a:ext cx="176212" cy="23813"/>
          </a:xfrm>
          <a:custGeom>
            <a:avLst/>
            <a:gdLst>
              <a:gd name="T0" fmla="*/ 0 w 333"/>
              <a:gd name="T1" fmla="*/ 2147483646 h 45"/>
              <a:gd name="T2" fmla="*/ 2147483646 w 333"/>
              <a:gd name="T3" fmla="*/ 2147483646 h 45"/>
              <a:gd name="T4" fmla="*/ 2147483646 w 333"/>
              <a:gd name="T5" fmla="*/ 2147483646 h 45"/>
              <a:gd name="T6" fmla="*/ 2147483646 w 333"/>
              <a:gd name="T7" fmla="*/ 2147483646 h 45"/>
              <a:gd name="T8" fmla="*/ 2147483646 w 333"/>
              <a:gd name="T9" fmla="*/ 2147483646 h 45"/>
              <a:gd name="T10" fmla="*/ 2147483646 w 333"/>
              <a:gd name="T11" fmla="*/ 2147483646 h 45"/>
              <a:gd name="T12" fmla="*/ 2147483646 w 333"/>
              <a:gd name="T13" fmla="*/ 2147483646 h 45"/>
              <a:gd name="T14" fmla="*/ 2147483646 w 333"/>
              <a:gd name="T15" fmla="*/ 2147483646 h 45"/>
              <a:gd name="T16" fmla="*/ 2147483646 w 333"/>
              <a:gd name="T17" fmla="*/ 0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33" h="45">
                <a:moveTo>
                  <a:pt x="0" y="45"/>
                </a:moveTo>
                <a:lnTo>
                  <a:pt x="134" y="43"/>
                </a:lnTo>
                <a:lnTo>
                  <a:pt x="229" y="37"/>
                </a:lnTo>
                <a:lnTo>
                  <a:pt x="272" y="31"/>
                </a:lnTo>
                <a:lnTo>
                  <a:pt x="315" y="20"/>
                </a:lnTo>
                <a:lnTo>
                  <a:pt x="321" y="18"/>
                </a:lnTo>
                <a:lnTo>
                  <a:pt x="324" y="12"/>
                </a:lnTo>
                <a:lnTo>
                  <a:pt x="333" y="7"/>
                </a:lnTo>
                <a:lnTo>
                  <a:pt x="311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07" name="Freeform 1467"/>
          <p:cNvSpPr>
            <a:spLocks/>
          </p:cNvSpPr>
          <p:nvPr/>
        </p:nvSpPr>
        <p:spPr bwMode="auto">
          <a:xfrm>
            <a:off x="8174038" y="6057900"/>
            <a:ext cx="361950" cy="30163"/>
          </a:xfrm>
          <a:custGeom>
            <a:avLst/>
            <a:gdLst>
              <a:gd name="T0" fmla="*/ 2147483646 w 684"/>
              <a:gd name="T1" fmla="*/ 2147483646 h 58"/>
              <a:gd name="T2" fmla="*/ 2147483646 w 684"/>
              <a:gd name="T3" fmla="*/ 2147483646 h 58"/>
              <a:gd name="T4" fmla="*/ 2147483646 w 684"/>
              <a:gd name="T5" fmla="*/ 2147483646 h 58"/>
              <a:gd name="T6" fmla="*/ 2147483646 w 684"/>
              <a:gd name="T7" fmla="*/ 2147483646 h 58"/>
              <a:gd name="T8" fmla="*/ 2147483646 w 684"/>
              <a:gd name="T9" fmla="*/ 2147483646 h 58"/>
              <a:gd name="T10" fmla="*/ 2147483646 w 684"/>
              <a:gd name="T11" fmla="*/ 2147483646 h 58"/>
              <a:gd name="T12" fmla="*/ 2147483646 w 684"/>
              <a:gd name="T13" fmla="*/ 2147483646 h 58"/>
              <a:gd name="T14" fmla="*/ 2147483646 w 684"/>
              <a:gd name="T15" fmla="*/ 2147483646 h 58"/>
              <a:gd name="T16" fmla="*/ 2147483646 w 684"/>
              <a:gd name="T17" fmla="*/ 2147483646 h 58"/>
              <a:gd name="T18" fmla="*/ 2147483646 w 684"/>
              <a:gd name="T19" fmla="*/ 2147483646 h 58"/>
              <a:gd name="T20" fmla="*/ 2147483646 w 684"/>
              <a:gd name="T21" fmla="*/ 2147483646 h 58"/>
              <a:gd name="T22" fmla="*/ 2147483646 w 684"/>
              <a:gd name="T23" fmla="*/ 2147483646 h 58"/>
              <a:gd name="T24" fmla="*/ 2147483646 w 684"/>
              <a:gd name="T25" fmla="*/ 2147483646 h 58"/>
              <a:gd name="T26" fmla="*/ 2147483646 w 684"/>
              <a:gd name="T27" fmla="*/ 2147483646 h 58"/>
              <a:gd name="T28" fmla="*/ 0 w 684"/>
              <a:gd name="T29" fmla="*/ 2147483646 h 58"/>
              <a:gd name="T30" fmla="*/ 2147483646 w 684"/>
              <a:gd name="T31" fmla="*/ 2147483646 h 58"/>
              <a:gd name="T32" fmla="*/ 2147483646 w 684"/>
              <a:gd name="T33" fmla="*/ 2147483646 h 58"/>
              <a:gd name="T34" fmla="*/ 2147483646 w 684"/>
              <a:gd name="T35" fmla="*/ 0 h 5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684" h="58">
                <a:moveTo>
                  <a:pt x="675" y="8"/>
                </a:moveTo>
                <a:lnTo>
                  <a:pt x="681" y="12"/>
                </a:lnTo>
                <a:lnTo>
                  <a:pt x="684" y="18"/>
                </a:lnTo>
                <a:lnTo>
                  <a:pt x="681" y="25"/>
                </a:lnTo>
                <a:lnTo>
                  <a:pt x="675" y="29"/>
                </a:lnTo>
                <a:lnTo>
                  <a:pt x="630" y="41"/>
                </a:lnTo>
                <a:lnTo>
                  <a:pt x="584" y="48"/>
                </a:lnTo>
                <a:lnTo>
                  <a:pt x="483" y="58"/>
                </a:lnTo>
                <a:lnTo>
                  <a:pt x="342" y="39"/>
                </a:lnTo>
                <a:lnTo>
                  <a:pt x="201" y="58"/>
                </a:lnTo>
                <a:lnTo>
                  <a:pt x="100" y="48"/>
                </a:lnTo>
                <a:lnTo>
                  <a:pt x="53" y="41"/>
                </a:lnTo>
                <a:lnTo>
                  <a:pt x="8" y="29"/>
                </a:lnTo>
                <a:lnTo>
                  <a:pt x="1" y="25"/>
                </a:lnTo>
                <a:lnTo>
                  <a:pt x="0" y="18"/>
                </a:lnTo>
                <a:lnTo>
                  <a:pt x="1" y="12"/>
                </a:lnTo>
                <a:lnTo>
                  <a:pt x="8" y="8"/>
                </a:lnTo>
                <a:lnTo>
                  <a:pt x="37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08" name="Freeform 1468"/>
          <p:cNvSpPr>
            <a:spLocks/>
          </p:cNvSpPr>
          <p:nvPr/>
        </p:nvSpPr>
        <p:spPr bwMode="auto">
          <a:xfrm>
            <a:off x="8185150" y="6064250"/>
            <a:ext cx="169863" cy="17463"/>
          </a:xfrm>
          <a:custGeom>
            <a:avLst/>
            <a:gdLst>
              <a:gd name="T0" fmla="*/ 0 w 323"/>
              <a:gd name="T1" fmla="*/ 0 h 34"/>
              <a:gd name="T2" fmla="*/ 0 w 323"/>
              <a:gd name="T3" fmla="*/ 2147483646 h 34"/>
              <a:gd name="T4" fmla="*/ 2147483646 w 323"/>
              <a:gd name="T5" fmla="*/ 2147483646 h 34"/>
              <a:gd name="T6" fmla="*/ 2147483646 w 323"/>
              <a:gd name="T7" fmla="*/ 2147483646 h 34"/>
              <a:gd name="T8" fmla="*/ 2147483646 w 323"/>
              <a:gd name="T9" fmla="*/ 2147483646 h 34"/>
              <a:gd name="T10" fmla="*/ 2147483646 w 323"/>
              <a:gd name="T11" fmla="*/ 2147483646 h 34"/>
              <a:gd name="T12" fmla="*/ 2147483646 w 323"/>
              <a:gd name="T13" fmla="*/ 2147483646 h 34"/>
              <a:gd name="T14" fmla="*/ 2147483646 w 323"/>
              <a:gd name="T15" fmla="*/ 2147483646 h 3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23" h="34">
                <a:moveTo>
                  <a:pt x="0" y="0"/>
                </a:moveTo>
                <a:lnTo>
                  <a:pt x="0" y="1"/>
                </a:lnTo>
                <a:lnTo>
                  <a:pt x="2" y="7"/>
                </a:lnTo>
                <a:lnTo>
                  <a:pt x="7" y="9"/>
                </a:lnTo>
                <a:lnTo>
                  <a:pt x="52" y="20"/>
                </a:lnTo>
                <a:lnTo>
                  <a:pt x="95" y="26"/>
                </a:lnTo>
                <a:lnTo>
                  <a:pt x="190" y="32"/>
                </a:lnTo>
                <a:lnTo>
                  <a:pt x="323" y="3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09" name="Rectangle 1469"/>
          <p:cNvSpPr>
            <a:spLocks noChangeArrowheads="1"/>
          </p:cNvSpPr>
          <p:nvPr/>
        </p:nvSpPr>
        <p:spPr bwMode="auto">
          <a:xfrm>
            <a:off x="6296025" y="4668838"/>
            <a:ext cx="1588" cy="1587"/>
          </a:xfrm>
          <a:prstGeom prst="rect">
            <a:avLst/>
          </a:prstGeom>
          <a:noFill/>
          <a:ln w="47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95610" name="Freeform 1470"/>
          <p:cNvSpPr>
            <a:spLocks/>
          </p:cNvSpPr>
          <p:nvPr/>
        </p:nvSpPr>
        <p:spPr bwMode="auto">
          <a:xfrm>
            <a:off x="4573588" y="2854325"/>
            <a:ext cx="109537" cy="23813"/>
          </a:xfrm>
          <a:custGeom>
            <a:avLst/>
            <a:gdLst>
              <a:gd name="T0" fmla="*/ 2147483646 w 207"/>
              <a:gd name="T1" fmla="*/ 2147483646 h 45"/>
              <a:gd name="T2" fmla="*/ 2147483646 w 207"/>
              <a:gd name="T3" fmla="*/ 2147483646 h 45"/>
              <a:gd name="T4" fmla="*/ 2147483646 w 207"/>
              <a:gd name="T5" fmla="*/ 2147483646 h 45"/>
              <a:gd name="T6" fmla="*/ 2147483646 w 207"/>
              <a:gd name="T7" fmla="*/ 2147483646 h 45"/>
              <a:gd name="T8" fmla="*/ 2147483646 w 207"/>
              <a:gd name="T9" fmla="*/ 0 h 45"/>
              <a:gd name="T10" fmla="*/ 2147483646 w 207"/>
              <a:gd name="T11" fmla="*/ 2147483646 h 45"/>
              <a:gd name="T12" fmla="*/ 2147483646 w 207"/>
              <a:gd name="T13" fmla="*/ 2147483646 h 45"/>
              <a:gd name="T14" fmla="*/ 2147483646 w 207"/>
              <a:gd name="T15" fmla="*/ 2147483646 h 45"/>
              <a:gd name="T16" fmla="*/ 2147483646 w 207"/>
              <a:gd name="T17" fmla="*/ 2147483646 h 45"/>
              <a:gd name="T18" fmla="*/ 2147483646 w 207"/>
              <a:gd name="T19" fmla="*/ 2147483646 h 45"/>
              <a:gd name="T20" fmla="*/ 2147483646 w 207"/>
              <a:gd name="T21" fmla="*/ 2147483646 h 45"/>
              <a:gd name="T22" fmla="*/ 2147483646 w 207"/>
              <a:gd name="T23" fmla="*/ 2147483646 h 45"/>
              <a:gd name="T24" fmla="*/ 2147483646 w 207"/>
              <a:gd name="T25" fmla="*/ 2147483646 h 45"/>
              <a:gd name="T26" fmla="*/ 2147483646 w 207"/>
              <a:gd name="T27" fmla="*/ 2147483646 h 45"/>
              <a:gd name="T28" fmla="*/ 0 w 207"/>
              <a:gd name="T29" fmla="*/ 0 h 45"/>
              <a:gd name="T30" fmla="*/ 0 w 207"/>
              <a:gd name="T31" fmla="*/ 2147483646 h 45"/>
              <a:gd name="T32" fmla="*/ 2147483646 w 207"/>
              <a:gd name="T33" fmla="*/ 2147483646 h 45"/>
              <a:gd name="T34" fmla="*/ 2147483646 w 207"/>
              <a:gd name="T35" fmla="*/ 2147483646 h 45"/>
              <a:gd name="T36" fmla="*/ 2147483646 w 207"/>
              <a:gd name="T37" fmla="*/ 2147483646 h 45"/>
              <a:gd name="T38" fmla="*/ 2147483646 w 207"/>
              <a:gd name="T39" fmla="*/ 2147483646 h 45"/>
              <a:gd name="T40" fmla="*/ 2147483646 w 207"/>
              <a:gd name="T41" fmla="*/ 2147483646 h 45"/>
              <a:gd name="T42" fmla="*/ 2147483646 w 207"/>
              <a:gd name="T43" fmla="*/ 2147483646 h 45"/>
              <a:gd name="T44" fmla="*/ 2147483646 w 207"/>
              <a:gd name="T45" fmla="*/ 2147483646 h 45"/>
              <a:gd name="T46" fmla="*/ 2147483646 w 207"/>
              <a:gd name="T47" fmla="*/ 2147483646 h 4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07" h="45">
                <a:moveTo>
                  <a:pt x="199" y="20"/>
                </a:moveTo>
                <a:lnTo>
                  <a:pt x="205" y="17"/>
                </a:lnTo>
                <a:lnTo>
                  <a:pt x="207" y="10"/>
                </a:lnTo>
                <a:lnTo>
                  <a:pt x="205" y="7"/>
                </a:lnTo>
                <a:lnTo>
                  <a:pt x="207" y="0"/>
                </a:lnTo>
                <a:lnTo>
                  <a:pt x="205" y="7"/>
                </a:lnTo>
                <a:lnTo>
                  <a:pt x="199" y="13"/>
                </a:lnTo>
                <a:lnTo>
                  <a:pt x="175" y="27"/>
                </a:lnTo>
                <a:lnTo>
                  <a:pt x="145" y="33"/>
                </a:lnTo>
                <a:lnTo>
                  <a:pt x="103" y="37"/>
                </a:lnTo>
                <a:lnTo>
                  <a:pt x="62" y="33"/>
                </a:lnTo>
                <a:lnTo>
                  <a:pt x="31" y="27"/>
                </a:lnTo>
                <a:lnTo>
                  <a:pt x="7" y="13"/>
                </a:lnTo>
                <a:lnTo>
                  <a:pt x="1" y="7"/>
                </a:lnTo>
                <a:lnTo>
                  <a:pt x="0" y="0"/>
                </a:lnTo>
                <a:lnTo>
                  <a:pt x="0" y="10"/>
                </a:lnTo>
                <a:lnTo>
                  <a:pt x="1" y="17"/>
                </a:lnTo>
                <a:lnTo>
                  <a:pt x="7" y="20"/>
                </a:lnTo>
                <a:lnTo>
                  <a:pt x="31" y="35"/>
                </a:lnTo>
                <a:lnTo>
                  <a:pt x="62" y="43"/>
                </a:lnTo>
                <a:lnTo>
                  <a:pt x="103" y="45"/>
                </a:lnTo>
                <a:lnTo>
                  <a:pt x="145" y="43"/>
                </a:lnTo>
                <a:lnTo>
                  <a:pt x="175" y="35"/>
                </a:lnTo>
                <a:lnTo>
                  <a:pt x="199" y="2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11" name="Freeform 1471"/>
          <p:cNvSpPr>
            <a:spLocks/>
          </p:cNvSpPr>
          <p:nvPr/>
        </p:nvSpPr>
        <p:spPr bwMode="auto">
          <a:xfrm>
            <a:off x="4573588" y="2792413"/>
            <a:ext cx="109537" cy="38100"/>
          </a:xfrm>
          <a:custGeom>
            <a:avLst/>
            <a:gdLst>
              <a:gd name="T0" fmla="*/ 2147483646 w 207"/>
              <a:gd name="T1" fmla="*/ 2147483646 h 72"/>
              <a:gd name="T2" fmla="*/ 2147483646 w 207"/>
              <a:gd name="T3" fmla="*/ 2147483646 h 72"/>
              <a:gd name="T4" fmla="*/ 2147483646 w 207"/>
              <a:gd name="T5" fmla="*/ 2147483646 h 72"/>
              <a:gd name="T6" fmla="*/ 2147483646 w 207"/>
              <a:gd name="T7" fmla="*/ 2147483646 h 72"/>
              <a:gd name="T8" fmla="*/ 2147483646 w 207"/>
              <a:gd name="T9" fmla="*/ 2147483646 h 72"/>
              <a:gd name="T10" fmla="*/ 2147483646 w 207"/>
              <a:gd name="T11" fmla="*/ 2147483646 h 72"/>
              <a:gd name="T12" fmla="*/ 2147483646 w 207"/>
              <a:gd name="T13" fmla="*/ 2147483646 h 72"/>
              <a:gd name="T14" fmla="*/ 2147483646 w 207"/>
              <a:gd name="T15" fmla="*/ 0 h 72"/>
              <a:gd name="T16" fmla="*/ 2147483646 w 207"/>
              <a:gd name="T17" fmla="*/ 2147483646 h 72"/>
              <a:gd name="T18" fmla="*/ 2147483646 w 207"/>
              <a:gd name="T19" fmla="*/ 2147483646 h 72"/>
              <a:gd name="T20" fmla="*/ 2147483646 w 207"/>
              <a:gd name="T21" fmla="*/ 2147483646 h 72"/>
              <a:gd name="T22" fmla="*/ 2147483646 w 207"/>
              <a:gd name="T23" fmla="*/ 2147483646 h 72"/>
              <a:gd name="T24" fmla="*/ 0 w 207"/>
              <a:gd name="T25" fmla="*/ 2147483646 h 72"/>
              <a:gd name="T26" fmla="*/ 2147483646 w 207"/>
              <a:gd name="T27" fmla="*/ 2147483646 h 72"/>
              <a:gd name="T28" fmla="*/ 2147483646 w 207"/>
              <a:gd name="T29" fmla="*/ 2147483646 h 72"/>
              <a:gd name="T30" fmla="*/ 2147483646 w 207"/>
              <a:gd name="T31" fmla="*/ 2147483646 h 72"/>
              <a:gd name="T32" fmla="*/ 2147483646 w 207"/>
              <a:gd name="T33" fmla="*/ 2147483646 h 72"/>
              <a:gd name="T34" fmla="*/ 2147483646 w 207"/>
              <a:gd name="T35" fmla="*/ 2147483646 h 72"/>
              <a:gd name="T36" fmla="*/ 2147483646 w 207"/>
              <a:gd name="T37" fmla="*/ 2147483646 h 72"/>
              <a:gd name="T38" fmla="*/ 2147483646 w 207"/>
              <a:gd name="T39" fmla="*/ 2147483646 h 72"/>
              <a:gd name="T40" fmla="*/ 2147483646 w 207"/>
              <a:gd name="T41" fmla="*/ 2147483646 h 7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07" h="72">
                <a:moveTo>
                  <a:pt x="199" y="47"/>
                </a:moveTo>
                <a:lnTo>
                  <a:pt x="205" y="43"/>
                </a:lnTo>
                <a:lnTo>
                  <a:pt x="207" y="35"/>
                </a:lnTo>
                <a:lnTo>
                  <a:pt x="205" y="30"/>
                </a:lnTo>
                <a:lnTo>
                  <a:pt x="199" y="24"/>
                </a:lnTo>
                <a:lnTo>
                  <a:pt x="175" y="10"/>
                </a:lnTo>
                <a:lnTo>
                  <a:pt x="145" y="2"/>
                </a:lnTo>
                <a:lnTo>
                  <a:pt x="103" y="0"/>
                </a:lnTo>
                <a:lnTo>
                  <a:pt x="62" y="2"/>
                </a:lnTo>
                <a:lnTo>
                  <a:pt x="31" y="10"/>
                </a:lnTo>
                <a:lnTo>
                  <a:pt x="7" y="24"/>
                </a:lnTo>
                <a:lnTo>
                  <a:pt x="1" y="30"/>
                </a:lnTo>
                <a:lnTo>
                  <a:pt x="0" y="35"/>
                </a:lnTo>
                <a:lnTo>
                  <a:pt x="1" y="43"/>
                </a:lnTo>
                <a:lnTo>
                  <a:pt x="7" y="47"/>
                </a:lnTo>
                <a:lnTo>
                  <a:pt x="31" y="60"/>
                </a:lnTo>
                <a:lnTo>
                  <a:pt x="62" y="69"/>
                </a:lnTo>
                <a:lnTo>
                  <a:pt x="103" y="72"/>
                </a:lnTo>
                <a:lnTo>
                  <a:pt x="145" y="69"/>
                </a:lnTo>
                <a:lnTo>
                  <a:pt x="175" y="60"/>
                </a:lnTo>
                <a:lnTo>
                  <a:pt x="199" y="47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12" name="Freeform 1472"/>
          <p:cNvSpPr>
            <a:spLocks/>
          </p:cNvSpPr>
          <p:nvPr/>
        </p:nvSpPr>
        <p:spPr bwMode="auto">
          <a:xfrm>
            <a:off x="4427538" y="2895600"/>
            <a:ext cx="106362" cy="19050"/>
          </a:xfrm>
          <a:custGeom>
            <a:avLst/>
            <a:gdLst>
              <a:gd name="T0" fmla="*/ 2147483646 w 201"/>
              <a:gd name="T1" fmla="*/ 2147483646 h 35"/>
              <a:gd name="T2" fmla="*/ 2147483646 w 201"/>
              <a:gd name="T3" fmla="*/ 2147483646 h 35"/>
              <a:gd name="T4" fmla="*/ 2147483646 w 201"/>
              <a:gd name="T5" fmla="*/ 2147483646 h 35"/>
              <a:gd name="T6" fmla="*/ 2147483646 w 201"/>
              <a:gd name="T7" fmla="*/ 2147483646 h 35"/>
              <a:gd name="T8" fmla="*/ 2147483646 w 201"/>
              <a:gd name="T9" fmla="*/ 2147483646 h 35"/>
              <a:gd name="T10" fmla="*/ 2147483646 w 201"/>
              <a:gd name="T11" fmla="*/ 2147483646 h 35"/>
              <a:gd name="T12" fmla="*/ 2147483646 w 201"/>
              <a:gd name="T13" fmla="*/ 2147483646 h 35"/>
              <a:gd name="T14" fmla="*/ 2147483646 w 201"/>
              <a:gd name="T15" fmla="*/ 2147483646 h 35"/>
              <a:gd name="T16" fmla="*/ 0 w 201"/>
              <a:gd name="T17" fmla="*/ 0 h 3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01" h="35">
                <a:moveTo>
                  <a:pt x="201" y="11"/>
                </a:moveTo>
                <a:lnTo>
                  <a:pt x="177" y="25"/>
                </a:lnTo>
                <a:lnTo>
                  <a:pt x="146" y="32"/>
                </a:lnTo>
                <a:lnTo>
                  <a:pt x="103" y="35"/>
                </a:lnTo>
                <a:lnTo>
                  <a:pt x="61" y="32"/>
                </a:lnTo>
                <a:lnTo>
                  <a:pt x="30" y="25"/>
                </a:lnTo>
                <a:lnTo>
                  <a:pt x="4" y="11"/>
                </a:lnTo>
                <a:lnTo>
                  <a:pt x="2" y="6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13" name="Freeform 1473"/>
          <p:cNvSpPr>
            <a:spLocks/>
          </p:cNvSpPr>
          <p:nvPr/>
        </p:nvSpPr>
        <p:spPr bwMode="auto">
          <a:xfrm>
            <a:off x="4427538" y="2940050"/>
            <a:ext cx="53975" cy="19050"/>
          </a:xfrm>
          <a:custGeom>
            <a:avLst/>
            <a:gdLst>
              <a:gd name="T0" fmla="*/ 0 w 103"/>
              <a:gd name="T1" fmla="*/ 0 h 36"/>
              <a:gd name="T2" fmla="*/ 2147483646 w 103"/>
              <a:gd name="T3" fmla="*/ 2147483646 h 36"/>
              <a:gd name="T4" fmla="*/ 2147483646 w 103"/>
              <a:gd name="T5" fmla="*/ 2147483646 h 36"/>
              <a:gd name="T6" fmla="*/ 2147483646 w 103"/>
              <a:gd name="T7" fmla="*/ 2147483646 h 36"/>
              <a:gd name="T8" fmla="*/ 2147483646 w 103"/>
              <a:gd name="T9" fmla="*/ 2147483646 h 36"/>
              <a:gd name="T10" fmla="*/ 2147483646 w 103"/>
              <a:gd name="T11" fmla="*/ 2147483646 h 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3" h="36">
                <a:moveTo>
                  <a:pt x="0" y="0"/>
                </a:moveTo>
                <a:lnTo>
                  <a:pt x="2" y="6"/>
                </a:lnTo>
                <a:lnTo>
                  <a:pt x="4" y="11"/>
                </a:lnTo>
                <a:lnTo>
                  <a:pt x="30" y="25"/>
                </a:lnTo>
                <a:lnTo>
                  <a:pt x="61" y="34"/>
                </a:lnTo>
                <a:lnTo>
                  <a:pt x="103" y="3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14" name="Freeform 1474"/>
          <p:cNvSpPr>
            <a:spLocks/>
          </p:cNvSpPr>
          <p:nvPr/>
        </p:nvSpPr>
        <p:spPr bwMode="auto">
          <a:xfrm>
            <a:off x="4481513" y="2940050"/>
            <a:ext cx="55562" cy="19050"/>
          </a:xfrm>
          <a:custGeom>
            <a:avLst/>
            <a:gdLst>
              <a:gd name="T0" fmla="*/ 0 w 104"/>
              <a:gd name="T1" fmla="*/ 2147483646 h 36"/>
              <a:gd name="T2" fmla="*/ 2147483646 w 104"/>
              <a:gd name="T3" fmla="*/ 2147483646 h 36"/>
              <a:gd name="T4" fmla="*/ 2147483646 w 104"/>
              <a:gd name="T5" fmla="*/ 2147483646 h 36"/>
              <a:gd name="T6" fmla="*/ 2147483646 w 104"/>
              <a:gd name="T7" fmla="*/ 2147483646 h 36"/>
              <a:gd name="T8" fmla="*/ 2147483646 w 104"/>
              <a:gd name="T9" fmla="*/ 2147483646 h 36"/>
              <a:gd name="T10" fmla="*/ 2147483646 w 104"/>
              <a:gd name="T11" fmla="*/ 0 h 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4" h="36">
                <a:moveTo>
                  <a:pt x="0" y="36"/>
                </a:moveTo>
                <a:lnTo>
                  <a:pt x="43" y="34"/>
                </a:lnTo>
                <a:lnTo>
                  <a:pt x="74" y="25"/>
                </a:lnTo>
                <a:lnTo>
                  <a:pt x="98" y="11"/>
                </a:lnTo>
                <a:lnTo>
                  <a:pt x="103" y="6"/>
                </a:lnTo>
                <a:lnTo>
                  <a:pt x="104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15" name="Freeform 1475"/>
          <p:cNvSpPr>
            <a:spLocks/>
          </p:cNvSpPr>
          <p:nvPr/>
        </p:nvSpPr>
        <p:spPr bwMode="auto">
          <a:xfrm>
            <a:off x="4505325" y="2940050"/>
            <a:ext cx="31750" cy="22225"/>
          </a:xfrm>
          <a:custGeom>
            <a:avLst/>
            <a:gdLst>
              <a:gd name="T0" fmla="*/ 2147483646 w 61"/>
              <a:gd name="T1" fmla="*/ 0 h 43"/>
              <a:gd name="T2" fmla="*/ 2147483646 w 61"/>
              <a:gd name="T3" fmla="*/ 2147483646 h 43"/>
              <a:gd name="T4" fmla="*/ 2147483646 w 61"/>
              <a:gd name="T5" fmla="*/ 2147483646 h 43"/>
              <a:gd name="T6" fmla="*/ 2147483646 w 61"/>
              <a:gd name="T7" fmla="*/ 2147483646 h 43"/>
              <a:gd name="T8" fmla="*/ 2147483646 w 61"/>
              <a:gd name="T9" fmla="*/ 2147483646 h 43"/>
              <a:gd name="T10" fmla="*/ 0 w 61"/>
              <a:gd name="T11" fmla="*/ 2147483646 h 4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1" h="43">
                <a:moveTo>
                  <a:pt x="61" y="0"/>
                </a:moveTo>
                <a:lnTo>
                  <a:pt x="61" y="10"/>
                </a:lnTo>
                <a:lnTo>
                  <a:pt x="60" y="17"/>
                </a:lnTo>
                <a:lnTo>
                  <a:pt x="55" y="22"/>
                </a:lnTo>
                <a:lnTo>
                  <a:pt x="31" y="35"/>
                </a:lnTo>
                <a:lnTo>
                  <a:pt x="0" y="4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16" name="Freeform 1476"/>
          <p:cNvSpPr>
            <a:spLocks/>
          </p:cNvSpPr>
          <p:nvPr/>
        </p:nvSpPr>
        <p:spPr bwMode="auto">
          <a:xfrm>
            <a:off x="4429125" y="2949575"/>
            <a:ext cx="76200" cy="14288"/>
          </a:xfrm>
          <a:custGeom>
            <a:avLst/>
            <a:gdLst>
              <a:gd name="T0" fmla="*/ 2147483646 w 144"/>
              <a:gd name="T1" fmla="*/ 2147483646 h 28"/>
              <a:gd name="T2" fmla="*/ 2147483646 w 144"/>
              <a:gd name="T3" fmla="*/ 2147483646 h 28"/>
              <a:gd name="T4" fmla="*/ 2147483646 w 144"/>
              <a:gd name="T5" fmla="*/ 2147483646 h 28"/>
              <a:gd name="T6" fmla="*/ 2147483646 w 144"/>
              <a:gd name="T7" fmla="*/ 2147483646 h 28"/>
              <a:gd name="T8" fmla="*/ 2147483646 w 144"/>
              <a:gd name="T9" fmla="*/ 2147483646 h 28"/>
              <a:gd name="T10" fmla="*/ 0 w 144"/>
              <a:gd name="T11" fmla="*/ 0 h 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44" h="28">
                <a:moveTo>
                  <a:pt x="144" y="26"/>
                </a:moveTo>
                <a:lnTo>
                  <a:pt x="101" y="28"/>
                </a:lnTo>
                <a:lnTo>
                  <a:pt x="59" y="26"/>
                </a:lnTo>
                <a:lnTo>
                  <a:pt x="28" y="18"/>
                </a:lnTo>
                <a:lnTo>
                  <a:pt x="2" y="5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17" name="Line 1478"/>
          <p:cNvSpPr>
            <a:spLocks noChangeShapeType="1"/>
          </p:cNvSpPr>
          <p:nvPr/>
        </p:nvSpPr>
        <p:spPr bwMode="auto">
          <a:xfrm flipH="1" flipV="1">
            <a:off x="4427538" y="2944813"/>
            <a:ext cx="1587" cy="47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18" name="Freeform 1479"/>
          <p:cNvSpPr>
            <a:spLocks/>
          </p:cNvSpPr>
          <p:nvPr/>
        </p:nvSpPr>
        <p:spPr bwMode="auto">
          <a:xfrm>
            <a:off x="4427538" y="2876550"/>
            <a:ext cx="93662" cy="19050"/>
          </a:xfrm>
          <a:custGeom>
            <a:avLst/>
            <a:gdLst>
              <a:gd name="T0" fmla="*/ 0 w 177"/>
              <a:gd name="T1" fmla="*/ 2147483646 h 36"/>
              <a:gd name="T2" fmla="*/ 2147483646 w 177"/>
              <a:gd name="T3" fmla="*/ 2147483646 h 36"/>
              <a:gd name="T4" fmla="*/ 2147483646 w 177"/>
              <a:gd name="T5" fmla="*/ 2147483646 h 36"/>
              <a:gd name="T6" fmla="*/ 2147483646 w 177"/>
              <a:gd name="T7" fmla="*/ 2147483646 h 36"/>
              <a:gd name="T8" fmla="*/ 2147483646 w 177"/>
              <a:gd name="T9" fmla="*/ 2147483646 h 36"/>
              <a:gd name="T10" fmla="*/ 2147483646 w 177"/>
              <a:gd name="T11" fmla="*/ 0 h 36"/>
              <a:gd name="T12" fmla="*/ 2147483646 w 177"/>
              <a:gd name="T13" fmla="*/ 2147483646 h 36"/>
              <a:gd name="T14" fmla="*/ 2147483646 w 177"/>
              <a:gd name="T15" fmla="*/ 2147483646 h 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77" h="36">
                <a:moveTo>
                  <a:pt x="0" y="36"/>
                </a:moveTo>
                <a:lnTo>
                  <a:pt x="2" y="29"/>
                </a:lnTo>
                <a:lnTo>
                  <a:pt x="4" y="23"/>
                </a:lnTo>
                <a:lnTo>
                  <a:pt x="30" y="10"/>
                </a:lnTo>
                <a:lnTo>
                  <a:pt x="61" y="2"/>
                </a:lnTo>
                <a:lnTo>
                  <a:pt x="103" y="0"/>
                </a:lnTo>
                <a:lnTo>
                  <a:pt x="146" y="2"/>
                </a:lnTo>
                <a:lnTo>
                  <a:pt x="177" y="1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19" name="Freeform 1480"/>
          <p:cNvSpPr>
            <a:spLocks/>
          </p:cNvSpPr>
          <p:nvPr/>
        </p:nvSpPr>
        <p:spPr bwMode="auto">
          <a:xfrm>
            <a:off x="4521200" y="2882900"/>
            <a:ext cx="15875" cy="19050"/>
          </a:xfrm>
          <a:custGeom>
            <a:avLst/>
            <a:gdLst>
              <a:gd name="T0" fmla="*/ 0 w 30"/>
              <a:gd name="T1" fmla="*/ 0 h 37"/>
              <a:gd name="T2" fmla="*/ 2147483646 w 30"/>
              <a:gd name="T3" fmla="*/ 2147483646 h 37"/>
              <a:gd name="T4" fmla="*/ 2147483646 w 30"/>
              <a:gd name="T5" fmla="*/ 2147483646 h 37"/>
              <a:gd name="T6" fmla="*/ 2147483646 w 30"/>
              <a:gd name="T7" fmla="*/ 2147483646 h 37"/>
              <a:gd name="T8" fmla="*/ 2147483646 w 30"/>
              <a:gd name="T9" fmla="*/ 2147483646 h 37"/>
              <a:gd name="T10" fmla="*/ 2147483646 w 30"/>
              <a:gd name="T11" fmla="*/ 2147483646 h 3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0" h="37">
                <a:moveTo>
                  <a:pt x="0" y="0"/>
                </a:moveTo>
                <a:lnTo>
                  <a:pt x="24" y="13"/>
                </a:lnTo>
                <a:lnTo>
                  <a:pt x="29" y="19"/>
                </a:lnTo>
                <a:lnTo>
                  <a:pt x="30" y="26"/>
                </a:lnTo>
                <a:lnTo>
                  <a:pt x="29" y="32"/>
                </a:lnTo>
                <a:lnTo>
                  <a:pt x="24" y="3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20" name="Freeform 1481"/>
          <p:cNvSpPr>
            <a:spLocks/>
          </p:cNvSpPr>
          <p:nvPr/>
        </p:nvSpPr>
        <p:spPr bwMode="auto">
          <a:xfrm>
            <a:off x="4283075" y="2854325"/>
            <a:ext cx="106363" cy="20638"/>
          </a:xfrm>
          <a:custGeom>
            <a:avLst/>
            <a:gdLst>
              <a:gd name="T0" fmla="*/ 2147483646 w 201"/>
              <a:gd name="T1" fmla="*/ 2147483646 h 37"/>
              <a:gd name="T2" fmla="*/ 2147483646 w 201"/>
              <a:gd name="T3" fmla="*/ 2147483646 h 37"/>
              <a:gd name="T4" fmla="*/ 2147483646 w 201"/>
              <a:gd name="T5" fmla="*/ 2147483646 h 37"/>
              <a:gd name="T6" fmla="*/ 2147483646 w 201"/>
              <a:gd name="T7" fmla="*/ 2147483646 h 37"/>
              <a:gd name="T8" fmla="*/ 2147483646 w 201"/>
              <a:gd name="T9" fmla="*/ 0 h 37"/>
              <a:gd name="T10" fmla="*/ 2147483646 w 201"/>
              <a:gd name="T11" fmla="*/ 2147483646 h 37"/>
              <a:gd name="T12" fmla="*/ 2147483646 w 201"/>
              <a:gd name="T13" fmla="*/ 2147483646 h 37"/>
              <a:gd name="T14" fmla="*/ 2147483646 w 201"/>
              <a:gd name="T15" fmla="*/ 2147483646 h 37"/>
              <a:gd name="T16" fmla="*/ 2147483646 w 201"/>
              <a:gd name="T17" fmla="*/ 2147483646 h 37"/>
              <a:gd name="T18" fmla="*/ 2147483646 w 201"/>
              <a:gd name="T19" fmla="*/ 2147483646 h 37"/>
              <a:gd name="T20" fmla="*/ 2147483646 w 201"/>
              <a:gd name="T21" fmla="*/ 2147483646 h 37"/>
              <a:gd name="T22" fmla="*/ 2147483646 w 201"/>
              <a:gd name="T23" fmla="*/ 2147483646 h 37"/>
              <a:gd name="T24" fmla="*/ 0 w 201"/>
              <a:gd name="T25" fmla="*/ 2147483646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01" h="37">
                <a:moveTo>
                  <a:pt x="196" y="20"/>
                </a:moveTo>
                <a:lnTo>
                  <a:pt x="200" y="17"/>
                </a:lnTo>
                <a:lnTo>
                  <a:pt x="201" y="10"/>
                </a:lnTo>
                <a:lnTo>
                  <a:pt x="200" y="7"/>
                </a:lnTo>
                <a:lnTo>
                  <a:pt x="201" y="0"/>
                </a:lnTo>
                <a:lnTo>
                  <a:pt x="200" y="7"/>
                </a:lnTo>
                <a:lnTo>
                  <a:pt x="196" y="13"/>
                </a:lnTo>
                <a:lnTo>
                  <a:pt x="172" y="27"/>
                </a:lnTo>
                <a:lnTo>
                  <a:pt x="141" y="33"/>
                </a:lnTo>
                <a:lnTo>
                  <a:pt x="99" y="37"/>
                </a:lnTo>
                <a:lnTo>
                  <a:pt x="56" y="33"/>
                </a:lnTo>
                <a:lnTo>
                  <a:pt x="24" y="27"/>
                </a:lnTo>
                <a:lnTo>
                  <a:pt x="0" y="1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21" name="Freeform 1482"/>
          <p:cNvSpPr>
            <a:spLocks/>
          </p:cNvSpPr>
          <p:nvPr/>
        </p:nvSpPr>
        <p:spPr bwMode="auto">
          <a:xfrm>
            <a:off x="4279900" y="2854325"/>
            <a:ext cx="93663" cy="23813"/>
          </a:xfrm>
          <a:custGeom>
            <a:avLst/>
            <a:gdLst>
              <a:gd name="T0" fmla="*/ 2147483646 w 176"/>
              <a:gd name="T1" fmla="*/ 2147483646 h 45"/>
              <a:gd name="T2" fmla="*/ 2147483646 w 176"/>
              <a:gd name="T3" fmla="*/ 2147483646 h 45"/>
              <a:gd name="T4" fmla="*/ 0 w 176"/>
              <a:gd name="T5" fmla="*/ 0 h 45"/>
              <a:gd name="T6" fmla="*/ 0 w 176"/>
              <a:gd name="T7" fmla="*/ 2147483646 h 45"/>
              <a:gd name="T8" fmla="*/ 2147483646 w 176"/>
              <a:gd name="T9" fmla="*/ 2147483646 h 45"/>
              <a:gd name="T10" fmla="*/ 2147483646 w 176"/>
              <a:gd name="T11" fmla="*/ 2147483646 h 45"/>
              <a:gd name="T12" fmla="*/ 2147483646 w 176"/>
              <a:gd name="T13" fmla="*/ 2147483646 h 45"/>
              <a:gd name="T14" fmla="*/ 2147483646 w 176"/>
              <a:gd name="T15" fmla="*/ 2147483646 h 45"/>
              <a:gd name="T16" fmla="*/ 2147483646 w 176"/>
              <a:gd name="T17" fmla="*/ 2147483646 h 45"/>
              <a:gd name="T18" fmla="*/ 2147483646 w 176"/>
              <a:gd name="T19" fmla="*/ 2147483646 h 45"/>
              <a:gd name="T20" fmla="*/ 2147483646 w 176"/>
              <a:gd name="T21" fmla="*/ 2147483646 h 4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6" h="45">
                <a:moveTo>
                  <a:pt x="4" y="13"/>
                </a:moveTo>
                <a:lnTo>
                  <a:pt x="1" y="7"/>
                </a:lnTo>
                <a:lnTo>
                  <a:pt x="0" y="0"/>
                </a:lnTo>
                <a:lnTo>
                  <a:pt x="0" y="10"/>
                </a:lnTo>
                <a:lnTo>
                  <a:pt x="1" y="17"/>
                </a:lnTo>
                <a:lnTo>
                  <a:pt x="4" y="20"/>
                </a:lnTo>
                <a:lnTo>
                  <a:pt x="28" y="35"/>
                </a:lnTo>
                <a:lnTo>
                  <a:pt x="60" y="43"/>
                </a:lnTo>
                <a:lnTo>
                  <a:pt x="103" y="45"/>
                </a:lnTo>
                <a:lnTo>
                  <a:pt x="145" y="43"/>
                </a:lnTo>
                <a:lnTo>
                  <a:pt x="176" y="3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22" name="Line 1483"/>
          <p:cNvSpPr>
            <a:spLocks noChangeShapeType="1"/>
          </p:cNvSpPr>
          <p:nvPr/>
        </p:nvSpPr>
        <p:spPr bwMode="auto">
          <a:xfrm flipV="1">
            <a:off x="4373563" y="2865438"/>
            <a:ext cx="12700" cy="793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23" name="Freeform 1484"/>
          <p:cNvSpPr>
            <a:spLocks/>
          </p:cNvSpPr>
          <p:nvPr/>
        </p:nvSpPr>
        <p:spPr bwMode="auto">
          <a:xfrm>
            <a:off x="4386263" y="2805113"/>
            <a:ext cx="3175" cy="11112"/>
          </a:xfrm>
          <a:custGeom>
            <a:avLst/>
            <a:gdLst>
              <a:gd name="T0" fmla="*/ 0 w 5"/>
              <a:gd name="T1" fmla="*/ 2147483646 h 23"/>
              <a:gd name="T2" fmla="*/ 2147483646 w 5"/>
              <a:gd name="T3" fmla="*/ 2147483646 h 23"/>
              <a:gd name="T4" fmla="*/ 2147483646 w 5"/>
              <a:gd name="T5" fmla="*/ 2147483646 h 23"/>
              <a:gd name="T6" fmla="*/ 2147483646 w 5"/>
              <a:gd name="T7" fmla="*/ 2147483646 h 23"/>
              <a:gd name="T8" fmla="*/ 0 w 5"/>
              <a:gd name="T9" fmla="*/ 0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" h="23">
                <a:moveTo>
                  <a:pt x="0" y="23"/>
                </a:moveTo>
                <a:lnTo>
                  <a:pt x="4" y="19"/>
                </a:lnTo>
                <a:lnTo>
                  <a:pt x="5" y="11"/>
                </a:lnTo>
                <a:lnTo>
                  <a:pt x="4" y="6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24" name="Freeform 1485"/>
          <p:cNvSpPr>
            <a:spLocks/>
          </p:cNvSpPr>
          <p:nvPr/>
        </p:nvSpPr>
        <p:spPr bwMode="auto">
          <a:xfrm>
            <a:off x="4279900" y="2792413"/>
            <a:ext cx="106363" cy="38100"/>
          </a:xfrm>
          <a:custGeom>
            <a:avLst/>
            <a:gdLst>
              <a:gd name="T0" fmla="*/ 2147483646 w 200"/>
              <a:gd name="T1" fmla="*/ 2147483646 h 72"/>
              <a:gd name="T2" fmla="*/ 2147483646 w 200"/>
              <a:gd name="T3" fmla="*/ 2147483646 h 72"/>
              <a:gd name="T4" fmla="*/ 2147483646 w 200"/>
              <a:gd name="T5" fmla="*/ 2147483646 h 72"/>
              <a:gd name="T6" fmla="*/ 2147483646 w 200"/>
              <a:gd name="T7" fmla="*/ 0 h 72"/>
              <a:gd name="T8" fmla="*/ 2147483646 w 200"/>
              <a:gd name="T9" fmla="*/ 2147483646 h 72"/>
              <a:gd name="T10" fmla="*/ 2147483646 w 200"/>
              <a:gd name="T11" fmla="*/ 2147483646 h 72"/>
              <a:gd name="T12" fmla="*/ 2147483646 w 200"/>
              <a:gd name="T13" fmla="*/ 2147483646 h 72"/>
              <a:gd name="T14" fmla="*/ 2147483646 w 200"/>
              <a:gd name="T15" fmla="*/ 2147483646 h 72"/>
              <a:gd name="T16" fmla="*/ 0 w 200"/>
              <a:gd name="T17" fmla="*/ 2147483646 h 72"/>
              <a:gd name="T18" fmla="*/ 2147483646 w 200"/>
              <a:gd name="T19" fmla="*/ 2147483646 h 72"/>
              <a:gd name="T20" fmla="*/ 2147483646 w 200"/>
              <a:gd name="T21" fmla="*/ 2147483646 h 72"/>
              <a:gd name="T22" fmla="*/ 2147483646 w 200"/>
              <a:gd name="T23" fmla="*/ 2147483646 h 72"/>
              <a:gd name="T24" fmla="*/ 2147483646 w 200"/>
              <a:gd name="T25" fmla="*/ 2147483646 h 72"/>
              <a:gd name="T26" fmla="*/ 2147483646 w 200"/>
              <a:gd name="T27" fmla="*/ 2147483646 h 72"/>
              <a:gd name="T28" fmla="*/ 2147483646 w 200"/>
              <a:gd name="T29" fmla="*/ 2147483646 h 72"/>
              <a:gd name="T30" fmla="*/ 2147483646 w 200"/>
              <a:gd name="T31" fmla="*/ 2147483646 h 72"/>
              <a:gd name="T32" fmla="*/ 2147483646 w 200"/>
              <a:gd name="T33" fmla="*/ 2147483646 h 7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00" h="72">
                <a:moveTo>
                  <a:pt x="200" y="24"/>
                </a:moveTo>
                <a:lnTo>
                  <a:pt x="176" y="10"/>
                </a:lnTo>
                <a:lnTo>
                  <a:pt x="145" y="2"/>
                </a:lnTo>
                <a:lnTo>
                  <a:pt x="103" y="0"/>
                </a:lnTo>
                <a:lnTo>
                  <a:pt x="60" y="2"/>
                </a:lnTo>
                <a:lnTo>
                  <a:pt x="28" y="10"/>
                </a:lnTo>
                <a:lnTo>
                  <a:pt x="4" y="24"/>
                </a:lnTo>
                <a:lnTo>
                  <a:pt x="1" y="30"/>
                </a:lnTo>
                <a:lnTo>
                  <a:pt x="0" y="35"/>
                </a:lnTo>
                <a:lnTo>
                  <a:pt x="1" y="43"/>
                </a:lnTo>
                <a:lnTo>
                  <a:pt x="4" y="47"/>
                </a:lnTo>
                <a:lnTo>
                  <a:pt x="28" y="60"/>
                </a:lnTo>
                <a:lnTo>
                  <a:pt x="60" y="69"/>
                </a:lnTo>
                <a:lnTo>
                  <a:pt x="103" y="72"/>
                </a:lnTo>
                <a:lnTo>
                  <a:pt x="145" y="69"/>
                </a:lnTo>
                <a:lnTo>
                  <a:pt x="176" y="60"/>
                </a:lnTo>
                <a:lnTo>
                  <a:pt x="200" y="4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25" name="Freeform 1486"/>
          <p:cNvSpPr>
            <a:spLocks/>
          </p:cNvSpPr>
          <p:nvPr/>
        </p:nvSpPr>
        <p:spPr bwMode="auto">
          <a:xfrm>
            <a:off x="4154488" y="2541588"/>
            <a:ext cx="1587" cy="1587"/>
          </a:xfrm>
          <a:custGeom>
            <a:avLst/>
            <a:gdLst>
              <a:gd name="T0" fmla="*/ 2147483646 w 2"/>
              <a:gd name="T1" fmla="*/ 2147483646 h 1"/>
              <a:gd name="T2" fmla="*/ 2147483646 w 2"/>
              <a:gd name="T3" fmla="*/ 0 h 1"/>
              <a:gd name="T4" fmla="*/ 2147483646 w 2"/>
              <a:gd name="T5" fmla="*/ 0 h 1"/>
              <a:gd name="T6" fmla="*/ 0 w 2"/>
              <a:gd name="T7" fmla="*/ 0 h 1"/>
              <a:gd name="T8" fmla="*/ 0 w 2"/>
              <a:gd name="T9" fmla="*/ 2147483646 h 1"/>
              <a:gd name="T10" fmla="*/ 2147483646 w 2"/>
              <a:gd name="T11" fmla="*/ 2147483646 h 1"/>
              <a:gd name="T12" fmla="*/ 2147483646 w 2"/>
              <a:gd name="T13" fmla="*/ 2147483646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" h="1">
                <a:moveTo>
                  <a:pt x="2" y="1"/>
                </a:move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1" y="1"/>
                </a:lnTo>
                <a:lnTo>
                  <a:pt x="2" y="1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26" name="Freeform 1487"/>
          <p:cNvSpPr>
            <a:spLocks/>
          </p:cNvSpPr>
          <p:nvPr/>
        </p:nvSpPr>
        <p:spPr bwMode="auto">
          <a:xfrm>
            <a:off x="4005263" y="2544763"/>
            <a:ext cx="3175" cy="1587"/>
          </a:xfrm>
          <a:custGeom>
            <a:avLst/>
            <a:gdLst>
              <a:gd name="T0" fmla="*/ 2147483646 w 5"/>
              <a:gd name="T1" fmla="*/ 0 h 2"/>
              <a:gd name="T2" fmla="*/ 2147483646 w 5"/>
              <a:gd name="T3" fmla="*/ 0 h 2"/>
              <a:gd name="T4" fmla="*/ 0 w 5"/>
              <a:gd name="T5" fmla="*/ 0 h 2"/>
              <a:gd name="T6" fmla="*/ 0 w 5"/>
              <a:gd name="T7" fmla="*/ 2147483646 h 2"/>
              <a:gd name="T8" fmla="*/ 2147483646 w 5"/>
              <a:gd name="T9" fmla="*/ 2147483646 h 2"/>
              <a:gd name="T10" fmla="*/ 2147483646 w 5"/>
              <a:gd name="T11" fmla="*/ 2147483646 h 2"/>
              <a:gd name="T12" fmla="*/ 2147483646 w 5"/>
              <a:gd name="T13" fmla="*/ 0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" h="2">
                <a:moveTo>
                  <a:pt x="5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5" y="2"/>
                </a:lnTo>
                <a:lnTo>
                  <a:pt x="5" y="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27" name="Freeform 1488"/>
          <p:cNvSpPr>
            <a:spLocks/>
          </p:cNvSpPr>
          <p:nvPr/>
        </p:nvSpPr>
        <p:spPr bwMode="auto">
          <a:xfrm>
            <a:off x="4054475" y="2444750"/>
            <a:ext cx="20638" cy="12700"/>
          </a:xfrm>
          <a:custGeom>
            <a:avLst/>
            <a:gdLst>
              <a:gd name="T0" fmla="*/ 2147483646 w 38"/>
              <a:gd name="T1" fmla="*/ 2147483646 h 25"/>
              <a:gd name="T2" fmla="*/ 2147483646 w 38"/>
              <a:gd name="T3" fmla="*/ 2147483646 h 25"/>
              <a:gd name="T4" fmla="*/ 2147483646 w 38"/>
              <a:gd name="T5" fmla="*/ 2147483646 h 25"/>
              <a:gd name="T6" fmla="*/ 2147483646 w 38"/>
              <a:gd name="T7" fmla="*/ 2147483646 h 25"/>
              <a:gd name="T8" fmla="*/ 2147483646 w 38"/>
              <a:gd name="T9" fmla="*/ 2147483646 h 25"/>
              <a:gd name="T10" fmla="*/ 2147483646 w 38"/>
              <a:gd name="T11" fmla="*/ 2147483646 h 25"/>
              <a:gd name="T12" fmla="*/ 2147483646 w 38"/>
              <a:gd name="T13" fmla="*/ 2147483646 h 25"/>
              <a:gd name="T14" fmla="*/ 2147483646 w 38"/>
              <a:gd name="T15" fmla="*/ 2147483646 h 25"/>
              <a:gd name="T16" fmla="*/ 2147483646 w 38"/>
              <a:gd name="T17" fmla="*/ 2147483646 h 25"/>
              <a:gd name="T18" fmla="*/ 2147483646 w 38"/>
              <a:gd name="T19" fmla="*/ 2147483646 h 25"/>
              <a:gd name="T20" fmla="*/ 2147483646 w 38"/>
              <a:gd name="T21" fmla="*/ 0 h 25"/>
              <a:gd name="T22" fmla="*/ 2147483646 w 38"/>
              <a:gd name="T23" fmla="*/ 2147483646 h 25"/>
              <a:gd name="T24" fmla="*/ 2147483646 w 38"/>
              <a:gd name="T25" fmla="*/ 2147483646 h 25"/>
              <a:gd name="T26" fmla="*/ 0 w 38"/>
              <a:gd name="T27" fmla="*/ 2147483646 h 25"/>
              <a:gd name="T28" fmla="*/ 0 w 38"/>
              <a:gd name="T29" fmla="*/ 2147483646 h 25"/>
              <a:gd name="T30" fmla="*/ 2147483646 w 38"/>
              <a:gd name="T31" fmla="*/ 2147483646 h 25"/>
              <a:gd name="T32" fmla="*/ 2147483646 w 38"/>
              <a:gd name="T33" fmla="*/ 2147483646 h 2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8" h="25">
                <a:moveTo>
                  <a:pt x="5" y="23"/>
                </a:moveTo>
                <a:lnTo>
                  <a:pt x="11" y="24"/>
                </a:lnTo>
                <a:lnTo>
                  <a:pt x="19" y="25"/>
                </a:lnTo>
                <a:lnTo>
                  <a:pt x="26" y="24"/>
                </a:lnTo>
                <a:lnTo>
                  <a:pt x="32" y="21"/>
                </a:lnTo>
                <a:lnTo>
                  <a:pt x="37" y="17"/>
                </a:lnTo>
                <a:lnTo>
                  <a:pt x="38" y="13"/>
                </a:lnTo>
                <a:lnTo>
                  <a:pt x="37" y="6"/>
                </a:lnTo>
                <a:lnTo>
                  <a:pt x="32" y="4"/>
                </a:lnTo>
                <a:lnTo>
                  <a:pt x="25" y="1"/>
                </a:lnTo>
                <a:lnTo>
                  <a:pt x="18" y="0"/>
                </a:lnTo>
                <a:lnTo>
                  <a:pt x="11" y="1"/>
                </a:lnTo>
                <a:lnTo>
                  <a:pt x="5" y="4"/>
                </a:lnTo>
                <a:lnTo>
                  <a:pt x="0" y="9"/>
                </a:lnTo>
                <a:lnTo>
                  <a:pt x="0" y="14"/>
                </a:lnTo>
                <a:lnTo>
                  <a:pt x="1" y="18"/>
                </a:lnTo>
                <a:lnTo>
                  <a:pt x="5" y="23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28" name="Freeform 1489"/>
          <p:cNvSpPr>
            <a:spLocks/>
          </p:cNvSpPr>
          <p:nvPr/>
        </p:nvSpPr>
        <p:spPr bwMode="auto">
          <a:xfrm>
            <a:off x="5111750" y="2654300"/>
            <a:ext cx="30163" cy="39688"/>
          </a:xfrm>
          <a:custGeom>
            <a:avLst/>
            <a:gdLst>
              <a:gd name="T0" fmla="*/ 0 w 56"/>
              <a:gd name="T1" fmla="*/ 0 h 74"/>
              <a:gd name="T2" fmla="*/ 2147483646 w 56"/>
              <a:gd name="T3" fmla="*/ 2147483646 h 74"/>
              <a:gd name="T4" fmla="*/ 2147483646 w 56"/>
              <a:gd name="T5" fmla="*/ 2147483646 h 74"/>
              <a:gd name="T6" fmla="*/ 0 w 56"/>
              <a:gd name="T7" fmla="*/ 2147483646 h 74"/>
              <a:gd name="T8" fmla="*/ 0 w 56"/>
              <a:gd name="T9" fmla="*/ 0 h 74"/>
              <a:gd name="T10" fmla="*/ 2147483646 w 56"/>
              <a:gd name="T11" fmla="*/ 2147483646 h 74"/>
              <a:gd name="T12" fmla="*/ 2147483646 w 56"/>
              <a:gd name="T13" fmla="*/ 2147483646 h 7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6" h="74">
                <a:moveTo>
                  <a:pt x="0" y="0"/>
                </a:moveTo>
                <a:lnTo>
                  <a:pt x="56" y="32"/>
                </a:lnTo>
                <a:lnTo>
                  <a:pt x="56" y="48"/>
                </a:lnTo>
                <a:lnTo>
                  <a:pt x="0" y="74"/>
                </a:lnTo>
                <a:lnTo>
                  <a:pt x="0" y="0"/>
                </a:lnTo>
                <a:lnTo>
                  <a:pt x="2" y="1"/>
                </a:lnTo>
                <a:lnTo>
                  <a:pt x="2" y="7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29" name="Line 1490"/>
          <p:cNvSpPr>
            <a:spLocks noChangeShapeType="1"/>
          </p:cNvSpPr>
          <p:nvPr/>
        </p:nvSpPr>
        <p:spPr bwMode="auto">
          <a:xfrm flipV="1">
            <a:off x="5119688" y="2659063"/>
            <a:ext cx="1587" cy="317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30" name="Line 1491"/>
          <p:cNvSpPr>
            <a:spLocks noChangeShapeType="1"/>
          </p:cNvSpPr>
          <p:nvPr/>
        </p:nvSpPr>
        <p:spPr bwMode="auto">
          <a:xfrm>
            <a:off x="5126038" y="2663825"/>
            <a:ext cx="1587" cy="238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31" name="Line 1492"/>
          <p:cNvSpPr>
            <a:spLocks noChangeShapeType="1"/>
          </p:cNvSpPr>
          <p:nvPr/>
        </p:nvSpPr>
        <p:spPr bwMode="auto">
          <a:xfrm flipV="1">
            <a:off x="5133975" y="2667000"/>
            <a:ext cx="1588" cy="174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32" name="Line 1493"/>
          <p:cNvSpPr>
            <a:spLocks noChangeShapeType="1"/>
          </p:cNvSpPr>
          <p:nvPr/>
        </p:nvSpPr>
        <p:spPr bwMode="auto">
          <a:xfrm>
            <a:off x="5140325" y="2671763"/>
            <a:ext cx="1588" cy="95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33" name="Freeform 1494"/>
          <p:cNvSpPr>
            <a:spLocks/>
          </p:cNvSpPr>
          <p:nvPr/>
        </p:nvSpPr>
        <p:spPr bwMode="auto">
          <a:xfrm>
            <a:off x="5226050" y="2717800"/>
            <a:ext cx="30163" cy="39688"/>
          </a:xfrm>
          <a:custGeom>
            <a:avLst/>
            <a:gdLst>
              <a:gd name="T0" fmla="*/ 0 w 59"/>
              <a:gd name="T1" fmla="*/ 0 h 74"/>
              <a:gd name="T2" fmla="*/ 2147483646 w 59"/>
              <a:gd name="T3" fmla="*/ 2147483646 h 74"/>
              <a:gd name="T4" fmla="*/ 2147483646 w 59"/>
              <a:gd name="T5" fmla="*/ 2147483646 h 74"/>
              <a:gd name="T6" fmla="*/ 0 w 59"/>
              <a:gd name="T7" fmla="*/ 2147483646 h 74"/>
              <a:gd name="T8" fmla="*/ 0 w 59"/>
              <a:gd name="T9" fmla="*/ 0 h 74"/>
              <a:gd name="T10" fmla="*/ 2147483646 w 59"/>
              <a:gd name="T11" fmla="*/ 2147483646 h 74"/>
              <a:gd name="T12" fmla="*/ 2147483646 w 59"/>
              <a:gd name="T13" fmla="*/ 2147483646 h 7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9" h="74">
                <a:moveTo>
                  <a:pt x="0" y="0"/>
                </a:moveTo>
                <a:lnTo>
                  <a:pt x="59" y="33"/>
                </a:lnTo>
                <a:lnTo>
                  <a:pt x="59" y="47"/>
                </a:lnTo>
                <a:lnTo>
                  <a:pt x="0" y="74"/>
                </a:lnTo>
                <a:lnTo>
                  <a:pt x="0" y="0"/>
                </a:lnTo>
                <a:lnTo>
                  <a:pt x="9" y="5"/>
                </a:lnTo>
                <a:lnTo>
                  <a:pt x="9" y="7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34" name="Line 1495"/>
          <p:cNvSpPr>
            <a:spLocks noChangeShapeType="1"/>
          </p:cNvSpPr>
          <p:nvPr/>
        </p:nvSpPr>
        <p:spPr bwMode="auto">
          <a:xfrm flipV="1">
            <a:off x="5237163" y="2724150"/>
            <a:ext cx="1587" cy="285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35" name="Line 1496"/>
          <p:cNvSpPr>
            <a:spLocks noChangeShapeType="1"/>
          </p:cNvSpPr>
          <p:nvPr/>
        </p:nvSpPr>
        <p:spPr bwMode="auto">
          <a:xfrm>
            <a:off x="5243513" y="2728913"/>
            <a:ext cx="1587" cy="2063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36" name="Line 1497"/>
          <p:cNvSpPr>
            <a:spLocks noChangeShapeType="1"/>
          </p:cNvSpPr>
          <p:nvPr/>
        </p:nvSpPr>
        <p:spPr bwMode="auto">
          <a:xfrm flipV="1">
            <a:off x="5251450" y="2732088"/>
            <a:ext cx="1588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37" name="Line 1498"/>
          <p:cNvSpPr>
            <a:spLocks noChangeShapeType="1"/>
          </p:cNvSpPr>
          <p:nvPr/>
        </p:nvSpPr>
        <p:spPr bwMode="auto">
          <a:xfrm flipV="1">
            <a:off x="5297488" y="2709863"/>
            <a:ext cx="28575" cy="254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38" name="Line 1499"/>
          <p:cNvSpPr>
            <a:spLocks noChangeShapeType="1"/>
          </p:cNvSpPr>
          <p:nvPr/>
        </p:nvSpPr>
        <p:spPr bwMode="auto">
          <a:xfrm flipH="1">
            <a:off x="5311775" y="2736850"/>
            <a:ext cx="14288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39" name="Line 1500"/>
          <p:cNvSpPr>
            <a:spLocks noChangeShapeType="1"/>
          </p:cNvSpPr>
          <p:nvPr/>
        </p:nvSpPr>
        <p:spPr bwMode="auto">
          <a:xfrm flipV="1">
            <a:off x="5311775" y="2765425"/>
            <a:ext cx="14288" cy="111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40" name="Line 1501"/>
          <p:cNvSpPr>
            <a:spLocks noChangeShapeType="1"/>
          </p:cNvSpPr>
          <p:nvPr/>
        </p:nvSpPr>
        <p:spPr bwMode="auto">
          <a:xfrm flipH="1">
            <a:off x="5313363" y="2792413"/>
            <a:ext cx="12700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41" name="Line 1502"/>
          <p:cNvSpPr>
            <a:spLocks noChangeShapeType="1"/>
          </p:cNvSpPr>
          <p:nvPr/>
        </p:nvSpPr>
        <p:spPr bwMode="auto">
          <a:xfrm flipV="1">
            <a:off x="5313363" y="2820988"/>
            <a:ext cx="12700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42" name="Line 1503"/>
          <p:cNvSpPr>
            <a:spLocks noChangeShapeType="1"/>
          </p:cNvSpPr>
          <p:nvPr/>
        </p:nvSpPr>
        <p:spPr bwMode="auto">
          <a:xfrm flipH="1">
            <a:off x="5313363" y="2847975"/>
            <a:ext cx="12700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43" name="Freeform 1504"/>
          <p:cNvSpPr>
            <a:spLocks/>
          </p:cNvSpPr>
          <p:nvPr/>
        </p:nvSpPr>
        <p:spPr bwMode="auto">
          <a:xfrm>
            <a:off x="5299075" y="2678113"/>
            <a:ext cx="80963" cy="25400"/>
          </a:xfrm>
          <a:custGeom>
            <a:avLst/>
            <a:gdLst>
              <a:gd name="T0" fmla="*/ 0 w 152"/>
              <a:gd name="T1" fmla="*/ 2147483646 h 48"/>
              <a:gd name="T2" fmla="*/ 2147483646 w 152"/>
              <a:gd name="T3" fmla="*/ 0 h 48"/>
              <a:gd name="T4" fmla="*/ 2147483646 w 152"/>
              <a:gd name="T5" fmla="*/ 2147483646 h 48"/>
              <a:gd name="T6" fmla="*/ 2147483646 w 152"/>
              <a:gd name="T7" fmla="*/ 2147483646 h 4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2" h="48">
                <a:moveTo>
                  <a:pt x="0" y="48"/>
                </a:moveTo>
                <a:lnTo>
                  <a:pt x="57" y="0"/>
                </a:lnTo>
                <a:lnTo>
                  <a:pt x="57" y="6"/>
                </a:lnTo>
                <a:lnTo>
                  <a:pt x="152" y="1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44" name="Line 1505"/>
          <p:cNvSpPr>
            <a:spLocks noChangeShapeType="1"/>
          </p:cNvSpPr>
          <p:nvPr/>
        </p:nvSpPr>
        <p:spPr bwMode="auto">
          <a:xfrm flipV="1">
            <a:off x="5329238" y="2647950"/>
            <a:ext cx="19050" cy="206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45" name="Line 1506"/>
          <p:cNvSpPr>
            <a:spLocks noChangeShapeType="1"/>
          </p:cNvSpPr>
          <p:nvPr/>
        </p:nvSpPr>
        <p:spPr bwMode="auto">
          <a:xfrm flipH="1">
            <a:off x="5294313" y="2660650"/>
            <a:ext cx="22225" cy="190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46" name="Line 1507"/>
          <p:cNvSpPr>
            <a:spLocks noChangeShapeType="1"/>
          </p:cNvSpPr>
          <p:nvPr/>
        </p:nvSpPr>
        <p:spPr bwMode="auto">
          <a:xfrm flipH="1">
            <a:off x="5264150" y="2684463"/>
            <a:ext cx="33338" cy="142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47" name="Line 1508"/>
          <p:cNvSpPr>
            <a:spLocks noChangeShapeType="1"/>
          </p:cNvSpPr>
          <p:nvPr/>
        </p:nvSpPr>
        <p:spPr bwMode="auto">
          <a:xfrm>
            <a:off x="5272088" y="2651125"/>
            <a:ext cx="22225" cy="158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48" name="Freeform 1509"/>
          <p:cNvSpPr>
            <a:spLocks/>
          </p:cNvSpPr>
          <p:nvPr/>
        </p:nvSpPr>
        <p:spPr bwMode="auto">
          <a:xfrm>
            <a:off x="5270500" y="2555875"/>
            <a:ext cx="41275" cy="106363"/>
          </a:xfrm>
          <a:custGeom>
            <a:avLst/>
            <a:gdLst>
              <a:gd name="T0" fmla="*/ 2147483646 w 78"/>
              <a:gd name="T1" fmla="*/ 2147483646 h 200"/>
              <a:gd name="T2" fmla="*/ 2147483646 w 78"/>
              <a:gd name="T3" fmla="*/ 2147483646 h 200"/>
              <a:gd name="T4" fmla="*/ 2147483646 w 78"/>
              <a:gd name="T5" fmla="*/ 2147483646 h 200"/>
              <a:gd name="T6" fmla="*/ 2147483646 w 78"/>
              <a:gd name="T7" fmla="*/ 2147483646 h 200"/>
              <a:gd name="T8" fmla="*/ 2147483646 w 78"/>
              <a:gd name="T9" fmla="*/ 2147483646 h 200"/>
              <a:gd name="T10" fmla="*/ 0 w 78"/>
              <a:gd name="T11" fmla="*/ 0 h 200"/>
              <a:gd name="T12" fmla="*/ 2147483646 w 78"/>
              <a:gd name="T13" fmla="*/ 2147483646 h 200"/>
              <a:gd name="T14" fmla="*/ 2147483646 w 78"/>
              <a:gd name="T15" fmla="*/ 2147483646 h 200"/>
              <a:gd name="T16" fmla="*/ 2147483646 w 78"/>
              <a:gd name="T17" fmla="*/ 2147483646 h 2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8" h="200">
                <a:moveTo>
                  <a:pt x="78" y="200"/>
                </a:moveTo>
                <a:lnTo>
                  <a:pt x="23" y="83"/>
                </a:lnTo>
                <a:lnTo>
                  <a:pt x="30" y="82"/>
                </a:lnTo>
                <a:lnTo>
                  <a:pt x="30" y="14"/>
                </a:lnTo>
                <a:lnTo>
                  <a:pt x="38" y="18"/>
                </a:lnTo>
                <a:lnTo>
                  <a:pt x="0" y="0"/>
                </a:lnTo>
                <a:lnTo>
                  <a:pt x="1" y="92"/>
                </a:lnTo>
                <a:lnTo>
                  <a:pt x="38" y="76"/>
                </a:lnTo>
                <a:lnTo>
                  <a:pt x="38" y="1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49" name="Line 1510"/>
          <p:cNvSpPr>
            <a:spLocks noChangeShapeType="1"/>
          </p:cNvSpPr>
          <p:nvPr/>
        </p:nvSpPr>
        <p:spPr bwMode="auto">
          <a:xfrm>
            <a:off x="5278438" y="2559050"/>
            <a:ext cx="1587" cy="428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50" name="Line 1511"/>
          <p:cNvSpPr>
            <a:spLocks noChangeShapeType="1"/>
          </p:cNvSpPr>
          <p:nvPr/>
        </p:nvSpPr>
        <p:spPr bwMode="auto">
          <a:xfrm flipV="1">
            <a:off x="5272088" y="2555875"/>
            <a:ext cx="1587" cy="492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51" name="Freeform 1512"/>
          <p:cNvSpPr>
            <a:spLocks/>
          </p:cNvSpPr>
          <p:nvPr/>
        </p:nvSpPr>
        <p:spPr bwMode="auto">
          <a:xfrm>
            <a:off x="5483225" y="2613025"/>
            <a:ext cx="30163" cy="38100"/>
          </a:xfrm>
          <a:custGeom>
            <a:avLst/>
            <a:gdLst>
              <a:gd name="T0" fmla="*/ 0 w 58"/>
              <a:gd name="T1" fmla="*/ 2147483646 h 72"/>
              <a:gd name="T2" fmla="*/ 0 w 58"/>
              <a:gd name="T3" fmla="*/ 2147483646 h 72"/>
              <a:gd name="T4" fmla="*/ 2147483646 w 58"/>
              <a:gd name="T5" fmla="*/ 2147483646 h 72"/>
              <a:gd name="T6" fmla="*/ 2147483646 w 58"/>
              <a:gd name="T7" fmla="*/ 2147483646 h 72"/>
              <a:gd name="T8" fmla="*/ 2147483646 w 58"/>
              <a:gd name="T9" fmla="*/ 0 h 72"/>
              <a:gd name="T10" fmla="*/ 0 w 58"/>
              <a:gd name="T11" fmla="*/ 2147483646 h 72"/>
              <a:gd name="T12" fmla="*/ 2147483646 w 58"/>
              <a:gd name="T13" fmla="*/ 2147483646 h 72"/>
              <a:gd name="T14" fmla="*/ 2147483646 w 58"/>
              <a:gd name="T15" fmla="*/ 2147483646 h 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58" h="72">
                <a:moveTo>
                  <a:pt x="0" y="33"/>
                </a:moveTo>
                <a:lnTo>
                  <a:pt x="0" y="47"/>
                </a:lnTo>
                <a:lnTo>
                  <a:pt x="58" y="72"/>
                </a:lnTo>
                <a:lnTo>
                  <a:pt x="58" y="1"/>
                </a:lnTo>
                <a:lnTo>
                  <a:pt x="58" y="0"/>
                </a:lnTo>
                <a:lnTo>
                  <a:pt x="0" y="33"/>
                </a:lnTo>
                <a:lnTo>
                  <a:pt x="6" y="29"/>
                </a:lnTo>
                <a:lnTo>
                  <a:pt x="6" y="5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52" name="Line 1513"/>
          <p:cNvSpPr>
            <a:spLocks noChangeShapeType="1"/>
          </p:cNvSpPr>
          <p:nvPr/>
        </p:nvSpPr>
        <p:spPr bwMode="auto">
          <a:xfrm flipV="1">
            <a:off x="5492750" y="2624138"/>
            <a:ext cx="1588" cy="190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53" name="Line 1514"/>
          <p:cNvSpPr>
            <a:spLocks noChangeShapeType="1"/>
          </p:cNvSpPr>
          <p:nvPr/>
        </p:nvSpPr>
        <p:spPr bwMode="auto">
          <a:xfrm>
            <a:off x="5500688" y="2619375"/>
            <a:ext cx="1587" cy="269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54" name="Line 1515"/>
          <p:cNvSpPr>
            <a:spLocks noChangeShapeType="1"/>
          </p:cNvSpPr>
          <p:nvPr/>
        </p:nvSpPr>
        <p:spPr bwMode="auto">
          <a:xfrm flipV="1">
            <a:off x="5507038" y="2616200"/>
            <a:ext cx="1587" cy="317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55" name="Line 1516"/>
          <p:cNvSpPr>
            <a:spLocks noChangeShapeType="1"/>
          </p:cNvSpPr>
          <p:nvPr/>
        </p:nvSpPr>
        <p:spPr bwMode="auto">
          <a:xfrm>
            <a:off x="5513388" y="2613025"/>
            <a:ext cx="1587" cy="381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56" name="Freeform 1517"/>
          <p:cNvSpPr>
            <a:spLocks/>
          </p:cNvSpPr>
          <p:nvPr/>
        </p:nvSpPr>
        <p:spPr bwMode="auto">
          <a:xfrm>
            <a:off x="5437188" y="2700338"/>
            <a:ext cx="31750" cy="39687"/>
          </a:xfrm>
          <a:custGeom>
            <a:avLst/>
            <a:gdLst>
              <a:gd name="T0" fmla="*/ 2147483646 w 59"/>
              <a:gd name="T1" fmla="*/ 0 h 74"/>
              <a:gd name="T2" fmla="*/ 0 w 59"/>
              <a:gd name="T3" fmla="*/ 2147483646 h 74"/>
              <a:gd name="T4" fmla="*/ 0 w 59"/>
              <a:gd name="T5" fmla="*/ 2147483646 h 74"/>
              <a:gd name="T6" fmla="*/ 2147483646 w 59"/>
              <a:gd name="T7" fmla="*/ 2147483646 h 74"/>
              <a:gd name="T8" fmla="*/ 2147483646 w 59"/>
              <a:gd name="T9" fmla="*/ 0 h 74"/>
              <a:gd name="T10" fmla="*/ 2147483646 w 59"/>
              <a:gd name="T11" fmla="*/ 2147483646 h 74"/>
              <a:gd name="T12" fmla="*/ 2147483646 w 59"/>
              <a:gd name="T13" fmla="*/ 2147483646 h 7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9" h="74">
                <a:moveTo>
                  <a:pt x="58" y="0"/>
                </a:moveTo>
                <a:lnTo>
                  <a:pt x="0" y="32"/>
                </a:lnTo>
                <a:lnTo>
                  <a:pt x="0" y="49"/>
                </a:lnTo>
                <a:lnTo>
                  <a:pt x="59" y="74"/>
                </a:lnTo>
                <a:lnTo>
                  <a:pt x="58" y="0"/>
                </a:lnTo>
                <a:lnTo>
                  <a:pt x="53" y="3"/>
                </a:lnTo>
                <a:lnTo>
                  <a:pt x="53" y="7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57" name="Line 1518"/>
          <p:cNvSpPr>
            <a:spLocks noChangeShapeType="1"/>
          </p:cNvSpPr>
          <p:nvPr/>
        </p:nvSpPr>
        <p:spPr bwMode="auto">
          <a:xfrm flipV="1">
            <a:off x="5457825" y="2705100"/>
            <a:ext cx="1588" cy="301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58" name="Line 1519"/>
          <p:cNvSpPr>
            <a:spLocks noChangeShapeType="1"/>
          </p:cNvSpPr>
          <p:nvPr/>
        </p:nvSpPr>
        <p:spPr bwMode="auto">
          <a:xfrm>
            <a:off x="5451475" y="2709863"/>
            <a:ext cx="1588" cy="222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59" name="Line 1520"/>
          <p:cNvSpPr>
            <a:spLocks noChangeShapeType="1"/>
          </p:cNvSpPr>
          <p:nvPr/>
        </p:nvSpPr>
        <p:spPr bwMode="auto">
          <a:xfrm flipV="1">
            <a:off x="5445125" y="2714625"/>
            <a:ext cx="1588" cy="142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60" name="Line 1521"/>
          <p:cNvSpPr>
            <a:spLocks noChangeShapeType="1"/>
          </p:cNvSpPr>
          <p:nvPr/>
        </p:nvSpPr>
        <p:spPr bwMode="auto">
          <a:xfrm>
            <a:off x="5437188" y="2717800"/>
            <a:ext cx="1587" cy="95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61" name="Freeform 1522"/>
          <p:cNvSpPr>
            <a:spLocks/>
          </p:cNvSpPr>
          <p:nvPr/>
        </p:nvSpPr>
        <p:spPr bwMode="auto">
          <a:xfrm>
            <a:off x="6343650" y="2697163"/>
            <a:ext cx="85725" cy="7937"/>
          </a:xfrm>
          <a:custGeom>
            <a:avLst/>
            <a:gdLst>
              <a:gd name="T0" fmla="*/ 2147483646 w 161"/>
              <a:gd name="T1" fmla="*/ 2147483646 h 17"/>
              <a:gd name="T2" fmla="*/ 2147483646 w 161"/>
              <a:gd name="T3" fmla="*/ 2147483646 h 17"/>
              <a:gd name="T4" fmla="*/ 2147483646 w 161"/>
              <a:gd name="T5" fmla="*/ 2147483646 h 17"/>
              <a:gd name="T6" fmla="*/ 2147483646 w 161"/>
              <a:gd name="T7" fmla="*/ 2147483646 h 17"/>
              <a:gd name="T8" fmla="*/ 2147483646 w 161"/>
              <a:gd name="T9" fmla="*/ 2147483646 h 17"/>
              <a:gd name="T10" fmla="*/ 2147483646 w 161"/>
              <a:gd name="T11" fmla="*/ 2147483646 h 17"/>
              <a:gd name="T12" fmla="*/ 2147483646 w 161"/>
              <a:gd name="T13" fmla="*/ 2147483646 h 17"/>
              <a:gd name="T14" fmla="*/ 2147483646 w 161"/>
              <a:gd name="T15" fmla="*/ 2147483646 h 17"/>
              <a:gd name="T16" fmla="*/ 2147483646 w 161"/>
              <a:gd name="T17" fmla="*/ 0 h 17"/>
              <a:gd name="T18" fmla="*/ 2147483646 w 161"/>
              <a:gd name="T19" fmla="*/ 2147483646 h 17"/>
              <a:gd name="T20" fmla="*/ 2147483646 w 161"/>
              <a:gd name="T21" fmla="*/ 2147483646 h 17"/>
              <a:gd name="T22" fmla="*/ 2147483646 w 161"/>
              <a:gd name="T23" fmla="*/ 2147483646 h 17"/>
              <a:gd name="T24" fmla="*/ 2147483646 w 161"/>
              <a:gd name="T25" fmla="*/ 2147483646 h 17"/>
              <a:gd name="T26" fmla="*/ 2147483646 w 161"/>
              <a:gd name="T27" fmla="*/ 2147483646 h 17"/>
              <a:gd name="T28" fmla="*/ 2147483646 w 161"/>
              <a:gd name="T29" fmla="*/ 2147483646 h 17"/>
              <a:gd name="T30" fmla="*/ 2147483646 w 161"/>
              <a:gd name="T31" fmla="*/ 2147483646 h 17"/>
              <a:gd name="T32" fmla="*/ 2147483646 w 161"/>
              <a:gd name="T33" fmla="*/ 2147483646 h 17"/>
              <a:gd name="T34" fmla="*/ 2147483646 w 161"/>
              <a:gd name="T35" fmla="*/ 2147483646 h 17"/>
              <a:gd name="T36" fmla="*/ 2147483646 w 161"/>
              <a:gd name="T37" fmla="*/ 2147483646 h 17"/>
              <a:gd name="T38" fmla="*/ 2147483646 w 161"/>
              <a:gd name="T39" fmla="*/ 2147483646 h 17"/>
              <a:gd name="T40" fmla="*/ 2147483646 w 161"/>
              <a:gd name="T41" fmla="*/ 2147483646 h 17"/>
              <a:gd name="T42" fmla="*/ 2147483646 w 161"/>
              <a:gd name="T43" fmla="*/ 2147483646 h 17"/>
              <a:gd name="T44" fmla="*/ 2147483646 w 161"/>
              <a:gd name="T45" fmla="*/ 0 h 17"/>
              <a:gd name="T46" fmla="*/ 2147483646 w 161"/>
              <a:gd name="T47" fmla="*/ 0 h 17"/>
              <a:gd name="T48" fmla="*/ 0 w 161"/>
              <a:gd name="T49" fmla="*/ 2147483646 h 17"/>
              <a:gd name="T50" fmla="*/ 2147483646 w 161"/>
              <a:gd name="T51" fmla="*/ 2147483646 h 1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1" h="17">
                <a:moveTo>
                  <a:pt x="4" y="8"/>
                </a:moveTo>
                <a:lnTo>
                  <a:pt x="24" y="14"/>
                </a:lnTo>
                <a:lnTo>
                  <a:pt x="48" y="16"/>
                </a:lnTo>
                <a:lnTo>
                  <a:pt x="81" y="17"/>
                </a:lnTo>
                <a:lnTo>
                  <a:pt x="115" y="16"/>
                </a:lnTo>
                <a:lnTo>
                  <a:pt x="139" y="14"/>
                </a:lnTo>
                <a:lnTo>
                  <a:pt x="158" y="8"/>
                </a:lnTo>
                <a:lnTo>
                  <a:pt x="161" y="4"/>
                </a:lnTo>
                <a:lnTo>
                  <a:pt x="158" y="0"/>
                </a:lnTo>
                <a:lnTo>
                  <a:pt x="158" y="2"/>
                </a:lnTo>
                <a:lnTo>
                  <a:pt x="158" y="3"/>
                </a:lnTo>
                <a:lnTo>
                  <a:pt x="155" y="4"/>
                </a:lnTo>
                <a:lnTo>
                  <a:pt x="154" y="5"/>
                </a:lnTo>
                <a:lnTo>
                  <a:pt x="136" y="10"/>
                </a:lnTo>
                <a:lnTo>
                  <a:pt x="113" y="12"/>
                </a:lnTo>
                <a:lnTo>
                  <a:pt x="81" y="14"/>
                </a:lnTo>
                <a:lnTo>
                  <a:pt x="50" y="12"/>
                </a:lnTo>
                <a:lnTo>
                  <a:pt x="28" y="10"/>
                </a:lnTo>
                <a:lnTo>
                  <a:pt x="6" y="5"/>
                </a:lnTo>
                <a:lnTo>
                  <a:pt x="5" y="4"/>
                </a:lnTo>
                <a:lnTo>
                  <a:pt x="5" y="3"/>
                </a:lnTo>
                <a:lnTo>
                  <a:pt x="5" y="2"/>
                </a:lnTo>
                <a:lnTo>
                  <a:pt x="5" y="0"/>
                </a:lnTo>
                <a:lnTo>
                  <a:pt x="4" y="0"/>
                </a:lnTo>
                <a:lnTo>
                  <a:pt x="0" y="4"/>
                </a:lnTo>
                <a:lnTo>
                  <a:pt x="4" y="8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62" name="Freeform 1523"/>
          <p:cNvSpPr>
            <a:spLocks/>
          </p:cNvSpPr>
          <p:nvPr/>
        </p:nvSpPr>
        <p:spPr bwMode="auto">
          <a:xfrm>
            <a:off x="6559550" y="2697163"/>
            <a:ext cx="85725" cy="7937"/>
          </a:xfrm>
          <a:custGeom>
            <a:avLst/>
            <a:gdLst>
              <a:gd name="T0" fmla="*/ 2147483646 w 161"/>
              <a:gd name="T1" fmla="*/ 2147483646 h 17"/>
              <a:gd name="T2" fmla="*/ 2147483646 w 161"/>
              <a:gd name="T3" fmla="*/ 2147483646 h 17"/>
              <a:gd name="T4" fmla="*/ 2147483646 w 161"/>
              <a:gd name="T5" fmla="*/ 2147483646 h 17"/>
              <a:gd name="T6" fmla="*/ 2147483646 w 161"/>
              <a:gd name="T7" fmla="*/ 2147483646 h 17"/>
              <a:gd name="T8" fmla="*/ 2147483646 w 161"/>
              <a:gd name="T9" fmla="*/ 2147483646 h 17"/>
              <a:gd name="T10" fmla="*/ 2147483646 w 161"/>
              <a:gd name="T11" fmla="*/ 2147483646 h 17"/>
              <a:gd name="T12" fmla="*/ 2147483646 w 161"/>
              <a:gd name="T13" fmla="*/ 2147483646 h 17"/>
              <a:gd name="T14" fmla="*/ 2147483646 w 161"/>
              <a:gd name="T15" fmla="*/ 2147483646 h 17"/>
              <a:gd name="T16" fmla="*/ 2147483646 w 161"/>
              <a:gd name="T17" fmla="*/ 0 h 17"/>
              <a:gd name="T18" fmla="*/ 2147483646 w 161"/>
              <a:gd name="T19" fmla="*/ 0 h 17"/>
              <a:gd name="T20" fmla="*/ 2147483646 w 161"/>
              <a:gd name="T21" fmla="*/ 2147483646 h 17"/>
              <a:gd name="T22" fmla="*/ 2147483646 w 161"/>
              <a:gd name="T23" fmla="*/ 2147483646 h 17"/>
              <a:gd name="T24" fmla="*/ 2147483646 w 161"/>
              <a:gd name="T25" fmla="*/ 2147483646 h 17"/>
              <a:gd name="T26" fmla="*/ 2147483646 w 161"/>
              <a:gd name="T27" fmla="*/ 2147483646 h 17"/>
              <a:gd name="T28" fmla="*/ 2147483646 w 161"/>
              <a:gd name="T29" fmla="*/ 2147483646 h 17"/>
              <a:gd name="T30" fmla="*/ 2147483646 w 161"/>
              <a:gd name="T31" fmla="*/ 2147483646 h 17"/>
              <a:gd name="T32" fmla="*/ 2147483646 w 161"/>
              <a:gd name="T33" fmla="*/ 2147483646 h 17"/>
              <a:gd name="T34" fmla="*/ 2147483646 w 161"/>
              <a:gd name="T35" fmla="*/ 2147483646 h 17"/>
              <a:gd name="T36" fmla="*/ 2147483646 w 161"/>
              <a:gd name="T37" fmla="*/ 2147483646 h 17"/>
              <a:gd name="T38" fmla="*/ 2147483646 w 161"/>
              <a:gd name="T39" fmla="*/ 2147483646 h 17"/>
              <a:gd name="T40" fmla="*/ 2147483646 w 161"/>
              <a:gd name="T41" fmla="*/ 2147483646 h 17"/>
              <a:gd name="T42" fmla="*/ 2147483646 w 161"/>
              <a:gd name="T43" fmla="*/ 2147483646 h 17"/>
              <a:gd name="T44" fmla="*/ 2147483646 w 161"/>
              <a:gd name="T45" fmla="*/ 2147483646 h 17"/>
              <a:gd name="T46" fmla="*/ 2147483646 w 161"/>
              <a:gd name="T47" fmla="*/ 0 h 17"/>
              <a:gd name="T48" fmla="*/ 0 w 161"/>
              <a:gd name="T49" fmla="*/ 2147483646 h 17"/>
              <a:gd name="T50" fmla="*/ 2147483646 w 161"/>
              <a:gd name="T51" fmla="*/ 2147483646 h 1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1" h="17">
                <a:moveTo>
                  <a:pt x="3" y="8"/>
                </a:moveTo>
                <a:lnTo>
                  <a:pt x="23" y="14"/>
                </a:lnTo>
                <a:lnTo>
                  <a:pt x="47" y="16"/>
                </a:lnTo>
                <a:lnTo>
                  <a:pt x="80" y="17"/>
                </a:lnTo>
                <a:lnTo>
                  <a:pt x="113" y="16"/>
                </a:lnTo>
                <a:lnTo>
                  <a:pt x="137" y="14"/>
                </a:lnTo>
                <a:lnTo>
                  <a:pt x="158" y="8"/>
                </a:lnTo>
                <a:lnTo>
                  <a:pt x="161" y="4"/>
                </a:lnTo>
                <a:lnTo>
                  <a:pt x="158" y="0"/>
                </a:lnTo>
                <a:lnTo>
                  <a:pt x="155" y="0"/>
                </a:lnTo>
                <a:lnTo>
                  <a:pt x="155" y="2"/>
                </a:lnTo>
                <a:lnTo>
                  <a:pt x="155" y="3"/>
                </a:lnTo>
                <a:lnTo>
                  <a:pt x="155" y="4"/>
                </a:lnTo>
                <a:lnTo>
                  <a:pt x="154" y="5"/>
                </a:lnTo>
                <a:lnTo>
                  <a:pt x="133" y="10"/>
                </a:lnTo>
                <a:lnTo>
                  <a:pt x="110" y="12"/>
                </a:lnTo>
                <a:lnTo>
                  <a:pt x="80" y="14"/>
                </a:lnTo>
                <a:lnTo>
                  <a:pt x="48" y="12"/>
                </a:lnTo>
                <a:lnTo>
                  <a:pt x="26" y="10"/>
                </a:lnTo>
                <a:lnTo>
                  <a:pt x="6" y="5"/>
                </a:lnTo>
                <a:lnTo>
                  <a:pt x="4" y="4"/>
                </a:lnTo>
                <a:lnTo>
                  <a:pt x="3" y="3"/>
                </a:lnTo>
                <a:lnTo>
                  <a:pt x="3" y="2"/>
                </a:lnTo>
                <a:lnTo>
                  <a:pt x="3" y="0"/>
                </a:lnTo>
                <a:lnTo>
                  <a:pt x="0" y="4"/>
                </a:lnTo>
                <a:lnTo>
                  <a:pt x="3" y="8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63" name="Freeform 1524"/>
          <p:cNvSpPr>
            <a:spLocks/>
          </p:cNvSpPr>
          <p:nvPr/>
        </p:nvSpPr>
        <p:spPr bwMode="auto">
          <a:xfrm>
            <a:off x="6578600" y="2498725"/>
            <a:ext cx="46038" cy="1588"/>
          </a:xfrm>
          <a:custGeom>
            <a:avLst/>
            <a:gdLst>
              <a:gd name="T0" fmla="*/ 0 w 87"/>
              <a:gd name="T1" fmla="*/ 2147483646 h 3"/>
              <a:gd name="T2" fmla="*/ 0 w 87"/>
              <a:gd name="T3" fmla="*/ 2147483646 h 3"/>
              <a:gd name="T4" fmla="*/ 2147483646 w 87"/>
              <a:gd name="T5" fmla="*/ 0 h 3"/>
              <a:gd name="T6" fmla="*/ 2147483646 w 87"/>
              <a:gd name="T7" fmla="*/ 0 h 3"/>
              <a:gd name="T8" fmla="*/ 2147483646 w 87"/>
              <a:gd name="T9" fmla="*/ 0 h 3"/>
              <a:gd name="T10" fmla="*/ 2147483646 w 87"/>
              <a:gd name="T11" fmla="*/ 0 h 3"/>
              <a:gd name="T12" fmla="*/ 2147483646 w 87"/>
              <a:gd name="T13" fmla="*/ 0 h 3"/>
              <a:gd name="T14" fmla="*/ 2147483646 w 87"/>
              <a:gd name="T15" fmla="*/ 2147483646 h 3"/>
              <a:gd name="T16" fmla="*/ 2147483646 w 87"/>
              <a:gd name="T17" fmla="*/ 2147483646 h 3"/>
              <a:gd name="T18" fmla="*/ 2147483646 w 87"/>
              <a:gd name="T19" fmla="*/ 2147483646 h 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87" h="3">
                <a:moveTo>
                  <a:pt x="0" y="3"/>
                </a:moveTo>
                <a:lnTo>
                  <a:pt x="0" y="1"/>
                </a:lnTo>
                <a:lnTo>
                  <a:pt x="13" y="0"/>
                </a:lnTo>
                <a:lnTo>
                  <a:pt x="26" y="0"/>
                </a:lnTo>
                <a:lnTo>
                  <a:pt x="43" y="0"/>
                </a:lnTo>
                <a:lnTo>
                  <a:pt x="61" y="0"/>
                </a:lnTo>
                <a:lnTo>
                  <a:pt x="73" y="0"/>
                </a:lnTo>
                <a:lnTo>
                  <a:pt x="85" y="1"/>
                </a:lnTo>
                <a:lnTo>
                  <a:pt x="87" y="3"/>
                </a:lnTo>
                <a:lnTo>
                  <a:pt x="85" y="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64" name="Freeform 1525"/>
          <p:cNvSpPr>
            <a:spLocks/>
          </p:cNvSpPr>
          <p:nvPr/>
        </p:nvSpPr>
        <p:spPr bwMode="auto">
          <a:xfrm>
            <a:off x="6559550" y="2443163"/>
            <a:ext cx="19050" cy="39687"/>
          </a:xfrm>
          <a:custGeom>
            <a:avLst/>
            <a:gdLst>
              <a:gd name="T0" fmla="*/ 2147483646 w 37"/>
              <a:gd name="T1" fmla="*/ 2147483646 h 75"/>
              <a:gd name="T2" fmla="*/ 2147483646 w 37"/>
              <a:gd name="T3" fmla="*/ 2147483646 h 75"/>
              <a:gd name="T4" fmla="*/ 2147483646 w 37"/>
              <a:gd name="T5" fmla="*/ 2147483646 h 75"/>
              <a:gd name="T6" fmla="*/ 2147483646 w 37"/>
              <a:gd name="T7" fmla="*/ 2147483646 h 75"/>
              <a:gd name="T8" fmla="*/ 0 w 37"/>
              <a:gd name="T9" fmla="*/ 2147483646 h 75"/>
              <a:gd name="T10" fmla="*/ 2147483646 w 37"/>
              <a:gd name="T11" fmla="*/ 2147483646 h 75"/>
              <a:gd name="T12" fmla="*/ 2147483646 w 37"/>
              <a:gd name="T13" fmla="*/ 2147483646 h 75"/>
              <a:gd name="T14" fmla="*/ 2147483646 w 37"/>
              <a:gd name="T15" fmla="*/ 2147483646 h 75"/>
              <a:gd name="T16" fmla="*/ 2147483646 w 37"/>
              <a:gd name="T17" fmla="*/ 0 h 7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7" h="75">
                <a:moveTo>
                  <a:pt x="37" y="75"/>
                </a:moveTo>
                <a:lnTo>
                  <a:pt x="23" y="72"/>
                </a:lnTo>
                <a:lnTo>
                  <a:pt x="12" y="62"/>
                </a:lnTo>
                <a:lnTo>
                  <a:pt x="3" y="50"/>
                </a:lnTo>
                <a:lnTo>
                  <a:pt x="0" y="35"/>
                </a:lnTo>
                <a:lnTo>
                  <a:pt x="2" y="21"/>
                </a:lnTo>
                <a:lnTo>
                  <a:pt x="7" y="8"/>
                </a:lnTo>
                <a:lnTo>
                  <a:pt x="17" y="2"/>
                </a:lnTo>
                <a:lnTo>
                  <a:pt x="18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65" name="Freeform 1526"/>
          <p:cNvSpPr>
            <a:spLocks/>
          </p:cNvSpPr>
          <p:nvPr/>
        </p:nvSpPr>
        <p:spPr bwMode="auto">
          <a:xfrm>
            <a:off x="6367463" y="2451100"/>
            <a:ext cx="38100" cy="20638"/>
          </a:xfrm>
          <a:custGeom>
            <a:avLst/>
            <a:gdLst>
              <a:gd name="T0" fmla="*/ 2147483646 w 71"/>
              <a:gd name="T1" fmla="*/ 0 h 38"/>
              <a:gd name="T2" fmla="*/ 2147483646 w 71"/>
              <a:gd name="T3" fmla="*/ 0 h 38"/>
              <a:gd name="T4" fmla="*/ 2147483646 w 71"/>
              <a:gd name="T5" fmla="*/ 0 h 38"/>
              <a:gd name="T6" fmla="*/ 0 w 71"/>
              <a:gd name="T7" fmla="*/ 2147483646 h 38"/>
              <a:gd name="T8" fmla="*/ 2147483646 w 71"/>
              <a:gd name="T9" fmla="*/ 2147483646 h 38"/>
              <a:gd name="T10" fmla="*/ 2147483646 w 71"/>
              <a:gd name="T11" fmla="*/ 2147483646 h 38"/>
              <a:gd name="T12" fmla="*/ 0 w 71"/>
              <a:gd name="T13" fmla="*/ 2147483646 h 38"/>
              <a:gd name="T14" fmla="*/ 2147483646 w 71"/>
              <a:gd name="T15" fmla="*/ 2147483646 h 38"/>
              <a:gd name="T16" fmla="*/ 2147483646 w 71"/>
              <a:gd name="T17" fmla="*/ 2147483646 h 38"/>
              <a:gd name="T18" fmla="*/ 2147483646 w 71"/>
              <a:gd name="T19" fmla="*/ 2147483646 h 38"/>
              <a:gd name="T20" fmla="*/ 2147483646 w 71"/>
              <a:gd name="T21" fmla="*/ 2147483646 h 38"/>
              <a:gd name="T22" fmla="*/ 2147483646 w 71"/>
              <a:gd name="T23" fmla="*/ 2147483646 h 38"/>
              <a:gd name="T24" fmla="*/ 2147483646 w 71"/>
              <a:gd name="T25" fmla="*/ 2147483646 h 38"/>
              <a:gd name="T26" fmla="*/ 2147483646 w 71"/>
              <a:gd name="T27" fmla="*/ 2147483646 h 38"/>
              <a:gd name="T28" fmla="*/ 2147483646 w 71"/>
              <a:gd name="T29" fmla="*/ 2147483646 h 38"/>
              <a:gd name="T30" fmla="*/ 2147483646 w 71"/>
              <a:gd name="T31" fmla="*/ 2147483646 h 38"/>
              <a:gd name="T32" fmla="*/ 2147483646 w 71"/>
              <a:gd name="T33" fmla="*/ 2147483646 h 38"/>
              <a:gd name="T34" fmla="*/ 2147483646 w 71"/>
              <a:gd name="T35" fmla="*/ 2147483646 h 38"/>
              <a:gd name="T36" fmla="*/ 0 w 71"/>
              <a:gd name="T37" fmla="*/ 2147483646 h 38"/>
              <a:gd name="T38" fmla="*/ 2147483646 w 71"/>
              <a:gd name="T39" fmla="*/ 2147483646 h 38"/>
              <a:gd name="T40" fmla="*/ 2147483646 w 71"/>
              <a:gd name="T41" fmla="*/ 2147483646 h 38"/>
              <a:gd name="T42" fmla="*/ 0 w 71"/>
              <a:gd name="T43" fmla="*/ 2147483646 h 38"/>
              <a:gd name="T44" fmla="*/ 2147483646 w 71"/>
              <a:gd name="T45" fmla="*/ 2147483646 h 38"/>
              <a:gd name="T46" fmla="*/ 2147483646 w 71"/>
              <a:gd name="T47" fmla="*/ 2147483646 h 38"/>
              <a:gd name="T48" fmla="*/ 0 w 71"/>
              <a:gd name="T49" fmla="*/ 2147483646 h 38"/>
              <a:gd name="T50" fmla="*/ 2147483646 w 71"/>
              <a:gd name="T51" fmla="*/ 2147483646 h 38"/>
              <a:gd name="T52" fmla="*/ 2147483646 w 71"/>
              <a:gd name="T53" fmla="*/ 2147483646 h 38"/>
              <a:gd name="T54" fmla="*/ 2147483646 w 71"/>
              <a:gd name="T55" fmla="*/ 2147483646 h 38"/>
              <a:gd name="T56" fmla="*/ 2147483646 w 71"/>
              <a:gd name="T57" fmla="*/ 2147483646 h 38"/>
              <a:gd name="T58" fmla="*/ 2147483646 w 71"/>
              <a:gd name="T59" fmla="*/ 2147483646 h 38"/>
              <a:gd name="T60" fmla="*/ 2147483646 w 71"/>
              <a:gd name="T61" fmla="*/ 2147483646 h 38"/>
              <a:gd name="T62" fmla="*/ 2147483646 w 71"/>
              <a:gd name="T63" fmla="*/ 2147483646 h 38"/>
              <a:gd name="T64" fmla="*/ 2147483646 w 71"/>
              <a:gd name="T65" fmla="*/ 2147483646 h 38"/>
              <a:gd name="T66" fmla="*/ 2147483646 w 71"/>
              <a:gd name="T67" fmla="*/ 2147483646 h 3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1" h="38">
                <a:moveTo>
                  <a:pt x="71" y="3"/>
                </a:moveTo>
                <a:lnTo>
                  <a:pt x="62" y="0"/>
                </a:lnTo>
                <a:lnTo>
                  <a:pt x="50" y="0"/>
                </a:lnTo>
                <a:lnTo>
                  <a:pt x="36" y="0"/>
                </a:lnTo>
                <a:lnTo>
                  <a:pt x="20" y="0"/>
                </a:lnTo>
                <a:lnTo>
                  <a:pt x="12" y="0"/>
                </a:lnTo>
                <a:lnTo>
                  <a:pt x="2" y="3"/>
                </a:lnTo>
                <a:lnTo>
                  <a:pt x="0" y="3"/>
                </a:lnTo>
                <a:lnTo>
                  <a:pt x="0" y="4"/>
                </a:lnTo>
                <a:lnTo>
                  <a:pt x="2" y="4"/>
                </a:lnTo>
                <a:lnTo>
                  <a:pt x="3" y="4"/>
                </a:lnTo>
                <a:lnTo>
                  <a:pt x="2" y="13"/>
                </a:lnTo>
                <a:lnTo>
                  <a:pt x="0" y="13"/>
                </a:lnTo>
                <a:lnTo>
                  <a:pt x="0" y="15"/>
                </a:lnTo>
                <a:lnTo>
                  <a:pt x="2" y="15"/>
                </a:lnTo>
                <a:lnTo>
                  <a:pt x="3" y="16"/>
                </a:lnTo>
                <a:lnTo>
                  <a:pt x="2" y="13"/>
                </a:lnTo>
                <a:lnTo>
                  <a:pt x="12" y="12"/>
                </a:lnTo>
                <a:lnTo>
                  <a:pt x="20" y="11"/>
                </a:lnTo>
                <a:lnTo>
                  <a:pt x="36" y="11"/>
                </a:lnTo>
                <a:lnTo>
                  <a:pt x="50" y="11"/>
                </a:lnTo>
                <a:lnTo>
                  <a:pt x="62" y="12"/>
                </a:lnTo>
                <a:lnTo>
                  <a:pt x="71" y="13"/>
                </a:lnTo>
                <a:lnTo>
                  <a:pt x="71" y="15"/>
                </a:lnTo>
                <a:lnTo>
                  <a:pt x="70" y="16"/>
                </a:lnTo>
                <a:lnTo>
                  <a:pt x="71" y="18"/>
                </a:lnTo>
                <a:lnTo>
                  <a:pt x="66" y="17"/>
                </a:lnTo>
                <a:lnTo>
                  <a:pt x="71" y="18"/>
                </a:lnTo>
                <a:lnTo>
                  <a:pt x="71" y="20"/>
                </a:lnTo>
                <a:lnTo>
                  <a:pt x="70" y="22"/>
                </a:lnTo>
                <a:lnTo>
                  <a:pt x="71" y="25"/>
                </a:lnTo>
                <a:lnTo>
                  <a:pt x="62" y="24"/>
                </a:lnTo>
                <a:lnTo>
                  <a:pt x="50" y="22"/>
                </a:lnTo>
                <a:lnTo>
                  <a:pt x="36" y="22"/>
                </a:lnTo>
                <a:lnTo>
                  <a:pt x="20" y="22"/>
                </a:lnTo>
                <a:lnTo>
                  <a:pt x="12" y="24"/>
                </a:lnTo>
                <a:lnTo>
                  <a:pt x="2" y="25"/>
                </a:lnTo>
                <a:lnTo>
                  <a:pt x="0" y="25"/>
                </a:lnTo>
                <a:lnTo>
                  <a:pt x="0" y="26"/>
                </a:lnTo>
                <a:lnTo>
                  <a:pt x="2" y="26"/>
                </a:lnTo>
                <a:lnTo>
                  <a:pt x="3" y="28"/>
                </a:lnTo>
                <a:lnTo>
                  <a:pt x="3" y="30"/>
                </a:lnTo>
                <a:lnTo>
                  <a:pt x="2" y="30"/>
                </a:lnTo>
                <a:lnTo>
                  <a:pt x="0" y="30"/>
                </a:lnTo>
                <a:lnTo>
                  <a:pt x="0" y="32"/>
                </a:lnTo>
                <a:lnTo>
                  <a:pt x="2" y="32"/>
                </a:lnTo>
                <a:lnTo>
                  <a:pt x="3" y="33"/>
                </a:lnTo>
                <a:lnTo>
                  <a:pt x="2" y="36"/>
                </a:lnTo>
                <a:lnTo>
                  <a:pt x="0" y="36"/>
                </a:lnTo>
                <a:lnTo>
                  <a:pt x="0" y="37"/>
                </a:lnTo>
                <a:lnTo>
                  <a:pt x="2" y="37"/>
                </a:lnTo>
                <a:lnTo>
                  <a:pt x="3" y="38"/>
                </a:lnTo>
                <a:lnTo>
                  <a:pt x="2" y="36"/>
                </a:lnTo>
                <a:lnTo>
                  <a:pt x="12" y="35"/>
                </a:lnTo>
                <a:lnTo>
                  <a:pt x="20" y="33"/>
                </a:lnTo>
                <a:lnTo>
                  <a:pt x="36" y="33"/>
                </a:lnTo>
                <a:lnTo>
                  <a:pt x="50" y="33"/>
                </a:lnTo>
                <a:lnTo>
                  <a:pt x="62" y="35"/>
                </a:lnTo>
                <a:lnTo>
                  <a:pt x="71" y="36"/>
                </a:lnTo>
                <a:lnTo>
                  <a:pt x="71" y="37"/>
                </a:lnTo>
                <a:lnTo>
                  <a:pt x="70" y="38"/>
                </a:lnTo>
                <a:lnTo>
                  <a:pt x="70" y="33"/>
                </a:lnTo>
                <a:lnTo>
                  <a:pt x="71" y="32"/>
                </a:lnTo>
                <a:lnTo>
                  <a:pt x="71" y="30"/>
                </a:lnTo>
                <a:lnTo>
                  <a:pt x="66" y="29"/>
                </a:lnTo>
                <a:lnTo>
                  <a:pt x="70" y="28"/>
                </a:lnTo>
                <a:lnTo>
                  <a:pt x="71" y="26"/>
                </a:lnTo>
                <a:lnTo>
                  <a:pt x="71" y="2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66" name="Freeform 1527"/>
          <p:cNvSpPr>
            <a:spLocks/>
          </p:cNvSpPr>
          <p:nvPr/>
        </p:nvSpPr>
        <p:spPr bwMode="auto">
          <a:xfrm>
            <a:off x="6402388" y="2452688"/>
            <a:ext cx="3175" cy="4762"/>
          </a:xfrm>
          <a:custGeom>
            <a:avLst/>
            <a:gdLst>
              <a:gd name="T0" fmla="*/ 2147483646 w 5"/>
              <a:gd name="T1" fmla="*/ 2147483646 h 7"/>
              <a:gd name="T2" fmla="*/ 2147483646 w 5"/>
              <a:gd name="T3" fmla="*/ 2147483646 h 7"/>
              <a:gd name="T4" fmla="*/ 0 w 5"/>
              <a:gd name="T5" fmla="*/ 2147483646 h 7"/>
              <a:gd name="T6" fmla="*/ 2147483646 w 5"/>
              <a:gd name="T7" fmla="*/ 2147483646 h 7"/>
              <a:gd name="T8" fmla="*/ 2147483646 w 5"/>
              <a:gd name="T9" fmla="*/ 2147483646 h 7"/>
              <a:gd name="T10" fmla="*/ 2147483646 w 5"/>
              <a:gd name="T11" fmla="*/ 0 h 7"/>
              <a:gd name="T12" fmla="*/ 2147483646 w 5"/>
              <a:gd name="T13" fmla="*/ 2147483646 h 7"/>
              <a:gd name="T14" fmla="*/ 2147483646 w 5"/>
              <a:gd name="T15" fmla="*/ 2147483646 h 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5" h="7">
                <a:moveTo>
                  <a:pt x="5" y="7"/>
                </a:moveTo>
                <a:lnTo>
                  <a:pt x="5" y="5"/>
                </a:lnTo>
                <a:lnTo>
                  <a:pt x="0" y="3"/>
                </a:lnTo>
                <a:lnTo>
                  <a:pt x="4" y="1"/>
                </a:lnTo>
                <a:lnTo>
                  <a:pt x="5" y="1"/>
                </a:lnTo>
                <a:lnTo>
                  <a:pt x="5" y="0"/>
                </a:lnTo>
                <a:lnTo>
                  <a:pt x="5" y="7"/>
                </a:lnTo>
                <a:lnTo>
                  <a:pt x="4" y="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67" name="Freeform 1528"/>
          <p:cNvSpPr>
            <a:spLocks/>
          </p:cNvSpPr>
          <p:nvPr/>
        </p:nvSpPr>
        <p:spPr bwMode="auto">
          <a:xfrm>
            <a:off x="6373813" y="2443163"/>
            <a:ext cx="22225" cy="6350"/>
          </a:xfrm>
          <a:custGeom>
            <a:avLst/>
            <a:gdLst>
              <a:gd name="T0" fmla="*/ 2147483646 w 43"/>
              <a:gd name="T1" fmla="*/ 2147483646 h 12"/>
              <a:gd name="T2" fmla="*/ 2147483646 w 43"/>
              <a:gd name="T3" fmla="*/ 2147483646 h 12"/>
              <a:gd name="T4" fmla="*/ 2147483646 w 43"/>
              <a:gd name="T5" fmla="*/ 2147483646 h 12"/>
              <a:gd name="T6" fmla="*/ 2147483646 w 43"/>
              <a:gd name="T7" fmla="*/ 2147483646 h 12"/>
              <a:gd name="T8" fmla="*/ 2147483646 w 43"/>
              <a:gd name="T9" fmla="*/ 2147483646 h 12"/>
              <a:gd name="T10" fmla="*/ 2147483646 w 43"/>
              <a:gd name="T11" fmla="*/ 2147483646 h 12"/>
              <a:gd name="T12" fmla="*/ 2147483646 w 43"/>
              <a:gd name="T13" fmla="*/ 2147483646 h 12"/>
              <a:gd name="T14" fmla="*/ 2147483646 w 43"/>
              <a:gd name="T15" fmla="*/ 2147483646 h 12"/>
              <a:gd name="T16" fmla="*/ 0 w 43"/>
              <a:gd name="T17" fmla="*/ 2147483646 h 12"/>
              <a:gd name="T18" fmla="*/ 2147483646 w 43"/>
              <a:gd name="T19" fmla="*/ 2147483646 h 12"/>
              <a:gd name="T20" fmla="*/ 2147483646 w 43"/>
              <a:gd name="T21" fmla="*/ 2147483646 h 12"/>
              <a:gd name="T22" fmla="*/ 2147483646 w 43"/>
              <a:gd name="T23" fmla="*/ 0 h 12"/>
              <a:gd name="T24" fmla="*/ 2147483646 w 43"/>
              <a:gd name="T25" fmla="*/ 2147483646 h 12"/>
              <a:gd name="T26" fmla="*/ 2147483646 w 43"/>
              <a:gd name="T27" fmla="*/ 2147483646 h 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3" h="12">
                <a:moveTo>
                  <a:pt x="43" y="12"/>
                </a:moveTo>
                <a:lnTo>
                  <a:pt x="41" y="8"/>
                </a:lnTo>
                <a:lnTo>
                  <a:pt x="36" y="7"/>
                </a:lnTo>
                <a:lnTo>
                  <a:pt x="30" y="6"/>
                </a:lnTo>
                <a:lnTo>
                  <a:pt x="21" y="6"/>
                </a:lnTo>
                <a:lnTo>
                  <a:pt x="13" y="6"/>
                </a:lnTo>
                <a:lnTo>
                  <a:pt x="6" y="7"/>
                </a:lnTo>
                <a:lnTo>
                  <a:pt x="1" y="8"/>
                </a:lnTo>
                <a:lnTo>
                  <a:pt x="0" y="12"/>
                </a:lnTo>
                <a:lnTo>
                  <a:pt x="2" y="6"/>
                </a:lnTo>
                <a:lnTo>
                  <a:pt x="2" y="1"/>
                </a:lnTo>
                <a:lnTo>
                  <a:pt x="9" y="0"/>
                </a:lnTo>
                <a:lnTo>
                  <a:pt x="18" y="1"/>
                </a:lnTo>
                <a:lnTo>
                  <a:pt x="18" y="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68" name="Freeform 1529"/>
          <p:cNvSpPr>
            <a:spLocks/>
          </p:cNvSpPr>
          <p:nvPr/>
        </p:nvSpPr>
        <p:spPr bwMode="auto">
          <a:xfrm>
            <a:off x="6375400" y="2430463"/>
            <a:ext cx="33338" cy="14287"/>
          </a:xfrm>
          <a:custGeom>
            <a:avLst/>
            <a:gdLst>
              <a:gd name="T0" fmla="*/ 0 w 64"/>
              <a:gd name="T1" fmla="*/ 2147483646 h 26"/>
              <a:gd name="T2" fmla="*/ 0 w 64"/>
              <a:gd name="T3" fmla="*/ 2147483646 h 26"/>
              <a:gd name="T4" fmla="*/ 2147483646 w 64"/>
              <a:gd name="T5" fmla="*/ 2147483646 h 26"/>
              <a:gd name="T6" fmla="*/ 2147483646 w 64"/>
              <a:gd name="T7" fmla="*/ 2147483646 h 26"/>
              <a:gd name="T8" fmla="*/ 2147483646 w 64"/>
              <a:gd name="T9" fmla="*/ 2147483646 h 26"/>
              <a:gd name="T10" fmla="*/ 2147483646 w 64"/>
              <a:gd name="T11" fmla="*/ 0 h 2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4" h="26">
                <a:moveTo>
                  <a:pt x="0" y="26"/>
                </a:moveTo>
                <a:lnTo>
                  <a:pt x="0" y="23"/>
                </a:lnTo>
                <a:lnTo>
                  <a:pt x="3" y="16"/>
                </a:lnTo>
                <a:lnTo>
                  <a:pt x="6" y="11"/>
                </a:lnTo>
                <a:lnTo>
                  <a:pt x="23" y="7"/>
                </a:lnTo>
                <a:lnTo>
                  <a:pt x="64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69" name="Freeform 1530"/>
          <p:cNvSpPr>
            <a:spLocks/>
          </p:cNvSpPr>
          <p:nvPr/>
        </p:nvSpPr>
        <p:spPr bwMode="auto">
          <a:xfrm>
            <a:off x="6405563" y="2406650"/>
            <a:ext cx="6350" cy="11113"/>
          </a:xfrm>
          <a:custGeom>
            <a:avLst/>
            <a:gdLst>
              <a:gd name="T0" fmla="*/ 2147483646 w 13"/>
              <a:gd name="T1" fmla="*/ 2147483646 h 19"/>
              <a:gd name="T2" fmla="*/ 2147483646 w 13"/>
              <a:gd name="T3" fmla="*/ 2147483646 h 19"/>
              <a:gd name="T4" fmla="*/ 2147483646 w 13"/>
              <a:gd name="T5" fmla="*/ 2147483646 h 19"/>
              <a:gd name="T6" fmla="*/ 2147483646 w 13"/>
              <a:gd name="T7" fmla="*/ 2147483646 h 19"/>
              <a:gd name="T8" fmla="*/ 2147483646 w 13"/>
              <a:gd name="T9" fmla="*/ 2147483646 h 19"/>
              <a:gd name="T10" fmla="*/ 0 w 13"/>
              <a:gd name="T11" fmla="*/ 2147483646 h 19"/>
              <a:gd name="T12" fmla="*/ 0 w 13"/>
              <a:gd name="T13" fmla="*/ 2147483646 h 19"/>
              <a:gd name="T14" fmla="*/ 0 w 13"/>
              <a:gd name="T15" fmla="*/ 2147483646 h 19"/>
              <a:gd name="T16" fmla="*/ 2147483646 w 13"/>
              <a:gd name="T17" fmla="*/ 2147483646 h 19"/>
              <a:gd name="T18" fmla="*/ 2147483646 w 13"/>
              <a:gd name="T19" fmla="*/ 0 h 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3" h="19">
                <a:moveTo>
                  <a:pt x="9" y="19"/>
                </a:moveTo>
                <a:lnTo>
                  <a:pt x="13" y="18"/>
                </a:lnTo>
                <a:lnTo>
                  <a:pt x="9" y="19"/>
                </a:lnTo>
                <a:lnTo>
                  <a:pt x="3" y="18"/>
                </a:lnTo>
                <a:lnTo>
                  <a:pt x="2" y="16"/>
                </a:lnTo>
                <a:lnTo>
                  <a:pt x="0" y="13"/>
                </a:lnTo>
                <a:lnTo>
                  <a:pt x="0" y="8"/>
                </a:lnTo>
                <a:lnTo>
                  <a:pt x="0" y="5"/>
                </a:lnTo>
                <a:lnTo>
                  <a:pt x="2" y="3"/>
                </a:lnTo>
                <a:lnTo>
                  <a:pt x="7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70" name="Freeform 1531"/>
          <p:cNvSpPr>
            <a:spLocks/>
          </p:cNvSpPr>
          <p:nvPr/>
        </p:nvSpPr>
        <p:spPr bwMode="auto">
          <a:xfrm>
            <a:off x="6391275" y="2408238"/>
            <a:ext cx="11113" cy="12700"/>
          </a:xfrm>
          <a:custGeom>
            <a:avLst/>
            <a:gdLst>
              <a:gd name="T0" fmla="*/ 2147483646 w 22"/>
              <a:gd name="T1" fmla="*/ 2147483646 h 23"/>
              <a:gd name="T2" fmla="*/ 2147483646 w 22"/>
              <a:gd name="T3" fmla="*/ 2147483646 h 23"/>
              <a:gd name="T4" fmla="*/ 2147483646 w 22"/>
              <a:gd name="T5" fmla="*/ 2147483646 h 23"/>
              <a:gd name="T6" fmla="*/ 2147483646 w 22"/>
              <a:gd name="T7" fmla="*/ 2147483646 h 23"/>
              <a:gd name="T8" fmla="*/ 2147483646 w 22"/>
              <a:gd name="T9" fmla="*/ 2147483646 h 23"/>
              <a:gd name="T10" fmla="*/ 2147483646 w 22"/>
              <a:gd name="T11" fmla="*/ 2147483646 h 23"/>
              <a:gd name="T12" fmla="*/ 2147483646 w 22"/>
              <a:gd name="T13" fmla="*/ 2147483646 h 23"/>
              <a:gd name="T14" fmla="*/ 2147483646 w 22"/>
              <a:gd name="T15" fmla="*/ 2147483646 h 23"/>
              <a:gd name="T16" fmla="*/ 2147483646 w 22"/>
              <a:gd name="T17" fmla="*/ 2147483646 h 23"/>
              <a:gd name="T18" fmla="*/ 2147483646 w 22"/>
              <a:gd name="T19" fmla="*/ 2147483646 h 23"/>
              <a:gd name="T20" fmla="*/ 2147483646 w 22"/>
              <a:gd name="T21" fmla="*/ 2147483646 h 23"/>
              <a:gd name="T22" fmla="*/ 0 w 22"/>
              <a:gd name="T23" fmla="*/ 2147483646 h 23"/>
              <a:gd name="T24" fmla="*/ 2147483646 w 22"/>
              <a:gd name="T25" fmla="*/ 2147483646 h 23"/>
              <a:gd name="T26" fmla="*/ 2147483646 w 22"/>
              <a:gd name="T27" fmla="*/ 2147483646 h 23"/>
              <a:gd name="T28" fmla="*/ 2147483646 w 22"/>
              <a:gd name="T29" fmla="*/ 0 h 23"/>
              <a:gd name="T30" fmla="*/ 2147483646 w 22"/>
              <a:gd name="T31" fmla="*/ 0 h 23"/>
              <a:gd name="T32" fmla="*/ 2147483646 w 22"/>
              <a:gd name="T33" fmla="*/ 2147483646 h 23"/>
              <a:gd name="T34" fmla="*/ 2147483646 w 22"/>
              <a:gd name="T35" fmla="*/ 2147483646 h 23"/>
              <a:gd name="T36" fmla="*/ 2147483646 w 22"/>
              <a:gd name="T37" fmla="*/ 2147483646 h 23"/>
              <a:gd name="T38" fmla="*/ 2147483646 w 22"/>
              <a:gd name="T39" fmla="*/ 2147483646 h 23"/>
              <a:gd name="T40" fmla="*/ 2147483646 w 22"/>
              <a:gd name="T41" fmla="*/ 2147483646 h 23"/>
              <a:gd name="T42" fmla="*/ 2147483646 w 22"/>
              <a:gd name="T43" fmla="*/ 2147483646 h 23"/>
              <a:gd name="T44" fmla="*/ 2147483646 w 22"/>
              <a:gd name="T45" fmla="*/ 2147483646 h 23"/>
              <a:gd name="T46" fmla="*/ 2147483646 w 22"/>
              <a:gd name="T47" fmla="*/ 2147483646 h 23"/>
              <a:gd name="T48" fmla="*/ 2147483646 w 22"/>
              <a:gd name="T49" fmla="*/ 2147483646 h 23"/>
              <a:gd name="T50" fmla="*/ 2147483646 w 22"/>
              <a:gd name="T51" fmla="*/ 2147483646 h 23"/>
              <a:gd name="T52" fmla="*/ 2147483646 w 22"/>
              <a:gd name="T53" fmla="*/ 2147483646 h 23"/>
              <a:gd name="T54" fmla="*/ 2147483646 w 22"/>
              <a:gd name="T55" fmla="*/ 2147483646 h 23"/>
              <a:gd name="T56" fmla="*/ 2147483646 w 22"/>
              <a:gd name="T57" fmla="*/ 2147483646 h 23"/>
              <a:gd name="T58" fmla="*/ 2147483646 w 22"/>
              <a:gd name="T59" fmla="*/ 2147483646 h 23"/>
              <a:gd name="T60" fmla="*/ 2147483646 w 22"/>
              <a:gd name="T61" fmla="*/ 2147483646 h 23"/>
              <a:gd name="T62" fmla="*/ 2147483646 w 22"/>
              <a:gd name="T63" fmla="*/ 2147483646 h 23"/>
              <a:gd name="T64" fmla="*/ 2147483646 w 22"/>
              <a:gd name="T65" fmla="*/ 2147483646 h 23"/>
              <a:gd name="T66" fmla="*/ 2147483646 w 22"/>
              <a:gd name="T67" fmla="*/ 2147483646 h 2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2" h="23">
                <a:moveTo>
                  <a:pt x="17" y="1"/>
                </a:moveTo>
                <a:lnTo>
                  <a:pt x="19" y="5"/>
                </a:lnTo>
                <a:lnTo>
                  <a:pt x="22" y="10"/>
                </a:lnTo>
                <a:lnTo>
                  <a:pt x="22" y="14"/>
                </a:lnTo>
                <a:lnTo>
                  <a:pt x="22" y="17"/>
                </a:lnTo>
                <a:lnTo>
                  <a:pt x="21" y="22"/>
                </a:lnTo>
                <a:lnTo>
                  <a:pt x="17" y="23"/>
                </a:lnTo>
                <a:lnTo>
                  <a:pt x="12" y="23"/>
                </a:lnTo>
                <a:lnTo>
                  <a:pt x="7" y="22"/>
                </a:lnTo>
                <a:lnTo>
                  <a:pt x="4" y="17"/>
                </a:lnTo>
                <a:lnTo>
                  <a:pt x="3" y="14"/>
                </a:lnTo>
                <a:lnTo>
                  <a:pt x="0" y="10"/>
                </a:lnTo>
                <a:lnTo>
                  <a:pt x="3" y="5"/>
                </a:lnTo>
                <a:lnTo>
                  <a:pt x="4" y="1"/>
                </a:lnTo>
                <a:lnTo>
                  <a:pt x="7" y="0"/>
                </a:lnTo>
                <a:lnTo>
                  <a:pt x="12" y="0"/>
                </a:lnTo>
                <a:lnTo>
                  <a:pt x="17" y="1"/>
                </a:lnTo>
                <a:lnTo>
                  <a:pt x="17" y="8"/>
                </a:lnTo>
                <a:lnTo>
                  <a:pt x="13" y="4"/>
                </a:lnTo>
                <a:lnTo>
                  <a:pt x="11" y="2"/>
                </a:lnTo>
                <a:lnTo>
                  <a:pt x="9" y="2"/>
                </a:lnTo>
                <a:lnTo>
                  <a:pt x="7" y="2"/>
                </a:lnTo>
                <a:lnTo>
                  <a:pt x="6" y="5"/>
                </a:lnTo>
                <a:lnTo>
                  <a:pt x="4" y="10"/>
                </a:lnTo>
                <a:lnTo>
                  <a:pt x="6" y="14"/>
                </a:lnTo>
                <a:lnTo>
                  <a:pt x="7" y="16"/>
                </a:lnTo>
                <a:lnTo>
                  <a:pt x="11" y="20"/>
                </a:lnTo>
                <a:lnTo>
                  <a:pt x="12" y="21"/>
                </a:lnTo>
                <a:lnTo>
                  <a:pt x="15" y="21"/>
                </a:lnTo>
                <a:lnTo>
                  <a:pt x="17" y="20"/>
                </a:lnTo>
                <a:lnTo>
                  <a:pt x="19" y="16"/>
                </a:lnTo>
                <a:lnTo>
                  <a:pt x="19" y="14"/>
                </a:lnTo>
                <a:lnTo>
                  <a:pt x="19" y="10"/>
                </a:lnTo>
                <a:lnTo>
                  <a:pt x="17" y="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71" name="Freeform 1532"/>
          <p:cNvSpPr>
            <a:spLocks/>
          </p:cNvSpPr>
          <p:nvPr/>
        </p:nvSpPr>
        <p:spPr bwMode="auto">
          <a:xfrm>
            <a:off x="6369050" y="2405063"/>
            <a:ext cx="15875" cy="20637"/>
          </a:xfrm>
          <a:custGeom>
            <a:avLst/>
            <a:gdLst>
              <a:gd name="T0" fmla="*/ 2147483646 w 29"/>
              <a:gd name="T1" fmla="*/ 2147483646 h 39"/>
              <a:gd name="T2" fmla="*/ 2147483646 w 29"/>
              <a:gd name="T3" fmla="*/ 2147483646 h 39"/>
              <a:gd name="T4" fmla="*/ 2147483646 w 29"/>
              <a:gd name="T5" fmla="*/ 2147483646 h 39"/>
              <a:gd name="T6" fmla="*/ 2147483646 w 29"/>
              <a:gd name="T7" fmla="*/ 0 h 39"/>
              <a:gd name="T8" fmla="*/ 2147483646 w 29"/>
              <a:gd name="T9" fmla="*/ 2147483646 h 39"/>
              <a:gd name="T10" fmla="*/ 2147483646 w 29"/>
              <a:gd name="T11" fmla="*/ 2147483646 h 39"/>
              <a:gd name="T12" fmla="*/ 2147483646 w 29"/>
              <a:gd name="T13" fmla="*/ 2147483646 h 39"/>
              <a:gd name="T14" fmla="*/ 2147483646 w 29"/>
              <a:gd name="T15" fmla="*/ 2147483646 h 39"/>
              <a:gd name="T16" fmla="*/ 2147483646 w 29"/>
              <a:gd name="T17" fmla="*/ 2147483646 h 39"/>
              <a:gd name="T18" fmla="*/ 2147483646 w 29"/>
              <a:gd name="T19" fmla="*/ 2147483646 h 39"/>
              <a:gd name="T20" fmla="*/ 2147483646 w 29"/>
              <a:gd name="T21" fmla="*/ 2147483646 h 39"/>
              <a:gd name="T22" fmla="*/ 2147483646 w 29"/>
              <a:gd name="T23" fmla="*/ 2147483646 h 39"/>
              <a:gd name="T24" fmla="*/ 2147483646 w 29"/>
              <a:gd name="T25" fmla="*/ 2147483646 h 39"/>
              <a:gd name="T26" fmla="*/ 2147483646 w 29"/>
              <a:gd name="T27" fmla="*/ 2147483646 h 39"/>
              <a:gd name="T28" fmla="*/ 2147483646 w 29"/>
              <a:gd name="T29" fmla="*/ 2147483646 h 39"/>
              <a:gd name="T30" fmla="*/ 2147483646 w 29"/>
              <a:gd name="T31" fmla="*/ 2147483646 h 39"/>
              <a:gd name="T32" fmla="*/ 2147483646 w 29"/>
              <a:gd name="T33" fmla="*/ 2147483646 h 39"/>
              <a:gd name="T34" fmla="*/ 2147483646 w 29"/>
              <a:gd name="T35" fmla="*/ 2147483646 h 39"/>
              <a:gd name="T36" fmla="*/ 2147483646 w 29"/>
              <a:gd name="T37" fmla="*/ 2147483646 h 39"/>
              <a:gd name="T38" fmla="*/ 2147483646 w 29"/>
              <a:gd name="T39" fmla="*/ 2147483646 h 39"/>
              <a:gd name="T40" fmla="*/ 2147483646 w 29"/>
              <a:gd name="T41" fmla="*/ 2147483646 h 39"/>
              <a:gd name="T42" fmla="*/ 2147483646 w 29"/>
              <a:gd name="T43" fmla="*/ 2147483646 h 39"/>
              <a:gd name="T44" fmla="*/ 2147483646 w 29"/>
              <a:gd name="T45" fmla="*/ 2147483646 h 39"/>
              <a:gd name="T46" fmla="*/ 2147483646 w 29"/>
              <a:gd name="T47" fmla="*/ 2147483646 h 39"/>
              <a:gd name="T48" fmla="*/ 2147483646 w 29"/>
              <a:gd name="T49" fmla="*/ 2147483646 h 39"/>
              <a:gd name="T50" fmla="*/ 2147483646 w 29"/>
              <a:gd name="T51" fmla="*/ 2147483646 h 39"/>
              <a:gd name="T52" fmla="*/ 2147483646 w 29"/>
              <a:gd name="T53" fmla="*/ 2147483646 h 39"/>
              <a:gd name="T54" fmla="*/ 2147483646 w 29"/>
              <a:gd name="T55" fmla="*/ 2147483646 h 39"/>
              <a:gd name="T56" fmla="*/ 2147483646 w 29"/>
              <a:gd name="T57" fmla="*/ 2147483646 h 39"/>
              <a:gd name="T58" fmla="*/ 2147483646 w 29"/>
              <a:gd name="T59" fmla="*/ 2147483646 h 39"/>
              <a:gd name="T60" fmla="*/ 2147483646 w 29"/>
              <a:gd name="T61" fmla="*/ 2147483646 h 39"/>
              <a:gd name="T62" fmla="*/ 2147483646 w 29"/>
              <a:gd name="T63" fmla="*/ 2147483646 h 39"/>
              <a:gd name="T64" fmla="*/ 2147483646 w 29"/>
              <a:gd name="T65" fmla="*/ 2147483646 h 39"/>
              <a:gd name="T66" fmla="*/ 2147483646 w 29"/>
              <a:gd name="T67" fmla="*/ 2147483646 h 39"/>
              <a:gd name="T68" fmla="*/ 2147483646 w 29"/>
              <a:gd name="T69" fmla="*/ 2147483646 h 39"/>
              <a:gd name="T70" fmla="*/ 2147483646 w 29"/>
              <a:gd name="T71" fmla="*/ 2147483646 h 39"/>
              <a:gd name="T72" fmla="*/ 2147483646 w 29"/>
              <a:gd name="T73" fmla="*/ 2147483646 h 39"/>
              <a:gd name="T74" fmla="*/ 2147483646 w 29"/>
              <a:gd name="T75" fmla="*/ 2147483646 h 39"/>
              <a:gd name="T76" fmla="*/ 2147483646 w 29"/>
              <a:gd name="T77" fmla="*/ 2147483646 h 39"/>
              <a:gd name="T78" fmla="*/ 2147483646 w 29"/>
              <a:gd name="T79" fmla="*/ 2147483646 h 39"/>
              <a:gd name="T80" fmla="*/ 2147483646 w 29"/>
              <a:gd name="T81" fmla="*/ 2147483646 h 39"/>
              <a:gd name="T82" fmla="*/ 2147483646 w 29"/>
              <a:gd name="T83" fmla="*/ 2147483646 h 39"/>
              <a:gd name="T84" fmla="*/ 2147483646 w 29"/>
              <a:gd name="T85" fmla="*/ 2147483646 h 39"/>
              <a:gd name="T86" fmla="*/ 2147483646 w 29"/>
              <a:gd name="T87" fmla="*/ 2147483646 h 39"/>
              <a:gd name="T88" fmla="*/ 0 w 29"/>
              <a:gd name="T89" fmla="*/ 2147483646 h 39"/>
              <a:gd name="T90" fmla="*/ 0 w 29"/>
              <a:gd name="T91" fmla="*/ 2147483646 h 39"/>
              <a:gd name="T92" fmla="*/ 2147483646 w 29"/>
              <a:gd name="T93" fmla="*/ 2147483646 h 39"/>
              <a:gd name="T94" fmla="*/ 2147483646 w 29"/>
              <a:gd name="T95" fmla="*/ 2147483646 h 3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29" h="39">
                <a:moveTo>
                  <a:pt x="29" y="10"/>
                </a:moveTo>
                <a:lnTo>
                  <a:pt x="29" y="4"/>
                </a:lnTo>
                <a:lnTo>
                  <a:pt x="26" y="2"/>
                </a:lnTo>
                <a:lnTo>
                  <a:pt x="23" y="0"/>
                </a:lnTo>
                <a:lnTo>
                  <a:pt x="22" y="2"/>
                </a:lnTo>
                <a:lnTo>
                  <a:pt x="17" y="3"/>
                </a:lnTo>
                <a:lnTo>
                  <a:pt x="16" y="6"/>
                </a:lnTo>
                <a:lnTo>
                  <a:pt x="16" y="8"/>
                </a:lnTo>
                <a:lnTo>
                  <a:pt x="16" y="11"/>
                </a:lnTo>
                <a:lnTo>
                  <a:pt x="17" y="14"/>
                </a:lnTo>
                <a:lnTo>
                  <a:pt x="14" y="14"/>
                </a:lnTo>
                <a:lnTo>
                  <a:pt x="10" y="16"/>
                </a:lnTo>
                <a:lnTo>
                  <a:pt x="9" y="20"/>
                </a:lnTo>
                <a:lnTo>
                  <a:pt x="9" y="23"/>
                </a:lnTo>
                <a:lnTo>
                  <a:pt x="9" y="28"/>
                </a:lnTo>
                <a:lnTo>
                  <a:pt x="11" y="32"/>
                </a:lnTo>
                <a:lnTo>
                  <a:pt x="15" y="35"/>
                </a:lnTo>
                <a:lnTo>
                  <a:pt x="17" y="39"/>
                </a:lnTo>
                <a:lnTo>
                  <a:pt x="23" y="39"/>
                </a:lnTo>
                <a:lnTo>
                  <a:pt x="26" y="35"/>
                </a:lnTo>
                <a:lnTo>
                  <a:pt x="28" y="30"/>
                </a:lnTo>
                <a:lnTo>
                  <a:pt x="29" y="28"/>
                </a:lnTo>
                <a:lnTo>
                  <a:pt x="28" y="22"/>
                </a:lnTo>
                <a:lnTo>
                  <a:pt x="26" y="19"/>
                </a:lnTo>
                <a:lnTo>
                  <a:pt x="23" y="16"/>
                </a:lnTo>
                <a:lnTo>
                  <a:pt x="17" y="14"/>
                </a:lnTo>
                <a:lnTo>
                  <a:pt x="17" y="16"/>
                </a:lnTo>
                <a:lnTo>
                  <a:pt x="15" y="16"/>
                </a:lnTo>
                <a:lnTo>
                  <a:pt x="14" y="17"/>
                </a:lnTo>
                <a:lnTo>
                  <a:pt x="11" y="20"/>
                </a:lnTo>
                <a:lnTo>
                  <a:pt x="11" y="22"/>
                </a:lnTo>
                <a:lnTo>
                  <a:pt x="11" y="27"/>
                </a:lnTo>
                <a:lnTo>
                  <a:pt x="14" y="30"/>
                </a:lnTo>
                <a:lnTo>
                  <a:pt x="16" y="33"/>
                </a:lnTo>
                <a:lnTo>
                  <a:pt x="21" y="35"/>
                </a:lnTo>
                <a:lnTo>
                  <a:pt x="22" y="35"/>
                </a:lnTo>
                <a:lnTo>
                  <a:pt x="24" y="33"/>
                </a:lnTo>
                <a:lnTo>
                  <a:pt x="26" y="30"/>
                </a:lnTo>
                <a:lnTo>
                  <a:pt x="26" y="28"/>
                </a:lnTo>
                <a:lnTo>
                  <a:pt x="24" y="23"/>
                </a:lnTo>
                <a:lnTo>
                  <a:pt x="23" y="20"/>
                </a:lnTo>
                <a:lnTo>
                  <a:pt x="22" y="17"/>
                </a:lnTo>
                <a:lnTo>
                  <a:pt x="17" y="16"/>
                </a:lnTo>
                <a:lnTo>
                  <a:pt x="9" y="21"/>
                </a:lnTo>
                <a:lnTo>
                  <a:pt x="0" y="26"/>
                </a:lnTo>
                <a:lnTo>
                  <a:pt x="0" y="27"/>
                </a:lnTo>
                <a:lnTo>
                  <a:pt x="3" y="32"/>
                </a:lnTo>
                <a:lnTo>
                  <a:pt x="10" y="3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72" name="Freeform 1533"/>
          <p:cNvSpPr>
            <a:spLocks/>
          </p:cNvSpPr>
          <p:nvPr/>
        </p:nvSpPr>
        <p:spPr bwMode="auto">
          <a:xfrm>
            <a:off x="6384925" y="2433638"/>
            <a:ext cx="9525" cy="9525"/>
          </a:xfrm>
          <a:custGeom>
            <a:avLst/>
            <a:gdLst>
              <a:gd name="T0" fmla="*/ 0 w 19"/>
              <a:gd name="T1" fmla="*/ 2147483646 h 16"/>
              <a:gd name="T2" fmla="*/ 0 w 19"/>
              <a:gd name="T3" fmla="*/ 2147483646 h 16"/>
              <a:gd name="T4" fmla="*/ 0 w 19"/>
              <a:gd name="T5" fmla="*/ 2147483646 h 16"/>
              <a:gd name="T6" fmla="*/ 2147483646 w 19"/>
              <a:gd name="T7" fmla="*/ 2147483646 h 16"/>
              <a:gd name="T8" fmla="*/ 2147483646 w 19"/>
              <a:gd name="T9" fmla="*/ 2147483646 h 16"/>
              <a:gd name="T10" fmla="*/ 2147483646 w 19"/>
              <a:gd name="T11" fmla="*/ 2147483646 h 16"/>
              <a:gd name="T12" fmla="*/ 2147483646 w 19"/>
              <a:gd name="T13" fmla="*/ 2147483646 h 16"/>
              <a:gd name="T14" fmla="*/ 2147483646 w 19"/>
              <a:gd name="T15" fmla="*/ 2147483646 h 16"/>
              <a:gd name="T16" fmla="*/ 2147483646 w 19"/>
              <a:gd name="T17" fmla="*/ 2147483646 h 16"/>
              <a:gd name="T18" fmla="*/ 2147483646 w 19"/>
              <a:gd name="T19" fmla="*/ 2147483646 h 16"/>
              <a:gd name="T20" fmla="*/ 2147483646 w 19"/>
              <a:gd name="T21" fmla="*/ 2147483646 h 16"/>
              <a:gd name="T22" fmla="*/ 2147483646 w 19"/>
              <a:gd name="T23" fmla="*/ 2147483646 h 16"/>
              <a:gd name="T24" fmla="*/ 2147483646 w 19"/>
              <a:gd name="T25" fmla="*/ 2147483646 h 16"/>
              <a:gd name="T26" fmla="*/ 2147483646 w 19"/>
              <a:gd name="T27" fmla="*/ 2147483646 h 16"/>
              <a:gd name="T28" fmla="*/ 2147483646 w 19"/>
              <a:gd name="T29" fmla="*/ 0 h 16"/>
              <a:gd name="T30" fmla="*/ 2147483646 w 19"/>
              <a:gd name="T31" fmla="*/ 2147483646 h 16"/>
              <a:gd name="T32" fmla="*/ 0 w 19"/>
              <a:gd name="T33" fmla="*/ 2147483646 h 1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" h="16">
                <a:moveTo>
                  <a:pt x="0" y="3"/>
                </a:moveTo>
                <a:lnTo>
                  <a:pt x="0" y="4"/>
                </a:lnTo>
                <a:lnTo>
                  <a:pt x="0" y="8"/>
                </a:lnTo>
                <a:lnTo>
                  <a:pt x="1" y="11"/>
                </a:lnTo>
                <a:lnTo>
                  <a:pt x="5" y="13"/>
                </a:lnTo>
                <a:lnTo>
                  <a:pt x="10" y="16"/>
                </a:lnTo>
                <a:lnTo>
                  <a:pt x="12" y="16"/>
                </a:lnTo>
                <a:lnTo>
                  <a:pt x="16" y="16"/>
                </a:lnTo>
                <a:lnTo>
                  <a:pt x="18" y="14"/>
                </a:lnTo>
                <a:lnTo>
                  <a:pt x="19" y="12"/>
                </a:lnTo>
                <a:lnTo>
                  <a:pt x="19" y="9"/>
                </a:lnTo>
                <a:lnTo>
                  <a:pt x="18" y="7"/>
                </a:lnTo>
                <a:lnTo>
                  <a:pt x="12" y="3"/>
                </a:lnTo>
                <a:lnTo>
                  <a:pt x="10" y="1"/>
                </a:lnTo>
                <a:lnTo>
                  <a:pt x="6" y="0"/>
                </a:lnTo>
                <a:lnTo>
                  <a:pt x="3" y="1"/>
                </a:lnTo>
                <a:lnTo>
                  <a:pt x="0" y="3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73" name="Freeform 1534"/>
          <p:cNvSpPr>
            <a:spLocks/>
          </p:cNvSpPr>
          <p:nvPr/>
        </p:nvSpPr>
        <p:spPr bwMode="auto">
          <a:xfrm>
            <a:off x="6407150" y="2435225"/>
            <a:ext cx="9525" cy="4763"/>
          </a:xfrm>
          <a:custGeom>
            <a:avLst/>
            <a:gdLst>
              <a:gd name="T0" fmla="*/ 0 w 18"/>
              <a:gd name="T1" fmla="*/ 0 h 8"/>
              <a:gd name="T2" fmla="*/ 2147483646 w 18"/>
              <a:gd name="T3" fmla="*/ 2147483646 h 8"/>
              <a:gd name="T4" fmla="*/ 2147483646 w 18"/>
              <a:gd name="T5" fmla="*/ 2147483646 h 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" h="8">
                <a:moveTo>
                  <a:pt x="0" y="0"/>
                </a:moveTo>
                <a:lnTo>
                  <a:pt x="7" y="4"/>
                </a:lnTo>
                <a:lnTo>
                  <a:pt x="18" y="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74" name="Freeform 1535"/>
          <p:cNvSpPr>
            <a:spLocks/>
          </p:cNvSpPr>
          <p:nvPr/>
        </p:nvSpPr>
        <p:spPr bwMode="auto">
          <a:xfrm>
            <a:off x="6405563" y="2430463"/>
            <a:ext cx="14287" cy="4762"/>
          </a:xfrm>
          <a:custGeom>
            <a:avLst/>
            <a:gdLst>
              <a:gd name="T0" fmla="*/ 2147483646 w 25"/>
              <a:gd name="T1" fmla="*/ 2147483646 h 10"/>
              <a:gd name="T2" fmla="*/ 2147483646 w 25"/>
              <a:gd name="T3" fmla="*/ 0 h 10"/>
              <a:gd name="T4" fmla="*/ 2147483646 w 25"/>
              <a:gd name="T5" fmla="*/ 0 h 10"/>
              <a:gd name="T6" fmla="*/ 0 w 25"/>
              <a:gd name="T7" fmla="*/ 2147483646 h 10"/>
              <a:gd name="T8" fmla="*/ 2147483646 w 25"/>
              <a:gd name="T9" fmla="*/ 2147483646 h 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" h="10">
                <a:moveTo>
                  <a:pt x="25" y="6"/>
                </a:moveTo>
                <a:lnTo>
                  <a:pt x="12" y="0"/>
                </a:lnTo>
                <a:lnTo>
                  <a:pt x="6" y="0"/>
                </a:lnTo>
                <a:lnTo>
                  <a:pt x="0" y="5"/>
                </a:lnTo>
                <a:lnTo>
                  <a:pt x="1" y="1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75" name="Freeform 1536"/>
          <p:cNvSpPr>
            <a:spLocks/>
          </p:cNvSpPr>
          <p:nvPr/>
        </p:nvSpPr>
        <p:spPr bwMode="auto">
          <a:xfrm>
            <a:off x="6416675" y="2427288"/>
            <a:ext cx="34925" cy="42862"/>
          </a:xfrm>
          <a:custGeom>
            <a:avLst/>
            <a:gdLst>
              <a:gd name="T0" fmla="*/ 0 w 66"/>
              <a:gd name="T1" fmla="*/ 2147483646 h 81"/>
              <a:gd name="T2" fmla="*/ 2147483646 w 66"/>
              <a:gd name="T3" fmla="*/ 2147483646 h 81"/>
              <a:gd name="T4" fmla="*/ 2147483646 w 66"/>
              <a:gd name="T5" fmla="*/ 2147483646 h 81"/>
              <a:gd name="T6" fmla="*/ 2147483646 w 66"/>
              <a:gd name="T7" fmla="*/ 2147483646 h 81"/>
              <a:gd name="T8" fmla="*/ 2147483646 w 66"/>
              <a:gd name="T9" fmla="*/ 2147483646 h 81"/>
              <a:gd name="T10" fmla="*/ 2147483646 w 66"/>
              <a:gd name="T11" fmla="*/ 2147483646 h 81"/>
              <a:gd name="T12" fmla="*/ 2147483646 w 66"/>
              <a:gd name="T13" fmla="*/ 2147483646 h 81"/>
              <a:gd name="T14" fmla="*/ 2147483646 w 66"/>
              <a:gd name="T15" fmla="*/ 2147483646 h 81"/>
              <a:gd name="T16" fmla="*/ 2147483646 w 66"/>
              <a:gd name="T17" fmla="*/ 2147483646 h 81"/>
              <a:gd name="T18" fmla="*/ 2147483646 w 66"/>
              <a:gd name="T19" fmla="*/ 2147483646 h 81"/>
              <a:gd name="T20" fmla="*/ 2147483646 w 66"/>
              <a:gd name="T21" fmla="*/ 2147483646 h 81"/>
              <a:gd name="T22" fmla="*/ 2147483646 w 66"/>
              <a:gd name="T23" fmla="*/ 2147483646 h 81"/>
              <a:gd name="T24" fmla="*/ 2147483646 w 66"/>
              <a:gd name="T25" fmla="*/ 2147483646 h 81"/>
              <a:gd name="T26" fmla="*/ 2147483646 w 66"/>
              <a:gd name="T27" fmla="*/ 0 h 81"/>
              <a:gd name="T28" fmla="*/ 2147483646 w 66"/>
              <a:gd name="T29" fmla="*/ 0 h 81"/>
              <a:gd name="T30" fmla="*/ 2147483646 w 66"/>
              <a:gd name="T31" fmla="*/ 2147483646 h 81"/>
              <a:gd name="T32" fmla="*/ 2147483646 w 66"/>
              <a:gd name="T33" fmla="*/ 2147483646 h 81"/>
              <a:gd name="T34" fmla="*/ 0 w 66"/>
              <a:gd name="T35" fmla="*/ 2147483646 h 81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66" h="81">
                <a:moveTo>
                  <a:pt x="0" y="26"/>
                </a:moveTo>
                <a:lnTo>
                  <a:pt x="1" y="49"/>
                </a:lnTo>
                <a:lnTo>
                  <a:pt x="9" y="69"/>
                </a:lnTo>
                <a:lnTo>
                  <a:pt x="16" y="75"/>
                </a:lnTo>
                <a:lnTo>
                  <a:pt x="25" y="80"/>
                </a:lnTo>
                <a:lnTo>
                  <a:pt x="36" y="81"/>
                </a:lnTo>
                <a:lnTo>
                  <a:pt x="47" y="78"/>
                </a:lnTo>
                <a:lnTo>
                  <a:pt x="56" y="73"/>
                </a:lnTo>
                <a:lnTo>
                  <a:pt x="63" y="58"/>
                </a:lnTo>
                <a:lnTo>
                  <a:pt x="63" y="44"/>
                </a:lnTo>
                <a:lnTo>
                  <a:pt x="63" y="41"/>
                </a:lnTo>
                <a:lnTo>
                  <a:pt x="66" y="15"/>
                </a:lnTo>
                <a:lnTo>
                  <a:pt x="56" y="5"/>
                </a:lnTo>
                <a:lnTo>
                  <a:pt x="41" y="0"/>
                </a:lnTo>
                <a:lnTo>
                  <a:pt x="27" y="0"/>
                </a:lnTo>
                <a:lnTo>
                  <a:pt x="15" y="5"/>
                </a:lnTo>
                <a:lnTo>
                  <a:pt x="3" y="15"/>
                </a:lnTo>
                <a:lnTo>
                  <a:pt x="0" y="26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76" name="Freeform 1537"/>
          <p:cNvSpPr>
            <a:spLocks/>
          </p:cNvSpPr>
          <p:nvPr/>
        </p:nvSpPr>
        <p:spPr bwMode="auto">
          <a:xfrm>
            <a:off x="6408738" y="2406650"/>
            <a:ext cx="11112" cy="9525"/>
          </a:xfrm>
          <a:custGeom>
            <a:avLst/>
            <a:gdLst>
              <a:gd name="T0" fmla="*/ 2147483646 w 19"/>
              <a:gd name="T1" fmla="*/ 2147483646 h 18"/>
              <a:gd name="T2" fmla="*/ 2147483646 w 19"/>
              <a:gd name="T3" fmla="*/ 2147483646 h 18"/>
              <a:gd name="T4" fmla="*/ 2147483646 w 19"/>
              <a:gd name="T5" fmla="*/ 2147483646 h 18"/>
              <a:gd name="T6" fmla="*/ 2147483646 w 19"/>
              <a:gd name="T7" fmla="*/ 2147483646 h 18"/>
              <a:gd name="T8" fmla="*/ 2147483646 w 19"/>
              <a:gd name="T9" fmla="*/ 2147483646 h 18"/>
              <a:gd name="T10" fmla="*/ 2147483646 w 19"/>
              <a:gd name="T11" fmla="*/ 2147483646 h 18"/>
              <a:gd name="T12" fmla="*/ 2147483646 w 19"/>
              <a:gd name="T13" fmla="*/ 2147483646 h 18"/>
              <a:gd name="T14" fmla="*/ 2147483646 w 19"/>
              <a:gd name="T15" fmla="*/ 0 h 18"/>
              <a:gd name="T16" fmla="*/ 2147483646 w 19"/>
              <a:gd name="T17" fmla="*/ 0 h 18"/>
              <a:gd name="T18" fmla="*/ 2147483646 w 19"/>
              <a:gd name="T19" fmla="*/ 2147483646 h 18"/>
              <a:gd name="T20" fmla="*/ 0 w 19"/>
              <a:gd name="T21" fmla="*/ 2147483646 h 18"/>
              <a:gd name="T22" fmla="*/ 0 w 19"/>
              <a:gd name="T23" fmla="*/ 2147483646 h 18"/>
              <a:gd name="T24" fmla="*/ 0 w 19"/>
              <a:gd name="T25" fmla="*/ 2147483646 h 18"/>
              <a:gd name="T26" fmla="*/ 2147483646 w 19"/>
              <a:gd name="T27" fmla="*/ 2147483646 h 18"/>
              <a:gd name="T28" fmla="*/ 2147483646 w 19"/>
              <a:gd name="T29" fmla="*/ 2147483646 h 18"/>
              <a:gd name="T30" fmla="*/ 2147483646 w 19"/>
              <a:gd name="T31" fmla="*/ 2147483646 h 18"/>
              <a:gd name="T32" fmla="*/ 2147483646 w 19"/>
              <a:gd name="T33" fmla="*/ 2147483646 h 1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" h="18">
                <a:moveTo>
                  <a:pt x="13" y="18"/>
                </a:moveTo>
                <a:lnTo>
                  <a:pt x="16" y="17"/>
                </a:lnTo>
                <a:lnTo>
                  <a:pt x="17" y="14"/>
                </a:lnTo>
                <a:lnTo>
                  <a:pt x="19" y="11"/>
                </a:lnTo>
                <a:lnTo>
                  <a:pt x="17" y="7"/>
                </a:lnTo>
                <a:lnTo>
                  <a:pt x="16" y="3"/>
                </a:lnTo>
                <a:lnTo>
                  <a:pt x="13" y="1"/>
                </a:lnTo>
                <a:lnTo>
                  <a:pt x="8" y="0"/>
                </a:lnTo>
                <a:lnTo>
                  <a:pt x="6" y="0"/>
                </a:lnTo>
                <a:lnTo>
                  <a:pt x="2" y="1"/>
                </a:lnTo>
                <a:lnTo>
                  <a:pt x="0" y="4"/>
                </a:lnTo>
                <a:lnTo>
                  <a:pt x="0" y="8"/>
                </a:lnTo>
                <a:lnTo>
                  <a:pt x="0" y="12"/>
                </a:lnTo>
                <a:lnTo>
                  <a:pt x="2" y="16"/>
                </a:lnTo>
                <a:lnTo>
                  <a:pt x="5" y="17"/>
                </a:lnTo>
                <a:lnTo>
                  <a:pt x="8" y="18"/>
                </a:lnTo>
                <a:lnTo>
                  <a:pt x="13" y="18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77" name="Freeform 1538"/>
          <p:cNvSpPr>
            <a:spLocks/>
          </p:cNvSpPr>
          <p:nvPr/>
        </p:nvSpPr>
        <p:spPr bwMode="auto">
          <a:xfrm>
            <a:off x="6343650" y="2432050"/>
            <a:ext cx="63500" cy="50800"/>
          </a:xfrm>
          <a:custGeom>
            <a:avLst/>
            <a:gdLst>
              <a:gd name="T0" fmla="*/ 2147483646 w 118"/>
              <a:gd name="T1" fmla="*/ 2147483646 h 94"/>
              <a:gd name="T2" fmla="*/ 2147483646 w 118"/>
              <a:gd name="T3" fmla="*/ 2147483646 h 94"/>
              <a:gd name="T4" fmla="*/ 2147483646 w 118"/>
              <a:gd name="T5" fmla="*/ 2147483646 h 94"/>
              <a:gd name="T6" fmla="*/ 2147483646 w 118"/>
              <a:gd name="T7" fmla="*/ 2147483646 h 94"/>
              <a:gd name="T8" fmla="*/ 2147483646 w 118"/>
              <a:gd name="T9" fmla="*/ 2147483646 h 94"/>
              <a:gd name="T10" fmla="*/ 2147483646 w 118"/>
              <a:gd name="T11" fmla="*/ 2147483646 h 94"/>
              <a:gd name="T12" fmla="*/ 2147483646 w 118"/>
              <a:gd name="T13" fmla="*/ 2147483646 h 94"/>
              <a:gd name="T14" fmla="*/ 2147483646 w 118"/>
              <a:gd name="T15" fmla="*/ 2147483646 h 94"/>
              <a:gd name="T16" fmla="*/ 2147483646 w 118"/>
              <a:gd name="T17" fmla="*/ 2147483646 h 94"/>
              <a:gd name="T18" fmla="*/ 2147483646 w 118"/>
              <a:gd name="T19" fmla="*/ 2147483646 h 94"/>
              <a:gd name="T20" fmla="*/ 2147483646 w 118"/>
              <a:gd name="T21" fmla="*/ 2147483646 h 94"/>
              <a:gd name="T22" fmla="*/ 2147483646 w 118"/>
              <a:gd name="T23" fmla="*/ 2147483646 h 94"/>
              <a:gd name="T24" fmla="*/ 2147483646 w 118"/>
              <a:gd name="T25" fmla="*/ 2147483646 h 94"/>
              <a:gd name="T26" fmla="*/ 2147483646 w 118"/>
              <a:gd name="T27" fmla="*/ 2147483646 h 94"/>
              <a:gd name="T28" fmla="*/ 2147483646 w 118"/>
              <a:gd name="T29" fmla="*/ 2147483646 h 94"/>
              <a:gd name="T30" fmla="*/ 0 w 118"/>
              <a:gd name="T31" fmla="*/ 2147483646 h 94"/>
              <a:gd name="T32" fmla="*/ 2147483646 w 118"/>
              <a:gd name="T33" fmla="*/ 2147483646 h 94"/>
              <a:gd name="T34" fmla="*/ 2147483646 w 118"/>
              <a:gd name="T35" fmla="*/ 2147483646 h 94"/>
              <a:gd name="T36" fmla="*/ 2147483646 w 118"/>
              <a:gd name="T37" fmla="*/ 2147483646 h 94"/>
              <a:gd name="T38" fmla="*/ 2147483646 w 118"/>
              <a:gd name="T39" fmla="*/ 2147483646 h 94"/>
              <a:gd name="T40" fmla="*/ 2147483646 w 118"/>
              <a:gd name="T41" fmla="*/ 2147483646 h 94"/>
              <a:gd name="T42" fmla="*/ 2147483646 w 118"/>
              <a:gd name="T43" fmla="*/ 2147483646 h 94"/>
              <a:gd name="T44" fmla="*/ 2147483646 w 118"/>
              <a:gd name="T45" fmla="*/ 2147483646 h 94"/>
              <a:gd name="T46" fmla="*/ 2147483646 w 118"/>
              <a:gd name="T47" fmla="*/ 2147483646 h 94"/>
              <a:gd name="T48" fmla="*/ 2147483646 w 118"/>
              <a:gd name="T49" fmla="*/ 2147483646 h 94"/>
              <a:gd name="T50" fmla="*/ 2147483646 w 118"/>
              <a:gd name="T51" fmla="*/ 2147483646 h 94"/>
              <a:gd name="T52" fmla="*/ 2147483646 w 118"/>
              <a:gd name="T53" fmla="*/ 2147483646 h 94"/>
              <a:gd name="T54" fmla="*/ 2147483646 w 118"/>
              <a:gd name="T55" fmla="*/ 2147483646 h 94"/>
              <a:gd name="T56" fmla="*/ 2147483646 w 118"/>
              <a:gd name="T57" fmla="*/ 2147483646 h 94"/>
              <a:gd name="T58" fmla="*/ 2147483646 w 118"/>
              <a:gd name="T59" fmla="*/ 2147483646 h 94"/>
              <a:gd name="T60" fmla="*/ 2147483646 w 118"/>
              <a:gd name="T61" fmla="*/ 2147483646 h 94"/>
              <a:gd name="T62" fmla="*/ 2147483646 w 118"/>
              <a:gd name="T63" fmla="*/ 0 h 94"/>
              <a:gd name="T64" fmla="*/ 2147483646 w 118"/>
              <a:gd name="T65" fmla="*/ 0 h 94"/>
              <a:gd name="T66" fmla="*/ 2147483646 w 118"/>
              <a:gd name="T67" fmla="*/ 0 h 94"/>
              <a:gd name="T68" fmla="*/ 2147483646 w 118"/>
              <a:gd name="T69" fmla="*/ 2147483646 h 94"/>
              <a:gd name="T70" fmla="*/ 2147483646 w 118"/>
              <a:gd name="T71" fmla="*/ 2147483646 h 94"/>
              <a:gd name="T72" fmla="*/ 2147483646 w 118"/>
              <a:gd name="T73" fmla="*/ 2147483646 h 94"/>
              <a:gd name="T74" fmla="*/ 2147483646 w 118"/>
              <a:gd name="T75" fmla="*/ 2147483646 h 94"/>
              <a:gd name="T76" fmla="*/ 2147483646 w 118"/>
              <a:gd name="T77" fmla="*/ 2147483646 h 94"/>
              <a:gd name="T78" fmla="*/ 2147483646 w 118"/>
              <a:gd name="T79" fmla="*/ 2147483646 h 9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118" h="94">
                <a:moveTo>
                  <a:pt x="118" y="79"/>
                </a:moveTo>
                <a:lnTo>
                  <a:pt x="109" y="77"/>
                </a:lnTo>
                <a:lnTo>
                  <a:pt x="97" y="75"/>
                </a:lnTo>
                <a:lnTo>
                  <a:pt x="81" y="75"/>
                </a:lnTo>
                <a:lnTo>
                  <a:pt x="64" y="75"/>
                </a:lnTo>
                <a:lnTo>
                  <a:pt x="54" y="77"/>
                </a:lnTo>
                <a:lnTo>
                  <a:pt x="44" y="79"/>
                </a:lnTo>
                <a:lnTo>
                  <a:pt x="50" y="86"/>
                </a:lnTo>
                <a:lnTo>
                  <a:pt x="40" y="87"/>
                </a:lnTo>
                <a:lnTo>
                  <a:pt x="36" y="87"/>
                </a:lnTo>
                <a:lnTo>
                  <a:pt x="36" y="88"/>
                </a:lnTo>
                <a:lnTo>
                  <a:pt x="36" y="94"/>
                </a:lnTo>
                <a:lnTo>
                  <a:pt x="24" y="91"/>
                </a:lnTo>
                <a:lnTo>
                  <a:pt x="14" y="81"/>
                </a:lnTo>
                <a:lnTo>
                  <a:pt x="4" y="69"/>
                </a:lnTo>
                <a:lnTo>
                  <a:pt x="0" y="54"/>
                </a:lnTo>
                <a:lnTo>
                  <a:pt x="3" y="40"/>
                </a:lnTo>
                <a:lnTo>
                  <a:pt x="10" y="27"/>
                </a:lnTo>
                <a:lnTo>
                  <a:pt x="17" y="21"/>
                </a:lnTo>
                <a:lnTo>
                  <a:pt x="20" y="19"/>
                </a:lnTo>
                <a:lnTo>
                  <a:pt x="17" y="19"/>
                </a:lnTo>
                <a:lnTo>
                  <a:pt x="22" y="21"/>
                </a:lnTo>
                <a:lnTo>
                  <a:pt x="29" y="21"/>
                </a:lnTo>
                <a:lnTo>
                  <a:pt x="17" y="19"/>
                </a:lnTo>
                <a:lnTo>
                  <a:pt x="11" y="15"/>
                </a:lnTo>
                <a:lnTo>
                  <a:pt x="14" y="15"/>
                </a:lnTo>
                <a:lnTo>
                  <a:pt x="17" y="15"/>
                </a:lnTo>
                <a:lnTo>
                  <a:pt x="20" y="14"/>
                </a:lnTo>
                <a:lnTo>
                  <a:pt x="24" y="11"/>
                </a:lnTo>
                <a:lnTo>
                  <a:pt x="27" y="7"/>
                </a:lnTo>
                <a:lnTo>
                  <a:pt x="28" y="7"/>
                </a:lnTo>
                <a:lnTo>
                  <a:pt x="28" y="0"/>
                </a:lnTo>
                <a:lnTo>
                  <a:pt x="27" y="0"/>
                </a:lnTo>
                <a:lnTo>
                  <a:pt x="22" y="0"/>
                </a:lnTo>
                <a:lnTo>
                  <a:pt x="18" y="1"/>
                </a:lnTo>
                <a:lnTo>
                  <a:pt x="15" y="3"/>
                </a:lnTo>
                <a:lnTo>
                  <a:pt x="11" y="6"/>
                </a:lnTo>
                <a:lnTo>
                  <a:pt x="10" y="10"/>
                </a:lnTo>
                <a:lnTo>
                  <a:pt x="10" y="12"/>
                </a:lnTo>
                <a:lnTo>
                  <a:pt x="11" y="1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78" name="Freeform 1539"/>
          <p:cNvSpPr>
            <a:spLocks/>
          </p:cNvSpPr>
          <p:nvPr/>
        </p:nvSpPr>
        <p:spPr bwMode="auto">
          <a:xfrm>
            <a:off x="6367463" y="2454275"/>
            <a:ext cx="1587" cy="9525"/>
          </a:xfrm>
          <a:custGeom>
            <a:avLst/>
            <a:gdLst>
              <a:gd name="T0" fmla="*/ 0 w 3"/>
              <a:gd name="T1" fmla="*/ 2147483646 h 16"/>
              <a:gd name="T2" fmla="*/ 0 w 3"/>
              <a:gd name="T3" fmla="*/ 2147483646 h 16"/>
              <a:gd name="T4" fmla="*/ 2147483646 w 3"/>
              <a:gd name="T5" fmla="*/ 2147483646 h 16"/>
              <a:gd name="T6" fmla="*/ 2147483646 w 3"/>
              <a:gd name="T7" fmla="*/ 2147483646 h 16"/>
              <a:gd name="T8" fmla="*/ 2147483646 w 3"/>
              <a:gd name="T9" fmla="*/ 0 h 16"/>
              <a:gd name="T10" fmla="*/ 2147483646 w 3"/>
              <a:gd name="T11" fmla="*/ 2147483646 h 16"/>
              <a:gd name="T12" fmla="*/ 0 w 3"/>
              <a:gd name="T13" fmla="*/ 2147483646 h 16"/>
              <a:gd name="T14" fmla="*/ 0 w 3"/>
              <a:gd name="T15" fmla="*/ 2147483646 h 16"/>
              <a:gd name="T16" fmla="*/ 0 w 3"/>
              <a:gd name="T17" fmla="*/ 2147483646 h 16"/>
              <a:gd name="T18" fmla="*/ 2147483646 w 3"/>
              <a:gd name="T19" fmla="*/ 2147483646 h 16"/>
              <a:gd name="T20" fmla="*/ 2147483646 w 3"/>
              <a:gd name="T21" fmla="*/ 2147483646 h 16"/>
              <a:gd name="T22" fmla="*/ 2147483646 w 3"/>
              <a:gd name="T23" fmla="*/ 2147483646 h 16"/>
              <a:gd name="T24" fmla="*/ 0 w 3"/>
              <a:gd name="T25" fmla="*/ 2147483646 h 1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" h="16">
                <a:moveTo>
                  <a:pt x="0" y="2"/>
                </a:moveTo>
                <a:lnTo>
                  <a:pt x="0" y="4"/>
                </a:lnTo>
                <a:lnTo>
                  <a:pt x="2" y="4"/>
                </a:lnTo>
                <a:lnTo>
                  <a:pt x="3" y="4"/>
                </a:lnTo>
                <a:lnTo>
                  <a:pt x="3" y="0"/>
                </a:lnTo>
                <a:lnTo>
                  <a:pt x="2" y="2"/>
                </a:lnTo>
                <a:lnTo>
                  <a:pt x="0" y="2"/>
                </a:lnTo>
                <a:lnTo>
                  <a:pt x="0" y="12"/>
                </a:lnTo>
                <a:lnTo>
                  <a:pt x="0" y="14"/>
                </a:lnTo>
                <a:lnTo>
                  <a:pt x="2" y="14"/>
                </a:lnTo>
                <a:lnTo>
                  <a:pt x="3" y="16"/>
                </a:lnTo>
                <a:lnTo>
                  <a:pt x="2" y="12"/>
                </a:lnTo>
                <a:lnTo>
                  <a:pt x="0" y="1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79" name="Freeform 1540"/>
          <p:cNvSpPr>
            <a:spLocks/>
          </p:cNvSpPr>
          <p:nvPr/>
        </p:nvSpPr>
        <p:spPr bwMode="auto">
          <a:xfrm>
            <a:off x="6370638" y="2478088"/>
            <a:ext cx="39687" cy="1587"/>
          </a:xfrm>
          <a:custGeom>
            <a:avLst/>
            <a:gdLst>
              <a:gd name="T0" fmla="*/ 0 w 74"/>
              <a:gd name="T1" fmla="*/ 0 h 2"/>
              <a:gd name="T2" fmla="*/ 2147483646 w 74"/>
              <a:gd name="T3" fmla="*/ 0 h 2"/>
              <a:gd name="T4" fmla="*/ 2147483646 w 74"/>
              <a:gd name="T5" fmla="*/ 0 h 2"/>
              <a:gd name="T6" fmla="*/ 2147483646 w 74"/>
              <a:gd name="T7" fmla="*/ 0 h 2"/>
              <a:gd name="T8" fmla="*/ 2147483646 w 74"/>
              <a:gd name="T9" fmla="*/ 0 h 2"/>
              <a:gd name="T10" fmla="*/ 2147483646 w 74"/>
              <a:gd name="T11" fmla="*/ 2147483646 h 2"/>
              <a:gd name="T12" fmla="*/ 2147483646 w 74"/>
              <a:gd name="T13" fmla="*/ 2147483646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4" h="2">
                <a:moveTo>
                  <a:pt x="0" y="0"/>
                </a:moveTo>
                <a:lnTo>
                  <a:pt x="13" y="0"/>
                </a:lnTo>
                <a:lnTo>
                  <a:pt x="31" y="0"/>
                </a:lnTo>
                <a:lnTo>
                  <a:pt x="49" y="0"/>
                </a:lnTo>
                <a:lnTo>
                  <a:pt x="61" y="0"/>
                </a:lnTo>
                <a:lnTo>
                  <a:pt x="74" y="1"/>
                </a:lnTo>
                <a:lnTo>
                  <a:pt x="74" y="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80" name="Freeform 1541"/>
          <p:cNvSpPr>
            <a:spLocks/>
          </p:cNvSpPr>
          <p:nvPr/>
        </p:nvSpPr>
        <p:spPr bwMode="auto">
          <a:xfrm>
            <a:off x="6362700" y="2498725"/>
            <a:ext cx="47625" cy="1588"/>
          </a:xfrm>
          <a:custGeom>
            <a:avLst/>
            <a:gdLst>
              <a:gd name="T0" fmla="*/ 2147483646 w 88"/>
              <a:gd name="T1" fmla="*/ 2147483646 h 3"/>
              <a:gd name="T2" fmla="*/ 2147483646 w 88"/>
              <a:gd name="T3" fmla="*/ 0 h 3"/>
              <a:gd name="T4" fmla="*/ 2147483646 w 88"/>
              <a:gd name="T5" fmla="*/ 0 h 3"/>
              <a:gd name="T6" fmla="*/ 2147483646 w 88"/>
              <a:gd name="T7" fmla="*/ 0 h 3"/>
              <a:gd name="T8" fmla="*/ 2147483646 w 88"/>
              <a:gd name="T9" fmla="*/ 0 h 3"/>
              <a:gd name="T10" fmla="*/ 2147483646 w 88"/>
              <a:gd name="T11" fmla="*/ 0 h 3"/>
              <a:gd name="T12" fmla="*/ 2147483646 w 88"/>
              <a:gd name="T13" fmla="*/ 2147483646 h 3"/>
              <a:gd name="T14" fmla="*/ 0 w 88"/>
              <a:gd name="T15" fmla="*/ 2147483646 h 3"/>
              <a:gd name="T16" fmla="*/ 2147483646 w 88"/>
              <a:gd name="T17" fmla="*/ 2147483646 h 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8" h="3">
                <a:moveTo>
                  <a:pt x="88" y="1"/>
                </a:moveTo>
                <a:lnTo>
                  <a:pt x="75" y="0"/>
                </a:lnTo>
                <a:lnTo>
                  <a:pt x="63" y="0"/>
                </a:lnTo>
                <a:lnTo>
                  <a:pt x="45" y="0"/>
                </a:lnTo>
                <a:lnTo>
                  <a:pt x="27" y="0"/>
                </a:lnTo>
                <a:lnTo>
                  <a:pt x="14" y="0"/>
                </a:lnTo>
                <a:lnTo>
                  <a:pt x="4" y="1"/>
                </a:lnTo>
                <a:lnTo>
                  <a:pt x="0" y="3"/>
                </a:lnTo>
                <a:lnTo>
                  <a:pt x="4" y="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81" name="Line 1542"/>
          <p:cNvSpPr>
            <a:spLocks noChangeShapeType="1"/>
          </p:cNvSpPr>
          <p:nvPr/>
        </p:nvSpPr>
        <p:spPr bwMode="auto">
          <a:xfrm flipV="1">
            <a:off x="6410325" y="2498725"/>
            <a:ext cx="1588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82" name="Freeform 1543"/>
          <p:cNvSpPr>
            <a:spLocks/>
          </p:cNvSpPr>
          <p:nvPr/>
        </p:nvSpPr>
        <p:spPr bwMode="auto">
          <a:xfrm>
            <a:off x="6581775" y="2463800"/>
            <a:ext cx="39688" cy="11113"/>
          </a:xfrm>
          <a:custGeom>
            <a:avLst/>
            <a:gdLst>
              <a:gd name="T0" fmla="*/ 0 w 75"/>
              <a:gd name="T1" fmla="*/ 2147483646 h 21"/>
              <a:gd name="T2" fmla="*/ 2147483646 w 75"/>
              <a:gd name="T3" fmla="*/ 2147483646 h 21"/>
              <a:gd name="T4" fmla="*/ 2147483646 w 75"/>
              <a:gd name="T5" fmla="*/ 2147483646 h 21"/>
              <a:gd name="T6" fmla="*/ 2147483646 w 75"/>
              <a:gd name="T7" fmla="*/ 2147483646 h 21"/>
              <a:gd name="T8" fmla="*/ 2147483646 w 75"/>
              <a:gd name="T9" fmla="*/ 2147483646 h 21"/>
              <a:gd name="T10" fmla="*/ 2147483646 w 75"/>
              <a:gd name="T11" fmla="*/ 2147483646 h 21"/>
              <a:gd name="T12" fmla="*/ 2147483646 w 75"/>
              <a:gd name="T13" fmla="*/ 2147483646 h 21"/>
              <a:gd name="T14" fmla="*/ 2147483646 w 75"/>
              <a:gd name="T15" fmla="*/ 2147483646 h 21"/>
              <a:gd name="T16" fmla="*/ 2147483646 w 75"/>
              <a:gd name="T17" fmla="*/ 2147483646 h 21"/>
              <a:gd name="T18" fmla="*/ 2147483646 w 75"/>
              <a:gd name="T19" fmla="*/ 2147483646 h 21"/>
              <a:gd name="T20" fmla="*/ 2147483646 w 75"/>
              <a:gd name="T21" fmla="*/ 2147483646 h 21"/>
              <a:gd name="T22" fmla="*/ 2147483646 w 75"/>
              <a:gd name="T23" fmla="*/ 2147483646 h 21"/>
              <a:gd name="T24" fmla="*/ 2147483646 w 75"/>
              <a:gd name="T25" fmla="*/ 2147483646 h 21"/>
              <a:gd name="T26" fmla="*/ 2147483646 w 75"/>
              <a:gd name="T27" fmla="*/ 2147483646 h 21"/>
              <a:gd name="T28" fmla="*/ 2147483646 w 75"/>
              <a:gd name="T29" fmla="*/ 2147483646 h 21"/>
              <a:gd name="T30" fmla="*/ 2147483646 w 75"/>
              <a:gd name="T31" fmla="*/ 2147483646 h 21"/>
              <a:gd name="T32" fmla="*/ 2147483646 w 75"/>
              <a:gd name="T33" fmla="*/ 2147483646 h 21"/>
              <a:gd name="T34" fmla="*/ 2147483646 w 75"/>
              <a:gd name="T35" fmla="*/ 2147483646 h 21"/>
              <a:gd name="T36" fmla="*/ 2147483646 w 75"/>
              <a:gd name="T37" fmla="*/ 2147483646 h 21"/>
              <a:gd name="T38" fmla="*/ 2147483646 w 75"/>
              <a:gd name="T39" fmla="*/ 2147483646 h 21"/>
              <a:gd name="T40" fmla="*/ 2147483646 w 75"/>
              <a:gd name="T41" fmla="*/ 2147483646 h 21"/>
              <a:gd name="T42" fmla="*/ 2147483646 w 75"/>
              <a:gd name="T43" fmla="*/ 2147483646 h 21"/>
              <a:gd name="T44" fmla="*/ 2147483646 w 75"/>
              <a:gd name="T45" fmla="*/ 2147483646 h 21"/>
              <a:gd name="T46" fmla="*/ 2147483646 w 75"/>
              <a:gd name="T47" fmla="*/ 0 h 21"/>
              <a:gd name="T48" fmla="*/ 2147483646 w 75"/>
              <a:gd name="T49" fmla="*/ 0 h 21"/>
              <a:gd name="T50" fmla="*/ 2147483646 w 75"/>
              <a:gd name="T51" fmla="*/ 0 h 21"/>
              <a:gd name="T52" fmla="*/ 2147483646 w 75"/>
              <a:gd name="T53" fmla="*/ 2147483646 h 21"/>
              <a:gd name="T54" fmla="*/ 2147483646 w 75"/>
              <a:gd name="T55" fmla="*/ 2147483646 h 21"/>
              <a:gd name="T56" fmla="*/ 2147483646 w 75"/>
              <a:gd name="T57" fmla="*/ 2147483646 h 21"/>
              <a:gd name="T58" fmla="*/ 2147483646 w 75"/>
              <a:gd name="T59" fmla="*/ 2147483646 h 21"/>
              <a:gd name="T60" fmla="*/ 2147483646 w 75"/>
              <a:gd name="T61" fmla="*/ 2147483646 h 21"/>
              <a:gd name="T62" fmla="*/ 2147483646 w 75"/>
              <a:gd name="T63" fmla="*/ 2147483646 h 21"/>
              <a:gd name="T64" fmla="*/ 2147483646 w 75"/>
              <a:gd name="T65" fmla="*/ 2147483646 h 21"/>
              <a:gd name="T66" fmla="*/ 2147483646 w 75"/>
              <a:gd name="T67" fmla="*/ 2147483646 h 21"/>
              <a:gd name="T68" fmla="*/ 2147483646 w 75"/>
              <a:gd name="T69" fmla="*/ 2147483646 h 2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5" h="21">
                <a:moveTo>
                  <a:pt x="0" y="21"/>
                </a:moveTo>
                <a:lnTo>
                  <a:pt x="1" y="21"/>
                </a:lnTo>
                <a:lnTo>
                  <a:pt x="12" y="19"/>
                </a:lnTo>
                <a:lnTo>
                  <a:pt x="23" y="17"/>
                </a:lnTo>
                <a:lnTo>
                  <a:pt x="38" y="17"/>
                </a:lnTo>
                <a:lnTo>
                  <a:pt x="54" y="17"/>
                </a:lnTo>
                <a:lnTo>
                  <a:pt x="66" y="19"/>
                </a:lnTo>
                <a:lnTo>
                  <a:pt x="75" y="21"/>
                </a:lnTo>
                <a:lnTo>
                  <a:pt x="74" y="15"/>
                </a:lnTo>
                <a:lnTo>
                  <a:pt x="74" y="14"/>
                </a:lnTo>
                <a:lnTo>
                  <a:pt x="72" y="14"/>
                </a:lnTo>
                <a:lnTo>
                  <a:pt x="62" y="13"/>
                </a:lnTo>
                <a:lnTo>
                  <a:pt x="53" y="11"/>
                </a:lnTo>
                <a:lnTo>
                  <a:pt x="38" y="11"/>
                </a:lnTo>
                <a:lnTo>
                  <a:pt x="24" y="11"/>
                </a:lnTo>
                <a:lnTo>
                  <a:pt x="13" y="13"/>
                </a:lnTo>
                <a:lnTo>
                  <a:pt x="2" y="14"/>
                </a:lnTo>
                <a:lnTo>
                  <a:pt x="2" y="15"/>
                </a:lnTo>
                <a:lnTo>
                  <a:pt x="5" y="16"/>
                </a:lnTo>
                <a:lnTo>
                  <a:pt x="5" y="6"/>
                </a:lnTo>
                <a:lnTo>
                  <a:pt x="2" y="4"/>
                </a:lnTo>
                <a:lnTo>
                  <a:pt x="2" y="3"/>
                </a:lnTo>
                <a:lnTo>
                  <a:pt x="13" y="2"/>
                </a:lnTo>
                <a:lnTo>
                  <a:pt x="24" y="0"/>
                </a:lnTo>
                <a:lnTo>
                  <a:pt x="38" y="0"/>
                </a:lnTo>
                <a:lnTo>
                  <a:pt x="53" y="0"/>
                </a:lnTo>
                <a:lnTo>
                  <a:pt x="62" y="2"/>
                </a:lnTo>
                <a:lnTo>
                  <a:pt x="72" y="3"/>
                </a:lnTo>
                <a:lnTo>
                  <a:pt x="74" y="3"/>
                </a:lnTo>
                <a:lnTo>
                  <a:pt x="74" y="4"/>
                </a:lnTo>
                <a:lnTo>
                  <a:pt x="72" y="4"/>
                </a:lnTo>
                <a:lnTo>
                  <a:pt x="71" y="6"/>
                </a:lnTo>
                <a:lnTo>
                  <a:pt x="71" y="16"/>
                </a:lnTo>
                <a:lnTo>
                  <a:pt x="72" y="15"/>
                </a:lnTo>
                <a:lnTo>
                  <a:pt x="74" y="1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83" name="Freeform 1544"/>
          <p:cNvSpPr>
            <a:spLocks/>
          </p:cNvSpPr>
          <p:nvPr/>
        </p:nvSpPr>
        <p:spPr bwMode="auto">
          <a:xfrm>
            <a:off x="6578600" y="2478088"/>
            <a:ext cx="39688" cy="1587"/>
          </a:xfrm>
          <a:custGeom>
            <a:avLst/>
            <a:gdLst>
              <a:gd name="T0" fmla="*/ 2147483646 w 73"/>
              <a:gd name="T1" fmla="*/ 0 h 2"/>
              <a:gd name="T2" fmla="*/ 2147483646 w 73"/>
              <a:gd name="T3" fmla="*/ 0 h 2"/>
              <a:gd name="T4" fmla="*/ 2147483646 w 73"/>
              <a:gd name="T5" fmla="*/ 0 h 2"/>
              <a:gd name="T6" fmla="*/ 2147483646 w 73"/>
              <a:gd name="T7" fmla="*/ 0 h 2"/>
              <a:gd name="T8" fmla="*/ 2147483646 w 73"/>
              <a:gd name="T9" fmla="*/ 0 h 2"/>
              <a:gd name="T10" fmla="*/ 0 w 73"/>
              <a:gd name="T11" fmla="*/ 2147483646 h 2"/>
              <a:gd name="T12" fmla="*/ 0 w 73"/>
              <a:gd name="T13" fmla="*/ 2147483646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3" h="2">
                <a:moveTo>
                  <a:pt x="73" y="0"/>
                </a:moveTo>
                <a:lnTo>
                  <a:pt x="61" y="0"/>
                </a:lnTo>
                <a:lnTo>
                  <a:pt x="43" y="0"/>
                </a:lnTo>
                <a:lnTo>
                  <a:pt x="26" y="0"/>
                </a:lnTo>
                <a:lnTo>
                  <a:pt x="13" y="0"/>
                </a:lnTo>
                <a:lnTo>
                  <a:pt x="0" y="1"/>
                </a:lnTo>
                <a:lnTo>
                  <a:pt x="0" y="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84" name="Freeform 1545"/>
          <p:cNvSpPr>
            <a:spLocks/>
          </p:cNvSpPr>
          <p:nvPr/>
        </p:nvSpPr>
        <p:spPr bwMode="auto">
          <a:xfrm>
            <a:off x="6583363" y="2451100"/>
            <a:ext cx="38100" cy="17463"/>
          </a:xfrm>
          <a:custGeom>
            <a:avLst/>
            <a:gdLst>
              <a:gd name="T0" fmla="*/ 0 w 72"/>
              <a:gd name="T1" fmla="*/ 2147483646 h 33"/>
              <a:gd name="T2" fmla="*/ 2147483646 w 72"/>
              <a:gd name="T3" fmla="*/ 2147483646 h 33"/>
              <a:gd name="T4" fmla="*/ 2147483646 w 72"/>
              <a:gd name="T5" fmla="*/ 2147483646 h 33"/>
              <a:gd name="T6" fmla="*/ 0 w 72"/>
              <a:gd name="T7" fmla="*/ 2147483646 h 33"/>
              <a:gd name="T8" fmla="*/ 0 w 72"/>
              <a:gd name="T9" fmla="*/ 2147483646 h 33"/>
              <a:gd name="T10" fmla="*/ 0 w 72"/>
              <a:gd name="T11" fmla="*/ 2147483646 h 33"/>
              <a:gd name="T12" fmla="*/ 2147483646 w 72"/>
              <a:gd name="T13" fmla="*/ 2147483646 h 33"/>
              <a:gd name="T14" fmla="*/ 2147483646 w 72"/>
              <a:gd name="T15" fmla="*/ 2147483646 h 33"/>
              <a:gd name="T16" fmla="*/ 0 w 72"/>
              <a:gd name="T17" fmla="*/ 2147483646 h 33"/>
              <a:gd name="T18" fmla="*/ 0 w 72"/>
              <a:gd name="T19" fmla="*/ 2147483646 h 33"/>
              <a:gd name="T20" fmla="*/ 0 w 72"/>
              <a:gd name="T21" fmla="*/ 2147483646 h 33"/>
              <a:gd name="T22" fmla="*/ 2147483646 w 72"/>
              <a:gd name="T23" fmla="*/ 2147483646 h 33"/>
              <a:gd name="T24" fmla="*/ 0 w 72"/>
              <a:gd name="T25" fmla="*/ 2147483646 h 33"/>
              <a:gd name="T26" fmla="*/ 0 w 72"/>
              <a:gd name="T27" fmla="*/ 2147483646 h 33"/>
              <a:gd name="T28" fmla="*/ 2147483646 w 72"/>
              <a:gd name="T29" fmla="*/ 2147483646 h 33"/>
              <a:gd name="T30" fmla="*/ 2147483646 w 72"/>
              <a:gd name="T31" fmla="*/ 2147483646 h 33"/>
              <a:gd name="T32" fmla="*/ 2147483646 w 72"/>
              <a:gd name="T33" fmla="*/ 2147483646 h 33"/>
              <a:gd name="T34" fmla="*/ 2147483646 w 72"/>
              <a:gd name="T35" fmla="*/ 2147483646 h 33"/>
              <a:gd name="T36" fmla="*/ 2147483646 w 72"/>
              <a:gd name="T37" fmla="*/ 2147483646 h 33"/>
              <a:gd name="T38" fmla="*/ 2147483646 w 72"/>
              <a:gd name="T39" fmla="*/ 2147483646 h 33"/>
              <a:gd name="T40" fmla="*/ 2147483646 w 72"/>
              <a:gd name="T41" fmla="*/ 2147483646 h 33"/>
              <a:gd name="T42" fmla="*/ 2147483646 w 72"/>
              <a:gd name="T43" fmla="*/ 2147483646 h 33"/>
              <a:gd name="T44" fmla="*/ 2147483646 w 72"/>
              <a:gd name="T45" fmla="*/ 2147483646 h 33"/>
              <a:gd name="T46" fmla="*/ 2147483646 w 72"/>
              <a:gd name="T47" fmla="*/ 2147483646 h 33"/>
              <a:gd name="T48" fmla="*/ 2147483646 w 72"/>
              <a:gd name="T49" fmla="*/ 2147483646 h 33"/>
              <a:gd name="T50" fmla="*/ 2147483646 w 72"/>
              <a:gd name="T51" fmla="*/ 2147483646 h 33"/>
              <a:gd name="T52" fmla="*/ 2147483646 w 72"/>
              <a:gd name="T53" fmla="*/ 2147483646 h 33"/>
              <a:gd name="T54" fmla="*/ 2147483646 w 72"/>
              <a:gd name="T55" fmla="*/ 2147483646 h 33"/>
              <a:gd name="T56" fmla="*/ 2147483646 w 72"/>
              <a:gd name="T57" fmla="*/ 2147483646 h 33"/>
              <a:gd name="T58" fmla="*/ 2147483646 w 72"/>
              <a:gd name="T59" fmla="*/ 0 h 33"/>
              <a:gd name="T60" fmla="*/ 2147483646 w 72"/>
              <a:gd name="T61" fmla="*/ 0 h 33"/>
              <a:gd name="T62" fmla="*/ 2147483646 w 72"/>
              <a:gd name="T63" fmla="*/ 0 h 33"/>
              <a:gd name="T64" fmla="*/ 2147483646 w 72"/>
              <a:gd name="T65" fmla="*/ 0 h 33"/>
              <a:gd name="T66" fmla="*/ 2147483646 w 72"/>
              <a:gd name="T67" fmla="*/ 0 h 33"/>
              <a:gd name="T68" fmla="*/ 0 w 72"/>
              <a:gd name="T69" fmla="*/ 2147483646 h 33"/>
              <a:gd name="T70" fmla="*/ 0 w 72"/>
              <a:gd name="T71" fmla="*/ 2147483646 h 33"/>
              <a:gd name="T72" fmla="*/ 2147483646 w 72"/>
              <a:gd name="T73" fmla="*/ 2147483646 h 33"/>
              <a:gd name="T74" fmla="*/ 2147483646 w 72"/>
              <a:gd name="T75" fmla="*/ 2147483646 h 33"/>
              <a:gd name="T76" fmla="*/ 0 w 72"/>
              <a:gd name="T77" fmla="*/ 2147483646 h 33"/>
              <a:gd name="T78" fmla="*/ 0 w 72"/>
              <a:gd name="T79" fmla="*/ 2147483646 h 33"/>
              <a:gd name="T80" fmla="*/ 2147483646 w 72"/>
              <a:gd name="T81" fmla="*/ 2147483646 h 3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72" h="33">
                <a:moveTo>
                  <a:pt x="0" y="32"/>
                </a:moveTo>
                <a:lnTo>
                  <a:pt x="3" y="33"/>
                </a:lnTo>
                <a:lnTo>
                  <a:pt x="3" y="30"/>
                </a:lnTo>
                <a:lnTo>
                  <a:pt x="0" y="30"/>
                </a:lnTo>
                <a:lnTo>
                  <a:pt x="0" y="32"/>
                </a:lnTo>
                <a:lnTo>
                  <a:pt x="0" y="20"/>
                </a:lnTo>
                <a:lnTo>
                  <a:pt x="3" y="22"/>
                </a:lnTo>
                <a:lnTo>
                  <a:pt x="3" y="18"/>
                </a:lnTo>
                <a:lnTo>
                  <a:pt x="0" y="18"/>
                </a:lnTo>
                <a:lnTo>
                  <a:pt x="0" y="20"/>
                </a:lnTo>
                <a:lnTo>
                  <a:pt x="0" y="15"/>
                </a:lnTo>
                <a:lnTo>
                  <a:pt x="3" y="16"/>
                </a:lnTo>
                <a:lnTo>
                  <a:pt x="0" y="15"/>
                </a:lnTo>
                <a:lnTo>
                  <a:pt x="0" y="13"/>
                </a:lnTo>
                <a:lnTo>
                  <a:pt x="11" y="12"/>
                </a:lnTo>
                <a:lnTo>
                  <a:pt x="22" y="11"/>
                </a:lnTo>
                <a:lnTo>
                  <a:pt x="36" y="11"/>
                </a:lnTo>
                <a:lnTo>
                  <a:pt x="51" y="11"/>
                </a:lnTo>
                <a:lnTo>
                  <a:pt x="60" y="12"/>
                </a:lnTo>
                <a:lnTo>
                  <a:pt x="70" y="13"/>
                </a:lnTo>
                <a:lnTo>
                  <a:pt x="72" y="13"/>
                </a:lnTo>
                <a:lnTo>
                  <a:pt x="72" y="15"/>
                </a:lnTo>
                <a:lnTo>
                  <a:pt x="70" y="15"/>
                </a:lnTo>
                <a:lnTo>
                  <a:pt x="69" y="16"/>
                </a:lnTo>
                <a:lnTo>
                  <a:pt x="69" y="4"/>
                </a:lnTo>
                <a:lnTo>
                  <a:pt x="70" y="4"/>
                </a:lnTo>
                <a:lnTo>
                  <a:pt x="72" y="4"/>
                </a:lnTo>
                <a:lnTo>
                  <a:pt x="72" y="3"/>
                </a:lnTo>
                <a:lnTo>
                  <a:pt x="70" y="3"/>
                </a:lnTo>
                <a:lnTo>
                  <a:pt x="60" y="0"/>
                </a:lnTo>
                <a:lnTo>
                  <a:pt x="51" y="0"/>
                </a:lnTo>
                <a:lnTo>
                  <a:pt x="36" y="0"/>
                </a:lnTo>
                <a:lnTo>
                  <a:pt x="22" y="0"/>
                </a:lnTo>
                <a:lnTo>
                  <a:pt x="11" y="0"/>
                </a:lnTo>
                <a:lnTo>
                  <a:pt x="0" y="3"/>
                </a:lnTo>
                <a:lnTo>
                  <a:pt x="0" y="4"/>
                </a:lnTo>
                <a:lnTo>
                  <a:pt x="3" y="4"/>
                </a:lnTo>
                <a:lnTo>
                  <a:pt x="3" y="6"/>
                </a:lnTo>
                <a:lnTo>
                  <a:pt x="0" y="8"/>
                </a:lnTo>
                <a:lnTo>
                  <a:pt x="0" y="10"/>
                </a:lnTo>
                <a:lnTo>
                  <a:pt x="3" y="1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85" name="Freeform 1546"/>
          <p:cNvSpPr>
            <a:spLocks/>
          </p:cNvSpPr>
          <p:nvPr/>
        </p:nvSpPr>
        <p:spPr bwMode="auto">
          <a:xfrm>
            <a:off x="6588125" y="2446338"/>
            <a:ext cx="23813" cy="3175"/>
          </a:xfrm>
          <a:custGeom>
            <a:avLst/>
            <a:gdLst>
              <a:gd name="T0" fmla="*/ 0 w 43"/>
              <a:gd name="T1" fmla="*/ 2147483646 h 6"/>
              <a:gd name="T2" fmla="*/ 0 w 43"/>
              <a:gd name="T3" fmla="*/ 2147483646 h 6"/>
              <a:gd name="T4" fmla="*/ 2147483646 w 43"/>
              <a:gd name="T5" fmla="*/ 2147483646 h 6"/>
              <a:gd name="T6" fmla="*/ 2147483646 w 43"/>
              <a:gd name="T7" fmla="*/ 0 h 6"/>
              <a:gd name="T8" fmla="*/ 2147483646 w 43"/>
              <a:gd name="T9" fmla="*/ 0 h 6"/>
              <a:gd name="T10" fmla="*/ 2147483646 w 43"/>
              <a:gd name="T11" fmla="*/ 0 h 6"/>
              <a:gd name="T12" fmla="*/ 2147483646 w 43"/>
              <a:gd name="T13" fmla="*/ 2147483646 h 6"/>
              <a:gd name="T14" fmla="*/ 2147483646 w 43"/>
              <a:gd name="T15" fmla="*/ 2147483646 h 6"/>
              <a:gd name="T16" fmla="*/ 2147483646 w 43"/>
              <a:gd name="T17" fmla="*/ 2147483646 h 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3" h="6">
                <a:moveTo>
                  <a:pt x="0" y="6"/>
                </a:moveTo>
                <a:lnTo>
                  <a:pt x="0" y="2"/>
                </a:lnTo>
                <a:lnTo>
                  <a:pt x="6" y="1"/>
                </a:lnTo>
                <a:lnTo>
                  <a:pt x="12" y="0"/>
                </a:lnTo>
                <a:lnTo>
                  <a:pt x="22" y="0"/>
                </a:lnTo>
                <a:lnTo>
                  <a:pt x="30" y="0"/>
                </a:lnTo>
                <a:lnTo>
                  <a:pt x="37" y="1"/>
                </a:lnTo>
                <a:lnTo>
                  <a:pt x="41" y="2"/>
                </a:lnTo>
                <a:lnTo>
                  <a:pt x="43" y="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86" name="Freeform 1547"/>
          <p:cNvSpPr>
            <a:spLocks/>
          </p:cNvSpPr>
          <p:nvPr/>
        </p:nvSpPr>
        <p:spPr bwMode="auto">
          <a:xfrm>
            <a:off x="6597650" y="2433638"/>
            <a:ext cx="12700" cy="9525"/>
          </a:xfrm>
          <a:custGeom>
            <a:avLst/>
            <a:gdLst>
              <a:gd name="T0" fmla="*/ 2147483646 w 22"/>
              <a:gd name="T1" fmla="*/ 2147483646 h 16"/>
              <a:gd name="T2" fmla="*/ 2147483646 w 22"/>
              <a:gd name="T3" fmla="*/ 2147483646 h 16"/>
              <a:gd name="T4" fmla="*/ 2147483646 w 22"/>
              <a:gd name="T5" fmla="*/ 2147483646 h 16"/>
              <a:gd name="T6" fmla="*/ 2147483646 w 22"/>
              <a:gd name="T7" fmla="*/ 2147483646 h 16"/>
              <a:gd name="T8" fmla="*/ 2147483646 w 22"/>
              <a:gd name="T9" fmla="*/ 2147483646 h 16"/>
              <a:gd name="T10" fmla="*/ 2147483646 w 22"/>
              <a:gd name="T11" fmla="*/ 2147483646 h 16"/>
              <a:gd name="T12" fmla="*/ 2147483646 w 22"/>
              <a:gd name="T13" fmla="*/ 2147483646 h 16"/>
              <a:gd name="T14" fmla="*/ 2147483646 w 22"/>
              <a:gd name="T15" fmla="*/ 0 h 16"/>
              <a:gd name="T16" fmla="*/ 2147483646 w 22"/>
              <a:gd name="T17" fmla="*/ 2147483646 h 16"/>
              <a:gd name="T18" fmla="*/ 2147483646 w 22"/>
              <a:gd name="T19" fmla="*/ 2147483646 h 16"/>
              <a:gd name="T20" fmla="*/ 0 w 22"/>
              <a:gd name="T21" fmla="*/ 2147483646 h 16"/>
              <a:gd name="T22" fmla="*/ 2147483646 w 22"/>
              <a:gd name="T23" fmla="*/ 2147483646 h 16"/>
              <a:gd name="T24" fmla="*/ 2147483646 w 22"/>
              <a:gd name="T25" fmla="*/ 2147483646 h 16"/>
              <a:gd name="T26" fmla="*/ 2147483646 w 22"/>
              <a:gd name="T27" fmla="*/ 2147483646 h 16"/>
              <a:gd name="T28" fmla="*/ 2147483646 w 22"/>
              <a:gd name="T29" fmla="*/ 2147483646 h 16"/>
              <a:gd name="T30" fmla="*/ 2147483646 w 22"/>
              <a:gd name="T31" fmla="*/ 2147483646 h 16"/>
              <a:gd name="T32" fmla="*/ 2147483646 w 22"/>
              <a:gd name="T33" fmla="*/ 2147483646 h 1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2" h="16">
                <a:moveTo>
                  <a:pt x="19" y="16"/>
                </a:moveTo>
                <a:lnTo>
                  <a:pt x="20" y="14"/>
                </a:lnTo>
                <a:lnTo>
                  <a:pt x="22" y="12"/>
                </a:lnTo>
                <a:lnTo>
                  <a:pt x="20" y="9"/>
                </a:lnTo>
                <a:lnTo>
                  <a:pt x="19" y="7"/>
                </a:lnTo>
                <a:lnTo>
                  <a:pt x="14" y="3"/>
                </a:lnTo>
                <a:lnTo>
                  <a:pt x="12" y="1"/>
                </a:lnTo>
                <a:lnTo>
                  <a:pt x="7" y="0"/>
                </a:lnTo>
                <a:lnTo>
                  <a:pt x="5" y="1"/>
                </a:lnTo>
                <a:lnTo>
                  <a:pt x="4" y="3"/>
                </a:lnTo>
                <a:lnTo>
                  <a:pt x="0" y="4"/>
                </a:lnTo>
                <a:lnTo>
                  <a:pt x="4" y="8"/>
                </a:lnTo>
                <a:lnTo>
                  <a:pt x="5" y="11"/>
                </a:lnTo>
                <a:lnTo>
                  <a:pt x="7" y="13"/>
                </a:lnTo>
                <a:lnTo>
                  <a:pt x="11" y="16"/>
                </a:lnTo>
                <a:lnTo>
                  <a:pt x="13" y="16"/>
                </a:lnTo>
                <a:lnTo>
                  <a:pt x="19" y="16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87" name="Freeform 1548"/>
          <p:cNvSpPr>
            <a:spLocks/>
          </p:cNvSpPr>
          <p:nvPr/>
        </p:nvSpPr>
        <p:spPr bwMode="auto">
          <a:xfrm>
            <a:off x="6589713" y="2430463"/>
            <a:ext cx="33337" cy="14287"/>
          </a:xfrm>
          <a:custGeom>
            <a:avLst/>
            <a:gdLst>
              <a:gd name="T0" fmla="*/ 2147483646 w 64"/>
              <a:gd name="T1" fmla="*/ 2147483646 h 26"/>
              <a:gd name="T2" fmla="*/ 2147483646 w 64"/>
              <a:gd name="T3" fmla="*/ 2147483646 h 26"/>
              <a:gd name="T4" fmla="*/ 0 w 64"/>
              <a:gd name="T5" fmla="*/ 2147483646 h 26"/>
              <a:gd name="T6" fmla="*/ 0 w 64"/>
              <a:gd name="T7" fmla="*/ 2147483646 h 26"/>
              <a:gd name="T8" fmla="*/ 2147483646 w 64"/>
              <a:gd name="T9" fmla="*/ 2147483646 h 26"/>
              <a:gd name="T10" fmla="*/ 2147483646 w 64"/>
              <a:gd name="T11" fmla="*/ 2147483646 h 26"/>
              <a:gd name="T12" fmla="*/ 2147483646 w 64"/>
              <a:gd name="T13" fmla="*/ 2147483646 h 26"/>
              <a:gd name="T14" fmla="*/ 2147483646 w 64"/>
              <a:gd name="T15" fmla="*/ 0 h 2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64" h="26">
                <a:moveTo>
                  <a:pt x="15" y="26"/>
                </a:moveTo>
                <a:lnTo>
                  <a:pt x="8" y="25"/>
                </a:lnTo>
                <a:lnTo>
                  <a:pt x="0" y="26"/>
                </a:lnTo>
                <a:lnTo>
                  <a:pt x="0" y="23"/>
                </a:lnTo>
                <a:lnTo>
                  <a:pt x="4" y="16"/>
                </a:lnTo>
                <a:lnTo>
                  <a:pt x="9" y="11"/>
                </a:lnTo>
                <a:lnTo>
                  <a:pt x="23" y="7"/>
                </a:lnTo>
                <a:lnTo>
                  <a:pt x="64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88" name="Freeform 1549"/>
          <p:cNvSpPr>
            <a:spLocks/>
          </p:cNvSpPr>
          <p:nvPr/>
        </p:nvSpPr>
        <p:spPr bwMode="auto">
          <a:xfrm>
            <a:off x="6605588" y="2408238"/>
            <a:ext cx="11112" cy="12700"/>
          </a:xfrm>
          <a:custGeom>
            <a:avLst/>
            <a:gdLst>
              <a:gd name="T0" fmla="*/ 2147483646 w 22"/>
              <a:gd name="T1" fmla="*/ 2147483646 h 23"/>
              <a:gd name="T2" fmla="*/ 2147483646 w 22"/>
              <a:gd name="T3" fmla="*/ 2147483646 h 23"/>
              <a:gd name="T4" fmla="*/ 2147483646 w 22"/>
              <a:gd name="T5" fmla="*/ 2147483646 h 23"/>
              <a:gd name="T6" fmla="*/ 2147483646 w 22"/>
              <a:gd name="T7" fmla="*/ 2147483646 h 23"/>
              <a:gd name="T8" fmla="*/ 2147483646 w 22"/>
              <a:gd name="T9" fmla="*/ 2147483646 h 23"/>
              <a:gd name="T10" fmla="*/ 2147483646 w 22"/>
              <a:gd name="T11" fmla="*/ 2147483646 h 23"/>
              <a:gd name="T12" fmla="*/ 2147483646 w 22"/>
              <a:gd name="T13" fmla="*/ 0 h 23"/>
              <a:gd name="T14" fmla="*/ 2147483646 w 22"/>
              <a:gd name="T15" fmla="*/ 0 h 23"/>
              <a:gd name="T16" fmla="*/ 2147483646 w 22"/>
              <a:gd name="T17" fmla="*/ 2147483646 h 23"/>
              <a:gd name="T18" fmla="*/ 0 w 22"/>
              <a:gd name="T19" fmla="*/ 2147483646 h 23"/>
              <a:gd name="T20" fmla="*/ 0 w 22"/>
              <a:gd name="T21" fmla="*/ 2147483646 h 23"/>
              <a:gd name="T22" fmla="*/ 0 w 22"/>
              <a:gd name="T23" fmla="*/ 2147483646 h 23"/>
              <a:gd name="T24" fmla="*/ 2147483646 w 22"/>
              <a:gd name="T25" fmla="*/ 2147483646 h 23"/>
              <a:gd name="T26" fmla="*/ 2147483646 w 22"/>
              <a:gd name="T27" fmla="*/ 2147483646 h 23"/>
              <a:gd name="T28" fmla="*/ 2147483646 w 22"/>
              <a:gd name="T29" fmla="*/ 2147483646 h 23"/>
              <a:gd name="T30" fmla="*/ 2147483646 w 22"/>
              <a:gd name="T31" fmla="*/ 2147483646 h 23"/>
              <a:gd name="T32" fmla="*/ 2147483646 w 22"/>
              <a:gd name="T33" fmla="*/ 2147483646 h 23"/>
              <a:gd name="T34" fmla="*/ 2147483646 w 22"/>
              <a:gd name="T35" fmla="*/ 2147483646 h 23"/>
              <a:gd name="T36" fmla="*/ 2147483646 w 22"/>
              <a:gd name="T37" fmla="*/ 2147483646 h 23"/>
              <a:gd name="T38" fmla="*/ 2147483646 w 22"/>
              <a:gd name="T39" fmla="*/ 2147483646 h 23"/>
              <a:gd name="T40" fmla="*/ 2147483646 w 22"/>
              <a:gd name="T41" fmla="*/ 2147483646 h 23"/>
              <a:gd name="T42" fmla="*/ 2147483646 w 22"/>
              <a:gd name="T43" fmla="*/ 2147483646 h 23"/>
              <a:gd name="T44" fmla="*/ 2147483646 w 22"/>
              <a:gd name="T45" fmla="*/ 2147483646 h 23"/>
              <a:gd name="T46" fmla="*/ 2147483646 w 22"/>
              <a:gd name="T47" fmla="*/ 2147483646 h 23"/>
              <a:gd name="T48" fmla="*/ 2147483646 w 22"/>
              <a:gd name="T49" fmla="*/ 2147483646 h 23"/>
              <a:gd name="T50" fmla="*/ 2147483646 w 22"/>
              <a:gd name="T51" fmla="*/ 2147483646 h 23"/>
              <a:gd name="T52" fmla="*/ 2147483646 w 22"/>
              <a:gd name="T53" fmla="*/ 2147483646 h 23"/>
              <a:gd name="T54" fmla="*/ 2147483646 w 22"/>
              <a:gd name="T55" fmla="*/ 2147483646 h 23"/>
              <a:gd name="T56" fmla="*/ 2147483646 w 22"/>
              <a:gd name="T57" fmla="*/ 2147483646 h 23"/>
              <a:gd name="T58" fmla="*/ 2147483646 w 22"/>
              <a:gd name="T59" fmla="*/ 2147483646 h 23"/>
              <a:gd name="T60" fmla="*/ 2147483646 w 22"/>
              <a:gd name="T61" fmla="*/ 2147483646 h 23"/>
              <a:gd name="T62" fmla="*/ 2147483646 w 22"/>
              <a:gd name="T63" fmla="*/ 2147483646 h 23"/>
              <a:gd name="T64" fmla="*/ 2147483646 w 22"/>
              <a:gd name="T65" fmla="*/ 2147483646 h 23"/>
              <a:gd name="T66" fmla="*/ 2147483646 w 22"/>
              <a:gd name="T67" fmla="*/ 2147483646 h 2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2" h="23">
                <a:moveTo>
                  <a:pt x="20" y="22"/>
                </a:moveTo>
                <a:lnTo>
                  <a:pt x="22" y="17"/>
                </a:lnTo>
                <a:lnTo>
                  <a:pt x="22" y="14"/>
                </a:lnTo>
                <a:lnTo>
                  <a:pt x="21" y="10"/>
                </a:lnTo>
                <a:lnTo>
                  <a:pt x="20" y="5"/>
                </a:lnTo>
                <a:lnTo>
                  <a:pt x="16" y="1"/>
                </a:lnTo>
                <a:lnTo>
                  <a:pt x="11" y="0"/>
                </a:lnTo>
                <a:lnTo>
                  <a:pt x="8" y="0"/>
                </a:lnTo>
                <a:lnTo>
                  <a:pt x="4" y="1"/>
                </a:lnTo>
                <a:lnTo>
                  <a:pt x="0" y="5"/>
                </a:lnTo>
                <a:lnTo>
                  <a:pt x="0" y="10"/>
                </a:lnTo>
                <a:lnTo>
                  <a:pt x="0" y="14"/>
                </a:lnTo>
                <a:lnTo>
                  <a:pt x="5" y="17"/>
                </a:lnTo>
                <a:lnTo>
                  <a:pt x="8" y="22"/>
                </a:lnTo>
                <a:lnTo>
                  <a:pt x="11" y="23"/>
                </a:lnTo>
                <a:lnTo>
                  <a:pt x="16" y="23"/>
                </a:lnTo>
                <a:lnTo>
                  <a:pt x="20" y="22"/>
                </a:lnTo>
                <a:lnTo>
                  <a:pt x="16" y="21"/>
                </a:lnTo>
                <a:lnTo>
                  <a:pt x="17" y="20"/>
                </a:lnTo>
                <a:lnTo>
                  <a:pt x="20" y="16"/>
                </a:lnTo>
                <a:lnTo>
                  <a:pt x="20" y="14"/>
                </a:lnTo>
                <a:lnTo>
                  <a:pt x="17" y="10"/>
                </a:lnTo>
                <a:lnTo>
                  <a:pt x="16" y="8"/>
                </a:lnTo>
                <a:lnTo>
                  <a:pt x="14" y="4"/>
                </a:lnTo>
                <a:lnTo>
                  <a:pt x="11" y="2"/>
                </a:lnTo>
                <a:lnTo>
                  <a:pt x="8" y="2"/>
                </a:lnTo>
                <a:lnTo>
                  <a:pt x="6" y="2"/>
                </a:lnTo>
                <a:lnTo>
                  <a:pt x="5" y="5"/>
                </a:lnTo>
                <a:lnTo>
                  <a:pt x="5" y="10"/>
                </a:lnTo>
                <a:lnTo>
                  <a:pt x="5" y="14"/>
                </a:lnTo>
                <a:lnTo>
                  <a:pt x="8" y="16"/>
                </a:lnTo>
                <a:lnTo>
                  <a:pt x="9" y="20"/>
                </a:lnTo>
                <a:lnTo>
                  <a:pt x="12" y="21"/>
                </a:lnTo>
                <a:lnTo>
                  <a:pt x="16" y="2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89" name="Freeform 1550"/>
          <p:cNvSpPr>
            <a:spLocks/>
          </p:cNvSpPr>
          <p:nvPr/>
        </p:nvSpPr>
        <p:spPr bwMode="auto">
          <a:xfrm>
            <a:off x="6619875" y="2406650"/>
            <a:ext cx="12700" cy="11113"/>
          </a:xfrm>
          <a:custGeom>
            <a:avLst/>
            <a:gdLst>
              <a:gd name="T0" fmla="*/ 2147483646 w 26"/>
              <a:gd name="T1" fmla="*/ 2147483646 h 19"/>
              <a:gd name="T2" fmla="*/ 2147483646 w 26"/>
              <a:gd name="T3" fmla="*/ 2147483646 h 19"/>
              <a:gd name="T4" fmla="*/ 2147483646 w 26"/>
              <a:gd name="T5" fmla="*/ 2147483646 h 19"/>
              <a:gd name="T6" fmla="*/ 2147483646 w 26"/>
              <a:gd name="T7" fmla="*/ 2147483646 h 19"/>
              <a:gd name="T8" fmla="*/ 2147483646 w 26"/>
              <a:gd name="T9" fmla="*/ 2147483646 h 19"/>
              <a:gd name="T10" fmla="*/ 2147483646 w 26"/>
              <a:gd name="T11" fmla="*/ 2147483646 h 19"/>
              <a:gd name="T12" fmla="*/ 2147483646 w 26"/>
              <a:gd name="T13" fmla="*/ 2147483646 h 19"/>
              <a:gd name="T14" fmla="*/ 2147483646 w 26"/>
              <a:gd name="T15" fmla="*/ 2147483646 h 19"/>
              <a:gd name="T16" fmla="*/ 2147483646 w 26"/>
              <a:gd name="T17" fmla="*/ 2147483646 h 19"/>
              <a:gd name="T18" fmla="*/ 2147483646 w 26"/>
              <a:gd name="T19" fmla="*/ 2147483646 h 19"/>
              <a:gd name="T20" fmla="*/ 2147483646 w 26"/>
              <a:gd name="T21" fmla="*/ 2147483646 h 19"/>
              <a:gd name="T22" fmla="*/ 2147483646 w 26"/>
              <a:gd name="T23" fmla="*/ 2147483646 h 19"/>
              <a:gd name="T24" fmla="*/ 2147483646 w 26"/>
              <a:gd name="T25" fmla="*/ 2147483646 h 19"/>
              <a:gd name="T26" fmla="*/ 2147483646 w 26"/>
              <a:gd name="T27" fmla="*/ 0 h 19"/>
              <a:gd name="T28" fmla="*/ 2147483646 w 26"/>
              <a:gd name="T29" fmla="*/ 0 h 19"/>
              <a:gd name="T30" fmla="*/ 2147483646 w 26"/>
              <a:gd name="T31" fmla="*/ 2147483646 h 19"/>
              <a:gd name="T32" fmla="*/ 2147483646 w 26"/>
              <a:gd name="T33" fmla="*/ 2147483646 h 19"/>
              <a:gd name="T34" fmla="*/ 2147483646 w 26"/>
              <a:gd name="T35" fmla="*/ 2147483646 h 19"/>
              <a:gd name="T36" fmla="*/ 2147483646 w 26"/>
              <a:gd name="T37" fmla="*/ 2147483646 h 19"/>
              <a:gd name="T38" fmla="*/ 2147483646 w 26"/>
              <a:gd name="T39" fmla="*/ 2147483646 h 19"/>
              <a:gd name="T40" fmla="*/ 2147483646 w 26"/>
              <a:gd name="T41" fmla="*/ 2147483646 h 19"/>
              <a:gd name="T42" fmla="*/ 2147483646 w 26"/>
              <a:gd name="T43" fmla="*/ 2147483646 h 19"/>
              <a:gd name="T44" fmla="*/ 2147483646 w 26"/>
              <a:gd name="T45" fmla="*/ 2147483646 h 19"/>
              <a:gd name="T46" fmla="*/ 0 w 26"/>
              <a:gd name="T47" fmla="*/ 2147483646 h 19"/>
              <a:gd name="T48" fmla="*/ 2147483646 w 26"/>
              <a:gd name="T49" fmla="*/ 2147483646 h 19"/>
              <a:gd name="T50" fmla="*/ 2147483646 w 26"/>
              <a:gd name="T51" fmla="*/ 2147483646 h 19"/>
              <a:gd name="T52" fmla="*/ 2147483646 w 26"/>
              <a:gd name="T53" fmla="*/ 0 h 1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6" h="19">
                <a:moveTo>
                  <a:pt x="3" y="16"/>
                </a:moveTo>
                <a:lnTo>
                  <a:pt x="6" y="18"/>
                </a:lnTo>
                <a:lnTo>
                  <a:pt x="9" y="19"/>
                </a:lnTo>
                <a:lnTo>
                  <a:pt x="12" y="18"/>
                </a:lnTo>
                <a:lnTo>
                  <a:pt x="14" y="17"/>
                </a:lnTo>
                <a:lnTo>
                  <a:pt x="18" y="18"/>
                </a:lnTo>
                <a:lnTo>
                  <a:pt x="20" y="18"/>
                </a:lnTo>
                <a:lnTo>
                  <a:pt x="24" y="17"/>
                </a:lnTo>
                <a:lnTo>
                  <a:pt x="26" y="14"/>
                </a:lnTo>
                <a:lnTo>
                  <a:pt x="26" y="11"/>
                </a:lnTo>
                <a:lnTo>
                  <a:pt x="26" y="7"/>
                </a:lnTo>
                <a:lnTo>
                  <a:pt x="24" y="3"/>
                </a:lnTo>
                <a:lnTo>
                  <a:pt x="23" y="1"/>
                </a:lnTo>
                <a:lnTo>
                  <a:pt x="18" y="0"/>
                </a:lnTo>
                <a:lnTo>
                  <a:pt x="14" y="0"/>
                </a:lnTo>
                <a:lnTo>
                  <a:pt x="11" y="1"/>
                </a:lnTo>
                <a:lnTo>
                  <a:pt x="9" y="4"/>
                </a:lnTo>
                <a:lnTo>
                  <a:pt x="8" y="8"/>
                </a:lnTo>
                <a:lnTo>
                  <a:pt x="9" y="12"/>
                </a:lnTo>
                <a:lnTo>
                  <a:pt x="11" y="16"/>
                </a:lnTo>
                <a:lnTo>
                  <a:pt x="14" y="17"/>
                </a:lnTo>
                <a:lnTo>
                  <a:pt x="3" y="16"/>
                </a:lnTo>
                <a:lnTo>
                  <a:pt x="1" y="13"/>
                </a:lnTo>
                <a:lnTo>
                  <a:pt x="0" y="8"/>
                </a:lnTo>
                <a:lnTo>
                  <a:pt x="1" y="5"/>
                </a:lnTo>
                <a:lnTo>
                  <a:pt x="3" y="3"/>
                </a:lnTo>
                <a:lnTo>
                  <a:pt x="6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90" name="Freeform 1551"/>
          <p:cNvSpPr>
            <a:spLocks/>
          </p:cNvSpPr>
          <p:nvPr/>
        </p:nvSpPr>
        <p:spPr bwMode="auto">
          <a:xfrm>
            <a:off x="6584950" y="2405063"/>
            <a:ext cx="15875" cy="20637"/>
          </a:xfrm>
          <a:custGeom>
            <a:avLst/>
            <a:gdLst>
              <a:gd name="T0" fmla="*/ 2147483646 w 30"/>
              <a:gd name="T1" fmla="*/ 2147483646 h 39"/>
              <a:gd name="T2" fmla="*/ 2147483646 w 30"/>
              <a:gd name="T3" fmla="*/ 2147483646 h 39"/>
              <a:gd name="T4" fmla="*/ 2147483646 w 30"/>
              <a:gd name="T5" fmla="*/ 0 h 39"/>
              <a:gd name="T6" fmla="*/ 2147483646 w 30"/>
              <a:gd name="T7" fmla="*/ 2147483646 h 39"/>
              <a:gd name="T8" fmla="*/ 2147483646 w 30"/>
              <a:gd name="T9" fmla="*/ 2147483646 h 39"/>
              <a:gd name="T10" fmla="*/ 2147483646 w 30"/>
              <a:gd name="T11" fmla="*/ 2147483646 h 39"/>
              <a:gd name="T12" fmla="*/ 2147483646 w 30"/>
              <a:gd name="T13" fmla="*/ 2147483646 h 39"/>
              <a:gd name="T14" fmla="*/ 2147483646 w 30"/>
              <a:gd name="T15" fmla="*/ 2147483646 h 39"/>
              <a:gd name="T16" fmla="*/ 2147483646 w 30"/>
              <a:gd name="T17" fmla="*/ 2147483646 h 39"/>
              <a:gd name="T18" fmla="*/ 2147483646 w 30"/>
              <a:gd name="T19" fmla="*/ 2147483646 h 39"/>
              <a:gd name="T20" fmla="*/ 2147483646 w 30"/>
              <a:gd name="T21" fmla="*/ 2147483646 h 39"/>
              <a:gd name="T22" fmla="*/ 2147483646 w 30"/>
              <a:gd name="T23" fmla="*/ 2147483646 h 39"/>
              <a:gd name="T24" fmla="*/ 2147483646 w 30"/>
              <a:gd name="T25" fmla="*/ 2147483646 h 39"/>
              <a:gd name="T26" fmla="*/ 2147483646 w 30"/>
              <a:gd name="T27" fmla="*/ 2147483646 h 39"/>
              <a:gd name="T28" fmla="*/ 2147483646 w 30"/>
              <a:gd name="T29" fmla="*/ 2147483646 h 39"/>
              <a:gd name="T30" fmla="*/ 2147483646 w 30"/>
              <a:gd name="T31" fmla="*/ 2147483646 h 39"/>
              <a:gd name="T32" fmla="*/ 2147483646 w 30"/>
              <a:gd name="T33" fmla="*/ 2147483646 h 39"/>
              <a:gd name="T34" fmla="*/ 2147483646 w 30"/>
              <a:gd name="T35" fmla="*/ 2147483646 h 39"/>
              <a:gd name="T36" fmla="*/ 2147483646 w 30"/>
              <a:gd name="T37" fmla="*/ 2147483646 h 39"/>
              <a:gd name="T38" fmla="*/ 2147483646 w 30"/>
              <a:gd name="T39" fmla="*/ 2147483646 h 39"/>
              <a:gd name="T40" fmla="*/ 2147483646 w 30"/>
              <a:gd name="T41" fmla="*/ 2147483646 h 39"/>
              <a:gd name="T42" fmla="*/ 2147483646 w 30"/>
              <a:gd name="T43" fmla="*/ 2147483646 h 39"/>
              <a:gd name="T44" fmla="*/ 2147483646 w 30"/>
              <a:gd name="T45" fmla="*/ 2147483646 h 39"/>
              <a:gd name="T46" fmla="*/ 2147483646 w 30"/>
              <a:gd name="T47" fmla="*/ 2147483646 h 39"/>
              <a:gd name="T48" fmla="*/ 2147483646 w 30"/>
              <a:gd name="T49" fmla="*/ 2147483646 h 39"/>
              <a:gd name="T50" fmla="*/ 2147483646 w 30"/>
              <a:gd name="T51" fmla="*/ 2147483646 h 39"/>
              <a:gd name="T52" fmla="*/ 2147483646 w 30"/>
              <a:gd name="T53" fmla="*/ 2147483646 h 39"/>
              <a:gd name="T54" fmla="*/ 2147483646 w 30"/>
              <a:gd name="T55" fmla="*/ 2147483646 h 39"/>
              <a:gd name="T56" fmla="*/ 2147483646 w 30"/>
              <a:gd name="T57" fmla="*/ 2147483646 h 39"/>
              <a:gd name="T58" fmla="*/ 2147483646 w 30"/>
              <a:gd name="T59" fmla="*/ 2147483646 h 39"/>
              <a:gd name="T60" fmla="*/ 2147483646 w 30"/>
              <a:gd name="T61" fmla="*/ 2147483646 h 39"/>
              <a:gd name="T62" fmla="*/ 2147483646 w 30"/>
              <a:gd name="T63" fmla="*/ 2147483646 h 39"/>
              <a:gd name="T64" fmla="*/ 2147483646 w 30"/>
              <a:gd name="T65" fmla="*/ 2147483646 h 39"/>
              <a:gd name="T66" fmla="*/ 2147483646 w 30"/>
              <a:gd name="T67" fmla="*/ 2147483646 h 39"/>
              <a:gd name="T68" fmla="*/ 2147483646 w 30"/>
              <a:gd name="T69" fmla="*/ 2147483646 h 39"/>
              <a:gd name="T70" fmla="*/ 2147483646 w 30"/>
              <a:gd name="T71" fmla="*/ 2147483646 h 39"/>
              <a:gd name="T72" fmla="*/ 2147483646 w 30"/>
              <a:gd name="T73" fmla="*/ 2147483646 h 39"/>
              <a:gd name="T74" fmla="*/ 2147483646 w 30"/>
              <a:gd name="T75" fmla="*/ 2147483646 h 39"/>
              <a:gd name="T76" fmla="*/ 2147483646 w 30"/>
              <a:gd name="T77" fmla="*/ 2147483646 h 39"/>
              <a:gd name="T78" fmla="*/ 2147483646 w 30"/>
              <a:gd name="T79" fmla="*/ 2147483646 h 39"/>
              <a:gd name="T80" fmla="*/ 2147483646 w 30"/>
              <a:gd name="T81" fmla="*/ 2147483646 h 39"/>
              <a:gd name="T82" fmla="*/ 2147483646 w 30"/>
              <a:gd name="T83" fmla="*/ 2147483646 h 39"/>
              <a:gd name="T84" fmla="*/ 2147483646 w 30"/>
              <a:gd name="T85" fmla="*/ 2147483646 h 39"/>
              <a:gd name="T86" fmla="*/ 0 w 30"/>
              <a:gd name="T87" fmla="*/ 2147483646 h 39"/>
              <a:gd name="T88" fmla="*/ 0 w 30"/>
              <a:gd name="T89" fmla="*/ 2147483646 h 39"/>
              <a:gd name="T90" fmla="*/ 2147483646 w 30"/>
              <a:gd name="T91" fmla="*/ 2147483646 h 39"/>
              <a:gd name="T92" fmla="*/ 2147483646 w 30"/>
              <a:gd name="T93" fmla="*/ 2147483646 h 3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30" h="39">
                <a:moveTo>
                  <a:pt x="30" y="4"/>
                </a:moveTo>
                <a:lnTo>
                  <a:pt x="24" y="2"/>
                </a:lnTo>
                <a:lnTo>
                  <a:pt x="23" y="0"/>
                </a:lnTo>
                <a:lnTo>
                  <a:pt x="19" y="2"/>
                </a:lnTo>
                <a:lnTo>
                  <a:pt x="18" y="3"/>
                </a:lnTo>
                <a:lnTo>
                  <a:pt x="17" y="6"/>
                </a:lnTo>
                <a:lnTo>
                  <a:pt x="17" y="8"/>
                </a:lnTo>
                <a:lnTo>
                  <a:pt x="17" y="11"/>
                </a:lnTo>
                <a:lnTo>
                  <a:pt x="18" y="14"/>
                </a:lnTo>
                <a:lnTo>
                  <a:pt x="13" y="14"/>
                </a:lnTo>
                <a:lnTo>
                  <a:pt x="9" y="16"/>
                </a:lnTo>
                <a:lnTo>
                  <a:pt x="7" y="20"/>
                </a:lnTo>
                <a:lnTo>
                  <a:pt x="7" y="23"/>
                </a:lnTo>
                <a:lnTo>
                  <a:pt x="8" y="28"/>
                </a:lnTo>
                <a:lnTo>
                  <a:pt x="9" y="32"/>
                </a:lnTo>
                <a:lnTo>
                  <a:pt x="13" y="35"/>
                </a:lnTo>
                <a:lnTo>
                  <a:pt x="18" y="39"/>
                </a:lnTo>
                <a:lnTo>
                  <a:pt x="21" y="39"/>
                </a:lnTo>
                <a:lnTo>
                  <a:pt x="25" y="35"/>
                </a:lnTo>
                <a:lnTo>
                  <a:pt x="29" y="30"/>
                </a:lnTo>
                <a:lnTo>
                  <a:pt x="29" y="28"/>
                </a:lnTo>
                <a:lnTo>
                  <a:pt x="29" y="22"/>
                </a:lnTo>
                <a:lnTo>
                  <a:pt x="24" y="19"/>
                </a:lnTo>
                <a:lnTo>
                  <a:pt x="21" y="16"/>
                </a:lnTo>
                <a:lnTo>
                  <a:pt x="18" y="14"/>
                </a:lnTo>
                <a:lnTo>
                  <a:pt x="17" y="16"/>
                </a:lnTo>
                <a:lnTo>
                  <a:pt x="15" y="16"/>
                </a:lnTo>
                <a:lnTo>
                  <a:pt x="11" y="17"/>
                </a:lnTo>
                <a:lnTo>
                  <a:pt x="9" y="20"/>
                </a:lnTo>
                <a:lnTo>
                  <a:pt x="9" y="22"/>
                </a:lnTo>
                <a:lnTo>
                  <a:pt x="11" y="27"/>
                </a:lnTo>
                <a:lnTo>
                  <a:pt x="13" y="30"/>
                </a:lnTo>
                <a:lnTo>
                  <a:pt x="15" y="33"/>
                </a:lnTo>
                <a:lnTo>
                  <a:pt x="18" y="35"/>
                </a:lnTo>
                <a:lnTo>
                  <a:pt x="21" y="35"/>
                </a:lnTo>
                <a:lnTo>
                  <a:pt x="23" y="33"/>
                </a:lnTo>
                <a:lnTo>
                  <a:pt x="24" y="30"/>
                </a:lnTo>
                <a:lnTo>
                  <a:pt x="24" y="28"/>
                </a:lnTo>
                <a:lnTo>
                  <a:pt x="24" y="23"/>
                </a:lnTo>
                <a:lnTo>
                  <a:pt x="23" y="20"/>
                </a:lnTo>
                <a:lnTo>
                  <a:pt x="19" y="17"/>
                </a:lnTo>
                <a:lnTo>
                  <a:pt x="17" y="16"/>
                </a:lnTo>
                <a:lnTo>
                  <a:pt x="7" y="21"/>
                </a:lnTo>
                <a:lnTo>
                  <a:pt x="0" y="26"/>
                </a:lnTo>
                <a:lnTo>
                  <a:pt x="0" y="27"/>
                </a:lnTo>
                <a:lnTo>
                  <a:pt x="3" y="32"/>
                </a:lnTo>
                <a:lnTo>
                  <a:pt x="8" y="3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91" name="Freeform 1552"/>
          <p:cNvSpPr>
            <a:spLocks/>
          </p:cNvSpPr>
          <p:nvPr/>
        </p:nvSpPr>
        <p:spPr bwMode="auto">
          <a:xfrm>
            <a:off x="6589713" y="2444750"/>
            <a:ext cx="7937" cy="1588"/>
          </a:xfrm>
          <a:custGeom>
            <a:avLst/>
            <a:gdLst>
              <a:gd name="T0" fmla="*/ 0 w 16"/>
              <a:gd name="T1" fmla="*/ 0 h 5"/>
              <a:gd name="T2" fmla="*/ 2147483646 w 16"/>
              <a:gd name="T3" fmla="*/ 0 h 5"/>
              <a:gd name="T4" fmla="*/ 0 w 16"/>
              <a:gd name="T5" fmla="*/ 0 h 5"/>
              <a:gd name="T6" fmla="*/ 0 w 16"/>
              <a:gd name="T7" fmla="*/ 2147483646 h 5"/>
              <a:gd name="T8" fmla="*/ 2147483646 w 16"/>
              <a:gd name="T9" fmla="*/ 2147483646 h 5"/>
              <a:gd name="T10" fmla="*/ 2147483646 w 16"/>
              <a:gd name="T11" fmla="*/ 0 h 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" h="5">
                <a:moveTo>
                  <a:pt x="0" y="0"/>
                </a:moveTo>
                <a:lnTo>
                  <a:pt x="1" y="0"/>
                </a:lnTo>
                <a:lnTo>
                  <a:pt x="0" y="0"/>
                </a:lnTo>
                <a:lnTo>
                  <a:pt x="0" y="5"/>
                </a:lnTo>
                <a:lnTo>
                  <a:pt x="16" y="5"/>
                </a:lnTo>
                <a:lnTo>
                  <a:pt x="16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92" name="Freeform 1553"/>
          <p:cNvSpPr>
            <a:spLocks/>
          </p:cNvSpPr>
          <p:nvPr/>
        </p:nvSpPr>
        <p:spPr bwMode="auto">
          <a:xfrm>
            <a:off x="6562725" y="2432050"/>
            <a:ext cx="11113" cy="11113"/>
          </a:xfrm>
          <a:custGeom>
            <a:avLst/>
            <a:gdLst>
              <a:gd name="T0" fmla="*/ 2147483646 w 20"/>
              <a:gd name="T1" fmla="*/ 2147483646 h 21"/>
              <a:gd name="T2" fmla="*/ 2147483646 w 20"/>
              <a:gd name="T3" fmla="*/ 2147483646 h 21"/>
              <a:gd name="T4" fmla="*/ 2147483646 w 20"/>
              <a:gd name="T5" fmla="*/ 2147483646 h 21"/>
              <a:gd name="T6" fmla="*/ 2147483646 w 20"/>
              <a:gd name="T7" fmla="*/ 2147483646 h 21"/>
              <a:gd name="T8" fmla="*/ 2147483646 w 20"/>
              <a:gd name="T9" fmla="*/ 2147483646 h 21"/>
              <a:gd name="T10" fmla="*/ 2147483646 w 20"/>
              <a:gd name="T11" fmla="*/ 2147483646 h 21"/>
              <a:gd name="T12" fmla="*/ 2147483646 w 20"/>
              <a:gd name="T13" fmla="*/ 2147483646 h 21"/>
              <a:gd name="T14" fmla="*/ 2147483646 w 20"/>
              <a:gd name="T15" fmla="*/ 2147483646 h 21"/>
              <a:gd name="T16" fmla="*/ 2147483646 w 20"/>
              <a:gd name="T17" fmla="*/ 2147483646 h 21"/>
              <a:gd name="T18" fmla="*/ 2147483646 w 20"/>
              <a:gd name="T19" fmla="*/ 0 h 21"/>
              <a:gd name="T20" fmla="*/ 2147483646 w 20"/>
              <a:gd name="T21" fmla="*/ 0 h 21"/>
              <a:gd name="T22" fmla="*/ 2147483646 w 20"/>
              <a:gd name="T23" fmla="*/ 0 h 21"/>
              <a:gd name="T24" fmla="*/ 2147483646 w 20"/>
              <a:gd name="T25" fmla="*/ 2147483646 h 21"/>
              <a:gd name="T26" fmla="*/ 2147483646 w 20"/>
              <a:gd name="T27" fmla="*/ 2147483646 h 21"/>
              <a:gd name="T28" fmla="*/ 2147483646 w 20"/>
              <a:gd name="T29" fmla="*/ 2147483646 h 21"/>
              <a:gd name="T30" fmla="*/ 2147483646 w 20"/>
              <a:gd name="T31" fmla="*/ 2147483646 h 21"/>
              <a:gd name="T32" fmla="*/ 0 w 20"/>
              <a:gd name="T33" fmla="*/ 2147483646 h 21"/>
              <a:gd name="T34" fmla="*/ 2147483646 w 20"/>
              <a:gd name="T35" fmla="*/ 2147483646 h 21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0" h="21">
                <a:moveTo>
                  <a:pt x="20" y="21"/>
                </a:moveTo>
                <a:lnTo>
                  <a:pt x="16" y="21"/>
                </a:lnTo>
                <a:lnTo>
                  <a:pt x="10" y="19"/>
                </a:lnTo>
                <a:lnTo>
                  <a:pt x="4" y="15"/>
                </a:lnTo>
                <a:lnTo>
                  <a:pt x="5" y="15"/>
                </a:lnTo>
                <a:lnTo>
                  <a:pt x="10" y="15"/>
                </a:lnTo>
                <a:lnTo>
                  <a:pt x="12" y="14"/>
                </a:lnTo>
                <a:lnTo>
                  <a:pt x="16" y="11"/>
                </a:lnTo>
                <a:lnTo>
                  <a:pt x="19" y="7"/>
                </a:lnTo>
                <a:lnTo>
                  <a:pt x="20" y="0"/>
                </a:lnTo>
                <a:lnTo>
                  <a:pt x="18" y="0"/>
                </a:lnTo>
                <a:lnTo>
                  <a:pt x="13" y="0"/>
                </a:lnTo>
                <a:lnTo>
                  <a:pt x="11" y="1"/>
                </a:lnTo>
                <a:lnTo>
                  <a:pt x="7" y="3"/>
                </a:lnTo>
                <a:lnTo>
                  <a:pt x="5" y="6"/>
                </a:lnTo>
                <a:lnTo>
                  <a:pt x="4" y="10"/>
                </a:lnTo>
                <a:lnTo>
                  <a:pt x="0" y="12"/>
                </a:lnTo>
                <a:lnTo>
                  <a:pt x="4" y="1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93" name="Freeform 1554"/>
          <p:cNvSpPr>
            <a:spLocks/>
          </p:cNvSpPr>
          <p:nvPr/>
        </p:nvSpPr>
        <p:spPr bwMode="auto">
          <a:xfrm>
            <a:off x="6623050" y="2427288"/>
            <a:ext cx="41275" cy="42862"/>
          </a:xfrm>
          <a:custGeom>
            <a:avLst/>
            <a:gdLst>
              <a:gd name="T0" fmla="*/ 0 w 80"/>
              <a:gd name="T1" fmla="*/ 2147483646 h 81"/>
              <a:gd name="T2" fmla="*/ 2147483646 w 80"/>
              <a:gd name="T3" fmla="*/ 2147483646 h 81"/>
              <a:gd name="T4" fmla="*/ 2147483646 w 80"/>
              <a:gd name="T5" fmla="*/ 2147483646 h 81"/>
              <a:gd name="T6" fmla="*/ 2147483646 w 80"/>
              <a:gd name="T7" fmla="*/ 2147483646 h 81"/>
              <a:gd name="T8" fmla="*/ 2147483646 w 80"/>
              <a:gd name="T9" fmla="*/ 2147483646 h 81"/>
              <a:gd name="T10" fmla="*/ 2147483646 w 80"/>
              <a:gd name="T11" fmla="*/ 2147483646 h 81"/>
              <a:gd name="T12" fmla="*/ 2147483646 w 80"/>
              <a:gd name="T13" fmla="*/ 2147483646 h 81"/>
              <a:gd name="T14" fmla="*/ 2147483646 w 80"/>
              <a:gd name="T15" fmla="*/ 2147483646 h 81"/>
              <a:gd name="T16" fmla="*/ 2147483646 w 80"/>
              <a:gd name="T17" fmla="*/ 2147483646 h 81"/>
              <a:gd name="T18" fmla="*/ 2147483646 w 80"/>
              <a:gd name="T19" fmla="*/ 2147483646 h 81"/>
              <a:gd name="T20" fmla="*/ 2147483646 w 80"/>
              <a:gd name="T21" fmla="*/ 2147483646 h 81"/>
              <a:gd name="T22" fmla="*/ 2147483646 w 80"/>
              <a:gd name="T23" fmla="*/ 2147483646 h 81"/>
              <a:gd name="T24" fmla="*/ 2147483646 w 80"/>
              <a:gd name="T25" fmla="*/ 2147483646 h 81"/>
              <a:gd name="T26" fmla="*/ 2147483646 w 80"/>
              <a:gd name="T27" fmla="*/ 2147483646 h 81"/>
              <a:gd name="T28" fmla="*/ 2147483646 w 80"/>
              <a:gd name="T29" fmla="*/ 2147483646 h 81"/>
              <a:gd name="T30" fmla="*/ 2147483646 w 80"/>
              <a:gd name="T31" fmla="*/ 2147483646 h 81"/>
              <a:gd name="T32" fmla="*/ 2147483646 w 80"/>
              <a:gd name="T33" fmla="*/ 0 h 81"/>
              <a:gd name="T34" fmla="*/ 2147483646 w 80"/>
              <a:gd name="T35" fmla="*/ 0 h 81"/>
              <a:gd name="T36" fmla="*/ 2147483646 w 80"/>
              <a:gd name="T37" fmla="*/ 2147483646 h 81"/>
              <a:gd name="T38" fmla="*/ 2147483646 w 80"/>
              <a:gd name="T39" fmla="*/ 2147483646 h 81"/>
              <a:gd name="T40" fmla="*/ 2147483646 w 80"/>
              <a:gd name="T41" fmla="*/ 2147483646 h 8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80" h="81">
                <a:moveTo>
                  <a:pt x="0" y="15"/>
                </a:moveTo>
                <a:lnTo>
                  <a:pt x="5" y="19"/>
                </a:lnTo>
                <a:lnTo>
                  <a:pt x="17" y="23"/>
                </a:lnTo>
                <a:lnTo>
                  <a:pt x="14" y="26"/>
                </a:lnTo>
                <a:lnTo>
                  <a:pt x="17" y="49"/>
                </a:lnTo>
                <a:lnTo>
                  <a:pt x="26" y="69"/>
                </a:lnTo>
                <a:lnTo>
                  <a:pt x="32" y="75"/>
                </a:lnTo>
                <a:lnTo>
                  <a:pt x="42" y="80"/>
                </a:lnTo>
                <a:lnTo>
                  <a:pt x="54" y="81"/>
                </a:lnTo>
                <a:lnTo>
                  <a:pt x="62" y="78"/>
                </a:lnTo>
                <a:lnTo>
                  <a:pt x="72" y="73"/>
                </a:lnTo>
                <a:lnTo>
                  <a:pt x="80" y="58"/>
                </a:lnTo>
                <a:lnTo>
                  <a:pt x="80" y="44"/>
                </a:lnTo>
                <a:lnTo>
                  <a:pt x="80" y="41"/>
                </a:lnTo>
                <a:lnTo>
                  <a:pt x="80" y="15"/>
                </a:lnTo>
                <a:lnTo>
                  <a:pt x="71" y="5"/>
                </a:lnTo>
                <a:lnTo>
                  <a:pt x="57" y="0"/>
                </a:lnTo>
                <a:lnTo>
                  <a:pt x="42" y="0"/>
                </a:lnTo>
                <a:lnTo>
                  <a:pt x="29" y="5"/>
                </a:lnTo>
                <a:lnTo>
                  <a:pt x="19" y="15"/>
                </a:lnTo>
                <a:lnTo>
                  <a:pt x="14" y="2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94" name="Freeform 1555"/>
          <p:cNvSpPr>
            <a:spLocks/>
          </p:cNvSpPr>
          <p:nvPr/>
        </p:nvSpPr>
        <p:spPr bwMode="auto">
          <a:xfrm>
            <a:off x="6621463" y="2430463"/>
            <a:ext cx="12700" cy="4762"/>
          </a:xfrm>
          <a:custGeom>
            <a:avLst/>
            <a:gdLst>
              <a:gd name="T0" fmla="*/ 2147483646 w 23"/>
              <a:gd name="T1" fmla="*/ 2147483646 h 10"/>
              <a:gd name="T2" fmla="*/ 2147483646 w 23"/>
              <a:gd name="T3" fmla="*/ 0 h 10"/>
              <a:gd name="T4" fmla="*/ 2147483646 w 23"/>
              <a:gd name="T5" fmla="*/ 0 h 10"/>
              <a:gd name="T6" fmla="*/ 0 w 23"/>
              <a:gd name="T7" fmla="*/ 2147483646 h 10"/>
              <a:gd name="T8" fmla="*/ 2147483646 w 23"/>
              <a:gd name="T9" fmla="*/ 2147483646 h 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" h="10">
                <a:moveTo>
                  <a:pt x="23" y="6"/>
                </a:moveTo>
                <a:lnTo>
                  <a:pt x="10" y="0"/>
                </a:lnTo>
                <a:lnTo>
                  <a:pt x="4" y="0"/>
                </a:lnTo>
                <a:lnTo>
                  <a:pt x="0" y="5"/>
                </a:lnTo>
                <a:lnTo>
                  <a:pt x="2" y="1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95" name="Freeform 1556"/>
          <p:cNvSpPr>
            <a:spLocks/>
          </p:cNvSpPr>
          <p:nvPr/>
        </p:nvSpPr>
        <p:spPr bwMode="auto">
          <a:xfrm>
            <a:off x="6616700" y="2454275"/>
            <a:ext cx="4763" cy="14288"/>
          </a:xfrm>
          <a:custGeom>
            <a:avLst/>
            <a:gdLst>
              <a:gd name="T0" fmla="*/ 2147483646 w 7"/>
              <a:gd name="T1" fmla="*/ 2147483646 h 27"/>
              <a:gd name="T2" fmla="*/ 2147483646 w 7"/>
              <a:gd name="T3" fmla="*/ 2147483646 h 27"/>
              <a:gd name="T4" fmla="*/ 0 w 7"/>
              <a:gd name="T5" fmla="*/ 0 h 27"/>
              <a:gd name="T6" fmla="*/ 2147483646 w 7"/>
              <a:gd name="T7" fmla="*/ 2147483646 h 27"/>
              <a:gd name="T8" fmla="*/ 2147483646 w 7"/>
              <a:gd name="T9" fmla="*/ 2147483646 h 27"/>
              <a:gd name="T10" fmla="*/ 2147483646 w 7"/>
              <a:gd name="T11" fmla="*/ 2147483646 h 27"/>
              <a:gd name="T12" fmla="*/ 2147483646 w 7"/>
              <a:gd name="T13" fmla="*/ 2147483646 h 27"/>
              <a:gd name="T14" fmla="*/ 2147483646 w 7"/>
              <a:gd name="T15" fmla="*/ 2147483646 h 27"/>
              <a:gd name="T16" fmla="*/ 2147483646 w 7"/>
              <a:gd name="T17" fmla="*/ 2147483646 h 27"/>
              <a:gd name="T18" fmla="*/ 0 w 7"/>
              <a:gd name="T19" fmla="*/ 2147483646 h 27"/>
              <a:gd name="T20" fmla="*/ 2147483646 w 7"/>
              <a:gd name="T21" fmla="*/ 2147483646 h 27"/>
              <a:gd name="T22" fmla="*/ 2147483646 w 7"/>
              <a:gd name="T23" fmla="*/ 2147483646 h 27"/>
              <a:gd name="T24" fmla="*/ 2147483646 w 7"/>
              <a:gd name="T25" fmla="*/ 2147483646 h 27"/>
              <a:gd name="T26" fmla="*/ 2147483646 w 7"/>
              <a:gd name="T27" fmla="*/ 2147483646 h 27"/>
              <a:gd name="T28" fmla="*/ 2147483646 w 7"/>
              <a:gd name="T29" fmla="*/ 2147483646 h 27"/>
              <a:gd name="T30" fmla="*/ 2147483646 w 7"/>
              <a:gd name="T31" fmla="*/ 2147483646 h 27"/>
              <a:gd name="T32" fmla="*/ 0 w 7"/>
              <a:gd name="T33" fmla="*/ 2147483646 h 27"/>
              <a:gd name="T34" fmla="*/ 2147483646 w 7"/>
              <a:gd name="T35" fmla="*/ 2147483646 h 27"/>
              <a:gd name="T36" fmla="*/ 2147483646 w 7"/>
              <a:gd name="T37" fmla="*/ 2147483646 h 27"/>
              <a:gd name="T38" fmla="*/ 2147483646 w 7"/>
              <a:gd name="T39" fmla="*/ 2147483646 h 27"/>
              <a:gd name="T40" fmla="*/ 2147483646 w 7"/>
              <a:gd name="T41" fmla="*/ 2147483646 h 2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7" h="27">
                <a:moveTo>
                  <a:pt x="7" y="2"/>
                </a:moveTo>
                <a:lnTo>
                  <a:pt x="5" y="2"/>
                </a:lnTo>
                <a:lnTo>
                  <a:pt x="0" y="0"/>
                </a:lnTo>
                <a:lnTo>
                  <a:pt x="4" y="4"/>
                </a:lnTo>
                <a:lnTo>
                  <a:pt x="5" y="4"/>
                </a:lnTo>
                <a:lnTo>
                  <a:pt x="7" y="4"/>
                </a:lnTo>
                <a:lnTo>
                  <a:pt x="7" y="2"/>
                </a:lnTo>
                <a:lnTo>
                  <a:pt x="7" y="12"/>
                </a:lnTo>
                <a:lnTo>
                  <a:pt x="5" y="12"/>
                </a:lnTo>
                <a:lnTo>
                  <a:pt x="0" y="11"/>
                </a:lnTo>
                <a:lnTo>
                  <a:pt x="4" y="16"/>
                </a:lnTo>
                <a:lnTo>
                  <a:pt x="5" y="14"/>
                </a:lnTo>
                <a:lnTo>
                  <a:pt x="7" y="14"/>
                </a:lnTo>
                <a:lnTo>
                  <a:pt x="7" y="12"/>
                </a:lnTo>
                <a:lnTo>
                  <a:pt x="7" y="24"/>
                </a:lnTo>
                <a:lnTo>
                  <a:pt x="5" y="24"/>
                </a:lnTo>
                <a:lnTo>
                  <a:pt x="0" y="23"/>
                </a:lnTo>
                <a:lnTo>
                  <a:pt x="4" y="27"/>
                </a:lnTo>
                <a:lnTo>
                  <a:pt x="5" y="26"/>
                </a:lnTo>
                <a:lnTo>
                  <a:pt x="7" y="26"/>
                </a:lnTo>
                <a:lnTo>
                  <a:pt x="7" y="2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96" name="Freeform 1557"/>
          <p:cNvSpPr>
            <a:spLocks/>
          </p:cNvSpPr>
          <p:nvPr/>
        </p:nvSpPr>
        <p:spPr bwMode="auto">
          <a:xfrm>
            <a:off x="6618288" y="2478088"/>
            <a:ext cx="6350" cy="1587"/>
          </a:xfrm>
          <a:custGeom>
            <a:avLst/>
            <a:gdLst>
              <a:gd name="T0" fmla="*/ 0 w 14"/>
              <a:gd name="T1" fmla="*/ 0 h 2"/>
              <a:gd name="T2" fmla="*/ 2147483646 w 14"/>
              <a:gd name="T3" fmla="*/ 2147483646 h 2"/>
              <a:gd name="T4" fmla="*/ 2147483646 w 14"/>
              <a:gd name="T5" fmla="*/ 2147483646 h 2"/>
              <a:gd name="T6" fmla="*/ 2147483646 w 14"/>
              <a:gd name="T7" fmla="*/ 2147483646 h 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" h="2">
                <a:moveTo>
                  <a:pt x="0" y="0"/>
                </a:moveTo>
                <a:lnTo>
                  <a:pt x="12" y="1"/>
                </a:lnTo>
                <a:lnTo>
                  <a:pt x="14" y="1"/>
                </a:lnTo>
                <a:lnTo>
                  <a:pt x="14" y="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97" name="Line 1558"/>
          <p:cNvSpPr>
            <a:spLocks noChangeShapeType="1"/>
          </p:cNvSpPr>
          <p:nvPr/>
        </p:nvSpPr>
        <p:spPr bwMode="auto">
          <a:xfrm flipV="1">
            <a:off x="6600825" y="2408238"/>
            <a:ext cx="1588" cy="31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98" name="Freeform 1559"/>
          <p:cNvSpPr>
            <a:spLocks/>
          </p:cNvSpPr>
          <p:nvPr/>
        </p:nvSpPr>
        <p:spPr bwMode="auto">
          <a:xfrm>
            <a:off x="8456613" y="2614613"/>
            <a:ext cx="227012" cy="131762"/>
          </a:xfrm>
          <a:custGeom>
            <a:avLst/>
            <a:gdLst>
              <a:gd name="T0" fmla="*/ 0 w 430"/>
              <a:gd name="T1" fmla="*/ 0 h 248"/>
              <a:gd name="T2" fmla="*/ 2147483646 w 430"/>
              <a:gd name="T3" fmla="*/ 2147483646 h 248"/>
              <a:gd name="T4" fmla="*/ 2147483646 w 430"/>
              <a:gd name="T5" fmla="*/ 2147483646 h 248"/>
              <a:gd name="T6" fmla="*/ 2147483646 w 430"/>
              <a:gd name="T7" fmla="*/ 2147483646 h 248"/>
              <a:gd name="T8" fmla="*/ 2147483646 w 430"/>
              <a:gd name="T9" fmla="*/ 2147483646 h 248"/>
              <a:gd name="T10" fmla="*/ 2147483646 w 430"/>
              <a:gd name="T11" fmla="*/ 2147483646 h 248"/>
              <a:gd name="T12" fmla="*/ 2147483646 w 430"/>
              <a:gd name="T13" fmla="*/ 2147483646 h 248"/>
              <a:gd name="T14" fmla="*/ 2147483646 w 430"/>
              <a:gd name="T15" fmla="*/ 2147483646 h 248"/>
              <a:gd name="T16" fmla="*/ 2147483646 w 430"/>
              <a:gd name="T17" fmla="*/ 2147483646 h 248"/>
              <a:gd name="T18" fmla="*/ 2147483646 w 430"/>
              <a:gd name="T19" fmla="*/ 2147483646 h 248"/>
              <a:gd name="T20" fmla="*/ 2147483646 w 430"/>
              <a:gd name="T21" fmla="*/ 2147483646 h 248"/>
              <a:gd name="T22" fmla="*/ 2147483646 w 430"/>
              <a:gd name="T23" fmla="*/ 2147483646 h 248"/>
              <a:gd name="T24" fmla="*/ 2147483646 w 430"/>
              <a:gd name="T25" fmla="*/ 2147483646 h 248"/>
              <a:gd name="T26" fmla="*/ 2147483646 w 430"/>
              <a:gd name="T27" fmla="*/ 2147483646 h 248"/>
              <a:gd name="T28" fmla="*/ 2147483646 w 430"/>
              <a:gd name="T29" fmla="*/ 2147483646 h 248"/>
              <a:gd name="T30" fmla="*/ 2147483646 w 430"/>
              <a:gd name="T31" fmla="*/ 2147483646 h 248"/>
              <a:gd name="T32" fmla="*/ 2147483646 w 430"/>
              <a:gd name="T33" fmla="*/ 2147483646 h 248"/>
              <a:gd name="T34" fmla="*/ 2147483646 w 430"/>
              <a:gd name="T35" fmla="*/ 2147483646 h 248"/>
              <a:gd name="T36" fmla="*/ 2147483646 w 430"/>
              <a:gd name="T37" fmla="*/ 2147483646 h 248"/>
              <a:gd name="T38" fmla="*/ 2147483646 w 430"/>
              <a:gd name="T39" fmla="*/ 2147483646 h 248"/>
              <a:gd name="T40" fmla="*/ 2147483646 w 430"/>
              <a:gd name="T41" fmla="*/ 2147483646 h 248"/>
              <a:gd name="T42" fmla="*/ 2147483646 w 430"/>
              <a:gd name="T43" fmla="*/ 2147483646 h 248"/>
              <a:gd name="T44" fmla="*/ 2147483646 w 430"/>
              <a:gd name="T45" fmla="*/ 2147483646 h 248"/>
              <a:gd name="T46" fmla="*/ 2147483646 w 430"/>
              <a:gd name="T47" fmla="*/ 2147483646 h 248"/>
              <a:gd name="T48" fmla="*/ 2147483646 w 430"/>
              <a:gd name="T49" fmla="*/ 2147483646 h 248"/>
              <a:gd name="T50" fmla="*/ 2147483646 w 430"/>
              <a:gd name="T51" fmla="*/ 2147483646 h 24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430" h="248">
                <a:moveTo>
                  <a:pt x="0" y="0"/>
                </a:moveTo>
                <a:lnTo>
                  <a:pt x="26" y="12"/>
                </a:lnTo>
                <a:lnTo>
                  <a:pt x="26" y="203"/>
                </a:lnTo>
                <a:lnTo>
                  <a:pt x="20" y="207"/>
                </a:lnTo>
                <a:lnTo>
                  <a:pt x="20" y="212"/>
                </a:lnTo>
                <a:lnTo>
                  <a:pt x="324" y="248"/>
                </a:lnTo>
                <a:lnTo>
                  <a:pt x="403" y="233"/>
                </a:lnTo>
                <a:lnTo>
                  <a:pt x="407" y="227"/>
                </a:lnTo>
                <a:lnTo>
                  <a:pt x="408" y="231"/>
                </a:lnTo>
                <a:lnTo>
                  <a:pt x="413" y="230"/>
                </a:lnTo>
                <a:lnTo>
                  <a:pt x="413" y="220"/>
                </a:lnTo>
                <a:lnTo>
                  <a:pt x="408" y="217"/>
                </a:lnTo>
                <a:lnTo>
                  <a:pt x="408" y="96"/>
                </a:lnTo>
                <a:lnTo>
                  <a:pt x="430" y="91"/>
                </a:lnTo>
                <a:lnTo>
                  <a:pt x="430" y="67"/>
                </a:lnTo>
                <a:lnTo>
                  <a:pt x="417" y="64"/>
                </a:lnTo>
                <a:lnTo>
                  <a:pt x="408" y="30"/>
                </a:lnTo>
                <a:lnTo>
                  <a:pt x="331" y="39"/>
                </a:lnTo>
                <a:lnTo>
                  <a:pt x="331" y="240"/>
                </a:lnTo>
                <a:lnTo>
                  <a:pt x="327" y="241"/>
                </a:lnTo>
                <a:lnTo>
                  <a:pt x="300" y="239"/>
                </a:lnTo>
                <a:lnTo>
                  <a:pt x="300" y="38"/>
                </a:lnTo>
                <a:lnTo>
                  <a:pt x="331" y="39"/>
                </a:lnTo>
                <a:lnTo>
                  <a:pt x="315" y="38"/>
                </a:lnTo>
                <a:lnTo>
                  <a:pt x="315" y="22"/>
                </a:lnTo>
                <a:lnTo>
                  <a:pt x="336" y="1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99" name="Freeform 1560"/>
          <p:cNvSpPr>
            <a:spLocks/>
          </p:cNvSpPr>
          <p:nvPr/>
        </p:nvSpPr>
        <p:spPr bwMode="auto">
          <a:xfrm>
            <a:off x="8575675" y="2609850"/>
            <a:ext cx="58738" cy="11113"/>
          </a:xfrm>
          <a:custGeom>
            <a:avLst/>
            <a:gdLst>
              <a:gd name="T0" fmla="*/ 2147483646 w 112"/>
              <a:gd name="T1" fmla="*/ 2147483646 h 20"/>
              <a:gd name="T2" fmla="*/ 2147483646 w 112"/>
              <a:gd name="T3" fmla="*/ 2147483646 h 20"/>
              <a:gd name="T4" fmla="*/ 2147483646 w 112"/>
              <a:gd name="T5" fmla="*/ 2147483646 h 20"/>
              <a:gd name="T6" fmla="*/ 2147483646 w 112"/>
              <a:gd name="T7" fmla="*/ 2147483646 h 20"/>
              <a:gd name="T8" fmla="*/ 0 w 112"/>
              <a:gd name="T9" fmla="*/ 2147483646 h 20"/>
              <a:gd name="T10" fmla="*/ 0 w 112"/>
              <a:gd name="T11" fmla="*/ 0 h 20"/>
              <a:gd name="T12" fmla="*/ 2147483646 w 112"/>
              <a:gd name="T13" fmla="*/ 0 h 20"/>
              <a:gd name="T14" fmla="*/ 2147483646 w 112"/>
              <a:gd name="T15" fmla="*/ 2147483646 h 20"/>
              <a:gd name="T16" fmla="*/ 2147483646 w 112"/>
              <a:gd name="T17" fmla="*/ 2147483646 h 20"/>
              <a:gd name="T18" fmla="*/ 2147483646 w 112"/>
              <a:gd name="T19" fmla="*/ 2147483646 h 2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12" h="20">
                <a:moveTo>
                  <a:pt x="112" y="12"/>
                </a:moveTo>
                <a:lnTo>
                  <a:pt x="74" y="12"/>
                </a:lnTo>
                <a:lnTo>
                  <a:pt x="66" y="15"/>
                </a:lnTo>
                <a:lnTo>
                  <a:pt x="2" y="15"/>
                </a:lnTo>
                <a:lnTo>
                  <a:pt x="0" y="18"/>
                </a:lnTo>
                <a:lnTo>
                  <a:pt x="0" y="0"/>
                </a:lnTo>
                <a:lnTo>
                  <a:pt x="15" y="0"/>
                </a:lnTo>
                <a:lnTo>
                  <a:pt x="15" y="20"/>
                </a:lnTo>
                <a:lnTo>
                  <a:pt x="29" y="20"/>
                </a:lnTo>
                <a:lnTo>
                  <a:pt x="29" y="1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00" name="Freeform 1561"/>
          <p:cNvSpPr>
            <a:spLocks/>
          </p:cNvSpPr>
          <p:nvPr/>
        </p:nvSpPr>
        <p:spPr bwMode="auto">
          <a:xfrm>
            <a:off x="8583613" y="2584450"/>
            <a:ext cx="87312" cy="31750"/>
          </a:xfrm>
          <a:custGeom>
            <a:avLst/>
            <a:gdLst>
              <a:gd name="T0" fmla="*/ 0 w 166"/>
              <a:gd name="T1" fmla="*/ 2147483646 h 61"/>
              <a:gd name="T2" fmla="*/ 2147483646 w 166"/>
              <a:gd name="T3" fmla="*/ 2147483646 h 61"/>
              <a:gd name="T4" fmla="*/ 2147483646 w 166"/>
              <a:gd name="T5" fmla="*/ 2147483646 h 61"/>
              <a:gd name="T6" fmla="*/ 2147483646 w 166"/>
              <a:gd name="T7" fmla="*/ 2147483646 h 61"/>
              <a:gd name="T8" fmla="*/ 2147483646 w 166"/>
              <a:gd name="T9" fmla="*/ 2147483646 h 61"/>
              <a:gd name="T10" fmla="*/ 2147483646 w 166"/>
              <a:gd name="T11" fmla="*/ 2147483646 h 61"/>
              <a:gd name="T12" fmla="*/ 2147483646 w 166"/>
              <a:gd name="T13" fmla="*/ 2147483646 h 61"/>
              <a:gd name="T14" fmla="*/ 2147483646 w 166"/>
              <a:gd name="T15" fmla="*/ 0 h 61"/>
              <a:gd name="T16" fmla="*/ 2147483646 w 166"/>
              <a:gd name="T17" fmla="*/ 0 h 61"/>
              <a:gd name="T18" fmla="*/ 2147483646 w 166"/>
              <a:gd name="T19" fmla="*/ 2147483646 h 61"/>
              <a:gd name="T20" fmla="*/ 2147483646 w 166"/>
              <a:gd name="T21" fmla="*/ 2147483646 h 61"/>
              <a:gd name="T22" fmla="*/ 2147483646 w 166"/>
              <a:gd name="T23" fmla="*/ 2147483646 h 61"/>
              <a:gd name="T24" fmla="*/ 2147483646 w 166"/>
              <a:gd name="T25" fmla="*/ 2147483646 h 61"/>
              <a:gd name="T26" fmla="*/ 2147483646 w 166"/>
              <a:gd name="T27" fmla="*/ 2147483646 h 61"/>
              <a:gd name="T28" fmla="*/ 2147483646 w 166"/>
              <a:gd name="T29" fmla="*/ 2147483646 h 61"/>
              <a:gd name="T30" fmla="*/ 2147483646 w 166"/>
              <a:gd name="T31" fmla="*/ 2147483646 h 6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66" h="61">
                <a:moveTo>
                  <a:pt x="0" y="55"/>
                </a:moveTo>
                <a:lnTo>
                  <a:pt x="49" y="54"/>
                </a:lnTo>
                <a:lnTo>
                  <a:pt x="96" y="45"/>
                </a:lnTo>
                <a:lnTo>
                  <a:pt x="95" y="45"/>
                </a:lnTo>
                <a:lnTo>
                  <a:pt x="110" y="45"/>
                </a:lnTo>
                <a:lnTo>
                  <a:pt x="118" y="33"/>
                </a:lnTo>
                <a:lnTo>
                  <a:pt x="125" y="31"/>
                </a:lnTo>
                <a:lnTo>
                  <a:pt x="125" y="0"/>
                </a:lnTo>
                <a:lnTo>
                  <a:pt x="166" y="0"/>
                </a:lnTo>
                <a:lnTo>
                  <a:pt x="161" y="11"/>
                </a:lnTo>
                <a:lnTo>
                  <a:pt x="151" y="17"/>
                </a:lnTo>
                <a:lnTo>
                  <a:pt x="154" y="39"/>
                </a:lnTo>
                <a:lnTo>
                  <a:pt x="148" y="38"/>
                </a:lnTo>
                <a:lnTo>
                  <a:pt x="132" y="45"/>
                </a:lnTo>
                <a:lnTo>
                  <a:pt x="140" y="51"/>
                </a:lnTo>
                <a:lnTo>
                  <a:pt x="97" y="6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01" name="Freeform 1562"/>
          <p:cNvSpPr>
            <a:spLocks/>
          </p:cNvSpPr>
          <p:nvPr/>
        </p:nvSpPr>
        <p:spPr bwMode="auto">
          <a:xfrm>
            <a:off x="8632825" y="2624138"/>
            <a:ext cx="34925" cy="11112"/>
          </a:xfrm>
          <a:custGeom>
            <a:avLst/>
            <a:gdLst>
              <a:gd name="T0" fmla="*/ 0 w 68"/>
              <a:gd name="T1" fmla="*/ 2147483646 h 20"/>
              <a:gd name="T2" fmla="*/ 2147483646 w 68"/>
              <a:gd name="T3" fmla="*/ 2147483646 h 20"/>
              <a:gd name="T4" fmla="*/ 2147483646 w 68"/>
              <a:gd name="T5" fmla="*/ 2147483646 h 20"/>
              <a:gd name="T6" fmla="*/ 2147483646 w 68"/>
              <a:gd name="T7" fmla="*/ 2147483646 h 20"/>
              <a:gd name="T8" fmla="*/ 2147483646 w 68"/>
              <a:gd name="T9" fmla="*/ 0 h 20"/>
              <a:gd name="T10" fmla="*/ 2147483646 w 68"/>
              <a:gd name="T11" fmla="*/ 2147483646 h 20"/>
              <a:gd name="T12" fmla="*/ 2147483646 w 68"/>
              <a:gd name="T13" fmla="*/ 2147483646 h 20"/>
              <a:gd name="T14" fmla="*/ 2147483646 w 68"/>
              <a:gd name="T15" fmla="*/ 2147483646 h 20"/>
              <a:gd name="T16" fmla="*/ 2147483646 w 68"/>
              <a:gd name="T17" fmla="*/ 2147483646 h 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8" h="20">
                <a:moveTo>
                  <a:pt x="0" y="6"/>
                </a:moveTo>
                <a:lnTo>
                  <a:pt x="12" y="11"/>
                </a:lnTo>
                <a:lnTo>
                  <a:pt x="60" y="5"/>
                </a:lnTo>
                <a:lnTo>
                  <a:pt x="54" y="1"/>
                </a:lnTo>
                <a:lnTo>
                  <a:pt x="60" y="0"/>
                </a:lnTo>
                <a:lnTo>
                  <a:pt x="68" y="5"/>
                </a:lnTo>
                <a:lnTo>
                  <a:pt x="68" y="6"/>
                </a:lnTo>
                <a:lnTo>
                  <a:pt x="12" y="13"/>
                </a:lnTo>
                <a:lnTo>
                  <a:pt x="2" y="2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02" name="Freeform 1563"/>
          <p:cNvSpPr>
            <a:spLocks/>
          </p:cNvSpPr>
          <p:nvPr/>
        </p:nvSpPr>
        <p:spPr bwMode="auto">
          <a:xfrm>
            <a:off x="8578850" y="2627313"/>
            <a:ext cx="44450" cy="39687"/>
          </a:xfrm>
          <a:custGeom>
            <a:avLst/>
            <a:gdLst>
              <a:gd name="T0" fmla="*/ 2147483646 w 84"/>
              <a:gd name="T1" fmla="*/ 2147483646 h 77"/>
              <a:gd name="T2" fmla="*/ 2147483646 w 84"/>
              <a:gd name="T3" fmla="*/ 2147483646 h 77"/>
              <a:gd name="T4" fmla="*/ 2147483646 w 84"/>
              <a:gd name="T5" fmla="*/ 2147483646 h 77"/>
              <a:gd name="T6" fmla="*/ 2147483646 w 84"/>
              <a:gd name="T7" fmla="*/ 0 h 77"/>
              <a:gd name="T8" fmla="*/ 2147483646 w 84"/>
              <a:gd name="T9" fmla="*/ 2147483646 h 77"/>
              <a:gd name="T10" fmla="*/ 2147483646 w 84"/>
              <a:gd name="T11" fmla="*/ 2147483646 h 77"/>
              <a:gd name="T12" fmla="*/ 2147483646 w 84"/>
              <a:gd name="T13" fmla="*/ 2147483646 h 77"/>
              <a:gd name="T14" fmla="*/ 2147483646 w 84"/>
              <a:gd name="T15" fmla="*/ 2147483646 h 77"/>
              <a:gd name="T16" fmla="*/ 2147483646 w 84"/>
              <a:gd name="T17" fmla="*/ 2147483646 h 77"/>
              <a:gd name="T18" fmla="*/ 2147483646 w 84"/>
              <a:gd name="T19" fmla="*/ 2147483646 h 77"/>
              <a:gd name="T20" fmla="*/ 2147483646 w 84"/>
              <a:gd name="T21" fmla="*/ 2147483646 h 77"/>
              <a:gd name="T22" fmla="*/ 2147483646 w 84"/>
              <a:gd name="T23" fmla="*/ 2147483646 h 77"/>
              <a:gd name="T24" fmla="*/ 2147483646 w 84"/>
              <a:gd name="T25" fmla="*/ 2147483646 h 77"/>
              <a:gd name="T26" fmla="*/ 2147483646 w 84"/>
              <a:gd name="T27" fmla="*/ 2147483646 h 77"/>
              <a:gd name="T28" fmla="*/ 2147483646 w 84"/>
              <a:gd name="T29" fmla="*/ 2147483646 h 77"/>
              <a:gd name="T30" fmla="*/ 2147483646 w 84"/>
              <a:gd name="T31" fmla="*/ 2147483646 h 77"/>
              <a:gd name="T32" fmla="*/ 2147483646 w 84"/>
              <a:gd name="T33" fmla="*/ 2147483646 h 77"/>
              <a:gd name="T34" fmla="*/ 2147483646 w 84"/>
              <a:gd name="T35" fmla="*/ 2147483646 h 77"/>
              <a:gd name="T36" fmla="*/ 2147483646 w 84"/>
              <a:gd name="T37" fmla="*/ 2147483646 h 77"/>
              <a:gd name="T38" fmla="*/ 2147483646 w 84"/>
              <a:gd name="T39" fmla="*/ 2147483646 h 77"/>
              <a:gd name="T40" fmla="*/ 0 w 84"/>
              <a:gd name="T41" fmla="*/ 2147483646 h 7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84" h="77">
                <a:moveTo>
                  <a:pt x="84" y="6"/>
                </a:moveTo>
                <a:lnTo>
                  <a:pt x="48" y="6"/>
                </a:lnTo>
                <a:lnTo>
                  <a:pt x="47" y="1"/>
                </a:lnTo>
                <a:lnTo>
                  <a:pt x="42" y="0"/>
                </a:lnTo>
                <a:lnTo>
                  <a:pt x="37" y="1"/>
                </a:lnTo>
                <a:lnTo>
                  <a:pt x="34" y="6"/>
                </a:lnTo>
                <a:lnTo>
                  <a:pt x="36" y="9"/>
                </a:lnTo>
                <a:lnTo>
                  <a:pt x="40" y="12"/>
                </a:lnTo>
                <a:lnTo>
                  <a:pt x="40" y="9"/>
                </a:lnTo>
                <a:lnTo>
                  <a:pt x="42" y="9"/>
                </a:lnTo>
                <a:lnTo>
                  <a:pt x="46" y="7"/>
                </a:lnTo>
                <a:lnTo>
                  <a:pt x="42" y="3"/>
                </a:lnTo>
                <a:lnTo>
                  <a:pt x="39" y="5"/>
                </a:lnTo>
                <a:lnTo>
                  <a:pt x="37" y="6"/>
                </a:lnTo>
                <a:lnTo>
                  <a:pt x="39" y="8"/>
                </a:lnTo>
                <a:lnTo>
                  <a:pt x="40" y="9"/>
                </a:lnTo>
                <a:lnTo>
                  <a:pt x="40" y="12"/>
                </a:lnTo>
                <a:lnTo>
                  <a:pt x="42" y="69"/>
                </a:lnTo>
                <a:lnTo>
                  <a:pt x="36" y="69"/>
                </a:lnTo>
                <a:lnTo>
                  <a:pt x="29" y="77"/>
                </a:lnTo>
                <a:lnTo>
                  <a:pt x="0" y="7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03" name="Freeform 1564"/>
          <p:cNvSpPr>
            <a:spLocks/>
          </p:cNvSpPr>
          <p:nvPr/>
        </p:nvSpPr>
        <p:spPr bwMode="auto">
          <a:xfrm>
            <a:off x="8578850" y="2647950"/>
            <a:ext cx="9525" cy="3175"/>
          </a:xfrm>
          <a:custGeom>
            <a:avLst/>
            <a:gdLst>
              <a:gd name="T0" fmla="*/ 0 w 19"/>
              <a:gd name="T1" fmla="*/ 2147483646 h 6"/>
              <a:gd name="T2" fmla="*/ 2147483646 w 19"/>
              <a:gd name="T3" fmla="*/ 2147483646 h 6"/>
              <a:gd name="T4" fmla="*/ 2147483646 w 19"/>
              <a:gd name="T5" fmla="*/ 0 h 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" h="6">
                <a:moveTo>
                  <a:pt x="0" y="6"/>
                </a:moveTo>
                <a:lnTo>
                  <a:pt x="11" y="5"/>
                </a:lnTo>
                <a:lnTo>
                  <a:pt x="19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04" name="Freeform 1565"/>
          <p:cNvSpPr>
            <a:spLocks/>
          </p:cNvSpPr>
          <p:nvPr/>
        </p:nvSpPr>
        <p:spPr bwMode="auto">
          <a:xfrm>
            <a:off x="8578850" y="2640013"/>
            <a:ext cx="9525" cy="11112"/>
          </a:xfrm>
          <a:custGeom>
            <a:avLst/>
            <a:gdLst>
              <a:gd name="T0" fmla="*/ 2147483646 w 19"/>
              <a:gd name="T1" fmla="*/ 0 h 22"/>
              <a:gd name="T2" fmla="*/ 2147483646 w 19"/>
              <a:gd name="T3" fmla="*/ 2147483646 h 22"/>
              <a:gd name="T4" fmla="*/ 0 w 19"/>
              <a:gd name="T5" fmla="*/ 2147483646 h 22"/>
              <a:gd name="T6" fmla="*/ 0 w 19"/>
              <a:gd name="T7" fmla="*/ 2147483646 h 2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" h="22">
                <a:moveTo>
                  <a:pt x="19" y="0"/>
                </a:moveTo>
                <a:lnTo>
                  <a:pt x="11" y="5"/>
                </a:lnTo>
                <a:lnTo>
                  <a:pt x="0" y="7"/>
                </a:lnTo>
                <a:lnTo>
                  <a:pt x="0" y="2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05" name="Freeform 1566"/>
          <p:cNvSpPr>
            <a:spLocks/>
          </p:cNvSpPr>
          <p:nvPr/>
        </p:nvSpPr>
        <p:spPr bwMode="auto">
          <a:xfrm>
            <a:off x="8550275" y="2620963"/>
            <a:ext cx="30163" cy="19050"/>
          </a:xfrm>
          <a:custGeom>
            <a:avLst/>
            <a:gdLst>
              <a:gd name="T0" fmla="*/ 2147483646 w 57"/>
              <a:gd name="T1" fmla="*/ 2147483646 h 36"/>
              <a:gd name="T2" fmla="*/ 2147483646 w 57"/>
              <a:gd name="T3" fmla="*/ 2147483646 h 36"/>
              <a:gd name="T4" fmla="*/ 2147483646 w 57"/>
              <a:gd name="T5" fmla="*/ 2147483646 h 36"/>
              <a:gd name="T6" fmla="*/ 2147483646 w 57"/>
              <a:gd name="T7" fmla="*/ 2147483646 h 36"/>
              <a:gd name="T8" fmla="*/ 0 w 57"/>
              <a:gd name="T9" fmla="*/ 0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" h="36">
                <a:moveTo>
                  <a:pt x="57" y="36"/>
                </a:moveTo>
                <a:lnTo>
                  <a:pt x="49" y="20"/>
                </a:lnTo>
                <a:lnTo>
                  <a:pt x="35" y="8"/>
                </a:lnTo>
                <a:lnTo>
                  <a:pt x="19" y="1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06" name="Line 1567"/>
          <p:cNvSpPr>
            <a:spLocks noChangeShapeType="1"/>
          </p:cNvSpPr>
          <p:nvPr/>
        </p:nvSpPr>
        <p:spPr bwMode="auto">
          <a:xfrm>
            <a:off x="8553450" y="2609850"/>
            <a:ext cx="22225" cy="31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07" name="Freeform 1568"/>
          <p:cNvSpPr>
            <a:spLocks/>
          </p:cNvSpPr>
          <p:nvPr/>
        </p:nvSpPr>
        <p:spPr bwMode="auto">
          <a:xfrm>
            <a:off x="8575675" y="2589213"/>
            <a:ext cx="47625" cy="4762"/>
          </a:xfrm>
          <a:custGeom>
            <a:avLst/>
            <a:gdLst>
              <a:gd name="T0" fmla="*/ 0 w 89"/>
              <a:gd name="T1" fmla="*/ 2147483646 h 8"/>
              <a:gd name="T2" fmla="*/ 2147483646 w 89"/>
              <a:gd name="T3" fmla="*/ 2147483646 h 8"/>
              <a:gd name="T4" fmla="*/ 2147483646 w 89"/>
              <a:gd name="T5" fmla="*/ 0 h 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9" h="8">
                <a:moveTo>
                  <a:pt x="0" y="7"/>
                </a:moveTo>
                <a:lnTo>
                  <a:pt x="45" y="8"/>
                </a:lnTo>
                <a:lnTo>
                  <a:pt x="89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08" name="Line 1569"/>
          <p:cNvSpPr>
            <a:spLocks noChangeShapeType="1"/>
          </p:cNvSpPr>
          <p:nvPr/>
        </p:nvSpPr>
        <p:spPr bwMode="auto">
          <a:xfrm flipV="1">
            <a:off x="8634413" y="2592388"/>
            <a:ext cx="15875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09" name="Freeform 1570"/>
          <p:cNvSpPr>
            <a:spLocks/>
          </p:cNvSpPr>
          <p:nvPr/>
        </p:nvSpPr>
        <p:spPr bwMode="auto">
          <a:xfrm>
            <a:off x="8451850" y="2600325"/>
            <a:ext cx="252413" cy="161925"/>
          </a:xfrm>
          <a:custGeom>
            <a:avLst/>
            <a:gdLst>
              <a:gd name="T0" fmla="*/ 2147483646 w 477"/>
              <a:gd name="T1" fmla="*/ 0 h 306"/>
              <a:gd name="T2" fmla="*/ 2147483646 w 477"/>
              <a:gd name="T3" fmla="*/ 2147483646 h 306"/>
              <a:gd name="T4" fmla="*/ 2147483646 w 477"/>
              <a:gd name="T5" fmla="*/ 2147483646 h 306"/>
              <a:gd name="T6" fmla="*/ 2147483646 w 477"/>
              <a:gd name="T7" fmla="*/ 2147483646 h 306"/>
              <a:gd name="T8" fmla="*/ 2147483646 w 477"/>
              <a:gd name="T9" fmla="*/ 2147483646 h 306"/>
              <a:gd name="T10" fmla="*/ 2147483646 w 477"/>
              <a:gd name="T11" fmla="*/ 2147483646 h 306"/>
              <a:gd name="T12" fmla="*/ 2147483646 w 477"/>
              <a:gd name="T13" fmla="*/ 2147483646 h 306"/>
              <a:gd name="T14" fmla="*/ 2147483646 w 477"/>
              <a:gd name="T15" fmla="*/ 2147483646 h 306"/>
              <a:gd name="T16" fmla="*/ 2147483646 w 477"/>
              <a:gd name="T17" fmla="*/ 2147483646 h 306"/>
              <a:gd name="T18" fmla="*/ 2147483646 w 477"/>
              <a:gd name="T19" fmla="*/ 2147483646 h 306"/>
              <a:gd name="T20" fmla="*/ 0 w 477"/>
              <a:gd name="T21" fmla="*/ 2147483646 h 306"/>
              <a:gd name="T22" fmla="*/ 0 w 477"/>
              <a:gd name="T23" fmla="*/ 2147483646 h 306"/>
              <a:gd name="T24" fmla="*/ 2147483646 w 477"/>
              <a:gd name="T25" fmla="*/ 2147483646 h 30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77" h="306">
                <a:moveTo>
                  <a:pt x="401" y="0"/>
                </a:moveTo>
                <a:lnTo>
                  <a:pt x="463" y="15"/>
                </a:lnTo>
                <a:lnTo>
                  <a:pt x="463" y="180"/>
                </a:lnTo>
                <a:lnTo>
                  <a:pt x="468" y="176"/>
                </a:lnTo>
                <a:lnTo>
                  <a:pt x="477" y="174"/>
                </a:lnTo>
                <a:lnTo>
                  <a:pt x="477" y="186"/>
                </a:lnTo>
                <a:lnTo>
                  <a:pt x="423" y="290"/>
                </a:lnTo>
                <a:lnTo>
                  <a:pt x="332" y="306"/>
                </a:lnTo>
                <a:lnTo>
                  <a:pt x="26" y="271"/>
                </a:lnTo>
                <a:lnTo>
                  <a:pt x="26" y="248"/>
                </a:lnTo>
                <a:lnTo>
                  <a:pt x="0" y="233"/>
                </a:lnTo>
                <a:lnTo>
                  <a:pt x="0" y="255"/>
                </a:lnTo>
                <a:lnTo>
                  <a:pt x="26" y="27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10" name="Freeform 1571"/>
          <p:cNvSpPr>
            <a:spLocks/>
          </p:cNvSpPr>
          <p:nvPr/>
        </p:nvSpPr>
        <p:spPr bwMode="auto">
          <a:xfrm>
            <a:off x="8466138" y="2730500"/>
            <a:ext cx="161925" cy="28575"/>
          </a:xfrm>
          <a:custGeom>
            <a:avLst/>
            <a:gdLst>
              <a:gd name="T0" fmla="*/ 0 w 306"/>
              <a:gd name="T1" fmla="*/ 0 h 54"/>
              <a:gd name="T2" fmla="*/ 2147483646 w 306"/>
              <a:gd name="T3" fmla="*/ 2147483646 h 54"/>
              <a:gd name="T4" fmla="*/ 2147483646 w 306"/>
              <a:gd name="T5" fmla="*/ 2147483646 h 5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06" h="54">
                <a:moveTo>
                  <a:pt x="0" y="0"/>
                </a:moveTo>
                <a:lnTo>
                  <a:pt x="306" y="34"/>
                </a:lnTo>
                <a:lnTo>
                  <a:pt x="306" y="5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11" name="Line 1572"/>
          <p:cNvSpPr>
            <a:spLocks noChangeShapeType="1"/>
          </p:cNvSpPr>
          <p:nvPr/>
        </p:nvSpPr>
        <p:spPr bwMode="auto">
          <a:xfrm flipV="1">
            <a:off x="8626475" y="2740025"/>
            <a:ext cx="47625" cy="95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12" name="Freeform 1573"/>
          <p:cNvSpPr>
            <a:spLocks/>
          </p:cNvSpPr>
          <p:nvPr/>
        </p:nvSpPr>
        <p:spPr bwMode="auto">
          <a:xfrm>
            <a:off x="8612188" y="2738438"/>
            <a:ext cx="50800" cy="6350"/>
          </a:xfrm>
          <a:custGeom>
            <a:avLst/>
            <a:gdLst>
              <a:gd name="T0" fmla="*/ 2147483646 w 98"/>
              <a:gd name="T1" fmla="*/ 0 h 13"/>
              <a:gd name="T2" fmla="*/ 2147483646 w 98"/>
              <a:gd name="T3" fmla="*/ 2147483646 h 13"/>
              <a:gd name="T4" fmla="*/ 0 w 98"/>
              <a:gd name="T5" fmla="*/ 2147483646 h 13"/>
              <a:gd name="T6" fmla="*/ 2147483646 w 98"/>
              <a:gd name="T7" fmla="*/ 2147483646 h 1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8" h="13">
                <a:moveTo>
                  <a:pt x="98" y="0"/>
                </a:moveTo>
                <a:lnTo>
                  <a:pt x="32" y="13"/>
                </a:lnTo>
                <a:lnTo>
                  <a:pt x="0" y="8"/>
                </a:lnTo>
                <a:lnTo>
                  <a:pt x="6" y="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13" name="Freeform 1574"/>
          <p:cNvSpPr>
            <a:spLocks/>
          </p:cNvSpPr>
          <p:nvPr/>
        </p:nvSpPr>
        <p:spPr bwMode="auto">
          <a:xfrm>
            <a:off x="8504238" y="2671763"/>
            <a:ext cx="79375" cy="69850"/>
          </a:xfrm>
          <a:custGeom>
            <a:avLst/>
            <a:gdLst>
              <a:gd name="T0" fmla="*/ 2147483646 w 150"/>
              <a:gd name="T1" fmla="*/ 2147483646 h 132"/>
              <a:gd name="T2" fmla="*/ 2147483646 w 150"/>
              <a:gd name="T3" fmla="*/ 2147483646 h 132"/>
              <a:gd name="T4" fmla="*/ 2147483646 w 150"/>
              <a:gd name="T5" fmla="*/ 2147483646 h 132"/>
              <a:gd name="T6" fmla="*/ 2147483646 w 150"/>
              <a:gd name="T7" fmla="*/ 2147483646 h 132"/>
              <a:gd name="T8" fmla="*/ 2147483646 w 150"/>
              <a:gd name="T9" fmla="*/ 2147483646 h 132"/>
              <a:gd name="T10" fmla="*/ 2147483646 w 150"/>
              <a:gd name="T11" fmla="*/ 2147483646 h 132"/>
              <a:gd name="T12" fmla="*/ 2147483646 w 150"/>
              <a:gd name="T13" fmla="*/ 2147483646 h 132"/>
              <a:gd name="T14" fmla="*/ 2147483646 w 150"/>
              <a:gd name="T15" fmla="*/ 0 h 132"/>
              <a:gd name="T16" fmla="*/ 2147483646 w 150"/>
              <a:gd name="T17" fmla="*/ 0 h 132"/>
              <a:gd name="T18" fmla="*/ 2147483646 w 150"/>
              <a:gd name="T19" fmla="*/ 2147483646 h 132"/>
              <a:gd name="T20" fmla="*/ 0 w 150"/>
              <a:gd name="T21" fmla="*/ 0 h 132"/>
              <a:gd name="T22" fmla="*/ 2147483646 w 150"/>
              <a:gd name="T23" fmla="*/ 0 h 13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0" h="132">
                <a:moveTo>
                  <a:pt x="150" y="132"/>
                </a:moveTo>
                <a:lnTo>
                  <a:pt x="68" y="108"/>
                </a:lnTo>
                <a:lnTo>
                  <a:pt x="68" y="101"/>
                </a:lnTo>
                <a:lnTo>
                  <a:pt x="60" y="101"/>
                </a:lnTo>
                <a:lnTo>
                  <a:pt x="54" y="102"/>
                </a:lnTo>
                <a:lnTo>
                  <a:pt x="54" y="89"/>
                </a:lnTo>
                <a:lnTo>
                  <a:pt x="57" y="87"/>
                </a:lnTo>
                <a:lnTo>
                  <a:pt x="45" y="0"/>
                </a:lnTo>
                <a:lnTo>
                  <a:pt x="44" y="0"/>
                </a:lnTo>
                <a:lnTo>
                  <a:pt x="1" y="4"/>
                </a:lnTo>
                <a:lnTo>
                  <a:pt x="0" y="0"/>
                </a:lnTo>
                <a:lnTo>
                  <a:pt x="44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14" name="Freeform 1575"/>
          <p:cNvSpPr>
            <a:spLocks/>
          </p:cNvSpPr>
          <p:nvPr/>
        </p:nvSpPr>
        <p:spPr bwMode="auto">
          <a:xfrm>
            <a:off x="8451850" y="2605088"/>
            <a:ext cx="69850" cy="122237"/>
          </a:xfrm>
          <a:custGeom>
            <a:avLst/>
            <a:gdLst>
              <a:gd name="T0" fmla="*/ 2147483646 w 133"/>
              <a:gd name="T1" fmla="*/ 2147483646 h 229"/>
              <a:gd name="T2" fmla="*/ 2147483646 w 133"/>
              <a:gd name="T3" fmla="*/ 2147483646 h 229"/>
              <a:gd name="T4" fmla="*/ 2147483646 w 133"/>
              <a:gd name="T5" fmla="*/ 2147483646 h 229"/>
              <a:gd name="T6" fmla="*/ 2147483646 w 133"/>
              <a:gd name="T7" fmla="*/ 2147483646 h 229"/>
              <a:gd name="T8" fmla="*/ 2147483646 w 133"/>
              <a:gd name="T9" fmla="*/ 2147483646 h 229"/>
              <a:gd name="T10" fmla="*/ 2147483646 w 133"/>
              <a:gd name="T11" fmla="*/ 2147483646 h 229"/>
              <a:gd name="T12" fmla="*/ 2147483646 w 133"/>
              <a:gd name="T13" fmla="*/ 2147483646 h 229"/>
              <a:gd name="T14" fmla="*/ 2147483646 w 133"/>
              <a:gd name="T15" fmla="*/ 2147483646 h 229"/>
              <a:gd name="T16" fmla="*/ 2147483646 w 133"/>
              <a:gd name="T17" fmla="*/ 0 h 229"/>
              <a:gd name="T18" fmla="*/ 2147483646 w 133"/>
              <a:gd name="T19" fmla="*/ 0 h 229"/>
              <a:gd name="T20" fmla="*/ 2147483646 w 133"/>
              <a:gd name="T21" fmla="*/ 2147483646 h 229"/>
              <a:gd name="T22" fmla="*/ 2147483646 w 133"/>
              <a:gd name="T23" fmla="*/ 2147483646 h 229"/>
              <a:gd name="T24" fmla="*/ 2147483646 w 133"/>
              <a:gd name="T25" fmla="*/ 2147483646 h 229"/>
              <a:gd name="T26" fmla="*/ 2147483646 w 133"/>
              <a:gd name="T27" fmla="*/ 2147483646 h 229"/>
              <a:gd name="T28" fmla="*/ 2147483646 w 133"/>
              <a:gd name="T29" fmla="*/ 2147483646 h 229"/>
              <a:gd name="T30" fmla="*/ 2147483646 w 133"/>
              <a:gd name="T31" fmla="*/ 2147483646 h 229"/>
              <a:gd name="T32" fmla="*/ 2147483646 w 133"/>
              <a:gd name="T33" fmla="*/ 2147483646 h 229"/>
              <a:gd name="T34" fmla="*/ 0 w 133"/>
              <a:gd name="T35" fmla="*/ 2147483646 h 229"/>
              <a:gd name="T36" fmla="*/ 2147483646 w 133"/>
              <a:gd name="T37" fmla="*/ 2147483646 h 22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33" h="229">
                <a:moveTo>
                  <a:pt x="133" y="108"/>
                </a:moveTo>
                <a:lnTo>
                  <a:pt x="64" y="110"/>
                </a:lnTo>
                <a:lnTo>
                  <a:pt x="71" y="110"/>
                </a:lnTo>
                <a:lnTo>
                  <a:pt x="71" y="33"/>
                </a:lnTo>
                <a:lnTo>
                  <a:pt x="77" y="29"/>
                </a:lnTo>
                <a:lnTo>
                  <a:pt x="79" y="22"/>
                </a:lnTo>
                <a:lnTo>
                  <a:pt x="87" y="16"/>
                </a:lnTo>
                <a:lnTo>
                  <a:pt x="102" y="16"/>
                </a:lnTo>
                <a:lnTo>
                  <a:pt x="102" y="0"/>
                </a:lnTo>
                <a:lnTo>
                  <a:pt x="87" y="0"/>
                </a:lnTo>
                <a:lnTo>
                  <a:pt x="87" y="16"/>
                </a:lnTo>
                <a:lnTo>
                  <a:pt x="87" y="13"/>
                </a:lnTo>
                <a:lnTo>
                  <a:pt x="49" y="13"/>
                </a:lnTo>
                <a:lnTo>
                  <a:pt x="41" y="14"/>
                </a:lnTo>
                <a:lnTo>
                  <a:pt x="10" y="17"/>
                </a:lnTo>
                <a:lnTo>
                  <a:pt x="8" y="17"/>
                </a:lnTo>
                <a:lnTo>
                  <a:pt x="8" y="207"/>
                </a:lnTo>
                <a:lnTo>
                  <a:pt x="0" y="211"/>
                </a:lnTo>
                <a:lnTo>
                  <a:pt x="28" y="22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15" name="Freeform 1576"/>
          <p:cNvSpPr>
            <a:spLocks/>
          </p:cNvSpPr>
          <p:nvPr/>
        </p:nvSpPr>
        <p:spPr bwMode="auto">
          <a:xfrm>
            <a:off x="8485188" y="2614613"/>
            <a:ext cx="36512" cy="103187"/>
          </a:xfrm>
          <a:custGeom>
            <a:avLst/>
            <a:gdLst>
              <a:gd name="T0" fmla="*/ 0 w 69"/>
              <a:gd name="T1" fmla="*/ 2147483646 h 196"/>
              <a:gd name="T2" fmla="*/ 0 w 69"/>
              <a:gd name="T3" fmla="*/ 2147483646 h 196"/>
              <a:gd name="T4" fmla="*/ 2147483646 w 69"/>
              <a:gd name="T5" fmla="*/ 2147483646 h 196"/>
              <a:gd name="T6" fmla="*/ 2147483646 w 69"/>
              <a:gd name="T7" fmla="*/ 2147483646 h 196"/>
              <a:gd name="T8" fmla="*/ 2147483646 w 69"/>
              <a:gd name="T9" fmla="*/ 2147483646 h 196"/>
              <a:gd name="T10" fmla="*/ 2147483646 w 69"/>
              <a:gd name="T11" fmla="*/ 0 h 196"/>
              <a:gd name="T12" fmla="*/ 2147483646 w 69"/>
              <a:gd name="T13" fmla="*/ 2147483646 h 196"/>
              <a:gd name="T14" fmla="*/ 2147483646 w 69"/>
              <a:gd name="T15" fmla="*/ 2147483646 h 196"/>
              <a:gd name="T16" fmla="*/ 2147483646 w 69"/>
              <a:gd name="T17" fmla="*/ 2147483646 h 19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9" h="196">
                <a:moveTo>
                  <a:pt x="0" y="196"/>
                </a:moveTo>
                <a:lnTo>
                  <a:pt x="0" y="13"/>
                </a:lnTo>
                <a:lnTo>
                  <a:pt x="53" y="13"/>
                </a:lnTo>
                <a:lnTo>
                  <a:pt x="51" y="13"/>
                </a:lnTo>
                <a:lnTo>
                  <a:pt x="46" y="6"/>
                </a:lnTo>
                <a:lnTo>
                  <a:pt x="40" y="0"/>
                </a:lnTo>
                <a:lnTo>
                  <a:pt x="53" y="4"/>
                </a:lnTo>
                <a:lnTo>
                  <a:pt x="53" y="20"/>
                </a:lnTo>
                <a:lnTo>
                  <a:pt x="69" y="2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16" name="Freeform 1577"/>
          <p:cNvSpPr>
            <a:spLocks/>
          </p:cNvSpPr>
          <p:nvPr/>
        </p:nvSpPr>
        <p:spPr bwMode="auto">
          <a:xfrm>
            <a:off x="8524875" y="2581275"/>
            <a:ext cx="25400" cy="31750"/>
          </a:xfrm>
          <a:custGeom>
            <a:avLst/>
            <a:gdLst>
              <a:gd name="T0" fmla="*/ 0 w 49"/>
              <a:gd name="T1" fmla="*/ 2147483646 h 61"/>
              <a:gd name="T2" fmla="*/ 2147483646 w 49"/>
              <a:gd name="T3" fmla="*/ 2147483646 h 61"/>
              <a:gd name="T4" fmla="*/ 2147483646 w 49"/>
              <a:gd name="T5" fmla="*/ 2147483646 h 61"/>
              <a:gd name="T6" fmla="*/ 2147483646 w 49"/>
              <a:gd name="T7" fmla="*/ 2147483646 h 61"/>
              <a:gd name="T8" fmla="*/ 2147483646 w 49"/>
              <a:gd name="T9" fmla="*/ 2147483646 h 61"/>
              <a:gd name="T10" fmla="*/ 2147483646 w 49"/>
              <a:gd name="T11" fmla="*/ 2147483646 h 61"/>
              <a:gd name="T12" fmla="*/ 2147483646 w 49"/>
              <a:gd name="T13" fmla="*/ 0 h 61"/>
              <a:gd name="T14" fmla="*/ 2147483646 w 49"/>
              <a:gd name="T15" fmla="*/ 2147483646 h 61"/>
              <a:gd name="T16" fmla="*/ 2147483646 w 49"/>
              <a:gd name="T17" fmla="*/ 2147483646 h 61"/>
              <a:gd name="T18" fmla="*/ 2147483646 w 49"/>
              <a:gd name="T19" fmla="*/ 2147483646 h 61"/>
              <a:gd name="T20" fmla="*/ 2147483646 w 49"/>
              <a:gd name="T21" fmla="*/ 2147483646 h 6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9" h="61">
                <a:moveTo>
                  <a:pt x="0" y="61"/>
                </a:moveTo>
                <a:lnTo>
                  <a:pt x="6" y="44"/>
                </a:lnTo>
                <a:lnTo>
                  <a:pt x="7" y="35"/>
                </a:lnTo>
                <a:lnTo>
                  <a:pt x="14" y="25"/>
                </a:lnTo>
                <a:lnTo>
                  <a:pt x="23" y="18"/>
                </a:lnTo>
                <a:lnTo>
                  <a:pt x="35" y="16"/>
                </a:lnTo>
                <a:lnTo>
                  <a:pt x="49" y="0"/>
                </a:lnTo>
                <a:lnTo>
                  <a:pt x="46" y="3"/>
                </a:lnTo>
                <a:lnTo>
                  <a:pt x="1" y="3"/>
                </a:lnTo>
                <a:lnTo>
                  <a:pt x="5" y="17"/>
                </a:lnTo>
                <a:lnTo>
                  <a:pt x="31" y="1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17" name="Freeform 1578"/>
          <p:cNvSpPr>
            <a:spLocks/>
          </p:cNvSpPr>
          <p:nvPr/>
        </p:nvSpPr>
        <p:spPr bwMode="auto">
          <a:xfrm>
            <a:off x="8499475" y="2582863"/>
            <a:ext cx="25400" cy="6350"/>
          </a:xfrm>
          <a:custGeom>
            <a:avLst/>
            <a:gdLst>
              <a:gd name="T0" fmla="*/ 2147483646 w 49"/>
              <a:gd name="T1" fmla="*/ 2147483646 h 14"/>
              <a:gd name="T2" fmla="*/ 2147483646 w 49"/>
              <a:gd name="T3" fmla="*/ 2147483646 h 14"/>
              <a:gd name="T4" fmla="*/ 2147483646 w 49"/>
              <a:gd name="T5" fmla="*/ 2147483646 h 14"/>
              <a:gd name="T6" fmla="*/ 2147483646 w 49"/>
              <a:gd name="T7" fmla="*/ 2147483646 h 14"/>
              <a:gd name="T8" fmla="*/ 2147483646 w 49"/>
              <a:gd name="T9" fmla="*/ 2147483646 h 14"/>
              <a:gd name="T10" fmla="*/ 0 w 49"/>
              <a:gd name="T11" fmla="*/ 2147483646 h 14"/>
              <a:gd name="T12" fmla="*/ 0 w 49"/>
              <a:gd name="T13" fmla="*/ 0 h 14"/>
              <a:gd name="T14" fmla="*/ 2147483646 w 49"/>
              <a:gd name="T15" fmla="*/ 0 h 14"/>
              <a:gd name="T16" fmla="*/ 2147483646 w 49"/>
              <a:gd name="T17" fmla="*/ 2147483646 h 1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9" h="14">
                <a:moveTo>
                  <a:pt x="49" y="7"/>
                </a:moveTo>
                <a:lnTo>
                  <a:pt x="41" y="9"/>
                </a:lnTo>
                <a:lnTo>
                  <a:pt x="35" y="7"/>
                </a:lnTo>
                <a:lnTo>
                  <a:pt x="30" y="8"/>
                </a:lnTo>
                <a:lnTo>
                  <a:pt x="30" y="14"/>
                </a:lnTo>
                <a:lnTo>
                  <a:pt x="0" y="14"/>
                </a:lnTo>
                <a:lnTo>
                  <a:pt x="0" y="0"/>
                </a:lnTo>
                <a:lnTo>
                  <a:pt x="30" y="0"/>
                </a:lnTo>
                <a:lnTo>
                  <a:pt x="30" y="1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18" name="Freeform 1579"/>
          <p:cNvSpPr>
            <a:spLocks/>
          </p:cNvSpPr>
          <p:nvPr/>
        </p:nvSpPr>
        <p:spPr bwMode="auto">
          <a:xfrm>
            <a:off x="8491538" y="2589213"/>
            <a:ext cx="9525" cy="15875"/>
          </a:xfrm>
          <a:custGeom>
            <a:avLst/>
            <a:gdLst>
              <a:gd name="T0" fmla="*/ 2147483646 w 20"/>
              <a:gd name="T1" fmla="*/ 0 h 30"/>
              <a:gd name="T2" fmla="*/ 2147483646 w 20"/>
              <a:gd name="T3" fmla="*/ 2147483646 h 30"/>
              <a:gd name="T4" fmla="*/ 2147483646 w 20"/>
              <a:gd name="T5" fmla="*/ 2147483646 h 30"/>
              <a:gd name="T6" fmla="*/ 2147483646 w 20"/>
              <a:gd name="T7" fmla="*/ 2147483646 h 30"/>
              <a:gd name="T8" fmla="*/ 2147483646 w 20"/>
              <a:gd name="T9" fmla="*/ 2147483646 h 30"/>
              <a:gd name="T10" fmla="*/ 0 w 20"/>
              <a:gd name="T11" fmla="*/ 2147483646 h 3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0" h="30">
                <a:moveTo>
                  <a:pt x="20" y="0"/>
                </a:moveTo>
                <a:lnTo>
                  <a:pt x="17" y="7"/>
                </a:lnTo>
                <a:lnTo>
                  <a:pt x="17" y="14"/>
                </a:lnTo>
                <a:lnTo>
                  <a:pt x="8" y="18"/>
                </a:lnTo>
                <a:lnTo>
                  <a:pt x="3" y="22"/>
                </a:lnTo>
                <a:lnTo>
                  <a:pt x="0" y="3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19" name="Line 1580"/>
          <p:cNvSpPr>
            <a:spLocks noChangeShapeType="1"/>
          </p:cNvSpPr>
          <p:nvPr/>
        </p:nvSpPr>
        <p:spPr bwMode="auto">
          <a:xfrm>
            <a:off x="8496300" y="2622550"/>
            <a:ext cx="1588" cy="412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20" name="Freeform 1581"/>
          <p:cNvSpPr>
            <a:spLocks/>
          </p:cNvSpPr>
          <p:nvPr/>
        </p:nvSpPr>
        <p:spPr bwMode="auto">
          <a:xfrm>
            <a:off x="8507413" y="2651125"/>
            <a:ext cx="7937" cy="11113"/>
          </a:xfrm>
          <a:custGeom>
            <a:avLst/>
            <a:gdLst>
              <a:gd name="T0" fmla="*/ 0 w 15"/>
              <a:gd name="T1" fmla="*/ 2147483646 h 21"/>
              <a:gd name="T2" fmla="*/ 2147483646 w 15"/>
              <a:gd name="T3" fmla="*/ 2147483646 h 21"/>
              <a:gd name="T4" fmla="*/ 2147483646 w 15"/>
              <a:gd name="T5" fmla="*/ 0 h 2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" h="21">
                <a:moveTo>
                  <a:pt x="0" y="21"/>
                </a:moveTo>
                <a:lnTo>
                  <a:pt x="15" y="19"/>
                </a:lnTo>
                <a:lnTo>
                  <a:pt x="15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21" name="Freeform 1582"/>
          <p:cNvSpPr>
            <a:spLocks/>
          </p:cNvSpPr>
          <p:nvPr/>
        </p:nvSpPr>
        <p:spPr bwMode="auto">
          <a:xfrm>
            <a:off x="8504238" y="2671763"/>
            <a:ext cx="7937" cy="52387"/>
          </a:xfrm>
          <a:custGeom>
            <a:avLst/>
            <a:gdLst>
              <a:gd name="T0" fmla="*/ 0 w 15"/>
              <a:gd name="T1" fmla="*/ 0 h 101"/>
              <a:gd name="T2" fmla="*/ 2147483646 w 15"/>
              <a:gd name="T3" fmla="*/ 2147483646 h 101"/>
              <a:gd name="T4" fmla="*/ 2147483646 w 15"/>
              <a:gd name="T5" fmla="*/ 2147483646 h 101"/>
              <a:gd name="T6" fmla="*/ 2147483646 w 15"/>
              <a:gd name="T7" fmla="*/ 2147483646 h 10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" h="101">
                <a:moveTo>
                  <a:pt x="0" y="0"/>
                </a:moveTo>
                <a:lnTo>
                  <a:pt x="9" y="90"/>
                </a:lnTo>
                <a:lnTo>
                  <a:pt x="14" y="93"/>
                </a:lnTo>
                <a:lnTo>
                  <a:pt x="15" y="10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22" name="Line 1583"/>
          <p:cNvSpPr>
            <a:spLocks noChangeShapeType="1"/>
          </p:cNvSpPr>
          <p:nvPr/>
        </p:nvSpPr>
        <p:spPr bwMode="auto">
          <a:xfrm flipH="1" flipV="1">
            <a:off x="8485188" y="2717800"/>
            <a:ext cx="22225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23" name="Freeform 1584"/>
          <p:cNvSpPr>
            <a:spLocks/>
          </p:cNvSpPr>
          <p:nvPr/>
        </p:nvSpPr>
        <p:spPr bwMode="auto">
          <a:xfrm>
            <a:off x="8535988" y="2678113"/>
            <a:ext cx="19050" cy="20637"/>
          </a:xfrm>
          <a:custGeom>
            <a:avLst/>
            <a:gdLst>
              <a:gd name="T0" fmla="*/ 0 w 36"/>
              <a:gd name="T1" fmla="*/ 2147483646 h 39"/>
              <a:gd name="T2" fmla="*/ 2147483646 w 36"/>
              <a:gd name="T3" fmla="*/ 2147483646 h 39"/>
              <a:gd name="T4" fmla="*/ 2147483646 w 36"/>
              <a:gd name="T5" fmla="*/ 0 h 3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6" h="39">
                <a:moveTo>
                  <a:pt x="0" y="39"/>
                </a:moveTo>
                <a:lnTo>
                  <a:pt x="36" y="39"/>
                </a:lnTo>
                <a:lnTo>
                  <a:pt x="36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24" name="Line 1585"/>
          <p:cNvSpPr>
            <a:spLocks noChangeShapeType="1"/>
          </p:cNvSpPr>
          <p:nvPr/>
        </p:nvSpPr>
        <p:spPr bwMode="auto">
          <a:xfrm>
            <a:off x="8555038" y="2697163"/>
            <a:ext cx="25400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25" name="Freeform 1586"/>
          <p:cNvSpPr>
            <a:spLocks/>
          </p:cNvSpPr>
          <p:nvPr/>
        </p:nvSpPr>
        <p:spPr bwMode="auto">
          <a:xfrm>
            <a:off x="8605838" y="2632075"/>
            <a:ext cx="9525" cy="31750"/>
          </a:xfrm>
          <a:custGeom>
            <a:avLst/>
            <a:gdLst>
              <a:gd name="T0" fmla="*/ 0 w 18"/>
              <a:gd name="T1" fmla="*/ 2147483646 h 60"/>
              <a:gd name="T2" fmla="*/ 2147483646 w 18"/>
              <a:gd name="T3" fmla="*/ 2147483646 h 60"/>
              <a:gd name="T4" fmla="*/ 2147483646 w 18"/>
              <a:gd name="T5" fmla="*/ 0 h 60"/>
              <a:gd name="T6" fmla="*/ 2147483646 w 18"/>
              <a:gd name="T7" fmla="*/ 0 h 60"/>
              <a:gd name="T8" fmla="*/ 2147483646 w 18"/>
              <a:gd name="T9" fmla="*/ 2147483646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60">
                <a:moveTo>
                  <a:pt x="0" y="60"/>
                </a:moveTo>
                <a:lnTo>
                  <a:pt x="9" y="60"/>
                </a:lnTo>
                <a:lnTo>
                  <a:pt x="8" y="0"/>
                </a:lnTo>
                <a:lnTo>
                  <a:pt x="18" y="0"/>
                </a:lnTo>
                <a:lnTo>
                  <a:pt x="18" y="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26" name="Line 1587"/>
          <p:cNvSpPr>
            <a:spLocks noChangeShapeType="1"/>
          </p:cNvSpPr>
          <p:nvPr/>
        </p:nvSpPr>
        <p:spPr bwMode="auto">
          <a:xfrm>
            <a:off x="8604250" y="2632075"/>
            <a:ext cx="1588" cy="317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27" name="Line 1588"/>
          <p:cNvSpPr>
            <a:spLocks noChangeShapeType="1"/>
          </p:cNvSpPr>
          <p:nvPr/>
        </p:nvSpPr>
        <p:spPr bwMode="auto">
          <a:xfrm flipH="1">
            <a:off x="8599488" y="2632075"/>
            <a:ext cx="4762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28" name="Line 1589"/>
          <p:cNvSpPr>
            <a:spLocks noChangeShapeType="1"/>
          </p:cNvSpPr>
          <p:nvPr/>
        </p:nvSpPr>
        <p:spPr bwMode="auto">
          <a:xfrm flipV="1">
            <a:off x="8661400" y="2624138"/>
            <a:ext cx="1588" cy="31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29" name="Freeform 1590"/>
          <p:cNvSpPr>
            <a:spLocks/>
          </p:cNvSpPr>
          <p:nvPr/>
        </p:nvSpPr>
        <p:spPr bwMode="auto">
          <a:xfrm>
            <a:off x="8661400" y="2603500"/>
            <a:ext cx="11113" cy="26988"/>
          </a:xfrm>
          <a:custGeom>
            <a:avLst/>
            <a:gdLst>
              <a:gd name="T0" fmla="*/ 2147483646 w 19"/>
              <a:gd name="T1" fmla="*/ 2147483646 h 50"/>
              <a:gd name="T2" fmla="*/ 2147483646 w 19"/>
              <a:gd name="T3" fmla="*/ 2147483646 h 50"/>
              <a:gd name="T4" fmla="*/ 0 w 19"/>
              <a:gd name="T5" fmla="*/ 0 h 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" h="50">
                <a:moveTo>
                  <a:pt x="19" y="50"/>
                </a:moveTo>
                <a:lnTo>
                  <a:pt x="15" y="4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30" name="Freeform 1591"/>
          <p:cNvSpPr>
            <a:spLocks/>
          </p:cNvSpPr>
          <p:nvPr/>
        </p:nvSpPr>
        <p:spPr bwMode="auto">
          <a:xfrm>
            <a:off x="8674100" y="2608263"/>
            <a:ext cx="25400" cy="93662"/>
          </a:xfrm>
          <a:custGeom>
            <a:avLst/>
            <a:gdLst>
              <a:gd name="T0" fmla="*/ 0 w 48"/>
              <a:gd name="T1" fmla="*/ 2147483646 h 178"/>
              <a:gd name="T2" fmla="*/ 2147483646 w 48"/>
              <a:gd name="T3" fmla="*/ 0 h 178"/>
              <a:gd name="T4" fmla="*/ 2147483646 w 48"/>
              <a:gd name="T5" fmla="*/ 2147483646 h 178"/>
              <a:gd name="T6" fmla="*/ 2147483646 w 48"/>
              <a:gd name="T7" fmla="*/ 2147483646 h 17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8" h="178">
                <a:moveTo>
                  <a:pt x="0" y="4"/>
                </a:moveTo>
                <a:lnTo>
                  <a:pt x="48" y="0"/>
                </a:lnTo>
                <a:lnTo>
                  <a:pt x="48" y="178"/>
                </a:lnTo>
                <a:lnTo>
                  <a:pt x="32" y="17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31" name="Line 1592"/>
          <p:cNvSpPr>
            <a:spLocks noChangeShapeType="1"/>
          </p:cNvSpPr>
          <p:nvPr/>
        </p:nvSpPr>
        <p:spPr bwMode="auto">
          <a:xfrm flipH="1">
            <a:off x="8675688" y="2643188"/>
            <a:ext cx="20637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32" name="Line 1593"/>
          <p:cNvSpPr>
            <a:spLocks noChangeShapeType="1"/>
          </p:cNvSpPr>
          <p:nvPr/>
        </p:nvSpPr>
        <p:spPr bwMode="auto">
          <a:xfrm flipV="1">
            <a:off x="8674100" y="2609850"/>
            <a:ext cx="1588" cy="254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33" name="Line 1594"/>
          <p:cNvSpPr>
            <a:spLocks noChangeShapeType="1"/>
          </p:cNvSpPr>
          <p:nvPr/>
        </p:nvSpPr>
        <p:spPr bwMode="auto">
          <a:xfrm flipH="1" flipV="1">
            <a:off x="8532813" y="2603500"/>
            <a:ext cx="20637" cy="6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34" name="Line 1595"/>
          <p:cNvSpPr>
            <a:spLocks noChangeShapeType="1"/>
          </p:cNvSpPr>
          <p:nvPr/>
        </p:nvSpPr>
        <p:spPr bwMode="auto">
          <a:xfrm flipH="1">
            <a:off x="8512175" y="2616200"/>
            <a:ext cx="22225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35" name="Line 1596"/>
          <p:cNvSpPr>
            <a:spLocks noChangeShapeType="1"/>
          </p:cNvSpPr>
          <p:nvPr/>
        </p:nvSpPr>
        <p:spPr bwMode="auto">
          <a:xfrm flipH="1">
            <a:off x="8469313" y="2620963"/>
            <a:ext cx="15875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36" name="Freeform 1597"/>
          <p:cNvSpPr>
            <a:spLocks/>
          </p:cNvSpPr>
          <p:nvPr/>
        </p:nvSpPr>
        <p:spPr bwMode="auto">
          <a:xfrm>
            <a:off x="8385175" y="2608263"/>
            <a:ext cx="7938" cy="93662"/>
          </a:xfrm>
          <a:custGeom>
            <a:avLst/>
            <a:gdLst>
              <a:gd name="T0" fmla="*/ 2147483646 w 16"/>
              <a:gd name="T1" fmla="*/ 0 h 178"/>
              <a:gd name="T2" fmla="*/ 2147483646 w 16"/>
              <a:gd name="T3" fmla="*/ 2147483646 h 178"/>
              <a:gd name="T4" fmla="*/ 0 w 16"/>
              <a:gd name="T5" fmla="*/ 2147483646 h 17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" h="178">
                <a:moveTo>
                  <a:pt x="16" y="0"/>
                </a:moveTo>
                <a:lnTo>
                  <a:pt x="16" y="178"/>
                </a:lnTo>
                <a:lnTo>
                  <a:pt x="0" y="17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37" name="Freeform 1598"/>
          <p:cNvSpPr>
            <a:spLocks/>
          </p:cNvSpPr>
          <p:nvPr/>
        </p:nvSpPr>
        <p:spPr bwMode="auto">
          <a:xfrm>
            <a:off x="8307388" y="2608263"/>
            <a:ext cx="85725" cy="133350"/>
          </a:xfrm>
          <a:custGeom>
            <a:avLst/>
            <a:gdLst>
              <a:gd name="T0" fmla="*/ 2147483646 w 161"/>
              <a:gd name="T1" fmla="*/ 2147483646 h 254"/>
              <a:gd name="T2" fmla="*/ 2147483646 w 161"/>
              <a:gd name="T3" fmla="*/ 0 h 254"/>
              <a:gd name="T4" fmla="*/ 2147483646 w 161"/>
              <a:gd name="T5" fmla="*/ 0 h 254"/>
              <a:gd name="T6" fmla="*/ 2147483646 w 161"/>
              <a:gd name="T7" fmla="*/ 2147483646 h 254"/>
              <a:gd name="T8" fmla="*/ 2147483646 w 161"/>
              <a:gd name="T9" fmla="*/ 2147483646 h 254"/>
              <a:gd name="T10" fmla="*/ 2147483646 w 161"/>
              <a:gd name="T11" fmla="*/ 2147483646 h 254"/>
              <a:gd name="T12" fmla="*/ 2147483646 w 161"/>
              <a:gd name="T13" fmla="*/ 2147483646 h 254"/>
              <a:gd name="T14" fmla="*/ 2147483646 w 161"/>
              <a:gd name="T15" fmla="*/ 2147483646 h 254"/>
              <a:gd name="T16" fmla="*/ 2147483646 w 161"/>
              <a:gd name="T17" fmla="*/ 2147483646 h 254"/>
              <a:gd name="T18" fmla="*/ 0 w 161"/>
              <a:gd name="T19" fmla="*/ 2147483646 h 254"/>
              <a:gd name="T20" fmla="*/ 0 w 161"/>
              <a:gd name="T21" fmla="*/ 2147483646 h 254"/>
              <a:gd name="T22" fmla="*/ 2147483646 w 161"/>
              <a:gd name="T23" fmla="*/ 2147483646 h 25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61" h="254">
                <a:moveTo>
                  <a:pt x="155" y="165"/>
                </a:moveTo>
                <a:lnTo>
                  <a:pt x="155" y="0"/>
                </a:lnTo>
                <a:lnTo>
                  <a:pt x="161" y="0"/>
                </a:lnTo>
                <a:lnTo>
                  <a:pt x="112" y="4"/>
                </a:lnTo>
                <a:lnTo>
                  <a:pt x="112" y="52"/>
                </a:lnTo>
                <a:lnTo>
                  <a:pt x="107" y="43"/>
                </a:lnTo>
                <a:lnTo>
                  <a:pt x="30" y="52"/>
                </a:lnTo>
                <a:lnTo>
                  <a:pt x="30" y="253"/>
                </a:lnTo>
                <a:lnTo>
                  <a:pt x="28" y="254"/>
                </a:lnTo>
                <a:lnTo>
                  <a:pt x="0" y="252"/>
                </a:lnTo>
                <a:lnTo>
                  <a:pt x="0" y="51"/>
                </a:lnTo>
                <a:lnTo>
                  <a:pt x="30" y="5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38" name="Freeform 1599"/>
          <p:cNvSpPr>
            <a:spLocks/>
          </p:cNvSpPr>
          <p:nvPr/>
        </p:nvSpPr>
        <p:spPr bwMode="auto">
          <a:xfrm>
            <a:off x="8269288" y="2609850"/>
            <a:ext cx="58737" cy="11113"/>
          </a:xfrm>
          <a:custGeom>
            <a:avLst/>
            <a:gdLst>
              <a:gd name="T0" fmla="*/ 2147483646 w 112"/>
              <a:gd name="T1" fmla="*/ 2147483646 h 20"/>
              <a:gd name="T2" fmla="*/ 2147483646 w 112"/>
              <a:gd name="T3" fmla="*/ 2147483646 h 20"/>
              <a:gd name="T4" fmla="*/ 2147483646 w 112"/>
              <a:gd name="T5" fmla="*/ 2147483646 h 20"/>
              <a:gd name="T6" fmla="*/ 2147483646 w 112"/>
              <a:gd name="T7" fmla="*/ 2147483646 h 20"/>
              <a:gd name="T8" fmla="*/ 0 w 112"/>
              <a:gd name="T9" fmla="*/ 2147483646 h 20"/>
              <a:gd name="T10" fmla="*/ 0 w 112"/>
              <a:gd name="T11" fmla="*/ 0 h 20"/>
              <a:gd name="T12" fmla="*/ 2147483646 w 112"/>
              <a:gd name="T13" fmla="*/ 0 h 20"/>
              <a:gd name="T14" fmla="*/ 2147483646 w 112"/>
              <a:gd name="T15" fmla="*/ 2147483646 h 20"/>
              <a:gd name="T16" fmla="*/ 2147483646 w 112"/>
              <a:gd name="T17" fmla="*/ 2147483646 h 20"/>
              <a:gd name="T18" fmla="*/ 2147483646 w 112"/>
              <a:gd name="T19" fmla="*/ 2147483646 h 2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12" h="20">
                <a:moveTo>
                  <a:pt x="112" y="12"/>
                </a:moveTo>
                <a:lnTo>
                  <a:pt x="73" y="12"/>
                </a:lnTo>
                <a:lnTo>
                  <a:pt x="66" y="15"/>
                </a:lnTo>
                <a:lnTo>
                  <a:pt x="1" y="15"/>
                </a:lnTo>
                <a:lnTo>
                  <a:pt x="0" y="18"/>
                </a:lnTo>
                <a:lnTo>
                  <a:pt x="0" y="0"/>
                </a:lnTo>
                <a:lnTo>
                  <a:pt x="14" y="0"/>
                </a:lnTo>
                <a:lnTo>
                  <a:pt x="14" y="20"/>
                </a:lnTo>
                <a:lnTo>
                  <a:pt x="29" y="20"/>
                </a:lnTo>
                <a:lnTo>
                  <a:pt x="29" y="1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39" name="Freeform 1600"/>
          <p:cNvSpPr>
            <a:spLocks/>
          </p:cNvSpPr>
          <p:nvPr/>
        </p:nvSpPr>
        <p:spPr bwMode="auto">
          <a:xfrm>
            <a:off x="8277225" y="2584450"/>
            <a:ext cx="87313" cy="31750"/>
          </a:xfrm>
          <a:custGeom>
            <a:avLst/>
            <a:gdLst>
              <a:gd name="T0" fmla="*/ 0 w 165"/>
              <a:gd name="T1" fmla="*/ 2147483646 h 61"/>
              <a:gd name="T2" fmla="*/ 2147483646 w 165"/>
              <a:gd name="T3" fmla="*/ 2147483646 h 61"/>
              <a:gd name="T4" fmla="*/ 2147483646 w 165"/>
              <a:gd name="T5" fmla="*/ 2147483646 h 61"/>
              <a:gd name="T6" fmla="*/ 2147483646 w 165"/>
              <a:gd name="T7" fmla="*/ 2147483646 h 61"/>
              <a:gd name="T8" fmla="*/ 2147483646 w 165"/>
              <a:gd name="T9" fmla="*/ 2147483646 h 61"/>
              <a:gd name="T10" fmla="*/ 2147483646 w 165"/>
              <a:gd name="T11" fmla="*/ 2147483646 h 61"/>
              <a:gd name="T12" fmla="*/ 2147483646 w 165"/>
              <a:gd name="T13" fmla="*/ 2147483646 h 61"/>
              <a:gd name="T14" fmla="*/ 2147483646 w 165"/>
              <a:gd name="T15" fmla="*/ 0 h 61"/>
              <a:gd name="T16" fmla="*/ 2147483646 w 165"/>
              <a:gd name="T17" fmla="*/ 0 h 61"/>
              <a:gd name="T18" fmla="*/ 2147483646 w 165"/>
              <a:gd name="T19" fmla="*/ 2147483646 h 61"/>
              <a:gd name="T20" fmla="*/ 2147483646 w 165"/>
              <a:gd name="T21" fmla="*/ 2147483646 h 61"/>
              <a:gd name="T22" fmla="*/ 2147483646 w 165"/>
              <a:gd name="T23" fmla="*/ 2147483646 h 61"/>
              <a:gd name="T24" fmla="*/ 2147483646 w 165"/>
              <a:gd name="T25" fmla="*/ 2147483646 h 61"/>
              <a:gd name="T26" fmla="*/ 2147483646 w 165"/>
              <a:gd name="T27" fmla="*/ 2147483646 h 61"/>
              <a:gd name="T28" fmla="*/ 2147483646 w 165"/>
              <a:gd name="T29" fmla="*/ 2147483646 h 61"/>
              <a:gd name="T30" fmla="*/ 2147483646 w 165"/>
              <a:gd name="T31" fmla="*/ 2147483646 h 6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65" h="61">
                <a:moveTo>
                  <a:pt x="0" y="55"/>
                </a:moveTo>
                <a:lnTo>
                  <a:pt x="47" y="54"/>
                </a:lnTo>
                <a:lnTo>
                  <a:pt x="97" y="45"/>
                </a:lnTo>
                <a:lnTo>
                  <a:pt x="95" y="45"/>
                </a:lnTo>
                <a:lnTo>
                  <a:pt x="111" y="45"/>
                </a:lnTo>
                <a:lnTo>
                  <a:pt x="117" y="33"/>
                </a:lnTo>
                <a:lnTo>
                  <a:pt x="125" y="31"/>
                </a:lnTo>
                <a:lnTo>
                  <a:pt x="125" y="0"/>
                </a:lnTo>
                <a:lnTo>
                  <a:pt x="165" y="0"/>
                </a:lnTo>
                <a:lnTo>
                  <a:pt x="161" y="11"/>
                </a:lnTo>
                <a:lnTo>
                  <a:pt x="151" y="17"/>
                </a:lnTo>
                <a:lnTo>
                  <a:pt x="154" y="39"/>
                </a:lnTo>
                <a:lnTo>
                  <a:pt x="148" y="38"/>
                </a:lnTo>
                <a:lnTo>
                  <a:pt x="133" y="45"/>
                </a:lnTo>
                <a:lnTo>
                  <a:pt x="141" y="51"/>
                </a:lnTo>
                <a:lnTo>
                  <a:pt x="98" y="6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40" name="Freeform 1601"/>
          <p:cNvSpPr>
            <a:spLocks/>
          </p:cNvSpPr>
          <p:nvPr/>
        </p:nvSpPr>
        <p:spPr bwMode="auto">
          <a:xfrm>
            <a:off x="8288338" y="2624138"/>
            <a:ext cx="38100" cy="11112"/>
          </a:xfrm>
          <a:custGeom>
            <a:avLst/>
            <a:gdLst>
              <a:gd name="T0" fmla="*/ 2147483646 w 72"/>
              <a:gd name="T1" fmla="*/ 0 h 21"/>
              <a:gd name="T2" fmla="*/ 2147483646 w 72"/>
              <a:gd name="T3" fmla="*/ 2147483646 h 21"/>
              <a:gd name="T4" fmla="*/ 2147483646 w 72"/>
              <a:gd name="T5" fmla="*/ 2147483646 h 21"/>
              <a:gd name="T6" fmla="*/ 2147483646 w 72"/>
              <a:gd name="T7" fmla="*/ 2147483646 h 21"/>
              <a:gd name="T8" fmla="*/ 2147483646 w 72"/>
              <a:gd name="T9" fmla="*/ 2147483646 h 21"/>
              <a:gd name="T10" fmla="*/ 2147483646 w 72"/>
              <a:gd name="T11" fmla="*/ 2147483646 h 21"/>
              <a:gd name="T12" fmla="*/ 2147483646 w 72"/>
              <a:gd name="T13" fmla="*/ 2147483646 h 21"/>
              <a:gd name="T14" fmla="*/ 2147483646 w 72"/>
              <a:gd name="T15" fmla="*/ 2147483646 h 21"/>
              <a:gd name="T16" fmla="*/ 0 w 72"/>
              <a:gd name="T17" fmla="*/ 2147483646 h 21"/>
              <a:gd name="T18" fmla="*/ 2147483646 w 72"/>
              <a:gd name="T19" fmla="*/ 2147483646 h 21"/>
              <a:gd name="T20" fmla="*/ 2147483646 w 72"/>
              <a:gd name="T21" fmla="*/ 2147483646 h 21"/>
              <a:gd name="T22" fmla="*/ 2147483646 w 72"/>
              <a:gd name="T23" fmla="*/ 2147483646 h 21"/>
              <a:gd name="T24" fmla="*/ 2147483646 w 72"/>
              <a:gd name="T25" fmla="*/ 2147483646 h 21"/>
              <a:gd name="T26" fmla="*/ 2147483646 w 72"/>
              <a:gd name="T27" fmla="*/ 2147483646 h 21"/>
              <a:gd name="T28" fmla="*/ 2147483646 w 72"/>
              <a:gd name="T29" fmla="*/ 2147483646 h 21"/>
              <a:gd name="T30" fmla="*/ 2147483646 w 72"/>
              <a:gd name="T31" fmla="*/ 2147483646 h 21"/>
              <a:gd name="T32" fmla="*/ 2147483646 w 72"/>
              <a:gd name="T33" fmla="*/ 2147483646 h 21"/>
              <a:gd name="T34" fmla="*/ 2147483646 w 72"/>
              <a:gd name="T35" fmla="*/ 2147483646 h 21"/>
              <a:gd name="T36" fmla="*/ 2147483646 w 72"/>
              <a:gd name="T37" fmla="*/ 2147483646 h 2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2" h="21">
                <a:moveTo>
                  <a:pt x="72" y="0"/>
                </a:moveTo>
                <a:lnTo>
                  <a:pt x="52" y="5"/>
                </a:lnTo>
                <a:lnTo>
                  <a:pt x="52" y="21"/>
                </a:lnTo>
                <a:lnTo>
                  <a:pt x="52" y="12"/>
                </a:lnTo>
                <a:lnTo>
                  <a:pt x="16" y="12"/>
                </a:lnTo>
                <a:lnTo>
                  <a:pt x="13" y="7"/>
                </a:lnTo>
                <a:lnTo>
                  <a:pt x="9" y="6"/>
                </a:lnTo>
                <a:lnTo>
                  <a:pt x="4" y="7"/>
                </a:lnTo>
                <a:lnTo>
                  <a:pt x="0" y="12"/>
                </a:lnTo>
                <a:lnTo>
                  <a:pt x="3" y="15"/>
                </a:lnTo>
                <a:lnTo>
                  <a:pt x="7" y="18"/>
                </a:lnTo>
                <a:lnTo>
                  <a:pt x="7" y="15"/>
                </a:lnTo>
                <a:lnTo>
                  <a:pt x="9" y="15"/>
                </a:lnTo>
                <a:lnTo>
                  <a:pt x="12" y="13"/>
                </a:lnTo>
                <a:lnTo>
                  <a:pt x="9" y="9"/>
                </a:lnTo>
                <a:lnTo>
                  <a:pt x="6" y="11"/>
                </a:lnTo>
                <a:lnTo>
                  <a:pt x="4" y="12"/>
                </a:lnTo>
                <a:lnTo>
                  <a:pt x="6" y="14"/>
                </a:lnTo>
                <a:lnTo>
                  <a:pt x="7" y="1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41" name="Freeform 1602"/>
          <p:cNvSpPr>
            <a:spLocks/>
          </p:cNvSpPr>
          <p:nvPr/>
        </p:nvSpPr>
        <p:spPr bwMode="auto">
          <a:xfrm>
            <a:off x="8242300" y="2620963"/>
            <a:ext cx="26988" cy="9525"/>
          </a:xfrm>
          <a:custGeom>
            <a:avLst/>
            <a:gdLst>
              <a:gd name="T0" fmla="*/ 2147483646 w 51"/>
              <a:gd name="T1" fmla="*/ 2147483646 h 20"/>
              <a:gd name="T2" fmla="*/ 2147483646 w 51"/>
              <a:gd name="T3" fmla="*/ 2147483646 h 20"/>
              <a:gd name="T4" fmla="*/ 2147483646 w 51"/>
              <a:gd name="T5" fmla="*/ 2147483646 h 20"/>
              <a:gd name="T6" fmla="*/ 0 w 51"/>
              <a:gd name="T7" fmla="*/ 0 h 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1" h="20">
                <a:moveTo>
                  <a:pt x="51" y="20"/>
                </a:moveTo>
                <a:lnTo>
                  <a:pt x="37" y="8"/>
                </a:lnTo>
                <a:lnTo>
                  <a:pt x="20" y="1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42" name="Line 1603"/>
          <p:cNvSpPr>
            <a:spLocks noChangeShapeType="1"/>
          </p:cNvSpPr>
          <p:nvPr/>
        </p:nvSpPr>
        <p:spPr bwMode="auto">
          <a:xfrm>
            <a:off x="8247063" y="2609850"/>
            <a:ext cx="22225" cy="31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43" name="Freeform 1604"/>
          <p:cNvSpPr>
            <a:spLocks/>
          </p:cNvSpPr>
          <p:nvPr/>
        </p:nvSpPr>
        <p:spPr bwMode="auto">
          <a:xfrm>
            <a:off x="8269288" y="2589213"/>
            <a:ext cx="47625" cy="4762"/>
          </a:xfrm>
          <a:custGeom>
            <a:avLst/>
            <a:gdLst>
              <a:gd name="T0" fmla="*/ 0 w 89"/>
              <a:gd name="T1" fmla="*/ 2147483646 h 8"/>
              <a:gd name="T2" fmla="*/ 2147483646 w 89"/>
              <a:gd name="T3" fmla="*/ 2147483646 h 8"/>
              <a:gd name="T4" fmla="*/ 2147483646 w 89"/>
              <a:gd name="T5" fmla="*/ 0 h 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9" h="8">
                <a:moveTo>
                  <a:pt x="0" y="7"/>
                </a:moveTo>
                <a:lnTo>
                  <a:pt x="44" y="8"/>
                </a:lnTo>
                <a:lnTo>
                  <a:pt x="89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44" name="Line 1605"/>
          <p:cNvSpPr>
            <a:spLocks noChangeShapeType="1"/>
          </p:cNvSpPr>
          <p:nvPr/>
        </p:nvSpPr>
        <p:spPr bwMode="auto">
          <a:xfrm flipV="1">
            <a:off x="8326438" y="2592388"/>
            <a:ext cx="17462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45" name="Line 1606"/>
          <p:cNvSpPr>
            <a:spLocks noChangeShapeType="1"/>
          </p:cNvSpPr>
          <p:nvPr/>
        </p:nvSpPr>
        <p:spPr bwMode="auto">
          <a:xfrm>
            <a:off x="8356600" y="2600325"/>
            <a:ext cx="33338" cy="79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46" name="Line 1607"/>
          <p:cNvSpPr>
            <a:spLocks noChangeShapeType="1"/>
          </p:cNvSpPr>
          <p:nvPr/>
        </p:nvSpPr>
        <p:spPr bwMode="auto">
          <a:xfrm flipH="1" flipV="1">
            <a:off x="8355013" y="2603500"/>
            <a:ext cx="7937" cy="31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47" name="Freeform 1608"/>
          <p:cNvSpPr>
            <a:spLocks/>
          </p:cNvSpPr>
          <p:nvPr/>
        </p:nvSpPr>
        <p:spPr bwMode="auto">
          <a:xfrm>
            <a:off x="8143875" y="2606675"/>
            <a:ext cx="231775" cy="139700"/>
          </a:xfrm>
          <a:custGeom>
            <a:avLst/>
            <a:gdLst>
              <a:gd name="T0" fmla="*/ 2147483646 w 438"/>
              <a:gd name="T1" fmla="*/ 0 h 264"/>
              <a:gd name="T2" fmla="*/ 2147483646 w 438"/>
              <a:gd name="T3" fmla="*/ 2147483646 h 264"/>
              <a:gd name="T4" fmla="*/ 2147483646 w 438"/>
              <a:gd name="T5" fmla="*/ 2147483646 h 264"/>
              <a:gd name="T6" fmla="*/ 2147483646 w 438"/>
              <a:gd name="T7" fmla="*/ 2147483646 h 264"/>
              <a:gd name="T8" fmla="*/ 2147483646 w 438"/>
              <a:gd name="T9" fmla="*/ 2147483646 h 264"/>
              <a:gd name="T10" fmla="*/ 2147483646 w 438"/>
              <a:gd name="T11" fmla="*/ 2147483646 h 264"/>
              <a:gd name="T12" fmla="*/ 2147483646 w 438"/>
              <a:gd name="T13" fmla="*/ 2147483646 h 264"/>
              <a:gd name="T14" fmla="*/ 2147483646 w 438"/>
              <a:gd name="T15" fmla="*/ 2147483646 h 264"/>
              <a:gd name="T16" fmla="*/ 2147483646 w 438"/>
              <a:gd name="T17" fmla="*/ 2147483646 h 264"/>
              <a:gd name="T18" fmla="*/ 2147483646 w 438"/>
              <a:gd name="T19" fmla="*/ 2147483646 h 264"/>
              <a:gd name="T20" fmla="*/ 2147483646 w 438"/>
              <a:gd name="T21" fmla="*/ 2147483646 h 264"/>
              <a:gd name="T22" fmla="*/ 2147483646 w 438"/>
              <a:gd name="T23" fmla="*/ 2147483646 h 264"/>
              <a:gd name="T24" fmla="*/ 2147483646 w 438"/>
              <a:gd name="T25" fmla="*/ 2147483646 h 264"/>
              <a:gd name="T26" fmla="*/ 2147483646 w 438"/>
              <a:gd name="T27" fmla="*/ 2147483646 h 264"/>
              <a:gd name="T28" fmla="*/ 0 w 438"/>
              <a:gd name="T29" fmla="*/ 2147483646 h 264"/>
              <a:gd name="T30" fmla="*/ 2147483646 w 438"/>
              <a:gd name="T31" fmla="*/ 2147483646 h 264"/>
              <a:gd name="T32" fmla="*/ 2147483646 w 438"/>
              <a:gd name="T33" fmla="*/ 2147483646 h 264"/>
              <a:gd name="T34" fmla="*/ 2147483646 w 438"/>
              <a:gd name="T35" fmla="*/ 2147483646 h 264"/>
              <a:gd name="T36" fmla="*/ 2147483646 w 438"/>
              <a:gd name="T37" fmla="*/ 2147483646 h 264"/>
              <a:gd name="T38" fmla="*/ 2147483646 w 438"/>
              <a:gd name="T39" fmla="*/ 2147483646 h 26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438" h="264">
                <a:moveTo>
                  <a:pt x="414" y="0"/>
                </a:moveTo>
                <a:lnTo>
                  <a:pt x="416" y="46"/>
                </a:lnTo>
                <a:lnTo>
                  <a:pt x="427" y="80"/>
                </a:lnTo>
                <a:lnTo>
                  <a:pt x="438" y="83"/>
                </a:lnTo>
                <a:lnTo>
                  <a:pt x="438" y="107"/>
                </a:lnTo>
                <a:lnTo>
                  <a:pt x="416" y="112"/>
                </a:lnTo>
                <a:lnTo>
                  <a:pt x="416" y="233"/>
                </a:lnTo>
                <a:lnTo>
                  <a:pt x="421" y="236"/>
                </a:lnTo>
                <a:lnTo>
                  <a:pt x="421" y="246"/>
                </a:lnTo>
                <a:lnTo>
                  <a:pt x="416" y="247"/>
                </a:lnTo>
                <a:lnTo>
                  <a:pt x="415" y="243"/>
                </a:lnTo>
                <a:lnTo>
                  <a:pt x="413" y="249"/>
                </a:lnTo>
                <a:lnTo>
                  <a:pt x="333" y="264"/>
                </a:lnTo>
                <a:lnTo>
                  <a:pt x="29" y="228"/>
                </a:lnTo>
                <a:lnTo>
                  <a:pt x="0" y="210"/>
                </a:lnTo>
                <a:lnTo>
                  <a:pt x="9" y="206"/>
                </a:lnTo>
                <a:lnTo>
                  <a:pt x="9" y="16"/>
                </a:lnTo>
                <a:lnTo>
                  <a:pt x="35" y="28"/>
                </a:lnTo>
                <a:lnTo>
                  <a:pt x="35" y="219"/>
                </a:lnTo>
                <a:lnTo>
                  <a:pt x="29" y="22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48" name="Freeform 1609"/>
          <p:cNvSpPr>
            <a:spLocks/>
          </p:cNvSpPr>
          <p:nvPr/>
        </p:nvSpPr>
        <p:spPr bwMode="auto">
          <a:xfrm>
            <a:off x="8159750" y="2692400"/>
            <a:ext cx="238125" cy="69850"/>
          </a:xfrm>
          <a:custGeom>
            <a:avLst/>
            <a:gdLst>
              <a:gd name="T0" fmla="*/ 0 w 451"/>
              <a:gd name="T1" fmla="*/ 2147483646 h 132"/>
              <a:gd name="T2" fmla="*/ 2147483646 w 451"/>
              <a:gd name="T3" fmla="*/ 2147483646 h 132"/>
              <a:gd name="T4" fmla="*/ 2147483646 w 451"/>
              <a:gd name="T5" fmla="*/ 2147483646 h 132"/>
              <a:gd name="T6" fmla="*/ 2147483646 w 451"/>
              <a:gd name="T7" fmla="*/ 2147483646 h 132"/>
              <a:gd name="T8" fmla="*/ 2147483646 w 451"/>
              <a:gd name="T9" fmla="*/ 2147483646 h 132"/>
              <a:gd name="T10" fmla="*/ 2147483646 w 451"/>
              <a:gd name="T11" fmla="*/ 2147483646 h 132"/>
              <a:gd name="T12" fmla="*/ 2147483646 w 451"/>
              <a:gd name="T13" fmla="*/ 0 h 132"/>
              <a:gd name="T14" fmla="*/ 2147483646 w 451"/>
              <a:gd name="T15" fmla="*/ 2147483646 h 13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51" h="132">
                <a:moveTo>
                  <a:pt x="0" y="74"/>
                </a:moveTo>
                <a:lnTo>
                  <a:pt x="305" y="108"/>
                </a:lnTo>
                <a:lnTo>
                  <a:pt x="305" y="128"/>
                </a:lnTo>
                <a:lnTo>
                  <a:pt x="305" y="132"/>
                </a:lnTo>
                <a:lnTo>
                  <a:pt x="395" y="116"/>
                </a:lnTo>
                <a:lnTo>
                  <a:pt x="451" y="12"/>
                </a:lnTo>
                <a:lnTo>
                  <a:pt x="451" y="0"/>
                </a:lnTo>
                <a:lnTo>
                  <a:pt x="440" y="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49" name="Line 1610"/>
          <p:cNvSpPr>
            <a:spLocks noChangeShapeType="1"/>
          </p:cNvSpPr>
          <p:nvPr/>
        </p:nvSpPr>
        <p:spPr bwMode="auto">
          <a:xfrm flipH="1">
            <a:off x="8369300" y="2643188"/>
            <a:ext cx="20638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50" name="Freeform 1611"/>
          <p:cNvSpPr>
            <a:spLocks/>
          </p:cNvSpPr>
          <p:nvPr/>
        </p:nvSpPr>
        <p:spPr bwMode="auto">
          <a:xfrm>
            <a:off x="8326438" y="2627313"/>
            <a:ext cx="33337" cy="7937"/>
          </a:xfrm>
          <a:custGeom>
            <a:avLst/>
            <a:gdLst>
              <a:gd name="T0" fmla="*/ 2147483646 w 65"/>
              <a:gd name="T1" fmla="*/ 0 h 14"/>
              <a:gd name="T2" fmla="*/ 2147483646 w 65"/>
              <a:gd name="T3" fmla="*/ 2147483646 h 14"/>
              <a:gd name="T4" fmla="*/ 0 w 65"/>
              <a:gd name="T5" fmla="*/ 2147483646 h 1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5" h="14">
                <a:moveTo>
                  <a:pt x="65" y="0"/>
                </a:moveTo>
                <a:lnTo>
                  <a:pt x="11" y="7"/>
                </a:lnTo>
                <a:lnTo>
                  <a:pt x="0" y="1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51" name="Freeform 1612"/>
          <p:cNvSpPr>
            <a:spLocks/>
          </p:cNvSpPr>
          <p:nvPr/>
        </p:nvSpPr>
        <p:spPr bwMode="auto">
          <a:xfrm>
            <a:off x="8324850" y="2624138"/>
            <a:ext cx="34925" cy="6350"/>
          </a:xfrm>
          <a:custGeom>
            <a:avLst/>
            <a:gdLst>
              <a:gd name="T0" fmla="*/ 0 w 67"/>
              <a:gd name="T1" fmla="*/ 2147483646 h 11"/>
              <a:gd name="T2" fmla="*/ 2147483646 w 67"/>
              <a:gd name="T3" fmla="*/ 2147483646 h 11"/>
              <a:gd name="T4" fmla="*/ 2147483646 w 67"/>
              <a:gd name="T5" fmla="*/ 2147483646 h 11"/>
              <a:gd name="T6" fmla="*/ 2147483646 w 67"/>
              <a:gd name="T7" fmla="*/ 2147483646 h 11"/>
              <a:gd name="T8" fmla="*/ 2147483646 w 67"/>
              <a:gd name="T9" fmla="*/ 0 h 11"/>
              <a:gd name="T10" fmla="*/ 2147483646 w 67"/>
              <a:gd name="T11" fmla="*/ 2147483646 h 11"/>
              <a:gd name="T12" fmla="*/ 2147483646 w 67"/>
              <a:gd name="T13" fmla="*/ 2147483646 h 11"/>
              <a:gd name="T14" fmla="*/ 2147483646 w 67"/>
              <a:gd name="T15" fmla="*/ 2147483646 h 11"/>
              <a:gd name="T16" fmla="*/ 2147483646 w 67"/>
              <a:gd name="T17" fmla="*/ 2147483646 h 1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7" h="11">
                <a:moveTo>
                  <a:pt x="0" y="6"/>
                </a:moveTo>
                <a:lnTo>
                  <a:pt x="13" y="11"/>
                </a:lnTo>
                <a:lnTo>
                  <a:pt x="61" y="5"/>
                </a:lnTo>
                <a:lnTo>
                  <a:pt x="56" y="1"/>
                </a:lnTo>
                <a:lnTo>
                  <a:pt x="61" y="0"/>
                </a:lnTo>
                <a:lnTo>
                  <a:pt x="67" y="5"/>
                </a:lnTo>
                <a:lnTo>
                  <a:pt x="67" y="6"/>
                </a:lnTo>
                <a:lnTo>
                  <a:pt x="56" y="5"/>
                </a:lnTo>
                <a:lnTo>
                  <a:pt x="56" y="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52" name="Freeform 1613"/>
          <p:cNvSpPr>
            <a:spLocks/>
          </p:cNvSpPr>
          <p:nvPr/>
        </p:nvSpPr>
        <p:spPr bwMode="auto">
          <a:xfrm>
            <a:off x="8270875" y="2632075"/>
            <a:ext cx="38100" cy="34925"/>
          </a:xfrm>
          <a:custGeom>
            <a:avLst/>
            <a:gdLst>
              <a:gd name="T0" fmla="*/ 2147483646 w 70"/>
              <a:gd name="T1" fmla="*/ 0 h 68"/>
              <a:gd name="T2" fmla="*/ 2147483646 w 70"/>
              <a:gd name="T3" fmla="*/ 2147483646 h 68"/>
              <a:gd name="T4" fmla="*/ 2147483646 w 70"/>
              <a:gd name="T5" fmla="*/ 0 h 68"/>
              <a:gd name="T6" fmla="*/ 2147483646 w 70"/>
              <a:gd name="T7" fmla="*/ 0 h 68"/>
              <a:gd name="T8" fmla="*/ 2147483646 w 70"/>
              <a:gd name="T9" fmla="*/ 2147483646 h 68"/>
              <a:gd name="T10" fmla="*/ 2147483646 w 70"/>
              <a:gd name="T11" fmla="*/ 2147483646 h 68"/>
              <a:gd name="T12" fmla="*/ 2147483646 w 70"/>
              <a:gd name="T13" fmla="*/ 2147483646 h 68"/>
              <a:gd name="T14" fmla="*/ 2147483646 w 70"/>
              <a:gd name="T15" fmla="*/ 2147483646 h 68"/>
              <a:gd name="T16" fmla="*/ 2147483646 w 70"/>
              <a:gd name="T17" fmla="*/ 2147483646 h 68"/>
              <a:gd name="T18" fmla="*/ 2147483646 w 70"/>
              <a:gd name="T19" fmla="*/ 2147483646 h 68"/>
              <a:gd name="T20" fmla="*/ 2147483646 w 70"/>
              <a:gd name="T21" fmla="*/ 2147483646 h 68"/>
              <a:gd name="T22" fmla="*/ 0 w 70"/>
              <a:gd name="T23" fmla="*/ 2147483646 h 6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70" h="68">
                <a:moveTo>
                  <a:pt x="70" y="0"/>
                </a:moveTo>
                <a:lnTo>
                  <a:pt x="70" y="5"/>
                </a:lnTo>
                <a:lnTo>
                  <a:pt x="70" y="0"/>
                </a:lnTo>
                <a:lnTo>
                  <a:pt x="60" y="0"/>
                </a:lnTo>
                <a:lnTo>
                  <a:pt x="62" y="60"/>
                </a:lnTo>
                <a:lnTo>
                  <a:pt x="51" y="60"/>
                </a:lnTo>
                <a:lnTo>
                  <a:pt x="49" y="2"/>
                </a:lnTo>
                <a:lnTo>
                  <a:pt x="40" y="3"/>
                </a:lnTo>
                <a:lnTo>
                  <a:pt x="42" y="60"/>
                </a:lnTo>
                <a:lnTo>
                  <a:pt x="36" y="60"/>
                </a:lnTo>
                <a:lnTo>
                  <a:pt x="28" y="68"/>
                </a:lnTo>
                <a:lnTo>
                  <a:pt x="0" y="6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53" name="Freeform 1614"/>
          <p:cNvSpPr>
            <a:spLocks/>
          </p:cNvSpPr>
          <p:nvPr/>
        </p:nvSpPr>
        <p:spPr bwMode="auto">
          <a:xfrm>
            <a:off x="8270875" y="2647950"/>
            <a:ext cx="11113" cy="3175"/>
          </a:xfrm>
          <a:custGeom>
            <a:avLst/>
            <a:gdLst>
              <a:gd name="T0" fmla="*/ 0 w 19"/>
              <a:gd name="T1" fmla="*/ 2147483646 h 6"/>
              <a:gd name="T2" fmla="*/ 2147483646 w 19"/>
              <a:gd name="T3" fmla="*/ 2147483646 h 6"/>
              <a:gd name="T4" fmla="*/ 2147483646 w 19"/>
              <a:gd name="T5" fmla="*/ 0 h 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" h="6">
                <a:moveTo>
                  <a:pt x="0" y="6"/>
                </a:moveTo>
                <a:lnTo>
                  <a:pt x="12" y="5"/>
                </a:lnTo>
                <a:lnTo>
                  <a:pt x="19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54" name="Freeform 1615"/>
          <p:cNvSpPr>
            <a:spLocks/>
          </p:cNvSpPr>
          <p:nvPr/>
        </p:nvSpPr>
        <p:spPr bwMode="auto">
          <a:xfrm>
            <a:off x="8270875" y="2640013"/>
            <a:ext cx="11113" cy="11112"/>
          </a:xfrm>
          <a:custGeom>
            <a:avLst/>
            <a:gdLst>
              <a:gd name="T0" fmla="*/ 2147483646 w 19"/>
              <a:gd name="T1" fmla="*/ 0 h 22"/>
              <a:gd name="T2" fmla="*/ 2147483646 w 19"/>
              <a:gd name="T3" fmla="*/ 2147483646 h 22"/>
              <a:gd name="T4" fmla="*/ 0 w 19"/>
              <a:gd name="T5" fmla="*/ 2147483646 h 22"/>
              <a:gd name="T6" fmla="*/ 0 w 19"/>
              <a:gd name="T7" fmla="*/ 2147483646 h 2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" h="22">
                <a:moveTo>
                  <a:pt x="19" y="0"/>
                </a:moveTo>
                <a:lnTo>
                  <a:pt x="12" y="5"/>
                </a:lnTo>
                <a:lnTo>
                  <a:pt x="0" y="7"/>
                </a:lnTo>
                <a:lnTo>
                  <a:pt x="0" y="2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55" name="Line 1616"/>
          <p:cNvSpPr>
            <a:spLocks noChangeShapeType="1"/>
          </p:cNvSpPr>
          <p:nvPr/>
        </p:nvSpPr>
        <p:spPr bwMode="auto">
          <a:xfrm flipH="1" flipV="1">
            <a:off x="8269288" y="2630488"/>
            <a:ext cx="3175" cy="95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56" name="Freeform 1617"/>
          <p:cNvSpPr>
            <a:spLocks/>
          </p:cNvSpPr>
          <p:nvPr/>
        </p:nvSpPr>
        <p:spPr bwMode="auto">
          <a:xfrm>
            <a:off x="8216900" y="2603500"/>
            <a:ext cx="30163" cy="9525"/>
          </a:xfrm>
          <a:custGeom>
            <a:avLst/>
            <a:gdLst>
              <a:gd name="T0" fmla="*/ 2147483646 w 58"/>
              <a:gd name="T1" fmla="*/ 2147483646 h 17"/>
              <a:gd name="T2" fmla="*/ 2147483646 w 58"/>
              <a:gd name="T3" fmla="*/ 0 h 17"/>
              <a:gd name="T4" fmla="*/ 2147483646 w 58"/>
              <a:gd name="T5" fmla="*/ 0 h 17"/>
              <a:gd name="T6" fmla="*/ 0 w 58"/>
              <a:gd name="T7" fmla="*/ 2147483646 h 1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8" h="17">
                <a:moveTo>
                  <a:pt x="58" y="10"/>
                </a:moveTo>
                <a:lnTo>
                  <a:pt x="16" y="0"/>
                </a:lnTo>
                <a:lnTo>
                  <a:pt x="6" y="0"/>
                </a:lnTo>
                <a:lnTo>
                  <a:pt x="0" y="1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57" name="Freeform 1618"/>
          <p:cNvSpPr>
            <a:spLocks/>
          </p:cNvSpPr>
          <p:nvPr/>
        </p:nvSpPr>
        <p:spPr bwMode="auto">
          <a:xfrm>
            <a:off x="8205788" y="2616200"/>
            <a:ext cx="22225" cy="7938"/>
          </a:xfrm>
          <a:custGeom>
            <a:avLst/>
            <a:gdLst>
              <a:gd name="T0" fmla="*/ 2147483646 w 40"/>
              <a:gd name="T1" fmla="*/ 0 h 16"/>
              <a:gd name="T2" fmla="*/ 0 w 40"/>
              <a:gd name="T3" fmla="*/ 0 h 16"/>
              <a:gd name="T4" fmla="*/ 0 w 40"/>
              <a:gd name="T5" fmla="*/ 2147483646 h 16"/>
              <a:gd name="T6" fmla="*/ 2147483646 w 40"/>
              <a:gd name="T7" fmla="*/ 2147483646 h 1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" h="16">
                <a:moveTo>
                  <a:pt x="40" y="0"/>
                </a:moveTo>
                <a:lnTo>
                  <a:pt x="0" y="0"/>
                </a:lnTo>
                <a:lnTo>
                  <a:pt x="0" y="16"/>
                </a:lnTo>
                <a:lnTo>
                  <a:pt x="16" y="1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58" name="Freeform 1619"/>
          <p:cNvSpPr>
            <a:spLocks/>
          </p:cNvSpPr>
          <p:nvPr/>
        </p:nvSpPr>
        <p:spPr bwMode="auto">
          <a:xfrm>
            <a:off x="8162925" y="2620963"/>
            <a:ext cx="42863" cy="1587"/>
          </a:xfrm>
          <a:custGeom>
            <a:avLst/>
            <a:gdLst>
              <a:gd name="T0" fmla="*/ 2147483646 w 82"/>
              <a:gd name="T1" fmla="*/ 0 h 1587"/>
              <a:gd name="T2" fmla="*/ 2147483646 w 82"/>
              <a:gd name="T3" fmla="*/ 0 h 1587"/>
              <a:gd name="T4" fmla="*/ 0 w 82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2" h="1587">
                <a:moveTo>
                  <a:pt x="82" y="0"/>
                </a:moveTo>
                <a:lnTo>
                  <a:pt x="29" y="0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59" name="Line 1620"/>
          <p:cNvSpPr>
            <a:spLocks noChangeShapeType="1"/>
          </p:cNvSpPr>
          <p:nvPr/>
        </p:nvSpPr>
        <p:spPr bwMode="auto">
          <a:xfrm flipH="1">
            <a:off x="8150225" y="2613025"/>
            <a:ext cx="15875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60" name="Freeform 1621"/>
          <p:cNvSpPr>
            <a:spLocks/>
          </p:cNvSpPr>
          <p:nvPr/>
        </p:nvSpPr>
        <p:spPr bwMode="auto">
          <a:xfrm>
            <a:off x="8170863" y="2605088"/>
            <a:ext cx="49212" cy="114300"/>
          </a:xfrm>
          <a:custGeom>
            <a:avLst/>
            <a:gdLst>
              <a:gd name="T0" fmla="*/ 0 w 92"/>
              <a:gd name="T1" fmla="*/ 2147483646 h 214"/>
              <a:gd name="T2" fmla="*/ 2147483646 w 92"/>
              <a:gd name="T3" fmla="*/ 2147483646 h 214"/>
              <a:gd name="T4" fmla="*/ 2147483646 w 92"/>
              <a:gd name="T5" fmla="*/ 2147483646 h 214"/>
              <a:gd name="T6" fmla="*/ 2147483646 w 92"/>
              <a:gd name="T7" fmla="*/ 2147483646 h 214"/>
              <a:gd name="T8" fmla="*/ 2147483646 w 92"/>
              <a:gd name="T9" fmla="*/ 0 h 214"/>
              <a:gd name="T10" fmla="*/ 2147483646 w 92"/>
              <a:gd name="T11" fmla="*/ 0 h 214"/>
              <a:gd name="T12" fmla="*/ 2147483646 w 92"/>
              <a:gd name="T13" fmla="*/ 2147483646 h 214"/>
              <a:gd name="T14" fmla="*/ 2147483646 w 92"/>
              <a:gd name="T15" fmla="*/ 2147483646 h 214"/>
              <a:gd name="T16" fmla="*/ 2147483646 w 92"/>
              <a:gd name="T17" fmla="*/ 2147483646 h 214"/>
              <a:gd name="T18" fmla="*/ 2147483646 w 92"/>
              <a:gd name="T19" fmla="*/ 2147483646 h 214"/>
              <a:gd name="T20" fmla="*/ 2147483646 w 92"/>
              <a:gd name="T21" fmla="*/ 2147483646 h 214"/>
              <a:gd name="T22" fmla="*/ 2147483646 w 92"/>
              <a:gd name="T23" fmla="*/ 2147483646 h 214"/>
              <a:gd name="T24" fmla="*/ 2147483646 w 92"/>
              <a:gd name="T25" fmla="*/ 2147483646 h 214"/>
              <a:gd name="T26" fmla="*/ 2147483646 w 92"/>
              <a:gd name="T27" fmla="*/ 2147483646 h 214"/>
              <a:gd name="T28" fmla="*/ 2147483646 w 92"/>
              <a:gd name="T29" fmla="*/ 2147483646 h 214"/>
              <a:gd name="T30" fmla="*/ 2147483646 w 92"/>
              <a:gd name="T31" fmla="*/ 2147483646 h 214"/>
              <a:gd name="T32" fmla="*/ 2147483646 w 92"/>
              <a:gd name="T33" fmla="*/ 2147483646 h 214"/>
              <a:gd name="T34" fmla="*/ 2147483646 w 92"/>
              <a:gd name="T35" fmla="*/ 2147483646 h 214"/>
              <a:gd name="T36" fmla="*/ 2147483646 w 92"/>
              <a:gd name="T37" fmla="*/ 2147483646 h 214"/>
              <a:gd name="T38" fmla="*/ 2147483646 w 92"/>
              <a:gd name="T39" fmla="*/ 2147483646 h 21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2" h="214">
                <a:moveTo>
                  <a:pt x="0" y="13"/>
                </a:moveTo>
                <a:lnTo>
                  <a:pt x="37" y="13"/>
                </a:lnTo>
                <a:lnTo>
                  <a:pt x="37" y="16"/>
                </a:lnTo>
                <a:lnTo>
                  <a:pt x="53" y="16"/>
                </a:lnTo>
                <a:lnTo>
                  <a:pt x="53" y="0"/>
                </a:lnTo>
                <a:lnTo>
                  <a:pt x="37" y="0"/>
                </a:lnTo>
                <a:lnTo>
                  <a:pt x="37" y="16"/>
                </a:lnTo>
                <a:lnTo>
                  <a:pt x="30" y="22"/>
                </a:lnTo>
                <a:lnTo>
                  <a:pt x="27" y="29"/>
                </a:lnTo>
                <a:lnTo>
                  <a:pt x="32" y="32"/>
                </a:lnTo>
                <a:lnTo>
                  <a:pt x="32" y="110"/>
                </a:lnTo>
                <a:lnTo>
                  <a:pt x="20" y="110"/>
                </a:lnTo>
                <a:lnTo>
                  <a:pt x="20" y="33"/>
                </a:lnTo>
                <a:lnTo>
                  <a:pt x="13" y="29"/>
                </a:lnTo>
                <a:lnTo>
                  <a:pt x="13" y="212"/>
                </a:lnTo>
                <a:lnTo>
                  <a:pt x="54" y="213"/>
                </a:lnTo>
                <a:lnTo>
                  <a:pt x="59" y="214"/>
                </a:lnTo>
                <a:lnTo>
                  <a:pt x="47" y="124"/>
                </a:lnTo>
                <a:lnTo>
                  <a:pt x="92" y="124"/>
                </a:lnTo>
                <a:lnTo>
                  <a:pt x="50" y="12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61" name="Freeform 1622"/>
          <p:cNvSpPr>
            <a:spLocks/>
          </p:cNvSpPr>
          <p:nvPr/>
        </p:nvSpPr>
        <p:spPr bwMode="auto">
          <a:xfrm>
            <a:off x="8199438" y="2651125"/>
            <a:ext cx="9525" cy="11113"/>
          </a:xfrm>
          <a:custGeom>
            <a:avLst/>
            <a:gdLst>
              <a:gd name="T0" fmla="*/ 0 w 16"/>
              <a:gd name="T1" fmla="*/ 2147483646 h 21"/>
              <a:gd name="T2" fmla="*/ 2147483646 w 16"/>
              <a:gd name="T3" fmla="*/ 2147483646 h 21"/>
              <a:gd name="T4" fmla="*/ 2147483646 w 16"/>
              <a:gd name="T5" fmla="*/ 0 h 2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" h="21">
                <a:moveTo>
                  <a:pt x="0" y="21"/>
                </a:moveTo>
                <a:lnTo>
                  <a:pt x="16" y="19"/>
                </a:lnTo>
                <a:lnTo>
                  <a:pt x="16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62" name="Line 1623"/>
          <p:cNvSpPr>
            <a:spLocks noChangeShapeType="1"/>
          </p:cNvSpPr>
          <p:nvPr/>
        </p:nvSpPr>
        <p:spPr bwMode="auto">
          <a:xfrm flipH="1">
            <a:off x="8178800" y="2662238"/>
            <a:ext cx="36513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63" name="Freeform 1624"/>
          <p:cNvSpPr>
            <a:spLocks/>
          </p:cNvSpPr>
          <p:nvPr/>
        </p:nvSpPr>
        <p:spPr bwMode="auto">
          <a:xfrm>
            <a:off x="8221663" y="2671763"/>
            <a:ext cx="55562" cy="69850"/>
          </a:xfrm>
          <a:custGeom>
            <a:avLst/>
            <a:gdLst>
              <a:gd name="T0" fmla="*/ 0 w 104"/>
              <a:gd name="T1" fmla="*/ 0 h 132"/>
              <a:gd name="T2" fmla="*/ 2147483646 w 104"/>
              <a:gd name="T3" fmla="*/ 2147483646 h 132"/>
              <a:gd name="T4" fmla="*/ 2147483646 w 104"/>
              <a:gd name="T5" fmla="*/ 2147483646 h 132"/>
              <a:gd name="T6" fmla="*/ 2147483646 w 104"/>
              <a:gd name="T7" fmla="*/ 2147483646 h 132"/>
              <a:gd name="T8" fmla="*/ 2147483646 w 104"/>
              <a:gd name="T9" fmla="*/ 2147483646 h 132"/>
              <a:gd name="T10" fmla="*/ 2147483646 w 104"/>
              <a:gd name="T11" fmla="*/ 2147483646 h 132"/>
              <a:gd name="T12" fmla="*/ 2147483646 w 104"/>
              <a:gd name="T13" fmla="*/ 2147483646 h 132"/>
              <a:gd name="T14" fmla="*/ 2147483646 w 104"/>
              <a:gd name="T15" fmla="*/ 2147483646 h 13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4" h="132">
                <a:moveTo>
                  <a:pt x="0" y="0"/>
                </a:moveTo>
                <a:lnTo>
                  <a:pt x="11" y="87"/>
                </a:lnTo>
                <a:lnTo>
                  <a:pt x="7" y="89"/>
                </a:lnTo>
                <a:lnTo>
                  <a:pt x="7" y="102"/>
                </a:lnTo>
                <a:lnTo>
                  <a:pt x="14" y="101"/>
                </a:lnTo>
                <a:lnTo>
                  <a:pt x="23" y="101"/>
                </a:lnTo>
                <a:lnTo>
                  <a:pt x="23" y="108"/>
                </a:lnTo>
                <a:lnTo>
                  <a:pt x="104" y="13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64" name="Freeform 1625"/>
          <p:cNvSpPr>
            <a:spLocks/>
          </p:cNvSpPr>
          <p:nvPr/>
        </p:nvSpPr>
        <p:spPr bwMode="auto">
          <a:xfrm>
            <a:off x="8304213" y="2738438"/>
            <a:ext cx="52387" cy="6350"/>
          </a:xfrm>
          <a:custGeom>
            <a:avLst/>
            <a:gdLst>
              <a:gd name="T0" fmla="*/ 0 w 98"/>
              <a:gd name="T1" fmla="*/ 2147483646 h 13"/>
              <a:gd name="T2" fmla="*/ 2147483646 w 98"/>
              <a:gd name="T3" fmla="*/ 2147483646 h 13"/>
              <a:gd name="T4" fmla="*/ 0 w 98"/>
              <a:gd name="T5" fmla="*/ 2147483646 h 13"/>
              <a:gd name="T6" fmla="*/ 2147483646 w 98"/>
              <a:gd name="T7" fmla="*/ 2147483646 h 13"/>
              <a:gd name="T8" fmla="*/ 2147483646 w 98"/>
              <a:gd name="T9" fmla="*/ 0 h 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8" h="13">
                <a:moveTo>
                  <a:pt x="0" y="8"/>
                </a:moveTo>
                <a:lnTo>
                  <a:pt x="6" y="6"/>
                </a:lnTo>
                <a:lnTo>
                  <a:pt x="0" y="8"/>
                </a:lnTo>
                <a:lnTo>
                  <a:pt x="32" y="13"/>
                </a:lnTo>
                <a:lnTo>
                  <a:pt x="98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65" name="Line 1626"/>
          <p:cNvSpPr>
            <a:spLocks noChangeShapeType="1"/>
          </p:cNvSpPr>
          <p:nvPr/>
        </p:nvSpPr>
        <p:spPr bwMode="auto">
          <a:xfrm flipH="1">
            <a:off x="8320088" y="2740025"/>
            <a:ext cx="47625" cy="95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66" name="Freeform 1627"/>
          <p:cNvSpPr>
            <a:spLocks/>
          </p:cNvSpPr>
          <p:nvPr/>
        </p:nvSpPr>
        <p:spPr bwMode="auto">
          <a:xfrm>
            <a:off x="8143875" y="2722563"/>
            <a:ext cx="176213" cy="39687"/>
          </a:xfrm>
          <a:custGeom>
            <a:avLst/>
            <a:gdLst>
              <a:gd name="T0" fmla="*/ 2147483646 w 333"/>
              <a:gd name="T1" fmla="*/ 2147483646 h 73"/>
              <a:gd name="T2" fmla="*/ 2147483646 w 333"/>
              <a:gd name="T3" fmla="*/ 2147483646 h 73"/>
              <a:gd name="T4" fmla="*/ 2147483646 w 333"/>
              <a:gd name="T5" fmla="*/ 2147483646 h 73"/>
              <a:gd name="T6" fmla="*/ 0 w 333"/>
              <a:gd name="T7" fmla="*/ 0 h 73"/>
              <a:gd name="T8" fmla="*/ 0 w 333"/>
              <a:gd name="T9" fmla="*/ 2147483646 h 73"/>
              <a:gd name="T10" fmla="*/ 2147483646 w 333"/>
              <a:gd name="T11" fmla="*/ 2147483646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33" h="73">
                <a:moveTo>
                  <a:pt x="333" y="73"/>
                </a:moveTo>
                <a:lnTo>
                  <a:pt x="28" y="38"/>
                </a:lnTo>
                <a:lnTo>
                  <a:pt x="28" y="15"/>
                </a:lnTo>
                <a:lnTo>
                  <a:pt x="0" y="0"/>
                </a:lnTo>
                <a:lnTo>
                  <a:pt x="0" y="22"/>
                </a:lnTo>
                <a:lnTo>
                  <a:pt x="28" y="3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67" name="Line 1628"/>
          <p:cNvSpPr>
            <a:spLocks noChangeShapeType="1"/>
          </p:cNvSpPr>
          <p:nvPr/>
        </p:nvSpPr>
        <p:spPr bwMode="auto">
          <a:xfrm flipH="1" flipV="1">
            <a:off x="8204200" y="2720975"/>
            <a:ext cx="1588" cy="31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68" name="Freeform 1629"/>
          <p:cNvSpPr>
            <a:spLocks/>
          </p:cNvSpPr>
          <p:nvPr/>
        </p:nvSpPr>
        <p:spPr bwMode="auto">
          <a:xfrm>
            <a:off x="8229600" y="2678113"/>
            <a:ext cx="17463" cy="20637"/>
          </a:xfrm>
          <a:custGeom>
            <a:avLst/>
            <a:gdLst>
              <a:gd name="T0" fmla="*/ 0 w 35"/>
              <a:gd name="T1" fmla="*/ 2147483646 h 39"/>
              <a:gd name="T2" fmla="*/ 2147483646 w 35"/>
              <a:gd name="T3" fmla="*/ 2147483646 h 39"/>
              <a:gd name="T4" fmla="*/ 2147483646 w 35"/>
              <a:gd name="T5" fmla="*/ 0 h 3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5" h="39">
                <a:moveTo>
                  <a:pt x="0" y="39"/>
                </a:moveTo>
                <a:lnTo>
                  <a:pt x="35" y="39"/>
                </a:lnTo>
                <a:lnTo>
                  <a:pt x="35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69" name="Line 1630"/>
          <p:cNvSpPr>
            <a:spLocks noChangeShapeType="1"/>
          </p:cNvSpPr>
          <p:nvPr/>
        </p:nvSpPr>
        <p:spPr bwMode="auto">
          <a:xfrm>
            <a:off x="8247063" y="2697163"/>
            <a:ext cx="25400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70" name="Freeform 1631"/>
          <p:cNvSpPr>
            <a:spLocks/>
          </p:cNvSpPr>
          <p:nvPr/>
        </p:nvSpPr>
        <p:spPr bwMode="auto">
          <a:xfrm>
            <a:off x="8199438" y="2614613"/>
            <a:ext cx="4762" cy="6350"/>
          </a:xfrm>
          <a:custGeom>
            <a:avLst/>
            <a:gdLst>
              <a:gd name="T0" fmla="*/ 2147483646 w 8"/>
              <a:gd name="T1" fmla="*/ 2147483646 h 13"/>
              <a:gd name="T2" fmla="*/ 2147483646 w 8"/>
              <a:gd name="T3" fmla="*/ 2147483646 h 13"/>
              <a:gd name="T4" fmla="*/ 0 w 8"/>
              <a:gd name="T5" fmla="*/ 0 h 1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" h="13">
                <a:moveTo>
                  <a:pt x="8" y="13"/>
                </a:moveTo>
                <a:lnTo>
                  <a:pt x="6" y="6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71" name="Freeform 1632"/>
          <p:cNvSpPr>
            <a:spLocks/>
          </p:cNvSpPr>
          <p:nvPr/>
        </p:nvSpPr>
        <p:spPr bwMode="auto">
          <a:xfrm>
            <a:off x="8183563" y="2597150"/>
            <a:ext cx="9525" cy="7938"/>
          </a:xfrm>
          <a:custGeom>
            <a:avLst/>
            <a:gdLst>
              <a:gd name="T0" fmla="*/ 2147483646 w 18"/>
              <a:gd name="T1" fmla="*/ 0 h 16"/>
              <a:gd name="T2" fmla="*/ 2147483646 w 18"/>
              <a:gd name="T3" fmla="*/ 2147483646 h 16"/>
              <a:gd name="T4" fmla="*/ 2147483646 w 18"/>
              <a:gd name="T5" fmla="*/ 2147483646 h 16"/>
              <a:gd name="T6" fmla="*/ 0 w 18"/>
              <a:gd name="T7" fmla="*/ 2147483646 h 1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" h="16">
                <a:moveTo>
                  <a:pt x="18" y="0"/>
                </a:moveTo>
                <a:lnTo>
                  <a:pt x="7" y="4"/>
                </a:lnTo>
                <a:lnTo>
                  <a:pt x="3" y="8"/>
                </a:lnTo>
                <a:lnTo>
                  <a:pt x="0" y="1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72" name="Freeform 1633"/>
          <p:cNvSpPr>
            <a:spLocks/>
          </p:cNvSpPr>
          <p:nvPr/>
        </p:nvSpPr>
        <p:spPr bwMode="auto">
          <a:xfrm>
            <a:off x="8191500" y="2582863"/>
            <a:ext cx="17463" cy="11112"/>
          </a:xfrm>
          <a:custGeom>
            <a:avLst/>
            <a:gdLst>
              <a:gd name="T0" fmla="*/ 2147483646 w 31"/>
              <a:gd name="T1" fmla="*/ 2147483646 h 21"/>
              <a:gd name="T2" fmla="*/ 2147483646 w 31"/>
              <a:gd name="T3" fmla="*/ 2147483646 h 21"/>
              <a:gd name="T4" fmla="*/ 0 w 31"/>
              <a:gd name="T5" fmla="*/ 2147483646 h 21"/>
              <a:gd name="T6" fmla="*/ 0 w 31"/>
              <a:gd name="T7" fmla="*/ 0 h 21"/>
              <a:gd name="T8" fmla="*/ 2147483646 w 31"/>
              <a:gd name="T9" fmla="*/ 0 h 21"/>
              <a:gd name="T10" fmla="*/ 2147483646 w 31"/>
              <a:gd name="T11" fmla="*/ 2147483646 h 21"/>
              <a:gd name="T12" fmla="*/ 0 w 31"/>
              <a:gd name="T13" fmla="*/ 2147483646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1" h="21">
                <a:moveTo>
                  <a:pt x="3" y="21"/>
                </a:moveTo>
                <a:lnTo>
                  <a:pt x="5" y="14"/>
                </a:lnTo>
                <a:lnTo>
                  <a:pt x="0" y="14"/>
                </a:lnTo>
                <a:lnTo>
                  <a:pt x="0" y="0"/>
                </a:lnTo>
                <a:lnTo>
                  <a:pt x="31" y="0"/>
                </a:lnTo>
                <a:lnTo>
                  <a:pt x="31" y="14"/>
                </a:lnTo>
                <a:lnTo>
                  <a:pt x="0" y="1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73" name="Freeform 1634"/>
          <p:cNvSpPr>
            <a:spLocks/>
          </p:cNvSpPr>
          <p:nvPr/>
        </p:nvSpPr>
        <p:spPr bwMode="auto">
          <a:xfrm>
            <a:off x="8208963" y="2582863"/>
            <a:ext cx="26987" cy="20637"/>
          </a:xfrm>
          <a:custGeom>
            <a:avLst/>
            <a:gdLst>
              <a:gd name="T0" fmla="*/ 0 w 51"/>
              <a:gd name="T1" fmla="*/ 2147483646 h 41"/>
              <a:gd name="T2" fmla="*/ 2147483646 w 51"/>
              <a:gd name="T3" fmla="*/ 2147483646 h 41"/>
              <a:gd name="T4" fmla="*/ 2147483646 w 51"/>
              <a:gd name="T5" fmla="*/ 2147483646 h 41"/>
              <a:gd name="T6" fmla="*/ 2147483646 w 51"/>
              <a:gd name="T7" fmla="*/ 2147483646 h 41"/>
              <a:gd name="T8" fmla="*/ 2147483646 w 51"/>
              <a:gd name="T9" fmla="*/ 0 h 41"/>
              <a:gd name="T10" fmla="*/ 2147483646 w 51"/>
              <a:gd name="T11" fmla="*/ 2147483646 h 41"/>
              <a:gd name="T12" fmla="*/ 2147483646 w 51"/>
              <a:gd name="T13" fmla="*/ 2147483646 h 41"/>
              <a:gd name="T14" fmla="*/ 2147483646 w 51"/>
              <a:gd name="T15" fmla="*/ 2147483646 h 41"/>
              <a:gd name="T16" fmla="*/ 2147483646 w 51"/>
              <a:gd name="T17" fmla="*/ 2147483646 h 41"/>
              <a:gd name="T18" fmla="*/ 2147483646 w 51"/>
              <a:gd name="T19" fmla="*/ 2147483646 h 41"/>
              <a:gd name="T20" fmla="*/ 2147483646 w 51"/>
              <a:gd name="T21" fmla="*/ 2147483646 h 41"/>
              <a:gd name="T22" fmla="*/ 2147483646 w 51"/>
              <a:gd name="T23" fmla="*/ 2147483646 h 4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1" h="41">
                <a:moveTo>
                  <a:pt x="0" y="8"/>
                </a:moveTo>
                <a:lnTo>
                  <a:pt x="4" y="7"/>
                </a:lnTo>
                <a:lnTo>
                  <a:pt x="12" y="9"/>
                </a:lnTo>
                <a:lnTo>
                  <a:pt x="20" y="7"/>
                </a:lnTo>
                <a:lnTo>
                  <a:pt x="18" y="0"/>
                </a:lnTo>
                <a:lnTo>
                  <a:pt x="21" y="14"/>
                </a:lnTo>
                <a:lnTo>
                  <a:pt x="49" y="14"/>
                </a:lnTo>
                <a:lnTo>
                  <a:pt x="51" y="13"/>
                </a:lnTo>
                <a:lnTo>
                  <a:pt x="40" y="15"/>
                </a:lnTo>
                <a:lnTo>
                  <a:pt x="31" y="22"/>
                </a:lnTo>
                <a:lnTo>
                  <a:pt x="25" y="32"/>
                </a:lnTo>
                <a:lnTo>
                  <a:pt x="22" y="4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74" name="Freeform 1635"/>
          <p:cNvSpPr>
            <a:spLocks/>
          </p:cNvSpPr>
          <p:nvPr/>
        </p:nvSpPr>
        <p:spPr bwMode="auto">
          <a:xfrm>
            <a:off x="8218488" y="2581275"/>
            <a:ext cx="25400" cy="7938"/>
          </a:xfrm>
          <a:custGeom>
            <a:avLst/>
            <a:gdLst>
              <a:gd name="T0" fmla="*/ 0 w 48"/>
              <a:gd name="T1" fmla="*/ 2147483646 h 16"/>
              <a:gd name="T2" fmla="*/ 2147483646 w 48"/>
              <a:gd name="T3" fmla="*/ 2147483646 h 16"/>
              <a:gd name="T4" fmla="*/ 2147483646 w 48"/>
              <a:gd name="T5" fmla="*/ 0 h 16"/>
              <a:gd name="T6" fmla="*/ 2147483646 w 48"/>
              <a:gd name="T7" fmla="*/ 2147483646 h 1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8" h="16">
                <a:moveTo>
                  <a:pt x="0" y="3"/>
                </a:moveTo>
                <a:lnTo>
                  <a:pt x="45" y="3"/>
                </a:lnTo>
                <a:lnTo>
                  <a:pt x="48" y="0"/>
                </a:lnTo>
                <a:lnTo>
                  <a:pt x="33" y="1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75" name="Freeform 1636"/>
          <p:cNvSpPr>
            <a:spLocks/>
          </p:cNvSpPr>
          <p:nvPr/>
        </p:nvSpPr>
        <p:spPr bwMode="auto">
          <a:xfrm>
            <a:off x="2201863" y="3797300"/>
            <a:ext cx="890587" cy="46038"/>
          </a:xfrm>
          <a:custGeom>
            <a:avLst/>
            <a:gdLst>
              <a:gd name="T0" fmla="*/ 2147483646 w 1683"/>
              <a:gd name="T1" fmla="*/ 2147483646 h 86"/>
              <a:gd name="T2" fmla="*/ 2147483646 w 1683"/>
              <a:gd name="T3" fmla="*/ 0 h 86"/>
              <a:gd name="T4" fmla="*/ 0 w 1683"/>
              <a:gd name="T5" fmla="*/ 2147483646 h 86"/>
              <a:gd name="T6" fmla="*/ 2147483646 w 1683"/>
              <a:gd name="T7" fmla="*/ 2147483646 h 8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683" h="86">
                <a:moveTo>
                  <a:pt x="1683" y="81"/>
                </a:moveTo>
                <a:lnTo>
                  <a:pt x="166" y="0"/>
                </a:lnTo>
                <a:lnTo>
                  <a:pt x="0" y="6"/>
                </a:lnTo>
                <a:lnTo>
                  <a:pt x="1505" y="8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76" name="Freeform 1637"/>
          <p:cNvSpPr>
            <a:spLocks/>
          </p:cNvSpPr>
          <p:nvPr/>
        </p:nvSpPr>
        <p:spPr bwMode="auto">
          <a:xfrm>
            <a:off x="2120900" y="3800475"/>
            <a:ext cx="858838" cy="227013"/>
          </a:xfrm>
          <a:custGeom>
            <a:avLst/>
            <a:gdLst>
              <a:gd name="T0" fmla="*/ 2147483646 w 1623"/>
              <a:gd name="T1" fmla="*/ 2147483646 h 427"/>
              <a:gd name="T2" fmla="*/ 2147483646 w 1623"/>
              <a:gd name="T3" fmla="*/ 2147483646 h 427"/>
              <a:gd name="T4" fmla="*/ 2147483646 w 1623"/>
              <a:gd name="T5" fmla="*/ 0 h 427"/>
              <a:gd name="T6" fmla="*/ 2147483646 w 1623"/>
              <a:gd name="T7" fmla="*/ 2147483646 h 427"/>
              <a:gd name="T8" fmla="*/ 2147483646 w 1623"/>
              <a:gd name="T9" fmla="*/ 2147483646 h 427"/>
              <a:gd name="T10" fmla="*/ 2147483646 w 1623"/>
              <a:gd name="T11" fmla="*/ 2147483646 h 427"/>
              <a:gd name="T12" fmla="*/ 2147483646 w 1623"/>
              <a:gd name="T13" fmla="*/ 2147483646 h 427"/>
              <a:gd name="T14" fmla="*/ 2147483646 w 1623"/>
              <a:gd name="T15" fmla="*/ 2147483646 h 427"/>
              <a:gd name="T16" fmla="*/ 2147483646 w 1623"/>
              <a:gd name="T17" fmla="*/ 2147483646 h 427"/>
              <a:gd name="T18" fmla="*/ 2147483646 w 1623"/>
              <a:gd name="T19" fmla="*/ 2147483646 h 427"/>
              <a:gd name="T20" fmla="*/ 0 w 1623"/>
              <a:gd name="T21" fmla="*/ 2147483646 h 42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623" h="427">
                <a:moveTo>
                  <a:pt x="1623" y="427"/>
                </a:moveTo>
                <a:lnTo>
                  <a:pt x="131" y="276"/>
                </a:lnTo>
                <a:lnTo>
                  <a:pt x="153" y="0"/>
                </a:lnTo>
                <a:lnTo>
                  <a:pt x="153" y="1"/>
                </a:lnTo>
                <a:lnTo>
                  <a:pt x="152" y="10"/>
                </a:lnTo>
                <a:lnTo>
                  <a:pt x="153" y="9"/>
                </a:lnTo>
                <a:lnTo>
                  <a:pt x="467" y="25"/>
                </a:lnTo>
                <a:lnTo>
                  <a:pt x="445" y="301"/>
                </a:lnTo>
                <a:lnTo>
                  <a:pt x="131" y="271"/>
                </a:lnTo>
                <a:lnTo>
                  <a:pt x="131" y="276"/>
                </a:lnTo>
                <a:lnTo>
                  <a:pt x="0" y="37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77" name="Line 1638"/>
          <p:cNvSpPr>
            <a:spLocks noChangeShapeType="1"/>
          </p:cNvSpPr>
          <p:nvPr/>
        </p:nvSpPr>
        <p:spPr bwMode="auto">
          <a:xfrm>
            <a:off x="2114550" y="4011613"/>
            <a:ext cx="765175" cy="952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78" name="Freeform 1639"/>
          <p:cNvSpPr>
            <a:spLocks/>
          </p:cNvSpPr>
          <p:nvPr/>
        </p:nvSpPr>
        <p:spPr bwMode="auto">
          <a:xfrm>
            <a:off x="2570163" y="4071938"/>
            <a:ext cx="142875" cy="146050"/>
          </a:xfrm>
          <a:custGeom>
            <a:avLst/>
            <a:gdLst>
              <a:gd name="T0" fmla="*/ 2147483646 w 269"/>
              <a:gd name="T1" fmla="*/ 2147483646 h 276"/>
              <a:gd name="T2" fmla="*/ 0 w 269"/>
              <a:gd name="T3" fmla="*/ 0 h 276"/>
              <a:gd name="T4" fmla="*/ 2147483646 w 269"/>
              <a:gd name="T5" fmla="*/ 2147483646 h 27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9" h="276">
                <a:moveTo>
                  <a:pt x="269" y="36"/>
                </a:moveTo>
                <a:lnTo>
                  <a:pt x="0" y="0"/>
                </a:lnTo>
                <a:lnTo>
                  <a:pt x="19" y="27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79" name="Freeform 1640"/>
          <p:cNvSpPr>
            <a:spLocks/>
          </p:cNvSpPr>
          <p:nvPr/>
        </p:nvSpPr>
        <p:spPr bwMode="auto">
          <a:xfrm>
            <a:off x="2578100" y="4170363"/>
            <a:ext cx="127000" cy="33337"/>
          </a:xfrm>
          <a:custGeom>
            <a:avLst/>
            <a:gdLst>
              <a:gd name="T0" fmla="*/ 2147483646 w 242"/>
              <a:gd name="T1" fmla="*/ 2147483646 h 62"/>
              <a:gd name="T2" fmla="*/ 0 w 242"/>
              <a:gd name="T3" fmla="*/ 0 h 62"/>
              <a:gd name="T4" fmla="*/ 2147483646 w 242"/>
              <a:gd name="T5" fmla="*/ 2147483646 h 6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42" h="62">
                <a:moveTo>
                  <a:pt x="10" y="62"/>
                </a:moveTo>
                <a:lnTo>
                  <a:pt x="0" y="0"/>
                </a:lnTo>
                <a:lnTo>
                  <a:pt x="242" y="3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80" name="Freeform 1641"/>
          <p:cNvSpPr>
            <a:spLocks/>
          </p:cNvSpPr>
          <p:nvPr/>
        </p:nvSpPr>
        <p:spPr bwMode="auto">
          <a:xfrm>
            <a:off x="2574925" y="4125913"/>
            <a:ext cx="128588" cy="30162"/>
          </a:xfrm>
          <a:custGeom>
            <a:avLst/>
            <a:gdLst>
              <a:gd name="T0" fmla="*/ 2147483646 w 244"/>
              <a:gd name="T1" fmla="*/ 2147483646 h 59"/>
              <a:gd name="T2" fmla="*/ 0 w 244"/>
              <a:gd name="T3" fmla="*/ 0 h 59"/>
              <a:gd name="T4" fmla="*/ 2147483646 w 244"/>
              <a:gd name="T5" fmla="*/ 2147483646 h 5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44" h="59">
                <a:moveTo>
                  <a:pt x="244" y="33"/>
                </a:moveTo>
                <a:lnTo>
                  <a:pt x="0" y="0"/>
                </a:lnTo>
                <a:lnTo>
                  <a:pt x="8" y="5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81" name="Line 1642"/>
          <p:cNvSpPr>
            <a:spLocks noChangeShapeType="1"/>
          </p:cNvSpPr>
          <p:nvPr/>
        </p:nvSpPr>
        <p:spPr bwMode="auto">
          <a:xfrm>
            <a:off x="2576513" y="4111625"/>
            <a:ext cx="125412" cy="174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82" name="Freeform 1643"/>
          <p:cNvSpPr>
            <a:spLocks/>
          </p:cNvSpPr>
          <p:nvPr/>
        </p:nvSpPr>
        <p:spPr bwMode="auto">
          <a:xfrm>
            <a:off x="2557463" y="4008438"/>
            <a:ext cx="98425" cy="28575"/>
          </a:xfrm>
          <a:custGeom>
            <a:avLst/>
            <a:gdLst>
              <a:gd name="T0" fmla="*/ 2147483646 w 185"/>
              <a:gd name="T1" fmla="*/ 2147483646 h 53"/>
              <a:gd name="T2" fmla="*/ 0 w 185"/>
              <a:gd name="T3" fmla="*/ 2147483646 h 53"/>
              <a:gd name="T4" fmla="*/ 2147483646 w 185"/>
              <a:gd name="T5" fmla="*/ 0 h 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5" h="53">
                <a:moveTo>
                  <a:pt x="185" y="53"/>
                </a:moveTo>
                <a:lnTo>
                  <a:pt x="0" y="33"/>
                </a:lnTo>
                <a:lnTo>
                  <a:pt x="46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83" name="Line 1644"/>
          <p:cNvSpPr>
            <a:spLocks noChangeShapeType="1"/>
          </p:cNvSpPr>
          <p:nvPr/>
        </p:nvSpPr>
        <p:spPr bwMode="auto">
          <a:xfrm flipH="1">
            <a:off x="2549525" y="3990975"/>
            <a:ext cx="49213" cy="349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84" name="Line 1645"/>
          <p:cNvSpPr>
            <a:spLocks noChangeShapeType="1"/>
          </p:cNvSpPr>
          <p:nvPr/>
        </p:nvSpPr>
        <p:spPr bwMode="auto">
          <a:xfrm>
            <a:off x="2543175" y="3986213"/>
            <a:ext cx="55563" cy="47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85" name="Freeform 1646"/>
          <p:cNvSpPr>
            <a:spLocks/>
          </p:cNvSpPr>
          <p:nvPr/>
        </p:nvSpPr>
        <p:spPr bwMode="auto">
          <a:xfrm>
            <a:off x="2573338" y="3854450"/>
            <a:ext cx="14287" cy="98425"/>
          </a:xfrm>
          <a:custGeom>
            <a:avLst/>
            <a:gdLst>
              <a:gd name="T0" fmla="*/ 2147483646 w 28"/>
              <a:gd name="T1" fmla="*/ 2147483646 h 187"/>
              <a:gd name="T2" fmla="*/ 2147483646 w 28"/>
              <a:gd name="T3" fmla="*/ 2147483646 h 187"/>
              <a:gd name="T4" fmla="*/ 2147483646 w 28"/>
              <a:gd name="T5" fmla="*/ 0 h 187"/>
              <a:gd name="T6" fmla="*/ 0 w 28"/>
              <a:gd name="T7" fmla="*/ 2147483646 h 18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" h="187">
                <a:moveTo>
                  <a:pt x="10" y="187"/>
                </a:moveTo>
                <a:lnTo>
                  <a:pt x="28" y="1"/>
                </a:lnTo>
                <a:lnTo>
                  <a:pt x="16" y="0"/>
                </a:lnTo>
                <a:lnTo>
                  <a:pt x="0" y="18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86" name="Line 1647"/>
          <p:cNvSpPr>
            <a:spLocks noChangeShapeType="1"/>
          </p:cNvSpPr>
          <p:nvPr/>
        </p:nvSpPr>
        <p:spPr bwMode="auto">
          <a:xfrm>
            <a:off x="2546350" y="3979863"/>
            <a:ext cx="193675" cy="190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87" name="Line 1648"/>
          <p:cNvSpPr>
            <a:spLocks noChangeShapeType="1"/>
          </p:cNvSpPr>
          <p:nvPr/>
        </p:nvSpPr>
        <p:spPr bwMode="auto">
          <a:xfrm flipH="1" flipV="1">
            <a:off x="2560638" y="3824288"/>
            <a:ext cx="193675" cy="1111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88" name="Freeform 1649"/>
          <p:cNvSpPr>
            <a:spLocks/>
          </p:cNvSpPr>
          <p:nvPr/>
        </p:nvSpPr>
        <p:spPr bwMode="auto">
          <a:xfrm>
            <a:off x="2254250" y="3814763"/>
            <a:ext cx="295275" cy="206375"/>
          </a:xfrm>
          <a:custGeom>
            <a:avLst/>
            <a:gdLst>
              <a:gd name="T0" fmla="*/ 2147483646 w 558"/>
              <a:gd name="T1" fmla="*/ 2147483646 h 388"/>
              <a:gd name="T2" fmla="*/ 2147483646 w 558"/>
              <a:gd name="T3" fmla="*/ 0 h 388"/>
              <a:gd name="T4" fmla="*/ 2147483646 w 558"/>
              <a:gd name="T5" fmla="*/ 2147483646 h 388"/>
              <a:gd name="T6" fmla="*/ 2147483646 w 558"/>
              <a:gd name="T7" fmla="*/ 2147483646 h 388"/>
              <a:gd name="T8" fmla="*/ 2147483646 w 558"/>
              <a:gd name="T9" fmla="*/ 2147483646 h 388"/>
              <a:gd name="T10" fmla="*/ 2147483646 w 558"/>
              <a:gd name="T11" fmla="*/ 2147483646 h 388"/>
              <a:gd name="T12" fmla="*/ 2147483646 w 558"/>
              <a:gd name="T13" fmla="*/ 2147483646 h 388"/>
              <a:gd name="T14" fmla="*/ 0 w 558"/>
              <a:gd name="T15" fmla="*/ 2147483646 h 388"/>
              <a:gd name="T16" fmla="*/ 2147483646 w 558"/>
              <a:gd name="T17" fmla="*/ 2147483646 h 38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58" h="388">
                <a:moveTo>
                  <a:pt x="558" y="18"/>
                </a:moveTo>
                <a:lnTo>
                  <a:pt x="228" y="0"/>
                </a:lnTo>
                <a:lnTo>
                  <a:pt x="206" y="284"/>
                </a:lnTo>
                <a:lnTo>
                  <a:pt x="60" y="388"/>
                </a:lnTo>
                <a:lnTo>
                  <a:pt x="58" y="380"/>
                </a:lnTo>
                <a:lnTo>
                  <a:pt x="121" y="332"/>
                </a:lnTo>
                <a:lnTo>
                  <a:pt x="65" y="327"/>
                </a:lnTo>
                <a:lnTo>
                  <a:pt x="0" y="374"/>
                </a:lnTo>
                <a:lnTo>
                  <a:pt x="58" y="38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89" name="Freeform 1650"/>
          <p:cNvSpPr>
            <a:spLocks/>
          </p:cNvSpPr>
          <p:nvPr/>
        </p:nvSpPr>
        <p:spPr bwMode="auto">
          <a:xfrm>
            <a:off x="2274888" y="3994150"/>
            <a:ext cx="31750" cy="14288"/>
          </a:xfrm>
          <a:custGeom>
            <a:avLst/>
            <a:gdLst>
              <a:gd name="T0" fmla="*/ 2147483646 w 60"/>
              <a:gd name="T1" fmla="*/ 2147483646 h 26"/>
              <a:gd name="T2" fmla="*/ 2147483646 w 60"/>
              <a:gd name="T3" fmla="*/ 2147483646 h 26"/>
              <a:gd name="T4" fmla="*/ 2147483646 w 60"/>
              <a:gd name="T5" fmla="*/ 0 h 26"/>
              <a:gd name="T6" fmla="*/ 0 w 60"/>
              <a:gd name="T7" fmla="*/ 2147483646 h 26"/>
              <a:gd name="T8" fmla="*/ 2147483646 w 60"/>
              <a:gd name="T9" fmla="*/ 2147483646 h 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" h="26">
                <a:moveTo>
                  <a:pt x="27" y="26"/>
                </a:moveTo>
                <a:lnTo>
                  <a:pt x="60" y="3"/>
                </a:lnTo>
                <a:lnTo>
                  <a:pt x="33" y="0"/>
                </a:lnTo>
                <a:lnTo>
                  <a:pt x="0" y="24"/>
                </a:lnTo>
                <a:lnTo>
                  <a:pt x="27" y="26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90" name="Freeform 1651"/>
          <p:cNvSpPr>
            <a:spLocks/>
          </p:cNvSpPr>
          <p:nvPr/>
        </p:nvSpPr>
        <p:spPr bwMode="auto">
          <a:xfrm>
            <a:off x="2201863" y="3970338"/>
            <a:ext cx="96837" cy="22225"/>
          </a:xfrm>
          <a:custGeom>
            <a:avLst/>
            <a:gdLst>
              <a:gd name="T0" fmla="*/ 2147483646 w 185"/>
              <a:gd name="T1" fmla="*/ 2147483646 h 44"/>
              <a:gd name="T2" fmla="*/ 0 w 185"/>
              <a:gd name="T3" fmla="*/ 2147483646 h 44"/>
              <a:gd name="T4" fmla="*/ 2147483646 w 185"/>
              <a:gd name="T5" fmla="*/ 0 h 44"/>
              <a:gd name="T6" fmla="*/ 2147483646 w 185"/>
              <a:gd name="T7" fmla="*/ 2147483646 h 44"/>
              <a:gd name="T8" fmla="*/ 2147483646 w 185"/>
              <a:gd name="T9" fmla="*/ 2147483646 h 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5" h="44">
                <a:moveTo>
                  <a:pt x="150" y="44"/>
                </a:moveTo>
                <a:lnTo>
                  <a:pt x="0" y="26"/>
                </a:lnTo>
                <a:lnTo>
                  <a:pt x="36" y="0"/>
                </a:lnTo>
                <a:lnTo>
                  <a:pt x="185" y="17"/>
                </a:lnTo>
                <a:lnTo>
                  <a:pt x="150" y="44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91" name="Freeform 1652"/>
          <p:cNvSpPr>
            <a:spLocks/>
          </p:cNvSpPr>
          <p:nvPr/>
        </p:nvSpPr>
        <p:spPr bwMode="auto">
          <a:xfrm>
            <a:off x="2328863" y="3973513"/>
            <a:ext cx="57150" cy="28575"/>
          </a:xfrm>
          <a:custGeom>
            <a:avLst/>
            <a:gdLst>
              <a:gd name="T0" fmla="*/ 0 w 110"/>
              <a:gd name="T1" fmla="*/ 2147483646 h 53"/>
              <a:gd name="T2" fmla="*/ 2147483646 w 110"/>
              <a:gd name="T3" fmla="*/ 2147483646 h 53"/>
              <a:gd name="T4" fmla="*/ 2147483646 w 110"/>
              <a:gd name="T5" fmla="*/ 2147483646 h 53"/>
              <a:gd name="T6" fmla="*/ 2147483646 w 110"/>
              <a:gd name="T7" fmla="*/ 0 h 5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0" h="53">
                <a:moveTo>
                  <a:pt x="0" y="43"/>
                </a:moveTo>
                <a:lnTo>
                  <a:pt x="41" y="47"/>
                </a:lnTo>
                <a:lnTo>
                  <a:pt x="37" y="53"/>
                </a:lnTo>
                <a:lnTo>
                  <a:pt x="11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92" name="Freeform 1653"/>
          <p:cNvSpPr>
            <a:spLocks/>
          </p:cNvSpPr>
          <p:nvPr/>
        </p:nvSpPr>
        <p:spPr bwMode="auto">
          <a:xfrm>
            <a:off x="2325688" y="3970338"/>
            <a:ext cx="82550" cy="33337"/>
          </a:xfrm>
          <a:custGeom>
            <a:avLst/>
            <a:gdLst>
              <a:gd name="T0" fmla="*/ 2147483646 w 156"/>
              <a:gd name="T1" fmla="*/ 2147483646 h 62"/>
              <a:gd name="T2" fmla="*/ 2147483646 w 156"/>
              <a:gd name="T3" fmla="*/ 2147483646 h 62"/>
              <a:gd name="T4" fmla="*/ 0 w 156"/>
              <a:gd name="T5" fmla="*/ 2147483646 h 62"/>
              <a:gd name="T6" fmla="*/ 2147483646 w 156"/>
              <a:gd name="T7" fmla="*/ 0 h 62"/>
              <a:gd name="T8" fmla="*/ 2147483646 w 156"/>
              <a:gd name="T9" fmla="*/ 2147483646 h 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" h="62">
                <a:moveTo>
                  <a:pt x="156" y="9"/>
                </a:moveTo>
                <a:lnTo>
                  <a:pt x="83" y="62"/>
                </a:lnTo>
                <a:lnTo>
                  <a:pt x="0" y="53"/>
                </a:lnTo>
                <a:lnTo>
                  <a:pt x="72" y="0"/>
                </a:lnTo>
                <a:lnTo>
                  <a:pt x="156" y="9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93" name="Freeform 1654"/>
          <p:cNvSpPr>
            <a:spLocks/>
          </p:cNvSpPr>
          <p:nvPr/>
        </p:nvSpPr>
        <p:spPr bwMode="auto">
          <a:xfrm>
            <a:off x="2376488" y="3989388"/>
            <a:ext cx="98425" cy="20637"/>
          </a:xfrm>
          <a:custGeom>
            <a:avLst/>
            <a:gdLst>
              <a:gd name="T0" fmla="*/ 2147483646 w 185"/>
              <a:gd name="T1" fmla="*/ 0 h 40"/>
              <a:gd name="T2" fmla="*/ 2147483646 w 185"/>
              <a:gd name="T3" fmla="*/ 2147483646 h 40"/>
              <a:gd name="T4" fmla="*/ 2147483646 w 185"/>
              <a:gd name="T5" fmla="*/ 2147483646 h 40"/>
              <a:gd name="T6" fmla="*/ 0 w 185"/>
              <a:gd name="T7" fmla="*/ 2147483646 h 40"/>
              <a:gd name="T8" fmla="*/ 2147483646 w 185"/>
              <a:gd name="T9" fmla="*/ 0 h 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5" h="40">
                <a:moveTo>
                  <a:pt x="34" y="0"/>
                </a:moveTo>
                <a:lnTo>
                  <a:pt x="185" y="15"/>
                </a:lnTo>
                <a:lnTo>
                  <a:pt x="149" y="40"/>
                </a:lnTo>
                <a:lnTo>
                  <a:pt x="0" y="26"/>
                </a:lnTo>
                <a:lnTo>
                  <a:pt x="34" y="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94" name="Freeform 1655"/>
          <p:cNvSpPr>
            <a:spLocks/>
          </p:cNvSpPr>
          <p:nvPr/>
        </p:nvSpPr>
        <p:spPr bwMode="auto">
          <a:xfrm>
            <a:off x="2397125" y="3948113"/>
            <a:ext cx="109538" cy="9525"/>
          </a:xfrm>
          <a:custGeom>
            <a:avLst/>
            <a:gdLst>
              <a:gd name="T0" fmla="*/ 0 w 206"/>
              <a:gd name="T1" fmla="*/ 0 h 20"/>
              <a:gd name="T2" fmla="*/ 2147483646 w 206"/>
              <a:gd name="T3" fmla="*/ 0 h 20"/>
              <a:gd name="T4" fmla="*/ 2147483646 w 206"/>
              <a:gd name="T5" fmla="*/ 2147483646 h 20"/>
              <a:gd name="T6" fmla="*/ 2147483646 w 206"/>
              <a:gd name="T7" fmla="*/ 2147483646 h 20"/>
              <a:gd name="T8" fmla="*/ 0 w 206"/>
              <a:gd name="T9" fmla="*/ 0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6" h="20">
                <a:moveTo>
                  <a:pt x="0" y="0"/>
                </a:moveTo>
                <a:lnTo>
                  <a:pt x="12" y="0"/>
                </a:lnTo>
                <a:lnTo>
                  <a:pt x="206" y="19"/>
                </a:lnTo>
                <a:lnTo>
                  <a:pt x="201" y="20"/>
                </a:lnTo>
                <a:lnTo>
                  <a:pt x="0" y="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95" name="Freeform 1656"/>
          <p:cNvSpPr>
            <a:spLocks/>
          </p:cNvSpPr>
          <p:nvPr/>
        </p:nvSpPr>
        <p:spPr bwMode="auto">
          <a:xfrm>
            <a:off x="2389188" y="3841750"/>
            <a:ext cx="14287" cy="95250"/>
          </a:xfrm>
          <a:custGeom>
            <a:avLst/>
            <a:gdLst>
              <a:gd name="T0" fmla="*/ 2147483646 w 26"/>
              <a:gd name="T1" fmla="*/ 2147483646 h 179"/>
              <a:gd name="T2" fmla="*/ 2147483646 w 26"/>
              <a:gd name="T3" fmla="*/ 2147483646 h 179"/>
              <a:gd name="T4" fmla="*/ 2147483646 w 26"/>
              <a:gd name="T5" fmla="*/ 0 h 179"/>
              <a:gd name="T6" fmla="*/ 0 w 26"/>
              <a:gd name="T7" fmla="*/ 2147483646 h 179"/>
              <a:gd name="T8" fmla="*/ 2147483646 w 26"/>
              <a:gd name="T9" fmla="*/ 2147483646 h 1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" h="179">
                <a:moveTo>
                  <a:pt x="12" y="179"/>
                </a:moveTo>
                <a:lnTo>
                  <a:pt x="26" y="2"/>
                </a:lnTo>
                <a:lnTo>
                  <a:pt x="13" y="0"/>
                </a:lnTo>
                <a:lnTo>
                  <a:pt x="0" y="178"/>
                </a:lnTo>
                <a:lnTo>
                  <a:pt x="12" y="179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96" name="Freeform 1657"/>
          <p:cNvSpPr>
            <a:spLocks/>
          </p:cNvSpPr>
          <p:nvPr/>
        </p:nvSpPr>
        <p:spPr bwMode="auto">
          <a:xfrm>
            <a:off x="2363788" y="3824288"/>
            <a:ext cx="193675" cy="219075"/>
          </a:xfrm>
          <a:custGeom>
            <a:avLst/>
            <a:gdLst>
              <a:gd name="T0" fmla="*/ 0 w 364"/>
              <a:gd name="T1" fmla="*/ 2147483646 h 412"/>
              <a:gd name="T2" fmla="*/ 2147483646 w 364"/>
              <a:gd name="T3" fmla="*/ 2147483646 h 412"/>
              <a:gd name="T4" fmla="*/ 2147483646 w 364"/>
              <a:gd name="T5" fmla="*/ 0 h 412"/>
              <a:gd name="T6" fmla="*/ 2147483646 w 364"/>
              <a:gd name="T7" fmla="*/ 0 h 412"/>
              <a:gd name="T8" fmla="*/ 2147483646 w 364"/>
              <a:gd name="T9" fmla="*/ 2147483646 h 412"/>
              <a:gd name="T10" fmla="*/ 2147483646 w 364"/>
              <a:gd name="T11" fmla="*/ 2147483646 h 4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64" h="412">
                <a:moveTo>
                  <a:pt x="0" y="257"/>
                </a:moveTo>
                <a:lnTo>
                  <a:pt x="326" y="289"/>
                </a:lnTo>
                <a:lnTo>
                  <a:pt x="351" y="0"/>
                </a:lnTo>
                <a:lnTo>
                  <a:pt x="364" y="0"/>
                </a:lnTo>
                <a:lnTo>
                  <a:pt x="339" y="296"/>
                </a:lnTo>
                <a:lnTo>
                  <a:pt x="178" y="41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97" name="Freeform 1658"/>
          <p:cNvSpPr>
            <a:spLocks/>
          </p:cNvSpPr>
          <p:nvPr/>
        </p:nvSpPr>
        <p:spPr bwMode="auto">
          <a:xfrm>
            <a:off x="2428875" y="4006850"/>
            <a:ext cx="65088" cy="28575"/>
          </a:xfrm>
          <a:custGeom>
            <a:avLst/>
            <a:gdLst>
              <a:gd name="T0" fmla="*/ 2147483646 w 123"/>
              <a:gd name="T1" fmla="*/ 2147483646 h 53"/>
              <a:gd name="T2" fmla="*/ 2147483646 w 123"/>
              <a:gd name="T3" fmla="*/ 2147483646 h 53"/>
              <a:gd name="T4" fmla="*/ 2147483646 w 123"/>
              <a:gd name="T5" fmla="*/ 0 h 53"/>
              <a:gd name="T6" fmla="*/ 0 w 123"/>
              <a:gd name="T7" fmla="*/ 2147483646 h 53"/>
              <a:gd name="T8" fmla="*/ 2147483646 w 123"/>
              <a:gd name="T9" fmla="*/ 2147483646 h 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3" h="53">
                <a:moveTo>
                  <a:pt x="59" y="53"/>
                </a:moveTo>
                <a:lnTo>
                  <a:pt x="123" y="6"/>
                </a:lnTo>
                <a:lnTo>
                  <a:pt x="65" y="0"/>
                </a:lnTo>
                <a:lnTo>
                  <a:pt x="0" y="47"/>
                </a:lnTo>
                <a:lnTo>
                  <a:pt x="59" y="53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98" name="Freeform 1659"/>
          <p:cNvSpPr>
            <a:spLocks/>
          </p:cNvSpPr>
          <p:nvPr/>
        </p:nvSpPr>
        <p:spPr bwMode="auto">
          <a:xfrm>
            <a:off x="2449513" y="4014788"/>
            <a:ext cx="31750" cy="12700"/>
          </a:xfrm>
          <a:custGeom>
            <a:avLst/>
            <a:gdLst>
              <a:gd name="T0" fmla="*/ 2147483646 w 61"/>
              <a:gd name="T1" fmla="*/ 2147483646 h 26"/>
              <a:gd name="T2" fmla="*/ 2147483646 w 61"/>
              <a:gd name="T3" fmla="*/ 2147483646 h 26"/>
              <a:gd name="T4" fmla="*/ 2147483646 w 61"/>
              <a:gd name="T5" fmla="*/ 0 h 26"/>
              <a:gd name="T6" fmla="*/ 0 w 61"/>
              <a:gd name="T7" fmla="*/ 2147483646 h 26"/>
              <a:gd name="T8" fmla="*/ 2147483646 w 61"/>
              <a:gd name="T9" fmla="*/ 2147483646 h 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1" h="26">
                <a:moveTo>
                  <a:pt x="26" y="26"/>
                </a:moveTo>
                <a:lnTo>
                  <a:pt x="61" y="2"/>
                </a:lnTo>
                <a:lnTo>
                  <a:pt x="34" y="0"/>
                </a:lnTo>
                <a:lnTo>
                  <a:pt x="0" y="24"/>
                </a:lnTo>
                <a:lnTo>
                  <a:pt x="26" y="26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799" name="Line 1660"/>
          <p:cNvSpPr>
            <a:spLocks noChangeShapeType="1"/>
          </p:cNvSpPr>
          <p:nvPr/>
        </p:nvSpPr>
        <p:spPr bwMode="auto">
          <a:xfrm>
            <a:off x="2497138" y="4019550"/>
            <a:ext cx="52387" cy="6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00" name="Freeform 1661"/>
          <p:cNvSpPr>
            <a:spLocks/>
          </p:cNvSpPr>
          <p:nvPr/>
        </p:nvSpPr>
        <p:spPr bwMode="auto">
          <a:xfrm>
            <a:off x="2497138" y="3824288"/>
            <a:ext cx="63500" cy="196850"/>
          </a:xfrm>
          <a:custGeom>
            <a:avLst/>
            <a:gdLst>
              <a:gd name="T0" fmla="*/ 2147483646 w 120"/>
              <a:gd name="T1" fmla="*/ 2147483646 h 370"/>
              <a:gd name="T2" fmla="*/ 2147483646 w 120"/>
              <a:gd name="T3" fmla="*/ 2147483646 h 370"/>
              <a:gd name="T4" fmla="*/ 0 w 120"/>
              <a:gd name="T5" fmla="*/ 2147483646 h 370"/>
              <a:gd name="T6" fmla="*/ 2147483646 w 120"/>
              <a:gd name="T7" fmla="*/ 2147483646 h 370"/>
              <a:gd name="T8" fmla="*/ 2147483646 w 120"/>
              <a:gd name="T9" fmla="*/ 2147483646 h 370"/>
              <a:gd name="T10" fmla="*/ 2147483646 w 120"/>
              <a:gd name="T11" fmla="*/ 2147483646 h 370"/>
              <a:gd name="T12" fmla="*/ 2147483646 w 120"/>
              <a:gd name="T13" fmla="*/ 2147483646 h 370"/>
              <a:gd name="T14" fmla="*/ 2147483646 w 120"/>
              <a:gd name="T15" fmla="*/ 2147483646 h 370"/>
              <a:gd name="T16" fmla="*/ 2147483646 w 120"/>
              <a:gd name="T17" fmla="*/ 2147483646 h 370"/>
              <a:gd name="T18" fmla="*/ 2147483646 w 120"/>
              <a:gd name="T19" fmla="*/ 0 h 370"/>
              <a:gd name="T20" fmla="*/ 2147483646 w 120"/>
              <a:gd name="T21" fmla="*/ 0 h 370"/>
              <a:gd name="T22" fmla="*/ 2147483646 w 120"/>
              <a:gd name="T23" fmla="*/ 0 h 37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0" h="370">
                <a:moveTo>
                  <a:pt x="59" y="370"/>
                </a:moveTo>
                <a:lnTo>
                  <a:pt x="3" y="363"/>
                </a:lnTo>
                <a:lnTo>
                  <a:pt x="0" y="369"/>
                </a:lnTo>
                <a:lnTo>
                  <a:pt x="89" y="304"/>
                </a:lnTo>
                <a:lnTo>
                  <a:pt x="97" y="299"/>
                </a:lnTo>
                <a:lnTo>
                  <a:pt x="106" y="299"/>
                </a:lnTo>
                <a:lnTo>
                  <a:pt x="97" y="299"/>
                </a:lnTo>
                <a:lnTo>
                  <a:pt x="98" y="292"/>
                </a:lnTo>
                <a:lnTo>
                  <a:pt x="94" y="292"/>
                </a:lnTo>
                <a:lnTo>
                  <a:pt x="120" y="0"/>
                </a:lnTo>
                <a:lnTo>
                  <a:pt x="114" y="0"/>
                </a:lnTo>
                <a:lnTo>
                  <a:pt x="101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01" name="Line 1662"/>
          <p:cNvSpPr>
            <a:spLocks noChangeShapeType="1"/>
          </p:cNvSpPr>
          <p:nvPr/>
        </p:nvSpPr>
        <p:spPr bwMode="auto">
          <a:xfrm flipV="1">
            <a:off x="2562225" y="3819525"/>
            <a:ext cx="1588" cy="47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02" name="Freeform 1663"/>
          <p:cNvSpPr>
            <a:spLocks/>
          </p:cNvSpPr>
          <p:nvPr/>
        </p:nvSpPr>
        <p:spPr bwMode="auto">
          <a:xfrm>
            <a:off x="2406650" y="3833813"/>
            <a:ext cx="107950" cy="6350"/>
          </a:xfrm>
          <a:custGeom>
            <a:avLst/>
            <a:gdLst>
              <a:gd name="T0" fmla="*/ 2147483646 w 203"/>
              <a:gd name="T1" fmla="*/ 2147483646 h 13"/>
              <a:gd name="T2" fmla="*/ 2147483646 w 203"/>
              <a:gd name="T3" fmla="*/ 0 h 13"/>
              <a:gd name="T4" fmla="*/ 0 w 203"/>
              <a:gd name="T5" fmla="*/ 0 h 13"/>
              <a:gd name="T6" fmla="*/ 2147483646 w 203"/>
              <a:gd name="T7" fmla="*/ 2147483646 h 1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3" h="13">
                <a:moveTo>
                  <a:pt x="203" y="13"/>
                </a:moveTo>
                <a:lnTo>
                  <a:pt x="11" y="0"/>
                </a:lnTo>
                <a:lnTo>
                  <a:pt x="0" y="0"/>
                </a:lnTo>
                <a:lnTo>
                  <a:pt x="202" y="1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03" name="Line 1664"/>
          <p:cNvSpPr>
            <a:spLocks noChangeShapeType="1"/>
          </p:cNvSpPr>
          <p:nvPr/>
        </p:nvSpPr>
        <p:spPr bwMode="auto">
          <a:xfrm flipH="1">
            <a:off x="2513013" y="3851275"/>
            <a:ext cx="9525" cy="968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04" name="Line 1665"/>
          <p:cNvSpPr>
            <a:spLocks noChangeShapeType="1"/>
          </p:cNvSpPr>
          <p:nvPr/>
        </p:nvSpPr>
        <p:spPr bwMode="auto">
          <a:xfrm flipH="1">
            <a:off x="2503488" y="3957638"/>
            <a:ext cx="1587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05" name="Line 1666"/>
          <p:cNvSpPr>
            <a:spLocks noChangeShapeType="1"/>
          </p:cNvSpPr>
          <p:nvPr/>
        </p:nvSpPr>
        <p:spPr bwMode="auto">
          <a:xfrm>
            <a:off x="2536825" y="3978275"/>
            <a:ext cx="6350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06" name="Line 1667"/>
          <p:cNvSpPr>
            <a:spLocks noChangeShapeType="1"/>
          </p:cNvSpPr>
          <p:nvPr/>
        </p:nvSpPr>
        <p:spPr bwMode="auto">
          <a:xfrm flipH="1">
            <a:off x="2522538" y="3989388"/>
            <a:ext cx="47625" cy="349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07" name="Freeform 1668"/>
          <p:cNvSpPr>
            <a:spLocks/>
          </p:cNvSpPr>
          <p:nvPr/>
        </p:nvSpPr>
        <p:spPr bwMode="auto">
          <a:xfrm>
            <a:off x="2530475" y="4064000"/>
            <a:ext cx="20638" cy="157163"/>
          </a:xfrm>
          <a:custGeom>
            <a:avLst/>
            <a:gdLst>
              <a:gd name="T0" fmla="*/ 0 w 39"/>
              <a:gd name="T1" fmla="*/ 0 h 298"/>
              <a:gd name="T2" fmla="*/ 2147483646 w 39"/>
              <a:gd name="T3" fmla="*/ 2147483646 h 298"/>
              <a:gd name="T4" fmla="*/ 2147483646 w 39"/>
              <a:gd name="T5" fmla="*/ 2147483646 h 298"/>
              <a:gd name="T6" fmla="*/ 2147483646 w 39"/>
              <a:gd name="T7" fmla="*/ 2147483646 h 298"/>
              <a:gd name="T8" fmla="*/ 2147483646 w 39"/>
              <a:gd name="T9" fmla="*/ 2147483646 h 298"/>
              <a:gd name="T10" fmla="*/ 2147483646 w 39"/>
              <a:gd name="T11" fmla="*/ 2147483646 h 29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" h="298">
                <a:moveTo>
                  <a:pt x="0" y="0"/>
                </a:moveTo>
                <a:lnTo>
                  <a:pt x="19" y="295"/>
                </a:lnTo>
                <a:lnTo>
                  <a:pt x="33" y="296"/>
                </a:lnTo>
                <a:lnTo>
                  <a:pt x="13" y="1"/>
                </a:lnTo>
                <a:lnTo>
                  <a:pt x="18" y="2"/>
                </a:lnTo>
                <a:lnTo>
                  <a:pt x="39" y="29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08" name="Freeform 1669"/>
          <p:cNvSpPr>
            <a:spLocks/>
          </p:cNvSpPr>
          <p:nvPr/>
        </p:nvSpPr>
        <p:spPr bwMode="auto">
          <a:xfrm>
            <a:off x="2393950" y="4065588"/>
            <a:ext cx="127000" cy="141287"/>
          </a:xfrm>
          <a:custGeom>
            <a:avLst/>
            <a:gdLst>
              <a:gd name="T0" fmla="*/ 2147483646 w 239"/>
              <a:gd name="T1" fmla="*/ 2147483646 h 266"/>
              <a:gd name="T2" fmla="*/ 2147483646 w 239"/>
              <a:gd name="T3" fmla="*/ 0 h 266"/>
              <a:gd name="T4" fmla="*/ 2147483646 w 239"/>
              <a:gd name="T5" fmla="*/ 2147483646 h 266"/>
              <a:gd name="T6" fmla="*/ 2147483646 w 239"/>
              <a:gd name="T7" fmla="*/ 2147483646 h 266"/>
              <a:gd name="T8" fmla="*/ 2147483646 w 239"/>
              <a:gd name="T9" fmla="*/ 2147483646 h 266"/>
              <a:gd name="T10" fmla="*/ 2147483646 w 239"/>
              <a:gd name="T11" fmla="*/ 2147483646 h 266"/>
              <a:gd name="T12" fmla="*/ 2147483646 w 239"/>
              <a:gd name="T13" fmla="*/ 2147483646 h 266"/>
              <a:gd name="T14" fmla="*/ 2147483646 w 239"/>
              <a:gd name="T15" fmla="*/ 2147483646 h 266"/>
              <a:gd name="T16" fmla="*/ 0 w 239"/>
              <a:gd name="T17" fmla="*/ 2147483646 h 266"/>
              <a:gd name="T18" fmla="*/ 2147483646 w 239"/>
              <a:gd name="T19" fmla="*/ 2147483646 h 266"/>
              <a:gd name="T20" fmla="*/ 2147483646 w 239"/>
              <a:gd name="T21" fmla="*/ 2147483646 h 266"/>
              <a:gd name="T22" fmla="*/ 2147483646 w 239"/>
              <a:gd name="T23" fmla="*/ 2147483646 h 266"/>
              <a:gd name="T24" fmla="*/ 2147483646 w 239"/>
              <a:gd name="T25" fmla="*/ 2147483646 h 266"/>
              <a:gd name="T26" fmla="*/ 2147483646 w 239"/>
              <a:gd name="T27" fmla="*/ 2147483646 h 26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39" h="266">
                <a:moveTo>
                  <a:pt x="239" y="264"/>
                </a:moveTo>
                <a:lnTo>
                  <a:pt x="220" y="0"/>
                </a:lnTo>
                <a:lnTo>
                  <a:pt x="201" y="68"/>
                </a:lnTo>
                <a:lnTo>
                  <a:pt x="204" y="94"/>
                </a:lnTo>
                <a:lnTo>
                  <a:pt x="226" y="92"/>
                </a:lnTo>
                <a:lnTo>
                  <a:pt x="206" y="152"/>
                </a:lnTo>
                <a:lnTo>
                  <a:pt x="3" y="121"/>
                </a:lnTo>
                <a:lnTo>
                  <a:pt x="4" y="147"/>
                </a:lnTo>
                <a:lnTo>
                  <a:pt x="0" y="147"/>
                </a:lnTo>
                <a:lnTo>
                  <a:pt x="9" y="217"/>
                </a:lnTo>
                <a:lnTo>
                  <a:pt x="9" y="204"/>
                </a:lnTo>
                <a:lnTo>
                  <a:pt x="212" y="237"/>
                </a:lnTo>
                <a:lnTo>
                  <a:pt x="214" y="266"/>
                </a:lnTo>
                <a:lnTo>
                  <a:pt x="239" y="264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09" name="Freeform 1670"/>
          <p:cNvSpPr>
            <a:spLocks/>
          </p:cNvSpPr>
          <p:nvPr/>
        </p:nvSpPr>
        <p:spPr bwMode="auto">
          <a:xfrm>
            <a:off x="2387600" y="4049713"/>
            <a:ext cx="123825" cy="157162"/>
          </a:xfrm>
          <a:custGeom>
            <a:avLst/>
            <a:gdLst>
              <a:gd name="T0" fmla="*/ 2147483646 w 234"/>
              <a:gd name="T1" fmla="*/ 2147483646 h 295"/>
              <a:gd name="T2" fmla="*/ 2147483646 w 234"/>
              <a:gd name="T3" fmla="*/ 2147483646 h 295"/>
              <a:gd name="T4" fmla="*/ 0 w 234"/>
              <a:gd name="T5" fmla="*/ 0 h 295"/>
              <a:gd name="T6" fmla="*/ 2147483646 w 234"/>
              <a:gd name="T7" fmla="*/ 2147483646 h 2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34" h="295">
                <a:moveTo>
                  <a:pt x="228" y="295"/>
                </a:moveTo>
                <a:lnTo>
                  <a:pt x="18" y="259"/>
                </a:lnTo>
                <a:lnTo>
                  <a:pt x="0" y="0"/>
                </a:lnTo>
                <a:lnTo>
                  <a:pt x="234" y="2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10" name="Freeform 1671"/>
          <p:cNvSpPr>
            <a:spLocks/>
          </p:cNvSpPr>
          <p:nvPr/>
        </p:nvSpPr>
        <p:spPr bwMode="auto">
          <a:xfrm>
            <a:off x="2390775" y="4086225"/>
            <a:ext cx="111125" cy="28575"/>
          </a:xfrm>
          <a:custGeom>
            <a:avLst/>
            <a:gdLst>
              <a:gd name="T0" fmla="*/ 2147483646 w 211"/>
              <a:gd name="T1" fmla="*/ 2147483646 h 54"/>
              <a:gd name="T2" fmla="*/ 2147483646 w 211"/>
              <a:gd name="T3" fmla="*/ 0 h 54"/>
              <a:gd name="T4" fmla="*/ 2147483646 w 211"/>
              <a:gd name="T5" fmla="*/ 2147483646 h 54"/>
              <a:gd name="T6" fmla="*/ 0 w 211"/>
              <a:gd name="T7" fmla="*/ 2147483646 h 54"/>
              <a:gd name="T8" fmla="*/ 2147483646 w 211"/>
              <a:gd name="T9" fmla="*/ 2147483646 h 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" h="54">
                <a:moveTo>
                  <a:pt x="208" y="28"/>
                </a:moveTo>
                <a:lnTo>
                  <a:pt x="4" y="0"/>
                </a:lnTo>
                <a:lnTo>
                  <a:pt x="5" y="25"/>
                </a:lnTo>
                <a:lnTo>
                  <a:pt x="0" y="25"/>
                </a:lnTo>
                <a:lnTo>
                  <a:pt x="211" y="5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11" name="Freeform 1672"/>
          <p:cNvSpPr>
            <a:spLocks/>
          </p:cNvSpPr>
          <p:nvPr/>
        </p:nvSpPr>
        <p:spPr bwMode="auto">
          <a:xfrm>
            <a:off x="2503488" y="4146550"/>
            <a:ext cx="14287" cy="14288"/>
          </a:xfrm>
          <a:custGeom>
            <a:avLst/>
            <a:gdLst>
              <a:gd name="T0" fmla="*/ 0 w 28"/>
              <a:gd name="T1" fmla="*/ 0 h 27"/>
              <a:gd name="T2" fmla="*/ 2147483646 w 28"/>
              <a:gd name="T3" fmla="*/ 2147483646 h 27"/>
              <a:gd name="T4" fmla="*/ 2147483646 w 28"/>
              <a:gd name="T5" fmla="*/ 2147483646 h 2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8" h="27">
                <a:moveTo>
                  <a:pt x="0" y="0"/>
                </a:moveTo>
                <a:lnTo>
                  <a:pt x="2" y="27"/>
                </a:lnTo>
                <a:lnTo>
                  <a:pt x="28" y="2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12" name="Line 1673"/>
          <p:cNvSpPr>
            <a:spLocks noChangeShapeType="1"/>
          </p:cNvSpPr>
          <p:nvPr/>
        </p:nvSpPr>
        <p:spPr bwMode="auto">
          <a:xfrm flipH="1" flipV="1">
            <a:off x="2393950" y="4143375"/>
            <a:ext cx="111125" cy="174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13" name="Line 1674"/>
          <p:cNvSpPr>
            <a:spLocks noChangeShapeType="1"/>
          </p:cNvSpPr>
          <p:nvPr/>
        </p:nvSpPr>
        <p:spPr bwMode="auto">
          <a:xfrm flipH="1" flipV="1">
            <a:off x="2390775" y="4095750"/>
            <a:ext cx="4763" cy="333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14" name="Line 1675"/>
          <p:cNvSpPr>
            <a:spLocks noChangeShapeType="1"/>
          </p:cNvSpPr>
          <p:nvPr/>
        </p:nvSpPr>
        <p:spPr bwMode="auto">
          <a:xfrm flipH="1" flipV="1">
            <a:off x="2387600" y="4049713"/>
            <a:ext cx="4763" cy="3651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15" name="Freeform 1676"/>
          <p:cNvSpPr>
            <a:spLocks/>
          </p:cNvSpPr>
          <p:nvPr/>
        </p:nvSpPr>
        <p:spPr bwMode="auto">
          <a:xfrm>
            <a:off x="2349500" y="4040188"/>
            <a:ext cx="19050" cy="150812"/>
          </a:xfrm>
          <a:custGeom>
            <a:avLst/>
            <a:gdLst>
              <a:gd name="T0" fmla="*/ 2147483646 w 35"/>
              <a:gd name="T1" fmla="*/ 2147483646 h 283"/>
              <a:gd name="T2" fmla="*/ 2147483646 w 35"/>
              <a:gd name="T3" fmla="*/ 2147483646 h 283"/>
              <a:gd name="T4" fmla="*/ 2147483646 w 35"/>
              <a:gd name="T5" fmla="*/ 2147483646 h 283"/>
              <a:gd name="T6" fmla="*/ 2147483646 w 35"/>
              <a:gd name="T7" fmla="*/ 2147483646 h 283"/>
              <a:gd name="T8" fmla="*/ 0 w 35"/>
              <a:gd name="T9" fmla="*/ 0 h 283"/>
              <a:gd name="T10" fmla="*/ 2147483646 w 35"/>
              <a:gd name="T11" fmla="*/ 2147483646 h 28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5" h="283">
                <a:moveTo>
                  <a:pt x="17" y="2"/>
                </a:moveTo>
                <a:lnTo>
                  <a:pt x="35" y="283"/>
                </a:lnTo>
                <a:lnTo>
                  <a:pt x="34" y="283"/>
                </a:lnTo>
                <a:lnTo>
                  <a:pt x="14" y="2"/>
                </a:lnTo>
                <a:lnTo>
                  <a:pt x="0" y="0"/>
                </a:lnTo>
                <a:lnTo>
                  <a:pt x="20" y="27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16" name="Freeform 1677"/>
          <p:cNvSpPr>
            <a:spLocks/>
          </p:cNvSpPr>
          <p:nvPr/>
        </p:nvSpPr>
        <p:spPr bwMode="auto">
          <a:xfrm>
            <a:off x="2216150" y="4043363"/>
            <a:ext cx="123825" cy="131762"/>
          </a:xfrm>
          <a:custGeom>
            <a:avLst/>
            <a:gdLst>
              <a:gd name="T0" fmla="*/ 2147483646 w 235"/>
              <a:gd name="T1" fmla="*/ 2147483646 h 249"/>
              <a:gd name="T2" fmla="*/ 2147483646 w 235"/>
              <a:gd name="T3" fmla="*/ 0 h 249"/>
              <a:gd name="T4" fmla="*/ 2147483646 w 235"/>
              <a:gd name="T5" fmla="*/ 2147483646 h 249"/>
              <a:gd name="T6" fmla="*/ 2147483646 w 235"/>
              <a:gd name="T7" fmla="*/ 2147483646 h 249"/>
              <a:gd name="T8" fmla="*/ 2147483646 w 235"/>
              <a:gd name="T9" fmla="*/ 2147483646 h 249"/>
              <a:gd name="T10" fmla="*/ 2147483646 w 235"/>
              <a:gd name="T11" fmla="*/ 2147483646 h 249"/>
              <a:gd name="T12" fmla="*/ 2147483646 w 235"/>
              <a:gd name="T13" fmla="*/ 2147483646 h 249"/>
              <a:gd name="T14" fmla="*/ 0 w 235"/>
              <a:gd name="T15" fmla="*/ 2147483646 h 249"/>
              <a:gd name="T16" fmla="*/ 2147483646 w 235"/>
              <a:gd name="T17" fmla="*/ 2147483646 h 249"/>
              <a:gd name="T18" fmla="*/ 2147483646 w 235"/>
              <a:gd name="T19" fmla="*/ 2147483646 h 24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35" h="249">
                <a:moveTo>
                  <a:pt x="235" y="249"/>
                </a:moveTo>
                <a:lnTo>
                  <a:pt x="216" y="0"/>
                </a:lnTo>
                <a:lnTo>
                  <a:pt x="198" y="65"/>
                </a:lnTo>
                <a:lnTo>
                  <a:pt x="199" y="90"/>
                </a:lnTo>
                <a:lnTo>
                  <a:pt x="223" y="88"/>
                </a:lnTo>
                <a:lnTo>
                  <a:pt x="202" y="145"/>
                </a:lnTo>
                <a:lnTo>
                  <a:pt x="8" y="115"/>
                </a:lnTo>
                <a:lnTo>
                  <a:pt x="0" y="48"/>
                </a:lnTo>
                <a:lnTo>
                  <a:pt x="5" y="40"/>
                </a:lnTo>
                <a:lnTo>
                  <a:pt x="198" y="6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17" name="Freeform 1679"/>
          <p:cNvSpPr>
            <a:spLocks/>
          </p:cNvSpPr>
          <p:nvPr/>
        </p:nvSpPr>
        <p:spPr bwMode="auto">
          <a:xfrm>
            <a:off x="2212975" y="4027488"/>
            <a:ext cx="117475" cy="63500"/>
          </a:xfrm>
          <a:custGeom>
            <a:avLst/>
            <a:gdLst>
              <a:gd name="T0" fmla="*/ 2147483646 w 221"/>
              <a:gd name="T1" fmla="*/ 2147483646 h 119"/>
              <a:gd name="T2" fmla="*/ 2147483646 w 221"/>
              <a:gd name="T3" fmla="*/ 2147483646 h 119"/>
              <a:gd name="T4" fmla="*/ 2147483646 w 221"/>
              <a:gd name="T5" fmla="*/ 2147483646 h 119"/>
              <a:gd name="T6" fmla="*/ 2147483646 w 221"/>
              <a:gd name="T7" fmla="*/ 2147483646 h 119"/>
              <a:gd name="T8" fmla="*/ 0 w 221"/>
              <a:gd name="T9" fmla="*/ 0 h 119"/>
              <a:gd name="T10" fmla="*/ 2147483646 w 221"/>
              <a:gd name="T11" fmla="*/ 2147483646 h 1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21" h="119">
                <a:moveTo>
                  <a:pt x="204" y="119"/>
                </a:moveTo>
                <a:lnTo>
                  <a:pt x="5" y="92"/>
                </a:lnTo>
                <a:lnTo>
                  <a:pt x="11" y="92"/>
                </a:lnTo>
                <a:lnTo>
                  <a:pt x="10" y="69"/>
                </a:lnTo>
                <a:lnTo>
                  <a:pt x="0" y="0"/>
                </a:lnTo>
                <a:lnTo>
                  <a:pt x="221" y="2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18" name="Freeform 1680"/>
          <p:cNvSpPr>
            <a:spLocks/>
          </p:cNvSpPr>
          <p:nvPr/>
        </p:nvSpPr>
        <p:spPr bwMode="auto">
          <a:xfrm>
            <a:off x="2322513" y="4119563"/>
            <a:ext cx="17462" cy="57150"/>
          </a:xfrm>
          <a:custGeom>
            <a:avLst/>
            <a:gdLst>
              <a:gd name="T0" fmla="*/ 0 w 33"/>
              <a:gd name="T1" fmla="*/ 0 h 107"/>
              <a:gd name="T2" fmla="*/ 2147483646 w 33"/>
              <a:gd name="T3" fmla="*/ 2147483646 h 107"/>
              <a:gd name="T4" fmla="*/ 2147483646 w 33"/>
              <a:gd name="T5" fmla="*/ 2147483646 h 107"/>
              <a:gd name="T6" fmla="*/ 2147483646 w 33"/>
              <a:gd name="T7" fmla="*/ 2147483646 h 107"/>
              <a:gd name="T8" fmla="*/ 2147483646 w 33"/>
              <a:gd name="T9" fmla="*/ 2147483646 h 107"/>
              <a:gd name="T10" fmla="*/ 2147483646 w 33"/>
              <a:gd name="T11" fmla="*/ 2147483646 h 10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3" h="107">
                <a:moveTo>
                  <a:pt x="0" y="0"/>
                </a:moveTo>
                <a:lnTo>
                  <a:pt x="3" y="25"/>
                </a:lnTo>
                <a:lnTo>
                  <a:pt x="26" y="23"/>
                </a:lnTo>
                <a:lnTo>
                  <a:pt x="6" y="79"/>
                </a:lnTo>
                <a:lnTo>
                  <a:pt x="7" y="107"/>
                </a:lnTo>
                <a:lnTo>
                  <a:pt x="33" y="10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19" name="Freeform 1681"/>
          <p:cNvSpPr>
            <a:spLocks/>
          </p:cNvSpPr>
          <p:nvPr/>
        </p:nvSpPr>
        <p:spPr bwMode="auto">
          <a:xfrm>
            <a:off x="2212975" y="4027488"/>
            <a:ext cx="114300" cy="149225"/>
          </a:xfrm>
          <a:custGeom>
            <a:avLst/>
            <a:gdLst>
              <a:gd name="T0" fmla="*/ 2147483646 w 214"/>
              <a:gd name="T1" fmla="*/ 2147483646 h 281"/>
              <a:gd name="T2" fmla="*/ 2147483646 w 214"/>
              <a:gd name="T3" fmla="*/ 2147483646 h 281"/>
              <a:gd name="T4" fmla="*/ 0 w 214"/>
              <a:gd name="T5" fmla="*/ 0 h 2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4" h="281">
                <a:moveTo>
                  <a:pt x="214" y="281"/>
                </a:moveTo>
                <a:lnTo>
                  <a:pt x="17" y="245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20" name="Freeform 1682"/>
          <p:cNvSpPr>
            <a:spLocks/>
          </p:cNvSpPr>
          <p:nvPr/>
        </p:nvSpPr>
        <p:spPr bwMode="auto">
          <a:xfrm>
            <a:off x="2190750" y="4021138"/>
            <a:ext cx="801688" cy="274637"/>
          </a:xfrm>
          <a:custGeom>
            <a:avLst/>
            <a:gdLst>
              <a:gd name="T0" fmla="*/ 0 w 1513"/>
              <a:gd name="T1" fmla="*/ 0 h 519"/>
              <a:gd name="T2" fmla="*/ 2147483646 w 1513"/>
              <a:gd name="T3" fmla="*/ 2147483646 h 519"/>
              <a:gd name="T4" fmla="*/ 2147483646 w 1513"/>
              <a:gd name="T5" fmla="*/ 2147483646 h 51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13" h="519">
                <a:moveTo>
                  <a:pt x="0" y="0"/>
                </a:moveTo>
                <a:lnTo>
                  <a:pt x="18" y="266"/>
                </a:lnTo>
                <a:lnTo>
                  <a:pt x="1513" y="51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21" name="Line 1683"/>
          <p:cNvSpPr>
            <a:spLocks noChangeShapeType="1"/>
          </p:cNvSpPr>
          <p:nvPr/>
        </p:nvSpPr>
        <p:spPr bwMode="auto">
          <a:xfrm flipH="1" flipV="1">
            <a:off x="2770188" y="4257675"/>
            <a:ext cx="207962" cy="349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22" name="Freeform 1684"/>
          <p:cNvSpPr>
            <a:spLocks/>
          </p:cNvSpPr>
          <p:nvPr/>
        </p:nvSpPr>
        <p:spPr bwMode="auto">
          <a:xfrm>
            <a:off x="2732088" y="4087813"/>
            <a:ext cx="22225" cy="168275"/>
          </a:xfrm>
          <a:custGeom>
            <a:avLst/>
            <a:gdLst>
              <a:gd name="T0" fmla="*/ 2147483646 w 42"/>
              <a:gd name="T1" fmla="*/ 2147483646 h 316"/>
              <a:gd name="T2" fmla="*/ 2147483646 w 42"/>
              <a:gd name="T3" fmla="*/ 2147483646 h 316"/>
              <a:gd name="T4" fmla="*/ 2147483646 w 42"/>
              <a:gd name="T5" fmla="*/ 2147483646 h 316"/>
              <a:gd name="T6" fmla="*/ 2147483646 w 42"/>
              <a:gd name="T7" fmla="*/ 2147483646 h 316"/>
              <a:gd name="T8" fmla="*/ 2147483646 w 42"/>
              <a:gd name="T9" fmla="*/ 2147483646 h 316"/>
              <a:gd name="T10" fmla="*/ 0 w 42"/>
              <a:gd name="T11" fmla="*/ 0 h 3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2" h="316">
                <a:moveTo>
                  <a:pt x="42" y="316"/>
                </a:moveTo>
                <a:lnTo>
                  <a:pt x="21" y="2"/>
                </a:lnTo>
                <a:lnTo>
                  <a:pt x="13" y="1"/>
                </a:lnTo>
                <a:lnTo>
                  <a:pt x="32" y="315"/>
                </a:lnTo>
                <a:lnTo>
                  <a:pt x="21" y="313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23" name="Freeform 1685"/>
          <p:cNvSpPr>
            <a:spLocks/>
          </p:cNvSpPr>
          <p:nvPr/>
        </p:nvSpPr>
        <p:spPr bwMode="auto">
          <a:xfrm>
            <a:off x="2581275" y="4090988"/>
            <a:ext cx="138113" cy="149225"/>
          </a:xfrm>
          <a:custGeom>
            <a:avLst/>
            <a:gdLst>
              <a:gd name="T0" fmla="*/ 2147483646 w 263"/>
              <a:gd name="T1" fmla="*/ 0 h 282"/>
              <a:gd name="T2" fmla="*/ 2147483646 w 263"/>
              <a:gd name="T3" fmla="*/ 2147483646 h 282"/>
              <a:gd name="T4" fmla="*/ 2147483646 w 263"/>
              <a:gd name="T5" fmla="*/ 2147483646 h 282"/>
              <a:gd name="T6" fmla="*/ 2147483646 w 263"/>
              <a:gd name="T7" fmla="*/ 2147483646 h 282"/>
              <a:gd name="T8" fmla="*/ 2147483646 w 263"/>
              <a:gd name="T9" fmla="*/ 2147483646 h 282"/>
              <a:gd name="T10" fmla="*/ 2147483646 w 263"/>
              <a:gd name="T11" fmla="*/ 2147483646 h 282"/>
              <a:gd name="T12" fmla="*/ 2147483646 w 263"/>
              <a:gd name="T13" fmla="*/ 2147483646 h 282"/>
              <a:gd name="T14" fmla="*/ 2147483646 w 263"/>
              <a:gd name="T15" fmla="*/ 2147483646 h 282"/>
              <a:gd name="T16" fmla="*/ 2147483646 w 263"/>
              <a:gd name="T17" fmla="*/ 2147483646 h 282"/>
              <a:gd name="T18" fmla="*/ 2147483646 w 263"/>
              <a:gd name="T19" fmla="*/ 2147483646 h 282"/>
              <a:gd name="T20" fmla="*/ 0 w 263"/>
              <a:gd name="T21" fmla="*/ 2147483646 h 282"/>
              <a:gd name="T22" fmla="*/ 2147483646 w 263"/>
              <a:gd name="T23" fmla="*/ 2147483646 h 282"/>
              <a:gd name="T24" fmla="*/ 2147483646 w 263"/>
              <a:gd name="T25" fmla="*/ 2147483646 h 28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63" h="282">
                <a:moveTo>
                  <a:pt x="250" y="0"/>
                </a:moveTo>
                <a:lnTo>
                  <a:pt x="230" y="70"/>
                </a:lnTo>
                <a:lnTo>
                  <a:pt x="233" y="97"/>
                </a:lnTo>
                <a:lnTo>
                  <a:pt x="257" y="96"/>
                </a:lnTo>
                <a:lnTo>
                  <a:pt x="235" y="159"/>
                </a:lnTo>
                <a:lnTo>
                  <a:pt x="236" y="187"/>
                </a:lnTo>
                <a:lnTo>
                  <a:pt x="263" y="185"/>
                </a:lnTo>
                <a:lnTo>
                  <a:pt x="242" y="249"/>
                </a:lnTo>
                <a:lnTo>
                  <a:pt x="4" y="211"/>
                </a:lnTo>
                <a:lnTo>
                  <a:pt x="6" y="242"/>
                </a:lnTo>
                <a:lnTo>
                  <a:pt x="0" y="240"/>
                </a:lnTo>
                <a:lnTo>
                  <a:pt x="244" y="282"/>
                </a:lnTo>
                <a:lnTo>
                  <a:pt x="242" y="24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24" name="Freeform 1686"/>
          <p:cNvSpPr>
            <a:spLocks/>
          </p:cNvSpPr>
          <p:nvPr/>
        </p:nvSpPr>
        <p:spPr bwMode="auto">
          <a:xfrm>
            <a:off x="2709863" y="4090988"/>
            <a:ext cx="14287" cy="149225"/>
          </a:xfrm>
          <a:custGeom>
            <a:avLst/>
            <a:gdLst>
              <a:gd name="T0" fmla="*/ 0 w 26"/>
              <a:gd name="T1" fmla="*/ 2147483646 h 282"/>
              <a:gd name="T2" fmla="*/ 2147483646 w 26"/>
              <a:gd name="T3" fmla="*/ 2147483646 h 282"/>
              <a:gd name="T4" fmla="*/ 2147483646 w 26"/>
              <a:gd name="T5" fmla="*/ 0 h 28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" h="282">
                <a:moveTo>
                  <a:pt x="0" y="282"/>
                </a:moveTo>
                <a:lnTo>
                  <a:pt x="26" y="279"/>
                </a:lnTo>
                <a:lnTo>
                  <a:pt x="6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25" name="Freeform 1687"/>
          <p:cNvSpPr>
            <a:spLocks/>
          </p:cNvSpPr>
          <p:nvPr/>
        </p:nvSpPr>
        <p:spPr bwMode="auto">
          <a:xfrm>
            <a:off x="2705100" y="4006850"/>
            <a:ext cx="120650" cy="42863"/>
          </a:xfrm>
          <a:custGeom>
            <a:avLst/>
            <a:gdLst>
              <a:gd name="T0" fmla="*/ 0 w 230"/>
              <a:gd name="T1" fmla="*/ 2147483646 h 79"/>
              <a:gd name="T2" fmla="*/ 2147483646 w 230"/>
              <a:gd name="T3" fmla="*/ 2147483646 h 79"/>
              <a:gd name="T4" fmla="*/ 2147483646 w 230"/>
              <a:gd name="T5" fmla="*/ 2147483646 h 79"/>
              <a:gd name="T6" fmla="*/ 2147483646 w 230"/>
              <a:gd name="T7" fmla="*/ 0 h 79"/>
              <a:gd name="T8" fmla="*/ 0 w 230"/>
              <a:gd name="T9" fmla="*/ 2147483646 h 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0" h="79">
                <a:moveTo>
                  <a:pt x="0" y="65"/>
                </a:moveTo>
                <a:lnTo>
                  <a:pt x="141" y="79"/>
                </a:lnTo>
                <a:lnTo>
                  <a:pt x="230" y="14"/>
                </a:lnTo>
                <a:lnTo>
                  <a:pt x="90" y="0"/>
                </a:lnTo>
                <a:lnTo>
                  <a:pt x="0" y="65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26" name="Freeform 1688"/>
          <p:cNvSpPr>
            <a:spLocks/>
          </p:cNvSpPr>
          <p:nvPr/>
        </p:nvSpPr>
        <p:spPr bwMode="auto">
          <a:xfrm>
            <a:off x="2622550" y="4030663"/>
            <a:ext cx="123825" cy="34925"/>
          </a:xfrm>
          <a:custGeom>
            <a:avLst/>
            <a:gdLst>
              <a:gd name="T0" fmla="*/ 2147483646 w 234"/>
              <a:gd name="T1" fmla="*/ 2147483646 h 65"/>
              <a:gd name="T2" fmla="*/ 2147483646 w 234"/>
              <a:gd name="T3" fmla="*/ 2147483646 h 65"/>
              <a:gd name="T4" fmla="*/ 0 w 234"/>
              <a:gd name="T5" fmla="*/ 2147483646 h 65"/>
              <a:gd name="T6" fmla="*/ 2147483646 w 234"/>
              <a:gd name="T7" fmla="*/ 0 h 65"/>
              <a:gd name="T8" fmla="*/ 2147483646 w 234"/>
              <a:gd name="T9" fmla="*/ 2147483646 h 65"/>
              <a:gd name="T10" fmla="*/ 2147483646 w 234"/>
              <a:gd name="T11" fmla="*/ 2147483646 h 65"/>
              <a:gd name="T12" fmla="*/ 2147483646 w 234"/>
              <a:gd name="T13" fmla="*/ 2147483646 h 6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34" h="65">
                <a:moveTo>
                  <a:pt x="153" y="6"/>
                </a:moveTo>
                <a:lnTo>
                  <a:pt x="72" y="65"/>
                </a:lnTo>
                <a:lnTo>
                  <a:pt x="0" y="58"/>
                </a:lnTo>
                <a:lnTo>
                  <a:pt x="82" y="0"/>
                </a:lnTo>
                <a:lnTo>
                  <a:pt x="153" y="6"/>
                </a:lnTo>
                <a:lnTo>
                  <a:pt x="162" y="12"/>
                </a:lnTo>
                <a:lnTo>
                  <a:pt x="234" y="2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27" name="Line 1689"/>
          <p:cNvSpPr>
            <a:spLocks noChangeShapeType="1"/>
          </p:cNvSpPr>
          <p:nvPr/>
        </p:nvSpPr>
        <p:spPr bwMode="auto">
          <a:xfrm flipV="1">
            <a:off x="2741613" y="4010025"/>
            <a:ext cx="49212" cy="349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28" name="Freeform 1690"/>
          <p:cNvSpPr>
            <a:spLocks/>
          </p:cNvSpPr>
          <p:nvPr/>
        </p:nvSpPr>
        <p:spPr bwMode="auto">
          <a:xfrm>
            <a:off x="2790825" y="3984625"/>
            <a:ext cx="139700" cy="12700"/>
          </a:xfrm>
          <a:custGeom>
            <a:avLst/>
            <a:gdLst>
              <a:gd name="T0" fmla="*/ 0 w 265"/>
              <a:gd name="T1" fmla="*/ 0 h 24"/>
              <a:gd name="T2" fmla="*/ 2147483646 w 265"/>
              <a:gd name="T3" fmla="*/ 0 h 24"/>
              <a:gd name="T4" fmla="*/ 2147483646 w 265"/>
              <a:gd name="T5" fmla="*/ 2147483646 h 24"/>
              <a:gd name="T6" fmla="*/ 2147483646 w 265"/>
              <a:gd name="T7" fmla="*/ 2147483646 h 24"/>
              <a:gd name="T8" fmla="*/ 0 w 265"/>
              <a:gd name="T9" fmla="*/ 0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5" h="24">
                <a:moveTo>
                  <a:pt x="0" y="0"/>
                </a:moveTo>
                <a:lnTo>
                  <a:pt x="10" y="0"/>
                </a:lnTo>
                <a:lnTo>
                  <a:pt x="265" y="24"/>
                </a:lnTo>
                <a:lnTo>
                  <a:pt x="259" y="24"/>
                </a:lnTo>
                <a:lnTo>
                  <a:pt x="0" y="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29" name="Freeform 1691"/>
          <p:cNvSpPr>
            <a:spLocks/>
          </p:cNvSpPr>
          <p:nvPr/>
        </p:nvSpPr>
        <p:spPr bwMode="auto">
          <a:xfrm>
            <a:off x="2779713" y="3867150"/>
            <a:ext cx="15875" cy="106363"/>
          </a:xfrm>
          <a:custGeom>
            <a:avLst/>
            <a:gdLst>
              <a:gd name="T0" fmla="*/ 2147483646 w 29"/>
              <a:gd name="T1" fmla="*/ 2147483646 h 199"/>
              <a:gd name="T2" fmla="*/ 2147483646 w 29"/>
              <a:gd name="T3" fmla="*/ 2147483646 h 199"/>
              <a:gd name="T4" fmla="*/ 2147483646 w 29"/>
              <a:gd name="T5" fmla="*/ 0 h 199"/>
              <a:gd name="T6" fmla="*/ 0 w 29"/>
              <a:gd name="T7" fmla="*/ 2147483646 h 199"/>
              <a:gd name="T8" fmla="*/ 2147483646 w 29"/>
              <a:gd name="T9" fmla="*/ 2147483646 h 1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" h="199">
                <a:moveTo>
                  <a:pt x="12" y="199"/>
                </a:moveTo>
                <a:lnTo>
                  <a:pt x="29" y="1"/>
                </a:lnTo>
                <a:lnTo>
                  <a:pt x="19" y="0"/>
                </a:lnTo>
                <a:lnTo>
                  <a:pt x="0" y="199"/>
                </a:lnTo>
                <a:lnTo>
                  <a:pt x="12" y="199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30" name="Line 1692"/>
          <p:cNvSpPr>
            <a:spLocks noChangeShapeType="1"/>
          </p:cNvSpPr>
          <p:nvPr/>
        </p:nvSpPr>
        <p:spPr bwMode="auto">
          <a:xfrm>
            <a:off x="2749550" y="4000500"/>
            <a:ext cx="217488" cy="206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31" name="Freeform 1693"/>
          <p:cNvSpPr>
            <a:spLocks/>
          </p:cNvSpPr>
          <p:nvPr/>
        </p:nvSpPr>
        <p:spPr bwMode="auto">
          <a:xfrm>
            <a:off x="2881313" y="4027488"/>
            <a:ext cx="98425" cy="80962"/>
          </a:xfrm>
          <a:custGeom>
            <a:avLst/>
            <a:gdLst>
              <a:gd name="T0" fmla="*/ 2147483646 w 186"/>
              <a:gd name="T1" fmla="*/ 0 h 154"/>
              <a:gd name="T2" fmla="*/ 2147483646 w 186"/>
              <a:gd name="T3" fmla="*/ 2147483646 h 154"/>
              <a:gd name="T4" fmla="*/ 2147483646 w 186"/>
              <a:gd name="T5" fmla="*/ 2147483646 h 154"/>
              <a:gd name="T6" fmla="*/ 2147483646 w 186"/>
              <a:gd name="T7" fmla="*/ 2147483646 h 154"/>
              <a:gd name="T8" fmla="*/ 2147483646 w 186"/>
              <a:gd name="T9" fmla="*/ 2147483646 h 154"/>
              <a:gd name="T10" fmla="*/ 0 w 186"/>
              <a:gd name="T11" fmla="*/ 2147483646 h 154"/>
              <a:gd name="T12" fmla="*/ 0 w 186"/>
              <a:gd name="T13" fmla="*/ 2147483646 h 154"/>
              <a:gd name="T14" fmla="*/ 0 w 186"/>
              <a:gd name="T15" fmla="*/ 2147483646 h 154"/>
              <a:gd name="T16" fmla="*/ 2147483646 w 186"/>
              <a:gd name="T17" fmla="*/ 2147483646 h 154"/>
              <a:gd name="T18" fmla="*/ 0 w 186"/>
              <a:gd name="T19" fmla="*/ 2147483646 h 154"/>
              <a:gd name="T20" fmla="*/ 2147483646 w 186"/>
              <a:gd name="T21" fmla="*/ 2147483646 h 154"/>
              <a:gd name="T22" fmla="*/ 2147483646 w 186"/>
              <a:gd name="T23" fmla="*/ 2147483646 h 154"/>
              <a:gd name="T24" fmla="*/ 2147483646 w 186"/>
              <a:gd name="T25" fmla="*/ 2147483646 h 154"/>
              <a:gd name="T26" fmla="*/ 0 w 186"/>
              <a:gd name="T27" fmla="*/ 2147483646 h 154"/>
              <a:gd name="T28" fmla="*/ 2147483646 w 186"/>
              <a:gd name="T29" fmla="*/ 2147483646 h 15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86" h="154">
                <a:moveTo>
                  <a:pt x="186" y="0"/>
                </a:moveTo>
                <a:lnTo>
                  <a:pt x="10" y="126"/>
                </a:lnTo>
                <a:lnTo>
                  <a:pt x="11" y="128"/>
                </a:lnTo>
                <a:lnTo>
                  <a:pt x="18" y="124"/>
                </a:lnTo>
                <a:lnTo>
                  <a:pt x="18" y="143"/>
                </a:lnTo>
                <a:lnTo>
                  <a:pt x="0" y="142"/>
                </a:lnTo>
                <a:lnTo>
                  <a:pt x="0" y="150"/>
                </a:lnTo>
                <a:lnTo>
                  <a:pt x="0" y="151"/>
                </a:lnTo>
                <a:lnTo>
                  <a:pt x="1" y="151"/>
                </a:lnTo>
                <a:lnTo>
                  <a:pt x="0" y="151"/>
                </a:lnTo>
                <a:lnTo>
                  <a:pt x="1" y="151"/>
                </a:lnTo>
                <a:lnTo>
                  <a:pt x="1" y="153"/>
                </a:lnTo>
                <a:lnTo>
                  <a:pt x="1" y="154"/>
                </a:lnTo>
                <a:lnTo>
                  <a:pt x="0" y="154"/>
                </a:lnTo>
                <a:lnTo>
                  <a:pt x="83" y="11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32" name="Freeform 1694"/>
          <p:cNvSpPr>
            <a:spLocks/>
          </p:cNvSpPr>
          <p:nvPr/>
        </p:nvSpPr>
        <p:spPr bwMode="auto">
          <a:xfrm>
            <a:off x="2874963" y="4062413"/>
            <a:ext cx="41275" cy="19050"/>
          </a:xfrm>
          <a:custGeom>
            <a:avLst/>
            <a:gdLst>
              <a:gd name="T0" fmla="*/ 2147483646 w 77"/>
              <a:gd name="T1" fmla="*/ 2147483646 h 36"/>
              <a:gd name="T2" fmla="*/ 2147483646 w 77"/>
              <a:gd name="T3" fmla="*/ 2147483646 h 36"/>
              <a:gd name="T4" fmla="*/ 0 w 77"/>
              <a:gd name="T5" fmla="*/ 2147483646 h 36"/>
              <a:gd name="T6" fmla="*/ 2147483646 w 77"/>
              <a:gd name="T7" fmla="*/ 0 h 36"/>
              <a:gd name="T8" fmla="*/ 2147483646 w 77"/>
              <a:gd name="T9" fmla="*/ 2147483646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7" h="36">
                <a:moveTo>
                  <a:pt x="77" y="4"/>
                </a:moveTo>
                <a:lnTo>
                  <a:pt x="35" y="36"/>
                </a:lnTo>
                <a:lnTo>
                  <a:pt x="0" y="31"/>
                </a:lnTo>
                <a:lnTo>
                  <a:pt x="43" y="0"/>
                </a:lnTo>
                <a:lnTo>
                  <a:pt x="77" y="4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33" name="Freeform 1695"/>
          <p:cNvSpPr>
            <a:spLocks/>
          </p:cNvSpPr>
          <p:nvPr/>
        </p:nvSpPr>
        <p:spPr bwMode="auto">
          <a:xfrm>
            <a:off x="2849563" y="4054475"/>
            <a:ext cx="80962" cy="34925"/>
          </a:xfrm>
          <a:custGeom>
            <a:avLst/>
            <a:gdLst>
              <a:gd name="T0" fmla="*/ 2147483646 w 152"/>
              <a:gd name="T1" fmla="*/ 2147483646 h 64"/>
              <a:gd name="T2" fmla="*/ 2147483646 w 152"/>
              <a:gd name="T3" fmla="*/ 2147483646 h 64"/>
              <a:gd name="T4" fmla="*/ 0 w 152"/>
              <a:gd name="T5" fmla="*/ 2147483646 h 64"/>
              <a:gd name="T6" fmla="*/ 2147483646 w 152"/>
              <a:gd name="T7" fmla="*/ 0 h 64"/>
              <a:gd name="T8" fmla="*/ 2147483646 w 152"/>
              <a:gd name="T9" fmla="*/ 2147483646 h 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2" h="64">
                <a:moveTo>
                  <a:pt x="152" y="6"/>
                </a:moveTo>
                <a:lnTo>
                  <a:pt x="72" y="64"/>
                </a:lnTo>
                <a:lnTo>
                  <a:pt x="0" y="58"/>
                </a:lnTo>
                <a:lnTo>
                  <a:pt x="82" y="0"/>
                </a:lnTo>
                <a:lnTo>
                  <a:pt x="152" y="6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34" name="Freeform 1696"/>
          <p:cNvSpPr>
            <a:spLocks/>
          </p:cNvSpPr>
          <p:nvPr/>
        </p:nvSpPr>
        <p:spPr bwMode="auto">
          <a:xfrm>
            <a:off x="2784475" y="4032250"/>
            <a:ext cx="120650" cy="26988"/>
          </a:xfrm>
          <a:custGeom>
            <a:avLst/>
            <a:gdLst>
              <a:gd name="T0" fmla="*/ 2147483646 w 229"/>
              <a:gd name="T1" fmla="*/ 2147483646 h 51"/>
              <a:gd name="T2" fmla="*/ 2147483646 w 229"/>
              <a:gd name="T3" fmla="*/ 2147483646 h 51"/>
              <a:gd name="T4" fmla="*/ 0 w 229"/>
              <a:gd name="T5" fmla="*/ 2147483646 h 51"/>
              <a:gd name="T6" fmla="*/ 2147483646 w 229"/>
              <a:gd name="T7" fmla="*/ 0 h 51"/>
              <a:gd name="T8" fmla="*/ 2147483646 w 229"/>
              <a:gd name="T9" fmla="*/ 214748364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9" h="51">
                <a:moveTo>
                  <a:pt x="229" y="20"/>
                </a:moveTo>
                <a:lnTo>
                  <a:pt x="186" y="51"/>
                </a:lnTo>
                <a:lnTo>
                  <a:pt x="0" y="32"/>
                </a:lnTo>
                <a:lnTo>
                  <a:pt x="46" y="0"/>
                </a:lnTo>
                <a:lnTo>
                  <a:pt x="229" y="2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35" name="Line 1697"/>
          <p:cNvSpPr>
            <a:spLocks noChangeShapeType="1"/>
          </p:cNvSpPr>
          <p:nvPr/>
        </p:nvSpPr>
        <p:spPr bwMode="auto">
          <a:xfrm flipV="1">
            <a:off x="2979738" y="4022725"/>
            <a:ext cx="98425" cy="47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36" name="Freeform 1698"/>
          <p:cNvSpPr>
            <a:spLocks/>
          </p:cNvSpPr>
          <p:nvPr/>
        </p:nvSpPr>
        <p:spPr bwMode="auto">
          <a:xfrm>
            <a:off x="2978150" y="4033838"/>
            <a:ext cx="111125" cy="261937"/>
          </a:xfrm>
          <a:custGeom>
            <a:avLst/>
            <a:gdLst>
              <a:gd name="T0" fmla="*/ 2147483646 w 210"/>
              <a:gd name="T1" fmla="*/ 0 h 494"/>
              <a:gd name="T2" fmla="*/ 0 w 210"/>
              <a:gd name="T3" fmla="*/ 2147483646 h 494"/>
              <a:gd name="T4" fmla="*/ 2147483646 w 210"/>
              <a:gd name="T5" fmla="*/ 2147483646 h 494"/>
              <a:gd name="T6" fmla="*/ 2147483646 w 210"/>
              <a:gd name="T7" fmla="*/ 2147483646 h 494"/>
              <a:gd name="T8" fmla="*/ 2147483646 w 210"/>
              <a:gd name="T9" fmla="*/ 0 h 4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0" h="494">
                <a:moveTo>
                  <a:pt x="210" y="0"/>
                </a:moveTo>
                <a:lnTo>
                  <a:pt x="0" y="107"/>
                </a:lnTo>
                <a:lnTo>
                  <a:pt x="25" y="494"/>
                </a:lnTo>
                <a:lnTo>
                  <a:pt x="210" y="392"/>
                </a:lnTo>
                <a:lnTo>
                  <a:pt x="210" y="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37" name="Freeform 1699"/>
          <p:cNvSpPr>
            <a:spLocks/>
          </p:cNvSpPr>
          <p:nvPr/>
        </p:nvSpPr>
        <p:spPr bwMode="auto">
          <a:xfrm>
            <a:off x="2979738" y="3840163"/>
            <a:ext cx="112712" cy="187325"/>
          </a:xfrm>
          <a:custGeom>
            <a:avLst/>
            <a:gdLst>
              <a:gd name="T0" fmla="*/ 0 w 213"/>
              <a:gd name="T1" fmla="*/ 2147483646 h 352"/>
              <a:gd name="T2" fmla="*/ 2147483646 w 213"/>
              <a:gd name="T3" fmla="*/ 2147483646 h 352"/>
              <a:gd name="T4" fmla="*/ 2147483646 w 213"/>
              <a:gd name="T5" fmla="*/ 0 h 35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3" h="352">
                <a:moveTo>
                  <a:pt x="0" y="352"/>
                </a:moveTo>
                <a:lnTo>
                  <a:pt x="35" y="5"/>
                </a:lnTo>
                <a:lnTo>
                  <a:pt x="213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38" name="Freeform 1700"/>
          <p:cNvSpPr>
            <a:spLocks/>
          </p:cNvSpPr>
          <p:nvPr/>
        </p:nvSpPr>
        <p:spPr bwMode="auto">
          <a:xfrm>
            <a:off x="2665413" y="3836988"/>
            <a:ext cx="325437" cy="228600"/>
          </a:xfrm>
          <a:custGeom>
            <a:avLst/>
            <a:gdLst>
              <a:gd name="T0" fmla="*/ 2147483646 w 614"/>
              <a:gd name="T1" fmla="*/ 2147483646 h 432"/>
              <a:gd name="T2" fmla="*/ 2147483646 w 614"/>
              <a:gd name="T3" fmla="*/ 2147483646 h 432"/>
              <a:gd name="T4" fmla="*/ 2147483646 w 614"/>
              <a:gd name="T5" fmla="*/ 2147483646 h 432"/>
              <a:gd name="T6" fmla="*/ 2147483646 w 614"/>
              <a:gd name="T7" fmla="*/ 2147483646 h 432"/>
              <a:gd name="T8" fmla="*/ 2147483646 w 614"/>
              <a:gd name="T9" fmla="*/ 0 h 432"/>
              <a:gd name="T10" fmla="*/ 2147483646 w 614"/>
              <a:gd name="T11" fmla="*/ 2147483646 h 432"/>
              <a:gd name="T12" fmla="*/ 0 w 614"/>
              <a:gd name="T13" fmla="*/ 2147483646 h 4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14" h="432">
                <a:moveTo>
                  <a:pt x="614" y="22"/>
                </a:moveTo>
                <a:lnTo>
                  <a:pt x="580" y="347"/>
                </a:lnTo>
                <a:lnTo>
                  <a:pt x="569" y="348"/>
                </a:lnTo>
                <a:lnTo>
                  <a:pt x="603" y="21"/>
                </a:lnTo>
                <a:lnTo>
                  <a:pt x="188" y="0"/>
                </a:lnTo>
                <a:lnTo>
                  <a:pt x="157" y="317"/>
                </a:lnTo>
                <a:lnTo>
                  <a:pt x="0" y="43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39" name="Freeform 1701"/>
          <p:cNvSpPr>
            <a:spLocks/>
          </p:cNvSpPr>
          <p:nvPr/>
        </p:nvSpPr>
        <p:spPr bwMode="auto">
          <a:xfrm>
            <a:off x="2647950" y="4038600"/>
            <a:ext cx="41275" cy="19050"/>
          </a:xfrm>
          <a:custGeom>
            <a:avLst/>
            <a:gdLst>
              <a:gd name="T0" fmla="*/ 2147483646 w 77"/>
              <a:gd name="T1" fmla="*/ 2147483646 h 34"/>
              <a:gd name="T2" fmla="*/ 0 w 77"/>
              <a:gd name="T3" fmla="*/ 2147483646 h 34"/>
              <a:gd name="T4" fmla="*/ 2147483646 w 77"/>
              <a:gd name="T5" fmla="*/ 0 h 34"/>
              <a:gd name="T6" fmla="*/ 2147483646 w 77"/>
              <a:gd name="T7" fmla="*/ 2147483646 h 34"/>
              <a:gd name="T8" fmla="*/ 2147483646 w 77"/>
              <a:gd name="T9" fmla="*/ 2147483646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7" h="34">
                <a:moveTo>
                  <a:pt x="35" y="34"/>
                </a:moveTo>
                <a:lnTo>
                  <a:pt x="0" y="31"/>
                </a:lnTo>
                <a:lnTo>
                  <a:pt x="42" y="0"/>
                </a:lnTo>
                <a:lnTo>
                  <a:pt x="77" y="4"/>
                </a:lnTo>
                <a:lnTo>
                  <a:pt x="35" y="34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40" name="Freeform 1702"/>
          <p:cNvSpPr>
            <a:spLocks/>
          </p:cNvSpPr>
          <p:nvPr/>
        </p:nvSpPr>
        <p:spPr bwMode="auto">
          <a:xfrm>
            <a:off x="2581275" y="4008438"/>
            <a:ext cx="96838" cy="28575"/>
          </a:xfrm>
          <a:custGeom>
            <a:avLst/>
            <a:gdLst>
              <a:gd name="T0" fmla="*/ 2147483646 w 183"/>
              <a:gd name="T1" fmla="*/ 2147483646 h 53"/>
              <a:gd name="T2" fmla="*/ 2147483646 w 183"/>
              <a:gd name="T3" fmla="*/ 2147483646 h 53"/>
              <a:gd name="T4" fmla="*/ 0 w 183"/>
              <a:gd name="T5" fmla="*/ 0 h 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3" h="53">
                <a:moveTo>
                  <a:pt x="139" y="53"/>
                </a:moveTo>
                <a:lnTo>
                  <a:pt x="183" y="21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41" name="Freeform 1703"/>
          <p:cNvSpPr>
            <a:spLocks/>
          </p:cNvSpPr>
          <p:nvPr/>
        </p:nvSpPr>
        <p:spPr bwMode="auto">
          <a:xfrm>
            <a:off x="2581275" y="3965575"/>
            <a:ext cx="125413" cy="11113"/>
          </a:xfrm>
          <a:custGeom>
            <a:avLst/>
            <a:gdLst>
              <a:gd name="T0" fmla="*/ 0 w 236"/>
              <a:gd name="T1" fmla="*/ 0 h 21"/>
              <a:gd name="T2" fmla="*/ 2147483646 w 236"/>
              <a:gd name="T3" fmla="*/ 2147483646 h 21"/>
              <a:gd name="T4" fmla="*/ 2147483646 w 236"/>
              <a:gd name="T5" fmla="*/ 2147483646 h 21"/>
              <a:gd name="T6" fmla="*/ 2147483646 w 236"/>
              <a:gd name="T7" fmla="*/ 2147483646 h 21"/>
              <a:gd name="T8" fmla="*/ 2147483646 w 236"/>
              <a:gd name="T9" fmla="*/ 0 h 21"/>
              <a:gd name="T10" fmla="*/ 0 w 236"/>
              <a:gd name="T11" fmla="*/ 0 h 2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36" h="21">
                <a:moveTo>
                  <a:pt x="0" y="0"/>
                </a:moveTo>
                <a:lnTo>
                  <a:pt x="232" y="21"/>
                </a:lnTo>
                <a:lnTo>
                  <a:pt x="233" y="21"/>
                </a:lnTo>
                <a:lnTo>
                  <a:pt x="236" y="21"/>
                </a:lnTo>
                <a:lnTo>
                  <a:pt x="12" y="0"/>
                </a:lnTo>
                <a:lnTo>
                  <a:pt x="0" y="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42" name="Line 1704"/>
          <p:cNvSpPr>
            <a:spLocks noChangeShapeType="1"/>
          </p:cNvSpPr>
          <p:nvPr/>
        </p:nvSpPr>
        <p:spPr bwMode="auto">
          <a:xfrm flipH="1">
            <a:off x="2573338" y="3952875"/>
            <a:ext cx="4762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43" name="Line 1705"/>
          <p:cNvSpPr>
            <a:spLocks noChangeShapeType="1"/>
          </p:cNvSpPr>
          <p:nvPr/>
        </p:nvSpPr>
        <p:spPr bwMode="auto">
          <a:xfrm>
            <a:off x="2581275" y="3854450"/>
            <a:ext cx="6350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44" name="Freeform 1706"/>
          <p:cNvSpPr>
            <a:spLocks/>
          </p:cNvSpPr>
          <p:nvPr/>
        </p:nvSpPr>
        <p:spPr bwMode="auto">
          <a:xfrm>
            <a:off x="2592388" y="3844925"/>
            <a:ext cx="123825" cy="7938"/>
          </a:xfrm>
          <a:custGeom>
            <a:avLst/>
            <a:gdLst>
              <a:gd name="T0" fmla="*/ 0 w 236"/>
              <a:gd name="T1" fmla="*/ 0 h 15"/>
              <a:gd name="T2" fmla="*/ 2147483646 w 236"/>
              <a:gd name="T3" fmla="*/ 0 h 15"/>
              <a:gd name="T4" fmla="*/ 2147483646 w 236"/>
              <a:gd name="T5" fmla="*/ 2147483646 h 15"/>
              <a:gd name="T6" fmla="*/ 2147483646 w 236"/>
              <a:gd name="T7" fmla="*/ 2147483646 h 15"/>
              <a:gd name="T8" fmla="*/ 0 w 236"/>
              <a:gd name="T9" fmla="*/ 0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6" h="15">
                <a:moveTo>
                  <a:pt x="0" y="0"/>
                </a:moveTo>
                <a:lnTo>
                  <a:pt x="12" y="0"/>
                </a:lnTo>
                <a:lnTo>
                  <a:pt x="236" y="15"/>
                </a:lnTo>
                <a:lnTo>
                  <a:pt x="235" y="15"/>
                </a:lnTo>
                <a:lnTo>
                  <a:pt x="0" y="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45" name="Line 1707"/>
          <p:cNvSpPr>
            <a:spLocks noChangeShapeType="1"/>
          </p:cNvSpPr>
          <p:nvPr/>
        </p:nvSpPr>
        <p:spPr bwMode="auto">
          <a:xfrm flipH="1">
            <a:off x="2716213" y="3862388"/>
            <a:ext cx="7937" cy="1047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46" name="Freeform 1708"/>
          <p:cNvSpPr>
            <a:spLocks/>
          </p:cNvSpPr>
          <p:nvPr/>
        </p:nvSpPr>
        <p:spPr bwMode="auto">
          <a:xfrm>
            <a:off x="2740025" y="3835400"/>
            <a:ext cx="20638" cy="173038"/>
          </a:xfrm>
          <a:custGeom>
            <a:avLst/>
            <a:gdLst>
              <a:gd name="T0" fmla="*/ 0 w 41"/>
              <a:gd name="T1" fmla="*/ 2147483646 h 326"/>
              <a:gd name="T2" fmla="*/ 2147483646 w 41"/>
              <a:gd name="T3" fmla="*/ 0 h 326"/>
              <a:gd name="T4" fmla="*/ 2147483646 w 41"/>
              <a:gd name="T5" fmla="*/ 2147483646 h 326"/>
              <a:gd name="T6" fmla="*/ 2147483646 w 41"/>
              <a:gd name="T7" fmla="*/ 2147483646 h 32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1" h="326">
                <a:moveTo>
                  <a:pt x="0" y="308"/>
                </a:moveTo>
                <a:lnTo>
                  <a:pt x="29" y="0"/>
                </a:lnTo>
                <a:lnTo>
                  <a:pt x="41" y="3"/>
                </a:lnTo>
                <a:lnTo>
                  <a:pt x="11" y="32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47" name="Line 1709"/>
          <p:cNvSpPr>
            <a:spLocks noChangeShapeType="1"/>
          </p:cNvSpPr>
          <p:nvPr/>
        </p:nvSpPr>
        <p:spPr bwMode="auto">
          <a:xfrm flipH="1">
            <a:off x="2740025" y="3998913"/>
            <a:ext cx="6350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48" name="Freeform 1710"/>
          <p:cNvSpPr>
            <a:spLocks/>
          </p:cNvSpPr>
          <p:nvPr/>
        </p:nvSpPr>
        <p:spPr bwMode="auto">
          <a:xfrm>
            <a:off x="2776538" y="4098925"/>
            <a:ext cx="171450" cy="179388"/>
          </a:xfrm>
          <a:custGeom>
            <a:avLst/>
            <a:gdLst>
              <a:gd name="T0" fmla="*/ 0 w 322"/>
              <a:gd name="T1" fmla="*/ 0 h 337"/>
              <a:gd name="T2" fmla="*/ 2147483646 w 322"/>
              <a:gd name="T3" fmla="*/ 2147483646 h 337"/>
              <a:gd name="T4" fmla="*/ 2147483646 w 322"/>
              <a:gd name="T5" fmla="*/ 2147483646 h 337"/>
              <a:gd name="T6" fmla="*/ 2147483646 w 322"/>
              <a:gd name="T7" fmla="*/ 2147483646 h 337"/>
              <a:gd name="T8" fmla="*/ 2147483646 w 322"/>
              <a:gd name="T9" fmla="*/ 2147483646 h 337"/>
              <a:gd name="T10" fmla="*/ 2147483646 w 322"/>
              <a:gd name="T11" fmla="*/ 2147483646 h 337"/>
              <a:gd name="T12" fmla="*/ 2147483646 w 322"/>
              <a:gd name="T13" fmla="*/ 2147483646 h 337"/>
              <a:gd name="T14" fmla="*/ 2147483646 w 322"/>
              <a:gd name="T15" fmla="*/ 2147483646 h 337"/>
              <a:gd name="T16" fmla="*/ 2147483646 w 322"/>
              <a:gd name="T17" fmla="*/ 2147483646 h 337"/>
              <a:gd name="T18" fmla="*/ 2147483646 w 322"/>
              <a:gd name="T19" fmla="*/ 2147483646 h 337"/>
              <a:gd name="T20" fmla="*/ 2147483646 w 322"/>
              <a:gd name="T21" fmla="*/ 2147483646 h 337"/>
              <a:gd name="T22" fmla="*/ 2147483646 w 322"/>
              <a:gd name="T23" fmla="*/ 2147483646 h 33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22" h="337">
                <a:moveTo>
                  <a:pt x="0" y="0"/>
                </a:moveTo>
                <a:lnTo>
                  <a:pt x="303" y="39"/>
                </a:lnTo>
                <a:lnTo>
                  <a:pt x="276" y="108"/>
                </a:lnTo>
                <a:lnTo>
                  <a:pt x="279" y="140"/>
                </a:lnTo>
                <a:lnTo>
                  <a:pt x="309" y="136"/>
                </a:lnTo>
                <a:lnTo>
                  <a:pt x="284" y="206"/>
                </a:lnTo>
                <a:lnTo>
                  <a:pt x="286" y="235"/>
                </a:lnTo>
                <a:lnTo>
                  <a:pt x="316" y="232"/>
                </a:lnTo>
                <a:lnTo>
                  <a:pt x="290" y="301"/>
                </a:lnTo>
                <a:lnTo>
                  <a:pt x="292" y="337"/>
                </a:lnTo>
                <a:lnTo>
                  <a:pt x="322" y="334"/>
                </a:lnTo>
                <a:lnTo>
                  <a:pt x="303" y="3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49" name="Freeform 1711"/>
          <p:cNvSpPr>
            <a:spLocks/>
          </p:cNvSpPr>
          <p:nvPr/>
        </p:nvSpPr>
        <p:spPr bwMode="auto">
          <a:xfrm>
            <a:off x="2901950" y="4098925"/>
            <a:ext cx="82550" cy="193675"/>
          </a:xfrm>
          <a:custGeom>
            <a:avLst/>
            <a:gdLst>
              <a:gd name="T0" fmla="*/ 2147483646 w 157"/>
              <a:gd name="T1" fmla="*/ 2147483646 h 365"/>
              <a:gd name="T2" fmla="*/ 2147483646 w 157"/>
              <a:gd name="T3" fmla="*/ 2147483646 h 365"/>
              <a:gd name="T4" fmla="*/ 2147483646 w 157"/>
              <a:gd name="T5" fmla="*/ 2147483646 h 365"/>
              <a:gd name="T6" fmla="*/ 2147483646 w 157"/>
              <a:gd name="T7" fmla="*/ 2147483646 h 365"/>
              <a:gd name="T8" fmla="*/ 2147483646 w 157"/>
              <a:gd name="T9" fmla="*/ 2147483646 h 365"/>
              <a:gd name="T10" fmla="*/ 0 w 157"/>
              <a:gd name="T11" fmla="*/ 0 h 36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57" h="365">
                <a:moveTo>
                  <a:pt x="122" y="15"/>
                </a:moveTo>
                <a:lnTo>
                  <a:pt x="145" y="365"/>
                </a:lnTo>
                <a:lnTo>
                  <a:pt x="157" y="360"/>
                </a:lnTo>
                <a:lnTo>
                  <a:pt x="134" y="9"/>
                </a:lnTo>
                <a:lnTo>
                  <a:pt x="122" y="15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50" name="Line 1712"/>
          <p:cNvSpPr>
            <a:spLocks noChangeShapeType="1"/>
          </p:cNvSpPr>
          <p:nvPr/>
        </p:nvSpPr>
        <p:spPr bwMode="auto">
          <a:xfrm>
            <a:off x="2908300" y="4095750"/>
            <a:ext cx="65088" cy="79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51" name="Line 1713"/>
          <p:cNvSpPr>
            <a:spLocks noChangeShapeType="1"/>
          </p:cNvSpPr>
          <p:nvPr/>
        </p:nvSpPr>
        <p:spPr bwMode="auto">
          <a:xfrm flipH="1" flipV="1">
            <a:off x="2924175" y="4087813"/>
            <a:ext cx="53975" cy="31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52" name="Freeform 1714"/>
          <p:cNvSpPr>
            <a:spLocks/>
          </p:cNvSpPr>
          <p:nvPr/>
        </p:nvSpPr>
        <p:spPr bwMode="auto">
          <a:xfrm>
            <a:off x="2879725" y="4106863"/>
            <a:ext cx="1588" cy="1587"/>
          </a:xfrm>
          <a:custGeom>
            <a:avLst/>
            <a:gdLst>
              <a:gd name="T0" fmla="*/ 0 w 2"/>
              <a:gd name="T1" fmla="*/ 0 h 3"/>
              <a:gd name="T2" fmla="*/ 0 w 2"/>
              <a:gd name="T3" fmla="*/ 2147483646 h 3"/>
              <a:gd name="T4" fmla="*/ 2147483646 w 2"/>
              <a:gd name="T5" fmla="*/ 2147483646 h 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3">
                <a:moveTo>
                  <a:pt x="0" y="0"/>
                </a:moveTo>
                <a:lnTo>
                  <a:pt x="0" y="2"/>
                </a:lnTo>
                <a:lnTo>
                  <a:pt x="2" y="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53" name="Freeform 1715"/>
          <p:cNvSpPr>
            <a:spLocks/>
          </p:cNvSpPr>
          <p:nvPr/>
        </p:nvSpPr>
        <p:spPr bwMode="auto">
          <a:xfrm>
            <a:off x="2776538" y="4098925"/>
            <a:ext cx="155575" cy="179388"/>
          </a:xfrm>
          <a:custGeom>
            <a:avLst/>
            <a:gdLst>
              <a:gd name="T0" fmla="*/ 2147483646 w 292"/>
              <a:gd name="T1" fmla="*/ 2147483646 h 337"/>
              <a:gd name="T2" fmla="*/ 2147483646 w 292"/>
              <a:gd name="T3" fmla="*/ 2147483646 h 337"/>
              <a:gd name="T4" fmla="*/ 0 w 292"/>
              <a:gd name="T5" fmla="*/ 0 h 337"/>
              <a:gd name="T6" fmla="*/ 2147483646 w 292"/>
              <a:gd name="T7" fmla="*/ 2147483646 h 337"/>
              <a:gd name="T8" fmla="*/ 2147483646 w 292"/>
              <a:gd name="T9" fmla="*/ 2147483646 h 3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2" h="337">
                <a:moveTo>
                  <a:pt x="276" y="108"/>
                </a:moveTo>
                <a:lnTo>
                  <a:pt x="13" y="74"/>
                </a:lnTo>
                <a:lnTo>
                  <a:pt x="0" y="0"/>
                </a:lnTo>
                <a:lnTo>
                  <a:pt x="22" y="292"/>
                </a:lnTo>
                <a:lnTo>
                  <a:pt x="292" y="33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54" name="Freeform 1716"/>
          <p:cNvSpPr>
            <a:spLocks/>
          </p:cNvSpPr>
          <p:nvPr/>
        </p:nvSpPr>
        <p:spPr bwMode="auto">
          <a:xfrm>
            <a:off x="2790825" y="4235450"/>
            <a:ext cx="139700" cy="23813"/>
          </a:xfrm>
          <a:custGeom>
            <a:avLst/>
            <a:gdLst>
              <a:gd name="T0" fmla="*/ 2147483646 w 265"/>
              <a:gd name="T1" fmla="*/ 2147483646 h 44"/>
              <a:gd name="T2" fmla="*/ 0 w 265"/>
              <a:gd name="T3" fmla="*/ 0 h 44"/>
              <a:gd name="T4" fmla="*/ 2147483646 w 265"/>
              <a:gd name="T5" fmla="*/ 2147483646 h 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5" h="44">
                <a:moveTo>
                  <a:pt x="265" y="44"/>
                </a:moveTo>
                <a:lnTo>
                  <a:pt x="0" y="0"/>
                </a:lnTo>
                <a:lnTo>
                  <a:pt x="3" y="3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55" name="Freeform 1717"/>
          <p:cNvSpPr>
            <a:spLocks/>
          </p:cNvSpPr>
          <p:nvPr/>
        </p:nvSpPr>
        <p:spPr bwMode="auto">
          <a:xfrm>
            <a:off x="2784475" y="4202113"/>
            <a:ext cx="144463" cy="33337"/>
          </a:xfrm>
          <a:custGeom>
            <a:avLst/>
            <a:gdLst>
              <a:gd name="T0" fmla="*/ 2147483646 w 273"/>
              <a:gd name="T1" fmla="*/ 2147483646 h 64"/>
              <a:gd name="T2" fmla="*/ 0 w 273"/>
              <a:gd name="T3" fmla="*/ 0 h 64"/>
              <a:gd name="T4" fmla="*/ 2147483646 w 273"/>
              <a:gd name="T5" fmla="*/ 2147483646 h 6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73" h="64">
                <a:moveTo>
                  <a:pt x="12" y="64"/>
                </a:moveTo>
                <a:lnTo>
                  <a:pt x="0" y="0"/>
                </a:lnTo>
                <a:lnTo>
                  <a:pt x="273" y="4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56" name="Freeform 1718"/>
          <p:cNvSpPr>
            <a:spLocks/>
          </p:cNvSpPr>
          <p:nvPr/>
        </p:nvSpPr>
        <p:spPr bwMode="auto">
          <a:xfrm>
            <a:off x="2781300" y="4152900"/>
            <a:ext cx="146050" cy="55563"/>
          </a:xfrm>
          <a:custGeom>
            <a:avLst/>
            <a:gdLst>
              <a:gd name="T0" fmla="*/ 2147483646 w 277"/>
              <a:gd name="T1" fmla="*/ 2147483646 h 104"/>
              <a:gd name="T2" fmla="*/ 2147483646 w 277"/>
              <a:gd name="T3" fmla="*/ 2147483646 h 104"/>
              <a:gd name="T4" fmla="*/ 0 w 277"/>
              <a:gd name="T5" fmla="*/ 0 h 104"/>
              <a:gd name="T6" fmla="*/ 2147483646 w 277"/>
              <a:gd name="T7" fmla="*/ 2147483646 h 10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77" h="104">
                <a:moveTo>
                  <a:pt x="277" y="104"/>
                </a:moveTo>
                <a:lnTo>
                  <a:pt x="12" y="65"/>
                </a:lnTo>
                <a:lnTo>
                  <a:pt x="0" y="0"/>
                </a:lnTo>
                <a:lnTo>
                  <a:pt x="272" y="3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57" name="Line 1719"/>
          <p:cNvSpPr>
            <a:spLocks noChangeShapeType="1"/>
          </p:cNvSpPr>
          <p:nvPr/>
        </p:nvSpPr>
        <p:spPr bwMode="auto">
          <a:xfrm>
            <a:off x="2787650" y="4187825"/>
            <a:ext cx="1588" cy="158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58" name="Line 1720"/>
          <p:cNvSpPr>
            <a:spLocks noChangeShapeType="1"/>
          </p:cNvSpPr>
          <p:nvPr/>
        </p:nvSpPr>
        <p:spPr bwMode="auto">
          <a:xfrm flipH="1" flipV="1">
            <a:off x="2784475" y="4138613"/>
            <a:ext cx="1588" cy="158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59" name="Freeform 1721"/>
          <p:cNvSpPr>
            <a:spLocks/>
          </p:cNvSpPr>
          <p:nvPr/>
        </p:nvSpPr>
        <p:spPr bwMode="auto">
          <a:xfrm>
            <a:off x="2579688" y="4156075"/>
            <a:ext cx="125412" cy="19050"/>
          </a:xfrm>
          <a:custGeom>
            <a:avLst/>
            <a:gdLst>
              <a:gd name="T0" fmla="*/ 2147483646 w 238"/>
              <a:gd name="T1" fmla="*/ 2147483646 h 36"/>
              <a:gd name="T2" fmla="*/ 0 w 238"/>
              <a:gd name="T3" fmla="*/ 0 h 36"/>
              <a:gd name="T4" fmla="*/ 2147483646 w 238"/>
              <a:gd name="T5" fmla="*/ 2147483646 h 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38" h="36">
                <a:moveTo>
                  <a:pt x="238" y="36"/>
                </a:moveTo>
                <a:lnTo>
                  <a:pt x="0" y="0"/>
                </a:lnTo>
                <a:lnTo>
                  <a:pt x="3" y="2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60" name="Freeform 1722"/>
          <p:cNvSpPr>
            <a:spLocks/>
          </p:cNvSpPr>
          <p:nvPr/>
        </p:nvSpPr>
        <p:spPr bwMode="auto">
          <a:xfrm>
            <a:off x="2570163" y="4071938"/>
            <a:ext cx="7937" cy="53975"/>
          </a:xfrm>
          <a:custGeom>
            <a:avLst/>
            <a:gdLst>
              <a:gd name="T0" fmla="*/ 2147483646 w 13"/>
              <a:gd name="T1" fmla="*/ 2147483646 h 101"/>
              <a:gd name="T2" fmla="*/ 2147483646 w 13"/>
              <a:gd name="T3" fmla="*/ 2147483646 h 101"/>
              <a:gd name="T4" fmla="*/ 0 w 13"/>
              <a:gd name="T5" fmla="*/ 0 h 1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" h="101">
                <a:moveTo>
                  <a:pt x="13" y="101"/>
                </a:moveTo>
                <a:lnTo>
                  <a:pt x="10" y="74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61" name="Line 1723"/>
          <p:cNvSpPr>
            <a:spLocks noChangeShapeType="1"/>
          </p:cNvSpPr>
          <p:nvPr/>
        </p:nvSpPr>
        <p:spPr bwMode="auto">
          <a:xfrm>
            <a:off x="2398713" y="4173538"/>
            <a:ext cx="1587" cy="142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62" name="Freeform 1724"/>
          <p:cNvSpPr>
            <a:spLocks/>
          </p:cNvSpPr>
          <p:nvPr/>
        </p:nvSpPr>
        <p:spPr bwMode="auto">
          <a:xfrm>
            <a:off x="2219325" y="4103688"/>
            <a:ext cx="106363" cy="57150"/>
          </a:xfrm>
          <a:custGeom>
            <a:avLst/>
            <a:gdLst>
              <a:gd name="T0" fmla="*/ 2147483646 w 202"/>
              <a:gd name="T1" fmla="*/ 2147483646 h 109"/>
              <a:gd name="T2" fmla="*/ 2147483646 w 202"/>
              <a:gd name="T3" fmla="*/ 2147483646 h 109"/>
              <a:gd name="T4" fmla="*/ 0 w 202"/>
              <a:gd name="T5" fmla="*/ 2147483646 h 109"/>
              <a:gd name="T6" fmla="*/ 2147483646 w 202"/>
              <a:gd name="T7" fmla="*/ 0 h 109"/>
              <a:gd name="T8" fmla="*/ 2147483646 w 202"/>
              <a:gd name="T9" fmla="*/ 2147483646 h 109"/>
              <a:gd name="T10" fmla="*/ 2147483646 w 202"/>
              <a:gd name="T11" fmla="*/ 2147483646 h 109"/>
              <a:gd name="T12" fmla="*/ 2147483646 w 202"/>
              <a:gd name="T13" fmla="*/ 2147483646 h 10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2" h="109">
                <a:moveTo>
                  <a:pt x="202" y="109"/>
                </a:moveTo>
                <a:lnTo>
                  <a:pt x="7" y="78"/>
                </a:lnTo>
                <a:lnTo>
                  <a:pt x="0" y="9"/>
                </a:lnTo>
                <a:lnTo>
                  <a:pt x="2" y="0"/>
                </a:lnTo>
                <a:lnTo>
                  <a:pt x="3" y="25"/>
                </a:lnTo>
                <a:lnTo>
                  <a:pt x="1" y="25"/>
                </a:lnTo>
                <a:lnTo>
                  <a:pt x="199" y="5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63" name="Line 1725"/>
          <p:cNvSpPr>
            <a:spLocks noChangeShapeType="1"/>
          </p:cNvSpPr>
          <p:nvPr/>
        </p:nvSpPr>
        <p:spPr bwMode="auto">
          <a:xfrm>
            <a:off x="2222500" y="4144963"/>
            <a:ext cx="1588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64" name="Freeform 1726"/>
          <p:cNvSpPr>
            <a:spLocks/>
          </p:cNvSpPr>
          <p:nvPr/>
        </p:nvSpPr>
        <p:spPr bwMode="auto">
          <a:xfrm>
            <a:off x="2151063" y="3951288"/>
            <a:ext cx="84137" cy="31750"/>
          </a:xfrm>
          <a:custGeom>
            <a:avLst/>
            <a:gdLst>
              <a:gd name="T0" fmla="*/ 2147483646 w 158"/>
              <a:gd name="T1" fmla="*/ 2147483646 h 60"/>
              <a:gd name="T2" fmla="*/ 0 w 158"/>
              <a:gd name="T3" fmla="*/ 2147483646 h 60"/>
              <a:gd name="T4" fmla="*/ 2147483646 w 158"/>
              <a:gd name="T5" fmla="*/ 0 h 60"/>
              <a:gd name="T6" fmla="*/ 2147483646 w 158"/>
              <a:gd name="T7" fmla="*/ 2147483646 h 60"/>
              <a:gd name="T8" fmla="*/ 2147483646 w 158"/>
              <a:gd name="T9" fmla="*/ 2147483646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" h="60">
                <a:moveTo>
                  <a:pt x="83" y="60"/>
                </a:moveTo>
                <a:lnTo>
                  <a:pt x="0" y="52"/>
                </a:lnTo>
                <a:lnTo>
                  <a:pt x="72" y="0"/>
                </a:lnTo>
                <a:lnTo>
                  <a:pt x="158" y="8"/>
                </a:lnTo>
                <a:lnTo>
                  <a:pt x="83" y="6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65" name="Line 1727"/>
          <p:cNvSpPr>
            <a:spLocks noChangeShapeType="1"/>
          </p:cNvSpPr>
          <p:nvPr/>
        </p:nvSpPr>
        <p:spPr bwMode="auto">
          <a:xfrm flipV="1">
            <a:off x="2173288" y="3954463"/>
            <a:ext cx="38100" cy="285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66" name="Freeform 1728"/>
          <p:cNvSpPr>
            <a:spLocks/>
          </p:cNvSpPr>
          <p:nvPr/>
        </p:nvSpPr>
        <p:spPr bwMode="auto">
          <a:xfrm>
            <a:off x="2222500" y="3932238"/>
            <a:ext cx="103188" cy="7937"/>
          </a:xfrm>
          <a:custGeom>
            <a:avLst/>
            <a:gdLst>
              <a:gd name="T0" fmla="*/ 0 w 195"/>
              <a:gd name="T1" fmla="*/ 0 h 16"/>
              <a:gd name="T2" fmla="*/ 2147483646 w 195"/>
              <a:gd name="T3" fmla="*/ 2147483646 h 16"/>
              <a:gd name="T4" fmla="*/ 2147483646 w 195"/>
              <a:gd name="T5" fmla="*/ 2147483646 h 16"/>
              <a:gd name="T6" fmla="*/ 2147483646 w 195"/>
              <a:gd name="T7" fmla="*/ 2147483646 h 16"/>
              <a:gd name="T8" fmla="*/ 2147483646 w 195"/>
              <a:gd name="T9" fmla="*/ 2147483646 h 16"/>
              <a:gd name="T10" fmla="*/ 0 w 195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95" h="16">
                <a:moveTo>
                  <a:pt x="0" y="0"/>
                </a:moveTo>
                <a:lnTo>
                  <a:pt x="11" y="1"/>
                </a:lnTo>
                <a:lnTo>
                  <a:pt x="195" y="16"/>
                </a:lnTo>
                <a:lnTo>
                  <a:pt x="192" y="16"/>
                </a:lnTo>
                <a:lnTo>
                  <a:pt x="189" y="16"/>
                </a:lnTo>
                <a:lnTo>
                  <a:pt x="0" y="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67" name="Freeform 1729"/>
          <p:cNvSpPr>
            <a:spLocks/>
          </p:cNvSpPr>
          <p:nvPr/>
        </p:nvSpPr>
        <p:spPr bwMode="auto">
          <a:xfrm>
            <a:off x="2216150" y="3832225"/>
            <a:ext cx="12700" cy="90488"/>
          </a:xfrm>
          <a:custGeom>
            <a:avLst/>
            <a:gdLst>
              <a:gd name="T0" fmla="*/ 2147483646 w 24"/>
              <a:gd name="T1" fmla="*/ 2147483646 h 171"/>
              <a:gd name="T2" fmla="*/ 2147483646 w 24"/>
              <a:gd name="T3" fmla="*/ 2147483646 h 171"/>
              <a:gd name="T4" fmla="*/ 2147483646 w 24"/>
              <a:gd name="T5" fmla="*/ 0 h 171"/>
              <a:gd name="T6" fmla="*/ 0 w 24"/>
              <a:gd name="T7" fmla="*/ 2147483646 h 171"/>
              <a:gd name="T8" fmla="*/ 2147483646 w 24"/>
              <a:gd name="T9" fmla="*/ 2147483646 h 1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" h="171">
                <a:moveTo>
                  <a:pt x="10" y="171"/>
                </a:moveTo>
                <a:lnTo>
                  <a:pt x="24" y="3"/>
                </a:lnTo>
                <a:lnTo>
                  <a:pt x="13" y="0"/>
                </a:lnTo>
                <a:lnTo>
                  <a:pt x="0" y="171"/>
                </a:lnTo>
                <a:lnTo>
                  <a:pt x="10" y="171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68" name="Line 1730"/>
          <p:cNvSpPr>
            <a:spLocks noChangeShapeType="1"/>
          </p:cNvSpPr>
          <p:nvPr/>
        </p:nvSpPr>
        <p:spPr bwMode="auto">
          <a:xfrm flipH="1" flipV="1">
            <a:off x="2154238" y="3976688"/>
            <a:ext cx="22225" cy="31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69" name="Freeform 1731"/>
          <p:cNvSpPr>
            <a:spLocks/>
          </p:cNvSpPr>
          <p:nvPr/>
        </p:nvSpPr>
        <p:spPr bwMode="auto">
          <a:xfrm>
            <a:off x="2355850" y="3814763"/>
            <a:ext cx="19050" cy="146050"/>
          </a:xfrm>
          <a:custGeom>
            <a:avLst/>
            <a:gdLst>
              <a:gd name="T0" fmla="*/ 0 w 35"/>
              <a:gd name="T1" fmla="*/ 2147483646 h 276"/>
              <a:gd name="T2" fmla="*/ 2147483646 w 35"/>
              <a:gd name="T3" fmla="*/ 2147483646 h 276"/>
              <a:gd name="T4" fmla="*/ 2147483646 w 35"/>
              <a:gd name="T5" fmla="*/ 2147483646 h 276"/>
              <a:gd name="T6" fmla="*/ 2147483646 w 35"/>
              <a:gd name="T7" fmla="*/ 0 h 27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" h="276">
                <a:moveTo>
                  <a:pt x="0" y="276"/>
                </a:moveTo>
                <a:lnTo>
                  <a:pt x="12" y="276"/>
                </a:lnTo>
                <a:lnTo>
                  <a:pt x="35" y="2"/>
                </a:lnTo>
                <a:lnTo>
                  <a:pt x="22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70" name="Line 1732"/>
          <p:cNvSpPr>
            <a:spLocks noChangeShapeType="1"/>
          </p:cNvSpPr>
          <p:nvPr/>
        </p:nvSpPr>
        <p:spPr bwMode="auto">
          <a:xfrm flipV="1">
            <a:off x="2376488" y="3810000"/>
            <a:ext cx="1587" cy="47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71" name="Freeform 1733"/>
          <p:cNvSpPr>
            <a:spLocks/>
          </p:cNvSpPr>
          <p:nvPr/>
        </p:nvSpPr>
        <p:spPr bwMode="auto">
          <a:xfrm>
            <a:off x="2232025" y="3824288"/>
            <a:ext cx="101600" cy="4762"/>
          </a:xfrm>
          <a:custGeom>
            <a:avLst/>
            <a:gdLst>
              <a:gd name="T0" fmla="*/ 2147483646 w 194"/>
              <a:gd name="T1" fmla="*/ 2147483646 h 10"/>
              <a:gd name="T2" fmla="*/ 2147483646 w 194"/>
              <a:gd name="T3" fmla="*/ 0 h 10"/>
              <a:gd name="T4" fmla="*/ 0 w 194"/>
              <a:gd name="T5" fmla="*/ 0 h 10"/>
              <a:gd name="T6" fmla="*/ 2147483646 w 194"/>
              <a:gd name="T7" fmla="*/ 2147483646 h 10"/>
              <a:gd name="T8" fmla="*/ 2147483646 w 194"/>
              <a:gd name="T9" fmla="*/ 2147483646 h 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4" h="10">
                <a:moveTo>
                  <a:pt x="194" y="10"/>
                </a:moveTo>
                <a:lnTo>
                  <a:pt x="12" y="0"/>
                </a:lnTo>
                <a:lnTo>
                  <a:pt x="0" y="0"/>
                </a:lnTo>
                <a:lnTo>
                  <a:pt x="192" y="10"/>
                </a:lnTo>
                <a:lnTo>
                  <a:pt x="193" y="1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72" name="Line 1734"/>
          <p:cNvSpPr>
            <a:spLocks noChangeShapeType="1"/>
          </p:cNvSpPr>
          <p:nvPr/>
        </p:nvSpPr>
        <p:spPr bwMode="auto">
          <a:xfrm flipH="1">
            <a:off x="2333625" y="3840163"/>
            <a:ext cx="7938" cy="920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73" name="Line 1735"/>
          <p:cNvSpPr>
            <a:spLocks noChangeShapeType="1"/>
          </p:cNvSpPr>
          <p:nvPr/>
        </p:nvSpPr>
        <p:spPr bwMode="auto">
          <a:xfrm>
            <a:off x="2790825" y="3867150"/>
            <a:ext cx="4763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74" name="Freeform 1736"/>
          <p:cNvSpPr>
            <a:spLocks/>
          </p:cNvSpPr>
          <p:nvPr/>
        </p:nvSpPr>
        <p:spPr bwMode="auto">
          <a:xfrm>
            <a:off x="2801938" y="3857625"/>
            <a:ext cx="141287" cy="7938"/>
          </a:xfrm>
          <a:custGeom>
            <a:avLst/>
            <a:gdLst>
              <a:gd name="T0" fmla="*/ 0 w 266"/>
              <a:gd name="T1" fmla="*/ 0 h 16"/>
              <a:gd name="T2" fmla="*/ 2147483646 w 266"/>
              <a:gd name="T3" fmla="*/ 0 h 16"/>
              <a:gd name="T4" fmla="*/ 2147483646 w 266"/>
              <a:gd name="T5" fmla="*/ 2147483646 h 16"/>
              <a:gd name="T6" fmla="*/ 2147483646 w 266"/>
              <a:gd name="T7" fmla="*/ 2147483646 h 16"/>
              <a:gd name="T8" fmla="*/ 0 w 266"/>
              <a:gd name="T9" fmla="*/ 0 h 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6" h="16">
                <a:moveTo>
                  <a:pt x="0" y="0"/>
                </a:moveTo>
                <a:lnTo>
                  <a:pt x="11" y="0"/>
                </a:lnTo>
                <a:lnTo>
                  <a:pt x="266" y="16"/>
                </a:lnTo>
                <a:lnTo>
                  <a:pt x="261" y="16"/>
                </a:lnTo>
                <a:lnTo>
                  <a:pt x="0" y="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75" name="Line 1737"/>
          <p:cNvSpPr>
            <a:spLocks noChangeShapeType="1"/>
          </p:cNvSpPr>
          <p:nvPr/>
        </p:nvSpPr>
        <p:spPr bwMode="auto">
          <a:xfrm flipV="1">
            <a:off x="2768600" y="3830638"/>
            <a:ext cx="1588" cy="6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76" name="Line 1738"/>
          <p:cNvSpPr>
            <a:spLocks noChangeShapeType="1"/>
          </p:cNvSpPr>
          <p:nvPr/>
        </p:nvSpPr>
        <p:spPr bwMode="auto">
          <a:xfrm>
            <a:off x="2984500" y="3848100"/>
            <a:ext cx="6350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77" name="Line 1739"/>
          <p:cNvSpPr>
            <a:spLocks noChangeShapeType="1"/>
          </p:cNvSpPr>
          <p:nvPr/>
        </p:nvSpPr>
        <p:spPr bwMode="auto">
          <a:xfrm flipH="1">
            <a:off x="2940050" y="3878263"/>
            <a:ext cx="12700" cy="10953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78" name="Line 1740"/>
          <p:cNvSpPr>
            <a:spLocks noChangeShapeType="1"/>
          </p:cNvSpPr>
          <p:nvPr/>
        </p:nvSpPr>
        <p:spPr bwMode="auto">
          <a:xfrm flipH="1">
            <a:off x="2927350" y="3997325"/>
            <a:ext cx="1588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79" name="Line 1741"/>
          <p:cNvSpPr>
            <a:spLocks noChangeShapeType="1"/>
          </p:cNvSpPr>
          <p:nvPr/>
        </p:nvSpPr>
        <p:spPr bwMode="auto">
          <a:xfrm>
            <a:off x="3008313" y="4025900"/>
            <a:ext cx="1587" cy="492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80" name="Freeform 1742"/>
          <p:cNvSpPr>
            <a:spLocks/>
          </p:cNvSpPr>
          <p:nvPr/>
        </p:nvSpPr>
        <p:spPr bwMode="auto">
          <a:xfrm>
            <a:off x="3078163" y="3840163"/>
            <a:ext cx="14287" cy="200025"/>
          </a:xfrm>
          <a:custGeom>
            <a:avLst/>
            <a:gdLst>
              <a:gd name="T0" fmla="*/ 0 w 25"/>
              <a:gd name="T1" fmla="*/ 2147483646 h 378"/>
              <a:gd name="T2" fmla="*/ 0 w 25"/>
              <a:gd name="T3" fmla="*/ 2147483646 h 378"/>
              <a:gd name="T4" fmla="*/ 0 w 25"/>
              <a:gd name="T5" fmla="*/ 2147483646 h 378"/>
              <a:gd name="T6" fmla="*/ 2147483646 w 25"/>
              <a:gd name="T7" fmla="*/ 2147483646 h 378"/>
              <a:gd name="T8" fmla="*/ 2147483646 w 25"/>
              <a:gd name="T9" fmla="*/ 0 h 3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" h="378">
                <a:moveTo>
                  <a:pt x="0" y="378"/>
                </a:moveTo>
                <a:lnTo>
                  <a:pt x="0" y="377"/>
                </a:lnTo>
                <a:lnTo>
                  <a:pt x="0" y="344"/>
                </a:lnTo>
                <a:lnTo>
                  <a:pt x="21" y="333"/>
                </a:lnTo>
                <a:lnTo>
                  <a:pt x="25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81" name="Line 1743"/>
          <p:cNvSpPr>
            <a:spLocks noChangeShapeType="1"/>
          </p:cNvSpPr>
          <p:nvPr/>
        </p:nvSpPr>
        <p:spPr bwMode="auto">
          <a:xfrm flipH="1">
            <a:off x="3076575" y="4022725"/>
            <a:ext cx="1588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82" name="Line 1744"/>
          <p:cNvSpPr>
            <a:spLocks noChangeShapeType="1"/>
          </p:cNvSpPr>
          <p:nvPr/>
        </p:nvSpPr>
        <p:spPr bwMode="auto">
          <a:xfrm>
            <a:off x="3078163" y="4033838"/>
            <a:ext cx="11112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83" name="Line 1745"/>
          <p:cNvSpPr>
            <a:spLocks noChangeShapeType="1"/>
          </p:cNvSpPr>
          <p:nvPr/>
        </p:nvSpPr>
        <p:spPr bwMode="auto">
          <a:xfrm>
            <a:off x="3989388" y="4011613"/>
            <a:ext cx="763587" cy="952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84" name="Freeform 1746"/>
          <p:cNvSpPr>
            <a:spLocks/>
          </p:cNvSpPr>
          <p:nvPr/>
        </p:nvSpPr>
        <p:spPr bwMode="auto">
          <a:xfrm>
            <a:off x="4064000" y="3800475"/>
            <a:ext cx="806450" cy="227013"/>
          </a:xfrm>
          <a:custGeom>
            <a:avLst/>
            <a:gdLst>
              <a:gd name="T0" fmla="*/ 2147483646 w 1525"/>
              <a:gd name="T1" fmla="*/ 2147483646 h 427"/>
              <a:gd name="T2" fmla="*/ 0 w 1525"/>
              <a:gd name="T3" fmla="*/ 2147483646 h 427"/>
              <a:gd name="T4" fmla="*/ 2147483646 w 1525"/>
              <a:gd name="T5" fmla="*/ 0 h 427"/>
              <a:gd name="T6" fmla="*/ 2147483646 w 1525"/>
              <a:gd name="T7" fmla="*/ 2147483646 h 42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25" h="427">
                <a:moveTo>
                  <a:pt x="1489" y="427"/>
                </a:moveTo>
                <a:lnTo>
                  <a:pt x="0" y="276"/>
                </a:lnTo>
                <a:lnTo>
                  <a:pt x="22" y="0"/>
                </a:lnTo>
                <a:lnTo>
                  <a:pt x="1525" y="8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85" name="Freeform 1747"/>
          <p:cNvSpPr>
            <a:spLocks/>
          </p:cNvSpPr>
          <p:nvPr/>
        </p:nvSpPr>
        <p:spPr bwMode="auto">
          <a:xfrm>
            <a:off x="4075113" y="3797300"/>
            <a:ext cx="889000" cy="223838"/>
          </a:xfrm>
          <a:custGeom>
            <a:avLst/>
            <a:gdLst>
              <a:gd name="T0" fmla="*/ 2147483646 w 1680"/>
              <a:gd name="T1" fmla="*/ 2147483646 h 421"/>
              <a:gd name="T2" fmla="*/ 2147483646 w 1680"/>
              <a:gd name="T3" fmla="*/ 0 h 421"/>
              <a:gd name="T4" fmla="*/ 0 w 1680"/>
              <a:gd name="T5" fmla="*/ 2147483646 h 421"/>
              <a:gd name="T6" fmla="*/ 0 w 1680"/>
              <a:gd name="T7" fmla="*/ 2147483646 h 421"/>
              <a:gd name="T8" fmla="*/ 0 w 1680"/>
              <a:gd name="T9" fmla="*/ 2147483646 h 421"/>
              <a:gd name="T10" fmla="*/ 2147483646 w 1680"/>
              <a:gd name="T11" fmla="*/ 2147483646 h 421"/>
              <a:gd name="T12" fmla="*/ 2147483646 w 1680"/>
              <a:gd name="T13" fmla="*/ 2147483646 h 421"/>
              <a:gd name="T14" fmla="*/ 2147483646 w 1680"/>
              <a:gd name="T15" fmla="*/ 2147483646 h 421"/>
              <a:gd name="T16" fmla="*/ 2147483646 w 1680"/>
              <a:gd name="T17" fmla="*/ 2147483646 h 421"/>
              <a:gd name="T18" fmla="*/ 2147483646 w 1680"/>
              <a:gd name="T19" fmla="*/ 2147483646 h 421"/>
              <a:gd name="T20" fmla="*/ 2147483646 w 1680"/>
              <a:gd name="T21" fmla="*/ 2147483646 h 421"/>
              <a:gd name="T22" fmla="*/ 2147483646 w 1680"/>
              <a:gd name="T23" fmla="*/ 2147483646 h 421"/>
              <a:gd name="T24" fmla="*/ 2147483646 w 1680"/>
              <a:gd name="T25" fmla="*/ 2147483646 h 421"/>
              <a:gd name="T26" fmla="*/ 2147483646 w 1680"/>
              <a:gd name="T27" fmla="*/ 2147483646 h 421"/>
              <a:gd name="T28" fmla="*/ 2147483646 w 1680"/>
              <a:gd name="T29" fmla="*/ 2147483646 h 421"/>
              <a:gd name="T30" fmla="*/ 2147483646 w 1680"/>
              <a:gd name="T31" fmla="*/ 2147483646 h 421"/>
              <a:gd name="T32" fmla="*/ 2147483646 w 1680"/>
              <a:gd name="T33" fmla="*/ 2147483646 h 421"/>
              <a:gd name="T34" fmla="*/ 2147483646 w 1680"/>
              <a:gd name="T35" fmla="*/ 2147483646 h 421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680" h="421">
                <a:moveTo>
                  <a:pt x="1680" y="81"/>
                </a:moveTo>
                <a:lnTo>
                  <a:pt x="165" y="0"/>
                </a:lnTo>
                <a:lnTo>
                  <a:pt x="0" y="6"/>
                </a:lnTo>
                <a:lnTo>
                  <a:pt x="0" y="7"/>
                </a:lnTo>
                <a:lnTo>
                  <a:pt x="0" y="16"/>
                </a:lnTo>
                <a:lnTo>
                  <a:pt x="2" y="15"/>
                </a:lnTo>
                <a:lnTo>
                  <a:pt x="313" y="31"/>
                </a:lnTo>
                <a:lnTo>
                  <a:pt x="291" y="307"/>
                </a:lnTo>
                <a:lnTo>
                  <a:pt x="306" y="307"/>
                </a:lnTo>
                <a:lnTo>
                  <a:pt x="329" y="33"/>
                </a:lnTo>
                <a:lnTo>
                  <a:pt x="330" y="33"/>
                </a:lnTo>
                <a:lnTo>
                  <a:pt x="307" y="317"/>
                </a:lnTo>
                <a:lnTo>
                  <a:pt x="162" y="421"/>
                </a:lnTo>
                <a:lnTo>
                  <a:pt x="158" y="413"/>
                </a:lnTo>
                <a:lnTo>
                  <a:pt x="99" y="407"/>
                </a:lnTo>
                <a:lnTo>
                  <a:pt x="165" y="360"/>
                </a:lnTo>
                <a:lnTo>
                  <a:pt x="224" y="365"/>
                </a:lnTo>
                <a:lnTo>
                  <a:pt x="158" y="41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86" name="Freeform 1748"/>
          <p:cNvSpPr>
            <a:spLocks/>
          </p:cNvSpPr>
          <p:nvPr/>
        </p:nvSpPr>
        <p:spPr bwMode="auto">
          <a:xfrm>
            <a:off x="4149725" y="3994150"/>
            <a:ext cx="31750" cy="14288"/>
          </a:xfrm>
          <a:custGeom>
            <a:avLst/>
            <a:gdLst>
              <a:gd name="T0" fmla="*/ 2147483646 w 59"/>
              <a:gd name="T1" fmla="*/ 2147483646 h 26"/>
              <a:gd name="T2" fmla="*/ 2147483646 w 59"/>
              <a:gd name="T3" fmla="*/ 2147483646 h 26"/>
              <a:gd name="T4" fmla="*/ 2147483646 w 59"/>
              <a:gd name="T5" fmla="*/ 0 h 26"/>
              <a:gd name="T6" fmla="*/ 0 w 59"/>
              <a:gd name="T7" fmla="*/ 2147483646 h 26"/>
              <a:gd name="T8" fmla="*/ 2147483646 w 59"/>
              <a:gd name="T9" fmla="*/ 2147483646 h 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9" h="26">
                <a:moveTo>
                  <a:pt x="24" y="26"/>
                </a:moveTo>
                <a:lnTo>
                  <a:pt x="59" y="3"/>
                </a:lnTo>
                <a:lnTo>
                  <a:pt x="33" y="0"/>
                </a:lnTo>
                <a:lnTo>
                  <a:pt x="0" y="24"/>
                </a:lnTo>
                <a:lnTo>
                  <a:pt x="24" y="26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87" name="Freeform 1749"/>
          <p:cNvSpPr>
            <a:spLocks/>
          </p:cNvSpPr>
          <p:nvPr/>
        </p:nvSpPr>
        <p:spPr bwMode="auto">
          <a:xfrm>
            <a:off x="4075113" y="3970338"/>
            <a:ext cx="98425" cy="22225"/>
          </a:xfrm>
          <a:custGeom>
            <a:avLst/>
            <a:gdLst>
              <a:gd name="T0" fmla="*/ 2147483646 w 187"/>
              <a:gd name="T1" fmla="*/ 2147483646 h 44"/>
              <a:gd name="T2" fmla="*/ 0 w 187"/>
              <a:gd name="T3" fmla="*/ 2147483646 h 44"/>
              <a:gd name="T4" fmla="*/ 2147483646 w 187"/>
              <a:gd name="T5" fmla="*/ 0 h 44"/>
              <a:gd name="T6" fmla="*/ 2147483646 w 187"/>
              <a:gd name="T7" fmla="*/ 2147483646 h 44"/>
              <a:gd name="T8" fmla="*/ 2147483646 w 187"/>
              <a:gd name="T9" fmla="*/ 2147483646 h 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7" h="44">
                <a:moveTo>
                  <a:pt x="150" y="44"/>
                </a:moveTo>
                <a:lnTo>
                  <a:pt x="0" y="26"/>
                </a:lnTo>
                <a:lnTo>
                  <a:pt x="38" y="0"/>
                </a:lnTo>
                <a:lnTo>
                  <a:pt x="187" y="17"/>
                </a:lnTo>
                <a:lnTo>
                  <a:pt x="150" y="44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88" name="Freeform 1750"/>
          <p:cNvSpPr>
            <a:spLocks/>
          </p:cNvSpPr>
          <p:nvPr/>
        </p:nvSpPr>
        <p:spPr bwMode="auto">
          <a:xfrm>
            <a:off x="4200525" y="3970338"/>
            <a:ext cx="82550" cy="33337"/>
          </a:xfrm>
          <a:custGeom>
            <a:avLst/>
            <a:gdLst>
              <a:gd name="T0" fmla="*/ 0 w 156"/>
              <a:gd name="T1" fmla="*/ 2147483646 h 62"/>
              <a:gd name="T2" fmla="*/ 2147483646 w 156"/>
              <a:gd name="T3" fmla="*/ 2147483646 h 62"/>
              <a:gd name="T4" fmla="*/ 2147483646 w 156"/>
              <a:gd name="T5" fmla="*/ 2147483646 h 62"/>
              <a:gd name="T6" fmla="*/ 2147483646 w 156"/>
              <a:gd name="T7" fmla="*/ 0 h 62"/>
              <a:gd name="T8" fmla="*/ 0 w 156"/>
              <a:gd name="T9" fmla="*/ 2147483646 h 62"/>
              <a:gd name="T10" fmla="*/ 2147483646 w 156"/>
              <a:gd name="T11" fmla="*/ 2147483646 h 62"/>
              <a:gd name="T12" fmla="*/ 2147483646 w 156"/>
              <a:gd name="T13" fmla="*/ 2147483646 h 62"/>
              <a:gd name="T14" fmla="*/ 2147483646 w 156"/>
              <a:gd name="T15" fmla="*/ 2147483646 h 62"/>
              <a:gd name="T16" fmla="*/ 2147483646 w 156"/>
              <a:gd name="T17" fmla="*/ 2147483646 h 6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56" h="62">
                <a:moveTo>
                  <a:pt x="0" y="53"/>
                </a:moveTo>
                <a:lnTo>
                  <a:pt x="83" y="62"/>
                </a:lnTo>
                <a:lnTo>
                  <a:pt x="156" y="9"/>
                </a:lnTo>
                <a:lnTo>
                  <a:pt x="72" y="0"/>
                </a:lnTo>
                <a:lnTo>
                  <a:pt x="0" y="53"/>
                </a:lnTo>
                <a:lnTo>
                  <a:pt x="4" y="49"/>
                </a:lnTo>
                <a:lnTo>
                  <a:pt x="47" y="53"/>
                </a:lnTo>
                <a:lnTo>
                  <a:pt x="41" y="59"/>
                </a:lnTo>
                <a:lnTo>
                  <a:pt x="113" y="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89" name="Freeform 1751"/>
          <p:cNvSpPr>
            <a:spLocks/>
          </p:cNvSpPr>
          <p:nvPr/>
        </p:nvSpPr>
        <p:spPr bwMode="auto">
          <a:xfrm>
            <a:off x="4249738" y="3989388"/>
            <a:ext cx="98425" cy="20637"/>
          </a:xfrm>
          <a:custGeom>
            <a:avLst/>
            <a:gdLst>
              <a:gd name="T0" fmla="*/ 2147483646 w 187"/>
              <a:gd name="T1" fmla="*/ 0 h 40"/>
              <a:gd name="T2" fmla="*/ 0 w 187"/>
              <a:gd name="T3" fmla="*/ 2147483646 h 40"/>
              <a:gd name="T4" fmla="*/ 2147483646 w 187"/>
              <a:gd name="T5" fmla="*/ 2147483646 h 40"/>
              <a:gd name="T6" fmla="*/ 2147483646 w 187"/>
              <a:gd name="T7" fmla="*/ 2147483646 h 40"/>
              <a:gd name="T8" fmla="*/ 2147483646 w 187"/>
              <a:gd name="T9" fmla="*/ 0 h 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7" h="40">
                <a:moveTo>
                  <a:pt x="36" y="0"/>
                </a:moveTo>
                <a:lnTo>
                  <a:pt x="0" y="26"/>
                </a:lnTo>
                <a:lnTo>
                  <a:pt x="150" y="40"/>
                </a:lnTo>
                <a:lnTo>
                  <a:pt x="187" y="15"/>
                </a:lnTo>
                <a:lnTo>
                  <a:pt x="36" y="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90" name="Freeform 1752"/>
          <p:cNvSpPr>
            <a:spLocks/>
          </p:cNvSpPr>
          <p:nvPr/>
        </p:nvSpPr>
        <p:spPr bwMode="auto">
          <a:xfrm>
            <a:off x="4271963" y="3948113"/>
            <a:ext cx="107950" cy="9525"/>
          </a:xfrm>
          <a:custGeom>
            <a:avLst/>
            <a:gdLst>
              <a:gd name="T0" fmla="*/ 0 w 205"/>
              <a:gd name="T1" fmla="*/ 0 h 20"/>
              <a:gd name="T2" fmla="*/ 2147483646 w 205"/>
              <a:gd name="T3" fmla="*/ 0 h 20"/>
              <a:gd name="T4" fmla="*/ 2147483646 w 205"/>
              <a:gd name="T5" fmla="*/ 2147483646 h 20"/>
              <a:gd name="T6" fmla="*/ 2147483646 w 205"/>
              <a:gd name="T7" fmla="*/ 2147483646 h 20"/>
              <a:gd name="T8" fmla="*/ 2147483646 w 205"/>
              <a:gd name="T9" fmla="*/ 2147483646 h 20"/>
              <a:gd name="T10" fmla="*/ 0 w 205"/>
              <a:gd name="T11" fmla="*/ 0 h 2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05" h="20">
                <a:moveTo>
                  <a:pt x="0" y="0"/>
                </a:moveTo>
                <a:lnTo>
                  <a:pt x="11" y="0"/>
                </a:lnTo>
                <a:lnTo>
                  <a:pt x="205" y="19"/>
                </a:lnTo>
                <a:lnTo>
                  <a:pt x="201" y="20"/>
                </a:lnTo>
                <a:lnTo>
                  <a:pt x="199" y="20"/>
                </a:lnTo>
                <a:lnTo>
                  <a:pt x="0" y="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91" name="Freeform 1753"/>
          <p:cNvSpPr>
            <a:spLocks/>
          </p:cNvSpPr>
          <p:nvPr/>
        </p:nvSpPr>
        <p:spPr bwMode="auto">
          <a:xfrm>
            <a:off x="4264025" y="3841750"/>
            <a:ext cx="12700" cy="95250"/>
          </a:xfrm>
          <a:custGeom>
            <a:avLst/>
            <a:gdLst>
              <a:gd name="T0" fmla="*/ 2147483646 w 24"/>
              <a:gd name="T1" fmla="*/ 2147483646 h 179"/>
              <a:gd name="T2" fmla="*/ 0 w 24"/>
              <a:gd name="T3" fmla="*/ 2147483646 h 179"/>
              <a:gd name="T4" fmla="*/ 2147483646 w 24"/>
              <a:gd name="T5" fmla="*/ 0 h 179"/>
              <a:gd name="T6" fmla="*/ 2147483646 w 24"/>
              <a:gd name="T7" fmla="*/ 2147483646 h 179"/>
              <a:gd name="T8" fmla="*/ 2147483646 w 24"/>
              <a:gd name="T9" fmla="*/ 2147483646 h 1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" h="179">
                <a:moveTo>
                  <a:pt x="10" y="179"/>
                </a:moveTo>
                <a:lnTo>
                  <a:pt x="0" y="178"/>
                </a:lnTo>
                <a:lnTo>
                  <a:pt x="15" y="0"/>
                </a:lnTo>
                <a:lnTo>
                  <a:pt x="24" y="2"/>
                </a:lnTo>
                <a:lnTo>
                  <a:pt x="10" y="179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92" name="Freeform 1754"/>
          <p:cNvSpPr>
            <a:spLocks/>
          </p:cNvSpPr>
          <p:nvPr/>
        </p:nvSpPr>
        <p:spPr bwMode="auto">
          <a:xfrm>
            <a:off x="4237038" y="3814763"/>
            <a:ext cx="187325" cy="163512"/>
          </a:xfrm>
          <a:custGeom>
            <a:avLst/>
            <a:gdLst>
              <a:gd name="T0" fmla="*/ 0 w 352"/>
              <a:gd name="T1" fmla="*/ 2147483646 h 309"/>
              <a:gd name="T2" fmla="*/ 2147483646 w 352"/>
              <a:gd name="T3" fmla="*/ 2147483646 h 309"/>
              <a:gd name="T4" fmla="*/ 2147483646 w 352"/>
              <a:gd name="T5" fmla="*/ 2147483646 h 309"/>
              <a:gd name="T6" fmla="*/ 2147483646 w 352"/>
              <a:gd name="T7" fmla="*/ 2147483646 h 309"/>
              <a:gd name="T8" fmla="*/ 2147483646 w 352"/>
              <a:gd name="T9" fmla="*/ 2147483646 h 309"/>
              <a:gd name="T10" fmla="*/ 2147483646 w 352"/>
              <a:gd name="T11" fmla="*/ 0 h 30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52" h="309">
                <a:moveTo>
                  <a:pt x="0" y="277"/>
                </a:moveTo>
                <a:lnTo>
                  <a:pt x="326" y="309"/>
                </a:lnTo>
                <a:lnTo>
                  <a:pt x="352" y="20"/>
                </a:lnTo>
                <a:lnTo>
                  <a:pt x="23" y="2"/>
                </a:lnTo>
                <a:lnTo>
                  <a:pt x="22" y="2"/>
                </a:lnTo>
                <a:lnTo>
                  <a:pt x="6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93" name="Line 1755"/>
          <p:cNvSpPr>
            <a:spLocks noChangeShapeType="1"/>
          </p:cNvSpPr>
          <p:nvPr/>
        </p:nvSpPr>
        <p:spPr bwMode="auto">
          <a:xfrm flipV="1">
            <a:off x="4251325" y="3810000"/>
            <a:ext cx="1588" cy="47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94" name="Freeform 1756"/>
          <p:cNvSpPr>
            <a:spLocks/>
          </p:cNvSpPr>
          <p:nvPr/>
        </p:nvSpPr>
        <p:spPr bwMode="auto">
          <a:xfrm>
            <a:off x="4279900" y="3833813"/>
            <a:ext cx="107950" cy="6350"/>
          </a:xfrm>
          <a:custGeom>
            <a:avLst/>
            <a:gdLst>
              <a:gd name="T0" fmla="*/ 0 w 204"/>
              <a:gd name="T1" fmla="*/ 0 h 13"/>
              <a:gd name="T2" fmla="*/ 2147483646 w 204"/>
              <a:gd name="T3" fmla="*/ 0 h 13"/>
              <a:gd name="T4" fmla="*/ 2147483646 w 204"/>
              <a:gd name="T5" fmla="*/ 2147483646 h 13"/>
              <a:gd name="T6" fmla="*/ 2147483646 w 204"/>
              <a:gd name="T7" fmla="*/ 2147483646 h 13"/>
              <a:gd name="T8" fmla="*/ 0 w 204"/>
              <a:gd name="T9" fmla="*/ 0 h 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4" h="13">
                <a:moveTo>
                  <a:pt x="0" y="0"/>
                </a:moveTo>
                <a:lnTo>
                  <a:pt x="13" y="0"/>
                </a:lnTo>
                <a:lnTo>
                  <a:pt x="204" y="13"/>
                </a:lnTo>
                <a:lnTo>
                  <a:pt x="201" y="12"/>
                </a:lnTo>
                <a:lnTo>
                  <a:pt x="0" y="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95" name="Line 1757"/>
          <p:cNvSpPr>
            <a:spLocks noChangeShapeType="1"/>
          </p:cNvSpPr>
          <p:nvPr/>
        </p:nvSpPr>
        <p:spPr bwMode="auto">
          <a:xfrm flipH="1" flipV="1">
            <a:off x="4271963" y="3841750"/>
            <a:ext cx="4762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96" name="Line 1758"/>
          <p:cNvSpPr>
            <a:spLocks noChangeShapeType="1"/>
          </p:cNvSpPr>
          <p:nvPr/>
        </p:nvSpPr>
        <p:spPr bwMode="auto">
          <a:xfrm flipH="1">
            <a:off x="4206875" y="3840163"/>
            <a:ext cx="9525" cy="920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97" name="Freeform 1759"/>
          <p:cNvSpPr>
            <a:spLocks/>
          </p:cNvSpPr>
          <p:nvPr/>
        </p:nvSpPr>
        <p:spPr bwMode="auto">
          <a:xfrm>
            <a:off x="4095750" y="3932238"/>
            <a:ext cx="104775" cy="7937"/>
          </a:xfrm>
          <a:custGeom>
            <a:avLst/>
            <a:gdLst>
              <a:gd name="T0" fmla="*/ 2147483646 w 197"/>
              <a:gd name="T1" fmla="*/ 2147483646 h 16"/>
              <a:gd name="T2" fmla="*/ 2147483646 w 197"/>
              <a:gd name="T3" fmla="*/ 2147483646 h 16"/>
              <a:gd name="T4" fmla="*/ 0 w 197"/>
              <a:gd name="T5" fmla="*/ 0 h 16"/>
              <a:gd name="T6" fmla="*/ 2147483646 w 197"/>
              <a:gd name="T7" fmla="*/ 2147483646 h 16"/>
              <a:gd name="T8" fmla="*/ 2147483646 w 197"/>
              <a:gd name="T9" fmla="*/ 2147483646 h 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7" h="16">
                <a:moveTo>
                  <a:pt x="197" y="16"/>
                </a:moveTo>
                <a:lnTo>
                  <a:pt x="12" y="1"/>
                </a:lnTo>
                <a:lnTo>
                  <a:pt x="0" y="0"/>
                </a:lnTo>
                <a:lnTo>
                  <a:pt x="191" y="16"/>
                </a:lnTo>
                <a:lnTo>
                  <a:pt x="192" y="1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98" name="Freeform 1760"/>
          <p:cNvSpPr>
            <a:spLocks/>
          </p:cNvSpPr>
          <p:nvPr/>
        </p:nvSpPr>
        <p:spPr bwMode="auto">
          <a:xfrm>
            <a:off x="3994150" y="3944938"/>
            <a:ext cx="234950" cy="52387"/>
          </a:xfrm>
          <a:custGeom>
            <a:avLst/>
            <a:gdLst>
              <a:gd name="T0" fmla="*/ 2147483646 w 444"/>
              <a:gd name="T1" fmla="*/ 2147483646 h 99"/>
              <a:gd name="T2" fmla="*/ 2147483646 w 444"/>
              <a:gd name="T3" fmla="*/ 0 h 99"/>
              <a:gd name="T4" fmla="*/ 2147483646 w 444"/>
              <a:gd name="T5" fmla="*/ 2147483646 h 99"/>
              <a:gd name="T6" fmla="*/ 0 w 444"/>
              <a:gd name="T7" fmla="*/ 2147483646 h 9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44" h="99">
                <a:moveTo>
                  <a:pt x="444" y="30"/>
                </a:moveTo>
                <a:lnTo>
                  <a:pt x="133" y="0"/>
                </a:lnTo>
                <a:lnTo>
                  <a:pt x="131" y="5"/>
                </a:lnTo>
                <a:lnTo>
                  <a:pt x="0" y="9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99" name="Freeform 1761"/>
          <p:cNvSpPr>
            <a:spLocks/>
          </p:cNvSpPr>
          <p:nvPr/>
        </p:nvSpPr>
        <p:spPr bwMode="auto">
          <a:xfrm>
            <a:off x="4024313" y="3951288"/>
            <a:ext cx="84137" cy="31750"/>
          </a:xfrm>
          <a:custGeom>
            <a:avLst/>
            <a:gdLst>
              <a:gd name="T0" fmla="*/ 0 w 158"/>
              <a:gd name="T1" fmla="*/ 2147483646 h 60"/>
              <a:gd name="T2" fmla="*/ 2147483646 w 158"/>
              <a:gd name="T3" fmla="*/ 2147483646 h 60"/>
              <a:gd name="T4" fmla="*/ 2147483646 w 158"/>
              <a:gd name="T5" fmla="*/ 2147483646 h 60"/>
              <a:gd name="T6" fmla="*/ 2147483646 w 158"/>
              <a:gd name="T7" fmla="*/ 0 h 60"/>
              <a:gd name="T8" fmla="*/ 0 w 158"/>
              <a:gd name="T9" fmla="*/ 2147483646 h 60"/>
              <a:gd name="T10" fmla="*/ 2147483646 w 158"/>
              <a:gd name="T11" fmla="*/ 2147483646 h 60"/>
              <a:gd name="T12" fmla="*/ 2147483646 w 158"/>
              <a:gd name="T13" fmla="*/ 2147483646 h 60"/>
              <a:gd name="T14" fmla="*/ 2147483646 w 158"/>
              <a:gd name="T15" fmla="*/ 2147483646 h 60"/>
              <a:gd name="T16" fmla="*/ 2147483646 w 158"/>
              <a:gd name="T17" fmla="*/ 2147483646 h 6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58" h="60">
                <a:moveTo>
                  <a:pt x="0" y="52"/>
                </a:moveTo>
                <a:lnTo>
                  <a:pt x="83" y="60"/>
                </a:lnTo>
                <a:lnTo>
                  <a:pt x="158" y="8"/>
                </a:lnTo>
                <a:lnTo>
                  <a:pt x="75" y="0"/>
                </a:lnTo>
                <a:lnTo>
                  <a:pt x="0" y="52"/>
                </a:lnTo>
                <a:lnTo>
                  <a:pt x="5" y="48"/>
                </a:lnTo>
                <a:lnTo>
                  <a:pt x="50" y="52"/>
                </a:lnTo>
                <a:lnTo>
                  <a:pt x="43" y="58"/>
                </a:lnTo>
                <a:lnTo>
                  <a:pt x="113" y="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00" name="Freeform 1762"/>
          <p:cNvSpPr>
            <a:spLocks/>
          </p:cNvSpPr>
          <p:nvPr/>
        </p:nvSpPr>
        <p:spPr bwMode="auto">
          <a:xfrm>
            <a:off x="4089400" y="3832225"/>
            <a:ext cx="12700" cy="90488"/>
          </a:xfrm>
          <a:custGeom>
            <a:avLst/>
            <a:gdLst>
              <a:gd name="T0" fmla="*/ 0 w 26"/>
              <a:gd name="T1" fmla="*/ 2147483646 h 171"/>
              <a:gd name="T2" fmla="*/ 2147483646 w 26"/>
              <a:gd name="T3" fmla="*/ 2147483646 h 171"/>
              <a:gd name="T4" fmla="*/ 2147483646 w 26"/>
              <a:gd name="T5" fmla="*/ 2147483646 h 171"/>
              <a:gd name="T6" fmla="*/ 2147483646 w 26"/>
              <a:gd name="T7" fmla="*/ 0 h 171"/>
              <a:gd name="T8" fmla="*/ 0 w 26"/>
              <a:gd name="T9" fmla="*/ 2147483646 h 1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" h="171">
                <a:moveTo>
                  <a:pt x="0" y="171"/>
                </a:moveTo>
                <a:lnTo>
                  <a:pt x="12" y="171"/>
                </a:lnTo>
                <a:lnTo>
                  <a:pt x="26" y="3"/>
                </a:lnTo>
                <a:lnTo>
                  <a:pt x="14" y="0"/>
                </a:lnTo>
                <a:lnTo>
                  <a:pt x="0" y="171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01" name="Freeform 1763"/>
          <p:cNvSpPr>
            <a:spLocks/>
          </p:cNvSpPr>
          <p:nvPr/>
        </p:nvSpPr>
        <p:spPr bwMode="auto">
          <a:xfrm>
            <a:off x="4087813" y="4027488"/>
            <a:ext cx="120650" cy="92075"/>
          </a:xfrm>
          <a:custGeom>
            <a:avLst/>
            <a:gdLst>
              <a:gd name="T0" fmla="*/ 0 w 230"/>
              <a:gd name="T1" fmla="*/ 0 h 174"/>
              <a:gd name="T2" fmla="*/ 2147483646 w 230"/>
              <a:gd name="T3" fmla="*/ 2147483646 h 174"/>
              <a:gd name="T4" fmla="*/ 2147483646 w 230"/>
              <a:gd name="T5" fmla="*/ 2147483646 h 174"/>
              <a:gd name="T6" fmla="*/ 2147483646 w 230"/>
              <a:gd name="T7" fmla="*/ 2147483646 h 174"/>
              <a:gd name="T8" fmla="*/ 2147483646 w 230"/>
              <a:gd name="T9" fmla="*/ 2147483646 h 174"/>
              <a:gd name="T10" fmla="*/ 2147483646 w 230"/>
              <a:gd name="T11" fmla="*/ 2147483646 h 174"/>
              <a:gd name="T12" fmla="*/ 2147483646 w 230"/>
              <a:gd name="T13" fmla="*/ 2147483646 h 174"/>
              <a:gd name="T14" fmla="*/ 2147483646 w 230"/>
              <a:gd name="T15" fmla="*/ 2147483646 h 174"/>
              <a:gd name="T16" fmla="*/ 2147483646 w 230"/>
              <a:gd name="T17" fmla="*/ 2147483646 h 174"/>
              <a:gd name="T18" fmla="*/ 2147483646 w 230"/>
              <a:gd name="T19" fmla="*/ 2147483646 h 174"/>
              <a:gd name="T20" fmla="*/ 2147483646 w 230"/>
              <a:gd name="T21" fmla="*/ 2147483646 h 174"/>
              <a:gd name="T22" fmla="*/ 2147483646 w 230"/>
              <a:gd name="T23" fmla="*/ 2147483646 h 17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30" h="174">
                <a:moveTo>
                  <a:pt x="0" y="0"/>
                </a:moveTo>
                <a:lnTo>
                  <a:pt x="9" y="69"/>
                </a:lnTo>
                <a:lnTo>
                  <a:pt x="202" y="94"/>
                </a:lnTo>
                <a:lnTo>
                  <a:pt x="203" y="119"/>
                </a:lnTo>
                <a:lnTo>
                  <a:pt x="230" y="117"/>
                </a:lnTo>
                <a:lnTo>
                  <a:pt x="207" y="174"/>
                </a:lnTo>
                <a:lnTo>
                  <a:pt x="15" y="144"/>
                </a:lnTo>
                <a:lnTo>
                  <a:pt x="4" y="77"/>
                </a:lnTo>
                <a:lnTo>
                  <a:pt x="9" y="69"/>
                </a:lnTo>
                <a:lnTo>
                  <a:pt x="11" y="92"/>
                </a:lnTo>
                <a:lnTo>
                  <a:pt x="6" y="92"/>
                </a:lnTo>
                <a:lnTo>
                  <a:pt x="203" y="11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02" name="Freeform 1764"/>
          <p:cNvSpPr>
            <a:spLocks/>
          </p:cNvSpPr>
          <p:nvPr/>
        </p:nvSpPr>
        <p:spPr bwMode="auto">
          <a:xfrm>
            <a:off x="4194175" y="4043363"/>
            <a:ext cx="20638" cy="133350"/>
          </a:xfrm>
          <a:custGeom>
            <a:avLst/>
            <a:gdLst>
              <a:gd name="T0" fmla="*/ 0 w 38"/>
              <a:gd name="T1" fmla="*/ 2147483646 h 252"/>
              <a:gd name="T2" fmla="*/ 2147483646 w 38"/>
              <a:gd name="T3" fmla="*/ 0 h 252"/>
              <a:gd name="T4" fmla="*/ 2147483646 w 38"/>
              <a:gd name="T5" fmla="*/ 2147483646 h 252"/>
              <a:gd name="T6" fmla="*/ 2147483646 w 38"/>
              <a:gd name="T7" fmla="*/ 2147483646 h 252"/>
              <a:gd name="T8" fmla="*/ 2147483646 w 38"/>
              <a:gd name="T9" fmla="*/ 2147483646 h 252"/>
              <a:gd name="T10" fmla="*/ 2147483646 w 38"/>
              <a:gd name="T11" fmla="*/ 2147483646 h 252"/>
              <a:gd name="T12" fmla="*/ 2147483646 w 38"/>
              <a:gd name="T13" fmla="*/ 2147483646 h 252"/>
              <a:gd name="T14" fmla="*/ 2147483646 w 38"/>
              <a:gd name="T15" fmla="*/ 2147483646 h 25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8" h="252">
                <a:moveTo>
                  <a:pt x="0" y="65"/>
                </a:moveTo>
                <a:lnTo>
                  <a:pt x="21" y="0"/>
                </a:lnTo>
                <a:lnTo>
                  <a:pt x="38" y="249"/>
                </a:lnTo>
                <a:lnTo>
                  <a:pt x="13" y="252"/>
                </a:lnTo>
                <a:lnTo>
                  <a:pt x="12" y="224"/>
                </a:lnTo>
                <a:lnTo>
                  <a:pt x="33" y="168"/>
                </a:lnTo>
                <a:lnTo>
                  <a:pt x="7" y="170"/>
                </a:lnTo>
                <a:lnTo>
                  <a:pt x="5" y="14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03" name="Freeform 1765"/>
          <p:cNvSpPr>
            <a:spLocks/>
          </p:cNvSpPr>
          <p:nvPr/>
        </p:nvSpPr>
        <p:spPr bwMode="auto">
          <a:xfrm>
            <a:off x="4092575" y="4103688"/>
            <a:ext cx="107950" cy="57150"/>
          </a:xfrm>
          <a:custGeom>
            <a:avLst/>
            <a:gdLst>
              <a:gd name="T0" fmla="*/ 2147483646 w 205"/>
              <a:gd name="T1" fmla="*/ 2147483646 h 109"/>
              <a:gd name="T2" fmla="*/ 2147483646 w 205"/>
              <a:gd name="T3" fmla="*/ 2147483646 h 109"/>
              <a:gd name="T4" fmla="*/ 2147483646 w 205"/>
              <a:gd name="T5" fmla="*/ 2147483646 h 109"/>
              <a:gd name="T6" fmla="*/ 2147483646 w 205"/>
              <a:gd name="T7" fmla="*/ 0 h 109"/>
              <a:gd name="T8" fmla="*/ 0 w 205"/>
              <a:gd name="T9" fmla="*/ 2147483646 h 109"/>
              <a:gd name="T10" fmla="*/ 2147483646 w 205"/>
              <a:gd name="T11" fmla="*/ 2147483646 h 109"/>
              <a:gd name="T12" fmla="*/ 2147483646 w 205"/>
              <a:gd name="T13" fmla="*/ 2147483646 h 10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5" h="109">
                <a:moveTo>
                  <a:pt x="200" y="55"/>
                </a:moveTo>
                <a:lnTo>
                  <a:pt x="2" y="25"/>
                </a:lnTo>
                <a:lnTo>
                  <a:pt x="7" y="25"/>
                </a:lnTo>
                <a:lnTo>
                  <a:pt x="6" y="0"/>
                </a:lnTo>
                <a:lnTo>
                  <a:pt x="0" y="9"/>
                </a:lnTo>
                <a:lnTo>
                  <a:pt x="9" y="78"/>
                </a:lnTo>
                <a:lnTo>
                  <a:pt x="205" y="10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04" name="Freeform 1766"/>
          <p:cNvSpPr>
            <a:spLocks/>
          </p:cNvSpPr>
          <p:nvPr/>
        </p:nvSpPr>
        <p:spPr bwMode="auto">
          <a:xfrm>
            <a:off x="4087813" y="4027488"/>
            <a:ext cx="117475" cy="149225"/>
          </a:xfrm>
          <a:custGeom>
            <a:avLst/>
            <a:gdLst>
              <a:gd name="T0" fmla="*/ 2147483646 w 223"/>
              <a:gd name="T1" fmla="*/ 2147483646 h 281"/>
              <a:gd name="T2" fmla="*/ 2147483646 w 223"/>
              <a:gd name="T3" fmla="*/ 2147483646 h 281"/>
              <a:gd name="T4" fmla="*/ 0 w 223"/>
              <a:gd name="T5" fmla="*/ 0 h 281"/>
              <a:gd name="T6" fmla="*/ 2147483646 w 223"/>
              <a:gd name="T7" fmla="*/ 2147483646 h 28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3" h="281">
                <a:moveTo>
                  <a:pt x="215" y="281"/>
                </a:moveTo>
                <a:lnTo>
                  <a:pt x="16" y="245"/>
                </a:lnTo>
                <a:lnTo>
                  <a:pt x="0" y="0"/>
                </a:lnTo>
                <a:lnTo>
                  <a:pt x="223" y="2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05" name="Line 1767"/>
          <p:cNvSpPr>
            <a:spLocks noChangeShapeType="1"/>
          </p:cNvSpPr>
          <p:nvPr/>
        </p:nvSpPr>
        <p:spPr bwMode="auto">
          <a:xfrm>
            <a:off x="4224338" y="4040188"/>
            <a:ext cx="9525" cy="14763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06" name="Freeform 1768"/>
          <p:cNvSpPr>
            <a:spLocks/>
          </p:cNvSpPr>
          <p:nvPr/>
        </p:nvSpPr>
        <p:spPr bwMode="auto">
          <a:xfrm>
            <a:off x="4232275" y="4041775"/>
            <a:ext cx="11113" cy="149225"/>
          </a:xfrm>
          <a:custGeom>
            <a:avLst/>
            <a:gdLst>
              <a:gd name="T0" fmla="*/ 2147483646 w 22"/>
              <a:gd name="T1" fmla="*/ 2147483646 h 281"/>
              <a:gd name="T2" fmla="*/ 0 w 22"/>
              <a:gd name="T3" fmla="*/ 0 h 281"/>
              <a:gd name="T4" fmla="*/ 2147483646 w 22"/>
              <a:gd name="T5" fmla="*/ 0 h 281"/>
              <a:gd name="T6" fmla="*/ 2147483646 w 22"/>
              <a:gd name="T7" fmla="*/ 2147483646 h 28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" h="281">
                <a:moveTo>
                  <a:pt x="19" y="281"/>
                </a:moveTo>
                <a:lnTo>
                  <a:pt x="0" y="0"/>
                </a:lnTo>
                <a:lnTo>
                  <a:pt x="1" y="0"/>
                </a:lnTo>
                <a:lnTo>
                  <a:pt x="22" y="28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07" name="Freeform 1769"/>
          <p:cNvSpPr>
            <a:spLocks/>
          </p:cNvSpPr>
          <p:nvPr/>
        </p:nvSpPr>
        <p:spPr bwMode="auto">
          <a:xfrm>
            <a:off x="4260850" y="4049713"/>
            <a:ext cx="128588" cy="157162"/>
          </a:xfrm>
          <a:custGeom>
            <a:avLst/>
            <a:gdLst>
              <a:gd name="T0" fmla="*/ 2147483646 w 242"/>
              <a:gd name="T1" fmla="*/ 2147483646 h 295"/>
              <a:gd name="T2" fmla="*/ 2147483646 w 242"/>
              <a:gd name="T3" fmla="*/ 2147483646 h 295"/>
              <a:gd name="T4" fmla="*/ 2147483646 w 242"/>
              <a:gd name="T5" fmla="*/ 2147483646 h 295"/>
              <a:gd name="T6" fmla="*/ 2147483646 w 242"/>
              <a:gd name="T7" fmla="*/ 2147483646 h 295"/>
              <a:gd name="T8" fmla="*/ 2147483646 w 242"/>
              <a:gd name="T9" fmla="*/ 2147483646 h 295"/>
              <a:gd name="T10" fmla="*/ 2147483646 w 242"/>
              <a:gd name="T11" fmla="*/ 2147483646 h 295"/>
              <a:gd name="T12" fmla="*/ 0 w 242"/>
              <a:gd name="T13" fmla="*/ 0 h 295"/>
              <a:gd name="T14" fmla="*/ 2147483646 w 242"/>
              <a:gd name="T15" fmla="*/ 2147483646 h 295"/>
              <a:gd name="T16" fmla="*/ 2147483646 w 242"/>
              <a:gd name="T17" fmla="*/ 2147483646 h 295"/>
              <a:gd name="T18" fmla="*/ 2147483646 w 242"/>
              <a:gd name="T19" fmla="*/ 2147483646 h 295"/>
              <a:gd name="T20" fmla="*/ 2147483646 w 242"/>
              <a:gd name="T21" fmla="*/ 2147483646 h 295"/>
              <a:gd name="T22" fmla="*/ 2147483646 w 242"/>
              <a:gd name="T23" fmla="*/ 2147483646 h 295"/>
              <a:gd name="T24" fmla="*/ 2147483646 w 242"/>
              <a:gd name="T25" fmla="*/ 2147483646 h 295"/>
              <a:gd name="T26" fmla="*/ 2147483646 w 242"/>
              <a:gd name="T27" fmla="*/ 2147483646 h 295"/>
              <a:gd name="T28" fmla="*/ 2147483646 w 242"/>
              <a:gd name="T29" fmla="*/ 2147483646 h 295"/>
              <a:gd name="T30" fmla="*/ 2147483646 w 242"/>
              <a:gd name="T31" fmla="*/ 2147483646 h 29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42" h="295">
                <a:moveTo>
                  <a:pt x="20" y="259"/>
                </a:moveTo>
                <a:lnTo>
                  <a:pt x="229" y="295"/>
                </a:lnTo>
                <a:lnTo>
                  <a:pt x="226" y="266"/>
                </a:lnTo>
                <a:lnTo>
                  <a:pt x="22" y="233"/>
                </a:lnTo>
                <a:lnTo>
                  <a:pt x="23" y="260"/>
                </a:lnTo>
                <a:lnTo>
                  <a:pt x="20" y="259"/>
                </a:lnTo>
                <a:lnTo>
                  <a:pt x="0" y="0"/>
                </a:lnTo>
                <a:lnTo>
                  <a:pt x="236" y="29"/>
                </a:lnTo>
                <a:lnTo>
                  <a:pt x="214" y="97"/>
                </a:lnTo>
                <a:lnTo>
                  <a:pt x="216" y="123"/>
                </a:lnTo>
                <a:lnTo>
                  <a:pt x="242" y="121"/>
                </a:lnTo>
                <a:lnTo>
                  <a:pt x="222" y="181"/>
                </a:lnTo>
                <a:lnTo>
                  <a:pt x="19" y="150"/>
                </a:lnTo>
                <a:lnTo>
                  <a:pt x="20" y="176"/>
                </a:lnTo>
                <a:lnTo>
                  <a:pt x="14" y="176"/>
                </a:lnTo>
                <a:lnTo>
                  <a:pt x="23" y="24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08" name="Freeform 1770"/>
          <p:cNvSpPr>
            <a:spLocks/>
          </p:cNvSpPr>
          <p:nvPr/>
        </p:nvSpPr>
        <p:spPr bwMode="auto">
          <a:xfrm>
            <a:off x="4267200" y="4143375"/>
            <a:ext cx="111125" cy="17463"/>
          </a:xfrm>
          <a:custGeom>
            <a:avLst/>
            <a:gdLst>
              <a:gd name="T0" fmla="*/ 0 w 211"/>
              <a:gd name="T1" fmla="*/ 0 h 33"/>
              <a:gd name="T2" fmla="*/ 2147483646 w 211"/>
              <a:gd name="T3" fmla="*/ 2147483646 h 33"/>
              <a:gd name="T4" fmla="*/ 2147483646 w 211"/>
              <a:gd name="T5" fmla="*/ 2147483646 h 3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1" h="33">
                <a:moveTo>
                  <a:pt x="0" y="0"/>
                </a:moveTo>
                <a:lnTo>
                  <a:pt x="211" y="33"/>
                </a:lnTo>
                <a:lnTo>
                  <a:pt x="210" y="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09" name="Line 1771"/>
          <p:cNvSpPr>
            <a:spLocks noChangeShapeType="1"/>
          </p:cNvSpPr>
          <p:nvPr/>
        </p:nvSpPr>
        <p:spPr bwMode="auto">
          <a:xfrm flipV="1">
            <a:off x="4378325" y="4159250"/>
            <a:ext cx="14288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10" name="Line 1772"/>
          <p:cNvSpPr>
            <a:spLocks noChangeShapeType="1"/>
          </p:cNvSpPr>
          <p:nvPr/>
        </p:nvSpPr>
        <p:spPr bwMode="auto">
          <a:xfrm flipH="1" flipV="1">
            <a:off x="4386263" y="4065588"/>
            <a:ext cx="7937" cy="139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11" name="Freeform 1773"/>
          <p:cNvSpPr>
            <a:spLocks/>
          </p:cNvSpPr>
          <p:nvPr/>
        </p:nvSpPr>
        <p:spPr bwMode="auto">
          <a:xfrm>
            <a:off x="4405313" y="4064000"/>
            <a:ext cx="19050" cy="157163"/>
          </a:xfrm>
          <a:custGeom>
            <a:avLst/>
            <a:gdLst>
              <a:gd name="T0" fmla="*/ 0 w 36"/>
              <a:gd name="T1" fmla="*/ 0 h 298"/>
              <a:gd name="T2" fmla="*/ 2147483646 w 36"/>
              <a:gd name="T3" fmla="*/ 2147483646 h 298"/>
              <a:gd name="T4" fmla="*/ 2147483646 w 36"/>
              <a:gd name="T5" fmla="*/ 2147483646 h 298"/>
              <a:gd name="T6" fmla="*/ 2147483646 w 36"/>
              <a:gd name="T7" fmla="*/ 2147483646 h 298"/>
              <a:gd name="T8" fmla="*/ 2147483646 w 36"/>
              <a:gd name="T9" fmla="*/ 2147483646 h 298"/>
              <a:gd name="T10" fmla="*/ 2147483646 w 36"/>
              <a:gd name="T11" fmla="*/ 2147483646 h 29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6" h="298">
                <a:moveTo>
                  <a:pt x="0" y="0"/>
                </a:moveTo>
                <a:lnTo>
                  <a:pt x="20" y="295"/>
                </a:lnTo>
                <a:lnTo>
                  <a:pt x="32" y="296"/>
                </a:lnTo>
                <a:lnTo>
                  <a:pt x="14" y="1"/>
                </a:lnTo>
                <a:lnTo>
                  <a:pt x="17" y="2"/>
                </a:lnTo>
                <a:lnTo>
                  <a:pt x="36" y="29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12" name="Freeform 1774"/>
          <p:cNvSpPr>
            <a:spLocks/>
          </p:cNvSpPr>
          <p:nvPr/>
        </p:nvSpPr>
        <p:spPr bwMode="auto">
          <a:xfrm>
            <a:off x="4445000" y="4071938"/>
            <a:ext cx="147638" cy="150812"/>
          </a:xfrm>
          <a:custGeom>
            <a:avLst/>
            <a:gdLst>
              <a:gd name="T0" fmla="*/ 2147483646 w 281"/>
              <a:gd name="T1" fmla="*/ 2147483646 h 285"/>
              <a:gd name="T2" fmla="*/ 0 w 281"/>
              <a:gd name="T3" fmla="*/ 0 h 285"/>
              <a:gd name="T4" fmla="*/ 2147483646 w 281"/>
              <a:gd name="T5" fmla="*/ 2147483646 h 285"/>
              <a:gd name="T6" fmla="*/ 2147483646 w 281"/>
              <a:gd name="T7" fmla="*/ 2147483646 h 285"/>
              <a:gd name="T8" fmla="*/ 2147483646 w 281"/>
              <a:gd name="T9" fmla="*/ 2147483646 h 285"/>
              <a:gd name="T10" fmla="*/ 2147483646 w 281"/>
              <a:gd name="T11" fmla="*/ 2147483646 h 285"/>
              <a:gd name="T12" fmla="*/ 2147483646 w 281"/>
              <a:gd name="T13" fmla="*/ 2147483646 h 285"/>
              <a:gd name="T14" fmla="*/ 2147483646 w 281"/>
              <a:gd name="T15" fmla="*/ 2147483646 h 285"/>
              <a:gd name="T16" fmla="*/ 2147483646 w 281"/>
              <a:gd name="T17" fmla="*/ 2147483646 h 285"/>
              <a:gd name="T18" fmla="*/ 2147483646 w 281"/>
              <a:gd name="T19" fmla="*/ 2147483646 h 285"/>
              <a:gd name="T20" fmla="*/ 2147483646 w 281"/>
              <a:gd name="T21" fmla="*/ 2147483646 h 285"/>
              <a:gd name="T22" fmla="*/ 2147483646 w 281"/>
              <a:gd name="T23" fmla="*/ 2147483646 h 285"/>
              <a:gd name="T24" fmla="*/ 2147483646 w 281"/>
              <a:gd name="T25" fmla="*/ 2147483646 h 285"/>
              <a:gd name="T26" fmla="*/ 2147483646 w 281"/>
              <a:gd name="T27" fmla="*/ 2147483646 h 285"/>
              <a:gd name="T28" fmla="*/ 2147483646 w 281"/>
              <a:gd name="T29" fmla="*/ 2147483646 h 28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81" h="285">
                <a:moveTo>
                  <a:pt x="20" y="276"/>
                </a:moveTo>
                <a:lnTo>
                  <a:pt x="0" y="0"/>
                </a:lnTo>
                <a:lnTo>
                  <a:pt x="12" y="74"/>
                </a:lnTo>
                <a:lnTo>
                  <a:pt x="250" y="106"/>
                </a:lnTo>
                <a:lnTo>
                  <a:pt x="251" y="133"/>
                </a:lnTo>
                <a:lnTo>
                  <a:pt x="275" y="132"/>
                </a:lnTo>
                <a:lnTo>
                  <a:pt x="256" y="195"/>
                </a:lnTo>
                <a:lnTo>
                  <a:pt x="17" y="159"/>
                </a:lnTo>
                <a:lnTo>
                  <a:pt x="20" y="187"/>
                </a:lnTo>
                <a:lnTo>
                  <a:pt x="13" y="185"/>
                </a:lnTo>
                <a:lnTo>
                  <a:pt x="23" y="247"/>
                </a:lnTo>
                <a:lnTo>
                  <a:pt x="262" y="285"/>
                </a:lnTo>
                <a:lnTo>
                  <a:pt x="281" y="221"/>
                </a:lnTo>
                <a:lnTo>
                  <a:pt x="257" y="223"/>
                </a:lnTo>
                <a:lnTo>
                  <a:pt x="256" y="19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13" name="Line 1775"/>
          <p:cNvSpPr>
            <a:spLocks noChangeShapeType="1"/>
          </p:cNvSpPr>
          <p:nvPr/>
        </p:nvSpPr>
        <p:spPr bwMode="auto">
          <a:xfrm flipH="1" flipV="1">
            <a:off x="4451350" y="4170363"/>
            <a:ext cx="128588" cy="2063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14" name="Freeform 1776"/>
          <p:cNvSpPr>
            <a:spLocks/>
          </p:cNvSpPr>
          <p:nvPr/>
        </p:nvSpPr>
        <p:spPr bwMode="auto">
          <a:xfrm>
            <a:off x="4448175" y="4125913"/>
            <a:ext cx="128588" cy="30162"/>
          </a:xfrm>
          <a:custGeom>
            <a:avLst/>
            <a:gdLst>
              <a:gd name="T0" fmla="*/ 2147483646 w 243"/>
              <a:gd name="T1" fmla="*/ 2147483646 h 59"/>
              <a:gd name="T2" fmla="*/ 0 w 243"/>
              <a:gd name="T3" fmla="*/ 0 h 59"/>
              <a:gd name="T4" fmla="*/ 2147483646 w 243"/>
              <a:gd name="T5" fmla="*/ 2147483646 h 5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43" h="59">
                <a:moveTo>
                  <a:pt x="9" y="59"/>
                </a:moveTo>
                <a:lnTo>
                  <a:pt x="0" y="0"/>
                </a:lnTo>
                <a:lnTo>
                  <a:pt x="243" y="3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15" name="Freeform 1777"/>
          <p:cNvSpPr>
            <a:spLocks/>
          </p:cNvSpPr>
          <p:nvPr/>
        </p:nvSpPr>
        <p:spPr bwMode="auto">
          <a:xfrm>
            <a:off x="4576763" y="4090988"/>
            <a:ext cx="19050" cy="149225"/>
          </a:xfrm>
          <a:custGeom>
            <a:avLst/>
            <a:gdLst>
              <a:gd name="T0" fmla="*/ 0 w 37"/>
              <a:gd name="T1" fmla="*/ 2147483646 h 282"/>
              <a:gd name="T2" fmla="*/ 2147483646 w 37"/>
              <a:gd name="T3" fmla="*/ 0 h 282"/>
              <a:gd name="T4" fmla="*/ 2147483646 w 37"/>
              <a:gd name="T5" fmla="*/ 2147483646 h 282"/>
              <a:gd name="T6" fmla="*/ 2147483646 w 37"/>
              <a:gd name="T7" fmla="*/ 2147483646 h 282"/>
              <a:gd name="T8" fmla="*/ 2147483646 w 37"/>
              <a:gd name="T9" fmla="*/ 2147483646 h 2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" h="282">
                <a:moveTo>
                  <a:pt x="0" y="70"/>
                </a:moveTo>
                <a:lnTo>
                  <a:pt x="20" y="0"/>
                </a:lnTo>
                <a:lnTo>
                  <a:pt x="37" y="279"/>
                </a:lnTo>
                <a:lnTo>
                  <a:pt x="14" y="282"/>
                </a:lnTo>
                <a:lnTo>
                  <a:pt x="12" y="24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16" name="Freeform 1778"/>
          <p:cNvSpPr>
            <a:spLocks/>
          </p:cNvSpPr>
          <p:nvPr/>
        </p:nvSpPr>
        <p:spPr bwMode="auto">
          <a:xfrm>
            <a:off x="4454525" y="4203700"/>
            <a:ext cx="130175" cy="36513"/>
          </a:xfrm>
          <a:custGeom>
            <a:avLst/>
            <a:gdLst>
              <a:gd name="T0" fmla="*/ 2147483646 w 244"/>
              <a:gd name="T1" fmla="*/ 2147483646 h 71"/>
              <a:gd name="T2" fmla="*/ 0 w 244"/>
              <a:gd name="T3" fmla="*/ 2147483646 h 71"/>
              <a:gd name="T4" fmla="*/ 2147483646 w 244"/>
              <a:gd name="T5" fmla="*/ 2147483646 h 71"/>
              <a:gd name="T6" fmla="*/ 2147483646 w 244"/>
              <a:gd name="T7" fmla="*/ 0 h 7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4" h="71">
                <a:moveTo>
                  <a:pt x="244" y="71"/>
                </a:moveTo>
                <a:lnTo>
                  <a:pt x="0" y="29"/>
                </a:lnTo>
                <a:lnTo>
                  <a:pt x="6" y="31"/>
                </a:lnTo>
                <a:lnTo>
                  <a:pt x="3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17" name="Line 1779"/>
          <p:cNvSpPr>
            <a:spLocks noChangeShapeType="1"/>
          </p:cNvSpPr>
          <p:nvPr/>
        </p:nvSpPr>
        <p:spPr bwMode="auto">
          <a:xfrm flipH="1">
            <a:off x="4381500" y="4205288"/>
            <a:ext cx="12700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18" name="Freeform 1780"/>
          <p:cNvSpPr>
            <a:spLocks/>
          </p:cNvSpPr>
          <p:nvPr/>
        </p:nvSpPr>
        <p:spPr bwMode="auto">
          <a:xfrm>
            <a:off x="4265613" y="4086225"/>
            <a:ext cx="109537" cy="28575"/>
          </a:xfrm>
          <a:custGeom>
            <a:avLst/>
            <a:gdLst>
              <a:gd name="T0" fmla="*/ 2147483646 w 208"/>
              <a:gd name="T1" fmla="*/ 2147483646 h 54"/>
              <a:gd name="T2" fmla="*/ 0 w 208"/>
              <a:gd name="T3" fmla="*/ 2147483646 h 54"/>
              <a:gd name="T4" fmla="*/ 2147483646 w 208"/>
              <a:gd name="T5" fmla="*/ 2147483646 h 54"/>
              <a:gd name="T6" fmla="*/ 2147483646 w 208"/>
              <a:gd name="T7" fmla="*/ 0 h 54"/>
              <a:gd name="T8" fmla="*/ 2147483646 w 208"/>
              <a:gd name="T9" fmla="*/ 2147483646 h 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8" h="54">
                <a:moveTo>
                  <a:pt x="208" y="54"/>
                </a:moveTo>
                <a:lnTo>
                  <a:pt x="0" y="25"/>
                </a:lnTo>
                <a:lnTo>
                  <a:pt x="6" y="25"/>
                </a:lnTo>
                <a:lnTo>
                  <a:pt x="4" y="0"/>
                </a:lnTo>
                <a:lnTo>
                  <a:pt x="206" y="2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19" name="Line 1781"/>
          <p:cNvSpPr>
            <a:spLocks noChangeShapeType="1"/>
          </p:cNvSpPr>
          <p:nvPr/>
        </p:nvSpPr>
        <p:spPr bwMode="auto">
          <a:xfrm>
            <a:off x="4451350" y="4111625"/>
            <a:ext cx="1588" cy="142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20" name="Line 1782"/>
          <p:cNvSpPr>
            <a:spLocks noChangeShapeType="1"/>
          </p:cNvSpPr>
          <p:nvPr/>
        </p:nvSpPr>
        <p:spPr bwMode="auto">
          <a:xfrm>
            <a:off x="4445000" y="4071938"/>
            <a:ext cx="142875" cy="190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21" name="Freeform 1783"/>
          <p:cNvSpPr>
            <a:spLocks/>
          </p:cNvSpPr>
          <p:nvPr/>
        </p:nvSpPr>
        <p:spPr bwMode="auto">
          <a:xfrm>
            <a:off x="4606925" y="4087813"/>
            <a:ext cx="20638" cy="168275"/>
          </a:xfrm>
          <a:custGeom>
            <a:avLst/>
            <a:gdLst>
              <a:gd name="T0" fmla="*/ 0 w 39"/>
              <a:gd name="T1" fmla="*/ 0 h 316"/>
              <a:gd name="T2" fmla="*/ 2147483646 w 39"/>
              <a:gd name="T3" fmla="*/ 2147483646 h 316"/>
              <a:gd name="T4" fmla="*/ 2147483646 w 39"/>
              <a:gd name="T5" fmla="*/ 2147483646 h 316"/>
              <a:gd name="T6" fmla="*/ 2147483646 w 39"/>
              <a:gd name="T7" fmla="*/ 2147483646 h 316"/>
              <a:gd name="T8" fmla="*/ 2147483646 w 39"/>
              <a:gd name="T9" fmla="*/ 2147483646 h 316"/>
              <a:gd name="T10" fmla="*/ 2147483646 w 39"/>
              <a:gd name="T11" fmla="*/ 2147483646 h 3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" h="316">
                <a:moveTo>
                  <a:pt x="0" y="0"/>
                </a:moveTo>
                <a:lnTo>
                  <a:pt x="20" y="313"/>
                </a:lnTo>
                <a:lnTo>
                  <a:pt x="32" y="315"/>
                </a:lnTo>
                <a:lnTo>
                  <a:pt x="11" y="1"/>
                </a:lnTo>
                <a:lnTo>
                  <a:pt x="18" y="2"/>
                </a:lnTo>
                <a:lnTo>
                  <a:pt x="39" y="31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22" name="Freeform 1784"/>
          <p:cNvSpPr>
            <a:spLocks/>
          </p:cNvSpPr>
          <p:nvPr/>
        </p:nvSpPr>
        <p:spPr bwMode="auto">
          <a:xfrm>
            <a:off x="4643438" y="4106863"/>
            <a:ext cx="207962" cy="185737"/>
          </a:xfrm>
          <a:custGeom>
            <a:avLst/>
            <a:gdLst>
              <a:gd name="T0" fmla="*/ 0 w 393"/>
              <a:gd name="T1" fmla="*/ 2147483646 h 350"/>
              <a:gd name="T2" fmla="*/ 2147483646 w 393"/>
              <a:gd name="T3" fmla="*/ 2147483646 h 350"/>
              <a:gd name="T4" fmla="*/ 2147483646 w 393"/>
              <a:gd name="T5" fmla="*/ 0 h 3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93" h="350">
                <a:moveTo>
                  <a:pt x="0" y="286"/>
                </a:moveTo>
                <a:lnTo>
                  <a:pt x="393" y="350"/>
                </a:lnTo>
                <a:lnTo>
                  <a:pt x="37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23" name="Freeform 1785"/>
          <p:cNvSpPr>
            <a:spLocks/>
          </p:cNvSpPr>
          <p:nvPr/>
        </p:nvSpPr>
        <p:spPr bwMode="auto">
          <a:xfrm>
            <a:off x="4846638" y="4103688"/>
            <a:ext cx="11112" cy="188912"/>
          </a:xfrm>
          <a:custGeom>
            <a:avLst/>
            <a:gdLst>
              <a:gd name="T0" fmla="*/ 0 w 23"/>
              <a:gd name="T1" fmla="*/ 0 h 356"/>
              <a:gd name="T2" fmla="*/ 2147483646 w 23"/>
              <a:gd name="T3" fmla="*/ 2147483646 h 356"/>
              <a:gd name="T4" fmla="*/ 2147483646 w 23"/>
              <a:gd name="T5" fmla="*/ 2147483646 h 35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3" h="356">
                <a:moveTo>
                  <a:pt x="0" y="0"/>
                </a:moveTo>
                <a:lnTo>
                  <a:pt x="23" y="351"/>
                </a:lnTo>
                <a:lnTo>
                  <a:pt x="10" y="35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24" name="Freeform 1786"/>
          <p:cNvSpPr>
            <a:spLocks/>
          </p:cNvSpPr>
          <p:nvPr/>
        </p:nvSpPr>
        <p:spPr bwMode="auto">
          <a:xfrm>
            <a:off x="4864100" y="4033838"/>
            <a:ext cx="100013" cy="261937"/>
          </a:xfrm>
          <a:custGeom>
            <a:avLst/>
            <a:gdLst>
              <a:gd name="T0" fmla="*/ 0 w 188"/>
              <a:gd name="T1" fmla="*/ 2147483646 h 494"/>
              <a:gd name="T2" fmla="*/ 2147483646 w 188"/>
              <a:gd name="T3" fmla="*/ 2147483646 h 494"/>
              <a:gd name="T4" fmla="*/ 2147483646 w 188"/>
              <a:gd name="T5" fmla="*/ 0 h 49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8" h="494">
                <a:moveTo>
                  <a:pt x="0" y="494"/>
                </a:moveTo>
                <a:lnTo>
                  <a:pt x="188" y="392"/>
                </a:lnTo>
                <a:lnTo>
                  <a:pt x="188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25" name="Freeform 1787"/>
          <p:cNvSpPr>
            <a:spLocks/>
          </p:cNvSpPr>
          <p:nvPr/>
        </p:nvSpPr>
        <p:spPr bwMode="auto">
          <a:xfrm>
            <a:off x="4497388" y="3835400"/>
            <a:ext cx="342900" cy="230188"/>
          </a:xfrm>
          <a:custGeom>
            <a:avLst/>
            <a:gdLst>
              <a:gd name="T0" fmla="*/ 2147483646 w 648"/>
              <a:gd name="T1" fmla="*/ 2147483646 h 435"/>
              <a:gd name="T2" fmla="*/ 2147483646 w 648"/>
              <a:gd name="T3" fmla="*/ 2147483646 h 435"/>
              <a:gd name="T4" fmla="*/ 2147483646 w 648"/>
              <a:gd name="T5" fmla="*/ 2147483646 h 435"/>
              <a:gd name="T6" fmla="*/ 2147483646 w 648"/>
              <a:gd name="T7" fmla="*/ 2147483646 h 435"/>
              <a:gd name="T8" fmla="*/ 2147483646 w 648"/>
              <a:gd name="T9" fmla="*/ 0 h 435"/>
              <a:gd name="T10" fmla="*/ 2147483646 w 648"/>
              <a:gd name="T11" fmla="*/ 2147483646 h 435"/>
              <a:gd name="T12" fmla="*/ 2147483646 w 648"/>
              <a:gd name="T13" fmla="*/ 2147483646 h 435"/>
              <a:gd name="T14" fmla="*/ 2147483646 w 648"/>
              <a:gd name="T15" fmla="*/ 2147483646 h 435"/>
              <a:gd name="T16" fmla="*/ 2147483646 w 648"/>
              <a:gd name="T17" fmla="*/ 2147483646 h 435"/>
              <a:gd name="T18" fmla="*/ 2147483646 w 648"/>
              <a:gd name="T19" fmla="*/ 2147483646 h 435"/>
              <a:gd name="T20" fmla="*/ 0 w 648"/>
              <a:gd name="T21" fmla="*/ 2147483646 h 435"/>
              <a:gd name="T22" fmla="*/ 2147483646 w 648"/>
              <a:gd name="T23" fmla="*/ 2147483646 h 435"/>
              <a:gd name="T24" fmla="*/ 2147483646 w 648"/>
              <a:gd name="T25" fmla="*/ 2147483646 h 435"/>
              <a:gd name="T26" fmla="*/ 2147483646 w 648"/>
              <a:gd name="T27" fmla="*/ 2147483646 h 43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648" h="435">
                <a:moveTo>
                  <a:pt x="648" y="351"/>
                </a:moveTo>
                <a:lnTo>
                  <a:pt x="236" y="311"/>
                </a:lnTo>
                <a:lnTo>
                  <a:pt x="230" y="308"/>
                </a:lnTo>
                <a:lnTo>
                  <a:pt x="218" y="308"/>
                </a:lnTo>
                <a:lnTo>
                  <a:pt x="246" y="0"/>
                </a:lnTo>
                <a:lnTo>
                  <a:pt x="258" y="3"/>
                </a:lnTo>
                <a:lnTo>
                  <a:pt x="229" y="326"/>
                </a:lnTo>
                <a:lnTo>
                  <a:pt x="236" y="320"/>
                </a:lnTo>
                <a:lnTo>
                  <a:pt x="77" y="435"/>
                </a:lnTo>
                <a:lnTo>
                  <a:pt x="69" y="435"/>
                </a:lnTo>
                <a:lnTo>
                  <a:pt x="0" y="428"/>
                </a:lnTo>
                <a:lnTo>
                  <a:pt x="78" y="370"/>
                </a:lnTo>
                <a:lnTo>
                  <a:pt x="151" y="376"/>
                </a:lnTo>
                <a:lnTo>
                  <a:pt x="69" y="43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26" name="Freeform 1788"/>
          <p:cNvSpPr>
            <a:spLocks/>
          </p:cNvSpPr>
          <p:nvPr/>
        </p:nvSpPr>
        <p:spPr bwMode="auto">
          <a:xfrm>
            <a:off x="4522788" y="4038600"/>
            <a:ext cx="39687" cy="19050"/>
          </a:xfrm>
          <a:custGeom>
            <a:avLst/>
            <a:gdLst>
              <a:gd name="T0" fmla="*/ 2147483646 w 75"/>
              <a:gd name="T1" fmla="*/ 2147483646 h 34"/>
              <a:gd name="T2" fmla="*/ 2147483646 w 75"/>
              <a:gd name="T3" fmla="*/ 2147483646 h 34"/>
              <a:gd name="T4" fmla="*/ 2147483646 w 75"/>
              <a:gd name="T5" fmla="*/ 0 h 34"/>
              <a:gd name="T6" fmla="*/ 0 w 75"/>
              <a:gd name="T7" fmla="*/ 2147483646 h 34"/>
              <a:gd name="T8" fmla="*/ 2147483646 w 75"/>
              <a:gd name="T9" fmla="*/ 2147483646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5" h="34">
                <a:moveTo>
                  <a:pt x="34" y="34"/>
                </a:moveTo>
                <a:lnTo>
                  <a:pt x="75" y="4"/>
                </a:lnTo>
                <a:lnTo>
                  <a:pt x="42" y="0"/>
                </a:lnTo>
                <a:lnTo>
                  <a:pt x="0" y="31"/>
                </a:lnTo>
                <a:lnTo>
                  <a:pt x="34" y="34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27" name="Freeform 1789"/>
          <p:cNvSpPr>
            <a:spLocks/>
          </p:cNvSpPr>
          <p:nvPr/>
        </p:nvSpPr>
        <p:spPr bwMode="auto">
          <a:xfrm>
            <a:off x="4432300" y="4008438"/>
            <a:ext cx="120650" cy="28575"/>
          </a:xfrm>
          <a:custGeom>
            <a:avLst/>
            <a:gdLst>
              <a:gd name="T0" fmla="*/ 2147483646 w 228"/>
              <a:gd name="T1" fmla="*/ 2147483646 h 53"/>
              <a:gd name="T2" fmla="*/ 0 w 228"/>
              <a:gd name="T3" fmla="*/ 2147483646 h 53"/>
              <a:gd name="T4" fmla="*/ 2147483646 w 228"/>
              <a:gd name="T5" fmla="*/ 0 h 53"/>
              <a:gd name="T6" fmla="*/ 2147483646 w 228"/>
              <a:gd name="T7" fmla="*/ 2147483646 h 53"/>
              <a:gd name="T8" fmla="*/ 2147483646 w 228"/>
              <a:gd name="T9" fmla="*/ 2147483646 h 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8" h="53">
                <a:moveTo>
                  <a:pt x="184" y="53"/>
                </a:moveTo>
                <a:lnTo>
                  <a:pt x="0" y="33"/>
                </a:lnTo>
                <a:lnTo>
                  <a:pt x="44" y="0"/>
                </a:lnTo>
                <a:lnTo>
                  <a:pt x="228" y="21"/>
                </a:lnTo>
                <a:lnTo>
                  <a:pt x="184" y="53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28" name="Line 1790"/>
          <p:cNvSpPr>
            <a:spLocks noChangeShapeType="1"/>
          </p:cNvSpPr>
          <p:nvPr/>
        </p:nvSpPr>
        <p:spPr bwMode="auto">
          <a:xfrm>
            <a:off x="4581525" y="4037013"/>
            <a:ext cx="39688" cy="47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29" name="Line 1791"/>
          <p:cNvSpPr>
            <a:spLocks noChangeShapeType="1"/>
          </p:cNvSpPr>
          <p:nvPr/>
        </p:nvSpPr>
        <p:spPr bwMode="auto">
          <a:xfrm flipV="1">
            <a:off x="4616450" y="4010025"/>
            <a:ext cx="46038" cy="349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30" name="Freeform 1792"/>
          <p:cNvSpPr>
            <a:spLocks/>
          </p:cNvSpPr>
          <p:nvPr/>
        </p:nvSpPr>
        <p:spPr bwMode="auto">
          <a:xfrm>
            <a:off x="4662488" y="3984625"/>
            <a:ext cx="141287" cy="12700"/>
          </a:xfrm>
          <a:custGeom>
            <a:avLst/>
            <a:gdLst>
              <a:gd name="T0" fmla="*/ 0 w 267"/>
              <a:gd name="T1" fmla="*/ 0 h 24"/>
              <a:gd name="T2" fmla="*/ 2147483646 w 267"/>
              <a:gd name="T3" fmla="*/ 0 h 24"/>
              <a:gd name="T4" fmla="*/ 2147483646 w 267"/>
              <a:gd name="T5" fmla="*/ 2147483646 h 24"/>
              <a:gd name="T6" fmla="*/ 2147483646 w 267"/>
              <a:gd name="T7" fmla="*/ 2147483646 h 24"/>
              <a:gd name="T8" fmla="*/ 0 w 267"/>
              <a:gd name="T9" fmla="*/ 0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7" h="24">
                <a:moveTo>
                  <a:pt x="0" y="0"/>
                </a:moveTo>
                <a:lnTo>
                  <a:pt x="12" y="0"/>
                </a:lnTo>
                <a:lnTo>
                  <a:pt x="267" y="24"/>
                </a:lnTo>
                <a:lnTo>
                  <a:pt x="260" y="24"/>
                </a:lnTo>
                <a:lnTo>
                  <a:pt x="0" y="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31" name="Freeform 1793"/>
          <p:cNvSpPr>
            <a:spLocks/>
          </p:cNvSpPr>
          <p:nvPr/>
        </p:nvSpPr>
        <p:spPr bwMode="auto">
          <a:xfrm>
            <a:off x="4654550" y="3867150"/>
            <a:ext cx="14288" cy="106363"/>
          </a:xfrm>
          <a:custGeom>
            <a:avLst/>
            <a:gdLst>
              <a:gd name="T0" fmla="*/ 2147483646 w 29"/>
              <a:gd name="T1" fmla="*/ 2147483646 h 199"/>
              <a:gd name="T2" fmla="*/ 2147483646 w 29"/>
              <a:gd name="T3" fmla="*/ 2147483646 h 199"/>
              <a:gd name="T4" fmla="*/ 2147483646 w 29"/>
              <a:gd name="T5" fmla="*/ 0 h 199"/>
              <a:gd name="T6" fmla="*/ 0 w 29"/>
              <a:gd name="T7" fmla="*/ 2147483646 h 199"/>
              <a:gd name="T8" fmla="*/ 2147483646 w 29"/>
              <a:gd name="T9" fmla="*/ 2147483646 h 1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" h="199">
                <a:moveTo>
                  <a:pt x="9" y="199"/>
                </a:moveTo>
                <a:lnTo>
                  <a:pt x="29" y="1"/>
                </a:lnTo>
                <a:lnTo>
                  <a:pt x="17" y="0"/>
                </a:lnTo>
                <a:lnTo>
                  <a:pt x="0" y="199"/>
                </a:lnTo>
                <a:lnTo>
                  <a:pt x="9" y="199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32" name="Freeform 1794"/>
          <p:cNvSpPr>
            <a:spLocks/>
          </p:cNvSpPr>
          <p:nvPr/>
        </p:nvSpPr>
        <p:spPr bwMode="auto">
          <a:xfrm>
            <a:off x="4578350" y="3836988"/>
            <a:ext cx="285750" cy="212725"/>
          </a:xfrm>
          <a:custGeom>
            <a:avLst/>
            <a:gdLst>
              <a:gd name="T0" fmla="*/ 2147483646 w 542"/>
              <a:gd name="T1" fmla="*/ 2147483646 h 401"/>
              <a:gd name="T2" fmla="*/ 2147483646 w 542"/>
              <a:gd name="T3" fmla="*/ 2147483646 h 401"/>
              <a:gd name="T4" fmla="*/ 2147483646 w 542"/>
              <a:gd name="T5" fmla="*/ 2147483646 h 401"/>
              <a:gd name="T6" fmla="*/ 0 w 542"/>
              <a:gd name="T7" fmla="*/ 2147483646 h 401"/>
              <a:gd name="T8" fmla="*/ 2147483646 w 542"/>
              <a:gd name="T9" fmla="*/ 2147483646 h 401"/>
              <a:gd name="T10" fmla="*/ 2147483646 w 542"/>
              <a:gd name="T11" fmla="*/ 2147483646 h 401"/>
              <a:gd name="T12" fmla="*/ 2147483646 w 542"/>
              <a:gd name="T13" fmla="*/ 0 h 401"/>
              <a:gd name="T14" fmla="*/ 2147483646 w 542"/>
              <a:gd name="T15" fmla="*/ 2147483646 h 401"/>
              <a:gd name="T16" fmla="*/ 2147483646 w 542"/>
              <a:gd name="T17" fmla="*/ 2147483646 h 401"/>
              <a:gd name="T18" fmla="*/ 2147483646 w 542"/>
              <a:gd name="T19" fmla="*/ 2147483646 h 401"/>
              <a:gd name="T20" fmla="*/ 2147483646 w 542"/>
              <a:gd name="T21" fmla="*/ 2147483646 h 40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42" h="401">
                <a:moveTo>
                  <a:pt x="91" y="322"/>
                </a:moveTo>
                <a:lnTo>
                  <a:pt x="230" y="336"/>
                </a:lnTo>
                <a:lnTo>
                  <a:pt x="138" y="401"/>
                </a:lnTo>
                <a:lnTo>
                  <a:pt x="0" y="387"/>
                </a:lnTo>
                <a:lnTo>
                  <a:pt x="91" y="322"/>
                </a:lnTo>
                <a:lnTo>
                  <a:pt x="85" y="317"/>
                </a:lnTo>
                <a:lnTo>
                  <a:pt x="114" y="0"/>
                </a:lnTo>
                <a:lnTo>
                  <a:pt x="530" y="21"/>
                </a:lnTo>
                <a:lnTo>
                  <a:pt x="497" y="348"/>
                </a:lnTo>
                <a:lnTo>
                  <a:pt x="509" y="347"/>
                </a:lnTo>
                <a:lnTo>
                  <a:pt x="542" y="2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33" name="Freeform 1795"/>
          <p:cNvSpPr>
            <a:spLocks/>
          </p:cNvSpPr>
          <p:nvPr/>
        </p:nvSpPr>
        <p:spPr bwMode="auto">
          <a:xfrm>
            <a:off x="4065588" y="3843338"/>
            <a:ext cx="804862" cy="452437"/>
          </a:xfrm>
          <a:custGeom>
            <a:avLst/>
            <a:gdLst>
              <a:gd name="T0" fmla="*/ 2147483646 w 1522"/>
              <a:gd name="T1" fmla="*/ 0 h 854"/>
              <a:gd name="T2" fmla="*/ 2147483646 w 1522"/>
              <a:gd name="T3" fmla="*/ 2147483646 h 854"/>
              <a:gd name="T4" fmla="*/ 2147483646 w 1522"/>
              <a:gd name="T5" fmla="*/ 2147483646 h 854"/>
              <a:gd name="T6" fmla="*/ 2147483646 w 1522"/>
              <a:gd name="T7" fmla="*/ 2147483646 h 854"/>
              <a:gd name="T8" fmla="*/ 2147483646 w 1522"/>
              <a:gd name="T9" fmla="*/ 2147483646 h 854"/>
              <a:gd name="T10" fmla="*/ 2147483646 w 1522"/>
              <a:gd name="T11" fmla="*/ 2147483646 h 854"/>
              <a:gd name="T12" fmla="*/ 2147483646 w 1522"/>
              <a:gd name="T13" fmla="*/ 2147483646 h 854"/>
              <a:gd name="T14" fmla="*/ 2147483646 w 1522"/>
              <a:gd name="T15" fmla="*/ 2147483646 h 854"/>
              <a:gd name="T16" fmla="*/ 2147483646 w 1522"/>
              <a:gd name="T17" fmla="*/ 2147483646 h 854"/>
              <a:gd name="T18" fmla="*/ 2147483646 w 1522"/>
              <a:gd name="T19" fmla="*/ 2147483646 h 854"/>
              <a:gd name="T20" fmla="*/ 2147483646 w 1522"/>
              <a:gd name="T21" fmla="*/ 2147483646 h 854"/>
              <a:gd name="T22" fmla="*/ 2147483646 w 1522"/>
              <a:gd name="T23" fmla="*/ 2147483646 h 854"/>
              <a:gd name="T24" fmla="*/ 2147483646 w 1522"/>
              <a:gd name="T25" fmla="*/ 2147483646 h 854"/>
              <a:gd name="T26" fmla="*/ 0 w 1522"/>
              <a:gd name="T27" fmla="*/ 2147483646 h 85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22" h="854">
                <a:moveTo>
                  <a:pt x="1522" y="0"/>
                </a:moveTo>
                <a:lnTo>
                  <a:pt x="1486" y="347"/>
                </a:lnTo>
                <a:lnTo>
                  <a:pt x="1312" y="473"/>
                </a:lnTo>
                <a:lnTo>
                  <a:pt x="1321" y="471"/>
                </a:lnTo>
                <a:lnTo>
                  <a:pt x="1321" y="490"/>
                </a:lnTo>
                <a:lnTo>
                  <a:pt x="1302" y="489"/>
                </a:lnTo>
                <a:lnTo>
                  <a:pt x="1302" y="498"/>
                </a:lnTo>
                <a:lnTo>
                  <a:pt x="1302" y="500"/>
                </a:lnTo>
                <a:lnTo>
                  <a:pt x="1302" y="501"/>
                </a:lnTo>
                <a:lnTo>
                  <a:pt x="1384" y="463"/>
                </a:lnTo>
                <a:lnTo>
                  <a:pt x="1486" y="467"/>
                </a:lnTo>
                <a:lnTo>
                  <a:pt x="1511" y="854"/>
                </a:lnTo>
                <a:lnTo>
                  <a:pt x="18" y="601"/>
                </a:lnTo>
                <a:lnTo>
                  <a:pt x="0" y="33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34" name="Line 1796"/>
          <p:cNvSpPr>
            <a:spLocks noChangeShapeType="1"/>
          </p:cNvSpPr>
          <p:nvPr/>
        </p:nvSpPr>
        <p:spPr bwMode="auto">
          <a:xfrm>
            <a:off x="4097338" y="4144963"/>
            <a:ext cx="1587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35" name="Line 1797"/>
          <p:cNvSpPr>
            <a:spLocks noChangeShapeType="1"/>
          </p:cNvSpPr>
          <p:nvPr/>
        </p:nvSpPr>
        <p:spPr bwMode="auto">
          <a:xfrm flipH="1" flipV="1">
            <a:off x="4265613" y="4095750"/>
            <a:ext cx="4762" cy="333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36" name="Line 1798"/>
          <p:cNvSpPr>
            <a:spLocks noChangeShapeType="1"/>
          </p:cNvSpPr>
          <p:nvPr/>
        </p:nvSpPr>
        <p:spPr bwMode="auto">
          <a:xfrm flipH="1" flipV="1">
            <a:off x="4260850" y="4049713"/>
            <a:ext cx="6350" cy="3651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37" name="Freeform 1799"/>
          <p:cNvSpPr>
            <a:spLocks/>
          </p:cNvSpPr>
          <p:nvPr/>
        </p:nvSpPr>
        <p:spPr bwMode="auto">
          <a:xfrm>
            <a:off x="4302125" y="4006850"/>
            <a:ext cx="65088" cy="28575"/>
          </a:xfrm>
          <a:custGeom>
            <a:avLst/>
            <a:gdLst>
              <a:gd name="T0" fmla="*/ 0 w 123"/>
              <a:gd name="T1" fmla="*/ 2147483646 h 53"/>
              <a:gd name="T2" fmla="*/ 2147483646 w 123"/>
              <a:gd name="T3" fmla="*/ 2147483646 h 53"/>
              <a:gd name="T4" fmla="*/ 2147483646 w 123"/>
              <a:gd name="T5" fmla="*/ 2147483646 h 53"/>
              <a:gd name="T6" fmla="*/ 2147483646 w 123"/>
              <a:gd name="T7" fmla="*/ 0 h 53"/>
              <a:gd name="T8" fmla="*/ 0 w 123"/>
              <a:gd name="T9" fmla="*/ 2147483646 h 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3" h="53">
                <a:moveTo>
                  <a:pt x="0" y="47"/>
                </a:moveTo>
                <a:lnTo>
                  <a:pt x="57" y="53"/>
                </a:lnTo>
                <a:lnTo>
                  <a:pt x="123" y="6"/>
                </a:lnTo>
                <a:lnTo>
                  <a:pt x="66" y="0"/>
                </a:lnTo>
                <a:lnTo>
                  <a:pt x="0" y="47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38" name="Freeform 1800"/>
          <p:cNvSpPr>
            <a:spLocks/>
          </p:cNvSpPr>
          <p:nvPr/>
        </p:nvSpPr>
        <p:spPr bwMode="auto">
          <a:xfrm>
            <a:off x="4322763" y="4014788"/>
            <a:ext cx="31750" cy="12700"/>
          </a:xfrm>
          <a:custGeom>
            <a:avLst/>
            <a:gdLst>
              <a:gd name="T0" fmla="*/ 0 w 59"/>
              <a:gd name="T1" fmla="*/ 2147483646 h 26"/>
              <a:gd name="T2" fmla="*/ 2147483646 w 59"/>
              <a:gd name="T3" fmla="*/ 2147483646 h 26"/>
              <a:gd name="T4" fmla="*/ 2147483646 w 59"/>
              <a:gd name="T5" fmla="*/ 2147483646 h 26"/>
              <a:gd name="T6" fmla="*/ 2147483646 w 59"/>
              <a:gd name="T7" fmla="*/ 0 h 26"/>
              <a:gd name="T8" fmla="*/ 0 w 59"/>
              <a:gd name="T9" fmla="*/ 2147483646 h 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9" h="26">
                <a:moveTo>
                  <a:pt x="0" y="24"/>
                </a:moveTo>
                <a:lnTo>
                  <a:pt x="27" y="26"/>
                </a:lnTo>
                <a:lnTo>
                  <a:pt x="59" y="2"/>
                </a:lnTo>
                <a:lnTo>
                  <a:pt x="35" y="0"/>
                </a:lnTo>
                <a:lnTo>
                  <a:pt x="0" y="24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39" name="Line 1801"/>
          <p:cNvSpPr>
            <a:spLocks noChangeShapeType="1"/>
          </p:cNvSpPr>
          <p:nvPr/>
        </p:nvSpPr>
        <p:spPr bwMode="auto">
          <a:xfrm flipV="1">
            <a:off x="4332288" y="3981450"/>
            <a:ext cx="84137" cy="619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40" name="Freeform 1802"/>
          <p:cNvSpPr>
            <a:spLocks/>
          </p:cNvSpPr>
          <p:nvPr/>
        </p:nvSpPr>
        <p:spPr bwMode="auto">
          <a:xfrm>
            <a:off x="4416425" y="3824288"/>
            <a:ext cx="14288" cy="157162"/>
          </a:xfrm>
          <a:custGeom>
            <a:avLst/>
            <a:gdLst>
              <a:gd name="T0" fmla="*/ 0 w 26"/>
              <a:gd name="T1" fmla="*/ 2147483646 h 296"/>
              <a:gd name="T2" fmla="*/ 2147483646 w 26"/>
              <a:gd name="T3" fmla="*/ 0 h 296"/>
              <a:gd name="T4" fmla="*/ 2147483646 w 26"/>
              <a:gd name="T5" fmla="*/ 0 h 29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" h="296">
                <a:moveTo>
                  <a:pt x="0" y="296"/>
                </a:moveTo>
                <a:lnTo>
                  <a:pt x="26" y="0"/>
                </a:lnTo>
                <a:lnTo>
                  <a:pt x="13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41" name="Freeform 1803"/>
          <p:cNvSpPr>
            <a:spLocks/>
          </p:cNvSpPr>
          <p:nvPr/>
        </p:nvSpPr>
        <p:spPr bwMode="auto">
          <a:xfrm>
            <a:off x="4421188" y="3824288"/>
            <a:ext cx="192087" cy="174625"/>
          </a:xfrm>
          <a:custGeom>
            <a:avLst/>
            <a:gdLst>
              <a:gd name="T0" fmla="*/ 2147483646 w 364"/>
              <a:gd name="T1" fmla="*/ 0 h 328"/>
              <a:gd name="T2" fmla="*/ 0 w 364"/>
              <a:gd name="T3" fmla="*/ 2147483646 h 328"/>
              <a:gd name="T4" fmla="*/ 2147483646 w 364"/>
              <a:gd name="T5" fmla="*/ 2147483646 h 3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64" h="328">
                <a:moveTo>
                  <a:pt x="23" y="0"/>
                </a:moveTo>
                <a:lnTo>
                  <a:pt x="0" y="292"/>
                </a:lnTo>
                <a:lnTo>
                  <a:pt x="364" y="32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42" name="Freeform 1804"/>
          <p:cNvSpPr>
            <a:spLocks/>
          </p:cNvSpPr>
          <p:nvPr/>
        </p:nvSpPr>
        <p:spPr bwMode="auto">
          <a:xfrm>
            <a:off x="4456113" y="3965575"/>
            <a:ext cx="125412" cy="11113"/>
          </a:xfrm>
          <a:custGeom>
            <a:avLst/>
            <a:gdLst>
              <a:gd name="T0" fmla="*/ 2147483646 w 235"/>
              <a:gd name="T1" fmla="*/ 2147483646 h 21"/>
              <a:gd name="T2" fmla="*/ 2147483646 w 235"/>
              <a:gd name="T3" fmla="*/ 0 h 21"/>
              <a:gd name="T4" fmla="*/ 0 w 235"/>
              <a:gd name="T5" fmla="*/ 0 h 21"/>
              <a:gd name="T6" fmla="*/ 2147483646 w 235"/>
              <a:gd name="T7" fmla="*/ 2147483646 h 2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35" h="21">
                <a:moveTo>
                  <a:pt x="235" y="21"/>
                </a:moveTo>
                <a:lnTo>
                  <a:pt x="8" y="0"/>
                </a:lnTo>
                <a:lnTo>
                  <a:pt x="0" y="0"/>
                </a:lnTo>
                <a:lnTo>
                  <a:pt x="229" y="2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43" name="Line 1805"/>
          <p:cNvSpPr>
            <a:spLocks noChangeShapeType="1"/>
          </p:cNvSpPr>
          <p:nvPr/>
        </p:nvSpPr>
        <p:spPr bwMode="auto">
          <a:xfrm>
            <a:off x="4578350" y="3976688"/>
            <a:ext cx="1588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44" name="Line 1806"/>
          <p:cNvSpPr>
            <a:spLocks noChangeShapeType="1"/>
          </p:cNvSpPr>
          <p:nvPr/>
        </p:nvSpPr>
        <p:spPr bwMode="auto">
          <a:xfrm flipV="1">
            <a:off x="4589463" y="3862388"/>
            <a:ext cx="9525" cy="1047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45" name="Freeform 1807"/>
          <p:cNvSpPr>
            <a:spLocks/>
          </p:cNvSpPr>
          <p:nvPr/>
        </p:nvSpPr>
        <p:spPr bwMode="auto">
          <a:xfrm>
            <a:off x="4467225" y="3844925"/>
            <a:ext cx="123825" cy="7938"/>
          </a:xfrm>
          <a:custGeom>
            <a:avLst/>
            <a:gdLst>
              <a:gd name="T0" fmla="*/ 2147483646 w 234"/>
              <a:gd name="T1" fmla="*/ 2147483646 h 15"/>
              <a:gd name="T2" fmla="*/ 2147483646 w 234"/>
              <a:gd name="T3" fmla="*/ 0 h 15"/>
              <a:gd name="T4" fmla="*/ 0 w 234"/>
              <a:gd name="T5" fmla="*/ 0 h 15"/>
              <a:gd name="T6" fmla="*/ 2147483646 w 234"/>
              <a:gd name="T7" fmla="*/ 2147483646 h 1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34" h="15">
                <a:moveTo>
                  <a:pt x="234" y="15"/>
                </a:moveTo>
                <a:lnTo>
                  <a:pt x="11" y="0"/>
                </a:lnTo>
                <a:lnTo>
                  <a:pt x="0" y="0"/>
                </a:lnTo>
                <a:lnTo>
                  <a:pt x="233" y="1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46" name="Freeform 1808"/>
          <p:cNvSpPr>
            <a:spLocks/>
          </p:cNvSpPr>
          <p:nvPr/>
        </p:nvSpPr>
        <p:spPr bwMode="auto">
          <a:xfrm>
            <a:off x="4432300" y="3819525"/>
            <a:ext cx="195263" cy="15875"/>
          </a:xfrm>
          <a:custGeom>
            <a:avLst/>
            <a:gdLst>
              <a:gd name="T0" fmla="*/ 2147483646 w 369"/>
              <a:gd name="T1" fmla="*/ 2147483646 h 29"/>
              <a:gd name="T2" fmla="*/ 0 w 369"/>
              <a:gd name="T3" fmla="*/ 2147483646 h 29"/>
              <a:gd name="T4" fmla="*/ 2147483646 w 369"/>
              <a:gd name="T5" fmla="*/ 2147483646 h 29"/>
              <a:gd name="T6" fmla="*/ 2147483646 w 369"/>
              <a:gd name="T7" fmla="*/ 0 h 2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69" h="29">
                <a:moveTo>
                  <a:pt x="369" y="29"/>
                </a:moveTo>
                <a:lnTo>
                  <a:pt x="0" y="9"/>
                </a:lnTo>
                <a:lnTo>
                  <a:pt x="6" y="9"/>
                </a:lnTo>
                <a:lnTo>
                  <a:pt x="7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47" name="Freeform 1809"/>
          <p:cNvSpPr>
            <a:spLocks/>
          </p:cNvSpPr>
          <p:nvPr/>
        </p:nvSpPr>
        <p:spPr bwMode="auto">
          <a:xfrm>
            <a:off x="4446588" y="3854450"/>
            <a:ext cx="14287" cy="98425"/>
          </a:xfrm>
          <a:custGeom>
            <a:avLst/>
            <a:gdLst>
              <a:gd name="T0" fmla="*/ 2147483646 w 27"/>
              <a:gd name="T1" fmla="*/ 0 h 187"/>
              <a:gd name="T2" fmla="*/ 0 w 27"/>
              <a:gd name="T3" fmla="*/ 2147483646 h 187"/>
              <a:gd name="T4" fmla="*/ 2147483646 w 27"/>
              <a:gd name="T5" fmla="*/ 2147483646 h 187"/>
              <a:gd name="T6" fmla="*/ 2147483646 w 27"/>
              <a:gd name="T7" fmla="*/ 2147483646 h 187"/>
              <a:gd name="T8" fmla="*/ 2147483646 w 27"/>
              <a:gd name="T9" fmla="*/ 0 h 1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" h="187">
                <a:moveTo>
                  <a:pt x="17" y="0"/>
                </a:moveTo>
                <a:lnTo>
                  <a:pt x="0" y="187"/>
                </a:lnTo>
                <a:lnTo>
                  <a:pt x="11" y="187"/>
                </a:lnTo>
                <a:lnTo>
                  <a:pt x="27" y="1"/>
                </a:lnTo>
                <a:lnTo>
                  <a:pt x="17" y="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48" name="Line 1810"/>
          <p:cNvSpPr>
            <a:spLocks noChangeShapeType="1"/>
          </p:cNvSpPr>
          <p:nvPr/>
        </p:nvSpPr>
        <p:spPr bwMode="auto">
          <a:xfrm flipH="1">
            <a:off x="4386263" y="3851275"/>
            <a:ext cx="9525" cy="968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49" name="Freeform 1811"/>
          <p:cNvSpPr>
            <a:spLocks/>
          </p:cNvSpPr>
          <p:nvPr/>
        </p:nvSpPr>
        <p:spPr bwMode="auto">
          <a:xfrm>
            <a:off x="4410075" y="3978275"/>
            <a:ext cx="15875" cy="4763"/>
          </a:xfrm>
          <a:custGeom>
            <a:avLst/>
            <a:gdLst>
              <a:gd name="T0" fmla="*/ 0 w 29"/>
              <a:gd name="T1" fmla="*/ 0 h 10"/>
              <a:gd name="T2" fmla="*/ 2147483646 w 29"/>
              <a:gd name="T3" fmla="*/ 2147483646 h 10"/>
              <a:gd name="T4" fmla="*/ 2147483646 w 29"/>
              <a:gd name="T5" fmla="*/ 2147483646 h 10"/>
              <a:gd name="T6" fmla="*/ 2147483646 w 29"/>
              <a:gd name="T7" fmla="*/ 2147483646 h 10"/>
              <a:gd name="T8" fmla="*/ 2147483646 w 29"/>
              <a:gd name="T9" fmla="*/ 2147483646 h 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" h="10">
                <a:moveTo>
                  <a:pt x="0" y="0"/>
                </a:moveTo>
                <a:lnTo>
                  <a:pt x="14" y="2"/>
                </a:lnTo>
                <a:lnTo>
                  <a:pt x="23" y="3"/>
                </a:lnTo>
                <a:lnTo>
                  <a:pt x="23" y="10"/>
                </a:lnTo>
                <a:lnTo>
                  <a:pt x="29" y="1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50" name="Freeform 1812"/>
          <p:cNvSpPr>
            <a:spLocks/>
          </p:cNvSpPr>
          <p:nvPr/>
        </p:nvSpPr>
        <p:spPr bwMode="auto">
          <a:xfrm>
            <a:off x="4370388" y="3986213"/>
            <a:ext cx="101600" cy="39687"/>
          </a:xfrm>
          <a:custGeom>
            <a:avLst/>
            <a:gdLst>
              <a:gd name="T0" fmla="*/ 2147483646 w 194"/>
              <a:gd name="T1" fmla="*/ 0 h 76"/>
              <a:gd name="T2" fmla="*/ 2147483646 w 194"/>
              <a:gd name="T3" fmla="*/ 2147483646 h 76"/>
              <a:gd name="T4" fmla="*/ 2147483646 w 194"/>
              <a:gd name="T5" fmla="*/ 2147483646 h 76"/>
              <a:gd name="T6" fmla="*/ 0 w 194"/>
              <a:gd name="T7" fmla="*/ 2147483646 h 76"/>
              <a:gd name="T8" fmla="*/ 2147483646 w 194"/>
              <a:gd name="T9" fmla="*/ 0 h 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4" h="76">
                <a:moveTo>
                  <a:pt x="90" y="0"/>
                </a:moveTo>
                <a:lnTo>
                  <a:pt x="194" y="10"/>
                </a:lnTo>
                <a:lnTo>
                  <a:pt x="103" y="76"/>
                </a:lnTo>
                <a:lnTo>
                  <a:pt x="0" y="65"/>
                </a:lnTo>
                <a:lnTo>
                  <a:pt x="90" y="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51" name="Freeform 1813"/>
          <p:cNvSpPr>
            <a:spLocks/>
          </p:cNvSpPr>
          <p:nvPr/>
        </p:nvSpPr>
        <p:spPr bwMode="auto">
          <a:xfrm>
            <a:off x="4373563" y="3989388"/>
            <a:ext cx="71437" cy="34925"/>
          </a:xfrm>
          <a:custGeom>
            <a:avLst/>
            <a:gdLst>
              <a:gd name="T0" fmla="*/ 2147483646 w 135"/>
              <a:gd name="T1" fmla="*/ 0 h 65"/>
              <a:gd name="T2" fmla="*/ 2147483646 w 135"/>
              <a:gd name="T3" fmla="*/ 2147483646 h 65"/>
              <a:gd name="T4" fmla="*/ 2147483646 w 135"/>
              <a:gd name="T5" fmla="*/ 2147483646 h 65"/>
              <a:gd name="T6" fmla="*/ 0 w 135"/>
              <a:gd name="T7" fmla="*/ 2147483646 h 6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" h="65">
                <a:moveTo>
                  <a:pt x="135" y="0"/>
                </a:moveTo>
                <a:lnTo>
                  <a:pt x="45" y="65"/>
                </a:lnTo>
                <a:lnTo>
                  <a:pt x="53" y="59"/>
                </a:lnTo>
                <a:lnTo>
                  <a:pt x="0" y="5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52" name="Freeform 1814"/>
          <p:cNvSpPr>
            <a:spLocks/>
          </p:cNvSpPr>
          <p:nvPr/>
        </p:nvSpPr>
        <p:spPr bwMode="auto">
          <a:xfrm>
            <a:off x="4659313" y="4032250"/>
            <a:ext cx="120650" cy="26988"/>
          </a:xfrm>
          <a:custGeom>
            <a:avLst/>
            <a:gdLst>
              <a:gd name="T0" fmla="*/ 0 w 228"/>
              <a:gd name="T1" fmla="*/ 2147483646 h 51"/>
              <a:gd name="T2" fmla="*/ 2147483646 w 228"/>
              <a:gd name="T3" fmla="*/ 2147483646 h 51"/>
              <a:gd name="T4" fmla="*/ 2147483646 w 228"/>
              <a:gd name="T5" fmla="*/ 2147483646 h 51"/>
              <a:gd name="T6" fmla="*/ 2147483646 w 228"/>
              <a:gd name="T7" fmla="*/ 0 h 51"/>
              <a:gd name="T8" fmla="*/ 0 w 228"/>
              <a:gd name="T9" fmla="*/ 214748364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8" h="51">
                <a:moveTo>
                  <a:pt x="0" y="32"/>
                </a:moveTo>
                <a:lnTo>
                  <a:pt x="184" y="51"/>
                </a:lnTo>
                <a:lnTo>
                  <a:pt x="228" y="20"/>
                </a:lnTo>
                <a:lnTo>
                  <a:pt x="44" y="0"/>
                </a:lnTo>
                <a:lnTo>
                  <a:pt x="0" y="32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53" name="Freeform 1815"/>
          <p:cNvSpPr>
            <a:spLocks/>
          </p:cNvSpPr>
          <p:nvPr/>
        </p:nvSpPr>
        <p:spPr bwMode="auto">
          <a:xfrm>
            <a:off x="4649788" y="4098925"/>
            <a:ext cx="166687" cy="160338"/>
          </a:xfrm>
          <a:custGeom>
            <a:avLst/>
            <a:gdLst>
              <a:gd name="T0" fmla="*/ 0 w 314"/>
              <a:gd name="T1" fmla="*/ 0 h 301"/>
              <a:gd name="T2" fmla="*/ 2147483646 w 314"/>
              <a:gd name="T3" fmla="*/ 2147483646 h 301"/>
              <a:gd name="T4" fmla="*/ 2147483646 w 314"/>
              <a:gd name="T5" fmla="*/ 2147483646 h 301"/>
              <a:gd name="T6" fmla="*/ 2147483646 w 314"/>
              <a:gd name="T7" fmla="*/ 2147483646 h 301"/>
              <a:gd name="T8" fmla="*/ 2147483646 w 314"/>
              <a:gd name="T9" fmla="*/ 2147483646 h 301"/>
              <a:gd name="T10" fmla="*/ 2147483646 w 314"/>
              <a:gd name="T11" fmla="*/ 2147483646 h 301"/>
              <a:gd name="T12" fmla="*/ 2147483646 w 314"/>
              <a:gd name="T13" fmla="*/ 2147483646 h 301"/>
              <a:gd name="T14" fmla="*/ 2147483646 w 314"/>
              <a:gd name="T15" fmla="*/ 2147483646 h 301"/>
              <a:gd name="T16" fmla="*/ 2147483646 w 314"/>
              <a:gd name="T17" fmla="*/ 2147483646 h 301"/>
              <a:gd name="T18" fmla="*/ 2147483646 w 314"/>
              <a:gd name="T19" fmla="*/ 2147483646 h 301"/>
              <a:gd name="T20" fmla="*/ 2147483646 w 314"/>
              <a:gd name="T21" fmla="*/ 2147483646 h 301"/>
              <a:gd name="T22" fmla="*/ 2147483646 w 314"/>
              <a:gd name="T23" fmla="*/ 2147483646 h 301"/>
              <a:gd name="T24" fmla="*/ 2147483646 w 314"/>
              <a:gd name="T25" fmla="*/ 2147483646 h 30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14" h="301">
                <a:moveTo>
                  <a:pt x="0" y="0"/>
                </a:moveTo>
                <a:lnTo>
                  <a:pt x="13" y="74"/>
                </a:lnTo>
                <a:lnTo>
                  <a:pt x="277" y="108"/>
                </a:lnTo>
                <a:lnTo>
                  <a:pt x="278" y="140"/>
                </a:lnTo>
                <a:lnTo>
                  <a:pt x="309" y="136"/>
                </a:lnTo>
                <a:lnTo>
                  <a:pt x="283" y="206"/>
                </a:lnTo>
                <a:lnTo>
                  <a:pt x="284" y="235"/>
                </a:lnTo>
                <a:lnTo>
                  <a:pt x="314" y="232"/>
                </a:lnTo>
                <a:lnTo>
                  <a:pt x="290" y="301"/>
                </a:lnTo>
                <a:lnTo>
                  <a:pt x="25" y="257"/>
                </a:lnTo>
                <a:lnTo>
                  <a:pt x="15" y="193"/>
                </a:lnTo>
                <a:lnTo>
                  <a:pt x="13" y="193"/>
                </a:lnTo>
                <a:lnTo>
                  <a:pt x="284" y="23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54" name="Freeform 1816"/>
          <p:cNvSpPr>
            <a:spLocks/>
          </p:cNvSpPr>
          <p:nvPr/>
        </p:nvSpPr>
        <p:spPr bwMode="auto">
          <a:xfrm>
            <a:off x="4654550" y="4152900"/>
            <a:ext cx="146050" cy="55563"/>
          </a:xfrm>
          <a:custGeom>
            <a:avLst/>
            <a:gdLst>
              <a:gd name="T0" fmla="*/ 2147483646 w 274"/>
              <a:gd name="T1" fmla="*/ 2147483646 h 104"/>
              <a:gd name="T2" fmla="*/ 2147483646 w 274"/>
              <a:gd name="T3" fmla="*/ 2147483646 h 104"/>
              <a:gd name="T4" fmla="*/ 0 w 274"/>
              <a:gd name="T5" fmla="*/ 0 h 104"/>
              <a:gd name="T6" fmla="*/ 2147483646 w 274"/>
              <a:gd name="T7" fmla="*/ 2147483646 h 10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74" h="104">
                <a:moveTo>
                  <a:pt x="274" y="104"/>
                </a:moveTo>
                <a:lnTo>
                  <a:pt x="9" y="65"/>
                </a:lnTo>
                <a:lnTo>
                  <a:pt x="0" y="0"/>
                </a:lnTo>
                <a:lnTo>
                  <a:pt x="269" y="3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55" name="Freeform 1817"/>
          <p:cNvSpPr>
            <a:spLocks/>
          </p:cNvSpPr>
          <p:nvPr/>
        </p:nvSpPr>
        <p:spPr bwMode="auto">
          <a:xfrm>
            <a:off x="4649788" y="4098925"/>
            <a:ext cx="171450" cy="179388"/>
          </a:xfrm>
          <a:custGeom>
            <a:avLst/>
            <a:gdLst>
              <a:gd name="T0" fmla="*/ 2147483646 w 322"/>
              <a:gd name="T1" fmla="*/ 2147483646 h 337"/>
              <a:gd name="T2" fmla="*/ 2147483646 w 322"/>
              <a:gd name="T3" fmla="*/ 2147483646 h 337"/>
              <a:gd name="T4" fmla="*/ 0 w 322"/>
              <a:gd name="T5" fmla="*/ 0 h 337"/>
              <a:gd name="T6" fmla="*/ 2147483646 w 322"/>
              <a:gd name="T7" fmla="*/ 2147483646 h 337"/>
              <a:gd name="T8" fmla="*/ 2147483646 w 322"/>
              <a:gd name="T9" fmla="*/ 2147483646 h 337"/>
              <a:gd name="T10" fmla="*/ 2147483646 w 322"/>
              <a:gd name="T11" fmla="*/ 2147483646 h 337"/>
              <a:gd name="T12" fmla="*/ 2147483646 w 322"/>
              <a:gd name="T13" fmla="*/ 2147483646 h 3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22" h="337">
                <a:moveTo>
                  <a:pt x="277" y="108"/>
                </a:moveTo>
                <a:lnTo>
                  <a:pt x="303" y="39"/>
                </a:lnTo>
                <a:lnTo>
                  <a:pt x="0" y="0"/>
                </a:lnTo>
                <a:lnTo>
                  <a:pt x="22" y="292"/>
                </a:lnTo>
                <a:lnTo>
                  <a:pt x="292" y="337"/>
                </a:lnTo>
                <a:lnTo>
                  <a:pt x="322" y="334"/>
                </a:lnTo>
                <a:lnTo>
                  <a:pt x="303" y="3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56" name="Line 1818"/>
          <p:cNvSpPr>
            <a:spLocks noChangeShapeType="1"/>
          </p:cNvSpPr>
          <p:nvPr/>
        </p:nvSpPr>
        <p:spPr bwMode="auto">
          <a:xfrm flipH="1" flipV="1">
            <a:off x="4775200" y="4098925"/>
            <a:ext cx="63500" cy="79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57" name="Freeform 1819"/>
          <p:cNvSpPr>
            <a:spLocks/>
          </p:cNvSpPr>
          <p:nvPr/>
        </p:nvSpPr>
        <p:spPr bwMode="auto">
          <a:xfrm>
            <a:off x="4781550" y="4095750"/>
            <a:ext cx="65088" cy="11113"/>
          </a:xfrm>
          <a:custGeom>
            <a:avLst/>
            <a:gdLst>
              <a:gd name="T0" fmla="*/ 0 w 121"/>
              <a:gd name="T1" fmla="*/ 0 h 21"/>
              <a:gd name="T2" fmla="*/ 2147483646 w 121"/>
              <a:gd name="T3" fmla="*/ 2147483646 h 21"/>
              <a:gd name="T4" fmla="*/ 2147483646 w 121"/>
              <a:gd name="T5" fmla="*/ 2147483646 h 2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1" h="21">
                <a:moveTo>
                  <a:pt x="0" y="0"/>
                </a:moveTo>
                <a:lnTo>
                  <a:pt x="121" y="15"/>
                </a:lnTo>
                <a:lnTo>
                  <a:pt x="108" y="2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58" name="Freeform 1820"/>
          <p:cNvSpPr>
            <a:spLocks/>
          </p:cNvSpPr>
          <p:nvPr/>
        </p:nvSpPr>
        <p:spPr bwMode="auto">
          <a:xfrm>
            <a:off x="4851400" y="4022725"/>
            <a:ext cx="112713" cy="68263"/>
          </a:xfrm>
          <a:custGeom>
            <a:avLst/>
            <a:gdLst>
              <a:gd name="T0" fmla="*/ 0 w 213"/>
              <a:gd name="T1" fmla="*/ 2147483646 h 128"/>
              <a:gd name="T2" fmla="*/ 2147483646 w 213"/>
              <a:gd name="T3" fmla="*/ 2147483646 h 128"/>
              <a:gd name="T4" fmla="*/ 2147483646 w 213"/>
              <a:gd name="T5" fmla="*/ 2147483646 h 128"/>
              <a:gd name="T6" fmla="*/ 2147483646 w 213"/>
              <a:gd name="T7" fmla="*/ 2147483646 h 128"/>
              <a:gd name="T8" fmla="*/ 2147483646 w 213"/>
              <a:gd name="T9" fmla="*/ 0 h 128"/>
              <a:gd name="T10" fmla="*/ 0 w 213"/>
              <a:gd name="T11" fmla="*/ 2147483646 h 1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3" h="128">
                <a:moveTo>
                  <a:pt x="0" y="128"/>
                </a:moveTo>
                <a:lnTo>
                  <a:pt x="213" y="21"/>
                </a:lnTo>
                <a:lnTo>
                  <a:pt x="191" y="20"/>
                </a:lnTo>
                <a:lnTo>
                  <a:pt x="191" y="33"/>
                </a:lnTo>
                <a:lnTo>
                  <a:pt x="191" y="0"/>
                </a:lnTo>
                <a:lnTo>
                  <a:pt x="0" y="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59" name="Line 1821"/>
          <p:cNvSpPr>
            <a:spLocks noChangeShapeType="1"/>
          </p:cNvSpPr>
          <p:nvPr/>
        </p:nvSpPr>
        <p:spPr bwMode="auto">
          <a:xfrm flipH="1">
            <a:off x="4840288" y="4021138"/>
            <a:ext cx="6350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60" name="Line 1822"/>
          <p:cNvSpPr>
            <a:spLocks noChangeShapeType="1"/>
          </p:cNvSpPr>
          <p:nvPr/>
        </p:nvSpPr>
        <p:spPr bwMode="auto">
          <a:xfrm>
            <a:off x="4883150" y="4025900"/>
            <a:ext cx="1588" cy="492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61" name="Freeform 1823"/>
          <p:cNvSpPr>
            <a:spLocks/>
          </p:cNvSpPr>
          <p:nvPr/>
        </p:nvSpPr>
        <p:spPr bwMode="auto">
          <a:xfrm>
            <a:off x="4722813" y="4054475"/>
            <a:ext cx="80962" cy="34925"/>
          </a:xfrm>
          <a:custGeom>
            <a:avLst/>
            <a:gdLst>
              <a:gd name="T0" fmla="*/ 2147483646 w 154"/>
              <a:gd name="T1" fmla="*/ 2147483646 h 64"/>
              <a:gd name="T2" fmla="*/ 2147483646 w 154"/>
              <a:gd name="T3" fmla="*/ 2147483646 h 64"/>
              <a:gd name="T4" fmla="*/ 0 w 154"/>
              <a:gd name="T5" fmla="*/ 2147483646 h 64"/>
              <a:gd name="T6" fmla="*/ 2147483646 w 154"/>
              <a:gd name="T7" fmla="*/ 0 h 64"/>
              <a:gd name="T8" fmla="*/ 2147483646 w 154"/>
              <a:gd name="T9" fmla="*/ 2147483646 h 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4" h="64">
                <a:moveTo>
                  <a:pt x="154" y="6"/>
                </a:moveTo>
                <a:lnTo>
                  <a:pt x="72" y="64"/>
                </a:lnTo>
                <a:lnTo>
                  <a:pt x="0" y="58"/>
                </a:lnTo>
                <a:lnTo>
                  <a:pt x="81" y="0"/>
                </a:lnTo>
                <a:lnTo>
                  <a:pt x="154" y="6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62" name="Freeform 1824"/>
          <p:cNvSpPr>
            <a:spLocks/>
          </p:cNvSpPr>
          <p:nvPr/>
        </p:nvSpPr>
        <p:spPr bwMode="auto">
          <a:xfrm>
            <a:off x="4748213" y="4062413"/>
            <a:ext cx="41275" cy="19050"/>
          </a:xfrm>
          <a:custGeom>
            <a:avLst/>
            <a:gdLst>
              <a:gd name="T0" fmla="*/ 2147483646 w 76"/>
              <a:gd name="T1" fmla="*/ 2147483646 h 36"/>
              <a:gd name="T2" fmla="*/ 2147483646 w 76"/>
              <a:gd name="T3" fmla="*/ 2147483646 h 36"/>
              <a:gd name="T4" fmla="*/ 0 w 76"/>
              <a:gd name="T5" fmla="*/ 2147483646 h 36"/>
              <a:gd name="T6" fmla="*/ 2147483646 w 76"/>
              <a:gd name="T7" fmla="*/ 0 h 36"/>
              <a:gd name="T8" fmla="*/ 2147483646 w 76"/>
              <a:gd name="T9" fmla="*/ 2147483646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6" h="36">
                <a:moveTo>
                  <a:pt x="76" y="4"/>
                </a:moveTo>
                <a:lnTo>
                  <a:pt x="35" y="36"/>
                </a:lnTo>
                <a:lnTo>
                  <a:pt x="0" y="31"/>
                </a:lnTo>
                <a:lnTo>
                  <a:pt x="43" y="0"/>
                </a:lnTo>
                <a:lnTo>
                  <a:pt x="76" y="4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63" name="Line 1825"/>
          <p:cNvSpPr>
            <a:spLocks noChangeShapeType="1"/>
          </p:cNvSpPr>
          <p:nvPr/>
        </p:nvSpPr>
        <p:spPr bwMode="auto">
          <a:xfrm flipH="1">
            <a:off x="4759325" y="4092575"/>
            <a:ext cx="4763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64" name="Freeform 1826"/>
          <p:cNvSpPr>
            <a:spLocks/>
          </p:cNvSpPr>
          <p:nvPr/>
        </p:nvSpPr>
        <p:spPr bwMode="auto">
          <a:xfrm>
            <a:off x="4752975" y="4106863"/>
            <a:ext cx="1588" cy="1587"/>
          </a:xfrm>
          <a:custGeom>
            <a:avLst/>
            <a:gdLst>
              <a:gd name="T0" fmla="*/ 0 w 1"/>
              <a:gd name="T1" fmla="*/ 0 h 4"/>
              <a:gd name="T2" fmla="*/ 0 w 1"/>
              <a:gd name="T3" fmla="*/ 2147483646 h 4"/>
              <a:gd name="T4" fmla="*/ 0 w 1"/>
              <a:gd name="T5" fmla="*/ 2147483646 h 4"/>
              <a:gd name="T6" fmla="*/ 0 w 1"/>
              <a:gd name="T7" fmla="*/ 2147483646 h 4"/>
              <a:gd name="T8" fmla="*/ 2147483646 w 1"/>
              <a:gd name="T9" fmla="*/ 2147483646 h 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" h="4">
                <a:moveTo>
                  <a:pt x="0" y="0"/>
                </a:moveTo>
                <a:lnTo>
                  <a:pt x="0" y="1"/>
                </a:lnTo>
                <a:lnTo>
                  <a:pt x="0" y="3"/>
                </a:lnTo>
                <a:lnTo>
                  <a:pt x="0" y="4"/>
                </a:lnTo>
                <a:lnTo>
                  <a:pt x="1" y="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65" name="Line 1827"/>
          <p:cNvSpPr>
            <a:spLocks noChangeShapeType="1"/>
          </p:cNvSpPr>
          <p:nvPr/>
        </p:nvSpPr>
        <p:spPr bwMode="auto">
          <a:xfrm>
            <a:off x="4657725" y="4138613"/>
            <a:ext cx="1588" cy="158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66" name="Line 1828"/>
          <p:cNvSpPr>
            <a:spLocks noChangeShapeType="1"/>
          </p:cNvSpPr>
          <p:nvPr/>
        </p:nvSpPr>
        <p:spPr bwMode="auto">
          <a:xfrm>
            <a:off x="4659313" y="4187825"/>
            <a:ext cx="3175" cy="158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67" name="Line 1829"/>
          <p:cNvSpPr>
            <a:spLocks noChangeShapeType="1"/>
          </p:cNvSpPr>
          <p:nvPr/>
        </p:nvSpPr>
        <p:spPr bwMode="auto">
          <a:xfrm>
            <a:off x="4664075" y="4235450"/>
            <a:ext cx="1588" cy="190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68" name="Line 1830"/>
          <p:cNvSpPr>
            <a:spLocks noChangeShapeType="1"/>
          </p:cNvSpPr>
          <p:nvPr/>
        </p:nvSpPr>
        <p:spPr bwMode="auto">
          <a:xfrm>
            <a:off x="4803775" y="4259263"/>
            <a:ext cx="1588" cy="190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69" name="Line 1831"/>
          <p:cNvSpPr>
            <a:spLocks noChangeShapeType="1"/>
          </p:cNvSpPr>
          <p:nvPr/>
        </p:nvSpPr>
        <p:spPr bwMode="auto">
          <a:xfrm flipH="1">
            <a:off x="4800600" y="3997325"/>
            <a:ext cx="1588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70" name="Line 1832"/>
          <p:cNvSpPr>
            <a:spLocks noChangeShapeType="1"/>
          </p:cNvSpPr>
          <p:nvPr/>
        </p:nvSpPr>
        <p:spPr bwMode="auto">
          <a:xfrm flipV="1">
            <a:off x="4813300" y="3878263"/>
            <a:ext cx="11113" cy="10953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71" name="Freeform 1833"/>
          <p:cNvSpPr>
            <a:spLocks/>
          </p:cNvSpPr>
          <p:nvPr/>
        </p:nvSpPr>
        <p:spPr bwMode="auto">
          <a:xfrm>
            <a:off x="4675188" y="3857625"/>
            <a:ext cx="139700" cy="7938"/>
          </a:xfrm>
          <a:custGeom>
            <a:avLst/>
            <a:gdLst>
              <a:gd name="T0" fmla="*/ 2147483646 w 264"/>
              <a:gd name="T1" fmla="*/ 2147483646 h 16"/>
              <a:gd name="T2" fmla="*/ 2147483646 w 264"/>
              <a:gd name="T3" fmla="*/ 0 h 16"/>
              <a:gd name="T4" fmla="*/ 0 w 264"/>
              <a:gd name="T5" fmla="*/ 0 h 16"/>
              <a:gd name="T6" fmla="*/ 2147483646 w 264"/>
              <a:gd name="T7" fmla="*/ 2147483646 h 16"/>
              <a:gd name="T8" fmla="*/ 2147483646 w 264"/>
              <a:gd name="T9" fmla="*/ 2147483646 h 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4" h="16">
                <a:moveTo>
                  <a:pt x="264" y="16"/>
                </a:moveTo>
                <a:lnTo>
                  <a:pt x="10" y="0"/>
                </a:lnTo>
                <a:lnTo>
                  <a:pt x="0" y="0"/>
                </a:lnTo>
                <a:lnTo>
                  <a:pt x="261" y="16"/>
                </a:lnTo>
                <a:lnTo>
                  <a:pt x="262" y="1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72" name="Line 1834"/>
          <p:cNvSpPr>
            <a:spLocks noChangeShapeType="1"/>
          </p:cNvSpPr>
          <p:nvPr/>
        </p:nvSpPr>
        <p:spPr bwMode="auto">
          <a:xfrm>
            <a:off x="4857750" y="3848100"/>
            <a:ext cx="6350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73" name="Freeform 1835"/>
          <p:cNvSpPr>
            <a:spLocks/>
          </p:cNvSpPr>
          <p:nvPr/>
        </p:nvSpPr>
        <p:spPr bwMode="auto">
          <a:xfrm>
            <a:off x="4870450" y="3840163"/>
            <a:ext cx="93663" cy="182562"/>
          </a:xfrm>
          <a:custGeom>
            <a:avLst/>
            <a:gdLst>
              <a:gd name="T0" fmla="*/ 0 w 177"/>
              <a:gd name="T1" fmla="*/ 2147483646 h 344"/>
              <a:gd name="T2" fmla="*/ 2147483646 w 177"/>
              <a:gd name="T3" fmla="*/ 0 h 344"/>
              <a:gd name="T4" fmla="*/ 2147483646 w 177"/>
              <a:gd name="T5" fmla="*/ 2147483646 h 344"/>
              <a:gd name="T6" fmla="*/ 2147483646 w 177"/>
              <a:gd name="T7" fmla="*/ 2147483646 h 344"/>
              <a:gd name="T8" fmla="*/ 2147483646 w 177"/>
              <a:gd name="T9" fmla="*/ 2147483646 h 3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7" h="344">
                <a:moveTo>
                  <a:pt x="0" y="5"/>
                </a:moveTo>
                <a:lnTo>
                  <a:pt x="177" y="0"/>
                </a:lnTo>
                <a:lnTo>
                  <a:pt x="177" y="333"/>
                </a:lnTo>
                <a:lnTo>
                  <a:pt x="155" y="344"/>
                </a:lnTo>
                <a:lnTo>
                  <a:pt x="149" y="34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74" name="Line 1836"/>
          <p:cNvSpPr>
            <a:spLocks noChangeShapeType="1"/>
          </p:cNvSpPr>
          <p:nvPr/>
        </p:nvSpPr>
        <p:spPr bwMode="auto">
          <a:xfrm>
            <a:off x="4951413" y="4040188"/>
            <a:ext cx="1587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75" name="Line 1837"/>
          <p:cNvSpPr>
            <a:spLocks noChangeShapeType="1"/>
          </p:cNvSpPr>
          <p:nvPr/>
        </p:nvSpPr>
        <p:spPr bwMode="auto">
          <a:xfrm flipV="1">
            <a:off x="4641850" y="3830638"/>
            <a:ext cx="1588" cy="6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76" name="Line 1838"/>
          <p:cNvSpPr>
            <a:spLocks noChangeShapeType="1"/>
          </p:cNvSpPr>
          <p:nvPr/>
        </p:nvSpPr>
        <p:spPr bwMode="auto">
          <a:xfrm flipH="1" flipV="1">
            <a:off x="4627563" y="3835400"/>
            <a:ext cx="6350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77" name="Freeform 1839"/>
          <p:cNvSpPr>
            <a:spLocks/>
          </p:cNvSpPr>
          <p:nvPr/>
        </p:nvSpPr>
        <p:spPr bwMode="auto">
          <a:xfrm>
            <a:off x="4105275" y="3824288"/>
            <a:ext cx="103188" cy="4762"/>
          </a:xfrm>
          <a:custGeom>
            <a:avLst/>
            <a:gdLst>
              <a:gd name="T0" fmla="*/ 2147483646 w 194"/>
              <a:gd name="T1" fmla="*/ 2147483646 h 10"/>
              <a:gd name="T2" fmla="*/ 2147483646 w 194"/>
              <a:gd name="T3" fmla="*/ 0 h 10"/>
              <a:gd name="T4" fmla="*/ 0 w 194"/>
              <a:gd name="T5" fmla="*/ 0 h 10"/>
              <a:gd name="T6" fmla="*/ 2147483646 w 194"/>
              <a:gd name="T7" fmla="*/ 2147483646 h 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4" h="10">
                <a:moveTo>
                  <a:pt x="194" y="10"/>
                </a:moveTo>
                <a:lnTo>
                  <a:pt x="10" y="0"/>
                </a:lnTo>
                <a:lnTo>
                  <a:pt x="0" y="0"/>
                </a:lnTo>
                <a:lnTo>
                  <a:pt x="191" y="1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78" name="Line 1840"/>
          <p:cNvSpPr>
            <a:spLocks noChangeShapeType="1"/>
          </p:cNvSpPr>
          <p:nvPr/>
        </p:nvSpPr>
        <p:spPr bwMode="auto">
          <a:xfrm flipV="1">
            <a:off x="4060825" y="3787775"/>
            <a:ext cx="1588" cy="31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79" name="Line 1841"/>
          <p:cNvSpPr>
            <a:spLocks noChangeShapeType="1"/>
          </p:cNvSpPr>
          <p:nvPr/>
        </p:nvSpPr>
        <p:spPr bwMode="auto">
          <a:xfrm flipH="1">
            <a:off x="3836988" y="4090988"/>
            <a:ext cx="101600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80" name="Line 1842"/>
          <p:cNvSpPr>
            <a:spLocks noChangeShapeType="1"/>
          </p:cNvSpPr>
          <p:nvPr/>
        </p:nvSpPr>
        <p:spPr bwMode="auto">
          <a:xfrm flipH="1">
            <a:off x="3706813" y="4092575"/>
            <a:ext cx="87312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81" name="Line 1843"/>
          <p:cNvSpPr>
            <a:spLocks noChangeShapeType="1"/>
          </p:cNvSpPr>
          <p:nvPr/>
        </p:nvSpPr>
        <p:spPr bwMode="auto">
          <a:xfrm flipH="1">
            <a:off x="3576638" y="4094163"/>
            <a:ext cx="87312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82" name="Line 1844"/>
          <p:cNvSpPr>
            <a:spLocks noChangeShapeType="1"/>
          </p:cNvSpPr>
          <p:nvPr/>
        </p:nvSpPr>
        <p:spPr bwMode="auto">
          <a:xfrm flipH="1">
            <a:off x="3448050" y="4094163"/>
            <a:ext cx="85725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83" name="Line 1845"/>
          <p:cNvSpPr>
            <a:spLocks noChangeShapeType="1"/>
          </p:cNvSpPr>
          <p:nvPr/>
        </p:nvSpPr>
        <p:spPr bwMode="auto">
          <a:xfrm flipH="1">
            <a:off x="3317875" y="4095750"/>
            <a:ext cx="85725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84" name="Line 1846"/>
          <p:cNvSpPr>
            <a:spLocks noChangeShapeType="1"/>
          </p:cNvSpPr>
          <p:nvPr/>
        </p:nvSpPr>
        <p:spPr bwMode="auto">
          <a:xfrm flipH="1">
            <a:off x="3173413" y="4095750"/>
            <a:ext cx="100012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85" name="Freeform 1847"/>
          <p:cNvSpPr>
            <a:spLocks/>
          </p:cNvSpPr>
          <p:nvPr/>
        </p:nvSpPr>
        <p:spPr bwMode="auto">
          <a:xfrm>
            <a:off x="2962275" y="2959100"/>
            <a:ext cx="30163" cy="17463"/>
          </a:xfrm>
          <a:custGeom>
            <a:avLst/>
            <a:gdLst>
              <a:gd name="T0" fmla="*/ 2147483646 w 55"/>
              <a:gd name="T1" fmla="*/ 2147483646 h 32"/>
              <a:gd name="T2" fmla="*/ 0 w 55"/>
              <a:gd name="T3" fmla="*/ 2147483646 h 32"/>
              <a:gd name="T4" fmla="*/ 0 w 55"/>
              <a:gd name="T5" fmla="*/ 2147483646 h 32"/>
              <a:gd name="T6" fmla="*/ 2147483646 w 55"/>
              <a:gd name="T7" fmla="*/ 0 h 3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5" h="32">
                <a:moveTo>
                  <a:pt x="55" y="32"/>
                </a:moveTo>
                <a:lnTo>
                  <a:pt x="0" y="31"/>
                </a:lnTo>
                <a:lnTo>
                  <a:pt x="0" y="20"/>
                </a:lnTo>
                <a:lnTo>
                  <a:pt x="55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86" name="Freeform 1848"/>
          <p:cNvSpPr>
            <a:spLocks/>
          </p:cNvSpPr>
          <p:nvPr/>
        </p:nvSpPr>
        <p:spPr bwMode="auto">
          <a:xfrm>
            <a:off x="2843213" y="2976563"/>
            <a:ext cx="149225" cy="23812"/>
          </a:xfrm>
          <a:custGeom>
            <a:avLst/>
            <a:gdLst>
              <a:gd name="T0" fmla="*/ 2147483646 w 281"/>
              <a:gd name="T1" fmla="*/ 0 h 46"/>
              <a:gd name="T2" fmla="*/ 2147483646 w 281"/>
              <a:gd name="T3" fmla="*/ 2147483646 h 46"/>
              <a:gd name="T4" fmla="*/ 0 w 281"/>
              <a:gd name="T5" fmla="*/ 2147483646 h 46"/>
              <a:gd name="T6" fmla="*/ 0 w 281"/>
              <a:gd name="T7" fmla="*/ 2147483646 h 46"/>
              <a:gd name="T8" fmla="*/ 2147483646 w 281"/>
              <a:gd name="T9" fmla="*/ 2147483646 h 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1" h="46">
                <a:moveTo>
                  <a:pt x="281" y="0"/>
                </a:moveTo>
                <a:lnTo>
                  <a:pt x="225" y="31"/>
                </a:lnTo>
                <a:lnTo>
                  <a:pt x="0" y="25"/>
                </a:lnTo>
                <a:lnTo>
                  <a:pt x="0" y="38"/>
                </a:lnTo>
                <a:lnTo>
                  <a:pt x="225" y="4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87" name="Freeform 1849"/>
          <p:cNvSpPr>
            <a:spLocks/>
          </p:cNvSpPr>
          <p:nvPr/>
        </p:nvSpPr>
        <p:spPr bwMode="auto">
          <a:xfrm>
            <a:off x="2843213" y="2879725"/>
            <a:ext cx="149225" cy="90488"/>
          </a:xfrm>
          <a:custGeom>
            <a:avLst/>
            <a:gdLst>
              <a:gd name="T0" fmla="*/ 2147483646 w 280"/>
              <a:gd name="T1" fmla="*/ 2147483646 h 169"/>
              <a:gd name="T2" fmla="*/ 2147483646 w 280"/>
              <a:gd name="T3" fmla="*/ 2147483646 h 169"/>
              <a:gd name="T4" fmla="*/ 2147483646 w 280"/>
              <a:gd name="T5" fmla="*/ 2147483646 h 169"/>
              <a:gd name="T6" fmla="*/ 0 w 280"/>
              <a:gd name="T7" fmla="*/ 2147483646 h 169"/>
              <a:gd name="T8" fmla="*/ 0 w 280"/>
              <a:gd name="T9" fmla="*/ 2147483646 h 169"/>
              <a:gd name="T10" fmla="*/ 2147483646 w 280"/>
              <a:gd name="T11" fmla="*/ 2147483646 h 169"/>
              <a:gd name="T12" fmla="*/ 2147483646 w 280"/>
              <a:gd name="T13" fmla="*/ 0 h 169"/>
              <a:gd name="T14" fmla="*/ 2147483646 w 280"/>
              <a:gd name="T15" fmla="*/ 2147483646 h 169"/>
              <a:gd name="T16" fmla="*/ 2147483646 w 280"/>
              <a:gd name="T17" fmla="*/ 2147483646 h 169"/>
              <a:gd name="T18" fmla="*/ 2147483646 w 280"/>
              <a:gd name="T19" fmla="*/ 2147483646 h 16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80" h="169">
                <a:moveTo>
                  <a:pt x="224" y="169"/>
                </a:moveTo>
                <a:lnTo>
                  <a:pt x="6" y="167"/>
                </a:lnTo>
                <a:lnTo>
                  <a:pt x="3" y="165"/>
                </a:lnTo>
                <a:lnTo>
                  <a:pt x="0" y="161"/>
                </a:lnTo>
                <a:lnTo>
                  <a:pt x="0" y="5"/>
                </a:lnTo>
                <a:lnTo>
                  <a:pt x="3" y="3"/>
                </a:lnTo>
                <a:lnTo>
                  <a:pt x="6" y="0"/>
                </a:lnTo>
                <a:lnTo>
                  <a:pt x="224" y="2"/>
                </a:lnTo>
                <a:lnTo>
                  <a:pt x="227" y="3"/>
                </a:lnTo>
                <a:lnTo>
                  <a:pt x="280" y="2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88" name="Freeform 1850"/>
          <p:cNvSpPr>
            <a:spLocks/>
          </p:cNvSpPr>
          <p:nvPr/>
        </p:nvSpPr>
        <p:spPr bwMode="auto">
          <a:xfrm>
            <a:off x="2962275" y="2884488"/>
            <a:ext cx="3175" cy="82550"/>
          </a:xfrm>
          <a:custGeom>
            <a:avLst/>
            <a:gdLst>
              <a:gd name="T0" fmla="*/ 0 w 6"/>
              <a:gd name="T1" fmla="*/ 2147483646 h 157"/>
              <a:gd name="T2" fmla="*/ 0 w 6"/>
              <a:gd name="T3" fmla="*/ 2147483646 h 157"/>
              <a:gd name="T4" fmla="*/ 2147483646 w 6"/>
              <a:gd name="T5" fmla="*/ 2147483646 h 157"/>
              <a:gd name="T6" fmla="*/ 2147483646 w 6"/>
              <a:gd name="T7" fmla="*/ 0 h 15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" h="157">
                <a:moveTo>
                  <a:pt x="0" y="6"/>
                </a:moveTo>
                <a:lnTo>
                  <a:pt x="0" y="151"/>
                </a:lnTo>
                <a:lnTo>
                  <a:pt x="6" y="157"/>
                </a:lnTo>
                <a:lnTo>
                  <a:pt x="6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89" name="Freeform 1851"/>
          <p:cNvSpPr>
            <a:spLocks/>
          </p:cNvSpPr>
          <p:nvPr/>
        </p:nvSpPr>
        <p:spPr bwMode="auto">
          <a:xfrm>
            <a:off x="2847975" y="2895600"/>
            <a:ext cx="111125" cy="71438"/>
          </a:xfrm>
          <a:custGeom>
            <a:avLst/>
            <a:gdLst>
              <a:gd name="T0" fmla="*/ 2147483646 w 211"/>
              <a:gd name="T1" fmla="*/ 0 h 136"/>
              <a:gd name="T2" fmla="*/ 2147483646 w 211"/>
              <a:gd name="T3" fmla="*/ 2147483646 h 136"/>
              <a:gd name="T4" fmla="*/ 2147483646 w 211"/>
              <a:gd name="T5" fmla="*/ 2147483646 h 136"/>
              <a:gd name="T6" fmla="*/ 2147483646 w 211"/>
              <a:gd name="T7" fmla="*/ 2147483646 h 136"/>
              <a:gd name="T8" fmla="*/ 2147483646 w 211"/>
              <a:gd name="T9" fmla="*/ 2147483646 h 136"/>
              <a:gd name="T10" fmla="*/ 0 w 211"/>
              <a:gd name="T11" fmla="*/ 2147483646 h 136"/>
              <a:gd name="T12" fmla="*/ 2147483646 w 211"/>
              <a:gd name="T13" fmla="*/ 2147483646 h 136"/>
              <a:gd name="T14" fmla="*/ 2147483646 w 211"/>
              <a:gd name="T15" fmla="*/ 2147483646 h 1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1" h="136">
                <a:moveTo>
                  <a:pt x="200" y="0"/>
                </a:moveTo>
                <a:lnTo>
                  <a:pt x="200" y="116"/>
                </a:lnTo>
                <a:lnTo>
                  <a:pt x="194" y="121"/>
                </a:lnTo>
                <a:lnTo>
                  <a:pt x="22" y="119"/>
                </a:lnTo>
                <a:lnTo>
                  <a:pt x="18" y="117"/>
                </a:lnTo>
                <a:lnTo>
                  <a:pt x="0" y="132"/>
                </a:lnTo>
                <a:lnTo>
                  <a:pt x="6" y="133"/>
                </a:lnTo>
                <a:lnTo>
                  <a:pt x="211" y="13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90" name="Freeform 1852"/>
          <p:cNvSpPr>
            <a:spLocks/>
          </p:cNvSpPr>
          <p:nvPr/>
        </p:nvSpPr>
        <p:spPr bwMode="auto">
          <a:xfrm>
            <a:off x="2865438" y="2973388"/>
            <a:ext cx="80962" cy="3175"/>
          </a:xfrm>
          <a:custGeom>
            <a:avLst/>
            <a:gdLst>
              <a:gd name="T0" fmla="*/ 2147483646 w 155"/>
              <a:gd name="T1" fmla="*/ 2147483646 h 6"/>
              <a:gd name="T2" fmla="*/ 0 w 155"/>
              <a:gd name="T3" fmla="*/ 0 h 6"/>
              <a:gd name="T4" fmla="*/ 2147483646 w 155"/>
              <a:gd name="T5" fmla="*/ 2147483646 h 6"/>
              <a:gd name="T6" fmla="*/ 2147483646 w 155"/>
              <a:gd name="T7" fmla="*/ 2147483646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5" h="6">
                <a:moveTo>
                  <a:pt x="155" y="4"/>
                </a:moveTo>
                <a:lnTo>
                  <a:pt x="0" y="0"/>
                </a:lnTo>
                <a:lnTo>
                  <a:pt x="2" y="5"/>
                </a:lnTo>
                <a:lnTo>
                  <a:pt x="151" y="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91" name="Freeform 1853"/>
          <p:cNvSpPr>
            <a:spLocks/>
          </p:cNvSpPr>
          <p:nvPr/>
        </p:nvSpPr>
        <p:spPr bwMode="auto">
          <a:xfrm>
            <a:off x="2876550" y="2979738"/>
            <a:ext cx="34925" cy="7937"/>
          </a:xfrm>
          <a:custGeom>
            <a:avLst/>
            <a:gdLst>
              <a:gd name="T0" fmla="*/ 2147483646 w 68"/>
              <a:gd name="T1" fmla="*/ 2147483646 h 16"/>
              <a:gd name="T2" fmla="*/ 2147483646 w 68"/>
              <a:gd name="T3" fmla="*/ 2147483646 h 16"/>
              <a:gd name="T4" fmla="*/ 2147483646 w 68"/>
              <a:gd name="T5" fmla="*/ 2147483646 h 16"/>
              <a:gd name="T6" fmla="*/ 2147483646 w 68"/>
              <a:gd name="T7" fmla="*/ 2147483646 h 16"/>
              <a:gd name="T8" fmla="*/ 2147483646 w 68"/>
              <a:gd name="T9" fmla="*/ 2147483646 h 16"/>
              <a:gd name="T10" fmla="*/ 2147483646 w 68"/>
              <a:gd name="T11" fmla="*/ 2147483646 h 16"/>
              <a:gd name="T12" fmla="*/ 2147483646 w 68"/>
              <a:gd name="T13" fmla="*/ 2147483646 h 16"/>
              <a:gd name="T14" fmla="*/ 2147483646 w 68"/>
              <a:gd name="T15" fmla="*/ 2147483646 h 16"/>
              <a:gd name="T16" fmla="*/ 2147483646 w 68"/>
              <a:gd name="T17" fmla="*/ 2147483646 h 16"/>
              <a:gd name="T18" fmla="*/ 2147483646 w 68"/>
              <a:gd name="T19" fmla="*/ 2147483646 h 16"/>
              <a:gd name="T20" fmla="*/ 2147483646 w 68"/>
              <a:gd name="T21" fmla="*/ 2147483646 h 16"/>
              <a:gd name="T22" fmla="*/ 2147483646 w 68"/>
              <a:gd name="T23" fmla="*/ 2147483646 h 16"/>
              <a:gd name="T24" fmla="*/ 2147483646 w 68"/>
              <a:gd name="T25" fmla="*/ 2147483646 h 16"/>
              <a:gd name="T26" fmla="*/ 2147483646 w 68"/>
              <a:gd name="T27" fmla="*/ 2147483646 h 16"/>
              <a:gd name="T28" fmla="*/ 2147483646 w 68"/>
              <a:gd name="T29" fmla="*/ 2147483646 h 16"/>
              <a:gd name="T30" fmla="*/ 2147483646 w 68"/>
              <a:gd name="T31" fmla="*/ 2147483646 h 16"/>
              <a:gd name="T32" fmla="*/ 2147483646 w 68"/>
              <a:gd name="T33" fmla="*/ 2147483646 h 16"/>
              <a:gd name="T34" fmla="*/ 2147483646 w 68"/>
              <a:gd name="T35" fmla="*/ 2147483646 h 16"/>
              <a:gd name="T36" fmla="*/ 2147483646 w 68"/>
              <a:gd name="T37" fmla="*/ 2147483646 h 16"/>
              <a:gd name="T38" fmla="*/ 2147483646 w 68"/>
              <a:gd name="T39" fmla="*/ 2147483646 h 16"/>
              <a:gd name="T40" fmla="*/ 2147483646 w 68"/>
              <a:gd name="T41" fmla="*/ 2147483646 h 16"/>
              <a:gd name="T42" fmla="*/ 2147483646 w 68"/>
              <a:gd name="T43" fmla="*/ 2147483646 h 16"/>
              <a:gd name="T44" fmla="*/ 2147483646 w 68"/>
              <a:gd name="T45" fmla="*/ 2147483646 h 16"/>
              <a:gd name="T46" fmla="*/ 2147483646 w 68"/>
              <a:gd name="T47" fmla="*/ 2147483646 h 16"/>
              <a:gd name="T48" fmla="*/ 0 w 68"/>
              <a:gd name="T49" fmla="*/ 2147483646 h 16"/>
              <a:gd name="T50" fmla="*/ 0 w 68"/>
              <a:gd name="T51" fmla="*/ 2147483646 h 16"/>
              <a:gd name="T52" fmla="*/ 2147483646 w 68"/>
              <a:gd name="T53" fmla="*/ 2147483646 h 16"/>
              <a:gd name="T54" fmla="*/ 2147483646 w 68"/>
              <a:gd name="T55" fmla="*/ 2147483646 h 16"/>
              <a:gd name="T56" fmla="*/ 2147483646 w 68"/>
              <a:gd name="T57" fmla="*/ 2147483646 h 16"/>
              <a:gd name="T58" fmla="*/ 2147483646 w 68"/>
              <a:gd name="T59" fmla="*/ 2147483646 h 16"/>
              <a:gd name="T60" fmla="*/ 2147483646 w 68"/>
              <a:gd name="T61" fmla="*/ 2147483646 h 16"/>
              <a:gd name="T62" fmla="*/ 2147483646 w 68"/>
              <a:gd name="T63" fmla="*/ 2147483646 h 16"/>
              <a:gd name="T64" fmla="*/ 2147483646 w 68"/>
              <a:gd name="T65" fmla="*/ 2147483646 h 16"/>
              <a:gd name="T66" fmla="*/ 2147483646 w 68"/>
              <a:gd name="T67" fmla="*/ 2147483646 h 16"/>
              <a:gd name="T68" fmla="*/ 2147483646 w 68"/>
              <a:gd name="T69" fmla="*/ 2147483646 h 16"/>
              <a:gd name="T70" fmla="*/ 2147483646 w 68"/>
              <a:gd name="T71" fmla="*/ 2147483646 h 16"/>
              <a:gd name="T72" fmla="*/ 2147483646 w 68"/>
              <a:gd name="T73" fmla="*/ 2147483646 h 16"/>
              <a:gd name="T74" fmla="*/ 2147483646 w 68"/>
              <a:gd name="T75" fmla="*/ 2147483646 h 16"/>
              <a:gd name="T76" fmla="*/ 2147483646 w 68"/>
              <a:gd name="T77" fmla="*/ 2147483646 h 16"/>
              <a:gd name="T78" fmla="*/ 2147483646 w 68"/>
              <a:gd name="T79" fmla="*/ 2147483646 h 16"/>
              <a:gd name="T80" fmla="*/ 2147483646 w 68"/>
              <a:gd name="T81" fmla="*/ 2147483646 h 16"/>
              <a:gd name="T82" fmla="*/ 2147483646 w 68"/>
              <a:gd name="T83" fmla="*/ 2147483646 h 16"/>
              <a:gd name="T84" fmla="*/ 2147483646 w 68"/>
              <a:gd name="T85" fmla="*/ 2147483646 h 16"/>
              <a:gd name="T86" fmla="*/ 2147483646 w 68"/>
              <a:gd name="T87" fmla="*/ 2147483646 h 16"/>
              <a:gd name="T88" fmla="*/ 2147483646 w 68"/>
              <a:gd name="T89" fmla="*/ 2147483646 h 16"/>
              <a:gd name="T90" fmla="*/ 2147483646 w 68"/>
              <a:gd name="T91" fmla="*/ 2147483646 h 16"/>
              <a:gd name="T92" fmla="*/ 2147483646 w 68"/>
              <a:gd name="T93" fmla="*/ 2147483646 h 16"/>
              <a:gd name="T94" fmla="*/ 2147483646 w 68"/>
              <a:gd name="T95" fmla="*/ 2147483646 h 1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68" h="16">
                <a:moveTo>
                  <a:pt x="67" y="10"/>
                </a:moveTo>
                <a:lnTo>
                  <a:pt x="64" y="10"/>
                </a:lnTo>
                <a:lnTo>
                  <a:pt x="64" y="16"/>
                </a:lnTo>
                <a:lnTo>
                  <a:pt x="67" y="16"/>
                </a:lnTo>
                <a:lnTo>
                  <a:pt x="68" y="16"/>
                </a:lnTo>
                <a:lnTo>
                  <a:pt x="64" y="16"/>
                </a:lnTo>
                <a:lnTo>
                  <a:pt x="63" y="16"/>
                </a:lnTo>
                <a:lnTo>
                  <a:pt x="62" y="16"/>
                </a:lnTo>
                <a:lnTo>
                  <a:pt x="61" y="16"/>
                </a:lnTo>
                <a:lnTo>
                  <a:pt x="58" y="16"/>
                </a:lnTo>
                <a:lnTo>
                  <a:pt x="56" y="16"/>
                </a:lnTo>
                <a:lnTo>
                  <a:pt x="55" y="16"/>
                </a:lnTo>
                <a:lnTo>
                  <a:pt x="53" y="16"/>
                </a:lnTo>
                <a:lnTo>
                  <a:pt x="52" y="16"/>
                </a:lnTo>
                <a:lnTo>
                  <a:pt x="50" y="16"/>
                </a:lnTo>
                <a:lnTo>
                  <a:pt x="49" y="16"/>
                </a:lnTo>
                <a:lnTo>
                  <a:pt x="47" y="16"/>
                </a:lnTo>
                <a:lnTo>
                  <a:pt x="46" y="16"/>
                </a:lnTo>
                <a:lnTo>
                  <a:pt x="43" y="16"/>
                </a:lnTo>
                <a:lnTo>
                  <a:pt x="41" y="16"/>
                </a:lnTo>
                <a:lnTo>
                  <a:pt x="40" y="16"/>
                </a:lnTo>
                <a:lnTo>
                  <a:pt x="39" y="16"/>
                </a:lnTo>
                <a:lnTo>
                  <a:pt x="38" y="16"/>
                </a:lnTo>
                <a:lnTo>
                  <a:pt x="35" y="16"/>
                </a:lnTo>
                <a:lnTo>
                  <a:pt x="34" y="15"/>
                </a:lnTo>
                <a:lnTo>
                  <a:pt x="33" y="15"/>
                </a:lnTo>
                <a:lnTo>
                  <a:pt x="32" y="15"/>
                </a:lnTo>
                <a:lnTo>
                  <a:pt x="29" y="15"/>
                </a:lnTo>
                <a:lnTo>
                  <a:pt x="27" y="15"/>
                </a:lnTo>
                <a:lnTo>
                  <a:pt x="26" y="15"/>
                </a:lnTo>
                <a:lnTo>
                  <a:pt x="25" y="14"/>
                </a:lnTo>
                <a:lnTo>
                  <a:pt x="23" y="14"/>
                </a:lnTo>
                <a:lnTo>
                  <a:pt x="21" y="14"/>
                </a:lnTo>
                <a:lnTo>
                  <a:pt x="20" y="14"/>
                </a:lnTo>
                <a:lnTo>
                  <a:pt x="19" y="14"/>
                </a:lnTo>
                <a:lnTo>
                  <a:pt x="19" y="13"/>
                </a:lnTo>
                <a:lnTo>
                  <a:pt x="16" y="13"/>
                </a:lnTo>
                <a:lnTo>
                  <a:pt x="15" y="13"/>
                </a:lnTo>
                <a:lnTo>
                  <a:pt x="13" y="13"/>
                </a:lnTo>
                <a:lnTo>
                  <a:pt x="11" y="12"/>
                </a:lnTo>
                <a:lnTo>
                  <a:pt x="10" y="12"/>
                </a:lnTo>
                <a:lnTo>
                  <a:pt x="9" y="10"/>
                </a:lnTo>
                <a:lnTo>
                  <a:pt x="7" y="10"/>
                </a:lnTo>
                <a:lnTo>
                  <a:pt x="5" y="8"/>
                </a:lnTo>
                <a:lnTo>
                  <a:pt x="3" y="7"/>
                </a:lnTo>
                <a:lnTo>
                  <a:pt x="2" y="7"/>
                </a:lnTo>
                <a:lnTo>
                  <a:pt x="2" y="6"/>
                </a:lnTo>
                <a:lnTo>
                  <a:pt x="2" y="5"/>
                </a:lnTo>
                <a:lnTo>
                  <a:pt x="0" y="5"/>
                </a:lnTo>
                <a:lnTo>
                  <a:pt x="0" y="3"/>
                </a:lnTo>
                <a:lnTo>
                  <a:pt x="0" y="2"/>
                </a:lnTo>
                <a:lnTo>
                  <a:pt x="0" y="1"/>
                </a:lnTo>
                <a:lnTo>
                  <a:pt x="0" y="0"/>
                </a:lnTo>
                <a:lnTo>
                  <a:pt x="2" y="1"/>
                </a:lnTo>
                <a:lnTo>
                  <a:pt x="3" y="2"/>
                </a:lnTo>
                <a:lnTo>
                  <a:pt x="5" y="3"/>
                </a:lnTo>
                <a:lnTo>
                  <a:pt x="7" y="3"/>
                </a:lnTo>
                <a:lnTo>
                  <a:pt x="7" y="5"/>
                </a:lnTo>
                <a:lnTo>
                  <a:pt x="9" y="5"/>
                </a:lnTo>
                <a:lnTo>
                  <a:pt x="10" y="5"/>
                </a:lnTo>
                <a:lnTo>
                  <a:pt x="10" y="6"/>
                </a:lnTo>
                <a:lnTo>
                  <a:pt x="11" y="6"/>
                </a:lnTo>
                <a:lnTo>
                  <a:pt x="13" y="6"/>
                </a:lnTo>
                <a:lnTo>
                  <a:pt x="15" y="6"/>
                </a:lnTo>
                <a:lnTo>
                  <a:pt x="15" y="7"/>
                </a:lnTo>
                <a:lnTo>
                  <a:pt x="16" y="7"/>
                </a:lnTo>
                <a:lnTo>
                  <a:pt x="19" y="7"/>
                </a:lnTo>
                <a:lnTo>
                  <a:pt x="20" y="7"/>
                </a:lnTo>
                <a:lnTo>
                  <a:pt x="21" y="8"/>
                </a:lnTo>
                <a:lnTo>
                  <a:pt x="23" y="8"/>
                </a:lnTo>
                <a:lnTo>
                  <a:pt x="25" y="8"/>
                </a:lnTo>
                <a:lnTo>
                  <a:pt x="26" y="8"/>
                </a:lnTo>
                <a:lnTo>
                  <a:pt x="27" y="8"/>
                </a:lnTo>
                <a:lnTo>
                  <a:pt x="29" y="10"/>
                </a:lnTo>
                <a:lnTo>
                  <a:pt x="32" y="10"/>
                </a:lnTo>
                <a:lnTo>
                  <a:pt x="33" y="10"/>
                </a:lnTo>
                <a:lnTo>
                  <a:pt x="34" y="10"/>
                </a:lnTo>
                <a:lnTo>
                  <a:pt x="35" y="10"/>
                </a:lnTo>
                <a:lnTo>
                  <a:pt x="38" y="10"/>
                </a:lnTo>
                <a:lnTo>
                  <a:pt x="39" y="10"/>
                </a:lnTo>
                <a:lnTo>
                  <a:pt x="40" y="10"/>
                </a:lnTo>
                <a:lnTo>
                  <a:pt x="41" y="10"/>
                </a:lnTo>
                <a:lnTo>
                  <a:pt x="43" y="10"/>
                </a:lnTo>
                <a:lnTo>
                  <a:pt x="46" y="10"/>
                </a:lnTo>
                <a:lnTo>
                  <a:pt x="47" y="10"/>
                </a:lnTo>
                <a:lnTo>
                  <a:pt x="49" y="10"/>
                </a:lnTo>
                <a:lnTo>
                  <a:pt x="50" y="10"/>
                </a:lnTo>
                <a:lnTo>
                  <a:pt x="52" y="10"/>
                </a:lnTo>
                <a:lnTo>
                  <a:pt x="53" y="10"/>
                </a:lnTo>
                <a:lnTo>
                  <a:pt x="55" y="10"/>
                </a:lnTo>
                <a:lnTo>
                  <a:pt x="56" y="10"/>
                </a:lnTo>
                <a:lnTo>
                  <a:pt x="58" y="10"/>
                </a:lnTo>
                <a:lnTo>
                  <a:pt x="61" y="10"/>
                </a:lnTo>
                <a:lnTo>
                  <a:pt x="62" y="10"/>
                </a:lnTo>
                <a:lnTo>
                  <a:pt x="63" y="10"/>
                </a:lnTo>
                <a:lnTo>
                  <a:pt x="64" y="1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92" name="Freeform 1854"/>
          <p:cNvSpPr>
            <a:spLocks/>
          </p:cNvSpPr>
          <p:nvPr/>
        </p:nvSpPr>
        <p:spPr bwMode="auto">
          <a:xfrm>
            <a:off x="2925763" y="2955925"/>
            <a:ext cx="39687" cy="31750"/>
          </a:xfrm>
          <a:custGeom>
            <a:avLst/>
            <a:gdLst>
              <a:gd name="T0" fmla="*/ 2147483646 w 76"/>
              <a:gd name="T1" fmla="*/ 2147483646 h 58"/>
              <a:gd name="T2" fmla="*/ 2147483646 w 76"/>
              <a:gd name="T3" fmla="*/ 2147483646 h 58"/>
              <a:gd name="T4" fmla="*/ 2147483646 w 76"/>
              <a:gd name="T5" fmla="*/ 2147483646 h 58"/>
              <a:gd name="T6" fmla="*/ 2147483646 w 76"/>
              <a:gd name="T7" fmla="*/ 2147483646 h 58"/>
              <a:gd name="T8" fmla="*/ 2147483646 w 76"/>
              <a:gd name="T9" fmla="*/ 2147483646 h 58"/>
              <a:gd name="T10" fmla="*/ 2147483646 w 76"/>
              <a:gd name="T11" fmla="*/ 2147483646 h 58"/>
              <a:gd name="T12" fmla="*/ 2147483646 w 76"/>
              <a:gd name="T13" fmla="*/ 2147483646 h 58"/>
              <a:gd name="T14" fmla="*/ 2147483646 w 76"/>
              <a:gd name="T15" fmla="*/ 2147483646 h 58"/>
              <a:gd name="T16" fmla="*/ 2147483646 w 76"/>
              <a:gd name="T17" fmla="*/ 2147483646 h 58"/>
              <a:gd name="T18" fmla="*/ 2147483646 w 76"/>
              <a:gd name="T19" fmla="*/ 2147483646 h 58"/>
              <a:gd name="T20" fmla="*/ 2147483646 w 76"/>
              <a:gd name="T21" fmla="*/ 2147483646 h 58"/>
              <a:gd name="T22" fmla="*/ 2147483646 w 76"/>
              <a:gd name="T23" fmla="*/ 2147483646 h 58"/>
              <a:gd name="T24" fmla="*/ 2147483646 w 76"/>
              <a:gd name="T25" fmla="*/ 2147483646 h 58"/>
              <a:gd name="T26" fmla="*/ 2147483646 w 76"/>
              <a:gd name="T27" fmla="*/ 2147483646 h 58"/>
              <a:gd name="T28" fmla="*/ 2147483646 w 76"/>
              <a:gd name="T29" fmla="*/ 2147483646 h 58"/>
              <a:gd name="T30" fmla="*/ 2147483646 w 76"/>
              <a:gd name="T31" fmla="*/ 2147483646 h 58"/>
              <a:gd name="T32" fmla="*/ 2147483646 w 76"/>
              <a:gd name="T33" fmla="*/ 2147483646 h 58"/>
              <a:gd name="T34" fmla="*/ 2147483646 w 76"/>
              <a:gd name="T35" fmla="*/ 2147483646 h 58"/>
              <a:gd name="T36" fmla="*/ 2147483646 w 76"/>
              <a:gd name="T37" fmla="*/ 2147483646 h 58"/>
              <a:gd name="T38" fmla="*/ 2147483646 w 76"/>
              <a:gd name="T39" fmla="*/ 2147483646 h 58"/>
              <a:gd name="T40" fmla="*/ 2147483646 w 76"/>
              <a:gd name="T41" fmla="*/ 2147483646 h 58"/>
              <a:gd name="T42" fmla="*/ 2147483646 w 76"/>
              <a:gd name="T43" fmla="*/ 2147483646 h 58"/>
              <a:gd name="T44" fmla="*/ 2147483646 w 76"/>
              <a:gd name="T45" fmla="*/ 2147483646 h 58"/>
              <a:gd name="T46" fmla="*/ 2147483646 w 76"/>
              <a:gd name="T47" fmla="*/ 2147483646 h 58"/>
              <a:gd name="T48" fmla="*/ 2147483646 w 76"/>
              <a:gd name="T49" fmla="*/ 2147483646 h 58"/>
              <a:gd name="T50" fmla="*/ 2147483646 w 76"/>
              <a:gd name="T51" fmla="*/ 2147483646 h 58"/>
              <a:gd name="T52" fmla="*/ 2147483646 w 76"/>
              <a:gd name="T53" fmla="*/ 2147483646 h 58"/>
              <a:gd name="T54" fmla="*/ 2147483646 w 76"/>
              <a:gd name="T55" fmla="*/ 2147483646 h 58"/>
              <a:gd name="T56" fmla="*/ 2147483646 w 76"/>
              <a:gd name="T57" fmla="*/ 2147483646 h 58"/>
              <a:gd name="T58" fmla="*/ 2147483646 w 76"/>
              <a:gd name="T59" fmla="*/ 2147483646 h 58"/>
              <a:gd name="T60" fmla="*/ 2147483646 w 76"/>
              <a:gd name="T61" fmla="*/ 0 h 58"/>
              <a:gd name="T62" fmla="*/ 2147483646 w 76"/>
              <a:gd name="T63" fmla="*/ 2147483646 h 5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6" h="58">
                <a:moveTo>
                  <a:pt x="0" y="58"/>
                </a:moveTo>
                <a:lnTo>
                  <a:pt x="1" y="58"/>
                </a:lnTo>
                <a:lnTo>
                  <a:pt x="4" y="58"/>
                </a:lnTo>
                <a:lnTo>
                  <a:pt x="6" y="58"/>
                </a:lnTo>
                <a:lnTo>
                  <a:pt x="7" y="58"/>
                </a:lnTo>
                <a:lnTo>
                  <a:pt x="8" y="58"/>
                </a:lnTo>
                <a:lnTo>
                  <a:pt x="10" y="58"/>
                </a:lnTo>
                <a:lnTo>
                  <a:pt x="12" y="58"/>
                </a:lnTo>
                <a:lnTo>
                  <a:pt x="13" y="57"/>
                </a:lnTo>
                <a:lnTo>
                  <a:pt x="14" y="57"/>
                </a:lnTo>
                <a:lnTo>
                  <a:pt x="16" y="57"/>
                </a:lnTo>
                <a:lnTo>
                  <a:pt x="19" y="57"/>
                </a:lnTo>
                <a:lnTo>
                  <a:pt x="22" y="57"/>
                </a:lnTo>
                <a:lnTo>
                  <a:pt x="24" y="56"/>
                </a:lnTo>
                <a:lnTo>
                  <a:pt x="27" y="56"/>
                </a:lnTo>
                <a:lnTo>
                  <a:pt x="29" y="56"/>
                </a:lnTo>
                <a:lnTo>
                  <a:pt x="34" y="55"/>
                </a:lnTo>
                <a:lnTo>
                  <a:pt x="36" y="55"/>
                </a:lnTo>
                <a:lnTo>
                  <a:pt x="39" y="53"/>
                </a:lnTo>
                <a:lnTo>
                  <a:pt x="42" y="53"/>
                </a:lnTo>
                <a:lnTo>
                  <a:pt x="43" y="53"/>
                </a:lnTo>
                <a:lnTo>
                  <a:pt x="47" y="51"/>
                </a:lnTo>
                <a:lnTo>
                  <a:pt x="49" y="51"/>
                </a:lnTo>
                <a:lnTo>
                  <a:pt x="51" y="51"/>
                </a:lnTo>
                <a:lnTo>
                  <a:pt x="52" y="50"/>
                </a:lnTo>
                <a:lnTo>
                  <a:pt x="53" y="50"/>
                </a:lnTo>
                <a:lnTo>
                  <a:pt x="55" y="50"/>
                </a:lnTo>
                <a:lnTo>
                  <a:pt x="57" y="50"/>
                </a:lnTo>
                <a:lnTo>
                  <a:pt x="57" y="49"/>
                </a:lnTo>
                <a:lnTo>
                  <a:pt x="58" y="49"/>
                </a:lnTo>
                <a:lnTo>
                  <a:pt x="60" y="49"/>
                </a:lnTo>
                <a:lnTo>
                  <a:pt x="61" y="48"/>
                </a:lnTo>
                <a:lnTo>
                  <a:pt x="64" y="48"/>
                </a:lnTo>
                <a:lnTo>
                  <a:pt x="65" y="46"/>
                </a:lnTo>
                <a:lnTo>
                  <a:pt x="66" y="46"/>
                </a:lnTo>
                <a:lnTo>
                  <a:pt x="66" y="45"/>
                </a:lnTo>
                <a:lnTo>
                  <a:pt x="67" y="45"/>
                </a:lnTo>
                <a:lnTo>
                  <a:pt x="67" y="44"/>
                </a:lnTo>
                <a:lnTo>
                  <a:pt x="70" y="44"/>
                </a:lnTo>
                <a:lnTo>
                  <a:pt x="70" y="43"/>
                </a:lnTo>
                <a:lnTo>
                  <a:pt x="70" y="40"/>
                </a:lnTo>
                <a:lnTo>
                  <a:pt x="71" y="40"/>
                </a:lnTo>
                <a:lnTo>
                  <a:pt x="71" y="39"/>
                </a:lnTo>
                <a:lnTo>
                  <a:pt x="71" y="38"/>
                </a:lnTo>
                <a:lnTo>
                  <a:pt x="71" y="37"/>
                </a:lnTo>
                <a:lnTo>
                  <a:pt x="71" y="36"/>
                </a:lnTo>
                <a:lnTo>
                  <a:pt x="71" y="33"/>
                </a:lnTo>
                <a:lnTo>
                  <a:pt x="71" y="32"/>
                </a:lnTo>
                <a:lnTo>
                  <a:pt x="71" y="31"/>
                </a:lnTo>
                <a:lnTo>
                  <a:pt x="71" y="30"/>
                </a:lnTo>
                <a:lnTo>
                  <a:pt x="71" y="27"/>
                </a:lnTo>
                <a:lnTo>
                  <a:pt x="70" y="27"/>
                </a:lnTo>
                <a:lnTo>
                  <a:pt x="70" y="26"/>
                </a:lnTo>
                <a:lnTo>
                  <a:pt x="67" y="25"/>
                </a:lnTo>
                <a:lnTo>
                  <a:pt x="70" y="25"/>
                </a:lnTo>
                <a:lnTo>
                  <a:pt x="75" y="24"/>
                </a:lnTo>
                <a:lnTo>
                  <a:pt x="76" y="20"/>
                </a:lnTo>
                <a:lnTo>
                  <a:pt x="67" y="19"/>
                </a:lnTo>
                <a:lnTo>
                  <a:pt x="70" y="14"/>
                </a:lnTo>
                <a:lnTo>
                  <a:pt x="67" y="19"/>
                </a:lnTo>
                <a:lnTo>
                  <a:pt x="52" y="4"/>
                </a:lnTo>
                <a:lnTo>
                  <a:pt x="53" y="0"/>
                </a:lnTo>
                <a:lnTo>
                  <a:pt x="52" y="4"/>
                </a:lnTo>
                <a:lnTo>
                  <a:pt x="47" y="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93" name="Freeform 1855"/>
          <p:cNvSpPr>
            <a:spLocks/>
          </p:cNvSpPr>
          <p:nvPr/>
        </p:nvSpPr>
        <p:spPr bwMode="auto">
          <a:xfrm>
            <a:off x="2911475" y="2967038"/>
            <a:ext cx="50800" cy="20637"/>
          </a:xfrm>
          <a:custGeom>
            <a:avLst/>
            <a:gdLst>
              <a:gd name="T0" fmla="*/ 2147483646 w 97"/>
              <a:gd name="T1" fmla="*/ 2147483646 h 40"/>
              <a:gd name="T2" fmla="*/ 2147483646 w 97"/>
              <a:gd name="T3" fmla="*/ 2147483646 h 40"/>
              <a:gd name="T4" fmla="*/ 2147483646 w 97"/>
              <a:gd name="T5" fmla="*/ 2147483646 h 40"/>
              <a:gd name="T6" fmla="*/ 2147483646 w 97"/>
              <a:gd name="T7" fmla="*/ 2147483646 h 40"/>
              <a:gd name="T8" fmla="*/ 2147483646 w 97"/>
              <a:gd name="T9" fmla="*/ 2147483646 h 40"/>
              <a:gd name="T10" fmla="*/ 2147483646 w 97"/>
              <a:gd name="T11" fmla="*/ 2147483646 h 40"/>
              <a:gd name="T12" fmla="*/ 2147483646 w 97"/>
              <a:gd name="T13" fmla="*/ 2147483646 h 40"/>
              <a:gd name="T14" fmla="*/ 2147483646 w 97"/>
              <a:gd name="T15" fmla="*/ 2147483646 h 40"/>
              <a:gd name="T16" fmla="*/ 2147483646 w 97"/>
              <a:gd name="T17" fmla="*/ 2147483646 h 40"/>
              <a:gd name="T18" fmla="*/ 2147483646 w 97"/>
              <a:gd name="T19" fmla="*/ 2147483646 h 40"/>
              <a:gd name="T20" fmla="*/ 2147483646 w 97"/>
              <a:gd name="T21" fmla="*/ 2147483646 h 40"/>
              <a:gd name="T22" fmla="*/ 2147483646 w 97"/>
              <a:gd name="T23" fmla="*/ 2147483646 h 40"/>
              <a:gd name="T24" fmla="*/ 2147483646 w 97"/>
              <a:gd name="T25" fmla="*/ 2147483646 h 40"/>
              <a:gd name="T26" fmla="*/ 2147483646 w 97"/>
              <a:gd name="T27" fmla="*/ 2147483646 h 40"/>
              <a:gd name="T28" fmla="*/ 2147483646 w 97"/>
              <a:gd name="T29" fmla="*/ 2147483646 h 40"/>
              <a:gd name="T30" fmla="*/ 2147483646 w 97"/>
              <a:gd name="T31" fmla="*/ 2147483646 h 40"/>
              <a:gd name="T32" fmla="*/ 2147483646 w 97"/>
              <a:gd name="T33" fmla="*/ 2147483646 h 40"/>
              <a:gd name="T34" fmla="*/ 2147483646 w 97"/>
              <a:gd name="T35" fmla="*/ 2147483646 h 40"/>
              <a:gd name="T36" fmla="*/ 2147483646 w 97"/>
              <a:gd name="T37" fmla="*/ 2147483646 h 40"/>
              <a:gd name="T38" fmla="*/ 2147483646 w 97"/>
              <a:gd name="T39" fmla="*/ 2147483646 h 40"/>
              <a:gd name="T40" fmla="*/ 2147483646 w 97"/>
              <a:gd name="T41" fmla="*/ 2147483646 h 40"/>
              <a:gd name="T42" fmla="*/ 2147483646 w 97"/>
              <a:gd name="T43" fmla="*/ 2147483646 h 40"/>
              <a:gd name="T44" fmla="*/ 2147483646 w 97"/>
              <a:gd name="T45" fmla="*/ 2147483646 h 40"/>
              <a:gd name="T46" fmla="*/ 2147483646 w 97"/>
              <a:gd name="T47" fmla="*/ 2147483646 h 40"/>
              <a:gd name="T48" fmla="*/ 2147483646 w 97"/>
              <a:gd name="T49" fmla="*/ 2147483646 h 40"/>
              <a:gd name="T50" fmla="*/ 2147483646 w 97"/>
              <a:gd name="T51" fmla="*/ 2147483646 h 40"/>
              <a:gd name="T52" fmla="*/ 2147483646 w 97"/>
              <a:gd name="T53" fmla="*/ 2147483646 h 40"/>
              <a:gd name="T54" fmla="*/ 2147483646 w 97"/>
              <a:gd name="T55" fmla="*/ 2147483646 h 40"/>
              <a:gd name="T56" fmla="*/ 2147483646 w 97"/>
              <a:gd name="T57" fmla="*/ 2147483646 h 40"/>
              <a:gd name="T58" fmla="*/ 2147483646 w 97"/>
              <a:gd name="T59" fmla="*/ 2147483646 h 40"/>
              <a:gd name="T60" fmla="*/ 2147483646 w 97"/>
              <a:gd name="T61" fmla="*/ 2147483646 h 40"/>
              <a:gd name="T62" fmla="*/ 2147483646 w 97"/>
              <a:gd name="T63" fmla="*/ 2147483646 h 40"/>
              <a:gd name="T64" fmla="*/ 2147483646 w 97"/>
              <a:gd name="T65" fmla="*/ 2147483646 h 40"/>
              <a:gd name="T66" fmla="*/ 2147483646 w 97"/>
              <a:gd name="T67" fmla="*/ 2147483646 h 40"/>
              <a:gd name="T68" fmla="*/ 2147483646 w 97"/>
              <a:gd name="T69" fmla="*/ 2147483646 h 40"/>
              <a:gd name="T70" fmla="*/ 2147483646 w 97"/>
              <a:gd name="T71" fmla="*/ 2147483646 h 40"/>
              <a:gd name="T72" fmla="*/ 2147483646 w 97"/>
              <a:gd name="T73" fmla="*/ 2147483646 h 40"/>
              <a:gd name="T74" fmla="*/ 2147483646 w 97"/>
              <a:gd name="T75" fmla="*/ 2147483646 h 40"/>
              <a:gd name="T76" fmla="*/ 2147483646 w 97"/>
              <a:gd name="T77" fmla="*/ 2147483646 h 40"/>
              <a:gd name="T78" fmla="*/ 2147483646 w 97"/>
              <a:gd name="T79" fmla="*/ 2147483646 h 40"/>
              <a:gd name="T80" fmla="*/ 2147483646 w 97"/>
              <a:gd name="T81" fmla="*/ 2147483646 h 4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7" h="40">
                <a:moveTo>
                  <a:pt x="67" y="7"/>
                </a:moveTo>
                <a:lnTo>
                  <a:pt x="67" y="18"/>
                </a:lnTo>
                <a:lnTo>
                  <a:pt x="87" y="6"/>
                </a:lnTo>
                <a:lnTo>
                  <a:pt x="90" y="1"/>
                </a:lnTo>
                <a:lnTo>
                  <a:pt x="93" y="0"/>
                </a:lnTo>
                <a:lnTo>
                  <a:pt x="97" y="11"/>
                </a:lnTo>
                <a:lnTo>
                  <a:pt x="97" y="12"/>
                </a:lnTo>
                <a:lnTo>
                  <a:pt x="97" y="13"/>
                </a:lnTo>
                <a:lnTo>
                  <a:pt x="96" y="14"/>
                </a:lnTo>
                <a:lnTo>
                  <a:pt x="96" y="17"/>
                </a:lnTo>
                <a:lnTo>
                  <a:pt x="93" y="18"/>
                </a:lnTo>
                <a:lnTo>
                  <a:pt x="93" y="19"/>
                </a:lnTo>
                <a:lnTo>
                  <a:pt x="92" y="19"/>
                </a:lnTo>
                <a:lnTo>
                  <a:pt x="92" y="20"/>
                </a:lnTo>
                <a:lnTo>
                  <a:pt x="91" y="20"/>
                </a:lnTo>
                <a:lnTo>
                  <a:pt x="90" y="21"/>
                </a:lnTo>
                <a:lnTo>
                  <a:pt x="87" y="24"/>
                </a:lnTo>
                <a:lnTo>
                  <a:pt x="86" y="24"/>
                </a:lnTo>
                <a:lnTo>
                  <a:pt x="84" y="24"/>
                </a:lnTo>
                <a:lnTo>
                  <a:pt x="84" y="25"/>
                </a:lnTo>
                <a:lnTo>
                  <a:pt x="83" y="25"/>
                </a:lnTo>
                <a:lnTo>
                  <a:pt x="81" y="25"/>
                </a:lnTo>
                <a:lnTo>
                  <a:pt x="79" y="25"/>
                </a:lnTo>
                <a:lnTo>
                  <a:pt x="79" y="26"/>
                </a:lnTo>
                <a:lnTo>
                  <a:pt x="78" y="26"/>
                </a:lnTo>
                <a:lnTo>
                  <a:pt x="77" y="26"/>
                </a:lnTo>
                <a:lnTo>
                  <a:pt x="73" y="27"/>
                </a:lnTo>
                <a:lnTo>
                  <a:pt x="72" y="27"/>
                </a:lnTo>
                <a:lnTo>
                  <a:pt x="69" y="27"/>
                </a:lnTo>
                <a:lnTo>
                  <a:pt x="67" y="29"/>
                </a:lnTo>
                <a:lnTo>
                  <a:pt x="65" y="29"/>
                </a:lnTo>
                <a:lnTo>
                  <a:pt x="62" y="29"/>
                </a:lnTo>
                <a:lnTo>
                  <a:pt x="60" y="30"/>
                </a:lnTo>
                <a:lnTo>
                  <a:pt x="55" y="30"/>
                </a:lnTo>
                <a:lnTo>
                  <a:pt x="53" y="30"/>
                </a:lnTo>
                <a:lnTo>
                  <a:pt x="49" y="31"/>
                </a:lnTo>
                <a:lnTo>
                  <a:pt x="46" y="31"/>
                </a:lnTo>
                <a:lnTo>
                  <a:pt x="45" y="31"/>
                </a:lnTo>
                <a:lnTo>
                  <a:pt x="40" y="32"/>
                </a:lnTo>
                <a:lnTo>
                  <a:pt x="39" y="32"/>
                </a:lnTo>
                <a:lnTo>
                  <a:pt x="38" y="32"/>
                </a:lnTo>
                <a:lnTo>
                  <a:pt x="36" y="32"/>
                </a:lnTo>
                <a:lnTo>
                  <a:pt x="34" y="32"/>
                </a:lnTo>
                <a:lnTo>
                  <a:pt x="33" y="32"/>
                </a:lnTo>
                <a:lnTo>
                  <a:pt x="32" y="34"/>
                </a:lnTo>
                <a:lnTo>
                  <a:pt x="30" y="34"/>
                </a:lnTo>
                <a:lnTo>
                  <a:pt x="27" y="34"/>
                </a:lnTo>
                <a:lnTo>
                  <a:pt x="26" y="34"/>
                </a:lnTo>
                <a:lnTo>
                  <a:pt x="25" y="34"/>
                </a:lnTo>
                <a:lnTo>
                  <a:pt x="24" y="34"/>
                </a:lnTo>
                <a:lnTo>
                  <a:pt x="22" y="34"/>
                </a:lnTo>
                <a:lnTo>
                  <a:pt x="20" y="34"/>
                </a:lnTo>
                <a:lnTo>
                  <a:pt x="19" y="34"/>
                </a:lnTo>
                <a:lnTo>
                  <a:pt x="16" y="34"/>
                </a:lnTo>
                <a:lnTo>
                  <a:pt x="15" y="34"/>
                </a:lnTo>
                <a:lnTo>
                  <a:pt x="13" y="34"/>
                </a:lnTo>
                <a:lnTo>
                  <a:pt x="12" y="34"/>
                </a:lnTo>
                <a:lnTo>
                  <a:pt x="10" y="34"/>
                </a:lnTo>
                <a:lnTo>
                  <a:pt x="9" y="34"/>
                </a:lnTo>
                <a:lnTo>
                  <a:pt x="8" y="34"/>
                </a:lnTo>
                <a:lnTo>
                  <a:pt x="6" y="34"/>
                </a:lnTo>
                <a:lnTo>
                  <a:pt x="3" y="34"/>
                </a:lnTo>
                <a:lnTo>
                  <a:pt x="2" y="34"/>
                </a:lnTo>
                <a:lnTo>
                  <a:pt x="1" y="34"/>
                </a:lnTo>
                <a:lnTo>
                  <a:pt x="0" y="34"/>
                </a:lnTo>
                <a:lnTo>
                  <a:pt x="1" y="40"/>
                </a:lnTo>
                <a:lnTo>
                  <a:pt x="2" y="40"/>
                </a:lnTo>
                <a:lnTo>
                  <a:pt x="3" y="40"/>
                </a:lnTo>
                <a:lnTo>
                  <a:pt x="6" y="40"/>
                </a:lnTo>
                <a:lnTo>
                  <a:pt x="8" y="40"/>
                </a:lnTo>
                <a:lnTo>
                  <a:pt x="9" y="40"/>
                </a:lnTo>
                <a:lnTo>
                  <a:pt x="10" y="40"/>
                </a:lnTo>
                <a:lnTo>
                  <a:pt x="12" y="40"/>
                </a:lnTo>
                <a:lnTo>
                  <a:pt x="13" y="40"/>
                </a:lnTo>
                <a:lnTo>
                  <a:pt x="15" y="40"/>
                </a:lnTo>
                <a:lnTo>
                  <a:pt x="16" y="40"/>
                </a:lnTo>
                <a:lnTo>
                  <a:pt x="19" y="40"/>
                </a:lnTo>
                <a:lnTo>
                  <a:pt x="20" y="40"/>
                </a:lnTo>
                <a:lnTo>
                  <a:pt x="22" y="40"/>
                </a:lnTo>
                <a:lnTo>
                  <a:pt x="24" y="40"/>
                </a:lnTo>
                <a:lnTo>
                  <a:pt x="25" y="40"/>
                </a:lnTo>
                <a:lnTo>
                  <a:pt x="26" y="3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94" name="Freeform 1856"/>
          <p:cNvSpPr>
            <a:spLocks/>
          </p:cNvSpPr>
          <p:nvPr/>
        </p:nvSpPr>
        <p:spPr bwMode="auto">
          <a:xfrm>
            <a:off x="2944813" y="2976563"/>
            <a:ext cx="1587" cy="1587"/>
          </a:xfrm>
          <a:custGeom>
            <a:avLst/>
            <a:gdLst>
              <a:gd name="T0" fmla="*/ 0 w 4"/>
              <a:gd name="T1" fmla="*/ 2147483646 h 2"/>
              <a:gd name="T2" fmla="*/ 2147483646 w 4"/>
              <a:gd name="T3" fmla="*/ 0 h 2"/>
              <a:gd name="T4" fmla="*/ 2147483646 w 4"/>
              <a:gd name="T5" fmla="*/ 0 h 2"/>
              <a:gd name="T6" fmla="*/ 0 w 4"/>
              <a:gd name="T7" fmla="*/ 2147483646 h 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" h="2">
                <a:moveTo>
                  <a:pt x="0" y="2"/>
                </a:moveTo>
                <a:lnTo>
                  <a:pt x="2" y="0"/>
                </a:lnTo>
                <a:lnTo>
                  <a:pt x="4" y="0"/>
                </a:lnTo>
                <a:lnTo>
                  <a:pt x="0" y="2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95" name="Freeform 1857"/>
          <p:cNvSpPr>
            <a:spLocks/>
          </p:cNvSpPr>
          <p:nvPr/>
        </p:nvSpPr>
        <p:spPr bwMode="auto">
          <a:xfrm>
            <a:off x="2962275" y="2976563"/>
            <a:ext cx="30163" cy="23812"/>
          </a:xfrm>
          <a:custGeom>
            <a:avLst/>
            <a:gdLst>
              <a:gd name="T0" fmla="*/ 0 w 56"/>
              <a:gd name="T1" fmla="*/ 2147483646 h 46"/>
              <a:gd name="T2" fmla="*/ 0 w 56"/>
              <a:gd name="T3" fmla="*/ 2147483646 h 46"/>
              <a:gd name="T4" fmla="*/ 2147483646 w 56"/>
              <a:gd name="T5" fmla="*/ 2147483646 h 46"/>
              <a:gd name="T6" fmla="*/ 2147483646 w 56"/>
              <a:gd name="T7" fmla="*/ 0 h 4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" h="46">
                <a:moveTo>
                  <a:pt x="0" y="31"/>
                </a:moveTo>
                <a:lnTo>
                  <a:pt x="0" y="46"/>
                </a:lnTo>
                <a:lnTo>
                  <a:pt x="56" y="16"/>
                </a:lnTo>
                <a:lnTo>
                  <a:pt x="56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96" name="Line 1858"/>
          <p:cNvSpPr>
            <a:spLocks noChangeShapeType="1"/>
          </p:cNvSpPr>
          <p:nvPr/>
        </p:nvSpPr>
        <p:spPr bwMode="auto">
          <a:xfrm flipV="1">
            <a:off x="2992438" y="2894013"/>
            <a:ext cx="1587" cy="650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97" name="Freeform 1859"/>
          <p:cNvSpPr>
            <a:spLocks/>
          </p:cNvSpPr>
          <p:nvPr/>
        </p:nvSpPr>
        <p:spPr bwMode="auto">
          <a:xfrm>
            <a:off x="2855913" y="2881313"/>
            <a:ext cx="109537" cy="76200"/>
          </a:xfrm>
          <a:custGeom>
            <a:avLst/>
            <a:gdLst>
              <a:gd name="T0" fmla="*/ 2147483646 w 208"/>
              <a:gd name="T1" fmla="*/ 2147483646 h 145"/>
              <a:gd name="T2" fmla="*/ 2147483646 w 208"/>
              <a:gd name="T3" fmla="*/ 2147483646 h 145"/>
              <a:gd name="T4" fmla="*/ 2147483646 w 208"/>
              <a:gd name="T5" fmla="*/ 0 h 145"/>
              <a:gd name="T6" fmla="*/ 2147483646 w 208"/>
              <a:gd name="T7" fmla="*/ 2147483646 h 145"/>
              <a:gd name="T8" fmla="*/ 2147483646 w 208"/>
              <a:gd name="T9" fmla="*/ 2147483646 h 145"/>
              <a:gd name="T10" fmla="*/ 2147483646 w 208"/>
              <a:gd name="T11" fmla="*/ 2147483646 h 145"/>
              <a:gd name="T12" fmla="*/ 2147483646 w 208"/>
              <a:gd name="T13" fmla="*/ 2147483646 h 145"/>
              <a:gd name="T14" fmla="*/ 2147483646 w 208"/>
              <a:gd name="T15" fmla="*/ 2147483646 h 145"/>
              <a:gd name="T16" fmla="*/ 0 w 208"/>
              <a:gd name="T17" fmla="*/ 2147483646 h 145"/>
              <a:gd name="T18" fmla="*/ 0 w 208"/>
              <a:gd name="T19" fmla="*/ 2147483646 h 145"/>
              <a:gd name="T20" fmla="*/ 2147483646 w 208"/>
              <a:gd name="T21" fmla="*/ 2147483646 h 145"/>
              <a:gd name="T22" fmla="*/ 2147483646 w 208"/>
              <a:gd name="T23" fmla="*/ 2147483646 h 14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08" h="145">
                <a:moveTo>
                  <a:pt x="208" y="5"/>
                </a:moveTo>
                <a:lnTo>
                  <a:pt x="207" y="2"/>
                </a:lnTo>
                <a:lnTo>
                  <a:pt x="202" y="0"/>
                </a:lnTo>
                <a:lnTo>
                  <a:pt x="199" y="7"/>
                </a:lnTo>
                <a:lnTo>
                  <a:pt x="184" y="21"/>
                </a:lnTo>
                <a:lnTo>
                  <a:pt x="179" y="19"/>
                </a:lnTo>
                <a:lnTo>
                  <a:pt x="7" y="17"/>
                </a:lnTo>
                <a:lnTo>
                  <a:pt x="3" y="19"/>
                </a:lnTo>
                <a:lnTo>
                  <a:pt x="0" y="22"/>
                </a:lnTo>
                <a:lnTo>
                  <a:pt x="0" y="140"/>
                </a:lnTo>
                <a:lnTo>
                  <a:pt x="3" y="143"/>
                </a:lnTo>
                <a:lnTo>
                  <a:pt x="7" y="14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98" name="Freeform 1860"/>
          <p:cNvSpPr>
            <a:spLocks/>
          </p:cNvSpPr>
          <p:nvPr/>
        </p:nvSpPr>
        <p:spPr bwMode="auto">
          <a:xfrm>
            <a:off x="2846388" y="2884488"/>
            <a:ext cx="11112" cy="80962"/>
          </a:xfrm>
          <a:custGeom>
            <a:avLst/>
            <a:gdLst>
              <a:gd name="T0" fmla="*/ 0 w 19"/>
              <a:gd name="T1" fmla="*/ 2147483646 h 152"/>
              <a:gd name="T2" fmla="*/ 2147483646 w 19"/>
              <a:gd name="T3" fmla="*/ 2147483646 h 152"/>
              <a:gd name="T4" fmla="*/ 0 w 19"/>
              <a:gd name="T5" fmla="*/ 2147483646 h 152"/>
              <a:gd name="T6" fmla="*/ 0 w 19"/>
              <a:gd name="T7" fmla="*/ 2147483646 h 152"/>
              <a:gd name="T8" fmla="*/ 2147483646 w 19"/>
              <a:gd name="T9" fmla="*/ 0 h 152"/>
              <a:gd name="T10" fmla="*/ 2147483646 w 19"/>
              <a:gd name="T11" fmla="*/ 2147483646 h 15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9" h="152">
                <a:moveTo>
                  <a:pt x="0" y="148"/>
                </a:moveTo>
                <a:lnTo>
                  <a:pt x="1" y="152"/>
                </a:lnTo>
                <a:lnTo>
                  <a:pt x="0" y="148"/>
                </a:lnTo>
                <a:lnTo>
                  <a:pt x="0" y="2"/>
                </a:lnTo>
                <a:lnTo>
                  <a:pt x="1" y="0"/>
                </a:lnTo>
                <a:lnTo>
                  <a:pt x="19" y="1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999" name="Freeform 1861"/>
          <p:cNvSpPr>
            <a:spLocks/>
          </p:cNvSpPr>
          <p:nvPr/>
        </p:nvSpPr>
        <p:spPr bwMode="auto">
          <a:xfrm>
            <a:off x="2847975" y="2882900"/>
            <a:ext cx="114300" cy="4763"/>
          </a:xfrm>
          <a:custGeom>
            <a:avLst/>
            <a:gdLst>
              <a:gd name="T0" fmla="*/ 2147483646 w 217"/>
              <a:gd name="T1" fmla="*/ 0 h 8"/>
              <a:gd name="T2" fmla="*/ 0 w 217"/>
              <a:gd name="T3" fmla="*/ 2147483646 h 8"/>
              <a:gd name="T4" fmla="*/ 2147483646 w 217"/>
              <a:gd name="T5" fmla="*/ 0 h 8"/>
              <a:gd name="T6" fmla="*/ 2147483646 w 217"/>
              <a:gd name="T7" fmla="*/ 2147483646 h 8"/>
              <a:gd name="T8" fmla="*/ 2147483646 w 217"/>
              <a:gd name="T9" fmla="*/ 2147483646 h 8"/>
              <a:gd name="T10" fmla="*/ 2147483646 w 217"/>
              <a:gd name="T11" fmla="*/ 2147483646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7" h="8">
                <a:moveTo>
                  <a:pt x="6" y="0"/>
                </a:moveTo>
                <a:lnTo>
                  <a:pt x="0" y="3"/>
                </a:lnTo>
                <a:lnTo>
                  <a:pt x="6" y="0"/>
                </a:lnTo>
                <a:lnTo>
                  <a:pt x="211" y="2"/>
                </a:lnTo>
                <a:lnTo>
                  <a:pt x="214" y="4"/>
                </a:lnTo>
                <a:lnTo>
                  <a:pt x="217" y="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00" name="Line 1862"/>
          <p:cNvSpPr>
            <a:spLocks noChangeShapeType="1"/>
          </p:cNvSpPr>
          <p:nvPr/>
        </p:nvSpPr>
        <p:spPr bwMode="auto">
          <a:xfrm>
            <a:off x="2952750" y="2892425"/>
            <a:ext cx="1588" cy="31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01" name="Line 1863"/>
          <p:cNvSpPr>
            <a:spLocks noChangeShapeType="1"/>
          </p:cNvSpPr>
          <p:nvPr/>
        </p:nvSpPr>
        <p:spPr bwMode="auto">
          <a:xfrm flipH="1">
            <a:off x="2843213" y="2976563"/>
            <a:ext cx="31750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02" name="Freeform 1864"/>
          <p:cNvSpPr>
            <a:spLocks/>
          </p:cNvSpPr>
          <p:nvPr/>
        </p:nvSpPr>
        <p:spPr bwMode="auto">
          <a:xfrm>
            <a:off x="2865438" y="2968625"/>
            <a:ext cx="1587" cy="7938"/>
          </a:xfrm>
          <a:custGeom>
            <a:avLst/>
            <a:gdLst>
              <a:gd name="T0" fmla="*/ 2147483646 w 2"/>
              <a:gd name="T1" fmla="*/ 2147483646 h 15"/>
              <a:gd name="T2" fmla="*/ 2147483646 w 2"/>
              <a:gd name="T3" fmla="*/ 2147483646 h 15"/>
              <a:gd name="T4" fmla="*/ 0 w 2"/>
              <a:gd name="T5" fmla="*/ 2147483646 h 15"/>
              <a:gd name="T6" fmla="*/ 0 w 2"/>
              <a:gd name="T7" fmla="*/ 0 h 1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" h="15">
                <a:moveTo>
                  <a:pt x="2" y="15"/>
                </a:moveTo>
                <a:lnTo>
                  <a:pt x="1" y="10"/>
                </a:lnTo>
                <a:lnTo>
                  <a:pt x="0" y="10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03" name="Freeform 1865"/>
          <p:cNvSpPr>
            <a:spLocks/>
          </p:cNvSpPr>
          <p:nvPr/>
        </p:nvSpPr>
        <p:spPr bwMode="auto">
          <a:xfrm>
            <a:off x="2874963" y="2976563"/>
            <a:ext cx="1587" cy="3175"/>
          </a:xfrm>
          <a:custGeom>
            <a:avLst/>
            <a:gdLst>
              <a:gd name="T0" fmla="*/ 0 w 2"/>
              <a:gd name="T1" fmla="*/ 0 h 5"/>
              <a:gd name="T2" fmla="*/ 2147483646 w 2"/>
              <a:gd name="T3" fmla="*/ 2147483646 h 5"/>
              <a:gd name="T4" fmla="*/ 2147483646 w 2"/>
              <a:gd name="T5" fmla="*/ 2147483646 h 5"/>
              <a:gd name="T6" fmla="*/ 2147483646 w 2"/>
              <a:gd name="T7" fmla="*/ 2147483646 h 5"/>
              <a:gd name="T8" fmla="*/ 2147483646 w 2"/>
              <a:gd name="T9" fmla="*/ 2147483646 h 5"/>
              <a:gd name="T10" fmla="*/ 0 w 2"/>
              <a:gd name="T11" fmla="*/ 0 h 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" h="5">
                <a:moveTo>
                  <a:pt x="0" y="0"/>
                </a:moveTo>
                <a:lnTo>
                  <a:pt x="2" y="2"/>
                </a:lnTo>
                <a:lnTo>
                  <a:pt x="2" y="5"/>
                </a:lnTo>
                <a:lnTo>
                  <a:pt x="2" y="2"/>
                </a:lnTo>
                <a:lnTo>
                  <a:pt x="2" y="1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04" name="Line 1866"/>
          <p:cNvSpPr>
            <a:spLocks noChangeShapeType="1"/>
          </p:cNvSpPr>
          <p:nvPr/>
        </p:nvSpPr>
        <p:spPr bwMode="auto">
          <a:xfrm>
            <a:off x="3016250" y="3009900"/>
            <a:ext cx="1588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05" name="Line 1867"/>
          <p:cNvSpPr>
            <a:spLocks noChangeShapeType="1"/>
          </p:cNvSpPr>
          <p:nvPr/>
        </p:nvSpPr>
        <p:spPr bwMode="auto">
          <a:xfrm>
            <a:off x="3155950" y="2995613"/>
            <a:ext cx="117475" cy="47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06" name="Line 1868"/>
          <p:cNvSpPr>
            <a:spLocks noChangeShapeType="1"/>
          </p:cNvSpPr>
          <p:nvPr/>
        </p:nvSpPr>
        <p:spPr bwMode="auto">
          <a:xfrm flipH="1" flipV="1">
            <a:off x="3155950" y="2989263"/>
            <a:ext cx="117475" cy="31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07" name="Freeform 1869"/>
          <p:cNvSpPr>
            <a:spLocks/>
          </p:cNvSpPr>
          <p:nvPr/>
        </p:nvSpPr>
        <p:spPr bwMode="auto">
          <a:xfrm>
            <a:off x="3159125" y="2959100"/>
            <a:ext cx="144463" cy="11113"/>
          </a:xfrm>
          <a:custGeom>
            <a:avLst/>
            <a:gdLst>
              <a:gd name="T0" fmla="*/ 0 w 273"/>
              <a:gd name="T1" fmla="*/ 2147483646 h 20"/>
              <a:gd name="T2" fmla="*/ 2147483646 w 273"/>
              <a:gd name="T3" fmla="*/ 2147483646 h 20"/>
              <a:gd name="T4" fmla="*/ 2147483646 w 273"/>
              <a:gd name="T5" fmla="*/ 2147483646 h 20"/>
              <a:gd name="T6" fmla="*/ 2147483646 w 273"/>
              <a:gd name="T7" fmla="*/ 0 h 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73" h="20">
                <a:moveTo>
                  <a:pt x="0" y="18"/>
                </a:moveTo>
                <a:lnTo>
                  <a:pt x="217" y="20"/>
                </a:lnTo>
                <a:lnTo>
                  <a:pt x="218" y="20"/>
                </a:lnTo>
                <a:lnTo>
                  <a:pt x="273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08" name="Line 1870"/>
          <p:cNvSpPr>
            <a:spLocks noChangeShapeType="1"/>
          </p:cNvSpPr>
          <p:nvPr/>
        </p:nvSpPr>
        <p:spPr bwMode="auto">
          <a:xfrm flipV="1">
            <a:off x="3278188" y="2884488"/>
            <a:ext cx="1587" cy="825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09" name="Freeform 1871"/>
          <p:cNvSpPr>
            <a:spLocks/>
          </p:cNvSpPr>
          <p:nvPr/>
        </p:nvSpPr>
        <p:spPr bwMode="auto">
          <a:xfrm>
            <a:off x="3265488" y="2959100"/>
            <a:ext cx="7937" cy="7938"/>
          </a:xfrm>
          <a:custGeom>
            <a:avLst/>
            <a:gdLst>
              <a:gd name="T0" fmla="*/ 2147483646 w 17"/>
              <a:gd name="T1" fmla="*/ 2147483646 h 15"/>
              <a:gd name="T2" fmla="*/ 2147483646 w 17"/>
              <a:gd name="T3" fmla="*/ 2147483646 h 15"/>
              <a:gd name="T4" fmla="*/ 0 w 17"/>
              <a:gd name="T5" fmla="*/ 0 h 1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" h="15">
                <a:moveTo>
                  <a:pt x="17" y="10"/>
                </a:moveTo>
                <a:lnTo>
                  <a:pt x="16" y="15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10" name="Freeform 1872"/>
          <p:cNvSpPr>
            <a:spLocks/>
          </p:cNvSpPr>
          <p:nvPr/>
        </p:nvSpPr>
        <p:spPr bwMode="auto">
          <a:xfrm>
            <a:off x="3155950" y="2882900"/>
            <a:ext cx="117475" cy="84138"/>
          </a:xfrm>
          <a:custGeom>
            <a:avLst/>
            <a:gdLst>
              <a:gd name="T0" fmla="*/ 2147483646 w 222"/>
              <a:gd name="T1" fmla="*/ 2147483646 h 159"/>
              <a:gd name="T2" fmla="*/ 2147483646 w 222"/>
              <a:gd name="T3" fmla="*/ 2147483646 h 159"/>
              <a:gd name="T4" fmla="*/ 2147483646 w 222"/>
              <a:gd name="T5" fmla="*/ 2147483646 h 159"/>
              <a:gd name="T6" fmla="*/ 2147483646 w 222"/>
              <a:gd name="T7" fmla="*/ 2147483646 h 159"/>
              <a:gd name="T8" fmla="*/ 2147483646 w 222"/>
              <a:gd name="T9" fmla="*/ 2147483646 h 159"/>
              <a:gd name="T10" fmla="*/ 2147483646 w 222"/>
              <a:gd name="T11" fmla="*/ 2147483646 h 159"/>
              <a:gd name="T12" fmla="*/ 0 w 222"/>
              <a:gd name="T13" fmla="*/ 2147483646 h 159"/>
              <a:gd name="T14" fmla="*/ 0 w 222"/>
              <a:gd name="T15" fmla="*/ 0 h 15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22" h="159">
                <a:moveTo>
                  <a:pt x="217" y="159"/>
                </a:moveTo>
                <a:lnTo>
                  <a:pt x="222" y="158"/>
                </a:lnTo>
                <a:lnTo>
                  <a:pt x="217" y="159"/>
                </a:lnTo>
                <a:lnTo>
                  <a:pt x="14" y="156"/>
                </a:lnTo>
                <a:lnTo>
                  <a:pt x="8" y="155"/>
                </a:lnTo>
                <a:lnTo>
                  <a:pt x="6" y="151"/>
                </a:lnTo>
                <a:lnTo>
                  <a:pt x="0" y="156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11" name="Freeform 1873"/>
          <p:cNvSpPr>
            <a:spLocks/>
          </p:cNvSpPr>
          <p:nvPr/>
        </p:nvSpPr>
        <p:spPr bwMode="auto">
          <a:xfrm>
            <a:off x="3176588" y="2968625"/>
            <a:ext cx="82550" cy="7938"/>
          </a:xfrm>
          <a:custGeom>
            <a:avLst/>
            <a:gdLst>
              <a:gd name="T0" fmla="*/ 0 w 156"/>
              <a:gd name="T1" fmla="*/ 0 h 16"/>
              <a:gd name="T2" fmla="*/ 0 w 156"/>
              <a:gd name="T3" fmla="*/ 2147483646 h 16"/>
              <a:gd name="T4" fmla="*/ 2147483646 w 156"/>
              <a:gd name="T5" fmla="*/ 2147483646 h 16"/>
              <a:gd name="T6" fmla="*/ 2147483646 w 156"/>
              <a:gd name="T7" fmla="*/ 2147483646 h 16"/>
              <a:gd name="T8" fmla="*/ 2147483646 w 156"/>
              <a:gd name="T9" fmla="*/ 2147483646 h 16"/>
              <a:gd name="T10" fmla="*/ 2147483646 w 156"/>
              <a:gd name="T11" fmla="*/ 2147483646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56" h="16">
                <a:moveTo>
                  <a:pt x="0" y="0"/>
                </a:moveTo>
                <a:lnTo>
                  <a:pt x="0" y="10"/>
                </a:lnTo>
                <a:lnTo>
                  <a:pt x="156" y="14"/>
                </a:lnTo>
                <a:lnTo>
                  <a:pt x="154" y="16"/>
                </a:lnTo>
                <a:lnTo>
                  <a:pt x="4" y="15"/>
                </a:lnTo>
                <a:lnTo>
                  <a:pt x="2" y="1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12" name="Freeform 1874"/>
          <p:cNvSpPr>
            <a:spLocks/>
          </p:cNvSpPr>
          <p:nvPr/>
        </p:nvSpPr>
        <p:spPr bwMode="auto">
          <a:xfrm>
            <a:off x="3155950" y="2976563"/>
            <a:ext cx="58738" cy="19050"/>
          </a:xfrm>
          <a:custGeom>
            <a:avLst/>
            <a:gdLst>
              <a:gd name="T0" fmla="*/ 2147483646 w 112"/>
              <a:gd name="T1" fmla="*/ 2147483646 h 37"/>
              <a:gd name="T2" fmla="*/ 2147483646 w 112"/>
              <a:gd name="T3" fmla="*/ 2147483646 h 37"/>
              <a:gd name="T4" fmla="*/ 2147483646 w 112"/>
              <a:gd name="T5" fmla="*/ 2147483646 h 37"/>
              <a:gd name="T6" fmla="*/ 2147483646 w 112"/>
              <a:gd name="T7" fmla="*/ 2147483646 h 37"/>
              <a:gd name="T8" fmla="*/ 2147483646 w 112"/>
              <a:gd name="T9" fmla="*/ 2147483646 h 37"/>
              <a:gd name="T10" fmla="*/ 2147483646 w 112"/>
              <a:gd name="T11" fmla="*/ 2147483646 h 37"/>
              <a:gd name="T12" fmla="*/ 2147483646 w 112"/>
              <a:gd name="T13" fmla="*/ 2147483646 h 37"/>
              <a:gd name="T14" fmla="*/ 2147483646 w 112"/>
              <a:gd name="T15" fmla="*/ 2147483646 h 37"/>
              <a:gd name="T16" fmla="*/ 2147483646 w 112"/>
              <a:gd name="T17" fmla="*/ 2147483646 h 37"/>
              <a:gd name="T18" fmla="*/ 2147483646 w 112"/>
              <a:gd name="T19" fmla="*/ 2147483646 h 37"/>
              <a:gd name="T20" fmla="*/ 2147483646 w 112"/>
              <a:gd name="T21" fmla="*/ 2147483646 h 37"/>
              <a:gd name="T22" fmla="*/ 2147483646 w 112"/>
              <a:gd name="T23" fmla="*/ 2147483646 h 37"/>
              <a:gd name="T24" fmla="*/ 2147483646 w 112"/>
              <a:gd name="T25" fmla="*/ 2147483646 h 37"/>
              <a:gd name="T26" fmla="*/ 2147483646 w 112"/>
              <a:gd name="T27" fmla="*/ 2147483646 h 37"/>
              <a:gd name="T28" fmla="*/ 2147483646 w 112"/>
              <a:gd name="T29" fmla="*/ 2147483646 h 37"/>
              <a:gd name="T30" fmla="*/ 2147483646 w 112"/>
              <a:gd name="T31" fmla="*/ 2147483646 h 37"/>
              <a:gd name="T32" fmla="*/ 2147483646 w 112"/>
              <a:gd name="T33" fmla="*/ 2147483646 h 37"/>
              <a:gd name="T34" fmla="*/ 2147483646 w 112"/>
              <a:gd name="T35" fmla="*/ 2147483646 h 37"/>
              <a:gd name="T36" fmla="*/ 2147483646 w 112"/>
              <a:gd name="T37" fmla="*/ 2147483646 h 37"/>
              <a:gd name="T38" fmla="*/ 2147483646 w 112"/>
              <a:gd name="T39" fmla="*/ 2147483646 h 37"/>
              <a:gd name="T40" fmla="*/ 2147483646 w 112"/>
              <a:gd name="T41" fmla="*/ 2147483646 h 37"/>
              <a:gd name="T42" fmla="*/ 2147483646 w 112"/>
              <a:gd name="T43" fmla="*/ 2147483646 h 37"/>
              <a:gd name="T44" fmla="*/ 2147483646 w 112"/>
              <a:gd name="T45" fmla="*/ 2147483646 h 37"/>
              <a:gd name="T46" fmla="*/ 2147483646 w 112"/>
              <a:gd name="T47" fmla="*/ 2147483646 h 37"/>
              <a:gd name="T48" fmla="*/ 2147483646 w 112"/>
              <a:gd name="T49" fmla="*/ 2147483646 h 37"/>
              <a:gd name="T50" fmla="*/ 2147483646 w 112"/>
              <a:gd name="T51" fmla="*/ 2147483646 h 37"/>
              <a:gd name="T52" fmla="*/ 2147483646 w 112"/>
              <a:gd name="T53" fmla="*/ 2147483646 h 37"/>
              <a:gd name="T54" fmla="*/ 2147483646 w 112"/>
              <a:gd name="T55" fmla="*/ 2147483646 h 37"/>
              <a:gd name="T56" fmla="*/ 2147483646 w 112"/>
              <a:gd name="T57" fmla="*/ 2147483646 h 37"/>
              <a:gd name="T58" fmla="*/ 2147483646 w 112"/>
              <a:gd name="T59" fmla="*/ 2147483646 h 37"/>
              <a:gd name="T60" fmla="*/ 2147483646 w 112"/>
              <a:gd name="T61" fmla="*/ 2147483646 h 37"/>
              <a:gd name="T62" fmla="*/ 2147483646 w 112"/>
              <a:gd name="T63" fmla="*/ 2147483646 h 37"/>
              <a:gd name="T64" fmla="*/ 2147483646 w 112"/>
              <a:gd name="T65" fmla="*/ 2147483646 h 37"/>
              <a:gd name="T66" fmla="*/ 2147483646 w 112"/>
              <a:gd name="T67" fmla="*/ 2147483646 h 37"/>
              <a:gd name="T68" fmla="*/ 2147483646 w 112"/>
              <a:gd name="T69" fmla="*/ 2147483646 h 37"/>
              <a:gd name="T70" fmla="*/ 2147483646 w 112"/>
              <a:gd name="T71" fmla="*/ 2147483646 h 37"/>
              <a:gd name="T72" fmla="*/ 2147483646 w 112"/>
              <a:gd name="T73" fmla="*/ 2147483646 h 37"/>
              <a:gd name="T74" fmla="*/ 2147483646 w 112"/>
              <a:gd name="T75" fmla="*/ 2147483646 h 37"/>
              <a:gd name="T76" fmla="*/ 2147483646 w 112"/>
              <a:gd name="T77" fmla="*/ 2147483646 h 37"/>
              <a:gd name="T78" fmla="*/ 2147483646 w 112"/>
              <a:gd name="T79" fmla="*/ 2147483646 h 37"/>
              <a:gd name="T80" fmla="*/ 2147483646 w 112"/>
              <a:gd name="T81" fmla="*/ 2147483646 h 37"/>
              <a:gd name="T82" fmla="*/ 2147483646 w 112"/>
              <a:gd name="T83" fmla="*/ 2147483646 h 37"/>
              <a:gd name="T84" fmla="*/ 2147483646 w 112"/>
              <a:gd name="T85" fmla="*/ 2147483646 h 37"/>
              <a:gd name="T86" fmla="*/ 2147483646 w 112"/>
              <a:gd name="T87" fmla="*/ 2147483646 h 37"/>
              <a:gd name="T88" fmla="*/ 2147483646 w 112"/>
              <a:gd name="T89" fmla="*/ 2147483646 h 37"/>
              <a:gd name="T90" fmla="*/ 2147483646 w 112"/>
              <a:gd name="T91" fmla="*/ 2147483646 h 37"/>
              <a:gd name="T92" fmla="*/ 2147483646 w 112"/>
              <a:gd name="T93" fmla="*/ 2147483646 h 37"/>
              <a:gd name="T94" fmla="*/ 2147483646 w 112"/>
              <a:gd name="T95" fmla="*/ 2147483646 h 37"/>
              <a:gd name="T96" fmla="*/ 2147483646 w 112"/>
              <a:gd name="T97" fmla="*/ 0 h 37"/>
              <a:gd name="T98" fmla="*/ 0 w 112"/>
              <a:gd name="T99" fmla="*/ 2147483646 h 3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12" h="37">
                <a:moveTo>
                  <a:pt x="60" y="0"/>
                </a:moveTo>
                <a:lnTo>
                  <a:pt x="62" y="1"/>
                </a:lnTo>
                <a:lnTo>
                  <a:pt x="62" y="2"/>
                </a:lnTo>
                <a:lnTo>
                  <a:pt x="62" y="5"/>
                </a:lnTo>
                <a:lnTo>
                  <a:pt x="64" y="6"/>
                </a:lnTo>
                <a:lnTo>
                  <a:pt x="65" y="7"/>
                </a:lnTo>
                <a:lnTo>
                  <a:pt x="68" y="8"/>
                </a:lnTo>
                <a:lnTo>
                  <a:pt x="69" y="8"/>
                </a:lnTo>
                <a:lnTo>
                  <a:pt x="69" y="10"/>
                </a:lnTo>
                <a:lnTo>
                  <a:pt x="70" y="10"/>
                </a:lnTo>
                <a:lnTo>
                  <a:pt x="72" y="10"/>
                </a:lnTo>
                <a:lnTo>
                  <a:pt x="72" y="11"/>
                </a:lnTo>
                <a:lnTo>
                  <a:pt x="74" y="11"/>
                </a:lnTo>
                <a:lnTo>
                  <a:pt x="75" y="11"/>
                </a:lnTo>
                <a:lnTo>
                  <a:pt x="76" y="11"/>
                </a:lnTo>
                <a:lnTo>
                  <a:pt x="76" y="12"/>
                </a:lnTo>
                <a:lnTo>
                  <a:pt x="77" y="12"/>
                </a:lnTo>
                <a:lnTo>
                  <a:pt x="81" y="12"/>
                </a:lnTo>
                <a:lnTo>
                  <a:pt x="82" y="12"/>
                </a:lnTo>
                <a:lnTo>
                  <a:pt x="83" y="13"/>
                </a:lnTo>
                <a:lnTo>
                  <a:pt x="84" y="13"/>
                </a:lnTo>
                <a:lnTo>
                  <a:pt x="87" y="13"/>
                </a:lnTo>
                <a:lnTo>
                  <a:pt x="88" y="13"/>
                </a:lnTo>
                <a:lnTo>
                  <a:pt x="89" y="13"/>
                </a:lnTo>
                <a:lnTo>
                  <a:pt x="90" y="15"/>
                </a:lnTo>
                <a:lnTo>
                  <a:pt x="92" y="15"/>
                </a:lnTo>
                <a:lnTo>
                  <a:pt x="95" y="15"/>
                </a:lnTo>
                <a:lnTo>
                  <a:pt x="96" y="15"/>
                </a:lnTo>
                <a:lnTo>
                  <a:pt x="98" y="15"/>
                </a:lnTo>
                <a:lnTo>
                  <a:pt x="99" y="15"/>
                </a:lnTo>
                <a:lnTo>
                  <a:pt x="101" y="15"/>
                </a:lnTo>
                <a:lnTo>
                  <a:pt x="102" y="15"/>
                </a:lnTo>
                <a:lnTo>
                  <a:pt x="104" y="15"/>
                </a:lnTo>
                <a:lnTo>
                  <a:pt x="105" y="15"/>
                </a:lnTo>
                <a:lnTo>
                  <a:pt x="107" y="15"/>
                </a:lnTo>
                <a:lnTo>
                  <a:pt x="110" y="15"/>
                </a:lnTo>
                <a:lnTo>
                  <a:pt x="111" y="15"/>
                </a:lnTo>
                <a:lnTo>
                  <a:pt x="112" y="15"/>
                </a:lnTo>
                <a:lnTo>
                  <a:pt x="111" y="15"/>
                </a:lnTo>
                <a:lnTo>
                  <a:pt x="107" y="15"/>
                </a:lnTo>
                <a:lnTo>
                  <a:pt x="105" y="15"/>
                </a:lnTo>
                <a:lnTo>
                  <a:pt x="102" y="15"/>
                </a:lnTo>
                <a:lnTo>
                  <a:pt x="99" y="15"/>
                </a:lnTo>
                <a:lnTo>
                  <a:pt x="96" y="15"/>
                </a:lnTo>
                <a:lnTo>
                  <a:pt x="92" y="15"/>
                </a:lnTo>
                <a:lnTo>
                  <a:pt x="89" y="13"/>
                </a:lnTo>
                <a:lnTo>
                  <a:pt x="84" y="13"/>
                </a:lnTo>
                <a:lnTo>
                  <a:pt x="81" y="12"/>
                </a:lnTo>
                <a:lnTo>
                  <a:pt x="81" y="18"/>
                </a:lnTo>
                <a:lnTo>
                  <a:pt x="81" y="19"/>
                </a:lnTo>
                <a:lnTo>
                  <a:pt x="82" y="19"/>
                </a:lnTo>
                <a:lnTo>
                  <a:pt x="83" y="19"/>
                </a:lnTo>
                <a:lnTo>
                  <a:pt x="84" y="19"/>
                </a:lnTo>
                <a:lnTo>
                  <a:pt x="87" y="19"/>
                </a:lnTo>
                <a:lnTo>
                  <a:pt x="88" y="20"/>
                </a:lnTo>
                <a:lnTo>
                  <a:pt x="89" y="20"/>
                </a:lnTo>
                <a:lnTo>
                  <a:pt x="90" y="20"/>
                </a:lnTo>
                <a:lnTo>
                  <a:pt x="92" y="20"/>
                </a:lnTo>
                <a:lnTo>
                  <a:pt x="95" y="20"/>
                </a:lnTo>
                <a:lnTo>
                  <a:pt x="96" y="20"/>
                </a:lnTo>
                <a:lnTo>
                  <a:pt x="98" y="21"/>
                </a:lnTo>
                <a:lnTo>
                  <a:pt x="99" y="21"/>
                </a:lnTo>
                <a:lnTo>
                  <a:pt x="101" y="21"/>
                </a:lnTo>
                <a:lnTo>
                  <a:pt x="102" y="21"/>
                </a:lnTo>
                <a:lnTo>
                  <a:pt x="104" y="21"/>
                </a:lnTo>
                <a:lnTo>
                  <a:pt x="105" y="21"/>
                </a:lnTo>
                <a:lnTo>
                  <a:pt x="107" y="21"/>
                </a:lnTo>
                <a:lnTo>
                  <a:pt x="110" y="21"/>
                </a:lnTo>
                <a:lnTo>
                  <a:pt x="111" y="21"/>
                </a:lnTo>
                <a:lnTo>
                  <a:pt x="112" y="21"/>
                </a:lnTo>
                <a:lnTo>
                  <a:pt x="110" y="21"/>
                </a:lnTo>
                <a:lnTo>
                  <a:pt x="107" y="21"/>
                </a:lnTo>
                <a:lnTo>
                  <a:pt x="104" y="21"/>
                </a:lnTo>
                <a:lnTo>
                  <a:pt x="102" y="21"/>
                </a:lnTo>
                <a:lnTo>
                  <a:pt x="99" y="21"/>
                </a:lnTo>
                <a:lnTo>
                  <a:pt x="96" y="20"/>
                </a:lnTo>
                <a:lnTo>
                  <a:pt x="92" y="20"/>
                </a:lnTo>
                <a:lnTo>
                  <a:pt x="88" y="20"/>
                </a:lnTo>
                <a:lnTo>
                  <a:pt x="83" y="19"/>
                </a:lnTo>
                <a:lnTo>
                  <a:pt x="81" y="18"/>
                </a:lnTo>
                <a:lnTo>
                  <a:pt x="77" y="18"/>
                </a:lnTo>
                <a:lnTo>
                  <a:pt x="76" y="18"/>
                </a:lnTo>
                <a:lnTo>
                  <a:pt x="75" y="18"/>
                </a:lnTo>
                <a:lnTo>
                  <a:pt x="74" y="17"/>
                </a:lnTo>
                <a:lnTo>
                  <a:pt x="72" y="17"/>
                </a:lnTo>
                <a:lnTo>
                  <a:pt x="70" y="15"/>
                </a:lnTo>
                <a:lnTo>
                  <a:pt x="69" y="15"/>
                </a:lnTo>
                <a:lnTo>
                  <a:pt x="68" y="13"/>
                </a:lnTo>
                <a:lnTo>
                  <a:pt x="65" y="12"/>
                </a:lnTo>
                <a:lnTo>
                  <a:pt x="64" y="11"/>
                </a:lnTo>
                <a:lnTo>
                  <a:pt x="64" y="10"/>
                </a:lnTo>
                <a:lnTo>
                  <a:pt x="62" y="10"/>
                </a:lnTo>
                <a:lnTo>
                  <a:pt x="62" y="8"/>
                </a:lnTo>
                <a:lnTo>
                  <a:pt x="62" y="7"/>
                </a:lnTo>
                <a:lnTo>
                  <a:pt x="62" y="6"/>
                </a:lnTo>
                <a:lnTo>
                  <a:pt x="62" y="5"/>
                </a:lnTo>
                <a:lnTo>
                  <a:pt x="62" y="2"/>
                </a:lnTo>
                <a:lnTo>
                  <a:pt x="60" y="0"/>
                </a:lnTo>
                <a:lnTo>
                  <a:pt x="0" y="24"/>
                </a:lnTo>
                <a:lnTo>
                  <a:pt x="0" y="3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13" name="Freeform 1875"/>
          <p:cNvSpPr>
            <a:spLocks/>
          </p:cNvSpPr>
          <p:nvPr/>
        </p:nvSpPr>
        <p:spPr bwMode="auto">
          <a:xfrm>
            <a:off x="3155950" y="2965450"/>
            <a:ext cx="3175" cy="3175"/>
          </a:xfrm>
          <a:custGeom>
            <a:avLst/>
            <a:gdLst>
              <a:gd name="T0" fmla="*/ 2147483646 w 6"/>
              <a:gd name="T1" fmla="*/ 2147483646 h 6"/>
              <a:gd name="T2" fmla="*/ 2147483646 w 6"/>
              <a:gd name="T3" fmla="*/ 2147483646 h 6"/>
              <a:gd name="T4" fmla="*/ 2147483646 w 6"/>
              <a:gd name="T5" fmla="*/ 2147483646 h 6"/>
              <a:gd name="T6" fmla="*/ 0 w 6"/>
              <a:gd name="T7" fmla="*/ 0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" h="6">
                <a:moveTo>
                  <a:pt x="2" y="4"/>
                </a:moveTo>
                <a:lnTo>
                  <a:pt x="6" y="6"/>
                </a:lnTo>
                <a:lnTo>
                  <a:pt x="2" y="4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14" name="Freeform 1876"/>
          <p:cNvSpPr>
            <a:spLocks/>
          </p:cNvSpPr>
          <p:nvPr/>
        </p:nvSpPr>
        <p:spPr bwMode="auto">
          <a:xfrm>
            <a:off x="3187700" y="2976563"/>
            <a:ext cx="6350" cy="6350"/>
          </a:xfrm>
          <a:custGeom>
            <a:avLst/>
            <a:gdLst>
              <a:gd name="T0" fmla="*/ 0 w 14"/>
              <a:gd name="T1" fmla="*/ 0 h 11"/>
              <a:gd name="T2" fmla="*/ 2147483646 w 14"/>
              <a:gd name="T3" fmla="*/ 2147483646 h 11"/>
              <a:gd name="T4" fmla="*/ 2147483646 w 14"/>
              <a:gd name="T5" fmla="*/ 2147483646 h 11"/>
              <a:gd name="T6" fmla="*/ 2147483646 w 14"/>
              <a:gd name="T7" fmla="*/ 2147483646 h 11"/>
              <a:gd name="T8" fmla="*/ 2147483646 w 14"/>
              <a:gd name="T9" fmla="*/ 2147483646 h 11"/>
              <a:gd name="T10" fmla="*/ 2147483646 w 14"/>
              <a:gd name="T11" fmla="*/ 2147483646 h 11"/>
              <a:gd name="T12" fmla="*/ 2147483646 w 14"/>
              <a:gd name="T13" fmla="*/ 2147483646 h 1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4" h="11">
                <a:moveTo>
                  <a:pt x="0" y="0"/>
                </a:moveTo>
                <a:lnTo>
                  <a:pt x="2" y="1"/>
                </a:lnTo>
                <a:lnTo>
                  <a:pt x="4" y="6"/>
                </a:lnTo>
                <a:lnTo>
                  <a:pt x="5" y="7"/>
                </a:lnTo>
                <a:lnTo>
                  <a:pt x="8" y="8"/>
                </a:lnTo>
                <a:lnTo>
                  <a:pt x="10" y="10"/>
                </a:lnTo>
                <a:lnTo>
                  <a:pt x="14" y="1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15" name="Freeform 1877"/>
          <p:cNvSpPr>
            <a:spLocks/>
          </p:cNvSpPr>
          <p:nvPr/>
        </p:nvSpPr>
        <p:spPr bwMode="auto">
          <a:xfrm>
            <a:off x="3214688" y="2984500"/>
            <a:ext cx="22225" cy="3175"/>
          </a:xfrm>
          <a:custGeom>
            <a:avLst/>
            <a:gdLst>
              <a:gd name="T0" fmla="*/ 2147483646 w 43"/>
              <a:gd name="T1" fmla="*/ 0 h 6"/>
              <a:gd name="T2" fmla="*/ 2147483646 w 43"/>
              <a:gd name="T3" fmla="*/ 0 h 6"/>
              <a:gd name="T4" fmla="*/ 2147483646 w 43"/>
              <a:gd name="T5" fmla="*/ 0 h 6"/>
              <a:gd name="T6" fmla="*/ 2147483646 w 43"/>
              <a:gd name="T7" fmla="*/ 0 h 6"/>
              <a:gd name="T8" fmla="*/ 2147483646 w 43"/>
              <a:gd name="T9" fmla="*/ 0 h 6"/>
              <a:gd name="T10" fmla="*/ 2147483646 w 43"/>
              <a:gd name="T11" fmla="*/ 0 h 6"/>
              <a:gd name="T12" fmla="*/ 2147483646 w 43"/>
              <a:gd name="T13" fmla="*/ 0 h 6"/>
              <a:gd name="T14" fmla="*/ 2147483646 w 43"/>
              <a:gd name="T15" fmla="*/ 0 h 6"/>
              <a:gd name="T16" fmla="*/ 2147483646 w 43"/>
              <a:gd name="T17" fmla="*/ 0 h 6"/>
              <a:gd name="T18" fmla="*/ 2147483646 w 43"/>
              <a:gd name="T19" fmla="*/ 0 h 6"/>
              <a:gd name="T20" fmla="*/ 2147483646 w 43"/>
              <a:gd name="T21" fmla="*/ 0 h 6"/>
              <a:gd name="T22" fmla="*/ 2147483646 w 43"/>
              <a:gd name="T23" fmla="*/ 0 h 6"/>
              <a:gd name="T24" fmla="*/ 2147483646 w 43"/>
              <a:gd name="T25" fmla="*/ 0 h 6"/>
              <a:gd name="T26" fmla="*/ 2147483646 w 43"/>
              <a:gd name="T27" fmla="*/ 0 h 6"/>
              <a:gd name="T28" fmla="*/ 2147483646 w 43"/>
              <a:gd name="T29" fmla="*/ 0 h 6"/>
              <a:gd name="T30" fmla="*/ 2147483646 w 43"/>
              <a:gd name="T31" fmla="*/ 0 h 6"/>
              <a:gd name="T32" fmla="*/ 2147483646 w 43"/>
              <a:gd name="T33" fmla="*/ 0 h 6"/>
              <a:gd name="T34" fmla="*/ 2147483646 w 43"/>
              <a:gd name="T35" fmla="*/ 0 h 6"/>
              <a:gd name="T36" fmla="*/ 2147483646 w 43"/>
              <a:gd name="T37" fmla="*/ 2147483646 h 6"/>
              <a:gd name="T38" fmla="*/ 2147483646 w 43"/>
              <a:gd name="T39" fmla="*/ 2147483646 h 6"/>
              <a:gd name="T40" fmla="*/ 2147483646 w 43"/>
              <a:gd name="T41" fmla="*/ 2147483646 h 6"/>
              <a:gd name="T42" fmla="*/ 2147483646 w 43"/>
              <a:gd name="T43" fmla="*/ 2147483646 h 6"/>
              <a:gd name="T44" fmla="*/ 2147483646 w 43"/>
              <a:gd name="T45" fmla="*/ 2147483646 h 6"/>
              <a:gd name="T46" fmla="*/ 2147483646 w 43"/>
              <a:gd name="T47" fmla="*/ 2147483646 h 6"/>
              <a:gd name="T48" fmla="*/ 2147483646 w 43"/>
              <a:gd name="T49" fmla="*/ 2147483646 h 6"/>
              <a:gd name="T50" fmla="*/ 2147483646 w 43"/>
              <a:gd name="T51" fmla="*/ 2147483646 h 6"/>
              <a:gd name="T52" fmla="*/ 2147483646 w 43"/>
              <a:gd name="T53" fmla="*/ 2147483646 h 6"/>
              <a:gd name="T54" fmla="*/ 2147483646 w 43"/>
              <a:gd name="T55" fmla="*/ 2147483646 h 6"/>
              <a:gd name="T56" fmla="*/ 2147483646 w 43"/>
              <a:gd name="T57" fmla="*/ 2147483646 h 6"/>
              <a:gd name="T58" fmla="*/ 2147483646 w 43"/>
              <a:gd name="T59" fmla="*/ 2147483646 h 6"/>
              <a:gd name="T60" fmla="*/ 2147483646 w 43"/>
              <a:gd name="T61" fmla="*/ 2147483646 h 6"/>
              <a:gd name="T62" fmla="*/ 2147483646 w 43"/>
              <a:gd name="T63" fmla="*/ 2147483646 h 6"/>
              <a:gd name="T64" fmla="*/ 2147483646 w 43"/>
              <a:gd name="T65" fmla="*/ 2147483646 h 6"/>
              <a:gd name="T66" fmla="*/ 2147483646 w 43"/>
              <a:gd name="T67" fmla="*/ 2147483646 h 6"/>
              <a:gd name="T68" fmla="*/ 2147483646 w 43"/>
              <a:gd name="T69" fmla="*/ 2147483646 h 6"/>
              <a:gd name="T70" fmla="*/ 0 w 43"/>
              <a:gd name="T71" fmla="*/ 2147483646 h 6"/>
              <a:gd name="T72" fmla="*/ 2147483646 w 43"/>
              <a:gd name="T73" fmla="*/ 0 h 6"/>
              <a:gd name="T74" fmla="*/ 2147483646 w 43"/>
              <a:gd name="T75" fmla="*/ 0 h 6"/>
              <a:gd name="T76" fmla="*/ 2147483646 w 43"/>
              <a:gd name="T77" fmla="*/ 0 h 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43" h="6">
                <a:moveTo>
                  <a:pt x="0" y="0"/>
                </a:moveTo>
                <a:lnTo>
                  <a:pt x="1" y="0"/>
                </a:lnTo>
                <a:lnTo>
                  <a:pt x="2" y="0"/>
                </a:lnTo>
                <a:lnTo>
                  <a:pt x="5" y="0"/>
                </a:lnTo>
                <a:lnTo>
                  <a:pt x="6" y="0"/>
                </a:lnTo>
                <a:lnTo>
                  <a:pt x="7" y="0"/>
                </a:lnTo>
                <a:lnTo>
                  <a:pt x="10" y="0"/>
                </a:lnTo>
                <a:lnTo>
                  <a:pt x="12" y="0"/>
                </a:lnTo>
                <a:lnTo>
                  <a:pt x="13" y="0"/>
                </a:lnTo>
                <a:lnTo>
                  <a:pt x="14" y="0"/>
                </a:lnTo>
                <a:lnTo>
                  <a:pt x="16" y="0"/>
                </a:lnTo>
                <a:lnTo>
                  <a:pt x="17" y="0"/>
                </a:lnTo>
                <a:lnTo>
                  <a:pt x="19" y="0"/>
                </a:lnTo>
                <a:lnTo>
                  <a:pt x="20" y="0"/>
                </a:lnTo>
                <a:lnTo>
                  <a:pt x="23" y="0"/>
                </a:lnTo>
                <a:lnTo>
                  <a:pt x="24" y="0"/>
                </a:lnTo>
                <a:lnTo>
                  <a:pt x="26" y="0"/>
                </a:lnTo>
                <a:lnTo>
                  <a:pt x="28" y="0"/>
                </a:lnTo>
                <a:lnTo>
                  <a:pt x="29" y="0"/>
                </a:lnTo>
                <a:lnTo>
                  <a:pt x="30" y="0"/>
                </a:lnTo>
                <a:lnTo>
                  <a:pt x="31" y="0"/>
                </a:lnTo>
                <a:lnTo>
                  <a:pt x="34" y="0"/>
                </a:lnTo>
                <a:lnTo>
                  <a:pt x="36" y="0"/>
                </a:lnTo>
                <a:lnTo>
                  <a:pt x="37" y="0"/>
                </a:lnTo>
                <a:lnTo>
                  <a:pt x="38" y="0"/>
                </a:lnTo>
                <a:lnTo>
                  <a:pt x="40" y="0"/>
                </a:lnTo>
                <a:lnTo>
                  <a:pt x="42" y="0"/>
                </a:lnTo>
                <a:lnTo>
                  <a:pt x="43" y="0"/>
                </a:lnTo>
                <a:lnTo>
                  <a:pt x="42" y="0"/>
                </a:lnTo>
                <a:lnTo>
                  <a:pt x="40" y="0"/>
                </a:lnTo>
                <a:lnTo>
                  <a:pt x="38" y="0"/>
                </a:lnTo>
                <a:lnTo>
                  <a:pt x="37" y="0"/>
                </a:lnTo>
                <a:lnTo>
                  <a:pt x="36" y="0"/>
                </a:lnTo>
                <a:lnTo>
                  <a:pt x="34" y="0"/>
                </a:lnTo>
                <a:lnTo>
                  <a:pt x="31" y="0"/>
                </a:lnTo>
                <a:lnTo>
                  <a:pt x="29" y="0"/>
                </a:lnTo>
                <a:lnTo>
                  <a:pt x="29" y="6"/>
                </a:lnTo>
                <a:lnTo>
                  <a:pt x="30" y="6"/>
                </a:lnTo>
                <a:lnTo>
                  <a:pt x="31" y="6"/>
                </a:lnTo>
                <a:lnTo>
                  <a:pt x="34" y="6"/>
                </a:lnTo>
                <a:lnTo>
                  <a:pt x="36" y="6"/>
                </a:lnTo>
                <a:lnTo>
                  <a:pt x="37" y="6"/>
                </a:lnTo>
                <a:lnTo>
                  <a:pt x="38" y="6"/>
                </a:lnTo>
                <a:lnTo>
                  <a:pt x="40" y="6"/>
                </a:lnTo>
                <a:lnTo>
                  <a:pt x="42" y="6"/>
                </a:lnTo>
                <a:lnTo>
                  <a:pt x="43" y="5"/>
                </a:lnTo>
                <a:lnTo>
                  <a:pt x="42" y="6"/>
                </a:lnTo>
                <a:lnTo>
                  <a:pt x="40" y="6"/>
                </a:lnTo>
                <a:lnTo>
                  <a:pt x="38" y="6"/>
                </a:lnTo>
                <a:lnTo>
                  <a:pt x="37" y="6"/>
                </a:lnTo>
                <a:lnTo>
                  <a:pt x="36" y="6"/>
                </a:lnTo>
                <a:lnTo>
                  <a:pt x="34" y="6"/>
                </a:lnTo>
                <a:lnTo>
                  <a:pt x="31" y="6"/>
                </a:lnTo>
                <a:lnTo>
                  <a:pt x="29" y="6"/>
                </a:lnTo>
                <a:lnTo>
                  <a:pt x="28" y="6"/>
                </a:lnTo>
                <a:lnTo>
                  <a:pt x="26" y="6"/>
                </a:lnTo>
                <a:lnTo>
                  <a:pt x="24" y="6"/>
                </a:lnTo>
                <a:lnTo>
                  <a:pt x="23" y="6"/>
                </a:lnTo>
                <a:lnTo>
                  <a:pt x="20" y="6"/>
                </a:lnTo>
                <a:lnTo>
                  <a:pt x="19" y="6"/>
                </a:lnTo>
                <a:lnTo>
                  <a:pt x="17" y="6"/>
                </a:lnTo>
                <a:lnTo>
                  <a:pt x="16" y="6"/>
                </a:lnTo>
                <a:lnTo>
                  <a:pt x="14" y="6"/>
                </a:lnTo>
                <a:lnTo>
                  <a:pt x="13" y="6"/>
                </a:lnTo>
                <a:lnTo>
                  <a:pt x="12" y="6"/>
                </a:lnTo>
                <a:lnTo>
                  <a:pt x="10" y="6"/>
                </a:lnTo>
                <a:lnTo>
                  <a:pt x="7" y="6"/>
                </a:lnTo>
                <a:lnTo>
                  <a:pt x="6" y="6"/>
                </a:lnTo>
                <a:lnTo>
                  <a:pt x="5" y="6"/>
                </a:lnTo>
                <a:lnTo>
                  <a:pt x="2" y="6"/>
                </a:lnTo>
                <a:lnTo>
                  <a:pt x="1" y="6"/>
                </a:lnTo>
                <a:lnTo>
                  <a:pt x="0" y="6"/>
                </a:lnTo>
                <a:lnTo>
                  <a:pt x="1" y="0"/>
                </a:lnTo>
                <a:lnTo>
                  <a:pt x="5" y="0"/>
                </a:lnTo>
                <a:lnTo>
                  <a:pt x="6" y="0"/>
                </a:lnTo>
                <a:lnTo>
                  <a:pt x="7" y="0"/>
                </a:lnTo>
                <a:lnTo>
                  <a:pt x="12" y="0"/>
                </a:lnTo>
                <a:lnTo>
                  <a:pt x="14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16" name="Freeform 1878"/>
          <p:cNvSpPr>
            <a:spLocks/>
          </p:cNvSpPr>
          <p:nvPr/>
        </p:nvSpPr>
        <p:spPr bwMode="auto">
          <a:xfrm>
            <a:off x="3236913" y="2967038"/>
            <a:ext cx="41275" cy="20637"/>
          </a:xfrm>
          <a:custGeom>
            <a:avLst/>
            <a:gdLst>
              <a:gd name="T0" fmla="*/ 2147483646 w 76"/>
              <a:gd name="T1" fmla="*/ 2147483646 h 38"/>
              <a:gd name="T2" fmla="*/ 2147483646 w 76"/>
              <a:gd name="T3" fmla="*/ 2147483646 h 38"/>
              <a:gd name="T4" fmla="*/ 2147483646 w 76"/>
              <a:gd name="T5" fmla="*/ 2147483646 h 38"/>
              <a:gd name="T6" fmla="*/ 2147483646 w 76"/>
              <a:gd name="T7" fmla="*/ 2147483646 h 38"/>
              <a:gd name="T8" fmla="*/ 2147483646 w 76"/>
              <a:gd name="T9" fmla="*/ 2147483646 h 38"/>
              <a:gd name="T10" fmla="*/ 2147483646 w 76"/>
              <a:gd name="T11" fmla="*/ 2147483646 h 38"/>
              <a:gd name="T12" fmla="*/ 2147483646 w 76"/>
              <a:gd name="T13" fmla="*/ 2147483646 h 38"/>
              <a:gd name="T14" fmla="*/ 2147483646 w 76"/>
              <a:gd name="T15" fmla="*/ 2147483646 h 38"/>
              <a:gd name="T16" fmla="*/ 2147483646 w 76"/>
              <a:gd name="T17" fmla="*/ 2147483646 h 38"/>
              <a:gd name="T18" fmla="*/ 2147483646 w 76"/>
              <a:gd name="T19" fmla="*/ 2147483646 h 38"/>
              <a:gd name="T20" fmla="*/ 2147483646 w 76"/>
              <a:gd name="T21" fmla="*/ 2147483646 h 38"/>
              <a:gd name="T22" fmla="*/ 2147483646 w 76"/>
              <a:gd name="T23" fmla="*/ 2147483646 h 38"/>
              <a:gd name="T24" fmla="*/ 2147483646 w 76"/>
              <a:gd name="T25" fmla="*/ 2147483646 h 38"/>
              <a:gd name="T26" fmla="*/ 2147483646 w 76"/>
              <a:gd name="T27" fmla="*/ 2147483646 h 38"/>
              <a:gd name="T28" fmla="*/ 2147483646 w 76"/>
              <a:gd name="T29" fmla="*/ 2147483646 h 38"/>
              <a:gd name="T30" fmla="*/ 2147483646 w 76"/>
              <a:gd name="T31" fmla="*/ 2147483646 h 38"/>
              <a:gd name="T32" fmla="*/ 2147483646 w 76"/>
              <a:gd name="T33" fmla="*/ 2147483646 h 38"/>
              <a:gd name="T34" fmla="*/ 2147483646 w 76"/>
              <a:gd name="T35" fmla="*/ 2147483646 h 38"/>
              <a:gd name="T36" fmla="*/ 2147483646 w 76"/>
              <a:gd name="T37" fmla="*/ 2147483646 h 38"/>
              <a:gd name="T38" fmla="*/ 2147483646 w 76"/>
              <a:gd name="T39" fmla="*/ 2147483646 h 38"/>
              <a:gd name="T40" fmla="*/ 2147483646 w 76"/>
              <a:gd name="T41" fmla="*/ 2147483646 h 38"/>
              <a:gd name="T42" fmla="*/ 2147483646 w 76"/>
              <a:gd name="T43" fmla="*/ 2147483646 h 38"/>
              <a:gd name="T44" fmla="*/ 2147483646 w 76"/>
              <a:gd name="T45" fmla="*/ 2147483646 h 38"/>
              <a:gd name="T46" fmla="*/ 2147483646 w 76"/>
              <a:gd name="T47" fmla="*/ 2147483646 h 38"/>
              <a:gd name="T48" fmla="*/ 2147483646 w 76"/>
              <a:gd name="T49" fmla="*/ 0 h 38"/>
              <a:gd name="T50" fmla="*/ 2147483646 w 76"/>
              <a:gd name="T51" fmla="*/ 2147483646 h 38"/>
              <a:gd name="T52" fmla="*/ 2147483646 w 76"/>
              <a:gd name="T53" fmla="*/ 2147483646 h 38"/>
              <a:gd name="T54" fmla="*/ 2147483646 w 76"/>
              <a:gd name="T55" fmla="*/ 2147483646 h 38"/>
              <a:gd name="T56" fmla="*/ 2147483646 w 76"/>
              <a:gd name="T57" fmla="*/ 2147483646 h 38"/>
              <a:gd name="T58" fmla="*/ 2147483646 w 76"/>
              <a:gd name="T59" fmla="*/ 2147483646 h 38"/>
              <a:gd name="T60" fmla="*/ 2147483646 w 76"/>
              <a:gd name="T61" fmla="*/ 2147483646 h 38"/>
              <a:gd name="T62" fmla="*/ 2147483646 w 76"/>
              <a:gd name="T63" fmla="*/ 2147483646 h 38"/>
              <a:gd name="T64" fmla="*/ 2147483646 w 76"/>
              <a:gd name="T65" fmla="*/ 2147483646 h 38"/>
              <a:gd name="T66" fmla="*/ 2147483646 w 76"/>
              <a:gd name="T67" fmla="*/ 2147483646 h 38"/>
              <a:gd name="T68" fmla="*/ 2147483646 w 76"/>
              <a:gd name="T69" fmla="*/ 2147483646 h 38"/>
              <a:gd name="T70" fmla="*/ 2147483646 w 76"/>
              <a:gd name="T71" fmla="*/ 2147483646 h 38"/>
              <a:gd name="T72" fmla="*/ 2147483646 w 76"/>
              <a:gd name="T73" fmla="*/ 2147483646 h 38"/>
              <a:gd name="T74" fmla="*/ 2147483646 w 76"/>
              <a:gd name="T75" fmla="*/ 2147483646 h 38"/>
              <a:gd name="T76" fmla="*/ 2147483646 w 76"/>
              <a:gd name="T77" fmla="*/ 2147483646 h 38"/>
              <a:gd name="T78" fmla="*/ 2147483646 w 76"/>
              <a:gd name="T79" fmla="*/ 2147483646 h 38"/>
              <a:gd name="T80" fmla="*/ 2147483646 w 76"/>
              <a:gd name="T81" fmla="*/ 2147483646 h 38"/>
              <a:gd name="T82" fmla="*/ 2147483646 w 76"/>
              <a:gd name="T83" fmla="*/ 2147483646 h 38"/>
              <a:gd name="T84" fmla="*/ 2147483646 w 76"/>
              <a:gd name="T85" fmla="*/ 2147483646 h 38"/>
              <a:gd name="T86" fmla="*/ 2147483646 w 76"/>
              <a:gd name="T87" fmla="*/ 2147483646 h 38"/>
              <a:gd name="T88" fmla="*/ 2147483646 w 76"/>
              <a:gd name="T89" fmla="*/ 2147483646 h 38"/>
              <a:gd name="T90" fmla="*/ 2147483646 w 76"/>
              <a:gd name="T91" fmla="*/ 2147483646 h 38"/>
              <a:gd name="T92" fmla="*/ 2147483646 w 76"/>
              <a:gd name="T93" fmla="*/ 2147483646 h 38"/>
              <a:gd name="T94" fmla="*/ 2147483646 w 76"/>
              <a:gd name="T95" fmla="*/ 2147483646 h 38"/>
              <a:gd name="T96" fmla="*/ 2147483646 w 76"/>
              <a:gd name="T97" fmla="*/ 2147483646 h 38"/>
              <a:gd name="T98" fmla="*/ 2147483646 w 76"/>
              <a:gd name="T99" fmla="*/ 2147483646 h 38"/>
              <a:gd name="T100" fmla="*/ 0 w 76"/>
              <a:gd name="T101" fmla="*/ 2147483646 h 38"/>
              <a:gd name="T102" fmla="*/ 2147483646 w 76"/>
              <a:gd name="T103" fmla="*/ 2147483646 h 3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6" h="38">
                <a:moveTo>
                  <a:pt x="0" y="33"/>
                </a:moveTo>
                <a:lnTo>
                  <a:pt x="1" y="33"/>
                </a:lnTo>
                <a:lnTo>
                  <a:pt x="3" y="33"/>
                </a:lnTo>
                <a:lnTo>
                  <a:pt x="6" y="33"/>
                </a:lnTo>
                <a:lnTo>
                  <a:pt x="8" y="31"/>
                </a:lnTo>
                <a:lnTo>
                  <a:pt x="9" y="31"/>
                </a:lnTo>
                <a:lnTo>
                  <a:pt x="10" y="31"/>
                </a:lnTo>
                <a:lnTo>
                  <a:pt x="11" y="31"/>
                </a:lnTo>
                <a:lnTo>
                  <a:pt x="14" y="31"/>
                </a:lnTo>
                <a:lnTo>
                  <a:pt x="15" y="31"/>
                </a:lnTo>
                <a:lnTo>
                  <a:pt x="17" y="30"/>
                </a:lnTo>
                <a:lnTo>
                  <a:pt x="21" y="30"/>
                </a:lnTo>
                <a:lnTo>
                  <a:pt x="23" y="30"/>
                </a:lnTo>
                <a:lnTo>
                  <a:pt x="26" y="29"/>
                </a:lnTo>
                <a:lnTo>
                  <a:pt x="29" y="29"/>
                </a:lnTo>
                <a:lnTo>
                  <a:pt x="33" y="29"/>
                </a:lnTo>
                <a:lnTo>
                  <a:pt x="36" y="28"/>
                </a:lnTo>
                <a:lnTo>
                  <a:pt x="39" y="28"/>
                </a:lnTo>
                <a:lnTo>
                  <a:pt x="40" y="28"/>
                </a:lnTo>
                <a:lnTo>
                  <a:pt x="44" y="26"/>
                </a:lnTo>
                <a:lnTo>
                  <a:pt x="45" y="26"/>
                </a:lnTo>
                <a:lnTo>
                  <a:pt x="47" y="26"/>
                </a:lnTo>
                <a:lnTo>
                  <a:pt x="51" y="25"/>
                </a:lnTo>
                <a:lnTo>
                  <a:pt x="52" y="25"/>
                </a:lnTo>
                <a:lnTo>
                  <a:pt x="53" y="25"/>
                </a:lnTo>
                <a:lnTo>
                  <a:pt x="53" y="24"/>
                </a:lnTo>
                <a:lnTo>
                  <a:pt x="54" y="24"/>
                </a:lnTo>
                <a:lnTo>
                  <a:pt x="56" y="24"/>
                </a:lnTo>
                <a:lnTo>
                  <a:pt x="58" y="24"/>
                </a:lnTo>
                <a:lnTo>
                  <a:pt x="58" y="23"/>
                </a:lnTo>
                <a:lnTo>
                  <a:pt x="60" y="23"/>
                </a:lnTo>
                <a:lnTo>
                  <a:pt x="62" y="23"/>
                </a:lnTo>
                <a:lnTo>
                  <a:pt x="63" y="20"/>
                </a:lnTo>
                <a:lnTo>
                  <a:pt x="65" y="19"/>
                </a:lnTo>
                <a:lnTo>
                  <a:pt x="66" y="19"/>
                </a:lnTo>
                <a:lnTo>
                  <a:pt x="66" y="18"/>
                </a:lnTo>
                <a:lnTo>
                  <a:pt x="68" y="18"/>
                </a:lnTo>
                <a:lnTo>
                  <a:pt x="68" y="17"/>
                </a:lnTo>
                <a:lnTo>
                  <a:pt x="69" y="16"/>
                </a:lnTo>
                <a:lnTo>
                  <a:pt x="69" y="13"/>
                </a:lnTo>
                <a:lnTo>
                  <a:pt x="70" y="12"/>
                </a:lnTo>
                <a:lnTo>
                  <a:pt x="70" y="11"/>
                </a:lnTo>
                <a:lnTo>
                  <a:pt x="70" y="10"/>
                </a:lnTo>
                <a:lnTo>
                  <a:pt x="70" y="7"/>
                </a:lnTo>
                <a:lnTo>
                  <a:pt x="69" y="7"/>
                </a:lnTo>
                <a:lnTo>
                  <a:pt x="69" y="6"/>
                </a:lnTo>
                <a:lnTo>
                  <a:pt x="68" y="5"/>
                </a:lnTo>
                <a:lnTo>
                  <a:pt x="69" y="5"/>
                </a:lnTo>
                <a:lnTo>
                  <a:pt x="75" y="4"/>
                </a:lnTo>
                <a:lnTo>
                  <a:pt x="76" y="0"/>
                </a:lnTo>
                <a:lnTo>
                  <a:pt x="69" y="6"/>
                </a:lnTo>
                <a:lnTo>
                  <a:pt x="70" y="10"/>
                </a:lnTo>
                <a:lnTo>
                  <a:pt x="70" y="11"/>
                </a:lnTo>
                <a:lnTo>
                  <a:pt x="70" y="12"/>
                </a:lnTo>
                <a:lnTo>
                  <a:pt x="70" y="13"/>
                </a:lnTo>
                <a:lnTo>
                  <a:pt x="70" y="16"/>
                </a:lnTo>
                <a:lnTo>
                  <a:pt x="70" y="17"/>
                </a:lnTo>
                <a:lnTo>
                  <a:pt x="70" y="18"/>
                </a:lnTo>
                <a:lnTo>
                  <a:pt x="70" y="19"/>
                </a:lnTo>
                <a:lnTo>
                  <a:pt x="70" y="20"/>
                </a:lnTo>
                <a:lnTo>
                  <a:pt x="69" y="20"/>
                </a:lnTo>
                <a:lnTo>
                  <a:pt x="69" y="23"/>
                </a:lnTo>
                <a:lnTo>
                  <a:pt x="69" y="24"/>
                </a:lnTo>
                <a:lnTo>
                  <a:pt x="68" y="24"/>
                </a:lnTo>
                <a:lnTo>
                  <a:pt x="68" y="25"/>
                </a:lnTo>
                <a:lnTo>
                  <a:pt x="66" y="25"/>
                </a:lnTo>
                <a:lnTo>
                  <a:pt x="66" y="26"/>
                </a:lnTo>
                <a:lnTo>
                  <a:pt x="65" y="26"/>
                </a:lnTo>
                <a:lnTo>
                  <a:pt x="65" y="28"/>
                </a:lnTo>
                <a:lnTo>
                  <a:pt x="63" y="28"/>
                </a:lnTo>
                <a:lnTo>
                  <a:pt x="62" y="28"/>
                </a:lnTo>
                <a:lnTo>
                  <a:pt x="60" y="29"/>
                </a:lnTo>
                <a:lnTo>
                  <a:pt x="58" y="29"/>
                </a:lnTo>
                <a:lnTo>
                  <a:pt x="56" y="29"/>
                </a:lnTo>
                <a:lnTo>
                  <a:pt x="56" y="30"/>
                </a:lnTo>
                <a:lnTo>
                  <a:pt x="54" y="30"/>
                </a:lnTo>
                <a:lnTo>
                  <a:pt x="53" y="30"/>
                </a:lnTo>
                <a:lnTo>
                  <a:pt x="52" y="30"/>
                </a:lnTo>
                <a:lnTo>
                  <a:pt x="51" y="31"/>
                </a:lnTo>
                <a:lnTo>
                  <a:pt x="48" y="31"/>
                </a:lnTo>
                <a:lnTo>
                  <a:pt x="47" y="31"/>
                </a:lnTo>
                <a:lnTo>
                  <a:pt x="44" y="33"/>
                </a:lnTo>
                <a:lnTo>
                  <a:pt x="42" y="33"/>
                </a:lnTo>
                <a:lnTo>
                  <a:pt x="39" y="33"/>
                </a:lnTo>
                <a:lnTo>
                  <a:pt x="36" y="35"/>
                </a:lnTo>
                <a:lnTo>
                  <a:pt x="33" y="35"/>
                </a:lnTo>
                <a:lnTo>
                  <a:pt x="29" y="36"/>
                </a:lnTo>
                <a:lnTo>
                  <a:pt x="26" y="36"/>
                </a:lnTo>
                <a:lnTo>
                  <a:pt x="24" y="36"/>
                </a:lnTo>
                <a:lnTo>
                  <a:pt x="22" y="37"/>
                </a:lnTo>
                <a:lnTo>
                  <a:pt x="17" y="37"/>
                </a:lnTo>
                <a:lnTo>
                  <a:pt x="16" y="37"/>
                </a:lnTo>
                <a:lnTo>
                  <a:pt x="15" y="37"/>
                </a:lnTo>
                <a:lnTo>
                  <a:pt x="14" y="37"/>
                </a:lnTo>
                <a:lnTo>
                  <a:pt x="11" y="38"/>
                </a:lnTo>
                <a:lnTo>
                  <a:pt x="10" y="38"/>
                </a:lnTo>
                <a:lnTo>
                  <a:pt x="9" y="38"/>
                </a:lnTo>
                <a:lnTo>
                  <a:pt x="8" y="38"/>
                </a:lnTo>
                <a:lnTo>
                  <a:pt x="6" y="38"/>
                </a:lnTo>
                <a:lnTo>
                  <a:pt x="3" y="38"/>
                </a:lnTo>
                <a:lnTo>
                  <a:pt x="1" y="38"/>
                </a:lnTo>
                <a:lnTo>
                  <a:pt x="0" y="38"/>
                </a:lnTo>
                <a:lnTo>
                  <a:pt x="1" y="33"/>
                </a:lnTo>
                <a:lnTo>
                  <a:pt x="6" y="33"/>
                </a:lnTo>
                <a:lnTo>
                  <a:pt x="9" y="3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17" name="Freeform 1880"/>
          <p:cNvSpPr>
            <a:spLocks/>
          </p:cNvSpPr>
          <p:nvPr/>
        </p:nvSpPr>
        <p:spPr bwMode="auto">
          <a:xfrm>
            <a:off x="3257550" y="2970213"/>
            <a:ext cx="12700" cy="6350"/>
          </a:xfrm>
          <a:custGeom>
            <a:avLst/>
            <a:gdLst>
              <a:gd name="T0" fmla="*/ 0 w 24"/>
              <a:gd name="T1" fmla="*/ 2147483646 h 14"/>
              <a:gd name="T2" fmla="*/ 2147483646 w 24"/>
              <a:gd name="T3" fmla="*/ 2147483646 h 14"/>
              <a:gd name="T4" fmla="*/ 2147483646 w 24"/>
              <a:gd name="T5" fmla="*/ 2147483646 h 14"/>
              <a:gd name="T6" fmla="*/ 2147483646 w 24"/>
              <a:gd name="T7" fmla="*/ 2147483646 h 14"/>
              <a:gd name="T8" fmla="*/ 2147483646 w 24"/>
              <a:gd name="T9" fmla="*/ 0 h 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" h="14">
                <a:moveTo>
                  <a:pt x="0" y="14"/>
                </a:moveTo>
                <a:lnTo>
                  <a:pt x="2" y="12"/>
                </a:lnTo>
                <a:lnTo>
                  <a:pt x="2" y="1"/>
                </a:lnTo>
                <a:lnTo>
                  <a:pt x="2" y="12"/>
                </a:lnTo>
                <a:lnTo>
                  <a:pt x="24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18" name="Freeform 1881"/>
          <p:cNvSpPr>
            <a:spLocks/>
          </p:cNvSpPr>
          <p:nvPr/>
        </p:nvSpPr>
        <p:spPr bwMode="auto">
          <a:xfrm>
            <a:off x="3273425" y="2973388"/>
            <a:ext cx="30163" cy="26987"/>
          </a:xfrm>
          <a:custGeom>
            <a:avLst/>
            <a:gdLst>
              <a:gd name="T0" fmla="*/ 0 w 56"/>
              <a:gd name="T1" fmla="*/ 0 h 50"/>
              <a:gd name="T2" fmla="*/ 0 w 56"/>
              <a:gd name="T3" fmla="*/ 2147483646 h 50"/>
              <a:gd name="T4" fmla="*/ 2147483646 w 56"/>
              <a:gd name="T5" fmla="*/ 2147483646 h 50"/>
              <a:gd name="T6" fmla="*/ 2147483646 w 56"/>
              <a:gd name="T7" fmla="*/ 2147483646 h 50"/>
              <a:gd name="T8" fmla="*/ 2147483646 w 56"/>
              <a:gd name="T9" fmla="*/ 2147483646 h 50"/>
              <a:gd name="T10" fmla="*/ 0 w 56"/>
              <a:gd name="T11" fmla="*/ 2147483646 h 50"/>
              <a:gd name="T12" fmla="*/ 0 w 56"/>
              <a:gd name="T13" fmla="*/ 2147483646 h 50"/>
              <a:gd name="T14" fmla="*/ 2147483646 w 56"/>
              <a:gd name="T15" fmla="*/ 2147483646 h 5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56" h="50">
                <a:moveTo>
                  <a:pt x="0" y="0"/>
                </a:moveTo>
                <a:lnTo>
                  <a:pt x="0" y="3"/>
                </a:lnTo>
                <a:lnTo>
                  <a:pt x="1" y="3"/>
                </a:lnTo>
                <a:lnTo>
                  <a:pt x="56" y="4"/>
                </a:lnTo>
                <a:lnTo>
                  <a:pt x="56" y="20"/>
                </a:lnTo>
                <a:lnTo>
                  <a:pt x="0" y="50"/>
                </a:lnTo>
                <a:lnTo>
                  <a:pt x="0" y="35"/>
                </a:lnTo>
                <a:lnTo>
                  <a:pt x="56" y="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19" name="Freeform 1882"/>
          <p:cNvSpPr>
            <a:spLocks/>
          </p:cNvSpPr>
          <p:nvPr/>
        </p:nvSpPr>
        <p:spPr bwMode="auto">
          <a:xfrm>
            <a:off x="3155950" y="2879725"/>
            <a:ext cx="147638" cy="79375"/>
          </a:xfrm>
          <a:custGeom>
            <a:avLst/>
            <a:gdLst>
              <a:gd name="T0" fmla="*/ 2147483646 w 279"/>
              <a:gd name="T1" fmla="*/ 2147483646 h 149"/>
              <a:gd name="T2" fmla="*/ 2147483646 w 279"/>
              <a:gd name="T3" fmla="*/ 2147483646 h 149"/>
              <a:gd name="T4" fmla="*/ 2147483646 w 279"/>
              <a:gd name="T5" fmla="*/ 2147483646 h 149"/>
              <a:gd name="T6" fmla="*/ 2147483646 w 279"/>
              <a:gd name="T7" fmla="*/ 2147483646 h 149"/>
              <a:gd name="T8" fmla="*/ 2147483646 w 279"/>
              <a:gd name="T9" fmla="*/ 2147483646 h 149"/>
              <a:gd name="T10" fmla="*/ 2147483646 w 279"/>
              <a:gd name="T11" fmla="*/ 0 h 149"/>
              <a:gd name="T12" fmla="*/ 2147483646 w 279"/>
              <a:gd name="T13" fmla="*/ 2147483646 h 149"/>
              <a:gd name="T14" fmla="*/ 0 w 279"/>
              <a:gd name="T15" fmla="*/ 2147483646 h 149"/>
              <a:gd name="T16" fmla="*/ 2147483646 w 279"/>
              <a:gd name="T17" fmla="*/ 2147483646 h 149"/>
              <a:gd name="T18" fmla="*/ 2147483646 w 279"/>
              <a:gd name="T19" fmla="*/ 2147483646 h 149"/>
              <a:gd name="T20" fmla="*/ 2147483646 w 279"/>
              <a:gd name="T21" fmla="*/ 2147483646 h 149"/>
              <a:gd name="T22" fmla="*/ 2147483646 w 279"/>
              <a:gd name="T23" fmla="*/ 2147483646 h 149"/>
              <a:gd name="T24" fmla="*/ 2147483646 w 279"/>
              <a:gd name="T25" fmla="*/ 2147483646 h 149"/>
              <a:gd name="T26" fmla="*/ 2147483646 w 279"/>
              <a:gd name="T27" fmla="*/ 2147483646 h 149"/>
              <a:gd name="T28" fmla="*/ 2147483646 w 279"/>
              <a:gd name="T29" fmla="*/ 2147483646 h 149"/>
              <a:gd name="T30" fmla="*/ 2147483646 w 279"/>
              <a:gd name="T31" fmla="*/ 2147483646 h 149"/>
              <a:gd name="T32" fmla="*/ 2147483646 w 279"/>
              <a:gd name="T33" fmla="*/ 2147483646 h 149"/>
              <a:gd name="T34" fmla="*/ 2147483646 w 279"/>
              <a:gd name="T35" fmla="*/ 2147483646 h 149"/>
              <a:gd name="T36" fmla="*/ 2147483646 w 279"/>
              <a:gd name="T37" fmla="*/ 2147483646 h 149"/>
              <a:gd name="T38" fmla="*/ 2147483646 w 279"/>
              <a:gd name="T39" fmla="*/ 2147483646 h 149"/>
              <a:gd name="T40" fmla="*/ 2147483646 w 279"/>
              <a:gd name="T41" fmla="*/ 2147483646 h 149"/>
              <a:gd name="T42" fmla="*/ 2147483646 w 279"/>
              <a:gd name="T43" fmla="*/ 2147483646 h 14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79" h="149">
                <a:moveTo>
                  <a:pt x="279" y="149"/>
                </a:moveTo>
                <a:lnTo>
                  <a:pt x="279" y="26"/>
                </a:lnTo>
                <a:lnTo>
                  <a:pt x="228" y="3"/>
                </a:lnTo>
                <a:lnTo>
                  <a:pt x="229" y="4"/>
                </a:lnTo>
                <a:lnTo>
                  <a:pt x="223" y="2"/>
                </a:lnTo>
                <a:lnTo>
                  <a:pt x="6" y="0"/>
                </a:lnTo>
                <a:lnTo>
                  <a:pt x="2" y="3"/>
                </a:lnTo>
                <a:lnTo>
                  <a:pt x="0" y="5"/>
                </a:lnTo>
                <a:lnTo>
                  <a:pt x="8" y="8"/>
                </a:lnTo>
                <a:lnTo>
                  <a:pt x="23" y="21"/>
                </a:lnTo>
                <a:lnTo>
                  <a:pt x="22" y="24"/>
                </a:lnTo>
                <a:lnTo>
                  <a:pt x="22" y="142"/>
                </a:lnTo>
                <a:lnTo>
                  <a:pt x="23" y="145"/>
                </a:lnTo>
                <a:lnTo>
                  <a:pt x="29" y="147"/>
                </a:lnTo>
                <a:lnTo>
                  <a:pt x="201" y="149"/>
                </a:lnTo>
                <a:lnTo>
                  <a:pt x="206" y="148"/>
                </a:lnTo>
                <a:lnTo>
                  <a:pt x="207" y="144"/>
                </a:lnTo>
                <a:lnTo>
                  <a:pt x="207" y="28"/>
                </a:lnTo>
                <a:lnTo>
                  <a:pt x="206" y="23"/>
                </a:lnTo>
                <a:lnTo>
                  <a:pt x="201" y="21"/>
                </a:lnTo>
                <a:lnTo>
                  <a:pt x="29" y="19"/>
                </a:lnTo>
                <a:lnTo>
                  <a:pt x="23" y="2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20" name="Freeform 1883"/>
          <p:cNvSpPr>
            <a:spLocks/>
          </p:cNvSpPr>
          <p:nvPr/>
        </p:nvSpPr>
        <p:spPr bwMode="auto">
          <a:xfrm>
            <a:off x="3159125" y="2886075"/>
            <a:ext cx="9525" cy="79375"/>
          </a:xfrm>
          <a:custGeom>
            <a:avLst/>
            <a:gdLst>
              <a:gd name="T0" fmla="*/ 0 w 17"/>
              <a:gd name="T1" fmla="*/ 0 h 150"/>
              <a:gd name="T2" fmla="*/ 0 w 17"/>
              <a:gd name="T3" fmla="*/ 2147483646 h 150"/>
              <a:gd name="T4" fmla="*/ 2147483646 w 17"/>
              <a:gd name="T5" fmla="*/ 2147483646 h 150"/>
              <a:gd name="T6" fmla="*/ 2147483646 w 17"/>
              <a:gd name="T7" fmla="*/ 2147483646 h 15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7" h="150">
                <a:moveTo>
                  <a:pt x="0" y="0"/>
                </a:moveTo>
                <a:lnTo>
                  <a:pt x="0" y="146"/>
                </a:lnTo>
                <a:lnTo>
                  <a:pt x="2" y="150"/>
                </a:lnTo>
                <a:lnTo>
                  <a:pt x="17" y="13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21" name="Freeform 1884"/>
          <p:cNvSpPr>
            <a:spLocks/>
          </p:cNvSpPr>
          <p:nvPr/>
        </p:nvSpPr>
        <p:spPr bwMode="auto">
          <a:xfrm>
            <a:off x="3163888" y="2882900"/>
            <a:ext cx="109537" cy="9525"/>
          </a:xfrm>
          <a:custGeom>
            <a:avLst/>
            <a:gdLst>
              <a:gd name="T0" fmla="*/ 0 w 208"/>
              <a:gd name="T1" fmla="*/ 0 h 18"/>
              <a:gd name="T2" fmla="*/ 2147483646 w 208"/>
              <a:gd name="T3" fmla="*/ 2147483646 h 18"/>
              <a:gd name="T4" fmla="*/ 2147483646 w 208"/>
              <a:gd name="T5" fmla="*/ 2147483646 h 18"/>
              <a:gd name="T6" fmla="*/ 2147483646 w 208"/>
              <a:gd name="T7" fmla="*/ 2147483646 h 1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8" h="18">
                <a:moveTo>
                  <a:pt x="0" y="0"/>
                </a:moveTo>
                <a:lnTo>
                  <a:pt x="203" y="2"/>
                </a:lnTo>
                <a:lnTo>
                  <a:pt x="208" y="4"/>
                </a:lnTo>
                <a:lnTo>
                  <a:pt x="192" y="1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22" name="Line 1885"/>
          <p:cNvSpPr>
            <a:spLocks noChangeShapeType="1"/>
          </p:cNvSpPr>
          <p:nvPr/>
        </p:nvSpPr>
        <p:spPr bwMode="auto">
          <a:xfrm>
            <a:off x="3273425" y="2887663"/>
            <a:ext cx="1588" cy="762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23" name="Freeform 1886"/>
          <p:cNvSpPr>
            <a:spLocks/>
          </p:cNvSpPr>
          <p:nvPr/>
        </p:nvSpPr>
        <p:spPr bwMode="auto">
          <a:xfrm>
            <a:off x="3268663" y="2976563"/>
            <a:ext cx="4762" cy="3175"/>
          </a:xfrm>
          <a:custGeom>
            <a:avLst/>
            <a:gdLst>
              <a:gd name="T0" fmla="*/ 2147483646 w 8"/>
              <a:gd name="T1" fmla="*/ 0 h 6"/>
              <a:gd name="T2" fmla="*/ 2147483646 w 8"/>
              <a:gd name="T3" fmla="*/ 2147483646 h 6"/>
              <a:gd name="T4" fmla="*/ 2147483646 w 8"/>
              <a:gd name="T5" fmla="*/ 2147483646 h 6"/>
              <a:gd name="T6" fmla="*/ 2147483646 w 8"/>
              <a:gd name="T7" fmla="*/ 2147483646 h 6"/>
              <a:gd name="T8" fmla="*/ 0 w 8"/>
              <a:gd name="T9" fmla="*/ 2147483646 h 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" h="6">
                <a:moveTo>
                  <a:pt x="8" y="0"/>
                </a:moveTo>
                <a:lnTo>
                  <a:pt x="6" y="1"/>
                </a:lnTo>
                <a:lnTo>
                  <a:pt x="5" y="2"/>
                </a:lnTo>
                <a:lnTo>
                  <a:pt x="3" y="3"/>
                </a:lnTo>
                <a:lnTo>
                  <a:pt x="0" y="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24" name="Line 1887"/>
          <p:cNvSpPr>
            <a:spLocks noChangeShapeType="1"/>
          </p:cNvSpPr>
          <p:nvPr/>
        </p:nvSpPr>
        <p:spPr bwMode="auto">
          <a:xfrm flipV="1">
            <a:off x="3257550" y="2976563"/>
            <a:ext cx="1588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25" name="Line 1888"/>
          <p:cNvSpPr>
            <a:spLocks noChangeShapeType="1"/>
          </p:cNvSpPr>
          <p:nvPr/>
        </p:nvSpPr>
        <p:spPr bwMode="auto">
          <a:xfrm>
            <a:off x="3328988" y="3009900"/>
            <a:ext cx="1587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26" name="Freeform 1889"/>
          <p:cNvSpPr>
            <a:spLocks/>
          </p:cNvSpPr>
          <p:nvPr/>
        </p:nvSpPr>
        <p:spPr bwMode="auto">
          <a:xfrm>
            <a:off x="3273425" y="2882900"/>
            <a:ext cx="4763" cy="4763"/>
          </a:xfrm>
          <a:custGeom>
            <a:avLst/>
            <a:gdLst>
              <a:gd name="T0" fmla="*/ 2147483646 w 8"/>
              <a:gd name="T1" fmla="*/ 2147483646 h 9"/>
              <a:gd name="T2" fmla="*/ 2147483646 w 8"/>
              <a:gd name="T3" fmla="*/ 0 h 9"/>
              <a:gd name="T4" fmla="*/ 0 w 8"/>
              <a:gd name="T5" fmla="*/ 2147483646 h 9"/>
              <a:gd name="T6" fmla="*/ 2147483646 w 8"/>
              <a:gd name="T7" fmla="*/ 2147483646 h 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" h="9">
                <a:moveTo>
                  <a:pt x="8" y="3"/>
                </a:moveTo>
                <a:lnTo>
                  <a:pt x="7" y="0"/>
                </a:lnTo>
                <a:lnTo>
                  <a:pt x="0" y="5"/>
                </a:lnTo>
                <a:lnTo>
                  <a:pt x="1" y="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27" name="Freeform 1890"/>
          <p:cNvSpPr>
            <a:spLocks/>
          </p:cNvSpPr>
          <p:nvPr/>
        </p:nvSpPr>
        <p:spPr bwMode="auto">
          <a:xfrm>
            <a:off x="3159125" y="2882900"/>
            <a:ext cx="4763" cy="3175"/>
          </a:xfrm>
          <a:custGeom>
            <a:avLst/>
            <a:gdLst>
              <a:gd name="T0" fmla="*/ 2147483646 w 8"/>
              <a:gd name="T1" fmla="*/ 0 h 5"/>
              <a:gd name="T2" fmla="*/ 2147483646 w 8"/>
              <a:gd name="T3" fmla="*/ 2147483646 h 5"/>
              <a:gd name="T4" fmla="*/ 0 w 8"/>
              <a:gd name="T5" fmla="*/ 2147483646 h 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" h="5">
                <a:moveTo>
                  <a:pt x="8" y="0"/>
                </a:moveTo>
                <a:lnTo>
                  <a:pt x="2" y="3"/>
                </a:lnTo>
                <a:lnTo>
                  <a:pt x="0" y="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28" name="Freeform 1891"/>
          <p:cNvSpPr>
            <a:spLocks/>
          </p:cNvSpPr>
          <p:nvPr/>
        </p:nvSpPr>
        <p:spPr bwMode="auto">
          <a:xfrm>
            <a:off x="6465888" y="3824288"/>
            <a:ext cx="214312" cy="241300"/>
          </a:xfrm>
          <a:custGeom>
            <a:avLst/>
            <a:gdLst>
              <a:gd name="T0" fmla="*/ 2147483646 w 406"/>
              <a:gd name="T1" fmla="*/ 0 h 455"/>
              <a:gd name="T2" fmla="*/ 0 w 406"/>
              <a:gd name="T3" fmla="*/ 2147483646 h 455"/>
              <a:gd name="T4" fmla="*/ 2147483646 w 406"/>
              <a:gd name="T5" fmla="*/ 2147483646 h 455"/>
              <a:gd name="T6" fmla="*/ 2147483646 w 406"/>
              <a:gd name="T7" fmla="*/ 2147483646 h 455"/>
              <a:gd name="T8" fmla="*/ 2147483646 w 406"/>
              <a:gd name="T9" fmla="*/ 2147483646 h 455"/>
              <a:gd name="T10" fmla="*/ 2147483646 w 406"/>
              <a:gd name="T11" fmla="*/ 2147483646 h 455"/>
              <a:gd name="T12" fmla="*/ 2147483646 w 406"/>
              <a:gd name="T13" fmla="*/ 2147483646 h 455"/>
              <a:gd name="T14" fmla="*/ 2147483646 w 406"/>
              <a:gd name="T15" fmla="*/ 2147483646 h 455"/>
              <a:gd name="T16" fmla="*/ 2147483646 w 406"/>
              <a:gd name="T17" fmla="*/ 2147483646 h 455"/>
              <a:gd name="T18" fmla="*/ 2147483646 w 406"/>
              <a:gd name="T19" fmla="*/ 2147483646 h 455"/>
              <a:gd name="T20" fmla="*/ 2147483646 w 406"/>
              <a:gd name="T21" fmla="*/ 2147483646 h 455"/>
              <a:gd name="T22" fmla="*/ 2147483646 w 406"/>
              <a:gd name="T23" fmla="*/ 2147483646 h 455"/>
              <a:gd name="T24" fmla="*/ 2147483646 w 406"/>
              <a:gd name="T25" fmla="*/ 2147483646 h 45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6" h="455">
                <a:moveTo>
                  <a:pt x="26" y="0"/>
                </a:moveTo>
                <a:lnTo>
                  <a:pt x="0" y="292"/>
                </a:lnTo>
                <a:lnTo>
                  <a:pt x="365" y="328"/>
                </a:lnTo>
                <a:lnTo>
                  <a:pt x="394" y="20"/>
                </a:lnTo>
                <a:lnTo>
                  <a:pt x="406" y="23"/>
                </a:lnTo>
                <a:lnTo>
                  <a:pt x="376" y="346"/>
                </a:lnTo>
                <a:lnTo>
                  <a:pt x="383" y="340"/>
                </a:lnTo>
                <a:lnTo>
                  <a:pt x="225" y="455"/>
                </a:lnTo>
                <a:lnTo>
                  <a:pt x="218" y="455"/>
                </a:lnTo>
                <a:lnTo>
                  <a:pt x="144" y="448"/>
                </a:lnTo>
                <a:lnTo>
                  <a:pt x="227" y="390"/>
                </a:lnTo>
                <a:lnTo>
                  <a:pt x="298" y="396"/>
                </a:lnTo>
                <a:lnTo>
                  <a:pt x="218" y="45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29" name="Freeform 1892"/>
          <p:cNvSpPr>
            <a:spLocks/>
          </p:cNvSpPr>
          <p:nvPr/>
        </p:nvSpPr>
        <p:spPr bwMode="auto">
          <a:xfrm>
            <a:off x="6569075" y="4038600"/>
            <a:ext cx="39688" cy="19050"/>
          </a:xfrm>
          <a:custGeom>
            <a:avLst/>
            <a:gdLst>
              <a:gd name="T0" fmla="*/ 2147483646 w 75"/>
              <a:gd name="T1" fmla="*/ 2147483646 h 34"/>
              <a:gd name="T2" fmla="*/ 0 w 75"/>
              <a:gd name="T3" fmla="*/ 2147483646 h 34"/>
              <a:gd name="T4" fmla="*/ 2147483646 w 75"/>
              <a:gd name="T5" fmla="*/ 0 h 34"/>
              <a:gd name="T6" fmla="*/ 2147483646 w 75"/>
              <a:gd name="T7" fmla="*/ 2147483646 h 34"/>
              <a:gd name="T8" fmla="*/ 2147483646 w 75"/>
              <a:gd name="T9" fmla="*/ 2147483646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5" h="34">
                <a:moveTo>
                  <a:pt x="33" y="34"/>
                </a:moveTo>
                <a:lnTo>
                  <a:pt x="0" y="31"/>
                </a:lnTo>
                <a:lnTo>
                  <a:pt x="42" y="0"/>
                </a:lnTo>
                <a:lnTo>
                  <a:pt x="75" y="4"/>
                </a:lnTo>
                <a:lnTo>
                  <a:pt x="33" y="34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30" name="Freeform 1893"/>
          <p:cNvSpPr>
            <a:spLocks/>
          </p:cNvSpPr>
          <p:nvPr/>
        </p:nvSpPr>
        <p:spPr bwMode="auto">
          <a:xfrm>
            <a:off x="6477000" y="4008438"/>
            <a:ext cx="120650" cy="28575"/>
          </a:xfrm>
          <a:custGeom>
            <a:avLst/>
            <a:gdLst>
              <a:gd name="T0" fmla="*/ 2147483646 w 228"/>
              <a:gd name="T1" fmla="*/ 2147483646 h 53"/>
              <a:gd name="T2" fmla="*/ 2147483646 w 228"/>
              <a:gd name="T3" fmla="*/ 2147483646 h 53"/>
              <a:gd name="T4" fmla="*/ 2147483646 w 228"/>
              <a:gd name="T5" fmla="*/ 0 h 53"/>
              <a:gd name="T6" fmla="*/ 0 w 228"/>
              <a:gd name="T7" fmla="*/ 2147483646 h 53"/>
              <a:gd name="T8" fmla="*/ 2147483646 w 228"/>
              <a:gd name="T9" fmla="*/ 2147483646 h 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8" h="53">
                <a:moveTo>
                  <a:pt x="185" y="53"/>
                </a:moveTo>
                <a:lnTo>
                  <a:pt x="228" y="21"/>
                </a:lnTo>
                <a:lnTo>
                  <a:pt x="46" y="0"/>
                </a:lnTo>
                <a:lnTo>
                  <a:pt x="0" y="33"/>
                </a:lnTo>
                <a:lnTo>
                  <a:pt x="185" y="53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31" name="Line 1894"/>
          <p:cNvSpPr>
            <a:spLocks noChangeShapeType="1"/>
          </p:cNvSpPr>
          <p:nvPr/>
        </p:nvSpPr>
        <p:spPr bwMode="auto">
          <a:xfrm>
            <a:off x="6629400" y="4037013"/>
            <a:ext cx="38100" cy="47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32" name="Line 1895"/>
          <p:cNvSpPr>
            <a:spLocks noChangeShapeType="1"/>
          </p:cNvSpPr>
          <p:nvPr/>
        </p:nvSpPr>
        <p:spPr bwMode="auto">
          <a:xfrm flipV="1">
            <a:off x="6661150" y="4010025"/>
            <a:ext cx="49213" cy="349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33" name="Freeform 1896"/>
          <p:cNvSpPr>
            <a:spLocks/>
          </p:cNvSpPr>
          <p:nvPr/>
        </p:nvSpPr>
        <p:spPr bwMode="auto">
          <a:xfrm>
            <a:off x="6624638" y="4006850"/>
            <a:ext cx="120650" cy="42863"/>
          </a:xfrm>
          <a:custGeom>
            <a:avLst/>
            <a:gdLst>
              <a:gd name="T0" fmla="*/ 2147483646 w 230"/>
              <a:gd name="T1" fmla="*/ 2147483646 h 79"/>
              <a:gd name="T2" fmla="*/ 2147483646 w 230"/>
              <a:gd name="T3" fmla="*/ 2147483646 h 79"/>
              <a:gd name="T4" fmla="*/ 0 w 230"/>
              <a:gd name="T5" fmla="*/ 2147483646 h 79"/>
              <a:gd name="T6" fmla="*/ 2147483646 w 230"/>
              <a:gd name="T7" fmla="*/ 0 h 79"/>
              <a:gd name="T8" fmla="*/ 2147483646 w 230"/>
              <a:gd name="T9" fmla="*/ 2147483646 h 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0" h="79">
                <a:moveTo>
                  <a:pt x="230" y="14"/>
                </a:moveTo>
                <a:lnTo>
                  <a:pt x="140" y="79"/>
                </a:lnTo>
                <a:lnTo>
                  <a:pt x="0" y="65"/>
                </a:lnTo>
                <a:lnTo>
                  <a:pt x="90" y="0"/>
                </a:lnTo>
                <a:lnTo>
                  <a:pt x="230" y="14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34" name="Freeform 1897"/>
          <p:cNvSpPr>
            <a:spLocks/>
          </p:cNvSpPr>
          <p:nvPr/>
        </p:nvSpPr>
        <p:spPr bwMode="auto">
          <a:xfrm>
            <a:off x="6704013" y="4032250"/>
            <a:ext cx="123825" cy="26988"/>
          </a:xfrm>
          <a:custGeom>
            <a:avLst/>
            <a:gdLst>
              <a:gd name="T0" fmla="*/ 2147483646 w 232"/>
              <a:gd name="T1" fmla="*/ 0 h 51"/>
              <a:gd name="T2" fmla="*/ 0 w 232"/>
              <a:gd name="T3" fmla="*/ 2147483646 h 51"/>
              <a:gd name="T4" fmla="*/ 2147483646 w 232"/>
              <a:gd name="T5" fmla="*/ 2147483646 h 51"/>
              <a:gd name="T6" fmla="*/ 2147483646 w 232"/>
              <a:gd name="T7" fmla="*/ 2147483646 h 51"/>
              <a:gd name="T8" fmla="*/ 2147483646 w 232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2" h="51">
                <a:moveTo>
                  <a:pt x="47" y="0"/>
                </a:moveTo>
                <a:lnTo>
                  <a:pt x="0" y="32"/>
                </a:lnTo>
                <a:lnTo>
                  <a:pt x="185" y="51"/>
                </a:lnTo>
                <a:lnTo>
                  <a:pt x="232" y="20"/>
                </a:lnTo>
                <a:lnTo>
                  <a:pt x="47" y="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35" name="Line 1898"/>
          <p:cNvSpPr>
            <a:spLocks noChangeShapeType="1"/>
          </p:cNvSpPr>
          <p:nvPr/>
        </p:nvSpPr>
        <p:spPr bwMode="auto">
          <a:xfrm flipV="1">
            <a:off x="6669088" y="3836988"/>
            <a:ext cx="15875" cy="1682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36" name="Freeform 1899"/>
          <p:cNvSpPr>
            <a:spLocks/>
          </p:cNvSpPr>
          <p:nvPr/>
        </p:nvSpPr>
        <p:spPr bwMode="auto">
          <a:xfrm>
            <a:off x="6699250" y="3867150"/>
            <a:ext cx="15875" cy="106363"/>
          </a:xfrm>
          <a:custGeom>
            <a:avLst/>
            <a:gdLst>
              <a:gd name="T0" fmla="*/ 2147483646 w 29"/>
              <a:gd name="T1" fmla="*/ 0 h 199"/>
              <a:gd name="T2" fmla="*/ 0 w 29"/>
              <a:gd name="T3" fmla="*/ 2147483646 h 199"/>
              <a:gd name="T4" fmla="*/ 2147483646 w 29"/>
              <a:gd name="T5" fmla="*/ 2147483646 h 199"/>
              <a:gd name="T6" fmla="*/ 2147483646 w 29"/>
              <a:gd name="T7" fmla="*/ 2147483646 h 19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" h="199">
                <a:moveTo>
                  <a:pt x="20" y="0"/>
                </a:moveTo>
                <a:lnTo>
                  <a:pt x="0" y="199"/>
                </a:lnTo>
                <a:lnTo>
                  <a:pt x="12" y="199"/>
                </a:lnTo>
                <a:lnTo>
                  <a:pt x="29" y="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37" name="Line 1900"/>
          <p:cNvSpPr>
            <a:spLocks noChangeShapeType="1"/>
          </p:cNvSpPr>
          <p:nvPr/>
        </p:nvSpPr>
        <p:spPr bwMode="auto">
          <a:xfrm flipH="1">
            <a:off x="6635750" y="3862388"/>
            <a:ext cx="9525" cy="1047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38" name="Freeform 1901"/>
          <p:cNvSpPr>
            <a:spLocks/>
          </p:cNvSpPr>
          <p:nvPr/>
        </p:nvSpPr>
        <p:spPr bwMode="auto">
          <a:xfrm>
            <a:off x="6502400" y="3965575"/>
            <a:ext cx="123825" cy="11113"/>
          </a:xfrm>
          <a:custGeom>
            <a:avLst/>
            <a:gdLst>
              <a:gd name="T0" fmla="*/ 2147483646 w 236"/>
              <a:gd name="T1" fmla="*/ 2147483646 h 21"/>
              <a:gd name="T2" fmla="*/ 2147483646 w 236"/>
              <a:gd name="T3" fmla="*/ 0 h 21"/>
              <a:gd name="T4" fmla="*/ 0 w 236"/>
              <a:gd name="T5" fmla="*/ 0 h 21"/>
              <a:gd name="T6" fmla="*/ 2147483646 w 236"/>
              <a:gd name="T7" fmla="*/ 2147483646 h 21"/>
              <a:gd name="T8" fmla="*/ 2147483646 w 236"/>
              <a:gd name="T9" fmla="*/ 2147483646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6" h="21">
                <a:moveTo>
                  <a:pt x="236" y="21"/>
                </a:moveTo>
                <a:lnTo>
                  <a:pt x="11" y="0"/>
                </a:lnTo>
                <a:lnTo>
                  <a:pt x="0" y="0"/>
                </a:lnTo>
                <a:lnTo>
                  <a:pt x="231" y="21"/>
                </a:lnTo>
                <a:lnTo>
                  <a:pt x="233" y="2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39" name="Freeform 1902"/>
          <p:cNvSpPr>
            <a:spLocks/>
          </p:cNvSpPr>
          <p:nvPr/>
        </p:nvSpPr>
        <p:spPr bwMode="auto">
          <a:xfrm>
            <a:off x="6659563" y="3848100"/>
            <a:ext cx="250825" cy="173038"/>
          </a:xfrm>
          <a:custGeom>
            <a:avLst/>
            <a:gdLst>
              <a:gd name="T0" fmla="*/ 0 w 475"/>
              <a:gd name="T1" fmla="*/ 2147483646 h 327"/>
              <a:gd name="T2" fmla="*/ 2147483646 w 475"/>
              <a:gd name="T3" fmla="*/ 2147483646 h 327"/>
              <a:gd name="T4" fmla="*/ 2147483646 w 475"/>
              <a:gd name="T5" fmla="*/ 2147483646 h 327"/>
              <a:gd name="T6" fmla="*/ 2147483646 w 475"/>
              <a:gd name="T7" fmla="*/ 2147483646 h 327"/>
              <a:gd name="T8" fmla="*/ 2147483646 w 475"/>
              <a:gd name="T9" fmla="*/ 0 h 327"/>
              <a:gd name="T10" fmla="*/ 2147483646 w 475"/>
              <a:gd name="T11" fmla="*/ 2147483646 h 327"/>
              <a:gd name="T12" fmla="*/ 2147483646 w 475"/>
              <a:gd name="T13" fmla="*/ 2147483646 h 3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5" h="327">
                <a:moveTo>
                  <a:pt x="0" y="284"/>
                </a:moveTo>
                <a:lnTo>
                  <a:pt x="12" y="284"/>
                </a:lnTo>
                <a:lnTo>
                  <a:pt x="21" y="287"/>
                </a:lnTo>
                <a:lnTo>
                  <a:pt x="431" y="327"/>
                </a:lnTo>
                <a:lnTo>
                  <a:pt x="466" y="0"/>
                </a:lnTo>
                <a:lnTo>
                  <a:pt x="475" y="1"/>
                </a:lnTo>
                <a:lnTo>
                  <a:pt x="442" y="32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40" name="Freeform 1903"/>
          <p:cNvSpPr>
            <a:spLocks/>
          </p:cNvSpPr>
          <p:nvPr/>
        </p:nvSpPr>
        <p:spPr bwMode="auto">
          <a:xfrm>
            <a:off x="6799263" y="4027488"/>
            <a:ext cx="212725" cy="268287"/>
          </a:xfrm>
          <a:custGeom>
            <a:avLst/>
            <a:gdLst>
              <a:gd name="T0" fmla="*/ 2147483646 w 400"/>
              <a:gd name="T1" fmla="*/ 0 h 507"/>
              <a:gd name="T2" fmla="*/ 2147483646 w 400"/>
              <a:gd name="T3" fmla="*/ 2147483646 h 507"/>
              <a:gd name="T4" fmla="*/ 2147483646 w 400"/>
              <a:gd name="T5" fmla="*/ 2147483646 h 507"/>
              <a:gd name="T6" fmla="*/ 2147483646 w 400"/>
              <a:gd name="T7" fmla="*/ 2147483646 h 507"/>
              <a:gd name="T8" fmla="*/ 2147483646 w 400"/>
              <a:gd name="T9" fmla="*/ 2147483646 h 507"/>
              <a:gd name="T10" fmla="*/ 2147483646 w 400"/>
              <a:gd name="T11" fmla="*/ 2147483646 h 507"/>
              <a:gd name="T12" fmla="*/ 2147483646 w 400"/>
              <a:gd name="T13" fmla="*/ 2147483646 h 507"/>
              <a:gd name="T14" fmla="*/ 2147483646 w 400"/>
              <a:gd name="T15" fmla="*/ 2147483646 h 507"/>
              <a:gd name="T16" fmla="*/ 2147483646 w 400"/>
              <a:gd name="T17" fmla="*/ 2147483646 h 507"/>
              <a:gd name="T18" fmla="*/ 2147483646 w 400"/>
              <a:gd name="T19" fmla="*/ 2147483646 h 507"/>
              <a:gd name="T20" fmla="*/ 2147483646 w 400"/>
              <a:gd name="T21" fmla="*/ 2147483646 h 507"/>
              <a:gd name="T22" fmla="*/ 2147483646 w 400"/>
              <a:gd name="T23" fmla="*/ 2147483646 h 507"/>
              <a:gd name="T24" fmla="*/ 2147483646 w 400"/>
              <a:gd name="T25" fmla="*/ 2147483646 h 507"/>
              <a:gd name="T26" fmla="*/ 2147483646 w 400"/>
              <a:gd name="T27" fmla="*/ 2147483646 h 507"/>
              <a:gd name="T28" fmla="*/ 0 w 400"/>
              <a:gd name="T29" fmla="*/ 2147483646 h 507"/>
              <a:gd name="T30" fmla="*/ 0 w 400"/>
              <a:gd name="T31" fmla="*/ 2147483646 h 507"/>
              <a:gd name="T32" fmla="*/ 2147483646 w 400"/>
              <a:gd name="T33" fmla="*/ 2147483646 h 507"/>
              <a:gd name="T34" fmla="*/ 2147483646 w 400"/>
              <a:gd name="T35" fmla="*/ 2147483646 h 507"/>
              <a:gd name="T36" fmla="*/ 2147483646 w 400"/>
              <a:gd name="T37" fmla="*/ 2147483646 h 507"/>
              <a:gd name="T38" fmla="*/ 2147483646 w 400"/>
              <a:gd name="T39" fmla="*/ 2147483646 h 507"/>
              <a:gd name="T40" fmla="*/ 2147483646 w 400"/>
              <a:gd name="T41" fmla="*/ 2147483646 h 507"/>
              <a:gd name="T42" fmla="*/ 2147483646 w 400"/>
              <a:gd name="T43" fmla="*/ 2147483646 h 507"/>
              <a:gd name="T44" fmla="*/ 2147483646 w 400"/>
              <a:gd name="T45" fmla="*/ 2147483646 h 507"/>
              <a:gd name="T46" fmla="*/ 2147483646 w 400"/>
              <a:gd name="T47" fmla="*/ 2147483646 h 50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00" h="507">
                <a:moveTo>
                  <a:pt x="188" y="0"/>
                </a:moveTo>
                <a:lnTo>
                  <a:pt x="10" y="126"/>
                </a:lnTo>
                <a:lnTo>
                  <a:pt x="12" y="128"/>
                </a:lnTo>
                <a:lnTo>
                  <a:pt x="19" y="124"/>
                </a:lnTo>
                <a:lnTo>
                  <a:pt x="22" y="143"/>
                </a:lnTo>
                <a:lnTo>
                  <a:pt x="2" y="142"/>
                </a:lnTo>
                <a:lnTo>
                  <a:pt x="1" y="150"/>
                </a:lnTo>
                <a:lnTo>
                  <a:pt x="1" y="151"/>
                </a:lnTo>
                <a:lnTo>
                  <a:pt x="2" y="151"/>
                </a:lnTo>
                <a:lnTo>
                  <a:pt x="1" y="151"/>
                </a:lnTo>
                <a:lnTo>
                  <a:pt x="2" y="151"/>
                </a:lnTo>
                <a:lnTo>
                  <a:pt x="2" y="153"/>
                </a:lnTo>
                <a:lnTo>
                  <a:pt x="2" y="154"/>
                </a:lnTo>
                <a:lnTo>
                  <a:pt x="1" y="154"/>
                </a:lnTo>
                <a:lnTo>
                  <a:pt x="0" y="153"/>
                </a:lnTo>
                <a:lnTo>
                  <a:pt x="0" y="151"/>
                </a:lnTo>
                <a:lnTo>
                  <a:pt x="1" y="154"/>
                </a:lnTo>
                <a:lnTo>
                  <a:pt x="2" y="154"/>
                </a:lnTo>
                <a:lnTo>
                  <a:pt x="84" y="116"/>
                </a:lnTo>
                <a:lnTo>
                  <a:pt x="186" y="120"/>
                </a:lnTo>
                <a:lnTo>
                  <a:pt x="210" y="507"/>
                </a:lnTo>
                <a:lnTo>
                  <a:pt x="397" y="405"/>
                </a:lnTo>
                <a:lnTo>
                  <a:pt x="400" y="13"/>
                </a:lnTo>
                <a:lnTo>
                  <a:pt x="186" y="12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41" name="Freeform 1904"/>
          <p:cNvSpPr>
            <a:spLocks/>
          </p:cNvSpPr>
          <p:nvPr/>
        </p:nvSpPr>
        <p:spPr bwMode="auto">
          <a:xfrm>
            <a:off x="6821488" y="4098925"/>
            <a:ext cx="71437" cy="7938"/>
          </a:xfrm>
          <a:custGeom>
            <a:avLst/>
            <a:gdLst>
              <a:gd name="T0" fmla="*/ 2147483646 w 135"/>
              <a:gd name="T1" fmla="*/ 2147483646 h 15"/>
              <a:gd name="T2" fmla="*/ 2147483646 w 135"/>
              <a:gd name="T3" fmla="*/ 2147483646 h 15"/>
              <a:gd name="T4" fmla="*/ 0 w 135"/>
              <a:gd name="T5" fmla="*/ 0 h 1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5" h="15">
                <a:moveTo>
                  <a:pt x="135" y="9"/>
                </a:moveTo>
                <a:lnTo>
                  <a:pt x="123" y="15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42" name="Freeform 1905"/>
          <p:cNvSpPr>
            <a:spLocks/>
          </p:cNvSpPr>
          <p:nvPr/>
        </p:nvSpPr>
        <p:spPr bwMode="auto">
          <a:xfrm>
            <a:off x="6827838" y="4095750"/>
            <a:ext cx="77787" cy="196850"/>
          </a:xfrm>
          <a:custGeom>
            <a:avLst/>
            <a:gdLst>
              <a:gd name="T0" fmla="*/ 0 w 146"/>
              <a:gd name="T1" fmla="*/ 0 h 371"/>
              <a:gd name="T2" fmla="*/ 2147483646 w 146"/>
              <a:gd name="T3" fmla="*/ 2147483646 h 371"/>
              <a:gd name="T4" fmla="*/ 2147483646 w 146"/>
              <a:gd name="T5" fmla="*/ 2147483646 h 371"/>
              <a:gd name="T6" fmla="*/ 2147483646 w 146"/>
              <a:gd name="T7" fmla="*/ 2147483646 h 371"/>
              <a:gd name="T8" fmla="*/ 2147483646 w 146"/>
              <a:gd name="T9" fmla="*/ 2147483646 h 3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6" h="371">
                <a:moveTo>
                  <a:pt x="0" y="0"/>
                </a:moveTo>
                <a:lnTo>
                  <a:pt x="122" y="15"/>
                </a:lnTo>
                <a:lnTo>
                  <a:pt x="146" y="366"/>
                </a:lnTo>
                <a:lnTo>
                  <a:pt x="134" y="371"/>
                </a:lnTo>
                <a:lnTo>
                  <a:pt x="110" y="2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43" name="Line 1906"/>
          <p:cNvSpPr>
            <a:spLocks noChangeShapeType="1"/>
          </p:cNvSpPr>
          <p:nvPr/>
        </p:nvSpPr>
        <p:spPr bwMode="auto">
          <a:xfrm flipH="1" flipV="1">
            <a:off x="6469063" y="4054475"/>
            <a:ext cx="425450" cy="523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44" name="Freeform 1907"/>
          <p:cNvSpPr>
            <a:spLocks/>
          </p:cNvSpPr>
          <p:nvPr/>
        </p:nvSpPr>
        <p:spPr bwMode="auto">
          <a:xfrm>
            <a:off x="6459538" y="4064000"/>
            <a:ext cx="450850" cy="231775"/>
          </a:xfrm>
          <a:custGeom>
            <a:avLst/>
            <a:gdLst>
              <a:gd name="T0" fmla="*/ 0 w 852"/>
              <a:gd name="T1" fmla="*/ 0 h 436"/>
              <a:gd name="T2" fmla="*/ 2147483646 w 852"/>
              <a:gd name="T3" fmla="*/ 2147483646 h 436"/>
              <a:gd name="T4" fmla="*/ 2147483646 w 852"/>
              <a:gd name="T5" fmla="*/ 2147483646 h 4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52" h="436">
                <a:moveTo>
                  <a:pt x="0" y="0"/>
                </a:moveTo>
                <a:lnTo>
                  <a:pt x="21" y="296"/>
                </a:lnTo>
                <a:lnTo>
                  <a:pt x="852" y="43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45" name="Line 1908"/>
          <p:cNvSpPr>
            <a:spLocks noChangeShapeType="1"/>
          </p:cNvSpPr>
          <p:nvPr/>
        </p:nvSpPr>
        <p:spPr bwMode="auto">
          <a:xfrm flipH="1" flipV="1">
            <a:off x="6689725" y="4257675"/>
            <a:ext cx="209550" cy="349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46" name="Freeform 1909"/>
          <p:cNvSpPr>
            <a:spLocks/>
          </p:cNvSpPr>
          <p:nvPr/>
        </p:nvSpPr>
        <p:spPr bwMode="auto">
          <a:xfrm>
            <a:off x="6651625" y="4087813"/>
            <a:ext cx="22225" cy="168275"/>
          </a:xfrm>
          <a:custGeom>
            <a:avLst/>
            <a:gdLst>
              <a:gd name="T0" fmla="*/ 2147483646 w 42"/>
              <a:gd name="T1" fmla="*/ 2147483646 h 316"/>
              <a:gd name="T2" fmla="*/ 2147483646 w 42"/>
              <a:gd name="T3" fmla="*/ 2147483646 h 316"/>
              <a:gd name="T4" fmla="*/ 2147483646 w 42"/>
              <a:gd name="T5" fmla="*/ 2147483646 h 316"/>
              <a:gd name="T6" fmla="*/ 2147483646 w 42"/>
              <a:gd name="T7" fmla="*/ 2147483646 h 316"/>
              <a:gd name="T8" fmla="*/ 2147483646 w 42"/>
              <a:gd name="T9" fmla="*/ 2147483646 h 316"/>
              <a:gd name="T10" fmla="*/ 0 w 42"/>
              <a:gd name="T11" fmla="*/ 0 h 3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2" h="316">
                <a:moveTo>
                  <a:pt x="42" y="316"/>
                </a:moveTo>
                <a:lnTo>
                  <a:pt x="22" y="2"/>
                </a:lnTo>
                <a:lnTo>
                  <a:pt x="13" y="1"/>
                </a:lnTo>
                <a:lnTo>
                  <a:pt x="34" y="315"/>
                </a:lnTo>
                <a:lnTo>
                  <a:pt x="22" y="313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47" name="Freeform 1910"/>
          <p:cNvSpPr>
            <a:spLocks/>
          </p:cNvSpPr>
          <p:nvPr/>
        </p:nvSpPr>
        <p:spPr bwMode="auto">
          <a:xfrm>
            <a:off x="6491288" y="4071938"/>
            <a:ext cx="152400" cy="168275"/>
          </a:xfrm>
          <a:custGeom>
            <a:avLst/>
            <a:gdLst>
              <a:gd name="T0" fmla="*/ 2147483646 w 288"/>
              <a:gd name="T1" fmla="*/ 2147483646 h 318"/>
              <a:gd name="T2" fmla="*/ 2147483646 w 288"/>
              <a:gd name="T3" fmla="*/ 2147483646 h 318"/>
              <a:gd name="T4" fmla="*/ 2147483646 w 288"/>
              <a:gd name="T5" fmla="*/ 2147483646 h 318"/>
              <a:gd name="T6" fmla="*/ 0 w 288"/>
              <a:gd name="T7" fmla="*/ 0 h 318"/>
              <a:gd name="T8" fmla="*/ 2147483646 w 288"/>
              <a:gd name="T9" fmla="*/ 2147483646 h 318"/>
              <a:gd name="T10" fmla="*/ 2147483646 w 288"/>
              <a:gd name="T11" fmla="*/ 2147483646 h 318"/>
              <a:gd name="T12" fmla="*/ 2147483646 w 288"/>
              <a:gd name="T13" fmla="*/ 2147483646 h 318"/>
              <a:gd name="T14" fmla="*/ 2147483646 w 288"/>
              <a:gd name="T15" fmla="*/ 2147483646 h 318"/>
              <a:gd name="T16" fmla="*/ 2147483646 w 288"/>
              <a:gd name="T17" fmla="*/ 2147483646 h 318"/>
              <a:gd name="T18" fmla="*/ 2147483646 w 288"/>
              <a:gd name="T19" fmla="*/ 2147483646 h 318"/>
              <a:gd name="T20" fmla="*/ 2147483646 w 288"/>
              <a:gd name="T21" fmla="*/ 2147483646 h 318"/>
              <a:gd name="T22" fmla="*/ 2147483646 w 288"/>
              <a:gd name="T23" fmla="*/ 2147483646 h 318"/>
              <a:gd name="T24" fmla="*/ 2147483646 w 288"/>
              <a:gd name="T25" fmla="*/ 2147483646 h 3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88" h="318">
                <a:moveTo>
                  <a:pt x="268" y="36"/>
                </a:moveTo>
                <a:lnTo>
                  <a:pt x="249" y="106"/>
                </a:lnTo>
                <a:lnTo>
                  <a:pt x="11" y="74"/>
                </a:lnTo>
                <a:lnTo>
                  <a:pt x="0" y="0"/>
                </a:lnTo>
                <a:lnTo>
                  <a:pt x="268" y="36"/>
                </a:lnTo>
                <a:lnTo>
                  <a:pt x="288" y="315"/>
                </a:lnTo>
                <a:lnTo>
                  <a:pt x="262" y="318"/>
                </a:lnTo>
                <a:lnTo>
                  <a:pt x="261" y="285"/>
                </a:lnTo>
                <a:lnTo>
                  <a:pt x="23" y="247"/>
                </a:lnTo>
                <a:lnTo>
                  <a:pt x="12" y="185"/>
                </a:lnTo>
                <a:lnTo>
                  <a:pt x="257" y="223"/>
                </a:lnTo>
                <a:lnTo>
                  <a:pt x="281" y="221"/>
                </a:lnTo>
                <a:lnTo>
                  <a:pt x="261" y="28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48" name="Freeform 1911"/>
          <p:cNvSpPr>
            <a:spLocks/>
          </p:cNvSpPr>
          <p:nvPr/>
        </p:nvSpPr>
        <p:spPr bwMode="auto">
          <a:xfrm>
            <a:off x="6491288" y="4071938"/>
            <a:ext cx="138112" cy="168275"/>
          </a:xfrm>
          <a:custGeom>
            <a:avLst/>
            <a:gdLst>
              <a:gd name="T0" fmla="*/ 2147483646 w 262"/>
              <a:gd name="T1" fmla="*/ 2147483646 h 318"/>
              <a:gd name="T2" fmla="*/ 2147483646 w 262"/>
              <a:gd name="T3" fmla="*/ 2147483646 h 318"/>
              <a:gd name="T4" fmla="*/ 0 w 262"/>
              <a:gd name="T5" fmla="*/ 0 h 31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2" h="318">
                <a:moveTo>
                  <a:pt x="262" y="318"/>
                </a:moveTo>
                <a:lnTo>
                  <a:pt x="17" y="276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49" name="Freeform 1912"/>
          <p:cNvSpPr>
            <a:spLocks/>
          </p:cNvSpPr>
          <p:nvPr/>
        </p:nvSpPr>
        <p:spPr bwMode="auto">
          <a:xfrm>
            <a:off x="6494463" y="4111625"/>
            <a:ext cx="128587" cy="31750"/>
          </a:xfrm>
          <a:custGeom>
            <a:avLst/>
            <a:gdLst>
              <a:gd name="T0" fmla="*/ 2147483646 w 244"/>
              <a:gd name="T1" fmla="*/ 0 h 59"/>
              <a:gd name="T2" fmla="*/ 2147483646 w 244"/>
              <a:gd name="T3" fmla="*/ 2147483646 h 59"/>
              <a:gd name="T4" fmla="*/ 0 w 244"/>
              <a:gd name="T5" fmla="*/ 2147483646 h 59"/>
              <a:gd name="T6" fmla="*/ 2147483646 w 244"/>
              <a:gd name="T7" fmla="*/ 2147483646 h 59"/>
              <a:gd name="T8" fmla="*/ 2147483646 w 244"/>
              <a:gd name="T9" fmla="*/ 2147483646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4" h="59">
                <a:moveTo>
                  <a:pt x="4" y="0"/>
                </a:moveTo>
                <a:lnTo>
                  <a:pt x="5" y="27"/>
                </a:lnTo>
                <a:lnTo>
                  <a:pt x="0" y="26"/>
                </a:lnTo>
                <a:lnTo>
                  <a:pt x="244" y="59"/>
                </a:lnTo>
                <a:lnTo>
                  <a:pt x="242" y="3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50" name="Freeform 1913"/>
          <p:cNvSpPr>
            <a:spLocks/>
          </p:cNvSpPr>
          <p:nvPr/>
        </p:nvSpPr>
        <p:spPr bwMode="auto">
          <a:xfrm>
            <a:off x="6499225" y="4141788"/>
            <a:ext cx="136525" cy="33337"/>
          </a:xfrm>
          <a:custGeom>
            <a:avLst/>
            <a:gdLst>
              <a:gd name="T0" fmla="*/ 2147483646 w 260"/>
              <a:gd name="T1" fmla="*/ 2147483646 h 63"/>
              <a:gd name="T2" fmla="*/ 2147483646 w 260"/>
              <a:gd name="T3" fmla="*/ 0 h 63"/>
              <a:gd name="T4" fmla="*/ 2147483646 w 260"/>
              <a:gd name="T5" fmla="*/ 2147483646 h 63"/>
              <a:gd name="T6" fmla="*/ 0 w 260"/>
              <a:gd name="T7" fmla="*/ 2147483646 h 63"/>
              <a:gd name="T8" fmla="*/ 2147483646 w 260"/>
              <a:gd name="T9" fmla="*/ 2147483646 h 6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0" h="63">
                <a:moveTo>
                  <a:pt x="236" y="1"/>
                </a:moveTo>
                <a:lnTo>
                  <a:pt x="260" y="0"/>
                </a:lnTo>
                <a:lnTo>
                  <a:pt x="239" y="63"/>
                </a:lnTo>
                <a:lnTo>
                  <a:pt x="0" y="27"/>
                </a:lnTo>
                <a:lnTo>
                  <a:pt x="2" y="5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51" name="Line 1914"/>
          <p:cNvSpPr>
            <a:spLocks noChangeShapeType="1"/>
          </p:cNvSpPr>
          <p:nvPr/>
        </p:nvSpPr>
        <p:spPr bwMode="auto">
          <a:xfrm flipH="1" flipV="1">
            <a:off x="6494463" y="4125913"/>
            <a:ext cx="4762" cy="301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52" name="Line 1915"/>
          <p:cNvSpPr>
            <a:spLocks noChangeShapeType="1"/>
          </p:cNvSpPr>
          <p:nvPr/>
        </p:nvSpPr>
        <p:spPr bwMode="auto">
          <a:xfrm>
            <a:off x="6502400" y="4203700"/>
            <a:ext cx="1588" cy="158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53" name="Line 1916"/>
          <p:cNvSpPr>
            <a:spLocks noChangeShapeType="1"/>
          </p:cNvSpPr>
          <p:nvPr/>
        </p:nvSpPr>
        <p:spPr bwMode="auto">
          <a:xfrm flipH="1" flipV="1">
            <a:off x="6624638" y="4175125"/>
            <a:ext cx="1587" cy="158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54" name="Freeform 1917"/>
          <p:cNvSpPr>
            <a:spLocks/>
          </p:cNvSpPr>
          <p:nvPr/>
        </p:nvSpPr>
        <p:spPr bwMode="auto">
          <a:xfrm>
            <a:off x="6707188" y="4119563"/>
            <a:ext cx="160337" cy="158750"/>
          </a:xfrm>
          <a:custGeom>
            <a:avLst/>
            <a:gdLst>
              <a:gd name="T0" fmla="*/ 0 w 302"/>
              <a:gd name="T1" fmla="*/ 2147483646 h 298"/>
              <a:gd name="T2" fmla="*/ 2147483646 w 302"/>
              <a:gd name="T3" fmla="*/ 2147483646 h 298"/>
              <a:gd name="T4" fmla="*/ 2147483646 w 302"/>
              <a:gd name="T5" fmla="*/ 2147483646 h 298"/>
              <a:gd name="T6" fmla="*/ 2147483646 w 302"/>
              <a:gd name="T7" fmla="*/ 2147483646 h 298"/>
              <a:gd name="T8" fmla="*/ 2147483646 w 302"/>
              <a:gd name="T9" fmla="*/ 2147483646 h 298"/>
              <a:gd name="T10" fmla="*/ 2147483646 w 302"/>
              <a:gd name="T11" fmla="*/ 0 h 298"/>
              <a:gd name="T12" fmla="*/ 2147483646 w 302"/>
              <a:gd name="T13" fmla="*/ 2147483646 h 298"/>
              <a:gd name="T14" fmla="*/ 2147483646 w 302"/>
              <a:gd name="T15" fmla="*/ 2147483646 h 298"/>
              <a:gd name="T16" fmla="*/ 2147483646 w 302"/>
              <a:gd name="T17" fmla="*/ 2147483646 h 298"/>
              <a:gd name="T18" fmla="*/ 2147483646 w 302"/>
              <a:gd name="T19" fmla="*/ 2147483646 h 298"/>
              <a:gd name="T20" fmla="*/ 2147483646 w 302"/>
              <a:gd name="T21" fmla="*/ 2147483646 h 298"/>
              <a:gd name="T22" fmla="*/ 2147483646 w 302"/>
              <a:gd name="T23" fmla="*/ 2147483646 h 29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02" h="298">
                <a:moveTo>
                  <a:pt x="0" y="128"/>
                </a:moveTo>
                <a:lnTo>
                  <a:pt x="263" y="167"/>
                </a:lnTo>
                <a:lnTo>
                  <a:pt x="288" y="97"/>
                </a:lnTo>
                <a:lnTo>
                  <a:pt x="258" y="101"/>
                </a:lnTo>
                <a:lnTo>
                  <a:pt x="256" y="69"/>
                </a:lnTo>
                <a:lnTo>
                  <a:pt x="282" y="0"/>
                </a:lnTo>
                <a:lnTo>
                  <a:pt x="302" y="295"/>
                </a:lnTo>
                <a:lnTo>
                  <a:pt x="273" y="298"/>
                </a:lnTo>
                <a:lnTo>
                  <a:pt x="270" y="262"/>
                </a:lnTo>
                <a:lnTo>
                  <a:pt x="295" y="193"/>
                </a:lnTo>
                <a:lnTo>
                  <a:pt x="264" y="196"/>
                </a:lnTo>
                <a:lnTo>
                  <a:pt x="263" y="16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55" name="Freeform 1918"/>
          <p:cNvSpPr>
            <a:spLocks/>
          </p:cNvSpPr>
          <p:nvPr/>
        </p:nvSpPr>
        <p:spPr bwMode="auto">
          <a:xfrm>
            <a:off x="6704013" y="4202113"/>
            <a:ext cx="146050" cy="57150"/>
          </a:xfrm>
          <a:custGeom>
            <a:avLst/>
            <a:gdLst>
              <a:gd name="T0" fmla="*/ 2147483646 w 277"/>
              <a:gd name="T1" fmla="*/ 2147483646 h 108"/>
              <a:gd name="T2" fmla="*/ 0 w 277"/>
              <a:gd name="T3" fmla="*/ 0 h 108"/>
              <a:gd name="T4" fmla="*/ 2147483646 w 277"/>
              <a:gd name="T5" fmla="*/ 2147483646 h 108"/>
              <a:gd name="T6" fmla="*/ 2147483646 w 277"/>
              <a:gd name="T7" fmla="*/ 2147483646 h 10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77" h="108">
                <a:moveTo>
                  <a:pt x="271" y="42"/>
                </a:moveTo>
                <a:lnTo>
                  <a:pt x="0" y="0"/>
                </a:lnTo>
                <a:lnTo>
                  <a:pt x="12" y="64"/>
                </a:lnTo>
                <a:lnTo>
                  <a:pt x="277" y="10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56" name="Freeform 1919"/>
          <p:cNvSpPr>
            <a:spLocks/>
          </p:cNvSpPr>
          <p:nvPr/>
        </p:nvSpPr>
        <p:spPr bwMode="auto">
          <a:xfrm>
            <a:off x="6697663" y="4098925"/>
            <a:ext cx="158750" cy="179388"/>
          </a:xfrm>
          <a:custGeom>
            <a:avLst/>
            <a:gdLst>
              <a:gd name="T0" fmla="*/ 2147483646 w 301"/>
              <a:gd name="T1" fmla="*/ 2147483646 h 337"/>
              <a:gd name="T2" fmla="*/ 2147483646 w 301"/>
              <a:gd name="T3" fmla="*/ 2147483646 h 337"/>
              <a:gd name="T4" fmla="*/ 0 w 301"/>
              <a:gd name="T5" fmla="*/ 0 h 337"/>
              <a:gd name="T6" fmla="*/ 2147483646 w 301"/>
              <a:gd name="T7" fmla="*/ 2147483646 h 3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01" h="337">
                <a:moveTo>
                  <a:pt x="292" y="337"/>
                </a:moveTo>
                <a:lnTo>
                  <a:pt x="20" y="292"/>
                </a:lnTo>
                <a:lnTo>
                  <a:pt x="0" y="0"/>
                </a:lnTo>
                <a:lnTo>
                  <a:pt x="301" y="3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57" name="Freeform 1920"/>
          <p:cNvSpPr>
            <a:spLocks/>
          </p:cNvSpPr>
          <p:nvPr/>
        </p:nvSpPr>
        <p:spPr bwMode="auto">
          <a:xfrm>
            <a:off x="6700838" y="4138613"/>
            <a:ext cx="142875" cy="34925"/>
          </a:xfrm>
          <a:custGeom>
            <a:avLst/>
            <a:gdLst>
              <a:gd name="T0" fmla="*/ 2147483646 w 271"/>
              <a:gd name="T1" fmla="*/ 2147483646 h 66"/>
              <a:gd name="T2" fmla="*/ 2147483646 w 271"/>
              <a:gd name="T3" fmla="*/ 0 h 66"/>
              <a:gd name="T4" fmla="*/ 2147483646 w 271"/>
              <a:gd name="T5" fmla="*/ 2147483646 h 66"/>
              <a:gd name="T6" fmla="*/ 0 w 271"/>
              <a:gd name="T7" fmla="*/ 2147483646 h 66"/>
              <a:gd name="T8" fmla="*/ 2147483646 w 271"/>
              <a:gd name="T9" fmla="*/ 2147483646 h 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1" h="66">
                <a:moveTo>
                  <a:pt x="269" y="34"/>
                </a:moveTo>
                <a:lnTo>
                  <a:pt x="6" y="0"/>
                </a:lnTo>
                <a:lnTo>
                  <a:pt x="7" y="29"/>
                </a:lnTo>
                <a:lnTo>
                  <a:pt x="0" y="28"/>
                </a:lnTo>
                <a:lnTo>
                  <a:pt x="271" y="6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58" name="Freeform 1921"/>
          <p:cNvSpPr>
            <a:spLocks/>
          </p:cNvSpPr>
          <p:nvPr/>
        </p:nvSpPr>
        <p:spPr bwMode="auto">
          <a:xfrm>
            <a:off x="6770688" y="4054475"/>
            <a:ext cx="79375" cy="34925"/>
          </a:xfrm>
          <a:custGeom>
            <a:avLst/>
            <a:gdLst>
              <a:gd name="T0" fmla="*/ 2147483646 w 151"/>
              <a:gd name="T1" fmla="*/ 2147483646 h 64"/>
              <a:gd name="T2" fmla="*/ 0 w 151"/>
              <a:gd name="T3" fmla="*/ 2147483646 h 64"/>
              <a:gd name="T4" fmla="*/ 2147483646 w 151"/>
              <a:gd name="T5" fmla="*/ 0 h 64"/>
              <a:gd name="T6" fmla="*/ 2147483646 w 151"/>
              <a:gd name="T7" fmla="*/ 2147483646 h 64"/>
              <a:gd name="T8" fmla="*/ 2147483646 w 151"/>
              <a:gd name="T9" fmla="*/ 2147483646 h 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1" h="64">
                <a:moveTo>
                  <a:pt x="71" y="64"/>
                </a:moveTo>
                <a:lnTo>
                  <a:pt x="0" y="58"/>
                </a:lnTo>
                <a:lnTo>
                  <a:pt x="80" y="0"/>
                </a:lnTo>
                <a:lnTo>
                  <a:pt x="151" y="6"/>
                </a:lnTo>
                <a:lnTo>
                  <a:pt x="71" y="64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59" name="Freeform 1922"/>
          <p:cNvSpPr>
            <a:spLocks/>
          </p:cNvSpPr>
          <p:nvPr/>
        </p:nvSpPr>
        <p:spPr bwMode="auto">
          <a:xfrm>
            <a:off x="6796088" y="4062413"/>
            <a:ext cx="39687" cy="19050"/>
          </a:xfrm>
          <a:custGeom>
            <a:avLst/>
            <a:gdLst>
              <a:gd name="T0" fmla="*/ 2147483646 w 74"/>
              <a:gd name="T1" fmla="*/ 2147483646 h 36"/>
              <a:gd name="T2" fmla="*/ 2147483646 w 74"/>
              <a:gd name="T3" fmla="*/ 2147483646 h 36"/>
              <a:gd name="T4" fmla="*/ 2147483646 w 74"/>
              <a:gd name="T5" fmla="*/ 0 h 36"/>
              <a:gd name="T6" fmla="*/ 0 w 74"/>
              <a:gd name="T7" fmla="*/ 2147483646 h 36"/>
              <a:gd name="T8" fmla="*/ 2147483646 w 74"/>
              <a:gd name="T9" fmla="*/ 2147483646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4" h="36">
                <a:moveTo>
                  <a:pt x="32" y="36"/>
                </a:moveTo>
                <a:lnTo>
                  <a:pt x="74" y="4"/>
                </a:lnTo>
                <a:lnTo>
                  <a:pt x="41" y="0"/>
                </a:lnTo>
                <a:lnTo>
                  <a:pt x="0" y="31"/>
                </a:lnTo>
                <a:lnTo>
                  <a:pt x="32" y="36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60" name="Line 1923"/>
          <p:cNvSpPr>
            <a:spLocks noChangeShapeType="1"/>
          </p:cNvSpPr>
          <p:nvPr/>
        </p:nvSpPr>
        <p:spPr bwMode="auto">
          <a:xfrm flipV="1">
            <a:off x="6929438" y="4025900"/>
            <a:ext cx="1587" cy="492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61" name="Freeform 1924"/>
          <p:cNvSpPr>
            <a:spLocks/>
          </p:cNvSpPr>
          <p:nvPr/>
        </p:nvSpPr>
        <p:spPr bwMode="auto">
          <a:xfrm>
            <a:off x="6480175" y="3819525"/>
            <a:ext cx="436563" cy="207963"/>
          </a:xfrm>
          <a:custGeom>
            <a:avLst/>
            <a:gdLst>
              <a:gd name="T0" fmla="*/ 2147483646 w 827"/>
              <a:gd name="T1" fmla="*/ 2147483646 h 391"/>
              <a:gd name="T2" fmla="*/ 2147483646 w 827"/>
              <a:gd name="T3" fmla="*/ 2147483646 h 391"/>
              <a:gd name="T4" fmla="*/ 2147483646 w 827"/>
              <a:gd name="T5" fmla="*/ 0 h 391"/>
              <a:gd name="T6" fmla="*/ 2147483646 w 827"/>
              <a:gd name="T7" fmla="*/ 2147483646 h 391"/>
              <a:gd name="T8" fmla="*/ 0 w 827"/>
              <a:gd name="T9" fmla="*/ 2147483646 h 391"/>
              <a:gd name="T10" fmla="*/ 2147483646 w 827"/>
              <a:gd name="T11" fmla="*/ 2147483646 h 391"/>
              <a:gd name="T12" fmla="*/ 2147483646 w 827"/>
              <a:gd name="T13" fmla="*/ 2147483646 h 391"/>
              <a:gd name="T14" fmla="*/ 2147483646 w 827"/>
              <a:gd name="T15" fmla="*/ 2147483646 h 391"/>
              <a:gd name="T16" fmla="*/ 2147483646 w 827"/>
              <a:gd name="T17" fmla="*/ 2147483646 h 391"/>
              <a:gd name="T18" fmla="*/ 2147483646 w 827"/>
              <a:gd name="T19" fmla="*/ 2147483646 h 39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827" h="391">
                <a:moveTo>
                  <a:pt x="793" y="391"/>
                </a:moveTo>
                <a:lnTo>
                  <a:pt x="827" y="44"/>
                </a:lnTo>
                <a:lnTo>
                  <a:pt x="5" y="0"/>
                </a:lnTo>
                <a:lnTo>
                  <a:pt x="5" y="9"/>
                </a:lnTo>
                <a:lnTo>
                  <a:pt x="0" y="9"/>
                </a:lnTo>
                <a:lnTo>
                  <a:pt x="368" y="29"/>
                </a:lnTo>
                <a:lnTo>
                  <a:pt x="380" y="32"/>
                </a:lnTo>
                <a:lnTo>
                  <a:pt x="389" y="32"/>
                </a:lnTo>
                <a:lnTo>
                  <a:pt x="805" y="53"/>
                </a:lnTo>
                <a:lnTo>
                  <a:pt x="814" y="5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62" name="Freeform 1925"/>
          <p:cNvSpPr>
            <a:spLocks/>
          </p:cNvSpPr>
          <p:nvPr/>
        </p:nvSpPr>
        <p:spPr bwMode="auto">
          <a:xfrm>
            <a:off x="6378575" y="3840163"/>
            <a:ext cx="633413" cy="203200"/>
          </a:xfrm>
          <a:custGeom>
            <a:avLst/>
            <a:gdLst>
              <a:gd name="T0" fmla="*/ 2147483646 w 1197"/>
              <a:gd name="T1" fmla="*/ 2147483646 h 382"/>
              <a:gd name="T2" fmla="*/ 2147483646 w 1197"/>
              <a:gd name="T3" fmla="*/ 0 h 382"/>
              <a:gd name="T4" fmla="*/ 2147483646 w 1197"/>
              <a:gd name="T5" fmla="*/ 2147483646 h 382"/>
              <a:gd name="T6" fmla="*/ 2147483646 w 1197"/>
              <a:gd name="T7" fmla="*/ 2147483646 h 382"/>
              <a:gd name="T8" fmla="*/ 2147483646 w 1197"/>
              <a:gd name="T9" fmla="*/ 2147483646 h 382"/>
              <a:gd name="T10" fmla="*/ 2147483646 w 1197"/>
              <a:gd name="T11" fmla="*/ 2147483646 h 382"/>
              <a:gd name="T12" fmla="*/ 0 w 1197"/>
              <a:gd name="T13" fmla="*/ 2147483646 h 38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97" h="382">
                <a:moveTo>
                  <a:pt x="1019" y="5"/>
                </a:moveTo>
                <a:lnTo>
                  <a:pt x="1197" y="0"/>
                </a:lnTo>
                <a:lnTo>
                  <a:pt x="1197" y="333"/>
                </a:lnTo>
                <a:lnTo>
                  <a:pt x="1175" y="344"/>
                </a:lnTo>
                <a:lnTo>
                  <a:pt x="985" y="352"/>
                </a:lnTo>
                <a:lnTo>
                  <a:pt x="158" y="268"/>
                </a:lnTo>
                <a:lnTo>
                  <a:pt x="0" y="38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63" name="Freeform 1926"/>
          <p:cNvSpPr>
            <a:spLocks/>
          </p:cNvSpPr>
          <p:nvPr/>
        </p:nvSpPr>
        <p:spPr bwMode="auto">
          <a:xfrm>
            <a:off x="6416675" y="3986213"/>
            <a:ext cx="101600" cy="39687"/>
          </a:xfrm>
          <a:custGeom>
            <a:avLst/>
            <a:gdLst>
              <a:gd name="T0" fmla="*/ 0 w 194"/>
              <a:gd name="T1" fmla="*/ 2147483646 h 76"/>
              <a:gd name="T2" fmla="*/ 2147483646 w 194"/>
              <a:gd name="T3" fmla="*/ 2147483646 h 76"/>
              <a:gd name="T4" fmla="*/ 2147483646 w 194"/>
              <a:gd name="T5" fmla="*/ 2147483646 h 76"/>
              <a:gd name="T6" fmla="*/ 2147483646 w 194"/>
              <a:gd name="T7" fmla="*/ 0 h 76"/>
              <a:gd name="T8" fmla="*/ 0 w 194"/>
              <a:gd name="T9" fmla="*/ 2147483646 h 76"/>
              <a:gd name="T10" fmla="*/ 2147483646 w 194"/>
              <a:gd name="T11" fmla="*/ 2147483646 h 76"/>
              <a:gd name="T12" fmla="*/ 2147483646 w 194"/>
              <a:gd name="T13" fmla="*/ 2147483646 h 76"/>
              <a:gd name="T14" fmla="*/ 2147483646 w 194"/>
              <a:gd name="T15" fmla="*/ 2147483646 h 76"/>
              <a:gd name="T16" fmla="*/ 2147483646 w 194"/>
              <a:gd name="T17" fmla="*/ 2147483646 h 7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4" h="76">
                <a:moveTo>
                  <a:pt x="0" y="65"/>
                </a:moveTo>
                <a:lnTo>
                  <a:pt x="104" y="76"/>
                </a:lnTo>
                <a:lnTo>
                  <a:pt x="194" y="10"/>
                </a:lnTo>
                <a:lnTo>
                  <a:pt x="90" y="0"/>
                </a:lnTo>
                <a:lnTo>
                  <a:pt x="0" y="65"/>
                </a:lnTo>
                <a:lnTo>
                  <a:pt x="6" y="59"/>
                </a:lnTo>
                <a:lnTo>
                  <a:pt x="59" y="66"/>
                </a:lnTo>
                <a:lnTo>
                  <a:pt x="48" y="72"/>
                </a:lnTo>
                <a:lnTo>
                  <a:pt x="141" y="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64" name="Freeform 1927"/>
          <p:cNvSpPr>
            <a:spLocks/>
          </p:cNvSpPr>
          <p:nvPr/>
        </p:nvSpPr>
        <p:spPr bwMode="auto">
          <a:xfrm>
            <a:off x="6469063" y="3979863"/>
            <a:ext cx="3175" cy="3175"/>
          </a:xfrm>
          <a:custGeom>
            <a:avLst/>
            <a:gdLst>
              <a:gd name="T0" fmla="*/ 2147483646 w 7"/>
              <a:gd name="T1" fmla="*/ 2147483646 h 7"/>
              <a:gd name="T2" fmla="*/ 0 w 7"/>
              <a:gd name="T3" fmla="*/ 2147483646 h 7"/>
              <a:gd name="T4" fmla="*/ 0 w 7"/>
              <a:gd name="T5" fmla="*/ 0 h 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" h="7">
                <a:moveTo>
                  <a:pt x="7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65" name="Freeform 1928"/>
          <p:cNvSpPr>
            <a:spLocks/>
          </p:cNvSpPr>
          <p:nvPr/>
        </p:nvSpPr>
        <p:spPr bwMode="auto">
          <a:xfrm>
            <a:off x="6492875" y="3854450"/>
            <a:ext cx="14288" cy="98425"/>
          </a:xfrm>
          <a:custGeom>
            <a:avLst/>
            <a:gdLst>
              <a:gd name="T0" fmla="*/ 0 w 27"/>
              <a:gd name="T1" fmla="*/ 2147483646 h 187"/>
              <a:gd name="T2" fmla="*/ 2147483646 w 27"/>
              <a:gd name="T3" fmla="*/ 2147483646 h 187"/>
              <a:gd name="T4" fmla="*/ 2147483646 w 27"/>
              <a:gd name="T5" fmla="*/ 2147483646 h 187"/>
              <a:gd name="T6" fmla="*/ 2147483646 w 27"/>
              <a:gd name="T7" fmla="*/ 0 h 187"/>
              <a:gd name="T8" fmla="*/ 0 w 27"/>
              <a:gd name="T9" fmla="*/ 2147483646 h 1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" h="187">
                <a:moveTo>
                  <a:pt x="0" y="187"/>
                </a:moveTo>
                <a:lnTo>
                  <a:pt x="10" y="187"/>
                </a:lnTo>
                <a:lnTo>
                  <a:pt x="27" y="1"/>
                </a:lnTo>
                <a:lnTo>
                  <a:pt x="16" y="0"/>
                </a:lnTo>
                <a:lnTo>
                  <a:pt x="0" y="187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66" name="Freeform 1929"/>
          <p:cNvSpPr>
            <a:spLocks/>
          </p:cNvSpPr>
          <p:nvPr/>
        </p:nvSpPr>
        <p:spPr bwMode="auto">
          <a:xfrm>
            <a:off x="6511925" y="3844925"/>
            <a:ext cx="125413" cy="7938"/>
          </a:xfrm>
          <a:custGeom>
            <a:avLst/>
            <a:gdLst>
              <a:gd name="T0" fmla="*/ 0 w 235"/>
              <a:gd name="T1" fmla="*/ 0 h 15"/>
              <a:gd name="T2" fmla="*/ 2147483646 w 235"/>
              <a:gd name="T3" fmla="*/ 0 h 15"/>
              <a:gd name="T4" fmla="*/ 2147483646 w 235"/>
              <a:gd name="T5" fmla="*/ 2147483646 h 15"/>
              <a:gd name="T6" fmla="*/ 2147483646 w 235"/>
              <a:gd name="T7" fmla="*/ 2147483646 h 15"/>
              <a:gd name="T8" fmla="*/ 0 w 235"/>
              <a:gd name="T9" fmla="*/ 0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5" h="15">
                <a:moveTo>
                  <a:pt x="0" y="0"/>
                </a:moveTo>
                <a:lnTo>
                  <a:pt x="11" y="0"/>
                </a:lnTo>
                <a:lnTo>
                  <a:pt x="235" y="15"/>
                </a:lnTo>
                <a:lnTo>
                  <a:pt x="233" y="15"/>
                </a:lnTo>
                <a:lnTo>
                  <a:pt x="0" y="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67" name="Freeform 1930"/>
          <p:cNvSpPr>
            <a:spLocks/>
          </p:cNvSpPr>
          <p:nvPr/>
        </p:nvSpPr>
        <p:spPr bwMode="auto">
          <a:xfrm>
            <a:off x="6481763" y="3816350"/>
            <a:ext cx="530225" cy="23813"/>
          </a:xfrm>
          <a:custGeom>
            <a:avLst/>
            <a:gdLst>
              <a:gd name="T0" fmla="*/ 0 w 1000"/>
              <a:gd name="T1" fmla="*/ 2147483646 h 45"/>
              <a:gd name="T2" fmla="*/ 2147483646 w 1000"/>
              <a:gd name="T3" fmla="*/ 0 h 45"/>
              <a:gd name="T4" fmla="*/ 2147483646 w 1000"/>
              <a:gd name="T5" fmla="*/ 2147483646 h 4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45">
                <a:moveTo>
                  <a:pt x="0" y="6"/>
                </a:moveTo>
                <a:lnTo>
                  <a:pt x="169" y="0"/>
                </a:lnTo>
                <a:lnTo>
                  <a:pt x="1000" y="4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68" name="Freeform 1931"/>
          <p:cNvSpPr>
            <a:spLocks/>
          </p:cNvSpPr>
          <p:nvPr/>
        </p:nvSpPr>
        <p:spPr bwMode="auto">
          <a:xfrm>
            <a:off x="6721475" y="3857625"/>
            <a:ext cx="141288" cy="7938"/>
          </a:xfrm>
          <a:custGeom>
            <a:avLst/>
            <a:gdLst>
              <a:gd name="T0" fmla="*/ 2147483646 w 266"/>
              <a:gd name="T1" fmla="*/ 2147483646 h 16"/>
              <a:gd name="T2" fmla="*/ 2147483646 w 266"/>
              <a:gd name="T3" fmla="*/ 0 h 16"/>
              <a:gd name="T4" fmla="*/ 0 w 266"/>
              <a:gd name="T5" fmla="*/ 0 h 16"/>
              <a:gd name="T6" fmla="*/ 2147483646 w 266"/>
              <a:gd name="T7" fmla="*/ 2147483646 h 16"/>
              <a:gd name="T8" fmla="*/ 2147483646 w 266"/>
              <a:gd name="T9" fmla="*/ 2147483646 h 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6" h="16">
                <a:moveTo>
                  <a:pt x="266" y="16"/>
                </a:moveTo>
                <a:lnTo>
                  <a:pt x="11" y="0"/>
                </a:lnTo>
                <a:lnTo>
                  <a:pt x="0" y="0"/>
                </a:lnTo>
                <a:lnTo>
                  <a:pt x="261" y="16"/>
                </a:lnTo>
                <a:lnTo>
                  <a:pt x="262" y="1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69" name="Line 1932"/>
          <p:cNvSpPr>
            <a:spLocks noChangeShapeType="1"/>
          </p:cNvSpPr>
          <p:nvPr/>
        </p:nvSpPr>
        <p:spPr bwMode="auto">
          <a:xfrm flipH="1">
            <a:off x="6859588" y="3878263"/>
            <a:ext cx="12700" cy="10953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70" name="Freeform 1933"/>
          <p:cNvSpPr>
            <a:spLocks/>
          </p:cNvSpPr>
          <p:nvPr/>
        </p:nvSpPr>
        <p:spPr bwMode="auto">
          <a:xfrm>
            <a:off x="6710363" y="3984625"/>
            <a:ext cx="139700" cy="12700"/>
          </a:xfrm>
          <a:custGeom>
            <a:avLst/>
            <a:gdLst>
              <a:gd name="T0" fmla="*/ 2147483646 w 265"/>
              <a:gd name="T1" fmla="*/ 2147483646 h 24"/>
              <a:gd name="T2" fmla="*/ 2147483646 w 265"/>
              <a:gd name="T3" fmla="*/ 0 h 24"/>
              <a:gd name="T4" fmla="*/ 0 w 265"/>
              <a:gd name="T5" fmla="*/ 0 h 24"/>
              <a:gd name="T6" fmla="*/ 2147483646 w 265"/>
              <a:gd name="T7" fmla="*/ 2147483646 h 24"/>
              <a:gd name="T8" fmla="*/ 2147483646 w 265"/>
              <a:gd name="T9" fmla="*/ 2147483646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5" h="24">
                <a:moveTo>
                  <a:pt x="265" y="24"/>
                </a:moveTo>
                <a:lnTo>
                  <a:pt x="9" y="0"/>
                </a:lnTo>
                <a:lnTo>
                  <a:pt x="0" y="0"/>
                </a:lnTo>
                <a:lnTo>
                  <a:pt x="258" y="24"/>
                </a:lnTo>
                <a:lnTo>
                  <a:pt x="262" y="2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71" name="Line 1934"/>
          <p:cNvSpPr>
            <a:spLocks noChangeShapeType="1"/>
          </p:cNvSpPr>
          <p:nvPr/>
        </p:nvSpPr>
        <p:spPr bwMode="auto">
          <a:xfrm flipV="1">
            <a:off x="6886575" y="4021138"/>
            <a:ext cx="6350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72" name="Freeform 1935"/>
          <p:cNvSpPr>
            <a:spLocks/>
          </p:cNvSpPr>
          <p:nvPr/>
        </p:nvSpPr>
        <p:spPr bwMode="auto">
          <a:xfrm>
            <a:off x="6996113" y="4022725"/>
            <a:ext cx="3175" cy="17463"/>
          </a:xfrm>
          <a:custGeom>
            <a:avLst/>
            <a:gdLst>
              <a:gd name="T0" fmla="*/ 0 w 8"/>
              <a:gd name="T1" fmla="*/ 0 h 34"/>
              <a:gd name="T2" fmla="*/ 2147483646 w 8"/>
              <a:gd name="T3" fmla="*/ 0 h 34"/>
              <a:gd name="T4" fmla="*/ 2147483646 w 8"/>
              <a:gd name="T5" fmla="*/ 2147483646 h 34"/>
              <a:gd name="T6" fmla="*/ 2147483646 w 8"/>
              <a:gd name="T7" fmla="*/ 2147483646 h 34"/>
              <a:gd name="T8" fmla="*/ 2147483646 w 8"/>
              <a:gd name="T9" fmla="*/ 2147483646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" h="34">
                <a:moveTo>
                  <a:pt x="0" y="0"/>
                </a:moveTo>
                <a:lnTo>
                  <a:pt x="8" y="0"/>
                </a:lnTo>
                <a:lnTo>
                  <a:pt x="8" y="33"/>
                </a:lnTo>
                <a:lnTo>
                  <a:pt x="8" y="34"/>
                </a:lnTo>
                <a:lnTo>
                  <a:pt x="5" y="3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73" name="Line 1936"/>
          <p:cNvSpPr>
            <a:spLocks noChangeShapeType="1"/>
          </p:cNvSpPr>
          <p:nvPr/>
        </p:nvSpPr>
        <p:spPr bwMode="auto">
          <a:xfrm>
            <a:off x="6999288" y="4033838"/>
            <a:ext cx="12700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74" name="Freeform 1937"/>
          <p:cNvSpPr>
            <a:spLocks/>
          </p:cNvSpPr>
          <p:nvPr/>
        </p:nvSpPr>
        <p:spPr bwMode="auto">
          <a:xfrm>
            <a:off x="7113588" y="3843338"/>
            <a:ext cx="539750" cy="200025"/>
          </a:xfrm>
          <a:custGeom>
            <a:avLst/>
            <a:gdLst>
              <a:gd name="T0" fmla="*/ 0 w 1019"/>
              <a:gd name="T1" fmla="*/ 2147483646 h 377"/>
              <a:gd name="T2" fmla="*/ 2147483646 w 1019"/>
              <a:gd name="T3" fmla="*/ 2147483646 h 377"/>
              <a:gd name="T4" fmla="*/ 2147483646 w 1019"/>
              <a:gd name="T5" fmla="*/ 2147483646 h 377"/>
              <a:gd name="T6" fmla="*/ 2147483646 w 1019"/>
              <a:gd name="T7" fmla="*/ 0 h 37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19" h="377">
                <a:moveTo>
                  <a:pt x="0" y="377"/>
                </a:moveTo>
                <a:lnTo>
                  <a:pt x="157" y="263"/>
                </a:lnTo>
                <a:lnTo>
                  <a:pt x="983" y="347"/>
                </a:lnTo>
                <a:lnTo>
                  <a:pt x="1019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75" name="Freeform 1938"/>
          <p:cNvSpPr>
            <a:spLocks/>
          </p:cNvSpPr>
          <p:nvPr/>
        </p:nvSpPr>
        <p:spPr bwMode="auto">
          <a:xfrm>
            <a:off x="7623175" y="3848100"/>
            <a:ext cx="23813" cy="173038"/>
          </a:xfrm>
          <a:custGeom>
            <a:avLst/>
            <a:gdLst>
              <a:gd name="T0" fmla="*/ 2147483646 w 44"/>
              <a:gd name="T1" fmla="*/ 2147483646 h 327"/>
              <a:gd name="T2" fmla="*/ 2147483646 w 44"/>
              <a:gd name="T3" fmla="*/ 2147483646 h 327"/>
              <a:gd name="T4" fmla="*/ 0 w 44"/>
              <a:gd name="T5" fmla="*/ 2147483646 h 327"/>
              <a:gd name="T6" fmla="*/ 2147483646 w 44"/>
              <a:gd name="T7" fmla="*/ 0 h 32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4" h="327">
                <a:moveTo>
                  <a:pt x="44" y="1"/>
                </a:moveTo>
                <a:lnTo>
                  <a:pt x="9" y="326"/>
                </a:lnTo>
                <a:lnTo>
                  <a:pt x="0" y="327"/>
                </a:lnTo>
                <a:lnTo>
                  <a:pt x="32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76" name="Line 1939"/>
          <p:cNvSpPr>
            <a:spLocks noChangeShapeType="1"/>
          </p:cNvSpPr>
          <p:nvPr/>
        </p:nvSpPr>
        <p:spPr bwMode="auto">
          <a:xfrm flipH="1">
            <a:off x="7745413" y="3840163"/>
            <a:ext cx="1587" cy="17621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77" name="Freeform 1940"/>
          <p:cNvSpPr>
            <a:spLocks/>
          </p:cNvSpPr>
          <p:nvPr/>
        </p:nvSpPr>
        <p:spPr bwMode="auto">
          <a:xfrm>
            <a:off x="7278688" y="3835400"/>
            <a:ext cx="344487" cy="230188"/>
          </a:xfrm>
          <a:custGeom>
            <a:avLst/>
            <a:gdLst>
              <a:gd name="T0" fmla="*/ 2147483646 w 652"/>
              <a:gd name="T1" fmla="*/ 2147483646 h 435"/>
              <a:gd name="T2" fmla="*/ 2147483646 w 652"/>
              <a:gd name="T3" fmla="*/ 2147483646 h 435"/>
              <a:gd name="T4" fmla="*/ 2147483646 w 652"/>
              <a:gd name="T5" fmla="*/ 2147483646 h 435"/>
              <a:gd name="T6" fmla="*/ 2147483646 w 652"/>
              <a:gd name="T7" fmla="*/ 2147483646 h 435"/>
              <a:gd name="T8" fmla="*/ 2147483646 w 652"/>
              <a:gd name="T9" fmla="*/ 0 h 435"/>
              <a:gd name="T10" fmla="*/ 2147483646 w 652"/>
              <a:gd name="T11" fmla="*/ 2147483646 h 435"/>
              <a:gd name="T12" fmla="*/ 2147483646 w 652"/>
              <a:gd name="T13" fmla="*/ 2147483646 h 435"/>
              <a:gd name="T14" fmla="*/ 2147483646 w 652"/>
              <a:gd name="T15" fmla="*/ 2147483646 h 435"/>
              <a:gd name="T16" fmla="*/ 2147483646 w 652"/>
              <a:gd name="T17" fmla="*/ 2147483646 h 435"/>
              <a:gd name="T18" fmla="*/ 2147483646 w 652"/>
              <a:gd name="T19" fmla="*/ 2147483646 h 435"/>
              <a:gd name="T20" fmla="*/ 2147483646 w 652"/>
              <a:gd name="T21" fmla="*/ 2147483646 h 435"/>
              <a:gd name="T22" fmla="*/ 2147483646 w 652"/>
              <a:gd name="T23" fmla="*/ 2147483646 h 435"/>
              <a:gd name="T24" fmla="*/ 2147483646 w 652"/>
              <a:gd name="T25" fmla="*/ 2147483646 h 435"/>
              <a:gd name="T26" fmla="*/ 2147483646 w 652"/>
              <a:gd name="T27" fmla="*/ 2147483646 h 435"/>
              <a:gd name="T28" fmla="*/ 2147483646 w 652"/>
              <a:gd name="T29" fmla="*/ 2147483646 h 435"/>
              <a:gd name="T30" fmla="*/ 0 w 652"/>
              <a:gd name="T31" fmla="*/ 2147483646 h 435"/>
              <a:gd name="T32" fmla="*/ 2147483646 w 652"/>
              <a:gd name="T33" fmla="*/ 2147483646 h 435"/>
              <a:gd name="T34" fmla="*/ 2147483646 w 652"/>
              <a:gd name="T35" fmla="*/ 2147483646 h 435"/>
              <a:gd name="T36" fmla="*/ 2147483646 w 652"/>
              <a:gd name="T37" fmla="*/ 2147483646 h 43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652" h="435">
                <a:moveTo>
                  <a:pt x="652" y="351"/>
                </a:moveTo>
                <a:lnTo>
                  <a:pt x="240" y="311"/>
                </a:lnTo>
                <a:lnTo>
                  <a:pt x="232" y="308"/>
                </a:lnTo>
                <a:lnTo>
                  <a:pt x="221" y="308"/>
                </a:lnTo>
                <a:lnTo>
                  <a:pt x="250" y="0"/>
                </a:lnTo>
                <a:lnTo>
                  <a:pt x="262" y="3"/>
                </a:lnTo>
                <a:lnTo>
                  <a:pt x="231" y="326"/>
                </a:lnTo>
                <a:lnTo>
                  <a:pt x="244" y="325"/>
                </a:lnTo>
                <a:lnTo>
                  <a:pt x="385" y="339"/>
                </a:lnTo>
                <a:lnTo>
                  <a:pt x="295" y="404"/>
                </a:lnTo>
                <a:lnTo>
                  <a:pt x="155" y="390"/>
                </a:lnTo>
                <a:lnTo>
                  <a:pt x="244" y="325"/>
                </a:lnTo>
                <a:lnTo>
                  <a:pt x="239" y="320"/>
                </a:lnTo>
                <a:lnTo>
                  <a:pt x="81" y="435"/>
                </a:lnTo>
                <a:lnTo>
                  <a:pt x="73" y="435"/>
                </a:lnTo>
                <a:lnTo>
                  <a:pt x="0" y="428"/>
                </a:lnTo>
                <a:lnTo>
                  <a:pt x="82" y="370"/>
                </a:lnTo>
                <a:lnTo>
                  <a:pt x="152" y="376"/>
                </a:lnTo>
                <a:lnTo>
                  <a:pt x="73" y="43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78" name="Freeform 1941"/>
          <p:cNvSpPr>
            <a:spLocks/>
          </p:cNvSpPr>
          <p:nvPr/>
        </p:nvSpPr>
        <p:spPr bwMode="auto">
          <a:xfrm>
            <a:off x="7304088" y="4038600"/>
            <a:ext cx="39687" cy="19050"/>
          </a:xfrm>
          <a:custGeom>
            <a:avLst/>
            <a:gdLst>
              <a:gd name="T0" fmla="*/ 2147483646 w 76"/>
              <a:gd name="T1" fmla="*/ 2147483646 h 34"/>
              <a:gd name="T2" fmla="*/ 2147483646 w 76"/>
              <a:gd name="T3" fmla="*/ 2147483646 h 34"/>
              <a:gd name="T4" fmla="*/ 2147483646 w 76"/>
              <a:gd name="T5" fmla="*/ 0 h 34"/>
              <a:gd name="T6" fmla="*/ 0 w 76"/>
              <a:gd name="T7" fmla="*/ 2147483646 h 34"/>
              <a:gd name="T8" fmla="*/ 2147483646 w 76"/>
              <a:gd name="T9" fmla="*/ 2147483646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6" h="34">
                <a:moveTo>
                  <a:pt x="34" y="34"/>
                </a:moveTo>
                <a:lnTo>
                  <a:pt x="76" y="4"/>
                </a:lnTo>
                <a:lnTo>
                  <a:pt x="42" y="0"/>
                </a:lnTo>
                <a:lnTo>
                  <a:pt x="0" y="31"/>
                </a:lnTo>
                <a:lnTo>
                  <a:pt x="34" y="34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79" name="Freeform 1942"/>
          <p:cNvSpPr>
            <a:spLocks/>
          </p:cNvSpPr>
          <p:nvPr/>
        </p:nvSpPr>
        <p:spPr bwMode="auto">
          <a:xfrm>
            <a:off x="7213600" y="4008438"/>
            <a:ext cx="120650" cy="28575"/>
          </a:xfrm>
          <a:custGeom>
            <a:avLst/>
            <a:gdLst>
              <a:gd name="T0" fmla="*/ 2147483646 w 229"/>
              <a:gd name="T1" fmla="*/ 2147483646 h 53"/>
              <a:gd name="T2" fmla="*/ 0 w 229"/>
              <a:gd name="T3" fmla="*/ 2147483646 h 53"/>
              <a:gd name="T4" fmla="*/ 2147483646 w 229"/>
              <a:gd name="T5" fmla="*/ 0 h 53"/>
              <a:gd name="T6" fmla="*/ 2147483646 w 229"/>
              <a:gd name="T7" fmla="*/ 2147483646 h 53"/>
              <a:gd name="T8" fmla="*/ 2147483646 w 229"/>
              <a:gd name="T9" fmla="*/ 2147483646 h 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9" h="53">
                <a:moveTo>
                  <a:pt x="186" y="53"/>
                </a:moveTo>
                <a:lnTo>
                  <a:pt x="0" y="33"/>
                </a:lnTo>
                <a:lnTo>
                  <a:pt x="45" y="0"/>
                </a:lnTo>
                <a:lnTo>
                  <a:pt x="229" y="21"/>
                </a:lnTo>
                <a:lnTo>
                  <a:pt x="186" y="53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80" name="Line 1943"/>
          <p:cNvSpPr>
            <a:spLocks noChangeShapeType="1"/>
          </p:cNvSpPr>
          <p:nvPr/>
        </p:nvSpPr>
        <p:spPr bwMode="auto">
          <a:xfrm>
            <a:off x="7364413" y="4037013"/>
            <a:ext cx="38100" cy="47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81" name="Line 1944"/>
          <p:cNvSpPr>
            <a:spLocks noChangeShapeType="1"/>
          </p:cNvSpPr>
          <p:nvPr/>
        </p:nvSpPr>
        <p:spPr bwMode="auto">
          <a:xfrm flipV="1">
            <a:off x="7397750" y="4010025"/>
            <a:ext cx="47625" cy="349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82" name="Freeform 1945"/>
          <p:cNvSpPr>
            <a:spLocks/>
          </p:cNvSpPr>
          <p:nvPr/>
        </p:nvSpPr>
        <p:spPr bwMode="auto">
          <a:xfrm>
            <a:off x="7445375" y="3984625"/>
            <a:ext cx="139700" cy="12700"/>
          </a:xfrm>
          <a:custGeom>
            <a:avLst/>
            <a:gdLst>
              <a:gd name="T0" fmla="*/ 0 w 264"/>
              <a:gd name="T1" fmla="*/ 0 h 24"/>
              <a:gd name="T2" fmla="*/ 2147483646 w 264"/>
              <a:gd name="T3" fmla="*/ 0 h 24"/>
              <a:gd name="T4" fmla="*/ 2147483646 w 264"/>
              <a:gd name="T5" fmla="*/ 2147483646 h 24"/>
              <a:gd name="T6" fmla="*/ 2147483646 w 264"/>
              <a:gd name="T7" fmla="*/ 2147483646 h 24"/>
              <a:gd name="T8" fmla="*/ 0 w 264"/>
              <a:gd name="T9" fmla="*/ 0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4" h="24">
                <a:moveTo>
                  <a:pt x="0" y="0"/>
                </a:moveTo>
                <a:lnTo>
                  <a:pt x="9" y="0"/>
                </a:lnTo>
                <a:lnTo>
                  <a:pt x="264" y="24"/>
                </a:lnTo>
                <a:lnTo>
                  <a:pt x="259" y="24"/>
                </a:lnTo>
                <a:lnTo>
                  <a:pt x="0" y="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83" name="Freeform 1946"/>
          <p:cNvSpPr>
            <a:spLocks/>
          </p:cNvSpPr>
          <p:nvPr/>
        </p:nvSpPr>
        <p:spPr bwMode="auto">
          <a:xfrm>
            <a:off x="7435850" y="3867150"/>
            <a:ext cx="14288" cy="106363"/>
          </a:xfrm>
          <a:custGeom>
            <a:avLst/>
            <a:gdLst>
              <a:gd name="T0" fmla="*/ 2147483646 w 29"/>
              <a:gd name="T1" fmla="*/ 2147483646 h 199"/>
              <a:gd name="T2" fmla="*/ 0 w 29"/>
              <a:gd name="T3" fmla="*/ 2147483646 h 199"/>
              <a:gd name="T4" fmla="*/ 2147483646 w 29"/>
              <a:gd name="T5" fmla="*/ 0 h 199"/>
              <a:gd name="T6" fmla="*/ 2147483646 w 29"/>
              <a:gd name="T7" fmla="*/ 2147483646 h 199"/>
              <a:gd name="T8" fmla="*/ 2147483646 w 29"/>
              <a:gd name="T9" fmla="*/ 2147483646 h 1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" h="199">
                <a:moveTo>
                  <a:pt x="12" y="199"/>
                </a:moveTo>
                <a:lnTo>
                  <a:pt x="0" y="199"/>
                </a:lnTo>
                <a:lnTo>
                  <a:pt x="20" y="0"/>
                </a:lnTo>
                <a:lnTo>
                  <a:pt x="29" y="1"/>
                </a:lnTo>
                <a:lnTo>
                  <a:pt x="12" y="199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84" name="Line 1947"/>
          <p:cNvSpPr>
            <a:spLocks noChangeShapeType="1"/>
          </p:cNvSpPr>
          <p:nvPr/>
        </p:nvSpPr>
        <p:spPr bwMode="auto">
          <a:xfrm flipV="1">
            <a:off x="7404100" y="3836988"/>
            <a:ext cx="15875" cy="1682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85" name="Line 1948"/>
          <p:cNvSpPr>
            <a:spLocks noChangeShapeType="1"/>
          </p:cNvSpPr>
          <p:nvPr/>
        </p:nvSpPr>
        <p:spPr bwMode="auto">
          <a:xfrm flipH="1">
            <a:off x="7370763" y="3862388"/>
            <a:ext cx="9525" cy="1047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86" name="Freeform 1949"/>
          <p:cNvSpPr>
            <a:spLocks/>
          </p:cNvSpPr>
          <p:nvPr/>
        </p:nvSpPr>
        <p:spPr bwMode="auto">
          <a:xfrm>
            <a:off x="7237413" y="3965575"/>
            <a:ext cx="125412" cy="11113"/>
          </a:xfrm>
          <a:custGeom>
            <a:avLst/>
            <a:gdLst>
              <a:gd name="T0" fmla="*/ 2147483646 w 237"/>
              <a:gd name="T1" fmla="*/ 2147483646 h 21"/>
              <a:gd name="T2" fmla="*/ 2147483646 w 237"/>
              <a:gd name="T3" fmla="*/ 0 h 21"/>
              <a:gd name="T4" fmla="*/ 0 w 237"/>
              <a:gd name="T5" fmla="*/ 0 h 21"/>
              <a:gd name="T6" fmla="*/ 2147483646 w 237"/>
              <a:gd name="T7" fmla="*/ 2147483646 h 21"/>
              <a:gd name="T8" fmla="*/ 2147483646 w 237"/>
              <a:gd name="T9" fmla="*/ 2147483646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7" h="21">
                <a:moveTo>
                  <a:pt x="237" y="21"/>
                </a:moveTo>
                <a:lnTo>
                  <a:pt x="12" y="0"/>
                </a:lnTo>
                <a:lnTo>
                  <a:pt x="0" y="0"/>
                </a:lnTo>
                <a:lnTo>
                  <a:pt x="230" y="21"/>
                </a:lnTo>
                <a:lnTo>
                  <a:pt x="234" y="2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87" name="Freeform 1950"/>
          <p:cNvSpPr>
            <a:spLocks/>
          </p:cNvSpPr>
          <p:nvPr/>
        </p:nvSpPr>
        <p:spPr bwMode="auto">
          <a:xfrm>
            <a:off x="7200900" y="3824288"/>
            <a:ext cx="193675" cy="174625"/>
          </a:xfrm>
          <a:custGeom>
            <a:avLst/>
            <a:gdLst>
              <a:gd name="T0" fmla="*/ 2147483646 w 366"/>
              <a:gd name="T1" fmla="*/ 2147483646 h 328"/>
              <a:gd name="T2" fmla="*/ 0 w 366"/>
              <a:gd name="T3" fmla="*/ 2147483646 h 328"/>
              <a:gd name="T4" fmla="*/ 2147483646 w 366"/>
              <a:gd name="T5" fmla="*/ 0 h 3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66" h="328">
                <a:moveTo>
                  <a:pt x="366" y="328"/>
                </a:moveTo>
                <a:lnTo>
                  <a:pt x="0" y="292"/>
                </a:lnTo>
                <a:lnTo>
                  <a:pt x="26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88" name="Freeform 1951"/>
          <p:cNvSpPr>
            <a:spLocks/>
          </p:cNvSpPr>
          <p:nvPr/>
        </p:nvSpPr>
        <p:spPr bwMode="auto">
          <a:xfrm>
            <a:off x="7227888" y="3854450"/>
            <a:ext cx="15875" cy="98425"/>
          </a:xfrm>
          <a:custGeom>
            <a:avLst/>
            <a:gdLst>
              <a:gd name="T0" fmla="*/ 2147483646 w 28"/>
              <a:gd name="T1" fmla="*/ 0 h 187"/>
              <a:gd name="T2" fmla="*/ 0 w 28"/>
              <a:gd name="T3" fmla="*/ 2147483646 h 187"/>
              <a:gd name="T4" fmla="*/ 2147483646 w 28"/>
              <a:gd name="T5" fmla="*/ 2147483646 h 187"/>
              <a:gd name="T6" fmla="*/ 2147483646 w 28"/>
              <a:gd name="T7" fmla="*/ 2147483646 h 18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" h="187">
                <a:moveTo>
                  <a:pt x="16" y="0"/>
                </a:moveTo>
                <a:lnTo>
                  <a:pt x="0" y="187"/>
                </a:lnTo>
                <a:lnTo>
                  <a:pt x="11" y="187"/>
                </a:lnTo>
                <a:lnTo>
                  <a:pt x="28" y="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89" name="Freeform 1952"/>
          <p:cNvSpPr>
            <a:spLocks/>
          </p:cNvSpPr>
          <p:nvPr/>
        </p:nvSpPr>
        <p:spPr bwMode="auto">
          <a:xfrm>
            <a:off x="7151688" y="3986213"/>
            <a:ext cx="103187" cy="39687"/>
          </a:xfrm>
          <a:custGeom>
            <a:avLst/>
            <a:gdLst>
              <a:gd name="T0" fmla="*/ 2147483646 w 196"/>
              <a:gd name="T1" fmla="*/ 2147483646 h 76"/>
              <a:gd name="T2" fmla="*/ 2147483646 w 196"/>
              <a:gd name="T3" fmla="*/ 2147483646 h 76"/>
              <a:gd name="T4" fmla="*/ 0 w 196"/>
              <a:gd name="T5" fmla="*/ 2147483646 h 76"/>
              <a:gd name="T6" fmla="*/ 2147483646 w 196"/>
              <a:gd name="T7" fmla="*/ 0 h 76"/>
              <a:gd name="T8" fmla="*/ 2147483646 w 196"/>
              <a:gd name="T9" fmla="*/ 2147483646 h 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6" h="76">
                <a:moveTo>
                  <a:pt x="196" y="10"/>
                </a:moveTo>
                <a:lnTo>
                  <a:pt x="103" y="76"/>
                </a:lnTo>
                <a:lnTo>
                  <a:pt x="0" y="65"/>
                </a:lnTo>
                <a:lnTo>
                  <a:pt x="91" y="0"/>
                </a:lnTo>
                <a:lnTo>
                  <a:pt x="196" y="1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90" name="Freeform 1953"/>
          <p:cNvSpPr>
            <a:spLocks/>
          </p:cNvSpPr>
          <p:nvPr/>
        </p:nvSpPr>
        <p:spPr bwMode="auto">
          <a:xfrm>
            <a:off x="7154863" y="3989388"/>
            <a:ext cx="71437" cy="34925"/>
          </a:xfrm>
          <a:custGeom>
            <a:avLst/>
            <a:gdLst>
              <a:gd name="T0" fmla="*/ 2147483646 w 137"/>
              <a:gd name="T1" fmla="*/ 0 h 65"/>
              <a:gd name="T2" fmla="*/ 2147483646 w 137"/>
              <a:gd name="T3" fmla="*/ 2147483646 h 65"/>
              <a:gd name="T4" fmla="*/ 2147483646 w 137"/>
              <a:gd name="T5" fmla="*/ 2147483646 h 65"/>
              <a:gd name="T6" fmla="*/ 0 w 137"/>
              <a:gd name="T7" fmla="*/ 2147483646 h 6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7" h="65">
                <a:moveTo>
                  <a:pt x="137" y="0"/>
                </a:moveTo>
                <a:lnTo>
                  <a:pt x="44" y="65"/>
                </a:lnTo>
                <a:lnTo>
                  <a:pt x="55" y="59"/>
                </a:lnTo>
                <a:lnTo>
                  <a:pt x="0" y="5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91" name="Freeform 1954"/>
          <p:cNvSpPr>
            <a:spLocks/>
          </p:cNvSpPr>
          <p:nvPr/>
        </p:nvSpPr>
        <p:spPr bwMode="auto">
          <a:xfrm>
            <a:off x="7108825" y="4033838"/>
            <a:ext cx="636588" cy="261937"/>
          </a:xfrm>
          <a:custGeom>
            <a:avLst/>
            <a:gdLst>
              <a:gd name="T0" fmla="*/ 0 w 1204"/>
              <a:gd name="T1" fmla="*/ 2147483646 h 494"/>
              <a:gd name="T2" fmla="*/ 2147483646 w 1204"/>
              <a:gd name="T3" fmla="*/ 2147483646 h 494"/>
              <a:gd name="T4" fmla="*/ 2147483646 w 1204"/>
              <a:gd name="T5" fmla="*/ 2147483646 h 494"/>
              <a:gd name="T6" fmla="*/ 2147483646 w 1204"/>
              <a:gd name="T7" fmla="*/ 2147483646 h 494"/>
              <a:gd name="T8" fmla="*/ 2147483646 w 1204"/>
              <a:gd name="T9" fmla="*/ 2147483646 h 494"/>
              <a:gd name="T10" fmla="*/ 2147483646 w 1204"/>
              <a:gd name="T11" fmla="*/ 2147483646 h 494"/>
              <a:gd name="T12" fmla="*/ 2147483646 w 1204"/>
              <a:gd name="T13" fmla="*/ 2147483646 h 494"/>
              <a:gd name="T14" fmla="*/ 2147483646 w 1204"/>
              <a:gd name="T15" fmla="*/ 2147483646 h 494"/>
              <a:gd name="T16" fmla="*/ 2147483646 w 1204"/>
              <a:gd name="T17" fmla="*/ 0 h 494"/>
              <a:gd name="T18" fmla="*/ 2147483646 w 1204"/>
              <a:gd name="T19" fmla="*/ 2147483646 h 49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204" h="494">
                <a:moveTo>
                  <a:pt x="0" y="38"/>
                </a:moveTo>
                <a:lnTo>
                  <a:pt x="805" y="138"/>
                </a:lnTo>
                <a:lnTo>
                  <a:pt x="805" y="140"/>
                </a:lnTo>
                <a:lnTo>
                  <a:pt x="807" y="141"/>
                </a:lnTo>
                <a:lnTo>
                  <a:pt x="891" y="103"/>
                </a:lnTo>
                <a:lnTo>
                  <a:pt x="992" y="107"/>
                </a:lnTo>
                <a:lnTo>
                  <a:pt x="1017" y="494"/>
                </a:lnTo>
                <a:lnTo>
                  <a:pt x="1204" y="392"/>
                </a:lnTo>
                <a:lnTo>
                  <a:pt x="1204" y="0"/>
                </a:lnTo>
                <a:lnTo>
                  <a:pt x="992" y="10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92" name="Freeform 1955"/>
          <p:cNvSpPr>
            <a:spLocks/>
          </p:cNvSpPr>
          <p:nvPr/>
        </p:nvSpPr>
        <p:spPr bwMode="auto">
          <a:xfrm>
            <a:off x="7564438" y="4095750"/>
            <a:ext cx="76200" cy="196850"/>
          </a:xfrm>
          <a:custGeom>
            <a:avLst/>
            <a:gdLst>
              <a:gd name="T0" fmla="*/ 2147483646 w 144"/>
              <a:gd name="T1" fmla="*/ 2147483646 h 371"/>
              <a:gd name="T2" fmla="*/ 2147483646 w 144"/>
              <a:gd name="T3" fmla="*/ 2147483646 h 371"/>
              <a:gd name="T4" fmla="*/ 2147483646 w 144"/>
              <a:gd name="T5" fmla="*/ 2147483646 h 371"/>
              <a:gd name="T6" fmla="*/ 2147483646 w 144"/>
              <a:gd name="T7" fmla="*/ 2147483646 h 371"/>
              <a:gd name="T8" fmla="*/ 2147483646 w 144"/>
              <a:gd name="T9" fmla="*/ 2147483646 h 371"/>
              <a:gd name="T10" fmla="*/ 0 w 144"/>
              <a:gd name="T11" fmla="*/ 0 h 37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44" h="371">
                <a:moveTo>
                  <a:pt x="121" y="15"/>
                </a:moveTo>
                <a:lnTo>
                  <a:pt x="109" y="21"/>
                </a:lnTo>
                <a:lnTo>
                  <a:pt x="132" y="371"/>
                </a:lnTo>
                <a:lnTo>
                  <a:pt x="144" y="366"/>
                </a:lnTo>
                <a:lnTo>
                  <a:pt x="121" y="15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93" name="Line 1956"/>
          <p:cNvSpPr>
            <a:spLocks noChangeShapeType="1"/>
          </p:cNvSpPr>
          <p:nvPr/>
        </p:nvSpPr>
        <p:spPr bwMode="auto">
          <a:xfrm>
            <a:off x="7556500" y="4098925"/>
            <a:ext cx="65088" cy="79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94" name="Freeform 1957"/>
          <p:cNvSpPr>
            <a:spLocks/>
          </p:cNvSpPr>
          <p:nvPr/>
        </p:nvSpPr>
        <p:spPr bwMode="auto">
          <a:xfrm>
            <a:off x="7439025" y="4119563"/>
            <a:ext cx="160338" cy="139700"/>
          </a:xfrm>
          <a:custGeom>
            <a:avLst/>
            <a:gdLst>
              <a:gd name="T0" fmla="*/ 2147483646 w 302"/>
              <a:gd name="T1" fmla="*/ 0 h 262"/>
              <a:gd name="T2" fmla="*/ 2147483646 w 302"/>
              <a:gd name="T3" fmla="*/ 2147483646 h 262"/>
              <a:gd name="T4" fmla="*/ 2147483646 w 302"/>
              <a:gd name="T5" fmla="*/ 2147483646 h 262"/>
              <a:gd name="T6" fmla="*/ 2147483646 w 302"/>
              <a:gd name="T7" fmla="*/ 2147483646 h 262"/>
              <a:gd name="T8" fmla="*/ 2147483646 w 302"/>
              <a:gd name="T9" fmla="*/ 2147483646 h 262"/>
              <a:gd name="T10" fmla="*/ 2147483646 w 302"/>
              <a:gd name="T11" fmla="*/ 2147483646 h 262"/>
              <a:gd name="T12" fmla="*/ 2147483646 w 302"/>
              <a:gd name="T13" fmla="*/ 2147483646 h 262"/>
              <a:gd name="T14" fmla="*/ 0 w 302"/>
              <a:gd name="T15" fmla="*/ 2147483646 h 262"/>
              <a:gd name="T16" fmla="*/ 2147483646 w 302"/>
              <a:gd name="T17" fmla="*/ 2147483646 h 262"/>
              <a:gd name="T18" fmla="*/ 2147483646 w 302"/>
              <a:gd name="T19" fmla="*/ 2147483646 h 262"/>
              <a:gd name="T20" fmla="*/ 2147483646 w 302"/>
              <a:gd name="T21" fmla="*/ 2147483646 h 262"/>
              <a:gd name="T22" fmla="*/ 2147483646 w 302"/>
              <a:gd name="T23" fmla="*/ 2147483646 h 262"/>
              <a:gd name="T24" fmla="*/ 2147483646 w 302"/>
              <a:gd name="T25" fmla="*/ 2147483646 h 26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02" h="262">
                <a:moveTo>
                  <a:pt x="289" y="0"/>
                </a:moveTo>
                <a:lnTo>
                  <a:pt x="262" y="69"/>
                </a:lnTo>
                <a:lnTo>
                  <a:pt x="266" y="101"/>
                </a:lnTo>
                <a:lnTo>
                  <a:pt x="296" y="97"/>
                </a:lnTo>
                <a:lnTo>
                  <a:pt x="271" y="167"/>
                </a:lnTo>
                <a:lnTo>
                  <a:pt x="5" y="128"/>
                </a:lnTo>
                <a:lnTo>
                  <a:pt x="8" y="157"/>
                </a:lnTo>
                <a:lnTo>
                  <a:pt x="0" y="154"/>
                </a:lnTo>
                <a:lnTo>
                  <a:pt x="12" y="218"/>
                </a:lnTo>
                <a:lnTo>
                  <a:pt x="276" y="262"/>
                </a:lnTo>
                <a:lnTo>
                  <a:pt x="302" y="193"/>
                </a:lnTo>
                <a:lnTo>
                  <a:pt x="272" y="196"/>
                </a:lnTo>
                <a:lnTo>
                  <a:pt x="271" y="16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95" name="Line 1958"/>
          <p:cNvSpPr>
            <a:spLocks noChangeShapeType="1"/>
          </p:cNvSpPr>
          <p:nvPr/>
        </p:nvSpPr>
        <p:spPr bwMode="auto">
          <a:xfrm flipH="1" flipV="1">
            <a:off x="7439025" y="4202113"/>
            <a:ext cx="144463" cy="222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96" name="Freeform 1959"/>
          <p:cNvSpPr>
            <a:spLocks/>
          </p:cNvSpPr>
          <p:nvPr/>
        </p:nvSpPr>
        <p:spPr bwMode="auto">
          <a:xfrm>
            <a:off x="7435850" y="4152900"/>
            <a:ext cx="144463" cy="34925"/>
          </a:xfrm>
          <a:custGeom>
            <a:avLst/>
            <a:gdLst>
              <a:gd name="T0" fmla="*/ 2147483646 w 273"/>
              <a:gd name="T1" fmla="*/ 2147483646 h 65"/>
              <a:gd name="T2" fmla="*/ 0 w 273"/>
              <a:gd name="T3" fmla="*/ 0 h 65"/>
              <a:gd name="T4" fmla="*/ 2147483646 w 273"/>
              <a:gd name="T5" fmla="*/ 2147483646 h 6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73" h="65">
                <a:moveTo>
                  <a:pt x="12" y="65"/>
                </a:moveTo>
                <a:lnTo>
                  <a:pt x="0" y="0"/>
                </a:lnTo>
                <a:lnTo>
                  <a:pt x="273" y="3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97" name="Freeform 1960"/>
          <p:cNvSpPr>
            <a:spLocks/>
          </p:cNvSpPr>
          <p:nvPr/>
        </p:nvSpPr>
        <p:spPr bwMode="auto">
          <a:xfrm>
            <a:off x="7432675" y="4098925"/>
            <a:ext cx="169863" cy="179388"/>
          </a:xfrm>
          <a:custGeom>
            <a:avLst/>
            <a:gdLst>
              <a:gd name="T0" fmla="*/ 2147483646 w 322"/>
              <a:gd name="T1" fmla="*/ 2147483646 h 337"/>
              <a:gd name="T2" fmla="*/ 2147483646 w 322"/>
              <a:gd name="T3" fmla="*/ 2147483646 h 337"/>
              <a:gd name="T4" fmla="*/ 0 w 322"/>
              <a:gd name="T5" fmla="*/ 0 h 337"/>
              <a:gd name="T6" fmla="*/ 2147483646 w 322"/>
              <a:gd name="T7" fmla="*/ 2147483646 h 337"/>
              <a:gd name="T8" fmla="*/ 2147483646 w 322"/>
              <a:gd name="T9" fmla="*/ 2147483646 h 337"/>
              <a:gd name="T10" fmla="*/ 2147483646 w 322"/>
              <a:gd name="T11" fmla="*/ 2147483646 h 337"/>
              <a:gd name="T12" fmla="*/ 2147483646 w 322"/>
              <a:gd name="T13" fmla="*/ 2147483646 h 3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22" h="337">
                <a:moveTo>
                  <a:pt x="275" y="108"/>
                </a:moveTo>
                <a:lnTo>
                  <a:pt x="13" y="74"/>
                </a:lnTo>
                <a:lnTo>
                  <a:pt x="0" y="0"/>
                </a:lnTo>
                <a:lnTo>
                  <a:pt x="302" y="39"/>
                </a:lnTo>
                <a:lnTo>
                  <a:pt x="322" y="334"/>
                </a:lnTo>
                <a:lnTo>
                  <a:pt x="292" y="337"/>
                </a:lnTo>
                <a:lnTo>
                  <a:pt x="289" y="30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98" name="Freeform 1961"/>
          <p:cNvSpPr>
            <a:spLocks/>
          </p:cNvSpPr>
          <p:nvPr/>
        </p:nvSpPr>
        <p:spPr bwMode="auto">
          <a:xfrm>
            <a:off x="7432675" y="4098925"/>
            <a:ext cx="153988" cy="179388"/>
          </a:xfrm>
          <a:custGeom>
            <a:avLst/>
            <a:gdLst>
              <a:gd name="T0" fmla="*/ 2147483646 w 292"/>
              <a:gd name="T1" fmla="*/ 2147483646 h 337"/>
              <a:gd name="T2" fmla="*/ 2147483646 w 292"/>
              <a:gd name="T3" fmla="*/ 2147483646 h 337"/>
              <a:gd name="T4" fmla="*/ 0 w 292"/>
              <a:gd name="T5" fmla="*/ 0 h 33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92" h="337">
                <a:moveTo>
                  <a:pt x="292" y="337"/>
                </a:moveTo>
                <a:lnTo>
                  <a:pt x="19" y="292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099" name="Freeform 1962"/>
          <p:cNvSpPr>
            <a:spLocks/>
          </p:cNvSpPr>
          <p:nvPr/>
        </p:nvSpPr>
        <p:spPr bwMode="auto">
          <a:xfrm>
            <a:off x="7388225" y="4087813"/>
            <a:ext cx="22225" cy="168275"/>
          </a:xfrm>
          <a:custGeom>
            <a:avLst/>
            <a:gdLst>
              <a:gd name="T0" fmla="*/ 2147483646 w 42"/>
              <a:gd name="T1" fmla="*/ 2147483646 h 316"/>
              <a:gd name="T2" fmla="*/ 2147483646 w 42"/>
              <a:gd name="T3" fmla="*/ 2147483646 h 316"/>
              <a:gd name="T4" fmla="*/ 2147483646 w 42"/>
              <a:gd name="T5" fmla="*/ 2147483646 h 316"/>
              <a:gd name="T6" fmla="*/ 2147483646 w 42"/>
              <a:gd name="T7" fmla="*/ 2147483646 h 316"/>
              <a:gd name="T8" fmla="*/ 0 w 42"/>
              <a:gd name="T9" fmla="*/ 0 h 316"/>
              <a:gd name="T10" fmla="*/ 2147483646 w 42"/>
              <a:gd name="T11" fmla="*/ 2147483646 h 3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2" h="316">
                <a:moveTo>
                  <a:pt x="20" y="2"/>
                </a:moveTo>
                <a:lnTo>
                  <a:pt x="42" y="316"/>
                </a:lnTo>
                <a:lnTo>
                  <a:pt x="32" y="315"/>
                </a:lnTo>
                <a:lnTo>
                  <a:pt x="13" y="1"/>
                </a:lnTo>
                <a:lnTo>
                  <a:pt x="0" y="0"/>
                </a:lnTo>
                <a:lnTo>
                  <a:pt x="20" y="31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00" name="Line 1963"/>
          <p:cNvSpPr>
            <a:spLocks noChangeShapeType="1"/>
          </p:cNvSpPr>
          <p:nvPr/>
        </p:nvSpPr>
        <p:spPr bwMode="auto">
          <a:xfrm>
            <a:off x="7426325" y="4257675"/>
            <a:ext cx="207963" cy="349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01" name="Freeform 1964"/>
          <p:cNvSpPr>
            <a:spLocks/>
          </p:cNvSpPr>
          <p:nvPr/>
        </p:nvSpPr>
        <p:spPr bwMode="auto">
          <a:xfrm>
            <a:off x="7196138" y="4064000"/>
            <a:ext cx="450850" cy="231775"/>
          </a:xfrm>
          <a:custGeom>
            <a:avLst/>
            <a:gdLst>
              <a:gd name="T0" fmla="*/ 2147483646 w 853"/>
              <a:gd name="T1" fmla="*/ 2147483646 h 436"/>
              <a:gd name="T2" fmla="*/ 2147483646 w 853"/>
              <a:gd name="T3" fmla="*/ 2147483646 h 436"/>
              <a:gd name="T4" fmla="*/ 0 w 853"/>
              <a:gd name="T5" fmla="*/ 0 h 4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53" h="436">
                <a:moveTo>
                  <a:pt x="853" y="436"/>
                </a:moveTo>
                <a:lnTo>
                  <a:pt x="21" y="296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02" name="Freeform 1965"/>
          <p:cNvSpPr>
            <a:spLocks/>
          </p:cNvSpPr>
          <p:nvPr/>
        </p:nvSpPr>
        <p:spPr bwMode="auto">
          <a:xfrm>
            <a:off x="7226300" y="4071938"/>
            <a:ext cx="149225" cy="150812"/>
          </a:xfrm>
          <a:custGeom>
            <a:avLst/>
            <a:gdLst>
              <a:gd name="T0" fmla="*/ 0 w 281"/>
              <a:gd name="T1" fmla="*/ 0 h 285"/>
              <a:gd name="T2" fmla="*/ 2147483646 w 281"/>
              <a:gd name="T3" fmla="*/ 2147483646 h 285"/>
              <a:gd name="T4" fmla="*/ 2147483646 w 281"/>
              <a:gd name="T5" fmla="*/ 2147483646 h 285"/>
              <a:gd name="T6" fmla="*/ 2147483646 w 281"/>
              <a:gd name="T7" fmla="*/ 2147483646 h 285"/>
              <a:gd name="T8" fmla="*/ 2147483646 w 281"/>
              <a:gd name="T9" fmla="*/ 2147483646 h 285"/>
              <a:gd name="T10" fmla="*/ 2147483646 w 281"/>
              <a:gd name="T11" fmla="*/ 2147483646 h 285"/>
              <a:gd name="T12" fmla="*/ 2147483646 w 281"/>
              <a:gd name="T13" fmla="*/ 2147483646 h 285"/>
              <a:gd name="T14" fmla="*/ 2147483646 w 281"/>
              <a:gd name="T15" fmla="*/ 2147483646 h 285"/>
              <a:gd name="T16" fmla="*/ 2147483646 w 281"/>
              <a:gd name="T17" fmla="*/ 2147483646 h 285"/>
              <a:gd name="T18" fmla="*/ 2147483646 w 281"/>
              <a:gd name="T19" fmla="*/ 2147483646 h 285"/>
              <a:gd name="T20" fmla="*/ 2147483646 w 281"/>
              <a:gd name="T21" fmla="*/ 2147483646 h 285"/>
              <a:gd name="T22" fmla="*/ 2147483646 w 281"/>
              <a:gd name="T23" fmla="*/ 2147483646 h 285"/>
              <a:gd name="T24" fmla="*/ 0 w 281"/>
              <a:gd name="T25" fmla="*/ 0 h 285"/>
              <a:gd name="T26" fmla="*/ 2147483646 w 281"/>
              <a:gd name="T27" fmla="*/ 2147483646 h 285"/>
              <a:gd name="T28" fmla="*/ 2147483646 w 281"/>
              <a:gd name="T29" fmla="*/ 2147483646 h 28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81" h="285">
                <a:moveTo>
                  <a:pt x="0" y="0"/>
                </a:moveTo>
                <a:lnTo>
                  <a:pt x="268" y="36"/>
                </a:lnTo>
                <a:lnTo>
                  <a:pt x="246" y="106"/>
                </a:lnTo>
                <a:lnTo>
                  <a:pt x="249" y="133"/>
                </a:lnTo>
                <a:lnTo>
                  <a:pt x="274" y="132"/>
                </a:lnTo>
                <a:lnTo>
                  <a:pt x="253" y="195"/>
                </a:lnTo>
                <a:lnTo>
                  <a:pt x="255" y="223"/>
                </a:lnTo>
                <a:lnTo>
                  <a:pt x="281" y="221"/>
                </a:lnTo>
                <a:lnTo>
                  <a:pt x="259" y="285"/>
                </a:lnTo>
                <a:lnTo>
                  <a:pt x="21" y="247"/>
                </a:lnTo>
                <a:lnTo>
                  <a:pt x="24" y="278"/>
                </a:lnTo>
                <a:lnTo>
                  <a:pt x="17" y="276"/>
                </a:lnTo>
                <a:lnTo>
                  <a:pt x="0" y="0"/>
                </a:lnTo>
                <a:lnTo>
                  <a:pt x="8" y="74"/>
                </a:lnTo>
                <a:lnTo>
                  <a:pt x="246" y="10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03" name="Freeform 1966"/>
          <p:cNvSpPr>
            <a:spLocks/>
          </p:cNvSpPr>
          <p:nvPr/>
        </p:nvSpPr>
        <p:spPr bwMode="auto">
          <a:xfrm>
            <a:off x="7229475" y="4125913"/>
            <a:ext cx="131763" cy="49212"/>
          </a:xfrm>
          <a:custGeom>
            <a:avLst/>
            <a:gdLst>
              <a:gd name="T0" fmla="*/ 2147483646 w 248"/>
              <a:gd name="T1" fmla="*/ 2147483646 h 95"/>
              <a:gd name="T2" fmla="*/ 0 w 248"/>
              <a:gd name="T3" fmla="*/ 0 h 95"/>
              <a:gd name="T4" fmla="*/ 2147483646 w 248"/>
              <a:gd name="T5" fmla="*/ 2147483646 h 95"/>
              <a:gd name="T6" fmla="*/ 2147483646 w 248"/>
              <a:gd name="T7" fmla="*/ 2147483646 h 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8" h="95">
                <a:moveTo>
                  <a:pt x="244" y="33"/>
                </a:moveTo>
                <a:lnTo>
                  <a:pt x="0" y="0"/>
                </a:lnTo>
                <a:lnTo>
                  <a:pt x="10" y="59"/>
                </a:lnTo>
                <a:lnTo>
                  <a:pt x="248" y="9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04" name="Freeform 1967"/>
          <p:cNvSpPr>
            <a:spLocks/>
          </p:cNvSpPr>
          <p:nvPr/>
        </p:nvSpPr>
        <p:spPr bwMode="auto">
          <a:xfrm>
            <a:off x="7232650" y="4170363"/>
            <a:ext cx="128588" cy="33337"/>
          </a:xfrm>
          <a:custGeom>
            <a:avLst/>
            <a:gdLst>
              <a:gd name="T0" fmla="*/ 2147483646 w 243"/>
              <a:gd name="T1" fmla="*/ 2147483646 h 62"/>
              <a:gd name="T2" fmla="*/ 0 w 243"/>
              <a:gd name="T3" fmla="*/ 0 h 62"/>
              <a:gd name="T4" fmla="*/ 2147483646 w 243"/>
              <a:gd name="T5" fmla="*/ 2147483646 h 6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43" h="62">
                <a:moveTo>
                  <a:pt x="243" y="38"/>
                </a:moveTo>
                <a:lnTo>
                  <a:pt x="0" y="0"/>
                </a:lnTo>
                <a:lnTo>
                  <a:pt x="9" y="6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05" name="Freeform 1968"/>
          <p:cNvSpPr>
            <a:spLocks/>
          </p:cNvSpPr>
          <p:nvPr/>
        </p:nvSpPr>
        <p:spPr bwMode="auto">
          <a:xfrm>
            <a:off x="7235825" y="4090988"/>
            <a:ext cx="142875" cy="149225"/>
          </a:xfrm>
          <a:custGeom>
            <a:avLst/>
            <a:gdLst>
              <a:gd name="T0" fmla="*/ 0 w 269"/>
              <a:gd name="T1" fmla="*/ 2147483646 h 282"/>
              <a:gd name="T2" fmla="*/ 2147483646 w 269"/>
              <a:gd name="T3" fmla="*/ 2147483646 h 282"/>
              <a:gd name="T4" fmla="*/ 2147483646 w 269"/>
              <a:gd name="T5" fmla="*/ 2147483646 h 282"/>
              <a:gd name="T6" fmla="*/ 2147483646 w 269"/>
              <a:gd name="T7" fmla="*/ 0 h 28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69" h="282">
                <a:moveTo>
                  <a:pt x="0" y="240"/>
                </a:moveTo>
                <a:lnTo>
                  <a:pt x="244" y="282"/>
                </a:lnTo>
                <a:lnTo>
                  <a:pt x="269" y="279"/>
                </a:lnTo>
                <a:lnTo>
                  <a:pt x="251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06" name="Freeform 1969"/>
          <p:cNvSpPr>
            <a:spLocks/>
          </p:cNvSpPr>
          <p:nvPr/>
        </p:nvSpPr>
        <p:spPr bwMode="auto">
          <a:xfrm>
            <a:off x="7440613" y="4032250"/>
            <a:ext cx="120650" cy="26988"/>
          </a:xfrm>
          <a:custGeom>
            <a:avLst/>
            <a:gdLst>
              <a:gd name="T0" fmla="*/ 0 w 228"/>
              <a:gd name="T1" fmla="*/ 2147483646 h 51"/>
              <a:gd name="T2" fmla="*/ 2147483646 w 228"/>
              <a:gd name="T3" fmla="*/ 2147483646 h 51"/>
              <a:gd name="T4" fmla="*/ 2147483646 w 228"/>
              <a:gd name="T5" fmla="*/ 2147483646 h 51"/>
              <a:gd name="T6" fmla="*/ 2147483646 w 228"/>
              <a:gd name="T7" fmla="*/ 0 h 51"/>
              <a:gd name="T8" fmla="*/ 0 w 228"/>
              <a:gd name="T9" fmla="*/ 214748364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8" h="51">
                <a:moveTo>
                  <a:pt x="0" y="32"/>
                </a:moveTo>
                <a:lnTo>
                  <a:pt x="185" y="51"/>
                </a:lnTo>
                <a:lnTo>
                  <a:pt x="228" y="20"/>
                </a:lnTo>
                <a:lnTo>
                  <a:pt x="44" y="0"/>
                </a:lnTo>
                <a:lnTo>
                  <a:pt x="0" y="32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07" name="Line 1970"/>
          <p:cNvSpPr>
            <a:spLocks noChangeShapeType="1"/>
          </p:cNvSpPr>
          <p:nvPr/>
        </p:nvSpPr>
        <p:spPr bwMode="auto">
          <a:xfrm>
            <a:off x="7439025" y="4138613"/>
            <a:ext cx="1588" cy="158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08" name="Line 1971"/>
          <p:cNvSpPr>
            <a:spLocks noChangeShapeType="1"/>
          </p:cNvSpPr>
          <p:nvPr/>
        </p:nvSpPr>
        <p:spPr bwMode="auto">
          <a:xfrm>
            <a:off x="7445375" y="4235450"/>
            <a:ext cx="1588" cy="190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09" name="Line 1972"/>
          <p:cNvSpPr>
            <a:spLocks noChangeShapeType="1"/>
          </p:cNvSpPr>
          <p:nvPr/>
        </p:nvSpPr>
        <p:spPr bwMode="auto">
          <a:xfrm flipH="1" flipV="1">
            <a:off x="7364413" y="4222750"/>
            <a:ext cx="1587" cy="174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10" name="Line 1973"/>
          <p:cNvSpPr>
            <a:spLocks noChangeShapeType="1"/>
          </p:cNvSpPr>
          <p:nvPr/>
        </p:nvSpPr>
        <p:spPr bwMode="auto">
          <a:xfrm flipH="1" flipV="1">
            <a:off x="7234238" y="4156075"/>
            <a:ext cx="1587" cy="158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11" name="Line 1974"/>
          <p:cNvSpPr>
            <a:spLocks noChangeShapeType="1"/>
          </p:cNvSpPr>
          <p:nvPr/>
        </p:nvSpPr>
        <p:spPr bwMode="auto">
          <a:xfrm flipH="1" flipV="1">
            <a:off x="7231063" y="4111625"/>
            <a:ext cx="1587" cy="142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12" name="Freeform 1975"/>
          <p:cNvSpPr>
            <a:spLocks/>
          </p:cNvSpPr>
          <p:nvPr/>
        </p:nvSpPr>
        <p:spPr bwMode="auto">
          <a:xfrm>
            <a:off x="7204075" y="3979863"/>
            <a:ext cx="3175" cy="3175"/>
          </a:xfrm>
          <a:custGeom>
            <a:avLst/>
            <a:gdLst>
              <a:gd name="T0" fmla="*/ 2147483646 w 6"/>
              <a:gd name="T1" fmla="*/ 2147483646 h 7"/>
              <a:gd name="T2" fmla="*/ 0 w 6"/>
              <a:gd name="T3" fmla="*/ 2147483646 h 7"/>
              <a:gd name="T4" fmla="*/ 2147483646 w 6"/>
              <a:gd name="T5" fmla="*/ 0 h 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" h="7">
                <a:moveTo>
                  <a:pt x="6" y="7"/>
                </a:moveTo>
                <a:lnTo>
                  <a:pt x="0" y="7"/>
                </a:lnTo>
                <a:lnTo>
                  <a:pt x="2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13" name="Line 1976"/>
          <p:cNvSpPr>
            <a:spLocks noChangeShapeType="1"/>
          </p:cNvSpPr>
          <p:nvPr/>
        </p:nvSpPr>
        <p:spPr bwMode="auto">
          <a:xfrm>
            <a:off x="7237413" y="3854450"/>
            <a:ext cx="6350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14" name="Freeform 1977"/>
          <p:cNvSpPr>
            <a:spLocks/>
          </p:cNvSpPr>
          <p:nvPr/>
        </p:nvSpPr>
        <p:spPr bwMode="auto">
          <a:xfrm>
            <a:off x="7246938" y="3844925"/>
            <a:ext cx="125412" cy="7938"/>
          </a:xfrm>
          <a:custGeom>
            <a:avLst/>
            <a:gdLst>
              <a:gd name="T0" fmla="*/ 0 w 235"/>
              <a:gd name="T1" fmla="*/ 0 h 15"/>
              <a:gd name="T2" fmla="*/ 2147483646 w 235"/>
              <a:gd name="T3" fmla="*/ 0 h 15"/>
              <a:gd name="T4" fmla="*/ 2147483646 w 235"/>
              <a:gd name="T5" fmla="*/ 2147483646 h 15"/>
              <a:gd name="T6" fmla="*/ 2147483646 w 235"/>
              <a:gd name="T7" fmla="*/ 2147483646 h 15"/>
              <a:gd name="T8" fmla="*/ 0 w 235"/>
              <a:gd name="T9" fmla="*/ 0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5" h="15">
                <a:moveTo>
                  <a:pt x="0" y="0"/>
                </a:moveTo>
                <a:lnTo>
                  <a:pt x="12" y="0"/>
                </a:lnTo>
                <a:lnTo>
                  <a:pt x="235" y="15"/>
                </a:lnTo>
                <a:lnTo>
                  <a:pt x="234" y="15"/>
                </a:lnTo>
                <a:lnTo>
                  <a:pt x="0" y="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15" name="Freeform 1978"/>
          <p:cNvSpPr>
            <a:spLocks/>
          </p:cNvSpPr>
          <p:nvPr/>
        </p:nvSpPr>
        <p:spPr bwMode="auto">
          <a:xfrm>
            <a:off x="7215188" y="3816350"/>
            <a:ext cx="531812" cy="31750"/>
          </a:xfrm>
          <a:custGeom>
            <a:avLst/>
            <a:gdLst>
              <a:gd name="T0" fmla="*/ 2147483646 w 1005"/>
              <a:gd name="T1" fmla="*/ 2147483646 h 60"/>
              <a:gd name="T2" fmla="*/ 2147483646 w 1005"/>
              <a:gd name="T3" fmla="*/ 2147483646 h 60"/>
              <a:gd name="T4" fmla="*/ 2147483646 w 1005"/>
              <a:gd name="T5" fmla="*/ 2147483646 h 60"/>
              <a:gd name="T6" fmla="*/ 2147483646 w 1005"/>
              <a:gd name="T7" fmla="*/ 2147483646 h 60"/>
              <a:gd name="T8" fmla="*/ 2147483646 w 1005"/>
              <a:gd name="T9" fmla="*/ 0 h 60"/>
              <a:gd name="T10" fmla="*/ 2147483646 w 1005"/>
              <a:gd name="T11" fmla="*/ 2147483646 h 60"/>
              <a:gd name="T12" fmla="*/ 0 w 1005"/>
              <a:gd name="T13" fmla="*/ 2147483646 h 60"/>
              <a:gd name="T14" fmla="*/ 2147483646 w 1005"/>
              <a:gd name="T15" fmla="*/ 2147483646 h 60"/>
              <a:gd name="T16" fmla="*/ 2147483646 w 1005"/>
              <a:gd name="T17" fmla="*/ 2147483646 h 60"/>
              <a:gd name="T18" fmla="*/ 2147483646 w 1005"/>
              <a:gd name="T19" fmla="*/ 2147483646 h 60"/>
              <a:gd name="T20" fmla="*/ 2147483646 w 1005"/>
              <a:gd name="T21" fmla="*/ 2147483646 h 60"/>
              <a:gd name="T22" fmla="*/ 2147483646 w 1005"/>
              <a:gd name="T23" fmla="*/ 2147483646 h 6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05" h="60">
                <a:moveTo>
                  <a:pt x="5" y="15"/>
                </a:moveTo>
                <a:lnTo>
                  <a:pt x="5" y="6"/>
                </a:lnTo>
                <a:lnTo>
                  <a:pt x="828" y="50"/>
                </a:lnTo>
                <a:lnTo>
                  <a:pt x="1005" y="45"/>
                </a:lnTo>
                <a:lnTo>
                  <a:pt x="173" y="0"/>
                </a:lnTo>
                <a:lnTo>
                  <a:pt x="5" y="6"/>
                </a:lnTo>
                <a:lnTo>
                  <a:pt x="0" y="15"/>
                </a:lnTo>
                <a:lnTo>
                  <a:pt x="369" y="35"/>
                </a:lnTo>
                <a:lnTo>
                  <a:pt x="381" y="38"/>
                </a:lnTo>
                <a:lnTo>
                  <a:pt x="388" y="38"/>
                </a:lnTo>
                <a:lnTo>
                  <a:pt x="803" y="59"/>
                </a:lnTo>
                <a:lnTo>
                  <a:pt x="815" y="6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16" name="Freeform 1979"/>
          <p:cNvSpPr>
            <a:spLocks/>
          </p:cNvSpPr>
          <p:nvPr/>
        </p:nvSpPr>
        <p:spPr bwMode="auto">
          <a:xfrm>
            <a:off x="7458075" y="3857625"/>
            <a:ext cx="139700" cy="7938"/>
          </a:xfrm>
          <a:custGeom>
            <a:avLst/>
            <a:gdLst>
              <a:gd name="T0" fmla="*/ 2147483646 w 266"/>
              <a:gd name="T1" fmla="*/ 2147483646 h 16"/>
              <a:gd name="T2" fmla="*/ 2147483646 w 266"/>
              <a:gd name="T3" fmla="*/ 0 h 16"/>
              <a:gd name="T4" fmla="*/ 0 w 266"/>
              <a:gd name="T5" fmla="*/ 0 h 16"/>
              <a:gd name="T6" fmla="*/ 2147483646 w 266"/>
              <a:gd name="T7" fmla="*/ 2147483646 h 1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66" h="16">
                <a:moveTo>
                  <a:pt x="266" y="16"/>
                </a:moveTo>
                <a:lnTo>
                  <a:pt x="11" y="0"/>
                </a:lnTo>
                <a:lnTo>
                  <a:pt x="0" y="0"/>
                </a:lnTo>
                <a:lnTo>
                  <a:pt x="262" y="1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17" name="Line 1980"/>
          <p:cNvSpPr>
            <a:spLocks noChangeShapeType="1"/>
          </p:cNvSpPr>
          <p:nvPr/>
        </p:nvSpPr>
        <p:spPr bwMode="auto">
          <a:xfrm flipH="1">
            <a:off x="7596188" y="3878263"/>
            <a:ext cx="11112" cy="10953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18" name="Line 1981"/>
          <p:cNvSpPr>
            <a:spLocks noChangeShapeType="1"/>
          </p:cNvSpPr>
          <p:nvPr/>
        </p:nvSpPr>
        <p:spPr bwMode="auto">
          <a:xfrm flipH="1">
            <a:off x="7583488" y="3997325"/>
            <a:ext cx="1587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19" name="Line 1982"/>
          <p:cNvSpPr>
            <a:spLocks noChangeShapeType="1"/>
          </p:cNvSpPr>
          <p:nvPr/>
        </p:nvSpPr>
        <p:spPr bwMode="auto">
          <a:xfrm flipV="1">
            <a:off x="7623175" y="4021138"/>
            <a:ext cx="4763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20" name="Freeform 1983"/>
          <p:cNvSpPr>
            <a:spLocks/>
          </p:cNvSpPr>
          <p:nvPr/>
        </p:nvSpPr>
        <p:spPr bwMode="auto">
          <a:xfrm>
            <a:off x="7535863" y="4027488"/>
            <a:ext cx="98425" cy="80962"/>
          </a:xfrm>
          <a:custGeom>
            <a:avLst/>
            <a:gdLst>
              <a:gd name="T0" fmla="*/ 2147483646 w 186"/>
              <a:gd name="T1" fmla="*/ 0 h 154"/>
              <a:gd name="T2" fmla="*/ 2147483646 w 186"/>
              <a:gd name="T3" fmla="*/ 2147483646 h 154"/>
              <a:gd name="T4" fmla="*/ 2147483646 w 186"/>
              <a:gd name="T5" fmla="*/ 2147483646 h 154"/>
              <a:gd name="T6" fmla="*/ 2147483646 w 186"/>
              <a:gd name="T7" fmla="*/ 2147483646 h 154"/>
              <a:gd name="T8" fmla="*/ 2147483646 w 186"/>
              <a:gd name="T9" fmla="*/ 2147483646 h 154"/>
              <a:gd name="T10" fmla="*/ 0 w 186"/>
              <a:gd name="T11" fmla="*/ 2147483646 h 154"/>
              <a:gd name="T12" fmla="*/ 0 w 186"/>
              <a:gd name="T13" fmla="*/ 2147483646 h 154"/>
              <a:gd name="T14" fmla="*/ 0 w 186"/>
              <a:gd name="T15" fmla="*/ 2147483646 h 154"/>
              <a:gd name="T16" fmla="*/ 2147483646 w 186"/>
              <a:gd name="T17" fmla="*/ 2147483646 h 154"/>
              <a:gd name="T18" fmla="*/ 0 w 186"/>
              <a:gd name="T19" fmla="*/ 2147483646 h 154"/>
              <a:gd name="T20" fmla="*/ 0 w 186"/>
              <a:gd name="T21" fmla="*/ 2147483646 h 154"/>
              <a:gd name="T22" fmla="*/ 2147483646 w 186"/>
              <a:gd name="T23" fmla="*/ 2147483646 h 154"/>
              <a:gd name="T24" fmla="*/ 2147483646 w 186"/>
              <a:gd name="T25" fmla="*/ 2147483646 h 15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6" h="154">
                <a:moveTo>
                  <a:pt x="186" y="0"/>
                </a:moveTo>
                <a:lnTo>
                  <a:pt x="10" y="126"/>
                </a:lnTo>
                <a:lnTo>
                  <a:pt x="11" y="128"/>
                </a:lnTo>
                <a:lnTo>
                  <a:pt x="19" y="124"/>
                </a:lnTo>
                <a:lnTo>
                  <a:pt x="19" y="143"/>
                </a:lnTo>
                <a:lnTo>
                  <a:pt x="0" y="142"/>
                </a:lnTo>
                <a:lnTo>
                  <a:pt x="0" y="150"/>
                </a:lnTo>
                <a:lnTo>
                  <a:pt x="0" y="151"/>
                </a:lnTo>
                <a:lnTo>
                  <a:pt x="1" y="151"/>
                </a:lnTo>
                <a:lnTo>
                  <a:pt x="0" y="151"/>
                </a:lnTo>
                <a:lnTo>
                  <a:pt x="0" y="154"/>
                </a:lnTo>
                <a:lnTo>
                  <a:pt x="1" y="154"/>
                </a:lnTo>
                <a:lnTo>
                  <a:pt x="1" y="15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21" name="Freeform 1984"/>
          <p:cNvSpPr>
            <a:spLocks/>
          </p:cNvSpPr>
          <p:nvPr/>
        </p:nvSpPr>
        <p:spPr bwMode="auto">
          <a:xfrm>
            <a:off x="7505700" y="4054475"/>
            <a:ext cx="79375" cy="34925"/>
          </a:xfrm>
          <a:custGeom>
            <a:avLst/>
            <a:gdLst>
              <a:gd name="T0" fmla="*/ 2147483646 w 152"/>
              <a:gd name="T1" fmla="*/ 2147483646 h 64"/>
              <a:gd name="T2" fmla="*/ 0 w 152"/>
              <a:gd name="T3" fmla="*/ 2147483646 h 64"/>
              <a:gd name="T4" fmla="*/ 2147483646 w 152"/>
              <a:gd name="T5" fmla="*/ 0 h 64"/>
              <a:gd name="T6" fmla="*/ 2147483646 w 152"/>
              <a:gd name="T7" fmla="*/ 2147483646 h 64"/>
              <a:gd name="T8" fmla="*/ 2147483646 w 152"/>
              <a:gd name="T9" fmla="*/ 2147483646 h 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2" h="64">
                <a:moveTo>
                  <a:pt x="72" y="64"/>
                </a:moveTo>
                <a:lnTo>
                  <a:pt x="0" y="58"/>
                </a:lnTo>
                <a:lnTo>
                  <a:pt x="82" y="0"/>
                </a:lnTo>
                <a:lnTo>
                  <a:pt x="152" y="6"/>
                </a:lnTo>
                <a:lnTo>
                  <a:pt x="72" y="64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22" name="Freeform 1985"/>
          <p:cNvSpPr>
            <a:spLocks/>
          </p:cNvSpPr>
          <p:nvPr/>
        </p:nvSpPr>
        <p:spPr bwMode="auto">
          <a:xfrm>
            <a:off x="7531100" y="4062413"/>
            <a:ext cx="39688" cy="19050"/>
          </a:xfrm>
          <a:custGeom>
            <a:avLst/>
            <a:gdLst>
              <a:gd name="T0" fmla="*/ 2147483646 w 76"/>
              <a:gd name="T1" fmla="*/ 2147483646 h 36"/>
              <a:gd name="T2" fmla="*/ 0 w 76"/>
              <a:gd name="T3" fmla="*/ 2147483646 h 36"/>
              <a:gd name="T4" fmla="*/ 2147483646 w 76"/>
              <a:gd name="T5" fmla="*/ 0 h 36"/>
              <a:gd name="T6" fmla="*/ 2147483646 w 76"/>
              <a:gd name="T7" fmla="*/ 2147483646 h 36"/>
              <a:gd name="T8" fmla="*/ 2147483646 w 76"/>
              <a:gd name="T9" fmla="*/ 2147483646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6" h="36">
                <a:moveTo>
                  <a:pt x="34" y="36"/>
                </a:moveTo>
                <a:lnTo>
                  <a:pt x="0" y="31"/>
                </a:lnTo>
                <a:lnTo>
                  <a:pt x="44" y="0"/>
                </a:lnTo>
                <a:lnTo>
                  <a:pt x="76" y="4"/>
                </a:lnTo>
                <a:lnTo>
                  <a:pt x="34" y="36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23" name="Line 1986"/>
          <p:cNvSpPr>
            <a:spLocks noChangeShapeType="1"/>
          </p:cNvSpPr>
          <p:nvPr/>
        </p:nvSpPr>
        <p:spPr bwMode="auto">
          <a:xfrm flipV="1">
            <a:off x="7664450" y="4025900"/>
            <a:ext cx="1588" cy="492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24" name="Freeform 1987"/>
          <p:cNvSpPr>
            <a:spLocks/>
          </p:cNvSpPr>
          <p:nvPr/>
        </p:nvSpPr>
        <p:spPr bwMode="auto">
          <a:xfrm>
            <a:off x="7634288" y="4016375"/>
            <a:ext cx="111125" cy="11113"/>
          </a:xfrm>
          <a:custGeom>
            <a:avLst/>
            <a:gdLst>
              <a:gd name="T0" fmla="*/ 0 w 211"/>
              <a:gd name="T1" fmla="*/ 2147483646 h 19"/>
              <a:gd name="T2" fmla="*/ 2147483646 w 211"/>
              <a:gd name="T3" fmla="*/ 2147483646 h 19"/>
              <a:gd name="T4" fmla="*/ 2147483646 w 211"/>
              <a:gd name="T5" fmla="*/ 0 h 1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1" h="19">
                <a:moveTo>
                  <a:pt x="0" y="19"/>
                </a:moveTo>
                <a:lnTo>
                  <a:pt x="188" y="11"/>
                </a:lnTo>
                <a:lnTo>
                  <a:pt x="211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25" name="Freeform 1988"/>
          <p:cNvSpPr>
            <a:spLocks/>
          </p:cNvSpPr>
          <p:nvPr/>
        </p:nvSpPr>
        <p:spPr bwMode="auto">
          <a:xfrm>
            <a:off x="7734300" y="4022725"/>
            <a:ext cx="11113" cy="17463"/>
          </a:xfrm>
          <a:custGeom>
            <a:avLst/>
            <a:gdLst>
              <a:gd name="T0" fmla="*/ 0 w 23"/>
              <a:gd name="T1" fmla="*/ 0 h 34"/>
              <a:gd name="T2" fmla="*/ 0 w 23"/>
              <a:gd name="T3" fmla="*/ 2147483646 h 34"/>
              <a:gd name="T4" fmla="*/ 0 w 23"/>
              <a:gd name="T5" fmla="*/ 2147483646 h 34"/>
              <a:gd name="T6" fmla="*/ 0 w 23"/>
              <a:gd name="T7" fmla="*/ 2147483646 h 34"/>
              <a:gd name="T8" fmla="*/ 2147483646 w 23"/>
              <a:gd name="T9" fmla="*/ 2147483646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" h="34">
                <a:moveTo>
                  <a:pt x="0" y="0"/>
                </a:moveTo>
                <a:lnTo>
                  <a:pt x="0" y="33"/>
                </a:lnTo>
                <a:lnTo>
                  <a:pt x="0" y="34"/>
                </a:lnTo>
                <a:lnTo>
                  <a:pt x="0" y="20"/>
                </a:lnTo>
                <a:lnTo>
                  <a:pt x="23" y="2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26" name="Line 1989"/>
          <p:cNvSpPr>
            <a:spLocks noChangeShapeType="1"/>
          </p:cNvSpPr>
          <p:nvPr/>
        </p:nvSpPr>
        <p:spPr bwMode="auto">
          <a:xfrm flipH="1">
            <a:off x="7731125" y="4022725"/>
            <a:ext cx="3175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27" name="Freeform 1990"/>
          <p:cNvSpPr>
            <a:spLocks/>
          </p:cNvSpPr>
          <p:nvPr/>
        </p:nvSpPr>
        <p:spPr bwMode="auto">
          <a:xfrm>
            <a:off x="7816850" y="3983038"/>
            <a:ext cx="520700" cy="111125"/>
          </a:xfrm>
          <a:custGeom>
            <a:avLst/>
            <a:gdLst>
              <a:gd name="T0" fmla="*/ 0 w 983"/>
              <a:gd name="T1" fmla="*/ 2147483646 h 210"/>
              <a:gd name="T2" fmla="*/ 2147483646 w 983"/>
              <a:gd name="T3" fmla="*/ 0 h 210"/>
              <a:gd name="T4" fmla="*/ 2147483646 w 983"/>
              <a:gd name="T5" fmla="*/ 2147483646 h 210"/>
              <a:gd name="T6" fmla="*/ 2147483646 w 983"/>
              <a:gd name="T7" fmla="*/ 2147483646 h 210"/>
              <a:gd name="T8" fmla="*/ 2147483646 w 983"/>
              <a:gd name="T9" fmla="*/ 2147483646 h 210"/>
              <a:gd name="T10" fmla="*/ 2147483646 w 983"/>
              <a:gd name="T11" fmla="*/ 2147483646 h 210"/>
              <a:gd name="T12" fmla="*/ 2147483646 w 983"/>
              <a:gd name="T13" fmla="*/ 2147483646 h 21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983" h="210">
                <a:moveTo>
                  <a:pt x="0" y="114"/>
                </a:moveTo>
                <a:lnTo>
                  <a:pt x="159" y="0"/>
                </a:lnTo>
                <a:lnTo>
                  <a:pt x="983" y="84"/>
                </a:lnTo>
                <a:lnTo>
                  <a:pt x="807" y="210"/>
                </a:lnTo>
                <a:lnTo>
                  <a:pt x="811" y="201"/>
                </a:lnTo>
                <a:lnTo>
                  <a:pt x="891" y="143"/>
                </a:lnTo>
                <a:lnTo>
                  <a:pt x="820" y="13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28" name="Line 1991"/>
          <p:cNvSpPr>
            <a:spLocks noChangeShapeType="1"/>
          </p:cNvSpPr>
          <p:nvPr/>
        </p:nvSpPr>
        <p:spPr bwMode="auto">
          <a:xfrm flipH="1">
            <a:off x="8234363" y="4062413"/>
            <a:ext cx="22225" cy="158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29" name="Line 1992"/>
          <p:cNvSpPr>
            <a:spLocks noChangeShapeType="1"/>
          </p:cNvSpPr>
          <p:nvPr/>
        </p:nvSpPr>
        <p:spPr bwMode="auto">
          <a:xfrm flipV="1">
            <a:off x="8253413" y="4064000"/>
            <a:ext cx="20637" cy="174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30" name="Line 1993"/>
          <p:cNvSpPr>
            <a:spLocks noChangeShapeType="1"/>
          </p:cNvSpPr>
          <p:nvPr/>
        </p:nvSpPr>
        <p:spPr bwMode="auto">
          <a:xfrm flipH="1">
            <a:off x="8242300" y="4043363"/>
            <a:ext cx="23813" cy="158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31" name="Freeform 1994"/>
          <p:cNvSpPr>
            <a:spLocks/>
          </p:cNvSpPr>
          <p:nvPr/>
        </p:nvSpPr>
        <p:spPr bwMode="auto">
          <a:xfrm>
            <a:off x="8062913" y="4006850"/>
            <a:ext cx="203200" cy="42863"/>
          </a:xfrm>
          <a:custGeom>
            <a:avLst/>
            <a:gdLst>
              <a:gd name="T0" fmla="*/ 2147483646 w 383"/>
              <a:gd name="T1" fmla="*/ 2147483646 h 79"/>
              <a:gd name="T2" fmla="*/ 2147483646 w 383"/>
              <a:gd name="T3" fmla="*/ 2147483646 h 79"/>
              <a:gd name="T4" fmla="*/ 2147483646 w 383"/>
              <a:gd name="T5" fmla="*/ 2147483646 h 79"/>
              <a:gd name="T6" fmla="*/ 2147483646 w 383"/>
              <a:gd name="T7" fmla="*/ 2147483646 h 79"/>
              <a:gd name="T8" fmla="*/ 2147483646 w 383"/>
              <a:gd name="T9" fmla="*/ 2147483646 h 79"/>
              <a:gd name="T10" fmla="*/ 2147483646 w 383"/>
              <a:gd name="T11" fmla="*/ 0 h 79"/>
              <a:gd name="T12" fmla="*/ 0 w 383"/>
              <a:gd name="T13" fmla="*/ 2147483646 h 7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83" h="79">
                <a:moveTo>
                  <a:pt x="383" y="67"/>
                </a:moveTo>
                <a:lnTo>
                  <a:pt x="198" y="47"/>
                </a:lnTo>
                <a:lnTo>
                  <a:pt x="153" y="79"/>
                </a:lnTo>
                <a:lnTo>
                  <a:pt x="140" y="79"/>
                </a:lnTo>
                <a:lnTo>
                  <a:pt x="230" y="14"/>
                </a:lnTo>
                <a:lnTo>
                  <a:pt x="89" y="0"/>
                </a:lnTo>
                <a:lnTo>
                  <a:pt x="0" y="6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32" name="Freeform 1995"/>
          <p:cNvSpPr>
            <a:spLocks/>
          </p:cNvSpPr>
          <p:nvPr/>
        </p:nvSpPr>
        <p:spPr bwMode="auto">
          <a:xfrm>
            <a:off x="7981950" y="4030663"/>
            <a:ext cx="123825" cy="34925"/>
          </a:xfrm>
          <a:custGeom>
            <a:avLst/>
            <a:gdLst>
              <a:gd name="T0" fmla="*/ 2147483646 w 233"/>
              <a:gd name="T1" fmla="*/ 2147483646 h 65"/>
              <a:gd name="T2" fmla="*/ 2147483646 w 233"/>
              <a:gd name="T3" fmla="*/ 2147483646 h 65"/>
              <a:gd name="T4" fmla="*/ 0 w 233"/>
              <a:gd name="T5" fmla="*/ 2147483646 h 65"/>
              <a:gd name="T6" fmla="*/ 2147483646 w 233"/>
              <a:gd name="T7" fmla="*/ 0 h 65"/>
              <a:gd name="T8" fmla="*/ 2147483646 w 233"/>
              <a:gd name="T9" fmla="*/ 2147483646 h 65"/>
              <a:gd name="T10" fmla="*/ 2147483646 w 233"/>
              <a:gd name="T11" fmla="*/ 2147483646 h 65"/>
              <a:gd name="T12" fmla="*/ 2147483646 w 233"/>
              <a:gd name="T13" fmla="*/ 2147483646 h 6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33" h="65">
                <a:moveTo>
                  <a:pt x="150" y="6"/>
                </a:moveTo>
                <a:lnTo>
                  <a:pt x="70" y="65"/>
                </a:lnTo>
                <a:lnTo>
                  <a:pt x="0" y="58"/>
                </a:lnTo>
                <a:lnTo>
                  <a:pt x="80" y="0"/>
                </a:lnTo>
                <a:lnTo>
                  <a:pt x="150" y="6"/>
                </a:lnTo>
                <a:lnTo>
                  <a:pt x="160" y="12"/>
                </a:lnTo>
                <a:lnTo>
                  <a:pt x="233" y="2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33" name="Line 1996"/>
          <p:cNvSpPr>
            <a:spLocks noChangeShapeType="1"/>
          </p:cNvSpPr>
          <p:nvPr/>
        </p:nvSpPr>
        <p:spPr bwMode="auto">
          <a:xfrm flipV="1">
            <a:off x="8101013" y="4010025"/>
            <a:ext cx="47625" cy="349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34" name="Freeform 1997"/>
          <p:cNvSpPr>
            <a:spLocks/>
          </p:cNvSpPr>
          <p:nvPr/>
        </p:nvSpPr>
        <p:spPr bwMode="auto">
          <a:xfrm>
            <a:off x="8148638" y="3984625"/>
            <a:ext cx="141287" cy="12700"/>
          </a:xfrm>
          <a:custGeom>
            <a:avLst/>
            <a:gdLst>
              <a:gd name="T0" fmla="*/ 0 w 267"/>
              <a:gd name="T1" fmla="*/ 0 h 24"/>
              <a:gd name="T2" fmla="*/ 2147483646 w 267"/>
              <a:gd name="T3" fmla="*/ 2147483646 h 24"/>
              <a:gd name="T4" fmla="*/ 2147483646 w 267"/>
              <a:gd name="T5" fmla="*/ 2147483646 h 24"/>
              <a:gd name="T6" fmla="*/ 2147483646 w 267"/>
              <a:gd name="T7" fmla="*/ 0 h 2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67" h="24">
                <a:moveTo>
                  <a:pt x="0" y="0"/>
                </a:moveTo>
                <a:lnTo>
                  <a:pt x="259" y="24"/>
                </a:lnTo>
                <a:lnTo>
                  <a:pt x="267" y="24"/>
                </a:lnTo>
                <a:lnTo>
                  <a:pt x="9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35" name="Freeform 1998"/>
          <p:cNvSpPr>
            <a:spLocks/>
          </p:cNvSpPr>
          <p:nvPr/>
        </p:nvSpPr>
        <p:spPr bwMode="auto">
          <a:xfrm>
            <a:off x="8139113" y="3867150"/>
            <a:ext cx="15875" cy="106363"/>
          </a:xfrm>
          <a:custGeom>
            <a:avLst/>
            <a:gdLst>
              <a:gd name="T0" fmla="*/ 2147483646 w 31"/>
              <a:gd name="T1" fmla="*/ 2147483646 h 199"/>
              <a:gd name="T2" fmla="*/ 2147483646 w 31"/>
              <a:gd name="T3" fmla="*/ 2147483646 h 199"/>
              <a:gd name="T4" fmla="*/ 2147483646 w 31"/>
              <a:gd name="T5" fmla="*/ 0 h 199"/>
              <a:gd name="T6" fmla="*/ 0 w 31"/>
              <a:gd name="T7" fmla="*/ 2147483646 h 19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1" h="199">
                <a:moveTo>
                  <a:pt x="10" y="199"/>
                </a:moveTo>
                <a:lnTo>
                  <a:pt x="31" y="1"/>
                </a:lnTo>
                <a:lnTo>
                  <a:pt x="19" y="0"/>
                </a:lnTo>
                <a:lnTo>
                  <a:pt x="0" y="19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36" name="Freeform 1999"/>
          <p:cNvSpPr>
            <a:spLocks/>
          </p:cNvSpPr>
          <p:nvPr/>
        </p:nvSpPr>
        <p:spPr bwMode="auto">
          <a:xfrm>
            <a:off x="8108950" y="3848100"/>
            <a:ext cx="239713" cy="173038"/>
          </a:xfrm>
          <a:custGeom>
            <a:avLst/>
            <a:gdLst>
              <a:gd name="T0" fmla="*/ 0 w 454"/>
              <a:gd name="T1" fmla="*/ 2147483646 h 327"/>
              <a:gd name="T2" fmla="*/ 2147483646 w 454"/>
              <a:gd name="T3" fmla="*/ 2147483646 h 327"/>
              <a:gd name="T4" fmla="*/ 2147483646 w 454"/>
              <a:gd name="T5" fmla="*/ 0 h 327"/>
              <a:gd name="T6" fmla="*/ 2147483646 w 454"/>
              <a:gd name="T7" fmla="*/ 2147483646 h 327"/>
              <a:gd name="T8" fmla="*/ 2147483646 w 454"/>
              <a:gd name="T9" fmla="*/ 2147483646 h 32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54" h="327">
                <a:moveTo>
                  <a:pt x="0" y="287"/>
                </a:moveTo>
                <a:lnTo>
                  <a:pt x="412" y="327"/>
                </a:lnTo>
                <a:lnTo>
                  <a:pt x="444" y="0"/>
                </a:lnTo>
                <a:lnTo>
                  <a:pt x="454" y="1"/>
                </a:lnTo>
                <a:lnTo>
                  <a:pt x="423" y="32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37" name="Line 2000"/>
          <p:cNvSpPr>
            <a:spLocks noChangeShapeType="1"/>
          </p:cNvSpPr>
          <p:nvPr/>
        </p:nvSpPr>
        <p:spPr bwMode="auto">
          <a:xfrm flipV="1">
            <a:off x="8337550" y="3843338"/>
            <a:ext cx="19050" cy="1841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38" name="Line 2001"/>
          <p:cNvSpPr>
            <a:spLocks noChangeShapeType="1"/>
          </p:cNvSpPr>
          <p:nvPr/>
        </p:nvSpPr>
        <p:spPr bwMode="auto">
          <a:xfrm>
            <a:off x="8450263" y="3840163"/>
            <a:ext cx="1587" cy="17621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39" name="Freeform 2002"/>
          <p:cNvSpPr>
            <a:spLocks/>
          </p:cNvSpPr>
          <p:nvPr/>
        </p:nvSpPr>
        <p:spPr bwMode="auto">
          <a:xfrm>
            <a:off x="7812088" y="4054475"/>
            <a:ext cx="471487" cy="53975"/>
          </a:xfrm>
          <a:custGeom>
            <a:avLst/>
            <a:gdLst>
              <a:gd name="T0" fmla="*/ 2147483646 w 892"/>
              <a:gd name="T1" fmla="*/ 2147483646 h 103"/>
              <a:gd name="T2" fmla="*/ 2147483646 w 892"/>
              <a:gd name="T3" fmla="*/ 2147483646 h 103"/>
              <a:gd name="T4" fmla="*/ 2147483646 w 892"/>
              <a:gd name="T5" fmla="*/ 2147483646 h 103"/>
              <a:gd name="T6" fmla="*/ 2147483646 w 892"/>
              <a:gd name="T7" fmla="*/ 2147483646 h 103"/>
              <a:gd name="T8" fmla="*/ 2147483646 w 892"/>
              <a:gd name="T9" fmla="*/ 2147483646 h 103"/>
              <a:gd name="T10" fmla="*/ 0 w 892"/>
              <a:gd name="T11" fmla="*/ 0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92" h="103">
                <a:moveTo>
                  <a:pt x="892" y="65"/>
                </a:moveTo>
                <a:lnTo>
                  <a:pt x="807" y="103"/>
                </a:lnTo>
                <a:lnTo>
                  <a:pt x="806" y="103"/>
                </a:lnTo>
                <a:lnTo>
                  <a:pt x="806" y="102"/>
                </a:lnTo>
                <a:lnTo>
                  <a:pt x="805" y="100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40" name="Freeform 2003"/>
          <p:cNvSpPr>
            <a:spLocks/>
          </p:cNvSpPr>
          <p:nvPr/>
        </p:nvSpPr>
        <p:spPr bwMode="auto">
          <a:xfrm>
            <a:off x="7854950" y="3986213"/>
            <a:ext cx="103188" cy="39687"/>
          </a:xfrm>
          <a:custGeom>
            <a:avLst/>
            <a:gdLst>
              <a:gd name="T0" fmla="*/ 0 w 195"/>
              <a:gd name="T1" fmla="*/ 2147483646 h 76"/>
              <a:gd name="T2" fmla="*/ 2147483646 w 195"/>
              <a:gd name="T3" fmla="*/ 2147483646 h 76"/>
              <a:gd name="T4" fmla="*/ 2147483646 w 195"/>
              <a:gd name="T5" fmla="*/ 2147483646 h 76"/>
              <a:gd name="T6" fmla="*/ 2147483646 w 195"/>
              <a:gd name="T7" fmla="*/ 0 h 76"/>
              <a:gd name="T8" fmla="*/ 0 w 195"/>
              <a:gd name="T9" fmla="*/ 2147483646 h 76"/>
              <a:gd name="T10" fmla="*/ 2147483646 w 195"/>
              <a:gd name="T11" fmla="*/ 2147483646 h 76"/>
              <a:gd name="T12" fmla="*/ 2147483646 w 195"/>
              <a:gd name="T13" fmla="*/ 2147483646 h 76"/>
              <a:gd name="T14" fmla="*/ 2147483646 w 195"/>
              <a:gd name="T15" fmla="*/ 2147483646 h 76"/>
              <a:gd name="T16" fmla="*/ 2147483646 w 195"/>
              <a:gd name="T17" fmla="*/ 2147483646 h 7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5" h="76">
                <a:moveTo>
                  <a:pt x="0" y="65"/>
                </a:moveTo>
                <a:lnTo>
                  <a:pt x="105" y="76"/>
                </a:lnTo>
                <a:lnTo>
                  <a:pt x="195" y="10"/>
                </a:lnTo>
                <a:lnTo>
                  <a:pt x="92" y="0"/>
                </a:lnTo>
                <a:lnTo>
                  <a:pt x="0" y="65"/>
                </a:lnTo>
                <a:lnTo>
                  <a:pt x="7" y="59"/>
                </a:lnTo>
                <a:lnTo>
                  <a:pt x="60" y="66"/>
                </a:lnTo>
                <a:lnTo>
                  <a:pt x="52" y="72"/>
                </a:lnTo>
                <a:lnTo>
                  <a:pt x="142" y="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41" name="Freeform 2004"/>
          <p:cNvSpPr>
            <a:spLocks/>
          </p:cNvSpPr>
          <p:nvPr/>
        </p:nvSpPr>
        <p:spPr bwMode="auto">
          <a:xfrm>
            <a:off x="7904163" y="3835400"/>
            <a:ext cx="215900" cy="230188"/>
          </a:xfrm>
          <a:custGeom>
            <a:avLst/>
            <a:gdLst>
              <a:gd name="T0" fmla="*/ 2147483646 w 408"/>
              <a:gd name="T1" fmla="*/ 2147483646 h 435"/>
              <a:gd name="T2" fmla="*/ 2147483646 w 408"/>
              <a:gd name="T3" fmla="*/ 2147483646 h 435"/>
              <a:gd name="T4" fmla="*/ 2147483646 w 408"/>
              <a:gd name="T5" fmla="*/ 2147483646 h 435"/>
              <a:gd name="T6" fmla="*/ 0 w 408"/>
              <a:gd name="T7" fmla="*/ 2147483646 h 435"/>
              <a:gd name="T8" fmla="*/ 2147483646 w 408"/>
              <a:gd name="T9" fmla="*/ 2147483646 h 435"/>
              <a:gd name="T10" fmla="*/ 2147483646 w 408"/>
              <a:gd name="T11" fmla="*/ 0 h 435"/>
              <a:gd name="T12" fmla="*/ 2147483646 w 408"/>
              <a:gd name="T13" fmla="*/ 2147483646 h 435"/>
              <a:gd name="T14" fmla="*/ 2147483646 w 408"/>
              <a:gd name="T15" fmla="*/ 2147483646 h 435"/>
              <a:gd name="T16" fmla="*/ 2147483646 w 408"/>
              <a:gd name="T17" fmla="*/ 2147483646 h 435"/>
              <a:gd name="T18" fmla="*/ 2147483646 w 408"/>
              <a:gd name="T19" fmla="*/ 2147483646 h 43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08" h="435">
                <a:moveTo>
                  <a:pt x="11" y="279"/>
                </a:moveTo>
                <a:lnTo>
                  <a:pt x="6" y="279"/>
                </a:lnTo>
                <a:lnTo>
                  <a:pt x="6" y="272"/>
                </a:lnTo>
                <a:lnTo>
                  <a:pt x="0" y="272"/>
                </a:lnTo>
                <a:lnTo>
                  <a:pt x="367" y="308"/>
                </a:lnTo>
                <a:lnTo>
                  <a:pt x="394" y="0"/>
                </a:lnTo>
                <a:lnTo>
                  <a:pt x="408" y="3"/>
                </a:lnTo>
                <a:lnTo>
                  <a:pt x="376" y="326"/>
                </a:lnTo>
                <a:lnTo>
                  <a:pt x="386" y="320"/>
                </a:lnTo>
                <a:lnTo>
                  <a:pt x="225" y="43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42" name="Freeform 2005"/>
          <p:cNvSpPr>
            <a:spLocks/>
          </p:cNvSpPr>
          <p:nvPr/>
        </p:nvSpPr>
        <p:spPr bwMode="auto">
          <a:xfrm>
            <a:off x="8007350" y="4038600"/>
            <a:ext cx="39688" cy="19050"/>
          </a:xfrm>
          <a:custGeom>
            <a:avLst/>
            <a:gdLst>
              <a:gd name="T0" fmla="*/ 2147483646 w 73"/>
              <a:gd name="T1" fmla="*/ 2147483646 h 34"/>
              <a:gd name="T2" fmla="*/ 2147483646 w 73"/>
              <a:gd name="T3" fmla="*/ 2147483646 h 34"/>
              <a:gd name="T4" fmla="*/ 2147483646 w 73"/>
              <a:gd name="T5" fmla="*/ 0 h 34"/>
              <a:gd name="T6" fmla="*/ 0 w 73"/>
              <a:gd name="T7" fmla="*/ 2147483646 h 34"/>
              <a:gd name="T8" fmla="*/ 2147483646 w 73"/>
              <a:gd name="T9" fmla="*/ 2147483646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3" h="34">
                <a:moveTo>
                  <a:pt x="32" y="34"/>
                </a:moveTo>
                <a:lnTo>
                  <a:pt x="73" y="4"/>
                </a:lnTo>
                <a:lnTo>
                  <a:pt x="42" y="0"/>
                </a:lnTo>
                <a:lnTo>
                  <a:pt x="0" y="31"/>
                </a:lnTo>
                <a:lnTo>
                  <a:pt x="32" y="34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43" name="Freeform 2006"/>
          <p:cNvSpPr>
            <a:spLocks/>
          </p:cNvSpPr>
          <p:nvPr/>
        </p:nvSpPr>
        <p:spPr bwMode="auto">
          <a:xfrm>
            <a:off x="7916863" y="4008438"/>
            <a:ext cx="122237" cy="28575"/>
          </a:xfrm>
          <a:custGeom>
            <a:avLst/>
            <a:gdLst>
              <a:gd name="T0" fmla="*/ 2147483646 w 230"/>
              <a:gd name="T1" fmla="*/ 2147483646 h 53"/>
              <a:gd name="T2" fmla="*/ 0 w 230"/>
              <a:gd name="T3" fmla="*/ 2147483646 h 53"/>
              <a:gd name="T4" fmla="*/ 2147483646 w 230"/>
              <a:gd name="T5" fmla="*/ 0 h 53"/>
              <a:gd name="T6" fmla="*/ 2147483646 w 230"/>
              <a:gd name="T7" fmla="*/ 2147483646 h 53"/>
              <a:gd name="T8" fmla="*/ 2147483646 w 230"/>
              <a:gd name="T9" fmla="*/ 2147483646 h 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0" h="53">
                <a:moveTo>
                  <a:pt x="185" y="53"/>
                </a:moveTo>
                <a:lnTo>
                  <a:pt x="0" y="33"/>
                </a:lnTo>
                <a:lnTo>
                  <a:pt x="44" y="0"/>
                </a:lnTo>
                <a:lnTo>
                  <a:pt x="230" y="21"/>
                </a:lnTo>
                <a:lnTo>
                  <a:pt x="185" y="53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44" name="Freeform 2007"/>
          <p:cNvSpPr>
            <a:spLocks/>
          </p:cNvSpPr>
          <p:nvPr/>
        </p:nvSpPr>
        <p:spPr bwMode="auto">
          <a:xfrm>
            <a:off x="8062913" y="4041775"/>
            <a:ext cx="179387" cy="17463"/>
          </a:xfrm>
          <a:custGeom>
            <a:avLst/>
            <a:gdLst>
              <a:gd name="T0" fmla="*/ 0 w 338"/>
              <a:gd name="T1" fmla="*/ 0 h 33"/>
              <a:gd name="T2" fmla="*/ 2147483646 w 338"/>
              <a:gd name="T3" fmla="*/ 2147483646 h 33"/>
              <a:gd name="T4" fmla="*/ 2147483646 w 338"/>
              <a:gd name="T5" fmla="*/ 2147483646 h 33"/>
              <a:gd name="T6" fmla="*/ 2147483646 w 338"/>
              <a:gd name="T7" fmla="*/ 2147483646 h 3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38" h="33">
                <a:moveTo>
                  <a:pt x="0" y="0"/>
                </a:moveTo>
                <a:lnTo>
                  <a:pt x="140" y="14"/>
                </a:lnTo>
                <a:lnTo>
                  <a:pt x="153" y="14"/>
                </a:lnTo>
                <a:lnTo>
                  <a:pt x="338" y="3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45" name="Freeform 2008"/>
          <p:cNvSpPr>
            <a:spLocks/>
          </p:cNvSpPr>
          <p:nvPr/>
        </p:nvSpPr>
        <p:spPr bwMode="auto">
          <a:xfrm>
            <a:off x="8208963" y="4054475"/>
            <a:ext cx="42862" cy="53975"/>
          </a:xfrm>
          <a:custGeom>
            <a:avLst/>
            <a:gdLst>
              <a:gd name="T0" fmla="*/ 2147483646 w 79"/>
              <a:gd name="T1" fmla="*/ 0 h 101"/>
              <a:gd name="T2" fmla="*/ 0 w 79"/>
              <a:gd name="T3" fmla="*/ 2147483646 h 101"/>
              <a:gd name="T4" fmla="*/ 2147483646 w 79"/>
              <a:gd name="T5" fmla="*/ 2147483646 h 101"/>
              <a:gd name="T6" fmla="*/ 2147483646 w 79"/>
              <a:gd name="T7" fmla="*/ 2147483646 h 101"/>
              <a:gd name="T8" fmla="*/ 2147483646 w 79"/>
              <a:gd name="T9" fmla="*/ 2147483646 h 101"/>
              <a:gd name="T10" fmla="*/ 2147483646 w 79"/>
              <a:gd name="T11" fmla="*/ 2147483646 h 101"/>
              <a:gd name="T12" fmla="*/ 2147483646 w 79"/>
              <a:gd name="T13" fmla="*/ 2147483646 h 101"/>
              <a:gd name="T14" fmla="*/ 2147483646 w 79"/>
              <a:gd name="T15" fmla="*/ 2147483646 h 101"/>
              <a:gd name="T16" fmla="*/ 2147483646 w 79"/>
              <a:gd name="T17" fmla="*/ 2147483646 h 101"/>
              <a:gd name="T18" fmla="*/ 2147483646 w 79"/>
              <a:gd name="T19" fmla="*/ 2147483646 h 101"/>
              <a:gd name="T20" fmla="*/ 2147483646 w 79"/>
              <a:gd name="T21" fmla="*/ 2147483646 h 101"/>
              <a:gd name="T22" fmla="*/ 2147483646 w 79"/>
              <a:gd name="T23" fmla="*/ 2147483646 h 101"/>
              <a:gd name="T24" fmla="*/ 2147483646 w 79"/>
              <a:gd name="T25" fmla="*/ 2147483646 h 101"/>
              <a:gd name="T26" fmla="*/ 2147483646 w 79"/>
              <a:gd name="T27" fmla="*/ 2147483646 h 101"/>
              <a:gd name="T28" fmla="*/ 2147483646 w 79"/>
              <a:gd name="T29" fmla="*/ 2147483646 h 101"/>
              <a:gd name="T30" fmla="*/ 2147483646 w 79"/>
              <a:gd name="T31" fmla="*/ 2147483646 h 10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9" h="101">
                <a:moveTo>
                  <a:pt x="79" y="0"/>
                </a:moveTo>
                <a:lnTo>
                  <a:pt x="0" y="58"/>
                </a:lnTo>
                <a:lnTo>
                  <a:pt x="70" y="64"/>
                </a:lnTo>
                <a:lnTo>
                  <a:pt x="76" y="71"/>
                </a:lnTo>
                <a:lnTo>
                  <a:pt x="67" y="75"/>
                </a:lnTo>
                <a:lnTo>
                  <a:pt x="76" y="71"/>
                </a:lnTo>
                <a:lnTo>
                  <a:pt x="77" y="90"/>
                </a:lnTo>
                <a:lnTo>
                  <a:pt x="56" y="89"/>
                </a:lnTo>
                <a:lnTo>
                  <a:pt x="55" y="97"/>
                </a:lnTo>
                <a:lnTo>
                  <a:pt x="55" y="98"/>
                </a:lnTo>
                <a:lnTo>
                  <a:pt x="56" y="98"/>
                </a:lnTo>
                <a:lnTo>
                  <a:pt x="55" y="98"/>
                </a:lnTo>
                <a:lnTo>
                  <a:pt x="56" y="98"/>
                </a:lnTo>
                <a:lnTo>
                  <a:pt x="56" y="100"/>
                </a:lnTo>
                <a:lnTo>
                  <a:pt x="56" y="101"/>
                </a:lnTo>
                <a:lnTo>
                  <a:pt x="55" y="10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46" name="Freeform 2009"/>
          <p:cNvSpPr>
            <a:spLocks/>
          </p:cNvSpPr>
          <p:nvPr/>
        </p:nvSpPr>
        <p:spPr bwMode="auto">
          <a:xfrm>
            <a:off x="8259763" y="4098925"/>
            <a:ext cx="84137" cy="193675"/>
          </a:xfrm>
          <a:custGeom>
            <a:avLst/>
            <a:gdLst>
              <a:gd name="T0" fmla="*/ 0 w 158"/>
              <a:gd name="T1" fmla="*/ 0 h 365"/>
              <a:gd name="T2" fmla="*/ 2147483646 w 158"/>
              <a:gd name="T3" fmla="*/ 2147483646 h 365"/>
              <a:gd name="T4" fmla="*/ 2147483646 w 158"/>
              <a:gd name="T5" fmla="*/ 2147483646 h 365"/>
              <a:gd name="T6" fmla="*/ 2147483646 w 158"/>
              <a:gd name="T7" fmla="*/ 2147483646 h 365"/>
              <a:gd name="T8" fmla="*/ 2147483646 w 158"/>
              <a:gd name="T9" fmla="*/ 2147483646 h 365"/>
              <a:gd name="T10" fmla="*/ 2147483646 w 158"/>
              <a:gd name="T11" fmla="*/ 2147483646 h 36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58" h="365">
                <a:moveTo>
                  <a:pt x="0" y="0"/>
                </a:moveTo>
                <a:lnTo>
                  <a:pt x="122" y="15"/>
                </a:lnTo>
                <a:lnTo>
                  <a:pt x="146" y="365"/>
                </a:lnTo>
                <a:lnTo>
                  <a:pt x="158" y="360"/>
                </a:lnTo>
                <a:lnTo>
                  <a:pt x="135" y="9"/>
                </a:lnTo>
                <a:lnTo>
                  <a:pt x="122" y="1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47" name="Line 2010"/>
          <p:cNvSpPr>
            <a:spLocks noChangeShapeType="1"/>
          </p:cNvSpPr>
          <p:nvPr/>
        </p:nvSpPr>
        <p:spPr bwMode="auto">
          <a:xfrm flipH="1" flipV="1">
            <a:off x="8266113" y="4095750"/>
            <a:ext cx="65087" cy="79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48" name="Freeform 2011"/>
          <p:cNvSpPr>
            <a:spLocks/>
          </p:cNvSpPr>
          <p:nvPr/>
        </p:nvSpPr>
        <p:spPr bwMode="auto">
          <a:xfrm>
            <a:off x="8283575" y="4033838"/>
            <a:ext cx="166688" cy="261937"/>
          </a:xfrm>
          <a:custGeom>
            <a:avLst/>
            <a:gdLst>
              <a:gd name="T0" fmla="*/ 0 w 313"/>
              <a:gd name="T1" fmla="*/ 2147483646 h 494"/>
              <a:gd name="T2" fmla="*/ 2147483646 w 313"/>
              <a:gd name="T3" fmla="*/ 2147483646 h 494"/>
              <a:gd name="T4" fmla="*/ 2147483646 w 313"/>
              <a:gd name="T5" fmla="*/ 2147483646 h 494"/>
              <a:gd name="T6" fmla="*/ 2147483646 w 313"/>
              <a:gd name="T7" fmla="*/ 2147483646 h 494"/>
              <a:gd name="T8" fmla="*/ 2147483646 w 313"/>
              <a:gd name="T9" fmla="*/ 0 h 494"/>
              <a:gd name="T10" fmla="*/ 2147483646 w 313"/>
              <a:gd name="T11" fmla="*/ 2147483646 h 4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13" h="494">
                <a:moveTo>
                  <a:pt x="0" y="103"/>
                </a:moveTo>
                <a:lnTo>
                  <a:pt x="99" y="107"/>
                </a:lnTo>
                <a:lnTo>
                  <a:pt x="126" y="494"/>
                </a:lnTo>
                <a:lnTo>
                  <a:pt x="313" y="392"/>
                </a:lnTo>
                <a:lnTo>
                  <a:pt x="313" y="0"/>
                </a:lnTo>
                <a:lnTo>
                  <a:pt x="99" y="10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49" name="Line 2012"/>
          <p:cNvSpPr>
            <a:spLocks noChangeShapeType="1"/>
          </p:cNvSpPr>
          <p:nvPr/>
        </p:nvSpPr>
        <p:spPr bwMode="auto">
          <a:xfrm flipV="1">
            <a:off x="8367713" y="4025900"/>
            <a:ext cx="1587" cy="492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50" name="Freeform 2013"/>
          <p:cNvSpPr>
            <a:spLocks/>
          </p:cNvSpPr>
          <p:nvPr/>
        </p:nvSpPr>
        <p:spPr bwMode="auto">
          <a:xfrm>
            <a:off x="8337550" y="4016375"/>
            <a:ext cx="112713" cy="11113"/>
          </a:xfrm>
          <a:custGeom>
            <a:avLst/>
            <a:gdLst>
              <a:gd name="T0" fmla="*/ 0 w 212"/>
              <a:gd name="T1" fmla="*/ 2147483646 h 19"/>
              <a:gd name="T2" fmla="*/ 2147483646 w 212"/>
              <a:gd name="T3" fmla="*/ 2147483646 h 19"/>
              <a:gd name="T4" fmla="*/ 2147483646 w 212"/>
              <a:gd name="T5" fmla="*/ 0 h 1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2" h="19">
                <a:moveTo>
                  <a:pt x="0" y="19"/>
                </a:moveTo>
                <a:lnTo>
                  <a:pt x="190" y="11"/>
                </a:lnTo>
                <a:lnTo>
                  <a:pt x="212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51" name="Freeform 2014"/>
          <p:cNvSpPr>
            <a:spLocks/>
          </p:cNvSpPr>
          <p:nvPr/>
        </p:nvSpPr>
        <p:spPr bwMode="auto">
          <a:xfrm>
            <a:off x="8435975" y="4022725"/>
            <a:ext cx="1588" cy="17463"/>
          </a:xfrm>
          <a:custGeom>
            <a:avLst/>
            <a:gdLst>
              <a:gd name="T0" fmla="*/ 2147483646 w 5"/>
              <a:gd name="T1" fmla="*/ 0 h 34"/>
              <a:gd name="T2" fmla="*/ 0 w 5"/>
              <a:gd name="T3" fmla="*/ 0 h 34"/>
              <a:gd name="T4" fmla="*/ 2147483646 w 5"/>
              <a:gd name="T5" fmla="*/ 0 h 34"/>
              <a:gd name="T6" fmla="*/ 2147483646 w 5"/>
              <a:gd name="T7" fmla="*/ 2147483646 h 34"/>
              <a:gd name="T8" fmla="*/ 2147483646 w 5"/>
              <a:gd name="T9" fmla="*/ 2147483646 h 34"/>
              <a:gd name="T10" fmla="*/ 2147483646 w 5"/>
              <a:gd name="T11" fmla="*/ 2147483646 h 3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" h="34">
                <a:moveTo>
                  <a:pt x="5" y="0"/>
                </a:moveTo>
                <a:lnTo>
                  <a:pt x="0" y="0"/>
                </a:lnTo>
                <a:lnTo>
                  <a:pt x="5" y="0"/>
                </a:lnTo>
                <a:lnTo>
                  <a:pt x="5" y="33"/>
                </a:lnTo>
                <a:lnTo>
                  <a:pt x="5" y="34"/>
                </a:lnTo>
                <a:lnTo>
                  <a:pt x="3" y="3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52" name="Line 2015"/>
          <p:cNvSpPr>
            <a:spLocks noChangeShapeType="1"/>
          </p:cNvSpPr>
          <p:nvPr/>
        </p:nvSpPr>
        <p:spPr bwMode="auto">
          <a:xfrm>
            <a:off x="8437563" y="4033838"/>
            <a:ext cx="12700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53" name="Line 2016"/>
          <p:cNvSpPr>
            <a:spLocks noChangeShapeType="1"/>
          </p:cNvSpPr>
          <p:nvPr/>
        </p:nvSpPr>
        <p:spPr bwMode="auto">
          <a:xfrm flipH="1">
            <a:off x="8326438" y="4021138"/>
            <a:ext cx="6350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54" name="Line 2017"/>
          <p:cNvSpPr>
            <a:spLocks noChangeShapeType="1"/>
          </p:cNvSpPr>
          <p:nvPr/>
        </p:nvSpPr>
        <p:spPr bwMode="auto">
          <a:xfrm flipV="1">
            <a:off x="8299450" y="3878263"/>
            <a:ext cx="11113" cy="10953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55" name="Line 2018"/>
          <p:cNvSpPr>
            <a:spLocks noChangeShapeType="1"/>
          </p:cNvSpPr>
          <p:nvPr/>
        </p:nvSpPr>
        <p:spPr bwMode="auto">
          <a:xfrm flipH="1" flipV="1">
            <a:off x="8166100" y="3857625"/>
            <a:ext cx="134938" cy="79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56" name="Freeform 2019"/>
          <p:cNvSpPr>
            <a:spLocks/>
          </p:cNvSpPr>
          <p:nvPr/>
        </p:nvSpPr>
        <p:spPr bwMode="auto">
          <a:xfrm>
            <a:off x="8159750" y="3857625"/>
            <a:ext cx="141288" cy="7938"/>
          </a:xfrm>
          <a:custGeom>
            <a:avLst/>
            <a:gdLst>
              <a:gd name="T0" fmla="*/ 2147483646 w 265"/>
              <a:gd name="T1" fmla="*/ 0 h 16"/>
              <a:gd name="T2" fmla="*/ 0 w 265"/>
              <a:gd name="T3" fmla="*/ 0 h 16"/>
              <a:gd name="T4" fmla="*/ 2147483646 w 265"/>
              <a:gd name="T5" fmla="*/ 2147483646 h 16"/>
              <a:gd name="T6" fmla="*/ 2147483646 w 265"/>
              <a:gd name="T7" fmla="*/ 2147483646 h 1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65" h="16">
                <a:moveTo>
                  <a:pt x="12" y="0"/>
                </a:moveTo>
                <a:lnTo>
                  <a:pt x="0" y="0"/>
                </a:lnTo>
                <a:lnTo>
                  <a:pt x="264" y="16"/>
                </a:lnTo>
                <a:lnTo>
                  <a:pt x="265" y="1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57" name="Freeform 2020"/>
          <p:cNvSpPr>
            <a:spLocks/>
          </p:cNvSpPr>
          <p:nvPr/>
        </p:nvSpPr>
        <p:spPr bwMode="auto">
          <a:xfrm>
            <a:off x="8108950" y="3836988"/>
            <a:ext cx="234950" cy="168275"/>
          </a:xfrm>
          <a:custGeom>
            <a:avLst/>
            <a:gdLst>
              <a:gd name="T0" fmla="*/ 2147483646 w 444"/>
              <a:gd name="T1" fmla="*/ 2147483646 h 317"/>
              <a:gd name="T2" fmla="*/ 2147483646 w 444"/>
              <a:gd name="T3" fmla="*/ 0 h 317"/>
              <a:gd name="T4" fmla="*/ 0 w 444"/>
              <a:gd name="T5" fmla="*/ 2147483646 h 31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4" h="317">
                <a:moveTo>
                  <a:pt x="444" y="21"/>
                </a:moveTo>
                <a:lnTo>
                  <a:pt x="29" y="0"/>
                </a:lnTo>
                <a:lnTo>
                  <a:pt x="0" y="31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58" name="Line 2021"/>
          <p:cNvSpPr>
            <a:spLocks noChangeShapeType="1"/>
          </p:cNvSpPr>
          <p:nvPr/>
        </p:nvSpPr>
        <p:spPr bwMode="auto">
          <a:xfrm flipH="1">
            <a:off x="8099425" y="3998913"/>
            <a:ext cx="4763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59" name="Freeform 2022"/>
          <p:cNvSpPr>
            <a:spLocks/>
          </p:cNvSpPr>
          <p:nvPr/>
        </p:nvSpPr>
        <p:spPr bwMode="auto">
          <a:xfrm>
            <a:off x="7940675" y="3965575"/>
            <a:ext cx="125413" cy="11113"/>
          </a:xfrm>
          <a:custGeom>
            <a:avLst/>
            <a:gdLst>
              <a:gd name="T0" fmla="*/ 2147483646 w 237"/>
              <a:gd name="T1" fmla="*/ 2147483646 h 21"/>
              <a:gd name="T2" fmla="*/ 2147483646 w 237"/>
              <a:gd name="T3" fmla="*/ 0 h 21"/>
              <a:gd name="T4" fmla="*/ 0 w 237"/>
              <a:gd name="T5" fmla="*/ 0 h 21"/>
              <a:gd name="T6" fmla="*/ 2147483646 w 237"/>
              <a:gd name="T7" fmla="*/ 2147483646 h 21"/>
              <a:gd name="T8" fmla="*/ 2147483646 w 237"/>
              <a:gd name="T9" fmla="*/ 2147483646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7" h="21">
                <a:moveTo>
                  <a:pt x="237" y="21"/>
                </a:moveTo>
                <a:lnTo>
                  <a:pt x="12" y="0"/>
                </a:lnTo>
                <a:lnTo>
                  <a:pt x="0" y="0"/>
                </a:lnTo>
                <a:lnTo>
                  <a:pt x="232" y="21"/>
                </a:lnTo>
                <a:lnTo>
                  <a:pt x="235" y="2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60" name="Line 2023"/>
          <p:cNvSpPr>
            <a:spLocks noChangeShapeType="1"/>
          </p:cNvSpPr>
          <p:nvPr/>
        </p:nvSpPr>
        <p:spPr bwMode="auto">
          <a:xfrm flipV="1">
            <a:off x="8074025" y="3862388"/>
            <a:ext cx="11113" cy="1047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61" name="Line 2024"/>
          <p:cNvSpPr>
            <a:spLocks noChangeShapeType="1"/>
          </p:cNvSpPr>
          <p:nvPr/>
        </p:nvSpPr>
        <p:spPr bwMode="auto">
          <a:xfrm flipH="1" flipV="1">
            <a:off x="7958138" y="3844925"/>
            <a:ext cx="117475" cy="79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62" name="Freeform 2025"/>
          <p:cNvSpPr>
            <a:spLocks/>
          </p:cNvSpPr>
          <p:nvPr/>
        </p:nvSpPr>
        <p:spPr bwMode="auto">
          <a:xfrm>
            <a:off x="7951788" y="3844925"/>
            <a:ext cx="122237" cy="7938"/>
          </a:xfrm>
          <a:custGeom>
            <a:avLst/>
            <a:gdLst>
              <a:gd name="T0" fmla="*/ 2147483646 w 232"/>
              <a:gd name="T1" fmla="*/ 0 h 15"/>
              <a:gd name="T2" fmla="*/ 0 w 232"/>
              <a:gd name="T3" fmla="*/ 0 h 15"/>
              <a:gd name="T4" fmla="*/ 2147483646 w 232"/>
              <a:gd name="T5" fmla="*/ 2147483646 h 15"/>
              <a:gd name="T6" fmla="*/ 2147483646 w 232"/>
              <a:gd name="T7" fmla="*/ 2147483646 h 1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32" h="15">
                <a:moveTo>
                  <a:pt x="11" y="0"/>
                </a:moveTo>
                <a:lnTo>
                  <a:pt x="0" y="0"/>
                </a:lnTo>
                <a:lnTo>
                  <a:pt x="231" y="15"/>
                </a:lnTo>
                <a:lnTo>
                  <a:pt x="232" y="1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63" name="Freeform 2026"/>
          <p:cNvSpPr>
            <a:spLocks/>
          </p:cNvSpPr>
          <p:nvPr/>
        </p:nvSpPr>
        <p:spPr bwMode="auto">
          <a:xfrm>
            <a:off x="7904163" y="3824288"/>
            <a:ext cx="209550" cy="155575"/>
          </a:xfrm>
          <a:custGeom>
            <a:avLst/>
            <a:gdLst>
              <a:gd name="T0" fmla="*/ 2147483646 w 394"/>
              <a:gd name="T1" fmla="*/ 2147483646 h 292"/>
              <a:gd name="T2" fmla="*/ 2147483646 w 394"/>
              <a:gd name="T3" fmla="*/ 0 h 292"/>
              <a:gd name="T4" fmla="*/ 0 w 394"/>
              <a:gd name="T5" fmla="*/ 2147483646 h 2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94" h="292">
                <a:moveTo>
                  <a:pt x="394" y="20"/>
                </a:moveTo>
                <a:lnTo>
                  <a:pt x="25" y="0"/>
                </a:lnTo>
                <a:lnTo>
                  <a:pt x="0" y="29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64" name="Freeform 2027"/>
          <p:cNvSpPr>
            <a:spLocks/>
          </p:cNvSpPr>
          <p:nvPr/>
        </p:nvSpPr>
        <p:spPr bwMode="auto">
          <a:xfrm>
            <a:off x="7932738" y="3854450"/>
            <a:ext cx="14287" cy="98425"/>
          </a:xfrm>
          <a:custGeom>
            <a:avLst/>
            <a:gdLst>
              <a:gd name="T0" fmla="*/ 0 w 27"/>
              <a:gd name="T1" fmla="*/ 2147483646 h 187"/>
              <a:gd name="T2" fmla="*/ 2147483646 w 27"/>
              <a:gd name="T3" fmla="*/ 2147483646 h 187"/>
              <a:gd name="T4" fmla="*/ 2147483646 w 27"/>
              <a:gd name="T5" fmla="*/ 2147483646 h 187"/>
              <a:gd name="T6" fmla="*/ 2147483646 w 27"/>
              <a:gd name="T7" fmla="*/ 0 h 187"/>
              <a:gd name="T8" fmla="*/ 0 w 27"/>
              <a:gd name="T9" fmla="*/ 2147483646 h 1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" h="187">
                <a:moveTo>
                  <a:pt x="0" y="187"/>
                </a:moveTo>
                <a:lnTo>
                  <a:pt x="11" y="187"/>
                </a:lnTo>
                <a:lnTo>
                  <a:pt x="27" y="1"/>
                </a:lnTo>
                <a:lnTo>
                  <a:pt x="15" y="0"/>
                </a:lnTo>
                <a:lnTo>
                  <a:pt x="0" y="187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65" name="Freeform 2028"/>
          <p:cNvSpPr>
            <a:spLocks/>
          </p:cNvSpPr>
          <p:nvPr/>
        </p:nvSpPr>
        <p:spPr bwMode="auto">
          <a:xfrm>
            <a:off x="7929563" y="4071938"/>
            <a:ext cx="149225" cy="168275"/>
          </a:xfrm>
          <a:custGeom>
            <a:avLst/>
            <a:gdLst>
              <a:gd name="T0" fmla="*/ 0 w 281"/>
              <a:gd name="T1" fmla="*/ 0 h 318"/>
              <a:gd name="T2" fmla="*/ 2147483646 w 281"/>
              <a:gd name="T3" fmla="*/ 2147483646 h 318"/>
              <a:gd name="T4" fmla="*/ 2147483646 w 281"/>
              <a:gd name="T5" fmla="*/ 2147483646 h 318"/>
              <a:gd name="T6" fmla="*/ 2147483646 w 281"/>
              <a:gd name="T7" fmla="*/ 2147483646 h 318"/>
              <a:gd name="T8" fmla="*/ 0 w 281"/>
              <a:gd name="T9" fmla="*/ 0 h 318"/>
              <a:gd name="T10" fmla="*/ 2147483646 w 281"/>
              <a:gd name="T11" fmla="*/ 2147483646 h 318"/>
              <a:gd name="T12" fmla="*/ 2147483646 w 281"/>
              <a:gd name="T13" fmla="*/ 2147483646 h 318"/>
              <a:gd name="T14" fmla="*/ 2147483646 w 281"/>
              <a:gd name="T15" fmla="*/ 2147483646 h 318"/>
              <a:gd name="T16" fmla="*/ 2147483646 w 281"/>
              <a:gd name="T17" fmla="*/ 2147483646 h 318"/>
              <a:gd name="T18" fmla="*/ 2147483646 w 281"/>
              <a:gd name="T19" fmla="*/ 2147483646 h 318"/>
              <a:gd name="T20" fmla="*/ 2147483646 w 281"/>
              <a:gd name="T21" fmla="*/ 2147483646 h 318"/>
              <a:gd name="T22" fmla="*/ 2147483646 w 281"/>
              <a:gd name="T23" fmla="*/ 2147483646 h 318"/>
              <a:gd name="T24" fmla="*/ 2147483646 w 281"/>
              <a:gd name="T25" fmla="*/ 2147483646 h 3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81" h="318">
                <a:moveTo>
                  <a:pt x="0" y="0"/>
                </a:moveTo>
                <a:lnTo>
                  <a:pt x="268" y="36"/>
                </a:lnTo>
                <a:lnTo>
                  <a:pt x="249" y="106"/>
                </a:lnTo>
                <a:lnTo>
                  <a:pt x="12" y="74"/>
                </a:lnTo>
                <a:lnTo>
                  <a:pt x="0" y="0"/>
                </a:lnTo>
                <a:lnTo>
                  <a:pt x="19" y="276"/>
                </a:lnTo>
                <a:lnTo>
                  <a:pt x="263" y="318"/>
                </a:lnTo>
                <a:lnTo>
                  <a:pt x="260" y="285"/>
                </a:lnTo>
                <a:lnTo>
                  <a:pt x="22" y="247"/>
                </a:lnTo>
                <a:lnTo>
                  <a:pt x="13" y="185"/>
                </a:lnTo>
                <a:lnTo>
                  <a:pt x="257" y="223"/>
                </a:lnTo>
                <a:lnTo>
                  <a:pt x="281" y="221"/>
                </a:lnTo>
                <a:lnTo>
                  <a:pt x="260" y="28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66" name="Freeform 2029"/>
          <p:cNvSpPr>
            <a:spLocks/>
          </p:cNvSpPr>
          <p:nvPr/>
        </p:nvSpPr>
        <p:spPr bwMode="auto">
          <a:xfrm>
            <a:off x="8069263" y="4090988"/>
            <a:ext cx="12700" cy="149225"/>
          </a:xfrm>
          <a:custGeom>
            <a:avLst/>
            <a:gdLst>
              <a:gd name="T0" fmla="*/ 0 w 24"/>
              <a:gd name="T1" fmla="*/ 2147483646 h 282"/>
              <a:gd name="T2" fmla="*/ 2147483646 w 24"/>
              <a:gd name="T3" fmla="*/ 2147483646 h 282"/>
              <a:gd name="T4" fmla="*/ 2147483646 w 24"/>
              <a:gd name="T5" fmla="*/ 0 h 28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4" h="282">
                <a:moveTo>
                  <a:pt x="0" y="282"/>
                </a:moveTo>
                <a:lnTo>
                  <a:pt x="24" y="279"/>
                </a:lnTo>
                <a:lnTo>
                  <a:pt x="5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67" name="Freeform 2030"/>
          <p:cNvSpPr>
            <a:spLocks/>
          </p:cNvSpPr>
          <p:nvPr/>
        </p:nvSpPr>
        <p:spPr bwMode="auto">
          <a:xfrm>
            <a:off x="8091488" y="4087813"/>
            <a:ext cx="22225" cy="168275"/>
          </a:xfrm>
          <a:custGeom>
            <a:avLst/>
            <a:gdLst>
              <a:gd name="T0" fmla="*/ 0 w 42"/>
              <a:gd name="T1" fmla="*/ 0 h 316"/>
              <a:gd name="T2" fmla="*/ 2147483646 w 42"/>
              <a:gd name="T3" fmla="*/ 2147483646 h 316"/>
              <a:gd name="T4" fmla="*/ 2147483646 w 42"/>
              <a:gd name="T5" fmla="*/ 2147483646 h 316"/>
              <a:gd name="T6" fmla="*/ 2147483646 w 42"/>
              <a:gd name="T7" fmla="*/ 2147483646 h 316"/>
              <a:gd name="T8" fmla="*/ 2147483646 w 42"/>
              <a:gd name="T9" fmla="*/ 2147483646 h 316"/>
              <a:gd name="T10" fmla="*/ 2147483646 w 42"/>
              <a:gd name="T11" fmla="*/ 2147483646 h 3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2" h="316">
                <a:moveTo>
                  <a:pt x="0" y="0"/>
                </a:moveTo>
                <a:lnTo>
                  <a:pt x="22" y="313"/>
                </a:lnTo>
                <a:lnTo>
                  <a:pt x="34" y="315"/>
                </a:lnTo>
                <a:lnTo>
                  <a:pt x="12" y="1"/>
                </a:lnTo>
                <a:lnTo>
                  <a:pt x="21" y="2"/>
                </a:lnTo>
                <a:lnTo>
                  <a:pt x="42" y="31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68" name="Line 2031"/>
          <p:cNvSpPr>
            <a:spLocks noChangeShapeType="1"/>
          </p:cNvSpPr>
          <p:nvPr/>
        </p:nvSpPr>
        <p:spPr bwMode="auto">
          <a:xfrm>
            <a:off x="8129588" y="4257675"/>
            <a:ext cx="207962" cy="349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69" name="Freeform 2032"/>
          <p:cNvSpPr>
            <a:spLocks/>
          </p:cNvSpPr>
          <p:nvPr/>
        </p:nvSpPr>
        <p:spPr bwMode="auto">
          <a:xfrm>
            <a:off x="7900988" y="4064000"/>
            <a:ext cx="449262" cy="231775"/>
          </a:xfrm>
          <a:custGeom>
            <a:avLst/>
            <a:gdLst>
              <a:gd name="T0" fmla="*/ 2147483646 w 851"/>
              <a:gd name="T1" fmla="*/ 2147483646 h 436"/>
              <a:gd name="T2" fmla="*/ 2147483646 w 851"/>
              <a:gd name="T3" fmla="*/ 2147483646 h 436"/>
              <a:gd name="T4" fmla="*/ 0 w 851"/>
              <a:gd name="T5" fmla="*/ 0 h 4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51" h="436">
                <a:moveTo>
                  <a:pt x="851" y="436"/>
                </a:moveTo>
                <a:lnTo>
                  <a:pt x="18" y="296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70" name="Freeform 2033"/>
          <p:cNvSpPr>
            <a:spLocks/>
          </p:cNvSpPr>
          <p:nvPr/>
        </p:nvSpPr>
        <p:spPr bwMode="auto">
          <a:xfrm>
            <a:off x="7932738" y="4111625"/>
            <a:ext cx="128587" cy="31750"/>
          </a:xfrm>
          <a:custGeom>
            <a:avLst/>
            <a:gdLst>
              <a:gd name="T0" fmla="*/ 2147483646 w 244"/>
              <a:gd name="T1" fmla="*/ 0 h 59"/>
              <a:gd name="T2" fmla="*/ 2147483646 w 244"/>
              <a:gd name="T3" fmla="*/ 2147483646 h 59"/>
              <a:gd name="T4" fmla="*/ 0 w 244"/>
              <a:gd name="T5" fmla="*/ 2147483646 h 59"/>
              <a:gd name="T6" fmla="*/ 2147483646 w 244"/>
              <a:gd name="T7" fmla="*/ 2147483646 h 59"/>
              <a:gd name="T8" fmla="*/ 2147483646 w 244"/>
              <a:gd name="T9" fmla="*/ 2147483646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4" h="59">
                <a:moveTo>
                  <a:pt x="6" y="0"/>
                </a:moveTo>
                <a:lnTo>
                  <a:pt x="7" y="27"/>
                </a:lnTo>
                <a:lnTo>
                  <a:pt x="0" y="26"/>
                </a:lnTo>
                <a:lnTo>
                  <a:pt x="244" y="59"/>
                </a:lnTo>
                <a:lnTo>
                  <a:pt x="243" y="3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71" name="Freeform 2034"/>
          <p:cNvSpPr>
            <a:spLocks/>
          </p:cNvSpPr>
          <p:nvPr/>
        </p:nvSpPr>
        <p:spPr bwMode="auto">
          <a:xfrm>
            <a:off x="7937500" y="4141788"/>
            <a:ext cx="136525" cy="33337"/>
          </a:xfrm>
          <a:custGeom>
            <a:avLst/>
            <a:gdLst>
              <a:gd name="T0" fmla="*/ 2147483646 w 258"/>
              <a:gd name="T1" fmla="*/ 2147483646 h 63"/>
              <a:gd name="T2" fmla="*/ 2147483646 w 258"/>
              <a:gd name="T3" fmla="*/ 0 h 63"/>
              <a:gd name="T4" fmla="*/ 2147483646 w 258"/>
              <a:gd name="T5" fmla="*/ 2147483646 h 63"/>
              <a:gd name="T6" fmla="*/ 0 w 258"/>
              <a:gd name="T7" fmla="*/ 2147483646 h 63"/>
              <a:gd name="T8" fmla="*/ 2147483646 w 258"/>
              <a:gd name="T9" fmla="*/ 2147483646 h 6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8" h="63">
                <a:moveTo>
                  <a:pt x="234" y="1"/>
                </a:moveTo>
                <a:lnTo>
                  <a:pt x="258" y="0"/>
                </a:lnTo>
                <a:lnTo>
                  <a:pt x="240" y="63"/>
                </a:lnTo>
                <a:lnTo>
                  <a:pt x="0" y="27"/>
                </a:lnTo>
                <a:lnTo>
                  <a:pt x="2" y="5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72" name="Line 2035"/>
          <p:cNvSpPr>
            <a:spLocks noChangeShapeType="1"/>
          </p:cNvSpPr>
          <p:nvPr/>
        </p:nvSpPr>
        <p:spPr bwMode="auto">
          <a:xfrm flipH="1" flipV="1">
            <a:off x="7932738" y="4125913"/>
            <a:ext cx="4762" cy="301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73" name="Line 2036"/>
          <p:cNvSpPr>
            <a:spLocks noChangeShapeType="1"/>
          </p:cNvSpPr>
          <p:nvPr/>
        </p:nvSpPr>
        <p:spPr bwMode="auto">
          <a:xfrm>
            <a:off x="7940675" y="4203700"/>
            <a:ext cx="1588" cy="158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74" name="Line 2037"/>
          <p:cNvSpPr>
            <a:spLocks noChangeShapeType="1"/>
          </p:cNvSpPr>
          <p:nvPr/>
        </p:nvSpPr>
        <p:spPr bwMode="auto">
          <a:xfrm flipH="1" flipV="1">
            <a:off x="8064500" y="4175125"/>
            <a:ext cx="1588" cy="158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75" name="Freeform 2038"/>
          <p:cNvSpPr>
            <a:spLocks/>
          </p:cNvSpPr>
          <p:nvPr/>
        </p:nvSpPr>
        <p:spPr bwMode="auto">
          <a:xfrm>
            <a:off x="8135938" y="4098925"/>
            <a:ext cx="163512" cy="109538"/>
          </a:xfrm>
          <a:custGeom>
            <a:avLst/>
            <a:gdLst>
              <a:gd name="T0" fmla="*/ 2147483646 w 309"/>
              <a:gd name="T1" fmla="*/ 2147483646 h 206"/>
              <a:gd name="T2" fmla="*/ 2147483646 w 309"/>
              <a:gd name="T3" fmla="*/ 2147483646 h 206"/>
              <a:gd name="T4" fmla="*/ 2147483646 w 309"/>
              <a:gd name="T5" fmla="*/ 2147483646 h 206"/>
              <a:gd name="T6" fmla="*/ 2147483646 w 309"/>
              <a:gd name="T7" fmla="*/ 2147483646 h 206"/>
              <a:gd name="T8" fmla="*/ 2147483646 w 309"/>
              <a:gd name="T9" fmla="*/ 2147483646 h 206"/>
              <a:gd name="T10" fmla="*/ 2147483646 w 309"/>
              <a:gd name="T11" fmla="*/ 2147483646 h 206"/>
              <a:gd name="T12" fmla="*/ 0 w 309"/>
              <a:gd name="T13" fmla="*/ 0 h 206"/>
              <a:gd name="T14" fmla="*/ 2147483646 w 309"/>
              <a:gd name="T15" fmla="*/ 2147483646 h 206"/>
              <a:gd name="T16" fmla="*/ 2147483646 w 309"/>
              <a:gd name="T17" fmla="*/ 2147483646 h 20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09" h="206">
                <a:moveTo>
                  <a:pt x="19" y="167"/>
                </a:moveTo>
                <a:lnTo>
                  <a:pt x="282" y="206"/>
                </a:lnTo>
                <a:lnTo>
                  <a:pt x="309" y="136"/>
                </a:lnTo>
                <a:lnTo>
                  <a:pt x="279" y="140"/>
                </a:lnTo>
                <a:lnTo>
                  <a:pt x="274" y="108"/>
                </a:lnTo>
                <a:lnTo>
                  <a:pt x="13" y="74"/>
                </a:lnTo>
                <a:lnTo>
                  <a:pt x="0" y="0"/>
                </a:lnTo>
                <a:lnTo>
                  <a:pt x="301" y="39"/>
                </a:lnTo>
                <a:lnTo>
                  <a:pt x="274" y="10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76" name="Freeform 2039"/>
          <p:cNvSpPr>
            <a:spLocks/>
          </p:cNvSpPr>
          <p:nvPr/>
        </p:nvSpPr>
        <p:spPr bwMode="auto">
          <a:xfrm>
            <a:off x="8139113" y="4152900"/>
            <a:ext cx="163512" cy="106363"/>
          </a:xfrm>
          <a:custGeom>
            <a:avLst/>
            <a:gdLst>
              <a:gd name="T0" fmla="*/ 2147483646 w 309"/>
              <a:gd name="T1" fmla="*/ 2147483646 h 199"/>
              <a:gd name="T2" fmla="*/ 0 w 309"/>
              <a:gd name="T3" fmla="*/ 0 h 199"/>
              <a:gd name="T4" fmla="*/ 2147483646 w 309"/>
              <a:gd name="T5" fmla="*/ 2147483646 h 199"/>
              <a:gd name="T6" fmla="*/ 2147483646 w 309"/>
              <a:gd name="T7" fmla="*/ 2147483646 h 199"/>
              <a:gd name="T8" fmla="*/ 2147483646 w 309"/>
              <a:gd name="T9" fmla="*/ 2147483646 h 199"/>
              <a:gd name="T10" fmla="*/ 2147483646 w 309"/>
              <a:gd name="T11" fmla="*/ 2147483646 h 199"/>
              <a:gd name="T12" fmla="*/ 2147483646 w 309"/>
              <a:gd name="T13" fmla="*/ 2147483646 h 199"/>
              <a:gd name="T14" fmla="*/ 2147483646 w 309"/>
              <a:gd name="T15" fmla="*/ 2147483646 h 199"/>
              <a:gd name="T16" fmla="*/ 2147483646 w 309"/>
              <a:gd name="T17" fmla="*/ 2147483646 h 199"/>
              <a:gd name="T18" fmla="*/ 2147483646 w 309"/>
              <a:gd name="T19" fmla="*/ 2147483646 h 19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9" h="199">
                <a:moveTo>
                  <a:pt x="273" y="38"/>
                </a:moveTo>
                <a:lnTo>
                  <a:pt x="0" y="0"/>
                </a:lnTo>
                <a:lnTo>
                  <a:pt x="13" y="65"/>
                </a:lnTo>
                <a:lnTo>
                  <a:pt x="14" y="94"/>
                </a:lnTo>
                <a:lnTo>
                  <a:pt x="8" y="91"/>
                </a:lnTo>
                <a:lnTo>
                  <a:pt x="19" y="155"/>
                </a:lnTo>
                <a:lnTo>
                  <a:pt x="282" y="199"/>
                </a:lnTo>
                <a:lnTo>
                  <a:pt x="309" y="130"/>
                </a:lnTo>
                <a:lnTo>
                  <a:pt x="277" y="133"/>
                </a:lnTo>
                <a:lnTo>
                  <a:pt x="276" y="10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77" name="Line 2040"/>
          <p:cNvSpPr>
            <a:spLocks noChangeShapeType="1"/>
          </p:cNvSpPr>
          <p:nvPr/>
        </p:nvSpPr>
        <p:spPr bwMode="auto">
          <a:xfrm flipH="1" flipV="1">
            <a:off x="8143875" y="4202113"/>
            <a:ext cx="142875" cy="222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78" name="Freeform 2041"/>
          <p:cNvSpPr>
            <a:spLocks/>
          </p:cNvSpPr>
          <p:nvPr/>
        </p:nvSpPr>
        <p:spPr bwMode="auto">
          <a:xfrm>
            <a:off x="8147050" y="4119563"/>
            <a:ext cx="158750" cy="158750"/>
          </a:xfrm>
          <a:custGeom>
            <a:avLst/>
            <a:gdLst>
              <a:gd name="T0" fmla="*/ 2147483646 w 301"/>
              <a:gd name="T1" fmla="*/ 2147483646 h 298"/>
              <a:gd name="T2" fmla="*/ 2147483646 w 301"/>
              <a:gd name="T3" fmla="*/ 2147483646 h 298"/>
              <a:gd name="T4" fmla="*/ 0 w 301"/>
              <a:gd name="T5" fmla="*/ 2147483646 h 298"/>
              <a:gd name="T6" fmla="*/ 2147483646 w 301"/>
              <a:gd name="T7" fmla="*/ 2147483646 h 298"/>
              <a:gd name="T8" fmla="*/ 2147483646 w 301"/>
              <a:gd name="T9" fmla="*/ 2147483646 h 298"/>
              <a:gd name="T10" fmla="*/ 2147483646 w 301"/>
              <a:gd name="T11" fmla="*/ 0 h 29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01" h="298">
                <a:moveTo>
                  <a:pt x="5" y="218"/>
                </a:moveTo>
                <a:lnTo>
                  <a:pt x="7" y="254"/>
                </a:lnTo>
                <a:lnTo>
                  <a:pt x="0" y="253"/>
                </a:lnTo>
                <a:lnTo>
                  <a:pt x="272" y="298"/>
                </a:lnTo>
                <a:lnTo>
                  <a:pt x="301" y="295"/>
                </a:lnTo>
                <a:lnTo>
                  <a:pt x="281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79" name="Line 2042"/>
          <p:cNvSpPr>
            <a:spLocks noChangeShapeType="1"/>
          </p:cNvSpPr>
          <p:nvPr/>
        </p:nvSpPr>
        <p:spPr bwMode="auto">
          <a:xfrm flipH="1" flipV="1">
            <a:off x="8256588" y="4062413"/>
            <a:ext cx="17462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80" name="Line 2043"/>
          <p:cNvSpPr>
            <a:spLocks noChangeShapeType="1"/>
          </p:cNvSpPr>
          <p:nvPr/>
        </p:nvSpPr>
        <p:spPr bwMode="auto">
          <a:xfrm flipH="1" flipV="1">
            <a:off x="8234363" y="4078288"/>
            <a:ext cx="19050" cy="31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81" name="Line 2044"/>
          <p:cNvSpPr>
            <a:spLocks noChangeShapeType="1"/>
          </p:cNvSpPr>
          <p:nvPr/>
        </p:nvSpPr>
        <p:spPr bwMode="auto">
          <a:xfrm>
            <a:off x="8135938" y="4098925"/>
            <a:ext cx="11112" cy="1555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82" name="Line 2045"/>
          <p:cNvSpPr>
            <a:spLocks noChangeShapeType="1"/>
          </p:cNvSpPr>
          <p:nvPr/>
        </p:nvSpPr>
        <p:spPr bwMode="auto">
          <a:xfrm flipH="1" flipV="1">
            <a:off x="8143875" y="4138613"/>
            <a:ext cx="1588" cy="158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83" name="Line 2046"/>
          <p:cNvSpPr>
            <a:spLocks noChangeShapeType="1"/>
          </p:cNvSpPr>
          <p:nvPr/>
        </p:nvSpPr>
        <p:spPr bwMode="auto">
          <a:xfrm>
            <a:off x="8148638" y="3984625"/>
            <a:ext cx="4762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84" name="Line 2047"/>
          <p:cNvSpPr>
            <a:spLocks noChangeShapeType="1"/>
          </p:cNvSpPr>
          <p:nvPr/>
        </p:nvSpPr>
        <p:spPr bwMode="auto">
          <a:xfrm flipH="1">
            <a:off x="8139113" y="3973513"/>
            <a:ext cx="4762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85" name="Line 2048"/>
          <p:cNvSpPr>
            <a:spLocks noChangeShapeType="1"/>
          </p:cNvSpPr>
          <p:nvPr/>
        </p:nvSpPr>
        <p:spPr bwMode="auto">
          <a:xfrm>
            <a:off x="8148638" y="3867150"/>
            <a:ext cx="6350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86" name="Line 2049"/>
          <p:cNvSpPr>
            <a:spLocks noChangeShapeType="1"/>
          </p:cNvSpPr>
          <p:nvPr/>
        </p:nvSpPr>
        <p:spPr bwMode="auto">
          <a:xfrm flipV="1">
            <a:off x="8128000" y="3830638"/>
            <a:ext cx="1588" cy="6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87" name="Line 2050"/>
          <p:cNvSpPr>
            <a:spLocks noChangeShapeType="1"/>
          </p:cNvSpPr>
          <p:nvPr/>
        </p:nvSpPr>
        <p:spPr bwMode="auto">
          <a:xfrm flipH="1" flipV="1">
            <a:off x="8113713" y="3835400"/>
            <a:ext cx="6350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88" name="Freeform 2051"/>
          <p:cNvSpPr>
            <a:spLocks/>
          </p:cNvSpPr>
          <p:nvPr/>
        </p:nvSpPr>
        <p:spPr bwMode="auto">
          <a:xfrm>
            <a:off x="7921625" y="3816350"/>
            <a:ext cx="528638" cy="26988"/>
          </a:xfrm>
          <a:custGeom>
            <a:avLst/>
            <a:gdLst>
              <a:gd name="T0" fmla="*/ 2147483646 w 999"/>
              <a:gd name="T1" fmla="*/ 0 h 50"/>
              <a:gd name="T2" fmla="*/ 2147483646 w 999"/>
              <a:gd name="T3" fmla="*/ 2147483646 h 50"/>
              <a:gd name="T4" fmla="*/ 2147483646 w 999"/>
              <a:gd name="T5" fmla="*/ 2147483646 h 50"/>
              <a:gd name="T6" fmla="*/ 0 w 999"/>
              <a:gd name="T7" fmla="*/ 2147483646 h 50"/>
              <a:gd name="T8" fmla="*/ 0 w 999"/>
              <a:gd name="T9" fmla="*/ 2147483646 h 50"/>
              <a:gd name="T10" fmla="*/ 0 w 999"/>
              <a:gd name="T11" fmla="*/ 2147483646 h 50"/>
              <a:gd name="T12" fmla="*/ 2147483646 w 999"/>
              <a:gd name="T13" fmla="*/ 0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999" h="50">
                <a:moveTo>
                  <a:pt x="169" y="0"/>
                </a:moveTo>
                <a:lnTo>
                  <a:pt x="999" y="45"/>
                </a:lnTo>
                <a:lnTo>
                  <a:pt x="823" y="50"/>
                </a:lnTo>
                <a:lnTo>
                  <a:pt x="0" y="6"/>
                </a:lnTo>
                <a:lnTo>
                  <a:pt x="0" y="15"/>
                </a:lnTo>
                <a:lnTo>
                  <a:pt x="0" y="6"/>
                </a:lnTo>
                <a:lnTo>
                  <a:pt x="169" y="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89" name="Line 2052"/>
          <p:cNvSpPr>
            <a:spLocks noChangeShapeType="1"/>
          </p:cNvSpPr>
          <p:nvPr/>
        </p:nvSpPr>
        <p:spPr bwMode="auto">
          <a:xfrm>
            <a:off x="8343900" y="3848100"/>
            <a:ext cx="4763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90" name="Line 2053"/>
          <p:cNvSpPr>
            <a:spLocks noChangeShapeType="1"/>
          </p:cNvSpPr>
          <p:nvPr/>
        </p:nvSpPr>
        <p:spPr bwMode="auto">
          <a:xfrm flipH="1">
            <a:off x="8286750" y="3997325"/>
            <a:ext cx="1588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91" name="Line 2054"/>
          <p:cNvSpPr>
            <a:spLocks noChangeShapeType="1"/>
          </p:cNvSpPr>
          <p:nvPr/>
        </p:nvSpPr>
        <p:spPr bwMode="auto">
          <a:xfrm>
            <a:off x="8288338" y="4259263"/>
            <a:ext cx="3175" cy="190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92" name="Line 2055"/>
          <p:cNvSpPr>
            <a:spLocks noChangeShapeType="1"/>
          </p:cNvSpPr>
          <p:nvPr/>
        </p:nvSpPr>
        <p:spPr bwMode="auto">
          <a:xfrm flipH="1" flipV="1">
            <a:off x="7445375" y="3867150"/>
            <a:ext cx="4763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93" name="Line 2056"/>
          <p:cNvSpPr>
            <a:spLocks noChangeShapeType="1"/>
          </p:cNvSpPr>
          <p:nvPr/>
        </p:nvSpPr>
        <p:spPr bwMode="auto">
          <a:xfrm flipV="1">
            <a:off x="7423150" y="3830638"/>
            <a:ext cx="1588" cy="6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94" name="Line 2057"/>
          <p:cNvSpPr>
            <a:spLocks noChangeShapeType="1"/>
          </p:cNvSpPr>
          <p:nvPr/>
        </p:nvSpPr>
        <p:spPr bwMode="auto">
          <a:xfrm>
            <a:off x="7370763" y="3852863"/>
            <a:ext cx="1587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95" name="Line 2058"/>
          <p:cNvSpPr>
            <a:spLocks noChangeShapeType="1"/>
          </p:cNvSpPr>
          <p:nvPr/>
        </p:nvSpPr>
        <p:spPr bwMode="auto">
          <a:xfrm flipH="1" flipV="1">
            <a:off x="6710363" y="3867150"/>
            <a:ext cx="4762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96" name="Line 2059"/>
          <p:cNvSpPr>
            <a:spLocks noChangeShapeType="1"/>
          </p:cNvSpPr>
          <p:nvPr/>
        </p:nvSpPr>
        <p:spPr bwMode="auto">
          <a:xfrm flipV="1">
            <a:off x="6688138" y="3830638"/>
            <a:ext cx="1587" cy="6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97" name="Line 2060"/>
          <p:cNvSpPr>
            <a:spLocks noChangeShapeType="1"/>
          </p:cNvSpPr>
          <p:nvPr/>
        </p:nvSpPr>
        <p:spPr bwMode="auto">
          <a:xfrm>
            <a:off x="6699250" y="3973513"/>
            <a:ext cx="6350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98" name="Line 2061"/>
          <p:cNvSpPr>
            <a:spLocks noChangeShapeType="1"/>
          </p:cNvSpPr>
          <p:nvPr/>
        </p:nvSpPr>
        <p:spPr bwMode="auto">
          <a:xfrm>
            <a:off x="6697663" y="4098925"/>
            <a:ext cx="6350" cy="396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199" name="Freeform 2062"/>
          <p:cNvSpPr>
            <a:spLocks/>
          </p:cNvSpPr>
          <p:nvPr/>
        </p:nvSpPr>
        <p:spPr bwMode="auto">
          <a:xfrm>
            <a:off x="6700838" y="4152900"/>
            <a:ext cx="7937" cy="50800"/>
          </a:xfrm>
          <a:custGeom>
            <a:avLst/>
            <a:gdLst>
              <a:gd name="T0" fmla="*/ 0 w 14"/>
              <a:gd name="T1" fmla="*/ 0 h 94"/>
              <a:gd name="T2" fmla="*/ 2147483646 w 14"/>
              <a:gd name="T3" fmla="*/ 2147483646 h 94"/>
              <a:gd name="T4" fmla="*/ 2147483646 w 14"/>
              <a:gd name="T5" fmla="*/ 2147483646 h 9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" h="94">
                <a:moveTo>
                  <a:pt x="0" y="0"/>
                </a:moveTo>
                <a:lnTo>
                  <a:pt x="13" y="65"/>
                </a:lnTo>
                <a:lnTo>
                  <a:pt x="14" y="9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00" name="Line 2063"/>
          <p:cNvSpPr>
            <a:spLocks noChangeShapeType="1"/>
          </p:cNvSpPr>
          <p:nvPr/>
        </p:nvSpPr>
        <p:spPr bwMode="auto">
          <a:xfrm>
            <a:off x="6710363" y="4235450"/>
            <a:ext cx="1587" cy="190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01" name="Rectangle 2064"/>
          <p:cNvSpPr>
            <a:spLocks noChangeArrowheads="1"/>
          </p:cNvSpPr>
          <p:nvPr/>
        </p:nvSpPr>
        <p:spPr bwMode="auto">
          <a:xfrm>
            <a:off x="2271713" y="3225800"/>
            <a:ext cx="252412" cy="163513"/>
          </a:xfrm>
          <a:prstGeom prst="rect">
            <a:avLst/>
          </a:prstGeom>
          <a:noFill/>
          <a:ln w="47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96202" name="Rectangle 2065"/>
          <p:cNvSpPr>
            <a:spLocks noChangeArrowheads="1"/>
          </p:cNvSpPr>
          <p:nvPr/>
        </p:nvSpPr>
        <p:spPr bwMode="auto">
          <a:xfrm>
            <a:off x="2224088" y="2838450"/>
            <a:ext cx="349250" cy="190500"/>
          </a:xfrm>
          <a:prstGeom prst="rect">
            <a:avLst/>
          </a:prstGeom>
          <a:noFill/>
          <a:ln w="47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96203" name="Line 2066"/>
          <p:cNvSpPr>
            <a:spLocks noChangeShapeType="1"/>
          </p:cNvSpPr>
          <p:nvPr/>
        </p:nvSpPr>
        <p:spPr bwMode="auto">
          <a:xfrm flipV="1">
            <a:off x="1162050" y="2562225"/>
            <a:ext cx="25400" cy="1809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04" name="Freeform 2067"/>
          <p:cNvSpPr>
            <a:spLocks/>
          </p:cNvSpPr>
          <p:nvPr/>
        </p:nvSpPr>
        <p:spPr bwMode="auto">
          <a:xfrm>
            <a:off x="627063" y="2490788"/>
            <a:ext cx="585787" cy="263525"/>
          </a:xfrm>
          <a:custGeom>
            <a:avLst/>
            <a:gdLst>
              <a:gd name="T0" fmla="*/ 2147483646 w 1105"/>
              <a:gd name="T1" fmla="*/ 0 h 496"/>
              <a:gd name="T2" fmla="*/ 2147483646 w 1105"/>
              <a:gd name="T3" fmla="*/ 2147483646 h 496"/>
              <a:gd name="T4" fmla="*/ 2147483646 w 1105"/>
              <a:gd name="T5" fmla="*/ 2147483646 h 496"/>
              <a:gd name="T6" fmla="*/ 0 w 1105"/>
              <a:gd name="T7" fmla="*/ 2147483646 h 496"/>
              <a:gd name="T8" fmla="*/ 2147483646 w 1105"/>
              <a:gd name="T9" fmla="*/ 2147483646 h 496"/>
              <a:gd name="T10" fmla="*/ 2147483646 w 1105"/>
              <a:gd name="T11" fmla="*/ 2147483646 h 496"/>
              <a:gd name="T12" fmla="*/ 2147483646 w 1105"/>
              <a:gd name="T13" fmla="*/ 2147483646 h 496"/>
              <a:gd name="T14" fmla="*/ 2147483646 w 1105"/>
              <a:gd name="T15" fmla="*/ 2147483646 h 496"/>
              <a:gd name="T16" fmla="*/ 2147483646 w 1105"/>
              <a:gd name="T17" fmla="*/ 2147483646 h 496"/>
              <a:gd name="T18" fmla="*/ 2147483646 w 1105"/>
              <a:gd name="T19" fmla="*/ 2147483646 h 49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105" h="496">
                <a:moveTo>
                  <a:pt x="1105" y="0"/>
                </a:moveTo>
                <a:lnTo>
                  <a:pt x="850" y="487"/>
                </a:lnTo>
                <a:lnTo>
                  <a:pt x="77" y="423"/>
                </a:lnTo>
                <a:lnTo>
                  <a:pt x="0" y="384"/>
                </a:lnTo>
                <a:lnTo>
                  <a:pt x="760" y="440"/>
                </a:lnTo>
                <a:lnTo>
                  <a:pt x="850" y="487"/>
                </a:lnTo>
                <a:lnTo>
                  <a:pt x="846" y="487"/>
                </a:lnTo>
                <a:lnTo>
                  <a:pt x="684" y="496"/>
                </a:lnTo>
                <a:lnTo>
                  <a:pt x="179" y="451"/>
                </a:lnTo>
                <a:lnTo>
                  <a:pt x="190" y="43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05" name="Freeform 2068"/>
          <p:cNvSpPr>
            <a:spLocks/>
          </p:cNvSpPr>
          <p:nvPr/>
        </p:nvSpPr>
        <p:spPr bwMode="auto">
          <a:xfrm>
            <a:off x="784225" y="2736850"/>
            <a:ext cx="19050" cy="52388"/>
          </a:xfrm>
          <a:custGeom>
            <a:avLst/>
            <a:gdLst>
              <a:gd name="T0" fmla="*/ 2147483646 w 36"/>
              <a:gd name="T1" fmla="*/ 0 h 100"/>
              <a:gd name="T2" fmla="*/ 2147483646 w 36"/>
              <a:gd name="T3" fmla="*/ 2147483646 h 100"/>
              <a:gd name="T4" fmla="*/ 2147483646 w 36"/>
              <a:gd name="T5" fmla="*/ 2147483646 h 100"/>
              <a:gd name="T6" fmla="*/ 2147483646 w 36"/>
              <a:gd name="T7" fmla="*/ 2147483646 h 100"/>
              <a:gd name="T8" fmla="*/ 2147483646 w 36"/>
              <a:gd name="T9" fmla="*/ 2147483646 h 100"/>
              <a:gd name="T10" fmla="*/ 2147483646 w 36"/>
              <a:gd name="T11" fmla="*/ 2147483646 h 100"/>
              <a:gd name="T12" fmla="*/ 0 w 36"/>
              <a:gd name="T13" fmla="*/ 2147483646 h 100"/>
              <a:gd name="T14" fmla="*/ 0 w 36"/>
              <a:gd name="T15" fmla="*/ 2147483646 h 100"/>
              <a:gd name="T16" fmla="*/ 0 w 36"/>
              <a:gd name="T17" fmla="*/ 2147483646 h 100"/>
              <a:gd name="T18" fmla="*/ 2147483646 w 36"/>
              <a:gd name="T19" fmla="*/ 2147483646 h 100"/>
              <a:gd name="T20" fmla="*/ 2147483646 w 36"/>
              <a:gd name="T21" fmla="*/ 2147483646 h 1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6" h="100">
                <a:moveTo>
                  <a:pt x="31" y="0"/>
                </a:moveTo>
                <a:lnTo>
                  <a:pt x="29" y="2"/>
                </a:lnTo>
                <a:lnTo>
                  <a:pt x="29" y="31"/>
                </a:lnTo>
                <a:lnTo>
                  <a:pt x="29" y="32"/>
                </a:lnTo>
                <a:lnTo>
                  <a:pt x="36" y="34"/>
                </a:lnTo>
                <a:lnTo>
                  <a:pt x="31" y="32"/>
                </a:lnTo>
                <a:lnTo>
                  <a:pt x="0" y="95"/>
                </a:lnTo>
                <a:lnTo>
                  <a:pt x="0" y="99"/>
                </a:lnTo>
                <a:lnTo>
                  <a:pt x="0" y="100"/>
                </a:lnTo>
                <a:lnTo>
                  <a:pt x="3" y="99"/>
                </a:lnTo>
                <a:lnTo>
                  <a:pt x="9" y="10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06" name="Freeform 2069"/>
          <p:cNvSpPr>
            <a:spLocks/>
          </p:cNvSpPr>
          <p:nvPr/>
        </p:nvSpPr>
        <p:spPr bwMode="auto">
          <a:xfrm>
            <a:off x="800100" y="2792413"/>
            <a:ext cx="17463" cy="3175"/>
          </a:xfrm>
          <a:custGeom>
            <a:avLst/>
            <a:gdLst>
              <a:gd name="T0" fmla="*/ 0 w 31"/>
              <a:gd name="T1" fmla="*/ 0 h 7"/>
              <a:gd name="T2" fmla="*/ 2147483646 w 31"/>
              <a:gd name="T3" fmla="*/ 2147483646 h 7"/>
              <a:gd name="T4" fmla="*/ 2147483646 w 31"/>
              <a:gd name="T5" fmla="*/ 2147483646 h 7"/>
              <a:gd name="T6" fmla="*/ 2147483646 w 31"/>
              <a:gd name="T7" fmla="*/ 2147483646 h 7"/>
              <a:gd name="T8" fmla="*/ 2147483646 w 31"/>
              <a:gd name="T9" fmla="*/ 2147483646 h 7"/>
              <a:gd name="T10" fmla="*/ 2147483646 w 31"/>
              <a:gd name="T11" fmla="*/ 2147483646 h 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1" h="7">
                <a:moveTo>
                  <a:pt x="0" y="0"/>
                </a:moveTo>
                <a:lnTo>
                  <a:pt x="13" y="1"/>
                </a:lnTo>
                <a:lnTo>
                  <a:pt x="31" y="4"/>
                </a:lnTo>
                <a:lnTo>
                  <a:pt x="12" y="1"/>
                </a:lnTo>
                <a:lnTo>
                  <a:pt x="12" y="5"/>
                </a:lnTo>
                <a:lnTo>
                  <a:pt x="30" y="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07" name="Freeform 2070"/>
          <p:cNvSpPr>
            <a:spLocks/>
          </p:cNvSpPr>
          <p:nvPr/>
        </p:nvSpPr>
        <p:spPr bwMode="auto">
          <a:xfrm>
            <a:off x="911225" y="2801938"/>
            <a:ext cx="4763" cy="50800"/>
          </a:xfrm>
          <a:custGeom>
            <a:avLst/>
            <a:gdLst>
              <a:gd name="T0" fmla="*/ 0 w 9"/>
              <a:gd name="T1" fmla="*/ 0 h 97"/>
              <a:gd name="T2" fmla="*/ 0 w 9"/>
              <a:gd name="T3" fmla="*/ 2147483646 h 97"/>
              <a:gd name="T4" fmla="*/ 2147483646 w 9"/>
              <a:gd name="T5" fmla="*/ 2147483646 h 97"/>
              <a:gd name="T6" fmla="*/ 2147483646 w 9"/>
              <a:gd name="T7" fmla="*/ 2147483646 h 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" h="97">
                <a:moveTo>
                  <a:pt x="0" y="0"/>
                </a:moveTo>
                <a:lnTo>
                  <a:pt x="0" y="6"/>
                </a:lnTo>
                <a:lnTo>
                  <a:pt x="9" y="10"/>
                </a:lnTo>
                <a:lnTo>
                  <a:pt x="8" y="9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08" name="Freeform 2071"/>
          <p:cNvSpPr>
            <a:spLocks/>
          </p:cNvSpPr>
          <p:nvPr/>
        </p:nvSpPr>
        <p:spPr bwMode="auto">
          <a:xfrm>
            <a:off x="963613" y="2828925"/>
            <a:ext cx="44450" cy="19050"/>
          </a:xfrm>
          <a:custGeom>
            <a:avLst/>
            <a:gdLst>
              <a:gd name="T0" fmla="*/ 0 w 82"/>
              <a:gd name="T1" fmla="*/ 2147483646 h 35"/>
              <a:gd name="T2" fmla="*/ 2147483646 w 82"/>
              <a:gd name="T3" fmla="*/ 2147483646 h 35"/>
              <a:gd name="T4" fmla="*/ 2147483646 w 82"/>
              <a:gd name="T5" fmla="*/ 2147483646 h 35"/>
              <a:gd name="T6" fmla="*/ 2147483646 w 82"/>
              <a:gd name="T7" fmla="*/ 2147483646 h 35"/>
              <a:gd name="T8" fmla="*/ 2147483646 w 82"/>
              <a:gd name="T9" fmla="*/ 2147483646 h 35"/>
              <a:gd name="T10" fmla="*/ 2147483646 w 82"/>
              <a:gd name="T11" fmla="*/ 2147483646 h 35"/>
              <a:gd name="T12" fmla="*/ 2147483646 w 82"/>
              <a:gd name="T13" fmla="*/ 2147483646 h 35"/>
              <a:gd name="T14" fmla="*/ 2147483646 w 82"/>
              <a:gd name="T15" fmla="*/ 2147483646 h 35"/>
              <a:gd name="T16" fmla="*/ 2147483646 w 82"/>
              <a:gd name="T17" fmla="*/ 2147483646 h 35"/>
              <a:gd name="T18" fmla="*/ 2147483646 w 82"/>
              <a:gd name="T19" fmla="*/ 2147483646 h 35"/>
              <a:gd name="T20" fmla="*/ 2147483646 w 82"/>
              <a:gd name="T21" fmla="*/ 2147483646 h 35"/>
              <a:gd name="T22" fmla="*/ 2147483646 w 82"/>
              <a:gd name="T23" fmla="*/ 2147483646 h 35"/>
              <a:gd name="T24" fmla="*/ 2147483646 w 82"/>
              <a:gd name="T25" fmla="*/ 2147483646 h 35"/>
              <a:gd name="T26" fmla="*/ 2147483646 w 82"/>
              <a:gd name="T27" fmla="*/ 0 h 35"/>
              <a:gd name="T28" fmla="*/ 2147483646 w 82"/>
              <a:gd name="T29" fmla="*/ 2147483646 h 35"/>
              <a:gd name="T30" fmla="*/ 2147483646 w 82"/>
              <a:gd name="T31" fmla="*/ 2147483646 h 35"/>
              <a:gd name="T32" fmla="*/ 2147483646 w 82"/>
              <a:gd name="T33" fmla="*/ 2147483646 h 35"/>
              <a:gd name="T34" fmla="*/ 2147483646 w 82"/>
              <a:gd name="T35" fmla="*/ 2147483646 h 35"/>
              <a:gd name="T36" fmla="*/ 2147483646 w 82"/>
              <a:gd name="T37" fmla="*/ 2147483646 h 35"/>
              <a:gd name="T38" fmla="*/ 2147483646 w 82"/>
              <a:gd name="T39" fmla="*/ 2147483646 h 35"/>
              <a:gd name="T40" fmla="*/ 2147483646 w 82"/>
              <a:gd name="T41" fmla="*/ 2147483646 h 35"/>
              <a:gd name="T42" fmla="*/ 2147483646 w 82"/>
              <a:gd name="T43" fmla="*/ 2147483646 h 35"/>
              <a:gd name="T44" fmla="*/ 2147483646 w 82"/>
              <a:gd name="T45" fmla="*/ 2147483646 h 35"/>
              <a:gd name="T46" fmla="*/ 2147483646 w 82"/>
              <a:gd name="T47" fmla="*/ 2147483646 h 35"/>
              <a:gd name="T48" fmla="*/ 2147483646 w 82"/>
              <a:gd name="T49" fmla="*/ 2147483646 h 35"/>
              <a:gd name="T50" fmla="*/ 2147483646 w 82"/>
              <a:gd name="T51" fmla="*/ 2147483646 h 3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82" h="35">
                <a:moveTo>
                  <a:pt x="0" y="30"/>
                </a:moveTo>
                <a:lnTo>
                  <a:pt x="6" y="30"/>
                </a:lnTo>
                <a:lnTo>
                  <a:pt x="5" y="30"/>
                </a:lnTo>
                <a:lnTo>
                  <a:pt x="5" y="32"/>
                </a:lnTo>
                <a:lnTo>
                  <a:pt x="25" y="34"/>
                </a:lnTo>
                <a:lnTo>
                  <a:pt x="32" y="34"/>
                </a:lnTo>
                <a:lnTo>
                  <a:pt x="31" y="34"/>
                </a:lnTo>
                <a:lnTo>
                  <a:pt x="35" y="35"/>
                </a:lnTo>
                <a:lnTo>
                  <a:pt x="77" y="34"/>
                </a:lnTo>
                <a:lnTo>
                  <a:pt x="77" y="22"/>
                </a:lnTo>
                <a:lnTo>
                  <a:pt x="78" y="22"/>
                </a:lnTo>
                <a:lnTo>
                  <a:pt x="81" y="20"/>
                </a:lnTo>
                <a:lnTo>
                  <a:pt x="78" y="22"/>
                </a:lnTo>
                <a:lnTo>
                  <a:pt x="78" y="0"/>
                </a:lnTo>
                <a:lnTo>
                  <a:pt x="42" y="1"/>
                </a:lnTo>
                <a:lnTo>
                  <a:pt x="42" y="23"/>
                </a:lnTo>
                <a:lnTo>
                  <a:pt x="78" y="22"/>
                </a:lnTo>
                <a:lnTo>
                  <a:pt x="77" y="27"/>
                </a:lnTo>
                <a:lnTo>
                  <a:pt x="82" y="24"/>
                </a:lnTo>
                <a:lnTo>
                  <a:pt x="79" y="27"/>
                </a:lnTo>
                <a:lnTo>
                  <a:pt x="79" y="28"/>
                </a:lnTo>
                <a:lnTo>
                  <a:pt x="79" y="29"/>
                </a:lnTo>
                <a:lnTo>
                  <a:pt x="81" y="29"/>
                </a:lnTo>
                <a:lnTo>
                  <a:pt x="77" y="29"/>
                </a:lnTo>
                <a:lnTo>
                  <a:pt x="77" y="33"/>
                </a:lnTo>
                <a:lnTo>
                  <a:pt x="81" y="3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09" name="Freeform 2072"/>
          <p:cNvSpPr>
            <a:spLocks/>
          </p:cNvSpPr>
          <p:nvPr/>
        </p:nvSpPr>
        <p:spPr bwMode="auto">
          <a:xfrm>
            <a:off x="963613" y="2828925"/>
            <a:ext cx="41275" cy="23813"/>
          </a:xfrm>
          <a:custGeom>
            <a:avLst/>
            <a:gdLst>
              <a:gd name="T0" fmla="*/ 2147483646 w 78"/>
              <a:gd name="T1" fmla="*/ 0 h 45"/>
              <a:gd name="T2" fmla="*/ 2147483646 w 78"/>
              <a:gd name="T3" fmla="*/ 0 h 45"/>
              <a:gd name="T4" fmla="*/ 2147483646 w 78"/>
              <a:gd name="T5" fmla="*/ 2147483646 h 45"/>
              <a:gd name="T6" fmla="*/ 2147483646 w 78"/>
              <a:gd name="T7" fmla="*/ 2147483646 h 45"/>
              <a:gd name="T8" fmla="*/ 2147483646 w 78"/>
              <a:gd name="T9" fmla="*/ 2147483646 h 45"/>
              <a:gd name="T10" fmla="*/ 2147483646 w 78"/>
              <a:gd name="T11" fmla="*/ 2147483646 h 45"/>
              <a:gd name="T12" fmla="*/ 2147483646 w 78"/>
              <a:gd name="T13" fmla="*/ 2147483646 h 45"/>
              <a:gd name="T14" fmla="*/ 2147483646 w 78"/>
              <a:gd name="T15" fmla="*/ 2147483646 h 45"/>
              <a:gd name="T16" fmla="*/ 2147483646 w 78"/>
              <a:gd name="T17" fmla="*/ 2147483646 h 45"/>
              <a:gd name="T18" fmla="*/ 2147483646 w 78"/>
              <a:gd name="T19" fmla="*/ 2147483646 h 45"/>
              <a:gd name="T20" fmla="*/ 2147483646 w 78"/>
              <a:gd name="T21" fmla="*/ 2147483646 h 45"/>
              <a:gd name="T22" fmla="*/ 2147483646 w 78"/>
              <a:gd name="T23" fmla="*/ 2147483646 h 45"/>
              <a:gd name="T24" fmla="*/ 2147483646 w 78"/>
              <a:gd name="T25" fmla="*/ 2147483646 h 45"/>
              <a:gd name="T26" fmla="*/ 2147483646 w 78"/>
              <a:gd name="T27" fmla="*/ 2147483646 h 45"/>
              <a:gd name="T28" fmla="*/ 2147483646 w 78"/>
              <a:gd name="T29" fmla="*/ 2147483646 h 45"/>
              <a:gd name="T30" fmla="*/ 2147483646 w 78"/>
              <a:gd name="T31" fmla="*/ 2147483646 h 45"/>
              <a:gd name="T32" fmla="*/ 2147483646 w 78"/>
              <a:gd name="T33" fmla="*/ 2147483646 h 45"/>
              <a:gd name="T34" fmla="*/ 2147483646 w 78"/>
              <a:gd name="T35" fmla="*/ 2147483646 h 45"/>
              <a:gd name="T36" fmla="*/ 2147483646 w 78"/>
              <a:gd name="T37" fmla="*/ 2147483646 h 45"/>
              <a:gd name="T38" fmla="*/ 2147483646 w 78"/>
              <a:gd name="T39" fmla="*/ 2147483646 h 45"/>
              <a:gd name="T40" fmla="*/ 2147483646 w 78"/>
              <a:gd name="T41" fmla="*/ 2147483646 h 45"/>
              <a:gd name="T42" fmla="*/ 2147483646 w 78"/>
              <a:gd name="T43" fmla="*/ 2147483646 h 45"/>
              <a:gd name="T44" fmla="*/ 2147483646 w 78"/>
              <a:gd name="T45" fmla="*/ 2147483646 h 45"/>
              <a:gd name="T46" fmla="*/ 2147483646 w 78"/>
              <a:gd name="T47" fmla="*/ 2147483646 h 45"/>
              <a:gd name="T48" fmla="*/ 2147483646 w 78"/>
              <a:gd name="T49" fmla="*/ 2147483646 h 45"/>
              <a:gd name="T50" fmla="*/ 2147483646 w 78"/>
              <a:gd name="T51" fmla="*/ 2147483646 h 45"/>
              <a:gd name="T52" fmla="*/ 2147483646 w 78"/>
              <a:gd name="T53" fmla="*/ 2147483646 h 45"/>
              <a:gd name="T54" fmla="*/ 2147483646 w 78"/>
              <a:gd name="T55" fmla="*/ 2147483646 h 45"/>
              <a:gd name="T56" fmla="*/ 2147483646 w 78"/>
              <a:gd name="T57" fmla="*/ 2147483646 h 45"/>
              <a:gd name="T58" fmla="*/ 2147483646 w 78"/>
              <a:gd name="T59" fmla="*/ 2147483646 h 45"/>
              <a:gd name="T60" fmla="*/ 0 w 78"/>
              <a:gd name="T61" fmla="*/ 2147483646 h 45"/>
              <a:gd name="T62" fmla="*/ 2147483646 w 78"/>
              <a:gd name="T63" fmla="*/ 2147483646 h 45"/>
              <a:gd name="T64" fmla="*/ 2147483646 w 78"/>
              <a:gd name="T65" fmla="*/ 2147483646 h 45"/>
              <a:gd name="T66" fmla="*/ 2147483646 w 78"/>
              <a:gd name="T67" fmla="*/ 2147483646 h 45"/>
              <a:gd name="T68" fmla="*/ 2147483646 w 78"/>
              <a:gd name="T69" fmla="*/ 2147483646 h 45"/>
              <a:gd name="T70" fmla="*/ 2147483646 w 78"/>
              <a:gd name="T71" fmla="*/ 2147483646 h 45"/>
              <a:gd name="T72" fmla="*/ 2147483646 w 78"/>
              <a:gd name="T73" fmla="*/ 2147483646 h 45"/>
              <a:gd name="T74" fmla="*/ 2147483646 w 78"/>
              <a:gd name="T75" fmla="*/ 2147483646 h 45"/>
              <a:gd name="T76" fmla="*/ 2147483646 w 78"/>
              <a:gd name="T77" fmla="*/ 2147483646 h 45"/>
              <a:gd name="T78" fmla="*/ 2147483646 w 78"/>
              <a:gd name="T79" fmla="*/ 2147483646 h 45"/>
              <a:gd name="T80" fmla="*/ 2147483646 w 78"/>
              <a:gd name="T81" fmla="*/ 2147483646 h 45"/>
              <a:gd name="T82" fmla="*/ 2147483646 w 78"/>
              <a:gd name="T83" fmla="*/ 2147483646 h 45"/>
              <a:gd name="T84" fmla="*/ 2147483646 w 78"/>
              <a:gd name="T85" fmla="*/ 2147483646 h 45"/>
              <a:gd name="T86" fmla="*/ 2147483646 w 78"/>
              <a:gd name="T87" fmla="*/ 2147483646 h 45"/>
              <a:gd name="T88" fmla="*/ 2147483646 w 78"/>
              <a:gd name="T89" fmla="*/ 2147483646 h 45"/>
              <a:gd name="T90" fmla="*/ 2147483646 w 78"/>
              <a:gd name="T91" fmla="*/ 2147483646 h 45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78" h="45">
                <a:moveTo>
                  <a:pt x="78" y="0"/>
                </a:moveTo>
                <a:lnTo>
                  <a:pt x="77" y="0"/>
                </a:lnTo>
                <a:lnTo>
                  <a:pt x="41" y="1"/>
                </a:lnTo>
                <a:lnTo>
                  <a:pt x="40" y="1"/>
                </a:lnTo>
                <a:lnTo>
                  <a:pt x="41" y="1"/>
                </a:lnTo>
                <a:lnTo>
                  <a:pt x="41" y="23"/>
                </a:lnTo>
                <a:lnTo>
                  <a:pt x="42" y="23"/>
                </a:lnTo>
                <a:lnTo>
                  <a:pt x="41" y="19"/>
                </a:lnTo>
                <a:lnTo>
                  <a:pt x="36" y="19"/>
                </a:lnTo>
                <a:lnTo>
                  <a:pt x="6" y="15"/>
                </a:lnTo>
                <a:lnTo>
                  <a:pt x="6" y="23"/>
                </a:lnTo>
                <a:lnTo>
                  <a:pt x="14" y="23"/>
                </a:lnTo>
                <a:lnTo>
                  <a:pt x="14" y="24"/>
                </a:lnTo>
                <a:lnTo>
                  <a:pt x="23" y="24"/>
                </a:lnTo>
                <a:lnTo>
                  <a:pt x="25" y="24"/>
                </a:lnTo>
                <a:lnTo>
                  <a:pt x="22" y="24"/>
                </a:lnTo>
                <a:lnTo>
                  <a:pt x="25" y="24"/>
                </a:lnTo>
                <a:lnTo>
                  <a:pt x="25" y="23"/>
                </a:lnTo>
                <a:lnTo>
                  <a:pt x="32" y="22"/>
                </a:lnTo>
                <a:lnTo>
                  <a:pt x="32" y="27"/>
                </a:lnTo>
                <a:lnTo>
                  <a:pt x="25" y="27"/>
                </a:lnTo>
                <a:lnTo>
                  <a:pt x="23" y="28"/>
                </a:lnTo>
                <a:lnTo>
                  <a:pt x="23" y="29"/>
                </a:lnTo>
                <a:lnTo>
                  <a:pt x="23" y="30"/>
                </a:lnTo>
                <a:lnTo>
                  <a:pt x="23" y="32"/>
                </a:lnTo>
                <a:lnTo>
                  <a:pt x="19" y="32"/>
                </a:lnTo>
                <a:lnTo>
                  <a:pt x="14" y="32"/>
                </a:lnTo>
                <a:lnTo>
                  <a:pt x="13" y="30"/>
                </a:lnTo>
                <a:lnTo>
                  <a:pt x="10" y="32"/>
                </a:lnTo>
                <a:lnTo>
                  <a:pt x="10" y="22"/>
                </a:lnTo>
                <a:lnTo>
                  <a:pt x="0" y="23"/>
                </a:lnTo>
                <a:lnTo>
                  <a:pt x="6" y="15"/>
                </a:lnTo>
                <a:lnTo>
                  <a:pt x="12" y="15"/>
                </a:lnTo>
                <a:lnTo>
                  <a:pt x="10" y="15"/>
                </a:lnTo>
                <a:lnTo>
                  <a:pt x="41" y="19"/>
                </a:lnTo>
                <a:lnTo>
                  <a:pt x="36" y="19"/>
                </a:lnTo>
                <a:lnTo>
                  <a:pt x="35" y="35"/>
                </a:lnTo>
                <a:lnTo>
                  <a:pt x="35" y="33"/>
                </a:lnTo>
                <a:lnTo>
                  <a:pt x="32" y="30"/>
                </a:lnTo>
                <a:lnTo>
                  <a:pt x="25" y="30"/>
                </a:lnTo>
                <a:lnTo>
                  <a:pt x="25" y="33"/>
                </a:lnTo>
                <a:lnTo>
                  <a:pt x="22" y="33"/>
                </a:lnTo>
                <a:lnTo>
                  <a:pt x="31" y="30"/>
                </a:lnTo>
                <a:lnTo>
                  <a:pt x="31" y="29"/>
                </a:lnTo>
                <a:lnTo>
                  <a:pt x="40" y="35"/>
                </a:lnTo>
                <a:lnTo>
                  <a:pt x="37" y="4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10" name="Freeform 2073"/>
          <p:cNvSpPr>
            <a:spLocks/>
          </p:cNvSpPr>
          <p:nvPr/>
        </p:nvSpPr>
        <p:spPr bwMode="auto">
          <a:xfrm>
            <a:off x="969963" y="2828925"/>
            <a:ext cx="15875" cy="7938"/>
          </a:xfrm>
          <a:custGeom>
            <a:avLst/>
            <a:gdLst>
              <a:gd name="T0" fmla="*/ 2147483646 w 31"/>
              <a:gd name="T1" fmla="*/ 2147483646 h 15"/>
              <a:gd name="T2" fmla="*/ 2147483646 w 31"/>
              <a:gd name="T3" fmla="*/ 0 h 15"/>
              <a:gd name="T4" fmla="*/ 0 w 31"/>
              <a:gd name="T5" fmla="*/ 2147483646 h 1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1" h="15">
                <a:moveTo>
                  <a:pt x="31" y="4"/>
                </a:moveTo>
                <a:lnTo>
                  <a:pt x="1" y="0"/>
                </a:lnTo>
                <a:lnTo>
                  <a:pt x="0" y="1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11" name="Freeform 2074"/>
          <p:cNvSpPr>
            <a:spLocks/>
          </p:cNvSpPr>
          <p:nvPr/>
        </p:nvSpPr>
        <p:spPr bwMode="auto">
          <a:xfrm>
            <a:off x="969963" y="2814638"/>
            <a:ext cx="6350" cy="14287"/>
          </a:xfrm>
          <a:custGeom>
            <a:avLst/>
            <a:gdLst>
              <a:gd name="T0" fmla="*/ 0 w 11"/>
              <a:gd name="T1" fmla="*/ 2147483646 h 28"/>
              <a:gd name="T2" fmla="*/ 2147483646 w 11"/>
              <a:gd name="T3" fmla="*/ 2147483646 h 28"/>
              <a:gd name="T4" fmla="*/ 2147483646 w 11"/>
              <a:gd name="T5" fmla="*/ 2147483646 h 28"/>
              <a:gd name="T6" fmla="*/ 2147483646 w 11"/>
              <a:gd name="T7" fmla="*/ 2147483646 h 28"/>
              <a:gd name="T8" fmla="*/ 2147483646 w 11"/>
              <a:gd name="T9" fmla="*/ 2147483646 h 28"/>
              <a:gd name="T10" fmla="*/ 2147483646 w 11"/>
              <a:gd name="T11" fmla="*/ 2147483646 h 28"/>
              <a:gd name="T12" fmla="*/ 2147483646 w 11"/>
              <a:gd name="T13" fmla="*/ 2147483646 h 28"/>
              <a:gd name="T14" fmla="*/ 2147483646 w 11"/>
              <a:gd name="T15" fmla="*/ 2147483646 h 28"/>
              <a:gd name="T16" fmla="*/ 2147483646 w 11"/>
              <a:gd name="T17" fmla="*/ 2147483646 h 28"/>
              <a:gd name="T18" fmla="*/ 2147483646 w 11"/>
              <a:gd name="T19" fmla="*/ 2147483646 h 28"/>
              <a:gd name="T20" fmla="*/ 2147483646 w 11"/>
              <a:gd name="T21" fmla="*/ 2147483646 h 28"/>
              <a:gd name="T22" fmla="*/ 2147483646 w 11"/>
              <a:gd name="T23" fmla="*/ 2147483646 h 28"/>
              <a:gd name="T24" fmla="*/ 2147483646 w 11"/>
              <a:gd name="T25" fmla="*/ 2147483646 h 28"/>
              <a:gd name="T26" fmla="*/ 2147483646 w 11"/>
              <a:gd name="T27" fmla="*/ 2147483646 h 28"/>
              <a:gd name="T28" fmla="*/ 2147483646 w 11"/>
              <a:gd name="T29" fmla="*/ 0 h 28"/>
              <a:gd name="T30" fmla="*/ 2147483646 w 11"/>
              <a:gd name="T31" fmla="*/ 2147483646 h 28"/>
              <a:gd name="T32" fmla="*/ 2147483646 w 11"/>
              <a:gd name="T33" fmla="*/ 2147483646 h 28"/>
              <a:gd name="T34" fmla="*/ 2147483646 w 11"/>
              <a:gd name="T35" fmla="*/ 2147483646 h 28"/>
              <a:gd name="T36" fmla="*/ 2147483646 w 11"/>
              <a:gd name="T37" fmla="*/ 2147483646 h 2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1" h="28">
                <a:moveTo>
                  <a:pt x="0" y="28"/>
                </a:moveTo>
                <a:lnTo>
                  <a:pt x="3" y="28"/>
                </a:lnTo>
                <a:lnTo>
                  <a:pt x="3" y="26"/>
                </a:lnTo>
                <a:lnTo>
                  <a:pt x="6" y="28"/>
                </a:lnTo>
                <a:lnTo>
                  <a:pt x="8" y="28"/>
                </a:lnTo>
                <a:lnTo>
                  <a:pt x="11" y="26"/>
                </a:lnTo>
                <a:lnTo>
                  <a:pt x="11" y="23"/>
                </a:lnTo>
                <a:lnTo>
                  <a:pt x="3" y="22"/>
                </a:lnTo>
                <a:lnTo>
                  <a:pt x="3" y="12"/>
                </a:lnTo>
                <a:lnTo>
                  <a:pt x="3" y="11"/>
                </a:lnTo>
                <a:lnTo>
                  <a:pt x="3" y="5"/>
                </a:lnTo>
                <a:lnTo>
                  <a:pt x="3" y="3"/>
                </a:lnTo>
                <a:lnTo>
                  <a:pt x="2" y="3"/>
                </a:lnTo>
                <a:lnTo>
                  <a:pt x="1" y="3"/>
                </a:lnTo>
                <a:lnTo>
                  <a:pt x="1" y="0"/>
                </a:lnTo>
                <a:lnTo>
                  <a:pt x="1" y="11"/>
                </a:lnTo>
                <a:lnTo>
                  <a:pt x="1" y="12"/>
                </a:lnTo>
                <a:lnTo>
                  <a:pt x="2" y="11"/>
                </a:lnTo>
                <a:lnTo>
                  <a:pt x="3" y="1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12" name="Freeform 2075"/>
          <p:cNvSpPr>
            <a:spLocks/>
          </p:cNvSpPr>
          <p:nvPr/>
        </p:nvSpPr>
        <p:spPr bwMode="auto">
          <a:xfrm>
            <a:off x="950913" y="2808288"/>
            <a:ext cx="42862" cy="12700"/>
          </a:xfrm>
          <a:custGeom>
            <a:avLst/>
            <a:gdLst>
              <a:gd name="T0" fmla="*/ 2147483646 w 80"/>
              <a:gd name="T1" fmla="*/ 2147483646 h 23"/>
              <a:gd name="T2" fmla="*/ 2147483646 w 80"/>
              <a:gd name="T3" fmla="*/ 2147483646 h 23"/>
              <a:gd name="T4" fmla="*/ 2147483646 w 80"/>
              <a:gd name="T5" fmla="*/ 2147483646 h 23"/>
              <a:gd name="T6" fmla="*/ 2147483646 w 80"/>
              <a:gd name="T7" fmla="*/ 2147483646 h 23"/>
              <a:gd name="T8" fmla="*/ 2147483646 w 80"/>
              <a:gd name="T9" fmla="*/ 2147483646 h 23"/>
              <a:gd name="T10" fmla="*/ 2147483646 w 80"/>
              <a:gd name="T11" fmla="*/ 2147483646 h 23"/>
              <a:gd name="T12" fmla="*/ 2147483646 w 80"/>
              <a:gd name="T13" fmla="*/ 2147483646 h 23"/>
              <a:gd name="T14" fmla="*/ 2147483646 w 80"/>
              <a:gd name="T15" fmla="*/ 2147483646 h 23"/>
              <a:gd name="T16" fmla="*/ 2147483646 w 80"/>
              <a:gd name="T17" fmla="*/ 2147483646 h 23"/>
              <a:gd name="T18" fmla="*/ 2147483646 w 80"/>
              <a:gd name="T19" fmla="*/ 2147483646 h 23"/>
              <a:gd name="T20" fmla="*/ 2147483646 w 80"/>
              <a:gd name="T21" fmla="*/ 2147483646 h 23"/>
              <a:gd name="T22" fmla="*/ 2147483646 w 80"/>
              <a:gd name="T23" fmla="*/ 2147483646 h 23"/>
              <a:gd name="T24" fmla="*/ 2147483646 w 80"/>
              <a:gd name="T25" fmla="*/ 2147483646 h 23"/>
              <a:gd name="T26" fmla="*/ 2147483646 w 80"/>
              <a:gd name="T27" fmla="*/ 2147483646 h 23"/>
              <a:gd name="T28" fmla="*/ 2147483646 w 80"/>
              <a:gd name="T29" fmla="*/ 2147483646 h 23"/>
              <a:gd name="T30" fmla="*/ 2147483646 w 80"/>
              <a:gd name="T31" fmla="*/ 2147483646 h 23"/>
              <a:gd name="T32" fmla="*/ 2147483646 w 80"/>
              <a:gd name="T33" fmla="*/ 2147483646 h 23"/>
              <a:gd name="T34" fmla="*/ 2147483646 w 80"/>
              <a:gd name="T35" fmla="*/ 2147483646 h 23"/>
              <a:gd name="T36" fmla="*/ 2147483646 w 80"/>
              <a:gd name="T37" fmla="*/ 2147483646 h 23"/>
              <a:gd name="T38" fmla="*/ 2147483646 w 80"/>
              <a:gd name="T39" fmla="*/ 2147483646 h 23"/>
              <a:gd name="T40" fmla="*/ 2147483646 w 80"/>
              <a:gd name="T41" fmla="*/ 2147483646 h 23"/>
              <a:gd name="T42" fmla="*/ 0 w 80"/>
              <a:gd name="T43" fmla="*/ 2147483646 h 23"/>
              <a:gd name="T44" fmla="*/ 0 w 80"/>
              <a:gd name="T45" fmla="*/ 0 h 2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80" h="23">
                <a:moveTo>
                  <a:pt x="57" y="23"/>
                </a:moveTo>
                <a:lnTo>
                  <a:pt x="61" y="23"/>
                </a:lnTo>
                <a:lnTo>
                  <a:pt x="65" y="23"/>
                </a:lnTo>
                <a:lnTo>
                  <a:pt x="62" y="23"/>
                </a:lnTo>
                <a:lnTo>
                  <a:pt x="67" y="23"/>
                </a:lnTo>
                <a:lnTo>
                  <a:pt x="71" y="23"/>
                </a:lnTo>
                <a:lnTo>
                  <a:pt x="74" y="23"/>
                </a:lnTo>
                <a:lnTo>
                  <a:pt x="75" y="23"/>
                </a:lnTo>
                <a:lnTo>
                  <a:pt x="77" y="23"/>
                </a:lnTo>
                <a:lnTo>
                  <a:pt x="77" y="22"/>
                </a:lnTo>
                <a:lnTo>
                  <a:pt x="74" y="22"/>
                </a:lnTo>
                <a:lnTo>
                  <a:pt x="75" y="16"/>
                </a:lnTo>
                <a:lnTo>
                  <a:pt x="77" y="14"/>
                </a:lnTo>
                <a:lnTo>
                  <a:pt x="77" y="11"/>
                </a:lnTo>
                <a:lnTo>
                  <a:pt x="80" y="11"/>
                </a:lnTo>
                <a:lnTo>
                  <a:pt x="79" y="11"/>
                </a:lnTo>
                <a:lnTo>
                  <a:pt x="23" y="11"/>
                </a:lnTo>
                <a:lnTo>
                  <a:pt x="23" y="15"/>
                </a:lnTo>
                <a:lnTo>
                  <a:pt x="23" y="1"/>
                </a:lnTo>
                <a:lnTo>
                  <a:pt x="21" y="1"/>
                </a:lnTo>
                <a:lnTo>
                  <a:pt x="21" y="15"/>
                </a:lnTo>
                <a:lnTo>
                  <a:pt x="0" y="14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13" name="Line 2076"/>
          <p:cNvSpPr>
            <a:spLocks noChangeShapeType="1"/>
          </p:cNvSpPr>
          <p:nvPr/>
        </p:nvSpPr>
        <p:spPr bwMode="auto">
          <a:xfrm>
            <a:off x="962025" y="2816225"/>
            <a:ext cx="1588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14" name="Freeform 2077"/>
          <p:cNvSpPr>
            <a:spLocks/>
          </p:cNvSpPr>
          <p:nvPr/>
        </p:nvSpPr>
        <p:spPr bwMode="auto">
          <a:xfrm>
            <a:off x="981075" y="2820988"/>
            <a:ext cx="4763" cy="9525"/>
          </a:xfrm>
          <a:custGeom>
            <a:avLst/>
            <a:gdLst>
              <a:gd name="T0" fmla="*/ 0 w 10"/>
              <a:gd name="T1" fmla="*/ 0 h 18"/>
              <a:gd name="T2" fmla="*/ 2147483646 w 10"/>
              <a:gd name="T3" fmla="*/ 0 h 18"/>
              <a:gd name="T4" fmla="*/ 2147483646 w 10"/>
              <a:gd name="T5" fmla="*/ 0 h 18"/>
              <a:gd name="T6" fmla="*/ 2147483646 w 10"/>
              <a:gd name="T7" fmla="*/ 2147483646 h 18"/>
              <a:gd name="T8" fmla="*/ 2147483646 w 10"/>
              <a:gd name="T9" fmla="*/ 2147483646 h 18"/>
              <a:gd name="T10" fmla="*/ 2147483646 w 10"/>
              <a:gd name="T11" fmla="*/ 2147483646 h 18"/>
              <a:gd name="T12" fmla="*/ 2147483646 w 10"/>
              <a:gd name="T13" fmla="*/ 2147483646 h 18"/>
              <a:gd name="T14" fmla="*/ 2147483646 w 10"/>
              <a:gd name="T15" fmla="*/ 2147483646 h 18"/>
              <a:gd name="T16" fmla="*/ 2147483646 w 10"/>
              <a:gd name="T17" fmla="*/ 2147483646 h 18"/>
              <a:gd name="T18" fmla="*/ 2147483646 w 10"/>
              <a:gd name="T19" fmla="*/ 2147483646 h 18"/>
              <a:gd name="T20" fmla="*/ 2147483646 w 10"/>
              <a:gd name="T21" fmla="*/ 2147483646 h 18"/>
              <a:gd name="T22" fmla="*/ 2147483646 w 10"/>
              <a:gd name="T23" fmla="*/ 2147483646 h 18"/>
              <a:gd name="T24" fmla="*/ 2147483646 w 10"/>
              <a:gd name="T25" fmla="*/ 2147483646 h 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" h="18">
                <a:moveTo>
                  <a:pt x="0" y="0"/>
                </a:moveTo>
                <a:lnTo>
                  <a:pt x="3" y="0"/>
                </a:lnTo>
                <a:lnTo>
                  <a:pt x="4" y="0"/>
                </a:lnTo>
                <a:lnTo>
                  <a:pt x="5" y="2"/>
                </a:lnTo>
                <a:lnTo>
                  <a:pt x="10" y="2"/>
                </a:lnTo>
                <a:lnTo>
                  <a:pt x="10" y="16"/>
                </a:lnTo>
                <a:lnTo>
                  <a:pt x="9" y="16"/>
                </a:lnTo>
                <a:lnTo>
                  <a:pt x="9" y="15"/>
                </a:lnTo>
                <a:lnTo>
                  <a:pt x="10" y="15"/>
                </a:lnTo>
                <a:lnTo>
                  <a:pt x="10" y="10"/>
                </a:lnTo>
                <a:lnTo>
                  <a:pt x="9" y="10"/>
                </a:lnTo>
                <a:lnTo>
                  <a:pt x="10" y="13"/>
                </a:lnTo>
                <a:lnTo>
                  <a:pt x="8" y="1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15" name="Line 2078"/>
          <p:cNvSpPr>
            <a:spLocks noChangeShapeType="1"/>
          </p:cNvSpPr>
          <p:nvPr/>
        </p:nvSpPr>
        <p:spPr bwMode="auto">
          <a:xfrm flipH="1">
            <a:off x="982663" y="2820988"/>
            <a:ext cx="1587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16" name="Line 2079"/>
          <p:cNvSpPr>
            <a:spLocks noChangeShapeType="1"/>
          </p:cNvSpPr>
          <p:nvPr/>
        </p:nvSpPr>
        <p:spPr bwMode="auto">
          <a:xfrm>
            <a:off x="996950" y="2822575"/>
            <a:ext cx="1588" cy="6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17" name="Freeform 2081"/>
          <p:cNvSpPr>
            <a:spLocks/>
          </p:cNvSpPr>
          <p:nvPr/>
        </p:nvSpPr>
        <p:spPr bwMode="auto">
          <a:xfrm>
            <a:off x="1001713" y="2820988"/>
            <a:ext cx="1587" cy="1587"/>
          </a:xfrm>
          <a:custGeom>
            <a:avLst/>
            <a:gdLst>
              <a:gd name="T0" fmla="*/ 0 w 2"/>
              <a:gd name="T1" fmla="*/ 0 h 2"/>
              <a:gd name="T2" fmla="*/ 2147483646 w 2"/>
              <a:gd name="T3" fmla="*/ 0 h 2"/>
              <a:gd name="T4" fmla="*/ 2147483646 w 2"/>
              <a:gd name="T5" fmla="*/ 0 h 2"/>
              <a:gd name="T6" fmla="*/ 2147483646 w 2"/>
              <a:gd name="T7" fmla="*/ 2147483646 h 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1" y="0"/>
                </a:lnTo>
                <a:lnTo>
                  <a:pt x="2" y="0"/>
                </a:lnTo>
                <a:lnTo>
                  <a:pt x="2" y="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18" name="Freeform 2082"/>
          <p:cNvSpPr>
            <a:spLocks/>
          </p:cNvSpPr>
          <p:nvPr/>
        </p:nvSpPr>
        <p:spPr bwMode="auto">
          <a:xfrm>
            <a:off x="1003300" y="2814638"/>
            <a:ext cx="3175" cy="1587"/>
          </a:xfrm>
          <a:custGeom>
            <a:avLst/>
            <a:gdLst>
              <a:gd name="T0" fmla="*/ 0 w 7"/>
              <a:gd name="T1" fmla="*/ 0 h 3"/>
              <a:gd name="T2" fmla="*/ 2147483646 w 7"/>
              <a:gd name="T3" fmla="*/ 0 h 3"/>
              <a:gd name="T4" fmla="*/ 2147483646 w 7"/>
              <a:gd name="T5" fmla="*/ 2147483646 h 3"/>
              <a:gd name="T6" fmla="*/ 2147483646 w 7"/>
              <a:gd name="T7" fmla="*/ 2147483646 h 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" h="3">
                <a:moveTo>
                  <a:pt x="0" y="0"/>
                </a:moveTo>
                <a:lnTo>
                  <a:pt x="4" y="0"/>
                </a:lnTo>
                <a:lnTo>
                  <a:pt x="7" y="2"/>
                </a:lnTo>
                <a:lnTo>
                  <a:pt x="7" y="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19" name="Line 2083"/>
          <p:cNvSpPr>
            <a:spLocks noChangeShapeType="1"/>
          </p:cNvSpPr>
          <p:nvPr/>
        </p:nvSpPr>
        <p:spPr bwMode="auto">
          <a:xfrm flipV="1">
            <a:off x="992188" y="2809875"/>
            <a:ext cx="1587" cy="47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20" name="Line 2084"/>
          <p:cNvSpPr>
            <a:spLocks noChangeShapeType="1"/>
          </p:cNvSpPr>
          <p:nvPr/>
        </p:nvSpPr>
        <p:spPr bwMode="auto">
          <a:xfrm flipV="1">
            <a:off x="1050925" y="2803525"/>
            <a:ext cx="1588" cy="31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21" name="Freeform 2085"/>
          <p:cNvSpPr>
            <a:spLocks/>
          </p:cNvSpPr>
          <p:nvPr/>
        </p:nvSpPr>
        <p:spPr bwMode="auto">
          <a:xfrm>
            <a:off x="1093788" y="2840038"/>
            <a:ext cx="257175" cy="219075"/>
          </a:xfrm>
          <a:custGeom>
            <a:avLst/>
            <a:gdLst>
              <a:gd name="T0" fmla="*/ 0 w 484"/>
              <a:gd name="T1" fmla="*/ 0 h 413"/>
              <a:gd name="T2" fmla="*/ 0 w 484"/>
              <a:gd name="T3" fmla="*/ 2147483646 h 413"/>
              <a:gd name="T4" fmla="*/ 2147483646 w 484"/>
              <a:gd name="T5" fmla="*/ 2147483646 h 413"/>
              <a:gd name="T6" fmla="*/ 2147483646 w 484"/>
              <a:gd name="T7" fmla="*/ 2147483646 h 41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84" h="413">
                <a:moveTo>
                  <a:pt x="0" y="0"/>
                </a:moveTo>
                <a:lnTo>
                  <a:pt x="0" y="413"/>
                </a:lnTo>
                <a:lnTo>
                  <a:pt x="484" y="413"/>
                </a:lnTo>
                <a:lnTo>
                  <a:pt x="484" y="25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22" name="Freeform 2086"/>
          <p:cNvSpPr>
            <a:spLocks/>
          </p:cNvSpPr>
          <p:nvPr/>
        </p:nvSpPr>
        <p:spPr bwMode="auto">
          <a:xfrm>
            <a:off x="1077913" y="2743200"/>
            <a:ext cx="101600" cy="52388"/>
          </a:xfrm>
          <a:custGeom>
            <a:avLst/>
            <a:gdLst>
              <a:gd name="T0" fmla="*/ 2147483646 w 192"/>
              <a:gd name="T1" fmla="*/ 2147483646 h 100"/>
              <a:gd name="T2" fmla="*/ 2147483646 w 192"/>
              <a:gd name="T3" fmla="*/ 2147483646 h 100"/>
              <a:gd name="T4" fmla="*/ 2147483646 w 192"/>
              <a:gd name="T5" fmla="*/ 2147483646 h 100"/>
              <a:gd name="T6" fmla="*/ 2147483646 w 192"/>
              <a:gd name="T7" fmla="*/ 2147483646 h 100"/>
              <a:gd name="T8" fmla="*/ 2147483646 w 192"/>
              <a:gd name="T9" fmla="*/ 2147483646 h 100"/>
              <a:gd name="T10" fmla="*/ 2147483646 w 192"/>
              <a:gd name="T11" fmla="*/ 2147483646 h 100"/>
              <a:gd name="T12" fmla="*/ 2147483646 w 192"/>
              <a:gd name="T13" fmla="*/ 0 h 100"/>
              <a:gd name="T14" fmla="*/ 0 w 192"/>
              <a:gd name="T15" fmla="*/ 2147483646 h 100"/>
              <a:gd name="T16" fmla="*/ 2147483646 w 192"/>
              <a:gd name="T17" fmla="*/ 2147483646 h 1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2" h="100">
                <a:moveTo>
                  <a:pt x="192" y="100"/>
                </a:moveTo>
                <a:lnTo>
                  <a:pt x="192" y="95"/>
                </a:lnTo>
                <a:lnTo>
                  <a:pt x="191" y="95"/>
                </a:lnTo>
                <a:lnTo>
                  <a:pt x="163" y="32"/>
                </a:lnTo>
                <a:lnTo>
                  <a:pt x="166" y="31"/>
                </a:lnTo>
                <a:lnTo>
                  <a:pt x="167" y="1"/>
                </a:lnTo>
                <a:lnTo>
                  <a:pt x="159" y="0"/>
                </a:lnTo>
                <a:lnTo>
                  <a:pt x="0" y="11"/>
                </a:lnTo>
                <a:lnTo>
                  <a:pt x="6" y="1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23" name="Freeform 2087"/>
          <p:cNvSpPr>
            <a:spLocks/>
          </p:cNvSpPr>
          <p:nvPr/>
        </p:nvSpPr>
        <p:spPr bwMode="auto">
          <a:xfrm>
            <a:off x="1030288" y="2435225"/>
            <a:ext cx="182562" cy="288925"/>
          </a:xfrm>
          <a:custGeom>
            <a:avLst/>
            <a:gdLst>
              <a:gd name="T0" fmla="*/ 0 w 345"/>
              <a:gd name="T1" fmla="*/ 2147483646 h 545"/>
              <a:gd name="T2" fmla="*/ 2147483646 w 345"/>
              <a:gd name="T3" fmla="*/ 2147483646 h 545"/>
              <a:gd name="T4" fmla="*/ 2147483646 w 345"/>
              <a:gd name="T5" fmla="*/ 2147483646 h 545"/>
              <a:gd name="T6" fmla="*/ 2147483646 w 345"/>
              <a:gd name="T7" fmla="*/ 2147483646 h 545"/>
              <a:gd name="T8" fmla="*/ 2147483646 w 345"/>
              <a:gd name="T9" fmla="*/ 0 h 5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45" h="545">
                <a:moveTo>
                  <a:pt x="0" y="545"/>
                </a:moveTo>
                <a:lnTo>
                  <a:pt x="259" y="56"/>
                </a:lnTo>
                <a:lnTo>
                  <a:pt x="257" y="55"/>
                </a:lnTo>
                <a:lnTo>
                  <a:pt x="345" y="105"/>
                </a:lnTo>
                <a:lnTo>
                  <a:pt x="324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24" name="Freeform 2088"/>
          <p:cNvSpPr>
            <a:spLocks/>
          </p:cNvSpPr>
          <p:nvPr/>
        </p:nvSpPr>
        <p:spPr bwMode="auto">
          <a:xfrm>
            <a:off x="744538" y="2428875"/>
            <a:ext cx="449262" cy="42863"/>
          </a:xfrm>
          <a:custGeom>
            <a:avLst/>
            <a:gdLst>
              <a:gd name="T0" fmla="*/ 2147483646 w 851"/>
              <a:gd name="T1" fmla="*/ 2147483646 h 81"/>
              <a:gd name="T2" fmla="*/ 2147483646 w 851"/>
              <a:gd name="T3" fmla="*/ 0 h 81"/>
              <a:gd name="T4" fmla="*/ 2147483646 w 851"/>
              <a:gd name="T5" fmla="*/ 0 h 81"/>
              <a:gd name="T6" fmla="*/ 2147483646 w 851"/>
              <a:gd name="T7" fmla="*/ 2147483646 h 81"/>
              <a:gd name="T8" fmla="*/ 2147483646 w 851"/>
              <a:gd name="T9" fmla="*/ 2147483646 h 81"/>
              <a:gd name="T10" fmla="*/ 2147483646 w 851"/>
              <a:gd name="T11" fmla="*/ 2147483646 h 81"/>
              <a:gd name="T12" fmla="*/ 2147483646 w 851"/>
              <a:gd name="T13" fmla="*/ 2147483646 h 81"/>
              <a:gd name="T14" fmla="*/ 2147483646 w 851"/>
              <a:gd name="T15" fmla="*/ 2147483646 h 81"/>
              <a:gd name="T16" fmla="*/ 2147483646 w 851"/>
              <a:gd name="T17" fmla="*/ 2147483646 h 81"/>
              <a:gd name="T18" fmla="*/ 2147483646 w 851"/>
              <a:gd name="T19" fmla="*/ 2147483646 h 81"/>
              <a:gd name="T20" fmla="*/ 2147483646 w 851"/>
              <a:gd name="T21" fmla="*/ 2147483646 h 81"/>
              <a:gd name="T22" fmla="*/ 2147483646 w 851"/>
              <a:gd name="T23" fmla="*/ 2147483646 h 81"/>
              <a:gd name="T24" fmla="*/ 0 w 851"/>
              <a:gd name="T25" fmla="*/ 2147483646 h 81"/>
              <a:gd name="T26" fmla="*/ 2147483646 w 851"/>
              <a:gd name="T27" fmla="*/ 2147483646 h 8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851" h="81">
                <a:moveTo>
                  <a:pt x="851" y="1"/>
                </a:moveTo>
                <a:lnTo>
                  <a:pt x="827" y="0"/>
                </a:lnTo>
                <a:lnTo>
                  <a:pt x="826" y="0"/>
                </a:lnTo>
                <a:lnTo>
                  <a:pt x="393" y="22"/>
                </a:lnTo>
                <a:lnTo>
                  <a:pt x="392" y="22"/>
                </a:lnTo>
                <a:lnTo>
                  <a:pt x="388" y="22"/>
                </a:lnTo>
                <a:lnTo>
                  <a:pt x="386" y="23"/>
                </a:lnTo>
                <a:lnTo>
                  <a:pt x="385" y="22"/>
                </a:lnTo>
                <a:lnTo>
                  <a:pt x="29" y="42"/>
                </a:lnTo>
                <a:lnTo>
                  <a:pt x="19" y="47"/>
                </a:lnTo>
                <a:lnTo>
                  <a:pt x="815" y="7"/>
                </a:lnTo>
                <a:lnTo>
                  <a:pt x="792" y="48"/>
                </a:lnTo>
                <a:lnTo>
                  <a:pt x="0" y="81"/>
                </a:lnTo>
                <a:lnTo>
                  <a:pt x="19" y="4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25" name="Freeform 2089"/>
          <p:cNvSpPr>
            <a:spLocks/>
          </p:cNvSpPr>
          <p:nvPr/>
        </p:nvSpPr>
        <p:spPr bwMode="auto">
          <a:xfrm>
            <a:off x="742950" y="2463800"/>
            <a:ext cx="422275" cy="17463"/>
          </a:xfrm>
          <a:custGeom>
            <a:avLst/>
            <a:gdLst>
              <a:gd name="T0" fmla="*/ 2147483646 w 798"/>
              <a:gd name="T1" fmla="*/ 2147483646 h 31"/>
              <a:gd name="T2" fmla="*/ 0 w 798"/>
              <a:gd name="T3" fmla="*/ 2147483646 h 31"/>
              <a:gd name="T4" fmla="*/ 0 w 798"/>
              <a:gd name="T5" fmla="*/ 2147483646 h 31"/>
              <a:gd name="T6" fmla="*/ 2147483646 w 798"/>
              <a:gd name="T7" fmla="*/ 2147483646 h 31"/>
              <a:gd name="T8" fmla="*/ 2147483646 w 798"/>
              <a:gd name="T9" fmla="*/ 2147483646 h 31"/>
              <a:gd name="T10" fmla="*/ 2147483646 w 798"/>
              <a:gd name="T11" fmla="*/ 0 h 31"/>
              <a:gd name="T12" fmla="*/ 2147483646 w 798"/>
              <a:gd name="T13" fmla="*/ 2147483646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98" h="31">
                <a:moveTo>
                  <a:pt x="1" y="15"/>
                </a:moveTo>
                <a:lnTo>
                  <a:pt x="0" y="19"/>
                </a:lnTo>
                <a:lnTo>
                  <a:pt x="0" y="23"/>
                </a:lnTo>
                <a:lnTo>
                  <a:pt x="1" y="26"/>
                </a:lnTo>
                <a:lnTo>
                  <a:pt x="1" y="31"/>
                </a:lnTo>
                <a:lnTo>
                  <a:pt x="791" y="0"/>
                </a:lnTo>
                <a:lnTo>
                  <a:pt x="798" y="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26" name="Freeform 2090"/>
          <p:cNvSpPr>
            <a:spLocks/>
          </p:cNvSpPr>
          <p:nvPr/>
        </p:nvSpPr>
        <p:spPr bwMode="auto">
          <a:xfrm>
            <a:off x="627063" y="2468563"/>
            <a:ext cx="523875" cy="244475"/>
          </a:xfrm>
          <a:custGeom>
            <a:avLst/>
            <a:gdLst>
              <a:gd name="T0" fmla="*/ 2147483646 w 989"/>
              <a:gd name="T1" fmla="*/ 0 h 462"/>
              <a:gd name="T2" fmla="*/ 2147483646 w 989"/>
              <a:gd name="T3" fmla="*/ 2147483646 h 462"/>
              <a:gd name="T4" fmla="*/ 0 w 989"/>
              <a:gd name="T5" fmla="*/ 2147483646 h 462"/>
              <a:gd name="T6" fmla="*/ 2147483646 w 989"/>
              <a:gd name="T7" fmla="*/ 2147483646 h 462"/>
              <a:gd name="T8" fmla="*/ 2147483646 w 989"/>
              <a:gd name="T9" fmla="*/ 0 h 4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89" h="462">
                <a:moveTo>
                  <a:pt x="989" y="0"/>
                </a:moveTo>
                <a:lnTo>
                  <a:pt x="745" y="462"/>
                </a:lnTo>
                <a:lnTo>
                  <a:pt x="0" y="410"/>
                </a:lnTo>
                <a:lnTo>
                  <a:pt x="216" y="28"/>
                </a:lnTo>
                <a:lnTo>
                  <a:pt x="989" y="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27" name="Line 2091"/>
          <p:cNvSpPr>
            <a:spLocks noChangeShapeType="1"/>
          </p:cNvSpPr>
          <p:nvPr/>
        </p:nvSpPr>
        <p:spPr bwMode="auto">
          <a:xfrm>
            <a:off x="1179513" y="2552700"/>
            <a:ext cx="7937" cy="95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28" name="Line 2092"/>
          <p:cNvSpPr>
            <a:spLocks noChangeShapeType="1"/>
          </p:cNvSpPr>
          <p:nvPr/>
        </p:nvSpPr>
        <p:spPr bwMode="auto">
          <a:xfrm flipH="1">
            <a:off x="1174750" y="2794000"/>
            <a:ext cx="3175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29" name="Line 2093"/>
          <p:cNvSpPr>
            <a:spLocks noChangeShapeType="1"/>
          </p:cNvSpPr>
          <p:nvPr/>
        </p:nvSpPr>
        <p:spPr bwMode="auto">
          <a:xfrm flipV="1">
            <a:off x="989013" y="2741613"/>
            <a:ext cx="6350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30" name="Freeform 2094"/>
          <p:cNvSpPr>
            <a:spLocks/>
          </p:cNvSpPr>
          <p:nvPr/>
        </p:nvSpPr>
        <p:spPr bwMode="auto">
          <a:xfrm>
            <a:off x="920750" y="2801938"/>
            <a:ext cx="6350" cy="4762"/>
          </a:xfrm>
          <a:custGeom>
            <a:avLst/>
            <a:gdLst>
              <a:gd name="T0" fmla="*/ 0 w 12"/>
              <a:gd name="T1" fmla="*/ 0 h 11"/>
              <a:gd name="T2" fmla="*/ 0 w 12"/>
              <a:gd name="T3" fmla="*/ 2147483646 h 11"/>
              <a:gd name="T4" fmla="*/ 2147483646 w 12"/>
              <a:gd name="T5" fmla="*/ 2147483646 h 1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" h="11">
                <a:moveTo>
                  <a:pt x="0" y="0"/>
                </a:moveTo>
                <a:lnTo>
                  <a:pt x="0" y="11"/>
                </a:lnTo>
                <a:lnTo>
                  <a:pt x="12" y="1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31" name="Line 2095"/>
          <p:cNvSpPr>
            <a:spLocks noChangeShapeType="1"/>
          </p:cNvSpPr>
          <p:nvPr/>
        </p:nvSpPr>
        <p:spPr bwMode="auto">
          <a:xfrm>
            <a:off x="903288" y="2890838"/>
            <a:ext cx="1587" cy="70643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32" name="Line 2096"/>
          <p:cNvSpPr>
            <a:spLocks noChangeShapeType="1"/>
          </p:cNvSpPr>
          <p:nvPr/>
        </p:nvSpPr>
        <p:spPr bwMode="auto">
          <a:xfrm flipV="1">
            <a:off x="998538" y="2890838"/>
            <a:ext cx="1587" cy="5969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33" name="Freeform 2097"/>
          <p:cNvSpPr>
            <a:spLocks/>
          </p:cNvSpPr>
          <p:nvPr/>
        </p:nvSpPr>
        <p:spPr bwMode="auto">
          <a:xfrm>
            <a:off x="947738" y="2409825"/>
            <a:ext cx="19050" cy="31750"/>
          </a:xfrm>
          <a:custGeom>
            <a:avLst/>
            <a:gdLst>
              <a:gd name="T0" fmla="*/ 2147483646 w 37"/>
              <a:gd name="T1" fmla="*/ 2147483646 h 60"/>
              <a:gd name="T2" fmla="*/ 2147483646 w 37"/>
              <a:gd name="T3" fmla="*/ 2147483646 h 60"/>
              <a:gd name="T4" fmla="*/ 2147483646 w 37"/>
              <a:gd name="T5" fmla="*/ 2147483646 h 60"/>
              <a:gd name="T6" fmla="*/ 2147483646 w 37"/>
              <a:gd name="T7" fmla="*/ 2147483646 h 60"/>
              <a:gd name="T8" fmla="*/ 2147483646 w 37"/>
              <a:gd name="T9" fmla="*/ 0 h 60"/>
              <a:gd name="T10" fmla="*/ 2147483646 w 37"/>
              <a:gd name="T11" fmla="*/ 0 h 60"/>
              <a:gd name="T12" fmla="*/ 2147483646 w 37"/>
              <a:gd name="T13" fmla="*/ 2147483646 h 60"/>
              <a:gd name="T14" fmla="*/ 2147483646 w 37"/>
              <a:gd name="T15" fmla="*/ 2147483646 h 60"/>
              <a:gd name="T16" fmla="*/ 2147483646 w 37"/>
              <a:gd name="T17" fmla="*/ 2147483646 h 60"/>
              <a:gd name="T18" fmla="*/ 2147483646 w 37"/>
              <a:gd name="T19" fmla="*/ 2147483646 h 60"/>
              <a:gd name="T20" fmla="*/ 2147483646 w 37"/>
              <a:gd name="T21" fmla="*/ 2147483646 h 60"/>
              <a:gd name="T22" fmla="*/ 0 w 37"/>
              <a:gd name="T23" fmla="*/ 2147483646 h 60"/>
              <a:gd name="T24" fmla="*/ 0 w 37"/>
              <a:gd name="T25" fmla="*/ 2147483646 h 6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60">
                <a:moveTo>
                  <a:pt x="37" y="59"/>
                </a:moveTo>
                <a:lnTo>
                  <a:pt x="37" y="55"/>
                </a:lnTo>
                <a:lnTo>
                  <a:pt x="31" y="55"/>
                </a:lnTo>
                <a:lnTo>
                  <a:pt x="21" y="39"/>
                </a:lnTo>
                <a:lnTo>
                  <a:pt x="23" y="0"/>
                </a:lnTo>
                <a:lnTo>
                  <a:pt x="17" y="0"/>
                </a:lnTo>
                <a:lnTo>
                  <a:pt x="17" y="39"/>
                </a:lnTo>
                <a:lnTo>
                  <a:pt x="6" y="55"/>
                </a:lnTo>
                <a:lnTo>
                  <a:pt x="7" y="55"/>
                </a:lnTo>
                <a:lnTo>
                  <a:pt x="3" y="55"/>
                </a:lnTo>
                <a:lnTo>
                  <a:pt x="1" y="55"/>
                </a:lnTo>
                <a:lnTo>
                  <a:pt x="0" y="55"/>
                </a:lnTo>
                <a:lnTo>
                  <a:pt x="0" y="6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34" name="Line 2098"/>
          <p:cNvSpPr>
            <a:spLocks noChangeShapeType="1"/>
          </p:cNvSpPr>
          <p:nvPr/>
        </p:nvSpPr>
        <p:spPr bwMode="auto">
          <a:xfrm>
            <a:off x="957263" y="2438400"/>
            <a:ext cx="4762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35" name="Line 2099"/>
          <p:cNvSpPr>
            <a:spLocks noChangeShapeType="1"/>
          </p:cNvSpPr>
          <p:nvPr/>
        </p:nvSpPr>
        <p:spPr bwMode="auto">
          <a:xfrm>
            <a:off x="957263" y="2409825"/>
            <a:ext cx="1587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36" name="Line 2100"/>
          <p:cNvSpPr>
            <a:spLocks noChangeShapeType="1"/>
          </p:cNvSpPr>
          <p:nvPr/>
        </p:nvSpPr>
        <p:spPr bwMode="auto">
          <a:xfrm flipH="1">
            <a:off x="625475" y="2481263"/>
            <a:ext cx="115888" cy="2063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37" name="Line 2101"/>
          <p:cNvSpPr>
            <a:spLocks noChangeShapeType="1"/>
          </p:cNvSpPr>
          <p:nvPr/>
        </p:nvSpPr>
        <p:spPr bwMode="auto">
          <a:xfrm>
            <a:off x="1798638" y="2836863"/>
            <a:ext cx="1587" cy="76041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38" name="Rectangle 2102"/>
          <p:cNvSpPr>
            <a:spLocks noChangeArrowheads="1"/>
          </p:cNvSpPr>
          <p:nvPr/>
        </p:nvSpPr>
        <p:spPr bwMode="auto">
          <a:xfrm>
            <a:off x="712788" y="3792538"/>
            <a:ext cx="701675" cy="192087"/>
          </a:xfrm>
          <a:prstGeom prst="rect">
            <a:avLst/>
          </a:prstGeom>
          <a:noFill/>
          <a:ln w="47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96239" name="Freeform 2103"/>
          <p:cNvSpPr>
            <a:spLocks/>
          </p:cNvSpPr>
          <p:nvPr/>
        </p:nvSpPr>
        <p:spPr bwMode="auto">
          <a:xfrm>
            <a:off x="1190625" y="3986213"/>
            <a:ext cx="128588" cy="690562"/>
          </a:xfrm>
          <a:custGeom>
            <a:avLst/>
            <a:gdLst>
              <a:gd name="T0" fmla="*/ 2147483646 w 243"/>
              <a:gd name="T1" fmla="*/ 0 h 1306"/>
              <a:gd name="T2" fmla="*/ 2147483646 w 243"/>
              <a:gd name="T3" fmla="*/ 2147483646 h 1306"/>
              <a:gd name="T4" fmla="*/ 0 w 243"/>
              <a:gd name="T5" fmla="*/ 2147483646 h 130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43" h="1306">
                <a:moveTo>
                  <a:pt x="243" y="0"/>
                </a:moveTo>
                <a:lnTo>
                  <a:pt x="243" y="1306"/>
                </a:lnTo>
                <a:lnTo>
                  <a:pt x="0" y="130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40" name="Line 2104"/>
          <p:cNvSpPr>
            <a:spLocks noChangeShapeType="1"/>
          </p:cNvSpPr>
          <p:nvPr/>
        </p:nvSpPr>
        <p:spPr bwMode="auto">
          <a:xfrm>
            <a:off x="1190625" y="4621213"/>
            <a:ext cx="128588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41" name="Line 2105"/>
          <p:cNvSpPr>
            <a:spLocks noChangeShapeType="1"/>
          </p:cNvSpPr>
          <p:nvPr/>
        </p:nvSpPr>
        <p:spPr bwMode="auto">
          <a:xfrm flipH="1">
            <a:off x="1190625" y="4567238"/>
            <a:ext cx="128588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42" name="Line 2106"/>
          <p:cNvSpPr>
            <a:spLocks noChangeShapeType="1"/>
          </p:cNvSpPr>
          <p:nvPr/>
        </p:nvSpPr>
        <p:spPr bwMode="auto">
          <a:xfrm>
            <a:off x="1190625" y="4511675"/>
            <a:ext cx="128588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43" name="Line 2107"/>
          <p:cNvSpPr>
            <a:spLocks noChangeShapeType="1"/>
          </p:cNvSpPr>
          <p:nvPr/>
        </p:nvSpPr>
        <p:spPr bwMode="auto">
          <a:xfrm flipH="1">
            <a:off x="1190625" y="4400550"/>
            <a:ext cx="128588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44" name="Line 2108"/>
          <p:cNvSpPr>
            <a:spLocks noChangeShapeType="1"/>
          </p:cNvSpPr>
          <p:nvPr/>
        </p:nvSpPr>
        <p:spPr bwMode="auto">
          <a:xfrm>
            <a:off x="1190625" y="4289425"/>
            <a:ext cx="128588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45" name="Line 2109"/>
          <p:cNvSpPr>
            <a:spLocks noChangeShapeType="1"/>
          </p:cNvSpPr>
          <p:nvPr/>
        </p:nvSpPr>
        <p:spPr bwMode="auto">
          <a:xfrm flipH="1">
            <a:off x="998538" y="4179888"/>
            <a:ext cx="320675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46" name="Rectangle 2110"/>
          <p:cNvSpPr>
            <a:spLocks noChangeArrowheads="1"/>
          </p:cNvSpPr>
          <p:nvPr/>
        </p:nvSpPr>
        <p:spPr bwMode="auto">
          <a:xfrm>
            <a:off x="615950" y="4070350"/>
            <a:ext cx="381000" cy="134938"/>
          </a:xfrm>
          <a:prstGeom prst="rect">
            <a:avLst/>
          </a:prstGeom>
          <a:noFill/>
          <a:ln w="47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96247" name="Line 2111"/>
          <p:cNvSpPr>
            <a:spLocks noChangeShapeType="1"/>
          </p:cNvSpPr>
          <p:nvPr/>
        </p:nvSpPr>
        <p:spPr bwMode="auto">
          <a:xfrm>
            <a:off x="998538" y="4095750"/>
            <a:ext cx="320675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48" name="Line 2112"/>
          <p:cNvSpPr>
            <a:spLocks noChangeShapeType="1"/>
          </p:cNvSpPr>
          <p:nvPr/>
        </p:nvSpPr>
        <p:spPr bwMode="auto">
          <a:xfrm flipV="1">
            <a:off x="1093788" y="3487738"/>
            <a:ext cx="1587" cy="30321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49" name="Rectangle 2113"/>
          <p:cNvSpPr>
            <a:spLocks noChangeArrowheads="1"/>
          </p:cNvSpPr>
          <p:nvPr/>
        </p:nvSpPr>
        <p:spPr bwMode="auto">
          <a:xfrm>
            <a:off x="615950" y="5613400"/>
            <a:ext cx="573088" cy="385763"/>
          </a:xfrm>
          <a:prstGeom prst="rect">
            <a:avLst/>
          </a:prstGeom>
          <a:noFill/>
          <a:ln w="47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96250" name="Line 2114"/>
          <p:cNvSpPr>
            <a:spLocks noChangeShapeType="1"/>
          </p:cNvSpPr>
          <p:nvPr/>
        </p:nvSpPr>
        <p:spPr bwMode="auto">
          <a:xfrm>
            <a:off x="3108325" y="4870450"/>
            <a:ext cx="50800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51" name="Line 2115"/>
          <p:cNvSpPr>
            <a:spLocks noChangeShapeType="1"/>
          </p:cNvSpPr>
          <p:nvPr/>
        </p:nvSpPr>
        <p:spPr bwMode="auto">
          <a:xfrm>
            <a:off x="3179763" y="4870450"/>
            <a:ext cx="44450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52" name="Line 2116"/>
          <p:cNvSpPr>
            <a:spLocks noChangeShapeType="1"/>
          </p:cNvSpPr>
          <p:nvPr/>
        </p:nvSpPr>
        <p:spPr bwMode="auto">
          <a:xfrm>
            <a:off x="3246438" y="4870450"/>
            <a:ext cx="42862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53" name="Line 2117"/>
          <p:cNvSpPr>
            <a:spLocks noChangeShapeType="1"/>
          </p:cNvSpPr>
          <p:nvPr/>
        </p:nvSpPr>
        <p:spPr bwMode="auto">
          <a:xfrm>
            <a:off x="3311525" y="4870450"/>
            <a:ext cx="42863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54" name="Line 2118"/>
          <p:cNvSpPr>
            <a:spLocks noChangeShapeType="1"/>
          </p:cNvSpPr>
          <p:nvPr/>
        </p:nvSpPr>
        <p:spPr bwMode="auto">
          <a:xfrm>
            <a:off x="3375025" y="4870450"/>
            <a:ext cx="44450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55" name="Line 2119"/>
          <p:cNvSpPr>
            <a:spLocks noChangeShapeType="1"/>
          </p:cNvSpPr>
          <p:nvPr/>
        </p:nvSpPr>
        <p:spPr bwMode="auto">
          <a:xfrm>
            <a:off x="3441700" y="4870450"/>
            <a:ext cx="42863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56" name="Line 2120"/>
          <p:cNvSpPr>
            <a:spLocks noChangeShapeType="1"/>
          </p:cNvSpPr>
          <p:nvPr/>
        </p:nvSpPr>
        <p:spPr bwMode="auto">
          <a:xfrm>
            <a:off x="3505200" y="4870450"/>
            <a:ext cx="42863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57" name="Line 2121"/>
          <p:cNvSpPr>
            <a:spLocks noChangeShapeType="1"/>
          </p:cNvSpPr>
          <p:nvPr/>
        </p:nvSpPr>
        <p:spPr bwMode="auto">
          <a:xfrm>
            <a:off x="3570288" y="4870450"/>
            <a:ext cx="42862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58" name="Line 2122"/>
          <p:cNvSpPr>
            <a:spLocks noChangeShapeType="1"/>
          </p:cNvSpPr>
          <p:nvPr/>
        </p:nvSpPr>
        <p:spPr bwMode="auto">
          <a:xfrm>
            <a:off x="3635375" y="4870450"/>
            <a:ext cx="49213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59" name="Line 2123"/>
          <p:cNvSpPr>
            <a:spLocks noChangeShapeType="1"/>
          </p:cNvSpPr>
          <p:nvPr/>
        </p:nvSpPr>
        <p:spPr bwMode="auto">
          <a:xfrm flipH="1">
            <a:off x="2822575" y="3059113"/>
            <a:ext cx="511175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60" name="Freeform 2124"/>
          <p:cNvSpPr>
            <a:spLocks/>
          </p:cNvSpPr>
          <p:nvPr/>
        </p:nvSpPr>
        <p:spPr bwMode="auto">
          <a:xfrm>
            <a:off x="2822575" y="2808288"/>
            <a:ext cx="511175" cy="55562"/>
          </a:xfrm>
          <a:custGeom>
            <a:avLst/>
            <a:gdLst>
              <a:gd name="T0" fmla="*/ 0 w 967"/>
              <a:gd name="T1" fmla="*/ 2147483646 h 104"/>
              <a:gd name="T2" fmla="*/ 0 w 967"/>
              <a:gd name="T3" fmla="*/ 0 h 104"/>
              <a:gd name="T4" fmla="*/ 2147483646 w 967"/>
              <a:gd name="T5" fmla="*/ 0 h 104"/>
              <a:gd name="T6" fmla="*/ 2147483646 w 967"/>
              <a:gd name="T7" fmla="*/ 2147483646 h 10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67" h="104">
                <a:moveTo>
                  <a:pt x="0" y="104"/>
                </a:moveTo>
                <a:lnTo>
                  <a:pt x="0" y="0"/>
                </a:lnTo>
                <a:lnTo>
                  <a:pt x="967" y="0"/>
                </a:lnTo>
                <a:lnTo>
                  <a:pt x="967" y="10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61" name="Line 2125"/>
          <p:cNvSpPr>
            <a:spLocks noChangeShapeType="1"/>
          </p:cNvSpPr>
          <p:nvPr/>
        </p:nvSpPr>
        <p:spPr bwMode="auto">
          <a:xfrm flipV="1">
            <a:off x="3333750" y="2676525"/>
            <a:ext cx="1588" cy="825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62" name="Freeform 2126"/>
          <p:cNvSpPr>
            <a:spLocks/>
          </p:cNvSpPr>
          <p:nvPr/>
        </p:nvSpPr>
        <p:spPr bwMode="auto">
          <a:xfrm>
            <a:off x="2822575" y="2676525"/>
            <a:ext cx="511175" cy="82550"/>
          </a:xfrm>
          <a:custGeom>
            <a:avLst/>
            <a:gdLst>
              <a:gd name="T0" fmla="*/ 2147483646 w 967"/>
              <a:gd name="T1" fmla="*/ 2147483646 h 156"/>
              <a:gd name="T2" fmla="*/ 0 w 967"/>
              <a:gd name="T3" fmla="*/ 2147483646 h 156"/>
              <a:gd name="T4" fmla="*/ 0 w 967"/>
              <a:gd name="T5" fmla="*/ 0 h 15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67" h="156">
                <a:moveTo>
                  <a:pt x="967" y="156"/>
                </a:moveTo>
                <a:lnTo>
                  <a:pt x="0" y="156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63" name="Line 2127"/>
          <p:cNvSpPr>
            <a:spLocks noChangeShapeType="1"/>
          </p:cNvSpPr>
          <p:nvPr/>
        </p:nvSpPr>
        <p:spPr bwMode="auto">
          <a:xfrm>
            <a:off x="3078163" y="3059113"/>
            <a:ext cx="1587" cy="1651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64" name="Line 2128"/>
          <p:cNvSpPr>
            <a:spLocks noChangeShapeType="1"/>
          </p:cNvSpPr>
          <p:nvPr/>
        </p:nvSpPr>
        <p:spPr bwMode="auto">
          <a:xfrm flipV="1">
            <a:off x="2398713" y="3030538"/>
            <a:ext cx="1587" cy="1936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65" name="Line 2129"/>
          <p:cNvSpPr>
            <a:spLocks noChangeShapeType="1"/>
          </p:cNvSpPr>
          <p:nvPr/>
        </p:nvSpPr>
        <p:spPr bwMode="auto">
          <a:xfrm flipV="1">
            <a:off x="7097713" y="2901950"/>
            <a:ext cx="1587" cy="111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66" name="Line 2130"/>
          <p:cNvSpPr>
            <a:spLocks noChangeShapeType="1"/>
          </p:cNvSpPr>
          <p:nvPr/>
        </p:nvSpPr>
        <p:spPr bwMode="auto">
          <a:xfrm flipV="1">
            <a:off x="7115175" y="2763838"/>
            <a:ext cx="36513" cy="1412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67" name="Freeform 2131"/>
          <p:cNvSpPr>
            <a:spLocks/>
          </p:cNvSpPr>
          <p:nvPr/>
        </p:nvSpPr>
        <p:spPr bwMode="auto">
          <a:xfrm>
            <a:off x="7339013" y="2757488"/>
            <a:ext cx="57150" cy="147637"/>
          </a:xfrm>
          <a:custGeom>
            <a:avLst/>
            <a:gdLst>
              <a:gd name="T0" fmla="*/ 0 w 108"/>
              <a:gd name="T1" fmla="*/ 2147483646 h 277"/>
              <a:gd name="T2" fmla="*/ 2147483646 w 108"/>
              <a:gd name="T3" fmla="*/ 2147483646 h 277"/>
              <a:gd name="T4" fmla="*/ 2147483646 w 108"/>
              <a:gd name="T5" fmla="*/ 2147483646 h 277"/>
              <a:gd name="T6" fmla="*/ 2147483646 w 108"/>
              <a:gd name="T7" fmla="*/ 0 h 277"/>
              <a:gd name="T8" fmla="*/ 2147483646 w 108"/>
              <a:gd name="T9" fmla="*/ 2147483646 h 27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8" h="277">
                <a:moveTo>
                  <a:pt x="0" y="14"/>
                </a:moveTo>
                <a:lnTo>
                  <a:pt x="18" y="8"/>
                </a:lnTo>
                <a:lnTo>
                  <a:pt x="30" y="1"/>
                </a:lnTo>
                <a:lnTo>
                  <a:pt x="44" y="0"/>
                </a:lnTo>
                <a:lnTo>
                  <a:pt x="108" y="27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68" name="Line 2132"/>
          <p:cNvSpPr>
            <a:spLocks noChangeShapeType="1"/>
          </p:cNvSpPr>
          <p:nvPr/>
        </p:nvSpPr>
        <p:spPr bwMode="auto">
          <a:xfrm>
            <a:off x="7413625" y="2901950"/>
            <a:ext cx="1588" cy="111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69" name="Line 2133"/>
          <p:cNvSpPr>
            <a:spLocks noChangeShapeType="1"/>
          </p:cNvSpPr>
          <p:nvPr/>
        </p:nvSpPr>
        <p:spPr bwMode="auto">
          <a:xfrm flipV="1">
            <a:off x="7361238" y="2749550"/>
            <a:ext cx="1587" cy="79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70" name="Line 2134"/>
          <p:cNvSpPr>
            <a:spLocks noChangeShapeType="1"/>
          </p:cNvSpPr>
          <p:nvPr/>
        </p:nvSpPr>
        <p:spPr bwMode="auto">
          <a:xfrm flipH="1" flipV="1">
            <a:off x="7346950" y="2740025"/>
            <a:ext cx="1588" cy="95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71" name="Freeform 2135"/>
          <p:cNvSpPr>
            <a:spLocks/>
          </p:cNvSpPr>
          <p:nvPr/>
        </p:nvSpPr>
        <p:spPr bwMode="auto">
          <a:xfrm>
            <a:off x="7346950" y="2673350"/>
            <a:ext cx="6350" cy="57150"/>
          </a:xfrm>
          <a:custGeom>
            <a:avLst/>
            <a:gdLst>
              <a:gd name="T0" fmla="*/ 2147483646 w 14"/>
              <a:gd name="T1" fmla="*/ 2147483646 h 108"/>
              <a:gd name="T2" fmla="*/ 2147483646 w 14"/>
              <a:gd name="T3" fmla="*/ 2147483646 h 108"/>
              <a:gd name="T4" fmla="*/ 2147483646 w 14"/>
              <a:gd name="T5" fmla="*/ 2147483646 h 108"/>
              <a:gd name="T6" fmla="*/ 2147483646 w 14"/>
              <a:gd name="T7" fmla="*/ 2147483646 h 108"/>
              <a:gd name="T8" fmla="*/ 2147483646 w 14"/>
              <a:gd name="T9" fmla="*/ 2147483646 h 108"/>
              <a:gd name="T10" fmla="*/ 2147483646 w 14"/>
              <a:gd name="T11" fmla="*/ 2147483646 h 108"/>
              <a:gd name="T12" fmla="*/ 2147483646 w 14"/>
              <a:gd name="T13" fmla="*/ 0 h 108"/>
              <a:gd name="T14" fmla="*/ 0 w 14"/>
              <a:gd name="T15" fmla="*/ 2147483646 h 10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4" h="108">
                <a:moveTo>
                  <a:pt x="14" y="108"/>
                </a:moveTo>
                <a:lnTo>
                  <a:pt x="14" y="92"/>
                </a:lnTo>
                <a:lnTo>
                  <a:pt x="13" y="90"/>
                </a:lnTo>
                <a:lnTo>
                  <a:pt x="7" y="73"/>
                </a:lnTo>
                <a:lnTo>
                  <a:pt x="7" y="74"/>
                </a:lnTo>
                <a:lnTo>
                  <a:pt x="6" y="2"/>
                </a:lnTo>
                <a:lnTo>
                  <a:pt x="9" y="0"/>
                </a:lnTo>
                <a:lnTo>
                  <a:pt x="0" y="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72" name="Freeform 2136"/>
          <p:cNvSpPr>
            <a:spLocks/>
          </p:cNvSpPr>
          <p:nvPr/>
        </p:nvSpPr>
        <p:spPr bwMode="auto">
          <a:xfrm>
            <a:off x="7294563" y="2533650"/>
            <a:ext cx="96837" cy="100013"/>
          </a:xfrm>
          <a:custGeom>
            <a:avLst/>
            <a:gdLst>
              <a:gd name="T0" fmla="*/ 2147483646 w 184"/>
              <a:gd name="T1" fmla="*/ 2147483646 h 191"/>
              <a:gd name="T2" fmla="*/ 2147483646 w 184"/>
              <a:gd name="T3" fmla="*/ 2147483646 h 191"/>
              <a:gd name="T4" fmla="*/ 2147483646 w 184"/>
              <a:gd name="T5" fmla="*/ 2147483646 h 191"/>
              <a:gd name="T6" fmla="*/ 2147483646 w 184"/>
              <a:gd name="T7" fmla="*/ 2147483646 h 191"/>
              <a:gd name="T8" fmla="*/ 2147483646 w 184"/>
              <a:gd name="T9" fmla="*/ 2147483646 h 191"/>
              <a:gd name="T10" fmla="*/ 2147483646 w 184"/>
              <a:gd name="T11" fmla="*/ 2147483646 h 191"/>
              <a:gd name="T12" fmla="*/ 0 w 184"/>
              <a:gd name="T13" fmla="*/ 2147483646 h 191"/>
              <a:gd name="T14" fmla="*/ 0 w 184"/>
              <a:gd name="T15" fmla="*/ 2147483646 h 191"/>
              <a:gd name="T16" fmla="*/ 2147483646 w 184"/>
              <a:gd name="T17" fmla="*/ 2147483646 h 191"/>
              <a:gd name="T18" fmla="*/ 2147483646 w 184"/>
              <a:gd name="T19" fmla="*/ 2147483646 h 191"/>
              <a:gd name="T20" fmla="*/ 2147483646 w 184"/>
              <a:gd name="T21" fmla="*/ 2147483646 h 191"/>
              <a:gd name="T22" fmla="*/ 2147483646 w 184"/>
              <a:gd name="T23" fmla="*/ 0 h 191"/>
              <a:gd name="T24" fmla="*/ 2147483646 w 184"/>
              <a:gd name="T25" fmla="*/ 2147483646 h 191"/>
              <a:gd name="T26" fmla="*/ 0 w 184"/>
              <a:gd name="T27" fmla="*/ 2147483646 h 191"/>
              <a:gd name="T28" fmla="*/ 2147483646 w 184"/>
              <a:gd name="T29" fmla="*/ 2147483646 h 191"/>
              <a:gd name="T30" fmla="*/ 2147483646 w 184"/>
              <a:gd name="T31" fmla="*/ 2147483646 h 191"/>
              <a:gd name="T32" fmla="*/ 2147483646 w 184"/>
              <a:gd name="T33" fmla="*/ 2147483646 h 191"/>
              <a:gd name="T34" fmla="*/ 2147483646 w 184"/>
              <a:gd name="T35" fmla="*/ 2147483646 h 191"/>
              <a:gd name="T36" fmla="*/ 2147483646 w 184"/>
              <a:gd name="T37" fmla="*/ 2147483646 h 191"/>
              <a:gd name="T38" fmla="*/ 0 w 184"/>
              <a:gd name="T39" fmla="*/ 2147483646 h 19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84" h="191">
                <a:moveTo>
                  <a:pt x="74" y="188"/>
                </a:moveTo>
                <a:lnTo>
                  <a:pt x="71" y="189"/>
                </a:lnTo>
                <a:lnTo>
                  <a:pt x="71" y="191"/>
                </a:lnTo>
                <a:lnTo>
                  <a:pt x="9" y="182"/>
                </a:lnTo>
                <a:lnTo>
                  <a:pt x="6" y="180"/>
                </a:lnTo>
                <a:lnTo>
                  <a:pt x="6" y="178"/>
                </a:lnTo>
                <a:lnTo>
                  <a:pt x="0" y="41"/>
                </a:lnTo>
                <a:lnTo>
                  <a:pt x="0" y="38"/>
                </a:lnTo>
                <a:lnTo>
                  <a:pt x="5" y="36"/>
                </a:lnTo>
                <a:lnTo>
                  <a:pt x="65" y="45"/>
                </a:lnTo>
                <a:lnTo>
                  <a:pt x="184" y="10"/>
                </a:lnTo>
                <a:lnTo>
                  <a:pt x="124" y="0"/>
                </a:lnTo>
                <a:lnTo>
                  <a:pt x="5" y="36"/>
                </a:lnTo>
                <a:lnTo>
                  <a:pt x="0" y="38"/>
                </a:lnTo>
                <a:lnTo>
                  <a:pt x="6" y="177"/>
                </a:lnTo>
                <a:lnTo>
                  <a:pt x="6" y="180"/>
                </a:lnTo>
                <a:lnTo>
                  <a:pt x="6" y="178"/>
                </a:lnTo>
                <a:lnTo>
                  <a:pt x="66" y="188"/>
                </a:lnTo>
                <a:lnTo>
                  <a:pt x="62" y="50"/>
                </a:lnTo>
                <a:lnTo>
                  <a:pt x="0" y="4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73" name="Freeform 2137"/>
          <p:cNvSpPr>
            <a:spLocks/>
          </p:cNvSpPr>
          <p:nvPr/>
        </p:nvSpPr>
        <p:spPr bwMode="auto">
          <a:xfrm>
            <a:off x="7327900" y="2538413"/>
            <a:ext cx="68263" cy="93662"/>
          </a:xfrm>
          <a:custGeom>
            <a:avLst/>
            <a:gdLst>
              <a:gd name="T0" fmla="*/ 2147483646 w 131"/>
              <a:gd name="T1" fmla="*/ 2147483646 h 178"/>
              <a:gd name="T2" fmla="*/ 2147483646 w 131"/>
              <a:gd name="T3" fmla="*/ 2147483646 h 178"/>
              <a:gd name="T4" fmla="*/ 0 w 131"/>
              <a:gd name="T5" fmla="*/ 2147483646 h 178"/>
              <a:gd name="T6" fmla="*/ 2147483646 w 131"/>
              <a:gd name="T7" fmla="*/ 2147483646 h 178"/>
              <a:gd name="T8" fmla="*/ 2147483646 w 131"/>
              <a:gd name="T9" fmla="*/ 2147483646 h 178"/>
              <a:gd name="T10" fmla="*/ 2147483646 w 131"/>
              <a:gd name="T11" fmla="*/ 2147483646 h 178"/>
              <a:gd name="T12" fmla="*/ 2147483646 w 131"/>
              <a:gd name="T13" fmla="*/ 2147483646 h 178"/>
              <a:gd name="T14" fmla="*/ 2147483646 w 131"/>
              <a:gd name="T15" fmla="*/ 0 h 178"/>
              <a:gd name="T16" fmla="*/ 2147483646 w 131"/>
              <a:gd name="T17" fmla="*/ 2147483646 h 178"/>
              <a:gd name="T18" fmla="*/ 2147483646 w 131"/>
              <a:gd name="T19" fmla="*/ 2147483646 h 178"/>
              <a:gd name="T20" fmla="*/ 2147483646 w 131"/>
              <a:gd name="T21" fmla="*/ 2147483646 h 178"/>
              <a:gd name="T22" fmla="*/ 2147483646 w 131"/>
              <a:gd name="T23" fmla="*/ 2147483646 h 17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1" h="178">
                <a:moveTo>
                  <a:pt x="3" y="35"/>
                </a:moveTo>
                <a:lnTo>
                  <a:pt x="3" y="39"/>
                </a:lnTo>
                <a:lnTo>
                  <a:pt x="0" y="40"/>
                </a:lnTo>
                <a:lnTo>
                  <a:pt x="3" y="39"/>
                </a:lnTo>
                <a:lnTo>
                  <a:pt x="6" y="40"/>
                </a:lnTo>
                <a:lnTo>
                  <a:pt x="125" y="2"/>
                </a:lnTo>
                <a:lnTo>
                  <a:pt x="125" y="1"/>
                </a:lnTo>
                <a:lnTo>
                  <a:pt x="122" y="0"/>
                </a:lnTo>
                <a:lnTo>
                  <a:pt x="125" y="2"/>
                </a:lnTo>
                <a:lnTo>
                  <a:pt x="131" y="141"/>
                </a:lnTo>
                <a:lnTo>
                  <a:pt x="12" y="178"/>
                </a:lnTo>
                <a:lnTo>
                  <a:pt x="6" y="4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74" name="Freeform 2138"/>
          <p:cNvSpPr>
            <a:spLocks/>
          </p:cNvSpPr>
          <p:nvPr/>
        </p:nvSpPr>
        <p:spPr bwMode="auto">
          <a:xfrm>
            <a:off x="7385050" y="2501900"/>
            <a:ext cx="1588" cy="36513"/>
          </a:xfrm>
          <a:custGeom>
            <a:avLst/>
            <a:gdLst>
              <a:gd name="T0" fmla="*/ 2147483646 w 4"/>
              <a:gd name="T1" fmla="*/ 2147483646 h 69"/>
              <a:gd name="T2" fmla="*/ 0 w 4"/>
              <a:gd name="T3" fmla="*/ 0 h 69"/>
              <a:gd name="T4" fmla="*/ 0 w 4"/>
              <a:gd name="T5" fmla="*/ 2147483646 h 69"/>
              <a:gd name="T6" fmla="*/ 2147483646 w 4"/>
              <a:gd name="T7" fmla="*/ 2147483646 h 6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" h="69">
                <a:moveTo>
                  <a:pt x="4" y="69"/>
                </a:moveTo>
                <a:lnTo>
                  <a:pt x="0" y="0"/>
                </a:lnTo>
                <a:lnTo>
                  <a:pt x="0" y="1"/>
                </a:lnTo>
                <a:lnTo>
                  <a:pt x="1" y="6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75" name="Freeform 2139"/>
          <p:cNvSpPr>
            <a:spLocks/>
          </p:cNvSpPr>
          <p:nvPr/>
        </p:nvSpPr>
        <p:spPr bwMode="auto">
          <a:xfrm>
            <a:off x="7145338" y="2501900"/>
            <a:ext cx="239712" cy="38100"/>
          </a:xfrm>
          <a:custGeom>
            <a:avLst/>
            <a:gdLst>
              <a:gd name="T0" fmla="*/ 2147483646 w 454"/>
              <a:gd name="T1" fmla="*/ 0 h 72"/>
              <a:gd name="T2" fmla="*/ 2147483646 w 454"/>
              <a:gd name="T3" fmla="*/ 2147483646 h 72"/>
              <a:gd name="T4" fmla="*/ 2147483646 w 454"/>
              <a:gd name="T5" fmla="*/ 2147483646 h 72"/>
              <a:gd name="T6" fmla="*/ 0 w 454"/>
              <a:gd name="T7" fmla="*/ 2147483646 h 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72">
                <a:moveTo>
                  <a:pt x="454" y="0"/>
                </a:moveTo>
                <a:lnTo>
                  <a:pt x="222" y="72"/>
                </a:lnTo>
                <a:lnTo>
                  <a:pt x="218" y="69"/>
                </a:lnTo>
                <a:lnTo>
                  <a:pt x="0" y="3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76" name="Freeform 2140"/>
          <p:cNvSpPr>
            <a:spLocks/>
          </p:cNvSpPr>
          <p:nvPr/>
        </p:nvSpPr>
        <p:spPr bwMode="auto">
          <a:xfrm>
            <a:off x="7126288" y="2525713"/>
            <a:ext cx="9525" cy="1587"/>
          </a:xfrm>
          <a:custGeom>
            <a:avLst/>
            <a:gdLst>
              <a:gd name="T0" fmla="*/ 2147483646 w 17"/>
              <a:gd name="T1" fmla="*/ 2147483646 h 2"/>
              <a:gd name="T2" fmla="*/ 2147483646 w 17"/>
              <a:gd name="T3" fmla="*/ 2147483646 h 2"/>
              <a:gd name="T4" fmla="*/ 2147483646 w 17"/>
              <a:gd name="T5" fmla="*/ 0 h 2"/>
              <a:gd name="T6" fmla="*/ 0 w 17"/>
              <a:gd name="T7" fmla="*/ 0 h 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7" h="2">
                <a:moveTo>
                  <a:pt x="17" y="2"/>
                </a:moveTo>
                <a:lnTo>
                  <a:pt x="2" y="1"/>
                </a:lnTo>
                <a:lnTo>
                  <a:pt x="1" y="0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77" name="Freeform 2141"/>
          <p:cNvSpPr>
            <a:spLocks/>
          </p:cNvSpPr>
          <p:nvPr/>
        </p:nvSpPr>
        <p:spPr bwMode="auto">
          <a:xfrm>
            <a:off x="7129463" y="2544763"/>
            <a:ext cx="128587" cy="130175"/>
          </a:xfrm>
          <a:custGeom>
            <a:avLst/>
            <a:gdLst>
              <a:gd name="T0" fmla="*/ 2147483646 w 243"/>
              <a:gd name="T1" fmla="*/ 2147483646 h 245"/>
              <a:gd name="T2" fmla="*/ 2147483646 w 243"/>
              <a:gd name="T3" fmla="*/ 2147483646 h 245"/>
              <a:gd name="T4" fmla="*/ 2147483646 w 243"/>
              <a:gd name="T5" fmla="*/ 2147483646 h 245"/>
              <a:gd name="T6" fmla="*/ 2147483646 w 243"/>
              <a:gd name="T7" fmla="*/ 2147483646 h 245"/>
              <a:gd name="T8" fmla="*/ 2147483646 w 243"/>
              <a:gd name="T9" fmla="*/ 2147483646 h 245"/>
              <a:gd name="T10" fmla="*/ 2147483646 w 243"/>
              <a:gd name="T11" fmla="*/ 2147483646 h 245"/>
              <a:gd name="T12" fmla="*/ 2147483646 w 243"/>
              <a:gd name="T13" fmla="*/ 2147483646 h 245"/>
              <a:gd name="T14" fmla="*/ 2147483646 w 243"/>
              <a:gd name="T15" fmla="*/ 2147483646 h 245"/>
              <a:gd name="T16" fmla="*/ 2147483646 w 243"/>
              <a:gd name="T17" fmla="*/ 2147483646 h 245"/>
              <a:gd name="T18" fmla="*/ 2147483646 w 243"/>
              <a:gd name="T19" fmla="*/ 2147483646 h 245"/>
              <a:gd name="T20" fmla="*/ 2147483646 w 243"/>
              <a:gd name="T21" fmla="*/ 2147483646 h 245"/>
              <a:gd name="T22" fmla="*/ 2147483646 w 243"/>
              <a:gd name="T23" fmla="*/ 2147483646 h 245"/>
              <a:gd name="T24" fmla="*/ 2147483646 w 243"/>
              <a:gd name="T25" fmla="*/ 2147483646 h 245"/>
              <a:gd name="T26" fmla="*/ 2147483646 w 243"/>
              <a:gd name="T27" fmla="*/ 2147483646 h 245"/>
              <a:gd name="T28" fmla="*/ 2147483646 w 243"/>
              <a:gd name="T29" fmla="*/ 2147483646 h 245"/>
              <a:gd name="T30" fmla="*/ 0 w 243"/>
              <a:gd name="T31" fmla="*/ 2147483646 h 245"/>
              <a:gd name="T32" fmla="*/ 0 w 243"/>
              <a:gd name="T33" fmla="*/ 0 h 245"/>
              <a:gd name="T34" fmla="*/ 2147483646 w 243"/>
              <a:gd name="T35" fmla="*/ 2147483646 h 245"/>
              <a:gd name="T36" fmla="*/ 2147483646 w 243"/>
              <a:gd name="T37" fmla="*/ 2147483646 h 245"/>
              <a:gd name="T38" fmla="*/ 2147483646 w 243"/>
              <a:gd name="T39" fmla="*/ 2147483646 h 245"/>
              <a:gd name="T40" fmla="*/ 2147483646 w 243"/>
              <a:gd name="T41" fmla="*/ 2147483646 h 245"/>
              <a:gd name="T42" fmla="*/ 2147483646 w 243"/>
              <a:gd name="T43" fmla="*/ 2147483646 h 245"/>
              <a:gd name="T44" fmla="*/ 2147483646 w 243"/>
              <a:gd name="T45" fmla="*/ 2147483646 h 245"/>
              <a:gd name="T46" fmla="*/ 2147483646 w 243"/>
              <a:gd name="T47" fmla="*/ 2147483646 h 245"/>
              <a:gd name="T48" fmla="*/ 2147483646 w 243"/>
              <a:gd name="T49" fmla="*/ 2147483646 h 24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43" h="245">
                <a:moveTo>
                  <a:pt x="1" y="1"/>
                </a:moveTo>
                <a:lnTo>
                  <a:pt x="1" y="10"/>
                </a:lnTo>
                <a:lnTo>
                  <a:pt x="2" y="10"/>
                </a:lnTo>
                <a:lnTo>
                  <a:pt x="202" y="41"/>
                </a:lnTo>
                <a:lnTo>
                  <a:pt x="210" y="52"/>
                </a:lnTo>
                <a:lnTo>
                  <a:pt x="215" y="200"/>
                </a:lnTo>
                <a:lnTo>
                  <a:pt x="223" y="198"/>
                </a:lnTo>
                <a:lnTo>
                  <a:pt x="217" y="49"/>
                </a:lnTo>
                <a:lnTo>
                  <a:pt x="210" y="52"/>
                </a:lnTo>
                <a:lnTo>
                  <a:pt x="217" y="49"/>
                </a:lnTo>
                <a:lnTo>
                  <a:pt x="210" y="38"/>
                </a:lnTo>
                <a:lnTo>
                  <a:pt x="202" y="41"/>
                </a:lnTo>
                <a:lnTo>
                  <a:pt x="210" y="38"/>
                </a:lnTo>
                <a:lnTo>
                  <a:pt x="11" y="8"/>
                </a:lnTo>
                <a:lnTo>
                  <a:pt x="2" y="10"/>
                </a:lnTo>
                <a:lnTo>
                  <a:pt x="0" y="12"/>
                </a:lnTo>
                <a:lnTo>
                  <a:pt x="0" y="0"/>
                </a:lnTo>
                <a:lnTo>
                  <a:pt x="1" y="1"/>
                </a:lnTo>
                <a:lnTo>
                  <a:pt x="221" y="34"/>
                </a:lnTo>
                <a:lnTo>
                  <a:pt x="225" y="187"/>
                </a:lnTo>
                <a:lnTo>
                  <a:pt x="243" y="245"/>
                </a:lnTo>
                <a:lnTo>
                  <a:pt x="238" y="242"/>
                </a:lnTo>
                <a:lnTo>
                  <a:pt x="223" y="198"/>
                </a:lnTo>
                <a:lnTo>
                  <a:pt x="229" y="197"/>
                </a:lnTo>
                <a:lnTo>
                  <a:pt x="225" y="3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78" name="Freeform 2142"/>
          <p:cNvSpPr>
            <a:spLocks/>
          </p:cNvSpPr>
          <p:nvPr/>
        </p:nvSpPr>
        <p:spPr bwMode="auto">
          <a:xfrm>
            <a:off x="7259638" y="2484438"/>
            <a:ext cx="123825" cy="53975"/>
          </a:xfrm>
          <a:custGeom>
            <a:avLst/>
            <a:gdLst>
              <a:gd name="T0" fmla="*/ 0 w 234"/>
              <a:gd name="T1" fmla="*/ 2147483646 h 101"/>
              <a:gd name="T2" fmla="*/ 2147483646 w 234"/>
              <a:gd name="T3" fmla="*/ 2147483646 h 101"/>
              <a:gd name="T4" fmla="*/ 2147483646 w 234"/>
              <a:gd name="T5" fmla="*/ 0 h 101"/>
              <a:gd name="T6" fmla="*/ 2147483646 w 234"/>
              <a:gd name="T7" fmla="*/ 0 h 101"/>
              <a:gd name="T8" fmla="*/ 2147483646 w 234"/>
              <a:gd name="T9" fmla="*/ 2147483646 h 1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4" h="101">
                <a:moveTo>
                  <a:pt x="0" y="101"/>
                </a:moveTo>
                <a:lnTo>
                  <a:pt x="234" y="29"/>
                </a:lnTo>
                <a:lnTo>
                  <a:pt x="59" y="0"/>
                </a:lnTo>
                <a:lnTo>
                  <a:pt x="58" y="0"/>
                </a:lnTo>
                <a:lnTo>
                  <a:pt x="234" y="2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79" name="Freeform 2143"/>
          <p:cNvSpPr>
            <a:spLocks/>
          </p:cNvSpPr>
          <p:nvPr/>
        </p:nvSpPr>
        <p:spPr bwMode="auto">
          <a:xfrm>
            <a:off x="7289800" y="2474913"/>
            <a:ext cx="1588" cy="12700"/>
          </a:xfrm>
          <a:custGeom>
            <a:avLst/>
            <a:gdLst>
              <a:gd name="T0" fmla="*/ 0 w 3"/>
              <a:gd name="T1" fmla="*/ 2147483646 h 23"/>
              <a:gd name="T2" fmla="*/ 0 w 3"/>
              <a:gd name="T3" fmla="*/ 2147483646 h 23"/>
              <a:gd name="T4" fmla="*/ 2147483646 w 3"/>
              <a:gd name="T5" fmla="*/ 2147483646 h 23"/>
              <a:gd name="T6" fmla="*/ 2147483646 w 3"/>
              <a:gd name="T7" fmla="*/ 0 h 2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" h="23">
                <a:moveTo>
                  <a:pt x="0" y="23"/>
                </a:moveTo>
                <a:lnTo>
                  <a:pt x="0" y="22"/>
                </a:lnTo>
                <a:lnTo>
                  <a:pt x="3" y="17"/>
                </a:lnTo>
                <a:lnTo>
                  <a:pt x="2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80" name="Freeform 2144"/>
          <p:cNvSpPr>
            <a:spLocks/>
          </p:cNvSpPr>
          <p:nvPr/>
        </p:nvSpPr>
        <p:spPr bwMode="auto">
          <a:xfrm>
            <a:off x="7145338" y="2476500"/>
            <a:ext cx="125412" cy="42863"/>
          </a:xfrm>
          <a:custGeom>
            <a:avLst/>
            <a:gdLst>
              <a:gd name="T0" fmla="*/ 2147483646 w 238"/>
              <a:gd name="T1" fmla="*/ 0 h 82"/>
              <a:gd name="T2" fmla="*/ 2147483646 w 238"/>
              <a:gd name="T3" fmla="*/ 2147483646 h 82"/>
              <a:gd name="T4" fmla="*/ 2147483646 w 238"/>
              <a:gd name="T5" fmla="*/ 2147483646 h 82"/>
              <a:gd name="T6" fmla="*/ 2147483646 w 238"/>
              <a:gd name="T7" fmla="*/ 2147483646 h 82"/>
              <a:gd name="T8" fmla="*/ 2147483646 w 238"/>
              <a:gd name="T9" fmla="*/ 2147483646 h 82"/>
              <a:gd name="T10" fmla="*/ 2147483646 w 238"/>
              <a:gd name="T11" fmla="*/ 2147483646 h 82"/>
              <a:gd name="T12" fmla="*/ 2147483646 w 238"/>
              <a:gd name="T13" fmla="*/ 2147483646 h 82"/>
              <a:gd name="T14" fmla="*/ 2147483646 w 238"/>
              <a:gd name="T15" fmla="*/ 2147483646 h 82"/>
              <a:gd name="T16" fmla="*/ 0 w 238"/>
              <a:gd name="T17" fmla="*/ 2147483646 h 82"/>
              <a:gd name="T18" fmla="*/ 2147483646 w 238"/>
              <a:gd name="T19" fmla="*/ 2147483646 h 8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38" h="82">
                <a:moveTo>
                  <a:pt x="238" y="0"/>
                </a:moveTo>
                <a:lnTo>
                  <a:pt x="238" y="16"/>
                </a:lnTo>
                <a:lnTo>
                  <a:pt x="238" y="11"/>
                </a:lnTo>
                <a:lnTo>
                  <a:pt x="234" y="10"/>
                </a:lnTo>
                <a:lnTo>
                  <a:pt x="233" y="10"/>
                </a:lnTo>
                <a:lnTo>
                  <a:pt x="238" y="11"/>
                </a:lnTo>
                <a:lnTo>
                  <a:pt x="233" y="10"/>
                </a:lnTo>
                <a:lnTo>
                  <a:pt x="232" y="11"/>
                </a:lnTo>
                <a:lnTo>
                  <a:pt x="0" y="82"/>
                </a:lnTo>
                <a:lnTo>
                  <a:pt x="233" y="1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81" name="Line 2145"/>
          <p:cNvSpPr>
            <a:spLocks noChangeShapeType="1"/>
          </p:cNvSpPr>
          <p:nvPr/>
        </p:nvSpPr>
        <p:spPr bwMode="auto">
          <a:xfrm>
            <a:off x="7272338" y="2487613"/>
            <a:ext cx="1587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82" name="Freeform 2146"/>
          <p:cNvSpPr>
            <a:spLocks/>
          </p:cNvSpPr>
          <p:nvPr/>
        </p:nvSpPr>
        <p:spPr bwMode="auto">
          <a:xfrm>
            <a:off x="6959600" y="2413000"/>
            <a:ext cx="273050" cy="136525"/>
          </a:xfrm>
          <a:custGeom>
            <a:avLst/>
            <a:gdLst>
              <a:gd name="T0" fmla="*/ 2147483646 w 516"/>
              <a:gd name="T1" fmla="*/ 2147483646 h 259"/>
              <a:gd name="T2" fmla="*/ 2147483646 w 516"/>
              <a:gd name="T3" fmla="*/ 2147483646 h 259"/>
              <a:gd name="T4" fmla="*/ 2147483646 w 516"/>
              <a:gd name="T5" fmla="*/ 2147483646 h 259"/>
              <a:gd name="T6" fmla="*/ 2147483646 w 516"/>
              <a:gd name="T7" fmla="*/ 2147483646 h 259"/>
              <a:gd name="T8" fmla="*/ 2147483646 w 516"/>
              <a:gd name="T9" fmla="*/ 2147483646 h 259"/>
              <a:gd name="T10" fmla="*/ 2147483646 w 516"/>
              <a:gd name="T11" fmla="*/ 2147483646 h 259"/>
              <a:gd name="T12" fmla="*/ 2147483646 w 516"/>
              <a:gd name="T13" fmla="*/ 2147483646 h 259"/>
              <a:gd name="T14" fmla="*/ 2147483646 w 516"/>
              <a:gd name="T15" fmla="*/ 2147483646 h 259"/>
              <a:gd name="T16" fmla="*/ 2147483646 w 516"/>
              <a:gd name="T17" fmla="*/ 0 h 259"/>
              <a:gd name="T18" fmla="*/ 2147483646 w 516"/>
              <a:gd name="T19" fmla="*/ 2147483646 h 259"/>
              <a:gd name="T20" fmla="*/ 2147483646 w 516"/>
              <a:gd name="T21" fmla="*/ 2147483646 h 259"/>
              <a:gd name="T22" fmla="*/ 2147483646 w 516"/>
              <a:gd name="T23" fmla="*/ 2147483646 h 259"/>
              <a:gd name="T24" fmla="*/ 2147483646 w 516"/>
              <a:gd name="T25" fmla="*/ 2147483646 h 259"/>
              <a:gd name="T26" fmla="*/ 2147483646 w 516"/>
              <a:gd name="T27" fmla="*/ 2147483646 h 259"/>
              <a:gd name="T28" fmla="*/ 2147483646 w 516"/>
              <a:gd name="T29" fmla="*/ 2147483646 h 259"/>
              <a:gd name="T30" fmla="*/ 2147483646 w 516"/>
              <a:gd name="T31" fmla="*/ 2147483646 h 259"/>
              <a:gd name="T32" fmla="*/ 2147483646 w 516"/>
              <a:gd name="T33" fmla="*/ 2147483646 h 259"/>
              <a:gd name="T34" fmla="*/ 2147483646 w 516"/>
              <a:gd name="T35" fmla="*/ 2147483646 h 259"/>
              <a:gd name="T36" fmla="*/ 2147483646 w 516"/>
              <a:gd name="T37" fmla="*/ 2147483646 h 259"/>
              <a:gd name="T38" fmla="*/ 2147483646 w 516"/>
              <a:gd name="T39" fmla="*/ 2147483646 h 259"/>
              <a:gd name="T40" fmla="*/ 2147483646 w 516"/>
              <a:gd name="T41" fmla="*/ 2147483646 h 259"/>
              <a:gd name="T42" fmla="*/ 2147483646 w 516"/>
              <a:gd name="T43" fmla="*/ 2147483646 h 259"/>
              <a:gd name="T44" fmla="*/ 2147483646 w 516"/>
              <a:gd name="T45" fmla="*/ 2147483646 h 259"/>
              <a:gd name="T46" fmla="*/ 2147483646 w 516"/>
              <a:gd name="T47" fmla="*/ 2147483646 h 259"/>
              <a:gd name="T48" fmla="*/ 2147483646 w 516"/>
              <a:gd name="T49" fmla="*/ 2147483646 h 259"/>
              <a:gd name="T50" fmla="*/ 2147483646 w 516"/>
              <a:gd name="T51" fmla="*/ 2147483646 h 259"/>
              <a:gd name="T52" fmla="*/ 2147483646 w 516"/>
              <a:gd name="T53" fmla="*/ 2147483646 h 259"/>
              <a:gd name="T54" fmla="*/ 2147483646 w 516"/>
              <a:gd name="T55" fmla="*/ 2147483646 h 259"/>
              <a:gd name="T56" fmla="*/ 2147483646 w 516"/>
              <a:gd name="T57" fmla="*/ 2147483646 h 259"/>
              <a:gd name="T58" fmla="*/ 2147483646 w 516"/>
              <a:gd name="T59" fmla="*/ 2147483646 h 259"/>
              <a:gd name="T60" fmla="*/ 2147483646 w 516"/>
              <a:gd name="T61" fmla="*/ 2147483646 h 259"/>
              <a:gd name="T62" fmla="*/ 0 w 516"/>
              <a:gd name="T63" fmla="*/ 2147483646 h 259"/>
              <a:gd name="T64" fmla="*/ 0 w 516"/>
              <a:gd name="T65" fmla="*/ 2147483646 h 259"/>
              <a:gd name="T66" fmla="*/ 2147483646 w 516"/>
              <a:gd name="T67" fmla="*/ 2147483646 h 259"/>
              <a:gd name="T68" fmla="*/ 2147483646 w 516"/>
              <a:gd name="T69" fmla="*/ 2147483646 h 25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16" h="259">
                <a:moveTo>
                  <a:pt x="504" y="135"/>
                </a:moveTo>
                <a:lnTo>
                  <a:pt x="411" y="163"/>
                </a:lnTo>
                <a:lnTo>
                  <a:pt x="409" y="162"/>
                </a:lnTo>
                <a:lnTo>
                  <a:pt x="408" y="159"/>
                </a:lnTo>
                <a:lnTo>
                  <a:pt x="404" y="159"/>
                </a:lnTo>
                <a:lnTo>
                  <a:pt x="512" y="125"/>
                </a:lnTo>
                <a:lnTo>
                  <a:pt x="515" y="124"/>
                </a:lnTo>
                <a:lnTo>
                  <a:pt x="515" y="123"/>
                </a:lnTo>
                <a:lnTo>
                  <a:pt x="411" y="155"/>
                </a:lnTo>
                <a:lnTo>
                  <a:pt x="409" y="63"/>
                </a:lnTo>
                <a:lnTo>
                  <a:pt x="512" y="29"/>
                </a:lnTo>
                <a:lnTo>
                  <a:pt x="516" y="123"/>
                </a:lnTo>
                <a:lnTo>
                  <a:pt x="515" y="123"/>
                </a:lnTo>
                <a:lnTo>
                  <a:pt x="512" y="29"/>
                </a:lnTo>
                <a:lnTo>
                  <a:pt x="509" y="27"/>
                </a:lnTo>
                <a:lnTo>
                  <a:pt x="404" y="59"/>
                </a:lnTo>
                <a:lnTo>
                  <a:pt x="234" y="32"/>
                </a:lnTo>
                <a:lnTo>
                  <a:pt x="337" y="0"/>
                </a:lnTo>
                <a:lnTo>
                  <a:pt x="335" y="0"/>
                </a:lnTo>
                <a:lnTo>
                  <a:pt x="232" y="32"/>
                </a:lnTo>
                <a:lnTo>
                  <a:pt x="230" y="33"/>
                </a:lnTo>
                <a:lnTo>
                  <a:pt x="227" y="33"/>
                </a:lnTo>
                <a:lnTo>
                  <a:pt x="226" y="33"/>
                </a:lnTo>
                <a:lnTo>
                  <a:pt x="18" y="99"/>
                </a:lnTo>
                <a:lnTo>
                  <a:pt x="226" y="33"/>
                </a:lnTo>
                <a:lnTo>
                  <a:pt x="398" y="60"/>
                </a:lnTo>
                <a:lnTo>
                  <a:pt x="189" y="125"/>
                </a:lnTo>
                <a:lnTo>
                  <a:pt x="18" y="99"/>
                </a:lnTo>
                <a:lnTo>
                  <a:pt x="17" y="102"/>
                </a:lnTo>
                <a:lnTo>
                  <a:pt x="186" y="129"/>
                </a:lnTo>
                <a:lnTo>
                  <a:pt x="173" y="238"/>
                </a:lnTo>
                <a:lnTo>
                  <a:pt x="4" y="211"/>
                </a:lnTo>
                <a:lnTo>
                  <a:pt x="17" y="102"/>
                </a:lnTo>
                <a:lnTo>
                  <a:pt x="14" y="102"/>
                </a:lnTo>
                <a:lnTo>
                  <a:pt x="1" y="211"/>
                </a:lnTo>
                <a:lnTo>
                  <a:pt x="4" y="211"/>
                </a:lnTo>
                <a:lnTo>
                  <a:pt x="1" y="212"/>
                </a:lnTo>
                <a:lnTo>
                  <a:pt x="8" y="214"/>
                </a:lnTo>
                <a:lnTo>
                  <a:pt x="178" y="240"/>
                </a:lnTo>
                <a:lnTo>
                  <a:pt x="403" y="169"/>
                </a:lnTo>
                <a:lnTo>
                  <a:pt x="404" y="169"/>
                </a:lnTo>
                <a:lnTo>
                  <a:pt x="403" y="169"/>
                </a:lnTo>
                <a:lnTo>
                  <a:pt x="411" y="175"/>
                </a:lnTo>
                <a:lnTo>
                  <a:pt x="178" y="246"/>
                </a:lnTo>
                <a:lnTo>
                  <a:pt x="178" y="240"/>
                </a:lnTo>
                <a:lnTo>
                  <a:pt x="178" y="238"/>
                </a:lnTo>
                <a:lnTo>
                  <a:pt x="180" y="237"/>
                </a:lnTo>
                <a:lnTo>
                  <a:pt x="194" y="130"/>
                </a:lnTo>
                <a:lnTo>
                  <a:pt x="402" y="64"/>
                </a:lnTo>
                <a:lnTo>
                  <a:pt x="404" y="167"/>
                </a:lnTo>
                <a:lnTo>
                  <a:pt x="402" y="64"/>
                </a:lnTo>
                <a:lnTo>
                  <a:pt x="402" y="63"/>
                </a:lnTo>
                <a:lnTo>
                  <a:pt x="404" y="157"/>
                </a:lnTo>
                <a:lnTo>
                  <a:pt x="404" y="159"/>
                </a:lnTo>
                <a:lnTo>
                  <a:pt x="404" y="163"/>
                </a:lnTo>
                <a:lnTo>
                  <a:pt x="409" y="162"/>
                </a:lnTo>
                <a:lnTo>
                  <a:pt x="411" y="163"/>
                </a:lnTo>
                <a:lnTo>
                  <a:pt x="411" y="175"/>
                </a:lnTo>
                <a:lnTo>
                  <a:pt x="422" y="179"/>
                </a:lnTo>
                <a:lnTo>
                  <a:pt x="314" y="212"/>
                </a:lnTo>
                <a:lnTo>
                  <a:pt x="314" y="214"/>
                </a:lnTo>
                <a:lnTo>
                  <a:pt x="179" y="258"/>
                </a:lnTo>
                <a:lnTo>
                  <a:pt x="178" y="246"/>
                </a:lnTo>
                <a:lnTo>
                  <a:pt x="0" y="218"/>
                </a:lnTo>
                <a:lnTo>
                  <a:pt x="8" y="214"/>
                </a:lnTo>
                <a:lnTo>
                  <a:pt x="0" y="218"/>
                </a:lnTo>
                <a:lnTo>
                  <a:pt x="0" y="230"/>
                </a:lnTo>
                <a:lnTo>
                  <a:pt x="179" y="258"/>
                </a:lnTo>
                <a:lnTo>
                  <a:pt x="178" y="259"/>
                </a:lnTo>
                <a:lnTo>
                  <a:pt x="5" y="23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83" name="Freeform 2147"/>
          <p:cNvSpPr>
            <a:spLocks/>
          </p:cNvSpPr>
          <p:nvPr/>
        </p:nvSpPr>
        <p:spPr bwMode="auto">
          <a:xfrm>
            <a:off x="6991350" y="2543175"/>
            <a:ext cx="15875" cy="4763"/>
          </a:xfrm>
          <a:custGeom>
            <a:avLst/>
            <a:gdLst>
              <a:gd name="T0" fmla="*/ 0 w 32"/>
              <a:gd name="T1" fmla="*/ 2147483646 h 11"/>
              <a:gd name="T2" fmla="*/ 2147483646 w 32"/>
              <a:gd name="T3" fmla="*/ 2147483646 h 11"/>
              <a:gd name="T4" fmla="*/ 2147483646 w 32"/>
              <a:gd name="T5" fmla="*/ 0 h 1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2" h="11">
                <a:moveTo>
                  <a:pt x="0" y="11"/>
                </a:moveTo>
                <a:lnTo>
                  <a:pt x="29" y="1"/>
                </a:lnTo>
                <a:lnTo>
                  <a:pt x="32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84" name="Line 2148"/>
          <p:cNvSpPr>
            <a:spLocks noChangeShapeType="1"/>
          </p:cNvSpPr>
          <p:nvPr/>
        </p:nvSpPr>
        <p:spPr bwMode="auto">
          <a:xfrm flipV="1">
            <a:off x="7054850" y="2501900"/>
            <a:ext cx="119063" cy="365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85" name="Freeform 2149"/>
          <p:cNvSpPr>
            <a:spLocks/>
          </p:cNvSpPr>
          <p:nvPr/>
        </p:nvSpPr>
        <p:spPr bwMode="auto">
          <a:xfrm>
            <a:off x="7126288" y="2508250"/>
            <a:ext cx="57150" cy="44450"/>
          </a:xfrm>
          <a:custGeom>
            <a:avLst/>
            <a:gdLst>
              <a:gd name="T0" fmla="*/ 2147483646 w 108"/>
              <a:gd name="T1" fmla="*/ 0 h 85"/>
              <a:gd name="T2" fmla="*/ 2147483646 w 108"/>
              <a:gd name="T3" fmla="*/ 0 h 85"/>
              <a:gd name="T4" fmla="*/ 0 w 108"/>
              <a:gd name="T5" fmla="*/ 2147483646 h 85"/>
              <a:gd name="T6" fmla="*/ 2147483646 w 108"/>
              <a:gd name="T7" fmla="*/ 2147483646 h 85"/>
              <a:gd name="T8" fmla="*/ 2147483646 w 108"/>
              <a:gd name="T9" fmla="*/ 2147483646 h 85"/>
              <a:gd name="T10" fmla="*/ 2147483646 w 108"/>
              <a:gd name="T11" fmla="*/ 2147483646 h 8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8" h="85">
                <a:moveTo>
                  <a:pt x="107" y="0"/>
                </a:moveTo>
                <a:lnTo>
                  <a:pt x="108" y="0"/>
                </a:lnTo>
                <a:lnTo>
                  <a:pt x="0" y="33"/>
                </a:lnTo>
                <a:lnTo>
                  <a:pt x="4" y="85"/>
                </a:lnTo>
                <a:lnTo>
                  <a:pt x="1" y="34"/>
                </a:lnTo>
                <a:lnTo>
                  <a:pt x="29" y="2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86" name="Line 2150"/>
          <p:cNvSpPr>
            <a:spLocks noChangeShapeType="1"/>
          </p:cNvSpPr>
          <p:nvPr/>
        </p:nvSpPr>
        <p:spPr bwMode="auto">
          <a:xfrm flipH="1">
            <a:off x="7054850" y="2527300"/>
            <a:ext cx="71438" cy="222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87" name="Freeform 2151"/>
          <p:cNvSpPr>
            <a:spLocks/>
          </p:cNvSpPr>
          <p:nvPr/>
        </p:nvSpPr>
        <p:spPr bwMode="auto">
          <a:xfrm>
            <a:off x="7123113" y="2551113"/>
            <a:ext cx="127000" cy="127000"/>
          </a:xfrm>
          <a:custGeom>
            <a:avLst/>
            <a:gdLst>
              <a:gd name="T0" fmla="*/ 2147483646 w 242"/>
              <a:gd name="T1" fmla="*/ 2147483646 h 242"/>
              <a:gd name="T2" fmla="*/ 2147483646 w 242"/>
              <a:gd name="T3" fmla="*/ 0 h 242"/>
              <a:gd name="T4" fmla="*/ 2147483646 w 242"/>
              <a:gd name="T5" fmla="*/ 2147483646 h 242"/>
              <a:gd name="T6" fmla="*/ 2147483646 w 242"/>
              <a:gd name="T7" fmla="*/ 2147483646 h 242"/>
              <a:gd name="T8" fmla="*/ 0 w 242"/>
              <a:gd name="T9" fmla="*/ 2147483646 h 242"/>
              <a:gd name="T10" fmla="*/ 2147483646 w 242"/>
              <a:gd name="T11" fmla="*/ 2147483646 h 242"/>
              <a:gd name="T12" fmla="*/ 2147483646 w 242"/>
              <a:gd name="T13" fmla="*/ 2147483646 h 242"/>
              <a:gd name="T14" fmla="*/ 2147483646 w 242"/>
              <a:gd name="T15" fmla="*/ 2147483646 h 242"/>
              <a:gd name="T16" fmla="*/ 2147483646 w 242"/>
              <a:gd name="T17" fmla="*/ 2147483646 h 24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42" h="242">
                <a:moveTo>
                  <a:pt x="8" y="8"/>
                </a:moveTo>
                <a:lnTo>
                  <a:pt x="15" y="0"/>
                </a:lnTo>
                <a:lnTo>
                  <a:pt x="8" y="8"/>
                </a:lnTo>
                <a:lnTo>
                  <a:pt x="13" y="144"/>
                </a:lnTo>
                <a:lnTo>
                  <a:pt x="0" y="196"/>
                </a:lnTo>
                <a:lnTo>
                  <a:pt x="16" y="209"/>
                </a:lnTo>
                <a:lnTo>
                  <a:pt x="228" y="242"/>
                </a:lnTo>
                <a:lnTo>
                  <a:pt x="242" y="234"/>
                </a:lnTo>
                <a:lnTo>
                  <a:pt x="228" y="19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88" name="Freeform 2152"/>
          <p:cNvSpPr>
            <a:spLocks/>
          </p:cNvSpPr>
          <p:nvPr/>
        </p:nvSpPr>
        <p:spPr bwMode="auto">
          <a:xfrm>
            <a:off x="7250113" y="2627313"/>
            <a:ext cx="61912" cy="22225"/>
          </a:xfrm>
          <a:custGeom>
            <a:avLst/>
            <a:gdLst>
              <a:gd name="T0" fmla="*/ 0 w 117"/>
              <a:gd name="T1" fmla="*/ 2147483646 h 42"/>
              <a:gd name="T2" fmla="*/ 2147483646 w 117"/>
              <a:gd name="T3" fmla="*/ 2147483646 h 42"/>
              <a:gd name="T4" fmla="*/ 2147483646 w 117"/>
              <a:gd name="T5" fmla="*/ 2147483646 h 42"/>
              <a:gd name="T6" fmla="*/ 2147483646 w 117"/>
              <a:gd name="T7" fmla="*/ 2147483646 h 42"/>
              <a:gd name="T8" fmla="*/ 2147483646 w 117"/>
              <a:gd name="T9" fmla="*/ 2147483646 h 42"/>
              <a:gd name="T10" fmla="*/ 2147483646 w 117"/>
              <a:gd name="T11" fmla="*/ 0 h 4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7" h="42">
                <a:moveTo>
                  <a:pt x="0" y="42"/>
                </a:moveTo>
                <a:lnTo>
                  <a:pt x="117" y="7"/>
                </a:lnTo>
                <a:lnTo>
                  <a:pt x="104" y="5"/>
                </a:lnTo>
                <a:lnTo>
                  <a:pt x="93" y="5"/>
                </a:lnTo>
                <a:lnTo>
                  <a:pt x="91" y="5"/>
                </a:lnTo>
                <a:lnTo>
                  <a:pt x="81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89" name="Freeform 2153"/>
          <p:cNvSpPr>
            <a:spLocks/>
          </p:cNvSpPr>
          <p:nvPr/>
        </p:nvSpPr>
        <p:spPr bwMode="auto">
          <a:xfrm>
            <a:off x="7329488" y="2613025"/>
            <a:ext cx="66675" cy="20638"/>
          </a:xfrm>
          <a:custGeom>
            <a:avLst/>
            <a:gdLst>
              <a:gd name="T0" fmla="*/ 0 w 127"/>
              <a:gd name="T1" fmla="*/ 2147483646 h 40"/>
              <a:gd name="T2" fmla="*/ 2147483646 w 127"/>
              <a:gd name="T3" fmla="*/ 2147483646 h 40"/>
              <a:gd name="T4" fmla="*/ 2147483646 w 127"/>
              <a:gd name="T5" fmla="*/ 2147483646 h 40"/>
              <a:gd name="T6" fmla="*/ 2147483646 w 127"/>
              <a:gd name="T7" fmla="*/ 2147483646 h 40"/>
              <a:gd name="T8" fmla="*/ 2147483646 w 127"/>
              <a:gd name="T9" fmla="*/ 2147483646 h 40"/>
              <a:gd name="T10" fmla="*/ 2147483646 w 127"/>
              <a:gd name="T11" fmla="*/ 0 h 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7" h="40">
                <a:moveTo>
                  <a:pt x="0" y="37"/>
                </a:moveTo>
                <a:lnTo>
                  <a:pt x="5" y="38"/>
                </a:lnTo>
                <a:lnTo>
                  <a:pt x="5" y="40"/>
                </a:lnTo>
                <a:lnTo>
                  <a:pt x="124" y="2"/>
                </a:lnTo>
                <a:lnTo>
                  <a:pt x="125" y="1"/>
                </a:lnTo>
                <a:lnTo>
                  <a:pt x="127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90" name="Freeform 2154"/>
          <p:cNvSpPr>
            <a:spLocks/>
          </p:cNvSpPr>
          <p:nvPr/>
        </p:nvSpPr>
        <p:spPr bwMode="auto">
          <a:xfrm>
            <a:off x="7388225" y="2616200"/>
            <a:ext cx="1588" cy="20638"/>
          </a:xfrm>
          <a:custGeom>
            <a:avLst/>
            <a:gdLst>
              <a:gd name="T0" fmla="*/ 2147483646 w 1"/>
              <a:gd name="T1" fmla="*/ 0 h 37"/>
              <a:gd name="T2" fmla="*/ 2147483646 w 1"/>
              <a:gd name="T3" fmla="*/ 2147483646 h 37"/>
              <a:gd name="T4" fmla="*/ 2147483646 w 1"/>
              <a:gd name="T5" fmla="*/ 2147483646 h 37"/>
              <a:gd name="T6" fmla="*/ 0 w 1"/>
              <a:gd name="T7" fmla="*/ 0 h 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" h="37">
                <a:moveTo>
                  <a:pt x="1" y="0"/>
                </a:moveTo>
                <a:lnTo>
                  <a:pt x="1" y="35"/>
                </a:lnTo>
                <a:lnTo>
                  <a:pt x="1" y="37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91" name="Freeform 2155"/>
          <p:cNvSpPr>
            <a:spLocks/>
          </p:cNvSpPr>
          <p:nvPr/>
        </p:nvSpPr>
        <p:spPr bwMode="auto">
          <a:xfrm>
            <a:off x="7375525" y="2620963"/>
            <a:ext cx="14288" cy="19050"/>
          </a:xfrm>
          <a:custGeom>
            <a:avLst/>
            <a:gdLst>
              <a:gd name="T0" fmla="*/ 0 w 26"/>
              <a:gd name="T1" fmla="*/ 0 h 38"/>
              <a:gd name="T2" fmla="*/ 2147483646 w 26"/>
              <a:gd name="T3" fmla="*/ 2147483646 h 38"/>
              <a:gd name="T4" fmla="*/ 2147483646 w 26"/>
              <a:gd name="T5" fmla="*/ 2147483646 h 38"/>
              <a:gd name="T6" fmla="*/ 2147483646 w 26"/>
              <a:gd name="T7" fmla="*/ 2147483646 h 3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6" h="38">
                <a:moveTo>
                  <a:pt x="0" y="0"/>
                </a:moveTo>
                <a:lnTo>
                  <a:pt x="8" y="32"/>
                </a:lnTo>
                <a:lnTo>
                  <a:pt x="7" y="38"/>
                </a:lnTo>
                <a:lnTo>
                  <a:pt x="26" y="3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92" name="Freeform 2156"/>
          <p:cNvSpPr>
            <a:spLocks/>
          </p:cNvSpPr>
          <p:nvPr/>
        </p:nvSpPr>
        <p:spPr bwMode="auto">
          <a:xfrm>
            <a:off x="7243763" y="2673350"/>
            <a:ext cx="11112" cy="4763"/>
          </a:xfrm>
          <a:custGeom>
            <a:avLst/>
            <a:gdLst>
              <a:gd name="T0" fmla="*/ 2147483646 w 23"/>
              <a:gd name="T1" fmla="*/ 0 h 10"/>
              <a:gd name="T2" fmla="*/ 2147483646 w 23"/>
              <a:gd name="T3" fmla="*/ 2147483646 h 10"/>
              <a:gd name="T4" fmla="*/ 2147483646 w 23"/>
              <a:gd name="T5" fmla="*/ 0 h 10"/>
              <a:gd name="T6" fmla="*/ 2147483646 w 23"/>
              <a:gd name="T7" fmla="*/ 2147483646 h 10"/>
              <a:gd name="T8" fmla="*/ 0 w 23"/>
              <a:gd name="T9" fmla="*/ 2147483646 h 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" h="10">
                <a:moveTo>
                  <a:pt x="23" y="0"/>
                </a:moveTo>
                <a:lnTo>
                  <a:pt x="14" y="2"/>
                </a:lnTo>
                <a:lnTo>
                  <a:pt x="23" y="0"/>
                </a:lnTo>
                <a:lnTo>
                  <a:pt x="8" y="8"/>
                </a:lnTo>
                <a:lnTo>
                  <a:pt x="0" y="1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93" name="Line 2157"/>
          <p:cNvSpPr>
            <a:spLocks noChangeShapeType="1"/>
          </p:cNvSpPr>
          <p:nvPr/>
        </p:nvSpPr>
        <p:spPr bwMode="auto">
          <a:xfrm flipH="1" flipV="1">
            <a:off x="7137400" y="2663825"/>
            <a:ext cx="23813" cy="190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94" name="Freeform 2158"/>
          <p:cNvSpPr>
            <a:spLocks/>
          </p:cNvSpPr>
          <p:nvPr/>
        </p:nvSpPr>
        <p:spPr bwMode="auto">
          <a:xfrm>
            <a:off x="7156450" y="2681288"/>
            <a:ext cx="3175" cy="57150"/>
          </a:xfrm>
          <a:custGeom>
            <a:avLst/>
            <a:gdLst>
              <a:gd name="T0" fmla="*/ 2147483646 w 6"/>
              <a:gd name="T1" fmla="*/ 0 h 110"/>
              <a:gd name="T2" fmla="*/ 2147483646 w 6"/>
              <a:gd name="T3" fmla="*/ 2147483646 h 110"/>
              <a:gd name="T4" fmla="*/ 2147483646 w 6"/>
              <a:gd name="T5" fmla="*/ 2147483646 h 110"/>
              <a:gd name="T6" fmla="*/ 2147483646 w 6"/>
              <a:gd name="T7" fmla="*/ 2147483646 h 110"/>
              <a:gd name="T8" fmla="*/ 0 w 6"/>
              <a:gd name="T9" fmla="*/ 2147483646 h 110"/>
              <a:gd name="T10" fmla="*/ 0 w 6"/>
              <a:gd name="T11" fmla="*/ 2147483646 h 110"/>
              <a:gd name="T12" fmla="*/ 2147483646 w 6"/>
              <a:gd name="T13" fmla="*/ 2147483646 h 110"/>
              <a:gd name="T14" fmla="*/ 2147483646 w 6"/>
              <a:gd name="T15" fmla="*/ 2147483646 h 11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6" h="110">
                <a:moveTo>
                  <a:pt x="3" y="0"/>
                </a:moveTo>
                <a:lnTo>
                  <a:pt x="4" y="70"/>
                </a:lnTo>
                <a:lnTo>
                  <a:pt x="6" y="77"/>
                </a:lnTo>
                <a:lnTo>
                  <a:pt x="4" y="69"/>
                </a:lnTo>
                <a:lnTo>
                  <a:pt x="0" y="84"/>
                </a:lnTo>
                <a:lnTo>
                  <a:pt x="0" y="87"/>
                </a:lnTo>
                <a:lnTo>
                  <a:pt x="2" y="104"/>
                </a:lnTo>
                <a:lnTo>
                  <a:pt x="2" y="11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95" name="Line 2159"/>
          <p:cNvSpPr>
            <a:spLocks noChangeShapeType="1"/>
          </p:cNvSpPr>
          <p:nvPr/>
        </p:nvSpPr>
        <p:spPr bwMode="auto">
          <a:xfrm flipH="1" flipV="1">
            <a:off x="7156450" y="2727325"/>
            <a:ext cx="1588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96" name="Line 2160"/>
          <p:cNvSpPr>
            <a:spLocks noChangeShapeType="1"/>
          </p:cNvSpPr>
          <p:nvPr/>
        </p:nvSpPr>
        <p:spPr bwMode="auto">
          <a:xfrm>
            <a:off x="7164388" y="2743200"/>
            <a:ext cx="1587" cy="111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97" name="Line 2161"/>
          <p:cNvSpPr>
            <a:spLocks noChangeShapeType="1"/>
          </p:cNvSpPr>
          <p:nvPr/>
        </p:nvSpPr>
        <p:spPr bwMode="auto">
          <a:xfrm>
            <a:off x="7150100" y="2754313"/>
            <a:ext cx="1588" cy="793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98" name="Line 2162"/>
          <p:cNvSpPr>
            <a:spLocks noChangeShapeType="1"/>
          </p:cNvSpPr>
          <p:nvPr/>
        </p:nvSpPr>
        <p:spPr bwMode="auto">
          <a:xfrm>
            <a:off x="7218363" y="2771775"/>
            <a:ext cx="14287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99" name="Freeform 2163"/>
          <p:cNvSpPr>
            <a:spLocks/>
          </p:cNvSpPr>
          <p:nvPr/>
        </p:nvSpPr>
        <p:spPr bwMode="auto">
          <a:xfrm>
            <a:off x="7262813" y="2770188"/>
            <a:ext cx="28575" cy="3175"/>
          </a:xfrm>
          <a:custGeom>
            <a:avLst/>
            <a:gdLst>
              <a:gd name="T0" fmla="*/ 0 w 54"/>
              <a:gd name="T1" fmla="*/ 2147483646 h 4"/>
              <a:gd name="T2" fmla="*/ 2147483646 w 54"/>
              <a:gd name="T3" fmla="*/ 2147483646 h 4"/>
              <a:gd name="T4" fmla="*/ 2147483646 w 54"/>
              <a:gd name="T5" fmla="*/ 0 h 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4" h="4">
                <a:moveTo>
                  <a:pt x="0" y="4"/>
                </a:moveTo>
                <a:lnTo>
                  <a:pt x="29" y="2"/>
                </a:lnTo>
                <a:lnTo>
                  <a:pt x="54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00" name="Freeform 2164"/>
          <p:cNvSpPr>
            <a:spLocks/>
          </p:cNvSpPr>
          <p:nvPr/>
        </p:nvSpPr>
        <p:spPr bwMode="auto">
          <a:xfrm>
            <a:off x="7070725" y="2600325"/>
            <a:ext cx="58738" cy="34925"/>
          </a:xfrm>
          <a:custGeom>
            <a:avLst/>
            <a:gdLst>
              <a:gd name="T0" fmla="*/ 2147483646 w 109"/>
              <a:gd name="T1" fmla="*/ 2147483646 h 65"/>
              <a:gd name="T2" fmla="*/ 0 w 109"/>
              <a:gd name="T3" fmla="*/ 2147483646 h 65"/>
              <a:gd name="T4" fmla="*/ 2147483646 w 109"/>
              <a:gd name="T5" fmla="*/ 2147483646 h 65"/>
              <a:gd name="T6" fmla="*/ 2147483646 w 109"/>
              <a:gd name="T7" fmla="*/ 2147483646 h 65"/>
              <a:gd name="T8" fmla="*/ 2147483646 w 109"/>
              <a:gd name="T9" fmla="*/ 2147483646 h 65"/>
              <a:gd name="T10" fmla="*/ 2147483646 w 109"/>
              <a:gd name="T11" fmla="*/ 0 h 65"/>
              <a:gd name="T12" fmla="*/ 2147483646 w 109"/>
              <a:gd name="T13" fmla="*/ 2147483646 h 6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9" h="65">
                <a:moveTo>
                  <a:pt x="105" y="65"/>
                </a:moveTo>
                <a:lnTo>
                  <a:pt x="0" y="49"/>
                </a:lnTo>
                <a:lnTo>
                  <a:pt x="4" y="48"/>
                </a:lnTo>
                <a:lnTo>
                  <a:pt x="105" y="64"/>
                </a:lnTo>
                <a:lnTo>
                  <a:pt x="106" y="57"/>
                </a:lnTo>
                <a:lnTo>
                  <a:pt x="105" y="0"/>
                </a:lnTo>
                <a:lnTo>
                  <a:pt x="109" y="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01" name="Line 2165"/>
          <p:cNvSpPr>
            <a:spLocks noChangeShapeType="1"/>
          </p:cNvSpPr>
          <p:nvPr/>
        </p:nvSpPr>
        <p:spPr bwMode="auto">
          <a:xfrm flipH="1">
            <a:off x="7054850" y="2609850"/>
            <a:ext cx="42863" cy="269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02" name="Line 2166"/>
          <p:cNvSpPr>
            <a:spLocks noChangeShapeType="1"/>
          </p:cNvSpPr>
          <p:nvPr/>
        </p:nvSpPr>
        <p:spPr bwMode="auto">
          <a:xfrm flipH="1">
            <a:off x="7031038" y="2641600"/>
            <a:ext cx="14287" cy="47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03" name="Line 2167"/>
          <p:cNvSpPr>
            <a:spLocks noChangeShapeType="1"/>
          </p:cNvSpPr>
          <p:nvPr/>
        </p:nvSpPr>
        <p:spPr bwMode="auto">
          <a:xfrm flipH="1" flipV="1">
            <a:off x="7077075" y="2622550"/>
            <a:ext cx="1588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04" name="Line 2168"/>
          <p:cNvSpPr>
            <a:spLocks noChangeShapeType="1"/>
          </p:cNvSpPr>
          <p:nvPr/>
        </p:nvSpPr>
        <p:spPr bwMode="auto">
          <a:xfrm flipV="1">
            <a:off x="7094538" y="2620963"/>
            <a:ext cx="4762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05" name="Line 2169"/>
          <p:cNvSpPr>
            <a:spLocks noChangeShapeType="1"/>
          </p:cNvSpPr>
          <p:nvPr/>
        </p:nvSpPr>
        <p:spPr bwMode="auto">
          <a:xfrm flipV="1">
            <a:off x="7183438" y="2508250"/>
            <a:ext cx="1587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06" name="Freeform 2170"/>
          <p:cNvSpPr>
            <a:spLocks/>
          </p:cNvSpPr>
          <p:nvPr/>
        </p:nvSpPr>
        <p:spPr bwMode="auto">
          <a:xfrm>
            <a:off x="7226300" y="2484438"/>
            <a:ext cx="1588" cy="11112"/>
          </a:xfrm>
          <a:custGeom>
            <a:avLst/>
            <a:gdLst>
              <a:gd name="T0" fmla="*/ 0 w 1"/>
              <a:gd name="T1" fmla="*/ 2147483646 h 21"/>
              <a:gd name="T2" fmla="*/ 0 w 1"/>
              <a:gd name="T3" fmla="*/ 2147483646 h 21"/>
              <a:gd name="T4" fmla="*/ 0 w 1"/>
              <a:gd name="T5" fmla="*/ 0 h 21"/>
              <a:gd name="T6" fmla="*/ 2147483646 w 1"/>
              <a:gd name="T7" fmla="*/ 2147483646 h 2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" h="21">
                <a:moveTo>
                  <a:pt x="0" y="21"/>
                </a:moveTo>
                <a:lnTo>
                  <a:pt x="0" y="1"/>
                </a:lnTo>
                <a:lnTo>
                  <a:pt x="0" y="0"/>
                </a:lnTo>
                <a:lnTo>
                  <a:pt x="1" y="2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07" name="Line 2171"/>
          <p:cNvSpPr>
            <a:spLocks noChangeShapeType="1"/>
          </p:cNvSpPr>
          <p:nvPr/>
        </p:nvSpPr>
        <p:spPr bwMode="auto">
          <a:xfrm flipV="1">
            <a:off x="7224713" y="2481263"/>
            <a:ext cx="1587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08" name="Freeform 2172"/>
          <p:cNvSpPr>
            <a:spLocks/>
          </p:cNvSpPr>
          <p:nvPr/>
        </p:nvSpPr>
        <p:spPr bwMode="auto">
          <a:xfrm>
            <a:off x="7138988" y="2413000"/>
            <a:ext cx="90487" cy="14288"/>
          </a:xfrm>
          <a:custGeom>
            <a:avLst/>
            <a:gdLst>
              <a:gd name="T0" fmla="*/ 2147483646 w 172"/>
              <a:gd name="T1" fmla="*/ 2147483646 h 27"/>
              <a:gd name="T2" fmla="*/ 2147483646 w 172"/>
              <a:gd name="T3" fmla="*/ 0 h 27"/>
              <a:gd name="T4" fmla="*/ 0 w 172"/>
              <a:gd name="T5" fmla="*/ 0 h 27"/>
              <a:gd name="T6" fmla="*/ 2147483646 w 172"/>
              <a:gd name="T7" fmla="*/ 2147483646 h 2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72" h="27">
                <a:moveTo>
                  <a:pt x="172" y="27"/>
                </a:moveTo>
                <a:lnTo>
                  <a:pt x="2" y="0"/>
                </a:lnTo>
                <a:lnTo>
                  <a:pt x="0" y="0"/>
                </a:lnTo>
                <a:lnTo>
                  <a:pt x="172" y="27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09" name="Line 2173"/>
          <p:cNvSpPr>
            <a:spLocks noChangeShapeType="1"/>
          </p:cNvSpPr>
          <p:nvPr/>
        </p:nvSpPr>
        <p:spPr bwMode="auto">
          <a:xfrm flipH="1" flipV="1">
            <a:off x="7080250" y="2430463"/>
            <a:ext cx="90488" cy="142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10" name="Freeform 2174"/>
          <p:cNvSpPr>
            <a:spLocks/>
          </p:cNvSpPr>
          <p:nvPr/>
        </p:nvSpPr>
        <p:spPr bwMode="auto">
          <a:xfrm>
            <a:off x="1952625" y="5368925"/>
            <a:ext cx="192088" cy="223838"/>
          </a:xfrm>
          <a:custGeom>
            <a:avLst/>
            <a:gdLst>
              <a:gd name="T0" fmla="*/ 2147483646 w 362"/>
              <a:gd name="T1" fmla="*/ 0 h 423"/>
              <a:gd name="T2" fmla="*/ 2147483646 w 362"/>
              <a:gd name="T3" fmla="*/ 2147483646 h 423"/>
              <a:gd name="T4" fmla="*/ 2147483646 w 362"/>
              <a:gd name="T5" fmla="*/ 2147483646 h 423"/>
              <a:gd name="T6" fmla="*/ 2147483646 w 362"/>
              <a:gd name="T7" fmla="*/ 2147483646 h 423"/>
              <a:gd name="T8" fmla="*/ 0 w 362"/>
              <a:gd name="T9" fmla="*/ 2147483646 h 423"/>
              <a:gd name="T10" fmla="*/ 0 w 362"/>
              <a:gd name="T11" fmla="*/ 2147483646 h 4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62" h="423">
                <a:moveTo>
                  <a:pt x="357" y="0"/>
                </a:moveTo>
                <a:lnTo>
                  <a:pt x="357" y="363"/>
                </a:lnTo>
                <a:lnTo>
                  <a:pt x="362" y="365"/>
                </a:lnTo>
                <a:lnTo>
                  <a:pt x="142" y="423"/>
                </a:lnTo>
                <a:lnTo>
                  <a:pt x="0" y="379"/>
                </a:lnTo>
                <a:lnTo>
                  <a:pt x="0" y="1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11" name="Line 2175"/>
          <p:cNvSpPr>
            <a:spLocks noChangeShapeType="1"/>
          </p:cNvSpPr>
          <p:nvPr/>
        </p:nvSpPr>
        <p:spPr bwMode="auto">
          <a:xfrm>
            <a:off x="1952625" y="5403850"/>
            <a:ext cx="74613" cy="174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12" name="Line 2176"/>
          <p:cNvSpPr>
            <a:spLocks noChangeShapeType="1"/>
          </p:cNvSpPr>
          <p:nvPr/>
        </p:nvSpPr>
        <p:spPr bwMode="auto">
          <a:xfrm flipH="1" flipV="1">
            <a:off x="1952625" y="5411788"/>
            <a:ext cx="74613" cy="174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13" name="Line 2177"/>
          <p:cNvSpPr>
            <a:spLocks noChangeShapeType="1"/>
          </p:cNvSpPr>
          <p:nvPr/>
        </p:nvSpPr>
        <p:spPr bwMode="auto">
          <a:xfrm>
            <a:off x="1952625" y="5419725"/>
            <a:ext cx="74613" cy="174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14" name="Line 2178"/>
          <p:cNvSpPr>
            <a:spLocks noChangeShapeType="1"/>
          </p:cNvSpPr>
          <p:nvPr/>
        </p:nvSpPr>
        <p:spPr bwMode="auto">
          <a:xfrm flipH="1" flipV="1">
            <a:off x="1952625" y="5427663"/>
            <a:ext cx="74613" cy="174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15" name="Line 2179"/>
          <p:cNvSpPr>
            <a:spLocks noChangeShapeType="1"/>
          </p:cNvSpPr>
          <p:nvPr/>
        </p:nvSpPr>
        <p:spPr bwMode="auto">
          <a:xfrm>
            <a:off x="1952625" y="5434013"/>
            <a:ext cx="74613" cy="2063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16" name="Line 2180"/>
          <p:cNvSpPr>
            <a:spLocks noChangeShapeType="1"/>
          </p:cNvSpPr>
          <p:nvPr/>
        </p:nvSpPr>
        <p:spPr bwMode="auto">
          <a:xfrm flipH="1" flipV="1">
            <a:off x="1952625" y="5443538"/>
            <a:ext cx="74613" cy="174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17" name="Line 2181"/>
          <p:cNvSpPr>
            <a:spLocks noChangeShapeType="1"/>
          </p:cNvSpPr>
          <p:nvPr/>
        </p:nvSpPr>
        <p:spPr bwMode="auto">
          <a:xfrm>
            <a:off x="1952625" y="5451475"/>
            <a:ext cx="74613" cy="174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18" name="Freeform 2182"/>
          <p:cNvSpPr>
            <a:spLocks/>
          </p:cNvSpPr>
          <p:nvPr/>
        </p:nvSpPr>
        <p:spPr bwMode="auto">
          <a:xfrm>
            <a:off x="1962150" y="5465763"/>
            <a:ext cx="6350" cy="12700"/>
          </a:xfrm>
          <a:custGeom>
            <a:avLst/>
            <a:gdLst>
              <a:gd name="T0" fmla="*/ 2147483646 w 11"/>
              <a:gd name="T1" fmla="*/ 2147483646 h 22"/>
              <a:gd name="T2" fmla="*/ 2147483646 w 11"/>
              <a:gd name="T3" fmla="*/ 0 h 22"/>
              <a:gd name="T4" fmla="*/ 2147483646 w 11"/>
              <a:gd name="T5" fmla="*/ 0 h 22"/>
              <a:gd name="T6" fmla="*/ 2147483646 w 11"/>
              <a:gd name="T7" fmla="*/ 0 h 22"/>
              <a:gd name="T8" fmla="*/ 0 w 11"/>
              <a:gd name="T9" fmla="*/ 2147483646 h 22"/>
              <a:gd name="T10" fmla="*/ 0 w 11"/>
              <a:gd name="T11" fmla="*/ 2147483646 h 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" h="22">
                <a:moveTo>
                  <a:pt x="11" y="2"/>
                </a:moveTo>
                <a:lnTo>
                  <a:pt x="11" y="0"/>
                </a:lnTo>
                <a:lnTo>
                  <a:pt x="10" y="0"/>
                </a:lnTo>
                <a:lnTo>
                  <a:pt x="7" y="0"/>
                </a:lnTo>
                <a:lnTo>
                  <a:pt x="0" y="15"/>
                </a:lnTo>
                <a:lnTo>
                  <a:pt x="0" y="2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19" name="Freeform 2183"/>
          <p:cNvSpPr>
            <a:spLocks/>
          </p:cNvSpPr>
          <p:nvPr/>
        </p:nvSpPr>
        <p:spPr bwMode="auto">
          <a:xfrm>
            <a:off x="1962150" y="5467350"/>
            <a:ext cx="9525" cy="12700"/>
          </a:xfrm>
          <a:custGeom>
            <a:avLst/>
            <a:gdLst>
              <a:gd name="T0" fmla="*/ 0 w 17"/>
              <a:gd name="T1" fmla="*/ 2147483646 h 25"/>
              <a:gd name="T2" fmla="*/ 2147483646 w 17"/>
              <a:gd name="T3" fmla="*/ 2147483646 h 25"/>
              <a:gd name="T4" fmla="*/ 2147483646 w 17"/>
              <a:gd name="T5" fmla="*/ 2147483646 h 25"/>
              <a:gd name="T6" fmla="*/ 2147483646 w 17"/>
              <a:gd name="T7" fmla="*/ 2147483646 h 25"/>
              <a:gd name="T8" fmla="*/ 2147483646 w 17"/>
              <a:gd name="T9" fmla="*/ 2147483646 h 25"/>
              <a:gd name="T10" fmla="*/ 2147483646 w 17"/>
              <a:gd name="T11" fmla="*/ 2147483646 h 25"/>
              <a:gd name="T12" fmla="*/ 2147483646 w 17"/>
              <a:gd name="T13" fmla="*/ 2147483646 h 25"/>
              <a:gd name="T14" fmla="*/ 2147483646 w 17"/>
              <a:gd name="T15" fmla="*/ 0 h 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7" h="25">
                <a:moveTo>
                  <a:pt x="0" y="20"/>
                </a:moveTo>
                <a:lnTo>
                  <a:pt x="5" y="25"/>
                </a:lnTo>
                <a:lnTo>
                  <a:pt x="11" y="25"/>
                </a:lnTo>
                <a:lnTo>
                  <a:pt x="17" y="21"/>
                </a:lnTo>
                <a:lnTo>
                  <a:pt x="17" y="13"/>
                </a:lnTo>
                <a:lnTo>
                  <a:pt x="11" y="9"/>
                </a:lnTo>
                <a:lnTo>
                  <a:pt x="11" y="10"/>
                </a:lnTo>
                <a:lnTo>
                  <a:pt x="11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20" name="Line 2184"/>
          <p:cNvSpPr>
            <a:spLocks noChangeShapeType="1"/>
          </p:cNvSpPr>
          <p:nvPr/>
        </p:nvSpPr>
        <p:spPr bwMode="auto">
          <a:xfrm>
            <a:off x="1952625" y="5394325"/>
            <a:ext cx="74613" cy="190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21" name="Freeform 2185"/>
          <p:cNvSpPr>
            <a:spLocks/>
          </p:cNvSpPr>
          <p:nvPr/>
        </p:nvSpPr>
        <p:spPr bwMode="auto">
          <a:xfrm>
            <a:off x="1928813" y="5362575"/>
            <a:ext cx="241300" cy="250825"/>
          </a:xfrm>
          <a:custGeom>
            <a:avLst/>
            <a:gdLst>
              <a:gd name="T0" fmla="*/ 2147483646 w 454"/>
              <a:gd name="T1" fmla="*/ 2147483646 h 474"/>
              <a:gd name="T2" fmla="*/ 2147483646 w 454"/>
              <a:gd name="T3" fmla="*/ 2147483646 h 474"/>
              <a:gd name="T4" fmla="*/ 2147483646 w 454"/>
              <a:gd name="T5" fmla="*/ 0 h 474"/>
              <a:gd name="T6" fmla="*/ 2147483646 w 454"/>
              <a:gd name="T7" fmla="*/ 2147483646 h 474"/>
              <a:gd name="T8" fmla="*/ 2147483646 w 454"/>
              <a:gd name="T9" fmla="*/ 2147483646 h 474"/>
              <a:gd name="T10" fmla="*/ 2147483646 w 454"/>
              <a:gd name="T11" fmla="*/ 2147483646 h 474"/>
              <a:gd name="T12" fmla="*/ 2147483646 w 454"/>
              <a:gd name="T13" fmla="*/ 2147483646 h 474"/>
              <a:gd name="T14" fmla="*/ 2147483646 w 454"/>
              <a:gd name="T15" fmla="*/ 2147483646 h 474"/>
              <a:gd name="T16" fmla="*/ 2147483646 w 454"/>
              <a:gd name="T17" fmla="*/ 2147483646 h 474"/>
              <a:gd name="T18" fmla="*/ 2147483646 w 454"/>
              <a:gd name="T19" fmla="*/ 2147483646 h 474"/>
              <a:gd name="T20" fmla="*/ 0 w 454"/>
              <a:gd name="T21" fmla="*/ 2147483646 h 474"/>
              <a:gd name="T22" fmla="*/ 2147483646 w 454"/>
              <a:gd name="T23" fmla="*/ 2147483646 h 474"/>
              <a:gd name="T24" fmla="*/ 2147483646 w 454"/>
              <a:gd name="T25" fmla="*/ 2147483646 h 47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54" h="474">
                <a:moveTo>
                  <a:pt x="186" y="54"/>
                </a:moveTo>
                <a:lnTo>
                  <a:pt x="401" y="13"/>
                </a:lnTo>
                <a:lnTo>
                  <a:pt x="240" y="0"/>
                </a:lnTo>
                <a:lnTo>
                  <a:pt x="44" y="29"/>
                </a:lnTo>
                <a:lnTo>
                  <a:pt x="186" y="54"/>
                </a:lnTo>
                <a:lnTo>
                  <a:pt x="186" y="455"/>
                </a:lnTo>
                <a:lnTo>
                  <a:pt x="446" y="385"/>
                </a:lnTo>
                <a:lnTo>
                  <a:pt x="446" y="386"/>
                </a:lnTo>
                <a:lnTo>
                  <a:pt x="454" y="401"/>
                </a:lnTo>
                <a:lnTo>
                  <a:pt x="181" y="474"/>
                </a:lnTo>
                <a:lnTo>
                  <a:pt x="0" y="417"/>
                </a:lnTo>
                <a:lnTo>
                  <a:pt x="14" y="403"/>
                </a:lnTo>
                <a:lnTo>
                  <a:pt x="44" y="39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22" name="Line 2186"/>
          <p:cNvSpPr>
            <a:spLocks noChangeShapeType="1"/>
          </p:cNvSpPr>
          <p:nvPr/>
        </p:nvSpPr>
        <p:spPr bwMode="auto">
          <a:xfrm>
            <a:off x="1936750" y="5575300"/>
            <a:ext cx="90488" cy="285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23" name="Line 2187"/>
          <p:cNvSpPr>
            <a:spLocks noChangeShapeType="1"/>
          </p:cNvSpPr>
          <p:nvPr/>
        </p:nvSpPr>
        <p:spPr bwMode="auto">
          <a:xfrm flipV="1">
            <a:off x="2036763" y="5576888"/>
            <a:ext cx="1587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24" name="Line 2188"/>
          <p:cNvSpPr>
            <a:spLocks noChangeShapeType="1"/>
          </p:cNvSpPr>
          <p:nvPr/>
        </p:nvSpPr>
        <p:spPr bwMode="auto">
          <a:xfrm>
            <a:off x="2044700" y="5575300"/>
            <a:ext cx="1588" cy="142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25" name="Line 2189"/>
          <p:cNvSpPr>
            <a:spLocks noChangeShapeType="1"/>
          </p:cNvSpPr>
          <p:nvPr/>
        </p:nvSpPr>
        <p:spPr bwMode="auto">
          <a:xfrm flipV="1">
            <a:off x="2054225" y="5573713"/>
            <a:ext cx="1588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26" name="Line 2190"/>
          <p:cNvSpPr>
            <a:spLocks noChangeShapeType="1"/>
          </p:cNvSpPr>
          <p:nvPr/>
        </p:nvSpPr>
        <p:spPr bwMode="auto">
          <a:xfrm>
            <a:off x="2062163" y="5572125"/>
            <a:ext cx="1587" cy="111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27" name="Line 2191"/>
          <p:cNvSpPr>
            <a:spLocks noChangeShapeType="1"/>
          </p:cNvSpPr>
          <p:nvPr/>
        </p:nvSpPr>
        <p:spPr bwMode="auto">
          <a:xfrm flipV="1">
            <a:off x="2070100" y="5568950"/>
            <a:ext cx="1588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28" name="Line 2192"/>
          <p:cNvSpPr>
            <a:spLocks noChangeShapeType="1"/>
          </p:cNvSpPr>
          <p:nvPr/>
        </p:nvSpPr>
        <p:spPr bwMode="auto">
          <a:xfrm>
            <a:off x="2078038" y="5567363"/>
            <a:ext cx="1587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29" name="Line 2193"/>
          <p:cNvSpPr>
            <a:spLocks noChangeShapeType="1"/>
          </p:cNvSpPr>
          <p:nvPr/>
        </p:nvSpPr>
        <p:spPr bwMode="auto">
          <a:xfrm flipV="1">
            <a:off x="2084388" y="5565775"/>
            <a:ext cx="1587" cy="111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30" name="Line 2194"/>
          <p:cNvSpPr>
            <a:spLocks noChangeShapeType="1"/>
          </p:cNvSpPr>
          <p:nvPr/>
        </p:nvSpPr>
        <p:spPr bwMode="auto">
          <a:xfrm>
            <a:off x="2093913" y="5562600"/>
            <a:ext cx="1587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31" name="Line 2195"/>
          <p:cNvSpPr>
            <a:spLocks noChangeShapeType="1"/>
          </p:cNvSpPr>
          <p:nvPr/>
        </p:nvSpPr>
        <p:spPr bwMode="auto">
          <a:xfrm flipV="1">
            <a:off x="2101850" y="5561013"/>
            <a:ext cx="1588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32" name="Line 2196"/>
          <p:cNvSpPr>
            <a:spLocks noChangeShapeType="1"/>
          </p:cNvSpPr>
          <p:nvPr/>
        </p:nvSpPr>
        <p:spPr bwMode="auto">
          <a:xfrm>
            <a:off x="2109788" y="5559425"/>
            <a:ext cx="1587" cy="111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33" name="Line 2197"/>
          <p:cNvSpPr>
            <a:spLocks noChangeShapeType="1"/>
          </p:cNvSpPr>
          <p:nvPr/>
        </p:nvSpPr>
        <p:spPr bwMode="auto">
          <a:xfrm flipV="1">
            <a:off x="2117725" y="5556250"/>
            <a:ext cx="1588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34" name="Line 2198"/>
          <p:cNvSpPr>
            <a:spLocks noChangeShapeType="1"/>
          </p:cNvSpPr>
          <p:nvPr/>
        </p:nvSpPr>
        <p:spPr bwMode="auto">
          <a:xfrm>
            <a:off x="2125663" y="5554663"/>
            <a:ext cx="1587" cy="1111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35" name="Line 2199"/>
          <p:cNvSpPr>
            <a:spLocks noChangeShapeType="1"/>
          </p:cNvSpPr>
          <p:nvPr/>
        </p:nvSpPr>
        <p:spPr bwMode="auto">
          <a:xfrm flipV="1">
            <a:off x="2133600" y="5553075"/>
            <a:ext cx="1588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36" name="Freeform 2200"/>
          <p:cNvSpPr>
            <a:spLocks/>
          </p:cNvSpPr>
          <p:nvPr/>
        </p:nvSpPr>
        <p:spPr bwMode="auto">
          <a:xfrm>
            <a:off x="1952625" y="5548313"/>
            <a:ext cx="188913" cy="30162"/>
          </a:xfrm>
          <a:custGeom>
            <a:avLst/>
            <a:gdLst>
              <a:gd name="T0" fmla="*/ 2147483646 w 357"/>
              <a:gd name="T1" fmla="*/ 0 h 56"/>
              <a:gd name="T2" fmla="*/ 2147483646 w 357"/>
              <a:gd name="T3" fmla="*/ 2147483646 h 56"/>
              <a:gd name="T4" fmla="*/ 2147483646 w 357"/>
              <a:gd name="T5" fmla="*/ 2147483646 h 56"/>
              <a:gd name="T6" fmla="*/ 0 w 357"/>
              <a:gd name="T7" fmla="*/ 2147483646 h 5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7" h="56">
                <a:moveTo>
                  <a:pt x="357" y="0"/>
                </a:moveTo>
                <a:lnTo>
                  <a:pt x="142" y="56"/>
                </a:lnTo>
                <a:lnTo>
                  <a:pt x="142" y="47"/>
                </a:lnTo>
                <a:lnTo>
                  <a:pt x="0" y="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37" name="Line 2201"/>
          <p:cNvSpPr>
            <a:spLocks noChangeShapeType="1"/>
          </p:cNvSpPr>
          <p:nvPr/>
        </p:nvSpPr>
        <p:spPr bwMode="auto">
          <a:xfrm flipV="1">
            <a:off x="1981200" y="5383213"/>
            <a:ext cx="1588" cy="17621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38" name="Line 2202"/>
          <p:cNvSpPr>
            <a:spLocks noChangeShapeType="1"/>
          </p:cNvSpPr>
          <p:nvPr/>
        </p:nvSpPr>
        <p:spPr bwMode="auto">
          <a:xfrm>
            <a:off x="1997075" y="5386388"/>
            <a:ext cx="1588" cy="1778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39" name="Line 2203"/>
          <p:cNvSpPr>
            <a:spLocks noChangeShapeType="1"/>
          </p:cNvSpPr>
          <p:nvPr/>
        </p:nvSpPr>
        <p:spPr bwMode="auto">
          <a:xfrm flipV="1">
            <a:off x="2027238" y="5526088"/>
            <a:ext cx="114300" cy="301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40" name="Freeform 2204"/>
          <p:cNvSpPr>
            <a:spLocks/>
          </p:cNvSpPr>
          <p:nvPr/>
        </p:nvSpPr>
        <p:spPr bwMode="auto">
          <a:xfrm>
            <a:off x="2141538" y="5561013"/>
            <a:ext cx="23812" cy="15875"/>
          </a:xfrm>
          <a:custGeom>
            <a:avLst/>
            <a:gdLst>
              <a:gd name="T0" fmla="*/ 0 w 45"/>
              <a:gd name="T1" fmla="*/ 0 h 28"/>
              <a:gd name="T2" fmla="*/ 2147483646 w 45"/>
              <a:gd name="T3" fmla="*/ 2147483646 h 28"/>
              <a:gd name="T4" fmla="*/ 2147483646 w 45"/>
              <a:gd name="T5" fmla="*/ 2147483646 h 28"/>
              <a:gd name="T6" fmla="*/ 2147483646 w 45"/>
              <a:gd name="T7" fmla="*/ 2147483646 h 28"/>
              <a:gd name="T8" fmla="*/ 2147483646 w 45"/>
              <a:gd name="T9" fmla="*/ 2147483646 h 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5" h="28">
                <a:moveTo>
                  <a:pt x="0" y="0"/>
                </a:moveTo>
                <a:lnTo>
                  <a:pt x="43" y="9"/>
                </a:lnTo>
                <a:lnTo>
                  <a:pt x="45" y="10"/>
                </a:lnTo>
                <a:lnTo>
                  <a:pt x="37" y="12"/>
                </a:lnTo>
                <a:lnTo>
                  <a:pt x="45" y="2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41" name="Line 2205"/>
          <p:cNvSpPr>
            <a:spLocks noChangeShapeType="1"/>
          </p:cNvSpPr>
          <p:nvPr/>
        </p:nvSpPr>
        <p:spPr bwMode="auto">
          <a:xfrm flipH="1" flipV="1">
            <a:off x="1965325" y="5375275"/>
            <a:ext cx="73025" cy="142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42" name="Freeform 2206"/>
          <p:cNvSpPr>
            <a:spLocks/>
          </p:cNvSpPr>
          <p:nvPr/>
        </p:nvSpPr>
        <p:spPr bwMode="auto">
          <a:xfrm>
            <a:off x="1417638" y="5359400"/>
            <a:ext cx="239712" cy="250825"/>
          </a:xfrm>
          <a:custGeom>
            <a:avLst/>
            <a:gdLst>
              <a:gd name="T0" fmla="*/ 2147483646 w 453"/>
              <a:gd name="T1" fmla="*/ 2147483646 h 474"/>
              <a:gd name="T2" fmla="*/ 2147483646 w 453"/>
              <a:gd name="T3" fmla="*/ 0 h 474"/>
              <a:gd name="T4" fmla="*/ 2147483646 w 453"/>
              <a:gd name="T5" fmla="*/ 2147483646 h 474"/>
              <a:gd name="T6" fmla="*/ 2147483646 w 453"/>
              <a:gd name="T7" fmla="*/ 2147483646 h 474"/>
              <a:gd name="T8" fmla="*/ 2147483646 w 453"/>
              <a:gd name="T9" fmla="*/ 2147483646 h 474"/>
              <a:gd name="T10" fmla="*/ 2147483646 w 453"/>
              <a:gd name="T11" fmla="*/ 2147483646 h 474"/>
              <a:gd name="T12" fmla="*/ 2147483646 w 453"/>
              <a:gd name="T13" fmla="*/ 2147483646 h 474"/>
              <a:gd name="T14" fmla="*/ 2147483646 w 453"/>
              <a:gd name="T15" fmla="*/ 2147483646 h 474"/>
              <a:gd name="T16" fmla="*/ 2147483646 w 453"/>
              <a:gd name="T17" fmla="*/ 2147483646 h 474"/>
              <a:gd name="T18" fmla="*/ 2147483646 w 453"/>
              <a:gd name="T19" fmla="*/ 2147483646 h 474"/>
              <a:gd name="T20" fmla="*/ 0 w 453"/>
              <a:gd name="T21" fmla="*/ 2147483646 h 474"/>
              <a:gd name="T22" fmla="*/ 2147483646 w 453"/>
              <a:gd name="T23" fmla="*/ 2147483646 h 47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53" h="474">
                <a:moveTo>
                  <a:pt x="400" y="13"/>
                </a:moveTo>
                <a:lnTo>
                  <a:pt x="240" y="0"/>
                </a:lnTo>
                <a:lnTo>
                  <a:pt x="43" y="29"/>
                </a:lnTo>
                <a:lnTo>
                  <a:pt x="185" y="53"/>
                </a:lnTo>
                <a:lnTo>
                  <a:pt x="400" y="13"/>
                </a:lnTo>
                <a:lnTo>
                  <a:pt x="400" y="376"/>
                </a:lnTo>
                <a:lnTo>
                  <a:pt x="444" y="385"/>
                </a:lnTo>
                <a:lnTo>
                  <a:pt x="445" y="386"/>
                </a:lnTo>
                <a:lnTo>
                  <a:pt x="453" y="401"/>
                </a:lnTo>
                <a:lnTo>
                  <a:pt x="182" y="474"/>
                </a:lnTo>
                <a:lnTo>
                  <a:pt x="0" y="417"/>
                </a:lnTo>
                <a:lnTo>
                  <a:pt x="14" y="40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43" name="Freeform 2207"/>
          <p:cNvSpPr>
            <a:spLocks/>
          </p:cNvSpPr>
          <p:nvPr/>
        </p:nvSpPr>
        <p:spPr bwMode="auto">
          <a:xfrm>
            <a:off x="1425575" y="5375275"/>
            <a:ext cx="14288" cy="196850"/>
          </a:xfrm>
          <a:custGeom>
            <a:avLst/>
            <a:gdLst>
              <a:gd name="T0" fmla="*/ 0 w 29"/>
              <a:gd name="T1" fmla="*/ 2147483646 h 373"/>
              <a:gd name="T2" fmla="*/ 2147483646 w 29"/>
              <a:gd name="T3" fmla="*/ 2147483646 h 373"/>
              <a:gd name="T4" fmla="*/ 2147483646 w 29"/>
              <a:gd name="T5" fmla="*/ 0 h 37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9" h="373">
                <a:moveTo>
                  <a:pt x="0" y="373"/>
                </a:moveTo>
                <a:lnTo>
                  <a:pt x="29" y="362"/>
                </a:lnTo>
                <a:lnTo>
                  <a:pt x="29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44" name="Line 2208"/>
          <p:cNvSpPr>
            <a:spLocks noChangeShapeType="1"/>
          </p:cNvSpPr>
          <p:nvPr/>
        </p:nvSpPr>
        <p:spPr bwMode="auto">
          <a:xfrm>
            <a:off x="1452563" y="5373688"/>
            <a:ext cx="74612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45" name="Freeform 2209"/>
          <p:cNvSpPr>
            <a:spLocks/>
          </p:cNvSpPr>
          <p:nvPr/>
        </p:nvSpPr>
        <p:spPr bwMode="auto">
          <a:xfrm>
            <a:off x="1516063" y="5387975"/>
            <a:ext cx="136525" cy="212725"/>
          </a:xfrm>
          <a:custGeom>
            <a:avLst/>
            <a:gdLst>
              <a:gd name="T0" fmla="*/ 0 w 260"/>
              <a:gd name="T1" fmla="*/ 0 h 403"/>
              <a:gd name="T2" fmla="*/ 0 w 260"/>
              <a:gd name="T3" fmla="*/ 2147483646 h 403"/>
              <a:gd name="T4" fmla="*/ 2147483646 w 260"/>
              <a:gd name="T5" fmla="*/ 2147483646 h 403"/>
              <a:gd name="T6" fmla="*/ 2147483646 w 260"/>
              <a:gd name="T7" fmla="*/ 2147483646 h 403"/>
              <a:gd name="T8" fmla="*/ 2147483646 w 260"/>
              <a:gd name="T9" fmla="*/ 2147483646 h 4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0" h="403">
                <a:moveTo>
                  <a:pt x="0" y="0"/>
                </a:moveTo>
                <a:lnTo>
                  <a:pt x="0" y="403"/>
                </a:lnTo>
                <a:lnTo>
                  <a:pt x="260" y="333"/>
                </a:lnTo>
                <a:lnTo>
                  <a:pt x="251" y="335"/>
                </a:lnTo>
                <a:lnTo>
                  <a:pt x="260" y="35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46" name="Freeform 2210"/>
          <p:cNvSpPr>
            <a:spLocks/>
          </p:cNvSpPr>
          <p:nvPr/>
        </p:nvSpPr>
        <p:spPr bwMode="auto">
          <a:xfrm>
            <a:off x="1439863" y="5559425"/>
            <a:ext cx="192087" cy="30163"/>
          </a:xfrm>
          <a:custGeom>
            <a:avLst/>
            <a:gdLst>
              <a:gd name="T0" fmla="*/ 2147483646 w 362"/>
              <a:gd name="T1" fmla="*/ 0 h 58"/>
              <a:gd name="T2" fmla="*/ 2147483646 w 362"/>
              <a:gd name="T3" fmla="*/ 2147483646 h 58"/>
              <a:gd name="T4" fmla="*/ 0 w 362"/>
              <a:gd name="T5" fmla="*/ 2147483646 h 5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62" h="58">
                <a:moveTo>
                  <a:pt x="362" y="0"/>
                </a:moveTo>
                <a:lnTo>
                  <a:pt x="142" y="58"/>
                </a:lnTo>
                <a:lnTo>
                  <a:pt x="0" y="1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47" name="Line 2211"/>
          <p:cNvSpPr>
            <a:spLocks noChangeShapeType="1"/>
          </p:cNvSpPr>
          <p:nvPr/>
        </p:nvSpPr>
        <p:spPr bwMode="auto">
          <a:xfrm>
            <a:off x="1425575" y="5572125"/>
            <a:ext cx="90488" cy="285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48" name="Line 2212"/>
          <p:cNvSpPr>
            <a:spLocks noChangeShapeType="1"/>
          </p:cNvSpPr>
          <p:nvPr/>
        </p:nvSpPr>
        <p:spPr bwMode="auto">
          <a:xfrm flipV="1">
            <a:off x="1527175" y="5575300"/>
            <a:ext cx="1588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49" name="Line 2213"/>
          <p:cNvSpPr>
            <a:spLocks noChangeShapeType="1"/>
          </p:cNvSpPr>
          <p:nvPr/>
        </p:nvSpPr>
        <p:spPr bwMode="auto">
          <a:xfrm>
            <a:off x="1533525" y="5572125"/>
            <a:ext cx="1588" cy="142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50" name="Line 2214"/>
          <p:cNvSpPr>
            <a:spLocks noChangeShapeType="1"/>
          </p:cNvSpPr>
          <p:nvPr/>
        </p:nvSpPr>
        <p:spPr bwMode="auto">
          <a:xfrm flipV="1">
            <a:off x="1541463" y="5570538"/>
            <a:ext cx="1587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51" name="Line 2215"/>
          <p:cNvSpPr>
            <a:spLocks noChangeShapeType="1"/>
          </p:cNvSpPr>
          <p:nvPr/>
        </p:nvSpPr>
        <p:spPr bwMode="auto">
          <a:xfrm>
            <a:off x="1549400" y="5568950"/>
            <a:ext cx="1588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52" name="Line 2216"/>
          <p:cNvSpPr>
            <a:spLocks noChangeShapeType="1"/>
          </p:cNvSpPr>
          <p:nvPr/>
        </p:nvSpPr>
        <p:spPr bwMode="auto">
          <a:xfrm flipV="1">
            <a:off x="1557338" y="5565775"/>
            <a:ext cx="1587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53" name="Line 2217"/>
          <p:cNvSpPr>
            <a:spLocks noChangeShapeType="1"/>
          </p:cNvSpPr>
          <p:nvPr/>
        </p:nvSpPr>
        <p:spPr bwMode="auto">
          <a:xfrm>
            <a:off x="1565275" y="5565775"/>
            <a:ext cx="1588" cy="111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54" name="Line 2218"/>
          <p:cNvSpPr>
            <a:spLocks noChangeShapeType="1"/>
          </p:cNvSpPr>
          <p:nvPr/>
        </p:nvSpPr>
        <p:spPr bwMode="auto">
          <a:xfrm flipV="1">
            <a:off x="1573213" y="5562600"/>
            <a:ext cx="1587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55" name="Line 2219"/>
          <p:cNvSpPr>
            <a:spLocks noChangeShapeType="1"/>
          </p:cNvSpPr>
          <p:nvPr/>
        </p:nvSpPr>
        <p:spPr bwMode="auto">
          <a:xfrm>
            <a:off x="1581150" y="5559425"/>
            <a:ext cx="1588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56" name="Line 2220"/>
          <p:cNvSpPr>
            <a:spLocks noChangeShapeType="1"/>
          </p:cNvSpPr>
          <p:nvPr/>
        </p:nvSpPr>
        <p:spPr bwMode="auto">
          <a:xfrm flipV="1">
            <a:off x="1590675" y="5559425"/>
            <a:ext cx="1588" cy="111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57" name="Line 2221"/>
          <p:cNvSpPr>
            <a:spLocks noChangeShapeType="1"/>
          </p:cNvSpPr>
          <p:nvPr/>
        </p:nvSpPr>
        <p:spPr bwMode="auto">
          <a:xfrm>
            <a:off x="1597025" y="5556250"/>
            <a:ext cx="1588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58" name="Line 2222"/>
          <p:cNvSpPr>
            <a:spLocks noChangeShapeType="1"/>
          </p:cNvSpPr>
          <p:nvPr/>
        </p:nvSpPr>
        <p:spPr bwMode="auto">
          <a:xfrm flipV="1">
            <a:off x="1604963" y="5553075"/>
            <a:ext cx="1587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59" name="Line 2223"/>
          <p:cNvSpPr>
            <a:spLocks noChangeShapeType="1"/>
          </p:cNvSpPr>
          <p:nvPr/>
        </p:nvSpPr>
        <p:spPr bwMode="auto">
          <a:xfrm>
            <a:off x="1614488" y="5551488"/>
            <a:ext cx="1587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60" name="Line 2224"/>
          <p:cNvSpPr>
            <a:spLocks noChangeShapeType="1"/>
          </p:cNvSpPr>
          <p:nvPr/>
        </p:nvSpPr>
        <p:spPr bwMode="auto">
          <a:xfrm flipV="1">
            <a:off x="1622425" y="5549900"/>
            <a:ext cx="1588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61" name="Freeform 2225"/>
          <p:cNvSpPr>
            <a:spLocks/>
          </p:cNvSpPr>
          <p:nvPr/>
        </p:nvSpPr>
        <p:spPr bwMode="auto">
          <a:xfrm>
            <a:off x="1439863" y="5545138"/>
            <a:ext cx="188912" cy="30162"/>
          </a:xfrm>
          <a:custGeom>
            <a:avLst/>
            <a:gdLst>
              <a:gd name="T0" fmla="*/ 2147483646 w 357"/>
              <a:gd name="T1" fmla="*/ 0 h 57"/>
              <a:gd name="T2" fmla="*/ 2147483646 w 357"/>
              <a:gd name="T3" fmla="*/ 2147483646 h 57"/>
              <a:gd name="T4" fmla="*/ 2147483646 w 357"/>
              <a:gd name="T5" fmla="*/ 2147483646 h 57"/>
              <a:gd name="T6" fmla="*/ 0 w 357"/>
              <a:gd name="T7" fmla="*/ 2147483646 h 5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7" h="57">
                <a:moveTo>
                  <a:pt x="357" y="0"/>
                </a:moveTo>
                <a:lnTo>
                  <a:pt x="142" y="57"/>
                </a:lnTo>
                <a:lnTo>
                  <a:pt x="142" y="46"/>
                </a:lnTo>
                <a:lnTo>
                  <a:pt x="0" y="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62" name="Line 2226"/>
          <p:cNvSpPr>
            <a:spLocks noChangeShapeType="1"/>
          </p:cNvSpPr>
          <p:nvPr/>
        </p:nvSpPr>
        <p:spPr bwMode="auto">
          <a:xfrm flipV="1">
            <a:off x="1470025" y="5380038"/>
            <a:ext cx="1588" cy="17621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63" name="Line 2227"/>
          <p:cNvSpPr>
            <a:spLocks noChangeShapeType="1"/>
          </p:cNvSpPr>
          <p:nvPr/>
        </p:nvSpPr>
        <p:spPr bwMode="auto">
          <a:xfrm>
            <a:off x="1485900" y="5383213"/>
            <a:ext cx="1588" cy="1778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64" name="Line 2228"/>
          <p:cNvSpPr>
            <a:spLocks noChangeShapeType="1"/>
          </p:cNvSpPr>
          <p:nvPr/>
        </p:nvSpPr>
        <p:spPr bwMode="auto">
          <a:xfrm flipV="1">
            <a:off x="1516063" y="5522913"/>
            <a:ext cx="112712" cy="301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65" name="Freeform 2229"/>
          <p:cNvSpPr>
            <a:spLocks/>
          </p:cNvSpPr>
          <p:nvPr/>
        </p:nvSpPr>
        <p:spPr bwMode="auto">
          <a:xfrm>
            <a:off x="1439863" y="5440363"/>
            <a:ext cx="76200" cy="26987"/>
          </a:xfrm>
          <a:custGeom>
            <a:avLst/>
            <a:gdLst>
              <a:gd name="T0" fmla="*/ 2147483646 w 142"/>
              <a:gd name="T1" fmla="*/ 2147483646 h 50"/>
              <a:gd name="T2" fmla="*/ 0 w 142"/>
              <a:gd name="T3" fmla="*/ 2147483646 h 50"/>
              <a:gd name="T4" fmla="*/ 0 w 142"/>
              <a:gd name="T5" fmla="*/ 0 h 50"/>
              <a:gd name="T6" fmla="*/ 2147483646 w 142"/>
              <a:gd name="T7" fmla="*/ 2147483646 h 5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2" h="50">
                <a:moveTo>
                  <a:pt x="142" y="50"/>
                </a:moveTo>
                <a:lnTo>
                  <a:pt x="0" y="13"/>
                </a:lnTo>
                <a:lnTo>
                  <a:pt x="0" y="0"/>
                </a:lnTo>
                <a:lnTo>
                  <a:pt x="142" y="3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66" name="Line 2230"/>
          <p:cNvSpPr>
            <a:spLocks noChangeShapeType="1"/>
          </p:cNvSpPr>
          <p:nvPr/>
        </p:nvSpPr>
        <p:spPr bwMode="auto">
          <a:xfrm flipH="1" flipV="1">
            <a:off x="1439863" y="5432425"/>
            <a:ext cx="76200" cy="190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67" name="Line 2231"/>
          <p:cNvSpPr>
            <a:spLocks noChangeShapeType="1"/>
          </p:cNvSpPr>
          <p:nvPr/>
        </p:nvSpPr>
        <p:spPr bwMode="auto">
          <a:xfrm>
            <a:off x="1439863" y="5424488"/>
            <a:ext cx="76200" cy="190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68" name="Line 2232"/>
          <p:cNvSpPr>
            <a:spLocks noChangeShapeType="1"/>
          </p:cNvSpPr>
          <p:nvPr/>
        </p:nvSpPr>
        <p:spPr bwMode="auto">
          <a:xfrm flipH="1" flipV="1">
            <a:off x="1439863" y="5416550"/>
            <a:ext cx="76200" cy="174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69" name="Line 2233"/>
          <p:cNvSpPr>
            <a:spLocks noChangeShapeType="1"/>
          </p:cNvSpPr>
          <p:nvPr/>
        </p:nvSpPr>
        <p:spPr bwMode="auto">
          <a:xfrm>
            <a:off x="1439863" y="5408613"/>
            <a:ext cx="76200" cy="190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70" name="Line 2234"/>
          <p:cNvSpPr>
            <a:spLocks noChangeShapeType="1"/>
          </p:cNvSpPr>
          <p:nvPr/>
        </p:nvSpPr>
        <p:spPr bwMode="auto">
          <a:xfrm flipH="1" flipV="1">
            <a:off x="1439863" y="5400675"/>
            <a:ext cx="76200" cy="174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71" name="Line 2235"/>
          <p:cNvSpPr>
            <a:spLocks noChangeShapeType="1"/>
          </p:cNvSpPr>
          <p:nvPr/>
        </p:nvSpPr>
        <p:spPr bwMode="auto">
          <a:xfrm>
            <a:off x="1439863" y="5392738"/>
            <a:ext cx="76200" cy="174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72" name="Freeform 2236"/>
          <p:cNvSpPr>
            <a:spLocks/>
          </p:cNvSpPr>
          <p:nvPr/>
        </p:nvSpPr>
        <p:spPr bwMode="auto">
          <a:xfrm>
            <a:off x="1450975" y="5464175"/>
            <a:ext cx="7938" cy="14288"/>
          </a:xfrm>
          <a:custGeom>
            <a:avLst/>
            <a:gdLst>
              <a:gd name="T0" fmla="*/ 2147483646 w 15"/>
              <a:gd name="T1" fmla="*/ 0 h 27"/>
              <a:gd name="T2" fmla="*/ 2147483646 w 15"/>
              <a:gd name="T3" fmla="*/ 0 h 27"/>
              <a:gd name="T4" fmla="*/ 2147483646 w 15"/>
              <a:gd name="T5" fmla="*/ 2147483646 h 27"/>
              <a:gd name="T6" fmla="*/ 0 w 15"/>
              <a:gd name="T7" fmla="*/ 2147483646 h 27"/>
              <a:gd name="T8" fmla="*/ 0 w 15"/>
              <a:gd name="T9" fmla="*/ 2147483646 h 27"/>
              <a:gd name="T10" fmla="*/ 2147483646 w 15"/>
              <a:gd name="T11" fmla="*/ 2147483646 h 27"/>
              <a:gd name="T12" fmla="*/ 2147483646 w 15"/>
              <a:gd name="T13" fmla="*/ 2147483646 h 27"/>
              <a:gd name="T14" fmla="*/ 2147483646 w 15"/>
              <a:gd name="T15" fmla="*/ 2147483646 h 27"/>
              <a:gd name="T16" fmla="*/ 2147483646 w 15"/>
              <a:gd name="T17" fmla="*/ 2147483646 h 27"/>
              <a:gd name="T18" fmla="*/ 2147483646 w 15"/>
              <a:gd name="T19" fmla="*/ 2147483646 h 27"/>
              <a:gd name="T20" fmla="*/ 2147483646 w 15"/>
              <a:gd name="T21" fmla="*/ 2147483646 h 27"/>
              <a:gd name="T22" fmla="*/ 2147483646 w 15"/>
              <a:gd name="T23" fmla="*/ 0 h 2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" h="27">
                <a:moveTo>
                  <a:pt x="9" y="0"/>
                </a:moveTo>
                <a:lnTo>
                  <a:pt x="8" y="0"/>
                </a:lnTo>
                <a:lnTo>
                  <a:pt x="8" y="2"/>
                </a:lnTo>
                <a:lnTo>
                  <a:pt x="0" y="15"/>
                </a:lnTo>
                <a:lnTo>
                  <a:pt x="0" y="22"/>
                </a:lnTo>
                <a:lnTo>
                  <a:pt x="3" y="27"/>
                </a:lnTo>
                <a:lnTo>
                  <a:pt x="9" y="27"/>
                </a:lnTo>
                <a:lnTo>
                  <a:pt x="15" y="22"/>
                </a:lnTo>
                <a:lnTo>
                  <a:pt x="15" y="16"/>
                </a:lnTo>
                <a:lnTo>
                  <a:pt x="9" y="13"/>
                </a:lnTo>
                <a:lnTo>
                  <a:pt x="9" y="2"/>
                </a:lnTo>
                <a:lnTo>
                  <a:pt x="9" y="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73" name="Line 2237"/>
          <p:cNvSpPr>
            <a:spLocks noChangeShapeType="1"/>
          </p:cNvSpPr>
          <p:nvPr/>
        </p:nvSpPr>
        <p:spPr bwMode="auto">
          <a:xfrm flipV="1">
            <a:off x="1681163" y="4119563"/>
            <a:ext cx="1587" cy="3333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74" name="Freeform 2238"/>
          <p:cNvSpPr>
            <a:spLocks/>
          </p:cNvSpPr>
          <p:nvPr/>
        </p:nvSpPr>
        <p:spPr bwMode="auto">
          <a:xfrm>
            <a:off x="1681163" y="4054475"/>
            <a:ext cx="25400" cy="46038"/>
          </a:xfrm>
          <a:custGeom>
            <a:avLst/>
            <a:gdLst>
              <a:gd name="T0" fmla="*/ 0 w 49"/>
              <a:gd name="T1" fmla="*/ 2147483646 h 87"/>
              <a:gd name="T2" fmla="*/ 0 w 49"/>
              <a:gd name="T3" fmla="*/ 2147483646 h 87"/>
              <a:gd name="T4" fmla="*/ 2147483646 w 49"/>
              <a:gd name="T5" fmla="*/ 0 h 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9" h="87">
                <a:moveTo>
                  <a:pt x="0" y="87"/>
                </a:moveTo>
                <a:lnTo>
                  <a:pt x="0" y="20"/>
                </a:lnTo>
                <a:lnTo>
                  <a:pt x="49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75" name="Line 2239"/>
          <p:cNvSpPr>
            <a:spLocks noChangeShapeType="1"/>
          </p:cNvSpPr>
          <p:nvPr/>
        </p:nvSpPr>
        <p:spPr bwMode="auto">
          <a:xfrm flipV="1">
            <a:off x="1725613" y="4029075"/>
            <a:ext cx="39687" cy="158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76" name="Freeform 2240"/>
          <p:cNvSpPr>
            <a:spLocks/>
          </p:cNvSpPr>
          <p:nvPr/>
        </p:nvSpPr>
        <p:spPr bwMode="auto">
          <a:xfrm>
            <a:off x="1784350" y="4010025"/>
            <a:ext cx="23813" cy="34925"/>
          </a:xfrm>
          <a:custGeom>
            <a:avLst/>
            <a:gdLst>
              <a:gd name="T0" fmla="*/ 0 w 45"/>
              <a:gd name="T1" fmla="*/ 2147483646 h 66"/>
              <a:gd name="T2" fmla="*/ 2147483646 w 45"/>
              <a:gd name="T3" fmla="*/ 0 h 66"/>
              <a:gd name="T4" fmla="*/ 2147483646 w 45"/>
              <a:gd name="T5" fmla="*/ 2147483646 h 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5" h="66">
                <a:moveTo>
                  <a:pt x="0" y="21"/>
                </a:moveTo>
                <a:lnTo>
                  <a:pt x="45" y="0"/>
                </a:lnTo>
                <a:lnTo>
                  <a:pt x="45" y="6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77" name="Freeform 2241"/>
          <p:cNvSpPr>
            <a:spLocks/>
          </p:cNvSpPr>
          <p:nvPr/>
        </p:nvSpPr>
        <p:spPr bwMode="auto">
          <a:xfrm>
            <a:off x="1784350" y="4064000"/>
            <a:ext cx="23813" cy="44450"/>
          </a:xfrm>
          <a:custGeom>
            <a:avLst/>
            <a:gdLst>
              <a:gd name="T0" fmla="*/ 2147483646 w 45"/>
              <a:gd name="T1" fmla="*/ 0 h 86"/>
              <a:gd name="T2" fmla="*/ 2147483646 w 45"/>
              <a:gd name="T3" fmla="*/ 2147483646 h 86"/>
              <a:gd name="T4" fmla="*/ 0 w 45"/>
              <a:gd name="T5" fmla="*/ 2147483646 h 8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5" h="86">
                <a:moveTo>
                  <a:pt x="45" y="0"/>
                </a:moveTo>
                <a:lnTo>
                  <a:pt x="45" y="66"/>
                </a:lnTo>
                <a:lnTo>
                  <a:pt x="0" y="8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78" name="Line 2242"/>
          <p:cNvSpPr>
            <a:spLocks noChangeShapeType="1"/>
          </p:cNvSpPr>
          <p:nvPr/>
        </p:nvSpPr>
        <p:spPr bwMode="auto">
          <a:xfrm>
            <a:off x="1781175" y="4114800"/>
            <a:ext cx="36513" cy="190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79" name="Freeform 2243"/>
          <p:cNvSpPr>
            <a:spLocks/>
          </p:cNvSpPr>
          <p:nvPr/>
        </p:nvSpPr>
        <p:spPr bwMode="auto">
          <a:xfrm>
            <a:off x="1836738" y="4143375"/>
            <a:ext cx="50800" cy="22225"/>
          </a:xfrm>
          <a:custGeom>
            <a:avLst/>
            <a:gdLst>
              <a:gd name="T0" fmla="*/ 0 w 95"/>
              <a:gd name="T1" fmla="*/ 0 h 42"/>
              <a:gd name="T2" fmla="*/ 2147483646 w 95"/>
              <a:gd name="T3" fmla="*/ 2147483646 h 42"/>
              <a:gd name="T4" fmla="*/ 2147483646 w 95"/>
              <a:gd name="T5" fmla="*/ 2147483646 h 4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5" h="42">
                <a:moveTo>
                  <a:pt x="0" y="0"/>
                </a:moveTo>
                <a:lnTo>
                  <a:pt x="47" y="24"/>
                </a:lnTo>
                <a:lnTo>
                  <a:pt x="95" y="4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80" name="Line 2244"/>
          <p:cNvSpPr>
            <a:spLocks noChangeShapeType="1"/>
          </p:cNvSpPr>
          <p:nvPr/>
        </p:nvSpPr>
        <p:spPr bwMode="auto">
          <a:xfrm flipH="1">
            <a:off x="1862138" y="4160838"/>
            <a:ext cx="39687" cy="222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81" name="Freeform 2245"/>
          <p:cNvSpPr>
            <a:spLocks/>
          </p:cNvSpPr>
          <p:nvPr/>
        </p:nvSpPr>
        <p:spPr bwMode="auto">
          <a:xfrm>
            <a:off x="1862138" y="4103688"/>
            <a:ext cx="39687" cy="79375"/>
          </a:xfrm>
          <a:custGeom>
            <a:avLst/>
            <a:gdLst>
              <a:gd name="T0" fmla="*/ 0 w 77"/>
              <a:gd name="T1" fmla="*/ 2147483646 h 149"/>
              <a:gd name="T2" fmla="*/ 0 w 77"/>
              <a:gd name="T3" fmla="*/ 2147483646 h 149"/>
              <a:gd name="T4" fmla="*/ 2147483646 w 77"/>
              <a:gd name="T5" fmla="*/ 2147483646 h 149"/>
              <a:gd name="T6" fmla="*/ 2147483646 w 77"/>
              <a:gd name="T7" fmla="*/ 0 h 1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7" h="149">
                <a:moveTo>
                  <a:pt x="0" y="149"/>
                </a:moveTo>
                <a:lnTo>
                  <a:pt x="0" y="99"/>
                </a:lnTo>
                <a:lnTo>
                  <a:pt x="77" y="60"/>
                </a:lnTo>
                <a:lnTo>
                  <a:pt x="34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82" name="Line 2246"/>
          <p:cNvSpPr>
            <a:spLocks noChangeShapeType="1"/>
          </p:cNvSpPr>
          <p:nvPr/>
        </p:nvSpPr>
        <p:spPr bwMode="auto">
          <a:xfrm flipH="1" flipV="1">
            <a:off x="1843088" y="4057650"/>
            <a:ext cx="23812" cy="301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83" name="Line 2247"/>
          <p:cNvSpPr>
            <a:spLocks noChangeShapeType="1"/>
          </p:cNvSpPr>
          <p:nvPr/>
        </p:nvSpPr>
        <p:spPr bwMode="auto">
          <a:xfrm flipH="1" flipV="1">
            <a:off x="1808163" y="4010025"/>
            <a:ext cx="23812" cy="301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84" name="Line 2248"/>
          <p:cNvSpPr>
            <a:spLocks noChangeShapeType="1"/>
          </p:cNvSpPr>
          <p:nvPr/>
        </p:nvSpPr>
        <p:spPr bwMode="auto">
          <a:xfrm>
            <a:off x="1808163" y="4098925"/>
            <a:ext cx="38100" cy="254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85" name="Freeform 2249"/>
          <p:cNvSpPr>
            <a:spLocks/>
          </p:cNvSpPr>
          <p:nvPr/>
        </p:nvSpPr>
        <p:spPr bwMode="auto">
          <a:xfrm>
            <a:off x="1863725" y="4135438"/>
            <a:ext cx="63500" cy="31750"/>
          </a:xfrm>
          <a:custGeom>
            <a:avLst/>
            <a:gdLst>
              <a:gd name="T0" fmla="*/ 0 w 120"/>
              <a:gd name="T1" fmla="*/ 0 h 60"/>
              <a:gd name="T2" fmla="*/ 2147483646 w 120"/>
              <a:gd name="T3" fmla="*/ 2147483646 h 60"/>
              <a:gd name="T4" fmla="*/ 2147483646 w 120"/>
              <a:gd name="T5" fmla="*/ 2147483646 h 6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0" h="60">
                <a:moveTo>
                  <a:pt x="0" y="0"/>
                </a:moveTo>
                <a:lnTo>
                  <a:pt x="72" y="48"/>
                </a:lnTo>
                <a:lnTo>
                  <a:pt x="120" y="6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86" name="Line 2250"/>
          <p:cNvSpPr>
            <a:spLocks noChangeShapeType="1"/>
          </p:cNvSpPr>
          <p:nvPr/>
        </p:nvSpPr>
        <p:spPr bwMode="auto">
          <a:xfrm flipV="1">
            <a:off x="1933575" y="4157663"/>
            <a:ext cx="39688" cy="222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87" name="Freeform 2251"/>
          <p:cNvSpPr>
            <a:spLocks/>
          </p:cNvSpPr>
          <p:nvPr/>
        </p:nvSpPr>
        <p:spPr bwMode="auto">
          <a:xfrm>
            <a:off x="1908175" y="4157663"/>
            <a:ext cx="65088" cy="42862"/>
          </a:xfrm>
          <a:custGeom>
            <a:avLst/>
            <a:gdLst>
              <a:gd name="T0" fmla="*/ 2147483646 w 125"/>
              <a:gd name="T1" fmla="*/ 0 h 80"/>
              <a:gd name="T2" fmla="*/ 2147483646 w 125"/>
              <a:gd name="T3" fmla="*/ 2147483646 h 80"/>
              <a:gd name="T4" fmla="*/ 2147483646 w 125"/>
              <a:gd name="T5" fmla="*/ 2147483646 h 80"/>
              <a:gd name="T6" fmla="*/ 2147483646 w 125"/>
              <a:gd name="T7" fmla="*/ 2147483646 h 80"/>
              <a:gd name="T8" fmla="*/ 0 w 125"/>
              <a:gd name="T9" fmla="*/ 2147483646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5" h="80">
                <a:moveTo>
                  <a:pt x="125" y="0"/>
                </a:moveTo>
                <a:lnTo>
                  <a:pt x="125" y="41"/>
                </a:lnTo>
                <a:lnTo>
                  <a:pt x="48" y="80"/>
                </a:lnTo>
                <a:lnTo>
                  <a:pt x="48" y="41"/>
                </a:lnTo>
                <a:lnTo>
                  <a:pt x="0" y="2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88" name="Freeform 2252"/>
          <p:cNvSpPr>
            <a:spLocks/>
          </p:cNvSpPr>
          <p:nvPr/>
        </p:nvSpPr>
        <p:spPr bwMode="auto">
          <a:xfrm>
            <a:off x="1901825" y="4135438"/>
            <a:ext cx="25400" cy="25400"/>
          </a:xfrm>
          <a:custGeom>
            <a:avLst/>
            <a:gdLst>
              <a:gd name="T0" fmla="*/ 0 w 48"/>
              <a:gd name="T1" fmla="*/ 2147483646 h 49"/>
              <a:gd name="T2" fmla="*/ 0 w 48"/>
              <a:gd name="T3" fmla="*/ 0 h 49"/>
              <a:gd name="T4" fmla="*/ 2147483646 w 48"/>
              <a:gd name="T5" fmla="*/ 2147483646 h 4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8" h="49">
                <a:moveTo>
                  <a:pt x="0" y="49"/>
                </a:moveTo>
                <a:lnTo>
                  <a:pt x="0" y="0"/>
                </a:lnTo>
                <a:lnTo>
                  <a:pt x="48" y="1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89" name="Line 2253"/>
          <p:cNvSpPr>
            <a:spLocks noChangeShapeType="1"/>
          </p:cNvSpPr>
          <p:nvPr/>
        </p:nvSpPr>
        <p:spPr bwMode="auto">
          <a:xfrm>
            <a:off x="1949450" y="4149725"/>
            <a:ext cx="23813" cy="79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90" name="Freeform 2254"/>
          <p:cNvSpPr>
            <a:spLocks/>
          </p:cNvSpPr>
          <p:nvPr/>
        </p:nvSpPr>
        <p:spPr bwMode="auto">
          <a:xfrm>
            <a:off x="1933575" y="4173538"/>
            <a:ext cx="39688" cy="26987"/>
          </a:xfrm>
          <a:custGeom>
            <a:avLst/>
            <a:gdLst>
              <a:gd name="T0" fmla="*/ 2147483646 w 77"/>
              <a:gd name="T1" fmla="*/ 2147483646 h 51"/>
              <a:gd name="T2" fmla="*/ 0 w 77"/>
              <a:gd name="T3" fmla="*/ 2147483646 h 51"/>
              <a:gd name="T4" fmla="*/ 2147483646 w 77"/>
              <a:gd name="T5" fmla="*/ 2147483646 h 51"/>
              <a:gd name="T6" fmla="*/ 2147483646 w 77"/>
              <a:gd name="T7" fmla="*/ 0 h 5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7" h="51">
                <a:moveTo>
                  <a:pt x="77" y="12"/>
                </a:moveTo>
                <a:lnTo>
                  <a:pt x="0" y="51"/>
                </a:lnTo>
                <a:lnTo>
                  <a:pt x="77" y="12"/>
                </a:lnTo>
                <a:lnTo>
                  <a:pt x="3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91" name="Freeform 2255"/>
          <p:cNvSpPr>
            <a:spLocks/>
          </p:cNvSpPr>
          <p:nvPr/>
        </p:nvSpPr>
        <p:spPr bwMode="auto">
          <a:xfrm>
            <a:off x="1958975" y="4162425"/>
            <a:ext cx="247650" cy="82550"/>
          </a:xfrm>
          <a:custGeom>
            <a:avLst/>
            <a:gdLst>
              <a:gd name="T0" fmla="*/ 0 w 470"/>
              <a:gd name="T1" fmla="*/ 2147483646 h 156"/>
              <a:gd name="T2" fmla="*/ 0 w 470"/>
              <a:gd name="T3" fmla="*/ 2147483646 h 156"/>
              <a:gd name="T4" fmla="*/ 2147483646 w 470"/>
              <a:gd name="T5" fmla="*/ 2147483646 h 156"/>
              <a:gd name="T6" fmla="*/ 2147483646 w 470"/>
              <a:gd name="T7" fmla="*/ 0 h 15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70" h="156">
                <a:moveTo>
                  <a:pt x="0" y="41"/>
                </a:moveTo>
                <a:lnTo>
                  <a:pt x="0" y="156"/>
                </a:lnTo>
                <a:lnTo>
                  <a:pt x="470" y="156"/>
                </a:lnTo>
                <a:lnTo>
                  <a:pt x="47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92" name="Freeform 2256"/>
          <p:cNvSpPr>
            <a:spLocks/>
          </p:cNvSpPr>
          <p:nvPr/>
        </p:nvSpPr>
        <p:spPr bwMode="auto">
          <a:xfrm>
            <a:off x="1946275" y="4162425"/>
            <a:ext cx="273050" cy="93663"/>
          </a:xfrm>
          <a:custGeom>
            <a:avLst/>
            <a:gdLst>
              <a:gd name="T0" fmla="*/ 2147483646 w 518"/>
              <a:gd name="T1" fmla="*/ 0 h 176"/>
              <a:gd name="T2" fmla="*/ 2147483646 w 518"/>
              <a:gd name="T3" fmla="*/ 2147483646 h 176"/>
              <a:gd name="T4" fmla="*/ 0 w 518"/>
              <a:gd name="T5" fmla="*/ 2147483646 h 176"/>
              <a:gd name="T6" fmla="*/ 0 w 518"/>
              <a:gd name="T7" fmla="*/ 2147483646 h 17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18" h="176">
                <a:moveTo>
                  <a:pt x="518" y="0"/>
                </a:moveTo>
                <a:lnTo>
                  <a:pt x="518" y="176"/>
                </a:lnTo>
                <a:lnTo>
                  <a:pt x="0" y="176"/>
                </a:lnTo>
                <a:lnTo>
                  <a:pt x="0" y="5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93" name="Line 2257"/>
          <p:cNvSpPr>
            <a:spLocks noChangeShapeType="1"/>
          </p:cNvSpPr>
          <p:nvPr/>
        </p:nvSpPr>
        <p:spPr bwMode="auto">
          <a:xfrm flipH="1" flipV="1">
            <a:off x="1882775" y="4189413"/>
            <a:ext cx="52388" cy="793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94" name="Line 2258"/>
          <p:cNvSpPr>
            <a:spLocks noChangeShapeType="1"/>
          </p:cNvSpPr>
          <p:nvPr/>
        </p:nvSpPr>
        <p:spPr bwMode="auto">
          <a:xfrm flipH="1" flipV="1">
            <a:off x="1817688" y="4178300"/>
            <a:ext cx="42862" cy="79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95" name="Line 2259"/>
          <p:cNvSpPr>
            <a:spLocks noChangeShapeType="1"/>
          </p:cNvSpPr>
          <p:nvPr/>
        </p:nvSpPr>
        <p:spPr bwMode="auto">
          <a:xfrm flipH="1" flipV="1">
            <a:off x="1754188" y="4167188"/>
            <a:ext cx="42862" cy="6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96" name="Freeform 2260"/>
          <p:cNvSpPr>
            <a:spLocks/>
          </p:cNvSpPr>
          <p:nvPr/>
        </p:nvSpPr>
        <p:spPr bwMode="auto">
          <a:xfrm>
            <a:off x="1681163" y="4143375"/>
            <a:ext cx="52387" cy="19050"/>
          </a:xfrm>
          <a:custGeom>
            <a:avLst/>
            <a:gdLst>
              <a:gd name="T0" fmla="*/ 2147483646 w 100"/>
              <a:gd name="T1" fmla="*/ 2147483646 h 38"/>
              <a:gd name="T2" fmla="*/ 0 w 100"/>
              <a:gd name="T3" fmla="*/ 2147483646 h 38"/>
              <a:gd name="T4" fmla="*/ 2147483646 w 100"/>
              <a:gd name="T5" fmla="*/ 0 h 3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" h="38">
                <a:moveTo>
                  <a:pt x="100" y="38"/>
                </a:moveTo>
                <a:lnTo>
                  <a:pt x="0" y="20"/>
                </a:lnTo>
                <a:lnTo>
                  <a:pt x="49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97" name="Line 2261"/>
          <p:cNvSpPr>
            <a:spLocks noChangeShapeType="1"/>
          </p:cNvSpPr>
          <p:nvPr/>
        </p:nvSpPr>
        <p:spPr bwMode="auto">
          <a:xfrm flipV="1">
            <a:off x="1725613" y="4116388"/>
            <a:ext cx="39687" cy="174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98" name="Line 2262"/>
          <p:cNvSpPr>
            <a:spLocks noChangeShapeType="1"/>
          </p:cNvSpPr>
          <p:nvPr/>
        </p:nvSpPr>
        <p:spPr bwMode="auto">
          <a:xfrm flipH="1" flipV="1">
            <a:off x="1725613" y="4086225"/>
            <a:ext cx="36512" cy="206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99" name="Line 2263"/>
          <p:cNvSpPr>
            <a:spLocks noChangeShapeType="1"/>
          </p:cNvSpPr>
          <p:nvPr/>
        </p:nvSpPr>
        <p:spPr bwMode="auto">
          <a:xfrm flipH="1" flipV="1">
            <a:off x="1681163" y="4064000"/>
            <a:ext cx="25400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00" name="Freeform 2264"/>
          <p:cNvSpPr>
            <a:spLocks/>
          </p:cNvSpPr>
          <p:nvPr/>
        </p:nvSpPr>
        <p:spPr bwMode="auto">
          <a:xfrm>
            <a:off x="1862138" y="4160838"/>
            <a:ext cx="39687" cy="22225"/>
          </a:xfrm>
          <a:custGeom>
            <a:avLst/>
            <a:gdLst>
              <a:gd name="T0" fmla="*/ 0 w 77"/>
              <a:gd name="T1" fmla="*/ 2147483646 h 40"/>
              <a:gd name="T2" fmla="*/ 2147483646 w 77"/>
              <a:gd name="T3" fmla="*/ 0 h 40"/>
              <a:gd name="T4" fmla="*/ 0 w 77"/>
              <a:gd name="T5" fmla="*/ 2147483646 h 4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7" h="40">
                <a:moveTo>
                  <a:pt x="0" y="40"/>
                </a:moveTo>
                <a:lnTo>
                  <a:pt x="77" y="0"/>
                </a:lnTo>
                <a:lnTo>
                  <a:pt x="0" y="4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01" name="Line 2265"/>
          <p:cNvSpPr>
            <a:spLocks noChangeShapeType="1"/>
          </p:cNvSpPr>
          <p:nvPr/>
        </p:nvSpPr>
        <p:spPr bwMode="auto">
          <a:xfrm>
            <a:off x="1863725" y="5037138"/>
            <a:ext cx="1588" cy="9683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02" name="Line 2266"/>
          <p:cNvSpPr>
            <a:spLocks noChangeShapeType="1"/>
          </p:cNvSpPr>
          <p:nvPr/>
        </p:nvSpPr>
        <p:spPr bwMode="auto">
          <a:xfrm>
            <a:off x="2046288" y="5133975"/>
            <a:ext cx="1587" cy="1984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03" name="Line 2267"/>
          <p:cNvSpPr>
            <a:spLocks noChangeShapeType="1"/>
          </p:cNvSpPr>
          <p:nvPr/>
        </p:nvSpPr>
        <p:spPr bwMode="auto">
          <a:xfrm flipV="1">
            <a:off x="1535113" y="5133975"/>
            <a:ext cx="1587" cy="1984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04" name="Line 2268"/>
          <p:cNvSpPr>
            <a:spLocks noChangeShapeType="1"/>
          </p:cNvSpPr>
          <p:nvPr/>
        </p:nvSpPr>
        <p:spPr bwMode="auto">
          <a:xfrm>
            <a:off x="903288" y="5133975"/>
            <a:ext cx="1587" cy="4778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05" name="Line 2269"/>
          <p:cNvSpPr>
            <a:spLocks noChangeShapeType="1"/>
          </p:cNvSpPr>
          <p:nvPr/>
        </p:nvSpPr>
        <p:spPr bwMode="auto">
          <a:xfrm flipV="1">
            <a:off x="2374900" y="5037138"/>
            <a:ext cx="1588" cy="9683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06" name="Line 2270"/>
          <p:cNvSpPr>
            <a:spLocks noChangeShapeType="1"/>
          </p:cNvSpPr>
          <p:nvPr/>
        </p:nvSpPr>
        <p:spPr bwMode="auto">
          <a:xfrm>
            <a:off x="2886075" y="5037138"/>
            <a:ext cx="1588" cy="9683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07" name="Line 2271"/>
          <p:cNvSpPr>
            <a:spLocks noChangeShapeType="1"/>
          </p:cNvSpPr>
          <p:nvPr/>
        </p:nvSpPr>
        <p:spPr bwMode="auto">
          <a:xfrm>
            <a:off x="2949575" y="5133975"/>
            <a:ext cx="1588" cy="6159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08" name="Line 2272"/>
          <p:cNvSpPr>
            <a:spLocks noChangeShapeType="1"/>
          </p:cNvSpPr>
          <p:nvPr/>
        </p:nvSpPr>
        <p:spPr bwMode="auto">
          <a:xfrm flipV="1">
            <a:off x="3876675" y="5133975"/>
            <a:ext cx="1588" cy="3952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09" name="Freeform 2273"/>
          <p:cNvSpPr>
            <a:spLocks/>
          </p:cNvSpPr>
          <p:nvPr/>
        </p:nvSpPr>
        <p:spPr bwMode="auto">
          <a:xfrm>
            <a:off x="4303713" y="4772025"/>
            <a:ext cx="234950" cy="233363"/>
          </a:xfrm>
          <a:custGeom>
            <a:avLst/>
            <a:gdLst>
              <a:gd name="T0" fmla="*/ 0 w 445"/>
              <a:gd name="T1" fmla="*/ 2147483646 h 441"/>
              <a:gd name="T2" fmla="*/ 2147483646 w 445"/>
              <a:gd name="T3" fmla="*/ 2147483646 h 441"/>
              <a:gd name="T4" fmla="*/ 2147483646 w 445"/>
              <a:gd name="T5" fmla="*/ 2147483646 h 441"/>
              <a:gd name="T6" fmla="*/ 2147483646 w 445"/>
              <a:gd name="T7" fmla="*/ 2147483646 h 441"/>
              <a:gd name="T8" fmla="*/ 2147483646 w 445"/>
              <a:gd name="T9" fmla="*/ 2147483646 h 441"/>
              <a:gd name="T10" fmla="*/ 2147483646 w 445"/>
              <a:gd name="T11" fmla="*/ 2147483646 h 441"/>
              <a:gd name="T12" fmla="*/ 2147483646 w 445"/>
              <a:gd name="T13" fmla="*/ 2147483646 h 441"/>
              <a:gd name="T14" fmla="*/ 2147483646 w 445"/>
              <a:gd name="T15" fmla="*/ 2147483646 h 441"/>
              <a:gd name="T16" fmla="*/ 2147483646 w 445"/>
              <a:gd name="T17" fmla="*/ 0 h 44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45" h="441">
                <a:moveTo>
                  <a:pt x="0" y="402"/>
                </a:moveTo>
                <a:lnTo>
                  <a:pt x="14" y="388"/>
                </a:lnTo>
                <a:lnTo>
                  <a:pt x="45" y="378"/>
                </a:lnTo>
                <a:lnTo>
                  <a:pt x="45" y="14"/>
                </a:lnTo>
                <a:lnTo>
                  <a:pt x="186" y="40"/>
                </a:lnTo>
                <a:lnTo>
                  <a:pt x="186" y="441"/>
                </a:lnTo>
                <a:lnTo>
                  <a:pt x="445" y="372"/>
                </a:lnTo>
                <a:lnTo>
                  <a:pt x="401" y="360"/>
                </a:lnTo>
                <a:lnTo>
                  <a:pt x="401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10" name="Line 2274"/>
          <p:cNvSpPr>
            <a:spLocks noChangeShapeType="1"/>
          </p:cNvSpPr>
          <p:nvPr/>
        </p:nvSpPr>
        <p:spPr bwMode="auto">
          <a:xfrm flipH="1">
            <a:off x="4327525" y="4764088"/>
            <a:ext cx="103188" cy="158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11" name="Line 2275"/>
          <p:cNvSpPr>
            <a:spLocks noChangeShapeType="1"/>
          </p:cNvSpPr>
          <p:nvPr/>
        </p:nvSpPr>
        <p:spPr bwMode="auto">
          <a:xfrm>
            <a:off x="4327525" y="4795838"/>
            <a:ext cx="74613" cy="190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12" name="Line 2276"/>
          <p:cNvSpPr>
            <a:spLocks noChangeShapeType="1"/>
          </p:cNvSpPr>
          <p:nvPr/>
        </p:nvSpPr>
        <p:spPr bwMode="auto">
          <a:xfrm flipH="1" flipV="1">
            <a:off x="4327525" y="4803775"/>
            <a:ext cx="74613" cy="206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13" name="Line 2277"/>
          <p:cNvSpPr>
            <a:spLocks noChangeShapeType="1"/>
          </p:cNvSpPr>
          <p:nvPr/>
        </p:nvSpPr>
        <p:spPr bwMode="auto">
          <a:xfrm>
            <a:off x="4327525" y="4813300"/>
            <a:ext cx="74613" cy="174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14" name="Line 2278"/>
          <p:cNvSpPr>
            <a:spLocks noChangeShapeType="1"/>
          </p:cNvSpPr>
          <p:nvPr/>
        </p:nvSpPr>
        <p:spPr bwMode="auto">
          <a:xfrm flipH="1" flipV="1">
            <a:off x="4327525" y="4821238"/>
            <a:ext cx="74613" cy="174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15" name="Line 2279"/>
          <p:cNvSpPr>
            <a:spLocks noChangeShapeType="1"/>
          </p:cNvSpPr>
          <p:nvPr/>
        </p:nvSpPr>
        <p:spPr bwMode="auto">
          <a:xfrm>
            <a:off x="4327525" y="4827588"/>
            <a:ext cx="74613" cy="190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16" name="Line 2280"/>
          <p:cNvSpPr>
            <a:spLocks noChangeShapeType="1"/>
          </p:cNvSpPr>
          <p:nvPr/>
        </p:nvSpPr>
        <p:spPr bwMode="auto">
          <a:xfrm flipH="1" flipV="1">
            <a:off x="4327525" y="4837113"/>
            <a:ext cx="74613" cy="174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17" name="Line 2282"/>
          <p:cNvSpPr>
            <a:spLocks noChangeShapeType="1"/>
          </p:cNvSpPr>
          <p:nvPr/>
        </p:nvSpPr>
        <p:spPr bwMode="auto">
          <a:xfrm>
            <a:off x="4327525" y="4845050"/>
            <a:ext cx="74613" cy="190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18" name="Line 2283"/>
          <p:cNvSpPr>
            <a:spLocks noChangeShapeType="1"/>
          </p:cNvSpPr>
          <p:nvPr/>
        </p:nvSpPr>
        <p:spPr bwMode="auto">
          <a:xfrm flipH="1" flipV="1">
            <a:off x="4327525" y="4852988"/>
            <a:ext cx="74613" cy="174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19" name="Freeform 2284"/>
          <p:cNvSpPr>
            <a:spLocks/>
          </p:cNvSpPr>
          <p:nvPr/>
        </p:nvSpPr>
        <p:spPr bwMode="auto">
          <a:xfrm>
            <a:off x="4337050" y="4867275"/>
            <a:ext cx="7938" cy="14288"/>
          </a:xfrm>
          <a:custGeom>
            <a:avLst/>
            <a:gdLst>
              <a:gd name="T0" fmla="*/ 2147483646 w 15"/>
              <a:gd name="T1" fmla="*/ 0 h 26"/>
              <a:gd name="T2" fmla="*/ 2147483646 w 15"/>
              <a:gd name="T3" fmla="*/ 2147483646 h 26"/>
              <a:gd name="T4" fmla="*/ 0 w 15"/>
              <a:gd name="T5" fmla="*/ 2147483646 h 26"/>
              <a:gd name="T6" fmla="*/ 0 w 15"/>
              <a:gd name="T7" fmla="*/ 2147483646 h 26"/>
              <a:gd name="T8" fmla="*/ 2147483646 w 15"/>
              <a:gd name="T9" fmla="*/ 2147483646 h 26"/>
              <a:gd name="T10" fmla="*/ 2147483646 w 15"/>
              <a:gd name="T11" fmla="*/ 2147483646 h 26"/>
              <a:gd name="T12" fmla="*/ 2147483646 w 15"/>
              <a:gd name="T13" fmla="*/ 2147483646 h 26"/>
              <a:gd name="T14" fmla="*/ 2147483646 w 15"/>
              <a:gd name="T15" fmla="*/ 2147483646 h 26"/>
              <a:gd name="T16" fmla="*/ 2147483646 w 15"/>
              <a:gd name="T17" fmla="*/ 2147483646 h 26"/>
              <a:gd name="T18" fmla="*/ 2147483646 w 15"/>
              <a:gd name="T19" fmla="*/ 2147483646 h 26"/>
              <a:gd name="T20" fmla="*/ 2147483646 w 15"/>
              <a:gd name="T21" fmla="*/ 0 h 26"/>
              <a:gd name="T22" fmla="*/ 2147483646 w 15"/>
              <a:gd name="T23" fmla="*/ 0 h 2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" h="26">
                <a:moveTo>
                  <a:pt x="8" y="0"/>
                </a:moveTo>
                <a:lnTo>
                  <a:pt x="8" y="1"/>
                </a:lnTo>
                <a:lnTo>
                  <a:pt x="0" y="17"/>
                </a:lnTo>
                <a:lnTo>
                  <a:pt x="0" y="22"/>
                </a:lnTo>
                <a:lnTo>
                  <a:pt x="2" y="26"/>
                </a:lnTo>
                <a:lnTo>
                  <a:pt x="11" y="26"/>
                </a:lnTo>
                <a:lnTo>
                  <a:pt x="15" y="22"/>
                </a:lnTo>
                <a:lnTo>
                  <a:pt x="15" y="17"/>
                </a:lnTo>
                <a:lnTo>
                  <a:pt x="9" y="13"/>
                </a:lnTo>
                <a:lnTo>
                  <a:pt x="11" y="1"/>
                </a:lnTo>
                <a:lnTo>
                  <a:pt x="9" y="0"/>
                </a:lnTo>
                <a:lnTo>
                  <a:pt x="8" y="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20" name="Freeform 2285"/>
          <p:cNvSpPr>
            <a:spLocks/>
          </p:cNvSpPr>
          <p:nvPr/>
        </p:nvSpPr>
        <p:spPr bwMode="auto">
          <a:xfrm>
            <a:off x="4327525" y="4949825"/>
            <a:ext cx="187325" cy="30163"/>
          </a:xfrm>
          <a:custGeom>
            <a:avLst/>
            <a:gdLst>
              <a:gd name="T0" fmla="*/ 0 w 356"/>
              <a:gd name="T1" fmla="*/ 2147483646 h 59"/>
              <a:gd name="T2" fmla="*/ 2147483646 w 356"/>
              <a:gd name="T3" fmla="*/ 2147483646 h 59"/>
              <a:gd name="T4" fmla="*/ 2147483646 w 356"/>
              <a:gd name="T5" fmla="*/ 2147483646 h 59"/>
              <a:gd name="T6" fmla="*/ 2147483646 w 356"/>
              <a:gd name="T7" fmla="*/ 0 h 5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6" h="59">
                <a:moveTo>
                  <a:pt x="0" y="4"/>
                </a:moveTo>
                <a:lnTo>
                  <a:pt x="141" y="47"/>
                </a:lnTo>
                <a:lnTo>
                  <a:pt x="141" y="59"/>
                </a:lnTo>
                <a:lnTo>
                  <a:pt x="356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21" name="Line 2286"/>
          <p:cNvSpPr>
            <a:spLocks noChangeShapeType="1"/>
          </p:cNvSpPr>
          <p:nvPr/>
        </p:nvSpPr>
        <p:spPr bwMode="auto">
          <a:xfrm>
            <a:off x="4506913" y="4954588"/>
            <a:ext cx="1587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22" name="Line 2287"/>
          <p:cNvSpPr>
            <a:spLocks noChangeShapeType="1"/>
          </p:cNvSpPr>
          <p:nvPr/>
        </p:nvSpPr>
        <p:spPr bwMode="auto">
          <a:xfrm flipV="1">
            <a:off x="4500563" y="4956175"/>
            <a:ext cx="1587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23" name="Line 2288"/>
          <p:cNvSpPr>
            <a:spLocks noChangeShapeType="1"/>
          </p:cNvSpPr>
          <p:nvPr/>
        </p:nvSpPr>
        <p:spPr bwMode="auto">
          <a:xfrm>
            <a:off x="4492625" y="4959350"/>
            <a:ext cx="1588" cy="111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24" name="Line 2289"/>
          <p:cNvSpPr>
            <a:spLocks noChangeShapeType="1"/>
          </p:cNvSpPr>
          <p:nvPr/>
        </p:nvSpPr>
        <p:spPr bwMode="auto">
          <a:xfrm flipV="1">
            <a:off x="4483100" y="4960938"/>
            <a:ext cx="1588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25" name="Line 2290"/>
          <p:cNvSpPr>
            <a:spLocks noChangeShapeType="1"/>
          </p:cNvSpPr>
          <p:nvPr/>
        </p:nvSpPr>
        <p:spPr bwMode="auto">
          <a:xfrm>
            <a:off x="4476750" y="4962525"/>
            <a:ext cx="1588" cy="111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26" name="Line 2291"/>
          <p:cNvSpPr>
            <a:spLocks noChangeShapeType="1"/>
          </p:cNvSpPr>
          <p:nvPr/>
        </p:nvSpPr>
        <p:spPr bwMode="auto">
          <a:xfrm flipV="1">
            <a:off x="4467225" y="4964113"/>
            <a:ext cx="1588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27" name="Freeform 2292"/>
          <p:cNvSpPr>
            <a:spLocks/>
          </p:cNvSpPr>
          <p:nvPr/>
        </p:nvSpPr>
        <p:spPr bwMode="auto">
          <a:xfrm>
            <a:off x="4451350" y="4967288"/>
            <a:ext cx="7938" cy="14287"/>
          </a:xfrm>
          <a:custGeom>
            <a:avLst/>
            <a:gdLst>
              <a:gd name="T0" fmla="*/ 2147483646 w 13"/>
              <a:gd name="T1" fmla="*/ 0 h 26"/>
              <a:gd name="T2" fmla="*/ 2147483646 w 13"/>
              <a:gd name="T3" fmla="*/ 2147483646 h 26"/>
              <a:gd name="T4" fmla="*/ 0 w 13"/>
              <a:gd name="T5" fmla="*/ 2147483646 h 26"/>
              <a:gd name="T6" fmla="*/ 0 w 13"/>
              <a:gd name="T7" fmla="*/ 2147483646 h 2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" h="26">
                <a:moveTo>
                  <a:pt x="13" y="0"/>
                </a:moveTo>
                <a:lnTo>
                  <a:pt x="13" y="23"/>
                </a:lnTo>
                <a:lnTo>
                  <a:pt x="0" y="26"/>
                </a:lnTo>
                <a:lnTo>
                  <a:pt x="0" y="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28" name="Line 2293"/>
          <p:cNvSpPr>
            <a:spLocks noChangeShapeType="1"/>
          </p:cNvSpPr>
          <p:nvPr/>
        </p:nvSpPr>
        <p:spPr bwMode="auto">
          <a:xfrm>
            <a:off x="4443413" y="4970463"/>
            <a:ext cx="1587" cy="142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29" name="Line 2294"/>
          <p:cNvSpPr>
            <a:spLocks noChangeShapeType="1"/>
          </p:cNvSpPr>
          <p:nvPr/>
        </p:nvSpPr>
        <p:spPr bwMode="auto">
          <a:xfrm flipV="1">
            <a:off x="4435475" y="4973638"/>
            <a:ext cx="1588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30" name="Line 2295"/>
          <p:cNvSpPr>
            <a:spLocks noChangeShapeType="1"/>
          </p:cNvSpPr>
          <p:nvPr/>
        </p:nvSpPr>
        <p:spPr bwMode="auto">
          <a:xfrm>
            <a:off x="4429125" y="4975225"/>
            <a:ext cx="1588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31" name="Line 2296"/>
          <p:cNvSpPr>
            <a:spLocks noChangeShapeType="1"/>
          </p:cNvSpPr>
          <p:nvPr/>
        </p:nvSpPr>
        <p:spPr bwMode="auto">
          <a:xfrm flipV="1">
            <a:off x="4419600" y="4976813"/>
            <a:ext cx="1588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32" name="Line 2297"/>
          <p:cNvSpPr>
            <a:spLocks noChangeShapeType="1"/>
          </p:cNvSpPr>
          <p:nvPr/>
        </p:nvSpPr>
        <p:spPr bwMode="auto">
          <a:xfrm>
            <a:off x="4413250" y="4979988"/>
            <a:ext cx="1588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33" name="Line 2298"/>
          <p:cNvSpPr>
            <a:spLocks noChangeShapeType="1"/>
          </p:cNvSpPr>
          <p:nvPr/>
        </p:nvSpPr>
        <p:spPr bwMode="auto">
          <a:xfrm flipH="1" flipV="1">
            <a:off x="4327525" y="4972050"/>
            <a:ext cx="74613" cy="222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34" name="Line 2299"/>
          <p:cNvSpPr>
            <a:spLocks noChangeShapeType="1"/>
          </p:cNvSpPr>
          <p:nvPr/>
        </p:nvSpPr>
        <p:spPr bwMode="auto">
          <a:xfrm>
            <a:off x="4310063" y="4976813"/>
            <a:ext cx="92075" cy="285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35" name="Line 2300"/>
          <p:cNvSpPr>
            <a:spLocks noChangeShapeType="1"/>
          </p:cNvSpPr>
          <p:nvPr/>
        </p:nvSpPr>
        <p:spPr bwMode="auto">
          <a:xfrm flipV="1">
            <a:off x="4402138" y="4962525"/>
            <a:ext cx="115887" cy="317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36" name="Freeform 2301"/>
          <p:cNvSpPr>
            <a:spLocks/>
          </p:cNvSpPr>
          <p:nvPr/>
        </p:nvSpPr>
        <p:spPr bwMode="auto">
          <a:xfrm>
            <a:off x="4535488" y="4968875"/>
            <a:ext cx="7937" cy="7938"/>
          </a:xfrm>
          <a:custGeom>
            <a:avLst/>
            <a:gdLst>
              <a:gd name="T0" fmla="*/ 0 w 14"/>
              <a:gd name="T1" fmla="*/ 2147483646 h 16"/>
              <a:gd name="T2" fmla="*/ 2147483646 w 14"/>
              <a:gd name="T3" fmla="*/ 2147483646 h 16"/>
              <a:gd name="T4" fmla="*/ 2147483646 w 14"/>
              <a:gd name="T5" fmla="*/ 2147483646 h 16"/>
              <a:gd name="T6" fmla="*/ 2147483646 w 14"/>
              <a:gd name="T7" fmla="*/ 0 h 16"/>
              <a:gd name="T8" fmla="*/ 2147483646 w 14"/>
              <a:gd name="T9" fmla="*/ 0 h 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" h="16">
                <a:moveTo>
                  <a:pt x="0" y="1"/>
                </a:moveTo>
                <a:lnTo>
                  <a:pt x="7" y="16"/>
                </a:lnTo>
                <a:lnTo>
                  <a:pt x="14" y="14"/>
                </a:lnTo>
                <a:lnTo>
                  <a:pt x="7" y="0"/>
                </a:lnTo>
                <a:lnTo>
                  <a:pt x="6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37" name="Freeform 2302"/>
          <p:cNvSpPr>
            <a:spLocks/>
          </p:cNvSpPr>
          <p:nvPr/>
        </p:nvSpPr>
        <p:spPr bwMode="auto">
          <a:xfrm>
            <a:off x="4303713" y="4976813"/>
            <a:ext cx="239712" cy="38100"/>
          </a:xfrm>
          <a:custGeom>
            <a:avLst/>
            <a:gdLst>
              <a:gd name="T0" fmla="*/ 2147483646 w 453"/>
              <a:gd name="T1" fmla="*/ 0 h 73"/>
              <a:gd name="T2" fmla="*/ 2147483646 w 453"/>
              <a:gd name="T3" fmla="*/ 2147483646 h 73"/>
              <a:gd name="T4" fmla="*/ 0 w 453"/>
              <a:gd name="T5" fmla="*/ 2147483646 h 7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53" h="73">
                <a:moveTo>
                  <a:pt x="453" y="0"/>
                </a:moveTo>
                <a:lnTo>
                  <a:pt x="184" y="73"/>
                </a:lnTo>
                <a:lnTo>
                  <a:pt x="0" y="1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38" name="Line 2303"/>
          <p:cNvSpPr>
            <a:spLocks noChangeShapeType="1"/>
          </p:cNvSpPr>
          <p:nvPr/>
        </p:nvSpPr>
        <p:spPr bwMode="auto">
          <a:xfrm flipV="1">
            <a:off x="4357688" y="4784725"/>
            <a:ext cx="1587" cy="1762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39" name="Line 2304"/>
          <p:cNvSpPr>
            <a:spLocks noChangeShapeType="1"/>
          </p:cNvSpPr>
          <p:nvPr/>
        </p:nvSpPr>
        <p:spPr bwMode="auto">
          <a:xfrm>
            <a:off x="4371975" y="4787900"/>
            <a:ext cx="1588" cy="1778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40" name="Line 2305"/>
          <p:cNvSpPr>
            <a:spLocks noChangeShapeType="1"/>
          </p:cNvSpPr>
          <p:nvPr/>
        </p:nvSpPr>
        <p:spPr bwMode="auto">
          <a:xfrm flipV="1">
            <a:off x="4402138" y="4929188"/>
            <a:ext cx="112712" cy="301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41" name="Freeform 2306"/>
          <p:cNvSpPr>
            <a:spLocks/>
          </p:cNvSpPr>
          <p:nvPr/>
        </p:nvSpPr>
        <p:spPr bwMode="auto">
          <a:xfrm>
            <a:off x="4678363" y="4953000"/>
            <a:ext cx="187325" cy="30163"/>
          </a:xfrm>
          <a:custGeom>
            <a:avLst/>
            <a:gdLst>
              <a:gd name="T0" fmla="*/ 0 w 356"/>
              <a:gd name="T1" fmla="*/ 2147483646 h 57"/>
              <a:gd name="T2" fmla="*/ 2147483646 w 356"/>
              <a:gd name="T3" fmla="*/ 2147483646 h 57"/>
              <a:gd name="T4" fmla="*/ 2147483646 w 356"/>
              <a:gd name="T5" fmla="*/ 2147483646 h 57"/>
              <a:gd name="T6" fmla="*/ 2147483646 w 356"/>
              <a:gd name="T7" fmla="*/ 0 h 5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6" h="57">
                <a:moveTo>
                  <a:pt x="0" y="3"/>
                </a:moveTo>
                <a:lnTo>
                  <a:pt x="143" y="47"/>
                </a:lnTo>
                <a:lnTo>
                  <a:pt x="143" y="57"/>
                </a:lnTo>
                <a:lnTo>
                  <a:pt x="356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42" name="Line 2307"/>
          <p:cNvSpPr>
            <a:spLocks noChangeShapeType="1"/>
          </p:cNvSpPr>
          <p:nvPr/>
        </p:nvSpPr>
        <p:spPr bwMode="auto">
          <a:xfrm flipV="1">
            <a:off x="4865688" y="4773613"/>
            <a:ext cx="1587" cy="1920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43" name="Freeform 2308"/>
          <p:cNvSpPr>
            <a:spLocks/>
          </p:cNvSpPr>
          <p:nvPr/>
        </p:nvSpPr>
        <p:spPr bwMode="auto">
          <a:xfrm>
            <a:off x="4678363" y="4783138"/>
            <a:ext cx="211137" cy="225425"/>
          </a:xfrm>
          <a:custGeom>
            <a:avLst/>
            <a:gdLst>
              <a:gd name="T0" fmla="*/ 2147483646 w 401"/>
              <a:gd name="T1" fmla="*/ 2147483646 h 427"/>
              <a:gd name="T2" fmla="*/ 2147483646 w 401"/>
              <a:gd name="T3" fmla="*/ 2147483646 h 427"/>
              <a:gd name="T4" fmla="*/ 2147483646 w 401"/>
              <a:gd name="T5" fmla="*/ 2147483646 h 427"/>
              <a:gd name="T6" fmla="*/ 2147483646 w 401"/>
              <a:gd name="T7" fmla="*/ 2147483646 h 427"/>
              <a:gd name="T8" fmla="*/ 2147483646 w 401"/>
              <a:gd name="T9" fmla="*/ 2147483646 h 427"/>
              <a:gd name="T10" fmla="*/ 2147483646 w 401"/>
              <a:gd name="T11" fmla="*/ 2147483646 h 427"/>
              <a:gd name="T12" fmla="*/ 2147483646 w 401"/>
              <a:gd name="T13" fmla="*/ 2147483646 h 427"/>
              <a:gd name="T14" fmla="*/ 0 w 401"/>
              <a:gd name="T15" fmla="*/ 2147483646 h 427"/>
              <a:gd name="T16" fmla="*/ 0 w 401"/>
              <a:gd name="T17" fmla="*/ 0 h 42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01" h="427">
                <a:moveTo>
                  <a:pt x="143" y="25"/>
                </a:moveTo>
                <a:lnTo>
                  <a:pt x="143" y="427"/>
                </a:lnTo>
                <a:lnTo>
                  <a:pt x="401" y="358"/>
                </a:lnTo>
                <a:lnTo>
                  <a:pt x="401" y="355"/>
                </a:lnTo>
                <a:lnTo>
                  <a:pt x="356" y="346"/>
                </a:lnTo>
                <a:lnTo>
                  <a:pt x="362" y="348"/>
                </a:lnTo>
                <a:lnTo>
                  <a:pt x="143" y="406"/>
                </a:lnTo>
                <a:lnTo>
                  <a:pt x="0" y="362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44" name="Line 2309"/>
          <p:cNvSpPr>
            <a:spLocks noChangeShapeType="1"/>
          </p:cNvSpPr>
          <p:nvPr/>
        </p:nvSpPr>
        <p:spPr bwMode="auto">
          <a:xfrm>
            <a:off x="4678363" y="4799013"/>
            <a:ext cx="74612" cy="190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45" name="Line 2310"/>
          <p:cNvSpPr>
            <a:spLocks noChangeShapeType="1"/>
          </p:cNvSpPr>
          <p:nvPr/>
        </p:nvSpPr>
        <p:spPr bwMode="auto">
          <a:xfrm flipH="1" flipV="1">
            <a:off x="4678363" y="4806950"/>
            <a:ext cx="74612" cy="190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46" name="Line 2311"/>
          <p:cNvSpPr>
            <a:spLocks noChangeShapeType="1"/>
          </p:cNvSpPr>
          <p:nvPr/>
        </p:nvSpPr>
        <p:spPr bwMode="auto">
          <a:xfrm>
            <a:off x="4678363" y="4814888"/>
            <a:ext cx="74612" cy="190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47" name="Line 2312"/>
          <p:cNvSpPr>
            <a:spLocks noChangeShapeType="1"/>
          </p:cNvSpPr>
          <p:nvPr/>
        </p:nvSpPr>
        <p:spPr bwMode="auto">
          <a:xfrm flipH="1" flipV="1">
            <a:off x="4678363" y="4824413"/>
            <a:ext cx="74612" cy="174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48" name="Line 2313"/>
          <p:cNvSpPr>
            <a:spLocks noChangeShapeType="1"/>
          </p:cNvSpPr>
          <p:nvPr/>
        </p:nvSpPr>
        <p:spPr bwMode="auto">
          <a:xfrm>
            <a:off x="4678363" y="4830763"/>
            <a:ext cx="74612" cy="190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49" name="Line 2314"/>
          <p:cNvSpPr>
            <a:spLocks noChangeShapeType="1"/>
          </p:cNvSpPr>
          <p:nvPr/>
        </p:nvSpPr>
        <p:spPr bwMode="auto">
          <a:xfrm flipH="1" flipV="1">
            <a:off x="4678363" y="4840288"/>
            <a:ext cx="74612" cy="174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50" name="Line 2315"/>
          <p:cNvSpPr>
            <a:spLocks noChangeShapeType="1"/>
          </p:cNvSpPr>
          <p:nvPr/>
        </p:nvSpPr>
        <p:spPr bwMode="auto">
          <a:xfrm>
            <a:off x="4678363" y="4848225"/>
            <a:ext cx="74612" cy="174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51" name="Line 2316"/>
          <p:cNvSpPr>
            <a:spLocks noChangeShapeType="1"/>
          </p:cNvSpPr>
          <p:nvPr/>
        </p:nvSpPr>
        <p:spPr bwMode="auto">
          <a:xfrm flipH="1" flipV="1">
            <a:off x="4678363" y="4854575"/>
            <a:ext cx="74612" cy="206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52" name="Freeform 2317"/>
          <p:cNvSpPr>
            <a:spLocks/>
          </p:cNvSpPr>
          <p:nvPr/>
        </p:nvSpPr>
        <p:spPr bwMode="auto">
          <a:xfrm>
            <a:off x="4687888" y="4870450"/>
            <a:ext cx="9525" cy="14288"/>
          </a:xfrm>
          <a:custGeom>
            <a:avLst/>
            <a:gdLst>
              <a:gd name="T0" fmla="*/ 2147483646 w 18"/>
              <a:gd name="T1" fmla="*/ 0 h 27"/>
              <a:gd name="T2" fmla="*/ 2147483646 w 18"/>
              <a:gd name="T3" fmla="*/ 2147483646 h 27"/>
              <a:gd name="T4" fmla="*/ 0 w 18"/>
              <a:gd name="T5" fmla="*/ 2147483646 h 27"/>
              <a:gd name="T6" fmla="*/ 0 w 18"/>
              <a:gd name="T7" fmla="*/ 2147483646 h 27"/>
              <a:gd name="T8" fmla="*/ 2147483646 w 18"/>
              <a:gd name="T9" fmla="*/ 2147483646 h 27"/>
              <a:gd name="T10" fmla="*/ 2147483646 w 18"/>
              <a:gd name="T11" fmla="*/ 2147483646 h 27"/>
              <a:gd name="T12" fmla="*/ 2147483646 w 18"/>
              <a:gd name="T13" fmla="*/ 2147483646 h 27"/>
              <a:gd name="T14" fmla="*/ 2147483646 w 18"/>
              <a:gd name="T15" fmla="*/ 2147483646 h 27"/>
              <a:gd name="T16" fmla="*/ 2147483646 w 18"/>
              <a:gd name="T17" fmla="*/ 2147483646 h 27"/>
              <a:gd name="T18" fmla="*/ 2147483646 w 18"/>
              <a:gd name="T19" fmla="*/ 2147483646 h 27"/>
              <a:gd name="T20" fmla="*/ 2147483646 w 18"/>
              <a:gd name="T21" fmla="*/ 0 h 27"/>
              <a:gd name="T22" fmla="*/ 2147483646 w 18"/>
              <a:gd name="T23" fmla="*/ 0 h 2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8" h="27">
                <a:moveTo>
                  <a:pt x="11" y="0"/>
                </a:moveTo>
                <a:lnTo>
                  <a:pt x="11" y="1"/>
                </a:lnTo>
                <a:lnTo>
                  <a:pt x="0" y="16"/>
                </a:lnTo>
                <a:lnTo>
                  <a:pt x="0" y="22"/>
                </a:lnTo>
                <a:lnTo>
                  <a:pt x="6" y="27"/>
                </a:lnTo>
                <a:lnTo>
                  <a:pt x="12" y="27"/>
                </a:lnTo>
                <a:lnTo>
                  <a:pt x="18" y="22"/>
                </a:lnTo>
                <a:lnTo>
                  <a:pt x="18" y="17"/>
                </a:lnTo>
                <a:lnTo>
                  <a:pt x="12" y="13"/>
                </a:lnTo>
                <a:lnTo>
                  <a:pt x="12" y="1"/>
                </a:lnTo>
                <a:lnTo>
                  <a:pt x="12" y="0"/>
                </a:lnTo>
                <a:lnTo>
                  <a:pt x="11" y="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53" name="Line 2318"/>
          <p:cNvSpPr>
            <a:spLocks noChangeShapeType="1"/>
          </p:cNvSpPr>
          <p:nvPr/>
        </p:nvSpPr>
        <p:spPr bwMode="auto">
          <a:xfrm>
            <a:off x="4691063" y="4779963"/>
            <a:ext cx="73025" cy="142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54" name="Freeform 2319"/>
          <p:cNvSpPr>
            <a:spLocks/>
          </p:cNvSpPr>
          <p:nvPr/>
        </p:nvSpPr>
        <p:spPr bwMode="auto">
          <a:xfrm>
            <a:off x="4678363" y="4767263"/>
            <a:ext cx="187325" cy="28575"/>
          </a:xfrm>
          <a:custGeom>
            <a:avLst/>
            <a:gdLst>
              <a:gd name="T0" fmla="*/ 2147483646 w 356"/>
              <a:gd name="T1" fmla="*/ 2147483646 h 55"/>
              <a:gd name="T2" fmla="*/ 2147483646 w 356"/>
              <a:gd name="T3" fmla="*/ 2147483646 h 55"/>
              <a:gd name="T4" fmla="*/ 2147483646 w 356"/>
              <a:gd name="T5" fmla="*/ 0 h 55"/>
              <a:gd name="T6" fmla="*/ 0 w 356"/>
              <a:gd name="T7" fmla="*/ 2147483646 h 55"/>
              <a:gd name="T8" fmla="*/ 2147483646 w 356"/>
              <a:gd name="T9" fmla="*/ 2147483646 h 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56" h="55">
                <a:moveTo>
                  <a:pt x="143" y="55"/>
                </a:moveTo>
                <a:lnTo>
                  <a:pt x="356" y="14"/>
                </a:lnTo>
                <a:lnTo>
                  <a:pt x="195" y="0"/>
                </a:lnTo>
                <a:lnTo>
                  <a:pt x="0" y="30"/>
                </a:lnTo>
                <a:lnTo>
                  <a:pt x="143" y="55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55" name="Line 2320"/>
          <p:cNvSpPr>
            <a:spLocks noChangeShapeType="1"/>
          </p:cNvSpPr>
          <p:nvPr/>
        </p:nvSpPr>
        <p:spPr bwMode="auto">
          <a:xfrm>
            <a:off x="4722813" y="4789488"/>
            <a:ext cx="1587" cy="1778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56" name="Line 2321"/>
          <p:cNvSpPr>
            <a:spLocks noChangeShapeType="1"/>
          </p:cNvSpPr>
          <p:nvPr/>
        </p:nvSpPr>
        <p:spPr bwMode="auto">
          <a:xfrm flipV="1">
            <a:off x="4706938" y="4787900"/>
            <a:ext cx="1587" cy="1746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57" name="Line 2322"/>
          <p:cNvSpPr>
            <a:spLocks noChangeShapeType="1"/>
          </p:cNvSpPr>
          <p:nvPr/>
        </p:nvSpPr>
        <p:spPr bwMode="auto">
          <a:xfrm flipH="1" flipV="1">
            <a:off x="4430713" y="4764088"/>
            <a:ext cx="84137" cy="793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58" name="Line 2323"/>
          <p:cNvSpPr>
            <a:spLocks noChangeShapeType="1"/>
          </p:cNvSpPr>
          <p:nvPr/>
        </p:nvSpPr>
        <p:spPr bwMode="auto">
          <a:xfrm flipH="1" flipV="1">
            <a:off x="4338638" y="4776788"/>
            <a:ext cx="74612" cy="142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59" name="Line 2324"/>
          <p:cNvSpPr>
            <a:spLocks noChangeShapeType="1"/>
          </p:cNvSpPr>
          <p:nvPr/>
        </p:nvSpPr>
        <p:spPr bwMode="auto">
          <a:xfrm flipV="1">
            <a:off x="4402138" y="4772025"/>
            <a:ext cx="112712" cy="206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60" name="Line 2325"/>
          <p:cNvSpPr>
            <a:spLocks noChangeShapeType="1"/>
          </p:cNvSpPr>
          <p:nvPr/>
        </p:nvSpPr>
        <p:spPr bwMode="auto">
          <a:xfrm flipV="1">
            <a:off x="4662488" y="4973638"/>
            <a:ext cx="15875" cy="6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61" name="Line 2326"/>
          <p:cNvSpPr>
            <a:spLocks noChangeShapeType="1"/>
          </p:cNvSpPr>
          <p:nvPr/>
        </p:nvSpPr>
        <p:spPr bwMode="auto">
          <a:xfrm>
            <a:off x="4662488" y="4979988"/>
            <a:ext cx="90487" cy="285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62" name="Freeform 2327"/>
          <p:cNvSpPr>
            <a:spLocks/>
          </p:cNvSpPr>
          <p:nvPr/>
        </p:nvSpPr>
        <p:spPr bwMode="auto">
          <a:xfrm>
            <a:off x="4749800" y="4970463"/>
            <a:ext cx="144463" cy="47625"/>
          </a:xfrm>
          <a:custGeom>
            <a:avLst/>
            <a:gdLst>
              <a:gd name="T0" fmla="*/ 0 w 272"/>
              <a:gd name="T1" fmla="*/ 2147483646 h 89"/>
              <a:gd name="T2" fmla="*/ 2147483646 w 272"/>
              <a:gd name="T3" fmla="*/ 2147483646 h 89"/>
              <a:gd name="T4" fmla="*/ 2147483646 w 272"/>
              <a:gd name="T5" fmla="*/ 2147483646 h 89"/>
              <a:gd name="T6" fmla="*/ 2147483646 w 272"/>
              <a:gd name="T7" fmla="*/ 0 h 89"/>
              <a:gd name="T8" fmla="*/ 2147483646 w 272"/>
              <a:gd name="T9" fmla="*/ 2147483646 h 89"/>
              <a:gd name="T10" fmla="*/ 2147483646 w 272"/>
              <a:gd name="T11" fmla="*/ 2147483646 h 8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72" h="89">
                <a:moveTo>
                  <a:pt x="0" y="89"/>
                </a:moveTo>
                <a:lnTo>
                  <a:pt x="272" y="16"/>
                </a:lnTo>
                <a:lnTo>
                  <a:pt x="264" y="3"/>
                </a:lnTo>
                <a:lnTo>
                  <a:pt x="264" y="0"/>
                </a:lnTo>
                <a:lnTo>
                  <a:pt x="257" y="4"/>
                </a:lnTo>
                <a:lnTo>
                  <a:pt x="264" y="1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63" name="Line 2328"/>
          <p:cNvSpPr>
            <a:spLocks noChangeShapeType="1"/>
          </p:cNvSpPr>
          <p:nvPr/>
        </p:nvSpPr>
        <p:spPr bwMode="auto">
          <a:xfrm flipV="1">
            <a:off x="4857750" y="4956175"/>
            <a:ext cx="1588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64" name="Line 2329"/>
          <p:cNvSpPr>
            <a:spLocks noChangeShapeType="1"/>
          </p:cNvSpPr>
          <p:nvPr/>
        </p:nvSpPr>
        <p:spPr bwMode="auto">
          <a:xfrm>
            <a:off x="4851400" y="4959350"/>
            <a:ext cx="1588" cy="111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65" name="Line 2330"/>
          <p:cNvSpPr>
            <a:spLocks noChangeShapeType="1"/>
          </p:cNvSpPr>
          <p:nvPr/>
        </p:nvSpPr>
        <p:spPr bwMode="auto">
          <a:xfrm flipV="1">
            <a:off x="4841875" y="4960938"/>
            <a:ext cx="1588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66" name="Line 2331"/>
          <p:cNvSpPr>
            <a:spLocks noChangeShapeType="1"/>
          </p:cNvSpPr>
          <p:nvPr/>
        </p:nvSpPr>
        <p:spPr bwMode="auto">
          <a:xfrm>
            <a:off x="4835525" y="4962525"/>
            <a:ext cx="1588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67" name="Line 2332"/>
          <p:cNvSpPr>
            <a:spLocks noChangeShapeType="1"/>
          </p:cNvSpPr>
          <p:nvPr/>
        </p:nvSpPr>
        <p:spPr bwMode="auto">
          <a:xfrm flipV="1">
            <a:off x="4827588" y="4965700"/>
            <a:ext cx="1587" cy="111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68" name="Line 2333"/>
          <p:cNvSpPr>
            <a:spLocks noChangeShapeType="1"/>
          </p:cNvSpPr>
          <p:nvPr/>
        </p:nvSpPr>
        <p:spPr bwMode="auto">
          <a:xfrm>
            <a:off x="4819650" y="4967288"/>
            <a:ext cx="1588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69" name="Line 2334"/>
          <p:cNvSpPr>
            <a:spLocks noChangeShapeType="1"/>
          </p:cNvSpPr>
          <p:nvPr/>
        </p:nvSpPr>
        <p:spPr bwMode="auto">
          <a:xfrm flipV="1">
            <a:off x="4810125" y="4970463"/>
            <a:ext cx="1588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70" name="Line 2335"/>
          <p:cNvSpPr>
            <a:spLocks noChangeShapeType="1"/>
          </p:cNvSpPr>
          <p:nvPr/>
        </p:nvSpPr>
        <p:spPr bwMode="auto">
          <a:xfrm>
            <a:off x="4803775" y="4972050"/>
            <a:ext cx="1588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71" name="Line 2336"/>
          <p:cNvSpPr>
            <a:spLocks noChangeShapeType="1"/>
          </p:cNvSpPr>
          <p:nvPr/>
        </p:nvSpPr>
        <p:spPr bwMode="auto">
          <a:xfrm flipV="1">
            <a:off x="4794250" y="4973638"/>
            <a:ext cx="1588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72" name="Line 2337"/>
          <p:cNvSpPr>
            <a:spLocks noChangeShapeType="1"/>
          </p:cNvSpPr>
          <p:nvPr/>
        </p:nvSpPr>
        <p:spPr bwMode="auto">
          <a:xfrm>
            <a:off x="4786313" y="4975225"/>
            <a:ext cx="1587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73" name="Line 2338"/>
          <p:cNvSpPr>
            <a:spLocks noChangeShapeType="1"/>
          </p:cNvSpPr>
          <p:nvPr/>
        </p:nvSpPr>
        <p:spPr bwMode="auto">
          <a:xfrm flipV="1">
            <a:off x="4778375" y="4978400"/>
            <a:ext cx="1588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74" name="Line 2339"/>
          <p:cNvSpPr>
            <a:spLocks noChangeShapeType="1"/>
          </p:cNvSpPr>
          <p:nvPr/>
        </p:nvSpPr>
        <p:spPr bwMode="auto">
          <a:xfrm>
            <a:off x="4770438" y="4979988"/>
            <a:ext cx="1587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75" name="Line 2340"/>
          <p:cNvSpPr>
            <a:spLocks noChangeShapeType="1"/>
          </p:cNvSpPr>
          <p:nvPr/>
        </p:nvSpPr>
        <p:spPr bwMode="auto">
          <a:xfrm flipV="1">
            <a:off x="4764088" y="4981575"/>
            <a:ext cx="1587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76" name="Line 2341"/>
          <p:cNvSpPr>
            <a:spLocks noChangeShapeType="1"/>
          </p:cNvSpPr>
          <p:nvPr/>
        </p:nvSpPr>
        <p:spPr bwMode="auto">
          <a:xfrm flipV="1">
            <a:off x="4752975" y="4930775"/>
            <a:ext cx="112713" cy="301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77" name="Line 2342"/>
          <p:cNvSpPr>
            <a:spLocks noChangeShapeType="1"/>
          </p:cNvSpPr>
          <p:nvPr/>
        </p:nvSpPr>
        <p:spPr bwMode="auto">
          <a:xfrm>
            <a:off x="4932363" y="4870450"/>
            <a:ext cx="57150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78" name="Line 2343"/>
          <p:cNvSpPr>
            <a:spLocks noChangeShapeType="1"/>
          </p:cNvSpPr>
          <p:nvPr/>
        </p:nvSpPr>
        <p:spPr bwMode="auto">
          <a:xfrm>
            <a:off x="5032375" y="4870450"/>
            <a:ext cx="85725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79" name="Line 2344"/>
          <p:cNvSpPr>
            <a:spLocks noChangeShapeType="1"/>
          </p:cNvSpPr>
          <p:nvPr/>
        </p:nvSpPr>
        <p:spPr bwMode="auto">
          <a:xfrm>
            <a:off x="5162550" y="4870450"/>
            <a:ext cx="57150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80" name="Freeform 2345"/>
          <p:cNvSpPr>
            <a:spLocks/>
          </p:cNvSpPr>
          <p:nvPr/>
        </p:nvSpPr>
        <p:spPr bwMode="auto">
          <a:xfrm>
            <a:off x="5262563" y="4867275"/>
            <a:ext cx="9525" cy="14288"/>
          </a:xfrm>
          <a:custGeom>
            <a:avLst/>
            <a:gdLst>
              <a:gd name="T0" fmla="*/ 0 w 18"/>
              <a:gd name="T1" fmla="*/ 2147483646 h 26"/>
              <a:gd name="T2" fmla="*/ 0 w 18"/>
              <a:gd name="T3" fmla="*/ 2147483646 h 26"/>
              <a:gd name="T4" fmla="*/ 2147483646 w 18"/>
              <a:gd name="T5" fmla="*/ 2147483646 h 26"/>
              <a:gd name="T6" fmla="*/ 2147483646 w 18"/>
              <a:gd name="T7" fmla="*/ 2147483646 h 26"/>
              <a:gd name="T8" fmla="*/ 2147483646 w 18"/>
              <a:gd name="T9" fmla="*/ 2147483646 h 26"/>
              <a:gd name="T10" fmla="*/ 2147483646 w 18"/>
              <a:gd name="T11" fmla="*/ 2147483646 h 26"/>
              <a:gd name="T12" fmla="*/ 2147483646 w 18"/>
              <a:gd name="T13" fmla="*/ 2147483646 h 26"/>
              <a:gd name="T14" fmla="*/ 2147483646 w 18"/>
              <a:gd name="T15" fmla="*/ 2147483646 h 26"/>
              <a:gd name="T16" fmla="*/ 2147483646 w 18"/>
              <a:gd name="T17" fmla="*/ 0 h 26"/>
              <a:gd name="T18" fmla="*/ 2147483646 w 18"/>
              <a:gd name="T19" fmla="*/ 0 h 26"/>
              <a:gd name="T20" fmla="*/ 2147483646 w 18"/>
              <a:gd name="T21" fmla="*/ 2147483646 h 26"/>
              <a:gd name="T22" fmla="*/ 0 w 18"/>
              <a:gd name="T23" fmla="*/ 2147483646 h 26"/>
              <a:gd name="T24" fmla="*/ 2147483646 w 18"/>
              <a:gd name="T25" fmla="*/ 2147483646 h 26"/>
              <a:gd name="T26" fmla="*/ 2147483646 w 18"/>
              <a:gd name="T27" fmla="*/ 2147483646 h 2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8" h="26">
                <a:moveTo>
                  <a:pt x="0" y="17"/>
                </a:moveTo>
                <a:lnTo>
                  <a:pt x="0" y="22"/>
                </a:lnTo>
                <a:lnTo>
                  <a:pt x="6" y="26"/>
                </a:lnTo>
                <a:lnTo>
                  <a:pt x="12" y="26"/>
                </a:lnTo>
                <a:lnTo>
                  <a:pt x="18" y="22"/>
                </a:lnTo>
                <a:lnTo>
                  <a:pt x="18" y="17"/>
                </a:lnTo>
                <a:lnTo>
                  <a:pt x="12" y="13"/>
                </a:lnTo>
                <a:lnTo>
                  <a:pt x="12" y="1"/>
                </a:lnTo>
                <a:lnTo>
                  <a:pt x="12" y="0"/>
                </a:lnTo>
                <a:lnTo>
                  <a:pt x="11" y="0"/>
                </a:lnTo>
                <a:lnTo>
                  <a:pt x="8" y="1"/>
                </a:lnTo>
                <a:lnTo>
                  <a:pt x="0" y="17"/>
                </a:lnTo>
                <a:lnTo>
                  <a:pt x="12" y="13"/>
                </a:lnTo>
                <a:lnTo>
                  <a:pt x="12" y="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81" name="Line 2346"/>
          <p:cNvSpPr>
            <a:spLocks noChangeShapeType="1"/>
          </p:cNvSpPr>
          <p:nvPr/>
        </p:nvSpPr>
        <p:spPr bwMode="auto">
          <a:xfrm>
            <a:off x="5253038" y="4852988"/>
            <a:ext cx="76200" cy="174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82" name="Line 2347"/>
          <p:cNvSpPr>
            <a:spLocks noChangeShapeType="1"/>
          </p:cNvSpPr>
          <p:nvPr/>
        </p:nvSpPr>
        <p:spPr bwMode="auto">
          <a:xfrm flipH="1" flipV="1">
            <a:off x="5253038" y="4845050"/>
            <a:ext cx="76200" cy="190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83" name="Line 2348"/>
          <p:cNvSpPr>
            <a:spLocks noChangeShapeType="1"/>
          </p:cNvSpPr>
          <p:nvPr/>
        </p:nvSpPr>
        <p:spPr bwMode="auto">
          <a:xfrm>
            <a:off x="5253038" y="4837113"/>
            <a:ext cx="76200" cy="174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84" name="Line 2349"/>
          <p:cNvSpPr>
            <a:spLocks noChangeShapeType="1"/>
          </p:cNvSpPr>
          <p:nvPr/>
        </p:nvSpPr>
        <p:spPr bwMode="auto">
          <a:xfrm flipH="1" flipV="1">
            <a:off x="5253038" y="4827588"/>
            <a:ext cx="76200" cy="190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85" name="Line 2350"/>
          <p:cNvSpPr>
            <a:spLocks noChangeShapeType="1"/>
          </p:cNvSpPr>
          <p:nvPr/>
        </p:nvSpPr>
        <p:spPr bwMode="auto">
          <a:xfrm>
            <a:off x="5253038" y="4821238"/>
            <a:ext cx="76200" cy="174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86" name="Line 2351"/>
          <p:cNvSpPr>
            <a:spLocks noChangeShapeType="1"/>
          </p:cNvSpPr>
          <p:nvPr/>
        </p:nvSpPr>
        <p:spPr bwMode="auto">
          <a:xfrm flipH="1" flipV="1">
            <a:off x="5253038" y="4813300"/>
            <a:ext cx="76200" cy="174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87" name="Line 2352"/>
          <p:cNvSpPr>
            <a:spLocks noChangeShapeType="1"/>
          </p:cNvSpPr>
          <p:nvPr/>
        </p:nvSpPr>
        <p:spPr bwMode="auto">
          <a:xfrm>
            <a:off x="5253038" y="4803775"/>
            <a:ext cx="76200" cy="206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88" name="Line 2353"/>
          <p:cNvSpPr>
            <a:spLocks noChangeShapeType="1"/>
          </p:cNvSpPr>
          <p:nvPr/>
        </p:nvSpPr>
        <p:spPr bwMode="auto">
          <a:xfrm flipH="1" flipV="1">
            <a:off x="5253038" y="4795838"/>
            <a:ext cx="76200" cy="190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89" name="Freeform 2354"/>
          <p:cNvSpPr>
            <a:spLocks/>
          </p:cNvSpPr>
          <p:nvPr/>
        </p:nvSpPr>
        <p:spPr bwMode="auto">
          <a:xfrm>
            <a:off x="5238750" y="4764088"/>
            <a:ext cx="203200" cy="212725"/>
          </a:xfrm>
          <a:custGeom>
            <a:avLst/>
            <a:gdLst>
              <a:gd name="T0" fmla="*/ 2147483646 w 386"/>
              <a:gd name="T1" fmla="*/ 2147483646 h 404"/>
              <a:gd name="T2" fmla="*/ 2147483646 w 386"/>
              <a:gd name="T3" fmla="*/ 2147483646 h 404"/>
              <a:gd name="T4" fmla="*/ 2147483646 w 386"/>
              <a:gd name="T5" fmla="*/ 2147483646 h 404"/>
              <a:gd name="T6" fmla="*/ 2147483646 w 386"/>
              <a:gd name="T7" fmla="*/ 0 h 404"/>
              <a:gd name="T8" fmla="*/ 2147483646 w 386"/>
              <a:gd name="T9" fmla="*/ 2147483646 h 404"/>
              <a:gd name="T10" fmla="*/ 2147483646 w 386"/>
              <a:gd name="T11" fmla="*/ 2147483646 h 404"/>
              <a:gd name="T12" fmla="*/ 0 w 386"/>
              <a:gd name="T13" fmla="*/ 2147483646 h 40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86" h="404">
                <a:moveTo>
                  <a:pt x="29" y="30"/>
                </a:moveTo>
                <a:lnTo>
                  <a:pt x="171" y="56"/>
                </a:lnTo>
                <a:lnTo>
                  <a:pt x="386" y="16"/>
                </a:lnTo>
                <a:lnTo>
                  <a:pt x="225" y="0"/>
                </a:lnTo>
                <a:lnTo>
                  <a:pt x="29" y="30"/>
                </a:lnTo>
                <a:lnTo>
                  <a:pt x="29" y="394"/>
                </a:lnTo>
                <a:lnTo>
                  <a:pt x="0" y="40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90" name="Freeform 2355"/>
          <p:cNvSpPr>
            <a:spLocks/>
          </p:cNvSpPr>
          <p:nvPr/>
        </p:nvSpPr>
        <p:spPr bwMode="auto">
          <a:xfrm>
            <a:off x="5230813" y="4968875"/>
            <a:ext cx="238125" cy="46038"/>
          </a:xfrm>
          <a:custGeom>
            <a:avLst/>
            <a:gdLst>
              <a:gd name="T0" fmla="*/ 2147483646 w 452"/>
              <a:gd name="T1" fmla="*/ 2147483646 h 87"/>
              <a:gd name="T2" fmla="*/ 2147483646 w 452"/>
              <a:gd name="T3" fmla="*/ 2147483646 h 87"/>
              <a:gd name="T4" fmla="*/ 2147483646 w 452"/>
              <a:gd name="T5" fmla="*/ 0 h 87"/>
              <a:gd name="T6" fmla="*/ 2147483646 w 452"/>
              <a:gd name="T7" fmla="*/ 2147483646 h 87"/>
              <a:gd name="T8" fmla="*/ 2147483646 w 452"/>
              <a:gd name="T9" fmla="*/ 2147483646 h 87"/>
              <a:gd name="T10" fmla="*/ 0 w 452"/>
              <a:gd name="T11" fmla="*/ 2147483646 h 87"/>
              <a:gd name="T12" fmla="*/ 2147483646 w 452"/>
              <a:gd name="T13" fmla="*/ 2147483646 h 8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52" h="87">
                <a:moveTo>
                  <a:pt x="15" y="16"/>
                </a:moveTo>
                <a:lnTo>
                  <a:pt x="186" y="69"/>
                </a:lnTo>
                <a:lnTo>
                  <a:pt x="445" y="0"/>
                </a:lnTo>
                <a:lnTo>
                  <a:pt x="452" y="14"/>
                </a:lnTo>
                <a:lnTo>
                  <a:pt x="181" y="87"/>
                </a:lnTo>
                <a:lnTo>
                  <a:pt x="0" y="30"/>
                </a:lnTo>
                <a:lnTo>
                  <a:pt x="15" y="16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91" name="Freeform 2356"/>
          <p:cNvSpPr>
            <a:spLocks/>
          </p:cNvSpPr>
          <p:nvPr/>
        </p:nvSpPr>
        <p:spPr bwMode="auto">
          <a:xfrm>
            <a:off x="5253038" y="4772025"/>
            <a:ext cx="192087" cy="222250"/>
          </a:xfrm>
          <a:custGeom>
            <a:avLst/>
            <a:gdLst>
              <a:gd name="T0" fmla="*/ 0 w 362"/>
              <a:gd name="T1" fmla="*/ 2147483646 h 421"/>
              <a:gd name="T2" fmla="*/ 2147483646 w 362"/>
              <a:gd name="T3" fmla="*/ 2147483646 h 421"/>
              <a:gd name="T4" fmla="*/ 2147483646 w 362"/>
              <a:gd name="T5" fmla="*/ 2147483646 h 421"/>
              <a:gd name="T6" fmla="*/ 2147483646 w 362"/>
              <a:gd name="T7" fmla="*/ 2147483646 h 421"/>
              <a:gd name="T8" fmla="*/ 2147483646 w 362"/>
              <a:gd name="T9" fmla="*/ 0 h 4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2" h="421">
                <a:moveTo>
                  <a:pt x="0" y="378"/>
                </a:moveTo>
                <a:lnTo>
                  <a:pt x="142" y="421"/>
                </a:lnTo>
                <a:lnTo>
                  <a:pt x="362" y="361"/>
                </a:lnTo>
                <a:lnTo>
                  <a:pt x="357" y="360"/>
                </a:lnTo>
                <a:lnTo>
                  <a:pt x="357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92" name="Line 2357"/>
          <p:cNvSpPr>
            <a:spLocks noChangeShapeType="1"/>
          </p:cNvSpPr>
          <p:nvPr/>
        </p:nvSpPr>
        <p:spPr bwMode="auto">
          <a:xfrm flipH="1" flipV="1">
            <a:off x="5265738" y="4776788"/>
            <a:ext cx="74612" cy="142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93" name="Line 2358"/>
          <p:cNvSpPr>
            <a:spLocks noChangeShapeType="1"/>
          </p:cNvSpPr>
          <p:nvPr/>
        </p:nvSpPr>
        <p:spPr bwMode="auto">
          <a:xfrm>
            <a:off x="5283200" y="4784725"/>
            <a:ext cx="1588" cy="1762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94" name="Line 2359"/>
          <p:cNvSpPr>
            <a:spLocks noChangeShapeType="1"/>
          </p:cNvSpPr>
          <p:nvPr/>
        </p:nvSpPr>
        <p:spPr bwMode="auto">
          <a:xfrm flipV="1">
            <a:off x="5297488" y="4787900"/>
            <a:ext cx="1587" cy="1778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95" name="Line 2360"/>
          <p:cNvSpPr>
            <a:spLocks noChangeShapeType="1"/>
          </p:cNvSpPr>
          <p:nvPr/>
        </p:nvSpPr>
        <p:spPr bwMode="auto">
          <a:xfrm>
            <a:off x="5329238" y="4792663"/>
            <a:ext cx="1587" cy="2127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96" name="Line 2361"/>
          <p:cNvSpPr>
            <a:spLocks noChangeShapeType="1"/>
          </p:cNvSpPr>
          <p:nvPr/>
        </p:nvSpPr>
        <p:spPr bwMode="auto">
          <a:xfrm flipV="1">
            <a:off x="5338763" y="4979988"/>
            <a:ext cx="1587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97" name="Line 2362"/>
          <p:cNvSpPr>
            <a:spLocks noChangeShapeType="1"/>
          </p:cNvSpPr>
          <p:nvPr/>
        </p:nvSpPr>
        <p:spPr bwMode="auto">
          <a:xfrm>
            <a:off x="5345113" y="4976813"/>
            <a:ext cx="1587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98" name="Line 2363"/>
          <p:cNvSpPr>
            <a:spLocks noChangeShapeType="1"/>
          </p:cNvSpPr>
          <p:nvPr/>
        </p:nvSpPr>
        <p:spPr bwMode="auto">
          <a:xfrm flipV="1">
            <a:off x="5354638" y="4975225"/>
            <a:ext cx="1587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499" name="Line 2364"/>
          <p:cNvSpPr>
            <a:spLocks noChangeShapeType="1"/>
          </p:cNvSpPr>
          <p:nvPr/>
        </p:nvSpPr>
        <p:spPr bwMode="auto">
          <a:xfrm>
            <a:off x="5362575" y="4973638"/>
            <a:ext cx="1588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00" name="Line 2365"/>
          <p:cNvSpPr>
            <a:spLocks noChangeShapeType="1"/>
          </p:cNvSpPr>
          <p:nvPr/>
        </p:nvSpPr>
        <p:spPr bwMode="auto">
          <a:xfrm flipV="1">
            <a:off x="5370513" y="4970463"/>
            <a:ext cx="1587" cy="142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01" name="Line 2366"/>
          <p:cNvSpPr>
            <a:spLocks noChangeShapeType="1"/>
          </p:cNvSpPr>
          <p:nvPr/>
        </p:nvSpPr>
        <p:spPr bwMode="auto">
          <a:xfrm>
            <a:off x="5378450" y="4968875"/>
            <a:ext cx="1588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02" name="Line 2367"/>
          <p:cNvSpPr>
            <a:spLocks noChangeShapeType="1"/>
          </p:cNvSpPr>
          <p:nvPr/>
        </p:nvSpPr>
        <p:spPr bwMode="auto">
          <a:xfrm flipV="1">
            <a:off x="5386388" y="4967288"/>
            <a:ext cx="1587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03" name="Line 2368"/>
          <p:cNvSpPr>
            <a:spLocks noChangeShapeType="1"/>
          </p:cNvSpPr>
          <p:nvPr/>
        </p:nvSpPr>
        <p:spPr bwMode="auto">
          <a:xfrm>
            <a:off x="5394325" y="4964113"/>
            <a:ext cx="1588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04" name="Line 2369"/>
          <p:cNvSpPr>
            <a:spLocks noChangeShapeType="1"/>
          </p:cNvSpPr>
          <p:nvPr/>
        </p:nvSpPr>
        <p:spPr bwMode="auto">
          <a:xfrm flipV="1">
            <a:off x="5402263" y="4962525"/>
            <a:ext cx="1587" cy="111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05" name="Line 2370"/>
          <p:cNvSpPr>
            <a:spLocks noChangeShapeType="1"/>
          </p:cNvSpPr>
          <p:nvPr/>
        </p:nvSpPr>
        <p:spPr bwMode="auto">
          <a:xfrm>
            <a:off x="5410200" y="4960938"/>
            <a:ext cx="1588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06" name="Line 2371"/>
          <p:cNvSpPr>
            <a:spLocks noChangeShapeType="1"/>
          </p:cNvSpPr>
          <p:nvPr/>
        </p:nvSpPr>
        <p:spPr bwMode="auto">
          <a:xfrm flipV="1">
            <a:off x="5418138" y="4959350"/>
            <a:ext cx="1587" cy="111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07" name="Line 2372"/>
          <p:cNvSpPr>
            <a:spLocks noChangeShapeType="1"/>
          </p:cNvSpPr>
          <p:nvPr/>
        </p:nvSpPr>
        <p:spPr bwMode="auto">
          <a:xfrm>
            <a:off x="5426075" y="4956175"/>
            <a:ext cx="1588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08" name="Line 2373"/>
          <p:cNvSpPr>
            <a:spLocks noChangeShapeType="1"/>
          </p:cNvSpPr>
          <p:nvPr/>
        </p:nvSpPr>
        <p:spPr bwMode="auto">
          <a:xfrm flipV="1">
            <a:off x="5434013" y="4954588"/>
            <a:ext cx="1587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09" name="Freeform 2374"/>
          <p:cNvSpPr>
            <a:spLocks/>
          </p:cNvSpPr>
          <p:nvPr/>
        </p:nvSpPr>
        <p:spPr bwMode="auto">
          <a:xfrm>
            <a:off x="5253038" y="4949825"/>
            <a:ext cx="188912" cy="30163"/>
          </a:xfrm>
          <a:custGeom>
            <a:avLst/>
            <a:gdLst>
              <a:gd name="T0" fmla="*/ 2147483646 w 357"/>
              <a:gd name="T1" fmla="*/ 0 h 59"/>
              <a:gd name="T2" fmla="*/ 2147483646 w 357"/>
              <a:gd name="T3" fmla="*/ 2147483646 h 59"/>
              <a:gd name="T4" fmla="*/ 2147483646 w 357"/>
              <a:gd name="T5" fmla="*/ 2147483646 h 59"/>
              <a:gd name="T6" fmla="*/ 0 w 357"/>
              <a:gd name="T7" fmla="*/ 2147483646 h 5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7" h="59">
                <a:moveTo>
                  <a:pt x="357" y="0"/>
                </a:moveTo>
                <a:lnTo>
                  <a:pt x="142" y="59"/>
                </a:lnTo>
                <a:lnTo>
                  <a:pt x="142" y="47"/>
                </a:lnTo>
                <a:lnTo>
                  <a:pt x="0" y="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10" name="Line 2375"/>
          <p:cNvSpPr>
            <a:spLocks noChangeShapeType="1"/>
          </p:cNvSpPr>
          <p:nvPr/>
        </p:nvSpPr>
        <p:spPr bwMode="auto">
          <a:xfrm flipV="1">
            <a:off x="5329238" y="4929188"/>
            <a:ext cx="112712" cy="301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11" name="Freeform 2376"/>
          <p:cNvSpPr>
            <a:spLocks/>
          </p:cNvSpPr>
          <p:nvPr/>
        </p:nvSpPr>
        <p:spPr bwMode="auto">
          <a:xfrm>
            <a:off x="5441950" y="4962525"/>
            <a:ext cx="23813" cy="14288"/>
          </a:xfrm>
          <a:custGeom>
            <a:avLst/>
            <a:gdLst>
              <a:gd name="T0" fmla="*/ 0 w 44"/>
              <a:gd name="T1" fmla="*/ 0 h 28"/>
              <a:gd name="T2" fmla="*/ 2147483646 w 44"/>
              <a:gd name="T3" fmla="*/ 2147483646 h 28"/>
              <a:gd name="T4" fmla="*/ 2147483646 w 44"/>
              <a:gd name="T5" fmla="*/ 2147483646 h 28"/>
              <a:gd name="T6" fmla="*/ 2147483646 w 44"/>
              <a:gd name="T7" fmla="*/ 2147483646 h 28"/>
              <a:gd name="T8" fmla="*/ 2147483646 w 44"/>
              <a:gd name="T9" fmla="*/ 2147483646 h 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4" h="28">
                <a:moveTo>
                  <a:pt x="0" y="0"/>
                </a:moveTo>
                <a:lnTo>
                  <a:pt x="43" y="12"/>
                </a:lnTo>
                <a:lnTo>
                  <a:pt x="44" y="12"/>
                </a:lnTo>
                <a:lnTo>
                  <a:pt x="36" y="13"/>
                </a:lnTo>
                <a:lnTo>
                  <a:pt x="44" y="2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12" name="Line 2377"/>
          <p:cNvSpPr>
            <a:spLocks noChangeShapeType="1"/>
          </p:cNvSpPr>
          <p:nvPr/>
        </p:nvSpPr>
        <p:spPr bwMode="auto">
          <a:xfrm>
            <a:off x="5348288" y="5037138"/>
            <a:ext cx="1587" cy="9683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13" name="Line 2378"/>
          <p:cNvSpPr>
            <a:spLocks noChangeShapeType="1"/>
          </p:cNvSpPr>
          <p:nvPr/>
        </p:nvSpPr>
        <p:spPr bwMode="auto">
          <a:xfrm>
            <a:off x="5475288" y="5133975"/>
            <a:ext cx="1587" cy="5619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14" name="Line 2379"/>
          <p:cNvSpPr>
            <a:spLocks noChangeShapeType="1"/>
          </p:cNvSpPr>
          <p:nvPr/>
        </p:nvSpPr>
        <p:spPr bwMode="auto">
          <a:xfrm flipV="1">
            <a:off x="5986463" y="5432425"/>
            <a:ext cx="1587" cy="3460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15" name="Line 2380"/>
          <p:cNvSpPr>
            <a:spLocks noChangeShapeType="1"/>
          </p:cNvSpPr>
          <p:nvPr/>
        </p:nvSpPr>
        <p:spPr bwMode="auto">
          <a:xfrm flipV="1">
            <a:off x="4932363" y="5133975"/>
            <a:ext cx="1587" cy="3683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16" name="Line 2381"/>
          <p:cNvSpPr>
            <a:spLocks noChangeShapeType="1"/>
          </p:cNvSpPr>
          <p:nvPr/>
        </p:nvSpPr>
        <p:spPr bwMode="auto">
          <a:xfrm flipV="1">
            <a:off x="4772025" y="5037138"/>
            <a:ext cx="1588" cy="9683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17" name="Freeform 2382"/>
          <p:cNvSpPr>
            <a:spLocks/>
          </p:cNvSpPr>
          <p:nvPr/>
        </p:nvSpPr>
        <p:spPr bwMode="auto">
          <a:xfrm>
            <a:off x="4654550" y="4979988"/>
            <a:ext cx="95250" cy="38100"/>
          </a:xfrm>
          <a:custGeom>
            <a:avLst/>
            <a:gdLst>
              <a:gd name="T0" fmla="*/ 2147483646 w 180"/>
              <a:gd name="T1" fmla="*/ 2147483646 h 70"/>
              <a:gd name="T2" fmla="*/ 0 w 180"/>
              <a:gd name="T3" fmla="*/ 2147483646 h 70"/>
              <a:gd name="T4" fmla="*/ 2147483646 w 180"/>
              <a:gd name="T5" fmla="*/ 0 h 7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0" h="70">
                <a:moveTo>
                  <a:pt x="180" y="70"/>
                </a:moveTo>
                <a:lnTo>
                  <a:pt x="0" y="13"/>
                </a:lnTo>
                <a:lnTo>
                  <a:pt x="14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18" name="Line 2383"/>
          <p:cNvSpPr>
            <a:spLocks noChangeShapeType="1"/>
          </p:cNvSpPr>
          <p:nvPr/>
        </p:nvSpPr>
        <p:spPr bwMode="auto">
          <a:xfrm>
            <a:off x="4421188" y="5037138"/>
            <a:ext cx="1587" cy="9683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19" name="Line 2384"/>
          <p:cNvSpPr>
            <a:spLocks noChangeShapeType="1"/>
          </p:cNvSpPr>
          <p:nvPr/>
        </p:nvSpPr>
        <p:spPr bwMode="auto">
          <a:xfrm flipV="1">
            <a:off x="3813175" y="5037138"/>
            <a:ext cx="1588" cy="9683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20" name="Line 2385"/>
          <p:cNvSpPr>
            <a:spLocks noChangeShapeType="1"/>
          </p:cNvSpPr>
          <p:nvPr/>
        </p:nvSpPr>
        <p:spPr bwMode="auto">
          <a:xfrm flipV="1">
            <a:off x="5954713" y="4119563"/>
            <a:ext cx="1587" cy="3333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21" name="Line 2386"/>
          <p:cNvSpPr>
            <a:spLocks noChangeShapeType="1"/>
          </p:cNvSpPr>
          <p:nvPr/>
        </p:nvSpPr>
        <p:spPr bwMode="auto">
          <a:xfrm flipV="1">
            <a:off x="5954713" y="4064000"/>
            <a:ext cx="1587" cy="365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22" name="Line 2387"/>
          <p:cNvSpPr>
            <a:spLocks noChangeShapeType="1"/>
          </p:cNvSpPr>
          <p:nvPr/>
        </p:nvSpPr>
        <p:spPr bwMode="auto">
          <a:xfrm flipV="1">
            <a:off x="5954713" y="4054475"/>
            <a:ext cx="23812" cy="95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23" name="Line 2388"/>
          <p:cNvSpPr>
            <a:spLocks noChangeShapeType="1"/>
          </p:cNvSpPr>
          <p:nvPr/>
        </p:nvSpPr>
        <p:spPr bwMode="auto">
          <a:xfrm flipH="1" flipV="1">
            <a:off x="5954713" y="4064000"/>
            <a:ext cx="23812" cy="12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24" name="Line 2389"/>
          <p:cNvSpPr>
            <a:spLocks noChangeShapeType="1"/>
          </p:cNvSpPr>
          <p:nvPr/>
        </p:nvSpPr>
        <p:spPr bwMode="auto">
          <a:xfrm flipV="1">
            <a:off x="5997575" y="4029075"/>
            <a:ext cx="39688" cy="158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25" name="Freeform 2390"/>
          <p:cNvSpPr>
            <a:spLocks/>
          </p:cNvSpPr>
          <p:nvPr/>
        </p:nvSpPr>
        <p:spPr bwMode="auto">
          <a:xfrm>
            <a:off x="6056313" y="4010025"/>
            <a:ext cx="25400" cy="34925"/>
          </a:xfrm>
          <a:custGeom>
            <a:avLst/>
            <a:gdLst>
              <a:gd name="T0" fmla="*/ 0 w 48"/>
              <a:gd name="T1" fmla="*/ 2147483646 h 66"/>
              <a:gd name="T2" fmla="*/ 2147483646 w 48"/>
              <a:gd name="T3" fmla="*/ 0 h 66"/>
              <a:gd name="T4" fmla="*/ 2147483646 w 48"/>
              <a:gd name="T5" fmla="*/ 2147483646 h 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8" h="66">
                <a:moveTo>
                  <a:pt x="0" y="21"/>
                </a:moveTo>
                <a:lnTo>
                  <a:pt x="48" y="0"/>
                </a:lnTo>
                <a:lnTo>
                  <a:pt x="48" y="6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26" name="Freeform 2391"/>
          <p:cNvSpPr>
            <a:spLocks/>
          </p:cNvSpPr>
          <p:nvPr/>
        </p:nvSpPr>
        <p:spPr bwMode="auto">
          <a:xfrm>
            <a:off x="6056313" y="4064000"/>
            <a:ext cx="25400" cy="44450"/>
          </a:xfrm>
          <a:custGeom>
            <a:avLst/>
            <a:gdLst>
              <a:gd name="T0" fmla="*/ 2147483646 w 48"/>
              <a:gd name="T1" fmla="*/ 0 h 86"/>
              <a:gd name="T2" fmla="*/ 2147483646 w 48"/>
              <a:gd name="T3" fmla="*/ 2147483646 h 86"/>
              <a:gd name="T4" fmla="*/ 0 w 48"/>
              <a:gd name="T5" fmla="*/ 2147483646 h 8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8" h="86">
                <a:moveTo>
                  <a:pt x="48" y="0"/>
                </a:moveTo>
                <a:lnTo>
                  <a:pt x="48" y="66"/>
                </a:lnTo>
                <a:lnTo>
                  <a:pt x="0" y="8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27" name="Line 2392"/>
          <p:cNvSpPr>
            <a:spLocks noChangeShapeType="1"/>
          </p:cNvSpPr>
          <p:nvPr/>
        </p:nvSpPr>
        <p:spPr bwMode="auto">
          <a:xfrm>
            <a:off x="6053138" y="4114800"/>
            <a:ext cx="38100" cy="190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28" name="Freeform 2393"/>
          <p:cNvSpPr>
            <a:spLocks/>
          </p:cNvSpPr>
          <p:nvPr/>
        </p:nvSpPr>
        <p:spPr bwMode="auto">
          <a:xfrm>
            <a:off x="6108700" y="4135438"/>
            <a:ext cx="92075" cy="31750"/>
          </a:xfrm>
          <a:custGeom>
            <a:avLst/>
            <a:gdLst>
              <a:gd name="T0" fmla="*/ 0 w 173"/>
              <a:gd name="T1" fmla="*/ 2147483646 h 61"/>
              <a:gd name="T2" fmla="*/ 2147483646 w 173"/>
              <a:gd name="T3" fmla="*/ 2147483646 h 61"/>
              <a:gd name="T4" fmla="*/ 2147483646 w 173"/>
              <a:gd name="T5" fmla="*/ 0 h 61"/>
              <a:gd name="T6" fmla="*/ 2147483646 w 173"/>
              <a:gd name="T7" fmla="*/ 2147483646 h 61"/>
              <a:gd name="T8" fmla="*/ 2147483646 w 173"/>
              <a:gd name="T9" fmla="*/ 2147483646 h 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3" h="61">
                <a:moveTo>
                  <a:pt x="0" y="15"/>
                </a:moveTo>
                <a:lnTo>
                  <a:pt x="48" y="39"/>
                </a:lnTo>
                <a:lnTo>
                  <a:pt x="125" y="0"/>
                </a:lnTo>
                <a:lnTo>
                  <a:pt x="125" y="49"/>
                </a:lnTo>
                <a:lnTo>
                  <a:pt x="173" y="6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29" name="Freeform 2394"/>
          <p:cNvSpPr>
            <a:spLocks/>
          </p:cNvSpPr>
          <p:nvPr/>
        </p:nvSpPr>
        <p:spPr bwMode="auto">
          <a:xfrm>
            <a:off x="6180138" y="4157663"/>
            <a:ext cx="66675" cy="42862"/>
          </a:xfrm>
          <a:custGeom>
            <a:avLst/>
            <a:gdLst>
              <a:gd name="T0" fmla="*/ 2147483646 w 126"/>
              <a:gd name="T1" fmla="*/ 2147483646 h 80"/>
              <a:gd name="T2" fmla="*/ 2147483646 w 126"/>
              <a:gd name="T3" fmla="*/ 0 h 80"/>
              <a:gd name="T4" fmla="*/ 2147483646 w 126"/>
              <a:gd name="T5" fmla="*/ 2147483646 h 80"/>
              <a:gd name="T6" fmla="*/ 2147483646 w 126"/>
              <a:gd name="T7" fmla="*/ 2147483646 h 80"/>
              <a:gd name="T8" fmla="*/ 2147483646 w 126"/>
              <a:gd name="T9" fmla="*/ 2147483646 h 80"/>
              <a:gd name="T10" fmla="*/ 0 w 126"/>
              <a:gd name="T11" fmla="*/ 2147483646 h 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6" h="80">
                <a:moveTo>
                  <a:pt x="49" y="41"/>
                </a:moveTo>
                <a:lnTo>
                  <a:pt x="126" y="0"/>
                </a:lnTo>
                <a:lnTo>
                  <a:pt x="126" y="41"/>
                </a:lnTo>
                <a:lnTo>
                  <a:pt x="49" y="80"/>
                </a:lnTo>
                <a:lnTo>
                  <a:pt x="49" y="41"/>
                </a:lnTo>
                <a:lnTo>
                  <a:pt x="0" y="2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30" name="Line 2395"/>
          <p:cNvSpPr>
            <a:spLocks noChangeShapeType="1"/>
          </p:cNvSpPr>
          <p:nvPr/>
        </p:nvSpPr>
        <p:spPr bwMode="auto">
          <a:xfrm flipH="1" flipV="1">
            <a:off x="6135688" y="4135438"/>
            <a:ext cx="39687" cy="254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31" name="Line 2396"/>
          <p:cNvSpPr>
            <a:spLocks noChangeShapeType="1"/>
          </p:cNvSpPr>
          <p:nvPr/>
        </p:nvSpPr>
        <p:spPr bwMode="auto">
          <a:xfrm>
            <a:off x="6134100" y="4156075"/>
            <a:ext cx="25400" cy="95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32" name="Freeform 2397"/>
          <p:cNvSpPr>
            <a:spLocks/>
          </p:cNvSpPr>
          <p:nvPr/>
        </p:nvSpPr>
        <p:spPr bwMode="auto">
          <a:xfrm>
            <a:off x="6134100" y="4156075"/>
            <a:ext cx="41275" cy="26988"/>
          </a:xfrm>
          <a:custGeom>
            <a:avLst/>
            <a:gdLst>
              <a:gd name="T0" fmla="*/ 2147483646 w 77"/>
              <a:gd name="T1" fmla="*/ 2147483646 h 50"/>
              <a:gd name="T2" fmla="*/ 0 w 77"/>
              <a:gd name="T3" fmla="*/ 2147483646 h 50"/>
              <a:gd name="T4" fmla="*/ 0 w 77"/>
              <a:gd name="T5" fmla="*/ 0 h 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7" h="50">
                <a:moveTo>
                  <a:pt x="77" y="10"/>
                </a:moveTo>
                <a:lnTo>
                  <a:pt x="0" y="50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33" name="Freeform 2398"/>
          <p:cNvSpPr>
            <a:spLocks/>
          </p:cNvSpPr>
          <p:nvPr/>
        </p:nvSpPr>
        <p:spPr bwMode="auto">
          <a:xfrm>
            <a:off x="6091238" y="4160838"/>
            <a:ext cx="84137" cy="25400"/>
          </a:xfrm>
          <a:custGeom>
            <a:avLst/>
            <a:gdLst>
              <a:gd name="T0" fmla="*/ 2147483646 w 159"/>
              <a:gd name="T1" fmla="*/ 2147483646 h 46"/>
              <a:gd name="T2" fmla="*/ 2147483646 w 159"/>
              <a:gd name="T3" fmla="*/ 0 h 46"/>
              <a:gd name="T4" fmla="*/ 2147483646 w 159"/>
              <a:gd name="T5" fmla="*/ 2147483646 h 46"/>
              <a:gd name="T6" fmla="*/ 2147483646 w 159"/>
              <a:gd name="T7" fmla="*/ 2147483646 h 46"/>
              <a:gd name="T8" fmla="*/ 0 w 159"/>
              <a:gd name="T9" fmla="*/ 2147483646 h 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9" h="46">
                <a:moveTo>
                  <a:pt x="82" y="40"/>
                </a:moveTo>
                <a:lnTo>
                  <a:pt x="159" y="0"/>
                </a:lnTo>
                <a:lnTo>
                  <a:pt x="82" y="40"/>
                </a:lnTo>
                <a:lnTo>
                  <a:pt x="80" y="46"/>
                </a:lnTo>
                <a:lnTo>
                  <a:pt x="0" y="3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34" name="Line 2399"/>
          <p:cNvSpPr>
            <a:spLocks noChangeShapeType="1"/>
          </p:cNvSpPr>
          <p:nvPr/>
        </p:nvSpPr>
        <p:spPr bwMode="auto">
          <a:xfrm flipH="1" flipV="1">
            <a:off x="6027738" y="4167188"/>
            <a:ext cx="41275" cy="6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35" name="Freeform 2400"/>
          <p:cNvSpPr>
            <a:spLocks/>
          </p:cNvSpPr>
          <p:nvPr/>
        </p:nvSpPr>
        <p:spPr bwMode="auto">
          <a:xfrm>
            <a:off x="5954713" y="4143375"/>
            <a:ext cx="50800" cy="19050"/>
          </a:xfrm>
          <a:custGeom>
            <a:avLst/>
            <a:gdLst>
              <a:gd name="T0" fmla="*/ 2147483646 w 98"/>
              <a:gd name="T1" fmla="*/ 2147483646 h 38"/>
              <a:gd name="T2" fmla="*/ 0 w 98"/>
              <a:gd name="T3" fmla="*/ 2147483646 h 38"/>
              <a:gd name="T4" fmla="*/ 2147483646 w 98"/>
              <a:gd name="T5" fmla="*/ 0 h 3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8" h="38">
                <a:moveTo>
                  <a:pt x="98" y="38"/>
                </a:moveTo>
                <a:lnTo>
                  <a:pt x="0" y="20"/>
                </a:lnTo>
                <a:lnTo>
                  <a:pt x="46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36" name="Line 2401"/>
          <p:cNvSpPr>
            <a:spLocks noChangeShapeType="1"/>
          </p:cNvSpPr>
          <p:nvPr/>
        </p:nvSpPr>
        <p:spPr bwMode="auto">
          <a:xfrm flipV="1">
            <a:off x="5997575" y="4116388"/>
            <a:ext cx="39688" cy="174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37" name="Line 2402"/>
          <p:cNvSpPr>
            <a:spLocks noChangeShapeType="1"/>
          </p:cNvSpPr>
          <p:nvPr/>
        </p:nvSpPr>
        <p:spPr bwMode="auto">
          <a:xfrm flipH="1" flipV="1">
            <a:off x="5997575" y="4086225"/>
            <a:ext cx="36513" cy="206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38" name="Line 2403"/>
          <p:cNvSpPr>
            <a:spLocks noChangeShapeType="1"/>
          </p:cNvSpPr>
          <p:nvPr/>
        </p:nvSpPr>
        <p:spPr bwMode="auto">
          <a:xfrm>
            <a:off x="6081713" y="4098925"/>
            <a:ext cx="1587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39" name="Line 2404"/>
          <p:cNvSpPr>
            <a:spLocks noChangeShapeType="1"/>
          </p:cNvSpPr>
          <p:nvPr/>
        </p:nvSpPr>
        <p:spPr bwMode="auto">
          <a:xfrm>
            <a:off x="6081713" y="4098925"/>
            <a:ext cx="38100" cy="254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40" name="Freeform 2405"/>
          <p:cNvSpPr>
            <a:spLocks/>
          </p:cNvSpPr>
          <p:nvPr/>
        </p:nvSpPr>
        <p:spPr bwMode="auto">
          <a:xfrm>
            <a:off x="6151563" y="4103688"/>
            <a:ext cx="49212" cy="39687"/>
          </a:xfrm>
          <a:custGeom>
            <a:avLst/>
            <a:gdLst>
              <a:gd name="T0" fmla="*/ 0 w 93"/>
              <a:gd name="T1" fmla="*/ 0 h 75"/>
              <a:gd name="T2" fmla="*/ 2147483646 w 93"/>
              <a:gd name="T3" fmla="*/ 2147483646 h 75"/>
              <a:gd name="T4" fmla="*/ 2147483646 w 93"/>
              <a:gd name="T5" fmla="*/ 2147483646 h 7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3" h="75">
                <a:moveTo>
                  <a:pt x="0" y="0"/>
                </a:moveTo>
                <a:lnTo>
                  <a:pt x="45" y="60"/>
                </a:lnTo>
                <a:lnTo>
                  <a:pt x="93" y="7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41" name="Line 2406"/>
          <p:cNvSpPr>
            <a:spLocks noChangeShapeType="1"/>
          </p:cNvSpPr>
          <p:nvPr/>
        </p:nvSpPr>
        <p:spPr bwMode="auto">
          <a:xfrm>
            <a:off x="6221413" y="4149725"/>
            <a:ext cx="25400" cy="79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42" name="Freeform 2407"/>
          <p:cNvSpPr>
            <a:spLocks/>
          </p:cNvSpPr>
          <p:nvPr/>
        </p:nvSpPr>
        <p:spPr bwMode="auto">
          <a:xfrm>
            <a:off x="6205538" y="4173538"/>
            <a:ext cx="41275" cy="26987"/>
          </a:xfrm>
          <a:custGeom>
            <a:avLst/>
            <a:gdLst>
              <a:gd name="T0" fmla="*/ 2147483646 w 77"/>
              <a:gd name="T1" fmla="*/ 2147483646 h 51"/>
              <a:gd name="T2" fmla="*/ 0 w 77"/>
              <a:gd name="T3" fmla="*/ 2147483646 h 51"/>
              <a:gd name="T4" fmla="*/ 2147483646 w 77"/>
              <a:gd name="T5" fmla="*/ 2147483646 h 51"/>
              <a:gd name="T6" fmla="*/ 2147483646 w 77"/>
              <a:gd name="T7" fmla="*/ 0 h 5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7" h="51">
                <a:moveTo>
                  <a:pt x="77" y="12"/>
                </a:moveTo>
                <a:lnTo>
                  <a:pt x="0" y="51"/>
                </a:lnTo>
                <a:lnTo>
                  <a:pt x="77" y="12"/>
                </a:lnTo>
                <a:lnTo>
                  <a:pt x="29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43" name="Freeform 2408"/>
          <p:cNvSpPr>
            <a:spLocks/>
          </p:cNvSpPr>
          <p:nvPr/>
        </p:nvSpPr>
        <p:spPr bwMode="auto">
          <a:xfrm>
            <a:off x="6232525" y="4184650"/>
            <a:ext cx="247650" cy="60325"/>
          </a:xfrm>
          <a:custGeom>
            <a:avLst/>
            <a:gdLst>
              <a:gd name="T0" fmla="*/ 0 w 468"/>
              <a:gd name="T1" fmla="*/ 0 h 115"/>
              <a:gd name="T2" fmla="*/ 0 w 468"/>
              <a:gd name="T3" fmla="*/ 2147483646 h 115"/>
              <a:gd name="T4" fmla="*/ 2147483646 w 468"/>
              <a:gd name="T5" fmla="*/ 2147483646 h 115"/>
              <a:gd name="T6" fmla="*/ 2147483646 w 468"/>
              <a:gd name="T7" fmla="*/ 2147483646 h 11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68" h="115">
                <a:moveTo>
                  <a:pt x="0" y="0"/>
                </a:moveTo>
                <a:lnTo>
                  <a:pt x="0" y="115"/>
                </a:lnTo>
                <a:lnTo>
                  <a:pt x="468" y="115"/>
                </a:lnTo>
                <a:lnTo>
                  <a:pt x="468" y="7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44" name="Freeform 2409"/>
          <p:cNvSpPr>
            <a:spLocks/>
          </p:cNvSpPr>
          <p:nvPr/>
        </p:nvSpPr>
        <p:spPr bwMode="auto">
          <a:xfrm>
            <a:off x="6218238" y="4194175"/>
            <a:ext cx="273050" cy="61913"/>
          </a:xfrm>
          <a:custGeom>
            <a:avLst/>
            <a:gdLst>
              <a:gd name="T0" fmla="*/ 2147483646 w 517"/>
              <a:gd name="T1" fmla="*/ 2147483646 h 117"/>
              <a:gd name="T2" fmla="*/ 2147483646 w 517"/>
              <a:gd name="T3" fmla="*/ 2147483646 h 117"/>
              <a:gd name="T4" fmla="*/ 0 w 517"/>
              <a:gd name="T5" fmla="*/ 2147483646 h 117"/>
              <a:gd name="T6" fmla="*/ 0 w 517"/>
              <a:gd name="T7" fmla="*/ 0 h 11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17" h="117">
                <a:moveTo>
                  <a:pt x="517" y="57"/>
                </a:moveTo>
                <a:lnTo>
                  <a:pt x="517" y="117"/>
                </a:lnTo>
                <a:lnTo>
                  <a:pt x="0" y="117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45" name="Line 2410"/>
          <p:cNvSpPr>
            <a:spLocks noChangeShapeType="1"/>
          </p:cNvSpPr>
          <p:nvPr/>
        </p:nvSpPr>
        <p:spPr bwMode="auto">
          <a:xfrm flipH="1" flipV="1">
            <a:off x="6154738" y="4189413"/>
            <a:ext cx="52387" cy="793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46" name="Line 2411"/>
          <p:cNvSpPr>
            <a:spLocks noChangeShapeType="1"/>
          </p:cNvSpPr>
          <p:nvPr/>
        </p:nvSpPr>
        <p:spPr bwMode="auto">
          <a:xfrm flipH="1" flipV="1">
            <a:off x="6116638" y="4057650"/>
            <a:ext cx="23812" cy="301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47" name="Line 2412"/>
          <p:cNvSpPr>
            <a:spLocks noChangeShapeType="1"/>
          </p:cNvSpPr>
          <p:nvPr/>
        </p:nvSpPr>
        <p:spPr bwMode="auto">
          <a:xfrm flipH="1" flipV="1">
            <a:off x="6081713" y="4010025"/>
            <a:ext cx="22225" cy="301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48" name="Line 2413"/>
          <p:cNvSpPr>
            <a:spLocks noChangeShapeType="1"/>
          </p:cNvSpPr>
          <p:nvPr/>
        </p:nvSpPr>
        <p:spPr bwMode="auto">
          <a:xfrm flipV="1">
            <a:off x="5954713" y="2752725"/>
            <a:ext cx="1587" cy="8445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49" name="Line 2414"/>
          <p:cNvSpPr>
            <a:spLocks noChangeShapeType="1"/>
          </p:cNvSpPr>
          <p:nvPr/>
        </p:nvSpPr>
        <p:spPr bwMode="auto">
          <a:xfrm>
            <a:off x="6049963" y="2752725"/>
            <a:ext cx="1587" cy="7350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50" name="Line 2415"/>
          <p:cNvSpPr>
            <a:spLocks noChangeShapeType="1"/>
          </p:cNvSpPr>
          <p:nvPr/>
        </p:nvSpPr>
        <p:spPr bwMode="auto">
          <a:xfrm flipV="1">
            <a:off x="6530975" y="2890838"/>
            <a:ext cx="1588" cy="5969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51" name="Line 2416"/>
          <p:cNvSpPr>
            <a:spLocks noChangeShapeType="1"/>
          </p:cNvSpPr>
          <p:nvPr/>
        </p:nvSpPr>
        <p:spPr bwMode="auto">
          <a:xfrm>
            <a:off x="6467475" y="2890838"/>
            <a:ext cx="1588" cy="70643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52" name="Line 2417"/>
          <p:cNvSpPr>
            <a:spLocks noChangeShapeType="1"/>
          </p:cNvSpPr>
          <p:nvPr/>
        </p:nvSpPr>
        <p:spPr bwMode="auto">
          <a:xfrm>
            <a:off x="6657975" y="3597275"/>
            <a:ext cx="1588" cy="2222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53" name="Line 2418"/>
          <p:cNvSpPr>
            <a:spLocks noChangeShapeType="1"/>
          </p:cNvSpPr>
          <p:nvPr/>
        </p:nvSpPr>
        <p:spPr bwMode="auto">
          <a:xfrm flipV="1">
            <a:off x="6594475" y="3487738"/>
            <a:ext cx="1588" cy="3302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54" name="Line 2419"/>
          <p:cNvSpPr>
            <a:spLocks noChangeShapeType="1"/>
          </p:cNvSpPr>
          <p:nvPr/>
        </p:nvSpPr>
        <p:spPr bwMode="auto">
          <a:xfrm>
            <a:off x="6850063" y="3487738"/>
            <a:ext cx="1587" cy="3429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55" name="Line 2420"/>
          <p:cNvSpPr>
            <a:spLocks noChangeShapeType="1"/>
          </p:cNvSpPr>
          <p:nvPr/>
        </p:nvSpPr>
        <p:spPr bwMode="auto">
          <a:xfrm flipV="1">
            <a:off x="6913563" y="3597275"/>
            <a:ext cx="1587" cy="2365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56" name="Line 2421"/>
          <p:cNvSpPr>
            <a:spLocks noChangeShapeType="1"/>
          </p:cNvSpPr>
          <p:nvPr/>
        </p:nvSpPr>
        <p:spPr bwMode="auto">
          <a:xfrm flipV="1">
            <a:off x="7234238" y="3030538"/>
            <a:ext cx="1587" cy="4572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57" name="Line 2422"/>
          <p:cNvSpPr>
            <a:spLocks noChangeShapeType="1"/>
          </p:cNvSpPr>
          <p:nvPr/>
        </p:nvSpPr>
        <p:spPr bwMode="auto">
          <a:xfrm>
            <a:off x="7297738" y="3487738"/>
            <a:ext cx="1587" cy="3302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58" name="Line 2423"/>
          <p:cNvSpPr>
            <a:spLocks noChangeShapeType="1"/>
          </p:cNvSpPr>
          <p:nvPr/>
        </p:nvSpPr>
        <p:spPr bwMode="auto">
          <a:xfrm flipV="1">
            <a:off x="7362825" y="3597275"/>
            <a:ext cx="1588" cy="2222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59" name="Line 2424"/>
          <p:cNvSpPr>
            <a:spLocks noChangeShapeType="1"/>
          </p:cNvSpPr>
          <p:nvPr/>
        </p:nvSpPr>
        <p:spPr bwMode="auto">
          <a:xfrm>
            <a:off x="7616825" y="3597275"/>
            <a:ext cx="1588" cy="2365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60" name="Line 2425"/>
          <p:cNvSpPr>
            <a:spLocks noChangeShapeType="1"/>
          </p:cNvSpPr>
          <p:nvPr/>
        </p:nvSpPr>
        <p:spPr bwMode="auto">
          <a:xfrm flipV="1">
            <a:off x="7553325" y="3487738"/>
            <a:ext cx="1588" cy="3429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61" name="Line 2426"/>
          <p:cNvSpPr>
            <a:spLocks noChangeShapeType="1"/>
          </p:cNvSpPr>
          <p:nvPr/>
        </p:nvSpPr>
        <p:spPr bwMode="auto">
          <a:xfrm>
            <a:off x="8002588" y="3487738"/>
            <a:ext cx="1587" cy="3302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62" name="Line 2427"/>
          <p:cNvSpPr>
            <a:spLocks noChangeShapeType="1"/>
          </p:cNvSpPr>
          <p:nvPr/>
        </p:nvSpPr>
        <p:spPr bwMode="auto">
          <a:xfrm flipV="1">
            <a:off x="8066088" y="3597275"/>
            <a:ext cx="1587" cy="2222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63" name="Line 2428"/>
          <p:cNvSpPr>
            <a:spLocks noChangeShapeType="1"/>
          </p:cNvSpPr>
          <p:nvPr/>
        </p:nvSpPr>
        <p:spPr bwMode="auto">
          <a:xfrm flipV="1">
            <a:off x="8129588" y="3390900"/>
            <a:ext cx="1587" cy="2063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64" name="Freeform 2429"/>
          <p:cNvSpPr>
            <a:spLocks/>
          </p:cNvSpPr>
          <p:nvPr/>
        </p:nvSpPr>
        <p:spPr bwMode="auto">
          <a:xfrm>
            <a:off x="8129588" y="3113088"/>
            <a:ext cx="382587" cy="111125"/>
          </a:xfrm>
          <a:custGeom>
            <a:avLst/>
            <a:gdLst>
              <a:gd name="T0" fmla="*/ 0 w 725"/>
              <a:gd name="T1" fmla="*/ 2147483646 h 209"/>
              <a:gd name="T2" fmla="*/ 0 w 725"/>
              <a:gd name="T3" fmla="*/ 0 h 209"/>
              <a:gd name="T4" fmla="*/ 2147483646 w 725"/>
              <a:gd name="T5" fmla="*/ 0 h 209"/>
              <a:gd name="T6" fmla="*/ 2147483646 w 725"/>
              <a:gd name="T7" fmla="*/ 2147483646 h 20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25" h="209">
                <a:moveTo>
                  <a:pt x="0" y="209"/>
                </a:moveTo>
                <a:lnTo>
                  <a:pt x="0" y="0"/>
                </a:lnTo>
                <a:lnTo>
                  <a:pt x="725" y="0"/>
                </a:lnTo>
                <a:lnTo>
                  <a:pt x="725" y="20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65" name="Line 2430"/>
          <p:cNvSpPr>
            <a:spLocks noChangeShapeType="1"/>
          </p:cNvSpPr>
          <p:nvPr/>
        </p:nvSpPr>
        <p:spPr bwMode="auto">
          <a:xfrm>
            <a:off x="8512175" y="3390900"/>
            <a:ext cx="1588" cy="2063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66" name="Line 2431"/>
          <p:cNvSpPr>
            <a:spLocks noChangeShapeType="1"/>
          </p:cNvSpPr>
          <p:nvPr/>
        </p:nvSpPr>
        <p:spPr bwMode="auto">
          <a:xfrm>
            <a:off x="8321675" y="3597275"/>
            <a:ext cx="1588" cy="2365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67" name="Line 2432"/>
          <p:cNvSpPr>
            <a:spLocks noChangeShapeType="1"/>
          </p:cNvSpPr>
          <p:nvPr/>
        </p:nvSpPr>
        <p:spPr bwMode="auto">
          <a:xfrm flipV="1">
            <a:off x="8258175" y="3487738"/>
            <a:ext cx="1588" cy="3429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68" name="Line 2433"/>
          <p:cNvSpPr>
            <a:spLocks noChangeShapeType="1"/>
          </p:cNvSpPr>
          <p:nvPr/>
        </p:nvSpPr>
        <p:spPr bwMode="auto">
          <a:xfrm flipV="1">
            <a:off x="8321675" y="2781300"/>
            <a:ext cx="1588" cy="3317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69" name="Freeform 2434"/>
          <p:cNvSpPr>
            <a:spLocks/>
          </p:cNvSpPr>
          <p:nvPr/>
        </p:nvSpPr>
        <p:spPr bwMode="auto">
          <a:xfrm>
            <a:off x="7886700" y="2562225"/>
            <a:ext cx="187325" cy="177800"/>
          </a:xfrm>
          <a:custGeom>
            <a:avLst/>
            <a:gdLst>
              <a:gd name="T0" fmla="*/ 2147483646 w 356"/>
              <a:gd name="T1" fmla="*/ 2147483646 h 334"/>
              <a:gd name="T2" fmla="*/ 2147483646 w 356"/>
              <a:gd name="T3" fmla="*/ 2147483646 h 334"/>
              <a:gd name="T4" fmla="*/ 2147483646 w 356"/>
              <a:gd name="T5" fmla="*/ 2147483646 h 334"/>
              <a:gd name="T6" fmla="*/ 0 w 356"/>
              <a:gd name="T7" fmla="*/ 2147483646 h 334"/>
              <a:gd name="T8" fmla="*/ 2147483646 w 356"/>
              <a:gd name="T9" fmla="*/ 0 h 334"/>
              <a:gd name="T10" fmla="*/ 2147483646 w 356"/>
              <a:gd name="T11" fmla="*/ 2147483646 h 33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56" h="334">
                <a:moveTo>
                  <a:pt x="356" y="334"/>
                </a:moveTo>
                <a:lnTo>
                  <a:pt x="356" y="29"/>
                </a:lnTo>
                <a:lnTo>
                  <a:pt x="215" y="54"/>
                </a:lnTo>
                <a:lnTo>
                  <a:pt x="0" y="13"/>
                </a:lnTo>
                <a:lnTo>
                  <a:pt x="161" y="0"/>
                </a:lnTo>
                <a:lnTo>
                  <a:pt x="356" y="2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70" name="Freeform 2435"/>
          <p:cNvSpPr>
            <a:spLocks/>
          </p:cNvSpPr>
          <p:nvPr/>
        </p:nvSpPr>
        <p:spPr bwMode="auto">
          <a:xfrm>
            <a:off x="7886700" y="2576513"/>
            <a:ext cx="174625" cy="120650"/>
          </a:xfrm>
          <a:custGeom>
            <a:avLst/>
            <a:gdLst>
              <a:gd name="T0" fmla="*/ 2147483646 w 332"/>
              <a:gd name="T1" fmla="*/ 0 h 228"/>
              <a:gd name="T2" fmla="*/ 2147483646 w 332"/>
              <a:gd name="T3" fmla="*/ 2147483646 h 228"/>
              <a:gd name="T4" fmla="*/ 2147483646 w 332"/>
              <a:gd name="T5" fmla="*/ 2147483646 h 228"/>
              <a:gd name="T6" fmla="*/ 2147483646 w 332"/>
              <a:gd name="T7" fmla="*/ 2147483646 h 228"/>
              <a:gd name="T8" fmla="*/ 0 w 332"/>
              <a:gd name="T9" fmla="*/ 2147483646 h 2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32" h="228">
                <a:moveTo>
                  <a:pt x="332" y="0"/>
                </a:moveTo>
                <a:lnTo>
                  <a:pt x="194" y="25"/>
                </a:lnTo>
                <a:lnTo>
                  <a:pt x="202" y="29"/>
                </a:lnTo>
                <a:lnTo>
                  <a:pt x="202" y="228"/>
                </a:lnTo>
                <a:lnTo>
                  <a:pt x="0" y="18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71" name="Line 2436"/>
          <p:cNvSpPr>
            <a:spLocks noChangeShapeType="1"/>
          </p:cNvSpPr>
          <p:nvPr/>
        </p:nvSpPr>
        <p:spPr bwMode="auto">
          <a:xfrm>
            <a:off x="7886700" y="2662238"/>
            <a:ext cx="103188" cy="254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72" name="Line 2437"/>
          <p:cNvSpPr>
            <a:spLocks noChangeShapeType="1"/>
          </p:cNvSpPr>
          <p:nvPr/>
        </p:nvSpPr>
        <p:spPr bwMode="auto">
          <a:xfrm flipH="1" flipV="1">
            <a:off x="7886700" y="2654300"/>
            <a:ext cx="103188" cy="238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73" name="Line 2438"/>
          <p:cNvSpPr>
            <a:spLocks noChangeShapeType="1"/>
          </p:cNvSpPr>
          <p:nvPr/>
        </p:nvSpPr>
        <p:spPr bwMode="auto">
          <a:xfrm>
            <a:off x="7886700" y="2644775"/>
            <a:ext cx="106363" cy="254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74" name="Line 2439"/>
          <p:cNvSpPr>
            <a:spLocks noChangeShapeType="1"/>
          </p:cNvSpPr>
          <p:nvPr/>
        </p:nvSpPr>
        <p:spPr bwMode="auto">
          <a:xfrm flipV="1">
            <a:off x="7999413" y="2647950"/>
            <a:ext cx="74612" cy="190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75" name="Line 2440"/>
          <p:cNvSpPr>
            <a:spLocks noChangeShapeType="1"/>
          </p:cNvSpPr>
          <p:nvPr/>
        </p:nvSpPr>
        <p:spPr bwMode="auto">
          <a:xfrm flipH="1">
            <a:off x="7999413" y="2655888"/>
            <a:ext cx="74612" cy="190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76" name="Line 2441"/>
          <p:cNvSpPr>
            <a:spLocks noChangeShapeType="1"/>
          </p:cNvSpPr>
          <p:nvPr/>
        </p:nvSpPr>
        <p:spPr bwMode="auto">
          <a:xfrm flipV="1">
            <a:off x="7999413" y="2663825"/>
            <a:ext cx="74612" cy="190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77" name="Line 2442"/>
          <p:cNvSpPr>
            <a:spLocks noChangeShapeType="1"/>
          </p:cNvSpPr>
          <p:nvPr/>
        </p:nvSpPr>
        <p:spPr bwMode="auto">
          <a:xfrm flipH="1">
            <a:off x="7999413" y="2671763"/>
            <a:ext cx="74612" cy="190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78" name="Line 2443"/>
          <p:cNvSpPr>
            <a:spLocks noChangeShapeType="1"/>
          </p:cNvSpPr>
          <p:nvPr/>
        </p:nvSpPr>
        <p:spPr bwMode="auto">
          <a:xfrm flipV="1">
            <a:off x="7999413" y="2681288"/>
            <a:ext cx="74612" cy="174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79" name="Line 2444"/>
          <p:cNvSpPr>
            <a:spLocks noChangeShapeType="1"/>
          </p:cNvSpPr>
          <p:nvPr/>
        </p:nvSpPr>
        <p:spPr bwMode="auto">
          <a:xfrm flipH="1">
            <a:off x="7999413" y="2687638"/>
            <a:ext cx="74612" cy="190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80" name="Freeform 2445"/>
          <p:cNvSpPr>
            <a:spLocks/>
          </p:cNvSpPr>
          <p:nvPr/>
        </p:nvSpPr>
        <p:spPr bwMode="auto">
          <a:xfrm>
            <a:off x="7999413" y="2697163"/>
            <a:ext cx="74612" cy="33337"/>
          </a:xfrm>
          <a:custGeom>
            <a:avLst/>
            <a:gdLst>
              <a:gd name="T0" fmla="*/ 0 w 141"/>
              <a:gd name="T1" fmla="*/ 2147483646 h 63"/>
              <a:gd name="T2" fmla="*/ 2147483646 w 141"/>
              <a:gd name="T3" fmla="*/ 0 h 63"/>
              <a:gd name="T4" fmla="*/ 2147483646 w 141"/>
              <a:gd name="T5" fmla="*/ 2147483646 h 63"/>
              <a:gd name="T6" fmla="*/ 0 w 141"/>
              <a:gd name="T7" fmla="*/ 2147483646 h 63"/>
              <a:gd name="T8" fmla="*/ 0 w 141"/>
              <a:gd name="T9" fmla="*/ 2147483646 h 63"/>
              <a:gd name="T10" fmla="*/ 2147483646 w 141"/>
              <a:gd name="T11" fmla="*/ 2147483646 h 6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41" h="63">
                <a:moveTo>
                  <a:pt x="0" y="35"/>
                </a:moveTo>
                <a:lnTo>
                  <a:pt x="141" y="0"/>
                </a:lnTo>
                <a:lnTo>
                  <a:pt x="141" y="14"/>
                </a:lnTo>
                <a:lnTo>
                  <a:pt x="0" y="50"/>
                </a:lnTo>
                <a:lnTo>
                  <a:pt x="0" y="63"/>
                </a:lnTo>
                <a:lnTo>
                  <a:pt x="141" y="2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81" name="Line 2446"/>
          <p:cNvSpPr>
            <a:spLocks noChangeShapeType="1"/>
          </p:cNvSpPr>
          <p:nvPr/>
        </p:nvSpPr>
        <p:spPr bwMode="auto">
          <a:xfrm flipH="1">
            <a:off x="7999413" y="2720975"/>
            <a:ext cx="74612" cy="174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82" name="Line 2447"/>
          <p:cNvSpPr>
            <a:spLocks noChangeShapeType="1"/>
          </p:cNvSpPr>
          <p:nvPr/>
        </p:nvSpPr>
        <p:spPr bwMode="auto">
          <a:xfrm flipV="1">
            <a:off x="7999413" y="2590800"/>
            <a:ext cx="1587" cy="1714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83" name="Freeform 2448"/>
          <p:cNvSpPr>
            <a:spLocks/>
          </p:cNvSpPr>
          <p:nvPr/>
        </p:nvSpPr>
        <p:spPr bwMode="auto">
          <a:xfrm>
            <a:off x="8008938" y="2606675"/>
            <a:ext cx="9525" cy="12700"/>
          </a:xfrm>
          <a:custGeom>
            <a:avLst/>
            <a:gdLst>
              <a:gd name="T0" fmla="*/ 2147483646 w 16"/>
              <a:gd name="T1" fmla="*/ 0 h 25"/>
              <a:gd name="T2" fmla="*/ 2147483646 w 16"/>
              <a:gd name="T3" fmla="*/ 2147483646 h 25"/>
              <a:gd name="T4" fmla="*/ 2147483646 w 16"/>
              <a:gd name="T5" fmla="*/ 2147483646 h 25"/>
              <a:gd name="T6" fmla="*/ 0 w 16"/>
              <a:gd name="T7" fmla="*/ 2147483646 h 25"/>
              <a:gd name="T8" fmla="*/ 0 w 16"/>
              <a:gd name="T9" fmla="*/ 2147483646 h 25"/>
              <a:gd name="T10" fmla="*/ 2147483646 w 16"/>
              <a:gd name="T11" fmla="*/ 2147483646 h 25"/>
              <a:gd name="T12" fmla="*/ 2147483646 w 16"/>
              <a:gd name="T13" fmla="*/ 2147483646 h 25"/>
              <a:gd name="T14" fmla="*/ 2147483646 w 16"/>
              <a:gd name="T15" fmla="*/ 2147483646 h 25"/>
              <a:gd name="T16" fmla="*/ 2147483646 w 16"/>
              <a:gd name="T17" fmla="*/ 2147483646 h 25"/>
              <a:gd name="T18" fmla="*/ 2147483646 w 16"/>
              <a:gd name="T19" fmla="*/ 0 h 25"/>
              <a:gd name="T20" fmla="*/ 2147483646 w 16"/>
              <a:gd name="T21" fmla="*/ 0 h 25"/>
              <a:gd name="T22" fmla="*/ 2147483646 w 16"/>
              <a:gd name="T23" fmla="*/ 0 h 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6" h="25">
                <a:moveTo>
                  <a:pt x="4" y="0"/>
                </a:moveTo>
                <a:lnTo>
                  <a:pt x="4" y="1"/>
                </a:lnTo>
                <a:lnTo>
                  <a:pt x="4" y="12"/>
                </a:lnTo>
                <a:lnTo>
                  <a:pt x="0" y="15"/>
                </a:lnTo>
                <a:lnTo>
                  <a:pt x="0" y="21"/>
                </a:lnTo>
                <a:lnTo>
                  <a:pt x="4" y="25"/>
                </a:lnTo>
                <a:lnTo>
                  <a:pt x="11" y="25"/>
                </a:lnTo>
                <a:lnTo>
                  <a:pt x="16" y="21"/>
                </a:lnTo>
                <a:lnTo>
                  <a:pt x="16" y="15"/>
                </a:lnTo>
                <a:lnTo>
                  <a:pt x="9" y="0"/>
                </a:lnTo>
                <a:lnTo>
                  <a:pt x="5" y="0"/>
                </a:lnTo>
                <a:lnTo>
                  <a:pt x="4" y="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84" name="Line 2449"/>
          <p:cNvSpPr>
            <a:spLocks noChangeShapeType="1"/>
          </p:cNvSpPr>
          <p:nvPr/>
        </p:nvSpPr>
        <p:spPr bwMode="auto">
          <a:xfrm flipH="1" flipV="1">
            <a:off x="7886700" y="2587625"/>
            <a:ext cx="103188" cy="254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85" name="Freeform 2450"/>
          <p:cNvSpPr>
            <a:spLocks/>
          </p:cNvSpPr>
          <p:nvPr/>
        </p:nvSpPr>
        <p:spPr bwMode="auto">
          <a:xfrm>
            <a:off x="7886700" y="2595563"/>
            <a:ext cx="103188" cy="33337"/>
          </a:xfrm>
          <a:custGeom>
            <a:avLst/>
            <a:gdLst>
              <a:gd name="T0" fmla="*/ 0 w 196"/>
              <a:gd name="T1" fmla="*/ 0 h 62"/>
              <a:gd name="T2" fmla="*/ 2147483646 w 196"/>
              <a:gd name="T3" fmla="*/ 2147483646 h 62"/>
              <a:gd name="T4" fmla="*/ 2147483646 w 196"/>
              <a:gd name="T5" fmla="*/ 2147483646 h 62"/>
              <a:gd name="T6" fmla="*/ 0 w 196"/>
              <a:gd name="T7" fmla="*/ 2147483646 h 6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" h="62">
                <a:moveTo>
                  <a:pt x="0" y="0"/>
                </a:moveTo>
                <a:lnTo>
                  <a:pt x="196" y="47"/>
                </a:lnTo>
                <a:lnTo>
                  <a:pt x="196" y="62"/>
                </a:lnTo>
                <a:lnTo>
                  <a:pt x="0" y="1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86" name="Freeform 2451"/>
          <p:cNvSpPr>
            <a:spLocks/>
          </p:cNvSpPr>
          <p:nvPr/>
        </p:nvSpPr>
        <p:spPr bwMode="auto">
          <a:xfrm>
            <a:off x="7886700" y="2613025"/>
            <a:ext cx="103188" cy="31750"/>
          </a:xfrm>
          <a:custGeom>
            <a:avLst/>
            <a:gdLst>
              <a:gd name="T0" fmla="*/ 0 w 196"/>
              <a:gd name="T1" fmla="*/ 0 h 60"/>
              <a:gd name="T2" fmla="*/ 2147483646 w 196"/>
              <a:gd name="T3" fmla="*/ 2147483646 h 60"/>
              <a:gd name="T4" fmla="*/ 2147483646 w 196"/>
              <a:gd name="T5" fmla="*/ 2147483646 h 60"/>
              <a:gd name="T6" fmla="*/ 0 w 196"/>
              <a:gd name="T7" fmla="*/ 2147483646 h 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" h="60">
                <a:moveTo>
                  <a:pt x="0" y="0"/>
                </a:moveTo>
                <a:lnTo>
                  <a:pt x="196" y="46"/>
                </a:lnTo>
                <a:lnTo>
                  <a:pt x="196" y="60"/>
                </a:lnTo>
                <a:lnTo>
                  <a:pt x="0" y="1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87" name="Line 2452"/>
          <p:cNvSpPr>
            <a:spLocks noChangeShapeType="1"/>
          </p:cNvSpPr>
          <p:nvPr/>
        </p:nvSpPr>
        <p:spPr bwMode="auto">
          <a:xfrm>
            <a:off x="7886700" y="2628900"/>
            <a:ext cx="103188" cy="254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88" name="Line 2453"/>
          <p:cNvSpPr>
            <a:spLocks noChangeShapeType="1"/>
          </p:cNvSpPr>
          <p:nvPr/>
        </p:nvSpPr>
        <p:spPr bwMode="auto">
          <a:xfrm flipH="1" flipV="1">
            <a:off x="7886700" y="2636838"/>
            <a:ext cx="103188" cy="2381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89" name="Freeform 2454"/>
          <p:cNvSpPr>
            <a:spLocks/>
          </p:cNvSpPr>
          <p:nvPr/>
        </p:nvSpPr>
        <p:spPr bwMode="auto">
          <a:xfrm>
            <a:off x="7886700" y="2570163"/>
            <a:ext cx="187325" cy="192087"/>
          </a:xfrm>
          <a:custGeom>
            <a:avLst/>
            <a:gdLst>
              <a:gd name="T0" fmla="*/ 0 w 356"/>
              <a:gd name="T1" fmla="*/ 0 h 364"/>
              <a:gd name="T2" fmla="*/ 0 w 356"/>
              <a:gd name="T3" fmla="*/ 2147483646 h 364"/>
              <a:gd name="T4" fmla="*/ 2147483646 w 356"/>
              <a:gd name="T5" fmla="*/ 2147483646 h 364"/>
              <a:gd name="T6" fmla="*/ 2147483646 w 356"/>
              <a:gd name="T7" fmla="*/ 2147483646 h 36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6" h="364">
                <a:moveTo>
                  <a:pt x="0" y="0"/>
                </a:moveTo>
                <a:lnTo>
                  <a:pt x="0" y="306"/>
                </a:lnTo>
                <a:lnTo>
                  <a:pt x="215" y="364"/>
                </a:lnTo>
                <a:lnTo>
                  <a:pt x="356" y="32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90" name="Line 2455"/>
          <p:cNvSpPr>
            <a:spLocks noChangeShapeType="1"/>
          </p:cNvSpPr>
          <p:nvPr/>
        </p:nvSpPr>
        <p:spPr bwMode="auto">
          <a:xfrm flipH="1">
            <a:off x="7999413" y="2640013"/>
            <a:ext cx="74612" cy="174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91" name="Freeform 2456"/>
          <p:cNvSpPr>
            <a:spLocks/>
          </p:cNvSpPr>
          <p:nvPr/>
        </p:nvSpPr>
        <p:spPr bwMode="auto">
          <a:xfrm>
            <a:off x="8002588" y="2781300"/>
            <a:ext cx="638175" cy="109538"/>
          </a:xfrm>
          <a:custGeom>
            <a:avLst/>
            <a:gdLst>
              <a:gd name="T0" fmla="*/ 0 w 1208"/>
              <a:gd name="T1" fmla="*/ 0 h 209"/>
              <a:gd name="T2" fmla="*/ 0 w 1208"/>
              <a:gd name="T3" fmla="*/ 2147483646 h 209"/>
              <a:gd name="T4" fmla="*/ 2147483646 w 1208"/>
              <a:gd name="T5" fmla="*/ 2147483646 h 209"/>
              <a:gd name="T6" fmla="*/ 2147483646 w 1208"/>
              <a:gd name="T7" fmla="*/ 0 h 20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08" h="209">
                <a:moveTo>
                  <a:pt x="0" y="0"/>
                </a:moveTo>
                <a:lnTo>
                  <a:pt x="0" y="209"/>
                </a:lnTo>
                <a:lnTo>
                  <a:pt x="1208" y="209"/>
                </a:lnTo>
                <a:lnTo>
                  <a:pt x="1208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92" name="Freeform 2457"/>
          <p:cNvSpPr>
            <a:spLocks/>
          </p:cNvSpPr>
          <p:nvPr/>
        </p:nvSpPr>
        <p:spPr bwMode="auto">
          <a:xfrm>
            <a:off x="6370638" y="2781300"/>
            <a:ext cx="255587" cy="109538"/>
          </a:xfrm>
          <a:custGeom>
            <a:avLst/>
            <a:gdLst>
              <a:gd name="T0" fmla="*/ 2147483646 w 484"/>
              <a:gd name="T1" fmla="*/ 0 h 209"/>
              <a:gd name="T2" fmla="*/ 2147483646 w 484"/>
              <a:gd name="T3" fmla="*/ 2147483646 h 209"/>
              <a:gd name="T4" fmla="*/ 0 w 484"/>
              <a:gd name="T5" fmla="*/ 2147483646 h 209"/>
              <a:gd name="T6" fmla="*/ 0 w 484"/>
              <a:gd name="T7" fmla="*/ 0 h 20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84" h="209">
                <a:moveTo>
                  <a:pt x="484" y="0"/>
                </a:moveTo>
                <a:lnTo>
                  <a:pt x="484" y="209"/>
                </a:lnTo>
                <a:lnTo>
                  <a:pt x="0" y="209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93" name="Rectangle 2458"/>
          <p:cNvSpPr>
            <a:spLocks noChangeArrowheads="1"/>
          </p:cNvSpPr>
          <p:nvPr/>
        </p:nvSpPr>
        <p:spPr bwMode="auto">
          <a:xfrm>
            <a:off x="3767138" y="3032125"/>
            <a:ext cx="347662" cy="190500"/>
          </a:xfrm>
          <a:prstGeom prst="rect">
            <a:avLst/>
          </a:prstGeom>
          <a:noFill/>
          <a:ln w="47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96594" name="Line 2459"/>
          <p:cNvSpPr>
            <a:spLocks noChangeShapeType="1"/>
          </p:cNvSpPr>
          <p:nvPr/>
        </p:nvSpPr>
        <p:spPr bwMode="auto">
          <a:xfrm>
            <a:off x="3108325" y="3390900"/>
            <a:ext cx="1588" cy="968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95" name="Line 2460"/>
          <p:cNvSpPr>
            <a:spLocks noChangeShapeType="1"/>
          </p:cNvSpPr>
          <p:nvPr/>
        </p:nvSpPr>
        <p:spPr bwMode="auto">
          <a:xfrm>
            <a:off x="3044825" y="3390900"/>
            <a:ext cx="1588" cy="2063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96" name="Line 2461"/>
          <p:cNvSpPr>
            <a:spLocks noChangeShapeType="1"/>
          </p:cNvSpPr>
          <p:nvPr/>
        </p:nvSpPr>
        <p:spPr bwMode="auto">
          <a:xfrm flipV="1">
            <a:off x="2398713" y="3390900"/>
            <a:ext cx="1587" cy="2063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97" name="Freeform 2462"/>
          <p:cNvSpPr>
            <a:spLocks/>
          </p:cNvSpPr>
          <p:nvPr/>
        </p:nvSpPr>
        <p:spPr bwMode="auto">
          <a:xfrm>
            <a:off x="3765550" y="5654675"/>
            <a:ext cx="223838" cy="193675"/>
          </a:xfrm>
          <a:custGeom>
            <a:avLst/>
            <a:gdLst>
              <a:gd name="T0" fmla="*/ 2147483646 w 424"/>
              <a:gd name="T1" fmla="*/ 2147483646 h 365"/>
              <a:gd name="T2" fmla="*/ 2147483646 w 424"/>
              <a:gd name="T3" fmla="*/ 2147483646 h 365"/>
              <a:gd name="T4" fmla="*/ 2147483646 w 424"/>
              <a:gd name="T5" fmla="*/ 2147483646 h 365"/>
              <a:gd name="T6" fmla="*/ 2147483646 w 424"/>
              <a:gd name="T7" fmla="*/ 2147483646 h 365"/>
              <a:gd name="T8" fmla="*/ 2147483646 w 424"/>
              <a:gd name="T9" fmla="*/ 2147483646 h 365"/>
              <a:gd name="T10" fmla="*/ 0 w 424"/>
              <a:gd name="T11" fmla="*/ 2147483646 h 365"/>
              <a:gd name="T12" fmla="*/ 2147483646 w 424"/>
              <a:gd name="T13" fmla="*/ 2147483646 h 365"/>
              <a:gd name="T14" fmla="*/ 2147483646 w 424"/>
              <a:gd name="T15" fmla="*/ 2147483646 h 365"/>
              <a:gd name="T16" fmla="*/ 2147483646 w 424"/>
              <a:gd name="T17" fmla="*/ 2147483646 h 365"/>
              <a:gd name="T18" fmla="*/ 2147483646 w 424"/>
              <a:gd name="T19" fmla="*/ 2147483646 h 365"/>
              <a:gd name="T20" fmla="*/ 2147483646 w 424"/>
              <a:gd name="T21" fmla="*/ 2147483646 h 365"/>
              <a:gd name="T22" fmla="*/ 2147483646 w 424"/>
              <a:gd name="T23" fmla="*/ 2147483646 h 365"/>
              <a:gd name="T24" fmla="*/ 2147483646 w 424"/>
              <a:gd name="T25" fmla="*/ 2147483646 h 365"/>
              <a:gd name="T26" fmla="*/ 2147483646 w 424"/>
              <a:gd name="T27" fmla="*/ 2147483646 h 365"/>
              <a:gd name="T28" fmla="*/ 2147483646 w 424"/>
              <a:gd name="T29" fmla="*/ 2147483646 h 365"/>
              <a:gd name="T30" fmla="*/ 2147483646 w 424"/>
              <a:gd name="T31" fmla="*/ 2147483646 h 365"/>
              <a:gd name="T32" fmla="*/ 2147483646 w 424"/>
              <a:gd name="T33" fmla="*/ 2147483646 h 365"/>
              <a:gd name="T34" fmla="*/ 2147483646 w 424"/>
              <a:gd name="T35" fmla="*/ 2147483646 h 365"/>
              <a:gd name="T36" fmla="*/ 2147483646 w 424"/>
              <a:gd name="T37" fmla="*/ 2147483646 h 365"/>
              <a:gd name="T38" fmla="*/ 2147483646 w 424"/>
              <a:gd name="T39" fmla="*/ 2147483646 h 365"/>
              <a:gd name="T40" fmla="*/ 2147483646 w 424"/>
              <a:gd name="T41" fmla="*/ 2147483646 h 365"/>
              <a:gd name="T42" fmla="*/ 2147483646 w 424"/>
              <a:gd name="T43" fmla="*/ 2147483646 h 365"/>
              <a:gd name="T44" fmla="*/ 2147483646 w 424"/>
              <a:gd name="T45" fmla="*/ 2147483646 h 365"/>
              <a:gd name="T46" fmla="*/ 2147483646 w 424"/>
              <a:gd name="T47" fmla="*/ 2147483646 h 365"/>
              <a:gd name="T48" fmla="*/ 2147483646 w 424"/>
              <a:gd name="T49" fmla="*/ 2147483646 h 365"/>
              <a:gd name="T50" fmla="*/ 2147483646 w 424"/>
              <a:gd name="T51" fmla="*/ 2147483646 h 365"/>
              <a:gd name="T52" fmla="*/ 2147483646 w 424"/>
              <a:gd name="T53" fmla="*/ 2147483646 h 365"/>
              <a:gd name="T54" fmla="*/ 2147483646 w 424"/>
              <a:gd name="T55" fmla="*/ 2147483646 h 365"/>
              <a:gd name="T56" fmla="*/ 2147483646 w 424"/>
              <a:gd name="T57" fmla="*/ 2147483646 h 365"/>
              <a:gd name="T58" fmla="*/ 2147483646 w 424"/>
              <a:gd name="T59" fmla="*/ 2147483646 h 365"/>
              <a:gd name="T60" fmla="*/ 2147483646 w 424"/>
              <a:gd name="T61" fmla="*/ 2147483646 h 365"/>
              <a:gd name="T62" fmla="*/ 2147483646 w 424"/>
              <a:gd name="T63" fmla="*/ 2147483646 h 365"/>
              <a:gd name="T64" fmla="*/ 2147483646 w 424"/>
              <a:gd name="T65" fmla="*/ 0 h 365"/>
              <a:gd name="T66" fmla="*/ 2147483646 w 424"/>
              <a:gd name="T67" fmla="*/ 2147483646 h 365"/>
              <a:gd name="T68" fmla="*/ 2147483646 w 424"/>
              <a:gd name="T69" fmla="*/ 2147483646 h 365"/>
              <a:gd name="T70" fmla="*/ 2147483646 w 424"/>
              <a:gd name="T71" fmla="*/ 2147483646 h 365"/>
              <a:gd name="T72" fmla="*/ 2147483646 w 424"/>
              <a:gd name="T73" fmla="*/ 2147483646 h 36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424" h="365">
                <a:moveTo>
                  <a:pt x="76" y="42"/>
                </a:moveTo>
                <a:lnTo>
                  <a:pt x="49" y="64"/>
                </a:lnTo>
                <a:lnTo>
                  <a:pt x="27" y="91"/>
                </a:lnTo>
                <a:lnTo>
                  <a:pt x="12" y="119"/>
                </a:lnTo>
                <a:lnTo>
                  <a:pt x="3" y="150"/>
                </a:lnTo>
                <a:lnTo>
                  <a:pt x="0" y="181"/>
                </a:lnTo>
                <a:lnTo>
                  <a:pt x="3" y="213"/>
                </a:lnTo>
                <a:lnTo>
                  <a:pt x="12" y="244"/>
                </a:lnTo>
                <a:lnTo>
                  <a:pt x="27" y="273"/>
                </a:lnTo>
                <a:lnTo>
                  <a:pt x="49" y="300"/>
                </a:lnTo>
                <a:lnTo>
                  <a:pt x="76" y="321"/>
                </a:lnTo>
                <a:lnTo>
                  <a:pt x="106" y="340"/>
                </a:lnTo>
                <a:lnTo>
                  <a:pt x="139" y="354"/>
                </a:lnTo>
                <a:lnTo>
                  <a:pt x="174" y="363"/>
                </a:lnTo>
                <a:lnTo>
                  <a:pt x="211" y="365"/>
                </a:lnTo>
                <a:lnTo>
                  <a:pt x="249" y="363"/>
                </a:lnTo>
                <a:lnTo>
                  <a:pt x="285" y="354"/>
                </a:lnTo>
                <a:lnTo>
                  <a:pt x="318" y="340"/>
                </a:lnTo>
                <a:lnTo>
                  <a:pt x="348" y="321"/>
                </a:lnTo>
                <a:lnTo>
                  <a:pt x="374" y="300"/>
                </a:lnTo>
                <a:lnTo>
                  <a:pt x="395" y="273"/>
                </a:lnTo>
                <a:lnTo>
                  <a:pt x="411" y="244"/>
                </a:lnTo>
                <a:lnTo>
                  <a:pt x="421" y="213"/>
                </a:lnTo>
                <a:lnTo>
                  <a:pt x="424" y="181"/>
                </a:lnTo>
                <a:lnTo>
                  <a:pt x="421" y="150"/>
                </a:lnTo>
                <a:lnTo>
                  <a:pt x="411" y="119"/>
                </a:lnTo>
                <a:lnTo>
                  <a:pt x="395" y="91"/>
                </a:lnTo>
                <a:lnTo>
                  <a:pt x="374" y="64"/>
                </a:lnTo>
                <a:lnTo>
                  <a:pt x="348" y="42"/>
                </a:lnTo>
                <a:lnTo>
                  <a:pt x="318" y="24"/>
                </a:lnTo>
                <a:lnTo>
                  <a:pt x="285" y="11"/>
                </a:lnTo>
                <a:lnTo>
                  <a:pt x="249" y="2"/>
                </a:lnTo>
                <a:lnTo>
                  <a:pt x="211" y="0"/>
                </a:lnTo>
                <a:lnTo>
                  <a:pt x="174" y="2"/>
                </a:lnTo>
                <a:lnTo>
                  <a:pt x="139" y="11"/>
                </a:lnTo>
                <a:lnTo>
                  <a:pt x="106" y="24"/>
                </a:lnTo>
                <a:lnTo>
                  <a:pt x="76" y="42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98" name="Freeform 2463"/>
          <p:cNvSpPr>
            <a:spLocks/>
          </p:cNvSpPr>
          <p:nvPr/>
        </p:nvSpPr>
        <p:spPr bwMode="auto">
          <a:xfrm>
            <a:off x="3895725" y="5616575"/>
            <a:ext cx="19050" cy="41275"/>
          </a:xfrm>
          <a:custGeom>
            <a:avLst/>
            <a:gdLst>
              <a:gd name="T0" fmla="*/ 0 w 35"/>
              <a:gd name="T1" fmla="*/ 2147483646 h 80"/>
              <a:gd name="T2" fmla="*/ 2147483646 w 35"/>
              <a:gd name="T3" fmla="*/ 2147483646 h 80"/>
              <a:gd name="T4" fmla="*/ 2147483646 w 35"/>
              <a:gd name="T5" fmla="*/ 0 h 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5" h="80">
                <a:moveTo>
                  <a:pt x="0" y="73"/>
                </a:moveTo>
                <a:lnTo>
                  <a:pt x="35" y="80"/>
                </a:lnTo>
                <a:lnTo>
                  <a:pt x="35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599" name="Freeform 2464"/>
          <p:cNvSpPr>
            <a:spLocks/>
          </p:cNvSpPr>
          <p:nvPr/>
        </p:nvSpPr>
        <p:spPr bwMode="auto">
          <a:xfrm>
            <a:off x="3916363" y="5654675"/>
            <a:ext cx="49212" cy="3175"/>
          </a:xfrm>
          <a:custGeom>
            <a:avLst/>
            <a:gdLst>
              <a:gd name="T0" fmla="*/ 0 w 93"/>
              <a:gd name="T1" fmla="*/ 2147483646 h 6"/>
              <a:gd name="T2" fmla="*/ 2147483646 w 93"/>
              <a:gd name="T3" fmla="*/ 2147483646 h 6"/>
              <a:gd name="T4" fmla="*/ 2147483646 w 93"/>
              <a:gd name="T5" fmla="*/ 2147483646 h 6"/>
              <a:gd name="T6" fmla="*/ 2147483646 w 93"/>
              <a:gd name="T7" fmla="*/ 0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3" h="6">
                <a:moveTo>
                  <a:pt x="0" y="6"/>
                </a:moveTo>
                <a:lnTo>
                  <a:pt x="89" y="2"/>
                </a:lnTo>
                <a:lnTo>
                  <a:pt x="90" y="1"/>
                </a:lnTo>
                <a:lnTo>
                  <a:pt x="93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00" name="Freeform 2465"/>
          <p:cNvSpPr>
            <a:spLocks/>
          </p:cNvSpPr>
          <p:nvPr/>
        </p:nvSpPr>
        <p:spPr bwMode="auto">
          <a:xfrm>
            <a:off x="3940175" y="5710238"/>
            <a:ext cx="33338" cy="82550"/>
          </a:xfrm>
          <a:custGeom>
            <a:avLst/>
            <a:gdLst>
              <a:gd name="T0" fmla="*/ 2147483646 w 62"/>
              <a:gd name="T1" fmla="*/ 2147483646 h 157"/>
              <a:gd name="T2" fmla="*/ 2147483646 w 62"/>
              <a:gd name="T3" fmla="*/ 0 h 157"/>
              <a:gd name="T4" fmla="*/ 2147483646 w 62"/>
              <a:gd name="T5" fmla="*/ 2147483646 h 157"/>
              <a:gd name="T6" fmla="*/ 2147483646 w 62"/>
              <a:gd name="T7" fmla="*/ 2147483646 h 157"/>
              <a:gd name="T8" fmla="*/ 2147483646 w 62"/>
              <a:gd name="T9" fmla="*/ 2147483646 h 157"/>
              <a:gd name="T10" fmla="*/ 0 w 62"/>
              <a:gd name="T11" fmla="*/ 2147483646 h 157"/>
              <a:gd name="T12" fmla="*/ 2147483646 w 62"/>
              <a:gd name="T13" fmla="*/ 2147483646 h 157"/>
              <a:gd name="T14" fmla="*/ 2147483646 w 62"/>
              <a:gd name="T15" fmla="*/ 2147483646 h 157"/>
              <a:gd name="T16" fmla="*/ 2147483646 w 62"/>
              <a:gd name="T17" fmla="*/ 2147483646 h 157"/>
              <a:gd name="T18" fmla="*/ 2147483646 w 62"/>
              <a:gd name="T19" fmla="*/ 2147483646 h 157"/>
              <a:gd name="T20" fmla="*/ 2147483646 w 62"/>
              <a:gd name="T21" fmla="*/ 2147483646 h 157"/>
              <a:gd name="T22" fmla="*/ 2147483646 w 62"/>
              <a:gd name="T23" fmla="*/ 2147483646 h 157"/>
              <a:gd name="T24" fmla="*/ 2147483646 w 62"/>
              <a:gd name="T25" fmla="*/ 2147483646 h 157"/>
              <a:gd name="T26" fmla="*/ 0 w 62"/>
              <a:gd name="T27" fmla="*/ 2147483646 h 157"/>
              <a:gd name="T28" fmla="*/ 2147483646 w 62"/>
              <a:gd name="T29" fmla="*/ 2147483646 h 157"/>
              <a:gd name="T30" fmla="*/ 2147483646 w 62"/>
              <a:gd name="T31" fmla="*/ 2147483646 h 157"/>
              <a:gd name="T32" fmla="*/ 2147483646 w 62"/>
              <a:gd name="T33" fmla="*/ 2147483646 h 157"/>
              <a:gd name="T34" fmla="*/ 2147483646 w 62"/>
              <a:gd name="T35" fmla="*/ 2147483646 h 157"/>
              <a:gd name="T36" fmla="*/ 2147483646 w 62"/>
              <a:gd name="T37" fmla="*/ 2147483646 h 157"/>
              <a:gd name="T38" fmla="*/ 2147483646 w 62"/>
              <a:gd name="T39" fmla="*/ 2147483646 h 157"/>
              <a:gd name="T40" fmla="*/ 2147483646 w 62"/>
              <a:gd name="T41" fmla="*/ 2147483646 h 157"/>
              <a:gd name="T42" fmla="*/ 0 w 62"/>
              <a:gd name="T43" fmla="*/ 2147483646 h 157"/>
              <a:gd name="T44" fmla="*/ 2147483646 w 62"/>
              <a:gd name="T45" fmla="*/ 2147483646 h 157"/>
              <a:gd name="T46" fmla="*/ 2147483646 w 62"/>
              <a:gd name="T47" fmla="*/ 2147483646 h 157"/>
              <a:gd name="T48" fmla="*/ 2147483646 w 62"/>
              <a:gd name="T49" fmla="*/ 2147483646 h 157"/>
              <a:gd name="T50" fmla="*/ 2147483646 w 62"/>
              <a:gd name="T51" fmla="*/ 2147483646 h 157"/>
              <a:gd name="T52" fmla="*/ 2147483646 w 62"/>
              <a:gd name="T53" fmla="*/ 2147483646 h 157"/>
              <a:gd name="T54" fmla="*/ 2147483646 w 62"/>
              <a:gd name="T55" fmla="*/ 2147483646 h 157"/>
              <a:gd name="T56" fmla="*/ 2147483646 w 62"/>
              <a:gd name="T57" fmla="*/ 2147483646 h 157"/>
              <a:gd name="T58" fmla="*/ 2147483646 w 62"/>
              <a:gd name="T59" fmla="*/ 2147483646 h 157"/>
              <a:gd name="T60" fmla="*/ 2147483646 w 62"/>
              <a:gd name="T61" fmla="*/ 2147483646 h 157"/>
              <a:gd name="T62" fmla="*/ 2147483646 w 62"/>
              <a:gd name="T63" fmla="*/ 2147483646 h 157"/>
              <a:gd name="T64" fmla="*/ 2147483646 w 62"/>
              <a:gd name="T65" fmla="*/ 2147483646 h 157"/>
              <a:gd name="T66" fmla="*/ 2147483646 w 62"/>
              <a:gd name="T67" fmla="*/ 2147483646 h 157"/>
              <a:gd name="T68" fmla="*/ 2147483646 w 62"/>
              <a:gd name="T69" fmla="*/ 2147483646 h 157"/>
              <a:gd name="T70" fmla="*/ 2147483646 w 62"/>
              <a:gd name="T71" fmla="*/ 2147483646 h 157"/>
              <a:gd name="T72" fmla="*/ 2147483646 w 62"/>
              <a:gd name="T73" fmla="*/ 2147483646 h 157"/>
              <a:gd name="T74" fmla="*/ 2147483646 w 62"/>
              <a:gd name="T75" fmla="*/ 2147483646 h 157"/>
              <a:gd name="T76" fmla="*/ 2147483646 w 62"/>
              <a:gd name="T77" fmla="*/ 2147483646 h 157"/>
              <a:gd name="T78" fmla="*/ 2147483646 w 62"/>
              <a:gd name="T79" fmla="*/ 2147483646 h 157"/>
              <a:gd name="T80" fmla="*/ 2147483646 w 62"/>
              <a:gd name="T81" fmla="*/ 2147483646 h 157"/>
              <a:gd name="T82" fmla="*/ 2147483646 w 62"/>
              <a:gd name="T83" fmla="*/ 2147483646 h 157"/>
              <a:gd name="T84" fmla="*/ 2147483646 w 62"/>
              <a:gd name="T85" fmla="*/ 2147483646 h 157"/>
              <a:gd name="T86" fmla="*/ 2147483646 w 62"/>
              <a:gd name="T87" fmla="*/ 2147483646 h 157"/>
              <a:gd name="T88" fmla="*/ 2147483646 w 62"/>
              <a:gd name="T89" fmla="*/ 2147483646 h 157"/>
              <a:gd name="T90" fmla="*/ 2147483646 w 62"/>
              <a:gd name="T91" fmla="*/ 2147483646 h 157"/>
              <a:gd name="T92" fmla="*/ 2147483646 w 62"/>
              <a:gd name="T93" fmla="*/ 2147483646 h 157"/>
              <a:gd name="T94" fmla="*/ 2147483646 w 62"/>
              <a:gd name="T95" fmla="*/ 2147483646 h 157"/>
              <a:gd name="T96" fmla="*/ 2147483646 w 62"/>
              <a:gd name="T97" fmla="*/ 2147483646 h 15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62" h="157">
                <a:moveTo>
                  <a:pt x="42" y="1"/>
                </a:moveTo>
                <a:lnTo>
                  <a:pt x="31" y="0"/>
                </a:lnTo>
                <a:lnTo>
                  <a:pt x="20" y="1"/>
                </a:lnTo>
                <a:lnTo>
                  <a:pt x="10" y="6"/>
                </a:lnTo>
                <a:lnTo>
                  <a:pt x="3" y="16"/>
                </a:lnTo>
                <a:lnTo>
                  <a:pt x="0" y="26"/>
                </a:lnTo>
                <a:lnTo>
                  <a:pt x="3" y="36"/>
                </a:lnTo>
                <a:lnTo>
                  <a:pt x="10" y="43"/>
                </a:lnTo>
                <a:lnTo>
                  <a:pt x="20" y="50"/>
                </a:lnTo>
                <a:lnTo>
                  <a:pt x="31" y="52"/>
                </a:lnTo>
                <a:lnTo>
                  <a:pt x="20" y="54"/>
                </a:lnTo>
                <a:lnTo>
                  <a:pt x="10" y="59"/>
                </a:lnTo>
                <a:lnTo>
                  <a:pt x="3" y="68"/>
                </a:lnTo>
                <a:lnTo>
                  <a:pt x="0" y="77"/>
                </a:lnTo>
                <a:lnTo>
                  <a:pt x="3" y="88"/>
                </a:lnTo>
                <a:lnTo>
                  <a:pt x="10" y="97"/>
                </a:lnTo>
                <a:lnTo>
                  <a:pt x="20" y="102"/>
                </a:lnTo>
                <a:lnTo>
                  <a:pt x="31" y="104"/>
                </a:lnTo>
                <a:lnTo>
                  <a:pt x="20" y="107"/>
                </a:lnTo>
                <a:lnTo>
                  <a:pt x="10" y="112"/>
                </a:lnTo>
                <a:lnTo>
                  <a:pt x="3" y="120"/>
                </a:lnTo>
                <a:lnTo>
                  <a:pt x="0" y="131"/>
                </a:lnTo>
                <a:lnTo>
                  <a:pt x="3" y="140"/>
                </a:lnTo>
                <a:lnTo>
                  <a:pt x="10" y="148"/>
                </a:lnTo>
                <a:lnTo>
                  <a:pt x="20" y="154"/>
                </a:lnTo>
                <a:lnTo>
                  <a:pt x="31" y="157"/>
                </a:lnTo>
                <a:lnTo>
                  <a:pt x="42" y="154"/>
                </a:lnTo>
                <a:lnTo>
                  <a:pt x="51" y="148"/>
                </a:lnTo>
                <a:lnTo>
                  <a:pt x="57" y="140"/>
                </a:lnTo>
                <a:lnTo>
                  <a:pt x="62" y="131"/>
                </a:lnTo>
                <a:lnTo>
                  <a:pt x="57" y="120"/>
                </a:lnTo>
                <a:lnTo>
                  <a:pt x="51" y="112"/>
                </a:lnTo>
                <a:lnTo>
                  <a:pt x="42" y="107"/>
                </a:lnTo>
                <a:lnTo>
                  <a:pt x="31" y="104"/>
                </a:lnTo>
                <a:lnTo>
                  <a:pt x="42" y="102"/>
                </a:lnTo>
                <a:lnTo>
                  <a:pt x="51" y="97"/>
                </a:lnTo>
                <a:lnTo>
                  <a:pt x="57" y="88"/>
                </a:lnTo>
                <a:lnTo>
                  <a:pt x="62" y="77"/>
                </a:lnTo>
                <a:lnTo>
                  <a:pt x="57" y="68"/>
                </a:lnTo>
                <a:lnTo>
                  <a:pt x="51" y="59"/>
                </a:lnTo>
                <a:lnTo>
                  <a:pt x="42" y="54"/>
                </a:lnTo>
                <a:lnTo>
                  <a:pt x="31" y="52"/>
                </a:lnTo>
                <a:lnTo>
                  <a:pt x="42" y="50"/>
                </a:lnTo>
                <a:lnTo>
                  <a:pt x="51" y="43"/>
                </a:lnTo>
                <a:lnTo>
                  <a:pt x="57" y="36"/>
                </a:lnTo>
                <a:lnTo>
                  <a:pt x="62" y="26"/>
                </a:lnTo>
                <a:lnTo>
                  <a:pt x="57" y="16"/>
                </a:lnTo>
                <a:lnTo>
                  <a:pt x="51" y="6"/>
                </a:lnTo>
                <a:lnTo>
                  <a:pt x="42" y="1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01" name="Freeform 2466"/>
          <p:cNvSpPr>
            <a:spLocks/>
          </p:cNvSpPr>
          <p:nvPr/>
        </p:nvSpPr>
        <p:spPr bwMode="auto">
          <a:xfrm>
            <a:off x="3892550" y="5668963"/>
            <a:ext cx="31750" cy="26987"/>
          </a:xfrm>
          <a:custGeom>
            <a:avLst/>
            <a:gdLst>
              <a:gd name="T0" fmla="*/ 2147483646 w 61"/>
              <a:gd name="T1" fmla="*/ 2147483646 h 51"/>
              <a:gd name="T2" fmla="*/ 2147483646 w 61"/>
              <a:gd name="T3" fmla="*/ 2147483646 h 51"/>
              <a:gd name="T4" fmla="*/ 2147483646 w 61"/>
              <a:gd name="T5" fmla="*/ 2147483646 h 51"/>
              <a:gd name="T6" fmla="*/ 2147483646 w 61"/>
              <a:gd name="T7" fmla="*/ 2147483646 h 51"/>
              <a:gd name="T8" fmla="*/ 2147483646 w 61"/>
              <a:gd name="T9" fmla="*/ 2147483646 h 51"/>
              <a:gd name="T10" fmla="*/ 2147483646 w 61"/>
              <a:gd name="T11" fmla="*/ 2147483646 h 51"/>
              <a:gd name="T12" fmla="*/ 2147483646 w 61"/>
              <a:gd name="T13" fmla="*/ 0 h 51"/>
              <a:gd name="T14" fmla="*/ 2147483646 w 61"/>
              <a:gd name="T15" fmla="*/ 2147483646 h 51"/>
              <a:gd name="T16" fmla="*/ 2147483646 w 61"/>
              <a:gd name="T17" fmla="*/ 2147483646 h 51"/>
              <a:gd name="T18" fmla="*/ 2147483646 w 61"/>
              <a:gd name="T19" fmla="*/ 2147483646 h 51"/>
              <a:gd name="T20" fmla="*/ 0 w 61"/>
              <a:gd name="T21" fmla="*/ 2147483646 h 51"/>
              <a:gd name="T22" fmla="*/ 2147483646 w 61"/>
              <a:gd name="T23" fmla="*/ 2147483646 h 51"/>
              <a:gd name="T24" fmla="*/ 2147483646 w 61"/>
              <a:gd name="T25" fmla="*/ 2147483646 h 51"/>
              <a:gd name="T26" fmla="*/ 2147483646 w 61"/>
              <a:gd name="T27" fmla="*/ 2147483646 h 51"/>
              <a:gd name="T28" fmla="*/ 2147483646 w 61"/>
              <a:gd name="T29" fmla="*/ 2147483646 h 51"/>
              <a:gd name="T30" fmla="*/ 2147483646 w 61"/>
              <a:gd name="T31" fmla="*/ 2147483646 h 51"/>
              <a:gd name="T32" fmla="*/ 2147483646 w 61"/>
              <a:gd name="T33" fmla="*/ 2147483646 h 5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1" h="51">
                <a:moveTo>
                  <a:pt x="52" y="44"/>
                </a:moveTo>
                <a:lnTo>
                  <a:pt x="59" y="36"/>
                </a:lnTo>
                <a:lnTo>
                  <a:pt x="61" y="25"/>
                </a:lnTo>
                <a:lnTo>
                  <a:pt x="59" y="14"/>
                </a:lnTo>
                <a:lnTo>
                  <a:pt x="52" y="7"/>
                </a:lnTo>
                <a:lnTo>
                  <a:pt x="44" y="1"/>
                </a:lnTo>
                <a:lnTo>
                  <a:pt x="32" y="0"/>
                </a:lnTo>
                <a:lnTo>
                  <a:pt x="20" y="1"/>
                </a:lnTo>
                <a:lnTo>
                  <a:pt x="9" y="7"/>
                </a:lnTo>
                <a:lnTo>
                  <a:pt x="4" y="14"/>
                </a:lnTo>
                <a:lnTo>
                  <a:pt x="0" y="25"/>
                </a:lnTo>
                <a:lnTo>
                  <a:pt x="4" y="36"/>
                </a:lnTo>
                <a:lnTo>
                  <a:pt x="9" y="44"/>
                </a:lnTo>
                <a:lnTo>
                  <a:pt x="20" y="50"/>
                </a:lnTo>
                <a:lnTo>
                  <a:pt x="32" y="51"/>
                </a:lnTo>
                <a:lnTo>
                  <a:pt x="44" y="50"/>
                </a:lnTo>
                <a:lnTo>
                  <a:pt x="52" y="44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02" name="Freeform 2467"/>
          <p:cNvSpPr>
            <a:spLocks/>
          </p:cNvSpPr>
          <p:nvPr/>
        </p:nvSpPr>
        <p:spPr bwMode="auto">
          <a:xfrm>
            <a:off x="3892550" y="5710238"/>
            <a:ext cx="17463" cy="12700"/>
          </a:xfrm>
          <a:custGeom>
            <a:avLst/>
            <a:gdLst>
              <a:gd name="T0" fmla="*/ 2147483646 w 32"/>
              <a:gd name="T1" fmla="*/ 0 h 26"/>
              <a:gd name="T2" fmla="*/ 2147483646 w 32"/>
              <a:gd name="T3" fmla="*/ 2147483646 h 26"/>
              <a:gd name="T4" fmla="*/ 2147483646 w 32"/>
              <a:gd name="T5" fmla="*/ 2147483646 h 26"/>
              <a:gd name="T6" fmla="*/ 2147483646 w 32"/>
              <a:gd name="T7" fmla="*/ 2147483646 h 26"/>
              <a:gd name="T8" fmla="*/ 0 w 32"/>
              <a:gd name="T9" fmla="*/ 2147483646 h 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" h="26">
                <a:moveTo>
                  <a:pt x="32" y="0"/>
                </a:moveTo>
                <a:lnTo>
                  <a:pt x="28" y="10"/>
                </a:lnTo>
                <a:lnTo>
                  <a:pt x="22" y="17"/>
                </a:lnTo>
                <a:lnTo>
                  <a:pt x="12" y="24"/>
                </a:lnTo>
                <a:lnTo>
                  <a:pt x="0" y="2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03" name="Freeform 2468"/>
          <p:cNvSpPr>
            <a:spLocks/>
          </p:cNvSpPr>
          <p:nvPr/>
        </p:nvSpPr>
        <p:spPr bwMode="auto">
          <a:xfrm>
            <a:off x="3876675" y="5695950"/>
            <a:ext cx="33338" cy="26988"/>
          </a:xfrm>
          <a:custGeom>
            <a:avLst/>
            <a:gdLst>
              <a:gd name="T0" fmla="*/ 2147483646 w 62"/>
              <a:gd name="T1" fmla="*/ 2147483646 h 53"/>
              <a:gd name="T2" fmla="*/ 2147483646 w 62"/>
              <a:gd name="T3" fmla="*/ 2147483646 h 53"/>
              <a:gd name="T4" fmla="*/ 2147483646 w 62"/>
              <a:gd name="T5" fmla="*/ 2147483646 h 53"/>
              <a:gd name="T6" fmla="*/ 2147483646 w 62"/>
              <a:gd name="T7" fmla="*/ 2147483646 h 53"/>
              <a:gd name="T8" fmla="*/ 2147483646 w 62"/>
              <a:gd name="T9" fmla="*/ 0 h 53"/>
              <a:gd name="T10" fmla="*/ 2147483646 w 62"/>
              <a:gd name="T11" fmla="*/ 2147483646 h 53"/>
              <a:gd name="T12" fmla="*/ 2147483646 w 62"/>
              <a:gd name="T13" fmla="*/ 2147483646 h 53"/>
              <a:gd name="T14" fmla="*/ 2147483646 w 62"/>
              <a:gd name="T15" fmla="*/ 2147483646 h 53"/>
              <a:gd name="T16" fmla="*/ 0 w 62"/>
              <a:gd name="T17" fmla="*/ 2147483646 h 53"/>
              <a:gd name="T18" fmla="*/ 2147483646 w 62"/>
              <a:gd name="T19" fmla="*/ 2147483646 h 53"/>
              <a:gd name="T20" fmla="*/ 2147483646 w 62"/>
              <a:gd name="T21" fmla="*/ 2147483646 h 53"/>
              <a:gd name="T22" fmla="*/ 2147483646 w 62"/>
              <a:gd name="T23" fmla="*/ 2147483646 h 53"/>
              <a:gd name="T24" fmla="*/ 2147483646 w 62"/>
              <a:gd name="T25" fmla="*/ 2147483646 h 5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2" h="53">
                <a:moveTo>
                  <a:pt x="62" y="27"/>
                </a:moveTo>
                <a:lnTo>
                  <a:pt x="58" y="17"/>
                </a:lnTo>
                <a:lnTo>
                  <a:pt x="52" y="8"/>
                </a:lnTo>
                <a:lnTo>
                  <a:pt x="42" y="3"/>
                </a:lnTo>
                <a:lnTo>
                  <a:pt x="30" y="0"/>
                </a:lnTo>
                <a:lnTo>
                  <a:pt x="21" y="3"/>
                </a:lnTo>
                <a:lnTo>
                  <a:pt x="9" y="8"/>
                </a:lnTo>
                <a:lnTo>
                  <a:pt x="2" y="17"/>
                </a:lnTo>
                <a:lnTo>
                  <a:pt x="0" y="27"/>
                </a:lnTo>
                <a:lnTo>
                  <a:pt x="2" y="37"/>
                </a:lnTo>
                <a:lnTo>
                  <a:pt x="9" y="44"/>
                </a:lnTo>
                <a:lnTo>
                  <a:pt x="21" y="51"/>
                </a:lnTo>
                <a:lnTo>
                  <a:pt x="30" y="5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04" name="Freeform 2469"/>
          <p:cNvSpPr>
            <a:spLocks/>
          </p:cNvSpPr>
          <p:nvPr/>
        </p:nvSpPr>
        <p:spPr bwMode="auto">
          <a:xfrm>
            <a:off x="3844925" y="5695950"/>
            <a:ext cx="31750" cy="26988"/>
          </a:xfrm>
          <a:custGeom>
            <a:avLst/>
            <a:gdLst>
              <a:gd name="T0" fmla="*/ 2147483646 w 60"/>
              <a:gd name="T1" fmla="*/ 2147483646 h 53"/>
              <a:gd name="T2" fmla="*/ 2147483646 w 60"/>
              <a:gd name="T3" fmla="*/ 2147483646 h 53"/>
              <a:gd name="T4" fmla="*/ 2147483646 w 60"/>
              <a:gd name="T5" fmla="*/ 2147483646 h 53"/>
              <a:gd name="T6" fmla="*/ 2147483646 w 60"/>
              <a:gd name="T7" fmla="*/ 2147483646 h 53"/>
              <a:gd name="T8" fmla="*/ 2147483646 w 60"/>
              <a:gd name="T9" fmla="*/ 2147483646 h 53"/>
              <a:gd name="T10" fmla="*/ 2147483646 w 60"/>
              <a:gd name="T11" fmla="*/ 2147483646 h 53"/>
              <a:gd name="T12" fmla="*/ 2147483646 w 60"/>
              <a:gd name="T13" fmla="*/ 0 h 53"/>
              <a:gd name="T14" fmla="*/ 2147483646 w 60"/>
              <a:gd name="T15" fmla="*/ 2147483646 h 53"/>
              <a:gd name="T16" fmla="*/ 2147483646 w 60"/>
              <a:gd name="T17" fmla="*/ 2147483646 h 53"/>
              <a:gd name="T18" fmla="*/ 2147483646 w 60"/>
              <a:gd name="T19" fmla="*/ 2147483646 h 53"/>
              <a:gd name="T20" fmla="*/ 0 w 60"/>
              <a:gd name="T21" fmla="*/ 2147483646 h 53"/>
              <a:gd name="T22" fmla="*/ 2147483646 w 60"/>
              <a:gd name="T23" fmla="*/ 2147483646 h 53"/>
              <a:gd name="T24" fmla="*/ 2147483646 w 60"/>
              <a:gd name="T25" fmla="*/ 2147483646 h 53"/>
              <a:gd name="T26" fmla="*/ 2147483646 w 60"/>
              <a:gd name="T27" fmla="*/ 2147483646 h 53"/>
              <a:gd name="T28" fmla="*/ 2147483646 w 60"/>
              <a:gd name="T29" fmla="*/ 2147483646 h 53"/>
              <a:gd name="T30" fmla="*/ 2147483646 w 60"/>
              <a:gd name="T31" fmla="*/ 2147483646 h 53"/>
              <a:gd name="T32" fmla="*/ 2147483646 w 60"/>
              <a:gd name="T33" fmla="*/ 2147483646 h 5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0" h="53">
                <a:moveTo>
                  <a:pt x="51" y="44"/>
                </a:moveTo>
                <a:lnTo>
                  <a:pt x="59" y="37"/>
                </a:lnTo>
                <a:lnTo>
                  <a:pt x="60" y="27"/>
                </a:lnTo>
                <a:lnTo>
                  <a:pt x="59" y="17"/>
                </a:lnTo>
                <a:lnTo>
                  <a:pt x="51" y="8"/>
                </a:lnTo>
                <a:lnTo>
                  <a:pt x="42" y="3"/>
                </a:lnTo>
                <a:lnTo>
                  <a:pt x="30" y="0"/>
                </a:lnTo>
                <a:lnTo>
                  <a:pt x="20" y="3"/>
                </a:lnTo>
                <a:lnTo>
                  <a:pt x="9" y="8"/>
                </a:lnTo>
                <a:lnTo>
                  <a:pt x="3" y="17"/>
                </a:lnTo>
                <a:lnTo>
                  <a:pt x="0" y="27"/>
                </a:lnTo>
                <a:lnTo>
                  <a:pt x="3" y="37"/>
                </a:lnTo>
                <a:lnTo>
                  <a:pt x="9" y="44"/>
                </a:lnTo>
                <a:lnTo>
                  <a:pt x="20" y="51"/>
                </a:lnTo>
                <a:lnTo>
                  <a:pt x="30" y="53"/>
                </a:lnTo>
                <a:lnTo>
                  <a:pt x="42" y="51"/>
                </a:lnTo>
                <a:lnTo>
                  <a:pt x="51" y="44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05" name="Freeform 2470"/>
          <p:cNvSpPr>
            <a:spLocks/>
          </p:cNvSpPr>
          <p:nvPr/>
        </p:nvSpPr>
        <p:spPr bwMode="auto">
          <a:xfrm>
            <a:off x="3860800" y="5668963"/>
            <a:ext cx="31750" cy="26987"/>
          </a:xfrm>
          <a:custGeom>
            <a:avLst/>
            <a:gdLst>
              <a:gd name="T0" fmla="*/ 2147483646 w 60"/>
              <a:gd name="T1" fmla="*/ 2147483646 h 51"/>
              <a:gd name="T2" fmla="*/ 2147483646 w 60"/>
              <a:gd name="T3" fmla="*/ 2147483646 h 51"/>
              <a:gd name="T4" fmla="*/ 2147483646 w 60"/>
              <a:gd name="T5" fmla="*/ 2147483646 h 51"/>
              <a:gd name="T6" fmla="*/ 2147483646 w 60"/>
              <a:gd name="T7" fmla="*/ 2147483646 h 51"/>
              <a:gd name="T8" fmla="*/ 2147483646 w 60"/>
              <a:gd name="T9" fmla="*/ 2147483646 h 51"/>
              <a:gd name="T10" fmla="*/ 2147483646 w 60"/>
              <a:gd name="T11" fmla="*/ 2147483646 h 51"/>
              <a:gd name="T12" fmla="*/ 2147483646 w 60"/>
              <a:gd name="T13" fmla="*/ 2147483646 h 51"/>
              <a:gd name="T14" fmla="*/ 2147483646 w 60"/>
              <a:gd name="T15" fmla="*/ 2147483646 h 51"/>
              <a:gd name="T16" fmla="*/ 2147483646 w 60"/>
              <a:gd name="T17" fmla="*/ 2147483646 h 51"/>
              <a:gd name="T18" fmla="*/ 2147483646 w 60"/>
              <a:gd name="T19" fmla="*/ 0 h 51"/>
              <a:gd name="T20" fmla="*/ 2147483646 w 60"/>
              <a:gd name="T21" fmla="*/ 2147483646 h 51"/>
              <a:gd name="T22" fmla="*/ 2147483646 w 60"/>
              <a:gd name="T23" fmla="*/ 2147483646 h 51"/>
              <a:gd name="T24" fmla="*/ 2147483646 w 60"/>
              <a:gd name="T25" fmla="*/ 2147483646 h 51"/>
              <a:gd name="T26" fmla="*/ 0 w 60"/>
              <a:gd name="T27" fmla="*/ 2147483646 h 51"/>
              <a:gd name="T28" fmla="*/ 2147483646 w 60"/>
              <a:gd name="T29" fmla="*/ 2147483646 h 51"/>
              <a:gd name="T30" fmla="*/ 2147483646 w 60"/>
              <a:gd name="T31" fmla="*/ 2147483646 h 51"/>
              <a:gd name="T32" fmla="*/ 2147483646 w 60"/>
              <a:gd name="T33" fmla="*/ 2147483646 h 5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0" h="51">
                <a:moveTo>
                  <a:pt x="20" y="50"/>
                </a:moveTo>
                <a:lnTo>
                  <a:pt x="30" y="51"/>
                </a:lnTo>
                <a:lnTo>
                  <a:pt x="42" y="50"/>
                </a:lnTo>
                <a:lnTo>
                  <a:pt x="52" y="44"/>
                </a:lnTo>
                <a:lnTo>
                  <a:pt x="58" y="36"/>
                </a:lnTo>
                <a:lnTo>
                  <a:pt x="60" y="25"/>
                </a:lnTo>
                <a:lnTo>
                  <a:pt x="58" y="14"/>
                </a:lnTo>
                <a:lnTo>
                  <a:pt x="52" y="7"/>
                </a:lnTo>
                <a:lnTo>
                  <a:pt x="42" y="1"/>
                </a:lnTo>
                <a:lnTo>
                  <a:pt x="30" y="0"/>
                </a:lnTo>
                <a:lnTo>
                  <a:pt x="20" y="1"/>
                </a:lnTo>
                <a:lnTo>
                  <a:pt x="10" y="7"/>
                </a:lnTo>
                <a:lnTo>
                  <a:pt x="4" y="14"/>
                </a:lnTo>
                <a:lnTo>
                  <a:pt x="0" y="25"/>
                </a:lnTo>
                <a:lnTo>
                  <a:pt x="4" y="36"/>
                </a:lnTo>
                <a:lnTo>
                  <a:pt x="10" y="44"/>
                </a:lnTo>
                <a:lnTo>
                  <a:pt x="20" y="5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06" name="Freeform 2471"/>
          <p:cNvSpPr>
            <a:spLocks/>
          </p:cNvSpPr>
          <p:nvPr/>
        </p:nvSpPr>
        <p:spPr bwMode="auto">
          <a:xfrm>
            <a:off x="3829050" y="5668963"/>
            <a:ext cx="31750" cy="26987"/>
          </a:xfrm>
          <a:custGeom>
            <a:avLst/>
            <a:gdLst>
              <a:gd name="T0" fmla="*/ 2147483646 w 60"/>
              <a:gd name="T1" fmla="*/ 2147483646 h 51"/>
              <a:gd name="T2" fmla="*/ 2147483646 w 60"/>
              <a:gd name="T3" fmla="*/ 2147483646 h 51"/>
              <a:gd name="T4" fmla="*/ 2147483646 w 60"/>
              <a:gd name="T5" fmla="*/ 2147483646 h 51"/>
              <a:gd name="T6" fmla="*/ 2147483646 w 60"/>
              <a:gd name="T7" fmla="*/ 2147483646 h 51"/>
              <a:gd name="T8" fmla="*/ 2147483646 w 60"/>
              <a:gd name="T9" fmla="*/ 2147483646 h 51"/>
              <a:gd name="T10" fmla="*/ 2147483646 w 60"/>
              <a:gd name="T11" fmla="*/ 2147483646 h 51"/>
              <a:gd name="T12" fmla="*/ 2147483646 w 60"/>
              <a:gd name="T13" fmla="*/ 0 h 51"/>
              <a:gd name="T14" fmla="*/ 2147483646 w 60"/>
              <a:gd name="T15" fmla="*/ 2147483646 h 51"/>
              <a:gd name="T16" fmla="*/ 2147483646 w 60"/>
              <a:gd name="T17" fmla="*/ 2147483646 h 51"/>
              <a:gd name="T18" fmla="*/ 2147483646 w 60"/>
              <a:gd name="T19" fmla="*/ 2147483646 h 51"/>
              <a:gd name="T20" fmla="*/ 0 w 60"/>
              <a:gd name="T21" fmla="*/ 2147483646 h 51"/>
              <a:gd name="T22" fmla="*/ 2147483646 w 60"/>
              <a:gd name="T23" fmla="*/ 2147483646 h 51"/>
              <a:gd name="T24" fmla="*/ 2147483646 w 60"/>
              <a:gd name="T25" fmla="*/ 2147483646 h 51"/>
              <a:gd name="T26" fmla="*/ 2147483646 w 60"/>
              <a:gd name="T27" fmla="*/ 2147483646 h 51"/>
              <a:gd name="T28" fmla="*/ 2147483646 w 60"/>
              <a:gd name="T29" fmla="*/ 2147483646 h 51"/>
              <a:gd name="T30" fmla="*/ 2147483646 w 60"/>
              <a:gd name="T31" fmla="*/ 2147483646 h 51"/>
              <a:gd name="T32" fmla="*/ 2147483646 w 60"/>
              <a:gd name="T33" fmla="*/ 2147483646 h 5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0" h="51">
                <a:moveTo>
                  <a:pt x="52" y="44"/>
                </a:moveTo>
                <a:lnTo>
                  <a:pt x="59" y="36"/>
                </a:lnTo>
                <a:lnTo>
                  <a:pt x="60" y="25"/>
                </a:lnTo>
                <a:lnTo>
                  <a:pt x="59" y="14"/>
                </a:lnTo>
                <a:lnTo>
                  <a:pt x="52" y="7"/>
                </a:lnTo>
                <a:lnTo>
                  <a:pt x="44" y="1"/>
                </a:lnTo>
                <a:lnTo>
                  <a:pt x="30" y="0"/>
                </a:lnTo>
                <a:lnTo>
                  <a:pt x="18" y="1"/>
                </a:lnTo>
                <a:lnTo>
                  <a:pt x="9" y="7"/>
                </a:lnTo>
                <a:lnTo>
                  <a:pt x="3" y="14"/>
                </a:lnTo>
                <a:lnTo>
                  <a:pt x="0" y="25"/>
                </a:lnTo>
                <a:lnTo>
                  <a:pt x="3" y="36"/>
                </a:lnTo>
                <a:lnTo>
                  <a:pt x="9" y="44"/>
                </a:lnTo>
                <a:lnTo>
                  <a:pt x="18" y="50"/>
                </a:lnTo>
                <a:lnTo>
                  <a:pt x="30" y="51"/>
                </a:lnTo>
                <a:lnTo>
                  <a:pt x="44" y="50"/>
                </a:lnTo>
                <a:lnTo>
                  <a:pt x="52" y="44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07" name="Freeform 2472"/>
          <p:cNvSpPr>
            <a:spLocks/>
          </p:cNvSpPr>
          <p:nvPr/>
        </p:nvSpPr>
        <p:spPr bwMode="auto">
          <a:xfrm>
            <a:off x="3813175" y="5695950"/>
            <a:ext cx="31750" cy="26988"/>
          </a:xfrm>
          <a:custGeom>
            <a:avLst/>
            <a:gdLst>
              <a:gd name="T0" fmla="*/ 2147483646 w 60"/>
              <a:gd name="T1" fmla="*/ 2147483646 h 53"/>
              <a:gd name="T2" fmla="*/ 2147483646 w 60"/>
              <a:gd name="T3" fmla="*/ 2147483646 h 53"/>
              <a:gd name="T4" fmla="*/ 2147483646 w 60"/>
              <a:gd name="T5" fmla="*/ 0 h 53"/>
              <a:gd name="T6" fmla="*/ 2147483646 w 60"/>
              <a:gd name="T7" fmla="*/ 2147483646 h 53"/>
              <a:gd name="T8" fmla="*/ 2147483646 w 60"/>
              <a:gd name="T9" fmla="*/ 2147483646 h 53"/>
              <a:gd name="T10" fmla="*/ 2147483646 w 60"/>
              <a:gd name="T11" fmla="*/ 2147483646 h 53"/>
              <a:gd name="T12" fmla="*/ 0 w 60"/>
              <a:gd name="T13" fmla="*/ 2147483646 h 53"/>
              <a:gd name="T14" fmla="*/ 2147483646 w 60"/>
              <a:gd name="T15" fmla="*/ 2147483646 h 53"/>
              <a:gd name="T16" fmla="*/ 2147483646 w 60"/>
              <a:gd name="T17" fmla="*/ 2147483646 h 53"/>
              <a:gd name="T18" fmla="*/ 2147483646 w 60"/>
              <a:gd name="T19" fmla="*/ 2147483646 h 53"/>
              <a:gd name="T20" fmla="*/ 2147483646 w 60"/>
              <a:gd name="T21" fmla="*/ 2147483646 h 53"/>
              <a:gd name="T22" fmla="*/ 2147483646 w 60"/>
              <a:gd name="T23" fmla="*/ 2147483646 h 53"/>
              <a:gd name="T24" fmla="*/ 2147483646 w 60"/>
              <a:gd name="T25" fmla="*/ 2147483646 h 53"/>
              <a:gd name="T26" fmla="*/ 2147483646 w 60"/>
              <a:gd name="T27" fmla="*/ 2147483646 h 53"/>
              <a:gd name="T28" fmla="*/ 2147483646 w 60"/>
              <a:gd name="T29" fmla="*/ 2147483646 h 53"/>
              <a:gd name="T30" fmla="*/ 2147483646 w 60"/>
              <a:gd name="T31" fmla="*/ 2147483646 h 53"/>
              <a:gd name="T32" fmla="*/ 2147483646 w 60"/>
              <a:gd name="T33" fmla="*/ 2147483646 h 5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0" h="53">
                <a:moveTo>
                  <a:pt x="52" y="8"/>
                </a:moveTo>
                <a:lnTo>
                  <a:pt x="42" y="3"/>
                </a:lnTo>
                <a:lnTo>
                  <a:pt x="30" y="0"/>
                </a:lnTo>
                <a:lnTo>
                  <a:pt x="17" y="3"/>
                </a:lnTo>
                <a:lnTo>
                  <a:pt x="9" y="8"/>
                </a:lnTo>
                <a:lnTo>
                  <a:pt x="1" y="17"/>
                </a:lnTo>
                <a:lnTo>
                  <a:pt x="0" y="27"/>
                </a:lnTo>
                <a:lnTo>
                  <a:pt x="1" y="37"/>
                </a:lnTo>
                <a:lnTo>
                  <a:pt x="9" y="44"/>
                </a:lnTo>
                <a:lnTo>
                  <a:pt x="17" y="51"/>
                </a:lnTo>
                <a:lnTo>
                  <a:pt x="30" y="53"/>
                </a:lnTo>
                <a:lnTo>
                  <a:pt x="42" y="51"/>
                </a:lnTo>
                <a:lnTo>
                  <a:pt x="52" y="44"/>
                </a:lnTo>
                <a:lnTo>
                  <a:pt x="59" y="37"/>
                </a:lnTo>
                <a:lnTo>
                  <a:pt x="60" y="27"/>
                </a:lnTo>
                <a:lnTo>
                  <a:pt x="59" y="17"/>
                </a:lnTo>
                <a:lnTo>
                  <a:pt x="52" y="8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08" name="Freeform 2473"/>
          <p:cNvSpPr>
            <a:spLocks/>
          </p:cNvSpPr>
          <p:nvPr/>
        </p:nvSpPr>
        <p:spPr bwMode="auto">
          <a:xfrm>
            <a:off x="3844925" y="5722938"/>
            <a:ext cx="31750" cy="26987"/>
          </a:xfrm>
          <a:custGeom>
            <a:avLst/>
            <a:gdLst>
              <a:gd name="T0" fmla="*/ 2147483646 w 60"/>
              <a:gd name="T1" fmla="*/ 2147483646 h 51"/>
              <a:gd name="T2" fmla="*/ 2147483646 w 60"/>
              <a:gd name="T3" fmla="*/ 2147483646 h 51"/>
              <a:gd name="T4" fmla="*/ 0 w 60"/>
              <a:gd name="T5" fmla="*/ 2147483646 h 51"/>
              <a:gd name="T6" fmla="*/ 2147483646 w 60"/>
              <a:gd name="T7" fmla="*/ 2147483646 h 51"/>
              <a:gd name="T8" fmla="*/ 2147483646 w 60"/>
              <a:gd name="T9" fmla="*/ 2147483646 h 51"/>
              <a:gd name="T10" fmla="*/ 2147483646 w 60"/>
              <a:gd name="T11" fmla="*/ 2147483646 h 51"/>
              <a:gd name="T12" fmla="*/ 2147483646 w 60"/>
              <a:gd name="T13" fmla="*/ 2147483646 h 51"/>
              <a:gd name="T14" fmla="*/ 2147483646 w 60"/>
              <a:gd name="T15" fmla="*/ 2147483646 h 51"/>
              <a:gd name="T16" fmla="*/ 2147483646 w 60"/>
              <a:gd name="T17" fmla="*/ 2147483646 h 51"/>
              <a:gd name="T18" fmla="*/ 2147483646 w 60"/>
              <a:gd name="T19" fmla="*/ 2147483646 h 51"/>
              <a:gd name="T20" fmla="*/ 2147483646 w 60"/>
              <a:gd name="T21" fmla="*/ 2147483646 h 51"/>
              <a:gd name="T22" fmla="*/ 2147483646 w 60"/>
              <a:gd name="T23" fmla="*/ 2147483646 h 51"/>
              <a:gd name="T24" fmla="*/ 2147483646 w 60"/>
              <a:gd name="T25" fmla="*/ 2147483646 h 51"/>
              <a:gd name="T26" fmla="*/ 2147483646 w 60"/>
              <a:gd name="T27" fmla="*/ 2147483646 h 51"/>
              <a:gd name="T28" fmla="*/ 2147483646 w 60"/>
              <a:gd name="T29" fmla="*/ 0 h 51"/>
              <a:gd name="T30" fmla="*/ 2147483646 w 60"/>
              <a:gd name="T31" fmla="*/ 2147483646 h 51"/>
              <a:gd name="T32" fmla="*/ 2147483646 w 60"/>
              <a:gd name="T33" fmla="*/ 2147483646 h 5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0" h="51">
                <a:moveTo>
                  <a:pt x="9" y="6"/>
                </a:moveTo>
                <a:lnTo>
                  <a:pt x="3" y="15"/>
                </a:lnTo>
                <a:lnTo>
                  <a:pt x="0" y="26"/>
                </a:lnTo>
                <a:lnTo>
                  <a:pt x="3" y="36"/>
                </a:lnTo>
                <a:lnTo>
                  <a:pt x="9" y="45"/>
                </a:lnTo>
                <a:lnTo>
                  <a:pt x="20" y="50"/>
                </a:lnTo>
                <a:lnTo>
                  <a:pt x="30" y="51"/>
                </a:lnTo>
                <a:lnTo>
                  <a:pt x="42" y="50"/>
                </a:lnTo>
                <a:lnTo>
                  <a:pt x="51" y="45"/>
                </a:lnTo>
                <a:lnTo>
                  <a:pt x="59" y="36"/>
                </a:lnTo>
                <a:lnTo>
                  <a:pt x="60" y="26"/>
                </a:lnTo>
                <a:lnTo>
                  <a:pt x="59" y="15"/>
                </a:lnTo>
                <a:lnTo>
                  <a:pt x="51" y="6"/>
                </a:lnTo>
                <a:lnTo>
                  <a:pt x="42" y="1"/>
                </a:lnTo>
                <a:lnTo>
                  <a:pt x="30" y="0"/>
                </a:lnTo>
                <a:lnTo>
                  <a:pt x="20" y="1"/>
                </a:lnTo>
                <a:lnTo>
                  <a:pt x="9" y="6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09" name="Freeform 2474"/>
          <p:cNvSpPr>
            <a:spLocks/>
          </p:cNvSpPr>
          <p:nvPr/>
        </p:nvSpPr>
        <p:spPr bwMode="auto">
          <a:xfrm>
            <a:off x="3829050" y="5737225"/>
            <a:ext cx="15875" cy="12700"/>
          </a:xfrm>
          <a:custGeom>
            <a:avLst/>
            <a:gdLst>
              <a:gd name="T0" fmla="*/ 2147483646 w 30"/>
              <a:gd name="T1" fmla="*/ 0 h 25"/>
              <a:gd name="T2" fmla="*/ 2147483646 w 30"/>
              <a:gd name="T3" fmla="*/ 2147483646 h 25"/>
              <a:gd name="T4" fmla="*/ 2147483646 w 30"/>
              <a:gd name="T5" fmla="*/ 2147483646 h 25"/>
              <a:gd name="T6" fmla="*/ 2147483646 w 30"/>
              <a:gd name="T7" fmla="*/ 2147483646 h 25"/>
              <a:gd name="T8" fmla="*/ 0 w 30"/>
              <a:gd name="T9" fmla="*/ 2147483646 h 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25">
                <a:moveTo>
                  <a:pt x="30" y="0"/>
                </a:moveTo>
                <a:lnTo>
                  <a:pt x="29" y="10"/>
                </a:lnTo>
                <a:lnTo>
                  <a:pt x="22" y="19"/>
                </a:lnTo>
                <a:lnTo>
                  <a:pt x="12" y="24"/>
                </a:lnTo>
                <a:lnTo>
                  <a:pt x="0" y="2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10" name="Freeform 2475"/>
          <p:cNvSpPr>
            <a:spLocks/>
          </p:cNvSpPr>
          <p:nvPr/>
        </p:nvSpPr>
        <p:spPr bwMode="auto">
          <a:xfrm>
            <a:off x="3813175" y="5722938"/>
            <a:ext cx="31750" cy="26987"/>
          </a:xfrm>
          <a:custGeom>
            <a:avLst/>
            <a:gdLst>
              <a:gd name="T0" fmla="*/ 2147483646 w 60"/>
              <a:gd name="T1" fmla="*/ 2147483646 h 51"/>
              <a:gd name="T2" fmla="*/ 2147483646 w 60"/>
              <a:gd name="T3" fmla="*/ 2147483646 h 51"/>
              <a:gd name="T4" fmla="*/ 2147483646 w 60"/>
              <a:gd name="T5" fmla="*/ 2147483646 h 51"/>
              <a:gd name="T6" fmla="*/ 2147483646 w 60"/>
              <a:gd name="T7" fmla="*/ 2147483646 h 51"/>
              <a:gd name="T8" fmla="*/ 2147483646 w 60"/>
              <a:gd name="T9" fmla="*/ 0 h 51"/>
              <a:gd name="T10" fmla="*/ 2147483646 w 60"/>
              <a:gd name="T11" fmla="*/ 2147483646 h 51"/>
              <a:gd name="T12" fmla="*/ 2147483646 w 60"/>
              <a:gd name="T13" fmla="*/ 2147483646 h 51"/>
              <a:gd name="T14" fmla="*/ 2147483646 w 60"/>
              <a:gd name="T15" fmla="*/ 2147483646 h 51"/>
              <a:gd name="T16" fmla="*/ 0 w 60"/>
              <a:gd name="T17" fmla="*/ 2147483646 h 51"/>
              <a:gd name="T18" fmla="*/ 2147483646 w 60"/>
              <a:gd name="T19" fmla="*/ 2147483646 h 51"/>
              <a:gd name="T20" fmla="*/ 2147483646 w 60"/>
              <a:gd name="T21" fmla="*/ 2147483646 h 51"/>
              <a:gd name="T22" fmla="*/ 2147483646 w 60"/>
              <a:gd name="T23" fmla="*/ 2147483646 h 51"/>
              <a:gd name="T24" fmla="*/ 2147483646 w 60"/>
              <a:gd name="T25" fmla="*/ 2147483646 h 5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0" h="51">
                <a:moveTo>
                  <a:pt x="60" y="26"/>
                </a:moveTo>
                <a:lnTo>
                  <a:pt x="59" y="15"/>
                </a:lnTo>
                <a:lnTo>
                  <a:pt x="52" y="6"/>
                </a:lnTo>
                <a:lnTo>
                  <a:pt x="42" y="1"/>
                </a:lnTo>
                <a:lnTo>
                  <a:pt x="30" y="0"/>
                </a:lnTo>
                <a:lnTo>
                  <a:pt x="17" y="1"/>
                </a:lnTo>
                <a:lnTo>
                  <a:pt x="9" y="6"/>
                </a:lnTo>
                <a:lnTo>
                  <a:pt x="1" y="15"/>
                </a:lnTo>
                <a:lnTo>
                  <a:pt x="0" y="26"/>
                </a:lnTo>
                <a:lnTo>
                  <a:pt x="1" y="36"/>
                </a:lnTo>
                <a:lnTo>
                  <a:pt x="9" y="45"/>
                </a:lnTo>
                <a:lnTo>
                  <a:pt x="17" y="50"/>
                </a:lnTo>
                <a:lnTo>
                  <a:pt x="30" y="5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11" name="Freeform 2476"/>
          <p:cNvSpPr>
            <a:spLocks/>
          </p:cNvSpPr>
          <p:nvPr/>
        </p:nvSpPr>
        <p:spPr bwMode="auto">
          <a:xfrm>
            <a:off x="3876675" y="5722938"/>
            <a:ext cx="33338" cy="26987"/>
          </a:xfrm>
          <a:custGeom>
            <a:avLst/>
            <a:gdLst>
              <a:gd name="T0" fmla="*/ 2147483646 w 62"/>
              <a:gd name="T1" fmla="*/ 2147483646 h 51"/>
              <a:gd name="T2" fmla="*/ 2147483646 w 62"/>
              <a:gd name="T3" fmla="*/ 2147483646 h 51"/>
              <a:gd name="T4" fmla="*/ 2147483646 w 62"/>
              <a:gd name="T5" fmla="*/ 2147483646 h 51"/>
              <a:gd name="T6" fmla="*/ 2147483646 w 62"/>
              <a:gd name="T7" fmla="*/ 2147483646 h 51"/>
              <a:gd name="T8" fmla="*/ 2147483646 w 62"/>
              <a:gd name="T9" fmla="*/ 2147483646 h 51"/>
              <a:gd name="T10" fmla="*/ 2147483646 w 62"/>
              <a:gd name="T11" fmla="*/ 2147483646 h 51"/>
              <a:gd name="T12" fmla="*/ 2147483646 w 62"/>
              <a:gd name="T13" fmla="*/ 2147483646 h 51"/>
              <a:gd name="T14" fmla="*/ 2147483646 w 62"/>
              <a:gd name="T15" fmla="*/ 2147483646 h 51"/>
              <a:gd name="T16" fmla="*/ 2147483646 w 62"/>
              <a:gd name="T17" fmla="*/ 2147483646 h 51"/>
              <a:gd name="T18" fmla="*/ 2147483646 w 62"/>
              <a:gd name="T19" fmla="*/ 2147483646 h 51"/>
              <a:gd name="T20" fmla="*/ 2147483646 w 62"/>
              <a:gd name="T21" fmla="*/ 0 h 51"/>
              <a:gd name="T22" fmla="*/ 2147483646 w 62"/>
              <a:gd name="T23" fmla="*/ 2147483646 h 51"/>
              <a:gd name="T24" fmla="*/ 2147483646 w 62"/>
              <a:gd name="T25" fmla="*/ 2147483646 h 51"/>
              <a:gd name="T26" fmla="*/ 2147483646 w 62"/>
              <a:gd name="T27" fmla="*/ 2147483646 h 51"/>
              <a:gd name="T28" fmla="*/ 0 w 62"/>
              <a:gd name="T29" fmla="*/ 2147483646 h 51"/>
              <a:gd name="T30" fmla="*/ 2147483646 w 62"/>
              <a:gd name="T31" fmla="*/ 2147483646 h 51"/>
              <a:gd name="T32" fmla="*/ 2147483646 w 62"/>
              <a:gd name="T33" fmla="*/ 2147483646 h 5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2" h="51">
                <a:moveTo>
                  <a:pt x="9" y="45"/>
                </a:moveTo>
                <a:lnTo>
                  <a:pt x="21" y="50"/>
                </a:lnTo>
                <a:lnTo>
                  <a:pt x="30" y="51"/>
                </a:lnTo>
                <a:lnTo>
                  <a:pt x="42" y="50"/>
                </a:lnTo>
                <a:lnTo>
                  <a:pt x="52" y="45"/>
                </a:lnTo>
                <a:lnTo>
                  <a:pt x="58" y="36"/>
                </a:lnTo>
                <a:lnTo>
                  <a:pt x="62" y="26"/>
                </a:lnTo>
                <a:lnTo>
                  <a:pt x="58" y="15"/>
                </a:lnTo>
                <a:lnTo>
                  <a:pt x="52" y="6"/>
                </a:lnTo>
                <a:lnTo>
                  <a:pt x="42" y="1"/>
                </a:lnTo>
                <a:lnTo>
                  <a:pt x="30" y="0"/>
                </a:lnTo>
                <a:lnTo>
                  <a:pt x="21" y="1"/>
                </a:lnTo>
                <a:lnTo>
                  <a:pt x="9" y="6"/>
                </a:lnTo>
                <a:lnTo>
                  <a:pt x="2" y="15"/>
                </a:lnTo>
                <a:lnTo>
                  <a:pt x="0" y="26"/>
                </a:lnTo>
                <a:lnTo>
                  <a:pt x="2" y="36"/>
                </a:lnTo>
                <a:lnTo>
                  <a:pt x="9" y="45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12" name="Freeform 2477"/>
          <p:cNvSpPr>
            <a:spLocks/>
          </p:cNvSpPr>
          <p:nvPr/>
        </p:nvSpPr>
        <p:spPr bwMode="auto">
          <a:xfrm>
            <a:off x="3860800" y="5764213"/>
            <a:ext cx="15875" cy="14287"/>
          </a:xfrm>
          <a:custGeom>
            <a:avLst/>
            <a:gdLst>
              <a:gd name="T0" fmla="*/ 2147483646 w 30"/>
              <a:gd name="T1" fmla="*/ 0 h 27"/>
              <a:gd name="T2" fmla="*/ 2147483646 w 30"/>
              <a:gd name="T3" fmla="*/ 2147483646 h 27"/>
              <a:gd name="T4" fmla="*/ 2147483646 w 30"/>
              <a:gd name="T5" fmla="*/ 2147483646 h 27"/>
              <a:gd name="T6" fmla="*/ 2147483646 w 30"/>
              <a:gd name="T7" fmla="*/ 2147483646 h 27"/>
              <a:gd name="T8" fmla="*/ 0 w 30"/>
              <a:gd name="T9" fmla="*/ 2147483646 h 2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27">
                <a:moveTo>
                  <a:pt x="30" y="0"/>
                </a:moveTo>
                <a:lnTo>
                  <a:pt x="29" y="9"/>
                </a:lnTo>
                <a:lnTo>
                  <a:pt x="21" y="18"/>
                </a:lnTo>
                <a:lnTo>
                  <a:pt x="12" y="25"/>
                </a:lnTo>
                <a:lnTo>
                  <a:pt x="0" y="2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13" name="Freeform 2478"/>
          <p:cNvSpPr>
            <a:spLocks/>
          </p:cNvSpPr>
          <p:nvPr/>
        </p:nvSpPr>
        <p:spPr bwMode="auto">
          <a:xfrm>
            <a:off x="3844925" y="5749925"/>
            <a:ext cx="31750" cy="28575"/>
          </a:xfrm>
          <a:custGeom>
            <a:avLst/>
            <a:gdLst>
              <a:gd name="T0" fmla="*/ 2147483646 w 60"/>
              <a:gd name="T1" fmla="*/ 2147483646 h 54"/>
              <a:gd name="T2" fmla="*/ 2147483646 w 60"/>
              <a:gd name="T3" fmla="*/ 2147483646 h 54"/>
              <a:gd name="T4" fmla="*/ 2147483646 w 60"/>
              <a:gd name="T5" fmla="*/ 2147483646 h 54"/>
              <a:gd name="T6" fmla="*/ 2147483646 w 60"/>
              <a:gd name="T7" fmla="*/ 2147483646 h 54"/>
              <a:gd name="T8" fmla="*/ 2147483646 w 60"/>
              <a:gd name="T9" fmla="*/ 0 h 54"/>
              <a:gd name="T10" fmla="*/ 2147483646 w 60"/>
              <a:gd name="T11" fmla="*/ 2147483646 h 54"/>
              <a:gd name="T12" fmla="*/ 2147483646 w 60"/>
              <a:gd name="T13" fmla="*/ 2147483646 h 54"/>
              <a:gd name="T14" fmla="*/ 2147483646 w 60"/>
              <a:gd name="T15" fmla="*/ 2147483646 h 54"/>
              <a:gd name="T16" fmla="*/ 0 w 60"/>
              <a:gd name="T17" fmla="*/ 2147483646 h 54"/>
              <a:gd name="T18" fmla="*/ 2147483646 w 60"/>
              <a:gd name="T19" fmla="*/ 2147483646 h 54"/>
              <a:gd name="T20" fmla="*/ 2147483646 w 60"/>
              <a:gd name="T21" fmla="*/ 2147483646 h 54"/>
              <a:gd name="T22" fmla="*/ 2147483646 w 60"/>
              <a:gd name="T23" fmla="*/ 2147483646 h 54"/>
              <a:gd name="T24" fmla="*/ 2147483646 w 60"/>
              <a:gd name="T25" fmla="*/ 2147483646 h 5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0" h="54">
                <a:moveTo>
                  <a:pt x="60" y="27"/>
                </a:moveTo>
                <a:lnTo>
                  <a:pt x="59" y="17"/>
                </a:lnTo>
                <a:lnTo>
                  <a:pt x="51" y="9"/>
                </a:lnTo>
                <a:lnTo>
                  <a:pt x="42" y="4"/>
                </a:lnTo>
                <a:lnTo>
                  <a:pt x="30" y="0"/>
                </a:lnTo>
                <a:lnTo>
                  <a:pt x="20" y="4"/>
                </a:lnTo>
                <a:lnTo>
                  <a:pt x="9" y="9"/>
                </a:lnTo>
                <a:lnTo>
                  <a:pt x="3" y="17"/>
                </a:lnTo>
                <a:lnTo>
                  <a:pt x="0" y="27"/>
                </a:lnTo>
                <a:lnTo>
                  <a:pt x="3" y="36"/>
                </a:lnTo>
                <a:lnTo>
                  <a:pt x="9" y="45"/>
                </a:lnTo>
                <a:lnTo>
                  <a:pt x="20" y="52"/>
                </a:lnTo>
                <a:lnTo>
                  <a:pt x="30" y="5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14" name="Freeform 2479"/>
          <p:cNvSpPr>
            <a:spLocks/>
          </p:cNvSpPr>
          <p:nvPr/>
        </p:nvSpPr>
        <p:spPr bwMode="auto">
          <a:xfrm>
            <a:off x="3876675" y="5749925"/>
            <a:ext cx="33338" cy="28575"/>
          </a:xfrm>
          <a:custGeom>
            <a:avLst/>
            <a:gdLst>
              <a:gd name="T0" fmla="*/ 2147483646 w 62"/>
              <a:gd name="T1" fmla="*/ 2147483646 h 54"/>
              <a:gd name="T2" fmla="*/ 2147483646 w 62"/>
              <a:gd name="T3" fmla="*/ 2147483646 h 54"/>
              <a:gd name="T4" fmla="*/ 2147483646 w 62"/>
              <a:gd name="T5" fmla="*/ 2147483646 h 54"/>
              <a:gd name="T6" fmla="*/ 2147483646 w 62"/>
              <a:gd name="T7" fmla="*/ 2147483646 h 54"/>
              <a:gd name="T8" fmla="*/ 2147483646 w 62"/>
              <a:gd name="T9" fmla="*/ 2147483646 h 54"/>
              <a:gd name="T10" fmla="*/ 2147483646 w 62"/>
              <a:gd name="T11" fmla="*/ 2147483646 h 54"/>
              <a:gd name="T12" fmla="*/ 2147483646 w 62"/>
              <a:gd name="T13" fmla="*/ 2147483646 h 54"/>
              <a:gd name="T14" fmla="*/ 2147483646 w 62"/>
              <a:gd name="T15" fmla="*/ 2147483646 h 54"/>
              <a:gd name="T16" fmla="*/ 2147483646 w 62"/>
              <a:gd name="T17" fmla="*/ 0 h 54"/>
              <a:gd name="T18" fmla="*/ 2147483646 w 62"/>
              <a:gd name="T19" fmla="*/ 2147483646 h 54"/>
              <a:gd name="T20" fmla="*/ 2147483646 w 62"/>
              <a:gd name="T21" fmla="*/ 2147483646 h 54"/>
              <a:gd name="T22" fmla="*/ 2147483646 w 62"/>
              <a:gd name="T23" fmla="*/ 2147483646 h 54"/>
              <a:gd name="T24" fmla="*/ 0 w 62"/>
              <a:gd name="T25" fmla="*/ 2147483646 h 54"/>
              <a:gd name="T26" fmla="*/ 2147483646 w 62"/>
              <a:gd name="T27" fmla="*/ 2147483646 h 54"/>
              <a:gd name="T28" fmla="*/ 2147483646 w 62"/>
              <a:gd name="T29" fmla="*/ 2147483646 h 54"/>
              <a:gd name="T30" fmla="*/ 2147483646 w 62"/>
              <a:gd name="T31" fmla="*/ 2147483646 h 54"/>
              <a:gd name="T32" fmla="*/ 2147483646 w 62"/>
              <a:gd name="T33" fmla="*/ 2147483646 h 5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2" h="54">
                <a:moveTo>
                  <a:pt x="30" y="54"/>
                </a:moveTo>
                <a:lnTo>
                  <a:pt x="42" y="52"/>
                </a:lnTo>
                <a:lnTo>
                  <a:pt x="52" y="45"/>
                </a:lnTo>
                <a:lnTo>
                  <a:pt x="58" y="36"/>
                </a:lnTo>
                <a:lnTo>
                  <a:pt x="62" y="27"/>
                </a:lnTo>
                <a:lnTo>
                  <a:pt x="58" y="17"/>
                </a:lnTo>
                <a:lnTo>
                  <a:pt x="52" y="9"/>
                </a:lnTo>
                <a:lnTo>
                  <a:pt x="42" y="4"/>
                </a:lnTo>
                <a:lnTo>
                  <a:pt x="30" y="0"/>
                </a:lnTo>
                <a:lnTo>
                  <a:pt x="21" y="4"/>
                </a:lnTo>
                <a:lnTo>
                  <a:pt x="9" y="9"/>
                </a:lnTo>
                <a:lnTo>
                  <a:pt x="2" y="17"/>
                </a:lnTo>
                <a:lnTo>
                  <a:pt x="0" y="27"/>
                </a:lnTo>
                <a:lnTo>
                  <a:pt x="2" y="36"/>
                </a:lnTo>
                <a:lnTo>
                  <a:pt x="9" y="45"/>
                </a:lnTo>
                <a:lnTo>
                  <a:pt x="21" y="52"/>
                </a:lnTo>
                <a:lnTo>
                  <a:pt x="30" y="54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15" name="Freeform 2480"/>
          <p:cNvSpPr>
            <a:spLocks/>
          </p:cNvSpPr>
          <p:nvPr/>
        </p:nvSpPr>
        <p:spPr bwMode="auto">
          <a:xfrm>
            <a:off x="3910013" y="5749925"/>
            <a:ext cx="30162" cy="28575"/>
          </a:xfrm>
          <a:custGeom>
            <a:avLst/>
            <a:gdLst>
              <a:gd name="T0" fmla="*/ 2147483646 w 59"/>
              <a:gd name="T1" fmla="*/ 2147483646 h 54"/>
              <a:gd name="T2" fmla="*/ 2147483646 w 59"/>
              <a:gd name="T3" fmla="*/ 2147483646 h 54"/>
              <a:gd name="T4" fmla="*/ 2147483646 w 59"/>
              <a:gd name="T5" fmla="*/ 2147483646 h 54"/>
              <a:gd name="T6" fmla="*/ 2147483646 w 59"/>
              <a:gd name="T7" fmla="*/ 2147483646 h 54"/>
              <a:gd name="T8" fmla="*/ 2147483646 w 59"/>
              <a:gd name="T9" fmla="*/ 2147483646 h 54"/>
              <a:gd name="T10" fmla="*/ 2147483646 w 59"/>
              <a:gd name="T11" fmla="*/ 2147483646 h 54"/>
              <a:gd name="T12" fmla="*/ 2147483646 w 59"/>
              <a:gd name="T13" fmla="*/ 2147483646 h 54"/>
              <a:gd name="T14" fmla="*/ 2147483646 w 59"/>
              <a:gd name="T15" fmla="*/ 2147483646 h 54"/>
              <a:gd name="T16" fmla="*/ 2147483646 w 59"/>
              <a:gd name="T17" fmla="*/ 2147483646 h 54"/>
              <a:gd name="T18" fmla="*/ 2147483646 w 59"/>
              <a:gd name="T19" fmla="*/ 2147483646 h 54"/>
              <a:gd name="T20" fmla="*/ 2147483646 w 59"/>
              <a:gd name="T21" fmla="*/ 0 h 54"/>
              <a:gd name="T22" fmla="*/ 2147483646 w 59"/>
              <a:gd name="T23" fmla="*/ 2147483646 h 54"/>
              <a:gd name="T24" fmla="*/ 2147483646 w 59"/>
              <a:gd name="T25" fmla="*/ 2147483646 h 54"/>
              <a:gd name="T26" fmla="*/ 2147483646 w 59"/>
              <a:gd name="T27" fmla="*/ 2147483646 h 54"/>
              <a:gd name="T28" fmla="*/ 0 w 59"/>
              <a:gd name="T29" fmla="*/ 2147483646 h 54"/>
              <a:gd name="T30" fmla="*/ 2147483646 w 59"/>
              <a:gd name="T31" fmla="*/ 2147483646 h 54"/>
              <a:gd name="T32" fmla="*/ 2147483646 w 59"/>
              <a:gd name="T33" fmla="*/ 2147483646 h 5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9" h="54">
                <a:moveTo>
                  <a:pt x="8" y="45"/>
                </a:moveTo>
                <a:lnTo>
                  <a:pt x="18" y="52"/>
                </a:lnTo>
                <a:lnTo>
                  <a:pt x="29" y="54"/>
                </a:lnTo>
                <a:lnTo>
                  <a:pt x="42" y="52"/>
                </a:lnTo>
                <a:lnTo>
                  <a:pt x="51" y="45"/>
                </a:lnTo>
                <a:lnTo>
                  <a:pt x="57" y="36"/>
                </a:lnTo>
                <a:lnTo>
                  <a:pt x="59" y="27"/>
                </a:lnTo>
                <a:lnTo>
                  <a:pt x="57" y="17"/>
                </a:lnTo>
                <a:lnTo>
                  <a:pt x="51" y="9"/>
                </a:lnTo>
                <a:lnTo>
                  <a:pt x="42" y="4"/>
                </a:lnTo>
                <a:lnTo>
                  <a:pt x="29" y="0"/>
                </a:lnTo>
                <a:lnTo>
                  <a:pt x="18" y="4"/>
                </a:lnTo>
                <a:lnTo>
                  <a:pt x="8" y="9"/>
                </a:lnTo>
                <a:lnTo>
                  <a:pt x="2" y="17"/>
                </a:lnTo>
                <a:lnTo>
                  <a:pt x="0" y="27"/>
                </a:lnTo>
                <a:lnTo>
                  <a:pt x="2" y="36"/>
                </a:lnTo>
                <a:lnTo>
                  <a:pt x="8" y="45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16" name="Freeform 2481"/>
          <p:cNvSpPr>
            <a:spLocks/>
          </p:cNvSpPr>
          <p:nvPr/>
        </p:nvSpPr>
        <p:spPr bwMode="auto">
          <a:xfrm>
            <a:off x="3910013" y="5722938"/>
            <a:ext cx="30162" cy="26987"/>
          </a:xfrm>
          <a:custGeom>
            <a:avLst/>
            <a:gdLst>
              <a:gd name="T0" fmla="*/ 2147483646 w 59"/>
              <a:gd name="T1" fmla="*/ 2147483646 h 51"/>
              <a:gd name="T2" fmla="*/ 2147483646 w 59"/>
              <a:gd name="T3" fmla="*/ 2147483646 h 51"/>
              <a:gd name="T4" fmla="*/ 2147483646 w 59"/>
              <a:gd name="T5" fmla="*/ 2147483646 h 51"/>
              <a:gd name="T6" fmla="*/ 2147483646 w 59"/>
              <a:gd name="T7" fmla="*/ 2147483646 h 51"/>
              <a:gd name="T8" fmla="*/ 2147483646 w 59"/>
              <a:gd name="T9" fmla="*/ 2147483646 h 51"/>
              <a:gd name="T10" fmla="*/ 2147483646 w 59"/>
              <a:gd name="T11" fmla="*/ 2147483646 h 51"/>
              <a:gd name="T12" fmla="*/ 2147483646 w 59"/>
              <a:gd name="T13" fmla="*/ 2147483646 h 51"/>
              <a:gd name="T14" fmla="*/ 2147483646 w 59"/>
              <a:gd name="T15" fmla="*/ 2147483646 h 51"/>
              <a:gd name="T16" fmla="*/ 2147483646 w 59"/>
              <a:gd name="T17" fmla="*/ 2147483646 h 51"/>
              <a:gd name="T18" fmla="*/ 2147483646 w 59"/>
              <a:gd name="T19" fmla="*/ 2147483646 h 51"/>
              <a:gd name="T20" fmla="*/ 2147483646 w 59"/>
              <a:gd name="T21" fmla="*/ 0 h 51"/>
              <a:gd name="T22" fmla="*/ 2147483646 w 59"/>
              <a:gd name="T23" fmla="*/ 2147483646 h 51"/>
              <a:gd name="T24" fmla="*/ 2147483646 w 59"/>
              <a:gd name="T25" fmla="*/ 2147483646 h 51"/>
              <a:gd name="T26" fmla="*/ 2147483646 w 59"/>
              <a:gd name="T27" fmla="*/ 2147483646 h 51"/>
              <a:gd name="T28" fmla="*/ 0 w 59"/>
              <a:gd name="T29" fmla="*/ 2147483646 h 51"/>
              <a:gd name="T30" fmla="*/ 2147483646 w 59"/>
              <a:gd name="T31" fmla="*/ 2147483646 h 51"/>
              <a:gd name="T32" fmla="*/ 2147483646 w 59"/>
              <a:gd name="T33" fmla="*/ 2147483646 h 5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9" h="51">
                <a:moveTo>
                  <a:pt x="8" y="45"/>
                </a:moveTo>
                <a:lnTo>
                  <a:pt x="18" y="50"/>
                </a:lnTo>
                <a:lnTo>
                  <a:pt x="29" y="51"/>
                </a:lnTo>
                <a:lnTo>
                  <a:pt x="42" y="50"/>
                </a:lnTo>
                <a:lnTo>
                  <a:pt x="51" y="45"/>
                </a:lnTo>
                <a:lnTo>
                  <a:pt x="57" y="36"/>
                </a:lnTo>
                <a:lnTo>
                  <a:pt x="59" y="26"/>
                </a:lnTo>
                <a:lnTo>
                  <a:pt x="57" y="15"/>
                </a:lnTo>
                <a:lnTo>
                  <a:pt x="51" y="6"/>
                </a:lnTo>
                <a:lnTo>
                  <a:pt x="42" y="1"/>
                </a:lnTo>
                <a:lnTo>
                  <a:pt x="29" y="0"/>
                </a:lnTo>
                <a:lnTo>
                  <a:pt x="18" y="1"/>
                </a:lnTo>
                <a:lnTo>
                  <a:pt x="8" y="6"/>
                </a:lnTo>
                <a:lnTo>
                  <a:pt x="2" y="15"/>
                </a:lnTo>
                <a:lnTo>
                  <a:pt x="0" y="26"/>
                </a:lnTo>
                <a:lnTo>
                  <a:pt x="2" y="36"/>
                </a:lnTo>
                <a:lnTo>
                  <a:pt x="8" y="45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17" name="Freeform 2483"/>
          <p:cNvSpPr>
            <a:spLocks/>
          </p:cNvSpPr>
          <p:nvPr/>
        </p:nvSpPr>
        <p:spPr bwMode="auto">
          <a:xfrm>
            <a:off x="3910013" y="5695950"/>
            <a:ext cx="30162" cy="26988"/>
          </a:xfrm>
          <a:custGeom>
            <a:avLst/>
            <a:gdLst>
              <a:gd name="T0" fmla="*/ 2147483646 w 59"/>
              <a:gd name="T1" fmla="*/ 2147483646 h 53"/>
              <a:gd name="T2" fmla="*/ 2147483646 w 59"/>
              <a:gd name="T3" fmla="*/ 2147483646 h 53"/>
              <a:gd name="T4" fmla="*/ 2147483646 w 59"/>
              <a:gd name="T5" fmla="*/ 2147483646 h 53"/>
              <a:gd name="T6" fmla="*/ 2147483646 w 59"/>
              <a:gd name="T7" fmla="*/ 2147483646 h 53"/>
              <a:gd name="T8" fmla="*/ 2147483646 w 59"/>
              <a:gd name="T9" fmla="*/ 2147483646 h 53"/>
              <a:gd name="T10" fmla="*/ 2147483646 w 59"/>
              <a:gd name="T11" fmla="*/ 2147483646 h 53"/>
              <a:gd name="T12" fmla="*/ 2147483646 w 59"/>
              <a:gd name="T13" fmla="*/ 2147483646 h 53"/>
              <a:gd name="T14" fmla="*/ 2147483646 w 59"/>
              <a:gd name="T15" fmla="*/ 2147483646 h 53"/>
              <a:gd name="T16" fmla="*/ 2147483646 w 59"/>
              <a:gd name="T17" fmla="*/ 2147483646 h 53"/>
              <a:gd name="T18" fmla="*/ 2147483646 w 59"/>
              <a:gd name="T19" fmla="*/ 2147483646 h 53"/>
              <a:gd name="T20" fmla="*/ 2147483646 w 59"/>
              <a:gd name="T21" fmla="*/ 0 h 53"/>
              <a:gd name="T22" fmla="*/ 2147483646 w 59"/>
              <a:gd name="T23" fmla="*/ 2147483646 h 53"/>
              <a:gd name="T24" fmla="*/ 2147483646 w 59"/>
              <a:gd name="T25" fmla="*/ 2147483646 h 53"/>
              <a:gd name="T26" fmla="*/ 2147483646 w 59"/>
              <a:gd name="T27" fmla="*/ 2147483646 h 53"/>
              <a:gd name="T28" fmla="*/ 0 w 59"/>
              <a:gd name="T29" fmla="*/ 2147483646 h 53"/>
              <a:gd name="T30" fmla="*/ 2147483646 w 59"/>
              <a:gd name="T31" fmla="*/ 2147483646 h 53"/>
              <a:gd name="T32" fmla="*/ 2147483646 w 59"/>
              <a:gd name="T33" fmla="*/ 2147483646 h 5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9" h="53">
                <a:moveTo>
                  <a:pt x="8" y="44"/>
                </a:moveTo>
                <a:lnTo>
                  <a:pt x="18" y="51"/>
                </a:lnTo>
                <a:lnTo>
                  <a:pt x="29" y="53"/>
                </a:lnTo>
                <a:lnTo>
                  <a:pt x="42" y="51"/>
                </a:lnTo>
                <a:lnTo>
                  <a:pt x="51" y="44"/>
                </a:lnTo>
                <a:lnTo>
                  <a:pt x="57" y="37"/>
                </a:lnTo>
                <a:lnTo>
                  <a:pt x="59" y="27"/>
                </a:lnTo>
                <a:lnTo>
                  <a:pt x="57" y="17"/>
                </a:lnTo>
                <a:lnTo>
                  <a:pt x="51" y="8"/>
                </a:lnTo>
                <a:lnTo>
                  <a:pt x="42" y="3"/>
                </a:lnTo>
                <a:lnTo>
                  <a:pt x="29" y="0"/>
                </a:lnTo>
                <a:lnTo>
                  <a:pt x="18" y="3"/>
                </a:lnTo>
                <a:lnTo>
                  <a:pt x="8" y="8"/>
                </a:lnTo>
                <a:lnTo>
                  <a:pt x="2" y="17"/>
                </a:lnTo>
                <a:lnTo>
                  <a:pt x="0" y="27"/>
                </a:lnTo>
                <a:lnTo>
                  <a:pt x="2" y="37"/>
                </a:lnTo>
                <a:lnTo>
                  <a:pt x="8" y="44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18" name="Freeform 2484"/>
          <p:cNvSpPr>
            <a:spLocks/>
          </p:cNvSpPr>
          <p:nvPr/>
        </p:nvSpPr>
        <p:spPr bwMode="auto">
          <a:xfrm>
            <a:off x="3910013" y="5778500"/>
            <a:ext cx="30162" cy="28575"/>
          </a:xfrm>
          <a:custGeom>
            <a:avLst/>
            <a:gdLst>
              <a:gd name="T0" fmla="*/ 2147483646 w 59"/>
              <a:gd name="T1" fmla="*/ 2147483646 h 52"/>
              <a:gd name="T2" fmla="*/ 2147483646 w 59"/>
              <a:gd name="T3" fmla="*/ 2147483646 h 52"/>
              <a:gd name="T4" fmla="*/ 0 w 59"/>
              <a:gd name="T5" fmla="*/ 2147483646 h 52"/>
              <a:gd name="T6" fmla="*/ 2147483646 w 59"/>
              <a:gd name="T7" fmla="*/ 2147483646 h 52"/>
              <a:gd name="T8" fmla="*/ 2147483646 w 59"/>
              <a:gd name="T9" fmla="*/ 2147483646 h 52"/>
              <a:gd name="T10" fmla="*/ 2147483646 w 59"/>
              <a:gd name="T11" fmla="*/ 2147483646 h 52"/>
              <a:gd name="T12" fmla="*/ 2147483646 w 59"/>
              <a:gd name="T13" fmla="*/ 2147483646 h 52"/>
              <a:gd name="T14" fmla="*/ 2147483646 w 59"/>
              <a:gd name="T15" fmla="*/ 2147483646 h 52"/>
              <a:gd name="T16" fmla="*/ 2147483646 w 59"/>
              <a:gd name="T17" fmla="*/ 2147483646 h 52"/>
              <a:gd name="T18" fmla="*/ 2147483646 w 59"/>
              <a:gd name="T19" fmla="*/ 2147483646 h 52"/>
              <a:gd name="T20" fmla="*/ 2147483646 w 59"/>
              <a:gd name="T21" fmla="*/ 2147483646 h 52"/>
              <a:gd name="T22" fmla="*/ 2147483646 w 59"/>
              <a:gd name="T23" fmla="*/ 2147483646 h 52"/>
              <a:gd name="T24" fmla="*/ 2147483646 w 59"/>
              <a:gd name="T25" fmla="*/ 2147483646 h 52"/>
              <a:gd name="T26" fmla="*/ 2147483646 w 59"/>
              <a:gd name="T27" fmla="*/ 2147483646 h 52"/>
              <a:gd name="T28" fmla="*/ 2147483646 w 59"/>
              <a:gd name="T29" fmla="*/ 0 h 52"/>
              <a:gd name="T30" fmla="*/ 2147483646 w 59"/>
              <a:gd name="T31" fmla="*/ 2147483646 h 52"/>
              <a:gd name="T32" fmla="*/ 2147483646 w 59"/>
              <a:gd name="T33" fmla="*/ 2147483646 h 5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9" h="52">
                <a:moveTo>
                  <a:pt x="8" y="7"/>
                </a:moveTo>
                <a:lnTo>
                  <a:pt x="2" y="16"/>
                </a:lnTo>
                <a:lnTo>
                  <a:pt x="0" y="26"/>
                </a:lnTo>
                <a:lnTo>
                  <a:pt x="2" y="35"/>
                </a:lnTo>
                <a:lnTo>
                  <a:pt x="8" y="44"/>
                </a:lnTo>
                <a:lnTo>
                  <a:pt x="18" y="49"/>
                </a:lnTo>
                <a:lnTo>
                  <a:pt x="29" y="52"/>
                </a:lnTo>
                <a:lnTo>
                  <a:pt x="42" y="49"/>
                </a:lnTo>
                <a:lnTo>
                  <a:pt x="51" y="44"/>
                </a:lnTo>
                <a:lnTo>
                  <a:pt x="57" y="35"/>
                </a:lnTo>
                <a:lnTo>
                  <a:pt x="59" y="26"/>
                </a:lnTo>
                <a:lnTo>
                  <a:pt x="57" y="16"/>
                </a:lnTo>
                <a:lnTo>
                  <a:pt x="51" y="7"/>
                </a:lnTo>
                <a:lnTo>
                  <a:pt x="42" y="1"/>
                </a:lnTo>
                <a:lnTo>
                  <a:pt x="29" y="0"/>
                </a:lnTo>
                <a:lnTo>
                  <a:pt x="18" y="1"/>
                </a:lnTo>
                <a:lnTo>
                  <a:pt x="8" y="7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19" name="Freeform 2485"/>
          <p:cNvSpPr>
            <a:spLocks/>
          </p:cNvSpPr>
          <p:nvPr/>
        </p:nvSpPr>
        <p:spPr bwMode="auto">
          <a:xfrm>
            <a:off x="3876675" y="5778500"/>
            <a:ext cx="33338" cy="28575"/>
          </a:xfrm>
          <a:custGeom>
            <a:avLst/>
            <a:gdLst>
              <a:gd name="T0" fmla="*/ 2147483646 w 62"/>
              <a:gd name="T1" fmla="*/ 2147483646 h 52"/>
              <a:gd name="T2" fmla="*/ 2147483646 w 62"/>
              <a:gd name="T3" fmla="*/ 2147483646 h 52"/>
              <a:gd name="T4" fmla="*/ 2147483646 w 62"/>
              <a:gd name="T5" fmla="*/ 0 h 52"/>
              <a:gd name="T6" fmla="*/ 2147483646 w 62"/>
              <a:gd name="T7" fmla="*/ 2147483646 h 52"/>
              <a:gd name="T8" fmla="*/ 2147483646 w 62"/>
              <a:gd name="T9" fmla="*/ 2147483646 h 52"/>
              <a:gd name="T10" fmla="*/ 2147483646 w 62"/>
              <a:gd name="T11" fmla="*/ 2147483646 h 52"/>
              <a:gd name="T12" fmla="*/ 0 w 62"/>
              <a:gd name="T13" fmla="*/ 2147483646 h 52"/>
              <a:gd name="T14" fmla="*/ 2147483646 w 62"/>
              <a:gd name="T15" fmla="*/ 2147483646 h 52"/>
              <a:gd name="T16" fmla="*/ 2147483646 w 62"/>
              <a:gd name="T17" fmla="*/ 2147483646 h 52"/>
              <a:gd name="T18" fmla="*/ 2147483646 w 62"/>
              <a:gd name="T19" fmla="*/ 2147483646 h 52"/>
              <a:gd name="T20" fmla="*/ 2147483646 w 62"/>
              <a:gd name="T21" fmla="*/ 2147483646 h 52"/>
              <a:gd name="T22" fmla="*/ 2147483646 w 62"/>
              <a:gd name="T23" fmla="*/ 2147483646 h 52"/>
              <a:gd name="T24" fmla="*/ 2147483646 w 62"/>
              <a:gd name="T25" fmla="*/ 2147483646 h 52"/>
              <a:gd name="T26" fmla="*/ 2147483646 w 62"/>
              <a:gd name="T27" fmla="*/ 2147483646 h 52"/>
              <a:gd name="T28" fmla="*/ 2147483646 w 62"/>
              <a:gd name="T29" fmla="*/ 2147483646 h 52"/>
              <a:gd name="T30" fmla="*/ 2147483646 w 62"/>
              <a:gd name="T31" fmla="*/ 2147483646 h 52"/>
              <a:gd name="T32" fmla="*/ 2147483646 w 62"/>
              <a:gd name="T33" fmla="*/ 2147483646 h 5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2" h="52">
                <a:moveTo>
                  <a:pt x="52" y="7"/>
                </a:moveTo>
                <a:lnTo>
                  <a:pt x="42" y="1"/>
                </a:lnTo>
                <a:lnTo>
                  <a:pt x="30" y="0"/>
                </a:lnTo>
                <a:lnTo>
                  <a:pt x="21" y="1"/>
                </a:lnTo>
                <a:lnTo>
                  <a:pt x="9" y="7"/>
                </a:lnTo>
                <a:lnTo>
                  <a:pt x="2" y="16"/>
                </a:lnTo>
                <a:lnTo>
                  <a:pt x="0" y="26"/>
                </a:lnTo>
                <a:lnTo>
                  <a:pt x="2" y="35"/>
                </a:lnTo>
                <a:lnTo>
                  <a:pt x="9" y="44"/>
                </a:lnTo>
                <a:lnTo>
                  <a:pt x="21" y="49"/>
                </a:lnTo>
                <a:lnTo>
                  <a:pt x="30" y="52"/>
                </a:lnTo>
                <a:lnTo>
                  <a:pt x="42" y="49"/>
                </a:lnTo>
                <a:lnTo>
                  <a:pt x="52" y="44"/>
                </a:lnTo>
                <a:lnTo>
                  <a:pt x="58" y="35"/>
                </a:lnTo>
                <a:lnTo>
                  <a:pt x="62" y="26"/>
                </a:lnTo>
                <a:lnTo>
                  <a:pt x="58" y="16"/>
                </a:lnTo>
                <a:lnTo>
                  <a:pt x="52" y="7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20" name="Freeform 2486"/>
          <p:cNvSpPr>
            <a:spLocks/>
          </p:cNvSpPr>
          <p:nvPr/>
        </p:nvSpPr>
        <p:spPr bwMode="auto">
          <a:xfrm>
            <a:off x="3892550" y="5807075"/>
            <a:ext cx="31750" cy="26988"/>
          </a:xfrm>
          <a:custGeom>
            <a:avLst/>
            <a:gdLst>
              <a:gd name="T0" fmla="*/ 2147483646 w 61"/>
              <a:gd name="T1" fmla="*/ 2147483646 h 52"/>
              <a:gd name="T2" fmla="*/ 2147483646 w 61"/>
              <a:gd name="T3" fmla="*/ 2147483646 h 52"/>
              <a:gd name="T4" fmla="*/ 2147483646 w 61"/>
              <a:gd name="T5" fmla="*/ 2147483646 h 52"/>
              <a:gd name="T6" fmla="*/ 0 w 61"/>
              <a:gd name="T7" fmla="*/ 2147483646 h 52"/>
              <a:gd name="T8" fmla="*/ 2147483646 w 61"/>
              <a:gd name="T9" fmla="*/ 2147483646 h 52"/>
              <a:gd name="T10" fmla="*/ 2147483646 w 61"/>
              <a:gd name="T11" fmla="*/ 2147483646 h 52"/>
              <a:gd name="T12" fmla="*/ 2147483646 w 61"/>
              <a:gd name="T13" fmla="*/ 2147483646 h 52"/>
              <a:gd name="T14" fmla="*/ 2147483646 w 61"/>
              <a:gd name="T15" fmla="*/ 2147483646 h 52"/>
              <a:gd name="T16" fmla="*/ 2147483646 w 61"/>
              <a:gd name="T17" fmla="*/ 2147483646 h 52"/>
              <a:gd name="T18" fmla="*/ 2147483646 w 61"/>
              <a:gd name="T19" fmla="*/ 2147483646 h 52"/>
              <a:gd name="T20" fmla="*/ 2147483646 w 61"/>
              <a:gd name="T21" fmla="*/ 2147483646 h 52"/>
              <a:gd name="T22" fmla="*/ 2147483646 w 61"/>
              <a:gd name="T23" fmla="*/ 2147483646 h 52"/>
              <a:gd name="T24" fmla="*/ 2147483646 w 61"/>
              <a:gd name="T25" fmla="*/ 2147483646 h 52"/>
              <a:gd name="T26" fmla="*/ 2147483646 w 61"/>
              <a:gd name="T27" fmla="*/ 2147483646 h 52"/>
              <a:gd name="T28" fmla="*/ 2147483646 w 61"/>
              <a:gd name="T29" fmla="*/ 2147483646 h 52"/>
              <a:gd name="T30" fmla="*/ 2147483646 w 61"/>
              <a:gd name="T31" fmla="*/ 0 h 52"/>
              <a:gd name="T32" fmla="*/ 2147483646 w 61"/>
              <a:gd name="T33" fmla="*/ 2147483646 h 5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1" h="52">
                <a:moveTo>
                  <a:pt x="20" y="2"/>
                </a:moveTo>
                <a:lnTo>
                  <a:pt x="9" y="7"/>
                </a:lnTo>
                <a:lnTo>
                  <a:pt x="4" y="16"/>
                </a:lnTo>
                <a:lnTo>
                  <a:pt x="0" y="26"/>
                </a:lnTo>
                <a:lnTo>
                  <a:pt x="4" y="36"/>
                </a:lnTo>
                <a:lnTo>
                  <a:pt x="9" y="45"/>
                </a:lnTo>
                <a:lnTo>
                  <a:pt x="20" y="51"/>
                </a:lnTo>
                <a:lnTo>
                  <a:pt x="32" y="52"/>
                </a:lnTo>
                <a:lnTo>
                  <a:pt x="44" y="51"/>
                </a:lnTo>
                <a:lnTo>
                  <a:pt x="52" y="45"/>
                </a:lnTo>
                <a:lnTo>
                  <a:pt x="59" y="36"/>
                </a:lnTo>
                <a:lnTo>
                  <a:pt x="61" y="26"/>
                </a:lnTo>
                <a:lnTo>
                  <a:pt x="59" y="16"/>
                </a:lnTo>
                <a:lnTo>
                  <a:pt x="52" y="7"/>
                </a:lnTo>
                <a:lnTo>
                  <a:pt x="44" y="2"/>
                </a:lnTo>
                <a:lnTo>
                  <a:pt x="32" y="0"/>
                </a:lnTo>
                <a:lnTo>
                  <a:pt x="20" y="2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21" name="Freeform 2487"/>
          <p:cNvSpPr>
            <a:spLocks/>
          </p:cNvSpPr>
          <p:nvPr/>
        </p:nvSpPr>
        <p:spPr bwMode="auto">
          <a:xfrm>
            <a:off x="3860800" y="5807075"/>
            <a:ext cx="31750" cy="26988"/>
          </a:xfrm>
          <a:custGeom>
            <a:avLst/>
            <a:gdLst>
              <a:gd name="T0" fmla="*/ 2147483646 w 60"/>
              <a:gd name="T1" fmla="*/ 2147483646 h 52"/>
              <a:gd name="T2" fmla="*/ 2147483646 w 60"/>
              <a:gd name="T3" fmla="*/ 2147483646 h 52"/>
              <a:gd name="T4" fmla="*/ 2147483646 w 60"/>
              <a:gd name="T5" fmla="*/ 0 h 52"/>
              <a:gd name="T6" fmla="*/ 2147483646 w 60"/>
              <a:gd name="T7" fmla="*/ 2147483646 h 52"/>
              <a:gd name="T8" fmla="*/ 2147483646 w 60"/>
              <a:gd name="T9" fmla="*/ 2147483646 h 52"/>
              <a:gd name="T10" fmla="*/ 2147483646 w 60"/>
              <a:gd name="T11" fmla="*/ 2147483646 h 52"/>
              <a:gd name="T12" fmla="*/ 0 w 60"/>
              <a:gd name="T13" fmla="*/ 2147483646 h 52"/>
              <a:gd name="T14" fmla="*/ 2147483646 w 60"/>
              <a:gd name="T15" fmla="*/ 2147483646 h 52"/>
              <a:gd name="T16" fmla="*/ 2147483646 w 60"/>
              <a:gd name="T17" fmla="*/ 2147483646 h 52"/>
              <a:gd name="T18" fmla="*/ 2147483646 w 60"/>
              <a:gd name="T19" fmla="*/ 2147483646 h 52"/>
              <a:gd name="T20" fmla="*/ 2147483646 w 60"/>
              <a:gd name="T21" fmla="*/ 2147483646 h 52"/>
              <a:gd name="T22" fmla="*/ 2147483646 w 60"/>
              <a:gd name="T23" fmla="*/ 2147483646 h 52"/>
              <a:gd name="T24" fmla="*/ 2147483646 w 60"/>
              <a:gd name="T25" fmla="*/ 2147483646 h 52"/>
              <a:gd name="T26" fmla="*/ 2147483646 w 60"/>
              <a:gd name="T27" fmla="*/ 2147483646 h 52"/>
              <a:gd name="T28" fmla="*/ 2147483646 w 60"/>
              <a:gd name="T29" fmla="*/ 2147483646 h 52"/>
              <a:gd name="T30" fmla="*/ 2147483646 w 60"/>
              <a:gd name="T31" fmla="*/ 2147483646 h 52"/>
              <a:gd name="T32" fmla="*/ 2147483646 w 60"/>
              <a:gd name="T33" fmla="*/ 2147483646 h 5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0" h="52">
                <a:moveTo>
                  <a:pt x="52" y="7"/>
                </a:moveTo>
                <a:lnTo>
                  <a:pt x="42" y="2"/>
                </a:lnTo>
                <a:lnTo>
                  <a:pt x="30" y="0"/>
                </a:lnTo>
                <a:lnTo>
                  <a:pt x="20" y="2"/>
                </a:lnTo>
                <a:lnTo>
                  <a:pt x="10" y="7"/>
                </a:lnTo>
                <a:lnTo>
                  <a:pt x="4" y="16"/>
                </a:lnTo>
                <a:lnTo>
                  <a:pt x="0" y="26"/>
                </a:lnTo>
                <a:lnTo>
                  <a:pt x="4" y="36"/>
                </a:lnTo>
                <a:lnTo>
                  <a:pt x="10" y="45"/>
                </a:lnTo>
                <a:lnTo>
                  <a:pt x="20" y="51"/>
                </a:lnTo>
                <a:lnTo>
                  <a:pt x="30" y="52"/>
                </a:lnTo>
                <a:lnTo>
                  <a:pt x="42" y="51"/>
                </a:lnTo>
                <a:lnTo>
                  <a:pt x="52" y="45"/>
                </a:lnTo>
                <a:lnTo>
                  <a:pt x="58" y="36"/>
                </a:lnTo>
                <a:lnTo>
                  <a:pt x="60" y="26"/>
                </a:lnTo>
                <a:lnTo>
                  <a:pt x="58" y="16"/>
                </a:lnTo>
                <a:lnTo>
                  <a:pt x="52" y="7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22" name="Freeform 2488"/>
          <p:cNvSpPr>
            <a:spLocks/>
          </p:cNvSpPr>
          <p:nvPr/>
        </p:nvSpPr>
        <p:spPr bwMode="auto">
          <a:xfrm>
            <a:off x="3844925" y="5778500"/>
            <a:ext cx="31750" cy="28575"/>
          </a:xfrm>
          <a:custGeom>
            <a:avLst/>
            <a:gdLst>
              <a:gd name="T0" fmla="*/ 2147483646 w 60"/>
              <a:gd name="T1" fmla="*/ 2147483646 h 52"/>
              <a:gd name="T2" fmla="*/ 2147483646 w 60"/>
              <a:gd name="T3" fmla="*/ 2147483646 h 52"/>
              <a:gd name="T4" fmla="*/ 2147483646 w 60"/>
              <a:gd name="T5" fmla="*/ 2147483646 h 52"/>
              <a:gd name="T6" fmla="*/ 2147483646 w 60"/>
              <a:gd name="T7" fmla="*/ 2147483646 h 52"/>
              <a:gd name="T8" fmla="*/ 2147483646 w 60"/>
              <a:gd name="T9" fmla="*/ 2147483646 h 52"/>
              <a:gd name="T10" fmla="*/ 2147483646 w 60"/>
              <a:gd name="T11" fmla="*/ 2147483646 h 52"/>
              <a:gd name="T12" fmla="*/ 2147483646 w 60"/>
              <a:gd name="T13" fmla="*/ 0 h 52"/>
              <a:gd name="T14" fmla="*/ 2147483646 w 60"/>
              <a:gd name="T15" fmla="*/ 2147483646 h 52"/>
              <a:gd name="T16" fmla="*/ 2147483646 w 60"/>
              <a:gd name="T17" fmla="*/ 2147483646 h 52"/>
              <a:gd name="T18" fmla="*/ 2147483646 w 60"/>
              <a:gd name="T19" fmla="*/ 2147483646 h 52"/>
              <a:gd name="T20" fmla="*/ 0 w 60"/>
              <a:gd name="T21" fmla="*/ 2147483646 h 52"/>
              <a:gd name="T22" fmla="*/ 2147483646 w 60"/>
              <a:gd name="T23" fmla="*/ 2147483646 h 52"/>
              <a:gd name="T24" fmla="*/ 2147483646 w 60"/>
              <a:gd name="T25" fmla="*/ 2147483646 h 52"/>
              <a:gd name="T26" fmla="*/ 2147483646 w 60"/>
              <a:gd name="T27" fmla="*/ 2147483646 h 52"/>
              <a:gd name="T28" fmla="*/ 2147483646 w 60"/>
              <a:gd name="T29" fmla="*/ 2147483646 h 52"/>
              <a:gd name="T30" fmla="*/ 2147483646 w 60"/>
              <a:gd name="T31" fmla="*/ 2147483646 h 52"/>
              <a:gd name="T32" fmla="*/ 2147483646 w 60"/>
              <a:gd name="T33" fmla="*/ 2147483646 h 5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0" h="52">
                <a:moveTo>
                  <a:pt x="51" y="44"/>
                </a:moveTo>
                <a:lnTo>
                  <a:pt x="59" y="35"/>
                </a:lnTo>
                <a:lnTo>
                  <a:pt x="60" y="26"/>
                </a:lnTo>
                <a:lnTo>
                  <a:pt x="59" y="16"/>
                </a:lnTo>
                <a:lnTo>
                  <a:pt x="51" y="7"/>
                </a:lnTo>
                <a:lnTo>
                  <a:pt x="42" y="1"/>
                </a:lnTo>
                <a:lnTo>
                  <a:pt x="30" y="0"/>
                </a:lnTo>
                <a:lnTo>
                  <a:pt x="20" y="1"/>
                </a:lnTo>
                <a:lnTo>
                  <a:pt x="9" y="7"/>
                </a:lnTo>
                <a:lnTo>
                  <a:pt x="3" y="16"/>
                </a:lnTo>
                <a:lnTo>
                  <a:pt x="0" y="26"/>
                </a:lnTo>
                <a:lnTo>
                  <a:pt x="3" y="35"/>
                </a:lnTo>
                <a:lnTo>
                  <a:pt x="9" y="44"/>
                </a:lnTo>
                <a:lnTo>
                  <a:pt x="20" y="49"/>
                </a:lnTo>
                <a:lnTo>
                  <a:pt x="30" y="52"/>
                </a:lnTo>
                <a:lnTo>
                  <a:pt x="42" y="49"/>
                </a:lnTo>
                <a:lnTo>
                  <a:pt x="51" y="44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23" name="Freeform 2489"/>
          <p:cNvSpPr>
            <a:spLocks/>
          </p:cNvSpPr>
          <p:nvPr/>
        </p:nvSpPr>
        <p:spPr bwMode="auto">
          <a:xfrm>
            <a:off x="3829050" y="5807075"/>
            <a:ext cx="31750" cy="26988"/>
          </a:xfrm>
          <a:custGeom>
            <a:avLst/>
            <a:gdLst>
              <a:gd name="T0" fmla="*/ 2147483646 w 60"/>
              <a:gd name="T1" fmla="*/ 2147483646 h 52"/>
              <a:gd name="T2" fmla="*/ 2147483646 w 60"/>
              <a:gd name="T3" fmla="*/ 2147483646 h 52"/>
              <a:gd name="T4" fmla="*/ 2147483646 w 60"/>
              <a:gd name="T5" fmla="*/ 0 h 52"/>
              <a:gd name="T6" fmla="*/ 2147483646 w 60"/>
              <a:gd name="T7" fmla="*/ 2147483646 h 52"/>
              <a:gd name="T8" fmla="*/ 2147483646 w 60"/>
              <a:gd name="T9" fmla="*/ 2147483646 h 52"/>
              <a:gd name="T10" fmla="*/ 2147483646 w 60"/>
              <a:gd name="T11" fmla="*/ 2147483646 h 52"/>
              <a:gd name="T12" fmla="*/ 0 w 60"/>
              <a:gd name="T13" fmla="*/ 2147483646 h 52"/>
              <a:gd name="T14" fmla="*/ 2147483646 w 60"/>
              <a:gd name="T15" fmla="*/ 2147483646 h 52"/>
              <a:gd name="T16" fmla="*/ 2147483646 w 60"/>
              <a:gd name="T17" fmla="*/ 2147483646 h 52"/>
              <a:gd name="T18" fmla="*/ 2147483646 w 60"/>
              <a:gd name="T19" fmla="*/ 2147483646 h 52"/>
              <a:gd name="T20" fmla="*/ 2147483646 w 60"/>
              <a:gd name="T21" fmla="*/ 2147483646 h 52"/>
              <a:gd name="T22" fmla="*/ 2147483646 w 60"/>
              <a:gd name="T23" fmla="*/ 2147483646 h 52"/>
              <a:gd name="T24" fmla="*/ 2147483646 w 60"/>
              <a:gd name="T25" fmla="*/ 2147483646 h 52"/>
              <a:gd name="T26" fmla="*/ 2147483646 w 60"/>
              <a:gd name="T27" fmla="*/ 2147483646 h 52"/>
              <a:gd name="T28" fmla="*/ 2147483646 w 60"/>
              <a:gd name="T29" fmla="*/ 2147483646 h 52"/>
              <a:gd name="T30" fmla="*/ 2147483646 w 60"/>
              <a:gd name="T31" fmla="*/ 2147483646 h 52"/>
              <a:gd name="T32" fmla="*/ 2147483646 w 60"/>
              <a:gd name="T33" fmla="*/ 2147483646 h 5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0" h="52">
                <a:moveTo>
                  <a:pt x="52" y="7"/>
                </a:moveTo>
                <a:lnTo>
                  <a:pt x="44" y="2"/>
                </a:lnTo>
                <a:lnTo>
                  <a:pt x="30" y="0"/>
                </a:lnTo>
                <a:lnTo>
                  <a:pt x="18" y="2"/>
                </a:lnTo>
                <a:lnTo>
                  <a:pt x="9" y="7"/>
                </a:lnTo>
                <a:lnTo>
                  <a:pt x="3" y="16"/>
                </a:lnTo>
                <a:lnTo>
                  <a:pt x="0" y="26"/>
                </a:lnTo>
                <a:lnTo>
                  <a:pt x="3" y="36"/>
                </a:lnTo>
                <a:lnTo>
                  <a:pt x="9" y="45"/>
                </a:lnTo>
                <a:lnTo>
                  <a:pt x="18" y="51"/>
                </a:lnTo>
                <a:lnTo>
                  <a:pt x="30" y="52"/>
                </a:lnTo>
                <a:lnTo>
                  <a:pt x="44" y="51"/>
                </a:lnTo>
                <a:lnTo>
                  <a:pt x="52" y="45"/>
                </a:lnTo>
                <a:lnTo>
                  <a:pt x="59" y="36"/>
                </a:lnTo>
                <a:lnTo>
                  <a:pt x="60" y="26"/>
                </a:lnTo>
                <a:lnTo>
                  <a:pt x="59" y="16"/>
                </a:lnTo>
                <a:lnTo>
                  <a:pt x="52" y="7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24" name="Freeform 2490"/>
          <p:cNvSpPr>
            <a:spLocks/>
          </p:cNvSpPr>
          <p:nvPr/>
        </p:nvSpPr>
        <p:spPr bwMode="auto">
          <a:xfrm>
            <a:off x="3813175" y="5778500"/>
            <a:ext cx="31750" cy="28575"/>
          </a:xfrm>
          <a:custGeom>
            <a:avLst/>
            <a:gdLst>
              <a:gd name="T0" fmla="*/ 2147483646 w 60"/>
              <a:gd name="T1" fmla="*/ 2147483646 h 52"/>
              <a:gd name="T2" fmla="*/ 2147483646 w 60"/>
              <a:gd name="T3" fmla="*/ 2147483646 h 52"/>
              <a:gd name="T4" fmla="*/ 2147483646 w 60"/>
              <a:gd name="T5" fmla="*/ 2147483646 h 52"/>
              <a:gd name="T6" fmla="*/ 2147483646 w 60"/>
              <a:gd name="T7" fmla="*/ 2147483646 h 52"/>
              <a:gd name="T8" fmla="*/ 2147483646 w 60"/>
              <a:gd name="T9" fmla="*/ 2147483646 h 52"/>
              <a:gd name="T10" fmla="*/ 2147483646 w 60"/>
              <a:gd name="T11" fmla="*/ 2147483646 h 52"/>
              <a:gd name="T12" fmla="*/ 2147483646 w 60"/>
              <a:gd name="T13" fmla="*/ 0 h 52"/>
              <a:gd name="T14" fmla="*/ 2147483646 w 60"/>
              <a:gd name="T15" fmla="*/ 2147483646 h 52"/>
              <a:gd name="T16" fmla="*/ 2147483646 w 60"/>
              <a:gd name="T17" fmla="*/ 2147483646 h 52"/>
              <a:gd name="T18" fmla="*/ 2147483646 w 60"/>
              <a:gd name="T19" fmla="*/ 2147483646 h 52"/>
              <a:gd name="T20" fmla="*/ 0 w 60"/>
              <a:gd name="T21" fmla="*/ 2147483646 h 52"/>
              <a:gd name="T22" fmla="*/ 2147483646 w 60"/>
              <a:gd name="T23" fmla="*/ 2147483646 h 52"/>
              <a:gd name="T24" fmla="*/ 2147483646 w 60"/>
              <a:gd name="T25" fmla="*/ 2147483646 h 52"/>
              <a:gd name="T26" fmla="*/ 2147483646 w 60"/>
              <a:gd name="T27" fmla="*/ 2147483646 h 52"/>
              <a:gd name="T28" fmla="*/ 2147483646 w 60"/>
              <a:gd name="T29" fmla="*/ 2147483646 h 52"/>
              <a:gd name="T30" fmla="*/ 2147483646 w 60"/>
              <a:gd name="T31" fmla="*/ 2147483646 h 52"/>
              <a:gd name="T32" fmla="*/ 2147483646 w 60"/>
              <a:gd name="T33" fmla="*/ 2147483646 h 5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0" h="52">
                <a:moveTo>
                  <a:pt x="52" y="44"/>
                </a:moveTo>
                <a:lnTo>
                  <a:pt x="59" y="35"/>
                </a:lnTo>
                <a:lnTo>
                  <a:pt x="60" y="26"/>
                </a:lnTo>
                <a:lnTo>
                  <a:pt x="59" y="16"/>
                </a:lnTo>
                <a:lnTo>
                  <a:pt x="52" y="7"/>
                </a:lnTo>
                <a:lnTo>
                  <a:pt x="42" y="1"/>
                </a:lnTo>
                <a:lnTo>
                  <a:pt x="30" y="0"/>
                </a:lnTo>
                <a:lnTo>
                  <a:pt x="17" y="1"/>
                </a:lnTo>
                <a:lnTo>
                  <a:pt x="9" y="7"/>
                </a:lnTo>
                <a:lnTo>
                  <a:pt x="1" y="16"/>
                </a:lnTo>
                <a:lnTo>
                  <a:pt x="0" y="26"/>
                </a:lnTo>
                <a:lnTo>
                  <a:pt x="1" y="35"/>
                </a:lnTo>
                <a:lnTo>
                  <a:pt x="9" y="44"/>
                </a:lnTo>
                <a:lnTo>
                  <a:pt x="17" y="49"/>
                </a:lnTo>
                <a:lnTo>
                  <a:pt x="30" y="52"/>
                </a:lnTo>
                <a:lnTo>
                  <a:pt x="42" y="49"/>
                </a:lnTo>
                <a:lnTo>
                  <a:pt x="52" y="44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25" name="Freeform 2491"/>
          <p:cNvSpPr>
            <a:spLocks/>
          </p:cNvSpPr>
          <p:nvPr/>
        </p:nvSpPr>
        <p:spPr bwMode="auto">
          <a:xfrm>
            <a:off x="3813175" y="5695950"/>
            <a:ext cx="127000" cy="111125"/>
          </a:xfrm>
          <a:custGeom>
            <a:avLst/>
            <a:gdLst>
              <a:gd name="T0" fmla="*/ 2147483646 w 241"/>
              <a:gd name="T1" fmla="*/ 2147483646 h 210"/>
              <a:gd name="T2" fmla="*/ 2147483646 w 241"/>
              <a:gd name="T3" fmla="*/ 2147483646 h 210"/>
              <a:gd name="T4" fmla="*/ 2147483646 w 241"/>
              <a:gd name="T5" fmla="*/ 2147483646 h 210"/>
              <a:gd name="T6" fmla="*/ 2147483646 w 241"/>
              <a:gd name="T7" fmla="*/ 2147483646 h 210"/>
              <a:gd name="T8" fmla="*/ 2147483646 w 241"/>
              <a:gd name="T9" fmla="*/ 2147483646 h 210"/>
              <a:gd name="T10" fmla="*/ 2147483646 w 241"/>
              <a:gd name="T11" fmla="*/ 2147483646 h 210"/>
              <a:gd name="T12" fmla="*/ 2147483646 w 241"/>
              <a:gd name="T13" fmla="*/ 2147483646 h 210"/>
              <a:gd name="T14" fmla="*/ 2147483646 w 241"/>
              <a:gd name="T15" fmla="*/ 2147483646 h 210"/>
              <a:gd name="T16" fmla="*/ 2147483646 w 241"/>
              <a:gd name="T17" fmla="*/ 0 h 210"/>
              <a:gd name="T18" fmla="*/ 2147483646 w 241"/>
              <a:gd name="T19" fmla="*/ 0 h 210"/>
              <a:gd name="T20" fmla="*/ 2147483646 w 241"/>
              <a:gd name="T21" fmla="*/ 2147483646 h 210"/>
              <a:gd name="T22" fmla="*/ 2147483646 w 241"/>
              <a:gd name="T23" fmla="*/ 2147483646 h 210"/>
              <a:gd name="T24" fmla="*/ 0 w 241"/>
              <a:gd name="T25" fmla="*/ 2147483646 h 210"/>
              <a:gd name="T26" fmla="*/ 0 w 241"/>
              <a:gd name="T27" fmla="*/ 2147483646 h 210"/>
              <a:gd name="T28" fmla="*/ 2147483646 w 241"/>
              <a:gd name="T29" fmla="*/ 2147483646 h 210"/>
              <a:gd name="T30" fmla="*/ 2147483646 w 241"/>
              <a:gd name="T31" fmla="*/ 2147483646 h 210"/>
              <a:gd name="T32" fmla="*/ 2147483646 w 241"/>
              <a:gd name="T33" fmla="*/ 2147483646 h 21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41" h="210">
                <a:moveTo>
                  <a:pt x="15" y="210"/>
                </a:moveTo>
                <a:lnTo>
                  <a:pt x="227" y="210"/>
                </a:lnTo>
                <a:lnTo>
                  <a:pt x="233" y="207"/>
                </a:lnTo>
                <a:lnTo>
                  <a:pt x="239" y="204"/>
                </a:lnTo>
                <a:lnTo>
                  <a:pt x="241" y="196"/>
                </a:lnTo>
                <a:lnTo>
                  <a:pt x="241" y="14"/>
                </a:lnTo>
                <a:lnTo>
                  <a:pt x="239" y="7"/>
                </a:lnTo>
                <a:lnTo>
                  <a:pt x="233" y="1"/>
                </a:lnTo>
                <a:lnTo>
                  <a:pt x="227" y="0"/>
                </a:lnTo>
                <a:lnTo>
                  <a:pt x="15" y="0"/>
                </a:lnTo>
                <a:lnTo>
                  <a:pt x="7" y="1"/>
                </a:lnTo>
                <a:lnTo>
                  <a:pt x="1" y="7"/>
                </a:lnTo>
                <a:lnTo>
                  <a:pt x="0" y="14"/>
                </a:lnTo>
                <a:lnTo>
                  <a:pt x="0" y="196"/>
                </a:lnTo>
                <a:lnTo>
                  <a:pt x="1" y="204"/>
                </a:lnTo>
                <a:lnTo>
                  <a:pt x="7" y="207"/>
                </a:lnTo>
                <a:lnTo>
                  <a:pt x="15" y="21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26" name="Freeform 2492"/>
          <p:cNvSpPr>
            <a:spLocks/>
          </p:cNvSpPr>
          <p:nvPr/>
        </p:nvSpPr>
        <p:spPr bwMode="auto">
          <a:xfrm>
            <a:off x="3781425" y="5764213"/>
            <a:ext cx="31750" cy="28575"/>
          </a:xfrm>
          <a:custGeom>
            <a:avLst/>
            <a:gdLst>
              <a:gd name="T0" fmla="*/ 2147483646 w 60"/>
              <a:gd name="T1" fmla="*/ 2147483646 h 53"/>
              <a:gd name="T2" fmla="*/ 2147483646 w 60"/>
              <a:gd name="T3" fmla="*/ 2147483646 h 53"/>
              <a:gd name="T4" fmla="*/ 2147483646 w 60"/>
              <a:gd name="T5" fmla="*/ 2147483646 h 53"/>
              <a:gd name="T6" fmla="*/ 2147483646 w 60"/>
              <a:gd name="T7" fmla="*/ 2147483646 h 53"/>
              <a:gd name="T8" fmla="*/ 2147483646 w 60"/>
              <a:gd name="T9" fmla="*/ 2147483646 h 53"/>
              <a:gd name="T10" fmla="*/ 2147483646 w 60"/>
              <a:gd name="T11" fmla="*/ 2147483646 h 53"/>
              <a:gd name="T12" fmla="*/ 2147483646 w 60"/>
              <a:gd name="T13" fmla="*/ 0 h 53"/>
              <a:gd name="T14" fmla="*/ 2147483646 w 60"/>
              <a:gd name="T15" fmla="*/ 2147483646 h 53"/>
              <a:gd name="T16" fmla="*/ 2147483646 w 60"/>
              <a:gd name="T17" fmla="*/ 2147483646 h 53"/>
              <a:gd name="T18" fmla="*/ 2147483646 w 60"/>
              <a:gd name="T19" fmla="*/ 2147483646 h 53"/>
              <a:gd name="T20" fmla="*/ 0 w 60"/>
              <a:gd name="T21" fmla="*/ 2147483646 h 53"/>
              <a:gd name="T22" fmla="*/ 2147483646 w 60"/>
              <a:gd name="T23" fmla="*/ 2147483646 h 53"/>
              <a:gd name="T24" fmla="*/ 2147483646 w 60"/>
              <a:gd name="T25" fmla="*/ 2147483646 h 53"/>
              <a:gd name="T26" fmla="*/ 2147483646 w 60"/>
              <a:gd name="T27" fmla="*/ 2147483646 h 53"/>
              <a:gd name="T28" fmla="*/ 2147483646 w 60"/>
              <a:gd name="T29" fmla="*/ 2147483646 h 53"/>
              <a:gd name="T30" fmla="*/ 2147483646 w 60"/>
              <a:gd name="T31" fmla="*/ 2147483646 h 53"/>
              <a:gd name="T32" fmla="*/ 2147483646 w 60"/>
              <a:gd name="T33" fmla="*/ 2147483646 h 5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0" h="53">
                <a:moveTo>
                  <a:pt x="52" y="44"/>
                </a:moveTo>
                <a:lnTo>
                  <a:pt x="57" y="36"/>
                </a:lnTo>
                <a:lnTo>
                  <a:pt x="60" y="27"/>
                </a:lnTo>
                <a:lnTo>
                  <a:pt x="57" y="16"/>
                </a:lnTo>
                <a:lnTo>
                  <a:pt x="52" y="8"/>
                </a:lnTo>
                <a:lnTo>
                  <a:pt x="41" y="3"/>
                </a:lnTo>
                <a:lnTo>
                  <a:pt x="30" y="0"/>
                </a:lnTo>
                <a:lnTo>
                  <a:pt x="18" y="3"/>
                </a:lnTo>
                <a:lnTo>
                  <a:pt x="9" y="8"/>
                </a:lnTo>
                <a:lnTo>
                  <a:pt x="2" y="16"/>
                </a:lnTo>
                <a:lnTo>
                  <a:pt x="0" y="27"/>
                </a:lnTo>
                <a:lnTo>
                  <a:pt x="2" y="36"/>
                </a:lnTo>
                <a:lnTo>
                  <a:pt x="9" y="44"/>
                </a:lnTo>
                <a:lnTo>
                  <a:pt x="18" y="50"/>
                </a:lnTo>
                <a:lnTo>
                  <a:pt x="30" y="53"/>
                </a:lnTo>
                <a:lnTo>
                  <a:pt x="41" y="50"/>
                </a:lnTo>
                <a:lnTo>
                  <a:pt x="52" y="44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27" name="Freeform 2493"/>
          <p:cNvSpPr>
            <a:spLocks/>
          </p:cNvSpPr>
          <p:nvPr/>
        </p:nvSpPr>
        <p:spPr bwMode="auto">
          <a:xfrm>
            <a:off x="3813175" y="5749925"/>
            <a:ext cx="31750" cy="28575"/>
          </a:xfrm>
          <a:custGeom>
            <a:avLst/>
            <a:gdLst>
              <a:gd name="T0" fmla="*/ 2147483646 w 60"/>
              <a:gd name="T1" fmla="*/ 2147483646 h 54"/>
              <a:gd name="T2" fmla="*/ 2147483646 w 60"/>
              <a:gd name="T3" fmla="*/ 2147483646 h 54"/>
              <a:gd name="T4" fmla="*/ 2147483646 w 60"/>
              <a:gd name="T5" fmla="*/ 2147483646 h 54"/>
              <a:gd name="T6" fmla="*/ 2147483646 w 60"/>
              <a:gd name="T7" fmla="*/ 2147483646 h 54"/>
              <a:gd name="T8" fmla="*/ 2147483646 w 60"/>
              <a:gd name="T9" fmla="*/ 2147483646 h 54"/>
              <a:gd name="T10" fmla="*/ 2147483646 w 60"/>
              <a:gd name="T11" fmla="*/ 2147483646 h 54"/>
              <a:gd name="T12" fmla="*/ 2147483646 w 60"/>
              <a:gd name="T13" fmla="*/ 2147483646 h 54"/>
              <a:gd name="T14" fmla="*/ 2147483646 w 60"/>
              <a:gd name="T15" fmla="*/ 2147483646 h 54"/>
              <a:gd name="T16" fmla="*/ 2147483646 w 60"/>
              <a:gd name="T17" fmla="*/ 2147483646 h 54"/>
              <a:gd name="T18" fmla="*/ 2147483646 w 60"/>
              <a:gd name="T19" fmla="*/ 2147483646 h 54"/>
              <a:gd name="T20" fmla="*/ 2147483646 w 60"/>
              <a:gd name="T21" fmla="*/ 0 h 54"/>
              <a:gd name="T22" fmla="*/ 2147483646 w 60"/>
              <a:gd name="T23" fmla="*/ 2147483646 h 54"/>
              <a:gd name="T24" fmla="*/ 2147483646 w 60"/>
              <a:gd name="T25" fmla="*/ 2147483646 h 54"/>
              <a:gd name="T26" fmla="*/ 2147483646 w 60"/>
              <a:gd name="T27" fmla="*/ 2147483646 h 54"/>
              <a:gd name="T28" fmla="*/ 0 w 60"/>
              <a:gd name="T29" fmla="*/ 2147483646 h 54"/>
              <a:gd name="T30" fmla="*/ 2147483646 w 60"/>
              <a:gd name="T31" fmla="*/ 2147483646 h 5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0" h="54">
                <a:moveTo>
                  <a:pt x="9" y="45"/>
                </a:moveTo>
                <a:lnTo>
                  <a:pt x="17" y="52"/>
                </a:lnTo>
                <a:lnTo>
                  <a:pt x="30" y="54"/>
                </a:lnTo>
                <a:lnTo>
                  <a:pt x="42" y="52"/>
                </a:lnTo>
                <a:lnTo>
                  <a:pt x="52" y="45"/>
                </a:lnTo>
                <a:lnTo>
                  <a:pt x="59" y="36"/>
                </a:lnTo>
                <a:lnTo>
                  <a:pt x="60" y="27"/>
                </a:lnTo>
                <a:lnTo>
                  <a:pt x="59" y="17"/>
                </a:lnTo>
                <a:lnTo>
                  <a:pt x="52" y="9"/>
                </a:lnTo>
                <a:lnTo>
                  <a:pt x="42" y="4"/>
                </a:lnTo>
                <a:lnTo>
                  <a:pt x="30" y="0"/>
                </a:lnTo>
                <a:lnTo>
                  <a:pt x="17" y="4"/>
                </a:lnTo>
                <a:lnTo>
                  <a:pt x="9" y="9"/>
                </a:lnTo>
                <a:lnTo>
                  <a:pt x="1" y="17"/>
                </a:lnTo>
                <a:lnTo>
                  <a:pt x="0" y="27"/>
                </a:lnTo>
                <a:lnTo>
                  <a:pt x="1" y="3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28" name="Line 2494"/>
          <p:cNvSpPr>
            <a:spLocks noChangeShapeType="1"/>
          </p:cNvSpPr>
          <p:nvPr/>
        </p:nvSpPr>
        <p:spPr bwMode="auto">
          <a:xfrm>
            <a:off x="3813175" y="5768975"/>
            <a:ext cx="4763" cy="47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29" name="Freeform 2495"/>
          <p:cNvSpPr>
            <a:spLocks/>
          </p:cNvSpPr>
          <p:nvPr/>
        </p:nvSpPr>
        <p:spPr bwMode="auto">
          <a:xfrm>
            <a:off x="3781425" y="5737225"/>
            <a:ext cx="31750" cy="26988"/>
          </a:xfrm>
          <a:custGeom>
            <a:avLst/>
            <a:gdLst>
              <a:gd name="T0" fmla="*/ 2147483646 w 60"/>
              <a:gd name="T1" fmla="*/ 2147483646 h 52"/>
              <a:gd name="T2" fmla="*/ 2147483646 w 60"/>
              <a:gd name="T3" fmla="*/ 2147483646 h 52"/>
              <a:gd name="T4" fmla="*/ 2147483646 w 60"/>
              <a:gd name="T5" fmla="*/ 2147483646 h 52"/>
              <a:gd name="T6" fmla="*/ 2147483646 w 60"/>
              <a:gd name="T7" fmla="*/ 2147483646 h 52"/>
              <a:gd name="T8" fmla="*/ 2147483646 w 60"/>
              <a:gd name="T9" fmla="*/ 2147483646 h 52"/>
              <a:gd name="T10" fmla="*/ 2147483646 w 60"/>
              <a:gd name="T11" fmla="*/ 2147483646 h 52"/>
              <a:gd name="T12" fmla="*/ 2147483646 w 60"/>
              <a:gd name="T13" fmla="*/ 0 h 52"/>
              <a:gd name="T14" fmla="*/ 2147483646 w 60"/>
              <a:gd name="T15" fmla="*/ 2147483646 h 52"/>
              <a:gd name="T16" fmla="*/ 2147483646 w 60"/>
              <a:gd name="T17" fmla="*/ 2147483646 h 52"/>
              <a:gd name="T18" fmla="*/ 2147483646 w 60"/>
              <a:gd name="T19" fmla="*/ 2147483646 h 52"/>
              <a:gd name="T20" fmla="*/ 0 w 60"/>
              <a:gd name="T21" fmla="*/ 2147483646 h 52"/>
              <a:gd name="T22" fmla="*/ 2147483646 w 60"/>
              <a:gd name="T23" fmla="*/ 2147483646 h 52"/>
              <a:gd name="T24" fmla="*/ 2147483646 w 60"/>
              <a:gd name="T25" fmla="*/ 2147483646 h 52"/>
              <a:gd name="T26" fmla="*/ 2147483646 w 60"/>
              <a:gd name="T27" fmla="*/ 2147483646 h 52"/>
              <a:gd name="T28" fmla="*/ 2147483646 w 60"/>
              <a:gd name="T29" fmla="*/ 2147483646 h 52"/>
              <a:gd name="T30" fmla="*/ 2147483646 w 60"/>
              <a:gd name="T31" fmla="*/ 2147483646 h 52"/>
              <a:gd name="T32" fmla="*/ 2147483646 w 60"/>
              <a:gd name="T33" fmla="*/ 2147483646 h 5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0" h="52">
                <a:moveTo>
                  <a:pt x="52" y="45"/>
                </a:moveTo>
                <a:lnTo>
                  <a:pt x="57" y="36"/>
                </a:lnTo>
                <a:lnTo>
                  <a:pt x="60" y="25"/>
                </a:lnTo>
                <a:lnTo>
                  <a:pt x="57" y="16"/>
                </a:lnTo>
                <a:lnTo>
                  <a:pt x="52" y="7"/>
                </a:lnTo>
                <a:lnTo>
                  <a:pt x="41" y="2"/>
                </a:lnTo>
                <a:lnTo>
                  <a:pt x="30" y="0"/>
                </a:lnTo>
                <a:lnTo>
                  <a:pt x="18" y="2"/>
                </a:lnTo>
                <a:lnTo>
                  <a:pt x="9" y="7"/>
                </a:lnTo>
                <a:lnTo>
                  <a:pt x="2" y="16"/>
                </a:lnTo>
                <a:lnTo>
                  <a:pt x="0" y="25"/>
                </a:lnTo>
                <a:lnTo>
                  <a:pt x="2" y="36"/>
                </a:lnTo>
                <a:lnTo>
                  <a:pt x="9" y="45"/>
                </a:lnTo>
                <a:lnTo>
                  <a:pt x="18" y="50"/>
                </a:lnTo>
                <a:lnTo>
                  <a:pt x="30" y="52"/>
                </a:lnTo>
                <a:lnTo>
                  <a:pt x="41" y="50"/>
                </a:lnTo>
                <a:lnTo>
                  <a:pt x="52" y="45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30" name="Freeform 2496"/>
          <p:cNvSpPr>
            <a:spLocks/>
          </p:cNvSpPr>
          <p:nvPr/>
        </p:nvSpPr>
        <p:spPr bwMode="auto">
          <a:xfrm>
            <a:off x="3790950" y="5710238"/>
            <a:ext cx="22225" cy="22225"/>
          </a:xfrm>
          <a:custGeom>
            <a:avLst/>
            <a:gdLst>
              <a:gd name="T0" fmla="*/ 2147483646 w 42"/>
              <a:gd name="T1" fmla="*/ 2147483646 h 43"/>
              <a:gd name="T2" fmla="*/ 2147483646 w 42"/>
              <a:gd name="T3" fmla="*/ 2147483646 h 43"/>
              <a:gd name="T4" fmla="*/ 2147483646 w 42"/>
              <a:gd name="T5" fmla="*/ 2147483646 h 43"/>
              <a:gd name="T6" fmla="*/ 2147483646 w 42"/>
              <a:gd name="T7" fmla="*/ 2147483646 h 43"/>
              <a:gd name="T8" fmla="*/ 2147483646 w 42"/>
              <a:gd name="T9" fmla="*/ 2147483646 h 43"/>
              <a:gd name="T10" fmla="*/ 2147483646 w 42"/>
              <a:gd name="T11" fmla="*/ 2147483646 h 43"/>
              <a:gd name="T12" fmla="*/ 2147483646 w 42"/>
              <a:gd name="T13" fmla="*/ 0 h 43"/>
              <a:gd name="T14" fmla="*/ 0 w 42"/>
              <a:gd name="T15" fmla="*/ 2147483646 h 4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43">
                <a:moveTo>
                  <a:pt x="34" y="43"/>
                </a:moveTo>
                <a:lnTo>
                  <a:pt x="39" y="36"/>
                </a:lnTo>
                <a:lnTo>
                  <a:pt x="42" y="26"/>
                </a:lnTo>
                <a:lnTo>
                  <a:pt x="39" y="16"/>
                </a:lnTo>
                <a:lnTo>
                  <a:pt x="34" y="6"/>
                </a:lnTo>
                <a:lnTo>
                  <a:pt x="23" y="1"/>
                </a:lnTo>
                <a:lnTo>
                  <a:pt x="12" y="0"/>
                </a:lnTo>
                <a:lnTo>
                  <a:pt x="0" y="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31" name="Freeform 2497"/>
          <p:cNvSpPr>
            <a:spLocks/>
          </p:cNvSpPr>
          <p:nvPr/>
        </p:nvSpPr>
        <p:spPr bwMode="auto">
          <a:xfrm>
            <a:off x="3781425" y="5710238"/>
            <a:ext cx="15875" cy="26987"/>
          </a:xfrm>
          <a:custGeom>
            <a:avLst/>
            <a:gdLst>
              <a:gd name="T0" fmla="*/ 2147483646 w 30"/>
              <a:gd name="T1" fmla="*/ 0 h 51"/>
              <a:gd name="T2" fmla="*/ 2147483646 w 30"/>
              <a:gd name="T3" fmla="*/ 2147483646 h 51"/>
              <a:gd name="T4" fmla="*/ 2147483646 w 30"/>
              <a:gd name="T5" fmla="*/ 2147483646 h 51"/>
              <a:gd name="T6" fmla="*/ 0 w 30"/>
              <a:gd name="T7" fmla="*/ 2147483646 h 51"/>
              <a:gd name="T8" fmla="*/ 2147483646 w 30"/>
              <a:gd name="T9" fmla="*/ 2147483646 h 51"/>
              <a:gd name="T10" fmla="*/ 2147483646 w 30"/>
              <a:gd name="T11" fmla="*/ 2147483646 h 51"/>
              <a:gd name="T12" fmla="*/ 2147483646 w 30"/>
              <a:gd name="T13" fmla="*/ 2147483646 h 51"/>
              <a:gd name="T14" fmla="*/ 2147483646 w 30"/>
              <a:gd name="T15" fmla="*/ 2147483646 h 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0" h="51">
                <a:moveTo>
                  <a:pt x="18" y="0"/>
                </a:moveTo>
                <a:lnTo>
                  <a:pt x="9" y="5"/>
                </a:lnTo>
                <a:lnTo>
                  <a:pt x="2" y="15"/>
                </a:lnTo>
                <a:lnTo>
                  <a:pt x="0" y="25"/>
                </a:lnTo>
                <a:lnTo>
                  <a:pt x="2" y="35"/>
                </a:lnTo>
                <a:lnTo>
                  <a:pt x="9" y="42"/>
                </a:lnTo>
                <a:lnTo>
                  <a:pt x="18" y="49"/>
                </a:lnTo>
                <a:lnTo>
                  <a:pt x="30" y="5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32" name="Freeform 2498"/>
          <p:cNvSpPr>
            <a:spLocks/>
          </p:cNvSpPr>
          <p:nvPr/>
        </p:nvSpPr>
        <p:spPr bwMode="auto">
          <a:xfrm>
            <a:off x="3797300" y="5732463"/>
            <a:ext cx="11113" cy="4762"/>
          </a:xfrm>
          <a:custGeom>
            <a:avLst/>
            <a:gdLst>
              <a:gd name="T0" fmla="*/ 0 w 22"/>
              <a:gd name="T1" fmla="*/ 2147483646 h 9"/>
              <a:gd name="T2" fmla="*/ 2147483646 w 22"/>
              <a:gd name="T3" fmla="*/ 2147483646 h 9"/>
              <a:gd name="T4" fmla="*/ 2147483646 w 22"/>
              <a:gd name="T5" fmla="*/ 0 h 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" h="9">
                <a:moveTo>
                  <a:pt x="0" y="9"/>
                </a:moveTo>
                <a:lnTo>
                  <a:pt x="11" y="7"/>
                </a:lnTo>
                <a:lnTo>
                  <a:pt x="22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33" name="Freeform 2499"/>
          <p:cNvSpPr>
            <a:spLocks/>
          </p:cNvSpPr>
          <p:nvPr/>
        </p:nvSpPr>
        <p:spPr bwMode="auto">
          <a:xfrm>
            <a:off x="3794125" y="5616575"/>
            <a:ext cx="47625" cy="34925"/>
          </a:xfrm>
          <a:custGeom>
            <a:avLst/>
            <a:gdLst>
              <a:gd name="T0" fmla="*/ 0 w 88"/>
              <a:gd name="T1" fmla="*/ 2147483646 h 66"/>
              <a:gd name="T2" fmla="*/ 2147483646 w 88"/>
              <a:gd name="T3" fmla="*/ 2147483646 h 66"/>
              <a:gd name="T4" fmla="*/ 2147483646 w 88"/>
              <a:gd name="T5" fmla="*/ 0 h 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8" h="66">
                <a:moveTo>
                  <a:pt x="0" y="66"/>
                </a:moveTo>
                <a:lnTo>
                  <a:pt x="88" y="66"/>
                </a:lnTo>
                <a:lnTo>
                  <a:pt x="88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34" name="Freeform 2500"/>
          <p:cNvSpPr>
            <a:spLocks/>
          </p:cNvSpPr>
          <p:nvPr/>
        </p:nvSpPr>
        <p:spPr bwMode="auto">
          <a:xfrm>
            <a:off x="3841750" y="5616575"/>
            <a:ext cx="7938" cy="34925"/>
          </a:xfrm>
          <a:custGeom>
            <a:avLst/>
            <a:gdLst>
              <a:gd name="T0" fmla="*/ 2147483646 w 17"/>
              <a:gd name="T1" fmla="*/ 0 h 66"/>
              <a:gd name="T2" fmla="*/ 2147483646 w 17"/>
              <a:gd name="T3" fmla="*/ 2147483646 h 66"/>
              <a:gd name="T4" fmla="*/ 2147483646 w 17"/>
              <a:gd name="T5" fmla="*/ 2147483646 h 66"/>
              <a:gd name="T6" fmla="*/ 0 w 17"/>
              <a:gd name="T7" fmla="*/ 2147483646 h 6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7" h="66">
                <a:moveTo>
                  <a:pt x="17" y="0"/>
                </a:moveTo>
                <a:lnTo>
                  <a:pt x="17" y="54"/>
                </a:lnTo>
                <a:lnTo>
                  <a:pt x="4" y="66"/>
                </a:lnTo>
                <a:lnTo>
                  <a:pt x="0" y="6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35" name="Freeform 2501"/>
          <p:cNvSpPr>
            <a:spLocks/>
          </p:cNvSpPr>
          <p:nvPr/>
        </p:nvSpPr>
        <p:spPr bwMode="auto">
          <a:xfrm>
            <a:off x="3790950" y="5613400"/>
            <a:ext cx="3175" cy="38100"/>
          </a:xfrm>
          <a:custGeom>
            <a:avLst/>
            <a:gdLst>
              <a:gd name="T0" fmla="*/ 2147483646 w 6"/>
              <a:gd name="T1" fmla="*/ 2147483646 h 70"/>
              <a:gd name="T2" fmla="*/ 2147483646 w 6"/>
              <a:gd name="T3" fmla="*/ 2147483646 h 70"/>
              <a:gd name="T4" fmla="*/ 0 w 6"/>
              <a:gd name="T5" fmla="*/ 2147483646 h 70"/>
              <a:gd name="T6" fmla="*/ 0 w 6"/>
              <a:gd name="T7" fmla="*/ 0 h 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" h="70">
                <a:moveTo>
                  <a:pt x="6" y="70"/>
                </a:moveTo>
                <a:lnTo>
                  <a:pt x="3" y="70"/>
                </a:lnTo>
                <a:lnTo>
                  <a:pt x="0" y="68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36" name="Freeform 2502"/>
          <p:cNvSpPr>
            <a:spLocks/>
          </p:cNvSpPr>
          <p:nvPr/>
        </p:nvSpPr>
        <p:spPr bwMode="auto">
          <a:xfrm>
            <a:off x="3800475" y="5573713"/>
            <a:ext cx="119063" cy="33337"/>
          </a:xfrm>
          <a:custGeom>
            <a:avLst/>
            <a:gdLst>
              <a:gd name="T0" fmla="*/ 0 w 224"/>
              <a:gd name="T1" fmla="*/ 2147483646 h 62"/>
              <a:gd name="T2" fmla="*/ 0 w 224"/>
              <a:gd name="T3" fmla="*/ 2147483646 h 62"/>
              <a:gd name="T4" fmla="*/ 2147483646 w 224"/>
              <a:gd name="T5" fmla="*/ 2147483646 h 62"/>
              <a:gd name="T6" fmla="*/ 2147483646 w 224"/>
              <a:gd name="T7" fmla="*/ 2147483646 h 62"/>
              <a:gd name="T8" fmla="*/ 2147483646 w 224"/>
              <a:gd name="T9" fmla="*/ 0 h 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4" h="62">
                <a:moveTo>
                  <a:pt x="0" y="62"/>
                </a:moveTo>
                <a:lnTo>
                  <a:pt x="0" y="52"/>
                </a:lnTo>
                <a:lnTo>
                  <a:pt x="104" y="1"/>
                </a:lnTo>
                <a:lnTo>
                  <a:pt x="180" y="1"/>
                </a:lnTo>
                <a:lnTo>
                  <a:pt x="224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37" name="Freeform 2503"/>
          <p:cNvSpPr>
            <a:spLocks/>
          </p:cNvSpPr>
          <p:nvPr/>
        </p:nvSpPr>
        <p:spPr bwMode="auto">
          <a:xfrm>
            <a:off x="3919538" y="5573713"/>
            <a:ext cx="49212" cy="28575"/>
          </a:xfrm>
          <a:custGeom>
            <a:avLst/>
            <a:gdLst>
              <a:gd name="T0" fmla="*/ 0 w 95"/>
              <a:gd name="T1" fmla="*/ 0 h 52"/>
              <a:gd name="T2" fmla="*/ 2147483646 w 95"/>
              <a:gd name="T3" fmla="*/ 2147483646 h 52"/>
              <a:gd name="T4" fmla="*/ 2147483646 w 95"/>
              <a:gd name="T5" fmla="*/ 2147483646 h 52"/>
              <a:gd name="T6" fmla="*/ 2147483646 w 95"/>
              <a:gd name="T7" fmla="*/ 2147483646 h 52"/>
              <a:gd name="T8" fmla="*/ 2147483646 w 95"/>
              <a:gd name="T9" fmla="*/ 2147483646 h 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5" h="52">
                <a:moveTo>
                  <a:pt x="0" y="0"/>
                </a:moveTo>
                <a:lnTo>
                  <a:pt x="24" y="18"/>
                </a:lnTo>
                <a:lnTo>
                  <a:pt x="95" y="43"/>
                </a:lnTo>
                <a:lnTo>
                  <a:pt x="95" y="52"/>
                </a:lnTo>
                <a:lnTo>
                  <a:pt x="87" y="5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38" name="Freeform 2504"/>
          <p:cNvSpPr>
            <a:spLocks/>
          </p:cNvSpPr>
          <p:nvPr/>
        </p:nvSpPr>
        <p:spPr bwMode="auto">
          <a:xfrm>
            <a:off x="3965575" y="5602288"/>
            <a:ext cx="1588" cy="6350"/>
          </a:xfrm>
          <a:custGeom>
            <a:avLst/>
            <a:gdLst>
              <a:gd name="T0" fmla="*/ 0 w 3"/>
              <a:gd name="T1" fmla="*/ 0 h 12"/>
              <a:gd name="T2" fmla="*/ 2147483646 w 3"/>
              <a:gd name="T3" fmla="*/ 2147483646 h 12"/>
              <a:gd name="T4" fmla="*/ 2147483646 w 3"/>
              <a:gd name="T5" fmla="*/ 2147483646 h 1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" h="12">
                <a:moveTo>
                  <a:pt x="0" y="0"/>
                </a:moveTo>
                <a:lnTo>
                  <a:pt x="3" y="4"/>
                </a:lnTo>
                <a:lnTo>
                  <a:pt x="3" y="1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39" name="Line 2505"/>
          <p:cNvSpPr>
            <a:spLocks noChangeShapeType="1"/>
          </p:cNvSpPr>
          <p:nvPr/>
        </p:nvSpPr>
        <p:spPr bwMode="auto">
          <a:xfrm flipH="1" flipV="1">
            <a:off x="3924300" y="5607050"/>
            <a:ext cx="42863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40" name="Freeform 2506"/>
          <p:cNvSpPr>
            <a:spLocks/>
          </p:cNvSpPr>
          <p:nvPr/>
        </p:nvSpPr>
        <p:spPr bwMode="auto">
          <a:xfrm>
            <a:off x="3906838" y="5586413"/>
            <a:ext cx="60325" cy="23812"/>
          </a:xfrm>
          <a:custGeom>
            <a:avLst/>
            <a:gdLst>
              <a:gd name="T0" fmla="*/ 2147483646 w 113"/>
              <a:gd name="T1" fmla="*/ 2147483646 h 45"/>
              <a:gd name="T2" fmla="*/ 0 w 113"/>
              <a:gd name="T3" fmla="*/ 2147483646 h 45"/>
              <a:gd name="T4" fmla="*/ 0 w 113"/>
              <a:gd name="T5" fmla="*/ 2147483646 h 45"/>
              <a:gd name="T6" fmla="*/ 2147483646 w 113"/>
              <a:gd name="T7" fmla="*/ 0 h 45"/>
              <a:gd name="T8" fmla="*/ 2147483646 w 113"/>
              <a:gd name="T9" fmla="*/ 2147483646 h 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3" h="45">
                <a:moveTo>
                  <a:pt x="32" y="39"/>
                </a:moveTo>
                <a:lnTo>
                  <a:pt x="0" y="45"/>
                </a:lnTo>
                <a:lnTo>
                  <a:pt x="0" y="37"/>
                </a:lnTo>
                <a:lnTo>
                  <a:pt x="32" y="0"/>
                </a:lnTo>
                <a:lnTo>
                  <a:pt x="113" y="3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41" name="Freeform 2507"/>
          <p:cNvSpPr>
            <a:spLocks/>
          </p:cNvSpPr>
          <p:nvPr/>
        </p:nvSpPr>
        <p:spPr bwMode="auto">
          <a:xfrm>
            <a:off x="3965575" y="5614988"/>
            <a:ext cx="1588" cy="30162"/>
          </a:xfrm>
          <a:custGeom>
            <a:avLst/>
            <a:gdLst>
              <a:gd name="T0" fmla="*/ 2147483646 w 5"/>
              <a:gd name="T1" fmla="*/ 0 h 56"/>
              <a:gd name="T2" fmla="*/ 2147483646 w 5"/>
              <a:gd name="T3" fmla="*/ 2147483646 h 56"/>
              <a:gd name="T4" fmla="*/ 2147483646 w 5"/>
              <a:gd name="T5" fmla="*/ 2147483646 h 56"/>
              <a:gd name="T6" fmla="*/ 2147483646 w 5"/>
              <a:gd name="T7" fmla="*/ 2147483646 h 56"/>
              <a:gd name="T8" fmla="*/ 0 w 5"/>
              <a:gd name="T9" fmla="*/ 2147483646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" h="56">
                <a:moveTo>
                  <a:pt x="5" y="0"/>
                </a:moveTo>
                <a:lnTo>
                  <a:pt x="5" y="52"/>
                </a:lnTo>
                <a:lnTo>
                  <a:pt x="5" y="55"/>
                </a:lnTo>
                <a:lnTo>
                  <a:pt x="3" y="56"/>
                </a:lnTo>
                <a:lnTo>
                  <a:pt x="0" y="5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42" name="Line 2508"/>
          <p:cNvSpPr>
            <a:spLocks noChangeShapeType="1"/>
          </p:cNvSpPr>
          <p:nvPr/>
        </p:nvSpPr>
        <p:spPr bwMode="auto">
          <a:xfrm flipV="1">
            <a:off x="3965575" y="5614988"/>
            <a:ext cx="1588" cy="396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43" name="Freeform 2509"/>
          <p:cNvSpPr>
            <a:spLocks/>
          </p:cNvSpPr>
          <p:nvPr/>
        </p:nvSpPr>
        <p:spPr bwMode="auto">
          <a:xfrm>
            <a:off x="3895725" y="5575300"/>
            <a:ext cx="28575" cy="31750"/>
          </a:xfrm>
          <a:custGeom>
            <a:avLst/>
            <a:gdLst>
              <a:gd name="T0" fmla="*/ 2147483646 w 53"/>
              <a:gd name="T1" fmla="*/ 2147483646 h 62"/>
              <a:gd name="T2" fmla="*/ 2147483646 w 53"/>
              <a:gd name="T3" fmla="*/ 2147483646 h 62"/>
              <a:gd name="T4" fmla="*/ 2147483646 w 53"/>
              <a:gd name="T5" fmla="*/ 2147483646 h 62"/>
              <a:gd name="T6" fmla="*/ 0 w 53"/>
              <a:gd name="T7" fmla="*/ 0 h 62"/>
              <a:gd name="T8" fmla="*/ 0 w 53"/>
              <a:gd name="T9" fmla="*/ 2147483646 h 62"/>
              <a:gd name="T10" fmla="*/ 2147483646 w 53"/>
              <a:gd name="T11" fmla="*/ 2147483646 h 6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3" h="62">
                <a:moveTo>
                  <a:pt x="53" y="62"/>
                </a:moveTo>
                <a:lnTo>
                  <a:pt x="53" y="23"/>
                </a:lnTo>
                <a:lnTo>
                  <a:pt x="29" y="2"/>
                </a:lnTo>
                <a:lnTo>
                  <a:pt x="0" y="0"/>
                </a:lnTo>
                <a:lnTo>
                  <a:pt x="0" y="59"/>
                </a:lnTo>
                <a:lnTo>
                  <a:pt x="21" y="6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44" name="Freeform 2510"/>
          <p:cNvSpPr>
            <a:spLocks/>
          </p:cNvSpPr>
          <p:nvPr/>
        </p:nvSpPr>
        <p:spPr bwMode="auto">
          <a:xfrm>
            <a:off x="3829050" y="5588000"/>
            <a:ext cx="66675" cy="17463"/>
          </a:xfrm>
          <a:custGeom>
            <a:avLst/>
            <a:gdLst>
              <a:gd name="T0" fmla="*/ 2147483646 w 126"/>
              <a:gd name="T1" fmla="*/ 2147483646 h 35"/>
              <a:gd name="T2" fmla="*/ 0 w 126"/>
              <a:gd name="T3" fmla="*/ 2147483646 h 35"/>
              <a:gd name="T4" fmla="*/ 0 w 126"/>
              <a:gd name="T5" fmla="*/ 0 h 3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6" h="35">
                <a:moveTo>
                  <a:pt x="126" y="35"/>
                </a:moveTo>
                <a:lnTo>
                  <a:pt x="0" y="35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45" name="Line 2511"/>
          <p:cNvSpPr>
            <a:spLocks noChangeShapeType="1"/>
          </p:cNvSpPr>
          <p:nvPr/>
        </p:nvSpPr>
        <p:spPr bwMode="auto">
          <a:xfrm flipH="1">
            <a:off x="3800475" y="5605463"/>
            <a:ext cx="28575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46" name="Line 2512"/>
          <p:cNvSpPr>
            <a:spLocks noChangeShapeType="1"/>
          </p:cNvSpPr>
          <p:nvPr/>
        </p:nvSpPr>
        <p:spPr bwMode="auto">
          <a:xfrm>
            <a:off x="3773488" y="5605463"/>
            <a:ext cx="1587" cy="47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47" name="Line 2513"/>
          <p:cNvSpPr>
            <a:spLocks noChangeShapeType="1"/>
          </p:cNvSpPr>
          <p:nvPr/>
        </p:nvSpPr>
        <p:spPr bwMode="auto">
          <a:xfrm>
            <a:off x="3895725" y="5616575"/>
            <a:ext cx="1588" cy="381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48" name="Line 2514"/>
          <p:cNvSpPr>
            <a:spLocks noChangeShapeType="1"/>
          </p:cNvSpPr>
          <p:nvPr/>
        </p:nvSpPr>
        <p:spPr bwMode="auto">
          <a:xfrm flipV="1">
            <a:off x="4013200" y="5605463"/>
            <a:ext cx="1588" cy="47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49" name="Freeform 2515"/>
          <p:cNvSpPr>
            <a:spLocks/>
          </p:cNvSpPr>
          <p:nvPr/>
        </p:nvSpPr>
        <p:spPr bwMode="auto">
          <a:xfrm>
            <a:off x="4114800" y="5702300"/>
            <a:ext cx="57150" cy="192088"/>
          </a:xfrm>
          <a:custGeom>
            <a:avLst/>
            <a:gdLst>
              <a:gd name="T0" fmla="*/ 2147483646 w 107"/>
              <a:gd name="T1" fmla="*/ 0 h 365"/>
              <a:gd name="T2" fmla="*/ 2147483646 w 107"/>
              <a:gd name="T3" fmla="*/ 0 h 365"/>
              <a:gd name="T4" fmla="*/ 2147483646 w 107"/>
              <a:gd name="T5" fmla="*/ 2147483646 h 365"/>
              <a:gd name="T6" fmla="*/ 2147483646 w 107"/>
              <a:gd name="T7" fmla="*/ 2147483646 h 365"/>
              <a:gd name="T8" fmla="*/ 2147483646 w 107"/>
              <a:gd name="T9" fmla="*/ 2147483646 h 365"/>
              <a:gd name="T10" fmla="*/ 2147483646 w 107"/>
              <a:gd name="T11" fmla="*/ 2147483646 h 365"/>
              <a:gd name="T12" fmla="*/ 2147483646 w 107"/>
              <a:gd name="T13" fmla="*/ 2147483646 h 365"/>
              <a:gd name="T14" fmla="*/ 2147483646 w 107"/>
              <a:gd name="T15" fmla="*/ 2147483646 h 365"/>
              <a:gd name="T16" fmla="*/ 2147483646 w 107"/>
              <a:gd name="T17" fmla="*/ 2147483646 h 365"/>
              <a:gd name="T18" fmla="*/ 2147483646 w 107"/>
              <a:gd name="T19" fmla="*/ 2147483646 h 365"/>
              <a:gd name="T20" fmla="*/ 2147483646 w 107"/>
              <a:gd name="T21" fmla="*/ 2147483646 h 365"/>
              <a:gd name="T22" fmla="*/ 2147483646 w 107"/>
              <a:gd name="T23" fmla="*/ 2147483646 h 365"/>
              <a:gd name="T24" fmla="*/ 0 w 107"/>
              <a:gd name="T25" fmla="*/ 2147483646 h 365"/>
              <a:gd name="T26" fmla="*/ 2147483646 w 107"/>
              <a:gd name="T27" fmla="*/ 2147483646 h 365"/>
              <a:gd name="T28" fmla="*/ 2147483646 w 107"/>
              <a:gd name="T29" fmla="*/ 2147483646 h 365"/>
              <a:gd name="T30" fmla="*/ 2147483646 w 107"/>
              <a:gd name="T31" fmla="*/ 0 h 36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07" h="365">
                <a:moveTo>
                  <a:pt x="8" y="0"/>
                </a:moveTo>
                <a:lnTo>
                  <a:pt x="99" y="0"/>
                </a:lnTo>
                <a:lnTo>
                  <a:pt x="99" y="207"/>
                </a:lnTo>
                <a:lnTo>
                  <a:pt x="105" y="236"/>
                </a:lnTo>
                <a:lnTo>
                  <a:pt x="107" y="264"/>
                </a:lnTo>
                <a:lnTo>
                  <a:pt x="102" y="291"/>
                </a:lnTo>
                <a:lnTo>
                  <a:pt x="90" y="318"/>
                </a:lnTo>
                <a:lnTo>
                  <a:pt x="75" y="343"/>
                </a:lnTo>
                <a:lnTo>
                  <a:pt x="54" y="365"/>
                </a:lnTo>
                <a:lnTo>
                  <a:pt x="31" y="343"/>
                </a:lnTo>
                <a:lnTo>
                  <a:pt x="16" y="318"/>
                </a:lnTo>
                <a:lnTo>
                  <a:pt x="4" y="291"/>
                </a:lnTo>
                <a:lnTo>
                  <a:pt x="0" y="264"/>
                </a:lnTo>
                <a:lnTo>
                  <a:pt x="1" y="236"/>
                </a:lnTo>
                <a:lnTo>
                  <a:pt x="8" y="207"/>
                </a:lnTo>
                <a:lnTo>
                  <a:pt x="8" y="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50" name="Freeform 2516"/>
          <p:cNvSpPr>
            <a:spLocks/>
          </p:cNvSpPr>
          <p:nvPr/>
        </p:nvSpPr>
        <p:spPr bwMode="auto">
          <a:xfrm>
            <a:off x="4138613" y="5702300"/>
            <a:ext cx="7937" cy="84138"/>
          </a:xfrm>
          <a:custGeom>
            <a:avLst/>
            <a:gdLst>
              <a:gd name="T0" fmla="*/ 0 w 14"/>
              <a:gd name="T1" fmla="*/ 0 h 160"/>
              <a:gd name="T2" fmla="*/ 0 w 14"/>
              <a:gd name="T3" fmla="*/ 2147483646 h 160"/>
              <a:gd name="T4" fmla="*/ 2147483646 w 14"/>
              <a:gd name="T5" fmla="*/ 2147483646 h 160"/>
              <a:gd name="T6" fmla="*/ 2147483646 w 14"/>
              <a:gd name="T7" fmla="*/ 0 h 160"/>
              <a:gd name="T8" fmla="*/ 2147483646 w 14"/>
              <a:gd name="T9" fmla="*/ 0 h 160"/>
              <a:gd name="T10" fmla="*/ 2147483646 w 14"/>
              <a:gd name="T11" fmla="*/ 2147483646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4" h="160">
                <a:moveTo>
                  <a:pt x="0" y="0"/>
                </a:moveTo>
                <a:lnTo>
                  <a:pt x="0" y="160"/>
                </a:lnTo>
                <a:lnTo>
                  <a:pt x="8" y="160"/>
                </a:lnTo>
                <a:lnTo>
                  <a:pt x="8" y="0"/>
                </a:lnTo>
                <a:lnTo>
                  <a:pt x="14" y="0"/>
                </a:lnTo>
                <a:lnTo>
                  <a:pt x="14" y="16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51" name="Freeform 2517"/>
          <p:cNvSpPr>
            <a:spLocks/>
          </p:cNvSpPr>
          <p:nvPr/>
        </p:nvSpPr>
        <p:spPr bwMode="auto">
          <a:xfrm>
            <a:off x="4117975" y="5718175"/>
            <a:ext cx="47625" cy="84138"/>
          </a:xfrm>
          <a:custGeom>
            <a:avLst/>
            <a:gdLst>
              <a:gd name="T0" fmla="*/ 2147483646 w 89"/>
              <a:gd name="T1" fmla="*/ 2147483646 h 160"/>
              <a:gd name="T2" fmla="*/ 2147483646 w 89"/>
              <a:gd name="T3" fmla="*/ 2147483646 h 160"/>
              <a:gd name="T4" fmla="*/ 2147483646 w 89"/>
              <a:gd name="T5" fmla="*/ 2147483646 h 160"/>
              <a:gd name="T6" fmla="*/ 2147483646 w 89"/>
              <a:gd name="T7" fmla="*/ 0 h 160"/>
              <a:gd name="T8" fmla="*/ 2147483646 w 89"/>
              <a:gd name="T9" fmla="*/ 0 h 160"/>
              <a:gd name="T10" fmla="*/ 2147483646 w 89"/>
              <a:gd name="T11" fmla="*/ 2147483646 h 160"/>
              <a:gd name="T12" fmla="*/ 2147483646 w 89"/>
              <a:gd name="T13" fmla="*/ 2147483646 h 160"/>
              <a:gd name="T14" fmla="*/ 2147483646 w 89"/>
              <a:gd name="T15" fmla="*/ 2147483646 h 160"/>
              <a:gd name="T16" fmla="*/ 0 w 89"/>
              <a:gd name="T17" fmla="*/ 2147483646 h 16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9" h="160">
                <a:moveTo>
                  <a:pt x="89" y="118"/>
                </a:moveTo>
                <a:lnTo>
                  <a:pt x="82" y="78"/>
                </a:lnTo>
                <a:lnTo>
                  <a:pt x="69" y="37"/>
                </a:lnTo>
                <a:lnTo>
                  <a:pt x="53" y="0"/>
                </a:lnTo>
                <a:lnTo>
                  <a:pt x="37" y="0"/>
                </a:lnTo>
                <a:lnTo>
                  <a:pt x="22" y="39"/>
                </a:lnTo>
                <a:lnTo>
                  <a:pt x="10" y="78"/>
                </a:lnTo>
                <a:lnTo>
                  <a:pt x="1" y="118"/>
                </a:lnTo>
                <a:lnTo>
                  <a:pt x="0" y="16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52" name="Line 2518"/>
          <p:cNvSpPr>
            <a:spLocks noChangeShapeType="1"/>
          </p:cNvSpPr>
          <p:nvPr/>
        </p:nvSpPr>
        <p:spPr bwMode="auto">
          <a:xfrm flipH="1" flipV="1">
            <a:off x="4165600" y="5780088"/>
            <a:ext cx="1588" cy="222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53" name="Line 2519"/>
          <p:cNvSpPr>
            <a:spLocks noChangeShapeType="1"/>
          </p:cNvSpPr>
          <p:nvPr/>
        </p:nvSpPr>
        <p:spPr bwMode="auto">
          <a:xfrm flipV="1">
            <a:off x="4165600" y="3487738"/>
            <a:ext cx="1588" cy="3016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54" name="Line 2520"/>
          <p:cNvSpPr>
            <a:spLocks noChangeShapeType="1"/>
          </p:cNvSpPr>
          <p:nvPr/>
        </p:nvSpPr>
        <p:spPr bwMode="auto">
          <a:xfrm flipV="1">
            <a:off x="4005263" y="3224213"/>
            <a:ext cx="1587" cy="2635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55" name="Line 2521"/>
          <p:cNvSpPr>
            <a:spLocks noChangeShapeType="1"/>
          </p:cNvSpPr>
          <p:nvPr/>
        </p:nvSpPr>
        <p:spPr bwMode="auto">
          <a:xfrm>
            <a:off x="3876675" y="3224213"/>
            <a:ext cx="1588" cy="3730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56" name="Line 2522"/>
          <p:cNvSpPr>
            <a:spLocks noChangeShapeType="1"/>
          </p:cNvSpPr>
          <p:nvPr/>
        </p:nvSpPr>
        <p:spPr bwMode="auto">
          <a:xfrm>
            <a:off x="4229100" y="3597275"/>
            <a:ext cx="1588" cy="2032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57" name="Line 2523"/>
          <p:cNvSpPr>
            <a:spLocks noChangeShapeType="1"/>
          </p:cNvSpPr>
          <p:nvPr/>
        </p:nvSpPr>
        <p:spPr bwMode="auto">
          <a:xfrm flipV="1">
            <a:off x="4357688" y="3487738"/>
            <a:ext cx="1587" cy="3190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58" name="Line 2524"/>
          <p:cNvSpPr>
            <a:spLocks noChangeShapeType="1"/>
          </p:cNvSpPr>
          <p:nvPr/>
        </p:nvSpPr>
        <p:spPr bwMode="auto">
          <a:xfrm flipV="1">
            <a:off x="4484688" y="3030538"/>
            <a:ext cx="1587" cy="4572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59" name="Line 2525"/>
          <p:cNvSpPr>
            <a:spLocks noChangeShapeType="1"/>
          </p:cNvSpPr>
          <p:nvPr/>
        </p:nvSpPr>
        <p:spPr bwMode="auto">
          <a:xfrm flipV="1">
            <a:off x="4029075" y="2976563"/>
            <a:ext cx="1588" cy="555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60" name="Line 2526"/>
          <p:cNvSpPr>
            <a:spLocks noChangeShapeType="1"/>
          </p:cNvSpPr>
          <p:nvPr/>
        </p:nvSpPr>
        <p:spPr bwMode="auto">
          <a:xfrm flipV="1">
            <a:off x="4032250" y="2955925"/>
            <a:ext cx="1588" cy="79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61" name="Line 2527"/>
          <p:cNvSpPr>
            <a:spLocks noChangeShapeType="1"/>
          </p:cNvSpPr>
          <p:nvPr/>
        </p:nvSpPr>
        <p:spPr bwMode="auto">
          <a:xfrm flipV="1">
            <a:off x="4040188" y="2901950"/>
            <a:ext cx="1587" cy="476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62" name="Line 2528"/>
          <p:cNvSpPr>
            <a:spLocks noChangeShapeType="1"/>
          </p:cNvSpPr>
          <p:nvPr/>
        </p:nvSpPr>
        <p:spPr bwMode="auto">
          <a:xfrm>
            <a:off x="4010025" y="2901950"/>
            <a:ext cx="1588" cy="476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63" name="Line 2529"/>
          <p:cNvSpPr>
            <a:spLocks noChangeShapeType="1"/>
          </p:cNvSpPr>
          <p:nvPr/>
        </p:nvSpPr>
        <p:spPr bwMode="auto">
          <a:xfrm>
            <a:off x="4017963" y="2955925"/>
            <a:ext cx="1587" cy="79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64" name="Freeform 2530"/>
          <p:cNvSpPr>
            <a:spLocks/>
          </p:cNvSpPr>
          <p:nvPr/>
        </p:nvSpPr>
        <p:spPr bwMode="auto">
          <a:xfrm>
            <a:off x="4017963" y="2597150"/>
            <a:ext cx="14287" cy="273050"/>
          </a:xfrm>
          <a:custGeom>
            <a:avLst/>
            <a:gdLst>
              <a:gd name="T0" fmla="*/ 0 w 29"/>
              <a:gd name="T1" fmla="*/ 2147483646 h 516"/>
              <a:gd name="T2" fmla="*/ 0 w 29"/>
              <a:gd name="T3" fmla="*/ 2147483646 h 516"/>
              <a:gd name="T4" fmla="*/ 2147483646 w 29"/>
              <a:gd name="T5" fmla="*/ 2147483646 h 516"/>
              <a:gd name="T6" fmla="*/ 2147483646 w 29"/>
              <a:gd name="T7" fmla="*/ 0 h 516"/>
              <a:gd name="T8" fmla="*/ 2147483646 w 29"/>
              <a:gd name="T9" fmla="*/ 0 h 516"/>
              <a:gd name="T10" fmla="*/ 2147483646 w 29"/>
              <a:gd name="T11" fmla="*/ 2147483646 h 516"/>
              <a:gd name="T12" fmla="*/ 2147483646 w 29"/>
              <a:gd name="T13" fmla="*/ 2147483646 h 516"/>
              <a:gd name="T14" fmla="*/ 2147483646 w 29"/>
              <a:gd name="T15" fmla="*/ 2147483646 h 5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9" h="516">
                <a:moveTo>
                  <a:pt x="0" y="516"/>
                </a:moveTo>
                <a:lnTo>
                  <a:pt x="0" y="501"/>
                </a:lnTo>
                <a:lnTo>
                  <a:pt x="8" y="494"/>
                </a:lnTo>
                <a:lnTo>
                  <a:pt x="8" y="0"/>
                </a:lnTo>
                <a:lnTo>
                  <a:pt x="22" y="0"/>
                </a:lnTo>
                <a:lnTo>
                  <a:pt x="22" y="494"/>
                </a:lnTo>
                <a:lnTo>
                  <a:pt x="29" y="501"/>
                </a:lnTo>
                <a:lnTo>
                  <a:pt x="29" y="51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65" name="Line 2531"/>
          <p:cNvSpPr>
            <a:spLocks noChangeShapeType="1"/>
          </p:cNvSpPr>
          <p:nvPr/>
        </p:nvSpPr>
        <p:spPr bwMode="auto">
          <a:xfrm>
            <a:off x="4048125" y="2870200"/>
            <a:ext cx="1588" cy="6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66" name="Line 2532"/>
          <p:cNvSpPr>
            <a:spLocks noChangeShapeType="1"/>
          </p:cNvSpPr>
          <p:nvPr/>
        </p:nvSpPr>
        <p:spPr bwMode="auto">
          <a:xfrm>
            <a:off x="4056063" y="2881313"/>
            <a:ext cx="1587" cy="6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67" name="Line 2533"/>
          <p:cNvSpPr>
            <a:spLocks noChangeShapeType="1"/>
          </p:cNvSpPr>
          <p:nvPr/>
        </p:nvSpPr>
        <p:spPr bwMode="auto">
          <a:xfrm flipV="1">
            <a:off x="3994150" y="2881313"/>
            <a:ext cx="1588" cy="6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68" name="Line 2534"/>
          <p:cNvSpPr>
            <a:spLocks noChangeShapeType="1"/>
          </p:cNvSpPr>
          <p:nvPr/>
        </p:nvSpPr>
        <p:spPr bwMode="auto">
          <a:xfrm flipV="1">
            <a:off x="4002088" y="2870200"/>
            <a:ext cx="1587" cy="6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69" name="Line 2535"/>
          <p:cNvSpPr>
            <a:spLocks noChangeShapeType="1"/>
          </p:cNvSpPr>
          <p:nvPr/>
        </p:nvSpPr>
        <p:spPr bwMode="auto">
          <a:xfrm>
            <a:off x="3889375" y="2870200"/>
            <a:ext cx="1588" cy="6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70" name="Line 2536"/>
          <p:cNvSpPr>
            <a:spLocks noChangeShapeType="1"/>
          </p:cNvSpPr>
          <p:nvPr/>
        </p:nvSpPr>
        <p:spPr bwMode="auto">
          <a:xfrm>
            <a:off x="3897313" y="2881313"/>
            <a:ext cx="1587" cy="6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71" name="Line 2537"/>
          <p:cNvSpPr>
            <a:spLocks noChangeShapeType="1"/>
          </p:cNvSpPr>
          <p:nvPr/>
        </p:nvSpPr>
        <p:spPr bwMode="auto">
          <a:xfrm>
            <a:off x="3881438" y="2901950"/>
            <a:ext cx="1587" cy="476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72" name="Line 2538"/>
          <p:cNvSpPr>
            <a:spLocks noChangeShapeType="1"/>
          </p:cNvSpPr>
          <p:nvPr/>
        </p:nvSpPr>
        <p:spPr bwMode="auto">
          <a:xfrm>
            <a:off x="3873500" y="2955925"/>
            <a:ext cx="1588" cy="79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73" name="Line 2539"/>
          <p:cNvSpPr>
            <a:spLocks noChangeShapeType="1"/>
          </p:cNvSpPr>
          <p:nvPr/>
        </p:nvSpPr>
        <p:spPr bwMode="auto">
          <a:xfrm flipV="1">
            <a:off x="3857625" y="2955925"/>
            <a:ext cx="1588" cy="79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74" name="Line 2540"/>
          <p:cNvSpPr>
            <a:spLocks noChangeShapeType="1"/>
          </p:cNvSpPr>
          <p:nvPr/>
        </p:nvSpPr>
        <p:spPr bwMode="auto">
          <a:xfrm flipV="1">
            <a:off x="3849688" y="2901950"/>
            <a:ext cx="1587" cy="476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75" name="Line 2541"/>
          <p:cNvSpPr>
            <a:spLocks noChangeShapeType="1"/>
          </p:cNvSpPr>
          <p:nvPr/>
        </p:nvSpPr>
        <p:spPr bwMode="auto">
          <a:xfrm flipV="1">
            <a:off x="3833813" y="2881313"/>
            <a:ext cx="1587" cy="6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76" name="Line 2542"/>
          <p:cNvSpPr>
            <a:spLocks noChangeShapeType="1"/>
          </p:cNvSpPr>
          <p:nvPr/>
        </p:nvSpPr>
        <p:spPr bwMode="auto">
          <a:xfrm flipV="1">
            <a:off x="3841750" y="2870200"/>
            <a:ext cx="1588" cy="6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77" name="Freeform 2543"/>
          <p:cNvSpPr>
            <a:spLocks/>
          </p:cNvSpPr>
          <p:nvPr/>
        </p:nvSpPr>
        <p:spPr bwMode="auto">
          <a:xfrm>
            <a:off x="3857625" y="2597150"/>
            <a:ext cx="15875" cy="273050"/>
          </a:xfrm>
          <a:custGeom>
            <a:avLst/>
            <a:gdLst>
              <a:gd name="T0" fmla="*/ 0 w 30"/>
              <a:gd name="T1" fmla="*/ 2147483646 h 516"/>
              <a:gd name="T2" fmla="*/ 0 w 30"/>
              <a:gd name="T3" fmla="*/ 2147483646 h 516"/>
              <a:gd name="T4" fmla="*/ 2147483646 w 30"/>
              <a:gd name="T5" fmla="*/ 2147483646 h 516"/>
              <a:gd name="T6" fmla="*/ 2147483646 w 30"/>
              <a:gd name="T7" fmla="*/ 0 h 516"/>
              <a:gd name="T8" fmla="*/ 2147483646 w 30"/>
              <a:gd name="T9" fmla="*/ 0 h 516"/>
              <a:gd name="T10" fmla="*/ 2147483646 w 30"/>
              <a:gd name="T11" fmla="*/ 2147483646 h 516"/>
              <a:gd name="T12" fmla="*/ 2147483646 w 30"/>
              <a:gd name="T13" fmla="*/ 2147483646 h 516"/>
              <a:gd name="T14" fmla="*/ 2147483646 w 30"/>
              <a:gd name="T15" fmla="*/ 2147483646 h 5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0" h="516">
                <a:moveTo>
                  <a:pt x="0" y="516"/>
                </a:moveTo>
                <a:lnTo>
                  <a:pt x="0" y="501"/>
                </a:lnTo>
                <a:lnTo>
                  <a:pt x="9" y="494"/>
                </a:lnTo>
                <a:lnTo>
                  <a:pt x="9" y="0"/>
                </a:lnTo>
                <a:lnTo>
                  <a:pt x="22" y="0"/>
                </a:lnTo>
                <a:lnTo>
                  <a:pt x="22" y="494"/>
                </a:lnTo>
                <a:lnTo>
                  <a:pt x="30" y="501"/>
                </a:lnTo>
                <a:lnTo>
                  <a:pt x="30" y="51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78" name="Line 2544"/>
          <p:cNvSpPr>
            <a:spLocks noChangeShapeType="1"/>
          </p:cNvSpPr>
          <p:nvPr/>
        </p:nvSpPr>
        <p:spPr bwMode="auto">
          <a:xfrm>
            <a:off x="3860800" y="2976563"/>
            <a:ext cx="1588" cy="555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79" name="Line 2545"/>
          <p:cNvSpPr>
            <a:spLocks noChangeShapeType="1"/>
          </p:cNvSpPr>
          <p:nvPr/>
        </p:nvSpPr>
        <p:spPr bwMode="auto">
          <a:xfrm>
            <a:off x="4421188" y="3597275"/>
            <a:ext cx="1587" cy="2143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80" name="Line 2546"/>
          <p:cNvSpPr>
            <a:spLocks noChangeShapeType="1"/>
          </p:cNvSpPr>
          <p:nvPr/>
        </p:nvSpPr>
        <p:spPr bwMode="auto">
          <a:xfrm flipV="1">
            <a:off x="4549775" y="3487738"/>
            <a:ext cx="1588" cy="3302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81" name="Line 2547"/>
          <p:cNvSpPr>
            <a:spLocks noChangeShapeType="1"/>
          </p:cNvSpPr>
          <p:nvPr/>
        </p:nvSpPr>
        <p:spPr bwMode="auto">
          <a:xfrm>
            <a:off x="4613275" y="3597275"/>
            <a:ext cx="1588" cy="2238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82" name="Line 2548"/>
          <p:cNvSpPr>
            <a:spLocks noChangeShapeType="1"/>
          </p:cNvSpPr>
          <p:nvPr/>
        </p:nvSpPr>
        <p:spPr bwMode="auto">
          <a:xfrm flipV="1">
            <a:off x="4835525" y="3487738"/>
            <a:ext cx="1588" cy="34131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83" name="Line 2549"/>
          <p:cNvSpPr>
            <a:spLocks noChangeShapeType="1"/>
          </p:cNvSpPr>
          <p:nvPr/>
        </p:nvSpPr>
        <p:spPr bwMode="auto">
          <a:xfrm flipV="1">
            <a:off x="4772025" y="3306763"/>
            <a:ext cx="1588" cy="1809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84" name="Line 2550"/>
          <p:cNvSpPr>
            <a:spLocks noChangeShapeType="1"/>
          </p:cNvSpPr>
          <p:nvPr/>
        </p:nvSpPr>
        <p:spPr bwMode="auto">
          <a:xfrm>
            <a:off x="4899025" y="3597275"/>
            <a:ext cx="1588" cy="2365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85" name="Line 2551"/>
          <p:cNvSpPr>
            <a:spLocks noChangeShapeType="1"/>
          </p:cNvSpPr>
          <p:nvPr/>
        </p:nvSpPr>
        <p:spPr bwMode="auto">
          <a:xfrm flipV="1">
            <a:off x="2949575" y="3597275"/>
            <a:ext cx="1588" cy="2365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86" name="Line 2552"/>
          <p:cNvSpPr>
            <a:spLocks noChangeShapeType="1"/>
          </p:cNvSpPr>
          <p:nvPr/>
        </p:nvSpPr>
        <p:spPr bwMode="auto">
          <a:xfrm>
            <a:off x="2886075" y="3487738"/>
            <a:ext cx="1588" cy="34131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87" name="Line 2553"/>
          <p:cNvSpPr>
            <a:spLocks noChangeShapeType="1"/>
          </p:cNvSpPr>
          <p:nvPr/>
        </p:nvSpPr>
        <p:spPr bwMode="auto">
          <a:xfrm flipV="1">
            <a:off x="2725738" y="3597275"/>
            <a:ext cx="1587" cy="2238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88" name="Line 2554"/>
          <p:cNvSpPr>
            <a:spLocks noChangeShapeType="1"/>
          </p:cNvSpPr>
          <p:nvPr/>
        </p:nvSpPr>
        <p:spPr bwMode="auto">
          <a:xfrm>
            <a:off x="2533650" y="3597275"/>
            <a:ext cx="1588" cy="2143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89" name="Line 2555"/>
          <p:cNvSpPr>
            <a:spLocks noChangeShapeType="1"/>
          </p:cNvSpPr>
          <p:nvPr/>
        </p:nvSpPr>
        <p:spPr bwMode="auto">
          <a:xfrm flipV="1">
            <a:off x="2470150" y="3487738"/>
            <a:ext cx="1588" cy="3190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90" name="Line 2556"/>
          <p:cNvSpPr>
            <a:spLocks noChangeShapeType="1"/>
          </p:cNvSpPr>
          <p:nvPr/>
        </p:nvSpPr>
        <p:spPr bwMode="auto">
          <a:xfrm>
            <a:off x="2278063" y="3487738"/>
            <a:ext cx="1587" cy="3016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91" name="Line 2557"/>
          <p:cNvSpPr>
            <a:spLocks noChangeShapeType="1"/>
          </p:cNvSpPr>
          <p:nvPr/>
        </p:nvSpPr>
        <p:spPr bwMode="auto">
          <a:xfrm flipV="1">
            <a:off x="2341563" y="3597275"/>
            <a:ext cx="1587" cy="2032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92" name="Line 2558"/>
          <p:cNvSpPr>
            <a:spLocks noChangeShapeType="1"/>
          </p:cNvSpPr>
          <p:nvPr/>
        </p:nvSpPr>
        <p:spPr bwMode="auto">
          <a:xfrm>
            <a:off x="2662238" y="3487738"/>
            <a:ext cx="1587" cy="3302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93" name="Freeform 2559"/>
          <p:cNvSpPr>
            <a:spLocks/>
          </p:cNvSpPr>
          <p:nvPr/>
        </p:nvSpPr>
        <p:spPr bwMode="auto">
          <a:xfrm>
            <a:off x="625475" y="2686050"/>
            <a:ext cx="1588" cy="7938"/>
          </a:xfrm>
          <a:custGeom>
            <a:avLst/>
            <a:gdLst>
              <a:gd name="T0" fmla="*/ 2147483646 w 5"/>
              <a:gd name="T1" fmla="*/ 2147483646 h 16"/>
              <a:gd name="T2" fmla="*/ 0 w 5"/>
              <a:gd name="T3" fmla="*/ 2147483646 h 16"/>
              <a:gd name="T4" fmla="*/ 0 w 5"/>
              <a:gd name="T5" fmla="*/ 2147483646 h 16"/>
              <a:gd name="T6" fmla="*/ 0 w 5"/>
              <a:gd name="T7" fmla="*/ 2147483646 h 16"/>
              <a:gd name="T8" fmla="*/ 2147483646 w 5"/>
              <a:gd name="T9" fmla="*/ 2147483646 h 16"/>
              <a:gd name="T10" fmla="*/ 2147483646 w 5"/>
              <a:gd name="T11" fmla="*/ 2147483646 h 16"/>
              <a:gd name="T12" fmla="*/ 2147483646 w 5"/>
              <a:gd name="T13" fmla="*/ 0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" h="16">
                <a:moveTo>
                  <a:pt x="1" y="16"/>
                </a:moveTo>
                <a:lnTo>
                  <a:pt x="0" y="12"/>
                </a:lnTo>
                <a:lnTo>
                  <a:pt x="0" y="10"/>
                </a:lnTo>
                <a:lnTo>
                  <a:pt x="0" y="6"/>
                </a:lnTo>
                <a:lnTo>
                  <a:pt x="1" y="5"/>
                </a:lnTo>
                <a:lnTo>
                  <a:pt x="1" y="4"/>
                </a:lnTo>
                <a:lnTo>
                  <a:pt x="5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94" name="Line 2560"/>
          <p:cNvSpPr>
            <a:spLocks noChangeShapeType="1"/>
          </p:cNvSpPr>
          <p:nvPr/>
        </p:nvSpPr>
        <p:spPr bwMode="auto">
          <a:xfrm flipH="1" flipV="1">
            <a:off x="625475" y="2693988"/>
            <a:ext cx="1588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95" name="Freeform 2561"/>
          <p:cNvSpPr>
            <a:spLocks/>
          </p:cNvSpPr>
          <p:nvPr/>
        </p:nvSpPr>
        <p:spPr bwMode="auto">
          <a:xfrm>
            <a:off x="800100" y="2738438"/>
            <a:ext cx="95250" cy="7937"/>
          </a:xfrm>
          <a:custGeom>
            <a:avLst/>
            <a:gdLst>
              <a:gd name="T0" fmla="*/ 0 w 182"/>
              <a:gd name="T1" fmla="*/ 0 h 15"/>
              <a:gd name="T2" fmla="*/ 2147483646 w 182"/>
              <a:gd name="T3" fmla="*/ 2147483646 h 15"/>
              <a:gd name="T4" fmla="*/ 2147483646 w 182"/>
              <a:gd name="T5" fmla="*/ 2147483646 h 15"/>
              <a:gd name="T6" fmla="*/ 2147483646 w 182"/>
              <a:gd name="T7" fmla="*/ 2147483646 h 15"/>
              <a:gd name="T8" fmla="*/ 2147483646 w 182"/>
              <a:gd name="T9" fmla="*/ 2147483646 h 15"/>
              <a:gd name="T10" fmla="*/ 2147483646 w 182"/>
              <a:gd name="T11" fmla="*/ 2147483646 h 15"/>
              <a:gd name="T12" fmla="*/ 2147483646 w 182"/>
              <a:gd name="T13" fmla="*/ 2147483646 h 15"/>
              <a:gd name="T14" fmla="*/ 2147483646 w 182"/>
              <a:gd name="T15" fmla="*/ 2147483646 h 15"/>
              <a:gd name="T16" fmla="*/ 2147483646 w 182"/>
              <a:gd name="T17" fmla="*/ 2147483646 h 1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82" h="15">
                <a:moveTo>
                  <a:pt x="0" y="0"/>
                </a:moveTo>
                <a:lnTo>
                  <a:pt x="2" y="2"/>
                </a:lnTo>
                <a:lnTo>
                  <a:pt x="7" y="3"/>
                </a:lnTo>
                <a:lnTo>
                  <a:pt x="21" y="6"/>
                </a:lnTo>
                <a:lnTo>
                  <a:pt x="43" y="7"/>
                </a:lnTo>
                <a:lnTo>
                  <a:pt x="71" y="9"/>
                </a:lnTo>
                <a:lnTo>
                  <a:pt x="104" y="10"/>
                </a:lnTo>
                <a:lnTo>
                  <a:pt x="144" y="14"/>
                </a:lnTo>
                <a:lnTo>
                  <a:pt x="182" y="1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96" name="Freeform 2562"/>
          <p:cNvSpPr>
            <a:spLocks/>
          </p:cNvSpPr>
          <p:nvPr/>
        </p:nvSpPr>
        <p:spPr bwMode="auto">
          <a:xfrm>
            <a:off x="898525" y="2759075"/>
            <a:ext cx="266700" cy="6350"/>
          </a:xfrm>
          <a:custGeom>
            <a:avLst/>
            <a:gdLst>
              <a:gd name="T0" fmla="*/ 0 w 505"/>
              <a:gd name="T1" fmla="*/ 2147483646 h 12"/>
              <a:gd name="T2" fmla="*/ 2147483646 w 505"/>
              <a:gd name="T3" fmla="*/ 2147483646 h 12"/>
              <a:gd name="T4" fmla="*/ 2147483646 w 505"/>
              <a:gd name="T5" fmla="*/ 2147483646 h 12"/>
              <a:gd name="T6" fmla="*/ 2147483646 w 505"/>
              <a:gd name="T7" fmla="*/ 2147483646 h 12"/>
              <a:gd name="T8" fmla="*/ 2147483646 w 505"/>
              <a:gd name="T9" fmla="*/ 2147483646 h 12"/>
              <a:gd name="T10" fmla="*/ 2147483646 w 505"/>
              <a:gd name="T11" fmla="*/ 2147483646 h 12"/>
              <a:gd name="T12" fmla="*/ 2147483646 w 505"/>
              <a:gd name="T13" fmla="*/ 2147483646 h 12"/>
              <a:gd name="T14" fmla="*/ 2147483646 w 505"/>
              <a:gd name="T15" fmla="*/ 2147483646 h 12"/>
              <a:gd name="T16" fmla="*/ 2147483646 w 505"/>
              <a:gd name="T17" fmla="*/ 2147483646 h 12"/>
              <a:gd name="T18" fmla="*/ 2147483646 w 505"/>
              <a:gd name="T19" fmla="*/ 2147483646 h 12"/>
              <a:gd name="T20" fmla="*/ 2147483646 w 505"/>
              <a:gd name="T21" fmla="*/ 2147483646 h 12"/>
              <a:gd name="T22" fmla="*/ 2147483646 w 505"/>
              <a:gd name="T23" fmla="*/ 2147483646 h 12"/>
              <a:gd name="T24" fmla="*/ 2147483646 w 505"/>
              <a:gd name="T25" fmla="*/ 2147483646 h 12"/>
              <a:gd name="T26" fmla="*/ 2147483646 w 505"/>
              <a:gd name="T27" fmla="*/ 2147483646 h 12"/>
              <a:gd name="T28" fmla="*/ 2147483646 w 505"/>
              <a:gd name="T29" fmla="*/ 0 h 1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05" h="12">
                <a:moveTo>
                  <a:pt x="0" y="6"/>
                </a:moveTo>
                <a:lnTo>
                  <a:pt x="47" y="7"/>
                </a:lnTo>
                <a:lnTo>
                  <a:pt x="97" y="9"/>
                </a:lnTo>
                <a:lnTo>
                  <a:pt x="148" y="10"/>
                </a:lnTo>
                <a:lnTo>
                  <a:pt x="202" y="10"/>
                </a:lnTo>
                <a:lnTo>
                  <a:pt x="250" y="12"/>
                </a:lnTo>
                <a:lnTo>
                  <a:pt x="299" y="12"/>
                </a:lnTo>
                <a:lnTo>
                  <a:pt x="345" y="10"/>
                </a:lnTo>
                <a:lnTo>
                  <a:pt x="386" y="10"/>
                </a:lnTo>
                <a:lnTo>
                  <a:pt x="423" y="9"/>
                </a:lnTo>
                <a:lnTo>
                  <a:pt x="452" y="7"/>
                </a:lnTo>
                <a:lnTo>
                  <a:pt x="476" y="6"/>
                </a:lnTo>
                <a:lnTo>
                  <a:pt x="492" y="5"/>
                </a:lnTo>
                <a:lnTo>
                  <a:pt x="502" y="1"/>
                </a:lnTo>
                <a:lnTo>
                  <a:pt x="505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97" name="Freeform 2563"/>
          <p:cNvSpPr>
            <a:spLocks/>
          </p:cNvSpPr>
          <p:nvPr/>
        </p:nvSpPr>
        <p:spPr bwMode="auto">
          <a:xfrm>
            <a:off x="1081088" y="2741613"/>
            <a:ext cx="84137" cy="6350"/>
          </a:xfrm>
          <a:custGeom>
            <a:avLst/>
            <a:gdLst>
              <a:gd name="T0" fmla="*/ 2147483646 w 161"/>
              <a:gd name="T1" fmla="*/ 2147483646 h 12"/>
              <a:gd name="T2" fmla="*/ 2147483646 w 161"/>
              <a:gd name="T3" fmla="*/ 2147483646 h 12"/>
              <a:gd name="T4" fmla="*/ 2147483646 w 161"/>
              <a:gd name="T5" fmla="*/ 0 h 12"/>
              <a:gd name="T6" fmla="*/ 2147483646 w 161"/>
              <a:gd name="T7" fmla="*/ 0 h 12"/>
              <a:gd name="T8" fmla="*/ 2147483646 w 161"/>
              <a:gd name="T9" fmla="*/ 2147483646 h 12"/>
              <a:gd name="T10" fmla="*/ 2147483646 w 161"/>
              <a:gd name="T11" fmla="*/ 2147483646 h 12"/>
              <a:gd name="T12" fmla="*/ 2147483646 w 161"/>
              <a:gd name="T13" fmla="*/ 2147483646 h 12"/>
              <a:gd name="T14" fmla="*/ 2147483646 w 161"/>
              <a:gd name="T15" fmla="*/ 2147483646 h 12"/>
              <a:gd name="T16" fmla="*/ 2147483646 w 161"/>
              <a:gd name="T17" fmla="*/ 2147483646 h 12"/>
              <a:gd name="T18" fmla="*/ 2147483646 w 161"/>
              <a:gd name="T19" fmla="*/ 2147483646 h 12"/>
              <a:gd name="T20" fmla="*/ 0 w 161"/>
              <a:gd name="T21" fmla="*/ 2147483646 h 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61" h="12">
                <a:moveTo>
                  <a:pt x="157" y="5"/>
                </a:moveTo>
                <a:lnTo>
                  <a:pt x="161" y="2"/>
                </a:lnTo>
                <a:lnTo>
                  <a:pt x="156" y="0"/>
                </a:lnTo>
                <a:lnTo>
                  <a:pt x="154" y="0"/>
                </a:lnTo>
                <a:lnTo>
                  <a:pt x="157" y="5"/>
                </a:lnTo>
                <a:lnTo>
                  <a:pt x="148" y="6"/>
                </a:lnTo>
                <a:lnTo>
                  <a:pt x="131" y="7"/>
                </a:lnTo>
                <a:lnTo>
                  <a:pt x="109" y="9"/>
                </a:lnTo>
                <a:lnTo>
                  <a:pt x="78" y="10"/>
                </a:lnTo>
                <a:lnTo>
                  <a:pt x="43" y="12"/>
                </a:lnTo>
                <a:lnTo>
                  <a:pt x="0" y="1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98" name="Freeform 2564"/>
          <p:cNvSpPr>
            <a:spLocks/>
          </p:cNvSpPr>
          <p:nvPr/>
        </p:nvSpPr>
        <p:spPr bwMode="auto">
          <a:xfrm>
            <a:off x="1022350" y="2713038"/>
            <a:ext cx="7938" cy="11112"/>
          </a:xfrm>
          <a:custGeom>
            <a:avLst/>
            <a:gdLst>
              <a:gd name="T0" fmla="*/ 2147483646 w 15"/>
              <a:gd name="T1" fmla="*/ 2147483646 h 21"/>
              <a:gd name="T2" fmla="*/ 2147483646 w 15"/>
              <a:gd name="T3" fmla="*/ 2147483646 h 21"/>
              <a:gd name="T4" fmla="*/ 2147483646 w 15"/>
              <a:gd name="T5" fmla="*/ 2147483646 h 21"/>
              <a:gd name="T6" fmla="*/ 2147483646 w 15"/>
              <a:gd name="T7" fmla="*/ 2147483646 h 21"/>
              <a:gd name="T8" fmla="*/ 2147483646 w 15"/>
              <a:gd name="T9" fmla="*/ 2147483646 h 21"/>
              <a:gd name="T10" fmla="*/ 2147483646 w 15"/>
              <a:gd name="T11" fmla="*/ 2147483646 h 21"/>
              <a:gd name="T12" fmla="*/ 0 w 15"/>
              <a:gd name="T13" fmla="*/ 0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5" h="21">
                <a:moveTo>
                  <a:pt x="15" y="21"/>
                </a:moveTo>
                <a:lnTo>
                  <a:pt x="12" y="19"/>
                </a:lnTo>
                <a:lnTo>
                  <a:pt x="9" y="17"/>
                </a:lnTo>
                <a:lnTo>
                  <a:pt x="8" y="11"/>
                </a:lnTo>
                <a:lnTo>
                  <a:pt x="4" y="9"/>
                </a:lnTo>
                <a:lnTo>
                  <a:pt x="2" y="5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699" name="Freeform 2565"/>
          <p:cNvSpPr>
            <a:spLocks/>
          </p:cNvSpPr>
          <p:nvPr/>
        </p:nvSpPr>
        <p:spPr bwMode="auto">
          <a:xfrm>
            <a:off x="803275" y="2754313"/>
            <a:ext cx="95250" cy="7937"/>
          </a:xfrm>
          <a:custGeom>
            <a:avLst/>
            <a:gdLst>
              <a:gd name="T0" fmla="*/ 2147483646 w 179"/>
              <a:gd name="T1" fmla="*/ 2147483646 h 14"/>
              <a:gd name="T2" fmla="*/ 2147483646 w 179"/>
              <a:gd name="T3" fmla="*/ 2147483646 h 14"/>
              <a:gd name="T4" fmla="*/ 2147483646 w 179"/>
              <a:gd name="T5" fmla="*/ 2147483646 h 14"/>
              <a:gd name="T6" fmla="*/ 2147483646 w 179"/>
              <a:gd name="T7" fmla="*/ 2147483646 h 14"/>
              <a:gd name="T8" fmla="*/ 2147483646 w 179"/>
              <a:gd name="T9" fmla="*/ 2147483646 h 14"/>
              <a:gd name="T10" fmla="*/ 2147483646 w 179"/>
              <a:gd name="T11" fmla="*/ 2147483646 h 14"/>
              <a:gd name="T12" fmla="*/ 0 w 179"/>
              <a:gd name="T13" fmla="*/ 0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9" h="14">
                <a:moveTo>
                  <a:pt x="179" y="14"/>
                </a:moveTo>
                <a:lnTo>
                  <a:pt x="133" y="13"/>
                </a:lnTo>
                <a:lnTo>
                  <a:pt x="95" y="9"/>
                </a:lnTo>
                <a:lnTo>
                  <a:pt x="62" y="7"/>
                </a:lnTo>
                <a:lnTo>
                  <a:pt x="35" y="6"/>
                </a:lnTo>
                <a:lnTo>
                  <a:pt x="13" y="2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00" name="Freeform 2566"/>
          <p:cNvSpPr>
            <a:spLocks/>
          </p:cNvSpPr>
          <p:nvPr/>
        </p:nvSpPr>
        <p:spPr bwMode="auto">
          <a:xfrm>
            <a:off x="741363" y="2478088"/>
            <a:ext cx="4762" cy="4762"/>
          </a:xfrm>
          <a:custGeom>
            <a:avLst/>
            <a:gdLst>
              <a:gd name="T0" fmla="*/ 2147483646 w 8"/>
              <a:gd name="T1" fmla="*/ 2147483646 h 10"/>
              <a:gd name="T2" fmla="*/ 2147483646 w 8"/>
              <a:gd name="T3" fmla="*/ 2147483646 h 10"/>
              <a:gd name="T4" fmla="*/ 2147483646 w 8"/>
              <a:gd name="T5" fmla="*/ 0 h 10"/>
              <a:gd name="T6" fmla="*/ 2147483646 w 8"/>
              <a:gd name="T7" fmla="*/ 2147483646 h 10"/>
              <a:gd name="T8" fmla="*/ 2147483646 w 8"/>
              <a:gd name="T9" fmla="*/ 2147483646 h 10"/>
              <a:gd name="T10" fmla="*/ 2147483646 w 8"/>
              <a:gd name="T11" fmla="*/ 2147483646 h 10"/>
              <a:gd name="T12" fmla="*/ 0 w 8"/>
              <a:gd name="T13" fmla="*/ 2147483646 h 10"/>
              <a:gd name="T14" fmla="*/ 0 w 8"/>
              <a:gd name="T15" fmla="*/ 2147483646 h 1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8" h="10">
                <a:moveTo>
                  <a:pt x="8" y="5"/>
                </a:moveTo>
                <a:lnTo>
                  <a:pt x="5" y="2"/>
                </a:lnTo>
                <a:lnTo>
                  <a:pt x="4" y="0"/>
                </a:lnTo>
                <a:lnTo>
                  <a:pt x="4" y="5"/>
                </a:lnTo>
                <a:lnTo>
                  <a:pt x="3" y="5"/>
                </a:lnTo>
                <a:lnTo>
                  <a:pt x="2" y="6"/>
                </a:lnTo>
                <a:lnTo>
                  <a:pt x="0" y="7"/>
                </a:lnTo>
                <a:lnTo>
                  <a:pt x="0" y="1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01" name="Freeform 2567"/>
          <p:cNvSpPr>
            <a:spLocks/>
          </p:cNvSpPr>
          <p:nvPr/>
        </p:nvSpPr>
        <p:spPr bwMode="auto">
          <a:xfrm>
            <a:off x="754063" y="2451100"/>
            <a:ext cx="4762" cy="3175"/>
          </a:xfrm>
          <a:custGeom>
            <a:avLst/>
            <a:gdLst>
              <a:gd name="T0" fmla="*/ 0 w 10"/>
              <a:gd name="T1" fmla="*/ 2147483646 h 5"/>
              <a:gd name="T2" fmla="*/ 2147483646 w 10"/>
              <a:gd name="T3" fmla="*/ 2147483646 h 5"/>
              <a:gd name="T4" fmla="*/ 2147483646 w 10"/>
              <a:gd name="T5" fmla="*/ 2147483646 h 5"/>
              <a:gd name="T6" fmla="*/ 2147483646 w 10"/>
              <a:gd name="T7" fmla="*/ 0 h 5"/>
              <a:gd name="T8" fmla="*/ 2147483646 w 10"/>
              <a:gd name="T9" fmla="*/ 0 h 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5">
                <a:moveTo>
                  <a:pt x="0" y="5"/>
                </a:moveTo>
                <a:lnTo>
                  <a:pt x="3" y="3"/>
                </a:lnTo>
                <a:lnTo>
                  <a:pt x="5" y="1"/>
                </a:lnTo>
                <a:lnTo>
                  <a:pt x="9" y="0"/>
                </a:lnTo>
                <a:lnTo>
                  <a:pt x="1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02" name="Freeform 2568"/>
          <p:cNvSpPr>
            <a:spLocks/>
          </p:cNvSpPr>
          <p:nvPr/>
        </p:nvSpPr>
        <p:spPr bwMode="auto">
          <a:xfrm>
            <a:off x="947738" y="2438400"/>
            <a:ext cx="19050" cy="3175"/>
          </a:xfrm>
          <a:custGeom>
            <a:avLst/>
            <a:gdLst>
              <a:gd name="T0" fmla="*/ 0 w 37"/>
              <a:gd name="T1" fmla="*/ 2147483646 h 6"/>
              <a:gd name="T2" fmla="*/ 2147483646 w 37"/>
              <a:gd name="T3" fmla="*/ 2147483646 h 6"/>
              <a:gd name="T4" fmla="*/ 2147483646 w 37"/>
              <a:gd name="T5" fmla="*/ 2147483646 h 6"/>
              <a:gd name="T6" fmla="*/ 2147483646 w 37"/>
              <a:gd name="T7" fmla="*/ 2147483646 h 6"/>
              <a:gd name="T8" fmla="*/ 2147483646 w 37"/>
              <a:gd name="T9" fmla="*/ 2147483646 h 6"/>
              <a:gd name="T10" fmla="*/ 2147483646 w 37"/>
              <a:gd name="T11" fmla="*/ 0 h 6"/>
              <a:gd name="T12" fmla="*/ 2147483646 w 37"/>
              <a:gd name="T13" fmla="*/ 0 h 6"/>
              <a:gd name="T14" fmla="*/ 2147483646 w 37"/>
              <a:gd name="T15" fmla="*/ 0 h 6"/>
              <a:gd name="T16" fmla="*/ 2147483646 w 37"/>
              <a:gd name="T17" fmla="*/ 0 h 6"/>
              <a:gd name="T18" fmla="*/ 2147483646 w 37"/>
              <a:gd name="T19" fmla="*/ 0 h 6"/>
              <a:gd name="T20" fmla="*/ 2147483646 w 37"/>
              <a:gd name="T21" fmla="*/ 0 h 6"/>
              <a:gd name="T22" fmla="*/ 2147483646 w 37"/>
              <a:gd name="T23" fmla="*/ 0 h 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7" h="6">
                <a:moveTo>
                  <a:pt x="0" y="5"/>
                </a:moveTo>
                <a:lnTo>
                  <a:pt x="1" y="6"/>
                </a:lnTo>
                <a:lnTo>
                  <a:pt x="3" y="5"/>
                </a:lnTo>
                <a:lnTo>
                  <a:pt x="5" y="5"/>
                </a:lnTo>
                <a:lnTo>
                  <a:pt x="7" y="5"/>
                </a:lnTo>
                <a:lnTo>
                  <a:pt x="7" y="0"/>
                </a:lnTo>
                <a:lnTo>
                  <a:pt x="13" y="0"/>
                </a:lnTo>
                <a:lnTo>
                  <a:pt x="19" y="0"/>
                </a:lnTo>
                <a:lnTo>
                  <a:pt x="26" y="0"/>
                </a:lnTo>
                <a:lnTo>
                  <a:pt x="31" y="0"/>
                </a:lnTo>
                <a:lnTo>
                  <a:pt x="35" y="0"/>
                </a:lnTo>
                <a:lnTo>
                  <a:pt x="37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03" name="Freeform 2569"/>
          <p:cNvSpPr>
            <a:spLocks/>
          </p:cNvSpPr>
          <p:nvPr/>
        </p:nvSpPr>
        <p:spPr bwMode="auto">
          <a:xfrm>
            <a:off x="957263" y="2430463"/>
            <a:ext cx="1587" cy="1587"/>
          </a:xfrm>
          <a:custGeom>
            <a:avLst/>
            <a:gdLst>
              <a:gd name="T0" fmla="*/ 2147483646 w 4"/>
              <a:gd name="T1" fmla="*/ 0 h 1587"/>
              <a:gd name="T2" fmla="*/ 2147483646 w 4"/>
              <a:gd name="T3" fmla="*/ 0 h 1587"/>
              <a:gd name="T4" fmla="*/ 2147483646 w 4"/>
              <a:gd name="T5" fmla="*/ 0 h 1587"/>
              <a:gd name="T6" fmla="*/ 0 w 4"/>
              <a:gd name="T7" fmla="*/ 0 h 158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" h="1587">
                <a:moveTo>
                  <a:pt x="4" y="0"/>
                </a:moveTo>
                <a:lnTo>
                  <a:pt x="3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04" name="Freeform 2570"/>
          <p:cNvSpPr>
            <a:spLocks/>
          </p:cNvSpPr>
          <p:nvPr/>
        </p:nvSpPr>
        <p:spPr bwMode="auto">
          <a:xfrm>
            <a:off x="957263" y="2409825"/>
            <a:ext cx="3175" cy="1588"/>
          </a:xfrm>
          <a:custGeom>
            <a:avLst/>
            <a:gdLst>
              <a:gd name="T0" fmla="*/ 0 w 6"/>
              <a:gd name="T1" fmla="*/ 0 h 1588"/>
              <a:gd name="T2" fmla="*/ 2147483646 w 6"/>
              <a:gd name="T3" fmla="*/ 0 h 1588"/>
              <a:gd name="T4" fmla="*/ 2147483646 w 6"/>
              <a:gd name="T5" fmla="*/ 0 h 1588"/>
              <a:gd name="T6" fmla="*/ 2147483646 w 6"/>
              <a:gd name="T7" fmla="*/ 0 h 1588"/>
              <a:gd name="T8" fmla="*/ 2147483646 w 6"/>
              <a:gd name="T9" fmla="*/ 0 h 15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" h="1588">
                <a:moveTo>
                  <a:pt x="0" y="0"/>
                </a:moveTo>
                <a:lnTo>
                  <a:pt x="2" y="0"/>
                </a:lnTo>
                <a:lnTo>
                  <a:pt x="3" y="0"/>
                </a:lnTo>
                <a:lnTo>
                  <a:pt x="4" y="0"/>
                </a:lnTo>
                <a:lnTo>
                  <a:pt x="6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05" name="Freeform 2571"/>
          <p:cNvSpPr>
            <a:spLocks/>
          </p:cNvSpPr>
          <p:nvPr/>
        </p:nvSpPr>
        <p:spPr bwMode="auto">
          <a:xfrm>
            <a:off x="1174750" y="2428875"/>
            <a:ext cx="6350" cy="4763"/>
          </a:xfrm>
          <a:custGeom>
            <a:avLst/>
            <a:gdLst>
              <a:gd name="T0" fmla="*/ 2147483646 w 11"/>
              <a:gd name="T1" fmla="*/ 2147483646 h 7"/>
              <a:gd name="T2" fmla="*/ 2147483646 w 11"/>
              <a:gd name="T3" fmla="*/ 2147483646 h 7"/>
              <a:gd name="T4" fmla="*/ 2147483646 w 11"/>
              <a:gd name="T5" fmla="*/ 0 h 7"/>
              <a:gd name="T6" fmla="*/ 2147483646 w 11"/>
              <a:gd name="T7" fmla="*/ 0 h 7"/>
              <a:gd name="T8" fmla="*/ 2147483646 w 11"/>
              <a:gd name="T9" fmla="*/ 2147483646 h 7"/>
              <a:gd name="T10" fmla="*/ 0 w 11"/>
              <a:gd name="T11" fmla="*/ 2147483646 h 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" h="7">
                <a:moveTo>
                  <a:pt x="1" y="4"/>
                </a:moveTo>
                <a:lnTo>
                  <a:pt x="5" y="1"/>
                </a:lnTo>
                <a:lnTo>
                  <a:pt x="7" y="0"/>
                </a:lnTo>
                <a:lnTo>
                  <a:pt x="11" y="0"/>
                </a:lnTo>
                <a:lnTo>
                  <a:pt x="1" y="4"/>
                </a:lnTo>
                <a:lnTo>
                  <a:pt x="0" y="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06" name="Freeform 2572"/>
          <p:cNvSpPr>
            <a:spLocks/>
          </p:cNvSpPr>
          <p:nvPr/>
        </p:nvSpPr>
        <p:spPr bwMode="auto">
          <a:xfrm>
            <a:off x="1193800" y="2430463"/>
            <a:ext cx="7938" cy="4762"/>
          </a:xfrm>
          <a:custGeom>
            <a:avLst/>
            <a:gdLst>
              <a:gd name="T0" fmla="*/ 0 w 13"/>
              <a:gd name="T1" fmla="*/ 0 h 11"/>
              <a:gd name="T2" fmla="*/ 2147483646 w 13"/>
              <a:gd name="T3" fmla="*/ 0 h 11"/>
              <a:gd name="T4" fmla="*/ 2147483646 w 13"/>
              <a:gd name="T5" fmla="*/ 2147483646 h 11"/>
              <a:gd name="T6" fmla="*/ 2147483646 w 13"/>
              <a:gd name="T7" fmla="*/ 2147483646 h 11"/>
              <a:gd name="T8" fmla="*/ 2147483646 w 13"/>
              <a:gd name="T9" fmla="*/ 2147483646 h 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" h="11">
                <a:moveTo>
                  <a:pt x="0" y="0"/>
                </a:moveTo>
                <a:lnTo>
                  <a:pt x="6" y="0"/>
                </a:lnTo>
                <a:lnTo>
                  <a:pt x="9" y="3"/>
                </a:lnTo>
                <a:lnTo>
                  <a:pt x="12" y="7"/>
                </a:lnTo>
                <a:lnTo>
                  <a:pt x="13" y="1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07" name="Freeform 2573"/>
          <p:cNvSpPr>
            <a:spLocks/>
          </p:cNvSpPr>
          <p:nvPr/>
        </p:nvSpPr>
        <p:spPr bwMode="auto">
          <a:xfrm>
            <a:off x="1150938" y="2454275"/>
            <a:ext cx="14287" cy="14288"/>
          </a:xfrm>
          <a:custGeom>
            <a:avLst/>
            <a:gdLst>
              <a:gd name="T0" fmla="*/ 2147483646 w 28"/>
              <a:gd name="T1" fmla="*/ 0 h 26"/>
              <a:gd name="T2" fmla="*/ 2147483646 w 28"/>
              <a:gd name="T3" fmla="*/ 2147483646 h 26"/>
              <a:gd name="T4" fmla="*/ 2147483646 w 28"/>
              <a:gd name="T5" fmla="*/ 2147483646 h 26"/>
              <a:gd name="T6" fmla="*/ 2147483646 w 28"/>
              <a:gd name="T7" fmla="*/ 2147483646 h 26"/>
              <a:gd name="T8" fmla="*/ 2147483646 w 28"/>
              <a:gd name="T9" fmla="*/ 2147483646 h 26"/>
              <a:gd name="T10" fmla="*/ 2147483646 w 28"/>
              <a:gd name="T11" fmla="*/ 2147483646 h 26"/>
              <a:gd name="T12" fmla="*/ 2147483646 w 28"/>
              <a:gd name="T13" fmla="*/ 2147483646 h 26"/>
              <a:gd name="T14" fmla="*/ 2147483646 w 28"/>
              <a:gd name="T15" fmla="*/ 2147483646 h 26"/>
              <a:gd name="T16" fmla="*/ 2147483646 w 28"/>
              <a:gd name="T17" fmla="*/ 2147483646 h 26"/>
              <a:gd name="T18" fmla="*/ 2147483646 w 28"/>
              <a:gd name="T19" fmla="*/ 2147483646 h 26"/>
              <a:gd name="T20" fmla="*/ 2147483646 w 28"/>
              <a:gd name="T21" fmla="*/ 2147483646 h 26"/>
              <a:gd name="T22" fmla="*/ 2147483646 w 28"/>
              <a:gd name="T23" fmla="*/ 2147483646 h 26"/>
              <a:gd name="T24" fmla="*/ 0 w 28"/>
              <a:gd name="T25" fmla="*/ 2147483646 h 2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8" h="26">
                <a:moveTo>
                  <a:pt x="23" y="0"/>
                </a:moveTo>
                <a:lnTo>
                  <a:pt x="22" y="5"/>
                </a:lnTo>
                <a:lnTo>
                  <a:pt x="22" y="9"/>
                </a:lnTo>
                <a:lnTo>
                  <a:pt x="23" y="12"/>
                </a:lnTo>
                <a:lnTo>
                  <a:pt x="24" y="16"/>
                </a:lnTo>
                <a:lnTo>
                  <a:pt x="28" y="19"/>
                </a:lnTo>
                <a:lnTo>
                  <a:pt x="27" y="19"/>
                </a:lnTo>
                <a:lnTo>
                  <a:pt x="22" y="18"/>
                </a:lnTo>
                <a:lnTo>
                  <a:pt x="21" y="18"/>
                </a:lnTo>
                <a:lnTo>
                  <a:pt x="17" y="19"/>
                </a:lnTo>
                <a:lnTo>
                  <a:pt x="12" y="20"/>
                </a:lnTo>
                <a:lnTo>
                  <a:pt x="8" y="22"/>
                </a:lnTo>
                <a:lnTo>
                  <a:pt x="0" y="2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08" name="Line 2574"/>
          <p:cNvSpPr>
            <a:spLocks noChangeShapeType="1"/>
          </p:cNvSpPr>
          <p:nvPr/>
        </p:nvSpPr>
        <p:spPr bwMode="auto">
          <a:xfrm>
            <a:off x="1165225" y="2465388"/>
            <a:ext cx="1588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09" name="Freeform 2575"/>
          <p:cNvSpPr>
            <a:spLocks/>
          </p:cNvSpPr>
          <p:nvPr/>
        </p:nvSpPr>
        <p:spPr bwMode="auto">
          <a:xfrm>
            <a:off x="2765425" y="2579688"/>
            <a:ext cx="88900" cy="61912"/>
          </a:xfrm>
          <a:custGeom>
            <a:avLst/>
            <a:gdLst>
              <a:gd name="T0" fmla="*/ 2147483646 w 169"/>
              <a:gd name="T1" fmla="*/ 2147483646 h 118"/>
              <a:gd name="T2" fmla="*/ 2147483646 w 169"/>
              <a:gd name="T3" fmla="*/ 2147483646 h 118"/>
              <a:gd name="T4" fmla="*/ 2147483646 w 169"/>
              <a:gd name="T5" fmla="*/ 2147483646 h 118"/>
              <a:gd name="T6" fmla="*/ 2147483646 w 169"/>
              <a:gd name="T7" fmla="*/ 2147483646 h 118"/>
              <a:gd name="T8" fmla="*/ 2147483646 w 169"/>
              <a:gd name="T9" fmla="*/ 2147483646 h 118"/>
              <a:gd name="T10" fmla="*/ 2147483646 w 169"/>
              <a:gd name="T11" fmla="*/ 2147483646 h 118"/>
              <a:gd name="T12" fmla="*/ 2147483646 w 169"/>
              <a:gd name="T13" fmla="*/ 2147483646 h 118"/>
              <a:gd name="T14" fmla="*/ 2147483646 w 169"/>
              <a:gd name="T15" fmla="*/ 2147483646 h 118"/>
              <a:gd name="T16" fmla="*/ 2147483646 w 169"/>
              <a:gd name="T17" fmla="*/ 2147483646 h 118"/>
              <a:gd name="T18" fmla="*/ 2147483646 w 169"/>
              <a:gd name="T19" fmla="*/ 2147483646 h 118"/>
              <a:gd name="T20" fmla="*/ 2147483646 w 169"/>
              <a:gd name="T21" fmla="*/ 0 h 118"/>
              <a:gd name="T22" fmla="*/ 2147483646 w 169"/>
              <a:gd name="T23" fmla="*/ 2147483646 h 118"/>
              <a:gd name="T24" fmla="*/ 2147483646 w 169"/>
              <a:gd name="T25" fmla="*/ 2147483646 h 118"/>
              <a:gd name="T26" fmla="*/ 2147483646 w 169"/>
              <a:gd name="T27" fmla="*/ 2147483646 h 118"/>
              <a:gd name="T28" fmla="*/ 2147483646 w 169"/>
              <a:gd name="T29" fmla="*/ 2147483646 h 118"/>
              <a:gd name="T30" fmla="*/ 2147483646 w 169"/>
              <a:gd name="T31" fmla="*/ 2147483646 h 118"/>
              <a:gd name="T32" fmla="*/ 2147483646 w 169"/>
              <a:gd name="T33" fmla="*/ 2147483646 h 118"/>
              <a:gd name="T34" fmla="*/ 2147483646 w 169"/>
              <a:gd name="T35" fmla="*/ 2147483646 h 118"/>
              <a:gd name="T36" fmla="*/ 0 w 169"/>
              <a:gd name="T37" fmla="*/ 2147483646 h 118"/>
              <a:gd name="T38" fmla="*/ 2147483646 w 169"/>
              <a:gd name="T39" fmla="*/ 2147483646 h 118"/>
              <a:gd name="T40" fmla="*/ 2147483646 w 169"/>
              <a:gd name="T41" fmla="*/ 2147483646 h 118"/>
              <a:gd name="T42" fmla="*/ 2147483646 w 169"/>
              <a:gd name="T43" fmla="*/ 2147483646 h 118"/>
              <a:gd name="T44" fmla="*/ 2147483646 w 169"/>
              <a:gd name="T45" fmla="*/ 2147483646 h 118"/>
              <a:gd name="T46" fmla="*/ 2147483646 w 169"/>
              <a:gd name="T47" fmla="*/ 2147483646 h 118"/>
              <a:gd name="T48" fmla="*/ 2147483646 w 169"/>
              <a:gd name="T49" fmla="*/ 2147483646 h 118"/>
              <a:gd name="T50" fmla="*/ 2147483646 w 169"/>
              <a:gd name="T51" fmla="*/ 2147483646 h 118"/>
              <a:gd name="T52" fmla="*/ 2147483646 w 169"/>
              <a:gd name="T53" fmla="*/ 2147483646 h 118"/>
              <a:gd name="T54" fmla="*/ 2147483646 w 169"/>
              <a:gd name="T55" fmla="*/ 2147483646 h 118"/>
              <a:gd name="T56" fmla="*/ 2147483646 w 169"/>
              <a:gd name="T57" fmla="*/ 2147483646 h 118"/>
              <a:gd name="T58" fmla="*/ 2147483646 w 169"/>
              <a:gd name="T59" fmla="*/ 2147483646 h 118"/>
              <a:gd name="T60" fmla="*/ 2147483646 w 169"/>
              <a:gd name="T61" fmla="*/ 2147483646 h 118"/>
              <a:gd name="T62" fmla="*/ 2147483646 w 169"/>
              <a:gd name="T63" fmla="*/ 2147483646 h 118"/>
              <a:gd name="T64" fmla="*/ 2147483646 w 169"/>
              <a:gd name="T65" fmla="*/ 2147483646 h 118"/>
              <a:gd name="T66" fmla="*/ 2147483646 w 169"/>
              <a:gd name="T67" fmla="*/ 2147483646 h 118"/>
              <a:gd name="T68" fmla="*/ 2147483646 w 169"/>
              <a:gd name="T69" fmla="*/ 2147483646 h 118"/>
              <a:gd name="T70" fmla="*/ 2147483646 w 169"/>
              <a:gd name="T71" fmla="*/ 2147483646 h 118"/>
              <a:gd name="T72" fmla="*/ 2147483646 w 169"/>
              <a:gd name="T73" fmla="*/ 2147483646 h 118"/>
              <a:gd name="T74" fmla="*/ 2147483646 w 169"/>
              <a:gd name="T75" fmla="*/ 2147483646 h 118"/>
              <a:gd name="T76" fmla="*/ 2147483646 w 169"/>
              <a:gd name="T77" fmla="*/ 2147483646 h 118"/>
              <a:gd name="T78" fmla="*/ 2147483646 w 169"/>
              <a:gd name="T79" fmla="*/ 2147483646 h 118"/>
              <a:gd name="T80" fmla="*/ 0 w 169"/>
              <a:gd name="T81" fmla="*/ 2147483646 h 118"/>
              <a:gd name="T82" fmla="*/ 0 w 169"/>
              <a:gd name="T83" fmla="*/ 2147483646 h 11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69" h="118">
                <a:moveTo>
                  <a:pt x="14" y="1"/>
                </a:moveTo>
                <a:lnTo>
                  <a:pt x="14" y="2"/>
                </a:lnTo>
                <a:lnTo>
                  <a:pt x="14" y="3"/>
                </a:lnTo>
                <a:lnTo>
                  <a:pt x="15" y="5"/>
                </a:lnTo>
                <a:lnTo>
                  <a:pt x="34" y="7"/>
                </a:lnTo>
                <a:lnTo>
                  <a:pt x="56" y="7"/>
                </a:lnTo>
                <a:lnTo>
                  <a:pt x="86" y="7"/>
                </a:lnTo>
                <a:lnTo>
                  <a:pt x="116" y="5"/>
                </a:lnTo>
                <a:lnTo>
                  <a:pt x="139" y="2"/>
                </a:lnTo>
                <a:lnTo>
                  <a:pt x="147" y="2"/>
                </a:lnTo>
                <a:lnTo>
                  <a:pt x="160" y="0"/>
                </a:lnTo>
                <a:lnTo>
                  <a:pt x="160" y="25"/>
                </a:lnTo>
                <a:lnTo>
                  <a:pt x="101" y="34"/>
                </a:lnTo>
                <a:lnTo>
                  <a:pt x="58" y="38"/>
                </a:lnTo>
                <a:lnTo>
                  <a:pt x="15" y="31"/>
                </a:lnTo>
                <a:lnTo>
                  <a:pt x="14" y="30"/>
                </a:lnTo>
                <a:lnTo>
                  <a:pt x="12" y="30"/>
                </a:lnTo>
                <a:lnTo>
                  <a:pt x="3" y="34"/>
                </a:lnTo>
                <a:lnTo>
                  <a:pt x="0" y="35"/>
                </a:lnTo>
                <a:lnTo>
                  <a:pt x="3" y="38"/>
                </a:lnTo>
                <a:lnTo>
                  <a:pt x="3" y="39"/>
                </a:lnTo>
                <a:lnTo>
                  <a:pt x="8" y="40"/>
                </a:lnTo>
                <a:lnTo>
                  <a:pt x="20" y="41"/>
                </a:lnTo>
                <a:lnTo>
                  <a:pt x="63" y="46"/>
                </a:lnTo>
                <a:lnTo>
                  <a:pt x="104" y="42"/>
                </a:lnTo>
                <a:lnTo>
                  <a:pt x="166" y="31"/>
                </a:lnTo>
                <a:lnTo>
                  <a:pt x="167" y="28"/>
                </a:lnTo>
                <a:lnTo>
                  <a:pt x="161" y="26"/>
                </a:lnTo>
                <a:lnTo>
                  <a:pt x="160" y="25"/>
                </a:lnTo>
                <a:lnTo>
                  <a:pt x="167" y="28"/>
                </a:lnTo>
                <a:lnTo>
                  <a:pt x="169" y="34"/>
                </a:lnTo>
                <a:lnTo>
                  <a:pt x="169" y="93"/>
                </a:lnTo>
                <a:lnTo>
                  <a:pt x="166" y="99"/>
                </a:lnTo>
                <a:lnTo>
                  <a:pt x="161" y="104"/>
                </a:lnTo>
                <a:lnTo>
                  <a:pt x="155" y="105"/>
                </a:lnTo>
                <a:lnTo>
                  <a:pt x="103" y="117"/>
                </a:lnTo>
                <a:lnTo>
                  <a:pt x="93" y="118"/>
                </a:lnTo>
                <a:lnTo>
                  <a:pt x="48" y="118"/>
                </a:lnTo>
                <a:lnTo>
                  <a:pt x="4" y="110"/>
                </a:lnTo>
                <a:lnTo>
                  <a:pt x="3" y="109"/>
                </a:lnTo>
                <a:lnTo>
                  <a:pt x="0" y="108"/>
                </a:lnTo>
                <a:lnTo>
                  <a:pt x="0" y="3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10" name="Freeform 2576"/>
          <p:cNvSpPr>
            <a:spLocks/>
          </p:cNvSpPr>
          <p:nvPr/>
        </p:nvSpPr>
        <p:spPr bwMode="auto">
          <a:xfrm>
            <a:off x="2773363" y="2576513"/>
            <a:ext cx="41275" cy="3175"/>
          </a:xfrm>
          <a:custGeom>
            <a:avLst/>
            <a:gdLst>
              <a:gd name="T0" fmla="*/ 0 w 79"/>
              <a:gd name="T1" fmla="*/ 2147483646 h 7"/>
              <a:gd name="T2" fmla="*/ 2147483646 w 79"/>
              <a:gd name="T3" fmla="*/ 2147483646 h 7"/>
              <a:gd name="T4" fmla="*/ 2147483646 w 79"/>
              <a:gd name="T5" fmla="*/ 2147483646 h 7"/>
              <a:gd name="T6" fmla="*/ 2147483646 w 79"/>
              <a:gd name="T7" fmla="*/ 0 h 7"/>
              <a:gd name="T8" fmla="*/ 2147483646 w 79"/>
              <a:gd name="T9" fmla="*/ 2147483646 h 7"/>
              <a:gd name="T10" fmla="*/ 2147483646 w 79"/>
              <a:gd name="T11" fmla="*/ 2147483646 h 7"/>
              <a:gd name="T12" fmla="*/ 2147483646 w 79"/>
              <a:gd name="T13" fmla="*/ 2147483646 h 7"/>
              <a:gd name="T14" fmla="*/ 2147483646 w 79"/>
              <a:gd name="T15" fmla="*/ 2147483646 h 7"/>
              <a:gd name="T16" fmla="*/ 2147483646 w 79"/>
              <a:gd name="T17" fmla="*/ 2147483646 h 7"/>
              <a:gd name="T18" fmla="*/ 2147483646 w 79"/>
              <a:gd name="T19" fmla="*/ 2147483646 h 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79" h="7">
                <a:moveTo>
                  <a:pt x="0" y="7"/>
                </a:moveTo>
                <a:lnTo>
                  <a:pt x="20" y="2"/>
                </a:lnTo>
                <a:lnTo>
                  <a:pt x="22" y="2"/>
                </a:lnTo>
                <a:lnTo>
                  <a:pt x="21" y="0"/>
                </a:lnTo>
                <a:lnTo>
                  <a:pt x="22" y="2"/>
                </a:lnTo>
                <a:lnTo>
                  <a:pt x="22" y="4"/>
                </a:lnTo>
                <a:lnTo>
                  <a:pt x="27" y="6"/>
                </a:lnTo>
                <a:lnTo>
                  <a:pt x="74" y="6"/>
                </a:lnTo>
                <a:lnTo>
                  <a:pt x="79" y="2"/>
                </a:lnTo>
                <a:lnTo>
                  <a:pt x="79" y="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11" name="Freeform 2577"/>
          <p:cNvSpPr>
            <a:spLocks/>
          </p:cNvSpPr>
          <p:nvPr/>
        </p:nvSpPr>
        <p:spPr bwMode="auto">
          <a:xfrm>
            <a:off x="2854325" y="2630488"/>
            <a:ext cx="4763" cy="4762"/>
          </a:xfrm>
          <a:custGeom>
            <a:avLst/>
            <a:gdLst>
              <a:gd name="T0" fmla="*/ 0 w 10"/>
              <a:gd name="T1" fmla="*/ 0 h 8"/>
              <a:gd name="T2" fmla="*/ 2147483646 w 10"/>
              <a:gd name="T3" fmla="*/ 0 h 8"/>
              <a:gd name="T4" fmla="*/ 2147483646 w 10"/>
              <a:gd name="T5" fmla="*/ 2147483646 h 8"/>
              <a:gd name="T6" fmla="*/ 2147483646 w 10"/>
              <a:gd name="T7" fmla="*/ 2147483646 h 8"/>
              <a:gd name="T8" fmla="*/ 2147483646 w 10"/>
              <a:gd name="T9" fmla="*/ 2147483646 h 8"/>
              <a:gd name="T10" fmla="*/ 2147483646 w 10"/>
              <a:gd name="T11" fmla="*/ 2147483646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" h="8">
                <a:moveTo>
                  <a:pt x="0" y="0"/>
                </a:moveTo>
                <a:lnTo>
                  <a:pt x="2" y="0"/>
                </a:lnTo>
                <a:lnTo>
                  <a:pt x="9" y="2"/>
                </a:lnTo>
                <a:lnTo>
                  <a:pt x="10" y="4"/>
                </a:lnTo>
                <a:lnTo>
                  <a:pt x="9" y="7"/>
                </a:lnTo>
                <a:lnTo>
                  <a:pt x="3" y="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12" name="Freeform 2578"/>
          <p:cNvSpPr>
            <a:spLocks/>
          </p:cNvSpPr>
          <p:nvPr/>
        </p:nvSpPr>
        <p:spPr bwMode="auto">
          <a:xfrm>
            <a:off x="2760663" y="2633663"/>
            <a:ext cx="4762" cy="4762"/>
          </a:xfrm>
          <a:custGeom>
            <a:avLst/>
            <a:gdLst>
              <a:gd name="T0" fmla="*/ 2147483646 w 9"/>
              <a:gd name="T1" fmla="*/ 0 h 7"/>
              <a:gd name="T2" fmla="*/ 2147483646 w 9"/>
              <a:gd name="T3" fmla="*/ 0 h 7"/>
              <a:gd name="T4" fmla="*/ 2147483646 w 9"/>
              <a:gd name="T5" fmla="*/ 2147483646 h 7"/>
              <a:gd name="T6" fmla="*/ 0 w 9"/>
              <a:gd name="T7" fmla="*/ 2147483646 h 7"/>
              <a:gd name="T8" fmla="*/ 2147483646 w 9"/>
              <a:gd name="T9" fmla="*/ 2147483646 h 7"/>
              <a:gd name="T10" fmla="*/ 2147483646 w 9"/>
              <a:gd name="T11" fmla="*/ 2147483646 h 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" h="7">
                <a:moveTo>
                  <a:pt x="9" y="0"/>
                </a:moveTo>
                <a:lnTo>
                  <a:pt x="8" y="0"/>
                </a:lnTo>
                <a:lnTo>
                  <a:pt x="1" y="2"/>
                </a:lnTo>
                <a:lnTo>
                  <a:pt x="0" y="4"/>
                </a:lnTo>
                <a:lnTo>
                  <a:pt x="1" y="6"/>
                </a:lnTo>
                <a:lnTo>
                  <a:pt x="6" y="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13" name="Freeform 2579"/>
          <p:cNvSpPr>
            <a:spLocks/>
          </p:cNvSpPr>
          <p:nvPr/>
        </p:nvSpPr>
        <p:spPr bwMode="auto">
          <a:xfrm>
            <a:off x="2997200" y="2547938"/>
            <a:ext cx="6350" cy="7937"/>
          </a:xfrm>
          <a:custGeom>
            <a:avLst/>
            <a:gdLst>
              <a:gd name="T0" fmla="*/ 2147483646 w 12"/>
              <a:gd name="T1" fmla="*/ 2147483646 h 15"/>
              <a:gd name="T2" fmla="*/ 2147483646 w 12"/>
              <a:gd name="T3" fmla="*/ 2147483646 h 15"/>
              <a:gd name="T4" fmla="*/ 2147483646 w 12"/>
              <a:gd name="T5" fmla="*/ 2147483646 h 15"/>
              <a:gd name="T6" fmla="*/ 2147483646 w 12"/>
              <a:gd name="T7" fmla="*/ 2147483646 h 15"/>
              <a:gd name="T8" fmla="*/ 2147483646 w 12"/>
              <a:gd name="T9" fmla="*/ 2147483646 h 15"/>
              <a:gd name="T10" fmla="*/ 2147483646 w 12"/>
              <a:gd name="T11" fmla="*/ 2147483646 h 15"/>
              <a:gd name="T12" fmla="*/ 2147483646 w 12"/>
              <a:gd name="T13" fmla="*/ 2147483646 h 15"/>
              <a:gd name="T14" fmla="*/ 2147483646 w 12"/>
              <a:gd name="T15" fmla="*/ 2147483646 h 15"/>
              <a:gd name="T16" fmla="*/ 2147483646 w 12"/>
              <a:gd name="T17" fmla="*/ 2147483646 h 15"/>
              <a:gd name="T18" fmla="*/ 2147483646 w 12"/>
              <a:gd name="T19" fmla="*/ 0 h 15"/>
              <a:gd name="T20" fmla="*/ 2147483646 w 12"/>
              <a:gd name="T21" fmla="*/ 2147483646 h 15"/>
              <a:gd name="T22" fmla="*/ 2147483646 w 12"/>
              <a:gd name="T23" fmla="*/ 2147483646 h 15"/>
              <a:gd name="T24" fmla="*/ 2147483646 w 12"/>
              <a:gd name="T25" fmla="*/ 2147483646 h 15"/>
              <a:gd name="T26" fmla="*/ 0 w 12"/>
              <a:gd name="T27" fmla="*/ 2147483646 h 15"/>
              <a:gd name="T28" fmla="*/ 0 w 12"/>
              <a:gd name="T29" fmla="*/ 2147483646 h 15"/>
              <a:gd name="T30" fmla="*/ 2147483646 w 12"/>
              <a:gd name="T31" fmla="*/ 2147483646 h 15"/>
              <a:gd name="T32" fmla="*/ 2147483646 w 12"/>
              <a:gd name="T33" fmla="*/ 2147483646 h 1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" h="15">
                <a:moveTo>
                  <a:pt x="4" y="15"/>
                </a:moveTo>
                <a:lnTo>
                  <a:pt x="5" y="15"/>
                </a:lnTo>
                <a:lnTo>
                  <a:pt x="9" y="15"/>
                </a:lnTo>
                <a:lnTo>
                  <a:pt x="10" y="14"/>
                </a:lnTo>
                <a:lnTo>
                  <a:pt x="11" y="12"/>
                </a:lnTo>
                <a:lnTo>
                  <a:pt x="12" y="8"/>
                </a:lnTo>
                <a:lnTo>
                  <a:pt x="12" y="4"/>
                </a:lnTo>
                <a:lnTo>
                  <a:pt x="11" y="2"/>
                </a:lnTo>
                <a:lnTo>
                  <a:pt x="10" y="1"/>
                </a:lnTo>
                <a:lnTo>
                  <a:pt x="7" y="0"/>
                </a:lnTo>
                <a:lnTo>
                  <a:pt x="5" y="1"/>
                </a:lnTo>
                <a:lnTo>
                  <a:pt x="4" y="2"/>
                </a:lnTo>
                <a:lnTo>
                  <a:pt x="1" y="4"/>
                </a:lnTo>
                <a:lnTo>
                  <a:pt x="0" y="7"/>
                </a:lnTo>
                <a:lnTo>
                  <a:pt x="0" y="9"/>
                </a:lnTo>
                <a:lnTo>
                  <a:pt x="1" y="13"/>
                </a:lnTo>
                <a:lnTo>
                  <a:pt x="4" y="15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14" name="Freeform 2580"/>
          <p:cNvSpPr>
            <a:spLocks/>
          </p:cNvSpPr>
          <p:nvPr/>
        </p:nvSpPr>
        <p:spPr bwMode="auto">
          <a:xfrm>
            <a:off x="3278188" y="2579688"/>
            <a:ext cx="87312" cy="61912"/>
          </a:xfrm>
          <a:custGeom>
            <a:avLst/>
            <a:gdLst>
              <a:gd name="T0" fmla="*/ 2147483646 w 167"/>
              <a:gd name="T1" fmla="*/ 2147483646 h 118"/>
              <a:gd name="T2" fmla="*/ 2147483646 w 167"/>
              <a:gd name="T3" fmla="*/ 2147483646 h 118"/>
              <a:gd name="T4" fmla="*/ 2147483646 w 167"/>
              <a:gd name="T5" fmla="*/ 2147483646 h 118"/>
              <a:gd name="T6" fmla="*/ 2147483646 w 167"/>
              <a:gd name="T7" fmla="*/ 2147483646 h 118"/>
              <a:gd name="T8" fmla="*/ 2147483646 w 167"/>
              <a:gd name="T9" fmla="*/ 2147483646 h 118"/>
              <a:gd name="T10" fmla="*/ 2147483646 w 167"/>
              <a:gd name="T11" fmla="*/ 2147483646 h 118"/>
              <a:gd name="T12" fmla="*/ 2147483646 w 167"/>
              <a:gd name="T13" fmla="*/ 2147483646 h 118"/>
              <a:gd name="T14" fmla="*/ 2147483646 w 167"/>
              <a:gd name="T15" fmla="*/ 2147483646 h 118"/>
              <a:gd name="T16" fmla="*/ 2147483646 w 167"/>
              <a:gd name="T17" fmla="*/ 2147483646 h 118"/>
              <a:gd name="T18" fmla="*/ 2147483646 w 167"/>
              <a:gd name="T19" fmla="*/ 2147483646 h 118"/>
              <a:gd name="T20" fmla="*/ 2147483646 w 167"/>
              <a:gd name="T21" fmla="*/ 0 h 118"/>
              <a:gd name="T22" fmla="*/ 2147483646 w 167"/>
              <a:gd name="T23" fmla="*/ 2147483646 h 118"/>
              <a:gd name="T24" fmla="*/ 2147483646 w 167"/>
              <a:gd name="T25" fmla="*/ 2147483646 h 118"/>
              <a:gd name="T26" fmla="*/ 2147483646 w 167"/>
              <a:gd name="T27" fmla="*/ 2147483646 h 118"/>
              <a:gd name="T28" fmla="*/ 2147483646 w 167"/>
              <a:gd name="T29" fmla="*/ 2147483646 h 118"/>
              <a:gd name="T30" fmla="*/ 2147483646 w 167"/>
              <a:gd name="T31" fmla="*/ 2147483646 h 118"/>
              <a:gd name="T32" fmla="*/ 0 w 167"/>
              <a:gd name="T33" fmla="*/ 2147483646 h 118"/>
              <a:gd name="T34" fmla="*/ 0 w 167"/>
              <a:gd name="T35" fmla="*/ 2147483646 h 118"/>
              <a:gd name="T36" fmla="*/ 2147483646 w 167"/>
              <a:gd name="T37" fmla="*/ 2147483646 h 118"/>
              <a:gd name="T38" fmla="*/ 2147483646 w 167"/>
              <a:gd name="T39" fmla="*/ 2147483646 h 118"/>
              <a:gd name="T40" fmla="*/ 2147483646 w 167"/>
              <a:gd name="T41" fmla="*/ 2147483646 h 118"/>
              <a:gd name="T42" fmla="*/ 2147483646 w 167"/>
              <a:gd name="T43" fmla="*/ 2147483646 h 118"/>
              <a:gd name="T44" fmla="*/ 2147483646 w 167"/>
              <a:gd name="T45" fmla="*/ 2147483646 h 118"/>
              <a:gd name="T46" fmla="*/ 2147483646 w 167"/>
              <a:gd name="T47" fmla="*/ 2147483646 h 118"/>
              <a:gd name="T48" fmla="*/ 2147483646 w 167"/>
              <a:gd name="T49" fmla="*/ 2147483646 h 118"/>
              <a:gd name="T50" fmla="*/ 2147483646 w 167"/>
              <a:gd name="T51" fmla="*/ 2147483646 h 118"/>
              <a:gd name="T52" fmla="*/ 2147483646 w 167"/>
              <a:gd name="T53" fmla="*/ 2147483646 h 118"/>
              <a:gd name="T54" fmla="*/ 2147483646 w 167"/>
              <a:gd name="T55" fmla="*/ 2147483646 h 118"/>
              <a:gd name="T56" fmla="*/ 2147483646 w 167"/>
              <a:gd name="T57" fmla="*/ 2147483646 h 118"/>
              <a:gd name="T58" fmla="*/ 2147483646 w 167"/>
              <a:gd name="T59" fmla="*/ 2147483646 h 118"/>
              <a:gd name="T60" fmla="*/ 2147483646 w 167"/>
              <a:gd name="T61" fmla="*/ 2147483646 h 118"/>
              <a:gd name="T62" fmla="*/ 2147483646 w 167"/>
              <a:gd name="T63" fmla="*/ 2147483646 h 118"/>
              <a:gd name="T64" fmla="*/ 2147483646 w 167"/>
              <a:gd name="T65" fmla="*/ 2147483646 h 118"/>
              <a:gd name="T66" fmla="*/ 2147483646 w 167"/>
              <a:gd name="T67" fmla="*/ 2147483646 h 118"/>
              <a:gd name="T68" fmla="*/ 2147483646 w 167"/>
              <a:gd name="T69" fmla="*/ 2147483646 h 118"/>
              <a:gd name="T70" fmla="*/ 2147483646 w 167"/>
              <a:gd name="T71" fmla="*/ 2147483646 h 118"/>
              <a:gd name="T72" fmla="*/ 2147483646 w 167"/>
              <a:gd name="T73" fmla="*/ 2147483646 h 118"/>
              <a:gd name="T74" fmla="*/ 2147483646 w 167"/>
              <a:gd name="T75" fmla="*/ 2147483646 h 118"/>
              <a:gd name="T76" fmla="*/ 0 w 167"/>
              <a:gd name="T77" fmla="*/ 2147483646 h 118"/>
              <a:gd name="T78" fmla="*/ 0 w 167"/>
              <a:gd name="T79" fmla="*/ 2147483646 h 118"/>
              <a:gd name="T80" fmla="*/ 0 w 167"/>
              <a:gd name="T81" fmla="*/ 2147483646 h 11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67" h="118">
                <a:moveTo>
                  <a:pt x="13" y="1"/>
                </a:moveTo>
                <a:lnTo>
                  <a:pt x="12" y="2"/>
                </a:lnTo>
                <a:lnTo>
                  <a:pt x="12" y="3"/>
                </a:lnTo>
                <a:lnTo>
                  <a:pt x="13" y="5"/>
                </a:lnTo>
                <a:lnTo>
                  <a:pt x="34" y="7"/>
                </a:lnTo>
                <a:lnTo>
                  <a:pt x="54" y="7"/>
                </a:lnTo>
                <a:lnTo>
                  <a:pt x="85" y="7"/>
                </a:lnTo>
                <a:lnTo>
                  <a:pt x="115" y="5"/>
                </a:lnTo>
                <a:lnTo>
                  <a:pt x="137" y="2"/>
                </a:lnTo>
                <a:lnTo>
                  <a:pt x="145" y="2"/>
                </a:lnTo>
                <a:lnTo>
                  <a:pt x="156" y="0"/>
                </a:lnTo>
                <a:lnTo>
                  <a:pt x="156" y="25"/>
                </a:lnTo>
                <a:lnTo>
                  <a:pt x="100" y="34"/>
                </a:lnTo>
                <a:lnTo>
                  <a:pt x="58" y="38"/>
                </a:lnTo>
                <a:lnTo>
                  <a:pt x="14" y="31"/>
                </a:lnTo>
                <a:lnTo>
                  <a:pt x="12" y="30"/>
                </a:lnTo>
                <a:lnTo>
                  <a:pt x="0" y="34"/>
                </a:lnTo>
                <a:lnTo>
                  <a:pt x="0" y="35"/>
                </a:lnTo>
                <a:lnTo>
                  <a:pt x="1" y="38"/>
                </a:lnTo>
                <a:lnTo>
                  <a:pt x="1" y="39"/>
                </a:lnTo>
                <a:lnTo>
                  <a:pt x="6" y="40"/>
                </a:lnTo>
                <a:lnTo>
                  <a:pt x="19" y="41"/>
                </a:lnTo>
                <a:lnTo>
                  <a:pt x="60" y="46"/>
                </a:lnTo>
                <a:lnTo>
                  <a:pt x="105" y="42"/>
                </a:lnTo>
                <a:lnTo>
                  <a:pt x="165" y="31"/>
                </a:lnTo>
                <a:lnTo>
                  <a:pt x="165" y="28"/>
                </a:lnTo>
                <a:lnTo>
                  <a:pt x="161" y="26"/>
                </a:lnTo>
                <a:lnTo>
                  <a:pt x="156" y="25"/>
                </a:lnTo>
                <a:lnTo>
                  <a:pt x="165" y="28"/>
                </a:lnTo>
                <a:lnTo>
                  <a:pt x="167" y="34"/>
                </a:lnTo>
                <a:lnTo>
                  <a:pt x="167" y="93"/>
                </a:lnTo>
                <a:lnTo>
                  <a:pt x="165" y="99"/>
                </a:lnTo>
                <a:lnTo>
                  <a:pt x="160" y="104"/>
                </a:lnTo>
                <a:lnTo>
                  <a:pt x="155" y="105"/>
                </a:lnTo>
                <a:lnTo>
                  <a:pt x="102" y="117"/>
                </a:lnTo>
                <a:lnTo>
                  <a:pt x="91" y="118"/>
                </a:lnTo>
                <a:lnTo>
                  <a:pt x="46" y="118"/>
                </a:lnTo>
                <a:lnTo>
                  <a:pt x="4" y="110"/>
                </a:lnTo>
                <a:lnTo>
                  <a:pt x="0" y="109"/>
                </a:lnTo>
                <a:lnTo>
                  <a:pt x="0" y="108"/>
                </a:lnTo>
                <a:lnTo>
                  <a:pt x="0" y="3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15" name="Freeform 2581"/>
          <p:cNvSpPr>
            <a:spLocks/>
          </p:cNvSpPr>
          <p:nvPr/>
        </p:nvSpPr>
        <p:spPr bwMode="auto">
          <a:xfrm>
            <a:off x="3284538" y="2576513"/>
            <a:ext cx="39687" cy="3175"/>
          </a:xfrm>
          <a:custGeom>
            <a:avLst/>
            <a:gdLst>
              <a:gd name="T0" fmla="*/ 0 w 76"/>
              <a:gd name="T1" fmla="*/ 2147483646 h 6"/>
              <a:gd name="T2" fmla="*/ 2147483646 w 76"/>
              <a:gd name="T3" fmla="*/ 2147483646 h 6"/>
              <a:gd name="T4" fmla="*/ 2147483646 w 76"/>
              <a:gd name="T5" fmla="*/ 2147483646 h 6"/>
              <a:gd name="T6" fmla="*/ 2147483646 w 76"/>
              <a:gd name="T7" fmla="*/ 2147483646 h 6"/>
              <a:gd name="T8" fmla="*/ 2147483646 w 76"/>
              <a:gd name="T9" fmla="*/ 2147483646 h 6"/>
              <a:gd name="T10" fmla="*/ 2147483646 w 76"/>
              <a:gd name="T11" fmla="*/ 2147483646 h 6"/>
              <a:gd name="T12" fmla="*/ 2147483646 w 76"/>
              <a:gd name="T13" fmla="*/ 2147483646 h 6"/>
              <a:gd name="T14" fmla="*/ 2147483646 w 76"/>
              <a:gd name="T15" fmla="*/ 0 h 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76" h="6">
                <a:moveTo>
                  <a:pt x="0" y="6"/>
                </a:moveTo>
                <a:lnTo>
                  <a:pt x="18" y="1"/>
                </a:lnTo>
                <a:lnTo>
                  <a:pt x="24" y="1"/>
                </a:lnTo>
                <a:lnTo>
                  <a:pt x="24" y="3"/>
                </a:lnTo>
                <a:lnTo>
                  <a:pt x="25" y="5"/>
                </a:lnTo>
                <a:lnTo>
                  <a:pt x="74" y="5"/>
                </a:lnTo>
                <a:lnTo>
                  <a:pt x="76" y="1"/>
                </a:lnTo>
                <a:lnTo>
                  <a:pt x="76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16" name="Line 2582"/>
          <p:cNvSpPr>
            <a:spLocks noChangeShapeType="1"/>
          </p:cNvSpPr>
          <p:nvPr/>
        </p:nvSpPr>
        <p:spPr bwMode="auto">
          <a:xfrm flipH="1" flipV="1">
            <a:off x="3295650" y="2576513"/>
            <a:ext cx="1588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17" name="Freeform 2583"/>
          <p:cNvSpPr>
            <a:spLocks/>
          </p:cNvSpPr>
          <p:nvPr/>
        </p:nvSpPr>
        <p:spPr bwMode="auto">
          <a:xfrm>
            <a:off x="3271838" y="2633663"/>
            <a:ext cx="6350" cy="4762"/>
          </a:xfrm>
          <a:custGeom>
            <a:avLst/>
            <a:gdLst>
              <a:gd name="T0" fmla="*/ 2147483646 w 10"/>
              <a:gd name="T1" fmla="*/ 0 h 7"/>
              <a:gd name="T2" fmla="*/ 2147483646 w 10"/>
              <a:gd name="T3" fmla="*/ 0 h 7"/>
              <a:gd name="T4" fmla="*/ 2147483646 w 10"/>
              <a:gd name="T5" fmla="*/ 2147483646 h 7"/>
              <a:gd name="T6" fmla="*/ 0 w 10"/>
              <a:gd name="T7" fmla="*/ 2147483646 h 7"/>
              <a:gd name="T8" fmla="*/ 2147483646 w 10"/>
              <a:gd name="T9" fmla="*/ 2147483646 h 7"/>
              <a:gd name="T10" fmla="*/ 2147483646 w 10"/>
              <a:gd name="T11" fmla="*/ 2147483646 h 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" h="7">
                <a:moveTo>
                  <a:pt x="10" y="0"/>
                </a:moveTo>
                <a:lnTo>
                  <a:pt x="9" y="0"/>
                </a:lnTo>
                <a:lnTo>
                  <a:pt x="2" y="2"/>
                </a:lnTo>
                <a:lnTo>
                  <a:pt x="0" y="4"/>
                </a:lnTo>
                <a:lnTo>
                  <a:pt x="2" y="6"/>
                </a:lnTo>
                <a:lnTo>
                  <a:pt x="8" y="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18" name="Freeform 2584"/>
          <p:cNvSpPr>
            <a:spLocks/>
          </p:cNvSpPr>
          <p:nvPr/>
        </p:nvSpPr>
        <p:spPr bwMode="auto">
          <a:xfrm>
            <a:off x="3365500" y="2630488"/>
            <a:ext cx="6350" cy="4762"/>
          </a:xfrm>
          <a:custGeom>
            <a:avLst/>
            <a:gdLst>
              <a:gd name="T0" fmla="*/ 2147483646 w 10"/>
              <a:gd name="T1" fmla="*/ 2147483646 h 8"/>
              <a:gd name="T2" fmla="*/ 2147483646 w 10"/>
              <a:gd name="T3" fmla="*/ 2147483646 h 8"/>
              <a:gd name="T4" fmla="*/ 2147483646 w 10"/>
              <a:gd name="T5" fmla="*/ 2147483646 h 8"/>
              <a:gd name="T6" fmla="*/ 2147483646 w 10"/>
              <a:gd name="T7" fmla="*/ 2147483646 h 8"/>
              <a:gd name="T8" fmla="*/ 0 w 10"/>
              <a:gd name="T9" fmla="*/ 0 h 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8">
                <a:moveTo>
                  <a:pt x="3" y="8"/>
                </a:moveTo>
                <a:lnTo>
                  <a:pt x="9" y="7"/>
                </a:lnTo>
                <a:lnTo>
                  <a:pt x="10" y="4"/>
                </a:lnTo>
                <a:lnTo>
                  <a:pt x="9" y="2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19" name="Freeform 2585"/>
          <p:cNvSpPr>
            <a:spLocks/>
          </p:cNvSpPr>
          <p:nvPr/>
        </p:nvSpPr>
        <p:spPr bwMode="auto">
          <a:xfrm>
            <a:off x="3509963" y="2547938"/>
            <a:ext cx="6350" cy="7937"/>
          </a:xfrm>
          <a:custGeom>
            <a:avLst/>
            <a:gdLst>
              <a:gd name="T0" fmla="*/ 0 w 12"/>
              <a:gd name="T1" fmla="*/ 2147483646 h 15"/>
              <a:gd name="T2" fmla="*/ 2147483646 w 12"/>
              <a:gd name="T3" fmla="*/ 2147483646 h 15"/>
              <a:gd name="T4" fmla="*/ 2147483646 w 12"/>
              <a:gd name="T5" fmla="*/ 2147483646 h 15"/>
              <a:gd name="T6" fmla="*/ 2147483646 w 12"/>
              <a:gd name="T7" fmla="*/ 2147483646 h 15"/>
              <a:gd name="T8" fmla="*/ 2147483646 w 12"/>
              <a:gd name="T9" fmla="*/ 2147483646 h 15"/>
              <a:gd name="T10" fmla="*/ 2147483646 w 12"/>
              <a:gd name="T11" fmla="*/ 2147483646 h 15"/>
              <a:gd name="T12" fmla="*/ 2147483646 w 12"/>
              <a:gd name="T13" fmla="*/ 2147483646 h 15"/>
              <a:gd name="T14" fmla="*/ 2147483646 w 12"/>
              <a:gd name="T15" fmla="*/ 2147483646 h 15"/>
              <a:gd name="T16" fmla="*/ 2147483646 w 12"/>
              <a:gd name="T17" fmla="*/ 2147483646 h 15"/>
              <a:gd name="T18" fmla="*/ 2147483646 w 12"/>
              <a:gd name="T19" fmla="*/ 2147483646 h 15"/>
              <a:gd name="T20" fmla="*/ 2147483646 w 12"/>
              <a:gd name="T21" fmla="*/ 0 h 15"/>
              <a:gd name="T22" fmla="*/ 2147483646 w 12"/>
              <a:gd name="T23" fmla="*/ 2147483646 h 15"/>
              <a:gd name="T24" fmla="*/ 2147483646 w 12"/>
              <a:gd name="T25" fmla="*/ 2147483646 h 15"/>
              <a:gd name="T26" fmla="*/ 0 w 12"/>
              <a:gd name="T27" fmla="*/ 2147483646 h 15"/>
              <a:gd name="T28" fmla="*/ 0 w 12"/>
              <a:gd name="T29" fmla="*/ 2147483646 h 15"/>
              <a:gd name="T30" fmla="*/ 0 w 12"/>
              <a:gd name="T31" fmla="*/ 2147483646 h 15"/>
              <a:gd name="T32" fmla="*/ 0 w 12"/>
              <a:gd name="T33" fmla="*/ 2147483646 h 1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" h="15">
                <a:moveTo>
                  <a:pt x="0" y="13"/>
                </a:moveTo>
                <a:lnTo>
                  <a:pt x="4" y="15"/>
                </a:lnTo>
                <a:lnTo>
                  <a:pt x="6" y="15"/>
                </a:lnTo>
                <a:lnTo>
                  <a:pt x="7" y="15"/>
                </a:lnTo>
                <a:lnTo>
                  <a:pt x="10" y="14"/>
                </a:lnTo>
                <a:lnTo>
                  <a:pt x="12" y="12"/>
                </a:lnTo>
                <a:lnTo>
                  <a:pt x="12" y="8"/>
                </a:lnTo>
                <a:lnTo>
                  <a:pt x="12" y="4"/>
                </a:lnTo>
                <a:lnTo>
                  <a:pt x="12" y="2"/>
                </a:lnTo>
                <a:lnTo>
                  <a:pt x="8" y="1"/>
                </a:lnTo>
                <a:lnTo>
                  <a:pt x="7" y="0"/>
                </a:lnTo>
                <a:lnTo>
                  <a:pt x="6" y="1"/>
                </a:lnTo>
                <a:lnTo>
                  <a:pt x="3" y="2"/>
                </a:lnTo>
                <a:lnTo>
                  <a:pt x="0" y="4"/>
                </a:lnTo>
                <a:lnTo>
                  <a:pt x="0" y="7"/>
                </a:lnTo>
                <a:lnTo>
                  <a:pt x="0" y="9"/>
                </a:lnTo>
                <a:lnTo>
                  <a:pt x="0" y="13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20" name="Freeform 2586"/>
          <p:cNvSpPr>
            <a:spLocks/>
          </p:cNvSpPr>
          <p:nvPr/>
        </p:nvSpPr>
        <p:spPr bwMode="auto">
          <a:xfrm>
            <a:off x="3862388" y="2593975"/>
            <a:ext cx="6350" cy="3175"/>
          </a:xfrm>
          <a:custGeom>
            <a:avLst/>
            <a:gdLst>
              <a:gd name="T0" fmla="*/ 2147483646 w 13"/>
              <a:gd name="T1" fmla="*/ 2147483646 h 7"/>
              <a:gd name="T2" fmla="*/ 0 w 13"/>
              <a:gd name="T3" fmla="*/ 2147483646 h 7"/>
              <a:gd name="T4" fmla="*/ 2147483646 w 13"/>
              <a:gd name="T5" fmla="*/ 2147483646 h 7"/>
              <a:gd name="T6" fmla="*/ 2147483646 w 13"/>
              <a:gd name="T7" fmla="*/ 0 h 7"/>
              <a:gd name="T8" fmla="*/ 2147483646 w 13"/>
              <a:gd name="T9" fmla="*/ 2147483646 h 7"/>
              <a:gd name="T10" fmla="*/ 2147483646 w 13"/>
              <a:gd name="T11" fmla="*/ 2147483646 h 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" h="7">
                <a:moveTo>
                  <a:pt x="3" y="1"/>
                </a:moveTo>
                <a:lnTo>
                  <a:pt x="0" y="7"/>
                </a:lnTo>
                <a:lnTo>
                  <a:pt x="3" y="1"/>
                </a:lnTo>
                <a:lnTo>
                  <a:pt x="6" y="0"/>
                </a:lnTo>
                <a:lnTo>
                  <a:pt x="10" y="1"/>
                </a:lnTo>
                <a:lnTo>
                  <a:pt x="13" y="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21" name="Freeform 2587"/>
          <p:cNvSpPr>
            <a:spLocks/>
          </p:cNvSpPr>
          <p:nvPr/>
        </p:nvSpPr>
        <p:spPr bwMode="auto">
          <a:xfrm>
            <a:off x="4021138" y="2593975"/>
            <a:ext cx="7937" cy="3175"/>
          </a:xfrm>
          <a:custGeom>
            <a:avLst/>
            <a:gdLst>
              <a:gd name="T0" fmla="*/ 0 w 14"/>
              <a:gd name="T1" fmla="*/ 2147483646 h 7"/>
              <a:gd name="T2" fmla="*/ 2147483646 w 14"/>
              <a:gd name="T3" fmla="*/ 2147483646 h 7"/>
              <a:gd name="T4" fmla="*/ 2147483646 w 14"/>
              <a:gd name="T5" fmla="*/ 0 h 7"/>
              <a:gd name="T6" fmla="*/ 2147483646 w 14"/>
              <a:gd name="T7" fmla="*/ 2147483646 h 7"/>
              <a:gd name="T8" fmla="*/ 2147483646 w 14"/>
              <a:gd name="T9" fmla="*/ 2147483646 h 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" h="7">
                <a:moveTo>
                  <a:pt x="0" y="7"/>
                </a:moveTo>
                <a:lnTo>
                  <a:pt x="4" y="1"/>
                </a:lnTo>
                <a:lnTo>
                  <a:pt x="6" y="0"/>
                </a:lnTo>
                <a:lnTo>
                  <a:pt x="9" y="1"/>
                </a:lnTo>
                <a:lnTo>
                  <a:pt x="14" y="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22" name="Freeform 2588"/>
          <p:cNvSpPr>
            <a:spLocks/>
          </p:cNvSpPr>
          <p:nvPr/>
        </p:nvSpPr>
        <p:spPr bwMode="auto">
          <a:xfrm>
            <a:off x="815975" y="2794000"/>
            <a:ext cx="363538" cy="9525"/>
          </a:xfrm>
          <a:custGeom>
            <a:avLst/>
            <a:gdLst>
              <a:gd name="T0" fmla="*/ 2147483646 w 685"/>
              <a:gd name="T1" fmla="*/ 2147483646 h 18"/>
              <a:gd name="T2" fmla="*/ 2147483646 w 685"/>
              <a:gd name="T3" fmla="*/ 2147483646 h 18"/>
              <a:gd name="T4" fmla="*/ 2147483646 w 685"/>
              <a:gd name="T5" fmla="*/ 2147483646 h 18"/>
              <a:gd name="T6" fmla="*/ 2147483646 w 685"/>
              <a:gd name="T7" fmla="*/ 2147483646 h 18"/>
              <a:gd name="T8" fmla="*/ 2147483646 w 685"/>
              <a:gd name="T9" fmla="*/ 2147483646 h 18"/>
              <a:gd name="T10" fmla="*/ 2147483646 w 685"/>
              <a:gd name="T11" fmla="*/ 2147483646 h 18"/>
              <a:gd name="T12" fmla="*/ 2147483646 w 685"/>
              <a:gd name="T13" fmla="*/ 2147483646 h 18"/>
              <a:gd name="T14" fmla="*/ 2147483646 w 685"/>
              <a:gd name="T15" fmla="*/ 2147483646 h 18"/>
              <a:gd name="T16" fmla="*/ 2147483646 w 685"/>
              <a:gd name="T17" fmla="*/ 2147483646 h 18"/>
              <a:gd name="T18" fmla="*/ 2147483646 w 685"/>
              <a:gd name="T19" fmla="*/ 2147483646 h 18"/>
              <a:gd name="T20" fmla="*/ 2147483646 w 685"/>
              <a:gd name="T21" fmla="*/ 2147483646 h 18"/>
              <a:gd name="T22" fmla="*/ 2147483646 w 685"/>
              <a:gd name="T23" fmla="*/ 2147483646 h 18"/>
              <a:gd name="T24" fmla="*/ 2147483646 w 685"/>
              <a:gd name="T25" fmla="*/ 2147483646 h 18"/>
              <a:gd name="T26" fmla="*/ 2147483646 w 685"/>
              <a:gd name="T27" fmla="*/ 2147483646 h 18"/>
              <a:gd name="T28" fmla="*/ 2147483646 w 685"/>
              <a:gd name="T29" fmla="*/ 2147483646 h 18"/>
              <a:gd name="T30" fmla="*/ 2147483646 w 685"/>
              <a:gd name="T31" fmla="*/ 2147483646 h 18"/>
              <a:gd name="T32" fmla="*/ 2147483646 w 685"/>
              <a:gd name="T33" fmla="*/ 2147483646 h 18"/>
              <a:gd name="T34" fmla="*/ 2147483646 w 685"/>
              <a:gd name="T35" fmla="*/ 2147483646 h 18"/>
              <a:gd name="T36" fmla="*/ 2147483646 w 685"/>
              <a:gd name="T37" fmla="*/ 2147483646 h 18"/>
              <a:gd name="T38" fmla="*/ 2147483646 w 685"/>
              <a:gd name="T39" fmla="*/ 2147483646 h 18"/>
              <a:gd name="T40" fmla="*/ 2147483646 w 685"/>
              <a:gd name="T41" fmla="*/ 2147483646 h 18"/>
              <a:gd name="T42" fmla="*/ 2147483646 w 685"/>
              <a:gd name="T43" fmla="*/ 2147483646 h 18"/>
              <a:gd name="T44" fmla="*/ 2147483646 w 685"/>
              <a:gd name="T45" fmla="*/ 2147483646 h 18"/>
              <a:gd name="T46" fmla="*/ 2147483646 w 685"/>
              <a:gd name="T47" fmla="*/ 2147483646 h 18"/>
              <a:gd name="T48" fmla="*/ 2147483646 w 685"/>
              <a:gd name="T49" fmla="*/ 2147483646 h 18"/>
              <a:gd name="T50" fmla="*/ 2147483646 w 685"/>
              <a:gd name="T51" fmla="*/ 2147483646 h 18"/>
              <a:gd name="T52" fmla="*/ 2147483646 w 685"/>
              <a:gd name="T53" fmla="*/ 2147483646 h 18"/>
              <a:gd name="T54" fmla="*/ 0 w 685"/>
              <a:gd name="T55" fmla="*/ 2147483646 h 18"/>
              <a:gd name="T56" fmla="*/ 2147483646 w 685"/>
              <a:gd name="T57" fmla="*/ 0 h 18"/>
              <a:gd name="T58" fmla="*/ 2147483646 w 685"/>
              <a:gd name="T59" fmla="*/ 2147483646 h 18"/>
              <a:gd name="T60" fmla="*/ 2147483646 w 685"/>
              <a:gd name="T61" fmla="*/ 2147483646 h 18"/>
              <a:gd name="T62" fmla="*/ 2147483646 w 685"/>
              <a:gd name="T63" fmla="*/ 2147483646 h 18"/>
              <a:gd name="T64" fmla="*/ 2147483646 w 685"/>
              <a:gd name="T65" fmla="*/ 2147483646 h 18"/>
              <a:gd name="T66" fmla="*/ 2147483646 w 685"/>
              <a:gd name="T67" fmla="*/ 2147483646 h 18"/>
              <a:gd name="T68" fmla="*/ 2147483646 w 685"/>
              <a:gd name="T69" fmla="*/ 2147483646 h 18"/>
              <a:gd name="T70" fmla="*/ 2147483646 w 685"/>
              <a:gd name="T71" fmla="*/ 2147483646 h 18"/>
              <a:gd name="T72" fmla="*/ 2147483646 w 685"/>
              <a:gd name="T73" fmla="*/ 2147483646 h 18"/>
              <a:gd name="T74" fmla="*/ 2147483646 w 685"/>
              <a:gd name="T75" fmla="*/ 2147483646 h 18"/>
              <a:gd name="T76" fmla="*/ 2147483646 w 685"/>
              <a:gd name="T77" fmla="*/ 2147483646 h 18"/>
              <a:gd name="T78" fmla="*/ 2147483646 w 685"/>
              <a:gd name="T79" fmla="*/ 2147483646 h 18"/>
              <a:gd name="T80" fmla="*/ 2147483646 w 685"/>
              <a:gd name="T81" fmla="*/ 2147483646 h 18"/>
              <a:gd name="T82" fmla="*/ 2147483646 w 685"/>
              <a:gd name="T83" fmla="*/ 2147483646 h 18"/>
              <a:gd name="T84" fmla="*/ 2147483646 w 685"/>
              <a:gd name="T85" fmla="*/ 2147483646 h 18"/>
              <a:gd name="T86" fmla="*/ 2147483646 w 685"/>
              <a:gd name="T87" fmla="*/ 2147483646 h 18"/>
              <a:gd name="T88" fmla="*/ 2147483646 w 685"/>
              <a:gd name="T89" fmla="*/ 2147483646 h 18"/>
              <a:gd name="T90" fmla="*/ 2147483646 w 685"/>
              <a:gd name="T91" fmla="*/ 2147483646 h 18"/>
              <a:gd name="T92" fmla="*/ 2147483646 w 685"/>
              <a:gd name="T93" fmla="*/ 2147483646 h 18"/>
              <a:gd name="T94" fmla="*/ 2147483646 w 685"/>
              <a:gd name="T95" fmla="*/ 2147483646 h 18"/>
              <a:gd name="T96" fmla="*/ 2147483646 w 685"/>
              <a:gd name="T97" fmla="*/ 2147483646 h 18"/>
              <a:gd name="T98" fmla="*/ 2147483646 w 685"/>
              <a:gd name="T99" fmla="*/ 2147483646 h 18"/>
              <a:gd name="T100" fmla="*/ 2147483646 w 685"/>
              <a:gd name="T101" fmla="*/ 2147483646 h 18"/>
              <a:gd name="T102" fmla="*/ 2147483646 w 685"/>
              <a:gd name="T103" fmla="*/ 2147483646 h 18"/>
              <a:gd name="T104" fmla="*/ 2147483646 w 685"/>
              <a:gd name="T105" fmla="*/ 2147483646 h 18"/>
              <a:gd name="T106" fmla="*/ 2147483646 w 685"/>
              <a:gd name="T107" fmla="*/ 2147483646 h 1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85" h="18">
                <a:moveTo>
                  <a:pt x="685" y="3"/>
                </a:moveTo>
                <a:lnTo>
                  <a:pt x="683" y="4"/>
                </a:lnTo>
                <a:lnTo>
                  <a:pt x="677" y="6"/>
                </a:lnTo>
                <a:lnTo>
                  <a:pt x="668" y="7"/>
                </a:lnTo>
                <a:lnTo>
                  <a:pt x="656" y="9"/>
                </a:lnTo>
                <a:lnTo>
                  <a:pt x="641" y="10"/>
                </a:lnTo>
                <a:lnTo>
                  <a:pt x="625" y="13"/>
                </a:lnTo>
                <a:lnTo>
                  <a:pt x="604" y="14"/>
                </a:lnTo>
                <a:lnTo>
                  <a:pt x="582" y="16"/>
                </a:lnTo>
                <a:lnTo>
                  <a:pt x="557" y="16"/>
                </a:lnTo>
                <a:lnTo>
                  <a:pt x="529" y="17"/>
                </a:lnTo>
                <a:lnTo>
                  <a:pt x="498" y="17"/>
                </a:lnTo>
                <a:lnTo>
                  <a:pt x="468" y="18"/>
                </a:lnTo>
                <a:lnTo>
                  <a:pt x="434" y="18"/>
                </a:lnTo>
                <a:lnTo>
                  <a:pt x="400" y="18"/>
                </a:lnTo>
                <a:lnTo>
                  <a:pt x="366" y="18"/>
                </a:lnTo>
                <a:lnTo>
                  <a:pt x="331" y="17"/>
                </a:lnTo>
                <a:lnTo>
                  <a:pt x="296" y="17"/>
                </a:lnTo>
                <a:lnTo>
                  <a:pt x="261" y="16"/>
                </a:lnTo>
                <a:lnTo>
                  <a:pt x="225" y="16"/>
                </a:lnTo>
                <a:lnTo>
                  <a:pt x="190" y="14"/>
                </a:lnTo>
                <a:lnTo>
                  <a:pt x="159" y="13"/>
                </a:lnTo>
                <a:lnTo>
                  <a:pt x="127" y="10"/>
                </a:lnTo>
                <a:lnTo>
                  <a:pt x="99" y="9"/>
                </a:lnTo>
                <a:lnTo>
                  <a:pt x="69" y="7"/>
                </a:lnTo>
                <a:lnTo>
                  <a:pt x="46" y="6"/>
                </a:lnTo>
                <a:lnTo>
                  <a:pt x="21" y="4"/>
                </a:lnTo>
                <a:lnTo>
                  <a:pt x="0" y="3"/>
                </a:lnTo>
                <a:lnTo>
                  <a:pt x="1" y="0"/>
                </a:lnTo>
                <a:lnTo>
                  <a:pt x="21" y="1"/>
                </a:lnTo>
                <a:lnTo>
                  <a:pt x="46" y="3"/>
                </a:lnTo>
                <a:lnTo>
                  <a:pt x="70" y="5"/>
                </a:lnTo>
                <a:lnTo>
                  <a:pt x="99" y="6"/>
                </a:lnTo>
                <a:lnTo>
                  <a:pt x="127" y="7"/>
                </a:lnTo>
                <a:lnTo>
                  <a:pt x="159" y="9"/>
                </a:lnTo>
                <a:lnTo>
                  <a:pt x="190" y="10"/>
                </a:lnTo>
                <a:lnTo>
                  <a:pt x="225" y="10"/>
                </a:lnTo>
                <a:lnTo>
                  <a:pt x="261" y="13"/>
                </a:lnTo>
                <a:lnTo>
                  <a:pt x="296" y="13"/>
                </a:lnTo>
                <a:lnTo>
                  <a:pt x="331" y="14"/>
                </a:lnTo>
                <a:lnTo>
                  <a:pt x="366" y="14"/>
                </a:lnTo>
                <a:lnTo>
                  <a:pt x="400" y="14"/>
                </a:lnTo>
                <a:lnTo>
                  <a:pt x="434" y="14"/>
                </a:lnTo>
                <a:lnTo>
                  <a:pt x="468" y="14"/>
                </a:lnTo>
                <a:lnTo>
                  <a:pt x="498" y="14"/>
                </a:lnTo>
                <a:lnTo>
                  <a:pt x="529" y="13"/>
                </a:lnTo>
                <a:lnTo>
                  <a:pt x="557" y="13"/>
                </a:lnTo>
                <a:lnTo>
                  <a:pt x="582" y="10"/>
                </a:lnTo>
                <a:lnTo>
                  <a:pt x="604" y="9"/>
                </a:lnTo>
                <a:lnTo>
                  <a:pt x="625" y="9"/>
                </a:lnTo>
                <a:lnTo>
                  <a:pt x="642" y="7"/>
                </a:lnTo>
                <a:lnTo>
                  <a:pt x="656" y="6"/>
                </a:lnTo>
                <a:lnTo>
                  <a:pt x="668" y="4"/>
                </a:lnTo>
                <a:lnTo>
                  <a:pt x="677" y="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23" name="Freeform 2589"/>
          <p:cNvSpPr>
            <a:spLocks/>
          </p:cNvSpPr>
          <p:nvPr/>
        </p:nvSpPr>
        <p:spPr bwMode="auto">
          <a:xfrm>
            <a:off x="927100" y="2806700"/>
            <a:ext cx="123825" cy="3175"/>
          </a:xfrm>
          <a:custGeom>
            <a:avLst/>
            <a:gdLst>
              <a:gd name="T0" fmla="*/ 2147483646 w 235"/>
              <a:gd name="T1" fmla="*/ 0 h 5"/>
              <a:gd name="T2" fmla="*/ 2147483646 w 235"/>
              <a:gd name="T3" fmla="*/ 0 h 5"/>
              <a:gd name="T4" fmla="*/ 2147483646 w 235"/>
              <a:gd name="T5" fmla="*/ 2147483646 h 5"/>
              <a:gd name="T6" fmla="*/ 2147483646 w 235"/>
              <a:gd name="T7" fmla="*/ 2147483646 h 5"/>
              <a:gd name="T8" fmla="*/ 2147483646 w 235"/>
              <a:gd name="T9" fmla="*/ 2147483646 h 5"/>
              <a:gd name="T10" fmla="*/ 2147483646 w 235"/>
              <a:gd name="T11" fmla="*/ 2147483646 h 5"/>
              <a:gd name="T12" fmla="*/ 2147483646 w 235"/>
              <a:gd name="T13" fmla="*/ 2147483646 h 5"/>
              <a:gd name="T14" fmla="*/ 2147483646 w 235"/>
              <a:gd name="T15" fmla="*/ 2147483646 h 5"/>
              <a:gd name="T16" fmla="*/ 2147483646 w 235"/>
              <a:gd name="T17" fmla="*/ 2147483646 h 5"/>
              <a:gd name="T18" fmla="*/ 2147483646 w 235"/>
              <a:gd name="T19" fmla="*/ 2147483646 h 5"/>
              <a:gd name="T20" fmla="*/ 2147483646 w 235"/>
              <a:gd name="T21" fmla="*/ 2147483646 h 5"/>
              <a:gd name="T22" fmla="*/ 2147483646 w 235"/>
              <a:gd name="T23" fmla="*/ 2147483646 h 5"/>
              <a:gd name="T24" fmla="*/ 2147483646 w 235"/>
              <a:gd name="T25" fmla="*/ 2147483646 h 5"/>
              <a:gd name="T26" fmla="*/ 2147483646 w 235"/>
              <a:gd name="T27" fmla="*/ 2147483646 h 5"/>
              <a:gd name="T28" fmla="*/ 2147483646 w 235"/>
              <a:gd name="T29" fmla="*/ 2147483646 h 5"/>
              <a:gd name="T30" fmla="*/ 2147483646 w 235"/>
              <a:gd name="T31" fmla="*/ 2147483646 h 5"/>
              <a:gd name="T32" fmla="*/ 2147483646 w 235"/>
              <a:gd name="T33" fmla="*/ 2147483646 h 5"/>
              <a:gd name="T34" fmla="*/ 2147483646 w 235"/>
              <a:gd name="T35" fmla="*/ 2147483646 h 5"/>
              <a:gd name="T36" fmla="*/ 0 w 235"/>
              <a:gd name="T37" fmla="*/ 0 h 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35" h="5">
                <a:moveTo>
                  <a:pt x="235" y="0"/>
                </a:moveTo>
                <a:lnTo>
                  <a:pt x="232" y="0"/>
                </a:lnTo>
                <a:lnTo>
                  <a:pt x="230" y="1"/>
                </a:lnTo>
                <a:lnTo>
                  <a:pt x="223" y="3"/>
                </a:lnTo>
                <a:lnTo>
                  <a:pt x="215" y="3"/>
                </a:lnTo>
                <a:lnTo>
                  <a:pt x="206" y="4"/>
                </a:lnTo>
                <a:lnTo>
                  <a:pt x="193" y="4"/>
                </a:lnTo>
                <a:lnTo>
                  <a:pt x="178" y="4"/>
                </a:lnTo>
                <a:lnTo>
                  <a:pt x="164" y="5"/>
                </a:lnTo>
                <a:lnTo>
                  <a:pt x="147" y="5"/>
                </a:lnTo>
                <a:lnTo>
                  <a:pt x="128" y="5"/>
                </a:lnTo>
                <a:lnTo>
                  <a:pt x="111" y="5"/>
                </a:lnTo>
                <a:lnTo>
                  <a:pt x="93" y="4"/>
                </a:lnTo>
                <a:lnTo>
                  <a:pt x="75" y="4"/>
                </a:lnTo>
                <a:lnTo>
                  <a:pt x="58" y="4"/>
                </a:lnTo>
                <a:lnTo>
                  <a:pt x="40" y="3"/>
                </a:lnTo>
                <a:lnTo>
                  <a:pt x="25" y="3"/>
                </a:lnTo>
                <a:lnTo>
                  <a:pt x="11" y="1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24" name="Freeform 2590"/>
          <p:cNvSpPr>
            <a:spLocks/>
          </p:cNvSpPr>
          <p:nvPr/>
        </p:nvSpPr>
        <p:spPr bwMode="auto">
          <a:xfrm>
            <a:off x="971550" y="2816225"/>
            <a:ext cx="19050" cy="1588"/>
          </a:xfrm>
          <a:custGeom>
            <a:avLst/>
            <a:gdLst>
              <a:gd name="T0" fmla="*/ 2147483646 w 36"/>
              <a:gd name="T1" fmla="*/ 2147483646 h 2"/>
              <a:gd name="T2" fmla="*/ 2147483646 w 36"/>
              <a:gd name="T3" fmla="*/ 2147483646 h 2"/>
              <a:gd name="T4" fmla="*/ 2147483646 w 36"/>
              <a:gd name="T5" fmla="*/ 2147483646 h 2"/>
              <a:gd name="T6" fmla="*/ 2147483646 w 36"/>
              <a:gd name="T7" fmla="*/ 0 h 2"/>
              <a:gd name="T8" fmla="*/ 0 w 36"/>
              <a:gd name="T9" fmla="*/ 0 h 2"/>
              <a:gd name="T10" fmla="*/ 2147483646 w 36"/>
              <a:gd name="T11" fmla="*/ 0 h 2"/>
              <a:gd name="T12" fmla="*/ 2147483646 w 36"/>
              <a:gd name="T13" fmla="*/ 0 h 2"/>
              <a:gd name="T14" fmla="*/ 2147483646 w 36"/>
              <a:gd name="T15" fmla="*/ 0 h 2"/>
              <a:gd name="T16" fmla="*/ 2147483646 w 36"/>
              <a:gd name="T17" fmla="*/ 2147483646 h 2"/>
              <a:gd name="T18" fmla="*/ 2147483646 w 36"/>
              <a:gd name="T19" fmla="*/ 2147483646 h 2"/>
              <a:gd name="T20" fmla="*/ 2147483646 w 36"/>
              <a:gd name="T21" fmla="*/ 2147483646 h 2"/>
              <a:gd name="T22" fmla="*/ 2147483646 w 36"/>
              <a:gd name="T23" fmla="*/ 2147483646 h 2"/>
              <a:gd name="T24" fmla="*/ 2147483646 w 36"/>
              <a:gd name="T25" fmla="*/ 2147483646 h 2"/>
              <a:gd name="T26" fmla="*/ 2147483646 w 36"/>
              <a:gd name="T27" fmla="*/ 0 h 2"/>
              <a:gd name="T28" fmla="*/ 2147483646 w 36"/>
              <a:gd name="T29" fmla="*/ 0 h 2"/>
              <a:gd name="T30" fmla="*/ 2147483646 w 36"/>
              <a:gd name="T31" fmla="*/ 2147483646 h 2"/>
              <a:gd name="T32" fmla="*/ 2147483646 w 36"/>
              <a:gd name="T33" fmla="*/ 2147483646 h 2"/>
              <a:gd name="T34" fmla="*/ 2147483646 w 36"/>
              <a:gd name="T35" fmla="*/ 2147483646 h 2"/>
              <a:gd name="T36" fmla="*/ 2147483646 w 36"/>
              <a:gd name="T37" fmla="*/ 2147483646 h 2"/>
              <a:gd name="T38" fmla="*/ 2147483646 w 36"/>
              <a:gd name="T39" fmla="*/ 2147483646 h 2"/>
              <a:gd name="T40" fmla="*/ 2147483646 w 36"/>
              <a:gd name="T41" fmla="*/ 2147483646 h 2"/>
              <a:gd name="T42" fmla="*/ 2147483646 w 36"/>
              <a:gd name="T43" fmla="*/ 2147483646 h 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6" h="2">
                <a:moveTo>
                  <a:pt x="3" y="2"/>
                </a:moveTo>
                <a:lnTo>
                  <a:pt x="11" y="2"/>
                </a:lnTo>
                <a:lnTo>
                  <a:pt x="3" y="2"/>
                </a:lnTo>
                <a:lnTo>
                  <a:pt x="4" y="0"/>
                </a:lnTo>
                <a:lnTo>
                  <a:pt x="0" y="0"/>
                </a:lnTo>
                <a:lnTo>
                  <a:pt x="4" y="0"/>
                </a:lnTo>
                <a:lnTo>
                  <a:pt x="8" y="0"/>
                </a:lnTo>
                <a:lnTo>
                  <a:pt x="11" y="0"/>
                </a:lnTo>
                <a:lnTo>
                  <a:pt x="14" y="1"/>
                </a:lnTo>
                <a:lnTo>
                  <a:pt x="18" y="1"/>
                </a:lnTo>
                <a:lnTo>
                  <a:pt x="22" y="1"/>
                </a:lnTo>
                <a:lnTo>
                  <a:pt x="27" y="1"/>
                </a:lnTo>
                <a:lnTo>
                  <a:pt x="29" y="1"/>
                </a:lnTo>
                <a:lnTo>
                  <a:pt x="34" y="0"/>
                </a:lnTo>
                <a:lnTo>
                  <a:pt x="35" y="0"/>
                </a:lnTo>
                <a:lnTo>
                  <a:pt x="36" y="2"/>
                </a:lnTo>
                <a:lnTo>
                  <a:pt x="28" y="2"/>
                </a:lnTo>
                <a:lnTo>
                  <a:pt x="18" y="2"/>
                </a:lnTo>
                <a:lnTo>
                  <a:pt x="11" y="2"/>
                </a:lnTo>
                <a:lnTo>
                  <a:pt x="18" y="2"/>
                </a:lnTo>
                <a:lnTo>
                  <a:pt x="28" y="2"/>
                </a:lnTo>
                <a:lnTo>
                  <a:pt x="36" y="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25" name="Freeform 2591"/>
          <p:cNvSpPr>
            <a:spLocks/>
          </p:cNvSpPr>
          <p:nvPr/>
        </p:nvSpPr>
        <p:spPr bwMode="auto">
          <a:xfrm>
            <a:off x="963613" y="2816225"/>
            <a:ext cx="19050" cy="6350"/>
          </a:xfrm>
          <a:custGeom>
            <a:avLst/>
            <a:gdLst>
              <a:gd name="T0" fmla="*/ 2147483646 w 38"/>
              <a:gd name="T1" fmla="*/ 2147483646 h 12"/>
              <a:gd name="T2" fmla="*/ 2147483646 w 38"/>
              <a:gd name="T3" fmla="*/ 2147483646 h 12"/>
              <a:gd name="T4" fmla="*/ 2147483646 w 38"/>
              <a:gd name="T5" fmla="*/ 2147483646 h 12"/>
              <a:gd name="T6" fmla="*/ 2147483646 w 38"/>
              <a:gd name="T7" fmla="*/ 2147483646 h 12"/>
              <a:gd name="T8" fmla="*/ 2147483646 w 38"/>
              <a:gd name="T9" fmla="*/ 2147483646 h 12"/>
              <a:gd name="T10" fmla="*/ 2147483646 w 38"/>
              <a:gd name="T11" fmla="*/ 2147483646 h 12"/>
              <a:gd name="T12" fmla="*/ 2147483646 w 38"/>
              <a:gd name="T13" fmla="*/ 2147483646 h 12"/>
              <a:gd name="T14" fmla="*/ 2147483646 w 38"/>
              <a:gd name="T15" fmla="*/ 2147483646 h 12"/>
              <a:gd name="T16" fmla="*/ 2147483646 w 38"/>
              <a:gd name="T17" fmla="*/ 2147483646 h 12"/>
              <a:gd name="T18" fmla="*/ 2147483646 w 38"/>
              <a:gd name="T19" fmla="*/ 2147483646 h 12"/>
              <a:gd name="T20" fmla="*/ 2147483646 w 38"/>
              <a:gd name="T21" fmla="*/ 2147483646 h 12"/>
              <a:gd name="T22" fmla="*/ 2147483646 w 38"/>
              <a:gd name="T23" fmla="*/ 2147483646 h 12"/>
              <a:gd name="T24" fmla="*/ 2147483646 w 38"/>
              <a:gd name="T25" fmla="*/ 2147483646 h 12"/>
              <a:gd name="T26" fmla="*/ 2147483646 w 38"/>
              <a:gd name="T27" fmla="*/ 2147483646 h 12"/>
              <a:gd name="T28" fmla="*/ 2147483646 w 38"/>
              <a:gd name="T29" fmla="*/ 2147483646 h 12"/>
              <a:gd name="T30" fmla="*/ 2147483646 w 38"/>
              <a:gd name="T31" fmla="*/ 2147483646 h 12"/>
              <a:gd name="T32" fmla="*/ 2147483646 w 38"/>
              <a:gd name="T33" fmla="*/ 2147483646 h 12"/>
              <a:gd name="T34" fmla="*/ 2147483646 w 38"/>
              <a:gd name="T35" fmla="*/ 2147483646 h 12"/>
              <a:gd name="T36" fmla="*/ 2147483646 w 38"/>
              <a:gd name="T37" fmla="*/ 2147483646 h 12"/>
              <a:gd name="T38" fmla="*/ 2147483646 w 38"/>
              <a:gd name="T39" fmla="*/ 2147483646 h 12"/>
              <a:gd name="T40" fmla="*/ 2147483646 w 38"/>
              <a:gd name="T41" fmla="*/ 2147483646 h 12"/>
              <a:gd name="T42" fmla="*/ 2147483646 w 38"/>
              <a:gd name="T43" fmla="*/ 2147483646 h 12"/>
              <a:gd name="T44" fmla="*/ 2147483646 w 38"/>
              <a:gd name="T45" fmla="*/ 2147483646 h 12"/>
              <a:gd name="T46" fmla="*/ 2147483646 w 38"/>
              <a:gd name="T47" fmla="*/ 2147483646 h 12"/>
              <a:gd name="T48" fmla="*/ 2147483646 w 38"/>
              <a:gd name="T49" fmla="*/ 2147483646 h 12"/>
              <a:gd name="T50" fmla="*/ 2147483646 w 38"/>
              <a:gd name="T51" fmla="*/ 2147483646 h 12"/>
              <a:gd name="T52" fmla="*/ 2147483646 w 38"/>
              <a:gd name="T53" fmla="*/ 2147483646 h 12"/>
              <a:gd name="T54" fmla="*/ 2147483646 w 38"/>
              <a:gd name="T55" fmla="*/ 2147483646 h 12"/>
              <a:gd name="T56" fmla="*/ 2147483646 w 38"/>
              <a:gd name="T57" fmla="*/ 2147483646 h 12"/>
              <a:gd name="T58" fmla="*/ 2147483646 w 38"/>
              <a:gd name="T59" fmla="*/ 2147483646 h 12"/>
              <a:gd name="T60" fmla="*/ 2147483646 w 38"/>
              <a:gd name="T61" fmla="*/ 2147483646 h 12"/>
              <a:gd name="T62" fmla="*/ 2147483646 w 38"/>
              <a:gd name="T63" fmla="*/ 2147483646 h 12"/>
              <a:gd name="T64" fmla="*/ 2147483646 w 38"/>
              <a:gd name="T65" fmla="*/ 2147483646 h 12"/>
              <a:gd name="T66" fmla="*/ 0 w 38"/>
              <a:gd name="T67" fmla="*/ 2147483646 h 12"/>
              <a:gd name="T68" fmla="*/ 2147483646 w 38"/>
              <a:gd name="T69" fmla="*/ 2147483646 h 12"/>
              <a:gd name="T70" fmla="*/ 2147483646 w 38"/>
              <a:gd name="T71" fmla="*/ 2147483646 h 12"/>
              <a:gd name="T72" fmla="*/ 2147483646 w 38"/>
              <a:gd name="T73" fmla="*/ 2147483646 h 12"/>
              <a:gd name="T74" fmla="*/ 2147483646 w 38"/>
              <a:gd name="T75" fmla="*/ 2147483646 h 12"/>
              <a:gd name="T76" fmla="*/ 2147483646 w 38"/>
              <a:gd name="T77" fmla="*/ 0 h 12"/>
              <a:gd name="T78" fmla="*/ 2147483646 w 38"/>
              <a:gd name="T79" fmla="*/ 0 h 12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8" h="12">
                <a:moveTo>
                  <a:pt x="37" y="9"/>
                </a:moveTo>
                <a:lnTo>
                  <a:pt x="31" y="9"/>
                </a:lnTo>
                <a:lnTo>
                  <a:pt x="27" y="9"/>
                </a:lnTo>
                <a:lnTo>
                  <a:pt x="24" y="9"/>
                </a:lnTo>
                <a:lnTo>
                  <a:pt x="21" y="8"/>
                </a:lnTo>
                <a:lnTo>
                  <a:pt x="19" y="8"/>
                </a:lnTo>
                <a:lnTo>
                  <a:pt x="16" y="8"/>
                </a:lnTo>
                <a:lnTo>
                  <a:pt x="20" y="9"/>
                </a:lnTo>
                <a:lnTo>
                  <a:pt x="24" y="9"/>
                </a:lnTo>
                <a:lnTo>
                  <a:pt x="27" y="9"/>
                </a:lnTo>
                <a:lnTo>
                  <a:pt x="31" y="9"/>
                </a:lnTo>
                <a:lnTo>
                  <a:pt x="34" y="9"/>
                </a:lnTo>
                <a:lnTo>
                  <a:pt x="34" y="10"/>
                </a:lnTo>
                <a:lnTo>
                  <a:pt x="37" y="10"/>
                </a:lnTo>
                <a:lnTo>
                  <a:pt x="38" y="9"/>
                </a:lnTo>
                <a:lnTo>
                  <a:pt x="38" y="12"/>
                </a:lnTo>
                <a:lnTo>
                  <a:pt x="37" y="12"/>
                </a:lnTo>
                <a:lnTo>
                  <a:pt x="34" y="12"/>
                </a:lnTo>
                <a:lnTo>
                  <a:pt x="34" y="10"/>
                </a:lnTo>
                <a:lnTo>
                  <a:pt x="31" y="10"/>
                </a:lnTo>
                <a:lnTo>
                  <a:pt x="27" y="10"/>
                </a:lnTo>
                <a:lnTo>
                  <a:pt x="24" y="10"/>
                </a:lnTo>
                <a:lnTo>
                  <a:pt x="20" y="10"/>
                </a:lnTo>
                <a:lnTo>
                  <a:pt x="16" y="10"/>
                </a:lnTo>
                <a:lnTo>
                  <a:pt x="15" y="9"/>
                </a:lnTo>
                <a:lnTo>
                  <a:pt x="14" y="9"/>
                </a:lnTo>
                <a:lnTo>
                  <a:pt x="14" y="8"/>
                </a:lnTo>
                <a:lnTo>
                  <a:pt x="15" y="8"/>
                </a:lnTo>
                <a:lnTo>
                  <a:pt x="16" y="8"/>
                </a:lnTo>
                <a:lnTo>
                  <a:pt x="15" y="8"/>
                </a:lnTo>
                <a:lnTo>
                  <a:pt x="14" y="8"/>
                </a:lnTo>
                <a:lnTo>
                  <a:pt x="12" y="2"/>
                </a:lnTo>
                <a:lnTo>
                  <a:pt x="2" y="1"/>
                </a:lnTo>
                <a:lnTo>
                  <a:pt x="0" y="1"/>
                </a:lnTo>
                <a:lnTo>
                  <a:pt x="2" y="1"/>
                </a:lnTo>
                <a:lnTo>
                  <a:pt x="12" y="1"/>
                </a:lnTo>
                <a:lnTo>
                  <a:pt x="19" y="2"/>
                </a:lnTo>
                <a:lnTo>
                  <a:pt x="12" y="2"/>
                </a:lnTo>
                <a:lnTo>
                  <a:pt x="14" y="0"/>
                </a:lnTo>
                <a:lnTo>
                  <a:pt x="15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26" name="Freeform 2592"/>
          <p:cNvSpPr>
            <a:spLocks/>
          </p:cNvSpPr>
          <p:nvPr/>
        </p:nvSpPr>
        <p:spPr bwMode="auto">
          <a:xfrm>
            <a:off x="971550" y="2825750"/>
            <a:ext cx="14288" cy="4763"/>
          </a:xfrm>
          <a:custGeom>
            <a:avLst/>
            <a:gdLst>
              <a:gd name="T0" fmla="*/ 0 w 28"/>
              <a:gd name="T1" fmla="*/ 0 h 7"/>
              <a:gd name="T2" fmla="*/ 0 w 28"/>
              <a:gd name="T3" fmla="*/ 2147483646 h 7"/>
              <a:gd name="T4" fmla="*/ 2147483646 w 28"/>
              <a:gd name="T5" fmla="*/ 2147483646 h 7"/>
              <a:gd name="T6" fmla="*/ 2147483646 w 28"/>
              <a:gd name="T7" fmla="*/ 2147483646 h 7"/>
              <a:gd name="T8" fmla="*/ 2147483646 w 28"/>
              <a:gd name="T9" fmla="*/ 2147483646 h 7"/>
              <a:gd name="T10" fmla="*/ 2147483646 w 28"/>
              <a:gd name="T11" fmla="*/ 2147483646 h 7"/>
              <a:gd name="T12" fmla="*/ 2147483646 w 28"/>
              <a:gd name="T13" fmla="*/ 2147483646 h 7"/>
              <a:gd name="T14" fmla="*/ 2147483646 w 28"/>
              <a:gd name="T15" fmla="*/ 2147483646 h 7"/>
              <a:gd name="T16" fmla="*/ 2147483646 w 28"/>
              <a:gd name="T17" fmla="*/ 2147483646 h 7"/>
              <a:gd name="T18" fmla="*/ 2147483646 w 28"/>
              <a:gd name="T19" fmla="*/ 2147483646 h 7"/>
              <a:gd name="T20" fmla="*/ 2147483646 w 28"/>
              <a:gd name="T21" fmla="*/ 2147483646 h 7"/>
              <a:gd name="T22" fmla="*/ 2147483646 w 28"/>
              <a:gd name="T23" fmla="*/ 2147483646 h 7"/>
              <a:gd name="T24" fmla="*/ 2147483646 w 28"/>
              <a:gd name="T25" fmla="*/ 2147483646 h 7"/>
              <a:gd name="T26" fmla="*/ 2147483646 w 28"/>
              <a:gd name="T27" fmla="*/ 2147483646 h 7"/>
              <a:gd name="T28" fmla="*/ 2147483646 w 28"/>
              <a:gd name="T29" fmla="*/ 2147483646 h 7"/>
              <a:gd name="T30" fmla="*/ 2147483646 w 28"/>
              <a:gd name="T31" fmla="*/ 2147483646 h 7"/>
              <a:gd name="T32" fmla="*/ 2147483646 w 28"/>
              <a:gd name="T33" fmla="*/ 2147483646 h 7"/>
              <a:gd name="T34" fmla="*/ 2147483646 w 28"/>
              <a:gd name="T35" fmla="*/ 2147483646 h 7"/>
              <a:gd name="T36" fmla="*/ 2147483646 w 28"/>
              <a:gd name="T37" fmla="*/ 2147483646 h 7"/>
              <a:gd name="T38" fmla="*/ 2147483646 w 28"/>
              <a:gd name="T39" fmla="*/ 2147483646 h 7"/>
              <a:gd name="T40" fmla="*/ 2147483646 w 28"/>
              <a:gd name="T41" fmla="*/ 2147483646 h 7"/>
              <a:gd name="T42" fmla="*/ 2147483646 w 28"/>
              <a:gd name="T43" fmla="*/ 2147483646 h 7"/>
              <a:gd name="T44" fmla="*/ 2147483646 w 28"/>
              <a:gd name="T45" fmla="*/ 2147483646 h 7"/>
              <a:gd name="T46" fmla="*/ 2147483646 w 28"/>
              <a:gd name="T47" fmla="*/ 2147483646 h 7"/>
              <a:gd name="T48" fmla="*/ 2147483646 w 28"/>
              <a:gd name="T49" fmla="*/ 2147483646 h 7"/>
              <a:gd name="T50" fmla="*/ 2147483646 w 28"/>
              <a:gd name="T51" fmla="*/ 2147483646 h 7"/>
              <a:gd name="T52" fmla="*/ 2147483646 w 28"/>
              <a:gd name="T53" fmla="*/ 2147483646 h 7"/>
              <a:gd name="T54" fmla="*/ 2147483646 w 28"/>
              <a:gd name="T55" fmla="*/ 2147483646 h 7"/>
              <a:gd name="T56" fmla="*/ 2147483646 w 28"/>
              <a:gd name="T57" fmla="*/ 2147483646 h 7"/>
              <a:gd name="T58" fmla="*/ 2147483646 w 28"/>
              <a:gd name="T59" fmla="*/ 2147483646 h 7"/>
              <a:gd name="T60" fmla="*/ 2147483646 w 28"/>
              <a:gd name="T61" fmla="*/ 2147483646 h 7"/>
              <a:gd name="T62" fmla="*/ 2147483646 w 28"/>
              <a:gd name="T63" fmla="*/ 2147483646 h 7"/>
              <a:gd name="T64" fmla="*/ 2147483646 w 28"/>
              <a:gd name="T65" fmla="*/ 2147483646 h 7"/>
              <a:gd name="T66" fmla="*/ 2147483646 w 28"/>
              <a:gd name="T67" fmla="*/ 2147483646 h 7"/>
              <a:gd name="T68" fmla="*/ 2147483646 w 28"/>
              <a:gd name="T69" fmla="*/ 2147483646 h 7"/>
              <a:gd name="T70" fmla="*/ 2147483646 w 28"/>
              <a:gd name="T71" fmla="*/ 2147483646 h 7"/>
              <a:gd name="T72" fmla="*/ 2147483646 w 28"/>
              <a:gd name="T73" fmla="*/ 2147483646 h 7"/>
              <a:gd name="T74" fmla="*/ 2147483646 w 28"/>
              <a:gd name="T75" fmla="*/ 2147483646 h 7"/>
              <a:gd name="T76" fmla="*/ 0 w 28"/>
              <a:gd name="T77" fmla="*/ 2147483646 h 7"/>
              <a:gd name="T78" fmla="*/ 0 w 28"/>
              <a:gd name="T79" fmla="*/ 2147483646 h 7"/>
              <a:gd name="T80" fmla="*/ 0 w 28"/>
              <a:gd name="T81" fmla="*/ 2147483646 h 7"/>
              <a:gd name="T82" fmla="*/ 2147483646 w 28"/>
              <a:gd name="T83" fmla="*/ 2147483646 h 7"/>
              <a:gd name="T84" fmla="*/ 2147483646 w 28"/>
              <a:gd name="T85" fmla="*/ 2147483646 h 7"/>
              <a:gd name="T86" fmla="*/ 2147483646 w 28"/>
              <a:gd name="T87" fmla="*/ 2147483646 h 7"/>
              <a:gd name="T88" fmla="*/ 2147483646 w 28"/>
              <a:gd name="T89" fmla="*/ 2147483646 h 7"/>
              <a:gd name="T90" fmla="*/ 0 w 28"/>
              <a:gd name="T91" fmla="*/ 2147483646 h 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28" h="7">
                <a:moveTo>
                  <a:pt x="0" y="0"/>
                </a:moveTo>
                <a:lnTo>
                  <a:pt x="0" y="1"/>
                </a:lnTo>
                <a:lnTo>
                  <a:pt x="3" y="1"/>
                </a:lnTo>
                <a:lnTo>
                  <a:pt x="5" y="1"/>
                </a:lnTo>
                <a:lnTo>
                  <a:pt x="8" y="1"/>
                </a:lnTo>
                <a:lnTo>
                  <a:pt x="12" y="1"/>
                </a:lnTo>
                <a:lnTo>
                  <a:pt x="15" y="1"/>
                </a:lnTo>
                <a:lnTo>
                  <a:pt x="18" y="1"/>
                </a:lnTo>
                <a:lnTo>
                  <a:pt x="23" y="1"/>
                </a:lnTo>
                <a:lnTo>
                  <a:pt x="27" y="1"/>
                </a:lnTo>
                <a:lnTo>
                  <a:pt x="27" y="6"/>
                </a:lnTo>
                <a:lnTo>
                  <a:pt x="23" y="6"/>
                </a:lnTo>
                <a:lnTo>
                  <a:pt x="18" y="6"/>
                </a:lnTo>
                <a:lnTo>
                  <a:pt x="15" y="6"/>
                </a:lnTo>
                <a:lnTo>
                  <a:pt x="12" y="6"/>
                </a:lnTo>
                <a:lnTo>
                  <a:pt x="9" y="6"/>
                </a:lnTo>
                <a:lnTo>
                  <a:pt x="5" y="6"/>
                </a:lnTo>
                <a:lnTo>
                  <a:pt x="5" y="4"/>
                </a:lnTo>
                <a:lnTo>
                  <a:pt x="8" y="4"/>
                </a:lnTo>
                <a:lnTo>
                  <a:pt x="9" y="6"/>
                </a:lnTo>
                <a:lnTo>
                  <a:pt x="11" y="6"/>
                </a:lnTo>
                <a:lnTo>
                  <a:pt x="12" y="6"/>
                </a:lnTo>
                <a:lnTo>
                  <a:pt x="14" y="6"/>
                </a:lnTo>
                <a:lnTo>
                  <a:pt x="17" y="6"/>
                </a:lnTo>
                <a:lnTo>
                  <a:pt x="21" y="6"/>
                </a:lnTo>
                <a:lnTo>
                  <a:pt x="22" y="6"/>
                </a:lnTo>
                <a:lnTo>
                  <a:pt x="23" y="6"/>
                </a:lnTo>
                <a:lnTo>
                  <a:pt x="26" y="6"/>
                </a:lnTo>
                <a:lnTo>
                  <a:pt x="27" y="6"/>
                </a:lnTo>
                <a:lnTo>
                  <a:pt x="28" y="6"/>
                </a:lnTo>
                <a:lnTo>
                  <a:pt x="26" y="7"/>
                </a:lnTo>
                <a:lnTo>
                  <a:pt x="22" y="7"/>
                </a:lnTo>
                <a:lnTo>
                  <a:pt x="18" y="7"/>
                </a:lnTo>
                <a:lnTo>
                  <a:pt x="14" y="7"/>
                </a:lnTo>
                <a:lnTo>
                  <a:pt x="11" y="7"/>
                </a:lnTo>
                <a:lnTo>
                  <a:pt x="8" y="7"/>
                </a:lnTo>
                <a:lnTo>
                  <a:pt x="5" y="7"/>
                </a:lnTo>
                <a:lnTo>
                  <a:pt x="3" y="7"/>
                </a:lnTo>
                <a:lnTo>
                  <a:pt x="0" y="7"/>
                </a:lnTo>
                <a:lnTo>
                  <a:pt x="0" y="6"/>
                </a:lnTo>
                <a:lnTo>
                  <a:pt x="0" y="4"/>
                </a:lnTo>
                <a:lnTo>
                  <a:pt x="3" y="4"/>
                </a:lnTo>
                <a:lnTo>
                  <a:pt x="4" y="4"/>
                </a:lnTo>
                <a:lnTo>
                  <a:pt x="5" y="4"/>
                </a:lnTo>
                <a:lnTo>
                  <a:pt x="3" y="6"/>
                </a:lnTo>
                <a:lnTo>
                  <a:pt x="0" y="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27" name="Freeform 2593"/>
          <p:cNvSpPr>
            <a:spLocks/>
          </p:cNvSpPr>
          <p:nvPr/>
        </p:nvSpPr>
        <p:spPr bwMode="auto">
          <a:xfrm>
            <a:off x="981075" y="2814638"/>
            <a:ext cx="25400" cy="7937"/>
          </a:xfrm>
          <a:custGeom>
            <a:avLst/>
            <a:gdLst>
              <a:gd name="T0" fmla="*/ 2147483646 w 49"/>
              <a:gd name="T1" fmla="*/ 2147483646 h 16"/>
              <a:gd name="T2" fmla="*/ 2147483646 w 49"/>
              <a:gd name="T3" fmla="*/ 2147483646 h 16"/>
              <a:gd name="T4" fmla="*/ 2147483646 w 49"/>
              <a:gd name="T5" fmla="*/ 2147483646 h 16"/>
              <a:gd name="T6" fmla="*/ 2147483646 w 49"/>
              <a:gd name="T7" fmla="*/ 2147483646 h 16"/>
              <a:gd name="T8" fmla="*/ 2147483646 w 49"/>
              <a:gd name="T9" fmla="*/ 2147483646 h 16"/>
              <a:gd name="T10" fmla="*/ 2147483646 w 49"/>
              <a:gd name="T11" fmla="*/ 2147483646 h 16"/>
              <a:gd name="T12" fmla="*/ 2147483646 w 49"/>
              <a:gd name="T13" fmla="*/ 2147483646 h 16"/>
              <a:gd name="T14" fmla="*/ 2147483646 w 49"/>
              <a:gd name="T15" fmla="*/ 2147483646 h 16"/>
              <a:gd name="T16" fmla="*/ 2147483646 w 49"/>
              <a:gd name="T17" fmla="*/ 2147483646 h 16"/>
              <a:gd name="T18" fmla="*/ 2147483646 w 49"/>
              <a:gd name="T19" fmla="*/ 2147483646 h 16"/>
              <a:gd name="T20" fmla="*/ 2147483646 w 49"/>
              <a:gd name="T21" fmla="*/ 2147483646 h 16"/>
              <a:gd name="T22" fmla="*/ 2147483646 w 49"/>
              <a:gd name="T23" fmla="*/ 2147483646 h 16"/>
              <a:gd name="T24" fmla="*/ 2147483646 w 49"/>
              <a:gd name="T25" fmla="*/ 2147483646 h 16"/>
              <a:gd name="T26" fmla="*/ 2147483646 w 49"/>
              <a:gd name="T27" fmla="*/ 2147483646 h 16"/>
              <a:gd name="T28" fmla="*/ 2147483646 w 49"/>
              <a:gd name="T29" fmla="*/ 2147483646 h 16"/>
              <a:gd name="T30" fmla="*/ 2147483646 w 49"/>
              <a:gd name="T31" fmla="*/ 2147483646 h 16"/>
              <a:gd name="T32" fmla="*/ 2147483646 w 49"/>
              <a:gd name="T33" fmla="*/ 2147483646 h 16"/>
              <a:gd name="T34" fmla="*/ 2147483646 w 49"/>
              <a:gd name="T35" fmla="*/ 2147483646 h 16"/>
              <a:gd name="T36" fmla="*/ 2147483646 w 49"/>
              <a:gd name="T37" fmla="*/ 2147483646 h 16"/>
              <a:gd name="T38" fmla="*/ 2147483646 w 49"/>
              <a:gd name="T39" fmla="*/ 2147483646 h 16"/>
              <a:gd name="T40" fmla="*/ 2147483646 w 49"/>
              <a:gd name="T41" fmla="*/ 2147483646 h 16"/>
              <a:gd name="T42" fmla="*/ 2147483646 w 49"/>
              <a:gd name="T43" fmla="*/ 2147483646 h 16"/>
              <a:gd name="T44" fmla="*/ 2147483646 w 49"/>
              <a:gd name="T45" fmla="*/ 2147483646 h 16"/>
              <a:gd name="T46" fmla="*/ 2147483646 w 49"/>
              <a:gd name="T47" fmla="*/ 2147483646 h 16"/>
              <a:gd name="T48" fmla="*/ 2147483646 w 49"/>
              <a:gd name="T49" fmla="*/ 2147483646 h 16"/>
              <a:gd name="T50" fmla="*/ 2147483646 w 49"/>
              <a:gd name="T51" fmla="*/ 2147483646 h 16"/>
              <a:gd name="T52" fmla="*/ 2147483646 w 49"/>
              <a:gd name="T53" fmla="*/ 2147483646 h 16"/>
              <a:gd name="T54" fmla="*/ 2147483646 w 49"/>
              <a:gd name="T55" fmla="*/ 2147483646 h 16"/>
              <a:gd name="T56" fmla="*/ 2147483646 w 49"/>
              <a:gd name="T57" fmla="*/ 2147483646 h 16"/>
              <a:gd name="T58" fmla="*/ 2147483646 w 49"/>
              <a:gd name="T59" fmla="*/ 0 h 16"/>
              <a:gd name="T60" fmla="*/ 2147483646 w 49"/>
              <a:gd name="T61" fmla="*/ 0 h 16"/>
              <a:gd name="T62" fmla="*/ 2147483646 w 49"/>
              <a:gd name="T63" fmla="*/ 0 h 16"/>
              <a:gd name="T64" fmla="*/ 2147483646 w 49"/>
              <a:gd name="T65" fmla="*/ 0 h 1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49" h="16">
                <a:moveTo>
                  <a:pt x="4" y="15"/>
                </a:moveTo>
                <a:lnTo>
                  <a:pt x="5" y="15"/>
                </a:lnTo>
                <a:lnTo>
                  <a:pt x="10" y="15"/>
                </a:lnTo>
                <a:lnTo>
                  <a:pt x="14" y="15"/>
                </a:lnTo>
                <a:lnTo>
                  <a:pt x="18" y="15"/>
                </a:lnTo>
                <a:lnTo>
                  <a:pt x="22" y="15"/>
                </a:lnTo>
                <a:lnTo>
                  <a:pt x="26" y="15"/>
                </a:lnTo>
                <a:lnTo>
                  <a:pt x="32" y="15"/>
                </a:lnTo>
                <a:lnTo>
                  <a:pt x="34" y="15"/>
                </a:lnTo>
                <a:lnTo>
                  <a:pt x="38" y="15"/>
                </a:lnTo>
                <a:lnTo>
                  <a:pt x="39" y="15"/>
                </a:lnTo>
                <a:lnTo>
                  <a:pt x="39" y="13"/>
                </a:lnTo>
                <a:lnTo>
                  <a:pt x="40" y="13"/>
                </a:lnTo>
                <a:lnTo>
                  <a:pt x="39" y="13"/>
                </a:lnTo>
                <a:lnTo>
                  <a:pt x="39" y="15"/>
                </a:lnTo>
                <a:lnTo>
                  <a:pt x="40" y="15"/>
                </a:lnTo>
                <a:lnTo>
                  <a:pt x="39" y="15"/>
                </a:lnTo>
                <a:lnTo>
                  <a:pt x="38" y="15"/>
                </a:lnTo>
                <a:lnTo>
                  <a:pt x="34" y="15"/>
                </a:lnTo>
                <a:lnTo>
                  <a:pt x="32" y="16"/>
                </a:lnTo>
                <a:lnTo>
                  <a:pt x="26" y="16"/>
                </a:lnTo>
                <a:lnTo>
                  <a:pt x="22" y="16"/>
                </a:lnTo>
                <a:lnTo>
                  <a:pt x="18" y="16"/>
                </a:lnTo>
                <a:lnTo>
                  <a:pt x="14" y="15"/>
                </a:lnTo>
                <a:lnTo>
                  <a:pt x="10" y="15"/>
                </a:lnTo>
                <a:lnTo>
                  <a:pt x="10" y="12"/>
                </a:lnTo>
                <a:lnTo>
                  <a:pt x="14" y="12"/>
                </a:lnTo>
                <a:lnTo>
                  <a:pt x="10" y="12"/>
                </a:lnTo>
                <a:lnTo>
                  <a:pt x="8" y="12"/>
                </a:lnTo>
                <a:lnTo>
                  <a:pt x="4" y="12"/>
                </a:lnTo>
                <a:lnTo>
                  <a:pt x="8" y="12"/>
                </a:lnTo>
                <a:lnTo>
                  <a:pt x="10" y="12"/>
                </a:lnTo>
                <a:lnTo>
                  <a:pt x="14" y="12"/>
                </a:lnTo>
                <a:lnTo>
                  <a:pt x="18" y="12"/>
                </a:lnTo>
                <a:lnTo>
                  <a:pt x="23" y="12"/>
                </a:lnTo>
                <a:lnTo>
                  <a:pt x="27" y="12"/>
                </a:lnTo>
                <a:lnTo>
                  <a:pt x="32" y="12"/>
                </a:lnTo>
                <a:lnTo>
                  <a:pt x="34" y="13"/>
                </a:lnTo>
                <a:lnTo>
                  <a:pt x="38" y="13"/>
                </a:lnTo>
                <a:lnTo>
                  <a:pt x="39" y="5"/>
                </a:lnTo>
                <a:lnTo>
                  <a:pt x="33" y="5"/>
                </a:lnTo>
                <a:lnTo>
                  <a:pt x="26" y="5"/>
                </a:lnTo>
                <a:lnTo>
                  <a:pt x="18" y="5"/>
                </a:lnTo>
                <a:lnTo>
                  <a:pt x="26" y="5"/>
                </a:lnTo>
                <a:lnTo>
                  <a:pt x="33" y="5"/>
                </a:lnTo>
                <a:lnTo>
                  <a:pt x="39" y="5"/>
                </a:lnTo>
                <a:lnTo>
                  <a:pt x="45" y="4"/>
                </a:lnTo>
                <a:lnTo>
                  <a:pt x="47" y="4"/>
                </a:lnTo>
                <a:lnTo>
                  <a:pt x="45" y="5"/>
                </a:lnTo>
                <a:lnTo>
                  <a:pt x="39" y="5"/>
                </a:lnTo>
                <a:lnTo>
                  <a:pt x="38" y="1"/>
                </a:lnTo>
                <a:lnTo>
                  <a:pt x="42" y="1"/>
                </a:lnTo>
                <a:lnTo>
                  <a:pt x="46" y="1"/>
                </a:lnTo>
                <a:lnTo>
                  <a:pt x="49" y="3"/>
                </a:lnTo>
                <a:lnTo>
                  <a:pt x="49" y="4"/>
                </a:lnTo>
                <a:lnTo>
                  <a:pt x="47" y="4"/>
                </a:lnTo>
                <a:lnTo>
                  <a:pt x="49" y="4"/>
                </a:lnTo>
                <a:lnTo>
                  <a:pt x="38" y="1"/>
                </a:lnTo>
                <a:lnTo>
                  <a:pt x="32" y="0"/>
                </a:lnTo>
                <a:lnTo>
                  <a:pt x="23" y="0"/>
                </a:lnTo>
                <a:lnTo>
                  <a:pt x="18" y="0"/>
                </a:lnTo>
                <a:lnTo>
                  <a:pt x="16" y="0"/>
                </a:lnTo>
                <a:lnTo>
                  <a:pt x="14" y="0"/>
                </a:lnTo>
                <a:lnTo>
                  <a:pt x="10" y="0"/>
                </a:lnTo>
                <a:lnTo>
                  <a:pt x="8" y="0"/>
                </a:lnTo>
                <a:lnTo>
                  <a:pt x="4" y="0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28" name="Freeform 2594"/>
          <p:cNvSpPr>
            <a:spLocks/>
          </p:cNvSpPr>
          <p:nvPr/>
        </p:nvSpPr>
        <p:spPr bwMode="auto">
          <a:xfrm>
            <a:off x="989013" y="2816225"/>
            <a:ext cx="3175" cy="4763"/>
          </a:xfrm>
          <a:custGeom>
            <a:avLst/>
            <a:gdLst>
              <a:gd name="T0" fmla="*/ 2147483646 w 6"/>
              <a:gd name="T1" fmla="*/ 0 h 9"/>
              <a:gd name="T2" fmla="*/ 2147483646 w 6"/>
              <a:gd name="T3" fmla="*/ 0 h 9"/>
              <a:gd name="T4" fmla="*/ 2147483646 w 6"/>
              <a:gd name="T5" fmla="*/ 0 h 9"/>
              <a:gd name="T6" fmla="*/ 2147483646 w 6"/>
              <a:gd name="T7" fmla="*/ 2147483646 h 9"/>
              <a:gd name="T8" fmla="*/ 2147483646 w 6"/>
              <a:gd name="T9" fmla="*/ 2147483646 h 9"/>
              <a:gd name="T10" fmla="*/ 2147483646 w 6"/>
              <a:gd name="T11" fmla="*/ 2147483646 h 9"/>
              <a:gd name="T12" fmla="*/ 2147483646 w 6"/>
              <a:gd name="T13" fmla="*/ 2147483646 h 9"/>
              <a:gd name="T14" fmla="*/ 0 w 6"/>
              <a:gd name="T15" fmla="*/ 2147483646 h 9"/>
              <a:gd name="T16" fmla="*/ 2147483646 w 6"/>
              <a:gd name="T17" fmla="*/ 2147483646 h 9"/>
              <a:gd name="T18" fmla="*/ 2147483646 w 6"/>
              <a:gd name="T19" fmla="*/ 2147483646 h 9"/>
              <a:gd name="T20" fmla="*/ 2147483646 w 6"/>
              <a:gd name="T21" fmla="*/ 2147483646 h 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6" h="9">
                <a:moveTo>
                  <a:pt x="3" y="0"/>
                </a:moveTo>
                <a:lnTo>
                  <a:pt x="4" y="0"/>
                </a:lnTo>
                <a:lnTo>
                  <a:pt x="6" y="0"/>
                </a:lnTo>
                <a:lnTo>
                  <a:pt x="6" y="8"/>
                </a:lnTo>
                <a:lnTo>
                  <a:pt x="4" y="8"/>
                </a:lnTo>
                <a:lnTo>
                  <a:pt x="3" y="8"/>
                </a:lnTo>
                <a:lnTo>
                  <a:pt x="2" y="9"/>
                </a:lnTo>
                <a:lnTo>
                  <a:pt x="0" y="9"/>
                </a:lnTo>
                <a:lnTo>
                  <a:pt x="4" y="9"/>
                </a:lnTo>
                <a:lnTo>
                  <a:pt x="6" y="8"/>
                </a:lnTo>
                <a:lnTo>
                  <a:pt x="3" y="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29" name="Freeform 2595"/>
          <p:cNvSpPr>
            <a:spLocks/>
          </p:cNvSpPr>
          <p:nvPr/>
        </p:nvSpPr>
        <p:spPr bwMode="auto">
          <a:xfrm>
            <a:off x="963613" y="2841625"/>
            <a:ext cx="14287" cy="6350"/>
          </a:xfrm>
          <a:custGeom>
            <a:avLst/>
            <a:gdLst>
              <a:gd name="T0" fmla="*/ 2147483646 w 27"/>
              <a:gd name="T1" fmla="*/ 2147483646 h 12"/>
              <a:gd name="T2" fmla="*/ 2147483646 w 27"/>
              <a:gd name="T3" fmla="*/ 2147483646 h 12"/>
              <a:gd name="T4" fmla="*/ 2147483646 w 27"/>
              <a:gd name="T5" fmla="*/ 2147483646 h 12"/>
              <a:gd name="T6" fmla="*/ 2147483646 w 27"/>
              <a:gd name="T7" fmla="*/ 2147483646 h 12"/>
              <a:gd name="T8" fmla="*/ 2147483646 w 27"/>
              <a:gd name="T9" fmla="*/ 2147483646 h 12"/>
              <a:gd name="T10" fmla="*/ 2147483646 w 27"/>
              <a:gd name="T11" fmla="*/ 2147483646 h 12"/>
              <a:gd name="T12" fmla="*/ 2147483646 w 27"/>
              <a:gd name="T13" fmla="*/ 2147483646 h 12"/>
              <a:gd name="T14" fmla="*/ 2147483646 w 27"/>
              <a:gd name="T15" fmla="*/ 2147483646 h 12"/>
              <a:gd name="T16" fmla="*/ 2147483646 w 27"/>
              <a:gd name="T17" fmla="*/ 2147483646 h 12"/>
              <a:gd name="T18" fmla="*/ 2147483646 w 27"/>
              <a:gd name="T19" fmla="*/ 2147483646 h 12"/>
              <a:gd name="T20" fmla="*/ 2147483646 w 27"/>
              <a:gd name="T21" fmla="*/ 2147483646 h 12"/>
              <a:gd name="T22" fmla="*/ 2147483646 w 27"/>
              <a:gd name="T23" fmla="*/ 2147483646 h 12"/>
              <a:gd name="T24" fmla="*/ 2147483646 w 27"/>
              <a:gd name="T25" fmla="*/ 2147483646 h 12"/>
              <a:gd name="T26" fmla="*/ 2147483646 w 27"/>
              <a:gd name="T27" fmla="*/ 2147483646 h 12"/>
              <a:gd name="T28" fmla="*/ 2147483646 w 27"/>
              <a:gd name="T29" fmla="*/ 2147483646 h 12"/>
              <a:gd name="T30" fmla="*/ 2147483646 w 27"/>
              <a:gd name="T31" fmla="*/ 2147483646 h 12"/>
              <a:gd name="T32" fmla="*/ 2147483646 w 27"/>
              <a:gd name="T33" fmla="*/ 2147483646 h 12"/>
              <a:gd name="T34" fmla="*/ 2147483646 w 27"/>
              <a:gd name="T35" fmla="*/ 2147483646 h 12"/>
              <a:gd name="T36" fmla="*/ 2147483646 w 27"/>
              <a:gd name="T37" fmla="*/ 2147483646 h 12"/>
              <a:gd name="T38" fmla="*/ 2147483646 w 27"/>
              <a:gd name="T39" fmla="*/ 2147483646 h 12"/>
              <a:gd name="T40" fmla="*/ 2147483646 w 27"/>
              <a:gd name="T41" fmla="*/ 2147483646 h 12"/>
              <a:gd name="T42" fmla="*/ 2147483646 w 27"/>
              <a:gd name="T43" fmla="*/ 2147483646 h 12"/>
              <a:gd name="T44" fmla="*/ 2147483646 w 27"/>
              <a:gd name="T45" fmla="*/ 2147483646 h 12"/>
              <a:gd name="T46" fmla="*/ 2147483646 w 27"/>
              <a:gd name="T47" fmla="*/ 2147483646 h 12"/>
              <a:gd name="T48" fmla="*/ 2147483646 w 27"/>
              <a:gd name="T49" fmla="*/ 2147483646 h 12"/>
              <a:gd name="T50" fmla="*/ 2147483646 w 27"/>
              <a:gd name="T51" fmla="*/ 2147483646 h 12"/>
              <a:gd name="T52" fmla="*/ 2147483646 w 27"/>
              <a:gd name="T53" fmla="*/ 2147483646 h 12"/>
              <a:gd name="T54" fmla="*/ 2147483646 w 27"/>
              <a:gd name="T55" fmla="*/ 2147483646 h 12"/>
              <a:gd name="T56" fmla="*/ 2147483646 w 27"/>
              <a:gd name="T57" fmla="*/ 2147483646 h 12"/>
              <a:gd name="T58" fmla="*/ 2147483646 w 27"/>
              <a:gd name="T59" fmla="*/ 2147483646 h 12"/>
              <a:gd name="T60" fmla="*/ 2147483646 w 27"/>
              <a:gd name="T61" fmla="*/ 2147483646 h 12"/>
              <a:gd name="T62" fmla="*/ 2147483646 w 27"/>
              <a:gd name="T63" fmla="*/ 2147483646 h 12"/>
              <a:gd name="T64" fmla="*/ 0 w 27"/>
              <a:gd name="T65" fmla="*/ 2147483646 h 12"/>
              <a:gd name="T66" fmla="*/ 0 w 27"/>
              <a:gd name="T67" fmla="*/ 2147483646 h 12"/>
              <a:gd name="T68" fmla="*/ 0 w 27"/>
              <a:gd name="T69" fmla="*/ 2147483646 h 12"/>
              <a:gd name="T70" fmla="*/ 2147483646 w 27"/>
              <a:gd name="T71" fmla="*/ 2147483646 h 12"/>
              <a:gd name="T72" fmla="*/ 2147483646 w 27"/>
              <a:gd name="T73" fmla="*/ 2147483646 h 12"/>
              <a:gd name="T74" fmla="*/ 2147483646 w 27"/>
              <a:gd name="T75" fmla="*/ 2147483646 h 12"/>
              <a:gd name="T76" fmla="*/ 2147483646 w 27"/>
              <a:gd name="T77" fmla="*/ 2147483646 h 1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7" h="12">
                <a:moveTo>
                  <a:pt x="26" y="1"/>
                </a:moveTo>
                <a:lnTo>
                  <a:pt x="26" y="2"/>
                </a:lnTo>
                <a:lnTo>
                  <a:pt x="26" y="5"/>
                </a:lnTo>
                <a:lnTo>
                  <a:pt x="26" y="2"/>
                </a:lnTo>
                <a:lnTo>
                  <a:pt x="24" y="2"/>
                </a:lnTo>
                <a:lnTo>
                  <a:pt x="24" y="5"/>
                </a:lnTo>
                <a:lnTo>
                  <a:pt x="23" y="5"/>
                </a:lnTo>
                <a:lnTo>
                  <a:pt x="23" y="2"/>
                </a:lnTo>
                <a:lnTo>
                  <a:pt x="23" y="5"/>
                </a:lnTo>
                <a:lnTo>
                  <a:pt x="20" y="5"/>
                </a:lnTo>
                <a:lnTo>
                  <a:pt x="20" y="6"/>
                </a:lnTo>
                <a:lnTo>
                  <a:pt x="20" y="7"/>
                </a:lnTo>
                <a:lnTo>
                  <a:pt x="20" y="8"/>
                </a:lnTo>
                <a:lnTo>
                  <a:pt x="20" y="10"/>
                </a:lnTo>
                <a:lnTo>
                  <a:pt x="23" y="11"/>
                </a:lnTo>
                <a:lnTo>
                  <a:pt x="24" y="11"/>
                </a:lnTo>
                <a:lnTo>
                  <a:pt x="24" y="10"/>
                </a:lnTo>
                <a:lnTo>
                  <a:pt x="26" y="10"/>
                </a:lnTo>
                <a:lnTo>
                  <a:pt x="26" y="11"/>
                </a:lnTo>
                <a:lnTo>
                  <a:pt x="26" y="12"/>
                </a:lnTo>
                <a:lnTo>
                  <a:pt x="27" y="12"/>
                </a:lnTo>
                <a:lnTo>
                  <a:pt x="27" y="11"/>
                </a:lnTo>
                <a:lnTo>
                  <a:pt x="26" y="10"/>
                </a:lnTo>
                <a:lnTo>
                  <a:pt x="26" y="8"/>
                </a:lnTo>
                <a:lnTo>
                  <a:pt x="24" y="6"/>
                </a:lnTo>
                <a:lnTo>
                  <a:pt x="24" y="5"/>
                </a:lnTo>
                <a:lnTo>
                  <a:pt x="26" y="5"/>
                </a:lnTo>
                <a:lnTo>
                  <a:pt x="27" y="5"/>
                </a:lnTo>
                <a:lnTo>
                  <a:pt x="27" y="2"/>
                </a:lnTo>
                <a:lnTo>
                  <a:pt x="18" y="2"/>
                </a:lnTo>
                <a:lnTo>
                  <a:pt x="18" y="1"/>
                </a:lnTo>
                <a:lnTo>
                  <a:pt x="15" y="1"/>
                </a:lnTo>
                <a:lnTo>
                  <a:pt x="15" y="2"/>
                </a:lnTo>
                <a:lnTo>
                  <a:pt x="14" y="2"/>
                </a:lnTo>
                <a:lnTo>
                  <a:pt x="14" y="5"/>
                </a:lnTo>
                <a:lnTo>
                  <a:pt x="13" y="5"/>
                </a:lnTo>
                <a:lnTo>
                  <a:pt x="13" y="6"/>
                </a:lnTo>
                <a:lnTo>
                  <a:pt x="13" y="7"/>
                </a:lnTo>
                <a:lnTo>
                  <a:pt x="14" y="8"/>
                </a:lnTo>
                <a:lnTo>
                  <a:pt x="14" y="10"/>
                </a:lnTo>
                <a:lnTo>
                  <a:pt x="15" y="10"/>
                </a:lnTo>
                <a:lnTo>
                  <a:pt x="18" y="8"/>
                </a:lnTo>
                <a:lnTo>
                  <a:pt x="18" y="7"/>
                </a:lnTo>
                <a:lnTo>
                  <a:pt x="18" y="6"/>
                </a:lnTo>
                <a:lnTo>
                  <a:pt x="18" y="5"/>
                </a:lnTo>
                <a:lnTo>
                  <a:pt x="15" y="2"/>
                </a:lnTo>
                <a:lnTo>
                  <a:pt x="12" y="2"/>
                </a:lnTo>
                <a:lnTo>
                  <a:pt x="11" y="2"/>
                </a:lnTo>
                <a:lnTo>
                  <a:pt x="11" y="1"/>
                </a:lnTo>
                <a:lnTo>
                  <a:pt x="7" y="1"/>
                </a:lnTo>
                <a:lnTo>
                  <a:pt x="6" y="2"/>
                </a:lnTo>
                <a:lnTo>
                  <a:pt x="6" y="5"/>
                </a:lnTo>
                <a:lnTo>
                  <a:pt x="6" y="6"/>
                </a:lnTo>
                <a:lnTo>
                  <a:pt x="6" y="7"/>
                </a:lnTo>
                <a:lnTo>
                  <a:pt x="7" y="8"/>
                </a:lnTo>
                <a:lnTo>
                  <a:pt x="11" y="10"/>
                </a:lnTo>
                <a:lnTo>
                  <a:pt x="11" y="8"/>
                </a:lnTo>
                <a:lnTo>
                  <a:pt x="12" y="7"/>
                </a:lnTo>
                <a:lnTo>
                  <a:pt x="12" y="6"/>
                </a:lnTo>
                <a:lnTo>
                  <a:pt x="12" y="5"/>
                </a:lnTo>
                <a:lnTo>
                  <a:pt x="12" y="2"/>
                </a:lnTo>
                <a:lnTo>
                  <a:pt x="12" y="1"/>
                </a:lnTo>
                <a:lnTo>
                  <a:pt x="11" y="0"/>
                </a:lnTo>
                <a:lnTo>
                  <a:pt x="3" y="1"/>
                </a:ln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5"/>
                </a:lnTo>
                <a:lnTo>
                  <a:pt x="0" y="6"/>
                </a:lnTo>
                <a:lnTo>
                  <a:pt x="0" y="7"/>
                </a:lnTo>
                <a:lnTo>
                  <a:pt x="1" y="7"/>
                </a:lnTo>
                <a:lnTo>
                  <a:pt x="1" y="8"/>
                </a:lnTo>
                <a:lnTo>
                  <a:pt x="3" y="8"/>
                </a:lnTo>
                <a:lnTo>
                  <a:pt x="3" y="7"/>
                </a:lnTo>
                <a:lnTo>
                  <a:pt x="5" y="6"/>
                </a:lnTo>
                <a:lnTo>
                  <a:pt x="5" y="5"/>
                </a:lnTo>
                <a:lnTo>
                  <a:pt x="3" y="2"/>
                </a:lnTo>
                <a:lnTo>
                  <a:pt x="3" y="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30" name="Freeform 2596"/>
          <p:cNvSpPr>
            <a:spLocks/>
          </p:cNvSpPr>
          <p:nvPr/>
        </p:nvSpPr>
        <p:spPr bwMode="auto">
          <a:xfrm>
            <a:off x="977900" y="2841625"/>
            <a:ext cx="4763" cy="6350"/>
          </a:xfrm>
          <a:custGeom>
            <a:avLst/>
            <a:gdLst>
              <a:gd name="T0" fmla="*/ 0 w 10"/>
              <a:gd name="T1" fmla="*/ 2147483646 h 12"/>
              <a:gd name="T2" fmla="*/ 2147483646 w 10"/>
              <a:gd name="T3" fmla="*/ 2147483646 h 12"/>
              <a:gd name="T4" fmla="*/ 2147483646 w 10"/>
              <a:gd name="T5" fmla="*/ 2147483646 h 12"/>
              <a:gd name="T6" fmla="*/ 2147483646 w 10"/>
              <a:gd name="T7" fmla="*/ 2147483646 h 12"/>
              <a:gd name="T8" fmla="*/ 2147483646 w 10"/>
              <a:gd name="T9" fmla="*/ 2147483646 h 12"/>
              <a:gd name="T10" fmla="*/ 2147483646 w 10"/>
              <a:gd name="T11" fmla="*/ 2147483646 h 12"/>
              <a:gd name="T12" fmla="*/ 2147483646 w 10"/>
              <a:gd name="T13" fmla="*/ 2147483646 h 12"/>
              <a:gd name="T14" fmla="*/ 2147483646 w 10"/>
              <a:gd name="T15" fmla="*/ 2147483646 h 12"/>
              <a:gd name="T16" fmla="*/ 2147483646 w 10"/>
              <a:gd name="T17" fmla="*/ 2147483646 h 12"/>
              <a:gd name="T18" fmla="*/ 2147483646 w 10"/>
              <a:gd name="T19" fmla="*/ 2147483646 h 12"/>
              <a:gd name="T20" fmla="*/ 2147483646 w 10"/>
              <a:gd name="T21" fmla="*/ 2147483646 h 12"/>
              <a:gd name="T22" fmla="*/ 2147483646 w 10"/>
              <a:gd name="T23" fmla="*/ 2147483646 h 12"/>
              <a:gd name="T24" fmla="*/ 2147483646 w 10"/>
              <a:gd name="T25" fmla="*/ 2147483646 h 12"/>
              <a:gd name="T26" fmla="*/ 2147483646 w 10"/>
              <a:gd name="T27" fmla="*/ 2147483646 h 12"/>
              <a:gd name="T28" fmla="*/ 0 w 10"/>
              <a:gd name="T29" fmla="*/ 2147483646 h 12"/>
              <a:gd name="T30" fmla="*/ 2147483646 w 10"/>
              <a:gd name="T31" fmla="*/ 2147483646 h 12"/>
              <a:gd name="T32" fmla="*/ 2147483646 w 10"/>
              <a:gd name="T33" fmla="*/ 2147483646 h 12"/>
              <a:gd name="T34" fmla="*/ 2147483646 w 10"/>
              <a:gd name="T35" fmla="*/ 2147483646 h 12"/>
              <a:gd name="T36" fmla="*/ 2147483646 w 10"/>
              <a:gd name="T37" fmla="*/ 2147483646 h 12"/>
              <a:gd name="T38" fmla="*/ 2147483646 w 10"/>
              <a:gd name="T39" fmla="*/ 0 h 12"/>
              <a:gd name="T40" fmla="*/ 2147483646 w 10"/>
              <a:gd name="T41" fmla="*/ 0 h 1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" h="12">
                <a:moveTo>
                  <a:pt x="0" y="1"/>
                </a:moveTo>
                <a:lnTo>
                  <a:pt x="1" y="1"/>
                </a:lnTo>
                <a:lnTo>
                  <a:pt x="1" y="2"/>
                </a:lnTo>
                <a:lnTo>
                  <a:pt x="6" y="5"/>
                </a:lnTo>
                <a:lnTo>
                  <a:pt x="6" y="6"/>
                </a:lnTo>
                <a:lnTo>
                  <a:pt x="6" y="7"/>
                </a:lnTo>
                <a:lnTo>
                  <a:pt x="7" y="8"/>
                </a:lnTo>
                <a:lnTo>
                  <a:pt x="10" y="8"/>
                </a:lnTo>
                <a:lnTo>
                  <a:pt x="10" y="10"/>
                </a:lnTo>
                <a:lnTo>
                  <a:pt x="10" y="11"/>
                </a:lnTo>
                <a:lnTo>
                  <a:pt x="10" y="12"/>
                </a:lnTo>
                <a:lnTo>
                  <a:pt x="7" y="12"/>
                </a:lnTo>
                <a:lnTo>
                  <a:pt x="1" y="11"/>
                </a:lnTo>
                <a:lnTo>
                  <a:pt x="1" y="10"/>
                </a:lnTo>
                <a:lnTo>
                  <a:pt x="0" y="8"/>
                </a:lnTo>
                <a:lnTo>
                  <a:pt x="7" y="5"/>
                </a:lnTo>
                <a:lnTo>
                  <a:pt x="10" y="5"/>
                </a:lnTo>
                <a:lnTo>
                  <a:pt x="10" y="2"/>
                </a:lnTo>
                <a:lnTo>
                  <a:pt x="10" y="1"/>
                </a:lnTo>
                <a:lnTo>
                  <a:pt x="10" y="0"/>
                </a:lnTo>
                <a:lnTo>
                  <a:pt x="7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31" name="Freeform 2597"/>
          <p:cNvSpPr>
            <a:spLocks/>
          </p:cNvSpPr>
          <p:nvPr/>
        </p:nvSpPr>
        <p:spPr bwMode="auto">
          <a:xfrm>
            <a:off x="985838" y="2830513"/>
            <a:ext cx="1587" cy="1587"/>
          </a:xfrm>
          <a:custGeom>
            <a:avLst/>
            <a:gdLst>
              <a:gd name="T0" fmla="*/ 0 w 1"/>
              <a:gd name="T1" fmla="*/ 2147483646 h 3"/>
              <a:gd name="T2" fmla="*/ 2147483646 w 1"/>
              <a:gd name="T3" fmla="*/ 0 h 3"/>
              <a:gd name="T4" fmla="*/ 2147483646 w 1"/>
              <a:gd name="T5" fmla="*/ 2147483646 h 3"/>
              <a:gd name="T6" fmla="*/ 0 w 1"/>
              <a:gd name="T7" fmla="*/ 2147483646 h 3"/>
              <a:gd name="T8" fmla="*/ 2147483646 w 1"/>
              <a:gd name="T9" fmla="*/ 2147483646 h 3"/>
              <a:gd name="T10" fmla="*/ 2147483646 w 1"/>
              <a:gd name="T11" fmla="*/ 2147483646 h 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3">
                <a:moveTo>
                  <a:pt x="0" y="2"/>
                </a:moveTo>
                <a:lnTo>
                  <a:pt x="1" y="0"/>
                </a:lnTo>
                <a:lnTo>
                  <a:pt x="1" y="2"/>
                </a:lnTo>
                <a:lnTo>
                  <a:pt x="0" y="2"/>
                </a:lnTo>
                <a:lnTo>
                  <a:pt x="1" y="2"/>
                </a:lnTo>
                <a:lnTo>
                  <a:pt x="1" y="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32" name="Freeform 2598"/>
          <p:cNvSpPr>
            <a:spLocks/>
          </p:cNvSpPr>
          <p:nvPr/>
        </p:nvSpPr>
        <p:spPr bwMode="auto">
          <a:xfrm>
            <a:off x="915988" y="2852738"/>
            <a:ext cx="68262" cy="3175"/>
          </a:xfrm>
          <a:custGeom>
            <a:avLst/>
            <a:gdLst>
              <a:gd name="T0" fmla="*/ 2147483646 w 128"/>
              <a:gd name="T1" fmla="*/ 2147483646 h 6"/>
              <a:gd name="T2" fmla="*/ 2147483646 w 128"/>
              <a:gd name="T3" fmla="*/ 2147483646 h 6"/>
              <a:gd name="T4" fmla="*/ 2147483646 w 128"/>
              <a:gd name="T5" fmla="*/ 2147483646 h 6"/>
              <a:gd name="T6" fmla="*/ 2147483646 w 128"/>
              <a:gd name="T7" fmla="*/ 2147483646 h 6"/>
              <a:gd name="T8" fmla="*/ 2147483646 w 128"/>
              <a:gd name="T9" fmla="*/ 2147483646 h 6"/>
              <a:gd name="T10" fmla="*/ 2147483646 w 128"/>
              <a:gd name="T11" fmla="*/ 2147483646 h 6"/>
              <a:gd name="T12" fmla="*/ 2147483646 w 128"/>
              <a:gd name="T13" fmla="*/ 2147483646 h 6"/>
              <a:gd name="T14" fmla="*/ 2147483646 w 128"/>
              <a:gd name="T15" fmla="*/ 2147483646 h 6"/>
              <a:gd name="T16" fmla="*/ 2147483646 w 128"/>
              <a:gd name="T17" fmla="*/ 2147483646 h 6"/>
              <a:gd name="T18" fmla="*/ 2147483646 w 128"/>
              <a:gd name="T19" fmla="*/ 2147483646 h 6"/>
              <a:gd name="T20" fmla="*/ 2147483646 w 128"/>
              <a:gd name="T21" fmla="*/ 2147483646 h 6"/>
              <a:gd name="T22" fmla="*/ 2147483646 w 128"/>
              <a:gd name="T23" fmla="*/ 2147483646 h 6"/>
              <a:gd name="T24" fmla="*/ 2147483646 w 128"/>
              <a:gd name="T25" fmla="*/ 2147483646 h 6"/>
              <a:gd name="T26" fmla="*/ 2147483646 w 128"/>
              <a:gd name="T27" fmla="*/ 2147483646 h 6"/>
              <a:gd name="T28" fmla="*/ 2147483646 w 128"/>
              <a:gd name="T29" fmla="*/ 2147483646 h 6"/>
              <a:gd name="T30" fmla="*/ 2147483646 w 128"/>
              <a:gd name="T31" fmla="*/ 2147483646 h 6"/>
              <a:gd name="T32" fmla="*/ 2147483646 w 128"/>
              <a:gd name="T33" fmla="*/ 2147483646 h 6"/>
              <a:gd name="T34" fmla="*/ 0 w 128"/>
              <a:gd name="T35" fmla="*/ 0 h 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28" h="6">
                <a:moveTo>
                  <a:pt x="128" y="1"/>
                </a:moveTo>
                <a:lnTo>
                  <a:pt x="128" y="2"/>
                </a:lnTo>
                <a:lnTo>
                  <a:pt x="126" y="2"/>
                </a:lnTo>
                <a:lnTo>
                  <a:pt x="120" y="4"/>
                </a:lnTo>
                <a:lnTo>
                  <a:pt x="114" y="4"/>
                </a:lnTo>
                <a:lnTo>
                  <a:pt x="108" y="4"/>
                </a:lnTo>
                <a:lnTo>
                  <a:pt x="97" y="6"/>
                </a:lnTo>
                <a:lnTo>
                  <a:pt x="87" y="6"/>
                </a:lnTo>
                <a:lnTo>
                  <a:pt x="77" y="6"/>
                </a:lnTo>
                <a:lnTo>
                  <a:pt x="66" y="6"/>
                </a:lnTo>
                <a:lnTo>
                  <a:pt x="52" y="6"/>
                </a:lnTo>
                <a:lnTo>
                  <a:pt x="43" y="4"/>
                </a:lnTo>
                <a:lnTo>
                  <a:pt x="32" y="4"/>
                </a:lnTo>
                <a:lnTo>
                  <a:pt x="22" y="2"/>
                </a:lnTo>
                <a:lnTo>
                  <a:pt x="14" y="2"/>
                </a:lnTo>
                <a:lnTo>
                  <a:pt x="8" y="1"/>
                </a:lnTo>
                <a:lnTo>
                  <a:pt x="2" y="1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33" name="Freeform 2599"/>
          <p:cNvSpPr>
            <a:spLocks/>
          </p:cNvSpPr>
          <p:nvPr/>
        </p:nvSpPr>
        <p:spPr bwMode="auto">
          <a:xfrm>
            <a:off x="911225" y="2805113"/>
            <a:ext cx="9525" cy="1587"/>
          </a:xfrm>
          <a:custGeom>
            <a:avLst/>
            <a:gdLst>
              <a:gd name="T0" fmla="*/ 2147483646 w 17"/>
              <a:gd name="T1" fmla="*/ 2147483646 h 5"/>
              <a:gd name="T2" fmla="*/ 2147483646 w 17"/>
              <a:gd name="T3" fmla="*/ 2147483646 h 5"/>
              <a:gd name="T4" fmla="*/ 2147483646 w 17"/>
              <a:gd name="T5" fmla="*/ 0 h 5"/>
              <a:gd name="T6" fmla="*/ 0 w 17"/>
              <a:gd name="T7" fmla="*/ 0 h 5"/>
              <a:gd name="T8" fmla="*/ 2147483646 w 17"/>
              <a:gd name="T9" fmla="*/ 2147483646 h 5"/>
              <a:gd name="T10" fmla="*/ 2147483646 w 17"/>
              <a:gd name="T11" fmla="*/ 2147483646 h 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7" h="5">
                <a:moveTo>
                  <a:pt x="9" y="4"/>
                </a:moveTo>
                <a:lnTo>
                  <a:pt x="5" y="2"/>
                </a:lnTo>
                <a:lnTo>
                  <a:pt x="2" y="0"/>
                </a:lnTo>
                <a:lnTo>
                  <a:pt x="0" y="0"/>
                </a:lnTo>
                <a:lnTo>
                  <a:pt x="9" y="4"/>
                </a:lnTo>
                <a:lnTo>
                  <a:pt x="17" y="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34" name="Freeform 2600"/>
          <p:cNvSpPr>
            <a:spLocks/>
          </p:cNvSpPr>
          <p:nvPr/>
        </p:nvSpPr>
        <p:spPr bwMode="auto">
          <a:xfrm>
            <a:off x="1006475" y="2840038"/>
            <a:ext cx="1588" cy="6350"/>
          </a:xfrm>
          <a:custGeom>
            <a:avLst/>
            <a:gdLst>
              <a:gd name="T0" fmla="*/ 2147483646 w 3"/>
              <a:gd name="T1" fmla="*/ 0 h 13"/>
              <a:gd name="T2" fmla="*/ 2147483646 w 3"/>
              <a:gd name="T3" fmla="*/ 0 h 13"/>
              <a:gd name="T4" fmla="*/ 2147483646 w 3"/>
              <a:gd name="T5" fmla="*/ 2147483646 h 13"/>
              <a:gd name="T6" fmla="*/ 2147483646 w 3"/>
              <a:gd name="T7" fmla="*/ 2147483646 h 13"/>
              <a:gd name="T8" fmla="*/ 2147483646 w 3"/>
              <a:gd name="T9" fmla="*/ 2147483646 h 13"/>
              <a:gd name="T10" fmla="*/ 0 w 3"/>
              <a:gd name="T11" fmla="*/ 2147483646 h 13"/>
              <a:gd name="T12" fmla="*/ 0 w 3"/>
              <a:gd name="T13" fmla="*/ 2147483646 h 13"/>
              <a:gd name="T14" fmla="*/ 2147483646 w 3"/>
              <a:gd name="T15" fmla="*/ 2147483646 h 13"/>
              <a:gd name="T16" fmla="*/ 2147483646 w 3"/>
              <a:gd name="T17" fmla="*/ 2147483646 h 13"/>
              <a:gd name="T18" fmla="*/ 2147483646 w 3"/>
              <a:gd name="T19" fmla="*/ 2147483646 h 13"/>
              <a:gd name="T20" fmla="*/ 2147483646 w 3"/>
              <a:gd name="T21" fmla="*/ 2147483646 h 13"/>
              <a:gd name="T22" fmla="*/ 2147483646 w 3"/>
              <a:gd name="T23" fmla="*/ 2147483646 h 13"/>
              <a:gd name="T24" fmla="*/ 2147483646 w 3"/>
              <a:gd name="T25" fmla="*/ 2147483646 h 1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" h="13">
                <a:moveTo>
                  <a:pt x="2" y="0"/>
                </a:moveTo>
                <a:lnTo>
                  <a:pt x="3" y="0"/>
                </a:lnTo>
                <a:lnTo>
                  <a:pt x="3" y="2"/>
                </a:lnTo>
                <a:lnTo>
                  <a:pt x="3" y="3"/>
                </a:lnTo>
                <a:lnTo>
                  <a:pt x="3" y="4"/>
                </a:lnTo>
                <a:lnTo>
                  <a:pt x="0" y="4"/>
                </a:lnTo>
                <a:lnTo>
                  <a:pt x="0" y="7"/>
                </a:lnTo>
                <a:lnTo>
                  <a:pt x="2" y="9"/>
                </a:lnTo>
                <a:lnTo>
                  <a:pt x="3" y="9"/>
                </a:lnTo>
                <a:lnTo>
                  <a:pt x="3" y="10"/>
                </a:lnTo>
                <a:lnTo>
                  <a:pt x="3" y="12"/>
                </a:lnTo>
                <a:lnTo>
                  <a:pt x="3" y="13"/>
                </a:lnTo>
                <a:lnTo>
                  <a:pt x="2" y="1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35" name="Freeform 2601"/>
          <p:cNvSpPr>
            <a:spLocks/>
          </p:cNvSpPr>
          <p:nvPr/>
        </p:nvSpPr>
        <p:spPr bwMode="auto">
          <a:xfrm>
            <a:off x="1163638" y="2792413"/>
            <a:ext cx="15875" cy="4762"/>
          </a:xfrm>
          <a:custGeom>
            <a:avLst/>
            <a:gdLst>
              <a:gd name="T0" fmla="*/ 0 w 30"/>
              <a:gd name="T1" fmla="*/ 2147483646 h 9"/>
              <a:gd name="T2" fmla="*/ 2147483646 w 30"/>
              <a:gd name="T3" fmla="*/ 2147483646 h 9"/>
              <a:gd name="T4" fmla="*/ 2147483646 w 30"/>
              <a:gd name="T5" fmla="*/ 2147483646 h 9"/>
              <a:gd name="T6" fmla="*/ 2147483646 w 30"/>
              <a:gd name="T7" fmla="*/ 2147483646 h 9"/>
              <a:gd name="T8" fmla="*/ 2147483646 w 30"/>
              <a:gd name="T9" fmla="*/ 2147483646 h 9"/>
              <a:gd name="T10" fmla="*/ 2147483646 w 30"/>
              <a:gd name="T11" fmla="*/ 2147483646 h 9"/>
              <a:gd name="T12" fmla="*/ 2147483646 w 30"/>
              <a:gd name="T13" fmla="*/ 0 h 9"/>
              <a:gd name="T14" fmla="*/ 2147483646 w 30"/>
              <a:gd name="T15" fmla="*/ 2147483646 h 9"/>
              <a:gd name="T16" fmla="*/ 2147483646 w 30"/>
              <a:gd name="T17" fmla="*/ 2147483646 h 9"/>
              <a:gd name="T18" fmla="*/ 2147483646 w 30"/>
              <a:gd name="T19" fmla="*/ 2147483646 h 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" h="9">
                <a:moveTo>
                  <a:pt x="0" y="9"/>
                </a:moveTo>
                <a:lnTo>
                  <a:pt x="12" y="7"/>
                </a:lnTo>
                <a:lnTo>
                  <a:pt x="22" y="6"/>
                </a:lnTo>
                <a:lnTo>
                  <a:pt x="28" y="4"/>
                </a:lnTo>
                <a:lnTo>
                  <a:pt x="30" y="3"/>
                </a:lnTo>
                <a:lnTo>
                  <a:pt x="30" y="1"/>
                </a:lnTo>
                <a:lnTo>
                  <a:pt x="29" y="0"/>
                </a:lnTo>
                <a:lnTo>
                  <a:pt x="29" y="1"/>
                </a:lnTo>
                <a:lnTo>
                  <a:pt x="29" y="3"/>
                </a:lnTo>
                <a:lnTo>
                  <a:pt x="27" y="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36" name="Freeform 2602"/>
          <p:cNvSpPr>
            <a:spLocks/>
          </p:cNvSpPr>
          <p:nvPr/>
        </p:nvSpPr>
        <p:spPr bwMode="auto">
          <a:xfrm>
            <a:off x="784225" y="2786063"/>
            <a:ext cx="22225" cy="7937"/>
          </a:xfrm>
          <a:custGeom>
            <a:avLst/>
            <a:gdLst>
              <a:gd name="T0" fmla="*/ 2147483646 w 43"/>
              <a:gd name="T1" fmla="*/ 2147483646 h 16"/>
              <a:gd name="T2" fmla="*/ 2147483646 w 43"/>
              <a:gd name="T3" fmla="*/ 2147483646 h 16"/>
              <a:gd name="T4" fmla="*/ 2147483646 w 43"/>
              <a:gd name="T5" fmla="*/ 2147483646 h 16"/>
              <a:gd name="T6" fmla="*/ 2147483646 w 43"/>
              <a:gd name="T7" fmla="*/ 2147483646 h 16"/>
              <a:gd name="T8" fmla="*/ 2147483646 w 43"/>
              <a:gd name="T9" fmla="*/ 2147483646 h 16"/>
              <a:gd name="T10" fmla="*/ 0 w 43"/>
              <a:gd name="T11" fmla="*/ 2147483646 h 16"/>
              <a:gd name="T12" fmla="*/ 0 w 43"/>
              <a:gd name="T13" fmla="*/ 2147483646 h 16"/>
              <a:gd name="T14" fmla="*/ 2147483646 w 43"/>
              <a:gd name="T15" fmla="*/ 2147483646 h 16"/>
              <a:gd name="T16" fmla="*/ 2147483646 w 43"/>
              <a:gd name="T17" fmla="*/ 2147483646 h 16"/>
              <a:gd name="T18" fmla="*/ 2147483646 w 43"/>
              <a:gd name="T19" fmla="*/ 2147483646 h 16"/>
              <a:gd name="T20" fmla="*/ 2147483646 w 43"/>
              <a:gd name="T21" fmla="*/ 2147483646 h 16"/>
              <a:gd name="T22" fmla="*/ 2147483646 w 43"/>
              <a:gd name="T23" fmla="*/ 2147483646 h 16"/>
              <a:gd name="T24" fmla="*/ 2147483646 w 43"/>
              <a:gd name="T25" fmla="*/ 2147483646 h 16"/>
              <a:gd name="T26" fmla="*/ 2147483646 w 43"/>
              <a:gd name="T27" fmla="*/ 2147483646 h 16"/>
              <a:gd name="T28" fmla="*/ 2147483646 w 43"/>
              <a:gd name="T29" fmla="*/ 2147483646 h 16"/>
              <a:gd name="T30" fmla="*/ 2147483646 w 43"/>
              <a:gd name="T31" fmla="*/ 2147483646 h 16"/>
              <a:gd name="T32" fmla="*/ 0 w 43"/>
              <a:gd name="T33" fmla="*/ 2147483646 h 16"/>
              <a:gd name="T34" fmla="*/ 0 w 43"/>
              <a:gd name="T35" fmla="*/ 2147483646 h 16"/>
              <a:gd name="T36" fmla="*/ 0 w 43"/>
              <a:gd name="T37" fmla="*/ 2147483646 h 16"/>
              <a:gd name="T38" fmla="*/ 0 w 43"/>
              <a:gd name="T39" fmla="*/ 2147483646 h 16"/>
              <a:gd name="T40" fmla="*/ 0 w 43"/>
              <a:gd name="T41" fmla="*/ 0 h 16"/>
              <a:gd name="T42" fmla="*/ 2147483646 w 43"/>
              <a:gd name="T43" fmla="*/ 0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" h="16">
                <a:moveTo>
                  <a:pt x="43" y="16"/>
                </a:moveTo>
                <a:lnTo>
                  <a:pt x="29" y="13"/>
                </a:lnTo>
                <a:lnTo>
                  <a:pt x="18" y="12"/>
                </a:lnTo>
                <a:lnTo>
                  <a:pt x="7" y="11"/>
                </a:lnTo>
                <a:lnTo>
                  <a:pt x="2" y="8"/>
                </a:lnTo>
                <a:lnTo>
                  <a:pt x="0" y="7"/>
                </a:lnTo>
                <a:lnTo>
                  <a:pt x="0" y="4"/>
                </a:lnTo>
                <a:lnTo>
                  <a:pt x="3" y="6"/>
                </a:lnTo>
                <a:lnTo>
                  <a:pt x="7" y="7"/>
                </a:lnTo>
                <a:lnTo>
                  <a:pt x="18" y="9"/>
                </a:lnTo>
                <a:lnTo>
                  <a:pt x="29" y="11"/>
                </a:lnTo>
                <a:lnTo>
                  <a:pt x="43" y="12"/>
                </a:lnTo>
                <a:lnTo>
                  <a:pt x="31" y="11"/>
                </a:lnTo>
                <a:lnTo>
                  <a:pt x="18" y="9"/>
                </a:lnTo>
                <a:lnTo>
                  <a:pt x="9" y="7"/>
                </a:lnTo>
                <a:lnTo>
                  <a:pt x="3" y="6"/>
                </a:lnTo>
                <a:lnTo>
                  <a:pt x="0" y="4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37" name="Freeform 2603"/>
          <p:cNvSpPr>
            <a:spLocks/>
          </p:cNvSpPr>
          <p:nvPr/>
        </p:nvSpPr>
        <p:spPr bwMode="auto">
          <a:xfrm>
            <a:off x="3841750" y="2857500"/>
            <a:ext cx="47625" cy="23813"/>
          </a:xfrm>
          <a:custGeom>
            <a:avLst/>
            <a:gdLst>
              <a:gd name="T0" fmla="*/ 2147483646 w 90"/>
              <a:gd name="T1" fmla="*/ 2147483646 h 45"/>
              <a:gd name="T2" fmla="*/ 2147483646 w 90"/>
              <a:gd name="T3" fmla="*/ 2147483646 h 45"/>
              <a:gd name="T4" fmla="*/ 0 w 90"/>
              <a:gd name="T5" fmla="*/ 2147483646 h 45"/>
              <a:gd name="T6" fmla="*/ 2147483646 w 90"/>
              <a:gd name="T7" fmla="*/ 2147483646 h 45"/>
              <a:gd name="T8" fmla="*/ 2147483646 w 90"/>
              <a:gd name="T9" fmla="*/ 2147483646 h 45"/>
              <a:gd name="T10" fmla="*/ 2147483646 w 90"/>
              <a:gd name="T11" fmla="*/ 2147483646 h 45"/>
              <a:gd name="T12" fmla="*/ 2147483646 w 90"/>
              <a:gd name="T13" fmla="*/ 2147483646 h 45"/>
              <a:gd name="T14" fmla="*/ 2147483646 w 90"/>
              <a:gd name="T15" fmla="*/ 2147483646 h 45"/>
              <a:gd name="T16" fmla="*/ 2147483646 w 90"/>
              <a:gd name="T17" fmla="*/ 2147483646 h 45"/>
              <a:gd name="T18" fmla="*/ 2147483646 w 90"/>
              <a:gd name="T19" fmla="*/ 2147483646 h 45"/>
              <a:gd name="T20" fmla="*/ 2147483646 w 90"/>
              <a:gd name="T21" fmla="*/ 2147483646 h 45"/>
              <a:gd name="T22" fmla="*/ 2147483646 w 90"/>
              <a:gd name="T23" fmla="*/ 2147483646 h 45"/>
              <a:gd name="T24" fmla="*/ 2147483646 w 90"/>
              <a:gd name="T25" fmla="*/ 2147483646 h 45"/>
              <a:gd name="T26" fmla="*/ 2147483646 w 90"/>
              <a:gd name="T27" fmla="*/ 2147483646 h 45"/>
              <a:gd name="T28" fmla="*/ 2147483646 w 90"/>
              <a:gd name="T29" fmla="*/ 0 h 45"/>
              <a:gd name="T30" fmla="*/ 2147483646 w 90"/>
              <a:gd name="T31" fmla="*/ 2147483646 h 45"/>
              <a:gd name="T32" fmla="*/ 2147483646 w 90"/>
              <a:gd name="T33" fmla="*/ 2147483646 h 45"/>
              <a:gd name="T34" fmla="*/ 2147483646 w 90"/>
              <a:gd name="T35" fmla="*/ 2147483646 h 45"/>
              <a:gd name="T36" fmla="*/ 2147483646 w 90"/>
              <a:gd name="T37" fmla="*/ 2147483646 h 45"/>
              <a:gd name="T38" fmla="*/ 2147483646 w 90"/>
              <a:gd name="T39" fmla="*/ 2147483646 h 45"/>
              <a:gd name="T40" fmla="*/ 2147483646 w 90"/>
              <a:gd name="T41" fmla="*/ 2147483646 h 45"/>
              <a:gd name="T42" fmla="*/ 2147483646 w 90"/>
              <a:gd name="T43" fmla="*/ 2147483646 h 45"/>
              <a:gd name="T44" fmla="*/ 2147483646 w 90"/>
              <a:gd name="T45" fmla="*/ 2147483646 h 45"/>
              <a:gd name="T46" fmla="*/ 2147483646 w 90"/>
              <a:gd name="T47" fmla="*/ 2147483646 h 45"/>
              <a:gd name="T48" fmla="*/ 2147483646 w 90"/>
              <a:gd name="T49" fmla="*/ 0 h 45"/>
              <a:gd name="T50" fmla="*/ 2147483646 w 90"/>
              <a:gd name="T51" fmla="*/ 2147483646 h 45"/>
              <a:gd name="T52" fmla="*/ 2147483646 w 90"/>
              <a:gd name="T53" fmla="*/ 2147483646 h 4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0" h="45">
                <a:moveTo>
                  <a:pt x="13" y="5"/>
                </a:moveTo>
                <a:lnTo>
                  <a:pt x="4" y="13"/>
                </a:lnTo>
                <a:lnTo>
                  <a:pt x="0" y="23"/>
                </a:lnTo>
                <a:lnTo>
                  <a:pt x="4" y="29"/>
                </a:lnTo>
                <a:lnTo>
                  <a:pt x="13" y="37"/>
                </a:lnTo>
                <a:lnTo>
                  <a:pt x="28" y="42"/>
                </a:lnTo>
                <a:lnTo>
                  <a:pt x="45" y="45"/>
                </a:lnTo>
                <a:lnTo>
                  <a:pt x="64" y="42"/>
                </a:lnTo>
                <a:lnTo>
                  <a:pt x="76" y="37"/>
                </a:lnTo>
                <a:lnTo>
                  <a:pt x="88" y="29"/>
                </a:lnTo>
                <a:lnTo>
                  <a:pt x="90" y="23"/>
                </a:lnTo>
                <a:lnTo>
                  <a:pt x="88" y="13"/>
                </a:lnTo>
                <a:lnTo>
                  <a:pt x="76" y="5"/>
                </a:lnTo>
                <a:lnTo>
                  <a:pt x="64" y="1"/>
                </a:lnTo>
                <a:lnTo>
                  <a:pt x="52" y="0"/>
                </a:lnTo>
                <a:lnTo>
                  <a:pt x="52" y="1"/>
                </a:lnTo>
                <a:lnTo>
                  <a:pt x="51" y="2"/>
                </a:lnTo>
                <a:lnTo>
                  <a:pt x="49" y="2"/>
                </a:lnTo>
                <a:lnTo>
                  <a:pt x="47" y="4"/>
                </a:lnTo>
                <a:lnTo>
                  <a:pt x="45" y="4"/>
                </a:lnTo>
                <a:lnTo>
                  <a:pt x="42" y="4"/>
                </a:lnTo>
                <a:lnTo>
                  <a:pt x="41" y="2"/>
                </a:lnTo>
                <a:lnTo>
                  <a:pt x="39" y="2"/>
                </a:lnTo>
                <a:lnTo>
                  <a:pt x="39" y="1"/>
                </a:lnTo>
                <a:lnTo>
                  <a:pt x="39" y="0"/>
                </a:lnTo>
                <a:lnTo>
                  <a:pt x="28" y="1"/>
                </a:lnTo>
                <a:lnTo>
                  <a:pt x="13" y="5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38" name="Freeform 2604"/>
          <p:cNvSpPr>
            <a:spLocks/>
          </p:cNvSpPr>
          <p:nvPr/>
        </p:nvSpPr>
        <p:spPr bwMode="auto">
          <a:xfrm>
            <a:off x="3857625" y="2862263"/>
            <a:ext cx="15875" cy="11112"/>
          </a:xfrm>
          <a:custGeom>
            <a:avLst/>
            <a:gdLst>
              <a:gd name="T0" fmla="*/ 0 w 30"/>
              <a:gd name="T1" fmla="*/ 0 h 21"/>
              <a:gd name="T2" fmla="*/ 0 w 30"/>
              <a:gd name="T3" fmla="*/ 2147483646 h 21"/>
              <a:gd name="T4" fmla="*/ 2147483646 w 30"/>
              <a:gd name="T5" fmla="*/ 2147483646 h 21"/>
              <a:gd name="T6" fmla="*/ 2147483646 w 30"/>
              <a:gd name="T7" fmla="*/ 2147483646 h 21"/>
              <a:gd name="T8" fmla="*/ 2147483646 w 30"/>
              <a:gd name="T9" fmla="*/ 2147483646 h 21"/>
              <a:gd name="T10" fmla="*/ 2147483646 w 30"/>
              <a:gd name="T11" fmla="*/ 2147483646 h 21"/>
              <a:gd name="T12" fmla="*/ 2147483646 w 30"/>
              <a:gd name="T13" fmla="*/ 2147483646 h 21"/>
              <a:gd name="T14" fmla="*/ 2147483646 w 30"/>
              <a:gd name="T15" fmla="*/ 2147483646 h 21"/>
              <a:gd name="T16" fmla="*/ 2147483646 w 30"/>
              <a:gd name="T17" fmla="*/ 0 h 21"/>
              <a:gd name="T18" fmla="*/ 2147483646 w 30"/>
              <a:gd name="T19" fmla="*/ 2147483646 h 21"/>
              <a:gd name="T20" fmla="*/ 2147483646 w 30"/>
              <a:gd name="T21" fmla="*/ 2147483646 h 21"/>
              <a:gd name="T22" fmla="*/ 2147483646 w 30"/>
              <a:gd name="T23" fmla="*/ 2147483646 h 21"/>
              <a:gd name="T24" fmla="*/ 2147483646 w 30"/>
              <a:gd name="T25" fmla="*/ 2147483646 h 21"/>
              <a:gd name="T26" fmla="*/ 2147483646 w 30"/>
              <a:gd name="T27" fmla="*/ 2147483646 h 21"/>
              <a:gd name="T28" fmla="*/ 2147483646 w 30"/>
              <a:gd name="T29" fmla="*/ 2147483646 h 21"/>
              <a:gd name="T30" fmla="*/ 2147483646 w 30"/>
              <a:gd name="T31" fmla="*/ 2147483646 h 21"/>
              <a:gd name="T32" fmla="*/ 0 w 30"/>
              <a:gd name="T33" fmla="*/ 2147483646 h 21"/>
              <a:gd name="T34" fmla="*/ 0 w 30"/>
              <a:gd name="T35" fmla="*/ 2147483646 h 21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30" h="21">
                <a:moveTo>
                  <a:pt x="0" y="0"/>
                </a:moveTo>
                <a:lnTo>
                  <a:pt x="0" y="3"/>
                </a:lnTo>
                <a:lnTo>
                  <a:pt x="5" y="5"/>
                </a:lnTo>
                <a:lnTo>
                  <a:pt x="9" y="6"/>
                </a:lnTo>
                <a:lnTo>
                  <a:pt x="15" y="8"/>
                </a:lnTo>
                <a:lnTo>
                  <a:pt x="22" y="6"/>
                </a:lnTo>
                <a:lnTo>
                  <a:pt x="24" y="5"/>
                </a:lnTo>
                <a:lnTo>
                  <a:pt x="28" y="3"/>
                </a:lnTo>
                <a:lnTo>
                  <a:pt x="30" y="0"/>
                </a:lnTo>
                <a:lnTo>
                  <a:pt x="30" y="15"/>
                </a:lnTo>
                <a:lnTo>
                  <a:pt x="28" y="16"/>
                </a:lnTo>
                <a:lnTo>
                  <a:pt x="24" y="18"/>
                </a:lnTo>
                <a:lnTo>
                  <a:pt x="22" y="19"/>
                </a:lnTo>
                <a:lnTo>
                  <a:pt x="15" y="21"/>
                </a:lnTo>
                <a:lnTo>
                  <a:pt x="9" y="19"/>
                </a:lnTo>
                <a:lnTo>
                  <a:pt x="5" y="18"/>
                </a:lnTo>
                <a:lnTo>
                  <a:pt x="0" y="16"/>
                </a:lnTo>
                <a:lnTo>
                  <a:pt x="0" y="1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39" name="Freeform 2605"/>
          <p:cNvSpPr>
            <a:spLocks/>
          </p:cNvSpPr>
          <p:nvPr/>
        </p:nvSpPr>
        <p:spPr bwMode="auto">
          <a:xfrm>
            <a:off x="3833813" y="2870200"/>
            <a:ext cx="63500" cy="26988"/>
          </a:xfrm>
          <a:custGeom>
            <a:avLst/>
            <a:gdLst>
              <a:gd name="T0" fmla="*/ 2147483646 w 119"/>
              <a:gd name="T1" fmla="*/ 0 h 50"/>
              <a:gd name="T2" fmla="*/ 2147483646 w 119"/>
              <a:gd name="T3" fmla="*/ 2147483646 h 50"/>
              <a:gd name="T4" fmla="*/ 0 w 119"/>
              <a:gd name="T5" fmla="*/ 2147483646 h 50"/>
              <a:gd name="T6" fmla="*/ 2147483646 w 119"/>
              <a:gd name="T7" fmla="*/ 2147483646 h 50"/>
              <a:gd name="T8" fmla="*/ 2147483646 w 119"/>
              <a:gd name="T9" fmla="*/ 2147483646 h 50"/>
              <a:gd name="T10" fmla="*/ 2147483646 w 119"/>
              <a:gd name="T11" fmla="*/ 2147483646 h 50"/>
              <a:gd name="T12" fmla="*/ 2147483646 w 119"/>
              <a:gd name="T13" fmla="*/ 2147483646 h 50"/>
              <a:gd name="T14" fmla="*/ 2147483646 w 119"/>
              <a:gd name="T15" fmla="*/ 2147483646 h 50"/>
              <a:gd name="T16" fmla="*/ 2147483646 w 119"/>
              <a:gd name="T17" fmla="*/ 2147483646 h 50"/>
              <a:gd name="T18" fmla="*/ 2147483646 w 119"/>
              <a:gd name="T19" fmla="*/ 2147483646 h 50"/>
              <a:gd name="T20" fmla="*/ 2147483646 w 119"/>
              <a:gd name="T21" fmla="*/ 2147483646 h 50"/>
              <a:gd name="T22" fmla="*/ 2147483646 w 119"/>
              <a:gd name="T23" fmla="*/ 2147483646 h 50"/>
              <a:gd name="T24" fmla="*/ 2147483646 w 119"/>
              <a:gd name="T25" fmla="*/ 0 h 50"/>
              <a:gd name="T26" fmla="*/ 2147483646 w 119"/>
              <a:gd name="T27" fmla="*/ 2147483646 h 50"/>
              <a:gd name="T28" fmla="*/ 2147483646 w 119"/>
              <a:gd name="T29" fmla="*/ 2147483646 h 50"/>
              <a:gd name="T30" fmla="*/ 2147483646 w 119"/>
              <a:gd name="T31" fmla="*/ 2147483646 h 50"/>
              <a:gd name="T32" fmla="*/ 2147483646 w 119"/>
              <a:gd name="T33" fmla="*/ 2147483646 h 50"/>
              <a:gd name="T34" fmla="*/ 2147483646 w 119"/>
              <a:gd name="T35" fmla="*/ 2147483646 h 50"/>
              <a:gd name="T36" fmla="*/ 2147483646 w 119"/>
              <a:gd name="T37" fmla="*/ 2147483646 h 50"/>
              <a:gd name="T38" fmla="*/ 2147483646 w 119"/>
              <a:gd name="T39" fmla="*/ 2147483646 h 50"/>
              <a:gd name="T40" fmla="*/ 2147483646 w 119"/>
              <a:gd name="T41" fmla="*/ 2147483646 h 50"/>
              <a:gd name="T42" fmla="*/ 2147483646 w 119"/>
              <a:gd name="T43" fmla="*/ 2147483646 h 5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9" h="50">
                <a:moveTo>
                  <a:pt x="14" y="0"/>
                </a:moveTo>
                <a:lnTo>
                  <a:pt x="4" y="9"/>
                </a:lnTo>
                <a:lnTo>
                  <a:pt x="0" y="20"/>
                </a:lnTo>
                <a:lnTo>
                  <a:pt x="4" y="31"/>
                </a:lnTo>
                <a:lnTo>
                  <a:pt x="18" y="39"/>
                </a:lnTo>
                <a:lnTo>
                  <a:pt x="36" y="47"/>
                </a:lnTo>
                <a:lnTo>
                  <a:pt x="59" y="50"/>
                </a:lnTo>
                <a:lnTo>
                  <a:pt x="83" y="47"/>
                </a:lnTo>
                <a:lnTo>
                  <a:pt x="102" y="39"/>
                </a:lnTo>
                <a:lnTo>
                  <a:pt x="115" y="31"/>
                </a:lnTo>
                <a:lnTo>
                  <a:pt x="119" y="20"/>
                </a:lnTo>
                <a:lnTo>
                  <a:pt x="115" y="9"/>
                </a:lnTo>
                <a:lnTo>
                  <a:pt x="104" y="0"/>
                </a:lnTo>
                <a:lnTo>
                  <a:pt x="104" y="10"/>
                </a:lnTo>
                <a:lnTo>
                  <a:pt x="102" y="18"/>
                </a:lnTo>
                <a:lnTo>
                  <a:pt x="90" y="26"/>
                </a:lnTo>
                <a:lnTo>
                  <a:pt x="78" y="31"/>
                </a:lnTo>
                <a:lnTo>
                  <a:pt x="59" y="33"/>
                </a:lnTo>
                <a:lnTo>
                  <a:pt x="42" y="31"/>
                </a:lnTo>
                <a:lnTo>
                  <a:pt x="27" y="26"/>
                </a:lnTo>
                <a:lnTo>
                  <a:pt x="18" y="18"/>
                </a:lnTo>
                <a:lnTo>
                  <a:pt x="14" y="1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40" name="Freeform 2606"/>
          <p:cNvSpPr>
            <a:spLocks/>
          </p:cNvSpPr>
          <p:nvPr/>
        </p:nvSpPr>
        <p:spPr bwMode="auto">
          <a:xfrm>
            <a:off x="3833813" y="2887663"/>
            <a:ext cx="63500" cy="15875"/>
          </a:xfrm>
          <a:custGeom>
            <a:avLst/>
            <a:gdLst>
              <a:gd name="T0" fmla="*/ 0 w 119"/>
              <a:gd name="T1" fmla="*/ 0 h 29"/>
              <a:gd name="T2" fmla="*/ 2147483646 w 119"/>
              <a:gd name="T3" fmla="*/ 2147483646 h 29"/>
              <a:gd name="T4" fmla="*/ 2147483646 w 119"/>
              <a:gd name="T5" fmla="*/ 2147483646 h 29"/>
              <a:gd name="T6" fmla="*/ 2147483646 w 119"/>
              <a:gd name="T7" fmla="*/ 2147483646 h 29"/>
              <a:gd name="T8" fmla="*/ 2147483646 w 119"/>
              <a:gd name="T9" fmla="*/ 2147483646 h 29"/>
              <a:gd name="T10" fmla="*/ 2147483646 w 119"/>
              <a:gd name="T11" fmla="*/ 2147483646 h 29"/>
              <a:gd name="T12" fmla="*/ 2147483646 w 119"/>
              <a:gd name="T13" fmla="*/ 2147483646 h 29"/>
              <a:gd name="T14" fmla="*/ 2147483646 w 119"/>
              <a:gd name="T15" fmla="*/ 2147483646 h 29"/>
              <a:gd name="T16" fmla="*/ 2147483646 w 119"/>
              <a:gd name="T17" fmla="*/ 0 h 2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9" h="29">
                <a:moveTo>
                  <a:pt x="0" y="0"/>
                </a:moveTo>
                <a:lnTo>
                  <a:pt x="4" y="9"/>
                </a:lnTo>
                <a:lnTo>
                  <a:pt x="18" y="21"/>
                </a:lnTo>
                <a:lnTo>
                  <a:pt x="36" y="26"/>
                </a:lnTo>
                <a:lnTo>
                  <a:pt x="59" y="29"/>
                </a:lnTo>
                <a:lnTo>
                  <a:pt x="83" y="26"/>
                </a:lnTo>
                <a:lnTo>
                  <a:pt x="102" y="21"/>
                </a:lnTo>
                <a:lnTo>
                  <a:pt x="115" y="9"/>
                </a:lnTo>
                <a:lnTo>
                  <a:pt x="119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41" name="Freeform 2607"/>
          <p:cNvSpPr>
            <a:spLocks/>
          </p:cNvSpPr>
          <p:nvPr/>
        </p:nvSpPr>
        <p:spPr bwMode="auto">
          <a:xfrm>
            <a:off x="3849688" y="2949575"/>
            <a:ext cx="31750" cy="7938"/>
          </a:xfrm>
          <a:custGeom>
            <a:avLst/>
            <a:gdLst>
              <a:gd name="T0" fmla="*/ 2147483646 w 59"/>
              <a:gd name="T1" fmla="*/ 0 h 15"/>
              <a:gd name="T2" fmla="*/ 2147483646 w 59"/>
              <a:gd name="T3" fmla="*/ 2147483646 h 15"/>
              <a:gd name="T4" fmla="*/ 2147483646 w 59"/>
              <a:gd name="T5" fmla="*/ 2147483646 h 15"/>
              <a:gd name="T6" fmla="*/ 2147483646 w 59"/>
              <a:gd name="T7" fmla="*/ 2147483646 h 15"/>
              <a:gd name="T8" fmla="*/ 2147483646 w 59"/>
              <a:gd name="T9" fmla="*/ 2147483646 h 15"/>
              <a:gd name="T10" fmla="*/ 2147483646 w 59"/>
              <a:gd name="T11" fmla="*/ 2147483646 h 15"/>
              <a:gd name="T12" fmla="*/ 2147483646 w 59"/>
              <a:gd name="T13" fmla="*/ 2147483646 h 15"/>
              <a:gd name="T14" fmla="*/ 2147483646 w 59"/>
              <a:gd name="T15" fmla="*/ 2147483646 h 15"/>
              <a:gd name="T16" fmla="*/ 0 w 59"/>
              <a:gd name="T17" fmla="*/ 0 h 1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9" h="15">
                <a:moveTo>
                  <a:pt x="59" y="0"/>
                </a:moveTo>
                <a:lnTo>
                  <a:pt x="57" y="5"/>
                </a:lnTo>
                <a:lnTo>
                  <a:pt x="50" y="11"/>
                </a:lnTo>
                <a:lnTo>
                  <a:pt x="41" y="13"/>
                </a:lnTo>
                <a:lnTo>
                  <a:pt x="29" y="15"/>
                </a:lnTo>
                <a:lnTo>
                  <a:pt x="19" y="13"/>
                </a:lnTo>
                <a:lnTo>
                  <a:pt x="8" y="11"/>
                </a:lnTo>
                <a:lnTo>
                  <a:pt x="1" y="5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42" name="Freeform 2608"/>
          <p:cNvSpPr>
            <a:spLocks/>
          </p:cNvSpPr>
          <p:nvPr/>
        </p:nvSpPr>
        <p:spPr bwMode="auto">
          <a:xfrm>
            <a:off x="3857625" y="2963863"/>
            <a:ext cx="15875" cy="3175"/>
          </a:xfrm>
          <a:custGeom>
            <a:avLst/>
            <a:gdLst>
              <a:gd name="T0" fmla="*/ 0 w 30"/>
              <a:gd name="T1" fmla="*/ 0 h 8"/>
              <a:gd name="T2" fmla="*/ 0 w 30"/>
              <a:gd name="T3" fmla="*/ 2147483646 h 8"/>
              <a:gd name="T4" fmla="*/ 2147483646 w 30"/>
              <a:gd name="T5" fmla="*/ 2147483646 h 8"/>
              <a:gd name="T6" fmla="*/ 2147483646 w 30"/>
              <a:gd name="T7" fmla="*/ 2147483646 h 8"/>
              <a:gd name="T8" fmla="*/ 2147483646 w 30"/>
              <a:gd name="T9" fmla="*/ 2147483646 h 8"/>
              <a:gd name="T10" fmla="*/ 2147483646 w 30"/>
              <a:gd name="T11" fmla="*/ 2147483646 h 8"/>
              <a:gd name="T12" fmla="*/ 2147483646 w 30"/>
              <a:gd name="T13" fmla="*/ 2147483646 h 8"/>
              <a:gd name="T14" fmla="*/ 2147483646 w 30"/>
              <a:gd name="T15" fmla="*/ 2147483646 h 8"/>
              <a:gd name="T16" fmla="*/ 2147483646 w 30"/>
              <a:gd name="T17" fmla="*/ 0 h 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0" h="8">
                <a:moveTo>
                  <a:pt x="0" y="0"/>
                </a:moveTo>
                <a:lnTo>
                  <a:pt x="0" y="3"/>
                </a:lnTo>
                <a:lnTo>
                  <a:pt x="5" y="6"/>
                </a:lnTo>
                <a:lnTo>
                  <a:pt x="9" y="7"/>
                </a:lnTo>
                <a:lnTo>
                  <a:pt x="15" y="8"/>
                </a:lnTo>
                <a:lnTo>
                  <a:pt x="22" y="7"/>
                </a:lnTo>
                <a:lnTo>
                  <a:pt x="24" y="6"/>
                </a:lnTo>
                <a:lnTo>
                  <a:pt x="28" y="3"/>
                </a:lnTo>
                <a:lnTo>
                  <a:pt x="3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43" name="Freeform 2609"/>
          <p:cNvSpPr>
            <a:spLocks/>
          </p:cNvSpPr>
          <p:nvPr/>
        </p:nvSpPr>
        <p:spPr bwMode="auto">
          <a:xfrm>
            <a:off x="4017963" y="2949575"/>
            <a:ext cx="22225" cy="17463"/>
          </a:xfrm>
          <a:custGeom>
            <a:avLst/>
            <a:gdLst>
              <a:gd name="T0" fmla="*/ 0 w 43"/>
              <a:gd name="T1" fmla="*/ 2147483646 h 33"/>
              <a:gd name="T2" fmla="*/ 0 w 43"/>
              <a:gd name="T3" fmla="*/ 2147483646 h 33"/>
              <a:gd name="T4" fmla="*/ 2147483646 w 43"/>
              <a:gd name="T5" fmla="*/ 2147483646 h 33"/>
              <a:gd name="T6" fmla="*/ 2147483646 w 43"/>
              <a:gd name="T7" fmla="*/ 2147483646 h 33"/>
              <a:gd name="T8" fmla="*/ 2147483646 w 43"/>
              <a:gd name="T9" fmla="*/ 2147483646 h 33"/>
              <a:gd name="T10" fmla="*/ 2147483646 w 43"/>
              <a:gd name="T11" fmla="*/ 2147483646 h 33"/>
              <a:gd name="T12" fmla="*/ 2147483646 w 43"/>
              <a:gd name="T13" fmla="*/ 2147483646 h 33"/>
              <a:gd name="T14" fmla="*/ 2147483646 w 43"/>
              <a:gd name="T15" fmla="*/ 2147483646 h 33"/>
              <a:gd name="T16" fmla="*/ 2147483646 w 43"/>
              <a:gd name="T17" fmla="*/ 2147483646 h 33"/>
              <a:gd name="T18" fmla="*/ 2147483646 w 43"/>
              <a:gd name="T19" fmla="*/ 2147483646 h 33"/>
              <a:gd name="T20" fmla="*/ 2147483646 w 43"/>
              <a:gd name="T21" fmla="*/ 2147483646 h 33"/>
              <a:gd name="T22" fmla="*/ 2147483646 w 43"/>
              <a:gd name="T23" fmla="*/ 2147483646 h 33"/>
              <a:gd name="T24" fmla="*/ 2147483646 w 43"/>
              <a:gd name="T25" fmla="*/ 0 h 3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3" h="33">
                <a:moveTo>
                  <a:pt x="0" y="25"/>
                </a:moveTo>
                <a:lnTo>
                  <a:pt x="0" y="28"/>
                </a:lnTo>
                <a:lnTo>
                  <a:pt x="2" y="31"/>
                </a:lnTo>
                <a:lnTo>
                  <a:pt x="8" y="32"/>
                </a:lnTo>
                <a:lnTo>
                  <a:pt x="14" y="33"/>
                </a:lnTo>
                <a:lnTo>
                  <a:pt x="22" y="32"/>
                </a:lnTo>
                <a:lnTo>
                  <a:pt x="24" y="31"/>
                </a:lnTo>
                <a:lnTo>
                  <a:pt x="29" y="28"/>
                </a:lnTo>
                <a:lnTo>
                  <a:pt x="29" y="25"/>
                </a:lnTo>
                <a:lnTo>
                  <a:pt x="27" y="13"/>
                </a:lnTo>
                <a:lnTo>
                  <a:pt x="36" y="11"/>
                </a:lnTo>
                <a:lnTo>
                  <a:pt x="42" y="5"/>
                </a:lnTo>
                <a:lnTo>
                  <a:pt x="43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44" name="Freeform 2610"/>
          <p:cNvSpPr>
            <a:spLocks/>
          </p:cNvSpPr>
          <p:nvPr/>
        </p:nvSpPr>
        <p:spPr bwMode="auto">
          <a:xfrm>
            <a:off x="4010025" y="2949575"/>
            <a:ext cx="22225" cy="7938"/>
          </a:xfrm>
          <a:custGeom>
            <a:avLst/>
            <a:gdLst>
              <a:gd name="T0" fmla="*/ 2147483646 w 41"/>
              <a:gd name="T1" fmla="*/ 2147483646 h 15"/>
              <a:gd name="T2" fmla="*/ 2147483646 w 41"/>
              <a:gd name="T3" fmla="*/ 2147483646 h 15"/>
              <a:gd name="T4" fmla="*/ 2147483646 w 41"/>
              <a:gd name="T5" fmla="*/ 2147483646 h 15"/>
              <a:gd name="T6" fmla="*/ 2147483646 w 41"/>
              <a:gd name="T7" fmla="*/ 2147483646 h 15"/>
              <a:gd name="T8" fmla="*/ 2147483646 w 41"/>
              <a:gd name="T9" fmla="*/ 2147483646 h 15"/>
              <a:gd name="T10" fmla="*/ 0 w 41"/>
              <a:gd name="T11" fmla="*/ 0 h 1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1" h="15">
                <a:moveTo>
                  <a:pt x="41" y="13"/>
                </a:moveTo>
                <a:lnTo>
                  <a:pt x="28" y="15"/>
                </a:lnTo>
                <a:lnTo>
                  <a:pt x="16" y="13"/>
                </a:lnTo>
                <a:lnTo>
                  <a:pt x="7" y="11"/>
                </a:lnTo>
                <a:lnTo>
                  <a:pt x="1" y="5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45" name="Freeform 2611"/>
          <p:cNvSpPr>
            <a:spLocks/>
          </p:cNvSpPr>
          <p:nvPr/>
        </p:nvSpPr>
        <p:spPr bwMode="auto">
          <a:xfrm>
            <a:off x="3994150" y="2857500"/>
            <a:ext cx="61913" cy="46038"/>
          </a:xfrm>
          <a:custGeom>
            <a:avLst/>
            <a:gdLst>
              <a:gd name="T0" fmla="*/ 2147483646 w 117"/>
              <a:gd name="T1" fmla="*/ 2147483646 h 86"/>
              <a:gd name="T2" fmla="*/ 2147483646 w 117"/>
              <a:gd name="T3" fmla="*/ 2147483646 h 86"/>
              <a:gd name="T4" fmla="*/ 2147483646 w 117"/>
              <a:gd name="T5" fmla="*/ 2147483646 h 86"/>
              <a:gd name="T6" fmla="*/ 2147483646 w 117"/>
              <a:gd name="T7" fmla="*/ 2147483646 h 86"/>
              <a:gd name="T8" fmla="*/ 2147483646 w 117"/>
              <a:gd name="T9" fmla="*/ 2147483646 h 86"/>
              <a:gd name="T10" fmla="*/ 2147483646 w 117"/>
              <a:gd name="T11" fmla="*/ 2147483646 h 86"/>
              <a:gd name="T12" fmla="*/ 2147483646 w 117"/>
              <a:gd name="T13" fmla="*/ 2147483646 h 86"/>
              <a:gd name="T14" fmla="*/ 2147483646 w 117"/>
              <a:gd name="T15" fmla="*/ 2147483646 h 86"/>
              <a:gd name="T16" fmla="*/ 2147483646 w 117"/>
              <a:gd name="T17" fmla="*/ 2147483646 h 86"/>
              <a:gd name="T18" fmla="*/ 2147483646 w 117"/>
              <a:gd name="T19" fmla="*/ 2147483646 h 86"/>
              <a:gd name="T20" fmla="*/ 2147483646 w 117"/>
              <a:gd name="T21" fmla="*/ 2147483646 h 86"/>
              <a:gd name="T22" fmla="*/ 2147483646 w 117"/>
              <a:gd name="T23" fmla="*/ 2147483646 h 86"/>
              <a:gd name="T24" fmla="*/ 2147483646 w 117"/>
              <a:gd name="T25" fmla="*/ 2147483646 h 86"/>
              <a:gd name="T26" fmla="*/ 2147483646 w 117"/>
              <a:gd name="T27" fmla="*/ 2147483646 h 86"/>
              <a:gd name="T28" fmla="*/ 2147483646 w 117"/>
              <a:gd name="T29" fmla="*/ 0 h 86"/>
              <a:gd name="T30" fmla="*/ 2147483646 w 117"/>
              <a:gd name="T31" fmla="*/ 2147483646 h 86"/>
              <a:gd name="T32" fmla="*/ 2147483646 w 117"/>
              <a:gd name="T33" fmla="*/ 2147483646 h 86"/>
              <a:gd name="T34" fmla="*/ 2147483646 w 117"/>
              <a:gd name="T35" fmla="*/ 2147483646 h 86"/>
              <a:gd name="T36" fmla="*/ 2147483646 w 117"/>
              <a:gd name="T37" fmla="*/ 2147483646 h 86"/>
              <a:gd name="T38" fmla="*/ 2147483646 w 117"/>
              <a:gd name="T39" fmla="*/ 2147483646 h 86"/>
              <a:gd name="T40" fmla="*/ 2147483646 w 117"/>
              <a:gd name="T41" fmla="*/ 2147483646 h 86"/>
              <a:gd name="T42" fmla="*/ 2147483646 w 117"/>
              <a:gd name="T43" fmla="*/ 2147483646 h 86"/>
              <a:gd name="T44" fmla="*/ 2147483646 w 117"/>
              <a:gd name="T45" fmla="*/ 2147483646 h 86"/>
              <a:gd name="T46" fmla="*/ 2147483646 w 117"/>
              <a:gd name="T47" fmla="*/ 0 h 86"/>
              <a:gd name="T48" fmla="*/ 2147483646 w 117"/>
              <a:gd name="T49" fmla="*/ 2147483646 h 86"/>
              <a:gd name="T50" fmla="*/ 2147483646 w 117"/>
              <a:gd name="T51" fmla="*/ 2147483646 h 86"/>
              <a:gd name="T52" fmla="*/ 2147483646 w 117"/>
              <a:gd name="T53" fmla="*/ 2147483646 h 86"/>
              <a:gd name="T54" fmla="*/ 2147483646 w 117"/>
              <a:gd name="T55" fmla="*/ 2147483646 h 86"/>
              <a:gd name="T56" fmla="*/ 2147483646 w 117"/>
              <a:gd name="T57" fmla="*/ 2147483646 h 86"/>
              <a:gd name="T58" fmla="*/ 2147483646 w 117"/>
              <a:gd name="T59" fmla="*/ 2147483646 h 86"/>
              <a:gd name="T60" fmla="*/ 2147483646 w 117"/>
              <a:gd name="T61" fmla="*/ 2147483646 h 86"/>
              <a:gd name="T62" fmla="*/ 2147483646 w 117"/>
              <a:gd name="T63" fmla="*/ 2147483646 h 86"/>
              <a:gd name="T64" fmla="*/ 2147483646 w 117"/>
              <a:gd name="T65" fmla="*/ 2147483646 h 86"/>
              <a:gd name="T66" fmla="*/ 2147483646 w 117"/>
              <a:gd name="T67" fmla="*/ 2147483646 h 86"/>
              <a:gd name="T68" fmla="*/ 2147483646 w 117"/>
              <a:gd name="T69" fmla="*/ 2147483646 h 86"/>
              <a:gd name="T70" fmla="*/ 2147483646 w 117"/>
              <a:gd name="T71" fmla="*/ 2147483646 h 86"/>
              <a:gd name="T72" fmla="*/ 2147483646 w 117"/>
              <a:gd name="T73" fmla="*/ 2147483646 h 86"/>
              <a:gd name="T74" fmla="*/ 2147483646 w 117"/>
              <a:gd name="T75" fmla="*/ 2147483646 h 86"/>
              <a:gd name="T76" fmla="*/ 2147483646 w 117"/>
              <a:gd name="T77" fmla="*/ 2147483646 h 86"/>
              <a:gd name="T78" fmla="*/ 2147483646 w 117"/>
              <a:gd name="T79" fmla="*/ 2147483646 h 86"/>
              <a:gd name="T80" fmla="*/ 2147483646 w 117"/>
              <a:gd name="T81" fmla="*/ 2147483646 h 86"/>
              <a:gd name="T82" fmla="*/ 2147483646 w 117"/>
              <a:gd name="T83" fmla="*/ 2147483646 h 86"/>
              <a:gd name="T84" fmla="*/ 2147483646 w 117"/>
              <a:gd name="T85" fmla="*/ 2147483646 h 86"/>
              <a:gd name="T86" fmla="*/ 2147483646 w 117"/>
              <a:gd name="T87" fmla="*/ 2147483646 h 86"/>
              <a:gd name="T88" fmla="*/ 2147483646 w 117"/>
              <a:gd name="T89" fmla="*/ 2147483646 h 86"/>
              <a:gd name="T90" fmla="*/ 2147483646 w 117"/>
              <a:gd name="T91" fmla="*/ 2147483646 h 86"/>
              <a:gd name="T92" fmla="*/ 0 w 117"/>
              <a:gd name="T93" fmla="*/ 2147483646 h 86"/>
              <a:gd name="T94" fmla="*/ 2147483646 w 117"/>
              <a:gd name="T95" fmla="*/ 2147483646 h 86"/>
              <a:gd name="T96" fmla="*/ 2147483646 w 117"/>
              <a:gd name="T97" fmla="*/ 2147483646 h 86"/>
              <a:gd name="T98" fmla="*/ 2147483646 w 117"/>
              <a:gd name="T99" fmla="*/ 2147483646 h 86"/>
              <a:gd name="T100" fmla="*/ 2147483646 w 117"/>
              <a:gd name="T101" fmla="*/ 2147483646 h 86"/>
              <a:gd name="T102" fmla="*/ 2147483646 w 117"/>
              <a:gd name="T103" fmla="*/ 2147483646 h 86"/>
              <a:gd name="T104" fmla="*/ 2147483646 w 117"/>
              <a:gd name="T105" fmla="*/ 2147483646 h 86"/>
              <a:gd name="T106" fmla="*/ 2147483646 w 117"/>
              <a:gd name="T107" fmla="*/ 2147483646 h 8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117" h="86">
                <a:moveTo>
                  <a:pt x="34" y="83"/>
                </a:moveTo>
                <a:lnTo>
                  <a:pt x="58" y="86"/>
                </a:lnTo>
                <a:lnTo>
                  <a:pt x="83" y="83"/>
                </a:lnTo>
                <a:lnTo>
                  <a:pt x="101" y="78"/>
                </a:lnTo>
                <a:lnTo>
                  <a:pt x="113" y="66"/>
                </a:lnTo>
                <a:lnTo>
                  <a:pt x="117" y="57"/>
                </a:lnTo>
                <a:lnTo>
                  <a:pt x="113" y="55"/>
                </a:lnTo>
                <a:lnTo>
                  <a:pt x="117" y="44"/>
                </a:lnTo>
                <a:lnTo>
                  <a:pt x="113" y="33"/>
                </a:lnTo>
                <a:lnTo>
                  <a:pt x="103" y="24"/>
                </a:lnTo>
                <a:lnTo>
                  <a:pt x="103" y="23"/>
                </a:lnTo>
                <a:lnTo>
                  <a:pt x="101" y="13"/>
                </a:lnTo>
                <a:lnTo>
                  <a:pt x="89" y="5"/>
                </a:lnTo>
                <a:lnTo>
                  <a:pt x="75" y="1"/>
                </a:lnTo>
                <a:lnTo>
                  <a:pt x="66" y="0"/>
                </a:lnTo>
                <a:lnTo>
                  <a:pt x="66" y="1"/>
                </a:lnTo>
                <a:lnTo>
                  <a:pt x="63" y="2"/>
                </a:lnTo>
                <a:lnTo>
                  <a:pt x="60" y="4"/>
                </a:lnTo>
                <a:lnTo>
                  <a:pt x="58" y="4"/>
                </a:lnTo>
                <a:lnTo>
                  <a:pt x="56" y="4"/>
                </a:lnTo>
                <a:lnTo>
                  <a:pt x="54" y="2"/>
                </a:lnTo>
                <a:lnTo>
                  <a:pt x="52" y="2"/>
                </a:lnTo>
                <a:lnTo>
                  <a:pt x="52" y="1"/>
                </a:lnTo>
                <a:lnTo>
                  <a:pt x="52" y="0"/>
                </a:lnTo>
                <a:lnTo>
                  <a:pt x="42" y="1"/>
                </a:lnTo>
                <a:lnTo>
                  <a:pt x="27" y="5"/>
                </a:lnTo>
                <a:lnTo>
                  <a:pt x="16" y="13"/>
                </a:lnTo>
                <a:lnTo>
                  <a:pt x="14" y="23"/>
                </a:lnTo>
                <a:lnTo>
                  <a:pt x="16" y="29"/>
                </a:lnTo>
                <a:lnTo>
                  <a:pt x="27" y="37"/>
                </a:lnTo>
                <a:lnTo>
                  <a:pt x="42" y="42"/>
                </a:lnTo>
                <a:lnTo>
                  <a:pt x="58" y="45"/>
                </a:lnTo>
                <a:lnTo>
                  <a:pt x="75" y="42"/>
                </a:lnTo>
                <a:lnTo>
                  <a:pt x="89" y="37"/>
                </a:lnTo>
                <a:lnTo>
                  <a:pt x="101" y="29"/>
                </a:lnTo>
                <a:lnTo>
                  <a:pt x="103" y="23"/>
                </a:lnTo>
                <a:lnTo>
                  <a:pt x="103" y="34"/>
                </a:lnTo>
                <a:lnTo>
                  <a:pt x="101" y="42"/>
                </a:lnTo>
                <a:lnTo>
                  <a:pt x="89" y="50"/>
                </a:lnTo>
                <a:lnTo>
                  <a:pt x="75" y="55"/>
                </a:lnTo>
                <a:lnTo>
                  <a:pt x="58" y="57"/>
                </a:lnTo>
                <a:lnTo>
                  <a:pt x="42" y="55"/>
                </a:lnTo>
                <a:lnTo>
                  <a:pt x="27" y="50"/>
                </a:lnTo>
                <a:lnTo>
                  <a:pt x="16" y="42"/>
                </a:lnTo>
                <a:lnTo>
                  <a:pt x="14" y="34"/>
                </a:lnTo>
                <a:lnTo>
                  <a:pt x="4" y="33"/>
                </a:lnTo>
                <a:lnTo>
                  <a:pt x="0" y="44"/>
                </a:lnTo>
                <a:lnTo>
                  <a:pt x="4" y="55"/>
                </a:lnTo>
                <a:lnTo>
                  <a:pt x="16" y="63"/>
                </a:lnTo>
                <a:lnTo>
                  <a:pt x="34" y="71"/>
                </a:lnTo>
                <a:lnTo>
                  <a:pt x="58" y="74"/>
                </a:lnTo>
                <a:lnTo>
                  <a:pt x="83" y="71"/>
                </a:lnTo>
                <a:lnTo>
                  <a:pt x="101" y="63"/>
                </a:lnTo>
                <a:lnTo>
                  <a:pt x="113" y="5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46" name="Freeform 2612"/>
          <p:cNvSpPr>
            <a:spLocks/>
          </p:cNvSpPr>
          <p:nvPr/>
        </p:nvSpPr>
        <p:spPr bwMode="auto">
          <a:xfrm>
            <a:off x="4017963" y="2862263"/>
            <a:ext cx="14287" cy="11112"/>
          </a:xfrm>
          <a:custGeom>
            <a:avLst/>
            <a:gdLst>
              <a:gd name="T0" fmla="*/ 2147483646 w 29"/>
              <a:gd name="T1" fmla="*/ 2147483646 h 21"/>
              <a:gd name="T2" fmla="*/ 2147483646 w 29"/>
              <a:gd name="T3" fmla="*/ 2147483646 h 21"/>
              <a:gd name="T4" fmla="*/ 2147483646 w 29"/>
              <a:gd name="T5" fmla="*/ 2147483646 h 21"/>
              <a:gd name="T6" fmla="*/ 2147483646 w 29"/>
              <a:gd name="T7" fmla="*/ 2147483646 h 21"/>
              <a:gd name="T8" fmla="*/ 2147483646 w 29"/>
              <a:gd name="T9" fmla="*/ 2147483646 h 21"/>
              <a:gd name="T10" fmla="*/ 2147483646 w 29"/>
              <a:gd name="T11" fmla="*/ 2147483646 h 21"/>
              <a:gd name="T12" fmla="*/ 2147483646 w 29"/>
              <a:gd name="T13" fmla="*/ 2147483646 h 21"/>
              <a:gd name="T14" fmla="*/ 2147483646 w 29"/>
              <a:gd name="T15" fmla="*/ 2147483646 h 21"/>
              <a:gd name="T16" fmla="*/ 0 w 29"/>
              <a:gd name="T17" fmla="*/ 2147483646 h 21"/>
              <a:gd name="T18" fmla="*/ 0 w 29"/>
              <a:gd name="T19" fmla="*/ 2147483646 h 21"/>
              <a:gd name="T20" fmla="*/ 0 w 29"/>
              <a:gd name="T21" fmla="*/ 2147483646 h 21"/>
              <a:gd name="T22" fmla="*/ 2147483646 w 29"/>
              <a:gd name="T23" fmla="*/ 2147483646 h 21"/>
              <a:gd name="T24" fmla="*/ 2147483646 w 29"/>
              <a:gd name="T25" fmla="*/ 2147483646 h 21"/>
              <a:gd name="T26" fmla="*/ 2147483646 w 29"/>
              <a:gd name="T27" fmla="*/ 2147483646 h 21"/>
              <a:gd name="T28" fmla="*/ 2147483646 w 29"/>
              <a:gd name="T29" fmla="*/ 2147483646 h 21"/>
              <a:gd name="T30" fmla="*/ 2147483646 w 29"/>
              <a:gd name="T31" fmla="*/ 2147483646 h 21"/>
              <a:gd name="T32" fmla="*/ 2147483646 w 29"/>
              <a:gd name="T33" fmla="*/ 2147483646 h 21"/>
              <a:gd name="T34" fmla="*/ 2147483646 w 29"/>
              <a:gd name="T35" fmla="*/ 0 h 21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9" h="21">
                <a:moveTo>
                  <a:pt x="29" y="16"/>
                </a:moveTo>
                <a:lnTo>
                  <a:pt x="29" y="15"/>
                </a:lnTo>
                <a:lnTo>
                  <a:pt x="29" y="16"/>
                </a:lnTo>
                <a:lnTo>
                  <a:pt x="24" y="18"/>
                </a:lnTo>
                <a:lnTo>
                  <a:pt x="22" y="19"/>
                </a:lnTo>
                <a:lnTo>
                  <a:pt x="14" y="21"/>
                </a:lnTo>
                <a:lnTo>
                  <a:pt x="8" y="19"/>
                </a:lnTo>
                <a:lnTo>
                  <a:pt x="2" y="18"/>
                </a:lnTo>
                <a:lnTo>
                  <a:pt x="0" y="16"/>
                </a:lnTo>
                <a:lnTo>
                  <a:pt x="0" y="15"/>
                </a:lnTo>
                <a:lnTo>
                  <a:pt x="0" y="3"/>
                </a:lnTo>
                <a:lnTo>
                  <a:pt x="2" y="5"/>
                </a:lnTo>
                <a:lnTo>
                  <a:pt x="8" y="6"/>
                </a:lnTo>
                <a:lnTo>
                  <a:pt x="14" y="8"/>
                </a:lnTo>
                <a:lnTo>
                  <a:pt x="22" y="6"/>
                </a:lnTo>
                <a:lnTo>
                  <a:pt x="24" y="5"/>
                </a:lnTo>
                <a:lnTo>
                  <a:pt x="29" y="3"/>
                </a:lnTo>
                <a:lnTo>
                  <a:pt x="29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47" name="Line 2613"/>
          <p:cNvSpPr>
            <a:spLocks noChangeShapeType="1"/>
          </p:cNvSpPr>
          <p:nvPr/>
        </p:nvSpPr>
        <p:spPr bwMode="auto">
          <a:xfrm>
            <a:off x="4017963" y="2862263"/>
            <a:ext cx="1587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48" name="Line 2614"/>
          <p:cNvSpPr>
            <a:spLocks noChangeShapeType="1"/>
          </p:cNvSpPr>
          <p:nvPr/>
        </p:nvSpPr>
        <p:spPr bwMode="auto">
          <a:xfrm flipH="1">
            <a:off x="3995738" y="2870200"/>
            <a:ext cx="6350" cy="47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49" name="Freeform 2615"/>
          <p:cNvSpPr>
            <a:spLocks/>
          </p:cNvSpPr>
          <p:nvPr/>
        </p:nvSpPr>
        <p:spPr bwMode="auto">
          <a:xfrm>
            <a:off x="3994150" y="2887663"/>
            <a:ext cx="17463" cy="14287"/>
          </a:xfrm>
          <a:custGeom>
            <a:avLst/>
            <a:gdLst>
              <a:gd name="T0" fmla="*/ 0 w 34"/>
              <a:gd name="T1" fmla="*/ 0 h 26"/>
              <a:gd name="T2" fmla="*/ 2147483646 w 34"/>
              <a:gd name="T3" fmla="*/ 2147483646 h 26"/>
              <a:gd name="T4" fmla="*/ 2147483646 w 34"/>
              <a:gd name="T5" fmla="*/ 2147483646 h 26"/>
              <a:gd name="T6" fmla="*/ 2147483646 w 34"/>
              <a:gd name="T7" fmla="*/ 2147483646 h 2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4" h="26">
                <a:moveTo>
                  <a:pt x="0" y="0"/>
                </a:moveTo>
                <a:lnTo>
                  <a:pt x="4" y="9"/>
                </a:lnTo>
                <a:lnTo>
                  <a:pt x="16" y="21"/>
                </a:lnTo>
                <a:lnTo>
                  <a:pt x="34" y="2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50" name="Freeform 2616"/>
          <p:cNvSpPr>
            <a:spLocks/>
          </p:cNvSpPr>
          <p:nvPr/>
        </p:nvSpPr>
        <p:spPr bwMode="auto">
          <a:xfrm>
            <a:off x="2581275" y="3844925"/>
            <a:ext cx="17463" cy="9525"/>
          </a:xfrm>
          <a:custGeom>
            <a:avLst/>
            <a:gdLst>
              <a:gd name="T0" fmla="*/ 2147483646 w 31"/>
              <a:gd name="T1" fmla="*/ 0 h 20"/>
              <a:gd name="T2" fmla="*/ 2147483646 w 31"/>
              <a:gd name="T3" fmla="*/ 0 h 20"/>
              <a:gd name="T4" fmla="*/ 2147483646 w 31"/>
              <a:gd name="T5" fmla="*/ 2147483646 h 20"/>
              <a:gd name="T6" fmla="*/ 2147483646 w 31"/>
              <a:gd name="T7" fmla="*/ 2147483646 h 20"/>
              <a:gd name="T8" fmla="*/ 2147483646 w 31"/>
              <a:gd name="T9" fmla="*/ 2147483646 h 20"/>
              <a:gd name="T10" fmla="*/ 0 w 31"/>
              <a:gd name="T11" fmla="*/ 2147483646 h 20"/>
              <a:gd name="T12" fmla="*/ 0 w 31"/>
              <a:gd name="T13" fmla="*/ 2147483646 h 20"/>
              <a:gd name="T14" fmla="*/ 2147483646 w 31"/>
              <a:gd name="T15" fmla="*/ 2147483646 h 20"/>
              <a:gd name="T16" fmla="*/ 2147483646 w 31"/>
              <a:gd name="T17" fmla="*/ 2147483646 h 20"/>
              <a:gd name="T18" fmla="*/ 2147483646 w 31"/>
              <a:gd name="T19" fmla="*/ 2147483646 h 20"/>
              <a:gd name="T20" fmla="*/ 2147483646 w 31"/>
              <a:gd name="T21" fmla="*/ 2147483646 h 20"/>
              <a:gd name="T22" fmla="*/ 2147483646 w 31"/>
              <a:gd name="T23" fmla="*/ 2147483646 h 20"/>
              <a:gd name="T24" fmla="*/ 2147483646 w 31"/>
              <a:gd name="T25" fmla="*/ 2147483646 h 20"/>
              <a:gd name="T26" fmla="*/ 2147483646 w 31"/>
              <a:gd name="T27" fmla="*/ 0 h 2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1" h="20">
                <a:moveTo>
                  <a:pt x="19" y="0"/>
                </a:moveTo>
                <a:lnTo>
                  <a:pt x="14" y="0"/>
                </a:lnTo>
                <a:lnTo>
                  <a:pt x="12" y="2"/>
                </a:lnTo>
                <a:lnTo>
                  <a:pt x="6" y="5"/>
                </a:lnTo>
                <a:lnTo>
                  <a:pt x="4" y="8"/>
                </a:lnTo>
                <a:lnTo>
                  <a:pt x="0" y="15"/>
                </a:lnTo>
                <a:lnTo>
                  <a:pt x="0" y="19"/>
                </a:lnTo>
                <a:lnTo>
                  <a:pt x="12" y="20"/>
                </a:lnTo>
                <a:lnTo>
                  <a:pt x="12" y="15"/>
                </a:lnTo>
                <a:lnTo>
                  <a:pt x="14" y="11"/>
                </a:lnTo>
                <a:lnTo>
                  <a:pt x="18" y="6"/>
                </a:lnTo>
                <a:lnTo>
                  <a:pt x="20" y="3"/>
                </a:lnTo>
                <a:lnTo>
                  <a:pt x="26" y="2"/>
                </a:lnTo>
                <a:lnTo>
                  <a:pt x="31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51" name="Freeform 2617"/>
          <p:cNvSpPr>
            <a:spLocks/>
          </p:cNvSpPr>
          <p:nvPr/>
        </p:nvSpPr>
        <p:spPr bwMode="auto">
          <a:xfrm>
            <a:off x="2513013" y="3840163"/>
            <a:ext cx="7937" cy="4762"/>
          </a:xfrm>
          <a:custGeom>
            <a:avLst/>
            <a:gdLst>
              <a:gd name="T0" fmla="*/ 2147483646 w 15"/>
              <a:gd name="T1" fmla="*/ 2147483646 h 10"/>
              <a:gd name="T2" fmla="*/ 2147483646 w 15"/>
              <a:gd name="T3" fmla="*/ 2147483646 h 10"/>
              <a:gd name="T4" fmla="*/ 2147483646 w 15"/>
              <a:gd name="T5" fmla="*/ 2147483646 h 10"/>
              <a:gd name="T6" fmla="*/ 2147483646 w 15"/>
              <a:gd name="T7" fmla="*/ 2147483646 h 10"/>
              <a:gd name="T8" fmla="*/ 0 w 15"/>
              <a:gd name="T9" fmla="*/ 0 h 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" h="10">
                <a:moveTo>
                  <a:pt x="15" y="10"/>
                </a:moveTo>
                <a:lnTo>
                  <a:pt x="12" y="6"/>
                </a:lnTo>
                <a:lnTo>
                  <a:pt x="9" y="3"/>
                </a:lnTo>
                <a:lnTo>
                  <a:pt x="5" y="1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52" name="Freeform 2618"/>
          <p:cNvSpPr>
            <a:spLocks/>
          </p:cNvSpPr>
          <p:nvPr/>
        </p:nvSpPr>
        <p:spPr bwMode="auto">
          <a:xfrm>
            <a:off x="2520950" y="3844925"/>
            <a:ext cx="1588" cy="6350"/>
          </a:xfrm>
          <a:custGeom>
            <a:avLst/>
            <a:gdLst>
              <a:gd name="T0" fmla="*/ 0 w 1"/>
              <a:gd name="T1" fmla="*/ 0 h 10"/>
              <a:gd name="T2" fmla="*/ 2147483646 w 1"/>
              <a:gd name="T3" fmla="*/ 2147483646 h 10"/>
              <a:gd name="T4" fmla="*/ 2147483646 w 1"/>
              <a:gd name="T5" fmla="*/ 2147483646 h 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" h="10">
                <a:moveTo>
                  <a:pt x="0" y="0"/>
                </a:moveTo>
                <a:lnTo>
                  <a:pt x="1" y="4"/>
                </a:lnTo>
                <a:lnTo>
                  <a:pt x="1" y="1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53" name="Freeform 2619"/>
          <p:cNvSpPr>
            <a:spLocks/>
          </p:cNvSpPr>
          <p:nvPr/>
        </p:nvSpPr>
        <p:spPr bwMode="auto">
          <a:xfrm>
            <a:off x="2505075" y="3948113"/>
            <a:ext cx="7938" cy="9525"/>
          </a:xfrm>
          <a:custGeom>
            <a:avLst/>
            <a:gdLst>
              <a:gd name="T0" fmla="*/ 2147483646 w 17"/>
              <a:gd name="T1" fmla="*/ 0 h 18"/>
              <a:gd name="T2" fmla="*/ 2147483646 w 17"/>
              <a:gd name="T3" fmla="*/ 2147483646 h 18"/>
              <a:gd name="T4" fmla="*/ 2147483646 w 17"/>
              <a:gd name="T5" fmla="*/ 2147483646 h 18"/>
              <a:gd name="T6" fmla="*/ 2147483646 w 17"/>
              <a:gd name="T7" fmla="*/ 2147483646 h 18"/>
              <a:gd name="T8" fmla="*/ 2147483646 w 17"/>
              <a:gd name="T9" fmla="*/ 2147483646 h 18"/>
              <a:gd name="T10" fmla="*/ 2147483646 w 17"/>
              <a:gd name="T11" fmla="*/ 2147483646 h 18"/>
              <a:gd name="T12" fmla="*/ 0 w 17"/>
              <a:gd name="T13" fmla="*/ 2147483646 h 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8">
                <a:moveTo>
                  <a:pt x="17" y="0"/>
                </a:moveTo>
                <a:lnTo>
                  <a:pt x="16" y="6"/>
                </a:lnTo>
                <a:lnTo>
                  <a:pt x="15" y="9"/>
                </a:lnTo>
                <a:lnTo>
                  <a:pt x="11" y="12"/>
                </a:lnTo>
                <a:lnTo>
                  <a:pt x="6" y="15"/>
                </a:lnTo>
                <a:lnTo>
                  <a:pt x="3" y="18"/>
                </a:lnTo>
                <a:lnTo>
                  <a:pt x="0" y="1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54" name="Freeform 2620"/>
          <p:cNvSpPr>
            <a:spLocks/>
          </p:cNvSpPr>
          <p:nvPr/>
        </p:nvSpPr>
        <p:spPr bwMode="auto">
          <a:xfrm>
            <a:off x="2573338" y="3952875"/>
            <a:ext cx="14287" cy="12700"/>
          </a:xfrm>
          <a:custGeom>
            <a:avLst/>
            <a:gdLst>
              <a:gd name="T0" fmla="*/ 0 w 28"/>
              <a:gd name="T1" fmla="*/ 2147483646 h 23"/>
              <a:gd name="T2" fmla="*/ 2147483646 w 28"/>
              <a:gd name="T3" fmla="*/ 2147483646 h 23"/>
              <a:gd name="T4" fmla="*/ 2147483646 w 28"/>
              <a:gd name="T5" fmla="*/ 2147483646 h 23"/>
              <a:gd name="T6" fmla="*/ 2147483646 w 28"/>
              <a:gd name="T7" fmla="*/ 2147483646 h 23"/>
              <a:gd name="T8" fmla="*/ 2147483646 w 28"/>
              <a:gd name="T9" fmla="*/ 2147483646 h 23"/>
              <a:gd name="T10" fmla="*/ 2147483646 w 28"/>
              <a:gd name="T11" fmla="*/ 2147483646 h 23"/>
              <a:gd name="T12" fmla="*/ 2147483646 w 28"/>
              <a:gd name="T13" fmla="*/ 2147483646 h 23"/>
              <a:gd name="T14" fmla="*/ 2147483646 w 28"/>
              <a:gd name="T15" fmla="*/ 2147483646 h 23"/>
              <a:gd name="T16" fmla="*/ 2147483646 w 28"/>
              <a:gd name="T17" fmla="*/ 2147483646 h 23"/>
              <a:gd name="T18" fmla="*/ 2147483646 w 28"/>
              <a:gd name="T19" fmla="*/ 2147483646 h 23"/>
              <a:gd name="T20" fmla="*/ 2147483646 w 28"/>
              <a:gd name="T21" fmla="*/ 2147483646 h 23"/>
              <a:gd name="T22" fmla="*/ 2147483646 w 28"/>
              <a:gd name="T23" fmla="*/ 2147483646 h 23"/>
              <a:gd name="T24" fmla="*/ 2147483646 w 28"/>
              <a:gd name="T25" fmla="*/ 2147483646 h 23"/>
              <a:gd name="T26" fmla="*/ 2147483646 w 28"/>
              <a:gd name="T27" fmla="*/ 0 h 23"/>
              <a:gd name="T28" fmla="*/ 0 w 28"/>
              <a:gd name="T29" fmla="*/ 0 h 23"/>
              <a:gd name="T30" fmla="*/ 0 w 28"/>
              <a:gd name="T31" fmla="*/ 2147483646 h 2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8" h="23">
                <a:moveTo>
                  <a:pt x="0" y="6"/>
                </a:moveTo>
                <a:lnTo>
                  <a:pt x="3" y="12"/>
                </a:lnTo>
                <a:lnTo>
                  <a:pt x="4" y="16"/>
                </a:lnTo>
                <a:lnTo>
                  <a:pt x="6" y="19"/>
                </a:lnTo>
                <a:lnTo>
                  <a:pt x="11" y="21"/>
                </a:lnTo>
                <a:lnTo>
                  <a:pt x="16" y="23"/>
                </a:lnTo>
                <a:lnTo>
                  <a:pt x="18" y="19"/>
                </a:lnTo>
                <a:lnTo>
                  <a:pt x="22" y="21"/>
                </a:lnTo>
                <a:lnTo>
                  <a:pt x="28" y="23"/>
                </a:lnTo>
                <a:lnTo>
                  <a:pt x="18" y="19"/>
                </a:lnTo>
                <a:lnTo>
                  <a:pt x="15" y="16"/>
                </a:lnTo>
                <a:lnTo>
                  <a:pt x="11" y="12"/>
                </a:lnTo>
                <a:lnTo>
                  <a:pt x="11" y="6"/>
                </a:lnTo>
                <a:lnTo>
                  <a:pt x="10" y="0"/>
                </a:lnTo>
                <a:lnTo>
                  <a:pt x="0" y="0"/>
                </a:lnTo>
                <a:lnTo>
                  <a:pt x="0" y="6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55" name="Freeform 2621"/>
          <p:cNvSpPr>
            <a:spLocks/>
          </p:cNvSpPr>
          <p:nvPr/>
        </p:nvSpPr>
        <p:spPr bwMode="auto">
          <a:xfrm>
            <a:off x="2705100" y="3967163"/>
            <a:ext cx="11113" cy="9525"/>
          </a:xfrm>
          <a:custGeom>
            <a:avLst/>
            <a:gdLst>
              <a:gd name="T0" fmla="*/ 2147483646 w 21"/>
              <a:gd name="T1" fmla="*/ 0 h 19"/>
              <a:gd name="T2" fmla="*/ 2147483646 w 21"/>
              <a:gd name="T3" fmla="*/ 2147483646 h 19"/>
              <a:gd name="T4" fmla="*/ 2147483646 w 21"/>
              <a:gd name="T5" fmla="*/ 2147483646 h 19"/>
              <a:gd name="T6" fmla="*/ 2147483646 w 21"/>
              <a:gd name="T7" fmla="*/ 2147483646 h 19"/>
              <a:gd name="T8" fmla="*/ 2147483646 w 21"/>
              <a:gd name="T9" fmla="*/ 2147483646 h 19"/>
              <a:gd name="T10" fmla="*/ 2147483646 w 21"/>
              <a:gd name="T11" fmla="*/ 2147483646 h 19"/>
              <a:gd name="T12" fmla="*/ 0 w 21"/>
              <a:gd name="T13" fmla="*/ 2147483646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1" h="19">
                <a:moveTo>
                  <a:pt x="21" y="0"/>
                </a:moveTo>
                <a:lnTo>
                  <a:pt x="17" y="6"/>
                </a:lnTo>
                <a:lnTo>
                  <a:pt x="16" y="11"/>
                </a:lnTo>
                <a:lnTo>
                  <a:pt x="13" y="14"/>
                </a:lnTo>
                <a:lnTo>
                  <a:pt x="9" y="18"/>
                </a:lnTo>
                <a:lnTo>
                  <a:pt x="3" y="19"/>
                </a:lnTo>
                <a:lnTo>
                  <a:pt x="0" y="1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56" name="Freeform 2622"/>
          <p:cNvSpPr>
            <a:spLocks/>
          </p:cNvSpPr>
          <p:nvPr/>
        </p:nvSpPr>
        <p:spPr bwMode="auto">
          <a:xfrm>
            <a:off x="2716213" y="3852863"/>
            <a:ext cx="7937" cy="9525"/>
          </a:xfrm>
          <a:custGeom>
            <a:avLst/>
            <a:gdLst>
              <a:gd name="T0" fmla="*/ 2147483646 w 16"/>
              <a:gd name="T1" fmla="*/ 2147483646 h 19"/>
              <a:gd name="T2" fmla="*/ 2147483646 w 16"/>
              <a:gd name="T3" fmla="*/ 2147483646 h 19"/>
              <a:gd name="T4" fmla="*/ 2147483646 w 16"/>
              <a:gd name="T5" fmla="*/ 2147483646 h 19"/>
              <a:gd name="T6" fmla="*/ 2147483646 w 16"/>
              <a:gd name="T7" fmla="*/ 2147483646 h 19"/>
              <a:gd name="T8" fmla="*/ 2147483646 w 16"/>
              <a:gd name="T9" fmla="*/ 2147483646 h 19"/>
              <a:gd name="T10" fmla="*/ 2147483646 w 16"/>
              <a:gd name="T11" fmla="*/ 0 h 19"/>
              <a:gd name="T12" fmla="*/ 0 w 16"/>
              <a:gd name="T13" fmla="*/ 0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6" h="19">
                <a:moveTo>
                  <a:pt x="16" y="19"/>
                </a:moveTo>
                <a:lnTo>
                  <a:pt x="16" y="16"/>
                </a:lnTo>
                <a:lnTo>
                  <a:pt x="15" y="11"/>
                </a:lnTo>
                <a:lnTo>
                  <a:pt x="14" y="6"/>
                </a:lnTo>
                <a:lnTo>
                  <a:pt x="8" y="3"/>
                </a:lnTo>
                <a:lnTo>
                  <a:pt x="3" y="0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57" name="Freeform 2623"/>
          <p:cNvSpPr>
            <a:spLocks/>
          </p:cNvSpPr>
          <p:nvPr/>
        </p:nvSpPr>
        <p:spPr bwMode="auto">
          <a:xfrm>
            <a:off x="2790825" y="3857625"/>
            <a:ext cx="17463" cy="11113"/>
          </a:xfrm>
          <a:custGeom>
            <a:avLst/>
            <a:gdLst>
              <a:gd name="T0" fmla="*/ 2147483646 w 34"/>
              <a:gd name="T1" fmla="*/ 2147483646 h 21"/>
              <a:gd name="T2" fmla="*/ 2147483646 w 34"/>
              <a:gd name="T3" fmla="*/ 2147483646 h 21"/>
              <a:gd name="T4" fmla="*/ 2147483646 w 34"/>
              <a:gd name="T5" fmla="*/ 2147483646 h 21"/>
              <a:gd name="T6" fmla="*/ 2147483646 w 34"/>
              <a:gd name="T7" fmla="*/ 2147483646 h 21"/>
              <a:gd name="T8" fmla="*/ 0 w 34"/>
              <a:gd name="T9" fmla="*/ 2147483646 h 21"/>
              <a:gd name="T10" fmla="*/ 2147483646 w 34"/>
              <a:gd name="T11" fmla="*/ 2147483646 h 21"/>
              <a:gd name="T12" fmla="*/ 2147483646 w 34"/>
              <a:gd name="T13" fmla="*/ 2147483646 h 21"/>
              <a:gd name="T14" fmla="*/ 2147483646 w 34"/>
              <a:gd name="T15" fmla="*/ 2147483646 h 21"/>
              <a:gd name="T16" fmla="*/ 2147483646 w 34"/>
              <a:gd name="T17" fmla="*/ 2147483646 h 21"/>
              <a:gd name="T18" fmla="*/ 2147483646 w 34"/>
              <a:gd name="T19" fmla="*/ 2147483646 h 21"/>
              <a:gd name="T20" fmla="*/ 2147483646 w 34"/>
              <a:gd name="T21" fmla="*/ 2147483646 h 21"/>
              <a:gd name="T22" fmla="*/ 2147483646 w 34"/>
              <a:gd name="T23" fmla="*/ 0 h 21"/>
              <a:gd name="T24" fmla="*/ 2147483646 w 34"/>
              <a:gd name="T25" fmla="*/ 0 h 21"/>
              <a:gd name="T26" fmla="*/ 2147483646 w 34"/>
              <a:gd name="T27" fmla="*/ 0 h 21"/>
              <a:gd name="T28" fmla="*/ 2147483646 w 34"/>
              <a:gd name="T29" fmla="*/ 2147483646 h 2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4" h="21">
                <a:moveTo>
                  <a:pt x="12" y="2"/>
                </a:moveTo>
                <a:lnTo>
                  <a:pt x="9" y="6"/>
                </a:lnTo>
                <a:lnTo>
                  <a:pt x="3" y="9"/>
                </a:lnTo>
                <a:lnTo>
                  <a:pt x="1" y="15"/>
                </a:lnTo>
                <a:lnTo>
                  <a:pt x="0" y="20"/>
                </a:lnTo>
                <a:lnTo>
                  <a:pt x="10" y="21"/>
                </a:lnTo>
                <a:lnTo>
                  <a:pt x="11" y="16"/>
                </a:lnTo>
                <a:lnTo>
                  <a:pt x="15" y="9"/>
                </a:lnTo>
                <a:lnTo>
                  <a:pt x="17" y="6"/>
                </a:lnTo>
                <a:lnTo>
                  <a:pt x="23" y="3"/>
                </a:lnTo>
                <a:lnTo>
                  <a:pt x="27" y="2"/>
                </a:lnTo>
                <a:lnTo>
                  <a:pt x="34" y="0"/>
                </a:lnTo>
                <a:lnTo>
                  <a:pt x="23" y="0"/>
                </a:lnTo>
                <a:lnTo>
                  <a:pt x="17" y="0"/>
                </a:lnTo>
                <a:lnTo>
                  <a:pt x="12" y="2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58" name="Freeform 2624"/>
          <p:cNvSpPr>
            <a:spLocks/>
          </p:cNvSpPr>
          <p:nvPr/>
        </p:nvSpPr>
        <p:spPr bwMode="auto">
          <a:xfrm>
            <a:off x="2779713" y="3973513"/>
            <a:ext cx="15875" cy="11112"/>
          </a:xfrm>
          <a:custGeom>
            <a:avLst/>
            <a:gdLst>
              <a:gd name="T0" fmla="*/ 2147483646 w 29"/>
              <a:gd name="T1" fmla="*/ 0 h 22"/>
              <a:gd name="T2" fmla="*/ 2147483646 w 29"/>
              <a:gd name="T3" fmla="*/ 2147483646 h 22"/>
              <a:gd name="T4" fmla="*/ 2147483646 w 29"/>
              <a:gd name="T5" fmla="*/ 2147483646 h 22"/>
              <a:gd name="T6" fmla="*/ 2147483646 w 29"/>
              <a:gd name="T7" fmla="*/ 2147483646 h 22"/>
              <a:gd name="T8" fmla="*/ 2147483646 w 29"/>
              <a:gd name="T9" fmla="*/ 2147483646 h 22"/>
              <a:gd name="T10" fmla="*/ 2147483646 w 29"/>
              <a:gd name="T11" fmla="*/ 2147483646 h 22"/>
              <a:gd name="T12" fmla="*/ 2147483646 w 29"/>
              <a:gd name="T13" fmla="*/ 2147483646 h 22"/>
              <a:gd name="T14" fmla="*/ 2147483646 w 29"/>
              <a:gd name="T15" fmla="*/ 2147483646 h 22"/>
              <a:gd name="T16" fmla="*/ 2147483646 w 29"/>
              <a:gd name="T17" fmla="*/ 2147483646 h 22"/>
              <a:gd name="T18" fmla="*/ 2147483646 w 29"/>
              <a:gd name="T19" fmla="*/ 2147483646 h 22"/>
              <a:gd name="T20" fmla="*/ 2147483646 w 29"/>
              <a:gd name="T21" fmla="*/ 2147483646 h 22"/>
              <a:gd name="T22" fmla="*/ 2147483646 w 29"/>
              <a:gd name="T23" fmla="*/ 2147483646 h 22"/>
              <a:gd name="T24" fmla="*/ 0 w 29"/>
              <a:gd name="T25" fmla="*/ 2147483646 h 22"/>
              <a:gd name="T26" fmla="*/ 0 w 29"/>
              <a:gd name="T27" fmla="*/ 0 h 2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9" h="22">
                <a:moveTo>
                  <a:pt x="12" y="0"/>
                </a:moveTo>
                <a:lnTo>
                  <a:pt x="12" y="6"/>
                </a:lnTo>
                <a:lnTo>
                  <a:pt x="13" y="11"/>
                </a:lnTo>
                <a:lnTo>
                  <a:pt x="14" y="15"/>
                </a:lnTo>
                <a:lnTo>
                  <a:pt x="19" y="19"/>
                </a:lnTo>
                <a:lnTo>
                  <a:pt x="23" y="22"/>
                </a:lnTo>
                <a:lnTo>
                  <a:pt x="29" y="22"/>
                </a:lnTo>
                <a:lnTo>
                  <a:pt x="19" y="22"/>
                </a:lnTo>
                <a:lnTo>
                  <a:pt x="14" y="22"/>
                </a:lnTo>
                <a:lnTo>
                  <a:pt x="8" y="19"/>
                </a:lnTo>
                <a:lnTo>
                  <a:pt x="5" y="15"/>
                </a:lnTo>
                <a:lnTo>
                  <a:pt x="1" y="11"/>
                </a:lnTo>
                <a:lnTo>
                  <a:pt x="0" y="6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59" name="Freeform 2625"/>
          <p:cNvSpPr>
            <a:spLocks/>
          </p:cNvSpPr>
          <p:nvPr/>
        </p:nvSpPr>
        <p:spPr bwMode="auto">
          <a:xfrm>
            <a:off x="2928938" y="3987800"/>
            <a:ext cx="11112" cy="9525"/>
          </a:xfrm>
          <a:custGeom>
            <a:avLst/>
            <a:gdLst>
              <a:gd name="T0" fmla="*/ 0 w 22"/>
              <a:gd name="T1" fmla="*/ 2147483646 h 18"/>
              <a:gd name="T2" fmla="*/ 2147483646 w 22"/>
              <a:gd name="T3" fmla="*/ 2147483646 h 18"/>
              <a:gd name="T4" fmla="*/ 2147483646 w 22"/>
              <a:gd name="T5" fmla="*/ 2147483646 h 18"/>
              <a:gd name="T6" fmla="*/ 2147483646 w 22"/>
              <a:gd name="T7" fmla="*/ 2147483646 h 18"/>
              <a:gd name="T8" fmla="*/ 2147483646 w 22"/>
              <a:gd name="T9" fmla="*/ 2147483646 h 18"/>
              <a:gd name="T10" fmla="*/ 2147483646 w 22"/>
              <a:gd name="T11" fmla="*/ 2147483646 h 18"/>
              <a:gd name="T12" fmla="*/ 2147483646 w 22"/>
              <a:gd name="T13" fmla="*/ 0 h 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" h="18">
                <a:moveTo>
                  <a:pt x="0" y="18"/>
                </a:moveTo>
                <a:lnTo>
                  <a:pt x="3" y="18"/>
                </a:lnTo>
                <a:lnTo>
                  <a:pt x="7" y="17"/>
                </a:lnTo>
                <a:lnTo>
                  <a:pt x="15" y="15"/>
                </a:lnTo>
                <a:lnTo>
                  <a:pt x="17" y="11"/>
                </a:lnTo>
                <a:lnTo>
                  <a:pt x="21" y="5"/>
                </a:lnTo>
                <a:lnTo>
                  <a:pt x="22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60" name="Freeform 2626"/>
          <p:cNvSpPr>
            <a:spLocks/>
          </p:cNvSpPr>
          <p:nvPr/>
        </p:nvSpPr>
        <p:spPr bwMode="auto">
          <a:xfrm>
            <a:off x="2940050" y="3865563"/>
            <a:ext cx="12700" cy="12700"/>
          </a:xfrm>
          <a:custGeom>
            <a:avLst/>
            <a:gdLst>
              <a:gd name="T0" fmla="*/ 2147483646 w 22"/>
              <a:gd name="T1" fmla="*/ 2147483646 h 24"/>
              <a:gd name="T2" fmla="*/ 2147483646 w 22"/>
              <a:gd name="T3" fmla="*/ 2147483646 h 24"/>
              <a:gd name="T4" fmla="*/ 2147483646 w 22"/>
              <a:gd name="T5" fmla="*/ 2147483646 h 24"/>
              <a:gd name="T6" fmla="*/ 2147483646 w 22"/>
              <a:gd name="T7" fmla="*/ 2147483646 h 24"/>
              <a:gd name="T8" fmla="*/ 2147483646 w 22"/>
              <a:gd name="T9" fmla="*/ 2147483646 h 24"/>
              <a:gd name="T10" fmla="*/ 2147483646 w 22"/>
              <a:gd name="T11" fmla="*/ 2147483646 h 24"/>
              <a:gd name="T12" fmla="*/ 0 w 22"/>
              <a:gd name="T13" fmla="*/ 0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" h="24">
                <a:moveTo>
                  <a:pt x="22" y="24"/>
                </a:moveTo>
                <a:lnTo>
                  <a:pt x="22" y="17"/>
                </a:lnTo>
                <a:lnTo>
                  <a:pt x="18" y="12"/>
                </a:lnTo>
                <a:lnTo>
                  <a:pt x="17" y="6"/>
                </a:lnTo>
                <a:lnTo>
                  <a:pt x="12" y="4"/>
                </a:lnTo>
                <a:lnTo>
                  <a:pt x="7" y="1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61" name="Freeform 2627"/>
          <p:cNvSpPr>
            <a:spLocks/>
          </p:cNvSpPr>
          <p:nvPr/>
        </p:nvSpPr>
        <p:spPr bwMode="auto">
          <a:xfrm>
            <a:off x="2879725" y="4094163"/>
            <a:ext cx="6350" cy="14287"/>
          </a:xfrm>
          <a:custGeom>
            <a:avLst/>
            <a:gdLst>
              <a:gd name="T0" fmla="*/ 2147483646 w 13"/>
              <a:gd name="T1" fmla="*/ 2147483646 h 27"/>
              <a:gd name="T2" fmla="*/ 2147483646 w 13"/>
              <a:gd name="T3" fmla="*/ 2147483646 h 27"/>
              <a:gd name="T4" fmla="*/ 2147483646 w 13"/>
              <a:gd name="T5" fmla="*/ 2147483646 h 27"/>
              <a:gd name="T6" fmla="*/ 2147483646 w 13"/>
              <a:gd name="T7" fmla="*/ 2147483646 h 27"/>
              <a:gd name="T8" fmla="*/ 2147483646 w 13"/>
              <a:gd name="T9" fmla="*/ 2147483646 h 27"/>
              <a:gd name="T10" fmla="*/ 2147483646 w 13"/>
              <a:gd name="T11" fmla="*/ 2147483646 h 27"/>
              <a:gd name="T12" fmla="*/ 2147483646 w 13"/>
              <a:gd name="T13" fmla="*/ 2147483646 h 27"/>
              <a:gd name="T14" fmla="*/ 2147483646 w 13"/>
              <a:gd name="T15" fmla="*/ 2147483646 h 27"/>
              <a:gd name="T16" fmla="*/ 0 w 13"/>
              <a:gd name="T17" fmla="*/ 2147483646 h 27"/>
              <a:gd name="T18" fmla="*/ 0 w 13"/>
              <a:gd name="T19" fmla="*/ 2147483646 h 27"/>
              <a:gd name="T20" fmla="*/ 2147483646 w 13"/>
              <a:gd name="T21" fmla="*/ 2147483646 h 27"/>
              <a:gd name="T22" fmla="*/ 2147483646 w 13"/>
              <a:gd name="T23" fmla="*/ 2147483646 h 27"/>
              <a:gd name="T24" fmla="*/ 2147483646 w 13"/>
              <a:gd name="T25" fmla="*/ 2147483646 h 27"/>
              <a:gd name="T26" fmla="*/ 2147483646 w 13"/>
              <a:gd name="T27" fmla="*/ 0 h 2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3" h="27">
                <a:moveTo>
                  <a:pt x="13" y="2"/>
                </a:moveTo>
                <a:lnTo>
                  <a:pt x="8" y="4"/>
                </a:lnTo>
                <a:lnTo>
                  <a:pt x="4" y="10"/>
                </a:lnTo>
                <a:lnTo>
                  <a:pt x="2" y="15"/>
                </a:lnTo>
                <a:lnTo>
                  <a:pt x="2" y="24"/>
                </a:lnTo>
                <a:lnTo>
                  <a:pt x="2" y="25"/>
                </a:lnTo>
                <a:lnTo>
                  <a:pt x="3" y="25"/>
                </a:lnTo>
                <a:lnTo>
                  <a:pt x="3" y="27"/>
                </a:lnTo>
                <a:lnTo>
                  <a:pt x="0" y="25"/>
                </a:lnTo>
                <a:lnTo>
                  <a:pt x="0" y="17"/>
                </a:lnTo>
                <a:lnTo>
                  <a:pt x="2" y="12"/>
                </a:lnTo>
                <a:lnTo>
                  <a:pt x="4" y="8"/>
                </a:lnTo>
                <a:lnTo>
                  <a:pt x="8" y="2"/>
                </a:lnTo>
                <a:lnTo>
                  <a:pt x="12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62" name="Freeform 2628"/>
          <p:cNvSpPr>
            <a:spLocks/>
          </p:cNvSpPr>
          <p:nvPr/>
        </p:nvSpPr>
        <p:spPr bwMode="auto">
          <a:xfrm>
            <a:off x="2657475" y="4067175"/>
            <a:ext cx="4763" cy="11113"/>
          </a:xfrm>
          <a:custGeom>
            <a:avLst/>
            <a:gdLst>
              <a:gd name="T0" fmla="*/ 0 w 10"/>
              <a:gd name="T1" fmla="*/ 2147483646 h 21"/>
              <a:gd name="T2" fmla="*/ 0 w 10"/>
              <a:gd name="T3" fmla="*/ 2147483646 h 21"/>
              <a:gd name="T4" fmla="*/ 2147483646 w 10"/>
              <a:gd name="T5" fmla="*/ 2147483646 h 21"/>
              <a:gd name="T6" fmla="*/ 2147483646 w 10"/>
              <a:gd name="T7" fmla="*/ 2147483646 h 21"/>
              <a:gd name="T8" fmla="*/ 2147483646 w 10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21">
                <a:moveTo>
                  <a:pt x="0" y="21"/>
                </a:moveTo>
                <a:lnTo>
                  <a:pt x="0" y="14"/>
                </a:lnTo>
                <a:lnTo>
                  <a:pt x="4" y="7"/>
                </a:lnTo>
                <a:lnTo>
                  <a:pt x="7" y="3"/>
                </a:lnTo>
                <a:lnTo>
                  <a:pt x="1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63" name="Freeform 2629"/>
          <p:cNvSpPr>
            <a:spLocks/>
          </p:cNvSpPr>
          <p:nvPr/>
        </p:nvSpPr>
        <p:spPr bwMode="auto">
          <a:xfrm>
            <a:off x="2454275" y="4043363"/>
            <a:ext cx="4763" cy="11112"/>
          </a:xfrm>
          <a:custGeom>
            <a:avLst/>
            <a:gdLst>
              <a:gd name="T0" fmla="*/ 0 w 9"/>
              <a:gd name="T1" fmla="*/ 2147483646 h 21"/>
              <a:gd name="T2" fmla="*/ 0 w 9"/>
              <a:gd name="T3" fmla="*/ 2147483646 h 21"/>
              <a:gd name="T4" fmla="*/ 2147483646 w 9"/>
              <a:gd name="T5" fmla="*/ 2147483646 h 21"/>
              <a:gd name="T6" fmla="*/ 2147483646 w 9"/>
              <a:gd name="T7" fmla="*/ 2147483646 h 21"/>
              <a:gd name="T8" fmla="*/ 2147483646 w 9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" h="21">
                <a:moveTo>
                  <a:pt x="0" y="21"/>
                </a:moveTo>
                <a:lnTo>
                  <a:pt x="0" y="14"/>
                </a:lnTo>
                <a:lnTo>
                  <a:pt x="3" y="7"/>
                </a:lnTo>
                <a:lnTo>
                  <a:pt x="6" y="3"/>
                </a:lnTo>
                <a:lnTo>
                  <a:pt x="9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64" name="Freeform 2630"/>
          <p:cNvSpPr>
            <a:spLocks/>
          </p:cNvSpPr>
          <p:nvPr/>
        </p:nvSpPr>
        <p:spPr bwMode="auto">
          <a:xfrm>
            <a:off x="2389188" y="3937000"/>
            <a:ext cx="14287" cy="11113"/>
          </a:xfrm>
          <a:custGeom>
            <a:avLst/>
            <a:gdLst>
              <a:gd name="T0" fmla="*/ 2147483646 w 26"/>
              <a:gd name="T1" fmla="*/ 2147483646 h 21"/>
              <a:gd name="T2" fmla="*/ 2147483646 w 26"/>
              <a:gd name="T3" fmla="*/ 2147483646 h 21"/>
              <a:gd name="T4" fmla="*/ 2147483646 w 26"/>
              <a:gd name="T5" fmla="*/ 2147483646 h 21"/>
              <a:gd name="T6" fmla="*/ 2147483646 w 26"/>
              <a:gd name="T7" fmla="*/ 2147483646 h 21"/>
              <a:gd name="T8" fmla="*/ 2147483646 w 26"/>
              <a:gd name="T9" fmla="*/ 2147483646 h 21"/>
              <a:gd name="T10" fmla="*/ 2147483646 w 26"/>
              <a:gd name="T11" fmla="*/ 2147483646 h 21"/>
              <a:gd name="T12" fmla="*/ 2147483646 w 26"/>
              <a:gd name="T13" fmla="*/ 2147483646 h 21"/>
              <a:gd name="T14" fmla="*/ 0 w 26"/>
              <a:gd name="T15" fmla="*/ 0 h 21"/>
              <a:gd name="T16" fmla="*/ 0 w 26"/>
              <a:gd name="T17" fmla="*/ 2147483646 h 21"/>
              <a:gd name="T18" fmla="*/ 2147483646 w 26"/>
              <a:gd name="T19" fmla="*/ 2147483646 h 21"/>
              <a:gd name="T20" fmla="*/ 2147483646 w 26"/>
              <a:gd name="T21" fmla="*/ 2147483646 h 21"/>
              <a:gd name="T22" fmla="*/ 2147483646 w 26"/>
              <a:gd name="T23" fmla="*/ 2147483646 h 21"/>
              <a:gd name="T24" fmla="*/ 2147483646 w 26"/>
              <a:gd name="T25" fmla="*/ 2147483646 h 21"/>
              <a:gd name="T26" fmla="*/ 2147483646 w 26"/>
              <a:gd name="T27" fmla="*/ 2147483646 h 2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6" h="21">
                <a:moveTo>
                  <a:pt x="26" y="21"/>
                </a:moveTo>
                <a:lnTo>
                  <a:pt x="22" y="20"/>
                </a:lnTo>
                <a:lnTo>
                  <a:pt x="18" y="19"/>
                </a:lnTo>
                <a:lnTo>
                  <a:pt x="14" y="15"/>
                </a:lnTo>
                <a:lnTo>
                  <a:pt x="13" y="11"/>
                </a:lnTo>
                <a:lnTo>
                  <a:pt x="12" y="6"/>
                </a:lnTo>
                <a:lnTo>
                  <a:pt x="12" y="1"/>
                </a:lnTo>
                <a:lnTo>
                  <a:pt x="0" y="0"/>
                </a:lnTo>
                <a:lnTo>
                  <a:pt x="0" y="6"/>
                </a:lnTo>
                <a:lnTo>
                  <a:pt x="2" y="10"/>
                </a:lnTo>
                <a:lnTo>
                  <a:pt x="3" y="15"/>
                </a:lnTo>
                <a:lnTo>
                  <a:pt x="6" y="19"/>
                </a:lnTo>
                <a:lnTo>
                  <a:pt x="9" y="20"/>
                </a:lnTo>
                <a:lnTo>
                  <a:pt x="14" y="2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65" name="Freeform 2631"/>
          <p:cNvSpPr>
            <a:spLocks/>
          </p:cNvSpPr>
          <p:nvPr/>
        </p:nvSpPr>
        <p:spPr bwMode="auto">
          <a:xfrm>
            <a:off x="2328863" y="3932238"/>
            <a:ext cx="4762" cy="7937"/>
          </a:xfrm>
          <a:custGeom>
            <a:avLst/>
            <a:gdLst>
              <a:gd name="T0" fmla="*/ 0 w 10"/>
              <a:gd name="T1" fmla="*/ 2147483646 h 14"/>
              <a:gd name="T2" fmla="*/ 2147483646 w 10"/>
              <a:gd name="T3" fmla="*/ 2147483646 h 14"/>
              <a:gd name="T4" fmla="*/ 2147483646 w 10"/>
              <a:gd name="T5" fmla="*/ 2147483646 h 14"/>
              <a:gd name="T6" fmla="*/ 2147483646 w 10"/>
              <a:gd name="T7" fmla="*/ 2147483646 h 14"/>
              <a:gd name="T8" fmla="*/ 2147483646 w 10"/>
              <a:gd name="T9" fmla="*/ 0 h 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14">
                <a:moveTo>
                  <a:pt x="0" y="14"/>
                </a:moveTo>
                <a:lnTo>
                  <a:pt x="3" y="12"/>
                </a:lnTo>
                <a:lnTo>
                  <a:pt x="8" y="8"/>
                </a:lnTo>
                <a:lnTo>
                  <a:pt x="9" y="5"/>
                </a:lnTo>
                <a:lnTo>
                  <a:pt x="1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66" name="Freeform 2632"/>
          <p:cNvSpPr>
            <a:spLocks/>
          </p:cNvSpPr>
          <p:nvPr/>
        </p:nvSpPr>
        <p:spPr bwMode="auto">
          <a:xfrm>
            <a:off x="2324100" y="3940175"/>
            <a:ext cx="4763" cy="1588"/>
          </a:xfrm>
          <a:custGeom>
            <a:avLst/>
            <a:gdLst>
              <a:gd name="T0" fmla="*/ 2147483646 w 7"/>
              <a:gd name="T1" fmla="*/ 0 h 1"/>
              <a:gd name="T2" fmla="*/ 2147483646 w 7"/>
              <a:gd name="T3" fmla="*/ 2147483646 h 1"/>
              <a:gd name="T4" fmla="*/ 0 w 7"/>
              <a:gd name="T5" fmla="*/ 2147483646 h 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" h="1">
                <a:moveTo>
                  <a:pt x="7" y="0"/>
                </a:moveTo>
                <a:lnTo>
                  <a:pt x="3" y="1"/>
                </a:lnTo>
                <a:lnTo>
                  <a:pt x="0" y="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67" name="Freeform 2633"/>
          <p:cNvSpPr>
            <a:spLocks/>
          </p:cNvSpPr>
          <p:nvPr/>
        </p:nvSpPr>
        <p:spPr bwMode="auto">
          <a:xfrm>
            <a:off x="2216150" y="3922713"/>
            <a:ext cx="12700" cy="9525"/>
          </a:xfrm>
          <a:custGeom>
            <a:avLst/>
            <a:gdLst>
              <a:gd name="T0" fmla="*/ 2147483646 w 25"/>
              <a:gd name="T1" fmla="*/ 2147483646 h 20"/>
              <a:gd name="T2" fmla="*/ 2147483646 w 25"/>
              <a:gd name="T3" fmla="*/ 2147483646 h 20"/>
              <a:gd name="T4" fmla="*/ 2147483646 w 25"/>
              <a:gd name="T5" fmla="*/ 2147483646 h 20"/>
              <a:gd name="T6" fmla="*/ 2147483646 w 25"/>
              <a:gd name="T7" fmla="*/ 2147483646 h 20"/>
              <a:gd name="T8" fmla="*/ 2147483646 w 25"/>
              <a:gd name="T9" fmla="*/ 2147483646 h 20"/>
              <a:gd name="T10" fmla="*/ 2147483646 w 25"/>
              <a:gd name="T11" fmla="*/ 2147483646 h 20"/>
              <a:gd name="T12" fmla="*/ 2147483646 w 25"/>
              <a:gd name="T13" fmla="*/ 0 h 20"/>
              <a:gd name="T14" fmla="*/ 0 w 25"/>
              <a:gd name="T15" fmla="*/ 0 h 20"/>
              <a:gd name="T16" fmla="*/ 0 w 25"/>
              <a:gd name="T17" fmla="*/ 2147483646 h 20"/>
              <a:gd name="T18" fmla="*/ 2147483646 w 25"/>
              <a:gd name="T19" fmla="*/ 2147483646 h 20"/>
              <a:gd name="T20" fmla="*/ 2147483646 w 25"/>
              <a:gd name="T21" fmla="*/ 2147483646 h 20"/>
              <a:gd name="T22" fmla="*/ 2147483646 w 25"/>
              <a:gd name="T23" fmla="*/ 2147483646 h 20"/>
              <a:gd name="T24" fmla="*/ 2147483646 w 25"/>
              <a:gd name="T25" fmla="*/ 2147483646 h 20"/>
              <a:gd name="T26" fmla="*/ 2147483646 w 25"/>
              <a:gd name="T27" fmla="*/ 2147483646 h 2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" h="20">
                <a:moveTo>
                  <a:pt x="25" y="20"/>
                </a:moveTo>
                <a:lnTo>
                  <a:pt x="21" y="19"/>
                </a:lnTo>
                <a:lnTo>
                  <a:pt x="16" y="14"/>
                </a:lnTo>
                <a:lnTo>
                  <a:pt x="14" y="12"/>
                </a:lnTo>
                <a:lnTo>
                  <a:pt x="10" y="8"/>
                </a:lnTo>
                <a:lnTo>
                  <a:pt x="10" y="4"/>
                </a:lnTo>
                <a:lnTo>
                  <a:pt x="10" y="0"/>
                </a:lnTo>
                <a:lnTo>
                  <a:pt x="0" y="0"/>
                </a:lnTo>
                <a:lnTo>
                  <a:pt x="0" y="4"/>
                </a:lnTo>
                <a:lnTo>
                  <a:pt x="1" y="8"/>
                </a:lnTo>
                <a:lnTo>
                  <a:pt x="2" y="12"/>
                </a:lnTo>
                <a:lnTo>
                  <a:pt x="7" y="14"/>
                </a:lnTo>
                <a:lnTo>
                  <a:pt x="9" y="19"/>
                </a:lnTo>
                <a:lnTo>
                  <a:pt x="14" y="1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68" name="Freeform 2634"/>
          <p:cNvSpPr>
            <a:spLocks/>
          </p:cNvSpPr>
          <p:nvPr/>
        </p:nvSpPr>
        <p:spPr bwMode="auto">
          <a:xfrm>
            <a:off x="2222500" y="3824288"/>
            <a:ext cx="11113" cy="9525"/>
          </a:xfrm>
          <a:custGeom>
            <a:avLst/>
            <a:gdLst>
              <a:gd name="T0" fmla="*/ 0 w 20"/>
              <a:gd name="T1" fmla="*/ 2147483646 h 18"/>
              <a:gd name="T2" fmla="*/ 2147483646 w 20"/>
              <a:gd name="T3" fmla="*/ 2147483646 h 18"/>
              <a:gd name="T4" fmla="*/ 2147483646 w 20"/>
              <a:gd name="T5" fmla="*/ 2147483646 h 18"/>
              <a:gd name="T6" fmla="*/ 2147483646 w 20"/>
              <a:gd name="T7" fmla="*/ 2147483646 h 18"/>
              <a:gd name="T8" fmla="*/ 2147483646 w 20"/>
              <a:gd name="T9" fmla="*/ 2147483646 h 18"/>
              <a:gd name="T10" fmla="*/ 2147483646 w 20"/>
              <a:gd name="T11" fmla="*/ 0 h 18"/>
              <a:gd name="T12" fmla="*/ 2147483646 w 20"/>
              <a:gd name="T13" fmla="*/ 0 h 18"/>
              <a:gd name="T14" fmla="*/ 2147483646 w 20"/>
              <a:gd name="T15" fmla="*/ 2147483646 h 18"/>
              <a:gd name="T16" fmla="*/ 2147483646 w 20"/>
              <a:gd name="T17" fmla="*/ 2147483646 h 18"/>
              <a:gd name="T18" fmla="*/ 2147483646 w 20"/>
              <a:gd name="T19" fmla="*/ 2147483646 h 18"/>
              <a:gd name="T20" fmla="*/ 2147483646 w 20"/>
              <a:gd name="T21" fmla="*/ 2147483646 h 18"/>
              <a:gd name="T22" fmla="*/ 2147483646 w 20"/>
              <a:gd name="T23" fmla="*/ 2147483646 h 1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0" h="18">
                <a:moveTo>
                  <a:pt x="0" y="15"/>
                </a:moveTo>
                <a:lnTo>
                  <a:pt x="1" y="12"/>
                </a:lnTo>
                <a:lnTo>
                  <a:pt x="2" y="8"/>
                </a:lnTo>
                <a:lnTo>
                  <a:pt x="6" y="3"/>
                </a:lnTo>
                <a:lnTo>
                  <a:pt x="9" y="1"/>
                </a:lnTo>
                <a:lnTo>
                  <a:pt x="12" y="0"/>
                </a:lnTo>
                <a:lnTo>
                  <a:pt x="17" y="0"/>
                </a:lnTo>
                <a:lnTo>
                  <a:pt x="20" y="2"/>
                </a:lnTo>
                <a:lnTo>
                  <a:pt x="17" y="5"/>
                </a:lnTo>
                <a:lnTo>
                  <a:pt x="14" y="8"/>
                </a:lnTo>
                <a:lnTo>
                  <a:pt x="12" y="12"/>
                </a:lnTo>
                <a:lnTo>
                  <a:pt x="11" y="1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69" name="Freeform 2635"/>
          <p:cNvSpPr>
            <a:spLocks/>
          </p:cNvSpPr>
          <p:nvPr/>
        </p:nvSpPr>
        <p:spPr bwMode="auto">
          <a:xfrm>
            <a:off x="2233613" y="3824288"/>
            <a:ext cx="4762" cy="1587"/>
          </a:xfrm>
          <a:custGeom>
            <a:avLst/>
            <a:gdLst>
              <a:gd name="T0" fmla="*/ 0 w 9"/>
              <a:gd name="T1" fmla="*/ 2147483646 h 2"/>
              <a:gd name="T2" fmla="*/ 2147483646 w 9"/>
              <a:gd name="T3" fmla="*/ 2147483646 h 2"/>
              <a:gd name="T4" fmla="*/ 2147483646 w 9"/>
              <a:gd name="T5" fmla="*/ 0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" h="2">
                <a:moveTo>
                  <a:pt x="0" y="2"/>
                </a:moveTo>
                <a:lnTo>
                  <a:pt x="4" y="1"/>
                </a:lnTo>
                <a:lnTo>
                  <a:pt x="9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70" name="Freeform 2636"/>
          <p:cNvSpPr>
            <a:spLocks/>
          </p:cNvSpPr>
          <p:nvPr/>
        </p:nvSpPr>
        <p:spPr bwMode="auto">
          <a:xfrm>
            <a:off x="2333625" y="3829050"/>
            <a:ext cx="7938" cy="11113"/>
          </a:xfrm>
          <a:custGeom>
            <a:avLst/>
            <a:gdLst>
              <a:gd name="T0" fmla="*/ 0 w 15"/>
              <a:gd name="T1" fmla="*/ 0 h 21"/>
              <a:gd name="T2" fmla="*/ 2147483646 w 15"/>
              <a:gd name="T3" fmla="*/ 2147483646 h 21"/>
              <a:gd name="T4" fmla="*/ 2147483646 w 15"/>
              <a:gd name="T5" fmla="*/ 2147483646 h 21"/>
              <a:gd name="T6" fmla="*/ 2147483646 w 15"/>
              <a:gd name="T7" fmla="*/ 2147483646 h 21"/>
              <a:gd name="T8" fmla="*/ 2147483646 w 15"/>
              <a:gd name="T9" fmla="*/ 2147483646 h 21"/>
              <a:gd name="T10" fmla="*/ 2147483646 w 15"/>
              <a:gd name="T11" fmla="*/ 2147483646 h 21"/>
              <a:gd name="T12" fmla="*/ 2147483646 w 15"/>
              <a:gd name="T13" fmla="*/ 2147483646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5" h="21">
                <a:moveTo>
                  <a:pt x="0" y="0"/>
                </a:moveTo>
                <a:lnTo>
                  <a:pt x="3" y="2"/>
                </a:lnTo>
                <a:lnTo>
                  <a:pt x="7" y="3"/>
                </a:lnTo>
                <a:lnTo>
                  <a:pt x="12" y="5"/>
                </a:lnTo>
                <a:lnTo>
                  <a:pt x="13" y="10"/>
                </a:lnTo>
                <a:lnTo>
                  <a:pt x="15" y="16"/>
                </a:lnTo>
                <a:lnTo>
                  <a:pt x="15" y="2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71" name="Freeform 2637"/>
          <p:cNvSpPr>
            <a:spLocks/>
          </p:cNvSpPr>
          <p:nvPr/>
        </p:nvSpPr>
        <p:spPr bwMode="auto">
          <a:xfrm>
            <a:off x="2397125" y="3833813"/>
            <a:ext cx="11113" cy="9525"/>
          </a:xfrm>
          <a:custGeom>
            <a:avLst/>
            <a:gdLst>
              <a:gd name="T0" fmla="*/ 2147483646 w 22"/>
              <a:gd name="T1" fmla="*/ 2147483646 h 18"/>
              <a:gd name="T2" fmla="*/ 0 w 22"/>
              <a:gd name="T3" fmla="*/ 2147483646 h 18"/>
              <a:gd name="T4" fmla="*/ 2147483646 w 22"/>
              <a:gd name="T5" fmla="*/ 2147483646 h 18"/>
              <a:gd name="T6" fmla="*/ 2147483646 w 22"/>
              <a:gd name="T7" fmla="*/ 2147483646 h 18"/>
              <a:gd name="T8" fmla="*/ 2147483646 w 22"/>
              <a:gd name="T9" fmla="*/ 2147483646 h 18"/>
              <a:gd name="T10" fmla="*/ 2147483646 w 22"/>
              <a:gd name="T11" fmla="*/ 2147483646 h 18"/>
              <a:gd name="T12" fmla="*/ 2147483646 w 22"/>
              <a:gd name="T13" fmla="*/ 0 h 18"/>
              <a:gd name="T14" fmla="*/ 2147483646 w 22"/>
              <a:gd name="T15" fmla="*/ 0 h 18"/>
              <a:gd name="T16" fmla="*/ 2147483646 w 22"/>
              <a:gd name="T17" fmla="*/ 2147483646 h 18"/>
              <a:gd name="T18" fmla="*/ 2147483646 w 22"/>
              <a:gd name="T19" fmla="*/ 2147483646 h 18"/>
              <a:gd name="T20" fmla="*/ 2147483646 w 22"/>
              <a:gd name="T21" fmla="*/ 2147483646 h 18"/>
              <a:gd name="T22" fmla="*/ 2147483646 w 22"/>
              <a:gd name="T23" fmla="*/ 2147483646 h 18"/>
              <a:gd name="T24" fmla="*/ 2147483646 w 22"/>
              <a:gd name="T25" fmla="*/ 2147483646 h 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2" h="18">
                <a:moveTo>
                  <a:pt x="1" y="13"/>
                </a:moveTo>
                <a:lnTo>
                  <a:pt x="0" y="16"/>
                </a:lnTo>
                <a:lnTo>
                  <a:pt x="1" y="13"/>
                </a:lnTo>
                <a:lnTo>
                  <a:pt x="4" y="8"/>
                </a:lnTo>
                <a:lnTo>
                  <a:pt x="6" y="3"/>
                </a:lnTo>
                <a:lnTo>
                  <a:pt x="12" y="1"/>
                </a:lnTo>
                <a:lnTo>
                  <a:pt x="15" y="0"/>
                </a:lnTo>
                <a:lnTo>
                  <a:pt x="19" y="0"/>
                </a:lnTo>
                <a:lnTo>
                  <a:pt x="22" y="2"/>
                </a:lnTo>
                <a:lnTo>
                  <a:pt x="18" y="6"/>
                </a:lnTo>
                <a:lnTo>
                  <a:pt x="16" y="8"/>
                </a:lnTo>
                <a:lnTo>
                  <a:pt x="13" y="14"/>
                </a:lnTo>
                <a:lnTo>
                  <a:pt x="13" y="1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72" name="Freeform 2638"/>
          <p:cNvSpPr>
            <a:spLocks/>
          </p:cNvSpPr>
          <p:nvPr/>
        </p:nvSpPr>
        <p:spPr bwMode="auto">
          <a:xfrm>
            <a:off x="2408238" y="3833813"/>
            <a:ext cx="4762" cy="1587"/>
          </a:xfrm>
          <a:custGeom>
            <a:avLst/>
            <a:gdLst>
              <a:gd name="T0" fmla="*/ 0 w 8"/>
              <a:gd name="T1" fmla="*/ 2147483646 h 2"/>
              <a:gd name="T2" fmla="*/ 2147483646 w 8"/>
              <a:gd name="T3" fmla="*/ 2147483646 h 2"/>
              <a:gd name="T4" fmla="*/ 2147483646 w 8"/>
              <a:gd name="T5" fmla="*/ 0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" h="2">
                <a:moveTo>
                  <a:pt x="0" y="2"/>
                </a:moveTo>
                <a:lnTo>
                  <a:pt x="5" y="1"/>
                </a:lnTo>
                <a:lnTo>
                  <a:pt x="8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73" name="Freeform 2639"/>
          <p:cNvSpPr>
            <a:spLocks/>
          </p:cNvSpPr>
          <p:nvPr/>
        </p:nvSpPr>
        <p:spPr bwMode="auto">
          <a:xfrm>
            <a:off x="2282825" y="4021138"/>
            <a:ext cx="4763" cy="11112"/>
          </a:xfrm>
          <a:custGeom>
            <a:avLst/>
            <a:gdLst>
              <a:gd name="T0" fmla="*/ 2147483646 w 9"/>
              <a:gd name="T1" fmla="*/ 0 h 22"/>
              <a:gd name="T2" fmla="*/ 2147483646 w 9"/>
              <a:gd name="T3" fmla="*/ 2147483646 h 22"/>
              <a:gd name="T4" fmla="*/ 2147483646 w 9"/>
              <a:gd name="T5" fmla="*/ 2147483646 h 22"/>
              <a:gd name="T6" fmla="*/ 0 w 9"/>
              <a:gd name="T7" fmla="*/ 2147483646 h 22"/>
              <a:gd name="T8" fmla="*/ 0 w 9"/>
              <a:gd name="T9" fmla="*/ 2147483646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" h="22">
                <a:moveTo>
                  <a:pt x="9" y="0"/>
                </a:moveTo>
                <a:lnTo>
                  <a:pt x="6" y="2"/>
                </a:lnTo>
                <a:lnTo>
                  <a:pt x="2" y="9"/>
                </a:lnTo>
                <a:lnTo>
                  <a:pt x="0" y="14"/>
                </a:lnTo>
                <a:lnTo>
                  <a:pt x="0" y="2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74" name="Freeform 2640"/>
          <p:cNvSpPr>
            <a:spLocks/>
          </p:cNvSpPr>
          <p:nvPr/>
        </p:nvSpPr>
        <p:spPr bwMode="auto">
          <a:xfrm>
            <a:off x="3989388" y="3997325"/>
            <a:ext cx="4762" cy="14288"/>
          </a:xfrm>
          <a:custGeom>
            <a:avLst/>
            <a:gdLst>
              <a:gd name="T0" fmla="*/ 0 w 11"/>
              <a:gd name="T1" fmla="*/ 2147483646 h 29"/>
              <a:gd name="T2" fmla="*/ 0 w 11"/>
              <a:gd name="T3" fmla="*/ 2147483646 h 29"/>
              <a:gd name="T4" fmla="*/ 2147483646 w 11"/>
              <a:gd name="T5" fmla="*/ 2147483646 h 29"/>
              <a:gd name="T6" fmla="*/ 2147483646 w 11"/>
              <a:gd name="T7" fmla="*/ 2147483646 h 29"/>
              <a:gd name="T8" fmla="*/ 2147483646 w 11"/>
              <a:gd name="T9" fmla="*/ 0 h 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" h="29">
                <a:moveTo>
                  <a:pt x="0" y="29"/>
                </a:moveTo>
                <a:lnTo>
                  <a:pt x="0" y="18"/>
                </a:lnTo>
                <a:lnTo>
                  <a:pt x="1" y="11"/>
                </a:lnTo>
                <a:lnTo>
                  <a:pt x="4" y="3"/>
                </a:lnTo>
                <a:lnTo>
                  <a:pt x="11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75" name="Freeform 2641"/>
          <p:cNvSpPr>
            <a:spLocks/>
          </p:cNvSpPr>
          <p:nvPr/>
        </p:nvSpPr>
        <p:spPr bwMode="auto">
          <a:xfrm>
            <a:off x="4092575" y="3929063"/>
            <a:ext cx="9525" cy="3175"/>
          </a:xfrm>
          <a:custGeom>
            <a:avLst/>
            <a:gdLst>
              <a:gd name="T0" fmla="*/ 0 w 20"/>
              <a:gd name="T1" fmla="*/ 2147483646 h 8"/>
              <a:gd name="T2" fmla="*/ 2147483646 w 20"/>
              <a:gd name="T3" fmla="*/ 2147483646 h 8"/>
              <a:gd name="T4" fmla="*/ 2147483646 w 20"/>
              <a:gd name="T5" fmla="*/ 2147483646 h 8"/>
              <a:gd name="T6" fmla="*/ 2147483646 w 20"/>
              <a:gd name="T7" fmla="*/ 0 h 8"/>
              <a:gd name="T8" fmla="*/ 2147483646 w 20"/>
              <a:gd name="T9" fmla="*/ 2147483646 h 8"/>
              <a:gd name="T10" fmla="*/ 2147483646 w 20"/>
              <a:gd name="T11" fmla="*/ 2147483646 h 8"/>
              <a:gd name="T12" fmla="*/ 2147483646 w 20"/>
              <a:gd name="T13" fmla="*/ 2147483646 h 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" h="8">
                <a:moveTo>
                  <a:pt x="0" y="2"/>
                </a:moveTo>
                <a:lnTo>
                  <a:pt x="6" y="7"/>
                </a:lnTo>
                <a:lnTo>
                  <a:pt x="8" y="7"/>
                </a:lnTo>
                <a:lnTo>
                  <a:pt x="8" y="0"/>
                </a:lnTo>
                <a:lnTo>
                  <a:pt x="12" y="2"/>
                </a:lnTo>
                <a:lnTo>
                  <a:pt x="17" y="7"/>
                </a:lnTo>
                <a:lnTo>
                  <a:pt x="20" y="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76" name="Freeform 2642"/>
          <p:cNvSpPr>
            <a:spLocks/>
          </p:cNvSpPr>
          <p:nvPr/>
        </p:nvSpPr>
        <p:spPr bwMode="auto">
          <a:xfrm>
            <a:off x="4089400" y="3922713"/>
            <a:ext cx="6350" cy="6350"/>
          </a:xfrm>
          <a:custGeom>
            <a:avLst/>
            <a:gdLst>
              <a:gd name="T0" fmla="*/ 2147483646 w 14"/>
              <a:gd name="T1" fmla="*/ 2147483646 h 14"/>
              <a:gd name="T2" fmla="*/ 2147483646 w 14"/>
              <a:gd name="T3" fmla="*/ 2147483646 h 14"/>
              <a:gd name="T4" fmla="*/ 2147483646 w 14"/>
              <a:gd name="T5" fmla="*/ 2147483646 h 14"/>
              <a:gd name="T6" fmla="*/ 2147483646 w 14"/>
              <a:gd name="T7" fmla="*/ 0 h 14"/>
              <a:gd name="T8" fmla="*/ 0 w 14"/>
              <a:gd name="T9" fmla="*/ 0 h 14"/>
              <a:gd name="T10" fmla="*/ 0 w 14"/>
              <a:gd name="T11" fmla="*/ 2147483646 h 14"/>
              <a:gd name="T12" fmla="*/ 2147483646 w 14"/>
              <a:gd name="T13" fmla="*/ 2147483646 h 14"/>
              <a:gd name="T14" fmla="*/ 2147483646 w 14"/>
              <a:gd name="T15" fmla="*/ 2147483646 h 14"/>
              <a:gd name="T16" fmla="*/ 2147483646 w 14"/>
              <a:gd name="T17" fmla="*/ 2147483646 h 1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4" h="14">
                <a:moveTo>
                  <a:pt x="14" y="12"/>
                </a:moveTo>
                <a:lnTo>
                  <a:pt x="13" y="8"/>
                </a:lnTo>
                <a:lnTo>
                  <a:pt x="12" y="4"/>
                </a:lnTo>
                <a:lnTo>
                  <a:pt x="12" y="0"/>
                </a:lnTo>
                <a:lnTo>
                  <a:pt x="0" y="0"/>
                </a:lnTo>
                <a:lnTo>
                  <a:pt x="0" y="4"/>
                </a:lnTo>
                <a:lnTo>
                  <a:pt x="1" y="8"/>
                </a:lnTo>
                <a:lnTo>
                  <a:pt x="5" y="12"/>
                </a:lnTo>
                <a:lnTo>
                  <a:pt x="6" y="1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77" name="Freeform 2643"/>
          <p:cNvSpPr>
            <a:spLocks/>
          </p:cNvSpPr>
          <p:nvPr/>
        </p:nvSpPr>
        <p:spPr bwMode="auto">
          <a:xfrm>
            <a:off x="4095750" y="3824288"/>
            <a:ext cx="11113" cy="9525"/>
          </a:xfrm>
          <a:custGeom>
            <a:avLst/>
            <a:gdLst>
              <a:gd name="T0" fmla="*/ 0 w 21"/>
              <a:gd name="T1" fmla="*/ 2147483646 h 18"/>
              <a:gd name="T2" fmla="*/ 0 w 21"/>
              <a:gd name="T3" fmla="*/ 2147483646 h 18"/>
              <a:gd name="T4" fmla="*/ 2147483646 w 21"/>
              <a:gd name="T5" fmla="*/ 2147483646 h 18"/>
              <a:gd name="T6" fmla="*/ 2147483646 w 21"/>
              <a:gd name="T7" fmla="*/ 2147483646 h 18"/>
              <a:gd name="T8" fmla="*/ 2147483646 w 21"/>
              <a:gd name="T9" fmla="*/ 2147483646 h 18"/>
              <a:gd name="T10" fmla="*/ 2147483646 w 21"/>
              <a:gd name="T11" fmla="*/ 0 h 18"/>
              <a:gd name="T12" fmla="*/ 2147483646 w 21"/>
              <a:gd name="T13" fmla="*/ 0 h 18"/>
              <a:gd name="T14" fmla="*/ 2147483646 w 21"/>
              <a:gd name="T15" fmla="*/ 2147483646 h 18"/>
              <a:gd name="T16" fmla="*/ 2147483646 w 21"/>
              <a:gd name="T17" fmla="*/ 2147483646 h 18"/>
              <a:gd name="T18" fmla="*/ 2147483646 w 21"/>
              <a:gd name="T19" fmla="*/ 2147483646 h 18"/>
              <a:gd name="T20" fmla="*/ 2147483646 w 21"/>
              <a:gd name="T21" fmla="*/ 2147483646 h 18"/>
              <a:gd name="T22" fmla="*/ 2147483646 w 21"/>
              <a:gd name="T23" fmla="*/ 2147483646 h 1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1" h="18">
                <a:moveTo>
                  <a:pt x="0" y="15"/>
                </a:moveTo>
                <a:lnTo>
                  <a:pt x="0" y="12"/>
                </a:lnTo>
                <a:lnTo>
                  <a:pt x="4" y="8"/>
                </a:lnTo>
                <a:lnTo>
                  <a:pt x="5" y="3"/>
                </a:lnTo>
                <a:lnTo>
                  <a:pt x="9" y="1"/>
                </a:lnTo>
                <a:lnTo>
                  <a:pt x="13" y="0"/>
                </a:lnTo>
                <a:lnTo>
                  <a:pt x="18" y="0"/>
                </a:lnTo>
                <a:lnTo>
                  <a:pt x="21" y="2"/>
                </a:lnTo>
                <a:lnTo>
                  <a:pt x="16" y="5"/>
                </a:lnTo>
                <a:lnTo>
                  <a:pt x="13" y="8"/>
                </a:lnTo>
                <a:lnTo>
                  <a:pt x="12" y="12"/>
                </a:lnTo>
                <a:lnTo>
                  <a:pt x="12" y="1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78" name="Freeform 2644"/>
          <p:cNvSpPr>
            <a:spLocks/>
          </p:cNvSpPr>
          <p:nvPr/>
        </p:nvSpPr>
        <p:spPr bwMode="auto">
          <a:xfrm>
            <a:off x="4106863" y="3824288"/>
            <a:ext cx="4762" cy="1587"/>
          </a:xfrm>
          <a:custGeom>
            <a:avLst/>
            <a:gdLst>
              <a:gd name="T0" fmla="*/ 0 w 7"/>
              <a:gd name="T1" fmla="*/ 2147483646 h 2"/>
              <a:gd name="T2" fmla="*/ 2147483646 w 7"/>
              <a:gd name="T3" fmla="*/ 2147483646 h 2"/>
              <a:gd name="T4" fmla="*/ 2147483646 w 7"/>
              <a:gd name="T5" fmla="*/ 0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" h="2">
                <a:moveTo>
                  <a:pt x="0" y="2"/>
                </a:moveTo>
                <a:lnTo>
                  <a:pt x="3" y="1"/>
                </a:lnTo>
                <a:lnTo>
                  <a:pt x="7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79" name="Freeform 2645"/>
          <p:cNvSpPr>
            <a:spLocks/>
          </p:cNvSpPr>
          <p:nvPr/>
        </p:nvSpPr>
        <p:spPr bwMode="auto">
          <a:xfrm>
            <a:off x="7154863" y="2757488"/>
            <a:ext cx="206375" cy="25400"/>
          </a:xfrm>
          <a:custGeom>
            <a:avLst/>
            <a:gdLst>
              <a:gd name="T0" fmla="*/ 0 w 391"/>
              <a:gd name="T1" fmla="*/ 2147483646 h 50"/>
              <a:gd name="T2" fmla="*/ 2147483646 w 391"/>
              <a:gd name="T3" fmla="*/ 2147483646 h 50"/>
              <a:gd name="T4" fmla="*/ 2147483646 w 391"/>
              <a:gd name="T5" fmla="*/ 2147483646 h 50"/>
              <a:gd name="T6" fmla="*/ 2147483646 w 391"/>
              <a:gd name="T7" fmla="*/ 2147483646 h 50"/>
              <a:gd name="T8" fmla="*/ 2147483646 w 391"/>
              <a:gd name="T9" fmla="*/ 2147483646 h 50"/>
              <a:gd name="T10" fmla="*/ 2147483646 w 391"/>
              <a:gd name="T11" fmla="*/ 2147483646 h 50"/>
              <a:gd name="T12" fmla="*/ 2147483646 w 391"/>
              <a:gd name="T13" fmla="*/ 2147483646 h 50"/>
              <a:gd name="T14" fmla="*/ 2147483646 w 391"/>
              <a:gd name="T15" fmla="*/ 2147483646 h 50"/>
              <a:gd name="T16" fmla="*/ 2147483646 w 391"/>
              <a:gd name="T17" fmla="*/ 2147483646 h 50"/>
              <a:gd name="T18" fmla="*/ 2147483646 w 391"/>
              <a:gd name="T19" fmla="*/ 2147483646 h 50"/>
              <a:gd name="T20" fmla="*/ 2147483646 w 391"/>
              <a:gd name="T21" fmla="*/ 2147483646 h 50"/>
              <a:gd name="T22" fmla="*/ 2147483646 w 391"/>
              <a:gd name="T23" fmla="*/ 2147483646 h 50"/>
              <a:gd name="T24" fmla="*/ 2147483646 w 391"/>
              <a:gd name="T25" fmla="*/ 2147483646 h 50"/>
              <a:gd name="T26" fmla="*/ 2147483646 w 391"/>
              <a:gd name="T27" fmla="*/ 2147483646 h 50"/>
              <a:gd name="T28" fmla="*/ 2147483646 w 391"/>
              <a:gd name="T29" fmla="*/ 2147483646 h 50"/>
              <a:gd name="T30" fmla="*/ 2147483646 w 391"/>
              <a:gd name="T31" fmla="*/ 2147483646 h 50"/>
              <a:gd name="T32" fmla="*/ 2147483646 w 391"/>
              <a:gd name="T33" fmla="*/ 2147483646 h 50"/>
              <a:gd name="T34" fmla="*/ 2147483646 w 391"/>
              <a:gd name="T35" fmla="*/ 2147483646 h 50"/>
              <a:gd name="T36" fmla="*/ 2147483646 w 391"/>
              <a:gd name="T37" fmla="*/ 2147483646 h 50"/>
              <a:gd name="T38" fmla="*/ 2147483646 w 391"/>
              <a:gd name="T39" fmla="*/ 0 h 5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91" h="50">
                <a:moveTo>
                  <a:pt x="0" y="21"/>
                </a:moveTo>
                <a:lnTo>
                  <a:pt x="12" y="28"/>
                </a:lnTo>
                <a:lnTo>
                  <a:pt x="26" y="34"/>
                </a:lnTo>
                <a:lnTo>
                  <a:pt x="44" y="39"/>
                </a:lnTo>
                <a:lnTo>
                  <a:pt x="67" y="43"/>
                </a:lnTo>
                <a:lnTo>
                  <a:pt x="94" y="45"/>
                </a:lnTo>
                <a:lnTo>
                  <a:pt x="122" y="49"/>
                </a:lnTo>
                <a:lnTo>
                  <a:pt x="153" y="50"/>
                </a:lnTo>
                <a:lnTo>
                  <a:pt x="183" y="50"/>
                </a:lnTo>
                <a:lnTo>
                  <a:pt x="215" y="49"/>
                </a:lnTo>
                <a:lnTo>
                  <a:pt x="246" y="48"/>
                </a:lnTo>
                <a:lnTo>
                  <a:pt x="274" y="44"/>
                </a:lnTo>
                <a:lnTo>
                  <a:pt x="302" y="41"/>
                </a:lnTo>
                <a:lnTo>
                  <a:pt x="326" y="36"/>
                </a:lnTo>
                <a:lnTo>
                  <a:pt x="348" y="29"/>
                </a:lnTo>
                <a:lnTo>
                  <a:pt x="365" y="22"/>
                </a:lnTo>
                <a:lnTo>
                  <a:pt x="380" y="17"/>
                </a:lnTo>
                <a:lnTo>
                  <a:pt x="388" y="9"/>
                </a:lnTo>
                <a:lnTo>
                  <a:pt x="391" y="2"/>
                </a:lnTo>
                <a:lnTo>
                  <a:pt x="391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80" name="Freeform 2646"/>
          <p:cNvSpPr>
            <a:spLocks/>
          </p:cNvSpPr>
          <p:nvPr/>
        </p:nvSpPr>
        <p:spPr bwMode="auto">
          <a:xfrm>
            <a:off x="7150100" y="2754313"/>
            <a:ext cx="188913" cy="22225"/>
          </a:xfrm>
          <a:custGeom>
            <a:avLst/>
            <a:gdLst>
              <a:gd name="T0" fmla="*/ 2147483646 w 356"/>
              <a:gd name="T1" fmla="*/ 2147483646 h 41"/>
              <a:gd name="T2" fmla="*/ 2147483646 w 356"/>
              <a:gd name="T3" fmla="*/ 2147483646 h 41"/>
              <a:gd name="T4" fmla="*/ 2147483646 w 356"/>
              <a:gd name="T5" fmla="*/ 2147483646 h 41"/>
              <a:gd name="T6" fmla="*/ 2147483646 w 356"/>
              <a:gd name="T7" fmla="*/ 2147483646 h 41"/>
              <a:gd name="T8" fmla="*/ 2147483646 w 356"/>
              <a:gd name="T9" fmla="*/ 2147483646 h 41"/>
              <a:gd name="T10" fmla="*/ 2147483646 w 356"/>
              <a:gd name="T11" fmla="*/ 2147483646 h 41"/>
              <a:gd name="T12" fmla="*/ 2147483646 w 356"/>
              <a:gd name="T13" fmla="*/ 2147483646 h 41"/>
              <a:gd name="T14" fmla="*/ 2147483646 w 356"/>
              <a:gd name="T15" fmla="*/ 2147483646 h 41"/>
              <a:gd name="T16" fmla="*/ 2147483646 w 356"/>
              <a:gd name="T17" fmla="*/ 2147483646 h 41"/>
              <a:gd name="T18" fmla="*/ 2147483646 w 356"/>
              <a:gd name="T19" fmla="*/ 2147483646 h 41"/>
              <a:gd name="T20" fmla="*/ 2147483646 w 356"/>
              <a:gd name="T21" fmla="*/ 2147483646 h 41"/>
              <a:gd name="T22" fmla="*/ 2147483646 w 356"/>
              <a:gd name="T23" fmla="*/ 2147483646 h 41"/>
              <a:gd name="T24" fmla="*/ 2147483646 w 356"/>
              <a:gd name="T25" fmla="*/ 2147483646 h 41"/>
              <a:gd name="T26" fmla="*/ 2147483646 w 356"/>
              <a:gd name="T27" fmla="*/ 2147483646 h 41"/>
              <a:gd name="T28" fmla="*/ 2147483646 w 356"/>
              <a:gd name="T29" fmla="*/ 2147483646 h 41"/>
              <a:gd name="T30" fmla="*/ 2147483646 w 356"/>
              <a:gd name="T31" fmla="*/ 2147483646 h 41"/>
              <a:gd name="T32" fmla="*/ 0 w 356"/>
              <a:gd name="T33" fmla="*/ 0 h 41"/>
              <a:gd name="T34" fmla="*/ 0 w 356"/>
              <a:gd name="T35" fmla="*/ 2147483646 h 41"/>
              <a:gd name="T36" fmla="*/ 2147483646 w 356"/>
              <a:gd name="T37" fmla="*/ 2147483646 h 41"/>
              <a:gd name="T38" fmla="*/ 2147483646 w 356"/>
              <a:gd name="T39" fmla="*/ 2147483646 h 4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56" h="41">
                <a:moveTo>
                  <a:pt x="356" y="20"/>
                </a:moveTo>
                <a:lnTo>
                  <a:pt x="335" y="25"/>
                </a:lnTo>
                <a:lnTo>
                  <a:pt x="311" y="30"/>
                </a:lnTo>
                <a:lnTo>
                  <a:pt x="283" y="34"/>
                </a:lnTo>
                <a:lnTo>
                  <a:pt x="253" y="38"/>
                </a:lnTo>
                <a:lnTo>
                  <a:pt x="223" y="41"/>
                </a:lnTo>
                <a:lnTo>
                  <a:pt x="192" y="41"/>
                </a:lnTo>
                <a:lnTo>
                  <a:pt x="162" y="41"/>
                </a:lnTo>
                <a:lnTo>
                  <a:pt x="131" y="40"/>
                </a:lnTo>
                <a:lnTo>
                  <a:pt x="103" y="38"/>
                </a:lnTo>
                <a:lnTo>
                  <a:pt x="76" y="33"/>
                </a:lnTo>
                <a:lnTo>
                  <a:pt x="53" y="29"/>
                </a:lnTo>
                <a:lnTo>
                  <a:pt x="35" y="23"/>
                </a:lnTo>
                <a:lnTo>
                  <a:pt x="18" y="18"/>
                </a:lnTo>
                <a:lnTo>
                  <a:pt x="9" y="13"/>
                </a:lnTo>
                <a:lnTo>
                  <a:pt x="2" y="6"/>
                </a:lnTo>
                <a:lnTo>
                  <a:pt x="0" y="0"/>
                </a:lnTo>
                <a:lnTo>
                  <a:pt x="0" y="14"/>
                </a:lnTo>
                <a:lnTo>
                  <a:pt x="2" y="18"/>
                </a:lnTo>
                <a:lnTo>
                  <a:pt x="9" y="2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81" name="Freeform 2647"/>
          <p:cNvSpPr>
            <a:spLocks/>
          </p:cNvSpPr>
          <p:nvPr/>
        </p:nvSpPr>
        <p:spPr bwMode="auto">
          <a:xfrm>
            <a:off x="7158038" y="2722563"/>
            <a:ext cx="195262" cy="33337"/>
          </a:xfrm>
          <a:custGeom>
            <a:avLst/>
            <a:gdLst>
              <a:gd name="T0" fmla="*/ 2147483646 w 371"/>
              <a:gd name="T1" fmla="*/ 2147483646 h 63"/>
              <a:gd name="T2" fmla="*/ 2147483646 w 371"/>
              <a:gd name="T3" fmla="*/ 2147483646 h 63"/>
              <a:gd name="T4" fmla="*/ 2147483646 w 371"/>
              <a:gd name="T5" fmla="*/ 2147483646 h 63"/>
              <a:gd name="T6" fmla="*/ 2147483646 w 371"/>
              <a:gd name="T7" fmla="*/ 2147483646 h 63"/>
              <a:gd name="T8" fmla="*/ 2147483646 w 371"/>
              <a:gd name="T9" fmla="*/ 2147483646 h 63"/>
              <a:gd name="T10" fmla="*/ 2147483646 w 371"/>
              <a:gd name="T11" fmla="*/ 2147483646 h 63"/>
              <a:gd name="T12" fmla="*/ 2147483646 w 371"/>
              <a:gd name="T13" fmla="*/ 2147483646 h 63"/>
              <a:gd name="T14" fmla="*/ 2147483646 w 371"/>
              <a:gd name="T15" fmla="*/ 2147483646 h 63"/>
              <a:gd name="T16" fmla="*/ 2147483646 w 371"/>
              <a:gd name="T17" fmla="*/ 2147483646 h 63"/>
              <a:gd name="T18" fmla="*/ 2147483646 w 371"/>
              <a:gd name="T19" fmla="*/ 2147483646 h 63"/>
              <a:gd name="T20" fmla="*/ 2147483646 w 371"/>
              <a:gd name="T21" fmla="*/ 2147483646 h 63"/>
              <a:gd name="T22" fmla="*/ 2147483646 w 371"/>
              <a:gd name="T23" fmla="*/ 2147483646 h 63"/>
              <a:gd name="T24" fmla="*/ 2147483646 w 371"/>
              <a:gd name="T25" fmla="*/ 2147483646 h 63"/>
              <a:gd name="T26" fmla="*/ 2147483646 w 371"/>
              <a:gd name="T27" fmla="*/ 2147483646 h 63"/>
              <a:gd name="T28" fmla="*/ 2147483646 w 371"/>
              <a:gd name="T29" fmla="*/ 2147483646 h 63"/>
              <a:gd name="T30" fmla="*/ 2147483646 w 371"/>
              <a:gd name="T31" fmla="*/ 2147483646 h 63"/>
              <a:gd name="T32" fmla="*/ 2147483646 w 371"/>
              <a:gd name="T33" fmla="*/ 2147483646 h 63"/>
              <a:gd name="T34" fmla="*/ 2147483646 w 371"/>
              <a:gd name="T35" fmla="*/ 2147483646 h 63"/>
              <a:gd name="T36" fmla="*/ 2147483646 w 371"/>
              <a:gd name="T37" fmla="*/ 2147483646 h 63"/>
              <a:gd name="T38" fmla="*/ 2147483646 w 371"/>
              <a:gd name="T39" fmla="*/ 2147483646 h 63"/>
              <a:gd name="T40" fmla="*/ 2147483646 w 371"/>
              <a:gd name="T41" fmla="*/ 2147483646 h 63"/>
              <a:gd name="T42" fmla="*/ 2147483646 w 371"/>
              <a:gd name="T43" fmla="*/ 2147483646 h 63"/>
              <a:gd name="T44" fmla="*/ 2147483646 w 371"/>
              <a:gd name="T45" fmla="*/ 2147483646 h 63"/>
              <a:gd name="T46" fmla="*/ 2147483646 w 371"/>
              <a:gd name="T47" fmla="*/ 2147483646 h 63"/>
              <a:gd name="T48" fmla="*/ 2147483646 w 371"/>
              <a:gd name="T49" fmla="*/ 0 h 63"/>
              <a:gd name="T50" fmla="*/ 2147483646 w 371"/>
              <a:gd name="T51" fmla="*/ 2147483646 h 63"/>
              <a:gd name="T52" fmla="*/ 2147483646 w 371"/>
              <a:gd name="T53" fmla="*/ 2147483646 h 63"/>
              <a:gd name="T54" fmla="*/ 2147483646 w 371"/>
              <a:gd name="T55" fmla="*/ 2147483646 h 63"/>
              <a:gd name="T56" fmla="*/ 2147483646 w 371"/>
              <a:gd name="T57" fmla="*/ 2147483646 h 63"/>
              <a:gd name="T58" fmla="*/ 2147483646 w 371"/>
              <a:gd name="T59" fmla="*/ 2147483646 h 63"/>
              <a:gd name="T60" fmla="*/ 2147483646 w 371"/>
              <a:gd name="T61" fmla="*/ 2147483646 h 63"/>
              <a:gd name="T62" fmla="*/ 2147483646 w 371"/>
              <a:gd name="T63" fmla="*/ 2147483646 h 63"/>
              <a:gd name="T64" fmla="*/ 2147483646 w 371"/>
              <a:gd name="T65" fmla="*/ 2147483646 h 63"/>
              <a:gd name="T66" fmla="*/ 2147483646 w 371"/>
              <a:gd name="T67" fmla="*/ 2147483646 h 63"/>
              <a:gd name="T68" fmla="*/ 2147483646 w 371"/>
              <a:gd name="T69" fmla="*/ 2147483646 h 63"/>
              <a:gd name="T70" fmla="*/ 2147483646 w 371"/>
              <a:gd name="T71" fmla="*/ 2147483646 h 63"/>
              <a:gd name="T72" fmla="*/ 2147483646 w 371"/>
              <a:gd name="T73" fmla="*/ 2147483646 h 63"/>
              <a:gd name="T74" fmla="*/ 2147483646 w 371"/>
              <a:gd name="T75" fmla="*/ 2147483646 h 63"/>
              <a:gd name="T76" fmla="*/ 2147483646 w 371"/>
              <a:gd name="T77" fmla="*/ 2147483646 h 63"/>
              <a:gd name="T78" fmla="*/ 2147483646 w 371"/>
              <a:gd name="T79" fmla="*/ 2147483646 h 63"/>
              <a:gd name="T80" fmla="*/ 2147483646 w 371"/>
              <a:gd name="T81" fmla="*/ 2147483646 h 63"/>
              <a:gd name="T82" fmla="*/ 2147483646 w 371"/>
              <a:gd name="T83" fmla="*/ 2147483646 h 63"/>
              <a:gd name="T84" fmla="*/ 2147483646 w 371"/>
              <a:gd name="T85" fmla="*/ 2147483646 h 63"/>
              <a:gd name="T86" fmla="*/ 2147483646 w 371"/>
              <a:gd name="T87" fmla="*/ 2147483646 h 63"/>
              <a:gd name="T88" fmla="*/ 0 w 371"/>
              <a:gd name="T89" fmla="*/ 2147483646 h 6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371" h="63">
                <a:moveTo>
                  <a:pt x="4" y="36"/>
                </a:moveTo>
                <a:lnTo>
                  <a:pt x="14" y="42"/>
                </a:lnTo>
                <a:lnTo>
                  <a:pt x="25" y="46"/>
                </a:lnTo>
                <a:lnTo>
                  <a:pt x="42" y="51"/>
                </a:lnTo>
                <a:lnTo>
                  <a:pt x="59" y="56"/>
                </a:lnTo>
                <a:lnTo>
                  <a:pt x="80" y="58"/>
                </a:lnTo>
                <a:lnTo>
                  <a:pt x="103" y="61"/>
                </a:lnTo>
                <a:lnTo>
                  <a:pt x="128" y="62"/>
                </a:lnTo>
                <a:lnTo>
                  <a:pt x="155" y="63"/>
                </a:lnTo>
                <a:lnTo>
                  <a:pt x="179" y="63"/>
                </a:lnTo>
                <a:lnTo>
                  <a:pt x="208" y="62"/>
                </a:lnTo>
                <a:lnTo>
                  <a:pt x="232" y="61"/>
                </a:lnTo>
                <a:lnTo>
                  <a:pt x="258" y="58"/>
                </a:lnTo>
                <a:lnTo>
                  <a:pt x="281" y="56"/>
                </a:lnTo>
                <a:lnTo>
                  <a:pt x="304" y="51"/>
                </a:lnTo>
                <a:lnTo>
                  <a:pt x="323" y="46"/>
                </a:lnTo>
                <a:lnTo>
                  <a:pt x="339" y="42"/>
                </a:lnTo>
                <a:lnTo>
                  <a:pt x="352" y="36"/>
                </a:lnTo>
                <a:lnTo>
                  <a:pt x="361" y="31"/>
                </a:lnTo>
                <a:lnTo>
                  <a:pt x="369" y="24"/>
                </a:lnTo>
                <a:lnTo>
                  <a:pt x="371" y="17"/>
                </a:lnTo>
                <a:lnTo>
                  <a:pt x="371" y="16"/>
                </a:lnTo>
                <a:lnTo>
                  <a:pt x="369" y="8"/>
                </a:lnTo>
                <a:lnTo>
                  <a:pt x="371" y="1"/>
                </a:lnTo>
                <a:lnTo>
                  <a:pt x="371" y="0"/>
                </a:lnTo>
                <a:lnTo>
                  <a:pt x="369" y="8"/>
                </a:lnTo>
                <a:lnTo>
                  <a:pt x="360" y="13"/>
                </a:lnTo>
                <a:lnTo>
                  <a:pt x="349" y="21"/>
                </a:lnTo>
                <a:lnTo>
                  <a:pt x="334" y="26"/>
                </a:lnTo>
                <a:lnTo>
                  <a:pt x="317" y="31"/>
                </a:lnTo>
                <a:lnTo>
                  <a:pt x="295" y="36"/>
                </a:lnTo>
                <a:lnTo>
                  <a:pt x="271" y="39"/>
                </a:lnTo>
                <a:lnTo>
                  <a:pt x="246" y="43"/>
                </a:lnTo>
                <a:lnTo>
                  <a:pt x="221" y="44"/>
                </a:lnTo>
                <a:lnTo>
                  <a:pt x="192" y="46"/>
                </a:lnTo>
                <a:lnTo>
                  <a:pt x="163" y="47"/>
                </a:lnTo>
                <a:lnTo>
                  <a:pt x="136" y="46"/>
                </a:lnTo>
                <a:lnTo>
                  <a:pt x="110" y="44"/>
                </a:lnTo>
                <a:lnTo>
                  <a:pt x="87" y="43"/>
                </a:lnTo>
                <a:lnTo>
                  <a:pt x="65" y="38"/>
                </a:lnTo>
                <a:lnTo>
                  <a:pt x="43" y="35"/>
                </a:lnTo>
                <a:lnTo>
                  <a:pt x="27" y="31"/>
                </a:lnTo>
                <a:lnTo>
                  <a:pt x="14" y="25"/>
                </a:lnTo>
                <a:lnTo>
                  <a:pt x="4" y="19"/>
                </a:lnTo>
                <a:lnTo>
                  <a:pt x="0" y="1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82" name="Line 2648"/>
          <p:cNvSpPr>
            <a:spLocks noChangeShapeType="1"/>
          </p:cNvSpPr>
          <p:nvPr/>
        </p:nvSpPr>
        <p:spPr bwMode="auto">
          <a:xfrm>
            <a:off x="7158038" y="2738438"/>
            <a:ext cx="1587" cy="31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83" name="Freeform 2649"/>
          <p:cNvSpPr>
            <a:spLocks/>
          </p:cNvSpPr>
          <p:nvPr/>
        </p:nvSpPr>
        <p:spPr bwMode="auto">
          <a:xfrm>
            <a:off x="7162800" y="2713038"/>
            <a:ext cx="187325" cy="25400"/>
          </a:xfrm>
          <a:custGeom>
            <a:avLst/>
            <a:gdLst>
              <a:gd name="T0" fmla="*/ 0 w 355"/>
              <a:gd name="T1" fmla="*/ 2147483646 h 47"/>
              <a:gd name="T2" fmla="*/ 2147483646 w 355"/>
              <a:gd name="T3" fmla="*/ 2147483646 h 47"/>
              <a:gd name="T4" fmla="*/ 2147483646 w 355"/>
              <a:gd name="T5" fmla="*/ 2147483646 h 47"/>
              <a:gd name="T6" fmla="*/ 2147483646 w 355"/>
              <a:gd name="T7" fmla="*/ 2147483646 h 47"/>
              <a:gd name="T8" fmla="*/ 2147483646 w 355"/>
              <a:gd name="T9" fmla="*/ 2147483646 h 47"/>
              <a:gd name="T10" fmla="*/ 2147483646 w 355"/>
              <a:gd name="T11" fmla="*/ 2147483646 h 47"/>
              <a:gd name="T12" fmla="*/ 2147483646 w 355"/>
              <a:gd name="T13" fmla="*/ 2147483646 h 47"/>
              <a:gd name="T14" fmla="*/ 2147483646 w 355"/>
              <a:gd name="T15" fmla="*/ 2147483646 h 47"/>
              <a:gd name="T16" fmla="*/ 2147483646 w 355"/>
              <a:gd name="T17" fmla="*/ 2147483646 h 47"/>
              <a:gd name="T18" fmla="*/ 2147483646 w 355"/>
              <a:gd name="T19" fmla="*/ 2147483646 h 47"/>
              <a:gd name="T20" fmla="*/ 2147483646 w 355"/>
              <a:gd name="T21" fmla="*/ 2147483646 h 47"/>
              <a:gd name="T22" fmla="*/ 2147483646 w 355"/>
              <a:gd name="T23" fmla="*/ 2147483646 h 47"/>
              <a:gd name="T24" fmla="*/ 2147483646 w 355"/>
              <a:gd name="T25" fmla="*/ 2147483646 h 47"/>
              <a:gd name="T26" fmla="*/ 2147483646 w 355"/>
              <a:gd name="T27" fmla="*/ 2147483646 h 47"/>
              <a:gd name="T28" fmla="*/ 2147483646 w 355"/>
              <a:gd name="T29" fmla="*/ 2147483646 h 47"/>
              <a:gd name="T30" fmla="*/ 2147483646 w 355"/>
              <a:gd name="T31" fmla="*/ 2147483646 h 47"/>
              <a:gd name="T32" fmla="*/ 2147483646 w 355"/>
              <a:gd name="T33" fmla="*/ 2147483646 h 47"/>
              <a:gd name="T34" fmla="*/ 2147483646 w 355"/>
              <a:gd name="T35" fmla="*/ 2147483646 h 47"/>
              <a:gd name="T36" fmla="*/ 2147483646 w 355"/>
              <a:gd name="T37" fmla="*/ 2147483646 h 47"/>
              <a:gd name="T38" fmla="*/ 2147483646 w 355"/>
              <a:gd name="T39" fmla="*/ 0 h 4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55" h="47">
                <a:moveTo>
                  <a:pt x="0" y="21"/>
                </a:moveTo>
                <a:lnTo>
                  <a:pt x="11" y="26"/>
                </a:lnTo>
                <a:lnTo>
                  <a:pt x="26" y="31"/>
                </a:lnTo>
                <a:lnTo>
                  <a:pt x="42" y="35"/>
                </a:lnTo>
                <a:lnTo>
                  <a:pt x="63" y="41"/>
                </a:lnTo>
                <a:lnTo>
                  <a:pt x="86" y="43"/>
                </a:lnTo>
                <a:lnTo>
                  <a:pt x="111" y="45"/>
                </a:lnTo>
                <a:lnTo>
                  <a:pt x="139" y="47"/>
                </a:lnTo>
                <a:lnTo>
                  <a:pt x="167" y="47"/>
                </a:lnTo>
                <a:lnTo>
                  <a:pt x="196" y="45"/>
                </a:lnTo>
                <a:lnTo>
                  <a:pt x="223" y="44"/>
                </a:lnTo>
                <a:lnTo>
                  <a:pt x="250" y="42"/>
                </a:lnTo>
                <a:lnTo>
                  <a:pt x="274" y="37"/>
                </a:lnTo>
                <a:lnTo>
                  <a:pt x="297" y="32"/>
                </a:lnTo>
                <a:lnTo>
                  <a:pt x="316" y="28"/>
                </a:lnTo>
                <a:lnTo>
                  <a:pt x="333" y="22"/>
                </a:lnTo>
                <a:lnTo>
                  <a:pt x="344" y="17"/>
                </a:lnTo>
                <a:lnTo>
                  <a:pt x="352" y="9"/>
                </a:lnTo>
                <a:lnTo>
                  <a:pt x="355" y="4"/>
                </a:lnTo>
                <a:lnTo>
                  <a:pt x="355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84" name="Freeform 2650"/>
          <p:cNvSpPr>
            <a:spLocks/>
          </p:cNvSpPr>
          <p:nvPr/>
        </p:nvSpPr>
        <p:spPr bwMode="auto">
          <a:xfrm>
            <a:off x="7137400" y="2663825"/>
            <a:ext cx="190500" cy="33338"/>
          </a:xfrm>
          <a:custGeom>
            <a:avLst/>
            <a:gdLst>
              <a:gd name="T0" fmla="*/ 2147483646 w 362"/>
              <a:gd name="T1" fmla="*/ 2147483646 h 62"/>
              <a:gd name="T2" fmla="*/ 2147483646 w 362"/>
              <a:gd name="T3" fmla="*/ 2147483646 h 62"/>
              <a:gd name="T4" fmla="*/ 2147483646 w 362"/>
              <a:gd name="T5" fmla="*/ 2147483646 h 62"/>
              <a:gd name="T6" fmla="*/ 2147483646 w 362"/>
              <a:gd name="T7" fmla="*/ 2147483646 h 62"/>
              <a:gd name="T8" fmla="*/ 2147483646 w 362"/>
              <a:gd name="T9" fmla="*/ 2147483646 h 62"/>
              <a:gd name="T10" fmla="*/ 2147483646 w 362"/>
              <a:gd name="T11" fmla="*/ 2147483646 h 62"/>
              <a:gd name="T12" fmla="*/ 2147483646 w 362"/>
              <a:gd name="T13" fmla="*/ 2147483646 h 62"/>
              <a:gd name="T14" fmla="*/ 2147483646 w 362"/>
              <a:gd name="T15" fmla="*/ 2147483646 h 62"/>
              <a:gd name="T16" fmla="*/ 2147483646 w 362"/>
              <a:gd name="T17" fmla="*/ 2147483646 h 62"/>
              <a:gd name="T18" fmla="*/ 2147483646 w 362"/>
              <a:gd name="T19" fmla="*/ 2147483646 h 62"/>
              <a:gd name="T20" fmla="*/ 2147483646 w 362"/>
              <a:gd name="T21" fmla="*/ 2147483646 h 62"/>
              <a:gd name="T22" fmla="*/ 2147483646 w 362"/>
              <a:gd name="T23" fmla="*/ 2147483646 h 62"/>
              <a:gd name="T24" fmla="*/ 2147483646 w 362"/>
              <a:gd name="T25" fmla="*/ 2147483646 h 62"/>
              <a:gd name="T26" fmla="*/ 2147483646 w 362"/>
              <a:gd name="T27" fmla="*/ 2147483646 h 62"/>
              <a:gd name="T28" fmla="*/ 2147483646 w 362"/>
              <a:gd name="T29" fmla="*/ 2147483646 h 62"/>
              <a:gd name="T30" fmla="*/ 2147483646 w 362"/>
              <a:gd name="T31" fmla="*/ 2147483646 h 62"/>
              <a:gd name="T32" fmla="*/ 2147483646 w 362"/>
              <a:gd name="T33" fmla="*/ 2147483646 h 62"/>
              <a:gd name="T34" fmla="*/ 2147483646 w 362"/>
              <a:gd name="T35" fmla="*/ 2147483646 h 62"/>
              <a:gd name="T36" fmla="*/ 0 w 362"/>
              <a:gd name="T37" fmla="*/ 0 h 6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362" h="62">
                <a:moveTo>
                  <a:pt x="362" y="42"/>
                </a:moveTo>
                <a:lnTo>
                  <a:pt x="344" y="47"/>
                </a:lnTo>
                <a:lnTo>
                  <a:pt x="322" y="52"/>
                </a:lnTo>
                <a:lnTo>
                  <a:pt x="301" y="57"/>
                </a:lnTo>
                <a:lnTo>
                  <a:pt x="277" y="59"/>
                </a:lnTo>
                <a:lnTo>
                  <a:pt x="251" y="61"/>
                </a:lnTo>
                <a:lnTo>
                  <a:pt x="224" y="62"/>
                </a:lnTo>
                <a:lnTo>
                  <a:pt x="199" y="62"/>
                </a:lnTo>
                <a:lnTo>
                  <a:pt x="171" y="62"/>
                </a:lnTo>
                <a:lnTo>
                  <a:pt x="147" y="59"/>
                </a:lnTo>
                <a:lnTo>
                  <a:pt x="122" y="58"/>
                </a:lnTo>
                <a:lnTo>
                  <a:pt x="101" y="55"/>
                </a:lnTo>
                <a:lnTo>
                  <a:pt x="82" y="51"/>
                </a:lnTo>
                <a:lnTo>
                  <a:pt x="68" y="45"/>
                </a:lnTo>
                <a:lnTo>
                  <a:pt x="54" y="41"/>
                </a:lnTo>
                <a:lnTo>
                  <a:pt x="47" y="35"/>
                </a:lnTo>
                <a:lnTo>
                  <a:pt x="41" y="28"/>
                </a:lnTo>
                <a:lnTo>
                  <a:pt x="19" y="15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85" name="Freeform 2651"/>
          <p:cNvSpPr>
            <a:spLocks/>
          </p:cNvSpPr>
          <p:nvPr/>
        </p:nvSpPr>
        <p:spPr bwMode="auto">
          <a:xfrm>
            <a:off x="7158038" y="2674938"/>
            <a:ext cx="100012" cy="17462"/>
          </a:xfrm>
          <a:custGeom>
            <a:avLst/>
            <a:gdLst>
              <a:gd name="T0" fmla="*/ 0 w 188"/>
              <a:gd name="T1" fmla="*/ 2147483646 h 32"/>
              <a:gd name="T2" fmla="*/ 2147483646 w 188"/>
              <a:gd name="T3" fmla="*/ 2147483646 h 32"/>
              <a:gd name="T4" fmla="*/ 2147483646 w 188"/>
              <a:gd name="T5" fmla="*/ 2147483646 h 32"/>
              <a:gd name="T6" fmla="*/ 2147483646 w 188"/>
              <a:gd name="T7" fmla="*/ 2147483646 h 32"/>
              <a:gd name="T8" fmla="*/ 2147483646 w 188"/>
              <a:gd name="T9" fmla="*/ 2147483646 h 32"/>
              <a:gd name="T10" fmla="*/ 2147483646 w 188"/>
              <a:gd name="T11" fmla="*/ 2147483646 h 32"/>
              <a:gd name="T12" fmla="*/ 2147483646 w 188"/>
              <a:gd name="T13" fmla="*/ 2147483646 h 32"/>
              <a:gd name="T14" fmla="*/ 2147483646 w 188"/>
              <a:gd name="T15" fmla="*/ 2147483646 h 32"/>
              <a:gd name="T16" fmla="*/ 2147483646 w 188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88" h="32">
                <a:moveTo>
                  <a:pt x="0" y="7"/>
                </a:moveTo>
                <a:lnTo>
                  <a:pt x="25" y="20"/>
                </a:lnTo>
                <a:lnTo>
                  <a:pt x="51" y="29"/>
                </a:lnTo>
                <a:lnTo>
                  <a:pt x="75" y="32"/>
                </a:lnTo>
                <a:lnTo>
                  <a:pt x="101" y="32"/>
                </a:lnTo>
                <a:lnTo>
                  <a:pt x="123" y="29"/>
                </a:lnTo>
                <a:lnTo>
                  <a:pt x="146" y="20"/>
                </a:lnTo>
                <a:lnTo>
                  <a:pt x="168" y="12"/>
                </a:lnTo>
                <a:lnTo>
                  <a:pt x="188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86" name="Line 2652"/>
          <p:cNvSpPr>
            <a:spLocks noChangeShapeType="1"/>
          </p:cNvSpPr>
          <p:nvPr/>
        </p:nvSpPr>
        <p:spPr bwMode="auto">
          <a:xfrm>
            <a:off x="7159625" y="2720975"/>
            <a:ext cx="3175" cy="31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87" name="Freeform 2653"/>
          <p:cNvSpPr>
            <a:spLocks/>
          </p:cNvSpPr>
          <p:nvPr/>
        </p:nvSpPr>
        <p:spPr bwMode="auto">
          <a:xfrm>
            <a:off x="7192963" y="2768600"/>
            <a:ext cx="25400" cy="3175"/>
          </a:xfrm>
          <a:custGeom>
            <a:avLst/>
            <a:gdLst>
              <a:gd name="T0" fmla="*/ 0 w 48"/>
              <a:gd name="T1" fmla="*/ 0 h 7"/>
              <a:gd name="T2" fmla="*/ 2147483646 w 48"/>
              <a:gd name="T3" fmla="*/ 2147483646 h 7"/>
              <a:gd name="T4" fmla="*/ 2147483646 w 48"/>
              <a:gd name="T5" fmla="*/ 2147483646 h 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8" h="7">
                <a:moveTo>
                  <a:pt x="0" y="0"/>
                </a:moveTo>
                <a:lnTo>
                  <a:pt x="22" y="4"/>
                </a:lnTo>
                <a:lnTo>
                  <a:pt x="48" y="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88" name="Freeform 2654"/>
          <p:cNvSpPr>
            <a:spLocks/>
          </p:cNvSpPr>
          <p:nvPr/>
        </p:nvSpPr>
        <p:spPr bwMode="auto">
          <a:xfrm>
            <a:off x="7099300" y="2536825"/>
            <a:ext cx="26988" cy="76200"/>
          </a:xfrm>
          <a:custGeom>
            <a:avLst/>
            <a:gdLst>
              <a:gd name="T0" fmla="*/ 2147483646 w 50"/>
              <a:gd name="T1" fmla="*/ 2147483646 h 146"/>
              <a:gd name="T2" fmla="*/ 2147483646 w 50"/>
              <a:gd name="T3" fmla="*/ 2147483646 h 146"/>
              <a:gd name="T4" fmla="*/ 2147483646 w 50"/>
              <a:gd name="T5" fmla="*/ 2147483646 h 146"/>
              <a:gd name="T6" fmla="*/ 2147483646 w 50"/>
              <a:gd name="T7" fmla="*/ 2147483646 h 146"/>
              <a:gd name="T8" fmla="*/ 2147483646 w 50"/>
              <a:gd name="T9" fmla="*/ 2147483646 h 146"/>
              <a:gd name="T10" fmla="*/ 2147483646 w 50"/>
              <a:gd name="T11" fmla="*/ 2147483646 h 146"/>
              <a:gd name="T12" fmla="*/ 2147483646 w 50"/>
              <a:gd name="T13" fmla="*/ 2147483646 h 146"/>
              <a:gd name="T14" fmla="*/ 2147483646 w 50"/>
              <a:gd name="T15" fmla="*/ 2147483646 h 146"/>
              <a:gd name="T16" fmla="*/ 2147483646 w 50"/>
              <a:gd name="T17" fmla="*/ 2147483646 h 146"/>
              <a:gd name="T18" fmla="*/ 2147483646 w 50"/>
              <a:gd name="T19" fmla="*/ 2147483646 h 146"/>
              <a:gd name="T20" fmla="*/ 2147483646 w 50"/>
              <a:gd name="T21" fmla="*/ 2147483646 h 146"/>
              <a:gd name="T22" fmla="*/ 2147483646 w 50"/>
              <a:gd name="T23" fmla="*/ 2147483646 h 146"/>
              <a:gd name="T24" fmla="*/ 0 w 50"/>
              <a:gd name="T25" fmla="*/ 0 h 14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0" h="146">
                <a:moveTo>
                  <a:pt x="27" y="146"/>
                </a:moveTo>
                <a:lnTo>
                  <a:pt x="34" y="135"/>
                </a:lnTo>
                <a:lnTo>
                  <a:pt x="41" y="125"/>
                </a:lnTo>
                <a:lnTo>
                  <a:pt x="45" y="113"/>
                </a:lnTo>
                <a:lnTo>
                  <a:pt x="50" y="100"/>
                </a:lnTo>
                <a:lnTo>
                  <a:pt x="50" y="86"/>
                </a:lnTo>
                <a:lnTo>
                  <a:pt x="47" y="72"/>
                </a:lnTo>
                <a:lnTo>
                  <a:pt x="44" y="58"/>
                </a:lnTo>
                <a:lnTo>
                  <a:pt x="39" y="44"/>
                </a:lnTo>
                <a:lnTo>
                  <a:pt x="30" y="31"/>
                </a:lnTo>
                <a:lnTo>
                  <a:pt x="23" y="20"/>
                </a:lnTo>
                <a:lnTo>
                  <a:pt x="12" y="9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89" name="Freeform 2655"/>
          <p:cNvSpPr>
            <a:spLocks/>
          </p:cNvSpPr>
          <p:nvPr/>
        </p:nvSpPr>
        <p:spPr bwMode="auto">
          <a:xfrm>
            <a:off x="7129463" y="2519363"/>
            <a:ext cx="15875" cy="26987"/>
          </a:xfrm>
          <a:custGeom>
            <a:avLst/>
            <a:gdLst>
              <a:gd name="T0" fmla="*/ 2147483646 w 29"/>
              <a:gd name="T1" fmla="*/ 2147483646 h 49"/>
              <a:gd name="T2" fmla="*/ 2147483646 w 29"/>
              <a:gd name="T3" fmla="*/ 2147483646 h 49"/>
              <a:gd name="T4" fmla="*/ 2147483646 w 29"/>
              <a:gd name="T5" fmla="*/ 2147483646 h 49"/>
              <a:gd name="T6" fmla="*/ 2147483646 w 29"/>
              <a:gd name="T7" fmla="*/ 2147483646 h 49"/>
              <a:gd name="T8" fmla="*/ 2147483646 w 29"/>
              <a:gd name="T9" fmla="*/ 2147483646 h 49"/>
              <a:gd name="T10" fmla="*/ 2147483646 w 29"/>
              <a:gd name="T11" fmla="*/ 0 h 49"/>
              <a:gd name="T12" fmla="*/ 2147483646 w 29"/>
              <a:gd name="T13" fmla="*/ 2147483646 h 49"/>
              <a:gd name="T14" fmla="*/ 2147483646 w 29"/>
              <a:gd name="T15" fmla="*/ 2147483646 h 49"/>
              <a:gd name="T16" fmla="*/ 2147483646 w 29"/>
              <a:gd name="T17" fmla="*/ 2147483646 h 49"/>
              <a:gd name="T18" fmla="*/ 2147483646 w 29"/>
              <a:gd name="T19" fmla="*/ 2147483646 h 49"/>
              <a:gd name="T20" fmla="*/ 2147483646 w 29"/>
              <a:gd name="T21" fmla="*/ 2147483646 h 49"/>
              <a:gd name="T22" fmla="*/ 2147483646 w 29"/>
              <a:gd name="T23" fmla="*/ 2147483646 h 49"/>
              <a:gd name="T24" fmla="*/ 2147483646 w 29"/>
              <a:gd name="T25" fmla="*/ 2147483646 h 49"/>
              <a:gd name="T26" fmla="*/ 2147483646 w 29"/>
              <a:gd name="T27" fmla="*/ 2147483646 h 49"/>
              <a:gd name="T28" fmla="*/ 0 w 29"/>
              <a:gd name="T29" fmla="*/ 2147483646 h 49"/>
              <a:gd name="T30" fmla="*/ 0 w 29"/>
              <a:gd name="T31" fmla="*/ 2147483646 h 49"/>
              <a:gd name="T32" fmla="*/ 2147483646 w 29"/>
              <a:gd name="T33" fmla="*/ 2147483646 h 4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9" h="49">
                <a:moveTo>
                  <a:pt x="2" y="31"/>
                </a:moveTo>
                <a:lnTo>
                  <a:pt x="7" y="23"/>
                </a:lnTo>
                <a:lnTo>
                  <a:pt x="9" y="14"/>
                </a:lnTo>
                <a:lnTo>
                  <a:pt x="15" y="9"/>
                </a:lnTo>
                <a:lnTo>
                  <a:pt x="23" y="3"/>
                </a:lnTo>
                <a:lnTo>
                  <a:pt x="29" y="0"/>
                </a:lnTo>
                <a:lnTo>
                  <a:pt x="24" y="3"/>
                </a:lnTo>
                <a:lnTo>
                  <a:pt x="19" y="7"/>
                </a:lnTo>
                <a:lnTo>
                  <a:pt x="13" y="12"/>
                </a:lnTo>
                <a:lnTo>
                  <a:pt x="9" y="18"/>
                </a:lnTo>
                <a:lnTo>
                  <a:pt x="7" y="25"/>
                </a:lnTo>
                <a:lnTo>
                  <a:pt x="2" y="32"/>
                </a:lnTo>
                <a:lnTo>
                  <a:pt x="1" y="40"/>
                </a:lnTo>
                <a:lnTo>
                  <a:pt x="1" y="49"/>
                </a:lnTo>
                <a:lnTo>
                  <a:pt x="0" y="48"/>
                </a:lnTo>
                <a:lnTo>
                  <a:pt x="0" y="38"/>
                </a:lnTo>
                <a:lnTo>
                  <a:pt x="2" y="31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90" name="Freeform 2656"/>
          <p:cNvSpPr>
            <a:spLocks/>
          </p:cNvSpPr>
          <p:nvPr/>
        </p:nvSpPr>
        <p:spPr bwMode="auto">
          <a:xfrm>
            <a:off x="7126288" y="2525713"/>
            <a:ext cx="1587" cy="1587"/>
          </a:xfrm>
          <a:custGeom>
            <a:avLst/>
            <a:gdLst>
              <a:gd name="T0" fmla="*/ 2147483646 w 1"/>
              <a:gd name="T1" fmla="*/ 2147483646 h 3"/>
              <a:gd name="T2" fmla="*/ 0 w 1"/>
              <a:gd name="T3" fmla="*/ 2147483646 h 3"/>
              <a:gd name="T4" fmla="*/ 2147483646 w 1"/>
              <a:gd name="T5" fmla="*/ 2147483646 h 3"/>
              <a:gd name="T6" fmla="*/ 2147483646 w 1"/>
              <a:gd name="T7" fmla="*/ 2147483646 h 3"/>
              <a:gd name="T8" fmla="*/ 2147483646 w 1"/>
              <a:gd name="T9" fmla="*/ 0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" h="3">
                <a:moveTo>
                  <a:pt x="1" y="3"/>
                </a:moveTo>
                <a:lnTo>
                  <a:pt x="0" y="3"/>
                </a:lnTo>
                <a:lnTo>
                  <a:pt x="1" y="3"/>
                </a:lnTo>
                <a:lnTo>
                  <a:pt x="1" y="2"/>
                </a:lnTo>
                <a:lnTo>
                  <a:pt x="1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91" name="Freeform 2657"/>
          <p:cNvSpPr>
            <a:spLocks/>
          </p:cNvSpPr>
          <p:nvPr/>
        </p:nvSpPr>
        <p:spPr bwMode="auto">
          <a:xfrm>
            <a:off x="7173913" y="2495550"/>
            <a:ext cx="3175" cy="6350"/>
          </a:xfrm>
          <a:custGeom>
            <a:avLst/>
            <a:gdLst>
              <a:gd name="T0" fmla="*/ 0 w 7"/>
              <a:gd name="T1" fmla="*/ 2147483646 h 14"/>
              <a:gd name="T2" fmla="*/ 0 w 7"/>
              <a:gd name="T3" fmla="*/ 2147483646 h 14"/>
              <a:gd name="T4" fmla="*/ 0 w 7"/>
              <a:gd name="T5" fmla="*/ 2147483646 h 14"/>
              <a:gd name="T6" fmla="*/ 0 w 7"/>
              <a:gd name="T7" fmla="*/ 2147483646 h 14"/>
              <a:gd name="T8" fmla="*/ 2147483646 w 7"/>
              <a:gd name="T9" fmla="*/ 2147483646 h 14"/>
              <a:gd name="T10" fmla="*/ 2147483646 w 7"/>
              <a:gd name="T11" fmla="*/ 2147483646 h 14"/>
              <a:gd name="T12" fmla="*/ 2147483646 w 7"/>
              <a:gd name="T13" fmla="*/ 2147483646 h 14"/>
              <a:gd name="T14" fmla="*/ 2147483646 w 7"/>
              <a:gd name="T15" fmla="*/ 0 h 14"/>
              <a:gd name="T16" fmla="*/ 2147483646 w 7"/>
              <a:gd name="T17" fmla="*/ 0 h 1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" h="14">
                <a:moveTo>
                  <a:pt x="0" y="14"/>
                </a:moveTo>
                <a:lnTo>
                  <a:pt x="0" y="13"/>
                </a:lnTo>
                <a:lnTo>
                  <a:pt x="0" y="12"/>
                </a:lnTo>
                <a:lnTo>
                  <a:pt x="0" y="2"/>
                </a:lnTo>
                <a:lnTo>
                  <a:pt x="4" y="2"/>
                </a:lnTo>
                <a:lnTo>
                  <a:pt x="5" y="1"/>
                </a:lnTo>
                <a:lnTo>
                  <a:pt x="6" y="1"/>
                </a:lnTo>
                <a:lnTo>
                  <a:pt x="6" y="0"/>
                </a:lnTo>
                <a:lnTo>
                  <a:pt x="7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92" name="Freeform 2658"/>
          <p:cNvSpPr>
            <a:spLocks/>
          </p:cNvSpPr>
          <p:nvPr/>
        </p:nvSpPr>
        <p:spPr bwMode="auto">
          <a:xfrm>
            <a:off x="7170738" y="2444750"/>
            <a:ext cx="6350" cy="1588"/>
          </a:xfrm>
          <a:custGeom>
            <a:avLst/>
            <a:gdLst>
              <a:gd name="T0" fmla="*/ 2147483646 w 11"/>
              <a:gd name="T1" fmla="*/ 2147483646 h 5"/>
              <a:gd name="T2" fmla="*/ 2147483646 w 11"/>
              <a:gd name="T3" fmla="*/ 2147483646 h 5"/>
              <a:gd name="T4" fmla="*/ 2147483646 w 11"/>
              <a:gd name="T5" fmla="*/ 2147483646 h 5"/>
              <a:gd name="T6" fmla="*/ 2147483646 w 11"/>
              <a:gd name="T7" fmla="*/ 2147483646 h 5"/>
              <a:gd name="T8" fmla="*/ 2147483646 w 11"/>
              <a:gd name="T9" fmla="*/ 2147483646 h 5"/>
              <a:gd name="T10" fmla="*/ 2147483646 w 11"/>
              <a:gd name="T11" fmla="*/ 2147483646 h 5"/>
              <a:gd name="T12" fmla="*/ 0 w 11"/>
              <a:gd name="T13" fmla="*/ 2147483646 h 5"/>
              <a:gd name="T14" fmla="*/ 2147483646 w 11"/>
              <a:gd name="T15" fmla="*/ 2147483646 h 5"/>
              <a:gd name="T16" fmla="*/ 2147483646 w 11"/>
              <a:gd name="T17" fmla="*/ 2147483646 h 5"/>
              <a:gd name="T18" fmla="*/ 2147483646 w 11"/>
              <a:gd name="T19" fmla="*/ 2147483646 h 5"/>
              <a:gd name="T20" fmla="*/ 2147483646 w 11"/>
              <a:gd name="T21" fmla="*/ 2147483646 h 5"/>
              <a:gd name="T22" fmla="*/ 2147483646 w 11"/>
              <a:gd name="T23" fmla="*/ 2147483646 h 5"/>
              <a:gd name="T24" fmla="*/ 2147483646 w 11"/>
              <a:gd name="T25" fmla="*/ 0 h 5"/>
              <a:gd name="T26" fmla="*/ 2147483646 w 11"/>
              <a:gd name="T27" fmla="*/ 0 h 5"/>
              <a:gd name="T28" fmla="*/ 2147483646 w 11"/>
              <a:gd name="T29" fmla="*/ 0 h 5"/>
              <a:gd name="T30" fmla="*/ 2147483646 w 11"/>
              <a:gd name="T31" fmla="*/ 2147483646 h 5"/>
              <a:gd name="T32" fmla="*/ 2147483646 w 11"/>
              <a:gd name="T33" fmla="*/ 2147483646 h 5"/>
              <a:gd name="T34" fmla="*/ 2147483646 w 11"/>
              <a:gd name="T35" fmla="*/ 2147483646 h 5"/>
              <a:gd name="T36" fmla="*/ 2147483646 w 11"/>
              <a:gd name="T37" fmla="*/ 2147483646 h 5"/>
              <a:gd name="T38" fmla="*/ 2147483646 w 11"/>
              <a:gd name="T39" fmla="*/ 2147483646 h 5"/>
              <a:gd name="T40" fmla="*/ 2147483646 w 11"/>
              <a:gd name="T41" fmla="*/ 2147483646 h 5"/>
              <a:gd name="T42" fmla="*/ 2147483646 w 11"/>
              <a:gd name="T43" fmla="*/ 2147483646 h 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" h="5">
                <a:moveTo>
                  <a:pt x="11" y="4"/>
                </a:moveTo>
                <a:lnTo>
                  <a:pt x="10" y="4"/>
                </a:lnTo>
                <a:lnTo>
                  <a:pt x="6" y="4"/>
                </a:lnTo>
                <a:lnTo>
                  <a:pt x="5" y="4"/>
                </a:lnTo>
                <a:lnTo>
                  <a:pt x="4" y="4"/>
                </a:lnTo>
                <a:lnTo>
                  <a:pt x="2" y="2"/>
                </a:lnTo>
                <a:lnTo>
                  <a:pt x="0" y="1"/>
                </a:lnTo>
                <a:lnTo>
                  <a:pt x="2" y="1"/>
                </a:lnTo>
                <a:lnTo>
                  <a:pt x="2" y="2"/>
                </a:lnTo>
                <a:lnTo>
                  <a:pt x="4" y="4"/>
                </a:lnTo>
                <a:lnTo>
                  <a:pt x="4" y="2"/>
                </a:lnTo>
                <a:lnTo>
                  <a:pt x="5" y="1"/>
                </a:lnTo>
                <a:lnTo>
                  <a:pt x="5" y="0"/>
                </a:lnTo>
                <a:lnTo>
                  <a:pt x="6" y="0"/>
                </a:lnTo>
                <a:lnTo>
                  <a:pt x="10" y="0"/>
                </a:lnTo>
                <a:lnTo>
                  <a:pt x="10" y="1"/>
                </a:lnTo>
                <a:lnTo>
                  <a:pt x="11" y="2"/>
                </a:lnTo>
                <a:lnTo>
                  <a:pt x="11" y="4"/>
                </a:lnTo>
                <a:lnTo>
                  <a:pt x="4" y="4"/>
                </a:lnTo>
                <a:lnTo>
                  <a:pt x="4" y="5"/>
                </a:lnTo>
                <a:lnTo>
                  <a:pt x="4" y="4"/>
                </a:lnTo>
                <a:lnTo>
                  <a:pt x="4" y="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93" name="Freeform 2659"/>
          <p:cNvSpPr>
            <a:spLocks/>
          </p:cNvSpPr>
          <p:nvPr/>
        </p:nvSpPr>
        <p:spPr bwMode="auto">
          <a:xfrm>
            <a:off x="7137400" y="2413000"/>
            <a:ext cx="1588" cy="1588"/>
          </a:xfrm>
          <a:custGeom>
            <a:avLst/>
            <a:gdLst>
              <a:gd name="T0" fmla="*/ 2147483646 w 4"/>
              <a:gd name="T1" fmla="*/ 0 h 1588"/>
              <a:gd name="T2" fmla="*/ 2147483646 w 4"/>
              <a:gd name="T3" fmla="*/ 0 h 1588"/>
              <a:gd name="T4" fmla="*/ 0 w 4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" h="1588">
                <a:moveTo>
                  <a:pt x="4" y="0"/>
                </a:move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94" name="Freeform 2660"/>
          <p:cNvSpPr>
            <a:spLocks/>
          </p:cNvSpPr>
          <p:nvPr/>
        </p:nvSpPr>
        <p:spPr bwMode="auto">
          <a:xfrm>
            <a:off x="7080250" y="2430463"/>
            <a:ext cx="3175" cy="1587"/>
          </a:xfrm>
          <a:custGeom>
            <a:avLst/>
            <a:gdLst>
              <a:gd name="T0" fmla="*/ 2147483646 w 8"/>
              <a:gd name="T1" fmla="*/ 0 h 1"/>
              <a:gd name="T2" fmla="*/ 2147483646 w 8"/>
              <a:gd name="T3" fmla="*/ 0 h 1"/>
              <a:gd name="T4" fmla="*/ 2147483646 w 8"/>
              <a:gd name="T5" fmla="*/ 0 h 1"/>
              <a:gd name="T6" fmla="*/ 2147483646 w 8"/>
              <a:gd name="T7" fmla="*/ 2147483646 h 1"/>
              <a:gd name="T8" fmla="*/ 2147483646 w 8"/>
              <a:gd name="T9" fmla="*/ 2147483646 h 1"/>
              <a:gd name="T10" fmla="*/ 0 w 8"/>
              <a:gd name="T11" fmla="*/ 2147483646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" h="1">
                <a:moveTo>
                  <a:pt x="8" y="0"/>
                </a:moveTo>
                <a:lnTo>
                  <a:pt x="6" y="0"/>
                </a:lnTo>
                <a:lnTo>
                  <a:pt x="4" y="0"/>
                </a:lnTo>
                <a:lnTo>
                  <a:pt x="4" y="1"/>
                </a:lnTo>
                <a:lnTo>
                  <a:pt x="1" y="1"/>
                </a:lnTo>
                <a:lnTo>
                  <a:pt x="0" y="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95" name="Freeform 2661"/>
          <p:cNvSpPr>
            <a:spLocks/>
          </p:cNvSpPr>
          <p:nvPr/>
        </p:nvSpPr>
        <p:spPr bwMode="auto">
          <a:xfrm>
            <a:off x="7058025" y="2479675"/>
            <a:ext cx="4763" cy="1588"/>
          </a:xfrm>
          <a:custGeom>
            <a:avLst/>
            <a:gdLst>
              <a:gd name="T0" fmla="*/ 2147483646 w 8"/>
              <a:gd name="T1" fmla="*/ 0 h 5"/>
              <a:gd name="T2" fmla="*/ 2147483646 w 8"/>
              <a:gd name="T3" fmla="*/ 2147483646 h 5"/>
              <a:gd name="T4" fmla="*/ 2147483646 w 8"/>
              <a:gd name="T5" fmla="*/ 2147483646 h 5"/>
              <a:gd name="T6" fmla="*/ 2147483646 w 8"/>
              <a:gd name="T7" fmla="*/ 2147483646 h 5"/>
              <a:gd name="T8" fmla="*/ 2147483646 w 8"/>
              <a:gd name="T9" fmla="*/ 2147483646 h 5"/>
              <a:gd name="T10" fmla="*/ 2147483646 w 8"/>
              <a:gd name="T11" fmla="*/ 2147483646 h 5"/>
              <a:gd name="T12" fmla="*/ 2147483646 w 8"/>
              <a:gd name="T13" fmla="*/ 2147483646 h 5"/>
              <a:gd name="T14" fmla="*/ 0 w 8"/>
              <a:gd name="T15" fmla="*/ 2147483646 h 5"/>
              <a:gd name="T16" fmla="*/ 2147483646 w 8"/>
              <a:gd name="T17" fmla="*/ 2147483646 h 5"/>
              <a:gd name="T18" fmla="*/ 2147483646 w 8"/>
              <a:gd name="T19" fmla="*/ 0 h 5"/>
              <a:gd name="T20" fmla="*/ 2147483646 w 8"/>
              <a:gd name="T21" fmla="*/ 0 h 5"/>
              <a:gd name="T22" fmla="*/ 2147483646 w 8"/>
              <a:gd name="T23" fmla="*/ 0 h 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8" h="5">
                <a:moveTo>
                  <a:pt x="4" y="0"/>
                </a:moveTo>
                <a:lnTo>
                  <a:pt x="4" y="3"/>
                </a:lnTo>
                <a:lnTo>
                  <a:pt x="8" y="4"/>
                </a:lnTo>
                <a:lnTo>
                  <a:pt x="8" y="5"/>
                </a:lnTo>
                <a:lnTo>
                  <a:pt x="4" y="5"/>
                </a:lnTo>
                <a:lnTo>
                  <a:pt x="3" y="5"/>
                </a:lnTo>
                <a:lnTo>
                  <a:pt x="2" y="4"/>
                </a:lnTo>
                <a:lnTo>
                  <a:pt x="0" y="4"/>
                </a:lnTo>
                <a:lnTo>
                  <a:pt x="2" y="3"/>
                </a:lnTo>
                <a:lnTo>
                  <a:pt x="2" y="0"/>
                </a:lnTo>
                <a:lnTo>
                  <a:pt x="3" y="0"/>
                </a:lnTo>
                <a:lnTo>
                  <a:pt x="4" y="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96" name="Freeform 2662"/>
          <p:cNvSpPr>
            <a:spLocks/>
          </p:cNvSpPr>
          <p:nvPr/>
        </p:nvSpPr>
        <p:spPr bwMode="auto">
          <a:xfrm>
            <a:off x="6967538" y="2465388"/>
            <a:ext cx="1587" cy="1587"/>
          </a:xfrm>
          <a:custGeom>
            <a:avLst/>
            <a:gdLst>
              <a:gd name="T0" fmla="*/ 2147483646 w 4"/>
              <a:gd name="T1" fmla="*/ 2147483646 h 3"/>
              <a:gd name="T2" fmla="*/ 0 w 4"/>
              <a:gd name="T3" fmla="*/ 2147483646 h 3"/>
              <a:gd name="T4" fmla="*/ 0 w 4"/>
              <a:gd name="T5" fmla="*/ 2147483646 h 3"/>
              <a:gd name="T6" fmla="*/ 2147483646 w 4"/>
              <a:gd name="T7" fmla="*/ 0 h 3"/>
              <a:gd name="T8" fmla="*/ 2147483646 w 4"/>
              <a:gd name="T9" fmla="*/ 0 h 3"/>
              <a:gd name="T10" fmla="*/ 2147483646 w 4"/>
              <a:gd name="T11" fmla="*/ 2147483646 h 3"/>
              <a:gd name="T12" fmla="*/ 2147483646 w 4"/>
              <a:gd name="T13" fmla="*/ 2147483646 h 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" h="3">
                <a:moveTo>
                  <a:pt x="3" y="3"/>
                </a:moveTo>
                <a:lnTo>
                  <a:pt x="0" y="3"/>
                </a:lnTo>
                <a:lnTo>
                  <a:pt x="0" y="2"/>
                </a:lnTo>
                <a:lnTo>
                  <a:pt x="3" y="0"/>
                </a:lnTo>
                <a:lnTo>
                  <a:pt x="4" y="0"/>
                </a:lnTo>
                <a:lnTo>
                  <a:pt x="3" y="2"/>
                </a:lnTo>
                <a:lnTo>
                  <a:pt x="3" y="3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97" name="Line 2663"/>
          <p:cNvSpPr>
            <a:spLocks noChangeShapeType="1"/>
          </p:cNvSpPr>
          <p:nvPr/>
        </p:nvSpPr>
        <p:spPr bwMode="auto">
          <a:xfrm>
            <a:off x="6961188" y="2524125"/>
            <a:ext cx="1587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98" name="Freeform 2664"/>
          <p:cNvSpPr>
            <a:spLocks/>
          </p:cNvSpPr>
          <p:nvPr/>
        </p:nvSpPr>
        <p:spPr bwMode="auto">
          <a:xfrm>
            <a:off x="6959600" y="2535238"/>
            <a:ext cx="3175" cy="1587"/>
          </a:xfrm>
          <a:custGeom>
            <a:avLst/>
            <a:gdLst>
              <a:gd name="T0" fmla="*/ 2147483646 w 5"/>
              <a:gd name="T1" fmla="*/ 2147483646 h 3"/>
              <a:gd name="T2" fmla="*/ 0 w 5"/>
              <a:gd name="T3" fmla="*/ 0 h 3"/>
              <a:gd name="T4" fmla="*/ 2147483646 w 5"/>
              <a:gd name="T5" fmla="*/ 2147483646 h 3"/>
              <a:gd name="T6" fmla="*/ 2147483646 w 5"/>
              <a:gd name="T7" fmla="*/ 2147483646 h 3"/>
              <a:gd name="T8" fmla="*/ 2147483646 w 5"/>
              <a:gd name="T9" fmla="*/ 2147483646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" h="3">
                <a:moveTo>
                  <a:pt x="1" y="2"/>
                </a:moveTo>
                <a:lnTo>
                  <a:pt x="0" y="0"/>
                </a:lnTo>
                <a:lnTo>
                  <a:pt x="1" y="2"/>
                </a:lnTo>
                <a:lnTo>
                  <a:pt x="4" y="2"/>
                </a:lnTo>
                <a:lnTo>
                  <a:pt x="5" y="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799" name="Freeform 2665"/>
          <p:cNvSpPr>
            <a:spLocks/>
          </p:cNvSpPr>
          <p:nvPr/>
        </p:nvSpPr>
        <p:spPr bwMode="auto">
          <a:xfrm>
            <a:off x="6964363" y="2546350"/>
            <a:ext cx="93662" cy="101600"/>
          </a:xfrm>
          <a:custGeom>
            <a:avLst/>
            <a:gdLst>
              <a:gd name="T0" fmla="*/ 2147483646 w 177"/>
              <a:gd name="T1" fmla="*/ 2147483646 h 191"/>
              <a:gd name="T2" fmla="*/ 2147483646 w 177"/>
              <a:gd name="T3" fmla="*/ 2147483646 h 191"/>
              <a:gd name="T4" fmla="*/ 2147483646 w 177"/>
              <a:gd name="T5" fmla="*/ 0 h 191"/>
              <a:gd name="T6" fmla="*/ 2147483646 w 177"/>
              <a:gd name="T7" fmla="*/ 2147483646 h 191"/>
              <a:gd name="T8" fmla="*/ 2147483646 w 177"/>
              <a:gd name="T9" fmla="*/ 2147483646 h 191"/>
              <a:gd name="T10" fmla="*/ 2147483646 w 177"/>
              <a:gd name="T11" fmla="*/ 2147483646 h 191"/>
              <a:gd name="T12" fmla="*/ 2147483646 w 177"/>
              <a:gd name="T13" fmla="*/ 2147483646 h 191"/>
              <a:gd name="T14" fmla="*/ 2147483646 w 177"/>
              <a:gd name="T15" fmla="*/ 2147483646 h 191"/>
              <a:gd name="T16" fmla="*/ 2147483646 w 177"/>
              <a:gd name="T17" fmla="*/ 2147483646 h 191"/>
              <a:gd name="T18" fmla="*/ 2147483646 w 177"/>
              <a:gd name="T19" fmla="*/ 2147483646 h 191"/>
              <a:gd name="T20" fmla="*/ 2147483646 w 177"/>
              <a:gd name="T21" fmla="*/ 2147483646 h 191"/>
              <a:gd name="T22" fmla="*/ 2147483646 w 177"/>
              <a:gd name="T23" fmla="*/ 2147483646 h 191"/>
              <a:gd name="T24" fmla="*/ 2147483646 w 177"/>
              <a:gd name="T25" fmla="*/ 2147483646 h 191"/>
              <a:gd name="T26" fmla="*/ 2147483646 w 177"/>
              <a:gd name="T27" fmla="*/ 2147483646 h 191"/>
              <a:gd name="T28" fmla="*/ 2147483646 w 177"/>
              <a:gd name="T29" fmla="*/ 2147483646 h 191"/>
              <a:gd name="T30" fmla="*/ 2147483646 w 177"/>
              <a:gd name="T31" fmla="*/ 2147483646 h 191"/>
              <a:gd name="T32" fmla="*/ 2147483646 w 177"/>
              <a:gd name="T33" fmla="*/ 2147483646 h 191"/>
              <a:gd name="T34" fmla="*/ 0 w 177"/>
              <a:gd name="T35" fmla="*/ 2147483646 h 191"/>
              <a:gd name="T36" fmla="*/ 2147483646 w 177"/>
              <a:gd name="T37" fmla="*/ 2147483646 h 191"/>
              <a:gd name="T38" fmla="*/ 2147483646 w 177"/>
              <a:gd name="T39" fmla="*/ 2147483646 h 191"/>
              <a:gd name="T40" fmla="*/ 2147483646 w 177"/>
              <a:gd name="T41" fmla="*/ 2147483646 h 191"/>
              <a:gd name="T42" fmla="*/ 2147483646 w 177"/>
              <a:gd name="T43" fmla="*/ 2147483646 h 191"/>
              <a:gd name="T44" fmla="*/ 2147483646 w 177"/>
              <a:gd name="T45" fmla="*/ 2147483646 h 191"/>
              <a:gd name="T46" fmla="*/ 2147483646 w 177"/>
              <a:gd name="T47" fmla="*/ 2147483646 h 191"/>
              <a:gd name="T48" fmla="*/ 2147483646 w 177"/>
              <a:gd name="T49" fmla="*/ 2147483646 h 191"/>
              <a:gd name="T50" fmla="*/ 2147483646 w 177"/>
              <a:gd name="T51" fmla="*/ 2147483646 h 191"/>
              <a:gd name="T52" fmla="*/ 2147483646 w 177"/>
              <a:gd name="T53" fmla="*/ 2147483646 h 191"/>
              <a:gd name="T54" fmla="*/ 2147483646 w 177"/>
              <a:gd name="T55" fmla="*/ 2147483646 h 191"/>
              <a:gd name="T56" fmla="*/ 2147483646 w 177"/>
              <a:gd name="T57" fmla="*/ 2147483646 h 191"/>
              <a:gd name="T58" fmla="*/ 2147483646 w 177"/>
              <a:gd name="T59" fmla="*/ 2147483646 h 191"/>
              <a:gd name="T60" fmla="*/ 2147483646 w 177"/>
              <a:gd name="T61" fmla="*/ 2147483646 h 191"/>
              <a:gd name="T62" fmla="*/ 2147483646 w 177"/>
              <a:gd name="T63" fmla="*/ 2147483646 h 191"/>
              <a:gd name="T64" fmla="*/ 2147483646 w 177"/>
              <a:gd name="T65" fmla="*/ 2147483646 h 191"/>
              <a:gd name="T66" fmla="*/ 2147483646 w 177"/>
              <a:gd name="T67" fmla="*/ 2147483646 h 191"/>
              <a:gd name="T68" fmla="*/ 2147483646 w 177"/>
              <a:gd name="T69" fmla="*/ 2147483646 h 191"/>
              <a:gd name="T70" fmla="*/ 2147483646 w 177"/>
              <a:gd name="T71" fmla="*/ 2147483646 h 191"/>
              <a:gd name="T72" fmla="*/ 2147483646 w 177"/>
              <a:gd name="T73" fmla="*/ 2147483646 h 191"/>
              <a:gd name="T74" fmla="*/ 2147483646 w 177"/>
              <a:gd name="T75" fmla="*/ 2147483646 h 191"/>
              <a:gd name="T76" fmla="*/ 2147483646 w 177"/>
              <a:gd name="T77" fmla="*/ 2147483646 h 191"/>
              <a:gd name="T78" fmla="*/ 2147483646 w 177"/>
              <a:gd name="T79" fmla="*/ 2147483646 h 191"/>
              <a:gd name="T80" fmla="*/ 2147483646 w 177"/>
              <a:gd name="T81" fmla="*/ 2147483646 h 191"/>
              <a:gd name="T82" fmla="*/ 2147483646 w 177"/>
              <a:gd name="T83" fmla="*/ 2147483646 h 19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77" h="191">
                <a:moveTo>
                  <a:pt x="21" y="20"/>
                </a:moveTo>
                <a:lnTo>
                  <a:pt x="32" y="12"/>
                </a:lnTo>
                <a:lnTo>
                  <a:pt x="44" y="6"/>
                </a:lnTo>
                <a:lnTo>
                  <a:pt x="50" y="4"/>
                </a:lnTo>
                <a:lnTo>
                  <a:pt x="56" y="1"/>
                </a:lnTo>
                <a:lnTo>
                  <a:pt x="70" y="0"/>
                </a:lnTo>
                <a:lnTo>
                  <a:pt x="85" y="1"/>
                </a:lnTo>
                <a:lnTo>
                  <a:pt x="99" y="5"/>
                </a:lnTo>
                <a:lnTo>
                  <a:pt x="113" y="11"/>
                </a:lnTo>
                <a:lnTo>
                  <a:pt x="128" y="19"/>
                </a:lnTo>
                <a:lnTo>
                  <a:pt x="140" y="30"/>
                </a:lnTo>
                <a:lnTo>
                  <a:pt x="151" y="42"/>
                </a:lnTo>
                <a:lnTo>
                  <a:pt x="160" y="56"/>
                </a:lnTo>
                <a:lnTo>
                  <a:pt x="170" y="69"/>
                </a:lnTo>
                <a:lnTo>
                  <a:pt x="174" y="87"/>
                </a:lnTo>
                <a:lnTo>
                  <a:pt x="177" y="102"/>
                </a:lnTo>
                <a:lnTo>
                  <a:pt x="177" y="116"/>
                </a:lnTo>
                <a:lnTo>
                  <a:pt x="175" y="133"/>
                </a:lnTo>
                <a:lnTo>
                  <a:pt x="171" y="146"/>
                </a:lnTo>
                <a:lnTo>
                  <a:pt x="164" y="159"/>
                </a:lnTo>
                <a:lnTo>
                  <a:pt x="157" y="170"/>
                </a:lnTo>
                <a:lnTo>
                  <a:pt x="145" y="179"/>
                </a:lnTo>
                <a:lnTo>
                  <a:pt x="134" y="185"/>
                </a:lnTo>
                <a:lnTo>
                  <a:pt x="127" y="189"/>
                </a:lnTo>
                <a:lnTo>
                  <a:pt x="121" y="190"/>
                </a:lnTo>
                <a:lnTo>
                  <a:pt x="106" y="191"/>
                </a:lnTo>
                <a:lnTo>
                  <a:pt x="92" y="190"/>
                </a:lnTo>
                <a:lnTo>
                  <a:pt x="77" y="186"/>
                </a:lnTo>
                <a:lnTo>
                  <a:pt x="63" y="180"/>
                </a:lnTo>
                <a:lnTo>
                  <a:pt x="50" y="171"/>
                </a:lnTo>
                <a:lnTo>
                  <a:pt x="38" y="161"/>
                </a:lnTo>
                <a:lnTo>
                  <a:pt x="26" y="148"/>
                </a:lnTo>
                <a:lnTo>
                  <a:pt x="16" y="135"/>
                </a:lnTo>
                <a:lnTo>
                  <a:pt x="9" y="120"/>
                </a:lnTo>
                <a:lnTo>
                  <a:pt x="3" y="104"/>
                </a:lnTo>
                <a:lnTo>
                  <a:pt x="0" y="89"/>
                </a:lnTo>
                <a:lnTo>
                  <a:pt x="0" y="75"/>
                </a:lnTo>
                <a:lnTo>
                  <a:pt x="2" y="58"/>
                </a:lnTo>
                <a:lnTo>
                  <a:pt x="6" y="44"/>
                </a:lnTo>
                <a:lnTo>
                  <a:pt x="12" y="32"/>
                </a:lnTo>
                <a:lnTo>
                  <a:pt x="21" y="20"/>
                </a:lnTo>
                <a:lnTo>
                  <a:pt x="23" y="29"/>
                </a:lnTo>
                <a:lnTo>
                  <a:pt x="32" y="18"/>
                </a:lnTo>
                <a:lnTo>
                  <a:pt x="45" y="11"/>
                </a:lnTo>
                <a:lnTo>
                  <a:pt x="53" y="8"/>
                </a:lnTo>
                <a:lnTo>
                  <a:pt x="58" y="7"/>
                </a:lnTo>
                <a:lnTo>
                  <a:pt x="70" y="6"/>
                </a:lnTo>
                <a:lnTo>
                  <a:pt x="85" y="7"/>
                </a:lnTo>
                <a:lnTo>
                  <a:pt x="99" y="10"/>
                </a:lnTo>
                <a:lnTo>
                  <a:pt x="113" y="17"/>
                </a:lnTo>
                <a:lnTo>
                  <a:pt x="127" y="25"/>
                </a:lnTo>
                <a:lnTo>
                  <a:pt x="140" y="36"/>
                </a:lnTo>
                <a:lnTo>
                  <a:pt x="151" y="50"/>
                </a:lnTo>
                <a:lnTo>
                  <a:pt x="159" y="63"/>
                </a:lnTo>
                <a:lnTo>
                  <a:pt x="165" y="77"/>
                </a:lnTo>
                <a:lnTo>
                  <a:pt x="171" y="93"/>
                </a:lnTo>
                <a:lnTo>
                  <a:pt x="172" y="109"/>
                </a:lnTo>
                <a:lnTo>
                  <a:pt x="172" y="125"/>
                </a:lnTo>
                <a:lnTo>
                  <a:pt x="166" y="138"/>
                </a:lnTo>
                <a:lnTo>
                  <a:pt x="163" y="152"/>
                </a:lnTo>
                <a:lnTo>
                  <a:pt x="154" y="163"/>
                </a:lnTo>
                <a:lnTo>
                  <a:pt x="145" y="171"/>
                </a:lnTo>
                <a:lnTo>
                  <a:pt x="134" y="179"/>
                </a:lnTo>
                <a:lnTo>
                  <a:pt x="123" y="183"/>
                </a:lnTo>
                <a:lnTo>
                  <a:pt x="121" y="184"/>
                </a:lnTo>
                <a:lnTo>
                  <a:pt x="106" y="185"/>
                </a:lnTo>
                <a:lnTo>
                  <a:pt x="92" y="184"/>
                </a:lnTo>
                <a:lnTo>
                  <a:pt x="77" y="181"/>
                </a:lnTo>
                <a:lnTo>
                  <a:pt x="63" y="173"/>
                </a:lnTo>
                <a:lnTo>
                  <a:pt x="50" y="166"/>
                </a:lnTo>
                <a:lnTo>
                  <a:pt x="38" y="155"/>
                </a:lnTo>
                <a:lnTo>
                  <a:pt x="27" y="141"/>
                </a:lnTo>
                <a:lnTo>
                  <a:pt x="17" y="128"/>
                </a:lnTo>
                <a:lnTo>
                  <a:pt x="11" y="113"/>
                </a:lnTo>
                <a:lnTo>
                  <a:pt x="6" y="97"/>
                </a:lnTo>
                <a:lnTo>
                  <a:pt x="4" y="82"/>
                </a:lnTo>
                <a:lnTo>
                  <a:pt x="6" y="67"/>
                </a:lnTo>
                <a:lnTo>
                  <a:pt x="10" y="53"/>
                </a:lnTo>
                <a:lnTo>
                  <a:pt x="15" y="39"/>
                </a:lnTo>
                <a:lnTo>
                  <a:pt x="23" y="29"/>
                </a:lnTo>
                <a:lnTo>
                  <a:pt x="27" y="35"/>
                </a:lnTo>
                <a:lnTo>
                  <a:pt x="34" y="24"/>
                </a:lnTo>
                <a:lnTo>
                  <a:pt x="46" y="16"/>
                </a:lnTo>
                <a:lnTo>
                  <a:pt x="58" y="8"/>
                </a:lnTo>
                <a:lnTo>
                  <a:pt x="59" y="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00" name="Freeform 2666"/>
          <p:cNvSpPr>
            <a:spLocks/>
          </p:cNvSpPr>
          <p:nvPr/>
        </p:nvSpPr>
        <p:spPr bwMode="auto">
          <a:xfrm>
            <a:off x="6973888" y="2565400"/>
            <a:ext cx="60325" cy="76200"/>
          </a:xfrm>
          <a:custGeom>
            <a:avLst/>
            <a:gdLst>
              <a:gd name="T0" fmla="*/ 2147483646 w 116"/>
              <a:gd name="T1" fmla="*/ 0 h 146"/>
              <a:gd name="T2" fmla="*/ 2147483646 w 116"/>
              <a:gd name="T3" fmla="*/ 2147483646 h 146"/>
              <a:gd name="T4" fmla="*/ 2147483646 w 116"/>
              <a:gd name="T5" fmla="*/ 2147483646 h 146"/>
              <a:gd name="T6" fmla="*/ 0 w 116"/>
              <a:gd name="T7" fmla="*/ 2147483646 h 146"/>
              <a:gd name="T8" fmla="*/ 2147483646 w 116"/>
              <a:gd name="T9" fmla="*/ 2147483646 h 146"/>
              <a:gd name="T10" fmla="*/ 2147483646 w 116"/>
              <a:gd name="T11" fmla="*/ 2147483646 h 146"/>
              <a:gd name="T12" fmla="*/ 2147483646 w 116"/>
              <a:gd name="T13" fmla="*/ 2147483646 h 146"/>
              <a:gd name="T14" fmla="*/ 2147483646 w 116"/>
              <a:gd name="T15" fmla="*/ 2147483646 h 146"/>
              <a:gd name="T16" fmla="*/ 2147483646 w 116"/>
              <a:gd name="T17" fmla="*/ 2147483646 h 146"/>
              <a:gd name="T18" fmla="*/ 2147483646 w 116"/>
              <a:gd name="T19" fmla="*/ 2147483646 h 146"/>
              <a:gd name="T20" fmla="*/ 2147483646 w 116"/>
              <a:gd name="T21" fmla="*/ 2147483646 h 146"/>
              <a:gd name="T22" fmla="*/ 2147483646 w 116"/>
              <a:gd name="T23" fmla="*/ 2147483646 h 146"/>
              <a:gd name="T24" fmla="*/ 2147483646 w 116"/>
              <a:gd name="T25" fmla="*/ 2147483646 h 146"/>
              <a:gd name="T26" fmla="*/ 2147483646 w 116"/>
              <a:gd name="T27" fmla="*/ 2147483646 h 146"/>
              <a:gd name="T28" fmla="*/ 2147483646 w 116"/>
              <a:gd name="T29" fmla="*/ 2147483646 h 14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16" h="146">
                <a:moveTo>
                  <a:pt x="10" y="0"/>
                </a:moveTo>
                <a:lnTo>
                  <a:pt x="6" y="15"/>
                </a:lnTo>
                <a:lnTo>
                  <a:pt x="1" y="28"/>
                </a:lnTo>
                <a:lnTo>
                  <a:pt x="0" y="43"/>
                </a:lnTo>
                <a:lnTo>
                  <a:pt x="4" y="58"/>
                </a:lnTo>
                <a:lnTo>
                  <a:pt x="7" y="74"/>
                </a:lnTo>
                <a:lnTo>
                  <a:pt x="13" y="90"/>
                </a:lnTo>
                <a:lnTo>
                  <a:pt x="23" y="103"/>
                </a:lnTo>
                <a:lnTo>
                  <a:pt x="33" y="116"/>
                </a:lnTo>
                <a:lnTo>
                  <a:pt x="46" y="126"/>
                </a:lnTo>
                <a:lnTo>
                  <a:pt x="59" y="135"/>
                </a:lnTo>
                <a:lnTo>
                  <a:pt x="74" y="143"/>
                </a:lnTo>
                <a:lnTo>
                  <a:pt x="88" y="145"/>
                </a:lnTo>
                <a:lnTo>
                  <a:pt x="102" y="146"/>
                </a:lnTo>
                <a:lnTo>
                  <a:pt x="116" y="14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01" name="Freeform 2667"/>
          <p:cNvSpPr>
            <a:spLocks/>
          </p:cNvSpPr>
          <p:nvPr/>
        </p:nvSpPr>
        <p:spPr bwMode="auto">
          <a:xfrm>
            <a:off x="7040563" y="2549525"/>
            <a:ext cx="33337" cy="92075"/>
          </a:xfrm>
          <a:custGeom>
            <a:avLst/>
            <a:gdLst>
              <a:gd name="T0" fmla="*/ 2147483646 w 61"/>
              <a:gd name="T1" fmla="*/ 2147483646 h 174"/>
              <a:gd name="T2" fmla="*/ 2147483646 w 61"/>
              <a:gd name="T3" fmla="*/ 2147483646 h 174"/>
              <a:gd name="T4" fmla="*/ 2147483646 w 61"/>
              <a:gd name="T5" fmla="*/ 2147483646 h 174"/>
              <a:gd name="T6" fmla="*/ 2147483646 w 61"/>
              <a:gd name="T7" fmla="*/ 2147483646 h 174"/>
              <a:gd name="T8" fmla="*/ 2147483646 w 61"/>
              <a:gd name="T9" fmla="*/ 2147483646 h 174"/>
              <a:gd name="T10" fmla="*/ 2147483646 w 61"/>
              <a:gd name="T11" fmla="*/ 2147483646 h 174"/>
              <a:gd name="T12" fmla="*/ 2147483646 w 61"/>
              <a:gd name="T13" fmla="*/ 2147483646 h 174"/>
              <a:gd name="T14" fmla="*/ 2147483646 w 61"/>
              <a:gd name="T15" fmla="*/ 2147483646 h 174"/>
              <a:gd name="T16" fmla="*/ 2147483646 w 61"/>
              <a:gd name="T17" fmla="*/ 2147483646 h 174"/>
              <a:gd name="T18" fmla="*/ 2147483646 w 61"/>
              <a:gd name="T19" fmla="*/ 2147483646 h 174"/>
              <a:gd name="T20" fmla="*/ 2147483646 w 61"/>
              <a:gd name="T21" fmla="*/ 2147483646 h 174"/>
              <a:gd name="T22" fmla="*/ 2147483646 w 61"/>
              <a:gd name="T23" fmla="*/ 2147483646 h 174"/>
              <a:gd name="T24" fmla="*/ 2147483646 w 61"/>
              <a:gd name="T25" fmla="*/ 2147483646 h 174"/>
              <a:gd name="T26" fmla="*/ 2147483646 w 61"/>
              <a:gd name="T27" fmla="*/ 2147483646 h 174"/>
              <a:gd name="T28" fmla="*/ 2147483646 w 61"/>
              <a:gd name="T29" fmla="*/ 2147483646 h 174"/>
              <a:gd name="T30" fmla="*/ 2147483646 w 61"/>
              <a:gd name="T31" fmla="*/ 2147483646 h 174"/>
              <a:gd name="T32" fmla="*/ 0 w 61"/>
              <a:gd name="T33" fmla="*/ 0 h 17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1" h="174">
                <a:moveTo>
                  <a:pt x="9" y="174"/>
                </a:moveTo>
                <a:lnTo>
                  <a:pt x="15" y="173"/>
                </a:lnTo>
                <a:lnTo>
                  <a:pt x="26" y="166"/>
                </a:lnTo>
                <a:lnTo>
                  <a:pt x="29" y="165"/>
                </a:lnTo>
                <a:lnTo>
                  <a:pt x="37" y="155"/>
                </a:lnTo>
                <a:lnTo>
                  <a:pt x="48" y="146"/>
                </a:lnTo>
                <a:lnTo>
                  <a:pt x="55" y="133"/>
                </a:lnTo>
                <a:lnTo>
                  <a:pt x="57" y="120"/>
                </a:lnTo>
                <a:lnTo>
                  <a:pt x="61" y="104"/>
                </a:lnTo>
                <a:lnTo>
                  <a:pt x="59" y="88"/>
                </a:lnTo>
                <a:lnTo>
                  <a:pt x="57" y="72"/>
                </a:lnTo>
                <a:lnTo>
                  <a:pt x="50" y="57"/>
                </a:lnTo>
                <a:lnTo>
                  <a:pt x="44" y="40"/>
                </a:lnTo>
                <a:lnTo>
                  <a:pt x="35" y="28"/>
                </a:lnTo>
                <a:lnTo>
                  <a:pt x="25" y="15"/>
                </a:lnTo>
                <a:lnTo>
                  <a:pt x="12" y="5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02" name="Line 2668"/>
          <p:cNvSpPr>
            <a:spLocks noChangeShapeType="1"/>
          </p:cNvSpPr>
          <p:nvPr/>
        </p:nvSpPr>
        <p:spPr bwMode="auto">
          <a:xfrm flipH="1">
            <a:off x="7054850" y="2549525"/>
            <a:ext cx="1588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03" name="Freeform 2669"/>
          <p:cNvSpPr>
            <a:spLocks/>
          </p:cNvSpPr>
          <p:nvPr/>
        </p:nvSpPr>
        <p:spPr bwMode="auto">
          <a:xfrm>
            <a:off x="7051675" y="2538413"/>
            <a:ext cx="3175" cy="1587"/>
          </a:xfrm>
          <a:custGeom>
            <a:avLst/>
            <a:gdLst>
              <a:gd name="T0" fmla="*/ 2147483646 w 7"/>
              <a:gd name="T1" fmla="*/ 2147483646 h 1"/>
              <a:gd name="T2" fmla="*/ 2147483646 w 7"/>
              <a:gd name="T3" fmla="*/ 2147483646 h 1"/>
              <a:gd name="T4" fmla="*/ 0 w 7"/>
              <a:gd name="T5" fmla="*/ 2147483646 h 1"/>
              <a:gd name="T6" fmla="*/ 2147483646 w 7"/>
              <a:gd name="T7" fmla="*/ 2147483646 h 1"/>
              <a:gd name="T8" fmla="*/ 2147483646 w 7"/>
              <a:gd name="T9" fmla="*/ 2147483646 h 1"/>
              <a:gd name="T10" fmla="*/ 2147483646 w 7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" h="1">
                <a:moveTo>
                  <a:pt x="5" y="1"/>
                </a:moveTo>
                <a:lnTo>
                  <a:pt x="1" y="1"/>
                </a:lnTo>
                <a:lnTo>
                  <a:pt x="0" y="1"/>
                </a:lnTo>
                <a:lnTo>
                  <a:pt x="5" y="1"/>
                </a:lnTo>
                <a:lnTo>
                  <a:pt x="6" y="1"/>
                </a:lnTo>
                <a:lnTo>
                  <a:pt x="7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04" name="Freeform 2670"/>
          <p:cNvSpPr>
            <a:spLocks/>
          </p:cNvSpPr>
          <p:nvPr/>
        </p:nvSpPr>
        <p:spPr bwMode="auto">
          <a:xfrm>
            <a:off x="7083425" y="2541588"/>
            <a:ext cx="30163" cy="68262"/>
          </a:xfrm>
          <a:custGeom>
            <a:avLst/>
            <a:gdLst>
              <a:gd name="T0" fmla="*/ 0 w 56"/>
              <a:gd name="T1" fmla="*/ 0 h 131"/>
              <a:gd name="T2" fmla="*/ 2147483646 w 56"/>
              <a:gd name="T3" fmla="*/ 2147483646 h 131"/>
              <a:gd name="T4" fmla="*/ 2147483646 w 56"/>
              <a:gd name="T5" fmla="*/ 2147483646 h 131"/>
              <a:gd name="T6" fmla="*/ 2147483646 w 56"/>
              <a:gd name="T7" fmla="*/ 2147483646 h 131"/>
              <a:gd name="T8" fmla="*/ 2147483646 w 56"/>
              <a:gd name="T9" fmla="*/ 2147483646 h 131"/>
              <a:gd name="T10" fmla="*/ 2147483646 w 56"/>
              <a:gd name="T11" fmla="*/ 2147483646 h 131"/>
              <a:gd name="T12" fmla="*/ 2147483646 w 56"/>
              <a:gd name="T13" fmla="*/ 2147483646 h 131"/>
              <a:gd name="T14" fmla="*/ 2147483646 w 56"/>
              <a:gd name="T15" fmla="*/ 2147483646 h 131"/>
              <a:gd name="T16" fmla="*/ 2147483646 w 56"/>
              <a:gd name="T17" fmla="*/ 2147483646 h 131"/>
              <a:gd name="T18" fmla="*/ 2147483646 w 56"/>
              <a:gd name="T19" fmla="*/ 2147483646 h 131"/>
              <a:gd name="T20" fmla="*/ 2147483646 w 56"/>
              <a:gd name="T21" fmla="*/ 2147483646 h 131"/>
              <a:gd name="T22" fmla="*/ 2147483646 w 56"/>
              <a:gd name="T23" fmla="*/ 2147483646 h 131"/>
              <a:gd name="T24" fmla="*/ 2147483646 w 56"/>
              <a:gd name="T25" fmla="*/ 2147483646 h 131"/>
              <a:gd name="T26" fmla="*/ 2147483646 w 56"/>
              <a:gd name="T27" fmla="*/ 2147483646 h 13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56" h="131">
                <a:moveTo>
                  <a:pt x="0" y="0"/>
                </a:moveTo>
                <a:lnTo>
                  <a:pt x="9" y="4"/>
                </a:lnTo>
                <a:lnTo>
                  <a:pt x="21" y="11"/>
                </a:lnTo>
                <a:lnTo>
                  <a:pt x="30" y="21"/>
                </a:lnTo>
                <a:lnTo>
                  <a:pt x="41" y="33"/>
                </a:lnTo>
                <a:lnTo>
                  <a:pt x="46" y="45"/>
                </a:lnTo>
                <a:lnTo>
                  <a:pt x="51" y="57"/>
                </a:lnTo>
                <a:lnTo>
                  <a:pt x="56" y="72"/>
                </a:lnTo>
                <a:lnTo>
                  <a:pt x="56" y="85"/>
                </a:lnTo>
                <a:lnTo>
                  <a:pt x="53" y="97"/>
                </a:lnTo>
                <a:lnTo>
                  <a:pt x="48" y="110"/>
                </a:lnTo>
                <a:lnTo>
                  <a:pt x="42" y="119"/>
                </a:lnTo>
                <a:lnTo>
                  <a:pt x="34" y="126"/>
                </a:lnTo>
                <a:lnTo>
                  <a:pt x="28" y="13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05" name="Freeform 2671"/>
          <p:cNvSpPr>
            <a:spLocks/>
          </p:cNvSpPr>
          <p:nvPr/>
        </p:nvSpPr>
        <p:spPr bwMode="auto">
          <a:xfrm>
            <a:off x="7094538" y="2538413"/>
            <a:ext cx="26987" cy="82550"/>
          </a:xfrm>
          <a:custGeom>
            <a:avLst/>
            <a:gdLst>
              <a:gd name="T0" fmla="*/ 2147483646 w 50"/>
              <a:gd name="T1" fmla="*/ 2147483646 h 156"/>
              <a:gd name="T2" fmla="*/ 2147483646 w 50"/>
              <a:gd name="T3" fmla="*/ 2147483646 h 156"/>
              <a:gd name="T4" fmla="*/ 2147483646 w 50"/>
              <a:gd name="T5" fmla="*/ 2147483646 h 156"/>
              <a:gd name="T6" fmla="*/ 2147483646 w 50"/>
              <a:gd name="T7" fmla="*/ 2147483646 h 156"/>
              <a:gd name="T8" fmla="*/ 2147483646 w 50"/>
              <a:gd name="T9" fmla="*/ 2147483646 h 156"/>
              <a:gd name="T10" fmla="*/ 2147483646 w 50"/>
              <a:gd name="T11" fmla="*/ 2147483646 h 156"/>
              <a:gd name="T12" fmla="*/ 2147483646 w 50"/>
              <a:gd name="T13" fmla="*/ 2147483646 h 156"/>
              <a:gd name="T14" fmla="*/ 2147483646 w 50"/>
              <a:gd name="T15" fmla="*/ 2147483646 h 156"/>
              <a:gd name="T16" fmla="*/ 2147483646 w 50"/>
              <a:gd name="T17" fmla="*/ 2147483646 h 156"/>
              <a:gd name="T18" fmla="*/ 2147483646 w 50"/>
              <a:gd name="T19" fmla="*/ 2147483646 h 156"/>
              <a:gd name="T20" fmla="*/ 2147483646 w 50"/>
              <a:gd name="T21" fmla="*/ 2147483646 h 156"/>
              <a:gd name="T22" fmla="*/ 2147483646 w 50"/>
              <a:gd name="T23" fmla="*/ 2147483646 h 156"/>
              <a:gd name="T24" fmla="*/ 2147483646 w 50"/>
              <a:gd name="T25" fmla="*/ 2147483646 h 156"/>
              <a:gd name="T26" fmla="*/ 0 w 50"/>
              <a:gd name="T27" fmla="*/ 0 h 15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50" h="156">
                <a:moveTo>
                  <a:pt x="10" y="156"/>
                </a:moveTo>
                <a:lnTo>
                  <a:pt x="22" y="150"/>
                </a:lnTo>
                <a:lnTo>
                  <a:pt x="32" y="141"/>
                </a:lnTo>
                <a:lnTo>
                  <a:pt x="39" y="129"/>
                </a:lnTo>
                <a:lnTo>
                  <a:pt x="45" y="117"/>
                </a:lnTo>
                <a:lnTo>
                  <a:pt x="50" y="101"/>
                </a:lnTo>
                <a:lnTo>
                  <a:pt x="50" y="85"/>
                </a:lnTo>
                <a:lnTo>
                  <a:pt x="48" y="71"/>
                </a:lnTo>
                <a:lnTo>
                  <a:pt x="43" y="55"/>
                </a:lnTo>
                <a:lnTo>
                  <a:pt x="37" y="40"/>
                </a:lnTo>
                <a:lnTo>
                  <a:pt x="29" y="26"/>
                </a:lnTo>
                <a:lnTo>
                  <a:pt x="16" y="14"/>
                </a:lnTo>
                <a:lnTo>
                  <a:pt x="7" y="2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06" name="Freeform 2672"/>
          <p:cNvSpPr>
            <a:spLocks/>
          </p:cNvSpPr>
          <p:nvPr/>
        </p:nvSpPr>
        <p:spPr bwMode="auto">
          <a:xfrm>
            <a:off x="7129463" y="2544763"/>
            <a:ext cx="1587" cy="1587"/>
          </a:xfrm>
          <a:custGeom>
            <a:avLst/>
            <a:gdLst>
              <a:gd name="T0" fmla="*/ 0 w 1"/>
              <a:gd name="T1" fmla="*/ 0 h 1"/>
              <a:gd name="T2" fmla="*/ 2147483646 w 1"/>
              <a:gd name="T3" fmla="*/ 0 h 1"/>
              <a:gd name="T4" fmla="*/ 2147483646 w 1"/>
              <a:gd name="T5" fmla="*/ 2147483646 h 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1" y="0"/>
                </a:lnTo>
                <a:lnTo>
                  <a:pt x="1" y="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07" name="Freeform 2673"/>
          <p:cNvSpPr>
            <a:spLocks/>
          </p:cNvSpPr>
          <p:nvPr/>
        </p:nvSpPr>
        <p:spPr bwMode="auto">
          <a:xfrm>
            <a:off x="7078663" y="2613025"/>
            <a:ext cx="34925" cy="11113"/>
          </a:xfrm>
          <a:custGeom>
            <a:avLst/>
            <a:gdLst>
              <a:gd name="T0" fmla="*/ 2147483646 w 66"/>
              <a:gd name="T1" fmla="*/ 0 h 19"/>
              <a:gd name="T2" fmla="*/ 2147483646 w 66"/>
              <a:gd name="T3" fmla="*/ 2147483646 h 19"/>
              <a:gd name="T4" fmla="*/ 2147483646 w 66"/>
              <a:gd name="T5" fmla="*/ 2147483646 h 19"/>
              <a:gd name="T6" fmla="*/ 2147483646 w 66"/>
              <a:gd name="T7" fmla="*/ 2147483646 h 19"/>
              <a:gd name="T8" fmla="*/ 2147483646 w 66"/>
              <a:gd name="T9" fmla="*/ 2147483646 h 19"/>
              <a:gd name="T10" fmla="*/ 2147483646 w 66"/>
              <a:gd name="T11" fmla="*/ 2147483646 h 19"/>
              <a:gd name="T12" fmla="*/ 2147483646 w 66"/>
              <a:gd name="T13" fmla="*/ 2147483646 h 19"/>
              <a:gd name="T14" fmla="*/ 0 w 66"/>
              <a:gd name="T15" fmla="*/ 2147483646 h 1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66" h="19">
                <a:moveTo>
                  <a:pt x="66" y="0"/>
                </a:moveTo>
                <a:lnTo>
                  <a:pt x="55" y="7"/>
                </a:lnTo>
                <a:lnTo>
                  <a:pt x="44" y="12"/>
                </a:lnTo>
                <a:lnTo>
                  <a:pt x="40" y="13"/>
                </a:lnTo>
                <a:lnTo>
                  <a:pt x="31" y="17"/>
                </a:lnTo>
                <a:lnTo>
                  <a:pt x="28" y="18"/>
                </a:lnTo>
                <a:lnTo>
                  <a:pt x="14" y="19"/>
                </a:lnTo>
                <a:lnTo>
                  <a:pt x="0" y="1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08" name="Freeform 2674"/>
          <p:cNvSpPr>
            <a:spLocks/>
          </p:cNvSpPr>
          <p:nvPr/>
        </p:nvSpPr>
        <p:spPr bwMode="auto">
          <a:xfrm>
            <a:off x="7134225" y="2662238"/>
            <a:ext cx="3175" cy="1587"/>
          </a:xfrm>
          <a:custGeom>
            <a:avLst/>
            <a:gdLst>
              <a:gd name="T0" fmla="*/ 0 w 5"/>
              <a:gd name="T1" fmla="*/ 0 h 4"/>
              <a:gd name="T2" fmla="*/ 2147483646 w 5"/>
              <a:gd name="T3" fmla="*/ 2147483646 h 4"/>
              <a:gd name="T4" fmla="*/ 2147483646 w 5"/>
              <a:gd name="T5" fmla="*/ 2147483646 h 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" h="4">
                <a:moveTo>
                  <a:pt x="0" y="0"/>
                </a:moveTo>
                <a:lnTo>
                  <a:pt x="2" y="2"/>
                </a:lnTo>
                <a:lnTo>
                  <a:pt x="5" y="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09" name="Freeform 2675"/>
          <p:cNvSpPr>
            <a:spLocks/>
          </p:cNvSpPr>
          <p:nvPr/>
        </p:nvSpPr>
        <p:spPr bwMode="auto">
          <a:xfrm>
            <a:off x="7156450" y="2725738"/>
            <a:ext cx="1588" cy="1587"/>
          </a:xfrm>
          <a:custGeom>
            <a:avLst/>
            <a:gdLst>
              <a:gd name="T0" fmla="*/ 0 w 1588"/>
              <a:gd name="T1" fmla="*/ 0 h 3"/>
              <a:gd name="T2" fmla="*/ 0 w 1588"/>
              <a:gd name="T3" fmla="*/ 2147483646 h 3"/>
              <a:gd name="T4" fmla="*/ 0 w 1588"/>
              <a:gd name="T5" fmla="*/ 2147483646 h 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8" h="3">
                <a:moveTo>
                  <a:pt x="0" y="0"/>
                </a:moveTo>
                <a:lnTo>
                  <a:pt x="0" y="1"/>
                </a:lnTo>
                <a:lnTo>
                  <a:pt x="0" y="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10" name="Freeform 2676"/>
          <p:cNvSpPr>
            <a:spLocks/>
          </p:cNvSpPr>
          <p:nvPr/>
        </p:nvSpPr>
        <p:spPr bwMode="auto">
          <a:xfrm>
            <a:off x="7150100" y="2746375"/>
            <a:ext cx="7938" cy="7938"/>
          </a:xfrm>
          <a:custGeom>
            <a:avLst/>
            <a:gdLst>
              <a:gd name="T0" fmla="*/ 2147483646 w 14"/>
              <a:gd name="T1" fmla="*/ 0 h 17"/>
              <a:gd name="T2" fmla="*/ 2147483646 w 14"/>
              <a:gd name="T3" fmla="*/ 2147483646 h 17"/>
              <a:gd name="T4" fmla="*/ 0 w 14"/>
              <a:gd name="T5" fmla="*/ 2147483646 h 17"/>
              <a:gd name="T6" fmla="*/ 0 w 14"/>
              <a:gd name="T7" fmla="*/ 2147483646 h 1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" h="17">
                <a:moveTo>
                  <a:pt x="14" y="0"/>
                </a:moveTo>
                <a:lnTo>
                  <a:pt x="4" y="7"/>
                </a:lnTo>
                <a:lnTo>
                  <a:pt x="0" y="15"/>
                </a:lnTo>
                <a:lnTo>
                  <a:pt x="0" y="1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11" name="Freeform 2677"/>
          <p:cNvSpPr>
            <a:spLocks/>
          </p:cNvSpPr>
          <p:nvPr/>
        </p:nvSpPr>
        <p:spPr bwMode="auto">
          <a:xfrm>
            <a:off x="7164388" y="2754313"/>
            <a:ext cx="28575" cy="14287"/>
          </a:xfrm>
          <a:custGeom>
            <a:avLst/>
            <a:gdLst>
              <a:gd name="T0" fmla="*/ 0 w 54"/>
              <a:gd name="T1" fmla="*/ 0 h 26"/>
              <a:gd name="T2" fmla="*/ 2147483646 w 54"/>
              <a:gd name="T3" fmla="*/ 2147483646 h 26"/>
              <a:gd name="T4" fmla="*/ 2147483646 w 54"/>
              <a:gd name="T5" fmla="*/ 2147483646 h 26"/>
              <a:gd name="T6" fmla="*/ 2147483646 w 54"/>
              <a:gd name="T7" fmla="*/ 2147483646 h 26"/>
              <a:gd name="T8" fmla="*/ 2147483646 w 54"/>
              <a:gd name="T9" fmla="*/ 2147483646 h 26"/>
              <a:gd name="T10" fmla="*/ 2147483646 w 54"/>
              <a:gd name="T11" fmla="*/ 2147483646 h 2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4" h="26">
                <a:moveTo>
                  <a:pt x="0" y="0"/>
                </a:moveTo>
                <a:lnTo>
                  <a:pt x="1" y="6"/>
                </a:lnTo>
                <a:lnTo>
                  <a:pt x="9" y="11"/>
                </a:lnTo>
                <a:lnTo>
                  <a:pt x="21" y="17"/>
                </a:lnTo>
                <a:lnTo>
                  <a:pt x="36" y="22"/>
                </a:lnTo>
                <a:lnTo>
                  <a:pt x="54" y="2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12" name="Line 2678"/>
          <p:cNvSpPr>
            <a:spLocks noChangeShapeType="1"/>
          </p:cNvSpPr>
          <p:nvPr/>
        </p:nvSpPr>
        <p:spPr bwMode="auto">
          <a:xfrm flipH="1">
            <a:off x="7158038" y="2743200"/>
            <a:ext cx="6350" cy="31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13" name="Freeform 2679"/>
          <p:cNvSpPr>
            <a:spLocks/>
          </p:cNvSpPr>
          <p:nvPr/>
        </p:nvSpPr>
        <p:spPr bwMode="auto">
          <a:xfrm>
            <a:off x="7273925" y="2527300"/>
            <a:ext cx="65088" cy="100013"/>
          </a:xfrm>
          <a:custGeom>
            <a:avLst/>
            <a:gdLst>
              <a:gd name="T0" fmla="*/ 2147483646 w 122"/>
              <a:gd name="T1" fmla="*/ 2147483646 h 189"/>
              <a:gd name="T2" fmla="*/ 2147483646 w 122"/>
              <a:gd name="T3" fmla="*/ 2147483646 h 189"/>
              <a:gd name="T4" fmla="*/ 2147483646 w 122"/>
              <a:gd name="T5" fmla="*/ 2147483646 h 189"/>
              <a:gd name="T6" fmla="*/ 2147483646 w 122"/>
              <a:gd name="T7" fmla="*/ 2147483646 h 189"/>
              <a:gd name="T8" fmla="*/ 2147483646 w 122"/>
              <a:gd name="T9" fmla="*/ 2147483646 h 189"/>
              <a:gd name="T10" fmla="*/ 2147483646 w 122"/>
              <a:gd name="T11" fmla="*/ 2147483646 h 189"/>
              <a:gd name="T12" fmla="*/ 2147483646 w 122"/>
              <a:gd name="T13" fmla="*/ 2147483646 h 189"/>
              <a:gd name="T14" fmla="*/ 0 w 122"/>
              <a:gd name="T15" fmla="*/ 2147483646 h 189"/>
              <a:gd name="T16" fmla="*/ 0 w 122"/>
              <a:gd name="T17" fmla="*/ 2147483646 h 189"/>
              <a:gd name="T18" fmla="*/ 2147483646 w 122"/>
              <a:gd name="T19" fmla="*/ 2147483646 h 189"/>
              <a:gd name="T20" fmla="*/ 2147483646 w 122"/>
              <a:gd name="T21" fmla="*/ 2147483646 h 189"/>
              <a:gd name="T22" fmla="*/ 2147483646 w 122"/>
              <a:gd name="T23" fmla="*/ 2147483646 h 189"/>
              <a:gd name="T24" fmla="*/ 2147483646 w 122"/>
              <a:gd name="T25" fmla="*/ 2147483646 h 189"/>
              <a:gd name="T26" fmla="*/ 2147483646 w 122"/>
              <a:gd name="T27" fmla="*/ 2147483646 h 189"/>
              <a:gd name="T28" fmla="*/ 2147483646 w 122"/>
              <a:gd name="T29" fmla="*/ 2147483646 h 189"/>
              <a:gd name="T30" fmla="*/ 2147483646 w 122"/>
              <a:gd name="T31" fmla="*/ 2147483646 h 189"/>
              <a:gd name="T32" fmla="*/ 2147483646 w 122"/>
              <a:gd name="T33" fmla="*/ 2147483646 h 189"/>
              <a:gd name="T34" fmla="*/ 2147483646 w 122"/>
              <a:gd name="T35" fmla="*/ 0 h 189"/>
              <a:gd name="T36" fmla="*/ 2147483646 w 122"/>
              <a:gd name="T37" fmla="*/ 2147483646 h 189"/>
              <a:gd name="T38" fmla="*/ 2147483646 w 122"/>
              <a:gd name="T39" fmla="*/ 2147483646 h 189"/>
              <a:gd name="T40" fmla="*/ 2147483646 w 122"/>
              <a:gd name="T41" fmla="*/ 2147483646 h 189"/>
              <a:gd name="T42" fmla="*/ 2147483646 w 122"/>
              <a:gd name="T43" fmla="*/ 2147483646 h 189"/>
              <a:gd name="T44" fmla="*/ 2147483646 w 122"/>
              <a:gd name="T45" fmla="*/ 2147483646 h 189"/>
              <a:gd name="T46" fmla="*/ 2147483646 w 122"/>
              <a:gd name="T47" fmla="*/ 2147483646 h 189"/>
              <a:gd name="T48" fmla="*/ 2147483646 w 122"/>
              <a:gd name="T49" fmla="*/ 2147483646 h 189"/>
              <a:gd name="T50" fmla="*/ 2147483646 w 122"/>
              <a:gd name="T51" fmla="*/ 2147483646 h 189"/>
              <a:gd name="T52" fmla="*/ 2147483646 w 122"/>
              <a:gd name="T53" fmla="*/ 2147483646 h 189"/>
              <a:gd name="T54" fmla="*/ 2147483646 w 122"/>
              <a:gd name="T55" fmla="*/ 2147483646 h 189"/>
              <a:gd name="T56" fmla="*/ 2147483646 w 122"/>
              <a:gd name="T57" fmla="*/ 2147483646 h 189"/>
              <a:gd name="T58" fmla="*/ 2147483646 w 122"/>
              <a:gd name="T59" fmla="*/ 2147483646 h 189"/>
              <a:gd name="T60" fmla="*/ 2147483646 w 122"/>
              <a:gd name="T61" fmla="*/ 2147483646 h 189"/>
              <a:gd name="T62" fmla="*/ 2147483646 w 122"/>
              <a:gd name="T63" fmla="*/ 2147483646 h 189"/>
              <a:gd name="T64" fmla="*/ 2147483646 w 122"/>
              <a:gd name="T65" fmla="*/ 2147483646 h 189"/>
              <a:gd name="T66" fmla="*/ 2147483646 w 122"/>
              <a:gd name="T67" fmla="*/ 2147483646 h 189"/>
              <a:gd name="T68" fmla="*/ 2147483646 w 122"/>
              <a:gd name="T69" fmla="*/ 2147483646 h 189"/>
              <a:gd name="T70" fmla="*/ 2147483646 w 122"/>
              <a:gd name="T71" fmla="*/ 2147483646 h 189"/>
              <a:gd name="T72" fmla="*/ 2147483646 w 122"/>
              <a:gd name="T73" fmla="*/ 2147483646 h 189"/>
              <a:gd name="T74" fmla="*/ 2147483646 w 122"/>
              <a:gd name="T75" fmla="*/ 2147483646 h 189"/>
              <a:gd name="T76" fmla="*/ 2147483646 w 122"/>
              <a:gd name="T77" fmla="*/ 2147483646 h 189"/>
              <a:gd name="T78" fmla="*/ 2147483646 w 122"/>
              <a:gd name="T79" fmla="*/ 2147483646 h 189"/>
              <a:gd name="T80" fmla="*/ 2147483646 w 122"/>
              <a:gd name="T81" fmla="*/ 2147483646 h 189"/>
              <a:gd name="T82" fmla="*/ 2147483646 w 122"/>
              <a:gd name="T83" fmla="*/ 2147483646 h 189"/>
              <a:gd name="T84" fmla="*/ 2147483646 w 122"/>
              <a:gd name="T85" fmla="*/ 2147483646 h 189"/>
              <a:gd name="T86" fmla="*/ 2147483646 w 122"/>
              <a:gd name="T87" fmla="*/ 2147483646 h 189"/>
              <a:gd name="T88" fmla="*/ 2147483646 w 122"/>
              <a:gd name="T89" fmla="*/ 2147483646 h 18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22" h="189">
                <a:moveTo>
                  <a:pt x="24" y="184"/>
                </a:moveTo>
                <a:lnTo>
                  <a:pt x="36" y="189"/>
                </a:lnTo>
                <a:lnTo>
                  <a:pt x="35" y="189"/>
                </a:lnTo>
                <a:lnTo>
                  <a:pt x="24" y="181"/>
                </a:lnTo>
                <a:lnTo>
                  <a:pt x="15" y="171"/>
                </a:lnTo>
                <a:lnTo>
                  <a:pt x="7" y="158"/>
                </a:lnTo>
                <a:lnTo>
                  <a:pt x="2" y="144"/>
                </a:lnTo>
                <a:lnTo>
                  <a:pt x="0" y="128"/>
                </a:lnTo>
                <a:lnTo>
                  <a:pt x="0" y="111"/>
                </a:lnTo>
                <a:lnTo>
                  <a:pt x="1" y="92"/>
                </a:lnTo>
                <a:lnTo>
                  <a:pt x="6" y="75"/>
                </a:lnTo>
                <a:lnTo>
                  <a:pt x="11" y="56"/>
                </a:lnTo>
                <a:lnTo>
                  <a:pt x="20" y="42"/>
                </a:lnTo>
                <a:lnTo>
                  <a:pt x="30" y="28"/>
                </a:lnTo>
                <a:lnTo>
                  <a:pt x="41" y="17"/>
                </a:lnTo>
                <a:lnTo>
                  <a:pt x="54" y="9"/>
                </a:lnTo>
                <a:lnTo>
                  <a:pt x="67" y="2"/>
                </a:lnTo>
                <a:lnTo>
                  <a:pt x="80" y="0"/>
                </a:lnTo>
                <a:lnTo>
                  <a:pt x="89" y="1"/>
                </a:lnTo>
                <a:lnTo>
                  <a:pt x="91" y="1"/>
                </a:lnTo>
                <a:lnTo>
                  <a:pt x="103" y="5"/>
                </a:lnTo>
                <a:lnTo>
                  <a:pt x="114" y="13"/>
                </a:lnTo>
                <a:lnTo>
                  <a:pt x="122" y="22"/>
                </a:lnTo>
                <a:lnTo>
                  <a:pt x="118" y="23"/>
                </a:lnTo>
                <a:lnTo>
                  <a:pt x="112" y="18"/>
                </a:lnTo>
                <a:lnTo>
                  <a:pt x="102" y="11"/>
                </a:lnTo>
                <a:lnTo>
                  <a:pt x="90" y="8"/>
                </a:lnTo>
                <a:lnTo>
                  <a:pt x="89" y="8"/>
                </a:lnTo>
                <a:lnTo>
                  <a:pt x="77" y="5"/>
                </a:lnTo>
                <a:lnTo>
                  <a:pt x="67" y="9"/>
                </a:lnTo>
                <a:lnTo>
                  <a:pt x="54" y="14"/>
                </a:lnTo>
                <a:lnTo>
                  <a:pt x="43" y="22"/>
                </a:lnTo>
                <a:lnTo>
                  <a:pt x="32" y="32"/>
                </a:lnTo>
                <a:lnTo>
                  <a:pt x="23" y="44"/>
                </a:lnTo>
                <a:lnTo>
                  <a:pt x="15" y="60"/>
                </a:lnTo>
                <a:lnTo>
                  <a:pt x="8" y="75"/>
                </a:lnTo>
                <a:lnTo>
                  <a:pt x="6" y="92"/>
                </a:lnTo>
                <a:lnTo>
                  <a:pt x="3" y="111"/>
                </a:lnTo>
                <a:lnTo>
                  <a:pt x="3" y="125"/>
                </a:lnTo>
                <a:lnTo>
                  <a:pt x="7" y="140"/>
                </a:lnTo>
                <a:lnTo>
                  <a:pt x="11" y="155"/>
                </a:lnTo>
                <a:lnTo>
                  <a:pt x="18" y="168"/>
                </a:lnTo>
                <a:lnTo>
                  <a:pt x="25" y="176"/>
                </a:lnTo>
                <a:lnTo>
                  <a:pt x="37" y="183"/>
                </a:lnTo>
                <a:lnTo>
                  <a:pt x="43" y="18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14" name="Freeform 2680"/>
          <p:cNvSpPr>
            <a:spLocks/>
          </p:cNvSpPr>
          <p:nvPr/>
        </p:nvSpPr>
        <p:spPr bwMode="auto">
          <a:xfrm>
            <a:off x="7272338" y="2527300"/>
            <a:ext cx="61912" cy="96838"/>
          </a:xfrm>
          <a:custGeom>
            <a:avLst/>
            <a:gdLst>
              <a:gd name="T0" fmla="*/ 2147483646 w 119"/>
              <a:gd name="T1" fmla="*/ 2147483646 h 184"/>
              <a:gd name="T2" fmla="*/ 2147483646 w 119"/>
              <a:gd name="T3" fmla="*/ 2147483646 h 184"/>
              <a:gd name="T4" fmla="*/ 2147483646 w 119"/>
              <a:gd name="T5" fmla="*/ 2147483646 h 184"/>
              <a:gd name="T6" fmla="*/ 2147483646 w 119"/>
              <a:gd name="T7" fmla="*/ 2147483646 h 184"/>
              <a:gd name="T8" fmla="*/ 2147483646 w 119"/>
              <a:gd name="T9" fmla="*/ 2147483646 h 184"/>
              <a:gd name="T10" fmla="*/ 0 w 119"/>
              <a:gd name="T11" fmla="*/ 2147483646 h 184"/>
              <a:gd name="T12" fmla="*/ 0 w 119"/>
              <a:gd name="T13" fmla="*/ 2147483646 h 184"/>
              <a:gd name="T14" fmla="*/ 2147483646 w 119"/>
              <a:gd name="T15" fmla="*/ 2147483646 h 184"/>
              <a:gd name="T16" fmla="*/ 2147483646 w 119"/>
              <a:gd name="T17" fmla="*/ 2147483646 h 184"/>
              <a:gd name="T18" fmla="*/ 2147483646 w 119"/>
              <a:gd name="T19" fmla="*/ 2147483646 h 184"/>
              <a:gd name="T20" fmla="*/ 2147483646 w 119"/>
              <a:gd name="T21" fmla="*/ 2147483646 h 184"/>
              <a:gd name="T22" fmla="*/ 2147483646 w 119"/>
              <a:gd name="T23" fmla="*/ 2147483646 h 184"/>
              <a:gd name="T24" fmla="*/ 2147483646 w 119"/>
              <a:gd name="T25" fmla="*/ 2147483646 h 184"/>
              <a:gd name="T26" fmla="*/ 2147483646 w 119"/>
              <a:gd name="T27" fmla="*/ 2147483646 h 184"/>
              <a:gd name="T28" fmla="*/ 2147483646 w 119"/>
              <a:gd name="T29" fmla="*/ 2147483646 h 184"/>
              <a:gd name="T30" fmla="*/ 2147483646 w 119"/>
              <a:gd name="T31" fmla="*/ 2147483646 h 184"/>
              <a:gd name="T32" fmla="*/ 2147483646 w 119"/>
              <a:gd name="T33" fmla="*/ 0 h 184"/>
              <a:gd name="T34" fmla="*/ 2147483646 w 119"/>
              <a:gd name="T35" fmla="*/ 0 h 184"/>
              <a:gd name="T36" fmla="*/ 2147483646 w 119"/>
              <a:gd name="T37" fmla="*/ 2147483646 h 184"/>
              <a:gd name="T38" fmla="*/ 2147483646 w 119"/>
              <a:gd name="T39" fmla="*/ 2147483646 h 184"/>
              <a:gd name="T40" fmla="*/ 2147483646 w 119"/>
              <a:gd name="T41" fmla="*/ 2147483646 h 184"/>
              <a:gd name="T42" fmla="*/ 2147483646 w 119"/>
              <a:gd name="T43" fmla="*/ 2147483646 h 184"/>
              <a:gd name="T44" fmla="*/ 2147483646 w 119"/>
              <a:gd name="T45" fmla="*/ 2147483646 h 18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19" h="184">
                <a:moveTo>
                  <a:pt x="29" y="184"/>
                </a:moveTo>
                <a:lnTo>
                  <a:pt x="22" y="176"/>
                </a:lnTo>
                <a:lnTo>
                  <a:pt x="13" y="168"/>
                </a:lnTo>
                <a:lnTo>
                  <a:pt x="8" y="155"/>
                </a:lnTo>
                <a:lnTo>
                  <a:pt x="5" y="140"/>
                </a:lnTo>
                <a:lnTo>
                  <a:pt x="0" y="126"/>
                </a:lnTo>
                <a:lnTo>
                  <a:pt x="0" y="111"/>
                </a:lnTo>
                <a:lnTo>
                  <a:pt x="2" y="94"/>
                </a:lnTo>
                <a:lnTo>
                  <a:pt x="6" y="78"/>
                </a:lnTo>
                <a:lnTo>
                  <a:pt x="11" y="63"/>
                </a:lnTo>
                <a:lnTo>
                  <a:pt x="16" y="48"/>
                </a:lnTo>
                <a:lnTo>
                  <a:pt x="25" y="35"/>
                </a:lnTo>
                <a:lnTo>
                  <a:pt x="35" y="23"/>
                </a:lnTo>
                <a:lnTo>
                  <a:pt x="46" y="14"/>
                </a:lnTo>
                <a:lnTo>
                  <a:pt x="57" y="8"/>
                </a:lnTo>
                <a:lnTo>
                  <a:pt x="67" y="2"/>
                </a:lnTo>
                <a:lnTo>
                  <a:pt x="79" y="0"/>
                </a:lnTo>
                <a:lnTo>
                  <a:pt x="90" y="0"/>
                </a:lnTo>
                <a:lnTo>
                  <a:pt x="93" y="8"/>
                </a:lnTo>
                <a:lnTo>
                  <a:pt x="101" y="9"/>
                </a:lnTo>
                <a:lnTo>
                  <a:pt x="109" y="14"/>
                </a:lnTo>
                <a:lnTo>
                  <a:pt x="118" y="21"/>
                </a:lnTo>
                <a:lnTo>
                  <a:pt x="119" y="2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15" name="Freeform 2681"/>
          <p:cNvSpPr>
            <a:spLocks/>
          </p:cNvSpPr>
          <p:nvPr/>
        </p:nvSpPr>
        <p:spPr bwMode="auto">
          <a:xfrm>
            <a:off x="7246938" y="2538413"/>
            <a:ext cx="15875" cy="25400"/>
          </a:xfrm>
          <a:custGeom>
            <a:avLst/>
            <a:gdLst>
              <a:gd name="T0" fmla="*/ 2147483646 w 30"/>
              <a:gd name="T1" fmla="*/ 2147483646 h 47"/>
              <a:gd name="T2" fmla="*/ 2147483646 w 30"/>
              <a:gd name="T3" fmla="*/ 2147483646 h 47"/>
              <a:gd name="T4" fmla="*/ 2147483646 w 30"/>
              <a:gd name="T5" fmla="*/ 2147483646 h 47"/>
              <a:gd name="T6" fmla="*/ 2147483646 w 30"/>
              <a:gd name="T7" fmla="*/ 0 h 47"/>
              <a:gd name="T8" fmla="*/ 2147483646 w 30"/>
              <a:gd name="T9" fmla="*/ 0 h 47"/>
              <a:gd name="T10" fmla="*/ 2147483646 w 30"/>
              <a:gd name="T11" fmla="*/ 2147483646 h 47"/>
              <a:gd name="T12" fmla="*/ 2147483646 w 30"/>
              <a:gd name="T13" fmla="*/ 2147483646 h 47"/>
              <a:gd name="T14" fmla="*/ 2147483646 w 30"/>
              <a:gd name="T15" fmla="*/ 2147483646 h 47"/>
              <a:gd name="T16" fmla="*/ 2147483646 w 30"/>
              <a:gd name="T17" fmla="*/ 2147483646 h 47"/>
              <a:gd name="T18" fmla="*/ 2147483646 w 30"/>
              <a:gd name="T19" fmla="*/ 2147483646 h 47"/>
              <a:gd name="T20" fmla="*/ 2147483646 w 30"/>
              <a:gd name="T21" fmla="*/ 2147483646 h 47"/>
              <a:gd name="T22" fmla="*/ 2147483646 w 30"/>
              <a:gd name="T23" fmla="*/ 2147483646 h 47"/>
              <a:gd name="T24" fmla="*/ 2147483646 w 30"/>
              <a:gd name="T25" fmla="*/ 2147483646 h 47"/>
              <a:gd name="T26" fmla="*/ 2147483646 w 30"/>
              <a:gd name="T27" fmla="*/ 2147483646 h 47"/>
              <a:gd name="T28" fmla="*/ 2147483646 w 30"/>
              <a:gd name="T29" fmla="*/ 2147483646 h 47"/>
              <a:gd name="T30" fmla="*/ 2147483646 w 30"/>
              <a:gd name="T31" fmla="*/ 2147483646 h 47"/>
              <a:gd name="T32" fmla="*/ 2147483646 w 30"/>
              <a:gd name="T33" fmla="*/ 2147483646 h 47"/>
              <a:gd name="T34" fmla="*/ 0 w 30"/>
              <a:gd name="T35" fmla="*/ 2147483646 h 47"/>
              <a:gd name="T36" fmla="*/ 0 w 30"/>
              <a:gd name="T37" fmla="*/ 2147483646 h 47"/>
              <a:gd name="T38" fmla="*/ 2147483646 w 30"/>
              <a:gd name="T39" fmla="*/ 2147483646 h 47"/>
              <a:gd name="T40" fmla="*/ 2147483646 w 30"/>
              <a:gd name="T41" fmla="*/ 2147483646 h 47"/>
              <a:gd name="T42" fmla="*/ 2147483646 w 30"/>
              <a:gd name="T43" fmla="*/ 2147483646 h 47"/>
              <a:gd name="T44" fmla="*/ 2147483646 w 30"/>
              <a:gd name="T45" fmla="*/ 2147483646 h 47"/>
              <a:gd name="T46" fmla="*/ 2147483646 w 30"/>
              <a:gd name="T47" fmla="*/ 2147483646 h 47"/>
              <a:gd name="T48" fmla="*/ 2147483646 w 30"/>
              <a:gd name="T49" fmla="*/ 2147483646 h 47"/>
              <a:gd name="T50" fmla="*/ 2147483646 w 30"/>
              <a:gd name="T51" fmla="*/ 0 h 4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0" h="47">
                <a:moveTo>
                  <a:pt x="30" y="3"/>
                </a:moveTo>
                <a:lnTo>
                  <a:pt x="30" y="2"/>
                </a:lnTo>
                <a:lnTo>
                  <a:pt x="29" y="1"/>
                </a:lnTo>
                <a:lnTo>
                  <a:pt x="29" y="0"/>
                </a:lnTo>
                <a:lnTo>
                  <a:pt x="26" y="0"/>
                </a:lnTo>
                <a:lnTo>
                  <a:pt x="24" y="5"/>
                </a:lnTo>
                <a:lnTo>
                  <a:pt x="30" y="3"/>
                </a:lnTo>
                <a:lnTo>
                  <a:pt x="24" y="5"/>
                </a:lnTo>
                <a:lnTo>
                  <a:pt x="19" y="9"/>
                </a:lnTo>
                <a:lnTo>
                  <a:pt x="16" y="14"/>
                </a:lnTo>
                <a:lnTo>
                  <a:pt x="10" y="20"/>
                </a:lnTo>
                <a:lnTo>
                  <a:pt x="7" y="26"/>
                </a:lnTo>
                <a:lnTo>
                  <a:pt x="5" y="33"/>
                </a:lnTo>
                <a:lnTo>
                  <a:pt x="4" y="40"/>
                </a:lnTo>
                <a:lnTo>
                  <a:pt x="4" y="47"/>
                </a:lnTo>
                <a:lnTo>
                  <a:pt x="2" y="47"/>
                </a:lnTo>
                <a:lnTo>
                  <a:pt x="1" y="47"/>
                </a:lnTo>
                <a:lnTo>
                  <a:pt x="0" y="47"/>
                </a:lnTo>
                <a:lnTo>
                  <a:pt x="0" y="40"/>
                </a:lnTo>
                <a:lnTo>
                  <a:pt x="1" y="32"/>
                </a:lnTo>
                <a:lnTo>
                  <a:pt x="2" y="25"/>
                </a:lnTo>
                <a:lnTo>
                  <a:pt x="5" y="19"/>
                </a:lnTo>
                <a:lnTo>
                  <a:pt x="10" y="11"/>
                </a:lnTo>
                <a:lnTo>
                  <a:pt x="16" y="7"/>
                </a:lnTo>
                <a:lnTo>
                  <a:pt x="19" y="2"/>
                </a:lnTo>
                <a:lnTo>
                  <a:pt x="26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16" name="Line 2682"/>
          <p:cNvSpPr>
            <a:spLocks noChangeShapeType="1"/>
          </p:cNvSpPr>
          <p:nvPr/>
        </p:nvSpPr>
        <p:spPr bwMode="auto">
          <a:xfrm>
            <a:off x="7246938" y="2563813"/>
            <a:ext cx="1587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17" name="Freeform 2684"/>
          <p:cNvSpPr>
            <a:spLocks/>
          </p:cNvSpPr>
          <p:nvPr/>
        </p:nvSpPr>
        <p:spPr bwMode="auto">
          <a:xfrm>
            <a:off x="7248525" y="2644775"/>
            <a:ext cx="1588" cy="4763"/>
          </a:xfrm>
          <a:custGeom>
            <a:avLst/>
            <a:gdLst>
              <a:gd name="T0" fmla="*/ 0 w 4"/>
              <a:gd name="T1" fmla="*/ 0 h 10"/>
              <a:gd name="T2" fmla="*/ 0 w 4"/>
              <a:gd name="T3" fmla="*/ 2147483646 h 10"/>
              <a:gd name="T4" fmla="*/ 0 w 4"/>
              <a:gd name="T5" fmla="*/ 2147483646 h 10"/>
              <a:gd name="T6" fmla="*/ 2147483646 w 4"/>
              <a:gd name="T7" fmla="*/ 2147483646 h 10"/>
              <a:gd name="T8" fmla="*/ 2147483646 w 4"/>
              <a:gd name="T9" fmla="*/ 2147483646 h 10"/>
              <a:gd name="T10" fmla="*/ 2147483646 w 4"/>
              <a:gd name="T11" fmla="*/ 2147483646 h 10"/>
              <a:gd name="T12" fmla="*/ 2147483646 w 4"/>
              <a:gd name="T13" fmla="*/ 2147483646 h 10"/>
              <a:gd name="T14" fmla="*/ 2147483646 w 4"/>
              <a:gd name="T15" fmla="*/ 2147483646 h 10"/>
              <a:gd name="T16" fmla="*/ 2147483646 w 4"/>
              <a:gd name="T17" fmla="*/ 2147483646 h 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" h="10">
                <a:moveTo>
                  <a:pt x="0" y="0"/>
                </a:moveTo>
                <a:lnTo>
                  <a:pt x="0" y="1"/>
                </a:lnTo>
                <a:lnTo>
                  <a:pt x="0" y="4"/>
                </a:lnTo>
                <a:lnTo>
                  <a:pt x="1" y="5"/>
                </a:lnTo>
                <a:lnTo>
                  <a:pt x="1" y="6"/>
                </a:lnTo>
                <a:lnTo>
                  <a:pt x="1" y="7"/>
                </a:lnTo>
                <a:lnTo>
                  <a:pt x="3" y="8"/>
                </a:lnTo>
                <a:lnTo>
                  <a:pt x="3" y="10"/>
                </a:lnTo>
                <a:lnTo>
                  <a:pt x="4" y="1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18" name="Freeform 2685"/>
          <p:cNvSpPr>
            <a:spLocks/>
          </p:cNvSpPr>
          <p:nvPr/>
        </p:nvSpPr>
        <p:spPr bwMode="auto">
          <a:xfrm>
            <a:off x="7292975" y="2627313"/>
            <a:ext cx="6350" cy="3175"/>
          </a:xfrm>
          <a:custGeom>
            <a:avLst/>
            <a:gdLst>
              <a:gd name="T0" fmla="*/ 0 w 13"/>
              <a:gd name="T1" fmla="*/ 0 h 5"/>
              <a:gd name="T2" fmla="*/ 2147483646 w 13"/>
              <a:gd name="T3" fmla="*/ 2147483646 h 5"/>
              <a:gd name="T4" fmla="*/ 2147483646 w 13"/>
              <a:gd name="T5" fmla="*/ 2147483646 h 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" h="5">
                <a:moveTo>
                  <a:pt x="0" y="0"/>
                </a:moveTo>
                <a:lnTo>
                  <a:pt x="12" y="5"/>
                </a:lnTo>
                <a:lnTo>
                  <a:pt x="13" y="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19" name="Freeform 2686"/>
          <p:cNvSpPr>
            <a:spLocks/>
          </p:cNvSpPr>
          <p:nvPr/>
        </p:nvSpPr>
        <p:spPr bwMode="auto">
          <a:xfrm>
            <a:off x="7258050" y="2674938"/>
            <a:ext cx="47625" cy="14287"/>
          </a:xfrm>
          <a:custGeom>
            <a:avLst/>
            <a:gdLst>
              <a:gd name="T0" fmla="*/ 2147483646 w 90"/>
              <a:gd name="T1" fmla="*/ 2147483646 h 26"/>
              <a:gd name="T2" fmla="*/ 2147483646 w 90"/>
              <a:gd name="T3" fmla="*/ 2147483646 h 26"/>
              <a:gd name="T4" fmla="*/ 2147483646 w 90"/>
              <a:gd name="T5" fmla="*/ 2147483646 h 26"/>
              <a:gd name="T6" fmla="*/ 2147483646 w 90"/>
              <a:gd name="T7" fmla="*/ 2147483646 h 26"/>
              <a:gd name="T8" fmla="*/ 0 w 90"/>
              <a:gd name="T9" fmla="*/ 0 h 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0" h="26">
                <a:moveTo>
                  <a:pt x="90" y="26"/>
                </a:moveTo>
                <a:lnTo>
                  <a:pt x="67" y="24"/>
                </a:lnTo>
                <a:lnTo>
                  <a:pt x="45" y="19"/>
                </a:lnTo>
                <a:lnTo>
                  <a:pt x="24" y="11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20" name="Freeform 2687"/>
          <p:cNvSpPr>
            <a:spLocks/>
          </p:cNvSpPr>
          <p:nvPr/>
        </p:nvSpPr>
        <p:spPr bwMode="auto">
          <a:xfrm>
            <a:off x="7305675" y="2636838"/>
            <a:ext cx="74613" cy="52387"/>
          </a:xfrm>
          <a:custGeom>
            <a:avLst/>
            <a:gdLst>
              <a:gd name="T0" fmla="*/ 0 w 140"/>
              <a:gd name="T1" fmla="*/ 2147483646 h 97"/>
              <a:gd name="T2" fmla="*/ 2147483646 w 140"/>
              <a:gd name="T3" fmla="*/ 2147483646 h 97"/>
              <a:gd name="T4" fmla="*/ 2147483646 w 140"/>
              <a:gd name="T5" fmla="*/ 2147483646 h 97"/>
              <a:gd name="T6" fmla="*/ 2147483646 w 140"/>
              <a:gd name="T7" fmla="*/ 2147483646 h 97"/>
              <a:gd name="T8" fmla="*/ 2147483646 w 140"/>
              <a:gd name="T9" fmla="*/ 2147483646 h 97"/>
              <a:gd name="T10" fmla="*/ 2147483646 w 140"/>
              <a:gd name="T11" fmla="*/ 2147483646 h 97"/>
              <a:gd name="T12" fmla="*/ 2147483646 w 140"/>
              <a:gd name="T13" fmla="*/ 2147483646 h 97"/>
              <a:gd name="T14" fmla="*/ 2147483646 w 140"/>
              <a:gd name="T15" fmla="*/ 2147483646 h 97"/>
              <a:gd name="T16" fmla="*/ 2147483646 w 140"/>
              <a:gd name="T17" fmla="*/ 2147483646 h 97"/>
              <a:gd name="T18" fmla="*/ 2147483646 w 140"/>
              <a:gd name="T19" fmla="*/ 2147483646 h 97"/>
              <a:gd name="T20" fmla="*/ 2147483646 w 140"/>
              <a:gd name="T21" fmla="*/ 2147483646 h 97"/>
              <a:gd name="T22" fmla="*/ 2147483646 w 140"/>
              <a:gd name="T23" fmla="*/ 0 h 9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40" h="97">
                <a:moveTo>
                  <a:pt x="0" y="97"/>
                </a:moveTo>
                <a:lnTo>
                  <a:pt x="23" y="97"/>
                </a:lnTo>
                <a:lnTo>
                  <a:pt x="43" y="92"/>
                </a:lnTo>
                <a:lnTo>
                  <a:pt x="59" y="88"/>
                </a:lnTo>
                <a:lnTo>
                  <a:pt x="72" y="82"/>
                </a:lnTo>
                <a:lnTo>
                  <a:pt x="77" y="77"/>
                </a:lnTo>
                <a:lnTo>
                  <a:pt x="73" y="78"/>
                </a:lnTo>
                <a:lnTo>
                  <a:pt x="86" y="69"/>
                </a:lnTo>
                <a:lnTo>
                  <a:pt x="100" y="56"/>
                </a:lnTo>
                <a:lnTo>
                  <a:pt x="113" y="39"/>
                </a:lnTo>
                <a:lnTo>
                  <a:pt x="126" y="21"/>
                </a:lnTo>
                <a:lnTo>
                  <a:pt x="14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21" name="Line 2688"/>
          <p:cNvSpPr>
            <a:spLocks noChangeShapeType="1"/>
          </p:cNvSpPr>
          <p:nvPr/>
        </p:nvSpPr>
        <p:spPr bwMode="auto">
          <a:xfrm flipV="1">
            <a:off x="7389813" y="2635250"/>
            <a:ext cx="1587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22" name="Freeform 2689"/>
          <p:cNvSpPr>
            <a:spLocks/>
          </p:cNvSpPr>
          <p:nvPr/>
        </p:nvSpPr>
        <p:spPr bwMode="auto">
          <a:xfrm>
            <a:off x="7327900" y="2678113"/>
            <a:ext cx="15875" cy="7937"/>
          </a:xfrm>
          <a:custGeom>
            <a:avLst/>
            <a:gdLst>
              <a:gd name="T0" fmla="*/ 2147483646 w 30"/>
              <a:gd name="T1" fmla="*/ 0 h 14"/>
              <a:gd name="T2" fmla="*/ 2147483646 w 30"/>
              <a:gd name="T3" fmla="*/ 2147483646 h 14"/>
              <a:gd name="T4" fmla="*/ 0 w 30"/>
              <a:gd name="T5" fmla="*/ 2147483646 h 1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0" h="14">
                <a:moveTo>
                  <a:pt x="30" y="0"/>
                </a:moveTo>
                <a:lnTo>
                  <a:pt x="16" y="10"/>
                </a:lnTo>
                <a:lnTo>
                  <a:pt x="0" y="1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23" name="Freeform 2690"/>
          <p:cNvSpPr>
            <a:spLocks/>
          </p:cNvSpPr>
          <p:nvPr/>
        </p:nvSpPr>
        <p:spPr bwMode="auto">
          <a:xfrm>
            <a:off x="7348538" y="2738438"/>
            <a:ext cx="12700" cy="20637"/>
          </a:xfrm>
          <a:custGeom>
            <a:avLst/>
            <a:gdLst>
              <a:gd name="T0" fmla="*/ 0 w 25"/>
              <a:gd name="T1" fmla="*/ 0 h 37"/>
              <a:gd name="T2" fmla="*/ 2147483646 w 25"/>
              <a:gd name="T3" fmla="*/ 2147483646 h 37"/>
              <a:gd name="T4" fmla="*/ 2147483646 w 25"/>
              <a:gd name="T5" fmla="*/ 2147483646 h 37"/>
              <a:gd name="T6" fmla="*/ 2147483646 w 25"/>
              <a:gd name="T7" fmla="*/ 2147483646 h 37"/>
              <a:gd name="T8" fmla="*/ 2147483646 w 25"/>
              <a:gd name="T9" fmla="*/ 2147483646 h 37"/>
              <a:gd name="T10" fmla="*/ 2147483646 w 25"/>
              <a:gd name="T11" fmla="*/ 2147483646 h 37"/>
              <a:gd name="T12" fmla="*/ 2147483646 w 25"/>
              <a:gd name="T13" fmla="*/ 2147483646 h 37"/>
              <a:gd name="T14" fmla="*/ 2147483646 w 25"/>
              <a:gd name="T15" fmla="*/ 2147483646 h 3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" h="37">
                <a:moveTo>
                  <a:pt x="0" y="0"/>
                </a:moveTo>
                <a:lnTo>
                  <a:pt x="8" y="2"/>
                </a:lnTo>
                <a:lnTo>
                  <a:pt x="16" y="8"/>
                </a:lnTo>
                <a:lnTo>
                  <a:pt x="23" y="16"/>
                </a:lnTo>
                <a:lnTo>
                  <a:pt x="25" y="20"/>
                </a:lnTo>
                <a:lnTo>
                  <a:pt x="25" y="24"/>
                </a:lnTo>
                <a:lnTo>
                  <a:pt x="22" y="30"/>
                </a:lnTo>
                <a:lnTo>
                  <a:pt x="11" y="3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24" name="Freeform 2691"/>
          <p:cNvSpPr>
            <a:spLocks/>
          </p:cNvSpPr>
          <p:nvPr/>
        </p:nvSpPr>
        <p:spPr bwMode="auto">
          <a:xfrm>
            <a:off x="7291388" y="2754313"/>
            <a:ext cx="55562" cy="15875"/>
          </a:xfrm>
          <a:custGeom>
            <a:avLst/>
            <a:gdLst>
              <a:gd name="T0" fmla="*/ 2147483646 w 104"/>
              <a:gd name="T1" fmla="*/ 0 h 32"/>
              <a:gd name="T2" fmla="*/ 2147483646 w 104"/>
              <a:gd name="T3" fmla="*/ 2147483646 h 32"/>
              <a:gd name="T4" fmla="*/ 2147483646 w 104"/>
              <a:gd name="T5" fmla="*/ 2147483646 h 32"/>
              <a:gd name="T6" fmla="*/ 2147483646 w 104"/>
              <a:gd name="T7" fmla="*/ 2147483646 h 32"/>
              <a:gd name="T8" fmla="*/ 2147483646 w 104"/>
              <a:gd name="T9" fmla="*/ 2147483646 h 32"/>
              <a:gd name="T10" fmla="*/ 2147483646 w 104"/>
              <a:gd name="T11" fmla="*/ 2147483646 h 32"/>
              <a:gd name="T12" fmla="*/ 0 w 104"/>
              <a:gd name="T13" fmla="*/ 2147483646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4" h="32">
                <a:moveTo>
                  <a:pt x="104" y="0"/>
                </a:moveTo>
                <a:lnTo>
                  <a:pt x="95" y="6"/>
                </a:lnTo>
                <a:lnTo>
                  <a:pt x="84" y="13"/>
                </a:lnTo>
                <a:lnTo>
                  <a:pt x="68" y="19"/>
                </a:lnTo>
                <a:lnTo>
                  <a:pt x="50" y="24"/>
                </a:lnTo>
                <a:lnTo>
                  <a:pt x="27" y="28"/>
                </a:lnTo>
                <a:lnTo>
                  <a:pt x="0" y="3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25" name="Line 2692"/>
          <p:cNvSpPr>
            <a:spLocks noChangeShapeType="1"/>
          </p:cNvSpPr>
          <p:nvPr/>
        </p:nvSpPr>
        <p:spPr bwMode="auto">
          <a:xfrm flipV="1">
            <a:off x="7346950" y="2749550"/>
            <a:ext cx="1588" cy="47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26" name="Freeform 2693"/>
          <p:cNvSpPr>
            <a:spLocks/>
          </p:cNvSpPr>
          <p:nvPr/>
        </p:nvSpPr>
        <p:spPr bwMode="auto">
          <a:xfrm>
            <a:off x="7383463" y="2500313"/>
            <a:ext cx="1587" cy="1587"/>
          </a:xfrm>
          <a:custGeom>
            <a:avLst/>
            <a:gdLst>
              <a:gd name="T0" fmla="*/ 2147483646 w 2"/>
              <a:gd name="T1" fmla="*/ 2147483646 h 3"/>
              <a:gd name="T2" fmla="*/ 2147483646 w 2"/>
              <a:gd name="T3" fmla="*/ 2147483646 h 3"/>
              <a:gd name="T4" fmla="*/ 2147483646 w 2"/>
              <a:gd name="T5" fmla="*/ 2147483646 h 3"/>
              <a:gd name="T6" fmla="*/ 0 w 2"/>
              <a:gd name="T7" fmla="*/ 0 h 3"/>
              <a:gd name="T8" fmla="*/ 2147483646 w 2"/>
              <a:gd name="T9" fmla="*/ 2147483646 h 3"/>
              <a:gd name="T10" fmla="*/ 2147483646 w 2"/>
              <a:gd name="T11" fmla="*/ 2147483646 h 3"/>
              <a:gd name="T12" fmla="*/ 2147483646 w 2"/>
              <a:gd name="T13" fmla="*/ 2147483646 h 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" h="3">
                <a:moveTo>
                  <a:pt x="2" y="3"/>
                </a:moveTo>
                <a:lnTo>
                  <a:pt x="1" y="2"/>
                </a:lnTo>
                <a:lnTo>
                  <a:pt x="1" y="1"/>
                </a:lnTo>
                <a:lnTo>
                  <a:pt x="0" y="0"/>
                </a:lnTo>
                <a:lnTo>
                  <a:pt x="1" y="1"/>
                </a:lnTo>
                <a:lnTo>
                  <a:pt x="2" y="2"/>
                </a:lnTo>
                <a:lnTo>
                  <a:pt x="2" y="3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27" name="Freeform 2694"/>
          <p:cNvSpPr>
            <a:spLocks/>
          </p:cNvSpPr>
          <p:nvPr/>
        </p:nvSpPr>
        <p:spPr bwMode="auto">
          <a:xfrm>
            <a:off x="7270750" y="2484438"/>
            <a:ext cx="20638" cy="4762"/>
          </a:xfrm>
          <a:custGeom>
            <a:avLst/>
            <a:gdLst>
              <a:gd name="T0" fmla="*/ 2147483646 w 39"/>
              <a:gd name="T1" fmla="*/ 2147483646 h 9"/>
              <a:gd name="T2" fmla="*/ 2147483646 w 39"/>
              <a:gd name="T3" fmla="*/ 2147483646 h 9"/>
              <a:gd name="T4" fmla="*/ 2147483646 w 39"/>
              <a:gd name="T5" fmla="*/ 2147483646 h 9"/>
              <a:gd name="T6" fmla="*/ 2147483646 w 39"/>
              <a:gd name="T7" fmla="*/ 2147483646 h 9"/>
              <a:gd name="T8" fmla="*/ 2147483646 w 39"/>
              <a:gd name="T9" fmla="*/ 2147483646 h 9"/>
              <a:gd name="T10" fmla="*/ 2147483646 w 39"/>
              <a:gd name="T11" fmla="*/ 0 h 9"/>
              <a:gd name="T12" fmla="*/ 2147483646 w 39"/>
              <a:gd name="T13" fmla="*/ 2147483646 h 9"/>
              <a:gd name="T14" fmla="*/ 2147483646 w 39"/>
              <a:gd name="T15" fmla="*/ 2147483646 h 9"/>
              <a:gd name="T16" fmla="*/ 2147483646 w 39"/>
              <a:gd name="T17" fmla="*/ 2147483646 h 9"/>
              <a:gd name="T18" fmla="*/ 2147483646 w 39"/>
              <a:gd name="T19" fmla="*/ 2147483646 h 9"/>
              <a:gd name="T20" fmla="*/ 2147483646 w 39"/>
              <a:gd name="T21" fmla="*/ 2147483646 h 9"/>
              <a:gd name="T22" fmla="*/ 2147483646 w 39"/>
              <a:gd name="T23" fmla="*/ 2147483646 h 9"/>
              <a:gd name="T24" fmla="*/ 2147483646 w 39"/>
              <a:gd name="T25" fmla="*/ 2147483646 h 9"/>
              <a:gd name="T26" fmla="*/ 2147483646 w 39"/>
              <a:gd name="T27" fmla="*/ 2147483646 h 9"/>
              <a:gd name="T28" fmla="*/ 0 w 39"/>
              <a:gd name="T29" fmla="*/ 2147483646 h 9"/>
              <a:gd name="T30" fmla="*/ 0 w 39"/>
              <a:gd name="T31" fmla="*/ 2147483646 h 9"/>
              <a:gd name="T32" fmla="*/ 2147483646 w 39"/>
              <a:gd name="T33" fmla="*/ 2147483646 h 9"/>
              <a:gd name="T34" fmla="*/ 2147483646 w 39"/>
              <a:gd name="T35" fmla="*/ 2147483646 h 9"/>
              <a:gd name="T36" fmla="*/ 2147483646 w 39"/>
              <a:gd name="T37" fmla="*/ 2147483646 h 9"/>
              <a:gd name="T38" fmla="*/ 2147483646 w 39"/>
              <a:gd name="T39" fmla="*/ 2147483646 h 9"/>
              <a:gd name="T40" fmla="*/ 2147483646 w 39"/>
              <a:gd name="T41" fmla="*/ 2147483646 h 9"/>
              <a:gd name="T42" fmla="*/ 2147483646 w 39"/>
              <a:gd name="T43" fmla="*/ 2147483646 h 9"/>
              <a:gd name="T44" fmla="*/ 2147483646 w 39"/>
              <a:gd name="T45" fmla="*/ 2147483646 h 9"/>
              <a:gd name="T46" fmla="*/ 2147483646 w 39"/>
              <a:gd name="T47" fmla="*/ 2147483646 h 9"/>
              <a:gd name="T48" fmla="*/ 2147483646 w 39"/>
              <a:gd name="T49" fmla="*/ 2147483646 h 9"/>
              <a:gd name="T50" fmla="*/ 2147483646 w 39"/>
              <a:gd name="T51" fmla="*/ 2147483646 h 9"/>
              <a:gd name="T52" fmla="*/ 2147483646 w 39"/>
              <a:gd name="T53" fmla="*/ 2147483646 h 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9" h="9">
                <a:moveTo>
                  <a:pt x="32" y="7"/>
                </a:moveTo>
                <a:lnTo>
                  <a:pt x="36" y="6"/>
                </a:lnTo>
                <a:lnTo>
                  <a:pt x="36" y="5"/>
                </a:lnTo>
                <a:lnTo>
                  <a:pt x="38" y="2"/>
                </a:lnTo>
                <a:lnTo>
                  <a:pt x="39" y="1"/>
                </a:lnTo>
                <a:lnTo>
                  <a:pt x="39" y="0"/>
                </a:lnTo>
                <a:lnTo>
                  <a:pt x="36" y="5"/>
                </a:lnTo>
                <a:lnTo>
                  <a:pt x="30" y="5"/>
                </a:lnTo>
                <a:lnTo>
                  <a:pt x="25" y="6"/>
                </a:lnTo>
                <a:lnTo>
                  <a:pt x="21" y="6"/>
                </a:lnTo>
                <a:lnTo>
                  <a:pt x="14" y="6"/>
                </a:lnTo>
                <a:lnTo>
                  <a:pt x="9" y="6"/>
                </a:lnTo>
                <a:lnTo>
                  <a:pt x="4" y="5"/>
                </a:lnTo>
                <a:lnTo>
                  <a:pt x="1" y="5"/>
                </a:lnTo>
                <a:lnTo>
                  <a:pt x="0" y="2"/>
                </a:lnTo>
                <a:lnTo>
                  <a:pt x="0" y="1"/>
                </a:lnTo>
                <a:lnTo>
                  <a:pt x="2" y="6"/>
                </a:lnTo>
                <a:lnTo>
                  <a:pt x="4" y="7"/>
                </a:lnTo>
                <a:lnTo>
                  <a:pt x="7" y="8"/>
                </a:lnTo>
                <a:lnTo>
                  <a:pt x="9" y="8"/>
                </a:lnTo>
                <a:lnTo>
                  <a:pt x="13" y="8"/>
                </a:lnTo>
                <a:lnTo>
                  <a:pt x="16" y="9"/>
                </a:lnTo>
                <a:lnTo>
                  <a:pt x="22" y="9"/>
                </a:lnTo>
                <a:lnTo>
                  <a:pt x="25" y="8"/>
                </a:lnTo>
                <a:lnTo>
                  <a:pt x="28" y="8"/>
                </a:lnTo>
                <a:lnTo>
                  <a:pt x="31" y="7"/>
                </a:lnTo>
                <a:lnTo>
                  <a:pt x="32" y="7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28" name="Freeform 2695"/>
          <p:cNvSpPr>
            <a:spLocks/>
          </p:cNvSpPr>
          <p:nvPr/>
        </p:nvSpPr>
        <p:spPr bwMode="auto">
          <a:xfrm>
            <a:off x="7270750" y="2474913"/>
            <a:ext cx="20638" cy="3175"/>
          </a:xfrm>
          <a:custGeom>
            <a:avLst/>
            <a:gdLst>
              <a:gd name="T0" fmla="*/ 2147483646 w 38"/>
              <a:gd name="T1" fmla="*/ 2147483646 h 8"/>
              <a:gd name="T2" fmla="*/ 2147483646 w 38"/>
              <a:gd name="T3" fmla="*/ 2147483646 h 8"/>
              <a:gd name="T4" fmla="*/ 2147483646 w 38"/>
              <a:gd name="T5" fmla="*/ 2147483646 h 8"/>
              <a:gd name="T6" fmla="*/ 2147483646 w 38"/>
              <a:gd name="T7" fmla="*/ 2147483646 h 8"/>
              <a:gd name="T8" fmla="*/ 2147483646 w 38"/>
              <a:gd name="T9" fmla="*/ 2147483646 h 8"/>
              <a:gd name="T10" fmla="*/ 2147483646 w 38"/>
              <a:gd name="T11" fmla="*/ 0 h 8"/>
              <a:gd name="T12" fmla="*/ 2147483646 w 38"/>
              <a:gd name="T13" fmla="*/ 0 h 8"/>
              <a:gd name="T14" fmla="*/ 2147483646 w 38"/>
              <a:gd name="T15" fmla="*/ 0 h 8"/>
              <a:gd name="T16" fmla="*/ 2147483646 w 38"/>
              <a:gd name="T17" fmla="*/ 0 h 8"/>
              <a:gd name="T18" fmla="*/ 2147483646 w 38"/>
              <a:gd name="T19" fmla="*/ 0 h 8"/>
              <a:gd name="T20" fmla="*/ 2147483646 w 38"/>
              <a:gd name="T21" fmla="*/ 0 h 8"/>
              <a:gd name="T22" fmla="*/ 2147483646 w 38"/>
              <a:gd name="T23" fmla="*/ 2147483646 h 8"/>
              <a:gd name="T24" fmla="*/ 0 w 38"/>
              <a:gd name="T25" fmla="*/ 2147483646 h 8"/>
              <a:gd name="T26" fmla="*/ 0 w 38"/>
              <a:gd name="T27" fmla="*/ 2147483646 h 8"/>
              <a:gd name="T28" fmla="*/ 0 w 38"/>
              <a:gd name="T29" fmla="*/ 2147483646 h 8"/>
              <a:gd name="T30" fmla="*/ 2147483646 w 38"/>
              <a:gd name="T31" fmla="*/ 2147483646 h 8"/>
              <a:gd name="T32" fmla="*/ 2147483646 w 38"/>
              <a:gd name="T33" fmla="*/ 2147483646 h 8"/>
              <a:gd name="T34" fmla="*/ 2147483646 w 38"/>
              <a:gd name="T35" fmla="*/ 2147483646 h 8"/>
              <a:gd name="T36" fmla="*/ 2147483646 w 38"/>
              <a:gd name="T37" fmla="*/ 2147483646 h 8"/>
              <a:gd name="T38" fmla="*/ 2147483646 w 38"/>
              <a:gd name="T39" fmla="*/ 2147483646 h 8"/>
              <a:gd name="T40" fmla="*/ 2147483646 w 38"/>
              <a:gd name="T41" fmla="*/ 2147483646 h 8"/>
              <a:gd name="T42" fmla="*/ 2147483646 w 38"/>
              <a:gd name="T43" fmla="*/ 2147483646 h 8"/>
              <a:gd name="T44" fmla="*/ 2147483646 w 38"/>
              <a:gd name="T45" fmla="*/ 2147483646 h 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38" h="8">
                <a:moveTo>
                  <a:pt x="36" y="7"/>
                </a:moveTo>
                <a:lnTo>
                  <a:pt x="37" y="5"/>
                </a:lnTo>
                <a:lnTo>
                  <a:pt x="38" y="4"/>
                </a:lnTo>
                <a:lnTo>
                  <a:pt x="38" y="2"/>
                </a:lnTo>
                <a:lnTo>
                  <a:pt x="37" y="1"/>
                </a:lnTo>
                <a:lnTo>
                  <a:pt x="32" y="0"/>
                </a:lnTo>
                <a:lnTo>
                  <a:pt x="28" y="0"/>
                </a:lnTo>
                <a:lnTo>
                  <a:pt x="24" y="0"/>
                </a:lnTo>
                <a:lnTo>
                  <a:pt x="16" y="0"/>
                </a:lnTo>
                <a:lnTo>
                  <a:pt x="13" y="0"/>
                </a:lnTo>
                <a:lnTo>
                  <a:pt x="8" y="0"/>
                </a:lnTo>
                <a:lnTo>
                  <a:pt x="2" y="1"/>
                </a:lnTo>
                <a:lnTo>
                  <a:pt x="0" y="2"/>
                </a:lnTo>
                <a:lnTo>
                  <a:pt x="0" y="4"/>
                </a:lnTo>
                <a:lnTo>
                  <a:pt x="0" y="5"/>
                </a:lnTo>
                <a:lnTo>
                  <a:pt x="1" y="7"/>
                </a:lnTo>
                <a:lnTo>
                  <a:pt x="4" y="7"/>
                </a:lnTo>
                <a:lnTo>
                  <a:pt x="9" y="8"/>
                </a:lnTo>
                <a:lnTo>
                  <a:pt x="14" y="8"/>
                </a:lnTo>
                <a:lnTo>
                  <a:pt x="21" y="8"/>
                </a:lnTo>
                <a:lnTo>
                  <a:pt x="25" y="8"/>
                </a:lnTo>
                <a:lnTo>
                  <a:pt x="30" y="7"/>
                </a:lnTo>
                <a:lnTo>
                  <a:pt x="36" y="7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29" name="Freeform 2696"/>
          <p:cNvSpPr>
            <a:spLocks/>
          </p:cNvSpPr>
          <p:nvPr/>
        </p:nvSpPr>
        <p:spPr bwMode="auto">
          <a:xfrm>
            <a:off x="7267575" y="2481263"/>
            <a:ext cx="1588" cy="1587"/>
          </a:xfrm>
          <a:custGeom>
            <a:avLst/>
            <a:gdLst>
              <a:gd name="T0" fmla="*/ 2147483646 w 2"/>
              <a:gd name="T1" fmla="*/ 0 h 1"/>
              <a:gd name="T2" fmla="*/ 2147483646 w 2"/>
              <a:gd name="T3" fmla="*/ 0 h 1"/>
              <a:gd name="T4" fmla="*/ 0 w 2"/>
              <a:gd name="T5" fmla="*/ 2147483646 h 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30" name="Rectangle 2697"/>
          <p:cNvSpPr>
            <a:spLocks noChangeArrowheads="1"/>
          </p:cNvSpPr>
          <p:nvPr/>
        </p:nvSpPr>
        <p:spPr bwMode="auto">
          <a:xfrm>
            <a:off x="7232650" y="2478088"/>
            <a:ext cx="1588" cy="1587"/>
          </a:xfrm>
          <a:prstGeom prst="rect">
            <a:avLst/>
          </a:prstGeom>
          <a:noFill/>
          <a:ln w="47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96831" name="Freeform 2698"/>
          <p:cNvSpPr>
            <a:spLocks/>
          </p:cNvSpPr>
          <p:nvPr/>
        </p:nvSpPr>
        <p:spPr bwMode="auto">
          <a:xfrm>
            <a:off x="7224713" y="2482850"/>
            <a:ext cx="1587" cy="1588"/>
          </a:xfrm>
          <a:custGeom>
            <a:avLst/>
            <a:gdLst>
              <a:gd name="T0" fmla="*/ 2147483646 w 3"/>
              <a:gd name="T1" fmla="*/ 2147483646 h 4"/>
              <a:gd name="T2" fmla="*/ 0 w 3"/>
              <a:gd name="T3" fmla="*/ 0 h 4"/>
              <a:gd name="T4" fmla="*/ 2147483646 w 3"/>
              <a:gd name="T5" fmla="*/ 2147483646 h 4"/>
              <a:gd name="T6" fmla="*/ 2147483646 w 3"/>
              <a:gd name="T7" fmla="*/ 2147483646 h 4"/>
              <a:gd name="T8" fmla="*/ 2147483646 w 3"/>
              <a:gd name="T9" fmla="*/ 2147483646 h 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" h="4">
                <a:moveTo>
                  <a:pt x="3" y="2"/>
                </a:moveTo>
                <a:lnTo>
                  <a:pt x="0" y="0"/>
                </a:lnTo>
                <a:lnTo>
                  <a:pt x="3" y="2"/>
                </a:lnTo>
                <a:lnTo>
                  <a:pt x="3" y="3"/>
                </a:lnTo>
                <a:lnTo>
                  <a:pt x="3" y="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32" name="Freeform 2699"/>
          <p:cNvSpPr>
            <a:spLocks/>
          </p:cNvSpPr>
          <p:nvPr/>
        </p:nvSpPr>
        <p:spPr bwMode="auto">
          <a:xfrm>
            <a:off x="7229475" y="2427288"/>
            <a:ext cx="1588" cy="1587"/>
          </a:xfrm>
          <a:custGeom>
            <a:avLst/>
            <a:gdLst>
              <a:gd name="T0" fmla="*/ 2147483646 w 3"/>
              <a:gd name="T1" fmla="*/ 2147483646 h 2"/>
              <a:gd name="T2" fmla="*/ 2147483646 w 3"/>
              <a:gd name="T3" fmla="*/ 2147483646 h 2"/>
              <a:gd name="T4" fmla="*/ 0 w 3"/>
              <a:gd name="T5" fmla="*/ 0 h 2"/>
              <a:gd name="T6" fmla="*/ 2147483646 w 3"/>
              <a:gd name="T7" fmla="*/ 0 h 2"/>
              <a:gd name="T8" fmla="*/ 2147483646 w 3"/>
              <a:gd name="T9" fmla="*/ 2147483646 h 2"/>
              <a:gd name="T10" fmla="*/ 2147483646 w 3"/>
              <a:gd name="T11" fmla="*/ 2147483646 h 2"/>
              <a:gd name="T12" fmla="*/ 2147483646 w 3"/>
              <a:gd name="T13" fmla="*/ 2147483646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" h="2">
                <a:moveTo>
                  <a:pt x="2" y="2"/>
                </a:moveTo>
                <a:lnTo>
                  <a:pt x="2" y="1"/>
                </a:lnTo>
                <a:lnTo>
                  <a:pt x="0" y="0"/>
                </a:lnTo>
                <a:lnTo>
                  <a:pt x="2" y="0"/>
                </a:lnTo>
                <a:lnTo>
                  <a:pt x="3" y="1"/>
                </a:lnTo>
                <a:lnTo>
                  <a:pt x="3" y="2"/>
                </a:lnTo>
                <a:lnTo>
                  <a:pt x="2" y="2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33" name="Freeform 2700"/>
          <p:cNvSpPr>
            <a:spLocks/>
          </p:cNvSpPr>
          <p:nvPr/>
        </p:nvSpPr>
        <p:spPr bwMode="auto">
          <a:xfrm>
            <a:off x="8166100" y="2593975"/>
            <a:ext cx="26988" cy="23813"/>
          </a:xfrm>
          <a:custGeom>
            <a:avLst/>
            <a:gdLst>
              <a:gd name="T0" fmla="*/ 2147483646 w 52"/>
              <a:gd name="T1" fmla="*/ 2147483646 h 45"/>
              <a:gd name="T2" fmla="*/ 0 w 52"/>
              <a:gd name="T3" fmla="*/ 2147483646 h 45"/>
              <a:gd name="T4" fmla="*/ 2147483646 w 52"/>
              <a:gd name="T5" fmla="*/ 2147483646 h 45"/>
              <a:gd name="T6" fmla="*/ 2147483646 w 52"/>
              <a:gd name="T7" fmla="*/ 2147483646 h 45"/>
              <a:gd name="T8" fmla="*/ 2147483646 w 52"/>
              <a:gd name="T9" fmla="*/ 2147483646 h 45"/>
              <a:gd name="T10" fmla="*/ 2147483646 w 52"/>
              <a:gd name="T11" fmla="*/ 2147483646 h 45"/>
              <a:gd name="T12" fmla="*/ 2147483646 w 52"/>
              <a:gd name="T13" fmla="*/ 2147483646 h 45"/>
              <a:gd name="T14" fmla="*/ 2147483646 w 52"/>
              <a:gd name="T15" fmla="*/ 2147483646 h 45"/>
              <a:gd name="T16" fmla="*/ 2147483646 w 52"/>
              <a:gd name="T17" fmla="*/ 2147483646 h 45"/>
              <a:gd name="T18" fmla="*/ 2147483646 w 52"/>
              <a:gd name="T19" fmla="*/ 2147483646 h 45"/>
              <a:gd name="T20" fmla="*/ 2147483646 w 52"/>
              <a:gd name="T21" fmla="*/ 2147483646 h 45"/>
              <a:gd name="T22" fmla="*/ 2147483646 w 52"/>
              <a:gd name="T23" fmla="*/ 2147483646 h 45"/>
              <a:gd name="T24" fmla="*/ 2147483646 w 52"/>
              <a:gd name="T25" fmla="*/ 2147483646 h 45"/>
              <a:gd name="T26" fmla="*/ 2147483646 w 52"/>
              <a:gd name="T27" fmla="*/ 2147483646 h 45"/>
              <a:gd name="T28" fmla="*/ 2147483646 w 52"/>
              <a:gd name="T29" fmla="*/ 2147483646 h 45"/>
              <a:gd name="T30" fmla="*/ 2147483646 w 52"/>
              <a:gd name="T31" fmla="*/ 2147483646 h 45"/>
              <a:gd name="T32" fmla="*/ 2147483646 w 52"/>
              <a:gd name="T33" fmla="*/ 0 h 45"/>
              <a:gd name="T34" fmla="*/ 2147483646 w 52"/>
              <a:gd name="T35" fmla="*/ 0 h 45"/>
              <a:gd name="T36" fmla="*/ 2147483646 w 52"/>
              <a:gd name="T37" fmla="*/ 2147483646 h 45"/>
              <a:gd name="T38" fmla="*/ 2147483646 w 52"/>
              <a:gd name="T39" fmla="*/ 2147483646 h 4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2" h="45">
                <a:moveTo>
                  <a:pt x="3" y="14"/>
                </a:moveTo>
                <a:lnTo>
                  <a:pt x="0" y="27"/>
                </a:lnTo>
                <a:lnTo>
                  <a:pt x="3" y="40"/>
                </a:lnTo>
                <a:lnTo>
                  <a:pt x="3" y="44"/>
                </a:lnTo>
                <a:lnTo>
                  <a:pt x="3" y="45"/>
                </a:lnTo>
                <a:lnTo>
                  <a:pt x="4" y="45"/>
                </a:lnTo>
                <a:lnTo>
                  <a:pt x="6" y="45"/>
                </a:lnTo>
                <a:lnTo>
                  <a:pt x="9" y="45"/>
                </a:lnTo>
                <a:lnTo>
                  <a:pt x="10" y="45"/>
                </a:lnTo>
                <a:lnTo>
                  <a:pt x="10" y="44"/>
                </a:lnTo>
                <a:lnTo>
                  <a:pt x="10" y="38"/>
                </a:lnTo>
                <a:lnTo>
                  <a:pt x="10" y="27"/>
                </a:lnTo>
                <a:lnTo>
                  <a:pt x="11" y="20"/>
                </a:lnTo>
                <a:lnTo>
                  <a:pt x="16" y="13"/>
                </a:lnTo>
                <a:lnTo>
                  <a:pt x="25" y="8"/>
                </a:lnTo>
                <a:lnTo>
                  <a:pt x="52" y="7"/>
                </a:lnTo>
                <a:lnTo>
                  <a:pt x="52" y="0"/>
                </a:lnTo>
                <a:lnTo>
                  <a:pt x="31" y="0"/>
                </a:lnTo>
                <a:lnTo>
                  <a:pt x="16" y="5"/>
                </a:lnTo>
                <a:lnTo>
                  <a:pt x="3" y="14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34" name="Freeform 2701"/>
          <p:cNvSpPr>
            <a:spLocks/>
          </p:cNvSpPr>
          <p:nvPr/>
        </p:nvSpPr>
        <p:spPr bwMode="auto">
          <a:xfrm>
            <a:off x="8183563" y="2605088"/>
            <a:ext cx="33337" cy="12700"/>
          </a:xfrm>
          <a:custGeom>
            <a:avLst/>
            <a:gdLst>
              <a:gd name="T0" fmla="*/ 0 w 62"/>
              <a:gd name="T1" fmla="*/ 0 h 22"/>
              <a:gd name="T2" fmla="*/ 2147483646 w 62"/>
              <a:gd name="T3" fmla="*/ 0 h 22"/>
              <a:gd name="T4" fmla="*/ 2147483646 w 62"/>
              <a:gd name="T5" fmla="*/ 2147483646 h 22"/>
              <a:gd name="T6" fmla="*/ 2147483646 w 62"/>
              <a:gd name="T7" fmla="*/ 2147483646 h 22"/>
              <a:gd name="T8" fmla="*/ 2147483646 w 62"/>
              <a:gd name="T9" fmla="*/ 2147483646 h 22"/>
              <a:gd name="T10" fmla="*/ 2147483646 w 62"/>
              <a:gd name="T11" fmla="*/ 2147483646 h 22"/>
              <a:gd name="T12" fmla="*/ 2147483646 w 62"/>
              <a:gd name="T13" fmla="*/ 2147483646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2" h="22">
                <a:moveTo>
                  <a:pt x="0" y="0"/>
                </a:moveTo>
                <a:lnTo>
                  <a:pt x="36" y="0"/>
                </a:lnTo>
                <a:lnTo>
                  <a:pt x="36" y="22"/>
                </a:lnTo>
                <a:lnTo>
                  <a:pt x="42" y="22"/>
                </a:lnTo>
                <a:lnTo>
                  <a:pt x="44" y="20"/>
                </a:lnTo>
                <a:lnTo>
                  <a:pt x="44" y="14"/>
                </a:lnTo>
                <a:lnTo>
                  <a:pt x="62" y="1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35" name="Freeform 2702"/>
          <p:cNvSpPr>
            <a:spLocks/>
          </p:cNvSpPr>
          <p:nvPr/>
        </p:nvSpPr>
        <p:spPr bwMode="auto">
          <a:xfrm>
            <a:off x="8194675" y="2613025"/>
            <a:ext cx="87313" cy="63500"/>
          </a:xfrm>
          <a:custGeom>
            <a:avLst/>
            <a:gdLst>
              <a:gd name="T0" fmla="*/ 2147483646 w 165"/>
              <a:gd name="T1" fmla="*/ 2147483646 h 122"/>
              <a:gd name="T2" fmla="*/ 2147483646 w 165"/>
              <a:gd name="T3" fmla="*/ 2147483646 h 122"/>
              <a:gd name="T4" fmla="*/ 2147483646 w 165"/>
              <a:gd name="T5" fmla="*/ 2147483646 h 122"/>
              <a:gd name="T6" fmla="*/ 2147483646 w 165"/>
              <a:gd name="T7" fmla="*/ 2147483646 h 122"/>
              <a:gd name="T8" fmla="*/ 2147483646 w 165"/>
              <a:gd name="T9" fmla="*/ 2147483646 h 122"/>
              <a:gd name="T10" fmla="*/ 2147483646 w 165"/>
              <a:gd name="T11" fmla="*/ 2147483646 h 122"/>
              <a:gd name="T12" fmla="*/ 2147483646 w 165"/>
              <a:gd name="T13" fmla="*/ 2147483646 h 122"/>
              <a:gd name="T14" fmla="*/ 2147483646 w 165"/>
              <a:gd name="T15" fmla="*/ 2147483646 h 122"/>
              <a:gd name="T16" fmla="*/ 2147483646 w 165"/>
              <a:gd name="T17" fmla="*/ 2147483646 h 122"/>
              <a:gd name="T18" fmla="*/ 0 w 165"/>
              <a:gd name="T19" fmla="*/ 2147483646 h 122"/>
              <a:gd name="T20" fmla="*/ 2147483646 w 165"/>
              <a:gd name="T21" fmla="*/ 2147483646 h 122"/>
              <a:gd name="T22" fmla="*/ 2147483646 w 165"/>
              <a:gd name="T23" fmla="*/ 2147483646 h 122"/>
              <a:gd name="T24" fmla="*/ 2147483646 w 165"/>
              <a:gd name="T25" fmla="*/ 2147483646 h 122"/>
              <a:gd name="T26" fmla="*/ 2147483646 w 165"/>
              <a:gd name="T27" fmla="*/ 2147483646 h 122"/>
              <a:gd name="T28" fmla="*/ 2147483646 w 165"/>
              <a:gd name="T29" fmla="*/ 2147483646 h 122"/>
              <a:gd name="T30" fmla="*/ 2147483646 w 165"/>
              <a:gd name="T31" fmla="*/ 2147483646 h 122"/>
              <a:gd name="T32" fmla="*/ 2147483646 w 165"/>
              <a:gd name="T33" fmla="*/ 2147483646 h 122"/>
              <a:gd name="T34" fmla="*/ 2147483646 w 165"/>
              <a:gd name="T35" fmla="*/ 2147483646 h 122"/>
              <a:gd name="T36" fmla="*/ 2147483646 w 165"/>
              <a:gd name="T37" fmla="*/ 2147483646 h 122"/>
              <a:gd name="T38" fmla="*/ 2147483646 w 165"/>
              <a:gd name="T39" fmla="*/ 2147483646 h 122"/>
              <a:gd name="T40" fmla="*/ 2147483646 w 165"/>
              <a:gd name="T41" fmla="*/ 2147483646 h 122"/>
              <a:gd name="T42" fmla="*/ 2147483646 w 165"/>
              <a:gd name="T43" fmla="*/ 2147483646 h 122"/>
              <a:gd name="T44" fmla="*/ 2147483646 w 165"/>
              <a:gd name="T45" fmla="*/ 2147483646 h 122"/>
              <a:gd name="T46" fmla="*/ 2147483646 w 165"/>
              <a:gd name="T47" fmla="*/ 2147483646 h 122"/>
              <a:gd name="T48" fmla="*/ 2147483646 w 165"/>
              <a:gd name="T49" fmla="*/ 2147483646 h 122"/>
              <a:gd name="T50" fmla="*/ 2147483646 w 165"/>
              <a:gd name="T51" fmla="*/ 2147483646 h 122"/>
              <a:gd name="T52" fmla="*/ 2147483646 w 165"/>
              <a:gd name="T53" fmla="*/ 2147483646 h 122"/>
              <a:gd name="T54" fmla="*/ 2147483646 w 165"/>
              <a:gd name="T55" fmla="*/ 2147483646 h 122"/>
              <a:gd name="T56" fmla="*/ 2147483646 w 165"/>
              <a:gd name="T57" fmla="*/ 2147483646 h 122"/>
              <a:gd name="T58" fmla="*/ 2147483646 w 165"/>
              <a:gd name="T59" fmla="*/ 2147483646 h 122"/>
              <a:gd name="T60" fmla="*/ 2147483646 w 165"/>
              <a:gd name="T61" fmla="*/ 2147483646 h 122"/>
              <a:gd name="T62" fmla="*/ 2147483646 w 165"/>
              <a:gd name="T63" fmla="*/ 2147483646 h 122"/>
              <a:gd name="T64" fmla="*/ 2147483646 w 165"/>
              <a:gd name="T65" fmla="*/ 2147483646 h 122"/>
              <a:gd name="T66" fmla="*/ 2147483646 w 165"/>
              <a:gd name="T67" fmla="*/ 2147483646 h 122"/>
              <a:gd name="T68" fmla="*/ 2147483646 w 165"/>
              <a:gd name="T69" fmla="*/ 0 h 122"/>
              <a:gd name="T70" fmla="*/ 2147483646 w 165"/>
              <a:gd name="T71" fmla="*/ 2147483646 h 122"/>
              <a:gd name="T72" fmla="*/ 2147483646 w 165"/>
              <a:gd name="T73" fmla="*/ 2147483646 h 12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65" h="122">
                <a:moveTo>
                  <a:pt x="44" y="16"/>
                </a:moveTo>
                <a:lnTo>
                  <a:pt x="29" y="38"/>
                </a:lnTo>
                <a:lnTo>
                  <a:pt x="26" y="47"/>
                </a:lnTo>
                <a:lnTo>
                  <a:pt x="28" y="48"/>
                </a:lnTo>
                <a:lnTo>
                  <a:pt x="23" y="45"/>
                </a:lnTo>
                <a:lnTo>
                  <a:pt x="16" y="45"/>
                </a:lnTo>
                <a:lnTo>
                  <a:pt x="10" y="45"/>
                </a:lnTo>
                <a:lnTo>
                  <a:pt x="6" y="48"/>
                </a:lnTo>
                <a:lnTo>
                  <a:pt x="2" y="54"/>
                </a:lnTo>
                <a:lnTo>
                  <a:pt x="0" y="59"/>
                </a:lnTo>
                <a:lnTo>
                  <a:pt x="2" y="65"/>
                </a:lnTo>
                <a:lnTo>
                  <a:pt x="6" y="70"/>
                </a:lnTo>
                <a:lnTo>
                  <a:pt x="10" y="72"/>
                </a:lnTo>
                <a:lnTo>
                  <a:pt x="16" y="73"/>
                </a:lnTo>
                <a:lnTo>
                  <a:pt x="23" y="72"/>
                </a:lnTo>
                <a:lnTo>
                  <a:pt x="28" y="70"/>
                </a:lnTo>
                <a:lnTo>
                  <a:pt x="30" y="65"/>
                </a:lnTo>
                <a:lnTo>
                  <a:pt x="33" y="59"/>
                </a:lnTo>
                <a:lnTo>
                  <a:pt x="30" y="54"/>
                </a:lnTo>
                <a:lnTo>
                  <a:pt x="28" y="48"/>
                </a:lnTo>
                <a:lnTo>
                  <a:pt x="36" y="46"/>
                </a:lnTo>
                <a:lnTo>
                  <a:pt x="33" y="65"/>
                </a:lnTo>
                <a:lnTo>
                  <a:pt x="26" y="71"/>
                </a:lnTo>
                <a:lnTo>
                  <a:pt x="30" y="84"/>
                </a:lnTo>
                <a:lnTo>
                  <a:pt x="46" y="104"/>
                </a:lnTo>
                <a:lnTo>
                  <a:pt x="69" y="117"/>
                </a:lnTo>
                <a:lnTo>
                  <a:pt x="96" y="122"/>
                </a:lnTo>
                <a:lnTo>
                  <a:pt x="122" y="116"/>
                </a:lnTo>
                <a:lnTo>
                  <a:pt x="145" y="103"/>
                </a:lnTo>
                <a:lnTo>
                  <a:pt x="161" y="83"/>
                </a:lnTo>
                <a:lnTo>
                  <a:pt x="165" y="59"/>
                </a:lnTo>
                <a:lnTo>
                  <a:pt x="159" y="35"/>
                </a:lnTo>
                <a:lnTo>
                  <a:pt x="143" y="15"/>
                </a:lnTo>
                <a:lnTo>
                  <a:pt x="121" y="3"/>
                </a:lnTo>
                <a:lnTo>
                  <a:pt x="94" y="0"/>
                </a:lnTo>
                <a:lnTo>
                  <a:pt x="66" y="3"/>
                </a:lnTo>
                <a:lnTo>
                  <a:pt x="44" y="16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36" name="Line 2703"/>
          <p:cNvSpPr>
            <a:spLocks noChangeShapeType="1"/>
          </p:cNvSpPr>
          <p:nvPr/>
        </p:nvSpPr>
        <p:spPr bwMode="auto">
          <a:xfrm flipH="1">
            <a:off x="8213725" y="2627313"/>
            <a:ext cx="7938" cy="952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37" name="Freeform 2704"/>
          <p:cNvSpPr>
            <a:spLocks/>
          </p:cNvSpPr>
          <p:nvPr/>
        </p:nvSpPr>
        <p:spPr bwMode="auto">
          <a:xfrm>
            <a:off x="8220075" y="2635250"/>
            <a:ext cx="34925" cy="33338"/>
          </a:xfrm>
          <a:custGeom>
            <a:avLst/>
            <a:gdLst>
              <a:gd name="T0" fmla="*/ 2147483646 w 67"/>
              <a:gd name="T1" fmla="*/ 2147483646 h 63"/>
              <a:gd name="T2" fmla="*/ 2147483646 w 67"/>
              <a:gd name="T3" fmla="*/ 2147483646 h 63"/>
              <a:gd name="T4" fmla="*/ 2147483646 w 67"/>
              <a:gd name="T5" fmla="*/ 0 h 63"/>
              <a:gd name="T6" fmla="*/ 2147483646 w 67"/>
              <a:gd name="T7" fmla="*/ 2147483646 h 63"/>
              <a:gd name="T8" fmla="*/ 2147483646 w 67"/>
              <a:gd name="T9" fmla="*/ 2147483646 h 63"/>
              <a:gd name="T10" fmla="*/ 2147483646 w 67"/>
              <a:gd name="T11" fmla="*/ 2147483646 h 63"/>
              <a:gd name="T12" fmla="*/ 2147483646 w 67"/>
              <a:gd name="T13" fmla="*/ 2147483646 h 63"/>
              <a:gd name="T14" fmla="*/ 2147483646 w 67"/>
              <a:gd name="T15" fmla="*/ 2147483646 h 63"/>
              <a:gd name="T16" fmla="*/ 2147483646 w 67"/>
              <a:gd name="T17" fmla="*/ 2147483646 h 63"/>
              <a:gd name="T18" fmla="*/ 2147483646 w 67"/>
              <a:gd name="T19" fmla="*/ 2147483646 h 63"/>
              <a:gd name="T20" fmla="*/ 2147483646 w 67"/>
              <a:gd name="T21" fmla="*/ 2147483646 h 63"/>
              <a:gd name="T22" fmla="*/ 2147483646 w 67"/>
              <a:gd name="T23" fmla="*/ 2147483646 h 63"/>
              <a:gd name="T24" fmla="*/ 2147483646 w 67"/>
              <a:gd name="T25" fmla="*/ 2147483646 h 63"/>
              <a:gd name="T26" fmla="*/ 2147483646 w 67"/>
              <a:gd name="T27" fmla="*/ 2147483646 h 63"/>
              <a:gd name="T28" fmla="*/ 0 w 67"/>
              <a:gd name="T29" fmla="*/ 2147483646 h 63"/>
              <a:gd name="T30" fmla="*/ 2147483646 w 67"/>
              <a:gd name="T31" fmla="*/ 2147483646 h 63"/>
              <a:gd name="T32" fmla="*/ 2147483646 w 67"/>
              <a:gd name="T33" fmla="*/ 2147483646 h 6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7" h="63">
                <a:moveTo>
                  <a:pt x="11" y="8"/>
                </a:moveTo>
                <a:lnTo>
                  <a:pt x="19" y="3"/>
                </a:lnTo>
                <a:lnTo>
                  <a:pt x="33" y="0"/>
                </a:lnTo>
                <a:lnTo>
                  <a:pt x="45" y="3"/>
                </a:lnTo>
                <a:lnTo>
                  <a:pt x="57" y="10"/>
                </a:lnTo>
                <a:lnTo>
                  <a:pt x="64" y="18"/>
                </a:lnTo>
                <a:lnTo>
                  <a:pt x="67" y="30"/>
                </a:lnTo>
                <a:lnTo>
                  <a:pt x="64" y="43"/>
                </a:lnTo>
                <a:lnTo>
                  <a:pt x="58" y="53"/>
                </a:lnTo>
                <a:lnTo>
                  <a:pt x="47" y="61"/>
                </a:lnTo>
                <a:lnTo>
                  <a:pt x="34" y="63"/>
                </a:lnTo>
                <a:lnTo>
                  <a:pt x="21" y="62"/>
                </a:lnTo>
                <a:lnTo>
                  <a:pt x="10" y="54"/>
                </a:lnTo>
                <a:lnTo>
                  <a:pt x="1" y="45"/>
                </a:lnTo>
                <a:lnTo>
                  <a:pt x="0" y="31"/>
                </a:lnTo>
                <a:lnTo>
                  <a:pt x="1" y="22"/>
                </a:lnTo>
                <a:lnTo>
                  <a:pt x="4" y="1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38" name="Freeform 2705"/>
          <p:cNvSpPr>
            <a:spLocks/>
          </p:cNvSpPr>
          <p:nvPr/>
        </p:nvSpPr>
        <p:spPr bwMode="auto">
          <a:xfrm>
            <a:off x="8221663" y="2616200"/>
            <a:ext cx="47625" cy="11113"/>
          </a:xfrm>
          <a:custGeom>
            <a:avLst/>
            <a:gdLst>
              <a:gd name="T0" fmla="*/ 0 w 89"/>
              <a:gd name="T1" fmla="*/ 2147483646 h 19"/>
              <a:gd name="T2" fmla="*/ 2147483646 w 89"/>
              <a:gd name="T3" fmla="*/ 2147483646 h 19"/>
              <a:gd name="T4" fmla="*/ 2147483646 w 89"/>
              <a:gd name="T5" fmla="*/ 0 h 19"/>
              <a:gd name="T6" fmla="*/ 2147483646 w 89"/>
              <a:gd name="T7" fmla="*/ 2147483646 h 19"/>
              <a:gd name="T8" fmla="*/ 2147483646 w 89"/>
              <a:gd name="T9" fmla="*/ 2147483646 h 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9" h="19">
                <a:moveTo>
                  <a:pt x="0" y="19"/>
                </a:moveTo>
                <a:lnTo>
                  <a:pt x="23" y="5"/>
                </a:lnTo>
                <a:lnTo>
                  <a:pt x="48" y="0"/>
                </a:lnTo>
                <a:lnTo>
                  <a:pt x="76" y="3"/>
                </a:lnTo>
                <a:lnTo>
                  <a:pt x="89" y="1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39" name="Freeform 2706"/>
          <p:cNvSpPr>
            <a:spLocks/>
          </p:cNvSpPr>
          <p:nvPr/>
        </p:nvSpPr>
        <p:spPr bwMode="auto">
          <a:xfrm>
            <a:off x="8243888" y="2573338"/>
            <a:ext cx="20637" cy="7937"/>
          </a:xfrm>
          <a:custGeom>
            <a:avLst/>
            <a:gdLst>
              <a:gd name="T0" fmla="*/ 2147483646 w 41"/>
              <a:gd name="T1" fmla="*/ 0 h 16"/>
              <a:gd name="T2" fmla="*/ 2147483646 w 41"/>
              <a:gd name="T3" fmla="*/ 2147483646 h 16"/>
              <a:gd name="T4" fmla="*/ 0 w 41"/>
              <a:gd name="T5" fmla="*/ 2147483646 h 16"/>
              <a:gd name="T6" fmla="*/ 0 w 41"/>
              <a:gd name="T7" fmla="*/ 2147483646 h 1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1" h="16">
                <a:moveTo>
                  <a:pt x="41" y="0"/>
                </a:moveTo>
                <a:lnTo>
                  <a:pt x="18" y="5"/>
                </a:lnTo>
                <a:lnTo>
                  <a:pt x="0" y="14"/>
                </a:lnTo>
                <a:lnTo>
                  <a:pt x="0" y="1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40" name="Freeform 2707"/>
          <p:cNvSpPr>
            <a:spLocks/>
          </p:cNvSpPr>
          <p:nvPr/>
        </p:nvSpPr>
        <p:spPr bwMode="auto">
          <a:xfrm>
            <a:off x="8264525" y="2573338"/>
            <a:ext cx="63500" cy="34925"/>
          </a:xfrm>
          <a:custGeom>
            <a:avLst/>
            <a:gdLst>
              <a:gd name="T0" fmla="*/ 0 w 120"/>
              <a:gd name="T1" fmla="*/ 2147483646 h 66"/>
              <a:gd name="T2" fmla="*/ 2147483646 w 120"/>
              <a:gd name="T3" fmla="*/ 0 h 66"/>
              <a:gd name="T4" fmla="*/ 2147483646 w 120"/>
              <a:gd name="T5" fmla="*/ 2147483646 h 66"/>
              <a:gd name="T6" fmla="*/ 2147483646 w 120"/>
              <a:gd name="T7" fmla="*/ 2147483646 h 66"/>
              <a:gd name="T8" fmla="*/ 2147483646 w 120"/>
              <a:gd name="T9" fmla="*/ 2147483646 h 66"/>
              <a:gd name="T10" fmla="*/ 2147483646 w 120"/>
              <a:gd name="T11" fmla="*/ 2147483646 h 66"/>
              <a:gd name="T12" fmla="*/ 2147483646 w 120"/>
              <a:gd name="T13" fmla="*/ 2147483646 h 66"/>
              <a:gd name="T14" fmla="*/ 2147483646 w 120"/>
              <a:gd name="T15" fmla="*/ 2147483646 h 66"/>
              <a:gd name="T16" fmla="*/ 2147483646 w 120"/>
              <a:gd name="T17" fmla="*/ 2147483646 h 66"/>
              <a:gd name="T18" fmla="*/ 2147483646 w 120"/>
              <a:gd name="T19" fmla="*/ 2147483646 h 66"/>
              <a:gd name="T20" fmla="*/ 2147483646 w 120"/>
              <a:gd name="T21" fmla="*/ 2147483646 h 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20" h="66">
                <a:moveTo>
                  <a:pt x="0" y="1"/>
                </a:moveTo>
                <a:lnTo>
                  <a:pt x="28" y="0"/>
                </a:lnTo>
                <a:lnTo>
                  <a:pt x="58" y="2"/>
                </a:lnTo>
                <a:lnTo>
                  <a:pt x="80" y="8"/>
                </a:lnTo>
                <a:lnTo>
                  <a:pt x="96" y="20"/>
                </a:lnTo>
                <a:lnTo>
                  <a:pt x="99" y="31"/>
                </a:lnTo>
                <a:lnTo>
                  <a:pt x="103" y="32"/>
                </a:lnTo>
                <a:lnTo>
                  <a:pt x="111" y="35"/>
                </a:lnTo>
                <a:lnTo>
                  <a:pt x="117" y="42"/>
                </a:lnTo>
                <a:lnTo>
                  <a:pt x="120" y="54"/>
                </a:lnTo>
                <a:lnTo>
                  <a:pt x="119" y="6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41" name="Freeform 2708"/>
          <p:cNvSpPr>
            <a:spLocks/>
          </p:cNvSpPr>
          <p:nvPr/>
        </p:nvSpPr>
        <p:spPr bwMode="auto">
          <a:xfrm>
            <a:off x="8370888" y="2595563"/>
            <a:ext cx="17462" cy="11112"/>
          </a:xfrm>
          <a:custGeom>
            <a:avLst/>
            <a:gdLst>
              <a:gd name="T0" fmla="*/ 0 w 33"/>
              <a:gd name="T1" fmla="*/ 0 h 21"/>
              <a:gd name="T2" fmla="*/ 2147483646 w 33"/>
              <a:gd name="T3" fmla="*/ 2147483646 h 21"/>
              <a:gd name="T4" fmla="*/ 2147483646 w 33"/>
              <a:gd name="T5" fmla="*/ 2147483646 h 21"/>
              <a:gd name="T6" fmla="*/ 2147483646 w 33"/>
              <a:gd name="T7" fmla="*/ 2147483646 h 2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3" h="21">
                <a:moveTo>
                  <a:pt x="0" y="0"/>
                </a:moveTo>
                <a:lnTo>
                  <a:pt x="10" y="6"/>
                </a:lnTo>
                <a:lnTo>
                  <a:pt x="33" y="15"/>
                </a:lnTo>
                <a:lnTo>
                  <a:pt x="32" y="2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42" name="Freeform 2709"/>
          <p:cNvSpPr>
            <a:spLocks/>
          </p:cNvSpPr>
          <p:nvPr/>
        </p:nvSpPr>
        <p:spPr bwMode="auto">
          <a:xfrm>
            <a:off x="8364538" y="2584450"/>
            <a:ext cx="6350" cy="11113"/>
          </a:xfrm>
          <a:custGeom>
            <a:avLst/>
            <a:gdLst>
              <a:gd name="T0" fmla="*/ 2147483646 w 13"/>
              <a:gd name="T1" fmla="*/ 2147483646 h 23"/>
              <a:gd name="T2" fmla="*/ 2147483646 w 13"/>
              <a:gd name="T3" fmla="*/ 2147483646 h 23"/>
              <a:gd name="T4" fmla="*/ 2147483646 w 13"/>
              <a:gd name="T5" fmla="*/ 2147483646 h 23"/>
              <a:gd name="T6" fmla="*/ 0 w 13"/>
              <a:gd name="T7" fmla="*/ 0 h 2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" h="23">
                <a:moveTo>
                  <a:pt x="13" y="23"/>
                </a:moveTo>
                <a:lnTo>
                  <a:pt x="5" y="16"/>
                </a:lnTo>
                <a:lnTo>
                  <a:pt x="1" y="7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43" name="Freeform 2710"/>
          <p:cNvSpPr>
            <a:spLocks/>
          </p:cNvSpPr>
          <p:nvPr/>
        </p:nvSpPr>
        <p:spPr bwMode="auto">
          <a:xfrm>
            <a:off x="8364538" y="2690813"/>
            <a:ext cx="20637" cy="22225"/>
          </a:xfrm>
          <a:custGeom>
            <a:avLst/>
            <a:gdLst>
              <a:gd name="T0" fmla="*/ 2147483646 w 38"/>
              <a:gd name="T1" fmla="*/ 0 h 40"/>
              <a:gd name="T2" fmla="*/ 2147483646 w 38"/>
              <a:gd name="T3" fmla="*/ 2147483646 h 40"/>
              <a:gd name="T4" fmla="*/ 2147483646 w 38"/>
              <a:gd name="T5" fmla="*/ 2147483646 h 40"/>
              <a:gd name="T6" fmla="*/ 0 w 38"/>
              <a:gd name="T7" fmla="*/ 2147483646 h 40"/>
              <a:gd name="T8" fmla="*/ 0 w 38"/>
              <a:gd name="T9" fmla="*/ 2147483646 h 40"/>
              <a:gd name="T10" fmla="*/ 2147483646 w 38"/>
              <a:gd name="T11" fmla="*/ 2147483646 h 40"/>
              <a:gd name="T12" fmla="*/ 2147483646 w 38"/>
              <a:gd name="T13" fmla="*/ 2147483646 h 40"/>
              <a:gd name="T14" fmla="*/ 2147483646 w 38"/>
              <a:gd name="T15" fmla="*/ 2147483646 h 40"/>
              <a:gd name="T16" fmla="*/ 2147483646 w 38"/>
              <a:gd name="T17" fmla="*/ 2147483646 h 40"/>
              <a:gd name="T18" fmla="*/ 2147483646 w 38"/>
              <a:gd name="T19" fmla="*/ 2147483646 h 40"/>
              <a:gd name="T20" fmla="*/ 2147483646 w 38"/>
              <a:gd name="T21" fmla="*/ 2147483646 h 4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" h="40">
                <a:moveTo>
                  <a:pt x="29" y="0"/>
                </a:moveTo>
                <a:lnTo>
                  <a:pt x="23" y="6"/>
                </a:lnTo>
                <a:lnTo>
                  <a:pt x="13" y="27"/>
                </a:lnTo>
                <a:lnTo>
                  <a:pt x="0" y="30"/>
                </a:lnTo>
                <a:lnTo>
                  <a:pt x="0" y="40"/>
                </a:lnTo>
                <a:lnTo>
                  <a:pt x="21" y="40"/>
                </a:lnTo>
                <a:lnTo>
                  <a:pt x="28" y="15"/>
                </a:lnTo>
                <a:lnTo>
                  <a:pt x="34" y="14"/>
                </a:lnTo>
                <a:lnTo>
                  <a:pt x="36" y="15"/>
                </a:lnTo>
                <a:lnTo>
                  <a:pt x="38" y="18"/>
                </a:lnTo>
                <a:lnTo>
                  <a:pt x="38" y="2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44" name="Freeform 2711"/>
          <p:cNvSpPr>
            <a:spLocks/>
          </p:cNvSpPr>
          <p:nvPr/>
        </p:nvSpPr>
        <p:spPr bwMode="auto">
          <a:xfrm>
            <a:off x="8380413" y="2690813"/>
            <a:ext cx="9525" cy="4762"/>
          </a:xfrm>
          <a:custGeom>
            <a:avLst/>
            <a:gdLst>
              <a:gd name="T0" fmla="*/ 2147483646 w 19"/>
              <a:gd name="T1" fmla="*/ 2147483646 h 8"/>
              <a:gd name="T2" fmla="*/ 2147483646 w 19"/>
              <a:gd name="T3" fmla="*/ 2147483646 h 8"/>
              <a:gd name="T4" fmla="*/ 2147483646 w 19"/>
              <a:gd name="T5" fmla="*/ 0 h 8"/>
              <a:gd name="T6" fmla="*/ 0 w 19"/>
              <a:gd name="T7" fmla="*/ 2147483646 h 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" h="8">
                <a:moveTo>
                  <a:pt x="19" y="8"/>
                </a:moveTo>
                <a:lnTo>
                  <a:pt x="16" y="2"/>
                </a:lnTo>
                <a:lnTo>
                  <a:pt x="9" y="0"/>
                </a:lnTo>
                <a:lnTo>
                  <a:pt x="0" y="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45" name="Freeform 2712"/>
          <p:cNvSpPr>
            <a:spLocks/>
          </p:cNvSpPr>
          <p:nvPr/>
        </p:nvSpPr>
        <p:spPr bwMode="auto">
          <a:xfrm>
            <a:off x="8272463" y="2684463"/>
            <a:ext cx="34925" cy="17462"/>
          </a:xfrm>
          <a:custGeom>
            <a:avLst/>
            <a:gdLst>
              <a:gd name="T0" fmla="*/ 2147483646 w 66"/>
              <a:gd name="T1" fmla="*/ 0 h 33"/>
              <a:gd name="T2" fmla="*/ 2147483646 w 66"/>
              <a:gd name="T3" fmla="*/ 0 h 33"/>
              <a:gd name="T4" fmla="*/ 2147483646 w 66"/>
              <a:gd name="T5" fmla="*/ 2147483646 h 33"/>
              <a:gd name="T6" fmla="*/ 2147483646 w 66"/>
              <a:gd name="T7" fmla="*/ 2147483646 h 33"/>
              <a:gd name="T8" fmla="*/ 2147483646 w 66"/>
              <a:gd name="T9" fmla="*/ 2147483646 h 33"/>
              <a:gd name="T10" fmla="*/ 0 w 66"/>
              <a:gd name="T11" fmla="*/ 2147483646 h 33"/>
              <a:gd name="T12" fmla="*/ 2147483646 w 66"/>
              <a:gd name="T13" fmla="*/ 2147483646 h 33"/>
              <a:gd name="T14" fmla="*/ 2147483646 w 66"/>
              <a:gd name="T15" fmla="*/ 2147483646 h 33"/>
              <a:gd name="T16" fmla="*/ 2147483646 w 66"/>
              <a:gd name="T17" fmla="*/ 2147483646 h 3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6" h="33">
                <a:moveTo>
                  <a:pt x="66" y="0"/>
                </a:moveTo>
                <a:lnTo>
                  <a:pt x="60" y="0"/>
                </a:lnTo>
                <a:lnTo>
                  <a:pt x="36" y="1"/>
                </a:lnTo>
                <a:lnTo>
                  <a:pt x="17" y="5"/>
                </a:lnTo>
                <a:lnTo>
                  <a:pt x="3" y="15"/>
                </a:lnTo>
                <a:lnTo>
                  <a:pt x="0" y="22"/>
                </a:lnTo>
                <a:lnTo>
                  <a:pt x="7" y="25"/>
                </a:lnTo>
                <a:lnTo>
                  <a:pt x="36" y="32"/>
                </a:lnTo>
                <a:lnTo>
                  <a:pt x="66" y="3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46" name="Freeform 2713"/>
          <p:cNvSpPr>
            <a:spLocks/>
          </p:cNvSpPr>
          <p:nvPr/>
        </p:nvSpPr>
        <p:spPr bwMode="auto">
          <a:xfrm>
            <a:off x="8272463" y="2722563"/>
            <a:ext cx="31750" cy="12700"/>
          </a:xfrm>
          <a:custGeom>
            <a:avLst/>
            <a:gdLst>
              <a:gd name="T0" fmla="*/ 2147483646 w 59"/>
              <a:gd name="T1" fmla="*/ 2147483646 h 25"/>
              <a:gd name="T2" fmla="*/ 2147483646 w 59"/>
              <a:gd name="T3" fmla="*/ 2147483646 h 25"/>
              <a:gd name="T4" fmla="*/ 2147483646 w 59"/>
              <a:gd name="T5" fmla="*/ 2147483646 h 25"/>
              <a:gd name="T6" fmla="*/ 2147483646 w 59"/>
              <a:gd name="T7" fmla="*/ 0 h 25"/>
              <a:gd name="T8" fmla="*/ 2147483646 w 59"/>
              <a:gd name="T9" fmla="*/ 2147483646 h 25"/>
              <a:gd name="T10" fmla="*/ 2147483646 w 59"/>
              <a:gd name="T11" fmla="*/ 2147483646 h 25"/>
              <a:gd name="T12" fmla="*/ 2147483646 w 59"/>
              <a:gd name="T13" fmla="*/ 2147483646 h 25"/>
              <a:gd name="T14" fmla="*/ 0 w 59"/>
              <a:gd name="T15" fmla="*/ 2147483646 h 25"/>
              <a:gd name="T16" fmla="*/ 2147483646 w 59"/>
              <a:gd name="T17" fmla="*/ 2147483646 h 25"/>
              <a:gd name="T18" fmla="*/ 2147483646 w 59"/>
              <a:gd name="T19" fmla="*/ 2147483646 h 25"/>
              <a:gd name="T20" fmla="*/ 2147483646 w 59"/>
              <a:gd name="T21" fmla="*/ 2147483646 h 25"/>
              <a:gd name="T22" fmla="*/ 2147483646 w 59"/>
              <a:gd name="T23" fmla="*/ 2147483646 h 25"/>
              <a:gd name="T24" fmla="*/ 2147483646 w 59"/>
              <a:gd name="T25" fmla="*/ 2147483646 h 25"/>
              <a:gd name="T26" fmla="*/ 2147483646 w 59"/>
              <a:gd name="T27" fmla="*/ 2147483646 h 25"/>
              <a:gd name="T28" fmla="*/ 2147483646 w 59"/>
              <a:gd name="T29" fmla="*/ 2147483646 h 25"/>
              <a:gd name="T30" fmla="*/ 2147483646 w 59"/>
              <a:gd name="T31" fmla="*/ 2147483646 h 25"/>
              <a:gd name="T32" fmla="*/ 2147483646 w 59"/>
              <a:gd name="T33" fmla="*/ 2147483646 h 2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9" h="25">
                <a:moveTo>
                  <a:pt x="57" y="7"/>
                </a:moveTo>
                <a:lnTo>
                  <a:pt x="51" y="4"/>
                </a:lnTo>
                <a:lnTo>
                  <a:pt x="40" y="1"/>
                </a:lnTo>
                <a:lnTo>
                  <a:pt x="29" y="0"/>
                </a:lnTo>
                <a:lnTo>
                  <a:pt x="17" y="1"/>
                </a:lnTo>
                <a:lnTo>
                  <a:pt x="10" y="4"/>
                </a:lnTo>
                <a:lnTo>
                  <a:pt x="3" y="7"/>
                </a:lnTo>
                <a:lnTo>
                  <a:pt x="0" y="12"/>
                </a:lnTo>
                <a:lnTo>
                  <a:pt x="3" y="15"/>
                </a:lnTo>
                <a:lnTo>
                  <a:pt x="10" y="20"/>
                </a:lnTo>
                <a:lnTo>
                  <a:pt x="17" y="24"/>
                </a:lnTo>
                <a:lnTo>
                  <a:pt x="29" y="25"/>
                </a:lnTo>
                <a:lnTo>
                  <a:pt x="40" y="24"/>
                </a:lnTo>
                <a:lnTo>
                  <a:pt x="51" y="20"/>
                </a:lnTo>
                <a:lnTo>
                  <a:pt x="57" y="15"/>
                </a:lnTo>
                <a:lnTo>
                  <a:pt x="59" y="12"/>
                </a:lnTo>
                <a:lnTo>
                  <a:pt x="57" y="7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47" name="Freeform 2714"/>
          <p:cNvSpPr>
            <a:spLocks/>
          </p:cNvSpPr>
          <p:nvPr/>
        </p:nvSpPr>
        <p:spPr bwMode="auto">
          <a:xfrm>
            <a:off x="8199438" y="2713038"/>
            <a:ext cx="34925" cy="14287"/>
          </a:xfrm>
          <a:custGeom>
            <a:avLst/>
            <a:gdLst>
              <a:gd name="T0" fmla="*/ 2147483646 w 64"/>
              <a:gd name="T1" fmla="*/ 2147483646 h 26"/>
              <a:gd name="T2" fmla="*/ 2147483646 w 64"/>
              <a:gd name="T3" fmla="*/ 2147483646 h 26"/>
              <a:gd name="T4" fmla="*/ 2147483646 w 64"/>
              <a:gd name="T5" fmla="*/ 2147483646 h 26"/>
              <a:gd name="T6" fmla="*/ 2147483646 w 64"/>
              <a:gd name="T7" fmla="*/ 2147483646 h 26"/>
              <a:gd name="T8" fmla="*/ 2147483646 w 64"/>
              <a:gd name="T9" fmla="*/ 2147483646 h 26"/>
              <a:gd name="T10" fmla="*/ 2147483646 w 64"/>
              <a:gd name="T11" fmla="*/ 0 h 26"/>
              <a:gd name="T12" fmla="*/ 2147483646 w 64"/>
              <a:gd name="T13" fmla="*/ 2147483646 h 26"/>
              <a:gd name="T14" fmla="*/ 2147483646 w 64"/>
              <a:gd name="T15" fmla="*/ 2147483646 h 26"/>
              <a:gd name="T16" fmla="*/ 2147483646 w 64"/>
              <a:gd name="T17" fmla="*/ 2147483646 h 26"/>
              <a:gd name="T18" fmla="*/ 2147483646 w 64"/>
              <a:gd name="T19" fmla="*/ 2147483646 h 26"/>
              <a:gd name="T20" fmla="*/ 2147483646 w 64"/>
              <a:gd name="T21" fmla="*/ 2147483646 h 26"/>
              <a:gd name="T22" fmla="*/ 2147483646 w 64"/>
              <a:gd name="T23" fmla="*/ 2147483646 h 26"/>
              <a:gd name="T24" fmla="*/ 2147483646 w 64"/>
              <a:gd name="T25" fmla="*/ 2147483646 h 26"/>
              <a:gd name="T26" fmla="*/ 2147483646 w 64"/>
              <a:gd name="T27" fmla="*/ 2147483646 h 26"/>
              <a:gd name="T28" fmla="*/ 2147483646 w 64"/>
              <a:gd name="T29" fmla="*/ 2147483646 h 26"/>
              <a:gd name="T30" fmla="*/ 2147483646 w 64"/>
              <a:gd name="T31" fmla="*/ 2147483646 h 26"/>
              <a:gd name="T32" fmla="*/ 0 w 64"/>
              <a:gd name="T33" fmla="*/ 2147483646 h 26"/>
              <a:gd name="T34" fmla="*/ 2147483646 w 64"/>
              <a:gd name="T35" fmla="*/ 2147483646 h 26"/>
              <a:gd name="T36" fmla="*/ 2147483646 w 64"/>
              <a:gd name="T37" fmla="*/ 2147483646 h 26"/>
              <a:gd name="T38" fmla="*/ 2147483646 w 64"/>
              <a:gd name="T39" fmla="*/ 2147483646 h 26"/>
              <a:gd name="T40" fmla="*/ 2147483646 w 64"/>
              <a:gd name="T41" fmla="*/ 2147483646 h 26"/>
              <a:gd name="T42" fmla="*/ 2147483646 w 64"/>
              <a:gd name="T43" fmla="*/ 2147483646 h 26"/>
              <a:gd name="T44" fmla="*/ 2147483646 w 64"/>
              <a:gd name="T45" fmla="*/ 2147483646 h 2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64" h="26">
                <a:moveTo>
                  <a:pt x="55" y="22"/>
                </a:moveTo>
                <a:lnTo>
                  <a:pt x="61" y="17"/>
                </a:lnTo>
                <a:lnTo>
                  <a:pt x="64" y="10"/>
                </a:lnTo>
                <a:lnTo>
                  <a:pt x="61" y="6"/>
                </a:lnTo>
                <a:lnTo>
                  <a:pt x="55" y="3"/>
                </a:lnTo>
                <a:lnTo>
                  <a:pt x="50" y="0"/>
                </a:lnTo>
                <a:lnTo>
                  <a:pt x="50" y="9"/>
                </a:lnTo>
                <a:lnTo>
                  <a:pt x="52" y="8"/>
                </a:lnTo>
                <a:lnTo>
                  <a:pt x="50" y="9"/>
                </a:lnTo>
                <a:lnTo>
                  <a:pt x="44" y="10"/>
                </a:lnTo>
                <a:lnTo>
                  <a:pt x="38" y="11"/>
                </a:lnTo>
                <a:lnTo>
                  <a:pt x="29" y="14"/>
                </a:lnTo>
                <a:lnTo>
                  <a:pt x="19" y="14"/>
                </a:lnTo>
                <a:lnTo>
                  <a:pt x="13" y="14"/>
                </a:lnTo>
                <a:lnTo>
                  <a:pt x="6" y="11"/>
                </a:lnTo>
                <a:lnTo>
                  <a:pt x="5" y="11"/>
                </a:lnTo>
                <a:lnTo>
                  <a:pt x="0" y="10"/>
                </a:lnTo>
                <a:lnTo>
                  <a:pt x="1" y="17"/>
                </a:lnTo>
                <a:lnTo>
                  <a:pt x="7" y="22"/>
                </a:lnTo>
                <a:lnTo>
                  <a:pt x="19" y="24"/>
                </a:lnTo>
                <a:lnTo>
                  <a:pt x="32" y="26"/>
                </a:lnTo>
                <a:lnTo>
                  <a:pt x="44" y="24"/>
                </a:lnTo>
                <a:lnTo>
                  <a:pt x="55" y="22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48" name="Freeform 2715"/>
          <p:cNvSpPr>
            <a:spLocks/>
          </p:cNvSpPr>
          <p:nvPr/>
        </p:nvSpPr>
        <p:spPr bwMode="auto">
          <a:xfrm>
            <a:off x="8199438" y="2716213"/>
            <a:ext cx="3175" cy="1587"/>
          </a:xfrm>
          <a:custGeom>
            <a:avLst/>
            <a:gdLst>
              <a:gd name="T0" fmla="*/ 0 w 5"/>
              <a:gd name="T1" fmla="*/ 2147483646 h 5"/>
              <a:gd name="T2" fmla="*/ 2147483646 w 5"/>
              <a:gd name="T3" fmla="*/ 2147483646 h 5"/>
              <a:gd name="T4" fmla="*/ 2147483646 w 5"/>
              <a:gd name="T5" fmla="*/ 0 h 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" h="5">
                <a:moveTo>
                  <a:pt x="0" y="5"/>
                </a:moveTo>
                <a:lnTo>
                  <a:pt x="1" y="1"/>
                </a:lnTo>
                <a:lnTo>
                  <a:pt x="5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49" name="Freeform 2716"/>
          <p:cNvSpPr>
            <a:spLocks/>
          </p:cNvSpPr>
          <p:nvPr/>
        </p:nvSpPr>
        <p:spPr bwMode="auto">
          <a:xfrm>
            <a:off x="8191500" y="2663825"/>
            <a:ext cx="4763" cy="7938"/>
          </a:xfrm>
          <a:custGeom>
            <a:avLst/>
            <a:gdLst>
              <a:gd name="T0" fmla="*/ 2147483646 w 10"/>
              <a:gd name="T1" fmla="*/ 2147483646 h 15"/>
              <a:gd name="T2" fmla="*/ 2147483646 w 10"/>
              <a:gd name="T3" fmla="*/ 2147483646 h 15"/>
              <a:gd name="T4" fmla="*/ 0 w 10"/>
              <a:gd name="T5" fmla="*/ 2147483646 h 15"/>
              <a:gd name="T6" fmla="*/ 0 w 10"/>
              <a:gd name="T7" fmla="*/ 0 h 1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" h="15">
                <a:moveTo>
                  <a:pt x="10" y="15"/>
                </a:moveTo>
                <a:lnTo>
                  <a:pt x="1" y="9"/>
                </a:ln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50" name="Freeform 2717"/>
          <p:cNvSpPr>
            <a:spLocks/>
          </p:cNvSpPr>
          <p:nvPr/>
        </p:nvSpPr>
        <p:spPr bwMode="auto">
          <a:xfrm>
            <a:off x="8220075" y="2671763"/>
            <a:ext cx="41275" cy="6350"/>
          </a:xfrm>
          <a:custGeom>
            <a:avLst/>
            <a:gdLst>
              <a:gd name="T0" fmla="*/ 0 w 79"/>
              <a:gd name="T1" fmla="*/ 0 h 14"/>
              <a:gd name="T2" fmla="*/ 2147483646 w 79"/>
              <a:gd name="T3" fmla="*/ 2147483646 h 14"/>
              <a:gd name="T4" fmla="*/ 2147483646 w 79"/>
              <a:gd name="T5" fmla="*/ 2147483646 h 14"/>
              <a:gd name="T6" fmla="*/ 2147483646 w 79"/>
              <a:gd name="T7" fmla="*/ 2147483646 h 14"/>
              <a:gd name="T8" fmla="*/ 2147483646 w 79"/>
              <a:gd name="T9" fmla="*/ 2147483646 h 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9" h="14">
                <a:moveTo>
                  <a:pt x="0" y="0"/>
                </a:moveTo>
                <a:lnTo>
                  <a:pt x="23" y="11"/>
                </a:lnTo>
                <a:lnTo>
                  <a:pt x="48" y="14"/>
                </a:lnTo>
                <a:lnTo>
                  <a:pt x="76" y="8"/>
                </a:lnTo>
                <a:lnTo>
                  <a:pt x="79" y="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51" name="Freeform 2718"/>
          <p:cNvSpPr>
            <a:spLocks/>
          </p:cNvSpPr>
          <p:nvPr/>
        </p:nvSpPr>
        <p:spPr bwMode="auto">
          <a:xfrm>
            <a:off x="8501063" y="2636838"/>
            <a:ext cx="17462" cy="14287"/>
          </a:xfrm>
          <a:custGeom>
            <a:avLst/>
            <a:gdLst>
              <a:gd name="T0" fmla="*/ 2147483646 w 33"/>
              <a:gd name="T1" fmla="*/ 2147483646 h 28"/>
              <a:gd name="T2" fmla="*/ 2147483646 w 33"/>
              <a:gd name="T3" fmla="*/ 2147483646 h 28"/>
              <a:gd name="T4" fmla="*/ 2147483646 w 33"/>
              <a:gd name="T5" fmla="*/ 2147483646 h 28"/>
              <a:gd name="T6" fmla="*/ 2147483646 w 33"/>
              <a:gd name="T7" fmla="*/ 2147483646 h 28"/>
              <a:gd name="T8" fmla="*/ 2147483646 w 33"/>
              <a:gd name="T9" fmla="*/ 2147483646 h 28"/>
              <a:gd name="T10" fmla="*/ 2147483646 w 33"/>
              <a:gd name="T11" fmla="*/ 2147483646 h 28"/>
              <a:gd name="T12" fmla="*/ 2147483646 w 33"/>
              <a:gd name="T13" fmla="*/ 2147483646 h 28"/>
              <a:gd name="T14" fmla="*/ 2147483646 w 33"/>
              <a:gd name="T15" fmla="*/ 2147483646 h 28"/>
              <a:gd name="T16" fmla="*/ 2147483646 w 33"/>
              <a:gd name="T17" fmla="*/ 2147483646 h 28"/>
              <a:gd name="T18" fmla="*/ 2147483646 w 33"/>
              <a:gd name="T19" fmla="*/ 0 h 28"/>
              <a:gd name="T20" fmla="*/ 2147483646 w 33"/>
              <a:gd name="T21" fmla="*/ 0 h 28"/>
              <a:gd name="T22" fmla="*/ 2147483646 w 33"/>
              <a:gd name="T23" fmla="*/ 0 h 28"/>
              <a:gd name="T24" fmla="*/ 2147483646 w 33"/>
              <a:gd name="T25" fmla="*/ 2147483646 h 28"/>
              <a:gd name="T26" fmla="*/ 2147483646 w 33"/>
              <a:gd name="T27" fmla="*/ 2147483646 h 28"/>
              <a:gd name="T28" fmla="*/ 0 w 33"/>
              <a:gd name="T29" fmla="*/ 2147483646 h 28"/>
              <a:gd name="T30" fmla="*/ 2147483646 w 33"/>
              <a:gd name="T31" fmla="*/ 2147483646 h 28"/>
              <a:gd name="T32" fmla="*/ 2147483646 w 33"/>
              <a:gd name="T33" fmla="*/ 2147483646 h 2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3" h="28">
                <a:moveTo>
                  <a:pt x="6" y="25"/>
                </a:moveTo>
                <a:lnTo>
                  <a:pt x="11" y="27"/>
                </a:lnTo>
                <a:lnTo>
                  <a:pt x="18" y="28"/>
                </a:lnTo>
                <a:lnTo>
                  <a:pt x="23" y="27"/>
                </a:lnTo>
                <a:lnTo>
                  <a:pt x="27" y="25"/>
                </a:lnTo>
                <a:lnTo>
                  <a:pt x="31" y="20"/>
                </a:lnTo>
                <a:lnTo>
                  <a:pt x="33" y="14"/>
                </a:lnTo>
                <a:lnTo>
                  <a:pt x="31" y="9"/>
                </a:lnTo>
                <a:lnTo>
                  <a:pt x="27" y="3"/>
                </a:lnTo>
                <a:lnTo>
                  <a:pt x="23" y="0"/>
                </a:lnTo>
                <a:lnTo>
                  <a:pt x="18" y="0"/>
                </a:lnTo>
                <a:lnTo>
                  <a:pt x="11" y="0"/>
                </a:lnTo>
                <a:lnTo>
                  <a:pt x="6" y="3"/>
                </a:lnTo>
                <a:lnTo>
                  <a:pt x="3" y="9"/>
                </a:lnTo>
                <a:lnTo>
                  <a:pt x="0" y="14"/>
                </a:lnTo>
                <a:lnTo>
                  <a:pt x="3" y="20"/>
                </a:lnTo>
                <a:lnTo>
                  <a:pt x="6" y="25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52" name="Freeform 2719"/>
          <p:cNvSpPr>
            <a:spLocks/>
          </p:cNvSpPr>
          <p:nvPr/>
        </p:nvSpPr>
        <p:spPr bwMode="auto">
          <a:xfrm>
            <a:off x="8515350" y="2613025"/>
            <a:ext cx="74613" cy="63500"/>
          </a:xfrm>
          <a:custGeom>
            <a:avLst/>
            <a:gdLst>
              <a:gd name="T0" fmla="*/ 0 w 141"/>
              <a:gd name="T1" fmla="*/ 2147483646 h 122"/>
              <a:gd name="T2" fmla="*/ 2147483646 w 141"/>
              <a:gd name="T3" fmla="*/ 2147483646 h 122"/>
              <a:gd name="T4" fmla="*/ 2147483646 w 141"/>
              <a:gd name="T5" fmla="*/ 2147483646 h 122"/>
              <a:gd name="T6" fmla="*/ 2147483646 w 141"/>
              <a:gd name="T7" fmla="*/ 2147483646 h 122"/>
              <a:gd name="T8" fmla="*/ 2147483646 w 141"/>
              <a:gd name="T9" fmla="*/ 2147483646 h 122"/>
              <a:gd name="T10" fmla="*/ 2147483646 w 141"/>
              <a:gd name="T11" fmla="*/ 2147483646 h 122"/>
              <a:gd name="T12" fmla="*/ 2147483646 w 141"/>
              <a:gd name="T13" fmla="*/ 2147483646 h 122"/>
              <a:gd name="T14" fmla="*/ 2147483646 w 141"/>
              <a:gd name="T15" fmla="*/ 2147483646 h 122"/>
              <a:gd name="T16" fmla="*/ 2147483646 w 141"/>
              <a:gd name="T17" fmla="*/ 2147483646 h 122"/>
              <a:gd name="T18" fmla="*/ 2147483646 w 141"/>
              <a:gd name="T19" fmla="*/ 2147483646 h 122"/>
              <a:gd name="T20" fmla="*/ 2147483646 w 141"/>
              <a:gd name="T21" fmla="*/ 2147483646 h 122"/>
              <a:gd name="T22" fmla="*/ 2147483646 w 141"/>
              <a:gd name="T23" fmla="*/ 2147483646 h 122"/>
              <a:gd name="T24" fmla="*/ 2147483646 w 141"/>
              <a:gd name="T25" fmla="*/ 0 h 122"/>
              <a:gd name="T26" fmla="*/ 2147483646 w 141"/>
              <a:gd name="T27" fmla="*/ 2147483646 h 122"/>
              <a:gd name="T28" fmla="*/ 2147483646 w 141"/>
              <a:gd name="T29" fmla="*/ 2147483646 h 122"/>
              <a:gd name="T30" fmla="*/ 2147483646 w 141"/>
              <a:gd name="T31" fmla="*/ 2147483646 h 122"/>
              <a:gd name="T32" fmla="*/ 0 w 141"/>
              <a:gd name="T33" fmla="*/ 2147483646 h 122"/>
              <a:gd name="T34" fmla="*/ 2147483646 w 141"/>
              <a:gd name="T35" fmla="*/ 2147483646 h 122"/>
              <a:gd name="T36" fmla="*/ 2147483646 w 141"/>
              <a:gd name="T37" fmla="*/ 2147483646 h 122"/>
              <a:gd name="T38" fmla="*/ 2147483646 w 141"/>
              <a:gd name="T39" fmla="*/ 2147483646 h 122"/>
              <a:gd name="T40" fmla="*/ 2147483646 w 141"/>
              <a:gd name="T41" fmla="*/ 2147483646 h 122"/>
              <a:gd name="T42" fmla="*/ 2147483646 w 141"/>
              <a:gd name="T43" fmla="*/ 2147483646 h 122"/>
              <a:gd name="T44" fmla="*/ 2147483646 w 141"/>
              <a:gd name="T45" fmla="*/ 2147483646 h 122"/>
              <a:gd name="T46" fmla="*/ 2147483646 w 141"/>
              <a:gd name="T47" fmla="*/ 2147483646 h 122"/>
              <a:gd name="T48" fmla="*/ 2147483646 w 141"/>
              <a:gd name="T49" fmla="*/ 2147483646 h 122"/>
              <a:gd name="T50" fmla="*/ 2147483646 w 141"/>
              <a:gd name="T51" fmla="*/ 2147483646 h 122"/>
              <a:gd name="T52" fmla="*/ 2147483646 w 141"/>
              <a:gd name="T53" fmla="*/ 2147483646 h 122"/>
              <a:gd name="T54" fmla="*/ 2147483646 w 141"/>
              <a:gd name="T55" fmla="*/ 2147483646 h 122"/>
              <a:gd name="T56" fmla="*/ 2147483646 w 141"/>
              <a:gd name="T57" fmla="*/ 2147483646 h 122"/>
              <a:gd name="T58" fmla="*/ 2147483646 w 141"/>
              <a:gd name="T59" fmla="*/ 2147483646 h 122"/>
              <a:gd name="T60" fmla="*/ 2147483646 w 141"/>
              <a:gd name="T61" fmla="*/ 2147483646 h 122"/>
              <a:gd name="T62" fmla="*/ 2147483646 w 141"/>
              <a:gd name="T63" fmla="*/ 2147483646 h 122"/>
              <a:gd name="T64" fmla="*/ 2147483646 w 141"/>
              <a:gd name="T65" fmla="*/ 2147483646 h 122"/>
              <a:gd name="T66" fmla="*/ 2147483646 w 141"/>
              <a:gd name="T67" fmla="*/ 2147483646 h 122"/>
              <a:gd name="T68" fmla="*/ 2147483646 w 141"/>
              <a:gd name="T69" fmla="*/ 2147483646 h 12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41" h="122">
                <a:moveTo>
                  <a:pt x="0" y="71"/>
                </a:moveTo>
                <a:lnTo>
                  <a:pt x="5" y="84"/>
                </a:lnTo>
                <a:lnTo>
                  <a:pt x="19" y="104"/>
                </a:lnTo>
                <a:lnTo>
                  <a:pt x="45" y="117"/>
                </a:lnTo>
                <a:lnTo>
                  <a:pt x="71" y="122"/>
                </a:lnTo>
                <a:lnTo>
                  <a:pt x="98" y="116"/>
                </a:lnTo>
                <a:lnTo>
                  <a:pt x="119" y="103"/>
                </a:lnTo>
                <a:lnTo>
                  <a:pt x="135" y="83"/>
                </a:lnTo>
                <a:lnTo>
                  <a:pt x="141" y="59"/>
                </a:lnTo>
                <a:lnTo>
                  <a:pt x="134" y="35"/>
                </a:lnTo>
                <a:lnTo>
                  <a:pt x="118" y="15"/>
                </a:lnTo>
                <a:lnTo>
                  <a:pt x="95" y="3"/>
                </a:lnTo>
                <a:lnTo>
                  <a:pt x="67" y="0"/>
                </a:lnTo>
                <a:lnTo>
                  <a:pt x="40" y="3"/>
                </a:lnTo>
                <a:lnTo>
                  <a:pt x="18" y="16"/>
                </a:lnTo>
                <a:lnTo>
                  <a:pt x="4" y="38"/>
                </a:lnTo>
                <a:lnTo>
                  <a:pt x="0" y="47"/>
                </a:lnTo>
                <a:lnTo>
                  <a:pt x="10" y="46"/>
                </a:lnTo>
                <a:lnTo>
                  <a:pt x="7" y="65"/>
                </a:lnTo>
                <a:lnTo>
                  <a:pt x="23" y="65"/>
                </a:lnTo>
                <a:lnTo>
                  <a:pt x="22" y="74"/>
                </a:lnTo>
                <a:lnTo>
                  <a:pt x="23" y="88"/>
                </a:lnTo>
                <a:lnTo>
                  <a:pt x="31" y="97"/>
                </a:lnTo>
                <a:lnTo>
                  <a:pt x="41" y="105"/>
                </a:lnTo>
                <a:lnTo>
                  <a:pt x="54" y="106"/>
                </a:lnTo>
                <a:lnTo>
                  <a:pt x="67" y="104"/>
                </a:lnTo>
                <a:lnTo>
                  <a:pt x="78" y="96"/>
                </a:lnTo>
                <a:lnTo>
                  <a:pt x="86" y="86"/>
                </a:lnTo>
                <a:lnTo>
                  <a:pt x="89" y="73"/>
                </a:lnTo>
                <a:lnTo>
                  <a:pt x="86" y="61"/>
                </a:lnTo>
                <a:lnTo>
                  <a:pt x="77" y="53"/>
                </a:lnTo>
                <a:lnTo>
                  <a:pt x="66" y="46"/>
                </a:lnTo>
                <a:lnTo>
                  <a:pt x="53" y="43"/>
                </a:lnTo>
                <a:lnTo>
                  <a:pt x="40" y="46"/>
                </a:lnTo>
                <a:lnTo>
                  <a:pt x="33" y="5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53" name="Line 2720"/>
          <p:cNvSpPr>
            <a:spLocks noChangeShapeType="1"/>
          </p:cNvSpPr>
          <p:nvPr/>
        </p:nvSpPr>
        <p:spPr bwMode="auto">
          <a:xfrm flipH="1">
            <a:off x="8528050" y="2644775"/>
            <a:ext cx="1588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54" name="Freeform 2721"/>
          <p:cNvSpPr>
            <a:spLocks/>
          </p:cNvSpPr>
          <p:nvPr/>
        </p:nvSpPr>
        <p:spPr bwMode="auto">
          <a:xfrm>
            <a:off x="8520113" y="2616200"/>
            <a:ext cx="55562" cy="20638"/>
          </a:xfrm>
          <a:custGeom>
            <a:avLst/>
            <a:gdLst>
              <a:gd name="T0" fmla="*/ 0 w 104"/>
              <a:gd name="T1" fmla="*/ 2147483646 h 38"/>
              <a:gd name="T2" fmla="*/ 2147483646 w 104"/>
              <a:gd name="T3" fmla="*/ 2147483646 h 38"/>
              <a:gd name="T4" fmla="*/ 2147483646 w 104"/>
              <a:gd name="T5" fmla="*/ 2147483646 h 38"/>
              <a:gd name="T6" fmla="*/ 2147483646 w 104"/>
              <a:gd name="T7" fmla="*/ 0 h 38"/>
              <a:gd name="T8" fmla="*/ 2147483646 w 104"/>
              <a:gd name="T9" fmla="*/ 2147483646 h 38"/>
              <a:gd name="T10" fmla="*/ 2147483646 w 104"/>
              <a:gd name="T11" fmla="*/ 2147483646 h 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4" h="38">
                <a:moveTo>
                  <a:pt x="0" y="38"/>
                </a:moveTo>
                <a:lnTo>
                  <a:pt x="15" y="19"/>
                </a:lnTo>
                <a:lnTo>
                  <a:pt x="38" y="5"/>
                </a:lnTo>
                <a:lnTo>
                  <a:pt x="65" y="0"/>
                </a:lnTo>
                <a:lnTo>
                  <a:pt x="92" y="3"/>
                </a:lnTo>
                <a:lnTo>
                  <a:pt x="104" y="1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55" name="Freeform 2722"/>
          <p:cNvSpPr>
            <a:spLocks/>
          </p:cNvSpPr>
          <p:nvPr/>
        </p:nvSpPr>
        <p:spPr bwMode="auto">
          <a:xfrm>
            <a:off x="8550275" y="2573338"/>
            <a:ext cx="20638" cy="7937"/>
          </a:xfrm>
          <a:custGeom>
            <a:avLst/>
            <a:gdLst>
              <a:gd name="T0" fmla="*/ 2147483646 w 40"/>
              <a:gd name="T1" fmla="*/ 0 h 16"/>
              <a:gd name="T2" fmla="*/ 2147483646 w 40"/>
              <a:gd name="T3" fmla="*/ 2147483646 h 16"/>
              <a:gd name="T4" fmla="*/ 0 w 40"/>
              <a:gd name="T5" fmla="*/ 2147483646 h 16"/>
              <a:gd name="T6" fmla="*/ 0 w 40"/>
              <a:gd name="T7" fmla="*/ 2147483646 h 1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" h="16">
                <a:moveTo>
                  <a:pt x="40" y="0"/>
                </a:moveTo>
                <a:lnTo>
                  <a:pt x="18" y="5"/>
                </a:lnTo>
                <a:lnTo>
                  <a:pt x="0" y="14"/>
                </a:lnTo>
                <a:lnTo>
                  <a:pt x="0" y="1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56" name="Freeform 2723"/>
          <p:cNvSpPr>
            <a:spLocks/>
          </p:cNvSpPr>
          <p:nvPr/>
        </p:nvSpPr>
        <p:spPr bwMode="auto">
          <a:xfrm>
            <a:off x="8570913" y="2573338"/>
            <a:ext cx="63500" cy="34925"/>
          </a:xfrm>
          <a:custGeom>
            <a:avLst/>
            <a:gdLst>
              <a:gd name="T0" fmla="*/ 0 w 120"/>
              <a:gd name="T1" fmla="*/ 2147483646 h 66"/>
              <a:gd name="T2" fmla="*/ 2147483646 w 120"/>
              <a:gd name="T3" fmla="*/ 0 h 66"/>
              <a:gd name="T4" fmla="*/ 2147483646 w 120"/>
              <a:gd name="T5" fmla="*/ 2147483646 h 66"/>
              <a:gd name="T6" fmla="*/ 2147483646 w 120"/>
              <a:gd name="T7" fmla="*/ 2147483646 h 66"/>
              <a:gd name="T8" fmla="*/ 2147483646 w 120"/>
              <a:gd name="T9" fmla="*/ 2147483646 h 66"/>
              <a:gd name="T10" fmla="*/ 2147483646 w 120"/>
              <a:gd name="T11" fmla="*/ 2147483646 h 66"/>
              <a:gd name="T12" fmla="*/ 2147483646 w 120"/>
              <a:gd name="T13" fmla="*/ 2147483646 h 66"/>
              <a:gd name="T14" fmla="*/ 2147483646 w 120"/>
              <a:gd name="T15" fmla="*/ 2147483646 h 66"/>
              <a:gd name="T16" fmla="*/ 2147483646 w 120"/>
              <a:gd name="T17" fmla="*/ 2147483646 h 66"/>
              <a:gd name="T18" fmla="*/ 2147483646 w 120"/>
              <a:gd name="T19" fmla="*/ 2147483646 h 66"/>
              <a:gd name="T20" fmla="*/ 2147483646 w 120"/>
              <a:gd name="T21" fmla="*/ 2147483646 h 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20" h="66">
                <a:moveTo>
                  <a:pt x="0" y="1"/>
                </a:moveTo>
                <a:lnTo>
                  <a:pt x="29" y="0"/>
                </a:lnTo>
                <a:lnTo>
                  <a:pt x="60" y="2"/>
                </a:lnTo>
                <a:lnTo>
                  <a:pt x="80" y="8"/>
                </a:lnTo>
                <a:lnTo>
                  <a:pt x="96" y="20"/>
                </a:lnTo>
                <a:lnTo>
                  <a:pt x="102" y="31"/>
                </a:lnTo>
                <a:lnTo>
                  <a:pt x="103" y="32"/>
                </a:lnTo>
                <a:lnTo>
                  <a:pt x="113" y="35"/>
                </a:lnTo>
                <a:lnTo>
                  <a:pt x="118" y="42"/>
                </a:lnTo>
                <a:lnTo>
                  <a:pt x="120" y="54"/>
                </a:lnTo>
                <a:lnTo>
                  <a:pt x="119" y="6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57" name="Freeform 2724"/>
          <p:cNvSpPr>
            <a:spLocks/>
          </p:cNvSpPr>
          <p:nvPr/>
        </p:nvSpPr>
        <p:spPr bwMode="auto">
          <a:xfrm>
            <a:off x="8677275" y="2595563"/>
            <a:ext cx="19050" cy="11112"/>
          </a:xfrm>
          <a:custGeom>
            <a:avLst/>
            <a:gdLst>
              <a:gd name="T0" fmla="*/ 0 w 35"/>
              <a:gd name="T1" fmla="*/ 0 h 21"/>
              <a:gd name="T2" fmla="*/ 2147483646 w 35"/>
              <a:gd name="T3" fmla="*/ 2147483646 h 21"/>
              <a:gd name="T4" fmla="*/ 2147483646 w 35"/>
              <a:gd name="T5" fmla="*/ 2147483646 h 21"/>
              <a:gd name="T6" fmla="*/ 2147483646 w 35"/>
              <a:gd name="T7" fmla="*/ 2147483646 h 2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" h="21">
                <a:moveTo>
                  <a:pt x="0" y="0"/>
                </a:moveTo>
                <a:lnTo>
                  <a:pt x="11" y="6"/>
                </a:lnTo>
                <a:lnTo>
                  <a:pt x="35" y="15"/>
                </a:lnTo>
                <a:lnTo>
                  <a:pt x="33" y="2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58" name="Freeform 2725"/>
          <p:cNvSpPr>
            <a:spLocks/>
          </p:cNvSpPr>
          <p:nvPr/>
        </p:nvSpPr>
        <p:spPr bwMode="auto">
          <a:xfrm>
            <a:off x="8670925" y="2584450"/>
            <a:ext cx="6350" cy="11113"/>
          </a:xfrm>
          <a:custGeom>
            <a:avLst/>
            <a:gdLst>
              <a:gd name="T0" fmla="*/ 2147483646 w 12"/>
              <a:gd name="T1" fmla="*/ 2147483646 h 23"/>
              <a:gd name="T2" fmla="*/ 2147483646 w 12"/>
              <a:gd name="T3" fmla="*/ 2147483646 h 23"/>
              <a:gd name="T4" fmla="*/ 2147483646 w 12"/>
              <a:gd name="T5" fmla="*/ 2147483646 h 23"/>
              <a:gd name="T6" fmla="*/ 0 w 12"/>
              <a:gd name="T7" fmla="*/ 0 h 2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" h="23">
                <a:moveTo>
                  <a:pt x="12" y="23"/>
                </a:moveTo>
                <a:lnTo>
                  <a:pt x="4" y="16"/>
                </a:lnTo>
                <a:lnTo>
                  <a:pt x="1" y="7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59" name="Freeform 2726"/>
          <p:cNvSpPr>
            <a:spLocks/>
          </p:cNvSpPr>
          <p:nvPr/>
        </p:nvSpPr>
        <p:spPr bwMode="auto">
          <a:xfrm>
            <a:off x="8672513" y="2690813"/>
            <a:ext cx="19050" cy="22225"/>
          </a:xfrm>
          <a:custGeom>
            <a:avLst/>
            <a:gdLst>
              <a:gd name="T0" fmla="*/ 2147483646 w 37"/>
              <a:gd name="T1" fmla="*/ 0 h 40"/>
              <a:gd name="T2" fmla="*/ 2147483646 w 37"/>
              <a:gd name="T3" fmla="*/ 2147483646 h 40"/>
              <a:gd name="T4" fmla="*/ 2147483646 w 37"/>
              <a:gd name="T5" fmla="*/ 2147483646 h 40"/>
              <a:gd name="T6" fmla="*/ 0 w 37"/>
              <a:gd name="T7" fmla="*/ 2147483646 h 40"/>
              <a:gd name="T8" fmla="*/ 0 w 37"/>
              <a:gd name="T9" fmla="*/ 2147483646 h 40"/>
              <a:gd name="T10" fmla="*/ 2147483646 w 37"/>
              <a:gd name="T11" fmla="*/ 2147483646 h 40"/>
              <a:gd name="T12" fmla="*/ 2147483646 w 37"/>
              <a:gd name="T13" fmla="*/ 2147483646 h 40"/>
              <a:gd name="T14" fmla="*/ 2147483646 w 37"/>
              <a:gd name="T15" fmla="*/ 2147483646 h 40"/>
              <a:gd name="T16" fmla="*/ 2147483646 w 37"/>
              <a:gd name="T17" fmla="*/ 2147483646 h 40"/>
              <a:gd name="T18" fmla="*/ 2147483646 w 37"/>
              <a:gd name="T19" fmla="*/ 2147483646 h 40"/>
              <a:gd name="T20" fmla="*/ 2147483646 w 37"/>
              <a:gd name="T21" fmla="*/ 2147483646 h 4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7" h="40">
                <a:moveTo>
                  <a:pt x="30" y="0"/>
                </a:moveTo>
                <a:lnTo>
                  <a:pt x="23" y="6"/>
                </a:lnTo>
                <a:lnTo>
                  <a:pt x="13" y="27"/>
                </a:lnTo>
                <a:lnTo>
                  <a:pt x="0" y="30"/>
                </a:lnTo>
                <a:lnTo>
                  <a:pt x="0" y="40"/>
                </a:lnTo>
                <a:lnTo>
                  <a:pt x="19" y="40"/>
                </a:lnTo>
                <a:lnTo>
                  <a:pt x="26" y="15"/>
                </a:lnTo>
                <a:lnTo>
                  <a:pt x="32" y="14"/>
                </a:lnTo>
                <a:lnTo>
                  <a:pt x="36" y="15"/>
                </a:lnTo>
                <a:lnTo>
                  <a:pt x="37" y="18"/>
                </a:lnTo>
                <a:lnTo>
                  <a:pt x="37" y="2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60" name="Freeform 2727"/>
          <p:cNvSpPr>
            <a:spLocks/>
          </p:cNvSpPr>
          <p:nvPr/>
        </p:nvSpPr>
        <p:spPr bwMode="auto">
          <a:xfrm>
            <a:off x="8688388" y="2690813"/>
            <a:ext cx="7937" cy="4762"/>
          </a:xfrm>
          <a:custGeom>
            <a:avLst/>
            <a:gdLst>
              <a:gd name="T0" fmla="*/ 2147483646 w 17"/>
              <a:gd name="T1" fmla="*/ 2147483646 h 8"/>
              <a:gd name="T2" fmla="*/ 2147483646 w 17"/>
              <a:gd name="T3" fmla="*/ 2147483646 h 8"/>
              <a:gd name="T4" fmla="*/ 2147483646 w 17"/>
              <a:gd name="T5" fmla="*/ 0 h 8"/>
              <a:gd name="T6" fmla="*/ 0 w 17"/>
              <a:gd name="T7" fmla="*/ 2147483646 h 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7" h="8">
                <a:moveTo>
                  <a:pt x="17" y="8"/>
                </a:moveTo>
                <a:lnTo>
                  <a:pt x="16" y="2"/>
                </a:lnTo>
                <a:lnTo>
                  <a:pt x="7" y="0"/>
                </a:lnTo>
                <a:lnTo>
                  <a:pt x="0" y="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61" name="Freeform 2728"/>
          <p:cNvSpPr>
            <a:spLocks/>
          </p:cNvSpPr>
          <p:nvPr/>
        </p:nvSpPr>
        <p:spPr bwMode="auto">
          <a:xfrm>
            <a:off x="8580438" y="2684463"/>
            <a:ext cx="34925" cy="17462"/>
          </a:xfrm>
          <a:custGeom>
            <a:avLst/>
            <a:gdLst>
              <a:gd name="T0" fmla="*/ 2147483646 w 66"/>
              <a:gd name="T1" fmla="*/ 0 h 33"/>
              <a:gd name="T2" fmla="*/ 2147483646 w 66"/>
              <a:gd name="T3" fmla="*/ 0 h 33"/>
              <a:gd name="T4" fmla="*/ 2147483646 w 66"/>
              <a:gd name="T5" fmla="*/ 2147483646 h 33"/>
              <a:gd name="T6" fmla="*/ 2147483646 w 66"/>
              <a:gd name="T7" fmla="*/ 2147483646 h 33"/>
              <a:gd name="T8" fmla="*/ 2147483646 w 66"/>
              <a:gd name="T9" fmla="*/ 2147483646 h 33"/>
              <a:gd name="T10" fmla="*/ 0 w 66"/>
              <a:gd name="T11" fmla="*/ 2147483646 h 33"/>
              <a:gd name="T12" fmla="*/ 2147483646 w 66"/>
              <a:gd name="T13" fmla="*/ 2147483646 h 33"/>
              <a:gd name="T14" fmla="*/ 2147483646 w 66"/>
              <a:gd name="T15" fmla="*/ 2147483646 h 33"/>
              <a:gd name="T16" fmla="*/ 2147483646 w 66"/>
              <a:gd name="T17" fmla="*/ 2147483646 h 3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6" h="33">
                <a:moveTo>
                  <a:pt x="66" y="0"/>
                </a:moveTo>
                <a:lnTo>
                  <a:pt x="60" y="0"/>
                </a:lnTo>
                <a:lnTo>
                  <a:pt x="36" y="1"/>
                </a:lnTo>
                <a:lnTo>
                  <a:pt x="19" y="5"/>
                </a:lnTo>
                <a:lnTo>
                  <a:pt x="4" y="15"/>
                </a:lnTo>
                <a:lnTo>
                  <a:pt x="0" y="22"/>
                </a:lnTo>
                <a:lnTo>
                  <a:pt x="7" y="25"/>
                </a:lnTo>
                <a:lnTo>
                  <a:pt x="36" y="32"/>
                </a:lnTo>
                <a:lnTo>
                  <a:pt x="66" y="3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62" name="Freeform 2729"/>
          <p:cNvSpPr>
            <a:spLocks/>
          </p:cNvSpPr>
          <p:nvPr/>
        </p:nvSpPr>
        <p:spPr bwMode="auto">
          <a:xfrm>
            <a:off x="8580438" y="2722563"/>
            <a:ext cx="30162" cy="12700"/>
          </a:xfrm>
          <a:custGeom>
            <a:avLst/>
            <a:gdLst>
              <a:gd name="T0" fmla="*/ 2147483646 w 58"/>
              <a:gd name="T1" fmla="*/ 2147483646 h 25"/>
              <a:gd name="T2" fmla="*/ 2147483646 w 58"/>
              <a:gd name="T3" fmla="*/ 2147483646 h 25"/>
              <a:gd name="T4" fmla="*/ 2147483646 w 58"/>
              <a:gd name="T5" fmla="*/ 2147483646 h 25"/>
              <a:gd name="T6" fmla="*/ 2147483646 w 58"/>
              <a:gd name="T7" fmla="*/ 0 h 25"/>
              <a:gd name="T8" fmla="*/ 2147483646 w 58"/>
              <a:gd name="T9" fmla="*/ 2147483646 h 25"/>
              <a:gd name="T10" fmla="*/ 2147483646 w 58"/>
              <a:gd name="T11" fmla="*/ 2147483646 h 25"/>
              <a:gd name="T12" fmla="*/ 2147483646 w 58"/>
              <a:gd name="T13" fmla="*/ 2147483646 h 25"/>
              <a:gd name="T14" fmla="*/ 0 w 58"/>
              <a:gd name="T15" fmla="*/ 2147483646 h 25"/>
              <a:gd name="T16" fmla="*/ 2147483646 w 58"/>
              <a:gd name="T17" fmla="*/ 2147483646 h 25"/>
              <a:gd name="T18" fmla="*/ 2147483646 w 58"/>
              <a:gd name="T19" fmla="*/ 2147483646 h 25"/>
              <a:gd name="T20" fmla="*/ 2147483646 w 58"/>
              <a:gd name="T21" fmla="*/ 2147483646 h 25"/>
              <a:gd name="T22" fmla="*/ 2147483646 w 58"/>
              <a:gd name="T23" fmla="*/ 2147483646 h 25"/>
              <a:gd name="T24" fmla="*/ 2147483646 w 58"/>
              <a:gd name="T25" fmla="*/ 2147483646 h 25"/>
              <a:gd name="T26" fmla="*/ 2147483646 w 58"/>
              <a:gd name="T27" fmla="*/ 2147483646 h 25"/>
              <a:gd name="T28" fmla="*/ 2147483646 w 58"/>
              <a:gd name="T29" fmla="*/ 2147483646 h 25"/>
              <a:gd name="T30" fmla="*/ 2147483646 w 58"/>
              <a:gd name="T31" fmla="*/ 2147483646 h 25"/>
              <a:gd name="T32" fmla="*/ 2147483646 w 58"/>
              <a:gd name="T33" fmla="*/ 2147483646 h 2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8" h="25">
                <a:moveTo>
                  <a:pt x="57" y="7"/>
                </a:moveTo>
                <a:lnTo>
                  <a:pt x="50" y="4"/>
                </a:lnTo>
                <a:lnTo>
                  <a:pt x="40" y="1"/>
                </a:lnTo>
                <a:lnTo>
                  <a:pt x="30" y="0"/>
                </a:lnTo>
                <a:lnTo>
                  <a:pt x="19" y="1"/>
                </a:lnTo>
                <a:lnTo>
                  <a:pt x="10" y="4"/>
                </a:lnTo>
                <a:lnTo>
                  <a:pt x="3" y="7"/>
                </a:lnTo>
                <a:lnTo>
                  <a:pt x="0" y="12"/>
                </a:lnTo>
                <a:lnTo>
                  <a:pt x="3" y="15"/>
                </a:lnTo>
                <a:lnTo>
                  <a:pt x="10" y="20"/>
                </a:lnTo>
                <a:lnTo>
                  <a:pt x="19" y="24"/>
                </a:lnTo>
                <a:lnTo>
                  <a:pt x="30" y="25"/>
                </a:lnTo>
                <a:lnTo>
                  <a:pt x="40" y="24"/>
                </a:lnTo>
                <a:lnTo>
                  <a:pt x="50" y="20"/>
                </a:lnTo>
                <a:lnTo>
                  <a:pt x="57" y="15"/>
                </a:lnTo>
                <a:lnTo>
                  <a:pt x="58" y="12"/>
                </a:lnTo>
                <a:lnTo>
                  <a:pt x="57" y="7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63" name="Freeform 2730"/>
          <p:cNvSpPr>
            <a:spLocks/>
          </p:cNvSpPr>
          <p:nvPr/>
        </p:nvSpPr>
        <p:spPr bwMode="auto">
          <a:xfrm>
            <a:off x="8507413" y="2713038"/>
            <a:ext cx="33337" cy="14287"/>
          </a:xfrm>
          <a:custGeom>
            <a:avLst/>
            <a:gdLst>
              <a:gd name="T0" fmla="*/ 2147483646 w 62"/>
              <a:gd name="T1" fmla="*/ 2147483646 h 26"/>
              <a:gd name="T2" fmla="*/ 2147483646 w 62"/>
              <a:gd name="T3" fmla="*/ 2147483646 h 26"/>
              <a:gd name="T4" fmla="*/ 2147483646 w 62"/>
              <a:gd name="T5" fmla="*/ 2147483646 h 26"/>
              <a:gd name="T6" fmla="*/ 2147483646 w 62"/>
              <a:gd name="T7" fmla="*/ 2147483646 h 26"/>
              <a:gd name="T8" fmla="*/ 2147483646 w 62"/>
              <a:gd name="T9" fmla="*/ 2147483646 h 26"/>
              <a:gd name="T10" fmla="*/ 2147483646 w 62"/>
              <a:gd name="T11" fmla="*/ 0 h 26"/>
              <a:gd name="T12" fmla="*/ 2147483646 w 62"/>
              <a:gd name="T13" fmla="*/ 2147483646 h 26"/>
              <a:gd name="T14" fmla="*/ 2147483646 w 62"/>
              <a:gd name="T15" fmla="*/ 2147483646 h 26"/>
              <a:gd name="T16" fmla="*/ 2147483646 w 62"/>
              <a:gd name="T17" fmla="*/ 2147483646 h 26"/>
              <a:gd name="T18" fmla="*/ 2147483646 w 62"/>
              <a:gd name="T19" fmla="*/ 2147483646 h 26"/>
              <a:gd name="T20" fmla="*/ 2147483646 w 62"/>
              <a:gd name="T21" fmla="*/ 2147483646 h 26"/>
              <a:gd name="T22" fmla="*/ 2147483646 w 62"/>
              <a:gd name="T23" fmla="*/ 2147483646 h 26"/>
              <a:gd name="T24" fmla="*/ 2147483646 w 62"/>
              <a:gd name="T25" fmla="*/ 2147483646 h 26"/>
              <a:gd name="T26" fmla="*/ 2147483646 w 62"/>
              <a:gd name="T27" fmla="*/ 2147483646 h 26"/>
              <a:gd name="T28" fmla="*/ 2147483646 w 62"/>
              <a:gd name="T29" fmla="*/ 2147483646 h 26"/>
              <a:gd name="T30" fmla="*/ 2147483646 w 62"/>
              <a:gd name="T31" fmla="*/ 2147483646 h 26"/>
              <a:gd name="T32" fmla="*/ 0 w 62"/>
              <a:gd name="T33" fmla="*/ 2147483646 h 26"/>
              <a:gd name="T34" fmla="*/ 2147483646 w 62"/>
              <a:gd name="T35" fmla="*/ 2147483646 h 26"/>
              <a:gd name="T36" fmla="*/ 2147483646 w 62"/>
              <a:gd name="T37" fmla="*/ 2147483646 h 26"/>
              <a:gd name="T38" fmla="*/ 2147483646 w 62"/>
              <a:gd name="T39" fmla="*/ 2147483646 h 26"/>
              <a:gd name="T40" fmla="*/ 2147483646 w 62"/>
              <a:gd name="T41" fmla="*/ 2147483646 h 26"/>
              <a:gd name="T42" fmla="*/ 2147483646 w 62"/>
              <a:gd name="T43" fmla="*/ 2147483646 h 26"/>
              <a:gd name="T44" fmla="*/ 2147483646 w 62"/>
              <a:gd name="T45" fmla="*/ 2147483646 h 2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62" h="26">
                <a:moveTo>
                  <a:pt x="54" y="22"/>
                </a:moveTo>
                <a:lnTo>
                  <a:pt x="61" y="17"/>
                </a:lnTo>
                <a:lnTo>
                  <a:pt x="62" y="10"/>
                </a:lnTo>
                <a:lnTo>
                  <a:pt x="61" y="6"/>
                </a:lnTo>
                <a:lnTo>
                  <a:pt x="54" y="3"/>
                </a:lnTo>
                <a:lnTo>
                  <a:pt x="49" y="0"/>
                </a:lnTo>
                <a:lnTo>
                  <a:pt x="49" y="9"/>
                </a:lnTo>
                <a:lnTo>
                  <a:pt x="51" y="8"/>
                </a:lnTo>
                <a:lnTo>
                  <a:pt x="49" y="9"/>
                </a:lnTo>
                <a:lnTo>
                  <a:pt x="44" y="10"/>
                </a:lnTo>
                <a:lnTo>
                  <a:pt x="38" y="11"/>
                </a:lnTo>
                <a:lnTo>
                  <a:pt x="28" y="14"/>
                </a:lnTo>
                <a:lnTo>
                  <a:pt x="19" y="14"/>
                </a:lnTo>
                <a:lnTo>
                  <a:pt x="12" y="14"/>
                </a:lnTo>
                <a:lnTo>
                  <a:pt x="7" y="11"/>
                </a:lnTo>
                <a:lnTo>
                  <a:pt x="3" y="11"/>
                </a:lnTo>
                <a:lnTo>
                  <a:pt x="0" y="10"/>
                </a:lnTo>
                <a:lnTo>
                  <a:pt x="1" y="17"/>
                </a:lnTo>
                <a:lnTo>
                  <a:pt x="8" y="22"/>
                </a:lnTo>
                <a:lnTo>
                  <a:pt x="19" y="24"/>
                </a:lnTo>
                <a:lnTo>
                  <a:pt x="32" y="26"/>
                </a:lnTo>
                <a:lnTo>
                  <a:pt x="44" y="24"/>
                </a:lnTo>
                <a:lnTo>
                  <a:pt x="54" y="22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64" name="Freeform 2731"/>
          <p:cNvSpPr>
            <a:spLocks/>
          </p:cNvSpPr>
          <p:nvPr/>
        </p:nvSpPr>
        <p:spPr bwMode="auto">
          <a:xfrm>
            <a:off x="8507413" y="2716213"/>
            <a:ext cx="1587" cy="1587"/>
          </a:xfrm>
          <a:custGeom>
            <a:avLst/>
            <a:gdLst>
              <a:gd name="T0" fmla="*/ 0 w 3"/>
              <a:gd name="T1" fmla="*/ 2147483646 h 5"/>
              <a:gd name="T2" fmla="*/ 2147483646 w 3"/>
              <a:gd name="T3" fmla="*/ 2147483646 h 5"/>
              <a:gd name="T4" fmla="*/ 2147483646 w 3"/>
              <a:gd name="T5" fmla="*/ 0 h 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" h="5">
                <a:moveTo>
                  <a:pt x="0" y="5"/>
                </a:moveTo>
                <a:lnTo>
                  <a:pt x="1" y="1"/>
                </a:lnTo>
                <a:lnTo>
                  <a:pt x="3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65" name="Freeform 2732"/>
          <p:cNvSpPr>
            <a:spLocks/>
          </p:cNvSpPr>
          <p:nvPr/>
        </p:nvSpPr>
        <p:spPr bwMode="auto">
          <a:xfrm>
            <a:off x="8497888" y="2663825"/>
            <a:ext cx="6350" cy="7938"/>
          </a:xfrm>
          <a:custGeom>
            <a:avLst/>
            <a:gdLst>
              <a:gd name="T0" fmla="*/ 2147483646 w 12"/>
              <a:gd name="T1" fmla="*/ 2147483646 h 15"/>
              <a:gd name="T2" fmla="*/ 2147483646 w 12"/>
              <a:gd name="T3" fmla="*/ 2147483646 h 15"/>
              <a:gd name="T4" fmla="*/ 0 w 12"/>
              <a:gd name="T5" fmla="*/ 2147483646 h 15"/>
              <a:gd name="T6" fmla="*/ 0 w 12"/>
              <a:gd name="T7" fmla="*/ 0 h 1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" h="15">
                <a:moveTo>
                  <a:pt x="12" y="15"/>
                </a:moveTo>
                <a:lnTo>
                  <a:pt x="1" y="9"/>
                </a:ln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66" name="Freeform 2733"/>
          <p:cNvSpPr>
            <a:spLocks/>
          </p:cNvSpPr>
          <p:nvPr/>
        </p:nvSpPr>
        <p:spPr bwMode="auto">
          <a:xfrm>
            <a:off x="8528050" y="2671763"/>
            <a:ext cx="39688" cy="6350"/>
          </a:xfrm>
          <a:custGeom>
            <a:avLst/>
            <a:gdLst>
              <a:gd name="T0" fmla="*/ 0 w 77"/>
              <a:gd name="T1" fmla="*/ 0 h 14"/>
              <a:gd name="T2" fmla="*/ 2147483646 w 77"/>
              <a:gd name="T3" fmla="*/ 2147483646 h 14"/>
              <a:gd name="T4" fmla="*/ 2147483646 w 77"/>
              <a:gd name="T5" fmla="*/ 2147483646 h 14"/>
              <a:gd name="T6" fmla="*/ 2147483646 w 77"/>
              <a:gd name="T7" fmla="*/ 2147483646 h 14"/>
              <a:gd name="T8" fmla="*/ 2147483646 w 77"/>
              <a:gd name="T9" fmla="*/ 2147483646 h 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7" h="14">
                <a:moveTo>
                  <a:pt x="0" y="0"/>
                </a:moveTo>
                <a:lnTo>
                  <a:pt x="23" y="11"/>
                </a:lnTo>
                <a:lnTo>
                  <a:pt x="48" y="14"/>
                </a:lnTo>
                <a:lnTo>
                  <a:pt x="76" y="8"/>
                </a:lnTo>
                <a:lnTo>
                  <a:pt x="77" y="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67" name="Freeform 2734"/>
          <p:cNvSpPr>
            <a:spLocks/>
          </p:cNvSpPr>
          <p:nvPr/>
        </p:nvSpPr>
        <p:spPr bwMode="auto">
          <a:xfrm>
            <a:off x="8491538" y="2605088"/>
            <a:ext cx="33337" cy="12700"/>
          </a:xfrm>
          <a:custGeom>
            <a:avLst/>
            <a:gdLst>
              <a:gd name="T0" fmla="*/ 2147483646 w 63"/>
              <a:gd name="T1" fmla="*/ 2147483646 h 22"/>
              <a:gd name="T2" fmla="*/ 2147483646 w 63"/>
              <a:gd name="T3" fmla="*/ 2147483646 h 22"/>
              <a:gd name="T4" fmla="*/ 2147483646 w 63"/>
              <a:gd name="T5" fmla="*/ 2147483646 h 22"/>
              <a:gd name="T6" fmla="*/ 2147483646 w 63"/>
              <a:gd name="T7" fmla="*/ 2147483646 h 22"/>
              <a:gd name="T8" fmla="*/ 2147483646 w 63"/>
              <a:gd name="T9" fmla="*/ 2147483646 h 22"/>
              <a:gd name="T10" fmla="*/ 2147483646 w 63"/>
              <a:gd name="T11" fmla="*/ 0 h 22"/>
              <a:gd name="T12" fmla="*/ 0 w 63"/>
              <a:gd name="T13" fmla="*/ 0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3" h="22">
                <a:moveTo>
                  <a:pt x="63" y="14"/>
                </a:moveTo>
                <a:lnTo>
                  <a:pt x="45" y="14"/>
                </a:lnTo>
                <a:lnTo>
                  <a:pt x="45" y="20"/>
                </a:lnTo>
                <a:lnTo>
                  <a:pt x="41" y="22"/>
                </a:lnTo>
                <a:lnTo>
                  <a:pt x="38" y="22"/>
                </a:lnTo>
                <a:lnTo>
                  <a:pt x="38" y="0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68" name="Freeform 2735"/>
          <p:cNvSpPr>
            <a:spLocks/>
          </p:cNvSpPr>
          <p:nvPr/>
        </p:nvSpPr>
        <p:spPr bwMode="auto">
          <a:xfrm>
            <a:off x="8472488" y="2593975"/>
            <a:ext cx="26987" cy="23813"/>
          </a:xfrm>
          <a:custGeom>
            <a:avLst/>
            <a:gdLst>
              <a:gd name="T0" fmla="*/ 2147483646 w 51"/>
              <a:gd name="T1" fmla="*/ 2147483646 h 45"/>
              <a:gd name="T2" fmla="*/ 2147483646 w 51"/>
              <a:gd name="T3" fmla="*/ 2147483646 h 45"/>
              <a:gd name="T4" fmla="*/ 2147483646 w 51"/>
              <a:gd name="T5" fmla="*/ 2147483646 h 45"/>
              <a:gd name="T6" fmla="*/ 2147483646 w 51"/>
              <a:gd name="T7" fmla="*/ 2147483646 h 45"/>
              <a:gd name="T8" fmla="*/ 2147483646 w 51"/>
              <a:gd name="T9" fmla="*/ 2147483646 h 45"/>
              <a:gd name="T10" fmla="*/ 2147483646 w 51"/>
              <a:gd name="T11" fmla="*/ 2147483646 h 45"/>
              <a:gd name="T12" fmla="*/ 2147483646 w 51"/>
              <a:gd name="T13" fmla="*/ 2147483646 h 45"/>
              <a:gd name="T14" fmla="*/ 2147483646 w 51"/>
              <a:gd name="T15" fmla="*/ 2147483646 h 45"/>
              <a:gd name="T16" fmla="*/ 2147483646 w 51"/>
              <a:gd name="T17" fmla="*/ 2147483646 h 45"/>
              <a:gd name="T18" fmla="*/ 2147483646 w 51"/>
              <a:gd name="T19" fmla="*/ 2147483646 h 45"/>
              <a:gd name="T20" fmla="*/ 2147483646 w 51"/>
              <a:gd name="T21" fmla="*/ 2147483646 h 45"/>
              <a:gd name="T22" fmla="*/ 2147483646 w 51"/>
              <a:gd name="T23" fmla="*/ 2147483646 h 45"/>
              <a:gd name="T24" fmla="*/ 2147483646 w 51"/>
              <a:gd name="T25" fmla="*/ 2147483646 h 45"/>
              <a:gd name="T26" fmla="*/ 0 w 51"/>
              <a:gd name="T27" fmla="*/ 2147483646 h 45"/>
              <a:gd name="T28" fmla="*/ 2147483646 w 51"/>
              <a:gd name="T29" fmla="*/ 2147483646 h 45"/>
              <a:gd name="T30" fmla="*/ 2147483646 w 51"/>
              <a:gd name="T31" fmla="*/ 2147483646 h 45"/>
              <a:gd name="T32" fmla="*/ 2147483646 w 51"/>
              <a:gd name="T33" fmla="*/ 0 h 45"/>
              <a:gd name="T34" fmla="*/ 2147483646 w 51"/>
              <a:gd name="T35" fmla="*/ 0 h 45"/>
              <a:gd name="T36" fmla="*/ 2147483646 w 51"/>
              <a:gd name="T37" fmla="*/ 2147483646 h 45"/>
              <a:gd name="T38" fmla="*/ 2147483646 w 51"/>
              <a:gd name="T39" fmla="*/ 2147483646 h 4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1" h="45">
                <a:moveTo>
                  <a:pt x="25" y="8"/>
                </a:moveTo>
                <a:lnTo>
                  <a:pt x="16" y="13"/>
                </a:lnTo>
                <a:lnTo>
                  <a:pt x="10" y="20"/>
                </a:lnTo>
                <a:lnTo>
                  <a:pt x="9" y="27"/>
                </a:lnTo>
                <a:lnTo>
                  <a:pt x="9" y="38"/>
                </a:lnTo>
                <a:lnTo>
                  <a:pt x="9" y="44"/>
                </a:lnTo>
                <a:lnTo>
                  <a:pt x="9" y="45"/>
                </a:lnTo>
                <a:lnTo>
                  <a:pt x="8" y="45"/>
                </a:lnTo>
                <a:lnTo>
                  <a:pt x="7" y="45"/>
                </a:lnTo>
                <a:lnTo>
                  <a:pt x="6" y="45"/>
                </a:lnTo>
                <a:lnTo>
                  <a:pt x="3" y="45"/>
                </a:lnTo>
                <a:lnTo>
                  <a:pt x="3" y="44"/>
                </a:lnTo>
                <a:lnTo>
                  <a:pt x="3" y="40"/>
                </a:lnTo>
                <a:lnTo>
                  <a:pt x="0" y="27"/>
                </a:lnTo>
                <a:lnTo>
                  <a:pt x="3" y="14"/>
                </a:lnTo>
                <a:lnTo>
                  <a:pt x="16" y="5"/>
                </a:lnTo>
                <a:lnTo>
                  <a:pt x="32" y="0"/>
                </a:lnTo>
                <a:lnTo>
                  <a:pt x="51" y="0"/>
                </a:lnTo>
                <a:lnTo>
                  <a:pt x="51" y="7"/>
                </a:lnTo>
                <a:lnTo>
                  <a:pt x="25" y="8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69" name="Line 2736"/>
          <p:cNvSpPr>
            <a:spLocks noChangeShapeType="1"/>
          </p:cNvSpPr>
          <p:nvPr/>
        </p:nvSpPr>
        <p:spPr bwMode="auto">
          <a:xfrm>
            <a:off x="8640763" y="3487738"/>
            <a:ext cx="1587" cy="206851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70" name="Line 2737"/>
          <p:cNvSpPr>
            <a:spLocks noChangeShapeType="1"/>
          </p:cNvSpPr>
          <p:nvPr/>
        </p:nvSpPr>
        <p:spPr bwMode="auto">
          <a:xfrm flipV="1">
            <a:off x="8448675" y="5133975"/>
            <a:ext cx="1588" cy="4365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71" name="Freeform 2738"/>
          <p:cNvSpPr>
            <a:spLocks/>
          </p:cNvSpPr>
          <p:nvPr/>
        </p:nvSpPr>
        <p:spPr bwMode="auto">
          <a:xfrm>
            <a:off x="7405688" y="2901950"/>
            <a:ext cx="7937" cy="26988"/>
          </a:xfrm>
          <a:custGeom>
            <a:avLst/>
            <a:gdLst>
              <a:gd name="T0" fmla="*/ 0 w 15"/>
              <a:gd name="T1" fmla="*/ 2147483646 h 51"/>
              <a:gd name="T2" fmla="*/ 2147483646 w 15"/>
              <a:gd name="T3" fmla="*/ 2147483646 h 51"/>
              <a:gd name="T4" fmla="*/ 2147483646 w 15"/>
              <a:gd name="T5" fmla="*/ 2147483646 h 51"/>
              <a:gd name="T6" fmla="*/ 2147483646 w 15"/>
              <a:gd name="T7" fmla="*/ 2147483646 h 51"/>
              <a:gd name="T8" fmla="*/ 2147483646 w 15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" h="51">
                <a:moveTo>
                  <a:pt x="0" y="51"/>
                </a:moveTo>
                <a:lnTo>
                  <a:pt x="13" y="37"/>
                </a:lnTo>
                <a:lnTo>
                  <a:pt x="15" y="22"/>
                </a:lnTo>
                <a:lnTo>
                  <a:pt x="13" y="16"/>
                </a:lnTo>
                <a:lnTo>
                  <a:pt x="15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72" name="Freeform 2739"/>
          <p:cNvSpPr>
            <a:spLocks/>
          </p:cNvSpPr>
          <p:nvPr/>
        </p:nvSpPr>
        <p:spPr bwMode="auto">
          <a:xfrm>
            <a:off x="7097713" y="2874963"/>
            <a:ext cx="314325" cy="76200"/>
          </a:xfrm>
          <a:custGeom>
            <a:avLst/>
            <a:gdLst>
              <a:gd name="T0" fmla="*/ 2147483646 w 594"/>
              <a:gd name="T1" fmla="*/ 2147483646 h 145"/>
              <a:gd name="T2" fmla="*/ 2147483646 w 594"/>
              <a:gd name="T3" fmla="*/ 2147483646 h 145"/>
              <a:gd name="T4" fmla="*/ 2147483646 w 594"/>
              <a:gd name="T5" fmla="*/ 2147483646 h 145"/>
              <a:gd name="T6" fmla="*/ 2147483646 w 594"/>
              <a:gd name="T7" fmla="*/ 2147483646 h 145"/>
              <a:gd name="T8" fmla="*/ 2147483646 w 594"/>
              <a:gd name="T9" fmla="*/ 2147483646 h 145"/>
              <a:gd name="T10" fmla="*/ 2147483646 w 594"/>
              <a:gd name="T11" fmla="*/ 2147483646 h 145"/>
              <a:gd name="T12" fmla="*/ 2147483646 w 594"/>
              <a:gd name="T13" fmla="*/ 2147483646 h 145"/>
              <a:gd name="T14" fmla="*/ 2147483646 w 594"/>
              <a:gd name="T15" fmla="*/ 2147483646 h 145"/>
              <a:gd name="T16" fmla="*/ 2147483646 w 594"/>
              <a:gd name="T17" fmla="*/ 2147483646 h 145"/>
              <a:gd name="T18" fmla="*/ 2147483646 w 594"/>
              <a:gd name="T19" fmla="*/ 2147483646 h 145"/>
              <a:gd name="T20" fmla="*/ 2147483646 w 594"/>
              <a:gd name="T21" fmla="*/ 2147483646 h 145"/>
              <a:gd name="T22" fmla="*/ 2147483646 w 594"/>
              <a:gd name="T23" fmla="*/ 2147483646 h 145"/>
              <a:gd name="T24" fmla="*/ 2147483646 w 594"/>
              <a:gd name="T25" fmla="*/ 2147483646 h 145"/>
              <a:gd name="T26" fmla="*/ 2147483646 w 594"/>
              <a:gd name="T27" fmla="*/ 2147483646 h 145"/>
              <a:gd name="T28" fmla="*/ 2147483646 w 594"/>
              <a:gd name="T29" fmla="*/ 2147483646 h 145"/>
              <a:gd name="T30" fmla="*/ 0 w 594"/>
              <a:gd name="T31" fmla="*/ 2147483646 h 145"/>
              <a:gd name="T32" fmla="*/ 2147483646 w 594"/>
              <a:gd name="T33" fmla="*/ 2147483646 h 145"/>
              <a:gd name="T34" fmla="*/ 2147483646 w 594"/>
              <a:gd name="T35" fmla="*/ 2147483646 h 145"/>
              <a:gd name="T36" fmla="*/ 2147483646 w 594"/>
              <a:gd name="T37" fmla="*/ 0 h 14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94" h="145">
                <a:moveTo>
                  <a:pt x="594" y="66"/>
                </a:moveTo>
                <a:lnTo>
                  <a:pt x="581" y="78"/>
                </a:lnTo>
                <a:lnTo>
                  <a:pt x="547" y="101"/>
                </a:lnTo>
                <a:lnTo>
                  <a:pt x="511" y="117"/>
                </a:lnTo>
                <a:lnTo>
                  <a:pt x="465" y="128"/>
                </a:lnTo>
                <a:lnTo>
                  <a:pt x="419" y="135"/>
                </a:lnTo>
                <a:lnTo>
                  <a:pt x="358" y="142"/>
                </a:lnTo>
                <a:lnTo>
                  <a:pt x="298" y="145"/>
                </a:lnTo>
                <a:lnTo>
                  <a:pt x="236" y="142"/>
                </a:lnTo>
                <a:lnTo>
                  <a:pt x="175" y="135"/>
                </a:lnTo>
                <a:lnTo>
                  <a:pt x="129" y="128"/>
                </a:lnTo>
                <a:lnTo>
                  <a:pt x="85" y="117"/>
                </a:lnTo>
                <a:lnTo>
                  <a:pt x="48" y="101"/>
                </a:lnTo>
                <a:lnTo>
                  <a:pt x="15" y="78"/>
                </a:lnTo>
                <a:lnTo>
                  <a:pt x="2" y="66"/>
                </a:lnTo>
                <a:lnTo>
                  <a:pt x="0" y="50"/>
                </a:lnTo>
                <a:lnTo>
                  <a:pt x="2" y="34"/>
                </a:lnTo>
                <a:lnTo>
                  <a:pt x="15" y="20"/>
                </a:lnTo>
                <a:lnTo>
                  <a:pt x="47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73" name="Freeform 2740"/>
          <p:cNvSpPr>
            <a:spLocks/>
          </p:cNvSpPr>
          <p:nvPr/>
        </p:nvSpPr>
        <p:spPr bwMode="auto">
          <a:xfrm>
            <a:off x="7115175" y="2905125"/>
            <a:ext cx="280988" cy="38100"/>
          </a:xfrm>
          <a:custGeom>
            <a:avLst/>
            <a:gdLst>
              <a:gd name="T0" fmla="*/ 0 w 533"/>
              <a:gd name="T1" fmla="*/ 0 h 72"/>
              <a:gd name="T2" fmla="*/ 0 w 533"/>
              <a:gd name="T3" fmla="*/ 2147483646 h 72"/>
              <a:gd name="T4" fmla="*/ 2147483646 w 533"/>
              <a:gd name="T5" fmla="*/ 2147483646 h 72"/>
              <a:gd name="T6" fmla="*/ 2147483646 w 533"/>
              <a:gd name="T7" fmla="*/ 2147483646 h 72"/>
              <a:gd name="T8" fmla="*/ 2147483646 w 533"/>
              <a:gd name="T9" fmla="*/ 2147483646 h 72"/>
              <a:gd name="T10" fmla="*/ 2147483646 w 533"/>
              <a:gd name="T11" fmla="*/ 2147483646 h 72"/>
              <a:gd name="T12" fmla="*/ 2147483646 w 533"/>
              <a:gd name="T13" fmla="*/ 2147483646 h 72"/>
              <a:gd name="T14" fmla="*/ 2147483646 w 533"/>
              <a:gd name="T15" fmla="*/ 2147483646 h 72"/>
              <a:gd name="T16" fmla="*/ 2147483646 w 533"/>
              <a:gd name="T17" fmla="*/ 2147483646 h 72"/>
              <a:gd name="T18" fmla="*/ 2147483646 w 533"/>
              <a:gd name="T19" fmla="*/ 2147483646 h 72"/>
              <a:gd name="T20" fmla="*/ 2147483646 w 533"/>
              <a:gd name="T21" fmla="*/ 2147483646 h 72"/>
              <a:gd name="T22" fmla="*/ 2147483646 w 533"/>
              <a:gd name="T23" fmla="*/ 2147483646 h 72"/>
              <a:gd name="T24" fmla="*/ 2147483646 w 533"/>
              <a:gd name="T25" fmla="*/ 2147483646 h 72"/>
              <a:gd name="T26" fmla="*/ 2147483646 w 533"/>
              <a:gd name="T27" fmla="*/ 2147483646 h 7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533" h="72">
                <a:moveTo>
                  <a:pt x="0" y="0"/>
                </a:moveTo>
                <a:lnTo>
                  <a:pt x="0" y="5"/>
                </a:lnTo>
                <a:lnTo>
                  <a:pt x="4" y="16"/>
                </a:lnTo>
                <a:lnTo>
                  <a:pt x="12" y="26"/>
                </a:lnTo>
                <a:lnTo>
                  <a:pt x="43" y="41"/>
                </a:lnTo>
                <a:lnTo>
                  <a:pt x="78" y="52"/>
                </a:lnTo>
                <a:lnTo>
                  <a:pt x="156" y="66"/>
                </a:lnTo>
                <a:lnTo>
                  <a:pt x="266" y="72"/>
                </a:lnTo>
                <a:lnTo>
                  <a:pt x="375" y="66"/>
                </a:lnTo>
                <a:lnTo>
                  <a:pt x="453" y="52"/>
                </a:lnTo>
                <a:lnTo>
                  <a:pt x="487" y="41"/>
                </a:lnTo>
                <a:lnTo>
                  <a:pt x="519" y="26"/>
                </a:lnTo>
                <a:lnTo>
                  <a:pt x="530" y="16"/>
                </a:lnTo>
                <a:lnTo>
                  <a:pt x="533" y="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74" name="Freeform 2741"/>
          <p:cNvSpPr>
            <a:spLocks/>
          </p:cNvSpPr>
          <p:nvPr/>
        </p:nvSpPr>
        <p:spPr bwMode="auto">
          <a:xfrm>
            <a:off x="7097713" y="2913063"/>
            <a:ext cx="307975" cy="49212"/>
          </a:xfrm>
          <a:custGeom>
            <a:avLst/>
            <a:gdLst>
              <a:gd name="T0" fmla="*/ 2147483646 w 581"/>
              <a:gd name="T1" fmla="*/ 2147483646 h 94"/>
              <a:gd name="T2" fmla="*/ 2147483646 w 581"/>
              <a:gd name="T3" fmla="*/ 2147483646 h 94"/>
              <a:gd name="T4" fmla="*/ 2147483646 w 581"/>
              <a:gd name="T5" fmla="*/ 2147483646 h 94"/>
              <a:gd name="T6" fmla="*/ 2147483646 w 581"/>
              <a:gd name="T7" fmla="*/ 2147483646 h 94"/>
              <a:gd name="T8" fmla="*/ 2147483646 w 581"/>
              <a:gd name="T9" fmla="*/ 2147483646 h 94"/>
              <a:gd name="T10" fmla="*/ 2147483646 w 581"/>
              <a:gd name="T11" fmla="*/ 2147483646 h 94"/>
              <a:gd name="T12" fmla="*/ 2147483646 w 581"/>
              <a:gd name="T13" fmla="*/ 2147483646 h 94"/>
              <a:gd name="T14" fmla="*/ 2147483646 w 581"/>
              <a:gd name="T15" fmla="*/ 2147483646 h 94"/>
              <a:gd name="T16" fmla="*/ 2147483646 w 581"/>
              <a:gd name="T17" fmla="*/ 2147483646 h 94"/>
              <a:gd name="T18" fmla="*/ 2147483646 w 581"/>
              <a:gd name="T19" fmla="*/ 2147483646 h 94"/>
              <a:gd name="T20" fmla="*/ 2147483646 w 581"/>
              <a:gd name="T21" fmla="*/ 2147483646 h 94"/>
              <a:gd name="T22" fmla="*/ 2147483646 w 581"/>
              <a:gd name="T23" fmla="*/ 2147483646 h 94"/>
              <a:gd name="T24" fmla="*/ 2147483646 w 581"/>
              <a:gd name="T25" fmla="*/ 2147483646 h 94"/>
              <a:gd name="T26" fmla="*/ 2147483646 w 581"/>
              <a:gd name="T27" fmla="*/ 2147483646 h 94"/>
              <a:gd name="T28" fmla="*/ 0 w 581"/>
              <a:gd name="T29" fmla="*/ 0 h 9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81" h="94">
                <a:moveTo>
                  <a:pt x="581" y="29"/>
                </a:moveTo>
                <a:lnTo>
                  <a:pt x="547" y="50"/>
                </a:lnTo>
                <a:lnTo>
                  <a:pt x="511" y="66"/>
                </a:lnTo>
                <a:lnTo>
                  <a:pt x="465" y="79"/>
                </a:lnTo>
                <a:lnTo>
                  <a:pt x="419" y="85"/>
                </a:lnTo>
                <a:lnTo>
                  <a:pt x="358" y="93"/>
                </a:lnTo>
                <a:lnTo>
                  <a:pt x="298" y="94"/>
                </a:lnTo>
                <a:lnTo>
                  <a:pt x="236" y="93"/>
                </a:lnTo>
                <a:lnTo>
                  <a:pt x="175" y="85"/>
                </a:lnTo>
                <a:lnTo>
                  <a:pt x="129" y="79"/>
                </a:lnTo>
                <a:lnTo>
                  <a:pt x="85" y="66"/>
                </a:lnTo>
                <a:lnTo>
                  <a:pt x="48" y="50"/>
                </a:lnTo>
                <a:lnTo>
                  <a:pt x="15" y="29"/>
                </a:lnTo>
                <a:lnTo>
                  <a:pt x="2" y="15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75" name="Freeform 2742"/>
          <p:cNvSpPr>
            <a:spLocks/>
          </p:cNvSpPr>
          <p:nvPr/>
        </p:nvSpPr>
        <p:spPr bwMode="auto">
          <a:xfrm>
            <a:off x="4814888" y="3865563"/>
            <a:ext cx="7937" cy="3175"/>
          </a:xfrm>
          <a:custGeom>
            <a:avLst/>
            <a:gdLst>
              <a:gd name="T0" fmla="*/ 2147483646 w 15"/>
              <a:gd name="T1" fmla="*/ 2147483646 h 6"/>
              <a:gd name="T2" fmla="*/ 2147483646 w 15"/>
              <a:gd name="T3" fmla="*/ 2147483646 h 6"/>
              <a:gd name="T4" fmla="*/ 2147483646 w 15"/>
              <a:gd name="T5" fmla="*/ 2147483646 h 6"/>
              <a:gd name="T6" fmla="*/ 0 w 15"/>
              <a:gd name="T7" fmla="*/ 0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" h="6">
                <a:moveTo>
                  <a:pt x="15" y="6"/>
                </a:moveTo>
                <a:lnTo>
                  <a:pt x="10" y="4"/>
                </a:lnTo>
                <a:lnTo>
                  <a:pt x="4" y="1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76" name="Freeform 2743"/>
          <p:cNvSpPr>
            <a:spLocks/>
          </p:cNvSpPr>
          <p:nvPr/>
        </p:nvSpPr>
        <p:spPr bwMode="auto">
          <a:xfrm>
            <a:off x="4822825" y="3868738"/>
            <a:ext cx="1588" cy="9525"/>
          </a:xfrm>
          <a:custGeom>
            <a:avLst/>
            <a:gdLst>
              <a:gd name="T0" fmla="*/ 0 w 5"/>
              <a:gd name="T1" fmla="*/ 0 h 18"/>
              <a:gd name="T2" fmla="*/ 2147483646 w 5"/>
              <a:gd name="T3" fmla="*/ 2147483646 h 18"/>
              <a:gd name="T4" fmla="*/ 2147483646 w 5"/>
              <a:gd name="T5" fmla="*/ 2147483646 h 18"/>
              <a:gd name="T6" fmla="*/ 2147483646 w 5"/>
              <a:gd name="T7" fmla="*/ 2147483646 h 1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" h="18">
                <a:moveTo>
                  <a:pt x="0" y="0"/>
                </a:moveTo>
                <a:lnTo>
                  <a:pt x="2" y="6"/>
                </a:lnTo>
                <a:lnTo>
                  <a:pt x="5" y="11"/>
                </a:lnTo>
                <a:lnTo>
                  <a:pt x="5" y="1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77" name="Freeform 2744"/>
          <p:cNvSpPr>
            <a:spLocks/>
          </p:cNvSpPr>
          <p:nvPr/>
        </p:nvSpPr>
        <p:spPr bwMode="auto">
          <a:xfrm>
            <a:off x="4662488" y="3857625"/>
            <a:ext cx="19050" cy="11113"/>
          </a:xfrm>
          <a:custGeom>
            <a:avLst/>
            <a:gdLst>
              <a:gd name="T0" fmla="*/ 2147483646 w 34"/>
              <a:gd name="T1" fmla="*/ 2147483646 h 21"/>
              <a:gd name="T2" fmla="*/ 2147483646 w 34"/>
              <a:gd name="T3" fmla="*/ 2147483646 h 21"/>
              <a:gd name="T4" fmla="*/ 2147483646 w 34"/>
              <a:gd name="T5" fmla="*/ 2147483646 h 21"/>
              <a:gd name="T6" fmla="*/ 2147483646 w 34"/>
              <a:gd name="T7" fmla="*/ 2147483646 h 21"/>
              <a:gd name="T8" fmla="*/ 2147483646 w 34"/>
              <a:gd name="T9" fmla="*/ 2147483646 h 21"/>
              <a:gd name="T10" fmla="*/ 2147483646 w 34"/>
              <a:gd name="T11" fmla="*/ 2147483646 h 21"/>
              <a:gd name="T12" fmla="*/ 2147483646 w 34"/>
              <a:gd name="T13" fmla="*/ 0 h 21"/>
              <a:gd name="T14" fmla="*/ 2147483646 w 34"/>
              <a:gd name="T15" fmla="*/ 0 h 21"/>
              <a:gd name="T16" fmla="*/ 2147483646 w 34"/>
              <a:gd name="T17" fmla="*/ 0 h 21"/>
              <a:gd name="T18" fmla="*/ 2147483646 w 34"/>
              <a:gd name="T19" fmla="*/ 2147483646 h 21"/>
              <a:gd name="T20" fmla="*/ 2147483646 w 34"/>
              <a:gd name="T21" fmla="*/ 2147483646 h 21"/>
              <a:gd name="T22" fmla="*/ 2147483646 w 34"/>
              <a:gd name="T23" fmla="*/ 2147483646 h 21"/>
              <a:gd name="T24" fmla="*/ 2147483646 w 34"/>
              <a:gd name="T25" fmla="*/ 2147483646 h 21"/>
              <a:gd name="T26" fmla="*/ 0 w 34"/>
              <a:gd name="T27" fmla="*/ 2147483646 h 2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4" h="21">
                <a:moveTo>
                  <a:pt x="12" y="21"/>
                </a:moveTo>
                <a:lnTo>
                  <a:pt x="13" y="16"/>
                </a:lnTo>
                <a:lnTo>
                  <a:pt x="15" y="9"/>
                </a:lnTo>
                <a:lnTo>
                  <a:pt x="17" y="6"/>
                </a:lnTo>
                <a:lnTo>
                  <a:pt x="23" y="3"/>
                </a:lnTo>
                <a:lnTo>
                  <a:pt x="29" y="2"/>
                </a:lnTo>
                <a:lnTo>
                  <a:pt x="34" y="0"/>
                </a:lnTo>
                <a:lnTo>
                  <a:pt x="24" y="0"/>
                </a:lnTo>
                <a:lnTo>
                  <a:pt x="17" y="0"/>
                </a:lnTo>
                <a:lnTo>
                  <a:pt x="13" y="2"/>
                </a:lnTo>
                <a:lnTo>
                  <a:pt x="7" y="6"/>
                </a:lnTo>
                <a:lnTo>
                  <a:pt x="5" y="9"/>
                </a:lnTo>
                <a:lnTo>
                  <a:pt x="1" y="15"/>
                </a:lnTo>
                <a:lnTo>
                  <a:pt x="0" y="2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78" name="Freeform 2745"/>
          <p:cNvSpPr>
            <a:spLocks/>
          </p:cNvSpPr>
          <p:nvPr/>
        </p:nvSpPr>
        <p:spPr bwMode="auto">
          <a:xfrm>
            <a:off x="4589463" y="3852863"/>
            <a:ext cx="9525" cy="9525"/>
          </a:xfrm>
          <a:custGeom>
            <a:avLst/>
            <a:gdLst>
              <a:gd name="T0" fmla="*/ 2147483646 w 18"/>
              <a:gd name="T1" fmla="*/ 2147483646 h 19"/>
              <a:gd name="T2" fmla="*/ 2147483646 w 18"/>
              <a:gd name="T3" fmla="*/ 2147483646 h 19"/>
              <a:gd name="T4" fmla="*/ 2147483646 w 18"/>
              <a:gd name="T5" fmla="*/ 2147483646 h 19"/>
              <a:gd name="T6" fmla="*/ 2147483646 w 18"/>
              <a:gd name="T7" fmla="*/ 2147483646 h 19"/>
              <a:gd name="T8" fmla="*/ 2147483646 w 18"/>
              <a:gd name="T9" fmla="*/ 2147483646 h 19"/>
              <a:gd name="T10" fmla="*/ 2147483646 w 18"/>
              <a:gd name="T11" fmla="*/ 0 h 19"/>
              <a:gd name="T12" fmla="*/ 0 w 18"/>
              <a:gd name="T13" fmla="*/ 0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" h="19">
                <a:moveTo>
                  <a:pt x="18" y="19"/>
                </a:moveTo>
                <a:lnTo>
                  <a:pt x="18" y="16"/>
                </a:lnTo>
                <a:lnTo>
                  <a:pt x="16" y="11"/>
                </a:lnTo>
                <a:lnTo>
                  <a:pt x="12" y="6"/>
                </a:lnTo>
                <a:lnTo>
                  <a:pt x="8" y="3"/>
                </a:lnTo>
                <a:lnTo>
                  <a:pt x="5" y="0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79" name="Freeform 2746"/>
          <p:cNvSpPr>
            <a:spLocks/>
          </p:cNvSpPr>
          <p:nvPr/>
        </p:nvSpPr>
        <p:spPr bwMode="auto">
          <a:xfrm>
            <a:off x="4456113" y="3844925"/>
            <a:ext cx="15875" cy="9525"/>
          </a:xfrm>
          <a:custGeom>
            <a:avLst/>
            <a:gdLst>
              <a:gd name="T0" fmla="*/ 2147483646 w 32"/>
              <a:gd name="T1" fmla="*/ 0 h 20"/>
              <a:gd name="T2" fmla="*/ 2147483646 w 32"/>
              <a:gd name="T3" fmla="*/ 2147483646 h 20"/>
              <a:gd name="T4" fmla="*/ 2147483646 w 32"/>
              <a:gd name="T5" fmla="*/ 2147483646 h 20"/>
              <a:gd name="T6" fmla="*/ 2147483646 w 32"/>
              <a:gd name="T7" fmla="*/ 2147483646 h 20"/>
              <a:gd name="T8" fmla="*/ 2147483646 w 32"/>
              <a:gd name="T9" fmla="*/ 2147483646 h 20"/>
              <a:gd name="T10" fmla="*/ 2147483646 w 32"/>
              <a:gd name="T11" fmla="*/ 2147483646 h 20"/>
              <a:gd name="T12" fmla="*/ 2147483646 w 32"/>
              <a:gd name="T13" fmla="*/ 2147483646 h 20"/>
              <a:gd name="T14" fmla="*/ 0 w 32"/>
              <a:gd name="T15" fmla="*/ 2147483646 h 20"/>
              <a:gd name="T16" fmla="*/ 2147483646 w 32"/>
              <a:gd name="T17" fmla="*/ 2147483646 h 20"/>
              <a:gd name="T18" fmla="*/ 2147483646 w 32"/>
              <a:gd name="T19" fmla="*/ 2147483646 h 20"/>
              <a:gd name="T20" fmla="*/ 2147483646 w 32"/>
              <a:gd name="T21" fmla="*/ 2147483646 h 20"/>
              <a:gd name="T22" fmla="*/ 2147483646 w 32"/>
              <a:gd name="T23" fmla="*/ 2147483646 h 20"/>
              <a:gd name="T24" fmla="*/ 2147483646 w 32"/>
              <a:gd name="T25" fmla="*/ 0 h 20"/>
              <a:gd name="T26" fmla="*/ 2147483646 w 32"/>
              <a:gd name="T27" fmla="*/ 0 h 2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2" h="20">
                <a:moveTo>
                  <a:pt x="32" y="0"/>
                </a:moveTo>
                <a:lnTo>
                  <a:pt x="28" y="2"/>
                </a:lnTo>
                <a:lnTo>
                  <a:pt x="22" y="3"/>
                </a:lnTo>
                <a:lnTo>
                  <a:pt x="17" y="6"/>
                </a:lnTo>
                <a:lnTo>
                  <a:pt x="15" y="11"/>
                </a:lnTo>
                <a:lnTo>
                  <a:pt x="14" y="15"/>
                </a:lnTo>
                <a:lnTo>
                  <a:pt x="10" y="20"/>
                </a:lnTo>
                <a:lnTo>
                  <a:pt x="0" y="19"/>
                </a:lnTo>
                <a:lnTo>
                  <a:pt x="2" y="15"/>
                </a:lnTo>
                <a:lnTo>
                  <a:pt x="3" y="8"/>
                </a:lnTo>
                <a:lnTo>
                  <a:pt x="6" y="5"/>
                </a:lnTo>
                <a:lnTo>
                  <a:pt x="10" y="2"/>
                </a:lnTo>
                <a:lnTo>
                  <a:pt x="16" y="0"/>
                </a:lnTo>
                <a:lnTo>
                  <a:pt x="21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80" name="Freeform 2747"/>
          <p:cNvSpPr>
            <a:spLocks/>
          </p:cNvSpPr>
          <p:nvPr/>
        </p:nvSpPr>
        <p:spPr bwMode="auto">
          <a:xfrm>
            <a:off x="4386263" y="3840163"/>
            <a:ext cx="7937" cy="4762"/>
          </a:xfrm>
          <a:custGeom>
            <a:avLst/>
            <a:gdLst>
              <a:gd name="T0" fmla="*/ 2147483646 w 15"/>
              <a:gd name="T1" fmla="*/ 2147483646 h 10"/>
              <a:gd name="T2" fmla="*/ 2147483646 w 15"/>
              <a:gd name="T3" fmla="*/ 2147483646 h 10"/>
              <a:gd name="T4" fmla="*/ 2147483646 w 15"/>
              <a:gd name="T5" fmla="*/ 2147483646 h 10"/>
              <a:gd name="T6" fmla="*/ 2147483646 w 15"/>
              <a:gd name="T7" fmla="*/ 2147483646 h 10"/>
              <a:gd name="T8" fmla="*/ 0 w 15"/>
              <a:gd name="T9" fmla="*/ 0 h 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" h="10">
                <a:moveTo>
                  <a:pt x="15" y="10"/>
                </a:moveTo>
                <a:lnTo>
                  <a:pt x="14" y="6"/>
                </a:lnTo>
                <a:lnTo>
                  <a:pt x="11" y="3"/>
                </a:lnTo>
                <a:lnTo>
                  <a:pt x="5" y="1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81" name="Freeform 2748"/>
          <p:cNvSpPr>
            <a:spLocks/>
          </p:cNvSpPr>
          <p:nvPr/>
        </p:nvSpPr>
        <p:spPr bwMode="auto">
          <a:xfrm>
            <a:off x="4394200" y="3844925"/>
            <a:ext cx="1588" cy="6350"/>
          </a:xfrm>
          <a:custGeom>
            <a:avLst/>
            <a:gdLst>
              <a:gd name="T0" fmla="*/ 0 w 2"/>
              <a:gd name="T1" fmla="*/ 0 h 10"/>
              <a:gd name="T2" fmla="*/ 2147483646 w 2"/>
              <a:gd name="T3" fmla="*/ 2147483646 h 10"/>
              <a:gd name="T4" fmla="*/ 2147483646 w 2"/>
              <a:gd name="T5" fmla="*/ 2147483646 h 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0">
                <a:moveTo>
                  <a:pt x="0" y="0"/>
                </a:moveTo>
                <a:lnTo>
                  <a:pt x="2" y="4"/>
                </a:lnTo>
                <a:lnTo>
                  <a:pt x="2" y="1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82" name="Freeform 2749"/>
          <p:cNvSpPr>
            <a:spLocks/>
          </p:cNvSpPr>
          <p:nvPr/>
        </p:nvSpPr>
        <p:spPr bwMode="auto">
          <a:xfrm>
            <a:off x="4378325" y="3948113"/>
            <a:ext cx="7938" cy="9525"/>
          </a:xfrm>
          <a:custGeom>
            <a:avLst/>
            <a:gdLst>
              <a:gd name="T0" fmla="*/ 2147483646 w 16"/>
              <a:gd name="T1" fmla="*/ 0 h 18"/>
              <a:gd name="T2" fmla="*/ 2147483646 w 16"/>
              <a:gd name="T3" fmla="*/ 2147483646 h 18"/>
              <a:gd name="T4" fmla="*/ 2147483646 w 16"/>
              <a:gd name="T5" fmla="*/ 2147483646 h 18"/>
              <a:gd name="T6" fmla="*/ 2147483646 w 16"/>
              <a:gd name="T7" fmla="*/ 2147483646 h 18"/>
              <a:gd name="T8" fmla="*/ 2147483646 w 16"/>
              <a:gd name="T9" fmla="*/ 2147483646 h 18"/>
              <a:gd name="T10" fmla="*/ 2147483646 w 16"/>
              <a:gd name="T11" fmla="*/ 2147483646 h 18"/>
              <a:gd name="T12" fmla="*/ 0 w 16"/>
              <a:gd name="T13" fmla="*/ 2147483646 h 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6" h="18">
                <a:moveTo>
                  <a:pt x="16" y="0"/>
                </a:moveTo>
                <a:lnTo>
                  <a:pt x="16" y="6"/>
                </a:lnTo>
                <a:lnTo>
                  <a:pt x="14" y="9"/>
                </a:lnTo>
                <a:lnTo>
                  <a:pt x="12" y="12"/>
                </a:lnTo>
                <a:lnTo>
                  <a:pt x="7" y="15"/>
                </a:lnTo>
                <a:lnTo>
                  <a:pt x="3" y="18"/>
                </a:lnTo>
                <a:lnTo>
                  <a:pt x="0" y="1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83" name="Freeform 2750"/>
          <p:cNvSpPr>
            <a:spLocks/>
          </p:cNvSpPr>
          <p:nvPr/>
        </p:nvSpPr>
        <p:spPr bwMode="auto">
          <a:xfrm>
            <a:off x="4446588" y="3952875"/>
            <a:ext cx="14287" cy="12700"/>
          </a:xfrm>
          <a:custGeom>
            <a:avLst/>
            <a:gdLst>
              <a:gd name="T0" fmla="*/ 0 w 27"/>
              <a:gd name="T1" fmla="*/ 2147483646 h 23"/>
              <a:gd name="T2" fmla="*/ 2147483646 w 27"/>
              <a:gd name="T3" fmla="*/ 2147483646 h 23"/>
              <a:gd name="T4" fmla="*/ 2147483646 w 27"/>
              <a:gd name="T5" fmla="*/ 2147483646 h 23"/>
              <a:gd name="T6" fmla="*/ 2147483646 w 27"/>
              <a:gd name="T7" fmla="*/ 2147483646 h 23"/>
              <a:gd name="T8" fmla="*/ 2147483646 w 27"/>
              <a:gd name="T9" fmla="*/ 2147483646 h 23"/>
              <a:gd name="T10" fmla="*/ 2147483646 w 27"/>
              <a:gd name="T11" fmla="*/ 2147483646 h 23"/>
              <a:gd name="T12" fmla="*/ 2147483646 w 27"/>
              <a:gd name="T13" fmla="*/ 2147483646 h 23"/>
              <a:gd name="T14" fmla="*/ 2147483646 w 27"/>
              <a:gd name="T15" fmla="*/ 2147483646 h 23"/>
              <a:gd name="T16" fmla="*/ 2147483646 w 27"/>
              <a:gd name="T17" fmla="*/ 2147483646 h 23"/>
              <a:gd name="T18" fmla="*/ 2147483646 w 27"/>
              <a:gd name="T19" fmla="*/ 2147483646 h 23"/>
              <a:gd name="T20" fmla="*/ 2147483646 w 27"/>
              <a:gd name="T21" fmla="*/ 2147483646 h 23"/>
              <a:gd name="T22" fmla="*/ 2147483646 w 27"/>
              <a:gd name="T23" fmla="*/ 2147483646 h 23"/>
              <a:gd name="T24" fmla="*/ 2147483646 w 27"/>
              <a:gd name="T25" fmla="*/ 2147483646 h 23"/>
              <a:gd name="T26" fmla="*/ 2147483646 w 27"/>
              <a:gd name="T27" fmla="*/ 0 h 23"/>
              <a:gd name="T28" fmla="*/ 0 w 27"/>
              <a:gd name="T29" fmla="*/ 0 h 23"/>
              <a:gd name="T30" fmla="*/ 0 w 27"/>
              <a:gd name="T31" fmla="*/ 2147483646 h 2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7" h="23">
                <a:moveTo>
                  <a:pt x="0" y="6"/>
                </a:moveTo>
                <a:lnTo>
                  <a:pt x="3" y="12"/>
                </a:lnTo>
                <a:lnTo>
                  <a:pt x="5" y="16"/>
                </a:lnTo>
                <a:lnTo>
                  <a:pt x="9" y="19"/>
                </a:lnTo>
                <a:lnTo>
                  <a:pt x="13" y="21"/>
                </a:lnTo>
                <a:lnTo>
                  <a:pt x="19" y="23"/>
                </a:lnTo>
                <a:lnTo>
                  <a:pt x="20" y="19"/>
                </a:lnTo>
                <a:lnTo>
                  <a:pt x="23" y="21"/>
                </a:lnTo>
                <a:lnTo>
                  <a:pt x="27" y="23"/>
                </a:lnTo>
                <a:lnTo>
                  <a:pt x="20" y="19"/>
                </a:lnTo>
                <a:lnTo>
                  <a:pt x="17" y="16"/>
                </a:lnTo>
                <a:lnTo>
                  <a:pt x="13" y="12"/>
                </a:lnTo>
                <a:lnTo>
                  <a:pt x="11" y="6"/>
                </a:lnTo>
                <a:lnTo>
                  <a:pt x="11" y="0"/>
                </a:lnTo>
                <a:lnTo>
                  <a:pt x="0" y="0"/>
                </a:lnTo>
                <a:lnTo>
                  <a:pt x="0" y="6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84" name="Freeform 2751"/>
          <p:cNvSpPr>
            <a:spLocks/>
          </p:cNvSpPr>
          <p:nvPr/>
        </p:nvSpPr>
        <p:spPr bwMode="auto">
          <a:xfrm>
            <a:off x="4578350" y="3967163"/>
            <a:ext cx="11113" cy="9525"/>
          </a:xfrm>
          <a:custGeom>
            <a:avLst/>
            <a:gdLst>
              <a:gd name="T0" fmla="*/ 0 w 22"/>
              <a:gd name="T1" fmla="*/ 2147483646 h 19"/>
              <a:gd name="T2" fmla="*/ 2147483646 w 22"/>
              <a:gd name="T3" fmla="*/ 2147483646 h 19"/>
              <a:gd name="T4" fmla="*/ 2147483646 w 22"/>
              <a:gd name="T5" fmla="*/ 2147483646 h 19"/>
              <a:gd name="T6" fmla="*/ 2147483646 w 22"/>
              <a:gd name="T7" fmla="*/ 2147483646 h 19"/>
              <a:gd name="T8" fmla="*/ 2147483646 w 22"/>
              <a:gd name="T9" fmla="*/ 2147483646 h 19"/>
              <a:gd name="T10" fmla="*/ 2147483646 w 22"/>
              <a:gd name="T11" fmla="*/ 2147483646 h 19"/>
              <a:gd name="T12" fmla="*/ 2147483646 w 22"/>
              <a:gd name="T13" fmla="*/ 0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" h="19">
                <a:moveTo>
                  <a:pt x="0" y="19"/>
                </a:moveTo>
                <a:lnTo>
                  <a:pt x="4" y="19"/>
                </a:lnTo>
                <a:lnTo>
                  <a:pt x="9" y="18"/>
                </a:lnTo>
                <a:lnTo>
                  <a:pt x="14" y="14"/>
                </a:lnTo>
                <a:lnTo>
                  <a:pt x="17" y="11"/>
                </a:lnTo>
                <a:lnTo>
                  <a:pt x="20" y="6"/>
                </a:lnTo>
                <a:lnTo>
                  <a:pt x="22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85" name="Freeform 2752"/>
          <p:cNvSpPr>
            <a:spLocks/>
          </p:cNvSpPr>
          <p:nvPr/>
        </p:nvSpPr>
        <p:spPr bwMode="auto">
          <a:xfrm>
            <a:off x="4654550" y="3973513"/>
            <a:ext cx="14288" cy="11112"/>
          </a:xfrm>
          <a:custGeom>
            <a:avLst/>
            <a:gdLst>
              <a:gd name="T0" fmla="*/ 0 w 29"/>
              <a:gd name="T1" fmla="*/ 0 h 22"/>
              <a:gd name="T2" fmla="*/ 0 w 29"/>
              <a:gd name="T3" fmla="*/ 2147483646 h 22"/>
              <a:gd name="T4" fmla="*/ 2147483646 w 29"/>
              <a:gd name="T5" fmla="*/ 2147483646 h 22"/>
              <a:gd name="T6" fmla="*/ 2147483646 w 29"/>
              <a:gd name="T7" fmla="*/ 2147483646 h 22"/>
              <a:gd name="T8" fmla="*/ 2147483646 w 29"/>
              <a:gd name="T9" fmla="*/ 2147483646 h 22"/>
              <a:gd name="T10" fmla="*/ 2147483646 w 29"/>
              <a:gd name="T11" fmla="*/ 2147483646 h 22"/>
              <a:gd name="T12" fmla="*/ 2147483646 w 29"/>
              <a:gd name="T13" fmla="*/ 2147483646 h 22"/>
              <a:gd name="T14" fmla="*/ 2147483646 w 29"/>
              <a:gd name="T15" fmla="*/ 2147483646 h 22"/>
              <a:gd name="T16" fmla="*/ 2147483646 w 29"/>
              <a:gd name="T17" fmla="*/ 2147483646 h 22"/>
              <a:gd name="T18" fmla="*/ 2147483646 w 29"/>
              <a:gd name="T19" fmla="*/ 2147483646 h 22"/>
              <a:gd name="T20" fmla="*/ 2147483646 w 29"/>
              <a:gd name="T21" fmla="*/ 2147483646 h 22"/>
              <a:gd name="T22" fmla="*/ 2147483646 w 29"/>
              <a:gd name="T23" fmla="*/ 2147483646 h 22"/>
              <a:gd name="T24" fmla="*/ 2147483646 w 29"/>
              <a:gd name="T25" fmla="*/ 2147483646 h 22"/>
              <a:gd name="T26" fmla="*/ 2147483646 w 29"/>
              <a:gd name="T27" fmla="*/ 2147483646 h 22"/>
              <a:gd name="T28" fmla="*/ 2147483646 w 29"/>
              <a:gd name="T29" fmla="*/ 0 h 2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9" h="22">
                <a:moveTo>
                  <a:pt x="0" y="0"/>
                </a:moveTo>
                <a:lnTo>
                  <a:pt x="0" y="6"/>
                </a:lnTo>
                <a:lnTo>
                  <a:pt x="2" y="11"/>
                </a:lnTo>
                <a:lnTo>
                  <a:pt x="4" y="15"/>
                </a:lnTo>
                <a:lnTo>
                  <a:pt x="8" y="19"/>
                </a:lnTo>
                <a:lnTo>
                  <a:pt x="11" y="22"/>
                </a:lnTo>
                <a:lnTo>
                  <a:pt x="17" y="22"/>
                </a:lnTo>
                <a:lnTo>
                  <a:pt x="17" y="19"/>
                </a:lnTo>
                <a:lnTo>
                  <a:pt x="22" y="22"/>
                </a:lnTo>
                <a:lnTo>
                  <a:pt x="29" y="22"/>
                </a:lnTo>
                <a:lnTo>
                  <a:pt x="17" y="19"/>
                </a:lnTo>
                <a:lnTo>
                  <a:pt x="15" y="15"/>
                </a:lnTo>
                <a:lnTo>
                  <a:pt x="10" y="11"/>
                </a:lnTo>
                <a:lnTo>
                  <a:pt x="9" y="6"/>
                </a:lnTo>
                <a:lnTo>
                  <a:pt x="9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86" name="Freeform 2753"/>
          <p:cNvSpPr>
            <a:spLocks/>
          </p:cNvSpPr>
          <p:nvPr/>
        </p:nvSpPr>
        <p:spPr bwMode="auto">
          <a:xfrm>
            <a:off x="4800600" y="3987800"/>
            <a:ext cx="12700" cy="9525"/>
          </a:xfrm>
          <a:custGeom>
            <a:avLst/>
            <a:gdLst>
              <a:gd name="T0" fmla="*/ 0 w 24"/>
              <a:gd name="T1" fmla="*/ 2147483646 h 18"/>
              <a:gd name="T2" fmla="*/ 2147483646 w 24"/>
              <a:gd name="T3" fmla="*/ 2147483646 h 18"/>
              <a:gd name="T4" fmla="*/ 2147483646 w 24"/>
              <a:gd name="T5" fmla="*/ 2147483646 h 18"/>
              <a:gd name="T6" fmla="*/ 2147483646 w 24"/>
              <a:gd name="T7" fmla="*/ 2147483646 h 18"/>
              <a:gd name="T8" fmla="*/ 2147483646 w 24"/>
              <a:gd name="T9" fmla="*/ 2147483646 h 18"/>
              <a:gd name="T10" fmla="*/ 2147483646 w 24"/>
              <a:gd name="T11" fmla="*/ 2147483646 h 18"/>
              <a:gd name="T12" fmla="*/ 2147483646 w 24"/>
              <a:gd name="T13" fmla="*/ 0 h 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" h="18">
                <a:moveTo>
                  <a:pt x="0" y="18"/>
                </a:moveTo>
                <a:lnTo>
                  <a:pt x="5" y="18"/>
                </a:lnTo>
                <a:lnTo>
                  <a:pt x="11" y="17"/>
                </a:lnTo>
                <a:lnTo>
                  <a:pt x="14" y="15"/>
                </a:lnTo>
                <a:lnTo>
                  <a:pt x="21" y="11"/>
                </a:lnTo>
                <a:lnTo>
                  <a:pt x="22" y="5"/>
                </a:lnTo>
                <a:lnTo>
                  <a:pt x="24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87" name="Freeform 2754"/>
          <p:cNvSpPr>
            <a:spLocks/>
          </p:cNvSpPr>
          <p:nvPr/>
        </p:nvSpPr>
        <p:spPr bwMode="auto">
          <a:xfrm>
            <a:off x="4752975" y="4094163"/>
            <a:ext cx="6350" cy="12700"/>
          </a:xfrm>
          <a:custGeom>
            <a:avLst/>
            <a:gdLst>
              <a:gd name="T0" fmla="*/ 2147483646 w 11"/>
              <a:gd name="T1" fmla="*/ 2147483646 h 25"/>
              <a:gd name="T2" fmla="*/ 2147483646 w 11"/>
              <a:gd name="T3" fmla="*/ 2147483646 h 25"/>
              <a:gd name="T4" fmla="*/ 2147483646 w 11"/>
              <a:gd name="T5" fmla="*/ 2147483646 h 25"/>
              <a:gd name="T6" fmla="*/ 2147483646 w 11"/>
              <a:gd name="T7" fmla="*/ 2147483646 h 25"/>
              <a:gd name="T8" fmla="*/ 0 w 11"/>
              <a:gd name="T9" fmla="*/ 2147483646 h 25"/>
              <a:gd name="T10" fmla="*/ 0 w 11"/>
              <a:gd name="T11" fmla="*/ 2147483646 h 25"/>
              <a:gd name="T12" fmla="*/ 0 w 11"/>
              <a:gd name="T13" fmla="*/ 2147483646 h 25"/>
              <a:gd name="T14" fmla="*/ 2147483646 w 11"/>
              <a:gd name="T15" fmla="*/ 2147483646 h 25"/>
              <a:gd name="T16" fmla="*/ 2147483646 w 11"/>
              <a:gd name="T17" fmla="*/ 2147483646 h 25"/>
              <a:gd name="T18" fmla="*/ 2147483646 w 11"/>
              <a:gd name="T19" fmla="*/ 2147483646 h 25"/>
              <a:gd name="T20" fmla="*/ 2147483646 w 11"/>
              <a:gd name="T21" fmla="*/ 0 h 2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1" h="25">
                <a:moveTo>
                  <a:pt x="11" y="2"/>
                </a:moveTo>
                <a:lnTo>
                  <a:pt x="7" y="4"/>
                </a:lnTo>
                <a:lnTo>
                  <a:pt x="4" y="10"/>
                </a:lnTo>
                <a:lnTo>
                  <a:pt x="1" y="15"/>
                </a:lnTo>
                <a:lnTo>
                  <a:pt x="0" y="24"/>
                </a:lnTo>
                <a:lnTo>
                  <a:pt x="0" y="25"/>
                </a:lnTo>
                <a:lnTo>
                  <a:pt x="0" y="17"/>
                </a:lnTo>
                <a:lnTo>
                  <a:pt x="1" y="12"/>
                </a:lnTo>
                <a:lnTo>
                  <a:pt x="4" y="8"/>
                </a:lnTo>
                <a:lnTo>
                  <a:pt x="6" y="2"/>
                </a:lnTo>
                <a:lnTo>
                  <a:pt x="8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88" name="Freeform 2755"/>
          <p:cNvSpPr>
            <a:spLocks/>
          </p:cNvSpPr>
          <p:nvPr/>
        </p:nvSpPr>
        <p:spPr bwMode="auto">
          <a:xfrm>
            <a:off x="4752975" y="4106863"/>
            <a:ext cx="1588" cy="1587"/>
          </a:xfrm>
          <a:custGeom>
            <a:avLst/>
            <a:gdLst>
              <a:gd name="T0" fmla="*/ 2147483646 w 1"/>
              <a:gd name="T1" fmla="*/ 0 h 2"/>
              <a:gd name="T2" fmla="*/ 2147483646 w 1"/>
              <a:gd name="T3" fmla="*/ 2147483646 h 2"/>
              <a:gd name="T4" fmla="*/ 2147483646 w 1"/>
              <a:gd name="T5" fmla="*/ 0 h 2"/>
              <a:gd name="T6" fmla="*/ 0 w 1"/>
              <a:gd name="T7" fmla="*/ 0 h 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" h="2">
                <a:moveTo>
                  <a:pt x="1" y="0"/>
                </a:moveTo>
                <a:lnTo>
                  <a:pt x="1" y="2"/>
                </a:lnTo>
                <a:lnTo>
                  <a:pt x="1" y="0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89" name="Freeform 2756"/>
          <p:cNvSpPr>
            <a:spLocks/>
          </p:cNvSpPr>
          <p:nvPr/>
        </p:nvSpPr>
        <p:spPr bwMode="auto">
          <a:xfrm>
            <a:off x="4530725" y="4067175"/>
            <a:ext cx="6350" cy="11113"/>
          </a:xfrm>
          <a:custGeom>
            <a:avLst/>
            <a:gdLst>
              <a:gd name="T0" fmla="*/ 0 w 12"/>
              <a:gd name="T1" fmla="*/ 2147483646 h 21"/>
              <a:gd name="T2" fmla="*/ 2147483646 w 12"/>
              <a:gd name="T3" fmla="*/ 2147483646 h 21"/>
              <a:gd name="T4" fmla="*/ 2147483646 w 12"/>
              <a:gd name="T5" fmla="*/ 2147483646 h 21"/>
              <a:gd name="T6" fmla="*/ 2147483646 w 12"/>
              <a:gd name="T7" fmla="*/ 2147483646 h 21"/>
              <a:gd name="T8" fmla="*/ 2147483646 w 12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" h="21">
                <a:moveTo>
                  <a:pt x="0" y="21"/>
                </a:moveTo>
                <a:lnTo>
                  <a:pt x="1" y="14"/>
                </a:lnTo>
                <a:lnTo>
                  <a:pt x="5" y="7"/>
                </a:lnTo>
                <a:lnTo>
                  <a:pt x="9" y="3"/>
                </a:lnTo>
                <a:lnTo>
                  <a:pt x="12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90" name="Freeform 2757"/>
          <p:cNvSpPr>
            <a:spLocks/>
          </p:cNvSpPr>
          <p:nvPr/>
        </p:nvSpPr>
        <p:spPr bwMode="auto">
          <a:xfrm>
            <a:off x="4327525" y="4043363"/>
            <a:ext cx="4763" cy="11112"/>
          </a:xfrm>
          <a:custGeom>
            <a:avLst/>
            <a:gdLst>
              <a:gd name="T0" fmla="*/ 0 w 11"/>
              <a:gd name="T1" fmla="*/ 2147483646 h 21"/>
              <a:gd name="T2" fmla="*/ 2147483646 w 11"/>
              <a:gd name="T3" fmla="*/ 2147483646 h 21"/>
              <a:gd name="T4" fmla="*/ 2147483646 w 11"/>
              <a:gd name="T5" fmla="*/ 2147483646 h 21"/>
              <a:gd name="T6" fmla="*/ 2147483646 w 11"/>
              <a:gd name="T7" fmla="*/ 2147483646 h 21"/>
              <a:gd name="T8" fmla="*/ 2147483646 w 11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" h="21">
                <a:moveTo>
                  <a:pt x="0" y="21"/>
                </a:moveTo>
                <a:lnTo>
                  <a:pt x="2" y="14"/>
                </a:lnTo>
                <a:lnTo>
                  <a:pt x="4" y="7"/>
                </a:lnTo>
                <a:lnTo>
                  <a:pt x="7" y="3"/>
                </a:lnTo>
                <a:lnTo>
                  <a:pt x="11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91" name="Freeform 2758"/>
          <p:cNvSpPr>
            <a:spLocks/>
          </p:cNvSpPr>
          <p:nvPr/>
        </p:nvSpPr>
        <p:spPr bwMode="auto">
          <a:xfrm>
            <a:off x="4264025" y="3937000"/>
            <a:ext cx="14288" cy="11113"/>
          </a:xfrm>
          <a:custGeom>
            <a:avLst/>
            <a:gdLst>
              <a:gd name="T0" fmla="*/ 2147483646 w 27"/>
              <a:gd name="T1" fmla="*/ 2147483646 h 21"/>
              <a:gd name="T2" fmla="*/ 2147483646 w 27"/>
              <a:gd name="T3" fmla="*/ 2147483646 h 21"/>
              <a:gd name="T4" fmla="*/ 2147483646 w 27"/>
              <a:gd name="T5" fmla="*/ 2147483646 h 21"/>
              <a:gd name="T6" fmla="*/ 2147483646 w 27"/>
              <a:gd name="T7" fmla="*/ 2147483646 h 21"/>
              <a:gd name="T8" fmla="*/ 2147483646 w 27"/>
              <a:gd name="T9" fmla="*/ 2147483646 h 21"/>
              <a:gd name="T10" fmla="*/ 2147483646 w 27"/>
              <a:gd name="T11" fmla="*/ 2147483646 h 21"/>
              <a:gd name="T12" fmla="*/ 2147483646 w 27"/>
              <a:gd name="T13" fmla="*/ 2147483646 h 21"/>
              <a:gd name="T14" fmla="*/ 0 w 27"/>
              <a:gd name="T15" fmla="*/ 0 h 21"/>
              <a:gd name="T16" fmla="*/ 0 w 27"/>
              <a:gd name="T17" fmla="*/ 2147483646 h 21"/>
              <a:gd name="T18" fmla="*/ 2147483646 w 27"/>
              <a:gd name="T19" fmla="*/ 2147483646 h 21"/>
              <a:gd name="T20" fmla="*/ 2147483646 w 27"/>
              <a:gd name="T21" fmla="*/ 2147483646 h 21"/>
              <a:gd name="T22" fmla="*/ 2147483646 w 27"/>
              <a:gd name="T23" fmla="*/ 2147483646 h 21"/>
              <a:gd name="T24" fmla="*/ 2147483646 w 27"/>
              <a:gd name="T25" fmla="*/ 2147483646 h 21"/>
              <a:gd name="T26" fmla="*/ 2147483646 w 27"/>
              <a:gd name="T27" fmla="*/ 2147483646 h 2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7" h="21">
                <a:moveTo>
                  <a:pt x="27" y="21"/>
                </a:moveTo>
                <a:lnTo>
                  <a:pt x="22" y="20"/>
                </a:lnTo>
                <a:lnTo>
                  <a:pt x="18" y="19"/>
                </a:lnTo>
                <a:lnTo>
                  <a:pt x="16" y="15"/>
                </a:lnTo>
                <a:lnTo>
                  <a:pt x="14" y="11"/>
                </a:lnTo>
                <a:lnTo>
                  <a:pt x="10" y="6"/>
                </a:lnTo>
                <a:lnTo>
                  <a:pt x="10" y="1"/>
                </a:lnTo>
                <a:lnTo>
                  <a:pt x="0" y="0"/>
                </a:lnTo>
                <a:lnTo>
                  <a:pt x="0" y="6"/>
                </a:lnTo>
                <a:lnTo>
                  <a:pt x="1" y="10"/>
                </a:lnTo>
                <a:lnTo>
                  <a:pt x="3" y="15"/>
                </a:lnTo>
                <a:lnTo>
                  <a:pt x="6" y="19"/>
                </a:lnTo>
                <a:lnTo>
                  <a:pt x="10" y="20"/>
                </a:lnTo>
                <a:lnTo>
                  <a:pt x="16" y="2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92" name="Freeform 2759"/>
          <p:cNvSpPr>
            <a:spLocks/>
          </p:cNvSpPr>
          <p:nvPr/>
        </p:nvSpPr>
        <p:spPr bwMode="auto">
          <a:xfrm>
            <a:off x="4203700" y="3932238"/>
            <a:ext cx="3175" cy="6350"/>
          </a:xfrm>
          <a:custGeom>
            <a:avLst/>
            <a:gdLst>
              <a:gd name="T0" fmla="*/ 0 w 5"/>
              <a:gd name="T1" fmla="*/ 2147483646 h 12"/>
              <a:gd name="T2" fmla="*/ 2147483646 w 5"/>
              <a:gd name="T3" fmla="*/ 2147483646 h 12"/>
              <a:gd name="T4" fmla="*/ 2147483646 w 5"/>
              <a:gd name="T5" fmla="*/ 2147483646 h 12"/>
              <a:gd name="T6" fmla="*/ 2147483646 w 5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" h="12">
                <a:moveTo>
                  <a:pt x="0" y="12"/>
                </a:moveTo>
                <a:lnTo>
                  <a:pt x="2" y="8"/>
                </a:lnTo>
                <a:lnTo>
                  <a:pt x="5" y="5"/>
                </a:lnTo>
                <a:lnTo>
                  <a:pt x="5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93" name="Freeform 2760"/>
          <p:cNvSpPr>
            <a:spLocks/>
          </p:cNvSpPr>
          <p:nvPr/>
        </p:nvSpPr>
        <p:spPr bwMode="auto">
          <a:xfrm>
            <a:off x="4197350" y="3938588"/>
            <a:ext cx="6350" cy="1587"/>
          </a:xfrm>
          <a:custGeom>
            <a:avLst/>
            <a:gdLst>
              <a:gd name="T0" fmla="*/ 2147483646 w 12"/>
              <a:gd name="T1" fmla="*/ 0 h 3"/>
              <a:gd name="T2" fmla="*/ 2147483646 w 12"/>
              <a:gd name="T3" fmla="*/ 2147483646 h 3"/>
              <a:gd name="T4" fmla="*/ 2147483646 w 12"/>
              <a:gd name="T5" fmla="*/ 2147483646 h 3"/>
              <a:gd name="T6" fmla="*/ 0 w 12"/>
              <a:gd name="T7" fmla="*/ 2147483646 h 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" h="3">
                <a:moveTo>
                  <a:pt x="12" y="0"/>
                </a:moveTo>
                <a:lnTo>
                  <a:pt x="8" y="2"/>
                </a:lnTo>
                <a:lnTo>
                  <a:pt x="5" y="3"/>
                </a:lnTo>
                <a:lnTo>
                  <a:pt x="0" y="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94" name="Freeform 2761"/>
          <p:cNvSpPr>
            <a:spLocks/>
          </p:cNvSpPr>
          <p:nvPr/>
        </p:nvSpPr>
        <p:spPr bwMode="auto">
          <a:xfrm>
            <a:off x="4154488" y="4021138"/>
            <a:ext cx="6350" cy="11112"/>
          </a:xfrm>
          <a:custGeom>
            <a:avLst/>
            <a:gdLst>
              <a:gd name="T0" fmla="*/ 2147483646 w 12"/>
              <a:gd name="T1" fmla="*/ 0 h 22"/>
              <a:gd name="T2" fmla="*/ 2147483646 w 12"/>
              <a:gd name="T3" fmla="*/ 2147483646 h 22"/>
              <a:gd name="T4" fmla="*/ 2147483646 w 12"/>
              <a:gd name="T5" fmla="*/ 2147483646 h 22"/>
              <a:gd name="T6" fmla="*/ 2147483646 w 12"/>
              <a:gd name="T7" fmla="*/ 2147483646 h 22"/>
              <a:gd name="T8" fmla="*/ 0 w 12"/>
              <a:gd name="T9" fmla="*/ 2147483646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" h="22">
                <a:moveTo>
                  <a:pt x="12" y="0"/>
                </a:moveTo>
                <a:lnTo>
                  <a:pt x="8" y="2"/>
                </a:lnTo>
                <a:lnTo>
                  <a:pt x="5" y="9"/>
                </a:lnTo>
                <a:lnTo>
                  <a:pt x="1" y="14"/>
                </a:lnTo>
                <a:lnTo>
                  <a:pt x="0" y="2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95" name="Freeform 2762"/>
          <p:cNvSpPr>
            <a:spLocks/>
          </p:cNvSpPr>
          <p:nvPr/>
        </p:nvSpPr>
        <p:spPr bwMode="auto">
          <a:xfrm>
            <a:off x="4206875" y="3829050"/>
            <a:ext cx="9525" cy="11113"/>
          </a:xfrm>
          <a:custGeom>
            <a:avLst/>
            <a:gdLst>
              <a:gd name="T0" fmla="*/ 2147483646 w 17"/>
              <a:gd name="T1" fmla="*/ 2147483646 h 21"/>
              <a:gd name="T2" fmla="*/ 2147483646 w 17"/>
              <a:gd name="T3" fmla="*/ 2147483646 h 21"/>
              <a:gd name="T4" fmla="*/ 2147483646 w 17"/>
              <a:gd name="T5" fmla="*/ 2147483646 h 21"/>
              <a:gd name="T6" fmla="*/ 2147483646 w 17"/>
              <a:gd name="T7" fmla="*/ 2147483646 h 21"/>
              <a:gd name="T8" fmla="*/ 2147483646 w 17"/>
              <a:gd name="T9" fmla="*/ 2147483646 h 21"/>
              <a:gd name="T10" fmla="*/ 2147483646 w 17"/>
              <a:gd name="T11" fmla="*/ 2147483646 h 21"/>
              <a:gd name="T12" fmla="*/ 0 w 17"/>
              <a:gd name="T13" fmla="*/ 0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1">
                <a:moveTo>
                  <a:pt x="17" y="21"/>
                </a:moveTo>
                <a:lnTo>
                  <a:pt x="15" y="16"/>
                </a:lnTo>
                <a:lnTo>
                  <a:pt x="15" y="10"/>
                </a:lnTo>
                <a:lnTo>
                  <a:pt x="11" y="5"/>
                </a:lnTo>
                <a:lnTo>
                  <a:pt x="9" y="3"/>
                </a:lnTo>
                <a:lnTo>
                  <a:pt x="5" y="2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96" name="Freeform 2763"/>
          <p:cNvSpPr>
            <a:spLocks/>
          </p:cNvSpPr>
          <p:nvPr/>
        </p:nvSpPr>
        <p:spPr bwMode="auto">
          <a:xfrm>
            <a:off x="4271963" y="3833813"/>
            <a:ext cx="15875" cy="9525"/>
          </a:xfrm>
          <a:custGeom>
            <a:avLst/>
            <a:gdLst>
              <a:gd name="T0" fmla="*/ 2147483646 w 30"/>
              <a:gd name="T1" fmla="*/ 2147483646 h 18"/>
              <a:gd name="T2" fmla="*/ 2147483646 w 30"/>
              <a:gd name="T3" fmla="*/ 2147483646 h 18"/>
              <a:gd name="T4" fmla="*/ 2147483646 w 30"/>
              <a:gd name="T5" fmla="*/ 2147483646 h 18"/>
              <a:gd name="T6" fmla="*/ 2147483646 w 30"/>
              <a:gd name="T7" fmla="*/ 2147483646 h 18"/>
              <a:gd name="T8" fmla="*/ 0 w 30"/>
              <a:gd name="T9" fmla="*/ 2147483646 h 18"/>
              <a:gd name="T10" fmla="*/ 2147483646 w 30"/>
              <a:gd name="T11" fmla="*/ 2147483646 h 18"/>
              <a:gd name="T12" fmla="*/ 2147483646 w 30"/>
              <a:gd name="T13" fmla="*/ 2147483646 h 18"/>
              <a:gd name="T14" fmla="*/ 2147483646 w 30"/>
              <a:gd name="T15" fmla="*/ 2147483646 h 18"/>
              <a:gd name="T16" fmla="*/ 2147483646 w 30"/>
              <a:gd name="T17" fmla="*/ 2147483646 h 18"/>
              <a:gd name="T18" fmla="*/ 2147483646 w 30"/>
              <a:gd name="T19" fmla="*/ 2147483646 h 18"/>
              <a:gd name="T20" fmla="*/ 2147483646 w 30"/>
              <a:gd name="T21" fmla="*/ 2147483646 h 18"/>
              <a:gd name="T22" fmla="*/ 2147483646 w 30"/>
              <a:gd name="T23" fmla="*/ 0 h 18"/>
              <a:gd name="T24" fmla="*/ 2147483646 w 30"/>
              <a:gd name="T25" fmla="*/ 0 h 18"/>
              <a:gd name="T26" fmla="*/ 2147483646 w 30"/>
              <a:gd name="T27" fmla="*/ 0 h 18"/>
              <a:gd name="T28" fmla="*/ 2147483646 w 30"/>
              <a:gd name="T29" fmla="*/ 2147483646 h 1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" h="18">
                <a:moveTo>
                  <a:pt x="8" y="1"/>
                </a:moveTo>
                <a:lnTo>
                  <a:pt x="6" y="3"/>
                </a:lnTo>
                <a:lnTo>
                  <a:pt x="2" y="8"/>
                </a:lnTo>
                <a:lnTo>
                  <a:pt x="1" y="13"/>
                </a:lnTo>
                <a:lnTo>
                  <a:pt x="0" y="16"/>
                </a:lnTo>
                <a:lnTo>
                  <a:pt x="9" y="18"/>
                </a:lnTo>
                <a:lnTo>
                  <a:pt x="12" y="14"/>
                </a:lnTo>
                <a:lnTo>
                  <a:pt x="14" y="8"/>
                </a:lnTo>
                <a:lnTo>
                  <a:pt x="17" y="6"/>
                </a:lnTo>
                <a:lnTo>
                  <a:pt x="20" y="2"/>
                </a:lnTo>
                <a:lnTo>
                  <a:pt x="25" y="1"/>
                </a:lnTo>
                <a:lnTo>
                  <a:pt x="30" y="0"/>
                </a:lnTo>
                <a:lnTo>
                  <a:pt x="17" y="0"/>
                </a:lnTo>
                <a:lnTo>
                  <a:pt x="14" y="0"/>
                </a:lnTo>
                <a:lnTo>
                  <a:pt x="8" y="1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97" name="Freeform 2764"/>
          <p:cNvSpPr>
            <a:spLocks/>
          </p:cNvSpPr>
          <p:nvPr/>
        </p:nvSpPr>
        <p:spPr bwMode="auto">
          <a:xfrm>
            <a:off x="6502400" y="3844925"/>
            <a:ext cx="15875" cy="9525"/>
          </a:xfrm>
          <a:custGeom>
            <a:avLst/>
            <a:gdLst>
              <a:gd name="T0" fmla="*/ 2147483646 w 31"/>
              <a:gd name="T1" fmla="*/ 2147483646 h 20"/>
              <a:gd name="T2" fmla="*/ 2147483646 w 31"/>
              <a:gd name="T3" fmla="*/ 2147483646 h 20"/>
              <a:gd name="T4" fmla="*/ 2147483646 w 31"/>
              <a:gd name="T5" fmla="*/ 2147483646 h 20"/>
              <a:gd name="T6" fmla="*/ 0 w 31"/>
              <a:gd name="T7" fmla="*/ 2147483646 h 20"/>
              <a:gd name="T8" fmla="*/ 2147483646 w 31"/>
              <a:gd name="T9" fmla="*/ 2147483646 h 20"/>
              <a:gd name="T10" fmla="*/ 2147483646 w 31"/>
              <a:gd name="T11" fmla="*/ 2147483646 h 20"/>
              <a:gd name="T12" fmla="*/ 2147483646 w 31"/>
              <a:gd name="T13" fmla="*/ 2147483646 h 20"/>
              <a:gd name="T14" fmla="*/ 2147483646 w 31"/>
              <a:gd name="T15" fmla="*/ 2147483646 h 20"/>
              <a:gd name="T16" fmla="*/ 2147483646 w 31"/>
              <a:gd name="T17" fmla="*/ 2147483646 h 20"/>
              <a:gd name="T18" fmla="*/ 2147483646 w 31"/>
              <a:gd name="T19" fmla="*/ 2147483646 h 20"/>
              <a:gd name="T20" fmla="*/ 2147483646 w 31"/>
              <a:gd name="T21" fmla="*/ 0 h 20"/>
              <a:gd name="T22" fmla="*/ 2147483646 w 31"/>
              <a:gd name="T23" fmla="*/ 0 h 20"/>
              <a:gd name="T24" fmla="*/ 2147483646 w 31"/>
              <a:gd name="T25" fmla="*/ 0 h 20"/>
              <a:gd name="T26" fmla="*/ 2147483646 w 31"/>
              <a:gd name="T27" fmla="*/ 2147483646 h 20"/>
              <a:gd name="T28" fmla="*/ 2147483646 w 31"/>
              <a:gd name="T29" fmla="*/ 2147483646 h 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1" h="20">
                <a:moveTo>
                  <a:pt x="5" y="5"/>
                </a:moveTo>
                <a:lnTo>
                  <a:pt x="3" y="8"/>
                </a:lnTo>
                <a:lnTo>
                  <a:pt x="2" y="15"/>
                </a:lnTo>
                <a:lnTo>
                  <a:pt x="0" y="19"/>
                </a:lnTo>
                <a:lnTo>
                  <a:pt x="11" y="20"/>
                </a:lnTo>
                <a:lnTo>
                  <a:pt x="11" y="15"/>
                </a:lnTo>
                <a:lnTo>
                  <a:pt x="15" y="11"/>
                </a:lnTo>
                <a:lnTo>
                  <a:pt x="17" y="6"/>
                </a:lnTo>
                <a:lnTo>
                  <a:pt x="20" y="3"/>
                </a:lnTo>
                <a:lnTo>
                  <a:pt x="26" y="2"/>
                </a:lnTo>
                <a:lnTo>
                  <a:pt x="31" y="0"/>
                </a:lnTo>
                <a:lnTo>
                  <a:pt x="20" y="0"/>
                </a:lnTo>
                <a:lnTo>
                  <a:pt x="16" y="0"/>
                </a:lnTo>
                <a:lnTo>
                  <a:pt x="11" y="2"/>
                </a:lnTo>
                <a:lnTo>
                  <a:pt x="5" y="5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98" name="Freeform 2765"/>
          <p:cNvSpPr>
            <a:spLocks/>
          </p:cNvSpPr>
          <p:nvPr/>
        </p:nvSpPr>
        <p:spPr bwMode="auto">
          <a:xfrm>
            <a:off x="6492875" y="3952875"/>
            <a:ext cx="14288" cy="12700"/>
          </a:xfrm>
          <a:custGeom>
            <a:avLst/>
            <a:gdLst>
              <a:gd name="T0" fmla="*/ 2147483646 w 27"/>
              <a:gd name="T1" fmla="*/ 0 h 23"/>
              <a:gd name="T2" fmla="*/ 2147483646 w 27"/>
              <a:gd name="T3" fmla="*/ 2147483646 h 23"/>
              <a:gd name="T4" fmla="*/ 2147483646 w 27"/>
              <a:gd name="T5" fmla="*/ 2147483646 h 23"/>
              <a:gd name="T6" fmla="*/ 2147483646 w 27"/>
              <a:gd name="T7" fmla="*/ 2147483646 h 23"/>
              <a:gd name="T8" fmla="*/ 2147483646 w 27"/>
              <a:gd name="T9" fmla="*/ 2147483646 h 23"/>
              <a:gd name="T10" fmla="*/ 2147483646 w 27"/>
              <a:gd name="T11" fmla="*/ 2147483646 h 23"/>
              <a:gd name="T12" fmla="*/ 2147483646 w 27"/>
              <a:gd name="T13" fmla="*/ 2147483646 h 23"/>
              <a:gd name="T14" fmla="*/ 2147483646 w 27"/>
              <a:gd name="T15" fmla="*/ 2147483646 h 23"/>
              <a:gd name="T16" fmla="*/ 2147483646 w 27"/>
              <a:gd name="T17" fmla="*/ 2147483646 h 23"/>
              <a:gd name="T18" fmla="*/ 2147483646 w 27"/>
              <a:gd name="T19" fmla="*/ 2147483646 h 23"/>
              <a:gd name="T20" fmla="*/ 2147483646 w 27"/>
              <a:gd name="T21" fmla="*/ 2147483646 h 23"/>
              <a:gd name="T22" fmla="*/ 2147483646 w 27"/>
              <a:gd name="T23" fmla="*/ 2147483646 h 23"/>
              <a:gd name="T24" fmla="*/ 0 w 27"/>
              <a:gd name="T25" fmla="*/ 2147483646 h 23"/>
              <a:gd name="T26" fmla="*/ 0 w 27"/>
              <a:gd name="T27" fmla="*/ 0 h 2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7" h="23">
                <a:moveTo>
                  <a:pt x="10" y="0"/>
                </a:moveTo>
                <a:lnTo>
                  <a:pt x="10" y="6"/>
                </a:lnTo>
                <a:lnTo>
                  <a:pt x="12" y="12"/>
                </a:lnTo>
                <a:lnTo>
                  <a:pt x="14" y="16"/>
                </a:lnTo>
                <a:lnTo>
                  <a:pt x="18" y="19"/>
                </a:lnTo>
                <a:lnTo>
                  <a:pt x="21" y="21"/>
                </a:lnTo>
                <a:lnTo>
                  <a:pt x="27" y="23"/>
                </a:lnTo>
                <a:lnTo>
                  <a:pt x="16" y="23"/>
                </a:lnTo>
                <a:lnTo>
                  <a:pt x="10" y="21"/>
                </a:lnTo>
                <a:lnTo>
                  <a:pt x="7" y="19"/>
                </a:lnTo>
                <a:lnTo>
                  <a:pt x="3" y="16"/>
                </a:lnTo>
                <a:lnTo>
                  <a:pt x="2" y="12"/>
                </a:lnTo>
                <a:lnTo>
                  <a:pt x="0" y="6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899" name="Freeform 2766"/>
          <p:cNvSpPr>
            <a:spLocks/>
          </p:cNvSpPr>
          <p:nvPr/>
        </p:nvSpPr>
        <p:spPr bwMode="auto">
          <a:xfrm>
            <a:off x="6624638" y="3967163"/>
            <a:ext cx="11112" cy="9525"/>
          </a:xfrm>
          <a:custGeom>
            <a:avLst/>
            <a:gdLst>
              <a:gd name="T0" fmla="*/ 2147483646 w 20"/>
              <a:gd name="T1" fmla="*/ 0 h 19"/>
              <a:gd name="T2" fmla="*/ 2147483646 w 20"/>
              <a:gd name="T3" fmla="*/ 2147483646 h 19"/>
              <a:gd name="T4" fmla="*/ 2147483646 w 20"/>
              <a:gd name="T5" fmla="*/ 2147483646 h 19"/>
              <a:gd name="T6" fmla="*/ 2147483646 w 20"/>
              <a:gd name="T7" fmla="*/ 2147483646 h 19"/>
              <a:gd name="T8" fmla="*/ 2147483646 w 20"/>
              <a:gd name="T9" fmla="*/ 2147483646 h 19"/>
              <a:gd name="T10" fmla="*/ 2147483646 w 20"/>
              <a:gd name="T11" fmla="*/ 2147483646 h 19"/>
              <a:gd name="T12" fmla="*/ 0 w 20"/>
              <a:gd name="T13" fmla="*/ 2147483646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" h="19">
                <a:moveTo>
                  <a:pt x="20" y="0"/>
                </a:moveTo>
                <a:lnTo>
                  <a:pt x="16" y="6"/>
                </a:lnTo>
                <a:lnTo>
                  <a:pt x="15" y="11"/>
                </a:lnTo>
                <a:lnTo>
                  <a:pt x="13" y="14"/>
                </a:lnTo>
                <a:lnTo>
                  <a:pt x="8" y="18"/>
                </a:lnTo>
                <a:lnTo>
                  <a:pt x="3" y="19"/>
                </a:lnTo>
                <a:lnTo>
                  <a:pt x="0" y="1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00" name="Freeform 2767"/>
          <p:cNvSpPr>
            <a:spLocks/>
          </p:cNvSpPr>
          <p:nvPr/>
        </p:nvSpPr>
        <p:spPr bwMode="auto">
          <a:xfrm>
            <a:off x="6699250" y="3973513"/>
            <a:ext cx="15875" cy="11112"/>
          </a:xfrm>
          <a:custGeom>
            <a:avLst/>
            <a:gdLst>
              <a:gd name="T0" fmla="*/ 0 w 29"/>
              <a:gd name="T1" fmla="*/ 2147483646 h 22"/>
              <a:gd name="T2" fmla="*/ 2147483646 w 29"/>
              <a:gd name="T3" fmla="*/ 2147483646 h 22"/>
              <a:gd name="T4" fmla="*/ 2147483646 w 29"/>
              <a:gd name="T5" fmla="*/ 2147483646 h 22"/>
              <a:gd name="T6" fmla="*/ 2147483646 w 29"/>
              <a:gd name="T7" fmla="*/ 2147483646 h 22"/>
              <a:gd name="T8" fmla="*/ 2147483646 w 29"/>
              <a:gd name="T9" fmla="*/ 2147483646 h 22"/>
              <a:gd name="T10" fmla="*/ 2147483646 w 29"/>
              <a:gd name="T11" fmla="*/ 2147483646 h 22"/>
              <a:gd name="T12" fmla="*/ 2147483646 w 29"/>
              <a:gd name="T13" fmla="*/ 2147483646 h 22"/>
              <a:gd name="T14" fmla="*/ 2147483646 w 29"/>
              <a:gd name="T15" fmla="*/ 2147483646 h 22"/>
              <a:gd name="T16" fmla="*/ 2147483646 w 29"/>
              <a:gd name="T17" fmla="*/ 2147483646 h 22"/>
              <a:gd name="T18" fmla="*/ 2147483646 w 29"/>
              <a:gd name="T19" fmla="*/ 2147483646 h 22"/>
              <a:gd name="T20" fmla="*/ 2147483646 w 29"/>
              <a:gd name="T21" fmla="*/ 2147483646 h 22"/>
              <a:gd name="T22" fmla="*/ 2147483646 w 29"/>
              <a:gd name="T23" fmla="*/ 2147483646 h 22"/>
              <a:gd name="T24" fmla="*/ 2147483646 w 29"/>
              <a:gd name="T25" fmla="*/ 2147483646 h 22"/>
              <a:gd name="T26" fmla="*/ 2147483646 w 29"/>
              <a:gd name="T27" fmla="*/ 0 h 22"/>
              <a:gd name="T28" fmla="*/ 0 w 29"/>
              <a:gd name="T29" fmla="*/ 0 h 22"/>
              <a:gd name="T30" fmla="*/ 0 w 29"/>
              <a:gd name="T31" fmla="*/ 2147483646 h 2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9" h="22">
                <a:moveTo>
                  <a:pt x="0" y="6"/>
                </a:moveTo>
                <a:lnTo>
                  <a:pt x="2" y="11"/>
                </a:lnTo>
                <a:lnTo>
                  <a:pt x="5" y="15"/>
                </a:lnTo>
                <a:lnTo>
                  <a:pt x="9" y="19"/>
                </a:lnTo>
                <a:lnTo>
                  <a:pt x="15" y="22"/>
                </a:lnTo>
                <a:lnTo>
                  <a:pt x="20" y="22"/>
                </a:lnTo>
                <a:lnTo>
                  <a:pt x="20" y="19"/>
                </a:lnTo>
                <a:lnTo>
                  <a:pt x="23" y="22"/>
                </a:lnTo>
                <a:lnTo>
                  <a:pt x="29" y="22"/>
                </a:lnTo>
                <a:lnTo>
                  <a:pt x="20" y="19"/>
                </a:lnTo>
                <a:lnTo>
                  <a:pt x="15" y="15"/>
                </a:lnTo>
                <a:lnTo>
                  <a:pt x="14" y="11"/>
                </a:lnTo>
                <a:lnTo>
                  <a:pt x="12" y="6"/>
                </a:lnTo>
                <a:lnTo>
                  <a:pt x="12" y="0"/>
                </a:lnTo>
                <a:lnTo>
                  <a:pt x="0" y="0"/>
                </a:lnTo>
                <a:lnTo>
                  <a:pt x="0" y="6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01" name="Freeform 2768"/>
          <p:cNvSpPr>
            <a:spLocks/>
          </p:cNvSpPr>
          <p:nvPr/>
        </p:nvSpPr>
        <p:spPr bwMode="auto">
          <a:xfrm>
            <a:off x="6710363" y="3857625"/>
            <a:ext cx="11112" cy="11113"/>
          </a:xfrm>
          <a:custGeom>
            <a:avLst/>
            <a:gdLst>
              <a:gd name="T0" fmla="*/ 0 w 22"/>
              <a:gd name="T1" fmla="*/ 2147483646 h 21"/>
              <a:gd name="T2" fmla="*/ 2147483646 w 22"/>
              <a:gd name="T3" fmla="*/ 2147483646 h 21"/>
              <a:gd name="T4" fmla="*/ 2147483646 w 22"/>
              <a:gd name="T5" fmla="*/ 2147483646 h 21"/>
              <a:gd name="T6" fmla="*/ 2147483646 w 22"/>
              <a:gd name="T7" fmla="*/ 2147483646 h 21"/>
              <a:gd name="T8" fmla="*/ 2147483646 w 22"/>
              <a:gd name="T9" fmla="*/ 2147483646 h 21"/>
              <a:gd name="T10" fmla="*/ 2147483646 w 22"/>
              <a:gd name="T11" fmla="*/ 0 h 21"/>
              <a:gd name="T12" fmla="*/ 2147483646 w 22"/>
              <a:gd name="T13" fmla="*/ 0 h 21"/>
              <a:gd name="T14" fmla="*/ 2147483646 w 22"/>
              <a:gd name="T15" fmla="*/ 2147483646 h 21"/>
              <a:gd name="T16" fmla="*/ 2147483646 w 22"/>
              <a:gd name="T17" fmla="*/ 2147483646 h 21"/>
              <a:gd name="T18" fmla="*/ 2147483646 w 22"/>
              <a:gd name="T19" fmla="*/ 2147483646 h 21"/>
              <a:gd name="T20" fmla="*/ 2147483646 w 22"/>
              <a:gd name="T21" fmla="*/ 2147483646 h 21"/>
              <a:gd name="T22" fmla="*/ 2147483646 w 22"/>
              <a:gd name="T23" fmla="*/ 2147483646 h 2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2" h="21">
                <a:moveTo>
                  <a:pt x="0" y="20"/>
                </a:moveTo>
                <a:lnTo>
                  <a:pt x="1" y="15"/>
                </a:lnTo>
                <a:lnTo>
                  <a:pt x="2" y="9"/>
                </a:lnTo>
                <a:lnTo>
                  <a:pt x="8" y="6"/>
                </a:lnTo>
                <a:lnTo>
                  <a:pt x="13" y="2"/>
                </a:lnTo>
                <a:lnTo>
                  <a:pt x="16" y="0"/>
                </a:lnTo>
                <a:lnTo>
                  <a:pt x="22" y="0"/>
                </a:lnTo>
                <a:lnTo>
                  <a:pt x="22" y="3"/>
                </a:lnTo>
                <a:lnTo>
                  <a:pt x="16" y="6"/>
                </a:lnTo>
                <a:lnTo>
                  <a:pt x="14" y="9"/>
                </a:lnTo>
                <a:lnTo>
                  <a:pt x="10" y="16"/>
                </a:lnTo>
                <a:lnTo>
                  <a:pt x="9" y="2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02" name="Freeform 2769"/>
          <p:cNvSpPr>
            <a:spLocks/>
          </p:cNvSpPr>
          <p:nvPr/>
        </p:nvSpPr>
        <p:spPr bwMode="auto">
          <a:xfrm>
            <a:off x="6721475" y="3857625"/>
            <a:ext cx="6350" cy="1588"/>
          </a:xfrm>
          <a:custGeom>
            <a:avLst/>
            <a:gdLst>
              <a:gd name="T0" fmla="*/ 0 w 11"/>
              <a:gd name="T1" fmla="*/ 2147483646 h 3"/>
              <a:gd name="T2" fmla="*/ 2147483646 w 11"/>
              <a:gd name="T3" fmla="*/ 2147483646 h 3"/>
              <a:gd name="T4" fmla="*/ 2147483646 w 11"/>
              <a:gd name="T5" fmla="*/ 0 h 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" h="3">
                <a:moveTo>
                  <a:pt x="0" y="3"/>
                </a:moveTo>
                <a:lnTo>
                  <a:pt x="4" y="2"/>
                </a:lnTo>
                <a:lnTo>
                  <a:pt x="11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03" name="Freeform 2770"/>
          <p:cNvSpPr>
            <a:spLocks/>
          </p:cNvSpPr>
          <p:nvPr/>
        </p:nvSpPr>
        <p:spPr bwMode="auto">
          <a:xfrm>
            <a:off x="6635750" y="3852863"/>
            <a:ext cx="7938" cy="4762"/>
          </a:xfrm>
          <a:custGeom>
            <a:avLst/>
            <a:gdLst>
              <a:gd name="T0" fmla="*/ 2147483646 w 16"/>
              <a:gd name="T1" fmla="*/ 2147483646 h 11"/>
              <a:gd name="T2" fmla="*/ 2147483646 w 16"/>
              <a:gd name="T3" fmla="*/ 2147483646 h 11"/>
              <a:gd name="T4" fmla="*/ 2147483646 w 16"/>
              <a:gd name="T5" fmla="*/ 2147483646 h 11"/>
              <a:gd name="T6" fmla="*/ 2147483646 w 16"/>
              <a:gd name="T7" fmla="*/ 0 h 11"/>
              <a:gd name="T8" fmla="*/ 0 w 16"/>
              <a:gd name="T9" fmla="*/ 0 h 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" h="11">
                <a:moveTo>
                  <a:pt x="16" y="11"/>
                </a:moveTo>
                <a:lnTo>
                  <a:pt x="14" y="6"/>
                </a:lnTo>
                <a:lnTo>
                  <a:pt x="8" y="3"/>
                </a:lnTo>
                <a:lnTo>
                  <a:pt x="4" y="0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04" name="Freeform 2771"/>
          <p:cNvSpPr>
            <a:spLocks/>
          </p:cNvSpPr>
          <p:nvPr/>
        </p:nvSpPr>
        <p:spPr bwMode="auto">
          <a:xfrm>
            <a:off x="6643688" y="3857625"/>
            <a:ext cx="1587" cy="4763"/>
          </a:xfrm>
          <a:custGeom>
            <a:avLst/>
            <a:gdLst>
              <a:gd name="T0" fmla="*/ 0 w 1"/>
              <a:gd name="T1" fmla="*/ 0 h 8"/>
              <a:gd name="T2" fmla="*/ 2147483646 w 1"/>
              <a:gd name="T3" fmla="*/ 2147483646 h 8"/>
              <a:gd name="T4" fmla="*/ 2147483646 w 1"/>
              <a:gd name="T5" fmla="*/ 2147483646 h 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" h="8">
                <a:moveTo>
                  <a:pt x="0" y="0"/>
                </a:moveTo>
                <a:lnTo>
                  <a:pt x="1" y="5"/>
                </a:lnTo>
                <a:lnTo>
                  <a:pt x="1" y="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05" name="Freeform 2772"/>
          <p:cNvSpPr>
            <a:spLocks/>
          </p:cNvSpPr>
          <p:nvPr/>
        </p:nvSpPr>
        <p:spPr bwMode="auto">
          <a:xfrm>
            <a:off x="6861175" y="3865563"/>
            <a:ext cx="11113" cy="12700"/>
          </a:xfrm>
          <a:custGeom>
            <a:avLst/>
            <a:gdLst>
              <a:gd name="T0" fmla="*/ 0 w 21"/>
              <a:gd name="T1" fmla="*/ 0 h 24"/>
              <a:gd name="T2" fmla="*/ 2147483646 w 21"/>
              <a:gd name="T3" fmla="*/ 2147483646 h 24"/>
              <a:gd name="T4" fmla="*/ 2147483646 w 21"/>
              <a:gd name="T5" fmla="*/ 2147483646 h 24"/>
              <a:gd name="T6" fmla="*/ 2147483646 w 21"/>
              <a:gd name="T7" fmla="*/ 2147483646 h 24"/>
              <a:gd name="T8" fmla="*/ 2147483646 w 21"/>
              <a:gd name="T9" fmla="*/ 2147483646 h 24"/>
              <a:gd name="T10" fmla="*/ 2147483646 w 21"/>
              <a:gd name="T11" fmla="*/ 2147483646 h 24"/>
              <a:gd name="T12" fmla="*/ 2147483646 w 21"/>
              <a:gd name="T13" fmla="*/ 2147483646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1" h="24">
                <a:moveTo>
                  <a:pt x="0" y="0"/>
                </a:moveTo>
                <a:lnTo>
                  <a:pt x="6" y="1"/>
                </a:lnTo>
                <a:lnTo>
                  <a:pt x="11" y="4"/>
                </a:lnTo>
                <a:lnTo>
                  <a:pt x="15" y="6"/>
                </a:lnTo>
                <a:lnTo>
                  <a:pt x="20" y="12"/>
                </a:lnTo>
                <a:lnTo>
                  <a:pt x="21" y="17"/>
                </a:lnTo>
                <a:lnTo>
                  <a:pt x="21" y="2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06" name="Freeform 2773"/>
          <p:cNvSpPr>
            <a:spLocks/>
          </p:cNvSpPr>
          <p:nvPr/>
        </p:nvSpPr>
        <p:spPr bwMode="auto">
          <a:xfrm>
            <a:off x="6848475" y="3987800"/>
            <a:ext cx="11113" cy="9525"/>
          </a:xfrm>
          <a:custGeom>
            <a:avLst/>
            <a:gdLst>
              <a:gd name="T0" fmla="*/ 2147483646 w 21"/>
              <a:gd name="T1" fmla="*/ 0 h 18"/>
              <a:gd name="T2" fmla="*/ 2147483646 w 21"/>
              <a:gd name="T3" fmla="*/ 2147483646 h 18"/>
              <a:gd name="T4" fmla="*/ 2147483646 w 21"/>
              <a:gd name="T5" fmla="*/ 2147483646 h 18"/>
              <a:gd name="T6" fmla="*/ 2147483646 w 21"/>
              <a:gd name="T7" fmla="*/ 2147483646 h 18"/>
              <a:gd name="T8" fmla="*/ 2147483646 w 21"/>
              <a:gd name="T9" fmla="*/ 2147483646 h 18"/>
              <a:gd name="T10" fmla="*/ 2147483646 w 21"/>
              <a:gd name="T11" fmla="*/ 2147483646 h 18"/>
              <a:gd name="T12" fmla="*/ 0 w 21"/>
              <a:gd name="T13" fmla="*/ 2147483646 h 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1" h="18">
                <a:moveTo>
                  <a:pt x="21" y="0"/>
                </a:moveTo>
                <a:lnTo>
                  <a:pt x="20" y="5"/>
                </a:lnTo>
                <a:lnTo>
                  <a:pt x="18" y="11"/>
                </a:lnTo>
                <a:lnTo>
                  <a:pt x="14" y="15"/>
                </a:lnTo>
                <a:lnTo>
                  <a:pt x="8" y="17"/>
                </a:lnTo>
                <a:lnTo>
                  <a:pt x="3" y="18"/>
                </a:lnTo>
                <a:lnTo>
                  <a:pt x="0" y="1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07" name="Freeform 2774"/>
          <p:cNvSpPr>
            <a:spLocks/>
          </p:cNvSpPr>
          <p:nvPr/>
        </p:nvSpPr>
        <p:spPr bwMode="auto">
          <a:xfrm>
            <a:off x="6799263" y="4094163"/>
            <a:ext cx="6350" cy="14287"/>
          </a:xfrm>
          <a:custGeom>
            <a:avLst/>
            <a:gdLst>
              <a:gd name="T0" fmla="*/ 2147483646 w 12"/>
              <a:gd name="T1" fmla="*/ 2147483646 h 27"/>
              <a:gd name="T2" fmla="*/ 2147483646 w 12"/>
              <a:gd name="T3" fmla="*/ 2147483646 h 27"/>
              <a:gd name="T4" fmla="*/ 2147483646 w 12"/>
              <a:gd name="T5" fmla="*/ 2147483646 h 27"/>
              <a:gd name="T6" fmla="*/ 2147483646 w 12"/>
              <a:gd name="T7" fmla="*/ 2147483646 h 27"/>
              <a:gd name="T8" fmla="*/ 2147483646 w 12"/>
              <a:gd name="T9" fmla="*/ 2147483646 h 27"/>
              <a:gd name="T10" fmla="*/ 2147483646 w 12"/>
              <a:gd name="T11" fmla="*/ 2147483646 h 27"/>
              <a:gd name="T12" fmla="*/ 2147483646 w 12"/>
              <a:gd name="T13" fmla="*/ 2147483646 h 27"/>
              <a:gd name="T14" fmla="*/ 2147483646 w 12"/>
              <a:gd name="T15" fmla="*/ 2147483646 h 27"/>
              <a:gd name="T16" fmla="*/ 0 w 12"/>
              <a:gd name="T17" fmla="*/ 2147483646 h 27"/>
              <a:gd name="T18" fmla="*/ 0 w 12"/>
              <a:gd name="T19" fmla="*/ 2147483646 h 27"/>
              <a:gd name="T20" fmla="*/ 2147483646 w 12"/>
              <a:gd name="T21" fmla="*/ 2147483646 h 27"/>
              <a:gd name="T22" fmla="*/ 2147483646 w 12"/>
              <a:gd name="T23" fmla="*/ 2147483646 h 27"/>
              <a:gd name="T24" fmla="*/ 2147483646 w 12"/>
              <a:gd name="T25" fmla="*/ 2147483646 h 27"/>
              <a:gd name="T26" fmla="*/ 2147483646 w 12"/>
              <a:gd name="T27" fmla="*/ 0 h 2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2" h="27">
                <a:moveTo>
                  <a:pt x="12" y="2"/>
                </a:moveTo>
                <a:lnTo>
                  <a:pt x="7" y="4"/>
                </a:lnTo>
                <a:lnTo>
                  <a:pt x="4" y="10"/>
                </a:lnTo>
                <a:lnTo>
                  <a:pt x="2" y="15"/>
                </a:lnTo>
                <a:lnTo>
                  <a:pt x="1" y="24"/>
                </a:lnTo>
                <a:lnTo>
                  <a:pt x="1" y="25"/>
                </a:lnTo>
                <a:lnTo>
                  <a:pt x="2" y="25"/>
                </a:lnTo>
                <a:lnTo>
                  <a:pt x="2" y="27"/>
                </a:lnTo>
                <a:lnTo>
                  <a:pt x="0" y="25"/>
                </a:lnTo>
                <a:lnTo>
                  <a:pt x="0" y="17"/>
                </a:lnTo>
                <a:lnTo>
                  <a:pt x="1" y="12"/>
                </a:lnTo>
                <a:lnTo>
                  <a:pt x="4" y="8"/>
                </a:lnTo>
                <a:lnTo>
                  <a:pt x="7" y="2"/>
                </a:lnTo>
                <a:lnTo>
                  <a:pt x="1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08" name="Freeform 2775"/>
          <p:cNvSpPr>
            <a:spLocks/>
          </p:cNvSpPr>
          <p:nvPr/>
        </p:nvSpPr>
        <p:spPr bwMode="auto">
          <a:xfrm>
            <a:off x="6577013" y="4067175"/>
            <a:ext cx="6350" cy="11113"/>
          </a:xfrm>
          <a:custGeom>
            <a:avLst/>
            <a:gdLst>
              <a:gd name="T0" fmla="*/ 0 w 11"/>
              <a:gd name="T1" fmla="*/ 2147483646 h 21"/>
              <a:gd name="T2" fmla="*/ 0 w 11"/>
              <a:gd name="T3" fmla="*/ 2147483646 h 21"/>
              <a:gd name="T4" fmla="*/ 2147483646 w 11"/>
              <a:gd name="T5" fmla="*/ 2147483646 h 21"/>
              <a:gd name="T6" fmla="*/ 2147483646 w 11"/>
              <a:gd name="T7" fmla="*/ 2147483646 h 21"/>
              <a:gd name="T8" fmla="*/ 2147483646 w 11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" h="21">
                <a:moveTo>
                  <a:pt x="0" y="21"/>
                </a:moveTo>
                <a:lnTo>
                  <a:pt x="0" y="14"/>
                </a:lnTo>
                <a:lnTo>
                  <a:pt x="4" y="7"/>
                </a:lnTo>
                <a:lnTo>
                  <a:pt x="8" y="3"/>
                </a:lnTo>
                <a:lnTo>
                  <a:pt x="11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09" name="Freeform 2776"/>
          <p:cNvSpPr>
            <a:spLocks/>
          </p:cNvSpPr>
          <p:nvPr/>
        </p:nvSpPr>
        <p:spPr bwMode="auto">
          <a:xfrm>
            <a:off x="6373813" y="4043363"/>
            <a:ext cx="4762" cy="11112"/>
          </a:xfrm>
          <a:custGeom>
            <a:avLst/>
            <a:gdLst>
              <a:gd name="T0" fmla="*/ 0 w 8"/>
              <a:gd name="T1" fmla="*/ 2147483646 h 21"/>
              <a:gd name="T2" fmla="*/ 0 w 8"/>
              <a:gd name="T3" fmla="*/ 2147483646 h 21"/>
              <a:gd name="T4" fmla="*/ 2147483646 w 8"/>
              <a:gd name="T5" fmla="*/ 2147483646 h 21"/>
              <a:gd name="T6" fmla="*/ 2147483646 w 8"/>
              <a:gd name="T7" fmla="*/ 2147483646 h 21"/>
              <a:gd name="T8" fmla="*/ 2147483646 w 8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" h="21">
                <a:moveTo>
                  <a:pt x="0" y="21"/>
                </a:moveTo>
                <a:lnTo>
                  <a:pt x="0" y="14"/>
                </a:lnTo>
                <a:lnTo>
                  <a:pt x="2" y="7"/>
                </a:lnTo>
                <a:lnTo>
                  <a:pt x="6" y="3"/>
                </a:lnTo>
                <a:lnTo>
                  <a:pt x="8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10" name="Freeform 2777"/>
          <p:cNvSpPr>
            <a:spLocks/>
          </p:cNvSpPr>
          <p:nvPr/>
        </p:nvSpPr>
        <p:spPr bwMode="auto">
          <a:xfrm>
            <a:off x="7108825" y="4043363"/>
            <a:ext cx="4763" cy="11112"/>
          </a:xfrm>
          <a:custGeom>
            <a:avLst/>
            <a:gdLst>
              <a:gd name="T0" fmla="*/ 2147483646 w 10"/>
              <a:gd name="T1" fmla="*/ 0 h 21"/>
              <a:gd name="T2" fmla="*/ 2147483646 w 10"/>
              <a:gd name="T3" fmla="*/ 2147483646 h 21"/>
              <a:gd name="T4" fmla="*/ 2147483646 w 10"/>
              <a:gd name="T5" fmla="*/ 2147483646 h 21"/>
              <a:gd name="T6" fmla="*/ 0 w 10"/>
              <a:gd name="T7" fmla="*/ 2147483646 h 21"/>
              <a:gd name="T8" fmla="*/ 0 w 10"/>
              <a:gd name="T9" fmla="*/ 2147483646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21">
                <a:moveTo>
                  <a:pt x="10" y="0"/>
                </a:moveTo>
                <a:lnTo>
                  <a:pt x="8" y="3"/>
                </a:lnTo>
                <a:lnTo>
                  <a:pt x="3" y="7"/>
                </a:lnTo>
                <a:lnTo>
                  <a:pt x="0" y="14"/>
                </a:lnTo>
                <a:lnTo>
                  <a:pt x="0" y="2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11" name="Freeform 2778"/>
          <p:cNvSpPr>
            <a:spLocks/>
          </p:cNvSpPr>
          <p:nvPr/>
        </p:nvSpPr>
        <p:spPr bwMode="auto">
          <a:xfrm>
            <a:off x="7313613" y="4067175"/>
            <a:ext cx="4762" cy="11113"/>
          </a:xfrm>
          <a:custGeom>
            <a:avLst/>
            <a:gdLst>
              <a:gd name="T0" fmla="*/ 2147483646 w 10"/>
              <a:gd name="T1" fmla="*/ 0 h 21"/>
              <a:gd name="T2" fmla="*/ 2147483646 w 10"/>
              <a:gd name="T3" fmla="*/ 2147483646 h 21"/>
              <a:gd name="T4" fmla="*/ 2147483646 w 10"/>
              <a:gd name="T5" fmla="*/ 2147483646 h 21"/>
              <a:gd name="T6" fmla="*/ 0 w 10"/>
              <a:gd name="T7" fmla="*/ 2147483646 h 21"/>
              <a:gd name="T8" fmla="*/ 0 w 10"/>
              <a:gd name="T9" fmla="*/ 2147483646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21">
                <a:moveTo>
                  <a:pt x="10" y="0"/>
                </a:moveTo>
                <a:lnTo>
                  <a:pt x="7" y="3"/>
                </a:lnTo>
                <a:lnTo>
                  <a:pt x="3" y="7"/>
                </a:lnTo>
                <a:lnTo>
                  <a:pt x="0" y="14"/>
                </a:lnTo>
                <a:lnTo>
                  <a:pt x="0" y="2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12" name="Freeform 2779"/>
          <p:cNvSpPr>
            <a:spLocks/>
          </p:cNvSpPr>
          <p:nvPr/>
        </p:nvSpPr>
        <p:spPr bwMode="auto">
          <a:xfrm>
            <a:off x="7361238" y="3967163"/>
            <a:ext cx="9525" cy="9525"/>
          </a:xfrm>
          <a:custGeom>
            <a:avLst/>
            <a:gdLst>
              <a:gd name="T0" fmla="*/ 0 w 20"/>
              <a:gd name="T1" fmla="*/ 2147483646 h 19"/>
              <a:gd name="T2" fmla="*/ 2147483646 w 20"/>
              <a:gd name="T3" fmla="*/ 2147483646 h 19"/>
              <a:gd name="T4" fmla="*/ 2147483646 w 20"/>
              <a:gd name="T5" fmla="*/ 2147483646 h 19"/>
              <a:gd name="T6" fmla="*/ 2147483646 w 20"/>
              <a:gd name="T7" fmla="*/ 2147483646 h 19"/>
              <a:gd name="T8" fmla="*/ 2147483646 w 20"/>
              <a:gd name="T9" fmla="*/ 2147483646 h 19"/>
              <a:gd name="T10" fmla="*/ 2147483646 w 20"/>
              <a:gd name="T11" fmla="*/ 2147483646 h 19"/>
              <a:gd name="T12" fmla="*/ 2147483646 w 20"/>
              <a:gd name="T13" fmla="*/ 0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" h="19">
                <a:moveTo>
                  <a:pt x="0" y="19"/>
                </a:moveTo>
                <a:lnTo>
                  <a:pt x="3" y="19"/>
                </a:lnTo>
                <a:lnTo>
                  <a:pt x="8" y="18"/>
                </a:lnTo>
                <a:lnTo>
                  <a:pt x="14" y="14"/>
                </a:lnTo>
                <a:lnTo>
                  <a:pt x="16" y="11"/>
                </a:lnTo>
                <a:lnTo>
                  <a:pt x="17" y="6"/>
                </a:lnTo>
                <a:lnTo>
                  <a:pt x="2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13" name="Freeform 2780"/>
          <p:cNvSpPr>
            <a:spLocks/>
          </p:cNvSpPr>
          <p:nvPr/>
        </p:nvSpPr>
        <p:spPr bwMode="auto">
          <a:xfrm>
            <a:off x="7435850" y="3973513"/>
            <a:ext cx="14288" cy="11112"/>
          </a:xfrm>
          <a:custGeom>
            <a:avLst/>
            <a:gdLst>
              <a:gd name="T0" fmla="*/ 0 w 29"/>
              <a:gd name="T1" fmla="*/ 0 h 22"/>
              <a:gd name="T2" fmla="*/ 0 w 29"/>
              <a:gd name="T3" fmla="*/ 2147483646 h 22"/>
              <a:gd name="T4" fmla="*/ 2147483646 w 29"/>
              <a:gd name="T5" fmla="*/ 2147483646 h 22"/>
              <a:gd name="T6" fmla="*/ 2147483646 w 29"/>
              <a:gd name="T7" fmla="*/ 2147483646 h 22"/>
              <a:gd name="T8" fmla="*/ 2147483646 w 29"/>
              <a:gd name="T9" fmla="*/ 2147483646 h 22"/>
              <a:gd name="T10" fmla="*/ 2147483646 w 29"/>
              <a:gd name="T11" fmla="*/ 2147483646 h 22"/>
              <a:gd name="T12" fmla="*/ 2147483646 w 29"/>
              <a:gd name="T13" fmla="*/ 2147483646 h 22"/>
              <a:gd name="T14" fmla="*/ 2147483646 w 29"/>
              <a:gd name="T15" fmla="*/ 2147483646 h 22"/>
              <a:gd name="T16" fmla="*/ 2147483646 w 29"/>
              <a:gd name="T17" fmla="*/ 2147483646 h 22"/>
              <a:gd name="T18" fmla="*/ 2147483646 w 29"/>
              <a:gd name="T19" fmla="*/ 2147483646 h 22"/>
              <a:gd name="T20" fmla="*/ 2147483646 w 29"/>
              <a:gd name="T21" fmla="*/ 2147483646 h 22"/>
              <a:gd name="T22" fmla="*/ 2147483646 w 29"/>
              <a:gd name="T23" fmla="*/ 2147483646 h 22"/>
              <a:gd name="T24" fmla="*/ 2147483646 w 29"/>
              <a:gd name="T25" fmla="*/ 2147483646 h 22"/>
              <a:gd name="T26" fmla="*/ 2147483646 w 29"/>
              <a:gd name="T27" fmla="*/ 2147483646 h 22"/>
              <a:gd name="T28" fmla="*/ 2147483646 w 29"/>
              <a:gd name="T29" fmla="*/ 0 h 2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9" h="22">
                <a:moveTo>
                  <a:pt x="0" y="0"/>
                </a:moveTo>
                <a:lnTo>
                  <a:pt x="0" y="6"/>
                </a:lnTo>
                <a:lnTo>
                  <a:pt x="1" y="11"/>
                </a:lnTo>
                <a:lnTo>
                  <a:pt x="6" y="15"/>
                </a:lnTo>
                <a:lnTo>
                  <a:pt x="10" y="19"/>
                </a:lnTo>
                <a:lnTo>
                  <a:pt x="14" y="22"/>
                </a:lnTo>
                <a:lnTo>
                  <a:pt x="20" y="22"/>
                </a:lnTo>
                <a:lnTo>
                  <a:pt x="20" y="19"/>
                </a:lnTo>
                <a:lnTo>
                  <a:pt x="24" y="22"/>
                </a:lnTo>
                <a:lnTo>
                  <a:pt x="29" y="22"/>
                </a:lnTo>
                <a:lnTo>
                  <a:pt x="20" y="19"/>
                </a:lnTo>
                <a:lnTo>
                  <a:pt x="14" y="15"/>
                </a:lnTo>
                <a:lnTo>
                  <a:pt x="13" y="11"/>
                </a:lnTo>
                <a:lnTo>
                  <a:pt x="12" y="6"/>
                </a:lnTo>
                <a:lnTo>
                  <a:pt x="12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14" name="Freeform 2781"/>
          <p:cNvSpPr>
            <a:spLocks/>
          </p:cNvSpPr>
          <p:nvPr/>
        </p:nvSpPr>
        <p:spPr bwMode="auto">
          <a:xfrm>
            <a:off x="7445375" y="3857625"/>
            <a:ext cx="12700" cy="11113"/>
          </a:xfrm>
          <a:custGeom>
            <a:avLst/>
            <a:gdLst>
              <a:gd name="T0" fmla="*/ 0 w 22"/>
              <a:gd name="T1" fmla="*/ 2147483646 h 21"/>
              <a:gd name="T2" fmla="*/ 2147483646 w 22"/>
              <a:gd name="T3" fmla="*/ 2147483646 h 21"/>
              <a:gd name="T4" fmla="*/ 2147483646 w 22"/>
              <a:gd name="T5" fmla="*/ 2147483646 h 21"/>
              <a:gd name="T6" fmla="*/ 2147483646 w 22"/>
              <a:gd name="T7" fmla="*/ 2147483646 h 21"/>
              <a:gd name="T8" fmla="*/ 2147483646 w 22"/>
              <a:gd name="T9" fmla="*/ 2147483646 h 21"/>
              <a:gd name="T10" fmla="*/ 2147483646 w 22"/>
              <a:gd name="T11" fmla="*/ 0 h 21"/>
              <a:gd name="T12" fmla="*/ 2147483646 w 22"/>
              <a:gd name="T13" fmla="*/ 0 h 21"/>
              <a:gd name="T14" fmla="*/ 2147483646 w 22"/>
              <a:gd name="T15" fmla="*/ 2147483646 h 21"/>
              <a:gd name="T16" fmla="*/ 2147483646 w 22"/>
              <a:gd name="T17" fmla="*/ 2147483646 h 21"/>
              <a:gd name="T18" fmla="*/ 2147483646 w 22"/>
              <a:gd name="T19" fmla="*/ 2147483646 h 21"/>
              <a:gd name="T20" fmla="*/ 2147483646 w 22"/>
              <a:gd name="T21" fmla="*/ 2147483646 h 21"/>
              <a:gd name="T22" fmla="*/ 2147483646 w 22"/>
              <a:gd name="T23" fmla="*/ 2147483646 h 2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2" h="21">
                <a:moveTo>
                  <a:pt x="0" y="20"/>
                </a:moveTo>
                <a:lnTo>
                  <a:pt x="2" y="15"/>
                </a:lnTo>
                <a:lnTo>
                  <a:pt x="3" y="9"/>
                </a:lnTo>
                <a:lnTo>
                  <a:pt x="8" y="6"/>
                </a:lnTo>
                <a:lnTo>
                  <a:pt x="12" y="2"/>
                </a:lnTo>
                <a:lnTo>
                  <a:pt x="17" y="0"/>
                </a:lnTo>
                <a:lnTo>
                  <a:pt x="22" y="0"/>
                </a:lnTo>
                <a:lnTo>
                  <a:pt x="22" y="3"/>
                </a:lnTo>
                <a:lnTo>
                  <a:pt x="17" y="6"/>
                </a:lnTo>
                <a:lnTo>
                  <a:pt x="15" y="9"/>
                </a:lnTo>
                <a:lnTo>
                  <a:pt x="10" y="16"/>
                </a:lnTo>
                <a:lnTo>
                  <a:pt x="9" y="2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15" name="Freeform 2782"/>
          <p:cNvSpPr>
            <a:spLocks/>
          </p:cNvSpPr>
          <p:nvPr/>
        </p:nvSpPr>
        <p:spPr bwMode="auto">
          <a:xfrm>
            <a:off x="7458075" y="3857625"/>
            <a:ext cx="4763" cy="1588"/>
          </a:xfrm>
          <a:custGeom>
            <a:avLst/>
            <a:gdLst>
              <a:gd name="T0" fmla="*/ 0 w 11"/>
              <a:gd name="T1" fmla="*/ 2147483646 h 3"/>
              <a:gd name="T2" fmla="*/ 2147483646 w 11"/>
              <a:gd name="T3" fmla="*/ 2147483646 h 3"/>
              <a:gd name="T4" fmla="*/ 2147483646 w 11"/>
              <a:gd name="T5" fmla="*/ 0 h 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" h="3">
                <a:moveTo>
                  <a:pt x="0" y="3"/>
                </a:moveTo>
                <a:lnTo>
                  <a:pt x="5" y="2"/>
                </a:lnTo>
                <a:lnTo>
                  <a:pt x="11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16" name="Freeform 2783"/>
          <p:cNvSpPr>
            <a:spLocks/>
          </p:cNvSpPr>
          <p:nvPr/>
        </p:nvSpPr>
        <p:spPr bwMode="auto">
          <a:xfrm>
            <a:off x="7370763" y="3852863"/>
            <a:ext cx="7937" cy="4762"/>
          </a:xfrm>
          <a:custGeom>
            <a:avLst/>
            <a:gdLst>
              <a:gd name="T0" fmla="*/ 2147483646 w 15"/>
              <a:gd name="T1" fmla="*/ 2147483646 h 11"/>
              <a:gd name="T2" fmla="*/ 2147483646 w 15"/>
              <a:gd name="T3" fmla="*/ 2147483646 h 11"/>
              <a:gd name="T4" fmla="*/ 2147483646 w 15"/>
              <a:gd name="T5" fmla="*/ 2147483646 h 11"/>
              <a:gd name="T6" fmla="*/ 2147483646 w 15"/>
              <a:gd name="T7" fmla="*/ 0 h 11"/>
              <a:gd name="T8" fmla="*/ 0 w 15"/>
              <a:gd name="T9" fmla="*/ 0 h 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" h="11">
                <a:moveTo>
                  <a:pt x="15" y="11"/>
                </a:moveTo>
                <a:lnTo>
                  <a:pt x="13" y="6"/>
                </a:lnTo>
                <a:lnTo>
                  <a:pt x="9" y="3"/>
                </a:lnTo>
                <a:lnTo>
                  <a:pt x="3" y="0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17" name="Freeform 2784"/>
          <p:cNvSpPr>
            <a:spLocks/>
          </p:cNvSpPr>
          <p:nvPr/>
        </p:nvSpPr>
        <p:spPr bwMode="auto">
          <a:xfrm>
            <a:off x="7378700" y="3857625"/>
            <a:ext cx="1588" cy="4763"/>
          </a:xfrm>
          <a:custGeom>
            <a:avLst/>
            <a:gdLst>
              <a:gd name="T0" fmla="*/ 0 w 1"/>
              <a:gd name="T1" fmla="*/ 0 h 8"/>
              <a:gd name="T2" fmla="*/ 2147483646 w 1"/>
              <a:gd name="T3" fmla="*/ 2147483646 h 8"/>
              <a:gd name="T4" fmla="*/ 2147483646 w 1"/>
              <a:gd name="T5" fmla="*/ 2147483646 h 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" h="8">
                <a:moveTo>
                  <a:pt x="0" y="0"/>
                </a:moveTo>
                <a:lnTo>
                  <a:pt x="1" y="5"/>
                </a:lnTo>
                <a:lnTo>
                  <a:pt x="1" y="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18" name="Freeform 2785"/>
          <p:cNvSpPr>
            <a:spLocks/>
          </p:cNvSpPr>
          <p:nvPr/>
        </p:nvSpPr>
        <p:spPr bwMode="auto">
          <a:xfrm>
            <a:off x="7237413" y="3844925"/>
            <a:ext cx="15875" cy="9525"/>
          </a:xfrm>
          <a:custGeom>
            <a:avLst/>
            <a:gdLst>
              <a:gd name="T0" fmla="*/ 2147483646 w 32"/>
              <a:gd name="T1" fmla="*/ 2147483646 h 20"/>
              <a:gd name="T2" fmla="*/ 2147483646 w 32"/>
              <a:gd name="T3" fmla="*/ 2147483646 h 20"/>
              <a:gd name="T4" fmla="*/ 2147483646 w 32"/>
              <a:gd name="T5" fmla="*/ 2147483646 h 20"/>
              <a:gd name="T6" fmla="*/ 2147483646 w 32"/>
              <a:gd name="T7" fmla="*/ 2147483646 h 20"/>
              <a:gd name="T8" fmla="*/ 2147483646 w 32"/>
              <a:gd name="T9" fmla="*/ 2147483646 h 20"/>
              <a:gd name="T10" fmla="*/ 2147483646 w 32"/>
              <a:gd name="T11" fmla="*/ 2147483646 h 20"/>
              <a:gd name="T12" fmla="*/ 2147483646 w 32"/>
              <a:gd name="T13" fmla="*/ 0 h 20"/>
              <a:gd name="T14" fmla="*/ 2147483646 w 32"/>
              <a:gd name="T15" fmla="*/ 0 h 20"/>
              <a:gd name="T16" fmla="*/ 2147483646 w 32"/>
              <a:gd name="T17" fmla="*/ 0 h 20"/>
              <a:gd name="T18" fmla="*/ 2147483646 w 32"/>
              <a:gd name="T19" fmla="*/ 2147483646 h 20"/>
              <a:gd name="T20" fmla="*/ 2147483646 w 32"/>
              <a:gd name="T21" fmla="*/ 2147483646 h 20"/>
              <a:gd name="T22" fmla="*/ 2147483646 w 32"/>
              <a:gd name="T23" fmla="*/ 2147483646 h 20"/>
              <a:gd name="T24" fmla="*/ 0 w 32"/>
              <a:gd name="T25" fmla="*/ 2147483646 h 20"/>
              <a:gd name="T26" fmla="*/ 0 w 32"/>
              <a:gd name="T27" fmla="*/ 2147483646 h 2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2" h="20">
                <a:moveTo>
                  <a:pt x="12" y="20"/>
                </a:moveTo>
                <a:lnTo>
                  <a:pt x="12" y="15"/>
                </a:lnTo>
                <a:lnTo>
                  <a:pt x="14" y="11"/>
                </a:lnTo>
                <a:lnTo>
                  <a:pt x="19" y="6"/>
                </a:lnTo>
                <a:lnTo>
                  <a:pt x="22" y="3"/>
                </a:lnTo>
                <a:lnTo>
                  <a:pt x="26" y="2"/>
                </a:lnTo>
                <a:lnTo>
                  <a:pt x="32" y="0"/>
                </a:lnTo>
                <a:lnTo>
                  <a:pt x="20" y="0"/>
                </a:lnTo>
                <a:lnTo>
                  <a:pt x="14" y="0"/>
                </a:lnTo>
                <a:lnTo>
                  <a:pt x="12" y="2"/>
                </a:lnTo>
                <a:lnTo>
                  <a:pt x="7" y="5"/>
                </a:lnTo>
                <a:lnTo>
                  <a:pt x="5" y="8"/>
                </a:lnTo>
                <a:lnTo>
                  <a:pt x="0" y="15"/>
                </a:lnTo>
                <a:lnTo>
                  <a:pt x="0" y="1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19" name="Freeform 2786"/>
          <p:cNvSpPr>
            <a:spLocks/>
          </p:cNvSpPr>
          <p:nvPr/>
        </p:nvSpPr>
        <p:spPr bwMode="auto">
          <a:xfrm>
            <a:off x="7227888" y="3952875"/>
            <a:ext cx="15875" cy="12700"/>
          </a:xfrm>
          <a:custGeom>
            <a:avLst/>
            <a:gdLst>
              <a:gd name="T0" fmla="*/ 2147483646 w 28"/>
              <a:gd name="T1" fmla="*/ 0 h 23"/>
              <a:gd name="T2" fmla="*/ 2147483646 w 28"/>
              <a:gd name="T3" fmla="*/ 2147483646 h 23"/>
              <a:gd name="T4" fmla="*/ 2147483646 w 28"/>
              <a:gd name="T5" fmla="*/ 2147483646 h 23"/>
              <a:gd name="T6" fmla="*/ 2147483646 w 28"/>
              <a:gd name="T7" fmla="*/ 2147483646 h 23"/>
              <a:gd name="T8" fmla="*/ 2147483646 w 28"/>
              <a:gd name="T9" fmla="*/ 2147483646 h 23"/>
              <a:gd name="T10" fmla="*/ 2147483646 w 28"/>
              <a:gd name="T11" fmla="*/ 2147483646 h 23"/>
              <a:gd name="T12" fmla="*/ 2147483646 w 28"/>
              <a:gd name="T13" fmla="*/ 2147483646 h 23"/>
              <a:gd name="T14" fmla="*/ 2147483646 w 28"/>
              <a:gd name="T15" fmla="*/ 2147483646 h 23"/>
              <a:gd name="T16" fmla="*/ 2147483646 w 28"/>
              <a:gd name="T17" fmla="*/ 2147483646 h 23"/>
              <a:gd name="T18" fmla="*/ 2147483646 w 28"/>
              <a:gd name="T19" fmla="*/ 2147483646 h 23"/>
              <a:gd name="T20" fmla="*/ 2147483646 w 28"/>
              <a:gd name="T21" fmla="*/ 2147483646 h 23"/>
              <a:gd name="T22" fmla="*/ 2147483646 w 28"/>
              <a:gd name="T23" fmla="*/ 2147483646 h 23"/>
              <a:gd name="T24" fmla="*/ 0 w 28"/>
              <a:gd name="T25" fmla="*/ 2147483646 h 23"/>
              <a:gd name="T26" fmla="*/ 0 w 28"/>
              <a:gd name="T27" fmla="*/ 0 h 2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8" h="23">
                <a:moveTo>
                  <a:pt x="11" y="0"/>
                </a:moveTo>
                <a:lnTo>
                  <a:pt x="12" y="6"/>
                </a:lnTo>
                <a:lnTo>
                  <a:pt x="12" y="12"/>
                </a:lnTo>
                <a:lnTo>
                  <a:pt x="15" y="16"/>
                </a:lnTo>
                <a:lnTo>
                  <a:pt x="18" y="19"/>
                </a:lnTo>
                <a:lnTo>
                  <a:pt x="23" y="21"/>
                </a:lnTo>
                <a:lnTo>
                  <a:pt x="28" y="23"/>
                </a:lnTo>
                <a:lnTo>
                  <a:pt x="16" y="23"/>
                </a:lnTo>
                <a:lnTo>
                  <a:pt x="12" y="21"/>
                </a:lnTo>
                <a:lnTo>
                  <a:pt x="8" y="19"/>
                </a:lnTo>
                <a:lnTo>
                  <a:pt x="4" y="16"/>
                </a:lnTo>
                <a:lnTo>
                  <a:pt x="2" y="12"/>
                </a:lnTo>
                <a:lnTo>
                  <a:pt x="0" y="6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20" name="Freeform 2787"/>
          <p:cNvSpPr>
            <a:spLocks/>
          </p:cNvSpPr>
          <p:nvPr/>
        </p:nvSpPr>
        <p:spPr bwMode="auto">
          <a:xfrm>
            <a:off x="7583488" y="3987800"/>
            <a:ext cx="12700" cy="9525"/>
          </a:xfrm>
          <a:custGeom>
            <a:avLst/>
            <a:gdLst>
              <a:gd name="T0" fmla="*/ 0 w 23"/>
              <a:gd name="T1" fmla="*/ 2147483646 h 18"/>
              <a:gd name="T2" fmla="*/ 2147483646 w 23"/>
              <a:gd name="T3" fmla="*/ 2147483646 h 18"/>
              <a:gd name="T4" fmla="*/ 2147483646 w 23"/>
              <a:gd name="T5" fmla="*/ 2147483646 h 18"/>
              <a:gd name="T6" fmla="*/ 2147483646 w 23"/>
              <a:gd name="T7" fmla="*/ 2147483646 h 18"/>
              <a:gd name="T8" fmla="*/ 2147483646 w 23"/>
              <a:gd name="T9" fmla="*/ 2147483646 h 18"/>
              <a:gd name="T10" fmla="*/ 2147483646 w 23"/>
              <a:gd name="T11" fmla="*/ 2147483646 h 18"/>
              <a:gd name="T12" fmla="*/ 2147483646 w 23"/>
              <a:gd name="T13" fmla="*/ 0 h 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3" h="18">
                <a:moveTo>
                  <a:pt x="0" y="18"/>
                </a:moveTo>
                <a:lnTo>
                  <a:pt x="3" y="18"/>
                </a:lnTo>
                <a:lnTo>
                  <a:pt x="9" y="17"/>
                </a:lnTo>
                <a:lnTo>
                  <a:pt x="15" y="15"/>
                </a:lnTo>
                <a:lnTo>
                  <a:pt x="17" y="11"/>
                </a:lnTo>
                <a:lnTo>
                  <a:pt x="22" y="5"/>
                </a:lnTo>
                <a:lnTo>
                  <a:pt x="23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21" name="Freeform 2788"/>
          <p:cNvSpPr>
            <a:spLocks/>
          </p:cNvSpPr>
          <p:nvPr/>
        </p:nvSpPr>
        <p:spPr bwMode="auto">
          <a:xfrm>
            <a:off x="7596188" y="3865563"/>
            <a:ext cx="11112" cy="12700"/>
          </a:xfrm>
          <a:custGeom>
            <a:avLst/>
            <a:gdLst>
              <a:gd name="T0" fmla="*/ 2147483646 w 21"/>
              <a:gd name="T1" fmla="*/ 2147483646 h 24"/>
              <a:gd name="T2" fmla="*/ 2147483646 w 21"/>
              <a:gd name="T3" fmla="*/ 2147483646 h 24"/>
              <a:gd name="T4" fmla="*/ 2147483646 w 21"/>
              <a:gd name="T5" fmla="*/ 2147483646 h 24"/>
              <a:gd name="T6" fmla="*/ 2147483646 w 21"/>
              <a:gd name="T7" fmla="*/ 2147483646 h 24"/>
              <a:gd name="T8" fmla="*/ 2147483646 w 21"/>
              <a:gd name="T9" fmla="*/ 2147483646 h 24"/>
              <a:gd name="T10" fmla="*/ 2147483646 w 21"/>
              <a:gd name="T11" fmla="*/ 2147483646 h 24"/>
              <a:gd name="T12" fmla="*/ 0 w 21"/>
              <a:gd name="T13" fmla="*/ 0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1" h="24">
                <a:moveTo>
                  <a:pt x="21" y="24"/>
                </a:moveTo>
                <a:lnTo>
                  <a:pt x="21" y="17"/>
                </a:lnTo>
                <a:lnTo>
                  <a:pt x="17" y="12"/>
                </a:lnTo>
                <a:lnTo>
                  <a:pt x="16" y="6"/>
                </a:lnTo>
                <a:lnTo>
                  <a:pt x="12" y="4"/>
                </a:lnTo>
                <a:lnTo>
                  <a:pt x="6" y="1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22" name="Freeform 2789"/>
          <p:cNvSpPr>
            <a:spLocks/>
          </p:cNvSpPr>
          <p:nvPr/>
        </p:nvSpPr>
        <p:spPr bwMode="auto">
          <a:xfrm>
            <a:off x="7534275" y="4094163"/>
            <a:ext cx="7938" cy="12700"/>
          </a:xfrm>
          <a:custGeom>
            <a:avLst/>
            <a:gdLst>
              <a:gd name="T0" fmla="*/ 2147483646 w 13"/>
              <a:gd name="T1" fmla="*/ 2147483646 h 25"/>
              <a:gd name="T2" fmla="*/ 2147483646 w 13"/>
              <a:gd name="T3" fmla="*/ 2147483646 h 25"/>
              <a:gd name="T4" fmla="*/ 2147483646 w 13"/>
              <a:gd name="T5" fmla="*/ 2147483646 h 25"/>
              <a:gd name="T6" fmla="*/ 2147483646 w 13"/>
              <a:gd name="T7" fmla="*/ 2147483646 h 25"/>
              <a:gd name="T8" fmla="*/ 2147483646 w 13"/>
              <a:gd name="T9" fmla="*/ 2147483646 h 25"/>
              <a:gd name="T10" fmla="*/ 2147483646 w 13"/>
              <a:gd name="T11" fmla="*/ 2147483646 h 25"/>
              <a:gd name="T12" fmla="*/ 0 w 13"/>
              <a:gd name="T13" fmla="*/ 2147483646 h 25"/>
              <a:gd name="T14" fmla="*/ 0 w 13"/>
              <a:gd name="T15" fmla="*/ 2147483646 h 25"/>
              <a:gd name="T16" fmla="*/ 2147483646 w 13"/>
              <a:gd name="T17" fmla="*/ 2147483646 h 25"/>
              <a:gd name="T18" fmla="*/ 2147483646 w 13"/>
              <a:gd name="T19" fmla="*/ 2147483646 h 25"/>
              <a:gd name="T20" fmla="*/ 2147483646 w 13"/>
              <a:gd name="T21" fmla="*/ 2147483646 h 25"/>
              <a:gd name="T22" fmla="*/ 2147483646 w 13"/>
              <a:gd name="T23" fmla="*/ 0 h 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" h="25">
                <a:moveTo>
                  <a:pt x="13" y="2"/>
                </a:moveTo>
                <a:lnTo>
                  <a:pt x="9" y="4"/>
                </a:lnTo>
                <a:lnTo>
                  <a:pt x="6" y="10"/>
                </a:lnTo>
                <a:lnTo>
                  <a:pt x="2" y="15"/>
                </a:lnTo>
                <a:lnTo>
                  <a:pt x="2" y="24"/>
                </a:lnTo>
                <a:lnTo>
                  <a:pt x="2" y="25"/>
                </a:lnTo>
                <a:lnTo>
                  <a:pt x="0" y="25"/>
                </a:lnTo>
                <a:lnTo>
                  <a:pt x="0" y="17"/>
                </a:lnTo>
                <a:lnTo>
                  <a:pt x="2" y="12"/>
                </a:lnTo>
                <a:lnTo>
                  <a:pt x="6" y="8"/>
                </a:lnTo>
                <a:lnTo>
                  <a:pt x="9" y="2"/>
                </a:lnTo>
                <a:lnTo>
                  <a:pt x="12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23" name="Line 2790"/>
          <p:cNvSpPr>
            <a:spLocks noChangeShapeType="1"/>
          </p:cNvSpPr>
          <p:nvPr/>
        </p:nvSpPr>
        <p:spPr bwMode="auto">
          <a:xfrm>
            <a:off x="7535863" y="4106863"/>
            <a:ext cx="1587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24" name="Freeform 2791"/>
          <p:cNvSpPr>
            <a:spLocks/>
          </p:cNvSpPr>
          <p:nvPr/>
        </p:nvSpPr>
        <p:spPr bwMode="auto">
          <a:xfrm>
            <a:off x="7812088" y="4043363"/>
            <a:ext cx="4762" cy="11112"/>
          </a:xfrm>
          <a:custGeom>
            <a:avLst/>
            <a:gdLst>
              <a:gd name="T0" fmla="*/ 0 w 10"/>
              <a:gd name="T1" fmla="*/ 2147483646 h 21"/>
              <a:gd name="T2" fmla="*/ 0 w 10"/>
              <a:gd name="T3" fmla="*/ 2147483646 h 21"/>
              <a:gd name="T4" fmla="*/ 2147483646 w 10"/>
              <a:gd name="T5" fmla="*/ 2147483646 h 21"/>
              <a:gd name="T6" fmla="*/ 2147483646 w 10"/>
              <a:gd name="T7" fmla="*/ 2147483646 h 21"/>
              <a:gd name="T8" fmla="*/ 2147483646 w 10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21">
                <a:moveTo>
                  <a:pt x="0" y="21"/>
                </a:moveTo>
                <a:lnTo>
                  <a:pt x="0" y="14"/>
                </a:lnTo>
                <a:lnTo>
                  <a:pt x="4" y="7"/>
                </a:lnTo>
                <a:lnTo>
                  <a:pt x="7" y="3"/>
                </a:lnTo>
                <a:lnTo>
                  <a:pt x="1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25" name="Freeform 2792"/>
          <p:cNvSpPr>
            <a:spLocks/>
          </p:cNvSpPr>
          <p:nvPr/>
        </p:nvSpPr>
        <p:spPr bwMode="auto">
          <a:xfrm>
            <a:off x="7932738" y="3952875"/>
            <a:ext cx="14287" cy="12700"/>
          </a:xfrm>
          <a:custGeom>
            <a:avLst/>
            <a:gdLst>
              <a:gd name="T0" fmla="*/ 2147483646 w 27"/>
              <a:gd name="T1" fmla="*/ 2147483646 h 23"/>
              <a:gd name="T2" fmla="*/ 2147483646 w 27"/>
              <a:gd name="T3" fmla="*/ 2147483646 h 23"/>
              <a:gd name="T4" fmla="*/ 2147483646 w 27"/>
              <a:gd name="T5" fmla="*/ 2147483646 h 23"/>
              <a:gd name="T6" fmla="*/ 2147483646 w 27"/>
              <a:gd name="T7" fmla="*/ 2147483646 h 23"/>
              <a:gd name="T8" fmla="*/ 2147483646 w 27"/>
              <a:gd name="T9" fmla="*/ 2147483646 h 23"/>
              <a:gd name="T10" fmla="*/ 2147483646 w 27"/>
              <a:gd name="T11" fmla="*/ 2147483646 h 23"/>
              <a:gd name="T12" fmla="*/ 2147483646 w 27"/>
              <a:gd name="T13" fmla="*/ 2147483646 h 23"/>
              <a:gd name="T14" fmla="*/ 2147483646 w 27"/>
              <a:gd name="T15" fmla="*/ 2147483646 h 23"/>
              <a:gd name="T16" fmla="*/ 2147483646 w 27"/>
              <a:gd name="T17" fmla="*/ 2147483646 h 23"/>
              <a:gd name="T18" fmla="*/ 2147483646 w 27"/>
              <a:gd name="T19" fmla="*/ 2147483646 h 23"/>
              <a:gd name="T20" fmla="*/ 2147483646 w 27"/>
              <a:gd name="T21" fmla="*/ 2147483646 h 23"/>
              <a:gd name="T22" fmla="*/ 2147483646 w 27"/>
              <a:gd name="T23" fmla="*/ 0 h 23"/>
              <a:gd name="T24" fmla="*/ 0 w 27"/>
              <a:gd name="T25" fmla="*/ 0 h 23"/>
              <a:gd name="T26" fmla="*/ 0 w 27"/>
              <a:gd name="T27" fmla="*/ 2147483646 h 23"/>
              <a:gd name="T28" fmla="*/ 2147483646 w 27"/>
              <a:gd name="T29" fmla="*/ 2147483646 h 23"/>
              <a:gd name="T30" fmla="*/ 2147483646 w 27"/>
              <a:gd name="T31" fmla="*/ 2147483646 h 2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7" h="23">
                <a:moveTo>
                  <a:pt x="2" y="16"/>
                </a:moveTo>
                <a:lnTo>
                  <a:pt x="8" y="19"/>
                </a:lnTo>
                <a:lnTo>
                  <a:pt x="11" y="21"/>
                </a:lnTo>
                <a:lnTo>
                  <a:pt x="15" y="23"/>
                </a:lnTo>
                <a:lnTo>
                  <a:pt x="17" y="19"/>
                </a:lnTo>
                <a:lnTo>
                  <a:pt x="23" y="21"/>
                </a:lnTo>
                <a:lnTo>
                  <a:pt x="27" y="23"/>
                </a:lnTo>
                <a:lnTo>
                  <a:pt x="17" y="19"/>
                </a:lnTo>
                <a:lnTo>
                  <a:pt x="14" y="16"/>
                </a:lnTo>
                <a:lnTo>
                  <a:pt x="13" y="12"/>
                </a:lnTo>
                <a:lnTo>
                  <a:pt x="11" y="6"/>
                </a:lnTo>
                <a:lnTo>
                  <a:pt x="11" y="0"/>
                </a:lnTo>
                <a:lnTo>
                  <a:pt x="0" y="0"/>
                </a:lnTo>
                <a:lnTo>
                  <a:pt x="0" y="6"/>
                </a:lnTo>
                <a:lnTo>
                  <a:pt x="1" y="12"/>
                </a:lnTo>
                <a:lnTo>
                  <a:pt x="2" y="16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26" name="Freeform 2793"/>
          <p:cNvSpPr>
            <a:spLocks/>
          </p:cNvSpPr>
          <p:nvPr/>
        </p:nvSpPr>
        <p:spPr bwMode="auto">
          <a:xfrm>
            <a:off x="7940675" y="3844925"/>
            <a:ext cx="11113" cy="9525"/>
          </a:xfrm>
          <a:custGeom>
            <a:avLst/>
            <a:gdLst>
              <a:gd name="T0" fmla="*/ 0 w 23"/>
              <a:gd name="T1" fmla="*/ 2147483646 h 20"/>
              <a:gd name="T2" fmla="*/ 2147483646 w 23"/>
              <a:gd name="T3" fmla="*/ 2147483646 h 20"/>
              <a:gd name="T4" fmla="*/ 2147483646 w 23"/>
              <a:gd name="T5" fmla="*/ 2147483646 h 20"/>
              <a:gd name="T6" fmla="*/ 2147483646 w 23"/>
              <a:gd name="T7" fmla="*/ 2147483646 h 20"/>
              <a:gd name="T8" fmla="*/ 2147483646 w 23"/>
              <a:gd name="T9" fmla="*/ 2147483646 h 20"/>
              <a:gd name="T10" fmla="*/ 2147483646 w 23"/>
              <a:gd name="T11" fmla="*/ 0 h 20"/>
              <a:gd name="T12" fmla="*/ 2147483646 w 23"/>
              <a:gd name="T13" fmla="*/ 0 h 20"/>
              <a:gd name="T14" fmla="*/ 2147483646 w 23"/>
              <a:gd name="T15" fmla="*/ 2147483646 h 20"/>
              <a:gd name="T16" fmla="*/ 2147483646 w 23"/>
              <a:gd name="T17" fmla="*/ 2147483646 h 20"/>
              <a:gd name="T18" fmla="*/ 2147483646 w 23"/>
              <a:gd name="T19" fmla="*/ 2147483646 h 20"/>
              <a:gd name="T20" fmla="*/ 2147483646 w 23"/>
              <a:gd name="T21" fmla="*/ 2147483646 h 20"/>
              <a:gd name="T22" fmla="*/ 2147483646 w 23"/>
              <a:gd name="T23" fmla="*/ 2147483646 h 2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3" h="20">
                <a:moveTo>
                  <a:pt x="0" y="19"/>
                </a:moveTo>
                <a:lnTo>
                  <a:pt x="2" y="15"/>
                </a:lnTo>
                <a:lnTo>
                  <a:pt x="4" y="8"/>
                </a:lnTo>
                <a:lnTo>
                  <a:pt x="8" y="5"/>
                </a:lnTo>
                <a:lnTo>
                  <a:pt x="12" y="2"/>
                </a:lnTo>
                <a:lnTo>
                  <a:pt x="17" y="0"/>
                </a:lnTo>
                <a:lnTo>
                  <a:pt x="22" y="0"/>
                </a:lnTo>
                <a:lnTo>
                  <a:pt x="23" y="3"/>
                </a:lnTo>
                <a:lnTo>
                  <a:pt x="18" y="6"/>
                </a:lnTo>
                <a:lnTo>
                  <a:pt x="15" y="11"/>
                </a:lnTo>
                <a:lnTo>
                  <a:pt x="14" y="15"/>
                </a:lnTo>
                <a:lnTo>
                  <a:pt x="12" y="2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27" name="Freeform 2794"/>
          <p:cNvSpPr>
            <a:spLocks/>
          </p:cNvSpPr>
          <p:nvPr/>
        </p:nvSpPr>
        <p:spPr bwMode="auto">
          <a:xfrm>
            <a:off x="7951788" y="3844925"/>
            <a:ext cx="6350" cy="1588"/>
          </a:xfrm>
          <a:custGeom>
            <a:avLst/>
            <a:gdLst>
              <a:gd name="T0" fmla="*/ 0 w 10"/>
              <a:gd name="T1" fmla="*/ 2147483646 h 3"/>
              <a:gd name="T2" fmla="*/ 2147483646 w 10"/>
              <a:gd name="T3" fmla="*/ 2147483646 h 3"/>
              <a:gd name="T4" fmla="*/ 2147483646 w 10"/>
              <a:gd name="T5" fmla="*/ 0 h 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" h="3">
                <a:moveTo>
                  <a:pt x="0" y="3"/>
                </a:moveTo>
                <a:lnTo>
                  <a:pt x="5" y="2"/>
                </a:lnTo>
                <a:lnTo>
                  <a:pt x="1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28" name="Freeform 2795"/>
          <p:cNvSpPr>
            <a:spLocks/>
          </p:cNvSpPr>
          <p:nvPr/>
        </p:nvSpPr>
        <p:spPr bwMode="auto">
          <a:xfrm>
            <a:off x="8074025" y="3852863"/>
            <a:ext cx="11113" cy="9525"/>
          </a:xfrm>
          <a:custGeom>
            <a:avLst/>
            <a:gdLst>
              <a:gd name="T0" fmla="*/ 0 w 19"/>
              <a:gd name="T1" fmla="*/ 0 h 19"/>
              <a:gd name="T2" fmla="*/ 2147483646 w 19"/>
              <a:gd name="T3" fmla="*/ 0 h 19"/>
              <a:gd name="T4" fmla="*/ 2147483646 w 19"/>
              <a:gd name="T5" fmla="*/ 2147483646 h 19"/>
              <a:gd name="T6" fmla="*/ 2147483646 w 19"/>
              <a:gd name="T7" fmla="*/ 2147483646 h 19"/>
              <a:gd name="T8" fmla="*/ 2147483646 w 19"/>
              <a:gd name="T9" fmla="*/ 2147483646 h 19"/>
              <a:gd name="T10" fmla="*/ 2147483646 w 19"/>
              <a:gd name="T11" fmla="*/ 2147483646 h 19"/>
              <a:gd name="T12" fmla="*/ 2147483646 w 19"/>
              <a:gd name="T13" fmla="*/ 2147483646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9" h="19">
                <a:moveTo>
                  <a:pt x="0" y="0"/>
                </a:moveTo>
                <a:lnTo>
                  <a:pt x="5" y="0"/>
                </a:lnTo>
                <a:lnTo>
                  <a:pt x="9" y="3"/>
                </a:lnTo>
                <a:lnTo>
                  <a:pt x="13" y="6"/>
                </a:lnTo>
                <a:lnTo>
                  <a:pt x="18" y="11"/>
                </a:lnTo>
                <a:lnTo>
                  <a:pt x="19" y="16"/>
                </a:lnTo>
                <a:lnTo>
                  <a:pt x="19" y="1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29" name="Freeform 2796"/>
          <p:cNvSpPr>
            <a:spLocks/>
          </p:cNvSpPr>
          <p:nvPr/>
        </p:nvSpPr>
        <p:spPr bwMode="auto">
          <a:xfrm>
            <a:off x="8148638" y="3857625"/>
            <a:ext cx="11112" cy="11113"/>
          </a:xfrm>
          <a:custGeom>
            <a:avLst/>
            <a:gdLst>
              <a:gd name="T0" fmla="*/ 2147483646 w 21"/>
              <a:gd name="T1" fmla="*/ 2147483646 h 21"/>
              <a:gd name="T2" fmla="*/ 0 w 21"/>
              <a:gd name="T3" fmla="*/ 2147483646 h 21"/>
              <a:gd name="T4" fmla="*/ 2147483646 w 21"/>
              <a:gd name="T5" fmla="*/ 2147483646 h 21"/>
              <a:gd name="T6" fmla="*/ 2147483646 w 21"/>
              <a:gd name="T7" fmla="*/ 2147483646 h 21"/>
              <a:gd name="T8" fmla="*/ 2147483646 w 21"/>
              <a:gd name="T9" fmla="*/ 2147483646 h 21"/>
              <a:gd name="T10" fmla="*/ 2147483646 w 21"/>
              <a:gd name="T11" fmla="*/ 2147483646 h 21"/>
              <a:gd name="T12" fmla="*/ 2147483646 w 21"/>
              <a:gd name="T13" fmla="*/ 0 h 21"/>
              <a:gd name="T14" fmla="*/ 2147483646 w 21"/>
              <a:gd name="T15" fmla="*/ 0 h 21"/>
              <a:gd name="T16" fmla="*/ 2147483646 w 21"/>
              <a:gd name="T17" fmla="*/ 2147483646 h 21"/>
              <a:gd name="T18" fmla="*/ 2147483646 w 21"/>
              <a:gd name="T19" fmla="*/ 2147483646 h 21"/>
              <a:gd name="T20" fmla="*/ 2147483646 w 21"/>
              <a:gd name="T21" fmla="*/ 2147483646 h 21"/>
              <a:gd name="T22" fmla="*/ 2147483646 w 21"/>
              <a:gd name="T23" fmla="*/ 2147483646 h 21"/>
              <a:gd name="T24" fmla="*/ 2147483646 w 21"/>
              <a:gd name="T25" fmla="*/ 2147483646 h 2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1" h="21">
                <a:moveTo>
                  <a:pt x="1" y="15"/>
                </a:moveTo>
                <a:lnTo>
                  <a:pt x="0" y="20"/>
                </a:lnTo>
                <a:lnTo>
                  <a:pt x="1" y="15"/>
                </a:lnTo>
                <a:lnTo>
                  <a:pt x="5" y="9"/>
                </a:lnTo>
                <a:lnTo>
                  <a:pt x="7" y="6"/>
                </a:lnTo>
                <a:lnTo>
                  <a:pt x="13" y="2"/>
                </a:lnTo>
                <a:lnTo>
                  <a:pt x="18" y="0"/>
                </a:lnTo>
                <a:lnTo>
                  <a:pt x="21" y="0"/>
                </a:lnTo>
                <a:lnTo>
                  <a:pt x="21" y="3"/>
                </a:lnTo>
                <a:lnTo>
                  <a:pt x="18" y="6"/>
                </a:lnTo>
                <a:lnTo>
                  <a:pt x="14" y="9"/>
                </a:lnTo>
                <a:lnTo>
                  <a:pt x="12" y="16"/>
                </a:lnTo>
                <a:lnTo>
                  <a:pt x="12" y="2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30" name="Freeform 2797"/>
          <p:cNvSpPr>
            <a:spLocks/>
          </p:cNvSpPr>
          <p:nvPr/>
        </p:nvSpPr>
        <p:spPr bwMode="auto">
          <a:xfrm>
            <a:off x="8159750" y="3857625"/>
            <a:ext cx="6350" cy="1588"/>
          </a:xfrm>
          <a:custGeom>
            <a:avLst/>
            <a:gdLst>
              <a:gd name="T0" fmla="*/ 0 w 12"/>
              <a:gd name="T1" fmla="*/ 2147483646 h 3"/>
              <a:gd name="T2" fmla="*/ 2147483646 w 12"/>
              <a:gd name="T3" fmla="*/ 2147483646 h 3"/>
              <a:gd name="T4" fmla="*/ 2147483646 w 12"/>
              <a:gd name="T5" fmla="*/ 0 h 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" h="3">
                <a:moveTo>
                  <a:pt x="0" y="3"/>
                </a:moveTo>
                <a:lnTo>
                  <a:pt x="6" y="2"/>
                </a:lnTo>
                <a:lnTo>
                  <a:pt x="12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31" name="Freeform 2798"/>
          <p:cNvSpPr>
            <a:spLocks/>
          </p:cNvSpPr>
          <p:nvPr/>
        </p:nvSpPr>
        <p:spPr bwMode="auto">
          <a:xfrm>
            <a:off x="8301038" y="3865563"/>
            <a:ext cx="9525" cy="12700"/>
          </a:xfrm>
          <a:custGeom>
            <a:avLst/>
            <a:gdLst>
              <a:gd name="T0" fmla="*/ 0 w 18"/>
              <a:gd name="T1" fmla="*/ 0 h 24"/>
              <a:gd name="T2" fmla="*/ 2147483646 w 18"/>
              <a:gd name="T3" fmla="*/ 2147483646 h 24"/>
              <a:gd name="T4" fmla="*/ 2147483646 w 18"/>
              <a:gd name="T5" fmla="*/ 2147483646 h 24"/>
              <a:gd name="T6" fmla="*/ 2147483646 w 18"/>
              <a:gd name="T7" fmla="*/ 2147483646 h 24"/>
              <a:gd name="T8" fmla="*/ 2147483646 w 18"/>
              <a:gd name="T9" fmla="*/ 2147483646 h 24"/>
              <a:gd name="T10" fmla="*/ 2147483646 w 18"/>
              <a:gd name="T11" fmla="*/ 2147483646 h 24"/>
              <a:gd name="T12" fmla="*/ 2147483646 w 18"/>
              <a:gd name="T13" fmla="*/ 2147483646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" h="24">
                <a:moveTo>
                  <a:pt x="0" y="0"/>
                </a:moveTo>
                <a:lnTo>
                  <a:pt x="5" y="1"/>
                </a:lnTo>
                <a:lnTo>
                  <a:pt x="9" y="4"/>
                </a:lnTo>
                <a:lnTo>
                  <a:pt x="14" y="6"/>
                </a:lnTo>
                <a:lnTo>
                  <a:pt x="17" y="12"/>
                </a:lnTo>
                <a:lnTo>
                  <a:pt x="18" y="17"/>
                </a:lnTo>
                <a:lnTo>
                  <a:pt x="18" y="2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32" name="Freeform 2799"/>
          <p:cNvSpPr>
            <a:spLocks/>
          </p:cNvSpPr>
          <p:nvPr/>
        </p:nvSpPr>
        <p:spPr bwMode="auto">
          <a:xfrm>
            <a:off x="8288338" y="3987800"/>
            <a:ext cx="11112" cy="9525"/>
          </a:xfrm>
          <a:custGeom>
            <a:avLst/>
            <a:gdLst>
              <a:gd name="T0" fmla="*/ 2147483646 w 23"/>
              <a:gd name="T1" fmla="*/ 0 h 18"/>
              <a:gd name="T2" fmla="*/ 2147483646 w 23"/>
              <a:gd name="T3" fmla="*/ 2147483646 h 18"/>
              <a:gd name="T4" fmla="*/ 2147483646 w 23"/>
              <a:gd name="T5" fmla="*/ 2147483646 h 18"/>
              <a:gd name="T6" fmla="*/ 2147483646 w 23"/>
              <a:gd name="T7" fmla="*/ 2147483646 h 18"/>
              <a:gd name="T8" fmla="*/ 2147483646 w 23"/>
              <a:gd name="T9" fmla="*/ 2147483646 h 18"/>
              <a:gd name="T10" fmla="*/ 2147483646 w 23"/>
              <a:gd name="T11" fmla="*/ 2147483646 h 18"/>
              <a:gd name="T12" fmla="*/ 0 w 23"/>
              <a:gd name="T13" fmla="*/ 2147483646 h 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3" h="18">
                <a:moveTo>
                  <a:pt x="23" y="0"/>
                </a:moveTo>
                <a:lnTo>
                  <a:pt x="20" y="5"/>
                </a:lnTo>
                <a:lnTo>
                  <a:pt x="18" y="11"/>
                </a:lnTo>
                <a:lnTo>
                  <a:pt x="14" y="15"/>
                </a:lnTo>
                <a:lnTo>
                  <a:pt x="9" y="17"/>
                </a:lnTo>
                <a:lnTo>
                  <a:pt x="2" y="18"/>
                </a:lnTo>
                <a:lnTo>
                  <a:pt x="0" y="1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33" name="Freeform 2800"/>
          <p:cNvSpPr>
            <a:spLocks/>
          </p:cNvSpPr>
          <p:nvPr/>
        </p:nvSpPr>
        <p:spPr bwMode="auto">
          <a:xfrm>
            <a:off x="8139113" y="3973513"/>
            <a:ext cx="14287" cy="11112"/>
          </a:xfrm>
          <a:custGeom>
            <a:avLst/>
            <a:gdLst>
              <a:gd name="T0" fmla="*/ 2147483646 w 28"/>
              <a:gd name="T1" fmla="*/ 2147483646 h 22"/>
              <a:gd name="T2" fmla="*/ 2147483646 w 28"/>
              <a:gd name="T3" fmla="*/ 2147483646 h 22"/>
              <a:gd name="T4" fmla="*/ 2147483646 w 28"/>
              <a:gd name="T5" fmla="*/ 2147483646 h 22"/>
              <a:gd name="T6" fmla="*/ 2147483646 w 28"/>
              <a:gd name="T7" fmla="*/ 2147483646 h 22"/>
              <a:gd name="T8" fmla="*/ 2147483646 w 28"/>
              <a:gd name="T9" fmla="*/ 2147483646 h 22"/>
              <a:gd name="T10" fmla="*/ 2147483646 w 28"/>
              <a:gd name="T11" fmla="*/ 2147483646 h 22"/>
              <a:gd name="T12" fmla="*/ 2147483646 w 28"/>
              <a:gd name="T13" fmla="*/ 0 h 22"/>
              <a:gd name="T14" fmla="*/ 0 w 28"/>
              <a:gd name="T15" fmla="*/ 0 h 22"/>
              <a:gd name="T16" fmla="*/ 2147483646 w 28"/>
              <a:gd name="T17" fmla="*/ 2147483646 h 22"/>
              <a:gd name="T18" fmla="*/ 2147483646 w 28"/>
              <a:gd name="T19" fmla="*/ 2147483646 h 22"/>
              <a:gd name="T20" fmla="*/ 2147483646 w 28"/>
              <a:gd name="T21" fmla="*/ 2147483646 h 22"/>
              <a:gd name="T22" fmla="*/ 2147483646 w 28"/>
              <a:gd name="T23" fmla="*/ 2147483646 h 22"/>
              <a:gd name="T24" fmla="*/ 2147483646 w 28"/>
              <a:gd name="T25" fmla="*/ 2147483646 h 22"/>
              <a:gd name="T26" fmla="*/ 2147483646 w 28"/>
              <a:gd name="T27" fmla="*/ 2147483646 h 2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8" h="22">
                <a:moveTo>
                  <a:pt x="28" y="22"/>
                </a:moveTo>
                <a:lnTo>
                  <a:pt x="24" y="22"/>
                </a:lnTo>
                <a:lnTo>
                  <a:pt x="19" y="19"/>
                </a:lnTo>
                <a:lnTo>
                  <a:pt x="15" y="15"/>
                </a:lnTo>
                <a:lnTo>
                  <a:pt x="12" y="11"/>
                </a:lnTo>
                <a:lnTo>
                  <a:pt x="10" y="6"/>
                </a:lnTo>
                <a:lnTo>
                  <a:pt x="10" y="0"/>
                </a:lnTo>
                <a:lnTo>
                  <a:pt x="0" y="0"/>
                </a:lnTo>
                <a:lnTo>
                  <a:pt x="1" y="6"/>
                </a:lnTo>
                <a:lnTo>
                  <a:pt x="2" y="11"/>
                </a:lnTo>
                <a:lnTo>
                  <a:pt x="4" y="15"/>
                </a:lnTo>
                <a:lnTo>
                  <a:pt x="9" y="19"/>
                </a:lnTo>
                <a:lnTo>
                  <a:pt x="14" y="22"/>
                </a:lnTo>
                <a:lnTo>
                  <a:pt x="19" y="2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34" name="Freeform 2801"/>
          <p:cNvSpPr>
            <a:spLocks/>
          </p:cNvSpPr>
          <p:nvPr/>
        </p:nvSpPr>
        <p:spPr bwMode="auto">
          <a:xfrm>
            <a:off x="8070850" y="3967163"/>
            <a:ext cx="3175" cy="6350"/>
          </a:xfrm>
          <a:custGeom>
            <a:avLst/>
            <a:gdLst>
              <a:gd name="T0" fmla="*/ 0 w 6"/>
              <a:gd name="T1" fmla="*/ 2147483646 h 14"/>
              <a:gd name="T2" fmla="*/ 2147483646 w 6"/>
              <a:gd name="T3" fmla="*/ 2147483646 h 14"/>
              <a:gd name="T4" fmla="*/ 2147483646 w 6"/>
              <a:gd name="T5" fmla="*/ 2147483646 h 14"/>
              <a:gd name="T6" fmla="*/ 2147483646 w 6"/>
              <a:gd name="T7" fmla="*/ 0 h 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" h="14">
                <a:moveTo>
                  <a:pt x="0" y="14"/>
                </a:moveTo>
                <a:lnTo>
                  <a:pt x="3" y="11"/>
                </a:lnTo>
                <a:lnTo>
                  <a:pt x="6" y="6"/>
                </a:lnTo>
                <a:lnTo>
                  <a:pt x="6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35" name="Freeform 2802"/>
          <p:cNvSpPr>
            <a:spLocks/>
          </p:cNvSpPr>
          <p:nvPr/>
        </p:nvSpPr>
        <p:spPr bwMode="auto">
          <a:xfrm>
            <a:off x="8064500" y="3973513"/>
            <a:ext cx="6350" cy="3175"/>
          </a:xfrm>
          <a:custGeom>
            <a:avLst/>
            <a:gdLst>
              <a:gd name="T0" fmla="*/ 2147483646 w 12"/>
              <a:gd name="T1" fmla="*/ 0 h 5"/>
              <a:gd name="T2" fmla="*/ 2147483646 w 12"/>
              <a:gd name="T3" fmla="*/ 2147483646 h 5"/>
              <a:gd name="T4" fmla="*/ 2147483646 w 12"/>
              <a:gd name="T5" fmla="*/ 2147483646 h 5"/>
              <a:gd name="T6" fmla="*/ 0 w 12"/>
              <a:gd name="T7" fmla="*/ 2147483646 h 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" h="5">
                <a:moveTo>
                  <a:pt x="12" y="0"/>
                </a:moveTo>
                <a:lnTo>
                  <a:pt x="7" y="4"/>
                </a:lnTo>
                <a:lnTo>
                  <a:pt x="2" y="5"/>
                </a:lnTo>
                <a:lnTo>
                  <a:pt x="0" y="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36" name="Freeform 2803"/>
          <p:cNvSpPr>
            <a:spLocks/>
          </p:cNvSpPr>
          <p:nvPr/>
        </p:nvSpPr>
        <p:spPr bwMode="auto">
          <a:xfrm>
            <a:off x="8016875" y="4067175"/>
            <a:ext cx="6350" cy="11113"/>
          </a:xfrm>
          <a:custGeom>
            <a:avLst/>
            <a:gdLst>
              <a:gd name="T0" fmla="*/ 2147483646 w 12"/>
              <a:gd name="T1" fmla="*/ 0 h 21"/>
              <a:gd name="T2" fmla="*/ 2147483646 w 12"/>
              <a:gd name="T3" fmla="*/ 2147483646 h 21"/>
              <a:gd name="T4" fmla="*/ 2147483646 w 12"/>
              <a:gd name="T5" fmla="*/ 2147483646 h 21"/>
              <a:gd name="T6" fmla="*/ 2147483646 w 12"/>
              <a:gd name="T7" fmla="*/ 2147483646 h 21"/>
              <a:gd name="T8" fmla="*/ 0 w 12"/>
              <a:gd name="T9" fmla="*/ 2147483646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" h="21">
                <a:moveTo>
                  <a:pt x="12" y="0"/>
                </a:moveTo>
                <a:lnTo>
                  <a:pt x="6" y="3"/>
                </a:lnTo>
                <a:lnTo>
                  <a:pt x="3" y="7"/>
                </a:lnTo>
                <a:lnTo>
                  <a:pt x="2" y="14"/>
                </a:lnTo>
                <a:lnTo>
                  <a:pt x="0" y="2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37" name="Freeform 2804"/>
          <p:cNvSpPr>
            <a:spLocks/>
          </p:cNvSpPr>
          <p:nvPr/>
        </p:nvSpPr>
        <p:spPr bwMode="auto">
          <a:xfrm>
            <a:off x="8237538" y="4094163"/>
            <a:ext cx="7937" cy="14287"/>
          </a:xfrm>
          <a:custGeom>
            <a:avLst/>
            <a:gdLst>
              <a:gd name="T0" fmla="*/ 2147483646 w 13"/>
              <a:gd name="T1" fmla="*/ 2147483646 h 27"/>
              <a:gd name="T2" fmla="*/ 2147483646 w 13"/>
              <a:gd name="T3" fmla="*/ 0 h 27"/>
              <a:gd name="T4" fmla="*/ 2147483646 w 13"/>
              <a:gd name="T5" fmla="*/ 2147483646 h 27"/>
              <a:gd name="T6" fmla="*/ 2147483646 w 13"/>
              <a:gd name="T7" fmla="*/ 2147483646 h 27"/>
              <a:gd name="T8" fmla="*/ 2147483646 w 13"/>
              <a:gd name="T9" fmla="*/ 2147483646 h 27"/>
              <a:gd name="T10" fmla="*/ 2147483646 w 13"/>
              <a:gd name="T11" fmla="*/ 2147483646 h 27"/>
              <a:gd name="T12" fmla="*/ 2147483646 w 13"/>
              <a:gd name="T13" fmla="*/ 2147483646 h 27"/>
              <a:gd name="T14" fmla="*/ 2147483646 w 13"/>
              <a:gd name="T15" fmla="*/ 2147483646 h 27"/>
              <a:gd name="T16" fmla="*/ 2147483646 w 13"/>
              <a:gd name="T17" fmla="*/ 2147483646 h 27"/>
              <a:gd name="T18" fmla="*/ 2147483646 w 13"/>
              <a:gd name="T19" fmla="*/ 2147483646 h 27"/>
              <a:gd name="T20" fmla="*/ 0 w 13"/>
              <a:gd name="T21" fmla="*/ 2147483646 h 27"/>
              <a:gd name="T22" fmla="*/ 2147483646 w 13"/>
              <a:gd name="T23" fmla="*/ 2147483646 h 27"/>
              <a:gd name="T24" fmla="*/ 2147483646 w 13"/>
              <a:gd name="T25" fmla="*/ 2147483646 h 27"/>
              <a:gd name="T26" fmla="*/ 2147483646 w 13"/>
              <a:gd name="T27" fmla="*/ 2147483646 h 27"/>
              <a:gd name="T28" fmla="*/ 2147483646 w 13"/>
              <a:gd name="T29" fmla="*/ 2147483646 h 2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3" h="27">
                <a:moveTo>
                  <a:pt x="8" y="2"/>
                </a:moveTo>
                <a:lnTo>
                  <a:pt x="12" y="0"/>
                </a:lnTo>
                <a:lnTo>
                  <a:pt x="13" y="2"/>
                </a:lnTo>
                <a:lnTo>
                  <a:pt x="8" y="4"/>
                </a:lnTo>
                <a:lnTo>
                  <a:pt x="6" y="10"/>
                </a:lnTo>
                <a:lnTo>
                  <a:pt x="2" y="15"/>
                </a:lnTo>
                <a:lnTo>
                  <a:pt x="1" y="24"/>
                </a:lnTo>
                <a:lnTo>
                  <a:pt x="1" y="25"/>
                </a:lnTo>
                <a:lnTo>
                  <a:pt x="2" y="25"/>
                </a:lnTo>
                <a:lnTo>
                  <a:pt x="2" y="27"/>
                </a:lnTo>
                <a:lnTo>
                  <a:pt x="0" y="25"/>
                </a:lnTo>
                <a:lnTo>
                  <a:pt x="1" y="17"/>
                </a:lnTo>
                <a:lnTo>
                  <a:pt x="1" y="12"/>
                </a:lnTo>
                <a:lnTo>
                  <a:pt x="6" y="8"/>
                </a:lnTo>
                <a:lnTo>
                  <a:pt x="8" y="2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38" name="Freeform 2805"/>
          <p:cNvSpPr>
            <a:spLocks/>
          </p:cNvSpPr>
          <p:nvPr/>
        </p:nvSpPr>
        <p:spPr bwMode="auto">
          <a:xfrm>
            <a:off x="7388225" y="2874963"/>
            <a:ext cx="25400" cy="26987"/>
          </a:xfrm>
          <a:custGeom>
            <a:avLst/>
            <a:gdLst>
              <a:gd name="T0" fmla="*/ 2147483646 w 46"/>
              <a:gd name="T1" fmla="*/ 2147483646 h 49"/>
              <a:gd name="T2" fmla="*/ 2147483646 w 46"/>
              <a:gd name="T3" fmla="*/ 2147483646 h 49"/>
              <a:gd name="T4" fmla="*/ 2147483646 w 46"/>
              <a:gd name="T5" fmla="*/ 2147483646 h 49"/>
              <a:gd name="T6" fmla="*/ 0 w 46"/>
              <a:gd name="T7" fmla="*/ 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6" h="49">
                <a:moveTo>
                  <a:pt x="46" y="49"/>
                </a:moveTo>
                <a:lnTo>
                  <a:pt x="44" y="33"/>
                </a:lnTo>
                <a:lnTo>
                  <a:pt x="31" y="19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39" name="Line 2806"/>
          <p:cNvSpPr>
            <a:spLocks noChangeShapeType="1"/>
          </p:cNvSpPr>
          <p:nvPr/>
        </p:nvSpPr>
        <p:spPr bwMode="auto">
          <a:xfrm>
            <a:off x="7396163" y="2905125"/>
            <a:ext cx="1587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40" name="Freeform 2807"/>
          <p:cNvSpPr>
            <a:spLocks/>
          </p:cNvSpPr>
          <p:nvPr/>
        </p:nvSpPr>
        <p:spPr bwMode="auto">
          <a:xfrm>
            <a:off x="7232650" y="2773363"/>
            <a:ext cx="30163" cy="1587"/>
          </a:xfrm>
          <a:custGeom>
            <a:avLst/>
            <a:gdLst>
              <a:gd name="T0" fmla="*/ 2147483646 w 56"/>
              <a:gd name="T1" fmla="*/ 0 h 1587"/>
              <a:gd name="T2" fmla="*/ 2147483646 w 56"/>
              <a:gd name="T3" fmla="*/ 0 h 1587"/>
              <a:gd name="T4" fmla="*/ 0 w 56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6" h="1587">
                <a:moveTo>
                  <a:pt x="56" y="0"/>
                </a:moveTo>
                <a:lnTo>
                  <a:pt x="27" y="0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41" name="Freeform 2808"/>
          <p:cNvSpPr>
            <a:spLocks/>
          </p:cNvSpPr>
          <p:nvPr/>
        </p:nvSpPr>
        <p:spPr bwMode="auto">
          <a:xfrm>
            <a:off x="4865688" y="5692775"/>
            <a:ext cx="39687" cy="19050"/>
          </a:xfrm>
          <a:custGeom>
            <a:avLst/>
            <a:gdLst>
              <a:gd name="T0" fmla="*/ 2147483646 w 76"/>
              <a:gd name="T1" fmla="*/ 2147483646 h 35"/>
              <a:gd name="T2" fmla="*/ 2147483646 w 76"/>
              <a:gd name="T3" fmla="*/ 2147483646 h 35"/>
              <a:gd name="T4" fmla="*/ 2147483646 w 76"/>
              <a:gd name="T5" fmla="*/ 2147483646 h 35"/>
              <a:gd name="T6" fmla="*/ 2147483646 w 76"/>
              <a:gd name="T7" fmla="*/ 2147483646 h 35"/>
              <a:gd name="T8" fmla="*/ 2147483646 w 76"/>
              <a:gd name="T9" fmla="*/ 2147483646 h 35"/>
              <a:gd name="T10" fmla="*/ 2147483646 w 76"/>
              <a:gd name="T11" fmla="*/ 2147483646 h 35"/>
              <a:gd name="T12" fmla="*/ 2147483646 w 76"/>
              <a:gd name="T13" fmla="*/ 2147483646 h 35"/>
              <a:gd name="T14" fmla="*/ 2147483646 w 76"/>
              <a:gd name="T15" fmla="*/ 2147483646 h 35"/>
              <a:gd name="T16" fmla="*/ 2147483646 w 76"/>
              <a:gd name="T17" fmla="*/ 0 h 35"/>
              <a:gd name="T18" fmla="*/ 2147483646 w 76"/>
              <a:gd name="T19" fmla="*/ 0 h 35"/>
              <a:gd name="T20" fmla="*/ 2147483646 w 76"/>
              <a:gd name="T21" fmla="*/ 2147483646 h 35"/>
              <a:gd name="T22" fmla="*/ 2147483646 w 76"/>
              <a:gd name="T23" fmla="*/ 2147483646 h 35"/>
              <a:gd name="T24" fmla="*/ 0 w 76"/>
              <a:gd name="T25" fmla="*/ 2147483646 h 35"/>
              <a:gd name="T26" fmla="*/ 2147483646 w 76"/>
              <a:gd name="T27" fmla="*/ 2147483646 h 35"/>
              <a:gd name="T28" fmla="*/ 2147483646 w 76"/>
              <a:gd name="T29" fmla="*/ 2147483646 h 35"/>
              <a:gd name="T30" fmla="*/ 2147483646 w 76"/>
              <a:gd name="T31" fmla="*/ 2147483646 h 35"/>
              <a:gd name="T32" fmla="*/ 2147483646 w 76"/>
              <a:gd name="T33" fmla="*/ 2147483646 h 35"/>
              <a:gd name="T34" fmla="*/ 2147483646 w 76"/>
              <a:gd name="T35" fmla="*/ 2147483646 h 35"/>
              <a:gd name="T36" fmla="*/ 2147483646 w 76"/>
              <a:gd name="T37" fmla="*/ 2147483646 h 35"/>
              <a:gd name="T38" fmla="*/ 2147483646 w 76"/>
              <a:gd name="T39" fmla="*/ 2147483646 h 35"/>
              <a:gd name="T40" fmla="*/ 2147483646 w 76"/>
              <a:gd name="T41" fmla="*/ 2147483646 h 35"/>
              <a:gd name="T42" fmla="*/ 2147483646 w 76"/>
              <a:gd name="T43" fmla="*/ 2147483646 h 3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76" h="35">
                <a:moveTo>
                  <a:pt x="76" y="14"/>
                </a:moveTo>
                <a:lnTo>
                  <a:pt x="71" y="11"/>
                </a:lnTo>
                <a:lnTo>
                  <a:pt x="67" y="9"/>
                </a:lnTo>
                <a:lnTo>
                  <a:pt x="59" y="7"/>
                </a:lnTo>
                <a:lnTo>
                  <a:pt x="53" y="9"/>
                </a:lnTo>
                <a:lnTo>
                  <a:pt x="46" y="11"/>
                </a:lnTo>
                <a:lnTo>
                  <a:pt x="40" y="4"/>
                </a:lnTo>
                <a:lnTo>
                  <a:pt x="34" y="2"/>
                </a:lnTo>
                <a:lnTo>
                  <a:pt x="25" y="0"/>
                </a:lnTo>
                <a:lnTo>
                  <a:pt x="15" y="0"/>
                </a:lnTo>
                <a:lnTo>
                  <a:pt x="9" y="4"/>
                </a:lnTo>
                <a:lnTo>
                  <a:pt x="4" y="10"/>
                </a:lnTo>
                <a:lnTo>
                  <a:pt x="0" y="16"/>
                </a:lnTo>
                <a:lnTo>
                  <a:pt x="2" y="23"/>
                </a:lnTo>
                <a:lnTo>
                  <a:pt x="8" y="30"/>
                </a:lnTo>
                <a:lnTo>
                  <a:pt x="15" y="34"/>
                </a:lnTo>
                <a:lnTo>
                  <a:pt x="25" y="35"/>
                </a:lnTo>
                <a:lnTo>
                  <a:pt x="33" y="34"/>
                </a:lnTo>
                <a:lnTo>
                  <a:pt x="40" y="30"/>
                </a:lnTo>
                <a:lnTo>
                  <a:pt x="46" y="23"/>
                </a:lnTo>
                <a:lnTo>
                  <a:pt x="47" y="18"/>
                </a:lnTo>
                <a:lnTo>
                  <a:pt x="46" y="1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42" name="Freeform 2809"/>
          <p:cNvSpPr>
            <a:spLocks/>
          </p:cNvSpPr>
          <p:nvPr/>
        </p:nvSpPr>
        <p:spPr bwMode="auto">
          <a:xfrm>
            <a:off x="4897438" y="5700713"/>
            <a:ext cx="7937" cy="9525"/>
          </a:xfrm>
          <a:custGeom>
            <a:avLst/>
            <a:gdLst>
              <a:gd name="T0" fmla="*/ 2147483646 w 16"/>
              <a:gd name="T1" fmla="*/ 0 h 18"/>
              <a:gd name="T2" fmla="*/ 2147483646 w 16"/>
              <a:gd name="T3" fmla="*/ 2147483646 h 18"/>
              <a:gd name="T4" fmla="*/ 2147483646 w 16"/>
              <a:gd name="T5" fmla="*/ 2147483646 h 18"/>
              <a:gd name="T6" fmla="*/ 2147483646 w 16"/>
              <a:gd name="T7" fmla="*/ 2147483646 h 18"/>
              <a:gd name="T8" fmla="*/ 2147483646 w 16"/>
              <a:gd name="T9" fmla="*/ 2147483646 h 18"/>
              <a:gd name="T10" fmla="*/ 0 w 16"/>
              <a:gd name="T11" fmla="*/ 2147483646 h 1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" h="18">
                <a:moveTo>
                  <a:pt x="15" y="0"/>
                </a:moveTo>
                <a:lnTo>
                  <a:pt x="16" y="5"/>
                </a:lnTo>
                <a:lnTo>
                  <a:pt x="15" y="9"/>
                </a:lnTo>
                <a:lnTo>
                  <a:pt x="13" y="14"/>
                </a:lnTo>
                <a:lnTo>
                  <a:pt x="6" y="17"/>
                </a:lnTo>
                <a:lnTo>
                  <a:pt x="0" y="1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43" name="Freeform 2810"/>
          <p:cNvSpPr>
            <a:spLocks/>
          </p:cNvSpPr>
          <p:nvPr/>
        </p:nvSpPr>
        <p:spPr bwMode="auto">
          <a:xfrm>
            <a:off x="4775200" y="5662613"/>
            <a:ext cx="57150" cy="60325"/>
          </a:xfrm>
          <a:custGeom>
            <a:avLst/>
            <a:gdLst>
              <a:gd name="T0" fmla="*/ 2147483646 w 107"/>
              <a:gd name="T1" fmla="*/ 2147483646 h 114"/>
              <a:gd name="T2" fmla="*/ 2147483646 w 107"/>
              <a:gd name="T3" fmla="*/ 2147483646 h 114"/>
              <a:gd name="T4" fmla="*/ 2147483646 w 107"/>
              <a:gd name="T5" fmla="*/ 2147483646 h 114"/>
              <a:gd name="T6" fmla="*/ 2147483646 w 107"/>
              <a:gd name="T7" fmla="*/ 2147483646 h 114"/>
              <a:gd name="T8" fmla="*/ 2147483646 w 107"/>
              <a:gd name="T9" fmla="*/ 2147483646 h 114"/>
              <a:gd name="T10" fmla="*/ 2147483646 w 107"/>
              <a:gd name="T11" fmla="*/ 0 h 114"/>
              <a:gd name="T12" fmla="*/ 2147483646 w 107"/>
              <a:gd name="T13" fmla="*/ 0 h 114"/>
              <a:gd name="T14" fmla="*/ 2147483646 w 107"/>
              <a:gd name="T15" fmla="*/ 2147483646 h 114"/>
              <a:gd name="T16" fmla="*/ 2147483646 w 107"/>
              <a:gd name="T17" fmla="*/ 2147483646 h 114"/>
              <a:gd name="T18" fmla="*/ 0 w 107"/>
              <a:gd name="T19" fmla="*/ 2147483646 h 114"/>
              <a:gd name="T20" fmla="*/ 2147483646 w 107"/>
              <a:gd name="T21" fmla="*/ 2147483646 h 114"/>
              <a:gd name="T22" fmla="*/ 2147483646 w 107"/>
              <a:gd name="T23" fmla="*/ 2147483646 h 114"/>
              <a:gd name="T24" fmla="*/ 2147483646 w 107"/>
              <a:gd name="T25" fmla="*/ 2147483646 h 114"/>
              <a:gd name="T26" fmla="*/ 2147483646 w 107"/>
              <a:gd name="T27" fmla="*/ 2147483646 h 114"/>
              <a:gd name="T28" fmla="*/ 2147483646 w 107"/>
              <a:gd name="T29" fmla="*/ 2147483646 h 114"/>
              <a:gd name="T30" fmla="*/ 2147483646 w 107"/>
              <a:gd name="T31" fmla="*/ 2147483646 h 114"/>
              <a:gd name="T32" fmla="*/ 2147483646 w 107"/>
              <a:gd name="T33" fmla="*/ 2147483646 h 11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7" h="114">
                <a:moveTo>
                  <a:pt x="100" y="90"/>
                </a:moveTo>
                <a:lnTo>
                  <a:pt x="107" y="69"/>
                </a:lnTo>
                <a:lnTo>
                  <a:pt x="103" y="47"/>
                </a:lnTo>
                <a:lnTo>
                  <a:pt x="91" y="24"/>
                </a:lnTo>
                <a:lnTo>
                  <a:pt x="76" y="10"/>
                </a:lnTo>
                <a:lnTo>
                  <a:pt x="55" y="0"/>
                </a:lnTo>
                <a:lnTo>
                  <a:pt x="36" y="0"/>
                </a:lnTo>
                <a:lnTo>
                  <a:pt x="18" y="10"/>
                </a:lnTo>
                <a:lnTo>
                  <a:pt x="5" y="25"/>
                </a:lnTo>
                <a:lnTo>
                  <a:pt x="0" y="45"/>
                </a:lnTo>
                <a:lnTo>
                  <a:pt x="2" y="69"/>
                </a:lnTo>
                <a:lnTo>
                  <a:pt x="13" y="90"/>
                </a:lnTo>
                <a:lnTo>
                  <a:pt x="30" y="105"/>
                </a:lnTo>
                <a:lnTo>
                  <a:pt x="49" y="114"/>
                </a:lnTo>
                <a:lnTo>
                  <a:pt x="70" y="114"/>
                </a:lnTo>
                <a:lnTo>
                  <a:pt x="86" y="105"/>
                </a:lnTo>
                <a:lnTo>
                  <a:pt x="100" y="9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44" name="Freeform 2811"/>
          <p:cNvSpPr>
            <a:spLocks/>
          </p:cNvSpPr>
          <p:nvPr/>
        </p:nvSpPr>
        <p:spPr bwMode="auto">
          <a:xfrm>
            <a:off x="4781550" y="5668963"/>
            <a:ext cx="42863" cy="49212"/>
          </a:xfrm>
          <a:custGeom>
            <a:avLst/>
            <a:gdLst>
              <a:gd name="T0" fmla="*/ 2147483646 w 83"/>
              <a:gd name="T1" fmla="*/ 2147483646 h 92"/>
              <a:gd name="T2" fmla="*/ 2147483646 w 83"/>
              <a:gd name="T3" fmla="*/ 2147483646 h 92"/>
              <a:gd name="T4" fmla="*/ 2147483646 w 83"/>
              <a:gd name="T5" fmla="*/ 2147483646 h 92"/>
              <a:gd name="T6" fmla="*/ 2147483646 w 83"/>
              <a:gd name="T7" fmla="*/ 2147483646 h 92"/>
              <a:gd name="T8" fmla="*/ 2147483646 w 83"/>
              <a:gd name="T9" fmla="*/ 2147483646 h 92"/>
              <a:gd name="T10" fmla="*/ 2147483646 w 83"/>
              <a:gd name="T11" fmla="*/ 0 h 92"/>
              <a:gd name="T12" fmla="*/ 2147483646 w 83"/>
              <a:gd name="T13" fmla="*/ 0 h 92"/>
              <a:gd name="T14" fmla="*/ 2147483646 w 83"/>
              <a:gd name="T15" fmla="*/ 2147483646 h 92"/>
              <a:gd name="T16" fmla="*/ 2147483646 w 83"/>
              <a:gd name="T17" fmla="*/ 2147483646 h 92"/>
              <a:gd name="T18" fmla="*/ 0 w 83"/>
              <a:gd name="T19" fmla="*/ 2147483646 h 92"/>
              <a:gd name="T20" fmla="*/ 2147483646 w 83"/>
              <a:gd name="T21" fmla="*/ 2147483646 h 92"/>
              <a:gd name="T22" fmla="*/ 2147483646 w 83"/>
              <a:gd name="T23" fmla="*/ 2147483646 h 92"/>
              <a:gd name="T24" fmla="*/ 2147483646 w 83"/>
              <a:gd name="T25" fmla="*/ 2147483646 h 92"/>
              <a:gd name="T26" fmla="*/ 2147483646 w 83"/>
              <a:gd name="T27" fmla="*/ 2147483646 h 92"/>
              <a:gd name="T28" fmla="*/ 2147483646 w 83"/>
              <a:gd name="T29" fmla="*/ 2147483646 h 92"/>
              <a:gd name="T30" fmla="*/ 2147483646 w 83"/>
              <a:gd name="T31" fmla="*/ 2147483646 h 92"/>
              <a:gd name="T32" fmla="*/ 2147483646 w 83"/>
              <a:gd name="T33" fmla="*/ 2147483646 h 9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83" h="92">
                <a:moveTo>
                  <a:pt x="78" y="72"/>
                </a:moveTo>
                <a:lnTo>
                  <a:pt x="83" y="57"/>
                </a:lnTo>
                <a:lnTo>
                  <a:pt x="79" y="37"/>
                </a:lnTo>
                <a:lnTo>
                  <a:pt x="72" y="19"/>
                </a:lnTo>
                <a:lnTo>
                  <a:pt x="57" y="7"/>
                </a:lnTo>
                <a:lnTo>
                  <a:pt x="42" y="0"/>
                </a:lnTo>
                <a:lnTo>
                  <a:pt x="28" y="0"/>
                </a:lnTo>
                <a:lnTo>
                  <a:pt x="15" y="6"/>
                </a:lnTo>
                <a:lnTo>
                  <a:pt x="6" y="18"/>
                </a:lnTo>
                <a:lnTo>
                  <a:pt x="0" y="35"/>
                </a:lnTo>
                <a:lnTo>
                  <a:pt x="4" y="55"/>
                </a:lnTo>
                <a:lnTo>
                  <a:pt x="12" y="72"/>
                </a:lnTo>
                <a:lnTo>
                  <a:pt x="25" y="84"/>
                </a:lnTo>
                <a:lnTo>
                  <a:pt x="42" y="92"/>
                </a:lnTo>
                <a:lnTo>
                  <a:pt x="56" y="92"/>
                </a:lnTo>
                <a:lnTo>
                  <a:pt x="66" y="84"/>
                </a:lnTo>
                <a:lnTo>
                  <a:pt x="78" y="72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45" name="Freeform 2812"/>
          <p:cNvSpPr>
            <a:spLocks/>
          </p:cNvSpPr>
          <p:nvPr/>
        </p:nvSpPr>
        <p:spPr bwMode="auto">
          <a:xfrm>
            <a:off x="4805363" y="5645150"/>
            <a:ext cx="7937" cy="6350"/>
          </a:xfrm>
          <a:custGeom>
            <a:avLst/>
            <a:gdLst>
              <a:gd name="T0" fmla="*/ 2147483646 w 15"/>
              <a:gd name="T1" fmla="*/ 2147483646 h 12"/>
              <a:gd name="T2" fmla="*/ 2147483646 w 15"/>
              <a:gd name="T3" fmla="*/ 2147483646 h 12"/>
              <a:gd name="T4" fmla="*/ 2147483646 w 15"/>
              <a:gd name="T5" fmla="*/ 2147483646 h 12"/>
              <a:gd name="T6" fmla="*/ 2147483646 w 15"/>
              <a:gd name="T7" fmla="*/ 2147483646 h 12"/>
              <a:gd name="T8" fmla="*/ 2147483646 w 15"/>
              <a:gd name="T9" fmla="*/ 2147483646 h 12"/>
              <a:gd name="T10" fmla="*/ 2147483646 w 15"/>
              <a:gd name="T11" fmla="*/ 2147483646 h 12"/>
              <a:gd name="T12" fmla="*/ 2147483646 w 15"/>
              <a:gd name="T13" fmla="*/ 0 h 12"/>
              <a:gd name="T14" fmla="*/ 2147483646 w 15"/>
              <a:gd name="T15" fmla="*/ 2147483646 h 12"/>
              <a:gd name="T16" fmla="*/ 0 w 15"/>
              <a:gd name="T17" fmla="*/ 2147483646 h 1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5" h="12">
                <a:moveTo>
                  <a:pt x="12" y="12"/>
                </a:moveTo>
                <a:lnTo>
                  <a:pt x="14" y="10"/>
                </a:lnTo>
                <a:lnTo>
                  <a:pt x="15" y="8"/>
                </a:lnTo>
                <a:lnTo>
                  <a:pt x="14" y="5"/>
                </a:lnTo>
                <a:lnTo>
                  <a:pt x="12" y="4"/>
                </a:lnTo>
                <a:lnTo>
                  <a:pt x="7" y="2"/>
                </a:lnTo>
                <a:lnTo>
                  <a:pt x="5" y="0"/>
                </a:lnTo>
                <a:lnTo>
                  <a:pt x="3" y="2"/>
                </a:lnTo>
                <a:lnTo>
                  <a:pt x="0" y="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46" name="Freeform 2813"/>
          <p:cNvSpPr>
            <a:spLocks/>
          </p:cNvSpPr>
          <p:nvPr/>
        </p:nvSpPr>
        <p:spPr bwMode="auto">
          <a:xfrm>
            <a:off x="4787900" y="5654675"/>
            <a:ext cx="9525" cy="6350"/>
          </a:xfrm>
          <a:custGeom>
            <a:avLst/>
            <a:gdLst>
              <a:gd name="T0" fmla="*/ 2147483646 w 19"/>
              <a:gd name="T1" fmla="*/ 0 h 13"/>
              <a:gd name="T2" fmla="*/ 2147483646 w 19"/>
              <a:gd name="T3" fmla="*/ 2147483646 h 13"/>
              <a:gd name="T4" fmla="*/ 2147483646 w 19"/>
              <a:gd name="T5" fmla="*/ 2147483646 h 13"/>
              <a:gd name="T6" fmla="*/ 2147483646 w 19"/>
              <a:gd name="T7" fmla="*/ 2147483646 h 13"/>
              <a:gd name="T8" fmla="*/ 0 w 19"/>
              <a:gd name="T9" fmla="*/ 2147483646 h 13"/>
              <a:gd name="T10" fmla="*/ 2147483646 w 19"/>
              <a:gd name="T11" fmla="*/ 2147483646 h 13"/>
              <a:gd name="T12" fmla="*/ 2147483646 w 19"/>
              <a:gd name="T13" fmla="*/ 2147483646 h 13"/>
              <a:gd name="T14" fmla="*/ 2147483646 w 19"/>
              <a:gd name="T15" fmla="*/ 2147483646 h 13"/>
              <a:gd name="T16" fmla="*/ 2147483646 w 19"/>
              <a:gd name="T17" fmla="*/ 2147483646 h 13"/>
              <a:gd name="T18" fmla="*/ 2147483646 w 19"/>
              <a:gd name="T19" fmla="*/ 2147483646 h 13"/>
              <a:gd name="T20" fmla="*/ 2147483646 w 19"/>
              <a:gd name="T21" fmla="*/ 2147483646 h 13"/>
              <a:gd name="T22" fmla="*/ 2147483646 w 19"/>
              <a:gd name="T23" fmla="*/ 2147483646 h 13"/>
              <a:gd name="T24" fmla="*/ 2147483646 w 19"/>
              <a:gd name="T25" fmla="*/ 2147483646 h 13"/>
              <a:gd name="T26" fmla="*/ 2147483646 w 19"/>
              <a:gd name="T27" fmla="*/ 2147483646 h 13"/>
              <a:gd name="T28" fmla="*/ 2147483646 w 19"/>
              <a:gd name="T29" fmla="*/ 2147483646 h 13"/>
              <a:gd name="T30" fmla="*/ 2147483646 w 19"/>
              <a:gd name="T31" fmla="*/ 2147483646 h 13"/>
              <a:gd name="T32" fmla="*/ 2147483646 w 19"/>
              <a:gd name="T33" fmla="*/ 0 h 1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" h="13">
                <a:moveTo>
                  <a:pt x="9" y="0"/>
                </a:moveTo>
                <a:lnTo>
                  <a:pt x="7" y="1"/>
                </a:lnTo>
                <a:lnTo>
                  <a:pt x="3" y="2"/>
                </a:lnTo>
                <a:lnTo>
                  <a:pt x="1" y="3"/>
                </a:lnTo>
                <a:lnTo>
                  <a:pt x="0" y="6"/>
                </a:lnTo>
                <a:lnTo>
                  <a:pt x="1" y="8"/>
                </a:lnTo>
                <a:lnTo>
                  <a:pt x="3" y="12"/>
                </a:lnTo>
                <a:lnTo>
                  <a:pt x="7" y="13"/>
                </a:lnTo>
                <a:lnTo>
                  <a:pt x="9" y="13"/>
                </a:lnTo>
                <a:lnTo>
                  <a:pt x="13" y="13"/>
                </a:lnTo>
                <a:lnTo>
                  <a:pt x="16" y="12"/>
                </a:lnTo>
                <a:lnTo>
                  <a:pt x="18" y="8"/>
                </a:lnTo>
                <a:lnTo>
                  <a:pt x="19" y="6"/>
                </a:lnTo>
                <a:lnTo>
                  <a:pt x="18" y="3"/>
                </a:lnTo>
                <a:lnTo>
                  <a:pt x="16" y="2"/>
                </a:lnTo>
                <a:lnTo>
                  <a:pt x="13" y="1"/>
                </a:lnTo>
                <a:lnTo>
                  <a:pt x="9" y="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47" name="Freeform 2814"/>
          <p:cNvSpPr>
            <a:spLocks/>
          </p:cNvSpPr>
          <p:nvPr/>
        </p:nvSpPr>
        <p:spPr bwMode="auto">
          <a:xfrm>
            <a:off x="4859338" y="5640388"/>
            <a:ext cx="17462" cy="14287"/>
          </a:xfrm>
          <a:custGeom>
            <a:avLst/>
            <a:gdLst>
              <a:gd name="T0" fmla="*/ 0 w 35"/>
              <a:gd name="T1" fmla="*/ 2147483646 h 26"/>
              <a:gd name="T2" fmla="*/ 2147483646 w 35"/>
              <a:gd name="T3" fmla="*/ 2147483646 h 26"/>
              <a:gd name="T4" fmla="*/ 2147483646 w 35"/>
              <a:gd name="T5" fmla="*/ 2147483646 h 26"/>
              <a:gd name="T6" fmla="*/ 2147483646 w 35"/>
              <a:gd name="T7" fmla="*/ 2147483646 h 26"/>
              <a:gd name="T8" fmla="*/ 2147483646 w 35"/>
              <a:gd name="T9" fmla="*/ 2147483646 h 26"/>
              <a:gd name="T10" fmla="*/ 2147483646 w 35"/>
              <a:gd name="T11" fmla="*/ 2147483646 h 26"/>
              <a:gd name="T12" fmla="*/ 2147483646 w 35"/>
              <a:gd name="T13" fmla="*/ 2147483646 h 26"/>
              <a:gd name="T14" fmla="*/ 2147483646 w 35"/>
              <a:gd name="T15" fmla="*/ 2147483646 h 26"/>
              <a:gd name="T16" fmla="*/ 2147483646 w 35"/>
              <a:gd name="T17" fmla="*/ 2147483646 h 26"/>
              <a:gd name="T18" fmla="*/ 2147483646 w 35"/>
              <a:gd name="T19" fmla="*/ 2147483646 h 26"/>
              <a:gd name="T20" fmla="*/ 2147483646 w 35"/>
              <a:gd name="T21" fmla="*/ 2147483646 h 26"/>
              <a:gd name="T22" fmla="*/ 2147483646 w 35"/>
              <a:gd name="T23" fmla="*/ 0 h 26"/>
              <a:gd name="T24" fmla="*/ 2147483646 w 35"/>
              <a:gd name="T25" fmla="*/ 2147483646 h 2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5" h="26">
                <a:moveTo>
                  <a:pt x="0" y="16"/>
                </a:moveTo>
                <a:lnTo>
                  <a:pt x="6" y="20"/>
                </a:lnTo>
                <a:lnTo>
                  <a:pt x="11" y="22"/>
                </a:lnTo>
                <a:lnTo>
                  <a:pt x="17" y="26"/>
                </a:lnTo>
                <a:lnTo>
                  <a:pt x="23" y="22"/>
                </a:lnTo>
                <a:lnTo>
                  <a:pt x="31" y="20"/>
                </a:lnTo>
                <a:lnTo>
                  <a:pt x="34" y="16"/>
                </a:lnTo>
                <a:lnTo>
                  <a:pt x="35" y="12"/>
                </a:lnTo>
                <a:lnTo>
                  <a:pt x="34" y="8"/>
                </a:lnTo>
                <a:lnTo>
                  <a:pt x="31" y="4"/>
                </a:lnTo>
                <a:lnTo>
                  <a:pt x="23" y="2"/>
                </a:lnTo>
                <a:lnTo>
                  <a:pt x="17" y="0"/>
                </a:lnTo>
                <a:lnTo>
                  <a:pt x="14" y="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48" name="Freeform 2815"/>
          <p:cNvSpPr>
            <a:spLocks/>
          </p:cNvSpPr>
          <p:nvPr/>
        </p:nvSpPr>
        <p:spPr bwMode="auto">
          <a:xfrm>
            <a:off x="4857750" y="5643563"/>
            <a:ext cx="3175" cy="4762"/>
          </a:xfrm>
          <a:custGeom>
            <a:avLst/>
            <a:gdLst>
              <a:gd name="T0" fmla="*/ 2147483646 w 4"/>
              <a:gd name="T1" fmla="*/ 0 h 9"/>
              <a:gd name="T2" fmla="*/ 2147483646 w 4"/>
              <a:gd name="T3" fmla="*/ 2147483646 h 9"/>
              <a:gd name="T4" fmla="*/ 0 w 4"/>
              <a:gd name="T5" fmla="*/ 2147483646 h 9"/>
              <a:gd name="T6" fmla="*/ 2147483646 w 4"/>
              <a:gd name="T7" fmla="*/ 2147483646 h 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" h="9">
                <a:moveTo>
                  <a:pt x="4" y="0"/>
                </a:moveTo>
                <a:lnTo>
                  <a:pt x="1" y="1"/>
                </a:lnTo>
                <a:lnTo>
                  <a:pt x="0" y="5"/>
                </a:lnTo>
                <a:lnTo>
                  <a:pt x="1" y="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49" name="Freeform 2816"/>
          <p:cNvSpPr>
            <a:spLocks/>
          </p:cNvSpPr>
          <p:nvPr/>
        </p:nvSpPr>
        <p:spPr bwMode="auto">
          <a:xfrm>
            <a:off x="4878388" y="5634038"/>
            <a:ext cx="12700" cy="11112"/>
          </a:xfrm>
          <a:custGeom>
            <a:avLst/>
            <a:gdLst>
              <a:gd name="T0" fmla="*/ 2147483646 w 23"/>
              <a:gd name="T1" fmla="*/ 2147483646 h 20"/>
              <a:gd name="T2" fmla="*/ 2147483646 w 23"/>
              <a:gd name="T3" fmla="*/ 2147483646 h 20"/>
              <a:gd name="T4" fmla="*/ 2147483646 w 23"/>
              <a:gd name="T5" fmla="*/ 2147483646 h 20"/>
              <a:gd name="T6" fmla="*/ 2147483646 w 23"/>
              <a:gd name="T7" fmla="*/ 2147483646 h 20"/>
              <a:gd name="T8" fmla="*/ 2147483646 w 23"/>
              <a:gd name="T9" fmla="*/ 2147483646 h 20"/>
              <a:gd name="T10" fmla="*/ 2147483646 w 23"/>
              <a:gd name="T11" fmla="*/ 0 h 20"/>
              <a:gd name="T12" fmla="*/ 2147483646 w 23"/>
              <a:gd name="T13" fmla="*/ 0 h 20"/>
              <a:gd name="T14" fmla="*/ 0 w 23"/>
              <a:gd name="T15" fmla="*/ 0 h 2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3" h="20">
                <a:moveTo>
                  <a:pt x="19" y="20"/>
                </a:moveTo>
                <a:lnTo>
                  <a:pt x="21" y="18"/>
                </a:lnTo>
                <a:lnTo>
                  <a:pt x="23" y="12"/>
                </a:lnTo>
                <a:lnTo>
                  <a:pt x="21" y="7"/>
                </a:lnTo>
                <a:lnTo>
                  <a:pt x="19" y="3"/>
                </a:lnTo>
                <a:lnTo>
                  <a:pt x="12" y="0"/>
                </a:lnTo>
                <a:lnTo>
                  <a:pt x="6" y="0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50" name="Freeform 2817"/>
          <p:cNvSpPr>
            <a:spLocks/>
          </p:cNvSpPr>
          <p:nvPr/>
        </p:nvSpPr>
        <p:spPr bwMode="auto">
          <a:xfrm>
            <a:off x="4803775" y="5724525"/>
            <a:ext cx="57150" cy="57150"/>
          </a:xfrm>
          <a:custGeom>
            <a:avLst/>
            <a:gdLst>
              <a:gd name="T0" fmla="*/ 2147483646 w 106"/>
              <a:gd name="T1" fmla="*/ 2147483646 h 106"/>
              <a:gd name="T2" fmla="*/ 2147483646 w 106"/>
              <a:gd name="T3" fmla="*/ 2147483646 h 106"/>
              <a:gd name="T4" fmla="*/ 2147483646 w 106"/>
              <a:gd name="T5" fmla="*/ 0 h 106"/>
              <a:gd name="T6" fmla="*/ 2147483646 w 106"/>
              <a:gd name="T7" fmla="*/ 2147483646 h 106"/>
              <a:gd name="T8" fmla="*/ 2147483646 w 106"/>
              <a:gd name="T9" fmla="*/ 2147483646 h 106"/>
              <a:gd name="T10" fmla="*/ 2147483646 w 106"/>
              <a:gd name="T11" fmla="*/ 2147483646 h 106"/>
              <a:gd name="T12" fmla="*/ 0 w 106"/>
              <a:gd name="T13" fmla="*/ 2147483646 h 106"/>
              <a:gd name="T14" fmla="*/ 2147483646 w 106"/>
              <a:gd name="T15" fmla="*/ 2147483646 h 106"/>
              <a:gd name="T16" fmla="*/ 2147483646 w 106"/>
              <a:gd name="T17" fmla="*/ 2147483646 h 106"/>
              <a:gd name="T18" fmla="*/ 2147483646 w 106"/>
              <a:gd name="T19" fmla="*/ 2147483646 h 106"/>
              <a:gd name="T20" fmla="*/ 2147483646 w 106"/>
              <a:gd name="T21" fmla="*/ 2147483646 h 106"/>
              <a:gd name="T22" fmla="*/ 2147483646 w 106"/>
              <a:gd name="T23" fmla="*/ 2147483646 h 106"/>
              <a:gd name="T24" fmla="*/ 2147483646 w 106"/>
              <a:gd name="T25" fmla="*/ 2147483646 h 106"/>
              <a:gd name="T26" fmla="*/ 2147483646 w 106"/>
              <a:gd name="T27" fmla="*/ 2147483646 h 106"/>
              <a:gd name="T28" fmla="*/ 2147483646 w 106"/>
              <a:gd name="T29" fmla="*/ 2147483646 h 106"/>
              <a:gd name="T30" fmla="*/ 2147483646 w 106"/>
              <a:gd name="T31" fmla="*/ 2147483646 h 106"/>
              <a:gd name="T32" fmla="*/ 2147483646 w 106"/>
              <a:gd name="T33" fmla="*/ 2147483646 h 106"/>
              <a:gd name="T34" fmla="*/ 2147483646 w 106"/>
              <a:gd name="T35" fmla="*/ 2147483646 h 106"/>
              <a:gd name="T36" fmla="*/ 2147483646 w 106"/>
              <a:gd name="T37" fmla="*/ 2147483646 h 106"/>
              <a:gd name="T38" fmla="*/ 2147483646 w 106"/>
              <a:gd name="T39" fmla="*/ 2147483646 h 106"/>
              <a:gd name="T40" fmla="*/ 2147483646 w 106"/>
              <a:gd name="T41" fmla="*/ 2147483646 h 106"/>
              <a:gd name="T42" fmla="*/ 2147483646 w 106"/>
              <a:gd name="T43" fmla="*/ 2147483646 h 106"/>
              <a:gd name="T44" fmla="*/ 2147483646 w 106"/>
              <a:gd name="T45" fmla="*/ 2147483646 h 106"/>
              <a:gd name="T46" fmla="*/ 2147483646 w 106"/>
              <a:gd name="T47" fmla="*/ 2147483646 h 106"/>
              <a:gd name="T48" fmla="*/ 2147483646 w 106"/>
              <a:gd name="T49" fmla="*/ 2147483646 h 106"/>
              <a:gd name="T50" fmla="*/ 2147483646 w 106"/>
              <a:gd name="T51" fmla="*/ 2147483646 h 106"/>
              <a:gd name="T52" fmla="*/ 2147483646 w 106"/>
              <a:gd name="T53" fmla="*/ 2147483646 h 106"/>
              <a:gd name="T54" fmla="*/ 2147483646 w 106"/>
              <a:gd name="T55" fmla="*/ 2147483646 h 106"/>
              <a:gd name="T56" fmla="*/ 2147483646 w 106"/>
              <a:gd name="T57" fmla="*/ 2147483646 h 106"/>
              <a:gd name="T58" fmla="*/ 2147483646 w 106"/>
              <a:gd name="T59" fmla="*/ 2147483646 h 106"/>
              <a:gd name="T60" fmla="*/ 2147483646 w 106"/>
              <a:gd name="T61" fmla="*/ 2147483646 h 106"/>
              <a:gd name="T62" fmla="*/ 2147483646 w 106"/>
              <a:gd name="T63" fmla="*/ 2147483646 h 106"/>
              <a:gd name="T64" fmla="*/ 2147483646 w 106"/>
              <a:gd name="T65" fmla="*/ 2147483646 h 106"/>
              <a:gd name="T66" fmla="*/ 2147483646 w 106"/>
              <a:gd name="T67" fmla="*/ 2147483646 h 10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06" h="106">
                <a:moveTo>
                  <a:pt x="85" y="17"/>
                </a:moveTo>
                <a:lnTo>
                  <a:pt x="67" y="3"/>
                </a:lnTo>
                <a:lnTo>
                  <a:pt x="46" y="0"/>
                </a:lnTo>
                <a:lnTo>
                  <a:pt x="28" y="2"/>
                </a:lnTo>
                <a:lnTo>
                  <a:pt x="12" y="12"/>
                </a:lnTo>
                <a:lnTo>
                  <a:pt x="1" y="29"/>
                </a:lnTo>
                <a:lnTo>
                  <a:pt x="0" y="48"/>
                </a:lnTo>
                <a:lnTo>
                  <a:pt x="5" y="71"/>
                </a:lnTo>
                <a:lnTo>
                  <a:pt x="19" y="89"/>
                </a:lnTo>
                <a:lnTo>
                  <a:pt x="36" y="102"/>
                </a:lnTo>
                <a:lnTo>
                  <a:pt x="58" y="106"/>
                </a:lnTo>
                <a:lnTo>
                  <a:pt x="78" y="104"/>
                </a:lnTo>
                <a:lnTo>
                  <a:pt x="94" y="93"/>
                </a:lnTo>
                <a:lnTo>
                  <a:pt x="102" y="77"/>
                </a:lnTo>
                <a:lnTo>
                  <a:pt x="106" y="57"/>
                </a:lnTo>
                <a:lnTo>
                  <a:pt x="100" y="35"/>
                </a:lnTo>
                <a:lnTo>
                  <a:pt x="85" y="17"/>
                </a:lnTo>
                <a:lnTo>
                  <a:pt x="78" y="23"/>
                </a:lnTo>
                <a:lnTo>
                  <a:pt x="63" y="13"/>
                </a:lnTo>
                <a:lnTo>
                  <a:pt x="45" y="9"/>
                </a:lnTo>
                <a:lnTo>
                  <a:pt x="31" y="10"/>
                </a:lnTo>
                <a:lnTo>
                  <a:pt x="21" y="19"/>
                </a:lnTo>
                <a:lnTo>
                  <a:pt x="13" y="32"/>
                </a:lnTo>
                <a:lnTo>
                  <a:pt x="12" y="48"/>
                </a:lnTo>
                <a:lnTo>
                  <a:pt x="16" y="67"/>
                </a:lnTo>
                <a:lnTo>
                  <a:pt x="28" y="81"/>
                </a:lnTo>
                <a:lnTo>
                  <a:pt x="42" y="91"/>
                </a:lnTo>
                <a:lnTo>
                  <a:pt x="59" y="96"/>
                </a:lnTo>
                <a:lnTo>
                  <a:pt x="72" y="94"/>
                </a:lnTo>
                <a:lnTo>
                  <a:pt x="83" y="87"/>
                </a:lnTo>
                <a:lnTo>
                  <a:pt x="93" y="73"/>
                </a:lnTo>
                <a:lnTo>
                  <a:pt x="94" y="58"/>
                </a:lnTo>
                <a:lnTo>
                  <a:pt x="88" y="39"/>
                </a:lnTo>
                <a:lnTo>
                  <a:pt x="78" y="2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51" name="Freeform 2818"/>
          <p:cNvSpPr>
            <a:spLocks/>
          </p:cNvSpPr>
          <p:nvPr/>
        </p:nvSpPr>
        <p:spPr bwMode="auto">
          <a:xfrm>
            <a:off x="4819650" y="5718175"/>
            <a:ext cx="7938" cy="6350"/>
          </a:xfrm>
          <a:custGeom>
            <a:avLst/>
            <a:gdLst>
              <a:gd name="T0" fmla="*/ 2147483646 w 13"/>
              <a:gd name="T1" fmla="*/ 2147483646 h 14"/>
              <a:gd name="T2" fmla="*/ 2147483646 w 13"/>
              <a:gd name="T3" fmla="*/ 2147483646 h 14"/>
              <a:gd name="T4" fmla="*/ 2147483646 w 13"/>
              <a:gd name="T5" fmla="*/ 2147483646 h 14"/>
              <a:gd name="T6" fmla="*/ 2147483646 w 13"/>
              <a:gd name="T7" fmla="*/ 2147483646 h 14"/>
              <a:gd name="T8" fmla="*/ 2147483646 w 13"/>
              <a:gd name="T9" fmla="*/ 2147483646 h 14"/>
              <a:gd name="T10" fmla="*/ 2147483646 w 13"/>
              <a:gd name="T11" fmla="*/ 0 h 14"/>
              <a:gd name="T12" fmla="*/ 2147483646 w 13"/>
              <a:gd name="T13" fmla="*/ 2147483646 h 14"/>
              <a:gd name="T14" fmla="*/ 0 w 13"/>
              <a:gd name="T15" fmla="*/ 2147483646 h 14"/>
              <a:gd name="T16" fmla="*/ 0 w 13"/>
              <a:gd name="T17" fmla="*/ 2147483646 h 14"/>
              <a:gd name="T18" fmla="*/ 2147483646 w 13"/>
              <a:gd name="T19" fmla="*/ 2147483646 h 14"/>
              <a:gd name="T20" fmla="*/ 2147483646 w 13"/>
              <a:gd name="T21" fmla="*/ 2147483646 h 14"/>
              <a:gd name="T22" fmla="*/ 2147483646 w 13"/>
              <a:gd name="T23" fmla="*/ 2147483646 h 14"/>
              <a:gd name="T24" fmla="*/ 2147483646 w 13"/>
              <a:gd name="T25" fmla="*/ 2147483646 h 14"/>
              <a:gd name="T26" fmla="*/ 2147483646 w 13"/>
              <a:gd name="T27" fmla="*/ 2147483646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3" h="14">
                <a:moveTo>
                  <a:pt x="12" y="12"/>
                </a:moveTo>
                <a:lnTo>
                  <a:pt x="13" y="10"/>
                </a:lnTo>
                <a:lnTo>
                  <a:pt x="13" y="8"/>
                </a:lnTo>
                <a:lnTo>
                  <a:pt x="13" y="3"/>
                </a:lnTo>
                <a:lnTo>
                  <a:pt x="12" y="1"/>
                </a:lnTo>
                <a:lnTo>
                  <a:pt x="11" y="0"/>
                </a:lnTo>
                <a:lnTo>
                  <a:pt x="1" y="3"/>
                </a:lnTo>
                <a:lnTo>
                  <a:pt x="0" y="5"/>
                </a:lnTo>
                <a:lnTo>
                  <a:pt x="0" y="10"/>
                </a:lnTo>
                <a:lnTo>
                  <a:pt x="1" y="11"/>
                </a:lnTo>
                <a:lnTo>
                  <a:pt x="4" y="14"/>
                </a:lnTo>
                <a:lnTo>
                  <a:pt x="6" y="14"/>
                </a:lnTo>
                <a:lnTo>
                  <a:pt x="9" y="14"/>
                </a:lnTo>
                <a:lnTo>
                  <a:pt x="12" y="12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52" name="Freeform 2819"/>
          <p:cNvSpPr>
            <a:spLocks/>
          </p:cNvSpPr>
          <p:nvPr/>
        </p:nvSpPr>
        <p:spPr bwMode="auto">
          <a:xfrm>
            <a:off x="4732338" y="5699125"/>
            <a:ext cx="55562" cy="60325"/>
          </a:xfrm>
          <a:custGeom>
            <a:avLst/>
            <a:gdLst>
              <a:gd name="T0" fmla="*/ 2147483646 w 105"/>
              <a:gd name="T1" fmla="*/ 2147483646 h 113"/>
              <a:gd name="T2" fmla="*/ 2147483646 w 105"/>
              <a:gd name="T3" fmla="*/ 2147483646 h 113"/>
              <a:gd name="T4" fmla="*/ 2147483646 w 105"/>
              <a:gd name="T5" fmla="*/ 2147483646 h 113"/>
              <a:gd name="T6" fmla="*/ 2147483646 w 105"/>
              <a:gd name="T7" fmla="*/ 0 h 113"/>
              <a:gd name="T8" fmla="*/ 2147483646 w 105"/>
              <a:gd name="T9" fmla="*/ 0 h 113"/>
              <a:gd name="T10" fmla="*/ 2147483646 w 105"/>
              <a:gd name="T11" fmla="*/ 2147483646 h 113"/>
              <a:gd name="T12" fmla="*/ 2147483646 w 105"/>
              <a:gd name="T13" fmla="*/ 2147483646 h 113"/>
              <a:gd name="T14" fmla="*/ 0 w 105"/>
              <a:gd name="T15" fmla="*/ 2147483646 h 113"/>
              <a:gd name="T16" fmla="*/ 2147483646 w 105"/>
              <a:gd name="T17" fmla="*/ 2147483646 h 113"/>
              <a:gd name="T18" fmla="*/ 2147483646 w 105"/>
              <a:gd name="T19" fmla="*/ 2147483646 h 113"/>
              <a:gd name="T20" fmla="*/ 2147483646 w 105"/>
              <a:gd name="T21" fmla="*/ 2147483646 h 113"/>
              <a:gd name="T22" fmla="*/ 2147483646 w 105"/>
              <a:gd name="T23" fmla="*/ 2147483646 h 113"/>
              <a:gd name="T24" fmla="*/ 2147483646 w 105"/>
              <a:gd name="T25" fmla="*/ 2147483646 h 113"/>
              <a:gd name="T26" fmla="*/ 2147483646 w 105"/>
              <a:gd name="T27" fmla="*/ 2147483646 h 113"/>
              <a:gd name="T28" fmla="*/ 2147483646 w 105"/>
              <a:gd name="T29" fmla="*/ 2147483646 h 113"/>
              <a:gd name="T30" fmla="*/ 2147483646 w 105"/>
              <a:gd name="T31" fmla="*/ 2147483646 h 113"/>
              <a:gd name="T32" fmla="*/ 2147483646 w 105"/>
              <a:gd name="T33" fmla="*/ 2147483646 h 113"/>
              <a:gd name="T34" fmla="*/ 2147483646 w 105"/>
              <a:gd name="T35" fmla="*/ 2147483646 h 113"/>
              <a:gd name="T36" fmla="*/ 2147483646 w 105"/>
              <a:gd name="T37" fmla="*/ 2147483646 h 113"/>
              <a:gd name="T38" fmla="*/ 2147483646 w 105"/>
              <a:gd name="T39" fmla="*/ 2147483646 h 113"/>
              <a:gd name="T40" fmla="*/ 2147483646 w 105"/>
              <a:gd name="T41" fmla="*/ 2147483646 h 113"/>
              <a:gd name="T42" fmla="*/ 2147483646 w 105"/>
              <a:gd name="T43" fmla="*/ 2147483646 h 113"/>
              <a:gd name="T44" fmla="*/ 2147483646 w 105"/>
              <a:gd name="T45" fmla="*/ 2147483646 h 113"/>
              <a:gd name="T46" fmla="*/ 2147483646 w 105"/>
              <a:gd name="T47" fmla="*/ 2147483646 h 113"/>
              <a:gd name="T48" fmla="*/ 2147483646 w 105"/>
              <a:gd name="T49" fmla="*/ 2147483646 h 113"/>
              <a:gd name="T50" fmla="*/ 2147483646 w 105"/>
              <a:gd name="T51" fmla="*/ 2147483646 h 113"/>
              <a:gd name="T52" fmla="*/ 2147483646 w 105"/>
              <a:gd name="T53" fmla="*/ 2147483646 h 113"/>
              <a:gd name="T54" fmla="*/ 2147483646 w 105"/>
              <a:gd name="T55" fmla="*/ 2147483646 h 113"/>
              <a:gd name="T56" fmla="*/ 2147483646 w 105"/>
              <a:gd name="T57" fmla="*/ 2147483646 h 113"/>
              <a:gd name="T58" fmla="*/ 2147483646 w 105"/>
              <a:gd name="T59" fmla="*/ 2147483646 h 113"/>
              <a:gd name="T60" fmla="*/ 2147483646 w 105"/>
              <a:gd name="T61" fmla="*/ 2147483646 h 113"/>
              <a:gd name="T62" fmla="*/ 2147483646 w 105"/>
              <a:gd name="T63" fmla="*/ 2147483646 h 113"/>
              <a:gd name="T64" fmla="*/ 2147483646 w 105"/>
              <a:gd name="T65" fmla="*/ 2147483646 h 113"/>
              <a:gd name="T66" fmla="*/ 2147483646 w 105"/>
              <a:gd name="T67" fmla="*/ 2147483646 h 11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05" h="113">
                <a:moveTo>
                  <a:pt x="102" y="45"/>
                </a:moveTo>
                <a:lnTo>
                  <a:pt x="92" y="24"/>
                </a:lnTo>
                <a:lnTo>
                  <a:pt x="76" y="9"/>
                </a:lnTo>
                <a:lnTo>
                  <a:pt x="56" y="0"/>
                </a:lnTo>
                <a:lnTo>
                  <a:pt x="34" y="0"/>
                </a:lnTo>
                <a:lnTo>
                  <a:pt x="18" y="9"/>
                </a:lnTo>
                <a:lnTo>
                  <a:pt x="4" y="24"/>
                </a:lnTo>
                <a:lnTo>
                  <a:pt x="0" y="45"/>
                </a:lnTo>
                <a:lnTo>
                  <a:pt x="1" y="69"/>
                </a:lnTo>
                <a:lnTo>
                  <a:pt x="11" y="90"/>
                </a:lnTo>
                <a:lnTo>
                  <a:pt x="29" y="105"/>
                </a:lnTo>
                <a:lnTo>
                  <a:pt x="48" y="113"/>
                </a:lnTo>
                <a:lnTo>
                  <a:pt x="69" y="113"/>
                </a:lnTo>
                <a:lnTo>
                  <a:pt x="86" y="105"/>
                </a:lnTo>
                <a:lnTo>
                  <a:pt x="100" y="88"/>
                </a:lnTo>
                <a:lnTo>
                  <a:pt x="105" y="69"/>
                </a:lnTo>
                <a:lnTo>
                  <a:pt x="102" y="45"/>
                </a:lnTo>
                <a:lnTo>
                  <a:pt x="90" y="48"/>
                </a:lnTo>
                <a:lnTo>
                  <a:pt x="83" y="30"/>
                </a:lnTo>
                <a:lnTo>
                  <a:pt x="69" y="18"/>
                </a:lnTo>
                <a:lnTo>
                  <a:pt x="53" y="10"/>
                </a:lnTo>
                <a:lnTo>
                  <a:pt x="38" y="10"/>
                </a:lnTo>
                <a:lnTo>
                  <a:pt x="24" y="16"/>
                </a:lnTo>
                <a:lnTo>
                  <a:pt x="16" y="29"/>
                </a:lnTo>
                <a:lnTo>
                  <a:pt x="10" y="45"/>
                </a:lnTo>
                <a:lnTo>
                  <a:pt x="11" y="67"/>
                </a:lnTo>
                <a:lnTo>
                  <a:pt x="22" y="83"/>
                </a:lnTo>
                <a:lnTo>
                  <a:pt x="34" y="96"/>
                </a:lnTo>
                <a:lnTo>
                  <a:pt x="53" y="103"/>
                </a:lnTo>
                <a:lnTo>
                  <a:pt x="68" y="103"/>
                </a:lnTo>
                <a:lnTo>
                  <a:pt x="77" y="99"/>
                </a:lnTo>
                <a:lnTo>
                  <a:pt x="89" y="83"/>
                </a:lnTo>
                <a:lnTo>
                  <a:pt x="94" y="68"/>
                </a:lnTo>
                <a:lnTo>
                  <a:pt x="90" y="4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53" name="Freeform 2820"/>
          <p:cNvSpPr>
            <a:spLocks/>
          </p:cNvSpPr>
          <p:nvPr/>
        </p:nvSpPr>
        <p:spPr bwMode="auto">
          <a:xfrm>
            <a:off x="4740275" y="5689600"/>
            <a:ext cx="14288" cy="11113"/>
          </a:xfrm>
          <a:custGeom>
            <a:avLst/>
            <a:gdLst>
              <a:gd name="T0" fmla="*/ 2147483646 w 26"/>
              <a:gd name="T1" fmla="*/ 2147483646 h 23"/>
              <a:gd name="T2" fmla="*/ 2147483646 w 26"/>
              <a:gd name="T3" fmla="*/ 2147483646 h 23"/>
              <a:gd name="T4" fmla="*/ 2147483646 w 26"/>
              <a:gd name="T5" fmla="*/ 2147483646 h 23"/>
              <a:gd name="T6" fmla="*/ 2147483646 w 26"/>
              <a:gd name="T7" fmla="*/ 2147483646 h 23"/>
              <a:gd name="T8" fmla="*/ 2147483646 w 26"/>
              <a:gd name="T9" fmla="*/ 2147483646 h 23"/>
              <a:gd name="T10" fmla="*/ 2147483646 w 26"/>
              <a:gd name="T11" fmla="*/ 2147483646 h 23"/>
              <a:gd name="T12" fmla="*/ 2147483646 w 26"/>
              <a:gd name="T13" fmla="*/ 0 h 23"/>
              <a:gd name="T14" fmla="*/ 2147483646 w 26"/>
              <a:gd name="T15" fmla="*/ 2147483646 h 23"/>
              <a:gd name="T16" fmla="*/ 2147483646 w 26"/>
              <a:gd name="T17" fmla="*/ 2147483646 h 23"/>
              <a:gd name="T18" fmla="*/ 2147483646 w 26"/>
              <a:gd name="T19" fmla="*/ 2147483646 h 23"/>
              <a:gd name="T20" fmla="*/ 2147483646 w 26"/>
              <a:gd name="T21" fmla="*/ 2147483646 h 23"/>
              <a:gd name="T22" fmla="*/ 2147483646 w 26"/>
              <a:gd name="T23" fmla="*/ 2147483646 h 23"/>
              <a:gd name="T24" fmla="*/ 0 w 26"/>
              <a:gd name="T25" fmla="*/ 2147483646 h 23"/>
              <a:gd name="T26" fmla="*/ 0 w 26"/>
              <a:gd name="T27" fmla="*/ 2147483646 h 23"/>
              <a:gd name="T28" fmla="*/ 0 w 26"/>
              <a:gd name="T29" fmla="*/ 2147483646 h 23"/>
              <a:gd name="T30" fmla="*/ 2147483646 w 26"/>
              <a:gd name="T31" fmla="*/ 2147483646 h 23"/>
              <a:gd name="T32" fmla="*/ 2147483646 w 26"/>
              <a:gd name="T33" fmla="*/ 2147483646 h 23"/>
              <a:gd name="T34" fmla="*/ 2147483646 w 26"/>
              <a:gd name="T35" fmla="*/ 2147483646 h 23"/>
              <a:gd name="T36" fmla="*/ 2147483646 w 26"/>
              <a:gd name="T37" fmla="*/ 2147483646 h 23"/>
              <a:gd name="T38" fmla="*/ 2147483646 w 26"/>
              <a:gd name="T39" fmla="*/ 2147483646 h 23"/>
              <a:gd name="T40" fmla="*/ 2147483646 w 26"/>
              <a:gd name="T41" fmla="*/ 2147483646 h 23"/>
              <a:gd name="T42" fmla="*/ 2147483646 w 26"/>
              <a:gd name="T43" fmla="*/ 2147483646 h 23"/>
              <a:gd name="T44" fmla="*/ 2147483646 w 26"/>
              <a:gd name="T45" fmla="*/ 2147483646 h 23"/>
              <a:gd name="T46" fmla="*/ 2147483646 w 26"/>
              <a:gd name="T47" fmla="*/ 2147483646 h 23"/>
              <a:gd name="T48" fmla="*/ 2147483646 w 26"/>
              <a:gd name="T49" fmla="*/ 2147483646 h 2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6" h="23">
                <a:moveTo>
                  <a:pt x="25" y="17"/>
                </a:moveTo>
                <a:lnTo>
                  <a:pt x="26" y="13"/>
                </a:lnTo>
                <a:lnTo>
                  <a:pt x="26" y="10"/>
                </a:lnTo>
                <a:lnTo>
                  <a:pt x="26" y="6"/>
                </a:lnTo>
                <a:lnTo>
                  <a:pt x="23" y="4"/>
                </a:lnTo>
                <a:lnTo>
                  <a:pt x="19" y="1"/>
                </a:lnTo>
                <a:lnTo>
                  <a:pt x="15" y="0"/>
                </a:lnTo>
                <a:lnTo>
                  <a:pt x="14" y="1"/>
                </a:lnTo>
                <a:lnTo>
                  <a:pt x="12" y="6"/>
                </a:lnTo>
                <a:lnTo>
                  <a:pt x="8" y="5"/>
                </a:lnTo>
                <a:lnTo>
                  <a:pt x="3" y="6"/>
                </a:lnTo>
                <a:lnTo>
                  <a:pt x="1" y="10"/>
                </a:lnTo>
                <a:lnTo>
                  <a:pt x="0" y="12"/>
                </a:lnTo>
                <a:lnTo>
                  <a:pt x="0" y="15"/>
                </a:lnTo>
                <a:lnTo>
                  <a:pt x="0" y="19"/>
                </a:lnTo>
                <a:lnTo>
                  <a:pt x="2" y="22"/>
                </a:lnTo>
                <a:lnTo>
                  <a:pt x="4" y="23"/>
                </a:lnTo>
                <a:lnTo>
                  <a:pt x="9" y="23"/>
                </a:lnTo>
                <a:lnTo>
                  <a:pt x="14" y="23"/>
                </a:lnTo>
                <a:lnTo>
                  <a:pt x="16" y="20"/>
                </a:lnTo>
                <a:lnTo>
                  <a:pt x="18" y="18"/>
                </a:lnTo>
                <a:lnTo>
                  <a:pt x="19" y="13"/>
                </a:lnTo>
                <a:lnTo>
                  <a:pt x="18" y="11"/>
                </a:lnTo>
                <a:lnTo>
                  <a:pt x="15" y="8"/>
                </a:lnTo>
                <a:lnTo>
                  <a:pt x="12" y="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54" name="Line 2821"/>
          <p:cNvSpPr>
            <a:spLocks noChangeShapeType="1"/>
          </p:cNvSpPr>
          <p:nvPr/>
        </p:nvSpPr>
        <p:spPr bwMode="auto">
          <a:xfrm flipV="1">
            <a:off x="4751388" y="5697538"/>
            <a:ext cx="1587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55" name="Freeform 2822"/>
          <p:cNvSpPr>
            <a:spLocks/>
          </p:cNvSpPr>
          <p:nvPr/>
        </p:nvSpPr>
        <p:spPr bwMode="auto">
          <a:xfrm>
            <a:off x="4889500" y="5707063"/>
            <a:ext cx="7938" cy="3175"/>
          </a:xfrm>
          <a:custGeom>
            <a:avLst/>
            <a:gdLst>
              <a:gd name="T0" fmla="*/ 0 w 16"/>
              <a:gd name="T1" fmla="*/ 0 h 7"/>
              <a:gd name="T2" fmla="*/ 2147483646 w 16"/>
              <a:gd name="T3" fmla="*/ 2147483646 h 7"/>
              <a:gd name="T4" fmla="*/ 2147483646 w 16"/>
              <a:gd name="T5" fmla="*/ 2147483646 h 7"/>
              <a:gd name="T6" fmla="*/ 2147483646 w 16"/>
              <a:gd name="T7" fmla="*/ 2147483646 h 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6" h="7">
                <a:moveTo>
                  <a:pt x="0" y="0"/>
                </a:moveTo>
                <a:lnTo>
                  <a:pt x="2" y="3"/>
                </a:lnTo>
                <a:lnTo>
                  <a:pt x="8" y="6"/>
                </a:lnTo>
                <a:lnTo>
                  <a:pt x="16" y="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56" name="Freeform 2823"/>
          <p:cNvSpPr>
            <a:spLocks/>
          </p:cNvSpPr>
          <p:nvPr/>
        </p:nvSpPr>
        <p:spPr bwMode="auto">
          <a:xfrm>
            <a:off x="4932363" y="5678488"/>
            <a:ext cx="9525" cy="22225"/>
          </a:xfrm>
          <a:custGeom>
            <a:avLst/>
            <a:gdLst>
              <a:gd name="T0" fmla="*/ 2147483646 w 16"/>
              <a:gd name="T1" fmla="*/ 2147483646 h 43"/>
              <a:gd name="T2" fmla="*/ 2147483646 w 16"/>
              <a:gd name="T3" fmla="*/ 2147483646 h 43"/>
              <a:gd name="T4" fmla="*/ 2147483646 w 16"/>
              <a:gd name="T5" fmla="*/ 2147483646 h 43"/>
              <a:gd name="T6" fmla="*/ 2147483646 w 16"/>
              <a:gd name="T7" fmla="*/ 2147483646 h 43"/>
              <a:gd name="T8" fmla="*/ 2147483646 w 16"/>
              <a:gd name="T9" fmla="*/ 2147483646 h 43"/>
              <a:gd name="T10" fmla="*/ 2147483646 w 16"/>
              <a:gd name="T11" fmla="*/ 2147483646 h 43"/>
              <a:gd name="T12" fmla="*/ 0 w 16"/>
              <a:gd name="T13" fmla="*/ 0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6" h="43">
                <a:moveTo>
                  <a:pt x="6" y="43"/>
                </a:moveTo>
                <a:lnTo>
                  <a:pt x="7" y="29"/>
                </a:lnTo>
                <a:lnTo>
                  <a:pt x="14" y="16"/>
                </a:lnTo>
                <a:lnTo>
                  <a:pt x="16" y="11"/>
                </a:lnTo>
                <a:lnTo>
                  <a:pt x="13" y="4"/>
                </a:lnTo>
                <a:lnTo>
                  <a:pt x="7" y="1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57" name="Freeform 2824"/>
          <p:cNvSpPr>
            <a:spLocks/>
          </p:cNvSpPr>
          <p:nvPr/>
        </p:nvSpPr>
        <p:spPr bwMode="auto">
          <a:xfrm>
            <a:off x="4945063" y="5672138"/>
            <a:ext cx="7937" cy="11112"/>
          </a:xfrm>
          <a:custGeom>
            <a:avLst/>
            <a:gdLst>
              <a:gd name="T0" fmla="*/ 0 w 16"/>
              <a:gd name="T1" fmla="*/ 0 h 22"/>
              <a:gd name="T2" fmla="*/ 2147483646 w 16"/>
              <a:gd name="T3" fmla="*/ 0 h 22"/>
              <a:gd name="T4" fmla="*/ 2147483646 w 16"/>
              <a:gd name="T5" fmla="*/ 2147483646 h 22"/>
              <a:gd name="T6" fmla="*/ 2147483646 w 16"/>
              <a:gd name="T7" fmla="*/ 2147483646 h 22"/>
              <a:gd name="T8" fmla="*/ 2147483646 w 16"/>
              <a:gd name="T9" fmla="*/ 2147483646 h 22"/>
              <a:gd name="T10" fmla="*/ 2147483646 w 16"/>
              <a:gd name="T11" fmla="*/ 2147483646 h 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" h="22">
                <a:moveTo>
                  <a:pt x="0" y="0"/>
                </a:moveTo>
                <a:lnTo>
                  <a:pt x="8" y="0"/>
                </a:lnTo>
                <a:lnTo>
                  <a:pt x="13" y="4"/>
                </a:lnTo>
                <a:lnTo>
                  <a:pt x="16" y="11"/>
                </a:lnTo>
                <a:lnTo>
                  <a:pt x="15" y="17"/>
                </a:lnTo>
                <a:lnTo>
                  <a:pt x="10" y="2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58" name="Freeform 2825"/>
          <p:cNvSpPr>
            <a:spLocks/>
          </p:cNvSpPr>
          <p:nvPr/>
        </p:nvSpPr>
        <p:spPr bwMode="auto">
          <a:xfrm>
            <a:off x="4992688" y="5645150"/>
            <a:ext cx="12700" cy="23813"/>
          </a:xfrm>
          <a:custGeom>
            <a:avLst/>
            <a:gdLst>
              <a:gd name="T0" fmla="*/ 2147483646 w 23"/>
              <a:gd name="T1" fmla="*/ 2147483646 h 46"/>
              <a:gd name="T2" fmla="*/ 2147483646 w 23"/>
              <a:gd name="T3" fmla="*/ 2147483646 h 46"/>
              <a:gd name="T4" fmla="*/ 2147483646 w 23"/>
              <a:gd name="T5" fmla="*/ 2147483646 h 46"/>
              <a:gd name="T6" fmla="*/ 2147483646 w 23"/>
              <a:gd name="T7" fmla="*/ 2147483646 h 46"/>
              <a:gd name="T8" fmla="*/ 2147483646 w 23"/>
              <a:gd name="T9" fmla="*/ 2147483646 h 46"/>
              <a:gd name="T10" fmla="*/ 2147483646 w 23"/>
              <a:gd name="T11" fmla="*/ 2147483646 h 46"/>
              <a:gd name="T12" fmla="*/ 0 w 23"/>
              <a:gd name="T13" fmla="*/ 2147483646 h 46"/>
              <a:gd name="T14" fmla="*/ 2147483646 w 23"/>
              <a:gd name="T15" fmla="*/ 0 h 46"/>
              <a:gd name="T16" fmla="*/ 2147483646 w 23"/>
              <a:gd name="T17" fmla="*/ 2147483646 h 46"/>
              <a:gd name="T18" fmla="*/ 2147483646 w 23"/>
              <a:gd name="T19" fmla="*/ 2147483646 h 46"/>
              <a:gd name="T20" fmla="*/ 2147483646 w 23"/>
              <a:gd name="T21" fmla="*/ 2147483646 h 46"/>
              <a:gd name="T22" fmla="*/ 2147483646 w 23"/>
              <a:gd name="T23" fmla="*/ 2147483646 h 46"/>
              <a:gd name="T24" fmla="*/ 2147483646 w 23"/>
              <a:gd name="T25" fmla="*/ 2147483646 h 46"/>
              <a:gd name="T26" fmla="*/ 2147483646 w 23"/>
              <a:gd name="T27" fmla="*/ 2147483646 h 4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3" h="46">
                <a:moveTo>
                  <a:pt x="7" y="46"/>
                </a:moveTo>
                <a:lnTo>
                  <a:pt x="8" y="33"/>
                </a:lnTo>
                <a:lnTo>
                  <a:pt x="14" y="21"/>
                </a:lnTo>
                <a:lnTo>
                  <a:pt x="18" y="13"/>
                </a:lnTo>
                <a:lnTo>
                  <a:pt x="13" y="9"/>
                </a:lnTo>
                <a:lnTo>
                  <a:pt x="8" y="5"/>
                </a:lnTo>
                <a:lnTo>
                  <a:pt x="0" y="3"/>
                </a:lnTo>
                <a:lnTo>
                  <a:pt x="7" y="0"/>
                </a:lnTo>
                <a:lnTo>
                  <a:pt x="14" y="1"/>
                </a:lnTo>
                <a:lnTo>
                  <a:pt x="22" y="5"/>
                </a:lnTo>
                <a:lnTo>
                  <a:pt x="23" y="11"/>
                </a:lnTo>
                <a:lnTo>
                  <a:pt x="23" y="18"/>
                </a:lnTo>
                <a:lnTo>
                  <a:pt x="18" y="30"/>
                </a:lnTo>
                <a:lnTo>
                  <a:pt x="14" y="4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59" name="Freeform 2826"/>
          <p:cNvSpPr>
            <a:spLocks/>
          </p:cNvSpPr>
          <p:nvPr/>
        </p:nvSpPr>
        <p:spPr bwMode="auto">
          <a:xfrm>
            <a:off x="4970463" y="5589588"/>
            <a:ext cx="12700" cy="25400"/>
          </a:xfrm>
          <a:custGeom>
            <a:avLst/>
            <a:gdLst>
              <a:gd name="T0" fmla="*/ 2147483646 w 24"/>
              <a:gd name="T1" fmla="*/ 2147483646 h 46"/>
              <a:gd name="T2" fmla="*/ 2147483646 w 24"/>
              <a:gd name="T3" fmla="*/ 2147483646 h 46"/>
              <a:gd name="T4" fmla="*/ 2147483646 w 24"/>
              <a:gd name="T5" fmla="*/ 2147483646 h 46"/>
              <a:gd name="T6" fmla="*/ 2147483646 w 24"/>
              <a:gd name="T7" fmla="*/ 2147483646 h 46"/>
              <a:gd name="T8" fmla="*/ 2147483646 w 24"/>
              <a:gd name="T9" fmla="*/ 2147483646 h 46"/>
              <a:gd name="T10" fmla="*/ 2147483646 w 24"/>
              <a:gd name="T11" fmla="*/ 0 h 46"/>
              <a:gd name="T12" fmla="*/ 2147483646 w 24"/>
              <a:gd name="T13" fmla="*/ 0 h 46"/>
              <a:gd name="T14" fmla="*/ 2147483646 w 24"/>
              <a:gd name="T15" fmla="*/ 2147483646 h 46"/>
              <a:gd name="T16" fmla="*/ 0 w 24"/>
              <a:gd name="T17" fmla="*/ 2147483646 h 46"/>
              <a:gd name="T18" fmla="*/ 2147483646 w 24"/>
              <a:gd name="T19" fmla="*/ 2147483646 h 46"/>
              <a:gd name="T20" fmla="*/ 2147483646 w 24"/>
              <a:gd name="T21" fmla="*/ 2147483646 h 46"/>
              <a:gd name="T22" fmla="*/ 2147483646 w 24"/>
              <a:gd name="T23" fmla="*/ 2147483646 h 46"/>
              <a:gd name="T24" fmla="*/ 2147483646 w 24"/>
              <a:gd name="T25" fmla="*/ 2147483646 h 46"/>
              <a:gd name="T26" fmla="*/ 2147483646 w 24"/>
              <a:gd name="T27" fmla="*/ 2147483646 h 46"/>
              <a:gd name="T28" fmla="*/ 2147483646 w 24"/>
              <a:gd name="T29" fmla="*/ 2147483646 h 4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4" h="46">
                <a:moveTo>
                  <a:pt x="12" y="44"/>
                </a:moveTo>
                <a:lnTo>
                  <a:pt x="14" y="30"/>
                </a:lnTo>
                <a:lnTo>
                  <a:pt x="21" y="18"/>
                </a:lnTo>
                <a:lnTo>
                  <a:pt x="24" y="11"/>
                </a:lnTo>
                <a:lnTo>
                  <a:pt x="20" y="5"/>
                </a:lnTo>
                <a:lnTo>
                  <a:pt x="14" y="0"/>
                </a:lnTo>
                <a:lnTo>
                  <a:pt x="7" y="0"/>
                </a:lnTo>
                <a:lnTo>
                  <a:pt x="9" y="5"/>
                </a:lnTo>
                <a:lnTo>
                  <a:pt x="0" y="2"/>
                </a:lnTo>
                <a:lnTo>
                  <a:pt x="9" y="5"/>
                </a:lnTo>
                <a:lnTo>
                  <a:pt x="13" y="8"/>
                </a:lnTo>
                <a:lnTo>
                  <a:pt x="14" y="13"/>
                </a:lnTo>
                <a:lnTo>
                  <a:pt x="13" y="21"/>
                </a:lnTo>
                <a:lnTo>
                  <a:pt x="7" y="32"/>
                </a:lnTo>
                <a:lnTo>
                  <a:pt x="4" y="4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60" name="Freeform 2827"/>
          <p:cNvSpPr>
            <a:spLocks/>
          </p:cNvSpPr>
          <p:nvPr/>
        </p:nvSpPr>
        <p:spPr bwMode="auto">
          <a:xfrm>
            <a:off x="4908550" y="5619750"/>
            <a:ext cx="6350" cy="3175"/>
          </a:xfrm>
          <a:custGeom>
            <a:avLst/>
            <a:gdLst>
              <a:gd name="T0" fmla="*/ 2147483646 w 13"/>
              <a:gd name="T1" fmla="*/ 2147483646 h 6"/>
              <a:gd name="T2" fmla="*/ 2147483646 w 13"/>
              <a:gd name="T3" fmla="*/ 2147483646 h 6"/>
              <a:gd name="T4" fmla="*/ 0 w 13"/>
              <a:gd name="T5" fmla="*/ 0 h 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" h="6">
                <a:moveTo>
                  <a:pt x="13" y="6"/>
                </a:moveTo>
                <a:lnTo>
                  <a:pt x="7" y="1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61" name="Freeform 2828"/>
          <p:cNvSpPr>
            <a:spLocks/>
          </p:cNvSpPr>
          <p:nvPr/>
        </p:nvSpPr>
        <p:spPr bwMode="auto">
          <a:xfrm>
            <a:off x="4911725" y="5622925"/>
            <a:ext cx="4763" cy="20638"/>
          </a:xfrm>
          <a:custGeom>
            <a:avLst/>
            <a:gdLst>
              <a:gd name="T0" fmla="*/ 2147483646 w 11"/>
              <a:gd name="T1" fmla="*/ 0 h 38"/>
              <a:gd name="T2" fmla="*/ 2147483646 w 11"/>
              <a:gd name="T3" fmla="*/ 2147483646 h 38"/>
              <a:gd name="T4" fmla="*/ 2147483646 w 11"/>
              <a:gd name="T5" fmla="*/ 2147483646 h 38"/>
              <a:gd name="T6" fmla="*/ 2147483646 w 11"/>
              <a:gd name="T7" fmla="*/ 2147483646 h 38"/>
              <a:gd name="T8" fmla="*/ 0 w 11"/>
              <a:gd name="T9" fmla="*/ 2147483646 h 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" h="38">
                <a:moveTo>
                  <a:pt x="8" y="0"/>
                </a:moveTo>
                <a:lnTo>
                  <a:pt x="11" y="6"/>
                </a:lnTo>
                <a:lnTo>
                  <a:pt x="8" y="13"/>
                </a:lnTo>
                <a:lnTo>
                  <a:pt x="2" y="25"/>
                </a:lnTo>
                <a:lnTo>
                  <a:pt x="0" y="3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62" name="Freeform 2829"/>
          <p:cNvSpPr>
            <a:spLocks/>
          </p:cNvSpPr>
          <p:nvPr/>
        </p:nvSpPr>
        <p:spPr bwMode="auto">
          <a:xfrm>
            <a:off x="3773488" y="5600700"/>
            <a:ext cx="239712" cy="15875"/>
          </a:xfrm>
          <a:custGeom>
            <a:avLst/>
            <a:gdLst>
              <a:gd name="T0" fmla="*/ 2147483646 w 453"/>
              <a:gd name="T1" fmla="*/ 2147483646 h 28"/>
              <a:gd name="T2" fmla="*/ 2147483646 w 453"/>
              <a:gd name="T3" fmla="*/ 2147483646 h 28"/>
              <a:gd name="T4" fmla="*/ 2147483646 w 453"/>
              <a:gd name="T5" fmla="*/ 2147483646 h 28"/>
              <a:gd name="T6" fmla="*/ 2147483646 w 453"/>
              <a:gd name="T7" fmla="*/ 2147483646 h 28"/>
              <a:gd name="T8" fmla="*/ 2147483646 w 453"/>
              <a:gd name="T9" fmla="*/ 2147483646 h 28"/>
              <a:gd name="T10" fmla="*/ 2147483646 w 453"/>
              <a:gd name="T11" fmla="*/ 2147483646 h 28"/>
              <a:gd name="T12" fmla="*/ 2147483646 w 453"/>
              <a:gd name="T13" fmla="*/ 2147483646 h 28"/>
              <a:gd name="T14" fmla="*/ 2147483646 w 453"/>
              <a:gd name="T15" fmla="*/ 2147483646 h 28"/>
              <a:gd name="T16" fmla="*/ 2147483646 w 453"/>
              <a:gd name="T17" fmla="*/ 2147483646 h 28"/>
              <a:gd name="T18" fmla="*/ 2147483646 w 453"/>
              <a:gd name="T19" fmla="*/ 2147483646 h 28"/>
              <a:gd name="T20" fmla="*/ 2147483646 w 453"/>
              <a:gd name="T21" fmla="*/ 2147483646 h 28"/>
              <a:gd name="T22" fmla="*/ 0 w 453"/>
              <a:gd name="T23" fmla="*/ 2147483646 h 28"/>
              <a:gd name="T24" fmla="*/ 0 w 453"/>
              <a:gd name="T25" fmla="*/ 2147483646 h 28"/>
              <a:gd name="T26" fmla="*/ 0 w 453"/>
              <a:gd name="T27" fmla="*/ 2147483646 h 28"/>
              <a:gd name="T28" fmla="*/ 2147483646 w 453"/>
              <a:gd name="T29" fmla="*/ 2147483646 h 28"/>
              <a:gd name="T30" fmla="*/ 2147483646 w 453"/>
              <a:gd name="T31" fmla="*/ 2147483646 h 28"/>
              <a:gd name="T32" fmla="*/ 2147483646 w 453"/>
              <a:gd name="T33" fmla="*/ 2147483646 h 28"/>
              <a:gd name="T34" fmla="*/ 2147483646 w 453"/>
              <a:gd name="T35" fmla="*/ 2147483646 h 28"/>
              <a:gd name="T36" fmla="*/ 2147483646 w 453"/>
              <a:gd name="T37" fmla="*/ 2147483646 h 28"/>
              <a:gd name="T38" fmla="*/ 2147483646 w 453"/>
              <a:gd name="T39" fmla="*/ 2147483646 h 28"/>
              <a:gd name="T40" fmla="*/ 2147483646 w 453"/>
              <a:gd name="T41" fmla="*/ 2147483646 h 28"/>
              <a:gd name="T42" fmla="*/ 2147483646 w 453"/>
              <a:gd name="T43" fmla="*/ 2147483646 h 28"/>
              <a:gd name="T44" fmla="*/ 2147483646 w 453"/>
              <a:gd name="T45" fmla="*/ 2147483646 h 28"/>
              <a:gd name="T46" fmla="*/ 2147483646 w 453"/>
              <a:gd name="T47" fmla="*/ 2147483646 h 28"/>
              <a:gd name="T48" fmla="*/ 2147483646 w 453"/>
              <a:gd name="T49" fmla="*/ 2147483646 h 28"/>
              <a:gd name="T50" fmla="*/ 2147483646 w 453"/>
              <a:gd name="T51" fmla="*/ 2147483646 h 28"/>
              <a:gd name="T52" fmla="*/ 2147483646 w 453"/>
              <a:gd name="T53" fmla="*/ 0 h 28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453" h="28">
                <a:moveTo>
                  <a:pt x="453" y="24"/>
                </a:moveTo>
                <a:lnTo>
                  <a:pt x="450" y="21"/>
                </a:lnTo>
                <a:lnTo>
                  <a:pt x="452" y="19"/>
                </a:lnTo>
                <a:lnTo>
                  <a:pt x="453" y="18"/>
                </a:lnTo>
                <a:lnTo>
                  <a:pt x="450" y="21"/>
                </a:lnTo>
                <a:lnTo>
                  <a:pt x="386" y="25"/>
                </a:lnTo>
                <a:lnTo>
                  <a:pt x="321" y="28"/>
                </a:lnTo>
                <a:lnTo>
                  <a:pt x="224" y="28"/>
                </a:lnTo>
                <a:lnTo>
                  <a:pt x="133" y="28"/>
                </a:lnTo>
                <a:lnTo>
                  <a:pt x="66" y="25"/>
                </a:lnTo>
                <a:lnTo>
                  <a:pt x="1" y="21"/>
                </a:lnTo>
                <a:lnTo>
                  <a:pt x="0" y="19"/>
                </a:lnTo>
                <a:lnTo>
                  <a:pt x="0" y="18"/>
                </a:lnTo>
                <a:lnTo>
                  <a:pt x="0" y="10"/>
                </a:lnTo>
                <a:lnTo>
                  <a:pt x="1" y="10"/>
                </a:lnTo>
                <a:lnTo>
                  <a:pt x="66" y="15"/>
                </a:lnTo>
                <a:lnTo>
                  <a:pt x="133" y="18"/>
                </a:lnTo>
                <a:lnTo>
                  <a:pt x="224" y="18"/>
                </a:lnTo>
                <a:lnTo>
                  <a:pt x="321" y="18"/>
                </a:lnTo>
                <a:lnTo>
                  <a:pt x="386" y="15"/>
                </a:lnTo>
                <a:lnTo>
                  <a:pt x="450" y="10"/>
                </a:lnTo>
                <a:lnTo>
                  <a:pt x="452" y="10"/>
                </a:lnTo>
                <a:lnTo>
                  <a:pt x="453" y="9"/>
                </a:lnTo>
                <a:lnTo>
                  <a:pt x="452" y="7"/>
                </a:lnTo>
                <a:lnTo>
                  <a:pt x="450" y="5"/>
                </a:lnTo>
                <a:lnTo>
                  <a:pt x="386" y="1"/>
                </a:lnTo>
                <a:lnTo>
                  <a:pt x="371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63" name="Freeform 2830"/>
          <p:cNvSpPr>
            <a:spLocks/>
          </p:cNvSpPr>
          <p:nvPr/>
        </p:nvSpPr>
        <p:spPr bwMode="auto">
          <a:xfrm>
            <a:off x="3849688" y="5607050"/>
            <a:ext cx="47625" cy="1588"/>
          </a:xfrm>
          <a:custGeom>
            <a:avLst/>
            <a:gdLst>
              <a:gd name="T0" fmla="*/ 2147483646 w 91"/>
              <a:gd name="T1" fmla="*/ 0 h 1"/>
              <a:gd name="T2" fmla="*/ 2147483646 w 91"/>
              <a:gd name="T3" fmla="*/ 0 h 1"/>
              <a:gd name="T4" fmla="*/ 2147483646 w 91"/>
              <a:gd name="T5" fmla="*/ 0 h 1"/>
              <a:gd name="T6" fmla="*/ 2147483646 w 91"/>
              <a:gd name="T7" fmla="*/ 0 h 1"/>
              <a:gd name="T8" fmla="*/ 2147483646 w 91"/>
              <a:gd name="T9" fmla="*/ 0 h 1"/>
              <a:gd name="T10" fmla="*/ 2147483646 w 91"/>
              <a:gd name="T11" fmla="*/ 0 h 1"/>
              <a:gd name="T12" fmla="*/ 0 w 91"/>
              <a:gd name="T13" fmla="*/ 0 h 1"/>
              <a:gd name="T14" fmla="*/ 0 w 91"/>
              <a:gd name="T15" fmla="*/ 2147483646 h 1"/>
              <a:gd name="T16" fmla="*/ 2147483646 w 91"/>
              <a:gd name="T17" fmla="*/ 2147483646 h 1"/>
              <a:gd name="T18" fmla="*/ 2147483646 w 91"/>
              <a:gd name="T19" fmla="*/ 2147483646 h 1"/>
              <a:gd name="T20" fmla="*/ 2147483646 w 91"/>
              <a:gd name="T21" fmla="*/ 2147483646 h 1"/>
              <a:gd name="T22" fmla="*/ 2147483646 w 91"/>
              <a:gd name="T23" fmla="*/ 2147483646 h 1"/>
              <a:gd name="T24" fmla="*/ 2147483646 w 91"/>
              <a:gd name="T25" fmla="*/ 2147483646 h 1"/>
              <a:gd name="T26" fmla="*/ 2147483646 w 91"/>
              <a:gd name="T27" fmla="*/ 2147483646 h 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91" h="1">
                <a:moveTo>
                  <a:pt x="91" y="0"/>
                </a:moveTo>
                <a:lnTo>
                  <a:pt x="76" y="0"/>
                </a:lnTo>
                <a:lnTo>
                  <a:pt x="64" y="0"/>
                </a:lnTo>
                <a:lnTo>
                  <a:pt x="45" y="0"/>
                </a:lnTo>
                <a:lnTo>
                  <a:pt x="27" y="0"/>
                </a:lnTo>
                <a:lnTo>
                  <a:pt x="13" y="0"/>
                </a:lnTo>
                <a:lnTo>
                  <a:pt x="0" y="0"/>
                </a:lnTo>
                <a:lnTo>
                  <a:pt x="0" y="1"/>
                </a:lnTo>
                <a:lnTo>
                  <a:pt x="13" y="1"/>
                </a:lnTo>
                <a:lnTo>
                  <a:pt x="27" y="1"/>
                </a:lnTo>
                <a:lnTo>
                  <a:pt x="45" y="1"/>
                </a:lnTo>
                <a:lnTo>
                  <a:pt x="64" y="1"/>
                </a:lnTo>
                <a:lnTo>
                  <a:pt x="76" y="1"/>
                </a:lnTo>
                <a:lnTo>
                  <a:pt x="91" y="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964" name="Freeform 2831"/>
          <p:cNvSpPr>
            <a:spLocks/>
          </p:cNvSpPr>
          <p:nvPr/>
        </p:nvSpPr>
        <p:spPr bwMode="auto">
          <a:xfrm>
            <a:off x="3773488" y="5602288"/>
            <a:ext cx="25400" cy="4762"/>
          </a:xfrm>
          <a:custGeom>
            <a:avLst/>
            <a:gdLst>
              <a:gd name="T0" fmla="*/ 2147483646 w 48"/>
              <a:gd name="T1" fmla="*/ 0 h 9"/>
              <a:gd name="T2" fmla="*/ 2147483646 w 48"/>
              <a:gd name="T3" fmla="*/ 2147483646 h 9"/>
              <a:gd name="T4" fmla="*/ 0 w 48"/>
              <a:gd name="T5" fmla="*/ 2147483646 h 9"/>
              <a:gd name="T6" fmla="*/ 0 w 48"/>
              <a:gd name="T7" fmla="*/ 2147483646 h 9"/>
              <a:gd name="T8" fmla="*/ 0 w 48"/>
              <a:gd name="T9" fmla="*/ 2147483646 h 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9">
                <a:moveTo>
                  <a:pt x="48" y="0"/>
                </a:moveTo>
                <a:lnTo>
                  <a:pt x="1" y="4"/>
                </a:lnTo>
                <a:lnTo>
                  <a:pt x="0" y="6"/>
                </a:lnTo>
                <a:lnTo>
                  <a:pt x="0" y="8"/>
                </a:lnTo>
                <a:lnTo>
                  <a:pt x="0" y="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cxnSp>
        <p:nvCxnSpPr>
          <p:cNvPr id="96965" name="AutoShape 2834"/>
          <p:cNvCxnSpPr>
            <a:cxnSpLocks noChangeShapeType="1"/>
          </p:cNvCxnSpPr>
          <p:nvPr/>
        </p:nvCxnSpPr>
        <p:spPr bwMode="auto">
          <a:xfrm>
            <a:off x="250825" y="3500438"/>
            <a:ext cx="8713788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6966" name="AutoShape 2835"/>
          <p:cNvCxnSpPr>
            <a:cxnSpLocks noChangeShapeType="1"/>
          </p:cNvCxnSpPr>
          <p:nvPr/>
        </p:nvCxnSpPr>
        <p:spPr bwMode="auto">
          <a:xfrm>
            <a:off x="250825" y="5135563"/>
            <a:ext cx="8713788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5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5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5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5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5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5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5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5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741CE1F-F868-48FC-A107-5EE186832F62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GB" altLang="en-US" sz="1000" smtClean="0"/>
          </a:p>
        </p:txBody>
      </p:sp>
      <p:sp>
        <p:nvSpPr>
          <p:cNvPr id="9830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765175"/>
            <a:ext cx="7772400" cy="928688"/>
          </a:xfrm>
        </p:spPr>
        <p:txBody>
          <a:bodyPr/>
          <a:lstStyle/>
          <a:p>
            <a:pPr algn="l" eaLnBrk="1" hangingPunct="1"/>
            <a:r>
              <a:rPr lang="en-US" altLang="en-US" sz="3600" smtClean="0"/>
              <a:t>SPLICE Application Domain</a:t>
            </a:r>
            <a:endParaRPr lang="en-GB" altLang="en-US" sz="3600" smtClean="0"/>
          </a:p>
        </p:txBody>
      </p:sp>
      <p:sp>
        <p:nvSpPr>
          <p:cNvPr id="98308" name="Text Box 3"/>
          <p:cNvSpPr txBox="1">
            <a:spLocks noChangeArrowheads="1"/>
          </p:cNvSpPr>
          <p:nvPr/>
        </p:nvSpPr>
        <p:spPr bwMode="auto">
          <a:xfrm>
            <a:off x="252413" y="1768475"/>
            <a:ext cx="8891587" cy="415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838200" indent="-4572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Used in command and control &amp; traffic mgm. systems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Typical process:</a:t>
            </a:r>
          </a:p>
          <a:p>
            <a:pPr lvl="1">
              <a:spcBef>
                <a:spcPct val="0"/>
              </a:spcBef>
              <a:buFontTx/>
              <a:buAutoNum type="arabicPeriod"/>
            </a:pPr>
            <a:r>
              <a:rPr lang="en-US" altLang="en-US" b="1"/>
              <a:t>Acquire input</a:t>
            </a:r>
            <a:r>
              <a:rPr lang="en-US" altLang="en-US"/>
              <a:t>-signals through sensors</a:t>
            </a:r>
          </a:p>
          <a:p>
            <a:pPr lvl="1">
              <a:spcBef>
                <a:spcPct val="0"/>
              </a:spcBef>
              <a:buFontTx/>
              <a:buAutoNum type="arabicPeriod"/>
            </a:pPr>
            <a:r>
              <a:rPr lang="en-US" altLang="en-US" b="1"/>
              <a:t>Process input</a:t>
            </a:r>
            <a:r>
              <a:rPr lang="en-US" altLang="en-US"/>
              <a:t>-signals</a:t>
            </a:r>
          </a:p>
          <a:p>
            <a:pPr lvl="1">
              <a:spcBef>
                <a:spcPct val="0"/>
              </a:spcBef>
              <a:buFontTx/>
              <a:buAutoNum type="arabicPeriod"/>
            </a:pPr>
            <a:r>
              <a:rPr lang="en-US" altLang="en-US" b="1"/>
              <a:t>Interpret input</a:t>
            </a:r>
            <a:r>
              <a:rPr lang="en-US" altLang="en-US"/>
              <a:t> in terms of environment model</a:t>
            </a:r>
          </a:p>
          <a:p>
            <a:pPr lvl="1">
              <a:spcBef>
                <a:spcPct val="0"/>
              </a:spcBef>
              <a:buFontTx/>
              <a:buAutoNum type="arabicPeriod"/>
            </a:pPr>
            <a:r>
              <a:rPr lang="en-US" altLang="en-US" b="1"/>
              <a:t>Take action</a:t>
            </a:r>
            <a:r>
              <a:rPr lang="en-US" altLang="en-US"/>
              <a:t> through effectors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en-US" altLang="en-US"/>
              <a:t>	or support operators in decision making</a:t>
            </a:r>
            <a:endParaRPr lang="en-GB" altLang="en-US"/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	The interpretation of input may require the </a:t>
            </a:r>
            <a:br>
              <a:rPr lang="en-US" altLang="en-US" sz="2400"/>
            </a:br>
            <a:r>
              <a:rPr lang="en-US" altLang="en-US" sz="2400" b="1"/>
              <a:t>sharing of  data between many different applications </a:t>
            </a:r>
            <a:r>
              <a:rPr lang="en-US" altLang="en-US" sz="2400"/>
              <a:t>that </a:t>
            </a:r>
            <a:r>
              <a:rPr lang="en-US" altLang="en-US" sz="2400" b="1"/>
              <a:t>act in irregular patterns</a:t>
            </a:r>
            <a:endParaRPr lang="en-GB" altLang="en-US" sz="24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F805EBF-43C4-4DDD-8561-C9238E61A798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GB" altLang="en-US" sz="1000" smtClean="0"/>
          </a:p>
        </p:txBody>
      </p:sp>
      <p:sp>
        <p:nvSpPr>
          <p:cNvPr id="10035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808038"/>
            <a:ext cx="8369300" cy="793750"/>
          </a:xfrm>
        </p:spPr>
        <p:txBody>
          <a:bodyPr/>
          <a:lstStyle/>
          <a:p>
            <a:pPr eaLnBrk="1" hangingPunct="1"/>
            <a:r>
              <a:rPr lang="en-US" altLang="en-US" sz="3600" b="1" smtClean="0"/>
              <a:t>SPLICE Pub/Sub-Model</a:t>
            </a:r>
            <a:endParaRPr lang="en-GB" altLang="en-US" sz="3600" b="1" smtClean="0"/>
          </a:p>
        </p:txBody>
      </p:sp>
      <p:sp>
        <p:nvSpPr>
          <p:cNvPr id="100356" name="Oval 3"/>
          <p:cNvSpPr>
            <a:spLocks noChangeArrowheads="1"/>
          </p:cNvSpPr>
          <p:nvPr/>
        </p:nvSpPr>
        <p:spPr bwMode="auto">
          <a:xfrm flipV="1">
            <a:off x="2327275" y="4881563"/>
            <a:ext cx="6107113" cy="1787525"/>
          </a:xfrm>
          <a:prstGeom prst="ellipse">
            <a:avLst/>
          </a:prstGeom>
          <a:solidFill>
            <a:srgbClr val="FFCC99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cxnSp>
        <p:nvCxnSpPr>
          <p:cNvPr id="100357" name="AutoShape 4"/>
          <p:cNvCxnSpPr>
            <a:cxnSpLocks noChangeShapeType="1"/>
          </p:cNvCxnSpPr>
          <p:nvPr/>
        </p:nvCxnSpPr>
        <p:spPr bwMode="auto">
          <a:xfrm>
            <a:off x="3502025" y="4681538"/>
            <a:ext cx="1588" cy="5175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0358" name="AutoShape 5"/>
          <p:cNvCxnSpPr>
            <a:cxnSpLocks noChangeShapeType="1"/>
          </p:cNvCxnSpPr>
          <p:nvPr/>
        </p:nvCxnSpPr>
        <p:spPr bwMode="auto">
          <a:xfrm>
            <a:off x="5356225" y="4681538"/>
            <a:ext cx="0" cy="5175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0359" name="AutoShape 6"/>
          <p:cNvCxnSpPr>
            <a:cxnSpLocks noChangeShapeType="1"/>
          </p:cNvCxnSpPr>
          <p:nvPr/>
        </p:nvCxnSpPr>
        <p:spPr bwMode="auto">
          <a:xfrm flipH="1">
            <a:off x="7251700" y="4681538"/>
            <a:ext cx="1588" cy="5175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8167" name="Text Box 7"/>
          <p:cNvSpPr txBox="1">
            <a:spLocks noChangeArrowheads="1"/>
          </p:cNvSpPr>
          <p:nvPr/>
        </p:nvSpPr>
        <p:spPr bwMode="auto">
          <a:xfrm>
            <a:off x="690563" y="4446588"/>
            <a:ext cx="16716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applications</a:t>
            </a:r>
            <a:endParaRPr lang="en-GB" sz="20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cxnSp>
        <p:nvCxnSpPr>
          <p:cNvPr id="100361" name="AutoShape 8"/>
          <p:cNvCxnSpPr>
            <a:cxnSpLocks noChangeShapeType="1"/>
          </p:cNvCxnSpPr>
          <p:nvPr/>
        </p:nvCxnSpPr>
        <p:spPr bwMode="auto">
          <a:xfrm>
            <a:off x="3503613" y="5643563"/>
            <a:ext cx="0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0362" name="AutoShape 9"/>
          <p:cNvCxnSpPr>
            <a:cxnSpLocks noChangeShapeType="1"/>
          </p:cNvCxnSpPr>
          <p:nvPr/>
        </p:nvCxnSpPr>
        <p:spPr bwMode="auto">
          <a:xfrm>
            <a:off x="5356225" y="5643563"/>
            <a:ext cx="1588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0363" name="AutoShape 10"/>
          <p:cNvCxnSpPr>
            <a:cxnSpLocks noChangeShapeType="1"/>
          </p:cNvCxnSpPr>
          <p:nvPr/>
        </p:nvCxnSpPr>
        <p:spPr bwMode="auto">
          <a:xfrm>
            <a:off x="7251700" y="5643563"/>
            <a:ext cx="0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0364" name="Line 11"/>
          <p:cNvSpPr>
            <a:spLocks noChangeShapeType="1"/>
          </p:cNvSpPr>
          <p:nvPr/>
        </p:nvSpPr>
        <p:spPr bwMode="auto">
          <a:xfrm flipV="1">
            <a:off x="2990850" y="6176963"/>
            <a:ext cx="4699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48172" name="Text Box 12"/>
          <p:cNvSpPr txBox="1">
            <a:spLocks noChangeArrowheads="1"/>
          </p:cNvSpPr>
          <p:nvPr/>
        </p:nvSpPr>
        <p:spPr bwMode="auto">
          <a:xfrm>
            <a:off x="4835525" y="6234113"/>
            <a:ext cx="10810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effectLst>
                  <a:outerShdw blurRad="38100" dist="38100" dir="2700000" algn="tl">
                    <a:srgbClr val="C0C0C0"/>
                  </a:outerShdw>
                </a:effectLst>
              </a:rPr>
              <a:t>network</a:t>
            </a:r>
            <a:endParaRPr lang="en-GB" sz="18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48173" name="Rectangle 13"/>
          <p:cNvSpPr>
            <a:spLocks noChangeArrowheads="1"/>
          </p:cNvSpPr>
          <p:nvPr/>
        </p:nvSpPr>
        <p:spPr bwMode="auto">
          <a:xfrm>
            <a:off x="3052763" y="4167188"/>
            <a:ext cx="901700" cy="51435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</a:rPr>
              <a:t>process</a:t>
            </a:r>
            <a:endParaRPr lang="en-GB" sz="18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48174" name="Rectangle 14"/>
          <p:cNvSpPr>
            <a:spLocks noChangeArrowheads="1"/>
          </p:cNvSpPr>
          <p:nvPr/>
        </p:nvSpPr>
        <p:spPr bwMode="auto">
          <a:xfrm>
            <a:off x="4930775" y="4167188"/>
            <a:ext cx="901700" cy="51435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</a:rPr>
              <a:t>process</a:t>
            </a:r>
            <a:endParaRPr lang="en-GB" sz="18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48175" name="Rectangle 15"/>
          <p:cNvSpPr>
            <a:spLocks noChangeArrowheads="1"/>
          </p:cNvSpPr>
          <p:nvPr/>
        </p:nvSpPr>
        <p:spPr bwMode="auto">
          <a:xfrm>
            <a:off x="6792913" y="4167188"/>
            <a:ext cx="901700" cy="51435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</a:rPr>
              <a:t>process</a:t>
            </a:r>
            <a:endParaRPr lang="en-GB" sz="18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00369" name="Text Box 16"/>
          <p:cNvSpPr txBox="1">
            <a:spLocks noChangeArrowheads="1"/>
          </p:cNvSpPr>
          <p:nvPr/>
        </p:nvSpPr>
        <p:spPr bwMode="auto">
          <a:xfrm>
            <a:off x="487363" y="1643063"/>
            <a:ext cx="8199437" cy="210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400"/>
              <a:t>Applications are concurrently executing processes that implement part of the overall functionality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2400"/>
              <a:t>Processes register with network agents whether they are producers or consumers of a type of data.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2400"/>
              <a:t>The network agents manage distribution of data. </a:t>
            </a:r>
            <a:endParaRPr lang="en-GB" altLang="en-US" sz="2400"/>
          </a:p>
        </p:txBody>
      </p:sp>
      <p:sp>
        <p:nvSpPr>
          <p:cNvPr id="100370" name="Oval 17"/>
          <p:cNvSpPr>
            <a:spLocks noChangeArrowheads="1"/>
          </p:cNvSpPr>
          <p:nvPr/>
        </p:nvSpPr>
        <p:spPr bwMode="auto">
          <a:xfrm>
            <a:off x="3000375" y="5221288"/>
            <a:ext cx="1066800" cy="457200"/>
          </a:xfrm>
          <a:prstGeom prst="ellipse">
            <a:avLst/>
          </a:prstGeom>
          <a:solidFill>
            <a:srgbClr val="FFBE9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agent</a:t>
            </a:r>
            <a:endParaRPr lang="en-GB" altLang="en-US" sz="1800"/>
          </a:p>
        </p:txBody>
      </p:sp>
      <p:sp>
        <p:nvSpPr>
          <p:cNvPr id="100371" name="Oval 18"/>
          <p:cNvSpPr>
            <a:spLocks noChangeArrowheads="1"/>
          </p:cNvSpPr>
          <p:nvPr/>
        </p:nvSpPr>
        <p:spPr bwMode="auto">
          <a:xfrm>
            <a:off x="4829175" y="5202238"/>
            <a:ext cx="1066800" cy="457200"/>
          </a:xfrm>
          <a:prstGeom prst="ellipse">
            <a:avLst/>
          </a:prstGeom>
          <a:solidFill>
            <a:srgbClr val="FFBE9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agent</a:t>
            </a:r>
            <a:endParaRPr lang="en-GB" altLang="en-US" sz="1800"/>
          </a:p>
        </p:txBody>
      </p:sp>
      <p:sp>
        <p:nvSpPr>
          <p:cNvPr id="100372" name="Oval 19"/>
          <p:cNvSpPr>
            <a:spLocks noChangeArrowheads="1"/>
          </p:cNvSpPr>
          <p:nvPr/>
        </p:nvSpPr>
        <p:spPr bwMode="auto">
          <a:xfrm>
            <a:off x="6724650" y="5202238"/>
            <a:ext cx="1066800" cy="457200"/>
          </a:xfrm>
          <a:prstGeom prst="ellipse">
            <a:avLst/>
          </a:prstGeom>
          <a:solidFill>
            <a:srgbClr val="FFBE9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agent</a:t>
            </a:r>
            <a:endParaRPr lang="en-GB" altLang="en-US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CC39CAC-CA5B-4759-896D-B587F0F784BA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GB" altLang="en-US" sz="1000" smtClean="0"/>
          </a:p>
        </p:txBody>
      </p:sp>
      <p:sp>
        <p:nvSpPr>
          <p:cNvPr id="1024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96900"/>
            <a:ext cx="7772400" cy="1165225"/>
          </a:xfrm>
        </p:spPr>
        <p:txBody>
          <a:bodyPr/>
          <a:lstStyle/>
          <a:p>
            <a:pPr eaLnBrk="1" hangingPunct="1"/>
            <a:r>
              <a:rPr lang="en-US" altLang="en-US" sz="3600" smtClean="0"/>
              <a:t>SPLICE Data Sorts</a:t>
            </a:r>
            <a:endParaRPr lang="en-GB" altLang="en-US" sz="3600" smtClean="0"/>
          </a:p>
        </p:txBody>
      </p:sp>
      <p:sp>
        <p:nvSpPr>
          <p:cNvPr id="102404" name="Text Box 3"/>
          <p:cNvSpPr txBox="1">
            <a:spLocks noChangeArrowheads="1"/>
          </p:cNvSpPr>
          <p:nvPr/>
        </p:nvSpPr>
        <p:spPr bwMode="auto">
          <a:xfrm>
            <a:off x="617538" y="4189413"/>
            <a:ext cx="366077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574925" algn="l"/>
                <a:tab pos="2759075" algn="l"/>
              </a:tabLst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381000">
              <a:spcBef>
                <a:spcPct val="20000"/>
              </a:spcBef>
              <a:buChar char="–"/>
              <a:tabLst>
                <a:tab pos="2574925" algn="l"/>
                <a:tab pos="2759075" algn="l"/>
              </a:tabLs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574925" algn="l"/>
                <a:tab pos="2759075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574925" algn="l"/>
                <a:tab pos="2759075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574925" algn="l"/>
                <a:tab pos="2759075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574925" algn="l"/>
                <a:tab pos="2759075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574925" algn="l"/>
                <a:tab pos="2759075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574925" algn="l"/>
                <a:tab pos="2759075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574925" algn="l"/>
                <a:tab pos="2759075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/>
              <a:t>sort</a:t>
            </a:r>
            <a:r>
              <a:rPr lang="en-US" altLang="en-US" sz="2000"/>
              <a:t> </a:t>
            </a:r>
            <a:r>
              <a:rPr lang="en-US" altLang="en-US" sz="2000" i="1"/>
              <a:t>flightplan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en-US" altLang="en-US" sz="2000" b="1"/>
              <a:t>key</a:t>
            </a:r>
            <a:r>
              <a:rPr lang="en-US" altLang="en-US" sz="2000"/>
              <a:t> </a:t>
            </a:r>
            <a:r>
              <a:rPr lang="en-US" altLang="en-US" sz="2000" i="1"/>
              <a:t>flightnumber	</a:t>
            </a:r>
            <a:r>
              <a:rPr lang="en-US" altLang="en-US" sz="2000"/>
              <a:t>:	string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en-US" altLang="en-US" sz="2000" i="1"/>
              <a:t>Departure	</a:t>
            </a:r>
            <a:r>
              <a:rPr lang="en-US" altLang="en-US" sz="2000"/>
              <a:t>:	time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en-US" altLang="en-US" sz="2000" i="1"/>
              <a:t>Arrival	</a:t>
            </a:r>
            <a:r>
              <a:rPr lang="en-US" altLang="en-US" sz="2000"/>
              <a:t>:	time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en-US" altLang="en-US" sz="2000" i="1"/>
              <a:t>Aircraft	</a:t>
            </a:r>
            <a:r>
              <a:rPr lang="en-US" altLang="en-US" sz="2000"/>
              <a:t>:	string</a:t>
            </a:r>
            <a:endParaRPr lang="en-GB" altLang="en-US" sz="2000"/>
          </a:p>
        </p:txBody>
      </p:sp>
      <p:sp>
        <p:nvSpPr>
          <p:cNvPr id="102405" name="Text Box 4"/>
          <p:cNvSpPr txBox="1">
            <a:spLocks noChangeArrowheads="1"/>
          </p:cNvSpPr>
          <p:nvPr/>
        </p:nvSpPr>
        <p:spPr bwMode="auto">
          <a:xfrm>
            <a:off x="5006975" y="4189413"/>
            <a:ext cx="38131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574925" algn="l"/>
                <a:tab pos="2759075" algn="l"/>
              </a:tabLst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381000">
              <a:spcBef>
                <a:spcPct val="20000"/>
              </a:spcBef>
              <a:buChar char="–"/>
              <a:tabLst>
                <a:tab pos="2574925" algn="l"/>
                <a:tab pos="2759075" algn="l"/>
              </a:tabLs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574925" algn="l"/>
                <a:tab pos="2759075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574925" algn="l"/>
                <a:tab pos="2759075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574925" algn="l"/>
                <a:tab pos="2759075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574925" algn="l"/>
                <a:tab pos="2759075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574925" algn="l"/>
                <a:tab pos="2759075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574925" algn="l"/>
                <a:tab pos="2759075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574925" algn="l"/>
                <a:tab pos="2759075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/>
              <a:t>sort</a:t>
            </a:r>
            <a:r>
              <a:rPr lang="en-US" altLang="en-US" sz="2000"/>
              <a:t> </a:t>
            </a:r>
            <a:r>
              <a:rPr lang="en-US" altLang="en-US" sz="2000" i="1"/>
              <a:t>track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en-US" altLang="en-US" sz="2000" b="1"/>
              <a:t>key</a:t>
            </a:r>
            <a:r>
              <a:rPr lang="en-US" altLang="en-US" sz="2000"/>
              <a:t> </a:t>
            </a:r>
            <a:r>
              <a:rPr lang="en-US" altLang="en-US" sz="2000" i="1"/>
              <a:t>flightnumber	</a:t>
            </a:r>
            <a:r>
              <a:rPr lang="en-US" altLang="en-US" sz="2000"/>
              <a:t>:	string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en-US" altLang="en-US" sz="2000" b="1"/>
              <a:t>key</a:t>
            </a:r>
            <a:r>
              <a:rPr lang="en-US" altLang="en-US" sz="2000"/>
              <a:t> </a:t>
            </a:r>
            <a:r>
              <a:rPr lang="en-US" altLang="en-US" sz="2000" i="1"/>
              <a:t>index</a:t>
            </a:r>
            <a:r>
              <a:rPr lang="en-US" altLang="en-US" sz="2000"/>
              <a:t>	:	integer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en-US" altLang="en-US" sz="2000" i="1"/>
              <a:t>State	</a:t>
            </a:r>
            <a:r>
              <a:rPr lang="en-US" altLang="en-US" sz="2000"/>
              <a:t>:	string</a:t>
            </a:r>
            <a:endParaRPr lang="en-GB" altLang="en-US" sz="2000"/>
          </a:p>
        </p:txBody>
      </p:sp>
      <p:sp>
        <p:nvSpPr>
          <p:cNvPr id="102406" name="Text Box 5"/>
          <p:cNvSpPr txBox="1">
            <a:spLocks noChangeArrowheads="1"/>
          </p:cNvSpPr>
          <p:nvPr/>
        </p:nvSpPr>
        <p:spPr bwMode="auto">
          <a:xfrm>
            <a:off x="381000" y="1816100"/>
            <a:ext cx="8583613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381000" algn="l"/>
              </a:tabLst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381000">
              <a:spcBef>
                <a:spcPct val="20000"/>
              </a:spcBef>
              <a:buChar char="–"/>
              <a:tabLst>
                <a:tab pos="381000" algn="l"/>
              </a:tabLs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381000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381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381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81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81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81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81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sz="2400"/>
              <a:t>	Data elements are labeled records.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sz="2400"/>
              <a:t>	Each record has a system-wide unique label, 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en-US" altLang="en-US"/>
              <a:t>called the </a:t>
            </a:r>
            <a:r>
              <a:rPr lang="en-US" altLang="en-US" i="1"/>
              <a:t>data sort</a:t>
            </a:r>
            <a:endParaRPr lang="en-US" altLang="en-US"/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sz="2400"/>
              <a:t>	A field of a sort may be declared </a:t>
            </a:r>
            <a:r>
              <a:rPr lang="en-US" altLang="en-US" sz="2400" b="1" i="1" u="sng"/>
              <a:t>key</a:t>
            </a:r>
            <a:r>
              <a:rPr lang="en-US" altLang="en-US" sz="2400"/>
              <a:t>  if it 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en-US" altLang="en-US"/>
              <a:t>uniquely determines the values of the non-key fields</a:t>
            </a:r>
            <a:endParaRPr lang="en-GB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B39D96B-AE95-474E-B3C9-B3F279300394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GB" altLang="en-US" sz="1000" smtClean="0"/>
          </a:p>
        </p:txBody>
      </p:sp>
      <p:sp>
        <p:nvSpPr>
          <p:cNvPr id="1044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836613"/>
            <a:ext cx="7772400" cy="647700"/>
          </a:xfrm>
        </p:spPr>
        <p:txBody>
          <a:bodyPr/>
          <a:lstStyle/>
          <a:p>
            <a:pPr eaLnBrk="1" hangingPunct="1"/>
            <a:r>
              <a:rPr lang="en-US" altLang="en-US" sz="3600" smtClean="0"/>
              <a:t>SPLICE Example (1/5)</a:t>
            </a:r>
            <a:endParaRPr lang="en-GB" altLang="en-US" sz="3600" smtClean="0"/>
          </a:p>
        </p:txBody>
      </p:sp>
      <p:sp>
        <p:nvSpPr>
          <p:cNvPr id="104452" name="Text Box 3"/>
          <p:cNvSpPr txBox="1">
            <a:spLocks noChangeArrowheads="1"/>
          </p:cNvSpPr>
          <p:nvPr/>
        </p:nvSpPr>
        <p:spPr bwMode="auto">
          <a:xfrm>
            <a:off x="304800" y="1752600"/>
            <a:ext cx="83058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381000" algn="l"/>
              </a:tabLst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381000">
              <a:spcBef>
                <a:spcPct val="20000"/>
              </a:spcBef>
              <a:buChar char="–"/>
              <a:tabLst>
                <a:tab pos="381000" algn="l"/>
              </a:tabLs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381000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381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381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81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81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81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81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/>
              <a:t>Consider a system for tracking flying objects: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en-US" sz="2400" dirty="0"/>
              <a:t>	Observations are made by a radar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en-US" altLang="en-US" dirty="0"/>
              <a:t>(and are called plots), i.e. the acquisition sensor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en-US" sz="2400" dirty="0"/>
              <a:t>	Plots are correlated into tracks, that are 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en-US" altLang="en-US" dirty="0"/>
              <a:t>interpreted in terms of a flight trajectory model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en-US" sz="2400" dirty="0"/>
              <a:t>	Tracks are used to control the direction of the radar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en-US" altLang="en-US" dirty="0"/>
              <a:t>and for taking action through effectors)</a:t>
            </a:r>
            <a:endParaRPr lang="en-GB" altLang="en-US" dirty="0"/>
          </a:p>
        </p:txBody>
      </p:sp>
      <p:pic>
        <p:nvPicPr>
          <p:cNvPr id="95234" name="Picture 2" descr="Image result for radar following a moving objec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899617"/>
            <a:ext cx="3096344" cy="180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c 2"/>
          <p:cNvSpPr/>
          <p:nvPr/>
        </p:nvSpPr>
        <p:spPr>
          <a:xfrm rot="220953">
            <a:off x="4355976" y="5085184"/>
            <a:ext cx="2376264" cy="216024"/>
          </a:xfrm>
          <a:prstGeom prst="arc">
            <a:avLst>
              <a:gd name="adj1" fmla="val 16200000"/>
              <a:gd name="adj2" fmla="val 21551409"/>
            </a:avLst>
          </a:prstGeom>
          <a:ln w="38100">
            <a:solidFill>
              <a:schemeClr val="bg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D6AEA5F-04D0-41D3-B87F-20B6E986A7E9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GB" altLang="en-US" sz="1000" smtClean="0"/>
          </a:p>
        </p:txBody>
      </p:sp>
      <p:sp>
        <p:nvSpPr>
          <p:cNvPr id="1064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915988"/>
            <a:ext cx="7772400" cy="641350"/>
          </a:xfrm>
        </p:spPr>
        <p:txBody>
          <a:bodyPr/>
          <a:lstStyle/>
          <a:p>
            <a:pPr eaLnBrk="1" hangingPunct="1"/>
            <a:r>
              <a:rPr lang="en-US" altLang="en-US" sz="3600" b="1" smtClean="0"/>
              <a:t>SPLICE Example</a:t>
            </a:r>
            <a:r>
              <a:rPr lang="en-US" altLang="en-US" sz="3600" smtClean="0"/>
              <a:t> (2/5)</a:t>
            </a:r>
            <a:endParaRPr lang="en-GB" altLang="en-US" sz="3600" smtClean="0"/>
          </a:p>
        </p:txBody>
      </p:sp>
      <p:sp>
        <p:nvSpPr>
          <p:cNvPr id="106500" name="Text Box 3"/>
          <p:cNvSpPr txBox="1">
            <a:spLocks noChangeArrowheads="1"/>
          </p:cNvSpPr>
          <p:nvPr/>
        </p:nvSpPr>
        <p:spPr bwMode="auto">
          <a:xfrm>
            <a:off x="395288" y="1778000"/>
            <a:ext cx="8099425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000" i="1"/>
              <a:t>Processes</a:t>
            </a:r>
          </a:p>
          <a:p>
            <a:pPr lvl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Radar:	generates signals</a:t>
            </a:r>
          </a:p>
          <a:p>
            <a:pPr lvl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Detect:	processes radar signals into plots</a:t>
            </a:r>
          </a:p>
          <a:p>
            <a:pPr lvl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Track:	correlates plots into tracks</a:t>
            </a:r>
          </a:p>
          <a:p>
            <a:pPr lvl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Predict:	predicts next coordinates of the flying object</a:t>
            </a:r>
          </a:p>
          <a:p>
            <a:pPr lvl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Control:	the radar to probe the next position of the object</a:t>
            </a:r>
          </a:p>
          <a:p>
            <a:pPr lvl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UI:		user interface of the system</a:t>
            </a:r>
            <a:endParaRPr lang="en-GB" altLang="en-US" sz="2000"/>
          </a:p>
        </p:txBody>
      </p:sp>
      <p:sp>
        <p:nvSpPr>
          <p:cNvPr id="106501" name="Text Box 4"/>
          <p:cNvSpPr txBox="1">
            <a:spLocks noChangeArrowheads="1"/>
          </p:cNvSpPr>
          <p:nvPr/>
        </p:nvSpPr>
        <p:spPr bwMode="auto">
          <a:xfrm>
            <a:off x="395288" y="4076700"/>
            <a:ext cx="5378395" cy="2316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000" i="1" dirty="0" smtClean="0"/>
              <a:t>Sorts (=data types)</a:t>
            </a:r>
            <a:endParaRPr lang="en-US" altLang="en-US" sz="2000" dirty="0"/>
          </a:p>
          <a:p>
            <a:pPr lvl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/>
              <a:t>D0: radar signals</a:t>
            </a:r>
          </a:p>
          <a:p>
            <a:pPr lvl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/>
              <a:t>D1: control data to the radar</a:t>
            </a:r>
          </a:p>
          <a:p>
            <a:pPr lvl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/>
              <a:t>D2: plots (coordinates) from the radar</a:t>
            </a:r>
          </a:p>
          <a:p>
            <a:pPr lvl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/>
              <a:t>D3: sensor characteristics</a:t>
            </a:r>
          </a:p>
          <a:p>
            <a:pPr lvl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/>
              <a:t>D4: speed-vector of the object</a:t>
            </a:r>
          </a:p>
          <a:p>
            <a:pPr lvl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/>
              <a:t>D5: predicted object coordinates</a:t>
            </a:r>
          </a:p>
          <a:p>
            <a:pPr lvl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/>
              <a:t>D6: user commands</a:t>
            </a:r>
            <a:endParaRPr lang="en-GB" altLang="en-US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095391C-4F8A-4EFC-88B4-AAF77A15325C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GB" altLang="en-US" sz="1000" smtClean="0"/>
          </a:p>
        </p:txBody>
      </p:sp>
      <p:sp>
        <p:nvSpPr>
          <p:cNvPr id="1085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852488"/>
            <a:ext cx="7772400" cy="1352550"/>
          </a:xfrm>
        </p:spPr>
        <p:txBody>
          <a:bodyPr/>
          <a:lstStyle/>
          <a:p>
            <a:pPr eaLnBrk="1" hangingPunct="1"/>
            <a:r>
              <a:rPr lang="en-US" altLang="en-US" smtClean="0"/>
              <a:t>Application model using </a:t>
            </a:r>
            <a:br>
              <a:rPr lang="en-US" altLang="en-US" smtClean="0"/>
            </a:br>
            <a:r>
              <a:rPr lang="en-US" altLang="en-US" smtClean="0"/>
              <a:t> one-to-one connections</a:t>
            </a:r>
            <a:endParaRPr lang="en-GB" altLang="en-US" smtClean="0"/>
          </a:p>
        </p:txBody>
      </p:sp>
      <p:grpSp>
        <p:nvGrpSpPr>
          <p:cNvPr id="108548" name="Group 3"/>
          <p:cNvGrpSpPr>
            <a:grpSpLocks/>
          </p:cNvGrpSpPr>
          <p:nvPr/>
        </p:nvGrpSpPr>
        <p:grpSpPr bwMode="auto">
          <a:xfrm>
            <a:off x="935038" y="3395663"/>
            <a:ext cx="7180262" cy="2693987"/>
            <a:chOff x="437" y="1459"/>
            <a:chExt cx="4147" cy="1485"/>
          </a:xfrm>
        </p:grpSpPr>
        <p:sp>
          <p:nvSpPr>
            <p:cNvPr id="108549" name="Rectangle 4"/>
            <p:cNvSpPr>
              <a:spLocks noChangeArrowheads="1"/>
            </p:cNvSpPr>
            <p:nvPr/>
          </p:nvSpPr>
          <p:spPr bwMode="auto">
            <a:xfrm>
              <a:off x="1329" y="1459"/>
              <a:ext cx="576" cy="576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1"/>
                <a:t>detect</a:t>
              </a:r>
              <a:endParaRPr lang="en-GB" altLang="en-US" sz="2000" b="1"/>
            </a:p>
          </p:txBody>
        </p:sp>
        <p:sp>
          <p:nvSpPr>
            <p:cNvPr id="108550" name="Rectangle 5"/>
            <p:cNvSpPr>
              <a:spLocks noChangeArrowheads="1"/>
            </p:cNvSpPr>
            <p:nvPr/>
          </p:nvSpPr>
          <p:spPr bwMode="auto">
            <a:xfrm>
              <a:off x="4008" y="1459"/>
              <a:ext cx="576" cy="576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1"/>
                <a:t>control</a:t>
              </a:r>
              <a:endParaRPr lang="en-GB" altLang="en-US" sz="2000" b="1"/>
            </a:p>
          </p:txBody>
        </p:sp>
        <p:sp>
          <p:nvSpPr>
            <p:cNvPr id="108551" name="Rectangle 6"/>
            <p:cNvSpPr>
              <a:spLocks noChangeArrowheads="1"/>
            </p:cNvSpPr>
            <p:nvPr/>
          </p:nvSpPr>
          <p:spPr bwMode="auto">
            <a:xfrm>
              <a:off x="4008" y="2368"/>
              <a:ext cx="576" cy="576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1"/>
                <a:t>UI</a:t>
              </a:r>
              <a:endParaRPr lang="en-GB" altLang="en-US" sz="2000" b="1"/>
            </a:p>
          </p:txBody>
        </p:sp>
        <p:sp>
          <p:nvSpPr>
            <p:cNvPr id="108552" name="Rectangle 7"/>
            <p:cNvSpPr>
              <a:spLocks noChangeArrowheads="1"/>
            </p:cNvSpPr>
            <p:nvPr/>
          </p:nvSpPr>
          <p:spPr bwMode="auto">
            <a:xfrm>
              <a:off x="2238" y="1459"/>
              <a:ext cx="576" cy="576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1"/>
                <a:t>track</a:t>
              </a:r>
              <a:endParaRPr lang="en-GB" altLang="en-US" sz="2000" b="1"/>
            </a:p>
          </p:txBody>
        </p:sp>
        <p:sp>
          <p:nvSpPr>
            <p:cNvPr id="108553" name="Rectangle 8"/>
            <p:cNvSpPr>
              <a:spLocks noChangeArrowheads="1"/>
            </p:cNvSpPr>
            <p:nvPr/>
          </p:nvSpPr>
          <p:spPr bwMode="auto">
            <a:xfrm>
              <a:off x="3120" y="1459"/>
              <a:ext cx="576" cy="576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1"/>
                <a:t>predict</a:t>
              </a:r>
              <a:endParaRPr lang="en-GB" altLang="en-US" sz="2000" b="1"/>
            </a:p>
          </p:txBody>
        </p:sp>
        <p:sp>
          <p:nvSpPr>
            <p:cNvPr id="108554" name="Rectangle 9"/>
            <p:cNvSpPr>
              <a:spLocks noChangeArrowheads="1"/>
            </p:cNvSpPr>
            <p:nvPr/>
          </p:nvSpPr>
          <p:spPr bwMode="auto">
            <a:xfrm>
              <a:off x="437" y="1459"/>
              <a:ext cx="576" cy="576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1"/>
                <a:t>radar</a:t>
              </a:r>
              <a:endParaRPr lang="en-GB" altLang="en-US" sz="2000" b="1"/>
            </a:p>
          </p:txBody>
        </p:sp>
        <p:cxnSp>
          <p:nvCxnSpPr>
            <p:cNvPr id="108555" name="AutoShape 10"/>
            <p:cNvCxnSpPr>
              <a:cxnSpLocks noChangeShapeType="1"/>
              <a:stCxn id="108554" idx="3"/>
              <a:endCxn id="108549" idx="1"/>
            </p:cNvCxnSpPr>
            <p:nvPr/>
          </p:nvCxnSpPr>
          <p:spPr bwMode="auto">
            <a:xfrm>
              <a:off x="1013" y="1747"/>
              <a:ext cx="31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8556" name="AutoShape 11"/>
            <p:cNvCxnSpPr>
              <a:cxnSpLocks noChangeShapeType="1"/>
              <a:stCxn id="108550" idx="0"/>
              <a:endCxn id="108554" idx="0"/>
            </p:cNvCxnSpPr>
            <p:nvPr/>
          </p:nvCxnSpPr>
          <p:spPr bwMode="auto">
            <a:xfrm rot="-5400000" flipH="1" flipV="1">
              <a:off x="2510" y="-326"/>
              <a:ext cx="1" cy="3571"/>
            </a:xfrm>
            <a:prstGeom prst="bentConnector3">
              <a:avLst>
                <a:gd name="adj1" fmla="val -48300005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8557" name="AutoShape 12"/>
            <p:cNvCxnSpPr>
              <a:cxnSpLocks noChangeShapeType="1"/>
              <a:stCxn id="108549" idx="3"/>
              <a:endCxn id="108552" idx="1"/>
            </p:cNvCxnSpPr>
            <p:nvPr/>
          </p:nvCxnSpPr>
          <p:spPr bwMode="auto">
            <a:xfrm>
              <a:off x="1905" y="1747"/>
              <a:ext cx="333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8558" name="AutoShape 13"/>
            <p:cNvCxnSpPr>
              <a:cxnSpLocks noChangeShapeType="1"/>
              <a:stCxn id="108552" idx="3"/>
              <a:endCxn id="108553" idx="1"/>
            </p:cNvCxnSpPr>
            <p:nvPr/>
          </p:nvCxnSpPr>
          <p:spPr bwMode="auto">
            <a:xfrm>
              <a:off x="2814" y="1747"/>
              <a:ext cx="30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8559" name="AutoShape 14"/>
            <p:cNvCxnSpPr>
              <a:cxnSpLocks noChangeShapeType="1"/>
              <a:stCxn id="108553" idx="3"/>
              <a:endCxn id="108550" idx="1"/>
            </p:cNvCxnSpPr>
            <p:nvPr/>
          </p:nvCxnSpPr>
          <p:spPr bwMode="auto">
            <a:xfrm>
              <a:off x="3696" y="1747"/>
              <a:ext cx="312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8560" name="AutoShape 15"/>
            <p:cNvCxnSpPr>
              <a:cxnSpLocks noChangeShapeType="1"/>
              <a:stCxn id="108551" idx="0"/>
              <a:endCxn id="108550" idx="2"/>
            </p:cNvCxnSpPr>
            <p:nvPr/>
          </p:nvCxnSpPr>
          <p:spPr bwMode="auto">
            <a:xfrm rot="-5400000">
              <a:off x="4129" y="2202"/>
              <a:ext cx="333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8561" name="AutoShape 16"/>
            <p:cNvCxnSpPr>
              <a:cxnSpLocks noChangeShapeType="1"/>
              <a:stCxn id="108551" idx="0"/>
              <a:endCxn id="108553" idx="2"/>
            </p:cNvCxnSpPr>
            <p:nvPr/>
          </p:nvCxnSpPr>
          <p:spPr bwMode="auto">
            <a:xfrm rot="5400000" flipH="1">
              <a:off x="3685" y="1758"/>
              <a:ext cx="333" cy="888"/>
            </a:xfrm>
            <a:prstGeom prst="bentConnector3">
              <a:avLst>
                <a:gd name="adj1" fmla="val 49852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8562" name="AutoShape 17"/>
            <p:cNvCxnSpPr>
              <a:cxnSpLocks noChangeShapeType="1"/>
              <a:stCxn id="108551" idx="0"/>
              <a:endCxn id="108552" idx="2"/>
            </p:cNvCxnSpPr>
            <p:nvPr/>
          </p:nvCxnSpPr>
          <p:spPr bwMode="auto">
            <a:xfrm rot="5400000" flipH="1">
              <a:off x="3244" y="1317"/>
              <a:ext cx="333" cy="1770"/>
            </a:xfrm>
            <a:prstGeom prst="bentConnector3">
              <a:avLst>
                <a:gd name="adj1" fmla="val 49852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8563" name="AutoShape 18"/>
            <p:cNvCxnSpPr>
              <a:cxnSpLocks noChangeShapeType="1"/>
              <a:stCxn id="108549" idx="0"/>
              <a:endCxn id="108553" idx="0"/>
            </p:cNvCxnSpPr>
            <p:nvPr/>
          </p:nvCxnSpPr>
          <p:spPr bwMode="auto">
            <a:xfrm rot="5400000" flipV="1">
              <a:off x="2512" y="564"/>
              <a:ext cx="1" cy="1791"/>
            </a:xfrm>
            <a:prstGeom prst="bentConnector3">
              <a:avLst>
                <a:gd name="adj1" fmla="val -1440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8564" name="AutoShape 19"/>
            <p:cNvCxnSpPr>
              <a:cxnSpLocks noChangeShapeType="1"/>
              <a:stCxn id="108553" idx="3"/>
              <a:endCxn id="108551" idx="1"/>
            </p:cNvCxnSpPr>
            <p:nvPr/>
          </p:nvCxnSpPr>
          <p:spPr bwMode="auto">
            <a:xfrm>
              <a:off x="3696" y="1747"/>
              <a:ext cx="312" cy="909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8565" name="AutoShape 20"/>
            <p:cNvCxnSpPr>
              <a:cxnSpLocks noChangeShapeType="1"/>
              <a:stCxn id="108552" idx="3"/>
            </p:cNvCxnSpPr>
            <p:nvPr/>
          </p:nvCxnSpPr>
          <p:spPr bwMode="auto">
            <a:xfrm>
              <a:off x="2814" y="1747"/>
              <a:ext cx="1194" cy="981"/>
            </a:xfrm>
            <a:prstGeom prst="bentConnector3">
              <a:avLst>
                <a:gd name="adj1" fmla="val 12815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8566" name="AutoShape 21"/>
            <p:cNvCxnSpPr>
              <a:cxnSpLocks noChangeShapeType="1"/>
              <a:stCxn id="108549" idx="3"/>
            </p:cNvCxnSpPr>
            <p:nvPr/>
          </p:nvCxnSpPr>
          <p:spPr bwMode="auto">
            <a:xfrm>
              <a:off x="1905" y="1747"/>
              <a:ext cx="2103" cy="1059"/>
            </a:xfrm>
            <a:prstGeom prst="bentConnector3">
              <a:avLst>
                <a:gd name="adj1" fmla="val 8319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9006092-1FA7-476F-A350-3983C7186707}" type="slidenum">
              <a:rPr lang="en-GB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GB" altLang="en-US" sz="1400" smtClean="0">
              <a:solidFill>
                <a:srgbClr val="000000"/>
              </a:solidFill>
            </a:endParaRPr>
          </a:p>
        </p:txBody>
      </p:sp>
      <p:pic>
        <p:nvPicPr>
          <p:cNvPr id="36868" name="Picture 2" descr="Image result for A HISTORY OF ARCHITECTURE Luke Blackamor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7950" y="765175"/>
            <a:ext cx="9267825" cy="5891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131050" y="6572250"/>
            <a:ext cx="1905000" cy="45720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5B481C6-9F99-491E-84A3-5B8638958A9A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GB" altLang="en-US" sz="1000" smtClean="0"/>
          </a:p>
        </p:txBody>
      </p:sp>
      <p:sp>
        <p:nvSpPr>
          <p:cNvPr id="1105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92150"/>
            <a:ext cx="8027988" cy="720725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SPLICE Example program</a:t>
            </a:r>
            <a:r>
              <a:rPr lang="en-US" altLang="en-US" smtClean="0"/>
              <a:t> (4/5)</a:t>
            </a:r>
            <a:endParaRPr lang="en-GB" altLang="en-US" smtClean="0"/>
          </a:p>
        </p:txBody>
      </p:sp>
      <p:sp>
        <p:nvSpPr>
          <p:cNvPr id="110596" name="Text Box 3"/>
          <p:cNvSpPr txBox="1">
            <a:spLocks noChangeArrowheads="1"/>
          </p:cNvSpPr>
          <p:nvPr/>
        </p:nvSpPr>
        <p:spPr bwMode="auto">
          <a:xfrm>
            <a:off x="395288" y="1481138"/>
            <a:ext cx="8399462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Courier New" panose="02070309020205020404" pitchFamily="49" charset="0"/>
              </a:rPr>
              <a:t>Program</a:t>
            </a:r>
            <a:r>
              <a:rPr lang="en-US" altLang="en-US" sz="2400">
                <a:latin typeface="Courier New" panose="02070309020205020404" pitchFamily="49" charset="0"/>
              </a:rPr>
              <a:t> </a:t>
            </a:r>
            <a:r>
              <a:rPr lang="en-US" altLang="en-US" sz="2400" i="1">
                <a:latin typeface="Courier New" panose="02070309020205020404" pitchFamily="49" charset="0"/>
              </a:rPr>
              <a:t>Detect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urier New" panose="02070309020205020404" pitchFamily="49" charset="0"/>
              </a:rPr>
              <a:t>  </a:t>
            </a:r>
            <a:r>
              <a:rPr lang="en-US" altLang="en-US" sz="2400" b="1">
                <a:latin typeface="Courier New" panose="02070309020205020404" pitchFamily="49" charset="0"/>
              </a:rPr>
              <a:t>sort</a:t>
            </a:r>
            <a:r>
              <a:rPr lang="en-US" altLang="en-US" sz="2400">
                <a:latin typeface="Courier New" panose="02070309020205020404" pitchFamily="49" charset="0"/>
              </a:rPr>
              <a:t> raw_data: radar_signals </a:t>
            </a:r>
            <a:r>
              <a:rPr lang="en-US" altLang="en-US" sz="2400" b="1">
                <a:latin typeface="Courier New" panose="02070309020205020404" pitchFamily="49" charset="0"/>
              </a:rPr>
              <a:t>consumed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Courier New" panose="02070309020205020404" pitchFamily="49" charset="0"/>
              </a:rPr>
              <a:t>  sort</a:t>
            </a:r>
            <a:r>
              <a:rPr lang="en-US" altLang="en-US" sz="2400">
                <a:latin typeface="Courier New" panose="02070309020205020404" pitchFamily="49" charset="0"/>
              </a:rPr>
              <a:t> obj_pos: coordinates </a:t>
            </a:r>
            <a:r>
              <a:rPr lang="en-US" altLang="en-US" sz="2400" b="1">
                <a:latin typeface="Courier New" panose="02070309020205020404" pitchFamily="49" charset="0"/>
              </a:rPr>
              <a:t>produced</a:t>
            </a:r>
            <a:endParaRPr lang="en-US" altLang="en-US" sz="2400">
              <a:latin typeface="Courier New" panose="020703090202050204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urier New" panose="02070309020205020404" pitchFamily="49" charset="0"/>
              </a:rPr>
              <a:t>  signal: sensor_data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urier New" panose="020703090202050204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Courier New" panose="02070309020205020404" pitchFamily="49" charset="0"/>
              </a:rPr>
              <a:t>Forever do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urier New" panose="02070309020205020404" pitchFamily="49" charset="0"/>
              </a:rPr>
              <a:t>   signal := </a:t>
            </a:r>
            <a:r>
              <a:rPr lang="en-US" altLang="en-US" sz="2400" b="1">
                <a:latin typeface="Courier New" panose="02070309020205020404" pitchFamily="49" charset="0"/>
              </a:rPr>
              <a:t>get</a:t>
            </a:r>
            <a:r>
              <a:rPr lang="en-US" altLang="en-US" sz="2400">
                <a:latin typeface="Courier New" panose="02070309020205020404" pitchFamily="49" charset="0"/>
              </a:rPr>
              <a:t>(raw_data);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urier New" panose="02070309020205020404" pitchFamily="49" charset="0"/>
              </a:rPr>
              <a:t>   </a:t>
            </a:r>
            <a:r>
              <a:rPr lang="en-US" altLang="en-US" sz="2400" b="1">
                <a:latin typeface="Courier New" panose="02070309020205020404" pitchFamily="49" charset="0"/>
              </a:rPr>
              <a:t>if</a:t>
            </a:r>
            <a:r>
              <a:rPr lang="en-US" altLang="en-US" sz="2400">
                <a:latin typeface="Courier New" panose="02070309020205020404" pitchFamily="49" charset="0"/>
              </a:rPr>
              <a:t> valid_signal(signal)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urier New" panose="02070309020205020404" pitchFamily="49" charset="0"/>
              </a:rPr>
              <a:t>       </a:t>
            </a:r>
            <a:r>
              <a:rPr lang="en-US" altLang="en-US" sz="2400" b="1">
                <a:latin typeface="Courier New" panose="02070309020205020404" pitchFamily="49" charset="0"/>
              </a:rPr>
              <a:t>then </a:t>
            </a:r>
            <a:r>
              <a:rPr lang="en-US" altLang="en-US" sz="2400">
                <a:latin typeface="Courier New" panose="02070309020205020404" pitchFamily="49" charset="0"/>
              </a:rPr>
              <a:t>obj_pos:= f(signal); </a:t>
            </a:r>
            <a:r>
              <a:rPr lang="en-US" altLang="en-US" sz="2400" b="1">
                <a:latin typeface="Courier New" panose="02070309020205020404" pitchFamily="49" charset="0"/>
              </a:rPr>
              <a:t>put</a:t>
            </a:r>
            <a:r>
              <a:rPr lang="en-US" altLang="en-US" sz="2400">
                <a:latin typeface="Courier New" panose="02070309020205020404" pitchFamily="49" charset="0"/>
              </a:rPr>
              <a:t>(obj_pos)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Courier New" panose="02070309020205020404" pitchFamily="49" charset="0"/>
              </a:rPr>
              <a:t>       else</a:t>
            </a:r>
            <a:r>
              <a:rPr lang="en-US" altLang="en-US" sz="2400">
                <a:latin typeface="Courier New" panose="02070309020205020404" pitchFamily="49" charset="0"/>
              </a:rPr>
              <a:t>  { corrective action }</a:t>
            </a:r>
            <a:endParaRPr lang="en-US" altLang="en-US" sz="2400" b="1">
              <a:latin typeface="Courier New" panose="020703090202050204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Courier New" panose="02070309020205020404" pitchFamily="49" charset="0"/>
              </a:rPr>
              <a:t>End program </a:t>
            </a:r>
            <a:r>
              <a:rPr lang="en-US" altLang="en-US" sz="2400" i="1">
                <a:latin typeface="Courier New" panose="02070309020205020404" pitchFamily="49" charset="0"/>
              </a:rPr>
              <a:t>Detect</a:t>
            </a:r>
            <a:endParaRPr lang="en-GB" altLang="en-US" sz="2400" b="1" i="1">
              <a:latin typeface="Courier New" panose="02070309020205020404" pitchFamily="49" charset="0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755775" y="5805488"/>
            <a:ext cx="6200775" cy="903287"/>
            <a:chOff x="1754986" y="5805264"/>
            <a:chExt cx="6201390" cy="903105"/>
          </a:xfrm>
        </p:grpSpPr>
        <p:sp>
          <p:nvSpPr>
            <p:cNvPr id="2" name="Rounded Rectangle 1"/>
            <p:cNvSpPr/>
            <p:nvPr/>
          </p:nvSpPr>
          <p:spPr>
            <a:xfrm>
              <a:off x="1754986" y="5805264"/>
              <a:ext cx="6201390" cy="863426"/>
            </a:xfrm>
            <a:prstGeom prst="roundRect">
              <a:avLst>
                <a:gd name="adj" fmla="val 28425"/>
              </a:avLst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sv-SE"/>
            </a:p>
          </p:txBody>
        </p:sp>
        <p:sp>
          <p:nvSpPr>
            <p:cNvPr id="110599" name="Text Box 4"/>
            <p:cNvSpPr txBox="1">
              <a:spLocks noChangeArrowheads="1"/>
            </p:cNvSpPr>
            <p:nvPr/>
          </p:nvSpPr>
          <p:spPr bwMode="auto">
            <a:xfrm>
              <a:off x="1898307" y="5877372"/>
              <a:ext cx="6058069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What happens when multiple copies of </a:t>
              </a:r>
              <a:br>
                <a:rPr lang="en-US" altLang="en-US" sz="2400"/>
              </a:br>
              <a:r>
                <a:rPr lang="en-US" altLang="en-US" sz="2400" i="1"/>
                <a:t>Detect </a:t>
              </a:r>
              <a:r>
                <a:rPr lang="en-US" altLang="en-US" sz="2400"/>
                <a:t>are running concurrently?</a:t>
              </a:r>
              <a:endParaRPr lang="en-GB" altLang="en-US" sz="2400" i="1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DBB47A0-894F-4527-9AB4-D2CB3852B78A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GB" altLang="en-US" sz="1000" smtClean="0"/>
          </a:p>
        </p:txBody>
      </p:sp>
      <p:sp>
        <p:nvSpPr>
          <p:cNvPr id="11264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71525"/>
            <a:ext cx="7772400" cy="712788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SPLICE Example</a:t>
            </a:r>
            <a:r>
              <a:rPr lang="en-US" altLang="en-US" smtClean="0"/>
              <a:t> (5/5)</a:t>
            </a:r>
            <a:endParaRPr lang="en-GB" altLang="en-US" smtClean="0"/>
          </a:p>
        </p:txBody>
      </p:sp>
      <p:sp>
        <p:nvSpPr>
          <p:cNvPr id="112644" name="Text Box 3"/>
          <p:cNvSpPr txBox="1">
            <a:spLocks noChangeArrowheads="1"/>
          </p:cNvSpPr>
          <p:nvPr/>
        </p:nvSpPr>
        <p:spPr bwMode="auto">
          <a:xfrm>
            <a:off x="377825" y="1425575"/>
            <a:ext cx="8297863" cy="538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Courier New" panose="02070309020205020404" pitchFamily="49" charset="0"/>
              </a:rPr>
              <a:t>Program</a:t>
            </a:r>
            <a:r>
              <a:rPr lang="en-US" altLang="en-US" sz="1600">
                <a:latin typeface="Courier New" panose="02070309020205020404" pitchFamily="49" charset="0"/>
              </a:rPr>
              <a:t> </a:t>
            </a:r>
            <a:r>
              <a:rPr lang="en-US" altLang="en-US" sz="1600" i="1">
                <a:latin typeface="Courier New" panose="02070309020205020404" pitchFamily="49" charset="0"/>
              </a:rPr>
              <a:t>Predict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urier New" panose="02070309020205020404" pitchFamily="49" charset="0"/>
              </a:rPr>
              <a:t>  </a:t>
            </a:r>
            <a:r>
              <a:rPr lang="en-US" altLang="en-US" sz="1600" b="1">
                <a:latin typeface="Courier New" panose="02070309020205020404" pitchFamily="49" charset="0"/>
              </a:rPr>
              <a:t>sort</a:t>
            </a:r>
            <a:r>
              <a:rPr lang="en-US" altLang="en-US" sz="1600">
                <a:latin typeface="Courier New" panose="02070309020205020404" pitchFamily="49" charset="0"/>
              </a:rPr>
              <a:t> radar_attr: sensor_attr </a:t>
            </a:r>
            <a:r>
              <a:rPr lang="en-US" altLang="en-US" sz="1600" b="1">
                <a:latin typeface="Courier New" panose="02070309020205020404" pitchFamily="49" charset="0"/>
              </a:rPr>
              <a:t>consumed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Courier New" panose="02070309020205020404" pitchFamily="49" charset="0"/>
              </a:rPr>
              <a:t>  sort</a:t>
            </a:r>
            <a:r>
              <a:rPr lang="en-US" altLang="en-US" sz="1600">
                <a:latin typeface="Courier New" panose="02070309020205020404" pitchFamily="49" charset="0"/>
              </a:rPr>
              <a:t> track_data: track </a:t>
            </a:r>
            <a:r>
              <a:rPr lang="en-US" altLang="en-US" sz="1600" b="1">
                <a:latin typeface="Courier New" panose="02070309020205020404" pitchFamily="49" charset="0"/>
              </a:rPr>
              <a:t>consumed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urier New" panose="02070309020205020404" pitchFamily="49" charset="0"/>
              </a:rPr>
              <a:t>  </a:t>
            </a:r>
            <a:r>
              <a:rPr lang="en-US" altLang="en-US" sz="1600" b="1">
                <a:latin typeface="Courier New" panose="02070309020205020404" pitchFamily="49" charset="0"/>
              </a:rPr>
              <a:t>sort</a:t>
            </a:r>
            <a:r>
              <a:rPr lang="en-US" altLang="en-US" sz="1600">
                <a:latin typeface="Courier New" panose="02070309020205020404" pitchFamily="49" charset="0"/>
              </a:rPr>
              <a:t> pred_coord: coordinates </a:t>
            </a:r>
            <a:r>
              <a:rPr lang="en-US" altLang="en-US" sz="1600" b="1">
                <a:latin typeface="Courier New" panose="02070309020205020404" pitchFamily="49" charset="0"/>
              </a:rPr>
              <a:t>produced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Courier New" panose="02070309020205020404" pitchFamily="49" charset="0"/>
              </a:rPr>
              <a:t>  sort</a:t>
            </a:r>
            <a:r>
              <a:rPr lang="en-US" altLang="en-US" sz="1600">
                <a:latin typeface="Courier New" panose="02070309020205020404" pitchFamily="49" charset="0"/>
              </a:rPr>
              <a:t> user_cmnd: command </a:t>
            </a:r>
            <a:r>
              <a:rPr lang="en-US" altLang="en-US" sz="1600" b="1">
                <a:latin typeface="Courier New" panose="02070309020205020404" pitchFamily="49" charset="0"/>
              </a:rPr>
              <a:t>consumed</a:t>
            </a:r>
            <a:endParaRPr lang="en-US" altLang="en-US" sz="1600">
              <a:latin typeface="Courier New" panose="02070309020205020404" pitchFamily="49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urier New" panose="02070309020205020404" pitchFamily="49" charset="0"/>
              </a:rPr>
              <a:t>  result: integer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urier New" panose="02070309020205020404" pitchFamily="49" charset="0"/>
              </a:rPr>
              <a:t>  local_track: track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1600" b="1">
              <a:latin typeface="Courier New" panose="02070309020205020404" pitchFamily="49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Courier New" panose="02070309020205020404" pitchFamily="49" charset="0"/>
              </a:rPr>
              <a:t>get</a:t>
            </a:r>
            <a:r>
              <a:rPr lang="en-US" altLang="en-US" sz="1600">
                <a:latin typeface="Courier New" panose="02070309020205020404" pitchFamily="49" charset="0"/>
              </a:rPr>
              <a:t>(radar_attr);</a:t>
            </a:r>
            <a:endParaRPr lang="en-US" altLang="en-US" sz="1600" b="1">
              <a:latin typeface="Courier New" panose="02070309020205020404" pitchFamily="49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Courier New" panose="02070309020205020404" pitchFamily="49" charset="0"/>
              </a:rPr>
              <a:t>Forever do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urier New" panose="02070309020205020404" pitchFamily="49" charset="0"/>
              </a:rPr>
              <a:t>   result := </a:t>
            </a:r>
            <a:r>
              <a:rPr lang="en-US" altLang="en-US" sz="1600" b="1">
                <a:latin typeface="Courier New" panose="02070309020205020404" pitchFamily="49" charset="0"/>
              </a:rPr>
              <a:t>get</a:t>
            </a:r>
            <a:r>
              <a:rPr lang="en-US" altLang="en-US" sz="1600">
                <a:latin typeface="Courier New" panose="02070309020205020404" pitchFamily="49" charset="0"/>
              </a:rPr>
              <a:t>(track_data);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urier New" panose="02070309020205020404" pitchFamily="49" charset="0"/>
              </a:rPr>
              <a:t>   </a:t>
            </a:r>
            <a:r>
              <a:rPr lang="en-US" altLang="en-US" sz="1600" b="1">
                <a:latin typeface="Courier New" panose="02070309020205020404" pitchFamily="49" charset="0"/>
              </a:rPr>
              <a:t>if</a:t>
            </a:r>
            <a:r>
              <a:rPr lang="en-US" altLang="en-US" sz="1600">
                <a:latin typeface="Courier New" panose="02070309020205020404" pitchFamily="49" charset="0"/>
              </a:rPr>
              <a:t> valid_track(result) 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urier New" panose="02070309020205020404" pitchFamily="49" charset="0"/>
              </a:rPr>
              <a:t>      </a:t>
            </a:r>
            <a:r>
              <a:rPr lang="en-US" altLang="en-US" sz="1600" b="1">
                <a:latin typeface="Courier New" panose="02070309020205020404" pitchFamily="49" charset="0"/>
              </a:rPr>
              <a:t>then 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Courier New" panose="02070309020205020404" pitchFamily="49" charset="0"/>
              </a:rPr>
              <a:t>	 </a:t>
            </a:r>
            <a:r>
              <a:rPr lang="en-US" altLang="en-US" sz="1600">
                <a:latin typeface="Courier New" panose="02070309020205020404" pitchFamily="49" charset="0"/>
              </a:rPr>
              <a:t>{ local_track:=predict new coordinates}; 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urier New" panose="02070309020205020404" pitchFamily="49" charset="0"/>
              </a:rPr>
              <a:t>	 </a:t>
            </a:r>
            <a:r>
              <a:rPr lang="en-US" altLang="en-US" sz="1600" b="1">
                <a:latin typeface="Courier New" panose="02070309020205020404" pitchFamily="49" charset="0"/>
              </a:rPr>
              <a:t>put</a:t>
            </a:r>
            <a:r>
              <a:rPr lang="en-US" altLang="en-US" sz="1600">
                <a:latin typeface="Courier New" panose="02070309020205020404" pitchFamily="49" charset="0"/>
              </a:rPr>
              <a:t>(obj_pos)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Courier New" panose="02070309020205020404" pitchFamily="49" charset="0"/>
              </a:rPr>
              <a:t>      else</a:t>
            </a:r>
            <a:endParaRPr lang="en-US" altLang="en-US" sz="1600">
              <a:latin typeface="Courier New" panose="02070309020205020404" pitchFamily="49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urier New" panose="02070309020205020404" pitchFamily="49" charset="0"/>
              </a:rPr>
              <a:t>	 </a:t>
            </a:r>
            <a:r>
              <a:rPr lang="en-US" altLang="en-US" sz="1600" b="1">
                <a:latin typeface="Courier New" panose="02070309020205020404" pitchFamily="49" charset="0"/>
              </a:rPr>
              <a:t>if</a:t>
            </a:r>
            <a:r>
              <a:rPr lang="en-US" altLang="en-US" sz="1600">
                <a:latin typeface="Courier New" panose="02070309020205020404" pitchFamily="49" charset="0"/>
              </a:rPr>
              <a:t> local_track.timestamp + radar_attr.cycle_time &gt;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urier New" panose="02070309020205020404" pitchFamily="49" charset="0"/>
              </a:rPr>
              <a:t>	    time – comm_delay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urier New" panose="02070309020205020404" pitchFamily="49" charset="0"/>
              </a:rPr>
              <a:t>	 </a:t>
            </a:r>
            <a:r>
              <a:rPr lang="en-US" altLang="en-US" sz="1600" b="1">
                <a:latin typeface="Courier New" panose="02070309020205020404" pitchFamily="49" charset="0"/>
              </a:rPr>
              <a:t>then</a:t>
            </a:r>
            <a:r>
              <a:rPr lang="en-US" altLang="en-US" sz="1600">
                <a:latin typeface="Courier New" panose="02070309020205020404" pitchFamily="49" charset="0"/>
              </a:rPr>
              <a:t> { new data too late; corrective action };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urier New" panose="02070309020205020404" pitchFamily="49" charset="0"/>
              </a:rPr>
              <a:t>   result := </a:t>
            </a:r>
            <a:r>
              <a:rPr lang="en-US" altLang="en-US" sz="1600" b="1">
                <a:latin typeface="Courier New" panose="02070309020205020404" pitchFamily="49" charset="0"/>
              </a:rPr>
              <a:t>get</a:t>
            </a:r>
            <a:r>
              <a:rPr lang="en-US" altLang="en-US" sz="1600">
                <a:latin typeface="Courier New" panose="02070309020205020404" pitchFamily="49" charset="0"/>
              </a:rPr>
              <a:t>(user_cmnd);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urier New" panose="02070309020205020404" pitchFamily="49" charset="0"/>
              </a:rPr>
              <a:t>   </a:t>
            </a:r>
            <a:r>
              <a:rPr lang="en-US" altLang="en-US" sz="1600" b="1">
                <a:latin typeface="Courier New" panose="02070309020205020404" pitchFamily="49" charset="0"/>
              </a:rPr>
              <a:t>if</a:t>
            </a:r>
            <a:r>
              <a:rPr lang="en-US" altLang="en-US" sz="1600">
                <a:latin typeface="Courier New" panose="02070309020205020404" pitchFamily="49" charset="0"/>
              </a:rPr>
              <a:t> valid_cmnd(result)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urier New" panose="02070309020205020404" pitchFamily="49" charset="0"/>
              </a:rPr>
              <a:t>	</a:t>
            </a:r>
            <a:r>
              <a:rPr lang="en-US" altLang="en-US" sz="1600" b="1">
                <a:latin typeface="Courier New" panose="02070309020205020404" pitchFamily="49" charset="0"/>
              </a:rPr>
              <a:t>then </a:t>
            </a:r>
            <a:r>
              <a:rPr lang="en-US" altLang="en-US" sz="1600">
                <a:latin typeface="Courier New" panose="02070309020205020404" pitchFamily="49" charset="0"/>
              </a:rPr>
              <a:t> { deal with command }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1600" b="1">
              <a:latin typeface="Courier New" panose="02070309020205020404" pitchFamily="49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Courier New" panose="02070309020205020404" pitchFamily="49" charset="0"/>
              </a:rPr>
              <a:t>End program </a:t>
            </a:r>
            <a:r>
              <a:rPr lang="en-US" altLang="en-US" sz="1600" i="1">
                <a:latin typeface="Courier New" panose="02070309020205020404" pitchFamily="49" charset="0"/>
              </a:rPr>
              <a:t>Predict</a:t>
            </a:r>
            <a:endParaRPr lang="en-GB" altLang="en-US" sz="1600" b="1" i="1">
              <a:latin typeface="Courier New" panose="02070309020205020404" pitchFamily="49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ube 35"/>
          <p:cNvSpPr/>
          <p:nvPr/>
        </p:nvSpPr>
        <p:spPr>
          <a:xfrm>
            <a:off x="5873829" y="2110225"/>
            <a:ext cx="1509713" cy="2233041"/>
          </a:xfrm>
          <a:prstGeom prst="cube">
            <a:avLst>
              <a:gd name="adj" fmla="val 870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GB">
              <a:solidFill>
                <a:schemeClr val="tx1"/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35" name="Cube 34"/>
          <p:cNvSpPr/>
          <p:nvPr/>
        </p:nvSpPr>
        <p:spPr>
          <a:xfrm>
            <a:off x="3993431" y="2110225"/>
            <a:ext cx="1509713" cy="2233041"/>
          </a:xfrm>
          <a:prstGeom prst="cube">
            <a:avLst>
              <a:gd name="adj" fmla="val 870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GB">
              <a:solidFill>
                <a:schemeClr val="tx1"/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2" name="Cube 1"/>
          <p:cNvSpPr/>
          <p:nvPr/>
        </p:nvSpPr>
        <p:spPr>
          <a:xfrm>
            <a:off x="2128539" y="2110225"/>
            <a:ext cx="1509713" cy="2233041"/>
          </a:xfrm>
          <a:prstGeom prst="cube">
            <a:avLst>
              <a:gd name="adj" fmla="val 870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GB">
              <a:solidFill>
                <a:schemeClr val="tx1"/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3" name="Can 2"/>
          <p:cNvSpPr/>
          <p:nvPr/>
        </p:nvSpPr>
        <p:spPr>
          <a:xfrm rot="16200000">
            <a:off x="3889151" y="1161975"/>
            <a:ext cx="1509713" cy="6336704"/>
          </a:xfrm>
          <a:prstGeom prst="can">
            <a:avLst/>
          </a:prstGeom>
          <a:solidFill>
            <a:srgbClr val="FFCC99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GB">
              <a:solidFill>
                <a:schemeClr val="tx1"/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11673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/>
              <a:t>P/S Deployment</a:t>
            </a:r>
            <a:endParaRPr lang="en-GB" altLang="en-US" dirty="0" smtClean="0"/>
          </a:p>
        </p:txBody>
      </p:sp>
      <p:sp>
        <p:nvSpPr>
          <p:cNvPr id="11673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5047379" y="6249757"/>
            <a:ext cx="1905000" cy="45720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8D01FCF-45DE-4E38-AC07-46F1BC5D2B4F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GB" altLang="en-US" sz="1000" smtClean="0"/>
          </a:p>
        </p:txBody>
      </p:sp>
      <p:cxnSp>
        <p:nvCxnSpPr>
          <p:cNvPr id="116744" name="AutoShape 7"/>
          <p:cNvCxnSpPr>
            <a:cxnSpLocks noChangeShapeType="1"/>
            <a:stCxn id="116752" idx="2"/>
            <a:endCxn id="116755" idx="0"/>
          </p:cNvCxnSpPr>
          <p:nvPr/>
        </p:nvCxnSpPr>
        <p:spPr bwMode="auto">
          <a:xfrm>
            <a:off x="2813918" y="2912929"/>
            <a:ext cx="0" cy="8413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6745" name="AutoShape 8"/>
          <p:cNvCxnSpPr>
            <a:cxnSpLocks noChangeShapeType="1"/>
            <a:stCxn id="116753" idx="2"/>
            <a:endCxn id="116756" idx="0"/>
          </p:cNvCxnSpPr>
          <p:nvPr/>
        </p:nvCxnSpPr>
        <p:spPr bwMode="auto">
          <a:xfrm flipH="1">
            <a:off x="4690343" y="2912929"/>
            <a:ext cx="1588" cy="822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6746" name="AutoShape 9"/>
          <p:cNvCxnSpPr>
            <a:cxnSpLocks noChangeShapeType="1"/>
            <a:stCxn id="116754" idx="2"/>
            <a:endCxn id="116757" idx="0"/>
          </p:cNvCxnSpPr>
          <p:nvPr/>
        </p:nvCxnSpPr>
        <p:spPr bwMode="auto">
          <a:xfrm flipH="1">
            <a:off x="6550893" y="2912929"/>
            <a:ext cx="3175" cy="822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6747" name="AutoShape 10"/>
          <p:cNvCxnSpPr>
            <a:cxnSpLocks noChangeShapeType="1"/>
          </p:cNvCxnSpPr>
          <p:nvPr/>
        </p:nvCxnSpPr>
        <p:spPr bwMode="auto">
          <a:xfrm>
            <a:off x="2796456" y="4176579"/>
            <a:ext cx="0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6748" name="AutoShape 11"/>
          <p:cNvCxnSpPr>
            <a:cxnSpLocks noChangeShapeType="1"/>
          </p:cNvCxnSpPr>
          <p:nvPr/>
        </p:nvCxnSpPr>
        <p:spPr bwMode="auto">
          <a:xfrm>
            <a:off x="4649068" y="4176579"/>
            <a:ext cx="1588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6749" name="AutoShape 12"/>
          <p:cNvCxnSpPr>
            <a:cxnSpLocks noChangeShapeType="1"/>
          </p:cNvCxnSpPr>
          <p:nvPr/>
        </p:nvCxnSpPr>
        <p:spPr bwMode="auto">
          <a:xfrm>
            <a:off x="6544543" y="4176579"/>
            <a:ext cx="0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6750" name="Line 13"/>
          <p:cNvSpPr>
            <a:spLocks noChangeShapeType="1"/>
          </p:cNvSpPr>
          <p:nvPr/>
        </p:nvSpPr>
        <p:spPr bwMode="auto">
          <a:xfrm flipV="1">
            <a:off x="2283693" y="4709979"/>
            <a:ext cx="4699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48206" name="Text Box 14"/>
          <p:cNvSpPr txBox="1">
            <a:spLocks noChangeArrowheads="1"/>
          </p:cNvSpPr>
          <p:nvPr/>
        </p:nvSpPr>
        <p:spPr bwMode="auto">
          <a:xfrm>
            <a:off x="3204443" y="4343266"/>
            <a:ext cx="10810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effectLst>
                  <a:outerShdw blurRad="38100" dist="38100" dir="2700000" algn="tl">
                    <a:srgbClr val="C0C0C0"/>
                  </a:outerShdw>
                </a:effectLst>
              </a:rPr>
              <a:t>network</a:t>
            </a:r>
            <a:endParaRPr lang="en-GB" sz="18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6752" name="Rectangle 15"/>
          <p:cNvSpPr>
            <a:spLocks noChangeArrowheads="1"/>
          </p:cNvSpPr>
          <p:nvPr/>
        </p:nvSpPr>
        <p:spPr bwMode="auto">
          <a:xfrm>
            <a:off x="2201143" y="2398579"/>
            <a:ext cx="1223963" cy="51435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/>
              <a:t>producer</a:t>
            </a:r>
          </a:p>
        </p:txBody>
      </p:sp>
      <p:sp>
        <p:nvSpPr>
          <p:cNvPr id="116753" name="Rectangle 16"/>
          <p:cNvSpPr>
            <a:spLocks noChangeArrowheads="1"/>
          </p:cNvSpPr>
          <p:nvPr/>
        </p:nvSpPr>
        <p:spPr bwMode="auto">
          <a:xfrm>
            <a:off x="4079156" y="2398579"/>
            <a:ext cx="1223962" cy="51435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/>
              <a:t>consumer</a:t>
            </a:r>
          </a:p>
        </p:txBody>
      </p:sp>
      <p:sp>
        <p:nvSpPr>
          <p:cNvPr id="116754" name="Rectangle 17"/>
          <p:cNvSpPr>
            <a:spLocks noChangeArrowheads="1"/>
          </p:cNvSpPr>
          <p:nvPr/>
        </p:nvSpPr>
        <p:spPr bwMode="auto">
          <a:xfrm>
            <a:off x="5941293" y="2398579"/>
            <a:ext cx="1223963" cy="51435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/>
              <a:t>consumer</a:t>
            </a:r>
          </a:p>
        </p:txBody>
      </p:sp>
      <p:sp>
        <p:nvSpPr>
          <p:cNvPr id="116755" name="Oval 18"/>
          <p:cNvSpPr>
            <a:spLocks noChangeArrowheads="1"/>
          </p:cNvSpPr>
          <p:nvPr/>
        </p:nvSpPr>
        <p:spPr bwMode="auto">
          <a:xfrm>
            <a:off x="2280518" y="3754304"/>
            <a:ext cx="1066800" cy="457200"/>
          </a:xfrm>
          <a:prstGeom prst="ellipse">
            <a:avLst/>
          </a:prstGeom>
          <a:solidFill>
            <a:srgbClr val="FFBE9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agent</a:t>
            </a:r>
            <a:endParaRPr lang="en-GB" altLang="en-US" sz="1800"/>
          </a:p>
        </p:txBody>
      </p:sp>
      <p:sp>
        <p:nvSpPr>
          <p:cNvPr id="116756" name="Oval 19"/>
          <p:cNvSpPr>
            <a:spLocks noChangeArrowheads="1"/>
          </p:cNvSpPr>
          <p:nvPr/>
        </p:nvSpPr>
        <p:spPr bwMode="auto">
          <a:xfrm>
            <a:off x="4156943" y="3735254"/>
            <a:ext cx="1066800" cy="457200"/>
          </a:xfrm>
          <a:prstGeom prst="ellipse">
            <a:avLst/>
          </a:prstGeom>
          <a:solidFill>
            <a:srgbClr val="FFBE9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agent</a:t>
            </a:r>
            <a:endParaRPr lang="en-GB" altLang="en-US" sz="1800"/>
          </a:p>
        </p:txBody>
      </p:sp>
      <p:sp>
        <p:nvSpPr>
          <p:cNvPr id="116757" name="Oval 20"/>
          <p:cNvSpPr>
            <a:spLocks noChangeArrowheads="1"/>
          </p:cNvSpPr>
          <p:nvPr/>
        </p:nvSpPr>
        <p:spPr bwMode="auto">
          <a:xfrm>
            <a:off x="6017493" y="3735254"/>
            <a:ext cx="1066800" cy="457200"/>
          </a:xfrm>
          <a:prstGeom prst="ellipse">
            <a:avLst/>
          </a:prstGeom>
          <a:solidFill>
            <a:srgbClr val="FFBE9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agent</a:t>
            </a:r>
            <a:endParaRPr lang="en-GB" altLang="en-US" sz="1800"/>
          </a:p>
        </p:txBody>
      </p:sp>
      <p:sp>
        <p:nvSpPr>
          <p:cNvPr id="116758" name="Rectangle 21"/>
          <p:cNvSpPr>
            <a:spLocks noChangeArrowheads="1"/>
          </p:cNvSpPr>
          <p:nvPr/>
        </p:nvSpPr>
        <p:spPr bwMode="auto">
          <a:xfrm>
            <a:off x="2307555" y="1664857"/>
            <a:ext cx="9667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node A</a:t>
            </a:r>
            <a:endParaRPr lang="en-GB" altLang="en-US" sz="1800" dirty="0"/>
          </a:p>
        </p:txBody>
      </p:sp>
      <p:sp>
        <p:nvSpPr>
          <p:cNvPr id="116759" name="Rectangle 22"/>
          <p:cNvSpPr>
            <a:spLocks noChangeArrowheads="1"/>
          </p:cNvSpPr>
          <p:nvPr/>
        </p:nvSpPr>
        <p:spPr bwMode="auto">
          <a:xfrm>
            <a:off x="4252243" y="1664857"/>
            <a:ext cx="9413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node B</a:t>
            </a:r>
            <a:endParaRPr lang="en-GB" altLang="en-US" sz="1800"/>
          </a:p>
        </p:txBody>
      </p:sp>
      <p:sp>
        <p:nvSpPr>
          <p:cNvPr id="116760" name="Rectangle 23"/>
          <p:cNvSpPr>
            <a:spLocks noChangeArrowheads="1"/>
          </p:cNvSpPr>
          <p:nvPr/>
        </p:nvSpPr>
        <p:spPr bwMode="auto">
          <a:xfrm>
            <a:off x="6123905" y="1664857"/>
            <a:ext cx="9683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node C</a:t>
            </a:r>
            <a:endParaRPr lang="en-GB" altLang="en-US" sz="1800" dirty="0"/>
          </a:p>
        </p:txBody>
      </p:sp>
      <p:grpSp>
        <p:nvGrpSpPr>
          <p:cNvPr id="116761" name="Group 24"/>
          <p:cNvGrpSpPr>
            <a:grpSpLocks/>
          </p:cNvGrpSpPr>
          <p:nvPr/>
        </p:nvGrpSpPr>
        <p:grpSpPr bwMode="auto">
          <a:xfrm>
            <a:off x="1475656" y="3344729"/>
            <a:ext cx="1341437" cy="517525"/>
            <a:chOff x="521" y="2093"/>
            <a:chExt cx="845" cy="326"/>
          </a:xfrm>
        </p:grpSpPr>
        <p:sp>
          <p:nvSpPr>
            <p:cNvPr id="116768" name="AutoShape 25"/>
            <p:cNvSpPr>
              <a:spLocks noChangeArrowheads="1"/>
            </p:cNvSpPr>
            <p:nvPr/>
          </p:nvSpPr>
          <p:spPr bwMode="auto">
            <a:xfrm rot="10800000">
              <a:off x="561" y="2097"/>
              <a:ext cx="764" cy="318"/>
            </a:xfrm>
            <a:prstGeom prst="foldedCorner">
              <a:avLst>
                <a:gd name="adj" fmla="val 12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nl-NL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16769" name="Text Box 26"/>
            <p:cNvSpPr txBox="1">
              <a:spLocks noChangeArrowheads="1"/>
            </p:cNvSpPr>
            <p:nvPr/>
          </p:nvSpPr>
          <p:spPr bwMode="auto">
            <a:xfrm>
              <a:off x="521" y="2093"/>
              <a:ext cx="845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/>
                <a:t>subscriptions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/>
                <a:t>  Type x: B,C</a:t>
              </a:r>
            </a:p>
          </p:txBody>
        </p:sp>
      </p:grpSp>
      <p:grpSp>
        <p:nvGrpSpPr>
          <p:cNvPr id="116762" name="Group 27"/>
          <p:cNvGrpSpPr>
            <a:grpSpLocks/>
          </p:cNvGrpSpPr>
          <p:nvPr/>
        </p:nvGrpSpPr>
        <p:grpSpPr bwMode="auto">
          <a:xfrm>
            <a:off x="3348906" y="3344729"/>
            <a:ext cx="1341437" cy="517525"/>
            <a:chOff x="521" y="2819"/>
            <a:chExt cx="845" cy="326"/>
          </a:xfrm>
        </p:grpSpPr>
        <p:sp>
          <p:nvSpPr>
            <p:cNvPr id="116766" name="AutoShape 28"/>
            <p:cNvSpPr>
              <a:spLocks noChangeArrowheads="1"/>
            </p:cNvSpPr>
            <p:nvPr/>
          </p:nvSpPr>
          <p:spPr bwMode="auto">
            <a:xfrm rot="10800000">
              <a:off x="561" y="2823"/>
              <a:ext cx="764" cy="318"/>
            </a:xfrm>
            <a:prstGeom prst="foldedCorner">
              <a:avLst>
                <a:gd name="adj" fmla="val 12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nl-NL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16767" name="Text Box 29"/>
            <p:cNvSpPr txBox="1">
              <a:spLocks noChangeArrowheads="1"/>
            </p:cNvSpPr>
            <p:nvPr/>
          </p:nvSpPr>
          <p:spPr bwMode="auto">
            <a:xfrm>
              <a:off x="521" y="2819"/>
              <a:ext cx="845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/>
                <a:t>subscriptions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/>
                <a:t>  Type x: B,C</a:t>
              </a:r>
            </a:p>
          </p:txBody>
        </p:sp>
      </p:grpSp>
      <p:grpSp>
        <p:nvGrpSpPr>
          <p:cNvPr id="116763" name="Group 30"/>
          <p:cNvGrpSpPr>
            <a:grpSpLocks/>
          </p:cNvGrpSpPr>
          <p:nvPr/>
        </p:nvGrpSpPr>
        <p:grpSpPr bwMode="auto">
          <a:xfrm>
            <a:off x="5220568" y="3344729"/>
            <a:ext cx="1341438" cy="517525"/>
            <a:chOff x="521" y="3545"/>
            <a:chExt cx="845" cy="326"/>
          </a:xfrm>
        </p:grpSpPr>
        <p:sp>
          <p:nvSpPr>
            <p:cNvPr id="116764" name="AutoShape 31"/>
            <p:cNvSpPr>
              <a:spLocks noChangeArrowheads="1"/>
            </p:cNvSpPr>
            <p:nvPr/>
          </p:nvSpPr>
          <p:spPr bwMode="auto">
            <a:xfrm rot="10800000">
              <a:off x="561" y="3549"/>
              <a:ext cx="764" cy="318"/>
            </a:xfrm>
            <a:prstGeom prst="foldedCorner">
              <a:avLst>
                <a:gd name="adj" fmla="val 12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nl-NL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16765" name="Text Box 32"/>
            <p:cNvSpPr txBox="1">
              <a:spLocks noChangeArrowheads="1"/>
            </p:cNvSpPr>
            <p:nvPr/>
          </p:nvSpPr>
          <p:spPr bwMode="auto">
            <a:xfrm>
              <a:off x="521" y="3545"/>
              <a:ext cx="845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/>
                <a:t>subscriptions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/>
                <a:t>  Type x: B,C</a:t>
              </a:r>
            </a:p>
          </p:txBody>
        </p:sp>
      </p:grpSp>
      <p:sp>
        <p:nvSpPr>
          <p:cNvPr id="39" name="Rectangle 15"/>
          <p:cNvSpPr>
            <a:spLocks noChangeArrowheads="1"/>
          </p:cNvSpPr>
          <p:nvPr/>
        </p:nvSpPr>
        <p:spPr bwMode="auto">
          <a:xfrm>
            <a:off x="450747" y="5618685"/>
            <a:ext cx="1223963" cy="51435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/>
              <a:t>producer</a:t>
            </a:r>
          </a:p>
        </p:txBody>
      </p:sp>
      <p:sp>
        <p:nvSpPr>
          <p:cNvPr id="40" name="Oval 18"/>
          <p:cNvSpPr>
            <a:spLocks noChangeArrowheads="1"/>
          </p:cNvSpPr>
          <p:nvPr/>
        </p:nvSpPr>
        <p:spPr bwMode="auto">
          <a:xfrm>
            <a:off x="491916" y="6256164"/>
            <a:ext cx="1066800" cy="457200"/>
          </a:xfrm>
          <a:prstGeom prst="ellipse">
            <a:avLst/>
          </a:prstGeom>
          <a:solidFill>
            <a:srgbClr val="FFBE9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agent</a:t>
            </a:r>
            <a:endParaRPr lang="en-GB" altLang="en-US" sz="1800"/>
          </a:p>
        </p:txBody>
      </p:sp>
      <p:sp>
        <p:nvSpPr>
          <p:cNvPr id="5" name="TextBox 4"/>
          <p:cNvSpPr txBox="1"/>
          <p:nvPr/>
        </p:nvSpPr>
        <p:spPr>
          <a:xfrm>
            <a:off x="1698027" y="5632988"/>
            <a:ext cx="5338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application software component</a:t>
            </a:r>
            <a:endParaRPr lang="en-GB" dirty="0"/>
          </a:p>
        </p:txBody>
      </p:sp>
      <p:sp>
        <p:nvSpPr>
          <p:cNvPr id="42" name="TextBox 41"/>
          <p:cNvSpPr txBox="1"/>
          <p:nvPr/>
        </p:nvSpPr>
        <p:spPr>
          <a:xfrm>
            <a:off x="1698027" y="6232783"/>
            <a:ext cx="5420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middleware software component</a:t>
            </a:r>
            <a:endParaRPr lang="en-GB" dirty="0"/>
          </a:p>
        </p:txBody>
      </p:sp>
      <p:sp>
        <p:nvSpPr>
          <p:cNvPr id="43" name="Rectangle 23"/>
          <p:cNvSpPr>
            <a:spLocks noChangeArrowheads="1"/>
          </p:cNvSpPr>
          <p:nvPr/>
        </p:nvSpPr>
        <p:spPr bwMode="auto">
          <a:xfrm>
            <a:off x="6241144" y="4738012"/>
            <a:ext cx="14830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/>
              <a:t>middleware</a:t>
            </a:r>
            <a:endParaRPr lang="en-GB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0416840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765175"/>
            <a:ext cx="8785225" cy="990600"/>
          </a:xfrm>
        </p:spPr>
        <p:txBody>
          <a:bodyPr/>
          <a:lstStyle/>
          <a:p>
            <a:pPr eaLnBrk="1" hangingPunct="1"/>
            <a:r>
              <a:rPr lang="en-GB" altLang="en-US" sz="3400" smtClean="0"/>
              <a:t>Upgrading in the publish-subscribe style</a:t>
            </a:r>
          </a:p>
        </p:txBody>
      </p:sp>
      <p:sp>
        <p:nvSpPr>
          <p:cNvPr id="114691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15652FB-9A4F-421F-87CA-B0639D72A387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GB" altLang="en-US" sz="100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Registration Phase</a:t>
            </a:r>
          </a:p>
        </p:txBody>
      </p:sp>
      <p:sp>
        <p:nvSpPr>
          <p:cNvPr id="116739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8D01FCF-45DE-4E38-AC07-46F1BC5D2B4F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GB" altLang="en-US" sz="1000" smtClean="0"/>
          </a:p>
        </p:txBody>
      </p:sp>
      <p:sp>
        <p:nvSpPr>
          <p:cNvPr id="116740" name="Rectangle 2"/>
          <p:cNvSpPr>
            <a:spLocks noChangeArrowheads="1"/>
          </p:cNvSpPr>
          <p:nvPr/>
        </p:nvSpPr>
        <p:spPr bwMode="auto">
          <a:xfrm>
            <a:off x="4932363" y="1916113"/>
            <a:ext cx="1368425" cy="19446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16741" name="Rectangle 3"/>
          <p:cNvSpPr>
            <a:spLocks noChangeArrowheads="1"/>
          </p:cNvSpPr>
          <p:nvPr/>
        </p:nvSpPr>
        <p:spPr bwMode="auto">
          <a:xfrm>
            <a:off x="6804025" y="1916113"/>
            <a:ext cx="1368425" cy="19446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16742" name="Rectangle 4"/>
          <p:cNvSpPr>
            <a:spLocks noChangeArrowheads="1"/>
          </p:cNvSpPr>
          <p:nvPr/>
        </p:nvSpPr>
        <p:spPr bwMode="auto">
          <a:xfrm>
            <a:off x="3059113" y="1916113"/>
            <a:ext cx="1368425" cy="19446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16743" name="Oval 6"/>
          <p:cNvSpPr>
            <a:spLocks noChangeArrowheads="1"/>
          </p:cNvSpPr>
          <p:nvPr/>
        </p:nvSpPr>
        <p:spPr bwMode="auto">
          <a:xfrm flipV="1">
            <a:off x="2555875" y="2997200"/>
            <a:ext cx="6107113" cy="1493838"/>
          </a:xfrm>
          <a:prstGeom prst="ellipse">
            <a:avLst/>
          </a:prstGeom>
          <a:solidFill>
            <a:srgbClr val="FFCC99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cxnSp>
        <p:nvCxnSpPr>
          <p:cNvPr id="116744" name="AutoShape 7"/>
          <p:cNvCxnSpPr>
            <a:cxnSpLocks noChangeShapeType="1"/>
            <a:stCxn id="116752" idx="2"/>
            <a:endCxn id="116755" idx="0"/>
          </p:cNvCxnSpPr>
          <p:nvPr/>
        </p:nvCxnSpPr>
        <p:spPr bwMode="auto">
          <a:xfrm>
            <a:off x="3749675" y="2503488"/>
            <a:ext cx="0" cy="8413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6745" name="AutoShape 8"/>
          <p:cNvCxnSpPr>
            <a:cxnSpLocks noChangeShapeType="1"/>
            <a:stCxn id="116753" idx="2"/>
            <a:endCxn id="116756" idx="0"/>
          </p:cNvCxnSpPr>
          <p:nvPr/>
        </p:nvCxnSpPr>
        <p:spPr bwMode="auto">
          <a:xfrm flipH="1">
            <a:off x="5626100" y="2503488"/>
            <a:ext cx="1588" cy="822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6746" name="AutoShape 9"/>
          <p:cNvCxnSpPr>
            <a:cxnSpLocks noChangeShapeType="1"/>
            <a:stCxn id="116754" idx="2"/>
            <a:endCxn id="116757" idx="0"/>
          </p:cNvCxnSpPr>
          <p:nvPr/>
        </p:nvCxnSpPr>
        <p:spPr bwMode="auto">
          <a:xfrm flipH="1">
            <a:off x="7486650" y="2503488"/>
            <a:ext cx="3175" cy="822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6747" name="AutoShape 10"/>
          <p:cNvCxnSpPr>
            <a:cxnSpLocks noChangeShapeType="1"/>
          </p:cNvCxnSpPr>
          <p:nvPr/>
        </p:nvCxnSpPr>
        <p:spPr bwMode="auto">
          <a:xfrm>
            <a:off x="3732213" y="3767138"/>
            <a:ext cx="0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6748" name="AutoShape 11"/>
          <p:cNvCxnSpPr>
            <a:cxnSpLocks noChangeShapeType="1"/>
          </p:cNvCxnSpPr>
          <p:nvPr/>
        </p:nvCxnSpPr>
        <p:spPr bwMode="auto">
          <a:xfrm>
            <a:off x="5584825" y="3767138"/>
            <a:ext cx="1588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6749" name="AutoShape 12"/>
          <p:cNvCxnSpPr>
            <a:cxnSpLocks noChangeShapeType="1"/>
          </p:cNvCxnSpPr>
          <p:nvPr/>
        </p:nvCxnSpPr>
        <p:spPr bwMode="auto">
          <a:xfrm>
            <a:off x="7480300" y="3767138"/>
            <a:ext cx="0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6750" name="Line 13"/>
          <p:cNvSpPr>
            <a:spLocks noChangeShapeType="1"/>
          </p:cNvSpPr>
          <p:nvPr/>
        </p:nvSpPr>
        <p:spPr bwMode="auto">
          <a:xfrm flipV="1">
            <a:off x="3219450" y="4300538"/>
            <a:ext cx="4699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48206" name="Text Box 14"/>
          <p:cNvSpPr txBox="1">
            <a:spLocks noChangeArrowheads="1"/>
          </p:cNvSpPr>
          <p:nvPr/>
        </p:nvSpPr>
        <p:spPr bwMode="auto">
          <a:xfrm>
            <a:off x="4140200" y="3933825"/>
            <a:ext cx="10810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effectLst>
                  <a:outerShdw blurRad="38100" dist="38100" dir="2700000" algn="tl">
                    <a:srgbClr val="C0C0C0"/>
                  </a:outerShdw>
                </a:effectLst>
              </a:rPr>
              <a:t>network</a:t>
            </a:r>
            <a:endParaRPr lang="en-GB" sz="18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6752" name="Rectangle 15"/>
          <p:cNvSpPr>
            <a:spLocks noChangeArrowheads="1"/>
          </p:cNvSpPr>
          <p:nvPr/>
        </p:nvSpPr>
        <p:spPr bwMode="auto">
          <a:xfrm>
            <a:off x="3136900" y="1989138"/>
            <a:ext cx="1223963" cy="51435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/>
              <a:t>producer</a:t>
            </a:r>
          </a:p>
        </p:txBody>
      </p:sp>
      <p:sp>
        <p:nvSpPr>
          <p:cNvPr id="116753" name="Rectangle 16"/>
          <p:cNvSpPr>
            <a:spLocks noChangeArrowheads="1"/>
          </p:cNvSpPr>
          <p:nvPr/>
        </p:nvSpPr>
        <p:spPr bwMode="auto">
          <a:xfrm>
            <a:off x="5014913" y="1989138"/>
            <a:ext cx="1223962" cy="51435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/>
              <a:t>consumer</a:t>
            </a:r>
          </a:p>
        </p:txBody>
      </p:sp>
      <p:sp>
        <p:nvSpPr>
          <p:cNvPr id="116754" name="Rectangle 17"/>
          <p:cNvSpPr>
            <a:spLocks noChangeArrowheads="1"/>
          </p:cNvSpPr>
          <p:nvPr/>
        </p:nvSpPr>
        <p:spPr bwMode="auto">
          <a:xfrm>
            <a:off x="6877050" y="1989138"/>
            <a:ext cx="1223963" cy="51435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/>
              <a:t>consumer</a:t>
            </a:r>
          </a:p>
        </p:txBody>
      </p:sp>
      <p:sp>
        <p:nvSpPr>
          <p:cNvPr id="116755" name="Oval 18"/>
          <p:cNvSpPr>
            <a:spLocks noChangeArrowheads="1"/>
          </p:cNvSpPr>
          <p:nvPr/>
        </p:nvSpPr>
        <p:spPr bwMode="auto">
          <a:xfrm>
            <a:off x="3216275" y="3344863"/>
            <a:ext cx="1066800" cy="457200"/>
          </a:xfrm>
          <a:prstGeom prst="ellipse">
            <a:avLst/>
          </a:prstGeom>
          <a:solidFill>
            <a:srgbClr val="FFBE9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agent</a:t>
            </a:r>
            <a:endParaRPr lang="en-GB" altLang="en-US" sz="1800"/>
          </a:p>
        </p:txBody>
      </p:sp>
      <p:sp>
        <p:nvSpPr>
          <p:cNvPr id="116756" name="Oval 19"/>
          <p:cNvSpPr>
            <a:spLocks noChangeArrowheads="1"/>
          </p:cNvSpPr>
          <p:nvPr/>
        </p:nvSpPr>
        <p:spPr bwMode="auto">
          <a:xfrm>
            <a:off x="5092700" y="3325813"/>
            <a:ext cx="1066800" cy="457200"/>
          </a:xfrm>
          <a:prstGeom prst="ellipse">
            <a:avLst/>
          </a:prstGeom>
          <a:solidFill>
            <a:srgbClr val="FFBE9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agent</a:t>
            </a:r>
            <a:endParaRPr lang="en-GB" altLang="en-US" sz="1800"/>
          </a:p>
        </p:txBody>
      </p:sp>
      <p:sp>
        <p:nvSpPr>
          <p:cNvPr id="116757" name="Oval 20"/>
          <p:cNvSpPr>
            <a:spLocks noChangeArrowheads="1"/>
          </p:cNvSpPr>
          <p:nvPr/>
        </p:nvSpPr>
        <p:spPr bwMode="auto">
          <a:xfrm>
            <a:off x="6953250" y="3325813"/>
            <a:ext cx="1066800" cy="457200"/>
          </a:xfrm>
          <a:prstGeom prst="ellipse">
            <a:avLst/>
          </a:prstGeom>
          <a:solidFill>
            <a:srgbClr val="FFBE9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agent</a:t>
            </a:r>
            <a:endParaRPr lang="en-GB" altLang="en-US" sz="1800"/>
          </a:p>
        </p:txBody>
      </p:sp>
      <p:sp>
        <p:nvSpPr>
          <p:cNvPr id="116758" name="Rectangle 21"/>
          <p:cNvSpPr>
            <a:spLocks noChangeArrowheads="1"/>
          </p:cNvSpPr>
          <p:nvPr/>
        </p:nvSpPr>
        <p:spPr bwMode="auto">
          <a:xfrm>
            <a:off x="3203575" y="1557338"/>
            <a:ext cx="9667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node A</a:t>
            </a:r>
            <a:endParaRPr lang="en-GB" altLang="en-US" sz="1800"/>
          </a:p>
        </p:txBody>
      </p:sp>
      <p:sp>
        <p:nvSpPr>
          <p:cNvPr id="116759" name="Rectangle 22"/>
          <p:cNvSpPr>
            <a:spLocks noChangeArrowheads="1"/>
          </p:cNvSpPr>
          <p:nvPr/>
        </p:nvSpPr>
        <p:spPr bwMode="auto">
          <a:xfrm>
            <a:off x="5148263" y="1557338"/>
            <a:ext cx="9413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node B</a:t>
            </a:r>
            <a:endParaRPr lang="en-GB" altLang="en-US" sz="1800"/>
          </a:p>
        </p:txBody>
      </p:sp>
      <p:sp>
        <p:nvSpPr>
          <p:cNvPr id="116760" name="Rectangle 23"/>
          <p:cNvSpPr>
            <a:spLocks noChangeArrowheads="1"/>
          </p:cNvSpPr>
          <p:nvPr/>
        </p:nvSpPr>
        <p:spPr bwMode="auto">
          <a:xfrm>
            <a:off x="7019925" y="1557338"/>
            <a:ext cx="9683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node C</a:t>
            </a:r>
            <a:endParaRPr lang="en-GB" altLang="en-US" sz="1800"/>
          </a:p>
        </p:txBody>
      </p:sp>
      <p:grpSp>
        <p:nvGrpSpPr>
          <p:cNvPr id="116761" name="Group 24"/>
          <p:cNvGrpSpPr>
            <a:grpSpLocks/>
          </p:cNvGrpSpPr>
          <p:nvPr/>
        </p:nvGrpSpPr>
        <p:grpSpPr bwMode="auto">
          <a:xfrm>
            <a:off x="2411413" y="2935288"/>
            <a:ext cx="1341437" cy="517525"/>
            <a:chOff x="521" y="2093"/>
            <a:chExt cx="845" cy="326"/>
          </a:xfrm>
        </p:grpSpPr>
        <p:sp>
          <p:nvSpPr>
            <p:cNvPr id="116768" name="AutoShape 25"/>
            <p:cNvSpPr>
              <a:spLocks noChangeArrowheads="1"/>
            </p:cNvSpPr>
            <p:nvPr/>
          </p:nvSpPr>
          <p:spPr bwMode="auto">
            <a:xfrm rot="10800000">
              <a:off x="561" y="2097"/>
              <a:ext cx="764" cy="318"/>
            </a:xfrm>
            <a:prstGeom prst="foldedCorner">
              <a:avLst>
                <a:gd name="adj" fmla="val 12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nl-NL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16769" name="Text Box 26"/>
            <p:cNvSpPr txBox="1">
              <a:spLocks noChangeArrowheads="1"/>
            </p:cNvSpPr>
            <p:nvPr/>
          </p:nvSpPr>
          <p:spPr bwMode="auto">
            <a:xfrm>
              <a:off x="521" y="2093"/>
              <a:ext cx="845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/>
                <a:t>subscriptions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/>
                <a:t>  Type x: B,C</a:t>
              </a:r>
            </a:p>
          </p:txBody>
        </p:sp>
      </p:grpSp>
      <p:grpSp>
        <p:nvGrpSpPr>
          <p:cNvPr id="116762" name="Group 27"/>
          <p:cNvGrpSpPr>
            <a:grpSpLocks/>
          </p:cNvGrpSpPr>
          <p:nvPr/>
        </p:nvGrpSpPr>
        <p:grpSpPr bwMode="auto">
          <a:xfrm>
            <a:off x="4284663" y="2935288"/>
            <a:ext cx="1341437" cy="517525"/>
            <a:chOff x="521" y="2819"/>
            <a:chExt cx="845" cy="326"/>
          </a:xfrm>
        </p:grpSpPr>
        <p:sp>
          <p:nvSpPr>
            <p:cNvPr id="116766" name="AutoShape 28"/>
            <p:cNvSpPr>
              <a:spLocks noChangeArrowheads="1"/>
            </p:cNvSpPr>
            <p:nvPr/>
          </p:nvSpPr>
          <p:spPr bwMode="auto">
            <a:xfrm rot="10800000">
              <a:off x="561" y="2823"/>
              <a:ext cx="764" cy="318"/>
            </a:xfrm>
            <a:prstGeom prst="foldedCorner">
              <a:avLst>
                <a:gd name="adj" fmla="val 12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nl-NL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16767" name="Text Box 29"/>
            <p:cNvSpPr txBox="1">
              <a:spLocks noChangeArrowheads="1"/>
            </p:cNvSpPr>
            <p:nvPr/>
          </p:nvSpPr>
          <p:spPr bwMode="auto">
            <a:xfrm>
              <a:off x="521" y="2819"/>
              <a:ext cx="845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/>
                <a:t>subscriptions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/>
                <a:t>  Type x: B,C</a:t>
              </a:r>
            </a:p>
          </p:txBody>
        </p:sp>
      </p:grpSp>
      <p:grpSp>
        <p:nvGrpSpPr>
          <p:cNvPr id="116763" name="Group 30"/>
          <p:cNvGrpSpPr>
            <a:grpSpLocks/>
          </p:cNvGrpSpPr>
          <p:nvPr/>
        </p:nvGrpSpPr>
        <p:grpSpPr bwMode="auto">
          <a:xfrm>
            <a:off x="6156325" y="2935288"/>
            <a:ext cx="1341438" cy="517525"/>
            <a:chOff x="521" y="3545"/>
            <a:chExt cx="845" cy="326"/>
          </a:xfrm>
        </p:grpSpPr>
        <p:sp>
          <p:nvSpPr>
            <p:cNvPr id="116764" name="AutoShape 31"/>
            <p:cNvSpPr>
              <a:spLocks noChangeArrowheads="1"/>
            </p:cNvSpPr>
            <p:nvPr/>
          </p:nvSpPr>
          <p:spPr bwMode="auto">
            <a:xfrm rot="10800000">
              <a:off x="561" y="3549"/>
              <a:ext cx="764" cy="318"/>
            </a:xfrm>
            <a:prstGeom prst="foldedCorner">
              <a:avLst>
                <a:gd name="adj" fmla="val 12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nl-NL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16765" name="Text Box 32"/>
            <p:cNvSpPr txBox="1">
              <a:spLocks noChangeArrowheads="1"/>
            </p:cNvSpPr>
            <p:nvPr/>
          </p:nvSpPr>
          <p:spPr bwMode="auto">
            <a:xfrm>
              <a:off x="521" y="3545"/>
              <a:ext cx="845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/>
                <a:t>subscriptions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/>
                <a:t>  Type x: B,C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Distribution Phase</a:t>
            </a:r>
          </a:p>
        </p:txBody>
      </p:sp>
      <p:sp>
        <p:nvSpPr>
          <p:cNvPr id="118787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87BB59C-C3F3-490C-8B6D-A8049A81865D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GB" altLang="en-US" sz="1000" smtClean="0"/>
          </a:p>
        </p:txBody>
      </p:sp>
      <p:sp>
        <p:nvSpPr>
          <p:cNvPr id="118788" name="Rectangle 2"/>
          <p:cNvSpPr>
            <a:spLocks noChangeArrowheads="1"/>
          </p:cNvSpPr>
          <p:nvPr/>
        </p:nvSpPr>
        <p:spPr bwMode="auto">
          <a:xfrm>
            <a:off x="4932363" y="1916113"/>
            <a:ext cx="1368425" cy="19446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18789" name="Rectangle 3"/>
          <p:cNvSpPr>
            <a:spLocks noChangeArrowheads="1"/>
          </p:cNvSpPr>
          <p:nvPr/>
        </p:nvSpPr>
        <p:spPr bwMode="auto">
          <a:xfrm>
            <a:off x="6804025" y="1916113"/>
            <a:ext cx="1368425" cy="19446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18790" name="Rectangle 4"/>
          <p:cNvSpPr>
            <a:spLocks noChangeArrowheads="1"/>
          </p:cNvSpPr>
          <p:nvPr/>
        </p:nvSpPr>
        <p:spPr bwMode="auto">
          <a:xfrm>
            <a:off x="3059113" y="1916113"/>
            <a:ext cx="1368425" cy="19446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18791" name="Oval 6"/>
          <p:cNvSpPr>
            <a:spLocks noChangeArrowheads="1"/>
          </p:cNvSpPr>
          <p:nvPr/>
        </p:nvSpPr>
        <p:spPr bwMode="auto">
          <a:xfrm flipV="1">
            <a:off x="2555875" y="2997200"/>
            <a:ext cx="6107113" cy="1493838"/>
          </a:xfrm>
          <a:prstGeom prst="ellipse">
            <a:avLst/>
          </a:prstGeom>
          <a:solidFill>
            <a:srgbClr val="FFCC99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cxnSp>
        <p:nvCxnSpPr>
          <p:cNvPr id="118792" name="AutoShape 7"/>
          <p:cNvCxnSpPr>
            <a:cxnSpLocks noChangeShapeType="1"/>
            <a:stCxn id="118800" idx="2"/>
            <a:endCxn id="118803" idx="0"/>
          </p:cNvCxnSpPr>
          <p:nvPr/>
        </p:nvCxnSpPr>
        <p:spPr bwMode="auto">
          <a:xfrm>
            <a:off x="3749675" y="2503488"/>
            <a:ext cx="0" cy="8413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8793" name="AutoShape 8"/>
          <p:cNvCxnSpPr>
            <a:cxnSpLocks noChangeShapeType="1"/>
            <a:stCxn id="118801" idx="2"/>
            <a:endCxn id="118804" idx="0"/>
          </p:cNvCxnSpPr>
          <p:nvPr/>
        </p:nvCxnSpPr>
        <p:spPr bwMode="auto">
          <a:xfrm flipH="1">
            <a:off x="5626100" y="2503488"/>
            <a:ext cx="1588" cy="822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8794" name="AutoShape 9"/>
          <p:cNvCxnSpPr>
            <a:cxnSpLocks noChangeShapeType="1"/>
            <a:stCxn id="118802" idx="2"/>
            <a:endCxn id="118805" idx="0"/>
          </p:cNvCxnSpPr>
          <p:nvPr/>
        </p:nvCxnSpPr>
        <p:spPr bwMode="auto">
          <a:xfrm flipH="1">
            <a:off x="7486650" y="2503488"/>
            <a:ext cx="3175" cy="822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8795" name="AutoShape 10"/>
          <p:cNvCxnSpPr>
            <a:cxnSpLocks noChangeShapeType="1"/>
          </p:cNvCxnSpPr>
          <p:nvPr/>
        </p:nvCxnSpPr>
        <p:spPr bwMode="auto">
          <a:xfrm>
            <a:off x="3732213" y="3767138"/>
            <a:ext cx="0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8796" name="AutoShape 11"/>
          <p:cNvCxnSpPr>
            <a:cxnSpLocks noChangeShapeType="1"/>
          </p:cNvCxnSpPr>
          <p:nvPr/>
        </p:nvCxnSpPr>
        <p:spPr bwMode="auto">
          <a:xfrm>
            <a:off x="5584825" y="3767138"/>
            <a:ext cx="1588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8797" name="AutoShape 12"/>
          <p:cNvCxnSpPr>
            <a:cxnSpLocks noChangeShapeType="1"/>
          </p:cNvCxnSpPr>
          <p:nvPr/>
        </p:nvCxnSpPr>
        <p:spPr bwMode="auto">
          <a:xfrm>
            <a:off x="7480300" y="3767138"/>
            <a:ext cx="0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8798" name="Line 13"/>
          <p:cNvSpPr>
            <a:spLocks noChangeShapeType="1"/>
          </p:cNvSpPr>
          <p:nvPr/>
        </p:nvSpPr>
        <p:spPr bwMode="auto">
          <a:xfrm flipV="1">
            <a:off x="3219450" y="4300538"/>
            <a:ext cx="4699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50254" name="Text Box 14"/>
          <p:cNvSpPr txBox="1">
            <a:spLocks noChangeArrowheads="1"/>
          </p:cNvSpPr>
          <p:nvPr/>
        </p:nvSpPr>
        <p:spPr bwMode="auto">
          <a:xfrm>
            <a:off x="4140200" y="3933825"/>
            <a:ext cx="10810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effectLst>
                  <a:outerShdw blurRad="38100" dist="38100" dir="2700000" algn="tl">
                    <a:srgbClr val="C0C0C0"/>
                  </a:outerShdw>
                </a:effectLst>
              </a:rPr>
              <a:t>network</a:t>
            </a:r>
            <a:endParaRPr lang="en-GB" sz="18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8800" name="Rectangle 15"/>
          <p:cNvSpPr>
            <a:spLocks noChangeArrowheads="1"/>
          </p:cNvSpPr>
          <p:nvPr/>
        </p:nvSpPr>
        <p:spPr bwMode="auto">
          <a:xfrm>
            <a:off x="3136900" y="1989138"/>
            <a:ext cx="1223963" cy="51435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/>
              <a:t>producer</a:t>
            </a:r>
          </a:p>
        </p:txBody>
      </p:sp>
      <p:sp>
        <p:nvSpPr>
          <p:cNvPr id="118801" name="Rectangle 16"/>
          <p:cNvSpPr>
            <a:spLocks noChangeArrowheads="1"/>
          </p:cNvSpPr>
          <p:nvPr/>
        </p:nvSpPr>
        <p:spPr bwMode="auto">
          <a:xfrm>
            <a:off x="5014913" y="1989138"/>
            <a:ext cx="1223962" cy="51435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/>
              <a:t>consumer</a:t>
            </a:r>
          </a:p>
        </p:txBody>
      </p:sp>
      <p:sp>
        <p:nvSpPr>
          <p:cNvPr id="118802" name="Rectangle 17"/>
          <p:cNvSpPr>
            <a:spLocks noChangeArrowheads="1"/>
          </p:cNvSpPr>
          <p:nvPr/>
        </p:nvSpPr>
        <p:spPr bwMode="auto">
          <a:xfrm>
            <a:off x="6877050" y="1989138"/>
            <a:ext cx="1223963" cy="51435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/>
              <a:t>consumer</a:t>
            </a:r>
          </a:p>
        </p:txBody>
      </p:sp>
      <p:sp>
        <p:nvSpPr>
          <p:cNvPr id="118803" name="Oval 18"/>
          <p:cNvSpPr>
            <a:spLocks noChangeArrowheads="1"/>
          </p:cNvSpPr>
          <p:nvPr/>
        </p:nvSpPr>
        <p:spPr bwMode="auto">
          <a:xfrm>
            <a:off x="3216275" y="3344863"/>
            <a:ext cx="1066800" cy="457200"/>
          </a:xfrm>
          <a:prstGeom prst="ellipse">
            <a:avLst/>
          </a:prstGeom>
          <a:solidFill>
            <a:srgbClr val="FFBE9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agent</a:t>
            </a:r>
            <a:endParaRPr lang="en-GB" altLang="en-US" sz="1800"/>
          </a:p>
        </p:txBody>
      </p:sp>
      <p:sp>
        <p:nvSpPr>
          <p:cNvPr id="118804" name="Oval 19"/>
          <p:cNvSpPr>
            <a:spLocks noChangeArrowheads="1"/>
          </p:cNvSpPr>
          <p:nvPr/>
        </p:nvSpPr>
        <p:spPr bwMode="auto">
          <a:xfrm>
            <a:off x="5092700" y="3325813"/>
            <a:ext cx="1066800" cy="457200"/>
          </a:xfrm>
          <a:prstGeom prst="ellipse">
            <a:avLst/>
          </a:prstGeom>
          <a:solidFill>
            <a:srgbClr val="FFBE9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agent</a:t>
            </a:r>
            <a:endParaRPr lang="en-GB" altLang="en-US" sz="1800"/>
          </a:p>
        </p:txBody>
      </p:sp>
      <p:sp>
        <p:nvSpPr>
          <p:cNvPr id="118805" name="Oval 20"/>
          <p:cNvSpPr>
            <a:spLocks noChangeArrowheads="1"/>
          </p:cNvSpPr>
          <p:nvPr/>
        </p:nvSpPr>
        <p:spPr bwMode="auto">
          <a:xfrm>
            <a:off x="6953250" y="3325813"/>
            <a:ext cx="1066800" cy="457200"/>
          </a:xfrm>
          <a:prstGeom prst="ellipse">
            <a:avLst/>
          </a:prstGeom>
          <a:solidFill>
            <a:srgbClr val="FFBE9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agent</a:t>
            </a:r>
            <a:endParaRPr lang="en-GB" altLang="en-US" sz="1800"/>
          </a:p>
        </p:txBody>
      </p:sp>
      <p:sp>
        <p:nvSpPr>
          <p:cNvPr id="118806" name="Rectangle 21"/>
          <p:cNvSpPr>
            <a:spLocks noChangeArrowheads="1"/>
          </p:cNvSpPr>
          <p:nvPr/>
        </p:nvSpPr>
        <p:spPr bwMode="auto">
          <a:xfrm>
            <a:off x="3203575" y="1557338"/>
            <a:ext cx="9667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node A</a:t>
            </a:r>
            <a:endParaRPr lang="en-GB" altLang="en-US" sz="1800"/>
          </a:p>
        </p:txBody>
      </p:sp>
      <p:sp>
        <p:nvSpPr>
          <p:cNvPr id="118807" name="Rectangle 22"/>
          <p:cNvSpPr>
            <a:spLocks noChangeArrowheads="1"/>
          </p:cNvSpPr>
          <p:nvPr/>
        </p:nvSpPr>
        <p:spPr bwMode="auto">
          <a:xfrm>
            <a:off x="5148263" y="1557338"/>
            <a:ext cx="9413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node B</a:t>
            </a:r>
            <a:endParaRPr lang="en-GB" altLang="en-US" sz="1800"/>
          </a:p>
        </p:txBody>
      </p:sp>
      <p:sp>
        <p:nvSpPr>
          <p:cNvPr id="118808" name="Rectangle 23"/>
          <p:cNvSpPr>
            <a:spLocks noChangeArrowheads="1"/>
          </p:cNvSpPr>
          <p:nvPr/>
        </p:nvSpPr>
        <p:spPr bwMode="auto">
          <a:xfrm>
            <a:off x="7019925" y="1557338"/>
            <a:ext cx="9683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node C</a:t>
            </a:r>
            <a:endParaRPr lang="en-GB" altLang="en-US" sz="1800"/>
          </a:p>
        </p:txBody>
      </p:sp>
      <p:grpSp>
        <p:nvGrpSpPr>
          <p:cNvPr id="118809" name="Group 24"/>
          <p:cNvGrpSpPr>
            <a:grpSpLocks/>
          </p:cNvGrpSpPr>
          <p:nvPr/>
        </p:nvGrpSpPr>
        <p:grpSpPr bwMode="auto">
          <a:xfrm>
            <a:off x="2411413" y="2935288"/>
            <a:ext cx="1341437" cy="517525"/>
            <a:chOff x="521" y="2093"/>
            <a:chExt cx="845" cy="326"/>
          </a:xfrm>
        </p:grpSpPr>
        <p:sp>
          <p:nvSpPr>
            <p:cNvPr id="118822" name="AutoShape 25"/>
            <p:cNvSpPr>
              <a:spLocks noChangeArrowheads="1"/>
            </p:cNvSpPr>
            <p:nvPr/>
          </p:nvSpPr>
          <p:spPr bwMode="auto">
            <a:xfrm rot="10800000">
              <a:off x="561" y="2097"/>
              <a:ext cx="764" cy="318"/>
            </a:xfrm>
            <a:prstGeom prst="foldedCorner">
              <a:avLst>
                <a:gd name="adj" fmla="val 12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nl-NL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18823" name="Text Box 26"/>
            <p:cNvSpPr txBox="1">
              <a:spLocks noChangeArrowheads="1"/>
            </p:cNvSpPr>
            <p:nvPr/>
          </p:nvSpPr>
          <p:spPr bwMode="auto">
            <a:xfrm>
              <a:off x="521" y="2093"/>
              <a:ext cx="845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/>
                <a:t>subscriptions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/>
                <a:t>  Type x: B,C</a:t>
              </a:r>
            </a:p>
          </p:txBody>
        </p:sp>
      </p:grpSp>
      <p:grpSp>
        <p:nvGrpSpPr>
          <p:cNvPr id="118810" name="Group 27"/>
          <p:cNvGrpSpPr>
            <a:grpSpLocks/>
          </p:cNvGrpSpPr>
          <p:nvPr/>
        </p:nvGrpSpPr>
        <p:grpSpPr bwMode="auto">
          <a:xfrm>
            <a:off x="4284663" y="2935288"/>
            <a:ext cx="1341437" cy="517525"/>
            <a:chOff x="521" y="2819"/>
            <a:chExt cx="845" cy="326"/>
          </a:xfrm>
        </p:grpSpPr>
        <p:sp>
          <p:nvSpPr>
            <p:cNvPr id="118820" name="AutoShape 28"/>
            <p:cNvSpPr>
              <a:spLocks noChangeArrowheads="1"/>
            </p:cNvSpPr>
            <p:nvPr/>
          </p:nvSpPr>
          <p:spPr bwMode="auto">
            <a:xfrm rot="10800000">
              <a:off x="561" y="2823"/>
              <a:ext cx="764" cy="318"/>
            </a:xfrm>
            <a:prstGeom prst="foldedCorner">
              <a:avLst>
                <a:gd name="adj" fmla="val 12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nl-NL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18821" name="Text Box 29"/>
            <p:cNvSpPr txBox="1">
              <a:spLocks noChangeArrowheads="1"/>
            </p:cNvSpPr>
            <p:nvPr/>
          </p:nvSpPr>
          <p:spPr bwMode="auto">
            <a:xfrm>
              <a:off x="521" y="2819"/>
              <a:ext cx="845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/>
                <a:t>subscriptions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/>
                <a:t>  Type x: B,C</a:t>
              </a:r>
            </a:p>
          </p:txBody>
        </p:sp>
      </p:grpSp>
      <p:grpSp>
        <p:nvGrpSpPr>
          <p:cNvPr id="118811" name="Group 30"/>
          <p:cNvGrpSpPr>
            <a:grpSpLocks/>
          </p:cNvGrpSpPr>
          <p:nvPr/>
        </p:nvGrpSpPr>
        <p:grpSpPr bwMode="auto">
          <a:xfrm>
            <a:off x="6156325" y="2935288"/>
            <a:ext cx="1341438" cy="517525"/>
            <a:chOff x="521" y="3545"/>
            <a:chExt cx="845" cy="326"/>
          </a:xfrm>
        </p:grpSpPr>
        <p:sp>
          <p:nvSpPr>
            <p:cNvPr id="118818" name="AutoShape 31"/>
            <p:cNvSpPr>
              <a:spLocks noChangeArrowheads="1"/>
            </p:cNvSpPr>
            <p:nvPr/>
          </p:nvSpPr>
          <p:spPr bwMode="auto">
            <a:xfrm rot="10800000">
              <a:off x="561" y="3549"/>
              <a:ext cx="764" cy="318"/>
            </a:xfrm>
            <a:prstGeom prst="foldedCorner">
              <a:avLst>
                <a:gd name="adj" fmla="val 12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nl-NL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18819" name="Text Box 32"/>
            <p:cNvSpPr txBox="1">
              <a:spLocks noChangeArrowheads="1"/>
            </p:cNvSpPr>
            <p:nvPr/>
          </p:nvSpPr>
          <p:spPr bwMode="auto">
            <a:xfrm>
              <a:off x="521" y="3545"/>
              <a:ext cx="845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/>
                <a:t>subscriptions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/>
                <a:t>  Type x: B,C</a:t>
              </a:r>
            </a:p>
          </p:txBody>
        </p:sp>
      </p:grpSp>
      <p:grpSp>
        <p:nvGrpSpPr>
          <p:cNvPr id="650273" name="Group 33"/>
          <p:cNvGrpSpPr>
            <a:grpSpLocks/>
          </p:cNvGrpSpPr>
          <p:nvPr/>
        </p:nvGrpSpPr>
        <p:grpSpPr bwMode="auto">
          <a:xfrm>
            <a:off x="3779838" y="2636838"/>
            <a:ext cx="360362" cy="382587"/>
            <a:chOff x="2381" y="1661"/>
            <a:chExt cx="227" cy="241"/>
          </a:xfrm>
        </p:grpSpPr>
        <p:sp>
          <p:nvSpPr>
            <p:cNvPr id="118816" name="Oval 34"/>
            <p:cNvSpPr>
              <a:spLocks noChangeArrowheads="1"/>
            </p:cNvSpPr>
            <p:nvPr/>
          </p:nvSpPr>
          <p:spPr bwMode="auto">
            <a:xfrm>
              <a:off x="2381" y="1661"/>
              <a:ext cx="227" cy="227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nl-NL" altLang="en-US" sz="1800" b="1"/>
            </a:p>
          </p:txBody>
        </p:sp>
        <p:sp>
          <p:nvSpPr>
            <p:cNvPr id="118817" name="Rectangle 35"/>
            <p:cNvSpPr>
              <a:spLocks noChangeArrowheads="1"/>
            </p:cNvSpPr>
            <p:nvPr/>
          </p:nvSpPr>
          <p:spPr bwMode="auto">
            <a:xfrm>
              <a:off x="2391" y="1671"/>
              <a:ext cx="20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1"/>
                <a:t>X</a:t>
              </a:r>
            </a:p>
          </p:txBody>
        </p:sp>
      </p:grpSp>
      <p:grpSp>
        <p:nvGrpSpPr>
          <p:cNvPr id="118813" name="Group 36"/>
          <p:cNvGrpSpPr>
            <a:grpSpLocks/>
          </p:cNvGrpSpPr>
          <p:nvPr/>
        </p:nvGrpSpPr>
        <p:grpSpPr bwMode="auto">
          <a:xfrm>
            <a:off x="3779838" y="2636838"/>
            <a:ext cx="360362" cy="382587"/>
            <a:chOff x="2381" y="1661"/>
            <a:chExt cx="227" cy="241"/>
          </a:xfrm>
        </p:grpSpPr>
        <p:sp>
          <p:nvSpPr>
            <p:cNvPr id="118814" name="Oval 37"/>
            <p:cNvSpPr>
              <a:spLocks noChangeArrowheads="1"/>
            </p:cNvSpPr>
            <p:nvPr/>
          </p:nvSpPr>
          <p:spPr bwMode="auto">
            <a:xfrm>
              <a:off x="2381" y="1661"/>
              <a:ext cx="227" cy="227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nl-NL" altLang="en-US" sz="1800" b="1"/>
            </a:p>
          </p:txBody>
        </p:sp>
        <p:sp>
          <p:nvSpPr>
            <p:cNvPr id="118815" name="Rectangle 38"/>
            <p:cNvSpPr>
              <a:spLocks noChangeArrowheads="1"/>
            </p:cNvSpPr>
            <p:nvPr/>
          </p:nvSpPr>
          <p:spPr bwMode="auto">
            <a:xfrm>
              <a:off x="2391" y="1671"/>
              <a:ext cx="20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1"/>
                <a:t>X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511 0.10972 L 0.00017 0.10833 L -1.11111E-6 7.40741E-7 " pathEditMode="relative" rAng="0" ptsTypes="FFF">
                                      <p:cBhvr>
                                        <p:cTn id="6" dur="2000" spd="-100000" fill="hold"/>
                                        <p:tgtEl>
                                          <p:spTgt spid="650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64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Distribution Phase</a:t>
            </a:r>
          </a:p>
        </p:txBody>
      </p:sp>
      <p:sp>
        <p:nvSpPr>
          <p:cNvPr id="120835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97E075F-4C2D-49BF-B1CA-E4FADE6A90D7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GB" altLang="en-US" sz="1000" smtClean="0"/>
          </a:p>
        </p:txBody>
      </p:sp>
      <p:sp>
        <p:nvSpPr>
          <p:cNvPr id="120836" name="Rectangle 2"/>
          <p:cNvSpPr>
            <a:spLocks noChangeArrowheads="1"/>
          </p:cNvSpPr>
          <p:nvPr/>
        </p:nvSpPr>
        <p:spPr bwMode="auto">
          <a:xfrm>
            <a:off x="4932363" y="1916113"/>
            <a:ext cx="1368425" cy="19446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20837" name="Rectangle 3"/>
          <p:cNvSpPr>
            <a:spLocks noChangeArrowheads="1"/>
          </p:cNvSpPr>
          <p:nvPr/>
        </p:nvSpPr>
        <p:spPr bwMode="auto">
          <a:xfrm>
            <a:off x="6804025" y="1916113"/>
            <a:ext cx="1368425" cy="19446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20838" name="Rectangle 4"/>
          <p:cNvSpPr>
            <a:spLocks noChangeArrowheads="1"/>
          </p:cNvSpPr>
          <p:nvPr/>
        </p:nvSpPr>
        <p:spPr bwMode="auto">
          <a:xfrm>
            <a:off x="3059113" y="1916113"/>
            <a:ext cx="1368425" cy="19446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20839" name="Oval 6"/>
          <p:cNvSpPr>
            <a:spLocks noChangeArrowheads="1"/>
          </p:cNvSpPr>
          <p:nvPr/>
        </p:nvSpPr>
        <p:spPr bwMode="auto">
          <a:xfrm flipV="1">
            <a:off x="2555875" y="2997200"/>
            <a:ext cx="6107113" cy="1493838"/>
          </a:xfrm>
          <a:prstGeom prst="ellipse">
            <a:avLst/>
          </a:prstGeom>
          <a:solidFill>
            <a:srgbClr val="FFCC99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cxnSp>
        <p:nvCxnSpPr>
          <p:cNvPr id="120840" name="AutoShape 7"/>
          <p:cNvCxnSpPr>
            <a:cxnSpLocks noChangeShapeType="1"/>
            <a:stCxn id="120848" idx="2"/>
            <a:endCxn id="120851" idx="0"/>
          </p:cNvCxnSpPr>
          <p:nvPr/>
        </p:nvCxnSpPr>
        <p:spPr bwMode="auto">
          <a:xfrm>
            <a:off x="3749675" y="2503488"/>
            <a:ext cx="0" cy="8413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0841" name="AutoShape 8"/>
          <p:cNvCxnSpPr>
            <a:cxnSpLocks noChangeShapeType="1"/>
            <a:stCxn id="120849" idx="2"/>
            <a:endCxn id="120852" idx="0"/>
          </p:cNvCxnSpPr>
          <p:nvPr/>
        </p:nvCxnSpPr>
        <p:spPr bwMode="auto">
          <a:xfrm flipH="1">
            <a:off x="5626100" y="2503488"/>
            <a:ext cx="1588" cy="822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0842" name="AutoShape 9"/>
          <p:cNvCxnSpPr>
            <a:cxnSpLocks noChangeShapeType="1"/>
            <a:stCxn id="120850" idx="2"/>
            <a:endCxn id="120853" idx="0"/>
          </p:cNvCxnSpPr>
          <p:nvPr/>
        </p:nvCxnSpPr>
        <p:spPr bwMode="auto">
          <a:xfrm flipH="1">
            <a:off x="7486650" y="2503488"/>
            <a:ext cx="3175" cy="822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0843" name="AutoShape 10"/>
          <p:cNvCxnSpPr>
            <a:cxnSpLocks noChangeShapeType="1"/>
          </p:cNvCxnSpPr>
          <p:nvPr/>
        </p:nvCxnSpPr>
        <p:spPr bwMode="auto">
          <a:xfrm>
            <a:off x="3732213" y="3767138"/>
            <a:ext cx="0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0844" name="AutoShape 11"/>
          <p:cNvCxnSpPr>
            <a:cxnSpLocks noChangeShapeType="1"/>
          </p:cNvCxnSpPr>
          <p:nvPr/>
        </p:nvCxnSpPr>
        <p:spPr bwMode="auto">
          <a:xfrm>
            <a:off x="5584825" y="3767138"/>
            <a:ext cx="1588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0845" name="AutoShape 12"/>
          <p:cNvCxnSpPr>
            <a:cxnSpLocks noChangeShapeType="1"/>
          </p:cNvCxnSpPr>
          <p:nvPr/>
        </p:nvCxnSpPr>
        <p:spPr bwMode="auto">
          <a:xfrm>
            <a:off x="7480300" y="3767138"/>
            <a:ext cx="0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0846" name="Line 13"/>
          <p:cNvSpPr>
            <a:spLocks noChangeShapeType="1"/>
          </p:cNvSpPr>
          <p:nvPr/>
        </p:nvSpPr>
        <p:spPr bwMode="auto">
          <a:xfrm flipV="1">
            <a:off x="3219450" y="4300538"/>
            <a:ext cx="4699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52302" name="Text Box 14"/>
          <p:cNvSpPr txBox="1">
            <a:spLocks noChangeArrowheads="1"/>
          </p:cNvSpPr>
          <p:nvPr/>
        </p:nvSpPr>
        <p:spPr bwMode="auto">
          <a:xfrm>
            <a:off x="4140200" y="3933825"/>
            <a:ext cx="10810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effectLst>
                  <a:outerShdw blurRad="38100" dist="38100" dir="2700000" algn="tl">
                    <a:srgbClr val="C0C0C0"/>
                  </a:outerShdw>
                </a:effectLst>
              </a:rPr>
              <a:t>network</a:t>
            </a:r>
            <a:endParaRPr lang="en-GB" sz="18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0848" name="Rectangle 15"/>
          <p:cNvSpPr>
            <a:spLocks noChangeArrowheads="1"/>
          </p:cNvSpPr>
          <p:nvPr/>
        </p:nvSpPr>
        <p:spPr bwMode="auto">
          <a:xfrm>
            <a:off x="3136900" y="1989138"/>
            <a:ext cx="1223963" cy="51435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/>
              <a:t>producer</a:t>
            </a:r>
          </a:p>
        </p:txBody>
      </p:sp>
      <p:sp>
        <p:nvSpPr>
          <p:cNvPr id="120849" name="Rectangle 16"/>
          <p:cNvSpPr>
            <a:spLocks noChangeArrowheads="1"/>
          </p:cNvSpPr>
          <p:nvPr/>
        </p:nvSpPr>
        <p:spPr bwMode="auto">
          <a:xfrm>
            <a:off x="5014913" y="1989138"/>
            <a:ext cx="1223962" cy="51435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/>
              <a:t>consumer</a:t>
            </a:r>
          </a:p>
        </p:txBody>
      </p:sp>
      <p:sp>
        <p:nvSpPr>
          <p:cNvPr id="120850" name="Rectangle 17"/>
          <p:cNvSpPr>
            <a:spLocks noChangeArrowheads="1"/>
          </p:cNvSpPr>
          <p:nvPr/>
        </p:nvSpPr>
        <p:spPr bwMode="auto">
          <a:xfrm>
            <a:off x="6877050" y="1989138"/>
            <a:ext cx="1223963" cy="51435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/>
              <a:t>consumer</a:t>
            </a:r>
          </a:p>
        </p:txBody>
      </p:sp>
      <p:sp>
        <p:nvSpPr>
          <p:cNvPr id="120851" name="Oval 18"/>
          <p:cNvSpPr>
            <a:spLocks noChangeArrowheads="1"/>
          </p:cNvSpPr>
          <p:nvPr/>
        </p:nvSpPr>
        <p:spPr bwMode="auto">
          <a:xfrm>
            <a:off x="3216275" y="3344863"/>
            <a:ext cx="1066800" cy="457200"/>
          </a:xfrm>
          <a:prstGeom prst="ellipse">
            <a:avLst/>
          </a:prstGeom>
          <a:solidFill>
            <a:srgbClr val="FFBE9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agent</a:t>
            </a:r>
            <a:endParaRPr lang="en-GB" altLang="en-US" sz="1800"/>
          </a:p>
        </p:txBody>
      </p:sp>
      <p:sp>
        <p:nvSpPr>
          <p:cNvPr id="120852" name="Oval 19"/>
          <p:cNvSpPr>
            <a:spLocks noChangeArrowheads="1"/>
          </p:cNvSpPr>
          <p:nvPr/>
        </p:nvSpPr>
        <p:spPr bwMode="auto">
          <a:xfrm>
            <a:off x="5092700" y="3325813"/>
            <a:ext cx="1066800" cy="457200"/>
          </a:xfrm>
          <a:prstGeom prst="ellipse">
            <a:avLst/>
          </a:prstGeom>
          <a:solidFill>
            <a:srgbClr val="FFBE9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agent</a:t>
            </a:r>
            <a:endParaRPr lang="en-GB" altLang="en-US" sz="1800"/>
          </a:p>
        </p:txBody>
      </p:sp>
      <p:sp>
        <p:nvSpPr>
          <p:cNvPr id="120853" name="Oval 20"/>
          <p:cNvSpPr>
            <a:spLocks noChangeArrowheads="1"/>
          </p:cNvSpPr>
          <p:nvPr/>
        </p:nvSpPr>
        <p:spPr bwMode="auto">
          <a:xfrm>
            <a:off x="6953250" y="3325813"/>
            <a:ext cx="1066800" cy="457200"/>
          </a:xfrm>
          <a:prstGeom prst="ellipse">
            <a:avLst/>
          </a:prstGeom>
          <a:solidFill>
            <a:srgbClr val="FFBE9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agent</a:t>
            </a:r>
            <a:endParaRPr lang="en-GB" altLang="en-US" sz="1800"/>
          </a:p>
        </p:txBody>
      </p:sp>
      <p:sp>
        <p:nvSpPr>
          <p:cNvPr id="120854" name="Rectangle 21"/>
          <p:cNvSpPr>
            <a:spLocks noChangeArrowheads="1"/>
          </p:cNvSpPr>
          <p:nvPr/>
        </p:nvSpPr>
        <p:spPr bwMode="auto">
          <a:xfrm>
            <a:off x="3203575" y="1557338"/>
            <a:ext cx="9667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node A</a:t>
            </a:r>
            <a:endParaRPr lang="en-GB" altLang="en-US" sz="1800"/>
          </a:p>
        </p:txBody>
      </p:sp>
      <p:sp>
        <p:nvSpPr>
          <p:cNvPr id="120855" name="Rectangle 22"/>
          <p:cNvSpPr>
            <a:spLocks noChangeArrowheads="1"/>
          </p:cNvSpPr>
          <p:nvPr/>
        </p:nvSpPr>
        <p:spPr bwMode="auto">
          <a:xfrm>
            <a:off x="5148263" y="1557338"/>
            <a:ext cx="9413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node B</a:t>
            </a:r>
            <a:endParaRPr lang="en-GB" altLang="en-US" sz="1800"/>
          </a:p>
        </p:txBody>
      </p:sp>
      <p:sp>
        <p:nvSpPr>
          <p:cNvPr id="120856" name="Rectangle 23"/>
          <p:cNvSpPr>
            <a:spLocks noChangeArrowheads="1"/>
          </p:cNvSpPr>
          <p:nvPr/>
        </p:nvSpPr>
        <p:spPr bwMode="auto">
          <a:xfrm>
            <a:off x="7019925" y="1557338"/>
            <a:ext cx="9683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node C</a:t>
            </a:r>
            <a:endParaRPr lang="en-GB" altLang="en-US" sz="1800"/>
          </a:p>
        </p:txBody>
      </p:sp>
      <p:grpSp>
        <p:nvGrpSpPr>
          <p:cNvPr id="120857" name="Group 24"/>
          <p:cNvGrpSpPr>
            <a:grpSpLocks/>
          </p:cNvGrpSpPr>
          <p:nvPr/>
        </p:nvGrpSpPr>
        <p:grpSpPr bwMode="auto">
          <a:xfrm>
            <a:off x="2411413" y="2935288"/>
            <a:ext cx="1341437" cy="517525"/>
            <a:chOff x="521" y="2093"/>
            <a:chExt cx="845" cy="326"/>
          </a:xfrm>
        </p:grpSpPr>
        <p:sp>
          <p:nvSpPr>
            <p:cNvPr id="120873" name="AutoShape 25"/>
            <p:cNvSpPr>
              <a:spLocks noChangeArrowheads="1"/>
            </p:cNvSpPr>
            <p:nvPr/>
          </p:nvSpPr>
          <p:spPr bwMode="auto">
            <a:xfrm rot="10800000">
              <a:off x="561" y="2097"/>
              <a:ext cx="764" cy="318"/>
            </a:xfrm>
            <a:prstGeom prst="foldedCorner">
              <a:avLst>
                <a:gd name="adj" fmla="val 12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nl-NL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20874" name="Text Box 26"/>
            <p:cNvSpPr txBox="1">
              <a:spLocks noChangeArrowheads="1"/>
            </p:cNvSpPr>
            <p:nvPr/>
          </p:nvSpPr>
          <p:spPr bwMode="auto">
            <a:xfrm>
              <a:off x="521" y="2093"/>
              <a:ext cx="845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/>
                <a:t>subscriptions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/>
                <a:t>  Type x: B,C</a:t>
              </a:r>
            </a:p>
          </p:txBody>
        </p:sp>
      </p:grpSp>
      <p:grpSp>
        <p:nvGrpSpPr>
          <p:cNvPr id="120858" name="Group 27"/>
          <p:cNvGrpSpPr>
            <a:grpSpLocks/>
          </p:cNvGrpSpPr>
          <p:nvPr/>
        </p:nvGrpSpPr>
        <p:grpSpPr bwMode="auto">
          <a:xfrm>
            <a:off x="4284663" y="2935288"/>
            <a:ext cx="1341437" cy="517525"/>
            <a:chOff x="521" y="2819"/>
            <a:chExt cx="845" cy="326"/>
          </a:xfrm>
        </p:grpSpPr>
        <p:sp>
          <p:nvSpPr>
            <p:cNvPr id="120871" name="AutoShape 28"/>
            <p:cNvSpPr>
              <a:spLocks noChangeArrowheads="1"/>
            </p:cNvSpPr>
            <p:nvPr/>
          </p:nvSpPr>
          <p:spPr bwMode="auto">
            <a:xfrm rot="10800000">
              <a:off x="561" y="2823"/>
              <a:ext cx="764" cy="318"/>
            </a:xfrm>
            <a:prstGeom prst="foldedCorner">
              <a:avLst>
                <a:gd name="adj" fmla="val 12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nl-NL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20872" name="Text Box 29"/>
            <p:cNvSpPr txBox="1">
              <a:spLocks noChangeArrowheads="1"/>
            </p:cNvSpPr>
            <p:nvPr/>
          </p:nvSpPr>
          <p:spPr bwMode="auto">
            <a:xfrm>
              <a:off x="521" y="2819"/>
              <a:ext cx="845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/>
                <a:t>subscriptions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/>
                <a:t>  Type x: B,C</a:t>
              </a:r>
            </a:p>
          </p:txBody>
        </p:sp>
      </p:grpSp>
      <p:grpSp>
        <p:nvGrpSpPr>
          <p:cNvPr id="120859" name="Group 30"/>
          <p:cNvGrpSpPr>
            <a:grpSpLocks/>
          </p:cNvGrpSpPr>
          <p:nvPr/>
        </p:nvGrpSpPr>
        <p:grpSpPr bwMode="auto">
          <a:xfrm>
            <a:off x="6156325" y="2935288"/>
            <a:ext cx="1341438" cy="517525"/>
            <a:chOff x="521" y="3545"/>
            <a:chExt cx="845" cy="326"/>
          </a:xfrm>
        </p:grpSpPr>
        <p:sp>
          <p:nvSpPr>
            <p:cNvPr id="120869" name="AutoShape 31"/>
            <p:cNvSpPr>
              <a:spLocks noChangeArrowheads="1"/>
            </p:cNvSpPr>
            <p:nvPr/>
          </p:nvSpPr>
          <p:spPr bwMode="auto">
            <a:xfrm rot="10800000">
              <a:off x="561" y="3549"/>
              <a:ext cx="764" cy="318"/>
            </a:xfrm>
            <a:prstGeom prst="foldedCorner">
              <a:avLst>
                <a:gd name="adj" fmla="val 12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nl-NL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20870" name="Text Box 32"/>
            <p:cNvSpPr txBox="1">
              <a:spLocks noChangeArrowheads="1"/>
            </p:cNvSpPr>
            <p:nvPr/>
          </p:nvSpPr>
          <p:spPr bwMode="auto">
            <a:xfrm>
              <a:off x="521" y="3545"/>
              <a:ext cx="845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/>
                <a:t>subscriptions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/>
                <a:t>  Type x: B,C</a:t>
              </a:r>
            </a:p>
          </p:txBody>
        </p:sp>
      </p:grpSp>
      <p:grpSp>
        <p:nvGrpSpPr>
          <p:cNvPr id="652321" name="Group 33"/>
          <p:cNvGrpSpPr>
            <a:grpSpLocks/>
          </p:cNvGrpSpPr>
          <p:nvPr/>
        </p:nvGrpSpPr>
        <p:grpSpPr bwMode="auto">
          <a:xfrm>
            <a:off x="5724525" y="3429000"/>
            <a:ext cx="360363" cy="382588"/>
            <a:chOff x="2381" y="1661"/>
            <a:chExt cx="227" cy="241"/>
          </a:xfrm>
        </p:grpSpPr>
        <p:sp>
          <p:nvSpPr>
            <p:cNvPr id="120867" name="Oval 34"/>
            <p:cNvSpPr>
              <a:spLocks noChangeArrowheads="1"/>
            </p:cNvSpPr>
            <p:nvPr/>
          </p:nvSpPr>
          <p:spPr bwMode="auto">
            <a:xfrm>
              <a:off x="2381" y="1661"/>
              <a:ext cx="227" cy="227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nl-NL" altLang="en-US" sz="1800" b="1"/>
            </a:p>
          </p:txBody>
        </p:sp>
        <p:sp>
          <p:nvSpPr>
            <p:cNvPr id="120868" name="Rectangle 35"/>
            <p:cNvSpPr>
              <a:spLocks noChangeArrowheads="1"/>
            </p:cNvSpPr>
            <p:nvPr/>
          </p:nvSpPr>
          <p:spPr bwMode="auto">
            <a:xfrm>
              <a:off x="2391" y="1671"/>
              <a:ext cx="20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1"/>
                <a:t>X</a:t>
              </a:r>
            </a:p>
          </p:txBody>
        </p:sp>
      </p:grpSp>
      <p:grpSp>
        <p:nvGrpSpPr>
          <p:cNvPr id="120861" name="Group 36"/>
          <p:cNvGrpSpPr>
            <a:grpSpLocks/>
          </p:cNvGrpSpPr>
          <p:nvPr/>
        </p:nvGrpSpPr>
        <p:grpSpPr bwMode="auto">
          <a:xfrm>
            <a:off x="5724525" y="3429000"/>
            <a:ext cx="360363" cy="382588"/>
            <a:chOff x="2381" y="1661"/>
            <a:chExt cx="227" cy="241"/>
          </a:xfrm>
        </p:grpSpPr>
        <p:sp>
          <p:nvSpPr>
            <p:cNvPr id="120865" name="Oval 37"/>
            <p:cNvSpPr>
              <a:spLocks noChangeArrowheads="1"/>
            </p:cNvSpPr>
            <p:nvPr/>
          </p:nvSpPr>
          <p:spPr bwMode="auto">
            <a:xfrm>
              <a:off x="2381" y="1661"/>
              <a:ext cx="227" cy="227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nl-NL" altLang="en-US" sz="1800" b="1"/>
            </a:p>
          </p:txBody>
        </p:sp>
        <p:sp>
          <p:nvSpPr>
            <p:cNvPr id="120866" name="Rectangle 38"/>
            <p:cNvSpPr>
              <a:spLocks noChangeArrowheads="1"/>
            </p:cNvSpPr>
            <p:nvPr/>
          </p:nvSpPr>
          <p:spPr bwMode="auto">
            <a:xfrm>
              <a:off x="2391" y="1671"/>
              <a:ext cx="20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1"/>
                <a:t>X</a:t>
              </a:r>
            </a:p>
          </p:txBody>
        </p:sp>
      </p:grpSp>
      <p:grpSp>
        <p:nvGrpSpPr>
          <p:cNvPr id="120862" name="Group 39"/>
          <p:cNvGrpSpPr>
            <a:grpSpLocks/>
          </p:cNvGrpSpPr>
          <p:nvPr/>
        </p:nvGrpSpPr>
        <p:grpSpPr bwMode="auto">
          <a:xfrm>
            <a:off x="3779838" y="2636838"/>
            <a:ext cx="360362" cy="382587"/>
            <a:chOff x="2381" y="1661"/>
            <a:chExt cx="227" cy="241"/>
          </a:xfrm>
        </p:grpSpPr>
        <p:sp>
          <p:nvSpPr>
            <p:cNvPr id="120863" name="Oval 40"/>
            <p:cNvSpPr>
              <a:spLocks noChangeArrowheads="1"/>
            </p:cNvSpPr>
            <p:nvPr/>
          </p:nvSpPr>
          <p:spPr bwMode="auto">
            <a:xfrm>
              <a:off x="2381" y="1661"/>
              <a:ext cx="227" cy="227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nl-NL" altLang="en-US" sz="1800" b="1"/>
            </a:p>
          </p:txBody>
        </p:sp>
        <p:sp>
          <p:nvSpPr>
            <p:cNvPr id="120864" name="Rectangle 41"/>
            <p:cNvSpPr>
              <a:spLocks noChangeArrowheads="1"/>
            </p:cNvSpPr>
            <p:nvPr/>
          </p:nvSpPr>
          <p:spPr bwMode="auto">
            <a:xfrm>
              <a:off x="2391" y="1671"/>
              <a:ext cx="20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1"/>
                <a:t>X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22222E-6 L 0.21667 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52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Distribution Phase</a:t>
            </a:r>
          </a:p>
        </p:txBody>
      </p:sp>
      <p:sp>
        <p:nvSpPr>
          <p:cNvPr id="122883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86772B1-FAB1-400C-A3CF-91EB7B2513BF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GB" altLang="en-US" sz="1000" smtClean="0"/>
          </a:p>
        </p:txBody>
      </p:sp>
      <p:sp>
        <p:nvSpPr>
          <p:cNvPr id="122884" name="Rectangle 2"/>
          <p:cNvSpPr>
            <a:spLocks noChangeArrowheads="1"/>
          </p:cNvSpPr>
          <p:nvPr/>
        </p:nvSpPr>
        <p:spPr bwMode="auto">
          <a:xfrm>
            <a:off x="4932363" y="1916113"/>
            <a:ext cx="1368425" cy="19446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22885" name="Rectangle 3"/>
          <p:cNvSpPr>
            <a:spLocks noChangeArrowheads="1"/>
          </p:cNvSpPr>
          <p:nvPr/>
        </p:nvSpPr>
        <p:spPr bwMode="auto">
          <a:xfrm>
            <a:off x="6804025" y="1916113"/>
            <a:ext cx="1368425" cy="19446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22886" name="Rectangle 4"/>
          <p:cNvSpPr>
            <a:spLocks noChangeArrowheads="1"/>
          </p:cNvSpPr>
          <p:nvPr/>
        </p:nvSpPr>
        <p:spPr bwMode="auto">
          <a:xfrm>
            <a:off x="3059113" y="1916113"/>
            <a:ext cx="1368425" cy="19446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22887" name="Oval 6"/>
          <p:cNvSpPr>
            <a:spLocks noChangeArrowheads="1"/>
          </p:cNvSpPr>
          <p:nvPr/>
        </p:nvSpPr>
        <p:spPr bwMode="auto">
          <a:xfrm flipV="1">
            <a:off x="2555875" y="2997200"/>
            <a:ext cx="6107113" cy="1493838"/>
          </a:xfrm>
          <a:prstGeom prst="ellipse">
            <a:avLst/>
          </a:prstGeom>
          <a:solidFill>
            <a:srgbClr val="FFCC99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cxnSp>
        <p:nvCxnSpPr>
          <p:cNvPr id="122888" name="AutoShape 7"/>
          <p:cNvCxnSpPr>
            <a:cxnSpLocks noChangeShapeType="1"/>
            <a:stCxn id="122896" idx="2"/>
            <a:endCxn id="122899" idx="0"/>
          </p:cNvCxnSpPr>
          <p:nvPr/>
        </p:nvCxnSpPr>
        <p:spPr bwMode="auto">
          <a:xfrm>
            <a:off x="3749675" y="2503488"/>
            <a:ext cx="0" cy="8413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2889" name="AutoShape 8"/>
          <p:cNvCxnSpPr>
            <a:cxnSpLocks noChangeShapeType="1"/>
            <a:stCxn id="122897" idx="2"/>
            <a:endCxn id="122900" idx="0"/>
          </p:cNvCxnSpPr>
          <p:nvPr/>
        </p:nvCxnSpPr>
        <p:spPr bwMode="auto">
          <a:xfrm flipH="1">
            <a:off x="5626100" y="2503488"/>
            <a:ext cx="1588" cy="822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2890" name="AutoShape 9"/>
          <p:cNvCxnSpPr>
            <a:cxnSpLocks noChangeShapeType="1"/>
            <a:stCxn id="122898" idx="2"/>
            <a:endCxn id="122901" idx="0"/>
          </p:cNvCxnSpPr>
          <p:nvPr/>
        </p:nvCxnSpPr>
        <p:spPr bwMode="auto">
          <a:xfrm flipH="1">
            <a:off x="7486650" y="2503488"/>
            <a:ext cx="3175" cy="822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2891" name="AutoShape 10"/>
          <p:cNvCxnSpPr>
            <a:cxnSpLocks noChangeShapeType="1"/>
          </p:cNvCxnSpPr>
          <p:nvPr/>
        </p:nvCxnSpPr>
        <p:spPr bwMode="auto">
          <a:xfrm>
            <a:off x="3732213" y="3767138"/>
            <a:ext cx="0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2892" name="AutoShape 11"/>
          <p:cNvCxnSpPr>
            <a:cxnSpLocks noChangeShapeType="1"/>
          </p:cNvCxnSpPr>
          <p:nvPr/>
        </p:nvCxnSpPr>
        <p:spPr bwMode="auto">
          <a:xfrm>
            <a:off x="5584825" y="3767138"/>
            <a:ext cx="1588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2893" name="AutoShape 12"/>
          <p:cNvCxnSpPr>
            <a:cxnSpLocks noChangeShapeType="1"/>
          </p:cNvCxnSpPr>
          <p:nvPr/>
        </p:nvCxnSpPr>
        <p:spPr bwMode="auto">
          <a:xfrm>
            <a:off x="7480300" y="3767138"/>
            <a:ext cx="0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2894" name="Line 13"/>
          <p:cNvSpPr>
            <a:spLocks noChangeShapeType="1"/>
          </p:cNvSpPr>
          <p:nvPr/>
        </p:nvSpPr>
        <p:spPr bwMode="auto">
          <a:xfrm flipV="1">
            <a:off x="3219450" y="4300538"/>
            <a:ext cx="4699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54350" name="Text Box 14"/>
          <p:cNvSpPr txBox="1">
            <a:spLocks noChangeArrowheads="1"/>
          </p:cNvSpPr>
          <p:nvPr/>
        </p:nvSpPr>
        <p:spPr bwMode="auto">
          <a:xfrm>
            <a:off x="4140200" y="3933825"/>
            <a:ext cx="10810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effectLst>
                  <a:outerShdw blurRad="38100" dist="38100" dir="2700000" algn="tl">
                    <a:srgbClr val="C0C0C0"/>
                  </a:outerShdw>
                </a:effectLst>
              </a:rPr>
              <a:t>network</a:t>
            </a:r>
            <a:endParaRPr lang="en-GB" sz="18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2896" name="Rectangle 15"/>
          <p:cNvSpPr>
            <a:spLocks noChangeArrowheads="1"/>
          </p:cNvSpPr>
          <p:nvPr/>
        </p:nvSpPr>
        <p:spPr bwMode="auto">
          <a:xfrm>
            <a:off x="3136900" y="1989138"/>
            <a:ext cx="1223963" cy="51435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/>
              <a:t>producer</a:t>
            </a:r>
          </a:p>
        </p:txBody>
      </p:sp>
      <p:sp>
        <p:nvSpPr>
          <p:cNvPr id="122897" name="Rectangle 16"/>
          <p:cNvSpPr>
            <a:spLocks noChangeArrowheads="1"/>
          </p:cNvSpPr>
          <p:nvPr/>
        </p:nvSpPr>
        <p:spPr bwMode="auto">
          <a:xfrm>
            <a:off x="5014913" y="1989138"/>
            <a:ext cx="1223962" cy="51435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bg1"/>
                </a:solidFill>
              </a:rPr>
              <a:t>consumer</a:t>
            </a:r>
          </a:p>
        </p:txBody>
      </p:sp>
      <p:sp>
        <p:nvSpPr>
          <p:cNvPr id="122898" name="Rectangle 17"/>
          <p:cNvSpPr>
            <a:spLocks noChangeArrowheads="1"/>
          </p:cNvSpPr>
          <p:nvPr/>
        </p:nvSpPr>
        <p:spPr bwMode="auto">
          <a:xfrm>
            <a:off x="6877050" y="1989138"/>
            <a:ext cx="1223963" cy="51435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bg1"/>
                </a:solidFill>
              </a:rPr>
              <a:t>consumer</a:t>
            </a:r>
          </a:p>
        </p:txBody>
      </p:sp>
      <p:sp>
        <p:nvSpPr>
          <p:cNvPr id="122899" name="Oval 18"/>
          <p:cNvSpPr>
            <a:spLocks noChangeArrowheads="1"/>
          </p:cNvSpPr>
          <p:nvPr/>
        </p:nvSpPr>
        <p:spPr bwMode="auto">
          <a:xfrm>
            <a:off x="3216275" y="3344863"/>
            <a:ext cx="1066800" cy="457200"/>
          </a:xfrm>
          <a:prstGeom prst="ellipse">
            <a:avLst/>
          </a:prstGeom>
          <a:solidFill>
            <a:srgbClr val="FFBE9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agent</a:t>
            </a:r>
            <a:endParaRPr lang="en-GB" altLang="en-US" sz="1800"/>
          </a:p>
        </p:txBody>
      </p:sp>
      <p:sp>
        <p:nvSpPr>
          <p:cNvPr id="122900" name="Oval 19"/>
          <p:cNvSpPr>
            <a:spLocks noChangeArrowheads="1"/>
          </p:cNvSpPr>
          <p:nvPr/>
        </p:nvSpPr>
        <p:spPr bwMode="auto">
          <a:xfrm>
            <a:off x="5092700" y="3325813"/>
            <a:ext cx="1066800" cy="457200"/>
          </a:xfrm>
          <a:prstGeom prst="ellipse">
            <a:avLst/>
          </a:prstGeom>
          <a:solidFill>
            <a:srgbClr val="FFBE9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agent</a:t>
            </a:r>
            <a:endParaRPr lang="en-GB" altLang="en-US" sz="1800"/>
          </a:p>
        </p:txBody>
      </p:sp>
      <p:sp>
        <p:nvSpPr>
          <p:cNvPr id="122901" name="Oval 20"/>
          <p:cNvSpPr>
            <a:spLocks noChangeArrowheads="1"/>
          </p:cNvSpPr>
          <p:nvPr/>
        </p:nvSpPr>
        <p:spPr bwMode="auto">
          <a:xfrm>
            <a:off x="6953250" y="3325813"/>
            <a:ext cx="1066800" cy="457200"/>
          </a:xfrm>
          <a:prstGeom prst="ellipse">
            <a:avLst/>
          </a:prstGeom>
          <a:solidFill>
            <a:srgbClr val="FFBE9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agent</a:t>
            </a:r>
            <a:endParaRPr lang="en-GB" altLang="en-US" sz="1800"/>
          </a:p>
        </p:txBody>
      </p:sp>
      <p:sp>
        <p:nvSpPr>
          <p:cNvPr id="122902" name="Rectangle 21"/>
          <p:cNvSpPr>
            <a:spLocks noChangeArrowheads="1"/>
          </p:cNvSpPr>
          <p:nvPr/>
        </p:nvSpPr>
        <p:spPr bwMode="auto">
          <a:xfrm>
            <a:off x="3203575" y="1557338"/>
            <a:ext cx="9667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node A</a:t>
            </a:r>
            <a:endParaRPr lang="en-GB" altLang="en-US" sz="1800"/>
          </a:p>
        </p:txBody>
      </p:sp>
      <p:sp>
        <p:nvSpPr>
          <p:cNvPr id="122903" name="Rectangle 22"/>
          <p:cNvSpPr>
            <a:spLocks noChangeArrowheads="1"/>
          </p:cNvSpPr>
          <p:nvPr/>
        </p:nvSpPr>
        <p:spPr bwMode="auto">
          <a:xfrm>
            <a:off x="5148263" y="1557338"/>
            <a:ext cx="9413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node B</a:t>
            </a:r>
            <a:endParaRPr lang="en-GB" altLang="en-US" sz="1800"/>
          </a:p>
        </p:txBody>
      </p:sp>
      <p:sp>
        <p:nvSpPr>
          <p:cNvPr id="122904" name="Rectangle 23"/>
          <p:cNvSpPr>
            <a:spLocks noChangeArrowheads="1"/>
          </p:cNvSpPr>
          <p:nvPr/>
        </p:nvSpPr>
        <p:spPr bwMode="auto">
          <a:xfrm>
            <a:off x="7019925" y="1557338"/>
            <a:ext cx="9683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node C</a:t>
            </a:r>
            <a:endParaRPr lang="en-GB" altLang="en-US" sz="1800"/>
          </a:p>
        </p:txBody>
      </p:sp>
      <p:grpSp>
        <p:nvGrpSpPr>
          <p:cNvPr id="122905" name="Group 24"/>
          <p:cNvGrpSpPr>
            <a:grpSpLocks/>
          </p:cNvGrpSpPr>
          <p:nvPr/>
        </p:nvGrpSpPr>
        <p:grpSpPr bwMode="auto">
          <a:xfrm>
            <a:off x="2411413" y="2935288"/>
            <a:ext cx="1341437" cy="517525"/>
            <a:chOff x="521" y="2093"/>
            <a:chExt cx="845" cy="326"/>
          </a:xfrm>
        </p:grpSpPr>
        <p:sp>
          <p:nvSpPr>
            <p:cNvPr id="122922" name="AutoShape 25"/>
            <p:cNvSpPr>
              <a:spLocks noChangeArrowheads="1"/>
            </p:cNvSpPr>
            <p:nvPr/>
          </p:nvSpPr>
          <p:spPr bwMode="auto">
            <a:xfrm rot="10800000">
              <a:off x="561" y="2097"/>
              <a:ext cx="764" cy="318"/>
            </a:xfrm>
            <a:prstGeom prst="foldedCorner">
              <a:avLst>
                <a:gd name="adj" fmla="val 12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nl-NL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22923" name="Text Box 26"/>
            <p:cNvSpPr txBox="1">
              <a:spLocks noChangeArrowheads="1"/>
            </p:cNvSpPr>
            <p:nvPr/>
          </p:nvSpPr>
          <p:spPr bwMode="auto">
            <a:xfrm>
              <a:off x="521" y="2093"/>
              <a:ext cx="845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/>
                <a:t>subscriptions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/>
                <a:t>  Type x: B,C</a:t>
              </a:r>
            </a:p>
          </p:txBody>
        </p:sp>
      </p:grpSp>
      <p:grpSp>
        <p:nvGrpSpPr>
          <p:cNvPr id="122906" name="Group 27"/>
          <p:cNvGrpSpPr>
            <a:grpSpLocks/>
          </p:cNvGrpSpPr>
          <p:nvPr/>
        </p:nvGrpSpPr>
        <p:grpSpPr bwMode="auto">
          <a:xfrm>
            <a:off x="4284663" y="2935288"/>
            <a:ext cx="1341437" cy="517525"/>
            <a:chOff x="521" y="2819"/>
            <a:chExt cx="845" cy="326"/>
          </a:xfrm>
        </p:grpSpPr>
        <p:sp>
          <p:nvSpPr>
            <p:cNvPr id="122920" name="AutoShape 28"/>
            <p:cNvSpPr>
              <a:spLocks noChangeArrowheads="1"/>
            </p:cNvSpPr>
            <p:nvPr/>
          </p:nvSpPr>
          <p:spPr bwMode="auto">
            <a:xfrm rot="10800000">
              <a:off x="561" y="2823"/>
              <a:ext cx="764" cy="318"/>
            </a:xfrm>
            <a:prstGeom prst="foldedCorner">
              <a:avLst>
                <a:gd name="adj" fmla="val 12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nl-NL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22921" name="Text Box 29"/>
            <p:cNvSpPr txBox="1">
              <a:spLocks noChangeArrowheads="1"/>
            </p:cNvSpPr>
            <p:nvPr/>
          </p:nvSpPr>
          <p:spPr bwMode="auto">
            <a:xfrm>
              <a:off x="521" y="2819"/>
              <a:ext cx="845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/>
                <a:t>subscriptions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/>
                <a:t>  Type x: B,C</a:t>
              </a:r>
            </a:p>
          </p:txBody>
        </p:sp>
      </p:grpSp>
      <p:grpSp>
        <p:nvGrpSpPr>
          <p:cNvPr id="122907" name="Group 30"/>
          <p:cNvGrpSpPr>
            <a:grpSpLocks/>
          </p:cNvGrpSpPr>
          <p:nvPr/>
        </p:nvGrpSpPr>
        <p:grpSpPr bwMode="auto">
          <a:xfrm>
            <a:off x="6156325" y="2935288"/>
            <a:ext cx="1341438" cy="517525"/>
            <a:chOff x="521" y="3545"/>
            <a:chExt cx="845" cy="326"/>
          </a:xfrm>
        </p:grpSpPr>
        <p:sp>
          <p:nvSpPr>
            <p:cNvPr id="122918" name="AutoShape 31"/>
            <p:cNvSpPr>
              <a:spLocks noChangeArrowheads="1"/>
            </p:cNvSpPr>
            <p:nvPr/>
          </p:nvSpPr>
          <p:spPr bwMode="auto">
            <a:xfrm rot="10800000">
              <a:off x="561" y="3549"/>
              <a:ext cx="764" cy="318"/>
            </a:xfrm>
            <a:prstGeom prst="foldedCorner">
              <a:avLst>
                <a:gd name="adj" fmla="val 125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nl-NL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22919" name="Text Box 32"/>
            <p:cNvSpPr txBox="1">
              <a:spLocks noChangeArrowheads="1"/>
            </p:cNvSpPr>
            <p:nvPr/>
          </p:nvSpPr>
          <p:spPr bwMode="auto">
            <a:xfrm>
              <a:off x="521" y="3545"/>
              <a:ext cx="845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/>
                <a:t>subscriptions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/>
                <a:t>  Type x: B,C</a:t>
              </a:r>
            </a:p>
          </p:txBody>
        </p:sp>
      </p:grpSp>
      <p:grpSp>
        <p:nvGrpSpPr>
          <p:cNvPr id="654369" name="Group 33"/>
          <p:cNvGrpSpPr>
            <a:grpSpLocks/>
          </p:cNvGrpSpPr>
          <p:nvPr/>
        </p:nvGrpSpPr>
        <p:grpSpPr bwMode="auto">
          <a:xfrm>
            <a:off x="5810250" y="3357563"/>
            <a:ext cx="2233613" cy="384175"/>
            <a:chOff x="3696" y="2115"/>
            <a:chExt cx="1407" cy="242"/>
          </a:xfrm>
        </p:grpSpPr>
        <p:grpSp>
          <p:nvGrpSpPr>
            <p:cNvPr id="122912" name="Group 34"/>
            <p:cNvGrpSpPr>
              <a:grpSpLocks/>
            </p:cNvGrpSpPr>
            <p:nvPr/>
          </p:nvGrpSpPr>
          <p:grpSpPr bwMode="auto">
            <a:xfrm>
              <a:off x="4876" y="2116"/>
              <a:ext cx="227" cy="241"/>
              <a:chOff x="2381" y="1661"/>
              <a:chExt cx="227" cy="241"/>
            </a:xfrm>
          </p:grpSpPr>
          <p:sp>
            <p:nvSpPr>
              <p:cNvPr id="122916" name="Oval 35"/>
              <p:cNvSpPr>
                <a:spLocks noChangeArrowheads="1"/>
              </p:cNvSpPr>
              <p:nvPr/>
            </p:nvSpPr>
            <p:spPr bwMode="auto">
              <a:xfrm>
                <a:off x="2381" y="1661"/>
                <a:ext cx="227" cy="22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nl-NL" altLang="en-US" sz="1800" b="1"/>
              </a:p>
            </p:txBody>
          </p:sp>
          <p:sp>
            <p:nvSpPr>
              <p:cNvPr id="122917" name="Rectangle 36"/>
              <p:cNvSpPr>
                <a:spLocks noChangeArrowheads="1"/>
              </p:cNvSpPr>
              <p:nvPr/>
            </p:nvSpPr>
            <p:spPr bwMode="auto">
              <a:xfrm>
                <a:off x="2391" y="1671"/>
                <a:ext cx="20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800" b="1"/>
                  <a:t>X</a:t>
                </a:r>
              </a:p>
            </p:txBody>
          </p:sp>
        </p:grpSp>
        <p:grpSp>
          <p:nvGrpSpPr>
            <p:cNvPr id="122913" name="Group 37"/>
            <p:cNvGrpSpPr>
              <a:grpSpLocks/>
            </p:cNvGrpSpPr>
            <p:nvPr/>
          </p:nvGrpSpPr>
          <p:grpSpPr bwMode="auto">
            <a:xfrm>
              <a:off x="3696" y="2115"/>
              <a:ext cx="227" cy="241"/>
              <a:chOff x="2381" y="1661"/>
              <a:chExt cx="227" cy="241"/>
            </a:xfrm>
          </p:grpSpPr>
          <p:sp>
            <p:nvSpPr>
              <p:cNvPr id="122914" name="Oval 38"/>
              <p:cNvSpPr>
                <a:spLocks noChangeArrowheads="1"/>
              </p:cNvSpPr>
              <p:nvPr/>
            </p:nvSpPr>
            <p:spPr bwMode="auto">
              <a:xfrm>
                <a:off x="2381" y="1661"/>
                <a:ext cx="227" cy="22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nl-NL" altLang="en-US" sz="1800" b="1"/>
              </a:p>
            </p:txBody>
          </p:sp>
          <p:sp>
            <p:nvSpPr>
              <p:cNvPr id="122915" name="Rectangle 39"/>
              <p:cNvSpPr>
                <a:spLocks noChangeArrowheads="1"/>
              </p:cNvSpPr>
              <p:nvPr/>
            </p:nvSpPr>
            <p:spPr bwMode="auto">
              <a:xfrm>
                <a:off x="2391" y="1671"/>
                <a:ext cx="20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800" b="1"/>
                  <a:t>X</a:t>
                </a:r>
              </a:p>
            </p:txBody>
          </p:sp>
        </p:grpSp>
      </p:grpSp>
      <p:grpSp>
        <p:nvGrpSpPr>
          <p:cNvPr id="122909" name="Group 40"/>
          <p:cNvGrpSpPr>
            <a:grpSpLocks/>
          </p:cNvGrpSpPr>
          <p:nvPr/>
        </p:nvGrpSpPr>
        <p:grpSpPr bwMode="auto">
          <a:xfrm>
            <a:off x="3779838" y="2636838"/>
            <a:ext cx="360362" cy="382587"/>
            <a:chOff x="2381" y="1661"/>
            <a:chExt cx="227" cy="241"/>
          </a:xfrm>
        </p:grpSpPr>
        <p:sp>
          <p:nvSpPr>
            <p:cNvPr id="122910" name="Oval 41"/>
            <p:cNvSpPr>
              <a:spLocks noChangeArrowheads="1"/>
            </p:cNvSpPr>
            <p:nvPr/>
          </p:nvSpPr>
          <p:spPr bwMode="auto">
            <a:xfrm>
              <a:off x="2381" y="1661"/>
              <a:ext cx="227" cy="227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nl-NL" altLang="en-US" sz="1800" b="1"/>
            </a:p>
          </p:txBody>
        </p:sp>
        <p:sp>
          <p:nvSpPr>
            <p:cNvPr id="122911" name="Rectangle 42"/>
            <p:cNvSpPr>
              <a:spLocks noChangeArrowheads="1"/>
            </p:cNvSpPr>
            <p:nvPr/>
          </p:nvSpPr>
          <p:spPr bwMode="auto">
            <a:xfrm>
              <a:off x="2391" y="1671"/>
              <a:ext cx="20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1"/>
                <a:t>X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59259E-6 L 0.00243 -0.1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54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6"/>
          <p:cNvSpPr>
            <a:spLocks noGrp="1" noChangeArrowheads="1"/>
          </p:cNvSpPr>
          <p:nvPr>
            <p:ph type="title"/>
          </p:nvPr>
        </p:nvSpPr>
        <p:spPr>
          <a:xfrm>
            <a:off x="323850" y="800100"/>
            <a:ext cx="8496300" cy="990600"/>
          </a:xfrm>
        </p:spPr>
        <p:txBody>
          <a:bodyPr/>
          <a:lstStyle/>
          <a:p>
            <a:pPr eaLnBrk="1" hangingPunct="1"/>
            <a:r>
              <a:rPr lang="en-GB" altLang="en-US" smtClean="0"/>
              <a:t>Insert New Consumer Component</a:t>
            </a:r>
          </a:p>
        </p:txBody>
      </p:sp>
      <p:sp>
        <p:nvSpPr>
          <p:cNvPr id="124931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572250"/>
            <a:ext cx="1905000" cy="45720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2AF3239-BF0C-49B0-BBE9-ADBB55760FCE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GB" altLang="en-US" sz="1000" smtClean="0"/>
          </a:p>
        </p:txBody>
      </p:sp>
      <p:sp>
        <p:nvSpPr>
          <p:cNvPr id="124932" name="Rectangle 2"/>
          <p:cNvSpPr>
            <a:spLocks noChangeArrowheads="1"/>
          </p:cNvSpPr>
          <p:nvPr/>
        </p:nvSpPr>
        <p:spPr bwMode="auto">
          <a:xfrm>
            <a:off x="1331913" y="2112963"/>
            <a:ext cx="1368425" cy="19446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24933" name="Rectangle 3"/>
          <p:cNvSpPr>
            <a:spLocks noChangeArrowheads="1"/>
          </p:cNvSpPr>
          <p:nvPr/>
        </p:nvSpPr>
        <p:spPr bwMode="auto">
          <a:xfrm>
            <a:off x="4932363" y="2112963"/>
            <a:ext cx="1368425" cy="19446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24934" name="Rectangle 4"/>
          <p:cNvSpPr>
            <a:spLocks noChangeArrowheads="1"/>
          </p:cNvSpPr>
          <p:nvPr/>
        </p:nvSpPr>
        <p:spPr bwMode="auto">
          <a:xfrm>
            <a:off x="6804025" y="2112963"/>
            <a:ext cx="1368425" cy="1944687"/>
          </a:xfrm>
          <a:prstGeom prst="rect">
            <a:avLst/>
          </a:prstGeom>
          <a:solidFill>
            <a:srgbClr val="B2B2B2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24935" name="Rectangle 5"/>
          <p:cNvSpPr>
            <a:spLocks noChangeArrowheads="1"/>
          </p:cNvSpPr>
          <p:nvPr/>
        </p:nvSpPr>
        <p:spPr bwMode="auto">
          <a:xfrm>
            <a:off x="3059113" y="2112963"/>
            <a:ext cx="1368425" cy="1944687"/>
          </a:xfrm>
          <a:prstGeom prst="rect">
            <a:avLst/>
          </a:prstGeom>
          <a:solidFill>
            <a:srgbClr val="B2B2B2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24936" name="Oval 7"/>
          <p:cNvSpPr>
            <a:spLocks noChangeArrowheads="1"/>
          </p:cNvSpPr>
          <p:nvPr/>
        </p:nvSpPr>
        <p:spPr bwMode="auto">
          <a:xfrm flipV="1">
            <a:off x="323850" y="3194050"/>
            <a:ext cx="8339138" cy="1493838"/>
          </a:xfrm>
          <a:prstGeom prst="ellipse">
            <a:avLst/>
          </a:prstGeom>
          <a:solidFill>
            <a:srgbClr val="FFCC99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cxnSp>
        <p:nvCxnSpPr>
          <p:cNvPr id="124937" name="AutoShape 8"/>
          <p:cNvCxnSpPr>
            <a:cxnSpLocks noChangeShapeType="1"/>
            <a:stCxn id="124945" idx="2"/>
            <a:endCxn id="124948" idx="0"/>
          </p:cNvCxnSpPr>
          <p:nvPr/>
        </p:nvCxnSpPr>
        <p:spPr bwMode="auto">
          <a:xfrm>
            <a:off x="3749675" y="2700338"/>
            <a:ext cx="0" cy="8413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4938" name="AutoShape 9"/>
          <p:cNvCxnSpPr>
            <a:cxnSpLocks noChangeShapeType="1"/>
            <a:stCxn id="124946" idx="2"/>
            <a:endCxn id="124949" idx="0"/>
          </p:cNvCxnSpPr>
          <p:nvPr/>
        </p:nvCxnSpPr>
        <p:spPr bwMode="auto">
          <a:xfrm flipH="1">
            <a:off x="5626100" y="2700338"/>
            <a:ext cx="1588" cy="822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4939" name="AutoShape 10"/>
          <p:cNvCxnSpPr>
            <a:cxnSpLocks noChangeShapeType="1"/>
            <a:stCxn id="124947" idx="2"/>
            <a:endCxn id="124950" idx="0"/>
          </p:cNvCxnSpPr>
          <p:nvPr/>
        </p:nvCxnSpPr>
        <p:spPr bwMode="auto">
          <a:xfrm flipH="1">
            <a:off x="7486650" y="2700338"/>
            <a:ext cx="3175" cy="822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4940" name="AutoShape 11"/>
          <p:cNvCxnSpPr>
            <a:cxnSpLocks noChangeShapeType="1"/>
          </p:cNvCxnSpPr>
          <p:nvPr/>
        </p:nvCxnSpPr>
        <p:spPr bwMode="auto">
          <a:xfrm>
            <a:off x="3732213" y="3963988"/>
            <a:ext cx="0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4941" name="AutoShape 12"/>
          <p:cNvCxnSpPr>
            <a:cxnSpLocks noChangeShapeType="1"/>
          </p:cNvCxnSpPr>
          <p:nvPr/>
        </p:nvCxnSpPr>
        <p:spPr bwMode="auto">
          <a:xfrm>
            <a:off x="5584825" y="3963988"/>
            <a:ext cx="1588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4942" name="AutoShape 13"/>
          <p:cNvCxnSpPr>
            <a:cxnSpLocks noChangeShapeType="1"/>
          </p:cNvCxnSpPr>
          <p:nvPr/>
        </p:nvCxnSpPr>
        <p:spPr bwMode="auto">
          <a:xfrm>
            <a:off x="7480300" y="3963988"/>
            <a:ext cx="0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4943" name="Line 14"/>
          <p:cNvSpPr>
            <a:spLocks noChangeShapeType="1"/>
          </p:cNvSpPr>
          <p:nvPr/>
        </p:nvSpPr>
        <p:spPr bwMode="auto">
          <a:xfrm>
            <a:off x="900113" y="4489450"/>
            <a:ext cx="7018337" cy="79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56399" name="Text Box 15"/>
          <p:cNvSpPr txBox="1">
            <a:spLocks noChangeArrowheads="1"/>
          </p:cNvSpPr>
          <p:nvPr/>
        </p:nvSpPr>
        <p:spPr bwMode="auto">
          <a:xfrm>
            <a:off x="4140200" y="4130675"/>
            <a:ext cx="10810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effectLst>
                  <a:outerShdw blurRad="38100" dist="38100" dir="2700000" algn="tl">
                    <a:srgbClr val="C0C0C0"/>
                  </a:outerShdw>
                </a:effectLst>
              </a:rPr>
              <a:t>network</a:t>
            </a:r>
            <a:endParaRPr lang="en-GB" sz="18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4945" name="Rectangle 16"/>
          <p:cNvSpPr>
            <a:spLocks noChangeArrowheads="1"/>
          </p:cNvSpPr>
          <p:nvPr/>
        </p:nvSpPr>
        <p:spPr bwMode="auto">
          <a:xfrm>
            <a:off x="3136900" y="2185988"/>
            <a:ext cx="1223963" cy="51435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/>
              <a:t>producer</a:t>
            </a:r>
          </a:p>
        </p:txBody>
      </p:sp>
      <p:sp>
        <p:nvSpPr>
          <p:cNvPr id="124946" name="Rectangle 17"/>
          <p:cNvSpPr>
            <a:spLocks noChangeArrowheads="1"/>
          </p:cNvSpPr>
          <p:nvPr/>
        </p:nvSpPr>
        <p:spPr bwMode="auto">
          <a:xfrm>
            <a:off x="5014913" y="2185988"/>
            <a:ext cx="1223962" cy="51435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/>
              <a:t>consumer</a:t>
            </a:r>
          </a:p>
        </p:txBody>
      </p:sp>
      <p:sp>
        <p:nvSpPr>
          <p:cNvPr id="124947" name="Rectangle 18"/>
          <p:cNvSpPr>
            <a:spLocks noChangeArrowheads="1"/>
          </p:cNvSpPr>
          <p:nvPr/>
        </p:nvSpPr>
        <p:spPr bwMode="auto">
          <a:xfrm>
            <a:off x="6877050" y="2185988"/>
            <a:ext cx="1223963" cy="51435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/>
              <a:t>consumer</a:t>
            </a:r>
          </a:p>
        </p:txBody>
      </p:sp>
      <p:sp>
        <p:nvSpPr>
          <p:cNvPr id="124948" name="Oval 19"/>
          <p:cNvSpPr>
            <a:spLocks noChangeArrowheads="1"/>
          </p:cNvSpPr>
          <p:nvPr/>
        </p:nvSpPr>
        <p:spPr bwMode="auto">
          <a:xfrm>
            <a:off x="3216275" y="3541713"/>
            <a:ext cx="1066800" cy="457200"/>
          </a:xfrm>
          <a:prstGeom prst="ellipse">
            <a:avLst/>
          </a:prstGeom>
          <a:solidFill>
            <a:srgbClr val="FFBE9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agent</a:t>
            </a:r>
            <a:endParaRPr lang="en-GB" altLang="en-US" sz="1800"/>
          </a:p>
        </p:txBody>
      </p:sp>
      <p:sp>
        <p:nvSpPr>
          <p:cNvPr id="124949" name="Oval 20"/>
          <p:cNvSpPr>
            <a:spLocks noChangeArrowheads="1"/>
          </p:cNvSpPr>
          <p:nvPr/>
        </p:nvSpPr>
        <p:spPr bwMode="auto">
          <a:xfrm>
            <a:off x="5092700" y="3522663"/>
            <a:ext cx="1066800" cy="457200"/>
          </a:xfrm>
          <a:prstGeom prst="ellipse">
            <a:avLst/>
          </a:prstGeom>
          <a:solidFill>
            <a:srgbClr val="FFBE9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agent</a:t>
            </a:r>
            <a:endParaRPr lang="en-GB" altLang="en-US" sz="1800"/>
          </a:p>
        </p:txBody>
      </p:sp>
      <p:sp>
        <p:nvSpPr>
          <p:cNvPr id="124950" name="Oval 21"/>
          <p:cNvSpPr>
            <a:spLocks noChangeArrowheads="1"/>
          </p:cNvSpPr>
          <p:nvPr/>
        </p:nvSpPr>
        <p:spPr bwMode="auto">
          <a:xfrm>
            <a:off x="6953250" y="3522663"/>
            <a:ext cx="1066800" cy="457200"/>
          </a:xfrm>
          <a:prstGeom prst="ellipse">
            <a:avLst/>
          </a:prstGeom>
          <a:solidFill>
            <a:srgbClr val="FFBE9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agent</a:t>
            </a:r>
            <a:endParaRPr lang="en-GB" altLang="en-US" sz="1800"/>
          </a:p>
        </p:txBody>
      </p:sp>
      <p:sp>
        <p:nvSpPr>
          <p:cNvPr id="124951" name="Rectangle 22"/>
          <p:cNvSpPr>
            <a:spLocks noChangeArrowheads="1"/>
          </p:cNvSpPr>
          <p:nvPr/>
        </p:nvSpPr>
        <p:spPr bwMode="auto">
          <a:xfrm>
            <a:off x="3203575" y="1754188"/>
            <a:ext cx="9667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node A</a:t>
            </a:r>
            <a:endParaRPr lang="en-GB" altLang="en-US" sz="1800"/>
          </a:p>
        </p:txBody>
      </p:sp>
      <p:sp>
        <p:nvSpPr>
          <p:cNvPr id="124952" name="Rectangle 23"/>
          <p:cNvSpPr>
            <a:spLocks noChangeArrowheads="1"/>
          </p:cNvSpPr>
          <p:nvPr/>
        </p:nvSpPr>
        <p:spPr bwMode="auto">
          <a:xfrm>
            <a:off x="5148263" y="1754188"/>
            <a:ext cx="9413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node B</a:t>
            </a:r>
            <a:endParaRPr lang="en-GB" altLang="en-US" sz="1800"/>
          </a:p>
        </p:txBody>
      </p:sp>
      <p:sp>
        <p:nvSpPr>
          <p:cNvPr id="124953" name="Rectangle 24"/>
          <p:cNvSpPr>
            <a:spLocks noChangeArrowheads="1"/>
          </p:cNvSpPr>
          <p:nvPr/>
        </p:nvSpPr>
        <p:spPr bwMode="auto">
          <a:xfrm>
            <a:off x="7019925" y="1754188"/>
            <a:ext cx="9683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node C</a:t>
            </a:r>
            <a:endParaRPr lang="en-GB" altLang="en-US" sz="1800"/>
          </a:p>
        </p:txBody>
      </p:sp>
      <p:grpSp>
        <p:nvGrpSpPr>
          <p:cNvPr id="124954" name="Group 25"/>
          <p:cNvGrpSpPr>
            <a:grpSpLocks/>
          </p:cNvGrpSpPr>
          <p:nvPr/>
        </p:nvGrpSpPr>
        <p:grpSpPr bwMode="auto">
          <a:xfrm>
            <a:off x="5867400" y="2671763"/>
            <a:ext cx="360363" cy="382587"/>
            <a:chOff x="2381" y="1661"/>
            <a:chExt cx="227" cy="241"/>
          </a:xfrm>
        </p:grpSpPr>
        <p:sp>
          <p:nvSpPr>
            <p:cNvPr id="124968" name="Oval 26"/>
            <p:cNvSpPr>
              <a:spLocks noChangeArrowheads="1"/>
            </p:cNvSpPr>
            <p:nvPr/>
          </p:nvSpPr>
          <p:spPr bwMode="auto">
            <a:xfrm>
              <a:off x="2381" y="1661"/>
              <a:ext cx="227" cy="227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nl-NL" altLang="en-US" sz="1800" b="1"/>
            </a:p>
          </p:txBody>
        </p:sp>
        <p:sp>
          <p:nvSpPr>
            <p:cNvPr id="124969" name="Rectangle 27"/>
            <p:cNvSpPr>
              <a:spLocks noChangeArrowheads="1"/>
            </p:cNvSpPr>
            <p:nvPr/>
          </p:nvSpPr>
          <p:spPr bwMode="auto">
            <a:xfrm>
              <a:off x="2391" y="1671"/>
              <a:ext cx="20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1"/>
                <a:t>X</a:t>
              </a:r>
            </a:p>
          </p:txBody>
        </p:sp>
      </p:grpSp>
      <p:grpSp>
        <p:nvGrpSpPr>
          <p:cNvPr id="124955" name="Group 28"/>
          <p:cNvGrpSpPr>
            <a:grpSpLocks/>
          </p:cNvGrpSpPr>
          <p:nvPr/>
        </p:nvGrpSpPr>
        <p:grpSpPr bwMode="auto">
          <a:xfrm>
            <a:off x="3779838" y="3152775"/>
            <a:ext cx="360362" cy="382588"/>
            <a:chOff x="2381" y="1661"/>
            <a:chExt cx="227" cy="241"/>
          </a:xfrm>
        </p:grpSpPr>
        <p:sp>
          <p:nvSpPr>
            <p:cNvPr id="124966" name="Oval 29"/>
            <p:cNvSpPr>
              <a:spLocks noChangeArrowheads="1"/>
            </p:cNvSpPr>
            <p:nvPr/>
          </p:nvSpPr>
          <p:spPr bwMode="auto">
            <a:xfrm>
              <a:off x="2381" y="1661"/>
              <a:ext cx="227" cy="227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nl-NL" altLang="en-US" sz="1800" b="1"/>
            </a:p>
          </p:txBody>
        </p:sp>
        <p:sp>
          <p:nvSpPr>
            <p:cNvPr id="124967" name="Rectangle 30"/>
            <p:cNvSpPr>
              <a:spLocks noChangeArrowheads="1"/>
            </p:cNvSpPr>
            <p:nvPr/>
          </p:nvSpPr>
          <p:spPr bwMode="auto">
            <a:xfrm>
              <a:off x="2391" y="1671"/>
              <a:ext cx="20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1"/>
                <a:t>X</a:t>
              </a:r>
            </a:p>
          </p:txBody>
        </p:sp>
      </p:grpSp>
      <p:cxnSp>
        <p:nvCxnSpPr>
          <p:cNvPr id="124956" name="AutoShape 31"/>
          <p:cNvCxnSpPr>
            <a:cxnSpLocks noChangeShapeType="1"/>
            <a:stCxn id="124958" idx="2"/>
            <a:endCxn id="124959" idx="0"/>
          </p:cNvCxnSpPr>
          <p:nvPr/>
        </p:nvCxnSpPr>
        <p:spPr bwMode="auto">
          <a:xfrm>
            <a:off x="2009775" y="2700338"/>
            <a:ext cx="0" cy="8413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4957" name="AutoShape 32"/>
          <p:cNvCxnSpPr>
            <a:cxnSpLocks noChangeShapeType="1"/>
          </p:cNvCxnSpPr>
          <p:nvPr/>
        </p:nvCxnSpPr>
        <p:spPr bwMode="auto">
          <a:xfrm>
            <a:off x="1992313" y="3963988"/>
            <a:ext cx="0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4958" name="Rectangle 33"/>
          <p:cNvSpPr>
            <a:spLocks noChangeArrowheads="1"/>
          </p:cNvSpPr>
          <p:nvPr/>
        </p:nvSpPr>
        <p:spPr bwMode="auto">
          <a:xfrm>
            <a:off x="1397000" y="2185988"/>
            <a:ext cx="1223963" cy="51435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/>
              <a:t>consumer</a:t>
            </a:r>
          </a:p>
        </p:txBody>
      </p:sp>
      <p:sp>
        <p:nvSpPr>
          <p:cNvPr id="124959" name="Oval 34"/>
          <p:cNvSpPr>
            <a:spLocks noChangeArrowheads="1"/>
          </p:cNvSpPr>
          <p:nvPr/>
        </p:nvSpPr>
        <p:spPr bwMode="auto">
          <a:xfrm>
            <a:off x="1476375" y="3541713"/>
            <a:ext cx="1066800" cy="457200"/>
          </a:xfrm>
          <a:prstGeom prst="ellipse">
            <a:avLst/>
          </a:prstGeom>
          <a:solidFill>
            <a:srgbClr val="FFBE9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agent</a:t>
            </a:r>
            <a:endParaRPr lang="en-GB" altLang="en-US" sz="1800"/>
          </a:p>
        </p:txBody>
      </p:sp>
      <p:sp>
        <p:nvSpPr>
          <p:cNvPr id="124960" name="Rectangle 35"/>
          <p:cNvSpPr>
            <a:spLocks noChangeArrowheads="1"/>
          </p:cNvSpPr>
          <p:nvPr/>
        </p:nvSpPr>
        <p:spPr bwMode="auto">
          <a:xfrm>
            <a:off x="1463675" y="1754188"/>
            <a:ext cx="10144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node B’</a:t>
            </a:r>
            <a:endParaRPr lang="en-GB" altLang="en-US" sz="1800"/>
          </a:p>
        </p:txBody>
      </p:sp>
      <p:grpSp>
        <p:nvGrpSpPr>
          <p:cNvPr id="124961" name="Group 36"/>
          <p:cNvGrpSpPr>
            <a:grpSpLocks/>
          </p:cNvGrpSpPr>
          <p:nvPr/>
        </p:nvGrpSpPr>
        <p:grpSpPr bwMode="auto">
          <a:xfrm>
            <a:off x="2051050" y="2671763"/>
            <a:ext cx="360363" cy="382587"/>
            <a:chOff x="2381" y="1661"/>
            <a:chExt cx="227" cy="241"/>
          </a:xfrm>
        </p:grpSpPr>
        <p:sp>
          <p:nvSpPr>
            <p:cNvPr id="124964" name="Oval 37"/>
            <p:cNvSpPr>
              <a:spLocks noChangeArrowheads="1"/>
            </p:cNvSpPr>
            <p:nvPr/>
          </p:nvSpPr>
          <p:spPr bwMode="auto">
            <a:xfrm>
              <a:off x="2381" y="1661"/>
              <a:ext cx="227" cy="227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nl-NL" altLang="en-US" sz="1800" b="1"/>
            </a:p>
          </p:txBody>
        </p:sp>
        <p:sp>
          <p:nvSpPr>
            <p:cNvPr id="124965" name="Rectangle 38"/>
            <p:cNvSpPr>
              <a:spLocks noChangeArrowheads="1"/>
            </p:cNvSpPr>
            <p:nvPr/>
          </p:nvSpPr>
          <p:spPr bwMode="auto">
            <a:xfrm>
              <a:off x="2391" y="1671"/>
              <a:ext cx="20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1"/>
                <a:t>X</a:t>
              </a:r>
            </a:p>
          </p:txBody>
        </p:sp>
      </p:grpSp>
      <p:sp>
        <p:nvSpPr>
          <p:cNvPr id="656423" name="Text Box 39"/>
          <p:cNvSpPr txBox="1">
            <a:spLocks noChangeArrowheads="1"/>
          </p:cNvSpPr>
          <p:nvPr/>
        </p:nvSpPr>
        <p:spPr bwMode="auto">
          <a:xfrm>
            <a:off x="395288" y="4832350"/>
            <a:ext cx="6727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B’ can build up state from inputs it receives.</a:t>
            </a:r>
          </a:p>
        </p:txBody>
      </p:sp>
      <p:sp>
        <p:nvSpPr>
          <p:cNvPr id="656424" name="Text Box 40"/>
          <p:cNvSpPr txBox="1">
            <a:spLocks noChangeArrowheads="1"/>
          </p:cNvSpPr>
          <p:nvPr/>
        </p:nvSpPr>
        <p:spPr bwMode="auto">
          <a:xfrm>
            <a:off x="395288" y="5307013"/>
            <a:ext cx="8382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If B and B’ both consume and produce data,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then duplicate data is generated.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	B’ can monitor output of B to check convergence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6423" grpId="0"/>
      <p:bldP spid="6564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5"/>
          <p:cNvSpPr>
            <a:spLocks noGrp="1" noChangeArrowheads="1"/>
          </p:cNvSpPr>
          <p:nvPr>
            <p:ph type="title"/>
          </p:nvPr>
        </p:nvSpPr>
        <p:spPr>
          <a:xfrm>
            <a:off x="323850" y="800100"/>
            <a:ext cx="8496300" cy="990600"/>
          </a:xfrm>
        </p:spPr>
        <p:txBody>
          <a:bodyPr/>
          <a:lstStyle/>
          <a:p>
            <a:pPr eaLnBrk="1" hangingPunct="1"/>
            <a:r>
              <a:rPr lang="en-GB" altLang="en-US" smtClean="0"/>
              <a:t>Phase out old Consumer Component</a:t>
            </a:r>
          </a:p>
        </p:txBody>
      </p:sp>
      <p:sp>
        <p:nvSpPr>
          <p:cNvPr id="12697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572250"/>
            <a:ext cx="1905000" cy="45720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A602175-B831-4294-9E6D-6B346DBD6530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GB" altLang="en-US" sz="1000" smtClean="0"/>
          </a:p>
        </p:txBody>
      </p:sp>
      <p:sp>
        <p:nvSpPr>
          <p:cNvPr id="126980" name="Rectangle 2"/>
          <p:cNvSpPr>
            <a:spLocks noChangeArrowheads="1"/>
          </p:cNvSpPr>
          <p:nvPr/>
        </p:nvSpPr>
        <p:spPr bwMode="auto">
          <a:xfrm>
            <a:off x="1331913" y="2112963"/>
            <a:ext cx="1368425" cy="19446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26981" name="Rectangle 3"/>
          <p:cNvSpPr>
            <a:spLocks noChangeArrowheads="1"/>
          </p:cNvSpPr>
          <p:nvPr/>
        </p:nvSpPr>
        <p:spPr bwMode="auto">
          <a:xfrm>
            <a:off x="6804025" y="2112963"/>
            <a:ext cx="1368425" cy="1944687"/>
          </a:xfrm>
          <a:prstGeom prst="rect">
            <a:avLst/>
          </a:prstGeom>
          <a:solidFill>
            <a:srgbClr val="B2B2B2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26982" name="Rectangle 4"/>
          <p:cNvSpPr>
            <a:spLocks noChangeArrowheads="1"/>
          </p:cNvSpPr>
          <p:nvPr/>
        </p:nvSpPr>
        <p:spPr bwMode="auto">
          <a:xfrm>
            <a:off x="3059113" y="2112963"/>
            <a:ext cx="1368425" cy="1944687"/>
          </a:xfrm>
          <a:prstGeom prst="rect">
            <a:avLst/>
          </a:prstGeom>
          <a:solidFill>
            <a:srgbClr val="B2B2B2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26983" name="Oval 6"/>
          <p:cNvSpPr>
            <a:spLocks noChangeArrowheads="1"/>
          </p:cNvSpPr>
          <p:nvPr/>
        </p:nvSpPr>
        <p:spPr bwMode="auto">
          <a:xfrm flipV="1">
            <a:off x="323850" y="3194050"/>
            <a:ext cx="8339138" cy="1493838"/>
          </a:xfrm>
          <a:prstGeom prst="ellipse">
            <a:avLst/>
          </a:prstGeom>
          <a:solidFill>
            <a:srgbClr val="FFCC99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cxnSp>
        <p:nvCxnSpPr>
          <p:cNvPr id="126984" name="AutoShape 7"/>
          <p:cNvCxnSpPr>
            <a:cxnSpLocks noChangeShapeType="1"/>
            <a:stCxn id="126990" idx="2"/>
            <a:endCxn id="126992" idx="0"/>
          </p:cNvCxnSpPr>
          <p:nvPr/>
        </p:nvCxnSpPr>
        <p:spPr bwMode="auto">
          <a:xfrm>
            <a:off x="3749675" y="2700338"/>
            <a:ext cx="0" cy="8413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6985" name="AutoShape 8"/>
          <p:cNvCxnSpPr>
            <a:cxnSpLocks noChangeShapeType="1"/>
            <a:stCxn id="126991" idx="2"/>
            <a:endCxn id="126993" idx="0"/>
          </p:cNvCxnSpPr>
          <p:nvPr/>
        </p:nvCxnSpPr>
        <p:spPr bwMode="auto">
          <a:xfrm flipH="1">
            <a:off x="7486650" y="2700338"/>
            <a:ext cx="3175" cy="822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6986" name="AutoShape 9"/>
          <p:cNvCxnSpPr>
            <a:cxnSpLocks noChangeShapeType="1"/>
          </p:cNvCxnSpPr>
          <p:nvPr/>
        </p:nvCxnSpPr>
        <p:spPr bwMode="auto">
          <a:xfrm>
            <a:off x="3732213" y="3963988"/>
            <a:ext cx="0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6987" name="AutoShape 10"/>
          <p:cNvCxnSpPr>
            <a:cxnSpLocks noChangeShapeType="1"/>
          </p:cNvCxnSpPr>
          <p:nvPr/>
        </p:nvCxnSpPr>
        <p:spPr bwMode="auto">
          <a:xfrm>
            <a:off x="7480300" y="3963988"/>
            <a:ext cx="0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6988" name="Line 11"/>
          <p:cNvSpPr>
            <a:spLocks noChangeShapeType="1"/>
          </p:cNvSpPr>
          <p:nvPr/>
        </p:nvSpPr>
        <p:spPr bwMode="auto">
          <a:xfrm>
            <a:off x="900113" y="4489450"/>
            <a:ext cx="7018337" cy="79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58444" name="Text Box 12"/>
          <p:cNvSpPr txBox="1">
            <a:spLocks noChangeArrowheads="1"/>
          </p:cNvSpPr>
          <p:nvPr/>
        </p:nvSpPr>
        <p:spPr bwMode="auto">
          <a:xfrm>
            <a:off x="4140200" y="4130675"/>
            <a:ext cx="10810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effectLst>
                  <a:outerShdw blurRad="38100" dist="38100" dir="2700000" algn="tl">
                    <a:srgbClr val="C0C0C0"/>
                  </a:outerShdw>
                </a:effectLst>
              </a:rPr>
              <a:t>network</a:t>
            </a:r>
            <a:endParaRPr lang="en-GB" sz="18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6990" name="Rectangle 13"/>
          <p:cNvSpPr>
            <a:spLocks noChangeArrowheads="1"/>
          </p:cNvSpPr>
          <p:nvPr/>
        </p:nvSpPr>
        <p:spPr bwMode="auto">
          <a:xfrm>
            <a:off x="3136900" y="2185988"/>
            <a:ext cx="1223963" cy="51435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/>
              <a:t>producer</a:t>
            </a:r>
          </a:p>
        </p:txBody>
      </p:sp>
      <p:sp>
        <p:nvSpPr>
          <p:cNvPr id="126991" name="Rectangle 14"/>
          <p:cNvSpPr>
            <a:spLocks noChangeArrowheads="1"/>
          </p:cNvSpPr>
          <p:nvPr/>
        </p:nvSpPr>
        <p:spPr bwMode="auto">
          <a:xfrm>
            <a:off x="6877050" y="2185988"/>
            <a:ext cx="1223963" cy="51435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/>
              <a:t>consumer</a:t>
            </a:r>
          </a:p>
        </p:txBody>
      </p:sp>
      <p:sp>
        <p:nvSpPr>
          <p:cNvPr id="126992" name="Oval 15"/>
          <p:cNvSpPr>
            <a:spLocks noChangeArrowheads="1"/>
          </p:cNvSpPr>
          <p:nvPr/>
        </p:nvSpPr>
        <p:spPr bwMode="auto">
          <a:xfrm>
            <a:off x="3216275" y="3541713"/>
            <a:ext cx="1066800" cy="457200"/>
          </a:xfrm>
          <a:prstGeom prst="ellipse">
            <a:avLst/>
          </a:prstGeom>
          <a:solidFill>
            <a:srgbClr val="FFBE9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agent</a:t>
            </a:r>
            <a:endParaRPr lang="en-GB" altLang="en-US" sz="1800"/>
          </a:p>
        </p:txBody>
      </p:sp>
      <p:sp>
        <p:nvSpPr>
          <p:cNvPr id="126993" name="Oval 16"/>
          <p:cNvSpPr>
            <a:spLocks noChangeArrowheads="1"/>
          </p:cNvSpPr>
          <p:nvPr/>
        </p:nvSpPr>
        <p:spPr bwMode="auto">
          <a:xfrm>
            <a:off x="6953250" y="3522663"/>
            <a:ext cx="1066800" cy="457200"/>
          </a:xfrm>
          <a:prstGeom prst="ellipse">
            <a:avLst/>
          </a:prstGeom>
          <a:solidFill>
            <a:srgbClr val="FFBE9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agent</a:t>
            </a:r>
            <a:endParaRPr lang="en-GB" altLang="en-US" sz="1800"/>
          </a:p>
        </p:txBody>
      </p:sp>
      <p:sp>
        <p:nvSpPr>
          <p:cNvPr id="126994" name="Rectangle 17"/>
          <p:cNvSpPr>
            <a:spLocks noChangeArrowheads="1"/>
          </p:cNvSpPr>
          <p:nvPr/>
        </p:nvSpPr>
        <p:spPr bwMode="auto">
          <a:xfrm>
            <a:off x="3203575" y="1754188"/>
            <a:ext cx="9667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node A</a:t>
            </a:r>
            <a:endParaRPr lang="en-GB" altLang="en-US" sz="1800"/>
          </a:p>
        </p:txBody>
      </p:sp>
      <p:sp>
        <p:nvSpPr>
          <p:cNvPr id="126995" name="Rectangle 18"/>
          <p:cNvSpPr>
            <a:spLocks noChangeArrowheads="1"/>
          </p:cNvSpPr>
          <p:nvPr/>
        </p:nvSpPr>
        <p:spPr bwMode="auto">
          <a:xfrm>
            <a:off x="7019925" y="1754188"/>
            <a:ext cx="9683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node C</a:t>
            </a:r>
            <a:endParaRPr lang="en-GB" altLang="en-US" sz="1800"/>
          </a:p>
        </p:txBody>
      </p:sp>
      <p:grpSp>
        <p:nvGrpSpPr>
          <p:cNvPr id="658451" name="Group 19"/>
          <p:cNvGrpSpPr>
            <a:grpSpLocks/>
          </p:cNvGrpSpPr>
          <p:nvPr/>
        </p:nvGrpSpPr>
        <p:grpSpPr bwMode="auto">
          <a:xfrm>
            <a:off x="4932363" y="1754188"/>
            <a:ext cx="1368425" cy="2743200"/>
            <a:chOff x="3107" y="901"/>
            <a:chExt cx="862" cy="1728"/>
          </a:xfrm>
        </p:grpSpPr>
        <p:sp>
          <p:nvSpPr>
            <p:cNvPr id="127009" name="Rectangle 20"/>
            <p:cNvSpPr>
              <a:spLocks noChangeArrowheads="1"/>
            </p:cNvSpPr>
            <p:nvPr/>
          </p:nvSpPr>
          <p:spPr bwMode="auto">
            <a:xfrm>
              <a:off x="3107" y="1127"/>
              <a:ext cx="862" cy="122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sv-SE" altLang="en-US" sz="2400"/>
            </a:p>
          </p:txBody>
        </p:sp>
        <p:cxnSp>
          <p:nvCxnSpPr>
            <p:cNvPr id="127010" name="AutoShape 21"/>
            <p:cNvCxnSpPr>
              <a:cxnSpLocks noChangeShapeType="1"/>
              <a:stCxn id="127012" idx="2"/>
              <a:endCxn id="127013" idx="0"/>
            </p:cNvCxnSpPr>
            <p:nvPr/>
          </p:nvCxnSpPr>
          <p:spPr bwMode="auto">
            <a:xfrm flipH="1">
              <a:off x="3544" y="1497"/>
              <a:ext cx="1" cy="51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7011" name="AutoShape 22"/>
            <p:cNvCxnSpPr>
              <a:cxnSpLocks noChangeShapeType="1"/>
            </p:cNvCxnSpPr>
            <p:nvPr/>
          </p:nvCxnSpPr>
          <p:spPr bwMode="auto">
            <a:xfrm>
              <a:off x="3518" y="2293"/>
              <a:ext cx="1" cy="33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7012" name="Rectangle 23"/>
            <p:cNvSpPr>
              <a:spLocks noChangeArrowheads="1"/>
            </p:cNvSpPr>
            <p:nvPr/>
          </p:nvSpPr>
          <p:spPr bwMode="auto">
            <a:xfrm>
              <a:off x="3159" y="1173"/>
              <a:ext cx="771" cy="324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en-US" sz="1800"/>
                <a:t>consumer</a:t>
              </a:r>
            </a:p>
          </p:txBody>
        </p:sp>
        <p:sp>
          <p:nvSpPr>
            <p:cNvPr id="127013" name="Oval 24"/>
            <p:cNvSpPr>
              <a:spLocks noChangeArrowheads="1"/>
            </p:cNvSpPr>
            <p:nvPr/>
          </p:nvSpPr>
          <p:spPr bwMode="auto">
            <a:xfrm>
              <a:off x="3208" y="2015"/>
              <a:ext cx="672" cy="288"/>
            </a:xfrm>
            <a:prstGeom prst="ellipse">
              <a:avLst/>
            </a:prstGeom>
            <a:solidFill>
              <a:srgbClr val="FFBE9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agent</a:t>
              </a:r>
              <a:endParaRPr lang="en-GB" altLang="en-US" sz="1800"/>
            </a:p>
          </p:txBody>
        </p:sp>
        <p:sp>
          <p:nvSpPr>
            <p:cNvPr id="127014" name="Rectangle 25"/>
            <p:cNvSpPr>
              <a:spLocks noChangeArrowheads="1"/>
            </p:cNvSpPr>
            <p:nvPr/>
          </p:nvSpPr>
          <p:spPr bwMode="auto">
            <a:xfrm>
              <a:off x="3243" y="901"/>
              <a:ext cx="59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node B</a:t>
              </a:r>
              <a:endParaRPr lang="en-GB" altLang="en-US" sz="1800"/>
            </a:p>
          </p:txBody>
        </p:sp>
        <p:grpSp>
          <p:nvGrpSpPr>
            <p:cNvPr id="127015" name="Group 26"/>
            <p:cNvGrpSpPr>
              <a:grpSpLocks/>
            </p:cNvGrpSpPr>
            <p:nvPr/>
          </p:nvGrpSpPr>
          <p:grpSpPr bwMode="auto">
            <a:xfrm>
              <a:off x="3696" y="1479"/>
              <a:ext cx="227" cy="241"/>
              <a:chOff x="2381" y="1661"/>
              <a:chExt cx="227" cy="241"/>
            </a:xfrm>
          </p:grpSpPr>
          <p:sp>
            <p:nvSpPr>
              <p:cNvPr id="127016" name="Oval 27"/>
              <p:cNvSpPr>
                <a:spLocks noChangeArrowheads="1"/>
              </p:cNvSpPr>
              <p:nvPr/>
            </p:nvSpPr>
            <p:spPr bwMode="auto">
              <a:xfrm>
                <a:off x="2381" y="1661"/>
                <a:ext cx="227" cy="22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nl-NL" altLang="en-US" sz="1800" b="1"/>
              </a:p>
            </p:txBody>
          </p:sp>
          <p:sp>
            <p:nvSpPr>
              <p:cNvPr id="127017" name="Rectangle 28"/>
              <p:cNvSpPr>
                <a:spLocks noChangeArrowheads="1"/>
              </p:cNvSpPr>
              <p:nvPr/>
            </p:nvSpPr>
            <p:spPr bwMode="auto">
              <a:xfrm>
                <a:off x="2391" y="1671"/>
                <a:ext cx="20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800" b="1"/>
                  <a:t>X</a:t>
                </a:r>
              </a:p>
            </p:txBody>
          </p:sp>
        </p:grpSp>
      </p:grpSp>
      <p:grpSp>
        <p:nvGrpSpPr>
          <p:cNvPr id="126997" name="Group 29"/>
          <p:cNvGrpSpPr>
            <a:grpSpLocks/>
          </p:cNvGrpSpPr>
          <p:nvPr/>
        </p:nvGrpSpPr>
        <p:grpSpPr bwMode="auto">
          <a:xfrm>
            <a:off x="3779838" y="3152775"/>
            <a:ext cx="360362" cy="382588"/>
            <a:chOff x="2381" y="1661"/>
            <a:chExt cx="227" cy="241"/>
          </a:xfrm>
        </p:grpSpPr>
        <p:sp>
          <p:nvSpPr>
            <p:cNvPr id="127007" name="Oval 30"/>
            <p:cNvSpPr>
              <a:spLocks noChangeArrowheads="1"/>
            </p:cNvSpPr>
            <p:nvPr/>
          </p:nvSpPr>
          <p:spPr bwMode="auto">
            <a:xfrm>
              <a:off x="2381" y="1661"/>
              <a:ext cx="227" cy="227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nl-NL" altLang="en-US" sz="1800" b="1"/>
            </a:p>
          </p:txBody>
        </p:sp>
        <p:sp>
          <p:nvSpPr>
            <p:cNvPr id="127008" name="Rectangle 31"/>
            <p:cNvSpPr>
              <a:spLocks noChangeArrowheads="1"/>
            </p:cNvSpPr>
            <p:nvPr/>
          </p:nvSpPr>
          <p:spPr bwMode="auto">
            <a:xfrm>
              <a:off x="2391" y="1671"/>
              <a:ext cx="20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1"/>
                <a:t>X</a:t>
              </a:r>
            </a:p>
          </p:txBody>
        </p:sp>
      </p:grpSp>
      <p:cxnSp>
        <p:nvCxnSpPr>
          <p:cNvPr id="126998" name="AutoShape 32"/>
          <p:cNvCxnSpPr>
            <a:cxnSpLocks noChangeShapeType="1"/>
            <a:stCxn id="127000" idx="2"/>
            <a:endCxn id="127001" idx="0"/>
          </p:cNvCxnSpPr>
          <p:nvPr/>
        </p:nvCxnSpPr>
        <p:spPr bwMode="auto">
          <a:xfrm>
            <a:off x="2009775" y="2700338"/>
            <a:ext cx="0" cy="8413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6999" name="AutoShape 33"/>
          <p:cNvCxnSpPr>
            <a:cxnSpLocks noChangeShapeType="1"/>
          </p:cNvCxnSpPr>
          <p:nvPr/>
        </p:nvCxnSpPr>
        <p:spPr bwMode="auto">
          <a:xfrm>
            <a:off x="1992313" y="3963988"/>
            <a:ext cx="0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7000" name="Rectangle 34"/>
          <p:cNvSpPr>
            <a:spLocks noChangeArrowheads="1"/>
          </p:cNvSpPr>
          <p:nvPr/>
        </p:nvSpPr>
        <p:spPr bwMode="auto">
          <a:xfrm>
            <a:off x="1397000" y="2185988"/>
            <a:ext cx="1223963" cy="51435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/>
              <a:t>consumer</a:t>
            </a:r>
          </a:p>
        </p:txBody>
      </p:sp>
      <p:sp>
        <p:nvSpPr>
          <p:cNvPr id="127001" name="Oval 35"/>
          <p:cNvSpPr>
            <a:spLocks noChangeArrowheads="1"/>
          </p:cNvSpPr>
          <p:nvPr/>
        </p:nvSpPr>
        <p:spPr bwMode="auto">
          <a:xfrm>
            <a:off x="1476375" y="3541713"/>
            <a:ext cx="1066800" cy="457200"/>
          </a:xfrm>
          <a:prstGeom prst="ellipse">
            <a:avLst/>
          </a:prstGeom>
          <a:solidFill>
            <a:srgbClr val="FFBE9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agent</a:t>
            </a:r>
            <a:endParaRPr lang="en-GB" altLang="en-US" sz="1800"/>
          </a:p>
        </p:txBody>
      </p:sp>
      <p:sp>
        <p:nvSpPr>
          <p:cNvPr id="127002" name="Rectangle 36"/>
          <p:cNvSpPr>
            <a:spLocks noChangeArrowheads="1"/>
          </p:cNvSpPr>
          <p:nvPr/>
        </p:nvSpPr>
        <p:spPr bwMode="auto">
          <a:xfrm>
            <a:off x="1463675" y="1754188"/>
            <a:ext cx="10144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node B’</a:t>
            </a:r>
            <a:endParaRPr lang="en-GB" altLang="en-US" sz="1800"/>
          </a:p>
        </p:txBody>
      </p:sp>
      <p:grpSp>
        <p:nvGrpSpPr>
          <p:cNvPr id="127003" name="Group 37"/>
          <p:cNvGrpSpPr>
            <a:grpSpLocks/>
          </p:cNvGrpSpPr>
          <p:nvPr/>
        </p:nvGrpSpPr>
        <p:grpSpPr bwMode="auto">
          <a:xfrm>
            <a:off x="2051050" y="2671763"/>
            <a:ext cx="360363" cy="382587"/>
            <a:chOff x="2381" y="1661"/>
            <a:chExt cx="227" cy="241"/>
          </a:xfrm>
        </p:grpSpPr>
        <p:sp>
          <p:nvSpPr>
            <p:cNvPr id="127005" name="Oval 38"/>
            <p:cNvSpPr>
              <a:spLocks noChangeArrowheads="1"/>
            </p:cNvSpPr>
            <p:nvPr/>
          </p:nvSpPr>
          <p:spPr bwMode="auto">
            <a:xfrm>
              <a:off x="2381" y="1661"/>
              <a:ext cx="227" cy="227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nl-NL" altLang="en-US" sz="1800" b="1"/>
            </a:p>
          </p:txBody>
        </p:sp>
        <p:sp>
          <p:nvSpPr>
            <p:cNvPr id="127006" name="Rectangle 39"/>
            <p:cNvSpPr>
              <a:spLocks noChangeArrowheads="1"/>
            </p:cNvSpPr>
            <p:nvPr/>
          </p:nvSpPr>
          <p:spPr bwMode="auto">
            <a:xfrm>
              <a:off x="2391" y="1671"/>
              <a:ext cx="20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1"/>
                <a:t>X</a:t>
              </a:r>
            </a:p>
          </p:txBody>
        </p:sp>
      </p:grpSp>
      <p:sp>
        <p:nvSpPr>
          <p:cNvPr id="127004" name="Text Box 40"/>
          <p:cNvSpPr txBox="1">
            <a:spLocks noChangeArrowheads="1"/>
          </p:cNvSpPr>
          <p:nvPr/>
        </p:nvSpPr>
        <p:spPr bwMode="auto">
          <a:xfrm>
            <a:off x="395288" y="5307013"/>
            <a:ext cx="6551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Once B’ has converged with B, B is stopped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584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504056"/>
          </a:xfrm>
        </p:spPr>
        <p:txBody>
          <a:bodyPr/>
          <a:lstStyle/>
          <a:p>
            <a:r>
              <a:rPr lang="sv-SE" dirty="0" smtClean="0"/>
              <a:t>Schedule</a:t>
            </a:r>
            <a:endParaRPr lang="sv-SE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2757367"/>
              </p:ext>
            </p:extLst>
          </p:nvPr>
        </p:nvGraphicFramePr>
        <p:xfrm>
          <a:off x="467544" y="1112158"/>
          <a:ext cx="8352928" cy="52073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9280"/>
                <a:gridCol w="545930"/>
                <a:gridCol w="859006"/>
                <a:gridCol w="1152128"/>
                <a:gridCol w="3240360"/>
                <a:gridCol w="1152128"/>
                <a:gridCol w="864096"/>
              </a:tblGrid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dirty="0">
                          <a:effectLst/>
                        </a:rPr>
                        <a:t>Week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Date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Time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Lecture</a:t>
                      </a:r>
                      <a:endParaRPr lang="en-GB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>
                          <a:effectLst/>
                        </a:rPr>
                        <a:t>Reading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dirty="0">
                          <a:effectLst/>
                        </a:rPr>
                        <a:t>Note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solidFill>
                      <a:srgbClr val="002060"/>
                    </a:solidFill>
                  </a:tcPr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>
                          <a:effectLst/>
                        </a:rPr>
                        <a:t>36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L1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4</a:t>
                      </a:r>
                      <a:r>
                        <a:rPr lang="en-GB" sz="12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GB" sz="1200" dirty="0">
                          <a:effectLst/>
                          <a:latin typeface="+mn-lt"/>
                        </a:rPr>
                        <a:t>sept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13:00 – 15:00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>
                          <a:effectLst/>
                          <a:latin typeface="+mn-lt"/>
                        </a:rPr>
                        <a:t>Introduction &amp; Organization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>
                          <a:effectLst/>
                          <a:latin typeface="+mn-lt"/>
                        </a:rPr>
                        <a:t> 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 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>
                          <a:effectLst/>
                        </a:rPr>
                        <a:t>37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>
                          <a:effectLst/>
                          <a:latin typeface="+mn-lt"/>
                        </a:rPr>
                        <a:t>L2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dirty="0" smtClean="0">
                          <a:effectLst/>
                          <a:latin typeface="+mn-lt"/>
                        </a:rPr>
                        <a:t>11 </a:t>
                      </a:r>
                      <a:r>
                        <a:rPr lang="en-GB" sz="1200" dirty="0">
                          <a:effectLst/>
                          <a:latin typeface="+mn-lt"/>
                        </a:rPr>
                        <a:t>sept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>
                          <a:effectLst/>
                          <a:latin typeface="+mn-lt"/>
                        </a:rPr>
                        <a:t>13:00 – 14:30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</a:tabLs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Architecting Process &amp; Views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dirty="0" err="1">
                          <a:effectLst/>
                          <a:latin typeface="+mn-lt"/>
                        </a:rPr>
                        <a:t>Ch</a:t>
                      </a:r>
                      <a:r>
                        <a:rPr lang="en-GB" sz="1200" dirty="0">
                          <a:effectLst/>
                          <a:latin typeface="+mn-lt"/>
                        </a:rPr>
                        <a:t> 1 &amp; 2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>
                          <a:effectLst/>
                          <a:latin typeface="+mn-lt"/>
                        </a:rPr>
                        <a:t> 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>
                          <a:effectLst/>
                        </a:rPr>
                        <a:t>37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>
                          <a:effectLst/>
                          <a:latin typeface="+mn-lt"/>
                        </a:rPr>
                        <a:t>S1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dirty="0" smtClean="0">
                          <a:effectLst/>
                          <a:latin typeface="+mn-lt"/>
                        </a:rPr>
                        <a:t>12 </a:t>
                      </a:r>
                      <a:r>
                        <a:rPr lang="en-GB" sz="1200" dirty="0">
                          <a:effectLst/>
                          <a:latin typeface="+mn-lt"/>
                        </a:rPr>
                        <a:t>sept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dirty="0" smtClean="0">
                          <a:effectLst/>
                          <a:latin typeface="+mn-lt"/>
                        </a:rPr>
                        <a:t>10:15 – 12:00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>
                          <a:effectLst/>
                          <a:latin typeface="+mn-lt"/>
                        </a:rPr>
                        <a:t>&lt;&lt; Supervision/Assignment&gt;&gt;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>
                          <a:effectLst/>
                          <a:latin typeface="+mn-lt"/>
                        </a:rPr>
                        <a:t> 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>
                          <a:effectLst/>
                          <a:latin typeface="+mn-lt"/>
                        </a:rPr>
                        <a:t> 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</a:tr>
              <a:tr h="2724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>
                          <a:effectLst/>
                        </a:rPr>
                        <a:t>38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L3</a:t>
                      </a:r>
                    </a:p>
                  </a:txBody>
                  <a:tcPr marL="65294" marR="65294" marT="0" marB="0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 </a:t>
                      </a: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sept</a:t>
                      </a:r>
                    </a:p>
                  </a:txBody>
                  <a:tcPr marL="65294" marR="65294" marT="0" marB="0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13:00 - 15:00</a:t>
                      </a:r>
                      <a:endParaRPr lang="en-GB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294" marR="65294" marT="0" marB="0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Requirements &amp; Quality Attributes</a:t>
                      </a:r>
                      <a:endParaRPr lang="en-GB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294" marR="65294" marT="0" marB="0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</a:t>
                      </a: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3 &amp; 4</a:t>
                      </a:r>
                    </a:p>
                  </a:txBody>
                  <a:tcPr marL="65294" marR="65294" marT="0" marB="0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>
                          <a:effectLst/>
                          <a:latin typeface="+mn-lt"/>
                        </a:rPr>
                        <a:t> 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</a:tr>
              <a:tr h="2667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>
                          <a:effectLst/>
                        </a:rPr>
                        <a:t>38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>
                          <a:effectLst/>
                          <a:latin typeface="+mn-lt"/>
                        </a:rPr>
                        <a:t>S2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</a:tabLst>
                      </a:pPr>
                      <a:r>
                        <a:rPr lang="en-GB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 </a:t>
                      </a: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sept</a:t>
                      </a:r>
                    </a:p>
                  </a:txBody>
                  <a:tcPr marL="65294" marR="65294" marT="0" marB="0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</a:tabLst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13:00 – 15:00 </a:t>
                      </a:r>
                    </a:p>
                  </a:txBody>
                  <a:tcPr marL="65294" marR="65294" marT="0" marB="0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</a:tabLst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&lt;&lt; Supervision/Assignment&gt;&gt;</a:t>
                      </a:r>
                    </a:p>
                  </a:txBody>
                  <a:tcPr marL="65294" marR="65294" marT="0" marB="0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 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>
                          <a:effectLst/>
                          <a:latin typeface="+mn-lt"/>
                        </a:rPr>
                        <a:t> 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>
                          <a:effectLst/>
                        </a:rPr>
                        <a:t>38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>
                          <a:effectLst/>
                          <a:latin typeface="+mn-lt"/>
                        </a:rPr>
                        <a:t>L4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dirty="0" smtClean="0">
                          <a:effectLst/>
                          <a:latin typeface="+mn-lt"/>
                        </a:rPr>
                        <a:t>20 </a:t>
                      </a:r>
                      <a:r>
                        <a:rPr lang="en-GB" sz="1200" dirty="0">
                          <a:effectLst/>
                          <a:latin typeface="+mn-lt"/>
                        </a:rPr>
                        <a:t>sept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>
                          <a:effectLst/>
                          <a:latin typeface="+mn-lt"/>
                        </a:rPr>
                        <a:t>13:15 – 15:00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>
                          <a:effectLst/>
                          <a:latin typeface="+mn-lt"/>
                        </a:rPr>
                        <a:t>Architectural Styles 1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dirty="0" err="1">
                          <a:effectLst/>
                          <a:latin typeface="+mn-lt"/>
                        </a:rPr>
                        <a:t>Ch</a:t>
                      </a:r>
                      <a:r>
                        <a:rPr lang="en-GB" sz="1200" dirty="0">
                          <a:effectLst/>
                          <a:latin typeface="+mn-lt"/>
                        </a:rPr>
                        <a:t> 13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>
                          <a:effectLst/>
                          <a:latin typeface="+mn-lt"/>
                        </a:rPr>
                        <a:t> 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>
                          <a:effectLst/>
                        </a:rPr>
                        <a:t>39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>
                          <a:effectLst/>
                          <a:latin typeface="+mn-lt"/>
                        </a:rPr>
                        <a:t>L5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dirty="0" smtClean="0">
                          <a:effectLst/>
                          <a:latin typeface="+mn-lt"/>
                        </a:rPr>
                        <a:t>25 </a:t>
                      </a:r>
                      <a:r>
                        <a:rPr lang="en-GB" sz="1200" dirty="0">
                          <a:effectLst/>
                          <a:latin typeface="+mn-lt"/>
                        </a:rPr>
                        <a:t>sept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>
                          <a:effectLst/>
                          <a:latin typeface="+mn-lt"/>
                        </a:rPr>
                        <a:t>13:15 – 15:00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>
                          <a:effectLst/>
                          <a:latin typeface="+mn-lt"/>
                        </a:rPr>
                        <a:t>Architectural Styles 2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dirty="0" err="1">
                          <a:effectLst/>
                          <a:latin typeface="+mn-lt"/>
                        </a:rPr>
                        <a:t>Ch</a:t>
                      </a:r>
                      <a:r>
                        <a:rPr lang="en-GB" sz="1200" dirty="0">
                          <a:effectLst/>
                          <a:latin typeface="+mn-lt"/>
                        </a:rPr>
                        <a:t> </a:t>
                      </a:r>
                      <a:r>
                        <a:rPr lang="en-GB" sz="1200" dirty="0" smtClean="0">
                          <a:effectLst/>
                          <a:latin typeface="+mn-lt"/>
                        </a:rPr>
                        <a:t>13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 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solidFill>
                      <a:srgbClr val="E7F3F4"/>
                    </a:solidFill>
                  </a:tcPr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>
                          <a:effectLst/>
                        </a:rPr>
                        <a:t>39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>
                          <a:effectLst/>
                          <a:latin typeface="+mn-lt"/>
                        </a:rPr>
                        <a:t>S3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dirty="0" smtClean="0">
                          <a:effectLst/>
                          <a:latin typeface="+mn-lt"/>
                        </a:rPr>
                        <a:t>26 </a:t>
                      </a:r>
                      <a:r>
                        <a:rPr lang="en-GB" sz="1200" dirty="0">
                          <a:effectLst/>
                          <a:latin typeface="+mn-lt"/>
                        </a:rPr>
                        <a:t>sept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>
                          <a:effectLst/>
                          <a:latin typeface="+mn-lt"/>
                        </a:rPr>
                        <a:t>10:15 – 12:00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>
                          <a:effectLst/>
                          <a:latin typeface="+mn-lt"/>
                        </a:rPr>
                        <a:t>&lt;&lt; Supervision/Assignment&gt;&gt;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>
                          <a:effectLst/>
                          <a:latin typeface="+mn-lt"/>
                        </a:rPr>
                        <a:t> 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 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>
                    <a:solidFill>
                      <a:srgbClr val="F3F9FA"/>
                    </a:solidFill>
                  </a:tcPr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>
                          <a:effectLst/>
                        </a:rPr>
                        <a:t>39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>
                          <a:effectLst/>
                          <a:latin typeface="+mn-lt"/>
                        </a:rPr>
                        <a:t>L6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dirty="0" smtClean="0">
                          <a:effectLst/>
                          <a:latin typeface="+mn-lt"/>
                        </a:rPr>
                        <a:t>27 </a:t>
                      </a:r>
                      <a:r>
                        <a:rPr lang="en-GB" sz="1200" dirty="0">
                          <a:effectLst/>
                          <a:latin typeface="+mn-lt"/>
                        </a:rPr>
                        <a:t>sept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>
                          <a:effectLst/>
                          <a:latin typeface="+mn-lt"/>
                        </a:rPr>
                        <a:t>13:15 – 15:00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200" b="0" baseline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(finish) Architectural Styles &amp; </a:t>
                      </a:r>
                      <a:r>
                        <a:rPr lang="en-US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Tactics</a:t>
                      </a:r>
                      <a:endParaRPr lang="en-GB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dirty="0">
                          <a:effectLst/>
                        </a:rPr>
                        <a:t>40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L7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2</a:t>
                      </a:r>
                      <a:r>
                        <a:rPr lang="en-GB" sz="12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GB" sz="1200" dirty="0">
                          <a:effectLst/>
                          <a:latin typeface="+mn-lt"/>
                        </a:rPr>
                        <a:t>Oct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13:15 – 15:00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  <a:tab pos="457200" algn="l"/>
                        </a:tabLst>
                        <a:defRPr/>
                      </a:pPr>
                      <a:r>
                        <a:rPr lang="en-US" sz="12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The Human Factor in Software </a:t>
                      </a:r>
                      <a:r>
                        <a:rPr lang="en-US" sz="1200" dirty="0" err="1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Architecturing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: Cognitive</a:t>
                      </a:r>
                      <a:r>
                        <a:rPr lang="en-US" sz="1200" baseline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and 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Social</a:t>
                      </a:r>
                      <a:r>
                        <a:rPr lang="en-US" sz="1200" baseline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Aspects</a:t>
                      </a:r>
                      <a:endParaRPr lang="en-GB" sz="1200" dirty="0" smtClean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200" dirty="0" err="1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Ch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18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US" sz="1200" dirty="0" err="1" smtClean="0">
                          <a:effectLst/>
                          <a:latin typeface="+mn-lt"/>
                          <a:ea typeface="+mn-ea"/>
                        </a:rPr>
                        <a:t>Rodi</a:t>
                      </a:r>
                      <a:r>
                        <a:rPr lang="en-US" sz="1200" baseline="0" dirty="0" smtClean="0"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  <a:ea typeface="+mn-ea"/>
                        </a:rPr>
                        <a:t>Jolak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dirty="0">
                          <a:effectLst/>
                        </a:rPr>
                        <a:t>40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>
                          <a:effectLst/>
                          <a:latin typeface="+mn-lt"/>
                        </a:rPr>
                        <a:t>S4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3</a:t>
                      </a:r>
                      <a:r>
                        <a:rPr lang="en-GB" sz="12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GB" sz="1200" dirty="0">
                          <a:effectLst/>
                          <a:latin typeface="+mn-lt"/>
                        </a:rPr>
                        <a:t>Oct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n-lt"/>
                        </a:rPr>
                        <a:t>10:15 – 12:00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&lt;&lt; Supervision/Assignment&gt;&gt;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 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dirty="0" smtClean="0">
                          <a:effectLst/>
                          <a:latin typeface="+mn-lt"/>
                        </a:rPr>
                        <a:t>UG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dirty="0" smtClean="0">
                          <a:effectLst/>
                        </a:rPr>
                        <a:t>41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endParaRPr lang="en-GB" sz="1200" dirty="0">
                        <a:latin typeface="+mn-lt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  <a:tab pos="457200" algn="l"/>
                        </a:tabLst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 Oct</a:t>
                      </a:r>
                      <a:endParaRPr lang="en-GB" sz="1200" dirty="0">
                        <a:latin typeface="+mn-lt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+mn-lt"/>
                        </a:rPr>
                        <a:t>13:00</a:t>
                      </a:r>
                      <a:r>
                        <a:rPr lang="en-US" sz="1200" baseline="0" dirty="0" smtClean="0">
                          <a:latin typeface="+mn-lt"/>
                        </a:rPr>
                        <a:t> – 15:00</a:t>
                      </a:r>
                      <a:endParaRPr lang="en-GB" sz="1200" dirty="0">
                        <a:latin typeface="+mn-lt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r>
                        <a:rPr lang="en-US" sz="1200" smtClean="0">
                          <a:latin typeface="+mn-lt"/>
                        </a:rPr>
                        <a:t>skip</a:t>
                      </a:r>
                      <a:endParaRPr lang="en-GB" sz="1200" dirty="0">
                        <a:latin typeface="+mn-lt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endParaRPr lang="en-GB" sz="1200" dirty="0">
                        <a:latin typeface="+mn-lt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effectLst/>
                          <a:latin typeface="+mn-lt"/>
                        </a:rPr>
                        <a:t>UG</a:t>
                      </a:r>
                      <a:endParaRPr lang="en-GB" sz="1200" dirty="0">
                        <a:latin typeface="+mn-lt"/>
                      </a:endParaRPr>
                    </a:p>
                  </a:txBody>
                  <a:tcPr marL="65294" marR="65294" marT="0" marB="0"/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dirty="0" smtClean="0">
                          <a:effectLst/>
                        </a:rPr>
                        <a:t>42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L8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9</a:t>
                      </a:r>
                      <a:r>
                        <a:rPr lang="en-GB" sz="12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GB" sz="1200" dirty="0">
                          <a:effectLst/>
                          <a:latin typeface="+mn-lt"/>
                        </a:rPr>
                        <a:t>Oct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n-lt"/>
                        </a:rPr>
                        <a:t>13:15 – 15:00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</a:tabLst>
                        <a:defRPr/>
                      </a:pPr>
                      <a:r>
                        <a:rPr lang="en-GB" sz="1200" dirty="0" smtClean="0">
                          <a:effectLst/>
                          <a:latin typeface="+mn-lt"/>
                        </a:rPr>
                        <a:t>Technical Debt (</a:t>
                      </a:r>
                      <a:r>
                        <a:rPr lang="en-GB" sz="1200" dirty="0" err="1" smtClean="0">
                          <a:effectLst/>
                          <a:latin typeface="+mn-lt"/>
                        </a:rPr>
                        <a:t>Terese</a:t>
                      </a:r>
                      <a:r>
                        <a:rPr lang="en-GB" sz="12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GB" sz="1200" dirty="0" err="1" smtClean="0">
                          <a:effectLst/>
                          <a:latin typeface="+mn-lt"/>
                        </a:rPr>
                        <a:t>Besker</a:t>
                      </a:r>
                      <a:r>
                        <a:rPr lang="en-GB" sz="1200" dirty="0" smtClean="0">
                          <a:effectLst/>
                          <a:latin typeface="+mn-lt"/>
                        </a:rPr>
                        <a:t>)</a:t>
                      </a:r>
                      <a:endParaRPr lang="en-GB" sz="1200" dirty="0" smtClean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</a:tabLst>
                      </a:pP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dirty="0" smtClean="0">
                          <a:effectLst/>
                          <a:latin typeface="+mn-lt"/>
                        </a:rPr>
                        <a:t>PhD</a:t>
                      </a:r>
                      <a:r>
                        <a:rPr lang="en-GB" sz="1200" baseline="0" dirty="0" smtClean="0">
                          <a:effectLst/>
                          <a:latin typeface="+mn-lt"/>
                        </a:rPr>
                        <a:t> defence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dirty="0">
                          <a:effectLst/>
                        </a:rPr>
                        <a:t>41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S5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dirty="0" smtClean="0">
                          <a:effectLst/>
                          <a:latin typeface="+mn-lt"/>
                        </a:rPr>
                        <a:t>10 </a:t>
                      </a:r>
                      <a:r>
                        <a:rPr lang="en-GB" sz="1200" dirty="0">
                          <a:effectLst/>
                          <a:latin typeface="+mn-lt"/>
                        </a:rPr>
                        <a:t>Oct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n-lt"/>
                        </a:rPr>
                        <a:t>10:15 – 12:00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&lt;&lt; Supervision/Assignment&gt;&gt;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 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65294" marR="65294" marT="0" marB="0"/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>
                          <a:effectLst/>
                        </a:rPr>
                        <a:t>42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L9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dirty="0" smtClean="0">
                          <a:effectLst/>
                          <a:latin typeface="+mn-lt"/>
                        </a:rPr>
                        <a:t>16 </a:t>
                      </a:r>
                      <a:r>
                        <a:rPr lang="en-GB" sz="1200" dirty="0">
                          <a:effectLst/>
                          <a:latin typeface="+mn-lt"/>
                        </a:rPr>
                        <a:t>Oct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n-lt"/>
                        </a:rPr>
                        <a:t>13:15 – 15:00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</a:tabLst>
                        <a:defRPr/>
                      </a:pPr>
                      <a:r>
                        <a:rPr lang="en-US" sz="1200" dirty="0" smtClean="0">
                          <a:effectLst/>
                          <a:latin typeface="+mn-lt"/>
                        </a:rPr>
                        <a:t>Design Principles (Tactics)</a:t>
                      </a:r>
                      <a:endParaRPr lang="en-GB" sz="1200" dirty="0" smtClean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dirty="0" err="1">
                          <a:effectLst/>
                          <a:latin typeface="+mn-lt"/>
                        </a:rPr>
                        <a:t>Ch</a:t>
                      </a:r>
                      <a:r>
                        <a:rPr lang="en-GB" sz="1200">
                          <a:effectLst/>
                          <a:latin typeface="+mn-lt"/>
                        </a:rPr>
                        <a:t> </a:t>
                      </a:r>
                      <a:r>
                        <a:rPr lang="en-GB" sz="1200" smtClean="0">
                          <a:effectLst/>
                          <a:latin typeface="+mn-lt"/>
                        </a:rPr>
                        <a:t>6, 7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>
                          <a:effectLst/>
                          <a:latin typeface="+mn-lt"/>
                        </a:rPr>
                        <a:t> 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>
                          <a:effectLst/>
                        </a:rPr>
                        <a:t>42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S6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dirty="0" smtClean="0">
                          <a:effectLst/>
                          <a:latin typeface="+mn-lt"/>
                        </a:rPr>
                        <a:t>17</a:t>
                      </a:r>
                      <a:r>
                        <a:rPr lang="en-GB" sz="1200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GB" sz="1200" dirty="0" smtClean="0">
                          <a:effectLst/>
                          <a:latin typeface="+mn-lt"/>
                        </a:rPr>
                        <a:t>Oct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>
                          <a:effectLst/>
                          <a:latin typeface="+mn-lt"/>
                        </a:rPr>
                        <a:t>10:15 – 12:00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&lt;&lt; Supervision/Assignment&gt;&gt;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>
                          <a:effectLst/>
                          <a:latin typeface="+mn-lt"/>
                        </a:rPr>
                        <a:t> 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 </a:t>
                      </a:r>
                      <a:r>
                        <a:rPr lang="en-GB" sz="1200" dirty="0" smtClean="0">
                          <a:effectLst/>
                          <a:latin typeface="+mn-lt"/>
                        </a:rPr>
                        <a:t>check!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>
                          <a:effectLst/>
                        </a:rPr>
                        <a:t>43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>
                          <a:effectLst/>
                          <a:latin typeface="+mn-lt"/>
                        </a:rPr>
                        <a:t>L10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dirty="0" smtClean="0">
                          <a:effectLst/>
                          <a:latin typeface="+mn-lt"/>
                        </a:rPr>
                        <a:t>18 </a:t>
                      </a:r>
                      <a:r>
                        <a:rPr lang="en-GB" sz="1200" dirty="0">
                          <a:effectLst/>
                          <a:latin typeface="+mn-lt"/>
                        </a:rPr>
                        <a:t>Oct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13:15 – 15:00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  <a:tab pos="457200" algn="l"/>
                        </a:tabLst>
                        <a:defRPr/>
                      </a:pPr>
                      <a:r>
                        <a:rPr lang="en-US" sz="1200" dirty="0" smtClean="0">
                          <a:effectLst/>
                          <a:latin typeface="+mn-lt"/>
                        </a:rPr>
                        <a:t>Architecture Evaluation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dirty="0" err="1" smtClean="0">
                          <a:effectLst/>
                          <a:latin typeface="+mn-lt"/>
                        </a:rPr>
                        <a:t>Ch</a:t>
                      </a:r>
                      <a:r>
                        <a:rPr lang="en-GB" sz="1200" smtClean="0">
                          <a:effectLst/>
                          <a:latin typeface="+mn-lt"/>
                        </a:rPr>
                        <a:t> 21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>
                          <a:effectLst/>
                        </a:rPr>
                        <a:t>43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>
                          <a:effectLst/>
                          <a:latin typeface="+mn-lt"/>
                        </a:rPr>
                        <a:t>L11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dirty="0" smtClean="0">
                          <a:effectLst/>
                          <a:latin typeface="+mn-lt"/>
                        </a:rPr>
                        <a:t>23 </a:t>
                      </a:r>
                      <a:r>
                        <a:rPr lang="en-GB" sz="1200" dirty="0">
                          <a:effectLst/>
                          <a:latin typeface="+mn-lt"/>
                        </a:rPr>
                        <a:t>Oct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n-lt"/>
                        </a:rPr>
                        <a:t>13:15 – 15:00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  <a:tab pos="457200" algn="l"/>
                        </a:tabLst>
                        <a:defRPr/>
                      </a:pPr>
                      <a:r>
                        <a:rPr lang="en-GB" sz="1200" dirty="0" smtClean="0">
                          <a:effectLst/>
                          <a:latin typeface="+mn-lt"/>
                        </a:rPr>
                        <a:t>Reverse Engineering &amp; Correspondence</a:t>
                      </a:r>
                      <a:endParaRPr lang="en-GB" sz="1200" dirty="0" smtClean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dirty="0" err="1" smtClean="0">
                          <a:effectLst/>
                          <a:latin typeface="+mn-lt"/>
                        </a:rPr>
                        <a:t>Ch</a:t>
                      </a:r>
                      <a:r>
                        <a:rPr lang="en-GB" sz="1200" dirty="0" smtClean="0">
                          <a:effectLst/>
                          <a:latin typeface="+mn-lt"/>
                        </a:rPr>
                        <a:t> 20</a:t>
                      </a:r>
                      <a:r>
                        <a:rPr lang="en-GB" sz="1200" dirty="0">
                          <a:effectLst/>
                          <a:latin typeface="+mn-lt"/>
                        </a:rPr>
                        <a:t> 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</a:tr>
              <a:tr h="223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>
                          <a:effectLst/>
                        </a:rPr>
                        <a:t>43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>
                          <a:effectLst/>
                          <a:latin typeface="+mn-lt"/>
                        </a:rPr>
                        <a:t>L12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24 Oct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n-lt"/>
                        </a:rPr>
                        <a:t>13:15 – 15:00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80360" algn="ctr"/>
                          <a:tab pos="5760720" algn="r"/>
                          <a:tab pos="457200" algn="l"/>
                        </a:tabLst>
                        <a:defRPr/>
                      </a:pPr>
                      <a:r>
                        <a:rPr lang="en-US" sz="1200" dirty="0" err="1" smtClean="0">
                          <a:effectLst/>
                          <a:latin typeface="+mn-lt"/>
                          <a:ea typeface="+mn-ea"/>
                        </a:rPr>
                        <a:t>Lindholmen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+mn-ea"/>
                        </a:rPr>
                        <a:t> Software Development Days</a:t>
                      </a:r>
                      <a:endParaRPr lang="en-GB" sz="1200" dirty="0" smtClean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</a:tr>
              <a:tr h="22306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80360" algn="ctr"/>
                          <a:tab pos="5760720" algn="r"/>
                          <a:tab pos="457200" algn="l"/>
                        </a:tabLs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r>
                        <a:rPr lang="en-GB" sz="1200" dirty="0" smtClean="0">
                          <a:effectLst/>
                        </a:rPr>
                        <a:t>43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L13</a:t>
                      </a:r>
                      <a:endParaRPr lang="en-GB" sz="1200" dirty="0"/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25 Oct</a:t>
                      </a:r>
                      <a:endParaRPr lang="en-GB" sz="1200" dirty="0"/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13:00 – 15:00</a:t>
                      </a:r>
                      <a:endParaRPr lang="en-GB" sz="1200" dirty="0"/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Guest lecture Volvo</a:t>
                      </a:r>
                      <a:endParaRPr lang="en-GB" sz="1200" dirty="0"/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5294" marR="65294" marT="0" marB="0"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5294" marR="6529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442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1E94AF6-F477-4D08-B305-60877484E896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GB" altLang="en-US" sz="1000" smtClean="0"/>
          </a:p>
        </p:txBody>
      </p:sp>
      <p:sp>
        <p:nvSpPr>
          <p:cNvPr id="1290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836613"/>
            <a:ext cx="9144000" cy="1414462"/>
          </a:xfrm>
        </p:spPr>
        <p:txBody>
          <a:bodyPr/>
          <a:lstStyle/>
          <a:p>
            <a:pPr eaLnBrk="1" hangingPunct="1"/>
            <a:r>
              <a:rPr lang="en-US" altLang="en-US" sz="3200" b="1" smtClean="0"/>
              <a:t>Reflection on</a:t>
            </a:r>
            <a:br>
              <a:rPr lang="en-US" altLang="en-US" sz="3200" b="1" smtClean="0"/>
            </a:br>
            <a:r>
              <a:rPr lang="en-US" altLang="en-US" sz="3200" b="1" smtClean="0"/>
              <a:t>Architectural Style of Pub/Sub</a:t>
            </a:r>
            <a:endParaRPr lang="en-GB" altLang="en-US" sz="3200" b="1" smtClean="0"/>
          </a:p>
        </p:txBody>
      </p:sp>
      <p:sp>
        <p:nvSpPr>
          <p:cNvPr id="129028" name="Text Box 3"/>
          <p:cNvSpPr txBox="1">
            <a:spLocks noChangeArrowheads="1"/>
          </p:cNvSpPr>
          <p:nvPr/>
        </p:nvSpPr>
        <p:spPr bwMode="auto">
          <a:xfrm>
            <a:off x="427038" y="2528888"/>
            <a:ext cx="8510587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The architectural style strongly </a:t>
            </a:r>
            <a:r>
              <a:rPr lang="en-US" altLang="en-US" sz="2400" dirty="0" smtClean="0"/>
              <a:t>influences</a:t>
            </a:r>
          </a:p>
          <a:p>
            <a:pPr marL="342900" indent="-342900">
              <a:spcBef>
                <a:spcPct val="0"/>
              </a:spcBef>
              <a:buFontTx/>
              <a:buChar char="-"/>
            </a:pPr>
            <a:r>
              <a:rPr lang="en-US" altLang="en-US" sz="2400" dirty="0" smtClean="0"/>
              <a:t>the </a:t>
            </a:r>
            <a:r>
              <a:rPr lang="en-US" altLang="en-US" sz="2400" dirty="0"/>
              <a:t>complexity of the overall </a:t>
            </a:r>
            <a:r>
              <a:rPr lang="en-US" altLang="en-US" sz="2400" dirty="0" smtClean="0"/>
              <a:t>design, </a:t>
            </a:r>
            <a:r>
              <a:rPr lang="en-US" altLang="en-US" sz="2400" dirty="0"/>
              <a:t>and </a:t>
            </a:r>
            <a:endParaRPr lang="en-US" altLang="en-US" sz="2400" dirty="0" smtClean="0"/>
          </a:p>
          <a:p>
            <a:pPr marL="342900" indent="-342900">
              <a:spcBef>
                <a:spcPct val="0"/>
              </a:spcBef>
              <a:buFontTx/>
              <a:buChar char="-"/>
            </a:pPr>
            <a:r>
              <a:rPr lang="en-US" altLang="en-US" sz="2400" dirty="0" smtClean="0"/>
              <a:t>the </a:t>
            </a:r>
            <a:r>
              <a:rPr lang="en-US" altLang="en-US" sz="2400" dirty="0"/>
              <a:t>systems’ quality attributes</a:t>
            </a:r>
            <a:endParaRPr lang="en-GB" alt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4149080"/>
            <a:ext cx="2421588" cy="1190547"/>
          </a:xfrm>
          <a:prstGeom prst="rect">
            <a:avLst/>
          </a:prstGeom>
        </p:spPr>
      </p:pic>
      <p:grpSp>
        <p:nvGrpSpPr>
          <p:cNvPr id="129035" name="Group 129034"/>
          <p:cNvGrpSpPr/>
          <p:nvPr/>
        </p:nvGrpSpPr>
        <p:grpSpPr>
          <a:xfrm>
            <a:off x="4063452" y="4273746"/>
            <a:ext cx="4394748" cy="955454"/>
            <a:chOff x="4063452" y="3933056"/>
            <a:chExt cx="4394748" cy="955454"/>
          </a:xfrm>
        </p:grpSpPr>
        <p:sp>
          <p:nvSpPr>
            <p:cNvPr id="28" name="Can 27"/>
            <p:cNvSpPr/>
            <p:nvPr/>
          </p:nvSpPr>
          <p:spPr>
            <a:xfrm rot="16200000">
              <a:off x="6071987" y="2502297"/>
              <a:ext cx="377678" cy="4394748"/>
            </a:xfrm>
            <a:prstGeom prst="can">
              <a:avLst/>
            </a:prstGeom>
            <a:solidFill>
              <a:srgbClr val="FFCC99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GB">
                <a:solidFill>
                  <a:schemeClr val="tx1"/>
                </a:solidFill>
                <a:latin typeface="Lucida Sans Unicode" panose="020B0602030504020204" pitchFamily="34" charset="0"/>
              </a:endParaRPr>
            </a:p>
          </p:txBody>
        </p:sp>
        <p:sp>
          <p:nvSpPr>
            <p:cNvPr id="37" name="Rectangle 15"/>
            <p:cNvSpPr>
              <a:spLocks noChangeArrowheads="1"/>
            </p:cNvSpPr>
            <p:nvPr/>
          </p:nvSpPr>
          <p:spPr bwMode="auto">
            <a:xfrm>
              <a:off x="4073352" y="3933056"/>
              <a:ext cx="644162" cy="309096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en-US" sz="1400" dirty="0" smtClean="0"/>
                <a:t>radar</a:t>
              </a:r>
              <a:endParaRPr lang="en-GB" altLang="en-US" sz="1400" dirty="0"/>
            </a:p>
          </p:txBody>
        </p:sp>
        <p:sp>
          <p:nvSpPr>
            <p:cNvPr id="38" name="Rectangle 16"/>
            <p:cNvSpPr>
              <a:spLocks noChangeArrowheads="1"/>
            </p:cNvSpPr>
            <p:nvPr/>
          </p:nvSpPr>
          <p:spPr bwMode="auto">
            <a:xfrm>
              <a:off x="4863939" y="3933056"/>
              <a:ext cx="601279" cy="309096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en-US" sz="1400" dirty="0" smtClean="0"/>
                <a:t>detect</a:t>
              </a:r>
              <a:endParaRPr lang="en-GB" altLang="en-US" sz="1400" dirty="0"/>
            </a:p>
          </p:txBody>
        </p:sp>
        <p:sp>
          <p:nvSpPr>
            <p:cNvPr id="39" name="Rectangle 17"/>
            <p:cNvSpPr>
              <a:spLocks noChangeArrowheads="1"/>
            </p:cNvSpPr>
            <p:nvPr/>
          </p:nvSpPr>
          <p:spPr bwMode="auto">
            <a:xfrm>
              <a:off x="5611643" y="3933056"/>
              <a:ext cx="515242" cy="309096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en-US" sz="1400" dirty="0" smtClean="0"/>
                <a:t>track</a:t>
              </a:r>
              <a:endParaRPr lang="en-GB" altLang="en-US" sz="1400" dirty="0"/>
            </a:p>
          </p:txBody>
        </p:sp>
        <p:sp>
          <p:nvSpPr>
            <p:cNvPr id="71" name="Rectangle 16"/>
            <p:cNvSpPr>
              <a:spLocks noChangeArrowheads="1"/>
            </p:cNvSpPr>
            <p:nvPr/>
          </p:nvSpPr>
          <p:spPr bwMode="auto">
            <a:xfrm>
              <a:off x="6273310" y="3933056"/>
              <a:ext cx="703382" cy="309096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en-US" sz="1400" dirty="0" smtClean="0"/>
                <a:t>predict</a:t>
              </a:r>
              <a:endParaRPr lang="en-GB" altLang="en-US" sz="1400" dirty="0"/>
            </a:p>
          </p:txBody>
        </p:sp>
        <p:sp>
          <p:nvSpPr>
            <p:cNvPr id="72" name="Rectangle 17"/>
            <p:cNvSpPr>
              <a:spLocks noChangeArrowheads="1"/>
            </p:cNvSpPr>
            <p:nvPr/>
          </p:nvSpPr>
          <p:spPr bwMode="auto">
            <a:xfrm>
              <a:off x="7123117" y="3933056"/>
              <a:ext cx="686834" cy="309096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en-US" sz="1400" dirty="0" smtClean="0"/>
                <a:t>control</a:t>
              </a:r>
              <a:endParaRPr lang="en-GB" altLang="en-US" sz="1400" dirty="0"/>
            </a:p>
          </p:txBody>
        </p:sp>
        <p:sp>
          <p:nvSpPr>
            <p:cNvPr id="76" name="Rectangle 17"/>
            <p:cNvSpPr>
              <a:spLocks noChangeArrowheads="1"/>
            </p:cNvSpPr>
            <p:nvPr/>
          </p:nvSpPr>
          <p:spPr bwMode="auto">
            <a:xfrm>
              <a:off x="7956376" y="3933056"/>
              <a:ext cx="441578" cy="309096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en-US" sz="1400" dirty="0" smtClean="0"/>
                <a:t>UI</a:t>
              </a:r>
              <a:endParaRPr lang="en-GB" altLang="en-US" sz="1400" dirty="0"/>
            </a:p>
          </p:txBody>
        </p:sp>
        <p:cxnSp>
          <p:nvCxnSpPr>
            <p:cNvPr id="77" name="AutoShape 7"/>
            <p:cNvCxnSpPr>
              <a:cxnSpLocks noChangeShapeType="1"/>
              <a:stCxn id="38" idx="2"/>
            </p:cNvCxnSpPr>
            <p:nvPr/>
          </p:nvCxnSpPr>
          <p:spPr bwMode="auto">
            <a:xfrm flipH="1">
              <a:off x="5164578" y="4242152"/>
              <a:ext cx="1" cy="43406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AutoShape 7"/>
            <p:cNvCxnSpPr>
              <a:cxnSpLocks noChangeShapeType="1"/>
            </p:cNvCxnSpPr>
            <p:nvPr/>
          </p:nvCxnSpPr>
          <p:spPr bwMode="auto">
            <a:xfrm flipH="1">
              <a:off x="4378410" y="4242152"/>
              <a:ext cx="1" cy="43406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1" name="AutoShape 7"/>
            <p:cNvCxnSpPr>
              <a:cxnSpLocks noChangeShapeType="1"/>
            </p:cNvCxnSpPr>
            <p:nvPr/>
          </p:nvCxnSpPr>
          <p:spPr bwMode="auto">
            <a:xfrm flipH="1">
              <a:off x="6660232" y="4242152"/>
              <a:ext cx="1" cy="43406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" name="AutoShape 7"/>
            <p:cNvCxnSpPr>
              <a:cxnSpLocks noChangeShapeType="1"/>
            </p:cNvCxnSpPr>
            <p:nvPr/>
          </p:nvCxnSpPr>
          <p:spPr bwMode="auto">
            <a:xfrm flipH="1">
              <a:off x="5874064" y="4242152"/>
              <a:ext cx="1" cy="43406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3" name="AutoShape 7"/>
            <p:cNvCxnSpPr>
              <a:cxnSpLocks noChangeShapeType="1"/>
            </p:cNvCxnSpPr>
            <p:nvPr/>
          </p:nvCxnSpPr>
          <p:spPr bwMode="auto">
            <a:xfrm flipH="1">
              <a:off x="8172451" y="4242152"/>
              <a:ext cx="1" cy="43406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4" name="AutoShape 7"/>
            <p:cNvCxnSpPr>
              <a:cxnSpLocks noChangeShapeType="1"/>
            </p:cNvCxnSpPr>
            <p:nvPr/>
          </p:nvCxnSpPr>
          <p:spPr bwMode="auto">
            <a:xfrm flipH="1">
              <a:off x="7386283" y="4242152"/>
              <a:ext cx="1" cy="43406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When to use P/S</a:t>
            </a:r>
            <a:endParaRPr lang="sv-SE" altLang="en-US" smtClean="0"/>
          </a:p>
        </p:txBody>
      </p:sp>
      <p:sp>
        <p:nvSpPr>
          <p:cNvPr id="131075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Data is short-lived</a:t>
            </a:r>
          </a:p>
          <a:p>
            <a:r>
              <a:rPr lang="en-US" altLang="en-US" smtClean="0"/>
              <a:t>‘Frequent’ production of data</a:t>
            </a:r>
          </a:p>
          <a:p>
            <a:r>
              <a:rPr lang="en-US" altLang="en-US" smtClean="0"/>
              <a:t>Consumers are interested in updates</a:t>
            </a:r>
            <a:endParaRPr lang="sv-SE" altLang="en-US" smtClean="0"/>
          </a:p>
          <a:p>
            <a:r>
              <a:rPr lang="en-US" altLang="en-US" smtClean="0"/>
              <a:t>Multiple consumers</a:t>
            </a:r>
          </a:p>
          <a:p>
            <a:r>
              <a:rPr lang="en-US" altLang="en-US" smtClean="0"/>
              <a:t>Dynamically changing topology of producers and/or consumers</a:t>
            </a:r>
          </a:p>
        </p:txBody>
      </p:sp>
      <p:sp>
        <p:nvSpPr>
          <p:cNvPr id="13107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54EEBB4-0C47-4C00-ADAF-8010EFBE1216}" type="slidenum">
              <a:rPr lang="en-GB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GB" altLang="en-US" sz="1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126B8E7-BA2B-4C67-A908-FEA0815A17CE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GB" altLang="en-US" sz="1000" smtClean="0"/>
          </a:p>
        </p:txBody>
      </p:sp>
      <p:sp>
        <p:nvSpPr>
          <p:cNvPr id="1320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836613"/>
            <a:ext cx="7758113" cy="823912"/>
          </a:xfrm>
        </p:spPr>
        <p:txBody>
          <a:bodyPr/>
          <a:lstStyle/>
          <a:p>
            <a:pPr eaLnBrk="1" hangingPunct="1"/>
            <a:r>
              <a:rPr lang="en-US" altLang="en-US" sz="3600" b="1" smtClean="0"/>
              <a:t>References</a:t>
            </a:r>
            <a:endParaRPr lang="en-GB" altLang="en-US" sz="3600" b="1" smtClean="0"/>
          </a:p>
        </p:txBody>
      </p:sp>
      <p:sp>
        <p:nvSpPr>
          <p:cNvPr id="359427" name="Text Box 3"/>
          <p:cNvSpPr txBox="1">
            <a:spLocks noChangeArrowheads="1"/>
          </p:cNvSpPr>
          <p:nvPr/>
        </p:nvSpPr>
        <p:spPr bwMode="auto">
          <a:xfrm>
            <a:off x="381000" y="2182813"/>
            <a:ext cx="8174038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/>
              <a:t>Control System Software, M. Boasson</a:t>
            </a:r>
          </a:p>
          <a:p>
            <a:pPr>
              <a:defRPr/>
            </a:pPr>
            <a:r>
              <a:rPr lang="en-US" sz="2000"/>
              <a:t>IEEE Transactions on Automatic Control, Vo. 38, No. 7, July 1993</a:t>
            </a:r>
          </a:p>
          <a:p>
            <a:pPr>
              <a:defRPr/>
            </a:pPr>
            <a:endParaRPr lang="en-US" sz="2000"/>
          </a:p>
          <a:p>
            <a:pPr>
              <a:defRPr/>
            </a:pPr>
            <a:r>
              <a:rPr lang="en-US" sz="2000"/>
              <a:t>Software Architecture for Large Embedded Systems</a:t>
            </a:r>
          </a:p>
          <a:p>
            <a:pPr>
              <a:defRPr/>
            </a:pPr>
            <a:r>
              <a:rPr lang="en-US" sz="2000"/>
              <a:t>M. Boasson and E. de Jong</a:t>
            </a:r>
          </a:p>
          <a:p>
            <a:pPr>
              <a:defRPr/>
            </a:pPr>
            <a:r>
              <a:rPr lang="en-GB" sz="2000">
                <a:effectLst>
                  <a:outerShdw blurRad="38100" dist="38100" dir="2700000" algn="tl">
                    <a:srgbClr val="C0C0C0"/>
                  </a:outerShdw>
                </a:effectLst>
                <a:hlinkClick r:id="rId3"/>
              </a:rPr>
              <a:t>http://www.cwi.nl/~marcello/SAPapers/BJ97.html</a:t>
            </a:r>
            <a:endParaRPr lang="en-US" sz="20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endParaRPr lang="en-GB" sz="20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en-US" smtClean="0"/>
              <a:t>Model-View-Controller</a:t>
            </a:r>
          </a:p>
        </p:txBody>
      </p:sp>
      <p:sp>
        <p:nvSpPr>
          <p:cNvPr id="13926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04250" y="6489700"/>
            <a:ext cx="404813" cy="32385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95F548C-7FED-452A-979C-A9FD9154B681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83038"/>
            <a:ext cx="4248150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9" name="Picture 4" descr="http://javadude.com/articles/vaddmvc1/images/fig0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28775"/>
            <a:ext cx="3924300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triped Right Arrow 7"/>
          <p:cNvSpPr/>
          <p:nvPr/>
        </p:nvSpPr>
        <p:spPr bwMode="auto">
          <a:xfrm rot="1688540">
            <a:off x="4000500" y="4110038"/>
            <a:ext cx="660400" cy="487362"/>
          </a:xfrm>
          <a:prstGeom prst="strip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sv-SE">
              <a:latin typeface="Times" pitchFamily="6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Sequence Diagram for MVC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2BB1EC-279B-4232-B251-1678B7F733E4}" type="slidenum">
              <a:rPr lang="en-GB" altLang="en-US" smtClean="0"/>
              <a:pPr>
                <a:defRPr/>
              </a:pPr>
              <a:t>34</a:t>
            </a:fld>
            <a:endParaRPr lang="en-GB" altLang="en-US"/>
          </a:p>
        </p:txBody>
      </p:sp>
      <p:pic>
        <p:nvPicPr>
          <p:cNvPr id="97282" name="Picture 2" descr="https://player.slideplayer.com/24/7532932/data/images/img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978">
            <a:off x="476865" y="2078480"/>
            <a:ext cx="7494865" cy="432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24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en-US" smtClean="0"/>
              <a:t>Model-View-Controller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1697038"/>
            <a:ext cx="8640762" cy="4968875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Model-View-Controller </a:t>
            </a:r>
            <a:r>
              <a:rPr lang="en-US" sz="2400" dirty="0"/>
              <a:t>(MVC) </a:t>
            </a:r>
            <a:r>
              <a:rPr lang="en-US" sz="2400" dirty="0" smtClean="0"/>
              <a:t>separates </a:t>
            </a:r>
            <a:r>
              <a:rPr lang="en-US" sz="2400" dirty="0"/>
              <a:t>application functionality into three kinds of components:</a:t>
            </a:r>
          </a:p>
          <a:p>
            <a:pPr lvl="1">
              <a:defRPr/>
            </a:pPr>
            <a:r>
              <a:rPr lang="en-US" sz="2000" dirty="0" smtClean="0"/>
              <a:t>A </a:t>
            </a:r>
            <a:r>
              <a:rPr lang="en-US" sz="2000" i="1" dirty="0"/>
              <a:t>model</a:t>
            </a:r>
            <a:r>
              <a:rPr lang="en-US" sz="2000" dirty="0"/>
              <a:t>, which </a:t>
            </a:r>
            <a:r>
              <a:rPr lang="en-US" sz="2000" dirty="0" smtClean="0"/>
              <a:t>manage</a:t>
            </a:r>
            <a:r>
              <a:rPr lang="en-US" sz="2000" dirty="0" smtClean="0"/>
              <a:t>s </a:t>
            </a:r>
            <a:r>
              <a:rPr lang="en-US" sz="2000" dirty="0"/>
              <a:t>the application’s data</a:t>
            </a:r>
          </a:p>
          <a:p>
            <a:pPr lvl="1">
              <a:defRPr/>
            </a:pPr>
            <a:r>
              <a:rPr lang="en-US" sz="2000" dirty="0" smtClean="0"/>
              <a:t>A </a:t>
            </a:r>
            <a:r>
              <a:rPr lang="en-US" sz="2000" i="1" dirty="0"/>
              <a:t>view</a:t>
            </a:r>
            <a:r>
              <a:rPr lang="en-US" sz="2000" dirty="0"/>
              <a:t>, which displays some portion of the underlying data and interacts with the user</a:t>
            </a:r>
          </a:p>
          <a:p>
            <a:pPr lvl="1">
              <a:defRPr/>
            </a:pPr>
            <a:r>
              <a:rPr lang="en-US" sz="2000" dirty="0" smtClean="0"/>
              <a:t>A </a:t>
            </a:r>
            <a:r>
              <a:rPr lang="en-US" sz="2000" i="1" dirty="0"/>
              <a:t>controller</a:t>
            </a:r>
            <a:r>
              <a:rPr lang="en-US" sz="2000" dirty="0"/>
              <a:t>, which mediates between the </a:t>
            </a:r>
            <a:r>
              <a:rPr lang="en-US" sz="2000" i="1" dirty="0"/>
              <a:t>model</a:t>
            </a:r>
            <a:r>
              <a:rPr lang="en-US" sz="2000" dirty="0"/>
              <a:t> and the </a:t>
            </a:r>
            <a:r>
              <a:rPr lang="en-US" sz="2000" i="1" dirty="0"/>
              <a:t>view</a:t>
            </a:r>
            <a:r>
              <a:rPr lang="en-US" sz="2000" dirty="0"/>
              <a:t> and manages the notifications of state </a:t>
            </a:r>
            <a:r>
              <a:rPr lang="en-US" sz="2000" dirty="0" smtClean="0"/>
              <a:t>changes</a:t>
            </a:r>
          </a:p>
          <a:p>
            <a:pPr lvl="1">
              <a:defRPr/>
            </a:pPr>
            <a:endParaRPr lang="en-US" sz="2000" dirty="0"/>
          </a:p>
          <a:p>
            <a:pPr>
              <a:defRPr/>
            </a:pPr>
            <a:r>
              <a:rPr lang="en-US" altLang="sv-SE" sz="2400" b="1" dirty="0" smtClean="0">
                <a:solidFill>
                  <a:srgbClr val="990000"/>
                </a:solidFill>
              </a:rPr>
              <a:t>Advantages</a:t>
            </a:r>
            <a:r>
              <a:rPr lang="en-US" altLang="sv-SE" sz="2400" dirty="0" smtClean="0"/>
              <a:t>: separation of concerns, loose coupling, maintainability, reuse, </a:t>
            </a:r>
            <a:r>
              <a:rPr lang="sv-SE" sz="2400" dirty="0" err="1"/>
              <a:t>extensibility</a:t>
            </a:r>
            <a:r>
              <a:rPr lang="sv-SE" sz="2400" dirty="0"/>
              <a:t>, </a:t>
            </a:r>
            <a:r>
              <a:rPr lang="sv-SE" sz="2400" dirty="0" err="1"/>
              <a:t>scalability</a:t>
            </a:r>
            <a:endParaRPr lang="en-US" altLang="sv-SE" sz="2400" dirty="0"/>
          </a:p>
          <a:p>
            <a:pPr>
              <a:defRPr/>
            </a:pPr>
            <a:r>
              <a:rPr lang="en-US" altLang="sv-SE" sz="2400" b="1" dirty="0">
                <a:solidFill>
                  <a:srgbClr val="990000"/>
                </a:solidFill>
              </a:rPr>
              <a:t>Limitations</a:t>
            </a:r>
            <a:r>
              <a:rPr lang="en-US" altLang="sv-SE" sz="2400" dirty="0"/>
              <a:t>: </a:t>
            </a:r>
            <a:r>
              <a:rPr lang="en-US" altLang="sv-SE" sz="2400" dirty="0" smtClean="0"/>
              <a:t>complexity, performance</a:t>
            </a:r>
          </a:p>
          <a:p>
            <a:pPr marL="0" indent="0">
              <a:buFontTx/>
              <a:buNone/>
              <a:defRPr/>
            </a:pPr>
            <a:r>
              <a:rPr lang="en-US" altLang="sv-SE" sz="2400" dirty="0"/>
              <a:t> </a:t>
            </a:r>
            <a:r>
              <a:rPr lang="en-US" altLang="sv-SE" sz="2400" dirty="0" smtClean="0"/>
              <a:t>    problems due to frequent updates</a:t>
            </a:r>
            <a:endParaRPr lang="en-US" altLang="sv-SE" sz="2400" dirty="0"/>
          </a:p>
          <a:p>
            <a:pPr lvl="1">
              <a:defRPr/>
            </a:pPr>
            <a:endParaRPr lang="en-US" sz="2000" dirty="0"/>
          </a:p>
          <a:p>
            <a:pPr>
              <a:defRPr/>
            </a:pPr>
            <a:endParaRPr lang="sv-SE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MVC objectives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28477"/>
            <a:ext cx="8350696" cy="496887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242729"/>
                </a:solidFill>
                <a:latin typeface="inherit"/>
              </a:rPr>
              <a:t>Achieve </a:t>
            </a:r>
            <a:r>
              <a:rPr lang="en-GB" dirty="0">
                <a:solidFill>
                  <a:srgbClr val="242729"/>
                </a:solidFill>
                <a:latin typeface="inherit"/>
              </a:rPr>
              <a:t>loose coupling between </a:t>
            </a:r>
            <a:r>
              <a:rPr lang="en-GB" i="1" dirty="0">
                <a:solidFill>
                  <a:srgbClr val="242729"/>
                </a:solidFill>
                <a:latin typeface="inherit"/>
              </a:rPr>
              <a:t>Model</a:t>
            </a:r>
            <a:r>
              <a:rPr lang="en-GB" dirty="0">
                <a:solidFill>
                  <a:srgbClr val="242729"/>
                </a:solidFill>
                <a:latin typeface="inherit"/>
              </a:rPr>
              <a:t> and </a:t>
            </a:r>
            <a:r>
              <a:rPr lang="en-GB" i="1" dirty="0" smtClean="0">
                <a:solidFill>
                  <a:srgbClr val="242729"/>
                </a:solidFill>
                <a:latin typeface="inherit"/>
              </a:rPr>
              <a:t>View</a:t>
            </a:r>
          </a:p>
          <a:p>
            <a:pPr marL="0" indent="0">
              <a:buNone/>
            </a:pPr>
            <a:endParaRPr lang="en-GB" i="1" dirty="0">
              <a:solidFill>
                <a:srgbClr val="242729"/>
              </a:solidFill>
              <a:latin typeface="inheri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42729"/>
                </a:solidFill>
                <a:latin typeface="inherit"/>
              </a:rPr>
              <a:t>Encapsulate business logic into Model so that it can be exhaustively </a:t>
            </a:r>
            <a:r>
              <a:rPr lang="en-GB" dirty="0" smtClean="0">
                <a:solidFill>
                  <a:srgbClr val="242729"/>
                </a:solidFill>
                <a:latin typeface="inherit"/>
              </a:rPr>
              <a:t>tested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>
              <a:solidFill>
                <a:srgbClr val="242729"/>
              </a:solidFill>
              <a:latin typeface="inheri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42729"/>
                </a:solidFill>
                <a:latin typeface="inherit"/>
              </a:rPr>
              <a:t>Make View as </a:t>
            </a:r>
            <a:r>
              <a:rPr lang="en-GB" dirty="0" smtClean="0">
                <a:solidFill>
                  <a:srgbClr val="242729"/>
                </a:solidFill>
                <a:latin typeface="inherit"/>
              </a:rPr>
              <a:t>‘thin’ </a:t>
            </a:r>
            <a:r>
              <a:rPr lang="en-GB" dirty="0">
                <a:solidFill>
                  <a:srgbClr val="242729"/>
                </a:solidFill>
                <a:latin typeface="inherit"/>
              </a:rPr>
              <a:t>as possible to lessen the need to test </a:t>
            </a:r>
            <a:r>
              <a:rPr lang="en-GB" dirty="0" smtClean="0">
                <a:solidFill>
                  <a:srgbClr val="242729"/>
                </a:solidFill>
                <a:latin typeface="inherit"/>
              </a:rPr>
              <a:t>it</a:t>
            </a:r>
            <a:endParaRPr lang="en-GB" dirty="0">
              <a:solidFill>
                <a:srgbClr val="242729"/>
              </a:solidFill>
              <a:latin typeface="inherit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2BB1EC-279B-4232-B251-1678B7F733E4}" type="slidenum">
              <a:rPr lang="en-GB" altLang="en-US" smtClean="0"/>
              <a:pPr>
                <a:defRPr/>
              </a:pPr>
              <a:t>36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6442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2BB1EC-279B-4232-B251-1678B7F733E4}" type="slidenum">
              <a:rPr lang="en-GB" altLang="en-US" smtClean="0"/>
              <a:pPr>
                <a:defRPr/>
              </a:pPr>
              <a:t>37</a:t>
            </a:fld>
            <a:endParaRPr lang="en-GB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699816"/>
            <a:ext cx="5851737" cy="604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93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itle 1"/>
          <p:cNvSpPr>
            <a:spLocks noGrp="1"/>
          </p:cNvSpPr>
          <p:nvPr>
            <p:ph type="title"/>
          </p:nvPr>
        </p:nvSpPr>
        <p:spPr>
          <a:xfrm>
            <a:off x="179512" y="692150"/>
            <a:ext cx="8640960" cy="936625"/>
          </a:xfrm>
        </p:spPr>
        <p:txBody>
          <a:bodyPr/>
          <a:lstStyle/>
          <a:p>
            <a:r>
              <a:rPr lang="en-US" altLang="en-US" sz="3600" dirty="0" smtClean="0"/>
              <a:t>MVC pattern </a:t>
            </a:r>
            <a:r>
              <a:rPr lang="en-US" altLang="en-US" sz="3600" dirty="0" smtClean="0"/>
              <a:t>can have a ‘local</a:t>
            </a:r>
            <a:r>
              <a:rPr lang="en-US" altLang="en-US" sz="3600" dirty="0" smtClean="0"/>
              <a:t>’ </a:t>
            </a:r>
            <a:r>
              <a:rPr lang="en-US" altLang="en-US" sz="3600" dirty="0" smtClean="0"/>
              <a:t>scope</a:t>
            </a:r>
            <a:endParaRPr lang="en-GB" altLang="en-US" sz="3600" dirty="0" smtClean="0"/>
          </a:p>
        </p:txBody>
      </p:sp>
      <p:sp>
        <p:nvSpPr>
          <p:cNvPr id="141315" name="Rectangle 5"/>
          <p:cNvSpPr>
            <a:spLocks noChangeArrowheads="1"/>
          </p:cNvSpPr>
          <p:nvPr/>
        </p:nvSpPr>
        <p:spPr bwMode="auto">
          <a:xfrm>
            <a:off x="3462338" y="1844675"/>
            <a:ext cx="514350" cy="104775"/>
          </a:xfrm>
          <a:prstGeom prst="rect">
            <a:avLst/>
          </a:prstGeom>
          <a:solidFill>
            <a:srgbClr val="FFFFCC"/>
          </a:solidFill>
          <a:ln w="0">
            <a:solidFill>
              <a:srgbClr val="990033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100" b="1"/>
          </a:p>
        </p:txBody>
      </p:sp>
      <p:sp>
        <p:nvSpPr>
          <p:cNvPr id="141316" name="Rectangle 6"/>
          <p:cNvSpPr>
            <a:spLocks noChangeArrowheads="1"/>
          </p:cNvSpPr>
          <p:nvPr/>
        </p:nvSpPr>
        <p:spPr bwMode="auto">
          <a:xfrm>
            <a:off x="3468688" y="1925638"/>
            <a:ext cx="2616200" cy="1174750"/>
          </a:xfrm>
          <a:prstGeom prst="rect">
            <a:avLst/>
          </a:prstGeom>
          <a:solidFill>
            <a:srgbClr val="FFFFCC"/>
          </a:solidFill>
          <a:ln w="0">
            <a:solidFill>
              <a:srgbClr val="990033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100" b="1"/>
          </a:p>
        </p:txBody>
      </p:sp>
      <p:sp>
        <p:nvSpPr>
          <p:cNvPr id="141317" name="Rectangle 8"/>
          <p:cNvSpPr>
            <a:spLocks noChangeArrowheads="1"/>
          </p:cNvSpPr>
          <p:nvPr/>
        </p:nvSpPr>
        <p:spPr bwMode="auto">
          <a:xfrm>
            <a:off x="3616325" y="2070100"/>
            <a:ext cx="9255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100" b="1">
                <a:solidFill>
                  <a:srgbClr val="000000"/>
                </a:solidFill>
                <a:latin typeface="Tahoma" panose="020B0604030504040204" pitchFamily="34" charset="0"/>
              </a:rPr>
              <a:t>Management</a:t>
            </a:r>
          </a:p>
        </p:txBody>
      </p:sp>
      <p:sp>
        <p:nvSpPr>
          <p:cNvPr id="141318" name="Line 21"/>
          <p:cNvSpPr>
            <a:spLocks noChangeShapeType="1"/>
          </p:cNvSpPr>
          <p:nvPr/>
        </p:nvSpPr>
        <p:spPr bwMode="auto">
          <a:xfrm flipH="1" flipV="1">
            <a:off x="3795713" y="1893888"/>
            <a:ext cx="25400" cy="42862"/>
          </a:xfrm>
          <a:prstGeom prst="line">
            <a:avLst/>
          </a:prstGeom>
          <a:noFill/>
          <a:ln w="7938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1319" name="Line 22"/>
          <p:cNvSpPr>
            <a:spLocks noChangeShapeType="1"/>
          </p:cNvSpPr>
          <p:nvPr/>
        </p:nvSpPr>
        <p:spPr bwMode="auto">
          <a:xfrm flipV="1">
            <a:off x="3821113" y="1893888"/>
            <a:ext cx="26987" cy="42862"/>
          </a:xfrm>
          <a:prstGeom prst="line">
            <a:avLst/>
          </a:prstGeom>
          <a:noFill/>
          <a:ln w="7938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1320" name="Rectangle 56"/>
          <p:cNvSpPr>
            <a:spLocks noChangeArrowheads="1"/>
          </p:cNvSpPr>
          <p:nvPr/>
        </p:nvSpPr>
        <p:spPr bwMode="auto">
          <a:xfrm>
            <a:off x="4302125" y="2393950"/>
            <a:ext cx="285750" cy="65088"/>
          </a:xfrm>
          <a:prstGeom prst="rect">
            <a:avLst/>
          </a:prstGeom>
          <a:solidFill>
            <a:srgbClr val="FFFFFF"/>
          </a:solidFill>
          <a:ln w="0">
            <a:solidFill>
              <a:srgbClr val="990033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100" b="1"/>
          </a:p>
        </p:txBody>
      </p:sp>
      <p:sp>
        <p:nvSpPr>
          <p:cNvPr id="141321" name="Rectangle 57"/>
          <p:cNvSpPr>
            <a:spLocks noChangeArrowheads="1"/>
          </p:cNvSpPr>
          <p:nvPr/>
        </p:nvSpPr>
        <p:spPr bwMode="auto">
          <a:xfrm>
            <a:off x="4302125" y="2420938"/>
            <a:ext cx="917575" cy="577850"/>
          </a:xfrm>
          <a:prstGeom prst="rect">
            <a:avLst/>
          </a:prstGeom>
          <a:solidFill>
            <a:srgbClr val="FFFFFF"/>
          </a:solidFill>
          <a:ln w="0">
            <a:solidFill>
              <a:srgbClr val="990033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100" b="1"/>
          </a:p>
        </p:txBody>
      </p:sp>
      <p:sp>
        <p:nvSpPr>
          <p:cNvPr id="141322" name="Rectangle 58"/>
          <p:cNvSpPr>
            <a:spLocks noChangeArrowheads="1"/>
          </p:cNvSpPr>
          <p:nvPr/>
        </p:nvSpPr>
        <p:spPr bwMode="auto">
          <a:xfrm>
            <a:off x="4360863" y="2460625"/>
            <a:ext cx="765175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100" b="1">
                <a:solidFill>
                  <a:srgbClr val="000000"/>
                </a:solidFill>
                <a:latin typeface="Tahoma" panose="020B0604030504040204" pitchFamily="34" charset="0"/>
              </a:rPr>
              <a:t>Dashboard</a:t>
            </a:r>
            <a:endParaRPr lang="en-GB" altLang="en-US" sz="1100" b="1">
              <a:latin typeface="Times New Roman" panose="02020603050405020304" pitchFamily="18" charset="0"/>
            </a:endParaRPr>
          </a:p>
        </p:txBody>
      </p:sp>
      <p:sp>
        <p:nvSpPr>
          <p:cNvPr id="141323" name="Rectangle 5"/>
          <p:cNvSpPr>
            <a:spLocks noChangeArrowheads="1"/>
          </p:cNvSpPr>
          <p:nvPr/>
        </p:nvSpPr>
        <p:spPr bwMode="auto">
          <a:xfrm>
            <a:off x="3516313" y="3490913"/>
            <a:ext cx="512762" cy="104775"/>
          </a:xfrm>
          <a:prstGeom prst="rect">
            <a:avLst/>
          </a:prstGeom>
          <a:solidFill>
            <a:srgbClr val="FFFFCC"/>
          </a:solidFill>
          <a:ln w="0">
            <a:solidFill>
              <a:srgbClr val="990033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100" b="1"/>
          </a:p>
        </p:txBody>
      </p:sp>
      <p:sp>
        <p:nvSpPr>
          <p:cNvPr id="141324" name="Rectangle 6"/>
          <p:cNvSpPr>
            <a:spLocks noChangeArrowheads="1"/>
          </p:cNvSpPr>
          <p:nvPr/>
        </p:nvSpPr>
        <p:spPr bwMode="auto">
          <a:xfrm>
            <a:off x="3522663" y="3573463"/>
            <a:ext cx="2508250" cy="1414462"/>
          </a:xfrm>
          <a:prstGeom prst="rect">
            <a:avLst/>
          </a:prstGeom>
          <a:solidFill>
            <a:srgbClr val="FFFFCC"/>
          </a:solidFill>
          <a:ln w="0">
            <a:solidFill>
              <a:srgbClr val="990033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100" b="1"/>
          </a:p>
        </p:txBody>
      </p:sp>
      <p:sp>
        <p:nvSpPr>
          <p:cNvPr id="141325" name="Rectangle 8"/>
          <p:cNvSpPr>
            <a:spLocks noChangeArrowheads="1"/>
          </p:cNvSpPr>
          <p:nvPr/>
        </p:nvSpPr>
        <p:spPr bwMode="auto">
          <a:xfrm>
            <a:off x="3821113" y="3716338"/>
            <a:ext cx="6223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100" b="1">
                <a:solidFill>
                  <a:srgbClr val="000000"/>
                </a:solidFill>
                <a:latin typeface="Tahoma" panose="020B0604030504040204" pitchFamily="34" charset="0"/>
              </a:rPr>
              <a:t>Planning</a:t>
            </a:r>
          </a:p>
        </p:txBody>
      </p:sp>
      <p:sp>
        <p:nvSpPr>
          <p:cNvPr id="141326" name="Line 21"/>
          <p:cNvSpPr>
            <a:spLocks noChangeShapeType="1"/>
          </p:cNvSpPr>
          <p:nvPr/>
        </p:nvSpPr>
        <p:spPr bwMode="auto">
          <a:xfrm flipH="1" flipV="1">
            <a:off x="3849688" y="3541713"/>
            <a:ext cx="25400" cy="42862"/>
          </a:xfrm>
          <a:prstGeom prst="line">
            <a:avLst/>
          </a:prstGeom>
          <a:noFill/>
          <a:ln w="7938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1327" name="Line 22"/>
          <p:cNvSpPr>
            <a:spLocks noChangeShapeType="1"/>
          </p:cNvSpPr>
          <p:nvPr/>
        </p:nvSpPr>
        <p:spPr bwMode="auto">
          <a:xfrm flipV="1">
            <a:off x="3875088" y="3541713"/>
            <a:ext cx="26987" cy="42862"/>
          </a:xfrm>
          <a:prstGeom prst="line">
            <a:avLst/>
          </a:prstGeom>
          <a:noFill/>
          <a:ln w="7938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1328" name="Rectangle 56"/>
          <p:cNvSpPr>
            <a:spLocks noChangeArrowheads="1"/>
          </p:cNvSpPr>
          <p:nvPr/>
        </p:nvSpPr>
        <p:spPr bwMode="auto">
          <a:xfrm>
            <a:off x="3667125" y="4160838"/>
            <a:ext cx="285750" cy="65087"/>
          </a:xfrm>
          <a:prstGeom prst="rect">
            <a:avLst/>
          </a:prstGeom>
          <a:solidFill>
            <a:srgbClr val="FFFFFF"/>
          </a:solidFill>
          <a:ln w="0">
            <a:solidFill>
              <a:srgbClr val="990033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100" b="1"/>
          </a:p>
        </p:txBody>
      </p:sp>
      <p:sp>
        <p:nvSpPr>
          <p:cNvPr id="141329" name="Rectangle 57"/>
          <p:cNvSpPr>
            <a:spLocks noChangeArrowheads="1"/>
          </p:cNvSpPr>
          <p:nvPr/>
        </p:nvSpPr>
        <p:spPr bwMode="auto">
          <a:xfrm>
            <a:off x="3667125" y="4219575"/>
            <a:ext cx="954088" cy="309563"/>
          </a:xfrm>
          <a:prstGeom prst="rect">
            <a:avLst/>
          </a:prstGeom>
          <a:solidFill>
            <a:srgbClr val="FFFFFF"/>
          </a:solidFill>
          <a:ln w="0">
            <a:solidFill>
              <a:srgbClr val="990033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100" b="1"/>
          </a:p>
        </p:txBody>
      </p:sp>
      <p:sp>
        <p:nvSpPr>
          <p:cNvPr id="141330" name="Rectangle 58"/>
          <p:cNvSpPr>
            <a:spLocks noChangeArrowheads="1"/>
          </p:cNvSpPr>
          <p:nvPr/>
        </p:nvSpPr>
        <p:spPr bwMode="auto">
          <a:xfrm>
            <a:off x="3708400" y="4289425"/>
            <a:ext cx="904875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100" b="1">
                <a:solidFill>
                  <a:srgbClr val="000000"/>
                </a:solidFill>
                <a:latin typeface="Tahoma" panose="020B0604030504040204" pitchFamily="34" charset="0"/>
              </a:rPr>
              <a:t>Job planning</a:t>
            </a:r>
            <a:endParaRPr lang="en-GB" altLang="en-US" sz="1100" b="1">
              <a:latin typeface="Times New Roman" panose="02020603050405020304" pitchFamily="18" charset="0"/>
            </a:endParaRPr>
          </a:p>
        </p:txBody>
      </p:sp>
      <p:grpSp>
        <p:nvGrpSpPr>
          <p:cNvPr id="141331" name="Group 256"/>
          <p:cNvGrpSpPr>
            <a:grpSpLocks/>
          </p:cNvGrpSpPr>
          <p:nvPr/>
        </p:nvGrpSpPr>
        <p:grpSpPr bwMode="auto">
          <a:xfrm>
            <a:off x="3497263" y="5213350"/>
            <a:ext cx="930275" cy="879475"/>
            <a:chOff x="3584531" y="5213864"/>
            <a:chExt cx="930073" cy="879432"/>
          </a:xfrm>
        </p:grpSpPr>
        <p:sp>
          <p:nvSpPr>
            <p:cNvPr id="141356" name="Rectangle 6"/>
            <p:cNvSpPr>
              <a:spLocks noChangeArrowheads="1"/>
            </p:cNvSpPr>
            <p:nvPr/>
          </p:nvSpPr>
          <p:spPr bwMode="auto">
            <a:xfrm>
              <a:off x="3584531" y="5213864"/>
              <a:ext cx="930073" cy="879432"/>
            </a:xfrm>
            <a:prstGeom prst="rect">
              <a:avLst/>
            </a:prstGeom>
            <a:solidFill>
              <a:srgbClr val="99FFCC"/>
            </a:solidFill>
            <a:ln w="0">
              <a:solidFill>
                <a:srgbClr val="990033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100" b="1"/>
            </a:p>
          </p:txBody>
        </p:sp>
        <p:sp>
          <p:nvSpPr>
            <p:cNvPr id="141357" name="Rectangle 8"/>
            <p:cNvSpPr>
              <a:spLocks noChangeArrowheads="1"/>
            </p:cNvSpPr>
            <p:nvPr/>
          </p:nvSpPr>
          <p:spPr bwMode="auto">
            <a:xfrm>
              <a:off x="3883145" y="5357307"/>
              <a:ext cx="423321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100" b="1">
                  <a:solidFill>
                    <a:srgbClr val="000000"/>
                  </a:solidFill>
                  <a:latin typeface="Tahoma" panose="020B0604030504040204" pitchFamily="34" charset="0"/>
                </a:rPr>
                <a:t>Map</a:t>
              </a:r>
            </a:p>
          </p:txBody>
        </p:sp>
      </p:grpSp>
      <p:sp>
        <p:nvSpPr>
          <p:cNvPr id="141332" name="Rectangle 6"/>
          <p:cNvSpPr>
            <a:spLocks noChangeArrowheads="1"/>
          </p:cNvSpPr>
          <p:nvPr/>
        </p:nvSpPr>
        <p:spPr bwMode="auto">
          <a:xfrm>
            <a:off x="4649788" y="5213350"/>
            <a:ext cx="1381125" cy="879475"/>
          </a:xfrm>
          <a:prstGeom prst="rect">
            <a:avLst/>
          </a:prstGeom>
          <a:solidFill>
            <a:srgbClr val="99FFCC"/>
          </a:solidFill>
          <a:ln w="0">
            <a:solidFill>
              <a:srgbClr val="990033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100" b="1"/>
          </a:p>
        </p:txBody>
      </p:sp>
      <p:sp>
        <p:nvSpPr>
          <p:cNvPr id="141333" name="Rectangle 8"/>
          <p:cNvSpPr>
            <a:spLocks noChangeArrowheads="1"/>
          </p:cNvSpPr>
          <p:nvPr/>
        </p:nvSpPr>
        <p:spPr bwMode="auto">
          <a:xfrm>
            <a:off x="4757738" y="5373688"/>
            <a:ext cx="11826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100" b="1">
                <a:solidFill>
                  <a:srgbClr val="000000"/>
                </a:solidFill>
                <a:latin typeface="Tahoma" panose="020B0604030504040204" pitchFamily="34" charset="0"/>
              </a:rPr>
              <a:t>Traffic Information</a:t>
            </a:r>
          </a:p>
        </p:txBody>
      </p:sp>
      <p:sp>
        <p:nvSpPr>
          <p:cNvPr id="141334" name="Rectangle 56"/>
          <p:cNvSpPr>
            <a:spLocks noChangeArrowheads="1"/>
          </p:cNvSpPr>
          <p:nvPr/>
        </p:nvSpPr>
        <p:spPr bwMode="auto">
          <a:xfrm>
            <a:off x="4778375" y="4149725"/>
            <a:ext cx="285750" cy="65088"/>
          </a:xfrm>
          <a:prstGeom prst="rect">
            <a:avLst/>
          </a:prstGeom>
          <a:solidFill>
            <a:srgbClr val="FFFFFF"/>
          </a:solidFill>
          <a:ln w="0">
            <a:solidFill>
              <a:srgbClr val="990033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100" b="1"/>
          </a:p>
        </p:txBody>
      </p:sp>
      <p:sp>
        <p:nvSpPr>
          <p:cNvPr id="141335" name="Rectangle 57"/>
          <p:cNvSpPr>
            <a:spLocks noChangeArrowheads="1"/>
          </p:cNvSpPr>
          <p:nvPr/>
        </p:nvSpPr>
        <p:spPr bwMode="auto">
          <a:xfrm>
            <a:off x="4778375" y="4208463"/>
            <a:ext cx="1058863" cy="487362"/>
          </a:xfrm>
          <a:prstGeom prst="rect">
            <a:avLst/>
          </a:prstGeom>
          <a:solidFill>
            <a:srgbClr val="FFFFFF"/>
          </a:solidFill>
          <a:ln w="0">
            <a:solidFill>
              <a:srgbClr val="990033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100" b="1"/>
          </a:p>
        </p:txBody>
      </p:sp>
      <p:sp>
        <p:nvSpPr>
          <p:cNvPr id="141336" name="Rectangle 58"/>
          <p:cNvSpPr>
            <a:spLocks noChangeArrowheads="1"/>
          </p:cNvSpPr>
          <p:nvPr/>
        </p:nvSpPr>
        <p:spPr bwMode="auto">
          <a:xfrm>
            <a:off x="4891088" y="4278313"/>
            <a:ext cx="908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100" b="1">
                <a:solidFill>
                  <a:srgbClr val="000000"/>
                </a:solidFill>
                <a:latin typeface="Tahoma" panose="020B0604030504040204" pitchFamily="34" charset="0"/>
              </a:rPr>
              <a:t>Maintenance</a:t>
            </a:r>
            <a:br>
              <a:rPr lang="en-GB" altLang="en-US" sz="1100" b="1">
                <a:solidFill>
                  <a:srgbClr val="000000"/>
                </a:solidFill>
                <a:latin typeface="Tahoma" panose="020B0604030504040204" pitchFamily="34" charset="0"/>
              </a:rPr>
            </a:br>
            <a:r>
              <a:rPr lang="en-GB" altLang="en-US" sz="1100" b="1">
                <a:solidFill>
                  <a:srgbClr val="000000"/>
                </a:solidFill>
                <a:latin typeface="Tahoma" panose="020B0604030504040204" pitchFamily="34" charset="0"/>
              </a:rPr>
              <a:t> planning</a:t>
            </a:r>
            <a:endParaRPr lang="en-GB" altLang="en-US" sz="1100" b="1">
              <a:latin typeface="Times New Roman" panose="02020603050405020304" pitchFamily="18" charset="0"/>
            </a:endParaRPr>
          </a:p>
        </p:txBody>
      </p:sp>
      <p:sp>
        <p:nvSpPr>
          <p:cNvPr id="141337" name="Rectangle 5"/>
          <p:cNvSpPr>
            <a:spLocks noChangeArrowheads="1"/>
          </p:cNvSpPr>
          <p:nvPr/>
        </p:nvSpPr>
        <p:spPr bwMode="auto">
          <a:xfrm>
            <a:off x="6197600" y="3509963"/>
            <a:ext cx="512763" cy="104775"/>
          </a:xfrm>
          <a:prstGeom prst="rect">
            <a:avLst/>
          </a:prstGeom>
          <a:solidFill>
            <a:srgbClr val="FFFFCC"/>
          </a:solidFill>
          <a:ln w="0">
            <a:solidFill>
              <a:srgbClr val="990033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100" b="1"/>
          </a:p>
        </p:txBody>
      </p:sp>
      <p:sp>
        <p:nvSpPr>
          <p:cNvPr id="141338" name="Rectangle 6"/>
          <p:cNvSpPr>
            <a:spLocks noChangeArrowheads="1"/>
          </p:cNvSpPr>
          <p:nvPr/>
        </p:nvSpPr>
        <p:spPr bwMode="auto">
          <a:xfrm>
            <a:off x="6203950" y="3592513"/>
            <a:ext cx="2508250" cy="1395412"/>
          </a:xfrm>
          <a:prstGeom prst="rect">
            <a:avLst/>
          </a:prstGeom>
          <a:solidFill>
            <a:srgbClr val="FFFFCC"/>
          </a:solidFill>
          <a:ln w="0">
            <a:solidFill>
              <a:srgbClr val="990033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100" b="1"/>
          </a:p>
        </p:txBody>
      </p:sp>
      <p:sp>
        <p:nvSpPr>
          <p:cNvPr id="141339" name="Rectangle 8"/>
          <p:cNvSpPr>
            <a:spLocks noChangeArrowheads="1"/>
          </p:cNvSpPr>
          <p:nvPr/>
        </p:nvSpPr>
        <p:spPr bwMode="auto">
          <a:xfrm>
            <a:off x="6305550" y="3725863"/>
            <a:ext cx="39687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100" b="1">
                <a:solidFill>
                  <a:srgbClr val="000000"/>
                </a:solidFill>
                <a:latin typeface="Tahoma" panose="020B0604030504040204" pitchFamily="34" charset="0"/>
              </a:rPr>
              <a:t>Truck</a:t>
            </a:r>
          </a:p>
        </p:txBody>
      </p:sp>
      <p:sp>
        <p:nvSpPr>
          <p:cNvPr id="141340" name="Rectangle 56"/>
          <p:cNvSpPr>
            <a:spLocks noChangeArrowheads="1"/>
          </p:cNvSpPr>
          <p:nvPr/>
        </p:nvSpPr>
        <p:spPr bwMode="auto">
          <a:xfrm>
            <a:off x="6865938" y="4049713"/>
            <a:ext cx="285750" cy="65087"/>
          </a:xfrm>
          <a:prstGeom prst="rect">
            <a:avLst/>
          </a:prstGeom>
          <a:solidFill>
            <a:srgbClr val="FFFFFF"/>
          </a:solidFill>
          <a:ln w="0">
            <a:solidFill>
              <a:srgbClr val="990033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100" b="1"/>
          </a:p>
        </p:txBody>
      </p:sp>
      <p:sp>
        <p:nvSpPr>
          <p:cNvPr id="141341" name="Rectangle 57"/>
          <p:cNvSpPr>
            <a:spLocks noChangeArrowheads="1"/>
          </p:cNvSpPr>
          <p:nvPr/>
        </p:nvSpPr>
        <p:spPr bwMode="auto">
          <a:xfrm>
            <a:off x="6865938" y="4132263"/>
            <a:ext cx="1738312" cy="809625"/>
          </a:xfrm>
          <a:prstGeom prst="rect">
            <a:avLst/>
          </a:prstGeom>
          <a:solidFill>
            <a:srgbClr val="FFFFFF"/>
          </a:solidFill>
          <a:ln w="0">
            <a:solidFill>
              <a:srgbClr val="990033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100" b="1"/>
          </a:p>
        </p:txBody>
      </p:sp>
      <p:sp>
        <p:nvSpPr>
          <p:cNvPr id="141342" name="Rectangle 58"/>
          <p:cNvSpPr>
            <a:spLocks noChangeArrowheads="1"/>
          </p:cNvSpPr>
          <p:nvPr/>
        </p:nvSpPr>
        <p:spPr bwMode="auto">
          <a:xfrm>
            <a:off x="6907213" y="4149725"/>
            <a:ext cx="5556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100" b="1">
                <a:solidFill>
                  <a:srgbClr val="000000"/>
                </a:solidFill>
                <a:latin typeface="Tahoma" panose="020B0604030504040204" pitchFamily="34" charset="0"/>
              </a:rPr>
              <a:t>Sensors</a:t>
            </a:r>
            <a:endParaRPr lang="en-GB" altLang="en-US" sz="1100" b="1">
              <a:latin typeface="Times New Roman" panose="02020603050405020304" pitchFamily="18" charset="0"/>
            </a:endParaRPr>
          </a:p>
        </p:txBody>
      </p:sp>
      <p:sp>
        <p:nvSpPr>
          <p:cNvPr id="141343" name="Rectangle 8"/>
          <p:cNvSpPr>
            <a:spLocks noChangeArrowheads="1"/>
          </p:cNvSpPr>
          <p:nvPr/>
        </p:nvSpPr>
        <p:spPr bwMode="auto">
          <a:xfrm>
            <a:off x="7029450" y="4418013"/>
            <a:ext cx="423863" cy="169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100" b="1">
                <a:solidFill>
                  <a:srgbClr val="000000"/>
                </a:solidFill>
                <a:latin typeface="Tahoma" panose="020B0604030504040204" pitchFamily="34" charset="0"/>
              </a:rPr>
              <a:t>GPS</a:t>
            </a:r>
          </a:p>
        </p:txBody>
      </p:sp>
      <p:sp>
        <p:nvSpPr>
          <p:cNvPr id="141344" name="Rectangle 8"/>
          <p:cNvSpPr>
            <a:spLocks noChangeArrowheads="1"/>
          </p:cNvSpPr>
          <p:nvPr/>
        </p:nvSpPr>
        <p:spPr bwMode="auto">
          <a:xfrm>
            <a:off x="7596188" y="4418013"/>
            <a:ext cx="423862" cy="169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100" b="1">
                <a:solidFill>
                  <a:srgbClr val="000000"/>
                </a:solidFill>
                <a:latin typeface="Tahoma" panose="020B0604030504040204" pitchFamily="34" charset="0"/>
              </a:rPr>
              <a:t>fuel</a:t>
            </a:r>
          </a:p>
        </p:txBody>
      </p:sp>
      <p:sp>
        <p:nvSpPr>
          <p:cNvPr id="141345" name="Rectangle 8"/>
          <p:cNvSpPr>
            <a:spLocks noChangeArrowheads="1"/>
          </p:cNvSpPr>
          <p:nvPr/>
        </p:nvSpPr>
        <p:spPr bwMode="auto">
          <a:xfrm>
            <a:off x="7019925" y="4705350"/>
            <a:ext cx="1000125" cy="169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100" b="1">
                <a:solidFill>
                  <a:srgbClr val="000000"/>
                </a:solidFill>
                <a:latin typeface="Tahoma" panose="020B0604030504040204" pitchFamily="34" charset="0"/>
              </a:rPr>
              <a:t>maintenance</a:t>
            </a:r>
          </a:p>
        </p:txBody>
      </p:sp>
      <p:cxnSp>
        <p:nvCxnSpPr>
          <p:cNvPr id="230" name="Elbow Connector 229"/>
          <p:cNvCxnSpPr/>
          <p:nvPr/>
        </p:nvCxnSpPr>
        <p:spPr>
          <a:xfrm rot="5400000" flipH="1" flipV="1">
            <a:off x="3629026" y="4824412"/>
            <a:ext cx="684212" cy="93663"/>
          </a:xfrm>
          <a:prstGeom prst="bentConnector3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Elbow Connector 232"/>
          <p:cNvCxnSpPr>
            <a:stCxn id="141332" idx="0"/>
            <a:endCxn id="141329" idx="2"/>
          </p:cNvCxnSpPr>
          <p:nvPr/>
        </p:nvCxnSpPr>
        <p:spPr>
          <a:xfrm rot="16200000" flipV="1">
            <a:off x="4399757" y="4272756"/>
            <a:ext cx="684212" cy="1196975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Elbow Connector 242"/>
          <p:cNvCxnSpPr>
            <a:stCxn id="141341" idx="0"/>
            <a:endCxn id="141321" idx="3"/>
          </p:cNvCxnSpPr>
          <p:nvPr/>
        </p:nvCxnSpPr>
        <p:spPr>
          <a:xfrm rot="16200000" flipV="1">
            <a:off x="5766594" y="2162969"/>
            <a:ext cx="1422400" cy="2516188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Elbow Connector 252"/>
          <p:cNvCxnSpPr>
            <a:stCxn id="141324" idx="0"/>
            <a:endCxn id="141321" idx="2"/>
          </p:cNvCxnSpPr>
          <p:nvPr/>
        </p:nvCxnSpPr>
        <p:spPr>
          <a:xfrm rot="16200000" flipV="1">
            <a:off x="4481513" y="3278188"/>
            <a:ext cx="574675" cy="15875"/>
          </a:xfrm>
          <a:prstGeom prst="bentConnector3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708400" y="2668588"/>
            <a:ext cx="4833938" cy="3295650"/>
            <a:chOff x="3708400" y="2668897"/>
            <a:chExt cx="4834226" cy="3295695"/>
          </a:xfrm>
        </p:grpSpPr>
        <p:sp>
          <p:nvSpPr>
            <p:cNvPr id="65" name="Rectangle 64"/>
            <p:cNvSpPr/>
            <p:nvPr/>
          </p:nvSpPr>
          <p:spPr>
            <a:xfrm>
              <a:off x="4776852" y="2668897"/>
              <a:ext cx="376259" cy="280991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dirty="0">
                  <a:solidFill>
                    <a:schemeClr val="tx1"/>
                  </a:solidFill>
                </a:rPr>
                <a:t>V</a:t>
              </a:r>
              <a:endParaRPr lang="en-GB" sz="1800" dirty="0">
                <a:solidFill>
                  <a:schemeClr val="tx1"/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7520215" y="3683323"/>
              <a:ext cx="465165" cy="322267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C</a:t>
              </a:r>
              <a:endParaRPr lang="en-GB" sz="2000" dirty="0">
                <a:solidFill>
                  <a:schemeClr val="tx1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8077460" y="4178630"/>
              <a:ext cx="465166" cy="320679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M</a:t>
              </a:r>
              <a:endParaRPr lang="en-GB" sz="2000" dirty="0">
                <a:solidFill>
                  <a:schemeClr val="tx1"/>
                </a:solidFill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3708400" y="5642325"/>
              <a:ext cx="531845" cy="322267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M’</a:t>
              </a:r>
              <a:endParaRPr lang="en-GB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69" name="Rectangle 5"/>
          <p:cNvSpPr>
            <a:spLocks noChangeArrowheads="1"/>
          </p:cNvSpPr>
          <p:nvPr/>
        </p:nvSpPr>
        <p:spPr bwMode="auto">
          <a:xfrm>
            <a:off x="419100" y="6234113"/>
            <a:ext cx="707231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Not an architectural style? More a construction pattern?</a:t>
            </a:r>
            <a:endParaRPr lang="en-GB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en-US" smtClean="0"/>
              <a:t>Broker</a:t>
            </a:r>
          </a:p>
        </p:txBody>
      </p:sp>
      <p:sp>
        <p:nvSpPr>
          <p:cNvPr id="13619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04250" y="6489700"/>
            <a:ext cx="404813" cy="32385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212F7B7-197A-4040-90D5-E1959EE8826C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pic>
        <p:nvPicPr>
          <p:cNvPr id="136196" name="Picture 2" descr="http://www.eaipatterns.com/img/ConsumerLoanBrok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619250"/>
            <a:ext cx="3632200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7" name="AutoShape 4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36198" name="AutoShape 6" descr="Image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9" name="Striped Right Arrow 8"/>
          <p:cNvSpPr/>
          <p:nvPr/>
        </p:nvSpPr>
        <p:spPr bwMode="auto">
          <a:xfrm rot="1688540">
            <a:off x="4054475" y="2901950"/>
            <a:ext cx="617538" cy="406400"/>
          </a:xfrm>
          <a:prstGeom prst="strip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sv-SE">
              <a:latin typeface="Times" pitchFamily="68" charset="0"/>
            </a:endParaRPr>
          </a:p>
        </p:txBody>
      </p:sp>
      <p:pic>
        <p:nvPicPr>
          <p:cNvPr id="136200" name="Picture 11" descr="http://docs.oracle.com/cd/E13211_01/wle/wle42/techarti/images/corba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0" y="3716338"/>
            <a:ext cx="4681538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08104" y="5971679"/>
            <a:ext cx="1915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middleware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71538"/>
            <a:ext cx="7772400" cy="936625"/>
          </a:xfrm>
        </p:spPr>
        <p:txBody>
          <a:bodyPr/>
          <a:lstStyle/>
          <a:p>
            <a:pPr eaLnBrk="1" hangingPunct="1"/>
            <a:r>
              <a:rPr lang="en-US" altLang="en-US" smtClean="0"/>
              <a:t>Theme/Objective </a:t>
            </a:r>
            <a:br>
              <a:rPr lang="en-US" altLang="en-US" smtClean="0"/>
            </a:br>
            <a:r>
              <a:rPr lang="en-US" altLang="en-US" smtClean="0"/>
              <a:t>of this lecture</a:t>
            </a:r>
          </a:p>
        </p:txBody>
      </p:sp>
      <p:sp>
        <p:nvSpPr>
          <p:cNvPr id="3891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6427788"/>
            <a:ext cx="1905000" cy="45720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78E824F-A58F-4BB1-A4E4-12727CF2821A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GB" altLang="en-US" sz="1000" smtClean="0"/>
          </a:p>
        </p:txBody>
      </p:sp>
      <p:sp>
        <p:nvSpPr>
          <p:cNvPr id="38916" name="Text Box 3"/>
          <p:cNvSpPr txBox="1">
            <a:spLocks noChangeArrowheads="1"/>
          </p:cNvSpPr>
          <p:nvPr/>
        </p:nvSpPr>
        <p:spPr bwMode="auto">
          <a:xfrm>
            <a:off x="395288" y="3408363"/>
            <a:ext cx="8312150" cy="272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sz="2400"/>
              <a:t> Build vocabulary of architectural styles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buFontTx/>
              <a:buChar char="•"/>
            </a:pPr>
            <a:r>
              <a:rPr lang="en-US" altLang="en-US"/>
              <a:t> a set of ‘archetypes’ that are often used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buFontTx/>
              <a:buChar char="•"/>
            </a:pPr>
            <a:r>
              <a:rPr lang="en-US" altLang="en-US"/>
              <a:t> know their relative strengths and weaknesses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buFontTx/>
              <a:buChar char="•"/>
            </a:pPr>
            <a:endParaRPr lang="en-US" altLang="en-US"/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sz="2400"/>
              <a:t> Know when to apply or </a:t>
            </a:r>
            <a:r>
              <a:rPr lang="en-US" altLang="en-US" sz="2400" i="1"/>
              <a:t>not</a:t>
            </a:r>
            <a:r>
              <a:rPr lang="en-US" altLang="en-US" sz="2400"/>
              <a:t> to apply a particular style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en-US" altLang="en-US" sz="2400"/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1619250" y="2278063"/>
            <a:ext cx="72009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2000" i="1"/>
              <a:t>The task of the architect is to come up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2000" i="1"/>
              <a:t>with a good metaphor for the system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2000"/>
              <a:t>Alexander Ran (Nokia)</a:t>
            </a:r>
            <a:endParaRPr lang="en-GB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Broker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0676" y="1990851"/>
            <a:ext cx="7772400" cy="4318470"/>
          </a:xfrm>
        </p:spPr>
        <p:txBody>
          <a:bodyPr/>
          <a:lstStyle/>
          <a:p>
            <a:r>
              <a:rPr lang="en-US" dirty="0" smtClean="0"/>
              <a:t>I want to find a hotel</a:t>
            </a:r>
          </a:p>
          <a:p>
            <a:endParaRPr lang="en-US" dirty="0"/>
          </a:p>
          <a:p>
            <a:r>
              <a:rPr lang="en-US" dirty="0" smtClean="0"/>
              <a:t>Who want to sell their house?</a:t>
            </a:r>
          </a:p>
          <a:p>
            <a:pPr marL="457200" lvl="1" indent="0">
              <a:buNone/>
            </a:pPr>
            <a:r>
              <a:rPr lang="en-US" dirty="0" smtClean="0"/>
              <a:t>Via: Real estate broker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Where can I buy a pump?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2BB1EC-279B-4232-B251-1678B7F733E4}" type="slidenum">
              <a:rPr lang="en-GB" altLang="en-US" smtClean="0"/>
              <a:pPr>
                <a:defRPr/>
              </a:pPr>
              <a:t>40</a:t>
            </a:fld>
            <a:endParaRPr lang="en-GB" altLang="en-US" dirty="0"/>
          </a:p>
        </p:txBody>
      </p:sp>
      <p:pic>
        <p:nvPicPr>
          <p:cNvPr id="96258" name="Picture 2" descr="Image result for booki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340768"/>
            <a:ext cx="2412625" cy="149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4098197"/>
            <a:ext cx="3292326" cy="2573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138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le 1"/>
          <p:cNvSpPr>
            <a:spLocks noGrp="1"/>
          </p:cNvSpPr>
          <p:nvPr>
            <p:ph type="title"/>
          </p:nvPr>
        </p:nvSpPr>
        <p:spPr>
          <a:xfrm>
            <a:off x="395288" y="620713"/>
            <a:ext cx="7772400" cy="936625"/>
          </a:xfrm>
        </p:spPr>
        <p:txBody>
          <a:bodyPr/>
          <a:lstStyle/>
          <a:p>
            <a:r>
              <a:rPr lang="sv-SE" altLang="en-US" smtClean="0"/>
              <a:t>Broker</a:t>
            </a:r>
          </a:p>
        </p:txBody>
      </p:sp>
      <p:sp>
        <p:nvSpPr>
          <p:cNvPr id="137219" name="Content Placeholder 2"/>
          <p:cNvSpPr>
            <a:spLocks noGrp="1"/>
          </p:cNvSpPr>
          <p:nvPr>
            <p:ph idx="1"/>
          </p:nvPr>
        </p:nvSpPr>
        <p:spPr>
          <a:xfrm>
            <a:off x="250825" y="1628775"/>
            <a:ext cx="8569325" cy="4968875"/>
          </a:xfrm>
        </p:spPr>
        <p:txBody>
          <a:bodyPr/>
          <a:lstStyle/>
          <a:p>
            <a:r>
              <a:rPr lang="en-US" altLang="en-US" sz="2400" b="1" smtClean="0">
                <a:solidFill>
                  <a:srgbClr val="990000"/>
                </a:solidFill>
              </a:rPr>
              <a:t>Broker</a:t>
            </a:r>
            <a:r>
              <a:rPr lang="en-US" altLang="en-US" sz="2400" smtClean="0">
                <a:solidFill>
                  <a:srgbClr val="990000"/>
                </a:solidFill>
              </a:rPr>
              <a:t> </a:t>
            </a:r>
            <a:r>
              <a:rPr lang="en-US" altLang="en-US" sz="2400" smtClean="0"/>
              <a:t>separates users of services from providers of services by inserting an intermediary, called a broker</a:t>
            </a:r>
          </a:p>
          <a:p>
            <a:pPr lvl="1"/>
            <a:r>
              <a:rPr lang="en-US" altLang="en-US" sz="2000" smtClean="0"/>
              <a:t>A user queries a broker via a standard interface.</a:t>
            </a:r>
          </a:p>
          <a:p>
            <a:pPr lvl="1"/>
            <a:r>
              <a:rPr lang="en-US" altLang="en-US" sz="2000" smtClean="0"/>
              <a:t>The broker forwards the user’s service request to a service-provider, who processes/answers the request.</a:t>
            </a:r>
          </a:p>
          <a:p>
            <a:pPr lvl="1"/>
            <a:r>
              <a:rPr lang="en-US" altLang="en-US" sz="2000" smtClean="0"/>
              <a:t>The service result is communicated from the service provder back to the broker, which then returns the result back to the requesting client</a:t>
            </a:r>
          </a:p>
          <a:p>
            <a:pPr lvl="1"/>
            <a:endParaRPr lang="en-US" altLang="sv-SE" sz="2000" b="1" smtClean="0">
              <a:solidFill>
                <a:srgbClr val="990000"/>
              </a:solidFill>
            </a:endParaRPr>
          </a:p>
          <a:p>
            <a:r>
              <a:rPr lang="en-US" altLang="sv-SE" sz="2400" b="1" smtClean="0">
                <a:solidFill>
                  <a:srgbClr val="990000"/>
                </a:solidFill>
              </a:rPr>
              <a:t>Advantages</a:t>
            </a:r>
            <a:r>
              <a:rPr lang="en-US" altLang="sv-SE" sz="2400" smtClean="0"/>
              <a:t>: isolation, interoperability, flexibility (late-binding!)</a:t>
            </a:r>
          </a:p>
          <a:p>
            <a:r>
              <a:rPr lang="en-US" altLang="sv-SE" sz="2400" b="1" smtClean="0">
                <a:solidFill>
                  <a:srgbClr val="990000"/>
                </a:solidFill>
              </a:rPr>
              <a:t>Limitations</a:t>
            </a:r>
            <a:r>
              <a:rPr lang="en-US" altLang="sv-SE" sz="2400" smtClean="0"/>
              <a:t>: indirection, latency, target for security attacks, a single point of failure</a:t>
            </a:r>
            <a:endParaRPr lang="en-GB" altLang="sv-SE" sz="2400" smtClean="0"/>
          </a:p>
          <a:p>
            <a:endParaRPr lang="sv-SE" altLang="en-US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Reflection</a:t>
            </a:r>
          </a:p>
        </p:txBody>
      </p:sp>
      <p:sp>
        <p:nvSpPr>
          <p:cNvPr id="138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 altLang="en-US" dirty="0" smtClean="0"/>
              <a:t>Can publish-subscribe be seen as a broker-style ?</a:t>
            </a:r>
          </a:p>
          <a:p>
            <a:pPr marL="0" indent="0">
              <a:buFontTx/>
              <a:buNone/>
            </a:pPr>
            <a:endParaRPr lang="en-GB" altLang="en-US" dirty="0" smtClean="0"/>
          </a:p>
          <a:p>
            <a:pPr marL="0" indent="0">
              <a:buFontTx/>
              <a:buNone/>
            </a:pPr>
            <a:r>
              <a:rPr lang="en-GB" altLang="en-US" dirty="0" smtClean="0"/>
              <a:t>Brokering of ‘service’ vs </a:t>
            </a:r>
          </a:p>
          <a:p>
            <a:pPr marL="0" indent="0">
              <a:buFontTx/>
              <a:buNone/>
            </a:pPr>
            <a:r>
              <a:rPr lang="en-GB" altLang="en-US" dirty="0" smtClean="0"/>
              <a:t>Brokering of ‘messages</a:t>
            </a:r>
            <a:r>
              <a:rPr lang="en-GB" altLang="en-US" dirty="0" smtClean="0"/>
              <a:t>’?</a:t>
            </a:r>
          </a:p>
          <a:p>
            <a:pPr marL="0" indent="0">
              <a:buFontTx/>
              <a:buNone/>
            </a:pPr>
            <a:endParaRPr lang="en-US" altLang="en-US" dirty="0"/>
          </a:p>
          <a:p>
            <a:pPr marL="0" indent="0">
              <a:buFontTx/>
              <a:buNone/>
            </a:pPr>
            <a:r>
              <a:rPr lang="en-US" altLang="en-US" dirty="0" smtClean="0"/>
              <a:t>Is any service delivered/returned?</a:t>
            </a:r>
            <a:endParaRPr lang="en-GB" altLang="en-US" dirty="0" smtClean="0"/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1825D20-B55B-484A-8E51-04DED53C3210}" type="slidenum">
              <a:rPr lang="en-GB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n-GB" altLang="en-US" sz="1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8FE12A2-E871-42A5-9497-76FEA0ACCF11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n-GB" altLang="en-US" sz="1000" smtClean="0"/>
          </a:p>
        </p:txBody>
      </p:sp>
      <p:sp>
        <p:nvSpPr>
          <p:cNvPr id="142339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5175"/>
            <a:ext cx="7772400" cy="576263"/>
          </a:xfrm>
        </p:spPr>
        <p:txBody>
          <a:bodyPr/>
          <a:lstStyle/>
          <a:p>
            <a:pPr eaLnBrk="1" hangingPunct="1"/>
            <a:r>
              <a:rPr lang="en-US" altLang="en-US" sz="3600" b="1" smtClean="0">
                <a:solidFill>
                  <a:schemeClr val="tx1"/>
                </a:solidFill>
              </a:rPr>
              <a:t>CONTENTS</a:t>
            </a:r>
            <a:endParaRPr lang="en-GB" altLang="en-US" sz="3600" smtClean="0"/>
          </a:p>
        </p:txBody>
      </p:sp>
      <p:sp>
        <p:nvSpPr>
          <p:cNvPr id="142340" name="AutoShape 2"/>
          <p:cNvSpPr>
            <a:spLocks noChangeArrowheads="1"/>
          </p:cNvSpPr>
          <p:nvPr/>
        </p:nvSpPr>
        <p:spPr bwMode="auto">
          <a:xfrm>
            <a:off x="611188" y="4149328"/>
            <a:ext cx="7161212" cy="4318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42341" name="Text Box 3"/>
          <p:cNvSpPr txBox="1">
            <a:spLocks noChangeArrowheads="1"/>
          </p:cNvSpPr>
          <p:nvPr/>
        </p:nvSpPr>
        <p:spPr bwMode="auto">
          <a:xfrm>
            <a:off x="1022350" y="1456885"/>
            <a:ext cx="7099300" cy="4444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473075" indent="-473075">
              <a:spcBef>
                <a:spcPct val="20000"/>
              </a:spcBef>
              <a:buChar char="•"/>
              <a:tabLst>
                <a:tab pos="1143000" algn="l"/>
              </a:tabLst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143000" algn="l"/>
              </a:tabLs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143000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143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143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buFontTx/>
              <a:buAutoNum type="arabicPeriod"/>
            </a:pPr>
            <a:r>
              <a:rPr lang="en-US" altLang="en-US" dirty="0"/>
              <a:t>Introduction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AutoNum type="arabicPeriod"/>
            </a:pPr>
            <a:r>
              <a:rPr lang="en-US" altLang="en-US" dirty="0"/>
              <a:t>Architectural styles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	2.1	Client/Server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	2.2 Pipe and Filter style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	2.3	Blackboard style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	2.4 Publish Subscribe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	</a:t>
            </a:r>
            <a:r>
              <a:rPr lang="en-US" altLang="en-US" dirty="0" smtClean="0"/>
              <a:t>2.5 </a:t>
            </a:r>
            <a:r>
              <a:rPr lang="en-US" altLang="en-US" dirty="0"/>
              <a:t>Layered </a:t>
            </a:r>
            <a:r>
              <a:rPr lang="en-US" altLang="en-US" dirty="0" smtClean="0"/>
              <a:t>style</a:t>
            </a:r>
          </a:p>
          <a:p>
            <a:pPr>
              <a:lnSpc>
                <a:spcPct val="80000"/>
              </a:lnSpc>
              <a:buNone/>
            </a:pPr>
            <a:r>
              <a:rPr lang="en-US" altLang="en-US" dirty="0"/>
              <a:t>	</a:t>
            </a:r>
            <a:r>
              <a:rPr lang="en-US" altLang="en-US" dirty="0" smtClean="0"/>
              <a:t>2.6</a:t>
            </a:r>
            <a:r>
              <a:rPr lang="en-US" altLang="en-US" dirty="0"/>
              <a:t>	Peer-to-Peer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 smtClean="0"/>
              <a:t>3</a:t>
            </a:r>
            <a:r>
              <a:rPr lang="en-US" altLang="en-US" dirty="0"/>
              <a:t>.  Interaction style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4.	Conclusions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BAF054A-72C2-489B-BFC5-D980DE49685F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44</a:t>
            </a:fld>
            <a:endParaRPr lang="en-GB" altLang="en-US" sz="1000" smtClean="0"/>
          </a:p>
        </p:txBody>
      </p:sp>
      <p:sp>
        <p:nvSpPr>
          <p:cNvPr id="14438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820738"/>
            <a:ext cx="9144000" cy="677862"/>
          </a:xfrm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tx1"/>
                </a:solidFill>
              </a:rPr>
              <a:t>Layering </a:t>
            </a:r>
            <a:r>
              <a:rPr lang="en-US" altLang="en-US" sz="3600" b="1" smtClean="0"/>
              <a:t> </a:t>
            </a:r>
            <a:r>
              <a:rPr lang="en-US" altLang="en-US" sz="3600" smtClean="0">
                <a:solidFill>
                  <a:schemeClr val="tx1"/>
                </a:solidFill>
              </a:rPr>
              <a:t>(1)</a:t>
            </a:r>
            <a:endParaRPr lang="en-GB" altLang="en-US" sz="3600" smtClean="0">
              <a:solidFill>
                <a:schemeClr val="tx1"/>
              </a:solidFill>
            </a:endParaRPr>
          </a:p>
        </p:txBody>
      </p:sp>
      <p:grpSp>
        <p:nvGrpSpPr>
          <p:cNvPr id="144388" name="Group 3"/>
          <p:cNvGrpSpPr>
            <a:grpSpLocks/>
          </p:cNvGrpSpPr>
          <p:nvPr/>
        </p:nvGrpSpPr>
        <p:grpSpPr bwMode="auto">
          <a:xfrm>
            <a:off x="6792913" y="2620963"/>
            <a:ext cx="1844675" cy="1371600"/>
            <a:chOff x="4279" y="1224"/>
            <a:chExt cx="1162" cy="864"/>
          </a:xfrm>
        </p:grpSpPr>
        <p:sp>
          <p:nvSpPr>
            <p:cNvPr id="144396" name="Rectangle 4"/>
            <p:cNvSpPr>
              <a:spLocks noChangeArrowheads="1"/>
            </p:cNvSpPr>
            <p:nvPr/>
          </p:nvSpPr>
          <p:spPr bwMode="auto">
            <a:xfrm>
              <a:off x="4279" y="1437"/>
              <a:ext cx="1162" cy="21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2</a:t>
              </a:r>
              <a:endParaRPr lang="en-GB" altLang="en-US" sz="2000"/>
            </a:p>
          </p:txBody>
        </p:sp>
        <p:sp>
          <p:nvSpPr>
            <p:cNvPr id="144397" name="Rectangle 5"/>
            <p:cNvSpPr>
              <a:spLocks noChangeArrowheads="1"/>
            </p:cNvSpPr>
            <p:nvPr/>
          </p:nvSpPr>
          <p:spPr bwMode="auto">
            <a:xfrm>
              <a:off x="4279" y="1658"/>
              <a:ext cx="1162" cy="21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1</a:t>
              </a:r>
              <a:endParaRPr lang="en-GB" altLang="en-US" sz="2000"/>
            </a:p>
          </p:txBody>
        </p:sp>
        <p:sp>
          <p:nvSpPr>
            <p:cNvPr id="144398" name="Rectangle 6"/>
            <p:cNvSpPr>
              <a:spLocks noChangeArrowheads="1"/>
            </p:cNvSpPr>
            <p:nvPr/>
          </p:nvSpPr>
          <p:spPr bwMode="auto">
            <a:xfrm>
              <a:off x="4279" y="1872"/>
              <a:ext cx="1162" cy="21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0</a:t>
              </a:r>
              <a:endParaRPr lang="en-GB" altLang="en-US" sz="2000"/>
            </a:p>
          </p:txBody>
        </p:sp>
        <p:sp>
          <p:nvSpPr>
            <p:cNvPr id="144399" name="Rectangle 7"/>
            <p:cNvSpPr>
              <a:spLocks noChangeArrowheads="1"/>
            </p:cNvSpPr>
            <p:nvPr/>
          </p:nvSpPr>
          <p:spPr bwMode="auto">
            <a:xfrm>
              <a:off x="4279" y="1224"/>
              <a:ext cx="1162" cy="21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3</a:t>
              </a:r>
              <a:endParaRPr lang="en-GB" altLang="en-US" sz="2000"/>
            </a:p>
          </p:txBody>
        </p:sp>
      </p:grpSp>
      <p:grpSp>
        <p:nvGrpSpPr>
          <p:cNvPr id="144389" name="Group 8"/>
          <p:cNvGrpSpPr>
            <a:grpSpLocks/>
          </p:cNvGrpSpPr>
          <p:nvPr/>
        </p:nvGrpSpPr>
        <p:grpSpPr bwMode="auto">
          <a:xfrm>
            <a:off x="6686550" y="4684713"/>
            <a:ext cx="2057400" cy="2057400"/>
            <a:chOff x="3908" y="2340"/>
            <a:chExt cx="1296" cy="1296"/>
          </a:xfrm>
        </p:grpSpPr>
        <p:sp>
          <p:nvSpPr>
            <p:cNvPr id="144392" name="Oval 9"/>
            <p:cNvSpPr>
              <a:spLocks noChangeArrowheads="1"/>
            </p:cNvSpPr>
            <p:nvPr/>
          </p:nvSpPr>
          <p:spPr bwMode="auto">
            <a:xfrm>
              <a:off x="3908" y="2340"/>
              <a:ext cx="1296" cy="1296"/>
            </a:xfrm>
            <a:prstGeom prst="ellipse">
              <a:avLst/>
            </a:prstGeom>
            <a:solidFill>
              <a:srgbClr val="FF983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sv-SE" altLang="en-US" sz="2400"/>
            </a:p>
          </p:txBody>
        </p:sp>
        <p:sp>
          <p:nvSpPr>
            <p:cNvPr id="144393" name="Oval 10"/>
            <p:cNvSpPr>
              <a:spLocks noChangeArrowheads="1"/>
            </p:cNvSpPr>
            <p:nvPr/>
          </p:nvSpPr>
          <p:spPr bwMode="auto">
            <a:xfrm>
              <a:off x="4088" y="2520"/>
              <a:ext cx="936" cy="936"/>
            </a:xfrm>
            <a:prstGeom prst="ellipse">
              <a:avLst/>
            </a:prstGeom>
            <a:solidFill>
              <a:srgbClr val="FF983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sv-SE" altLang="en-US" sz="2400"/>
            </a:p>
          </p:txBody>
        </p:sp>
        <p:sp>
          <p:nvSpPr>
            <p:cNvPr id="144394" name="Oval 11"/>
            <p:cNvSpPr>
              <a:spLocks noChangeArrowheads="1"/>
            </p:cNvSpPr>
            <p:nvPr/>
          </p:nvSpPr>
          <p:spPr bwMode="auto">
            <a:xfrm>
              <a:off x="4280" y="2712"/>
              <a:ext cx="552" cy="552"/>
            </a:xfrm>
            <a:prstGeom prst="ellipse">
              <a:avLst/>
            </a:prstGeom>
            <a:solidFill>
              <a:srgbClr val="FF983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sv-SE" altLang="en-US" sz="2400"/>
            </a:p>
          </p:txBody>
        </p:sp>
        <p:sp>
          <p:nvSpPr>
            <p:cNvPr id="144395" name="Oval 12"/>
            <p:cNvSpPr>
              <a:spLocks noChangeArrowheads="1"/>
            </p:cNvSpPr>
            <p:nvPr/>
          </p:nvSpPr>
          <p:spPr bwMode="auto">
            <a:xfrm>
              <a:off x="4468" y="2900"/>
              <a:ext cx="176" cy="176"/>
            </a:xfrm>
            <a:prstGeom prst="ellipse">
              <a:avLst/>
            </a:prstGeom>
            <a:solidFill>
              <a:srgbClr val="FF983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sv-SE" altLang="en-US" sz="2400"/>
            </a:p>
          </p:txBody>
        </p:sp>
      </p:grpSp>
      <p:sp>
        <p:nvSpPr>
          <p:cNvPr id="144390" name="Text Box 13"/>
          <p:cNvSpPr txBox="1">
            <a:spLocks noChangeArrowheads="1"/>
          </p:cNvSpPr>
          <p:nvPr/>
        </p:nvSpPr>
        <p:spPr bwMode="auto">
          <a:xfrm>
            <a:off x="280988" y="2546350"/>
            <a:ext cx="6057900" cy="307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Partitioning in non-overlapping units that 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en-US" altLang="en-US" sz="2000"/>
              <a:t> provide a cohesive set of services at an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  abstraction level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  (while abstracting from their implementation)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en-US" altLang="en-US" sz="2000"/>
              <a:t> layer </a:t>
            </a:r>
            <a:r>
              <a:rPr lang="en-US" altLang="en-US" sz="2000" i="1"/>
              <a:t>n</a:t>
            </a:r>
            <a:r>
              <a:rPr lang="en-US" altLang="en-US" sz="2000"/>
              <a:t> is allowed to use services of layer </a:t>
            </a:r>
            <a:r>
              <a:rPr lang="en-US" altLang="en-US" sz="2000" i="1"/>
              <a:t>n-1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  (and not vice versa)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  alternative: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      bridging layers: layer </a:t>
            </a:r>
            <a:r>
              <a:rPr lang="en-US" altLang="en-US" sz="2000" i="1"/>
              <a:t>n </a:t>
            </a:r>
            <a:r>
              <a:rPr lang="en-US" altLang="en-US" sz="2000"/>
              <a:t>may use layers &lt;</a:t>
            </a:r>
            <a:r>
              <a:rPr lang="en-US" altLang="en-US" sz="2000" i="1"/>
              <a:t>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      enhances efficiency but hampers portability</a:t>
            </a:r>
          </a:p>
        </p:txBody>
      </p:sp>
      <p:sp>
        <p:nvSpPr>
          <p:cNvPr id="144391" name="Text Box 14"/>
          <p:cNvSpPr txBox="1">
            <a:spLocks noChangeArrowheads="1"/>
          </p:cNvSpPr>
          <p:nvPr/>
        </p:nvSpPr>
        <p:spPr bwMode="auto">
          <a:xfrm>
            <a:off x="288925" y="1876425"/>
            <a:ext cx="8343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/>
              <a:t>Goals</a:t>
            </a:r>
            <a:r>
              <a:rPr lang="en-US" altLang="en-US" sz="2000"/>
              <a:t>: Separation of Concerns, Abstraction, Modularity, Portability</a:t>
            </a:r>
            <a:endParaRPr lang="en-GB" altLang="en-US" sz="20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4B6F579-0151-4CCF-9B8A-DC0039412BA0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45</a:t>
            </a:fld>
            <a:endParaRPr lang="en-GB" altLang="en-US" sz="1000" smtClean="0"/>
          </a:p>
        </p:txBody>
      </p:sp>
      <p:sp>
        <p:nvSpPr>
          <p:cNvPr id="146435" name="Rectangle 2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828675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2800" smtClean="0">
                <a:solidFill>
                  <a:schemeClr val="tx1"/>
                </a:solidFill>
              </a:rPr>
              <a:t>Layering</a:t>
            </a:r>
            <a:r>
              <a:rPr lang="en-US" altLang="en-US" sz="2800" smtClean="0"/>
              <a:t> </a:t>
            </a:r>
            <a:r>
              <a:rPr lang="en-US" altLang="en-US" sz="2400" smtClean="0">
                <a:solidFill>
                  <a:schemeClr val="tx1"/>
                </a:solidFill>
              </a:rPr>
              <a:t>(2)</a:t>
            </a:r>
            <a:br>
              <a:rPr lang="en-US" altLang="en-US" sz="2400" smtClean="0">
                <a:solidFill>
                  <a:schemeClr val="tx1"/>
                </a:solidFill>
              </a:rPr>
            </a:br>
            <a:r>
              <a:rPr lang="en-US" altLang="en-US" sz="2400" smtClean="0">
                <a:solidFill>
                  <a:schemeClr val="tx1"/>
                </a:solidFill>
              </a:rPr>
              <a:t>Example: Communication Stack</a:t>
            </a:r>
            <a:endParaRPr lang="en-GB" altLang="en-US" sz="2400" smtClean="0">
              <a:solidFill>
                <a:schemeClr val="tx1"/>
              </a:solidFill>
            </a:endParaRPr>
          </a:p>
        </p:txBody>
      </p:sp>
      <p:grpSp>
        <p:nvGrpSpPr>
          <p:cNvPr id="146436" name="Group 2"/>
          <p:cNvGrpSpPr>
            <a:grpSpLocks/>
          </p:cNvGrpSpPr>
          <p:nvPr/>
        </p:nvGrpSpPr>
        <p:grpSpPr bwMode="auto">
          <a:xfrm>
            <a:off x="268288" y="3557588"/>
            <a:ext cx="2971800" cy="1828800"/>
            <a:chOff x="528" y="2496"/>
            <a:chExt cx="1872" cy="1152"/>
          </a:xfrm>
        </p:grpSpPr>
        <p:sp>
          <p:nvSpPr>
            <p:cNvPr id="146457" name="Rectangle 3"/>
            <p:cNvSpPr>
              <a:spLocks noChangeArrowheads="1"/>
            </p:cNvSpPr>
            <p:nvPr/>
          </p:nvSpPr>
          <p:spPr bwMode="auto">
            <a:xfrm>
              <a:off x="528" y="2496"/>
              <a:ext cx="1872" cy="38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Layer 3: End-to-End</a:t>
              </a:r>
            </a:p>
          </p:txBody>
        </p:sp>
        <p:sp>
          <p:nvSpPr>
            <p:cNvPr id="146458" name="Rectangle 4"/>
            <p:cNvSpPr>
              <a:spLocks noChangeArrowheads="1"/>
            </p:cNvSpPr>
            <p:nvPr/>
          </p:nvSpPr>
          <p:spPr bwMode="auto">
            <a:xfrm>
              <a:off x="528" y="2880"/>
              <a:ext cx="1872" cy="38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Layer 2: Datalink</a:t>
              </a:r>
            </a:p>
          </p:txBody>
        </p:sp>
        <p:sp>
          <p:nvSpPr>
            <p:cNvPr id="146459" name="Rectangle 5"/>
            <p:cNvSpPr>
              <a:spLocks noChangeArrowheads="1"/>
            </p:cNvSpPr>
            <p:nvPr/>
          </p:nvSpPr>
          <p:spPr bwMode="auto">
            <a:xfrm>
              <a:off x="528" y="3264"/>
              <a:ext cx="1872" cy="38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Layer 1: Physical</a:t>
              </a:r>
            </a:p>
          </p:txBody>
        </p:sp>
      </p:grpSp>
      <p:sp>
        <p:nvSpPr>
          <p:cNvPr id="146437" name="Line 6"/>
          <p:cNvSpPr>
            <a:spLocks noChangeShapeType="1"/>
          </p:cNvSpPr>
          <p:nvPr/>
        </p:nvSpPr>
        <p:spPr bwMode="auto">
          <a:xfrm>
            <a:off x="877888" y="2947988"/>
            <a:ext cx="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6438" name="Line 7"/>
          <p:cNvSpPr>
            <a:spLocks noChangeShapeType="1"/>
          </p:cNvSpPr>
          <p:nvPr/>
        </p:nvSpPr>
        <p:spPr bwMode="auto">
          <a:xfrm>
            <a:off x="2554288" y="2947988"/>
            <a:ext cx="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6439" name="Text Box 8"/>
          <p:cNvSpPr txBox="1">
            <a:spLocks noChangeArrowheads="1"/>
          </p:cNvSpPr>
          <p:nvPr/>
        </p:nvSpPr>
        <p:spPr bwMode="auto">
          <a:xfrm>
            <a:off x="266700" y="2368550"/>
            <a:ext cx="1169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/>
              <a:t>Request</a:t>
            </a:r>
          </a:p>
        </p:txBody>
      </p:sp>
      <p:sp>
        <p:nvSpPr>
          <p:cNvPr id="146440" name="Text Box 9"/>
          <p:cNvSpPr txBox="1">
            <a:spLocks noChangeArrowheads="1"/>
          </p:cNvSpPr>
          <p:nvPr/>
        </p:nvSpPr>
        <p:spPr bwMode="auto">
          <a:xfrm>
            <a:off x="1957388" y="2368550"/>
            <a:ext cx="11795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/>
              <a:t>Confirm</a:t>
            </a:r>
          </a:p>
        </p:txBody>
      </p:sp>
      <p:grpSp>
        <p:nvGrpSpPr>
          <p:cNvPr id="146441" name="Group 10"/>
          <p:cNvGrpSpPr>
            <a:grpSpLocks/>
          </p:cNvGrpSpPr>
          <p:nvPr/>
        </p:nvGrpSpPr>
        <p:grpSpPr bwMode="auto">
          <a:xfrm>
            <a:off x="5830888" y="3557588"/>
            <a:ext cx="2971800" cy="1828800"/>
            <a:chOff x="528" y="2496"/>
            <a:chExt cx="1872" cy="1152"/>
          </a:xfrm>
        </p:grpSpPr>
        <p:sp>
          <p:nvSpPr>
            <p:cNvPr id="146454" name="Rectangle 11"/>
            <p:cNvSpPr>
              <a:spLocks noChangeArrowheads="1"/>
            </p:cNvSpPr>
            <p:nvPr/>
          </p:nvSpPr>
          <p:spPr bwMode="auto">
            <a:xfrm>
              <a:off x="528" y="2496"/>
              <a:ext cx="1872" cy="38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Distributed (e.g. TCP)</a:t>
              </a:r>
            </a:p>
          </p:txBody>
        </p:sp>
        <p:sp>
          <p:nvSpPr>
            <p:cNvPr id="146455" name="Rectangle 12"/>
            <p:cNvSpPr>
              <a:spLocks noChangeArrowheads="1"/>
            </p:cNvSpPr>
            <p:nvPr/>
          </p:nvSpPr>
          <p:spPr bwMode="auto">
            <a:xfrm>
              <a:off x="528" y="2880"/>
              <a:ext cx="1872" cy="38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Distributed (e.g. IP)</a:t>
              </a:r>
            </a:p>
          </p:txBody>
        </p:sp>
        <p:sp>
          <p:nvSpPr>
            <p:cNvPr id="146456" name="Rectangle 13"/>
            <p:cNvSpPr>
              <a:spLocks noChangeArrowheads="1"/>
            </p:cNvSpPr>
            <p:nvPr/>
          </p:nvSpPr>
          <p:spPr bwMode="auto">
            <a:xfrm>
              <a:off x="528" y="3264"/>
              <a:ext cx="1872" cy="38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Local (e.g. OS)</a:t>
              </a:r>
            </a:p>
          </p:txBody>
        </p:sp>
      </p:grpSp>
      <p:sp>
        <p:nvSpPr>
          <p:cNvPr id="146442" name="Line 14"/>
          <p:cNvSpPr>
            <a:spLocks noChangeShapeType="1"/>
          </p:cNvSpPr>
          <p:nvPr/>
        </p:nvSpPr>
        <p:spPr bwMode="auto">
          <a:xfrm>
            <a:off x="6440488" y="2947988"/>
            <a:ext cx="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6443" name="Line 15"/>
          <p:cNvSpPr>
            <a:spLocks noChangeShapeType="1"/>
          </p:cNvSpPr>
          <p:nvPr/>
        </p:nvSpPr>
        <p:spPr bwMode="auto">
          <a:xfrm>
            <a:off x="8193088" y="2947988"/>
            <a:ext cx="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6444" name="Text Box 16"/>
          <p:cNvSpPr txBox="1">
            <a:spLocks noChangeArrowheads="1"/>
          </p:cNvSpPr>
          <p:nvPr/>
        </p:nvSpPr>
        <p:spPr bwMode="auto">
          <a:xfrm>
            <a:off x="5737225" y="2368550"/>
            <a:ext cx="1360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/>
              <a:t>Response</a:t>
            </a:r>
          </a:p>
        </p:txBody>
      </p:sp>
      <p:sp>
        <p:nvSpPr>
          <p:cNvPr id="146445" name="Text Box 17"/>
          <p:cNvSpPr txBox="1">
            <a:spLocks noChangeArrowheads="1"/>
          </p:cNvSpPr>
          <p:nvPr/>
        </p:nvSpPr>
        <p:spPr bwMode="auto">
          <a:xfrm>
            <a:off x="7493000" y="2368550"/>
            <a:ext cx="1398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/>
              <a:t>Indication</a:t>
            </a:r>
          </a:p>
        </p:txBody>
      </p:sp>
      <p:sp>
        <p:nvSpPr>
          <p:cNvPr id="146446" name="Line 18"/>
          <p:cNvSpPr>
            <a:spLocks noChangeShapeType="1"/>
          </p:cNvSpPr>
          <p:nvPr/>
        </p:nvSpPr>
        <p:spPr bwMode="auto">
          <a:xfrm>
            <a:off x="3240088" y="5081588"/>
            <a:ext cx="259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6447" name="Line 19"/>
          <p:cNvSpPr>
            <a:spLocks noChangeShapeType="1"/>
          </p:cNvSpPr>
          <p:nvPr/>
        </p:nvSpPr>
        <p:spPr bwMode="auto">
          <a:xfrm>
            <a:off x="3240088" y="4471988"/>
            <a:ext cx="259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6448" name="Line 20"/>
          <p:cNvSpPr>
            <a:spLocks noChangeShapeType="1"/>
          </p:cNvSpPr>
          <p:nvPr/>
        </p:nvSpPr>
        <p:spPr bwMode="auto">
          <a:xfrm>
            <a:off x="3240088" y="3862388"/>
            <a:ext cx="259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6449" name="Text Box 21"/>
          <p:cNvSpPr txBox="1">
            <a:spLocks noChangeArrowheads="1"/>
          </p:cNvSpPr>
          <p:nvPr/>
        </p:nvSpPr>
        <p:spPr bwMode="auto">
          <a:xfrm>
            <a:off x="4111625" y="5911850"/>
            <a:ext cx="10334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/>
              <a:t>Bitpipe</a:t>
            </a:r>
          </a:p>
        </p:txBody>
      </p:sp>
      <p:sp>
        <p:nvSpPr>
          <p:cNvPr id="146450" name="Line 22"/>
          <p:cNvSpPr>
            <a:spLocks noChangeShapeType="1"/>
          </p:cNvSpPr>
          <p:nvPr/>
        </p:nvSpPr>
        <p:spPr bwMode="auto">
          <a:xfrm>
            <a:off x="1804988" y="5395913"/>
            <a:ext cx="0" cy="4857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6451" name="Line 23"/>
          <p:cNvSpPr>
            <a:spLocks noChangeShapeType="1"/>
          </p:cNvSpPr>
          <p:nvPr/>
        </p:nvSpPr>
        <p:spPr bwMode="auto">
          <a:xfrm>
            <a:off x="7386638" y="5395913"/>
            <a:ext cx="0" cy="4857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6452" name="Line 24"/>
          <p:cNvSpPr>
            <a:spLocks noChangeShapeType="1"/>
          </p:cNvSpPr>
          <p:nvPr/>
        </p:nvSpPr>
        <p:spPr bwMode="auto">
          <a:xfrm>
            <a:off x="1804988" y="5881688"/>
            <a:ext cx="5600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6453" name="Text Box 25"/>
          <p:cNvSpPr txBox="1">
            <a:spLocks noChangeArrowheads="1"/>
          </p:cNvSpPr>
          <p:nvPr/>
        </p:nvSpPr>
        <p:spPr bwMode="auto">
          <a:xfrm>
            <a:off x="4052888" y="3983038"/>
            <a:ext cx="11922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/>
              <a:t>Protocol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altLang="en-US" smtClean="0"/>
          </a:p>
        </p:txBody>
      </p:sp>
      <p:sp>
        <p:nvSpPr>
          <p:cNvPr id="148483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6308725"/>
            <a:ext cx="8496300" cy="3603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altLang="en-US" sz="1200" smtClean="0"/>
              <a:t>Picture from Jeremy Bradbury, Queens Univ. Canada</a:t>
            </a:r>
          </a:p>
        </p:txBody>
      </p:sp>
      <p:sp>
        <p:nvSpPr>
          <p:cNvPr id="148484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F492423-7774-4A1A-9B43-33C339AD5CC1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GB" altLang="en-US" sz="1000" smtClean="0"/>
          </a:p>
        </p:txBody>
      </p:sp>
      <p:pic>
        <p:nvPicPr>
          <p:cNvPr id="14848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263650"/>
            <a:ext cx="4967287" cy="482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buChar char="·"/>
              <a:defRPr sz="3200" b="1">
                <a:solidFill>
                  <a:srgbClr val="DDDDDD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 sz="2800" b="1">
                <a:solidFill>
                  <a:srgbClr val="DDDDDD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·"/>
              <a:defRPr sz="2400" b="1">
                <a:solidFill>
                  <a:srgbClr val="DDDDDD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8A9F342-E28B-4B70-A939-9735A1FB57B5}" type="slidenum">
              <a:rPr lang="en-US" altLang="en-US" sz="1000" b="0" smtClean="0">
                <a:solidFill>
                  <a:schemeClr val="tx1"/>
                </a:solidFill>
                <a:latin typeface="Lucida Sans Unicode" panose="020B0602030504020204" pitchFamily="34" charset="0"/>
              </a:rPr>
              <a:pPr>
                <a:spcBef>
                  <a:spcPct val="0"/>
                </a:spcBef>
                <a:buFontTx/>
                <a:buNone/>
              </a:pPr>
              <a:t>47</a:t>
            </a:fld>
            <a:endParaRPr lang="en-US" altLang="en-US" sz="1400" b="0" i="0" smtClean="0">
              <a:solidFill>
                <a:schemeClr val="tx1"/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150531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4450"/>
            <a:ext cx="8839200" cy="914400"/>
          </a:xfrm>
        </p:spPr>
        <p:txBody>
          <a:bodyPr/>
          <a:lstStyle/>
          <a:p>
            <a:r>
              <a:rPr lang="en-US" altLang="en-US" smtClean="0"/>
              <a:t>Layered architecture</a:t>
            </a:r>
          </a:p>
        </p:txBody>
      </p:sp>
      <p:sp>
        <p:nvSpPr>
          <p:cNvPr id="150532" name="Line 7"/>
          <p:cNvSpPr>
            <a:spLocks noChangeShapeType="1"/>
          </p:cNvSpPr>
          <p:nvPr/>
        </p:nvSpPr>
        <p:spPr bwMode="auto">
          <a:xfrm>
            <a:off x="2595563" y="2146300"/>
            <a:ext cx="5037137" cy="0"/>
          </a:xfrm>
          <a:prstGeom prst="line">
            <a:avLst/>
          </a:prstGeom>
          <a:noFill/>
          <a:ln w="25400">
            <a:solidFill>
              <a:srgbClr val="DDDDD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5082" tIns="97539" rIns="195082" bIns="97539">
            <a:spAutoFit/>
          </a:bodyPr>
          <a:lstStyle/>
          <a:p>
            <a:endParaRPr lang="en-GB"/>
          </a:p>
        </p:txBody>
      </p:sp>
      <p:sp>
        <p:nvSpPr>
          <p:cNvPr id="150533" name="Line 8"/>
          <p:cNvSpPr>
            <a:spLocks noChangeShapeType="1"/>
          </p:cNvSpPr>
          <p:nvPr/>
        </p:nvSpPr>
        <p:spPr bwMode="auto">
          <a:xfrm>
            <a:off x="2614613" y="3165475"/>
            <a:ext cx="5143500" cy="0"/>
          </a:xfrm>
          <a:prstGeom prst="line">
            <a:avLst/>
          </a:prstGeom>
          <a:noFill/>
          <a:ln w="25400">
            <a:solidFill>
              <a:srgbClr val="DDDDD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5082" tIns="97539" rIns="195082" bIns="97539">
            <a:spAutoFit/>
          </a:bodyPr>
          <a:lstStyle/>
          <a:p>
            <a:endParaRPr lang="en-GB"/>
          </a:p>
        </p:txBody>
      </p:sp>
      <p:sp>
        <p:nvSpPr>
          <p:cNvPr id="150534" name="Line 9"/>
          <p:cNvSpPr>
            <a:spLocks noChangeShapeType="1"/>
          </p:cNvSpPr>
          <p:nvPr/>
        </p:nvSpPr>
        <p:spPr bwMode="auto">
          <a:xfrm>
            <a:off x="2595563" y="4186238"/>
            <a:ext cx="5100637" cy="4762"/>
          </a:xfrm>
          <a:prstGeom prst="line">
            <a:avLst/>
          </a:prstGeom>
          <a:noFill/>
          <a:ln w="25400">
            <a:solidFill>
              <a:srgbClr val="DDDDD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5082" tIns="97539" rIns="195082" bIns="97539">
            <a:spAutoFit/>
          </a:bodyPr>
          <a:lstStyle/>
          <a:p>
            <a:endParaRPr lang="en-GB"/>
          </a:p>
        </p:txBody>
      </p:sp>
      <p:sp>
        <p:nvSpPr>
          <p:cNvPr id="150535" name="Line 10"/>
          <p:cNvSpPr>
            <a:spLocks noChangeShapeType="1"/>
          </p:cNvSpPr>
          <p:nvPr/>
        </p:nvSpPr>
        <p:spPr bwMode="auto">
          <a:xfrm>
            <a:off x="2595563" y="5135563"/>
            <a:ext cx="5176837" cy="0"/>
          </a:xfrm>
          <a:prstGeom prst="line">
            <a:avLst/>
          </a:prstGeom>
          <a:noFill/>
          <a:ln w="25400">
            <a:solidFill>
              <a:srgbClr val="DDDDD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5082" tIns="97539" rIns="195082" bIns="97539">
            <a:spAutoFit/>
          </a:bodyPr>
          <a:lstStyle/>
          <a:p>
            <a:endParaRPr lang="en-GB"/>
          </a:p>
        </p:txBody>
      </p:sp>
      <p:grpSp>
        <p:nvGrpSpPr>
          <p:cNvPr id="150536" name="Group 11"/>
          <p:cNvGrpSpPr>
            <a:grpSpLocks/>
          </p:cNvGrpSpPr>
          <p:nvPr/>
        </p:nvGrpSpPr>
        <p:grpSpPr bwMode="auto">
          <a:xfrm>
            <a:off x="1023938" y="1292225"/>
            <a:ext cx="2457450" cy="4648200"/>
            <a:chOff x="609" y="742"/>
            <a:chExt cx="1462" cy="2752"/>
          </a:xfrm>
        </p:grpSpPr>
        <p:sp>
          <p:nvSpPr>
            <p:cNvPr id="150580" name="Rectangle 12" descr="50%"/>
            <p:cNvSpPr>
              <a:spLocks noChangeArrowheads="1"/>
            </p:cNvSpPr>
            <p:nvPr/>
          </p:nvSpPr>
          <p:spPr bwMode="auto">
            <a:xfrm>
              <a:off x="609" y="927"/>
              <a:ext cx="268" cy="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pattFill prst="pct50">
                    <a:fgClr>
                      <a:srgbClr val="919191"/>
                    </a:fgClr>
                    <a:bgClr>
                      <a:schemeClr val="bg1"/>
                    </a:bgClr>
                  </a:patt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95082" tIns="97539" rIns="195082" bIns="97539">
              <a:spAutoFit/>
            </a:bodyPr>
            <a:lstStyle>
              <a:lvl1pPr defTabSz="1076325">
                <a:spcBef>
                  <a:spcPct val="20000"/>
                </a:spcBef>
                <a:buFont typeface="Symbol" panose="05050102010706020507" pitchFamily="18" charset="2"/>
                <a:buChar char="·"/>
                <a:defRPr sz="3200" b="1">
                  <a:solidFill>
                    <a:srgbClr val="DDDDDD"/>
                  </a:solidFill>
                  <a:latin typeface="Arial" panose="020B0604020202020204" pitchFamily="34" charset="0"/>
                </a:defRPr>
              </a:lvl1pPr>
              <a:lvl2pPr marL="742950" indent="-285750" defTabSz="1076325">
                <a:spcBef>
                  <a:spcPct val="20000"/>
                </a:spcBef>
                <a:buFont typeface="Symbol" panose="05050102010706020507" pitchFamily="18" charset="2"/>
                <a:buChar char="-"/>
                <a:defRPr sz="2800" b="1">
                  <a:solidFill>
                    <a:srgbClr val="DDDDDD"/>
                  </a:solidFill>
                  <a:latin typeface="Arial" panose="020B0604020202020204" pitchFamily="34" charset="0"/>
                </a:defRPr>
              </a:lvl2pPr>
              <a:lvl3pPr marL="1143000" indent="-228600" defTabSz="1076325">
                <a:spcBef>
                  <a:spcPct val="20000"/>
                </a:spcBef>
                <a:buFont typeface="Symbol" panose="05050102010706020507" pitchFamily="18" charset="2"/>
                <a:buChar char="·"/>
                <a:defRPr sz="2400" b="1">
                  <a:solidFill>
                    <a:srgbClr val="DDDDDD"/>
                  </a:solidFill>
                  <a:latin typeface="Arial" panose="020B0604020202020204" pitchFamily="34" charset="0"/>
                </a:defRPr>
              </a:lvl3pPr>
              <a:lvl4pPr marL="1600200" indent="-228600" defTabSz="1076325">
                <a:spcBef>
                  <a:spcPct val="20000"/>
                </a:spcBef>
                <a:buFont typeface="Symbol" panose="05050102010706020507" pitchFamily="18" charset="2"/>
                <a:buChar char="-"/>
                <a:defRPr sz="2000" b="1">
                  <a:solidFill>
                    <a:srgbClr val="DDDDDD"/>
                  </a:solidFill>
                  <a:latin typeface="Arial" panose="020B0604020202020204" pitchFamily="34" charset="0"/>
                </a:defRPr>
              </a:lvl4pPr>
              <a:lvl5pPr marL="2057400" indent="-228600" defTabSz="1076325">
                <a:spcBef>
                  <a:spcPct val="20000"/>
                </a:spcBef>
                <a:buFont typeface="Symbol" panose="05050102010706020507" pitchFamily="18" charset="2"/>
                <a:buChar char="&gt;"/>
                <a:defRPr sz="2000" b="1">
                  <a:solidFill>
                    <a:srgbClr val="DDDDDD"/>
                  </a:solidFill>
                  <a:latin typeface="Arial" panose="020B0604020202020204" pitchFamily="34" charset="0"/>
                </a:defRPr>
              </a:lvl5pPr>
              <a:lvl6pPr marL="2514600" indent="-228600" defTabSz="1076325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anose="05050102010706020507" pitchFamily="18" charset="2"/>
                <a:buChar char="&gt;"/>
                <a:defRPr sz="2000" b="1">
                  <a:solidFill>
                    <a:srgbClr val="DDDDDD"/>
                  </a:solidFill>
                  <a:latin typeface="Arial" panose="020B0604020202020204" pitchFamily="34" charset="0"/>
                </a:defRPr>
              </a:lvl6pPr>
              <a:lvl7pPr marL="2971800" indent="-228600" defTabSz="1076325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anose="05050102010706020507" pitchFamily="18" charset="2"/>
                <a:buChar char="&gt;"/>
                <a:defRPr sz="2000" b="1">
                  <a:solidFill>
                    <a:srgbClr val="DDDDDD"/>
                  </a:solidFill>
                  <a:latin typeface="Arial" panose="020B0604020202020204" pitchFamily="34" charset="0"/>
                </a:defRPr>
              </a:lvl7pPr>
              <a:lvl8pPr marL="3429000" indent="-228600" defTabSz="1076325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anose="05050102010706020507" pitchFamily="18" charset="2"/>
                <a:buChar char="&gt;"/>
                <a:defRPr sz="2000" b="1">
                  <a:solidFill>
                    <a:srgbClr val="DDDDDD"/>
                  </a:solidFill>
                  <a:latin typeface="Arial" panose="020B0604020202020204" pitchFamily="34" charset="0"/>
                </a:defRPr>
              </a:lvl8pPr>
              <a:lvl9pPr marL="3886200" indent="-228600" defTabSz="1076325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anose="05050102010706020507" pitchFamily="18" charset="2"/>
                <a:buChar char="&gt;"/>
                <a:defRPr sz="2000" b="1">
                  <a:solidFill>
                    <a:srgbClr val="DDDDDD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70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150581" name="Rectangle 13" descr="50%"/>
            <p:cNvSpPr>
              <a:spLocks noChangeArrowheads="1"/>
            </p:cNvSpPr>
            <p:nvPr/>
          </p:nvSpPr>
          <p:spPr bwMode="auto">
            <a:xfrm>
              <a:off x="643" y="742"/>
              <a:ext cx="232" cy="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pattFill prst="pct50">
                    <a:fgClr>
                      <a:srgbClr val="919191"/>
                    </a:fgClr>
                    <a:bgClr>
                      <a:schemeClr val="bg1"/>
                    </a:bgClr>
                  </a:patt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95082" tIns="97539" rIns="195082" bIns="97539">
              <a:spAutoFit/>
            </a:bodyPr>
            <a:lstStyle>
              <a:lvl1pPr defTabSz="1076325">
                <a:spcBef>
                  <a:spcPct val="20000"/>
                </a:spcBef>
                <a:buFont typeface="Symbol" panose="05050102010706020507" pitchFamily="18" charset="2"/>
                <a:buChar char="·"/>
                <a:defRPr sz="3200" b="1">
                  <a:solidFill>
                    <a:srgbClr val="DDDDDD"/>
                  </a:solidFill>
                  <a:latin typeface="Arial" panose="020B0604020202020204" pitchFamily="34" charset="0"/>
                </a:defRPr>
              </a:lvl1pPr>
              <a:lvl2pPr marL="742950" indent="-285750" defTabSz="1076325">
                <a:spcBef>
                  <a:spcPct val="20000"/>
                </a:spcBef>
                <a:buFont typeface="Symbol" panose="05050102010706020507" pitchFamily="18" charset="2"/>
                <a:buChar char="-"/>
                <a:defRPr sz="2800" b="1">
                  <a:solidFill>
                    <a:srgbClr val="DDDDDD"/>
                  </a:solidFill>
                  <a:latin typeface="Arial" panose="020B0604020202020204" pitchFamily="34" charset="0"/>
                </a:defRPr>
              </a:lvl2pPr>
              <a:lvl3pPr marL="1143000" indent="-228600" defTabSz="1076325">
                <a:spcBef>
                  <a:spcPct val="20000"/>
                </a:spcBef>
                <a:buFont typeface="Symbol" panose="05050102010706020507" pitchFamily="18" charset="2"/>
                <a:buChar char="·"/>
                <a:defRPr sz="2400" b="1">
                  <a:solidFill>
                    <a:srgbClr val="DDDDDD"/>
                  </a:solidFill>
                  <a:latin typeface="Arial" panose="020B0604020202020204" pitchFamily="34" charset="0"/>
                </a:defRPr>
              </a:lvl3pPr>
              <a:lvl4pPr marL="1600200" indent="-228600" defTabSz="1076325">
                <a:spcBef>
                  <a:spcPct val="20000"/>
                </a:spcBef>
                <a:buFont typeface="Symbol" panose="05050102010706020507" pitchFamily="18" charset="2"/>
                <a:buChar char="-"/>
                <a:defRPr sz="2000" b="1">
                  <a:solidFill>
                    <a:srgbClr val="DDDDDD"/>
                  </a:solidFill>
                  <a:latin typeface="Arial" panose="020B0604020202020204" pitchFamily="34" charset="0"/>
                </a:defRPr>
              </a:lvl4pPr>
              <a:lvl5pPr marL="2057400" indent="-228600" defTabSz="1076325">
                <a:spcBef>
                  <a:spcPct val="20000"/>
                </a:spcBef>
                <a:buFont typeface="Symbol" panose="05050102010706020507" pitchFamily="18" charset="2"/>
                <a:buChar char="&gt;"/>
                <a:defRPr sz="2000" b="1">
                  <a:solidFill>
                    <a:srgbClr val="DDDDDD"/>
                  </a:solidFill>
                  <a:latin typeface="Arial" panose="020B0604020202020204" pitchFamily="34" charset="0"/>
                </a:defRPr>
              </a:lvl5pPr>
              <a:lvl6pPr marL="2514600" indent="-228600" defTabSz="1076325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anose="05050102010706020507" pitchFamily="18" charset="2"/>
                <a:buChar char="&gt;"/>
                <a:defRPr sz="2000" b="1">
                  <a:solidFill>
                    <a:srgbClr val="DDDDDD"/>
                  </a:solidFill>
                  <a:latin typeface="Arial" panose="020B0604020202020204" pitchFamily="34" charset="0"/>
                </a:defRPr>
              </a:lvl6pPr>
              <a:lvl7pPr marL="2971800" indent="-228600" defTabSz="1076325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anose="05050102010706020507" pitchFamily="18" charset="2"/>
                <a:buChar char="&gt;"/>
                <a:defRPr sz="2000" b="1">
                  <a:solidFill>
                    <a:srgbClr val="DDDDDD"/>
                  </a:solidFill>
                  <a:latin typeface="Arial" panose="020B0604020202020204" pitchFamily="34" charset="0"/>
                </a:defRPr>
              </a:lvl7pPr>
              <a:lvl8pPr marL="3429000" indent="-228600" defTabSz="1076325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anose="05050102010706020507" pitchFamily="18" charset="2"/>
                <a:buChar char="&gt;"/>
                <a:defRPr sz="2000" b="1">
                  <a:solidFill>
                    <a:srgbClr val="DDDDDD"/>
                  </a:solidFill>
                  <a:latin typeface="Arial" panose="020B0604020202020204" pitchFamily="34" charset="0"/>
                </a:defRPr>
              </a:lvl8pPr>
              <a:lvl9pPr marL="3886200" indent="-228600" defTabSz="1076325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anose="05050102010706020507" pitchFamily="18" charset="2"/>
                <a:buChar char="&gt;"/>
                <a:defRPr sz="2000" b="1">
                  <a:solidFill>
                    <a:srgbClr val="DDDDDD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endParaRPr lang="sv-SE" altLang="en-US" sz="1700">
                <a:solidFill>
                  <a:srgbClr val="000000"/>
                </a:solidFill>
              </a:endParaRPr>
            </a:p>
          </p:txBody>
        </p:sp>
        <p:sp>
          <p:nvSpPr>
            <p:cNvPr id="150582" name="Rectangle 14" descr="50%"/>
            <p:cNvSpPr>
              <a:spLocks noChangeArrowheads="1"/>
            </p:cNvSpPr>
            <p:nvPr/>
          </p:nvSpPr>
          <p:spPr bwMode="auto">
            <a:xfrm>
              <a:off x="643" y="1345"/>
              <a:ext cx="232" cy="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pattFill prst="pct50">
                    <a:fgClr>
                      <a:srgbClr val="919191"/>
                    </a:fgClr>
                    <a:bgClr>
                      <a:schemeClr val="bg1"/>
                    </a:bgClr>
                  </a:patt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95082" tIns="97539" rIns="195082" bIns="97539">
              <a:spAutoFit/>
            </a:bodyPr>
            <a:lstStyle>
              <a:lvl1pPr defTabSz="1076325">
                <a:spcBef>
                  <a:spcPct val="20000"/>
                </a:spcBef>
                <a:buFont typeface="Symbol" panose="05050102010706020507" pitchFamily="18" charset="2"/>
                <a:buChar char="·"/>
                <a:defRPr sz="3200" b="1">
                  <a:solidFill>
                    <a:srgbClr val="DDDDDD"/>
                  </a:solidFill>
                  <a:latin typeface="Arial" panose="020B0604020202020204" pitchFamily="34" charset="0"/>
                </a:defRPr>
              </a:lvl1pPr>
              <a:lvl2pPr marL="742950" indent="-285750" defTabSz="1076325">
                <a:spcBef>
                  <a:spcPct val="20000"/>
                </a:spcBef>
                <a:buFont typeface="Symbol" panose="05050102010706020507" pitchFamily="18" charset="2"/>
                <a:buChar char="-"/>
                <a:defRPr sz="2800" b="1">
                  <a:solidFill>
                    <a:srgbClr val="DDDDDD"/>
                  </a:solidFill>
                  <a:latin typeface="Arial" panose="020B0604020202020204" pitchFamily="34" charset="0"/>
                </a:defRPr>
              </a:lvl2pPr>
              <a:lvl3pPr marL="1143000" indent="-228600" defTabSz="1076325">
                <a:spcBef>
                  <a:spcPct val="20000"/>
                </a:spcBef>
                <a:buFont typeface="Symbol" panose="05050102010706020507" pitchFamily="18" charset="2"/>
                <a:buChar char="·"/>
                <a:defRPr sz="2400" b="1">
                  <a:solidFill>
                    <a:srgbClr val="DDDDDD"/>
                  </a:solidFill>
                  <a:latin typeface="Arial" panose="020B0604020202020204" pitchFamily="34" charset="0"/>
                </a:defRPr>
              </a:lvl3pPr>
              <a:lvl4pPr marL="1600200" indent="-228600" defTabSz="1076325">
                <a:spcBef>
                  <a:spcPct val="20000"/>
                </a:spcBef>
                <a:buFont typeface="Symbol" panose="05050102010706020507" pitchFamily="18" charset="2"/>
                <a:buChar char="-"/>
                <a:defRPr sz="2000" b="1">
                  <a:solidFill>
                    <a:srgbClr val="DDDDDD"/>
                  </a:solidFill>
                  <a:latin typeface="Arial" panose="020B0604020202020204" pitchFamily="34" charset="0"/>
                </a:defRPr>
              </a:lvl4pPr>
              <a:lvl5pPr marL="2057400" indent="-228600" defTabSz="1076325">
                <a:spcBef>
                  <a:spcPct val="20000"/>
                </a:spcBef>
                <a:buFont typeface="Symbol" panose="05050102010706020507" pitchFamily="18" charset="2"/>
                <a:buChar char="&gt;"/>
                <a:defRPr sz="2000" b="1">
                  <a:solidFill>
                    <a:srgbClr val="DDDDDD"/>
                  </a:solidFill>
                  <a:latin typeface="Arial" panose="020B0604020202020204" pitchFamily="34" charset="0"/>
                </a:defRPr>
              </a:lvl5pPr>
              <a:lvl6pPr marL="2514600" indent="-228600" defTabSz="1076325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anose="05050102010706020507" pitchFamily="18" charset="2"/>
                <a:buChar char="&gt;"/>
                <a:defRPr sz="2000" b="1">
                  <a:solidFill>
                    <a:srgbClr val="DDDDDD"/>
                  </a:solidFill>
                  <a:latin typeface="Arial" panose="020B0604020202020204" pitchFamily="34" charset="0"/>
                </a:defRPr>
              </a:lvl6pPr>
              <a:lvl7pPr marL="2971800" indent="-228600" defTabSz="1076325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anose="05050102010706020507" pitchFamily="18" charset="2"/>
                <a:buChar char="&gt;"/>
                <a:defRPr sz="2000" b="1">
                  <a:solidFill>
                    <a:srgbClr val="DDDDDD"/>
                  </a:solidFill>
                  <a:latin typeface="Arial" panose="020B0604020202020204" pitchFamily="34" charset="0"/>
                </a:defRPr>
              </a:lvl7pPr>
              <a:lvl8pPr marL="3429000" indent="-228600" defTabSz="1076325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anose="05050102010706020507" pitchFamily="18" charset="2"/>
                <a:buChar char="&gt;"/>
                <a:defRPr sz="2000" b="1">
                  <a:solidFill>
                    <a:srgbClr val="DDDDDD"/>
                  </a:solidFill>
                  <a:latin typeface="Arial" panose="020B0604020202020204" pitchFamily="34" charset="0"/>
                </a:defRPr>
              </a:lvl8pPr>
              <a:lvl9pPr marL="3886200" indent="-228600" defTabSz="1076325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anose="05050102010706020507" pitchFamily="18" charset="2"/>
                <a:buChar char="&gt;"/>
                <a:defRPr sz="2000" b="1">
                  <a:solidFill>
                    <a:srgbClr val="DDDDDD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endParaRPr lang="sv-SE" altLang="en-US" sz="1700">
                <a:solidFill>
                  <a:srgbClr val="000000"/>
                </a:solidFill>
              </a:endParaRPr>
            </a:p>
          </p:txBody>
        </p:sp>
        <p:sp>
          <p:nvSpPr>
            <p:cNvPr id="150583" name="Rectangle 15" descr="50%"/>
            <p:cNvSpPr>
              <a:spLocks noChangeArrowheads="1"/>
            </p:cNvSpPr>
            <p:nvPr/>
          </p:nvSpPr>
          <p:spPr bwMode="auto">
            <a:xfrm>
              <a:off x="643" y="1469"/>
              <a:ext cx="1165" cy="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pattFill prst="pct50">
                    <a:fgClr>
                      <a:srgbClr val="919191"/>
                    </a:fgClr>
                    <a:bgClr>
                      <a:schemeClr val="bg1"/>
                    </a:bgClr>
                  </a:patt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95082" tIns="97539" rIns="195082" bIns="97539">
              <a:spAutoFit/>
            </a:bodyPr>
            <a:lstStyle>
              <a:lvl1pPr>
                <a:spcBef>
                  <a:spcPct val="20000"/>
                </a:spcBef>
                <a:buFont typeface="Symbol" panose="05050102010706020507" pitchFamily="18" charset="2"/>
                <a:buChar char="·"/>
                <a:defRPr sz="3200" b="1">
                  <a:solidFill>
                    <a:srgbClr val="DDDDDD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Symbol" panose="05050102010706020507" pitchFamily="18" charset="2"/>
                <a:buChar char="-"/>
                <a:defRPr sz="2800" b="1">
                  <a:solidFill>
                    <a:srgbClr val="DDDDDD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Symbol" panose="05050102010706020507" pitchFamily="18" charset="2"/>
                <a:buChar char="·"/>
                <a:defRPr sz="2400" b="1">
                  <a:solidFill>
                    <a:srgbClr val="DDDDDD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Symbol" panose="05050102010706020507" pitchFamily="18" charset="2"/>
                <a:buChar char="-"/>
                <a:defRPr sz="2000" b="1">
                  <a:solidFill>
                    <a:srgbClr val="DDDDDD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Symbol" panose="05050102010706020507" pitchFamily="18" charset="2"/>
                <a:buChar char="&gt;"/>
                <a:defRPr sz="2000" b="1">
                  <a:solidFill>
                    <a:srgbClr val="DDDDDD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anose="05050102010706020507" pitchFamily="18" charset="2"/>
                <a:buChar char="&gt;"/>
                <a:defRPr sz="2000" b="1">
                  <a:solidFill>
                    <a:srgbClr val="DDDDDD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anose="05050102010706020507" pitchFamily="18" charset="2"/>
                <a:buChar char="&gt;"/>
                <a:defRPr sz="2000" b="1">
                  <a:solidFill>
                    <a:srgbClr val="DDDDDD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anose="05050102010706020507" pitchFamily="18" charset="2"/>
                <a:buChar char="&gt;"/>
                <a:defRPr sz="2000" b="1">
                  <a:solidFill>
                    <a:srgbClr val="DDDDDD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anose="05050102010706020507" pitchFamily="18" charset="2"/>
                <a:buChar char="&gt;"/>
                <a:defRPr sz="2000" b="1">
                  <a:solidFill>
                    <a:srgbClr val="DDDDDD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endParaRPr lang="sv-SE" altLang="en-US" sz="2400"/>
            </a:p>
          </p:txBody>
        </p:sp>
        <p:sp>
          <p:nvSpPr>
            <p:cNvPr id="150584" name="Rectangle 16" descr="50%"/>
            <p:cNvSpPr>
              <a:spLocks noChangeArrowheads="1"/>
            </p:cNvSpPr>
            <p:nvPr/>
          </p:nvSpPr>
          <p:spPr bwMode="auto">
            <a:xfrm>
              <a:off x="643" y="2015"/>
              <a:ext cx="232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pattFill prst="pct50">
                    <a:fgClr>
                      <a:srgbClr val="919191"/>
                    </a:fgClr>
                    <a:bgClr>
                      <a:schemeClr val="bg1"/>
                    </a:bgClr>
                  </a:patt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95082" tIns="97539" rIns="195082" bIns="97539">
              <a:spAutoFit/>
            </a:bodyPr>
            <a:lstStyle>
              <a:lvl1pPr defTabSz="1076325">
                <a:spcBef>
                  <a:spcPct val="20000"/>
                </a:spcBef>
                <a:buFont typeface="Symbol" panose="05050102010706020507" pitchFamily="18" charset="2"/>
                <a:buChar char="·"/>
                <a:defRPr sz="3200" b="1">
                  <a:solidFill>
                    <a:srgbClr val="DDDDDD"/>
                  </a:solidFill>
                  <a:latin typeface="Arial" panose="020B0604020202020204" pitchFamily="34" charset="0"/>
                </a:defRPr>
              </a:lvl1pPr>
              <a:lvl2pPr marL="742950" indent="-285750" defTabSz="1076325">
                <a:spcBef>
                  <a:spcPct val="20000"/>
                </a:spcBef>
                <a:buFont typeface="Symbol" panose="05050102010706020507" pitchFamily="18" charset="2"/>
                <a:buChar char="-"/>
                <a:defRPr sz="2800" b="1">
                  <a:solidFill>
                    <a:srgbClr val="DDDDDD"/>
                  </a:solidFill>
                  <a:latin typeface="Arial" panose="020B0604020202020204" pitchFamily="34" charset="0"/>
                </a:defRPr>
              </a:lvl2pPr>
              <a:lvl3pPr marL="1143000" indent="-228600" defTabSz="1076325">
                <a:spcBef>
                  <a:spcPct val="20000"/>
                </a:spcBef>
                <a:buFont typeface="Symbol" panose="05050102010706020507" pitchFamily="18" charset="2"/>
                <a:buChar char="·"/>
                <a:defRPr sz="2400" b="1">
                  <a:solidFill>
                    <a:srgbClr val="DDDDDD"/>
                  </a:solidFill>
                  <a:latin typeface="Arial" panose="020B0604020202020204" pitchFamily="34" charset="0"/>
                </a:defRPr>
              </a:lvl3pPr>
              <a:lvl4pPr marL="1600200" indent="-228600" defTabSz="1076325">
                <a:spcBef>
                  <a:spcPct val="20000"/>
                </a:spcBef>
                <a:buFont typeface="Symbol" panose="05050102010706020507" pitchFamily="18" charset="2"/>
                <a:buChar char="-"/>
                <a:defRPr sz="2000" b="1">
                  <a:solidFill>
                    <a:srgbClr val="DDDDDD"/>
                  </a:solidFill>
                  <a:latin typeface="Arial" panose="020B0604020202020204" pitchFamily="34" charset="0"/>
                </a:defRPr>
              </a:lvl4pPr>
              <a:lvl5pPr marL="2057400" indent="-228600" defTabSz="1076325">
                <a:spcBef>
                  <a:spcPct val="20000"/>
                </a:spcBef>
                <a:buFont typeface="Symbol" panose="05050102010706020507" pitchFamily="18" charset="2"/>
                <a:buChar char="&gt;"/>
                <a:defRPr sz="2000" b="1">
                  <a:solidFill>
                    <a:srgbClr val="DDDDDD"/>
                  </a:solidFill>
                  <a:latin typeface="Arial" panose="020B0604020202020204" pitchFamily="34" charset="0"/>
                </a:defRPr>
              </a:lvl5pPr>
              <a:lvl6pPr marL="2514600" indent="-228600" defTabSz="1076325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anose="05050102010706020507" pitchFamily="18" charset="2"/>
                <a:buChar char="&gt;"/>
                <a:defRPr sz="2000" b="1">
                  <a:solidFill>
                    <a:srgbClr val="DDDDDD"/>
                  </a:solidFill>
                  <a:latin typeface="Arial" panose="020B0604020202020204" pitchFamily="34" charset="0"/>
                </a:defRPr>
              </a:lvl6pPr>
              <a:lvl7pPr marL="2971800" indent="-228600" defTabSz="1076325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anose="05050102010706020507" pitchFamily="18" charset="2"/>
                <a:buChar char="&gt;"/>
                <a:defRPr sz="2000" b="1">
                  <a:solidFill>
                    <a:srgbClr val="DDDDDD"/>
                  </a:solidFill>
                  <a:latin typeface="Arial" panose="020B0604020202020204" pitchFamily="34" charset="0"/>
                </a:defRPr>
              </a:lvl7pPr>
              <a:lvl8pPr marL="3429000" indent="-228600" defTabSz="1076325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anose="05050102010706020507" pitchFamily="18" charset="2"/>
                <a:buChar char="&gt;"/>
                <a:defRPr sz="2000" b="1">
                  <a:solidFill>
                    <a:srgbClr val="DDDDDD"/>
                  </a:solidFill>
                  <a:latin typeface="Arial" panose="020B0604020202020204" pitchFamily="34" charset="0"/>
                </a:defRPr>
              </a:lvl8pPr>
              <a:lvl9pPr marL="3886200" indent="-228600" defTabSz="1076325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anose="05050102010706020507" pitchFamily="18" charset="2"/>
                <a:buChar char="&gt;"/>
                <a:defRPr sz="2000" b="1">
                  <a:solidFill>
                    <a:srgbClr val="DDDDDD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endParaRPr lang="sv-SE" altLang="en-US" sz="1700">
                <a:solidFill>
                  <a:srgbClr val="000000"/>
                </a:solidFill>
              </a:endParaRPr>
            </a:p>
          </p:txBody>
        </p:sp>
        <p:sp>
          <p:nvSpPr>
            <p:cNvPr id="150585" name="Rectangle 17" descr="50%"/>
            <p:cNvSpPr>
              <a:spLocks noChangeArrowheads="1"/>
            </p:cNvSpPr>
            <p:nvPr/>
          </p:nvSpPr>
          <p:spPr bwMode="auto">
            <a:xfrm>
              <a:off x="643" y="2668"/>
              <a:ext cx="232" cy="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pattFill prst="pct50">
                    <a:fgClr>
                      <a:srgbClr val="919191"/>
                    </a:fgClr>
                    <a:bgClr>
                      <a:schemeClr val="bg1"/>
                    </a:bgClr>
                  </a:patt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95082" tIns="97539" rIns="195082" bIns="97539">
              <a:spAutoFit/>
            </a:bodyPr>
            <a:lstStyle>
              <a:lvl1pPr defTabSz="1076325">
                <a:spcBef>
                  <a:spcPct val="20000"/>
                </a:spcBef>
                <a:buFont typeface="Symbol" panose="05050102010706020507" pitchFamily="18" charset="2"/>
                <a:buChar char="·"/>
                <a:defRPr sz="3200" b="1">
                  <a:solidFill>
                    <a:srgbClr val="DDDDDD"/>
                  </a:solidFill>
                  <a:latin typeface="Arial" panose="020B0604020202020204" pitchFamily="34" charset="0"/>
                </a:defRPr>
              </a:lvl1pPr>
              <a:lvl2pPr marL="742950" indent="-285750" defTabSz="1076325">
                <a:spcBef>
                  <a:spcPct val="20000"/>
                </a:spcBef>
                <a:buFont typeface="Symbol" panose="05050102010706020507" pitchFamily="18" charset="2"/>
                <a:buChar char="-"/>
                <a:defRPr sz="2800" b="1">
                  <a:solidFill>
                    <a:srgbClr val="DDDDDD"/>
                  </a:solidFill>
                  <a:latin typeface="Arial" panose="020B0604020202020204" pitchFamily="34" charset="0"/>
                </a:defRPr>
              </a:lvl2pPr>
              <a:lvl3pPr marL="1143000" indent="-228600" defTabSz="1076325">
                <a:spcBef>
                  <a:spcPct val="20000"/>
                </a:spcBef>
                <a:buFont typeface="Symbol" panose="05050102010706020507" pitchFamily="18" charset="2"/>
                <a:buChar char="·"/>
                <a:defRPr sz="2400" b="1">
                  <a:solidFill>
                    <a:srgbClr val="DDDDDD"/>
                  </a:solidFill>
                  <a:latin typeface="Arial" panose="020B0604020202020204" pitchFamily="34" charset="0"/>
                </a:defRPr>
              </a:lvl3pPr>
              <a:lvl4pPr marL="1600200" indent="-228600" defTabSz="1076325">
                <a:spcBef>
                  <a:spcPct val="20000"/>
                </a:spcBef>
                <a:buFont typeface="Symbol" panose="05050102010706020507" pitchFamily="18" charset="2"/>
                <a:buChar char="-"/>
                <a:defRPr sz="2000" b="1">
                  <a:solidFill>
                    <a:srgbClr val="DDDDDD"/>
                  </a:solidFill>
                  <a:latin typeface="Arial" panose="020B0604020202020204" pitchFamily="34" charset="0"/>
                </a:defRPr>
              </a:lvl4pPr>
              <a:lvl5pPr marL="2057400" indent="-228600" defTabSz="1076325">
                <a:spcBef>
                  <a:spcPct val="20000"/>
                </a:spcBef>
                <a:buFont typeface="Symbol" panose="05050102010706020507" pitchFamily="18" charset="2"/>
                <a:buChar char="&gt;"/>
                <a:defRPr sz="2000" b="1">
                  <a:solidFill>
                    <a:srgbClr val="DDDDDD"/>
                  </a:solidFill>
                  <a:latin typeface="Arial" panose="020B0604020202020204" pitchFamily="34" charset="0"/>
                </a:defRPr>
              </a:lvl5pPr>
              <a:lvl6pPr marL="2514600" indent="-228600" defTabSz="1076325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anose="05050102010706020507" pitchFamily="18" charset="2"/>
                <a:buChar char="&gt;"/>
                <a:defRPr sz="2000" b="1">
                  <a:solidFill>
                    <a:srgbClr val="DDDDDD"/>
                  </a:solidFill>
                  <a:latin typeface="Arial" panose="020B0604020202020204" pitchFamily="34" charset="0"/>
                </a:defRPr>
              </a:lvl6pPr>
              <a:lvl7pPr marL="2971800" indent="-228600" defTabSz="1076325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anose="05050102010706020507" pitchFamily="18" charset="2"/>
                <a:buChar char="&gt;"/>
                <a:defRPr sz="2000" b="1">
                  <a:solidFill>
                    <a:srgbClr val="DDDDDD"/>
                  </a:solidFill>
                  <a:latin typeface="Arial" panose="020B0604020202020204" pitchFamily="34" charset="0"/>
                </a:defRPr>
              </a:lvl7pPr>
              <a:lvl8pPr marL="3429000" indent="-228600" defTabSz="1076325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anose="05050102010706020507" pitchFamily="18" charset="2"/>
                <a:buChar char="&gt;"/>
                <a:defRPr sz="2000" b="1">
                  <a:solidFill>
                    <a:srgbClr val="DDDDDD"/>
                  </a:solidFill>
                  <a:latin typeface="Arial" panose="020B0604020202020204" pitchFamily="34" charset="0"/>
                </a:defRPr>
              </a:lvl8pPr>
              <a:lvl9pPr marL="3886200" indent="-228600" defTabSz="1076325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anose="05050102010706020507" pitchFamily="18" charset="2"/>
                <a:buChar char="&gt;"/>
                <a:defRPr sz="2000" b="1">
                  <a:solidFill>
                    <a:srgbClr val="DDDDDD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endParaRPr lang="sv-SE" altLang="en-US" sz="1700">
                <a:solidFill>
                  <a:srgbClr val="000000"/>
                </a:solidFill>
              </a:endParaRPr>
            </a:p>
          </p:txBody>
        </p:sp>
        <p:sp>
          <p:nvSpPr>
            <p:cNvPr id="150586" name="Rectangle 18" descr="50%"/>
            <p:cNvSpPr>
              <a:spLocks noChangeArrowheads="1"/>
            </p:cNvSpPr>
            <p:nvPr/>
          </p:nvSpPr>
          <p:spPr bwMode="auto">
            <a:xfrm>
              <a:off x="643" y="3106"/>
              <a:ext cx="232" cy="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pattFill prst="pct50">
                    <a:fgClr>
                      <a:srgbClr val="919191"/>
                    </a:fgClr>
                    <a:bgClr>
                      <a:schemeClr val="bg1"/>
                    </a:bgClr>
                  </a:patt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95082" tIns="97539" rIns="195082" bIns="97539">
              <a:spAutoFit/>
            </a:bodyPr>
            <a:lstStyle>
              <a:lvl1pPr defTabSz="1076325">
                <a:spcBef>
                  <a:spcPct val="20000"/>
                </a:spcBef>
                <a:buFont typeface="Symbol" panose="05050102010706020507" pitchFamily="18" charset="2"/>
                <a:buChar char="·"/>
                <a:defRPr sz="3200" b="1">
                  <a:solidFill>
                    <a:srgbClr val="DDDDDD"/>
                  </a:solidFill>
                  <a:latin typeface="Arial" panose="020B0604020202020204" pitchFamily="34" charset="0"/>
                </a:defRPr>
              </a:lvl1pPr>
              <a:lvl2pPr marL="742950" indent="-285750" defTabSz="1076325">
                <a:spcBef>
                  <a:spcPct val="20000"/>
                </a:spcBef>
                <a:buFont typeface="Symbol" panose="05050102010706020507" pitchFamily="18" charset="2"/>
                <a:buChar char="-"/>
                <a:defRPr sz="2800" b="1">
                  <a:solidFill>
                    <a:srgbClr val="DDDDDD"/>
                  </a:solidFill>
                  <a:latin typeface="Arial" panose="020B0604020202020204" pitchFamily="34" charset="0"/>
                </a:defRPr>
              </a:lvl2pPr>
              <a:lvl3pPr marL="1143000" indent="-228600" defTabSz="1076325">
                <a:spcBef>
                  <a:spcPct val="20000"/>
                </a:spcBef>
                <a:buFont typeface="Symbol" panose="05050102010706020507" pitchFamily="18" charset="2"/>
                <a:buChar char="·"/>
                <a:defRPr sz="2400" b="1">
                  <a:solidFill>
                    <a:srgbClr val="DDDDDD"/>
                  </a:solidFill>
                  <a:latin typeface="Arial" panose="020B0604020202020204" pitchFamily="34" charset="0"/>
                </a:defRPr>
              </a:lvl3pPr>
              <a:lvl4pPr marL="1600200" indent="-228600" defTabSz="1076325">
                <a:spcBef>
                  <a:spcPct val="20000"/>
                </a:spcBef>
                <a:buFont typeface="Symbol" panose="05050102010706020507" pitchFamily="18" charset="2"/>
                <a:buChar char="-"/>
                <a:defRPr sz="2000" b="1">
                  <a:solidFill>
                    <a:srgbClr val="DDDDDD"/>
                  </a:solidFill>
                  <a:latin typeface="Arial" panose="020B0604020202020204" pitchFamily="34" charset="0"/>
                </a:defRPr>
              </a:lvl4pPr>
              <a:lvl5pPr marL="2057400" indent="-228600" defTabSz="1076325">
                <a:spcBef>
                  <a:spcPct val="20000"/>
                </a:spcBef>
                <a:buFont typeface="Symbol" panose="05050102010706020507" pitchFamily="18" charset="2"/>
                <a:buChar char="&gt;"/>
                <a:defRPr sz="2000" b="1">
                  <a:solidFill>
                    <a:srgbClr val="DDDDDD"/>
                  </a:solidFill>
                  <a:latin typeface="Arial" panose="020B0604020202020204" pitchFamily="34" charset="0"/>
                </a:defRPr>
              </a:lvl5pPr>
              <a:lvl6pPr marL="2514600" indent="-228600" defTabSz="1076325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anose="05050102010706020507" pitchFamily="18" charset="2"/>
                <a:buChar char="&gt;"/>
                <a:defRPr sz="2000" b="1">
                  <a:solidFill>
                    <a:srgbClr val="DDDDDD"/>
                  </a:solidFill>
                  <a:latin typeface="Arial" panose="020B0604020202020204" pitchFamily="34" charset="0"/>
                </a:defRPr>
              </a:lvl6pPr>
              <a:lvl7pPr marL="2971800" indent="-228600" defTabSz="1076325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anose="05050102010706020507" pitchFamily="18" charset="2"/>
                <a:buChar char="&gt;"/>
                <a:defRPr sz="2000" b="1">
                  <a:solidFill>
                    <a:srgbClr val="DDDDDD"/>
                  </a:solidFill>
                  <a:latin typeface="Arial" panose="020B0604020202020204" pitchFamily="34" charset="0"/>
                </a:defRPr>
              </a:lvl7pPr>
              <a:lvl8pPr marL="3429000" indent="-228600" defTabSz="1076325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anose="05050102010706020507" pitchFamily="18" charset="2"/>
                <a:buChar char="&gt;"/>
                <a:defRPr sz="2000" b="1">
                  <a:solidFill>
                    <a:srgbClr val="DDDDDD"/>
                  </a:solidFill>
                  <a:latin typeface="Arial" panose="020B0604020202020204" pitchFamily="34" charset="0"/>
                </a:defRPr>
              </a:lvl8pPr>
              <a:lvl9pPr marL="3886200" indent="-228600" defTabSz="1076325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anose="05050102010706020507" pitchFamily="18" charset="2"/>
                <a:buChar char="&gt;"/>
                <a:defRPr sz="2000" b="1">
                  <a:solidFill>
                    <a:srgbClr val="DDDDDD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endParaRPr lang="sv-SE" altLang="en-US" sz="1700">
                <a:solidFill>
                  <a:srgbClr val="000000"/>
                </a:solidFill>
              </a:endParaRPr>
            </a:p>
          </p:txBody>
        </p:sp>
        <p:sp>
          <p:nvSpPr>
            <p:cNvPr id="150587" name="Rectangle 19" descr="50%"/>
            <p:cNvSpPr>
              <a:spLocks noChangeArrowheads="1"/>
            </p:cNvSpPr>
            <p:nvPr/>
          </p:nvSpPr>
          <p:spPr bwMode="auto">
            <a:xfrm>
              <a:off x="643" y="3271"/>
              <a:ext cx="1428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pattFill prst="pct50">
                    <a:fgClr>
                      <a:srgbClr val="919191"/>
                    </a:fgClr>
                    <a:bgClr>
                      <a:schemeClr val="bg1"/>
                    </a:bgClr>
                  </a:patt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95082" tIns="97539" rIns="195082" bIns="97539">
              <a:spAutoFit/>
            </a:bodyPr>
            <a:lstStyle>
              <a:lvl1pPr>
                <a:spcBef>
                  <a:spcPct val="20000"/>
                </a:spcBef>
                <a:buFont typeface="Symbol" panose="05050102010706020507" pitchFamily="18" charset="2"/>
                <a:buChar char="·"/>
                <a:defRPr sz="3200" b="1">
                  <a:solidFill>
                    <a:srgbClr val="DDDDDD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Symbol" panose="05050102010706020507" pitchFamily="18" charset="2"/>
                <a:buChar char="-"/>
                <a:defRPr sz="2800" b="1">
                  <a:solidFill>
                    <a:srgbClr val="DDDDDD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Symbol" panose="05050102010706020507" pitchFamily="18" charset="2"/>
                <a:buChar char="·"/>
                <a:defRPr sz="2400" b="1">
                  <a:solidFill>
                    <a:srgbClr val="DDDDDD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Symbol" panose="05050102010706020507" pitchFamily="18" charset="2"/>
                <a:buChar char="-"/>
                <a:defRPr sz="2000" b="1">
                  <a:solidFill>
                    <a:srgbClr val="DDDDDD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Symbol" panose="05050102010706020507" pitchFamily="18" charset="2"/>
                <a:buChar char="&gt;"/>
                <a:defRPr sz="2000" b="1">
                  <a:solidFill>
                    <a:srgbClr val="DDDDDD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anose="05050102010706020507" pitchFamily="18" charset="2"/>
                <a:buChar char="&gt;"/>
                <a:defRPr sz="2000" b="1">
                  <a:solidFill>
                    <a:srgbClr val="DDDDDD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anose="05050102010706020507" pitchFamily="18" charset="2"/>
                <a:buChar char="&gt;"/>
                <a:defRPr sz="2000" b="1">
                  <a:solidFill>
                    <a:srgbClr val="DDDDDD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anose="05050102010706020507" pitchFamily="18" charset="2"/>
                <a:buChar char="&gt;"/>
                <a:defRPr sz="2000" b="1">
                  <a:solidFill>
                    <a:srgbClr val="DDDDDD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anose="05050102010706020507" pitchFamily="18" charset="2"/>
                <a:buChar char="&gt;"/>
                <a:defRPr sz="2000" b="1">
                  <a:solidFill>
                    <a:srgbClr val="DDDDDD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endParaRPr lang="sv-SE" altLang="en-US" sz="2400"/>
            </a:p>
          </p:txBody>
        </p:sp>
      </p:grpSp>
      <p:sp>
        <p:nvSpPr>
          <p:cNvPr id="150537" name="Rectangle 20"/>
          <p:cNvSpPr>
            <a:spLocks noChangeArrowheads="1"/>
          </p:cNvSpPr>
          <p:nvPr/>
        </p:nvSpPr>
        <p:spPr bwMode="auto">
          <a:xfrm>
            <a:off x="3568700" y="1343025"/>
            <a:ext cx="363538" cy="28257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5082" tIns="97539" rIns="195082" bIns="97539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·"/>
              <a:defRPr sz="3200" b="1">
                <a:solidFill>
                  <a:srgbClr val="DDDDDD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 sz="2800" b="1">
                <a:solidFill>
                  <a:srgbClr val="DDDDDD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·"/>
              <a:defRPr sz="2400" b="1">
                <a:solidFill>
                  <a:srgbClr val="DDDDDD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50538" name="Rectangle 21"/>
          <p:cNvSpPr>
            <a:spLocks noChangeArrowheads="1"/>
          </p:cNvSpPr>
          <p:nvPr/>
        </p:nvSpPr>
        <p:spPr bwMode="auto">
          <a:xfrm>
            <a:off x="3541713" y="4340225"/>
            <a:ext cx="360362" cy="280988"/>
          </a:xfrm>
          <a:prstGeom prst="rect">
            <a:avLst/>
          </a:prstGeom>
          <a:solidFill>
            <a:srgbClr val="FFFF66"/>
          </a:solidFill>
          <a:ln w="12700">
            <a:solidFill>
              <a:srgbClr val="FFFF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5082" tIns="97539" rIns="195082" bIns="97539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·"/>
              <a:defRPr sz="3200" b="1">
                <a:solidFill>
                  <a:srgbClr val="DDDDDD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 sz="2800" b="1">
                <a:solidFill>
                  <a:srgbClr val="DDDDDD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·"/>
              <a:defRPr sz="2400" b="1">
                <a:solidFill>
                  <a:srgbClr val="DDDDDD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50539" name="Rectangle 22"/>
          <p:cNvSpPr>
            <a:spLocks noChangeArrowheads="1"/>
          </p:cNvSpPr>
          <p:nvPr/>
        </p:nvSpPr>
        <p:spPr bwMode="auto">
          <a:xfrm>
            <a:off x="5638800" y="1295400"/>
            <a:ext cx="363538" cy="28257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5082" tIns="97539" rIns="195082" bIns="97539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·"/>
              <a:defRPr sz="3200" b="1">
                <a:solidFill>
                  <a:srgbClr val="DDDDDD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 sz="2800" b="1">
                <a:solidFill>
                  <a:srgbClr val="DDDDDD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·"/>
              <a:defRPr sz="2400" b="1">
                <a:solidFill>
                  <a:srgbClr val="DDDDDD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50540" name="Rectangle 23"/>
          <p:cNvSpPr>
            <a:spLocks noChangeArrowheads="1"/>
          </p:cNvSpPr>
          <p:nvPr/>
        </p:nvSpPr>
        <p:spPr bwMode="auto">
          <a:xfrm>
            <a:off x="5141913" y="2659063"/>
            <a:ext cx="363537" cy="280987"/>
          </a:xfrm>
          <a:prstGeom prst="rect">
            <a:avLst/>
          </a:prstGeom>
          <a:solidFill>
            <a:srgbClr val="FF0000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5082" tIns="97539" rIns="195082" bIns="97539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·"/>
              <a:defRPr sz="3200" b="1">
                <a:solidFill>
                  <a:srgbClr val="DDDDDD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 sz="2800" b="1">
                <a:solidFill>
                  <a:srgbClr val="DDDDDD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·"/>
              <a:defRPr sz="2400" b="1">
                <a:solidFill>
                  <a:srgbClr val="DDDDDD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50541" name="Rectangle 24"/>
          <p:cNvSpPr>
            <a:spLocks noChangeArrowheads="1"/>
          </p:cNvSpPr>
          <p:nvPr/>
        </p:nvSpPr>
        <p:spPr bwMode="auto">
          <a:xfrm>
            <a:off x="4202113" y="4689475"/>
            <a:ext cx="363537" cy="279400"/>
          </a:xfrm>
          <a:prstGeom prst="rect">
            <a:avLst/>
          </a:prstGeom>
          <a:solidFill>
            <a:srgbClr val="FFFF66"/>
          </a:solidFill>
          <a:ln w="12700">
            <a:solidFill>
              <a:srgbClr val="FFFF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5082" tIns="97539" rIns="195082" bIns="97539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·"/>
              <a:defRPr sz="3200" b="1">
                <a:solidFill>
                  <a:srgbClr val="DDDDDD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 sz="2800" b="1">
                <a:solidFill>
                  <a:srgbClr val="DDDDDD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·"/>
              <a:defRPr sz="2400" b="1">
                <a:solidFill>
                  <a:srgbClr val="DDDDDD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50542" name="Rectangle 25"/>
          <p:cNvSpPr>
            <a:spLocks noChangeArrowheads="1"/>
          </p:cNvSpPr>
          <p:nvPr/>
        </p:nvSpPr>
        <p:spPr bwMode="auto">
          <a:xfrm>
            <a:off x="5210175" y="1720850"/>
            <a:ext cx="363538" cy="28257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5082" tIns="97539" rIns="195082" bIns="97539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·"/>
              <a:defRPr sz="3200" b="1">
                <a:solidFill>
                  <a:srgbClr val="DDDDDD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 sz="2800" b="1">
                <a:solidFill>
                  <a:srgbClr val="DDDDDD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·"/>
              <a:defRPr sz="2400" b="1">
                <a:solidFill>
                  <a:srgbClr val="DDDDDD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50543" name="Rectangle 26"/>
          <p:cNvSpPr>
            <a:spLocks noChangeArrowheads="1"/>
          </p:cNvSpPr>
          <p:nvPr/>
        </p:nvSpPr>
        <p:spPr bwMode="auto">
          <a:xfrm>
            <a:off x="5418138" y="4535488"/>
            <a:ext cx="360362" cy="282575"/>
          </a:xfrm>
          <a:prstGeom prst="rect">
            <a:avLst/>
          </a:prstGeom>
          <a:solidFill>
            <a:srgbClr val="FFFF66"/>
          </a:solidFill>
          <a:ln w="12700">
            <a:solidFill>
              <a:srgbClr val="FFFF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5082" tIns="97539" rIns="195082" bIns="97539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·"/>
              <a:defRPr sz="3200" b="1">
                <a:solidFill>
                  <a:srgbClr val="DDDDDD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 sz="2800" b="1">
                <a:solidFill>
                  <a:srgbClr val="DDDDDD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·"/>
              <a:defRPr sz="2400" b="1">
                <a:solidFill>
                  <a:srgbClr val="DDDDDD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50544" name="Rectangle 27"/>
          <p:cNvSpPr>
            <a:spLocks noChangeArrowheads="1"/>
          </p:cNvSpPr>
          <p:nvPr/>
        </p:nvSpPr>
        <p:spPr bwMode="auto">
          <a:xfrm>
            <a:off x="6259513" y="4340225"/>
            <a:ext cx="361950" cy="280988"/>
          </a:xfrm>
          <a:prstGeom prst="rect">
            <a:avLst/>
          </a:prstGeom>
          <a:solidFill>
            <a:srgbClr val="FFFF66"/>
          </a:solidFill>
          <a:ln w="12700">
            <a:solidFill>
              <a:srgbClr val="FFFF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5082" tIns="97539" rIns="195082" bIns="97539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·"/>
              <a:defRPr sz="3200" b="1">
                <a:solidFill>
                  <a:srgbClr val="DDDDDD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 sz="2800" b="1">
                <a:solidFill>
                  <a:srgbClr val="DDDDDD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·"/>
              <a:defRPr sz="2400" b="1">
                <a:solidFill>
                  <a:srgbClr val="DDDDDD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50545" name="Rectangle 28"/>
          <p:cNvSpPr>
            <a:spLocks noChangeArrowheads="1"/>
          </p:cNvSpPr>
          <p:nvPr/>
        </p:nvSpPr>
        <p:spPr bwMode="auto">
          <a:xfrm>
            <a:off x="6988175" y="4351338"/>
            <a:ext cx="361950" cy="282575"/>
          </a:xfrm>
          <a:prstGeom prst="rect">
            <a:avLst/>
          </a:prstGeom>
          <a:solidFill>
            <a:srgbClr val="FFFF66"/>
          </a:solidFill>
          <a:ln w="12700">
            <a:solidFill>
              <a:srgbClr val="FFFF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5082" tIns="97539" rIns="195082" bIns="97539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·"/>
              <a:defRPr sz="3200" b="1">
                <a:solidFill>
                  <a:srgbClr val="DDDDDD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 sz="2800" b="1">
                <a:solidFill>
                  <a:srgbClr val="DDDDDD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·"/>
              <a:defRPr sz="2400" b="1">
                <a:solidFill>
                  <a:srgbClr val="DDDDDD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50546" name="Rectangle 29"/>
          <p:cNvSpPr>
            <a:spLocks noChangeArrowheads="1"/>
          </p:cNvSpPr>
          <p:nvPr/>
        </p:nvSpPr>
        <p:spPr bwMode="auto">
          <a:xfrm>
            <a:off x="4216400" y="5346700"/>
            <a:ext cx="363538" cy="280988"/>
          </a:xfrm>
          <a:prstGeom prst="rect">
            <a:avLst/>
          </a:prstGeom>
          <a:solidFill>
            <a:srgbClr val="DDDDDD"/>
          </a:solidFill>
          <a:ln w="12700">
            <a:solidFill>
              <a:srgbClr val="DDDDD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5082" tIns="97539" rIns="195082" bIns="97539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·"/>
              <a:defRPr sz="3200" b="1">
                <a:solidFill>
                  <a:srgbClr val="DDDDDD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 sz="2800" b="1">
                <a:solidFill>
                  <a:srgbClr val="DDDDDD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·"/>
              <a:defRPr sz="2400" b="1">
                <a:solidFill>
                  <a:srgbClr val="DDDDDD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50547" name="Rectangle 30"/>
          <p:cNvSpPr>
            <a:spLocks noChangeArrowheads="1"/>
          </p:cNvSpPr>
          <p:nvPr/>
        </p:nvSpPr>
        <p:spPr bwMode="auto">
          <a:xfrm>
            <a:off x="4852988" y="5360988"/>
            <a:ext cx="360362" cy="282575"/>
          </a:xfrm>
          <a:prstGeom prst="rect">
            <a:avLst/>
          </a:prstGeom>
          <a:solidFill>
            <a:srgbClr val="DDDDDD"/>
          </a:solidFill>
          <a:ln w="12700">
            <a:solidFill>
              <a:srgbClr val="DDDDD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5082" tIns="97539" rIns="195082" bIns="97539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·"/>
              <a:defRPr sz="3200" b="1">
                <a:solidFill>
                  <a:srgbClr val="DDDDDD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 sz="2800" b="1">
                <a:solidFill>
                  <a:srgbClr val="DDDDDD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·"/>
              <a:defRPr sz="2400" b="1">
                <a:solidFill>
                  <a:srgbClr val="DDDDDD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50548" name="Rectangle 31"/>
          <p:cNvSpPr>
            <a:spLocks noChangeArrowheads="1"/>
          </p:cNvSpPr>
          <p:nvPr/>
        </p:nvSpPr>
        <p:spPr bwMode="auto">
          <a:xfrm>
            <a:off x="4505325" y="5753100"/>
            <a:ext cx="363538" cy="280988"/>
          </a:xfrm>
          <a:prstGeom prst="rect">
            <a:avLst/>
          </a:prstGeom>
          <a:solidFill>
            <a:srgbClr val="DDDDDD"/>
          </a:solidFill>
          <a:ln w="12700">
            <a:solidFill>
              <a:srgbClr val="DDDDD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5082" tIns="97539" rIns="195082" bIns="97539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·"/>
              <a:defRPr sz="3200" b="1">
                <a:solidFill>
                  <a:srgbClr val="DDDDDD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 sz="2800" b="1">
                <a:solidFill>
                  <a:srgbClr val="DDDDDD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·"/>
              <a:defRPr sz="2400" b="1">
                <a:solidFill>
                  <a:srgbClr val="DDDDDD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50549" name="Rectangle 32"/>
          <p:cNvSpPr>
            <a:spLocks noChangeArrowheads="1"/>
          </p:cNvSpPr>
          <p:nvPr/>
        </p:nvSpPr>
        <p:spPr bwMode="auto">
          <a:xfrm>
            <a:off x="5956300" y="5303838"/>
            <a:ext cx="360363" cy="282575"/>
          </a:xfrm>
          <a:prstGeom prst="rect">
            <a:avLst/>
          </a:prstGeom>
          <a:solidFill>
            <a:srgbClr val="DDDDDD"/>
          </a:solidFill>
          <a:ln w="12700">
            <a:solidFill>
              <a:srgbClr val="DDDDD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5082" tIns="97539" rIns="195082" bIns="97539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·"/>
              <a:defRPr sz="3200" b="1">
                <a:solidFill>
                  <a:srgbClr val="DDDDDD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 sz="2800" b="1">
                <a:solidFill>
                  <a:srgbClr val="DDDDDD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·"/>
              <a:defRPr sz="2400" b="1">
                <a:solidFill>
                  <a:srgbClr val="DDDDDD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50550" name="Rectangle 33"/>
          <p:cNvSpPr>
            <a:spLocks noChangeArrowheads="1"/>
          </p:cNvSpPr>
          <p:nvPr/>
        </p:nvSpPr>
        <p:spPr bwMode="auto">
          <a:xfrm>
            <a:off x="6494463" y="5292725"/>
            <a:ext cx="358775" cy="280988"/>
          </a:xfrm>
          <a:prstGeom prst="rect">
            <a:avLst/>
          </a:prstGeom>
          <a:solidFill>
            <a:srgbClr val="DDDDDD"/>
          </a:solidFill>
          <a:ln w="12700">
            <a:solidFill>
              <a:srgbClr val="DDDDD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5082" tIns="97539" rIns="195082" bIns="97539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·"/>
              <a:defRPr sz="3200" b="1">
                <a:solidFill>
                  <a:srgbClr val="DDDDDD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 sz="2800" b="1">
                <a:solidFill>
                  <a:srgbClr val="DDDDDD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·"/>
              <a:defRPr sz="2400" b="1">
                <a:solidFill>
                  <a:srgbClr val="DDDDDD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50551" name="Rectangle 34"/>
          <p:cNvSpPr>
            <a:spLocks noChangeArrowheads="1"/>
          </p:cNvSpPr>
          <p:nvPr/>
        </p:nvSpPr>
        <p:spPr bwMode="auto">
          <a:xfrm>
            <a:off x="6286500" y="5697538"/>
            <a:ext cx="361950" cy="282575"/>
          </a:xfrm>
          <a:prstGeom prst="rect">
            <a:avLst/>
          </a:prstGeom>
          <a:solidFill>
            <a:srgbClr val="DDDDDD"/>
          </a:solidFill>
          <a:ln w="12700">
            <a:solidFill>
              <a:srgbClr val="DDDDD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5082" tIns="97539" rIns="195082" bIns="97539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·"/>
              <a:defRPr sz="3200" b="1">
                <a:solidFill>
                  <a:srgbClr val="DDDDDD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 sz="2800" b="1">
                <a:solidFill>
                  <a:srgbClr val="DDDDDD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·"/>
              <a:defRPr sz="2400" b="1">
                <a:solidFill>
                  <a:srgbClr val="DDDDDD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50552" name="Rectangle 35"/>
          <p:cNvSpPr>
            <a:spLocks noChangeArrowheads="1"/>
          </p:cNvSpPr>
          <p:nvPr/>
        </p:nvSpPr>
        <p:spPr bwMode="auto">
          <a:xfrm>
            <a:off x="4437063" y="4340225"/>
            <a:ext cx="361950" cy="280988"/>
          </a:xfrm>
          <a:prstGeom prst="rect">
            <a:avLst/>
          </a:prstGeom>
          <a:solidFill>
            <a:srgbClr val="FFFF66"/>
          </a:solidFill>
          <a:ln w="12700">
            <a:solidFill>
              <a:srgbClr val="FFFF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5082" tIns="97539" rIns="195082" bIns="97539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·"/>
              <a:defRPr sz="3200" b="1">
                <a:solidFill>
                  <a:srgbClr val="DDDDDD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 sz="2800" b="1">
                <a:solidFill>
                  <a:srgbClr val="DDDDDD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·"/>
              <a:defRPr sz="2400" b="1">
                <a:solidFill>
                  <a:srgbClr val="DDDDDD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50553" name="Rectangle 36"/>
          <p:cNvSpPr>
            <a:spLocks noChangeArrowheads="1"/>
          </p:cNvSpPr>
          <p:nvPr/>
        </p:nvSpPr>
        <p:spPr bwMode="auto">
          <a:xfrm>
            <a:off x="4533900" y="1425575"/>
            <a:ext cx="361950" cy="28257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5082" tIns="97539" rIns="195082" bIns="97539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·"/>
              <a:defRPr sz="3200" b="1">
                <a:solidFill>
                  <a:srgbClr val="DDDDDD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 sz="2800" b="1">
                <a:solidFill>
                  <a:srgbClr val="DDDDDD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·"/>
              <a:defRPr sz="2400" b="1">
                <a:solidFill>
                  <a:srgbClr val="DDDDDD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50554" name="Rectangle 37"/>
          <p:cNvSpPr>
            <a:spLocks noChangeArrowheads="1"/>
          </p:cNvSpPr>
          <p:nvPr/>
        </p:nvSpPr>
        <p:spPr bwMode="auto">
          <a:xfrm>
            <a:off x="3995738" y="1747838"/>
            <a:ext cx="361950" cy="28257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5082" tIns="97539" rIns="195082" bIns="97539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·"/>
              <a:defRPr sz="3200" b="1">
                <a:solidFill>
                  <a:srgbClr val="DDDDDD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 sz="2800" b="1">
                <a:solidFill>
                  <a:srgbClr val="DDDDDD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·"/>
              <a:defRPr sz="2400" b="1">
                <a:solidFill>
                  <a:srgbClr val="DDDDDD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50555" name="Rectangle 38"/>
          <p:cNvSpPr>
            <a:spLocks noChangeArrowheads="1"/>
          </p:cNvSpPr>
          <p:nvPr/>
        </p:nvSpPr>
        <p:spPr bwMode="auto">
          <a:xfrm>
            <a:off x="5916613" y="3359150"/>
            <a:ext cx="357187" cy="280988"/>
          </a:xfrm>
          <a:prstGeom prst="rect">
            <a:avLst/>
          </a:prstGeom>
          <a:solidFill>
            <a:srgbClr val="33CC33"/>
          </a:solidFill>
          <a:ln w="12700">
            <a:solidFill>
              <a:srgbClr val="33CC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5082" tIns="97539" rIns="195082" bIns="97539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·"/>
              <a:defRPr sz="3200" b="1">
                <a:solidFill>
                  <a:srgbClr val="DDDDDD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 sz="2800" b="1">
                <a:solidFill>
                  <a:srgbClr val="DDDDDD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·"/>
              <a:defRPr sz="2400" b="1">
                <a:solidFill>
                  <a:srgbClr val="DDDDDD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50556" name="Rectangle 39"/>
          <p:cNvSpPr>
            <a:spLocks noChangeArrowheads="1"/>
          </p:cNvSpPr>
          <p:nvPr/>
        </p:nvSpPr>
        <p:spPr bwMode="auto">
          <a:xfrm>
            <a:off x="6577013" y="3708400"/>
            <a:ext cx="360362" cy="280988"/>
          </a:xfrm>
          <a:prstGeom prst="rect">
            <a:avLst/>
          </a:prstGeom>
          <a:solidFill>
            <a:srgbClr val="33CC33"/>
          </a:solidFill>
          <a:ln w="12700">
            <a:solidFill>
              <a:srgbClr val="33CC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5082" tIns="97539" rIns="195082" bIns="97539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·"/>
              <a:defRPr sz="3200" b="1">
                <a:solidFill>
                  <a:srgbClr val="DDDDDD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 sz="2800" b="1">
                <a:solidFill>
                  <a:srgbClr val="DDDDDD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·"/>
              <a:defRPr sz="2400" b="1">
                <a:solidFill>
                  <a:srgbClr val="DDDDDD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50557" name="Rectangle 40"/>
          <p:cNvSpPr>
            <a:spLocks noChangeArrowheads="1"/>
          </p:cNvSpPr>
          <p:nvPr/>
        </p:nvSpPr>
        <p:spPr bwMode="auto">
          <a:xfrm>
            <a:off x="7115175" y="3371850"/>
            <a:ext cx="360363" cy="282575"/>
          </a:xfrm>
          <a:prstGeom prst="rect">
            <a:avLst/>
          </a:prstGeom>
          <a:solidFill>
            <a:srgbClr val="33CC33"/>
          </a:solidFill>
          <a:ln w="12700">
            <a:solidFill>
              <a:srgbClr val="33CC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5082" tIns="97539" rIns="195082" bIns="97539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·"/>
              <a:defRPr sz="3200" b="1">
                <a:solidFill>
                  <a:srgbClr val="DDDDDD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 sz="2800" b="1">
                <a:solidFill>
                  <a:srgbClr val="DDDDDD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·"/>
              <a:defRPr sz="2400" b="1">
                <a:solidFill>
                  <a:srgbClr val="DDDDDD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50558" name="Rectangle 41"/>
          <p:cNvSpPr>
            <a:spLocks noChangeArrowheads="1"/>
          </p:cNvSpPr>
          <p:nvPr/>
        </p:nvSpPr>
        <p:spPr bwMode="auto">
          <a:xfrm>
            <a:off x="5595938" y="2406650"/>
            <a:ext cx="361950" cy="282575"/>
          </a:xfrm>
          <a:prstGeom prst="rect">
            <a:avLst/>
          </a:prstGeom>
          <a:solidFill>
            <a:srgbClr val="FF0000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5082" tIns="97539" rIns="195082" bIns="97539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·"/>
              <a:defRPr sz="3200" b="1">
                <a:solidFill>
                  <a:srgbClr val="DDDDDD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 sz="2800" b="1">
                <a:solidFill>
                  <a:srgbClr val="DDDDDD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·"/>
              <a:defRPr sz="2400" b="1">
                <a:solidFill>
                  <a:srgbClr val="DDDDDD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50559" name="Rectangle 42"/>
          <p:cNvSpPr>
            <a:spLocks noChangeArrowheads="1"/>
          </p:cNvSpPr>
          <p:nvPr/>
        </p:nvSpPr>
        <p:spPr bwMode="auto">
          <a:xfrm>
            <a:off x="6437313" y="2797175"/>
            <a:ext cx="363537" cy="282575"/>
          </a:xfrm>
          <a:prstGeom prst="rect">
            <a:avLst/>
          </a:prstGeom>
          <a:solidFill>
            <a:srgbClr val="FF0000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5082" tIns="97539" rIns="195082" bIns="97539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·"/>
              <a:defRPr sz="3200" b="1">
                <a:solidFill>
                  <a:srgbClr val="DDDDDD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 sz="2800" b="1">
                <a:solidFill>
                  <a:srgbClr val="DDDDDD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·"/>
              <a:defRPr sz="2400" b="1">
                <a:solidFill>
                  <a:srgbClr val="DDDDDD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50560" name="Rectangle 43"/>
          <p:cNvSpPr>
            <a:spLocks noChangeArrowheads="1"/>
          </p:cNvSpPr>
          <p:nvPr/>
        </p:nvSpPr>
        <p:spPr bwMode="auto">
          <a:xfrm>
            <a:off x="6783388" y="2365375"/>
            <a:ext cx="360362" cy="280988"/>
          </a:xfrm>
          <a:prstGeom prst="rect">
            <a:avLst/>
          </a:prstGeom>
          <a:solidFill>
            <a:srgbClr val="FF0000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5082" tIns="97539" rIns="195082" bIns="97539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·"/>
              <a:defRPr sz="3200" b="1">
                <a:solidFill>
                  <a:srgbClr val="DDDDDD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 sz="2800" b="1">
                <a:solidFill>
                  <a:srgbClr val="DDDDDD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·"/>
              <a:defRPr sz="2400" b="1">
                <a:solidFill>
                  <a:srgbClr val="DDDDDD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50561" name="Rectangle 44"/>
          <p:cNvSpPr>
            <a:spLocks noChangeArrowheads="1"/>
          </p:cNvSpPr>
          <p:nvPr/>
        </p:nvSpPr>
        <p:spPr bwMode="auto">
          <a:xfrm>
            <a:off x="3568700" y="2365375"/>
            <a:ext cx="363538" cy="280988"/>
          </a:xfrm>
          <a:prstGeom prst="rect">
            <a:avLst/>
          </a:prstGeom>
          <a:solidFill>
            <a:srgbClr val="FF0000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5082" tIns="97539" rIns="195082" bIns="97539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·"/>
              <a:defRPr sz="3200" b="1">
                <a:solidFill>
                  <a:srgbClr val="DDDDDD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 sz="2800" b="1">
                <a:solidFill>
                  <a:srgbClr val="DDDDDD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·"/>
              <a:defRPr sz="2400" b="1">
                <a:solidFill>
                  <a:srgbClr val="DDDDDD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50562" name="Rectangle 45"/>
          <p:cNvSpPr>
            <a:spLocks noChangeArrowheads="1"/>
          </p:cNvSpPr>
          <p:nvPr/>
        </p:nvSpPr>
        <p:spPr bwMode="auto">
          <a:xfrm>
            <a:off x="4122738" y="2727325"/>
            <a:ext cx="360362" cy="282575"/>
          </a:xfrm>
          <a:prstGeom prst="rect">
            <a:avLst/>
          </a:prstGeom>
          <a:solidFill>
            <a:srgbClr val="FF0000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5082" tIns="97539" rIns="195082" bIns="97539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·"/>
              <a:defRPr sz="3200" b="1">
                <a:solidFill>
                  <a:srgbClr val="DDDDDD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 sz="2800" b="1">
                <a:solidFill>
                  <a:srgbClr val="DDDDDD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·"/>
              <a:defRPr sz="2400" b="1">
                <a:solidFill>
                  <a:srgbClr val="DDDDDD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50563" name="Rectangle 46"/>
          <p:cNvSpPr>
            <a:spLocks noChangeArrowheads="1"/>
          </p:cNvSpPr>
          <p:nvPr/>
        </p:nvSpPr>
        <p:spPr bwMode="auto">
          <a:xfrm>
            <a:off x="4754563" y="2322513"/>
            <a:ext cx="363537" cy="282575"/>
          </a:xfrm>
          <a:prstGeom prst="rect">
            <a:avLst/>
          </a:prstGeom>
          <a:solidFill>
            <a:srgbClr val="FF0000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5082" tIns="97539" rIns="195082" bIns="97539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·"/>
              <a:defRPr sz="3200" b="1">
                <a:solidFill>
                  <a:srgbClr val="DDDDDD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 sz="2800" b="1">
                <a:solidFill>
                  <a:srgbClr val="DDDDDD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·"/>
              <a:defRPr sz="2400" b="1">
                <a:solidFill>
                  <a:srgbClr val="DDDDDD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50564" name="Rectangle 47"/>
          <p:cNvSpPr>
            <a:spLocks noChangeArrowheads="1"/>
          </p:cNvSpPr>
          <p:nvPr/>
        </p:nvSpPr>
        <p:spPr bwMode="auto">
          <a:xfrm>
            <a:off x="3609975" y="3371850"/>
            <a:ext cx="361950" cy="282575"/>
          </a:xfrm>
          <a:prstGeom prst="rect">
            <a:avLst/>
          </a:prstGeom>
          <a:solidFill>
            <a:srgbClr val="33CC33"/>
          </a:solidFill>
          <a:ln w="12700">
            <a:solidFill>
              <a:srgbClr val="33CC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5082" tIns="97539" rIns="195082" bIns="97539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·"/>
              <a:defRPr sz="3200" b="1">
                <a:solidFill>
                  <a:srgbClr val="DDDDDD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 sz="2800" b="1">
                <a:solidFill>
                  <a:srgbClr val="DDDDDD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·"/>
              <a:defRPr sz="2400" b="1">
                <a:solidFill>
                  <a:srgbClr val="DDDDDD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50565" name="Rectangle 48"/>
          <p:cNvSpPr>
            <a:spLocks noChangeArrowheads="1"/>
          </p:cNvSpPr>
          <p:nvPr/>
        </p:nvSpPr>
        <p:spPr bwMode="auto">
          <a:xfrm>
            <a:off x="4275138" y="3722688"/>
            <a:ext cx="360362" cy="282575"/>
          </a:xfrm>
          <a:prstGeom prst="rect">
            <a:avLst/>
          </a:prstGeom>
          <a:solidFill>
            <a:srgbClr val="33CC33"/>
          </a:solidFill>
          <a:ln w="12700">
            <a:solidFill>
              <a:srgbClr val="33CC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5082" tIns="97539" rIns="195082" bIns="97539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·"/>
              <a:defRPr sz="3200" b="1">
                <a:solidFill>
                  <a:srgbClr val="DDDDDD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 sz="2800" b="1">
                <a:solidFill>
                  <a:srgbClr val="DDDDDD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·"/>
              <a:defRPr sz="2400" b="1">
                <a:solidFill>
                  <a:srgbClr val="DDDDDD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50566" name="Rectangle 49"/>
          <p:cNvSpPr>
            <a:spLocks noChangeArrowheads="1"/>
          </p:cNvSpPr>
          <p:nvPr/>
        </p:nvSpPr>
        <p:spPr bwMode="auto">
          <a:xfrm>
            <a:off x="4795838" y="3328988"/>
            <a:ext cx="361950" cy="282575"/>
          </a:xfrm>
          <a:prstGeom prst="rect">
            <a:avLst/>
          </a:prstGeom>
          <a:solidFill>
            <a:srgbClr val="33CC33"/>
          </a:solidFill>
          <a:ln w="12700">
            <a:solidFill>
              <a:srgbClr val="33CC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5082" tIns="97539" rIns="195082" bIns="97539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·"/>
              <a:defRPr sz="3200" b="1">
                <a:solidFill>
                  <a:srgbClr val="DDDDDD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 sz="2800" b="1">
                <a:solidFill>
                  <a:srgbClr val="DDDDDD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·"/>
              <a:defRPr sz="2400" b="1">
                <a:solidFill>
                  <a:srgbClr val="DDDDDD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50567" name="AutoShape 50" descr="50%"/>
          <p:cNvSpPr>
            <a:spLocks noChangeArrowheads="1"/>
          </p:cNvSpPr>
          <p:nvPr/>
        </p:nvSpPr>
        <p:spPr bwMode="auto">
          <a:xfrm>
            <a:off x="3956050" y="5260975"/>
            <a:ext cx="1519238" cy="884238"/>
          </a:xfrm>
          <a:prstGeom prst="roundRect">
            <a:avLst>
              <a:gd name="adj" fmla="val 6028"/>
            </a:avLst>
          </a:prstGeom>
          <a:noFill/>
          <a:ln w="12700">
            <a:solidFill>
              <a:srgbClr val="DDDDD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pattFill prst="pct50">
                  <a:fgClr>
                    <a:srgbClr val="919191"/>
                  </a:fgClr>
                  <a:bgClr>
                    <a:schemeClr val="bg1"/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5082" tIns="97539" rIns="195082" bIns="97539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·"/>
              <a:defRPr sz="3200" b="1">
                <a:solidFill>
                  <a:srgbClr val="DDDDDD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 sz="2800" b="1">
                <a:solidFill>
                  <a:srgbClr val="DDDDDD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·"/>
              <a:defRPr sz="2400" b="1">
                <a:solidFill>
                  <a:srgbClr val="DDDDDD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50568" name="AutoShape 51" descr="50%"/>
          <p:cNvSpPr>
            <a:spLocks noChangeArrowheads="1"/>
          </p:cNvSpPr>
          <p:nvPr/>
        </p:nvSpPr>
        <p:spPr bwMode="auto">
          <a:xfrm>
            <a:off x="5680075" y="3302000"/>
            <a:ext cx="1933575" cy="771525"/>
          </a:xfrm>
          <a:prstGeom prst="roundRect">
            <a:avLst>
              <a:gd name="adj" fmla="val 6079"/>
            </a:avLst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pattFill prst="pct50">
                  <a:fgClr>
                    <a:srgbClr val="919191"/>
                  </a:fgClr>
                  <a:bgClr>
                    <a:schemeClr val="bg1"/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5082" tIns="97539" rIns="195082" bIns="97539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·"/>
              <a:defRPr sz="3200" b="1">
                <a:solidFill>
                  <a:srgbClr val="DDDDDD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 sz="2800" b="1">
                <a:solidFill>
                  <a:srgbClr val="DDDDDD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·"/>
              <a:defRPr sz="2400" b="1">
                <a:solidFill>
                  <a:srgbClr val="DDDDDD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50569" name="AutoShape 52" descr="50%"/>
          <p:cNvSpPr>
            <a:spLocks noChangeArrowheads="1"/>
          </p:cNvSpPr>
          <p:nvPr/>
        </p:nvSpPr>
        <p:spPr bwMode="auto">
          <a:xfrm>
            <a:off x="5808663" y="5218113"/>
            <a:ext cx="1393825" cy="954087"/>
          </a:xfrm>
          <a:prstGeom prst="roundRect">
            <a:avLst>
              <a:gd name="adj" fmla="val 5597"/>
            </a:avLst>
          </a:prstGeom>
          <a:noFill/>
          <a:ln w="12700">
            <a:solidFill>
              <a:srgbClr val="DDDDD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pattFill prst="pct50">
                  <a:fgClr>
                    <a:srgbClr val="919191"/>
                  </a:fgClr>
                  <a:bgClr>
                    <a:schemeClr val="bg1"/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5082" tIns="97539" rIns="195082" bIns="97539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·"/>
              <a:defRPr sz="3200" b="1">
                <a:solidFill>
                  <a:srgbClr val="DDDDDD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 sz="2800" b="1">
                <a:solidFill>
                  <a:srgbClr val="DDDDDD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·"/>
              <a:defRPr sz="2400" b="1">
                <a:solidFill>
                  <a:srgbClr val="DDDDDD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50570" name="AutoShape 53" descr="50%"/>
          <p:cNvSpPr>
            <a:spLocks noChangeArrowheads="1"/>
          </p:cNvSpPr>
          <p:nvPr/>
        </p:nvSpPr>
        <p:spPr bwMode="auto">
          <a:xfrm>
            <a:off x="3457575" y="3260725"/>
            <a:ext cx="1825625" cy="798513"/>
          </a:xfrm>
          <a:prstGeom prst="roundRect">
            <a:avLst>
              <a:gd name="adj" fmla="val 5875"/>
            </a:avLst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pattFill prst="pct50">
                  <a:fgClr>
                    <a:srgbClr val="919191"/>
                  </a:fgClr>
                  <a:bgClr>
                    <a:schemeClr val="bg1"/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5082" tIns="97539" rIns="195082" bIns="97539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·"/>
              <a:defRPr sz="3200" b="1">
                <a:solidFill>
                  <a:srgbClr val="DDDDDD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 sz="2800" b="1">
                <a:solidFill>
                  <a:srgbClr val="DDDDDD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·"/>
              <a:defRPr sz="2400" b="1">
                <a:solidFill>
                  <a:srgbClr val="DDDDDD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50571" name="AutoShape 54" descr="50%"/>
          <p:cNvSpPr>
            <a:spLocks noChangeArrowheads="1"/>
          </p:cNvSpPr>
          <p:nvPr/>
        </p:nvSpPr>
        <p:spPr bwMode="auto">
          <a:xfrm>
            <a:off x="3429000" y="4281488"/>
            <a:ext cx="1744663" cy="773112"/>
          </a:xfrm>
          <a:prstGeom prst="roundRect">
            <a:avLst>
              <a:gd name="adj" fmla="val 6079"/>
            </a:avLst>
          </a:prstGeom>
          <a:noFill/>
          <a:ln w="12700">
            <a:solidFill>
              <a:srgbClr val="FF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pattFill prst="pct50">
                  <a:fgClr>
                    <a:srgbClr val="919191"/>
                  </a:fgClr>
                  <a:bgClr>
                    <a:schemeClr val="bg1"/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5082" tIns="97539" rIns="195082" bIns="97539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·"/>
              <a:defRPr sz="3200" b="1">
                <a:solidFill>
                  <a:srgbClr val="DDDDDD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 sz="2800" b="1">
                <a:solidFill>
                  <a:srgbClr val="DDDDDD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·"/>
              <a:defRPr sz="2400" b="1">
                <a:solidFill>
                  <a:srgbClr val="DDDDDD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50572" name="AutoShape 55" descr="50%"/>
          <p:cNvSpPr>
            <a:spLocks noChangeArrowheads="1"/>
          </p:cNvSpPr>
          <p:nvPr/>
        </p:nvSpPr>
        <p:spPr bwMode="auto">
          <a:xfrm>
            <a:off x="6065838" y="4270375"/>
            <a:ext cx="1450975" cy="615950"/>
          </a:xfrm>
          <a:prstGeom prst="roundRect">
            <a:avLst>
              <a:gd name="adj" fmla="val 6551"/>
            </a:avLst>
          </a:prstGeom>
          <a:noFill/>
          <a:ln w="12700">
            <a:solidFill>
              <a:srgbClr val="FF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pattFill prst="pct50">
                  <a:fgClr>
                    <a:srgbClr val="919191"/>
                  </a:fgClr>
                  <a:bgClr>
                    <a:schemeClr val="bg1"/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5082" tIns="97539" rIns="195082" bIns="97539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·"/>
              <a:defRPr sz="3200" b="1">
                <a:solidFill>
                  <a:srgbClr val="DDDDDD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 sz="2800" b="1">
                <a:solidFill>
                  <a:srgbClr val="DDDDDD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·"/>
              <a:defRPr sz="2400" b="1">
                <a:solidFill>
                  <a:srgbClr val="DDDDDD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50573" name="AutoShape 56" descr="50%"/>
          <p:cNvSpPr>
            <a:spLocks noChangeArrowheads="1"/>
          </p:cNvSpPr>
          <p:nvPr/>
        </p:nvSpPr>
        <p:spPr bwMode="auto">
          <a:xfrm>
            <a:off x="4645025" y="2238375"/>
            <a:ext cx="1547813" cy="855663"/>
          </a:xfrm>
          <a:prstGeom prst="roundRect">
            <a:avLst>
              <a:gd name="adj" fmla="val 5495"/>
            </a:avLst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pattFill prst="pct50">
                  <a:fgClr>
                    <a:srgbClr val="919191"/>
                  </a:fgClr>
                  <a:bgClr>
                    <a:schemeClr val="bg1"/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5082" tIns="97539" rIns="195082" bIns="97539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·"/>
              <a:defRPr sz="3200" b="1">
                <a:solidFill>
                  <a:srgbClr val="DDDDDD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 sz="2800" b="1">
                <a:solidFill>
                  <a:srgbClr val="DDDDDD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·"/>
              <a:defRPr sz="2400" b="1">
                <a:solidFill>
                  <a:srgbClr val="DDDDDD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50574" name="Text Box 63"/>
          <p:cNvSpPr txBox="1">
            <a:spLocks noChangeArrowheads="1"/>
          </p:cNvSpPr>
          <p:nvPr/>
        </p:nvSpPr>
        <p:spPr bwMode="auto">
          <a:xfrm>
            <a:off x="990600" y="2336800"/>
            <a:ext cx="1577975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·"/>
              <a:defRPr sz="3200" b="1">
                <a:solidFill>
                  <a:srgbClr val="DDDDDD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 sz="2800" b="1">
                <a:solidFill>
                  <a:srgbClr val="DDDDDD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·"/>
              <a:defRPr sz="2400" b="1">
                <a:solidFill>
                  <a:srgbClr val="DDDDDD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9000"/>
              </a:lnSpc>
              <a:spcBef>
                <a:spcPct val="50000"/>
              </a:spcBef>
              <a:buFontTx/>
              <a:buNone/>
            </a:pPr>
            <a:r>
              <a:rPr lang="en-US" altLang="en-US" sz="2000"/>
              <a:t>Major processes</a:t>
            </a:r>
          </a:p>
        </p:txBody>
      </p:sp>
      <p:sp>
        <p:nvSpPr>
          <p:cNvPr id="150575" name="Text Box 64"/>
          <p:cNvSpPr txBox="1">
            <a:spLocks noChangeArrowheads="1"/>
          </p:cNvSpPr>
          <p:nvPr/>
        </p:nvSpPr>
        <p:spPr bwMode="auto">
          <a:xfrm>
            <a:off x="990600" y="3352800"/>
            <a:ext cx="15240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·"/>
              <a:defRPr sz="3200" b="1">
                <a:solidFill>
                  <a:srgbClr val="DDDDDD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 sz="2800" b="1">
                <a:solidFill>
                  <a:srgbClr val="DDDDDD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·"/>
              <a:defRPr sz="2400" b="1">
                <a:solidFill>
                  <a:srgbClr val="DDDDDD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9000"/>
              </a:lnSpc>
              <a:spcBef>
                <a:spcPct val="50000"/>
              </a:spcBef>
              <a:buFontTx/>
              <a:buNone/>
            </a:pPr>
            <a:r>
              <a:rPr lang="en-US" altLang="en-US" sz="2000"/>
              <a:t>Domain classes</a:t>
            </a:r>
          </a:p>
        </p:txBody>
      </p:sp>
      <p:sp>
        <p:nvSpPr>
          <p:cNvPr id="150576" name="Text Box 65"/>
          <p:cNvSpPr txBox="1">
            <a:spLocks noChangeArrowheads="1"/>
          </p:cNvSpPr>
          <p:nvPr/>
        </p:nvSpPr>
        <p:spPr bwMode="auto">
          <a:xfrm>
            <a:off x="990600" y="4459288"/>
            <a:ext cx="1752600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·"/>
              <a:defRPr sz="3200" b="1">
                <a:solidFill>
                  <a:srgbClr val="DDDDDD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 sz="2800" b="1">
                <a:solidFill>
                  <a:srgbClr val="DDDDDD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·"/>
              <a:defRPr sz="2400" b="1">
                <a:solidFill>
                  <a:srgbClr val="DDDDDD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9000"/>
              </a:lnSpc>
              <a:spcBef>
                <a:spcPct val="50000"/>
              </a:spcBef>
              <a:buFontTx/>
              <a:buNone/>
            </a:pPr>
            <a:r>
              <a:rPr lang="en-US" altLang="en-US" sz="2000"/>
              <a:t>Mechanisms</a:t>
            </a:r>
          </a:p>
        </p:txBody>
      </p:sp>
      <p:sp>
        <p:nvSpPr>
          <p:cNvPr id="150577" name="Text Box 66"/>
          <p:cNvSpPr txBox="1">
            <a:spLocks noChangeArrowheads="1"/>
          </p:cNvSpPr>
          <p:nvPr/>
        </p:nvSpPr>
        <p:spPr bwMode="auto">
          <a:xfrm>
            <a:off x="990600" y="5503863"/>
            <a:ext cx="122872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·"/>
              <a:defRPr sz="3200" b="1">
                <a:solidFill>
                  <a:srgbClr val="DDDDDD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 sz="2800" b="1">
                <a:solidFill>
                  <a:srgbClr val="DDDDDD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·"/>
              <a:defRPr sz="2400" b="1">
                <a:solidFill>
                  <a:srgbClr val="DDDDDD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9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Services</a:t>
            </a:r>
          </a:p>
        </p:txBody>
      </p:sp>
      <p:sp>
        <p:nvSpPr>
          <p:cNvPr id="150578" name="Text Box 67"/>
          <p:cNvSpPr txBox="1">
            <a:spLocks noChangeArrowheads="1"/>
          </p:cNvSpPr>
          <p:nvPr/>
        </p:nvSpPr>
        <p:spPr bwMode="auto">
          <a:xfrm>
            <a:off x="990600" y="1371600"/>
            <a:ext cx="17526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·"/>
              <a:defRPr sz="3200" b="1">
                <a:solidFill>
                  <a:srgbClr val="DDDDDD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 sz="2800" b="1">
                <a:solidFill>
                  <a:srgbClr val="DDDDDD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·"/>
              <a:defRPr sz="2400" b="1">
                <a:solidFill>
                  <a:srgbClr val="DDDDDD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9000"/>
              </a:lnSpc>
              <a:spcBef>
                <a:spcPct val="50000"/>
              </a:spcBef>
              <a:buFontTx/>
              <a:buNone/>
            </a:pPr>
            <a:r>
              <a:rPr lang="en-US" altLang="en-US" sz="2000"/>
              <a:t>Applications&amp; interfaces</a:t>
            </a:r>
          </a:p>
        </p:txBody>
      </p:sp>
      <p:sp>
        <p:nvSpPr>
          <p:cNvPr id="150579" name="Rectangle 70" descr="50%"/>
          <p:cNvSpPr>
            <a:spLocks noChangeArrowheads="1"/>
          </p:cNvSpPr>
          <p:nvPr/>
        </p:nvSpPr>
        <p:spPr bwMode="auto">
          <a:xfrm>
            <a:off x="6653213" y="1143000"/>
            <a:ext cx="2054225" cy="5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pattFill prst="pct50">
                  <a:fgClr>
                    <a:srgbClr val="919191"/>
                  </a:fgClr>
                  <a:bgClr>
                    <a:schemeClr val="bg1"/>
                  </a:bgClr>
                </a:patt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·"/>
              <a:defRPr sz="3200" b="1">
                <a:solidFill>
                  <a:srgbClr val="DDDDDD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 sz="2800" b="1">
                <a:solidFill>
                  <a:srgbClr val="DDDDDD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·"/>
              <a:defRPr sz="2400" b="1">
                <a:solidFill>
                  <a:srgbClr val="DDDDDD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&gt;"/>
              <a:defRPr sz="2000" b="1">
                <a:solidFill>
                  <a:srgbClr val="DDDDD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Issues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/>
              <a:t>  - Separation of concerns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37F1CD8-8993-4F4F-9A79-2CD53A370B22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48</a:t>
            </a:fld>
            <a:endParaRPr lang="en-GB" altLang="en-US" sz="1000" smtClean="0"/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92150"/>
            <a:ext cx="8261350" cy="1223963"/>
          </a:xfrm>
        </p:spPr>
        <p:txBody>
          <a:bodyPr/>
          <a:lstStyle/>
          <a:p>
            <a:pPr eaLnBrk="1" hangingPunct="1"/>
            <a:r>
              <a:rPr lang="en-US" altLang="en-US" sz="2800" smtClean="0">
                <a:solidFill>
                  <a:schemeClr val="tx1"/>
                </a:solidFill>
              </a:rPr>
              <a:t>Layering</a:t>
            </a:r>
            <a:r>
              <a:rPr lang="en-US" altLang="en-US" sz="2800" smtClean="0"/>
              <a:t> </a:t>
            </a:r>
            <a:r>
              <a:rPr lang="en-US" altLang="en-US" sz="2400" smtClean="0">
                <a:solidFill>
                  <a:schemeClr val="tx1"/>
                </a:solidFill>
              </a:rPr>
              <a:t>(3)</a:t>
            </a:r>
            <a:br>
              <a:rPr lang="en-US" altLang="en-US" sz="2400" smtClean="0">
                <a:solidFill>
                  <a:schemeClr val="tx1"/>
                </a:solidFill>
              </a:rPr>
            </a:br>
            <a:r>
              <a:rPr lang="en-US" altLang="en-US" sz="2400" smtClean="0">
                <a:solidFill>
                  <a:schemeClr val="tx1"/>
                </a:solidFill>
              </a:rPr>
              <a:t>Example: Virtual Machine</a:t>
            </a:r>
            <a:endParaRPr lang="en-GB" altLang="en-US" sz="2400" smtClean="0">
              <a:solidFill>
                <a:schemeClr val="tx1"/>
              </a:solidFill>
            </a:endParaRPr>
          </a:p>
        </p:txBody>
      </p:sp>
      <p:sp>
        <p:nvSpPr>
          <p:cNvPr id="151556" name="Text Box 2"/>
          <p:cNvSpPr txBox="1">
            <a:spLocks noChangeArrowheads="1"/>
          </p:cNvSpPr>
          <p:nvPr/>
        </p:nvSpPr>
        <p:spPr bwMode="auto">
          <a:xfrm>
            <a:off x="381000" y="2330450"/>
            <a:ext cx="8229600" cy="433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85750" algn="l"/>
                <a:tab pos="1238250" algn="l"/>
              </a:tabLst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1238250">
              <a:spcBef>
                <a:spcPct val="20000"/>
              </a:spcBef>
              <a:buChar char="–"/>
              <a:tabLst>
                <a:tab pos="285750" algn="l"/>
                <a:tab pos="1238250" algn="l"/>
              </a:tabLs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85750" algn="l"/>
                <a:tab pos="1238250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85750" algn="l"/>
                <a:tab pos="123825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85750" algn="l"/>
                <a:tab pos="123825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5750" algn="l"/>
                <a:tab pos="123825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5750" algn="l"/>
                <a:tab pos="123825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5750" algn="l"/>
                <a:tab pos="123825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5750" algn="l"/>
                <a:tab pos="123825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/>
              <a:t>Concept</a:t>
            </a:r>
            <a:r>
              <a:rPr lang="en-US" altLang="en-US" sz="2000"/>
              <a:t>:	Separation of application lang. from execution platform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en-US" altLang="en-US" sz="2000"/>
              <a:t>Emulation of a higher-level language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/>
              <a:t>Types</a:t>
            </a:r>
            <a:r>
              <a:rPr lang="en-US" altLang="en-US" sz="2000"/>
              <a:t>:	a.	</a:t>
            </a:r>
            <a:r>
              <a:rPr lang="en-US" altLang="en-US" sz="2000" b="1"/>
              <a:t>Language interpreters</a:t>
            </a:r>
          </a:p>
          <a:p>
            <a:pPr lvl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	E.g. Java virtual machine, Unix command shell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		b.	</a:t>
            </a:r>
            <a:r>
              <a:rPr lang="en-US" altLang="en-US" sz="2000" b="1"/>
              <a:t>Rule-based systems</a:t>
            </a:r>
          </a:p>
          <a:p>
            <a:pPr lvl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	E.g. inference machine, expert system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/>
              <a:t>Constraints</a:t>
            </a:r>
            <a:r>
              <a:rPr lang="en-US" altLang="en-US" sz="2000"/>
              <a:t>: Defined by language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/>
              <a:t>Advantages</a:t>
            </a:r>
            <a:r>
              <a:rPr lang="en-US" altLang="en-US" sz="2000"/>
              <a:t>:</a:t>
            </a:r>
          </a:p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en-US" altLang="en-US" sz="2000"/>
              <a:t>	Easy implementation</a:t>
            </a:r>
          </a:p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en-US" altLang="en-US" sz="2000"/>
              <a:t>	Parts can be changed during execution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/>
              <a:t>Disadvantages</a:t>
            </a:r>
            <a:r>
              <a:rPr lang="en-US" altLang="en-US" sz="2000"/>
              <a:t>:</a:t>
            </a:r>
          </a:p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en-US" altLang="en-US" sz="2000"/>
              <a:t>	Performance overhead</a:t>
            </a:r>
            <a:endParaRPr lang="en-US" altLang="en-US" sz="24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FC08D7-1852-4AD1-8442-34ACC62DC057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49</a:t>
            </a:fld>
            <a:endParaRPr lang="en-GB" altLang="en-US" sz="1000" smtClean="0"/>
          </a:p>
        </p:txBody>
      </p:sp>
      <p:sp>
        <p:nvSpPr>
          <p:cNvPr id="153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833438"/>
            <a:ext cx="7747000" cy="939800"/>
          </a:xfrm>
        </p:spPr>
        <p:txBody>
          <a:bodyPr/>
          <a:lstStyle/>
          <a:p>
            <a:pPr eaLnBrk="1" hangingPunct="1"/>
            <a:r>
              <a:rPr lang="en-US" altLang="en-US" sz="3600" smtClean="0"/>
              <a:t>Layering (4)  Quality Factors</a:t>
            </a:r>
            <a:endParaRPr lang="en-GB" altLang="en-US" sz="3600" smtClean="0"/>
          </a:p>
        </p:txBody>
      </p:sp>
      <p:sp>
        <p:nvSpPr>
          <p:cNvPr id="153604" name="Text Box 3"/>
          <p:cNvSpPr txBox="1">
            <a:spLocks noChangeArrowheads="1"/>
          </p:cNvSpPr>
          <p:nvPr/>
        </p:nvSpPr>
        <p:spPr bwMode="auto">
          <a:xfrm>
            <a:off x="684213" y="2254250"/>
            <a:ext cx="7967662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Scalability:	n.a.*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Flexibility: 	layers can be redefined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Robustness:	‘weakest layer’ is limitation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Security: 	security measures should be taken at every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		layers’ interface</a:t>
            </a:r>
            <a:endParaRPr lang="en-GB" altLang="en-US" sz="2000"/>
          </a:p>
        </p:txBody>
      </p:sp>
      <p:sp>
        <p:nvSpPr>
          <p:cNvPr id="153605" name="Rectangle 4"/>
          <p:cNvSpPr>
            <a:spLocks noChangeArrowheads="1"/>
          </p:cNvSpPr>
          <p:nvPr/>
        </p:nvSpPr>
        <p:spPr bwMode="auto">
          <a:xfrm>
            <a:off x="469900" y="5422900"/>
            <a:ext cx="7834313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To understand a system as a whole, the number of layers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Should be limited to an intellectually manageable number: </a:t>
            </a:r>
            <a:r>
              <a:rPr lang="en-US" altLang="en-US" sz="2000">
                <a:sym typeface="Symbol" panose="05050102010706020507" pitchFamily="18" charset="2"/>
              </a:rPr>
              <a:t></a:t>
            </a:r>
            <a:r>
              <a:rPr lang="en-US" altLang="en-US" sz="2000"/>
              <a:t>7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196FDCF-B4EC-4D84-82A2-CC127462F445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GB" altLang="en-US" sz="1000" smtClean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07950" y="720725"/>
            <a:ext cx="9036050" cy="836613"/>
          </a:xfrm>
        </p:spPr>
        <p:txBody>
          <a:bodyPr/>
          <a:lstStyle/>
          <a:p>
            <a:pPr eaLnBrk="1" hangingPunct="1"/>
            <a:r>
              <a:rPr lang="en-US" altLang="en-US" sz="3600" smtClean="0"/>
              <a:t>Architectural style 1/2</a:t>
            </a:r>
            <a:endParaRPr lang="en-GB" altLang="en-US" sz="3600" smtClean="0"/>
          </a:p>
        </p:txBody>
      </p:sp>
      <p:sp>
        <p:nvSpPr>
          <p:cNvPr id="43012" name="Text Box 2"/>
          <p:cNvSpPr txBox="1">
            <a:spLocks noChangeArrowheads="1"/>
          </p:cNvSpPr>
          <p:nvPr/>
        </p:nvSpPr>
        <p:spPr bwMode="auto">
          <a:xfrm>
            <a:off x="107950" y="1466850"/>
            <a:ext cx="8964613" cy="505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381000" algn="l"/>
                <a:tab pos="669925" algn="l"/>
              </a:tabLst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377825">
              <a:spcBef>
                <a:spcPct val="20000"/>
              </a:spcBef>
              <a:buChar char="–"/>
              <a:tabLst>
                <a:tab pos="381000" algn="l"/>
                <a:tab pos="669925" algn="l"/>
              </a:tabLs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381000" algn="l"/>
                <a:tab pos="669925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381000" algn="l"/>
                <a:tab pos="669925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381000" algn="l"/>
                <a:tab pos="669925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81000" algn="l"/>
                <a:tab pos="669925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81000" algn="l"/>
                <a:tab pos="669925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81000" algn="l"/>
                <a:tab pos="669925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81000" algn="l"/>
                <a:tab pos="669925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buFontTx/>
              <a:buNone/>
            </a:pPr>
            <a:r>
              <a:rPr lang="en-US" altLang="en-US" sz="2400"/>
              <a:t>An </a:t>
            </a:r>
            <a:r>
              <a:rPr lang="en-US" altLang="en-US" sz="2400" i="1"/>
              <a:t>architectural style</a:t>
            </a:r>
            <a:r>
              <a:rPr lang="en-US" altLang="en-US" sz="2400"/>
              <a:t> is defined by:</a:t>
            </a:r>
          </a:p>
          <a:p>
            <a:pPr>
              <a:lnSpc>
                <a:spcPct val="110000"/>
              </a:lnSpc>
              <a:spcBef>
                <a:spcPct val="30000"/>
              </a:spcBef>
              <a:buFontTx/>
              <a:buNone/>
            </a:pPr>
            <a:r>
              <a:rPr lang="en-US" altLang="en-US" sz="2400"/>
              <a:t>  a set of rules and constraints that prescribe </a:t>
            </a:r>
          </a:p>
          <a:p>
            <a:pPr lvl="1">
              <a:lnSpc>
                <a:spcPct val="110000"/>
              </a:lnSpc>
              <a:spcBef>
                <a:spcPct val="30000"/>
              </a:spcBef>
              <a:buFontTx/>
              <a:buChar char="­"/>
            </a:pPr>
            <a:r>
              <a:rPr lang="en-US" altLang="en-US"/>
              <a:t> </a:t>
            </a:r>
            <a:r>
              <a:rPr lang="en-US" altLang="en-US" b="1"/>
              <a:t>vocabulary/metaphor:</a:t>
            </a:r>
            <a:r>
              <a:rPr lang="en-US" altLang="en-US"/>
              <a:t> which types of components,</a:t>
            </a:r>
            <a:br>
              <a:rPr lang="en-US" altLang="en-US"/>
            </a:br>
            <a:r>
              <a:rPr lang="en-US" altLang="en-US"/>
              <a:t>				   interfaces &amp; connectors must/may be used</a:t>
            </a:r>
            <a:br>
              <a:rPr lang="en-US" altLang="en-US"/>
            </a:br>
            <a:r>
              <a:rPr lang="en-US" altLang="en-US"/>
              <a:t>				   in a system. </a:t>
            </a:r>
            <a:br>
              <a:rPr lang="en-US" altLang="en-US"/>
            </a:br>
            <a:r>
              <a:rPr lang="en-US" altLang="en-US"/>
              <a:t>				   Possibly introducing domain-specific types</a:t>
            </a:r>
          </a:p>
          <a:p>
            <a:pPr lvl="1">
              <a:lnSpc>
                <a:spcPct val="110000"/>
              </a:lnSpc>
              <a:spcBef>
                <a:spcPct val="30000"/>
              </a:spcBef>
              <a:buFontTx/>
              <a:buChar char="­"/>
            </a:pPr>
            <a:r>
              <a:rPr lang="en-US" altLang="en-US"/>
              <a:t> </a:t>
            </a:r>
            <a:r>
              <a:rPr lang="en-US" altLang="en-US" b="1"/>
              <a:t>structure:  </a:t>
            </a:r>
            <a:r>
              <a:rPr lang="en-US" altLang="en-US"/>
              <a:t>how components and connectors may be  </a:t>
            </a:r>
            <a:br>
              <a:rPr lang="en-US" altLang="en-US"/>
            </a:br>
            <a:r>
              <a:rPr lang="en-US" altLang="en-US"/>
              <a:t>                   combined</a:t>
            </a:r>
          </a:p>
          <a:p>
            <a:pPr lvl="1">
              <a:lnSpc>
                <a:spcPct val="110000"/>
              </a:lnSpc>
              <a:spcBef>
                <a:spcPct val="30000"/>
              </a:spcBef>
              <a:buFontTx/>
              <a:buChar char="­"/>
            </a:pPr>
            <a:r>
              <a:rPr lang="en-US" altLang="en-US"/>
              <a:t> </a:t>
            </a:r>
            <a:r>
              <a:rPr lang="en-US" altLang="en-US" b="1"/>
              <a:t>behaviour: </a:t>
            </a:r>
            <a:r>
              <a:rPr lang="en-US" altLang="en-US"/>
              <a:t>how the system behaves</a:t>
            </a:r>
          </a:p>
          <a:p>
            <a:pPr lvl="1">
              <a:lnSpc>
                <a:spcPct val="110000"/>
              </a:lnSpc>
              <a:spcBef>
                <a:spcPct val="30000"/>
              </a:spcBef>
              <a:buFontTx/>
              <a:buChar char="­"/>
            </a:pPr>
            <a:r>
              <a:rPr lang="en-US" altLang="en-US"/>
              <a:t> </a:t>
            </a:r>
            <a:r>
              <a:rPr lang="en-US" altLang="en-US" b="1"/>
              <a:t>guidelines:</a:t>
            </a:r>
            <a:r>
              <a:rPr lang="en-US" altLang="en-US"/>
              <a:t> these support the application of the style</a:t>
            </a:r>
            <a:br>
              <a:rPr lang="en-US" altLang="en-US"/>
            </a:br>
            <a:r>
              <a:rPr lang="en-US" altLang="en-US"/>
              <a:t>				    (how to achieve certain system properties)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FEF7C4C-582F-4B0B-AE13-01F2032F4E2D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50</a:t>
            </a:fld>
            <a:endParaRPr lang="en-GB" altLang="en-US" sz="1000" smtClean="0"/>
          </a:p>
        </p:txBody>
      </p:sp>
      <p:sp>
        <p:nvSpPr>
          <p:cNvPr id="1556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849313"/>
            <a:ext cx="7772400" cy="708025"/>
          </a:xfrm>
        </p:spPr>
        <p:txBody>
          <a:bodyPr/>
          <a:lstStyle/>
          <a:p>
            <a:pPr eaLnBrk="1" hangingPunct="1"/>
            <a:r>
              <a:rPr lang="en-US" altLang="en-US" sz="3600" smtClean="0"/>
              <a:t>Layering (5)  Application Context</a:t>
            </a:r>
            <a:endParaRPr lang="en-GB" altLang="en-US" sz="3600" smtClean="0"/>
          </a:p>
        </p:txBody>
      </p:sp>
      <p:sp>
        <p:nvSpPr>
          <p:cNvPr id="155652" name="Text Box 3"/>
          <p:cNvSpPr txBox="1">
            <a:spLocks noChangeArrowheads="1"/>
          </p:cNvSpPr>
          <p:nvPr/>
        </p:nvSpPr>
        <p:spPr bwMode="auto">
          <a:xfrm>
            <a:off x="461963" y="5103813"/>
            <a:ext cx="86090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Typical examples: OS, device drivers, virtual machine (JVM), ISO,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		      Client/Server</a:t>
            </a:r>
            <a:endParaRPr lang="en-GB" altLang="en-US" sz="2000"/>
          </a:p>
        </p:txBody>
      </p:sp>
      <p:sp>
        <p:nvSpPr>
          <p:cNvPr id="155653" name="Text Box 4"/>
          <p:cNvSpPr txBox="1">
            <a:spLocks noChangeArrowheads="1"/>
          </p:cNvSpPr>
          <p:nvPr/>
        </p:nvSpPr>
        <p:spPr bwMode="auto">
          <a:xfrm>
            <a:off x="461963" y="2482850"/>
            <a:ext cx="9005887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Rules of thumb for using layering: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en-US" altLang="en-US" sz="2000"/>
              <a:t>  if data processing progresses through successive levels of abstraction  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sz="2000"/>
              <a:t>   (vertical composition of functionality)</a:t>
            </a:r>
          </a:p>
        </p:txBody>
      </p:sp>
      <p:sp>
        <p:nvSpPr>
          <p:cNvPr id="155654" name="Text Box 5"/>
          <p:cNvSpPr txBox="1">
            <a:spLocks noChangeArrowheads="1"/>
          </p:cNvSpPr>
          <p:nvPr/>
        </p:nvSpPr>
        <p:spPr bwMode="auto">
          <a:xfrm>
            <a:off x="461963" y="4311650"/>
            <a:ext cx="7165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/>
              <a:t>Layering is a technique that helps in structuring systems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30950F-BEFF-4E96-9CAB-568C9DFE32C6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51</a:t>
            </a:fld>
            <a:endParaRPr lang="en-GB" altLang="en-US" sz="1000" smtClean="0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5175"/>
            <a:ext cx="9144000" cy="652463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Division of Functionality</a:t>
            </a:r>
            <a:endParaRPr lang="en-GB" altLang="en-US" sz="2800" smtClean="0"/>
          </a:p>
        </p:txBody>
      </p:sp>
      <p:sp>
        <p:nvSpPr>
          <p:cNvPr id="157700" name="Text Box 2"/>
          <p:cNvSpPr txBox="1">
            <a:spLocks noChangeArrowheads="1"/>
          </p:cNvSpPr>
          <p:nvPr/>
        </p:nvSpPr>
        <p:spPr bwMode="auto">
          <a:xfrm>
            <a:off x="188913" y="1666875"/>
            <a:ext cx="8839200" cy="40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722438" algn="l"/>
                <a:tab pos="1997075" algn="l"/>
              </a:tabLst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722438" algn="l"/>
                <a:tab pos="1997075" algn="l"/>
              </a:tabLs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722438" algn="l"/>
                <a:tab pos="1997075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722438" algn="l"/>
                <a:tab pos="1997075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722438" algn="l"/>
                <a:tab pos="1997075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22438" algn="l"/>
                <a:tab pos="1997075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22438" algn="l"/>
                <a:tab pos="1997075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22438" algn="l"/>
                <a:tab pos="1997075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22438" algn="l"/>
                <a:tab pos="1997075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/>
              <a:t>Pipeline</a:t>
            </a:r>
            <a:r>
              <a:rPr lang="en-US" altLang="en-US" sz="2000"/>
              <a:t>:	-	Multiple functional units operating in sequence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		(units chosen as steps in process)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	-	Regular pattern of computation for the class of inputs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	-	Functional units at same level of abstraction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/>
              <a:t>Blackboard</a:t>
            </a:r>
            <a:r>
              <a:rPr lang="en-US" altLang="en-US" sz="2000"/>
              <a:t>:	-	Multiple functional units where order of operation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		is irregular or not know a-priori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	-	Allows concurrent operation of functional units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	-	Functional units at same level of abstraction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		(typically highly specialized processing)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/>
              <a:t>Layered</a:t>
            </a:r>
            <a:r>
              <a:rPr lang="en-US" altLang="en-US" sz="2000"/>
              <a:t>:	-	Functionality (services) which are concerned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		with same level of abstraction are grouped</a:t>
            </a:r>
            <a:endParaRPr lang="en-GB" altLang="en-US" sz="20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05DAB38-594B-4907-94A5-05E3951D2300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52</a:t>
            </a:fld>
            <a:endParaRPr lang="en-GB" altLang="en-US" sz="1000" smtClean="0"/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836613"/>
            <a:ext cx="8820150" cy="865187"/>
          </a:xfrm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tx1"/>
                </a:solidFill>
              </a:rPr>
              <a:t>Heterogeneity of Styles</a:t>
            </a:r>
            <a:endParaRPr lang="en-GB" altLang="en-US" sz="3600" smtClean="0"/>
          </a:p>
        </p:txBody>
      </p:sp>
      <p:sp>
        <p:nvSpPr>
          <p:cNvPr id="159748" name="Text Box 2"/>
          <p:cNvSpPr txBox="1">
            <a:spLocks noChangeArrowheads="1"/>
          </p:cNvSpPr>
          <p:nvPr/>
        </p:nvSpPr>
        <p:spPr bwMode="auto">
          <a:xfrm>
            <a:off x="260350" y="2106613"/>
            <a:ext cx="8685213" cy="405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85750" algn="l"/>
                <a:tab pos="952500" algn="l"/>
              </a:tabLst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285750">
              <a:spcBef>
                <a:spcPct val="20000"/>
              </a:spcBef>
              <a:buChar char="–"/>
              <a:tabLst>
                <a:tab pos="285750" algn="l"/>
                <a:tab pos="952500" algn="l"/>
              </a:tabLs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85750" algn="l"/>
                <a:tab pos="952500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85750" algn="l"/>
                <a:tab pos="9525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85750" algn="l"/>
                <a:tab pos="9525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5750" algn="l"/>
                <a:tab pos="9525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5750" algn="l"/>
                <a:tab pos="9525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5750" algn="l"/>
                <a:tab pos="9525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5750" algn="l"/>
                <a:tab pos="9525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30000"/>
              </a:spcBef>
              <a:buFontTx/>
              <a:buNone/>
            </a:pPr>
            <a:r>
              <a:rPr lang="en-US" altLang="en-US" sz="2000"/>
              <a:t>Systems are seldom built using a single style</a:t>
            </a:r>
          </a:p>
          <a:p>
            <a:pPr>
              <a:spcBef>
                <a:spcPct val="30000"/>
              </a:spcBef>
              <a:buFontTx/>
              <a:buNone/>
            </a:pPr>
            <a:r>
              <a:rPr lang="en-US" altLang="en-US" sz="2000"/>
              <a:t>Styles do not partition architectures into clean non-overlapping parts</a:t>
            </a:r>
          </a:p>
          <a:p>
            <a:pPr>
              <a:lnSpc>
                <a:spcPct val="0"/>
              </a:lnSpc>
              <a:spcBef>
                <a:spcPct val="30000"/>
              </a:spcBef>
              <a:buFontTx/>
              <a:buNone/>
            </a:pPr>
            <a:endParaRPr lang="en-US" altLang="en-US" sz="2000"/>
          </a:p>
          <a:p>
            <a:pPr>
              <a:lnSpc>
                <a:spcPct val="150000"/>
              </a:lnSpc>
              <a:spcBef>
                <a:spcPct val="30000"/>
              </a:spcBef>
            </a:pPr>
            <a:r>
              <a:rPr lang="en-US" altLang="en-US" sz="2000" b="1"/>
              <a:t>	Spatial heterogeneit</a:t>
            </a:r>
            <a:r>
              <a:rPr lang="en-US" altLang="en-US" sz="2000"/>
              <a:t>y</a:t>
            </a:r>
          </a:p>
          <a:p>
            <a:pPr lvl="1">
              <a:lnSpc>
                <a:spcPct val="70000"/>
              </a:lnSpc>
              <a:spcBef>
                <a:spcPct val="30000"/>
              </a:spcBef>
              <a:buFontTx/>
              <a:buNone/>
            </a:pPr>
            <a:r>
              <a:rPr lang="en-US" altLang="en-US" sz="2000"/>
              <a:t>Different parts of a system use different styles</a:t>
            </a:r>
          </a:p>
          <a:p>
            <a:pPr>
              <a:lnSpc>
                <a:spcPct val="150000"/>
              </a:lnSpc>
              <a:spcBef>
                <a:spcPct val="30000"/>
              </a:spcBef>
            </a:pPr>
            <a:r>
              <a:rPr lang="en-US" altLang="en-US" sz="2000" b="1"/>
              <a:t>	 Temporal heterogeneity</a:t>
            </a:r>
            <a:endParaRPr lang="en-US" altLang="en-US" sz="2000"/>
          </a:p>
          <a:p>
            <a:pPr lvl="1">
              <a:lnSpc>
                <a:spcPct val="70000"/>
              </a:lnSpc>
              <a:spcBef>
                <a:spcPct val="30000"/>
              </a:spcBef>
              <a:buFontTx/>
              <a:buNone/>
            </a:pPr>
            <a:r>
              <a:rPr lang="en-US" altLang="en-US" sz="2000"/>
              <a:t>At different moments in time, a system employs different styles</a:t>
            </a:r>
            <a:r>
              <a:rPr lang="en-US" altLang="en-US" sz="2000" b="1"/>
              <a:t> </a:t>
            </a:r>
          </a:p>
          <a:p>
            <a:pPr>
              <a:lnSpc>
                <a:spcPct val="150000"/>
              </a:lnSpc>
              <a:spcBef>
                <a:spcPct val="30000"/>
              </a:spcBef>
            </a:pPr>
            <a:r>
              <a:rPr lang="en-US" altLang="en-US" sz="2000" b="1"/>
              <a:t>	Hierarchical heterogeneity</a:t>
            </a:r>
            <a:endParaRPr lang="en-US" altLang="en-US" sz="2000"/>
          </a:p>
          <a:p>
            <a:pPr lvl="1">
              <a:lnSpc>
                <a:spcPct val="60000"/>
              </a:lnSpc>
              <a:spcBef>
                <a:spcPct val="30000"/>
              </a:spcBef>
              <a:buFontTx/>
              <a:buNone/>
            </a:pPr>
            <a:r>
              <a:rPr lang="en-US" altLang="en-US" sz="2000"/>
              <a:t>A component of one style uses sub-components of another style;</a:t>
            </a:r>
          </a:p>
          <a:p>
            <a:pPr lvl="1">
              <a:lnSpc>
                <a:spcPct val="80000"/>
              </a:lnSpc>
              <a:spcBef>
                <a:spcPct val="30000"/>
              </a:spcBef>
              <a:buFontTx/>
              <a:buNone/>
            </a:pPr>
            <a:r>
              <a:rPr lang="en-US" altLang="en-US" sz="2000"/>
              <a:t>e.g. at a lower abstraction level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3777BAB-9B44-468E-8403-7C5A9F5E8D6E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53</a:t>
            </a:fld>
            <a:endParaRPr lang="en-GB" altLang="en-US" sz="1000" smtClean="0"/>
          </a:p>
        </p:txBody>
      </p:sp>
      <p:sp>
        <p:nvSpPr>
          <p:cNvPr id="161795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477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 b="1" smtClean="0">
                <a:solidFill>
                  <a:schemeClr val="tx1"/>
                </a:solidFill>
              </a:rPr>
              <a:t>CONTENTS</a:t>
            </a:r>
            <a:endParaRPr lang="en-GB" altLang="en-US" sz="3600" smtClean="0"/>
          </a:p>
        </p:txBody>
      </p:sp>
      <p:sp>
        <p:nvSpPr>
          <p:cNvPr id="161796" name="AutoShape 2"/>
          <p:cNvSpPr>
            <a:spLocks noChangeArrowheads="1"/>
          </p:cNvSpPr>
          <p:nvPr/>
        </p:nvSpPr>
        <p:spPr bwMode="auto">
          <a:xfrm>
            <a:off x="804863" y="5591175"/>
            <a:ext cx="7162800" cy="51117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61797" name="Text Box 3"/>
          <p:cNvSpPr txBox="1">
            <a:spLocks noChangeArrowheads="1"/>
          </p:cNvSpPr>
          <p:nvPr/>
        </p:nvSpPr>
        <p:spPr bwMode="auto">
          <a:xfrm>
            <a:off x="1217613" y="1628775"/>
            <a:ext cx="7099300" cy="440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473075" indent="-473075">
              <a:spcBef>
                <a:spcPct val="20000"/>
              </a:spcBef>
              <a:buChar char="•"/>
              <a:tabLst>
                <a:tab pos="1143000" algn="l"/>
              </a:tabLst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143000" algn="l"/>
              </a:tabLs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143000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143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143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buFontTx/>
              <a:buAutoNum type="arabicPeriod"/>
            </a:pPr>
            <a:r>
              <a:rPr lang="en-US" altLang="en-US" b="1"/>
              <a:t>Introduction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AutoNum type="arabicPeriod"/>
            </a:pPr>
            <a:r>
              <a:rPr lang="en-US" altLang="en-US"/>
              <a:t>Architectural styles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	2.1	Client/Server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	2.2 Pipe and Filter style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	2.3	Blackboard style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	2.4 Publish Subscribe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	2.5	Peer-to-Peer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	2.6 Layered style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3.  Interaction style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4.	Conclusions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E507B33-60FA-41B1-824D-8C7E448BB581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54</a:t>
            </a:fld>
            <a:endParaRPr lang="en-GB" altLang="en-US" sz="1000" smtClean="0"/>
          </a:p>
        </p:txBody>
      </p:sp>
      <p:sp>
        <p:nvSpPr>
          <p:cNvPr id="16793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15950"/>
            <a:ext cx="9144000" cy="868363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en-US" sz="3600" b="1" smtClean="0">
                <a:solidFill>
                  <a:schemeClr val="tx1"/>
                </a:solidFill>
              </a:rPr>
              <a:t>Interaction Styles and Dependencies</a:t>
            </a:r>
            <a:endParaRPr lang="en-GB" altLang="en-US" sz="3600" smtClean="0">
              <a:solidFill>
                <a:schemeClr val="tx1"/>
              </a:solidFill>
            </a:endParaRPr>
          </a:p>
        </p:txBody>
      </p:sp>
      <p:sp>
        <p:nvSpPr>
          <p:cNvPr id="167940" name="Rectangle 3"/>
          <p:cNvSpPr>
            <a:spLocks noChangeArrowheads="1"/>
          </p:cNvSpPr>
          <p:nvPr/>
        </p:nvSpPr>
        <p:spPr bwMode="auto">
          <a:xfrm>
            <a:off x="107950" y="5999163"/>
            <a:ext cx="899160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en-US" altLang="en-US" sz="2000"/>
              <a:t>Referential coupling :   sender has reference to receiver name/address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en-US" altLang="en-US" sz="2000"/>
              <a:t>Temporal coupling:      sender and receiver synchronize in time</a:t>
            </a:r>
            <a:endParaRPr lang="en-GB" altLang="en-US" sz="2000"/>
          </a:p>
        </p:txBody>
      </p:sp>
      <p:sp>
        <p:nvSpPr>
          <p:cNvPr id="167941" name="Text Box 4"/>
          <p:cNvSpPr txBox="1">
            <a:spLocks noChangeArrowheads="1"/>
          </p:cNvSpPr>
          <p:nvPr/>
        </p:nvSpPr>
        <p:spPr bwMode="auto">
          <a:xfrm>
            <a:off x="3132138" y="5553075"/>
            <a:ext cx="2933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i="1"/>
              <a:t>Temporal coupling</a:t>
            </a:r>
            <a:endParaRPr lang="en-US" altLang="en-US" sz="2000" b="1" i="1"/>
          </a:p>
        </p:txBody>
      </p:sp>
      <p:sp>
        <p:nvSpPr>
          <p:cNvPr id="167942" name="Text Box 5"/>
          <p:cNvSpPr txBox="1">
            <a:spLocks noChangeArrowheads="1"/>
          </p:cNvSpPr>
          <p:nvPr/>
        </p:nvSpPr>
        <p:spPr bwMode="auto">
          <a:xfrm rot="-5400000">
            <a:off x="254000" y="3170238"/>
            <a:ext cx="2911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i="1"/>
              <a:t>Referential coupling</a:t>
            </a:r>
            <a:endParaRPr lang="en-US" altLang="en-US" sz="2000" b="1" i="1"/>
          </a:p>
        </p:txBody>
      </p:sp>
      <p:sp>
        <p:nvSpPr>
          <p:cNvPr id="167943" name="Rectangle 6"/>
          <p:cNvSpPr>
            <a:spLocks noChangeArrowheads="1"/>
          </p:cNvSpPr>
          <p:nvPr/>
        </p:nvSpPr>
        <p:spPr bwMode="auto">
          <a:xfrm>
            <a:off x="2265363" y="1701800"/>
            <a:ext cx="5059362" cy="3570288"/>
          </a:xfrm>
          <a:prstGeom prst="rect">
            <a:avLst/>
          </a:prstGeom>
          <a:gradFill rotWithShape="0">
            <a:gsLst>
              <a:gs pos="0">
                <a:srgbClr val="FF7D7D"/>
              </a:gs>
              <a:gs pos="100000">
                <a:srgbClr val="5BFFD4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cxnSp>
        <p:nvCxnSpPr>
          <p:cNvPr id="167944" name="AutoShape 7"/>
          <p:cNvCxnSpPr>
            <a:cxnSpLocks noChangeShapeType="1"/>
            <a:stCxn id="167943" idx="0"/>
            <a:endCxn id="167943" idx="2"/>
          </p:cNvCxnSpPr>
          <p:nvPr/>
        </p:nvCxnSpPr>
        <p:spPr bwMode="auto">
          <a:xfrm>
            <a:off x="4795838" y="1701800"/>
            <a:ext cx="0" cy="35702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7945" name="AutoShape 8"/>
          <p:cNvCxnSpPr>
            <a:cxnSpLocks noChangeShapeType="1"/>
            <a:stCxn id="167943" idx="1"/>
            <a:endCxn id="167943" idx="3"/>
          </p:cNvCxnSpPr>
          <p:nvPr/>
        </p:nvCxnSpPr>
        <p:spPr bwMode="auto">
          <a:xfrm>
            <a:off x="2265363" y="3487738"/>
            <a:ext cx="5059362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7946" name="Text Box 9"/>
          <p:cNvSpPr txBox="1">
            <a:spLocks noChangeArrowheads="1"/>
          </p:cNvSpPr>
          <p:nvPr/>
        </p:nvSpPr>
        <p:spPr bwMode="auto">
          <a:xfrm>
            <a:off x="2590800" y="3000375"/>
            <a:ext cx="12477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/>
              <a:t>Radio, TV</a:t>
            </a:r>
            <a:endParaRPr lang="en-GB" altLang="en-US" sz="1800" b="1"/>
          </a:p>
        </p:txBody>
      </p:sp>
      <p:sp>
        <p:nvSpPr>
          <p:cNvPr id="167947" name="Text Box 10"/>
          <p:cNvSpPr txBox="1">
            <a:spLocks noChangeArrowheads="1"/>
          </p:cNvSpPr>
          <p:nvPr/>
        </p:nvSpPr>
        <p:spPr bwMode="auto">
          <a:xfrm>
            <a:off x="5638800" y="3024188"/>
            <a:ext cx="14557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/>
              <a:t>Notice board</a:t>
            </a:r>
            <a:endParaRPr lang="en-GB" altLang="en-US" sz="1600" b="1"/>
          </a:p>
        </p:txBody>
      </p:sp>
      <p:sp>
        <p:nvSpPr>
          <p:cNvPr id="167948" name="Text Box 11"/>
          <p:cNvSpPr txBox="1">
            <a:spLocks noChangeArrowheads="1"/>
          </p:cNvSpPr>
          <p:nvPr/>
        </p:nvSpPr>
        <p:spPr bwMode="auto">
          <a:xfrm>
            <a:off x="2901950" y="4702175"/>
            <a:ext cx="1285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/>
              <a:t>telephone</a:t>
            </a:r>
            <a:endParaRPr lang="en-GB" altLang="en-US" sz="1800" b="1"/>
          </a:p>
        </p:txBody>
      </p:sp>
      <p:sp>
        <p:nvSpPr>
          <p:cNvPr id="167949" name="Text Box 12"/>
          <p:cNvSpPr txBox="1">
            <a:spLocks noChangeArrowheads="1"/>
          </p:cNvSpPr>
          <p:nvPr/>
        </p:nvSpPr>
        <p:spPr bwMode="auto">
          <a:xfrm>
            <a:off x="5867400" y="4778375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/>
              <a:t>E-mail</a:t>
            </a:r>
            <a:endParaRPr lang="en-GB" altLang="en-US" sz="1800" b="1"/>
          </a:p>
        </p:txBody>
      </p:sp>
      <p:pic>
        <p:nvPicPr>
          <p:cNvPr id="167950" name="Picture 13" descr="teleph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4552950"/>
            <a:ext cx="581025" cy="579438"/>
          </a:xfrm>
          <a:prstGeom prst="rect">
            <a:avLst/>
          </a:prstGeom>
          <a:solidFill>
            <a:srgbClr val="4BFF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51" name="Picture 14" descr="teleph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552950"/>
            <a:ext cx="581025" cy="579438"/>
          </a:xfrm>
          <a:prstGeom prst="rect">
            <a:avLst/>
          </a:prstGeom>
          <a:solidFill>
            <a:srgbClr val="4BFF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52" name="Rectangle 15"/>
          <p:cNvSpPr>
            <a:spLocks noChangeArrowheads="1"/>
          </p:cNvSpPr>
          <p:nvPr/>
        </p:nvSpPr>
        <p:spPr bwMode="auto">
          <a:xfrm>
            <a:off x="2633663" y="3783013"/>
            <a:ext cx="17303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Connection-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oriented</a:t>
            </a:r>
            <a:endParaRPr lang="en-GB" altLang="en-US" sz="2000"/>
          </a:p>
        </p:txBody>
      </p:sp>
      <p:sp>
        <p:nvSpPr>
          <p:cNvPr id="167953" name="Rectangle 16"/>
          <p:cNvSpPr>
            <a:spLocks noChangeArrowheads="1"/>
          </p:cNvSpPr>
          <p:nvPr/>
        </p:nvSpPr>
        <p:spPr bwMode="auto">
          <a:xfrm>
            <a:off x="5151438" y="3783013"/>
            <a:ext cx="19256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Asynchronous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connection</a:t>
            </a:r>
          </a:p>
        </p:txBody>
      </p:sp>
      <p:pic>
        <p:nvPicPr>
          <p:cNvPr id="167954" name="Picture 17" descr="e-mail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502150"/>
            <a:ext cx="611188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55" name="Picture 18" descr="blackboard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216150"/>
            <a:ext cx="687388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56" name="Picture 19" descr="noticeboard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49550"/>
            <a:ext cx="6985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57" name="Rectangle 20"/>
          <p:cNvSpPr>
            <a:spLocks noChangeArrowheads="1"/>
          </p:cNvSpPr>
          <p:nvPr/>
        </p:nvSpPr>
        <p:spPr bwMode="auto">
          <a:xfrm>
            <a:off x="5210175" y="1809750"/>
            <a:ext cx="15414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Blackboard</a:t>
            </a:r>
            <a:endParaRPr lang="en-GB" altLang="en-US" sz="2000"/>
          </a:p>
        </p:txBody>
      </p:sp>
      <p:pic>
        <p:nvPicPr>
          <p:cNvPr id="167958" name="Picture 21" descr="broadcast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741488"/>
            <a:ext cx="2438400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59" name="Picture 22" descr="tv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098800"/>
            <a:ext cx="22860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60" name="Rectangle 23"/>
          <p:cNvSpPr>
            <a:spLocks noChangeArrowheads="1"/>
          </p:cNvSpPr>
          <p:nvPr/>
        </p:nvSpPr>
        <p:spPr bwMode="auto">
          <a:xfrm>
            <a:off x="2647950" y="1733550"/>
            <a:ext cx="1447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/>
              <a:t>Broadcast</a:t>
            </a:r>
          </a:p>
        </p:txBody>
      </p:sp>
      <p:grpSp>
        <p:nvGrpSpPr>
          <p:cNvPr id="167961" name="Group 27"/>
          <p:cNvGrpSpPr>
            <a:grpSpLocks/>
          </p:cNvGrpSpPr>
          <p:nvPr/>
        </p:nvGrpSpPr>
        <p:grpSpPr bwMode="auto">
          <a:xfrm>
            <a:off x="3492500" y="5224463"/>
            <a:ext cx="2447925" cy="396875"/>
            <a:chOff x="2200" y="3291"/>
            <a:chExt cx="1542" cy="250"/>
          </a:xfrm>
        </p:grpSpPr>
        <p:sp>
          <p:nvSpPr>
            <p:cNvPr id="167965" name="Rectangle 25"/>
            <p:cNvSpPr>
              <a:spLocks noChangeArrowheads="1"/>
            </p:cNvSpPr>
            <p:nvPr/>
          </p:nvSpPr>
          <p:spPr bwMode="auto">
            <a:xfrm>
              <a:off x="3429" y="3291"/>
              <a:ext cx="31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no</a:t>
              </a:r>
              <a:endParaRPr lang="en-GB" altLang="en-US" sz="2000"/>
            </a:p>
          </p:txBody>
        </p:sp>
        <p:sp>
          <p:nvSpPr>
            <p:cNvPr id="167966" name="Rectangle 26"/>
            <p:cNvSpPr>
              <a:spLocks noChangeArrowheads="1"/>
            </p:cNvSpPr>
            <p:nvPr/>
          </p:nvSpPr>
          <p:spPr bwMode="auto">
            <a:xfrm>
              <a:off x="2200" y="3291"/>
              <a:ext cx="37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yes</a:t>
              </a:r>
              <a:endParaRPr lang="en-GB" altLang="en-US" sz="2000"/>
            </a:p>
          </p:txBody>
        </p:sp>
      </p:grpSp>
      <p:grpSp>
        <p:nvGrpSpPr>
          <p:cNvPr id="167962" name="Group 28"/>
          <p:cNvGrpSpPr>
            <a:grpSpLocks/>
          </p:cNvGrpSpPr>
          <p:nvPr/>
        </p:nvGrpSpPr>
        <p:grpSpPr bwMode="auto">
          <a:xfrm rot="16200000" flipH="1">
            <a:off x="1063625" y="3321051"/>
            <a:ext cx="2085975" cy="400050"/>
            <a:chOff x="2223" y="3290"/>
            <a:chExt cx="1314" cy="252"/>
          </a:xfrm>
        </p:grpSpPr>
        <p:sp>
          <p:nvSpPr>
            <p:cNvPr id="167963" name="Rectangle 29"/>
            <p:cNvSpPr>
              <a:spLocks noChangeArrowheads="1"/>
            </p:cNvSpPr>
            <p:nvPr/>
          </p:nvSpPr>
          <p:spPr bwMode="auto">
            <a:xfrm>
              <a:off x="3163" y="3290"/>
              <a:ext cx="374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yes</a:t>
              </a:r>
              <a:endParaRPr lang="en-GB" altLang="en-US" sz="2000"/>
            </a:p>
          </p:txBody>
        </p:sp>
        <p:sp>
          <p:nvSpPr>
            <p:cNvPr id="167964" name="Rectangle 30"/>
            <p:cNvSpPr>
              <a:spLocks noChangeArrowheads="1"/>
            </p:cNvSpPr>
            <p:nvPr/>
          </p:nvSpPr>
          <p:spPr bwMode="auto">
            <a:xfrm>
              <a:off x="2223" y="3290"/>
              <a:ext cx="315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no</a:t>
              </a:r>
              <a:endParaRPr lang="en-GB" altLang="en-US" sz="200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1488" y="838200"/>
            <a:ext cx="7772400" cy="1143000"/>
          </a:xfrm>
        </p:spPr>
        <p:txBody>
          <a:bodyPr/>
          <a:lstStyle/>
          <a:p>
            <a:pPr eaLnBrk="1" hangingPunct="1"/>
            <a:r>
              <a:rPr lang="en-GB" altLang="en-US" sz="3600" smtClean="0"/>
              <a:t>Summary Architectural Styles</a:t>
            </a:r>
          </a:p>
        </p:txBody>
      </p:sp>
      <p:sp>
        <p:nvSpPr>
          <p:cNvPr id="163843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FD5B45B-5BB6-4F30-9658-53D383719D29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55</a:t>
            </a:fld>
            <a:endParaRPr lang="en-GB" altLang="en-US" sz="1000" smtClean="0"/>
          </a:p>
        </p:txBody>
      </p:sp>
      <p:sp>
        <p:nvSpPr>
          <p:cNvPr id="163844" name="Text Box 3"/>
          <p:cNvSpPr txBox="1">
            <a:spLocks noChangeArrowheads="1"/>
          </p:cNvSpPr>
          <p:nvPr/>
        </p:nvSpPr>
        <p:spPr bwMode="auto">
          <a:xfrm>
            <a:off x="381000" y="1768475"/>
            <a:ext cx="8420100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/>
              <a:t>Every Architect should have a standard set of</a:t>
            </a: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/>
              <a:t>architectural styles</a:t>
            </a:r>
            <a:r>
              <a:rPr lang="en-US" altLang="en-US" sz="2400"/>
              <a:t> </a:t>
            </a:r>
            <a:r>
              <a:rPr lang="en-GB" altLang="en-US" sz="2400"/>
              <a:t>in his/her repertoire</a:t>
            </a:r>
          </a:p>
          <a:p>
            <a:pPr>
              <a:spcBef>
                <a:spcPct val="0"/>
              </a:spcBef>
            </a:pPr>
            <a:r>
              <a:rPr lang="en-GB" altLang="en-US" sz="2400"/>
              <a:t> it is important to understand the essential properties </a:t>
            </a: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  </a:t>
            </a:r>
            <a:r>
              <a:rPr lang="en-GB" altLang="en-US" sz="2400"/>
              <a:t>of each style: when </a:t>
            </a:r>
            <a:r>
              <a:rPr lang="en-US" altLang="en-US" sz="2400"/>
              <a:t>to (</a:t>
            </a:r>
            <a:r>
              <a:rPr lang="en-GB" altLang="en-US" sz="2400"/>
              <a:t>not</a:t>
            </a:r>
            <a:r>
              <a:rPr lang="en-US" altLang="en-US" sz="2400"/>
              <a:t>)</a:t>
            </a:r>
            <a:r>
              <a:rPr lang="en-GB" altLang="en-US" sz="2400"/>
              <a:t> use them</a:t>
            </a:r>
          </a:p>
          <a:p>
            <a:pPr>
              <a:spcBef>
                <a:spcPct val="0"/>
              </a:spcBef>
            </a:pPr>
            <a:r>
              <a:rPr lang="en-GB" altLang="en-US" sz="2400"/>
              <a:t> examples: </a:t>
            </a:r>
            <a:endParaRPr lang="en-US" altLang="en-US" sz="2400"/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/>
              <a:t> C/S, </a:t>
            </a:r>
            <a:r>
              <a:rPr lang="en-GB" altLang="en-US"/>
              <a:t>pipe and filters, blackboard, pub/sub</a:t>
            </a:r>
            <a:r>
              <a:rPr lang="en-US" altLang="en-US"/>
              <a:t>, P2P</a:t>
            </a:r>
            <a:endParaRPr lang="en-GB" altLang="en-US"/>
          </a:p>
          <a:p>
            <a:pPr>
              <a:spcBef>
                <a:spcPct val="0"/>
              </a:spcBef>
            </a:pPr>
            <a:endParaRPr lang="en-GB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The c</a:t>
            </a:r>
            <a:r>
              <a:rPr lang="en-GB" altLang="en-US" sz="2400"/>
              <a:t>hoice f</a:t>
            </a:r>
            <a:r>
              <a:rPr lang="en-US" altLang="en-US" sz="2400"/>
              <a:t>or</a:t>
            </a:r>
            <a:r>
              <a:rPr lang="en-GB" altLang="en-US" sz="2400"/>
              <a:t> a style can make a big difference in </a:t>
            </a: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/>
              <a:t>the </a:t>
            </a:r>
            <a:r>
              <a:rPr lang="en-US" altLang="en-US" sz="2400"/>
              <a:t>quality </a:t>
            </a:r>
            <a:r>
              <a:rPr lang="en-GB" altLang="en-US" sz="2400"/>
              <a:t>properties of a</a:t>
            </a:r>
            <a:r>
              <a:rPr lang="en-US" altLang="en-US" sz="2400"/>
              <a:t> </a:t>
            </a:r>
            <a:r>
              <a:rPr lang="en-GB" altLang="en-US" sz="2400"/>
              <a:t>system</a:t>
            </a:r>
          </a:p>
          <a:p>
            <a:pPr>
              <a:spcBef>
                <a:spcPct val="0"/>
              </a:spcBef>
            </a:pPr>
            <a:r>
              <a:rPr lang="en-GB" altLang="en-US" sz="2400"/>
              <a:t> analysis of the differences can provide rational for </a:t>
            </a: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   </a:t>
            </a:r>
            <a:r>
              <a:rPr lang="en-GB" altLang="en-US" sz="2400"/>
              <a:t>choosing a 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Questions ?</a:t>
            </a:r>
            <a:endParaRPr lang="en-GB" altLang="en-US" smtClean="0"/>
          </a:p>
        </p:txBody>
      </p:sp>
      <p:sp>
        <p:nvSpPr>
          <p:cNvPr id="165891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B1AA9AC-581E-4B9F-AA0A-78989B77561F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56</a:t>
            </a:fld>
            <a:endParaRPr lang="en-GB" altLang="en-US" sz="10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Special Issues</a:t>
            </a:r>
            <a:endParaRPr lang="en-GB" altLang="en-US" sz="2800" smtClean="0"/>
          </a:p>
        </p:txBody>
      </p:sp>
      <p:sp>
        <p:nvSpPr>
          <p:cNvPr id="169987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75A617C-5722-473F-BA0B-4FA98150BC04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57</a:t>
            </a:fld>
            <a:endParaRPr lang="en-GB" altLang="en-US" sz="1000" smtClean="0"/>
          </a:p>
        </p:txBody>
      </p:sp>
      <p:sp>
        <p:nvSpPr>
          <p:cNvPr id="169988" name="Rectangle 3"/>
          <p:cNvSpPr>
            <a:spLocks noChangeArrowheads="1"/>
          </p:cNvSpPr>
          <p:nvPr/>
        </p:nvSpPr>
        <p:spPr bwMode="auto">
          <a:xfrm>
            <a:off x="684213" y="1722438"/>
            <a:ext cx="7469187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Independent of the architectural style, attention has to be paid to the following issues:</a:t>
            </a:r>
          </a:p>
          <a:p>
            <a:pPr>
              <a:spcBef>
                <a:spcPct val="50000"/>
              </a:spcBef>
            </a:pPr>
            <a:r>
              <a:rPr lang="en-US" altLang="en-US" sz="2400"/>
              <a:t> </a:t>
            </a:r>
            <a:r>
              <a:rPr lang="en-GB" altLang="en-US" sz="2400"/>
              <a:t>initialization, termination</a:t>
            </a:r>
          </a:p>
          <a:p>
            <a:pPr>
              <a:spcBef>
                <a:spcPct val="50000"/>
              </a:spcBef>
            </a:pPr>
            <a:r>
              <a:rPr lang="en-GB" altLang="en-US" sz="2400"/>
              <a:t> powering, start-up, shut-down</a:t>
            </a:r>
            <a:r>
              <a:rPr lang="en-US" altLang="en-US" sz="2400"/>
              <a:t>/decommission</a:t>
            </a:r>
            <a:endParaRPr lang="en-GB" altLang="en-US" sz="2400"/>
          </a:p>
          <a:p>
            <a:pPr>
              <a:spcBef>
                <a:spcPct val="50000"/>
              </a:spcBef>
            </a:pPr>
            <a:r>
              <a:rPr lang="en-GB" altLang="en-US" sz="2400"/>
              <a:t> error handling / recovery</a:t>
            </a:r>
          </a:p>
          <a:p>
            <a:pPr>
              <a:spcBef>
                <a:spcPct val="50000"/>
              </a:spcBef>
            </a:pPr>
            <a:r>
              <a:rPr lang="en-US" altLang="en-US" sz="2400"/>
              <a:t> </a:t>
            </a:r>
            <a:r>
              <a:rPr lang="en-GB" altLang="en-US" sz="2400"/>
              <a:t>resource management</a:t>
            </a:r>
          </a:p>
          <a:p>
            <a:pPr>
              <a:spcBef>
                <a:spcPct val="50000"/>
              </a:spcBef>
            </a:pPr>
            <a:r>
              <a:rPr lang="en-US" altLang="en-US" sz="2400"/>
              <a:t> </a:t>
            </a:r>
            <a:r>
              <a:rPr lang="en-GB" altLang="en-US" sz="2400"/>
              <a:t>diagnostics, field-service, self-test</a:t>
            </a:r>
          </a:p>
          <a:p>
            <a:pPr>
              <a:spcBef>
                <a:spcPct val="50000"/>
              </a:spcBef>
            </a:pPr>
            <a:r>
              <a:rPr lang="en-US" altLang="en-US" sz="2400"/>
              <a:t> </a:t>
            </a:r>
            <a:r>
              <a:rPr lang="en-GB" altLang="en-US" sz="2400"/>
              <a:t>run-time configuration</a:t>
            </a:r>
          </a:p>
        </p:txBody>
      </p:sp>
      <p:sp>
        <p:nvSpPr>
          <p:cNvPr id="169989" name="Text Box 4"/>
          <p:cNvSpPr txBox="1">
            <a:spLocks noChangeArrowheads="1"/>
          </p:cNvSpPr>
          <p:nvPr/>
        </p:nvSpPr>
        <p:spPr bwMode="auto">
          <a:xfrm>
            <a:off x="7172325" y="6345238"/>
            <a:ext cx="17383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b="1"/>
              <a:t>Thanks to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b="1"/>
              <a:t>Rob v. Ommering, Natlab</a:t>
            </a:r>
            <a:endParaRPr lang="en-GB" altLang="en-US" sz="10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DE7185-7F4B-469E-AA89-5AA2E05ACDA8}" type="slidenum">
              <a:rPr lang="en-GB" altLang="en-US" smtClean="0"/>
              <a:pPr>
                <a:defRPr/>
              </a:pPr>
              <a:t>58</a:t>
            </a:fld>
            <a:endParaRPr lang="en-GB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1556792"/>
            <a:ext cx="6302073" cy="444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4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DE7185-7F4B-469E-AA89-5AA2E05ACDA8}" type="slidenum">
              <a:rPr lang="en-GB" altLang="en-US" smtClean="0"/>
              <a:pPr>
                <a:defRPr/>
              </a:pPr>
              <a:t>59</a:t>
            </a:fld>
            <a:endParaRPr lang="en-GB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476" t="18327" r="57087" b="5201"/>
          <a:stretch/>
        </p:blipFill>
        <p:spPr>
          <a:xfrm>
            <a:off x="251520" y="1132175"/>
            <a:ext cx="8544215" cy="518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5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14C935-431F-48F8-B7C0-E4A32FF7CA49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GB" altLang="en-US" sz="1000" smtClean="0"/>
          </a:p>
        </p:txBody>
      </p:sp>
      <p:sp>
        <p:nvSpPr>
          <p:cNvPr id="82947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15963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 b="1" smtClean="0">
                <a:solidFill>
                  <a:schemeClr val="tx1"/>
                </a:solidFill>
              </a:rPr>
              <a:t>CONTENTS</a:t>
            </a:r>
            <a:endParaRPr lang="en-GB" altLang="en-US" sz="3600" smtClean="0"/>
          </a:p>
        </p:txBody>
      </p:sp>
      <p:sp>
        <p:nvSpPr>
          <p:cNvPr id="82948" name="AutoShape 2"/>
          <p:cNvSpPr>
            <a:spLocks noChangeArrowheads="1"/>
          </p:cNvSpPr>
          <p:nvPr/>
        </p:nvSpPr>
        <p:spPr bwMode="auto">
          <a:xfrm>
            <a:off x="661988" y="3994150"/>
            <a:ext cx="7232650" cy="4191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82949" name="Text Box 3"/>
          <p:cNvSpPr txBox="1">
            <a:spLocks noChangeArrowheads="1"/>
          </p:cNvSpPr>
          <p:nvPr/>
        </p:nvSpPr>
        <p:spPr bwMode="auto">
          <a:xfrm>
            <a:off x="1144588" y="1741047"/>
            <a:ext cx="7099300" cy="4444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473075" indent="-473075">
              <a:spcBef>
                <a:spcPct val="20000"/>
              </a:spcBef>
              <a:buChar char="•"/>
              <a:tabLst>
                <a:tab pos="1143000" algn="l"/>
              </a:tabLst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143000" algn="l"/>
              </a:tabLs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143000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143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143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buFontTx/>
              <a:buAutoNum type="arabicPeriod"/>
            </a:pPr>
            <a:r>
              <a:rPr lang="en-US" altLang="en-US" dirty="0"/>
              <a:t>Introduction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AutoNum type="arabicPeriod"/>
            </a:pPr>
            <a:r>
              <a:rPr lang="en-US" altLang="en-US" dirty="0"/>
              <a:t>Architectural styles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	2.1	Client/Server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	2.2 Pipe and Filter style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	2.3	Blackboard style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b="1" dirty="0"/>
              <a:t>	2.4 Publish Subscribe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	</a:t>
            </a:r>
            <a:r>
              <a:rPr lang="en-US" altLang="en-US" dirty="0" smtClean="0"/>
              <a:t>2.5 </a:t>
            </a:r>
            <a:r>
              <a:rPr lang="en-US" altLang="en-US" dirty="0"/>
              <a:t>Layered </a:t>
            </a:r>
            <a:r>
              <a:rPr lang="en-US" altLang="en-US" dirty="0" smtClean="0"/>
              <a:t>style</a:t>
            </a:r>
          </a:p>
          <a:p>
            <a:pPr>
              <a:lnSpc>
                <a:spcPct val="80000"/>
              </a:lnSpc>
              <a:buNone/>
            </a:pPr>
            <a:r>
              <a:rPr lang="en-US" altLang="en-US" dirty="0"/>
              <a:t>	</a:t>
            </a:r>
            <a:r>
              <a:rPr lang="en-US" altLang="en-US" dirty="0" smtClean="0"/>
              <a:t>2.6</a:t>
            </a:r>
            <a:r>
              <a:rPr lang="en-US" altLang="en-US" dirty="0"/>
              <a:t>	Peer-to-Peer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 smtClean="0"/>
              <a:t>3</a:t>
            </a:r>
            <a:r>
              <a:rPr lang="en-US" altLang="en-US" dirty="0"/>
              <a:t>.  Interaction style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4.	Conclusions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DE7185-7F4B-469E-AA89-5AA2E05ACDA8}" type="slidenum">
              <a:rPr lang="en-GB" altLang="en-US" smtClean="0"/>
              <a:pPr>
                <a:defRPr/>
              </a:pPr>
              <a:t>60</a:t>
            </a:fld>
            <a:endParaRPr lang="en-GB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475" t="2400" r="58663" b="8400"/>
          <a:stretch/>
        </p:blipFill>
        <p:spPr>
          <a:xfrm>
            <a:off x="395536" y="692150"/>
            <a:ext cx="8062664" cy="597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498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en-US" smtClean="0"/>
              <a:t>Peer-to-Peer</a:t>
            </a:r>
            <a:endParaRPr lang="en-US" altLang="en-US" smtClean="0"/>
          </a:p>
        </p:txBody>
      </p:sp>
      <p:sp>
        <p:nvSpPr>
          <p:cNvPr id="17203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04250" y="6489700"/>
            <a:ext cx="404813" cy="32385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2DD66F5-78BF-4BAA-ADC1-2EA40626D286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61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pic>
        <p:nvPicPr>
          <p:cNvPr id="17203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2133600"/>
            <a:ext cx="779780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en-US" smtClean="0"/>
              <a:t>Peer-to-Peer</a:t>
            </a:r>
            <a:endParaRPr lang="en-US" altLang="en-US" smtClean="0"/>
          </a:p>
        </p:txBody>
      </p:sp>
      <p:sp>
        <p:nvSpPr>
          <p:cNvPr id="173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smtClean="0"/>
              <a:t>Components directly interact as peers</a:t>
            </a:r>
          </a:p>
          <a:p>
            <a:pPr lvl="1"/>
            <a:r>
              <a:rPr lang="en-GB" altLang="en-US" smtClean="0"/>
              <a:t>a.k.a. Forwarder-Receiver</a:t>
            </a:r>
          </a:p>
          <a:p>
            <a:r>
              <a:rPr lang="en-US" altLang="en-US" smtClean="0"/>
              <a:t>Special peer components can provide routing, indexing, and peer search capability.</a:t>
            </a:r>
          </a:p>
          <a:p>
            <a:r>
              <a:rPr lang="en-US" altLang="en-US" smtClean="0"/>
              <a:t>Connector element: connect, search, and invoke</a:t>
            </a:r>
          </a:p>
          <a:p>
            <a:endParaRPr lang="en-US" altLang="en-US" smtClean="0"/>
          </a:p>
          <a:p>
            <a:r>
              <a:rPr lang="en-US" altLang="sv-SE" b="1" smtClean="0">
                <a:solidFill>
                  <a:srgbClr val="990000"/>
                </a:solidFill>
              </a:rPr>
              <a:t>Advantages</a:t>
            </a:r>
            <a:r>
              <a:rPr lang="en-US" altLang="sv-SE" smtClean="0"/>
              <a:t>: availability, performance, scalability</a:t>
            </a:r>
            <a:endParaRPr lang="en-US" altLang="en-US" smtClean="0"/>
          </a:p>
          <a:p>
            <a:r>
              <a:rPr lang="en-US" altLang="sv-SE" b="1" smtClean="0">
                <a:solidFill>
                  <a:srgbClr val="990000"/>
                </a:solidFill>
              </a:rPr>
              <a:t>Limitations</a:t>
            </a:r>
            <a:r>
              <a:rPr lang="en-US" altLang="sv-SE" smtClean="0"/>
              <a:t>: security, consistency, need for other communication for updating data</a:t>
            </a:r>
          </a:p>
          <a:p>
            <a:endParaRPr lang="en-GB" altLang="en-US" smtClean="0"/>
          </a:p>
          <a:p>
            <a:endParaRPr lang="en-US" altLang="en-US" smtClean="0"/>
          </a:p>
        </p:txBody>
      </p:sp>
      <p:sp>
        <p:nvSpPr>
          <p:cNvPr id="17306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04250" y="6489700"/>
            <a:ext cx="404813" cy="32385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A0C7239-FD79-44A0-B56F-BB105D6B25D6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62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pic>
        <p:nvPicPr>
          <p:cNvPr id="173061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38" y="4697413"/>
            <a:ext cx="243522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D521BA0-DEB2-467A-ADF9-072C86EA44BA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63</a:t>
            </a:fld>
            <a:endParaRPr lang="en-GB" altLang="en-US" sz="1000" smtClean="0"/>
          </a:p>
        </p:txBody>
      </p:sp>
      <p:sp>
        <p:nvSpPr>
          <p:cNvPr id="175107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908050"/>
            <a:ext cx="7773988" cy="576263"/>
          </a:xfrm>
        </p:spPr>
        <p:txBody>
          <a:bodyPr/>
          <a:lstStyle/>
          <a:p>
            <a:pPr eaLnBrk="1" hangingPunct="1"/>
            <a:r>
              <a:rPr lang="en-US" altLang="en-US" sz="3600" b="1" smtClean="0">
                <a:solidFill>
                  <a:schemeClr val="tx1"/>
                </a:solidFill>
              </a:rPr>
              <a:t>CONTENTS</a:t>
            </a:r>
            <a:endParaRPr lang="en-GB" altLang="en-US" sz="3600" smtClean="0"/>
          </a:p>
        </p:txBody>
      </p:sp>
      <p:sp>
        <p:nvSpPr>
          <p:cNvPr id="175108" name="AutoShape 2"/>
          <p:cNvSpPr>
            <a:spLocks noChangeArrowheads="1"/>
          </p:cNvSpPr>
          <p:nvPr/>
        </p:nvSpPr>
        <p:spPr bwMode="auto">
          <a:xfrm>
            <a:off x="611188" y="4449763"/>
            <a:ext cx="7161212" cy="40005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400"/>
          </a:p>
        </p:txBody>
      </p:sp>
      <p:sp>
        <p:nvSpPr>
          <p:cNvPr id="175109" name="Text Box 3"/>
          <p:cNvSpPr txBox="1">
            <a:spLocks noChangeArrowheads="1"/>
          </p:cNvSpPr>
          <p:nvPr/>
        </p:nvSpPr>
        <p:spPr bwMode="auto">
          <a:xfrm>
            <a:off x="1022350" y="1760538"/>
            <a:ext cx="7099300" cy="44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473075" indent="-473075">
              <a:spcBef>
                <a:spcPct val="20000"/>
              </a:spcBef>
              <a:buChar char="•"/>
              <a:tabLst>
                <a:tab pos="1143000" algn="l"/>
              </a:tabLst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143000" algn="l"/>
              </a:tabLs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143000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143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143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buFontTx/>
              <a:buAutoNum type="arabicPeriod"/>
            </a:pPr>
            <a:r>
              <a:rPr lang="en-US" altLang="en-US"/>
              <a:t>Introduction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AutoNum type="arabicPeriod"/>
            </a:pPr>
            <a:r>
              <a:rPr lang="en-US" altLang="en-US"/>
              <a:t>Architectural styles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	2.1	Client/Server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	2.2 Pipe and Filter style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	2.3	Blackboard style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	2.4 Publish Subscribe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	2.5	Peer-to-Peer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	2.6 Layered style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3.  Interaction style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4.	Conclusions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/>
              <a:t>Peer to Peer Architectures</a:t>
            </a:r>
            <a:endParaRPr lang="en-GB" altLang="en-US" sz="2800" smtClean="0"/>
          </a:p>
        </p:txBody>
      </p:sp>
      <p:sp>
        <p:nvSpPr>
          <p:cNvPr id="177155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F5DEBCD-05C2-4B96-8969-79584688A2E0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64</a:t>
            </a:fld>
            <a:endParaRPr lang="en-GB" altLang="en-US" sz="1000" smtClean="0"/>
          </a:p>
        </p:txBody>
      </p:sp>
      <p:sp>
        <p:nvSpPr>
          <p:cNvPr id="177156" name="Rectangle 3"/>
          <p:cNvSpPr>
            <a:spLocks noChangeArrowheads="1"/>
          </p:cNvSpPr>
          <p:nvPr/>
        </p:nvSpPr>
        <p:spPr bwMode="auto">
          <a:xfrm>
            <a:off x="1524000" y="4311650"/>
            <a:ext cx="58229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Peer-to-Peer Computing, D.S. Milojicic et.al.,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HP Labs Technical Report HPL-2002-57</a:t>
            </a:r>
            <a:endParaRPr lang="en-GB" altLang="en-US" sz="2000"/>
          </a:p>
        </p:txBody>
      </p:sp>
      <p:grpSp>
        <p:nvGrpSpPr>
          <p:cNvPr id="177157" name="Group 4"/>
          <p:cNvGrpSpPr>
            <a:grpSpLocks/>
          </p:cNvGrpSpPr>
          <p:nvPr/>
        </p:nvGrpSpPr>
        <p:grpSpPr bwMode="auto">
          <a:xfrm>
            <a:off x="2771775" y="1773238"/>
            <a:ext cx="2895600" cy="2138362"/>
            <a:chOff x="2688" y="2976"/>
            <a:chExt cx="1289" cy="952"/>
          </a:xfrm>
        </p:grpSpPr>
        <p:sp>
          <p:nvSpPr>
            <p:cNvPr id="177158" name="Rectangle 5"/>
            <p:cNvSpPr>
              <a:spLocks noChangeArrowheads="1"/>
            </p:cNvSpPr>
            <p:nvPr/>
          </p:nvSpPr>
          <p:spPr bwMode="auto">
            <a:xfrm>
              <a:off x="3216" y="3773"/>
              <a:ext cx="233" cy="15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sv-SE" altLang="en-US" sz="2400"/>
            </a:p>
          </p:txBody>
        </p:sp>
        <p:sp>
          <p:nvSpPr>
            <p:cNvPr id="177159" name="Rectangle 6"/>
            <p:cNvSpPr>
              <a:spLocks noChangeArrowheads="1"/>
            </p:cNvSpPr>
            <p:nvPr/>
          </p:nvSpPr>
          <p:spPr bwMode="auto">
            <a:xfrm>
              <a:off x="3216" y="2976"/>
              <a:ext cx="233" cy="15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sv-SE" altLang="en-US" sz="2400"/>
            </a:p>
          </p:txBody>
        </p:sp>
        <p:sp>
          <p:nvSpPr>
            <p:cNvPr id="177160" name="Rectangle 7"/>
            <p:cNvSpPr>
              <a:spLocks noChangeArrowheads="1"/>
            </p:cNvSpPr>
            <p:nvPr/>
          </p:nvSpPr>
          <p:spPr bwMode="auto">
            <a:xfrm>
              <a:off x="3744" y="3541"/>
              <a:ext cx="233" cy="15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sv-SE" altLang="en-US" sz="2400"/>
            </a:p>
          </p:txBody>
        </p:sp>
        <p:sp>
          <p:nvSpPr>
            <p:cNvPr id="177161" name="Rectangle 8"/>
            <p:cNvSpPr>
              <a:spLocks noChangeArrowheads="1"/>
            </p:cNvSpPr>
            <p:nvPr/>
          </p:nvSpPr>
          <p:spPr bwMode="auto">
            <a:xfrm>
              <a:off x="2688" y="3541"/>
              <a:ext cx="233" cy="15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sv-SE" altLang="en-US" sz="2400"/>
            </a:p>
          </p:txBody>
        </p:sp>
        <p:sp>
          <p:nvSpPr>
            <p:cNvPr id="177162" name="Rectangle 9"/>
            <p:cNvSpPr>
              <a:spLocks noChangeArrowheads="1"/>
            </p:cNvSpPr>
            <p:nvPr/>
          </p:nvSpPr>
          <p:spPr bwMode="auto">
            <a:xfrm>
              <a:off x="3744" y="3216"/>
              <a:ext cx="233" cy="15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sv-SE" altLang="en-US" sz="2400"/>
            </a:p>
          </p:txBody>
        </p:sp>
        <p:sp>
          <p:nvSpPr>
            <p:cNvPr id="177163" name="Rectangle 10"/>
            <p:cNvSpPr>
              <a:spLocks noChangeArrowheads="1"/>
            </p:cNvSpPr>
            <p:nvPr/>
          </p:nvSpPr>
          <p:spPr bwMode="auto">
            <a:xfrm>
              <a:off x="2688" y="3216"/>
              <a:ext cx="233" cy="15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sv-SE" altLang="en-US" sz="2400"/>
            </a:p>
          </p:txBody>
        </p:sp>
        <p:cxnSp>
          <p:nvCxnSpPr>
            <p:cNvPr id="177164" name="AutoShape 11"/>
            <p:cNvCxnSpPr>
              <a:cxnSpLocks noChangeShapeType="1"/>
              <a:stCxn id="177161" idx="3"/>
              <a:endCxn id="177158" idx="0"/>
            </p:cNvCxnSpPr>
            <p:nvPr/>
          </p:nvCxnSpPr>
          <p:spPr bwMode="auto">
            <a:xfrm>
              <a:off x="2921" y="3619"/>
              <a:ext cx="412" cy="15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7165" name="AutoShape 12"/>
            <p:cNvCxnSpPr>
              <a:cxnSpLocks noChangeShapeType="1"/>
              <a:stCxn id="177161" idx="3"/>
              <a:endCxn id="177160" idx="1"/>
            </p:cNvCxnSpPr>
            <p:nvPr/>
          </p:nvCxnSpPr>
          <p:spPr bwMode="auto">
            <a:xfrm>
              <a:off x="2921" y="3619"/>
              <a:ext cx="823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7166" name="AutoShape 13"/>
            <p:cNvCxnSpPr>
              <a:cxnSpLocks noChangeShapeType="1"/>
              <a:stCxn id="177161" idx="3"/>
              <a:endCxn id="177162" idx="1"/>
            </p:cNvCxnSpPr>
            <p:nvPr/>
          </p:nvCxnSpPr>
          <p:spPr bwMode="auto">
            <a:xfrm flipV="1">
              <a:off x="2921" y="3294"/>
              <a:ext cx="823" cy="32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7167" name="AutoShape 14"/>
            <p:cNvCxnSpPr>
              <a:cxnSpLocks noChangeShapeType="1"/>
              <a:stCxn id="177161" idx="3"/>
              <a:endCxn id="177159" idx="2"/>
            </p:cNvCxnSpPr>
            <p:nvPr/>
          </p:nvCxnSpPr>
          <p:spPr bwMode="auto">
            <a:xfrm flipV="1">
              <a:off x="2921" y="3131"/>
              <a:ext cx="412" cy="4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7168" name="AutoShape 15"/>
            <p:cNvCxnSpPr>
              <a:cxnSpLocks noChangeShapeType="1"/>
              <a:stCxn id="177161" idx="0"/>
              <a:endCxn id="177163" idx="2"/>
            </p:cNvCxnSpPr>
            <p:nvPr/>
          </p:nvCxnSpPr>
          <p:spPr bwMode="auto">
            <a:xfrm flipV="1">
              <a:off x="2805" y="3371"/>
              <a:ext cx="0" cy="1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7169" name="AutoShape 16"/>
            <p:cNvCxnSpPr>
              <a:cxnSpLocks noChangeShapeType="1"/>
              <a:stCxn id="177160" idx="0"/>
              <a:endCxn id="177162" idx="2"/>
            </p:cNvCxnSpPr>
            <p:nvPr/>
          </p:nvCxnSpPr>
          <p:spPr bwMode="auto">
            <a:xfrm flipV="1">
              <a:off x="3861" y="3371"/>
              <a:ext cx="0" cy="1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7170" name="AutoShape 17"/>
            <p:cNvCxnSpPr>
              <a:cxnSpLocks noChangeShapeType="1"/>
              <a:stCxn id="177163" idx="3"/>
              <a:endCxn id="177162" idx="1"/>
            </p:cNvCxnSpPr>
            <p:nvPr/>
          </p:nvCxnSpPr>
          <p:spPr bwMode="auto">
            <a:xfrm>
              <a:off x="2921" y="3294"/>
              <a:ext cx="823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7171" name="AutoShape 18"/>
            <p:cNvCxnSpPr>
              <a:cxnSpLocks noChangeShapeType="1"/>
              <a:stCxn id="177163" idx="3"/>
              <a:endCxn id="177159" idx="2"/>
            </p:cNvCxnSpPr>
            <p:nvPr/>
          </p:nvCxnSpPr>
          <p:spPr bwMode="auto">
            <a:xfrm flipV="1">
              <a:off x="2921" y="3131"/>
              <a:ext cx="412" cy="16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7172" name="AutoShape 19"/>
            <p:cNvCxnSpPr>
              <a:cxnSpLocks noChangeShapeType="1"/>
              <a:stCxn id="177163" idx="3"/>
              <a:endCxn id="177160" idx="1"/>
            </p:cNvCxnSpPr>
            <p:nvPr/>
          </p:nvCxnSpPr>
          <p:spPr bwMode="auto">
            <a:xfrm>
              <a:off x="2921" y="3294"/>
              <a:ext cx="823" cy="32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7173" name="AutoShape 20"/>
            <p:cNvCxnSpPr>
              <a:cxnSpLocks noChangeShapeType="1"/>
              <a:stCxn id="177163" idx="3"/>
              <a:endCxn id="177158" idx="0"/>
            </p:cNvCxnSpPr>
            <p:nvPr/>
          </p:nvCxnSpPr>
          <p:spPr bwMode="auto">
            <a:xfrm>
              <a:off x="2921" y="3294"/>
              <a:ext cx="412" cy="47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7174" name="AutoShape 21"/>
            <p:cNvCxnSpPr>
              <a:cxnSpLocks noChangeShapeType="1"/>
              <a:stCxn id="177159" idx="2"/>
              <a:endCxn id="177162" idx="1"/>
            </p:cNvCxnSpPr>
            <p:nvPr/>
          </p:nvCxnSpPr>
          <p:spPr bwMode="auto">
            <a:xfrm>
              <a:off x="3333" y="3131"/>
              <a:ext cx="411" cy="16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7175" name="AutoShape 22"/>
            <p:cNvCxnSpPr>
              <a:cxnSpLocks noChangeShapeType="1"/>
              <a:stCxn id="177159" idx="2"/>
              <a:endCxn id="177158" idx="0"/>
            </p:cNvCxnSpPr>
            <p:nvPr/>
          </p:nvCxnSpPr>
          <p:spPr bwMode="auto">
            <a:xfrm>
              <a:off x="3333" y="3131"/>
              <a:ext cx="0" cy="64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7176" name="AutoShape 23"/>
            <p:cNvCxnSpPr>
              <a:cxnSpLocks noChangeShapeType="1"/>
              <a:stCxn id="177162" idx="1"/>
              <a:endCxn id="177158" idx="0"/>
            </p:cNvCxnSpPr>
            <p:nvPr/>
          </p:nvCxnSpPr>
          <p:spPr bwMode="auto">
            <a:xfrm flipH="1">
              <a:off x="3333" y="3294"/>
              <a:ext cx="411" cy="47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7177" name="AutoShape 24"/>
            <p:cNvCxnSpPr>
              <a:cxnSpLocks noChangeShapeType="1"/>
              <a:stCxn id="177159" idx="2"/>
              <a:endCxn id="177160" idx="1"/>
            </p:cNvCxnSpPr>
            <p:nvPr/>
          </p:nvCxnSpPr>
          <p:spPr bwMode="auto">
            <a:xfrm>
              <a:off x="3333" y="3131"/>
              <a:ext cx="411" cy="4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7178" name="AutoShape 25"/>
            <p:cNvCxnSpPr>
              <a:cxnSpLocks noChangeShapeType="1"/>
              <a:stCxn id="177158" idx="0"/>
              <a:endCxn id="177160" idx="1"/>
            </p:cNvCxnSpPr>
            <p:nvPr/>
          </p:nvCxnSpPr>
          <p:spPr bwMode="auto">
            <a:xfrm flipV="1">
              <a:off x="3333" y="3619"/>
              <a:ext cx="411" cy="15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02291E4-690B-4C74-AEA9-6A969375DA2E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65</a:t>
            </a:fld>
            <a:endParaRPr lang="en-GB" altLang="en-US" sz="1000" smtClean="0"/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5175"/>
            <a:ext cx="9144000" cy="781050"/>
          </a:xfrm>
        </p:spPr>
        <p:txBody>
          <a:bodyPr/>
          <a:lstStyle/>
          <a:p>
            <a:pPr eaLnBrk="1" hangingPunct="1"/>
            <a:r>
              <a:rPr lang="en-US" altLang="en-US" sz="3600" b="1" smtClean="0">
                <a:solidFill>
                  <a:schemeClr val="tx1"/>
                </a:solidFill>
              </a:rPr>
              <a:t>Peer to Peer Style (1)</a:t>
            </a:r>
            <a:endParaRPr lang="en-GB" altLang="en-US" sz="3600" smtClean="0">
              <a:solidFill>
                <a:schemeClr val="tx1"/>
              </a:solidFill>
            </a:endParaRPr>
          </a:p>
        </p:txBody>
      </p:sp>
      <p:sp>
        <p:nvSpPr>
          <p:cNvPr id="179204" name="Text Box 2"/>
          <p:cNvSpPr txBox="1">
            <a:spLocks noChangeArrowheads="1"/>
          </p:cNvSpPr>
          <p:nvPr/>
        </p:nvSpPr>
        <p:spPr bwMode="auto">
          <a:xfrm>
            <a:off x="511175" y="1885950"/>
            <a:ext cx="8410575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85750" algn="l"/>
                <a:tab pos="1238250" algn="l"/>
                <a:tab pos="1619250" algn="l"/>
              </a:tabLst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85750" algn="l"/>
                <a:tab pos="1238250" algn="l"/>
                <a:tab pos="1619250" algn="l"/>
              </a:tabLs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85750" algn="l"/>
                <a:tab pos="1238250" algn="l"/>
                <a:tab pos="1619250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85750" algn="l"/>
                <a:tab pos="1238250" algn="l"/>
                <a:tab pos="161925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85750" algn="l"/>
                <a:tab pos="1238250" algn="l"/>
                <a:tab pos="161925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5750" algn="l"/>
                <a:tab pos="1238250" algn="l"/>
                <a:tab pos="161925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5750" algn="l"/>
                <a:tab pos="1238250" algn="l"/>
                <a:tab pos="161925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5750" algn="l"/>
                <a:tab pos="1238250" algn="l"/>
                <a:tab pos="161925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5750" algn="l"/>
                <a:tab pos="1238250" algn="l"/>
                <a:tab pos="161925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/>
              <a:t>Concept</a:t>
            </a:r>
            <a:r>
              <a:rPr lang="en-US" altLang="en-US" sz="2000"/>
              <a:t>:	collections of autonomous ‘peers’ that share resources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/>
              <a:t>		to provide a service that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/>
              <a:t>		- can be accessed from all nodes? or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/>
              <a:t>		- if offered uniform across all nodes?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/>
              <a:t>		‘All nodes are equal’</a:t>
            </a:r>
          </a:p>
        </p:txBody>
      </p:sp>
      <p:sp>
        <p:nvSpPr>
          <p:cNvPr id="179205" name="Text Box 4"/>
          <p:cNvSpPr txBox="1">
            <a:spLocks noChangeArrowheads="1"/>
          </p:cNvSpPr>
          <p:nvPr/>
        </p:nvSpPr>
        <p:spPr bwMode="auto">
          <a:xfrm>
            <a:off x="457200" y="5076825"/>
            <a:ext cx="8213725" cy="12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/>
              <a:t>Components</a:t>
            </a:r>
            <a:r>
              <a:rPr lang="en-US" altLang="en-US" sz="2000"/>
              <a:t>:	peers</a:t>
            </a:r>
          </a:p>
          <a:p>
            <a:pPr>
              <a:lnSpc>
                <a:spcPct val="40000"/>
              </a:lnSpc>
              <a:spcBef>
                <a:spcPct val="0"/>
              </a:spcBef>
              <a:buFontTx/>
              <a:buNone/>
            </a:pPr>
            <a:endParaRPr lang="en-US" altLang="en-US" sz="2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/>
              <a:t>Connectors</a:t>
            </a:r>
            <a:r>
              <a:rPr lang="en-US" altLang="en-US" sz="2000"/>
              <a:t>:	??</a:t>
            </a:r>
          </a:p>
          <a:p>
            <a:pPr>
              <a:lnSpc>
                <a:spcPct val="50000"/>
              </a:lnSpc>
              <a:spcBef>
                <a:spcPct val="0"/>
              </a:spcBef>
              <a:buFontTx/>
              <a:buNone/>
            </a:pPr>
            <a:endParaRPr lang="en-US" altLang="en-US" sz="2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/>
              <a:t>Topology:</a:t>
            </a:r>
            <a:r>
              <a:rPr lang="en-US" altLang="en-US" sz="2000" b="1" i="1"/>
              <a:t>	</a:t>
            </a:r>
            <a:r>
              <a:rPr lang="en-US" altLang="en-US" sz="2000"/>
              <a:t>fully connected graph</a:t>
            </a:r>
            <a:endParaRPr lang="en-GB" altLang="en-US" sz="2000"/>
          </a:p>
        </p:txBody>
      </p:sp>
      <p:grpSp>
        <p:nvGrpSpPr>
          <p:cNvPr id="179206" name="Group 5"/>
          <p:cNvGrpSpPr>
            <a:grpSpLocks/>
          </p:cNvGrpSpPr>
          <p:nvPr/>
        </p:nvGrpSpPr>
        <p:grpSpPr bwMode="auto">
          <a:xfrm>
            <a:off x="4800600" y="4154488"/>
            <a:ext cx="2895600" cy="2138362"/>
            <a:chOff x="2688" y="2976"/>
            <a:chExt cx="1289" cy="952"/>
          </a:xfrm>
        </p:grpSpPr>
        <p:sp>
          <p:nvSpPr>
            <p:cNvPr id="179207" name="Rectangle 6"/>
            <p:cNvSpPr>
              <a:spLocks noChangeArrowheads="1"/>
            </p:cNvSpPr>
            <p:nvPr/>
          </p:nvSpPr>
          <p:spPr bwMode="auto">
            <a:xfrm>
              <a:off x="3216" y="3773"/>
              <a:ext cx="233" cy="15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sv-SE" altLang="en-US" sz="2400"/>
            </a:p>
          </p:txBody>
        </p:sp>
        <p:sp>
          <p:nvSpPr>
            <p:cNvPr id="179208" name="Rectangle 7"/>
            <p:cNvSpPr>
              <a:spLocks noChangeArrowheads="1"/>
            </p:cNvSpPr>
            <p:nvPr/>
          </p:nvSpPr>
          <p:spPr bwMode="auto">
            <a:xfrm>
              <a:off x="3216" y="2976"/>
              <a:ext cx="233" cy="15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sv-SE" altLang="en-US" sz="2400"/>
            </a:p>
          </p:txBody>
        </p:sp>
        <p:sp>
          <p:nvSpPr>
            <p:cNvPr id="179209" name="Rectangle 8"/>
            <p:cNvSpPr>
              <a:spLocks noChangeArrowheads="1"/>
            </p:cNvSpPr>
            <p:nvPr/>
          </p:nvSpPr>
          <p:spPr bwMode="auto">
            <a:xfrm>
              <a:off x="3744" y="3541"/>
              <a:ext cx="233" cy="15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sv-SE" altLang="en-US" sz="2400"/>
            </a:p>
          </p:txBody>
        </p:sp>
        <p:sp>
          <p:nvSpPr>
            <p:cNvPr id="179210" name="Rectangle 9"/>
            <p:cNvSpPr>
              <a:spLocks noChangeArrowheads="1"/>
            </p:cNvSpPr>
            <p:nvPr/>
          </p:nvSpPr>
          <p:spPr bwMode="auto">
            <a:xfrm>
              <a:off x="2688" y="3541"/>
              <a:ext cx="233" cy="15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sv-SE" altLang="en-US" sz="2400"/>
            </a:p>
          </p:txBody>
        </p:sp>
        <p:sp>
          <p:nvSpPr>
            <p:cNvPr id="179211" name="Rectangle 10"/>
            <p:cNvSpPr>
              <a:spLocks noChangeArrowheads="1"/>
            </p:cNvSpPr>
            <p:nvPr/>
          </p:nvSpPr>
          <p:spPr bwMode="auto">
            <a:xfrm>
              <a:off x="3744" y="3216"/>
              <a:ext cx="233" cy="15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sv-SE" altLang="en-US" sz="2400"/>
            </a:p>
          </p:txBody>
        </p:sp>
        <p:sp>
          <p:nvSpPr>
            <p:cNvPr id="179212" name="Rectangle 11"/>
            <p:cNvSpPr>
              <a:spLocks noChangeArrowheads="1"/>
            </p:cNvSpPr>
            <p:nvPr/>
          </p:nvSpPr>
          <p:spPr bwMode="auto">
            <a:xfrm>
              <a:off x="2688" y="3216"/>
              <a:ext cx="233" cy="15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sv-SE" altLang="en-US" sz="2400"/>
            </a:p>
          </p:txBody>
        </p:sp>
        <p:cxnSp>
          <p:nvCxnSpPr>
            <p:cNvPr id="179213" name="AutoShape 12"/>
            <p:cNvCxnSpPr>
              <a:cxnSpLocks noChangeShapeType="1"/>
              <a:stCxn id="179210" idx="3"/>
              <a:endCxn id="179207" idx="0"/>
            </p:cNvCxnSpPr>
            <p:nvPr/>
          </p:nvCxnSpPr>
          <p:spPr bwMode="auto">
            <a:xfrm>
              <a:off x="2921" y="3619"/>
              <a:ext cx="412" cy="15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9214" name="AutoShape 13"/>
            <p:cNvCxnSpPr>
              <a:cxnSpLocks noChangeShapeType="1"/>
              <a:stCxn id="179210" idx="3"/>
              <a:endCxn id="179209" idx="1"/>
            </p:cNvCxnSpPr>
            <p:nvPr/>
          </p:nvCxnSpPr>
          <p:spPr bwMode="auto">
            <a:xfrm>
              <a:off x="2921" y="3619"/>
              <a:ext cx="823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9215" name="AutoShape 14"/>
            <p:cNvCxnSpPr>
              <a:cxnSpLocks noChangeShapeType="1"/>
              <a:stCxn id="179210" idx="3"/>
              <a:endCxn id="179211" idx="1"/>
            </p:cNvCxnSpPr>
            <p:nvPr/>
          </p:nvCxnSpPr>
          <p:spPr bwMode="auto">
            <a:xfrm flipV="1">
              <a:off x="2921" y="3294"/>
              <a:ext cx="823" cy="32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9216" name="AutoShape 15"/>
            <p:cNvCxnSpPr>
              <a:cxnSpLocks noChangeShapeType="1"/>
              <a:stCxn id="179210" idx="3"/>
              <a:endCxn id="179208" idx="2"/>
            </p:cNvCxnSpPr>
            <p:nvPr/>
          </p:nvCxnSpPr>
          <p:spPr bwMode="auto">
            <a:xfrm flipV="1">
              <a:off x="2921" y="3131"/>
              <a:ext cx="412" cy="4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9217" name="AutoShape 16"/>
            <p:cNvCxnSpPr>
              <a:cxnSpLocks noChangeShapeType="1"/>
              <a:stCxn id="179210" idx="0"/>
              <a:endCxn id="179212" idx="2"/>
            </p:cNvCxnSpPr>
            <p:nvPr/>
          </p:nvCxnSpPr>
          <p:spPr bwMode="auto">
            <a:xfrm flipV="1">
              <a:off x="2805" y="3371"/>
              <a:ext cx="0" cy="1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9218" name="AutoShape 17"/>
            <p:cNvCxnSpPr>
              <a:cxnSpLocks noChangeShapeType="1"/>
              <a:stCxn id="179209" idx="0"/>
              <a:endCxn id="179211" idx="2"/>
            </p:cNvCxnSpPr>
            <p:nvPr/>
          </p:nvCxnSpPr>
          <p:spPr bwMode="auto">
            <a:xfrm flipV="1">
              <a:off x="3861" y="3371"/>
              <a:ext cx="0" cy="1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9219" name="AutoShape 18"/>
            <p:cNvCxnSpPr>
              <a:cxnSpLocks noChangeShapeType="1"/>
              <a:stCxn id="179212" idx="3"/>
              <a:endCxn id="179211" idx="1"/>
            </p:cNvCxnSpPr>
            <p:nvPr/>
          </p:nvCxnSpPr>
          <p:spPr bwMode="auto">
            <a:xfrm>
              <a:off x="2921" y="3294"/>
              <a:ext cx="823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9220" name="AutoShape 19"/>
            <p:cNvCxnSpPr>
              <a:cxnSpLocks noChangeShapeType="1"/>
              <a:stCxn id="179212" idx="3"/>
              <a:endCxn id="179208" idx="2"/>
            </p:cNvCxnSpPr>
            <p:nvPr/>
          </p:nvCxnSpPr>
          <p:spPr bwMode="auto">
            <a:xfrm flipV="1">
              <a:off x="2921" y="3131"/>
              <a:ext cx="412" cy="16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9221" name="AutoShape 20"/>
            <p:cNvCxnSpPr>
              <a:cxnSpLocks noChangeShapeType="1"/>
              <a:stCxn id="179212" idx="3"/>
              <a:endCxn id="179209" idx="1"/>
            </p:cNvCxnSpPr>
            <p:nvPr/>
          </p:nvCxnSpPr>
          <p:spPr bwMode="auto">
            <a:xfrm>
              <a:off x="2921" y="3294"/>
              <a:ext cx="823" cy="32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9222" name="AutoShape 21"/>
            <p:cNvCxnSpPr>
              <a:cxnSpLocks noChangeShapeType="1"/>
              <a:stCxn id="179212" idx="3"/>
              <a:endCxn id="179207" idx="0"/>
            </p:cNvCxnSpPr>
            <p:nvPr/>
          </p:nvCxnSpPr>
          <p:spPr bwMode="auto">
            <a:xfrm>
              <a:off x="2921" y="3294"/>
              <a:ext cx="412" cy="47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9223" name="AutoShape 22"/>
            <p:cNvCxnSpPr>
              <a:cxnSpLocks noChangeShapeType="1"/>
              <a:stCxn id="179208" idx="2"/>
              <a:endCxn id="179211" idx="1"/>
            </p:cNvCxnSpPr>
            <p:nvPr/>
          </p:nvCxnSpPr>
          <p:spPr bwMode="auto">
            <a:xfrm>
              <a:off x="3333" y="3131"/>
              <a:ext cx="411" cy="16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9224" name="AutoShape 23"/>
            <p:cNvCxnSpPr>
              <a:cxnSpLocks noChangeShapeType="1"/>
              <a:stCxn id="179208" idx="2"/>
              <a:endCxn id="179207" idx="0"/>
            </p:cNvCxnSpPr>
            <p:nvPr/>
          </p:nvCxnSpPr>
          <p:spPr bwMode="auto">
            <a:xfrm>
              <a:off x="3333" y="3131"/>
              <a:ext cx="0" cy="64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9225" name="AutoShape 24"/>
            <p:cNvCxnSpPr>
              <a:cxnSpLocks noChangeShapeType="1"/>
              <a:stCxn id="179211" idx="1"/>
              <a:endCxn id="179207" idx="0"/>
            </p:cNvCxnSpPr>
            <p:nvPr/>
          </p:nvCxnSpPr>
          <p:spPr bwMode="auto">
            <a:xfrm flipH="1">
              <a:off x="3333" y="3294"/>
              <a:ext cx="411" cy="47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9226" name="AutoShape 25"/>
            <p:cNvCxnSpPr>
              <a:cxnSpLocks noChangeShapeType="1"/>
              <a:stCxn id="179208" idx="2"/>
              <a:endCxn id="179209" idx="1"/>
            </p:cNvCxnSpPr>
            <p:nvPr/>
          </p:nvCxnSpPr>
          <p:spPr bwMode="auto">
            <a:xfrm>
              <a:off x="3333" y="3131"/>
              <a:ext cx="411" cy="4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9227" name="AutoShape 26"/>
            <p:cNvCxnSpPr>
              <a:cxnSpLocks noChangeShapeType="1"/>
              <a:stCxn id="179207" idx="0"/>
              <a:endCxn id="179209" idx="1"/>
            </p:cNvCxnSpPr>
            <p:nvPr/>
          </p:nvCxnSpPr>
          <p:spPr bwMode="auto">
            <a:xfrm flipV="1">
              <a:off x="3333" y="3619"/>
              <a:ext cx="411" cy="15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D22FDDD-12C1-4C2A-B590-948E86AC79F0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66</a:t>
            </a:fld>
            <a:endParaRPr lang="en-GB" altLang="en-US" sz="1000" smtClean="0"/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5175"/>
            <a:ext cx="9144000" cy="781050"/>
          </a:xfrm>
        </p:spPr>
        <p:txBody>
          <a:bodyPr/>
          <a:lstStyle/>
          <a:p>
            <a:pPr eaLnBrk="1" hangingPunct="1"/>
            <a:r>
              <a:rPr lang="en-US" altLang="en-US" sz="3600" b="1" smtClean="0">
                <a:solidFill>
                  <a:schemeClr val="tx1"/>
                </a:solidFill>
              </a:rPr>
              <a:t>Peer to Peer Style (2)</a:t>
            </a:r>
            <a:endParaRPr lang="en-GB" altLang="en-US" sz="3600" b="1" smtClean="0">
              <a:solidFill>
                <a:schemeClr val="tx1"/>
              </a:solidFill>
            </a:endParaRPr>
          </a:p>
        </p:txBody>
      </p:sp>
      <p:sp>
        <p:nvSpPr>
          <p:cNvPr id="181252" name="Text Box 2"/>
          <p:cNvSpPr txBox="1">
            <a:spLocks noChangeArrowheads="1"/>
          </p:cNvSpPr>
          <p:nvPr/>
        </p:nvSpPr>
        <p:spPr bwMode="auto">
          <a:xfrm>
            <a:off x="323850" y="1700213"/>
            <a:ext cx="8526463" cy="281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285750" indent="-285750">
              <a:spcBef>
                <a:spcPct val="20000"/>
              </a:spcBef>
              <a:buChar char="•"/>
              <a:tabLst>
                <a:tab pos="1047750" algn="l"/>
                <a:tab pos="1428750" algn="l"/>
              </a:tabLst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1428750">
              <a:spcBef>
                <a:spcPct val="20000"/>
              </a:spcBef>
              <a:buChar char="–"/>
              <a:tabLst>
                <a:tab pos="1047750" algn="l"/>
                <a:tab pos="1428750" algn="l"/>
              </a:tabLs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047750" algn="l"/>
                <a:tab pos="1428750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047750" algn="l"/>
                <a:tab pos="142875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047750" algn="l"/>
                <a:tab pos="142875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047750" algn="l"/>
                <a:tab pos="142875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047750" algn="l"/>
                <a:tab pos="142875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047750" algn="l"/>
                <a:tab pos="142875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047750" algn="l"/>
                <a:tab pos="142875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/>
              <a:t>Constraints</a:t>
            </a:r>
            <a:r>
              <a:rPr lang="en-US" altLang="en-US" sz="2000"/>
              <a:t> about the way peers can be joined:</a:t>
            </a:r>
          </a:p>
          <a:p>
            <a:pPr>
              <a:lnSpc>
                <a:spcPct val="90000"/>
              </a:lnSpc>
              <a:spcBef>
                <a:spcPct val="30000"/>
              </a:spcBef>
            </a:pPr>
            <a:r>
              <a:rPr lang="en-US" altLang="en-US" sz="2000"/>
              <a:t>Bi-directional flow of data</a:t>
            </a:r>
          </a:p>
          <a:p>
            <a:pPr>
              <a:lnSpc>
                <a:spcPct val="90000"/>
              </a:lnSpc>
              <a:spcBef>
                <a:spcPct val="30000"/>
              </a:spcBef>
            </a:pPr>
            <a:r>
              <a:rPr lang="en-US" altLang="en-US" sz="2000"/>
              <a:t>Peers have autonomy over:</a:t>
            </a:r>
          </a:p>
          <a:p>
            <a:pPr lvl="1">
              <a:lnSpc>
                <a:spcPct val="90000"/>
              </a:lnSpc>
              <a:spcBef>
                <a:spcPct val="30000"/>
              </a:spcBef>
              <a:buFontTx/>
              <a:buChar char="•"/>
            </a:pPr>
            <a:r>
              <a:rPr lang="en-US" altLang="en-US" sz="2000"/>
              <a:t> connection/disconnection</a:t>
            </a:r>
          </a:p>
          <a:p>
            <a:pPr lvl="1">
              <a:lnSpc>
                <a:spcPct val="90000"/>
              </a:lnSpc>
              <a:spcBef>
                <a:spcPct val="30000"/>
              </a:spcBef>
              <a:buFontTx/>
              <a:buChar char="•"/>
            </a:pPr>
            <a:r>
              <a:rPr lang="en-US" altLang="en-US" sz="2000"/>
              <a:t> local flow of control</a:t>
            </a:r>
          </a:p>
          <a:p>
            <a:pPr lvl="1">
              <a:lnSpc>
                <a:spcPct val="90000"/>
              </a:lnSpc>
              <a:spcBef>
                <a:spcPct val="30000"/>
              </a:spcBef>
              <a:buFontTx/>
              <a:buChar char="•"/>
            </a:pPr>
            <a:r>
              <a:rPr lang="en-US" altLang="en-US" sz="2000"/>
              <a:t> resources provided to peers</a:t>
            </a:r>
          </a:p>
          <a:p>
            <a:pPr>
              <a:lnSpc>
                <a:spcPct val="90000"/>
              </a:lnSpc>
              <a:spcBef>
                <a:spcPct val="30000"/>
              </a:spcBef>
            </a:pPr>
            <a:r>
              <a:rPr lang="en-US" altLang="en-US" sz="2000"/>
              <a:t>Typically the administrative control (‘ownership’) may differ per node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896938"/>
            <a:ext cx="8305800" cy="606425"/>
          </a:xfrm>
        </p:spPr>
        <p:txBody>
          <a:bodyPr/>
          <a:lstStyle/>
          <a:p>
            <a:pPr eaLnBrk="1" hangingPunct="1"/>
            <a:r>
              <a:rPr lang="en-US" altLang="en-US" sz="3600" b="1" smtClean="0"/>
              <a:t>Peer to Peer Reference Architecture</a:t>
            </a:r>
            <a:endParaRPr lang="en-GB" altLang="en-US" sz="3600" b="1" smtClean="0"/>
          </a:p>
        </p:txBody>
      </p:sp>
      <p:sp>
        <p:nvSpPr>
          <p:cNvPr id="183299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FBF9279-26C3-445E-B0B6-E68FCF3EFF50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67</a:t>
            </a:fld>
            <a:endParaRPr lang="en-GB" altLang="en-US" sz="1000" smtClean="0"/>
          </a:p>
        </p:txBody>
      </p:sp>
      <p:sp>
        <p:nvSpPr>
          <p:cNvPr id="183300" name="Text Box 3"/>
          <p:cNvSpPr txBox="1">
            <a:spLocks noChangeArrowheads="1"/>
          </p:cNvSpPr>
          <p:nvPr/>
        </p:nvSpPr>
        <p:spPr bwMode="auto">
          <a:xfrm>
            <a:off x="147638" y="5510213"/>
            <a:ext cx="21272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Communication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layer</a:t>
            </a:r>
            <a:endParaRPr lang="en-GB" altLang="en-US" sz="2000"/>
          </a:p>
        </p:txBody>
      </p:sp>
      <p:sp>
        <p:nvSpPr>
          <p:cNvPr id="183301" name="Text Box 4"/>
          <p:cNvSpPr txBox="1">
            <a:spLocks noChangeArrowheads="1"/>
          </p:cNvSpPr>
          <p:nvPr/>
        </p:nvSpPr>
        <p:spPr bwMode="auto">
          <a:xfrm>
            <a:off x="177800" y="4576763"/>
            <a:ext cx="20669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Group mngmnt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layer</a:t>
            </a:r>
            <a:endParaRPr lang="en-GB" altLang="en-US" sz="2000"/>
          </a:p>
        </p:txBody>
      </p:sp>
      <p:sp>
        <p:nvSpPr>
          <p:cNvPr id="183302" name="Text Box 5"/>
          <p:cNvSpPr txBox="1">
            <a:spLocks noChangeArrowheads="1"/>
          </p:cNvSpPr>
          <p:nvPr/>
        </p:nvSpPr>
        <p:spPr bwMode="auto">
          <a:xfrm>
            <a:off x="55563" y="3643313"/>
            <a:ext cx="23145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Quality of service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layer</a:t>
            </a:r>
            <a:endParaRPr lang="en-GB" altLang="en-US" sz="2000"/>
          </a:p>
        </p:txBody>
      </p:sp>
      <p:sp>
        <p:nvSpPr>
          <p:cNvPr id="183303" name="Text Box 6"/>
          <p:cNvSpPr txBox="1">
            <a:spLocks noChangeArrowheads="1"/>
          </p:cNvSpPr>
          <p:nvPr/>
        </p:nvSpPr>
        <p:spPr bwMode="auto">
          <a:xfrm>
            <a:off x="423863" y="1779588"/>
            <a:ext cx="15763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Application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layer</a:t>
            </a:r>
            <a:endParaRPr lang="en-GB" altLang="en-US" sz="2000"/>
          </a:p>
        </p:txBody>
      </p:sp>
      <p:sp>
        <p:nvSpPr>
          <p:cNvPr id="183304" name="Text Box 7"/>
          <p:cNvSpPr txBox="1">
            <a:spLocks noChangeArrowheads="1"/>
          </p:cNvSpPr>
          <p:nvPr/>
        </p:nvSpPr>
        <p:spPr bwMode="auto">
          <a:xfrm>
            <a:off x="288925" y="2709863"/>
            <a:ext cx="18462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Class specific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layer</a:t>
            </a:r>
            <a:endParaRPr lang="en-GB" altLang="en-US" sz="2000"/>
          </a:p>
        </p:txBody>
      </p:sp>
      <p:grpSp>
        <p:nvGrpSpPr>
          <p:cNvPr id="183305" name="Group 8"/>
          <p:cNvGrpSpPr>
            <a:grpSpLocks/>
          </p:cNvGrpSpPr>
          <p:nvPr/>
        </p:nvGrpSpPr>
        <p:grpSpPr bwMode="auto">
          <a:xfrm>
            <a:off x="2320925" y="5551488"/>
            <a:ext cx="6705600" cy="685800"/>
            <a:chOff x="1488" y="3606"/>
            <a:chExt cx="4224" cy="432"/>
          </a:xfrm>
        </p:grpSpPr>
        <p:sp>
          <p:nvSpPr>
            <p:cNvPr id="183329" name="Text Box 9"/>
            <p:cNvSpPr txBox="1">
              <a:spLocks noChangeArrowheads="1"/>
            </p:cNvSpPr>
            <p:nvPr/>
          </p:nvSpPr>
          <p:spPr bwMode="auto">
            <a:xfrm>
              <a:off x="2946" y="3695"/>
              <a:ext cx="1317" cy="256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communication</a:t>
              </a:r>
              <a:endParaRPr lang="en-GB" altLang="en-US" sz="2000"/>
            </a:p>
          </p:txBody>
        </p:sp>
        <p:sp>
          <p:nvSpPr>
            <p:cNvPr id="183330" name="AutoShape 10"/>
            <p:cNvSpPr>
              <a:spLocks noChangeArrowheads="1"/>
            </p:cNvSpPr>
            <p:nvPr/>
          </p:nvSpPr>
          <p:spPr bwMode="auto">
            <a:xfrm>
              <a:off x="1488" y="3606"/>
              <a:ext cx="4224" cy="432"/>
            </a:xfrm>
            <a:prstGeom prst="roundRect">
              <a:avLst>
                <a:gd name="adj" fmla="val 16667"/>
              </a:avLst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sv-SE" altLang="en-US" sz="2400"/>
            </a:p>
          </p:txBody>
        </p:sp>
      </p:grpSp>
      <p:grpSp>
        <p:nvGrpSpPr>
          <p:cNvPr id="183306" name="Group 11"/>
          <p:cNvGrpSpPr>
            <a:grpSpLocks/>
          </p:cNvGrpSpPr>
          <p:nvPr/>
        </p:nvGrpSpPr>
        <p:grpSpPr bwMode="auto">
          <a:xfrm>
            <a:off x="2320925" y="4614863"/>
            <a:ext cx="6705600" cy="685800"/>
            <a:chOff x="1488" y="3006"/>
            <a:chExt cx="4224" cy="432"/>
          </a:xfrm>
        </p:grpSpPr>
        <p:grpSp>
          <p:nvGrpSpPr>
            <p:cNvPr id="183325" name="Group 12"/>
            <p:cNvGrpSpPr>
              <a:grpSpLocks/>
            </p:cNvGrpSpPr>
            <p:nvPr/>
          </p:nvGrpSpPr>
          <p:grpSpPr bwMode="auto">
            <a:xfrm>
              <a:off x="2330" y="3107"/>
              <a:ext cx="2530" cy="256"/>
              <a:chOff x="2254" y="2993"/>
              <a:chExt cx="2530" cy="256"/>
            </a:xfrm>
          </p:grpSpPr>
          <p:sp>
            <p:nvSpPr>
              <p:cNvPr id="183327" name="Text Box 13"/>
              <p:cNvSpPr txBox="1">
                <a:spLocks noChangeArrowheads="1"/>
              </p:cNvSpPr>
              <p:nvPr/>
            </p:nvSpPr>
            <p:spPr bwMode="auto">
              <a:xfrm>
                <a:off x="2254" y="2993"/>
                <a:ext cx="852" cy="256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000"/>
                  <a:t>discovery</a:t>
                </a:r>
                <a:endParaRPr lang="en-GB" altLang="en-US" sz="2000"/>
              </a:p>
            </p:txBody>
          </p:sp>
          <p:sp>
            <p:nvSpPr>
              <p:cNvPr id="183328" name="Text Box 14"/>
              <p:cNvSpPr txBox="1">
                <a:spLocks noChangeArrowheads="1"/>
              </p:cNvSpPr>
              <p:nvPr/>
            </p:nvSpPr>
            <p:spPr bwMode="auto">
              <a:xfrm>
                <a:off x="3262" y="2993"/>
                <a:ext cx="1522" cy="256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000"/>
                  <a:t>locating &amp; routing</a:t>
                </a:r>
                <a:endParaRPr lang="en-GB" altLang="en-US" sz="2000"/>
              </a:p>
            </p:txBody>
          </p:sp>
        </p:grpSp>
        <p:sp>
          <p:nvSpPr>
            <p:cNvPr id="183326" name="AutoShape 15"/>
            <p:cNvSpPr>
              <a:spLocks noChangeArrowheads="1"/>
            </p:cNvSpPr>
            <p:nvPr/>
          </p:nvSpPr>
          <p:spPr bwMode="auto">
            <a:xfrm>
              <a:off x="1488" y="3006"/>
              <a:ext cx="4224" cy="432"/>
            </a:xfrm>
            <a:prstGeom prst="roundRect">
              <a:avLst>
                <a:gd name="adj" fmla="val 16667"/>
              </a:avLst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sv-SE" altLang="en-US" sz="2400"/>
            </a:p>
          </p:txBody>
        </p:sp>
      </p:grpSp>
      <p:grpSp>
        <p:nvGrpSpPr>
          <p:cNvPr id="183307" name="Group 16"/>
          <p:cNvGrpSpPr>
            <a:grpSpLocks/>
          </p:cNvGrpSpPr>
          <p:nvPr/>
        </p:nvGrpSpPr>
        <p:grpSpPr bwMode="auto">
          <a:xfrm>
            <a:off x="2330450" y="3679825"/>
            <a:ext cx="6705600" cy="685800"/>
            <a:chOff x="1494" y="2424"/>
            <a:chExt cx="4224" cy="432"/>
          </a:xfrm>
        </p:grpSpPr>
        <p:grpSp>
          <p:nvGrpSpPr>
            <p:cNvPr id="183320" name="Group 17"/>
            <p:cNvGrpSpPr>
              <a:grpSpLocks/>
            </p:cNvGrpSpPr>
            <p:nvPr/>
          </p:nvGrpSpPr>
          <p:grpSpPr bwMode="auto">
            <a:xfrm>
              <a:off x="1754" y="2519"/>
              <a:ext cx="3671" cy="256"/>
              <a:chOff x="1678" y="2572"/>
              <a:chExt cx="3671" cy="256"/>
            </a:xfrm>
          </p:grpSpPr>
          <p:sp>
            <p:nvSpPr>
              <p:cNvPr id="183322" name="Text Box 18"/>
              <p:cNvSpPr txBox="1">
                <a:spLocks noChangeArrowheads="1"/>
              </p:cNvSpPr>
              <p:nvPr/>
            </p:nvSpPr>
            <p:spPr bwMode="auto">
              <a:xfrm>
                <a:off x="1678" y="2572"/>
                <a:ext cx="729" cy="256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000"/>
                  <a:t>security</a:t>
                </a:r>
                <a:endParaRPr lang="en-GB" altLang="en-US" sz="2000"/>
              </a:p>
            </p:txBody>
          </p:sp>
          <p:sp>
            <p:nvSpPr>
              <p:cNvPr id="183323" name="Text Box 19"/>
              <p:cNvSpPr txBox="1">
                <a:spLocks noChangeArrowheads="1"/>
              </p:cNvSpPr>
              <p:nvPr/>
            </p:nvSpPr>
            <p:spPr bwMode="auto">
              <a:xfrm>
                <a:off x="2596" y="2572"/>
                <a:ext cx="1775" cy="256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000"/>
                  <a:t>resource aggregation</a:t>
                </a:r>
                <a:endParaRPr lang="en-GB" altLang="en-US" sz="2000"/>
              </a:p>
            </p:txBody>
          </p:sp>
          <p:sp>
            <p:nvSpPr>
              <p:cNvPr id="183324" name="Text Box 20"/>
              <p:cNvSpPr txBox="1">
                <a:spLocks noChangeArrowheads="1"/>
              </p:cNvSpPr>
              <p:nvPr/>
            </p:nvSpPr>
            <p:spPr bwMode="auto">
              <a:xfrm>
                <a:off x="4510" y="2572"/>
                <a:ext cx="839" cy="256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000"/>
                  <a:t>reliability</a:t>
                </a:r>
                <a:endParaRPr lang="en-GB" altLang="en-US" sz="2000"/>
              </a:p>
            </p:txBody>
          </p:sp>
        </p:grpSp>
        <p:sp>
          <p:nvSpPr>
            <p:cNvPr id="183321" name="AutoShape 21"/>
            <p:cNvSpPr>
              <a:spLocks noChangeArrowheads="1"/>
            </p:cNvSpPr>
            <p:nvPr/>
          </p:nvSpPr>
          <p:spPr bwMode="auto">
            <a:xfrm>
              <a:off x="1494" y="2424"/>
              <a:ext cx="4224" cy="432"/>
            </a:xfrm>
            <a:prstGeom prst="roundRect">
              <a:avLst>
                <a:gd name="adj" fmla="val 16667"/>
              </a:avLst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sv-SE" altLang="en-US" sz="2400"/>
            </a:p>
          </p:txBody>
        </p:sp>
      </p:grpSp>
      <p:grpSp>
        <p:nvGrpSpPr>
          <p:cNvPr id="183308" name="Group 22"/>
          <p:cNvGrpSpPr>
            <a:grpSpLocks/>
          </p:cNvGrpSpPr>
          <p:nvPr/>
        </p:nvGrpSpPr>
        <p:grpSpPr bwMode="auto">
          <a:xfrm>
            <a:off x="2330450" y="2743200"/>
            <a:ext cx="6705600" cy="685800"/>
            <a:chOff x="1494" y="1824"/>
            <a:chExt cx="4224" cy="432"/>
          </a:xfrm>
        </p:grpSpPr>
        <p:sp>
          <p:nvSpPr>
            <p:cNvPr id="183315" name="Text Box 23"/>
            <p:cNvSpPr txBox="1">
              <a:spLocks noChangeArrowheads="1"/>
            </p:cNvSpPr>
            <p:nvPr/>
          </p:nvSpPr>
          <p:spPr bwMode="auto">
            <a:xfrm>
              <a:off x="1543" y="1931"/>
              <a:ext cx="965" cy="256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scheduling</a:t>
              </a:r>
              <a:endParaRPr lang="en-GB" altLang="en-US" sz="2000"/>
            </a:p>
          </p:txBody>
        </p:sp>
        <p:sp>
          <p:nvSpPr>
            <p:cNvPr id="183316" name="Text Box 24"/>
            <p:cNvSpPr txBox="1">
              <a:spLocks noChangeArrowheads="1"/>
            </p:cNvSpPr>
            <p:nvPr/>
          </p:nvSpPr>
          <p:spPr bwMode="auto">
            <a:xfrm>
              <a:off x="2581" y="1931"/>
              <a:ext cx="938" cy="256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meta-data</a:t>
              </a:r>
              <a:endParaRPr lang="en-GB" altLang="en-US" sz="2000"/>
            </a:p>
          </p:txBody>
        </p:sp>
        <p:sp>
          <p:nvSpPr>
            <p:cNvPr id="183317" name="Text Box 25"/>
            <p:cNvSpPr txBox="1">
              <a:spLocks noChangeArrowheads="1"/>
            </p:cNvSpPr>
            <p:nvPr/>
          </p:nvSpPr>
          <p:spPr bwMode="auto">
            <a:xfrm>
              <a:off x="4560" y="1931"/>
              <a:ext cx="1132" cy="256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management</a:t>
              </a:r>
              <a:endParaRPr lang="en-GB" altLang="en-US" sz="2000"/>
            </a:p>
          </p:txBody>
        </p:sp>
        <p:sp>
          <p:nvSpPr>
            <p:cNvPr id="183318" name="Text Box 26"/>
            <p:cNvSpPr txBox="1">
              <a:spLocks noChangeArrowheads="1"/>
            </p:cNvSpPr>
            <p:nvPr/>
          </p:nvSpPr>
          <p:spPr bwMode="auto">
            <a:xfrm>
              <a:off x="3543" y="1931"/>
              <a:ext cx="957" cy="256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messaging</a:t>
              </a:r>
              <a:endParaRPr lang="en-GB" altLang="en-US" sz="2000"/>
            </a:p>
          </p:txBody>
        </p:sp>
        <p:sp>
          <p:nvSpPr>
            <p:cNvPr id="183319" name="AutoShape 27"/>
            <p:cNvSpPr>
              <a:spLocks noChangeArrowheads="1"/>
            </p:cNvSpPr>
            <p:nvPr/>
          </p:nvSpPr>
          <p:spPr bwMode="auto">
            <a:xfrm>
              <a:off x="1494" y="1824"/>
              <a:ext cx="4224" cy="432"/>
            </a:xfrm>
            <a:prstGeom prst="roundRect">
              <a:avLst>
                <a:gd name="adj" fmla="val 16667"/>
              </a:avLst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sv-SE" altLang="en-US" sz="2400"/>
            </a:p>
          </p:txBody>
        </p:sp>
      </p:grpSp>
      <p:grpSp>
        <p:nvGrpSpPr>
          <p:cNvPr id="183309" name="Group 28"/>
          <p:cNvGrpSpPr>
            <a:grpSpLocks/>
          </p:cNvGrpSpPr>
          <p:nvPr/>
        </p:nvGrpSpPr>
        <p:grpSpPr bwMode="auto">
          <a:xfrm>
            <a:off x="2330450" y="1808163"/>
            <a:ext cx="6705600" cy="685800"/>
            <a:chOff x="1494" y="1038"/>
            <a:chExt cx="4224" cy="432"/>
          </a:xfrm>
        </p:grpSpPr>
        <p:grpSp>
          <p:nvGrpSpPr>
            <p:cNvPr id="183310" name="Group 29"/>
            <p:cNvGrpSpPr>
              <a:grpSpLocks/>
            </p:cNvGrpSpPr>
            <p:nvPr/>
          </p:nvGrpSpPr>
          <p:grpSpPr bwMode="auto">
            <a:xfrm>
              <a:off x="2125" y="1132"/>
              <a:ext cx="3107" cy="256"/>
              <a:chOff x="2145" y="1660"/>
              <a:chExt cx="3107" cy="256"/>
            </a:xfrm>
          </p:grpSpPr>
          <p:sp>
            <p:nvSpPr>
              <p:cNvPr id="183312" name="Text Box 30"/>
              <p:cNvSpPr txBox="1">
                <a:spLocks noChangeArrowheads="1"/>
              </p:cNvSpPr>
              <p:nvPr/>
            </p:nvSpPr>
            <p:spPr bwMode="auto">
              <a:xfrm>
                <a:off x="2145" y="1660"/>
                <a:ext cx="506" cy="256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000"/>
                  <a:t>tools</a:t>
                </a:r>
                <a:endParaRPr lang="en-GB" altLang="en-US" sz="2000"/>
              </a:p>
            </p:txBody>
          </p:sp>
          <p:sp>
            <p:nvSpPr>
              <p:cNvPr id="183313" name="Text Box 31"/>
              <p:cNvSpPr txBox="1">
                <a:spLocks noChangeArrowheads="1"/>
              </p:cNvSpPr>
              <p:nvPr/>
            </p:nvSpPr>
            <p:spPr bwMode="auto">
              <a:xfrm>
                <a:off x="3052" y="1660"/>
                <a:ext cx="1059" cy="256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000"/>
                  <a:t>applications</a:t>
                </a:r>
                <a:endParaRPr lang="en-GB" altLang="en-US" sz="2000"/>
              </a:p>
            </p:txBody>
          </p:sp>
          <p:sp>
            <p:nvSpPr>
              <p:cNvPr id="183314" name="Text Box 32"/>
              <p:cNvSpPr txBox="1">
                <a:spLocks noChangeArrowheads="1"/>
              </p:cNvSpPr>
              <p:nvPr/>
            </p:nvSpPr>
            <p:spPr bwMode="auto">
              <a:xfrm>
                <a:off x="4512" y="1660"/>
                <a:ext cx="740" cy="256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000"/>
                  <a:t>services</a:t>
                </a:r>
                <a:endParaRPr lang="en-GB" altLang="en-US" sz="2000"/>
              </a:p>
            </p:txBody>
          </p:sp>
        </p:grpSp>
        <p:sp>
          <p:nvSpPr>
            <p:cNvPr id="183311" name="AutoShape 33"/>
            <p:cNvSpPr>
              <a:spLocks noChangeArrowheads="1"/>
            </p:cNvSpPr>
            <p:nvPr/>
          </p:nvSpPr>
          <p:spPr bwMode="auto">
            <a:xfrm>
              <a:off x="1494" y="1038"/>
              <a:ext cx="4224" cy="432"/>
            </a:xfrm>
            <a:prstGeom prst="roundRect">
              <a:avLst>
                <a:gd name="adj" fmla="val 16667"/>
              </a:avLst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sv-SE" altLang="en-US" sz="240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/>
              <a:t>P2P look-up mechanism</a:t>
            </a:r>
            <a:endParaRPr lang="en-GB" altLang="en-US" sz="2800" smtClean="0"/>
          </a:p>
        </p:txBody>
      </p:sp>
      <p:sp>
        <p:nvSpPr>
          <p:cNvPr id="185347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8229206-02AF-4C9C-9503-1A518A7C0FE9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68</a:t>
            </a:fld>
            <a:endParaRPr lang="en-GB" altLang="en-US" sz="1000" smtClean="0"/>
          </a:p>
        </p:txBody>
      </p:sp>
      <p:sp>
        <p:nvSpPr>
          <p:cNvPr id="185348" name="Text Box 3"/>
          <p:cNvSpPr txBox="1">
            <a:spLocks noChangeArrowheads="1"/>
          </p:cNvSpPr>
          <p:nvPr/>
        </p:nvSpPr>
        <p:spPr bwMode="auto">
          <a:xfrm>
            <a:off x="517525" y="2168525"/>
            <a:ext cx="30781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Centralized vs Distributed</a:t>
            </a:r>
            <a:endParaRPr lang="en-GB" altLang="en-US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2CE1829-DCAA-4F08-84EC-1EC9CF1914BC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69</a:t>
            </a:fld>
            <a:endParaRPr lang="en-GB" altLang="en-US" sz="1000" smtClean="0"/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5175"/>
            <a:ext cx="9144000" cy="781050"/>
          </a:xfrm>
        </p:spPr>
        <p:txBody>
          <a:bodyPr/>
          <a:lstStyle/>
          <a:p>
            <a:pPr eaLnBrk="1" hangingPunct="1"/>
            <a:r>
              <a:rPr lang="en-US" altLang="en-US" sz="3600" b="1" smtClean="0">
                <a:solidFill>
                  <a:schemeClr val="tx1"/>
                </a:solidFill>
              </a:rPr>
              <a:t>Peer to Peer Style (3)</a:t>
            </a:r>
            <a:endParaRPr lang="en-GB" altLang="en-US" sz="3600" b="1" smtClean="0">
              <a:solidFill>
                <a:schemeClr val="tx1"/>
              </a:solidFill>
            </a:endParaRPr>
          </a:p>
        </p:txBody>
      </p:sp>
      <p:sp>
        <p:nvSpPr>
          <p:cNvPr id="187396" name="Text Box 2"/>
          <p:cNvSpPr txBox="1">
            <a:spLocks noChangeArrowheads="1"/>
          </p:cNvSpPr>
          <p:nvPr/>
        </p:nvSpPr>
        <p:spPr bwMode="auto">
          <a:xfrm>
            <a:off x="304800" y="1870075"/>
            <a:ext cx="8526463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285750" indent="-285750">
              <a:spcBef>
                <a:spcPct val="20000"/>
              </a:spcBef>
              <a:buChar char="•"/>
              <a:tabLst>
                <a:tab pos="1047750" algn="l"/>
                <a:tab pos="1428750" algn="l"/>
              </a:tabLst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047750" algn="l"/>
                <a:tab pos="1428750" algn="l"/>
              </a:tabLs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047750" algn="l"/>
                <a:tab pos="1428750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047750" algn="l"/>
                <a:tab pos="142875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047750" algn="l"/>
                <a:tab pos="142875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047750" algn="l"/>
                <a:tab pos="142875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047750" algn="l"/>
                <a:tab pos="142875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047750" algn="l"/>
                <a:tab pos="142875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047750" algn="l"/>
                <a:tab pos="142875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/>
              <a:t>Semantic Constraints</a:t>
            </a:r>
            <a:endParaRPr lang="en-US" altLang="en-US" sz="2000"/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2000"/>
              <a:t>Peers are autonomous entities (not clients, not servers); 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2000"/>
              <a:t>No centralized control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2000"/>
              <a:t>The effects of removing one node in a network of </a:t>
            </a:r>
            <a:r>
              <a:rPr lang="en-US" altLang="en-US" sz="2000" i="1"/>
              <a:t>n</a:t>
            </a:r>
            <a:r>
              <a:rPr lang="en-US" altLang="en-US" sz="2000"/>
              <a:t> nodes is limited to the decrease of service by at most </a:t>
            </a:r>
            <a:r>
              <a:rPr lang="en-US" altLang="en-US" sz="2000" i="1"/>
              <a:t>1/n 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2000" i="1"/>
              <a:t>MojoNation: the quality of service provided to a node is proportional to the resources it provides to the community.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en-US" smtClean="0"/>
              <a:t>Publish-Subscribe</a:t>
            </a:r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04250" y="6489700"/>
            <a:ext cx="404813" cy="32385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949A909-A291-47CB-9CAA-B62CACEB6D20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pic>
        <p:nvPicPr>
          <p:cNvPr id="8499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2060575"/>
            <a:ext cx="4308475" cy="31623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6" name="Picture 2" descr="https://m.eet.com/media/1042820/RTIDDSJMSPt1Fig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575"/>
            <a:ext cx="4048125" cy="31623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C8ECCFF-EC6A-41E4-A32B-CA2A738A2E9C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70</a:t>
            </a:fld>
            <a:endParaRPr lang="en-GB" altLang="en-US" sz="1000" smtClean="0"/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5175"/>
            <a:ext cx="9144000" cy="933450"/>
          </a:xfrm>
        </p:spPr>
        <p:txBody>
          <a:bodyPr/>
          <a:lstStyle/>
          <a:p>
            <a:pPr eaLnBrk="1" hangingPunct="1"/>
            <a:r>
              <a:rPr lang="en-US" altLang="en-US" sz="3600" b="1" smtClean="0">
                <a:solidFill>
                  <a:schemeClr val="tx1"/>
                </a:solidFill>
              </a:rPr>
              <a:t>Peer to Peer Style (4a)</a:t>
            </a:r>
            <a:endParaRPr lang="en-GB" altLang="en-US" sz="3600" b="1" smtClean="0">
              <a:solidFill>
                <a:schemeClr val="tx1"/>
              </a:solidFill>
            </a:endParaRPr>
          </a:p>
        </p:txBody>
      </p:sp>
      <p:sp>
        <p:nvSpPr>
          <p:cNvPr id="189444" name="Text Box 2"/>
          <p:cNvSpPr txBox="1">
            <a:spLocks noChangeArrowheads="1"/>
          </p:cNvSpPr>
          <p:nvPr/>
        </p:nvSpPr>
        <p:spPr bwMode="auto">
          <a:xfrm>
            <a:off x="533400" y="1965325"/>
            <a:ext cx="8077200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85750" algn="l"/>
                <a:tab pos="666750" algn="l"/>
              </a:tabLst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85750" algn="l"/>
                <a:tab pos="666750" algn="l"/>
              </a:tabLs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85750" algn="l"/>
                <a:tab pos="666750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85750" algn="l"/>
                <a:tab pos="66675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85750" algn="l"/>
                <a:tab pos="66675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5750" algn="l"/>
                <a:tab pos="66675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5750" algn="l"/>
                <a:tab pos="66675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5750" algn="l"/>
                <a:tab pos="66675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5750" algn="l"/>
                <a:tab pos="66675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000" b="1"/>
              <a:t>Advantages</a:t>
            </a:r>
            <a:r>
              <a:rPr lang="en-US" altLang="en-US" sz="2000"/>
              <a:t>:</a:t>
            </a:r>
          </a:p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n-US" altLang="en-US" sz="2000"/>
              <a:t>	nodes may use the large capacity of the whole while bringing </a:t>
            </a:r>
          </a:p>
          <a:p>
            <a:pPr>
              <a:lnSpc>
                <a:spcPct val="70000"/>
              </a:lnSpc>
              <a:spcBef>
                <a:spcPct val="30000"/>
              </a:spcBef>
              <a:buFontTx/>
              <a:buNone/>
            </a:pPr>
            <a:r>
              <a:rPr lang="en-US" altLang="en-US" sz="2000"/>
              <a:t>	in only their own.</a:t>
            </a:r>
          </a:p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n-US" altLang="en-US" sz="2000"/>
              <a:t> low ‘cost of ownership’ (through sharing)</a:t>
            </a:r>
          </a:p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n-US" altLang="en-US" sz="2000"/>
              <a:t> ‘self-organizing’ </a:t>
            </a:r>
            <a:r>
              <a:rPr lang="en-US" altLang="en-US" sz="2000">
                <a:sym typeface="Symbol" panose="05050102010706020507" pitchFamily="18" charset="2"/>
              </a:rPr>
              <a:t></a:t>
            </a:r>
            <a:r>
              <a:rPr lang="en-US" altLang="en-US" sz="2000"/>
              <a:t> low administrative overhead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sz="2000"/>
              <a:t>	Scalable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sz="2000"/>
              <a:t>	Resilient to failures (Fault tolerant) </a:t>
            </a:r>
            <a:r>
              <a:rPr lang="en-US" altLang="en-US" sz="2000">
                <a:sym typeface="Symbol" panose="05050102010706020507" pitchFamily="18" charset="2"/>
              </a:rPr>
              <a:t></a:t>
            </a:r>
            <a:r>
              <a:rPr lang="en-US" altLang="en-US" sz="2000"/>
              <a:t> graceful degradation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sz="2000"/>
              <a:t>	Supports dynamic configurations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20E70FE-1B07-4615-AA94-27C69DBD9472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71</a:t>
            </a:fld>
            <a:endParaRPr lang="en-GB" altLang="en-US" sz="1000" smtClean="0"/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5175"/>
            <a:ext cx="9144000" cy="661988"/>
          </a:xfrm>
        </p:spPr>
        <p:txBody>
          <a:bodyPr/>
          <a:lstStyle/>
          <a:p>
            <a:pPr eaLnBrk="1" hangingPunct="1"/>
            <a:r>
              <a:rPr lang="en-US" altLang="en-US" sz="3600" b="1" smtClean="0">
                <a:solidFill>
                  <a:schemeClr val="tx1"/>
                </a:solidFill>
              </a:rPr>
              <a:t>Peer to Peer Style (4b)</a:t>
            </a:r>
            <a:endParaRPr lang="en-GB" altLang="en-US" sz="3600" b="1" smtClean="0">
              <a:solidFill>
                <a:schemeClr val="tx1"/>
              </a:solidFill>
            </a:endParaRPr>
          </a:p>
        </p:txBody>
      </p:sp>
      <p:sp>
        <p:nvSpPr>
          <p:cNvPr id="191492" name="Text Box 2"/>
          <p:cNvSpPr txBox="1">
            <a:spLocks noChangeArrowheads="1"/>
          </p:cNvSpPr>
          <p:nvPr/>
        </p:nvSpPr>
        <p:spPr bwMode="auto">
          <a:xfrm>
            <a:off x="468313" y="1773238"/>
            <a:ext cx="7780337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85750" algn="l"/>
                <a:tab pos="666750" algn="l"/>
              </a:tabLst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285750">
              <a:spcBef>
                <a:spcPct val="20000"/>
              </a:spcBef>
              <a:buChar char="–"/>
              <a:tabLst>
                <a:tab pos="285750" algn="l"/>
                <a:tab pos="666750" algn="l"/>
              </a:tabLs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85750" algn="l"/>
                <a:tab pos="666750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85750" algn="l"/>
                <a:tab pos="66675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85750" algn="l"/>
                <a:tab pos="66675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5750" algn="l"/>
                <a:tab pos="66675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5750" algn="l"/>
                <a:tab pos="66675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5750" algn="l"/>
                <a:tab pos="66675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5750" algn="l"/>
                <a:tab pos="66675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000" b="1"/>
              <a:t>Disadvantages</a:t>
            </a:r>
            <a:r>
              <a:rPr lang="en-US" altLang="en-US" sz="2000"/>
              <a:t>:</a:t>
            </a:r>
          </a:p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sz="2000"/>
              <a:t> No guarantees about quality of service </a:t>
            </a:r>
          </a:p>
          <a:p>
            <a:pPr lvl="1">
              <a:lnSpc>
                <a:spcPct val="110000"/>
              </a:lnSpc>
              <a:spcBef>
                <a:spcPct val="30000"/>
              </a:spcBef>
              <a:buFontTx/>
              <a:buNone/>
            </a:pPr>
            <a:r>
              <a:rPr lang="en-US" altLang="en-US" sz="2000"/>
              <a:t> (nodes participate voluntarily)</a:t>
            </a:r>
          </a:p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sz="2000"/>
              <a:t> The utility of a system grows with the number of users</a:t>
            </a:r>
          </a:p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en-US" sz="2000"/>
              <a:t> Security? (no accountability)</a:t>
            </a:r>
          </a:p>
          <a:p>
            <a:pPr lvl="1">
              <a:lnSpc>
                <a:spcPct val="110000"/>
              </a:lnSpc>
              <a:spcBef>
                <a:spcPct val="30000"/>
              </a:spcBef>
              <a:buFontTx/>
              <a:buNone/>
            </a:pPr>
            <a:endParaRPr lang="en-US" altLang="en-US" sz="20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2E39910-DB54-4BAE-ABE2-7C8E6EACDA54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72</a:t>
            </a:fld>
            <a:endParaRPr lang="en-GB" altLang="en-US" sz="1000" smtClean="0"/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3600" b="1" smtClean="0">
                <a:solidFill>
                  <a:schemeClr val="tx1"/>
                </a:solidFill>
              </a:rPr>
              <a:t>Peer to Peer Style </a:t>
            </a:r>
            <a:r>
              <a:rPr lang="en-GB" altLang="en-US" sz="3600" b="1" smtClean="0"/>
              <a:t>(5)  Quality Factors</a:t>
            </a:r>
          </a:p>
        </p:txBody>
      </p:sp>
      <p:sp>
        <p:nvSpPr>
          <p:cNvPr id="193540" name="Text Box 2"/>
          <p:cNvSpPr txBox="1">
            <a:spLocks noChangeArrowheads="1"/>
          </p:cNvSpPr>
          <p:nvPr/>
        </p:nvSpPr>
        <p:spPr bwMode="auto">
          <a:xfrm>
            <a:off x="539750" y="1916113"/>
            <a:ext cx="7977188" cy="287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Scalability:	Service scales easily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Extendibility:	System provides only one type of service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Flexibility: 	Not an issue in this style.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Robustness:	High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Security: 	Each peer offers its local resources to the 			community in the belief it will not be misused.</a:t>
            </a:r>
            <a:endParaRPr lang="en-GB" altLang="en-US" sz="2000"/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GB" altLang="en-US" sz="2000"/>
              <a:t>Performance:	</a:t>
            </a:r>
            <a:r>
              <a:rPr lang="en-US" altLang="en-US" sz="2000"/>
              <a:t>scales with the number of nodes</a:t>
            </a:r>
            <a:endParaRPr lang="en-GB" altLang="en-US" sz="20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427788"/>
            <a:ext cx="1905000" cy="45720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0E09245-006C-43BA-A7F5-F7E3C3611D28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73</a:t>
            </a:fld>
            <a:endParaRPr lang="en-GB" altLang="en-US" sz="1000" smtClean="0"/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944563"/>
            <a:ext cx="8820150" cy="835025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chemeClr val="tx1"/>
                </a:solidFill>
              </a:rPr>
              <a:t>Peer to Peer Style </a:t>
            </a:r>
            <a:r>
              <a:rPr lang="en-US" altLang="en-US" b="1" smtClean="0"/>
              <a:t>(6) Application Context </a:t>
            </a:r>
            <a:endParaRPr lang="en-GB" altLang="en-US" b="1" smtClean="0"/>
          </a:p>
        </p:txBody>
      </p:sp>
      <p:sp>
        <p:nvSpPr>
          <p:cNvPr id="195588" name="Text Box 2"/>
          <p:cNvSpPr txBox="1">
            <a:spLocks noChangeArrowheads="1"/>
          </p:cNvSpPr>
          <p:nvPr/>
        </p:nvSpPr>
        <p:spPr bwMode="auto">
          <a:xfrm>
            <a:off x="361950" y="2028825"/>
            <a:ext cx="832485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Rules of thumb for choosing peer to peer style: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en-US" altLang="en-US" sz="2000"/>
              <a:t> if a service needs to available across all nodes in a network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en-US" altLang="en-US" sz="2000"/>
              <a:t> if the configuration of the network is dynamic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en-US" altLang="en-US" sz="2000"/>
              <a:t> e.g. nodes on the internet or in mobile / wireless networks</a:t>
            </a:r>
            <a:endParaRPr lang="en-GB" altLang="en-US" sz="2000"/>
          </a:p>
        </p:txBody>
      </p:sp>
      <p:sp>
        <p:nvSpPr>
          <p:cNvPr id="195589" name="Rectangle 4"/>
          <p:cNvSpPr>
            <a:spLocks noChangeArrowheads="1"/>
          </p:cNvSpPr>
          <p:nvPr/>
        </p:nvSpPr>
        <p:spPr bwMode="auto">
          <a:xfrm>
            <a:off x="381000" y="4222750"/>
            <a:ext cx="7934325" cy="122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2000"/>
              <a:t>Typical application domain: 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2000"/>
              <a:t>	file-sharing: Napster (not!), Gnutella, Kazaa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2000"/>
              <a:t>	CPU sharing: SETI@home (not!)</a:t>
            </a:r>
            <a:endParaRPr lang="en-GB" altLang="en-US" sz="2000"/>
          </a:p>
        </p:txBody>
      </p:sp>
      <p:sp>
        <p:nvSpPr>
          <p:cNvPr id="195590" name="Text Box 5"/>
          <p:cNvSpPr txBox="1">
            <a:spLocks noChangeArrowheads="1"/>
          </p:cNvSpPr>
          <p:nvPr/>
        </p:nvSpPr>
        <p:spPr bwMode="auto">
          <a:xfrm>
            <a:off x="212725" y="5984875"/>
            <a:ext cx="8702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Peer-to-Peer Computing, D.S. Milojicic et.al., HP Labs Technical Report HPL-2002-57</a:t>
            </a:r>
            <a:endParaRPr lang="en-GB" altLang="en-US" sz="16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DAB40B-B6EF-4806-9FE2-B15C043412A9}" type="slidenum">
              <a:rPr lang="en-GB" altLang="en-US" sz="1000" smtClean="0"/>
              <a:pPr>
                <a:spcBef>
                  <a:spcPct val="0"/>
                </a:spcBef>
                <a:buFontTx/>
                <a:buNone/>
              </a:pPr>
              <a:t>74</a:t>
            </a:fld>
            <a:endParaRPr lang="en-GB" altLang="en-US" sz="1000" smtClean="0"/>
          </a:p>
        </p:txBody>
      </p:sp>
      <p:sp>
        <p:nvSpPr>
          <p:cNvPr id="1341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5175"/>
            <a:ext cx="7772400" cy="1368425"/>
          </a:xfrm>
        </p:spPr>
        <p:txBody>
          <a:bodyPr/>
          <a:lstStyle/>
          <a:p>
            <a:pPr eaLnBrk="1" hangingPunct="1"/>
            <a:r>
              <a:rPr lang="en-US" altLang="en-US" sz="3600" smtClean="0"/>
              <a:t>Other Styles?</a:t>
            </a:r>
            <a:endParaRPr lang="en-GB" altLang="en-US" sz="3600" smtClean="0"/>
          </a:p>
        </p:txBody>
      </p:sp>
      <p:sp>
        <p:nvSpPr>
          <p:cNvPr id="134148" name="Text Box 3"/>
          <p:cNvSpPr txBox="1">
            <a:spLocks noChangeArrowheads="1"/>
          </p:cNvSpPr>
          <p:nvPr/>
        </p:nvSpPr>
        <p:spPr bwMode="auto">
          <a:xfrm>
            <a:off x="195263" y="2398713"/>
            <a:ext cx="9005887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Object Oriented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	Components:	Objects (encapsulation of data + operations)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	Topology:	Arbitrary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	Connectors:	Method Invocation / Message Passing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552965" name="Rectangle 5"/>
          <p:cNvSpPr>
            <a:spLocks noChangeArrowheads="1"/>
          </p:cNvSpPr>
          <p:nvPr/>
        </p:nvSpPr>
        <p:spPr bwMode="auto">
          <a:xfrm>
            <a:off x="755650" y="5373688"/>
            <a:ext cx="6446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Not an architectural style, more a </a:t>
            </a:r>
            <a:r>
              <a:rPr lang="en-US" altLang="en-US" sz="2000" i="1"/>
              <a:t>design </a:t>
            </a:r>
            <a:r>
              <a:rPr lang="en-US" altLang="en-US" sz="2000"/>
              <a:t>paradigm</a:t>
            </a:r>
            <a:endParaRPr lang="en-GB" altLang="en-US" sz="20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6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9F68ED-6928-4353-A147-A08F5B46ECAA}" type="slidenum">
              <a:rPr lang="en-GB" altLang="en-US" smtClean="0"/>
              <a:pPr>
                <a:defRPr/>
              </a:pPr>
              <a:t>75</a:t>
            </a:fld>
            <a:endParaRPr lang="en-GB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1362075"/>
            <a:ext cx="9010650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97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Publish-Subscribe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551041"/>
            <a:ext cx="2348287" cy="115212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2BB1EC-279B-4232-B251-1678B7F733E4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  <p:sp>
        <p:nvSpPr>
          <p:cNvPr id="7" name="TextBox 6"/>
          <p:cNvSpPr txBox="1"/>
          <p:nvPr/>
        </p:nvSpPr>
        <p:spPr>
          <a:xfrm>
            <a:off x="685800" y="1988840"/>
            <a:ext cx="63642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P/S is like: subscriptions that you know: </a:t>
            </a:r>
          </a:p>
          <a:p>
            <a:r>
              <a:rPr lang="en-US" dirty="0" smtClean="0"/>
              <a:t>		</a:t>
            </a:r>
          </a:p>
          <a:p>
            <a:r>
              <a:rPr lang="en-US" dirty="0" smtClean="0"/>
              <a:t>e.g. newspapers or live sports highlights: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5970" t="15523" r="41338" b="34201"/>
          <a:stretch/>
        </p:blipFill>
        <p:spPr>
          <a:xfrm>
            <a:off x="4500972" y="3212976"/>
            <a:ext cx="4104456" cy="35506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522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en-US" smtClean="0"/>
              <a:t>Publish-Subscribe</a:t>
            </a:r>
          </a:p>
        </p:txBody>
      </p:sp>
      <p:sp>
        <p:nvSpPr>
          <p:cNvPr id="86019" name="Content Placeholder 2"/>
          <p:cNvSpPr>
            <a:spLocks noGrp="1"/>
          </p:cNvSpPr>
          <p:nvPr>
            <p:ph idx="1"/>
          </p:nvPr>
        </p:nvSpPr>
        <p:spPr>
          <a:xfrm>
            <a:off x="179388" y="1773238"/>
            <a:ext cx="8829675" cy="4968875"/>
          </a:xfrm>
        </p:spPr>
        <p:txBody>
          <a:bodyPr/>
          <a:lstStyle/>
          <a:p>
            <a:r>
              <a:rPr lang="en-US" altLang="en-US" sz="2400" smtClean="0"/>
              <a:t>Components interact via announced messages, or events.</a:t>
            </a:r>
          </a:p>
          <a:p>
            <a:pPr lvl="1"/>
            <a:r>
              <a:rPr lang="en-US" altLang="en-US" sz="2000" smtClean="0"/>
              <a:t>Components may subscribe to a set of events.</a:t>
            </a:r>
          </a:p>
          <a:p>
            <a:pPr lvl="1"/>
            <a:r>
              <a:rPr lang="en-US" altLang="en-US" sz="2000" smtClean="0"/>
              <a:t>It is the job of the publish-subscribe runtime infrastructure to make sure that each published event is delivered to all subscribers of that event.</a:t>
            </a:r>
          </a:p>
          <a:p>
            <a:endParaRPr lang="en-US" altLang="en-US" sz="2400" smtClean="0"/>
          </a:p>
          <a:p>
            <a:r>
              <a:rPr lang="en-US" altLang="sv-SE" sz="2400" b="1" smtClean="0">
                <a:solidFill>
                  <a:srgbClr val="990000"/>
                </a:solidFill>
              </a:rPr>
              <a:t>Advantages</a:t>
            </a:r>
            <a:r>
              <a:rPr lang="en-US" altLang="sv-SE" sz="2400" smtClean="0"/>
              <a:t>: loose coupling, scalability, extendibility, </a:t>
            </a:r>
            <a:r>
              <a:rPr lang="sv-SE" altLang="sv-SE" sz="2400" smtClean="0"/>
              <a:t>i</a:t>
            </a:r>
            <a:r>
              <a:rPr lang="sv-SE" altLang="en-US" sz="2400" smtClean="0"/>
              <a:t>mproved security (messages sent to subscribers only)</a:t>
            </a:r>
            <a:endParaRPr lang="en-US" altLang="en-US" sz="2400" smtClean="0"/>
          </a:p>
          <a:p>
            <a:r>
              <a:rPr lang="en-US" altLang="sv-SE" sz="2400" b="1" smtClean="0">
                <a:solidFill>
                  <a:srgbClr val="990000"/>
                </a:solidFill>
              </a:rPr>
              <a:t>Limitations</a:t>
            </a:r>
            <a:r>
              <a:rPr lang="en-US" altLang="sv-SE" sz="2400" smtClean="0"/>
              <a:t>: </a:t>
            </a:r>
            <a:r>
              <a:rPr lang="sv-SE" altLang="sv-SE" sz="2400" smtClean="0"/>
              <a:t>need to </a:t>
            </a:r>
            <a:r>
              <a:rPr lang="sv-SE" altLang="en-US" sz="2400" smtClean="0"/>
              <a:t>guarantee </a:t>
            </a:r>
            <a:r>
              <a:rPr lang="sv-SE" altLang="sv-SE" sz="2400" smtClean="0"/>
              <a:t>delivery, performance problems when overloaded with messages</a:t>
            </a:r>
            <a:endParaRPr lang="en-US" altLang="sv-SE" sz="2400" smtClean="0"/>
          </a:p>
          <a:p>
            <a:pPr lvl="1"/>
            <a:endParaRPr lang="sv-SE" altLang="en-US" sz="2000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04250" y="6489700"/>
            <a:ext cx="404813" cy="32385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3777947-F201-4EEC-AD25-7E7B0ABB467D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33CC"/>
      </a:hlink>
      <a:folHlink>
        <a:srgbClr val="000099"/>
      </a:folHlink>
    </a:clrScheme>
    <a:fontScheme name="Default Design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">
  <a:themeElements>
    <a:clrScheme name="Blank Presentation.p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.p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pattFill prst="pct50">
                <a:fgClr>
                  <a:srgbClr val="919191"/>
                </a:fgClr>
                <a:bgClr>
                  <a:schemeClr val="bg1"/>
                </a:bgClr>
              </a:patt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DDDDDD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pattFill prst="pct50">
                <a:fgClr>
                  <a:srgbClr val="919191"/>
                </a:fgClr>
                <a:bgClr>
                  <a:schemeClr val="bg1"/>
                </a:bgClr>
              </a:patt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DDDDDD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CHALMERS-GU_ppt-mall_eng_okt2010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6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6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15944</TotalTime>
  <Words>2968</Words>
  <Application>Microsoft Office PowerPoint</Application>
  <PresentationFormat>On-screen Show (4:3)</PresentationFormat>
  <Paragraphs>1151</Paragraphs>
  <Slides>75</Slides>
  <Notes>53</Notes>
  <HiddenSlides>10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75</vt:i4>
      </vt:variant>
    </vt:vector>
  </HeadingPairs>
  <TitlesOfParts>
    <vt:vector size="94" baseType="lpstr">
      <vt:lpstr>MS PGothic</vt:lpstr>
      <vt:lpstr>MS PGothic</vt:lpstr>
      <vt:lpstr>Arial</vt:lpstr>
      <vt:lpstr>Arial Black</vt:lpstr>
      <vt:lpstr>Calibri</vt:lpstr>
      <vt:lpstr>Courier New</vt:lpstr>
      <vt:lpstr>Frutiger 55 Roman</vt:lpstr>
      <vt:lpstr>inherit</vt:lpstr>
      <vt:lpstr>Lucida Sans Unicode</vt:lpstr>
      <vt:lpstr>Rational Logo</vt:lpstr>
      <vt:lpstr>Symbol</vt:lpstr>
      <vt:lpstr>Tahoma</vt:lpstr>
      <vt:lpstr>Times</vt:lpstr>
      <vt:lpstr>Times New Roman</vt:lpstr>
      <vt:lpstr>1_Default Design</vt:lpstr>
      <vt:lpstr>Blank Presentation</vt:lpstr>
      <vt:lpstr>2_CHALMERS-GU_ppt-mall_eng_okt2010</vt:lpstr>
      <vt:lpstr>Photo Editor Photo</vt:lpstr>
      <vt:lpstr>Photo Editor-foto</vt:lpstr>
      <vt:lpstr>Architectural Styles - Part III  Publish-Subscribe</vt:lpstr>
      <vt:lpstr>PowerPoint Presentation</vt:lpstr>
      <vt:lpstr>Schedule</vt:lpstr>
      <vt:lpstr>Theme/Objective  of this lecture</vt:lpstr>
      <vt:lpstr>Architectural style 1/2</vt:lpstr>
      <vt:lpstr>CONTENTS</vt:lpstr>
      <vt:lpstr>Publish-Subscribe</vt:lpstr>
      <vt:lpstr>Publish-Subscribe</vt:lpstr>
      <vt:lpstr>Publish-Subscribe</vt:lpstr>
      <vt:lpstr>Publish-Subscribe Style  Case Study: SPLICE</vt:lpstr>
      <vt:lpstr>PowerPoint Presentation</vt:lpstr>
      <vt:lpstr>PowerPoint Presentation</vt:lpstr>
      <vt:lpstr>PowerPoint Presentation</vt:lpstr>
      <vt:lpstr>SPLICE Application Domain</vt:lpstr>
      <vt:lpstr>SPLICE Pub/Sub-Model</vt:lpstr>
      <vt:lpstr>SPLICE Data Sorts</vt:lpstr>
      <vt:lpstr>SPLICE Example (1/5)</vt:lpstr>
      <vt:lpstr>SPLICE Example (2/5)</vt:lpstr>
      <vt:lpstr>Application model using   one-to-one connections</vt:lpstr>
      <vt:lpstr>SPLICE Example program (4/5)</vt:lpstr>
      <vt:lpstr>SPLICE Example (5/5)</vt:lpstr>
      <vt:lpstr>P/S Deployment</vt:lpstr>
      <vt:lpstr>Upgrading in the publish-subscribe style</vt:lpstr>
      <vt:lpstr>Registration Phase</vt:lpstr>
      <vt:lpstr>Distribution Phase</vt:lpstr>
      <vt:lpstr>Distribution Phase</vt:lpstr>
      <vt:lpstr>Distribution Phase</vt:lpstr>
      <vt:lpstr>Insert New Consumer Component</vt:lpstr>
      <vt:lpstr>Phase out old Consumer Component</vt:lpstr>
      <vt:lpstr>Reflection on Architectural Style of Pub/Sub</vt:lpstr>
      <vt:lpstr>When to use P/S</vt:lpstr>
      <vt:lpstr>References</vt:lpstr>
      <vt:lpstr>Model-View-Controller</vt:lpstr>
      <vt:lpstr>Sequence Diagram for MVC</vt:lpstr>
      <vt:lpstr>Model-View-Controller</vt:lpstr>
      <vt:lpstr>MVC objectives</vt:lpstr>
      <vt:lpstr>PowerPoint Presentation</vt:lpstr>
      <vt:lpstr>MVC pattern can have a ‘local’ scope</vt:lpstr>
      <vt:lpstr>Broker</vt:lpstr>
      <vt:lpstr>Broker</vt:lpstr>
      <vt:lpstr>Broker</vt:lpstr>
      <vt:lpstr>Reflection</vt:lpstr>
      <vt:lpstr>CONTENTS</vt:lpstr>
      <vt:lpstr>Layering  (1)</vt:lpstr>
      <vt:lpstr>Layering (2) Example: Communication Stack</vt:lpstr>
      <vt:lpstr>PowerPoint Presentation</vt:lpstr>
      <vt:lpstr>Layered architecture</vt:lpstr>
      <vt:lpstr>Layering (3) Example: Virtual Machine</vt:lpstr>
      <vt:lpstr>Layering (4)  Quality Factors</vt:lpstr>
      <vt:lpstr>Layering (5)  Application Context</vt:lpstr>
      <vt:lpstr>Division of Functionality</vt:lpstr>
      <vt:lpstr>Heterogeneity of Styles</vt:lpstr>
      <vt:lpstr>CONTENTS</vt:lpstr>
      <vt:lpstr>Interaction Styles and Dependencies</vt:lpstr>
      <vt:lpstr>Summary Architectural Styles</vt:lpstr>
      <vt:lpstr>Questions ?</vt:lpstr>
      <vt:lpstr>Special Issues</vt:lpstr>
      <vt:lpstr>PowerPoint Presentation</vt:lpstr>
      <vt:lpstr>PowerPoint Presentation</vt:lpstr>
      <vt:lpstr>PowerPoint Presentation</vt:lpstr>
      <vt:lpstr>Peer-to-Peer</vt:lpstr>
      <vt:lpstr>Peer-to-Peer</vt:lpstr>
      <vt:lpstr>CONTENTS</vt:lpstr>
      <vt:lpstr>Peer to Peer Architectures</vt:lpstr>
      <vt:lpstr>Peer to Peer Style (1)</vt:lpstr>
      <vt:lpstr>Peer to Peer Style (2)</vt:lpstr>
      <vt:lpstr>Peer to Peer Reference Architecture</vt:lpstr>
      <vt:lpstr>P2P look-up mechanism</vt:lpstr>
      <vt:lpstr>Peer to Peer Style (3)</vt:lpstr>
      <vt:lpstr>Peer to Peer Style (4a)</vt:lpstr>
      <vt:lpstr>Peer to Peer Style (4b)</vt:lpstr>
      <vt:lpstr>Peer to Peer Style (5)  Quality Factors</vt:lpstr>
      <vt:lpstr>Peer to Peer Style (6) Application Context </vt:lpstr>
      <vt:lpstr>Other Styles?</vt:lpstr>
      <vt:lpstr>PowerPoint Presentation</vt:lpstr>
    </vt:vector>
  </TitlesOfParts>
  <Company>Facilitair Bedrijf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TUE ppt versie 0.3</dc:title>
  <dc:creator>MRV Chaudron</dc:creator>
  <dc:description>TUE Logos font embedded</dc:description>
  <cp:lastModifiedBy>Michel Chaudron</cp:lastModifiedBy>
  <cp:revision>271</cp:revision>
  <cp:lastPrinted>2003-06-19T20:16:15Z</cp:lastPrinted>
  <dcterms:created xsi:type="dcterms:W3CDTF">1999-09-23T09:59:52Z</dcterms:created>
  <dcterms:modified xsi:type="dcterms:W3CDTF">2019-09-27T12:56:33Z</dcterms:modified>
</cp:coreProperties>
</file>